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BFDE0-A264-428D-A206-0FC5C92DCF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9A5267-A6F8-4392-AA3B-B1B2165159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1A0D8F-4C57-4645-A4A0-0374E45A3FBA}"/>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5" name="Footer Placeholder 4">
            <a:extLst>
              <a:ext uri="{FF2B5EF4-FFF2-40B4-BE49-F238E27FC236}">
                <a16:creationId xmlns:a16="http://schemas.microsoft.com/office/drawing/2014/main" id="{56CF48DD-A1ED-451A-9270-07DB09E8B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F34A5-23B7-479E-B226-FA834999CE42}"/>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199926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FE370-0326-43C7-A3BB-E23391BFB8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F45244-0F01-4F9C-996A-CCB462DE23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32553-918C-430A-B51E-E5E614D2D0FE}"/>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5" name="Footer Placeholder 4">
            <a:extLst>
              <a:ext uri="{FF2B5EF4-FFF2-40B4-BE49-F238E27FC236}">
                <a16:creationId xmlns:a16="http://schemas.microsoft.com/office/drawing/2014/main" id="{6BA6ACD7-5F3B-409F-83D2-4417E7CC0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689161-1499-42AE-9DEF-AA7095F87F3C}"/>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252340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A43BD0-EDF0-4AA3-A23B-3D690D0E10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8FAD37-3FFC-4993-81C5-33418B1503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929BF-A8F7-4595-9B54-5A611F90D902}"/>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5" name="Footer Placeholder 4">
            <a:extLst>
              <a:ext uri="{FF2B5EF4-FFF2-40B4-BE49-F238E27FC236}">
                <a16:creationId xmlns:a16="http://schemas.microsoft.com/office/drawing/2014/main" id="{F6204FCD-9E28-43E1-9476-298C9368E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3B69F-E666-43CD-AF77-1EA9D97605F9}"/>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239829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970FD-6023-4F60-8023-6E3FEA2878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1F410-FEC0-457B-80A3-6EC27536CC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370759-374D-4096-BFD1-F60C1764DA05}"/>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5" name="Footer Placeholder 4">
            <a:extLst>
              <a:ext uri="{FF2B5EF4-FFF2-40B4-BE49-F238E27FC236}">
                <a16:creationId xmlns:a16="http://schemas.microsoft.com/office/drawing/2014/main" id="{F5C9FBDE-4E59-4ED1-8EFF-A2BB4E9CD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EBABD-75A8-43CA-A564-E7130471A0DD}"/>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296281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1543-FDB1-43C9-B604-1D592194CF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4A3046-9DE4-4702-8F6B-05DC5012AB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DD2F52-B1F7-4912-B2F7-831E23904010}"/>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5" name="Footer Placeholder 4">
            <a:extLst>
              <a:ext uri="{FF2B5EF4-FFF2-40B4-BE49-F238E27FC236}">
                <a16:creationId xmlns:a16="http://schemas.microsoft.com/office/drawing/2014/main" id="{07B00CAC-65BA-4BB5-8011-CFC17BEB7E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02561-245E-42A0-929D-E9710E5C70DE}"/>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266879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50F71-CCC1-4DCF-A349-2E02489771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CBFCA1-9030-4322-A1AE-5856E15F1C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CE9AC1-1090-481B-AC7C-1AFE049946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F8B660-488B-4490-95B4-531E6910951A}"/>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6" name="Footer Placeholder 5">
            <a:extLst>
              <a:ext uri="{FF2B5EF4-FFF2-40B4-BE49-F238E27FC236}">
                <a16:creationId xmlns:a16="http://schemas.microsoft.com/office/drawing/2014/main" id="{4D1C0568-4576-44F1-B4B1-9F15ED799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93BA14-E834-43C6-8694-58C185D59B0D}"/>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183942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244A-94B8-42C9-BA7F-A1C883A6C1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56FD11-B37F-426B-9546-174B1917FF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0EADD6-B284-4CC9-BC8C-DD3A1B9AEE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ED8488-6FDF-4AEE-AFB4-F77732524B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CE27D8-FB3B-45C9-B310-E6F9AA0C4A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7945AE-1224-4F46-9B86-ED8E1AAC2592}"/>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8" name="Footer Placeholder 7">
            <a:extLst>
              <a:ext uri="{FF2B5EF4-FFF2-40B4-BE49-F238E27FC236}">
                <a16:creationId xmlns:a16="http://schemas.microsoft.com/office/drawing/2014/main" id="{523B0FDB-D2D3-4DBF-A21D-FDDC9C1646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A33D8F-2D6B-49BA-82A5-B3BA7949FA31}"/>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215895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18A85-3580-4513-92D7-29266FF9AC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8B9597-83FF-4F9A-93A4-4FE647B4CF5E}"/>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4" name="Footer Placeholder 3">
            <a:extLst>
              <a:ext uri="{FF2B5EF4-FFF2-40B4-BE49-F238E27FC236}">
                <a16:creationId xmlns:a16="http://schemas.microsoft.com/office/drawing/2014/main" id="{29217390-E007-49AE-8F35-585481FF7A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415A8C-129D-47B4-A408-FC7151D1CFBB}"/>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18092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C25E22-12E5-463D-A690-4979702A89B7}"/>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3" name="Footer Placeholder 2">
            <a:extLst>
              <a:ext uri="{FF2B5EF4-FFF2-40B4-BE49-F238E27FC236}">
                <a16:creationId xmlns:a16="http://schemas.microsoft.com/office/drawing/2014/main" id="{F886AA3C-8397-4659-8CE9-6D22D69062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250E5E-9EE2-4819-9593-25599BBFB74B}"/>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184623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A3E3-CC39-4205-A305-8933949F8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612B88-9200-43CE-9A61-F7E470CFBF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13B9EA-4388-43C4-96F7-CFC0926B05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0BE8A-B51A-499C-9AE8-BC9CE652AB67}"/>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6" name="Footer Placeholder 5">
            <a:extLst>
              <a:ext uri="{FF2B5EF4-FFF2-40B4-BE49-F238E27FC236}">
                <a16:creationId xmlns:a16="http://schemas.microsoft.com/office/drawing/2014/main" id="{390A84ED-5E9E-4EE3-B0FF-BE6A452A0C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DA3DF-A873-4760-BD96-38BBCA39FC88}"/>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173311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ABE9-316F-4887-8AD6-4A05749F3D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C5796-B062-4BAE-9A92-C45E1D9FE0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6C16EC-5D12-4F18-8D1C-70DC59C9A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D2A3C1-A995-4BBE-8017-7B366C62862F}"/>
              </a:ext>
            </a:extLst>
          </p:cNvPr>
          <p:cNvSpPr>
            <a:spLocks noGrp="1"/>
          </p:cNvSpPr>
          <p:nvPr>
            <p:ph type="dt" sz="half" idx="10"/>
          </p:nvPr>
        </p:nvSpPr>
        <p:spPr/>
        <p:txBody>
          <a:bodyPr/>
          <a:lstStyle/>
          <a:p>
            <a:fld id="{553BF5E1-125D-429E-8216-88E66B79CCE1}" type="datetimeFigureOut">
              <a:rPr lang="en-US" smtClean="0"/>
              <a:t>3/29/2023</a:t>
            </a:fld>
            <a:endParaRPr lang="en-US"/>
          </a:p>
        </p:txBody>
      </p:sp>
      <p:sp>
        <p:nvSpPr>
          <p:cNvPr id="6" name="Footer Placeholder 5">
            <a:extLst>
              <a:ext uri="{FF2B5EF4-FFF2-40B4-BE49-F238E27FC236}">
                <a16:creationId xmlns:a16="http://schemas.microsoft.com/office/drawing/2014/main" id="{E67FC967-5A86-4D6D-BA60-7949426EF6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66513-9464-4356-A932-0F6C02857D1D}"/>
              </a:ext>
            </a:extLst>
          </p:cNvPr>
          <p:cNvSpPr>
            <a:spLocks noGrp="1"/>
          </p:cNvSpPr>
          <p:nvPr>
            <p:ph type="sldNum" sz="quarter" idx="12"/>
          </p:nvPr>
        </p:nvSpPr>
        <p:spPr/>
        <p:txBody>
          <a:bodyPr/>
          <a:lstStyle/>
          <a:p>
            <a:fld id="{4B3FAC99-B74E-4730-832B-A1DAB474F452}" type="slidenum">
              <a:rPr lang="en-US" smtClean="0"/>
              <a:t>‹#›</a:t>
            </a:fld>
            <a:endParaRPr lang="en-US"/>
          </a:p>
        </p:txBody>
      </p:sp>
    </p:spTree>
    <p:extLst>
      <p:ext uri="{BB962C8B-B14F-4D97-AF65-F5344CB8AC3E}">
        <p14:creationId xmlns:p14="http://schemas.microsoft.com/office/powerpoint/2010/main" val="150715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6DDCD-3173-48FA-A34A-31F10D783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734323-3021-459E-9D47-286DBCEF50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5AC4A-8C00-4D53-92C4-88DC330781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BF5E1-125D-429E-8216-88E66B79CCE1}" type="datetimeFigureOut">
              <a:rPr lang="en-US" smtClean="0"/>
              <a:t>3/29/2023</a:t>
            </a:fld>
            <a:endParaRPr lang="en-US"/>
          </a:p>
        </p:txBody>
      </p:sp>
      <p:sp>
        <p:nvSpPr>
          <p:cNvPr id="5" name="Footer Placeholder 4">
            <a:extLst>
              <a:ext uri="{FF2B5EF4-FFF2-40B4-BE49-F238E27FC236}">
                <a16:creationId xmlns:a16="http://schemas.microsoft.com/office/drawing/2014/main" id="{DB12B7F5-4099-4113-A432-786B17288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2D9909-2AF4-446E-81FF-477F5901F9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FAC99-B74E-4730-832B-A1DAB474F452}" type="slidenum">
              <a:rPr lang="en-US" smtClean="0"/>
              <a:t>‹#›</a:t>
            </a:fld>
            <a:endParaRPr lang="en-US"/>
          </a:p>
        </p:txBody>
      </p:sp>
    </p:spTree>
    <p:extLst>
      <p:ext uri="{BB962C8B-B14F-4D97-AF65-F5344CB8AC3E}">
        <p14:creationId xmlns:p14="http://schemas.microsoft.com/office/powerpoint/2010/main" val="3308868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C612-A8C1-407E-9645-FDA7C4C645C7}"/>
              </a:ext>
            </a:extLst>
          </p:cNvPr>
          <p:cNvSpPr>
            <a:spLocks noGrp="1"/>
          </p:cNvSpPr>
          <p:nvPr>
            <p:ph type="ctrTitle"/>
          </p:nvPr>
        </p:nvSpPr>
        <p:spPr/>
        <p:txBody>
          <a:bodyPr/>
          <a:lstStyle/>
          <a:p>
            <a:br>
              <a:rPr lang="en-US" dirty="0"/>
            </a:br>
            <a:r>
              <a:rPr lang="en-US" dirty="0"/>
              <a:t> </a:t>
            </a:r>
            <a:r>
              <a:rPr lang="en-US" b="1" dirty="0"/>
              <a:t>Lab Report</a:t>
            </a:r>
            <a:endParaRPr lang="en-US" dirty="0"/>
          </a:p>
        </p:txBody>
      </p:sp>
      <p:sp>
        <p:nvSpPr>
          <p:cNvPr id="3" name="Subtitle 2">
            <a:extLst>
              <a:ext uri="{FF2B5EF4-FFF2-40B4-BE49-F238E27FC236}">
                <a16:creationId xmlns:a16="http://schemas.microsoft.com/office/drawing/2014/main" id="{7511FE0C-3739-4AB1-A45E-0DE915E28D6C}"/>
              </a:ext>
            </a:extLst>
          </p:cNvPr>
          <p:cNvSpPr>
            <a:spLocks noGrp="1"/>
          </p:cNvSpPr>
          <p:nvPr>
            <p:ph type="subTitle" idx="1"/>
          </p:nvPr>
        </p:nvSpPr>
        <p:spPr/>
        <p:txBody>
          <a:bodyPr>
            <a:normAutofit/>
          </a:bodyPr>
          <a:lstStyle/>
          <a:p>
            <a:endParaRPr lang="en-US" dirty="0"/>
          </a:p>
          <a:p>
            <a:r>
              <a:rPr lang="en-US" dirty="0"/>
              <a:t> </a:t>
            </a:r>
            <a:r>
              <a:rPr lang="en-US" b="1" dirty="0"/>
              <a:t>Return to MC by April 3</a:t>
            </a:r>
            <a:r>
              <a:rPr lang="en-US" b="1" baseline="30000" dirty="0"/>
              <a:t>rd</a:t>
            </a:r>
            <a:r>
              <a:rPr lang="en-US" b="1" dirty="0"/>
              <a:t>, 10 pm. Discussion session April 4</a:t>
            </a:r>
            <a:r>
              <a:rPr lang="en-US" b="1" baseline="30000" dirty="0"/>
              <a:t>th</a:t>
            </a:r>
            <a:r>
              <a:rPr lang="en-US" b="1" dirty="0"/>
              <a:t>, 9:15 am </a:t>
            </a:r>
          </a:p>
          <a:p>
            <a:r>
              <a:rPr lang="en-US" i="1" dirty="0"/>
              <a:t>Shared data, individual task</a:t>
            </a:r>
          </a:p>
        </p:txBody>
      </p:sp>
    </p:spTree>
    <p:extLst>
      <p:ext uri="{BB962C8B-B14F-4D97-AF65-F5344CB8AC3E}">
        <p14:creationId xmlns:p14="http://schemas.microsoft.com/office/powerpoint/2010/main" val="333519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07AFCA-24C2-420F-8322-A331F33CFE9A}"/>
              </a:ext>
            </a:extLst>
          </p:cNvPr>
          <p:cNvSpPr txBox="1"/>
          <p:nvPr/>
        </p:nvSpPr>
        <p:spPr>
          <a:xfrm>
            <a:off x="437029" y="336176"/>
            <a:ext cx="11349318" cy="2616101"/>
          </a:xfrm>
          <a:prstGeom prst="rect">
            <a:avLst/>
          </a:prstGeom>
          <a:noFill/>
        </p:spPr>
        <p:txBody>
          <a:bodyPr wrap="square" rtlCol="0">
            <a:spAutoFit/>
          </a:bodyPr>
          <a:lstStyle/>
          <a:p>
            <a:pPr algn="just">
              <a:spcAft>
                <a:spcPts val="1200"/>
              </a:spcAft>
            </a:pPr>
            <a:r>
              <a:rPr lang="en-US" sz="2400" b="1" dirty="0"/>
              <a:t>Q1:</a:t>
            </a:r>
            <a:r>
              <a:rPr lang="en-US" sz="2400" dirty="0"/>
              <a:t> (a) What determines the photoresist thickness during spinning? What happens to AZ5214 photoresist during UV exposure?  Is AZ5214 positive or negative resist?  How do positive or negative resists react to UV light? (0.25p)</a:t>
            </a:r>
          </a:p>
          <a:p>
            <a:pPr algn="just">
              <a:spcAft>
                <a:spcPts val="1200"/>
              </a:spcAft>
            </a:pPr>
            <a:endParaRPr lang="en-US" sz="2400" i="1" dirty="0"/>
          </a:p>
          <a:p>
            <a:pPr algn="just">
              <a:spcAft>
                <a:spcPts val="1200"/>
              </a:spcAft>
            </a:pPr>
            <a:r>
              <a:rPr lang="en-US" sz="2400" dirty="0"/>
              <a:t>(b) What happens to photoresist during soft bake? What is different between soft back and hard bake? (0.25p)</a:t>
            </a:r>
          </a:p>
        </p:txBody>
      </p:sp>
    </p:spTree>
    <p:extLst>
      <p:ext uri="{BB962C8B-B14F-4D97-AF65-F5344CB8AC3E}">
        <p14:creationId xmlns:p14="http://schemas.microsoft.com/office/powerpoint/2010/main" val="244858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07AFCA-24C2-420F-8322-A331F33CFE9A}"/>
              </a:ext>
            </a:extLst>
          </p:cNvPr>
          <p:cNvSpPr txBox="1"/>
          <p:nvPr/>
        </p:nvSpPr>
        <p:spPr>
          <a:xfrm>
            <a:off x="437029" y="336176"/>
            <a:ext cx="11349318" cy="6263253"/>
          </a:xfrm>
          <a:prstGeom prst="rect">
            <a:avLst/>
          </a:prstGeom>
          <a:noFill/>
        </p:spPr>
        <p:txBody>
          <a:bodyPr wrap="square" rtlCol="0">
            <a:spAutoFit/>
          </a:bodyPr>
          <a:lstStyle/>
          <a:p>
            <a:pPr algn="just">
              <a:spcAft>
                <a:spcPts val="1200"/>
              </a:spcAft>
            </a:pPr>
            <a:r>
              <a:rPr lang="en-US" sz="2400" b="1" dirty="0"/>
              <a:t>Q2:</a:t>
            </a:r>
            <a:r>
              <a:rPr lang="en-US" sz="2400" dirty="0"/>
              <a:t> (a) Calculate the metals (Al and W) thin film </a:t>
            </a:r>
            <a:r>
              <a:rPr lang="en-US" sz="2400" b="1" dirty="0"/>
              <a:t>resistivity</a:t>
            </a:r>
            <a:r>
              <a:rPr lang="en-US" sz="2400" dirty="0"/>
              <a:t> of deposited samples. Compare it to literature values; remember to include reference! (0.75p)</a:t>
            </a:r>
          </a:p>
          <a:p>
            <a:pPr algn="just">
              <a:spcAft>
                <a:spcPts val="1200"/>
              </a:spcAft>
            </a:pPr>
            <a:r>
              <a:rPr lang="en-US" sz="2400" dirty="0"/>
              <a:t>(b) If you measure Al or W sheet resistance, and film thickness is non-uniform, how do you know resistivity? (0.25p)</a:t>
            </a:r>
          </a:p>
          <a:p>
            <a:pPr algn="just">
              <a:spcAft>
                <a:spcPts val="1200"/>
              </a:spcAft>
            </a:pPr>
            <a:r>
              <a:rPr lang="en-US" sz="2400" dirty="0"/>
              <a:t>(c) Compare resistivity values calculated with resistance measured </a:t>
            </a:r>
            <a:r>
              <a:rPr lang="en-US" sz="2400" b="1" dirty="0"/>
              <a:t>before annealing </a:t>
            </a:r>
            <a:r>
              <a:rPr lang="en-US" sz="2400" dirty="0"/>
              <a:t>and measured </a:t>
            </a:r>
            <a:r>
              <a:rPr lang="en-US" sz="2400" b="1" dirty="0"/>
              <a:t>sheet resistance </a:t>
            </a:r>
            <a:r>
              <a:rPr lang="en-US" sz="2400" dirty="0"/>
              <a:t>for both metals. (0.5p)</a:t>
            </a:r>
          </a:p>
          <a:p>
            <a:pPr marL="285750" indent="-285750">
              <a:buFont typeface="Arial" panose="020B0604020202020204" pitchFamily="34" charset="0"/>
              <a:buChar char="•"/>
            </a:pPr>
            <a:r>
              <a:rPr lang="en-US" sz="2000" i="1" dirty="0"/>
              <a:t>NOTE: remember compatible units, e.g., </a:t>
            </a:r>
            <a:r>
              <a:rPr lang="en-US" sz="2000" i="1" dirty="0" err="1"/>
              <a:t>Ωm</a:t>
            </a:r>
            <a:r>
              <a:rPr lang="en-US" sz="2000" i="1" dirty="0"/>
              <a:t> vs. µ</a:t>
            </a:r>
            <a:r>
              <a:rPr lang="en-US" sz="2000" i="1" dirty="0" err="1"/>
              <a:t>Ωcm</a:t>
            </a:r>
            <a:endParaRPr lang="en-US" sz="2000" i="1" dirty="0"/>
          </a:p>
          <a:p>
            <a:endParaRPr lang="en-US" sz="2400" dirty="0"/>
          </a:p>
          <a:p>
            <a:r>
              <a:rPr lang="en-US" sz="2400" dirty="0"/>
              <a:t>(d) What is different between two-point probe and four-point probe electrical measurements? (0.5p)</a:t>
            </a:r>
          </a:p>
          <a:p>
            <a:pPr marL="285750" indent="-285750">
              <a:buFont typeface="Arial" panose="020B0604020202020204" pitchFamily="34" charset="0"/>
              <a:buChar char="•"/>
            </a:pPr>
            <a:endParaRPr lang="en-US" sz="2400" i="1" dirty="0"/>
          </a:p>
          <a:p>
            <a:pPr>
              <a:spcAft>
                <a:spcPts val="600"/>
              </a:spcAft>
            </a:pPr>
            <a:r>
              <a:rPr lang="en-US" sz="2400" dirty="0"/>
              <a:t>(e) Calculate the length of serpent wires (choose one of the metals; Al or W). Use your measured data. (0.5p)</a:t>
            </a:r>
          </a:p>
          <a:p>
            <a:pPr marL="285750" indent="-285750">
              <a:buFont typeface="Arial" panose="020B0604020202020204" pitchFamily="34" charset="0"/>
              <a:buChar char="•"/>
            </a:pPr>
            <a:r>
              <a:rPr lang="en-US" sz="2000" i="1" dirty="0"/>
              <a:t>NOTE: Serpent wires 1 and 3 have </a:t>
            </a:r>
            <a:r>
              <a:rPr lang="en-US" sz="2000" b="1" i="1" dirty="0"/>
              <a:t>the same width as wires </a:t>
            </a:r>
            <a:r>
              <a:rPr lang="en-US" sz="2000" i="1" dirty="0"/>
              <a:t>number 1 and 3, respectively.</a:t>
            </a:r>
          </a:p>
          <a:p>
            <a:endParaRPr lang="en-US" sz="2000" i="1" dirty="0"/>
          </a:p>
          <a:p>
            <a:endParaRPr lang="en-US" dirty="0"/>
          </a:p>
        </p:txBody>
      </p:sp>
    </p:spTree>
    <p:extLst>
      <p:ext uri="{BB962C8B-B14F-4D97-AF65-F5344CB8AC3E}">
        <p14:creationId xmlns:p14="http://schemas.microsoft.com/office/powerpoint/2010/main" val="59974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07AFCA-24C2-420F-8322-A331F33CFE9A}"/>
              </a:ext>
            </a:extLst>
          </p:cNvPr>
          <p:cNvSpPr txBox="1"/>
          <p:nvPr/>
        </p:nvSpPr>
        <p:spPr>
          <a:xfrm>
            <a:off x="444137" y="336176"/>
            <a:ext cx="11342210" cy="3293209"/>
          </a:xfrm>
          <a:prstGeom prst="rect">
            <a:avLst/>
          </a:prstGeom>
          <a:noFill/>
        </p:spPr>
        <p:txBody>
          <a:bodyPr wrap="square" rtlCol="0">
            <a:spAutoFit/>
          </a:bodyPr>
          <a:lstStyle/>
          <a:p>
            <a:pPr algn="just">
              <a:spcAft>
                <a:spcPts val="1200"/>
              </a:spcAft>
            </a:pPr>
            <a:r>
              <a:rPr lang="en-US" sz="2400" b="1" dirty="0"/>
              <a:t>Q3:</a:t>
            </a:r>
            <a:r>
              <a:rPr lang="en-US" sz="2400" dirty="0"/>
              <a:t> (a) Why is electrical resistance </a:t>
            </a:r>
            <a:r>
              <a:rPr lang="en-US" sz="2400" b="1" dirty="0"/>
              <a:t>higher</a:t>
            </a:r>
            <a:r>
              <a:rPr lang="en-US" sz="2400" dirty="0"/>
              <a:t> during annealing? (0.25p)</a:t>
            </a:r>
          </a:p>
          <a:p>
            <a:pPr algn="just">
              <a:spcAft>
                <a:spcPts val="1200"/>
              </a:spcAft>
            </a:pPr>
            <a:r>
              <a:rPr lang="en-US" sz="2400" dirty="0"/>
              <a:t>(b) How does </a:t>
            </a:r>
            <a:r>
              <a:rPr lang="en-US" sz="2400" b="1" dirty="0"/>
              <a:t>annealing </a:t>
            </a:r>
            <a:r>
              <a:rPr lang="en-US" sz="2400" dirty="0"/>
              <a:t>affect the electrical resistance? (0.25p)</a:t>
            </a:r>
          </a:p>
          <a:p>
            <a:pPr algn="just">
              <a:spcAft>
                <a:spcPts val="1200"/>
              </a:spcAft>
            </a:pPr>
            <a:r>
              <a:rPr lang="en-US" sz="2400" dirty="0"/>
              <a:t>(c) What happens to metals </a:t>
            </a:r>
            <a:r>
              <a:rPr lang="en-US" sz="2400" b="1" dirty="0"/>
              <a:t>during annealing</a:t>
            </a:r>
            <a:r>
              <a:rPr lang="en-US" sz="2400" dirty="0"/>
              <a:t>? (0.25p)</a:t>
            </a:r>
          </a:p>
          <a:p>
            <a:pPr algn="just">
              <a:spcAft>
                <a:spcPts val="1200"/>
              </a:spcAft>
            </a:pPr>
            <a:r>
              <a:rPr lang="en-US" sz="2400" dirty="0"/>
              <a:t>(d) What about resistance </a:t>
            </a:r>
            <a:r>
              <a:rPr lang="en-US" sz="2400" b="1" dirty="0"/>
              <a:t>after annealing at RT</a:t>
            </a:r>
            <a:r>
              <a:rPr lang="en-US" sz="2400" dirty="0"/>
              <a:t>: lower? higher? why? (check literatures for both Al and W and remember to include reference) (0.25p)</a:t>
            </a:r>
          </a:p>
          <a:p>
            <a:pPr algn="just">
              <a:spcAft>
                <a:spcPts val="1200"/>
              </a:spcAft>
            </a:pPr>
            <a:r>
              <a:rPr lang="en-US" sz="2400" dirty="0"/>
              <a:t>(e) Recalculate resistivity for both metals! Compare “</a:t>
            </a:r>
            <a:r>
              <a:rPr lang="en-US" sz="2400" b="1" dirty="0"/>
              <a:t>before annealing</a:t>
            </a:r>
            <a:r>
              <a:rPr lang="en-US" sz="2400" dirty="0"/>
              <a:t>” and “</a:t>
            </a:r>
            <a:r>
              <a:rPr lang="en-US" sz="2400" b="1" dirty="0"/>
              <a:t>after annealing</a:t>
            </a:r>
            <a:r>
              <a:rPr lang="en-US" sz="2400" dirty="0"/>
              <a:t>” resistivities! (1p)</a:t>
            </a:r>
            <a:endParaRPr lang="en-US" i="1" dirty="0"/>
          </a:p>
        </p:txBody>
      </p:sp>
    </p:spTree>
    <p:extLst>
      <p:ext uri="{BB962C8B-B14F-4D97-AF65-F5344CB8AC3E}">
        <p14:creationId xmlns:p14="http://schemas.microsoft.com/office/powerpoint/2010/main" val="117956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07AFCA-24C2-420F-8322-A331F33CFE9A}"/>
              </a:ext>
            </a:extLst>
          </p:cNvPr>
          <p:cNvSpPr txBox="1"/>
          <p:nvPr/>
        </p:nvSpPr>
        <p:spPr>
          <a:xfrm>
            <a:off x="437029" y="336176"/>
            <a:ext cx="11349318" cy="1877437"/>
          </a:xfrm>
          <a:prstGeom prst="rect">
            <a:avLst/>
          </a:prstGeom>
          <a:noFill/>
        </p:spPr>
        <p:txBody>
          <a:bodyPr wrap="square" rtlCol="0">
            <a:spAutoFit/>
          </a:bodyPr>
          <a:lstStyle/>
          <a:p>
            <a:pPr algn="just">
              <a:spcAft>
                <a:spcPts val="1200"/>
              </a:spcAft>
            </a:pPr>
            <a:r>
              <a:rPr lang="en-US" sz="2400" b="1" dirty="0"/>
              <a:t>Q4:</a:t>
            </a:r>
            <a:r>
              <a:rPr lang="en-US" sz="2400" dirty="0"/>
              <a:t> (a) Calculate metals (Al and W) </a:t>
            </a:r>
            <a:r>
              <a:rPr lang="en-US" sz="2400" b="1" dirty="0"/>
              <a:t>TCR</a:t>
            </a:r>
            <a:r>
              <a:rPr lang="en-US" sz="2400" dirty="0"/>
              <a:t> (Temperature coefficient of resistance) (0.5p)</a:t>
            </a:r>
          </a:p>
          <a:p>
            <a:pPr marL="534988" algn="just">
              <a:spcAft>
                <a:spcPts val="1200"/>
              </a:spcAft>
            </a:pPr>
            <a:r>
              <a:rPr lang="en-US" sz="2400" dirty="0"/>
              <a:t>(b) Compare it for both metals and check it with </a:t>
            </a:r>
            <a:r>
              <a:rPr lang="en-US" sz="2400" b="1" dirty="0"/>
              <a:t>literature values </a:t>
            </a:r>
            <a:r>
              <a:rPr lang="en-US" sz="2400" dirty="0"/>
              <a:t>and give your comments of the match. (1p)</a:t>
            </a:r>
          </a:p>
          <a:p>
            <a:pPr marL="534988" algn="just">
              <a:spcAft>
                <a:spcPts val="1200"/>
              </a:spcAft>
            </a:pPr>
            <a:r>
              <a:rPr lang="en-US" sz="2000" i="1" dirty="0"/>
              <a:t>(remember to include references!)</a:t>
            </a:r>
          </a:p>
        </p:txBody>
      </p:sp>
    </p:spTree>
    <p:extLst>
      <p:ext uri="{BB962C8B-B14F-4D97-AF65-F5344CB8AC3E}">
        <p14:creationId xmlns:p14="http://schemas.microsoft.com/office/powerpoint/2010/main" val="413798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07AFCA-24C2-420F-8322-A331F33CFE9A}"/>
              </a:ext>
            </a:extLst>
          </p:cNvPr>
          <p:cNvSpPr txBox="1"/>
          <p:nvPr/>
        </p:nvSpPr>
        <p:spPr>
          <a:xfrm>
            <a:off x="437029" y="336176"/>
            <a:ext cx="11349318" cy="3139321"/>
          </a:xfrm>
          <a:prstGeom prst="rect">
            <a:avLst/>
          </a:prstGeom>
          <a:noFill/>
        </p:spPr>
        <p:txBody>
          <a:bodyPr wrap="square" rtlCol="0">
            <a:spAutoFit/>
          </a:bodyPr>
          <a:lstStyle/>
          <a:p>
            <a:pPr algn="just">
              <a:spcAft>
                <a:spcPts val="1200"/>
              </a:spcAft>
            </a:pPr>
            <a:r>
              <a:rPr lang="en-US" sz="2400" b="1" dirty="0"/>
              <a:t>Q5:</a:t>
            </a:r>
            <a:r>
              <a:rPr lang="en-US" sz="2400" dirty="0"/>
              <a:t> (a) We used </a:t>
            </a:r>
            <a:r>
              <a:rPr lang="en-US" sz="2400" b="1" dirty="0"/>
              <a:t>sputtered</a:t>
            </a:r>
            <a:r>
              <a:rPr lang="en-US" sz="2400" dirty="0"/>
              <a:t> Al and W films; find out (from the scientific literature) typical deposition rates and film thicknesses for the sputtering of aluminum and tungsten. (0.5p) </a:t>
            </a:r>
          </a:p>
          <a:p>
            <a:pPr algn="just">
              <a:spcAft>
                <a:spcPts val="1200"/>
              </a:spcAft>
            </a:pPr>
            <a:r>
              <a:rPr lang="en-US" sz="2400" dirty="0"/>
              <a:t>(b) what would be different if we had </a:t>
            </a:r>
            <a:r>
              <a:rPr lang="en-US" sz="2400" b="1" dirty="0"/>
              <a:t>evaporated</a:t>
            </a:r>
            <a:r>
              <a:rPr lang="en-US" sz="2400" dirty="0"/>
              <a:t> metals film? Would this also change the electrical properties? (0.5p)</a:t>
            </a:r>
          </a:p>
          <a:p>
            <a:pPr algn="just">
              <a:spcAft>
                <a:spcPts val="1200"/>
              </a:spcAft>
            </a:pPr>
            <a:r>
              <a:rPr lang="en-US" sz="2400" dirty="0"/>
              <a:t>(c) What is different between </a:t>
            </a:r>
            <a:r>
              <a:rPr lang="en-US" sz="2400" b="1" dirty="0"/>
              <a:t>wet etched, </a:t>
            </a:r>
            <a:r>
              <a:rPr lang="en-US" sz="2400" dirty="0"/>
              <a:t>and </a:t>
            </a:r>
            <a:r>
              <a:rPr lang="en-US" sz="2400" b="1" dirty="0"/>
              <a:t>plasma etched </a:t>
            </a:r>
            <a:r>
              <a:rPr lang="en-US" sz="2400" dirty="0"/>
              <a:t>samples? (0.5p)</a:t>
            </a:r>
          </a:p>
          <a:p>
            <a:pPr indent="444500" algn="just">
              <a:spcAft>
                <a:spcPts val="1200"/>
              </a:spcAft>
            </a:pPr>
            <a:r>
              <a:rPr lang="en-US" sz="2000" i="1" dirty="0"/>
              <a:t>Note: Think of wet etched Al vs. plasma etched W and vice versa. </a:t>
            </a:r>
          </a:p>
          <a:p>
            <a:pPr indent="444500" algn="just">
              <a:spcAft>
                <a:spcPts val="1200"/>
              </a:spcAft>
            </a:pPr>
            <a:endParaRPr lang="en-US" i="1" dirty="0"/>
          </a:p>
        </p:txBody>
      </p:sp>
    </p:spTree>
    <p:extLst>
      <p:ext uri="{BB962C8B-B14F-4D97-AF65-F5344CB8AC3E}">
        <p14:creationId xmlns:p14="http://schemas.microsoft.com/office/powerpoint/2010/main" val="392995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509</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Lab Report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Mirmohammadi Seyed Mehran</dc:creator>
  <cp:lastModifiedBy>Mirmohammadi Mehran</cp:lastModifiedBy>
  <cp:revision>40</cp:revision>
  <dcterms:created xsi:type="dcterms:W3CDTF">2021-03-30T07:49:01Z</dcterms:created>
  <dcterms:modified xsi:type="dcterms:W3CDTF">2023-03-29T13:05:22Z</dcterms:modified>
</cp:coreProperties>
</file>