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66" r:id="rId3"/>
    <p:sldId id="305" r:id="rId4"/>
    <p:sldId id="369" r:id="rId5"/>
    <p:sldId id="370" r:id="rId6"/>
    <p:sldId id="391" r:id="rId7"/>
    <p:sldId id="392" r:id="rId8"/>
    <p:sldId id="371" r:id="rId9"/>
    <p:sldId id="372" r:id="rId10"/>
    <p:sldId id="373" r:id="rId11"/>
    <p:sldId id="374" r:id="rId12"/>
    <p:sldId id="375" r:id="rId13"/>
    <p:sldId id="326" r:id="rId14"/>
    <p:sldId id="328" r:id="rId15"/>
    <p:sldId id="329" r:id="rId16"/>
    <p:sldId id="330" r:id="rId17"/>
    <p:sldId id="344" r:id="rId18"/>
    <p:sldId id="327" r:id="rId19"/>
    <p:sldId id="331" r:id="rId20"/>
    <p:sldId id="306" r:id="rId21"/>
    <p:sldId id="307" r:id="rId22"/>
    <p:sldId id="308" r:id="rId23"/>
    <p:sldId id="309" r:id="rId24"/>
    <p:sldId id="310" r:id="rId25"/>
    <p:sldId id="299" r:id="rId26"/>
    <p:sldId id="274" r:id="rId27"/>
    <p:sldId id="265" r:id="rId28"/>
    <p:sldId id="381" r:id="rId29"/>
    <p:sldId id="382" r:id="rId30"/>
    <p:sldId id="387" r:id="rId31"/>
    <p:sldId id="388" r:id="rId32"/>
    <p:sldId id="386" r:id="rId33"/>
    <p:sldId id="389" r:id="rId34"/>
    <p:sldId id="390" r:id="rId35"/>
    <p:sldId id="383" r:id="rId36"/>
    <p:sldId id="385" r:id="rId37"/>
    <p:sldId id="355" r:id="rId38"/>
    <p:sldId id="376" r:id="rId39"/>
    <p:sldId id="314" r:id="rId40"/>
    <p:sldId id="377" r:id="rId41"/>
    <p:sldId id="378" r:id="rId42"/>
    <p:sldId id="379" r:id="rId43"/>
    <p:sldId id="380" r:id="rId44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0F076"/>
    <a:srgbClr val="FD5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D0398-B860-4273-9981-82C48462253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14A3-DAF7-45BF-A97D-46363C5654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91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40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39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49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25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44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40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72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06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6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17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6616-5296-462A-B3DB-25B62B8B2CDC}" type="datetimeFigureOut">
              <a:rPr lang="fi-FI" smtClean="0"/>
              <a:t>14.5.2019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3997-54DE-46B8-A442-63566937EF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450mm.com/wp-content/uploads/2017/01/HOLD_sm.jpg" TargetMode="External"/><Relationship Id="rId2" Type="http://schemas.openxmlformats.org/officeDocument/2006/relationships/hyperlink" Target="http://450mm.com/blog/2017/01/17/450mm-officially-on-hol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333375"/>
            <a:ext cx="8353425" cy="4465638"/>
          </a:xfrm>
          <a:prstGeom prst="rect">
            <a:avLst/>
          </a:prstGeom>
          <a:solidFill>
            <a:srgbClr val="F5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5085184"/>
            <a:ext cx="3344919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1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50887"/>
          </a:xfrm>
        </p:spPr>
        <p:txBody>
          <a:bodyPr/>
          <a:lstStyle/>
          <a:p>
            <a:pPr eaLnBrk="1" hangingPunct="1"/>
            <a:r>
              <a:rPr lang="fi-FI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sami.franssila@aalto.fi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45533" cy="1325563"/>
          </a:xfrm>
        </p:spPr>
        <p:txBody>
          <a:bodyPr/>
          <a:lstStyle/>
          <a:p>
            <a:r>
              <a:rPr lang="fi-FI" dirty="0" err="1" smtClean="0"/>
              <a:t>Cost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of 450 mm </a:t>
            </a:r>
            <a:r>
              <a:rPr lang="fi-FI" dirty="0" err="1" smtClean="0"/>
              <a:t>etcher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300446" y="1690689"/>
            <a:ext cx="8503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Wafer diameter </a:t>
            </a:r>
            <a:r>
              <a:rPr lang="en-US" sz="2400" dirty="0"/>
              <a:t>increase of 1.5X </a:t>
            </a:r>
            <a:r>
              <a:rPr lang="en-US" sz="2400" dirty="0" smtClean="0"/>
              <a:t>compared with 300 mm</a:t>
            </a:r>
          </a:p>
          <a:p>
            <a:endParaRPr lang="en-US" sz="24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afer </a:t>
            </a:r>
            <a:r>
              <a:rPr lang="en-US" sz="2400" dirty="0"/>
              <a:t>area </a:t>
            </a:r>
            <a:r>
              <a:rPr lang="en-US" sz="2400" dirty="0" smtClean="0"/>
              <a:t>increases by factor of 2.25 </a:t>
            </a:r>
          </a:p>
          <a:p>
            <a:endParaRPr lang="en-US" sz="2400" dirty="0"/>
          </a:p>
          <a:p>
            <a:r>
              <a:rPr lang="en-US" sz="2400" dirty="0" smtClean="0"/>
              <a:t>Because </a:t>
            </a:r>
            <a:r>
              <a:rPr lang="en-US" sz="2400" dirty="0"/>
              <a:t>edge die </a:t>
            </a:r>
            <a:r>
              <a:rPr lang="en-US" sz="2400" dirty="0" smtClean="0"/>
              <a:t>effect it </a:t>
            </a:r>
            <a:r>
              <a:rPr lang="en-US" sz="2400" dirty="0"/>
              <a:t>is possible for the number of good </a:t>
            </a:r>
            <a:r>
              <a:rPr lang="en-US" sz="2400" dirty="0" smtClean="0"/>
              <a:t>chips </a:t>
            </a:r>
            <a:r>
              <a:rPr lang="en-US" sz="2400" dirty="0"/>
              <a:t>to increase at a slightly higher amount, maybe up to a factor of </a:t>
            </a:r>
            <a:r>
              <a:rPr lang="en-US" sz="2400" dirty="0" smtClean="0"/>
              <a:t>2.4.</a:t>
            </a:r>
          </a:p>
          <a:p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the cost of the etcher, the amount of fab floor space, and the per-wafer cost of process chemicals all increase by 30</a:t>
            </a:r>
            <a:r>
              <a:rPr lang="en-US" sz="2400" dirty="0" smtClean="0"/>
              <a:t>%, </a:t>
            </a:r>
            <a:r>
              <a:rPr lang="en-US" sz="2400" dirty="0"/>
              <a:t>the cost per chip will change by 1.3/2.25 = 0.58.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Thus</a:t>
            </a:r>
            <a:r>
              <a:rPr lang="en-US" sz="2400" dirty="0"/>
              <a:t>, the etch cost per chip will be 42% </a:t>
            </a:r>
            <a:r>
              <a:rPr lang="en-US" sz="2400" dirty="0" smtClean="0"/>
              <a:t>lower.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97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450 mm </a:t>
            </a:r>
            <a:r>
              <a:rPr lang="fi-FI" dirty="0" err="1" smtClean="0"/>
              <a:t>lithography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498021" y="1789612"/>
            <a:ext cx="8554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Reduction stepper </a:t>
            </a:r>
            <a:r>
              <a:rPr lang="en-US" sz="2400" dirty="0" err="1" smtClean="0"/>
              <a:t>litho</a:t>
            </a:r>
            <a:r>
              <a:rPr lang="en-US" sz="2400" dirty="0" smtClean="0"/>
              <a:t> </a:t>
            </a:r>
            <a:r>
              <a:rPr lang="en-US" sz="2400" dirty="0"/>
              <a:t>process </a:t>
            </a:r>
            <a:r>
              <a:rPr lang="en-US" sz="2400" dirty="0" smtClean="0"/>
              <a:t>time consists of:</a:t>
            </a:r>
          </a:p>
          <a:p>
            <a:pPr lvl="1"/>
            <a:r>
              <a:rPr lang="en-US" sz="2400" dirty="0"/>
              <a:t>1) wafer load/unload time</a:t>
            </a:r>
          </a:p>
          <a:p>
            <a:pPr lvl="1"/>
            <a:r>
              <a:rPr lang="en-US" sz="2400" dirty="0"/>
              <a:t>2) </a:t>
            </a:r>
            <a:r>
              <a:rPr lang="en-US" sz="2400" dirty="0" smtClean="0"/>
              <a:t>Exposure time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load time can be kept constant as a function of wafer size, but the exposure time increases as the wafer size increases.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And </a:t>
            </a:r>
            <a:r>
              <a:rPr lang="en-US" sz="2400" dirty="0"/>
              <a:t>since wafer load/unload time is a very small fraction of the total process time, the result for lithography is a near-constant </a:t>
            </a:r>
            <a:r>
              <a:rPr lang="en-US" sz="2400" i="1" dirty="0"/>
              <a:t>wafer-area</a:t>
            </a:r>
            <a:r>
              <a:rPr lang="en-US" sz="2400" dirty="0"/>
              <a:t> throughput (rather than the constant wafer throughput for etch) as wafer size is changed.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ym typeface="Wingdings" panose="05000000000000000000" pitchFamily="2" charset="2"/>
              </a:rPr>
              <a:t> Proportion of lithography of total costs will increase. Today 50%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5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predictions</a:t>
            </a:r>
            <a:endParaRPr lang="fi-FI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8650" y="1998465"/>
            <a:ext cx="750951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450mm </a:t>
            </a:r>
            <a:r>
              <a:rPr kumimoji="0" lang="fi-FI" altLang="fi-FI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Officially</a:t>
            </a:r>
            <a:r>
              <a:rPr kumimoji="0" lang="fi-FI" alt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On </a:t>
            </a:r>
            <a:r>
              <a:rPr kumimoji="0" lang="fi-FI" altLang="fi-FI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Hold</a:t>
            </a:r>
            <a:r>
              <a:rPr kumimoji="0" lang="fi-FI" alt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…</a:t>
            </a:r>
            <a:endParaRPr kumimoji="0" lang="fi-FI" alt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17, 2017</a:t>
            </a:r>
            <a:endParaRPr kumimoji="0" lang="fi-FI" altLang="fi-FI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28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 smtClean="0">
                <a:latin typeface="Arial" panose="020B0604020202020204" pitchFamily="34" charset="0"/>
              </a:rPr>
              <a:t>Is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450mm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good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At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point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market, and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resulting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economic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changes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inevitability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bring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likely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However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New York-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450mm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consortium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G450C is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done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362" name="Picture 2" descr="http://450mm.com/wp-content/uploads/2017/01/HOLD_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14" y="728664"/>
            <a:ext cx="28765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projection lithography</a:t>
            </a:r>
            <a:endParaRPr lang="en-US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74641" y="1401236"/>
            <a:ext cx="6629384" cy="4657389"/>
            <a:chOff x="824" y="8213"/>
            <a:chExt cx="9256" cy="6555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5115" y="8426"/>
              <a:ext cx="4965" cy="6207"/>
              <a:chOff x="5115" y="7875"/>
              <a:chExt cx="4965" cy="6207"/>
            </a:xfrm>
          </p:grpSpPr>
          <p:sp>
            <p:nvSpPr>
              <p:cNvPr id="18438" name="AutoShape 5"/>
              <p:cNvSpPr>
                <a:spLocks noChangeArrowheads="1"/>
              </p:cNvSpPr>
              <p:nvPr/>
            </p:nvSpPr>
            <p:spPr bwMode="auto">
              <a:xfrm>
                <a:off x="5835" y="7875"/>
                <a:ext cx="2430" cy="1365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grpSp>
            <p:nvGrpSpPr>
              <p:cNvPr id="18439" name="Group 6"/>
              <p:cNvGrpSpPr>
                <a:grpSpLocks/>
              </p:cNvGrpSpPr>
              <p:nvPr/>
            </p:nvGrpSpPr>
            <p:grpSpPr bwMode="auto">
              <a:xfrm>
                <a:off x="5535" y="10704"/>
                <a:ext cx="3165" cy="281"/>
                <a:chOff x="6180" y="10719"/>
                <a:chExt cx="1980" cy="236"/>
              </a:xfrm>
            </p:grpSpPr>
            <p:sp>
              <p:nvSpPr>
                <p:cNvPr id="18457" name="Rectangle 7"/>
                <p:cNvSpPr>
                  <a:spLocks noChangeArrowheads="1"/>
                </p:cNvSpPr>
                <p:nvPr/>
              </p:nvSpPr>
              <p:spPr bwMode="auto">
                <a:xfrm>
                  <a:off x="6180" y="10719"/>
                  <a:ext cx="1980" cy="143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  <p:sp>
              <p:nvSpPr>
                <p:cNvPr id="18458" name="Rectangle 8"/>
                <p:cNvSpPr>
                  <a:spLocks noChangeArrowheads="1"/>
                </p:cNvSpPr>
                <p:nvPr/>
              </p:nvSpPr>
              <p:spPr bwMode="auto">
                <a:xfrm>
                  <a:off x="6180" y="10869"/>
                  <a:ext cx="450" cy="71"/>
                </a:xfrm>
                <a:prstGeom prst="rect">
                  <a:avLst/>
                </a:prstGeom>
                <a:solidFill>
                  <a:srgbClr val="33333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  <p:sp>
              <p:nvSpPr>
                <p:cNvPr id="18459" name="Rectangle 9"/>
                <p:cNvSpPr>
                  <a:spLocks noChangeArrowheads="1"/>
                </p:cNvSpPr>
                <p:nvPr/>
              </p:nvSpPr>
              <p:spPr bwMode="auto">
                <a:xfrm>
                  <a:off x="6915" y="10869"/>
                  <a:ext cx="450" cy="86"/>
                </a:xfrm>
                <a:prstGeom prst="rect">
                  <a:avLst/>
                </a:prstGeom>
                <a:solidFill>
                  <a:srgbClr val="33333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  <p:sp>
              <p:nvSpPr>
                <p:cNvPr id="18460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0" y="10869"/>
                  <a:ext cx="450" cy="71"/>
                </a:xfrm>
                <a:prstGeom prst="rect">
                  <a:avLst/>
                </a:prstGeom>
                <a:solidFill>
                  <a:srgbClr val="333333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</p:grpSp>
          <p:grpSp>
            <p:nvGrpSpPr>
              <p:cNvPr id="18440" name="Group 11"/>
              <p:cNvGrpSpPr>
                <a:grpSpLocks/>
              </p:cNvGrpSpPr>
              <p:nvPr/>
            </p:nvGrpSpPr>
            <p:grpSpPr bwMode="auto">
              <a:xfrm>
                <a:off x="5115" y="8565"/>
                <a:ext cx="4965" cy="5517"/>
                <a:chOff x="5115" y="8565"/>
                <a:chExt cx="4965" cy="5517"/>
              </a:xfrm>
            </p:grpSpPr>
            <p:sp>
              <p:nvSpPr>
                <p:cNvPr id="18441" name="Oval 12"/>
                <p:cNvSpPr>
                  <a:spLocks noChangeArrowheads="1"/>
                </p:cNvSpPr>
                <p:nvPr/>
              </p:nvSpPr>
              <p:spPr bwMode="auto">
                <a:xfrm>
                  <a:off x="5505" y="9677"/>
                  <a:ext cx="3105" cy="720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  <p:sp>
              <p:nvSpPr>
                <p:cNvPr id="18442" name="Oval 13"/>
                <p:cNvSpPr>
                  <a:spLocks noChangeArrowheads="1"/>
                </p:cNvSpPr>
                <p:nvPr/>
              </p:nvSpPr>
              <p:spPr bwMode="auto">
                <a:xfrm>
                  <a:off x="5535" y="11358"/>
                  <a:ext cx="3090" cy="615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i-FI" altLang="fi-FI"/>
                </a:p>
              </p:txBody>
            </p:sp>
            <p:grpSp>
              <p:nvGrpSpPr>
                <p:cNvPr id="18443" name="Group 14"/>
                <p:cNvGrpSpPr>
                  <a:grpSpLocks/>
                </p:cNvGrpSpPr>
                <p:nvPr/>
              </p:nvGrpSpPr>
              <p:grpSpPr bwMode="auto">
                <a:xfrm>
                  <a:off x="5115" y="10629"/>
                  <a:ext cx="4965" cy="3453"/>
                  <a:chOff x="5115" y="10629"/>
                  <a:chExt cx="4965" cy="3453"/>
                </a:xfrm>
              </p:grpSpPr>
              <p:sp>
                <p:nvSpPr>
                  <p:cNvPr id="18448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9420" y="13632"/>
                    <a:ext cx="660" cy="450"/>
                  </a:xfrm>
                  <a:prstGeom prst="leftRightArrowCallout">
                    <a:avLst>
                      <a:gd name="adj1" fmla="val 25000"/>
                      <a:gd name="adj2" fmla="val 25000"/>
                      <a:gd name="adj3" fmla="val 18333"/>
                      <a:gd name="adj4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i-FI" altLang="fi-FI"/>
                  </a:p>
                </p:txBody>
              </p:sp>
              <p:sp>
                <p:nvSpPr>
                  <p:cNvPr id="18449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9405" y="10629"/>
                    <a:ext cx="660" cy="450"/>
                  </a:xfrm>
                  <a:prstGeom prst="leftRightArrowCallout">
                    <a:avLst>
                      <a:gd name="adj1" fmla="val 25000"/>
                      <a:gd name="adj2" fmla="val 25000"/>
                      <a:gd name="adj3" fmla="val 18333"/>
                      <a:gd name="adj4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i-FI" altLang="fi-FI"/>
                  </a:p>
                </p:txBody>
              </p:sp>
              <p:sp>
                <p:nvSpPr>
                  <p:cNvPr id="1845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05" y="11274"/>
                    <a:ext cx="0" cy="223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i-FI"/>
                  </a:p>
                </p:txBody>
              </p:sp>
              <p:grpSp>
                <p:nvGrpSpPr>
                  <p:cNvPr id="1845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15" y="12867"/>
                    <a:ext cx="4095" cy="1215"/>
                    <a:chOff x="5115" y="12867"/>
                    <a:chExt cx="4095" cy="1215"/>
                  </a:xfrm>
                </p:grpSpPr>
                <p:sp>
                  <p:nvSpPr>
                    <p:cNvPr id="1845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0" y="13062"/>
                      <a:ext cx="3240" cy="6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i-FI" altLang="fi-FI"/>
                    </a:p>
                  </p:txBody>
                </p:sp>
                <p:sp>
                  <p:nvSpPr>
                    <p:cNvPr id="18453" name="Rectangle 20" descr="20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0" y="12867"/>
                      <a:ext cx="3240" cy="195"/>
                    </a:xfrm>
                    <a:prstGeom prst="rect">
                      <a:avLst/>
                    </a:prstGeom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i-FI" altLang="fi-FI"/>
                    </a:p>
                  </p:txBody>
                </p:sp>
                <p:sp>
                  <p:nvSpPr>
                    <p:cNvPr id="1845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13677"/>
                      <a:ext cx="4095" cy="405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i-FI" altLang="fi-FI"/>
                    </a:p>
                  </p:txBody>
                </p:sp>
                <p:sp>
                  <p:nvSpPr>
                    <p:cNvPr id="1845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0" y="13065"/>
                      <a:ext cx="270" cy="9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i-FI" altLang="fi-FI"/>
                    </a:p>
                  </p:txBody>
                </p:sp>
                <p:sp>
                  <p:nvSpPr>
                    <p:cNvPr id="18456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13080"/>
                      <a:ext cx="285" cy="71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i-FI" altLang="fi-FI"/>
                    </a:p>
                  </p:txBody>
                </p:sp>
              </p:grpSp>
            </p:grpSp>
            <p:sp>
              <p:nvSpPr>
                <p:cNvPr id="18444" name="Line 24"/>
                <p:cNvSpPr>
                  <a:spLocks noChangeShapeType="1"/>
                </p:cNvSpPr>
                <p:nvPr/>
              </p:nvSpPr>
              <p:spPr bwMode="auto">
                <a:xfrm>
                  <a:off x="7035" y="8565"/>
                  <a:ext cx="0" cy="514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18445" name="Freeform 25"/>
                <p:cNvSpPr>
                  <a:spLocks/>
                </p:cNvSpPr>
                <p:nvPr/>
              </p:nvSpPr>
              <p:spPr bwMode="auto">
                <a:xfrm>
                  <a:off x="5520" y="11685"/>
                  <a:ext cx="3105" cy="1140"/>
                </a:xfrm>
                <a:custGeom>
                  <a:avLst/>
                  <a:gdLst>
                    <a:gd name="T0" fmla="*/ 0 w 3105"/>
                    <a:gd name="T1" fmla="*/ 0 h 1140"/>
                    <a:gd name="T2" fmla="*/ 1515 w 3105"/>
                    <a:gd name="T3" fmla="*/ 1140 h 1140"/>
                    <a:gd name="T4" fmla="*/ 3105 w 3105"/>
                    <a:gd name="T5" fmla="*/ 30 h 1140"/>
                    <a:gd name="T6" fmla="*/ 0 60000 65536"/>
                    <a:gd name="T7" fmla="*/ 0 60000 65536"/>
                    <a:gd name="T8" fmla="*/ 0 60000 65536"/>
                    <a:gd name="T9" fmla="*/ 0 w 3105"/>
                    <a:gd name="T10" fmla="*/ 0 h 1140"/>
                    <a:gd name="T11" fmla="*/ 3105 w 3105"/>
                    <a:gd name="T12" fmla="*/ 1140 h 1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05" h="1140">
                      <a:moveTo>
                        <a:pt x="0" y="0"/>
                      </a:moveTo>
                      <a:lnTo>
                        <a:pt x="1515" y="1140"/>
                      </a:lnTo>
                      <a:lnTo>
                        <a:pt x="3105" y="3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18446" name="Arc 26"/>
                <p:cNvSpPr>
                  <a:spLocks/>
                </p:cNvSpPr>
                <p:nvPr/>
              </p:nvSpPr>
              <p:spPr bwMode="auto">
                <a:xfrm>
                  <a:off x="7035" y="12438"/>
                  <a:ext cx="315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i-FI"/>
                </a:p>
              </p:txBody>
            </p:sp>
            <p:sp>
              <p:nvSpPr>
                <p:cNvPr id="184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095" y="12000"/>
                  <a:ext cx="525" cy="4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fi-FI" sz="1200">
                      <a:sym typeface="Symbol" panose="05050102010706020507" pitchFamily="18" charset="2"/>
                    </a:rPr>
                    <a:t></a:t>
                  </a:r>
                  <a:endParaRPr lang="en-US" altLang="fi-FI"/>
                </a:p>
              </p:txBody>
            </p:sp>
          </p:grpSp>
        </p:grpSp>
        <p:sp>
          <p:nvSpPr>
            <p:cNvPr id="18437" name="Text Box 28"/>
            <p:cNvSpPr txBox="1">
              <a:spLocks noChangeArrowheads="1"/>
            </p:cNvSpPr>
            <p:nvPr/>
          </p:nvSpPr>
          <p:spPr bwMode="auto">
            <a:xfrm>
              <a:off x="824" y="8213"/>
              <a:ext cx="4966" cy="6555"/>
            </a:xfrm>
            <a:prstGeom prst="rect">
              <a:avLst/>
            </a:prstGeom>
            <a:solidFill>
              <a:srgbClr val="FFFFF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i-FI" sz="1600" dirty="0"/>
                <a:t>Sources of radiation</a:t>
              </a:r>
            </a:p>
            <a:p>
              <a:pPr eaLnBrk="1" hangingPunct="1"/>
              <a:r>
                <a:rPr lang="en-US" altLang="fi-FI" sz="1600" dirty="0"/>
                <a:t>(UV 365 nm-436 nm,</a:t>
              </a:r>
            </a:p>
            <a:p>
              <a:pPr eaLnBrk="1" hangingPunct="1"/>
              <a:r>
                <a:rPr lang="en-US" altLang="fi-FI" sz="1600" dirty="0"/>
                <a:t>DUV 193 nm-248 nm,</a:t>
              </a:r>
            </a:p>
            <a:p>
              <a:pPr eaLnBrk="1" hangingPunct="1"/>
              <a:r>
                <a:rPr lang="en-US" altLang="fi-FI" sz="1600" dirty="0"/>
                <a:t>EUV, X-rays, electrons, ions)</a:t>
              </a:r>
            </a:p>
            <a:p>
              <a:pPr eaLnBrk="1" hangingPunct="1"/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Optical system I</a:t>
              </a:r>
            </a:p>
            <a:p>
              <a:pPr eaLnBrk="1" hangingPunct="1"/>
              <a:r>
                <a:rPr lang="en-US" altLang="fi-FI" sz="1600" dirty="0"/>
                <a:t>(lenses, mirrors)</a:t>
              </a:r>
            </a:p>
            <a:p>
              <a:pPr eaLnBrk="1" hangingPunct="1"/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Mask (pattern)</a:t>
              </a:r>
            </a:p>
            <a:p>
              <a:pPr eaLnBrk="1" hangingPunct="1"/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Optical system II</a:t>
              </a:r>
            </a:p>
            <a:p>
              <a:pPr eaLnBrk="1" hangingPunct="1"/>
              <a:r>
                <a:rPr lang="en-US" altLang="fi-FI" sz="1600" dirty="0"/>
                <a:t>(lenses, mirrors</a:t>
              </a:r>
              <a:r>
                <a:rPr lang="en-US" altLang="fi-FI" sz="1600" dirty="0" smtClean="0"/>
                <a:t>)</a:t>
              </a:r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Numerical aperture NA=sin </a:t>
              </a:r>
              <a:r>
                <a:rPr lang="en-US" altLang="fi-FI" sz="1600" dirty="0">
                  <a:sym typeface="Symbol" panose="05050102010706020507" pitchFamily="18" charset="2"/>
                </a:rPr>
                <a:t></a:t>
              </a:r>
              <a:endParaRPr lang="en-US" altLang="fi-FI" sz="1600" dirty="0"/>
            </a:p>
            <a:p>
              <a:pPr eaLnBrk="1" hangingPunct="1"/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Imaging medium (resist)</a:t>
              </a:r>
            </a:p>
            <a:p>
              <a:pPr eaLnBrk="1" hangingPunct="1"/>
              <a:r>
                <a:rPr lang="en-US" altLang="fi-FI" sz="1600" dirty="0"/>
                <a:t>Wafer (with patterns)</a:t>
              </a:r>
            </a:p>
            <a:p>
              <a:pPr eaLnBrk="1" hangingPunct="1"/>
              <a:endParaRPr lang="en-US" altLang="fi-FI" sz="1600" dirty="0"/>
            </a:p>
            <a:p>
              <a:pPr eaLnBrk="1" hangingPunct="1"/>
              <a:r>
                <a:rPr lang="en-US" altLang="fi-FI" sz="1600" dirty="0"/>
                <a:t>Wafer stage </a:t>
              </a:r>
            </a:p>
            <a:p>
              <a:pPr eaLnBrk="1" hangingPunct="1"/>
              <a:r>
                <a:rPr lang="en-US" altLang="fi-FI" sz="1600" dirty="0"/>
                <a:t>(alignment mechanism)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0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Projection</a:t>
            </a:r>
            <a:r>
              <a:rPr lang="fi-FI" dirty="0" smtClean="0"/>
              <a:t> </a:t>
            </a:r>
            <a:r>
              <a:rPr lang="fi-FI" dirty="0" err="1" smtClean="0"/>
              <a:t>litho</a:t>
            </a:r>
            <a:r>
              <a:rPr lang="fi-FI" dirty="0" smtClean="0"/>
              <a:t> </a:t>
            </a:r>
            <a:r>
              <a:rPr lang="fi-FI" dirty="0" err="1" smtClean="0"/>
              <a:t>performance</a:t>
            </a:r>
            <a:endParaRPr lang="fi-FI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28650" y="1690689"/>
          <a:ext cx="4922395" cy="181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4922395" cy="1818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8650" y="3940990"/>
          <a:ext cx="5818343" cy="1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5" imgW="1574800" imgH="393700" progId="Equation.3">
                  <p:embed/>
                </p:oleObj>
              </mc:Choice>
              <mc:Fallback>
                <p:oleObj name="Equation" r:id="rId5" imgW="1574800" imgH="3937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940990"/>
                        <a:ext cx="5818343" cy="1445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6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753" y="895201"/>
            <a:ext cx="8856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Georgia" panose="02040502050405020303" pitchFamily="18" charset="0"/>
              </a:rPr>
              <a:t>Table 10.1: Linewidth scaling of CMOS</a:t>
            </a:r>
            <a:endParaRPr lang="fi-FI" b="1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Wavelength	Aperture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k 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factor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Linewidth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en-US" dirty="0" err="1" smtClean="0">
                <a:latin typeface="Georgia" panose="02040502050405020303" pitchFamily="18" charset="0"/>
                <a:ea typeface="Times New Roman" panose="02020603050405020304" pitchFamily="18" charset="0"/>
              </a:rPr>
              <a:t>DoF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=436 nm	NA=0.38	k</a:t>
            </a:r>
            <a:r>
              <a:rPr lang="nl-NL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1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=0.8 	</a:t>
            </a:r>
            <a:r>
              <a:rPr lang="nl-NL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1 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µm 	</a:t>
            </a:r>
            <a:r>
              <a:rPr lang="nl-NL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1.5µm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=365 nm	NA=0.48	k</a:t>
            </a:r>
            <a:r>
              <a:rPr lang="nl-NL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1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=0.6		0.5 µm	</a:t>
            </a:r>
            <a:r>
              <a:rPr lang="nl-NL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0.8 µm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=248 nm	NA=0.60	k</a:t>
            </a:r>
            <a:r>
              <a:rPr lang="nl-NL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1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=0.6		0.25 µm	</a:t>
            </a:r>
            <a:r>
              <a:rPr lang="nl-NL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0.35 µm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=248 nm	NA=0.65	k</a:t>
            </a:r>
            <a:r>
              <a:rPr lang="nl-NL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1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=0.5		0.18 µm	</a:t>
            </a:r>
            <a:r>
              <a:rPr lang="nl-NL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nl-NL" dirty="0">
                <a:latin typeface="Georgia" panose="02040502050405020303" pitchFamily="18" charset="0"/>
                <a:ea typeface="Times New Roman" panose="02020603050405020304" pitchFamily="18" charset="0"/>
              </a:rPr>
              <a:t>0.30 µm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47" y="4208929"/>
            <a:ext cx="810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Because</a:t>
            </a:r>
            <a:r>
              <a:rPr lang="fi-FI" sz="2800" dirty="0" smtClean="0"/>
              <a:t> </a:t>
            </a:r>
            <a:r>
              <a:rPr lang="fi-FI" sz="2800" dirty="0" err="1" smtClean="0"/>
              <a:t>depth</a:t>
            </a:r>
            <a:r>
              <a:rPr lang="fi-FI" sz="2800" dirty="0" smtClean="0"/>
              <a:t> of </a:t>
            </a:r>
            <a:r>
              <a:rPr lang="fi-FI" sz="2800" dirty="0" err="1" smtClean="0"/>
              <a:t>focus</a:t>
            </a:r>
            <a:r>
              <a:rPr lang="fi-FI" sz="2800" dirty="0" smtClean="0"/>
              <a:t> (</a:t>
            </a:r>
            <a:r>
              <a:rPr lang="fi-FI" sz="2800" dirty="0" err="1" smtClean="0"/>
              <a:t>DoF</a:t>
            </a:r>
            <a:r>
              <a:rPr lang="fi-FI" sz="2800" dirty="0" smtClean="0"/>
              <a:t>) </a:t>
            </a:r>
            <a:r>
              <a:rPr lang="fi-FI" sz="2800" dirty="0" err="1" smtClean="0"/>
              <a:t>gets</a:t>
            </a:r>
            <a:r>
              <a:rPr lang="fi-FI" sz="2800" dirty="0" smtClean="0"/>
              <a:t> </a:t>
            </a:r>
            <a:r>
              <a:rPr lang="fi-FI" sz="2800" dirty="0" err="1" smtClean="0"/>
              <a:t>smaller</a:t>
            </a:r>
            <a:r>
              <a:rPr lang="fi-FI" sz="2800" dirty="0" smtClean="0"/>
              <a:t>, CMP </a:t>
            </a:r>
            <a:r>
              <a:rPr lang="fi-FI" sz="2800" dirty="0" err="1" smtClean="0"/>
              <a:t>planarization</a:t>
            </a:r>
            <a:r>
              <a:rPr lang="fi-FI" sz="2800" dirty="0" smtClean="0"/>
              <a:t> </a:t>
            </a:r>
            <a:r>
              <a:rPr lang="fi-FI" sz="2800" dirty="0" err="1" smtClean="0"/>
              <a:t>becomes</a:t>
            </a:r>
            <a:r>
              <a:rPr lang="fi-FI" sz="2800" dirty="0" smtClean="0"/>
              <a:t>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important</a:t>
            </a:r>
            <a:r>
              <a:rPr lang="fi-FI" sz="2800" dirty="0" smtClean="0"/>
              <a:t> </a:t>
            </a:r>
            <a:r>
              <a:rPr lang="fi-FI" sz="2800" dirty="0" err="1" smtClean="0"/>
              <a:t>all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time</a:t>
            </a:r>
            <a:r>
              <a:rPr lang="fi-FI" sz="2800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175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662251" y="221434"/>
            <a:ext cx="7886700" cy="1325563"/>
          </a:xfrm>
        </p:spPr>
        <p:txBody>
          <a:bodyPr/>
          <a:lstStyle/>
          <a:p>
            <a:r>
              <a:rPr lang="en-GB" altLang="fi-FI" dirty="0" smtClean="0"/>
              <a:t>Projection lithography scaling</a:t>
            </a:r>
            <a:endParaRPr lang="en-US" altLang="fi-FI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6" y="1284755"/>
            <a:ext cx="8129665" cy="51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096000" y="6392863"/>
            <a:ext cx="2825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i-FI" sz="1400" dirty="0"/>
              <a:t>Lin, MEMS2010</a:t>
            </a:r>
            <a:endParaRPr lang="en-US" altLang="fi-FI" sz="1400" dirty="0"/>
          </a:p>
        </p:txBody>
      </p:sp>
    </p:spTree>
    <p:extLst>
      <p:ext uri="{BB962C8B-B14F-4D97-AF65-F5344CB8AC3E}">
        <p14:creationId xmlns:p14="http://schemas.microsoft.com/office/powerpoint/2010/main" val="3544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5" y="147493"/>
            <a:ext cx="7886700" cy="1325563"/>
          </a:xfrm>
        </p:spPr>
        <p:txBody>
          <a:bodyPr/>
          <a:lstStyle/>
          <a:p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stepper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smtClean="0"/>
              <a:t>~100 </a:t>
            </a:r>
            <a:r>
              <a:rPr lang="fi-FI" dirty="0" err="1" smtClean="0"/>
              <a:t>exposures</a:t>
            </a:r>
            <a:r>
              <a:rPr lang="fi-FI" dirty="0" smtClean="0"/>
              <a:t>/</a:t>
            </a:r>
            <a:r>
              <a:rPr lang="fi-FI" dirty="0" err="1" smtClean="0"/>
              <a:t>wafer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449977"/>
            <a:ext cx="8095929" cy="5068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040" y="6348549"/>
            <a:ext cx="17242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Nikon.com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26" y="2739117"/>
            <a:ext cx="2907077" cy="29070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4950823"/>
            <a:ext cx="365760" cy="339634"/>
          </a:xfrm>
          <a:prstGeom prst="rect">
            <a:avLst/>
          </a:prstGeom>
          <a:solidFill>
            <a:srgbClr val="40F076">
              <a:alpha val="8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5863813" y="99872"/>
            <a:ext cx="2860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Compared</a:t>
            </a:r>
            <a:r>
              <a:rPr lang="fi-FI" sz="2400" dirty="0" smtClean="0"/>
              <a:t> to </a:t>
            </a:r>
            <a:r>
              <a:rPr lang="fi-FI" sz="2400" dirty="0" err="1" smtClean="0"/>
              <a:t>proximity</a:t>
            </a:r>
            <a:r>
              <a:rPr lang="fi-FI" sz="2400" dirty="0" smtClean="0"/>
              <a:t> </a:t>
            </a:r>
            <a:r>
              <a:rPr lang="fi-FI" sz="2400" dirty="0" err="1" smtClean="0"/>
              <a:t>litho</a:t>
            </a:r>
            <a:r>
              <a:rPr lang="fi-FI" sz="2400" dirty="0" smtClean="0"/>
              <a:t>:</a:t>
            </a:r>
          </a:p>
          <a:p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much</a:t>
            </a:r>
            <a:r>
              <a:rPr lang="fi-FI" sz="2400" dirty="0" smtClean="0"/>
              <a:t> </a:t>
            </a:r>
            <a:r>
              <a:rPr lang="fi-FI" sz="2400" dirty="0" err="1" smtClean="0"/>
              <a:t>slower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smaller</a:t>
            </a:r>
            <a:r>
              <a:rPr lang="fi-FI" sz="2400" dirty="0" smtClean="0"/>
              <a:t> LW </a:t>
            </a:r>
            <a:r>
              <a:rPr lang="fi-FI" sz="2400" dirty="0" err="1" smtClean="0"/>
              <a:t>possible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better</a:t>
            </a:r>
            <a:r>
              <a:rPr lang="fi-FI" sz="2400" dirty="0" smtClean="0"/>
              <a:t> </a:t>
            </a:r>
            <a:r>
              <a:rPr lang="fi-FI" sz="2400" dirty="0" err="1" smtClean="0"/>
              <a:t>alignment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155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Reduction</a:t>
            </a:r>
            <a:r>
              <a:rPr lang="fi-FI" dirty="0" smtClean="0"/>
              <a:t> </a:t>
            </a:r>
            <a:r>
              <a:rPr lang="fi-FI" dirty="0" err="1" smtClean="0"/>
              <a:t>factor</a:t>
            </a:r>
            <a:r>
              <a:rPr lang="fi-FI" dirty="0" smtClean="0"/>
              <a:t>, </a:t>
            </a:r>
            <a:r>
              <a:rPr lang="fi-FI" dirty="0" err="1" smtClean="0"/>
              <a:t>often</a:t>
            </a:r>
            <a:r>
              <a:rPr lang="fi-FI" dirty="0" smtClean="0"/>
              <a:t> 5X</a:t>
            </a:r>
            <a:endParaRPr lang="fi-FI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04365" y="26221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3313" name="Picture 1" descr="NF10-02 stepper sc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1798264"/>
            <a:ext cx="5879549" cy="41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7705" y="1798264"/>
            <a:ext cx="2339788" cy="429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97705" y="1798264"/>
            <a:ext cx="2773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Mask</a:t>
            </a:r>
            <a:r>
              <a:rPr lang="fi-FI" sz="2800" dirty="0" smtClean="0"/>
              <a:t>  1 µm </a:t>
            </a:r>
            <a:r>
              <a:rPr lang="fi-FI" sz="2800" dirty="0" err="1" smtClean="0"/>
              <a:t>minimum</a:t>
            </a:r>
            <a:r>
              <a:rPr lang="fi-FI" sz="2800" dirty="0" smtClean="0"/>
              <a:t> </a:t>
            </a:r>
            <a:r>
              <a:rPr lang="fi-FI" sz="2800" dirty="0" err="1" smtClean="0"/>
              <a:t>linewidth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97706" y="3956053"/>
            <a:ext cx="2531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5X </a:t>
            </a:r>
            <a:r>
              <a:rPr lang="fi-FI" sz="2800" dirty="0" err="1" smtClean="0"/>
              <a:t>optical</a:t>
            </a:r>
            <a:r>
              <a:rPr lang="fi-FI" sz="2800" dirty="0" smtClean="0"/>
              <a:t> </a:t>
            </a:r>
            <a:r>
              <a:rPr lang="fi-FI" sz="2800" dirty="0" err="1" smtClean="0"/>
              <a:t>reduction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 </a:t>
            </a:r>
          </a:p>
          <a:p>
            <a:r>
              <a:rPr lang="fi-FI" sz="2800" dirty="0" smtClean="0">
                <a:sym typeface="Wingdings" panose="05000000000000000000" pitchFamily="2" charset="2"/>
              </a:rPr>
              <a:t>0.2 µm on </a:t>
            </a:r>
            <a:r>
              <a:rPr lang="fi-FI" sz="2800" dirty="0" err="1" smtClean="0">
                <a:sym typeface="Wingdings" panose="05000000000000000000" pitchFamily="2" charset="2"/>
              </a:rPr>
              <a:t>wafer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430" y="5961322"/>
            <a:ext cx="876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Mask</a:t>
            </a:r>
            <a:r>
              <a:rPr lang="fi-FI" sz="2800" dirty="0" smtClean="0"/>
              <a:t> </a:t>
            </a:r>
            <a:r>
              <a:rPr lang="fi-FI" sz="2800" dirty="0" err="1" smtClean="0"/>
              <a:t>making</a:t>
            </a:r>
            <a:r>
              <a:rPr lang="fi-FI" sz="2800" dirty="0" smtClean="0"/>
              <a:t> </a:t>
            </a:r>
            <a:r>
              <a:rPr lang="fi-FI" sz="2800" dirty="0" err="1" smtClean="0"/>
              <a:t>becomes</a:t>
            </a:r>
            <a:r>
              <a:rPr lang="fi-FI" sz="2800" dirty="0" smtClean="0"/>
              <a:t> </a:t>
            </a:r>
            <a:r>
              <a:rPr lang="fi-FI" sz="2800" dirty="0" err="1" smtClean="0"/>
              <a:t>much</a:t>
            </a:r>
            <a:r>
              <a:rPr lang="fi-FI" sz="2800" dirty="0" smtClean="0"/>
              <a:t> </a:t>
            </a:r>
            <a:r>
              <a:rPr lang="fi-FI" sz="2800" dirty="0" err="1" smtClean="0"/>
              <a:t>easier</a:t>
            </a:r>
            <a:r>
              <a:rPr lang="fi-FI" sz="2800" dirty="0" smtClean="0"/>
              <a:t> and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economical</a:t>
            </a:r>
            <a:r>
              <a:rPr lang="fi-FI" sz="2800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958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Photomask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821500"/>
            <a:ext cx="83001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		Min LW 		</a:t>
            </a:r>
            <a:r>
              <a:rPr lang="fi-FI" sz="2000" dirty="0" err="1" smtClean="0"/>
              <a:t>Cost</a:t>
            </a:r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		3 µm		300 </a:t>
            </a:r>
            <a:r>
              <a:rPr lang="fi-FI" sz="2000" dirty="0" err="1" smtClean="0"/>
              <a:t>euros</a:t>
            </a:r>
            <a:endParaRPr lang="fi-FI" sz="2000" dirty="0" smtClean="0"/>
          </a:p>
          <a:p>
            <a:r>
              <a:rPr lang="fi-FI" sz="2000" dirty="0" smtClean="0"/>
              <a:t>		1 µm		500 </a:t>
            </a:r>
            <a:r>
              <a:rPr lang="fi-FI" sz="2000" dirty="0" err="1" smtClean="0"/>
              <a:t>euros</a:t>
            </a:r>
            <a:endParaRPr lang="fi-FI" sz="2000" dirty="0" smtClean="0"/>
          </a:p>
          <a:p>
            <a:r>
              <a:rPr lang="fi-FI" sz="2000" dirty="0" smtClean="0"/>
              <a:t>		1 µm		1000 </a:t>
            </a:r>
            <a:r>
              <a:rPr lang="fi-FI" sz="2000" dirty="0" err="1" smtClean="0"/>
              <a:t>euros</a:t>
            </a:r>
            <a:r>
              <a:rPr lang="fi-FI" sz="2000" dirty="0" smtClean="0"/>
              <a:t>, </a:t>
            </a:r>
            <a:r>
              <a:rPr lang="fi-FI" sz="2000" dirty="0" err="1" smtClean="0"/>
              <a:t>quality</a:t>
            </a:r>
            <a:r>
              <a:rPr lang="fi-FI" sz="2000" dirty="0" smtClean="0"/>
              <a:t> </a:t>
            </a:r>
            <a:r>
              <a:rPr lang="fi-FI" sz="2000" dirty="0" err="1" smtClean="0"/>
              <a:t>checked</a:t>
            </a:r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err="1" smtClean="0"/>
              <a:t>Mask</a:t>
            </a:r>
            <a:r>
              <a:rPr lang="fi-FI" sz="2000" dirty="0" smtClean="0"/>
              <a:t> LW	</a:t>
            </a:r>
            <a:r>
              <a:rPr lang="fi-FI" sz="2000" dirty="0" err="1" smtClean="0"/>
              <a:t>Wafer</a:t>
            </a:r>
            <a:r>
              <a:rPr lang="fi-FI" sz="2000" dirty="0" smtClean="0"/>
              <a:t> LW	</a:t>
            </a:r>
            <a:r>
              <a:rPr lang="fi-FI" sz="2000" dirty="0" err="1" smtClean="0"/>
              <a:t>Cost</a:t>
            </a:r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1 µm 		0.2 µm		2000 </a:t>
            </a:r>
            <a:r>
              <a:rPr lang="fi-FI" sz="2000" dirty="0" err="1" smtClean="0"/>
              <a:t>euros</a:t>
            </a:r>
            <a:endParaRPr lang="fi-FI" sz="2000" dirty="0" smtClean="0"/>
          </a:p>
          <a:p>
            <a:r>
              <a:rPr lang="fi-FI" sz="2000" dirty="0" smtClean="0"/>
              <a:t>0.5 µm		0.1 µm		5000 </a:t>
            </a:r>
            <a:r>
              <a:rPr lang="fi-FI" sz="2000" dirty="0" err="1" smtClean="0"/>
              <a:t>euros</a:t>
            </a:r>
            <a:endParaRPr lang="fi-FI" sz="2000" dirty="0" smtClean="0"/>
          </a:p>
          <a:p>
            <a:r>
              <a:rPr lang="fi-FI" sz="2000" dirty="0" smtClean="0"/>
              <a:t>200 </a:t>
            </a:r>
            <a:r>
              <a:rPr lang="fi-FI" sz="2000" dirty="0" err="1" smtClean="0"/>
              <a:t>nm</a:t>
            </a:r>
            <a:r>
              <a:rPr lang="fi-FI" sz="2000" dirty="0" smtClean="0"/>
              <a:t>		40 </a:t>
            </a:r>
            <a:r>
              <a:rPr lang="fi-FI" sz="2000" dirty="0" err="1" smtClean="0"/>
              <a:t>nm</a:t>
            </a:r>
            <a:r>
              <a:rPr lang="fi-FI" sz="2000" dirty="0" smtClean="0"/>
              <a:t>		20000 </a:t>
            </a:r>
            <a:r>
              <a:rPr lang="fi-FI" sz="2000" dirty="0" err="1" smtClean="0"/>
              <a:t>euros</a:t>
            </a:r>
            <a:endParaRPr lang="fi-FI" sz="2000" dirty="0" smtClean="0"/>
          </a:p>
          <a:p>
            <a:r>
              <a:rPr lang="fi-FI" sz="2000" dirty="0" smtClean="0"/>
              <a:t>100 </a:t>
            </a:r>
            <a:r>
              <a:rPr lang="fi-FI" sz="2000" dirty="0" err="1" smtClean="0"/>
              <a:t>nm</a:t>
            </a:r>
            <a:r>
              <a:rPr lang="fi-FI" sz="2000" dirty="0" smtClean="0"/>
              <a:t>		20 </a:t>
            </a:r>
            <a:r>
              <a:rPr lang="fi-FI" sz="2000" dirty="0" err="1" smtClean="0"/>
              <a:t>nm</a:t>
            </a:r>
            <a:r>
              <a:rPr lang="fi-FI" sz="2000" dirty="0" smtClean="0"/>
              <a:t>		50000 </a:t>
            </a:r>
            <a:r>
              <a:rPr lang="fi-FI" sz="2000" dirty="0" err="1" smtClean="0"/>
              <a:t>euros</a:t>
            </a:r>
            <a:r>
              <a:rPr lang="fi-FI" sz="2000" dirty="0" smtClean="0"/>
              <a:t>	</a:t>
            </a:r>
            <a:endParaRPr lang="fi-FI" sz="2000" dirty="0"/>
          </a:p>
          <a:p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4" name="Left Brace 3"/>
          <p:cNvSpPr/>
          <p:nvPr/>
        </p:nvSpPr>
        <p:spPr>
          <a:xfrm>
            <a:off x="1882588" y="1828800"/>
            <a:ext cx="470647" cy="15464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228600" y="2278840"/>
            <a:ext cx="139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1X </a:t>
            </a:r>
            <a:r>
              <a:rPr lang="fi-FI" sz="2400" dirty="0" err="1" smtClean="0"/>
              <a:t>litho</a:t>
            </a:r>
            <a:endParaRPr lang="fi-FI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79180" y="4785635"/>
            <a:ext cx="241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5X </a:t>
            </a:r>
            <a:r>
              <a:rPr lang="fi-FI" sz="2400" dirty="0" err="1" smtClean="0"/>
              <a:t>reduction</a:t>
            </a:r>
            <a:r>
              <a:rPr lang="fi-FI" sz="2400" dirty="0" smtClean="0"/>
              <a:t> </a:t>
            </a:r>
            <a:r>
              <a:rPr lang="fi-FI" sz="2400" dirty="0" err="1" smtClean="0"/>
              <a:t>litho</a:t>
            </a:r>
            <a:endParaRPr lang="fi-FI" sz="2400" dirty="0"/>
          </a:p>
        </p:txBody>
      </p:sp>
      <p:sp>
        <p:nvSpPr>
          <p:cNvPr id="7" name="Right Brace 6"/>
          <p:cNvSpPr/>
          <p:nvPr/>
        </p:nvSpPr>
        <p:spPr>
          <a:xfrm>
            <a:off x="5419165" y="4022102"/>
            <a:ext cx="968188" cy="1988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628650" y="6125854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For a 40  </a:t>
            </a:r>
            <a:r>
              <a:rPr lang="fi-FI" sz="2400" dirty="0" err="1" smtClean="0"/>
              <a:t>mask</a:t>
            </a:r>
            <a:r>
              <a:rPr lang="fi-FI" sz="2400" dirty="0" smtClean="0"/>
              <a:t> </a:t>
            </a:r>
            <a:r>
              <a:rPr lang="fi-FI" sz="2400" dirty="0" err="1" smtClean="0"/>
              <a:t>microprocessor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 </a:t>
            </a:r>
            <a:r>
              <a:rPr lang="fi-FI" sz="2400" dirty="0" err="1" smtClean="0">
                <a:sym typeface="Wingdings" panose="05000000000000000000" pitchFamily="2" charset="2"/>
              </a:rPr>
              <a:t>mask</a:t>
            </a:r>
            <a:r>
              <a:rPr lang="fi-FI" sz="2400" dirty="0" smtClean="0">
                <a:sym typeface="Wingdings" panose="05000000000000000000" pitchFamily="2" charset="2"/>
              </a:rPr>
              <a:t> set </a:t>
            </a:r>
            <a:r>
              <a:rPr lang="fi-FI" sz="2400" dirty="0" err="1" smtClean="0">
                <a:sym typeface="Wingdings" panose="05000000000000000000" pitchFamily="2" charset="2"/>
              </a:rPr>
              <a:t>costs</a:t>
            </a:r>
            <a:r>
              <a:rPr lang="fi-FI" sz="2400" dirty="0" smtClean="0">
                <a:sym typeface="Wingdings" panose="05000000000000000000" pitchFamily="2" charset="2"/>
              </a:rPr>
              <a:t> $2M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45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Wafer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uvahaun tulos haulle silicon wafer size incr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8" y="1484627"/>
            <a:ext cx="8279664" cy="35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168" y="2794715"/>
            <a:ext cx="88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525 µm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16676" y="3032062"/>
            <a:ext cx="94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625 µm</a:t>
            </a:r>
            <a:endParaRPr lang="fi-FI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75775" y="3441046"/>
            <a:ext cx="110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725 µm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69724" y="4069724"/>
            <a:ext cx="150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775 µm</a:t>
            </a:r>
            <a:endParaRPr lang="fi-F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78073" y="4531389"/>
            <a:ext cx="171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?? 925 µm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997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Refresher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etch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uvahaun tulos haulle silicon etch profiles wet 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3" y="1854669"/>
            <a:ext cx="8003819" cy="22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" y="4443211"/>
            <a:ext cx="3247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Wet</a:t>
            </a:r>
            <a:r>
              <a:rPr lang="fi-FI" sz="3200" dirty="0" smtClean="0"/>
              <a:t> </a:t>
            </a:r>
            <a:r>
              <a:rPr lang="fi-FI" sz="3200" dirty="0" err="1" smtClean="0"/>
              <a:t>etching</a:t>
            </a:r>
            <a:r>
              <a:rPr lang="fi-FI" sz="3200" dirty="0" smtClean="0"/>
              <a:t> </a:t>
            </a:r>
            <a:r>
              <a:rPr lang="fi-FI" sz="3200" dirty="0" smtClean="0">
                <a:sym typeface="Wingdings" panose="05000000000000000000" pitchFamily="2" charset="2"/>
              </a:rPr>
              <a:t> </a:t>
            </a:r>
            <a:r>
              <a:rPr lang="fi-FI" sz="3200" dirty="0" err="1" smtClean="0">
                <a:sym typeface="Wingdings" panose="05000000000000000000" pitchFamily="2" charset="2"/>
              </a:rPr>
              <a:t>isotropic</a:t>
            </a:r>
            <a:r>
              <a:rPr lang="fi-FI" sz="3200" dirty="0" smtClean="0">
                <a:sym typeface="Wingdings" panose="05000000000000000000" pitchFamily="2" charset="2"/>
              </a:rPr>
              <a:t> </a:t>
            </a:r>
            <a:r>
              <a:rPr lang="fi-FI" sz="3200" dirty="0" err="1" smtClean="0">
                <a:sym typeface="Wingdings" panose="05000000000000000000" pitchFamily="2" charset="2"/>
              </a:rPr>
              <a:t>profile</a:t>
            </a:r>
            <a:endParaRPr lang="fi-FI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417454"/>
            <a:ext cx="3618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Plasma </a:t>
            </a:r>
            <a:r>
              <a:rPr lang="fi-FI" sz="3200" dirty="0" err="1" smtClean="0"/>
              <a:t>etching</a:t>
            </a:r>
            <a:r>
              <a:rPr lang="fi-FI" sz="3200" dirty="0" smtClean="0"/>
              <a:t> </a:t>
            </a:r>
            <a:r>
              <a:rPr lang="fi-FI" sz="3200" dirty="0" smtClean="0">
                <a:sym typeface="Wingdings" panose="05000000000000000000" pitchFamily="2" charset="2"/>
              </a:rPr>
              <a:t> </a:t>
            </a:r>
            <a:r>
              <a:rPr lang="fi-FI" sz="3200" dirty="0" err="1" smtClean="0">
                <a:sym typeface="Wingdings" panose="05000000000000000000" pitchFamily="2" charset="2"/>
              </a:rPr>
              <a:t>anisotropic</a:t>
            </a:r>
            <a:r>
              <a:rPr lang="fi-FI" sz="3200" dirty="0" smtClean="0">
                <a:sym typeface="Wingdings" panose="05000000000000000000" pitchFamily="2" charset="2"/>
              </a:rPr>
              <a:t> </a:t>
            </a:r>
            <a:r>
              <a:rPr lang="fi-FI" sz="3200" dirty="0" err="1" smtClean="0">
                <a:sym typeface="Wingdings" panose="05000000000000000000" pitchFamily="2" charset="2"/>
              </a:rPr>
              <a:t>profile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280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365126"/>
            <a:ext cx="8577329" cy="1325563"/>
          </a:xfrm>
        </p:spPr>
        <p:txBody>
          <a:bodyPr/>
          <a:lstStyle/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etched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: 1 µm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628" y="1692094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4895481" y="1674922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1369" y="2055217"/>
            <a:ext cx="6833552" cy="337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26420" y="3348213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811369" y="2398894"/>
            <a:ext cx="6833552" cy="4504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20292" y="331431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3073356" y="3340444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7180713" y="330409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11369" y="3677585"/>
            <a:ext cx="7729471" cy="484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1369" y="4031003"/>
            <a:ext cx="7729471" cy="5814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1316859" y="5138756"/>
            <a:ext cx="676543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45708" y="5466014"/>
            <a:ext cx="3093882" cy="537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845708" y="5784005"/>
            <a:ext cx="3093882" cy="6706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673837" y="5133045"/>
            <a:ext cx="676543" cy="32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>
            <a:off x="5987468" y="5138756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/>
          <p:cNvSpPr/>
          <p:nvPr/>
        </p:nvSpPr>
        <p:spPr>
          <a:xfrm>
            <a:off x="6652344" y="5135263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/>
        </p:nvSpPr>
        <p:spPr>
          <a:xfrm>
            <a:off x="7321781" y="5131367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/>
          <p:cNvSpPr/>
          <p:nvPr/>
        </p:nvSpPr>
        <p:spPr>
          <a:xfrm>
            <a:off x="5516316" y="5466014"/>
            <a:ext cx="2597374" cy="4455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>
            <a:off x="90152" y="1674922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 µm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90152" y="3360513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 µm</a:t>
            </a:r>
            <a:endParaRPr lang="fi-FI" dirty="0"/>
          </a:p>
        </p:txBody>
      </p:sp>
      <p:sp>
        <p:nvSpPr>
          <p:cNvPr id="45" name="TextBox 44"/>
          <p:cNvSpPr txBox="1"/>
          <p:nvPr/>
        </p:nvSpPr>
        <p:spPr>
          <a:xfrm>
            <a:off x="90152" y="5138756"/>
            <a:ext cx="75555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 µm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4637601" y="5138756"/>
            <a:ext cx="7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 µm</a:t>
            </a:r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5516316" y="5784005"/>
            <a:ext cx="2597374" cy="6983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3530" cy="1325563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etched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: 1 µm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628" y="1692094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4895481" y="1674922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1369" y="2055217"/>
            <a:ext cx="6833552" cy="44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26420" y="3348213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811369" y="2417742"/>
            <a:ext cx="6833552" cy="533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20292" y="331431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3073356" y="3340444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7180713" y="330409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11369" y="3677585"/>
            <a:ext cx="7729471" cy="484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1369" y="4056347"/>
            <a:ext cx="7729471" cy="5561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1316859" y="5138756"/>
            <a:ext cx="676543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45708" y="5466014"/>
            <a:ext cx="3093882" cy="537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845708" y="5839501"/>
            <a:ext cx="3093882" cy="6151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673837" y="5133045"/>
            <a:ext cx="676543" cy="32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>
            <a:off x="5987468" y="5138756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/>
          <p:cNvSpPr/>
          <p:nvPr/>
        </p:nvSpPr>
        <p:spPr>
          <a:xfrm>
            <a:off x="6652344" y="5135263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/>
        </p:nvSpPr>
        <p:spPr>
          <a:xfrm>
            <a:off x="7321781" y="5131367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/>
          <p:cNvSpPr/>
          <p:nvPr/>
        </p:nvSpPr>
        <p:spPr>
          <a:xfrm>
            <a:off x="5516316" y="5466014"/>
            <a:ext cx="2597374" cy="4455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>
            <a:off x="90152" y="1674922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 µm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90152" y="3360513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 µm</a:t>
            </a:r>
            <a:endParaRPr lang="fi-FI" dirty="0"/>
          </a:p>
        </p:txBody>
      </p:sp>
      <p:sp>
        <p:nvSpPr>
          <p:cNvPr id="45" name="TextBox 44"/>
          <p:cNvSpPr txBox="1"/>
          <p:nvPr/>
        </p:nvSpPr>
        <p:spPr>
          <a:xfrm>
            <a:off x="90152" y="5138756"/>
            <a:ext cx="75555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 µm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4637601" y="5138756"/>
            <a:ext cx="7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 µm</a:t>
            </a:r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5516316" y="5832112"/>
            <a:ext cx="2597374" cy="650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etched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: 200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628" y="1692094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4895481" y="1674922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1369" y="2055217"/>
            <a:ext cx="6833552" cy="879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26420" y="3348213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811369" y="2139578"/>
            <a:ext cx="6833552" cy="4504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20292" y="331431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3073356" y="3340444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7180713" y="330409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11369" y="3677585"/>
            <a:ext cx="7729471" cy="129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1369" y="3748023"/>
            <a:ext cx="7729471" cy="555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1316859" y="5138756"/>
            <a:ext cx="676543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673837" y="5133045"/>
            <a:ext cx="676543" cy="32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>
            <a:off x="5987468" y="5138756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/>
          <p:cNvSpPr/>
          <p:nvPr/>
        </p:nvSpPr>
        <p:spPr>
          <a:xfrm>
            <a:off x="6652344" y="5135263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/>
        </p:nvSpPr>
        <p:spPr>
          <a:xfrm>
            <a:off x="7321781" y="5131367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/>
          <p:cNvSpPr/>
          <p:nvPr/>
        </p:nvSpPr>
        <p:spPr>
          <a:xfrm>
            <a:off x="5516316" y="5466014"/>
            <a:ext cx="2597374" cy="113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>
            <a:off x="90152" y="1674922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 µm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90152" y="3360513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 µm</a:t>
            </a:r>
            <a:endParaRPr lang="fi-FI" dirty="0"/>
          </a:p>
        </p:txBody>
      </p:sp>
      <p:sp>
        <p:nvSpPr>
          <p:cNvPr id="45" name="TextBox 44"/>
          <p:cNvSpPr txBox="1"/>
          <p:nvPr/>
        </p:nvSpPr>
        <p:spPr>
          <a:xfrm>
            <a:off x="90152" y="5138756"/>
            <a:ext cx="75555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 µm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4637601" y="5138756"/>
            <a:ext cx="7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 µm</a:t>
            </a:r>
            <a:endParaRPr lang="fi-FI" dirty="0"/>
          </a:p>
        </p:txBody>
      </p:sp>
      <p:sp>
        <p:nvSpPr>
          <p:cNvPr id="27" name="Rectangle 26"/>
          <p:cNvSpPr/>
          <p:nvPr/>
        </p:nvSpPr>
        <p:spPr>
          <a:xfrm>
            <a:off x="845708" y="5466014"/>
            <a:ext cx="3093882" cy="113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845708" y="5521510"/>
            <a:ext cx="3093882" cy="6008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/>
          <p:cNvSpPr/>
          <p:nvPr/>
        </p:nvSpPr>
        <p:spPr>
          <a:xfrm>
            <a:off x="5520240" y="5521510"/>
            <a:ext cx="2597374" cy="628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8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47925" cy="1325563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fi-FI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etched</a:t>
            </a:r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200 </a:t>
            </a:r>
            <a:r>
              <a:rPr lang="fi-FI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fi-F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628" y="1692094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4895481" y="1674922"/>
            <a:ext cx="1702426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1369" y="2055217"/>
            <a:ext cx="6833552" cy="879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26420" y="3348213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811369" y="2139578"/>
            <a:ext cx="6833552" cy="4504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20292" y="331431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3073356" y="3340444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7180713" y="3304098"/>
            <a:ext cx="102346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11369" y="3677585"/>
            <a:ext cx="7729471" cy="129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11369" y="3748023"/>
            <a:ext cx="7729471" cy="555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1316859" y="5138756"/>
            <a:ext cx="676543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45708" y="5466014"/>
            <a:ext cx="3093882" cy="113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845708" y="5521510"/>
            <a:ext cx="3093882" cy="6008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673837" y="5133045"/>
            <a:ext cx="676543" cy="32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>
            <a:off x="5987468" y="5138756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/>
          <p:cNvSpPr/>
          <p:nvPr/>
        </p:nvSpPr>
        <p:spPr>
          <a:xfrm>
            <a:off x="6652344" y="5135263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/>
          <p:cNvSpPr/>
          <p:nvPr/>
        </p:nvSpPr>
        <p:spPr>
          <a:xfrm>
            <a:off x="7321781" y="5131367"/>
            <a:ext cx="332438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/>
          <p:cNvSpPr/>
          <p:nvPr/>
        </p:nvSpPr>
        <p:spPr>
          <a:xfrm>
            <a:off x="5516316" y="5466014"/>
            <a:ext cx="2597374" cy="113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>
            <a:off x="90152" y="1674922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 µm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90152" y="3360513"/>
            <a:ext cx="7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 µm</a:t>
            </a:r>
            <a:endParaRPr lang="fi-FI" dirty="0"/>
          </a:p>
        </p:txBody>
      </p:sp>
      <p:sp>
        <p:nvSpPr>
          <p:cNvPr id="45" name="TextBox 44"/>
          <p:cNvSpPr txBox="1"/>
          <p:nvPr/>
        </p:nvSpPr>
        <p:spPr>
          <a:xfrm>
            <a:off x="90152" y="5138756"/>
            <a:ext cx="75555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 µm</a:t>
            </a:r>
            <a:endParaRPr lang="fi-FI" dirty="0"/>
          </a:p>
        </p:txBody>
      </p:sp>
      <p:sp>
        <p:nvSpPr>
          <p:cNvPr id="46" name="TextBox 45"/>
          <p:cNvSpPr txBox="1"/>
          <p:nvPr/>
        </p:nvSpPr>
        <p:spPr>
          <a:xfrm>
            <a:off x="4637601" y="5138756"/>
            <a:ext cx="7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 µm</a:t>
            </a:r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5520240" y="5521510"/>
            <a:ext cx="2597374" cy="628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0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5" y="209005"/>
            <a:ext cx="7894914" cy="6361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8366" y="6152606"/>
            <a:ext cx="18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CMP Grenoble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2821576" y="209005"/>
            <a:ext cx="531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 smtClean="0"/>
              <a:t>Schematic</a:t>
            </a:r>
            <a:r>
              <a:rPr lang="fi-FI" sz="3600" dirty="0" smtClean="0"/>
              <a:t> cross </a:t>
            </a:r>
            <a:r>
              <a:rPr lang="fi-FI" sz="3600" dirty="0" err="1" smtClean="0"/>
              <a:t>section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5823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SEM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537"/>
            <a:ext cx="3459301" cy="48709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90689"/>
            <a:ext cx="38121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Actually</a:t>
            </a:r>
            <a:r>
              <a:rPr lang="fi-FI" sz="3200" dirty="0" smtClean="0"/>
              <a:t>, </a:t>
            </a:r>
            <a:r>
              <a:rPr lang="fi-FI" sz="3200" dirty="0" err="1" smtClean="0"/>
              <a:t>aspect</a:t>
            </a:r>
            <a:r>
              <a:rPr lang="fi-FI" sz="3200" dirty="0" smtClean="0"/>
              <a:t> </a:t>
            </a:r>
            <a:r>
              <a:rPr lang="fi-FI" sz="3200" dirty="0" err="1" smtClean="0"/>
              <a:t>ratio</a:t>
            </a:r>
            <a:r>
              <a:rPr lang="fi-FI" sz="3200" dirty="0" smtClean="0"/>
              <a:t> (</a:t>
            </a:r>
            <a:r>
              <a:rPr lang="fi-FI" sz="3200" dirty="0" err="1" smtClean="0"/>
              <a:t>height:width</a:t>
            </a:r>
            <a:r>
              <a:rPr lang="fi-FI" sz="3200" dirty="0" smtClean="0"/>
              <a:t>) </a:t>
            </a:r>
          </a:p>
          <a:p>
            <a:r>
              <a:rPr lang="fi-FI" sz="3200" dirty="0" err="1" smtClean="0"/>
              <a:t>does</a:t>
            </a:r>
            <a:r>
              <a:rPr lang="fi-FI" sz="3200" dirty="0" smtClean="0"/>
              <a:t> NOT </a:t>
            </a:r>
            <a:r>
              <a:rPr lang="fi-FI" sz="3200" dirty="0" err="1" smtClean="0"/>
              <a:t>scale</a:t>
            </a:r>
            <a:r>
              <a:rPr lang="fi-FI" sz="3200" dirty="0" smtClean="0"/>
              <a:t>; </a:t>
            </a:r>
          </a:p>
          <a:p>
            <a:r>
              <a:rPr lang="fi-FI" sz="3200" dirty="0" smtClean="0"/>
              <a:t>it </a:t>
            </a:r>
            <a:r>
              <a:rPr lang="fi-FI" sz="3200" dirty="0" err="1" smtClean="0"/>
              <a:t>has</a:t>
            </a:r>
            <a:r>
              <a:rPr lang="fi-FI" sz="3200" dirty="0" smtClean="0"/>
              <a:t> </a:t>
            </a:r>
            <a:r>
              <a:rPr lang="fi-FI" sz="3200" dirty="0" err="1" smtClean="0"/>
              <a:t>remained</a:t>
            </a:r>
            <a:r>
              <a:rPr lang="fi-FI" sz="3200" dirty="0" smtClean="0"/>
              <a:t> </a:t>
            </a:r>
            <a:r>
              <a:rPr lang="fi-FI" sz="3200" dirty="0" err="1" smtClean="0"/>
              <a:t>more</a:t>
            </a:r>
            <a:r>
              <a:rPr lang="fi-FI" sz="3200" dirty="0" smtClean="0"/>
              <a:t> </a:t>
            </a:r>
            <a:r>
              <a:rPr lang="fi-FI" sz="3200" dirty="0" err="1" smtClean="0"/>
              <a:t>or</a:t>
            </a:r>
            <a:r>
              <a:rPr lang="fi-FI" sz="3200" dirty="0" smtClean="0"/>
              <a:t> </a:t>
            </a:r>
            <a:r>
              <a:rPr lang="fi-FI" sz="3200" dirty="0" err="1" smtClean="0"/>
              <a:t>less</a:t>
            </a:r>
            <a:r>
              <a:rPr lang="fi-FI" sz="3200" dirty="0" smtClean="0"/>
              <a:t> 1:1 for </a:t>
            </a:r>
            <a:r>
              <a:rPr lang="fi-FI" sz="3200" dirty="0" err="1" smtClean="0"/>
              <a:t>decades</a:t>
            </a:r>
            <a:r>
              <a:rPr lang="fi-FI" sz="3200" dirty="0" smtClean="0"/>
              <a:t>.</a:t>
            </a:r>
          </a:p>
          <a:p>
            <a:endParaRPr lang="fi-FI" sz="3200" dirty="0"/>
          </a:p>
          <a:p>
            <a:endParaRPr lang="fi-FI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87951" y="6021977"/>
            <a:ext cx="118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IBM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018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9" y="1562800"/>
            <a:ext cx="6622354" cy="48323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8-level IC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metallization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41" y="6249093"/>
            <a:ext cx="3505968" cy="2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Comparison</a:t>
            </a:r>
            <a:r>
              <a:rPr lang="fi-FI" dirty="0" smtClean="0"/>
              <a:t> of </a:t>
            </a:r>
            <a:r>
              <a:rPr lang="fi-FI" dirty="0" err="1" smtClean="0"/>
              <a:t>Cu-lines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66206" y="2076994"/>
            <a:ext cx="7863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How </a:t>
            </a:r>
            <a:r>
              <a:rPr lang="fi-FI" sz="2800" dirty="0" err="1" smtClean="0"/>
              <a:t>would</a:t>
            </a:r>
            <a:r>
              <a:rPr lang="fi-FI" sz="2800" dirty="0" smtClean="0"/>
              <a:t> </a:t>
            </a:r>
            <a:r>
              <a:rPr lang="fi-FI" sz="2800" dirty="0" err="1" smtClean="0"/>
              <a:t>you</a:t>
            </a:r>
            <a:r>
              <a:rPr lang="fi-FI" sz="2800" dirty="0" smtClean="0"/>
              <a:t> </a:t>
            </a:r>
            <a:r>
              <a:rPr lang="fi-FI" sz="2800" dirty="0" err="1" smtClean="0"/>
              <a:t>make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following</a:t>
            </a:r>
            <a:r>
              <a:rPr lang="fi-FI" sz="2800" dirty="0" smtClean="0"/>
              <a:t> </a:t>
            </a:r>
            <a:r>
              <a:rPr lang="fi-FI" sz="2800" dirty="0" err="1" smtClean="0"/>
              <a:t>copper</a:t>
            </a:r>
            <a:r>
              <a:rPr lang="fi-FI" sz="2800" dirty="0" smtClean="0"/>
              <a:t> </a:t>
            </a:r>
            <a:r>
              <a:rPr lang="fi-FI" sz="2800" dirty="0" err="1" smtClean="0"/>
              <a:t>lines</a:t>
            </a:r>
            <a:r>
              <a:rPr lang="fi-FI" sz="2800" dirty="0" smtClean="0"/>
              <a:t> ?</a:t>
            </a:r>
          </a:p>
          <a:p>
            <a:endParaRPr lang="fi-FI" sz="2800" dirty="0"/>
          </a:p>
          <a:p>
            <a:pPr marL="342900" indent="-342900">
              <a:buAutoNum type="arabicPeriod"/>
            </a:pPr>
            <a:r>
              <a:rPr lang="fi-FI" sz="2800" dirty="0" smtClean="0"/>
              <a:t>50 </a:t>
            </a:r>
            <a:r>
              <a:rPr lang="fi-FI" sz="2800" dirty="0" err="1" smtClean="0"/>
              <a:t>nm</a:t>
            </a:r>
            <a:r>
              <a:rPr lang="fi-FI" sz="2800" dirty="0" smtClean="0"/>
              <a:t> </a:t>
            </a:r>
            <a:r>
              <a:rPr lang="fi-FI" sz="2800" dirty="0" err="1" smtClean="0"/>
              <a:t>wide</a:t>
            </a:r>
            <a:r>
              <a:rPr lang="fi-FI" sz="2800" dirty="0" smtClean="0"/>
              <a:t>, 50 </a:t>
            </a:r>
            <a:r>
              <a:rPr lang="fi-FI" sz="2800" dirty="0" err="1" smtClean="0"/>
              <a:t>nm</a:t>
            </a:r>
            <a:r>
              <a:rPr lang="fi-FI" sz="2800" dirty="0" smtClean="0"/>
              <a:t> </a:t>
            </a:r>
            <a:r>
              <a:rPr lang="fi-FI" sz="2800" dirty="0" err="1" smtClean="0"/>
              <a:t>thick</a:t>
            </a:r>
            <a:r>
              <a:rPr lang="fi-FI" sz="2800" dirty="0" smtClean="0"/>
              <a:t>, </a:t>
            </a:r>
            <a:r>
              <a:rPr lang="fi-FI" sz="2800" dirty="0" err="1" smtClean="0"/>
              <a:t>perfectly</a:t>
            </a:r>
            <a:r>
              <a:rPr lang="fi-FI" sz="2800" dirty="0" smtClean="0"/>
              <a:t> </a:t>
            </a:r>
            <a:r>
              <a:rPr lang="fi-FI" sz="2800" dirty="0" err="1" smtClean="0"/>
              <a:t>vertical</a:t>
            </a:r>
            <a:endParaRPr lang="fi-FI" sz="2800" dirty="0" smtClean="0"/>
          </a:p>
          <a:p>
            <a:pPr marL="342900" indent="-342900">
              <a:buAutoNum type="arabicPeriod"/>
            </a:pPr>
            <a:r>
              <a:rPr lang="fi-FI" sz="2800" dirty="0"/>
              <a:t>50 </a:t>
            </a:r>
            <a:r>
              <a:rPr lang="fi-FI" sz="2800" dirty="0" err="1"/>
              <a:t>nm</a:t>
            </a:r>
            <a:r>
              <a:rPr lang="fi-FI" sz="2800" dirty="0"/>
              <a:t> </a:t>
            </a:r>
            <a:r>
              <a:rPr lang="fi-FI" sz="2800" dirty="0" err="1"/>
              <a:t>wide</a:t>
            </a:r>
            <a:r>
              <a:rPr lang="fi-FI" sz="2800" dirty="0"/>
              <a:t>, 50 </a:t>
            </a:r>
            <a:r>
              <a:rPr lang="fi-FI" sz="2800" dirty="0" err="1"/>
              <a:t>nm</a:t>
            </a:r>
            <a:r>
              <a:rPr lang="fi-FI" sz="2800" dirty="0"/>
              <a:t> </a:t>
            </a:r>
            <a:r>
              <a:rPr lang="fi-FI" sz="2800" dirty="0" err="1"/>
              <a:t>thick</a:t>
            </a:r>
            <a:r>
              <a:rPr lang="fi-FI" sz="2800" dirty="0" smtClean="0"/>
              <a:t>, </a:t>
            </a:r>
            <a:r>
              <a:rPr lang="fi-FI" sz="2800" dirty="0" err="1" smtClean="0"/>
              <a:t>so</a:t>
            </a:r>
            <a:r>
              <a:rPr lang="fi-FI" sz="2800" dirty="0" smtClean="0"/>
              <a:t>-and-</a:t>
            </a:r>
            <a:r>
              <a:rPr lang="fi-FI" sz="2800" dirty="0" err="1" smtClean="0"/>
              <a:t>so</a:t>
            </a:r>
            <a:r>
              <a:rPr lang="fi-FI" sz="2800" dirty="0" smtClean="0"/>
              <a:t> </a:t>
            </a:r>
            <a:r>
              <a:rPr lang="fi-FI" sz="2800" dirty="0" err="1" smtClean="0"/>
              <a:t>profile</a:t>
            </a:r>
            <a:endParaRPr lang="fi-FI" sz="2800" dirty="0" smtClean="0"/>
          </a:p>
          <a:p>
            <a:pPr marL="342900" indent="-342900">
              <a:buFontTx/>
              <a:buAutoNum type="arabicPeriod"/>
            </a:pPr>
            <a:r>
              <a:rPr lang="fi-FI" sz="2800" dirty="0" smtClean="0"/>
              <a:t>2 µm </a:t>
            </a:r>
            <a:r>
              <a:rPr lang="fi-FI" sz="2800" dirty="0" err="1" smtClean="0"/>
              <a:t>wide</a:t>
            </a:r>
            <a:r>
              <a:rPr lang="fi-FI" sz="2800" dirty="0" smtClean="0"/>
              <a:t>, 10 µm </a:t>
            </a:r>
            <a:r>
              <a:rPr lang="fi-FI" sz="2800" dirty="0" err="1" smtClean="0"/>
              <a:t>thick</a:t>
            </a:r>
            <a:r>
              <a:rPr lang="fi-FI" sz="2800" dirty="0" smtClean="0"/>
              <a:t>, </a:t>
            </a:r>
            <a:r>
              <a:rPr lang="fi-FI" sz="2800" dirty="0" err="1"/>
              <a:t>perfectly</a:t>
            </a:r>
            <a:r>
              <a:rPr lang="fi-FI" sz="2800" dirty="0"/>
              <a:t> </a:t>
            </a:r>
            <a:r>
              <a:rPr lang="fi-FI" sz="2800" dirty="0" err="1" smtClean="0"/>
              <a:t>vertical</a:t>
            </a:r>
            <a:endParaRPr lang="fi-FI" sz="2800" dirty="0" smtClean="0"/>
          </a:p>
          <a:p>
            <a:pPr marL="342900" indent="-342900">
              <a:buFontTx/>
              <a:buAutoNum type="arabicPeriod"/>
            </a:pPr>
            <a:r>
              <a:rPr lang="fi-FI" sz="2800" dirty="0" smtClean="0"/>
              <a:t>10 µm </a:t>
            </a:r>
            <a:r>
              <a:rPr lang="fi-FI" sz="2800" dirty="0" err="1" smtClean="0"/>
              <a:t>wide</a:t>
            </a:r>
            <a:r>
              <a:rPr lang="fi-FI" sz="2800" dirty="0" smtClean="0"/>
              <a:t>, 100 </a:t>
            </a:r>
            <a:r>
              <a:rPr lang="fi-FI" sz="2800" dirty="0" err="1" smtClean="0"/>
              <a:t>nm</a:t>
            </a:r>
            <a:r>
              <a:rPr lang="fi-FI" sz="2800" dirty="0" smtClean="0"/>
              <a:t> </a:t>
            </a:r>
            <a:r>
              <a:rPr lang="fi-FI" sz="2800" dirty="0" err="1" smtClean="0"/>
              <a:t>thick</a:t>
            </a:r>
            <a:r>
              <a:rPr lang="fi-FI" sz="2800" dirty="0" smtClean="0"/>
              <a:t>, </a:t>
            </a:r>
            <a:r>
              <a:rPr lang="fi-FI" sz="2800" dirty="0" err="1"/>
              <a:t>so</a:t>
            </a:r>
            <a:r>
              <a:rPr lang="fi-FI" sz="2800" dirty="0"/>
              <a:t>-and-</a:t>
            </a:r>
            <a:r>
              <a:rPr lang="fi-FI" sz="2800" dirty="0" err="1"/>
              <a:t>so</a:t>
            </a:r>
            <a:r>
              <a:rPr lang="fi-FI" sz="2800" dirty="0"/>
              <a:t> </a:t>
            </a:r>
            <a:r>
              <a:rPr lang="fi-FI" sz="2800" dirty="0" err="1" smtClean="0"/>
              <a:t>profile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94215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, 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thick</a:t>
            </a:r>
            <a:r>
              <a:rPr lang="fi-FI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337" y="1590400"/>
            <a:ext cx="7341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Lithography</a:t>
            </a:r>
            <a:r>
              <a:rPr lang="fi-FI" sz="2400" dirty="0" smtClean="0"/>
              <a:t>: </a:t>
            </a:r>
          </a:p>
          <a:p>
            <a:r>
              <a:rPr lang="fi-FI" sz="2400" dirty="0" err="1" smtClean="0"/>
              <a:t>either</a:t>
            </a:r>
            <a:r>
              <a:rPr lang="fi-FI" sz="2400" dirty="0" smtClean="0"/>
              <a:t> </a:t>
            </a:r>
            <a:r>
              <a:rPr lang="fi-FI" sz="2400" dirty="0" err="1" smtClean="0"/>
              <a:t>electron</a:t>
            </a:r>
            <a:r>
              <a:rPr lang="fi-FI" sz="2400" dirty="0" smtClean="0"/>
              <a:t> </a:t>
            </a:r>
            <a:r>
              <a:rPr lang="fi-FI" sz="2400" dirty="0" err="1" smtClean="0"/>
              <a:t>beam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advanced</a:t>
            </a:r>
            <a:r>
              <a:rPr lang="fi-FI" sz="2400" dirty="0" smtClean="0"/>
              <a:t> </a:t>
            </a:r>
            <a:r>
              <a:rPr lang="fi-FI" sz="2400" dirty="0" err="1" smtClean="0"/>
              <a:t>optical</a:t>
            </a:r>
            <a:r>
              <a:rPr lang="fi-FI" sz="2400" dirty="0" smtClean="0"/>
              <a:t> </a:t>
            </a:r>
            <a:r>
              <a:rPr lang="fi-FI" sz="2400" dirty="0" err="1" smtClean="0"/>
              <a:t>litho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If </a:t>
            </a:r>
            <a:r>
              <a:rPr lang="fi-FI" sz="2400" dirty="0" err="1" smtClean="0"/>
              <a:t>vertical</a:t>
            </a:r>
            <a:r>
              <a:rPr lang="fi-FI" sz="2400" dirty="0" smtClean="0"/>
              <a:t> </a:t>
            </a:r>
            <a:r>
              <a:rPr lang="fi-FI" sz="2400" dirty="0" err="1" smtClean="0"/>
              <a:t>profile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: </a:t>
            </a:r>
            <a:r>
              <a:rPr lang="fi-FI" sz="2400" dirty="0" err="1" smtClean="0"/>
              <a:t>damascene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Litho</a:t>
            </a:r>
            <a:r>
              <a:rPr lang="fi-FI" sz="2400" dirty="0" smtClean="0"/>
              <a:t>, </a:t>
            </a:r>
            <a:r>
              <a:rPr lang="fi-FI" sz="2400" dirty="0" err="1" smtClean="0"/>
              <a:t>etch</a:t>
            </a:r>
            <a:r>
              <a:rPr lang="fi-FI" sz="2400" dirty="0" smtClean="0"/>
              <a:t> </a:t>
            </a:r>
            <a:r>
              <a:rPr lang="fi-FI" sz="2400" dirty="0" err="1" smtClean="0"/>
              <a:t>oxide</a:t>
            </a:r>
            <a:r>
              <a:rPr lang="fi-FI" sz="2400" dirty="0" smtClean="0"/>
              <a:t>, </a:t>
            </a:r>
            <a:r>
              <a:rPr lang="fi-FI" sz="2400" dirty="0" err="1" smtClean="0"/>
              <a:t>sputter</a:t>
            </a:r>
            <a:r>
              <a:rPr lang="fi-FI" sz="2400" dirty="0" smtClean="0"/>
              <a:t> </a:t>
            </a:r>
            <a:r>
              <a:rPr lang="fi-FI" sz="2400" dirty="0" err="1" smtClean="0"/>
              <a:t>seed</a:t>
            </a:r>
            <a:r>
              <a:rPr lang="fi-FI" sz="2400" dirty="0" smtClean="0"/>
              <a:t> </a:t>
            </a:r>
            <a:r>
              <a:rPr lang="fi-FI" sz="2400" dirty="0" err="1" smtClean="0"/>
              <a:t>layer</a:t>
            </a:r>
            <a:r>
              <a:rPr lang="fi-FI" sz="2400" dirty="0" smtClean="0"/>
              <a:t>, </a:t>
            </a:r>
            <a:r>
              <a:rPr lang="fi-FI" sz="2400" dirty="0" err="1" smtClean="0"/>
              <a:t>electroplate</a:t>
            </a:r>
            <a:r>
              <a:rPr lang="fi-FI" sz="2400" dirty="0" smtClean="0"/>
              <a:t>, </a:t>
            </a:r>
            <a:r>
              <a:rPr lang="fi-FI" sz="2400" dirty="0" err="1" smtClean="0"/>
              <a:t>polish</a:t>
            </a:r>
            <a:endParaRPr lang="fi-FI" sz="2400" dirty="0" smtClean="0"/>
          </a:p>
          <a:p>
            <a:endParaRPr lang="fi-FI" sz="2400" dirty="0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055557" y="4805592"/>
            <a:ext cx="1833100" cy="1153968"/>
          </a:xfrm>
          <a:custGeom>
            <a:avLst/>
            <a:gdLst>
              <a:gd name="T0" fmla="*/ 0 w 3570"/>
              <a:gd name="T1" fmla="*/ 0 h 2380"/>
              <a:gd name="T2" fmla="*/ 1190 w 3570"/>
              <a:gd name="T3" fmla="*/ 0 h 2380"/>
              <a:gd name="T4" fmla="*/ 1190 w 3570"/>
              <a:gd name="T5" fmla="*/ 1190 h 2380"/>
              <a:gd name="T6" fmla="*/ 2380 w 3570"/>
              <a:gd name="T7" fmla="*/ 1190 h 2380"/>
              <a:gd name="T8" fmla="*/ 2380 w 3570"/>
              <a:gd name="T9" fmla="*/ 0 h 2380"/>
              <a:gd name="T10" fmla="*/ 3570 w 3570"/>
              <a:gd name="T11" fmla="*/ 0 h 2380"/>
              <a:gd name="T12" fmla="*/ 3570 w 3570"/>
              <a:gd name="T13" fmla="*/ 2380 h 2380"/>
              <a:gd name="T14" fmla="*/ 0 w 3570"/>
              <a:gd name="T15" fmla="*/ 2380 h 2380"/>
              <a:gd name="T16" fmla="*/ 0 w 3570"/>
              <a:gd name="T17" fmla="*/ 0 h 2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0" h="2380">
                <a:moveTo>
                  <a:pt x="0" y="0"/>
                </a:moveTo>
                <a:lnTo>
                  <a:pt x="1190" y="0"/>
                </a:lnTo>
                <a:lnTo>
                  <a:pt x="1190" y="1190"/>
                </a:lnTo>
                <a:lnTo>
                  <a:pt x="2380" y="1190"/>
                </a:lnTo>
                <a:lnTo>
                  <a:pt x="2380" y="0"/>
                </a:lnTo>
                <a:lnTo>
                  <a:pt x="3570" y="0"/>
                </a:lnTo>
                <a:lnTo>
                  <a:pt x="3570" y="2380"/>
                </a:lnTo>
                <a:lnTo>
                  <a:pt x="0" y="23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80660" y="4707149"/>
            <a:ext cx="766384" cy="8072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55557" y="4296241"/>
            <a:ext cx="1833100" cy="509351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5336205" y="4707338"/>
            <a:ext cx="1833100" cy="1186361"/>
          </a:xfrm>
          <a:custGeom>
            <a:avLst/>
            <a:gdLst>
              <a:gd name="T0" fmla="*/ 0 w 3570"/>
              <a:gd name="T1" fmla="*/ 0 h 2380"/>
              <a:gd name="T2" fmla="*/ 1190 w 3570"/>
              <a:gd name="T3" fmla="*/ 0 h 2380"/>
              <a:gd name="T4" fmla="*/ 1190 w 3570"/>
              <a:gd name="T5" fmla="*/ 1190 h 2380"/>
              <a:gd name="T6" fmla="*/ 2380 w 3570"/>
              <a:gd name="T7" fmla="*/ 1190 h 2380"/>
              <a:gd name="T8" fmla="*/ 2380 w 3570"/>
              <a:gd name="T9" fmla="*/ 0 h 2380"/>
              <a:gd name="T10" fmla="*/ 3570 w 3570"/>
              <a:gd name="T11" fmla="*/ 0 h 2380"/>
              <a:gd name="T12" fmla="*/ 3570 w 3570"/>
              <a:gd name="T13" fmla="*/ 2380 h 2380"/>
              <a:gd name="T14" fmla="*/ 0 w 3570"/>
              <a:gd name="T15" fmla="*/ 2380 h 2380"/>
              <a:gd name="T16" fmla="*/ 0 w 3570"/>
              <a:gd name="T17" fmla="*/ 0 h 2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0" h="2380">
                <a:moveTo>
                  <a:pt x="0" y="0"/>
                </a:moveTo>
                <a:lnTo>
                  <a:pt x="1190" y="0"/>
                </a:lnTo>
                <a:lnTo>
                  <a:pt x="1190" y="1190"/>
                </a:lnTo>
                <a:lnTo>
                  <a:pt x="2380" y="1190"/>
                </a:lnTo>
                <a:lnTo>
                  <a:pt x="2380" y="0"/>
                </a:lnTo>
                <a:lnTo>
                  <a:pt x="3570" y="0"/>
                </a:lnTo>
                <a:lnTo>
                  <a:pt x="3570" y="2380"/>
                </a:lnTo>
                <a:lnTo>
                  <a:pt x="0" y="23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1308" y="4707338"/>
            <a:ext cx="766384" cy="74115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Right Arrow 33"/>
          <p:cNvSpPr/>
          <p:nvPr/>
        </p:nvSpPr>
        <p:spPr>
          <a:xfrm>
            <a:off x="3513909" y="4793522"/>
            <a:ext cx="1436914" cy="654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xtBox 34"/>
          <p:cNvSpPr txBox="1"/>
          <p:nvPr/>
        </p:nvSpPr>
        <p:spPr>
          <a:xfrm>
            <a:off x="3584488" y="4343927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CMP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1263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179" y="348526"/>
            <a:ext cx="82553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 err="1" smtClean="0"/>
              <a:t>Wafer</a:t>
            </a:r>
            <a:r>
              <a:rPr lang="fi-FI" sz="4000" dirty="0" smtClean="0"/>
              <a:t> </a:t>
            </a:r>
            <a:r>
              <a:rPr lang="fi-FI" sz="4000" dirty="0" err="1" smtClean="0"/>
              <a:t>specs</a:t>
            </a:r>
            <a:r>
              <a:rPr lang="fi-FI" sz="4000" dirty="0" smtClean="0"/>
              <a:t> </a:t>
            </a:r>
            <a:r>
              <a:rPr lang="fi-FI" sz="4000" dirty="0" err="1" smtClean="0"/>
              <a:t>scaling</a:t>
            </a:r>
            <a:r>
              <a:rPr lang="fi-FI" sz="4000" dirty="0" smtClean="0"/>
              <a:t> </a:t>
            </a:r>
            <a:r>
              <a:rPr lang="fi-FI" sz="4000" dirty="0"/>
              <a:t>for CMOS</a:t>
            </a:r>
          </a:p>
          <a:p>
            <a:endParaRPr lang="fi-FI" sz="1100" dirty="0"/>
          </a:p>
          <a:p>
            <a:r>
              <a:rPr lang="fi-FI" sz="2400" dirty="0" err="1" smtClean="0"/>
              <a:t>Wafer</a:t>
            </a:r>
            <a:r>
              <a:rPr lang="fi-FI" sz="2400" dirty="0" smtClean="0"/>
              <a:t> </a:t>
            </a:r>
            <a:r>
              <a:rPr lang="fi-FI" sz="2400" dirty="0" err="1" smtClean="0"/>
              <a:t>size</a:t>
            </a:r>
            <a:r>
              <a:rPr lang="fi-FI" dirty="0"/>
              <a:t>	</a:t>
            </a:r>
            <a:r>
              <a:rPr lang="fi-FI" dirty="0" smtClean="0"/>
              <a:t>100</a:t>
            </a:r>
            <a:r>
              <a:rPr lang="fi-FI" dirty="0"/>
              <a:t>	</a:t>
            </a:r>
            <a:r>
              <a:rPr lang="fi-FI" dirty="0" smtClean="0"/>
              <a:t>125</a:t>
            </a:r>
            <a:r>
              <a:rPr lang="fi-FI" dirty="0"/>
              <a:t>	</a:t>
            </a:r>
            <a:r>
              <a:rPr lang="fi-FI" dirty="0" smtClean="0"/>
              <a:t>150</a:t>
            </a:r>
            <a:r>
              <a:rPr lang="fi-FI" dirty="0"/>
              <a:t>	</a:t>
            </a:r>
            <a:r>
              <a:rPr lang="fi-FI" dirty="0" smtClean="0"/>
              <a:t>200</a:t>
            </a:r>
            <a:r>
              <a:rPr lang="fi-FI" dirty="0"/>
              <a:t>	300 </a:t>
            </a:r>
            <a:r>
              <a:rPr lang="fi-FI" dirty="0" smtClean="0"/>
              <a:t>	mm</a:t>
            </a:r>
            <a:endParaRPr lang="fi-FI" dirty="0"/>
          </a:p>
          <a:p>
            <a:endParaRPr lang="fi-FI" dirty="0"/>
          </a:p>
          <a:p>
            <a:r>
              <a:rPr lang="fi-FI" sz="2400" dirty="0" err="1"/>
              <a:t>Thickness</a:t>
            </a:r>
            <a:r>
              <a:rPr lang="fi-FI" sz="2400" dirty="0"/>
              <a:t>	</a:t>
            </a:r>
            <a:r>
              <a:rPr lang="fi-FI" dirty="0" smtClean="0"/>
              <a:t>525 </a:t>
            </a:r>
            <a:r>
              <a:rPr lang="fi-FI" dirty="0"/>
              <a:t>	</a:t>
            </a:r>
            <a:r>
              <a:rPr lang="fi-FI" dirty="0" smtClean="0"/>
              <a:t>625</a:t>
            </a:r>
            <a:r>
              <a:rPr lang="fi-FI" dirty="0"/>
              <a:t>	</a:t>
            </a:r>
            <a:r>
              <a:rPr lang="fi-FI" dirty="0" smtClean="0"/>
              <a:t>675</a:t>
            </a:r>
            <a:r>
              <a:rPr lang="fi-FI" dirty="0"/>
              <a:t>	</a:t>
            </a:r>
            <a:r>
              <a:rPr lang="fi-FI" dirty="0" smtClean="0"/>
              <a:t>725</a:t>
            </a:r>
            <a:r>
              <a:rPr lang="fi-FI" dirty="0"/>
              <a:t>	</a:t>
            </a:r>
            <a:r>
              <a:rPr lang="fi-FI" dirty="0" smtClean="0"/>
              <a:t>775	µm</a:t>
            </a:r>
            <a:endParaRPr lang="fi-FI" dirty="0"/>
          </a:p>
          <a:p>
            <a:r>
              <a:rPr lang="fi-FI" sz="2400" dirty="0" smtClean="0"/>
              <a:t>TTV</a:t>
            </a:r>
            <a:r>
              <a:rPr lang="fi-FI" dirty="0"/>
              <a:t>		3	</a:t>
            </a:r>
            <a:r>
              <a:rPr lang="fi-FI" dirty="0" smtClean="0"/>
              <a:t>3</a:t>
            </a:r>
            <a:r>
              <a:rPr lang="fi-FI" dirty="0"/>
              <a:t>	</a:t>
            </a:r>
            <a:r>
              <a:rPr lang="fi-FI" dirty="0" smtClean="0"/>
              <a:t>2</a:t>
            </a:r>
            <a:r>
              <a:rPr lang="fi-FI" dirty="0"/>
              <a:t>	</a:t>
            </a:r>
            <a:r>
              <a:rPr lang="fi-FI" dirty="0" smtClean="0"/>
              <a:t>1.5</a:t>
            </a:r>
            <a:r>
              <a:rPr lang="fi-FI" dirty="0"/>
              <a:t>	</a:t>
            </a:r>
            <a:r>
              <a:rPr lang="fi-FI" dirty="0" smtClean="0"/>
              <a:t>1	µm</a:t>
            </a:r>
            <a:endParaRPr lang="fi-FI" dirty="0"/>
          </a:p>
          <a:p>
            <a:r>
              <a:rPr lang="fi-FI" sz="2400" dirty="0" smtClean="0"/>
              <a:t>Warp</a:t>
            </a:r>
            <a:r>
              <a:rPr lang="fi-FI" dirty="0"/>
              <a:t>		20-30	</a:t>
            </a:r>
            <a:r>
              <a:rPr lang="fi-FI" dirty="0" smtClean="0"/>
              <a:t>18-35</a:t>
            </a:r>
            <a:r>
              <a:rPr lang="fi-FI" dirty="0"/>
              <a:t>	</a:t>
            </a:r>
            <a:r>
              <a:rPr lang="fi-FI" dirty="0" smtClean="0"/>
              <a:t>20-30</a:t>
            </a:r>
            <a:r>
              <a:rPr lang="fi-FI" dirty="0"/>
              <a:t>	</a:t>
            </a:r>
            <a:r>
              <a:rPr lang="fi-FI" dirty="0" smtClean="0"/>
              <a:t>10-30</a:t>
            </a:r>
            <a:r>
              <a:rPr lang="fi-FI" dirty="0"/>
              <a:t>	</a:t>
            </a:r>
            <a:r>
              <a:rPr lang="fi-FI" dirty="0" smtClean="0"/>
              <a:t>10-20	µm</a:t>
            </a:r>
            <a:endParaRPr lang="fi-FI" dirty="0"/>
          </a:p>
          <a:p>
            <a:r>
              <a:rPr lang="fi-FI" sz="2400" dirty="0" err="1" smtClean="0"/>
              <a:t>Flatness</a:t>
            </a:r>
            <a:r>
              <a:rPr lang="fi-FI" dirty="0"/>
              <a:t>	</a:t>
            </a:r>
            <a:r>
              <a:rPr lang="fi-FI" dirty="0" smtClean="0"/>
              <a:t>&lt;</a:t>
            </a:r>
            <a:r>
              <a:rPr lang="fi-FI" dirty="0"/>
              <a:t>3	</a:t>
            </a:r>
            <a:r>
              <a:rPr lang="fi-FI" dirty="0" smtClean="0"/>
              <a:t>&lt;</a:t>
            </a:r>
            <a:r>
              <a:rPr lang="fi-FI" dirty="0"/>
              <a:t>2	</a:t>
            </a:r>
            <a:r>
              <a:rPr lang="fi-FI" dirty="0" smtClean="0"/>
              <a:t>&lt;</a:t>
            </a:r>
            <a:r>
              <a:rPr lang="fi-FI" dirty="0"/>
              <a:t>1	</a:t>
            </a:r>
            <a:r>
              <a:rPr lang="fi-FI" dirty="0" smtClean="0"/>
              <a:t>0.5-1</a:t>
            </a:r>
            <a:r>
              <a:rPr lang="fi-FI" dirty="0"/>
              <a:t>	</a:t>
            </a:r>
            <a:r>
              <a:rPr lang="fi-FI" dirty="0" smtClean="0"/>
              <a:t>0.5-0.8	µm</a:t>
            </a:r>
            <a:endParaRPr lang="fi-FI" dirty="0"/>
          </a:p>
          <a:p>
            <a:endParaRPr lang="fi-FI" sz="2400" dirty="0" smtClean="0"/>
          </a:p>
          <a:p>
            <a:r>
              <a:rPr lang="fi-FI" sz="2400" dirty="0" err="1" smtClean="0"/>
              <a:t>Oxygen</a:t>
            </a:r>
            <a:r>
              <a:rPr lang="fi-FI" sz="2400" dirty="0"/>
              <a:t>	</a:t>
            </a:r>
            <a:r>
              <a:rPr lang="fi-FI" dirty="0" smtClean="0"/>
              <a:t>20</a:t>
            </a:r>
            <a:r>
              <a:rPr lang="fi-FI" dirty="0"/>
              <a:t>	</a:t>
            </a:r>
            <a:r>
              <a:rPr lang="fi-FI" dirty="0" smtClean="0"/>
              <a:t>17</a:t>
            </a:r>
            <a:r>
              <a:rPr lang="fi-FI" dirty="0"/>
              <a:t>	</a:t>
            </a:r>
            <a:r>
              <a:rPr lang="fi-FI" dirty="0" smtClean="0"/>
              <a:t>15</a:t>
            </a:r>
            <a:r>
              <a:rPr lang="fi-FI" dirty="0"/>
              <a:t>	</a:t>
            </a:r>
            <a:r>
              <a:rPr lang="fi-FI" dirty="0" smtClean="0"/>
              <a:t>14</a:t>
            </a:r>
            <a:r>
              <a:rPr lang="fi-FI" dirty="0"/>
              <a:t>	</a:t>
            </a:r>
            <a:r>
              <a:rPr lang="fi-FI" dirty="0" smtClean="0"/>
              <a:t>12	</a:t>
            </a:r>
            <a:r>
              <a:rPr lang="fi-FI" dirty="0" err="1" smtClean="0"/>
              <a:t>pmma</a:t>
            </a:r>
            <a:r>
              <a:rPr lang="fi-FI" dirty="0"/>
              <a:t>	</a:t>
            </a:r>
            <a:endParaRPr lang="fi-FI" dirty="0" smtClean="0"/>
          </a:p>
          <a:p>
            <a:r>
              <a:rPr lang="fi-FI" sz="2400" dirty="0" smtClean="0"/>
              <a:t>OISF</a:t>
            </a:r>
            <a:r>
              <a:rPr lang="fi-FI" sz="2400" dirty="0"/>
              <a:t>	</a:t>
            </a:r>
            <a:r>
              <a:rPr lang="fi-FI" dirty="0"/>
              <a:t>	100-200	100	</a:t>
            </a:r>
            <a:r>
              <a:rPr lang="fi-FI" dirty="0" smtClean="0"/>
              <a:t>&lt;</a:t>
            </a:r>
            <a:r>
              <a:rPr lang="fi-FI" dirty="0"/>
              <a:t>10	</a:t>
            </a:r>
            <a:r>
              <a:rPr lang="fi-FI" dirty="0" err="1" smtClean="0"/>
              <a:t>none</a:t>
            </a:r>
            <a:r>
              <a:rPr lang="fi-FI" dirty="0"/>
              <a:t>	</a:t>
            </a:r>
            <a:r>
              <a:rPr lang="fi-FI" dirty="0" err="1" smtClean="0"/>
              <a:t>none</a:t>
            </a:r>
            <a:r>
              <a:rPr lang="fi-FI" dirty="0" smtClean="0"/>
              <a:t>	cm</a:t>
            </a:r>
            <a:r>
              <a:rPr lang="fi-FI" baseline="30000" dirty="0" smtClean="0"/>
              <a:t>-2</a:t>
            </a:r>
          </a:p>
          <a:p>
            <a:endParaRPr lang="fi-FI" baseline="30000" dirty="0"/>
          </a:p>
          <a:p>
            <a:r>
              <a:rPr lang="fi-FI" sz="2400" dirty="0" err="1" smtClean="0"/>
              <a:t>Particles</a:t>
            </a:r>
            <a:r>
              <a:rPr lang="fi-FI" sz="2400" dirty="0"/>
              <a:t>	</a:t>
            </a:r>
            <a:r>
              <a:rPr lang="fi-FI" dirty="0" smtClean="0"/>
              <a:t>10</a:t>
            </a:r>
            <a:r>
              <a:rPr lang="fi-FI" dirty="0"/>
              <a:t>	</a:t>
            </a:r>
            <a:r>
              <a:rPr lang="fi-FI" dirty="0" smtClean="0"/>
              <a:t>10</a:t>
            </a:r>
            <a:r>
              <a:rPr lang="fi-FI" dirty="0"/>
              <a:t>	</a:t>
            </a:r>
            <a:r>
              <a:rPr lang="fi-FI" dirty="0" smtClean="0"/>
              <a:t>5-10</a:t>
            </a:r>
            <a:r>
              <a:rPr lang="fi-FI" dirty="0"/>
              <a:t>	</a:t>
            </a:r>
            <a:r>
              <a:rPr lang="fi-FI" dirty="0" smtClean="0"/>
              <a:t>10-100</a:t>
            </a:r>
            <a:r>
              <a:rPr lang="fi-FI" dirty="0"/>
              <a:t>	</a:t>
            </a:r>
            <a:r>
              <a:rPr lang="fi-FI" dirty="0" smtClean="0"/>
              <a:t>50-100</a:t>
            </a:r>
            <a:r>
              <a:rPr lang="fi-FI" dirty="0"/>
              <a:t>	</a:t>
            </a:r>
            <a:r>
              <a:rPr lang="fi-FI" dirty="0" smtClean="0"/>
              <a:t>#/</a:t>
            </a:r>
            <a:r>
              <a:rPr lang="fi-FI" dirty="0" err="1" smtClean="0"/>
              <a:t>wafer</a:t>
            </a:r>
            <a:endParaRPr lang="fi-FI" dirty="0"/>
          </a:p>
          <a:p>
            <a:r>
              <a:rPr lang="fi-FI" sz="2400" dirty="0" err="1" smtClean="0"/>
              <a:t>Particle</a:t>
            </a:r>
            <a:r>
              <a:rPr lang="fi-FI" sz="2400" dirty="0" smtClean="0"/>
              <a:t> </a:t>
            </a:r>
            <a:r>
              <a:rPr lang="fi-FI" sz="2400" dirty="0" err="1" smtClean="0"/>
              <a:t>size</a:t>
            </a:r>
            <a:r>
              <a:rPr lang="fi-FI" dirty="0" smtClean="0"/>
              <a:t>	0.3 	0.3 	0.3	0.16	0.12	µm</a:t>
            </a:r>
            <a:endParaRPr lang="fi-FI" dirty="0"/>
          </a:p>
          <a:p>
            <a:r>
              <a:rPr lang="fi-FI" dirty="0"/>
              <a:t>					</a:t>
            </a:r>
          </a:p>
          <a:p>
            <a:r>
              <a:rPr lang="fi-FI" sz="2400" dirty="0" err="1" smtClean="0"/>
              <a:t>Metals</a:t>
            </a:r>
            <a:r>
              <a:rPr lang="fi-FI" dirty="0"/>
              <a:t>	</a:t>
            </a:r>
            <a:r>
              <a:rPr lang="fi-FI" dirty="0" smtClean="0"/>
              <a:t>	10</a:t>
            </a:r>
            <a:r>
              <a:rPr lang="fi-FI" baseline="30000" dirty="0" smtClean="0"/>
              <a:t>12</a:t>
            </a:r>
            <a:r>
              <a:rPr lang="fi-FI" dirty="0"/>
              <a:t>	</a:t>
            </a:r>
            <a:r>
              <a:rPr lang="fi-FI" dirty="0" smtClean="0"/>
              <a:t>10</a:t>
            </a:r>
            <a:r>
              <a:rPr lang="fi-FI" baseline="30000" dirty="0" smtClean="0"/>
              <a:t>11</a:t>
            </a:r>
            <a:r>
              <a:rPr lang="fi-FI" dirty="0"/>
              <a:t>	</a:t>
            </a:r>
            <a:r>
              <a:rPr lang="fi-FI" dirty="0" smtClean="0"/>
              <a:t>10</a:t>
            </a:r>
            <a:r>
              <a:rPr lang="fi-FI" baseline="30000" dirty="0" smtClean="0"/>
              <a:t>11</a:t>
            </a:r>
            <a:r>
              <a:rPr lang="fi-FI" dirty="0"/>
              <a:t>	</a:t>
            </a:r>
            <a:r>
              <a:rPr lang="fi-FI" dirty="0" smtClean="0"/>
              <a:t>5*10</a:t>
            </a:r>
            <a:r>
              <a:rPr lang="fi-FI" baseline="30000" dirty="0" smtClean="0"/>
              <a:t>10</a:t>
            </a:r>
            <a:r>
              <a:rPr lang="fi-FI" dirty="0"/>
              <a:t>	</a:t>
            </a:r>
            <a:r>
              <a:rPr lang="fi-FI" dirty="0" smtClean="0"/>
              <a:t>10</a:t>
            </a:r>
            <a:r>
              <a:rPr lang="fi-FI" baseline="30000" dirty="0" smtClean="0"/>
              <a:t>9	</a:t>
            </a:r>
            <a:r>
              <a:rPr lang="fi-FI" dirty="0" err="1" smtClean="0"/>
              <a:t>atoms</a:t>
            </a:r>
            <a:r>
              <a:rPr lang="fi-FI" dirty="0" smtClean="0"/>
              <a:t>/cm</a:t>
            </a:r>
            <a:r>
              <a:rPr lang="fi-FI" baseline="30000" dirty="0" smtClean="0"/>
              <a:t>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, 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thick</a:t>
            </a:r>
            <a:r>
              <a:rPr lang="fi-FI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337" y="1590400"/>
            <a:ext cx="734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Why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/>
              <a:t> </a:t>
            </a:r>
            <a:r>
              <a:rPr lang="fi-FI" sz="2400" dirty="0" smtClean="0"/>
              <a:t>?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Copper</a:t>
            </a:r>
            <a:r>
              <a:rPr lang="fi-FI" sz="2400" dirty="0" smtClean="0"/>
              <a:t> </a:t>
            </a:r>
            <a:r>
              <a:rPr lang="fi-FI" sz="2400" dirty="0" err="1" smtClean="0"/>
              <a:t>sputter</a:t>
            </a:r>
            <a:endParaRPr lang="fi-FI" sz="2400" dirty="0"/>
          </a:p>
          <a:p>
            <a:r>
              <a:rPr lang="fi-FI" sz="2400" dirty="0" err="1" smtClean="0"/>
              <a:t>Lithography</a:t>
            </a:r>
            <a:endParaRPr lang="fi-FI" sz="2400" dirty="0"/>
          </a:p>
          <a:p>
            <a:r>
              <a:rPr lang="fi-FI" sz="2400" dirty="0" smtClean="0"/>
              <a:t>RIE</a:t>
            </a:r>
            <a:endParaRPr lang="fi-FI" sz="2400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680755" y="3692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55557" y="4296241"/>
            <a:ext cx="1833100" cy="49728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1055557" y="4793522"/>
            <a:ext cx="1833100" cy="1100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1055557" y="3900863"/>
            <a:ext cx="485860" cy="38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2402797" y="3910887"/>
            <a:ext cx="485860" cy="38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ight Arrow 5"/>
          <p:cNvSpPr/>
          <p:nvPr/>
        </p:nvSpPr>
        <p:spPr>
          <a:xfrm>
            <a:off x="3344091" y="4885509"/>
            <a:ext cx="1802675" cy="562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3750037" y="4054512"/>
            <a:ext cx="124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RIE + </a:t>
            </a:r>
            <a:r>
              <a:rPr lang="fi-FI" sz="2400" dirty="0" err="1" smtClean="0"/>
              <a:t>strip</a:t>
            </a:r>
            <a:endParaRPr lang="fi-FI" sz="240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126480" y="4296241"/>
            <a:ext cx="862150" cy="49728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5620527" y="4793522"/>
            <a:ext cx="1833100" cy="1100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62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, 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thick</a:t>
            </a:r>
            <a:r>
              <a:rPr lang="fi-FI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337" y="1690689"/>
            <a:ext cx="734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How </a:t>
            </a:r>
            <a:r>
              <a:rPr lang="fi-FI" sz="2400" dirty="0" err="1" smtClean="0"/>
              <a:t>about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?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Copper</a:t>
            </a:r>
            <a:r>
              <a:rPr lang="fi-FI" sz="2400" dirty="0" smtClean="0"/>
              <a:t> </a:t>
            </a:r>
            <a:r>
              <a:rPr lang="fi-FI" sz="2400" dirty="0" err="1" smtClean="0"/>
              <a:t>sputter</a:t>
            </a:r>
            <a:endParaRPr lang="fi-FI" sz="2400" dirty="0"/>
          </a:p>
          <a:p>
            <a:r>
              <a:rPr lang="fi-FI" sz="2400" dirty="0" err="1" smtClean="0"/>
              <a:t>Lithography</a:t>
            </a:r>
            <a:endParaRPr lang="fi-FI" sz="2400" dirty="0"/>
          </a:p>
          <a:p>
            <a:r>
              <a:rPr lang="fi-FI" sz="2400" dirty="0" err="1" smtClean="0"/>
              <a:t>Ion</a:t>
            </a:r>
            <a:r>
              <a:rPr lang="fi-FI" sz="2400" dirty="0" smtClean="0"/>
              <a:t> </a:t>
            </a:r>
            <a:r>
              <a:rPr lang="fi-FI" sz="2400" dirty="0" err="1" smtClean="0"/>
              <a:t>beam</a:t>
            </a:r>
            <a:r>
              <a:rPr lang="fi-FI" sz="2400" dirty="0" smtClean="0"/>
              <a:t> </a:t>
            </a:r>
            <a:r>
              <a:rPr lang="fi-FI" sz="2400" dirty="0" err="1" smtClean="0"/>
              <a:t>etching</a:t>
            </a:r>
            <a:endParaRPr lang="fi-FI" sz="2400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680755" y="3692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55557" y="4296241"/>
            <a:ext cx="1833100" cy="49728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1055557" y="4793522"/>
            <a:ext cx="1833100" cy="11001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1055557" y="3900863"/>
            <a:ext cx="485860" cy="38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>
            <a:off x="2402797" y="3910887"/>
            <a:ext cx="485860" cy="385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ight Arrow 5"/>
          <p:cNvSpPr/>
          <p:nvPr/>
        </p:nvSpPr>
        <p:spPr>
          <a:xfrm>
            <a:off x="3344091" y="4885509"/>
            <a:ext cx="1802675" cy="562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3750037" y="4054512"/>
            <a:ext cx="124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IBE + </a:t>
            </a:r>
            <a:r>
              <a:rPr lang="fi-FI" sz="2400" dirty="0" err="1" smtClean="0"/>
              <a:t>strip</a:t>
            </a:r>
            <a:endParaRPr lang="fi-FI" sz="240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126480" y="4296241"/>
            <a:ext cx="862150" cy="49728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5620527" y="4793522"/>
            <a:ext cx="1833100" cy="11001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7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wide</a:t>
            </a:r>
            <a:r>
              <a:rPr lang="fi-FI" dirty="0"/>
              <a:t>, 50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/>
              <a:t>thick</a:t>
            </a:r>
            <a:r>
              <a:rPr lang="fi-FI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337" y="1590400"/>
            <a:ext cx="7341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If </a:t>
            </a:r>
            <a:r>
              <a:rPr lang="fi-FI" sz="2400" dirty="0" err="1" smtClean="0"/>
              <a:t>less</a:t>
            </a:r>
            <a:r>
              <a:rPr lang="fi-FI" sz="2400" dirty="0" smtClean="0"/>
              <a:t> </a:t>
            </a:r>
            <a:r>
              <a:rPr lang="fi-FI" sz="2400" dirty="0" err="1" smtClean="0"/>
              <a:t>well</a:t>
            </a:r>
            <a:r>
              <a:rPr lang="fi-FI" sz="2400" dirty="0" smtClean="0"/>
              <a:t> </a:t>
            </a:r>
            <a:r>
              <a:rPr lang="fi-FI" sz="2400" dirty="0" err="1" smtClean="0"/>
              <a:t>defined</a:t>
            </a:r>
            <a:r>
              <a:rPr lang="fi-FI" sz="2400" dirty="0" smtClean="0"/>
              <a:t> </a:t>
            </a:r>
            <a:r>
              <a:rPr lang="fi-FI" sz="2400" dirty="0" err="1" smtClean="0"/>
              <a:t>profile</a:t>
            </a:r>
            <a:r>
              <a:rPr lang="fi-FI" sz="2400" dirty="0" smtClean="0"/>
              <a:t> </a:t>
            </a:r>
            <a:r>
              <a:rPr lang="fi-FI" sz="2400" dirty="0" err="1" smtClean="0"/>
              <a:t>accpetable</a:t>
            </a:r>
            <a:r>
              <a:rPr lang="fi-FI" sz="2400" dirty="0" smtClean="0"/>
              <a:t>: </a:t>
            </a:r>
            <a:r>
              <a:rPr lang="fi-FI" sz="2400" dirty="0" err="1" smtClean="0"/>
              <a:t>lift-off</a:t>
            </a:r>
            <a:endParaRPr lang="fi-FI" sz="2400" dirty="0" smtClean="0"/>
          </a:p>
          <a:p>
            <a:endParaRPr lang="fi-FI" sz="2400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680755" y="3692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" y="2136987"/>
            <a:ext cx="7563468" cy="3798871"/>
          </a:xfrm>
          <a:prstGeom prst="rect">
            <a:avLst/>
          </a:prstGeom>
        </p:spPr>
      </p:pic>
      <p:sp>
        <p:nvSpPr>
          <p:cNvPr id="46" name="Right Brace 45"/>
          <p:cNvSpPr/>
          <p:nvPr/>
        </p:nvSpPr>
        <p:spPr>
          <a:xfrm>
            <a:off x="7500252" y="3362113"/>
            <a:ext cx="298274" cy="53084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xtBox 46"/>
          <p:cNvSpPr txBox="1"/>
          <p:nvPr/>
        </p:nvSpPr>
        <p:spPr>
          <a:xfrm>
            <a:off x="7649389" y="3892960"/>
            <a:ext cx="1402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Two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:</a:t>
            </a:r>
          </a:p>
          <a:p>
            <a:r>
              <a:rPr lang="fi-FI" sz="2400" dirty="0" smtClean="0"/>
              <a:t>LOR (</a:t>
            </a:r>
            <a:r>
              <a:rPr lang="fi-FI" sz="2400" dirty="0" err="1" smtClean="0"/>
              <a:t>lift-off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) </a:t>
            </a:r>
            <a:r>
              <a:rPr lang="fi-FI" sz="2400" dirty="0" err="1" smtClean="0"/>
              <a:t>has</a:t>
            </a:r>
            <a:r>
              <a:rPr lang="fi-FI" sz="2400" dirty="0" smtClean="0"/>
              <a:t> </a:t>
            </a:r>
            <a:r>
              <a:rPr lang="fi-FI" sz="2400" dirty="0" err="1" smtClean="0"/>
              <a:t>faster</a:t>
            </a:r>
            <a:r>
              <a:rPr lang="fi-FI" sz="2400" dirty="0" smtClean="0"/>
              <a:t> </a:t>
            </a:r>
            <a:r>
              <a:rPr lang="fi-FI" sz="2400" dirty="0" err="1" smtClean="0"/>
              <a:t>develop</a:t>
            </a:r>
            <a:r>
              <a:rPr lang="fi-FI" sz="2400" dirty="0" smtClean="0"/>
              <a:t> </a:t>
            </a:r>
            <a:r>
              <a:rPr lang="fi-FI" sz="2400" dirty="0" err="1" smtClean="0"/>
              <a:t>rate</a:t>
            </a:r>
            <a:r>
              <a:rPr lang="fi-FI" sz="2400" dirty="0"/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89611" y="3252651"/>
            <a:ext cx="431074" cy="574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84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lift-off</a:t>
            </a:r>
            <a:r>
              <a:rPr lang="fi-FI" dirty="0" smtClean="0"/>
              <a:t> </a:t>
            </a:r>
            <a:r>
              <a:rPr lang="fi-FI" dirty="0" err="1" smtClean="0"/>
              <a:t>sucks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13954" y="2076994"/>
            <a:ext cx="7863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Metal</a:t>
            </a:r>
            <a:r>
              <a:rPr lang="fi-FI" sz="2400" dirty="0" smtClean="0"/>
              <a:t> </a:t>
            </a:r>
            <a:r>
              <a:rPr lang="fi-FI" sz="2400" dirty="0" err="1" smtClean="0"/>
              <a:t>pieces</a:t>
            </a:r>
            <a:r>
              <a:rPr lang="fi-FI" sz="2400" dirty="0" smtClean="0"/>
              <a:t> </a:t>
            </a:r>
            <a:r>
              <a:rPr lang="fi-FI" sz="2400" dirty="0" err="1" smtClean="0"/>
              <a:t>floating</a:t>
            </a:r>
            <a:r>
              <a:rPr lang="fi-FI" sz="2400" dirty="0" smtClean="0"/>
              <a:t> </a:t>
            </a:r>
            <a:r>
              <a:rPr lang="fi-FI" sz="2400" dirty="0" err="1" smtClean="0"/>
              <a:t>around</a:t>
            </a:r>
            <a:r>
              <a:rPr lang="fi-FI" sz="2400" dirty="0" smtClean="0"/>
              <a:t> in </a:t>
            </a:r>
            <a:r>
              <a:rPr lang="fi-FI" sz="2400" dirty="0" err="1" smtClean="0"/>
              <a:t>lift-off</a:t>
            </a:r>
            <a:r>
              <a:rPr lang="fi-FI" sz="2400" dirty="0" smtClean="0"/>
              <a:t> </a:t>
            </a:r>
            <a:r>
              <a:rPr lang="fi-FI" sz="2400" dirty="0" err="1" smtClean="0"/>
              <a:t>solution</a:t>
            </a:r>
            <a:r>
              <a:rPr lang="fi-FI" sz="2400" dirty="0" smtClean="0"/>
              <a:t>  </a:t>
            </a:r>
          </a:p>
          <a:p>
            <a:r>
              <a:rPr lang="fi-FI" sz="2400" dirty="0" smtClean="0">
                <a:sym typeface="Wingdings" panose="05000000000000000000" pitchFamily="2" charset="2"/>
              </a:rPr>
              <a:t> </a:t>
            </a:r>
            <a:r>
              <a:rPr lang="fi-FI" sz="2400" dirty="0" err="1" smtClean="0">
                <a:sym typeface="Wingdings" panose="05000000000000000000" pitchFamily="2" charset="2"/>
              </a:rPr>
              <a:t>low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yield</a:t>
            </a:r>
            <a:r>
              <a:rPr lang="fi-FI" sz="2400" dirty="0" smtClean="0">
                <a:sym typeface="Wingdings" panose="05000000000000000000" pitchFamily="2" charset="2"/>
              </a:rPr>
              <a:t>, </a:t>
            </a:r>
            <a:r>
              <a:rPr lang="fi-FI" sz="2400" dirty="0" err="1" smtClean="0">
                <a:sym typeface="Wingdings" panose="05000000000000000000" pitchFamily="2" charset="2"/>
              </a:rPr>
              <a:t>but</a:t>
            </a:r>
            <a:r>
              <a:rPr lang="fi-FI" sz="2400" dirty="0" smtClean="0">
                <a:sym typeface="Wingdings" panose="05000000000000000000" pitchFamily="2" charset="2"/>
              </a:rPr>
              <a:t> OK for </a:t>
            </a:r>
            <a:r>
              <a:rPr lang="fi-FI" sz="2400" dirty="0" err="1" smtClean="0">
                <a:sym typeface="Wingdings" panose="05000000000000000000" pitchFamily="2" charset="2"/>
              </a:rPr>
              <a:t>research</a:t>
            </a:r>
            <a:r>
              <a:rPr lang="fi-FI" sz="2400" dirty="0" smtClean="0">
                <a:sym typeface="Wingdings" panose="05000000000000000000" pitchFamily="2" charset="2"/>
              </a:rPr>
              <a:t>. </a:t>
            </a:r>
            <a:endParaRPr lang="fi-FI" sz="2400" dirty="0" smtClean="0"/>
          </a:p>
          <a:p>
            <a:r>
              <a:rPr lang="fi-FI" sz="2400" dirty="0" smtClean="0"/>
              <a:t> </a:t>
            </a:r>
          </a:p>
          <a:p>
            <a:r>
              <a:rPr lang="fi-FI" sz="2400" dirty="0" err="1" smtClean="0"/>
              <a:t>Requires</a:t>
            </a:r>
            <a:r>
              <a:rPr lang="fi-FI" sz="2400" dirty="0" smtClean="0"/>
              <a:t> </a:t>
            </a:r>
            <a:r>
              <a:rPr lang="fi-FI" sz="2400" dirty="0" err="1" smtClean="0"/>
              <a:t>poor</a:t>
            </a:r>
            <a:r>
              <a:rPr lang="fi-FI" sz="2400" dirty="0" smtClean="0"/>
              <a:t> </a:t>
            </a:r>
            <a:r>
              <a:rPr lang="fi-FI" sz="2400" dirty="0" err="1" smtClean="0"/>
              <a:t>step</a:t>
            </a:r>
            <a:r>
              <a:rPr lang="fi-FI" sz="2400" dirty="0" smtClean="0"/>
              <a:t> </a:t>
            </a:r>
            <a:r>
              <a:rPr lang="fi-FI" sz="2400" dirty="0" err="1" smtClean="0"/>
              <a:t>coverage</a:t>
            </a:r>
            <a:r>
              <a:rPr lang="fi-FI" sz="2400" dirty="0" smtClean="0"/>
              <a:t> in deposition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i-FI" sz="2400" dirty="0" smtClean="0">
                <a:sym typeface="Wingdings" panose="05000000000000000000" pitchFamily="2" charset="2"/>
              </a:rPr>
              <a:t>Is </a:t>
            </a:r>
            <a:r>
              <a:rPr lang="fi-FI" sz="2400" dirty="0" err="1" smtClean="0">
                <a:sym typeface="Wingdings" panose="05000000000000000000" pitchFamily="2" charset="2"/>
              </a:rPr>
              <a:t>done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mostly</a:t>
            </a:r>
            <a:r>
              <a:rPr lang="fi-FI" sz="2400" dirty="0" smtClean="0">
                <a:sym typeface="Wingdings" panose="05000000000000000000" pitchFamily="2" charset="2"/>
              </a:rPr>
              <a:t> on </a:t>
            </a:r>
            <a:r>
              <a:rPr lang="fi-FI" sz="2400" dirty="0" err="1" smtClean="0">
                <a:sym typeface="Wingdings" panose="05000000000000000000" pitchFamily="2" charset="2"/>
              </a:rPr>
              <a:t>planar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surfaces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only</a:t>
            </a:r>
            <a:endParaRPr lang="fi-FI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 smtClean="0">
                <a:sym typeface="Wingdings" panose="05000000000000000000" pitchFamily="2" charset="2"/>
              </a:rPr>
              <a:t>Limits</a:t>
            </a:r>
            <a:r>
              <a:rPr lang="fi-FI" sz="2400" dirty="0" smtClean="0">
                <a:sym typeface="Wingdings" panose="05000000000000000000" pitchFamily="2" charset="2"/>
              </a:rPr>
              <a:t> deposition to </a:t>
            </a:r>
            <a:r>
              <a:rPr lang="fi-FI" sz="2400" dirty="0" err="1" smtClean="0">
                <a:sym typeface="Wingdings" panose="05000000000000000000" pitchFamily="2" charset="2"/>
              </a:rPr>
              <a:t>evaporation</a:t>
            </a:r>
            <a:r>
              <a:rPr lang="fi-FI" sz="2400" dirty="0" smtClean="0">
                <a:sym typeface="Wingdings" panose="05000000000000000000" pitchFamily="2" charset="2"/>
              </a:rPr>
              <a:t> (and </a:t>
            </a:r>
            <a:r>
              <a:rPr lang="fi-FI" sz="2400" dirty="0" err="1" smtClean="0">
                <a:sym typeface="Wingdings" panose="05000000000000000000" pitchFamily="2" charset="2"/>
              </a:rPr>
              <a:t>sputtering</a:t>
            </a:r>
            <a:r>
              <a:rPr lang="fi-FI" sz="2400" dirty="0" smtClean="0">
                <a:sym typeface="Wingdings" panose="05000000000000000000" pitchFamily="2" charset="2"/>
              </a:rPr>
              <a:t>)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 smtClean="0">
                <a:sym typeface="Wingdings" panose="05000000000000000000" pitchFamily="2" charset="2"/>
              </a:rPr>
              <a:t>Requires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careful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resist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profile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tailoring</a:t>
            </a:r>
            <a:endParaRPr lang="fi-FI" sz="2400" dirty="0" smtClean="0">
              <a:sym typeface="Wingdings" panose="05000000000000000000" pitchFamily="2" charset="2"/>
            </a:endParaRPr>
          </a:p>
          <a:p>
            <a:endParaRPr lang="fi-FI" sz="2400" dirty="0">
              <a:sym typeface="Wingdings" panose="05000000000000000000" pitchFamily="2" charset="2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18664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lift-off</a:t>
            </a:r>
            <a:r>
              <a:rPr lang="fi-FI" dirty="0" smtClean="0"/>
              <a:t> is </a:t>
            </a:r>
            <a:r>
              <a:rPr lang="fi-FI" dirty="0" err="1" smtClean="0"/>
              <a:t>good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00891" y="2181497"/>
            <a:ext cx="80075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Same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r>
              <a:rPr lang="fi-FI" sz="2400" dirty="0" smtClean="0"/>
              <a:t> for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metals</a:t>
            </a:r>
            <a:r>
              <a:rPr lang="fi-FI" sz="2400" dirty="0" smtClean="0"/>
              <a:t>, no </a:t>
            </a:r>
            <a:r>
              <a:rPr lang="fi-FI" sz="2400" dirty="0" err="1" smtClean="0"/>
              <a:t>need</a:t>
            </a:r>
            <a:r>
              <a:rPr lang="fi-FI" sz="2400" dirty="0" smtClean="0"/>
              <a:t> to </a:t>
            </a:r>
            <a:r>
              <a:rPr lang="fi-FI" sz="2400" dirty="0" err="1" smtClean="0"/>
              <a:t>find</a:t>
            </a:r>
            <a:r>
              <a:rPr lang="fi-FI" sz="2400" dirty="0" smtClean="0"/>
              <a:t> </a:t>
            </a:r>
            <a:r>
              <a:rPr lang="fi-FI" sz="2400" dirty="0" err="1" smtClean="0"/>
              <a:t>suitable</a:t>
            </a:r>
            <a:r>
              <a:rPr lang="fi-FI" sz="2400" dirty="0" smtClean="0"/>
              <a:t> </a:t>
            </a:r>
            <a:r>
              <a:rPr lang="fi-FI" sz="2400" dirty="0" err="1" smtClean="0"/>
              <a:t>etch</a:t>
            </a:r>
            <a:r>
              <a:rPr lang="fi-FI" sz="2400" dirty="0" smtClean="0"/>
              <a:t> </a:t>
            </a:r>
            <a:r>
              <a:rPr lang="fi-FI" sz="2400" dirty="0" err="1" smtClean="0"/>
              <a:t>liquids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gases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Works for </a:t>
            </a:r>
            <a:r>
              <a:rPr lang="fi-FI" sz="2400" dirty="0" err="1" smtClean="0"/>
              <a:t>multiple</a:t>
            </a:r>
            <a:r>
              <a:rPr lang="fi-FI" sz="2400" dirty="0" smtClean="0"/>
              <a:t> </a:t>
            </a:r>
            <a:r>
              <a:rPr lang="fi-FI" sz="2400" dirty="0" err="1" smtClean="0"/>
              <a:t>layers</a:t>
            </a:r>
            <a:r>
              <a:rPr lang="fi-FI" sz="2400" dirty="0" smtClean="0"/>
              <a:t> of </a:t>
            </a:r>
            <a:r>
              <a:rPr lang="fi-FI" sz="2400" dirty="0" err="1" smtClean="0"/>
              <a:t>metals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Works for </a:t>
            </a:r>
            <a:r>
              <a:rPr lang="fi-FI" sz="2400" dirty="0" err="1" smtClean="0"/>
              <a:t>non-etchable</a:t>
            </a:r>
            <a:r>
              <a:rPr lang="fi-FI" sz="2400" dirty="0" smtClean="0"/>
              <a:t> </a:t>
            </a:r>
            <a:r>
              <a:rPr lang="fi-FI" sz="2400" dirty="0" err="1" smtClean="0"/>
              <a:t>metals</a:t>
            </a:r>
            <a:r>
              <a:rPr lang="fi-FI" sz="2400" dirty="0" smtClean="0"/>
              <a:t> (Au, </a:t>
            </a:r>
            <a:r>
              <a:rPr lang="fi-FI" sz="2400" dirty="0" err="1" smtClean="0"/>
              <a:t>Ag</a:t>
            </a:r>
            <a:r>
              <a:rPr lang="fi-FI" sz="2400" dirty="0" smtClean="0"/>
              <a:t>, Pt)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72465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 dirty="0" smtClean="0"/>
              <a:t> </a:t>
            </a:r>
            <a:r>
              <a:rPr lang="fi-FI" dirty="0"/>
              <a:t>µm </a:t>
            </a:r>
            <a:r>
              <a:rPr lang="fi-FI" dirty="0" err="1"/>
              <a:t>wide</a:t>
            </a:r>
            <a:r>
              <a:rPr lang="fi-FI" dirty="0"/>
              <a:t>, 10 µm </a:t>
            </a:r>
            <a:r>
              <a:rPr lang="fi-FI" dirty="0" err="1" smtClean="0"/>
              <a:t>thick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922612"/>
            <a:ext cx="7937905" cy="1838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606321"/>
            <a:ext cx="6960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Seed</a:t>
            </a:r>
            <a:r>
              <a:rPr lang="fi-FI" sz="2400" dirty="0" smtClean="0"/>
              <a:t> </a:t>
            </a:r>
            <a:r>
              <a:rPr lang="fi-FI" sz="2400" dirty="0" err="1" smtClean="0"/>
              <a:t>layer</a:t>
            </a:r>
            <a:r>
              <a:rPr lang="fi-FI" sz="2400" dirty="0" smtClean="0"/>
              <a:t> </a:t>
            </a:r>
            <a:r>
              <a:rPr lang="fi-FI" sz="2400" dirty="0" err="1" smtClean="0"/>
              <a:t>sputtering</a:t>
            </a:r>
            <a:endParaRPr lang="fi-FI" sz="2400" dirty="0" smtClean="0"/>
          </a:p>
          <a:p>
            <a:r>
              <a:rPr lang="fi-FI" sz="2400" dirty="0" smtClean="0"/>
              <a:t>Optical </a:t>
            </a:r>
            <a:r>
              <a:rPr lang="fi-FI" sz="2400" dirty="0" err="1" smtClean="0"/>
              <a:t>lithography</a:t>
            </a:r>
            <a:endParaRPr lang="fi-FI" sz="2400" dirty="0" smtClean="0"/>
          </a:p>
          <a:p>
            <a:r>
              <a:rPr lang="fi-FI" sz="2400" dirty="0" err="1" smtClean="0"/>
              <a:t>Electroplating</a:t>
            </a:r>
            <a:endParaRPr lang="fi-FI" sz="2400" dirty="0" smtClean="0"/>
          </a:p>
          <a:p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strip</a:t>
            </a:r>
            <a:endParaRPr lang="fi-FI" sz="2400" dirty="0" smtClean="0"/>
          </a:p>
          <a:p>
            <a:r>
              <a:rPr lang="fi-FI" sz="2400" dirty="0" err="1" smtClean="0"/>
              <a:t>Seed</a:t>
            </a:r>
            <a:r>
              <a:rPr lang="fi-FI" sz="2400" dirty="0" smtClean="0"/>
              <a:t> </a:t>
            </a:r>
            <a:r>
              <a:rPr lang="fi-FI" sz="2400" dirty="0" err="1" smtClean="0"/>
              <a:t>layer</a:t>
            </a:r>
            <a:r>
              <a:rPr lang="fi-FI" sz="2400" dirty="0" smtClean="0"/>
              <a:t> </a:t>
            </a:r>
            <a:r>
              <a:rPr lang="fi-FI" sz="2400" dirty="0" err="1" smtClean="0"/>
              <a:t>etching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3812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 µm </a:t>
            </a:r>
            <a:r>
              <a:rPr lang="fi-FI" dirty="0" err="1"/>
              <a:t>wide</a:t>
            </a:r>
            <a:r>
              <a:rPr lang="fi-FI" dirty="0"/>
              <a:t>, 100 </a:t>
            </a:r>
            <a:r>
              <a:rPr lang="fi-FI" dirty="0" err="1"/>
              <a:t>nm</a:t>
            </a:r>
            <a:r>
              <a:rPr lang="fi-FI" dirty="0"/>
              <a:t> </a:t>
            </a:r>
            <a:r>
              <a:rPr lang="fi-FI" dirty="0" err="1" smtClean="0"/>
              <a:t>thick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881052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Sputter</a:t>
            </a:r>
            <a:r>
              <a:rPr lang="fi-FI" sz="2400" dirty="0" smtClean="0"/>
              <a:t> 100 </a:t>
            </a:r>
            <a:r>
              <a:rPr lang="fi-FI" sz="2400" dirty="0" err="1" smtClean="0"/>
              <a:t>nm</a:t>
            </a:r>
            <a:r>
              <a:rPr lang="fi-FI" sz="2400" dirty="0" smtClean="0"/>
              <a:t> </a:t>
            </a:r>
            <a:r>
              <a:rPr lang="fi-FI" sz="2400" dirty="0" err="1" smtClean="0"/>
              <a:t>copper</a:t>
            </a:r>
            <a:endParaRPr lang="fi-FI" sz="2400" dirty="0" smtClean="0"/>
          </a:p>
          <a:p>
            <a:r>
              <a:rPr lang="fi-FI" sz="2400" dirty="0" err="1" smtClean="0"/>
              <a:t>Lithography</a:t>
            </a:r>
            <a:endParaRPr lang="fi-FI" sz="2400" dirty="0" smtClean="0"/>
          </a:p>
          <a:p>
            <a:r>
              <a:rPr lang="fi-FI" sz="2400" dirty="0" err="1" smtClean="0"/>
              <a:t>Etch</a:t>
            </a:r>
            <a:r>
              <a:rPr lang="fi-FI" sz="2400" dirty="0" smtClean="0"/>
              <a:t> in </a:t>
            </a:r>
            <a:r>
              <a:rPr lang="fi-FI" sz="2400" dirty="0" err="1" smtClean="0"/>
              <a:t>HCl</a:t>
            </a:r>
            <a:endParaRPr lang="fi-FI" sz="2400" dirty="0" smtClean="0"/>
          </a:p>
          <a:p>
            <a:r>
              <a:rPr lang="fi-FI" sz="2400" dirty="0" err="1" smtClean="0"/>
              <a:t>Strip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endParaRPr lang="fi-FI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9897" y="3984171"/>
            <a:ext cx="6792686" cy="2403566"/>
            <a:chOff x="809897" y="3984171"/>
            <a:chExt cx="6792686" cy="2403566"/>
          </a:xfrm>
        </p:grpSpPr>
        <p:sp>
          <p:nvSpPr>
            <p:cNvPr id="5" name="Rectangle 4"/>
            <p:cNvSpPr/>
            <p:nvPr/>
          </p:nvSpPr>
          <p:spPr>
            <a:xfrm>
              <a:off x="809897" y="4676503"/>
              <a:ext cx="6792686" cy="17112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60" y="4545874"/>
              <a:ext cx="6766560" cy="11756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Oval 6"/>
            <p:cNvSpPr/>
            <p:nvPr/>
          </p:nvSpPr>
          <p:spPr>
            <a:xfrm>
              <a:off x="1841863" y="3984171"/>
              <a:ext cx="1489166" cy="6792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Oval 7"/>
            <p:cNvSpPr/>
            <p:nvPr/>
          </p:nvSpPr>
          <p:spPr>
            <a:xfrm>
              <a:off x="5024845" y="3990702"/>
              <a:ext cx="1489166" cy="6792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86446" y="4248891"/>
              <a:ext cx="3187337" cy="414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1" y="4153989"/>
              <a:ext cx="1645920" cy="385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56663" y="4147457"/>
              <a:ext cx="1645920" cy="385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889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Aspect</a:t>
            </a:r>
            <a:r>
              <a:rPr lang="fi-FI" dirty="0" smtClean="0"/>
              <a:t> </a:t>
            </a:r>
            <a:r>
              <a:rPr lang="fi-FI" dirty="0" err="1" smtClean="0"/>
              <a:t>ratio</a:t>
            </a:r>
            <a:r>
              <a:rPr lang="fi-FI" dirty="0" smtClean="0"/>
              <a:t> - </a:t>
            </a:r>
            <a:r>
              <a:rPr lang="fi-FI" dirty="0" err="1" smtClean="0"/>
              <a:t>nanodevices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28" y="3320627"/>
            <a:ext cx="2781449" cy="3537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646" y="1506209"/>
            <a:ext cx="4605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picture</a:t>
            </a:r>
            <a:r>
              <a:rPr lang="fi-FI" sz="2400" dirty="0" smtClean="0"/>
              <a:t> is </a:t>
            </a:r>
            <a:r>
              <a:rPr lang="fi-FI" sz="2400" dirty="0" err="1" smtClean="0"/>
              <a:t>highly</a:t>
            </a:r>
            <a:r>
              <a:rPr lang="fi-FI" sz="2400" dirty="0" smtClean="0"/>
              <a:t> </a:t>
            </a:r>
            <a:r>
              <a:rPr lang="fi-FI" sz="2400" dirty="0" err="1" smtClean="0"/>
              <a:t>schematic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know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50 </a:t>
            </a:r>
            <a:r>
              <a:rPr lang="fi-FI" sz="2400" dirty="0" err="1" smtClean="0"/>
              <a:t>nm</a:t>
            </a:r>
            <a:r>
              <a:rPr lang="fi-FI" sz="2400" dirty="0" smtClean="0"/>
              <a:t> </a:t>
            </a:r>
            <a:r>
              <a:rPr lang="fi-FI" sz="2400" dirty="0" err="1" smtClean="0"/>
              <a:t>lithography</a:t>
            </a:r>
            <a:r>
              <a:rPr lang="fi-FI" sz="2400" dirty="0" smtClean="0"/>
              <a:t> is </a:t>
            </a:r>
            <a:r>
              <a:rPr lang="fi-FI" sz="2400" dirty="0" err="1" smtClean="0"/>
              <a:t>used</a:t>
            </a:r>
            <a:r>
              <a:rPr lang="fi-FI" sz="2400" dirty="0" smtClean="0"/>
              <a:t> to </a:t>
            </a:r>
            <a:r>
              <a:rPr lang="fi-FI" sz="2400" dirty="0" err="1" smtClean="0"/>
              <a:t>make</a:t>
            </a:r>
            <a:r>
              <a:rPr lang="fi-FI" sz="2400" dirty="0" smtClean="0"/>
              <a:t> it,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make</a:t>
            </a:r>
            <a:r>
              <a:rPr lang="fi-FI" sz="2400" dirty="0" smtClean="0"/>
              <a:t> </a:t>
            </a:r>
            <a:r>
              <a:rPr lang="fi-FI" sz="2400" dirty="0" err="1" smtClean="0"/>
              <a:t>some</a:t>
            </a:r>
            <a:r>
              <a:rPr lang="fi-FI" sz="2400" dirty="0" smtClean="0"/>
              <a:t>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guesses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err="1" smtClean="0"/>
              <a:t>Heater</a:t>
            </a:r>
            <a:r>
              <a:rPr lang="fi-FI" sz="2400" dirty="0" smtClean="0"/>
              <a:t> is </a:t>
            </a:r>
            <a:r>
              <a:rPr lang="fi-FI" sz="2400" dirty="0" err="1" smtClean="0"/>
              <a:t>clearly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smallest</a:t>
            </a:r>
            <a:r>
              <a:rPr lang="fi-FI" sz="2400" dirty="0" smtClean="0"/>
              <a:t> </a:t>
            </a:r>
            <a:r>
              <a:rPr lang="fi-FI" sz="2400" dirty="0" err="1" smtClean="0"/>
              <a:t>structure</a:t>
            </a:r>
            <a:r>
              <a:rPr lang="fi-FI" sz="2400" dirty="0" smtClean="0"/>
              <a:t>, i.e. 50 </a:t>
            </a:r>
            <a:r>
              <a:rPr lang="fi-FI" sz="2400" dirty="0" err="1" smtClean="0"/>
              <a:t>nm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err="1" smtClean="0"/>
              <a:t>Aspect</a:t>
            </a:r>
            <a:r>
              <a:rPr lang="fi-FI" sz="2400" dirty="0" smtClean="0"/>
              <a:t> </a:t>
            </a:r>
            <a:r>
              <a:rPr lang="fi-FI" sz="2400" dirty="0" err="1" smtClean="0"/>
              <a:t>ratio</a:t>
            </a:r>
            <a:r>
              <a:rPr lang="fi-FI" sz="2400" dirty="0" smtClean="0"/>
              <a:t> 2:1 is </a:t>
            </a:r>
            <a:r>
              <a:rPr lang="fi-FI" sz="2400" dirty="0" err="1" smtClean="0"/>
              <a:t>realistic</a:t>
            </a:r>
            <a:r>
              <a:rPr lang="fi-FI" sz="2400" dirty="0" smtClean="0"/>
              <a:t>, </a:t>
            </a:r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insulator</a:t>
            </a:r>
            <a:r>
              <a:rPr lang="fi-FI" sz="2400" dirty="0" smtClean="0"/>
              <a:t> </a:t>
            </a:r>
            <a:r>
              <a:rPr lang="fi-FI" sz="2400" dirty="0" err="1" smtClean="0"/>
              <a:t>thickness</a:t>
            </a:r>
            <a:r>
              <a:rPr lang="fi-FI" sz="2400" dirty="0" smtClean="0"/>
              <a:t> is 100 </a:t>
            </a:r>
            <a:r>
              <a:rPr lang="fi-FI" sz="2400" dirty="0" err="1" smtClean="0"/>
              <a:t>nm</a:t>
            </a:r>
            <a:r>
              <a:rPr lang="fi-FI" sz="2400" dirty="0" smtClean="0"/>
              <a:t>, and PCM </a:t>
            </a:r>
            <a:r>
              <a:rPr lang="fi-FI" sz="2400" dirty="0" err="1" smtClean="0"/>
              <a:t>thickness</a:t>
            </a:r>
            <a:r>
              <a:rPr lang="fi-FI" sz="2400" dirty="0" smtClean="0"/>
              <a:t> 150 </a:t>
            </a:r>
            <a:r>
              <a:rPr lang="fi-FI" sz="2400" dirty="0" err="1" smtClean="0"/>
              <a:t>nm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93" y="1461440"/>
            <a:ext cx="3695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PCM = </a:t>
            </a:r>
            <a:r>
              <a:rPr lang="fi-FI" sz="2000" dirty="0" err="1" smtClean="0"/>
              <a:t>Phase</a:t>
            </a:r>
            <a:r>
              <a:rPr lang="fi-FI" sz="2000" dirty="0" smtClean="0"/>
              <a:t> </a:t>
            </a:r>
            <a:r>
              <a:rPr lang="fi-FI" sz="2000" dirty="0" err="1" smtClean="0"/>
              <a:t>Change</a:t>
            </a:r>
            <a:r>
              <a:rPr lang="fi-FI" sz="2000" dirty="0" smtClean="0"/>
              <a:t> Memory.</a:t>
            </a:r>
          </a:p>
          <a:p>
            <a:r>
              <a:rPr lang="fi-FI" sz="2000" dirty="0" smtClean="0"/>
              <a:t>PCM </a:t>
            </a:r>
            <a:r>
              <a:rPr lang="fi-FI" sz="2000" dirty="0" err="1" smtClean="0"/>
              <a:t>material</a:t>
            </a:r>
            <a:r>
              <a:rPr lang="fi-FI" sz="2000" dirty="0" smtClean="0"/>
              <a:t> is </a:t>
            </a:r>
            <a:r>
              <a:rPr lang="fi-FI" sz="2000" dirty="0" err="1" smtClean="0"/>
              <a:t>either</a:t>
            </a:r>
            <a:r>
              <a:rPr lang="fi-FI" sz="2000" dirty="0" smtClean="0"/>
              <a:t> </a:t>
            </a:r>
            <a:r>
              <a:rPr lang="fi-FI" sz="2000" dirty="0" err="1" smtClean="0"/>
              <a:t>crystalline</a:t>
            </a:r>
            <a:r>
              <a:rPr lang="fi-FI" sz="2000" dirty="0" smtClean="0"/>
              <a:t> </a:t>
            </a:r>
            <a:r>
              <a:rPr lang="fi-FI" sz="2000" dirty="0" err="1" smtClean="0"/>
              <a:t>or</a:t>
            </a:r>
            <a:r>
              <a:rPr lang="fi-FI" sz="2000" dirty="0" smtClean="0"/>
              <a:t> </a:t>
            </a:r>
            <a:r>
              <a:rPr lang="fi-FI" sz="2000" dirty="0" err="1" smtClean="0"/>
              <a:t>amorphous</a:t>
            </a:r>
            <a:r>
              <a:rPr lang="fi-FI" sz="2000" dirty="0" smtClean="0"/>
              <a:t>, and </a:t>
            </a:r>
            <a:r>
              <a:rPr lang="fi-FI" sz="2000" dirty="0" err="1" smtClean="0"/>
              <a:t>its</a:t>
            </a:r>
            <a:r>
              <a:rPr lang="fi-FI" sz="2000" dirty="0" smtClean="0"/>
              <a:t> </a:t>
            </a:r>
            <a:r>
              <a:rPr lang="fi-FI" sz="2000" dirty="0" err="1" smtClean="0"/>
              <a:t>resistance</a:t>
            </a:r>
            <a:r>
              <a:rPr lang="fi-FI" sz="2000" dirty="0" smtClean="0"/>
              <a:t> </a:t>
            </a:r>
            <a:r>
              <a:rPr lang="fi-FI" sz="2000" dirty="0" err="1" smtClean="0"/>
              <a:t>changes</a:t>
            </a:r>
            <a:r>
              <a:rPr lang="fi-FI" sz="2000" dirty="0" smtClean="0"/>
              <a:t> </a:t>
            </a:r>
            <a:r>
              <a:rPr lang="fi-FI" sz="2000" dirty="0" err="1" smtClean="0"/>
              <a:t>dramatically</a:t>
            </a:r>
            <a:r>
              <a:rPr lang="fi-FI" sz="2000" dirty="0" smtClean="0"/>
              <a:t>. </a:t>
            </a:r>
            <a:r>
              <a:rPr lang="fi-FI" sz="2000" dirty="0" err="1" smtClean="0"/>
              <a:t>Thermally</a:t>
            </a:r>
            <a:r>
              <a:rPr lang="fi-FI" sz="2000" dirty="0" smtClean="0"/>
              <a:t> </a:t>
            </a:r>
            <a:r>
              <a:rPr lang="fi-FI" sz="2000" dirty="0" err="1" smtClean="0"/>
              <a:t>programmed</a:t>
            </a:r>
            <a:r>
              <a:rPr lang="fi-FI" sz="2000" dirty="0" smtClean="0"/>
              <a:t>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8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Etch</a:t>
            </a:r>
            <a:r>
              <a:rPr lang="fi-FI" dirty="0" smtClean="0"/>
              <a:t> </a:t>
            </a:r>
            <a:r>
              <a:rPr lang="fi-FI" dirty="0" err="1" smtClean="0"/>
              <a:t>selectivity</a:t>
            </a:r>
            <a:r>
              <a:rPr lang="fi-FI" dirty="0" smtClean="0"/>
              <a:t> </a:t>
            </a:r>
            <a:r>
              <a:rPr lang="fi-FI" dirty="0" err="1" smtClean="0"/>
              <a:t>scaling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679269" y="2534194"/>
            <a:ext cx="7615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Case 1: </a:t>
            </a:r>
            <a:r>
              <a:rPr lang="fi-FI" dirty="0" err="1" smtClean="0"/>
              <a:t>poly:oxide</a:t>
            </a:r>
            <a:r>
              <a:rPr lang="fi-FI" dirty="0" smtClean="0"/>
              <a:t> </a:t>
            </a:r>
            <a:r>
              <a:rPr lang="fi-FI" dirty="0" err="1" smtClean="0"/>
              <a:t>selectivity</a:t>
            </a:r>
            <a:r>
              <a:rPr lang="fi-FI" dirty="0" smtClean="0"/>
              <a:t> in </a:t>
            </a:r>
            <a:r>
              <a:rPr lang="fi-FI" dirty="0" err="1" smtClean="0"/>
              <a:t>gate</a:t>
            </a:r>
            <a:r>
              <a:rPr lang="fi-FI" dirty="0" smtClean="0"/>
              <a:t> </a:t>
            </a:r>
            <a:r>
              <a:rPr lang="fi-FI" dirty="0" err="1" smtClean="0"/>
              <a:t>etching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Case 2: </a:t>
            </a:r>
            <a:r>
              <a:rPr lang="fi-FI" dirty="0" err="1" smtClean="0"/>
              <a:t>contact</a:t>
            </a:r>
            <a:r>
              <a:rPr lang="fi-FI" dirty="0" smtClean="0"/>
              <a:t> </a:t>
            </a:r>
            <a:r>
              <a:rPr lang="fi-FI" dirty="0" err="1" smtClean="0"/>
              <a:t>hole</a:t>
            </a:r>
            <a:r>
              <a:rPr lang="fi-FI" dirty="0" smtClean="0"/>
              <a:t> </a:t>
            </a:r>
            <a:r>
              <a:rPr lang="fi-FI" dirty="0" err="1" smtClean="0"/>
              <a:t>etch</a:t>
            </a:r>
            <a:r>
              <a:rPr lang="fi-FI" dirty="0" smtClean="0"/>
              <a:t> </a:t>
            </a:r>
            <a:r>
              <a:rPr lang="fi-FI" dirty="0" err="1" smtClean="0"/>
              <a:t>selectivity</a:t>
            </a:r>
            <a:r>
              <a:rPr lang="fi-FI" dirty="0" smtClean="0"/>
              <a:t> (</a:t>
            </a:r>
            <a:r>
              <a:rPr lang="fi-FI" dirty="0" err="1" smtClean="0"/>
              <a:t>oxide:silicon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fi-FI" dirty="0" smtClean="0"/>
              <a:t>Täytyy opettaa </a:t>
            </a:r>
            <a:r>
              <a:rPr lang="fi-FI" dirty="0" err="1" smtClean="0"/>
              <a:t>oxide</a:t>
            </a:r>
            <a:r>
              <a:rPr lang="fi-FI" dirty="0" smtClean="0"/>
              <a:t> </a:t>
            </a:r>
            <a:r>
              <a:rPr lang="fi-FI" dirty="0" err="1" smtClean="0"/>
              <a:t>thickness</a:t>
            </a:r>
            <a:r>
              <a:rPr lang="fi-FI" dirty="0" smtClean="0"/>
              <a:t> and </a:t>
            </a:r>
            <a:r>
              <a:rPr lang="fi-FI" dirty="0" err="1" smtClean="0"/>
              <a:t>junction</a:t>
            </a:r>
            <a:r>
              <a:rPr lang="fi-FI" dirty="0" smtClean="0"/>
              <a:t> </a:t>
            </a:r>
            <a:r>
              <a:rPr lang="fi-FI" dirty="0" err="1" smtClean="0"/>
              <a:t>depth</a:t>
            </a:r>
            <a:r>
              <a:rPr lang="fi-FI" dirty="0" smtClean="0"/>
              <a:t> </a:t>
            </a:r>
            <a:r>
              <a:rPr lang="fi-FI" dirty="0" err="1" smtClean="0"/>
              <a:t>scaling</a:t>
            </a:r>
            <a:r>
              <a:rPr lang="fi-FI" dirty="0" smtClean="0"/>
              <a:t> myös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Leave</a:t>
            </a:r>
            <a:r>
              <a:rPr lang="fi-FI" dirty="0" smtClean="0"/>
              <a:t> </a:t>
            </a:r>
            <a:r>
              <a:rPr lang="fi-FI" dirty="0" err="1" smtClean="0"/>
              <a:t>much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etch</a:t>
            </a:r>
            <a:r>
              <a:rPr lang="fi-FI" dirty="0" smtClean="0"/>
              <a:t> </a:t>
            </a:r>
            <a:r>
              <a:rPr lang="fi-FI" dirty="0" err="1" smtClean="0"/>
              <a:t>stuff</a:t>
            </a:r>
            <a:r>
              <a:rPr lang="fi-FI" dirty="0" smtClean="0"/>
              <a:t> </a:t>
            </a:r>
            <a:r>
              <a:rPr lang="fi-FI" dirty="0" err="1" smtClean="0"/>
              <a:t>away</a:t>
            </a:r>
            <a:r>
              <a:rPr lang="fi-FI" dirty="0" smtClean="0"/>
              <a:t>, no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27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8" y="653134"/>
            <a:ext cx="8319531" cy="53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Wafer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(2001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75986"/>
            <a:ext cx="6576341" cy="45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434" y="6326523"/>
            <a:ext cx="732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Doering</a:t>
            </a:r>
            <a:r>
              <a:rPr lang="en-US" sz="1400" dirty="0"/>
              <a:t>, R. &amp; Y. Nishi: Limits of integrated circuit manufacturing, Proc. IEEE Vol. 89 (2001) p. 375 </a:t>
            </a:r>
            <a:endParaRPr lang="fi-FI" sz="1400" dirty="0"/>
          </a:p>
          <a:p>
            <a:endParaRPr lang="fi-FI" sz="1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94514" y="1575986"/>
            <a:ext cx="0" cy="39757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CMOS </a:t>
            </a:r>
            <a:r>
              <a:rPr lang="fi-FI" dirty="0" err="1"/>
              <a:t>linewidth</a:t>
            </a:r>
            <a:r>
              <a:rPr lang="fi-FI" dirty="0"/>
              <a:t>: 5 </a:t>
            </a:r>
            <a:r>
              <a:rPr lang="fi-FI" dirty="0" smtClean="0"/>
              <a:t>µm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243" y="4467899"/>
            <a:ext cx="6923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Polysilicon</a:t>
            </a:r>
            <a:r>
              <a:rPr lang="fi-FI" sz="2400" dirty="0" smtClean="0"/>
              <a:t> </a:t>
            </a:r>
            <a:r>
              <a:rPr lang="fi-FI" sz="2400" dirty="0" err="1" smtClean="0"/>
              <a:t>gate</a:t>
            </a:r>
            <a:r>
              <a:rPr lang="fi-FI" sz="2400" dirty="0" smtClean="0"/>
              <a:t>: 500 </a:t>
            </a:r>
            <a:r>
              <a:rPr lang="fi-FI" sz="2400" dirty="0" err="1" smtClean="0"/>
              <a:t>nm</a:t>
            </a:r>
            <a:r>
              <a:rPr lang="fi-FI" sz="2400" dirty="0" smtClean="0"/>
              <a:t> </a:t>
            </a:r>
            <a:r>
              <a:rPr lang="fi-FI" sz="2400" dirty="0" err="1" smtClean="0"/>
              <a:t>thick</a:t>
            </a:r>
            <a:endParaRPr lang="fi-FI" sz="2400" dirty="0" smtClean="0"/>
          </a:p>
          <a:p>
            <a:r>
              <a:rPr lang="fi-FI" sz="2400" dirty="0" smtClean="0"/>
              <a:t>Gate </a:t>
            </a:r>
            <a:r>
              <a:rPr lang="fi-FI" sz="2400" dirty="0" err="1" smtClean="0"/>
              <a:t>oxide</a:t>
            </a:r>
            <a:r>
              <a:rPr lang="fi-FI" sz="2400" dirty="0" smtClean="0"/>
              <a:t> </a:t>
            </a:r>
            <a:r>
              <a:rPr lang="fi-FI" sz="2400" dirty="0" err="1" smtClean="0"/>
              <a:t>thickness</a:t>
            </a:r>
            <a:r>
              <a:rPr lang="fi-FI" sz="2400" dirty="0" smtClean="0"/>
              <a:t> (LW/50) = 100 </a:t>
            </a:r>
            <a:r>
              <a:rPr lang="fi-FI" sz="2400" dirty="0" err="1" smtClean="0"/>
              <a:t>nm</a:t>
            </a:r>
            <a:endParaRPr lang="fi-FI" sz="2400" dirty="0" smtClean="0"/>
          </a:p>
          <a:p>
            <a:r>
              <a:rPr lang="fi-FI" sz="2400" dirty="0" err="1" smtClean="0"/>
              <a:t>Etch</a:t>
            </a:r>
            <a:r>
              <a:rPr lang="fi-FI" sz="2400" dirty="0" smtClean="0"/>
              <a:t> </a:t>
            </a:r>
            <a:r>
              <a:rPr lang="fi-FI" sz="2400" dirty="0" err="1" smtClean="0"/>
              <a:t>selectivity</a:t>
            </a:r>
            <a:r>
              <a:rPr lang="fi-FI" sz="2400" dirty="0" smtClean="0"/>
              <a:t> </a:t>
            </a:r>
            <a:r>
              <a:rPr lang="fi-FI" sz="2400" dirty="0" err="1" smtClean="0"/>
              <a:t>poly:oxide</a:t>
            </a:r>
            <a:r>
              <a:rPr lang="fi-FI" sz="2400" dirty="0" smtClean="0"/>
              <a:t> = 10:1</a:t>
            </a:r>
          </a:p>
          <a:p>
            <a:r>
              <a:rPr lang="fi-FI" sz="2400" dirty="0" err="1" smtClean="0"/>
              <a:t>Overetch</a:t>
            </a:r>
            <a:r>
              <a:rPr lang="fi-FI" sz="2400" dirty="0" smtClean="0"/>
              <a:t> = 50 %</a:t>
            </a:r>
          </a:p>
          <a:p>
            <a:r>
              <a:rPr lang="fi-FI" sz="2400" dirty="0" err="1" smtClean="0"/>
              <a:t>Oxide</a:t>
            </a:r>
            <a:r>
              <a:rPr lang="fi-FI" sz="2400" dirty="0" smtClean="0"/>
              <a:t> </a:t>
            </a:r>
            <a:r>
              <a:rPr lang="fi-FI" sz="2400" dirty="0" err="1" smtClean="0"/>
              <a:t>loss</a:t>
            </a:r>
            <a:r>
              <a:rPr lang="fi-FI" sz="2400" dirty="0" smtClean="0"/>
              <a:t> =       </a:t>
            </a:r>
            <a:r>
              <a:rPr lang="fi-FI" sz="2400" dirty="0" err="1" smtClean="0"/>
              <a:t>nm</a:t>
            </a:r>
            <a:endParaRPr lang="fi-FI" sz="2400" dirty="0" smtClean="0"/>
          </a:p>
          <a:p>
            <a:r>
              <a:rPr lang="fi-FI" sz="2400" dirty="0" err="1" smtClean="0"/>
              <a:t>Oxide</a:t>
            </a:r>
            <a:r>
              <a:rPr lang="fi-FI" sz="2400" dirty="0" smtClean="0"/>
              <a:t> </a:t>
            </a:r>
            <a:r>
              <a:rPr lang="fi-FI" sz="2400" dirty="0" err="1" smtClean="0"/>
              <a:t>loss</a:t>
            </a:r>
            <a:r>
              <a:rPr lang="fi-FI" sz="2400" dirty="0" smtClean="0"/>
              <a:t> =       % of </a:t>
            </a:r>
            <a:r>
              <a:rPr lang="fi-FI" sz="2400" dirty="0" err="1" smtClean="0"/>
              <a:t>original</a:t>
            </a:r>
            <a:r>
              <a:rPr lang="fi-FI" sz="2400" dirty="0" smtClean="0"/>
              <a:t> </a:t>
            </a:r>
            <a:r>
              <a:rPr lang="fi-FI" sz="2400" dirty="0" err="1" smtClean="0"/>
              <a:t>thickness</a:t>
            </a:r>
            <a:endParaRPr lang="fi-FI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38546" y="1445132"/>
            <a:ext cx="5628459" cy="2852915"/>
            <a:chOff x="628650" y="1690689"/>
            <a:chExt cx="3093882" cy="1854557"/>
          </a:xfrm>
        </p:grpSpPr>
        <p:sp>
          <p:nvSpPr>
            <p:cNvPr id="3" name="Rectangle 2"/>
            <p:cNvSpPr/>
            <p:nvPr/>
          </p:nvSpPr>
          <p:spPr>
            <a:xfrm>
              <a:off x="1837319" y="1690689"/>
              <a:ext cx="676543" cy="37348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8650" y="2272874"/>
              <a:ext cx="3093882" cy="12723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650" y="2064176"/>
              <a:ext cx="3093882" cy="2086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13862" y="2064176"/>
              <a:ext cx="1208670" cy="8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8650" y="2075205"/>
              <a:ext cx="1208670" cy="8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637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17" y="589349"/>
            <a:ext cx="8392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fi-FI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linewidth</a:t>
            </a:r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5 µm</a:t>
            </a:r>
          </a:p>
          <a:p>
            <a:endParaRPr lang="fi-FI" sz="2800" dirty="0" smtClean="0"/>
          </a:p>
          <a:p>
            <a:r>
              <a:rPr lang="fi-FI" sz="2800" dirty="0" err="1" smtClean="0"/>
              <a:t>Polysilicon</a:t>
            </a:r>
            <a:r>
              <a:rPr lang="fi-FI" sz="2800" dirty="0" smtClean="0"/>
              <a:t> </a:t>
            </a:r>
            <a:r>
              <a:rPr lang="fi-FI" sz="2800" dirty="0" err="1" smtClean="0"/>
              <a:t>gate</a:t>
            </a:r>
            <a:r>
              <a:rPr lang="fi-FI" sz="2800" dirty="0" smtClean="0"/>
              <a:t>: 500 </a:t>
            </a:r>
            <a:r>
              <a:rPr lang="fi-FI" sz="2800" dirty="0" err="1" smtClean="0"/>
              <a:t>nm</a:t>
            </a:r>
            <a:r>
              <a:rPr lang="fi-FI" sz="2800" dirty="0" smtClean="0"/>
              <a:t> </a:t>
            </a:r>
            <a:r>
              <a:rPr lang="fi-FI" sz="2800" dirty="0" err="1" smtClean="0"/>
              <a:t>thick</a:t>
            </a:r>
            <a:endParaRPr lang="fi-FI" sz="2800" dirty="0" smtClean="0"/>
          </a:p>
          <a:p>
            <a:r>
              <a:rPr lang="fi-FI" sz="2800" dirty="0" smtClean="0"/>
              <a:t>Gate </a:t>
            </a:r>
            <a:r>
              <a:rPr lang="fi-FI" sz="2800" dirty="0" err="1" smtClean="0"/>
              <a:t>oxide</a:t>
            </a:r>
            <a:r>
              <a:rPr lang="fi-FI" sz="2800" dirty="0" smtClean="0"/>
              <a:t> </a:t>
            </a:r>
            <a:r>
              <a:rPr lang="fi-FI" sz="2800" dirty="0" err="1" smtClean="0"/>
              <a:t>thickness</a:t>
            </a:r>
            <a:r>
              <a:rPr lang="fi-FI" sz="2800" dirty="0" smtClean="0"/>
              <a:t> (LW/50) = 100 </a:t>
            </a:r>
            <a:r>
              <a:rPr lang="fi-FI" sz="2800" dirty="0" err="1" smtClean="0"/>
              <a:t>nm</a:t>
            </a:r>
            <a:endParaRPr lang="fi-FI" sz="2800" dirty="0" smtClean="0"/>
          </a:p>
          <a:p>
            <a:r>
              <a:rPr lang="fi-FI" sz="2800" dirty="0" err="1" smtClean="0"/>
              <a:t>Etch</a:t>
            </a:r>
            <a:r>
              <a:rPr lang="fi-FI" sz="2800" dirty="0" smtClean="0"/>
              <a:t> </a:t>
            </a:r>
            <a:r>
              <a:rPr lang="fi-FI" sz="2800" dirty="0" err="1" smtClean="0"/>
              <a:t>selectivity</a:t>
            </a:r>
            <a:r>
              <a:rPr lang="fi-FI" sz="2800" dirty="0" smtClean="0"/>
              <a:t> </a:t>
            </a:r>
            <a:r>
              <a:rPr lang="fi-FI" sz="2800" dirty="0" err="1" smtClean="0"/>
              <a:t>poly:oxide</a:t>
            </a:r>
            <a:r>
              <a:rPr lang="fi-FI" sz="2800" dirty="0" smtClean="0"/>
              <a:t> = 10:1</a:t>
            </a:r>
          </a:p>
          <a:p>
            <a:r>
              <a:rPr lang="fi-FI" sz="2800" b="1" dirty="0" err="1" smtClean="0">
                <a:solidFill>
                  <a:srgbClr val="FF0000"/>
                </a:solidFill>
              </a:rPr>
              <a:t>Presume</a:t>
            </a:r>
            <a:r>
              <a:rPr lang="fi-FI" sz="2800" b="1" dirty="0" smtClean="0">
                <a:solidFill>
                  <a:srgbClr val="FF0000"/>
                </a:solidFill>
              </a:rPr>
              <a:t>: 500 </a:t>
            </a:r>
            <a:r>
              <a:rPr lang="fi-FI" sz="2800" b="1" dirty="0" err="1" smtClean="0">
                <a:solidFill>
                  <a:srgbClr val="FF0000"/>
                </a:solidFill>
              </a:rPr>
              <a:t>nm</a:t>
            </a:r>
            <a:r>
              <a:rPr lang="fi-FI" sz="2800" b="1" dirty="0" smtClean="0">
                <a:solidFill>
                  <a:srgbClr val="FF0000"/>
                </a:solidFill>
              </a:rPr>
              <a:t>/min </a:t>
            </a:r>
            <a:r>
              <a:rPr lang="fi-FI" sz="2800" b="1" dirty="0" err="1" smtClean="0">
                <a:solidFill>
                  <a:srgbClr val="FF0000"/>
                </a:solidFill>
              </a:rPr>
              <a:t>poly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50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nm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/min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oxide</a:t>
            </a:r>
            <a:endParaRPr lang="fi-FI" sz="2800" b="1" dirty="0" smtClean="0">
              <a:solidFill>
                <a:srgbClr val="FF0000"/>
              </a:solidFill>
            </a:endParaRPr>
          </a:p>
          <a:p>
            <a:r>
              <a:rPr lang="fi-FI" sz="2800" dirty="0" err="1" smtClean="0"/>
              <a:t>Overetch</a:t>
            </a:r>
            <a:r>
              <a:rPr lang="fi-FI" sz="2800" dirty="0" smtClean="0"/>
              <a:t> = 50 %  </a:t>
            </a:r>
            <a:r>
              <a:rPr lang="fi-FI" sz="2800" dirty="0" smtClean="0">
                <a:sym typeface="Wingdings" panose="05000000000000000000" pitchFamily="2" charset="2"/>
              </a:rPr>
              <a:t> 0.5 min </a:t>
            </a:r>
            <a:r>
              <a:rPr lang="fi-FI" sz="2800" dirty="0" err="1" smtClean="0">
                <a:sym typeface="Wingdings" panose="05000000000000000000" pitchFamily="2" charset="2"/>
              </a:rPr>
              <a:t>oxide</a:t>
            </a:r>
            <a:r>
              <a:rPr lang="fi-FI" sz="2800" dirty="0" smtClean="0">
                <a:sym typeface="Wingdings" panose="05000000000000000000" pitchFamily="2" charset="2"/>
              </a:rPr>
              <a:t> </a:t>
            </a:r>
            <a:r>
              <a:rPr lang="fi-FI" sz="2800" dirty="0" err="1" smtClean="0">
                <a:sym typeface="Wingdings" panose="05000000000000000000" pitchFamily="2" charset="2"/>
              </a:rPr>
              <a:t>etched</a:t>
            </a:r>
            <a:r>
              <a:rPr lang="fi-FI" sz="2800" dirty="0" smtClean="0">
                <a:sym typeface="Wingdings" panose="05000000000000000000" pitchFamily="2" charset="2"/>
              </a:rPr>
              <a:t>   </a:t>
            </a:r>
            <a:endParaRPr lang="fi-FI" sz="2800" dirty="0" smtClean="0"/>
          </a:p>
          <a:p>
            <a:r>
              <a:rPr lang="fi-FI" sz="2800" b="1" dirty="0" err="1" smtClean="0">
                <a:solidFill>
                  <a:srgbClr val="FF0000"/>
                </a:solidFill>
              </a:rPr>
              <a:t>Oxide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loss</a:t>
            </a:r>
            <a:r>
              <a:rPr lang="fi-FI" sz="2800" b="1" dirty="0" smtClean="0">
                <a:solidFill>
                  <a:srgbClr val="FF0000"/>
                </a:solidFill>
              </a:rPr>
              <a:t> = 25 </a:t>
            </a:r>
            <a:r>
              <a:rPr lang="fi-FI" sz="2800" b="1" dirty="0" err="1" smtClean="0">
                <a:solidFill>
                  <a:srgbClr val="FF0000"/>
                </a:solidFill>
              </a:rPr>
              <a:t>nm</a:t>
            </a:r>
            <a:endParaRPr lang="fi-FI" sz="2800" b="1" dirty="0" smtClean="0">
              <a:solidFill>
                <a:srgbClr val="FF0000"/>
              </a:solidFill>
            </a:endParaRPr>
          </a:p>
          <a:p>
            <a:r>
              <a:rPr lang="fi-FI" sz="2800" b="1" dirty="0" err="1" smtClean="0">
                <a:solidFill>
                  <a:srgbClr val="FF0000"/>
                </a:solidFill>
              </a:rPr>
              <a:t>Oxide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loss</a:t>
            </a:r>
            <a:r>
              <a:rPr lang="fi-FI" sz="2800" b="1" dirty="0" smtClean="0">
                <a:solidFill>
                  <a:srgbClr val="FF0000"/>
                </a:solidFill>
              </a:rPr>
              <a:t> =  25% of </a:t>
            </a:r>
            <a:r>
              <a:rPr lang="fi-FI" sz="2800" b="1" dirty="0" err="1" smtClean="0">
                <a:solidFill>
                  <a:srgbClr val="FF0000"/>
                </a:solidFill>
              </a:rPr>
              <a:t>original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thickness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CMOS </a:t>
            </a:r>
            <a:r>
              <a:rPr lang="fi-FI" dirty="0" err="1"/>
              <a:t>linewidth</a:t>
            </a:r>
            <a:r>
              <a:rPr lang="fi-FI" dirty="0"/>
              <a:t>: 1 </a:t>
            </a:r>
            <a:r>
              <a:rPr lang="fi-FI" dirty="0" smtClean="0"/>
              <a:t>µm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383875" y="4310558"/>
            <a:ext cx="7668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Polysilicon</a:t>
            </a:r>
            <a:r>
              <a:rPr lang="fi-FI" sz="2400" dirty="0" smtClean="0"/>
              <a:t> </a:t>
            </a:r>
            <a:r>
              <a:rPr lang="fi-FI" sz="2400" dirty="0" err="1" smtClean="0"/>
              <a:t>gate</a:t>
            </a:r>
            <a:r>
              <a:rPr lang="fi-FI" sz="2400" dirty="0" smtClean="0"/>
              <a:t>: 300 </a:t>
            </a:r>
            <a:r>
              <a:rPr lang="fi-FI" sz="2400" dirty="0" err="1" smtClean="0"/>
              <a:t>nm</a:t>
            </a:r>
            <a:r>
              <a:rPr lang="fi-FI" sz="2400" dirty="0" smtClean="0"/>
              <a:t> </a:t>
            </a:r>
            <a:r>
              <a:rPr lang="fi-FI" sz="2400" dirty="0" err="1" smtClean="0"/>
              <a:t>thick</a:t>
            </a:r>
            <a:endParaRPr lang="fi-FI" sz="2400" dirty="0" smtClean="0"/>
          </a:p>
          <a:p>
            <a:r>
              <a:rPr lang="fi-FI" sz="2400" dirty="0" smtClean="0"/>
              <a:t>Gate </a:t>
            </a:r>
            <a:r>
              <a:rPr lang="fi-FI" sz="2400" dirty="0" err="1" smtClean="0"/>
              <a:t>oxide</a:t>
            </a:r>
            <a:r>
              <a:rPr lang="fi-FI" sz="2400" dirty="0"/>
              <a:t> </a:t>
            </a:r>
            <a:r>
              <a:rPr lang="fi-FI" sz="2400" dirty="0" err="1" smtClean="0"/>
              <a:t>thickness</a:t>
            </a:r>
            <a:r>
              <a:rPr lang="fi-FI" sz="2400" dirty="0" smtClean="0"/>
              <a:t> (LW/50) = 20 </a:t>
            </a:r>
            <a:r>
              <a:rPr lang="fi-FI" sz="2400" dirty="0" err="1" smtClean="0"/>
              <a:t>nm</a:t>
            </a:r>
            <a:endParaRPr lang="fi-FI" sz="2400" dirty="0" smtClean="0"/>
          </a:p>
          <a:p>
            <a:r>
              <a:rPr lang="fi-FI" sz="2400" dirty="0" err="1" smtClean="0"/>
              <a:t>Overetch</a:t>
            </a:r>
            <a:r>
              <a:rPr lang="fi-FI" sz="2400" dirty="0" smtClean="0"/>
              <a:t> = 50 %</a:t>
            </a:r>
          </a:p>
          <a:p>
            <a:r>
              <a:rPr lang="fi-FI" sz="2400" dirty="0" err="1" smtClean="0"/>
              <a:t>Oxide</a:t>
            </a:r>
            <a:r>
              <a:rPr lang="fi-FI" sz="2400" dirty="0" smtClean="0"/>
              <a:t> </a:t>
            </a:r>
            <a:r>
              <a:rPr lang="fi-FI" sz="2400" dirty="0" err="1" smtClean="0"/>
              <a:t>loss</a:t>
            </a:r>
            <a:r>
              <a:rPr lang="fi-FI" sz="2400" dirty="0" smtClean="0"/>
              <a:t> = </a:t>
            </a:r>
            <a:r>
              <a:rPr lang="fi-FI" sz="2400" dirty="0" err="1" smtClean="0"/>
              <a:t>same</a:t>
            </a:r>
            <a:r>
              <a:rPr lang="fi-FI" sz="2400" dirty="0" smtClean="0"/>
              <a:t> % </a:t>
            </a:r>
            <a:r>
              <a:rPr lang="fi-FI" sz="2400" dirty="0" err="1" smtClean="0"/>
              <a:t>loss</a:t>
            </a:r>
            <a:r>
              <a:rPr lang="fi-FI" sz="2400" dirty="0" smtClean="0"/>
              <a:t> as in </a:t>
            </a:r>
            <a:r>
              <a:rPr lang="fi-FI" sz="2400" dirty="0" err="1" smtClean="0"/>
              <a:t>above</a:t>
            </a:r>
            <a:r>
              <a:rPr lang="fi-FI" sz="2400" dirty="0" smtClean="0"/>
              <a:t>,</a:t>
            </a:r>
          </a:p>
          <a:p>
            <a:r>
              <a:rPr lang="fi-FI" sz="2400" dirty="0" err="1" smtClean="0"/>
              <a:t>Calculate</a:t>
            </a:r>
            <a:r>
              <a:rPr lang="fi-FI" sz="2400" dirty="0" smtClean="0"/>
              <a:t> </a:t>
            </a:r>
            <a:r>
              <a:rPr lang="fi-FI" sz="2400" dirty="0" err="1" smtClean="0"/>
              <a:t>etch</a:t>
            </a:r>
            <a:r>
              <a:rPr lang="fi-FI" sz="2400" dirty="0" smtClean="0"/>
              <a:t> </a:t>
            </a:r>
            <a:r>
              <a:rPr lang="fi-FI" sz="2400" dirty="0" err="1" smtClean="0"/>
              <a:t>selectivity</a:t>
            </a:r>
            <a:r>
              <a:rPr lang="fi-FI" sz="2400" dirty="0" smtClean="0"/>
              <a:t> </a:t>
            </a:r>
            <a:r>
              <a:rPr lang="fi-FI" sz="2400" dirty="0" err="1" smtClean="0"/>
              <a:t>poly:oxide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 to </a:t>
            </a:r>
            <a:r>
              <a:rPr lang="fi-FI" sz="2400" dirty="0" err="1" smtClean="0"/>
              <a:t>achieve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!</a:t>
            </a:r>
          </a:p>
          <a:p>
            <a:endParaRPr lang="fi-FI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83875" y="1521791"/>
            <a:ext cx="6193369" cy="2679123"/>
            <a:chOff x="628650" y="4572000"/>
            <a:chExt cx="3093882" cy="1533238"/>
          </a:xfrm>
        </p:grpSpPr>
        <p:sp>
          <p:nvSpPr>
            <p:cNvPr id="5" name="Rectangle 4"/>
            <p:cNvSpPr/>
            <p:nvPr/>
          </p:nvSpPr>
          <p:spPr>
            <a:xfrm>
              <a:off x="2086377" y="4572000"/>
              <a:ext cx="270457" cy="15239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650" y="4832866"/>
              <a:ext cx="3093882" cy="12723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0" y="4726546"/>
              <a:ext cx="3093882" cy="106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8344" y="4724399"/>
              <a:ext cx="1364188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8650" y="4724399"/>
              <a:ext cx="1456217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687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062" y="857366"/>
            <a:ext cx="82237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fi-FI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linewidth</a:t>
            </a:r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1 µm</a:t>
            </a:r>
          </a:p>
          <a:p>
            <a:endParaRPr lang="fi-FI" sz="2800" dirty="0" smtClean="0"/>
          </a:p>
          <a:p>
            <a:r>
              <a:rPr lang="fi-FI" sz="2800" dirty="0" err="1" smtClean="0"/>
              <a:t>Polysilicon</a:t>
            </a:r>
            <a:r>
              <a:rPr lang="fi-FI" sz="2800" dirty="0" smtClean="0"/>
              <a:t> </a:t>
            </a:r>
            <a:r>
              <a:rPr lang="fi-FI" sz="2800" dirty="0" err="1" smtClean="0"/>
              <a:t>gate</a:t>
            </a:r>
            <a:r>
              <a:rPr lang="fi-FI" sz="2800" dirty="0" smtClean="0"/>
              <a:t>: 300 </a:t>
            </a:r>
            <a:r>
              <a:rPr lang="fi-FI" sz="2800" dirty="0" err="1" smtClean="0"/>
              <a:t>nm</a:t>
            </a:r>
            <a:r>
              <a:rPr lang="fi-FI" sz="2800" dirty="0" smtClean="0"/>
              <a:t> </a:t>
            </a:r>
            <a:r>
              <a:rPr lang="fi-FI" sz="2800" dirty="0" err="1" smtClean="0"/>
              <a:t>thick</a:t>
            </a:r>
            <a:endParaRPr lang="fi-FI" sz="2800" dirty="0" smtClean="0"/>
          </a:p>
          <a:p>
            <a:r>
              <a:rPr lang="fi-FI" sz="2800" dirty="0" smtClean="0"/>
              <a:t>Gate </a:t>
            </a:r>
            <a:r>
              <a:rPr lang="fi-FI" sz="2800" dirty="0" err="1" smtClean="0"/>
              <a:t>oxide</a:t>
            </a:r>
            <a:r>
              <a:rPr lang="fi-FI" sz="2800" dirty="0"/>
              <a:t> </a:t>
            </a:r>
            <a:r>
              <a:rPr lang="fi-FI" sz="2800" dirty="0" err="1" smtClean="0"/>
              <a:t>thickness</a:t>
            </a:r>
            <a:r>
              <a:rPr lang="fi-FI" sz="2800" dirty="0" smtClean="0"/>
              <a:t> (LW/50) = 20 </a:t>
            </a:r>
            <a:r>
              <a:rPr lang="fi-FI" sz="2800" dirty="0" err="1" smtClean="0"/>
              <a:t>nm</a:t>
            </a:r>
            <a:endParaRPr lang="fi-FI" sz="2800" dirty="0" smtClean="0"/>
          </a:p>
          <a:p>
            <a:r>
              <a:rPr lang="fi-FI" sz="2800" dirty="0" err="1" smtClean="0"/>
              <a:t>Overetch</a:t>
            </a:r>
            <a:r>
              <a:rPr lang="fi-FI" sz="2800" dirty="0" smtClean="0"/>
              <a:t> = 50 %</a:t>
            </a:r>
          </a:p>
          <a:p>
            <a:r>
              <a:rPr lang="fi-FI" sz="2800" dirty="0" err="1" smtClean="0"/>
              <a:t>Oxide</a:t>
            </a:r>
            <a:r>
              <a:rPr lang="fi-FI" sz="2800" dirty="0" smtClean="0"/>
              <a:t> </a:t>
            </a:r>
            <a:r>
              <a:rPr lang="fi-FI" sz="2800" dirty="0" err="1" smtClean="0"/>
              <a:t>loss</a:t>
            </a:r>
            <a:r>
              <a:rPr lang="fi-FI" sz="2800" dirty="0" smtClean="0"/>
              <a:t> = </a:t>
            </a:r>
            <a:r>
              <a:rPr lang="fi-FI" sz="2800" dirty="0" err="1" smtClean="0"/>
              <a:t>same</a:t>
            </a:r>
            <a:r>
              <a:rPr lang="fi-FI" sz="2800" dirty="0" smtClean="0"/>
              <a:t> % </a:t>
            </a:r>
            <a:r>
              <a:rPr lang="fi-FI" sz="2800" dirty="0" err="1" smtClean="0"/>
              <a:t>loss</a:t>
            </a:r>
            <a:r>
              <a:rPr lang="fi-FI" sz="2800" dirty="0" smtClean="0"/>
              <a:t> as in </a:t>
            </a:r>
            <a:r>
              <a:rPr lang="fi-FI" sz="2800" dirty="0" err="1" smtClean="0"/>
              <a:t>above</a:t>
            </a:r>
            <a:r>
              <a:rPr lang="fi-FI" sz="2800" dirty="0" smtClean="0"/>
              <a:t>,</a:t>
            </a:r>
          </a:p>
          <a:p>
            <a:r>
              <a:rPr lang="fi-FI" sz="2800" dirty="0" err="1" smtClean="0"/>
              <a:t>Calculate</a:t>
            </a:r>
            <a:r>
              <a:rPr lang="fi-FI" sz="2800" dirty="0" smtClean="0"/>
              <a:t> </a:t>
            </a:r>
            <a:r>
              <a:rPr lang="fi-FI" sz="2800" dirty="0" err="1" smtClean="0"/>
              <a:t>etch</a:t>
            </a:r>
            <a:r>
              <a:rPr lang="fi-FI" sz="2800" dirty="0" smtClean="0"/>
              <a:t> </a:t>
            </a:r>
            <a:r>
              <a:rPr lang="fi-FI" sz="2800" dirty="0" err="1" smtClean="0"/>
              <a:t>selectivity</a:t>
            </a:r>
            <a:r>
              <a:rPr lang="fi-FI" sz="2800" dirty="0" smtClean="0"/>
              <a:t> </a:t>
            </a:r>
            <a:r>
              <a:rPr lang="fi-FI" sz="2800" dirty="0" err="1" smtClean="0"/>
              <a:t>poly:oxide</a:t>
            </a:r>
            <a:r>
              <a:rPr lang="fi-FI" sz="2800" dirty="0" smtClean="0"/>
              <a:t> </a:t>
            </a:r>
            <a:r>
              <a:rPr lang="fi-FI" sz="2800" dirty="0" err="1" smtClean="0"/>
              <a:t>needed</a:t>
            </a:r>
            <a:r>
              <a:rPr lang="fi-FI" sz="2800" dirty="0" smtClean="0"/>
              <a:t>! </a:t>
            </a:r>
          </a:p>
          <a:p>
            <a:r>
              <a:rPr lang="fi-FI" sz="2800" b="1" dirty="0" err="1" smtClean="0">
                <a:solidFill>
                  <a:srgbClr val="FF0000"/>
                </a:solidFill>
              </a:rPr>
              <a:t>Presume</a:t>
            </a:r>
            <a:r>
              <a:rPr lang="fi-FI" sz="2800" b="1" dirty="0" smtClean="0">
                <a:solidFill>
                  <a:srgbClr val="FF0000"/>
                </a:solidFill>
              </a:rPr>
              <a:t> 300 </a:t>
            </a:r>
            <a:r>
              <a:rPr lang="fi-FI" sz="2800" b="1" dirty="0" err="1" smtClean="0">
                <a:solidFill>
                  <a:srgbClr val="FF0000"/>
                </a:solidFill>
              </a:rPr>
              <a:t>nm</a:t>
            </a:r>
            <a:r>
              <a:rPr lang="fi-FI" sz="2800" b="1" dirty="0" smtClean="0">
                <a:solidFill>
                  <a:srgbClr val="FF0000"/>
                </a:solidFill>
              </a:rPr>
              <a:t>/min 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50%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oe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is 30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secs</a:t>
            </a:r>
            <a:endParaRPr lang="fi-FI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nm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loss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allowed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 10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nm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/min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oxide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rate</a:t>
            </a:r>
            <a:endParaRPr lang="fi-FI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30:1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selectivity</a:t>
            </a:r>
            <a:r>
              <a:rPr lang="fi-FI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needed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06344" cy="1325563"/>
          </a:xfrm>
        </p:spPr>
        <p:txBody>
          <a:bodyPr/>
          <a:lstStyle/>
          <a:p>
            <a:r>
              <a:rPr lang="fi-FI" dirty="0" err="1"/>
              <a:t>W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afer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(2013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Kuvahaun tulos haulle how many wafer starts per month in big f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10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1912" y="5992676"/>
            <a:ext cx="7517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https://www.extremetech.com/extreme/163372-atom-everywhere-intel-breaks-ground-on-first-450mm-fab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36914" y="2220686"/>
            <a:ext cx="6426926" cy="39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33900" y="631584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4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19" y="193423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1957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0.2 </a:t>
            </a: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1967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2.5 </a:t>
            </a: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1977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10 </a:t>
            </a: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1987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100 </a:t>
            </a: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1997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1000 </a:t>
            </a: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2007 	3000 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Georgia" panose="02040502050405020303" pitchFamily="18" charset="0"/>
                <a:ea typeface="Times New Roman" panose="02020603050405020304" pitchFamily="18" charset="0"/>
              </a:rPr>
              <a:t>2017	</a:t>
            </a:r>
            <a:r>
              <a:rPr lang="en-US" sz="3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6000 M$</a:t>
            </a:r>
            <a:endParaRPr lang="fi-FI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Kuvahaun tulos haulle how many wafer starts per month in big f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4" y="1842799"/>
            <a:ext cx="4926680" cy="28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1370" y="5029200"/>
            <a:ext cx="462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Economist </a:t>
            </a:r>
            <a:r>
              <a:rPr lang="fi-FI" sz="3200" dirty="0" err="1" smtClean="0"/>
              <a:t>April</a:t>
            </a:r>
            <a:r>
              <a:rPr lang="fi-FI" sz="3200" dirty="0" smtClean="0"/>
              <a:t> 6, 2018:</a:t>
            </a:r>
          </a:p>
          <a:p>
            <a:r>
              <a:rPr lang="fi-FI" sz="3200" dirty="0" smtClean="0"/>
              <a:t>TSMC </a:t>
            </a:r>
            <a:r>
              <a:rPr lang="fi-FI" sz="3200" dirty="0" err="1" smtClean="0"/>
              <a:t>new</a:t>
            </a:r>
            <a:r>
              <a:rPr lang="fi-FI" sz="3200" dirty="0" smtClean="0"/>
              <a:t> </a:t>
            </a:r>
            <a:r>
              <a:rPr lang="fi-FI" sz="3200" dirty="0" err="1" smtClean="0"/>
              <a:t>fab</a:t>
            </a:r>
            <a:r>
              <a:rPr lang="fi-FI" sz="3200" dirty="0" smtClean="0"/>
              <a:t> </a:t>
            </a:r>
            <a:r>
              <a:rPr lang="fi-FI" sz="3200" dirty="0" err="1" smtClean="0"/>
              <a:t>will</a:t>
            </a:r>
            <a:r>
              <a:rPr lang="fi-FI" sz="3200" dirty="0" smtClean="0"/>
              <a:t> </a:t>
            </a:r>
            <a:r>
              <a:rPr lang="fi-FI" sz="3200" dirty="0" err="1" smtClean="0"/>
              <a:t>cost</a:t>
            </a:r>
            <a:r>
              <a:rPr lang="fi-FI" sz="3200" dirty="0" smtClean="0"/>
              <a:t> $20B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590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902" y="1690689"/>
            <a:ext cx="80001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Year</a:t>
            </a:r>
            <a:r>
              <a:rPr lang="fi-FI" sz="3200" dirty="0" smtClean="0"/>
              <a:t>		</a:t>
            </a:r>
            <a:r>
              <a:rPr lang="fi-FI" sz="3200" dirty="0" err="1" smtClean="0"/>
              <a:t>Wafer</a:t>
            </a:r>
            <a:r>
              <a:rPr lang="fi-FI" sz="3200" dirty="0" smtClean="0"/>
              <a:t> </a:t>
            </a:r>
            <a:r>
              <a:rPr lang="fi-FI" sz="3200" dirty="0" err="1" smtClean="0"/>
              <a:t>size</a:t>
            </a:r>
            <a:r>
              <a:rPr lang="fi-FI" sz="3200" dirty="0" smtClean="0"/>
              <a:t>		LW		WPM*	</a:t>
            </a:r>
          </a:p>
          <a:p>
            <a:r>
              <a:rPr lang="fi-FI" sz="3200" dirty="0" smtClean="0"/>
              <a:t>1970		3”			10 µm	1000</a:t>
            </a:r>
          </a:p>
          <a:p>
            <a:r>
              <a:rPr lang="fi-FI" sz="3200" dirty="0" smtClean="0"/>
              <a:t>1980		100 mm		2 µm		5000</a:t>
            </a:r>
          </a:p>
          <a:p>
            <a:r>
              <a:rPr lang="fi-FI" sz="3200" dirty="0" smtClean="0"/>
              <a:t>1990		150 mm		0.8 µm	10000</a:t>
            </a:r>
          </a:p>
          <a:p>
            <a:r>
              <a:rPr lang="fi-FI" sz="3200" dirty="0" smtClean="0"/>
              <a:t>2000		200 mm		0.18 µm	20000</a:t>
            </a:r>
          </a:p>
          <a:p>
            <a:r>
              <a:rPr lang="fi-FI" sz="3200" dirty="0" smtClean="0"/>
              <a:t>2010		300 mm		32 </a:t>
            </a:r>
            <a:r>
              <a:rPr lang="fi-FI" sz="3200" dirty="0" err="1" smtClean="0"/>
              <a:t>nm</a:t>
            </a:r>
            <a:r>
              <a:rPr lang="fi-FI" sz="3200" dirty="0" smtClean="0"/>
              <a:t>	50000</a:t>
            </a:r>
          </a:p>
          <a:p>
            <a:r>
              <a:rPr lang="fi-FI" sz="3200" dirty="0" smtClean="0"/>
              <a:t>2020		300 mm		11 </a:t>
            </a:r>
            <a:r>
              <a:rPr lang="fi-FI" sz="3200" dirty="0" err="1" smtClean="0"/>
              <a:t>nm</a:t>
            </a:r>
            <a:r>
              <a:rPr lang="fi-FI" sz="3200" dirty="0" smtClean="0"/>
              <a:t>	70000</a:t>
            </a:r>
          </a:p>
          <a:p>
            <a:endParaRPr lang="fi-FI" sz="3200" dirty="0" smtClean="0"/>
          </a:p>
          <a:p>
            <a:r>
              <a:rPr lang="fi-FI" sz="3200" dirty="0" smtClean="0"/>
              <a:t>* </a:t>
            </a:r>
            <a:r>
              <a:rPr lang="fi-FI" sz="3200" dirty="0" err="1" smtClean="0"/>
              <a:t>Wafer</a:t>
            </a:r>
            <a:r>
              <a:rPr lang="fi-FI" sz="3200" dirty="0" smtClean="0"/>
              <a:t> </a:t>
            </a:r>
            <a:r>
              <a:rPr lang="fi-FI" sz="3200" dirty="0" err="1" smtClean="0"/>
              <a:t>starts</a:t>
            </a:r>
            <a:r>
              <a:rPr lang="fi-FI" sz="3200" dirty="0" smtClean="0"/>
              <a:t> per </a:t>
            </a:r>
            <a:r>
              <a:rPr lang="fi-FI" sz="3200" dirty="0" err="1" smtClean="0"/>
              <a:t>month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20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Making</a:t>
            </a:r>
            <a:r>
              <a:rPr lang="fi-FI" dirty="0" smtClean="0"/>
              <a:t> 450 mm </a:t>
            </a:r>
            <a:r>
              <a:rPr lang="fi-FI" dirty="0" err="1" smtClean="0"/>
              <a:t>etcher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442506" y="1978072"/>
            <a:ext cx="81659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Maximum throughput of an etch tool is governed by two basic factors: </a:t>
            </a:r>
            <a:endParaRPr lang="en-US" sz="2800" dirty="0" smtClean="0"/>
          </a:p>
          <a:p>
            <a:pPr lvl="1"/>
            <a:r>
              <a:rPr lang="en-US" sz="2800" dirty="0" smtClean="0"/>
              <a:t>1) wafer </a:t>
            </a:r>
            <a:r>
              <a:rPr lang="en-US" sz="2800" dirty="0"/>
              <a:t>load/unload </a:t>
            </a:r>
            <a:r>
              <a:rPr lang="en-US" sz="2800" dirty="0" smtClean="0"/>
              <a:t>time</a:t>
            </a:r>
          </a:p>
          <a:p>
            <a:pPr lvl="1"/>
            <a:r>
              <a:rPr lang="en-US" sz="2800" dirty="0" smtClean="0"/>
              <a:t>2) etch </a:t>
            </a:r>
            <a:r>
              <a:rPr lang="en-US" sz="2800" dirty="0"/>
              <a:t>time. </a:t>
            </a:r>
            <a:endParaRPr lang="en-US" sz="2800" dirty="0" smtClean="0"/>
          </a:p>
          <a:p>
            <a:r>
              <a:rPr lang="en-US" sz="2800" dirty="0" smtClean="0"/>
              <a:t>With </a:t>
            </a:r>
            <a:r>
              <a:rPr lang="en-US" sz="2800" dirty="0"/>
              <a:t>good engineering </a:t>
            </a:r>
            <a:r>
              <a:rPr lang="en-US" sz="2800" dirty="0" smtClean="0"/>
              <a:t>wafer </a:t>
            </a:r>
            <a:r>
              <a:rPr lang="en-US" sz="2800" dirty="0"/>
              <a:t>throughput </a:t>
            </a:r>
            <a:r>
              <a:rPr lang="en-US" sz="2800" dirty="0" smtClean="0"/>
              <a:t>is independent of wafer </a:t>
            </a:r>
            <a:r>
              <a:rPr lang="en-US" sz="2800" dirty="0"/>
              <a:t>size, so that </a:t>
            </a:r>
            <a:r>
              <a:rPr lang="en-US" sz="2800" i="1" dirty="0"/>
              <a:t>chip</a:t>
            </a:r>
            <a:r>
              <a:rPr lang="en-US" sz="2800" dirty="0"/>
              <a:t> throughput improves as the wafer size increases.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21132" y="6483779"/>
            <a:ext cx="6087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/>
              <a:t>Chris </a:t>
            </a:r>
            <a:r>
              <a:rPr lang="fi-FI" sz="1400" dirty="0" err="1" smtClean="0"/>
              <a:t>Mack</a:t>
            </a:r>
            <a:r>
              <a:rPr lang="fi-FI" sz="1400" dirty="0" smtClean="0"/>
              <a:t>: http</a:t>
            </a:r>
            <a:r>
              <a:rPr lang="fi-FI" sz="1400" dirty="0"/>
              <a:t>://www.lithoguru.com/scientist/essays/why450.html</a:t>
            </a:r>
          </a:p>
        </p:txBody>
      </p:sp>
    </p:spTree>
    <p:extLst>
      <p:ext uri="{BB962C8B-B14F-4D97-AF65-F5344CB8AC3E}">
        <p14:creationId xmlns:p14="http://schemas.microsoft.com/office/powerpoint/2010/main" val="37562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Making</a:t>
            </a:r>
            <a:r>
              <a:rPr lang="fi-FI" dirty="0" smtClean="0"/>
              <a:t> 450 mm </a:t>
            </a:r>
            <a:r>
              <a:rPr lang="fi-FI" dirty="0" err="1" smtClean="0"/>
              <a:t>etcher</a:t>
            </a:r>
            <a:r>
              <a:rPr lang="fi-FI" dirty="0" smtClean="0"/>
              <a:t> (2)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28649" y="1546997"/>
            <a:ext cx="81626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But </a:t>
            </a:r>
            <a:r>
              <a:rPr lang="en-US" sz="2800" dirty="0"/>
              <a:t>“good engineering” is not free, and it takes work to keep the etch uniformity the same for a larger wafer.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larger etch tools also cost more money to make. But if the tool cost does not increase as fast as the wafer area, the result is a lower cost per chip.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is the goal, and the reason why we pursue larger wafer sizes. </a:t>
            </a:r>
            <a:endParaRPr lang="fi-FI" sz="2800" dirty="0"/>
          </a:p>
        </p:txBody>
      </p:sp>
      <p:sp>
        <p:nvSpPr>
          <p:cNvPr id="4" name="Rectangle 3"/>
          <p:cNvSpPr/>
          <p:nvPr/>
        </p:nvSpPr>
        <p:spPr>
          <a:xfrm>
            <a:off x="2521132" y="6483779"/>
            <a:ext cx="6087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/>
              <a:t>Chris </a:t>
            </a:r>
            <a:r>
              <a:rPr lang="fi-FI" sz="1400" dirty="0" err="1" smtClean="0"/>
              <a:t>Mack</a:t>
            </a:r>
            <a:r>
              <a:rPr lang="fi-FI" sz="1400" dirty="0" smtClean="0"/>
              <a:t>: http</a:t>
            </a:r>
            <a:r>
              <a:rPr lang="fi-FI" sz="1400" dirty="0"/>
              <a:t>://www.lithoguru.com/scientist/essays/why450.html</a:t>
            </a:r>
          </a:p>
        </p:txBody>
      </p:sp>
    </p:spTree>
    <p:extLst>
      <p:ext uri="{BB962C8B-B14F-4D97-AF65-F5344CB8AC3E}">
        <p14:creationId xmlns:p14="http://schemas.microsoft.com/office/powerpoint/2010/main" val="32566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85042</TotalTime>
  <Words>1368</Words>
  <Application>Microsoft Office PowerPoint</Application>
  <PresentationFormat>On-screen Show (4:3)</PresentationFormat>
  <Paragraphs>293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Georgia</vt:lpstr>
      <vt:lpstr>Symbol</vt:lpstr>
      <vt:lpstr>Times New Roman</vt:lpstr>
      <vt:lpstr>Wingdings</vt:lpstr>
      <vt:lpstr>Office Theme</vt:lpstr>
      <vt:lpstr>Equation</vt:lpstr>
      <vt:lpstr>Scaling</vt:lpstr>
      <vt:lpstr>Wafer size scaling</vt:lpstr>
      <vt:lpstr>PowerPoint Presentation</vt:lpstr>
      <vt:lpstr>Wafer sizes (2001 prediction)</vt:lpstr>
      <vt:lpstr>Wafer sizes (2013 prediction)</vt:lpstr>
      <vt:lpstr>Fab cost scaling</vt:lpstr>
      <vt:lpstr>Fab size scaling</vt:lpstr>
      <vt:lpstr>Making 450 mm etcher</vt:lpstr>
      <vt:lpstr>Making 450 mm etcher (2)</vt:lpstr>
      <vt:lpstr>Cost analysis of 450 mm etcher</vt:lpstr>
      <vt:lpstr>450 mm lithography</vt:lpstr>
      <vt:lpstr>Latest predictions</vt:lpstr>
      <vt:lpstr>Optical projection lithography</vt:lpstr>
      <vt:lpstr>Projection litho performance</vt:lpstr>
      <vt:lpstr>PowerPoint Presentation</vt:lpstr>
      <vt:lpstr>Projection lithography scaling</vt:lpstr>
      <vt:lpstr>Reduction stepper: ~100 exposures/wafer</vt:lpstr>
      <vt:lpstr>Reduction factor, often 5X</vt:lpstr>
      <vt:lpstr>Photomask cost scaling</vt:lpstr>
      <vt:lpstr>Refresher: etch profiles</vt:lpstr>
      <vt:lpstr>Wet etched profile: 1 µm thick film</vt:lpstr>
      <vt:lpstr>Plasma etched profile: 1 µm film</vt:lpstr>
      <vt:lpstr>Wet etched profile: 200 nm film</vt:lpstr>
      <vt:lpstr>Plasma etched profile: 200 nm film</vt:lpstr>
      <vt:lpstr>PowerPoint Presentation</vt:lpstr>
      <vt:lpstr>Aspect ratio scaling, real SEM</vt:lpstr>
      <vt:lpstr>8-level IC metallization</vt:lpstr>
      <vt:lpstr>Comparison of Cu-lines</vt:lpstr>
      <vt:lpstr>50 nm wide, 50 nm thick </vt:lpstr>
      <vt:lpstr>50 nm wide, 50 nm thick </vt:lpstr>
      <vt:lpstr>50 nm wide, 50 nm thick </vt:lpstr>
      <vt:lpstr>50 nm wide, 50 nm thick </vt:lpstr>
      <vt:lpstr>Why lift-off sucks ?</vt:lpstr>
      <vt:lpstr>Why lift-off is good ?</vt:lpstr>
      <vt:lpstr>2 µm wide, 10 µm thick</vt:lpstr>
      <vt:lpstr>10 µm wide, 100 nm thick</vt:lpstr>
      <vt:lpstr>Aspect ratio - nanodevices</vt:lpstr>
      <vt:lpstr>Etch selectivity scaling</vt:lpstr>
      <vt:lpstr>PowerPoint Presentation</vt:lpstr>
      <vt:lpstr>CMOS linewidth: 5 µm</vt:lpstr>
      <vt:lpstr>PowerPoint Presentation</vt:lpstr>
      <vt:lpstr>CMOS linewidth: 1 µm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</dc:title>
  <dc:creator>Franssila Sami</dc:creator>
  <cp:lastModifiedBy>Franssila Sami</cp:lastModifiedBy>
  <cp:revision>98</cp:revision>
  <cp:lastPrinted>2017-01-04T15:12:19Z</cp:lastPrinted>
  <dcterms:created xsi:type="dcterms:W3CDTF">2016-12-19T10:51:15Z</dcterms:created>
  <dcterms:modified xsi:type="dcterms:W3CDTF">2019-05-14T09:48:06Z</dcterms:modified>
</cp:coreProperties>
</file>