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7" r:id="rId5"/>
    <p:sldId id="301" r:id="rId6"/>
    <p:sldId id="270" r:id="rId7"/>
    <p:sldId id="271" r:id="rId8"/>
    <p:sldId id="273" r:id="rId9"/>
    <p:sldId id="302" r:id="rId10"/>
    <p:sldId id="283" r:id="rId11"/>
    <p:sldId id="284" r:id="rId12"/>
    <p:sldId id="292" r:id="rId13"/>
    <p:sldId id="285" r:id="rId14"/>
    <p:sldId id="286" r:id="rId15"/>
    <p:sldId id="297" r:id="rId16"/>
    <p:sldId id="299" r:id="rId17"/>
    <p:sldId id="303" r:id="rId18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F363B"/>
    <a:srgbClr val="00965E"/>
    <a:srgbClr val="EE353B"/>
    <a:srgbClr val="FF0000"/>
    <a:srgbClr val="005EB8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7F6C60-252F-4EAC-998E-7CE71ADA6CAD}" v="15" dt="2021-03-06T18:52:54.066"/>
    <p1510:client id="{B96F91D1-B0BD-4E55-940E-FF781C1A9ED8}" v="11" dt="2021-03-19T15:02:50.950"/>
    <p1510:client id="{C7B0BAA9-A4ED-4D85-BC6A-1EFF7B59FEA5}" vWet="2" dt="2021-03-19T15:02:36.102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tteh Sampson" userId="S::sampson.tetteh@aalto.fi::3f4283c5-abf4-4c6e-999f-e4f22991803b" providerId="AD" clId="Web-{B96F91D1-B0BD-4E55-940E-FF781C1A9ED8}"/>
    <pc:docChg chg="modSld">
      <pc:chgData name="Tetteh Sampson" userId="S::sampson.tetteh@aalto.fi::3f4283c5-abf4-4c6e-999f-e4f22991803b" providerId="AD" clId="Web-{B96F91D1-B0BD-4E55-940E-FF781C1A9ED8}" dt="2021-03-19T15:02:22.934" v="7"/>
      <pc:docMkLst>
        <pc:docMk/>
      </pc:docMkLst>
      <pc:sldChg chg="modSp">
        <pc:chgData name="Tetteh Sampson" userId="S::sampson.tetteh@aalto.fi::3f4283c5-abf4-4c6e-999f-e4f22991803b" providerId="AD" clId="Web-{B96F91D1-B0BD-4E55-940E-FF781C1A9ED8}" dt="2021-03-19T15:02:22.934" v="7"/>
        <pc:sldMkLst>
          <pc:docMk/>
          <pc:sldMk cId="1321361976" sldId="303"/>
        </pc:sldMkLst>
        <pc:graphicFrameChg chg="mod modGraphic">
          <ac:chgData name="Tetteh Sampson" userId="S::sampson.tetteh@aalto.fi::3f4283c5-abf4-4c6e-999f-e4f22991803b" providerId="AD" clId="Web-{B96F91D1-B0BD-4E55-940E-FF781C1A9ED8}" dt="2021-03-19T15:02:22.934" v="7"/>
          <ac:graphicFrameMkLst>
            <pc:docMk/>
            <pc:sldMk cId="1321361976" sldId="303"/>
            <ac:graphicFrameMk id="6" creationId="{B72A8590-A624-4209-920F-5528576890D3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3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hyperlink" Target="https://www.facebook.com/aaltobiz/" TargetMode="External"/><Relationship Id="rId7" Type="http://schemas.openxmlformats.org/officeDocument/2006/relationships/hyperlink" Target="https://twitter.com/AaltoBIZ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hyperlink" Target="http://www.aalto.fi/snapchat/" TargetMode="External"/><Relationship Id="rId5" Type="http://schemas.openxmlformats.org/officeDocument/2006/relationships/hyperlink" Target="https://www.instagram.com/aaltouniversity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user/aaltouniversity" TargetMode="External"/><Relationship Id="rId1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820150"/>
            <a:ext cx="7948556" cy="736960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25" y="2857500"/>
            <a:ext cx="7998597" cy="55709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85" y="4683765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85" y="5010897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361"/>
            <a:ext cx="2044059" cy="1674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7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621807"/>
            <a:ext cx="4150122" cy="326545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>
                <a:solidFill>
                  <a:srgbClr val="FFFFFF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783" indent="-176195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148164"/>
            <a:ext cx="8497093" cy="12816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3" y="1621799"/>
            <a:ext cx="4077891" cy="3267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>
                <a:solidFill>
                  <a:srgbClr val="FFFFFF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783" indent="-176195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DDC196-D49A-4DB6-A68D-238E3C73DA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65EED-F2E6-43DA-B5C9-706015FF2F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11BD5-68CE-472A-A314-532B85BA47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" y="4823410"/>
            <a:ext cx="2149762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95" userDrawn="1">
          <p15:clr>
            <a:srgbClr val="FBAE40"/>
          </p15:clr>
        </p15:guide>
        <p15:guide id="2" pos="2965" userDrawn="1">
          <p15:clr>
            <a:srgbClr val="FBAE40"/>
          </p15:clr>
        </p15:guide>
        <p15:guide id="3" orient="horz" pos="94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946"/>
            <a:ext cx="8497093" cy="1118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63" y="1526921"/>
            <a:ext cx="8497093" cy="3417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table</a:t>
            </a:r>
            <a:endParaRPr lang="fi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pic>
        <p:nvPicPr>
          <p:cNvPr id="17" name="Kuva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238235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44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516070"/>
            <a:ext cx="5486014" cy="1604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table</a:t>
            </a:r>
            <a:endParaRPr lang="fi-FI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3299738"/>
            <a:ext cx="5486014" cy="1644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table</a:t>
            </a:r>
            <a:endParaRPr lang="fi-FI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516081"/>
            <a:ext cx="2167128" cy="34578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4851"/>
            <a:ext cx="8167909" cy="11217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796473"/>
            <a:ext cx="1624668" cy="2915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17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50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AB2CE-4212-44E9-B137-C1C680FB6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E096FB-FCA1-4B5C-ACD6-0CEFB3F9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5" name="Alatunnisteen paikkamerkki 1">
            <a:extLst>
              <a:ext uri="{FF2B5EF4-FFF2-40B4-BE49-F238E27FC236}">
                <a16:creationId xmlns:a16="http://schemas.microsoft.com/office/drawing/2014/main" id="{3C30B25E-7918-4E31-B8C8-B2EDDFA1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pic>
        <p:nvPicPr>
          <p:cNvPr id="22" name="Kuva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238235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04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42BD-45BB-4F77-82AA-AE37473C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652838-FE86-4ABD-9F9D-AFD4E96BB5D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0B96DB4D-EBEA-407A-A811-A01FA90F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42" y="576791"/>
            <a:ext cx="5130403" cy="4615142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chart</a:t>
            </a:r>
            <a:endParaRPr lang="fi-FI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42" y="2906566"/>
            <a:ext cx="3015455" cy="18534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38728"/>
            <a:ext cx="3015456" cy="20802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2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238235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15137"/>
            <a:ext cx="8489928" cy="1106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816115"/>
            <a:ext cx="1539000" cy="1948781"/>
          </a:xfrm>
          <a:prstGeom prst="rect">
            <a:avLst/>
          </a:prstGeom>
        </p:spPr>
        <p:txBody>
          <a:bodyPr lIns="0" tIns="0" rIns="0" bIns="0"/>
          <a:lstStyle>
            <a:lvl1pPr marL="80996" indent="-80996" algn="l" defTabSz="51438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45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88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74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41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40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2018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2" name="Kuva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" y="4823410"/>
            <a:ext cx="2149762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768"/>
            <a:ext cx="8497093" cy="1262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754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385879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126004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856800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7582931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744703"/>
            <a:ext cx="1539000" cy="219966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760240"/>
            <a:ext cx="1539000" cy="21841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76023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76023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760238"/>
            <a:ext cx="1539000" cy="21841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Point 4</a:t>
            </a:r>
          </a:p>
        </p:txBody>
      </p:sp>
      <p:pic>
        <p:nvPicPr>
          <p:cNvPr id="25" name="Kuva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238235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3999" cy="5715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8" y="3964834"/>
            <a:ext cx="1709289" cy="4048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800" spc="0" baseline="0">
                <a:latin typeface="Arial"/>
                <a:cs typeface="Arial"/>
              </a:rPr>
              <a:t>aalto.fi</a:t>
            </a:r>
          </a:p>
        </p:txBody>
      </p:sp>
      <p:pic>
        <p:nvPicPr>
          <p:cNvPr id="7" name="Picture 6" descr="FB.png">
            <a:hlinkClick r:id="rId3"/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351" y="3238454"/>
            <a:ext cx="353308" cy="353308"/>
          </a:xfrm>
          <a:prstGeom prst="rect">
            <a:avLst/>
          </a:prstGeom>
        </p:spPr>
      </p:pic>
      <p:pic>
        <p:nvPicPr>
          <p:cNvPr id="8" name="Picture 7" descr="IG.png">
            <a:hlinkClick r:id="rId5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034" y="3238454"/>
            <a:ext cx="353308" cy="353308"/>
          </a:xfrm>
          <a:prstGeom prst="rect">
            <a:avLst/>
          </a:prstGeom>
        </p:spPr>
      </p:pic>
      <p:pic>
        <p:nvPicPr>
          <p:cNvPr id="9" name="Picture 8" descr="Twitter.png">
            <a:hlinkClick r:id="rId7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716" y="3238454"/>
            <a:ext cx="353308" cy="353308"/>
          </a:xfrm>
          <a:prstGeom prst="rect">
            <a:avLst/>
          </a:prstGeom>
        </p:spPr>
      </p:pic>
      <p:pic>
        <p:nvPicPr>
          <p:cNvPr id="10" name="Picture 9" descr="Youtube.png">
            <a:hlinkClick r:id="rId9"/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399" y="3238454"/>
            <a:ext cx="353308" cy="353308"/>
          </a:xfrm>
          <a:prstGeom prst="rect">
            <a:avLst/>
          </a:prstGeom>
        </p:spPr>
      </p:pic>
      <p:pic>
        <p:nvPicPr>
          <p:cNvPr id="11" name="Picture 10" descr="SC.png">
            <a:hlinkClick r:id="rId11"/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082" y="3238454"/>
            <a:ext cx="353308" cy="353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66" y="3238347"/>
            <a:ext cx="406943" cy="342930"/>
          </a:xfrm>
          <a:prstGeom prst="rect">
            <a:avLst/>
          </a:prstGeom>
        </p:spPr>
      </p:pic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576400" y="1516282"/>
            <a:ext cx="5995987" cy="1451219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866" indent="0">
              <a:buNone/>
              <a:defRPr/>
            </a:lvl2pPr>
          </a:lstStyle>
          <a:p>
            <a:pPr lvl="0"/>
            <a:r>
              <a:rPr lang="fi-FI"/>
              <a:t>Add text</a:t>
            </a:r>
          </a:p>
        </p:txBody>
      </p:sp>
      <p:pic>
        <p:nvPicPr>
          <p:cNvPr id="20" name="Kuva 1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361"/>
            <a:ext cx="2044059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3" r="14072"/>
          <a:stretch/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  <p:pic>
        <p:nvPicPr>
          <p:cNvPr id="21" name="Kuva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361"/>
            <a:ext cx="2044059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4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r="20815"/>
          <a:stretch/>
        </p:blipFill>
        <p:spPr>
          <a:xfrm>
            <a:off x="4572014" y="0"/>
            <a:ext cx="4572000" cy="5715014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361"/>
            <a:ext cx="2044059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85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22626" r="53157"/>
          <a:stretch/>
        </p:blipFill>
        <p:spPr>
          <a:xfrm>
            <a:off x="4576717" y="1"/>
            <a:ext cx="4572000" cy="5714999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0" name="Kuva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361"/>
            <a:ext cx="2044059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79220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US"/>
              <a:t>Click icon to add image.</a:t>
            </a:r>
          </a:p>
          <a:p>
            <a:r>
              <a:rPr lang="fi-FI" err="1"/>
              <a:t>Fit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361"/>
            <a:ext cx="2044059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adipiscing elit. </a:t>
            </a:r>
            <a:r>
              <a:rPr lang="fi-FI" err="1"/>
              <a:t>Maecenas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9" r="22506"/>
          <a:stretch/>
        </p:blipFill>
        <p:spPr>
          <a:xfrm>
            <a:off x="4715180" y="0"/>
            <a:ext cx="4428000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" y="4823410"/>
            <a:ext cx="2149762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31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</a:t>
            </a:r>
            <a:r>
              <a:rPr lang="fi-FI" err="1"/>
              <a:t>adipiscing</a:t>
            </a:r>
            <a:r>
              <a:rPr lang="fi-FI"/>
              <a:t> elit. Maecenas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8" r="14927"/>
          <a:stretch/>
        </p:blipFill>
        <p:spPr>
          <a:xfrm>
            <a:off x="4722854" y="0"/>
            <a:ext cx="4428000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" y="4823410"/>
            <a:ext cx="2149762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61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</a:t>
            </a:r>
            <a:r>
              <a:rPr lang="fi-FI" err="1"/>
              <a:t>adipiscing</a:t>
            </a:r>
            <a:r>
              <a:rPr lang="fi-FI"/>
              <a:t> elit. Maecenas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r="21909"/>
          <a:stretch/>
        </p:blipFill>
        <p:spPr>
          <a:xfrm>
            <a:off x="4713402" y="1"/>
            <a:ext cx="4428000" cy="5714999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" y="4823410"/>
            <a:ext cx="2149762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34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BA70-3711-4040-B033-8C7B0100C4FF}" type="datetime1">
              <a:rPr lang="en-US" noProof="0" smtClean="0"/>
              <a:pPr/>
              <a:t>3/19/2021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4400" y="5121000"/>
            <a:ext cx="15372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0" y="5121000"/>
            <a:ext cx="17028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7206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2">
                    <a:lumMod val="75000"/>
                  </a:schemeClr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1563761"/>
            <a:ext cx="8492897" cy="338828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238235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7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2">
                    <a:lumMod val="75000"/>
                  </a:schemeClr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2433703"/>
            <a:ext cx="8492897" cy="25106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53" y="1517578"/>
            <a:ext cx="8492897" cy="72094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  <a:p>
            <a:pPr lvl="0"/>
            <a:endParaRPr lang="en-US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F98E76-565B-438E-BE24-AF36CE784A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77500B-A8BC-45B6-BA85-A082FC852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736A4D-A5BC-4E4F-9FD0-C4BC6EEC98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Kuva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238235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7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905" y="214300"/>
            <a:ext cx="8497093" cy="112921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2">
                    <a:lumMod val="75000"/>
                  </a:schemeClr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681893"/>
            <a:ext cx="4150122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681893"/>
            <a:ext cx="4078684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Kuva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238235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410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94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image</a:t>
            </a:r>
            <a:br>
              <a:rPr lang="fi-FI"/>
            </a:br>
            <a:br>
              <a:rPr lang="fi-FI"/>
            </a:br>
            <a:r>
              <a:rPr lang="fi-FI" err="1"/>
              <a:t>Fit</a:t>
            </a:r>
            <a:r>
              <a:rPr lang="fi-FI"/>
              <a:t> the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63" y="1693836"/>
            <a:ext cx="4052221" cy="32505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23017"/>
            <a:ext cx="4052221" cy="11571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2">
                    <a:lumMod val="75000"/>
                  </a:schemeClr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238235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1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US"/>
              <a:t>Click icon to add image.</a:t>
            </a:r>
            <a:br>
              <a:rPr lang="en-US"/>
            </a:br>
            <a:br>
              <a:rPr lang="en-US"/>
            </a:br>
            <a:r>
              <a:rPr lang="fi-FI" err="1"/>
              <a:t>Fit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adipiscing elit. </a:t>
            </a:r>
            <a:r>
              <a:rPr lang="fi-FI" err="1"/>
              <a:t>Maecenas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" y="4823410"/>
            <a:ext cx="2149762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62" y="1954930"/>
            <a:ext cx="7669159" cy="1502517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Divider – Headline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" y="4823410"/>
            <a:ext cx="2149762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906565"/>
            <a:ext cx="3015456" cy="182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45949"/>
            <a:ext cx="3015456" cy="1942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2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515218"/>
            <a:ext cx="5130402" cy="4219286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62E6-8B0E-4DB4-8209-4E7EB4F3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E37A55-AE2A-40CC-8240-F6FD4F5BD0F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AD81B084-A59A-450A-B69B-00DEBAF8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pic>
        <p:nvPicPr>
          <p:cNvPr id="17" name="Kuva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238235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8" r:id="rId4"/>
    <p:sldLayoutId id="2147483707" r:id="rId5"/>
    <p:sldLayoutId id="2147483694" r:id="rId6"/>
    <p:sldLayoutId id="2147483695" r:id="rId7"/>
    <p:sldLayoutId id="2147483702" r:id="rId8"/>
    <p:sldLayoutId id="2147483678" r:id="rId9"/>
    <p:sldLayoutId id="2147483705" r:id="rId10"/>
    <p:sldLayoutId id="2147483701" r:id="rId11"/>
    <p:sldLayoutId id="2147483697" r:id="rId12"/>
    <p:sldLayoutId id="2147483703" r:id="rId13"/>
    <p:sldLayoutId id="2147483691" r:id="rId14"/>
    <p:sldLayoutId id="2147483699" r:id="rId15"/>
    <p:sldLayoutId id="2147483679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</p:sldLayoutIdLst>
  <p:hf sldNum="0" hdr="0" ftr="0" dt="0"/>
  <p:txStyles>
    <p:titleStyle>
      <a:lvl1pPr algn="l" defTabSz="685733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5" indent="-171435" algn="l" defTabSz="68573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5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3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sam-cross-7574a0/" TargetMode="External"/><Relationship Id="rId2" Type="http://schemas.openxmlformats.org/officeDocument/2006/relationships/hyperlink" Target="https://www.linkedin.com/in/annukka-santasalo-aarnio-5bb451b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linkedin.com/in/sampson-tetteh-2614a190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11"/>
          </p:nvPr>
        </p:nvSpPr>
        <p:spPr>
          <a:xfrm>
            <a:off x="535709" y="93426"/>
            <a:ext cx="7948556" cy="736960"/>
          </a:xfrm>
        </p:spPr>
        <p:txBody>
          <a:bodyPr/>
          <a:lstStyle/>
          <a:p>
            <a:r>
              <a:rPr lang="fi-FI" err="1"/>
              <a:t>Thermal</a:t>
            </a:r>
            <a:r>
              <a:rPr lang="fi-FI"/>
              <a:t> Energy Storage </a:t>
            </a:r>
            <a:r>
              <a:rPr lang="fi-FI" err="1"/>
              <a:t>course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2"/>
          </p:nvPr>
        </p:nvSpPr>
        <p:spPr>
          <a:xfrm>
            <a:off x="5966384" y="4481256"/>
            <a:ext cx="2464025" cy="327132"/>
          </a:xfrm>
        </p:spPr>
        <p:txBody>
          <a:bodyPr/>
          <a:lstStyle/>
          <a:p>
            <a:r>
              <a:rPr lang="en-GB" sz="2000"/>
              <a:t>Introduction to course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3"/>
          </p:nvPr>
        </p:nvSpPr>
        <p:spPr>
          <a:xfrm>
            <a:off x="5966384" y="5104031"/>
            <a:ext cx="2464025" cy="327132"/>
          </a:xfrm>
        </p:spPr>
        <p:txBody>
          <a:bodyPr/>
          <a:lstStyle/>
          <a:p>
            <a:r>
              <a:rPr lang="en-US" sz="2400"/>
              <a:t>2021</a:t>
            </a:r>
            <a:endParaRPr lang="en-GB" sz="2400"/>
          </a:p>
        </p:txBody>
      </p:sp>
      <p:pic>
        <p:nvPicPr>
          <p:cNvPr id="2050" name="Picture 2" descr="TES course introduction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88" y="1448464"/>
            <a:ext cx="5400000" cy="283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309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/>
              <a:t>E. Course constructive alignment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673137"/>
              </p:ext>
            </p:extLst>
          </p:nvPr>
        </p:nvGraphicFramePr>
        <p:xfrm>
          <a:off x="292352" y="895848"/>
          <a:ext cx="8390789" cy="45720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84368">
                  <a:extLst>
                    <a:ext uri="{9D8B030D-6E8A-4147-A177-3AD203B41FA5}">
                      <a16:colId xmlns:a16="http://schemas.microsoft.com/office/drawing/2014/main" val="242032543"/>
                    </a:ext>
                  </a:extLst>
                </a:gridCol>
                <a:gridCol w="1782535">
                  <a:extLst>
                    <a:ext uri="{9D8B030D-6E8A-4147-A177-3AD203B41FA5}">
                      <a16:colId xmlns:a16="http://schemas.microsoft.com/office/drawing/2014/main" val="2771731097"/>
                    </a:ext>
                  </a:extLst>
                </a:gridCol>
                <a:gridCol w="3323886">
                  <a:extLst>
                    <a:ext uri="{9D8B030D-6E8A-4147-A177-3AD203B41FA5}">
                      <a16:colId xmlns:a16="http://schemas.microsoft.com/office/drawing/2014/main" val="772078539"/>
                    </a:ext>
                  </a:extLst>
                </a:gridCol>
              </a:tblGrid>
              <a:tr h="236323">
                <a:tc>
                  <a:txBody>
                    <a:bodyPr/>
                    <a:lstStyle/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ILO </a:t>
                      </a:r>
                      <a:endParaRPr lang="en-US" sz="1200" b="0" kern="120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44147" marR="44147" marT="22074" marB="22074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Teaching method </a:t>
                      </a:r>
                      <a:endParaRPr lang="en-US" sz="1200" b="0" kern="120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44147" marR="44147" marT="22074" marB="22074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Assessment </a:t>
                      </a:r>
                      <a:endParaRPr lang="en-US" sz="1200" b="0" kern="120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44147" marR="44147" marT="22074" marB="22074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308238"/>
                  </a:ext>
                </a:extLst>
              </a:tr>
              <a:tr h="886212">
                <a:tc>
                  <a:txBody>
                    <a:bodyPr/>
                    <a:lstStyle/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Understand system level approach to thermal energy storage between Power plants, Industry, Community and building level </a:t>
                      </a:r>
                    </a:p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en-US" sz="1200" b="0" kern="120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44147" marR="44147" marT="22074" marB="22074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Contact sessions,</a:t>
                      </a:r>
                      <a:r>
                        <a:rPr lang="en-US" sz="1200" kern="1200" baseline="0">
                          <a:effectLst/>
                        </a:rPr>
                        <a:t> </a:t>
                      </a:r>
                      <a:r>
                        <a:rPr lang="en-US" sz="1200" kern="1200">
                          <a:effectLst/>
                        </a:rPr>
                        <a:t>group work </a:t>
                      </a:r>
                      <a:endParaRPr lang="en-US" sz="1200" b="0" kern="120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44147" marR="44147" marT="22074" marB="22074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Assessment of final project (should show “whole solution approach”) </a:t>
                      </a:r>
                    </a:p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en-US" sz="1200" b="0" kern="120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44147" marR="44147" marT="22074" marB="22074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843876"/>
                  </a:ext>
                </a:extLst>
              </a:tr>
              <a:tr h="607688">
                <a:tc>
                  <a:txBody>
                    <a:bodyPr/>
                    <a:lstStyle/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Can prepare fundamental heat and mass balances of thermal energy storages </a:t>
                      </a:r>
                    </a:p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en-US" sz="1200" b="0" kern="120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44147" marR="44147" marT="22074" marB="22074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Assignment (BTES), Group work (applied) </a:t>
                      </a:r>
                      <a:endParaRPr lang="en-US" sz="1200" b="0" kern="120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44147" marR="44147" marT="22074" marB="22074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Exercise, Group work (applied)  </a:t>
                      </a:r>
                      <a:endParaRPr lang="en-US" sz="1200" b="0" kern="120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44147" marR="44147" marT="22074" marB="22074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635095"/>
                  </a:ext>
                </a:extLst>
              </a:tr>
              <a:tr h="607688">
                <a:tc>
                  <a:txBody>
                    <a:bodyPr/>
                    <a:lstStyle/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Connect the need for thermal energy storage created by both RES-Electricity and RES-Heat </a:t>
                      </a:r>
                    </a:p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en-US" sz="1200" b="0" kern="120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44147" marR="44147" marT="22074" marB="22074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Lectures, group work  </a:t>
                      </a:r>
                    </a:p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en-US" sz="1200" b="0" kern="120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44147" marR="44147" marT="22074" marB="22074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Assessment of final project (again, should show “whole solution approach”) </a:t>
                      </a:r>
                    </a:p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en-US" sz="1200" b="0" kern="120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44147" marR="44147" marT="22074" marB="22074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983466"/>
                  </a:ext>
                </a:extLst>
              </a:tr>
              <a:tr h="700530">
                <a:tc>
                  <a:txBody>
                    <a:bodyPr/>
                    <a:lstStyle/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Compare functioning of different energy storage technologies &amp; materials </a:t>
                      </a:r>
                    </a:p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en-US" sz="1200" b="0" kern="120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44147" marR="44147" marT="22074" marB="22074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Contact session, group work (this needs to be one section) </a:t>
                      </a:r>
                      <a:endParaRPr lang="en-US" sz="1200" b="0" kern="120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44147" marR="44147" marT="22074" marB="22074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Group challenge </a:t>
                      </a:r>
                      <a:endParaRPr lang="en-US" sz="1200" b="0" kern="120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44147" marR="44147" marT="22074" marB="22074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470102"/>
                  </a:ext>
                </a:extLst>
              </a:tr>
              <a:tr h="700530">
                <a:tc>
                  <a:txBody>
                    <a:bodyPr/>
                    <a:lstStyle/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Able to characterize energy storage by technology, temperature, and timescale </a:t>
                      </a:r>
                    </a:p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en-US" sz="1200" b="0" kern="120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44147" marR="44147" marT="22074" marB="22074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Contact sessions, group work, </a:t>
                      </a:r>
                      <a:endParaRPr lang="en-US" sz="1200" b="0" kern="120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44147" marR="44147" marT="22074" marB="22074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Should be evident through the solutions applied in the group work</a:t>
                      </a:r>
                      <a:endParaRPr lang="en-US" sz="1200" b="0" kern="120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44147" marR="44147" marT="22074" marB="22074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274165"/>
                  </a:ext>
                </a:extLst>
              </a:tr>
              <a:tr h="422005">
                <a:tc>
                  <a:txBody>
                    <a:bodyPr/>
                    <a:lstStyle/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Apply thermal energy storages for a case study </a:t>
                      </a:r>
                    </a:p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en-US" sz="1200" b="0" kern="120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44147" marR="44147" marT="22074" marB="22074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Group work </a:t>
                      </a:r>
                      <a:endParaRPr lang="en-US" sz="1200" b="0" kern="120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44147" marR="44147" marT="22074" marB="22074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733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Assessment of final project  </a:t>
                      </a:r>
                      <a:endParaRPr lang="en-US" sz="1200" b="0" kern="120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44147" marR="44147" marT="22074" marB="22074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033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5695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/>
              <a:t>F. Course assessment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FEC1841-B376-BE44-83BC-BF96971741F4}"/>
              </a:ext>
            </a:extLst>
          </p:cNvPr>
          <p:cNvSpPr txBox="1">
            <a:spLocks/>
          </p:cNvSpPr>
          <p:nvPr/>
        </p:nvSpPr>
        <p:spPr>
          <a:xfrm>
            <a:off x="431646" y="1246523"/>
            <a:ext cx="6654271" cy="3720042"/>
          </a:xfrm>
        </p:spPr>
        <p:txBody>
          <a:bodyPr/>
          <a:lstStyle>
            <a:lvl1pPr marL="171435" indent="-171435" algn="l" defTabSz="685733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0" indent="-171435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160" indent="-171435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30" indent="-171435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895" indent="-171435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766" indent="-171435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26" indent="-171435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494" indent="-171435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360" indent="-171435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667" b="1"/>
              <a:t>Individual part </a:t>
            </a:r>
          </a:p>
          <a:p>
            <a:pPr lvl="1">
              <a:defRPr/>
            </a:pPr>
            <a:r>
              <a:rPr lang="en-GB" sz="1500"/>
              <a:t>Personal reflection 1  			     10 p.</a:t>
            </a:r>
          </a:p>
          <a:p>
            <a:pPr lvl="1">
              <a:defRPr/>
            </a:pPr>
            <a:r>
              <a:rPr lang="en-GB" sz="1500"/>
              <a:t>Heat Pump exercise	 		     14 p.</a:t>
            </a:r>
          </a:p>
          <a:p>
            <a:pPr lvl="1">
              <a:defRPr/>
            </a:pPr>
            <a:r>
              <a:rPr lang="en-GB" sz="1500"/>
              <a:t>Excursion report				       8 p.</a:t>
            </a:r>
          </a:p>
          <a:p>
            <a:pPr lvl="1">
              <a:defRPr/>
            </a:pPr>
            <a:r>
              <a:rPr lang="en-GB" sz="1500"/>
              <a:t>Personal reflection 2  			     10 p.</a:t>
            </a:r>
          </a:p>
          <a:p>
            <a:pPr lvl="1">
              <a:defRPr/>
            </a:pPr>
            <a:r>
              <a:rPr lang="en-GB" sz="1500"/>
              <a:t>Peer review of interim project presentations     5 p.</a:t>
            </a:r>
          </a:p>
          <a:p>
            <a:pPr lvl="1">
              <a:defRPr/>
            </a:pPr>
            <a:r>
              <a:rPr lang="en-GB" sz="1500" u="sng"/>
              <a:t>Feedback (Webropol)			       3 p.</a:t>
            </a:r>
          </a:p>
          <a:p>
            <a:pPr marL="380985" lvl="1" indent="0">
              <a:buFont typeface="Arial"/>
              <a:buNone/>
              <a:defRPr/>
            </a:pPr>
            <a:r>
              <a:rPr lang="en-GB" sz="1500"/>
              <a:t>Total 					     50 p.</a:t>
            </a:r>
          </a:p>
          <a:p>
            <a:pPr marL="380985" lvl="1" indent="0">
              <a:buFont typeface="Arial"/>
              <a:buNone/>
              <a:defRPr/>
            </a:pPr>
            <a:endParaRPr lang="en-GB" sz="1500"/>
          </a:p>
          <a:p>
            <a:pPr>
              <a:defRPr/>
            </a:pPr>
            <a:r>
              <a:rPr lang="en-GB" sz="1667" b="1"/>
              <a:t>Project challenge (as whole group)</a:t>
            </a:r>
          </a:p>
          <a:p>
            <a:pPr lvl="1">
              <a:defRPr/>
            </a:pPr>
            <a:r>
              <a:rPr lang="en-GB" sz="1500"/>
              <a:t>Total:					50 p.</a:t>
            </a:r>
          </a:p>
        </p:txBody>
      </p:sp>
    </p:spTree>
    <p:extLst>
      <p:ext uri="{BB962C8B-B14F-4D97-AF65-F5344CB8AC3E}">
        <p14:creationId xmlns:p14="http://schemas.microsoft.com/office/powerpoint/2010/main" val="772986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/>
              <a:t>G. </a:t>
            </a:r>
            <a:r>
              <a:rPr lang="en-GB" err="1"/>
              <a:t>Otaniemi</a:t>
            </a:r>
            <a:r>
              <a:rPr lang="en-GB"/>
              <a:t> Clean Heat Challenge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84581" y="985368"/>
            <a:ext cx="8774838" cy="3388289"/>
          </a:xfrm>
        </p:spPr>
        <p:txBody>
          <a:bodyPr/>
          <a:lstStyle/>
          <a:p>
            <a:r>
              <a:rPr lang="en-US" b="0"/>
              <a:t>The key assignment for this course will be to work in team to make a solution based on TES and complementary technologies to …. </a:t>
            </a:r>
          </a:p>
          <a:p>
            <a:pPr algn="ctr"/>
            <a:r>
              <a:rPr lang="en-US" b="0"/>
              <a:t> ….deliver a low carbon heat solution for a chosen building on… </a:t>
            </a:r>
          </a:p>
          <a:p>
            <a:pPr algn="ctr"/>
            <a:r>
              <a:rPr lang="en-US"/>
              <a:t>…</a:t>
            </a:r>
            <a:r>
              <a:rPr lang="en-US" err="1"/>
              <a:t>Otaniemi</a:t>
            </a:r>
            <a:r>
              <a:rPr lang="en-US"/>
              <a:t> Campus (with co-operation of ACRE)</a:t>
            </a:r>
            <a:endParaRPr lang="en-US" i="1"/>
          </a:p>
          <a:p>
            <a:pPr algn="ctr"/>
            <a:r>
              <a:rPr lang="en-US" b="0" i="1"/>
              <a:t> </a:t>
            </a:r>
          </a:p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00219F-C200-4FF6-9777-962FE5C19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384" y="2478021"/>
            <a:ext cx="4700418" cy="31683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486224-BB8B-41F3-B64E-B08BDA8B9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78" y="2679512"/>
            <a:ext cx="3095724" cy="170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50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/>
              <a:t>G. </a:t>
            </a:r>
            <a:r>
              <a:rPr lang="en-GB" err="1"/>
              <a:t>Otaniemi</a:t>
            </a:r>
            <a:r>
              <a:rPr lang="en-GB"/>
              <a:t> Clean Heat Challenge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292352" y="1047295"/>
            <a:ext cx="6400491" cy="3388289"/>
          </a:xfrm>
        </p:spPr>
        <p:txBody>
          <a:bodyPr lIns="0" tIns="0" rIns="0" bIns="0" anchor="t"/>
          <a:lstStyle/>
          <a:p>
            <a:endParaRPr lang="en-US" b="0"/>
          </a:p>
          <a:p>
            <a:r>
              <a:rPr lang="en-US" b="0" i="1"/>
              <a:t>On Wednesday 10</a:t>
            </a:r>
            <a:r>
              <a:rPr lang="en-US" b="0" i="1" baseline="30000"/>
              <a:t>th</a:t>
            </a:r>
            <a:r>
              <a:rPr lang="en-US" b="0" i="1"/>
              <a:t> March - Representative from ACRE will come and present the challenge so would be great if you have some questions ready! </a:t>
            </a:r>
          </a:p>
          <a:p>
            <a:r>
              <a:rPr lang="en-US" b="0" i="1"/>
              <a:t>During the project work each team will be have possibility for a short meeting with ACRE to gather info on their chosen building.</a:t>
            </a:r>
            <a:endParaRPr lang="en-GB"/>
          </a:p>
          <a:p>
            <a:r>
              <a:rPr lang="en-GB">
                <a:cs typeface="Arial" panose="020B0604020202020204"/>
              </a:rPr>
              <a:t>Final presentation of projects will be on 26.4/28.4 with a wider Aalto audience.  The winning team will get to present in a “Smart </a:t>
            </a:r>
            <a:r>
              <a:rPr lang="en-GB" err="1">
                <a:cs typeface="Arial" panose="020B0604020202020204"/>
              </a:rPr>
              <a:t>Otaniemi</a:t>
            </a:r>
            <a:r>
              <a:rPr lang="en-GB">
                <a:cs typeface="Arial" panose="020B0604020202020204"/>
              </a:rPr>
              <a:t>” event on 4.5  (TBC)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E753F1-0AE3-4328-8B3C-5FF4BD5CA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058" y="1478099"/>
            <a:ext cx="1859590" cy="1023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98DEDE-8038-4982-B37D-1300B6FB8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843" y="3934873"/>
            <a:ext cx="2311519" cy="3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11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72A8590-A624-4209-920F-552857689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573632"/>
              </p:ext>
            </p:extLst>
          </p:nvPr>
        </p:nvGraphicFramePr>
        <p:xfrm>
          <a:off x="292353" y="738133"/>
          <a:ext cx="7225138" cy="497686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26658">
                  <a:extLst>
                    <a:ext uri="{9D8B030D-6E8A-4147-A177-3AD203B41FA5}">
                      <a16:colId xmlns:a16="http://schemas.microsoft.com/office/drawing/2014/main" val="2637773017"/>
                    </a:ext>
                  </a:extLst>
                </a:gridCol>
                <a:gridCol w="1392899">
                  <a:extLst>
                    <a:ext uri="{9D8B030D-6E8A-4147-A177-3AD203B41FA5}">
                      <a16:colId xmlns:a16="http://schemas.microsoft.com/office/drawing/2014/main" val="2158885882"/>
                    </a:ext>
                  </a:extLst>
                </a:gridCol>
                <a:gridCol w="4605581">
                  <a:extLst>
                    <a:ext uri="{9D8B030D-6E8A-4147-A177-3AD203B41FA5}">
                      <a16:colId xmlns:a16="http://schemas.microsoft.com/office/drawing/2014/main" val="765135463"/>
                    </a:ext>
                  </a:extLst>
                </a:gridCol>
              </a:tblGrid>
              <a:tr h="31350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cap="none" spc="0">
                          <a:effectLst/>
                        </a:rPr>
                        <a:t>Date</a:t>
                      </a:r>
                      <a:endParaRPr lang="en-GB" sz="12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cap="none" spc="0">
                          <a:effectLst/>
                        </a:rPr>
                        <a:t>time</a:t>
                      </a:r>
                      <a:endParaRPr lang="en-GB" sz="12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u="none" strike="noStrike" cap="none" spc="0">
                          <a:effectLst/>
                        </a:rPr>
                        <a:t>Contact session topic</a:t>
                      </a:r>
                      <a:endParaRPr lang="en-US" sz="1200"/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200329"/>
                  </a:ext>
                </a:extLst>
              </a:tr>
              <a:tr h="30056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cap="none" spc="0">
                          <a:effectLst/>
                        </a:rPr>
                        <a:t>Mon 08.03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FI" sz="1200" u="none" strike="noStrike" cap="none" spc="0">
                          <a:effectLst/>
                        </a:rPr>
                        <a:t>14</a:t>
                      </a:r>
                      <a:r>
                        <a:rPr lang="en-GB" sz="1200" u="none" strike="noStrike" cap="none" spc="0">
                          <a:effectLst/>
                        </a:rPr>
                        <a:t>:</a:t>
                      </a:r>
                      <a:r>
                        <a:rPr lang="en-FI" sz="1200" u="none" strike="noStrike" cap="none" spc="0">
                          <a:effectLst/>
                        </a:rPr>
                        <a:t>00</a:t>
                      </a:r>
                      <a:r>
                        <a:rPr lang="en-GB" sz="1200" u="none" strike="noStrike" cap="none" spc="0">
                          <a:effectLst/>
                        </a:rPr>
                        <a:t> </a:t>
                      </a:r>
                      <a:r>
                        <a:rPr lang="en-FI" sz="1200" u="none" strike="noStrike" cap="none" spc="0">
                          <a:effectLst/>
                        </a:rPr>
                        <a:t>-16</a:t>
                      </a:r>
                      <a:r>
                        <a:rPr lang="en-GB" sz="1200" u="none" strike="noStrike" cap="none" spc="0">
                          <a:effectLst/>
                        </a:rPr>
                        <a:t>:</a:t>
                      </a:r>
                      <a:r>
                        <a:rPr lang="en-FI" sz="1200" u="none" strike="noStrike" cap="none" spc="0">
                          <a:effectLst/>
                        </a:rPr>
                        <a:t>00</a:t>
                      </a:r>
                      <a:endParaRPr lang="en-FI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cap="none" spc="0">
                          <a:effectLst/>
                        </a:rPr>
                        <a:t>Introduction to TES systems</a:t>
                      </a:r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190028"/>
                  </a:ext>
                </a:extLst>
              </a:tr>
              <a:tr h="24854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cap="none" spc="0">
                          <a:effectLst/>
                        </a:rPr>
                        <a:t>Wed 10.03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FI" sz="1200" u="none" strike="noStrike" cap="none" spc="0">
                          <a:effectLst/>
                        </a:rPr>
                        <a:t>12</a:t>
                      </a:r>
                      <a:r>
                        <a:rPr lang="en-GB" sz="1200" u="none" strike="noStrike" cap="none" spc="0">
                          <a:effectLst/>
                        </a:rPr>
                        <a:t>:</a:t>
                      </a:r>
                      <a:r>
                        <a:rPr lang="en-FI" sz="1200" u="none" strike="noStrike" cap="none" spc="0">
                          <a:effectLst/>
                        </a:rPr>
                        <a:t>00</a:t>
                      </a:r>
                      <a:r>
                        <a:rPr lang="en-GB" sz="1200" u="none" strike="noStrike" cap="none" spc="0">
                          <a:effectLst/>
                        </a:rPr>
                        <a:t> </a:t>
                      </a:r>
                      <a:r>
                        <a:rPr lang="en-FI" sz="1200" u="none" strike="noStrike" cap="none" spc="0">
                          <a:effectLst/>
                        </a:rPr>
                        <a:t>-14</a:t>
                      </a:r>
                      <a:r>
                        <a:rPr lang="en-GB" sz="1200" u="none" strike="noStrike" cap="none" spc="0">
                          <a:effectLst/>
                        </a:rPr>
                        <a:t>:</a:t>
                      </a:r>
                      <a:r>
                        <a:rPr lang="en-FI" sz="1200" u="none" strike="noStrike" cap="none" spc="0">
                          <a:effectLst/>
                        </a:rPr>
                        <a:t>00</a:t>
                      </a:r>
                      <a:endParaRPr lang="en-FI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cap="none" spc="0">
                          <a:effectLst/>
                        </a:rPr>
                        <a:t>Introduction to project work (ACRE)</a:t>
                      </a:r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903999"/>
                  </a:ext>
                </a:extLst>
              </a:tr>
              <a:tr h="24854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cap="none" spc="0">
                          <a:effectLst/>
                        </a:rPr>
                        <a:t>Mon 15.03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FI" sz="1200" u="none" strike="noStrike" cap="none" spc="0">
                          <a:effectLst/>
                        </a:rPr>
                        <a:t>14</a:t>
                      </a:r>
                      <a:r>
                        <a:rPr lang="en-GB" sz="1200" u="none" strike="noStrike" cap="none" spc="0">
                          <a:effectLst/>
                        </a:rPr>
                        <a:t>:</a:t>
                      </a:r>
                      <a:r>
                        <a:rPr lang="en-FI" sz="1200" u="none" strike="noStrike" cap="none" spc="0">
                          <a:effectLst/>
                        </a:rPr>
                        <a:t>00</a:t>
                      </a:r>
                      <a:r>
                        <a:rPr lang="en-GB" sz="1200" u="none" strike="noStrike" cap="none" spc="0">
                          <a:effectLst/>
                        </a:rPr>
                        <a:t> </a:t>
                      </a:r>
                      <a:r>
                        <a:rPr lang="en-FI" sz="1200" u="none" strike="noStrike" cap="none" spc="0">
                          <a:effectLst/>
                        </a:rPr>
                        <a:t>-16</a:t>
                      </a:r>
                      <a:r>
                        <a:rPr lang="en-GB" sz="1200" u="none" strike="noStrike" cap="none" spc="0">
                          <a:effectLst/>
                        </a:rPr>
                        <a:t>:</a:t>
                      </a:r>
                      <a:r>
                        <a:rPr lang="en-FI" sz="1200" u="none" strike="noStrike" cap="none" spc="0">
                          <a:effectLst/>
                        </a:rPr>
                        <a:t>00</a:t>
                      </a:r>
                      <a:endParaRPr lang="en-FI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cap="none" spc="0" noProof="0" err="1">
                          <a:effectLst/>
                          <a:latin typeface="Arial"/>
                        </a:rPr>
                        <a:t>Undergrouding</a:t>
                      </a:r>
                      <a:r>
                        <a:rPr lang="en-GB" sz="1200" b="0" i="0" u="none" strike="noStrike" cap="none" spc="0" noProof="0">
                          <a:effectLst/>
                          <a:latin typeface="Arial"/>
                        </a:rPr>
                        <a:t> (UTES)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770247"/>
                  </a:ext>
                </a:extLst>
              </a:tr>
              <a:tr h="24854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cap="none" spc="0">
                          <a:effectLst/>
                        </a:rPr>
                        <a:t>Wed 17.03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FI" sz="1200" u="none" strike="noStrike" cap="none" spc="0">
                          <a:effectLst/>
                        </a:rPr>
                        <a:t>1</a:t>
                      </a:r>
                      <a:r>
                        <a:rPr lang="en-US" sz="1200" u="none" strike="noStrike" cap="none" spc="0">
                          <a:effectLst/>
                        </a:rPr>
                        <a:t>2</a:t>
                      </a:r>
                      <a:r>
                        <a:rPr lang="en-GB" sz="1200" u="none" strike="noStrike" cap="none" spc="0">
                          <a:effectLst/>
                        </a:rPr>
                        <a:t>:</a:t>
                      </a:r>
                      <a:r>
                        <a:rPr lang="en-FI" sz="1200" u="none" strike="noStrike" cap="none" spc="0">
                          <a:effectLst/>
                        </a:rPr>
                        <a:t>00</a:t>
                      </a:r>
                      <a:r>
                        <a:rPr lang="en-GB" sz="1200" u="none" strike="noStrike" cap="none" spc="0">
                          <a:effectLst/>
                        </a:rPr>
                        <a:t> </a:t>
                      </a:r>
                      <a:r>
                        <a:rPr lang="en-FI" sz="1200" u="none" strike="noStrike" cap="none" spc="0">
                          <a:effectLst/>
                        </a:rPr>
                        <a:t>-1</a:t>
                      </a:r>
                      <a:r>
                        <a:rPr lang="en-US" sz="1200" u="none" strike="noStrike" cap="none" spc="0">
                          <a:effectLst/>
                        </a:rPr>
                        <a:t>4</a:t>
                      </a:r>
                      <a:r>
                        <a:rPr lang="en-GB" sz="1200" u="none" strike="noStrike" cap="none" spc="0">
                          <a:effectLst/>
                        </a:rPr>
                        <a:t>:</a:t>
                      </a:r>
                      <a:r>
                        <a:rPr lang="en-FI" sz="1200" u="none" strike="noStrike" cap="none" spc="0">
                          <a:effectLst/>
                        </a:rPr>
                        <a:t>00</a:t>
                      </a:r>
                      <a:endParaRPr lang="en-FI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cap="none" spc="0" noProof="0">
                          <a:effectLst/>
                          <a:latin typeface="Arial"/>
                        </a:rPr>
                        <a:t>TES, exergy and flexibility</a:t>
                      </a:r>
                      <a:endParaRPr lang="en-US" sz="1200"/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852058"/>
                  </a:ext>
                </a:extLst>
              </a:tr>
              <a:tr h="24854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cap="none" spc="0">
                          <a:solidFill>
                            <a:srgbClr val="00B050"/>
                          </a:solidFill>
                          <a:effectLst/>
                        </a:rPr>
                        <a:t>Mon 22.03</a:t>
                      </a:r>
                      <a:endParaRPr lang="en-GB" sz="1200" b="0" i="0" u="none" strike="noStrike" cap="none" spc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FI" sz="1200" u="none" strike="noStrike" cap="none" spc="0">
                          <a:solidFill>
                            <a:srgbClr val="00B050"/>
                          </a:solidFill>
                          <a:effectLst/>
                        </a:rPr>
                        <a:t>14</a:t>
                      </a:r>
                      <a:r>
                        <a:rPr lang="en-GB" sz="1200" u="none" strike="noStrike" cap="none" spc="0">
                          <a:solidFill>
                            <a:srgbClr val="00B050"/>
                          </a:solidFill>
                          <a:effectLst/>
                        </a:rPr>
                        <a:t>:</a:t>
                      </a:r>
                      <a:r>
                        <a:rPr lang="en-FI" sz="1200" u="none" strike="noStrike" cap="none" spc="0">
                          <a:solidFill>
                            <a:srgbClr val="00B050"/>
                          </a:solidFill>
                          <a:effectLst/>
                        </a:rPr>
                        <a:t>00</a:t>
                      </a:r>
                      <a:r>
                        <a:rPr lang="en-GB" sz="1200" u="none" strike="noStrike" cap="none" spc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FI" sz="1200" u="none" strike="noStrike" cap="none" spc="0">
                          <a:solidFill>
                            <a:srgbClr val="00B050"/>
                          </a:solidFill>
                          <a:effectLst/>
                        </a:rPr>
                        <a:t>-16</a:t>
                      </a:r>
                      <a:r>
                        <a:rPr lang="en-GB" sz="1200" u="none" strike="noStrike" cap="none" spc="0">
                          <a:solidFill>
                            <a:srgbClr val="00B050"/>
                          </a:solidFill>
                          <a:effectLst/>
                        </a:rPr>
                        <a:t>:</a:t>
                      </a:r>
                      <a:r>
                        <a:rPr lang="en-FI" sz="1200" u="none" strike="noStrike" cap="none" spc="0">
                          <a:solidFill>
                            <a:srgbClr val="00B050"/>
                          </a:solidFill>
                          <a:effectLst/>
                        </a:rPr>
                        <a:t>00</a:t>
                      </a:r>
                      <a:endParaRPr lang="en-US" sz="1200" b="0" i="0" u="none" strike="noStrike" cap="none" spc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cap="none" spc="0">
                          <a:solidFill>
                            <a:srgbClr val="00B050"/>
                          </a:solidFill>
                          <a:effectLst/>
                        </a:rPr>
                        <a:t>Field trip (outdoor) – (Voluntary)</a:t>
                      </a:r>
                      <a:endParaRPr lang="en-GB" sz="1200" b="0" i="0" u="none" strike="noStrike" cap="none" spc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21926"/>
                  </a:ext>
                </a:extLst>
              </a:tr>
              <a:tr h="24854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cap="none" spc="0">
                          <a:effectLst/>
                        </a:rPr>
                        <a:t>Wed 24.03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FI" sz="1200" u="none" strike="noStrike" cap="none" spc="0">
                          <a:effectLst/>
                        </a:rPr>
                        <a:t>12</a:t>
                      </a:r>
                      <a:r>
                        <a:rPr lang="en-GB" sz="1200" u="none" strike="noStrike" cap="none" spc="0">
                          <a:effectLst/>
                        </a:rPr>
                        <a:t>:</a:t>
                      </a:r>
                      <a:r>
                        <a:rPr lang="en-FI" sz="1200" u="none" strike="noStrike" cap="none" spc="0">
                          <a:effectLst/>
                        </a:rPr>
                        <a:t>00</a:t>
                      </a:r>
                      <a:r>
                        <a:rPr lang="en-GB" sz="1200" u="none" strike="noStrike" cap="none" spc="0">
                          <a:effectLst/>
                        </a:rPr>
                        <a:t> </a:t>
                      </a:r>
                      <a:r>
                        <a:rPr lang="en-FI" sz="1200" u="none" strike="noStrike" cap="none" spc="0">
                          <a:effectLst/>
                        </a:rPr>
                        <a:t>-14</a:t>
                      </a:r>
                      <a:r>
                        <a:rPr lang="en-GB" sz="1200" u="none" strike="noStrike" cap="none" spc="0">
                          <a:effectLst/>
                        </a:rPr>
                        <a:t>:</a:t>
                      </a:r>
                      <a:r>
                        <a:rPr lang="en-FI" sz="1200" u="none" strike="noStrike" cap="none" spc="0">
                          <a:effectLst/>
                        </a:rPr>
                        <a:t>00</a:t>
                      </a:r>
                      <a:endParaRPr lang="en-FI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cap="none" spc="0">
                          <a:effectLst/>
                        </a:rPr>
                        <a:t>BTES, </a:t>
                      </a:r>
                      <a:r>
                        <a:rPr lang="en-GB" sz="1200" u="none" strike="noStrike" cap="none" spc="0" err="1">
                          <a:effectLst/>
                        </a:rPr>
                        <a:t>Heliostorage</a:t>
                      </a:r>
                      <a:endParaRPr lang="en-GB" sz="1200" b="0" i="0" u="none" strike="noStrike" cap="none" spc="0" err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911063"/>
                  </a:ext>
                </a:extLst>
              </a:tr>
              <a:tr h="24854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cap="none" spc="0">
                          <a:effectLst/>
                        </a:rPr>
                        <a:t>Mon 29.03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FI" sz="1200" u="none" strike="noStrike" cap="none" spc="0">
                          <a:effectLst/>
                        </a:rPr>
                        <a:t>14</a:t>
                      </a:r>
                      <a:r>
                        <a:rPr lang="en-GB" sz="1200" u="none" strike="noStrike" cap="none" spc="0">
                          <a:effectLst/>
                        </a:rPr>
                        <a:t>:</a:t>
                      </a:r>
                      <a:r>
                        <a:rPr lang="en-FI" sz="1200" u="none" strike="noStrike" cap="none" spc="0">
                          <a:effectLst/>
                        </a:rPr>
                        <a:t>00</a:t>
                      </a:r>
                      <a:r>
                        <a:rPr lang="en-GB" sz="1200" u="none" strike="noStrike" cap="none" spc="0">
                          <a:effectLst/>
                        </a:rPr>
                        <a:t> </a:t>
                      </a:r>
                      <a:r>
                        <a:rPr lang="en-FI" sz="1200" u="none" strike="noStrike" cap="none" spc="0">
                          <a:effectLst/>
                        </a:rPr>
                        <a:t>-16</a:t>
                      </a:r>
                      <a:r>
                        <a:rPr lang="en-GB" sz="1200" u="none" strike="noStrike" cap="none" spc="0">
                          <a:effectLst/>
                        </a:rPr>
                        <a:t>:</a:t>
                      </a:r>
                      <a:r>
                        <a:rPr lang="en-FI" sz="1200" u="none" strike="noStrike" cap="none" spc="0">
                          <a:effectLst/>
                        </a:rPr>
                        <a:t>00</a:t>
                      </a:r>
                      <a:endParaRPr lang="en-FI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i="0" u="none" strike="noStrike" cap="none" spc="0" noProof="0">
                          <a:effectLst/>
                        </a:rPr>
                        <a:t>Heat pump video module</a:t>
                      </a:r>
                      <a:endParaRPr lang="en-US" sz="1200"/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327077"/>
                  </a:ext>
                </a:extLst>
              </a:tr>
              <a:tr h="27166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cap="none" spc="0">
                          <a:effectLst/>
                        </a:rPr>
                        <a:t>Wed 31.03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FI" sz="1200" u="none" strike="noStrike" cap="none" spc="0">
                          <a:effectLst/>
                        </a:rPr>
                        <a:t>09</a:t>
                      </a:r>
                      <a:r>
                        <a:rPr lang="en-GB" sz="1200" u="none" strike="noStrike" cap="none" spc="0">
                          <a:effectLst/>
                        </a:rPr>
                        <a:t>:</a:t>
                      </a:r>
                      <a:r>
                        <a:rPr lang="en-FI" sz="1200" u="none" strike="noStrike" cap="none" spc="0">
                          <a:effectLst/>
                        </a:rPr>
                        <a:t>30</a:t>
                      </a:r>
                      <a:r>
                        <a:rPr lang="en-GB" sz="1200" u="none" strike="noStrike" cap="none" spc="0">
                          <a:effectLst/>
                        </a:rPr>
                        <a:t> </a:t>
                      </a:r>
                      <a:r>
                        <a:rPr lang="en-FI" sz="1200" u="none" strike="noStrike" cap="none" spc="0">
                          <a:effectLst/>
                        </a:rPr>
                        <a:t>-12</a:t>
                      </a:r>
                      <a:r>
                        <a:rPr lang="en-GB" sz="1200" u="none" strike="noStrike" cap="none" spc="0">
                          <a:effectLst/>
                        </a:rPr>
                        <a:t>:</a:t>
                      </a:r>
                      <a:r>
                        <a:rPr lang="en-FI" sz="1200" u="none" strike="noStrike" cap="none" spc="0">
                          <a:effectLst/>
                        </a:rPr>
                        <a:t>00</a:t>
                      </a:r>
                      <a:endParaRPr lang="en-FI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cap="none" spc="0">
                          <a:effectLst/>
                        </a:rPr>
                        <a:t>HEAT PUMP EVENT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60" marR="841" marT="12703" marB="95271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804800"/>
                  </a:ext>
                </a:extLst>
              </a:tr>
              <a:tr h="27166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u="none" strike="noStrike" cap="none" spc="0">
                          <a:solidFill>
                            <a:srgbClr val="FF0000"/>
                          </a:solidFill>
                          <a:effectLst/>
                        </a:rPr>
                        <a:t>Mon 05.04</a:t>
                      </a:r>
                    </a:p>
                  </a:txBody>
                  <a:tcPr marL="44460" marR="840" marT="12702" marB="9527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u="none" strike="noStrike" cap="none" spc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</a:p>
                  </a:txBody>
                  <a:tcPr marL="44460" marR="840" marT="12702" marB="9527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u="none" strike="noStrike" cap="none" spc="0">
                          <a:solidFill>
                            <a:srgbClr val="FF0000"/>
                          </a:solidFill>
                          <a:effectLst/>
                        </a:rPr>
                        <a:t>Easter – no classes</a:t>
                      </a:r>
                    </a:p>
                  </a:txBody>
                  <a:tcPr marL="44460" marR="840" marT="12702" marB="9527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15400"/>
                  </a:ext>
                </a:extLst>
              </a:tr>
              <a:tr h="27166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u="none" strike="noStrike" cap="none" spc="0">
                          <a:effectLst/>
                        </a:rPr>
                        <a:t>Wed 07.04</a:t>
                      </a:r>
                    </a:p>
                  </a:txBody>
                  <a:tcPr marL="44460" marR="840" marT="12702" marB="9527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u="none" strike="noStrike" cap="none" spc="0">
                          <a:effectLst/>
                        </a:rPr>
                        <a:t>14:00-16:00</a:t>
                      </a:r>
                    </a:p>
                  </a:txBody>
                  <a:tcPr marL="44460" marR="840" marT="12702" marB="9527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 spc="0" noProof="0">
                          <a:effectLst/>
                          <a:latin typeface="Arial"/>
                        </a:rPr>
                        <a:t>Thermal storage materials + first pitch (groups)</a:t>
                      </a:r>
                      <a:endParaRPr lang="en-GB" sz="1200" b="0" i="0" u="none" strike="noStrike" cap="none" spc="0" noProof="0">
                        <a:effectLst/>
                        <a:latin typeface="Arial"/>
                      </a:endParaRPr>
                    </a:p>
                  </a:txBody>
                  <a:tcPr marL="44460" marR="840" marT="12702" marB="9527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735095"/>
                  </a:ext>
                </a:extLst>
              </a:tr>
              <a:tr h="27166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u="none" strike="noStrike" cap="none" spc="0">
                          <a:solidFill>
                            <a:srgbClr val="FF0000"/>
                          </a:solidFill>
                          <a:effectLst/>
                        </a:rPr>
                        <a:t>12-14.04</a:t>
                      </a:r>
                    </a:p>
                  </a:txBody>
                  <a:tcPr marL="44460" marR="840" marT="12702" marB="9527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u="none" strike="noStrike" cap="none" spc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</a:p>
                  </a:txBody>
                  <a:tcPr marL="44460" marR="840" marT="12702" marB="9527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u="none" strike="noStrike" cap="none" spc="0">
                          <a:solidFill>
                            <a:srgbClr val="FF0000"/>
                          </a:solidFill>
                          <a:effectLst/>
                        </a:rPr>
                        <a:t>Exam week – no classes</a:t>
                      </a:r>
                    </a:p>
                  </a:txBody>
                  <a:tcPr marL="44460" marR="840" marT="12702" marB="9527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513615"/>
                  </a:ext>
                </a:extLst>
              </a:tr>
              <a:tr h="27166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u="none" strike="noStrike" cap="none" spc="0">
                          <a:effectLst/>
                        </a:rPr>
                        <a:t>Mon 19.04</a:t>
                      </a:r>
                    </a:p>
                  </a:txBody>
                  <a:tcPr marL="44460" marR="840" marT="12702" marB="9527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u="none" strike="noStrike" cap="none" spc="0">
                          <a:effectLst/>
                        </a:rPr>
                        <a:t>14:00 - 16:00</a:t>
                      </a:r>
                    </a:p>
                  </a:txBody>
                  <a:tcPr marL="44460" marR="840" marT="12702" marB="9527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u="none" strike="noStrike" cap="none" spc="0">
                          <a:effectLst/>
                        </a:rPr>
                        <a:t>Community Level TES solutions</a:t>
                      </a:r>
                    </a:p>
                  </a:txBody>
                  <a:tcPr marL="44460" marR="840" marT="12702" marB="9527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928308"/>
                  </a:ext>
                </a:extLst>
              </a:tr>
              <a:tr h="27166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u="none" strike="noStrike" cap="none" spc="0">
                          <a:effectLst/>
                        </a:rPr>
                        <a:t>Wed 21.04</a:t>
                      </a:r>
                    </a:p>
                  </a:txBody>
                  <a:tcPr marL="44460" marR="840" marT="12702" marB="9527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u="none" strike="noStrike" cap="none" spc="0">
                          <a:effectLst/>
                        </a:rPr>
                        <a:t>12:00 - 14:00</a:t>
                      </a:r>
                    </a:p>
                  </a:txBody>
                  <a:tcPr marL="44460" marR="840" marT="12702" marB="9527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u="none" strike="noStrike" cap="none" spc="0">
                          <a:effectLst/>
                        </a:rPr>
                        <a:t>Project work session</a:t>
                      </a:r>
                    </a:p>
                  </a:txBody>
                  <a:tcPr marL="44460" marR="840" marT="12702" marB="9527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470877"/>
                  </a:ext>
                </a:extLst>
              </a:tr>
              <a:tr h="27165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u="none" strike="noStrike" cap="none" spc="0">
                          <a:effectLst/>
                        </a:rPr>
                        <a:t>Mon 26.04</a:t>
                      </a:r>
                    </a:p>
                  </a:txBody>
                  <a:tcPr marL="44460" marR="840" marT="12701" marB="9527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u="none" strike="noStrike" cap="none" spc="0">
                          <a:effectLst/>
                        </a:rPr>
                        <a:t>14:00 - 16:00</a:t>
                      </a:r>
                    </a:p>
                  </a:txBody>
                  <a:tcPr marL="44460" marR="840" marT="12701" marB="9527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i="0" u="none" strike="noStrike" cap="none" spc="0" noProof="0">
                          <a:effectLst/>
                          <a:latin typeface="Arial"/>
                        </a:rPr>
                        <a:t>Reserved - final presentations</a:t>
                      </a:r>
                      <a:endParaRPr lang="en-US" sz="1200"/>
                    </a:p>
                  </a:txBody>
                  <a:tcPr marL="44460" marR="840" marT="12701" marB="9527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712960"/>
                  </a:ext>
                </a:extLst>
              </a:tr>
              <a:tr h="27165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u="none" strike="noStrike" cap="none" spc="0">
                          <a:effectLst/>
                        </a:rPr>
                        <a:t>Wed 28.04</a:t>
                      </a:r>
                    </a:p>
                  </a:txBody>
                  <a:tcPr marL="44460" marR="840" marT="12701" marB="9527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u="none" strike="noStrike" cap="none" spc="0">
                          <a:effectLst/>
                        </a:rPr>
                        <a:t>12:00 - 14:00</a:t>
                      </a:r>
                    </a:p>
                  </a:txBody>
                  <a:tcPr marL="44460" marR="840" marT="12701" marB="9527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i="0" u="none" strike="noStrike" cap="none" spc="0" noProof="0">
                          <a:effectLst/>
                          <a:latin typeface="Arial"/>
                        </a:rPr>
                        <a:t>Reserved - final presentations</a:t>
                      </a:r>
                      <a:endParaRPr lang="en-US" sz="1200"/>
                    </a:p>
                  </a:txBody>
                  <a:tcPr marL="44460" marR="840" marT="12701" marB="9527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246153"/>
                  </a:ext>
                </a:extLst>
              </a:tr>
              <a:tr h="27165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u="none" strike="noStrike" cap="none" spc="0">
                          <a:effectLst/>
                        </a:rPr>
                        <a:t>Tues 04.05</a:t>
                      </a:r>
                    </a:p>
                  </a:txBody>
                  <a:tcPr marL="44460" marR="840" marT="12701" marB="9527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u="none" strike="noStrike" cap="none" spc="0">
                          <a:effectLst/>
                        </a:rPr>
                        <a:t>12:00 - 16:00</a:t>
                      </a:r>
                    </a:p>
                  </a:txBody>
                  <a:tcPr marL="44460" marR="840" marT="12701" marB="9527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u="none" strike="noStrike" cap="none" spc="0">
                          <a:effectLst/>
                        </a:rPr>
                        <a:t>SMART OTANIEMI EVENT (VOLUNTARY)</a:t>
                      </a:r>
                    </a:p>
                  </a:txBody>
                  <a:tcPr marL="44460" marR="840" marT="12701" marB="95271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44623"/>
                  </a:ext>
                </a:extLst>
              </a:tr>
            </a:tbl>
          </a:graphicData>
        </a:graphic>
      </p:graphicFrame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8ABB14B-156D-4498-896F-B2661287F2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16153" y="105882"/>
            <a:ext cx="8492897" cy="1110638"/>
          </a:xfrm>
        </p:spPr>
        <p:txBody>
          <a:bodyPr/>
          <a:lstStyle/>
          <a:p>
            <a:r>
              <a:rPr lang="en-GB">
                <a:solidFill>
                  <a:schemeClr val="bg2">
                    <a:lumMod val="75000"/>
                  </a:schemeClr>
                </a:solidFill>
              </a:rPr>
              <a:t>H. </a:t>
            </a:r>
            <a:r>
              <a:rPr lang="en-GB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</a:rPr>
              <a:t>Course timetable</a:t>
            </a:r>
          </a:p>
        </p:txBody>
      </p:sp>
    </p:spTree>
    <p:extLst>
      <p:ext uri="{BB962C8B-B14F-4D97-AF65-F5344CB8AC3E}">
        <p14:creationId xmlns:p14="http://schemas.microsoft.com/office/powerpoint/2010/main" val="1321361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/>
              <a:t>A. …Introduction to course teachers….</a:t>
            </a:r>
          </a:p>
        </p:txBody>
      </p:sp>
    </p:spTree>
    <p:extLst>
      <p:ext uri="{BB962C8B-B14F-4D97-AF65-F5344CB8AC3E}">
        <p14:creationId xmlns:p14="http://schemas.microsoft.com/office/powerpoint/2010/main" val="451557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4537687"/>
            <a:ext cx="6548561" cy="400313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EV “lobbying taxi”, 2009, EC HQ, Brussels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563" y="1370142"/>
            <a:ext cx="5716712" cy="30760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7563" y="44535"/>
            <a:ext cx="6645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chemeClr val="bg2">
                    <a:lumMod val="75000"/>
                  </a:schemeClr>
                </a:solidFill>
                <a:latin typeface="+mj-lt"/>
              </a:rPr>
              <a:t>Sam -  promoting alternatives to</a:t>
            </a:r>
            <a:br>
              <a:rPr lang="en-GB" sz="3200" b="1">
                <a:solidFill>
                  <a:schemeClr val="bg2">
                    <a:lumMod val="75000"/>
                  </a:schemeClr>
                </a:solidFill>
                <a:latin typeface="+mj-lt"/>
              </a:rPr>
            </a:br>
            <a:r>
              <a:rPr lang="en-GB" sz="3200" b="1">
                <a:solidFill>
                  <a:schemeClr val="bg2">
                    <a:lumMod val="75000"/>
                  </a:schemeClr>
                </a:solidFill>
                <a:latin typeface="+mj-lt"/>
              </a:rPr>
              <a:t> oil to EU policymakers….</a:t>
            </a:r>
          </a:p>
        </p:txBody>
      </p:sp>
    </p:spTree>
    <p:extLst>
      <p:ext uri="{BB962C8B-B14F-4D97-AF65-F5344CB8AC3E}">
        <p14:creationId xmlns:p14="http://schemas.microsoft.com/office/powerpoint/2010/main" val="2996830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200" y="157200"/>
            <a:ext cx="6657000" cy="900000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>
                <a:solidFill>
                  <a:schemeClr val="bg2">
                    <a:lumMod val="75000"/>
                  </a:schemeClr>
                </a:solidFill>
              </a:rPr>
              <a:t>Annukka – in the movement of the Energy Transition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4537687"/>
            <a:ext cx="6548561" cy="400313"/>
          </a:xfrm>
        </p:spPr>
        <p:txBody>
          <a:bodyPr anchor="t"/>
          <a:lstStyle/>
          <a:p>
            <a:pPr marL="0" indent="0" algn="ctr">
              <a:buNone/>
            </a:pPr>
            <a:r>
              <a:rPr lang="en-GB"/>
              <a:t>Learning by Discovery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38700-8D60-CD45-A775-54D8A20D7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79" y="1057200"/>
            <a:ext cx="5695843" cy="348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1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200" y="157200"/>
            <a:ext cx="6657000" cy="90000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GB" b="1">
                <a:solidFill>
                  <a:schemeClr val="bg2">
                    <a:lumMod val="75000"/>
                  </a:schemeClr>
                </a:solidFill>
              </a:rPr>
              <a:t>Sampson– fighting climate change through innovation</a:t>
            </a:r>
            <a:endParaRPr lang="en-GB">
              <a:solidFill>
                <a:schemeClr val="bg2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1" name="Content Placeholder 10" descr="A group of people in uniform&#10;&#10;Description automatically generated">
            <a:extLst>
              <a:ext uri="{FF2B5EF4-FFF2-40B4-BE49-F238E27FC236}">
                <a16:creationId xmlns:a16="http://schemas.microsoft.com/office/drawing/2014/main" id="{7BFE8DEB-87EC-4110-B8C2-A54A96842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8373" y="4537075"/>
            <a:ext cx="535517" cy="401638"/>
          </a:xfrm>
        </p:spPr>
      </p:pic>
      <p:pic>
        <p:nvPicPr>
          <p:cNvPr id="3" name="Picture 5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05450518-4A4B-4C72-B82E-A032D79265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92" t="9783"/>
          <a:stretch/>
        </p:blipFill>
        <p:spPr>
          <a:xfrm>
            <a:off x="2180143" y="1098370"/>
            <a:ext cx="4783713" cy="351825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0E0624B-D3DB-4821-9A3E-6CCD556F94F3}"/>
              </a:ext>
            </a:extLst>
          </p:cNvPr>
          <p:cNvSpPr txBox="1">
            <a:spLocks/>
          </p:cNvSpPr>
          <p:nvPr/>
        </p:nvSpPr>
        <p:spPr>
          <a:xfrm>
            <a:off x="1331639" y="4616629"/>
            <a:ext cx="6548561" cy="400313"/>
          </a:xfrm>
        </p:spPr>
        <p:txBody>
          <a:bodyPr/>
          <a:lstStyle>
            <a:lvl1pPr marL="171435" indent="-171435" algn="l" defTabSz="685733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0" indent="-171435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160" indent="-171435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30" indent="-171435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895" indent="-171435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766" indent="-171435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26" indent="-171435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494" indent="-171435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360" indent="-171435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/>
              <a:t>First year in Aalto University</a:t>
            </a:r>
          </a:p>
        </p:txBody>
      </p:sp>
    </p:spTree>
    <p:extLst>
      <p:ext uri="{BB962C8B-B14F-4D97-AF65-F5344CB8AC3E}">
        <p14:creationId xmlns:p14="http://schemas.microsoft.com/office/powerpoint/2010/main" val="3821489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/>
              <a:t>Let’s connect!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292353" y="1423639"/>
            <a:ext cx="8492897" cy="3528411"/>
          </a:xfrm>
        </p:spPr>
        <p:txBody>
          <a:bodyPr/>
          <a:lstStyle/>
          <a:p>
            <a:r>
              <a:rPr lang="en-GB" err="1"/>
              <a:t>Linkedin</a:t>
            </a:r>
            <a:r>
              <a:rPr lang="en-GB"/>
              <a:t> profiles:</a:t>
            </a:r>
          </a:p>
          <a:p>
            <a:endParaRPr lang="en-GB"/>
          </a:p>
          <a:p>
            <a:r>
              <a:rPr lang="fi-FI">
                <a:hlinkClick r:id="rId2"/>
              </a:rPr>
              <a:t>https://www.linkedin.com/in/annukka-santasalo-aarnio-5bb451b/</a:t>
            </a:r>
            <a:endParaRPr lang="fi-FI"/>
          </a:p>
          <a:p>
            <a:endParaRPr lang="en-GB"/>
          </a:p>
          <a:p>
            <a:r>
              <a:rPr lang="fi-FI">
                <a:hlinkClick r:id="rId3"/>
              </a:rPr>
              <a:t>https://www.linkedin.com/in/sam-cross-7574a0/</a:t>
            </a:r>
            <a:endParaRPr lang="fi-FI"/>
          </a:p>
          <a:p>
            <a:endParaRPr lang="fi-FI"/>
          </a:p>
          <a:p>
            <a:r>
              <a:rPr lang="fi-FI">
                <a:hlinkClick r:id="rId4"/>
              </a:rPr>
              <a:t>https://www.linkedin.com/in/sampson-tetteh-2614a190/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042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/>
              <a:t>B. Course summary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88238" y="974363"/>
            <a:ext cx="8767523" cy="3388289"/>
          </a:xfrm>
        </p:spPr>
        <p:txBody>
          <a:bodyPr lIns="0" tIns="0" rIns="0" bIns="0" anchor="t"/>
          <a:lstStyle/>
          <a:p>
            <a:r>
              <a:rPr lang="en-US" b="0"/>
              <a:t>This course introduces system level approach to thermal energy storage (TES):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Fundamentals of TES &amp; how it can improve the</a:t>
            </a:r>
            <a:r>
              <a:rPr lang="en-US" b="0">
                <a:solidFill>
                  <a:srgbClr val="000000"/>
                </a:solidFill>
              </a:rPr>
              <a:t> sustainability of energy systems</a:t>
            </a:r>
            <a:r>
              <a:rPr lang="en-US" b="0"/>
              <a:t>. 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Need for TES applications e.g. excess heat from industrial and energy sector installations, production and demand mismatch (especially with RES production) 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A common approach is taken to all TES technologies emphasizing the importance of temperatures and timescale (seasonal vs short term)</a:t>
            </a:r>
          </a:p>
          <a:p>
            <a:r>
              <a:rPr lang="en-US" b="0"/>
              <a:t>…and to apply TES solutions to a real-world situation, </a:t>
            </a:r>
            <a:r>
              <a:rPr lang="en-US" b="0" err="1"/>
              <a:t>Otaniemi</a:t>
            </a:r>
            <a:r>
              <a:rPr lang="en-US" b="0"/>
              <a:t> Clean Heat Challenge! 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89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/>
              <a:t>C. Course learning objectives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292352" y="1446719"/>
            <a:ext cx="8492897" cy="338828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Understand system level approach to thermal energy storage between Power plants, Industry, Community and building level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Can prepare fundamental heat and mass balances of thermal energy storages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Connect the need for thermal energy storage created by both RES-Electricity and RES-Heat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Compare functioning of different energy storage technologies &amp; materials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Able to characterize energy storage by technology, temperature, and timescale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Apply thermal energy storages for a case study </a:t>
            </a:r>
          </a:p>
          <a:p>
            <a:endParaRPr lang="en-US"/>
          </a:p>
          <a:p>
            <a:r>
              <a:rPr lang="en-US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955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/>
              <a:t>D. Course learning methods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Contact sessions (speakers from different fields)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Aalto Networking platform Heat Pump event (31.3)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Exercises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Project challenge in student teams</a:t>
            </a:r>
          </a:p>
        </p:txBody>
      </p:sp>
    </p:spTree>
    <p:extLst>
      <p:ext uri="{BB962C8B-B14F-4D97-AF65-F5344CB8AC3E}">
        <p14:creationId xmlns:p14="http://schemas.microsoft.com/office/powerpoint/2010/main" val="160678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0">
      <a:dk1>
        <a:sysClr val="windowText" lastClr="000000"/>
      </a:dk1>
      <a:lt1>
        <a:sysClr val="window" lastClr="FFFFFF"/>
      </a:lt1>
      <a:dk2>
        <a:srgbClr val="BB16A3"/>
      </a:dk2>
      <a:lt2>
        <a:srgbClr val="D673C8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ENG_1610_EN.potx" id="{9639D5B8-18F0-4BC0-94F1-01CC797AE68B}" vid="{7E8E788C-F476-47D6-B495-2030361E40A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1B6985D2C714082B76C9E8300EA8B" ma:contentTypeVersion="5" ma:contentTypeDescription="Create a new document." ma:contentTypeScope="" ma:versionID="13c631bffc2b5839835230da1c05c330">
  <xsd:schema xmlns:xsd="http://www.w3.org/2001/XMLSchema" xmlns:xs="http://www.w3.org/2001/XMLSchema" xmlns:p="http://schemas.microsoft.com/office/2006/metadata/properties" xmlns:ns2="abca3661-95f8-48c5-b105-f062e59057c4" targetNamespace="http://schemas.microsoft.com/office/2006/metadata/properties" ma:root="true" ma:fieldsID="d45473b6dcf464a00f3aa661cb0dcca1" ns2:_="">
    <xsd:import namespace="abca3661-95f8-48c5-b105-f062e59057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ca3661-95f8-48c5-b105-f062e59057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4781C3-D3AD-4784-B416-F1A7521D2F93}">
  <ds:schemaRefs>
    <ds:schemaRef ds:uri="abca3661-95f8-48c5-b105-f062e59057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EAFD903-DA42-40BB-9AC5-96FC2FE7D22F}">
  <ds:schemaRefs>
    <ds:schemaRef ds:uri="http://schemas.microsoft.com/office/2006/metadata/properties"/>
    <ds:schemaRef ds:uri="http://schemas.microsoft.com/office/infopath/2007/PartnerControl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4AF6EBCE-DDF0-476F-9072-DF13A3FE0D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(16:10)</PresentationFormat>
  <Slides>14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Office-teema</vt:lpstr>
      <vt:lpstr>PowerPoint Presentation</vt:lpstr>
      <vt:lpstr>PowerPoint Presentation</vt:lpstr>
      <vt:lpstr>PowerPoint Presentation</vt:lpstr>
      <vt:lpstr>Annukka – in the movement of the Energy Transition  </vt:lpstr>
      <vt:lpstr>Sampson– fighting climate change through innovation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Tetteh Sampson</dc:creator>
  <cp:revision>1</cp:revision>
  <dcterms:created xsi:type="dcterms:W3CDTF">2021-03-04T16:15:16Z</dcterms:created>
  <dcterms:modified xsi:type="dcterms:W3CDTF">2021-03-19T15:03:15Z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0x010100FC81B6985D2C714082B76C9E8300EA8B</vt:lpwstr>
  </property>
</Properties>
</file>