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31"/>
  </p:notesMasterIdLst>
  <p:sldIdLst>
    <p:sldId id="288" r:id="rId2"/>
    <p:sldId id="294" r:id="rId3"/>
    <p:sldId id="264" r:id="rId4"/>
    <p:sldId id="289" r:id="rId5"/>
    <p:sldId id="265" r:id="rId6"/>
    <p:sldId id="290" r:id="rId7"/>
    <p:sldId id="266" r:id="rId8"/>
    <p:sldId id="267" r:id="rId9"/>
    <p:sldId id="291" r:id="rId10"/>
    <p:sldId id="292" r:id="rId11"/>
    <p:sldId id="293" r:id="rId12"/>
    <p:sldId id="268" r:id="rId13"/>
    <p:sldId id="269" r:id="rId14"/>
    <p:sldId id="295" r:id="rId15"/>
    <p:sldId id="270" r:id="rId16"/>
    <p:sldId id="271" r:id="rId17"/>
    <p:sldId id="272" r:id="rId18"/>
    <p:sldId id="273" r:id="rId19"/>
    <p:sldId id="296" r:id="rId20"/>
    <p:sldId id="274" r:id="rId21"/>
    <p:sldId id="275" r:id="rId22"/>
    <p:sldId id="276" r:id="rId23"/>
    <p:sldId id="277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4660"/>
  </p:normalViewPr>
  <p:slideViewPr>
    <p:cSldViewPr snapToGrid="0">
      <p:cViewPr varScale="1">
        <p:scale>
          <a:sx n="65" d="100"/>
          <a:sy n="65" d="100"/>
        </p:scale>
        <p:origin x="4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FAD5C-398F-42E2-ACBF-A0E6EF3F450D}" type="datetimeFigureOut">
              <a:rPr lang="en-GB" smtClean="0"/>
              <a:t>03/05/2024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C5246-0E72-437F-ABCA-0C6F067536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971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B9F9C-8592-4A01-9FF5-F9722ED410DF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8744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DC5246-0E72-437F-ABCA-0C6F06753648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942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3794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621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7432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464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52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428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5858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955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15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18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578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516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339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84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17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915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82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369A55-AEFE-4780-9D99-FE1EE6649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67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8030910" cy="2387600"/>
          </a:xfrm>
        </p:spPr>
        <p:txBody>
          <a:bodyPr>
            <a:normAutofit fontScale="90000"/>
          </a:bodyPr>
          <a:lstStyle/>
          <a:p>
            <a:r>
              <a:rPr lang="fi-FI" dirty="0"/>
              <a:t>Raha- ja pankkiteorian kurssi</a:t>
            </a:r>
            <a:br>
              <a:rPr lang="fi-FI" dirty="0"/>
            </a:br>
            <a:r>
              <a:rPr lang="fi-FI" dirty="0"/>
              <a:t>Luento 7 </a:t>
            </a:r>
            <a:br>
              <a:rPr lang="fi-FI" dirty="0"/>
            </a:br>
            <a:endParaRPr lang="fi-FI" sz="165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23060" y="3729479"/>
            <a:ext cx="6858000" cy="1655762"/>
          </a:xfrm>
        </p:spPr>
        <p:txBody>
          <a:bodyPr/>
          <a:lstStyle/>
          <a:p>
            <a:r>
              <a:rPr lang="fi-FI" dirty="0"/>
              <a:t>M20</a:t>
            </a:r>
          </a:p>
          <a:p>
            <a:r>
              <a:rPr lang="fi-FI" dirty="0"/>
              <a:t>7.5.2024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810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B1F67-DFDA-455C-B80F-CA42CF3CC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69" y="457201"/>
            <a:ext cx="8069802" cy="1043125"/>
          </a:xfrm>
        </p:spPr>
        <p:txBody>
          <a:bodyPr>
            <a:normAutofit fontScale="90000"/>
          </a:bodyPr>
          <a:lstStyle/>
          <a:p>
            <a:r>
              <a:rPr lang="fi-FI" dirty="0"/>
              <a:t>Zimbabwen hyperinflaatio – kuinka kvantiteettiteorian unohtaminen tuhosi Zimbabwen dollarin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F0410-0674-4639-9B6B-E6F994B56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3004" y="2089951"/>
            <a:ext cx="7704667" cy="4532790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Taustalla valkoisten suurviljelijöiden tilojen takavarikointi / pakkoluovutus v. 2000 Mugaben kannattajille</a:t>
            </a:r>
          </a:p>
          <a:p>
            <a:pPr lvl="1"/>
            <a:r>
              <a:rPr lang="fi-FI" dirty="0"/>
              <a:t>Maataloustuotanto romahti</a:t>
            </a:r>
          </a:p>
          <a:p>
            <a:pPr lvl="1"/>
            <a:r>
              <a:rPr lang="fi-FI" dirty="0"/>
              <a:t>Tärkeä/tärkein elinkeino romahti =&gt; valtion verotulot romahtivat</a:t>
            </a:r>
          </a:p>
          <a:p>
            <a:pPr lvl="1"/>
            <a:r>
              <a:rPr lang="fi-FI" dirty="0"/>
              <a:t>Verojen nostaminen ei olisi ehkä tuonut lisätuloja, olisi ollut epäsuosittua</a:t>
            </a:r>
          </a:p>
          <a:p>
            <a:r>
              <a:rPr lang="fi-FI" dirty="0"/>
              <a:t>Yleisöltä tai ulkomailta lainaaminen?</a:t>
            </a:r>
          </a:p>
          <a:p>
            <a:pPr lvl="1"/>
            <a:r>
              <a:rPr lang="fi-FI" dirty="0"/>
              <a:t>Hallitukseen ei luotettu edes kotimaassa</a:t>
            </a:r>
          </a:p>
          <a:p>
            <a:r>
              <a:rPr lang="fi-FI" dirty="0"/>
              <a:t>Jäljelle jäävä vaihtoehto: keskuspankin setelipaino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fi-FI" dirty="0"/>
              <a:t>Voimakas inflaatio</a:t>
            </a:r>
          </a:p>
          <a:p>
            <a:r>
              <a:rPr lang="fi-FI" dirty="0"/>
              <a:t>Monien keskeisten hyödykkeiden hintojen nostaminen kiellettiin helmikuussa 2007</a:t>
            </a:r>
          </a:p>
          <a:p>
            <a:pPr lvl="1"/>
            <a:r>
              <a:rPr lang="fi-FI" dirty="0"/>
              <a:t>Inflaatiosta rikos, jossa syyllisenä kauppias </a:t>
            </a:r>
            <a:r>
              <a:rPr lang="fi-FI" dirty="0" err="1"/>
              <a:t>tms</a:t>
            </a:r>
            <a:r>
              <a:rPr lang="fi-FI" dirty="0"/>
              <a:t>, ei setelipainosta rahoittaja!</a:t>
            </a:r>
          </a:p>
          <a:p>
            <a:pPr lvl="1"/>
            <a:r>
              <a:rPr lang="fi-FI" dirty="0"/>
              <a:t>Inflaation estäminen kieltämällä ei toiminut nytkään.</a:t>
            </a:r>
          </a:p>
          <a:p>
            <a:r>
              <a:rPr lang="fi-FI" dirty="0"/>
              <a:t>Maaliskuussa 2007 inflaatio 1500 %; Vuoteen 2008 mennessä inflaatio 2 miljoonaa prosenttia</a:t>
            </a:r>
          </a:p>
          <a:p>
            <a:r>
              <a:rPr lang="fi-FI" dirty="0"/>
              <a:t>Vuonna 2009 pakon edessä sallittiin ulkomaan valuutan käyttö päivittäisissä transaktioissa</a:t>
            </a:r>
          </a:p>
          <a:p>
            <a:pPr lvl="1"/>
            <a:r>
              <a:rPr lang="fi-FI" dirty="0"/>
              <a:t>Kotimaan valuutta…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6EE6A-D5B7-49BD-AE89-84652EFE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35F36-FAF5-405C-8236-AE9DC35C9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934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71BC6D-9246-40EF-8BD8-E0FB51BA8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EB7A57-3900-4613-B55E-E55ECDDA6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11</a:t>
            </a:fld>
            <a:endParaRPr lang="en-GB"/>
          </a:p>
        </p:txBody>
      </p:sp>
      <p:pic>
        <p:nvPicPr>
          <p:cNvPr id="1026" name="Picture 2" descr="Hyper Inflation in Zimbabwe - Economics Help">
            <a:extLst>
              <a:ext uri="{FF2B5EF4-FFF2-40B4-BE49-F238E27FC236}">
                <a16:creationId xmlns:a16="http://schemas.microsoft.com/office/drawing/2014/main" id="{8C7D621C-5D6C-471D-93DE-C26A3AFA0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090" y="1547558"/>
            <a:ext cx="7626710" cy="3777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17CCDD9-E9F6-4478-9F10-5060E729C75B}"/>
              </a:ext>
            </a:extLst>
          </p:cNvPr>
          <p:cNvSpPr txBox="1"/>
          <p:nvPr/>
        </p:nvSpPr>
        <p:spPr>
          <a:xfrm>
            <a:off x="2780145" y="5717309"/>
            <a:ext cx="3398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100 biljoonaa dollaria</a:t>
            </a:r>
          </a:p>
        </p:txBody>
      </p:sp>
    </p:spTree>
    <p:extLst>
      <p:ext uri="{BB962C8B-B14F-4D97-AF65-F5344CB8AC3E}">
        <p14:creationId xmlns:p14="http://schemas.microsoft.com/office/powerpoint/2010/main" val="687632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16949" y="75539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Keynesin likviditeettipreferenssiteoria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16949" y="1820254"/>
            <a:ext cx="7075917" cy="423016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”Työllisyys, korko ja raha” (General </a:t>
            </a:r>
            <a:r>
              <a:rPr lang="fi-FI" dirty="0" err="1"/>
              <a:t>theory</a:t>
            </a:r>
            <a:r>
              <a:rPr lang="fi-FI" dirty="0"/>
              <a:t> of </a:t>
            </a:r>
            <a:r>
              <a:rPr lang="fi-FI" dirty="0" err="1"/>
              <a:t>employment</a:t>
            </a:r>
            <a:r>
              <a:rPr lang="fi-FI" dirty="0"/>
              <a:t> </a:t>
            </a:r>
            <a:r>
              <a:rPr lang="fi-FI" dirty="0" err="1"/>
              <a:t>interest</a:t>
            </a:r>
            <a:r>
              <a:rPr lang="fi-FI" dirty="0"/>
              <a:t> and money; 1936; Suom. Ahti Karjalainen &amp; Pentti Kivinen, WSOY 1951)</a:t>
            </a:r>
          </a:p>
          <a:p>
            <a:r>
              <a:rPr lang="fi-FI" dirty="0"/>
              <a:t>”Miksi ihmiset pitävät rahaa”?</a:t>
            </a:r>
          </a:p>
          <a:p>
            <a:pPr lvl="1"/>
            <a:r>
              <a:rPr lang="fi-FI" dirty="0"/>
              <a:t>Transaktiomotiivi (”vaikutin”)</a:t>
            </a:r>
          </a:p>
          <a:p>
            <a:pPr lvl="2"/>
            <a:r>
              <a:rPr lang="fi-FI" dirty="0"/>
              <a:t>Alkup. teoksessa mainitaan kahtena eri motiivina: tulovaikutin (</a:t>
            </a:r>
            <a:r>
              <a:rPr lang="fi-FI" dirty="0" err="1"/>
              <a:t>income</a:t>
            </a:r>
            <a:r>
              <a:rPr lang="fi-FI" dirty="0"/>
              <a:t> </a:t>
            </a:r>
            <a:r>
              <a:rPr lang="fi-FI" dirty="0" err="1"/>
              <a:t>motive</a:t>
            </a:r>
            <a:r>
              <a:rPr lang="fi-FI" dirty="0"/>
              <a:t>) ja liikevaikutin (</a:t>
            </a:r>
            <a:r>
              <a:rPr lang="fi-FI" dirty="0" err="1"/>
              <a:t>business-motive</a:t>
            </a:r>
            <a:r>
              <a:rPr lang="fi-FI" dirty="0"/>
              <a:t>)</a:t>
            </a:r>
          </a:p>
          <a:p>
            <a:pPr lvl="2"/>
            <a:r>
              <a:rPr lang="fi-FI" dirty="0"/>
              <a:t>Ainoa klassisen taloustieteen käsittelemä</a:t>
            </a:r>
          </a:p>
          <a:p>
            <a:pPr lvl="3"/>
            <a:r>
              <a:rPr lang="fi-FI" dirty="0"/>
              <a:t>Talouden aktiviteetti kasvaa tai hinnat nousevat 1 % =&gt; lisää rahan kysyntää prosentilla</a:t>
            </a:r>
          </a:p>
          <a:p>
            <a:pPr lvl="1"/>
            <a:r>
              <a:rPr lang="fi-FI" dirty="0"/>
              <a:t>Varautumismotiivi</a:t>
            </a:r>
          </a:p>
          <a:p>
            <a:pPr lvl="3"/>
            <a:r>
              <a:rPr lang="fi-FI" dirty="0"/>
              <a:t>Yllättävät menot tai ostosmahdollisuudet</a:t>
            </a:r>
          </a:p>
          <a:p>
            <a:pPr lvl="3"/>
            <a:r>
              <a:rPr lang="fi-FI" dirty="0"/>
              <a:t>Varautumismotiivi suunnilleen suhteissa tuloihin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3504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48803" cy="643630"/>
          </a:xfrm>
        </p:spPr>
        <p:txBody>
          <a:bodyPr>
            <a:normAutofit fontScale="90000"/>
          </a:bodyPr>
          <a:lstStyle/>
          <a:p>
            <a:r>
              <a:rPr lang="fi-FI" dirty="0"/>
              <a:t>Keynesin teoriat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26269" y="1473553"/>
            <a:ext cx="7704667" cy="5143557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fi-FI" sz="2600" dirty="0"/>
              <a:t>Spekulatiivinen motiivi</a:t>
            </a:r>
          </a:p>
          <a:p>
            <a:pPr lvl="3"/>
            <a:r>
              <a:rPr lang="fi-FI" sz="2600" dirty="0"/>
              <a:t>Keynesin olennaisin lisäys aiempaan teoriaan</a:t>
            </a:r>
          </a:p>
          <a:p>
            <a:pPr lvl="3"/>
            <a:r>
              <a:rPr lang="fi-FI" sz="2600" dirty="0"/>
              <a:t>Pidetään rahaa jos sen odotettu tuotto suurempi kuin tuotto muissa sijoituskohteissa; rahan tuotto = 0 =&gt; pidetään vain jos korkojen odotetaan nousevan, mikä alentaisi joukkolainojen ym. kohteiden hintoja</a:t>
            </a:r>
          </a:p>
          <a:p>
            <a:pPr lvl="3">
              <a:buNone/>
            </a:pPr>
            <a:r>
              <a:rPr lang="fi-FI" sz="2600" dirty="0"/>
              <a:t>	=&gt; Korot korkeat =&gt; odotetaan laskevan =&gt; ei kannata pitää rahaa</a:t>
            </a:r>
          </a:p>
          <a:p>
            <a:r>
              <a:rPr lang="fi-FI" dirty="0"/>
              <a:t>Reaalisen rahan (</a:t>
            </a:r>
            <a:r>
              <a:rPr lang="fi-FI" dirty="0" err="1"/>
              <a:t>real</a:t>
            </a:r>
            <a:r>
              <a:rPr lang="fi-FI" dirty="0"/>
              <a:t> money </a:t>
            </a:r>
            <a:r>
              <a:rPr lang="fi-FI" dirty="0" err="1"/>
              <a:t>balances</a:t>
            </a:r>
            <a:r>
              <a:rPr lang="fi-FI" dirty="0"/>
              <a:t>) kysyntä</a:t>
            </a:r>
          </a:p>
          <a:p>
            <a:pPr lvl="1"/>
            <a:r>
              <a:rPr lang="fi-FI" sz="2600" dirty="0"/>
              <a:t>M/P = L(Y, i)</a:t>
            </a:r>
            <a:br>
              <a:rPr lang="fi-FI" sz="2600" dirty="0"/>
            </a:br>
            <a:r>
              <a:rPr lang="fi-FI" sz="2600" dirty="0"/>
              <a:t>Missä P= hintataso, Y= reaalinen bruttokansantuote, i = korkotaso</a:t>
            </a:r>
          </a:p>
          <a:p>
            <a:pPr lvl="1"/>
            <a:r>
              <a:rPr lang="fi-FI" sz="2600" dirty="0"/>
              <a:t>Rahan kiertonopeus ei Keynesillä vakio; korkojen nousu vauhdittaa rahan kiertoa, raha pannaan eteenpäin jos sitä ei kannata pitää</a:t>
            </a:r>
          </a:p>
          <a:p>
            <a:pPr lvl="1"/>
            <a:r>
              <a:rPr lang="fi-FI" sz="2600" dirty="0"/>
              <a:t>Olennainen uutuus Keynesillä: korot tässä yhteydessä, etenkin spekulatiivinen motiivi</a:t>
            </a:r>
          </a:p>
          <a:p>
            <a:pPr lvl="1"/>
            <a:r>
              <a:rPr lang="fi-FI" sz="2600" dirty="0"/>
              <a:t>Standardiolettamus: korkoa ei makseta kuin obligaatioille. Rahalle ei makseta korkoa.</a:t>
            </a:r>
          </a:p>
          <a:p>
            <a:pPr lvl="2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5233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68DF5-0D3C-4D3C-A19E-1E535CB9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60881"/>
          </a:xfrm>
        </p:spPr>
        <p:txBody>
          <a:bodyPr/>
          <a:lstStyle/>
          <a:p>
            <a:r>
              <a:rPr lang="fi-FI" dirty="0"/>
              <a:t>Keynesin teoriat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9FA0F-EB3F-4061-BB5C-A170767EC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5197" y="2301170"/>
            <a:ext cx="7704667" cy="3332816"/>
          </a:xfrm>
        </p:spPr>
        <p:txBody>
          <a:bodyPr>
            <a:normAutofit/>
          </a:bodyPr>
          <a:lstStyle/>
          <a:p>
            <a:r>
              <a:rPr lang="fi-FI" dirty="0"/>
              <a:t>Rahan kiertonopeus ei siis vakio vaan riippuu korosta</a:t>
            </a:r>
          </a:p>
          <a:p>
            <a:pPr marL="0" indent="0">
              <a:buNone/>
            </a:pPr>
            <a:r>
              <a:rPr lang="fi-FI" dirty="0"/>
              <a:t>			V = PY/M = Y / L(</a:t>
            </a:r>
            <a:r>
              <a:rPr lang="fi-FI" dirty="0" err="1"/>
              <a:t>i,Y</a:t>
            </a:r>
            <a:r>
              <a:rPr lang="fi-FI" dirty="0"/>
              <a:t>)</a:t>
            </a:r>
          </a:p>
          <a:p>
            <a:r>
              <a:rPr lang="fi-FI" dirty="0"/>
              <a:t>Kun korot nousevat, rahan kysyntä vähenee ja rahan kiertonopeus nousee</a:t>
            </a:r>
          </a:p>
          <a:p>
            <a:r>
              <a:rPr lang="fi-FI" dirty="0"/>
              <a:t>Korot volatiileja =&gt; rahan kysyntä ja kiertonopeus volatiileja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B80FC-9FB9-488D-903F-45589353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2BF722-9AA1-4145-B2E8-C09E4406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580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6" y="-218659"/>
            <a:ext cx="7704667" cy="1981200"/>
          </a:xfrm>
        </p:spPr>
        <p:txBody>
          <a:bodyPr/>
          <a:lstStyle/>
          <a:p>
            <a:r>
              <a:rPr lang="fi-FI" dirty="0"/>
              <a:t>Keynesin teoriat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141" y="2077659"/>
            <a:ext cx="7229742" cy="4213076"/>
          </a:xfrm>
        </p:spPr>
        <p:txBody>
          <a:bodyPr>
            <a:normAutofit fontScale="92500" lnSpcReduction="20000"/>
          </a:bodyPr>
          <a:lstStyle/>
          <a:p>
            <a:pPr lvl="1"/>
            <a:endParaRPr lang="fi-FI" dirty="0"/>
          </a:p>
          <a:p>
            <a:r>
              <a:rPr lang="fi-FI" dirty="0"/>
              <a:t>Rahan tarjonta = rahan kysyntä tasapainossa</a:t>
            </a:r>
          </a:p>
          <a:p>
            <a:pPr lvl="1"/>
            <a:r>
              <a:rPr lang="fi-FI" dirty="0"/>
              <a:t>Rahan tarjonnan lisäys =&gt; yleisöllä enemmän rahaa kuin haluaisi pitää; epätasapaino =&gt; hakeudutaan kohti tasapainoa , mutta miten?</a:t>
            </a:r>
          </a:p>
          <a:p>
            <a:pPr lvl="1"/>
            <a:r>
              <a:rPr lang="fi-FI" dirty="0"/>
              <a:t>Korot laskevat =&gt; rahan kysyntä lisääntyy </a:t>
            </a:r>
          </a:p>
          <a:p>
            <a:pPr lvl="1"/>
            <a:r>
              <a:rPr lang="fi-FI" dirty="0"/>
              <a:t>Hyödykkeiden kysyntä lisääntyy =&gt; rahan kysyntä lisääntyy</a:t>
            </a:r>
          </a:p>
          <a:p>
            <a:r>
              <a:rPr lang="fi-FI" dirty="0"/>
              <a:t>Likviditeettiloukku</a:t>
            </a:r>
          </a:p>
          <a:p>
            <a:pPr lvl="1"/>
            <a:r>
              <a:rPr lang="fi-FI" dirty="0"/>
              <a:t>Jos korot eivät voi laskea negatiivisiksi, rahan määrän lisääminen ei voi alentaa korkoja =&gt; rahapoliittinen elvytys muuttunut tehottomaksi</a:t>
            </a:r>
          </a:p>
          <a:p>
            <a:pPr lvl="1"/>
            <a:r>
              <a:rPr lang="fi-FI" dirty="0"/>
              <a:t>Toimijat taloudessa reagoivat (</a:t>
            </a:r>
            <a:r>
              <a:rPr lang="fi-FI" dirty="0" err="1"/>
              <a:t>reaali</a:t>
            </a:r>
            <a:r>
              <a:rPr lang="fi-FI" dirty="0"/>
              <a:t>)korkoon, eivät rahan määrään</a:t>
            </a:r>
          </a:p>
          <a:p>
            <a:pPr lvl="1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9593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8216" y="-232990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Keynesiläiset teoriat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28650" y="3513126"/>
            <a:ext cx="7498400" cy="2534433"/>
          </a:xfrm>
        </p:spPr>
        <p:txBody>
          <a:bodyPr>
            <a:normAutofit/>
          </a:bodyPr>
          <a:lstStyle/>
          <a:p>
            <a:r>
              <a:rPr lang="fi-FI" sz="1400" dirty="0"/>
              <a:t>Korkojousto voimakas:</a:t>
            </a:r>
          </a:p>
          <a:p>
            <a:pPr lvl="1"/>
            <a:r>
              <a:rPr lang="fi-FI" sz="1400" dirty="0" err="1"/>
              <a:t>LM-käyrä</a:t>
            </a:r>
            <a:r>
              <a:rPr lang="fi-FI" sz="1400" dirty="0"/>
              <a:t> lähes vaakasuora</a:t>
            </a:r>
          </a:p>
          <a:p>
            <a:pPr lvl="1"/>
            <a:r>
              <a:rPr lang="fi-FI" sz="1400" dirty="0"/>
              <a:t>Pieni korkojen muutos riittää luomaan kysynnän isolle rahamäärän lisäykselle.</a:t>
            </a:r>
          </a:p>
          <a:p>
            <a:pPr lvl="2"/>
            <a:r>
              <a:rPr lang="fi-FI" sz="1400" dirty="0"/>
              <a:t>Rahan tarjonnan lisäys =&gt; korot alenevat =&gt; rahan kysyntä lisääntyy, eikä paljon muuta tapahdukaan</a:t>
            </a:r>
          </a:p>
          <a:p>
            <a:pPr lvl="1"/>
            <a:r>
              <a:rPr lang="fi-FI" sz="1400" dirty="0"/>
              <a:t>Yksilön kannalta: ”Korot alenivat . Nyt haluan pitää isomman saldon käyttelytililläni. Tulojeni pitäisi supistua julmetusti, jotta supistaisin saldon ennalleen. ”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9" name="TextBox 8"/>
          <p:cNvSpPr txBox="1"/>
          <p:nvPr/>
        </p:nvSpPr>
        <p:spPr>
          <a:xfrm>
            <a:off x="845586" y="1450032"/>
            <a:ext cx="71532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i-FI" sz="1600" dirty="0"/>
              <a:t> Keynesiläinen IS-LM –kehikko; LM-käyrä = pisteet, joissa rahan kysyntä = rahan tarjonta</a:t>
            </a:r>
          </a:p>
          <a:p>
            <a:pPr>
              <a:buFont typeface="Arial" pitchFamily="34" charset="0"/>
              <a:buChar char="•"/>
            </a:pPr>
            <a:r>
              <a:rPr lang="fi-FI" sz="1600" dirty="0"/>
              <a:t> Keskeinen olettamus: rahan</a:t>
            </a:r>
          </a:p>
          <a:p>
            <a:r>
              <a:rPr lang="fi-FI" sz="1600" dirty="0"/>
              <a:t>määrä on eksogeeninen, kysyntä riippuu koroista ja transaktiovolyymistä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3729593" y="3170218"/>
            <a:ext cx="1080120" cy="11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247964" y="3766653"/>
            <a:ext cx="2430270" cy="119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reeform 17"/>
          <p:cNvSpPr/>
          <p:nvPr/>
        </p:nvSpPr>
        <p:spPr>
          <a:xfrm>
            <a:off x="4605788" y="2702968"/>
            <a:ext cx="2002536" cy="912114"/>
          </a:xfrm>
          <a:custGeom>
            <a:avLst/>
            <a:gdLst>
              <a:gd name="connsiteX0" fmla="*/ 0 w 2670048"/>
              <a:gd name="connsiteY0" fmla="*/ 0 h 1216152"/>
              <a:gd name="connsiteX1" fmla="*/ 658368 w 2670048"/>
              <a:gd name="connsiteY1" fmla="*/ 594360 h 1216152"/>
              <a:gd name="connsiteX2" fmla="*/ 2670048 w 2670048"/>
              <a:gd name="connsiteY2" fmla="*/ 1216152 h 1216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0048" h="1216152">
                <a:moveTo>
                  <a:pt x="0" y="0"/>
                </a:moveTo>
                <a:cubicBezTo>
                  <a:pt x="106680" y="195834"/>
                  <a:pt x="213360" y="391668"/>
                  <a:pt x="658368" y="594360"/>
                </a:cubicBezTo>
                <a:cubicBezTo>
                  <a:pt x="1103376" y="797052"/>
                  <a:pt x="1886712" y="1006602"/>
                  <a:pt x="2670048" y="1216152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0" name="Freeform 19"/>
          <p:cNvSpPr/>
          <p:nvPr/>
        </p:nvSpPr>
        <p:spPr>
          <a:xfrm>
            <a:off x="4492692" y="2786271"/>
            <a:ext cx="1639062" cy="802386"/>
          </a:xfrm>
          <a:custGeom>
            <a:avLst/>
            <a:gdLst>
              <a:gd name="connsiteX0" fmla="*/ 0 w 2185416"/>
              <a:gd name="connsiteY0" fmla="*/ 1069848 h 1069848"/>
              <a:gd name="connsiteX1" fmla="*/ 886968 w 2185416"/>
              <a:gd name="connsiteY1" fmla="*/ 594360 h 1069848"/>
              <a:gd name="connsiteX2" fmla="*/ 2185416 w 2185416"/>
              <a:gd name="connsiteY2" fmla="*/ 0 h 106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85416" h="1069848">
                <a:moveTo>
                  <a:pt x="0" y="1069848"/>
                </a:moveTo>
                <a:cubicBezTo>
                  <a:pt x="261366" y="921258"/>
                  <a:pt x="522732" y="772668"/>
                  <a:pt x="886968" y="594360"/>
                </a:cubicBezTo>
                <a:cubicBezTo>
                  <a:pt x="1251204" y="416052"/>
                  <a:pt x="1718310" y="208026"/>
                  <a:pt x="2185416" y="0"/>
                </a:cubicBez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21" name="TextBox 20"/>
          <p:cNvSpPr txBox="1"/>
          <p:nvPr/>
        </p:nvSpPr>
        <p:spPr>
          <a:xfrm>
            <a:off x="6192180" y="2402886"/>
            <a:ext cx="5400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LM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781081" y="3451829"/>
            <a:ext cx="64807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IS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815916" y="2402886"/>
            <a:ext cx="27003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732240" y="3429000"/>
            <a:ext cx="26962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350" dirty="0"/>
              <a:t>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992784" y="2928959"/>
            <a:ext cx="2155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Rahan kysyntä ylittää tarjonnan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308389" y="2598934"/>
            <a:ext cx="1725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/>
              <a:t>Rahan kysyntä alittaa tarjonnan</a:t>
            </a:r>
          </a:p>
        </p:txBody>
      </p:sp>
    </p:spTree>
    <p:extLst>
      <p:ext uri="{BB962C8B-B14F-4D97-AF65-F5344CB8AC3E}">
        <p14:creationId xmlns:p14="http://schemas.microsoft.com/office/powerpoint/2010/main" val="4736265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598" y="250467"/>
            <a:ext cx="7923328" cy="735495"/>
          </a:xfrm>
        </p:spPr>
        <p:txBody>
          <a:bodyPr/>
          <a:lstStyle/>
          <a:p>
            <a:r>
              <a:rPr lang="fi-FI" dirty="0"/>
              <a:t>Keynesiläiset teoriat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805" y="3085106"/>
            <a:ext cx="7094078" cy="2116243"/>
          </a:xfrm>
        </p:spPr>
        <p:txBody>
          <a:bodyPr>
            <a:normAutofit fontScale="25000" lnSpcReduction="20000"/>
          </a:bodyPr>
          <a:lstStyle/>
          <a:p>
            <a:r>
              <a:rPr lang="fi-FI" sz="9600" dirty="0"/>
              <a:t>Korkojousto heikko:</a:t>
            </a:r>
          </a:p>
          <a:p>
            <a:pPr lvl="1"/>
            <a:r>
              <a:rPr lang="fi-FI" sz="9600" dirty="0" err="1"/>
              <a:t>LM-käyrä</a:t>
            </a:r>
            <a:r>
              <a:rPr lang="fi-FI" sz="9600" dirty="0"/>
              <a:t> lähes pystysuora</a:t>
            </a:r>
          </a:p>
          <a:p>
            <a:pPr lvl="2"/>
            <a:r>
              <a:rPr lang="fi-FI" sz="9600" dirty="0"/>
              <a:t>Korko ei enää vaikuta siihen, millä kansantulolla rahan kysyntä = rahan tarjonta</a:t>
            </a:r>
          </a:p>
          <a:p>
            <a:pPr lvl="1"/>
            <a:r>
              <a:rPr lang="fi-FI" sz="9600" dirty="0"/>
              <a:t>Rahan tarjonnan lisäys =&gt; korot alenevat, millä on vain vähäinen vaikutus rahan kysyntään mutta voimakas vaikutus hyödykkeiden kysyntään </a:t>
            </a:r>
          </a:p>
          <a:p>
            <a:pPr lvl="1"/>
            <a:r>
              <a:rPr lang="fi-FI" sz="9600" dirty="0"/>
              <a:t>”En välitä korosta päättäessäni, paljonko rahaa pidän. Korot alenivat, mihin en juuri reagoi. Minimaalinen tulojen aleneminen saisi aikaan yhtä voimakkaan muutoksen haluamassani tilin saldossa.”</a:t>
            </a:r>
          </a:p>
          <a:p>
            <a:r>
              <a:rPr lang="fi-FI" sz="9600" dirty="0"/>
              <a:t>Kuinka vakaa rahan kysynnän korkojousto on?</a:t>
            </a:r>
          </a:p>
          <a:p>
            <a:pPr lvl="1"/>
            <a:r>
              <a:rPr lang="fi-FI" sz="9600" dirty="0"/>
              <a:t>Keynes arveli, että korkojousto epävakaa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00298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Sama kuviona – rahan tarjonta lisääntyy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18</a:t>
            </a:fld>
            <a:endParaRPr lang="fi-FI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656565" y="3401997"/>
            <a:ext cx="2862318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087724" y="4833156"/>
            <a:ext cx="5556926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72300" y="4995174"/>
            <a:ext cx="4860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547664" y="1970838"/>
            <a:ext cx="5400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r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195736" y="2078850"/>
            <a:ext cx="4914546" cy="2538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272300" y="4347102"/>
            <a:ext cx="378042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IS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 flipH="1" flipV="1">
            <a:off x="3140841" y="2915943"/>
            <a:ext cx="2538282" cy="7560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087724" y="3212976"/>
            <a:ext cx="5076564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2303748" y="2456892"/>
            <a:ext cx="4860540" cy="135015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2303748" y="2510898"/>
            <a:ext cx="4860540" cy="135015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62799" y="5708462"/>
            <a:ext cx="394243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Heikon korkojouston </a:t>
            </a:r>
            <a:r>
              <a:rPr lang="fi-FI" sz="1350" dirty="0" err="1"/>
              <a:t>LM-käyrät</a:t>
            </a:r>
            <a:r>
              <a:rPr lang="fi-FI" sz="1350" dirty="0"/>
              <a:t> punaisella, voimakkaan korkojouston </a:t>
            </a:r>
            <a:r>
              <a:rPr lang="fi-FI" sz="1350" dirty="0" err="1"/>
              <a:t>LM-käyrät</a:t>
            </a:r>
            <a:r>
              <a:rPr lang="fi-FI" sz="1350" dirty="0"/>
              <a:t> vihreällä</a:t>
            </a:r>
          </a:p>
        </p:txBody>
      </p:sp>
      <p:cxnSp>
        <p:nvCxnSpPr>
          <p:cNvPr id="43" name="Straight Connector 42"/>
          <p:cNvCxnSpPr/>
          <p:nvPr/>
        </p:nvCxnSpPr>
        <p:spPr>
          <a:xfrm rot="5400000" flipH="1" flipV="1">
            <a:off x="3356865" y="2969949"/>
            <a:ext cx="2538282" cy="7560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88024" y="207885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354198" y="2672916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4218" y="2284369"/>
            <a:ext cx="57435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xtBox 23"/>
          <p:cNvSpPr txBox="1"/>
          <p:nvPr/>
        </p:nvSpPr>
        <p:spPr>
          <a:xfrm>
            <a:off x="2249742" y="1916832"/>
            <a:ext cx="48605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IS</a:t>
            </a:r>
          </a:p>
        </p:txBody>
      </p:sp>
    </p:spTree>
    <p:extLst>
      <p:ext uri="{BB962C8B-B14F-4D97-AF65-F5344CB8AC3E}">
        <p14:creationId xmlns:p14="http://schemas.microsoft.com/office/powerpoint/2010/main" val="506809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02470-4ABA-4927-B716-BAEAFE479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76290"/>
          </a:xfrm>
        </p:spPr>
        <p:txBody>
          <a:bodyPr/>
          <a:lstStyle/>
          <a:p>
            <a:r>
              <a:rPr lang="fi-FI" dirty="0"/>
              <a:t>Rahan kysynnän portfolioteoriat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5DEE9-686D-4954-A795-5AE5FEECE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0910" y="1633491"/>
            <a:ext cx="7704667" cy="4759171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Raha (</a:t>
            </a:r>
            <a:r>
              <a:rPr lang="fi-FI" dirty="0" err="1"/>
              <a:t>esim</a:t>
            </a:r>
            <a:r>
              <a:rPr lang="fi-FI" dirty="0"/>
              <a:t> käyttelytilit) ovat yksi varallisuuden säilyttämisen muoto muiden joukossa</a:t>
            </a:r>
          </a:p>
          <a:p>
            <a:r>
              <a:rPr lang="fi-FI" dirty="0"/>
              <a:t>Varallisuuden kokonaismäärä vaikuttaa rahan kysyntään</a:t>
            </a:r>
          </a:p>
          <a:p>
            <a:pPr lvl="1"/>
            <a:r>
              <a:rPr lang="fi-FI" dirty="0"/>
              <a:t>Varallisuus riippuu mm tuloista</a:t>
            </a:r>
          </a:p>
          <a:p>
            <a:r>
              <a:rPr lang="fi-FI" dirty="0"/>
              <a:t>Riski</a:t>
            </a:r>
          </a:p>
          <a:p>
            <a:pPr lvl="1"/>
            <a:r>
              <a:rPr lang="fi-FI" dirty="0"/>
              <a:t>Rahan riski sijoituskohteena erittäin vähäinen, mutta sen kanssa kilpailevien muiden kohteiden riski vaihtelee</a:t>
            </a:r>
          </a:p>
          <a:p>
            <a:pPr lvl="2"/>
            <a:r>
              <a:rPr lang="fi-FI" dirty="0" err="1"/>
              <a:t>Volatiliteettia</a:t>
            </a:r>
            <a:r>
              <a:rPr lang="fi-FI" dirty="0"/>
              <a:t> muualla =&gt; rahan suhteellinen </a:t>
            </a:r>
            <a:r>
              <a:rPr lang="fi-FI" dirty="0" err="1"/>
              <a:t>houkutelevuus</a:t>
            </a:r>
            <a:r>
              <a:rPr lang="fi-FI" dirty="0"/>
              <a:t> paranee</a:t>
            </a:r>
          </a:p>
          <a:p>
            <a:r>
              <a:rPr lang="fi-FI" dirty="0"/>
              <a:t>Muiden kohteiden likviditeetti</a:t>
            </a:r>
          </a:p>
          <a:p>
            <a:pPr lvl="1"/>
            <a:r>
              <a:rPr lang="fi-FI" dirty="0"/>
              <a:t>Parempi likviditeetti muissa kohteissa =&gt; rahan kysyntä vähenee</a:t>
            </a:r>
          </a:p>
          <a:p>
            <a:r>
              <a:rPr lang="fi-FI" dirty="0" err="1"/>
              <a:t>Tobin</a:t>
            </a:r>
            <a:r>
              <a:rPr lang="fi-FI" dirty="0"/>
              <a:t>: jos agentit </a:t>
            </a:r>
            <a:r>
              <a:rPr lang="fi-FI" dirty="0" err="1"/>
              <a:t>riskiaversiivisia</a:t>
            </a:r>
            <a:r>
              <a:rPr lang="fi-FI" dirty="0"/>
              <a:t>, eivät uskalla pitää kaikkia säästöjään joukkolainoissa, joiden hinnat voivat vaihdella korkojen muuttuessa</a:t>
            </a:r>
          </a:p>
          <a:p>
            <a:pPr lvl="1"/>
            <a:r>
              <a:rPr lang="fi-FI" dirty="0"/>
              <a:t>Hajautus =&gt; sisäpisteratkaisu, jossa x% säästöistä vakaassa mutta tuottamattomassa käteisessä ja 100 – x  % tuottavissa mutta arvoltaan epävarmoissa joukkolainoissa</a:t>
            </a:r>
          </a:p>
          <a:p>
            <a:pPr lvl="1"/>
            <a:r>
              <a:rPr lang="fi-FI" dirty="0"/>
              <a:t>Selittää, miksi Keynesin lähestymistapa ei johda nurkkaratkaisuihin, joissa käteisenä joko 0% tai 100 %.</a:t>
            </a:r>
          </a:p>
          <a:p>
            <a:pPr lvl="1"/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96201-6EFC-487B-93D4-7259D3FE3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38732-A733-4873-AB0A-9B0BC6E67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061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3B9A8-817D-409F-971B-298E2A843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05269"/>
          </a:xfrm>
        </p:spPr>
        <p:txBody>
          <a:bodyPr/>
          <a:lstStyle/>
          <a:p>
            <a:r>
              <a:rPr lang="fi-FI" dirty="0"/>
              <a:t>Rahan kysyntä - taustoja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A852F-250E-458C-9D97-40580718C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111" y="1974541"/>
            <a:ext cx="7704667" cy="3332816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”Ortodoksisessa” mikrotaloustieteellisessä mallissa on lähes mahdotonta saada rahalle</a:t>
            </a:r>
          </a:p>
          <a:p>
            <a:pPr lvl="1"/>
            <a:r>
              <a:rPr lang="fi-FI" dirty="0"/>
              <a:t>Arvoa</a:t>
            </a:r>
          </a:p>
          <a:p>
            <a:pPr lvl="1"/>
            <a:r>
              <a:rPr lang="fi-FI" dirty="0"/>
              <a:t>Kysyntää</a:t>
            </a:r>
          </a:p>
          <a:p>
            <a:r>
              <a:rPr lang="fi-FI" dirty="0"/>
              <a:t>Ainoa käyttökelvoton hyödyke vaihtokauppataloudessa</a:t>
            </a:r>
          </a:p>
          <a:p>
            <a:r>
              <a:rPr lang="fi-FI" dirty="0"/>
              <a:t>Kukaan ei tavoittele lopputulosta, jossa itselle jäisi rahaa</a:t>
            </a:r>
          </a:p>
          <a:p>
            <a:r>
              <a:rPr lang="fi-FI" dirty="0"/>
              <a:t>Mikrotaloustieteen malleissa</a:t>
            </a:r>
          </a:p>
          <a:p>
            <a:pPr lvl="1"/>
            <a:r>
              <a:rPr lang="fi-FI" dirty="0"/>
              <a:t>”Money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utility</a:t>
            </a:r>
            <a:r>
              <a:rPr lang="fi-FI" dirty="0"/>
              <a:t> </a:t>
            </a:r>
            <a:r>
              <a:rPr lang="fi-FI" dirty="0" err="1"/>
              <a:t>function</a:t>
            </a:r>
            <a:r>
              <a:rPr lang="fi-FI" dirty="0"/>
              <a:t>”</a:t>
            </a:r>
          </a:p>
          <a:p>
            <a:pPr lvl="1"/>
            <a:r>
              <a:rPr lang="fi-FI" dirty="0"/>
              <a:t>”Cash in </a:t>
            </a:r>
            <a:r>
              <a:rPr lang="fi-FI" dirty="0" err="1"/>
              <a:t>advance</a:t>
            </a:r>
            <a:r>
              <a:rPr lang="fi-FI" dirty="0"/>
              <a:t>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A298A-8459-4CAC-8112-680617186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182F87-013F-4CE8-A5CD-2AEC0B6EA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94369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Friedmanin moderni kvantiteettiteoria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74582" y="2394213"/>
            <a:ext cx="7121348" cy="4050773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Rahan kysynnän oltava funktio monesta tekijästä</a:t>
            </a:r>
          </a:p>
          <a:p>
            <a:pPr lvl="1"/>
            <a:r>
              <a:rPr lang="fi-FI" dirty="0"/>
              <a:t>Pysyväistulo Y (tulevien tulojen diskontattu nykyarvo, tai keskimääräinen tulo yli ajan); korkea pysyväistulo lisää rahan kysyntää</a:t>
            </a:r>
          </a:p>
          <a:p>
            <a:pPr lvl="1"/>
            <a:r>
              <a:rPr lang="fi-FI" dirty="0"/>
              <a:t>Rahalle (esim. käyttelytileille) maksettu korko </a:t>
            </a:r>
            <a:r>
              <a:rPr lang="fi-FI" dirty="0" err="1"/>
              <a:t>r</a:t>
            </a:r>
            <a:r>
              <a:rPr lang="fi-FI" sz="1650" dirty="0" err="1"/>
              <a:t>m</a:t>
            </a:r>
            <a:r>
              <a:rPr lang="fi-FI" sz="1650" dirty="0"/>
              <a:t> </a:t>
            </a:r>
            <a:endParaRPr lang="fi-FI" dirty="0"/>
          </a:p>
          <a:p>
            <a:pPr lvl="1"/>
            <a:r>
              <a:rPr lang="fi-FI" dirty="0"/>
              <a:t>Vaihtoehtoisen sijoituskohteen tuotto (obligaatiot </a:t>
            </a:r>
            <a:r>
              <a:rPr lang="fi-FI" dirty="0" err="1"/>
              <a:t>r</a:t>
            </a:r>
            <a:r>
              <a:rPr lang="fi-FI" sz="1425" dirty="0" err="1"/>
              <a:t>b</a:t>
            </a:r>
            <a:r>
              <a:rPr lang="fi-FI" dirty="0"/>
              <a:t>, osakkeet </a:t>
            </a:r>
            <a:r>
              <a:rPr lang="fi-FI" dirty="0" err="1"/>
              <a:t>r</a:t>
            </a:r>
            <a:r>
              <a:rPr lang="fi-FI" sz="1650" dirty="0" err="1"/>
              <a:t>e</a:t>
            </a:r>
            <a:r>
              <a:rPr lang="fi-FI" dirty="0"/>
              <a:t>)</a:t>
            </a:r>
          </a:p>
          <a:p>
            <a:pPr lvl="2"/>
            <a:r>
              <a:rPr lang="fi-FI" dirty="0" err="1"/>
              <a:t>r</a:t>
            </a:r>
            <a:r>
              <a:rPr lang="fi-FI" sz="1425" dirty="0" err="1"/>
              <a:t>b</a:t>
            </a:r>
            <a:r>
              <a:rPr lang="fi-FI" dirty="0" err="1"/>
              <a:t>-r</a:t>
            </a:r>
            <a:r>
              <a:rPr lang="fi-FI" sz="1425" dirty="0" err="1"/>
              <a:t>m</a:t>
            </a:r>
            <a:r>
              <a:rPr lang="fi-FI" dirty="0"/>
              <a:t> kasvaa =&gt; rahan kysyntä vähenee; isompi vaihtoehtoiskustannus pitää omaisuutta rahana</a:t>
            </a:r>
          </a:p>
          <a:p>
            <a:pPr lvl="1"/>
            <a:r>
              <a:rPr lang="fi-FI" dirty="0"/>
              <a:t>Odotettu inflaatio ∏ alentaa kysyntää </a:t>
            </a:r>
          </a:p>
          <a:p>
            <a:r>
              <a:rPr lang="fi-FI" dirty="0"/>
              <a:t>Funktiona:  M/P = f(</a:t>
            </a:r>
            <a:r>
              <a:rPr lang="fi-FI" dirty="0" err="1"/>
              <a:t>Y</a:t>
            </a:r>
            <a:r>
              <a:rPr lang="fi-FI" sz="1950" dirty="0" err="1"/>
              <a:t>p</a:t>
            </a:r>
            <a:r>
              <a:rPr lang="fi-FI" dirty="0"/>
              <a:t>, </a:t>
            </a:r>
            <a:r>
              <a:rPr lang="fi-FI" dirty="0" err="1"/>
              <a:t>r</a:t>
            </a:r>
            <a:r>
              <a:rPr lang="fi-FI" sz="1725" dirty="0" err="1"/>
              <a:t>b</a:t>
            </a:r>
            <a:r>
              <a:rPr lang="fi-FI" dirty="0" err="1"/>
              <a:t>-r</a:t>
            </a:r>
            <a:r>
              <a:rPr lang="fi-FI" sz="1725" dirty="0" err="1"/>
              <a:t>m</a:t>
            </a:r>
            <a:r>
              <a:rPr lang="fi-FI" dirty="0"/>
              <a:t>, </a:t>
            </a:r>
            <a:r>
              <a:rPr lang="fi-FI" dirty="0" err="1"/>
              <a:t>r</a:t>
            </a:r>
            <a:r>
              <a:rPr lang="fi-FI" sz="1725" dirty="0" err="1"/>
              <a:t>e</a:t>
            </a:r>
            <a:r>
              <a:rPr lang="fi-FI" dirty="0" err="1"/>
              <a:t>-r</a:t>
            </a:r>
            <a:r>
              <a:rPr lang="fi-FI" sz="1725" dirty="0" err="1"/>
              <a:t>m</a:t>
            </a:r>
            <a:r>
              <a:rPr lang="fi-FI" dirty="0"/>
              <a:t>, </a:t>
            </a:r>
            <a:r>
              <a:rPr lang="fi-FI" dirty="0" err="1"/>
              <a:t>∏-r</a:t>
            </a:r>
            <a:r>
              <a:rPr lang="fi-FI" sz="1725" dirty="0" err="1"/>
              <a:t>m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Siis: obligaatioiden osakkeiden ja hyödykkeiden nimellinen tuotto (=inflaatio) suhteessa talletusten korkoon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1873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4282" y="-75536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Friedmanin moderni kvantiteettiteoria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1864" y="1970837"/>
            <a:ext cx="7895646" cy="4811626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Miksi ”pysyväistulo”?</a:t>
            </a:r>
          </a:p>
          <a:p>
            <a:pPr lvl="1"/>
            <a:r>
              <a:rPr lang="fi-FI" dirty="0"/>
              <a:t>Tuloissa voi olla lyhyen aikavälin epäsäännöllisyyttä, joka vaikuttaa rahan tarpeeseen ja kysyntään melko heikosti</a:t>
            </a:r>
          </a:p>
          <a:p>
            <a:pPr lvl="1"/>
            <a:r>
              <a:rPr lang="fi-FI" dirty="0"/>
              <a:t>Tästä seuraa: tavanomaiset suhdannevaihtelut vaikuttavat rahan kysyntään melko vähän; suhdannevaihtelu ymmärretään tilapäiseksi</a:t>
            </a:r>
          </a:p>
          <a:p>
            <a:pPr lvl="2"/>
            <a:r>
              <a:rPr lang="fi-FI" dirty="0"/>
              <a:t>Edellytys: tulojen muutos ymmärretään tilapäiseksi tai pysyväksi</a:t>
            </a:r>
          </a:p>
          <a:p>
            <a:r>
              <a:rPr lang="fi-FI" dirty="0"/>
              <a:t>Rahan tuotto sisältää mahdollisen korkotulon lisäksi sekalaisia pankkipalveluita, jos niistä ei eksplisiittisesti laskuteta </a:t>
            </a:r>
          </a:p>
          <a:p>
            <a:pPr lvl="1"/>
            <a:r>
              <a:rPr lang="fi-FI" dirty="0"/>
              <a:t>Alihinnoitellut maksuliikennepalvelut </a:t>
            </a:r>
            <a:r>
              <a:rPr lang="fi-FI" dirty="0" err="1"/>
              <a:t>tms</a:t>
            </a:r>
            <a:endParaRPr lang="fi-FI" dirty="0"/>
          </a:p>
          <a:p>
            <a:pPr lvl="1"/>
            <a:r>
              <a:rPr lang="fi-FI" dirty="0"/>
              <a:t>Korko </a:t>
            </a:r>
            <a:r>
              <a:rPr lang="fi-FI" dirty="0" err="1"/>
              <a:t>r</a:t>
            </a:r>
            <a:r>
              <a:rPr lang="fi-FI" sz="1125" dirty="0" err="1"/>
              <a:t>m</a:t>
            </a:r>
            <a:r>
              <a:rPr lang="fi-FI" sz="1125" dirty="0"/>
              <a:t> </a:t>
            </a:r>
            <a:r>
              <a:rPr lang="fi-FI" dirty="0"/>
              <a:t>sisältää nyt myös pankkitallettajille tarjotut alihinnoitellut tai ilmaiset oheispalvelut</a:t>
            </a:r>
          </a:p>
          <a:p>
            <a:r>
              <a:rPr lang="fi-FI" dirty="0"/>
              <a:t>Friedman arveli rahan tuoton reagoivan yleiseen korkotasoon</a:t>
            </a:r>
          </a:p>
          <a:p>
            <a:pPr lvl="1"/>
            <a:r>
              <a:rPr lang="fi-FI" dirty="0"/>
              <a:t>Pankkitilien korot riippuvat markkinakoroista, jolloin obligaatioiden ja pankkitalletusten korkoero melko vakaa</a:t>
            </a:r>
          </a:p>
          <a:p>
            <a:pPr lvl="1"/>
            <a:r>
              <a:rPr lang="fi-FI" dirty="0"/>
              <a:t>Lisäksi: jos talletusten keräämisestä kannattavampaa korkeiden markkinakorkojen vuoksi, enemmän oheispalveluita tallettajille </a:t>
            </a:r>
          </a:p>
          <a:p>
            <a:pPr lvl="1"/>
            <a:r>
              <a:rPr lang="fi-FI" dirty="0"/>
              <a:t>Jos pankeilla täydellinen kilpailu, tallettajan saama korvaus (=korot ja alihinnoitellut oheispalvelut) riippuu yhden suhde yhteen markkinakoroista; pankin ”siivu” ei levene korkotason noustessa.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45574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5743" y="86831"/>
            <a:ext cx="7704667" cy="735495"/>
          </a:xfrm>
        </p:spPr>
        <p:txBody>
          <a:bodyPr>
            <a:normAutofit/>
          </a:bodyPr>
          <a:lstStyle/>
          <a:p>
            <a:r>
              <a:rPr lang="fi-FI" dirty="0"/>
              <a:t>Friedmanin 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79410" y="1690689"/>
            <a:ext cx="7807390" cy="4908894"/>
          </a:xfrm>
        </p:spPr>
        <p:txBody>
          <a:bodyPr>
            <a:normAutofit fontScale="85000" lnSpcReduction="10000"/>
          </a:bodyPr>
          <a:lstStyle/>
          <a:p>
            <a:pPr>
              <a:buFont typeface="Symbol"/>
              <a:buChar char="Þ"/>
            </a:pPr>
            <a:r>
              <a:rPr lang="fi-FI" dirty="0"/>
              <a:t>Korkotason vaikutus rahan kysyntään melko vähäinen tai olematon, kunhan suunnilleen moderni pankkijärjestelmä</a:t>
            </a:r>
          </a:p>
          <a:p>
            <a:pPr>
              <a:buFont typeface="Symbol"/>
              <a:buChar char="Þ"/>
            </a:pPr>
            <a:r>
              <a:rPr lang="fi-FI" dirty="0"/>
              <a:t>Rahan kysyntä melko vakaa ja reagoi lähinnä muutoksiin pysyväistulossa</a:t>
            </a:r>
          </a:p>
          <a:p>
            <a:pPr>
              <a:buFont typeface="Symbol"/>
              <a:buChar char="Þ"/>
            </a:pPr>
            <a:r>
              <a:rPr lang="fi-FI" dirty="0"/>
              <a:t>Tästä seuraa: rahan kiertonopeus voi lyhyellä aikavälillä vaihdella</a:t>
            </a:r>
          </a:p>
          <a:p>
            <a:pPr lvl="1">
              <a:buNone/>
            </a:pPr>
            <a:r>
              <a:rPr lang="fi-FI" dirty="0"/>
              <a:t>       V = Y/f(</a:t>
            </a:r>
            <a:r>
              <a:rPr lang="fi-FI" dirty="0" err="1"/>
              <a:t>Y</a:t>
            </a:r>
            <a:r>
              <a:rPr lang="fi-FI" sz="1725" dirty="0" err="1"/>
              <a:t>p</a:t>
            </a:r>
            <a:r>
              <a:rPr lang="fi-FI" dirty="0"/>
              <a:t>)</a:t>
            </a:r>
          </a:p>
          <a:p>
            <a:pPr lvl="1">
              <a:buNone/>
            </a:pPr>
            <a:r>
              <a:rPr lang="fi-FI" dirty="0"/>
              <a:t>Missä V = rahan kiertonopeus, Y = toteutunut kansantulo ja </a:t>
            </a:r>
            <a:r>
              <a:rPr lang="fi-FI" dirty="0" err="1"/>
              <a:t>Y</a:t>
            </a:r>
            <a:r>
              <a:rPr lang="fi-FI" sz="1725" dirty="0" err="1"/>
              <a:t>p</a:t>
            </a:r>
            <a:r>
              <a:rPr lang="fi-FI" sz="1725" dirty="0"/>
              <a:t> </a:t>
            </a:r>
            <a:r>
              <a:rPr lang="fi-FI" sz="2550" dirty="0"/>
              <a:t>= </a:t>
            </a:r>
            <a:r>
              <a:rPr lang="fi-FI" sz="2175" dirty="0"/>
              <a:t>pysyväistulo</a:t>
            </a:r>
          </a:p>
          <a:p>
            <a:pPr lvl="1">
              <a:buNone/>
            </a:pPr>
            <a:r>
              <a:rPr lang="fi-FI" sz="2175" dirty="0"/>
              <a:t>MUTTA: ei epäsäännöllisiä, yllättäviä, talouden tilasta riippumattomia vaihteluita</a:t>
            </a:r>
          </a:p>
          <a:p>
            <a:pPr lvl="1"/>
            <a:r>
              <a:rPr lang="fi-FI" sz="2175" dirty="0"/>
              <a:t>Noususuhdanne ilmenee rahan kierron tilapäisenä nopeutumisena, kun tulot kasvavat mutta rahan kysyntä ei (esim. edellinen Suomea kuvaava </a:t>
            </a:r>
            <a:r>
              <a:rPr lang="fi-FI" sz="2175" dirty="0" err="1"/>
              <a:t>graafi</a:t>
            </a:r>
            <a:r>
              <a:rPr lang="fi-FI" sz="2175" dirty="0"/>
              <a:t>)</a:t>
            </a:r>
          </a:p>
          <a:p>
            <a:r>
              <a:rPr lang="fi-FI" sz="2475" dirty="0"/>
              <a:t>Monetarismi: rahan tarjonnan muutokset tärkein syy inflaation vaihteluun ja suhdannevaihteluihin</a:t>
            </a:r>
          </a:p>
          <a:p>
            <a:pPr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77439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253" y="-110458"/>
            <a:ext cx="7704667" cy="1981200"/>
          </a:xfrm>
        </p:spPr>
        <p:txBody>
          <a:bodyPr/>
          <a:lstStyle/>
          <a:p>
            <a:r>
              <a:rPr lang="fi-FI" dirty="0"/>
              <a:t>Keynes </a:t>
            </a:r>
            <a:r>
              <a:rPr lang="fi-FI" dirty="0" err="1"/>
              <a:t>vs</a:t>
            </a:r>
            <a:r>
              <a:rPr lang="fi-FI" dirty="0"/>
              <a:t> Friedman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23</a:t>
            </a:fld>
            <a:endParaRPr lang="fi-FI"/>
          </a:p>
        </p:txBody>
      </p:sp>
      <p:sp>
        <p:nvSpPr>
          <p:cNvPr id="7" name="Rectangle 6"/>
          <p:cNvSpPr/>
          <p:nvPr/>
        </p:nvSpPr>
        <p:spPr>
          <a:xfrm>
            <a:off x="3275856" y="2024844"/>
            <a:ext cx="1674186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/>
              <a:t>Rahan tarjonnan lisäys</a:t>
            </a:r>
          </a:p>
        </p:txBody>
      </p:sp>
      <p:sp>
        <p:nvSpPr>
          <p:cNvPr id="8" name="Rectangle 7"/>
          <p:cNvSpPr/>
          <p:nvPr/>
        </p:nvSpPr>
        <p:spPr>
          <a:xfrm>
            <a:off x="3275856" y="2888940"/>
            <a:ext cx="1674186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/>
              <a:t>Rahan ylitarjonta</a:t>
            </a:r>
          </a:p>
        </p:txBody>
      </p:sp>
      <p:sp>
        <p:nvSpPr>
          <p:cNvPr id="9" name="Rectangle 8"/>
          <p:cNvSpPr/>
          <p:nvPr/>
        </p:nvSpPr>
        <p:spPr>
          <a:xfrm>
            <a:off x="1979712" y="3807042"/>
            <a:ext cx="1674186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/>
              <a:t>Korot alenevat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626006" y="3807042"/>
            <a:ext cx="1674186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/>
              <a:t>Hyödykkeiden kysyntä lisääntyy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91880" y="4779150"/>
            <a:ext cx="1674186" cy="5400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350" dirty="0"/>
              <a:t>Rahan kysyntä lisääntyy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rot="10800000" flipV="1">
            <a:off x="3113838" y="3429000"/>
            <a:ext cx="432048" cy="32403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626006" y="4401108"/>
            <a:ext cx="324036" cy="32403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3"/>
            <a:endCxn id="10" idx="1"/>
          </p:cNvCxnSpPr>
          <p:nvPr/>
        </p:nvCxnSpPr>
        <p:spPr>
          <a:xfrm>
            <a:off x="3653898" y="4077072"/>
            <a:ext cx="972108" cy="11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72000" y="3429000"/>
            <a:ext cx="756084" cy="37804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4410578" y="2726327"/>
            <a:ext cx="324036" cy="119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113838" y="4293096"/>
            <a:ext cx="756084" cy="432048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653898" y="2726922"/>
            <a:ext cx="324036" cy="1191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653898" y="4185084"/>
            <a:ext cx="972108" cy="11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355976" y="3483006"/>
            <a:ext cx="432048" cy="270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>
            <a:off x="5004048" y="4455114"/>
            <a:ext cx="324036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 flipV="1">
            <a:off x="3383868" y="3429000"/>
            <a:ext cx="432048" cy="3780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598114" y="1970838"/>
            <a:ext cx="194421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Rahan tarjonnan vaikutukset Keynesin mukaan</a:t>
            </a:r>
          </a:p>
          <a:p>
            <a:r>
              <a:rPr lang="fi-FI" sz="1350" dirty="0">
                <a:solidFill>
                  <a:srgbClr val="FF0000"/>
                </a:solidFill>
              </a:rPr>
              <a:t>Rahan tarjonnan vaikutukset Friedmanin mukaan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547664" y="4779151"/>
            <a:ext cx="1404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Keynesin mukaan potentiaalisesti epävakaa vaikutus</a:t>
            </a:r>
          </a:p>
        </p:txBody>
      </p:sp>
      <p:cxnSp>
        <p:nvCxnSpPr>
          <p:cNvPr id="60" name="Straight Arrow Connector 59"/>
          <p:cNvCxnSpPr/>
          <p:nvPr/>
        </p:nvCxnSpPr>
        <p:spPr>
          <a:xfrm flipV="1">
            <a:off x="2735796" y="4563126"/>
            <a:ext cx="702078" cy="2700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7470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68216" y="-131195"/>
            <a:ext cx="7704667" cy="1981200"/>
          </a:xfrm>
        </p:spPr>
        <p:txBody>
          <a:bodyPr>
            <a:normAutofit/>
          </a:bodyPr>
          <a:lstStyle/>
          <a:p>
            <a:r>
              <a:rPr lang="fi-FI" dirty="0"/>
              <a:t>Rahan kysyntä - empiriaa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5382" y="1613018"/>
            <a:ext cx="8165554" cy="4672372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Runsaasti tutkittu!</a:t>
            </a:r>
          </a:p>
          <a:p>
            <a:pPr lvl="1"/>
            <a:r>
              <a:rPr lang="fi-FI" dirty="0"/>
              <a:t>Tutkimus aiheesta jatkunut pitkään, uusia papereita tulee jatkuvasti</a:t>
            </a:r>
          </a:p>
          <a:p>
            <a:pPr lvl="1"/>
            <a:r>
              <a:rPr lang="fi-FI" b="1" i="1" dirty="0"/>
              <a:t>Hakutermillä ”</a:t>
            </a:r>
            <a:r>
              <a:rPr lang="fi-FI" b="1" i="1" dirty="0" err="1"/>
              <a:t>demand</a:t>
            </a:r>
            <a:r>
              <a:rPr lang="fi-FI" b="1" i="1" dirty="0"/>
              <a:t> for money”  2250 tärppiä Google </a:t>
            </a:r>
            <a:r>
              <a:rPr lang="fi-FI" b="1" i="1" dirty="0" err="1"/>
              <a:t>Scholarissa</a:t>
            </a:r>
            <a:r>
              <a:rPr lang="fi-FI" b="1" i="1" dirty="0"/>
              <a:t> (</a:t>
            </a:r>
            <a:r>
              <a:rPr lang="fi-FI" b="1" i="1" dirty="0" err="1"/>
              <a:t>toukok</a:t>
            </a:r>
            <a:r>
              <a:rPr lang="fi-FI" b="1" i="1" dirty="0"/>
              <a:t> 2024) vertaisarvioiduista aikakausjulkaisuista; </a:t>
            </a:r>
          </a:p>
          <a:p>
            <a:pPr lvl="1"/>
            <a:r>
              <a:rPr lang="fi-FI" dirty="0"/>
              <a:t>Tyypillisesti testattu jonkin teorian tärkeinä pitämien muuttujien ja rahan määrän tilastollista yhteyttä</a:t>
            </a:r>
          </a:p>
          <a:p>
            <a:r>
              <a:rPr lang="fi-FI" dirty="0"/>
              <a:t>Näitä muuttujia ovat voisivat olla ainakin:</a:t>
            </a:r>
          </a:p>
          <a:p>
            <a:pPr lvl="1"/>
            <a:r>
              <a:rPr lang="fi-FI" dirty="0"/>
              <a:t>Ei-rahan (joukkolainat </a:t>
            </a:r>
            <a:r>
              <a:rPr lang="fi-FI" dirty="0" err="1"/>
              <a:t>tms</a:t>
            </a:r>
            <a:r>
              <a:rPr lang="fi-FI" dirty="0"/>
              <a:t>) korot  (-)</a:t>
            </a:r>
          </a:p>
          <a:p>
            <a:pPr lvl="1"/>
            <a:r>
              <a:rPr lang="fi-FI" dirty="0"/>
              <a:t>Rahaksi luettujen erien (talletukset) korot (+)</a:t>
            </a:r>
          </a:p>
          <a:p>
            <a:pPr lvl="1"/>
            <a:r>
              <a:rPr lang="fi-FI" dirty="0"/>
              <a:t>Transaktiokustannukset muutettaessa rahaa muuksi (sijoitus)varallisuudeksi ja päinvastoin  (+)</a:t>
            </a:r>
          </a:p>
          <a:p>
            <a:pPr lvl="1"/>
            <a:r>
              <a:rPr lang="fi-FI" dirty="0"/>
              <a:t>Tulotaso  (+)</a:t>
            </a:r>
          </a:p>
          <a:p>
            <a:pPr lvl="1"/>
            <a:r>
              <a:rPr lang="fi-FI" dirty="0"/>
              <a:t>Varallisuus   (+)</a:t>
            </a:r>
          </a:p>
          <a:p>
            <a:pPr lvl="1"/>
            <a:r>
              <a:rPr lang="fi-FI" dirty="0"/>
              <a:t>Tulojen vaihtelevuus / tuloepävarmuus  (+)</a:t>
            </a:r>
          </a:p>
          <a:p>
            <a:pPr lvl="1"/>
            <a:r>
              <a:rPr lang="fi-FI" dirty="0"/>
              <a:t> Korko-odotukset  (+)</a:t>
            </a:r>
          </a:p>
          <a:p>
            <a:pPr lvl="1"/>
            <a:r>
              <a:rPr lang="fi-FI" dirty="0"/>
              <a:t>Inflaatio (-)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6668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8161867" cy="599242"/>
          </a:xfrm>
        </p:spPr>
        <p:txBody>
          <a:bodyPr>
            <a:normAutofit fontScale="90000"/>
          </a:bodyPr>
          <a:lstStyle/>
          <a:p>
            <a:r>
              <a:rPr lang="fi-FI" dirty="0"/>
              <a:t>Rahan kysyntä - empiriaa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447061"/>
            <a:ext cx="7704667" cy="502623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Ongelmia</a:t>
            </a:r>
          </a:p>
          <a:p>
            <a:pPr lvl="1"/>
            <a:r>
              <a:rPr lang="fi-FI" dirty="0"/>
              <a:t>Muuttujat korreloivat (korot, inflaatio)</a:t>
            </a:r>
          </a:p>
          <a:p>
            <a:pPr lvl="1"/>
            <a:r>
              <a:rPr lang="fi-FI" dirty="0"/>
              <a:t>Parametriarvot voivat muuttua ajassa</a:t>
            </a:r>
          </a:p>
          <a:p>
            <a:pPr lvl="1"/>
            <a:r>
              <a:rPr lang="fi-FI" dirty="0"/>
              <a:t>Transaktiokustannukset hankalat mitata</a:t>
            </a:r>
          </a:p>
          <a:p>
            <a:pPr lvl="1"/>
            <a:r>
              <a:rPr lang="fi-FI" dirty="0"/>
              <a:t>Monia muuttujia koskevat odotukset tärkeämpiä kuin myöhemmin toteutuvat arvot, mutta odotuksia ei yleensä havaittavissa (Ennusteet?)</a:t>
            </a:r>
          </a:p>
          <a:p>
            <a:pPr lvl="1"/>
            <a:r>
              <a:rPr lang="fi-FI" dirty="0"/>
              <a:t>Ei ole hyviä tilastoja kokonaisvarallisuudesta</a:t>
            </a:r>
          </a:p>
          <a:p>
            <a:pPr lvl="1"/>
            <a:r>
              <a:rPr lang="fi-FI" dirty="0"/>
              <a:t>Kausivaihtelu sekä rahan kysynnässä että esim. bruttokansantuotteessa; kausivaihtelun luonne voi vaihdella ajan kuluessa</a:t>
            </a:r>
          </a:p>
          <a:p>
            <a:pPr lvl="1"/>
            <a:r>
              <a:rPr lang="fi-FI" dirty="0"/>
              <a:t>Mitä raha-aggregaattia tulisi käyttää? </a:t>
            </a:r>
          </a:p>
          <a:p>
            <a:pPr lvl="2"/>
            <a:r>
              <a:rPr lang="fi-FI" dirty="0"/>
              <a:t>Teoriat ilmeisesti keskittyvät johonkin melko kapeaan käsitteeseen, M1?</a:t>
            </a:r>
          </a:p>
          <a:p>
            <a:pPr lvl="1"/>
            <a:r>
              <a:rPr lang="fi-FI" dirty="0"/>
              <a:t>Emme havaitse rahan kysyntää vaan ainoastaan rahan määrän!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42713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Näinkö?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26</a:t>
            </a:fld>
            <a:endParaRPr lang="fi-FI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979712" y="2024844"/>
            <a:ext cx="0" cy="286231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79712" y="4887162"/>
            <a:ext cx="5238582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948264" y="4995174"/>
            <a:ext cx="70207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Q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47664" y="2078850"/>
            <a:ext cx="32403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4355976" y="2240868"/>
            <a:ext cx="0" cy="2646294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7964" y="1970838"/>
            <a:ext cx="54006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S</a:t>
            </a:r>
          </a:p>
        </p:txBody>
      </p:sp>
      <p:sp>
        <p:nvSpPr>
          <p:cNvPr id="18" name="Freeform 17"/>
          <p:cNvSpPr/>
          <p:nvPr/>
        </p:nvSpPr>
        <p:spPr>
          <a:xfrm>
            <a:off x="2627784" y="2402886"/>
            <a:ext cx="4486275" cy="1957388"/>
          </a:xfrm>
          <a:custGeom>
            <a:avLst/>
            <a:gdLst>
              <a:gd name="connsiteX0" fmla="*/ 0 w 5981700"/>
              <a:gd name="connsiteY0" fmla="*/ 0 h 2609850"/>
              <a:gd name="connsiteX1" fmla="*/ 1990725 w 5981700"/>
              <a:gd name="connsiteY1" fmla="*/ 1333500 h 2609850"/>
              <a:gd name="connsiteX2" fmla="*/ 5753100 w 5981700"/>
              <a:gd name="connsiteY2" fmla="*/ 2552700 h 2609850"/>
              <a:gd name="connsiteX3" fmla="*/ 5753100 w 5981700"/>
              <a:gd name="connsiteY3" fmla="*/ 2552700 h 2609850"/>
              <a:gd name="connsiteX4" fmla="*/ 5981700 w 5981700"/>
              <a:gd name="connsiteY4" fmla="*/ 2609850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1700" h="2609850">
                <a:moveTo>
                  <a:pt x="0" y="0"/>
                </a:moveTo>
                <a:cubicBezTo>
                  <a:pt x="515937" y="454025"/>
                  <a:pt x="1031875" y="908050"/>
                  <a:pt x="1990725" y="1333500"/>
                </a:cubicBezTo>
                <a:cubicBezTo>
                  <a:pt x="2949575" y="1758950"/>
                  <a:pt x="5753100" y="2552700"/>
                  <a:pt x="5753100" y="2552700"/>
                </a:cubicBezTo>
                <a:lnTo>
                  <a:pt x="5753100" y="2552700"/>
                </a:lnTo>
                <a:lnTo>
                  <a:pt x="5981700" y="260985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sp>
        <p:nvSpPr>
          <p:cNvPr id="19" name="Freeform 18"/>
          <p:cNvSpPr/>
          <p:nvPr/>
        </p:nvSpPr>
        <p:spPr>
          <a:xfrm>
            <a:off x="2671763" y="2700337"/>
            <a:ext cx="4486275" cy="1957388"/>
          </a:xfrm>
          <a:custGeom>
            <a:avLst/>
            <a:gdLst>
              <a:gd name="connsiteX0" fmla="*/ 0 w 5981700"/>
              <a:gd name="connsiteY0" fmla="*/ 0 h 2609850"/>
              <a:gd name="connsiteX1" fmla="*/ 1990725 w 5981700"/>
              <a:gd name="connsiteY1" fmla="*/ 1333500 h 2609850"/>
              <a:gd name="connsiteX2" fmla="*/ 5753100 w 5981700"/>
              <a:gd name="connsiteY2" fmla="*/ 2552700 h 2609850"/>
              <a:gd name="connsiteX3" fmla="*/ 5753100 w 5981700"/>
              <a:gd name="connsiteY3" fmla="*/ 2552700 h 2609850"/>
              <a:gd name="connsiteX4" fmla="*/ 5981700 w 5981700"/>
              <a:gd name="connsiteY4" fmla="*/ 2609850 h 260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1700" h="2609850">
                <a:moveTo>
                  <a:pt x="0" y="0"/>
                </a:moveTo>
                <a:cubicBezTo>
                  <a:pt x="515937" y="454025"/>
                  <a:pt x="1031875" y="908050"/>
                  <a:pt x="1990725" y="1333500"/>
                </a:cubicBezTo>
                <a:cubicBezTo>
                  <a:pt x="2949575" y="1758950"/>
                  <a:pt x="5753100" y="2552700"/>
                  <a:pt x="5753100" y="2552700"/>
                </a:cubicBezTo>
                <a:lnTo>
                  <a:pt x="5753100" y="2552700"/>
                </a:lnTo>
                <a:lnTo>
                  <a:pt x="5981700" y="2609850"/>
                </a:ln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 sz="135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814138" y="4239090"/>
            <a:ext cx="7560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92180" y="2888940"/>
            <a:ext cx="1620180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Kansantulo muuttuu, tulo-odotukset muuttuvat, pankkipalvelut muuttuvat, ilmasto muuttuu…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63688" y="5049180"/>
            <a:ext cx="3672408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S=D;    D= f(</a:t>
            </a:r>
            <a:r>
              <a:rPr lang="fi-FI" sz="1350" dirty="0" err="1"/>
              <a:t>r,Y</a:t>
            </a:r>
            <a:r>
              <a:rPr lang="fi-FI" sz="1350" dirty="0"/>
              <a:t>…)  =&gt;   S=D = f(</a:t>
            </a:r>
            <a:r>
              <a:rPr lang="fi-FI" sz="1350" dirty="0" err="1"/>
              <a:t>r,Y</a:t>
            </a:r>
            <a:r>
              <a:rPr lang="fi-FI" sz="1350" dirty="0"/>
              <a:t>…) </a:t>
            </a: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4788024" y="2240868"/>
            <a:ext cx="0" cy="26462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355976" y="2672916"/>
            <a:ext cx="43204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0506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05269"/>
          </a:xfrm>
        </p:spPr>
        <p:txBody>
          <a:bodyPr/>
          <a:lstStyle/>
          <a:p>
            <a:r>
              <a:rPr lang="fi-FI" dirty="0"/>
              <a:t>Rahan kysyntä - empiriaa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775534"/>
            <a:ext cx="7704667" cy="4224282"/>
          </a:xfrm>
        </p:spPr>
        <p:txBody>
          <a:bodyPr>
            <a:normAutofit fontScale="77500" lnSpcReduction="20000"/>
          </a:bodyPr>
          <a:lstStyle/>
          <a:p>
            <a:r>
              <a:rPr lang="fi-FI" sz="2550" dirty="0"/>
              <a:t>Käytännössä useimmat rahan kysyntää testanneet ekonometriset työt pikemminkin ottavat vaikutteita rahan kysynnän teoriasta kuin suoranaisesti testaavat tai vertailevat teorioita.</a:t>
            </a:r>
          </a:p>
          <a:p>
            <a:pPr>
              <a:buNone/>
            </a:pPr>
            <a:r>
              <a:rPr lang="fi-FI" sz="2550" dirty="0"/>
              <a:t>      </a:t>
            </a:r>
            <a:r>
              <a:rPr lang="fi-FI" sz="2550" dirty="0" err="1"/>
              <a:t>Ln</a:t>
            </a:r>
            <a:r>
              <a:rPr lang="fi-FI" sz="2550" dirty="0"/>
              <a:t>(</a:t>
            </a:r>
            <a:r>
              <a:rPr lang="fi-FI" sz="2550" dirty="0" err="1"/>
              <a:t>mt</a:t>
            </a:r>
            <a:r>
              <a:rPr lang="fi-FI" sz="2550" dirty="0"/>
              <a:t>) = b0 + b1 </a:t>
            </a:r>
            <a:r>
              <a:rPr lang="fi-FI" sz="2550" dirty="0" err="1"/>
              <a:t>Ln</a:t>
            </a:r>
            <a:r>
              <a:rPr lang="fi-FI" sz="2550" dirty="0"/>
              <a:t> (</a:t>
            </a:r>
            <a:r>
              <a:rPr lang="fi-FI" sz="2550" dirty="0" err="1"/>
              <a:t>Yt</a:t>
            </a:r>
            <a:r>
              <a:rPr lang="fi-FI" sz="2550" dirty="0"/>
              <a:t>) +b2 </a:t>
            </a:r>
            <a:r>
              <a:rPr lang="fi-FI" sz="2550" dirty="0" err="1"/>
              <a:t>Ln</a:t>
            </a:r>
            <a:r>
              <a:rPr lang="fi-FI" sz="2550" dirty="0"/>
              <a:t>(</a:t>
            </a:r>
            <a:r>
              <a:rPr lang="fi-FI" sz="2550" dirty="0" err="1"/>
              <a:t>rt</a:t>
            </a:r>
            <a:r>
              <a:rPr lang="fi-FI" sz="2550" dirty="0"/>
              <a:t>) +</a:t>
            </a:r>
            <a:r>
              <a:rPr lang="el-GR" sz="2550" dirty="0"/>
              <a:t>ε</a:t>
            </a:r>
            <a:r>
              <a:rPr lang="fi-FI" sz="2550" dirty="0"/>
              <a:t>t</a:t>
            </a:r>
          </a:p>
          <a:p>
            <a:pPr>
              <a:buNone/>
            </a:pPr>
            <a:r>
              <a:rPr lang="fi-FI" sz="2550" dirty="0"/>
              <a:t>        Tai:</a:t>
            </a:r>
          </a:p>
          <a:p>
            <a:pPr>
              <a:buNone/>
            </a:pPr>
            <a:r>
              <a:rPr lang="fi-FI" sz="2550" dirty="0"/>
              <a:t>      </a:t>
            </a:r>
            <a:r>
              <a:rPr lang="fi-FI" sz="2550" dirty="0" err="1"/>
              <a:t>Ln</a:t>
            </a:r>
            <a:r>
              <a:rPr lang="fi-FI" sz="2550" dirty="0"/>
              <a:t>(</a:t>
            </a:r>
            <a:r>
              <a:rPr lang="fi-FI" sz="2550" dirty="0" err="1"/>
              <a:t>mt/pt</a:t>
            </a:r>
            <a:r>
              <a:rPr lang="fi-FI" sz="2550" dirty="0"/>
              <a:t>) = b0 + b1 </a:t>
            </a:r>
            <a:r>
              <a:rPr lang="fi-FI" sz="2550" dirty="0" err="1"/>
              <a:t>Ln</a:t>
            </a:r>
            <a:r>
              <a:rPr lang="fi-FI" sz="2550" dirty="0"/>
              <a:t> (</a:t>
            </a:r>
            <a:r>
              <a:rPr lang="fi-FI" sz="2550" dirty="0" err="1"/>
              <a:t>Yt</a:t>
            </a:r>
            <a:r>
              <a:rPr lang="fi-FI" sz="2550" dirty="0"/>
              <a:t> /</a:t>
            </a:r>
            <a:r>
              <a:rPr lang="fi-FI" sz="2550" dirty="0" err="1"/>
              <a:t>pt</a:t>
            </a:r>
            <a:r>
              <a:rPr lang="fi-FI" sz="2550" dirty="0"/>
              <a:t>) +b2 </a:t>
            </a:r>
            <a:r>
              <a:rPr lang="fi-FI" sz="2550" dirty="0" err="1"/>
              <a:t>Ln</a:t>
            </a:r>
            <a:r>
              <a:rPr lang="fi-FI" sz="2550" dirty="0"/>
              <a:t>(</a:t>
            </a:r>
            <a:r>
              <a:rPr lang="fi-FI" sz="2550" dirty="0" err="1"/>
              <a:t>rt</a:t>
            </a:r>
            <a:r>
              <a:rPr lang="fi-FI" sz="2550" dirty="0"/>
              <a:t>) +b3(</a:t>
            </a:r>
            <a:r>
              <a:rPr lang="fi-FI" sz="2550" dirty="0" err="1"/>
              <a:t>Pt/Pt-1</a:t>
            </a:r>
            <a:r>
              <a:rPr lang="fi-FI" sz="2550" dirty="0"/>
              <a:t>) +</a:t>
            </a:r>
            <a:r>
              <a:rPr lang="el-GR" sz="2550" dirty="0"/>
              <a:t>ε</a:t>
            </a:r>
            <a:r>
              <a:rPr lang="fi-FI" sz="2550" dirty="0"/>
              <a:t>t</a:t>
            </a:r>
          </a:p>
          <a:p>
            <a:r>
              <a:rPr lang="fi-FI" sz="2550" dirty="0"/>
              <a:t>Yhtälössä ollut selittäjänä trendi, tulojousto usein pakotettu ykköseksi, korot olleet reaalisia ja nimellisiä, käytetyt ekonometriset menetelmät vaihdelleet</a:t>
            </a:r>
          </a:p>
          <a:p>
            <a:r>
              <a:rPr lang="fi-FI" sz="2550" dirty="0"/>
              <a:t>Usein myös viivästettyjä arvoja selittäjille</a:t>
            </a:r>
          </a:p>
          <a:p>
            <a:r>
              <a:rPr lang="fi-FI" sz="2550" dirty="0"/>
              <a:t>Toivottavaa, että teorian mukaiset etumerkit, korkea selitysaste (pieni osuus m:n vaihtelusta jää selittämättä), muuttujien väliset yhteydet vakaita ja virhetermi </a:t>
            </a:r>
            <a:r>
              <a:rPr lang="fi-FI" sz="2550" dirty="0" err="1"/>
              <a:t>epsilon</a:t>
            </a:r>
            <a:r>
              <a:rPr lang="fi-FI" sz="2550" dirty="0"/>
              <a:t> vain ”valkoista kohinaa”.</a:t>
            </a:r>
          </a:p>
          <a:p>
            <a:pPr>
              <a:buNone/>
            </a:pPr>
            <a:endParaRPr lang="fi-FI" dirty="0"/>
          </a:p>
          <a:p>
            <a:pPr lvl="1">
              <a:buNone/>
            </a:pP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88569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984314" cy="856694"/>
          </a:xfrm>
        </p:spPr>
        <p:txBody>
          <a:bodyPr/>
          <a:lstStyle/>
          <a:p>
            <a:r>
              <a:rPr lang="fi-FI" dirty="0"/>
              <a:t>Rahan kysyntä - empiriaa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2032986"/>
            <a:ext cx="7704667" cy="396683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Useimmat 1970-luvulle saakka tehdyt empiiriset tutkimukset tuottivat pitkälti ”toivottuja” tuloksia</a:t>
            </a:r>
          </a:p>
          <a:p>
            <a:pPr lvl="1"/>
            <a:r>
              <a:rPr lang="fi-FI" dirty="0"/>
              <a:t>Rahan kysyntä korkojoustavaa</a:t>
            </a:r>
          </a:p>
          <a:p>
            <a:pPr lvl="1"/>
            <a:r>
              <a:rPr lang="fi-FI" dirty="0"/>
              <a:t>Tulojen ja korkojen muutosten vaikutus rahan kysyntään melko nopea</a:t>
            </a:r>
          </a:p>
          <a:p>
            <a:pPr lvl="1"/>
            <a:r>
              <a:rPr lang="fi-FI" dirty="0"/>
              <a:t>Relaatiot rahan kysynnän ja selittävien muuttujien välillä melko vakaita</a:t>
            </a:r>
          </a:p>
          <a:p>
            <a:r>
              <a:rPr lang="fi-FI" dirty="0"/>
              <a:t>Relaatiot alkoivat pettää 1970-luvun alkupuolella: Yhdysvalloissa rahan määrä supistui/kasvoi hitaammin kuin yhtälöt ennustivat, Britanniassa virhe toisinpäin.</a:t>
            </a:r>
          </a:p>
          <a:p>
            <a:r>
              <a:rPr lang="fi-FI" dirty="0"/>
              <a:t>Uusia estimointeja, joissa 1970- ja 1980-luvun dataa mukana =&gt; havaittiin rahan kysyntäfunktioiden muuttuneen epävakaiksi</a:t>
            </a:r>
          </a:p>
          <a:p>
            <a:r>
              <a:rPr lang="fi-FI" dirty="0"/>
              <a:t>Onko rahan kysyntä muuttunut? Vai ovatko käytetyt yhtälöt olleet väärin spesifioituja?</a:t>
            </a:r>
          </a:p>
          <a:p>
            <a:pPr lvl="1"/>
            <a:r>
              <a:rPr lang="fi-FI" dirty="0"/>
              <a:t>Väärät selittävät muuttujat?</a:t>
            </a:r>
          </a:p>
          <a:p>
            <a:pPr lvl="1"/>
            <a:r>
              <a:rPr lang="fi-FI" dirty="0"/>
              <a:t>Pakotettu väärä funktiomuoto?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6816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Rahan kysyntä - empiriaa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882066"/>
            <a:ext cx="7704667" cy="4591232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Epävakauttavatko institutionaaliset muutokset rahan kysyntää?</a:t>
            </a:r>
          </a:p>
          <a:p>
            <a:pPr lvl="1"/>
            <a:r>
              <a:rPr lang="fi-FI" dirty="0"/>
              <a:t>Kiinteiden valuuttakurssien järjestelmän romahdus 1970-luvun alussa?</a:t>
            </a:r>
          </a:p>
          <a:p>
            <a:pPr lvl="1"/>
            <a:r>
              <a:rPr lang="fi-FI" dirty="0"/>
              <a:t>Rahoitusmarkkinoiden sääntelyn purku monissa maissa 1980-luvun alusta alkaen?</a:t>
            </a:r>
          </a:p>
          <a:p>
            <a:pPr lvl="1"/>
            <a:r>
              <a:rPr lang="fi-FI" dirty="0"/>
              <a:t>Rahoitusinnovaatiot (luottokortit, pankkiautomaatit, </a:t>
            </a:r>
            <a:r>
              <a:rPr lang="fi-FI" dirty="0" err="1"/>
              <a:t>bitcoin</a:t>
            </a:r>
            <a:r>
              <a:rPr lang="fi-FI" dirty="0"/>
              <a:t>…)</a:t>
            </a:r>
          </a:p>
          <a:p>
            <a:pPr lvl="2"/>
            <a:r>
              <a:rPr lang="fi-FI" dirty="0"/>
              <a:t>Voivat riippua samoista tekijöistä kuin rahan kysyntä: pitkään jatkuva korkeiden korkojen aika =&gt; kehitetään keinoja, joiden avulla selviydytään pienemmillä käteiskassoilla</a:t>
            </a:r>
          </a:p>
          <a:p>
            <a:r>
              <a:rPr lang="fi-FI" dirty="0"/>
              <a:t>Empiirisen tutkimuksen reaktioita</a:t>
            </a:r>
          </a:p>
          <a:p>
            <a:pPr lvl="1"/>
            <a:r>
              <a:rPr lang="fi-FI" dirty="0"/>
              <a:t>Supistettiin rahan määritelmää</a:t>
            </a:r>
          </a:p>
          <a:p>
            <a:pPr lvl="1"/>
            <a:r>
              <a:rPr lang="fi-FI" dirty="0"/>
              <a:t>Lisättiin selittäviä muuttujia (esim. pankkitalletusten korko)</a:t>
            </a:r>
          </a:p>
          <a:p>
            <a:pPr lvl="2"/>
            <a:r>
              <a:rPr lang="fi-FI" dirty="0"/>
              <a:t>Institutionaalisia muuttujia (pankkikonttoreiden lkm </a:t>
            </a:r>
            <a:r>
              <a:rPr lang="fi-FI" dirty="0" err="1"/>
              <a:t>etc</a:t>
            </a:r>
            <a:r>
              <a:rPr lang="fi-FI" dirty="0"/>
              <a:t>)</a:t>
            </a:r>
          </a:p>
          <a:p>
            <a:pPr lvl="1"/>
            <a:r>
              <a:rPr lang="fi-FI" dirty="0"/>
              <a:t>Viive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29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201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Fisher ja kvantiteettiteoria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548980" y="2150835"/>
            <a:ext cx="7319271" cy="4016523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I Fisher 1911 (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purchasing</a:t>
            </a:r>
            <a:r>
              <a:rPr lang="fi-FI" dirty="0"/>
              <a:t> </a:t>
            </a:r>
            <a:r>
              <a:rPr lang="fi-FI" dirty="0" err="1"/>
              <a:t>power</a:t>
            </a:r>
            <a:r>
              <a:rPr lang="fi-FI" dirty="0"/>
              <a:t> of money) </a:t>
            </a:r>
          </a:p>
          <a:p>
            <a:pPr lvl="1"/>
            <a:r>
              <a:rPr lang="fi-FI" dirty="0"/>
              <a:t>Jossain määrin edeltäjänsäkin</a:t>
            </a:r>
          </a:p>
          <a:p>
            <a:r>
              <a:rPr lang="fi-FI" dirty="0"/>
              <a:t>Keskeinen ero myöhempiin ajatuksiin: korolla ei merkitystä </a:t>
            </a:r>
          </a:p>
          <a:p>
            <a:pPr lvl="1"/>
            <a:r>
              <a:rPr lang="fi-FI" dirty="0"/>
              <a:t>Vaikuttanut talouspoliittiseen ajatteluun vuosikymmeniä</a:t>
            </a:r>
          </a:p>
          <a:p>
            <a:r>
              <a:rPr lang="fi-FI" dirty="0"/>
              <a:t>Fisher: </a:t>
            </a:r>
          </a:p>
          <a:p>
            <a:pPr lvl="1"/>
            <a:r>
              <a:rPr lang="fi-FI" dirty="0"/>
              <a:t>Rahan kiertonopeus  V = (P x Y )/M</a:t>
            </a:r>
          </a:p>
          <a:p>
            <a:pPr lvl="1"/>
            <a:r>
              <a:rPr lang="fi-FI" dirty="0"/>
              <a:t>MV = PY</a:t>
            </a:r>
          </a:p>
          <a:p>
            <a:pPr lvl="1"/>
            <a:r>
              <a:rPr lang="fi-FI" dirty="0"/>
              <a:t>Missä </a:t>
            </a:r>
            <a:r>
              <a:rPr lang="fi-FI" dirty="0" err="1"/>
              <a:t>M=rahan</a:t>
            </a:r>
            <a:r>
              <a:rPr lang="fi-FI" dirty="0"/>
              <a:t> määrä, V= rahan kiertonopeus; </a:t>
            </a:r>
            <a:r>
              <a:rPr lang="fi-FI" dirty="0" err="1"/>
              <a:t>P=hintataso</a:t>
            </a:r>
            <a:r>
              <a:rPr lang="fi-FI" dirty="0"/>
              <a:t>, Y = reaalinen bruttokansantuote (mitä termiä ei tosin </a:t>
            </a:r>
            <a:r>
              <a:rPr lang="fi-FI" dirty="0" err="1"/>
              <a:t>Fisherin</a:t>
            </a:r>
            <a:r>
              <a:rPr lang="fi-FI" dirty="0"/>
              <a:t> aikana käytetty)</a:t>
            </a:r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9923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FD68-C08C-44EF-A8F4-45CFEBCF6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891098" cy="1211801"/>
          </a:xfrm>
        </p:spPr>
        <p:txBody>
          <a:bodyPr/>
          <a:lstStyle/>
          <a:p>
            <a:r>
              <a:rPr lang="fi-FI" dirty="0"/>
              <a:t>Fisher - kvantiteettiteoria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E1804-A991-42C9-9F7C-4F1E8B2F6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8564" y="2077542"/>
            <a:ext cx="7704667" cy="4213193"/>
          </a:xfrm>
        </p:spPr>
        <p:txBody>
          <a:bodyPr>
            <a:normAutofit fontScale="85000" lnSpcReduction="20000"/>
          </a:bodyPr>
          <a:lstStyle/>
          <a:p>
            <a:r>
              <a:rPr lang="fi-FI" dirty="0"/>
              <a:t>Yhtälö sanoo: rahan määrä kertaa yhdellä rahan yksiköllä keskimäärin tehtyjen ostosten lukumäärä riittää ostamaan koko markkinoille myydyn tuotoksen.</a:t>
            </a:r>
          </a:p>
          <a:p>
            <a:r>
              <a:rPr lang="fi-FI" dirty="0"/>
              <a:t>Identiteetti, joka ei kerro mitään kausaalisuuksista </a:t>
            </a:r>
          </a:p>
          <a:p>
            <a:pPr lvl="1"/>
            <a:r>
              <a:rPr lang="fi-FI" dirty="0"/>
              <a:t>V=YP/M</a:t>
            </a:r>
          </a:p>
          <a:p>
            <a:pPr lvl="1"/>
            <a:r>
              <a:rPr lang="fi-FI" dirty="0"/>
              <a:t>Mikä on syy, mikä seuraus?</a:t>
            </a:r>
          </a:p>
          <a:p>
            <a:r>
              <a:rPr lang="fi-FI" dirty="0"/>
              <a:t>Fisherin järkeily: kiertonopeus riippuu instituutioista </a:t>
            </a:r>
            <a:r>
              <a:rPr lang="fi-FI" dirty="0" err="1"/>
              <a:t>ym</a:t>
            </a:r>
            <a:r>
              <a:rPr lang="fi-FI" dirty="0"/>
              <a:t>, muuttuu hitaasti jos ollenkaan</a:t>
            </a:r>
          </a:p>
          <a:p>
            <a:r>
              <a:rPr lang="fi-FI" dirty="0"/>
              <a:t>Fisher ja muut ennen Keynesiä vaikuttaneet taloustieteilijät: kysyntä ei vaikuta tuotantoon makrotasolla =&gt; Y = vakio;</a:t>
            </a:r>
          </a:p>
          <a:p>
            <a:pPr lvl="1"/>
            <a:r>
              <a:rPr lang="fi-FI" dirty="0"/>
              <a:t>Täystyöllisyys </a:t>
            </a:r>
          </a:p>
          <a:p>
            <a:pPr lvl="1"/>
            <a:r>
              <a:rPr lang="fi-FI" dirty="0"/>
              <a:t>Ei ollut juuri mitään suhdannevaihteluteorioita </a:t>
            </a:r>
          </a:p>
          <a:p>
            <a:pPr lvl="1"/>
            <a:r>
              <a:rPr lang="fi-FI" dirty="0"/>
              <a:t>Hinnat ja palkat ajateltiin täysin joustaviksi ennen Keynesiä</a:t>
            </a:r>
          </a:p>
          <a:p>
            <a:pPr lvl="1"/>
            <a:endParaRPr lang="fi-FI" dirty="0"/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3444B-9C8B-4250-883A-DAE0AA476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80CE5-8CD8-4FD6-A2DD-3685270C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262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/>
          <p:cNvSpPr>
            <a:spLocks noGrp="1"/>
          </p:cNvSpPr>
          <p:nvPr>
            <p:ph type="title"/>
          </p:nvPr>
        </p:nvSpPr>
        <p:spPr>
          <a:xfrm>
            <a:off x="1141931" y="102094"/>
            <a:ext cx="7864465" cy="1539204"/>
          </a:xfrm>
        </p:spPr>
        <p:txBody>
          <a:bodyPr>
            <a:normAutofit/>
          </a:bodyPr>
          <a:lstStyle/>
          <a:p>
            <a:r>
              <a:rPr lang="fi-FI" dirty="0"/>
              <a:t>Fisher ja kvantiteettiteoria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21829" y="1631280"/>
            <a:ext cx="7704667" cy="4476893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Ainoa mikä joustaa, jos rahan määrää muutetaan: P</a:t>
            </a:r>
          </a:p>
          <a:p>
            <a:r>
              <a:rPr lang="fi-FI" dirty="0"/>
              <a:t>Nimellinen kysyntä taloudessa selittyy rahan määrän muutoksilla</a:t>
            </a:r>
          </a:p>
          <a:p>
            <a:r>
              <a:rPr lang="fi-FI" dirty="0"/>
              <a:t>Johtopäätös: hintatason muutos on suoraan verrannollinen rahan määrän muutokseen</a:t>
            </a:r>
          </a:p>
          <a:p>
            <a:pPr lvl="1"/>
            <a:r>
              <a:rPr lang="fi-FI" dirty="0"/>
              <a:t>M kaksinkertaistuu =&gt; P kaksinkertaistuu </a:t>
            </a:r>
          </a:p>
          <a:p>
            <a:r>
              <a:rPr lang="fi-FI" dirty="0"/>
              <a:t>Karkeana approksimaationa toimii: rahan määrän muutoksilla ja inflaatiolla erittäin voimakas korrelaatio:</a:t>
            </a:r>
          </a:p>
          <a:p>
            <a:pPr lvl="1"/>
            <a:r>
              <a:rPr lang="fi-FI" dirty="0"/>
              <a:t>Kansainvälisessä poikkileikkauksessa</a:t>
            </a:r>
          </a:p>
          <a:p>
            <a:pPr lvl="1"/>
            <a:r>
              <a:rPr lang="fi-FI" dirty="0"/>
              <a:t>Eri aikakausien vertailussa (ainakin Yhdysvallat)</a:t>
            </a:r>
          </a:p>
          <a:p>
            <a:pPr lvl="1">
              <a:buFont typeface="Symbol" panose="05050102010706020507" pitchFamily="18" charset="2"/>
              <a:buChar char="Þ"/>
            </a:pPr>
            <a:r>
              <a:rPr lang="fi-FI" dirty="0"/>
              <a:t>Kvantiteettiteoria toimii!</a:t>
            </a:r>
          </a:p>
          <a:p>
            <a:pPr marL="457200" lvl="1" indent="0">
              <a:buNone/>
            </a:pPr>
            <a:r>
              <a:rPr lang="fi-FI" dirty="0"/>
              <a:t>Tosin korrelaatio ei kerro kausaalisuuden suunnasta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7328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31AE7-9C59-4D2E-856C-F7CD44549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Fisher ja kvantiteettiteoria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FAD00-75DC-4597-881C-19B4CD133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2" y="2438401"/>
            <a:ext cx="7704667" cy="333281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Sen sijaan rahan määrän muutoksilla ja hintatason muutoksilla näyttää olevan vain heikko lyhyen aikavälin korrelaatio</a:t>
            </a:r>
          </a:p>
          <a:p>
            <a:r>
              <a:rPr lang="fi-FI" dirty="0"/>
              <a:t>Implisiittinen olettamus tässä kehikossa: rahaa ei käytetä säästöjen säilyttämiseen</a:t>
            </a:r>
          </a:p>
          <a:p>
            <a:r>
              <a:rPr lang="fi-FI" dirty="0"/>
              <a:t>Lähestymistavan heikkous: kiertonopeus voi todellisuudessa vaihdella melko paljon</a:t>
            </a:r>
          </a:p>
          <a:p>
            <a:pPr lvl="1"/>
            <a:r>
              <a:rPr lang="fi-FI" dirty="0"/>
              <a:t>Fisherin aikana ei tunnettu eikä varsinkaan tilastoitu käsitettä BKT eikä sopivia tilastoja Y:n mittaamiseksi ollut =&gt; heikkoutta ei pystytty havaitsemaan saatavilla olleista tilastoista</a:t>
            </a:r>
          </a:p>
          <a:p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A5034-CA93-4AAF-B97B-073778830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B610B9-1964-4454-BA96-1EEC00D4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366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Rahan kiertonopeus Suomessa 1980-2022 – onko vakio?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10" name="TextBox 9"/>
          <p:cNvSpPr txBox="1"/>
          <p:nvPr/>
        </p:nvSpPr>
        <p:spPr>
          <a:xfrm>
            <a:off x="1903475" y="5757717"/>
            <a:ext cx="614837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350" dirty="0"/>
              <a:t>Laskettu jakamalla nimellinen BKT  keskimääräisillä M2-talletuksilla vuoden aikana</a:t>
            </a:r>
          </a:p>
          <a:p>
            <a:r>
              <a:rPr lang="fi-FI" sz="1350" dirty="0"/>
              <a:t>Näyttää olevan niin, että noususuhdanteessa rahan kiertonopeus kiihtyy, joskin yhteys heikko; Rahan kiertonopeudella ollut hidastuva trendi?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3A316-9071-B418-25E0-B9A754259D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499" y="2185397"/>
            <a:ext cx="7139468" cy="3477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75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016492"/>
          </a:xfrm>
        </p:spPr>
        <p:txBody>
          <a:bodyPr/>
          <a:lstStyle/>
          <a:p>
            <a:r>
              <a:rPr lang="fi-FI" dirty="0"/>
              <a:t>Rahan kiertonopeus - empiriaa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82133" y="1669002"/>
            <a:ext cx="7704667" cy="4330814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Rahan kiertonopeus tyypillisesti suhdanneherkkä: kiihtyy suhdannenousussa</a:t>
            </a:r>
          </a:p>
          <a:p>
            <a:r>
              <a:rPr lang="fi-FI" dirty="0" err="1"/>
              <a:t>Bordo</a:t>
            </a:r>
            <a:r>
              <a:rPr lang="fi-FI" dirty="0"/>
              <a:t> &amp; </a:t>
            </a:r>
            <a:r>
              <a:rPr lang="fi-FI" dirty="0" err="1"/>
              <a:t>Jonung</a:t>
            </a:r>
            <a:r>
              <a:rPr lang="fi-FI" dirty="0"/>
              <a:t> (1987) Rahan laskennallinen kiertonopeus kehittynyt U:n muotoisesti </a:t>
            </a:r>
          </a:p>
          <a:p>
            <a:pPr lvl="1"/>
            <a:r>
              <a:rPr lang="fi-FI" dirty="0"/>
              <a:t>Vaihe 1: talouden </a:t>
            </a:r>
            <a:r>
              <a:rPr lang="fi-FI" dirty="0" err="1"/>
              <a:t>monetisoituminen</a:t>
            </a:r>
            <a:r>
              <a:rPr lang="fi-FI" dirty="0"/>
              <a:t>;</a:t>
            </a:r>
          </a:p>
          <a:p>
            <a:pPr lvl="2"/>
            <a:r>
              <a:rPr lang="fi-FI" dirty="0"/>
              <a:t>Paljon tuotantoa, jota ei makseta rahalla (</a:t>
            </a:r>
            <a:r>
              <a:rPr lang="fi-FI" dirty="0" err="1"/>
              <a:t>omavaraistaloutta</a:t>
            </a:r>
            <a:r>
              <a:rPr lang="fi-FI" dirty="0"/>
              <a:t>, vaihtokauppaa </a:t>
            </a:r>
            <a:r>
              <a:rPr lang="fi-FI" dirty="0" err="1"/>
              <a:t>ym</a:t>
            </a:r>
            <a:r>
              <a:rPr lang="fi-FI" dirty="0"/>
              <a:t>) =&gt; korkea laskennallinen kiertonopeus </a:t>
            </a:r>
          </a:p>
          <a:p>
            <a:pPr lvl="2"/>
            <a:r>
              <a:rPr lang="fi-FI" dirty="0"/>
              <a:t>Talous kehittyy =&gt; aletaan käyttää rahaa =&gt; kiertonopeus näennäisesti hidastuu </a:t>
            </a:r>
          </a:p>
          <a:p>
            <a:pPr lvl="1"/>
            <a:r>
              <a:rPr lang="fi-FI" dirty="0"/>
              <a:t>Vaihe 2: raha- ja maksujärjestelmien kehitys =&gt; rahan kierto nopeutuu</a:t>
            </a:r>
          </a:p>
          <a:p>
            <a:pPr lvl="2"/>
            <a:r>
              <a:rPr lang="fi-FI" dirty="0"/>
              <a:t>Eipä näytä Suomessa nopeutuneen 1980-luvun jälkeen!</a:t>
            </a:r>
          </a:p>
          <a:p>
            <a:r>
              <a:rPr lang="fi-FI" dirty="0" err="1"/>
              <a:t>Siklos</a:t>
            </a:r>
            <a:r>
              <a:rPr lang="fi-FI" dirty="0"/>
              <a:t> (1988, 1989): rahan kiertonopeus ei vakaa eikä sillä ole pitkän aikavälin tasapainoarvoa (</a:t>
            </a:r>
            <a:r>
              <a:rPr lang="fi-FI" dirty="0" err="1"/>
              <a:t>random</a:t>
            </a:r>
            <a:r>
              <a:rPr lang="fi-FI" dirty="0"/>
              <a:t> </a:t>
            </a:r>
            <a:r>
              <a:rPr lang="fi-FI" dirty="0" err="1"/>
              <a:t>walk</a:t>
            </a:r>
            <a:r>
              <a:rPr lang="fi-FI" dirty="0"/>
              <a:t>)</a:t>
            </a:r>
          </a:p>
          <a:p>
            <a:endParaRPr lang="fi-FI" dirty="0"/>
          </a:p>
          <a:p>
            <a:pPr lvl="1"/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71B3-D7E0-4BA1-AD26-E3E526F896B0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651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2BEC-BDC6-4745-9311-12E9833E5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33" y="457201"/>
            <a:ext cx="7824516" cy="1025370"/>
          </a:xfrm>
        </p:spPr>
        <p:txBody>
          <a:bodyPr/>
          <a:lstStyle/>
          <a:p>
            <a:r>
              <a:rPr lang="fi-FI" dirty="0"/>
              <a:t>Budjettialijäämät ja inflaatio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CA72C-2C86-4617-A19E-E4F32E01F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33" y="1757778"/>
            <a:ext cx="7824516" cy="4793941"/>
          </a:xfrm>
        </p:spPr>
        <p:txBody>
          <a:bodyPr>
            <a:normAutofit fontScale="62500" lnSpcReduction="20000"/>
          </a:bodyPr>
          <a:lstStyle/>
          <a:p>
            <a:r>
              <a:rPr lang="fi-FI" dirty="0"/>
              <a:t>Monien valtioiden erikoispiirre rahankäyttäjänä: valtio on rahan liikkeeseen laskija</a:t>
            </a:r>
          </a:p>
          <a:p>
            <a:pPr lvl="1"/>
            <a:r>
              <a:rPr lang="fi-FI" dirty="0"/>
              <a:t>Ainakin jos keskuspankki lasketaan valtion laitokseksi</a:t>
            </a:r>
          </a:p>
          <a:p>
            <a:r>
              <a:rPr lang="fi-FI" dirty="0"/>
              <a:t>Julkisen sektorin lyhyen aikavälin budjettirajoite:</a:t>
            </a:r>
          </a:p>
          <a:p>
            <a:pPr lvl="1"/>
            <a:r>
              <a:rPr lang="fi-FI" dirty="0"/>
              <a:t>Menot = verotulot + valtion velan lisäys + keskuspankkirahan määrän muutos</a:t>
            </a:r>
          </a:p>
          <a:p>
            <a:pPr marL="457200" lvl="1" indent="0">
              <a:buNone/>
            </a:pPr>
            <a:r>
              <a:rPr lang="fi-FI" dirty="0"/>
              <a:t>=&gt; Budjettivaje = rahaperustan muutos + valtion velan muutos</a:t>
            </a:r>
          </a:p>
          <a:p>
            <a:r>
              <a:rPr lang="fi-FI" dirty="0"/>
              <a:t>Jos yleisö ostaa valtion obligaatioita, rahaperusta ei muutu</a:t>
            </a:r>
          </a:p>
          <a:p>
            <a:pPr lvl="1"/>
            <a:r>
              <a:rPr lang="fi-FI" dirty="0"/>
              <a:t>Rahan määrä ei muutu?</a:t>
            </a:r>
          </a:p>
          <a:p>
            <a:r>
              <a:rPr lang="fi-FI" dirty="0"/>
              <a:t>Useissa / useimmissa maissa keskuspankki erotettu valtion taloudesta =&gt; valtion menoja ei voi suoraan maksaa ”setelipainosta”</a:t>
            </a:r>
          </a:p>
          <a:p>
            <a:r>
              <a:rPr lang="fi-FI" dirty="0"/>
              <a:t>Voi tapahtua: valtio laskee liikkeeseen obligaatioita, jotka keskuspankki ostaa</a:t>
            </a:r>
          </a:p>
          <a:p>
            <a:pPr lvl="1"/>
            <a:r>
              <a:rPr lang="fi-FI" dirty="0"/>
              <a:t>Kun keskuspankki tekee oston, rahaperusta kasvaa</a:t>
            </a:r>
          </a:p>
          <a:p>
            <a:r>
              <a:rPr lang="fi-FI" dirty="0"/>
              <a:t>Valtion velan </a:t>
            </a:r>
            <a:r>
              <a:rPr lang="fi-FI" dirty="0" err="1"/>
              <a:t>monetisointi</a:t>
            </a:r>
            <a:r>
              <a:rPr lang="fi-FI" dirty="0"/>
              <a:t>: keskuspankki ostaa valtion velkaa liikkeestä ja lisää samalla keskuspankkirahan määrää</a:t>
            </a:r>
          </a:p>
          <a:p>
            <a:r>
              <a:rPr lang="fi-FI" dirty="0"/>
              <a:t>Pitkäaikainen budjettialijäämän rahoittaminen keskuspankkirahalla lähes varmasti lisää inflaatiota</a:t>
            </a:r>
          </a:p>
          <a:p>
            <a:r>
              <a:rPr lang="fi-FI" dirty="0"/>
              <a:t>MMT = </a:t>
            </a:r>
            <a:r>
              <a:rPr lang="fi-FI" dirty="0" err="1"/>
              <a:t>Modern</a:t>
            </a:r>
            <a:r>
              <a:rPr lang="fi-FI" dirty="0"/>
              <a:t> </a:t>
            </a:r>
            <a:r>
              <a:rPr lang="fi-FI" dirty="0" err="1"/>
              <a:t>Monetary</a:t>
            </a:r>
            <a:r>
              <a:rPr lang="fi-FI" dirty="0"/>
              <a:t> </a:t>
            </a:r>
            <a:r>
              <a:rPr lang="fi-FI" dirty="0" err="1"/>
              <a:t>Theory</a:t>
            </a:r>
            <a:endParaRPr lang="fi-FI" dirty="0"/>
          </a:p>
          <a:p>
            <a:pPr lvl="1"/>
            <a:r>
              <a:rPr lang="fi-FI" dirty="0"/>
              <a:t>Valtiolla ei budjettirajoitetta samassa merkityksessä kuin vaikka kotitaloudella</a:t>
            </a:r>
          </a:p>
          <a:p>
            <a:pPr lvl="1"/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AC89C-00F6-469F-96A6-180DD45AC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CA1A2E-676A-4059-8A21-025572986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69A55-AEFE-4780-9D99-FE1EE6649B8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92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240</TotalTime>
  <Words>2279</Words>
  <Application>Microsoft Office PowerPoint</Application>
  <PresentationFormat>On-screen Show (4:3)</PresentationFormat>
  <Paragraphs>295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Corbel</vt:lpstr>
      <vt:lpstr>Symbol</vt:lpstr>
      <vt:lpstr>Parallax</vt:lpstr>
      <vt:lpstr>Raha- ja pankkiteorian kurssi Luento 7  </vt:lpstr>
      <vt:lpstr>Rahan kysyntä - taustoja</vt:lpstr>
      <vt:lpstr>Fisher ja kvantiteettiteoria</vt:lpstr>
      <vt:lpstr>Fisher - kvantiteettiteoria</vt:lpstr>
      <vt:lpstr>Fisher ja kvantiteettiteoria</vt:lpstr>
      <vt:lpstr>Fisher ja kvantiteettiteoria</vt:lpstr>
      <vt:lpstr>Rahan kiertonopeus Suomessa 1980-2022 – onko vakio?</vt:lpstr>
      <vt:lpstr>Rahan kiertonopeus - empiriaa</vt:lpstr>
      <vt:lpstr>Budjettialijäämät ja inflaatio</vt:lpstr>
      <vt:lpstr>Zimbabwen hyperinflaatio – kuinka kvantiteettiteorian unohtaminen tuhosi Zimbabwen dollarin</vt:lpstr>
      <vt:lpstr>PowerPoint Presentation</vt:lpstr>
      <vt:lpstr>Keynesin likviditeettipreferenssiteoria</vt:lpstr>
      <vt:lpstr>Keynesin teoriat</vt:lpstr>
      <vt:lpstr>Keynesin teoriat</vt:lpstr>
      <vt:lpstr>Keynesin teoriat</vt:lpstr>
      <vt:lpstr>Keynesiläiset teoriat</vt:lpstr>
      <vt:lpstr>Keynesiläiset teoriat</vt:lpstr>
      <vt:lpstr>Sama kuviona – rahan tarjonta lisääntyy</vt:lpstr>
      <vt:lpstr>Rahan kysynnän portfolioteoriat</vt:lpstr>
      <vt:lpstr>Friedmanin moderni kvantiteettiteoria</vt:lpstr>
      <vt:lpstr>Friedmanin moderni kvantiteettiteoria</vt:lpstr>
      <vt:lpstr>Friedmanin teoria</vt:lpstr>
      <vt:lpstr>Keynes vs Friedman</vt:lpstr>
      <vt:lpstr>Rahan kysyntä - empiriaa</vt:lpstr>
      <vt:lpstr>Rahan kysyntä - empiriaa</vt:lpstr>
      <vt:lpstr>Näinkö?</vt:lpstr>
      <vt:lpstr>Rahan kysyntä - empiriaa</vt:lpstr>
      <vt:lpstr>Rahan kysyntä - empiriaa</vt:lpstr>
      <vt:lpstr>Rahan kysyntä - empiriaa</vt:lpstr>
    </vt:vector>
  </TitlesOfParts>
  <Company>Suomen Pankki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Kauko, Karlo</dc:creator>
  <cp:lastModifiedBy>Kauko, Karlo</cp:lastModifiedBy>
  <cp:revision>76</cp:revision>
  <dcterms:created xsi:type="dcterms:W3CDTF">2016-04-16T07:28:35Z</dcterms:created>
  <dcterms:modified xsi:type="dcterms:W3CDTF">2024-05-03T14:14:11Z</dcterms:modified>
</cp:coreProperties>
</file>