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58"/>
  </p:notesMasterIdLst>
  <p:sldIdLst>
    <p:sldId id="433" r:id="rId10"/>
    <p:sldId id="290" r:id="rId11"/>
    <p:sldId id="478" r:id="rId12"/>
    <p:sldId id="480" r:id="rId13"/>
    <p:sldId id="466" r:id="rId14"/>
    <p:sldId id="283" r:id="rId15"/>
    <p:sldId id="467" r:id="rId16"/>
    <p:sldId id="468" r:id="rId17"/>
    <p:sldId id="469" r:id="rId18"/>
    <p:sldId id="481" r:id="rId19"/>
    <p:sldId id="483" r:id="rId20"/>
    <p:sldId id="484" r:id="rId21"/>
    <p:sldId id="486" r:id="rId22"/>
    <p:sldId id="487" r:id="rId23"/>
    <p:sldId id="488" r:id="rId24"/>
    <p:sldId id="503" r:id="rId25"/>
    <p:sldId id="489" r:id="rId26"/>
    <p:sldId id="500" r:id="rId27"/>
    <p:sldId id="501" r:id="rId28"/>
    <p:sldId id="490" r:id="rId29"/>
    <p:sldId id="300" r:id="rId30"/>
    <p:sldId id="491" r:id="rId31"/>
    <p:sldId id="302" r:id="rId32"/>
    <p:sldId id="502" r:id="rId33"/>
    <p:sldId id="498" r:id="rId34"/>
    <p:sldId id="281" r:id="rId35"/>
    <p:sldId id="393" r:id="rId36"/>
    <p:sldId id="292" r:id="rId37"/>
    <p:sldId id="506" r:id="rId38"/>
    <p:sldId id="504" r:id="rId39"/>
    <p:sldId id="505" r:id="rId40"/>
    <p:sldId id="398" r:id="rId41"/>
    <p:sldId id="417" r:id="rId42"/>
    <p:sldId id="401" r:id="rId43"/>
    <p:sldId id="413" r:id="rId44"/>
    <p:sldId id="407" r:id="rId45"/>
    <p:sldId id="403" r:id="rId46"/>
    <p:sldId id="405" r:id="rId47"/>
    <p:sldId id="425" r:id="rId48"/>
    <p:sldId id="441" r:id="rId49"/>
    <p:sldId id="462" r:id="rId50"/>
    <p:sldId id="499" r:id="rId51"/>
    <p:sldId id="495" r:id="rId52"/>
    <p:sldId id="296" r:id="rId53"/>
    <p:sldId id="305" r:id="rId54"/>
    <p:sldId id="282" r:id="rId55"/>
    <p:sldId id="285" r:id="rId56"/>
    <p:sldId id="28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2.9720599999999648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3.899259999999964</c:v>
                </c:pt>
                <c:pt idx="190">
                  <c:v>3.9260000000000002</c:v>
                </c:pt>
                <c:pt idx="191">
                  <c:v>3.9528599999999652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4.1647775362499226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4.0255572788156728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3.1428686341896879</c:v>
                </c:pt>
                <c:pt idx="44">
                  <c:v>3.119854291018775</c:v>
                </c:pt>
                <c:pt idx="45">
                  <c:v>3.0969550195636462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320824"/>
        <c:axId val="2118313928"/>
      </c:scatterChart>
      <c:valAx>
        <c:axId val="211832082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8313928"/>
        <c:crosses val="autoZero"/>
        <c:crossBetween val="midCat"/>
        <c:majorUnit val="1000"/>
        <c:minorUnit val="2"/>
      </c:valAx>
      <c:valAx>
        <c:axId val="2118313928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832082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2.9720599999999608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</c:v>
                </c:pt>
                <c:pt idx="190">
                  <c:v>3.9260000000000002</c:v>
                </c:pt>
                <c:pt idx="191">
                  <c:v>3.9528599999999612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4.1647775362499138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4.0255572788156657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3.1428686341896839</c:v>
                </c:pt>
                <c:pt idx="44">
                  <c:v>3.119854291018775</c:v>
                </c:pt>
                <c:pt idx="45">
                  <c:v>3.0969550195636422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299816"/>
        <c:axId val="2107003656"/>
      </c:scatterChart>
      <c:valAx>
        <c:axId val="2107299816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7003656"/>
        <c:crosses val="autoZero"/>
        <c:crossBetween val="midCat"/>
        <c:majorUnit val="1000"/>
        <c:minorUnit val="2"/>
      </c:valAx>
      <c:valAx>
        <c:axId val="2107003656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07299816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2.9720599999999608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</c:v>
                </c:pt>
                <c:pt idx="190">
                  <c:v>3.9260000000000002</c:v>
                </c:pt>
                <c:pt idx="191">
                  <c:v>3.9528599999999612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4.1647775362499138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4.0255572788156657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3.1428686341896839</c:v>
                </c:pt>
                <c:pt idx="44">
                  <c:v>3.119854291018775</c:v>
                </c:pt>
                <c:pt idx="45">
                  <c:v>3.0969550195636422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164504"/>
        <c:axId val="2118155112"/>
      </c:scatterChart>
      <c:valAx>
        <c:axId val="211816450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8155112"/>
        <c:crosses val="autoZero"/>
        <c:crossBetween val="midCat"/>
        <c:majorUnit val="1000"/>
        <c:minorUnit val="2"/>
      </c:valAx>
      <c:valAx>
        <c:axId val="2118155112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8164504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6335378833803"/>
          <c:y val="3.8438481276147858E-2"/>
          <c:w val="0.8487241347534229"/>
          <c:h val="0.8309780667903097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2.9720599999999568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3.899259999999956</c:v>
                </c:pt>
                <c:pt idx="190">
                  <c:v>3.9260000000000002</c:v>
                </c:pt>
                <c:pt idx="191">
                  <c:v>3.9528599999999572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4.1647775362499049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4.0255572788156613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3.1428686341896799</c:v>
                </c:pt>
                <c:pt idx="44">
                  <c:v>3.119854291018775</c:v>
                </c:pt>
                <c:pt idx="45">
                  <c:v>3.0969550195636382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854360"/>
        <c:axId val="2113849784"/>
      </c:scatterChart>
      <c:valAx>
        <c:axId val="2113854360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837088676171164"/>
              <c:y val="0.9319063619555576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849784"/>
        <c:crosses val="autoZero"/>
        <c:crossBetween val="midCat"/>
        <c:majorUnit val="1000"/>
        <c:minorUnit val="2"/>
      </c:valAx>
      <c:valAx>
        <c:axId val="2113849784"/>
        <c:scaling>
          <c:orientation val="minMax"/>
          <c:max val="4.5"/>
        </c:scaling>
        <c:delete val="0"/>
        <c:axPos val="l"/>
        <c:numFmt formatCode="[$€-C07]\ #,##0.00" sourceLinked="0"/>
        <c:majorTickMark val="out"/>
        <c:minorTickMark val="none"/>
        <c:tickLblPos val="nextTo"/>
        <c:crossAx val="2113854360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2.9720599999999529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3.899259999999952</c:v>
                </c:pt>
                <c:pt idx="190">
                  <c:v>3.9260000000000002</c:v>
                </c:pt>
                <c:pt idx="191">
                  <c:v>3.9528599999999532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4.164777536249896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4.0255572788156533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3.1428686341896759</c:v>
                </c:pt>
                <c:pt idx="44">
                  <c:v>3.119854291018775</c:v>
                </c:pt>
                <c:pt idx="45">
                  <c:v>3.0969550195636342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491848"/>
        <c:axId val="2146836920"/>
      </c:scatterChart>
      <c:valAx>
        <c:axId val="2146491848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46836920"/>
        <c:crosses val="autoZero"/>
        <c:crossBetween val="midCat"/>
        <c:majorUnit val="1000"/>
        <c:minorUnit val="2"/>
      </c:valAx>
      <c:valAx>
        <c:axId val="214683692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4649184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97404405432954E-2"/>
          <c:y val="0.1211715978927654"/>
          <c:w val="0.7419976387433127"/>
          <c:h val="0.7281768316691554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2.9720599999999511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3.8992599999999502</c:v>
                </c:pt>
                <c:pt idx="190">
                  <c:v>3.9260000000000002</c:v>
                </c:pt>
                <c:pt idx="191">
                  <c:v>3.952859999999951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4.1647775362498924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4.0255572788156488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3.1428686341896741</c:v>
                </c:pt>
                <c:pt idx="44">
                  <c:v>3.119854291018775</c:v>
                </c:pt>
                <c:pt idx="45">
                  <c:v>3.096955019563632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783048"/>
        <c:axId val="2113761816"/>
      </c:scatterChart>
      <c:valAx>
        <c:axId val="2113783048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</a:t>
                </a:r>
                <a:r>
                  <a:rPr lang="en-US" b="0" baseline="0" dirty="0"/>
                  <a:t> </a:t>
                </a:r>
                <a:r>
                  <a:rPr lang="en-US" b="0" dirty="0"/>
                  <a:t>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761816"/>
        <c:crosses val="autoZero"/>
        <c:crossBetween val="midCat"/>
        <c:majorUnit val="1000"/>
        <c:minorUnit val="2"/>
      </c:valAx>
      <c:valAx>
        <c:axId val="2113761816"/>
        <c:scaling>
          <c:orientation val="minMax"/>
          <c:max val="4.5"/>
        </c:scaling>
        <c:delete val="0"/>
        <c:axPos val="l"/>
        <c:numFmt formatCode="[$€-C07]\ #,##0.00" sourceLinked="0"/>
        <c:majorTickMark val="out"/>
        <c:minorTickMark val="none"/>
        <c:tickLblPos val="nextTo"/>
        <c:crossAx val="211378304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2.9720599999999409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3.89925999999994</c:v>
                </c:pt>
                <c:pt idx="190">
                  <c:v>3.9260000000000002</c:v>
                </c:pt>
                <c:pt idx="191">
                  <c:v>3.9528599999999412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4.1647775362498747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4.0255572788156337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3.1428686341896639</c:v>
                </c:pt>
                <c:pt idx="44">
                  <c:v>3.119854291018775</c:v>
                </c:pt>
                <c:pt idx="45">
                  <c:v>3.0969550195636222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648760"/>
        <c:axId val="2113639880"/>
      </c:scatterChart>
      <c:valAx>
        <c:axId val="2113648760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639880"/>
        <c:crosses val="autoZero"/>
        <c:crossBetween val="midCat"/>
        <c:majorUnit val="1000"/>
        <c:minorUnit val="2"/>
      </c:valAx>
      <c:valAx>
        <c:axId val="211363988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648760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14"/>
          <c:y val="1.9200430388492368E-2"/>
          <c:w val="0.75244090274458908"/>
          <c:h val="0.7604466135597696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2.9720599999999409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3.89925999999994</c:v>
                </c:pt>
                <c:pt idx="190">
                  <c:v>3.9260000000000002</c:v>
                </c:pt>
                <c:pt idx="191">
                  <c:v>3.9528599999999412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4.1647775362498747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4.0255572788156337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3.1428686341896639</c:v>
                </c:pt>
                <c:pt idx="44">
                  <c:v>3.119854291018775</c:v>
                </c:pt>
                <c:pt idx="45">
                  <c:v>3.0969550195636222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538712"/>
        <c:axId val="2113537496"/>
      </c:scatterChart>
      <c:valAx>
        <c:axId val="2113538712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65880632901352"/>
              <c:y val="0.852722984925715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537496"/>
        <c:crosses val="autoZero"/>
        <c:crossBetween val="midCat"/>
        <c:majorUnit val="1000"/>
        <c:minorUnit val="2"/>
      </c:valAx>
      <c:valAx>
        <c:axId val="2113537496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538712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4.1647775362499004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4.0255572788156568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3.1428686341896781</c:v>
                </c:pt>
                <c:pt idx="44">
                  <c:v>3.119854291018775</c:v>
                </c:pt>
                <c:pt idx="45">
                  <c:v>3.0969550195636359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471896"/>
        <c:axId val="2113465000"/>
      </c:scatterChart>
      <c:valAx>
        <c:axId val="2113471896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</a:t>
                </a:r>
                <a:r>
                  <a:rPr lang="en-US" b="0" baseline="0" dirty="0"/>
                  <a:t> Q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465000"/>
        <c:crosses val="autoZero"/>
        <c:crossBetween val="midCat"/>
        <c:majorUnit val="1000"/>
        <c:minorUnit val="2"/>
      </c:valAx>
      <c:valAx>
        <c:axId val="211346500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</a:t>
                </a:r>
                <a:r>
                  <a:rPr lang="en-US" b="0" baseline="0" dirty="0"/>
                  <a:t> 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471896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0.11862</cdr:x>
      <cdr:y>0.08069</cdr:y>
    </cdr:from>
    <cdr:to>
      <cdr:x>0.83529</cdr:x>
      <cdr:y>0.61157</cdr:y>
    </cdr:to>
    <cdr:sp macro="" textlink="">
      <cdr:nvSpPr>
        <cdr:cNvPr id="2" name="Freeform 1">
          <a:extLst xmlns:a="http://schemas.openxmlformats.org/drawingml/2006/main">
            <a:ext uri="{FF2B5EF4-FFF2-40B4-BE49-F238E27FC236}">
              <a16:creationId xmlns:a16="http://schemas.microsoft.com/office/drawing/2014/main" id="{F868AFBC-34E4-D543-9B00-FB9D916267B1}"/>
            </a:ext>
          </a:extLst>
        </cdr:cNvPr>
        <cdr:cNvSpPr/>
      </cdr:nvSpPr>
      <cdr:spPr>
        <a:xfrm xmlns:a="http://schemas.openxmlformats.org/drawingml/2006/main">
          <a:off x="1073761" y="490761"/>
          <a:ext cx="6487064" cy="3228768"/>
        </a:xfrm>
        <a:custGeom xmlns:a="http://schemas.openxmlformats.org/drawingml/2006/main">
          <a:avLst/>
          <a:gdLst>
            <a:gd name="connsiteX0" fmla="*/ 0 w 6487064"/>
            <a:gd name="connsiteY0" fmla="*/ 3129664 h 3129664"/>
            <a:gd name="connsiteX1" fmla="*/ 365760 w 6487064"/>
            <a:gd name="connsiteY1" fmla="*/ 3081356 h 3129664"/>
            <a:gd name="connsiteX2" fmla="*/ 793630 w 6487064"/>
            <a:gd name="connsiteY2" fmla="*/ 3005443 h 3129664"/>
            <a:gd name="connsiteX3" fmla="*/ 1352622 w 6487064"/>
            <a:gd name="connsiteY3" fmla="*/ 2867421 h 3129664"/>
            <a:gd name="connsiteX4" fmla="*/ 1801196 w 6487064"/>
            <a:gd name="connsiteY4" fmla="*/ 2732848 h 3129664"/>
            <a:gd name="connsiteX5" fmla="*/ 2332583 w 6487064"/>
            <a:gd name="connsiteY5" fmla="*/ 2546518 h 3129664"/>
            <a:gd name="connsiteX6" fmla="*/ 2826014 w 6487064"/>
            <a:gd name="connsiteY6" fmla="*/ 2342934 h 3129664"/>
            <a:gd name="connsiteX7" fmla="*/ 3226279 w 6487064"/>
            <a:gd name="connsiteY7" fmla="*/ 2160054 h 3129664"/>
            <a:gd name="connsiteX8" fmla="*/ 3716260 w 6487064"/>
            <a:gd name="connsiteY8" fmla="*/ 1911614 h 3129664"/>
            <a:gd name="connsiteX9" fmla="*/ 4264900 w 6487064"/>
            <a:gd name="connsiteY9" fmla="*/ 1604513 h 3129664"/>
            <a:gd name="connsiteX10" fmla="*/ 4816990 w 6487064"/>
            <a:gd name="connsiteY10" fmla="*/ 1256006 h 3129664"/>
            <a:gd name="connsiteX11" fmla="*/ 5365630 w 6487064"/>
            <a:gd name="connsiteY11" fmla="*/ 879894 h 3129664"/>
            <a:gd name="connsiteX12" fmla="*/ 5852160 w 6487064"/>
            <a:gd name="connsiteY12" fmla="*/ 517585 h 3129664"/>
            <a:gd name="connsiteX13" fmla="*/ 6304184 w 6487064"/>
            <a:gd name="connsiteY13" fmla="*/ 151825 h 3129664"/>
            <a:gd name="connsiteX14" fmla="*/ 6487064 w 6487064"/>
            <a:gd name="connsiteY14" fmla="*/ 0 h 31296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</a:cxnLst>
          <a:rect l="l" t="t" r="r" b="b"/>
          <a:pathLst>
            <a:path w="6487064" h="3129664">
              <a:moveTo>
                <a:pt x="0" y="3129664"/>
              </a:moveTo>
              <a:cubicBezTo>
                <a:pt x="116744" y="3115861"/>
                <a:pt x="233488" y="3102059"/>
                <a:pt x="365760" y="3081356"/>
              </a:cubicBezTo>
              <a:cubicBezTo>
                <a:pt x="498032" y="3060653"/>
                <a:pt x="629153" y="3041099"/>
                <a:pt x="793630" y="3005443"/>
              </a:cubicBezTo>
              <a:cubicBezTo>
                <a:pt x="958107" y="2969787"/>
                <a:pt x="1184694" y="2912853"/>
                <a:pt x="1352622" y="2867421"/>
              </a:cubicBezTo>
              <a:cubicBezTo>
                <a:pt x="1520550" y="2821989"/>
                <a:pt x="1637869" y="2786332"/>
                <a:pt x="1801196" y="2732848"/>
              </a:cubicBezTo>
              <a:cubicBezTo>
                <a:pt x="1964523" y="2679364"/>
                <a:pt x="2161780" y="2611504"/>
                <a:pt x="2332583" y="2546518"/>
              </a:cubicBezTo>
              <a:cubicBezTo>
                <a:pt x="2503386" y="2481532"/>
                <a:pt x="2677065" y="2407345"/>
                <a:pt x="2826014" y="2342934"/>
              </a:cubicBezTo>
              <a:cubicBezTo>
                <a:pt x="2974963" y="2278523"/>
                <a:pt x="3077905" y="2231941"/>
                <a:pt x="3226279" y="2160054"/>
              </a:cubicBezTo>
              <a:cubicBezTo>
                <a:pt x="3374653" y="2088167"/>
                <a:pt x="3543157" y="2004204"/>
                <a:pt x="3716260" y="1911614"/>
              </a:cubicBezTo>
              <a:cubicBezTo>
                <a:pt x="3889363" y="1819024"/>
                <a:pt x="4081445" y="1713781"/>
                <a:pt x="4264900" y="1604513"/>
              </a:cubicBezTo>
              <a:cubicBezTo>
                <a:pt x="4448355" y="1495245"/>
                <a:pt x="4633535" y="1376776"/>
                <a:pt x="4816990" y="1256006"/>
              </a:cubicBezTo>
              <a:cubicBezTo>
                <a:pt x="5000445" y="1135236"/>
                <a:pt x="5193102" y="1002964"/>
                <a:pt x="5365630" y="879894"/>
              </a:cubicBezTo>
              <a:cubicBezTo>
                <a:pt x="5538158" y="756824"/>
                <a:pt x="5695734" y="638930"/>
                <a:pt x="5852160" y="517585"/>
              </a:cubicBezTo>
              <a:cubicBezTo>
                <a:pt x="6008586" y="396240"/>
                <a:pt x="6198367" y="238089"/>
                <a:pt x="6304184" y="151825"/>
              </a:cubicBezTo>
              <a:cubicBezTo>
                <a:pt x="6410001" y="65561"/>
                <a:pt x="6448532" y="32780"/>
                <a:pt x="6487064" y="0"/>
              </a:cubicBezTo>
            </a:path>
          </a:pathLst>
        </a:custGeom>
        <a:ln xmlns:a="http://schemas.openxmlformats.org/drawingml/2006/main" w="28575"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06/10/2020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5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52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  <p:sldLayoutId id="2147483801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06/10/2020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.ucsb.edu/~ybenzarti/Asymmetry_JPE_R2_final.pdf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6,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9: Supply and </a:t>
            </a:r>
            <a:r>
              <a:rPr lang="fi-FI" sz="3600" dirty="0" err="1"/>
              <a:t>Demand</a:t>
            </a:r>
            <a:r>
              <a:rPr lang="fi-FI" sz="3600" dirty="0"/>
              <a:t>:</a:t>
            </a:r>
            <a:br>
              <a:rPr lang="fi-FI" sz="3600" dirty="0"/>
            </a:br>
            <a:r>
              <a:rPr lang="fi-FI" sz="3600" dirty="0"/>
              <a:t>Price-</a:t>
            </a:r>
            <a:r>
              <a:rPr lang="fi-FI" sz="3600" dirty="0" err="1"/>
              <a:t>Taking</a:t>
            </a:r>
            <a:r>
              <a:rPr lang="fi-FI" sz="3600" dirty="0"/>
              <a:t> and </a:t>
            </a:r>
            <a:r>
              <a:rPr lang="fi-FI" sz="3600" dirty="0" err="1"/>
              <a:t>Competitive</a:t>
            </a:r>
            <a:r>
              <a:rPr lang="fi-FI" sz="3600" dirty="0"/>
              <a:t> Markets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EE56-09CD-C14B-B2EA-467752965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Lecture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 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 Competitive equilibrium: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 Factors that affect equilibrium</a:t>
            </a:r>
          </a:p>
          <a:p>
            <a:pPr marL="385763" indent="-385763">
              <a:buAutoNum type="alphaUcPeriod"/>
            </a:pPr>
            <a:r>
              <a:rPr lang="en-GB" sz="3000" dirty="0"/>
              <a:t> Commodity taxation</a:t>
            </a:r>
          </a:p>
          <a:p>
            <a:pPr marL="385763" indent="-385763">
              <a:buAutoNum type="alphaUcPeriod"/>
            </a:pPr>
            <a:r>
              <a:rPr lang="en-GB" sz="3000" dirty="0"/>
              <a:t> 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128997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Context for </a:t>
            </a:r>
            <a:r>
              <a:rPr lang="en-GB" dirty="0">
                <a:latin typeface="+mn-lt"/>
              </a:rPr>
              <a:t>Lecture 9</a:t>
            </a:r>
            <a:endParaRPr lang="en-GB" sz="36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978" y="2072406"/>
            <a:ext cx="8985902" cy="2308324"/>
            <a:chOff x="1053103" y="1595424"/>
            <a:chExt cx="10990500" cy="3077765"/>
          </a:xfrm>
        </p:grpSpPr>
        <p:sp>
          <p:nvSpPr>
            <p:cNvPr id="4" name="TextBox 3"/>
            <p:cNvSpPr txBox="1"/>
            <p:nvPr/>
          </p:nvSpPr>
          <p:spPr>
            <a:xfrm>
              <a:off x="1053103" y="1595424"/>
              <a:ext cx="10128381" cy="307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Firms with </a:t>
              </a:r>
              <a:r>
                <a:rPr lang="en-US" sz="2400" b="1" dirty="0"/>
                <a:t>market power </a:t>
              </a:r>
              <a:r>
                <a:rPr lang="en-US" sz="2400" dirty="0"/>
                <a:t>can set their own price.</a:t>
              </a:r>
            </a:p>
            <a:p>
              <a:r>
                <a:rPr lang="en-US" sz="2400" dirty="0"/>
                <a:t>Market outcomes are generally not Pareto-efficient.</a:t>
              </a:r>
            </a:p>
            <a:p>
              <a:endParaRPr lang="en-US" sz="2400" dirty="0"/>
            </a:p>
            <a:p>
              <a:r>
                <a:rPr lang="en-US" sz="2400" dirty="0"/>
                <a:t>In reality, many firms are price-takers. 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does their behavior differ from price-setting firms?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Can competition improve market outcomes?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63256" y="2075947"/>
              <a:ext cx="22803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(Lecture 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36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840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68" y="1423927"/>
            <a:ext cx="7486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interactions between price-taking firms and customers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Perfect competition </a:t>
            </a:r>
            <a:r>
              <a:rPr lang="en-US" sz="2400" dirty="0"/>
              <a:t>= special case of the model</a:t>
            </a: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Similarities and differences between price-taking and price-setting firms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101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281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10" y="2159040"/>
            <a:ext cx="4368101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Price at which Q books can be sold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pay (WTP)</a:t>
            </a:r>
            <a:r>
              <a:rPr lang="en-US" sz="2400" dirty="0"/>
              <a:t> of buyers.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Imagine the buyers ordered by their willingness to pay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At any price, those willing to pay the most buy first</a:t>
            </a:r>
          </a:p>
        </p:txBody>
      </p:sp>
      <p:pic>
        <p:nvPicPr>
          <p:cNvPr id="5" name="Picture 4" descr="figure-08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43" y="2202662"/>
            <a:ext cx="4497743" cy="2452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9CC4B-9056-4D4E-BCD5-FB591F22283F}"/>
              </a:ext>
            </a:extLst>
          </p:cNvPr>
          <p:cNvSpPr txBox="1"/>
          <p:nvPr/>
        </p:nvSpPr>
        <p:spPr>
          <a:xfrm>
            <a:off x="391886" y="1270660"/>
            <a:ext cx="845423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In some markets, supply and demand are easy to understand:</a:t>
            </a:r>
          </a:p>
          <a:p>
            <a:r>
              <a:rPr lang="en-US" sz="2400" dirty="0"/>
              <a:t>Consider the market for second-hand textbooks</a:t>
            </a:r>
          </a:p>
        </p:txBody>
      </p:sp>
    </p:spTree>
    <p:extLst>
      <p:ext uri="{BB962C8B-B14F-4D97-AF65-F5344CB8AC3E}">
        <p14:creationId xmlns:p14="http://schemas.microsoft.com/office/powerpoint/2010/main" val="50234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14" y="2137142"/>
            <a:ext cx="4465735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Supply curve </a:t>
            </a:r>
            <a:r>
              <a:rPr lang="en-US" sz="2400" dirty="0"/>
              <a:t>= total number of the books that would be sold at any given price.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accept (WTA) </a:t>
            </a:r>
            <a:r>
              <a:rPr lang="en-US" sz="2400" dirty="0"/>
              <a:t>of sellers.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Sellers may have different </a:t>
            </a:r>
            <a:r>
              <a:rPr lang="en-US" sz="2400" b="1" dirty="0"/>
              <a:t>reservation prices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figure-08-02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82" y="2237295"/>
            <a:ext cx="4370725" cy="23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Equilibrium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597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 other price is </a:t>
            </a:r>
            <a:r>
              <a:rPr lang="en-US" sz="2400" b="1" dirty="0"/>
              <a:t>an equilibrium.</a:t>
            </a:r>
            <a:r>
              <a:rPr lang="en-US" sz="2400" dirty="0"/>
              <a:t> At any price above P*, there would be </a:t>
            </a:r>
            <a:r>
              <a:rPr lang="en-US" sz="2400" b="1" dirty="0"/>
              <a:t>excess supply</a:t>
            </a:r>
            <a:r>
              <a:rPr lang="en-US" sz="2400" dirty="0"/>
              <a:t>, i.e. more units supplied than demanded: rationing of sellers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more would be demanded than supplied: rationing of buyers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</a:t>
            </a:r>
            <a:r>
              <a:rPr lang="en-US" sz="2400" b="1" dirty="0"/>
              <a:t>equilibrium (market-clearing) price</a:t>
            </a:r>
            <a:r>
              <a:rPr lang="en-US" sz="2400" dirty="0"/>
              <a:t>, supply equals </a:t>
            </a:r>
          </a:p>
          <a:p>
            <a:r>
              <a:rPr lang="en-US" sz="2400" dirty="0"/>
              <a:t>demand.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30" y="2871760"/>
            <a:ext cx="4391398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Equilibrium price 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816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If price is above P*, the producers whose products were left unsold compete for new buyers by lowering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the buyers left without the goods bid up the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intermediate micro, you will play a market game and see this at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informal price adjustment mechanism justifies the equilibrium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4" y="2871760"/>
            <a:ext cx="4154324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997" y="119743"/>
            <a:ext cx="8085599" cy="56902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perceive a flat demand curve: P(Q)=P</a:t>
                </a:r>
              </a:p>
              <a:p>
                <a:r>
                  <a:rPr lang="en-US" sz="2400" dirty="0"/>
                  <a:t>for all Q.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What is the reason for this?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Start with a market where price falls to zero at Q=10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simplicity, assume P(Q) = 10 - Q for Q below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Double the market by adding to the market a copy of each consumer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Sum the two demand curves horizontally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new demand function is now given by P(Q) = 10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By increasing the market to 10-fold copy of the original, the demand curve is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Increasing the market size makes the demand curve flatter: for N-fold copy,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blipFill>
                <a:blip r:embed="rId2"/>
                <a:stretch>
                  <a:fillRect l="-1085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6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are small relative to the market size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a firm can produce only a small quantity relative to total market size, its impact on prices is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that all other firms produce a total of Q in the market and our firm in question produces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firm’s marginal cost is above 10 when own production  q &gt;10. The firm never produces above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maximal effect of the firm on the price in the N-fold market is  </a:t>
                </a:r>
              </a:p>
              <a:p>
                <a:r>
                  <a:rPr lang="en-US" sz="2000" dirty="0"/>
                  <a:t>	P(Q) – P(Q+10)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 – (10 -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(Q+10))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N is large (so that the firm is small relative to market), the price impact is small.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blipFill>
                <a:blip r:embed="rId2"/>
                <a:stretch>
                  <a:fillRect l="-1085" t="-1274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0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226621"/>
            <a:ext cx="8085599" cy="65215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How to determine Q above?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all firms are alike, i.e. same marginal cost MC(q) =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Price taking: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MR(q) = P(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– </a:t>
                </a:r>
                <a:r>
                  <a:rPr lang="en-US" sz="2000" dirty="0" err="1"/>
                  <a:t>qP</a:t>
                </a:r>
                <a:r>
                  <a:rPr lang="en-US" sz="2000" dirty="0"/>
                  <a:t>’(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≈ P(Q) for N large, this is a good approximation as shown on the previous slide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Profit maximization in this case: </a:t>
                </a:r>
              </a:p>
              <a:p>
                <a:pPr lvl="1"/>
                <a:r>
                  <a:rPr lang="en-US" sz="2000" dirty="0"/>
                  <a:t>MC(q) =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concreteness, let N=100 so that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Suppose there are 200 other firms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 Q=200q and P(Q) = P(200q) = 10 -2q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 the other hand, MC(q) = q = P(200q) = 10-2q from profit maximization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Thus MC(q) =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P(Q) and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You get the total supply by summing horizontally the MC(q) curves over all firms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blipFill>
                <a:blip r:embed="rId2"/>
                <a:stretch>
                  <a:fillRect l="-775" t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0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469677"/>
            <a:ext cx="4572000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  <a:p>
            <a:r>
              <a:rPr lang="en-US" dirty="0"/>
              <a:t>Marginal revenue is positive whenever demand is elastic.</a:t>
            </a:r>
          </a:p>
        </p:txBody>
      </p:sp>
    </p:spTree>
    <p:extLst>
      <p:ext uri="{BB962C8B-B14F-4D97-AF65-F5344CB8AC3E}">
        <p14:creationId xmlns:p14="http://schemas.microsoft.com/office/powerpoint/2010/main" val="28795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firms: Market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95" y="4597246"/>
            <a:ext cx="803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supply curve – the total amount produced by all firms at each price. If firms have identical cost functions, market supply curve = market marginal cost curve.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figure-08-07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7" y="1881702"/>
            <a:ext cx="3973987" cy="2622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410CE-A41D-DB43-9FC8-661A9B535476}"/>
              </a:ext>
            </a:extLst>
          </p:cNvPr>
          <p:cNvSpPr txBox="1"/>
          <p:nvPr/>
        </p:nvSpPr>
        <p:spPr>
          <a:xfrm>
            <a:off x="700644" y="1068779"/>
            <a:ext cx="78979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Here is the story from the previous slides in pictures: Market for 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7AE92-705F-0E40-9878-D448745DC65C}"/>
              </a:ext>
            </a:extLst>
          </p:cNvPr>
          <p:cNvSpPr txBox="1"/>
          <p:nvPr/>
        </p:nvSpPr>
        <p:spPr>
          <a:xfrm>
            <a:off x="6151420" y="2826327"/>
            <a:ext cx="13300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Market consists of </a:t>
            </a:r>
          </a:p>
          <a:p>
            <a:r>
              <a:rPr lang="en-US" sz="1600" dirty="0"/>
              <a:t>50 identical firms </a:t>
            </a:r>
          </a:p>
        </p:txBody>
      </p:sp>
    </p:spTree>
    <p:extLst>
      <p:ext uri="{BB962C8B-B14F-4D97-AF65-F5344CB8AC3E}">
        <p14:creationId xmlns:p14="http://schemas.microsoft.com/office/powerpoint/2010/main" val="110704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Competitive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455" y="1138351"/>
            <a:ext cx="6667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Competitive equilibrium</a:t>
            </a:r>
            <a:r>
              <a:rPr lang="en-US" sz="2400" dirty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All buyers and sellers are </a:t>
            </a:r>
            <a:r>
              <a:rPr lang="en-US" sz="2400" b="1" dirty="0"/>
              <a:t>price-takers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the prevailing market price, supply = demand and price equals marginal cost</a:t>
            </a:r>
          </a:p>
        </p:txBody>
      </p:sp>
      <p:pic>
        <p:nvPicPr>
          <p:cNvPr id="6" name="Picture 5" descr="figure-08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35" y="3057484"/>
            <a:ext cx="4135343" cy="26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97" y="1452716"/>
            <a:ext cx="4748168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All gains from trade are exploited in equilibrium (no deadweight loss), invisible hand.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cost of producing additional units (the marginal cost) is at least as large as the </a:t>
            </a:r>
            <a:r>
              <a:rPr lang="en-US" sz="2400" dirty="0" err="1"/>
              <a:t>wtp</a:t>
            </a:r>
            <a:r>
              <a:rPr lang="en-US" sz="2400" dirty="0"/>
              <a:t> of any consumer that does not buy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Transaction only affects buyers and sellers (no </a:t>
            </a:r>
            <a:r>
              <a:rPr lang="en-US" sz="2400" b="1" dirty="0"/>
              <a:t>external effects</a:t>
            </a:r>
            <a:r>
              <a:rPr lang="en-US" sz="2400" dirty="0"/>
              <a:t>)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65" y="1750403"/>
            <a:ext cx="3902242" cy="2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Caveats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We saw in the case of price-setting firms that market power leads to deadweight loss (price above MC)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To gain market power, homogenous goods are often differentiated along some dimensions (different delivery options, different add-ons)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Travel costs, past experiences etc. may make it hard to change suppliers</a:t>
            </a:r>
          </a:p>
        </p:txBody>
      </p:sp>
    </p:spTree>
    <p:extLst>
      <p:ext uri="{BB962C8B-B14F-4D97-AF65-F5344CB8AC3E}">
        <p14:creationId xmlns:p14="http://schemas.microsoft.com/office/powerpoint/2010/main" val="2267316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Competitive equilibrium: Is it a good model?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Clear view of the market forces in an idealized setting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No market power is clearly an approximation, but the model is the limit outcome of models with small firms with limited market power (more on this in later courses)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Allows for a clean analysis of external changes to the market such as the introduction of taxes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91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Factors that affect equilibrium</a:t>
            </a:r>
          </a:p>
        </p:txBody>
      </p:sp>
    </p:spTree>
    <p:extLst>
      <p:ext uri="{BB962C8B-B14F-4D97-AF65-F5344CB8AC3E}">
        <p14:creationId xmlns:p14="http://schemas.microsoft.com/office/powerpoint/2010/main" val="219511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72" y="1696352"/>
            <a:ext cx="4743221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/>
              <a:t>Buyers and sellers adjust their behavior so that the market clears.</a:t>
            </a:r>
          </a:p>
          <a:p>
            <a:pPr>
              <a:spcAft>
                <a:spcPts val="450"/>
              </a:spcAft>
            </a:pPr>
            <a:r>
              <a:rPr lang="en-US" sz="2000" dirty="0"/>
              <a:t>E.g. introduction of electric ovens</a:t>
            </a:r>
          </a:p>
          <a:p>
            <a:r>
              <a:rPr lang="en-US" sz="2000" dirty="0"/>
              <a:t>1. Supply of bread increases at every price (supply curve shifts)</a:t>
            </a:r>
          </a:p>
          <a:p>
            <a:r>
              <a:rPr lang="en-US" sz="2000" dirty="0"/>
              <a:t>2. Excess supply at the going market price (move along demand curve)</a:t>
            </a:r>
          </a:p>
          <a:p>
            <a:r>
              <a:rPr lang="en-US" sz="2000" dirty="0"/>
              <a:t>3. Price falls to a new equilibrium</a:t>
            </a:r>
          </a:p>
          <a:p>
            <a:r>
              <a:rPr lang="en-US" sz="2000" dirty="0"/>
              <a:t>4. Do we know that sellers make bigger profits with the new technology?</a:t>
            </a:r>
          </a:p>
        </p:txBody>
      </p:sp>
      <p:pic>
        <p:nvPicPr>
          <p:cNvPr id="7" name="Picture 6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593" y="2796508"/>
            <a:ext cx="3958454" cy="2609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495" y="865355"/>
            <a:ext cx="827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entire supply or demand curve can shift due to </a:t>
            </a:r>
            <a:r>
              <a:rPr lang="en-US" sz="2000" b="1" dirty="0"/>
              <a:t>exogenous shocks </a:t>
            </a:r>
            <a:r>
              <a:rPr lang="en-US" sz="2000" dirty="0"/>
              <a:t>e.g. technological change, popularity, arrival of close substitutes etc.</a:t>
            </a:r>
          </a:p>
        </p:txBody>
      </p:sp>
    </p:spTree>
    <p:extLst>
      <p:ext uri="{BB962C8B-B14F-4D97-AF65-F5344CB8AC3E}">
        <p14:creationId xmlns:p14="http://schemas.microsoft.com/office/powerpoint/2010/main" val="238431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Shifting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2573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637392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Market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Market supply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5125626" y="3655724"/>
            <a:ext cx="94" cy="229803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/>
          <p:nvPr/>
        </p:nvCxnSpPr>
        <p:spPr>
          <a:xfrm flipH="1" flipV="1">
            <a:off x="1169866" y="3604834"/>
            <a:ext cx="3888485" cy="21035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1267743">
            <a:off x="1318701" y="1257231"/>
            <a:ext cx="6517225" cy="3484442"/>
          </a:xfrm>
          <a:custGeom>
            <a:avLst/>
            <a:gdLst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3" fmla="*/ 6517225 w 6517225"/>
              <a:gd name="connsiteY3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225" h="3540440">
                <a:moveTo>
                  <a:pt x="0" y="0"/>
                </a:moveTo>
                <a:cubicBezTo>
                  <a:pt x="1073375" y="853041"/>
                  <a:pt x="2146750" y="1603460"/>
                  <a:pt x="3232954" y="2193533"/>
                </a:cubicBezTo>
                <a:cubicBezTo>
                  <a:pt x="4319158" y="2783606"/>
                  <a:pt x="6517225" y="3540440"/>
                  <a:pt x="6517225" y="3540440"/>
                </a:cubicBezTo>
              </a:path>
            </a:pathLst>
          </a:cu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B31E0D-7219-7646-A737-E06FF00B7998}"/>
              </a:ext>
            </a:extLst>
          </p:cNvPr>
          <p:cNvSpPr txBox="1"/>
          <p:nvPr/>
        </p:nvSpPr>
        <p:spPr>
          <a:xfrm>
            <a:off x="5030375" y="3276685"/>
            <a:ext cx="3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1778222">
            <a:off x="1311791" y="1988122"/>
            <a:ext cx="227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New demand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37E1B8-F642-7F47-A3D5-D9ED4EA2AA19}"/>
              </a:ext>
            </a:extLst>
          </p:cNvPr>
          <p:cNvSpPr/>
          <p:nvPr/>
        </p:nvSpPr>
        <p:spPr>
          <a:xfrm>
            <a:off x="5084199" y="358093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3331972" y="1447801"/>
            <a:ext cx="31196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Due</a:t>
            </a:r>
            <a:r>
              <a:rPr lang="fi-FI" sz="1600" dirty="0"/>
              <a:t> to </a:t>
            </a:r>
            <a:r>
              <a:rPr lang="fi-FI" sz="1600" dirty="0" err="1"/>
              <a:t>increased</a:t>
            </a:r>
            <a:r>
              <a:rPr lang="fi-FI" sz="1600" dirty="0"/>
              <a:t> </a:t>
            </a:r>
            <a:r>
              <a:rPr lang="fi-FI" sz="1600" dirty="0" err="1"/>
              <a:t>concern</a:t>
            </a:r>
            <a:r>
              <a:rPr lang="fi-FI" sz="1600" dirty="0"/>
              <a:t> for </a:t>
            </a:r>
            <a:r>
              <a:rPr lang="fi-FI" sz="1600" dirty="0" err="1"/>
              <a:t>animal</a:t>
            </a:r>
            <a:r>
              <a:rPr lang="fi-FI" sz="1600" dirty="0"/>
              <a:t> </a:t>
            </a:r>
            <a:r>
              <a:rPr lang="fi-FI" sz="1600" dirty="0" err="1"/>
              <a:t>welfare</a:t>
            </a:r>
            <a:r>
              <a:rPr lang="fi-FI" sz="1600" dirty="0"/>
              <a:t>, </a:t>
            </a:r>
            <a:r>
              <a:rPr lang="fi-FI" sz="1600" dirty="0" err="1"/>
              <a:t>demand</a:t>
            </a:r>
            <a:r>
              <a:rPr lang="fi-FI" sz="1600" dirty="0"/>
              <a:t> for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shifted</a:t>
            </a:r>
            <a:r>
              <a:rPr lang="fi-FI" sz="1600" dirty="0"/>
              <a:t> </a:t>
            </a:r>
            <a:r>
              <a:rPr lang="fi-FI" sz="1600" dirty="0" err="1"/>
              <a:t>away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meat</a:t>
            </a:r>
            <a:r>
              <a:rPr lang="fi-FI" sz="1600" dirty="0"/>
              <a:t> </a:t>
            </a:r>
            <a:r>
              <a:rPr lang="fi-FI" sz="1600" dirty="0" err="1"/>
              <a:t>towards</a:t>
            </a:r>
            <a:r>
              <a:rPr lang="fi-FI" sz="1600" dirty="0"/>
              <a:t> </a:t>
            </a:r>
            <a:r>
              <a:rPr lang="fi-FI" sz="1600" dirty="0" err="1"/>
              <a:t>bread</a:t>
            </a:r>
            <a:endParaRPr lang="fi-FI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6540500" y="2768601"/>
            <a:ext cx="2463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equilibrium</a:t>
            </a:r>
            <a:r>
              <a:rPr lang="fi-FI" sz="1600" dirty="0"/>
              <a:t>,</a:t>
            </a:r>
          </a:p>
          <a:p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price</a:t>
            </a:r>
            <a:r>
              <a:rPr lang="fi-FI" sz="1600" dirty="0"/>
              <a:t> of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higher</a:t>
            </a:r>
            <a:r>
              <a:rPr lang="fi-FI" sz="1600" dirty="0"/>
              <a:t> and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bakers</a:t>
            </a:r>
            <a:r>
              <a:rPr lang="fi-FI" sz="1600" dirty="0"/>
              <a:t> </a:t>
            </a:r>
            <a:r>
              <a:rPr lang="fi-FI" sz="1600" dirty="0" err="1"/>
              <a:t>make</a:t>
            </a:r>
            <a:r>
              <a:rPr lang="fi-FI" sz="1600" dirty="0"/>
              <a:t> </a:t>
            </a:r>
            <a:r>
              <a:rPr lang="fi-FI" sz="1600" dirty="0" err="1"/>
              <a:t>bigger</a:t>
            </a:r>
            <a:r>
              <a:rPr lang="fi-FI" sz="1600" dirty="0"/>
              <a:t> </a:t>
            </a:r>
            <a:r>
              <a:rPr lang="fi-FI" sz="1600" dirty="0" err="1"/>
              <a:t>profits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4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3" grpId="0"/>
      <p:bldP spid="24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501" y="179120"/>
            <a:ext cx="8085599" cy="53723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Entry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01" y="4318871"/>
            <a:ext cx="852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existing firms are earning </a:t>
            </a:r>
            <a:r>
              <a:rPr lang="en-US" sz="2400" b="1" dirty="0"/>
              <a:t>economic rents </a:t>
            </a:r>
            <a:r>
              <a:rPr lang="en-US" sz="2400" dirty="0"/>
              <a:t>and </a:t>
            </a:r>
            <a:r>
              <a:rPr lang="en-US" sz="2400" b="1" dirty="0"/>
              <a:t>costs of entry </a:t>
            </a:r>
            <a:r>
              <a:rPr lang="en-US" sz="2400" dirty="0"/>
              <a:t>are not too high, other firms may enter the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Similarly, the demand may shift due to entry of new buyers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23" y="723630"/>
            <a:ext cx="73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supply curve can also shift due to market entry</a:t>
            </a:r>
          </a:p>
        </p:txBody>
      </p:sp>
      <p:pic>
        <p:nvPicPr>
          <p:cNvPr id="9" name="Picture 8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35" y="1554627"/>
            <a:ext cx="4112952" cy="26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6ADF-3566-3346-B9AD-CACD78D8B11B}"/>
              </a:ext>
            </a:extLst>
          </p:cNvPr>
          <p:cNvSpPr txBox="1"/>
          <p:nvPr/>
        </p:nvSpPr>
        <p:spPr>
          <a:xfrm>
            <a:off x="690664" y="1011677"/>
            <a:ext cx="7913333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err="1"/>
              <a:t>Demand</a:t>
            </a:r>
            <a:r>
              <a:rPr lang="fi-FI" sz="2000" b="1" dirty="0"/>
              <a:t>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r>
              <a:rPr lang="fi-FI" sz="20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income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population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substitute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complement</a:t>
            </a:r>
            <a:r>
              <a:rPr lang="fi-FI" sz="2000" dirty="0"/>
              <a:t>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Demand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tastes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  <a:p>
            <a:r>
              <a:rPr lang="fi-FI" sz="2000" b="1" dirty="0"/>
              <a:t>Supply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Technological</a:t>
            </a:r>
            <a:r>
              <a:rPr lang="fi-FI" sz="2000" dirty="0"/>
              <a:t> </a:t>
            </a:r>
            <a:r>
              <a:rPr lang="fi-FI" sz="2000" dirty="0" err="1"/>
              <a:t>innovations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Input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Production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Entry</a:t>
            </a:r>
            <a:r>
              <a:rPr lang="fi-FI" sz="2000" dirty="0"/>
              <a:t> and </a:t>
            </a:r>
            <a:r>
              <a:rPr lang="fi-FI" sz="2000" dirty="0" err="1"/>
              <a:t>exit</a:t>
            </a:r>
            <a:r>
              <a:rPr lang="fi-FI" sz="2000" dirty="0"/>
              <a:t> of </a:t>
            </a:r>
            <a:r>
              <a:rPr lang="fi-FI" sz="2000" dirty="0" err="1"/>
              <a:t>producers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9174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definition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,</a:t>
                </a:r>
              </a:p>
              <a:p>
                <a:pPr algn="ctr"/>
                <a:r>
                  <a:rPr lang="fi-FI" sz="24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For </a:t>
                </a:r>
                <a:r>
                  <a:rPr lang="fi-FI" sz="2400" dirty="0" err="1"/>
                  <a:t>small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price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changes</a:t>
                </a:r>
                <a:r>
                  <a:rPr lang="fi-FI" sz="2400" dirty="0"/>
                  <a:t>,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use</a:t>
                </a:r>
                <a:r>
                  <a:rPr lang="fi-FI" sz="2400" dirty="0"/>
                  <a:t> P’(Q) to </a:t>
                </a:r>
                <a:r>
                  <a:rPr lang="fi-FI" sz="2400" dirty="0" err="1"/>
                  <a:t>approximate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 and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endParaRPr lang="fi-FI" sz="2400" dirty="0"/>
              </a:p>
              <a:p>
                <a:pPr algn="ctr"/>
                <a:r>
                  <a:rPr lang="fi-FI" sz="24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QP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Price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is </a:t>
                </a:r>
                <a:r>
                  <a:rPr lang="fi-FI" sz="2400" dirty="0" err="1"/>
                  <a:t>one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most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important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concepts</a:t>
                </a:r>
                <a:r>
                  <a:rPr lang="fi-FI" sz="2400" dirty="0"/>
                  <a:t> in </a:t>
                </a:r>
                <a:r>
                  <a:rPr lang="fi-FI" sz="2400" dirty="0" err="1"/>
                  <a:t>economics</a:t>
                </a:r>
                <a:r>
                  <a:rPr lang="fi-FI" sz="2400" dirty="0"/>
                  <a:t> and it </a:t>
                </a:r>
                <a:r>
                  <a:rPr lang="fi-FI" sz="2400" dirty="0" err="1"/>
                  <a:t>will</a:t>
                </a:r>
                <a:r>
                  <a:rPr lang="fi-FI" sz="2400" dirty="0"/>
                  <a:t> feature 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coming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lectures</a:t>
                </a:r>
                <a:r>
                  <a:rPr lang="fi-FI" sz="2400" dirty="0"/>
                  <a:t> and </a:t>
                </a:r>
                <a:r>
                  <a:rPr lang="fi-FI" sz="2400" dirty="0" err="1"/>
                  <a:t>courses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heavily</a:t>
                </a:r>
                <a:r>
                  <a:rPr lang="fi-FI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blipFill>
                <a:blip r:embed="rId2"/>
                <a:stretch>
                  <a:fillRect l="-2100" t="-2023" r="-3069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0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76" y="131619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3CC15-CC43-1246-9B3F-299503D03E04}"/>
              </a:ext>
            </a:extLst>
          </p:cNvPr>
          <p:cNvSpPr txBox="1"/>
          <p:nvPr/>
        </p:nvSpPr>
        <p:spPr>
          <a:xfrm flipH="1">
            <a:off x="676958" y="605642"/>
            <a:ext cx="8015780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How can you tell shifts in demand and supply apart?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 and quantity move in the same direction you are likely to see movements on the supply curve, i.e. shifts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prices and quantities move in opposite directions, you see movements on the demand curve (i.e. shifts in supply)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can you estimate the demand and supply curves?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a very tricky question because you observe equilibrium prices and quantities determined by both (lack of identification)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can observe shocks that shift only supply (e.g. weather conditions in Australia and Canada for wheat production), you have hope for estimating the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not very easy to find such shifters for either demand or supply. More on this in Principles of Empirical Analysis and Introduction to Econometrics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7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Commodity taxes and equilibrium</a:t>
            </a:r>
          </a:p>
        </p:txBody>
      </p:sp>
    </p:spTree>
    <p:extLst>
      <p:ext uri="{BB962C8B-B14F-4D97-AF65-F5344CB8AC3E}">
        <p14:creationId xmlns:p14="http://schemas.microsoft.com/office/powerpoint/2010/main" val="3284633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taxes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3123" y="978899"/>
            <a:ext cx="8085599" cy="4804384"/>
          </a:xfrm>
        </p:spPr>
        <p:txBody>
          <a:bodyPr/>
          <a:lstStyle/>
          <a:p>
            <a:r>
              <a:rPr lang="fi-FI" dirty="0"/>
              <a:t>Value </a:t>
            </a:r>
            <a:r>
              <a:rPr lang="fi-FI" dirty="0" err="1"/>
              <a:t>added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(</a:t>
            </a:r>
            <a:r>
              <a:rPr lang="fi-FI" dirty="0" err="1"/>
              <a:t>vat</a:t>
            </a:r>
            <a:r>
              <a:rPr lang="fi-FI" dirty="0"/>
              <a:t>) is an </a:t>
            </a:r>
            <a:r>
              <a:rPr lang="fi-FI" dirty="0" err="1"/>
              <a:t>extremely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source</a:t>
            </a:r>
            <a:r>
              <a:rPr lang="fi-FI" dirty="0"/>
              <a:t> of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r>
              <a:rPr lang="fi-FI" dirty="0"/>
              <a:t> in Finland and EU</a:t>
            </a:r>
          </a:p>
          <a:p>
            <a:pPr marL="580500" lvl="1" indent="-342900"/>
            <a:r>
              <a:rPr lang="fi-FI" dirty="0"/>
              <a:t>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suggests</a:t>
            </a:r>
            <a:r>
              <a:rPr lang="fi-FI" dirty="0"/>
              <a:t>, </a:t>
            </a:r>
            <a:r>
              <a:rPr lang="fi-FI" dirty="0" err="1"/>
              <a:t>tax</a:t>
            </a:r>
            <a:r>
              <a:rPr lang="fi-FI" dirty="0"/>
              <a:t> on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value</a:t>
            </a:r>
            <a:endParaRPr lang="fi-FI" dirty="0"/>
          </a:p>
          <a:p>
            <a:pPr marL="580500" lvl="1" indent="-342900"/>
            <a:r>
              <a:rPr lang="fi-FI" dirty="0" err="1"/>
              <a:t>Added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,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24%</a:t>
            </a:r>
          </a:p>
          <a:p>
            <a:pPr marL="803700" lvl="2" indent="-342900"/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of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vat</a:t>
            </a:r>
            <a:r>
              <a:rPr lang="fi-FI" dirty="0"/>
              <a:t> (food, </a:t>
            </a:r>
            <a:r>
              <a:rPr lang="fi-FI" dirty="0" err="1"/>
              <a:t>pharmaceuticas</a:t>
            </a:r>
            <a:r>
              <a:rPr lang="fi-FI" dirty="0"/>
              <a:t>, magazine </a:t>
            </a:r>
            <a:r>
              <a:rPr lang="fi-FI" dirty="0" err="1"/>
              <a:t>subscriptions</a:t>
            </a:r>
            <a:r>
              <a:rPr lang="fi-FI" dirty="0"/>
              <a:t>,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independent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endParaRPr lang="fi-FI" dirty="0"/>
          </a:p>
          <a:p>
            <a:pPr indent="-342900"/>
            <a:r>
              <a:rPr lang="fi-FI" dirty="0" err="1"/>
              <a:t>Consider</a:t>
            </a:r>
            <a:r>
              <a:rPr lang="fi-FI" dirty="0"/>
              <a:t> a </a:t>
            </a:r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government</a:t>
            </a:r>
            <a:r>
              <a:rPr lang="fi-FI" dirty="0"/>
              <a:t> </a:t>
            </a:r>
            <a:r>
              <a:rPr lang="fi-FI" dirty="0" err="1"/>
              <a:t>levies</a:t>
            </a:r>
            <a:r>
              <a:rPr lang="fi-FI" dirty="0"/>
              <a:t> a 50 </a:t>
            </a:r>
            <a:r>
              <a:rPr lang="fi-FI" dirty="0" err="1"/>
              <a:t>cent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on </a:t>
            </a:r>
            <a:r>
              <a:rPr lang="fi-FI" dirty="0" err="1"/>
              <a:t>loaves</a:t>
            </a:r>
            <a:r>
              <a:rPr lang="fi-FI" dirty="0"/>
              <a:t> of </a:t>
            </a:r>
            <a:r>
              <a:rPr lang="fi-FI" dirty="0" err="1"/>
              <a:t>bread</a:t>
            </a:r>
            <a:endParaRPr lang="fi-FI" dirty="0"/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baker</a:t>
            </a:r>
            <a:r>
              <a:rPr lang="fi-FI" dirty="0"/>
              <a:t> </a:t>
            </a:r>
            <a:r>
              <a:rPr lang="fi-FI" dirty="0" err="1"/>
              <a:t>pays</a:t>
            </a:r>
            <a:r>
              <a:rPr lang="fi-FI" dirty="0"/>
              <a:t> 50 </a:t>
            </a:r>
            <a:r>
              <a:rPr lang="fi-FI" dirty="0" err="1"/>
              <a:t>cents</a:t>
            </a:r>
            <a:r>
              <a:rPr lang="fi-FI" dirty="0"/>
              <a:t> per </a:t>
            </a:r>
            <a:r>
              <a:rPr lang="fi-FI" dirty="0" err="1"/>
              <a:t>loaf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-&gt;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50%. </a:t>
            </a:r>
            <a:r>
              <a:rPr lang="fi-FI" dirty="0" err="1"/>
              <a:t>The</a:t>
            </a:r>
            <a:r>
              <a:rPr lang="fi-FI" dirty="0"/>
              <a:t> case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taxes</a:t>
            </a:r>
            <a:r>
              <a:rPr lang="fi-FI" dirty="0"/>
              <a:t> as a </a:t>
            </a:r>
            <a:r>
              <a:rPr lang="fi-FI" dirty="0" err="1"/>
              <a:t>percentage</a:t>
            </a:r>
            <a:r>
              <a:rPr lang="fi-FI" dirty="0"/>
              <a:t> of </a:t>
            </a:r>
            <a:r>
              <a:rPr lang="fi-FI" dirty="0" err="1"/>
              <a:t>price</a:t>
            </a:r>
            <a:r>
              <a:rPr lang="fi-FI" dirty="0"/>
              <a:t> is </a:t>
            </a:r>
            <a:r>
              <a:rPr lang="fi-FI" dirty="0" err="1"/>
              <a:t>similar</a:t>
            </a:r>
            <a:r>
              <a:rPr lang="fi-FI" dirty="0"/>
              <a:t> and </a:t>
            </a:r>
            <a:r>
              <a:rPr lang="fi-FI" dirty="0" err="1"/>
              <a:t>yilds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conclusions</a:t>
            </a:r>
            <a:endParaRPr lang="fi-FI" dirty="0"/>
          </a:p>
          <a:p>
            <a:pPr marL="342900" indent="-342900"/>
            <a:r>
              <a:rPr lang="fi-FI" dirty="0"/>
              <a:t>I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 of </a:t>
            </a:r>
            <a:r>
              <a:rPr lang="fi-FI" dirty="0" err="1"/>
              <a:t>taxation</a:t>
            </a:r>
            <a:r>
              <a:rPr lang="fi-FI" dirty="0"/>
              <a:t> and </a:t>
            </a:r>
            <a:r>
              <a:rPr lang="fi-FI" dirty="0" err="1"/>
              <a:t>forms</a:t>
            </a:r>
            <a:r>
              <a:rPr lang="fi-FI" dirty="0"/>
              <a:t> of </a:t>
            </a:r>
            <a:r>
              <a:rPr lang="fi-FI" dirty="0" err="1"/>
              <a:t>taxes</a:t>
            </a:r>
            <a:r>
              <a:rPr lang="fi-FI" dirty="0"/>
              <a:t> to </a:t>
            </a:r>
            <a:r>
              <a:rPr lang="fi-FI" dirty="0" err="1"/>
              <a:t>Principles</a:t>
            </a:r>
            <a:r>
              <a:rPr lang="fi-FI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611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68916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Bread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levied</a:t>
            </a:r>
            <a:r>
              <a:rPr lang="fi-FI" dirty="0"/>
              <a:t> on </a:t>
            </a:r>
            <a:r>
              <a:rPr lang="fi-FI" dirty="0" err="1"/>
              <a:t>bakers</a:t>
            </a:r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990770"/>
            <a:ext cx="3168197" cy="1944000"/>
            <a:chOff x="1183894" y="3626388"/>
            <a:chExt cx="3168197" cy="19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 flipV="1">
            <a:off x="1155700" y="3702479"/>
            <a:ext cx="2608217" cy="1929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>
            <a:off x="1155700" y="4212705"/>
            <a:ext cx="2702586" cy="3517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9350" y="4044683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1,80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74750" y="3486150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2,30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57853">
            <a:off x="5085356" y="1614431"/>
            <a:ext cx="31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after tax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78040-10A5-DC4B-BA33-5B1723A63B29}"/>
              </a:ext>
            </a:extLst>
          </p:cNvPr>
          <p:cNvSpPr txBox="1"/>
          <p:nvPr/>
        </p:nvSpPr>
        <p:spPr>
          <a:xfrm>
            <a:off x="5725245" y="3416106"/>
            <a:ext cx="33197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Bakers</a:t>
            </a:r>
            <a:r>
              <a:rPr lang="fi-FI" sz="1400" dirty="0"/>
              <a:t> </a:t>
            </a:r>
            <a:r>
              <a:rPr lang="fi-FI" sz="1400" dirty="0" err="1"/>
              <a:t>must</a:t>
            </a:r>
            <a:r>
              <a:rPr lang="fi-FI" sz="1400" dirty="0"/>
              <a:t> </a:t>
            </a:r>
            <a:r>
              <a:rPr lang="fi-FI" sz="1400" dirty="0" err="1"/>
              <a:t>get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 </a:t>
            </a:r>
            <a:r>
              <a:rPr lang="fi-FI" sz="1400" dirty="0" err="1"/>
              <a:t>more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</a:t>
            </a:r>
            <a:r>
              <a:rPr lang="fi-FI" sz="1400" dirty="0" err="1"/>
              <a:t>before</a:t>
            </a:r>
            <a:r>
              <a:rPr lang="fi-FI" sz="1400" dirty="0"/>
              <a:t> </a:t>
            </a:r>
            <a:r>
              <a:rPr lang="fi-FI" sz="1400" dirty="0" err="1"/>
              <a:t>tax</a:t>
            </a:r>
            <a:r>
              <a:rPr lang="fi-FI" sz="1400" dirty="0"/>
              <a:t> to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willing</a:t>
            </a:r>
            <a:r>
              <a:rPr lang="fi-FI" sz="1400" dirty="0"/>
              <a:t> to </a:t>
            </a:r>
            <a:r>
              <a:rPr lang="fi-FI" sz="1400" dirty="0" err="1"/>
              <a:t>sell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same</a:t>
            </a:r>
            <a:r>
              <a:rPr lang="fi-FI" sz="1400" dirty="0"/>
              <a:t> </a:t>
            </a:r>
            <a:r>
              <a:rPr lang="fi-FI" sz="1400" dirty="0" err="1"/>
              <a:t>amount</a:t>
            </a:r>
            <a:endParaRPr lang="fi-FI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531B14-51A3-0241-A4E8-F8D8FE8F8E4C}"/>
              </a:ext>
            </a:extLst>
          </p:cNvPr>
          <p:cNvSpPr txBox="1"/>
          <p:nvPr/>
        </p:nvSpPr>
        <p:spPr>
          <a:xfrm>
            <a:off x="1228222" y="5448900"/>
            <a:ext cx="60976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equilibrium</a:t>
            </a:r>
            <a:r>
              <a:rPr lang="fi-FI" sz="1400" dirty="0"/>
              <a:t>, </a:t>
            </a:r>
            <a:r>
              <a:rPr lang="fi-FI" sz="1400" dirty="0" err="1"/>
              <a:t>buyers</a:t>
            </a:r>
            <a:r>
              <a:rPr lang="fi-FI" sz="1400" dirty="0"/>
              <a:t> </a:t>
            </a:r>
            <a:r>
              <a:rPr lang="fi-FI" sz="1400" dirty="0" err="1"/>
              <a:t>pay</a:t>
            </a:r>
            <a:r>
              <a:rPr lang="fi-FI" sz="1400" dirty="0"/>
              <a:t> 2,30€. Baker </a:t>
            </a:r>
            <a:r>
              <a:rPr lang="fi-FI" sz="1400" dirty="0" err="1"/>
              <a:t>pays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state</a:t>
            </a:r>
            <a:r>
              <a:rPr lang="fi-FI" sz="1400" dirty="0"/>
              <a:t> and </a:t>
            </a:r>
            <a:r>
              <a:rPr lang="fi-FI" sz="1400" dirty="0" err="1"/>
              <a:t>gets</a:t>
            </a:r>
            <a:r>
              <a:rPr lang="fi-FI" sz="1400" dirty="0"/>
              <a:t> 1,80€. </a:t>
            </a:r>
            <a:r>
              <a:rPr lang="fi-FI" sz="1400" dirty="0" err="1"/>
              <a:t>Less</a:t>
            </a:r>
            <a:r>
              <a:rPr lang="fi-FI" sz="1400" dirty="0"/>
              <a:t> </a:t>
            </a:r>
            <a:r>
              <a:rPr lang="fi-FI" sz="1400" dirty="0" err="1"/>
              <a:t>bread</a:t>
            </a:r>
            <a:r>
              <a:rPr lang="fi-FI" sz="1400" dirty="0"/>
              <a:t> </a:t>
            </a:r>
            <a:r>
              <a:rPr lang="fi-FI" sz="1400" dirty="0" err="1"/>
              <a:t>sold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</a:t>
            </a:r>
            <a:r>
              <a:rPr lang="fi-FI" sz="1400" dirty="0" err="1"/>
              <a:t>before</a:t>
            </a:r>
            <a:r>
              <a:rPr lang="fi-FI" sz="1400" dirty="0"/>
              <a:t> </a:t>
            </a:r>
            <a:r>
              <a:rPr lang="fi-FI" sz="1400" dirty="0" err="1"/>
              <a:t>tax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091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46527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Fiscal</a:t>
            </a:r>
            <a:r>
              <a:rPr lang="fi-FI" dirty="0"/>
              <a:t> </a:t>
            </a:r>
            <a:r>
              <a:rPr lang="fi-FI" dirty="0" err="1"/>
              <a:t>burden</a:t>
            </a:r>
            <a:r>
              <a:rPr lang="fi-FI" dirty="0"/>
              <a:t> on </a:t>
            </a:r>
            <a:r>
              <a:rPr lang="fi-FI" dirty="0" err="1"/>
              <a:t>buyer</a:t>
            </a:r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637392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503344" y="2399646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 flipV="1">
            <a:off x="1155700" y="3702479"/>
            <a:ext cx="2608217" cy="1929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B31E0D-7219-7646-A737-E06FF00B7998}"/>
              </a:ext>
            </a:extLst>
          </p:cNvPr>
          <p:cNvSpPr txBox="1"/>
          <p:nvPr/>
        </p:nvSpPr>
        <p:spPr>
          <a:xfrm>
            <a:off x="3651155" y="3327485"/>
            <a:ext cx="3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37E1B8-F642-7F47-A3D5-D9ED4EA2AA19}"/>
              </a:ext>
            </a:extLst>
          </p:cNvPr>
          <p:cNvSpPr/>
          <p:nvPr/>
        </p:nvSpPr>
        <p:spPr>
          <a:xfrm>
            <a:off x="3858286" y="368321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>
            <a:off x="1155700" y="4212705"/>
            <a:ext cx="2702586" cy="3517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E9707268-811F-EB45-9D55-7AB7E478F69A}"/>
              </a:ext>
            </a:extLst>
          </p:cNvPr>
          <p:cNvSpPr/>
          <p:nvPr/>
        </p:nvSpPr>
        <p:spPr>
          <a:xfrm rot="199148">
            <a:off x="1055637" y="2518389"/>
            <a:ext cx="6498063" cy="3058637"/>
          </a:xfrm>
          <a:custGeom>
            <a:avLst/>
            <a:gdLst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3" fmla="*/ 6517225 w 6517225"/>
              <a:gd name="connsiteY3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225" h="3540440">
                <a:moveTo>
                  <a:pt x="0" y="0"/>
                </a:moveTo>
                <a:cubicBezTo>
                  <a:pt x="1073375" y="853041"/>
                  <a:pt x="2146750" y="1603460"/>
                  <a:pt x="3232954" y="2193533"/>
                </a:cubicBezTo>
                <a:cubicBezTo>
                  <a:pt x="4319158" y="2783606"/>
                  <a:pt x="6517225" y="3540440"/>
                  <a:pt x="6517225" y="3540440"/>
                </a:cubicBezTo>
              </a:path>
            </a:pathLst>
          </a:cu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E8E69-406E-8749-909A-E79DF29B9CAB}"/>
              </a:ext>
            </a:extLst>
          </p:cNvPr>
          <p:cNvSpPr txBox="1"/>
          <p:nvPr/>
        </p:nvSpPr>
        <p:spPr>
          <a:xfrm rot="1319106">
            <a:off x="4575843" y="4808881"/>
            <a:ext cx="2547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Demand after tax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3E2E4-0F49-E245-BC1A-050436E5E7E8}"/>
              </a:ext>
            </a:extLst>
          </p:cNvPr>
          <p:cNvSpPr txBox="1"/>
          <p:nvPr/>
        </p:nvSpPr>
        <p:spPr>
          <a:xfrm>
            <a:off x="2705951" y="1358551"/>
            <a:ext cx="463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Bakers</a:t>
            </a:r>
            <a:r>
              <a:rPr lang="fi-FI" sz="1600" dirty="0"/>
              <a:t>’ </a:t>
            </a:r>
            <a:r>
              <a:rPr lang="fi-FI" sz="1600" dirty="0" err="1"/>
              <a:t>union</a:t>
            </a:r>
            <a:r>
              <a:rPr lang="fi-FI" sz="1600" dirty="0"/>
              <a:t> lobby for </a:t>
            </a:r>
            <a:r>
              <a:rPr lang="fi-FI" sz="1600" dirty="0" err="1"/>
              <a:t>consumers</a:t>
            </a:r>
            <a:r>
              <a:rPr lang="fi-FI" sz="1600" dirty="0"/>
              <a:t> to </a:t>
            </a:r>
            <a:r>
              <a:rPr lang="fi-FI" sz="1600" dirty="0" err="1"/>
              <a:t>pay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tax</a:t>
            </a:r>
            <a:endParaRPr lang="fi-FI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F68EB6-C54C-7244-8087-6070717647F4}"/>
              </a:ext>
            </a:extLst>
          </p:cNvPr>
          <p:cNvSpPr txBox="1"/>
          <p:nvPr/>
        </p:nvSpPr>
        <p:spPr>
          <a:xfrm>
            <a:off x="1149350" y="4044683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1,80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CB22C8-C89F-D748-9D50-6750ED78B017}"/>
              </a:ext>
            </a:extLst>
          </p:cNvPr>
          <p:cNvSpPr txBox="1"/>
          <p:nvPr/>
        </p:nvSpPr>
        <p:spPr>
          <a:xfrm>
            <a:off x="1174750" y="3486150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2,30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1C491-EBE0-3944-A1A6-FD71C8FB7C80}"/>
              </a:ext>
            </a:extLst>
          </p:cNvPr>
          <p:cNvSpPr txBox="1"/>
          <p:nvPr/>
        </p:nvSpPr>
        <p:spPr>
          <a:xfrm>
            <a:off x="6280007" y="3068005"/>
            <a:ext cx="27689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To </a:t>
            </a:r>
            <a:r>
              <a:rPr lang="fi-FI" sz="1600" dirty="0" err="1"/>
              <a:t>buy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same</a:t>
            </a:r>
            <a:r>
              <a:rPr lang="fi-FI" sz="1600" dirty="0"/>
              <a:t> </a:t>
            </a:r>
            <a:r>
              <a:rPr lang="fi-FI" sz="1600" dirty="0" err="1"/>
              <a:t>amount</a:t>
            </a:r>
            <a:r>
              <a:rPr lang="fi-FI" sz="1600" dirty="0"/>
              <a:t> of </a:t>
            </a:r>
            <a:r>
              <a:rPr lang="fi-FI" sz="1600" dirty="0" err="1"/>
              <a:t>bread</a:t>
            </a:r>
            <a:r>
              <a:rPr lang="fi-FI" sz="1600" dirty="0"/>
              <a:t>, </a:t>
            </a:r>
            <a:r>
              <a:rPr lang="fi-FI" sz="1600" dirty="0" err="1"/>
              <a:t>buyers</a:t>
            </a:r>
            <a:r>
              <a:rPr lang="fi-FI" sz="1600" dirty="0"/>
              <a:t> </a:t>
            </a:r>
            <a:r>
              <a:rPr lang="fi-FI" sz="1600" dirty="0" err="1"/>
              <a:t>must</a:t>
            </a:r>
            <a:r>
              <a:rPr lang="fi-FI" sz="1600" dirty="0"/>
              <a:t> </a:t>
            </a:r>
            <a:r>
              <a:rPr lang="fi-FI" sz="1600" dirty="0" err="1"/>
              <a:t>get</a:t>
            </a:r>
            <a:r>
              <a:rPr lang="fi-FI" sz="1600" dirty="0"/>
              <a:t> it 50 </a:t>
            </a:r>
            <a:r>
              <a:rPr lang="fi-FI" sz="1600" dirty="0" err="1"/>
              <a:t>cents</a:t>
            </a:r>
            <a:r>
              <a:rPr lang="fi-FI" sz="1600" dirty="0"/>
              <a:t> </a:t>
            </a:r>
            <a:r>
              <a:rPr lang="fi-FI" sz="1600" dirty="0" err="1"/>
              <a:t>cheaper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bakers</a:t>
            </a:r>
            <a:endParaRPr lang="fi-FI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1DEC34-2CC5-2B46-BABD-B284A95CEE66}"/>
              </a:ext>
            </a:extLst>
          </p:cNvPr>
          <p:cNvSpPr txBox="1"/>
          <p:nvPr/>
        </p:nvSpPr>
        <p:spPr>
          <a:xfrm>
            <a:off x="1174750" y="5475636"/>
            <a:ext cx="71285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In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equilibrium</a:t>
            </a:r>
            <a:r>
              <a:rPr lang="fi-FI" sz="1400" dirty="0"/>
              <a:t>, </a:t>
            </a:r>
            <a:r>
              <a:rPr lang="fi-FI" sz="1400" dirty="0" err="1"/>
              <a:t>buyer</a:t>
            </a:r>
            <a:r>
              <a:rPr lang="fi-FI" sz="1400" dirty="0"/>
              <a:t> </a:t>
            </a:r>
            <a:r>
              <a:rPr lang="fi-FI" sz="1400" dirty="0" err="1"/>
              <a:t>pays</a:t>
            </a:r>
            <a:r>
              <a:rPr lang="fi-FI" sz="1400" dirty="0"/>
              <a:t> 2,30€: </a:t>
            </a:r>
            <a:r>
              <a:rPr lang="fi-FI" sz="1400" dirty="0" err="1"/>
              <a:t>baker</a:t>
            </a:r>
            <a:r>
              <a:rPr lang="fi-FI" sz="1400" dirty="0"/>
              <a:t> </a:t>
            </a:r>
            <a:r>
              <a:rPr lang="fi-FI" sz="1400" dirty="0" err="1"/>
              <a:t>gets</a:t>
            </a:r>
            <a:r>
              <a:rPr lang="fi-FI" sz="1400" dirty="0"/>
              <a:t> 1,80€ and </a:t>
            </a:r>
            <a:r>
              <a:rPr lang="fi-FI" sz="1400" dirty="0" err="1"/>
              <a:t>state</a:t>
            </a:r>
            <a:r>
              <a:rPr lang="fi-FI" sz="1400" dirty="0"/>
              <a:t> </a:t>
            </a:r>
            <a:r>
              <a:rPr lang="fi-FI" sz="1400" dirty="0" err="1"/>
              <a:t>takes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. </a:t>
            </a:r>
          </a:p>
          <a:p>
            <a:r>
              <a:rPr lang="fi-FI" sz="1400" b="1" dirty="0" err="1"/>
              <a:t>Same</a:t>
            </a:r>
            <a:r>
              <a:rPr lang="fi-FI" sz="1400" b="1" dirty="0"/>
              <a:t> </a:t>
            </a:r>
            <a:r>
              <a:rPr lang="fi-FI" sz="1400" b="1" dirty="0" err="1"/>
              <a:t>outcome</a:t>
            </a:r>
            <a:r>
              <a:rPr lang="fi-FI" sz="1400" b="1" dirty="0"/>
              <a:t> as </a:t>
            </a:r>
            <a:r>
              <a:rPr lang="fi-FI" sz="1400" b="1" dirty="0" err="1"/>
              <a:t>before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15949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 animBg="1"/>
      <p:bldP spid="27" grpId="0" animBg="1"/>
      <p:bldP spid="28" grpId="0"/>
      <p:bldP spid="34" grpId="0"/>
      <p:bldP spid="35" grpId="0"/>
      <p:bldP spid="36" grpId="0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5C6750E-B4CB-4A4D-B910-4EA0899CD00A}"/>
              </a:ext>
            </a:extLst>
          </p:cNvPr>
          <p:cNvGrpSpPr/>
          <p:nvPr/>
        </p:nvGrpSpPr>
        <p:grpSpPr>
          <a:xfrm>
            <a:off x="1130327" y="1778081"/>
            <a:ext cx="3279228" cy="2207172"/>
            <a:chOff x="1040524" y="1418897"/>
            <a:chExt cx="3279228" cy="2207172"/>
          </a:xfrm>
          <a:solidFill>
            <a:schemeClr val="accent1">
              <a:alpha val="61000"/>
            </a:schemeClr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EA23533-29F1-C548-BF0D-C8CC6B0D70A2}"/>
                </a:ext>
              </a:extLst>
            </p:cNvPr>
            <p:cNvSpPr/>
            <p:nvPr/>
          </p:nvSpPr>
          <p:spPr>
            <a:xfrm>
              <a:off x="1040524" y="1418897"/>
              <a:ext cx="3279228" cy="2207172"/>
            </a:xfrm>
            <a:custGeom>
              <a:avLst/>
              <a:gdLst>
                <a:gd name="connsiteX0" fmla="*/ 0 w 3279228"/>
                <a:gd name="connsiteY0" fmla="*/ 0 h 2207172"/>
                <a:gd name="connsiteX1" fmla="*/ 0 w 3279228"/>
                <a:gd name="connsiteY1" fmla="*/ 2207172 h 2207172"/>
                <a:gd name="connsiteX2" fmla="*/ 3279228 w 3279228"/>
                <a:gd name="connsiteY2" fmla="*/ 2207172 h 2207172"/>
                <a:gd name="connsiteX3" fmla="*/ 2680138 w 3279228"/>
                <a:gd name="connsiteY3" fmla="*/ 1876096 h 2207172"/>
                <a:gd name="connsiteX4" fmla="*/ 2144110 w 3279228"/>
                <a:gd name="connsiteY4" fmla="*/ 1576551 h 2207172"/>
                <a:gd name="connsiteX5" fmla="*/ 1686910 w 3279228"/>
                <a:gd name="connsiteY5" fmla="*/ 1277006 h 2207172"/>
                <a:gd name="connsiteX6" fmla="*/ 1229710 w 3279228"/>
                <a:gd name="connsiteY6" fmla="*/ 977462 h 2207172"/>
                <a:gd name="connsiteX7" fmla="*/ 804042 w 3279228"/>
                <a:gd name="connsiteY7" fmla="*/ 646386 h 2207172"/>
                <a:gd name="connsiteX8" fmla="*/ 441435 w 3279228"/>
                <a:gd name="connsiteY8" fmla="*/ 378372 h 2207172"/>
                <a:gd name="connsiteX9" fmla="*/ 0 w 3279228"/>
                <a:gd name="connsiteY9" fmla="*/ 0 h 220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9228" h="2207172">
                  <a:moveTo>
                    <a:pt x="0" y="0"/>
                  </a:moveTo>
                  <a:lnTo>
                    <a:pt x="0" y="2207172"/>
                  </a:lnTo>
                  <a:lnTo>
                    <a:pt x="3279228" y="2207172"/>
                  </a:lnTo>
                  <a:lnTo>
                    <a:pt x="2680138" y="1876096"/>
                  </a:lnTo>
                  <a:lnTo>
                    <a:pt x="2144110" y="1576551"/>
                  </a:lnTo>
                  <a:lnTo>
                    <a:pt x="1686910" y="1277006"/>
                  </a:lnTo>
                  <a:lnTo>
                    <a:pt x="1229710" y="977462"/>
                  </a:lnTo>
                  <a:lnTo>
                    <a:pt x="804042" y="646386"/>
                  </a:lnTo>
                  <a:lnTo>
                    <a:pt x="441435" y="378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0A328D7-DBE7-B347-90C5-E098FC83C0D5}"/>
                </a:ext>
              </a:extLst>
            </p:cNvPr>
            <p:cNvSpPr txBox="1"/>
            <p:nvPr/>
          </p:nvSpPr>
          <p:spPr>
            <a:xfrm>
              <a:off x="1119195" y="2916506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Consumer </a:t>
              </a:r>
            </a:p>
            <a:p>
              <a:r>
                <a:rPr lang="en-GB" sz="1600" dirty="0">
                  <a:solidFill>
                    <a:srgbClr val="FFFFFF"/>
                  </a:solidFill>
                </a:rPr>
                <a:t>surplus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80613"/>
              </p:ext>
            </p:extLst>
          </p:nvPr>
        </p:nvGraphicFramePr>
        <p:xfrm>
          <a:off x="301557" y="1235413"/>
          <a:ext cx="7928043" cy="55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69446" y="3645393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bears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burden</a:t>
            </a:r>
            <a:r>
              <a:rPr lang="fi-FI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C2D2C3-6BCB-CF49-84E8-92763915F2BE}"/>
              </a:ext>
            </a:extLst>
          </p:cNvPr>
          <p:cNvGrpSpPr/>
          <p:nvPr/>
        </p:nvGrpSpPr>
        <p:grpSpPr>
          <a:xfrm>
            <a:off x="1133224" y="4007519"/>
            <a:ext cx="3294993" cy="977462"/>
            <a:chOff x="1056290" y="3626069"/>
            <a:chExt cx="3294993" cy="977462"/>
          </a:xfrm>
          <a:solidFill>
            <a:schemeClr val="accent3">
              <a:alpha val="53000"/>
            </a:schemeClr>
          </a:solidFill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89AA66E-0DD9-974C-9A3A-879A35357E93}"/>
                </a:ext>
              </a:extLst>
            </p:cNvPr>
            <p:cNvSpPr/>
            <p:nvPr/>
          </p:nvSpPr>
          <p:spPr>
            <a:xfrm>
              <a:off x="1056290" y="3626069"/>
              <a:ext cx="3294993" cy="977462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993" h="977462">
                  <a:moveTo>
                    <a:pt x="0" y="977462"/>
                  </a:moveTo>
                  <a:lnTo>
                    <a:pt x="0" y="977462"/>
                  </a:lnTo>
                  <a:lnTo>
                    <a:pt x="0" y="0"/>
                  </a:lnTo>
                  <a:lnTo>
                    <a:pt x="3294993" y="0"/>
                  </a:lnTo>
                  <a:lnTo>
                    <a:pt x="2648607" y="299545"/>
                  </a:lnTo>
                  <a:lnTo>
                    <a:pt x="1781503" y="583324"/>
                  </a:lnTo>
                  <a:lnTo>
                    <a:pt x="1213944" y="756745"/>
                  </a:lnTo>
                  <a:lnTo>
                    <a:pt x="567558" y="898634"/>
                  </a:lnTo>
                  <a:lnTo>
                    <a:pt x="0" y="9774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264DB6-6E62-7149-963C-E749AAB0F5BF}"/>
                </a:ext>
              </a:extLst>
            </p:cNvPr>
            <p:cNvSpPr txBox="1"/>
            <p:nvPr/>
          </p:nvSpPr>
          <p:spPr>
            <a:xfrm>
              <a:off x="1139592" y="3741757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 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surplus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08998" y="840399"/>
            <a:ext cx="64789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142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E49944-F258-5D4B-845A-0A76D69A5436}"/>
              </a:ext>
            </a:extLst>
          </p:cNvPr>
          <p:cNvSpPr/>
          <p:nvPr/>
        </p:nvSpPr>
        <p:spPr>
          <a:xfrm>
            <a:off x="3883025" y="3727450"/>
            <a:ext cx="492125" cy="501650"/>
          </a:xfrm>
          <a:custGeom>
            <a:avLst/>
            <a:gdLst>
              <a:gd name="connsiteX0" fmla="*/ 0 w 492125"/>
              <a:gd name="connsiteY0" fmla="*/ 0 h 501650"/>
              <a:gd name="connsiteX1" fmla="*/ 0 w 492125"/>
              <a:gd name="connsiteY1" fmla="*/ 501650 h 501650"/>
              <a:gd name="connsiteX2" fmla="*/ 492125 w 492125"/>
              <a:gd name="connsiteY2" fmla="*/ 269875 h 501650"/>
              <a:gd name="connsiteX3" fmla="*/ 0 w 492125"/>
              <a:gd name="connsiteY3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25" h="501650">
                <a:moveTo>
                  <a:pt x="0" y="0"/>
                </a:moveTo>
                <a:lnTo>
                  <a:pt x="0" y="501650"/>
                </a:lnTo>
                <a:lnTo>
                  <a:pt x="492125" y="269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44931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And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bears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7F556A-58F4-754D-BB01-8EE60B53482A}"/>
              </a:ext>
            </a:extLst>
          </p:cNvPr>
          <p:cNvSpPr/>
          <p:nvPr/>
        </p:nvSpPr>
        <p:spPr>
          <a:xfrm>
            <a:off x="1151466" y="3721777"/>
            <a:ext cx="2729376" cy="490927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34E957-2F9D-4448-A6FD-B60D69E93B8E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EFFF27-EED2-1B41-A4FF-FA15868B68BA}"/>
              </a:ext>
            </a:extLst>
          </p:cNvPr>
          <p:cNvCxnSpPr>
            <a:cxnSpLocks/>
          </p:cNvCxnSpPr>
          <p:nvPr/>
        </p:nvCxnSpPr>
        <p:spPr>
          <a:xfrm flipH="1">
            <a:off x="1151466" y="3713551"/>
            <a:ext cx="2668059" cy="822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B35BE5-65CE-F148-B23C-505B6155E775}"/>
              </a:ext>
            </a:extLst>
          </p:cNvPr>
          <p:cNvCxnSpPr>
            <a:cxnSpLocks/>
          </p:cNvCxnSpPr>
          <p:nvPr/>
        </p:nvCxnSpPr>
        <p:spPr>
          <a:xfrm flipH="1" flipV="1">
            <a:off x="1151466" y="4212704"/>
            <a:ext cx="2706820" cy="1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A0182087-8B4C-E44B-9223-45DD95D688E2}"/>
              </a:ext>
            </a:extLst>
          </p:cNvPr>
          <p:cNvSpPr/>
          <p:nvPr/>
        </p:nvSpPr>
        <p:spPr>
          <a:xfrm>
            <a:off x="1150937" y="1807255"/>
            <a:ext cx="2720975" cy="1920875"/>
          </a:xfrm>
          <a:custGeom>
            <a:avLst/>
            <a:gdLst>
              <a:gd name="connsiteX0" fmla="*/ 0 w 2720975"/>
              <a:gd name="connsiteY0" fmla="*/ 0 h 1920875"/>
              <a:gd name="connsiteX1" fmla="*/ 6350 w 2720975"/>
              <a:gd name="connsiteY1" fmla="*/ 1920875 h 1920875"/>
              <a:gd name="connsiteX2" fmla="*/ 2720975 w 2720975"/>
              <a:gd name="connsiteY2" fmla="*/ 1920875 h 1920875"/>
              <a:gd name="connsiteX3" fmla="*/ 1714500 w 2720975"/>
              <a:gd name="connsiteY3" fmla="*/ 1301750 h 1920875"/>
              <a:gd name="connsiteX4" fmla="*/ 619125 w 2720975"/>
              <a:gd name="connsiteY4" fmla="*/ 514350 h 1920875"/>
              <a:gd name="connsiteX5" fmla="*/ 0 w 2720975"/>
              <a:gd name="connsiteY5" fmla="*/ 0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0975" h="1920875">
                <a:moveTo>
                  <a:pt x="0" y="0"/>
                </a:moveTo>
                <a:cubicBezTo>
                  <a:pt x="2117" y="640292"/>
                  <a:pt x="4233" y="1280583"/>
                  <a:pt x="6350" y="1920875"/>
                </a:cubicBezTo>
                <a:lnTo>
                  <a:pt x="2720975" y="1920875"/>
                </a:lnTo>
                <a:lnTo>
                  <a:pt x="1714500" y="1301750"/>
                </a:lnTo>
                <a:lnTo>
                  <a:pt x="619125" y="514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i-FI" dirty="0"/>
              <a:t>Consumer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5D8095C-4598-3E48-8930-F154FC664283}"/>
              </a:ext>
            </a:extLst>
          </p:cNvPr>
          <p:cNvSpPr/>
          <p:nvPr/>
        </p:nvSpPr>
        <p:spPr>
          <a:xfrm>
            <a:off x="1146175" y="4213225"/>
            <a:ext cx="2730500" cy="758825"/>
          </a:xfrm>
          <a:custGeom>
            <a:avLst/>
            <a:gdLst>
              <a:gd name="connsiteX0" fmla="*/ 2730500 w 2730500"/>
              <a:gd name="connsiteY0" fmla="*/ 0 h 758825"/>
              <a:gd name="connsiteX1" fmla="*/ 0 w 2730500"/>
              <a:gd name="connsiteY1" fmla="*/ 0 h 758825"/>
              <a:gd name="connsiteX2" fmla="*/ 9525 w 2730500"/>
              <a:gd name="connsiteY2" fmla="*/ 758825 h 758825"/>
              <a:gd name="connsiteX3" fmla="*/ 1060450 w 2730500"/>
              <a:gd name="connsiteY3" fmla="*/ 568325 h 758825"/>
              <a:gd name="connsiteX4" fmla="*/ 2171700 w 2730500"/>
              <a:gd name="connsiteY4" fmla="*/ 238125 h 758825"/>
              <a:gd name="connsiteX5" fmla="*/ 2730500 w 2730500"/>
              <a:gd name="connsiteY5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500" h="758825">
                <a:moveTo>
                  <a:pt x="2730500" y="0"/>
                </a:moveTo>
                <a:lnTo>
                  <a:pt x="0" y="0"/>
                </a:lnTo>
                <a:lnTo>
                  <a:pt x="9525" y="758825"/>
                </a:lnTo>
                <a:lnTo>
                  <a:pt x="1060450" y="568325"/>
                </a:lnTo>
                <a:lnTo>
                  <a:pt x="2171700" y="238125"/>
                </a:lnTo>
                <a:lnTo>
                  <a:pt x="273050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5506719" y="3396003"/>
            <a:ext cx="362301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causes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a </a:t>
            </a:r>
            <a:r>
              <a:rPr lang="fi-FI" b="1" dirty="0" err="1"/>
              <a:t>deadweight</a:t>
            </a:r>
            <a:r>
              <a:rPr lang="fi-FI" b="1" dirty="0"/>
              <a:t> </a:t>
            </a:r>
            <a:r>
              <a:rPr lang="fi-FI" b="1" dirty="0" err="1"/>
              <a:t>loss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black</a:t>
            </a:r>
            <a:r>
              <a:rPr lang="fi-FI" dirty="0"/>
              <a:t> </a:t>
            </a:r>
            <a:r>
              <a:rPr lang="fi-FI" dirty="0" err="1"/>
              <a:t>trianglre</a:t>
            </a:r>
            <a:r>
              <a:rPr lang="fi-FI" dirty="0"/>
              <a:t>)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loss</a:t>
            </a:r>
            <a:r>
              <a:rPr lang="fi-FI" dirty="0"/>
              <a:t> in </a:t>
            </a:r>
            <a:r>
              <a:rPr lang="fi-FI" dirty="0" err="1"/>
              <a:t>consumer</a:t>
            </a:r>
            <a:r>
              <a:rPr lang="fi-FI" dirty="0"/>
              <a:t> and </a:t>
            </a:r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collected</a:t>
            </a:r>
            <a:r>
              <a:rPr lang="fi-FI" dirty="0"/>
              <a:t> in </a:t>
            </a:r>
            <a:r>
              <a:rPr lang="fi-FI" dirty="0" err="1"/>
              <a:t>taxes</a:t>
            </a:r>
            <a:endParaRPr lang="fi-FI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61944" y="2021628"/>
            <a:ext cx="30032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buyers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bakers</a:t>
            </a:r>
            <a:r>
              <a:rPr lang="fi-FI" dirty="0"/>
              <a:t> </a:t>
            </a:r>
            <a:r>
              <a:rPr lang="fi-FI" dirty="0" err="1"/>
              <a:t>pay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(as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prices</a:t>
            </a:r>
            <a:r>
              <a:rPr lang="fi-FI" dirty="0"/>
              <a:t> and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quantities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23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elasticity</a:t>
            </a:r>
            <a:r>
              <a:rPr lang="fi-FI" dirty="0"/>
              <a:t> of </a:t>
            </a:r>
            <a:r>
              <a:rPr lang="fi-FI" dirty="0" err="1"/>
              <a:t>demand</a:t>
            </a:r>
            <a:r>
              <a:rPr lang="fi-FI" dirty="0"/>
              <a:t>: </a:t>
            </a:r>
            <a:r>
              <a:rPr lang="fi-FI" dirty="0" err="1"/>
              <a:t>elastic</a:t>
            </a:r>
            <a:r>
              <a:rPr lang="fi-FI" dirty="0"/>
              <a:t> </a:t>
            </a:r>
            <a:r>
              <a:rPr lang="fi-FI" dirty="0" err="1"/>
              <a:t>demand</a:t>
            </a:r>
            <a:endParaRPr lang="fi-FI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E49944-F258-5D4B-845A-0A76D69A5436}"/>
              </a:ext>
            </a:extLst>
          </p:cNvPr>
          <p:cNvSpPr/>
          <p:nvPr/>
        </p:nvSpPr>
        <p:spPr>
          <a:xfrm>
            <a:off x="3883025" y="3727450"/>
            <a:ext cx="492125" cy="501650"/>
          </a:xfrm>
          <a:custGeom>
            <a:avLst/>
            <a:gdLst>
              <a:gd name="connsiteX0" fmla="*/ 0 w 492125"/>
              <a:gd name="connsiteY0" fmla="*/ 0 h 501650"/>
              <a:gd name="connsiteX1" fmla="*/ 0 w 492125"/>
              <a:gd name="connsiteY1" fmla="*/ 501650 h 501650"/>
              <a:gd name="connsiteX2" fmla="*/ 492125 w 492125"/>
              <a:gd name="connsiteY2" fmla="*/ 269875 h 501650"/>
              <a:gd name="connsiteX3" fmla="*/ 0 w 492125"/>
              <a:gd name="connsiteY3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25" h="501650">
                <a:moveTo>
                  <a:pt x="0" y="0"/>
                </a:moveTo>
                <a:lnTo>
                  <a:pt x="0" y="501650"/>
                </a:lnTo>
                <a:lnTo>
                  <a:pt x="492125" y="269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56227"/>
              </p:ext>
            </p:extLst>
          </p:nvPr>
        </p:nvGraphicFramePr>
        <p:xfrm>
          <a:off x="335011" y="795647"/>
          <a:ext cx="8725862" cy="606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24543" y="2305318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30367" y="2038615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7F556A-58F4-754D-BB01-8EE60B53482A}"/>
              </a:ext>
            </a:extLst>
          </p:cNvPr>
          <p:cNvSpPr/>
          <p:nvPr/>
        </p:nvSpPr>
        <p:spPr>
          <a:xfrm>
            <a:off x="1151466" y="3721777"/>
            <a:ext cx="2729376" cy="490927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34E957-2F9D-4448-A6FD-B60D69E93B8E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EFFF27-EED2-1B41-A4FF-FA15868B68BA}"/>
              </a:ext>
            </a:extLst>
          </p:cNvPr>
          <p:cNvCxnSpPr>
            <a:cxnSpLocks/>
          </p:cNvCxnSpPr>
          <p:nvPr/>
        </p:nvCxnSpPr>
        <p:spPr>
          <a:xfrm flipH="1">
            <a:off x="1151466" y="3713551"/>
            <a:ext cx="2668059" cy="822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B35BE5-65CE-F148-B23C-505B6155E775}"/>
              </a:ext>
            </a:extLst>
          </p:cNvPr>
          <p:cNvCxnSpPr>
            <a:cxnSpLocks/>
          </p:cNvCxnSpPr>
          <p:nvPr/>
        </p:nvCxnSpPr>
        <p:spPr>
          <a:xfrm flipH="1" flipV="1">
            <a:off x="1151466" y="4212704"/>
            <a:ext cx="2706820" cy="1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A0182087-8B4C-E44B-9223-45DD95D688E2}"/>
              </a:ext>
            </a:extLst>
          </p:cNvPr>
          <p:cNvSpPr/>
          <p:nvPr/>
        </p:nvSpPr>
        <p:spPr>
          <a:xfrm>
            <a:off x="1150937" y="1798979"/>
            <a:ext cx="2720975" cy="1920875"/>
          </a:xfrm>
          <a:custGeom>
            <a:avLst/>
            <a:gdLst>
              <a:gd name="connsiteX0" fmla="*/ 0 w 2720975"/>
              <a:gd name="connsiteY0" fmla="*/ 0 h 1920875"/>
              <a:gd name="connsiteX1" fmla="*/ 6350 w 2720975"/>
              <a:gd name="connsiteY1" fmla="*/ 1920875 h 1920875"/>
              <a:gd name="connsiteX2" fmla="*/ 2720975 w 2720975"/>
              <a:gd name="connsiteY2" fmla="*/ 1920875 h 1920875"/>
              <a:gd name="connsiteX3" fmla="*/ 1714500 w 2720975"/>
              <a:gd name="connsiteY3" fmla="*/ 1301750 h 1920875"/>
              <a:gd name="connsiteX4" fmla="*/ 619125 w 2720975"/>
              <a:gd name="connsiteY4" fmla="*/ 514350 h 1920875"/>
              <a:gd name="connsiteX5" fmla="*/ 0 w 2720975"/>
              <a:gd name="connsiteY5" fmla="*/ 0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0975" h="1920875">
                <a:moveTo>
                  <a:pt x="0" y="0"/>
                </a:moveTo>
                <a:cubicBezTo>
                  <a:pt x="2117" y="640292"/>
                  <a:pt x="4233" y="1280583"/>
                  <a:pt x="6350" y="1920875"/>
                </a:cubicBezTo>
                <a:lnTo>
                  <a:pt x="2720975" y="1920875"/>
                </a:lnTo>
                <a:lnTo>
                  <a:pt x="1714500" y="1301750"/>
                </a:lnTo>
                <a:lnTo>
                  <a:pt x="619125" y="514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i-FI" dirty="0"/>
              <a:t>Consumer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5D8095C-4598-3E48-8930-F154FC664283}"/>
              </a:ext>
            </a:extLst>
          </p:cNvPr>
          <p:cNvSpPr/>
          <p:nvPr/>
        </p:nvSpPr>
        <p:spPr>
          <a:xfrm>
            <a:off x="1146175" y="4213225"/>
            <a:ext cx="2730500" cy="758825"/>
          </a:xfrm>
          <a:custGeom>
            <a:avLst/>
            <a:gdLst>
              <a:gd name="connsiteX0" fmla="*/ 2730500 w 2730500"/>
              <a:gd name="connsiteY0" fmla="*/ 0 h 758825"/>
              <a:gd name="connsiteX1" fmla="*/ 0 w 2730500"/>
              <a:gd name="connsiteY1" fmla="*/ 0 h 758825"/>
              <a:gd name="connsiteX2" fmla="*/ 9525 w 2730500"/>
              <a:gd name="connsiteY2" fmla="*/ 758825 h 758825"/>
              <a:gd name="connsiteX3" fmla="*/ 1060450 w 2730500"/>
              <a:gd name="connsiteY3" fmla="*/ 568325 h 758825"/>
              <a:gd name="connsiteX4" fmla="*/ 2171700 w 2730500"/>
              <a:gd name="connsiteY4" fmla="*/ 238125 h 758825"/>
              <a:gd name="connsiteX5" fmla="*/ 2730500 w 2730500"/>
              <a:gd name="connsiteY5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500" h="758825">
                <a:moveTo>
                  <a:pt x="2730500" y="0"/>
                </a:moveTo>
                <a:lnTo>
                  <a:pt x="0" y="0"/>
                </a:lnTo>
                <a:lnTo>
                  <a:pt x="9525" y="758825"/>
                </a:lnTo>
                <a:lnTo>
                  <a:pt x="1060450" y="568325"/>
                </a:lnTo>
                <a:lnTo>
                  <a:pt x="2171700" y="238125"/>
                </a:lnTo>
                <a:lnTo>
                  <a:pt x="273050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446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680074">
            <a:off x="3134354" y="2231375"/>
            <a:ext cx="2851647" cy="3089324"/>
          </a:xfrm>
          <a:custGeom>
            <a:avLst/>
            <a:gdLst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  <a:gd name="connsiteX3" fmla="*/ 6460066 w 6460066"/>
              <a:gd name="connsiteY3" fmla="*/ 3505200 h 3505200"/>
              <a:gd name="connsiteX4" fmla="*/ 6460066 w 6460066"/>
              <a:gd name="connsiteY4" fmla="*/ 3505200 h 3505200"/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  <a:gd name="connsiteX3" fmla="*/ 6460066 w 6460066"/>
              <a:gd name="connsiteY3" fmla="*/ 3505200 h 3505200"/>
              <a:gd name="connsiteX0" fmla="*/ 0 w 6754757"/>
              <a:gd name="connsiteY0" fmla="*/ 0 h 3624695"/>
              <a:gd name="connsiteX1" fmla="*/ 2633133 w 6754757"/>
              <a:gd name="connsiteY1" fmla="*/ 1862666 h 3624695"/>
              <a:gd name="connsiteX2" fmla="*/ 6460066 w 6754757"/>
              <a:gd name="connsiteY2" fmla="*/ 3505200 h 3624695"/>
              <a:gd name="connsiteX3" fmla="*/ 6502399 w 6754757"/>
              <a:gd name="connsiteY3" fmla="*/ 3496733 h 3624695"/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0066" h="3505200">
                <a:moveTo>
                  <a:pt x="0" y="0"/>
                </a:moveTo>
                <a:cubicBezTo>
                  <a:pt x="778227" y="639233"/>
                  <a:pt x="1556455" y="1278466"/>
                  <a:pt x="2633133" y="1862666"/>
                </a:cubicBezTo>
                <a:cubicBezTo>
                  <a:pt x="3709811" y="2446866"/>
                  <a:pt x="5815188" y="3232856"/>
                  <a:pt x="6460066" y="350520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2345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5578"/>
          </a:xfrm>
        </p:spPr>
        <p:txBody>
          <a:bodyPr/>
          <a:lstStyle/>
          <a:p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elasticity</a:t>
            </a:r>
            <a:r>
              <a:rPr lang="fi-FI" dirty="0"/>
              <a:t> and </a:t>
            </a:r>
            <a:r>
              <a:rPr lang="fi-FI" dirty="0" err="1"/>
              <a:t>deadweight</a:t>
            </a:r>
            <a:r>
              <a:rPr lang="fi-FI" dirty="0"/>
              <a:t> </a:t>
            </a:r>
            <a:r>
              <a:rPr lang="fi-FI" dirty="0" err="1"/>
              <a:t>loss</a:t>
            </a:r>
            <a:endParaRPr lang="fi-FI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V="1">
            <a:off x="4191000" y="3382674"/>
            <a:ext cx="1591" cy="2556693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/>
          <p:nvPr/>
        </p:nvCxnSpPr>
        <p:spPr>
          <a:xfrm flipH="1" flipV="1">
            <a:off x="1153398" y="3405152"/>
            <a:ext cx="3016005" cy="10012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187824" y="3424767"/>
            <a:ext cx="174626" cy="667808"/>
          </a:xfrm>
          <a:custGeom>
            <a:avLst/>
            <a:gdLst>
              <a:gd name="connsiteX0" fmla="*/ 16291 w 181402"/>
              <a:gd name="connsiteY0" fmla="*/ 7 h 621542"/>
              <a:gd name="connsiteX1" fmla="*/ 24758 w 181402"/>
              <a:gd name="connsiteY1" fmla="*/ 558807 h 621542"/>
              <a:gd name="connsiteX2" fmla="*/ 181391 w 181402"/>
              <a:gd name="connsiteY2" fmla="*/ 546107 h 621542"/>
              <a:gd name="connsiteX3" fmla="*/ 16291 w 181402"/>
              <a:gd name="connsiteY3" fmla="*/ 7 h 621542"/>
              <a:gd name="connsiteX0" fmla="*/ 16291 w 181402"/>
              <a:gd name="connsiteY0" fmla="*/ 7 h 621542"/>
              <a:gd name="connsiteX1" fmla="*/ 24758 w 181402"/>
              <a:gd name="connsiteY1" fmla="*/ 558807 h 621542"/>
              <a:gd name="connsiteX2" fmla="*/ 181391 w 181402"/>
              <a:gd name="connsiteY2" fmla="*/ 546107 h 621542"/>
              <a:gd name="connsiteX3" fmla="*/ 16291 w 181402"/>
              <a:gd name="connsiteY3" fmla="*/ 7 h 621542"/>
              <a:gd name="connsiteX0" fmla="*/ 16291 w 181405"/>
              <a:gd name="connsiteY0" fmla="*/ 7 h 593580"/>
              <a:gd name="connsiteX1" fmla="*/ 24758 w 181405"/>
              <a:gd name="connsiteY1" fmla="*/ 558807 h 593580"/>
              <a:gd name="connsiteX2" fmla="*/ 181391 w 181405"/>
              <a:gd name="connsiteY2" fmla="*/ 546107 h 593580"/>
              <a:gd name="connsiteX3" fmla="*/ 16291 w 181405"/>
              <a:gd name="connsiteY3" fmla="*/ 7 h 593580"/>
              <a:gd name="connsiteX0" fmla="*/ 16291 w 181405"/>
              <a:gd name="connsiteY0" fmla="*/ 7 h 593580"/>
              <a:gd name="connsiteX1" fmla="*/ 24758 w 181405"/>
              <a:gd name="connsiteY1" fmla="*/ 558807 h 593580"/>
              <a:gd name="connsiteX2" fmla="*/ 181391 w 181405"/>
              <a:gd name="connsiteY2" fmla="*/ 546107 h 593580"/>
              <a:gd name="connsiteX3" fmla="*/ 16291 w 181405"/>
              <a:gd name="connsiteY3" fmla="*/ 7 h 593580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9922 w 175022"/>
              <a:gd name="connsiteY0" fmla="*/ 7 h 563017"/>
              <a:gd name="connsiteX1" fmla="*/ 18389 w 175022"/>
              <a:gd name="connsiteY1" fmla="*/ 558807 h 563017"/>
              <a:gd name="connsiteX2" fmla="*/ 175022 w 175022"/>
              <a:gd name="connsiteY2" fmla="*/ 546107 h 563017"/>
              <a:gd name="connsiteX3" fmla="*/ 9922 w 175022"/>
              <a:gd name="connsiteY3" fmla="*/ 7 h 563017"/>
              <a:gd name="connsiteX0" fmla="*/ 9922 w 175022"/>
              <a:gd name="connsiteY0" fmla="*/ 0 h 563010"/>
              <a:gd name="connsiteX1" fmla="*/ 18389 w 175022"/>
              <a:gd name="connsiteY1" fmla="*/ 558800 h 563010"/>
              <a:gd name="connsiteX2" fmla="*/ 175022 w 175022"/>
              <a:gd name="connsiteY2" fmla="*/ 546100 h 563010"/>
              <a:gd name="connsiteX3" fmla="*/ 9922 w 175022"/>
              <a:gd name="connsiteY3" fmla="*/ 0 h 563010"/>
              <a:gd name="connsiteX0" fmla="*/ 3307 w 168407"/>
              <a:gd name="connsiteY0" fmla="*/ 0 h 563010"/>
              <a:gd name="connsiteX1" fmla="*/ 11774 w 168407"/>
              <a:gd name="connsiteY1" fmla="*/ 558800 h 563010"/>
              <a:gd name="connsiteX2" fmla="*/ 168407 w 168407"/>
              <a:gd name="connsiteY2" fmla="*/ 546100 h 563010"/>
              <a:gd name="connsiteX3" fmla="*/ 3307 w 168407"/>
              <a:gd name="connsiteY3" fmla="*/ 0 h 563010"/>
              <a:gd name="connsiteX0" fmla="*/ 4106 w 169260"/>
              <a:gd name="connsiteY0" fmla="*/ 0 h 603737"/>
              <a:gd name="connsiteX1" fmla="*/ 12573 w 169260"/>
              <a:gd name="connsiteY1" fmla="*/ 558800 h 603737"/>
              <a:gd name="connsiteX2" fmla="*/ 10455 w 169260"/>
              <a:gd name="connsiteY2" fmla="*/ 569383 h 603737"/>
              <a:gd name="connsiteX3" fmla="*/ 169206 w 169260"/>
              <a:gd name="connsiteY3" fmla="*/ 546100 h 603737"/>
              <a:gd name="connsiteX4" fmla="*/ 4106 w 169260"/>
              <a:gd name="connsiteY4" fmla="*/ 0 h 603737"/>
              <a:gd name="connsiteX0" fmla="*/ 4106 w 170113"/>
              <a:gd name="connsiteY0" fmla="*/ 0 h 603737"/>
              <a:gd name="connsiteX1" fmla="*/ 12573 w 170113"/>
              <a:gd name="connsiteY1" fmla="*/ 558800 h 603737"/>
              <a:gd name="connsiteX2" fmla="*/ 10455 w 170113"/>
              <a:gd name="connsiteY2" fmla="*/ 569383 h 603737"/>
              <a:gd name="connsiteX3" fmla="*/ 169206 w 170113"/>
              <a:gd name="connsiteY3" fmla="*/ 546100 h 603737"/>
              <a:gd name="connsiteX4" fmla="*/ 4106 w 170113"/>
              <a:gd name="connsiteY4" fmla="*/ 0 h 603737"/>
              <a:gd name="connsiteX0" fmla="*/ 4106 w 169206"/>
              <a:gd name="connsiteY0" fmla="*/ 0 h 603737"/>
              <a:gd name="connsiteX1" fmla="*/ 12573 w 169206"/>
              <a:gd name="connsiteY1" fmla="*/ 558800 h 603737"/>
              <a:gd name="connsiteX2" fmla="*/ 10455 w 169206"/>
              <a:gd name="connsiteY2" fmla="*/ 569383 h 603737"/>
              <a:gd name="connsiteX3" fmla="*/ 169206 w 169206"/>
              <a:gd name="connsiteY3" fmla="*/ 546100 h 603737"/>
              <a:gd name="connsiteX4" fmla="*/ 4106 w 169206"/>
              <a:gd name="connsiteY4" fmla="*/ 0 h 603737"/>
              <a:gd name="connsiteX0" fmla="*/ 17299 w 182399"/>
              <a:gd name="connsiteY0" fmla="*/ 0 h 569383"/>
              <a:gd name="connsiteX1" fmla="*/ 23648 w 182399"/>
              <a:gd name="connsiteY1" fmla="*/ 569383 h 569383"/>
              <a:gd name="connsiteX2" fmla="*/ 182399 w 182399"/>
              <a:gd name="connsiteY2" fmla="*/ 546100 h 569383"/>
              <a:gd name="connsiteX3" fmla="*/ 17299 w 182399"/>
              <a:gd name="connsiteY3" fmla="*/ 0 h 569383"/>
              <a:gd name="connsiteX0" fmla="*/ 17299 w 182399"/>
              <a:gd name="connsiteY0" fmla="*/ 0 h 569383"/>
              <a:gd name="connsiteX1" fmla="*/ 23648 w 182399"/>
              <a:gd name="connsiteY1" fmla="*/ 569383 h 569383"/>
              <a:gd name="connsiteX2" fmla="*/ 182399 w 182399"/>
              <a:gd name="connsiteY2" fmla="*/ 546100 h 569383"/>
              <a:gd name="connsiteX3" fmla="*/ 17299 w 182399"/>
              <a:gd name="connsiteY3" fmla="*/ 0 h 569383"/>
              <a:gd name="connsiteX0" fmla="*/ 9607 w 174707"/>
              <a:gd name="connsiteY0" fmla="*/ 0 h 569383"/>
              <a:gd name="connsiteX1" fmla="*/ 15956 w 174707"/>
              <a:gd name="connsiteY1" fmla="*/ 569383 h 569383"/>
              <a:gd name="connsiteX2" fmla="*/ 174707 w 174707"/>
              <a:gd name="connsiteY2" fmla="*/ 546100 h 569383"/>
              <a:gd name="connsiteX3" fmla="*/ 9607 w 174707"/>
              <a:gd name="connsiteY3" fmla="*/ 0 h 569383"/>
              <a:gd name="connsiteX0" fmla="*/ 69 w 165169"/>
              <a:gd name="connsiteY0" fmla="*/ 0 h 569383"/>
              <a:gd name="connsiteX1" fmla="*/ 6418 w 165169"/>
              <a:gd name="connsiteY1" fmla="*/ 569383 h 569383"/>
              <a:gd name="connsiteX2" fmla="*/ 165169 w 165169"/>
              <a:gd name="connsiteY2" fmla="*/ 546100 h 569383"/>
              <a:gd name="connsiteX3" fmla="*/ 69 w 165169"/>
              <a:gd name="connsiteY3" fmla="*/ 0 h 569383"/>
              <a:gd name="connsiteX0" fmla="*/ 69 w 171519"/>
              <a:gd name="connsiteY0" fmla="*/ 0 h 576779"/>
              <a:gd name="connsiteX1" fmla="*/ 6418 w 171519"/>
              <a:gd name="connsiteY1" fmla="*/ 569383 h 576779"/>
              <a:gd name="connsiteX2" fmla="*/ 171519 w 171519"/>
              <a:gd name="connsiteY2" fmla="*/ 568325 h 576779"/>
              <a:gd name="connsiteX3" fmla="*/ 69 w 171519"/>
              <a:gd name="connsiteY3" fmla="*/ 0 h 576779"/>
              <a:gd name="connsiteX0" fmla="*/ 69 w 171519"/>
              <a:gd name="connsiteY0" fmla="*/ 0 h 569383"/>
              <a:gd name="connsiteX1" fmla="*/ 6418 w 171519"/>
              <a:gd name="connsiteY1" fmla="*/ 569383 h 569383"/>
              <a:gd name="connsiteX2" fmla="*/ 171519 w 171519"/>
              <a:gd name="connsiteY2" fmla="*/ 568325 h 569383"/>
              <a:gd name="connsiteX3" fmla="*/ 69 w 171519"/>
              <a:gd name="connsiteY3" fmla="*/ 0 h 569383"/>
              <a:gd name="connsiteX0" fmla="*/ 69 w 171519"/>
              <a:gd name="connsiteY0" fmla="*/ 0 h 571265"/>
              <a:gd name="connsiteX1" fmla="*/ 6418 w 171519"/>
              <a:gd name="connsiteY1" fmla="*/ 569383 h 571265"/>
              <a:gd name="connsiteX2" fmla="*/ 171519 w 171519"/>
              <a:gd name="connsiteY2" fmla="*/ 568325 h 571265"/>
              <a:gd name="connsiteX3" fmla="*/ 69 w 171519"/>
              <a:gd name="connsiteY3" fmla="*/ 0 h 571265"/>
              <a:gd name="connsiteX0" fmla="*/ 3176 w 174626"/>
              <a:gd name="connsiteY0" fmla="*/ 0 h 667935"/>
              <a:gd name="connsiteX1" fmla="*/ 0 w 174626"/>
              <a:gd name="connsiteY1" fmla="*/ 667808 h 667935"/>
              <a:gd name="connsiteX2" fmla="*/ 174626 w 174626"/>
              <a:gd name="connsiteY2" fmla="*/ 568325 h 667935"/>
              <a:gd name="connsiteX3" fmla="*/ 3176 w 174626"/>
              <a:gd name="connsiteY3" fmla="*/ 0 h 667935"/>
              <a:gd name="connsiteX0" fmla="*/ 3176 w 174626"/>
              <a:gd name="connsiteY0" fmla="*/ 0 h 667808"/>
              <a:gd name="connsiteX1" fmla="*/ 0 w 174626"/>
              <a:gd name="connsiteY1" fmla="*/ 667808 h 667808"/>
              <a:gd name="connsiteX2" fmla="*/ 174626 w 174626"/>
              <a:gd name="connsiteY2" fmla="*/ 568325 h 667808"/>
              <a:gd name="connsiteX3" fmla="*/ 3176 w 174626"/>
              <a:gd name="connsiteY3" fmla="*/ 0 h 667808"/>
              <a:gd name="connsiteX0" fmla="*/ 3176 w 174626"/>
              <a:gd name="connsiteY0" fmla="*/ 0 h 667808"/>
              <a:gd name="connsiteX1" fmla="*/ 0 w 174626"/>
              <a:gd name="connsiteY1" fmla="*/ 667808 h 667808"/>
              <a:gd name="connsiteX2" fmla="*/ 174626 w 174626"/>
              <a:gd name="connsiteY2" fmla="*/ 568325 h 667808"/>
              <a:gd name="connsiteX3" fmla="*/ 3176 w 174626"/>
              <a:gd name="connsiteY3" fmla="*/ 0 h 6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26" h="667808">
                <a:moveTo>
                  <a:pt x="3176" y="0"/>
                </a:moveTo>
                <a:cubicBezTo>
                  <a:pt x="2118" y="175330"/>
                  <a:pt x="4233" y="589491"/>
                  <a:pt x="0" y="667808"/>
                </a:cubicBezTo>
                <a:cubicBezTo>
                  <a:pt x="76905" y="624416"/>
                  <a:pt x="111126" y="588610"/>
                  <a:pt x="174626" y="568325"/>
                </a:cubicBezTo>
                <a:cubicBezTo>
                  <a:pt x="138290" y="469547"/>
                  <a:pt x="19756" y="102658"/>
                  <a:pt x="31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Group 35"/>
          <p:cNvGrpSpPr/>
          <p:nvPr/>
        </p:nvGrpSpPr>
        <p:grpSpPr>
          <a:xfrm>
            <a:off x="1146778" y="4007144"/>
            <a:ext cx="3046037" cy="955571"/>
            <a:chOff x="1056292" y="3905894"/>
            <a:chExt cx="3046037" cy="697637"/>
          </a:xfrm>
          <a:solidFill>
            <a:schemeClr val="accent3">
              <a:alpha val="53000"/>
            </a:schemeClr>
          </a:solidFill>
        </p:grpSpPr>
        <p:sp>
          <p:nvSpPr>
            <p:cNvPr id="37" name="Freeform 36"/>
            <p:cNvSpPr/>
            <p:nvPr/>
          </p:nvSpPr>
          <p:spPr>
            <a:xfrm>
              <a:off x="1056292" y="3905894"/>
              <a:ext cx="3046037" cy="697637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26035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736162 h 736162"/>
                <a:gd name="connsiteX1" fmla="*/ 0 w 2659993"/>
                <a:gd name="connsiteY1" fmla="*/ 736162 h 736162"/>
                <a:gd name="connsiteX2" fmla="*/ 0 w 2659993"/>
                <a:gd name="connsiteY2" fmla="*/ 0 h 736162"/>
                <a:gd name="connsiteX3" fmla="*/ 2659993 w 2659993"/>
                <a:gd name="connsiteY3" fmla="*/ 19050 h 736162"/>
                <a:gd name="connsiteX4" fmla="*/ 2648607 w 2659993"/>
                <a:gd name="connsiteY4" fmla="*/ 58245 h 736162"/>
                <a:gd name="connsiteX5" fmla="*/ 1781503 w 2659993"/>
                <a:gd name="connsiteY5" fmla="*/ 342024 h 736162"/>
                <a:gd name="connsiteX6" fmla="*/ 1213944 w 2659993"/>
                <a:gd name="connsiteY6" fmla="*/ 515445 h 736162"/>
                <a:gd name="connsiteX7" fmla="*/ 567558 w 2659993"/>
                <a:gd name="connsiteY7" fmla="*/ 657334 h 736162"/>
                <a:gd name="connsiteX8" fmla="*/ 0 w 2659993"/>
                <a:gd name="connsiteY8" fmla="*/ 736162 h 736162"/>
                <a:gd name="connsiteX0" fmla="*/ 0 w 2659993"/>
                <a:gd name="connsiteY0" fmla="*/ 727695 h 727695"/>
                <a:gd name="connsiteX1" fmla="*/ 0 w 2659993"/>
                <a:gd name="connsiteY1" fmla="*/ 727695 h 727695"/>
                <a:gd name="connsiteX2" fmla="*/ 16934 w 2659993"/>
                <a:gd name="connsiteY2" fmla="*/ 0 h 727695"/>
                <a:gd name="connsiteX3" fmla="*/ 2659993 w 2659993"/>
                <a:gd name="connsiteY3" fmla="*/ 10583 h 727695"/>
                <a:gd name="connsiteX4" fmla="*/ 2648607 w 2659993"/>
                <a:gd name="connsiteY4" fmla="*/ 49778 h 727695"/>
                <a:gd name="connsiteX5" fmla="*/ 1781503 w 2659993"/>
                <a:gd name="connsiteY5" fmla="*/ 333557 h 727695"/>
                <a:gd name="connsiteX6" fmla="*/ 1213944 w 2659993"/>
                <a:gd name="connsiteY6" fmla="*/ 506978 h 727695"/>
                <a:gd name="connsiteX7" fmla="*/ 567558 w 2659993"/>
                <a:gd name="connsiteY7" fmla="*/ 648867 h 727695"/>
                <a:gd name="connsiteX8" fmla="*/ 0 w 2659993"/>
                <a:gd name="connsiteY8" fmla="*/ 727695 h 727695"/>
                <a:gd name="connsiteX0" fmla="*/ 0 w 2648607"/>
                <a:gd name="connsiteY0" fmla="*/ 727695 h 727695"/>
                <a:gd name="connsiteX1" fmla="*/ 0 w 2648607"/>
                <a:gd name="connsiteY1" fmla="*/ 727695 h 727695"/>
                <a:gd name="connsiteX2" fmla="*/ 16934 w 2648607"/>
                <a:gd name="connsiteY2" fmla="*/ 0 h 727695"/>
                <a:gd name="connsiteX3" fmla="*/ 2648607 w 2648607"/>
                <a:gd name="connsiteY3" fmla="*/ 49778 h 727695"/>
                <a:gd name="connsiteX4" fmla="*/ 1781503 w 2648607"/>
                <a:gd name="connsiteY4" fmla="*/ 333557 h 727695"/>
                <a:gd name="connsiteX5" fmla="*/ 1213944 w 2648607"/>
                <a:gd name="connsiteY5" fmla="*/ 506978 h 727695"/>
                <a:gd name="connsiteX6" fmla="*/ 567558 w 2648607"/>
                <a:gd name="connsiteY6" fmla="*/ 648867 h 727695"/>
                <a:gd name="connsiteX7" fmla="*/ 0 w 2648607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36879"/>
                <a:gd name="connsiteY0" fmla="*/ 727695 h 727695"/>
                <a:gd name="connsiteX1" fmla="*/ 0 w 3036879"/>
                <a:gd name="connsiteY1" fmla="*/ 727695 h 727695"/>
                <a:gd name="connsiteX2" fmla="*/ 16934 w 3036879"/>
                <a:gd name="connsiteY2" fmla="*/ 0 h 727695"/>
                <a:gd name="connsiteX3" fmla="*/ 3036879 w 3036879"/>
                <a:gd name="connsiteY3" fmla="*/ 39330 h 727695"/>
                <a:gd name="connsiteX4" fmla="*/ 1800553 w 3036879"/>
                <a:gd name="connsiteY4" fmla="*/ 399342 h 727695"/>
                <a:gd name="connsiteX5" fmla="*/ 1223469 w 3036879"/>
                <a:gd name="connsiteY5" fmla="*/ 535924 h 727695"/>
                <a:gd name="connsiteX6" fmla="*/ 567558 w 3036879"/>
                <a:gd name="connsiteY6" fmla="*/ 648867 h 727695"/>
                <a:gd name="connsiteX7" fmla="*/ 0 w 3036879"/>
                <a:gd name="connsiteY7" fmla="*/ 727695 h 727695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567558 w 3036879"/>
                <a:gd name="connsiteY6" fmla="*/ 618102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2542186 w 3036879"/>
                <a:gd name="connsiteY4" fmla="*/ 223986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217630"/>
                <a:gd name="connsiteY0" fmla="*/ 696930 h 696930"/>
                <a:gd name="connsiteX1" fmla="*/ 0 w 3217630"/>
                <a:gd name="connsiteY1" fmla="*/ 696930 h 696930"/>
                <a:gd name="connsiteX2" fmla="*/ 21148 w 3217630"/>
                <a:gd name="connsiteY2" fmla="*/ 0 h 696930"/>
                <a:gd name="connsiteX3" fmla="*/ 3036879 w 3217630"/>
                <a:gd name="connsiteY3" fmla="*/ 8565 h 696930"/>
                <a:gd name="connsiteX4" fmla="*/ 2839501 w 3217630"/>
                <a:gd name="connsiteY4" fmla="*/ 88657 h 696930"/>
                <a:gd name="connsiteX5" fmla="*/ 2542186 w 3217630"/>
                <a:gd name="connsiteY5" fmla="*/ 223986 h 696930"/>
                <a:gd name="connsiteX6" fmla="*/ 1463657 w 3217630"/>
                <a:gd name="connsiteY6" fmla="*/ 489777 h 696930"/>
                <a:gd name="connsiteX7" fmla="*/ 639193 w 3217630"/>
                <a:gd name="connsiteY7" fmla="*/ 621178 h 696930"/>
                <a:gd name="connsiteX8" fmla="*/ 0 w 3217630"/>
                <a:gd name="connsiteY8" fmla="*/ 696930 h 696930"/>
                <a:gd name="connsiteX0" fmla="*/ 0 w 3264144"/>
                <a:gd name="connsiteY0" fmla="*/ 696930 h 696930"/>
                <a:gd name="connsiteX1" fmla="*/ 0 w 3264144"/>
                <a:gd name="connsiteY1" fmla="*/ 696930 h 696930"/>
                <a:gd name="connsiteX2" fmla="*/ 21148 w 3264144"/>
                <a:gd name="connsiteY2" fmla="*/ 0 h 696930"/>
                <a:gd name="connsiteX3" fmla="*/ 3036879 w 3264144"/>
                <a:gd name="connsiteY3" fmla="*/ 8565 h 696930"/>
                <a:gd name="connsiteX4" fmla="*/ 3033337 w 3264144"/>
                <a:gd name="connsiteY4" fmla="*/ 64046 h 696930"/>
                <a:gd name="connsiteX5" fmla="*/ 2542186 w 3264144"/>
                <a:gd name="connsiteY5" fmla="*/ 223986 h 696930"/>
                <a:gd name="connsiteX6" fmla="*/ 1463657 w 3264144"/>
                <a:gd name="connsiteY6" fmla="*/ 489777 h 696930"/>
                <a:gd name="connsiteX7" fmla="*/ 639193 w 3264144"/>
                <a:gd name="connsiteY7" fmla="*/ 621178 h 696930"/>
                <a:gd name="connsiteX8" fmla="*/ 0 w 3264144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23986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17032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5741"/>
                <a:gd name="connsiteY0" fmla="*/ 696930 h 696930"/>
                <a:gd name="connsiteX1" fmla="*/ 0 w 3245741"/>
                <a:gd name="connsiteY1" fmla="*/ 696930 h 696930"/>
                <a:gd name="connsiteX2" fmla="*/ 21148 w 3245741"/>
                <a:gd name="connsiteY2" fmla="*/ 0 h 696930"/>
                <a:gd name="connsiteX3" fmla="*/ 3036879 w 3245741"/>
                <a:gd name="connsiteY3" fmla="*/ 8565 h 696930"/>
                <a:gd name="connsiteX4" fmla="*/ 3046037 w 3245741"/>
                <a:gd name="connsiteY4" fmla="*/ 59410 h 696930"/>
                <a:gd name="connsiteX5" fmla="*/ 2542186 w 3245741"/>
                <a:gd name="connsiteY5" fmla="*/ 217032 h 696930"/>
                <a:gd name="connsiteX6" fmla="*/ 1463657 w 3245741"/>
                <a:gd name="connsiteY6" fmla="*/ 489777 h 696930"/>
                <a:gd name="connsiteX7" fmla="*/ 639193 w 3245741"/>
                <a:gd name="connsiteY7" fmla="*/ 621178 h 696930"/>
                <a:gd name="connsiteX8" fmla="*/ 0 w 3245741"/>
                <a:gd name="connsiteY8" fmla="*/ 696930 h 696930"/>
                <a:gd name="connsiteX0" fmla="*/ 0 w 3248094"/>
                <a:gd name="connsiteY0" fmla="*/ 696930 h 696930"/>
                <a:gd name="connsiteX1" fmla="*/ 0 w 3248094"/>
                <a:gd name="connsiteY1" fmla="*/ 696930 h 696930"/>
                <a:gd name="connsiteX2" fmla="*/ 21148 w 3248094"/>
                <a:gd name="connsiteY2" fmla="*/ 0 h 696930"/>
                <a:gd name="connsiteX3" fmla="*/ 3040054 w 3248094"/>
                <a:gd name="connsiteY3" fmla="*/ 6247 h 696930"/>
                <a:gd name="connsiteX4" fmla="*/ 3046037 w 3248094"/>
                <a:gd name="connsiteY4" fmla="*/ 59410 h 696930"/>
                <a:gd name="connsiteX5" fmla="*/ 2542186 w 3248094"/>
                <a:gd name="connsiteY5" fmla="*/ 217032 h 696930"/>
                <a:gd name="connsiteX6" fmla="*/ 1463657 w 3248094"/>
                <a:gd name="connsiteY6" fmla="*/ 489777 h 696930"/>
                <a:gd name="connsiteX7" fmla="*/ 639193 w 3248094"/>
                <a:gd name="connsiteY7" fmla="*/ 621178 h 696930"/>
                <a:gd name="connsiteX8" fmla="*/ 0 w 3248094"/>
                <a:gd name="connsiteY8" fmla="*/ 696930 h 696930"/>
                <a:gd name="connsiteX0" fmla="*/ 0 w 3046037"/>
                <a:gd name="connsiteY0" fmla="*/ 696930 h 696930"/>
                <a:gd name="connsiteX1" fmla="*/ 0 w 3046037"/>
                <a:gd name="connsiteY1" fmla="*/ 696930 h 696930"/>
                <a:gd name="connsiteX2" fmla="*/ 21148 w 3046037"/>
                <a:gd name="connsiteY2" fmla="*/ 0 h 696930"/>
                <a:gd name="connsiteX3" fmla="*/ 3040054 w 3046037"/>
                <a:gd name="connsiteY3" fmla="*/ 6247 h 696930"/>
                <a:gd name="connsiteX4" fmla="*/ 3046037 w 3046037"/>
                <a:gd name="connsiteY4" fmla="*/ 59410 h 696930"/>
                <a:gd name="connsiteX5" fmla="*/ 2542186 w 3046037"/>
                <a:gd name="connsiteY5" fmla="*/ 217032 h 696930"/>
                <a:gd name="connsiteX6" fmla="*/ 1463657 w 3046037"/>
                <a:gd name="connsiteY6" fmla="*/ 489777 h 696930"/>
                <a:gd name="connsiteX7" fmla="*/ 639193 w 3046037"/>
                <a:gd name="connsiteY7" fmla="*/ 621178 h 696930"/>
                <a:gd name="connsiteX8" fmla="*/ 0 w 3046037"/>
                <a:gd name="connsiteY8" fmla="*/ 696930 h 696930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21148 w 3046037"/>
                <a:gd name="connsiteY2" fmla="*/ 707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5273 w 3046037"/>
                <a:gd name="connsiteY2" fmla="*/ 3025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6037" h="697637">
                  <a:moveTo>
                    <a:pt x="0" y="697637"/>
                  </a:moveTo>
                  <a:lnTo>
                    <a:pt x="0" y="697637"/>
                  </a:lnTo>
                  <a:cubicBezTo>
                    <a:pt x="1758" y="466100"/>
                    <a:pt x="3515" y="234562"/>
                    <a:pt x="5273" y="3025"/>
                  </a:cubicBezTo>
                  <a:lnTo>
                    <a:pt x="3036879" y="0"/>
                  </a:lnTo>
                  <a:cubicBezTo>
                    <a:pt x="3030355" y="42592"/>
                    <a:pt x="3035781" y="39596"/>
                    <a:pt x="3046037" y="60117"/>
                  </a:cubicBezTo>
                  <a:cubicBezTo>
                    <a:pt x="2963588" y="96021"/>
                    <a:pt x="2771493" y="150886"/>
                    <a:pt x="2542186" y="217739"/>
                  </a:cubicBezTo>
                  <a:lnTo>
                    <a:pt x="1463657" y="490484"/>
                  </a:lnTo>
                  <a:lnTo>
                    <a:pt x="639193" y="621885"/>
                  </a:lnTo>
                  <a:lnTo>
                    <a:pt x="0" y="69763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6284" y="4003795"/>
              <a:ext cx="2443656" cy="24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 surplus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493679" y="3822061"/>
            <a:ext cx="30534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Price </a:t>
            </a:r>
            <a:r>
              <a:rPr lang="fi-FI" sz="1600" dirty="0" err="1"/>
              <a:t>change</a:t>
            </a:r>
            <a:r>
              <a:rPr lang="fi-FI" sz="1600" dirty="0"/>
              <a:t> </a:t>
            </a:r>
            <a:r>
              <a:rPr lang="fi-FI" sz="1600" dirty="0" err="1"/>
              <a:t>has</a:t>
            </a:r>
            <a:r>
              <a:rPr lang="fi-FI" sz="1600" dirty="0"/>
              <a:t> a </a:t>
            </a:r>
            <a:r>
              <a:rPr lang="fi-FI" sz="1600" dirty="0" err="1"/>
              <a:t>smaller</a:t>
            </a:r>
            <a:r>
              <a:rPr lang="fi-FI" sz="1600" dirty="0"/>
              <a:t> </a:t>
            </a:r>
            <a:r>
              <a:rPr lang="fi-FI" sz="1600" dirty="0" err="1"/>
              <a:t>effect</a:t>
            </a:r>
            <a:r>
              <a:rPr lang="fi-FI" sz="1600" dirty="0"/>
              <a:t> on </a:t>
            </a:r>
            <a:r>
              <a:rPr lang="fi-FI" sz="1600" dirty="0" err="1"/>
              <a:t>quantities</a:t>
            </a:r>
            <a:r>
              <a:rPr lang="fi-FI" sz="1600" dirty="0"/>
              <a:t> and </a:t>
            </a:r>
            <a:r>
              <a:rPr lang="fi-FI" sz="1600" dirty="0" err="1"/>
              <a:t>hence</a:t>
            </a:r>
            <a:r>
              <a:rPr lang="fi-FI" sz="1600" dirty="0"/>
              <a:t> a </a:t>
            </a:r>
            <a:r>
              <a:rPr lang="fi-FI" sz="1600" dirty="0" err="1"/>
              <a:t>smaller</a:t>
            </a:r>
            <a:r>
              <a:rPr lang="fi-FI" sz="1600" dirty="0"/>
              <a:t> </a:t>
            </a:r>
            <a:r>
              <a:rPr lang="fi-FI" sz="1600" dirty="0" err="1"/>
              <a:t>deadweight</a:t>
            </a:r>
            <a:r>
              <a:rPr lang="fi-FI" sz="1600" dirty="0"/>
              <a:t> </a:t>
            </a:r>
            <a:r>
              <a:rPr lang="fi-FI" sz="1600" dirty="0" err="1"/>
              <a:t>loss</a:t>
            </a:r>
            <a:endParaRPr lang="fi-FI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3398" y="3413536"/>
            <a:ext cx="3049670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sp>
        <p:nvSpPr>
          <p:cNvPr id="17" name="Freeform 16"/>
          <p:cNvSpPr/>
          <p:nvPr/>
        </p:nvSpPr>
        <p:spPr>
          <a:xfrm>
            <a:off x="1144597" y="1546289"/>
            <a:ext cx="3062785" cy="1893855"/>
          </a:xfrm>
          <a:custGeom>
            <a:avLst/>
            <a:gdLst>
              <a:gd name="connsiteX0" fmla="*/ 0 w 3279228"/>
              <a:gd name="connsiteY0" fmla="*/ 0 h 2207172"/>
              <a:gd name="connsiteX1" fmla="*/ 0 w 3279228"/>
              <a:gd name="connsiteY1" fmla="*/ 2207172 h 2207172"/>
              <a:gd name="connsiteX2" fmla="*/ 3279228 w 3279228"/>
              <a:gd name="connsiteY2" fmla="*/ 2207172 h 2207172"/>
              <a:gd name="connsiteX3" fmla="*/ 2680138 w 3279228"/>
              <a:gd name="connsiteY3" fmla="*/ 1876096 h 2207172"/>
              <a:gd name="connsiteX4" fmla="*/ 2144110 w 3279228"/>
              <a:gd name="connsiteY4" fmla="*/ 1576551 h 2207172"/>
              <a:gd name="connsiteX5" fmla="*/ 1686910 w 3279228"/>
              <a:gd name="connsiteY5" fmla="*/ 1277006 h 2207172"/>
              <a:gd name="connsiteX6" fmla="*/ 1229710 w 3279228"/>
              <a:gd name="connsiteY6" fmla="*/ 977462 h 2207172"/>
              <a:gd name="connsiteX7" fmla="*/ 804042 w 3279228"/>
              <a:gd name="connsiteY7" fmla="*/ 646386 h 2207172"/>
              <a:gd name="connsiteX8" fmla="*/ 441435 w 3279228"/>
              <a:gd name="connsiteY8" fmla="*/ 378372 h 2207172"/>
              <a:gd name="connsiteX9" fmla="*/ 0 w 3279228"/>
              <a:gd name="connsiteY9" fmla="*/ 0 h 2207172"/>
              <a:gd name="connsiteX0" fmla="*/ 0 w 2695028"/>
              <a:gd name="connsiteY0" fmla="*/ 0 h 2207172"/>
              <a:gd name="connsiteX1" fmla="*/ 0 w 2695028"/>
              <a:gd name="connsiteY1" fmla="*/ 2207172 h 2207172"/>
              <a:gd name="connsiteX2" fmla="*/ 2695028 w 2695028"/>
              <a:gd name="connsiteY2" fmla="*/ 1908722 h 2207172"/>
              <a:gd name="connsiteX3" fmla="*/ 2680138 w 2695028"/>
              <a:gd name="connsiteY3" fmla="*/ 1876096 h 2207172"/>
              <a:gd name="connsiteX4" fmla="*/ 2144110 w 2695028"/>
              <a:gd name="connsiteY4" fmla="*/ 1576551 h 2207172"/>
              <a:gd name="connsiteX5" fmla="*/ 1686910 w 2695028"/>
              <a:gd name="connsiteY5" fmla="*/ 1277006 h 2207172"/>
              <a:gd name="connsiteX6" fmla="*/ 1229710 w 2695028"/>
              <a:gd name="connsiteY6" fmla="*/ 977462 h 2207172"/>
              <a:gd name="connsiteX7" fmla="*/ 804042 w 2695028"/>
              <a:gd name="connsiteY7" fmla="*/ 646386 h 2207172"/>
              <a:gd name="connsiteX8" fmla="*/ 441435 w 2695028"/>
              <a:gd name="connsiteY8" fmla="*/ 378372 h 2207172"/>
              <a:gd name="connsiteX9" fmla="*/ 0 w 2695028"/>
              <a:gd name="connsiteY9" fmla="*/ 0 h 2207172"/>
              <a:gd name="connsiteX0" fmla="*/ 0 w 2695028"/>
              <a:gd name="connsiteY0" fmla="*/ 0 h 1908722"/>
              <a:gd name="connsiteX1" fmla="*/ 0 w 2695028"/>
              <a:gd name="connsiteY1" fmla="*/ 1864272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95028"/>
              <a:gd name="connsiteY0" fmla="*/ 0 h 1908722"/>
              <a:gd name="connsiteX1" fmla="*/ 12700 w 2695028"/>
              <a:gd name="connsiteY1" fmla="*/ 1864272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95028"/>
              <a:gd name="connsiteY0" fmla="*/ 0 h 1908722"/>
              <a:gd name="connsiteX1" fmla="*/ 16933 w 2695028"/>
              <a:gd name="connsiteY1" fmla="*/ 1868506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80138"/>
              <a:gd name="connsiteY0" fmla="*/ 0 h 1912955"/>
              <a:gd name="connsiteX1" fmla="*/ 16933 w 2680138"/>
              <a:gd name="connsiteY1" fmla="*/ 1868506 h 1912955"/>
              <a:gd name="connsiteX2" fmla="*/ 2673861 w 2680138"/>
              <a:gd name="connsiteY2" fmla="*/ 1912955 h 1912955"/>
              <a:gd name="connsiteX3" fmla="*/ 2680138 w 2680138"/>
              <a:gd name="connsiteY3" fmla="*/ 1876096 h 1912955"/>
              <a:gd name="connsiteX4" fmla="*/ 2144110 w 2680138"/>
              <a:gd name="connsiteY4" fmla="*/ 1576551 h 1912955"/>
              <a:gd name="connsiteX5" fmla="*/ 1686910 w 2680138"/>
              <a:gd name="connsiteY5" fmla="*/ 1277006 h 1912955"/>
              <a:gd name="connsiteX6" fmla="*/ 1229710 w 2680138"/>
              <a:gd name="connsiteY6" fmla="*/ 977462 h 1912955"/>
              <a:gd name="connsiteX7" fmla="*/ 804042 w 2680138"/>
              <a:gd name="connsiteY7" fmla="*/ 646386 h 1912955"/>
              <a:gd name="connsiteX8" fmla="*/ 441435 w 2680138"/>
              <a:gd name="connsiteY8" fmla="*/ 378372 h 1912955"/>
              <a:gd name="connsiteX9" fmla="*/ 0 w 2680138"/>
              <a:gd name="connsiteY9" fmla="*/ 0 h 1912955"/>
              <a:gd name="connsiteX0" fmla="*/ 0 w 2680138"/>
              <a:gd name="connsiteY0" fmla="*/ 0 h 1876096"/>
              <a:gd name="connsiteX1" fmla="*/ 16933 w 2680138"/>
              <a:gd name="connsiteY1" fmla="*/ 1868506 h 1876096"/>
              <a:gd name="connsiteX2" fmla="*/ 2680138 w 2680138"/>
              <a:gd name="connsiteY2" fmla="*/ 1876096 h 1876096"/>
              <a:gd name="connsiteX3" fmla="*/ 2144110 w 2680138"/>
              <a:gd name="connsiteY3" fmla="*/ 1576551 h 1876096"/>
              <a:gd name="connsiteX4" fmla="*/ 1686910 w 2680138"/>
              <a:gd name="connsiteY4" fmla="*/ 1277006 h 1876096"/>
              <a:gd name="connsiteX5" fmla="*/ 1229710 w 2680138"/>
              <a:gd name="connsiteY5" fmla="*/ 977462 h 1876096"/>
              <a:gd name="connsiteX6" fmla="*/ 804042 w 2680138"/>
              <a:gd name="connsiteY6" fmla="*/ 646386 h 1876096"/>
              <a:gd name="connsiteX7" fmla="*/ 441435 w 2680138"/>
              <a:gd name="connsiteY7" fmla="*/ 378372 h 1876096"/>
              <a:gd name="connsiteX8" fmla="*/ 0 w 2680138"/>
              <a:gd name="connsiteY8" fmla="*/ 0 h 1876096"/>
              <a:gd name="connsiteX0" fmla="*/ 0 w 2663204"/>
              <a:gd name="connsiteY0" fmla="*/ 0 h 1876096"/>
              <a:gd name="connsiteX1" fmla="*/ 16933 w 2663204"/>
              <a:gd name="connsiteY1" fmla="*/ 1868506 h 1876096"/>
              <a:gd name="connsiteX2" fmla="*/ 2663204 w 2663204"/>
              <a:gd name="connsiteY2" fmla="*/ 1876096 h 1876096"/>
              <a:gd name="connsiteX3" fmla="*/ 2144110 w 2663204"/>
              <a:gd name="connsiteY3" fmla="*/ 1576551 h 1876096"/>
              <a:gd name="connsiteX4" fmla="*/ 1686910 w 2663204"/>
              <a:gd name="connsiteY4" fmla="*/ 1277006 h 1876096"/>
              <a:gd name="connsiteX5" fmla="*/ 1229710 w 2663204"/>
              <a:gd name="connsiteY5" fmla="*/ 977462 h 1876096"/>
              <a:gd name="connsiteX6" fmla="*/ 804042 w 2663204"/>
              <a:gd name="connsiteY6" fmla="*/ 646386 h 1876096"/>
              <a:gd name="connsiteX7" fmla="*/ 441435 w 2663204"/>
              <a:gd name="connsiteY7" fmla="*/ 378372 h 1876096"/>
              <a:gd name="connsiteX8" fmla="*/ 0 w 2663204"/>
              <a:gd name="connsiteY8" fmla="*/ 0 h 1876096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144110 w 3062785"/>
              <a:gd name="connsiteY3" fmla="*/ 1576551 h 1890365"/>
              <a:gd name="connsiteX4" fmla="*/ 1686910 w 3062785"/>
              <a:gd name="connsiteY4" fmla="*/ 1277006 h 1890365"/>
              <a:gd name="connsiteX5" fmla="*/ 1229710 w 3062785"/>
              <a:gd name="connsiteY5" fmla="*/ 977462 h 1890365"/>
              <a:gd name="connsiteX6" fmla="*/ 804042 w 3062785"/>
              <a:gd name="connsiteY6" fmla="*/ 646386 h 1890365"/>
              <a:gd name="connsiteX7" fmla="*/ 441435 w 3062785"/>
              <a:gd name="connsiteY7" fmla="*/ 378372 h 1890365"/>
              <a:gd name="connsiteX8" fmla="*/ 0 w 3062785"/>
              <a:gd name="connsiteY8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57544 w 3062785"/>
              <a:gd name="connsiteY3" fmla="*/ 1148483 h 1890365"/>
              <a:gd name="connsiteX4" fmla="*/ 1686910 w 3062785"/>
              <a:gd name="connsiteY4" fmla="*/ 1277006 h 1890365"/>
              <a:gd name="connsiteX5" fmla="*/ 1229710 w 3062785"/>
              <a:gd name="connsiteY5" fmla="*/ 977462 h 1890365"/>
              <a:gd name="connsiteX6" fmla="*/ 804042 w 3062785"/>
              <a:gd name="connsiteY6" fmla="*/ 646386 h 1890365"/>
              <a:gd name="connsiteX7" fmla="*/ 441435 w 3062785"/>
              <a:gd name="connsiteY7" fmla="*/ 378372 h 1890365"/>
              <a:gd name="connsiteX8" fmla="*/ 0 w 3062785"/>
              <a:gd name="connsiteY8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1686910 w 3062785"/>
              <a:gd name="connsiteY3" fmla="*/ 1277006 h 1890365"/>
              <a:gd name="connsiteX4" fmla="*/ 1229710 w 3062785"/>
              <a:gd name="connsiteY4" fmla="*/ 977462 h 1890365"/>
              <a:gd name="connsiteX5" fmla="*/ 804042 w 3062785"/>
              <a:gd name="connsiteY5" fmla="*/ 646386 h 1890365"/>
              <a:gd name="connsiteX6" fmla="*/ 441435 w 3062785"/>
              <a:gd name="connsiteY6" fmla="*/ 378372 h 1890365"/>
              <a:gd name="connsiteX7" fmla="*/ 0 w 3062785"/>
              <a:gd name="connsiteY7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1229710 w 3062785"/>
              <a:gd name="connsiteY3" fmla="*/ 977462 h 1890365"/>
              <a:gd name="connsiteX4" fmla="*/ 804042 w 3062785"/>
              <a:gd name="connsiteY4" fmla="*/ 646386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804042 w 3062785"/>
              <a:gd name="connsiteY4" fmla="*/ 646386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2887575 w 3062785"/>
              <a:gd name="connsiteY4" fmla="*/ 303932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2887575 w 3062785"/>
              <a:gd name="connsiteY4" fmla="*/ 303932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3490 h 1893855"/>
              <a:gd name="connsiteX1" fmla="*/ 16933 w 3062785"/>
              <a:gd name="connsiteY1" fmla="*/ 1871996 h 1893855"/>
              <a:gd name="connsiteX2" fmla="*/ 3062785 w 3062785"/>
              <a:gd name="connsiteY2" fmla="*/ 1893855 h 1893855"/>
              <a:gd name="connsiteX3" fmla="*/ 2913662 w 3062785"/>
              <a:gd name="connsiteY3" fmla="*/ 866801 h 1893855"/>
              <a:gd name="connsiteX4" fmla="*/ 2887575 w 3062785"/>
              <a:gd name="connsiteY4" fmla="*/ 307422 h 1893855"/>
              <a:gd name="connsiteX5" fmla="*/ 1426119 w 3062785"/>
              <a:gd name="connsiteY5" fmla="*/ 10870 h 1893855"/>
              <a:gd name="connsiteX6" fmla="*/ 0 w 3062785"/>
              <a:gd name="connsiteY6" fmla="*/ 3490 h 189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2785" h="1893855">
                <a:moveTo>
                  <a:pt x="0" y="3490"/>
                </a:moveTo>
                <a:cubicBezTo>
                  <a:pt x="4233" y="624914"/>
                  <a:pt x="12700" y="1250572"/>
                  <a:pt x="16933" y="1871996"/>
                </a:cubicBezTo>
                <a:lnTo>
                  <a:pt x="3062785" y="1893855"/>
                </a:lnTo>
                <a:lnTo>
                  <a:pt x="2913662" y="866801"/>
                </a:lnTo>
                <a:lnTo>
                  <a:pt x="2887575" y="307422"/>
                </a:lnTo>
                <a:cubicBezTo>
                  <a:pt x="2885629" y="-24488"/>
                  <a:pt x="2241499" y="-13943"/>
                  <a:pt x="1426119" y="10870"/>
                </a:cubicBezTo>
                <a:lnTo>
                  <a:pt x="0" y="349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1000"/>
                </a:schemeClr>
              </a:gs>
              <a:gs pos="100000">
                <a:srgbClr val="FFFFFF">
                  <a:alpha val="61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Consumer surplus</a:t>
            </a:r>
          </a:p>
        </p:txBody>
      </p:sp>
    </p:spTree>
    <p:extLst>
      <p:ext uri="{BB962C8B-B14F-4D97-AF65-F5344CB8AC3E}">
        <p14:creationId xmlns:p14="http://schemas.microsoft.com/office/powerpoint/2010/main" val="2447254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69" y="1498238"/>
            <a:ext cx="3217941" cy="19029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Consumer  </a:t>
            </a:r>
          </a:p>
          <a:p>
            <a:r>
              <a:rPr lang="fi-FI" dirty="0" err="1"/>
              <a:t>surplus</a:t>
            </a:r>
            <a:endParaRPr lang="fi-FI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04036"/>
              </p:ext>
            </p:extLst>
          </p:nvPr>
        </p:nvGraphicFramePr>
        <p:xfrm>
          <a:off x="92226" y="1195915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Price </a:t>
            </a:r>
            <a:r>
              <a:rPr lang="fi-FI" sz="3200" dirty="0" err="1"/>
              <a:t>elasticity</a:t>
            </a:r>
            <a:r>
              <a:rPr lang="fi-FI" sz="3200" dirty="0"/>
              <a:t> of </a:t>
            </a:r>
            <a:r>
              <a:rPr lang="fi-FI" sz="3200" dirty="0" err="1"/>
              <a:t>demand</a:t>
            </a:r>
            <a:r>
              <a:rPr lang="fi-FI" sz="3200" dirty="0"/>
              <a:t> and </a:t>
            </a:r>
            <a:r>
              <a:rPr lang="fi-FI" sz="3200" dirty="0" err="1"/>
              <a:t>deadweight</a:t>
            </a:r>
            <a:r>
              <a:rPr lang="fi-FI" sz="3200" dirty="0"/>
              <a:t> </a:t>
            </a:r>
            <a:r>
              <a:rPr lang="fi-FI" sz="3200" dirty="0" err="1"/>
              <a:t>loss</a:t>
            </a:r>
            <a:endParaRPr lang="fi-FI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69104" y="3924459"/>
            <a:ext cx="3221472" cy="1023834"/>
            <a:chOff x="1055663" y="3856057"/>
            <a:chExt cx="3221472" cy="747474"/>
          </a:xfrm>
          <a:solidFill>
            <a:schemeClr val="accent3">
              <a:alpha val="53000"/>
            </a:schemeClr>
          </a:solidFill>
        </p:grpSpPr>
        <p:sp>
          <p:nvSpPr>
            <p:cNvPr id="37" name="Freeform 36"/>
            <p:cNvSpPr/>
            <p:nvPr/>
          </p:nvSpPr>
          <p:spPr>
            <a:xfrm>
              <a:off x="1055663" y="3897068"/>
              <a:ext cx="3221472" cy="706463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26035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736162 h 736162"/>
                <a:gd name="connsiteX1" fmla="*/ 0 w 2659993"/>
                <a:gd name="connsiteY1" fmla="*/ 736162 h 736162"/>
                <a:gd name="connsiteX2" fmla="*/ 0 w 2659993"/>
                <a:gd name="connsiteY2" fmla="*/ 0 h 736162"/>
                <a:gd name="connsiteX3" fmla="*/ 2659993 w 2659993"/>
                <a:gd name="connsiteY3" fmla="*/ 19050 h 736162"/>
                <a:gd name="connsiteX4" fmla="*/ 2648607 w 2659993"/>
                <a:gd name="connsiteY4" fmla="*/ 58245 h 736162"/>
                <a:gd name="connsiteX5" fmla="*/ 1781503 w 2659993"/>
                <a:gd name="connsiteY5" fmla="*/ 342024 h 736162"/>
                <a:gd name="connsiteX6" fmla="*/ 1213944 w 2659993"/>
                <a:gd name="connsiteY6" fmla="*/ 515445 h 736162"/>
                <a:gd name="connsiteX7" fmla="*/ 567558 w 2659993"/>
                <a:gd name="connsiteY7" fmla="*/ 657334 h 736162"/>
                <a:gd name="connsiteX8" fmla="*/ 0 w 2659993"/>
                <a:gd name="connsiteY8" fmla="*/ 736162 h 736162"/>
                <a:gd name="connsiteX0" fmla="*/ 0 w 2659993"/>
                <a:gd name="connsiteY0" fmla="*/ 727695 h 727695"/>
                <a:gd name="connsiteX1" fmla="*/ 0 w 2659993"/>
                <a:gd name="connsiteY1" fmla="*/ 727695 h 727695"/>
                <a:gd name="connsiteX2" fmla="*/ 16934 w 2659993"/>
                <a:gd name="connsiteY2" fmla="*/ 0 h 727695"/>
                <a:gd name="connsiteX3" fmla="*/ 2659993 w 2659993"/>
                <a:gd name="connsiteY3" fmla="*/ 10583 h 727695"/>
                <a:gd name="connsiteX4" fmla="*/ 2648607 w 2659993"/>
                <a:gd name="connsiteY4" fmla="*/ 49778 h 727695"/>
                <a:gd name="connsiteX5" fmla="*/ 1781503 w 2659993"/>
                <a:gd name="connsiteY5" fmla="*/ 333557 h 727695"/>
                <a:gd name="connsiteX6" fmla="*/ 1213944 w 2659993"/>
                <a:gd name="connsiteY6" fmla="*/ 506978 h 727695"/>
                <a:gd name="connsiteX7" fmla="*/ 567558 w 2659993"/>
                <a:gd name="connsiteY7" fmla="*/ 648867 h 727695"/>
                <a:gd name="connsiteX8" fmla="*/ 0 w 2659993"/>
                <a:gd name="connsiteY8" fmla="*/ 727695 h 727695"/>
                <a:gd name="connsiteX0" fmla="*/ 0 w 2648607"/>
                <a:gd name="connsiteY0" fmla="*/ 727695 h 727695"/>
                <a:gd name="connsiteX1" fmla="*/ 0 w 2648607"/>
                <a:gd name="connsiteY1" fmla="*/ 727695 h 727695"/>
                <a:gd name="connsiteX2" fmla="*/ 16934 w 2648607"/>
                <a:gd name="connsiteY2" fmla="*/ 0 h 727695"/>
                <a:gd name="connsiteX3" fmla="*/ 2648607 w 2648607"/>
                <a:gd name="connsiteY3" fmla="*/ 49778 h 727695"/>
                <a:gd name="connsiteX4" fmla="*/ 1781503 w 2648607"/>
                <a:gd name="connsiteY4" fmla="*/ 333557 h 727695"/>
                <a:gd name="connsiteX5" fmla="*/ 1213944 w 2648607"/>
                <a:gd name="connsiteY5" fmla="*/ 506978 h 727695"/>
                <a:gd name="connsiteX6" fmla="*/ 567558 w 2648607"/>
                <a:gd name="connsiteY6" fmla="*/ 648867 h 727695"/>
                <a:gd name="connsiteX7" fmla="*/ 0 w 2648607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36879"/>
                <a:gd name="connsiteY0" fmla="*/ 727695 h 727695"/>
                <a:gd name="connsiteX1" fmla="*/ 0 w 3036879"/>
                <a:gd name="connsiteY1" fmla="*/ 727695 h 727695"/>
                <a:gd name="connsiteX2" fmla="*/ 16934 w 3036879"/>
                <a:gd name="connsiteY2" fmla="*/ 0 h 727695"/>
                <a:gd name="connsiteX3" fmla="*/ 3036879 w 3036879"/>
                <a:gd name="connsiteY3" fmla="*/ 39330 h 727695"/>
                <a:gd name="connsiteX4" fmla="*/ 1800553 w 3036879"/>
                <a:gd name="connsiteY4" fmla="*/ 399342 h 727695"/>
                <a:gd name="connsiteX5" fmla="*/ 1223469 w 3036879"/>
                <a:gd name="connsiteY5" fmla="*/ 535924 h 727695"/>
                <a:gd name="connsiteX6" fmla="*/ 567558 w 3036879"/>
                <a:gd name="connsiteY6" fmla="*/ 648867 h 727695"/>
                <a:gd name="connsiteX7" fmla="*/ 0 w 3036879"/>
                <a:gd name="connsiteY7" fmla="*/ 727695 h 727695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567558 w 3036879"/>
                <a:gd name="connsiteY6" fmla="*/ 618102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2542186 w 3036879"/>
                <a:gd name="connsiteY4" fmla="*/ 223986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217630"/>
                <a:gd name="connsiteY0" fmla="*/ 696930 h 696930"/>
                <a:gd name="connsiteX1" fmla="*/ 0 w 3217630"/>
                <a:gd name="connsiteY1" fmla="*/ 696930 h 696930"/>
                <a:gd name="connsiteX2" fmla="*/ 21148 w 3217630"/>
                <a:gd name="connsiteY2" fmla="*/ 0 h 696930"/>
                <a:gd name="connsiteX3" fmla="*/ 3036879 w 3217630"/>
                <a:gd name="connsiteY3" fmla="*/ 8565 h 696930"/>
                <a:gd name="connsiteX4" fmla="*/ 2839501 w 3217630"/>
                <a:gd name="connsiteY4" fmla="*/ 88657 h 696930"/>
                <a:gd name="connsiteX5" fmla="*/ 2542186 w 3217630"/>
                <a:gd name="connsiteY5" fmla="*/ 223986 h 696930"/>
                <a:gd name="connsiteX6" fmla="*/ 1463657 w 3217630"/>
                <a:gd name="connsiteY6" fmla="*/ 489777 h 696930"/>
                <a:gd name="connsiteX7" fmla="*/ 639193 w 3217630"/>
                <a:gd name="connsiteY7" fmla="*/ 621178 h 696930"/>
                <a:gd name="connsiteX8" fmla="*/ 0 w 3217630"/>
                <a:gd name="connsiteY8" fmla="*/ 696930 h 696930"/>
                <a:gd name="connsiteX0" fmla="*/ 0 w 3264144"/>
                <a:gd name="connsiteY0" fmla="*/ 696930 h 696930"/>
                <a:gd name="connsiteX1" fmla="*/ 0 w 3264144"/>
                <a:gd name="connsiteY1" fmla="*/ 696930 h 696930"/>
                <a:gd name="connsiteX2" fmla="*/ 21148 w 3264144"/>
                <a:gd name="connsiteY2" fmla="*/ 0 h 696930"/>
                <a:gd name="connsiteX3" fmla="*/ 3036879 w 3264144"/>
                <a:gd name="connsiteY3" fmla="*/ 8565 h 696930"/>
                <a:gd name="connsiteX4" fmla="*/ 3033337 w 3264144"/>
                <a:gd name="connsiteY4" fmla="*/ 64046 h 696930"/>
                <a:gd name="connsiteX5" fmla="*/ 2542186 w 3264144"/>
                <a:gd name="connsiteY5" fmla="*/ 223986 h 696930"/>
                <a:gd name="connsiteX6" fmla="*/ 1463657 w 3264144"/>
                <a:gd name="connsiteY6" fmla="*/ 489777 h 696930"/>
                <a:gd name="connsiteX7" fmla="*/ 639193 w 3264144"/>
                <a:gd name="connsiteY7" fmla="*/ 621178 h 696930"/>
                <a:gd name="connsiteX8" fmla="*/ 0 w 3264144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23986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17032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5741"/>
                <a:gd name="connsiteY0" fmla="*/ 696930 h 696930"/>
                <a:gd name="connsiteX1" fmla="*/ 0 w 3245741"/>
                <a:gd name="connsiteY1" fmla="*/ 696930 h 696930"/>
                <a:gd name="connsiteX2" fmla="*/ 21148 w 3245741"/>
                <a:gd name="connsiteY2" fmla="*/ 0 h 696930"/>
                <a:gd name="connsiteX3" fmla="*/ 3036879 w 3245741"/>
                <a:gd name="connsiteY3" fmla="*/ 8565 h 696930"/>
                <a:gd name="connsiteX4" fmla="*/ 3046037 w 3245741"/>
                <a:gd name="connsiteY4" fmla="*/ 59410 h 696930"/>
                <a:gd name="connsiteX5" fmla="*/ 2542186 w 3245741"/>
                <a:gd name="connsiteY5" fmla="*/ 217032 h 696930"/>
                <a:gd name="connsiteX6" fmla="*/ 1463657 w 3245741"/>
                <a:gd name="connsiteY6" fmla="*/ 489777 h 696930"/>
                <a:gd name="connsiteX7" fmla="*/ 639193 w 3245741"/>
                <a:gd name="connsiteY7" fmla="*/ 621178 h 696930"/>
                <a:gd name="connsiteX8" fmla="*/ 0 w 3245741"/>
                <a:gd name="connsiteY8" fmla="*/ 696930 h 696930"/>
                <a:gd name="connsiteX0" fmla="*/ 0 w 3248094"/>
                <a:gd name="connsiteY0" fmla="*/ 696930 h 696930"/>
                <a:gd name="connsiteX1" fmla="*/ 0 w 3248094"/>
                <a:gd name="connsiteY1" fmla="*/ 696930 h 696930"/>
                <a:gd name="connsiteX2" fmla="*/ 21148 w 3248094"/>
                <a:gd name="connsiteY2" fmla="*/ 0 h 696930"/>
                <a:gd name="connsiteX3" fmla="*/ 3040054 w 3248094"/>
                <a:gd name="connsiteY3" fmla="*/ 6247 h 696930"/>
                <a:gd name="connsiteX4" fmla="*/ 3046037 w 3248094"/>
                <a:gd name="connsiteY4" fmla="*/ 59410 h 696930"/>
                <a:gd name="connsiteX5" fmla="*/ 2542186 w 3248094"/>
                <a:gd name="connsiteY5" fmla="*/ 217032 h 696930"/>
                <a:gd name="connsiteX6" fmla="*/ 1463657 w 3248094"/>
                <a:gd name="connsiteY6" fmla="*/ 489777 h 696930"/>
                <a:gd name="connsiteX7" fmla="*/ 639193 w 3248094"/>
                <a:gd name="connsiteY7" fmla="*/ 621178 h 696930"/>
                <a:gd name="connsiteX8" fmla="*/ 0 w 3248094"/>
                <a:gd name="connsiteY8" fmla="*/ 696930 h 696930"/>
                <a:gd name="connsiteX0" fmla="*/ 0 w 3046037"/>
                <a:gd name="connsiteY0" fmla="*/ 696930 h 696930"/>
                <a:gd name="connsiteX1" fmla="*/ 0 w 3046037"/>
                <a:gd name="connsiteY1" fmla="*/ 696930 h 696930"/>
                <a:gd name="connsiteX2" fmla="*/ 21148 w 3046037"/>
                <a:gd name="connsiteY2" fmla="*/ 0 h 696930"/>
                <a:gd name="connsiteX3" fmla="*/ 3040054 w 3046037"/>
                <a:gd name="connsiteY3" fmla="*/ 6247 h 696930"/>
                <a:gd name="connsiteX4" fmla="*/ 3046037 w 3046037"/>
                <a:gd name="connsiteY4" fmla="*/ 59410 h 696930"/>
                <a:gd name="connsiteX5" fmla="*/ 2542186 w 3046037"/>
                <a:gd name="connsiteY5" fmla="*/ 217032 h 696930"/>
                <a:gd name="connsiteX6" fmla="*/ 1463657 w 3046037"/>
                <a:gd name="connsiteY6" fmla="*/ 489777 h 696930"/>
                <a:gd name="connsiteX7" fmla="*/ 639193 w 3046037"/>
                <a:gd name="connsiteY7" fmla="*/ 621178 h 696930"/>
                <a:gd name="connsiteX8" fmla="*/ 0 w 3046037"/>
                <a:gd name="connsiteY8" fmla="*/ 696930 h 696930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21148 w 3046037"/>
                <a:gd name="connsiteY2" fmla="*/ 707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5273 w 3046037"/>
                <a:gd name="connsiteY2" fmla="*/ 3025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224588"/>
                <a:gd name="connsiteY0" fmla="*/ 697637 h 697637"/>
                <a:gd name="connsiteX1" fmla="*/ 0 w 3224588"/>
                <a:gd name="connsiteY1" fmla="*/ 697637 h 697637"/>
                <a:gd name="connsiteX2" fmla="*/ 5273 w 3224588"/>
                <a:gd name="connsiteY2" fmla="*/ 3025 h 697637"/>
                <a:gd name="connsiteX3" fmla="*/ 3036879 w 3224588"/>
                <a:gd name="connsiteY3" fmla="*/ 0 h 697637"/>
                <a:gd name="connsiteX4" fmla="*/ 3224588 w 3224588"/>
                <a:gd name="connsiteY4" fmla="*/ 4815 h 697637"/>
                <a:gd name="connsiteX5" fmla="*/ 2542186 w 3224588"/>
                <a:gd name="connsiteY5" fmla="*/ 217739 h 697637"/>
                <a:gd name="connsiteX6" fmla="*/ 1463657 w 3224588"/>
                <a:gd name="connsiteY6" fmla="*/ 490484 h 697637"/>
                <a:gd name="connsiteX7" fmla="*/ 639193 w 3224588"/>
                <a:gd name="connsiteY7" fmla="*/ 621885 h 697637"/>
                <a:gd name="connsiteX8" fmla="*/ 0 w 3224588"/>
                <a:gd name="connsiteY8" fmla="*/ 697637 h 697637"/>
                <a:gd name="connsiteX0" fmla="*/ 0 w 3175448"/>
                <a:gd name="connsiteY0" fmla="*/ 697637 h 697637"/>
                <a:gd name="connsiteX1" fmla="*/ 0 w 3175448"/>
                <a:gd name="connsiteY1" fmla="*/ 697637 h 697637"/>
                <a:gd name="connsiteX2" fmla="*/ 5273 w 3175448"/>
                <a:gd name="connsiteY2" fmla="*/ 3025 h 697637"/>
                <a:gd name="connsiteX3" fmla="*/ 3036879 w 3175448"/>
                <a:gd name="connsiteY3" fmla="*/ 0 h 697637"/>
                <a:gd name="connsiteX4" fmla="*/ 2542186 w 3175448"/>
                <a:gd name="connsiteY4" fmla="*/ 217739 h 697637"/>
                <a:gd name="connsiteX5" fmla="*/ 1463657 w 3175448"/>
                <a:gd name="connsiteY5" fmla="*/ 490484 h 697637"/>
                <a:gd name="connsiteX6" fmla="*/ 639193 w 3175448"/>
                <a:gd name="connsiteY6" fmla="*/ 621885 h 697637"/>
                <a:gd name="connsiteX7" fmla="*/ 0 w 3175448"/>
                <a:gd name="connsiteY7" fmla="*/ 697637 h 697637"/>
                <a:gd name="connsiteX0" fmla="*/ 0 w 3342729"/>
                <a:gd name="connsiteY0" fmla="*/ 697637 h 697637"/>
                <a:gd name="connsiteX1" fmla="*/ 0 w 3342729"/>
                <a:gd name="connsiteY1" fmla="*/ 697637 h 697637"/>
                <a:gd name="connsiteX2" fmla="*/ 5273 w 3342729"/>
                <a:gd name="connsiteY2" fmla="*/ 3025 h 697637"/>
                <a:gd name="connsiteX3" fmla="*/ 3226252 w 3342729"/>
                <a:gd name="connsiteY3" fmla="*/ 0 h 697637"/>
                <a:gd name="connsiteX4" fmla="*/ 2542186 w 3342729"/>
                <a:gd name="connsiteY4" fmla="*/ 217739 h 697637"/>
                <a:gd name="connsiteX5" fmla="*/ 1463657 w 3342729"/>
                <a:gd name="connsiteY5" fmla="*/ 490484 h 697637"/>
                <a:gd name="connsiteX6" fmla="*/ 639193 w 3342729"/>
                <a:gd name="connsiteY6" fmla="*/ 621885 h 697637"/>
                <a:gd name="connsiteX7" fmla="*/ 0 w 3342729"/>
                <a:gd name="connsiteY7" fmla="*/ 697637 h 697637"/>
                <a:gd name="connsiteX0" fmla="*/ 0 w 3226252"/>
                <a:gd name="connsiteY0" fmla="*/ 697637 h 697637"/>
                <a:gd name="connsiteX1" fmla="*/ 0 w 3226252"/>
                <a:gd name="connsiteY1" fmla="*/ 697637 h 697637"/>
                <a:gd name="connsiteX2" fmla="*/ 5273 w 3226252"/>
                <a:gd name="connsiteY2" fmla="*/ 3025 h 697637"/>
                <a:gd name="connsiteX3" fmla="*/ 3226252 w 3226252"/>
                <a:gd name="connsiteY3" fmla="*/ 0 h 697637"/>
                <a:gd name="connsiteX4" fmla="*/ 2542186 w 3226252"/>
                <a:gd name="connsiteY4" fmla="*/ 217739 h 697637"/>
                <a:gd name="connsiteX5" fmla="*/ 1463657 w 3226252"/>
                <a:gd name="connsiteY5" fmla="*/ 490484 h 697637"/>
                <a:gd name="connsiteX6" fmla="*/ 639193 w 3226252"/>
                <a:gd name="connsiteY6" fmla="*/ 621885 h 697637"/>
                <a:gd name="connsiteX7" fmla="*/ 0 w 3226252"/>
                <a:gd name="connsiteY7" fmla="*/ 697637 h 697637"/>
                <a:gd name="connsiteX0" fmla="*/ 630 w 3226882"/>
                <a:gd name="connsiteY0" fmla="*/ 706463 h 706463"/>
                <a:gd name="connsiteX1" fmla="*/ 630 w 3226882"/>
                <a:gd name="connsiteY1" fmla="*/ 706463 h 706463"/>
                <a:gd name="connsiteX2" fmla="*/ 492 w 3226882"/>
                <a:gd name="connsiteY2" fmla="*/ 0 h 706463"/>
                <a:gd name="connsiteX3" fmla="*/ 3226882 w 3226882"/>
                <a:gd name="connsiteY3" fmla="*/ 8826 h 706463"/>
                <a:gd name="connsiteX4" fmla="*/ 2542816 w 3226882"/>
                <a:gd name="connsiteY4" fmla="*/ 226565 h 706463"/>
                <a:gd name="connsiteX5" fmla="*/ 1464287 w 3226882"/>
                <a:gd name="connsiteY5" fmla="*/ 499310 h 706463"/>
                <a:gd name="connsiteX6" fmla="*/ 639823 w 3226882"/>
                <a:gd name="connsiteY6" fmla="*/ 630711 h 706463"/>
                <a:gd name="connsiteX7" fmla="*/ 630 w 3226882"/>
                <a:gd name="connsiteY7" fmla="*/ 706463 h 706463"/>
                <a:gd name="connsiteX0" fmla="*/ 630 w 3221472"/>
                <a:gd name="connsiteY0" fmla="*/ 706463 h 706463"/>
                <a:gd name="connsiteX1" fmla="*/ 630 w 3221472"/>
                <a:gd name="connsiteY1" fmla="*/ 706463 h 706463"/>
                <a:gd name="connsiteX2" fmla="*/ 492 w 3221472"/>
                <a:gd name="connsiteY2" fmla="*/ 0 h 706463"/>
                <a:gd name="connsiteX3" fmla="*/ 3221472 w 3221472"/>
                <a:gd name="connsiteY3" fmla="*/ 925 h 706463"/>
                <a:gd name="connsiteX4" fmla="*/ 2542816 w 3221472"/>
                <a:gd name="connsiteY4" fmla="*/ 226565 h 706463"/>
                <a:gd name="connsiteX5" fmla="*/ 1464287 w 3221472"/>
                <a:gd name="connsiteY5" fmla="*/ 499310 h 706463"/>
                <a:gd name="connsiteX6" fmla="*/ 639823 w 3221472"/>
                <a:gd name="connsiteY6" fmla="*/ 630711 h 706463"/>
                <a:gd name="connsiteX7" fmla="*/ 630 w 3221472"/>
                <a:gd name="connsiteY7" fmla="*/ 706463 h 70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1472" h="706463">
                  <a:moveTo>
                    <a:pt x="630" y="706463"/>
                  </a:moveTo>
                  <a:lnTo>
                    <a:pt x="630" y="706463"/>
                  </a:lnTo>
                  <a:cubicBezTo>
                    <a:pt x="2388" y="474926"/>
                    <a:pt x="-1266" y="231537"/>
                    <a:pt x="492" y="0"/>
                  </a:cubicBezTo>
                  <a:lnTo>
                    <a:pt x="3221472" y="925"/>
                  </a:lnTo>
                  <a:cubicBezTo>
                    <a:pt x="2951728" y="92013"/>
                    <a:pt x="2805020" y="144818"/>
                    <a:pt x="2542816" y="226565"/>
                  </a:cubicBezTo>
                  <a:lnTo>
                    <a:pt x="1464287" y="499310"/>
                  </a:lnTo>
                  <a:lnTo>
                    <a:pt x="639823" y="630711"/>
                  </a:lnTo>
                  <a:lnTo>
                    <a:pt x="630" y="70646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3242" y="3856057"/>
              <a:ext cx="2443656" cy="42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surplus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374105" y="3527950"/>
            <a:ext cx="376989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For </a:t>
            </a:r>
            <a:r>
              <a:rPr lang="fi-FI" sz="1600" dirty="0" err="1"/>
              <a:t>inelastic</a:t>
            </a:r>
            <a:r>
              <a:rPr lang="fi-FI" sz="1600" dirty="0"/>
              <a:t> </a:t>
            </a:r>
            <a:r>
              <a:rPr lang="fi-FI" sz="1600" dirty="0" err="1"/>
              <a:t>demand</a:t>
            </a:r>
            <a:r>
              <a:rPr lang="fi-FI" sz="1600" dirty="0"/>
              <a:t>, no </a:t>
            </a:r>
            <a:r>
              <a:rPr lang="fi-FI" sz="1600" dirty="0" err="1"/>
              <a:t>deadweight</a:t>
            </a:r>
            <a:r>
              <a:rPr lang="fi-FI" sz="1600" dirty="0"/>
              <a:t> </a:t>
            </a:r>
            <a:r>
              <a:rPr lang="fi-FI" sz="1600" dirty="0" err="1"/>
              <a:t>losses</a:t>
            </a:r>
            <a:r>
              <a:rPr lang="fi-FI" sz="1600" dirty="0"/>
              <a:t>, </a:t>
            </a:r>
            <a:r>
              <a:rPr lang="fi-FI" sz="1600" dirty="0" err="1"/>
              <a:t>consumers</a:t>
            </a:r>
            <a:r>
              <a:rPr lang="fi-FI" sz="1600" dirty="0"/>
              <a:t> </a:t>
            </a:r>
            <a:r>
              <a:rPr lang="fi-FI" sz="1600" dirty="0" err="1"/>
              <a:t>bear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economics</a:t>
            </a:r>
            <a:r>
              <a:rPr lang="fi-FI" sz="1600" dirty="0"/>
              <a:t> </a:t>
            </a:r>
            <a:r>
              <a:rPr lang="fi-FI" sz="1600" dirty="0" err="1"/>
              <a:t>cost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taxes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past</a:t>
            </a:r>
            <a:r>
              <a:rPr lang="fi-FI" sz="1600" dirty="0"/>
              <a:t>, </a:t>
            </a:r>
            <a:r>
              <a:rPr lang="fi-FI" sz="1600" dirty="0" err="1"/>
              <a:t>salt</a:t>
            </a:r>
            <a:endParaRPr lang="fi-FI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68" y="3394451"/>
            <a:ext cx="3208251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3EBFC-96FF-904D-947D-3994C874B23B}"/>
              </a:ext>
            </a:extLst>
          </p:cNvPr>
          <p:cNvCxnSpPr>
            <a:cxnSpLocks/>
          </p:cNvCxnSpPr>
          <p:nvPr/>
        </p:nvCxnSpPr>
        <p:spPr>
          <a:xfrm flipH="1" flipV="1">
            <a:off x="4387046" y="1554147"/>
            <a:ext cx="16166" cy="4380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Recall </a:t>
                </a:r>
                <a:r>
                  <a:rPr lang="fi-FI" sz="2400" dirty="0" err="1"/>
                  <a:t>from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profit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maximization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that</a:t>
                </a:r>
                <a:r>
                  <a:rPr lang="fi-FI" sz="2400" dirty="0"/>
                  <a:t> at </a:t>
                </a:r>
                <a:r>
                  <a:rPr lang="fi-FI" sz="2400" dirty="0" err="1"/>
                  <a:t>optimal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aseline="30000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i-FI" sz="2400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		P’(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="0" i="0" baseline="30000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400" dirty="0"/>
                  <a:t>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Divide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both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sides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P(Q*) and </a:t>
                </a:r>
                <a:r>
                  <a:rPr lang="fi-FI" sz="2400" dirty="0" err="1"/>
                  <a:t>multiply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Q* to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baseline="30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fi-FI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  <m:r>
                          <a:rPr lang="fi-FI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  <a:endParaRPr lang="fi-FI" sz="2400" b="0" dirty="0"/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Or</a:t>
                </a:r>
                <a:r>
                  <a:rPr lang="fi-FI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𝛆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call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</a:t>
                </a:r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Markups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are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inversely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related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demand</a:t>
                </a:r>
                <a:endParaRPr lang="fi-FI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High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leads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low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markups</a:t>
                </a:r>
                <a:r>
                  <a:rPr lang="fi-FI" sz="2400" dirty="0"/>
                  <a:t> (</a:t>
                </a:r>
                <a:r>
                  <a:rPr lang="fi-FI" sz="2400" dirty="0" err="1"/>
                  <a:t>prices</a:t>
                </a:r>
                <a:r>
                  <a:rPr lang="fi-FI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blipFill>
                <a:blip r:embed="rId2"/>
                <a:stretch>
                  <a:fillRect l="-1871" t="-1675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8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12918"/>
              </p:ext>
            </p:extLst>
          </p:nvPr>
        </p:nvGraphicFramePr>
        <p:xfrm>
          <a:off x="79691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Price </a:t>
            </a:r>
            <a:r>
              <a:rPr lang="fi-FI" dirty="0" err="1"/>
              <a:t>elasticity</a:t>
            </a:r>
            <a:r>
              <a:rPr lang="fi-FI" dirty="0"/>
              <a:t> of </a:t>
            </a:r>
            <a:r>
              <a:rPr lang="fi-FI" dirty="0" err="1"/>
              <a:t>supply</a:t>
            </a:r>
            <a:r>
              <a:rPr lang="fi-FI" dirty="0"/>
              <a:t> and </a:t>
            </a:r>
            <a:r>
              <a:rPr lang="fi-FI" dirty="0" err="1"/>
              <a:t>dwl</a:t>
            </a:r>
            <a:endParaRPr lang="fi-FI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724053" y="1674453"/>
            <a:ext cx="305342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perfectly</a:t>
            </a:r>
            <a:r>
              <a:rPr lang="fi-FI" sz="1600" dirty="0"/>
              <a:t> </a:t>
            </a:r>
            <a:r>
              <a:rPr lang="fi-FI" sz="1600" dirty="0" err="1"/>
              <a:t>inelastic</a:t>
            </a:r>
            <a:r>
              <a:rPr lang="fi-FI" sz="1600" dirty="0"/>
              <a:t> </a:t>
            </a:r>
            <a:r>
              <a:rPr lang="fi-FI" sz="1600" dirty="0" err="1"/>
              <a:t>supply</a:t>
            </a:r>
            <a:r>
              <a:rPr lang="fi-FI" sz="1600" dirty="0"/>
              <a:t>, no </a:t>
            </a:r>
            <a:r>
              <a:rPr lang="fi-FI" sz="1600" dirty="0" err="1"/>
              <a:t>dwl</a:t>
            </a:r>
            <a:r>
              <a:rPr lang="fi-FI" sz="1600" dirty="0"/>
              <a:t> and </a:t>
            </a:r>
            <a:r>
              <a:rPr lang="fi-FI" sz="1600" dirty="0" err="1"/>
              <a:t>producers</a:t>
            </a:r>
            <a:r>
              <a:rPr lang="fi-FI" sz="1600" dirty="0"/>
              <a:t> </a:t>
            </a:r>
            <a:r>
              <a:rPr lang="fi-FI" sz="1600" dirty="0" err="1"/>
              <a:t>bear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cost</a:t>
            </a:r>
            <a:r>
              <a:rPr lang="fi-FI" sz="1600" dirty="0"/>
              <a:t> of </a:t>
            </a:r>
            <a:r>
              <a:rPr lang="fi-FI" sz="1600" dirty="0" err="1"/>
              <a:t>tax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 err="1"/>
              <a:t>Example</a:t>
            </a:r>
            <a:r>
              <a:rPr lang="fi-FI" sz="1600" dirty="0"/>
              <a:t>: </a:t>
            </a:r>
            <a:r>
              <a:rPr lang="fi-FI" sz="1600" dirty="0" err="1"/>
              <a:t>land</a:t>
            </a:r>
            <a:r>
              <a:rPr lang="fi-FI" sz="1600" dirty="0"/>
              <a:t> (</a:t>
            </a: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real</a:t>
            </a:r>
            <a:r>
              <a:rPr lang="fi-FI" sz="1600" dirty="0"/>
              <a:t> </a:t>
            </a:r>
            <a:r>
              <a:rPr lang="fi-FI" sz="1600" dirty="0" err="1"/>
              <a:t>necessarily</a:t>
            </a:r>
            <a:r>
              <a:rPr lang="fi-FI" sz="1600" dirty="0"/>
              <a:t> </a:t>
            </a:r>
            <a:r>
              <a:rPr lang="fi-FI" sz="1600" dirty="0" err="1"/>
              <a:t>real</a:t>
            </a:r>
            <a:r>
              <a:rPr lang="fi-FI" sz="1600" dirty="0"/>
              <a:t> </a:t>
            </a:r>
            <a:r>
              <a:rPr lang="fi-FI" sz="1600" dirty="0" err="1"/>
              <a:t>estate</a:t>
            </a:r>
            <a:r>
              <a:rPr lang="fi-FI" sz="1600" dirty="0"/>
              <a:t> </a:t>
            </a:r>
            <a:r>
              <a:rPr lang="fi-FI" sz="1600" dirty="0" err="1"/>
              <a:t>tax</a:t>
            </a:r>
            <a:r>
              <a:rPr lang="fi-FI" sz="1600" dirty="0"/>
              <a:t> as </a:t>
            </a:r>
            <a:r>
              <a:rPr lang="fi-FI" sz="1600" dirty="0" err="1"/>
              <a:t>applied</a:t>
            </a:r>
            <a:r>
              <a:rPr lang="fi-FI" sz="1600" dirty="0"/>
              <a:t> </a:t>
            </a:r>
            <a:r>
              <a:rPr lang="fi-FI" sz="1600" dirty="0" err="1"/>
              <a:t>now</a:t>
            </a:r>
            <a:r>
              <a:rPr lang="fi-FI" sz="1600" dirty="0"/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46778" y="3993746"/>
            <a:ext cx="3217941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3EBFC-96FF-904D-947D-3994C874B23B}"/>
              </a:ext>
            </a:extLst>
          </p:cNvPr>
          <p:cNvCxnSpPr/>
          <p:nvPr/>
        </p:nvCxnSpPr>
        <p:spPr>
          <a:xfrm flipV="1">
            <a:off x="4364719" y="1436914"/>
            <a:ext cx="0" cy="4497856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C6750E-B4CB-4A4D-B910-4EA0899CD00A}"/>
              </a:ext>
            </a:extLst>
          </p:cNvPr>
          <p:cNvGrpSpPr/>
          <p:nvPr/>
        </p:nvGrpSpPr>
        <p:grpSpPr>
          <a:xfrm>
            <a:off x="1130327" y="1778081"/>
            <a:ext cx="3279228" cy="2207172"/>
            <a:chOff x="1040524" y="1418897"/>
            <a:chExt cx="3279228" cy="2207172"/>
          </a:xfrm>
          <a:solidFill>
            <a:schemeClr val="accent1">
              <a:alpha val="61000"/>
            </a:schemeClr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EA23533-29F1-C548-BF0D-C8CC6B0D70A2}"/>
                </a:ext>
              </a:extLst>
            </p:cNvPr>
            <p:cNvSpPr/>
            <p:nvPr/>
          </p:nvSpPr>
          <p:spPr>
            <a:xfrm>
              <a:off x="1040524" y="1418897"/>
              <a:ext cx="3279228" cy="2207172"/>
            </a:xfrm>
            <a:custGeom>
              <a:avLst/>
              <a:gdLst>
                <a:gd name="connsiteX0" fmla="*/ 0 w 3279228"/>
                <a:gd name="connsiteY0" fmla="*/ 0 h 2207172"/>
                <a:gd name="connsiteX1" fmla="*/ 0 w 3279228"/>
                <a:gd name="connsiteY1" fmla="*/ 2207172 h 2207172"/>
                <a:gd name="connsiteX2" fmla="*/ 3279228 w 3279228"/>
                <a:gd name="connsiteY2" fmla="*/ 2207172 h 2207172"/>
                <a:gd name="connsiteX3" fmla="*/ 2680138 w 3279228"/>
                <a:gd name="connsiteY3" fmla="*/ 1876096 h 2207172"/>
                <a:gd name="connsiteX4" fmla="*/ 2144110 w 3279228"/>
                <a:gd name="connsiteY4" fmla="*/ 1576551 h 2207172"/>
                <a:gd name="connsiteX5" fmla="*/ 1686910 w 3279228"/>
                <a:gd name="connsiteY5" fmla="*/ 1277006 h 2207172"/>
                <a:gd name="connsiteX6" fmla="*/ 1229710 w 3279228"/>
                <a:gd name="connsiteY6" fmla="*/ 977462 h 2207172"/>
                <a:gd name="connsiteX7" fmla="*/ 804042 w 3279228"/>
                <a:gd name="connsiteY7" fmla="*/ 646386 h 2207172"/>
                <a:gd name="connsiteX8" fmla="*/ 441435 w 3279228"/>
                <a:gd name="connsiteY8" fmla="*/ 378372 h 2207172"/>
                <a:gd name="connsiteX9" fmla="*/ 0 w 3279228"/>
                <a:gd name="connsiteY9" fmla="*/ 0 h 220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9228" h="2207172">
                  <a:moveTo>
                    <a:pt x="0" y="0"/>
                  </a:moveTo>
                  <a:lnTo>
                    <a:pt x="0" y="2207172"/>
                  </a:lnTo>
                  <a:lnTo>
                    <a:pt x="3279228" y="2207172"/>
                  </a:lnTo>
                  <a:lnTo>
                    <a:pt x="2680138" y="1876096"/>
                  </a:lnTo>
                  <a:lnTo>
                    <a:pt x="2144110" y="1576551"/>
                  </a:lnTo>
                  <a:lnTo>
                    <a:pt x="1686910" y="1277006"/>
                  </a:lnTo>
                  <a:lnTo>
                    <a:pt x="1229710" y="977462"/>
                  </a:lnTo>
                  <a:lnTo>
                    <a:pt x="804042" y="646386"/>
                  </a:lnTo>
                  <a:lnTo>
                    <a:pt x="441435" y="378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A328D7-DBE7-B347-90C5-E098FC83C0D5}"/>
                </a:ext>
              </a:extLst>
            </p:cNvPr>
            <p:cNvSpPr txBox="1"/>
            <p:nvPr/>
          </p:nvSpPr>
          <p:spPr>
            <a:xfrm>
              <a:off x="1119195" y="2916506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Consumer surplus</a:t>
              </a:r>
            </a:p>
            <a:p>
              <a:r>
                <a:rPr lang="en-GB" sz="1600" dirty="0">
                  <a:solidFill>
                    <a:srgbClr val="FFFFFF"/>
                  </a:solidFill>
                </a:rPr>
                <a:t>ylijäämä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71" y="4594592"/>
            <a:ext cx="3217941" cy="1341279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557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vat</a:t>
            </a:r>
            <a:r>
              <a:rPr lang="fi-FI" dirty="0"/>
              <a:t> </a:t>
            </a:r>
            <a:r>
              <a:rPr lang="fi-FI" dirty="0" err="1"/>
              <a:t>taxes</a:t>
            </a:r>
            <a:r>
              <a:rPr lang="fi-FI" dirty="0"/>
              <a:t> for </a:t>
            </a:r>
            <a:r>
              <a:rPr lang="fi-FI" dirty="0" err="1"/>
              <a:t>hairdressers</a:t>
            </a:r>
            <a:r>
              <a:rPr lang="fi-FI" dirty="0"/>
              <a:t> in Finland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4" y="1568957"/>
            <a:ext cx="5627177" cy="4039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0460" y="6268284"/>
            <a:ext cx="47070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Benzarti</a:t>
            </a:r>
            <a:r>
              <a:rPr lang="fi-FI" sz="1200" dirty="0"/>
              <a:t>, Carloni, Harju, Kosonen (2019): </a:t>
            </a:r>
            <a:r>
              <a:rPr lang="fi-FI" sz="1200" dirty="0" err="1"/>
              <a:t>What</a:t>
            </a:r>
            <a:r>
              <a:rPr lang="fi-FI" sz="1200" dirty="0"/>
              <a:t> Goes </a:t>
            </a:r>
            <a:r>
              <a:rPr lang="fi-FI" sz="1200" dirty="0" err="1"/>
              <a:t>Up</a:t>
            </a:r>
            <a:r>
              <a:rPr lang="fi-FI" sz="1200" dirty="0"/>
              <a:t> </a:t>
            </a:r>
            <a:r>
              <a:rPr lang="fi-FI" sz="1200" dirty="0" err="1"/>
              <a:t>May</a:t>
            </a:r>
            <a:r>
              <a:rPr lang="fi-FI" sz="1200" dirty="0"/>
              <a:t> 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Come</a:t>
            </a:r>
            <a:r>
              <a:rPr lang="fi-FI" sz="1200" dirty="0"/>
              <a:t> Down: </a:t>
            </a:r>
            <a:r>
              <a:rPr lang="fi-FI" sz="1200" dirty="0" err="1"/>
              <a:t>Asymmetric</a:t>
            </a:r>
            <a:r>
              <a:rPr lang="fi-FI" sz="1200" dirty="0"/>
              <a:t> </a:t>
            </a:r>
            <a:r>
              <a:rPr lang="fi-FI" sz="1200" dirty="0" err="1"/>
              <a:t>Incidence</a:t>
            </a:r>
            <a:r>
              <a:rPr lang="fi-FI" sz="1200" dirty="0"/>
              <a:t> of Value-</a:t>
            </a:r>
            <a:r>
              <a:rPr lang="fi-FI" sz="1200" dirty="0" err="1"/>
              <a:t>Added</a:t>
            </a:r>
            <a:r>
              <a:rPr lang="fi-FI" sz="1200" dirty="0"/>
              <a:t> </a:t>
            </a:r>
            <a:r>
              <a:rPr lang="fi-FI" sz="1200" dirty="0" err="1"/>
              <a:t>Taxes.</a:t>
            </a:r>
            <a:r>
              <a:rPr lang="fi-FI" sz="1200" dirty="0" err="1">
                <a:hlinkClick r:id="rId3"/>
              </a:rPr>
              <a:t>https</a:t>
            </a:r>
            <a:r>
              <a:rPr lang="fi-FI" sz="1200" dirty="0">
                <a:hlinkClick r:id="rId3"/>
              </a:rPr>
              <a:t>://econ.ucsb.edu/~ybenzarti/Asymmetry_JPE_R2_final.pdf</a:t>
            </a:r>
            <a:r>
              <a:rPr lang="fi-FI" sz="1200" dirty="0"/>
              <a:t> </a:t>
            </a:r>
            <a:endParaRPr lang="fi-FI" sz="1100" dirty="0"/>
          </a:p>
        </p:txBody>
      </p:sp>
      <p:sp>
        <p:nvSpPr>
          <p:cNvPr id="10" name="Rectangle 9"/>
          <p:cNvSpPr/>
          <p:nvPr/>
        </p:nvSpPr>
        <p:spPr>
          <a:xfrm>
            <a:off x="-2629927" y="1445811"/>
            <a:ext cx="2292701" cy="315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-2431819" y="978899"/>
            <a:ext cx="1962815" cy="3051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34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224304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Definition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895" y="1486166"/>
            <a:ext cx="7817812" cy="394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400" dirty="0"/>
              <a:t>A </a:t>
            </a:r>
            <a:r>
              <a:rPr lang="en-US" sz="2400" b="1" dirty="0"/>
              <a:t>perfectly competitive </a:t>
            </a:r>
            <a:r>
              <a:rPr lang="en-US" sz="2400" dirty="0"/>
              <a:t>market has the following properties: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The good or service being exchanged is homogeneous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Very large number of potential buyers and sellers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Buyers and sellers all act independently of one another, no collusion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Price information easily available to buyers and sellers</a:t>
            </a:r>
          </a:p>
        </p:txBody>
      </p:sp>
    </p:spTree>
    <p:extLst>
      <p:ext uri="{BB962C8B-B14F-4D97-AF65-F5344CB8AC3E}">
        <p14:creationId xmlns:p14="http://schemas.microsoft.com/office/powerpoint/2010/main" val="2723878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Characteristics of perfect 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16" y="1329743"/>
            <a:ext cx="8193285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b="1" dirty="0"/>
              <a:t>Law of One Price</a:t>
            </a:r>
            <a:r>
              <a:rPr lang="en-US" sz="2400" dirty="0"/>
              <a:t>: All transactions take place at a single price.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At that price, the market clears (supply = demand).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Buyers and sellers are all </a:t>
            </a:r>
            <a:r>
              <a:rPr lang="en-US" sz="2400" b="1" dirty="0"/>
              <a:t>price-takers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All potential </a:t>
            </a:r>
            <a:r>
              <a:rPr lang="en-US" sz="2400" b="1" dirty="0"/>
              <a:t>gains from trade </a:t>
            </a:r>
            <a:r>
              <a:rPr lang="en-US" sz="2400" dirty="0"/>
              <a:t>are realized.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/>
              <a:t>Perfect competition may not hold completely in reality, </a:t>
            </a:r>
          </a:p>
          <a:p>
            <a:r>
              <a:rPr lang="en-US" sz="2400" dirty="0"/>
              <a:t>but can be a good approximation to actual firm behavior.</a:t>
            </a:r>
          </a:p>
        </p:txBody>
      </p:sp>
    </p:spTree>
    <p:extLst>
      <p:ext uri="{BB962C8B-B14F-4D97-AF65-F5344CB8AC3E}">
        <p14:creationId xmlns:p14="http://schemas.microsoft.com/office/powerpoint/2010/main" val="1453078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Evidence of perfect competition?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91" y="978899"/>
            <a:ext cx="8518460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Economists have used two tests for competitive equilibrium:</a:t>
            </a:r>
          </a:p>
          <a:p>
            <a:pPr marL="385763" indent="-385763">
              <a:spcAft>
                <a:spcPts val="450"/>
              </a:spcAft>
              <a:buAutoNum type="arabicPeriod"/>
            </a:pPr>
            <a:r>
              <a:rPr lang="en-US" sz="2400" dirty="0"/>
              <a:t>Do all trades take place at the same price?</a:t>
            </a:r>
          </a:p>
          <a:p>
            <a:pPr marL="385763" indent="-385763">
              <a:spcAft>
                <a:spcPts val="450"/>
              </a:spcAft>
              <a:buAutoNum type="arabicPeriod"/>
            </a:pPr>
            <a:r>
              <a:rPr lang="en-US" sz="2400" dirty="0"/>
              <a:t>Are firms selling goods at a price equal to marginal cost?</a:t>
            </a:r>
          </a:p>
          <a:p>
            <a:pPr marL="385763" indent="-385763">
              <a:buAutoNum type="arabicPeriod"/>
            </a:pPr>
            <a:endParaRPr lang="en-US" sz="2400" dirty="0"/>
          </a:p>
          <a:p>
            <a:pPr>
              <a:spcAft>
                <a:spcPts val="900"/>
              </a:spcAft>
            </a:pPr>
            <a:r>
              <a:rPr lang="en-US" sz="2400" dirty="0"/>
              <a:t>It is hard to find examples of perfect competition: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Even when consumers can easily check the price of products (online shopping sites), prices of the same product differ.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Fulton Fish Market study – within the same market, prices of the same fish product differed for different customer types. </a:t>
            </a:r>
          </a:p>
        </p:txBody>
      </p:sp>
    </p:spTree>
    <p:extLst>
      <p:ext uri="{BB962C8B-B14F-4D97-AF65-F5344CB8AC3E}">
        <p14:creationId xmlns:p14="http://schemas.microsoft.com/office/powerpoint/2010/main" val="3653128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Price-setters vs. Price-takers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00161"/>
              </p:ext>
            </p:extLst>
          </p:nvPr>
        </p:nvGraphicFramePr>
        <p:xfrm>
          <a:off x="540002" y="1159156"/>
          <a:ext cx="8339662" cy="400259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6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Price-setters</a:t>
                      </a:r>
                      <a:r>
                        <a:rPr lang="en-US" sz="2100" baseline="0" dirty="0"/>
                        <a:t> (Monopoly)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Price-takers (Perfect Competition)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 sz="2100" dirty="0"/>
                        <a:t>MC &lt;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MC</a:t>
                      </a:r>
                      <a:r>
                        <a:rPr lang="en-US" sz="2100" baseline="0" dirty="0"/>
                        <a:t> = Price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Deadweight</a:t>
                      </a:r>
                      <a:r>
                        <a:rPr lang="en-US" sz="2100" baseline="0" dirty="0"/>
                        <a:t> losses (Pareto inefficient)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No</a:t>
                      </a:r>
                      <a:r>
                        <a:rPr lang="en-US" sz="2100" baseline="0" dirty="0"/>
                        <a:t> deadweight losses (can be Pareto efficient)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Owners</a:t>
                      </a:r>
                      <a:r>
                        <a:rPr lang="en-US" sz="2100" baseline="0" dirty="0"/>
                        <a:t> receive </a:t>
                      </a:r>
                      <a:r>
                        <a:rPr lang="en-US" sz="2100" b="1" baseline="0" dirty="0"/>
                        <a:t>economic rents </a:t>
                      </a:r>
                      <a:r>
                        <a:rPr lang="en-US" sz="2100" b="0" baseline="0" dirty="0"/>
                        <a:t>in both long- and short-run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No economic rents in the long-run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Firms advertise their unique product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Little advertising</a:t>
                      </a:r>
                      <a:r>
                        <a:rPr lang="en-US" sz="2100" baseline="0" dirty="0"/>
                        <a:t> expenditure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Firms invest in R&amp;D, seek to prevent</a:t>
                      </a:r>
                      <a:r>
                        <a:rPr lang="en-US" sz="2100" baseline="0" dirty="0"/>
                        <a:t> copying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Little incentive for innovation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34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    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453" y="1119995"/>
            <a:ext cx="7378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400" dirty="0"/>
              <a:t>Model of price-taking firms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Competitive equilibrium </a:t>
            </a:r>
            <a:r>
              <a:rPr lang="en-US" sz="2400" dirty="0"/>
              <a:t>where demand = supply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Firms maximize profits where </a:t>
            </a:r>
            <a:r>
              <a:rPr lang="en-US" sz="2400" b="1" dirty="0"/>
              <a:t>MC = Price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Perfect competition </a:t>
            </a:r>
            <a:r>
              <a:rPr lang="en-US" sz="2400" dirty="0"/>
              <a:t>is a special case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Comparison with price-setting firms</a:t>
            </a:r>
          </a:p>
          <a:p>
            <a:endParaRPr lang="en-US" sz="2400" dirty="0"/>
          </a:p>
          <a:p>
            <a:r>
              <a:rPr lang="en-US" sz="2400" dirty="0"/>
              <a:t>2. Used model to show how equilibrium can change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Exogenous shocks </a:t>
            </a:r>
            <a:r>
              <a:rPr lang="en-US" sz="2400" dirty="0"/>
              <a:t>to demand/supply or market entry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Effect of </a:t>
            </a:r>
            <a:r>
              <a:rPr lang="en-US" sz="2400" b="1" dirty="0"/>
              <a:t>taxation</a:t>
            </a:r>
            <a:r>
              <a:rPr lang="en-US" sz="2400" dirty="0"/>
              <a:t> on surplus and economic incidence of taxes</a:t>
            </a:r>
          </a:p>
        </p:txBody>
      </p:sp>
    </p:spTree>
    <p:extLst>
      <p:ext uri="{BB962C8B-B14F-4D97-AF65-F5344CB8AC3E}">
        <p14:creationId xmlns:p14="http://schemas.microsoft.com/office/powerpoint/2010/main" val="35609392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87779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1243714"/>
            <a:ext cx="7471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Interfering with the market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Rent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Tariffs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Short-run and long-run equilibrium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Market dynamics and rent-seeking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30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159668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420634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97785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3108492922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29257</TotalTime>
  <Words>3009</Words>
  <Application>Microsoft Macintosh PowerPoint</Application>
  <PresentationFormat>On-screen Show (4:3)</PresentationFormat>
  <Paragraphs>363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9: Supply and Demand: Price-Taking and Competitive Markets 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Outline for Lecture 9</vt:lpstr>
      <vt:lpstr>The Context for Lecture 9</vt:lpstr>
      <vt:lpstr>This Lecture </vt:lpstr>
      <vt:lpstr>Key concepts: Demand curve</vt:lpstr>
      <vt:lpstr>Key concepts: Supply curve</vt:lpstr>
      <vt:lpstr>Key concepts: Equilibrium price</vt:lpstr>
      <vt:lpstr>Equilibrium price dynamics</vt:lpstr>
      <vt:lpstr>Key concepts: Price-taking firms</vt:lpstr>
      <vt:lpstr>Price-taking firms</vt:lpstr>
      <vt:lpstr>Price-taking firms</vt:lpstr>
      <vt:lpstr>Price-taking firms: Market supply curve</vt:lpstr>
      <vt:lpstr>Key concepts: Competitive equilibrium</vt:lpstr>
      <vt:lpstr>Competitive equilibrium: Characteristics</vt:lpstr>
      <vt:lpstr>Competitive equilibrium: Caveats</vt:lpstr>
      <vt:lpstr>Competitive equilibrium: Is it a good model?</vt:lpstr>
      <vt:lpstr>Factors that affect equilibrium</vt:lpstr>
      <vt:lpstr>Changes in supply and demand</vt:lpstr>
      <vt:lpstr>Shifting demand curve</vt:lpstr>
      <vt:lpstr>Market Entry</vt:lpstr>
      <vt:lpstr>Changes in supply and demand</vt:lpstr>
      <vt:lpstr>Changes in supply and demand</vt:lpstr>
      <vt:lpstr>Commodity taxes and equilibrium</vt:lpstr>
      <vt:lpstr>Commodity taxes</vt:lpstr>
      <vt:lpstr>Bread tax levied on bakers</vt:lpstr>
      <vt:lpstr>Fiscal burden on buyer</vt:lpstr>
      <vt:lpstr>Who bears the economic burden?</vt:lpstr>
      <vt:lpstr>And who bears the economic cost?</vt:lpstr>
      <vt:lpstr>The effect of price elasticity of demand: elastic demand</vt:lpstr>
      <vt:lpstr>Demand elasticity and deadweight loss</vt:lpstr>
      <vt:lpstr>Price elasticity of demand and deadweight loss</vt:lpstr>
      <vt:lpstr>Price elasticity of supply and dwl</vt:lpstr>
      <vt:lpstr>Changing vat taxes for hairdressers in Finland</vt:lpstr>
      <vt:lpstr>Perfect competition</vt:lpstr>
      <vt:lpstr>Definition</vt:lpstr>
      <vt:lpstr>Characteristics of perfect competition</vt:lpstr>
      <vt:lpstr>Evidence of perfect competition?</vt:lpstr>
      <vt:lpstr>Price-setters vs. Price-takers</vt:lpstr>
      <vt:lpstr>     Summary</vt:lpstr>
      <vt:lpstr>In the next lecture: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Microsoft Office User</cp:lastModifiedBy>
  <cp:revision>1395</cp:revision>
  <cp:lastPrinted>2019-10-08T06:15:06Z</cp:lastPrinted>
  <dcterms:created xsi:type="dcterms:W3CDTF">2018-05-03T06:23:53Z</dcterms:created>
  <dcterms:modified xsi:type="dcterms:W3CDTF">2020-10-06T06:16:31Z</dcterms:modified>
  <cp:category/>
</cp:coreProperties>
</file>