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64" r:id="rId2"/>
    <p:sldMasterId id="2147484176" r:id="rId3"/>
    <p:sldMasterId id="2147484185" r:id="rId4"/>
  </p:sldMasterIdLst>
  <p:notesMasterIdLst>
    <p:notesMasterId r:id="rId39"/>
  </p:notesMasterIdLst>
  <p:handoutMasterIdLst>
    <p:handoutMasterId r:id="rId40"/>
  </p:handoutMasterIdLst>
  <p:sldIdLst>
    <p:sldId id="357" r:id="rId5"/>
    <p:sldId id="336" r:id="rId6"/>
    <p:sldId id="337" r:id="rId7"/>
    <p:sldId id="338" r:id="rId8"/>
    <p:sldId id="264" r:id="rId9"/>
    <p:sldId id="265" r:id="rId10"/>
    <p:sldId id="356" r:id="rId11"/>
    <p:sldId id="339" r:id="rId12"/>
    <p:sldId id="340" r:id="rId13"/>
    <p:sldId id="262" r:id="rId14"/>
    <p:sldId id="256" r:id="rId15"/>
    <p:sldId id="294" r:id="rId16"/>
    <p:sldId id="301" r:id="rId17"/>
    <p:sldId id="350" r:id="rId18"/>
    <p:sldId id="344" r:id="rId19"/>
    <p:sldId id="353" r:id="rId20"/>
    <p:sldId id="345" r:id="rId21"/>
    <p:sldId id="346" r:id="rId22"/>
    <p:sldId id="352" r:id="rId23"/>
    <p:sldId id="266" r:id="rId24"/>
    <p:sldId id="358" r:id="rId25"/>
    <p:sldId id="348" r:id="rId26"/>
    <p:sldId id="349" r:id="rId27"/>
    <p:sldId id="281" r:id="rId28"/>
    <p:sldId id="323" r:id="rId29"/>
    <p:sldId id="322" r:id="rId30"/>
    <p:sldId id="321" r:id="rId31"/>
    <p:sldId id="282" r:id="rId32"/>
    <p:sldId id="333" r:id="rId33"/>
    <p:sldId id="328" r:id="rId34"/>
    <p:sldId id="329" r:id="rId35"/>
    <p:sldId id="347" r:id="rId36"/>
    <p:sldId id="354" r:id="rId37"/>
    <p:sldId id="355" r:id="rId38"/>
  </p:sldIdLst>
  <p:sldSz cx="9144000" cy="6858000" type="screen4x3"/>
  <p:notesSz cx="6742113" cy="9874250"/>
  <p:defaultTextStyle>
    <a:defPPr>
      <a:defRPr lang="fi-FI"/>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70AD47"/>
    <a:srgbClr val="FBE5D6"/>
    <a:srgbClr val="ED7D31"/>
    <a:srgbClr val="0065BD"/>
    <a:srgbClr val="FF7900"/>
    <a:srgbClr val="009B3A"/>
    <a:srgbClr val="ED2939"/>
    <a:srgbClr val="898989"/>
    <a:srgbClr val="928B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53" autoAdjust="0"/>
    <p:restoredTop sz="93800" autoAdjust="0"/>
  </p:normalViewPr>
  <p:slideViewPr>
    <p:cSldViewPr>
      <p:cViewPr varScale="1">
        <p:scale>
          <a:sx n="131" d="100"/>
          <a:sy n="131" d="100"/>
        </p:scale>
        <p:origin x="1476"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1"/>
            <a:ext cx="2921875" cy="49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eaLnBrk="1" hangingPunct="1">
              <a:defRPr sz="1300">
                <a:latin typeface="Arial" charset="0"/>
              </a:defRPr>
            </a:lvl1pPr>
          </a:lstStyle>
          <a:p>
            <a:pPr>
              <a:defRPr/>
            </a:pPr>
            <a:endParaRPr lang="en-US" altLang="fi-FI"/>
          </a:p>
        </p:txBody>
      </p:sp>
      <p:sp>
        <p:nvSpPr>
          <p:cNvPr id="18435" name="Rectangle 3"/>
          <p:cNvSpPr>
            <a:spLocks noGrp="1" noChangeArrowheads="1"/>
          </p:cNvSpPr>
          <p:nvPr>
            <p:ph type="dt" sz="quarter" idx="1"/>
          </p:nvPr>
        </p:nvSpPr>
        <p:spPr bwMode="auto">
          <a:xfrm>
            <a:off x="3818775" y="1"/>
            <a:ext cx="2921875" cy="49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eaLnBrk="1" hangingPunct="1">
              <a:defRPr sz="1300">
                <a:latin typeface="Arial" charset="0"/>
              </a:defRPr>
            </a:lvl1pPr>
          </a:lstStyle>
          <a:p>
            <a:pPr>
              <a:defRPr/>
            </a:pPr>
            <a:endParaRPr lang="en-US" altLang="fi-FI"/>
          </a:p>
        </p:txBody>
      </p:sp>
      <p:sp>
        <p:nvSpPr>
          <p:cNvPr id="18436" name="Rectangle 4"/>
          <p:cNvSpPr>
            <a:spLocks noGrp="1" noChangeArrowheads="1"/>
          </p:cNvSpPr>
          <p:nvPr>
            <p:ph type="ftr" sz="quarter" idx="2"/>
          </p:nvPr>
        </p:nvSpPr>
        <p:spPr bwMode="auto">
          <a:xfrm>
            <a:off x="0" y="9379559"/>
            <a:ext cx="2921875" cy="49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eaLnBrk="1" hangingPunct="1">
              <a:defRPr sz="1300">
                <a:latin typeface="Arial" charset="0"/>
              </a:defRPr>
            </a:lvl1pPr>
          </a:lstStyle>
          <a:p>
            <a:pPr>
              <a:defRPr/>
            </a:pPr>
            <a:endParaRPr lang="en-US" altLang="fi-FI"/>
          </a:p>
        </p:txBody>
      </p:sp>
      <p:sp>
        <p:nvSpPr>
          <p:cNvPr id="18437" name="Rectangle 5"/>
          <p:cNvSpPr>
            <a:spLocks noGrp="1" noChangeArrowheads="1"/>
          </p:cNvSpPr>
          <p:nvPr>
            <p:ph type="sldNum" sz="quarter" idx="3"/>
          </p:nvPr>
        </p:nvSpPr>
        <p:spPr bwMode="auto">
          <a:xfrm>
            <a:off x="3818775" y="9379559"/>
            <a:ext cx="2921875" cy="49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017B578A-D7CE-4510-8EA5-7D3A540947BF}" type="slidenum">
              <a:rPr lang="en-US" altLang="fi-FI"/>
              <a:pPr>
                <a:defRPr/>
              </a:pPr>
              <a:t>‹#›</a:t>
            </a:fld>
            <a:endParaRPr lang="en-US" altLang="fi-FI"/>
          </a:p>
        </p:txBody>
      </p:sp>
    </p:spTree>
    <p:extLst>
      <p:ext uri="{BB962C8B-B14F-4D97-AF65-F5344CB8AC3E}">
        <p14:creationId xmlns:p14="http://schemas.microsoft.com/office/powerpoint/2010/main" val="4227513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1"/>
            <a:ext cx="2921875" cy="49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eaLnBrk="1" hangingPunct="1">
              <a:defRPr sz="1300">
                <a:latin typeface="Arial" charset="0"/>
              </a:defRPr>
            </a:lvl1pPr>
          </a:lstStyle>
          <a:p>
            <a:pPr>
              <a:defRPr/>
            </a:pPr>
            <a:endParaRPr lang="fi-FI" altLang="fi-FI"/>
          </a:p>
        </p:txBody>
      </p:sp>
      <p:sp>
        <p:nvSpPr>
          <p:cNvPr id="8195" name="Rectangle 3"/>
          <p:cNvSpPr>
            <a:spLocks noGrp="1" noChangeArrowheads="1"/>
          </p:cNvSpPr>
          <p:nvPr>
            <p:ph type="dt" idx="1"/>
          </p:nvPr>
        </p:nvSpPr>
        <p:spPr bwMode="auto">
          <a:xfrm>
            <a:off x="3818775" y="1"/>
            <a:ext cx="2921875" cy="49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eaLnBrk="1" hangingPunct="1">
              <a:defRPr sz="1300">
                <a:latin typeface="Arial" charset="0"/>
              </a:defRPr>
            </a:lvl1pPr>
          </a:lstStyle>
          <a:p>
            <a:pPr>
              <a:defRPr/>
            </a:pPr>
            <a:endParaRPr lang="fi-FI" altLang="fi-FI"/>
          </a:p>
        </p:txBody>
      </p:sp>
      <p:sp>
        <p:nvSpPr>
          <p:cNvPr id="3076" name="Rectangle 4"/>
          <p:cNvSpPr>
            <a:spLocks noGrp="1" noRot="1" noChangeAspect="1" noChangeArrowheads="1" noTextEdit="1"/>
          </p:cNvSpPr>
          <p:nvPr>
            <p:ph type="sldImg" idx="2"/>
          </p:nvPr>
        </p:nvSpPr>
        <p:spPr bwMode="auto">
          <a:xfrm>
            <a:off x="903288" y="741363"/>
            <a:ext cx="4935537" cy="37020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74505" y="4690597"/>
            <a:ext cx="5393105" cy="444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fi-FI" altLang="fi-FI" noProof="0"/>
              <a:t>Click to edit Master text styles</a:t>
            </a:r>
          </a:p>
          <a:p>
            <a:pPr lvl="1"/>
            <a:r>
              <a:rPr lang="fi-FI" altLang="fi-FI" noProof="0"/>
              <a:t>Second level</a:t>
            </a:r>
          </a:p>
          <a:p>
            <a:pPr lvl="2"/>
            <a:r>
              <a:rPr lang="fi-FI" altLang="fi-FI" noProof="0"/>
              <a:t>Third level</a:t>
            </a:r>
          </a:p>
          <a:p>
            <a:pPr lvl="3"/>
            <a:r>
              <a:rPr lang="fi-FI" altLang="fi-FI" noProof="0"/>
              <a:t>Fourth level</a:t>
            </a:r>
          </a:p>
          <a:p>
            <a:pPr lvl="4"/>
            <a:r>
              <a:rPr lang="fi-FI" altLang="fi-FI" noProof="0"/>
              <a:t>Fifth level</a:t>
            </a:r>
          </a:p>
        </p:txBody>
      </p:sp>
      <p:sp>
        <p:nvSpPr>
          <p:cNvPr id="8198" name="Rectangle 6"/>
          <p:cNvSpPr>
            <a:spLocks noGrp="1" noChangeArrowheads="1"/>
          </p:cNvSpPr>
          <p:nvPr>
            <p:ph type="ftr" sz="quarter" idx="4"/>
          </p:nvPr>
        </p:nvSpPr>
        <p:spPr bwMode="auto">
          <a:xfrm>
            <a:off x="0" y="9379559"/>
            <a:ext cx="2921875" cy="49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eaLnBrk="1" hangingPunct="1">
              <a:defRPr sz="1300">
                <a:latin typeface="Arial" charset="0"/>
              </a:defRPr>
            </a:lvl1pPr>
          </a:lstStyle>
          <a:p>
            <a:pPr>
              <a:defRPr/>
            </a:pPr>
            <a:endParaRPr lang="fi-FI" altLang="fi-FI"/>
          </a:p>
        </p:txBody>
      </p:sp>
      <p:sp>
        <p:nvSpPr>
          <p:cNvPr id="8199" name="Rectangle 7"/>
          <p:cNvSpPr>
            <a:spLocks noGrp="1" noChangeArrowheads="1"/>
          </p:cNvSpPr>
          <p:nvPr>
            <p:ph type="sldNum" sz="quarter" idx="5"/>
          </p:nvPr>
        </p:nvSpPr>
        <p:spPr bwMode="auto">
          <a:xfrm>
            <a:off x="3818775" y="9379559"/>
            <a:ext cx="2921875" cy="49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FC97D0A4-4234-4D50-B0A9-6081990D7690}" type="slidenum">
              <a:rPr lang="fi-FI" altLang="fi-FI"/>
              <a:pPr>
                <a:defRPr/>
              </a:pPr>
              <a:t>‹#›</a:t>
            </a:fld>
            <a:endParaRPr lang="fi-FI" altLang="fi-FI"/>
          </a:p>
        </p:txBody>
      </p:sp>
    </p:spTree>
    <p:extLst>
      <p:ext uri="{BB962C8B-B14F-4D97-AF65-F5344CB8AC3E}">
        <p14:creationId xmlns:p14="http://schemas.microsoft.com/office/powerpoint/2010/main" val="18450893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84225" indent="-301625">
              <a:spcBef>
                <a:spcPct val="30000"/>
              </a:spcBef>
              <a:defRPr sz="1200">
                <a:solidFill>
                  <a:schemeClr val="tx1"/>
                </a:solidFill>
                <a:latin typeface="Arial" panose="020B0604020202020204" pitchFamily="34" charset="0"/>
              </a:defRPr>
            </a:lvl2pPr>
            <a:lvl3pPr marL="1208088" indent="-241300">
              <a:spcBef>
                <a:spcPct val="30000"/>
              </a:spcBef>
              <a:defRPr sz="1200">
                <a:solidFill>
                  <a:schemeClr val="tx1"/>
                </a:solidFill>
                <a:latin typeface="Arial" panose="020B0604020202020204" pitchFamily="34" charset="0"/>
              </a:defRPr>
            </a:lvl3pPr>
            <a:lvl4pPr marL="1690688" indent="-241300">
              <a:spcBef>
                <a:spcPct val="30000"/>
              </a:spcBef>
              <a:defRPr sz="1200">
                <a:solidFill>
                  <a:schemeClr val="tx1"/>
                </a:solidFill>
                <a:latin typeface="Arial" panose="020B0604020202020204" pitchFamily="34" charset="0"/>
              </a:defRPr>
            </a:lvl4pPr>
            <a:lvl5pPr marL="2174875" indent="-241300">
              <a:spcBef>
                <a:spcPct val="30000"/>
              </a:spcBef>
              <a:defRPr sz="1200">
                <a:solidFill>
                  <a:schemeClr val="tx1"/>
                </a:solidFill>
                <a:latin typeface="Arial" panose="020B0604020202020204" pitchFamily="34" charset="0"/>
              </a:defRPr>
            </a:lvl5pPr>
            <a:lvl6pPr marL="2632075" indent="-241300" eaLnBrk="0" fontAlgn="base" hangingPunct="0">
              <a:spcBef>
                <a:spcPct val="30000"/>
              </a:spcBef>
              <a:spcAft>
                <a:spcPct val="0"/>
              </a:spcAft>
              <a:defRPr sz="1200">
                <a:solidFill>
                  <a:schemeClr val="tx1"/>
                </a:solidFill>
                <a:latin typeface="Arial" panose="020B0604020202020204" pitchFamily="34" charset="0"/>
              </a:defRPr>
            </a:lvl6pPr>
            <a:lvl7pPr marL="3089275" indent="-241300" eaLnBrk="0" fontAlgn="base" hangingPunct="0">
              <a:spcBef>
                <a:spcPct val="30000"/>
              </a:spcBef>
              <a:spcAft>
                <a:spcPct val="0"/>
              </a:spcAft>
              <a:defRPr sz="1200">
                <a:solidFill>
                  <a:schemeClr val="tx1"/>
                </a:solidFill>
                <a:latin typeface="Arial" panose="020B0604020202020204" pitchFamily="34" charset="0"/>
              </a:defRPr>
            </a:lvl7pPr>
            <a:lvl8pPr marL="3546475" indent="-241300" eaLnBrk="0" fontAlgn="base" hangingPunct="0">
              <a:spcBef>
                <a:spcPct val="30000"/>
              </a:spcBef>
              <a:spcAft>
                <a:spcPct val="0"/>
              </a:spcAft>
              <a:defRPr sz="1200">
                <a:solidFill>
                  <a:schemeClr val="tx1"/>
                </a:solidFill>
                <a:latin typeface="Arial" panose="020B0604020202020204" pitchFamily="34" charset="0"/>
              </a:defRPr>
            </a:lvl8pPr>
            <a:lvl9pPr marL="4003675" indent="-2413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39F09B-5DCD-491C-912D-0F556533ECF7}" type="slidenum">
              <a:rPr lang="fi-FI" altLang="fi-FI" sz="1300" smtClean="0"/>
              <a:pPr>
                <a:spcBef>
                  <a:spcPct val="0"/>
                </a:spcBef>
              </a:pPr>
              <a:t>11</a:t>
            </a:fld>
            <a:endParaRPr lang="fi-FI" altLang="fi-FI" sz="13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fi-FI" altLang="fi-FI">
              <a:latin typeface="Arial" panose="020B0604020202020204" pitchFamily="34" charset="0"/>
            </a:endParaRPr>
          </a:p>
        </p:txBody>
      </p:sp>
    </p:spTree>
    <p:extLst>
      <p:ext uri="{BB962C8B-B14F-4D97-AF65-F5344CB8AC3E}">
        <p14:creationId xmlns:p14="http://schemas.microsoft.com/office/powerpoint/2010/main" val="2306266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FC97D0A4-4234-4D50-B0A9-6081990D7690}" type="slidenum">
              <a:rPr lang="fi-FI" altLang="fi-FI" smtClean="0"/>
              <a:pPr>
                <a:defRPr/>
              </a:pPr>
              <a:t>15</a:t>
            </a:fld>
            <a:endParaRPr lang="fi-FI" altLang="fi-FI"/>
          </a:p>
        </p:txBody>
      </p:sp>
    </p:spTree>
    <p:extLst>
      <p:ext uri="{BB962C8B-B14F-4D97-AF65-F5344CB8AC3E}">
        <p14:creationId xmlns:p14="http://schemas.microsoft.com/office/powerpoint/2010/main" val="901117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406400" y="1712913"/>
            <a:ext cx="8324850" cy="3919537"/>
          </a:xfrm>
          <a:prstGeom prst="rect">
            <a:avLst/>
          </a:prstGeom>
          <a:solidFill>
            <a:srgbClr val="FF7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endParaRPr lang="fi-FI" altLang="fi-FI"/>
          </a:p>
        </p:txBody>
      </p:sp>
      <p:pic>
        <p:nvPicPr>
          <p:cNvPr id="5" name="Picture 14" descr="aalto_e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209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571500" y="1770063"/>
            <a:ext cx="7769225" cy="1331912"/>
          </a:xfrm>
        </p:spPr>
        <p:txBody>
          <a:bodyPr/>
          <a:lstStyle>
            <a:lvl1pPr>
              <a:defRPr sz="4000">
                <a:solidFill>
                  <a:schemeClr val="bg1"/>
                </a:solidFill>
              </a:defRPr>
            </a:lvl1pPr>
          </a:lstStyle>
          <a:p>
            <a:pPr lvl="0"/>
            <a:r>
              <a:rPr lang="en-US" altLang="fi-FI" noProof="0"/>
              <a:t>Click to edit Master title style</a:t>
            </a:r>
          </a:p>
        </p:txBody>
      </p:sp>
      <p:sp>
        <p:nvSpPr>
          <p:cNvPr id="3075" name="Rectangle 3"/>
          <p:cNvSpPr>
            <a:spLocks noGrp="1" noChangeArrowheads="1"/>
          </p:cNvSpPr>
          <p:nvPr>
            <p:ph type="subTitle" idx="1"/>
          </p:nvPr>
        </p:nvSpPr>
        <p:spPr>
          <a:xfrm>
            <a:off x="571500" y="3141663"/>
            <a:ext cx="6283325" cy="2339975"/>
          </a:xfrm>
        </p:spPr>
        <p:txBody>
          <a:bodyPr/>
          <a:lstStyle>
            <a:lvl1pPr marL="0" indent="0">
              <a:buFontTx/>
              <a:buNone/>
              <a:defRPr>
                <a:solidFill>
                  <a:schemeClr val="bg1"/>
                </a:solidFill>
                <a:latin typeface="Georgia" pitchFamily="18" charset="0"/>
              </a:defRPr>
            </a:lvl1pPr>
          </a:lstStyle>
          <a:p>
            <a:pPr lvl="0"/>
            <a:r>
              <a:rPr lang="en-US" altLang="fi-FI" noProof="0"/>
              <a:t>Click to edit Master subtitle style</a:t>
            </a:r>
          </a:p>
        </p:txBody>
      </p:sp>
      <p:sp>
        <p:nvSpPr>
          <p:cNvPr id="6" name="Rectangle 4"/>
          <p:cNvSpPr>
            <a:spLocks noGrp="1" noChangeArrowheads="1"/>
          </p:cNvSpPr>
          <p:nvPr>
            <p:ph type="dt" sz="half" idx="10"/>
          </p:nvPr>
        </p:nvSpPr>
        <p:spPr>
          <a:xfrm>
            <a:off x="2860675" y="5959475"/>
            <a:ext cx="2025650" cy="176213"/>
          </a:xfrm>
        </p:spPr>
        <p:txBody>
          <a:bodyPr/>
          <a:lstStyle>
            <a:lvl1pPr>
              <a:defRPr sz="1200">
                <a:solidFill>
                  <a:srgbClr val="928B81"/>
                </a:solidFill>
              </a:defRPr>
            </a:lvl1pPr>
          </a:lstStyle>
          <a:p>
            <a:pPr>
              <a:defRPr/>
            </a:pPr>
            <a:fld id="{D6BB7577-59D9-4307-96E7-1FFA0E8B7EE1}" type="datetime1">
              <a:rPr lang="en-US" altLang="fi-FI"/>
              <a:pPr>
                <a:defRPr/>
              </a:pPr>
              <a:t>3/5/2019</a:t>
            </a:fld>
            <a:endParaRPr lang="en-US" altLang="fi-FI"/>
          </a:p>
        </p:txBody>
      </p:sp>
    </p:spTree>
    <p:extLst>
      <p:ext uri="{BB962C8B-B14F-4D97-AF65-F5344CB8AC3E}">
        <p14:creationId xmlns:p14="http://schemas.microsoft.com/office/powerpoint/2010/main" val="340600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fld id="{7467588C-06B0-46CE-9301-B021F7540156}" type="datetime1">
              <a:rPr lang="en-US" altLang="fi-FI"/>
              <a:pPr>
                <a:defRPr/>
              </a:pPr>
              <a:t>3/5/2019</a:t>
            </a:fld>
            <a:endParaRPr lang="en-US" altLang="fi-FI"/>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fi-FI"/>
          </a:p>
        </p:txBody>
      </p:sp>
      <p:sp>
        <p:nvSpPr>
          <p:cNvPr id="6" name="Rectangle 6"/>
          <p:cNvSpPr>
            <a:spLocks noGrp="1" noChangeArrowheads="1"/>
          </p:cNvSpPr>
          <p:nvPr>
            <p:ph type="sldNum" sz="quarter" idx="12"/>
          </p:nvPr>
        </p:nvSpPr>
        <p:spPr>
          <a:ln/>
        </p:spPr>
        <p:txBody>
          <a:bodyPr/>
          <a:lstStyle>
            <a:lvl1pPr>
              <a:defRPr/>
            </a:lvl1pPr>
          </a:lstStyle>
          <a:p>
            <a:pPr>
              <a:defRPr/>
            </a:pPr>
            <a:fld id="{1E1C15FC-1ECB-436F-9F38-F659EB484382}" type="slidenum">
              <a:rPr lang="en-US" altLang="fi-FI"/>
              <a:pPr>
                <a:defRPr/>
              </a:pPr>
              <a:t>‹#›</a:t>
            </a:fld>
            <a:endParaRPr lang="en-US" altLang="fi-FI"/>
          </a:p>
        </p:txBody>
      </p:sp>
    </p:spTree>
    <p:extLst>
      <p:ext uri="{BB962C8B-B14F-4D97-AF65-F5344CB8AC3E}">
        <p14:creationId xmlns:p14="http://schemas.microsoft.com/office/powerpoint/2010/main" val="1690056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1138" y="488950"/>
            <a:ext cx="1995487" cy="5229225"/>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571500" y="488950"/>
            <a:ext cx="5837238" cy="5229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fld id="{3A60295E-FF3C-4A9A-875F-EB490222B200}" type="datetime1">
              <a:rPr lang="en-US" altLang="fi-FI"/>
              <a:pPr>
                <a:defRPr/>
              </a:pPr>
              <a:t>3/5/2019</a:t>
            </a:fld>
            <a:endParaRPr lang="en-US" altLang="fi-FI"/>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fi-FI"/>
          </a:p>
        </p:txBody>
      </p:sp>
      <p:sp>
        <p:nvSpPr>
          <p:cNvPr id="6" name="Rectangle 6"/>
          <p:cNvSpPr>
            <a:spLocks noGrp="1" noChangeArrowheads="1"/>
          </p:cNvSpPr>
          <p:nvPr>
            <p:ph type="sldNum" sz="quarter" idx="12"/>
          </p:nvPr>
        </p:nvSpPr>
        <p:spPr>
          <a:ln/>
        </p:spPr>
        <p:txBody>
          <a:bodyPr/>
          <a:lstStyle>
            <a:lvl1pPr>
              <a:defRPr/>
            </a:lvl1pPr>
          </a:lstStyle>
          <a:p>
            <a:pPr>
              <a:defRPr/>
            </a:pPr>
            <a:fld id="{DD81DC14-3FFA-4F60-A8EE-DC0C88491785}" type="slidenum">
              <a:rPr lang="en-US" altLang="fi-FI"/>
              <a:pPr>
                <a:defRPr/>
              </a:pPr>
              <a:t>‹#›</a:t>
            </a:fld>
            <a:endParaRPr lang="en-US" altLang="fi-FI"/>
          </a:p>
        </p:txBody>
      </p:sp>
    </p:spTree>
    <p:extLst>
      <p:ext uri="{BB962C8B-B14F-4D97-AF65-F5344CB8AC3E}">
        <p14:creationId xmlns:p14="http://schemas.microsoft.com/office/powerpoint/2010/main" val="721523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A087BD99-76E7-4888-A1D7-FA5E2A604252}" type="datetimeFigureOut">
              <a:rPr lang="fi-FI" smtClean="0">
                <a:solidFill>
                  <a:prstClr val="black">
                    <a:tint val="75000"/>
                  </a:prstClr>
                </a:solidFill>
              </a:rPr>
              <a:pPr/>
              <a:t>5.3.2019</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19EB5392-5968-4BAD-A1A6-10EC5DC0C3FD}"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607712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087BD99-76E7-4888-A1D7-FA5E2A604252}" type="datetimeFigureOut">
              <a:rPr lang="fi-FI" smtClean="0">
                <a:solidFill>
                  <a:prstClr val="black">
                    <a:tint val="75000"/>
                  </a:prstClr>
                </a:solidFill>
              </a:rPr>
              <a:pPr/>
              <a:t>5.3.2019</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19EB5392-5968-4BAD-A1A6-10EC5DC0C3FD}"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26561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87BD99-76E7-4888-A1D7-FA5E2A604252}" type="datetimeFigureOut">
              <a:rPr lang="fi-FI" smtClean="0">
                <a:solidFill>
                  <a:prstClr val="black">
                    <a:tint val="75000"/>
                  </a:prstClr>
                </a:solidFill>
              </a:rPr>
              <a:pPr/>
              <a:t>5.3.2019</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19EB5392-5968-4BAD-A1A6-10EC5DC0C3FD}"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426486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A087BD99-76E7-4888-A1D7-FA5E2A604252}" type="datetimeFigureOut">
              <a:rPr lang="fi-FI" smtClean="0">
                <a:solidFill>
                  <a:prstClr val="black">
                    <a:tint val="75000"/>
                  </a:prstClr>
                </a:solidFill>
              </a:rPr>
              <a:pPr/>
              <a:t>5.3.2019</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19EB5392-5968-4BAD-A1A6-10EC5DC0C3FD}"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256885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A087BD99-76E7-4888-A1D7-FA5E2A604252}" type="datetimeFigureOut">
              <a:rPr lang="fi-FI" smtClean="0">
                <a:solidFill>
                  <a:prstClr val="black">
                    <a:tint val="75000"/>
                  </a:prstClr>
                </a:solidFill>
              </a:rPr>
              <a:pPr/>
              <a:t>5.3.2019</a:t>
            </a:fld>
            <a:endParaRPr lang="fi-FI">
              <a:solidFill>
                <a:prstClr val="black">
                  <a:tint val="75000"/>
                </a:prstClr>
              </a:solidFill>
            </a:endParaRPr>
          </a:p>
        </p:txBody>
      </p:sp>
      <p:sp>
        <p:nvSpPr>
          <p:cNvPr id="8" name="Footer Placeholder 7"/>
          <p:cNvSpPr>
            <a:spLocks noGrp="1"/>
          </p:cNvSpPr>
          <p:nvPr>
            <p:ph type="ftr" sz="quarter" idx="11"/>
          </p:nvPr>
        </p:nvSpPr>
        <p:spPr/>
        <p:txBody>
          <a:bodyPr/>
          <a:lstStyle/>
          <a:p>
            <a:endParaRPr lang="fi-FI">
              <a:solidFill>
                <a:prstClr val="black">
                  <a:tint val="75000"/>
                </a:prstClr>
              </a:solidFill>
            </a:endParaRPr>
          </a:p>
        </p:txBody>
      </p:sp>
      <p:sp>
        <p:nvSpPr>
          <p:cNvPr id="9" name="Slide Number Placeholder 8"/>
          <p:cNvSpPr>
            <a:spLocks noGrp="1"/>
          </p:cNvSpPr>
          <p:nvPr>
            <p:ph type="sldNum" sz="quarter" idx="12"/>
          </p:nvPr>
        </p:nvSpPr>
        <p:spPr/>
        <p:txBody>
          <a:bodyPr/>
          <a:lstStyle/>
          <a:p>
            <a:fld id="{19EB5392-5968-4BAD-A1A6-10EC5DC0C3FD}"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183218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A087BD99-76E7-4888-A1D7-FA5E2A604252}" type="datetimeFigureOut">
              <a:rPr lang="fi-FI" smtClean="0">
                <a:solidFill>
                  <a:prstClr val="black">
                    <a:tint val="75000"/>
                  </a:prstClr>
                </a:solidFill>
              </a:rPr>
              <a:pPr/>
              <a:t>5.3.2019</a:t>
            </a:fld>
            <a:endParaRPr lang="fi-FI">
              <a:solidFill>
                <a:prstClr val="black">
                  <a:tint val="75000"/>
                </a:prstClr>
              </a:solidFill>
            </a:endParaRPr>
          </a:p>
        </p:txBody>
      </p:sp>
      <p:sp>
        <p:nvSpPr>
          <p:cNvPr id="4" name="Footer Placeholder 3"/>
          <p:cNvSpPr>
            <a:spLocks noGrp="1"/>
          </p:cNvSpPr>
          <p:nvPr>
            <p:ph type="ftr" sz="quarter" idx="11"/>
          </p:nvPr>
        </p:nvSpPr>
        <p:spPr/>
        <p:txBody>
          <a:bodyPr/>
          <a:lstStyle/>
          <a:p>
            <a:endParaRPr lang="fi-FI">
              <a:solidFill>
                <a:prstClr val="black">
                  <a:tint val="75000"/>
                </a:prstClr>
              </a:solidFill>
            </a:endParaRPr>
          </a:p>
        </p:txBody>
      </p:sp>
      <p:sp>
        <p:nvSpPr>
          <p:cNvPr id="5" name="Slide Number Placeholder 4"/>
          <p:cNvSpPr>
            <a:spLocks noGrp="1"/>
          </p:cNvSpPr>
          <p:nvPr>
            <p:ph type="sldNum" sz="quarter" idx="12"/>
          </p:nvPr>
        </p:nvSpPr>
        <p:spPr/>
        <p:txBody>
          <a:bodyPr/>
          <a:lstStyle/>
          <a:p>
            <a:fld id="{19EB5392-5968-4BAD-A1A6-10EC5DC0C3FD}"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665631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87BD99-76E7-4888-A1D7-FA5E2A604252}" type="datetimeFigureOut">
              <a:rPr lang="fi-FI" smtClean="0">
                <a:solidFill>
                  <a:prstClr val="black">
                    <a:tint val="75000"/>
                  </a:prstClr>
                </a:solidFill>
              </a:rPr>
              <a:pPr/>
              <a:t>5.3.2019</a:t>
            </a:fld>
            <a:endParaRPr lang="fi-FI">
              <a:solidFill>
                <a:prstClr val="black">
                  <a:tint val="75000"/>
                </a:prstClr>
              </a:solidFil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p:cNvSpPr>
            <a:spLocks noGrp="1"/>
          </p:cNvSpPr>
          <p:nvPr>
            <p:ph type="sldNum" sz="quarter" idx="12"/>
          </p:nvPr>
        </p:nvSpPr>
        <p:spPr/>
        <p:txBody>
          <a:bodyPr/>
          <a:lstStyle/>
          <a:p>
            <a:fld id="{19EB5392-5968-4BAD-A1A6-10EC5DC0C3FD}"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097467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087BD99-76E7-4888-A1D7-FA5E2A604252}" type="datetimeFigureOut">
              <a:rPr lang="fi-FI" smtClean="0">
                <a:solidFill>
                  <a:prstClr val="black">
                    <a:tint val="75000"/>
                  </a:prstClr>
                </a:solidFill>
              </a:rPr>
              <a:pPr/>
              <a:t>5.3.2019</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19EB5392-5968-4BAD-A1A6-10EC5DC0C3FD}"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276053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fld id="{7A4A9049-DF27-4646-B28A-AD84BD7A7220}" type="datetime1">
              <a:rPr lang="en-US" altLang="fi-FI"/>
              <a:pPr>
                <a:defRPr/>
              </a:pPr>
              <a:t>3/5/2019</a:t>
            </a:fld>
            <a:endParaRPr lang="en-US" altLang="fi-FI"/>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fi-FI"/>
          </a:p>
        </p:txBody>
      </p:sp>
      <p:sp>
        <p:nvSpPr>
          <p:cNvPr id="6" name="Rectangle 6"/>
          <p:cNvSpPr>
            <a:spLocks noGrp="1" noChangeArrowheads="1"/>
          </p:cNvSpPr>
          <p:nvPr>
            <p:ph type="sldNum" sz="quarter" idx="12"/>
          </p:nvPr>
        </p:nvSpPr>
        <p:spPr>
          <a:ln/>
        </p:spPr>
        <p:txBody>
          <a:bodyPr/>
          <a:lstStyle>
            <a:lvl1pPr>
              <a:defRPr/>
            </a:lvl1pPr>
          </a:lstStyle>
          <a:p>
            <a:pPr>
              <a:defRPr/>
            </a:pPr>
            <a:fld id="{4B761D70-CA6A-4DE4-A86C-5319CA69EE33}" type="slidenum">
              <a:rPr lang="en-US" altLang="fi-FI"/>
              <a:pPr>
                <a:defRPr/>
              </a:pPr>
              <a:t>‹#›</a:t>
            </a:fld>
            <a:endParaRPr lang="en-US" altLang="fi-FI"/>
          </a:p>
        </p:txBody>
      </p:sp>
    </p:spTree>
    <p:extLst>
      <p:ext uri="{BB962C8B-B14F-4D97-AF65-F5344CB8AC3E}">
        <p14:creationId xmlns:p14="http://schemas.microsoft.com/office/powerpoint/2010/main" val="2550550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087BD99-76E7-4888-A1D7-FA5E2A604252}" type="datetimeFigureOut">
              <a:rPr lang="fi-FI" smtClean="0">
                <a:solidFill>
                  <a:prstClr val="black">
                    <a:tint val="75000"/>
                  </a:prstClr>
                </a:solidFill>
              </a:rPr>
              <a:pPr/>
              <a:t>5.3.2019</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19EB5392-5968-4BAD-A1A6-10EC5DC0C3FD}"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562906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087BD99-76E7-4888-A1D7-FA5E2A604252}" type="datetimeFigureOut">
              <a:rPr lang="fi-FI" smtClean="0">
                <a:solidFill>
                  <a:prstClr val="black">
                    <a:tint val="75000"/>
                  </a:prstClr>
                </a:solidFill>
              </a:rPr>
              <a:pPr/>
              <a:t>5.3.2019</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19EB5392-5968-4BAD-A1A6-10EC5DC0C3FD}"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73016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087BD99-76E7-4888-A1D7-FA5E2A604252}" type="datetimeFigureOut">
              <a:rPr lang="fi-FI" smtClean="0">
                <a:solidFill>
                  <a:prstClr val="black">
                    <a:tint val="75000"/>
                  </a:prstClr>
                </a:solidFill>
              </a:rPr>
              <a:pPr/>
              <a:t>5.3.2019</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19EB5392-5968-4BAD-A1A6-10EC5DC0C3FD}"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333456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4" y="1700810"/>
            <a:ext cx="8207375" cy="3542792"/>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5315698"/>
            <a:ext cx="5495420"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Freeform 5"/>
          <p:cNvSpPr>
            <a:spLocks noEditPoints="1"/>
          </p:cNvSpPr>
          <p:nvPr/>
        </p:nvSpPr>
        <p:spPr bwMode="black">
          <a:xfrm>
            <a:off x="468765" y="529590"/>
            <a:ext cx="441325" cy="525780"/>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9" name="Rectangle 6"/>
          <p:cNvSpPr>
            <a:spLocks noChangeArrowheads="1"/>
          </p:cNvSpPr>
          <p:nvPr/>
        </p:nvSpPr>
        <p:spPr bwMode="black">
          <a:xfrm>
            <a:off x="951365" y="935356"/>
            <a:ext cx="98425" cy="120016"/>
          </a:xfrm>
          <a:prstGeom prst="rect">
            <a:avLst/>
          </a:prstGeom>
          <a:solidFill>
            <a:srgbClr val="FFFFFF"/>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10" name="Freeform 7"/>
          <p:cNvSpPr>
            <a:spLocks/>
          </p:cNvSpPr>
          <p:nvPr/>
        </p:nvSpPr>
        <p:spPr bwMode="black">
          <a:xfrm>
            <a:off x="948190" y="529590"/>
            <a:ext cx="104775" cy="363856"/>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fi-FI" sz="1800"/>
          </a:p>
        </p:txBody>
      </p:sp>
      <p:pic>
        <p:nvPicPr>
          <p:cNvPr id="11" name="Kuva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65698" y="1171575"/>
            <a:ext cx="770396" cy="104296"/>
          </a:xfrm>
          <a:prstGeom prst="rect">
            <a:avLst/>
          </a:prstGeom>
        </p:spPr>
      </p:pic>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470250" y="1290767"/>
            <a:ext cx="926490" cy="231252"/>
          </a:xfrm>
          <a:prstGeom prst="rect">
            <a:avLst/>
          </a:prstGeom>
        </p:spPr>
      </p:pic>
    </p:spTree>
    <p:extLst>
      <p:ext uri="{BB962C8B-B14F-4D97-AF65-F5344CB8AC3E}">
        <p14:creationId xmlns:p14="http://schemas.microsoft.com/office/powerpoint/2010/main" val="1259315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701163"/>
            <a:ext cx="8207375" cy="3542438"/>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5315698"/>
            <a:ext cx="5495420"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reeform 5"/>
          <p:cNvSpPr>
            <a:spLocks noEditPoints="1"/>
          </p:cNvSpPr>
          <p:nvPr/>
        </p:nvSpPr>
        <p:spPr bwMode="black">
          <a:xfrm>
            <a:off x="468765" y="529590"/>
            <a:ext cx="441325" cy="525780"/>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9" name="Rectangle 6"/>
          <p:cNvSpPr>
            <a:spLocks noChangeArrowheads="1"/>
          </p:cNvSpPr>
          <p:nvPr/>
        </p:nvSpPr>
        <p:spPr bwMode="black">
          <a:xfrm>
            <a:off x="951365" y="935356"/>
            <a:ext cx="98425" cy="120016"/>
          </a:xfrm>
          <a:prstGeom prst="rect">
            <a:avLst/>
          </a:prstGeom>
          <a:solidFill>
            <a:srgbClr val="FFFFFF"/>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10" name="Freeform 7"/>
          <p:cNvSpPr>
            <a:spLocks/>
          </p:cNvSpPr>
          <p:nvPr/>
        </p:nvSpPr>
        <p:spPr bwMode="black">
          <a:xfrm>
            <a:off x="948190" y="529590"/>
            <a:ext cx="104775" cy="363856"/>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fi-FI" sz="1800"/>
          </a:p>
        </p:txBody>
      </p:sp>
      <p:pic>
        <p:nvPicPr>
          <p:cNvPr id="11" name="Kuva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65698" y="1171575"/>
            <a:ext cx="770396" cy="104296"/>
          </a:xfrm>
          <a:prstGeom prst="rect">
            <a:avLst/>
          </a:prstGeom>
        </p:spPr>
      </p:pic>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470250" y="1290767"/>
            <a:ext cx="926490" cy="231252"/>
          </a:xfrm>
          <a:prstGeom prst="rect">
            <a:avLst/>
          </a:prstGeom>
        </p:spPr>
      </p:pic>
    </p:spTree>
    <p:extLst>
      <p:ext uri="{BB962C8B-B14F-4D97-AF65-F5344CB8AC3E}">
        <p14:creationId xmlns:p14="http://schemas.microsoft.com/office/powerpoint/2010/main" val="2374572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ver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702080"/>
            <a:ext cx="8208000" cy="3542400"/>
          </a:xfrm>
          <a:prstGeom prst="rect">
            <a:avLst/>
          </a:prstGeom>
        </p:spPr>
        <p:txBody>
          <a:bodyPr lIns="0" tIns="0" rIns="0" bIns="0" anchor="b">
            <a:noAutofit/>
          </a:bodyPr>
          <a:lstStyle>
            <a:lvl1pPr algn="l">
              <a:lnSpc>
                <a:spcPct val="80000"/>
              </a:lnSpc>
              <a:defRPr sz="7200" b="1" spc="-200">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5315698"/>
            <a:ext cx="5388448"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Freeform 5"/>
          <p:cNvSpPr>
            <a:spLocks noEditPoints="1"/>
          </p:cNvSpPr>
          <p:nvPr/>
        </p:nvSpPr>
        <p:spPr bwMode="black">
          <a:xfrm>
            <a:off x="468765" y="529590"/>
            <a:ext cx="441325" cy="525780"/>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7" name="Rectangle 6"/>
          <p:cNvSpPr>
            <a:spLocks noChangeArrowheads="1"/>
          </p:cNvSpPr>
          <p:nvPr/>
        </p:nvSpPr>
        <p:spPr bwMode="black">
          <a:xfrm>
            <a:off x="951365" y="935356"/>
            <a:ext cx="98425" cy="120016"/>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 name="Freeform 7"/>
          <p:cNvSpPr>
            <a:spLocks/>
          </p:cNvSpPr>
          <p:nvPr/>
        </p:nvSpPr>
        <p:spPr bwMode="black">
          <a:xfrm>
            <a:off x="948190" y="529590"/>
            <a:ext cx="104775" cy="363856"/>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pic>
        <p:nvPicPr>
          <p:cNvPr id="100" name="Kuva 9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696" y="1171575"/>
            <a:ext cx="770400" cy="104296"/>
          </a:xfrm>
          <a:prstGeom prst="rect">
            <a:avLst/>
          </a:prstGeom>
        </p:spPr>
      </p:pic>
      <p:pic>
        <p:nvPicPr>
          <p:cNvPr id="101" name="Kuva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470249" y="1290767"/>
            <a:ext cx="926492" cy="231252"/>
          </a:xfrm>
          <a:prstGeom prst="rect">
            <a:avLst/>
          </a:prstGeom>
        </p:spPr>
      </p:pic>
    </p:spTree>
    <p:extLst>
      <p:ext uri="{BB962C8B-B14F-4D97-AF65-F5344CB8AC3E}">
        <p14:creationId xmlns:p14="http://schemas.microsoft.com/office/powerpoint/2010/main" val="1015909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ver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4" y="1989288"/>
            <a:ext cx="3319477" cy="3232900"/>
          </a:xfrm>
          <a:prstGeom prst="rect">
            <a:avLst/>
          </a:prstGeom>
        </p:spPr>
        <p:txBody>
          <a:bodyPr lIns="0" tIns="0" rIns="0" bIns="0" anchor="t">
            <a:noAutofit/>
          </a:bodyPr>
          <a:lstStyle>
            <a:lvl1pPr algn="l">
              <a:lnSpc>
                <a:spcPct val="80000"/>
              </a:lnSpc>
              <a:defRPr sz="6000" b="1" spc="-200">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5438088"/>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80000"/>
            <a:ext cx="4629692" cy="6498000"/>
          </a:xfrm>
          <a:prstGeom prst="rect">
            <a:avLst/>
          </a:prstGeom>
        </p:spPr>
        <p:txBody>
          <a:bodyPr vert="horz"/>
          <a:lstStyle/>
          <a:p>
            <a:pPr lvl="0"/>
            <a:r>
              <a:rPr lang="en-US" noProof="0"/>
              <a:t>Drag picture to placeholder or click icon to add</a:t>
            </a:r>
            <a:endParaRPr lang="fi-FI" noProof="0"/>
          </a:p>
        </p:txBody>
      </p:sp>
      <p:sp>
        <p:nvSpPr>
          <p:cNvPr id="6" name="Freeform 5"/>
          <p:cNvSpPr>
            <a:spLocks noEditPoints="1"/>
          </p:cNvSpPr>
          <p:nvPr/>
        </p:nvSpPr>
        <p:spPr bwMode="black">
          <a:xfrm>
            <a:off x="468765" y="529590"/>
            <a:ext cx="441325" cy="525780"/>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 name="Rectangle 6"/>
          <p:cNvSpPr>
            <a:spLocks noChangeArrowheads="1"/>
          </p:cNvSpPr>
          <p:nvPr/>
        </p:nvSpPr>
        <p:spPr bwMode="black">
          <a:xfrm>
            <a:off x="951365" y="935356"/>
            <a:ext cx="98425" cy="120016"/>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 name="Freeform 7"/>
          <p:cNvSpPr>
            <a:spLocks/>
          </p:cNvSpPr>
          <p:nvPr/>
        </p:nvSpPr>
        <p:spPr bwMode="black">
          <a:xfrm>
            <a:off x="948190" y="529590"/>
            <a:ext cx="104775" cy="363856"/>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pic>
        <p:nvPicPr>
          <p:cNvPr id="10" name="Kuva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696" y="1171575"/>
            <a:ext cx="770400" cy="104296"/>
          </a:xfrm>
          <a:prstGeom prst="rect">
            <a:avLst/>
          </a:prstGeom>
        </p:spPr>
      </p:pic>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470249" y="1290767"/>
            <a:ext cx="926492" cy="231252"/>
          </a:xfrm>
          <a:prstGeom prst="rect">
            <a:avLst/>
          </a:prstGeom>
        </p:spPr>
      </p:pic>
    </p:spTree>
    <p:extLst>
      <p:ext uri="{BB962C8B-B14F-4D97-AF65-F5344CB8AC3E}">
        <p14:creationId xmlns:p14="http://schemas.microsoft.com/office/powerpoint/2010/main" val="2813705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4" y="1912267"/>
            <a:ext cx="820737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7" name="Straight Connector 4"/>
          <p:cNvCxnSpPr/>
          <p:nvPr/>
        </p:nvCxnSpPr>
        <p:spPr>
          <a:xfrm>
            <a:off x="468314" y="5848350"/>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Freeform 5"/>
          <p:cNvSpPr>
            <a:spLocks noEditPoints="1"/>
          </p:cNvSpPr>
          <p:nvPr/>
        </p:nvSpPr>
        <p:spPr bwMode="black">
          <a:xfrm>
            <a:off x="467787" y="6037897"/>
            <a:ext cx="321850" cy="383441"/>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8" name="Rectangle 6"/>
          <p:cNvSpPr>
            <a:spLocks noChangeArrowheads="1"/>
          </p:cNvSpPr>
          <p:nvPr/>
        </p:nvSpPr>
        <p:spPr bwMode="black">
          <a:xfrm>
            <a:off x="819739" y="6333813"/>
            <a:ext cx="71779" cy="87526"/>
          </a:xfrm>
          <a:prstGeom prst="rect">
            <a:avLst/>
          </a:prstGeom>
          <a:solidFill>
            <a:srgbClr val="FFFFFF"/>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10" name="Freeform 7"/>
          <p:cNvSpPr>
            <a:spLocks/>
          </p:cNvSpPr>
          <p:nvPr/>
        </p:nvSpPr>
        <p:spPr bwMode="black">
          <a:xfrm>
            <a:off x="817423" y="6037898"/>
            <a:ext cx="76410" cy="265352"/>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fi-FI" sz="1800"/>
          </a:p>
        </p:txBody>
      </p:sp>
      <p:pic>
        <p:nvPicPr>
          <p:cNvPr id="12" name="Kuva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06" y="6038908"/>
            <a:ext cx="884392" cy="119728"/>
          </a:xfrm>
          <a:prstGeom prst="rect">
            <a:avLst/>
          </a:prstGeom>
        </p:spPr>
      </p:pic>
      <p:pic>
        <p:nvPicPr>
          <p:cNvPr id="13" name="Kuva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1017633" y="6180740"/>
            <a:ext cx="1063580" cy="265469"/>
          </a:xfrm>
          <a:prstGeom prst="rect">
            <a:avLst/>
          </a:prstGeom>
        </p:spPr>
      </p:pic>
    </p:spTree>
    <p:extLst>
      <p:ext uri="{BB962C8B-B14F-4D97-AF65-F5344CB8AC3E}">
        <p14:creationId xmlns:p14="http://schemas.microsoft.com/office/powerpoint/2010/main" val="1211329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4" y="318135"/>
            <a:ext cx="8207375" cy="11957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513934"/>
            <a:ext cx="8207374" cy="4003300"/>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5.3.2019</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fld id="{86CB4B4D-7CA3-9044-876B-883B54F8677D}" type="slidenum">
              <a:rPr lang="uk-UA" smtClean="0"/>
              <a:t>‹#›</a:t>
            </a:fld>
            <a:endParaRPr lang="uk-UA"/>
          </a:p>
        </p:txBody>
      </p:sp>
      <p:cxnSp>
        <p:nvCxnSpPr>
          <p:cNvPr id="12" name="Straight Connector 4"/>
          <p:cNvCxnSpPr/>
          <p:nvPr/>
        </p:nvCxnSpPr>
        <p:spPr>
          <a:xfrm>
            <a:off x="468314" y="5847608"/>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3" name="Freeform 5"/>
          <p:cNvSpPr>
            <a:spLocks noEditPoints="1"/>
          </p:cNvSpPr>
          <p:nvPr/>
        </p:nvSpPr>
        <p:spPr bwMode="black">
          <a:xfrm>
            <a:off x="467787" y="6037897"/>
            <a:ext cx="321850" cy="383441"/>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64" name="Rectangle 6"/>
          <p:cNvSpPr>
            <a:spLocks noChangeArrowheads="1"/>
          </p:cNvSpPr>
          <p:nvPr/>
        </p:nvSpPr>
        <p:spPr bwMode="black">
          <a:xfrm>
            <a:off x="819739" y="6333813"/>
            <a:ext cx="71779" cy="87526"/>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65" name="Freeform 7"/>
          <p:cNvSpPr>
            <a:spLocks/>
          </p:cNvSpPr>
          <p:nvPr/>
        </p:nvSpPr>
        <p:spPr bwMode="black">
          <a:xfrm>
            <a:off x="817423" y="6037898"/>
            <a:ext cx="76410" cy="265352"/>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pic>
        <p:nvPicPr>
          <p:cNvPr id="66" name="Kuva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06" y="6037480"/>
            <a:ext cx="884392" cy="122585"/>
          </a:xfrm>
          <a:prstGeom prst="rect">
            <a:avLst/>
          </a:prstGeom>
        </p:spPr>
      </p:pic>
      <p:pic>
        <p:nvPicPr>
          <p:cNvPr id="67" name="Kuva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1017633" y="6177574"/>
            <a:ext cx="1063580" cy="271804"/>
          </a:xfrm>
          <a:prstGeom prst="rect">
            <a:avLst/>
          </a:prstGeom>
        </p:spPr>
      </p:pic>
    </p:spTree>
    <p:extLst>
      <p:ext uri="{BB962C8B-B14F-4D97-AF65-F5344CB8AC3E}">
        <p14:creationId xmlns:p14="http://schemas.microsoft.com/office/powerpoint/2010/main" val="3201466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318135"/>
            <a:ext cx="8212380" cy="11957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09" y="1513934"/>
            <a:ext cx="3988079" cy="4003300"/>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0" y="1513934"/>
            <a:ext cx="3988079" cy="4003300"/>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5.3.2019</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fld id="{86CB4B4D-7CA3-9044-876B-883B54F8677D}" type="slidenum">
              <a:rPr lang="uk-UA" smtClean="0"/>
              <a:t>‹#›</a:t>
            </a:fld>
            <a:endParaRPr lang="uk-UA"/>
          </a:p>
        </p:txBody>
      </p:sp>
      <p:cxnSp>
        <p:nvCxnSpPr>
          <p:cNvPr id="13" name="Straight Connector 4"/>
          <p:cNvCxnSpPr/>
          <p:nvPr/>
        </p:nvCxnSpPr>
        <p:spPr>
          <a:xfrm>
            <a:off x="468314" y="5847608"/>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Freeform 5"/>
          <p:cNvSpPr>
            <a:spLocks noEditPoints="1"/>
          </p:cNvSpPr>
          <p:nvPr/>
        </p:nvSpPr>
        <p:spPr bwMode="black">
          <a:xfrm>
            <a:off x="467787" y="6037897"/>
            <a:ext cx="321850" cy="383441"/>
          </a:xfrm>
          <a:custGeom>
            <a:avLst/>
            <a:gdLst>
              <a:gd name="T0" fmla="*/ 4164 w 4164"/>
              <a:gd name="T1" fmla="*/ 4128 h 4128"/>
              <a:gd name="T2" fmla="*/ 2704 w 4164"/>
              <a:gd name="T3" fmla="*/ 0 h 4128"/>
              <a:gd name="T4" fmla="*/ 1461 w 4164"/>
              <a:gd name="T5" fmla="*/ 0 h 4128"/>
              <a:gd name="T6" fmla="*/ 0 w 4164"/>
              <a:gd name="T7" fmla="*/ 4128 h 4128"/>
              <a:gd name="T8" fmla="*/ 1036 w 4164"/>
              <a:gd name="T9" fmla="*/ 4128 h 4128"/>
              <a:gd name="T10" fmla="*/ 1289 w 4164"/>
              <a:gd name="T11" fmla="*/ 3398 h 4128"/>
              <a:gd name="T12" fmla="*/ 2875 w 4164"/>
              <a:gd name="T13" fmla="*/ 3398 h 4128"/>
              <a:gd name="T14" fmla="*/ 3128 w 4164"/>
              <a:gd name="T15" fmla="*/ 4128 h 4128"/>
              <a:gd name="T16" fmla="*/ 4164 w 4164"/>
              <a:gd name="T17" fmla="*/ 4128 h 4128"/>
              <a:gd name="T18" fmla="*/ 2591 w 4164"/>
              <a:gd name="T19" fmla="*/ 2574 h 4128"/>
              <a:gd name="T20" fmla="*/ 1574 w 4164"/>
              <a:gd name="T21" fmla="*/ 2574 h 4128"/>
              <a:gd name="T22" fmla="*/ 2082 w 4164"/>
              <a:gd name="T23" fmla="*/ 1103 h 4128"/>
              <a:gd name="T24" fmla="*/ 2591 w 4164"/>
              <a:gd name="T25" fmla="*/ 2574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64" h="4128">
                <a:moveTo>
                  <a:pt x="4164" y="4128"/>
                </a:moveTo>
                <a:lnTo>
                  <a:pt x="2704" y="0"/>
                </a:lnTo>
                <a:lnTo>
                  <a:pt x="1461" y="0"/>
                </a:lnTo>
                <a:lnTo>
                  <a:pt x="0" y="4128"/>
                </a:lnTo>
                <a:lnTo>
                  <a:pt x="1036" y="4128"/>
                </a:lnTo>
                <a:lnTo>
                  <a:pt x="1289" y="3398"/>
                </a:lnTo>
                <a:lnTo>
                  <a:pt x="2875" y="3398"/>
                </a:lnTo>
                <a:lnTo>
                  <a:pt x="3128" y="4128"/>
                </a:lnTo>
                <a:lnTo>
                  <a:pt x="4164" y="4128"/>
                </a:lnTo>
                <a:close/>
                <a:moveTo>
                  <a:pt x="2591" y="2574"/>
                </a:moveTo>
                <a:lnTo>
                  <a:pt x="1574" y="2574"/>
                </a:lnTo>
                <a:lnTo>
                  <a:pt x="2082" y="1103"/>
                </a:lnTo>
                <a:lnTo>
                  <a:pt x="2591" y="25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5" name="Rectangle 6"/>
          <p:cNvSpPr>
            <a:spLocks noChangeArrowheads="1"/>
          </p:cNvSpPr>
          <p:nvPr/>
        </p:nvSpPr>
        <p:spPr bwMode="black">
          <a:xfrm>
            <a:off x="819739" y="6333813"/>
            <a:ext cx="71779" cy="87526"/>
          </a:xfrm>
          <a:prstGeom prst="rect">
            <a:avLst/>
          </a:prstGeom>
          <a:solidFill>
            <a:srgbClr val="005E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6" name="Freeform 7"/>
          <p:cNvSpPr>
            <a:spLocks/>
          </p:cNvSpPr>
          <p:nvPr/>
        </p:nvSpPr>
        <p:spPr bwMode="black">
          <a:xfrm>
            <a:off x="817423" y="6037898"/>
            <a:ext cx="76410" cy="265352"/>
          </a:xfrm>
          <a:custGeom>
            <a:avLst/>
            <a:gdLst>
              <a:gd name="T0" fmla="*/ 992 w 992"/>
              <a:gd name="T1" fmla="*/ 1431 h 2861"/>
              <a:gd name="T2" fmla="*/ 992 w 992"/>
              <a:gd name="T3" fmla="*/ 0 h 2861"/>
              <a:gd name="T4" fmla="*/ 0 w 992"/>
              <a:gd name="T5" fmla="*/ 0 h 2861"/>
              <a:gd name="T6" fmla="*/ 0 w 992"/>
              <a:gd name="T7" fmla="*/ 1431 h 2861"/>
              <a:gd name="T8" fmla="*/ 202 w 992"/>
              <a:gd name="T9" fmla="*/ 2861 h 2861"/>
              <a:gd name="T10" fmla="*/ 751 w 992"/>
              <a:gd name="T11" fmla="*/ 2861 h 2861"/>
              <a:gd name="T12" fmla="*/ 992 w 992"/>
              <a:gd name="T13" fmla="*/ 1431 h 2861"/>
            </a:gdLst>
            <a:ahLst/>
            <a:cxnLst>
              <a:cxn ang="0">
                <a:pos x="T0" y="T1"/>
              </a:cxn>
              <a:cxn ang="0">
                <a:pos x="T2" y="T3"/>
              </a:cxn>
              <a:cxn ang="0">
                <a:pos x="T4" y="T5"/>
              </a:cxn>
              <a:cxn ang="0">
                <a:pos x="T6" y="T7"/>
              </a:cxn>
              <a:cxn ang="0">
                <a:pos x="T8" y="T9"/>
              </a:cxn>
              <a:cxn ang="0">
                <a:pos x="T10" y="T11"/>
              </a:cxn>
              <a:cxn ang="0">
                <a:pos x="T12" y="T13"/>
              </a:cxn>
            </a:cxnLst>
            <a:rect l="0" t="0" r="r" b="b"/>
            <a:pathLst>
              <a:path w="992" h="2861">
                <a:moveTo>
                  <a:pt x="992" y="1431"/>
                </a:moveTo>
                <a:lnTo>
                  <a:pt x="992" y="0"/>
                </a:lnTo>
                <a:lnTo>
                  <a:pt x="0" y="0"/>
                </a:lnTo>
                <a:lnTo>
                  <a:pt x="0" y="1431"/>
                </a:lnTo>
                <a:lnTo>
                  <a:pt x="202" y="2861"/>
                </a:lnTo>
                <a:lnTo>
                  <a:pt x="751" y="2861"/>
                </a:lnTo>
                <a:lnTo>
                  <a:pt x="992" y="1431"/>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pic>
        <p:nvPicPr>
          <p:cNvPr id="18" name="Kuva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06" y="6037480"/>
            <a:ext cx="884392" cy="122585"/>
          </a:xfrm>
          <a:prstGeom prst="rect">
            <a:avLst/>
          </a:prstGeom>
        </p:spPr>
      </p:pic>
      <p:pic>
        <p:nvPicPr>
          <p:cNvPr id="19" name="Kuva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1017633" y="6177574"/>
            <a:ext cx="1063580" cy="271804"/>
          </a:xfrm>
          <a:prstGeom prst="rect">
            <a:avLst/>
          </a:prstGeom>
        </p:spPr>
      </p:pic>
    </p:spTree>
    <p:extLst>
      <p:ext uri="{BB962C8B-B14F-4D97-AF65-F5344CB8AC3E}">
        <p14:creationId xmlns:p14="http://schemas.microsoft.com/office/powerpoint/2010/main" val="3111424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fi-F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364704D-ACD1-4CA1-9669-9AC4B85BF0BE}" type="datetime1">
              <a:rPr lang="en-US" altLang="fi-FI"/>
              <a:pPr>
                <a:defRPr/>
              </a:pPr>
              <a:t>3/5/2019</a:t>
            </a:fld>
            <a:endParaRPr lang="en-US" altLang="fi-FI"/>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fi-FI"/>
          </a:p>
        </p:txBody>
      </p:sp>
      <p:sp>
        <p:nvSpPr>
          <p:cNvPr id="6" name="Rectangle 6"/>
          <p:cNvSpPr>
            <a:spLocks noGrp="1" noChangeArrowheads="1"/>
          </p:cNvSpPr>
          <p:nvPr>
            <p:ph type="sldNum" sz="quarter" idx="12"/>
          </p:nvPr>
        </p:nvSpPr>
        <p:spPr>
          <a:ln/>
        </p:spPr>
        <p:txBody>
          <a:bodyPr/>
          <a:lstStyle>
            <a:lvl1pPr>
              <a:defRPr/>
            </a:lvl1pPr>
          </a:lstStyle>
          <a:p>
            <a:pPr>
              <a:defRPr/>
            </a:pPr>
            <a:fld id="{A6B3FE1A-5EB9-49D9-B907-FF530810C632}" type="slidenum">
              <a:rPr lang="en-US" altLang="fi-FI"/>
              <a:pPr>
                <a:defRPr/>
              </a:pPr>
              <a:t>‹#›</a:t>
            </a:fld>
            <a:endParaRPr lang="en-US" altLang="fi-FI"/>
          </a:p>
        </p:txBody>
      </p:sp>
    </p:spTree>
    <p:extLst>
      <p:ext uri="{BB962C8B-B14F-4D97-AF65-F5344CB8AC3E}">
        <p14:creationId xmlns:p14="http://schemas.microsoft.com/office/powerpoint/2010/main" val="428983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sp>
        <p:nvSpPr>
          <p:cNvPr id="15" name="Shape 15"/>
          <p:cNvSpPr>
            <a:spLocks noGrp="1"/>
          </p:cNvSpPr>
          <p:nvPr>
            <p:ph type="title"/>
          </p:nvPr>
        </p:nvSpPr>
        <p:spPr>
          <a:xfrm>
            <a:off x="571500" y="1770063"/>
            <a:ext cx="8001000" cy="1371601"/>
          </a:xfrm>
          <a:prstGeom prst="rect">
            <a:avLst/>
          </a:prstGeom>
        </p:spPr>
        <p:txBody>
          <a:bodyPr>
            <a:normAutofit/>
          </a:bodyPr>
          <a:lstStyle>
            <a:lvl1pPr>
              <a:defRPr>
                <a:solidFill>
                  <a:srgbClr val="FFFFFF"/>
                </a:solidFill>
                <a:uFill>
                  <a:solidFill>
                    <a:srgbClr val="D81E00"/>
                  </a:solidFill>
                </a:uFill>
              </a:defRPr>
            </a:lvl1pPr>
          </a:lstStyle>
          <a:p>
            <a:r>
              <a:t>Title Text</a:t>
            </a:r>
          </a:p>
        </p:txBody>
      </p:sp>
      <p:sp>
        <p:nvSpPr>
          <p:cNvPr id="16" name="Shape 16"/>
          <p:cNvSpPr>
            <a:spLocks noGrp="1"/>
          </p:cNvSpPr>
          <p:nvPr>
            <p:ph type="body" sz="half" idx="1"/>
          </p:nvPr>
        </p:nvSpPr>
        <p:spPr>
          <a:xfrm>
            <a:off x="571500" y="3141663"/>
            <a:ext cx="8001000" cy="2449215"/>
          </a:xfrm>
          <a:prstGeom prst="rect">
            <a:avLst/>
          </a:prstGeom>
        </p:spPr>
        <p:txBody>
          <a:bodyPr/>
          <a:lstStyle>
            <a:lvl1pPr marL="0" indent="0">
              <a:buClr>
                <a:srgbClr val="FFFFFF"/>
              </a:buClr>
              <a:buSzTx/>
              <a:buNone/>
              <a:defRPr>
                <a:solidFill>
                  <a:srgbClr val="FFFFFF"/>
                </a:solidFill>
                <a:uFill>
                  <a:solidFill>
                    <a:srgbClr val="FFFFFF"/>
                  </a:solidFill>
                </a:uFill>
                <a:latin typeface="+mn-lt"/>
                <a:ea typeface="+mn-ea"/>
                <a:cs typeface="+mn-cs"/>
                <a:sym typeface="Georgia"/>
              </a:defRPr>
            </a:lvl1pPr>
          </a:lstStyle>
          <a:p>
            <a:r>
              <a:t>Body Level One</a:t>
            </a:r>
          </a:p>
          <a:p>
            <a:pPr lvl="1"/>
            <a:r>
              <a:t>Body Level Two</a:t>
            </a:r>
          </a:p>
          <a:p>
            <a:pPr lvl="2"/>
            <a:r>
              <a:t>Body Level Three</a:t>
            </a:r>
          </a:p>
          <a:p>
            <a:pPr lvl="3"/>
            <a:r>
              <a:t>Body Level Four</a:t>
            </a:r>
          </a:p>
          <a:p>
            <a:pPr lvl="4"/>
            <a:r>
              <a:t>Body Level Five</a:t>
            </a:r>
          </a:p>
        </p:txBody>
      </p:sp>
      <p:sp>
        <p:nvSpPr>
          <p:cNvPr id="17" name="Shape 17"/>
          <p:cNvSpPr>
            <a:spLocks noGrp="1"/>
          </p:cNvSpPr>
          <p:nvPr>
            <p:ph type="sldNum" sz="quarter" idx="2"/>
          </p:nvPr>
        </p:nvSpPr>
        <p:spPr>
          <a:xfrm>
            <a:off x="8402984" y="6442075"/>
            <a:ext cx="283816" cy="274415"/>
          </a:xfrm>
          <a:prstGeom prst="rect">
            <a:avLst/>
          </a:prstGeom>
        </p:spPr>
        <p:txBody>
          <a:bodyPr lIns="50800" tIns="50800" rIns="50800" bIns="50800"/>
          <a:lstStyle>
            <a:lvl1pPr algn="r">
              <a:defRPr sz="1200" b="0">
                <a:solidFill>
                  <a:srgbClr val="000000"/>
                </a:solidFill>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71771011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475117D9-DBF0-4F69-8639-364D0214243D}" type="datetimeFigureOut">
              <a:rPr lang="fi-FI" smtClean="0"/>
              <a:t>5.3.2019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2E4E952-843E-4286-9DD5-CCD6BA7A27ED}" type="slidenum">
              <a:rPr lang="fi-FI" smtClean="0"/>
              <a:t>‹#›</a:t>
            </a:fld>
            <a:endParaRPr lang="fi-FI"/>
          </a:p>
        </p:txBody>
      </p:sp>
    </p:spTree>
    <p:extLst>
      <p:ext uri="{BB962C8B-B14F-4D97-AF65-F5344CB8AC3E}">
        <p14:creationId xmlns:p14="http://schemas.microsoft.com/office/powerpoint/2010/main" val="556917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475117D9-DBF0-4F69-8639-364D0214243D}" type="datetimeFigureOut">
              <a:rPr lang="fi-FI" smtClean="0"/>
              <a:t>5.3.2019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2E4E952-843E-4286-9DD5-CCD6BA7A27ED}" type="slidenum">
              <a:rPr lang="fi-FI" smtClean="0"/>
              <a:t>‹#›</a:t>
            </a:fld>
            <a:endParaRPr lang="fi-FI"/>
          </a:p>
        </p:txBody>
      </p:sp>
    </p:spTree>
    <p:extLst>
      <p:ext uri="{BB962C8B-B14F-4D97-AF65-F5344CB8AC3E}">
        <p14:creationId xmlns:p14="http://schemas.microsoft.com/office/powerpoint/2010/main" val="2717932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5117D9-DBF0-4F69-8639-364D0214243D}" type="datetimeFigureOut">
              <a:rPr lang="fi-FI" smtClean="0"/>
              <a:t>5.3.2019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2E4E952-843E-4286-9DD5-CCD6BA7A27ED}" type="slidenum">
              <a:rPr lang="fi-FI" smtClean="0"/>
              <a:t>‹#›</a:t>
            </a:fld>
            <a:endParaRPr lang="fi-FI"/>
          </a:p>
        </p:txBody>
      </p:sp>
    </p:spTree>
    <p:extLst>
      <p:ext uri="{BB962C8B-B14F-4D97-AF65-F5344CB8AC3E}">
        <p14:creationId xmlns:p14="http://schemas.microsoft.com/office/powerpoint/2010/main" val="3430396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475117D9-DBF0-4F69-8639-364D0214243D}" type="datetimeFigureOut">
              <a:rPr lang="fi-FI" smtClean="0"/>
              <a:t>5.3.2019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2E4E952-843E-4286-9DD5-CCD6BA7A27ED}" type="slidenum">
              <a:rPr lang="fi-FI" smtClean="0"/>
              <a:t>‹#›</a:t>
            </a:fld>
            <a:endParaRPr lang="fi-FI"/>
          </a:p>
        </p:txBody>
      </p:sp>
    </p:spTree>
    <p:extLst>
      <p:ext uri="{BB962C8B-B14F-4D97-AF65-F5344CB8AC3E}">
        <p14:creationId xmlns:p14="http://schemas.microsoft.com/office/powerpoint/2010/main" val="994015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475117D9-DBF0-4F69-8639-364D0214243D}" type="datetimeFigureOut">
              <a:rPr lang="fi-FI" smtClean="0"/>
              <a:t>5.3.2019</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42E4E952-843E-4286-9DD5-CCD6BA7A27ED}" type="slidenum">
              <a:rPr lang="fi-FI" smtClean="0"/>
              <a:t>‹#›</a:t>
            </a:fld>
            <a:endParaRPr lang="fi-FI"/>
          </a:p>
        </p:txBody>
      </p:sp>
    </p:spTree>
    <p:extLst>
      <p:ext uri="{BB962C8B-B14F-4D97-AF65-F5344CB8AC3E}">
        <p14:creationId xmlns:p14="http://schemas.microsoft.com/office/powerpoint/2010/main" val="2106692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475117D9-DBF0-4F69-8639-364D0214243D}" type="datetimeFigureOut">
              <a:rPr lang="fi-FI" smtClean="0"/>
              <a:t>5.3.2019</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42E4E952-843E-4286-9DD5-CCD6BA7A27ED}" type="slidenum">
              <a:rPr lang="fi-FI" smtClean="0"/>
              <a:t>‹#›</a:t>
            </a:fld>
            <a:endParaRPr lang="fi-FI"/>
          </a:p>
        </p:txBody>
      </p:sp>
    </p:spTree>
    <p:extLst>
      <p:ext uri="{BB962C8B-B14F-4D97-AF65-F5344CB8AC3E}">
        <p14:creationId xmlns:p14="http://schemas.microsoft.com/office/powerpoint/2010/main" val="3243302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5117D9-DBF0-4F69-8639-364D0214243D}" type="datetimeFigureOut">
              <a:rPr lang="fi-FI" smtClean="0"/>
              <a:t>5.3.2019</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42E4E952-843E-4286-9DD5-CCD6BA7A27ED}" type="slidenum">
              <a:rPr lang="fi-FI" smtClean="0"/>
              <a:t>‹#›</a:t>
            </a:fld>
            <a:endParaRPr lang="fi-FI"/>
          </a:p>
        </p:txBody>
      </p:sp>
    </p:spTree>
    <p:extLst>
      <p:ext uri="{BB962C8B-B14F-4D97-AF65-F5344CB8AC3E}">
        <p14:creationId xmlns:p14="http://schemas.microsoft.com/office/powerpoint/2010/main" val="640269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75117D9-DBF0-4F69-8639-364D0214243D}" type="datetimeFigureOut">
              <a:rPr lang="fi-FI" smtClean="0"/>
              <a:t>5.3.2019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2E4E952-843E-4286-9DD5-CCD6BA7A27ED}" type="slidenum">
              <a:rPr lang="fi-FI" smtClean="0"/>
              <a:t>‹#›</a:t>
            </a:fld>
            <a:endParaRPr lang="fi-FI"/>
          </a:p>
        </p:txBody>
      </p:sp>
    </p:spTree>
    <p:extLst>
      <p:ext uri="{BB962C8B-B14F-4D97-AF65-F5344CB8AC3E}">
        <p14:creationId xmlns:p14="http://schemas.microsoft.com/office/powerpoint/2010/main" val="31611941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75117D9-DBF0-4F69-8639-364D0214243D}" type="datetimeFigureOut">
              <a:rPr lang="fi-FI" smtClean="0"/>
              <a:t>5.3.2019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2E4E952-843E-4286-9DD5-CCD6BA7A27ED}" type="slidenum">
              <a:rPr lang="fi-FI" smtClean="0"/>
              <a:t>‹#›</a:t>
            </a:fld>
            <a:endParaRPr lang="fi-FI"/>
          </a:p>
        </p:txBody>
      </p:sp>
    </p:spTree>
    <p:extLst>
      <p:ext uri="{BB962C8B-B14F-4D97-AF65-F5344CB8AC3E}">
        <p14:creationId xmlns:p14="http://schemas.microsoft.com/office/powerpoint/2010/main" val="3895269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571500" y="1582738"/>
            <a:ext cx="3916363"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40263" y="1582738"/>
            <a:ext cx="3916362"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pPr>
              <a:defRPr/>
            </a:pPr>
            <a:fld id="{0A450448-1383-4275-A9AA-036D383274A6}" type="datetime1">
              <a:rPr lang="en-US" altLang="fi-FI"/>
              <a:pPr>
                <a:defRPr/>
              </a:pPr>
              <a:t>3/5/2019</a:t>
            </a:fld>
            <a:endParaRPr lang="en-US" altLang="fi-FI"/>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fi-FI"/>
          </a:p>
        </p:txBody>
      </p:sp>
      <p:sp>
        <p:nvSpPr>
          <p:cNvPr id="7" name="Rectangle 6"/>
          <p:cNvSpPr>
            <a:spLocks noGrp="1" noChangeArrowheads="1"/>
          </p:cNvSpPr>
          <p:nvPr>
            <p:ph type="sldNum" sz="quarter" idx="12"/>
          </p:nvPr>
        </p:nvSpPr>
        <p:spPr>
          <a:ln/>
        </p:spPr>
        <p:txBody>
          <a:bodyPr/>
          <a:lstStyle>
            <a:lvl1pPr>
              <a:defRPr/>
            </a:lvl1pPr>
          </a:lstStyle>
          <a:p>
            <a:pPr>
              <a:defRPr/>
            </a:pPr>
            <a:fld id="{E3035C74-377A-42B8-8AFA-F9A0C94825D7}" type="slidenum">
              <a:rPr lang="en-US" altLang="fi-FI"/>
              <a:pPr>
                <a:defRPr/>
              </a:pPr>
              <a:t>‹#›</a:t>
            </a:fld>
            <a:endParaRPr lang="en-US" altLang="fi-FI"/>
          </a:p>
        </p:txBody>
      </p:sp>
    </p:spTree>
    <p:extLst>
      <p:ext uri="{BB962C8B-B14F-4D97-AF65-F5344CB8AC3E}">
        <p14:creationId xmlns:p14="http://schemas.microsoft.com/office/powerpoint/2010/main" val="27886683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475117D9-DBF0-4F69-8639-364D0214243D}" type="datetimeFigureOut">
              <a:rPr lang="fi-FI" smtClean="0"/>
              <a:t>5.3.2019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2E4E952-843E-4286-9DD5-CCD6BA7A27ED}" type="slidenum">
              <a:rPr lang="fi-FI" smtClean="0"/>
              <a:t>‹#›</a:t>
            </a:fld>
            <a:endParaRPr lang="fi-FI"/>
          </a:p>
        </p:txBody>
      </p:sp>
    </p:spTree>
    <p:extLst>
      <p:ext uri="{BB962C8B-B14F-4D97-AF65-F5344CB8AC3E}">
        <p14:creationId xmlns:p14="http://schemas.microsoft.com/office/powerpoint/2010/main" val="780516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475117D9-DBF0-4F69-8639-364D0214243D}" type="datetimeFigureOut">
              <a:rPr lang="fi-FI" smtClean="0"/>
              <a:t>5.3.2019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2E4E952-843E-4286-9DD5-CCD6BA7A27ED}" type="slidenum">
              <a:rPr lang="fi-FI" smtClean="0"/>
              <a:t>‹#›</a:t>
            </a:fld>
            <a:endParaRPr lang="fi-FI"/>
          </a:p>
        </p:txBody>
      </p:sp>
    </p:spTree>
    <p:extLst>
      <p:ext uri="{BB962C8B-B14F-4D97-AF65-F5344CB8AC3E}">
        <p14:creationId xmlns:p14="http://schemas.microsoft.com/office/powerpoint/2010/main" val="236538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fi-F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Rectangle 4"/>
          <p:cNvSpPr>
            <a:spLocks noGrp="1" noChangeArrowheads="1"/>
          </p:cNvSpPr>
          <p:nvPr>
            <p:ph type="dt" sz="half" idx="10"/>
          </p:nvPr>
        </p:nvSpPr>
        <p:spPr>
          <a:ln/>
        </p:spPr>
        <p:txBody>
          <a:bodyPr/>
          <a:lstStyle>
            <a:lvl1pPr>
              <a:defRPr/>
            </a:lvl1pPr>
          </a:lstStyle>
          <a:p>
            <a:pPr>
              <a:defRPr/>
            </a:pPr>
            <a:fld id="{4C031D2C-32D8-4233-B853-BE46857B7D7E}" type="datetime1">
              <a:rPr lang="en-US" altLang="fi-FI"/>
              <a:pPr>
                <a:defRPr/>
              </a:pPr>
              <a:t>3/5/2019</a:t>
            </a:fld>
            <a:endParaRPr lang="en-US" altLang="fi-FI"/>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fi-FI"/>
          </a:p>
        </p:txBody>
      </p:sp>
      <p:sp>
        <p:nvSpPr>
          <p:cNvPr id="9" name="Rectangle 6"/>
          <p:cNvSpPr>
            <a:spLocks noGrp="1" noChangeArrowheads="1"/>
          </p:cNvSpPr>
          <p:nvPr>
            <p:ph type="sldNum" sz="quarter" idx="12"/>
          </p:nvPr>
        </p:nvSpPr>
        <p:spPr>
          <a:ln/>
        </p:spPr>
        <p:txBody>
          <a:bodyPr/>
          <a:lstStyle>
            <a:lvl1pPr>
              <a:defRPr/>
            </a:lvl1pPr>
          </a:lstStyle>
          <a:p>
            <a:pPr>
              <a:defRPr/>
            </a:pPr>
            <a:fld id="{EAFA3CE3-3770-405F-A439-BEE709E98EDE}" type="slidenum">
              <a:rPr lang="en-US" altLang="fi-FI"/>
              <a:pPr>
                <a:defRPr/>
              </a:pPr>
              <a:t>‹#›</a:t>
            </a:fld>
            <a:endParaRPr lang="en-US" altLang="fi-FI"/>
          </a:p>
        </p:txBody>
      </p:sp>
    </p:spTree>
    <p:extLst>
      <p:ext uri="{BB962C8B-B14F-4D97-AF65-F5344CB8AC3E}">
        <p14:creationId xmlns:p14="http://schemas.microsoft.com/office/powerpoint/2010/main" val="2064620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Rectangle 4"/>
          <p:cNvSpPr>
            <a:spLocks noGrp="1" noChangeArrowheads="1"/>
          </p:cNvSpPr>
          <p:nvPr>
            <p:ph type="dt" sz="half" idx="10"/>
          </p:nvPr>
        </p:nvSpPr>
        <p:spPr>
          <a:ln/>
        </p:spPr>
        <p:txBody>
          <a:bodyPr/>
          <a:lstStyle>
            <a:lvl1pPr>
              <a:defRPr/>
            </a:lvl1pPr>
          </a:lstStyle>
          <a:p>
            <a:pPr>
              <a:defRPr/>
            </a:pPr>
            <a:fld id="{49047969-F03E-42D0-9635-DBE9EFD519E3}" type="datetime1">
              <a:rPr lang="en-US" altLang="fi-FI"/>
              <a:pPr>
                <a:defRPr/>
              </a:pPr>
              <a:t>3/5/2019</a:t>
            </a:fld>
            <a:endParaRPr lang="en-US" altLang="fi-FI"/>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fi-FI"/>
          </a:p>
        </p:txBody>
      </p:sp>
      <p:sp>
        <p:nvSpPr>
          <p:cNvPr id="5" name="Rectangle 6"/>
          <p:cNvSpPr>
            <a:spLocks noGrp="1" noChangeArrowheads="1"/>
          </p:cNvSpPr>
          <p:nvPr>
            <p:ph type="sldNum" sz="quarter" idx="12"/>
          </p:nvPr>
        </p:nvSpPr>
        <p:spPr>
          <a:ln/>
        </p:spPr>
        <p:txBody>
          <a:bodyPr/>
          <a:lstStyle>
            <a:lvl1pPr>
              <a:defRPr/>
            </a:lvl1pPr>
          </a:lstStyle>
          <a:p>
            <a:pPr>
              <a:defRPr/>
            </a:pPr>
            <a:fld id="{AED72585-0B79-4E45-9834-2996224C20D8}" type="slidenum">
              <a:rPr lang="en-US" altLang="fi-FI"/>
              <a:pPr>
                <a:defRPr/>
              </a:pPr>
              <a:t>‹#›</a:t>
            </a:fld>
            <a:endParaRPr lang="en-US" altLang="fi-FI"/>
          </a:p>
        </p:txBody>
      </p:sp>
    </p:spTree>
    <p:extLst>
      <p:ext uri="{BB962C8B-B14F-4D97-AF65-F5344CB8AC3E}">
        <p14:creationId xmlns:p14="http://schemas.microsoft.com/office/powerpoint/2010/main" val="3576836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66B754F-B146-405E-B0A4-D90041BB39DB}" type="datetime1">
              <a:rPr lang="en-US" altLang="fi-FI"/>
              <a:pPr>
                <a:defRPr/>
              </a:pPr>
              <a:t>3/5/2019</a:t>
            </a:fld>
            <a:endParaRPr lang="en-US" altLang="fi-FI"/>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fi-FI"/>
          </a:p>
        </p:txBody>
      </p:sp>
      <p:sp>
        <p:nvSpPr>
          <p:cNvPr id="4" name="Rectangle 6"/>
          <p:cNvSpPr>
            <a:spLocks noGrp="1" noChangeArrowheads="1"/>
          </p:cNvSpPr>
          <p:nvPr>
            <p:ph type="sldNum" sz="quarter" idx="12"/>
          </p:nvPr>
        </p:nvSpPr>
        <p:spPr>
          <a:ln/>
        </p:spPr>
        <p:txBody>
          <a:bodyPr/>
          <a:lstStyle>
            <a:lvl1pPr>
              <a:defRPr/>
            </a:lvl1pPr>
          </a:lstStyle>
          <a:p>
            <a:pPr>
              <a:defRPr/>
            </a:pPr>
            <a:fld id="{484E0493-8700-4189-98DD-FEBE42C5AE8A}" type="slidenum">
              <a:rPr lang="en-US" altLang="fi-FI"/>
              <a:pPr>
                <a:defRPr/>
              </a:pPr>
              <a:t>‹#›</a:t>
            </a:fld>
            <a:endParaRPr lang="en-US" altLang="fi-FI"/>
          </a:p>
        </p:txBody>
      </p:sp>
    </p:spTree>
    <p:extLst>
      <p:ext uri="{BB962C8B-B14F-4D97-AF65-F5344CB8AC3E}">
        <p14:creationId xmlns:p14="http://schemas.microsoft.com/office/powerpoint/2010/main" val="1760064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i-F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30BEFB-78C0-4E53-98C0-986A9020ED06}" type="datetime1">
              <a:rPr lang="en-US" altLang="fi-FI"/>
              <a:pPr>
                <a:defRPr/>
              </a:pPr>
              <a:t>3/5/2019</a:t>
            </a:fld>
            <a:endParaRPr lang="en-US" altLang="fi-FI"/>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fi-FI"/>
          </a:p>
        </p:txBody>
      </p:sp>
      <p:sp>
        <p:nvSpPr>
          <p:cNvPr id="7" name="Rectangle 6"/>
          <p:cNvSpPr>
            <a:spLocks noGrp="1" noChangeArrowheads="1"/>
          </p:cNvSpPr>
          <p:nvPr>
            <p:ph type="sldNum" sz="quarter" idx="12"/>
          </p:nvPr>
        </p:nvSpPr>
        <p:spPr>
          <a:ln/>
        </p:spPr>
        <p:txBody>
          <a:bodyPr/>
          <a:lstStyle>
            <a:lvl1pPr>
              <a:defRPr/>
            </a:lvl1pPr>
          </a:lstStyle>
          <a:p>
            <a:pPr>
              <a:defRPr/>
            </a:pPr>
            <a:fld id="{C5F74E2D-8317-45A3-8F79-F0586DE9BEC5}" type="slidenum">
              <a:rPr lang="en-US" altLang="fi-FI"/>
              <a:pPr>
                <a:defRPr/>
              </a:pPr>
              <a:t>‹#›</a:t>
            </a:fld>
            <a:endParaRPr lang="en-US" altLang="fi-FI"/>
          </a:p>
        </p:txBody>
      </p:sp>
    </p:spTree>
    <p:extLst>
      <p:ext uri="{BB962C8B-B14F-4D97-AF65-F5344CB8AC3E}">
        <p14:creationId xmlns:p14="http://schemas.microsoft.com/office/powerpoint/2010/main" val="417320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i-F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2AA8CBE-3D3B-44F0-B916-9ED5F87DF200}" type="datetime1">
              <a:rPr lang="en-US" altLang="fi-FI"/>
              <a:pPr>
                <a:defRPr/>
              </a:pPr>
              <a:t>3/5/2019</a:t>
            </a:fld>
            <a:endParaRPr lang="en-US" altLang="fi-FI"/>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fi-FI"/>
          </a:p>
        </p:txBody>
      </p:sp>
      <p:sp>
        <p:nvSpPr>
          <p:cNvPr id="7" name="Rectangle 6"/>
          <p:cNvSpPr>
            <a:spLocks noGrp="1" noChangeArrowheads="1"/>
          </p:cNvSpPr>
          <p:nvPr>
            <p:ph type="sldNum" sz="quarter" idx="12"/>
          </p:nvPr>
        </p:nvSpPr>
        <p:spPr>
          <a:ln/>
        </p:spPr>
        <p:txBody>
          <a:bodyPr/>
          <a:lstStyle>
            <a:lvl1pPr>
              <a:defRPr/>
            </a:lvl1pPr>
          </a:lstStyle>
          <a:p>
            <a:pPr>
              <a:defRPr/>
            </a:pPr>
            <a:fld id="{0CD2CFB3-EF74-47B6-AE76-6971CE3C3DC6}" type="slidenum">
              <a:rPr lang="en-US" altLang="fi-FI"/>
              <a:pPr>
                <a:defRPr/>
              </a:pPr>
              <a:t>‹#›</a:t>
            </a:fld>
            <a:endParaRPr lang="en-US" altLang="fi-FI"/>
          </a:p>
        </p:txBody>
      </p:sp>
    </p:spTree>
    <p:extLst>
      <p:ext uri="{BB962C8B-B14F-4D97-AF65-F5344CB8AC3E}">
        <p14:creationId xmlns:p14="http://schemas.microsoft.com/office/powerpoint/2010/main" val="160973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1500" y="488950"/>
            <a:ext cx="798512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fi-FI"/>
              <a:t>Click to edit Master title style</a:t>
            </a:r>
          </a:p>
        </p:txBody>
      </p:sp>
      <p:sp>
        <p:nvSpPr>
          <p:cNvPr id="1027" name="Rectangle 3"/>
          <p:cNvSpPr>
            <a:spLocks noGrp="1" noChangeArrowheads="1"/>
          </p:cNvSpPr>
          <p:nvPr>
            <p:ph type="body" idx="1"/>
          </p:nvPr>
        </p:nvSpPr>
        <p:spPr bwMode="auto">
          <a:xfrm>
            <a:off x="571500" y="1582738"/>
            <a:ext cx="7985125" cy="413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fi-FI"/>
              <a:t>Click to edit Master text styles</a:t>
            </a:r>
          </a:p>
          <a:p>
            <a:pPr lvl="1"/>
            <a:r>
              <a:rPr lang="en-US" altLang="fi-FI"/>
              <a:t>Second level</a:t>
            </a:r>
          </a:p>
          <a:p>
            <a:pPr lvl="2"/>
            <a:r>
              <a:rPr lang="en-US" altLang="fi-FI"/>
              <a:t>Third level</a:t>
            </a:r>
          </a:p>
          <a:p>
            <a:pPr lvl="3"/>
            <a:r>
              <a:rPr lang="en-US" altLang="fi-FI"/>
              <a:t>Fourth level</a:t>
            </a:r>
          </a:p>
          <a:p>
            <a:pPr lvl="4"/>
            <a:r>
              <a:rPr lang="en-US" altLang="fi-FI"/>
              <a:t>Fifth level</a:t>
            </a:r>
          </a:p>
        </p:txBody>
      </p:sp>
      <p:sp>
        <p:nvSpPr>
          <p:cNvPr id="1028" name="Rectangle 4"/>
          <p:cNvSpPr>
            <a:spLocks noGrp="1" noChangeArrowheads="1"/>
          </p:cNvSpPr>
          <p:nvPr>
            <p:ph type="dt" sz="half" idx="2"/>
          </p:nvPr>
        </p:nvSpPr>
        <p:spPr bwMode="auto">
          <a:xfrm>
            <a:off x="3429000" y="6272213"/>
            <a:ext cx="1544638" cy="12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eaLnBrk="1" hangingPunct="1">
              <a:defRPr sz="900" b="1">
                <a:solidFill>
                  <a:srgbClr val="898989"/>
                </a:solidFill>
                <a:latin typeface="Arial" charset="0"/>
              </a:defRPr>
            </a:lvl1pPr>
          </a:lstStyle>
          <a:p>
            <a:pPr>
              <a:defRPr/>
            </a:pPr>
            <a:fld id="{21276EE5-3D6B-4CA6-B04F-5DD4B54904DB}" type="datetime1">
              <a:rPr lang="en-US" altLang="fi-FI"/>
              <a:pPr>
                <a:defRPr/>
              </a:pPr>
              <a:t>3/5/2019</a:t>
            </a:fld>
            <a:endParaRPr lang="en-US" altLang="fi-FI"/>
          </a:p>
        </p:txBody>
      </p:sp>
      <p:sp>
        <p:nvSpPr>
          <p:cNvPr id="1029" name="Rectangle 5"/>
          <p:cNvSpPr>
            <a:spLocks noGrp="1" noChangeArrowheads="1"/>
          </p:cNvSpPr>
          <p:nvPr>
            <p:ph type="ftr" sz="quarter" idx="3"/>
          </p:nvPr>
        </p:nvSpPr>
        <p:spPr bwMode="auto">
          <a:xfrm>
            <a:off x="3429000" y="6142038"/>
            <a:ext cx="1544638" cy="12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eaLnBrk="1" hangingPunct="1">
              <a:defRPr sz="900" b="1">
                <a:solidFill>
                  <a:srgbClr val="898989"/>
                </a:solidFill>
                <a:latin typeface="Arial" charset="0"/>
              </a:defRPr>
            </a:lvl1pPr>
          </a:lstStyle>
          <a:p>
            <a:pPr>
              <a:defRPr/>
            </a:pPr>
            <a:endParaRPr lang="en-US" altLang="fi-FI"/>
          </a:p>
        </p:txBody>
      </p:sp>
      <p:sp>
        <p:nvSpPr>
          <p:cNvPr id="1030" name="Rectangle 6"/>
          <p:cNvSpPr>
            <a:spLocks noGrp="1" noChangeArrowheads="1"/>
          </p:cNvSpPr>
          <p:nvPr>
            <p:ph type="sldNum" sz="quarter" idx="4"/>
          </p:nvPr>
        </p:nvSpPr>
        <p:spPr bwMode="auto">
          <a:xfrm>
            <a:off x="3429000" y="6397625"/>
            <a:ext cx="1544638" cy="12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900" b="1">
                <a:solidFill>
                  <a:srgbClr val="898989"/>
                </a:solidFill>
              </a:defRPr>
            </a:lvl1pPr>
          </a:lstStyle>
          <a:p>
            <a:pPr>
              <a:defRPr/>
            </a:pPr>
            <a:fld id="{D18E2D8A-BA08-4008-A330-77AB680CB66F}" type="slidenum">
              <a:rPr lang="en-US" altLang="fi-FI"/>
              <a:pPr>
                <a:defRPr/>
              </a:pPr>
              <a:t>‹#›</a:t>
            </a:fld>
            <a:endParaRPr lang="en-US" altLang="fi-FI"/>
          </a:p>
        </p:txBody>
      </p:sp>
      <p:sp>
        <p:nvSpPr>
          <p:cNvPr id="1031" name="Rectangle 8"/>
          <p:cNvSpPr>
            <a:spLocks noChangeArrowheads="1"/>
          </p:cNvSpPr>
          <p:nvPr/>
        </p:nvSpPr>
        <p:spPr bwMode="auto">
          <a:xfrm>
            <a:off x="571500" y="5811838"/>
            <a:ext cx="7985125" cy="65087"/>
          </a:xfrm>
          <a:prstGeom prst="rect">
            <a:avLst/>
          </a:prstGeom>
          <a:solidFill>
            <a:srgbClr val="FF7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endParaRPr lang="fi-FI" altLang="fi-FI"/>
          </a:p>
        </p:txBody>
      </p:sp>
      <p:pic>
        <p:nvPicPr>
          <p:cNvPr id="1032" name="Picture 13" descr="aalto_eng_alakulm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959475"/>
            <a:ext cx="2693988"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63"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l" rtl="0" eaLnBrk="0" fontAlgn="base" hangingPunct="0">
        <a:spcBef>
          <a:spcPct val="0"/>
        </a:spcBef>
        <a:spcAft>
          <a:spcPct val="0"/>
        </a:spcAft>
        <a:defRPr sz="3200" b="1">
          <a:solidFill>
            <a:srgbClr val="FF7900"/>
          </a:solidFill>
          <a:latin typeface="+mj-lt"/>
          <a:ea typeface="+mj-ea"/>
          <a:cs typeface="+mj-cs"/>
        </a:defRPr>
      </a:lvl1pPr>
      <a:lvl2pPr algn="l" rtl="0" eaLnBrk="0" fontAlgn="base" hangingPunct="0">
        <a:spcBef>
          <a:spcPct val="0"/>
        </a:spcBef>
        <a:spcAft>
          <a:spcPct val="0"/>
        </a:spcAft>
        <a:defRPr sz="3200" b="1">
          <a:solidFill>
            <a:srgbClr val="FF7900"/>
          </a:solidFill>
          <a:latin typeface="Arial" charset="0"/>
        </a:defRPr>
      </a:lvl2pPr>
      <a:lvl3pPr algn="l" rtl="0" eaLnBrk="0" fontAlgn="base" hangingPunct="0">
        <a:spcBef>
          <a:spcPct val="0"/>
        </a:spcBef>
        <a:spcAft>
          <a:spcPct val="0"/>
        </a:spcAft>
        <a:defRPr sz="3200" b="1">
          <a:solidFill>
            <a:srgbClr val="FF7900"/>
          </a:solidFill>
          <a:latin typeface="Arial" charset="0"/>
        </a:defRPr>
      </a:lvl3pPr>
      <a:lvl4pPr algn="l" rtl="0" eaLnBrk="0" fontAlgn="base" hangingPunct="0">
        <a:spcBef>
          <a:spcPct val="0"/>
        </a:spcBef>
        <a:spcAft>
          <a:spcPct val="0"/>
        </a:spcAft>
        <a:defRPr sz="3200" b="1">
          <a:solidFill>
            <a:srgbClr val="FF7900"/>
          </a:solidFill>
          <a:latin typeface="Arial" charset="0"/>
        </a:defRPr>
      </a:lvl4pPr>
      <a:lvl5pPr algn="l" rtl="0" eaLnBrk="0" fontAlgn="base" hangingPunct="0">
        <a:spcBef>
          <a:spcPct val="0"/>
        </a:spcBef>
        <a:spcAft>
          <a:spcPct val="0"/>
        </a:spcAft>
        <a:defRPr sz="3200" b="1">
          <a:solidFill>
            <a:srgbClr val="FF7900"/>
          </a:solidFill>
          <a:latin typeface="Arial" charset="0"/>
        </a:defRPr>
      </a:lvl5pPr>
      <a:lvl6pPr marL="457200" algn="l" rtl="0" fontAlgn="base">
        <a:spcBef>
          <a:spcPct val="0"/>
        </a:spcBef>
        <a:spcAft>
          <a:spcPct val="0"/>
        </a:spcAft>
        <a:defRPr sz="3200" b="1">
          <a:solidFill>
            <a:srgbClr val="FF7900"/>
          </a:solidFill>
          <a:latin typeface="Arial" charset="0"/>
        </a:defRPr>
      </a:lvl6pPr>
      <a:lvl7pPr marL="914400" algn="l" rtl="0" fontAlgn="base">
        <a:spcBef>
          <a:spcPct val="0"/>
        </a:spcBef>
        <a:spcAft>
          <a:spcPct val="0"/>
        </a:spcAft>
        <a:defRPr sz="3200" b="1">
          <a:solidFill>
            <a:srgbClr val="FF7900"/>
          </a:solidFill>
          <a:latin typeface="Arial" charset="0"/>
        </a:defRPr>
      </a:lvl7pPr>
      <a:lvl8pPr marL="1371600" algn="l" rtl="0" fontAlgn="base">
        <a:spcBef>
          <a:spcPct val="0"/>
        </a:spcBef>
        <a:spcAft>
          <a:spcPct val="0"/>
        </a:spcAft>
        <a:defRPr sz="3200" b="1">
          <a:solidFill>
            <a:srgbClr val="FF7900"/>
          </a:solidFill>
          <a:latin typeface="Arial" charset="0"/>
        </a:defRPr>
      </a:lvl8pPr>
      <a:lvl9pPr marL="1828800" algn="l" rtl="0" fontAlgn="base">
        <a:spcBef>
          <a:spcPct val="0"/>
        </a:spcBef>
        <a:spcAft>
          <a:spcPct val="0"/>
        </a:spcAft>
        <a:defRPr sz="3200" b="1">
          <a:solidFill>
            <a:srgbClr val="FF7900"/>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A087BD99-76E7-4888-A1D7-FA5E2A604252}" type="datetimeFigureOut">
              <a:rPr lang="fi-FI" smtClean="0">
                <a:solidFill>
                  <a:prstClr val="black">
                    <a:tint val="75000"/>
                  </a:prstClr>
                </a:solidFill>
                <a:latin typeface="Calibri" panose="020F0502020204030204"/>
              </a:rPr>
              <a:pPr eaLnBrk="1" fontAlgn="auto" hangingPunct="1">
                <a:spcBef>
                  <a:spcPts val="0"/>
                </a:spcBef>
                <a:spcAft>
                  <a:spcPts val="0"/>
                </a:spcAft>
              </a:pPr>
              <a:t>5.3.2019</a:t>
            </a:fld>
            <a:endParaRPr lang="fi-FI">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fi-FI">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19EB5392-5968-4BAD-A1A6-10EC5DC0C3FD}" type="slidenum">
              <a:rPr lang="fi-FI" smtClean="0">
                <a:solidFill>
                  <a:prstClr val="black">
                    <a:tint val="75000"/>
                  </a:prstClr>
                </a:solidFill>
                <a:latin typeface="Calibri" panose="020F0502020204030204"/>
              </a:rPr>
              <a:pPr eaLnBrk="1" fontAlgn="auto" hangingPunct="1">
                <a:spcBef>
                  <a:spcPts val="0"/>
                </a:spcBef>
                <a:spcAft>
                  <a:spcPts val="0"/>
                </a:spcAft>
              </a:pPr>
              <a:t>‹#›</a:t>
            </a:fld>
            <a:endParaRPr lang="fi-FI">
              <a:solidFill>
                <a:prstClr val="black">
                  <a:tint val="75000"/>
                </a:prstClr>
              </a:solidFill>
              <a:latin typeface="Calibri" panose="020F0502020204030204"/>
            </a:endParaRPr>
          </a:p>
        </p:txBody>
      </p:sp>
    </p:spTree>
    <p:extLst>
      <p:ext uri="{BB962C8B-B14F-4D97-AF65-F5344CB8AC3E}">
        <p14:creationId xmlns:p14="http://schemas.microsoft.com/office/powerpoint/2010/main" val="2940776321"/>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6021288"/>
            <a:ext cx="3619500" cy="158750"/>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6180039"/>
            <a:ext cx="3619500" cy="1857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ED520173-7D7F-4FBC-A781-33E654CAA422}" type="datetime1">
              <a:rPr lang="fi-FI" smtClean="0"/>
              <a:t>5.3.2019</a:t>
            </a:fld>
            <a:endParaRPr lang="fi-FI"/>
          </a:p>
        </p:txBody>
      </p:sp>
      <p:sp>
        <p:nvSpPr>
          <p:cNvPr id="9" name="Slide Number Placeholder 8"/>
          <p:cNvSpPr>
            <a:spLocks noGrp="1"/>
          </p:cNvSpPr>
          <p:nvPr>
            <p:ph type="sldNum" sz="quarter" idx="4"/>
          </p:nvPr>
        </p:nvSpPr>
        <p:spPr>
          <a:xfrm>
            <a:off x="5056956" y="6365777"/>
            <a:ext cx="3619500" cy="161926"/>
          </a:xfrm>
          <a:prstGeom prst="rect">
            <a:avLst/>
          </a:prstGeom>
        </p:spPr>
        <p:txBody>
          <a:bodyPr vert="horz" lIns="91440" tIns="45720" rIns="0" bIns="45720" rtlCol="0" anchor="ctr"/>
          <a:lstStyle>
            <a:lvl1pPr algn="r">
              <a:defRPr sz="900">
                <a:solidFill>
                  <a:schemeClr val="tx1">
                    <a:tint val="75000"/>
                  </a:schemeClr>
                </a:solidFill>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2809792956"/>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75117D9-DBF0-4F69-8639-364D0214243D}" type="datetimeFigureOut">
              <a:rPr lang="fi-FI" smtClean="0"/>
              <a:t>5.3.2019</a:t>
            </a:fld>
            <a:endParaRPr lang="fi-F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E4E952-843E-4286-9DD5-CCD6BA7A27ED}" type="slidenum">
              <a:rPr lang="fi-FI" smtClean="0"/>
              <a:t>‹#›</a:t>
            </a:fld>
            <a:endParaRPr lang="fi-FI"/>
          </a:p>
        </p:txBody>
      </p:sp>
    </p:spTree>
    <p:extLst>
      <p:ext uri="{BB962C8B-B14F-4D97-AF65-F5344CB8AC3E}">
        <p14:creationId xmlns:p14="http://schemas.microsoft.com/office/powerpoint/2010/main" val="3057638140"/>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tiff"/><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mycourses.aalto.fi/mod/assign/view.php?id=422005&amp;forceview=1" TargetMode="External"/><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hyperlink" Target="mailto:emmi.ollila@aalto.fi"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mycourses.aalto.fi/course/view.php?id=20471"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Layout" Target="../slideLayouts/slideLayout28.xml"/><Relationship Id="rId4" Type="http://schemas.openxmlformats.org/officeDocument/2006/relationships/image" Target="../media/image11.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mycourses.aalto.fi/course/modedit.php?add=assign&amp;type=&amp;course=20471&amp;section=1&amp;return=0&amp;sr=1"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28.xml"/><Relationship Id="rId6" Type="http://schemas.openxmlformats.org/officeDocument/2006/relationships/hyperlink" Target="https://openclipart.org/detail/225345/Robot" TargetMode="External"/><Relationship Id="rId5" Type="http://schemas.openxmlformats.org/officeDocument/2006/relationships/image" Target="../media/image16.png"/><Relationship Id="rId4" Type="http://schemas.openxmlformats.org/officeDocument/2006/relationships/hyperlink" Target="http://www.freestockphotos.biz/stockphoto/15912"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BE781-0DCF-4F49-903D-6273E3FDB477}"/>
              </a:ext>
            </a:extLst>
          </p:cNvPr>
          <p:cNvSpPr>
            <a:spLocks noGrp="1"/>
          </p:cNvSpPr>
          <p:nvPr>
            <p:ph type="ctrTitle"/>
          </p:nvPr>
        </p:nvSpPr>
        <p:spPr/>
        <p:txBody>
          <a:bodyPr/>
          <a:lstStyle/>
          <a:p>
            <a:r>
              <a:rPr lang="en-US" dirty="0"/>
              <a:t>Circular Economy Design Forum</a:t>
            </a:r>
          </a:p>
        </p:txBody>
      </p:sp>
      <p:sp>
        <p:nvSpPr>
          <p:cNvPr id="3" name="Subtitle 2">
            <a:extLst>
              <a:ext uri="{FF2B5EF4-FFF2-40B4-BE49-F238E27FC236}">
                <a16:creationId xmlns:a16="http://schemas.microsoft.com/office/drawing/2014/main" id="{E70B1C69-7FAE-AC45-AF87-2648DC45FDD9}"/>
              </a:ext>
            </a:extLst>
          </p:cNvPr>
          <p:cNvSpPr>
            <a:spLocks noGrp="1"/>
          </p:cNvSpPr>
          <p:nvPr>
            <p:ph type="subTitle" idx="1"/>
          </p:nvPr>
        </p:nvSpPr>
        <p:spPr/>
        <p:txBody>
          <a:bodyPr/>
          <a:lstStyle/>
          <a:p>
            <a:r>
              <a:rPr lang="fi-FI" dirty="0"/>
              <a:t>Prof. </a:t>
            </a:r>
            <a:r>
              <a:rPr lang="fi-FI" dirty="0" err="1"/>
              <a:t>Rodrigo</a:t>
            </a:r>
            <a:r>
              <a:rPr lang="fi-FI" dirty="0"/>
              <a:t> </a:t>
            </a:r>
            <a:r>
              <a:rPr lang="fi-FI" dirty="0" err="1"/>
              <a:t>Serna</a:t>
            </a:r>
            <a:endParaRPr lang="fi-FI" dirty="0"/>
          </a:p>
          <a:p>
            <a:r>
              <a:rPr lang="fi-FI" dirty="0" err="1"/>
              <a:t>Spring</a:t>
            </a:r>
            <a:r>
              <a:rPr lang="fi-FI" dirty="0"/>
              <a:t> 2019</a:t>
            </a:r>
          </a:p>
        </p:txBody>
      </p:sp>
      <p:pic>
        <p:nvPicPr>
          <p:cNvPr id="4" name="Picture 3" descr="/var/folders/p5/vkgm46dx73x2cv3417nq9clc0000gn/T/com.microsoft.Word/WebArchiveCopyPasteTempFiles/c0342e4b-f45a-7ae0-12d6-a584028e25cb?version=1.0&amp;t=1536746010807">
            <a:extLst>
              <a:ext uri="{FF2B5EF4-FFF2-40B4-BE49-F238E27FC236}">
                <a16:creationId xmlns:a16="http://schemas.microsoft.com/office/drawing/2014/main" id="{B1DDE580-E5EF-B243-9CDB-48E3C05E3DD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3734" y="275639"/>
            <a:ext cx="2807970" cy="949325"/>
          </a:xfrm>
          <a:prstGeom prst="rect">
            <a:avLst/>
          </a:prstGeom>
          <a:noFill/>
          <a:ln>
            <a:noFill/>
          </a:ln>
        </p:spPr>
      </p:pic>
      <p:pic>
        <p:nvPicPr>
          <p:cNvPr id="5" name="Picture 4" descr="/var/folders/p5/vkgm46dx73x2cv3417nq9clc0000gn/T/com.microsoft.Word/WebArchiveCopyPasteTempFiles/149215af-0b35-dc24-a000-7036b9599fb9?version=1.0&amp;t=1536745714700">
            <a:extLst>
              <a:ext uri="{FF2B5EF4-FFF2-40B4-BE49-F238E27FC236}">
                <a16:creationId xmlns:a16="http://schemas.microsoft.com/office/drawing/2014/main" id="{5FE3FEE8-6E27-344C-8027-E9020A1801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8314" y="6107698"/>
            <a:ext cx="4124960" cy="432435"/>
          </a:xfrm>
          <a:prstGeom prst="rect">
            <a:avLst/>
          </a:prstGeom>
          <a:noFill/>
          <a:ln>
            <a:noFill/>
          </a:ln>
        </p:spPr>
      </p:pic>
      <p:sp>
        <p:nvSpPr>
          <p:cNvPr id="6" name="Rectangle 5">
            <a:extLst>
              <a:ext uri="{FF2B5EF4-FFF2-40B4-BE49-F238E27FC236}">
                <a16:creationId xmlns:a16="http://schemas.microsoft.com/office/drawing/2014/main" id="{95CA7A87-6609-4640-A1C8-4C9E9F8FC4BF}"/>
              </a:ext>
            </a:extLst>
          </p:cNvPr>
          <p:cNvSpPr/>
          <p:nvPr/>
        </p:nvSpPr>
        <p:spPr>
          <a:xfrm>
            <a:off x="2286001" y="5315698"/>
            <a:ext cx="4572000" cy="590931"/>
          </a:xfrm>
          <a:prstGeom prst="rect">
            <a:avLst/>
          </a:prstGeom>
        </p:spPr>
        <p:txBody>
          <a:bodyPr>
            <a:spAutoFit/>
          </a:bodyPr>
          <a:lstStyle/>
          <a:p>
            <a:pPr algn="ctr" eaLnBrk="1" hangingPunct="1">
              <a:lnSpc>
                <a:spcPct val="90000"/>
              </a:lnSpc>
            </a:pPr>
            <a:r>
              <a:rPr lang="en-US" altLang="fi-FI" dirty="0">
                <a:solidFill>
                  <a:schemeClr val="bg1"/>
                </a:solidFill>
              </a:rPr>
              <a:t>Introductory Workshop</a:t>
            </a:r>
          </a:p>
          <a:p>
            <a:pPr algn="ctr" eaLnBrk="1" hangingPunct="1">
              <a:lnSpc>
                <a:spcPct val="90000"/>
              </a:lnSpc>
            </a:pPr>
            <a:r>
              <a:rPr lang="en-US" altLang="fi-FI" dirty="0">
                <a:solidFill>
                  <a:schemeClr val="bg1"/>
                </a:solidFill>
              </a:rPr>
              <a:t>27.2.2019</a:t>
            </a:r>
          </a:p>
        </p:txBody>
      </p:sp>
    </p:spTree>
    <p:extLst>
      <p:ext uri="{BB962C8B-B14F-4D97-AF65-F5344CB8AC3E}">
        <p14:creationId xmlns:p14="http://schemas.microsoft.com/office/powerpoint/2010/main" val="2704556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F0B8-72D0-414E-BA29-01A54F1FC863}"/>
              </a:ext>
            </a:extLst>
          </p:cNvPr>
          <p:cNvSpPr>
            <a:spLocks noGrp="1"/>
          </p:cNvSpPr>
          <p:nvPr>
            <p:ph type="ctrTitle"/>
          </p:nvPr>
        </p:nvSpPr>
        <p:spPr/>
        <p:txBody>
          <a:bodyPr/>
          <a:lstStyle/>
          <a:p>
            <a:r>
              <a:rPr lang="en-US"/>
              <a:t>Circular Economy Design Forum</a:t>
            </a:r>
          </a:p>
        </p:txBody>
      </p:sp>
      <p:sp>
        <p:nvSpPr>
          <p:cNvPr id="3" name="Content Placeholder 2">
            <a:extLst>
              <a:ext uri="{FF2B5EF4-FFF2-40B4-BE49-F238E27FC236}">
                <a16:creationId xmlns:a16="http://schemas.microsoft.com/office/drawing/2014/main" id="{21DBF674-6539-C747-8472-1E5C987624BF}"/>
              </a:ext>
            </a:extLst>
          </p:cNvPr>
          <p:cNvSpPr>
            <a:spLocks noGrp="1"/>
          </p:cNvSpPr>
          <p:nvPr>
            <p:ph sz="quarter" idx="14"/>
          </p:nvPr>
        </p:nvSpPr>
        <p:spPr>
          <a:xfrm>
            <a:off x="468314" y="1513934"/>
            <a:ext cx="4337234" cy="4003300"/>
          </a:xfrm>
        </p:spPr>
        <p:txBody>
          <a:bodyPr/>
          <a:lstStyle/>
          <a:p>
            <a:r>
              <a:rPr lang="en-US" dirty="0"/>
              <a:t> If ”Recycling” is closing the loop, why are we focusing on ”Design”?</a:t>
            </a:r>
          </a:p>
          <a:p>
            <a:pPr marL="342900" indent="-342900">
              <a:buFont typeface="Arial" panose="020B0604020202020204" pitchFamily="34" charset="0"/>
              <a:buChar char="•"/>
            </a:pPr>
            <a:r>
              <a:rPr lang="en-US" dirty="0"/>
              <a:t>Modern materials are very complex! </a:t>
            </a:r>
          </a:p>
          <a:p>
            <a:pPr marL="580500" lvl="1" indent="-342900">
              <a:buFont typeface="Arial" panose="020B0604020202020204" pitchFamily="34" charset="0"/>
              <a:buChar char="•"/>
            </a:pPr>
            <a:r>
              <a:rPr lang="en-US" dirty="0"/>
              <a:t>Was your cellphone designed for recycling?</a:t>
            </a:r>
          </a:p>
          <a:p>
            <a:endParaRPr lang="fi-FI" dirty="0"/>
          </a:p>
        </p:txBody>
      </p:sp>
      <p:pic>
        <p:nvPicPr>
          <p:cNvPr id="4" name="Picture 3">
            <a:extLst>
              <a:ext uri="{FF2B5EF4-FFF2-40B4-BE49-F238E27FC236}">
                <a16:creationId xmlns:a16="http://schemas.microsoft.com/office/drawing/2014/main" id="{57F3F1B5-472F-4946-8D74-F8D67AED1C14}"/>
              </a:ext>
            </a:extLst>
          </p:cNvPr>
          <p:cNvPicPr>
            <a:picLocks noChangeAspect="1"/>
          </p:cNvPicPr>
          <p:nvPr/>
        </p:nvPicPr>
        <p:blipFill>
          <a:blip r:embed="rId2"/>
          <a:stretch>
            <a:fillRect/>
          </a:stretch>
        </p:blipFill>
        <p:spPr>
          <a:xfrm>
            <a:off x="4931004" y="2111327"/>
            <a:ext cx="3744685" cy="2808514"/>
          </a:xfrm>
          <a:prstGeom prst="rect">
            <a:avLst/>
          </a:prstGeom>
        </p:spPr>
      </p:pic>
      <p:pic>
        <p:nvPicPr>
          <p:cNvPr id="5" name="Picture 4" descr="/var/folders/p5/vkgm46dx73x2cv3417nq9clc0000gn/T/com.microsoft.Word/WebArchiveCopyPasteTempFiles/c0342e4b-f45a-7ae0-12d6-a584028e25cb?version=1.0&amp;t=1536746010807">
            <a:extLst>
              <a:ext uri="{FF2B5EF4-FFF2-40B4-BE49-F238E27FC236}">
                <a16:creationId xmlns:a16="http://schemas.microsoft.com/office/drawing/2014/main" id="{33E571D8-E142-DF49-BB71-C11ADC98A7D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718" y="5812466"/>
            <a:ext cx="2807970" cy="949325"/>
          </a:xfrm>
          <a:prstGeom prst="rect">
            <a:avLst/>
          </a:prstGeom>
          <a:noFill/>
          <a:ln>
            <a:noFill/>
          </a:ln>
        </p:spPr>
      </p:pic>
      <p:pic>
        <p:nvPicPr>
          <p:cNvPr id="6" name="Picture 5" descr="/var/folders/p5/vkgm46dx73x2cv3417nq9clc0000gn/T/com.microsoft.Word/WebArchiveCopyPasteTempFiles/149215af-0b35-dc24-a000-7036b9599fb9?version=1.0&amp;t=1536745714700">
            <a:extLst>
              <a:ext uri="{FF2B5EF4-FFF2-40B4-BE49-F238E27FC236}">
                <a16:creationId xmlns:a16="http://schemas.microsoft.com/office/drawing/2014/main" id="{0BF4E57D-D726-5F48-AB05-CA52D26E70C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0310" y="6118934"/>
            <a:ext cx="3358198" cy="352052"/>
          </a:xfrm>
          <a:prstGeom prst="rect">
            <a:avLst/>
          </a:prstGeom>
          <a:noFill/>
          <a:ln>
            <a:noFill/>
          </a:ln>
        </p:spPr>
      </p:pic>
    </p:spTree>
    <p:extLst>
      <p:ext uri="{BB962C8B-B14F-4D97-AF65-F5344CB8AC3E}">
        <p14:creationId xmlns:p14="http://schemas.microsoft.com/office/powerpoint/2010/main" val="2542427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algn="ctr" eaLnBrk="1" hangingPunct="1"/>
            <a:r>
              <a:rPr lang="en-US" altLang="fi-FI" sz="3600" dirty="0"/>
              <a:t>Course information</a:t>
            </a:r>
          </a:p>
        </p:txBody>
      </p:sp>
      <p:sp>
        <p:nvSpPr>
          <p:cNvPr id="5123" name="Rectangle 3"/>
          <p:cNvSpPr>
            <a:spLocks noGrp="1" noChangeArrowheads="1"/>
          </p:cNvSpPr>
          <p:nvPr>
            <p:ph type="subTitle" idx="1"/>
          </p:nvPr>
        </p:nvSpPr>
        <p:spPr>
          <a:xfrm>
            <a:off x="2411413" y="3716338"/>
            <a:ext cx="3600450" cy="1223962"/>
          </a:xfrm>
        </p:spPr>
        <p:txBody>
          <a:bodyPr/>
          <a:lstStyle/>
          <a:p>
            <a:pPr algn="ctr" eaLnBrk="1" hangingPunct="1">
              <a:lnSpc>
                <a:spcPct val="90000"/>
              </a:lnSpc>
            </a:pPr>
            <a:r>
              <a:rPr lang="en-US" altLang="fi-FI" dirty="0"/>
              <a:t>Introductory Workshop</a:t>
            </a:r>
          </a:p>
          <a:p>
            <a:pPr algn="ctr" eaLnBrk="1" hangingPunct="1">
              <a:lnSpc>
                <a:spcPct val="90000"/>
              </a:lnSpc>
            </a:pPr>
            <a:r>
              <a:rPr lang="en-US" altLang="fi-FI" dirty="0"/>
              <a:t>27.2.2019</a:t>
            </a:r>
          </a:p>
        </p:txBody>
      </p:sp>
      <p:sp>
        <p:nvSpPr>
          <p:cNvPr id="4" name="Rectangle 3"/>
          <p:cNvSpPr txBox="1">
            <a:spLocks noChangeArrowheads="1"/>
          </p:cNvSpPr>
          <p:nvPr/>
        </p:nvSpPr>
        <p:spPr bwMode="auto">
          <a:xfrm>
            <a:off x="5364163" y="4724400"/>
            <a:ext cx="360045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0" indent="0" algn="l" rtl="0" fontAlgn="base">
              <a:spcBef>
                <a:spcPct val="20000"/>
              </a:spcBef>
              <a:spcAft>
                <a:spcPct val="0"/>
              </a:spcAft>
              <a:buFontTx/>
              <a:buNone/>
              <a:defRPr sz="2400">
                <a:solidFill>
                  <a:schemeClr val="bg1"/>
                </a:solidFill>
                <a:latin typeface="Georgia" pitchFamily="18" charset="0"/>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lgn="ctr" eaLnBrk="1" hangingPunct="1">
              <a:lnSpc>
                <a:spcPct val="90000"/>
              </a:lnSpc>
              <a:defRPr/>
            </a:pPr>
            <a:endParaRPr lang="en-US" altLang="fi-FI" kern="0" dirty="0"/>
          </a:p>
        </p:txBody>
      </p:sp>
      <p:sp>
        <p:nvSpPr>
          <p:cNvPr id="5" name="Rectangle 3"/>
          <p:cNvSpPr txBox="1">
            <a:spLocks noChangeArrowheads="1"/>
          </p:cNvSpPr>
          <p:nvPr/>
        </p:nvSpPr>
        <p:spPr bwMode="auto">
          <a:xfrm>
            <a:off x="4139952" y="4940300"/>
            <a:ext cx="4608761" cy="679450"/>
          </a:xfrm>
          <a:prstGeom prst="rect">
            <a:avLst/>
          </a:prstGeom>
          <a:solidFill>
            <a:schemeClr val="tx2"/>
          </a:solidFill>
          <a:ln>
            <a:solidFill>
              <a:schemeClr val="accent1"/>
            </a:solidFill>
          </a:ln>
          <a:effectLst/>
        </p:spPr>
        <p:txBody>
          <a:bodyPr lIns="0" tIns="0" rIns="0" bIns="0"/>
          <a:lstStyle>
            <a:lvl1pPr marL="0" indent="0" algn="l" rtl="0" fontAlgn="base">
              <a:spcBef>
                <a:spcPct val="20000"/>
              </a:spcBef>
              <a:spcAft>
                <a:spcPct val="0"/>
              </a:spcAft>
              <a:buFontTx/>
              <a:buNone/>
              <a:defRPr sz="2400">
                <a:solidFill>
                  <a:schemeClr val="bg1"/>
                </a:solidFill>
                <a:latin typeface="Georgia" pitchFamily="18" charset="0"/>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lgn="ctr" eaLnBrk="1" hangingPunct="1">
              <a:lnSpc>
                <a:spcPct val="90000"/>
              </a:lnSpc>
              <a:defRPr/>
            </a:pPr>
            <a:r>
              <a:rPr lang="en-US" altLang="fi-FI" sz="2000" kern="0" dirty="0"/>
              <a:t>Emmi Ollila</a:t>
            </a:r>
          </a:p>
          <a:p>
            <a:pPr algn="ctr" eaLnBrk="1" hangingPunct="1">
              <a:lnSpc>
                <a:spcPct val="90000"/>
              </a:lnSpc>
              <a:defRPr/>
            </a:pPr>
            <a:r>
              <a:rPr lang="en-US" altLang="fi-FI" sz="2000" kern="0" dirty="0"/>
              <a:t>emmi.ollila@aalto.fi</a:t>
            </a:r>
            <a:endParaRPr lang="en-US" altLang="fi-FI" sz="2000" kern="0" dirty="0">
              <a:solidFill>
                <a:schemeClr val="tx1"/>
              </a:solidFill>
            </a:endParaRPr>
          </a:p>
        </p:txBody>
      </p:sp>
      <p:pic>
        <p:nvPicPr>
          <p:cNvPr id="512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5805488"/>
            <a:ext cx="268128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395288" y="4937224"/>
            <a:ext cx="3744664" cy="679450"/>
          </a:xfrm>
          <a:prstGeom prst="rect">
            <a:avLst/>
          </a:prstGeom>
          <a:solidFill>
            <a:schemeClr val="tx2"/>
          </a:solidFill>
          <a:ln>
            <a:solidFill>
              <a:schemeClr val="accent1"/>
            </a:solidFill>
          </a:ln>
          <a:effectLst/>
        </p:spPr>
        <p:txBody>
          <a:bodyPr lIns="0" tIns="0" rIns="0" bIns="0"/>
          <a:lstStyle>
            <a:lvl1pPr marL="0" indent="0" algn="l" rtl="0" fontAlgn="base">
              <a:spcBef>
                <a:spcPct val="20000"/>
              </a:spcBef>
              <a:spcAft>
                <a:spcPct val="0"/>
              </a:spcAft>
              <a:buFontTx/>
              <a:buNone/>
              <a:defRPr sz="2400">
                <a:solidFill>
                  <a:schemeClr val="bg1"/>
                </a:solidFill>
                <a:latin typeface="Georgia" pitchFamily="18" charset="0"/>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lgn="ctr" eaLnBrk="1" hangingPunct="1">
              <a:lnSpc>
                <a:spcPct val="90000"/>
              </a:lnSpc>
              <a:defRPr/>
            </a:pPr>
            <a:r>
              <a:rPr lang="en-US" altLang="fi-FI" sz="2000" kern="0" dirty="0"/>
              <a:t>Rodrigo Serna</a:t>
            </a:r>
          </a:p>
          <a:p>
            <a:pPr algn="ctr" eaLnBrk="1" hangingPunct="1">
              <a:lnSpc>
                <a:spcPct val="90000"/>
              </a:lnSpc>
              <a:defRPr/>
            </a:pPr>
            <a:r>
              <a:rPr lang="en-US" altLang="fi-FI" sz="2000" kern="0" dirty="0"/>
              <a:t>rodrigo.serna@aalto.fi</a:t>
            </a:r>
            <a:endParaRPr lang="en-US" altLang="fi-FI" sz="2000" kern="0"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900113" y="1404938"/>
            <a:ext cx="3717925" cy="1476375"/>
            <a:chOff x="900264" y="1404748"/>
            <a:chExt cx="3717413" cy="1477328"/>
          </a:xfrm>
        </p:grpSpPr>
        <p:sp>
          <p:nvSpPr>
            <p:cNvPr id="16" name="Rounded Rectangle 15"/>
            <p:cNvSpPr/>
            <p:nvPr/>
          </p:nvSpPr>
          <p:spPr bwMode="auto">
            <a:xfrm>
              <a:off x="900264" y="1466700"/>
              <a:ext cx="3717413" cy="1318476"/>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a:extLst/>
          </p:spPr>
          <p:txBody>
            <a:bodyPr wrap="none" anchor="ctr"/>
            <a:lstStyle/>
            <a:p>
              <a:pPr algn="ctr" eaLnBrk="1" hangingPunct="1">
                <a:defRPr/>
              </a:pPr>
              <a:endParaRPr lang="en-GB">
                <a:latin typeface="Arial" charset="0"/>
              </a:endParaRPr>
            </a:p>
          </p:txBody>
        </p:sp>
        <p:sp>
          <p:nvSpPr>
            <p:cNvPr id="8211" name="TextBox 17"/>
            <p:cNvSpPr txBox="1">
              <a:spLocks noChangeArrowheads="1"/>
            </p:cNvSpPr>
            <p:nvPr/>
          </p:nvSpPr>
          <p:spPr bwMode="auto">
            <a:xfrm>
              <a:off x="900265" y="1404748"/>
              <a:ext cx="359972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buFontTx/>
                <a:buNone/>
              </a:pPr>
              <a:r>
                <a:rPr lang="en-US" altLang="en-US" sz="1800"/>
                <a:t>Learn the main concepts of circular economy and their relevance in the production and processing of metallic raw materials</a:t>
              </a:r>
            </a:p>
          </p:txBody>
        </p:sp>
      </p:grpSp>
      <p:sp>
        <p:nvSpPr>
          <p:cNvPr id="8195" name="Title 1"/>
          <p:cNvSpPr>
            <a:spLocks noGrp="1"/>
          </p:cNvSpPr>
          <p:nvPr>
            <p:ph type="title"/>
          </p:nvPr>
        </p:nvSpPr>
        <p:spPr/>
        <p:txBody>
          <a:bodyPr/>
          <a:lstStyle/>
          <a:p>
            <a:r>
              <a:rPr lang="fi-FI" altLang="fi-FI" dirty="0" err="1"/>
              <a:t>Indentent</a:t>
            </a:r>
            <a:r>
              <a:rPr lang="fi-FI" altLang="fi-FI" dirty="0"/>
              <a:t> </a:t>
            </a:r>
            <a:r>
              <a:rPr lang="fi-FI" altLang="fi-FI" dirty="0" err="1"/>
              <a:t>learning</a:t>
            </a:r>
            <a:r>
              <a:rPr lang="fi-FI" altLang="fi-FI" dirty="0"/>
              <a:t> </a:t>
            </a:r>
            <a:r>
              <a:rPr lang="fi-FI" altLang="fi-FI" dirty="0" err="1"/>
              <a:t>outcomes</a:t>
            </a:r>
            <a:r>
              <a:rPr lang="fi-FI" altLang="fi-FI" dirty="0"/>
              <a:t> (</a:t>
            </a:r>
            <a:r>
              <a:rPr lang="fi-FI" altLang="fi-FI" dirty="0" err="1"/>
              <a:t>ILOs</a:t>
            </a:r>
            <a:r>
              <a:rPr lang="fi-FI" altLang="fi-FI" dirty="0"/>
              <a:t>)</a:t>
            </a:r>
          </a:p>
        </p:txBody>
      </p:sp>
      <p:grpSp>
        <p:nvGrpSpPr>
          <p:cNvPr id="7176" name="Group 12"/>
          <p:cNvGrpSpPr>
            <a:grpSpLocks/>
          </p:cNvGrpSpPr>
          <p:nvPr/>
        </p:nvGrpSpPr>
        <p:grpSpPr bwMode="auto">
          <a:xfrm>
            <a:off x="4876800" y="3481388"/>
            <a:ext cx="3455988" cy="1109662"/>
            <a:chOff x="971922" y="1682236"/>
            <a:chExt cx="3455965" cy="1424820"/>
          </a:xfrm>
        </p:grpSpPr>
        <p:sp>
          <p:nvSpPr>
            <p:cNvPr id="14" name="Rounded Rectangle 13"/>
            <p:cNvSpPr/>
            <p:nvPr/>
          </p:nvSpPr>
          <p:spPr bwMode="auto">
            <a:xfrm>
              <a:off x="971922" y="1682236"/>
              <a:ext cx="3455965" cy="1424820"/>
            </a:xfrm>
            <a:prstGeom prst="round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extLst/>
          </p:spPr>
          <p:txBody>
            <a:bodyPr wrap="none" anchor="ctr"/>
            <a:lstStyle/>
            <a:p>
              <a:pPr algn="ctr" eaLnBrk="1" hangingPunct="1">
                <a:defRPr/>
              </a:pPr>
              <a:endParaRPr lang="en-GB">
                <a:latin typeface="Arial" charset="0"/>
              </a:endParaRPr>
            </a:p>
          </p:txBody>
        </p:sp>
        <p:sp>
          <p:nvSpPr>
            <p:cNvPr id="8209" name="TextBox 14"/>
            <p:cNvSpPr txBox="1">
              <a:spLocks noChangeArrowheads="1"/>
            </p:cNvSpPr>
            <p:nvPr/>
          </p:nvSpPr>
          <p:spPr bwMode="auto">
            <a:xfrm>
              <a:off x="1099615" y="2080957"/>
              <a:ext cx="3076363" cy="82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buFontTx/>
                <a:buNone/>
              </a:pPr>
              <a:r>
                <a:rPr lang="en-US" altLang="en-US" sz="1800"/>
                <a:t>Work in a multidiscipline team</a:t>
              </a:r>
              <a:endParaRPr lang="en-GB" altLang="en-US" sz="1800"/>
            </a:p>
          </p:txBody>
        </p:sp>
      </p:grpSp>
      <p:grpSp>
        <p:nvGrpSpPr>
          <p:cNvPr id="8197" name="Group 4"/>
          <p:cNvGrpSpPr>
            <a:grpSpLocks/>
          </p:cNvGrpSpPr>
          <p:nvPr/>
        </p:nvGrpSpPr>
        <p:grpSpPr bwMode="auto">
          <a:xfrm>
            <a:off x="900113" y="2924175"/>
            <a:ext cx="3455987" cy="1317625"/>
            <a:chOff x="900265" y="2924535"/>
            <a:chExt cx="3455988" cy="1317625"/>
          </a:xfrm>
        </p:grpSpPr>
        <p:sp>
          <p:nvSpPr>
            <p:cNvPr id="8" name="Rounded Rectangle 7"/>
            <p:cNvSpPr/>
            <p:nvPr/>
          </p:nvSpPr>
          <p:spPr bwMode="auto">
            <a:xfrm>
              <a:off x="900265" y="2924535"/>
              <a:ext cx="3455988" cy="1317625"/>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a:extLst/>
          </p:spPr>
          <p:txBody>
            <a:bodyPr wrap="none" anchor="ctr"/>
            <a:lstStyle/>
            <a:p>
              <a:pPr algn="ctr" eaLnBrk="1" hangingPunct="1">
                <a:defRPr/>
              </a:pPr>
              <a:endParaRPr lang="en-GB">
                <a:latin typeface="Arial" charset="0"/>
              </a:endParaRPr>
            </a:p>
          </p:txBody>
        </p:sp>
        <p:sp>
          <p:nvSpPr>
            <p:cNvPr id="8207" name="TextBox 17"/>
            <p:cNvSpPr txBox="1">
              <a:spLocks noChangeArrowheads="1"/>
            </p:cNvSpPr>
            <p:nvPr/>
          </p:nvSpPr>
          <p:spPr bwMode="auto">
            <a:xfrm>
              <a:off x="1152177" y="3007518"/>
              <a:ext cx="29523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sz="1800"/>
                <a:t>Apply their knowledge to solve project relevant for industry, including aspects of economic analysis</a:t>
              </a:r>
            </a:p>
          </p:txBody>
        </p:sp>
      </p:grpSp>
      <p:grpSp>
        <p:nvGrpSpPr>
          <p:cNvPr id="22" name="Group 21"/>
          <p:cNvGrpSpPr/>
          <p:nvPr/>
        </p:nvGrpSpPr>
        <p:grpSpPr bwMode="auto">
          <a:xfrm>
            <a:off x="4869708" y="1663786"/>
            <a:ext cx="3456406" cy="1315432"/>
            <a:chOff x="971600" y="1292811"/>
            <a:chExt cx="3456384" cy="1835075"/>
          </a:xfrm>
          <a:solidFill>
            <a:schemeClr val="accent1">
              <a:lumMod val="60000"/>
              <a:lumOff val="40000"/>
            </a:schemeClr>
          </a:solidFill>
        </p:grpSpPr>
        <p:sp>
          <p:nvSpPr>
            <p:cNvPr id="23" name="Rounded Rectangle 22"/>
            <p:cNvSpPr/>
            <p:nvPr/>
          </p:nvSpPr>
          <p:spPr bwMode="auto">
            <a:xfrm>
              <a:off x="971600" y="1292811"/>
              <a:ext cx="3456384" cy="1835075"/>
            </a:xfrm>
            <a:prstGeom prst="roundRect">
              <a:avLst/>
            </a:prstGeom>
            <a:grpFill/>
            <a:ln w="9525" cap="flat" cmpd="sng" algn="ctr">
              <a:solidFill>
                <a:schemeClr val="tx1"/>
              </a:solidFill>
              <a:prstDash val="solid"/>
              <a:round/>
              <a:headEnd type="none" w="med" len="med"/>
              <a:tailEnd type="none" w="med" len="med"/>
            </a:ln>
            <a:effectLst/>
            <a:extLst/>
          </p:spPr>
          <p:txBody>
            <a:bodyPr wrap="none" anchor="ctr"/>
            <a:lstStyle/>
            <a:p>
              <a:pPr algn="ctr" eaLnBrk="1" hangingPunct="1">
                <a:defRPr/>
              </a:pPr>
              <a:endParaRPr lang="en-GB">
                <a:latin typeface="Arial" charset="0"/>
              </a:endParaRPr>
            </a:p>
          </p:txBody>
        </p:sp>
        <p:sp>
          <p:nvSpPr>
            <p:cNvPr id="24" name="TextBox 23"/>
            <p:cNvSpPr txBox="1"/>
            <p:nvPr/>
          </p:nvSpPr>
          <p:spPr>
            <a:xfrm>
              <a:off x="1223627" y="1348142"/>
              <a:ext cx="2952328" cy="1674502"/>
            </a:xfrm>
            <a:prstGeom prst="rect">
              <a:avLst/>
            </a:prstGeom>
            <a:grpFill/>
          </p:spPr>
          <p:txBody>
            <a:bodyPr>
              <a:spAutoFit/>
            </a:bodyPr>
            <a:lstStyle/>
            <a:p>
              <a:pPr algn="ctr">
                <a:defRPr/>
              </a:pPr>
              <a:r>
                <a:rPr lang="en-US" dirty="0"/>
                <a:t>Apply knowledge to solve project relevant for industry, including aspects of economic analysis</a:t>
              </a:r>
            </a:p>
          </p:txBody>
        </p:sp>
      </p:grpSp>
      <p:grpSp>
        <p:nvGrpSpPr>
          <p:cNvPr id="4" name="Group 3"/>
          <p:cNvGrpSpPr>
            <a:grpSpLocks/>
          </p:cNvGrpSpPr>
          <p:nvPr/>
        </p:nvGrpSpPr>
        <p:grpSpPr bwMode="auto">
          <a:xfrm>
            <a:off x="4876800" y="4803775"/>
            <a:ext cx="3455988" cy="974725"/>
            <a:chOff x="2835571" y="4675393"/>
            <a:chExt cx="3455987" cy="974055"/>
          </a:xfrm>
        </p:grpSpPr>
        <p:sp>
          <p:nvSpPr>
            <p:cNvPr id="8204" name="Rounded Rectangle 24"/>
            <p:cNvSpPr>
              <a:spLocks noChangeArrowheads="1"/>
            </p:cNvSpPr>
            <p:nvPr/>
          </p:nvSpPr>
          <p:spPr bwMode="auto">
            <a:xfrm>
              <a:off x="2835571" y="4675393"/>
              <a:ext cx="3455987" cy="974054"/>
            </a:xfrm>
            <a:prstGeom prst="roundRect">
              <a:avLst>
                <a:gd name="adj" fmla="val 16667"/>
              </a:avLst>
            </a:prstGeom>
            <a:solidFill>
              <a:schemeClr val="bg2"/>
            </a:solidFill>
            <a:ln w="9525" algn="ctr">
              <a:solidFill>
                <a:schemeClr val="bg2"/>
              </a:solidFill>
              <a:round/>
              <a:headEnd/>
              <a:tailEnd/>
            </a:ln>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buFontTx/>
                <a:buNone/>
              </a:pPr>
              <a:endParaRPr lang="en-GB" altLang="en-US" sz="1800"/>
            </a:p>
          </p:txBody>
        </p:sp>
        <p:sp>
          <p:nvSpPr>
            <p:cNvPr id="8205" name="TextBox 17"/>
            <p:cNvSpPr txBox="1">
              <a:spLocks noChangeArrowheads="1"/>
            </p:cNvSpPr>
            <p:nvPr/>
          </p:nvSpPr>
          <p:spPr bwMode="auto">
            <a:xfrm>
              <a:off x="3087469" y="4726702"/>
              <a:ext cx="2952192" cy="92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buFontTx/>
                <a:buNone/>
              </a:pPr>
              <a:r>
                <a:rPr lang="en-US" altLang="en-US" sz="1800" dirty="0"/>
                <a:t>Develop entrepreneurial thinking from a circular economy perspective</a:t>
              </a:r>
              <a:endParaRPr lang="fi-FI" altLang="fi-FI" sz="1800" dirty="0"/>
            </a:p>
          </p:txBody>
        </p:sp>
      </p:grpSp>
      <p:grpSp>
        <p:nvGrpSpPr>
          <p:cNvPr id="8200" name="Group 5"/>
          <p:cNvGrpSpPr>
            <a:grpSpLocks/>
          </p:cNvGrpSpPr>
          <p:nvPr/>
        </p:nvGrpSpPr>
        <p:grpSpPr bwMode="auto">
          <a:xfrm>
            <a:off x="792163" y="4419600"/>
            <a:ext cx="3563937" cy="1317625"/>
            <a:chOff x="792349" y="4420340"/>
            <a:chExt cx="3563904" cy="1317625"/>
          </a:xfrm>
        </p:grpSpPr>
        <p:sp>
          <p:nvSpPr>
            <p:cNvPr id="20" name="Rounded Rectangle 19"/>
            <p:cNvSpPr/>
            <p:nvPr/>
          </p:nvSpPr>
          <p:spPr bwMode="auto">
            <a:xfrm>
              <a:off x="900298" y="4420340"/>
              <a:ext cx="3455955" cy="1317625"/>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a:extLst/>
          </p:spPr>
          <p:txBody>
            <a:bodyPr wrap="none" anchor="ctr"/>
            <a:lstStyle/>
            <a:p>
              <a:pPr algn="ctr" eaLnBrk="1" hangingPunct="1">
                <a:defRPr/>
              </a:pPr>
              <a:endParaRPr lang="en-GB">
                <a:latin typeface="Arial" charset="0"/>
              </a:endParaRPr>
            </a:p>
          </p:txBody>
        </p:sp>
        <p:sp>
          <p:nvSpPr>
            <p:cNvPr id="8203" name="TextBox 18"/>
            <p:cNvSpPr txBox="1">
              <a:spLocks noChangeArrowheads="1"/>
            </p:cNvSpPr>
            <p:nvPr/>
          </p:nvSpPr>
          <p:spPr bwMode="auto">
            <a:xfrm>
              <a:off x="792349" y="4493777"/>
              <a:ext cx="35277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buFontTx/>
                <a:buNone/>
              </a:pPr>
              <a:r>
                <a:rPr lang="en-US" altLang="en-US" sz="1800"/>
                <a:t>Model innovative recycling processes to determine their feasibility and environmental impact </a:t>
              </a:r>
            </a:p>
          </p:txBody>
        </p:sp>
      </p:grpSp>
      <p:pic>
        <p:nvPicPr>
          <p:cNvPr id="8201" name="Pictur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3563" y="5999163"/>
            <a:ext cx="268287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fi-FI" altLang="fi-FI" dirty="0" err="1"/>
              <a:t>Teaching</a:t>
            </a:r>
            <a:r>
              <a:rPr lang="fi-FI" altLang="fi-FI" dirty="0"/>
              <a:t> &amp; Learning </a:t>
            </a:r>
            <a:r>
              <a:rPr lang="fi-FI" altLang="fi-FI" dirty="0" err="1"/>
              <a:t>activities</a:t>
            </a:r>
            <a:endParaRPr lang="fi-FI" altLang="fi-FI" dirty="0"/>
          </a:p>
        </p:txBody>
      </p:sp>
      <p:sp>
        <p:nvSpPr>
          <p:cNvPr id="14339" name="TextBox 3"/>
          <p:cNvSpPr txBox="1">
            <a:spLocks noChangeArrowheads="1"/>
          </p:cNvSpPr>
          <p:nvPr/>
        </p:nvSpPr>
        <p:spPr bwMode="auto">
          <a:xfrm>
            <a:off x="827088" y="2890838"/>
            <a:ext cx="3529012" cy="1476375"/>
          </a:xfrm>
          <a:prstGeom prst="rect">
            <a:avLst/>
          </a:prstGeom>
          <a:solidFill>
            <a:schemeClr val="accent6">
              <a:lumMod val="40000"/>
              <a:lumOff val="60000"/>
            </a:schemeClr>
          </a:solidFill>
          <a:ln w="9525">
            <a:solidFill>
              <a:schemeClr val="tx1"/>
            </a:solidFill>
            <a:miter lim="800000"/>
            <a:headEnd/>
            <a:tailEnd/>
          </a:ln>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buFontTx/>
              <a:buNone/>
              <a:defRPr/>
            </a:pPr>
            <a:endParaRPr lang="fi-FI" altLang="fi-FI" sz="1800" dirty="0"/>
          </a:p>
          <a:p>
            <a:pPr algn="ctr" eaLnBrk="1" hangingPunct="1">
              <a:spcBef>
                <a:spcPct val="0"/>
              </a:spcBef>
              <a:buFontTx/>
              <a:buNone/>
              <a:defRPr/>
            </a:pPr>
            <a:r>
              <a:rPr lang="fi-FI" altLang="fi-FI" sz="1800" dirty="0" err="1"/>
              <a:t>Workshops</a:t>
            </a:r>
            <a:r>
              <a:rPr lang="fi-FI" altLang="fi-FI" sz="1800" dirty="0"/>
              <a:t> </a:t>
            </a:r>
            <a:r>
              <a:rPr lang="fi-FI" altLang="fi-FI" sz="1800" dirty="0" err="1"/>
              <a:t>with</a:t>
            </a:r>
            <a:r>
              <a:rPr lang="fi-FI" altLang="fi-FI" sz="1800" dirty="0"/>
              <a:t> </a:t>
            </a:r>
          </a:p>
          <a:p>
            <a:pPr algn="ctr" eaLnBrk="1" hangingPunct="1">
              <a:spcBef>
                <a:spcPct val="0"/>
              </a:spcBef>
              <a:buFontTx/>
              <a:buNone/>
              <a:defRPr/>
            </a:pPr>
            <a:r>
              <a:rPr lang="fi-FI" altLang="fi-FI" sz="1800" dirty="0" err="1"/>
              <a:t>Experts</a:t>
            </a:r>
            <a:endParaRPr lang="fi-FI" altLang="fi-FI" sz="1800" dirty="0"/>
          </a:p>
          <a:p>
            <a:pPr algn="ctr" eaLnBrk="1" hangingPunct="1">
              <a:spcBef>
                <a:spcPct val="0"/>
              </a:spcBef>
              <a:buFontTx/>
              <a:buNone/>
              <a:defRPr/>
            </a:pPr>
            <a:endParaRPr lang="fi-FI" altLang="fi-FI" sz="1800" dirty="0"/>
          </a:p>
          <a:p>
            <a:pPr algn="ctr" eaLnBrk="1" hangingPunct="1">
              <a:spcBef>
                <a:spcPct val="0"/>
              </a:spcBef>
              <a:buFontTx/>
              <a:buNone/>
              <a:defRPr/>
            </a:pPr>
            <a:endParaRPr lang="fi-FI" altLang="fi-FI" sz="1800" dirty="0"/>
          </a:p>
        </p:txBody>
      </p:sp>
      <p:sp>
        <p:nvSpPr>
          <p:cNvPr id="9220" name="TextBox 5"/>
          <p:cNvSpPr txBox="1">
            <a:spLocks noChangeArrowheads="1"/>
          </p:cNvSpPr>
          <p:nvPr/>
        </p:nvSpPr>
        <p:spPr bwMode="auto">
          <a:xfrm>
            <a:off x="827088" y="1412875"/>
            <a:ext cx="3529012" cy="923330"/>
          </a:xfrm>
          <a:prstGeom prst="rect">
            <a:avLst/>
          </a:prstGeom>
          <a:solidFill>
            <a:schemeClr val="bg2"/>
          </a:solidFill>
          <a:ln w="9525">
            <a:solidFill>
              <a:schemeClr val="tx1"/>
            </a:solidFill>
            <a:miter lim="800000"/>
            <a:headEnd/>
            <a:tailEnd/>
          </a:ln>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buFontTx/>
              <a:buNone/>
            </a:pPr>
            <a:r>
              <a:rPr lang="fi-FI" altLang="fi-FI" sz="1800" dirty="0"/>
              <a:t>At home </a:t>
            </a:r>
            <a:r>
              <a:rPr lang="fi-FI" altLang="fi-FI" sz="1800" dirty="0" err="1"/>
              <a:t>before</a:t>
            </a:r>
            <a:r>
              <a:rPr lang="fi-FI" altLang="fi-FI" sz="1800" dirty="0"/>
              <a:t> </a:t>
            </a:r>
            <a:r>
              <a:rPr lang="fi-FI" altLang="fi-FI" sz="1800" dirty="0" err="1"/>
              <a:t>workshops</a:t>
            </a:r>
            <a:r>
              <a:rPr lang="fi-FI" altLang="fi-FI" sz="1800" dirty="0"/>
              <a:t>:</a:t>
            </a:r>
          </a:p>
          <a:p>
            <a:pPr algn="ctr" eaLnBrk="1" hangingPunct="1">
              <a:spcBef>
                <a:spcPct val="0"/>
              </a:spcBef>
              <a:buFontTx/>
              <a:buNone/>
            </a:pPr>
            <a:endParaRPr lang="fi-FI" altLang="fi-FI" sz="1800" dirty="0"/>
          </a:p>
          <a:p>
            <a:pPr algn="ctr" eaLnBrk="1" hangingPunct="1">
              <a:spcBef>
                <a:spcPct val="0"/>
              </a:spcBef>
              <a:buFontTx/>
              <a:buNone/>
            </a:pPr>
            <a:r>
              <a:rPr lang="fi-FI" altLang="fi-FI" sz="1800" dirty="0" err="1"/>
              <a:t>Pre-tasks</a:t>
            </a:r>
            <a:endParaRPr lang="fi-FI" altLang="fi-FI" sz="1800" dirty="0"/>
          </a:p>
        </p:txBody>
      </p:sp>
      <p:sp>
        <p:nvSpPr>
          <p:cNvPr id="8" name="TextBox 7"/>
          <p:cNvSpPr txBox="1"/>
          <p:nvPr/>
        </p:nvSpPr>
        <p:spPr>
          <a:xfrm>
            <a:off x="5011736" y="1823264"/>
            <a:ext cx="3536950" cy="2031325"/>
          </a:xfrm>
          <a:prstGeom prst="rect">
            <a:avLst/>
          </a:prstGeom>
          <a:solidFill>
            <a:schemeClr val="accent1">
              <a:lumMod val="40000"/>
              <a:lumOff val="60000"/>
            </a:schemeClr>
          </a:solidFill>
          <a:ln>
            <a:solidFill>
              <a:schemeClr val="tx1"/>
            </a:solidFill>
          </a:ln>
        </p:spPr>
        <p:txBody>
          <a:bodyPr>
            <a:spAutoFit/>
          </a:bodyPr>
          <a:lstStyle/>
          <a:p>
            <a:pPr algn="ctr" eaLnBrk="1" hangingPunct="1">
              <a:defRPr/>
            </a:pPr>
            <a:endParaRPr lang="fi-FI" dirty="0">
              <a:latin typeface="Arial" charset="0"/>
            </a:endParaRPr>
          </a:p>
          <a:p>
            <a:pPr algn="ctr" eaLnBrk="1" hangingPunct="1">
              <a:defRPr/>
            </a:pPr>
            <a:endParaRPr lang="fi-FI" dirty="0">
              <a:latin typeface="Arial" charset="0"/>
            </a:endParaRPr>
          </a:p>
          <a:p>
            <a:pPr algn="ctr" eaLnBrk="1" hangingPunct="1">
              <a:defRPr/>
            </a:pPr>
            <a:r>
              <a:rPr lang="fi-FI" dirty="0" err="1">
                <a:latin typeface="Arial" charset="0"/>
              </a:rPr>
              <a:t>Applying</a:t>
            </a:r>
            <a:r>
              <a:rPr lang="fi-FI" dirty="0">
                <a:latin typeface="Arial" charset="0"/>
              </a:rPr>
              <a:t> </a:t>
            </a:r>
            <a:r>
              <a:rPr lang="fi-FI" dirty="0" err="1">
                <a:latin typeface="Arial" charset="0"/>
              </a:rPr>
              <a:t>knowledge</a:t>
            </a:r>
            <a:r>
              <a:rPr lang="fi-FI" dirty="0">
                <a:latin typeface="Arial" charset="0"/>
              </a:rPr>
              <a:t> to Project</a:t>
            </a:r>
          </a:p>
          <a:p>
            <a:pPr algn="ctr" eaLnBrk="1" hangingPunct="1">
              <a:defRPr/>
            </a:pPr>
            <a:endParaRPr lang="fi-FI" dirty="0">
              <a:latin typeface="Arial" charset="0"/>
            </a:endParaRPr>
          </a:p>
          <a:p>
            <a:pPr algn="ctr" eaLnBrk="1" hangingPunct="1">
              <a:defRPr/>
            </a:pPr>
            <a:endParaRPr lang="fi-FI" dirty="0">
              <a:latin typeface="Arial" charset="0"/>
            </a:endParaRPr>
          </a:p>
          <a:p>
            <a:pPr algn="ctr" eaLnBrk="1" hangingPunct="1">
              <a:defRPr/>
            </a:pPr>
            <a:endParaRPr lang="fi-FI" dirty="0">
              <a:latin typeface="Arial" charset="0"/>
            </a:endParaRPr>
          </a:p>
          <a:p>
            <a:pPr algn="ctr" eaLnBrk="1" hangingPunct="1">
              <a:defRPr/>
            </a:pPr>
            <a:endParaRPr lang="fi-FI" dirty="0">
              <a:latin typeface="Arial" charset="0"/>
            </a:endParaRPr>
          </a:p>
        </p:txBody>
      </p:sp>
      <p:sp>
        <p:nvSpPr>
          <p:cNvPr id="9222" name="Right Arrow 2"/>
          <p:cNvSpPr>
            <a:spLocks noChangeArrowheads="1"/>
          </p:cNvSpPr>
          <p:nvPr/>
        </p:nvSpPr>
        <p:spPr bwMode="auto">
          <a:xfrm>
            <a:off x="4356100" y="2781300"/>
            <a:ext cx="663575" cy="287338"/>
          </a:xfrm>
          <a:prstGeom prst="rightArrow">
            <a:avLst>
              <a:gd name="adj1" fmla="val 50000"/>
              <a:gd name="adj2" fmla="val 50154"/>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107763" dir="2700000" algn="ctr" rotWithShape="0">
                    <a:srgbClr val="928B81">
                      <a:alpha val="50000"/>
                    </a:srgbClr>
                  </a:outerShdw>
                </a:effectLst>
              </a14:hiddenEffects>
            </a:ext>
          </a:ex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buFontTx/>
              <a:buNone/>
            </a:pPr>
            <a:endParaRPr lang="en-GB" altLang="en-US" sz="1800"/>
          </a:p>
        </p:txBody>
      </p:sp>
      <p:pic>
        <p:nvPicPr>
          <p:cNvPr id="922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6021388"/>
            <a:ext cx="2681287"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2"/>
          <p:cNvSpPr>
            <a:spLocks noChangeArrowheads="1"/>
          </p:cNvSpPr>
          <p:nvPr/>
        </p:nvSpPr>
        <p:spPr bwMode="auto">
          <a:xfrm>
            <a:off x="4356099" y="2158405"/>
            <a:ext cx="663575" cy="287338"/>
          </a:xfrm>
          <a:prstGeom prst="rightArrow">
            <a:avLst>
              <a:gd name="adj1" fmla="val 50000"/>
              <a:gd name="adj2" fmla="val 50154"/>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107763" dir="2700000" algn="ctr" rotWithShape="0">
                    <a:srgbClr val="928B81">
                      <a:alpha val="50000"/>
                    </a:srgbClr>
                  </a:outerShdw>
                </a:effectLst>
              </a14:hiddenEffects>
            </a:ext>
          </a:ex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buFontTx/>
              <a:buNone/>
            </a:pPr>
            <a:endParaRPr lang="en-GB"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276727" y="1216348"/>
            <a:ext cx="8566484" cy="4682099"/>
            <a:chOff x="322842" y="144235"/>
            <a:chExt cx="11229728" cy="6538643"/>
          </a:xfrm>
        </p:grpSpPr>
        <p:grpSp>
          <p:nvGrpSpPr>
            <p:cNvPr id="46" name="Group 45"/>
            <p:cNvGrpSpPr/>
            <p:nvPr/>
          </p:nvGrpSpPr>
          <p:grpSpPr>
            <a:xfrm>
              <a:off x="1070309" y="1874338"/>
              <a:ext cx="10482261" cy="4137024"/>
              <a:chOff x="1133475" y="339348"/>
              <a:chExt cx="10482261" cy="6126823"/>
            </a:xfrm>
          </p:grpSpPr>
          <p:sp>
            <p:nvSpPr>
              <p:cNvPr id="68" name="Rectangle 67"/>
              <p:cNvSpPr/>
              <p:nvPr/>
            </p:nvSpPr>
            <p:spPr>
              <a:xfrm>
                <a:off x="1133475" y="5438775"/>
                <a:ext cx="1455367" cy="1019175"/>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endParaRPr lang="fi-FI" sz="800" kern="0" dirty="0">
                  <a:solidFill>
                    <a:prstClr val="black"/>
                  </a:solidFill>
                  <a:latin typeface="Calibri" panose="020F0502020204030204"/>
                </a:endParaRPr>
              </a:p>
            </p:txBody>
          </p:sp>
          <p:sp>
            <p:nvSpPr>
              <p:cNvPr id="69" name="Rectangle 68"/>
              <p:cNvSpPr/>
              <p:nvPr/>
            </p:nvSpPr>
            <p:spPr>
              <a:xfrm>
                <a:off x="2588842" y="5446996"/>
                <a:ext cx="4581118" cy="1019175"/>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marL="128588" indent="-128588" defTabSz="685800" eaLnBrk="1" fontAlgn="auto" hangingPunct="1">
                  <a:spcBef>
                    <a:spcPts val="0"/>
                  </a:spcBef>
                  <a:spcAft>
                    <a:spcPts val="0"/>
                  </a:spcAft>
                  <a:buFont typeface="Arial" panose="020B0604020202020204" pitchFamily="34" charset="0"/>
                  <a:buChar char="•"/>
                  <a:defRPr/>
                </a:pPr>
                <a:endParaRPr lang="fi-FI" sz="800" b="1" kern="0" dirty="0">
                  <a:solidFill>
                    <a:prstClr val="black"/>
                  </a:solidFill>
                  <a:latin typeface="Calibri" panose="020F0502020204030204"/>
                </a:endParaRPr>
              </a:p>
            </p:txBody>
          </p:sp>
          <p:sp>
            <p:nvSpPr>
              <p:cNvPr id="70" name="Rectangle 69"/>
              <p:cNvSpPr/>
              <p:nvPr/>
            </p:nvSpPr>
            <p:spPr>
              <a:xfrm>
                <a:off x="7169959" y="5435238"/>
                <a:ext cx="4445777" cy="1019173"/>
              </a:xfrm>
              <a:prstGeom prst="rect">
                <a:avLst/>
              </a:prstGeom>
              <a:solidFill>
                <a:srgbClr val="ED7D31">
                  <a:lumMod val="20000"/>
                  <a:lumOff val="80000"/>
                </a:srgbClr>
              </a:solidFill>
              <a:ln w="12700" cap="flat" cmpd="sng" algn="ctr">
                <a:solidFill>
                  <a:srgbClr val="ED7D31"/>
                </a:solidFill>
                <a:prstDash val="solid"/>
                <a:miter lim="800000"/>
              </a:ln>
              <a:effectLst/>
            </p:spPr>
            <p:txBody>
              <a:bodyPr wrap="square" rtlCol="0" anchor="ctr">
                <a:noAutofit/>
              </a:bodyPr>
              <a:lstStyle/>
              <a:p>
                <a:pPr defTabSz="685800" eaLnBrk="1" fontAlgn="auto" hangingPunct="1">
                  <a:spcBef>
                    <a:spcPts val="0"/>
                  </a:spcBef>
                  <a:spcAft>
                    <a:spcPts val="0"/>
                  </a:spcAft>
                  <a:defRPr/>
                </a:pPr>
                <a:r>
                  <a:rPr lang="fi-FI" sz="800" b="1" kern="0" dirty="0" err="1">
                    <a:solidFill>
                      <a:prstClr val="black"/>
                    </a:solidFill>
                    <a:latin typeface="Calibri" panose="020F0502020204030204"/>
                  </a:rPr>
                  <a:t>Final</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project</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presentation</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Wed</a:t>
                </a:r>
                <a:r>
                  <a:rPr lang="fi-FI" sz="800" b="1" kern="0" dirty="0">
                    <a:solidFill>
                      <a:prstClr val="black"/>
                    </a:solidFill>
                    <a:latin typeface="Calibri" panose="020F0502020204030204"/>
                  </a:rPr>
                  <a:t> 17.4. 14:15-17 </a:t>
                </a:r>
              </a:p>
              <a:p>
                <a:pPr defTabSz="685800" eaLnBrk="1" fontAlgn="auto" hangingPunct="1">
                  <a:spcBef>
                    <a:spcPts val="0"/>
                  </a:spcBef>
                  <a:spcAft>
                    <a:spcPts val="0"/>
                  </a:spcAft>
                  <a:defRPr/>
                </a:pPr>
                <a:r>
                  <a:rPr lang="fi-FI" sz="800" kern="0" dirty="0">
                    <a:solidFill>
                      <a:prstClr val="black"/>
                    </a:solidFill>
                    <a:latin typeface="Calibri" panose="020F0502020204030204"/>
                  </a:rPr>
                  <a:t>R001/U358 = 15 </a:t>
                </a:r>
                <a:r>
                  <a:rPr lang="fi-FI" sz="800" kern="0" dirty="0" err="1">
                    <a:solidFill>
                      <a:prstClr val="black"/>
                    </a:solidFill>
                    <a:latin typeface="Calibri" panose="020F0502020204030204"/>
                  </a:rPr>
                  <a:t>minutes</a:t>
                </a:r>
                <a:r>
                  <a:rPr lang="fi-FI" sz="800" kern="0" dirty="0">
                    <a:solidFill>
                      <a:prstClr val="black"/>
                    </a:solidFill>
                    <a:latin typeface="Calibri" panose="020F0502020204030204"/>
                  </a:rPr>
                  <a:t> </a:t>
                </a:r>
                <a:r>
                  <a:rPr lang="fi-FI" sz="800" kern="0" dirty="0" err="1">
                    <a:solidFill>
                      <a:prstClr val="black"/>
                    </a:solidFill>
                    <a:latin typeface="Calibri" panose="020F0502020204030204"/>
                  </a:rPr>
                  <a:t>talk</a:t>
                </a:r>
                <a:r>
                  <a:rPr lang="fi-FI" sz="800" kern="0" dirty="0">
                    <a:solidFill>
                      <a:prstClr val="black"/>
                    </a:solidFill>
                    <a:latin typeface="Calibri" panose="020F0502020204030204"/>
                  </a:rPr>
                  <a:t> + </a:t>
                </a:r>
                <a:r>
                  <a:rPr lang="fi-FI" sz="800" kern="0" dirty="0" err="1">
                    <a:solidFill>
                      <a:prstClr val="black"/>
                    </a:solidFill>
                    <a:latin typeface="Calibri" panose="020F0502020204030204"/>
                  </a:rPr>
                  <a:t>slides</a:t>
                </a:r>
                <a:r>
                  <a:rPr lang="fi-FI" sz="800" kern="0" dirty="0">
                    <a:solidFill>
                      <a:prstClr val="black"/>
                    </a:solidFill>
                    <a:latin typeface="Calibri" panose="020F0502020204030204"/>
                  </a:rPr>
                  <a:t>  </a:t>
                </a:r>
              </a:p>
            </p:txBody>
          </p:sp>
          <p:sp>
            <p:nvSpPr>
              <p:cNvPr id="71" name="Rectangle 70"/>
              <p:cNvSpPr/>
              <p:nvPr/>
            </p:nvSpPr>
            <p:spPr>
              <a:xfrm>
                <a:off x="1133475" y="4419597"/>
                <a:ext cx="1455367" cy="1019175"/>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endParaRPr lang="fi-FI" sz="800" kern="0" dirty="0">
                  <a:solidFill>
                    <a:prstClr val="black"/>
                  </a:solidFill>
                  <a:latin typeface="Calibri" panose="020F0502020204030204"/>
                </a:endParaRPr>
              </a:p>
            </p:txBody>
          </p:sp>
          <p:sp>
            <p:nvSpPr>
              <p:cNvPr id="72" name="Rectangle 71"/>
              <p:cNvSpPr/>
              <p:nvPr/>
            </p:nvSpPr>
            <p:spPr>
              <a:xfrm>
                <a:off x="2588842" y="4427817"/>
                <a:ext cx="4581118" cy="1019175"/>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en-US" sz="800" b="1" kern="0">
                    <a:solidFill>
                      <a:prstClr val="black"/>
                    </a:solidFill>
                    <a:latin typeface="Calibri" panose="020F0502020204030204"/>
                  </a:rPr>
                  <a:t>No workshop</a:t>
                </a:r>
                <a:endParaRPr lang="fi-FI" sz="800" b="1" kern="0" dirty="0">
                  <a:solidFill>
                    <a:prstClr val="black"/>
                  </a:solidFill>
                  <a:latin typeface="Calibri" panose="020F0502020204030204"/>
                </a:endParaRPr>
              </a:p>
            </p:txBody>
          </p:sp>
          <p:sp>
            <p:nvSpPr>
              <p:cNvPr id="73" name="Rectangle 72"/>
              <p:cNvSpPr/>
              <p:nvPr/>
            </p:nvSpPr>
            <p:spPr>
              <a:xfrm>
                <a:off x="7169955" y="4416060"/>
                <a:ext cx="4445777" cy="1019173"/>
              </a:xfrm>
              <a:prstGeom prst="rect">
                <a:avLst/>
              </a:prstGeom>
              <a:solidFill>
                <a:srgbClr val="ED7D31">
                  <a:lumMod val="20000"/>
                  <a:lumOff val="80000"/>
                </a:srgbClr>
              </a:solidFill>
              <a:ln w="12700" cap="flat" cmpd="sng" algn="ctr">
                <a:solidFill>
                  <a:srgbClr val="ED7D31"/>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en-GB" sz="800" kern="0" dirty="0">
                    <a:solidFill>
                      <a:prstClr val="black"/>
                    </a:solidFill>
                    <a:latin typeface="Calibri" panose="020F0502020204030204"/>
                  </a:rPr>
                  <a:t>Self-guided project work: </a:t>
                </a:r>
              </a:p>
              <a:p>
                <a:pPr defTabSz="685800" eaLnBrk="1" fontAlgn="auto" hangingPunct="1">
                  <a:spcBef>
                    <a:spcPts val="0"/>
                  </a:spcBef>
                  <a:spcAft>
                    <a:spcPts val="0"/>
                  </a:spcAft>
                  <a:defRPr/>
                </a:pPr>
                <a:r>
                  <a:rPr lang="en-GB" sz="800" kern="0" dirty="0">
                    <a:solidFill>
                      <a:prstClr val="black"/>
                    </a:solidFill>
                    <a:latin typeface="Calibri" panose="020F0502020204030204"/>
                  </a:rPr>
                  <a:t>Continue to develop a business proposal and get ready for final presentation</a:t>
                </a:r>
              </a:p>
            </p:txBody>
          </p:sp>
          <p:sp>
            <p:nvSpPr>
              <p:cNvPr id="74" name="Rectangle 73"/>
              <p:cNvSpPr/>
              <p:nvPr/>
            </p:nvSpPr>
            <p:spPr>
              <a:xfrm>
                <a:off x="1133475" y="3400420"/>
                <a:ext cx="1579355" cy="1019176"/>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Pre-readings</a:t>
                </a:r>
                <a:r>
                  <a:rPr lang="fi-FI" sz="800" kern="0" dirty="0">
                    <a:solidFill>
                      <a:prstClr val="black"/>
                    </a:solidFill>
                    <a:latin typeface="Calibri" panose="020F0502020204030204"/>
                  </a:rPr>
                  <a:t> </a:t>
                </a:r>
                <a:r>
                  <a:rPr lang="fi-FI" sz="800" kern="0" dirty="0" smtClean="0">
                    <a:solidFill>
                      <a:prstClr val="black"/>
                    </a:solidFill>
                    <a:latin typeface="Calibri" panose="020F0502020204030204"/>
                  </a:rPr>
                  <a:t>+ </a:t>
                </a:r>
                <a:r>
                  <a:rPr lang="fi-FI" sz="800" kern="0" dirty="0" err="1" smtClean="0">
                    <a:solidFill>
                      <a:prstClr val="black"/>
                    </a:solidFill>
                    <a:latin typeface="Calibri" panose="020F0502020204030204"/>
                  </a:rPr>
                  <a:t>pretasks</a:t>
                </a:r>
                <a:endParaRPr lang="fi-FI" sz="800" kern="0" dirty="0">
                  <a:solidFill>
                    <a:prstClr val="black"/>
                  </a:solidFill>
                  <a:latin typeface="Calibri" panose="020F0502020204030204"/>
                </a:endParaRPr>
              </a:p>
              <a:p>
                <a:pPr defTabSz="685800" eaLnBrk="1" fontAlgn="auto" hangingPunct="1">
                  <a:spcBef>
                    <a:spcPts val="0"/>
                  </a:spcBef>
                  <a:spcAft>
                    <a:spcPts val="0"/>
                  </a:spcAft>
                  <a:defRPr/>
                </a:pPr>
                <a:r>
                  <a:rPr lang="en-US" sz="800" kern="0" dirty="0" smtClean="0">
                    <a:solidFill>
                      <a:prstClr val="black"/>
                    </a:solidFill>
                    <a:latin typeface="Calibri" panose="020F0502020204030204"/>
                  </a:rPr>
                  <a:t>DL </a:t>
                </a:r>
                <a:r>
                  <a:rPr lang="en-US" sz="800" kern="0" dirty="0">
                    <a:solidFill>
                      <a:prstClr val="black"/>
                    </a:solidFill>
                    <a:latin typeface="Calibri" panose="020F0502020204030204"/>
                  </a:rPr>
                  <a:t>2.4. 10 pm</a:t>
                </a:r>
                <a:endParaRPr lang="fi-FI" sz="800" kern="0" dirty="0">
                  <a:solidFill>
                    <a:prstClr val="black"/>
                  </a:solidFill>
                  <a:latin typeface="Calibri" panose="020F0502020204030204"/>
                </a:endParaRPr>
              </a:p>
            </p:txBody>
          </p:sp>
          <p:sp>
            <p:nvSpPr>
              <p:cNvPr id="75" name="Rectangle 74"/>
              <p:cNvSpPr/>
              <p:nvPr/>
            </p:nvSpPr>
            <p:spPr>
              <a:xfrm>
                <a:off x="2588842" y="3408638"/>
                <a:ext cx="4581108" cy="1019175"/>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Autofit/>
              </a:bodyPr>
              <a:lstStyle/>
              <a:p>
                <a:pPr defTabSz="685800" eaLnBrk="1" fontAlgn="auto" hangingPunct="1">
                  <a:spcBef>
                    <a:spcPts val="0"/>
                  </a:spcBef>
                  <a:spcAft>
                    <a:spcPts val="0"/>
                  </a:spcAft>
                  <a:defRPr/>
                </a:pPr>
                <a:r>
                  <a:rPr lang="fi-FI" sz="800" b="1" kern="0" dirty="0" err="1">
                    <a:solidFill>
                      <a:prstClr val="black"/>
                    </a:solidFill>
                    <a:latin typeface="Calibri" panose="020F0502020204030204"/>
                  </a:rPr>
                  <a:t>Dismantling</a:t>
                </a:r>
                <a:r>
                  <a:rPr lang="fi-FI" sz="800" b="1" kern="0" dirty="0">
                    <a:solidFill>
                      <a:prstClr val="black"/>
                    </a:solidFill>
                    <a:latin typeface="Calibri" panose="020F0502020204030204"/>
                  </a:rPr>
                  <a:t> workshop </a:t>
                </a:r>
                <a:r>
                  <a:rPr lang="fi-FI" sz="800" b="1" kern="0" dirty="0" err="1">
                    <a:solidFill>
                      <a:prstClr val="black"/>
                    </a:solidFill>
                    <a:latin typeface="Calibri" panose="020F0502020204030204" pitchFamily="34" charset="0"/>
                    <a:cs typeface="Calibri" panose="020F0502020204030204" pitchFamily="34" charset="0"/>
                  </a:rPr>
                  <a:t>Wed</a:t>
                </a:r>
                <a:r>
                  <a:rPr lang="fi-FI" sz="800" b="1" kern="0" dirty="0">
                    <a:solidFill>
                      <a:prstClr val="black"/>
                    </a:solidFill>
                    <a:latin typeface="Calibri" panose="020F0502020204030204" pitchFamily="34" charset="0"/>
                    <a:cs typeface="Calibri" panose="020F0502020204030204" pitchFamily="34" charset="0"/>
                  </a:rPr>
                  <a:t> 3.4. 14:15-17 </a:t>
                </a:r>
                <a:r>
                  <a:rPr lang="fi-FI" sz="800" kern="0" dirty="0">
                    <a:solidFill>
                      <a:prstClr val="black"/>
                    </a:solidFill>
                    <a:latin typeface="Calibri" panose="020F0502020204030204" pitchFamily="34" charset="0"/>
                    <a:cs typeface="Calibri" panose="020F0502020204030204" pitchFamily="34" charset="0"/>
                  </a:rPr>
                  <a:t>at Design </a:t>
                </a:r>
                <a:r>
                  <a:rPr lang="fi-FI" sz="800" kern="0" dirty="0" err="1">
                    <a:solidFill>
                      <a:prstClr val="black"/>
                    </a:solidFill>
                    <a:latin typeface="Calibri" panose="020F0502020204030204" pitchFamily="34" charset="0"/>
                    <a:cs typeface="Calibri" panose="020F0502020204030204" pitchFamily="34" charset="0"/>
                  </a:rPr>
                  <a:t>Factory</a:t>
                </a:r>
                <a:r>
                  <a:rPr lang="fi-FI" sz="800" kern="0" dirty="0">
                    <a:solidFill>
                      <a:prstClr val="black"/>
                    </a:solidFill>
                    <a:latin typeface="Calibri" panose="020F0502020204030204" pitchFamily="34" charset="0"/>
                    <a:cs typeface="Calibri" panose="020F0502020204030204" pitchFamily="34" charset="0"/>
                  </a:rPr>
                  <a:t> (Betonimiehenkuja 5C). Tatu Karlström (Kuusakoski Oy).</a:t>
                </a:r>
              </a:p>
              <a:p>
                <a:pPr defTabSz="685800" eaLnBrk="1" fontAlgn="auto" hangingPunct="1">
                  <a:spcBef>
                    <a:spcPts val="0"/>
                  </a:spcBef>
                  <a:spcAft>
                    <a:spcPts val="0"/>
                  </a:spcAft>
                  <a:defRPr/>
                </a:pPr>
                <a:r>
                  <a:rPr lang="en-US" sz="800" kern="0" dirty="0">
                    <a:solidFill>
                      <a:prstClr val="black"/>
                    </a:solidFill>
                    <a:latin typeface="Calibri" panose="020F0502020204030204" pitchFamily="34" charset="0"/>
                    <a:cs typeface="Calibri" panose="020F0502020204030204" pitchFamily="34" charset="0"/>
                  </a:rPr>
                  <a:t>Dismantling phones and tablets in teams.</a:t>
                </a:r>
                <a:r>
                  <a:rPr lang="fi-FI" sz="800" kern="0" dirty="0">
                    <a:solidFill>
                      <a:prstClr val="black"/>
                    </a:solidFill>
                    <a:latin typeface="Calibri" panose="020F0502020204030204" pitchFamily="34" charset="0"/>
                    <a:cs typeface="Calibri" panose="020F0502020204030204" pitchFamily="34" charset="0"/>
                  </a:rPr>
                  <a:t>   </a:t>
                </a:r>
              </a:p>
            </p:txBody>
          </p:sp>
          <p:sp>
            <p:nvSpPr>
              <p:cNvPr id="76" name="Rectangle 75"/>
              <p:cNvSpPr/>
              <p:nvPr/>
            </p:nvSpPr>
            <p:spPr>
              <a:xfrm>
                <a:off x="7169959" y="3396884"/>
                <a:ext cx="4445777" cy="1019173"/>
              </a:xfrm>
              <a:prstGeom prst="rect">
                <a:avLst/>
              </a:prstGeom>
              <a:solidFill>
                <a:srgbClr val="ED7D31">
                  <a:lumMod val="20000"/>
                  <a:lumOff val="80000"/>
                </a:srgbClr>
              </a:solidFill>
              <a:ln w="12700" cap="flat" cmpd="sng" algn="ctr">
                <a:solidFill>
                  <a:srgbClr val="ED7D31"/>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en-GB" sz="800" kern="0" dirty="0">
                    <a:solidFill>
                      <a:prstClr val="black"/>
                    </a:solidFill>
                    <a:latin typeface="Calibri" panose="020F0502020204030204"/>
                  </a:rPr>
                  <a:t>Self-guided project work: </a:t>
                </a:r>
              </a:p>
              <a:p>
                <a:pPr defTabSz="685800" eaLnBrk="1" fontAlgn="auto" hangingPunct="1">
                  <a:spcBef>
                    <a:spcPts val="0"/>
                  </a:spcBef>
                  <a:spcAft>
                    <a:spcPts val="0"/>
                  </a:spcAft>
                  <a:defRPr/>
                </a:pPr>
                <a:r>
                  <a:rPr lang="en-GB" sz="800" kern="0" dirty="0">
                    <a:solidFill>
                      <a:prstClr val="black"/>
                    </a:solidFill>
                    <a:latin typeface="Calibri" panose="020F0502020204030204"/>
                  </a:rPr>
                  <a:t>Develop business proposal and developing solution based on debate feedback, booking a mentoring time with experts as needed.</a:t>
                </a:r>
              </a:p>
            </p:txBody>
          </p:sp>
          <p:sp>
            <p:nvSpPr>
              <p:cNvPr id="77" name="Rectangle 76"/>
              <p:cNvSpPr/>
              <p:nvPr/>
            </p:nvSpPr>
            <p:spPr>
              <a:xfrm>
                <a:off x="1133475" y="2381242"/>
                <a:ext cx="1455367" cy="1019175"/>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Pre-readings</a:t>
                </a:r>
                <a:r>
                  <a:rPr lang="fi-FI" sz="800" kern="0" dirty="0">
                    <a:solidFill>
                      <a:prstClr val="black"/>
                    </a:solidFill>
                    <a:latin typeface="Calibri" panose="020F0502020204030204"/>
                  </a:rPr>
                  <a:t> + </a:t>
                </a:r>
                <a:r>
                  <a:rPr lang="fi-FI" sz="800" kern="0" dirty="0" err="1">
                    <a:solidFill>
                      <a:prstClr val="black"/>
                    </a:solidFill>
                    <a:latin typeface="Calibri" panose="020F0502020204030204"/>
                  </a:rPr>
                  <a:t>pretask</a:t>
                </a:r>
                <a:r>
                  <a:rPr lang="fi-FI" sz="800" kern="0" dirty="0">
                    <a:solidFill>
                      <a:prstClr val="black"/>
                    </a:solidFill>
                    <a:latin typeface="Calibri" panose="020F0502020204030204"/>
                  </a:rPr>
                  <a:t> </a:t>
                </a:r>
              </a:p>
              <a:p>
                <a:pPr defTabSz="685800" eaLnBrk="1" fontAlgn="auto" hangingPunct="1">
                  <a:spcBef>
                    <a:spcPts val="0"/>
                  </a:spcBef>
                  <a:spcAft>
                    <a:spcPts val="0"/>
                  </a:spcAft>
                  <a:defRPr/>
                </a:pPr>
                <a:r>
                  <a:rPr lang="fi-FI" sz="800" kern="0" dirty="0" smtClean="0">
                    <a:solidFill>
                      <a:prstClr val="black"/>
                    </a:solidFill>
                    <a:latin typeface="Calibri" panose="020F0502020204030204"/>
                  </a:rPr>
                  <a:t>DL </a:t>
                </a:r>
                <a:r>
                  <a:rPr lang="fi-FI" sz="800" kern="0" dirty="0">
                    <a:solidFill>
                      <a:prstClr val="black"/>
                    </a:solidFill>
                    <a:latin typeface="Calibri" panose="020F0502020204030204"/>
                  </a:rPr>
                  <a:t>26.3. 10 pm</a:t>
                </a:r>
              </a:p>
            </p:txBody>
          </p:sp>
          <p:sp>
            <p:nvSpPr>
              <p:cNvPr id="78" name="Rectangle 77"/>
              <p:cNvSpPr/>
              <p:nvPr/>
            </p:nvSpPr>
            <p:spPr>
              <a:xfrm>
                <a:off x="2588842" y="2389460"/>
                <a:ext cx="4581118" cy="1019175"/>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fontScale="92500"/>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Workshop </a:t>
                </a:r>
                <a:r>
                  <a:rPr lang="fi-FI" sz="800" kern="0" dirty="0" err="1">
                    <a:solidFill>
                      <a:prstClr val="black"/>
                    </a:solidFill>
                    <a:latin typeface="Calibri" panose="020F0502020204030204"/>
                  </a:rPr>
                  <a:t>Wed</a:t>
                </a:r>
                <a:r>
                  <a:rPr lang="fi-FI" sz="800" kern="0" dirty="0">
                    <a:solidFill>
                      <a:prstClr val="black"/>
                    </a:solidFill>
                    <a:latin typeface="Calibri" panose="020F0502020204030204"/>
                  </a:rPr>
                  <a:t> 27.3. 14:15-17: </a:t>
                </a:r>
                <a:r>
                  <a:rPr lang="fi-FI" sz="800" kern="0" dirty="0" err="1">
                    <a:solidFill>
                      <a:prstClr val="black"/>
                    </a:solidFill>
                    <a:latin typeface="Calibri" panose="020F0502020204030204"/>
                  </a:rPr>
                  <a:t>Turning</a:t>
                </a:r>
                <a:r>
                  <a:rPr lang="fi-FI" sz="800" kern="0" dirty="0">
                    <a:solidFill>
                      <a:prstClr val="black"/>
                    </a:solidFill>
                    <a:latin typeface="Calibri" panose="020F0502020204030204"/>
                  </a:rPr>
                  <a:t> a </a:t>
                </a:r>
                <a:r>
                  <a:rPr lang="fi-FI" sz="800" kern="0" dirty="0" err="1">
                    <a:solidFill>
                      <a:prstClr val="black"/>
                    </a:solidFill>
                    <a:latin typeface="Calibri" panose="020F0502020204030204"/>
                  </a:rPr>
                  <a:t>technical</a:t>
                </a:r>
                <a:r>
                  <a:rPr lang="fi-FI" sz="800" kern="0" dirty="0">
                    <a:solidFill>
                      <a:prstClr val="black"/>
                    </a:solidFill>
                    <a:latin typeface="Calibri" panose="020F0502020204030204"/>
                  </a:rPr>
                  <a:t> </a:t>
                </a:r>
                <a:r>
                  <a:rPr lang="fi-FI" sz="800" kern="0" dirty="0" err="1">
                    <a:solidFill>
                      <a:prstClr val="black"/>
                    </a:solidFill>
                    <a:latin typeface="Calibri" panose="020F0502020204030204"/>
                  </a:rPr>
                  <a:t>solution</a:t>
                </a:r>
                <a:r>
                  <a:rPr lang="fi-FI" sz="800" kern="0" dirty="0">
                    <a:solidFill>
                      <a:prstClr val="black"/>
                    </a:solidFill>
                    <a:latin typeface="Calibri" panose="020F0502020204030204"/>
                  </a:rPr>
                  <a:t> into a business case. </a:t>
                </a:r>
                <a:r>
                  <a:rPr lang="fi-FI" sz="800" kern="0" dirty="0" err="1">
                    <a:solidFill>
                      <a:prstClr val="black"/>
                    </a:solidFill>
                    <a:latin typeface="Calibri" panose="020F0502020204030204"/>
                  </a:rPr>
                  <a:t>Taking</a:t>
                </a:r>
                <a:r>
                  <a:rPr lang="fi-FI" sz="800" kern="0" dirty="0">
                    <a:solidFill>
                      <a:prstClr val="black"/>
                    </a:solidFill>
                    <a:latin typeface="Calibri" panose="020F0502020204030204"/>
                  </a:rPr>
                  <a:t> </a:t>
                </a:r>
                <a:r>
                  <a:rPr lang="fi-FI" sz="800" kern="0" dirty="0" err="1">
                    <a:solidFill>
                      <a:prstClr val="black"/>
                    </a:solidFill>
                    <a:latin typeface="Calibri" panose="020F0502020204030204"/>
                  </a:rPr>
                  <a:t>the</a:t>
                </a:r>
                <a:r>
                  <a:rPr lang="fi-FI" sz="800" kern="0" dirty="0">
                    <a:solidFill>
                      <a:prstClr val="black"/>
                    </a:solidFill>
                    <a:latin typeface="Calibri" panose="020F0502020204030204"/>
                  </a:rPr>
                  <a:t> </a:t>
                </a:r>
                <a:r>
                  <a:rPr lang="fi-FI" sz="800" kern="0" dirty="0" err="1">
                    <a:solidFill>
                      <a:prstClr val="black"/>
                    </a:solidFill>
                    <a:latin typeface="Calibri" panose="020F0502020204030204"/>
                  </a:rPr>
                  <a:t>stakeholders</a:t>
                </a:r>
                <a:r>
                  <a:rPr lang="fi-FI" sz="800" kern="0" dirty="0">
                    <a:solidFill>
                      <a:prstClr val="black"/>
                    </a:solidFill>
                    <a:latin typeface="Calibri" panose="020F0502020204030204"/>
                  </a:rPr>
                  <a:t> into </a:t>
                </a:r>
                <a:r>
                  <a:rPr lang="fi-FI" sz="800" kern="0" dirty="0" err="1">
                    <a:solidFill>
                      <a:prstClr val="black"/>
                    </a:solidFill>
                    <a:latin typeface="Calibri" panose="020F0502020204030204"/>
                  </a:rPr>
                  <a:t>account</a:t>
                </a:r>
                <a:r>
                  <a:rPr lang="fi-FI" sz="800" kern="0" dirty="0">
                    <a:solidFill>
                      <a:prstClr val="black"/>
                    </a:solidFill>
                    <a:latin typeface="Calibri" panose="020F0502020204030204"/>
                  </a:rPr>
                  <a:t>. Tatu Lyytinen &amp; Jarkko Levänen (BIZ)</a:t>
                </a:r>
              </a:p>
              <a:p>
                <a:pPr defTabSz="685800" eaLnBrk="1" fontAlgn="auto" hangingPunct="1">
                  <a:spcBef>
                    <a:spcPts val="0"/>
                  </a:spcBef>
                  <a:spcAft>
                    <a:spcPts val="0"/>
                  </a:spcAft>
                  <a:defRPr/>
                </a:pPr>
                <a:r>
                  <a:rPr lang="fi-FI" sz="800" kern="0" dirty="0">
                    <a:solidFill>
                      <a:prstClr val="black"/>
                    </a:solidFill>
                    <a:latin typeface="Calibri" panose="020F0502020204030204"/>
                  </a:rPr>
                  <a:t>R001/U358 (</a:t>
                </a:r>
                <a:r>
                  <a:rPr lang="fi-FI" sz="800" kern="0" dirty="0" err="1">
                    <a:solidFill>
                      <a:prstClr val="black"/>
                    </a:solidFill>
                    <a:latin typeface="Calibri" panose="020F0502020204030204"/>
                  </a:rPr>
                  <a:t>Otakaari</a:t>
                </a:r>
                <a:r>
                  <a:rPr lang="fi-FI" sz="800" kern="0" dirty="0">
                    <a:solidFill>
                      <a:prstClr val="black"/>
                    </a:solidFill>
                    <a:latin typeface="Calibri" panose="020F0502020204030204"/>
                  </a:rPr>
                  <a:t> 1)</a:t>
                </a:r>
                <a:endParaRPr lang="fi-FI" sz="800" b="1" kern="0" dirty="0">
                  <a:solidFill>
                    <a:prstClr val="black"/>
                  </a:solidFill>
                  <a:latin typeface="Calibri" panose="020F0502020204030204"/>
                </a:endParaRPr>
              </a:p>
            </p:txBody>
          </p:sp>
          <p:sp>
            <p:nvSpPr>
              <p:cNvPr id="79" name="Rectangle 78"/>
              <p:cNvSpPr/>
              <p:nvPr/>
            </p:nvSpPr>
            <p:spPr>
              <a:xfrm>
                <a:off x="7169959" y="2377706"/>
                <a:ext cx="4445777" cy="1019173"/>
              </a:xfrm>
              <a:prstGeom prst="rect">
                <a:avLst/>
              </a:prstGeom>
              <a:solidFill>
                <a:srgbClr val="ED7D31">
                  <a:lumMod val="20000"/>
                  <a:lumOff val="80000"/>
                </a:srgbClr>
              </a:solidFill>
              <a:ln w="12700" cap="flat" cmpd="sng" algn="ctr">
                <a:solidFill>
                  <a:srgbClr val="ED7D31"/>
                </a:solidFill>
                <a:prstDash val="solid"/>
                <a:miter lim="800000"/>
              </a:ln>
              <a:effectLst/>
            </p:spPr>
            <p:txBody>
              <a:bodyPr wrap="square" rtlCol="0" anchor="ctr">
                <a:normAutofit fontScale="92500" lnSpcReduction="10000"/>
              </a:bodyPr>
              <a:lstStyle/>
              <a:p>
                <a:pPr marL="171450" indent="-171450" defTabSz="685800" eaLnBrk="1" fontAlgn="auto" hangingPunct="1">
                  <a:spcBef>
                    <a:spcPts val="0"/>
                  </a:spcBef>
                  <a:spcAft>
                    <a:spcPts val="0"/>
                  </a:spcAft>
                  <a:buFont typeface="+mj-lt"/>
                  <a:buAutoNum type="arabicPeriod"/>
                  <a:defRPr/>
                </a:pPr>
                <a:r>
                  <a:rPr lang="en-US" sz="800" b="1" kern="0" dirty="0">
                    <a:solidFill>
                      <a:prstClr val="black"/>
                    </a:solidFill>
                    <a:latin typeface="Calibri" panose="020F0502020204030204"/>
                  </a:rPr>
                  <a:t>Returning DEBATE REPORT 25.3. 10 p.m. </a:t>
                </a:r>
              </a:p>
              <a:p>
                <a:pPr marL="171450" indent="-171450" defTabSz="685800" eaLnBrk="1" fontAlgn="auto" hangingPunct="1">
                  <a:spcBef>
                    <a:spcPts val="0"/>
                  </a:spcBef>
                  <a:spcAft>
                    <a:spcPts val="0"/>
                  </a:spcAft>
                  <a:buFont typeface="+mj-lt"/>
                  <a:buAutoNum type="arabicPeriod"/>
                  <a:defRPr/>
                </a:pPr>
                <a:r>
                  <a:rPr lang="en-US" sz="800" b="1" kern="0" dirty="0">
                    <a:solidFill>
                      <a:prstClr val="black"/>
                    </a:solidFill>
                    <a:latin typeface="Calibri" panose="020F0502020204030204"/>
                  </a:rPr>
                  <a:t>Getting ready for debate (to defend and </a:t>
                </a:r>
                <a:r>
                  <a:rPr lang="en-US" sz="800" b="1" kern="0" dirty="0" err="1">
                    <a:solidFill>
                      <a:prstClr val="black"/>
                    </a:solidFill>
                    <a:latin typeface="Calibri" panose="020F0502020204030204"/>
                  </a:rPr>
                  <a:t>oppone</a:t>
                </a:r>
                <a:r>
                  <a:rPr lang="en-US" sz="800" b="1" kern="0" dirty="0">
                    <a:solidFill>
                      <a:prstClr val="black"/>
                    </a:solidFill>
                    <a:latin typeface="Calibri" panose="020F0502020204030204"/>
                  </a:rPr>
                  <a:t>)</a:t>
                </a:r>
              </a:p>
              <a:p>
                <a:pPr marL="171450" indent="-171450" defTabSz="685800" eaLnBrk="1" fontAlgn="auto" hangingPunct="1">
                  <a:spcBef>
                    <a:spcPts val="0"/>
                  </a:spcBef>
                  <a:spcAft>
                    <a:spcPts val="0"/>
                  </a:spcAft>
                  <a:buFont typeface="+mj-lt"/>
                  <a:buAutoNum type="arabicPeriod"/>
                  <a:defRPr/>
                </a:pPr>
                <a:r>
                  <a:rPr lang="fi-FI" sz="800" b="1" kern="0" dirty="0">
                    <a:solidFill>
                      <a:prstClr val="black"/>
                    </a:solidFill>
                    <a:latin typeface="Calibri" panose="020F0502020204030204"/>
                  </a:rPr>
                  <a:t>DEBATE </a:t>
                </a:r>
                <a:r>
                  <a:rPr lang="fi-FI" sz="800" b="1" kern="0" dirty="0" err="1">
                    <a:solidFill>
                      <a:prstClr val="black"/>
                    </a:solidFill>
                    <a:latin typeface="Calibri" panose="020F0502020204030204"/>
                  </a:rPr>
                  <a:t>Fri</a:t>
                </a:r>
                <a:r>
                  <a:rPr lang="fi-FI" sz="800" b="1" kern="0" dirty="0">
                    <a:solidFill>
                      <a:prstClr val="black"/>
                    </a:solidFill>
                    <a:latin typeface="Calibri" panose="020F0502020204030204"/>
                  </a:rPr>
                  <a:t> 29.3. 12:15-14 TUAS </a:t>
                </a:r>
                <a:r>
                  <a:rPr lang="fi-FI" sz="800" b="1" kern="0" dirty="0" err="1">
                    <a:solidFill>
                      <a:prstClr val="black"/>
                    </a:solidFill>
                    <a:latin typeface="Calibri" panose="020F0502020204030204"/>
                  </a:rPr>
                  <a:t>building</a:t>
                </a:r>
                <a:r>
                  <a:rPr lang="fi-FI" sz="800" b="1" kern="0" dirty="0">
                    <a:solidFill>
                      <a:prstClr val="black"/>
                    </a:solidFill>
                    <a:latin typeface="Calibri" panose="020F0502020204030204"/>
                  </a:rPr>
                  <a:t>, 1st </a:t>
                </a:r>
                <a:r>
                  <a:rPr lang="fi-FI" sz="800" b="1" kern="0" dirty="0" err="1">
                    <a:solidFill>
                      <a:prstClr val="black"/>
                    </a:solidFill>
                    <a:latin typeface="Calibri" panose="020F0502020204030204"/>
                  </a:rPr>
                  <a:t>floor</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library</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Maarintie</a:t>
                </a:r>
                <a:r>
                  <a:rPr lang="fi-FI" sz="800" b="1" kern="0" dirty="0">
                    <a:solidFill>
                      <a:prstClr val="black"/>
                    </a:solidFill>
                    <a:latin typeface="Calibri" panose="020F0502020204030204"/>
                  </a:rPr>
                  <a:t> 8)</a:t>
                </a:r>
              </a:p>
              <a:p>
                <a:pPr marL="342900" lvl="1" defTabSz="685800" eaLnBrk="1" fontAlgn="auto" hangingPunct="1">
                  <a:spcBef>
                    <a:spcPts val="0"/>
                  </a:spcBef>
                  <a:spcAft>
                    <a:spcPts val="0"/>
                  </a:spcAft>
                  <a:defRPr/>
                </a:pPr>
                <a:r>
                  <a:rPr lang="fi-FI" sz="800" kern="0" dirty="0">
                    <a:solidFill>
                      <a:prstClr val="black"/>
                    </a:solidFill>
                    <a:latin typeface="Calibri" panose="020F0502020204030204"/>
                  </a:rPr>
                  <a:t>= 20 min / </a:t>
                </a:r>
                <a:r>
                  <a:rPr lang="fi-FI" sz="800" kern="0" dirty="0" err="1">
                    <a:solidFill>
                      <a:prstClr val="black"/>
                    </a:solidFill>
                    <a:latin typeface="Calibri" panose="020F0502020204030204"/>
                  </a:rPr>
                  <a:t>debate</a:t>
                </a:r>
                <a:r>
                  <a:rPr lang="fi-FI" sz="800" kern="0" dirty="0">
                    <a:solidFill>
                      <a:prstClr val="black"/>
                    </a:solidFill>
                    <a:latin typeface="Calibri" panose="020F0502020204030204"/>
                  </a:rPr>
                  <a:t> (</a:t>
                </a:r>
                <a:r>
                  <a:rPr lang="fi-FI" sz="800" kern="0" dirty="0" err="1">
                    <a:solidFill>
                      <a:prstClr val="black"/>
                    </a:solidFill>
                    <a:latin typeface="Calibri" panose="020F0502020204030204"/>
                  </a:rPr>
                  <a:t>between</a:t>
                </a:r>
                <a:r>
                  <a:rPr lang="fi-FI" sz="800" kern="0" dirty="0">
                    <a:solidFill>
                      <a:prstClr val="black"/>
                    </a:solidFill>
                    <a:latin typeface="Calibri" panose="020F0502020204030204"/>
                  </a:rPr>
                  <a:t> </a:t>
                </a:r>
                <a:r>
                  <a:rPr lang="fi-FI" sz="800" kern="0" dirty="0" err="1">
                    <a:solidFill>
                      <a:prstClr val="black"/>
                    </a:solidFill>
                    <a:latin typeface="Calibri" panose="020F0502020204030204"/>
                  </a:rPr>
                  <a:t>governant</a:t>
                </a:r>
                <a:r>
                  <a:rPr lang="fi-FI" sz="800" kern="0" dirty="0">
                    <a:solidFill>
                      <a:prstClr val="black"/>
                    </a:solidFill>
                    <a:latin typeface="Calibri" panose="020F0502020204030204"/>
                  </a:rPr>
                  <a:t> and </a:t>
                </a:r>
                <a:r>
                  <a:rPr lang="fi-FI" sz="800" kern="0" dirty="0" err="1">
                    <a:solidFill>
                      <a:prstClr val="black"/>
                    </a:solidFill>
                    <a:latin typeface="Calibri" panose="020F0502020204030204"/>
                  </a:rPr>
                  <a:t>opponing</a:t>
                </a:r>
                <a:r>
                  <a:rPr lang="fi-FI" sz="800" kern="0" dirty="0">
                    <a:solidFill>
                      <a:prstClr val="black"/>
                    </a:solidFill>
                    <a:latin typeface="Calibri" panose="020F0502020204030204"/>
                  </a:rPr>
                  <a:t> team)</a:t>
                </a:r>
              </a:p>
            </p:txBody>
          </p:sp>
          <p:sp>
            <p:nvSpPr>
              <p:cNvPr id="80" name="Rectangle 79"/>
              <p:cNvSpPr/>
              <p:nvPr/>
            </p:nvSpPr>
            <p:spPr>
              <a:xfrm>
                <a:off x="1133475" y="1362062"/>
                <a:ext cx="1455367" cy="1019175"/>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Pre-readings</a:t>
                </a:r>
                <a:r>
                  <a:rPr lang="fi-FI" sz="800" kern="0" dirty="0">
                    <a:solidFill>
                      <a:prstClr val="black"/>
                    </a:solidFill>
                    <a:latin typeface="Calibri" panose="020F0502020204030204"/>
                  </a:rPr>
                  <a:t> + </a:t>
                </a:r>
                <a:r>
                  <a:rPr lang="fi-FI" sz="800" kern="0" dirty="0" err="1">
                    <a:solidFill>
                      <a:prstClr val="black"/>
                    </a:solidFill>
                    <a:latin typeface="Calibri" panose="020F0502020204030204"/>
                  </a:rPr>
                  <a:t>pretask</a:t>
                </a:r>
                <a:r>
                  <a:rPr lang="fi-FI" sz="800" kern="0" dirty="0">
                    <a:solidFill>
                      <a:prstClr val="black"/>
                    </a:solidFill>
                    <a:latin typeface="Calibri" panose="020F0502020204030204"/>
                  </a:rPr>
                  <a:t> </a:t>
                </a:r>
              </a:p>
              <a:p>
                <a:pPr defTabSz="685800" eaLnBrk="1" fontAlgn="auto" hangingPunct="1">
                  <a:spcBef>
                    <a:spcPts val="0"/>
                  </a:spcBef>
                  <a:spcAft>
                    <a:spcPts val="0"/>
                  </a:spcAft>
                  <a:defRPr/>
                </a:pPr>
                <a:r>
                  <a:rPr lang="fi-FI" sz="800" kern="0" dirty="0" smtClean="0">
                    <a:solidFill>
                      <a:prstClr val="black"/>
                    </a:solidFill>
                    <a:latin typeface="Calibri" panose="020F0502020204030204"/>
                  </a:rPr>
                  <a:t>DL </a:t>
                </a:r>
                <a:r>
                  <a:rPr lang="fi-FI" sz="800" kern="0" dirty="0">
                    <a:solidFill>
                      <a:prstClr val="black"/>
                    </a:solidFill>
                    <a:latin typeface="Calibri" panose="020F0502020204030204"/>
                  </a:rPr>
                  <a:t>19.3. 10 pm</a:t>
                </a:r>
              </a:p>
            </p:txBody>
          </p:sp>
          <p:sp>
            <p:nvSpPr>
              <p:cNvPr id="81" name="Rectangle 80"/>
              <p:cNvSpPr/>
              <p:nvPr/>
            </p:nvSpPr>
            <p:spPr>
              <a:xfrm>
                <a:off x="2588842" y="1370282"/>
                <a:ext cx="4581118" cy="1019175"/>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b="1" kern="0" dirty="0" err="1">
                    <a:solidFill>
                      <a:prstClr val="black"/>
                    </a:solidFill>
                    <a:latin typeface="Calibri" panose="020F0502020204030204"/>
                  </a:rPr>
                  <a:t>Excursion</a:t>
                </a:r>
                <a:r>
                  <a:rPr lang="fi-FI" sz="800" kern="0" dirty="0">
                    <a:solidFill>
                      <a:prstClr val="black"/>
                    </a:solidFill>
                    <a:latin typeface="Calibri" panose="020F0502020204030204"/>
                  </a:rPr>
                  <a:t> </a:t>
                </a:r>
                <a:r>
                  <a:rPr lang="fi-FI" sz="800" b="1" kern="0" dirty="0">
                    <a:solidFill>
                      <a:prstClr val="black"/>
                    </a:solidFill>
                    <a:latin typeface="Calibri" panose="020F0502020204030204"/>
                  </a:rPr>
                  <a:t>to Kuusakoski </a:t>
                </a:r>
                <a:r>
                  <a:rPr lang="fi-FI" sz="800" b="1" kern="0" dirty="0" err="1">
                    <a:solidFill>
                      <a:prstClr val="black"/>
                    </a:solidFill>
                    <a:latin typeface="Calibri" panose="020F0502020204030204"/>
                  </a:rPr>
                  <a:t>Recycling</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facility</a:t>
                </a:r>
                <a:r>
                  <a:rPr lang="fi-FI" sz="800" b="1" kern="0" dirty="0">
                    <a:solidFill>
                      <a:prstClr val="black"/>
                    </a:solidFill>
                    <a:latin typeface="Calibri" panose="020F0502020204030204"/>
                  </a:rPr>
                  <a:t> </a:t>
                </a:r>
                <a:r>
                  <a:rPr lang="fi-FI" sz="800" kern="0" dirty="0">
                    <a:solidFill>
                      <a:prstClr val="black"/>
                    </a:solidFill>
                    <a:latin typeface="Calibri" panose="020F0502020204030204"/>
                  </a:rPr>
                  <a:t>(Heinola) </a:t>
                </a:r>
                <a:r>
                  <a:rPr lang="fi-FI" sz="800" b="1" kern="0" dirty="0" err="1">
                    <a:solidFill>
                      <a:prstClr val="black"/>
                    </a:solidFill>
                    <a:latin typeface="Calibri" panose="020F0502020204030204"/>
                  </a:rPr>
                  <a:t>Wed</a:t>
                </a:r>
                <a:r>
                  <a:rPr lang="fi-FI" sz="800" b="1" kern="0" dirty="0">
                    <a:solidFill>
                      <a:prstClr val="black"/>
                    </a:solidFill>
                    <a:latin typeface="Calibri" panose="020F0502020204030204"/>
                  </a:rPr>
                  <a:t> 20.3. </a:t>
                </a:r>
                <a:r>
                  <a:rPr lang="fi-FI" sz="800" b="1" kern="0" dirty="0" err="1">
                    <a:solidFill>
                      <a:prstClr val="black"/>
                    </a:solidFill>
                    <a:latin typeface="Calibri" panose="020F0502020204030204"/>
                  </a:rPr>
                  <a:t>bus</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leaving</a:t>
                </a:r>
                <a:r>
                  <a:rPr lang="fi-FI" sz="800" b="1" kern="0" dirty="0">
                    <a:solidFill>
                      <a:prstClr val="black"/>
                    </a:solidFill>
                    <a:latin typeface="Calibri" panose="020F0502020204030204"/>
                  </a:rPr>
                  <a:t> Otaniemi at 12:00 -&gt; </a:t>
                </a:r>
              </a:p>
              <a:p>
                <a:pPr defTabSz="685800" eaLnBrk="1" fontAlgn="auto" hangingPunct="1">
                  <a:spcBef>
                    <a:spcPts val="0"/>
                  </a:spcBef>
                  <a:spcAft>
                    <a:spcPts val="0"/>
                  </a:spcAft>
                  <a:defRPr/>
                </a:pPr>
                <a:r>
                  <a:rPr lang="fi-FI" sz="800" b="1" kern="0" dirty="0" err="1">
                    <a:solidFill>
                      <a:prstClr val="black"/>
                    </a:solidFill>
                    <a:latin typeface="Calibri" panose="020F0502020204030204"/>
                  </a:rPr>
                  <a:t>back</a:t>
                </a:r>
                <a:r>
                  <a:rPr lang="fi-FI" sz="800" b="1" kern="0" dirty="0">
                    <a:solidFill>
                      <a:prstClr val="black"/>
                    </a:solidFill>
                    <a:latin typeface="Calibri" panose="020F0502020204030204"/>
                  </a:rPr>
                  <a:t> at Otaniemi at 18:00</a:t>
                </a:r>
                <a:endParaRPr lang="fi-FI" sz="800" kern="0" dirty="0">
                  <a:solidFill>
                    <a:prstClr val="black"/>
                  </a:solidFill>
                  <a:latin typeface="Calibri" panose="020F0502020204030204"/>
                </a:endParaRPr>
              </a:p>
            </p:txBody>
          </p:sp>
          <p:sp>
            <p:nvSpPr>
              <p:cNvPr id="82" name="Rectangle 81"/>
              <p:cNvSpPr/>
              <p:nvPr/>
            </p:nvSpPr>
            <p:spPr>
              <a:xfrm>
                <a:off x="7169959" y="1358526"/>
                <a:ext cx="4445777" cy="1019173"/>
              </a:xfrm>
              <a:prstGeom prst="rect">
                <a:avLst/>
              </a:prstGeom>
              <a:solidFill>
                <a:srgbClr val="ED7D31">
                  <a:lumMod val="20000"/>
                  <a:lumOff val="80000"/>
                </a:srgbClr>
              </a:solidFill>
              <a:ln w="12700" cap="flat" cmpd="sng" algn="ctr">
                <a:solidFill>
                  <a:srgbClr val="ED7D31"/>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en-GB" sz="800" kern="0" dirty="0">
                    <a:solidFill>
                      <a:prstClr val="black"/>
                    </a:solidFill>
                    <a:latin typeface="Calibri" panose="020F0502020204030204"/>
                  </a:rPr>
                  <a:t>Self-guided project work: </a:t>
                </a:r>
              </a:p>
              <a:p>
                <a:pPr defTabSz="685800" eaLnBrk="1" fontAlgn="auto" hangingPunct="1">
                  <a:spcBef>
                    <a:spcPts val="0"/>
                  </a:spcBef>
                  <a:spcAft>
                    <a:spcPts val="0"/>
                  </a:spcAft>
                  <a:defRPr/>
                </a:pPr>
                <a:r>
                  <a:rPr lang="en-GB" sz="800" kern="0" dirty="0">
                    <a:solidFill>
                      <a:prstClr val="black"/>
                    </a:solidFill>
                    <a:latin typeface="Calibri" panose="020F0502020204030204"/>
                  </a:rPr>
                  <a:t>Identify the solution to your challenge, reflect how the excursion findings fit to project.</a:t>
                </a:r>
              </a:p>
            </p:txBody>
          </p:sp>
          <p:sp>
            <p:nvSpPr>
              <p:cNvPr id="83" name="Rectangle 82"/>
              <p:cNvSpPr/>
              <p:nvPr/>
            </p:nvSpPr>
            <p:spPr>
              <a:xfrm>
                <a:off x="1133475" y="342883"/>
                <a:ext cx="1455367" cy="1019175"/>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Pre-readings</a:t>
                </a:r>
                <a:r>
                  <a:rPr lang="fi-FI" sz="800" kern="0" dirty="0">
                    <a:solidFill>
                      <a:prstClr val="black"/>
                    </a:solidFill>
                    <a:latin typeface="Calibri" panose="020F0502020204030204"/>
                  </a:rPr>
                  <a:t> + </a:t>
                </a:r>
                <a:r>
                  <a:rPr lang="fi-FI" sz="800" kern="0" dirty="0" err="1">
                    <a:solidFill>
                      <a:prstClr val="black"/>
                    </a:solidFill>
                    <a:latin typeface="Calibri" panose="020F0502020204030204"/>
                  </a:rPr>
                  <a:t>pretask</a:t>
                </a:r>
                <a:r>
                  <a:rPr lang="fi-FI" sz="800" kern="0" dirty="0">
                    <a:solidFill>
                      <a:prstClr val="black"/>
                    </a:solidFill>
                    <a:latin typeface="Calibri" panose="020F0502020204030204"/>
                  </a:rPr>
                  <a:t> </a:t>
                </a:r>
              </a:p>
              <a:p>
                <a:pPr defTabSz="685800" eaLnBrk="1" fontAlgn="auto" hangingPunct="1">
                  <a:spcBef>
                    <a:spcPts val="0"/>
                  </a:spcBef>
                  <a:spcAft>
                    <a:spcPts val="0"/>
                  </a:spcAft>
                  <a:defRPr/>
                </a:pPr>
                <a:r>
                  <a:rPr lang="fi-FI" sz="800" kern="0" dirty="0" smtClean="0">
                    <a:solidFill>
                      <a:prstClr val="black"/>
                    </a:solidFill>
                    <a:latin typeface="Calibri" panose="020F0502020204030204"/>
                  </a:rPr>
                  <a:t>DL </a:t>
                </a:r>
                <a:r>
                  <a:rPr lang="fi-FI" sz="800" kern="0" dirty="0">
                    <a:solidFill>
                      <a:prstClr val="black"/>
                    </a:solidFill>
                    <a:latin typeface="Calibri" panose="020F0502020204030204"/>
                  </a:rPr>
                  <a:t>12.3. 10 pm</a:t>
                </a:r>
              </a:p>
            </p:txBody>
          </p:sp>
          <p:sp>
            <p:nvSpPr>
              <p:cNvPr id="84" name="Rectangle 83"/>
              <p:cNvSpPr/>
              <p:nvPr/>
            </p:nvSpPr>
            <p:spPr>
              <a:xfrm>
                <a:off x="2588842" y="350333"/>
                <a:ext cx="4581118" cy="1019175"/>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Workshop </a:t>
                </a:r>
                <a:r>
                  <a:rPr lang="fi-FI" sz="800" b="1" kern="0" dirty="0" err="1">
                    <a:solidFill>
                      <a:prstClr val="black"/>
                    </a:solidFill>
                    <a:latin typeface="Calibri" panose="020F0502020204030204"/>
                  </a:rPr>
                  <a:t>Wed</a:t>
                </a:r>
                <a:r>
                  <a:rPr lang="fi-FI" sz="800" b="1" kern="0" dirty="0">
                    <a:solidFill>
                      <a:prstClr val="black"/>
                    </a:solidFill>
                    <a:latin typeface="Calibri" panose="020F0502020204030204"/>
                  </a:rPr>
                  <a:t> 13.3. 14:15-17: How to </a:t>
                </a:r>
                <a:r>
                  <a:rPr lang="fi-FI" sz="800" b="1" kern="0" dirty="0" err="1">
                    <a:solidFill>
                      <a:prstClr val="black"/>
                    </a:solidFill>
                    <a:latin typeface="Calibri" panose="020F0502020204030204"/>
                  </a:rPr>
                  <a:t>prepare</a:t>
                </a:r>
                <a:r>
                  <a:rPr lang="fi-FI" sz="800" b="1" kern="0" dirty="0">
                    <a:solidFill>
                      <a:prstClr val="black"/>
                    </a:solidFill>
                    <a:latin typeface="Calibri" panose="020F0502020204030204"/>
                  </a:rPr>
                  <a:t> for </a:t>
                </a:r>
                <a:r>
                  <a:rPr lang="fi-FI" sz="800" b="1" kern="0" dirty="0" err="1">
                    <a:solidFill>
                      <a:prstClr val="black"/>
                    </a:solidFill>
                    <a:latin typeface="Calibri" panose="020F0502020204030204"/>
                  </a:rPr>
                  <a:t>debate</a:t>
                </a:r>
                <a:r>
                  <a:rPr lang="fi-FI" sz="800" b="1" kern="0" dirty="0">
                    <a:solidFill>
                      <a:prstClr val="black"/>
                    </a:solidFill>
                    <a:latin typeface="Calibri" panose="020F0502020204030204"/>
                  </a:rPr>
                  <a:t>: Using </a:t>
                </a:r>
                <a:r>
                  <a:rPr lang="fi-FI" sz="800" b="1" kern="0" dirty="0" err="1">
                    <a:solidFill>
                      <a:prstClr val="black"/>
                    </a:solidFill>
                    <a:latin typeface="Calibri" panose="020F0502020204030204"/>
                  </a:rPr>
                  <a:t>scientific</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argumentation</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when</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debating</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how</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green</a:t>
                </a:r>
                <a:r>
                  <a:rPr lang="fi-FI" sz="800" b="1" kern="0" dirty="0">
                    <a:solidFill>
                      <a:prstClr val="black"/>
                    </a:solidFill>
                    <a:latin typeface="Calibri" panose="020F0502020204030204"/>
                  </a:rPr>
                  <a:t> a </a:t>
                </a:r>
                <a:r>
                  <a:rPr lang="fi-FI" sz="800" b="1" kern="0" dirty="0" err="1">
                    <a:solidFill>
                      <a:prstClr val="black"/>
                    </a:solidFill>
                    <a:latin typeface="Calibri" panose="020F0502020204030204"/>
                  </a:rPr>
                  <a:t>product</a:t>
                </a:r>
                <a:r>
                  <a:rPr lang="fi-FI" sz="800" b="1" kern="0" dirty="0">
                    <a:solidFill>
                      <a:prstClr val="black"/>
                    </a:solidFill>
                    <a:latin typeface="Calibri" panose="020F0502020204030204"/>
                  </a:rPr>
                  <a:t> is. </a:t>
                </a:r>
                <a:r>
                  <a:rPr lang="fi-FI" sz="800" kern="0" dirty="0">
                    <a:solidFill>
                      <a:prstClr val="black"/>
                    </a:solidFill>
                    <a:latin typeface="Calibri" panose="020F0502020204030204"/>
                  </a:rPr>
                  <a:t>Elina Kähkönen </a:t>
                </a:r>
                <a:r>
                  <a:rPr lang="fi-FI" sz="800" kern="0" dirty="0" err="1">
                    <a:solidFill>
                      <a:prstClr val="black"/>
                    </a:solidFill>
                    <a:latin typeface="Calibri" panose="020F0502020204030204"/>
                  </a:rPr>
                  <a:t>from</a:t>
                </a:r>
                <a:r>
                  <a:rPr lang="fi-FI" sz="800" kern="0" dirty="0">
                    <a:solidFill>
                      <a:prstClr val="black"/>
                    </a:solidFill>
                    <a:latin typeface="Calibri" panose="020F0502020204030204"/>
                  </a:rPr>
                  <a:t> Design </a:t>
                </a:r>
                <a:r>
                  <a:rPr lang="fi-FI" sz="800" kern="0" dirty="0" err="1">
                    <a:solidFill>
                      <a:prstClr val="black"/>
                    </a:solidFill>
                    <a:latin typeface="Calibri" panose="020F0502020204030204"/>
                  </a:rPr>
                  <a:t>Factory</a:t>
                </a:r>
                <a:r>
                  <a:rPr lang="fi-FI" sz="800" kern="0" dirty="0">
                    <a:solidFill>
                      <a:prstClr val="black"/>
                    </a:solidFill>
                    <a:latin typeface="Calibri" panose="020F0502020204030204"/>
                  </a:rPr>
                  <a:t>. (R001/U358 (</a:t>
                </a:r>
                <a:r>
                  <a:rPr lang="fi-FI" sz="800" kern="0" dirty="0" err="1">
                    <a:solidFill>
                      <a:prstClr val="black"/>
                    </a:solidFill>
                    <a:latin typeface="Calibri" panose="020F0502020204030204"/>
                  </a:rPr>
                  <a:t>Otakaari</a:t>
                </a:r>
                <a:r>
                  <a:rPr lang="fi-FI" sz="800" kern="0" dirty="0">
                    <a:solidFill>
                      <a:prstClr val="black"/>
                    </a:solidFill>
                    <a:latin typeface="Calibri" panose="020F0502020204030204"/>
                  </a:rPr>
                  <a:t> 1)</a:t>
                </a:r>
                <a:endParaRPr lang="fi-FI" sz="800" b="1" kern="0" dirty="0">
                  <a:solidFill>
                    <a:prstClr val="black"/>
                  </a:solidFill>
                  <a:latin typeface="Calibri" panose="020F0502020204030204"/>
                </a:endParaRPr>
              </a:p>
            </p:txBody>
          </p:sp>
          <p:sp>
            <p:nvSpPr>
              <p:cNvPr id="85" name="Rectangle 84"/>
              <p:cNvSpPr/>
              <p:nvPr/>
            </p:nvSpPr>
            <p:spPr>
              <a:xfrm>
                <a:off x="7169959" y="339348"/>
                <a:ext cx="4445777" cy="1019173"/>
              </a:xfrm>
              <a:prstGeom prst="rect">
                <a:avLst/>
              </a:prstGeom>
              <a:solidFill>
                <a:srgbClr val="ED7D31">
                  <a:lumMod val="20000"/>
                  <a:lumOff val="80000"/>
                </a:srgbClr>
              </a:solidFill>
              <a:ln w="12700" cap="flat" cmpd="sng" algn="ctr">
                <a:solidFill>
                  <a:srgbClr val="ED7D31"/>
                </a:solidFill>
                <a:prstDash val="solid"/>
                <a:miter lim="800000"/>
              </a:ln>
              <a:effectLst/>
            </p:spPr>
            <p:txBody>
              <a:bodyPr wrap="square" rtlCol="0" anchor="ctr">
                <a:normAutofit fontScale="92500" lnSpcReduction="10000"/>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Challenge Pitch </a:t>
                </a:r>
                <a:r>
                  <a:rPr lang="fi-FI" sz="800" b="1" kern="0" dirty="0" err="1">
                    <a:solidFill>
                      <a:prstClr val="black"/>
                    </a:solidFill>
                    <a:latin typeface="Calibri" panose="020F0502020204030204"/>
                  </a:rPr>
                  <a:t>Fri</a:t>
                </a:r>
                <a:r>
                  <a:rPr lang="fi-FI" sz="800" b="1" kern="0" dirty="0">
                    <a:solidFill>
                      <a:prstClr val="black"/>
                    </a:solidFill>
                    <a:latin typeface="Calibri" panose="020F0502020204030204"/>
                  </a:rPr>
                  <a:t> 15.3. 12:15-14 TUAS </a:t>
                </a:r>
                <a:r>
                  <a:rPr lang="fi-FI" sz="800" b="1" kern="0" dirty="0" err="1">
                    <a:solidFill>
                      <a:prstClr val="black"/>
                    </a:solidFill>
                    <a:latin typeface="Calibri" panose="020F0502020204030204"/>
                  </a:rPr>
                  <a:t>building</a:t>
                </a:r>
                <a:r>
                  <a:rPr lang="fi-FI" sz="800" b="1" kern="0" dirty="0">
                    <a:solidFill>
                      <a:prstClr val="black"/>
                    </a:solidFill>
                    <a:latin typeface="Calibri" panose="020F0502020204030204"/>
                  </a:rPr>
                  <a:t>, 1st </a:t>
                </a:r>
                <a:r>
                  <a:rPr lang="fi-FI" sz="800" b="1" kern="0" dirty="0" err="1">
                    <a:solidFill>
                      <a:prstClr val="black"/>
                    </a:solidFill>
                    <a:latin typeface="Calibri" panose="020F0502020204030204"/>
                  </a:rPr>
                  <a:t>floor</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library</a:t>
                </a:r>
                <a:r>
                  <a:rPr lang="fi-FI" sz="800" b="1" kern="0" dirty="0">
                    <a:solidFill>
                      <a:prstClr val="black"/>
                    </a:solidFill>
                    <a:latin typeface="Calibri" panose="020F0502020204030204"/>
                  </a:rPr>
                  <a:t>/</a:t>
                </a:r>
                <a:r>
                  <a:rPr lang="fi-FI" sz="800" b="1" kern="0" dirty="0" err="1">
                    <a:solidFill>
                      <a:prstClr val="black"/>
                    </a:solidFill>
                    <a:latin typeface="Calibri" panose="020F0502020204030204"/>
                  </a:rPr>
                  <a:t>group</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work</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space</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Maarintie</a:t>
                </a:r>
                <a:r>
                  <a:rPr lang="fi-FI" sz="800" b="1" kern="0" dirty="0">
                    <a:solidFill>
                      <a:prstClr val="black"/>
                    </a:solidFill>
                    <a:latin typeface="Calibri" panose="020F0502020204030204"/>
                  </a:rPr>
                  <a:t> 8)</a:t>
                </a:r>
              </a:p>
              <a:p>
                <a:pPr defTabSz="685800" eaLnBrk="1" fontAlgn="auto" hangingPunct="1">
                  <a:spcBef>
                    <a:spcPts val="0"/>
                  </a:spcBef>
                  <a:spcAft>
                    <a:spcPts val="0"/>
                  </a:spcAft>
                  <a:defRPr/>
                </a:pPr>
                <a:r>
                  <a:rPr lang="fi-FI" sz="800" kern="0" dirty="0">
                    <a:solidFill>
                      <a:prstClr val="black"/>
                    </a:solidFill>
                    <a:latin typeface="Calibri" panose="020F0502020204030204"/>
                  </a:rPr>
                  <a:t>= 3 </a:t>
                </a:r>
                <a:r>
                  <a:rPr lang="fi-FI" sz="800" kern="0" dirty="0" err="1">
                    <a:solidFill>
                      <a:prstClr val="black"/>
                    </a:solidFill>
                    <a:latin typeface="Calibri" panose="020F0502020204030204"/>
                  </a:rPr>
                  <a:t>minutes</a:t>
                </a:r>
                <a:r>
                  <a:rPr lang="fi-FI" sz="800" kern="0" dirty="0">
                    <a:solidFill>
                      <a:prstClr val="black"/>
                    </a:solidFill>
                    <a:latin typeface="Calibri" panose="020F0502020204030204"/>
                  </a:rPr>
                  <a:t> </a:t>
                </a:r>
                <a:r>
                  <a:rPr lang="fi-FI" sz="800" kern="0" dirty="0" err="1">
                    <a:solidFill>
                      <a:prstClr val="black"/>
                    </a:solidFill>
                    <a:latin typeface="Calibri" panose="020F0502020204030204"/>
                  </a:rPr>
                  <a:t>talk</a:t>
                </a:r>
                <a:r>
                  <a:rPr lang="fi-FI" sz="800" kern="0" dirty="0">
                    <a:solidFill>
                      <a:prstClr val="black"/>
                    </a:solidFill>
                    <a:latin typeface="Calibri" panose="020F0502020204030204"/>
                  </a:rPr>
                  <a:t> + </a:t>
                </a:r>
                <a:r>
                  <a:rPr lang="fi-FI" sz="800" kern="0" dirty="0" err="1">
                    <a:solidFill>
                      <a:prstClr val="black"/>
                    </a:solidFill>
                    <a:latin typeface="Calibri" panose="020F0502020204030204"/>
                  </a:rPr>
                  <a:t>slides</a:t>
                </a:r>
                <a:r>
                  <a:rPr lang="fi-FI" sz="800" kern="0" dirty="0">
                    <a:solidFill>
                      <a:prstClr val="black"/>
                    </a:solidFill>
                    <a:latin typeface="Calibri" panose="020F0502020204030204"/>
                  </a:rPr>
                  <a:t> (</a:t>
                </a:r>
                <a:r>
                  <a:rPr lang="fi-FI" sz="800" kern="0" dirty="0" err="1">
                    <a:solidFill>
                      <a:prstClr val="black"/>
                    </a:solidFill>
                    <a:latin typeface="Calibri" panose="020F0502020204030204"/>
                  </a:rPr>
                  <a:t>introducing</a:t>
                </a:r>
                <a:r>
                  <a:rPr lang="fi-FI" sz="800" kern="0" dirty="0">
                    <a:solidFill>
                      <a:prstClr val="black"/>
                    </a:solidFill>
                    <a:latin typeface="Calibri" panose="020F0502020204030204"/>
                  </a:rPr>
                  <a:t> </a:t>
                </a:r>
                <a:r>
                  <a:rPr lang="fi-FI" sz="800" kern="0" dirty="0" err="1">
                    <a:solidFill>
                      <a:prstClr val="black"/>
                    </a:solidFill>
                    <a:latin typeface="Calibri" panose="020F0502020204030204"/>
                  </a:rPr>
                  <a:t>the</a:t>
                </a:r>
                <a:r>
                  <a:rPr lang="fi-FI" sz="800" kern="0" dirty="0">
                    <a:solidFill>
                      <a:prstClr val="black"/>
                    </a:solidFill>
                    <a:latin typeface="Calibri" panose="020F0502020204030204"/>
                  </a:rPr>
                  <a:t> </a:t>
                </a:r>
                <a:r>
                  <a:rPr lang="fi-FI" sz="800" kern="0" dirty="0" err="1">
                    <a:solidFill>
                      <a:prstClr val="black"/>
                    </a:solidFill>
                    <a:latin typeface="Calibri" panose="020F0502020204030204"/>
                  </a:rPr>
                  <a:t>challenge</a:t>
                </a:r>
                <a:r>
                  <a:rPr lang="fi-FI" sz="800" kern="0" dirty="0">
                    <a:solidFill>
                      <a:prstClr val="black"/>
                    </a:solidFill>
                    <a:latin typeface="Calibri" panose="020F0502020204030204"/>
                  </a:rPr>
                  <a:t>)</a:t>
                </a:r>
              </a:p>
              <a:p>
                <a:pPr defTabSz="685800" eaLnBrk="1" fontAlgn="auto" hangingPunct="1">
                  <a:spcBef>
                    <a:spcPts val="0"/>
                  </a:spcBef>
                  <a:spcAft>
                    <a:spcPts val="0"/>
                  </a:spcAft>
                  <a:defRPr/>
                </a:pPr>
                <a:r>
                  <a:rPr lang="en-GB" sz="800" kern="0" dirty="0">
                    <a:solidFill>
                      <a:prstClr val="black"/>
                    </a:solidFill>
                    <a:latin typeface="Calibri" panose="020F0502020204030204"/>
                  </a:rPr>
                  <a:t>Self-guided project work: Prepare for debate, develop project based on feedback.</a:t>
                </a:r>
              </a:p>
            </p:txBody>
          </p:sp>
        </p:grpSp>
        <p:sp>
          <p:nvSpPr>
            <p:cNvPr id="47" name="TextBox 46"/>
            <p:cNvSpPr txBox="1"/>
            <p:nvPr/>
          </p:nvSpPr>
          <p:spPr>
            <a:xfrm>
              <a:off x="346408" y="5421861"/>
              <a:ext cx="990675" cy="503230"/>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16</a:t>
              </a:r>
            </a:p>
          </p:txBody>
        </p:sp>
        <p:sp>
          <p:nvSpPr>
            <p:cNvPr id="48" name="TextBox 47"/>
            <p:cNvSpPr txBox="1"/>
            <p:nvPr/>
          </p:nvSpPr>
          <p:spPr>
            <a:xfrm>
              <a:off x="346408" y="4733682"/>
              <a:ext cx="990675" cy="503230"/>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15</a:t>
              </a:r>
            </a:p>
          </p:txBody>
        </p:sp>
        <p:sp>
          <p:nvSpPr>
            <p:cNvPr id="49" name="TextBox 48"/>
            <p:cNvSpPr txBox="1"/>
            <p:nvPr/>
          </p:nvSpPr>
          <p:spPr>
            <a:xfrm>
              <a:off x="346408" y="4039306"/>
              <a:ext cx="723897" cy="503230"/>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14</a:t>
              </a:r>
            </a:p>
          </p:txBody>
        </p:sp>
        <p:sp>
          <p:nvSpPr>
            <p:cNvPr id="50" name="TextBox 49"/>
            <p:cNvSpPr txBox="1"/>
            <p:nvPr/>
          </p:nvSpPr>
          <p:spPr>
            <a:xfrm>
              <a:off x="346408" y="3354223"/>
              <a:ext cx="990675" cy="503230"/>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13</a:t>
              </a:r>
            </a:p>
          </p:txBody>
        </p:sp>
        <p:sp>
          <p:nvSpPr>
            <p:cNvPr id="51" name="TextBox 50"/>
            <p:cNvSpPr txBox="1"/>
            <p:nvPr/>
          </p:nvSpPr>
          <p:spPr>
            <a:xfrm>
              <a:off x="346408" y="2669139"/>
              <a:ext cx="990675" cy="503230"/>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12</a:t>
              </a:r>
            </a:p>
          </p:txBody>
        </p:sp>
        <p:sp>
          <p:nvSpPr>
            <p:cNvPr id="52" name="TextBox 51"/>
            <p:cNvSpPr txBox="1"/>
            <p:nvPr/>
          </p:nvSpPr>
          <p:spPr>
            <a:xfrm>
              <a:off x="346410" y="1974756"/>
              <a:ext cx="723898" cy="503230"/>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11</a:t>
              </a:r>
            </a:p>
          </p:txBody>
        </p:sp>
        <p:sp>
          <p:nvSpPr>
            <p:cNvPr id="53" name="TextBox 52"/>
            <p:cNvSpPr txBox="1"/>
            <p:nvPr/>
          </p:nvSpPr>
          <p:spPr>
            <a:xfrm>
              <a:off x="346408" y="1338635"/>
              <a:ext cx="842237" cy="503230"/>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10</a:t>
              </a:r>
            </a:p>
          </p:txBody>
        </p:sp>
        <p:sp>
          <p:nvSpPr>
            <p:cNvPr id="54" name="TextBox 53"/>
            <p:cNvSpPr txBox="1"/>
            <p:nvPr/>
          </p:nvSpPr>
          <p:spPr>
            <a:xfrm>
              <a:off x="326984" y="653524"/>
              <a:ext cx="842237" cy="503230"/>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9</a:t>
              </a:r>
            </a:p>
          </p:txBody>
        </p:sp>
        <p:sp>
          <p:nvSpPr>
            <p:cNvPr id="55" name="TextBox 54"/>
            <p:cNvSpPr txBox="1"/>
            <p:nvPr/>
          </p:nvSpPr>
          <p:spPr>
            <a:xfrm>
              <a:off x="1070307" y="150568"/>
              <a:ext cx="1455367" cy="353765"/>
            </a:xfrm>
            <a:prstGeom prst="rect">
              <a:avLst/>
            </a:prstGeom>
            <a:noFill/>
          </p:spPr>
          <p:txBody>
            <a:bodyPr wrap="square" rtlCol="0">
              <a:normAutofit/>
            </a:bodyPr>
            <a:lstStyle/>
            <a:p>
              <a:pPr algn="ctr" defTabSz="685800" eaLnBrk="1" fontAlgn="auto" hangingPunct="1">
                <a:spcBef>
                  <a:spcPts val="0"/>
                </a:spcBef>
                <a:spcAft>
                  <a:spcPts val="0"/>
                </a:spcAft>
                <a:defRPr/>
              </a:pPr>
              <a:r>
                <a:rPr lang="fi-FI" sz="800" kern="0" dirty="0">
                  <a:solidFill>
                    <a:prstClr val="black"/>
                  </a:solidFill>
                  <a:latin typeface="Calibri" panose="020F0502020204030204"/>
                </a:rPr>
                <a:t>INDIVIDUAL WORK</a:t>
              </a:r>
            </a:p>
          </p:txBody>
        </p:sp>
        <p:sp>
          <p:nvSpPr>
            <p:cNvPr id="56" name="TextBox 55"/>
            <p:cNvSpPr txBox="1"/>
            <p:nvPr/>
          </p:nvSpPr>
          <p:spPr>
            <a:xfrm>
              <a:off x="2525674" y="147402"/>
              <a:ext cx="4581111" cy="355346"/>
            </a:xfrm>
            <a:prstGeom prst="rect">
              <a:avLst/>
            </a:prstGeom>
            <a:noFill/>
          </p:spPr>
          <p:txBody>
            <a:bodyPr wrap="square" rtlCol="0">
              <a:normAutofit/>
            </a:bodyPr>
            <a:lstStyle/>
            <a:p>
              <a:pPr algn="ctr" defTabSz="685800" eaLnBrk="1" fontAlgn="auto" hangingPunct="1">
                <a:spcBef>
                  <a:spcPts val="0"/>
                </a:spcBef>
                <a:spcAft>
                  <a:spcPts val="0"/>
                </a:spcAft>
                <a:defRPr/>
              </a:pPr>
              <a:r>
                <a:rPr lang="fi-FI" sz="800" kern="0" dirty="0">
                  <a:solidFill>
                    <a:prstClr val="black"/>
                  </a:solidFill>
                  <a:latin typeface="Calibri" panose="020F0502020204030204"/>
                </a:rPr>
                <a:t>WORKSHOPS</a:t>
              </a:r>
            </a:p>
          </p:txBody>
        </p:sp>
        <p:sp>
          <p:nvSpPr>
            <p:cNvPr id="57" name="TextBox 56"/>
            <p:cNvSpPr txBox="1"/>
            <p:nvPr/>
          </p:nvSpPr>
          <p:spPr>
            <a:xfrm>
              <a:off x="7106785" y="144235"/>
              <a:ext cx="4445784" cy="348993"/>
            </a:xfrm>
            <a:prstGeom prst="rect">
              <a:avLst/>
            </a:prstGeom>
            <a:noFill/>
          </p:spPr>
          <p:txBody>
            <a:bodyPr wrap="square" rtlCol="0">
              <a:normAutofit/>
            </a:bodyPr>
            <a:lstStyle/>
            <a:p>
              <a:pPr algn="ctr" defTabSz="685800" eaLnBrk="1" fontAlgn="auto" hangingPunct="1">
                <a:spcBef>
                  <a:spcPts val="0"/>
                </a:spcBef>
                <a:spcAft>
                  <a:spcPts val="0"/>
                </a:spcAft>
                <a:defRPr/>
              </a:pPr>
              <a:r>
                <a:rPr lang="fi-FI" sz="800" kern="0" dirty="0">
                  <a:solidFill>
                    <a:prstClr val="black"/>
                  </a:solidFill>
                  <a:latin typeface="Calibri" panose="020F0502020204030204"/>
                </a:rPr>
                <a:t>PROJECT WORK</a:t>
              </a:r>
            </a:p>
          </p:txBody>
        </p:sp>
        <p:sp>
          <p:nvSpPr>
            <p:cNvPr id="58" name="Rectangle 57"/>
            <p:cNvSpPr/>
            <p:nvPr/>
          </p:nvSpPr>
          <p:spPr>
            <a:xfrm>
              <a:off x="1070307" y="1185381"/>
              <a:ext cx="1455367" cy="688179"/>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Pre-readings</a:t>
              </a:r>
              <a:r>
                <a:rPr lang="fi-FI" sz="800" kern="0" dirty="0">
                  <a:solidFill>
                    <a:prstClr val="black"/>
                  </a:solidFill>
                  <a:latin typeface="Calibri" panose="020F0502020204030204"/>
                </a:rPr>
                <a:t> + </a:t>
              </a:r>
              <a:r>
                <a:rPr lang="fi-FI" sz="800" kern="0" dirty="0" err="1">
                  <a:solidFill>
                    <a:prstClr val="black"/>
                  </a:solidFill>
                  <a:latin typeface="Calibri" panose="020F0502020204030204"/>
                </a:rPr>
                <a:t>pretask</a:t>
              </a:r>
              <a:r>
                <a:rPr lang="fi-FI" sz="800" kern="0" dirty="0">
                  <a:solidFill>
                    <a:prstClr val="black"/>
                  </a:solidFill>
                  <a:latin typeface="Calibri" panose="020F0502020204030204"/>
                </a:rPr>
                <a:t>  </a:t>
              </a:r>
            </a:p>
            <a:p>
              <a:pPr defTabSz="685800" eaLnBrk="1" fontAlgn="auto" hangingPunct="1">
                <a:spcBef>
                  <a:spcPts val="0"/>
                </a:spcBef>
                <a:spcAft>
                  <a:spcPts val="0"/>
                </a:spcAft>
                <a:defRPr/>
              </a:pPr>
              <a:r>
                <a:rPr lang="fi-FI" sz="800" kern="0" dirty="0" smtClean="0">
                  <a:solidFill>
                    <a:prstClr val="black"/>
                  </a:solidFill>
                  <a:latin typeface="Calibri" panose="020F0502020204030204"/>
                </a:rPr>
                <a:t>DL </a:t>
              </a:r>
              <a:r>
                <a:rPr lang="fi-FI" sz="800" kern="0" dirty="0">
                  <a:solidFill>
                    <a:prstClr val="black"/>
                  </a:solidFill>
                  <a:latin typeface="Calibri" panose="020F0502020204030204"/>
                </a:rPr>
                <a:t>5.3. 10 pm</a:t>
              </a:r>
            </a:p>
          </p:txBody>
        </p:sp>
        <p:sp>
          <p:nvSpPr>
            <p:cNvPr id="59" name="Rectangle 58"/>
            <p:cNvSpPr/>
            <p:nvPr/>
          </p:nvSpPr>
          <p:spPr>
            <a:xfrm>
              <a:off x="2525674" y="1190931"/>
              <a:ext cx="4581118" cy="342132"/>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Workshop </a:t>
              </a:r>
              <a:r>
                <a:rPr lang="fi-FI" sz="800" b="1" kern="0" dirty="0" err="1">
                  <a:solidFill>
                    <a:prstClr val="black"/>
                  </a:solidFill>
                  <a:latin typeface="Calibri" panose="020F0502020204030204"/>
                </a:rPr>
                <a:t>Wed</a:t>
              </a:r>
              <a:r>
                <a:rPr lang="fi-FI" sz="800" b="1" kern="0" dirty="0">
                  <a:solidFill>
                    <a:prstClr val="black"/>
                  </a:solidFill>
                  <a:latin typeface="Calibri" panose="020F0502020204030204"/>
                </a:rPr>
                <a:t> 6.3. 14:15-17: </a:t>
              </a:r>
              <a:r>
                <a:rPr lang="fi-FI" sz="800" b="1" kern="0" dirty="0" err="1">
                  <a:solidFill>
                    <a:prstClr val="black"/>
                  </a:solidFill>
                  <a:latin typeface="Calibri" panose="020F0502020204030204"/>
                </a:rPr>
                <a:t>Ideation</a:t>
              </a:r>
              <a:r>
                <a:rPr lang="fi-FI" sz="800" b="1" kern="0" dirty="0">
                  <a:solidFill>
                    <a:prstClr val="black"/>
                  </a:solidFill>
                  <a:latin typeface="Calibri" panose="020F0502020204030204"/>
                </a:rPr>
                <a:t> workshop</a:t>
              </a:r>
              <a:r>
                <a:rPr lang="fi-FI" sz="800" kern="0" dirty="0">
                  <a:solidFill>
                    <a:prstClr val="black"/>
                  </a:solidFill>
                  <a:latin typeface="Calibri" panose="020F0502020204030204"/>
                </a:rPr>
                <a:t>: </a:t>
              </a:r>
              <a:r>
                <a:rPr lang="fi-FI" sz="800" kern="0" dirty="0" err="1">
                  <a:solidFill>
                    <a:prstClr val="black"/>
                  </a:solidFill>
                  <a:latin typeface="Calibri" panose="020F0502020204030204"/>
                </a:rPr>
                <a:t>Choosing</a:t>
              </a:r>
              <a:r>
                <a:rPr lang="fi-FI" sz="800" kern="0" dirty="0">
                  <a:solidFill>
                    <a:prstClr val="black"/>
                  </a:solidFill>
                  <a:latin typeface="Calibri" panose="020F0502020204030204"/>
                </a:rPr>
                <a:t> a </a:t>
              </a:r>
              <a:r>
                <a:rPr lang="fi-FI" sz="800" kern="0" dirty="0" err="1">
                  <a:solidFill>
                    <a:prstClr val="black"/>
                  </a:solidFill>
                  <a:latin typeface="Calibri" panose="020F0502020204030204"/>
                </a:rPr>
                <a:t>challenge</a:t>
              </a:r>
              <a:r>
                <a:rPr lang="fi-FI" sz="800" kern="0" dirty="0">
                  <a:solidFill>
                    <a:prstClr val="black"/>
                  </a:solidFill>
                  <a:latin typeface="Calibri" panose="020F0502020204030204"/>
                </a:rPr>
                <a:t> for </a:t>
              </a:r>
              <a:r>
                <a:rPr lang="fi-FI" sz="800" kern="0" dirty="0" err="1">
                  <a:solidFill>
                    <a:prstClr val="black"/>
                  </a:solidFill>
                  <a:latin typeface="Calibri" panose="020F0502020204030204"/>
                </a:rPr>
                <a:t>the</a:t>
              </a:r>
              <a:r>
                <a:rPr lang="fi-FI" sz="800" kern="0" dirty="0">
                  <a:solidFill>
                    <a:prstClr val="black"/>
                  </a:solidFill>
                  <a:latin typeface="Calibri" panose="020F0502020204030204"/>
                </a:rPr>
                <a:t> team, Markku Koskela (ENG</a:t>
              </a:r>
              <a:r>
                <a:rPr lang="fi-FI" sz="800" kern="0" dirty="0" smtClean="0">
                  <a:solidFill>
                    <a:prstClr val="black"/>
                  </a:solidFill>
                  <a:latin typeface="Calibri" panose="020F0502020204030204"/>
                </a:rPr>
                <a:t>) R001/U358 </a:t>
              </a:r>
              <a:r>
                <a:rPr lang="fi-FI" sz="800" kern="0" dirty="0">
                  <a:solidFill>
                    <a:prstClr val="black"/>
                  </a:solidFill>
                  <a:latin typeface="Calibri" panose="020F0502020204030204"/>
                </a:rPr>
                <a:t>(</a:t>
              </a:r>
              <a:r>
                <a:rPr lang="fi-FI" sz="800" kern="0" dirty="0" err="1">
                  <a:solidFill>
                    <a:prstClr val="black"/>
                  </a:solidFill>
                  <a:latin typeface="Calibri" panose="020F0502020204030204"/>
                </a:rPr>
                <a:t>Otakaari</a:t>
              </a:r>
              <a:r>
                <a:rPr lang="fi-FI" sz="800" kern="0" dirty="0">
                  <a:solidFill>
                    <a:prstClr val="black"/>
                  </a:solidFill>
                  <a:latin typeface="Calibri" panose="020F0502020204030204"/>
                </a:rPr>
                <a:t> 1)</a:t>
              </a:r>
              <a:endParaRPr lang="fi-FI" sz="800" b="1" kern="0" dirty="0">
                <a:solidFill>
                  <a:prstClr val="black"/>
                </a:solidFill>
                <a:latin typeface="Calibri" panose="020F0502020204030204"/>
              </a:endParaRPr>
            </a:p>
          </p:txBody>
        </p:sp>
        <p:sp>
          <p:nvSpPr>
            <p:cNvPr id="60" name="Rectangle 59"/>
            <p:cNvSpPr/>
            <p:nvPr/>
          </p:nvSpPr>
          <p:spPr>
            <a:xfrm>
              <a:off x="7106791" y="1182994"/>
              <a:ext cx="4445777" cy="702773"/>
            </a:xfrm>
            <a:prstGeom prst="rect">
              <a:avLst/>
            </a:prstGeom>
            <a:solidFill>
              <a:srgbClr val="ED7D31">
                <a:lumMod val="20000"/>
                <a:lumOff val="80000"/>
              </a:srgbClr>
            </a:solidFill>
            <a:ln w="12700" cap="flat" cmpd="sng" algn="ctr">
              <a:solidFill>
                <a:srgbClr val="ED7D31"/>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en-GB" sz="800" kern="0" dirty="0" smtClean="0">
                  <a:solidFill>
                    <a:prstClr val="black"/>
                  </a:solidFill>
                  <a:latin typeface="Calibri" panose="020F0502020204030204"/>
                </a:rPr>
                <a:t>Self-guided </a:t>
              </a:r>
              <a:r>
                <a:rPr lang="en-GB" sz="800" kern="0" dirty="0">
                  <a:solidFill>
                    <a:prstClr val="black"/>
                  </a:solidFill>
                  <a:latin typeface="Calibri" panose="020F0502020204030204"/>
                </a:rPr>
                <a:t>project work: Finding information related to challenge.</a:t>
              </a:r>
            </a:p>
          </p:txBody>
        </p:sp>
        <p:sp>
          <p:nvSpPr>
            <p:cNvPr id="61" name="Rectangle 60"/>
            <p:cNvSpPr/>
            <p:nvPr/>
          </p:nvSpPr>
          <p:spPr>
            <a:xfrm>
              <a:off x="1070307" y="497199"/>
              <a:ext cx="1455367" cy="688179"/>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endParaRPr lang="fi-FI" sz="800" kern="0" dirty="0">
                <a:solidFill>
                  <a:prstClr val="black"/>
                </a:solidFill>
                <a:latin typeface="Calibri" panose="020F0502020204030204"/>
              </a:endParaRPr>
            </a:p>
          </p:txBody>
        </p:sp>
        <p:sp>
          <p:nvSpPr>
            <p:cNvPr id="62" name="Rectangle 61"/>
            <p:cNvSpPr/>
            <p:nvPr/>
          </p:nvSpPr>
          <p:spPr>
            <a:xfrm>
              <a:off x="2525674" y="502748"/>
              <a:ext cx="4581118" cy="358013"/>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Workshop </a:t>
              </a:r>
              <a:r>
                <a:rPr lang="fi-FI" sz="800" b="1" kern="0" dirty="0" err="1">
                  <a:solidFill>
                    <a:prstClr val="black"/>
                  </a:solidFill>
                  <a:latin typeface="Calibri" panose="020F0502020204030204"/>
                </a:rPr>
                <a:t>Wed</a:t>
              </a:r>
              <a:r>
                <a:rPr lang="fi-FI" sz="800" b="1" kern="0" dirty="0">
                  <a:solidFill>
                    <a:prstClr val="black"/>
                  </a:solidFill>
                  <a:latin typeface="Calibri" panose="020F0502020204030204"/>
                </a:rPr>
                <a:t> 27.2. 14:15-17: </a:t>
              </a:r>
              <a:r>
                <a:rPr lang="fi-FI" sz="800" b="1" kern="0" dirty="0" err="1">
                  <a:solidFill>
                    <a:prstClr val="black"/>
                  </a:solidFill>
                  <a:latin typeface="Calibri" panose="020F0502020204030204"/>
                </a:rPr>
                <a:t>Introduction</a:t>
              </a:r>
              <a:r>
                <a:rPr lang="fi-FI" sz="800" b="1" kern="0" dirty="0">
                  <a:solidFill>
                    <a:prstClr val="black"/>
                  </a:solidFill>
                  <a:latin typeface="Calibri" panose="020F0502020204030204"/>
                </a:rPr>
                <a:t> and </a:t>
              </a:r>
              <a:r>
                <a:rPr lang="fi-FI" sz="800" b="1" kern="0" dirty="0" err="1">
                  <a:solidFill>
                    <a:prstClr val="black"/>
                  </a:solidFill>
                  <a:latin typeface="Calibri" panose="020F0502020204030204"/>
                </a:rPr>
                <a:t>teaming</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up</a:t>
              </a:r>
              <a:r>
                <a:rPr lang="fi-FI" sz="800" kern="0" dirty="0">
                  <a:solidFill>
                    <a:prstClr val="black"/>
                  </a:solidFill>
                  <a:latin typeface="Calibri" panose="020F0502020204030204"/>
                </a:rPr>
                <a:t>,</a:t>
              </a:r>
              <a:r>
                <a:rPr lang="fi-FI" sz="800" b="1" kern="0" dirty="0">
                  <a:solidFill>
                    <a:prstClr val="black"/>
                  </a:solidFill>
                  <a:latin typeface="Calibri" panose="020F0502020204030204"/>
                </a:rPr>
                <a:t> </a:t>
              </a:r>
              <a:r>
                <a:rPr lang="fi-FI" sz="800" kern="0" dirty="0" err="1">
                  <a:solidFill>
                    <a:prstClr val="black"/>
                  </a:solidFill>
                  <a:latin typeface="Calibri" panose="020F0502020204030204"/>
                </a:rPr>
                <a:t>Rodrigo</a:t>
              </a:r>
              <a:r>
                <a:rPr lang="fi-FI" sz="800" kern="0" dirty="0">
                  <a:solidFill>
                    <a:prstClr val="black"/>
                  </a:solidFill>
                  <a:latin typeface="Calibri" panose="020F0502020204030204"/>
                </a:rPr>
                <a:t> </a:t>
              </a:r>
              <a:r>
                <a:rPr lang="fi-FI" sz="800" kern="0" dirty="0" err="1">
                  <a:solidFill>
                    <a:prstClr val="black"/>
                  </a:solidFill>
                  <a:latin typeface="Calibri" panose="020F0502020204030204"/>
                </a:rPr>
                <a:t>Serna</a:t>
              </a:r>
              <a:r>
                <a:rPr lang="fi-FI" sz="800" kern="0" dirty="0">
                  <a:solidFill>
                    <a:prstClr val="black"/>
                  </a:solidFill>
                  <a:latin typeface="Calibri" panose="020F0502020204030204"/>
                </a:rPr>
                <a:t> (CHEM) R001/U358 (</a:t>
              </a:r>
              <a:r>
                <a:rPr lang="fi-FI" sz="800" kern="0" dirty="0" err="1">
                  <a:solidFill>
                    <a:prstClr val="black"/>
                  </a:solidFill>
                  <a:latin typeface="Calibri" panose="020F0502020204030204"/>
                </a:rPr>
                <a:t>Otakaari</a:t>
              </a:r>
              <a:r>
                <a:rPr lang="fi-FI" sz="800" kern="0" dirty="0">
                  <a:solidFill>
                    <a:prstClr val="black"/>
                  </a:solidFill>
                  <a:latin typeface="Calibri" panose="020F0502020204030204"/>
                </a:rPr>
                <a:t> 1) </a:t>
              </a:r>
            </a:p>
          </p:txBody>
        </p:sp>
        <p:sp>
          <p:nvSpPr>
            <p:cNvPr id="63" name="Rectangle 62"/>
            <p:cNvSpPr/>
            <p:nvPr/>
          </p:nvSpPr>
          <p:spPr>
            <a:xfrm>
              <a:off x="7106792" y="494811"/>
              <a:ext cx="4445777" cy="688178"/>
            </a:xfrm>
            <a:prstGeom prst="rect">
              <a:avLst/>
            </a:prstGeom>
            <a:solidFill>
              <a:srgbClr val="ED7D31">
                <a:lumMod val="20000"/>
                <a:lumOff val="80000"/>
              </a:srgbClr>
            </a:solidFill>
            <a:ln w="12700" cap="flat" cmpd="sng" algn="ctr">
              <a:solidFill>
                <a:srgbClr val="ED7D31"/>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en-GB" sz="800" kern="0" dirty="0">
                  <a:solidFill>
                    <a:prstClr val="black"/>
                  </a:solidFill>
                  <a:latin typeface="Calibri" panose="020F0502020204030204"/>
                </a:rPr>
                <a:t>Self-guided project work: </a:t>
              </a:r>
            </a:p>
            <a:p>
              <a:pPr defTabSz="685800" eaLnBrk="1" fontAlgn="auto" hangingPunct="1">
                <a:spcBef>
                  <a:spcPts val="0"/>
                </a:spcBef>
                <a:spcAft>
                  <a:spcPts val="0"/>
                </a:spcAft>
                <a:defRPr/>
              </a:pPr>
              <a:r>
                <a:rPr lang="en-GB" sz="800" kern="0" dirty="0">
                  <a:solidFill>
                    <a:prstClr val="black"/>
                  </a:solidFill>
                  <a:latin typeface="Calibri" panose="020F0502020204030204"/>
                </a:rPr>
                <a:t>Continue to get to know each other, agree on practicalities (how to keep in touch, share materials, where to meet…) and ideate interesting challenges. </a:t>
              </a:r>
            </a:p>
          </p:txBody>
        </p:sp>
        <p:sp>
          <p:nvSpPr>
            <p:cNvPr id="64" name="Rectangle 63"/>
            <p:cNvSpPr/>
            <p:nvPr/>
          </p:nvSpPr>
          <p:spPr>
            <a:xfrm>
              <a:off x="1070307" y="5989149"/>
              <a:ext cx="1455367" cy="688179"/>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endParaRPr lang="fi-FI" sz="800" kern="0" dirty="0">
                <a:solidFill>
                  <a:prstClr val="black"/>
                </a:solidFill>
                <a:latin typeface="Calibri" panose="020F0502020204030204"/>
              </a:endParaRPr>
            </a:p>
          </p:txBody>
        </p:sp>
        <p:sp>
          <p:nvSpPr>
            <p:cNvPr id="65" name="Rectangle 64"/>
            <p:cNvSpPr/>
            <p:nvPr/>
          </p:nvSpPr>
          <p:spPr>
            <a:xfrm>
              <a:off x="2525674" y="5994700"/>
              <a:ext cx="4581118" cy="688178"/>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marL="128588" indent="-128588" defTabSz="685800" eaLnBrk="1" fontAlgn="auto" hangingPunct="1">
                <a:spcBef>
                  <a:spcPts val="0"/>
                </a:spcBef>
                <a:spcAft>
                  <a:spcPts val="0"/>
                </a:spcAft>
                <a:buFont typeface="Arial" panose="020B0604020202020204" pitchFamily="34" charset="0"/>
                <a:buChar char="•"/>
                <a:defRPr/>
              </a:pPr>
              <a:endParaRPr lang="fi-FI" sz="800" b="1" kern="0" dirty="0">
                <a:solidFill>
                  <a:prstClr val="black"/>
                </a:solidFill>
                <a:latin typeface="Calibri" panose="020F0502020204030204"/>
              </a:endParaRPr>
            </a:p>
          </p:txBody>
        </p:sp>
        <p:sp>
          <p:nvSpPr>
            <p:cNvPr id="66" name="Rectangle 65"/>
            <p:cNvSpPr/>
            <p:nvPr/>
          </p:nvSpPr>
          <p:spPr>
            <a:xfrm>
              <a:off x="7106792" y="5986761"/>
              <a:ext cx="4445777" cy="688178"/>
            </a:xfrm>
            <a:prstGeom prst="rect">
              <a:avLst/>
            </a:prstGeom>
            <a:solidFill>
              <a:srgbClr val="ED7D31">
                <a:lumMod val="20000"/>
                <a:lumOff val="80000"/>
              </a:srgbClr>
            </a:solidFill>
            <a:ln w="12700" cap="flat" cmpd="sng" algn="ctr">
              <a:solidFill>
                <a:srgbClr val="ED7D31"/>
              </a:solidFill>
              <a:prstDash val="solid"/>
              <a:miter lim="800000"/>
            </a:ln>
            <a:effectLst/>
          </p:spPr>
          <p:txBody>
            <a:bodyPr wrap="square" rtlCol="0" anchor="ctr">
              <a:normAutofit/>
            </a:bodyPr>
            <a:lstStyle/>
            <a:p>
              <a:pPr marL="214313" indent="-214313" defTabSz="685800" eaLnBrk="1" fontAlgn="auto" hangingPunct="1">
                <a:spcBef>
                  <a:spcPts val="0"/>
                </a:spcBef>
                <a:spcAft>
                  <a:spcPts val="0"/>
                </a:spcAft>
                <a:buFont typeface="Arial" panose="020B0604020202020204" pitchFamily="34" charset="0"/>
                <a:buChar char="•"/>
                <a:defRPr/>
              </a:pPr>
              <a:endParaRPr lang="fi-FI" sz="800" kern="0" dirty="0">
                <a:solidFill>
                  <a:prstClr val="black"/>
                </a:solidFill>
                <a:latin typeface="Calibri" panose="020F0502020204030204"/>
              </a:endParaRPr>
            </a:p>
          </p:txBody>
        </p:sp>
        <p:sp>
          <p:nvSpPr>
            <p:cNvPr id="67" name="TextBox 66"/>
            <p:cNvSpPr txBox="1"/>
            <p:nvPr/>
          </p:nvSpPr>
          <p:spPr>
            <a:xfrm>
              <a:off x="322842" y="6155711"/>
              <a:ext cx="747463" cy="503230"/>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17</a:t>
              </a:r>
            </a:p>
          </p:txBody>
        </p:sp>
      </p:grpSp>
      <p:sp>
        <p:nvSpPr>
          <p:cNvPr id="43" name="TextBox 42"/>
          <p:cNvSpPr txBox="1"/>
          <p:nvPr/>
        </p:nvSpPr>
        <p:spPr>
          <a:xfrm>
            <a:off x="755576" y="735498"/>
            <a:ext cx="7922453" cy="276999"/>
          </a:xfrm>
          <a:prstGeom prst="rect">
            <a:avLst/>
          </a:prstGeom>
          <a:noFill/>
        </p:spPr>
        <p:txBody>
          <a:bodyPr wrap="square" rtlCol="0">
            <a:spAutoFit/>
          </a:bodyPr>
          <a:lstStyle/>
          <a:p>
            <a:pPr defTabSz="685800">
              <a:defRPr/>
            </a:pPr>
            <a:r>
              <a:rPr lang="en-US" sz="1200" dirty="0">
                <a:solidFill>
                  <a:srgbClr val="000000"/>
                </a:solidFill>
              </a:rPr>
              <a:t>CEDF Course Schedule </a:t>
            </a:r>
            <a:r>
              <a:rPr lang="en-US" sz="1200" dirty="0" smtClean="0">
                <a:solidFill>
                  <a:srgbClr val="000000"/>
                </a:solidFill>
              </a:rPr>
              <a:t>2019</a:t>
            </a:r>
            <a:endParaRPr lang="fi-FI" sz="1200" dirty="0">
              <a:solidFill>
                <a:srgbClr val="000000"/>
              </a:solidFill>
            </a:endParaRPr>
          </a:p>
        </p:txBody>
      </p:sp>
      <p:sp>
        <p:nvSpPr>
          <p:cNvPr id="89" name="Rectangle 88"/>
          <p:cNvSpPr/>
          <p:nvPr/>
        </p:nvSpPr>
        <p:spPr>
          <a:xfrm>
            <a:off x="1957134" y="1723745"/>
            <a:ext cx="3494656" cy="246871"/>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Autofit/>
          </a:bodyPr>
          <a:lstStyle/>
          <a:p>
            <a:pPr defTabSz="685800" eaLnBrk="1" fontAlgn="auto" hangingPunct="1">
              <a:spcBef>
                <a:spcPts val="0"/>
              </a:spcBef>
              <a:spcAft>
                <a:spcPts val="0"/>
              </a:spcAft>
              <a:defRPr/>
            </a:pPr>
            <a:r>
              <a:rPr lang="fi-FI" sz="800" b="1" kern="0" dirty="0" smtClean="0">
                <a:solidFill>
                  <a:prstClr val="black"/>
                </a:solidFill>
                <a:latin typeface="Calibri" panose="020F0502020204030204"/>
              </a:rPr>
              <a:t>HSC-SIM </a:t>
            </a:r>
            <a:r>
              <a:rPr lang="fi-FI" sz="800" b="1" kern="0" dirty="0" err="1">
                <a:solidFill>
                  <a:prstClr val="black"/>
                </a:solidFill>
                <a:latin typeface="Calibri" panose="020F0502020204030204"/>
              </a:rPr>
              <a:t>tutoring</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Fri</a:t>
            </a:r>
            <a:r>
              <a:rPr lang="fi-FI" sz="800" b="1" kern="0" dirty="0">
                <a:solidFill>
                  <a:prstClr val="black"/>
                </a:solidFill>
                <a:latin typeface="Calibri" panose="020F0502020204030204"/>
              </a:rPr>
              <a:t> 01.03. 12:15-14 </a:t>
            </a:r>
            <a:r>
              <a:rPr lang="fi-FI" sz="800" kern="0" dirty="0">
                <a:solidFill>
                  <a:prstClr val="black"/>
                </a:solidFill>
                <a:latin typeface="Calibri" panose="020F0502020204030204"/>
              </a:rPr>
              <a:t>R011/luokka2 (Kemistintie 1), Omar </a:t>
            </a:r>
            <a:r>
              <a:rPr lang="fi-FI" sz="800" kern="0" dirty="0" err="1">
                <a:solidFill>
                  <a:prstClr val="black"/>
                </a:solidFill>
                <a:latin typeface="Calibri" panose="020F0502020204030204"/>
              </a:rPr>
              <a:t>Velazquez</a:t>
            </a:r>
            <a:r>
              <a:rPr lang="fi-FI" sz="800" kern="0" dirty="0">
                <a:solidFill>
                  <a:prstClr val="black"/>
                </a:solidFill>
                <a:latin typeface="Calibri" panose="020F0502020204030204"/>
              </a:rPr>
              <a:t> (CHEM) </a:t>
            </a:r>
          </a:p>
        </p:txBody>
      </p:sp>
      <p:sp>
        <p:nvSpPr>
          <p:cNvPr id="90" name="Rectangle 89"/>
          <p:cNvSpPr/>
          <p:nvPr/>
        </p:nvSpPr>
        <p:spPr>
          <a:xfrm>
            <a:off x="1957133" y="2210843"/>
            <a:ext cx="3494659" cy="248473"/>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Pitch </a:t>
            </a:r>
            <a:r>
              <a:rPr lang="fi-FI" sz="800" b="1" kern="0" dirty="0" err="1">
                <a:solidFill>
                  <a:prstClr val="black"/>
                </a:solidFill>
                <a:latin typeface="Calibri" panose="020F0502020204030204"/>
              </a:rPr>
              <a:t>training</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Fri</a:t>
            </a:r>
            <a:r>
              <a:rPr lang="fi-FI" sz="800" b="1" kern="0" dirty="0">
                <a:solidFill>
                  <a:prstClr val="black"/>
                </a:solidFill>
                <a:latin typeface="Calibri" panose="020F0502020204030204"/>
              </a:rPr>
              <a:t> 8.3. 12:15-14 </a:t>
            </a:r>
            <a:r>
              <a:rPr lang="fi-FI" sz="800" kern="0" dirty="0">
                <a:solidFill>
                  <a:prstClr val="black"/>
                </a:solidFill>
                <a:latin typeface="Calibri" panose="020F0502020204030204"/>
              </a:rPr>
              <a:t>Väre </a:t>
            </a:r>
            <a:r>
              <a:rPr lang="fi-FI" sz="800" kern="0" dirty="0" err="1">
                <a:solidFill>
                  <a:prstClr val="black"/>
                </a:solidFill>
                <a:latin typeface="Calibri" panose="020F0502020204030204"/>
              </a:rPr>
              <a:t>building</a:t>
            </a:r>
            <a:r>
              <a:rPr lang="fi-FI" sz="800" kern="0" dirty="0">
                <a:solidFill>
                  <a:prstClr val="black"/>
                </a:solidFill>
                <a:latin typeface="Calibri" panose="020F0502020204030204"/>
              </a:rPr>
              <a:t>, </a:t>
            </a:r>
            <a:r>
              <a:rPr lang="fi-FI" sz="800" kern="0" dirty="0" err="1">
                <a:solidFill>
                  <a:prstClr val="black"/>
                </a:solidFill>
                <a:latin typeface="Calibri" panose="020F0502020204030204"/>
              </a:rPr>
              <a:t>room</a:t>
            </a:r>
            <a:r>
              <a:rPr lang="fi-FI" sz="800" kern="0" dirty="0">
                <a:solidFill>
                  <a:prstClr val="black"/>
                </a:solidFill>
                <a:latin typeface="Calibri" panose="020F0502020204030204"/>
              </a:rPr>
              <a:t> M102 (</a:t>
            </a:r>
            <a:r>
              <a:rPr lang="fi-FI" sz="800" kern="0" dirty="0" err="1">
                <a:solidFill>
                  <a:prstClr val="black"/>
                </a:solidFill>
                <a:latin typeface="Calibri" panose="020F0502020204030204"/>
              </a:rPr>
              <a:t>Otaniementie</a:t>
            </a:r>
            <a:r>
              <a:rPr lang="fi-FI" sz="800" kern="0" dirty="0">
                <a:solidFill>
                  <a:prstClr val="black"/>
                </a:solidFill>
                <a:latin typeface="Calibri" panose="020F0502020204030204"/>
              </a:rPr>
              <a:t> 14)</a:t>
            </a:r>
          </a:p>
          <a:p>
            <a:pPr defTabSz="685800" eaLnBrk="1" fontAlgn="auto" hangingPunct="1">
              <a:spcBef>
                <a:spcPts val="0"/>
              </a:spcBef>
              <a:spcAft>
                <a:spcPts val="0"/>
              </a:spcAft>
              <a:defRPr/>
            </a:pPr>
            <a:r>
              <a:rPr lang="fi-FI" sz="800" kern="0" dirty="0">
                <a:solidFill>
                  <a:prstClr val="black"/>
                </a:solidFill>
                <a:latin typeface="Calibri" panose="020F0502020204030204"/>
              </a:rPr>
              <a:t>Håkan </a:t>
            </a:r>
            <a:r>
              <a:rPr lang="fi-FI" sz="800" kern="0" dirty="0" err="1">
                <a:solidFill>
                  <a:prstClr val="black"/>
                </a:solidFill>
                <a:latin typeface="Calibri" panose="020F0502020204030204"/>
              </a:rPr>
              <a:t>Mitts</a:t>
            </a:r>
            <a:r>
              <a:rPr lang="fi-FI" sz="800" kern="0" dirty="0">
                <a:solidFill>
                  <a:prstClr val="black"/>
                </a:solidFill>
                <a:latin typeface="Calibri" panose="020F0502020204030204"/>
              </a:rPr>
              <a:t>, Aalto </a:t>
            </a:r>
            <a:r>
              <a:rPr lang="fi-FI" sz="800" kern="0" dirty="0" err="1">
                <a:solidFill>
                  <a:prstClr val="black"/>
                </a:solidFill>
                <a:latin typeface="Calibri" panose="020F0502020204030204"/>
              </a:rPr>
              <a:t>Ventures</a:t>
            </a:r>
            <a:r>
              <a:rPr lang="fi-FI" sz="800" kern="0" dirty="0">
                <a:solidFill>
                  <a:prstClr val="black"/>
                </a:solidFill>
                <a:latin typeface="Calibri" panose="020F0502020204030204"/>
              </a:rPr>
              <a:t> Program </a:t>
            </a:r>
            <a:endParaRPr lang="en-GB" sz="800" kern="0" dirty="0">
              <a:solidFill>
                <a:prstClr val="black"/>
              </a:solidFill>
              <a:latin typeface="Calibri" panose="020F0502020204030204"/>
            </a:endParaRPr>
          </a:p>
        </p:txBody>
      </p:sp>
    </p:spTree>
    <p:extLst>
      <p:ext uri="{BB962C8B-B14F-4D97-AF65-F5344CB8AC3E}">
        <p14:creationId xmlns:p14="http://schemas.microsoft.com/office/powerpoint/2010/main" val="4115314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61291" y="663381"/>
            <a:ext cx="5915025" cy="339502"/>
          </a:xfrm>
        </p:spPr>
        <p:txBody>
          <a:bodyPr>
            <a:normAutofit fontScale="90000"/>
          </a:bodyPr>
          <a:lstStyle/>
          <a:p>
            <a:r>
              <a:rPr lang="en-GB" altLang="en-US" dirty="0"/>
              <a:t>Project instructions</a:t>
            </a:r>
          </a:p>
        </p:txBody>
      </p:sp>
      <p:pic>
        <p:nvPicPr>
          <p:cNvPr id="21509"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237312"/>
            <a:ext cx="1508225" cy="41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461291" y="1484784"/>
            <a:ext cx="3102597"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buFontTx/>
              <a:buAutoNum type="arabicPeriod"/>
              <a:defRPr/>
            </a:pPr>
            <a:r>
              <a:rPr lang="en-GB" sz="1600" kern="0" dirty="0">
                <a:solidFill>
                  <a:prstClr val="black"/>
                </a:solidFill>
              </a:rPr>
              <a:t>Team up</a:t>
            </a:r>
          </a:p>
          <a:p>
            <a:pPr>
              <a:buFontTx/>
              <a:buAutoNum type="arabicPeriod"/>
              <a:defRPr/>
            </a:pPr>
            <a:r>
              <a:rPr lang="en-GB" sz="1600" kern="0" dirty="0">
                <a:solidFill>
                  <a:prstClr val="black"/>
                </a:solidFill>
              </a:rPr>
              <a:t>Ideate challenges individually (Ideation workshop pre-task before 6.3.)</a:t>
            </a:r>
          </a:p>
          <a:p>
            <a:pPr>
              <a:buFontTx/>
              <a:buAutoNum type="arabicPeriod"/>
              <a:defRPr/>
            </a:pPr>
            <a:r>
              <a:rPr lang="en-GB" sz="1600" kern="0" dirty="0">
                <a:solidFill>
                  <a:prstClr val="black"/>
                </a:solidFill>
              </a:rPr>
              <a:t>Identify a challenge and start to think about possible solutions (at Ideation workshop 6.3.) </a:t>
            </a:r>
          </a:p>
          <a:p>
            <a:pPr>
              <a:buFontTx/>
              <a:buAutoNum type="arabicPeriod"/>
              <a:defRPr/>
            </a:pPr>
            <a:r>
              <a:rPr lang="en-GB" sz="1600" kern="0" dirty="0">
                <a:solidFill>
                  <a:prstClr val="black"/>
                </a:solidFill>
              </a:rPr>
              <a:t>Find information about challenge and solutions</a:t>
            </a:r>
          </a:p>
          <a:p>
            <a:pPr lvl="1">
              <a:defRPr/>
            </a:pPr>
            <a:r>
              <a:rPr lang="en-US" sz="1050" kern="0" dirty="0">
                <a:solidFill>
                  <a:prstClr val="black"/>
                </a:solidFill>
              </a:rPr>
              <a:t>the material properties of the product</a:t>
            </a:r>
          </a:p>
          <a:p>
            <a:pPr lvl="1">
              <a:defRPr/>
            </a:pPr>
            <a:r>
              <a:rPr lang="en-US" sz="1050" kern="0" dirty="0">
                <a:solidFill>
                  <a:prstClr val="black"/>
                </a:solidFill>
              </a:rPr>
              <a:t>the value of raw materials</a:t>
            </a:r>
          </a:p>
          <a:p>
            <a:pPr>
              <a:buFont typeface="+mj-lt"/>
              <a:buAutoNum type="arabicPeriod"/>
              <a:defRPr/>
            </a:pPr>
            <a:r>
              <a:rPr lang="en-GB" sz="1600" kern="0" dirty="0">
                <a:solidFill>
                  <a:srgbClr val="FF0000"/>
                </a:solidFill>
              </a:rPr>
              <a:t>Challenge Pitch</a:t>
            </a:r>
            <a:r>
              <a:rPr lang="fi-FI" sz="1600" b="1" dirty="0">
                <a:solidFill>
                  <a:prstClr val="black"/>
                </a:solidFill>
              </a:rPr>
              <a:t> </a:t>
            </a:r>
            <a:r>
              <a:rPr lang="fi-FI" sz="1600" dirty="0" err="1">
                <a:solidFill>
                  <a:srgbClr val="FF0000"/>
                </a:solidFill>
              </a:rPr>
              <a:t>Fri</a:t>
            </a:r>
            <a:r>
              <a:rPr lang="fi-FI" sz="1600" dirty="0">
                <a:solidFill>
                  <a:srgbClr val="FF0000"/>
                </a:solidFill>
              </a:rPr>
              <a:t> 15.3.</a:t>
            </a:r>
          </a:p>
          <a:p>
            <a:pPr>
              <a:buFont typeface="+mj-lt"/>
              <a:buAutoNum type="arabicPeriod"/>
              <a:defRPr/>
            </a:pPr>
            <a:endParaRPr lang="en-US" sz="1600" kern="0" dirty="0"/>
          </a:p>
        </p:txBody>
      </p:sp>
      <p:sp>
        <p:nvSpPr>
          <p:cNvPr id="9" name="Content Placeholder 2"/>
          <p:cNvSpPr txBox="1">
            <a:spLocks/>
          </p:cNvSpPr>
          <p:nvPr/>
        </p:nvSpPr>
        <p:spPr bwMode="auto">
          <a:xfrm>
            <a:off x="4139952" y="2708919"/>
            <a:ext cx="4032448" cy="375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buFont typeface="+mj-lt"/>
              <a:buAutoNum type="arabicPeriod" startAt="6"/>
              <a:defRPr/>
            </a:pPr>
            <a:r>
              <a:rPr lang="en-GB" sz="1600" kern="0" dirty="0"/>
              <a:t>Prepare for the debate</a:t>
            </a:r>
            <a:endParaRPr lang="en-GB" sz="1600" kern="0" dirty="0">
              <a:solidFill>
                <a:prstClr val="black"/>
              </a:solidFill>
            </a:endParaRPr>
          </a:p>
          <a:p>
            <a:pPr lvl="1">
              <a:buFont typeface="+mj-lt"/>
              <a:buAutoNum type="romanUcPeriod"/>
              <a:defRPr/>
            </a:pPr>
            <a:r>
              <a:rPr lang="en-GB" sz="1000" kern="0" dirty="0"/>
              <a:t>Write a debate report</a:t>
            </a:r>
          </a:p>
          <a:p>
            <a:pPr lvl="1">
              <a:buFont typeface="+mj-lt"/>
              <a:buAutoNum type="romanUcPeriod"/>
              <a:defRPr/>
            </a:pPr>
            <a:r>
              <a:rPr lang="en-GB" sz="1000" kern="0" dirty="0"/>
              <a:t>Return the </a:t>
            </a:r>
            <a:r>
              <a:rPr lang="en-GB" sz="1000" kern="0" dirty="0">
                <a:solidFill>
                  <a:srgbClr val="FF0000"/>
                </a:solidFill>
              </a:rPr>
              <a:t>debate report </a:t>
            </a:r>
            <a:r>
              <a:rPr lang="en-GB" sz="1000" kern="0" dirty="0"/>
              <a:t>to MyCourses, DL Mon </a:t>
            </a:r>
            <a:r>
              <a:rPr lang="en-US" sz="1000" kern="0" dirty="0">
                <a:solidFill>
                  <a:srgbClr val="FF0000"/>
                </a:solidFill>
              </a:rPr>
              <a:t>25.3.</a:t>
            </a:r>
            <a:r>
              <a:rPr lang="en-US" sz="1000" kern="0" dirty="0"/>
              <a:t> 10 p.m. </a:t>
            </a:r>
          </a:p>
          <a:p>
            <a:pPr lvl="1">
              <a:buFont typeface="+mj-lt"/>
              <a:buAutoNum type="romanUcPeriod"/>
              <a:defRPr/>
            </a:pPr>
            <a:r>
              <a:rPr lang="en-GB" sz="1000" kern="0" dirty="0"/>
              <a:t>Prepare to defend your case in the debate</a:t>
            </a:r>
          </a:p>
          <a:p>
            <a:pPr lvl="1">
              <a:buFont typeface="+mj-lt"/>
              <a:buAutoNum type="romanUcPeriod"/>
              <a:defRPr/>
            </a:pPr>
            <a:r>
              <a:rPr lang="en-GB" sz="1000" kern="0" dirty="0"/>
              <a:t>Prepare to act as an opponent in the debate</a:t>
            </a:r>
          </a:p>
          <a:p>
            <a:pPr>
              <a:buFont typeface="+mj-lt"/>
              <a:buAutoNum type="arabicPeriod" startAt="6"/>
              <a:defRPr/>
            </a:pPr>
            <a:r>
              <a:rPr lang="en-GB" sz="1600" kern="0" dirty="0">
                <a:solidFill>
                  <a:srgbClr val="FF0000"/>
                </a:solidFill>
              </a:rPr>
              <a:t>Debate 29.3.: defend your solution and act as opponent team </a:t>
            </a:r>
            <a:r>
              <a:rPr lang="en-GB" sz="1600" kern="0" dirty="0"/>
              <a:t>-&gt;</a:t>
            </a:r>
            <a:r>
              <a:rPr lang="en-GB" sz="1600" kern="0" dirty="0">
                <a:solidFill>
                  <a:srgbClr val="FF0000"/>
                </a:solidFill>
              </a:rPr>
              <a:t> </a:t>
            </a:r>
            <a:r>
              <a:rPr lang="en-US" sz="1600" kern="0" dirty="0"/>
              <a:t>Develop based on feedback</a:t>
            </a:r>
            <a:endParaRPr lang="en-GB" sz="1600" kern="0" dirty="0">
              <a:solidFill>
                <a:srgbClr val="FF0000"/>
              </a:solidFill>
            </a:endParaRPr>
          </a:p>
          <a:p>
            <a:pPr>
              <a:buFont typeface="+mj-lt"/>
              <a:buAutoNum type="arabicPeriod" startAt="6"/>
              <a:defRPr/>
            </a:pPr>
            <a:r>
              <a:rPr lang="en-GB" sz="1600" kern="0" dirty="0">
                <a:solidFill>
                  <a:prstClr val="black"/>
                </a:solidFill>
              </a:rPr>
              <a:t>Create a business proposal (at Business workshop 27.3.) -&gt; Develop based on feedback</a:t>
            </a:r>
          </a:p>
          <a:p>
            <a:pPr>
              <a:buFont typeface="+mj-lt"/>
              <a:buAutoNum type="arabicPeriod" startAt="6"/>
              <a:defRPr/>
            </a:pPr>
            <a:r>
              <a:rPr lang="en-GB" sz="1600" kern="0" dirty="0">
                <a:solidFill>
                  <a:srgbClr val="FF0000"/>
                </a:solidFill>
              </a:rPr>
              <a:t>Final presentation </a:t>
            </a:r>
            <a:r>
              <a:rPr lang="fi-FI" sz="1600" dirty="0" err="1">
                <a:solidFill>
                  <a:srgbClr val="FF0000"/>
                </a:solidFill>
              </a:rPr>
              <a:t>Wed</a:t>
            </a:r>
            <a:r>
              <a:rPr lang="fi-FI" sz="1600" dirty="0">
                <a:solidFill>
                  <a:srgbClr val="FF0000"/>
                </a:solidFill>
              </a:rPr>
              <a:t> 17.4. . </a:t>
            </a:r>
            <a:r>
              <a:rPr lang="fi-FI" sz="1600" dirty="0">
                <a:solidFill>
                  <a:prstClr val="black"/>
                </a:solidFill>
              </a:rPr>
              <a:t>(15 </a:t>
            </a:r>
            <a:r>
              <a:rPr lang="fi-FI" sz="1600" dirty="0" err="1">
                <a:solidFill>
                  <a:prstClr val="black"/>
                </a:solidFill>
              </a:rPr>
              <a:t>minutes</a:t>
            </a:r>
            <a:r>
              <a:rPr lang="fi-FI" sz="1600" dirty="0">
                <a:solidFill>
                  <a:prstClr val="black"/>
                </a:solidFill>
              </a:rPr>
              <a:t> </a:t>
            </a:r>
            <a:r>
              <a:rPr lang="fi-FI" sz="1600" dirty="0" err="1">
                <a:solidFill>
                  <a:prstClr val="black"/>
                </a:solidFill>
              </a:rPr>
              <a:t>talk</a:t>
            </a:r>
            <a:r>
              <a:rPr lang="fi-FI" sz="1600" dirty="0">
                <a:solidFill>
                  <a:prstClr val="black"/>
                </a:solidFill>
              </a:rPr>
              <a:t> + </a:t>
            </a:r>
            <a:r>
              <a:rPr lang="fi-FI" sz="1600" dirty="0" err="1">
                <a:solidFill>
                  <a:prstClr val="black"/>
                </a:solidFill>
              </a:rPr>
              <a:t>slides</a:t>
            </a:r>
            <a:r>
              <a:rPr lang="fi-FI" sz="1600" dirty="0">
                <a:solidFill>
                  <a:prstClr val="black"/>
                </a:solidFill>
              </a:rPr>
              <a:t>) </a:t>
            </a:r>
            <a:endParaRPr lang="en-GB" sz="1600" kern="0" dirty="0">
              <a:solidFill>
                <a:prstClr val="black"/>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332656"/>
            <a:ext cx="2238375" cy="2047875"/>
          </a:xfrm>
          <a:prstGeom prst="rect">
            <a:avLst/>
          </a:prstGeom>
        </p:spPr>
      </p:pic>
    </p:spTree>
    <p:extLst>
      <p:ext uri="{BB962C8B-B14F-4D97-AF65-F5344CB8AC3E}">
        <p14:creationId xmlns:p14="http://schemas.microsoft.com/office/powerpoint/2010/main" val="404115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901805" cy="1325563"/>
          </a:xfrm>
        </p:spPr>
        <p:txBody>
          <a:bodyPr/>
          <a:lstStyle/>
          <a:p>
            <a:r>
              <a:rPr lang="en-US" dirty="0"/>
              <a:t>Project key questions</a:t>
            </a:r>
            <a:endParaRPr lang="fi-FI" dirty="0"/>
          </a:p>
        </p:txBody>
      </p:sp>
      <p:sp>
        <p:nvSpPr>
          <p:cNvPr id="3" name="Content Placeholder 2"/>
          <p:cNvSpPr>
            <a:spLocks noGrp="1"/>
          </p:cNvSpPr>
          <p:nvPr>
            <p:ph idx="1"/>
          </p:nvPr>
        </p:nvSpPr>
        <p:spPr>
          <a:xfrm>
            <a:off x="755576" y="1628800"/>
            <a:ext cx="3744416" cy="4351338"/>
          </a:xfrm>
        </p:spPr>
        <p:txBody>
          <a:bodyPr/>
          <a:lstStyle/>
          <a:p>
            <a:pPr marL="342900" indent="-342900">
              <a:buFont typeface="+mj-lt"/>
              <a:buAutoNum type="arabicPeriod"/>
              <a:defRPr/>
            </a:pPr>
            <a:r>
              <a:rPr lang="en-US" sz="1700" kern="0" dirty="0"/>
              <a:t>What is the problem to be solved? </a:t>
            </a:r>
          </a:p>
          <a:p>
            <a:pPr marL="342900" indent="-342900">
              <a:buFont typeface="+mj-lt"/>
              <a:buAutoNum type="arabicPeriod"/>
              <a:defRPr/>
            </a:pPr>
            <a:r>
              <a:rPr lang="en-US" sz="1700" kern="0" dirty="0"/>
              <a:t>What is your proposed solution, your new design? </a:t>
            </a:r>
          </a:p>
          <a:p>
            <a:pPr marL="342900" indent="-342900">
              <a:buFont typeface="+mj-lt"/>
              <a:buAutoNum type="arabicPeriod"/>
              <a:defRPr/>
            </a:pPr>
            <a:r>
              <a:rPr lang="en-US" sz="1700" kern="0" dirty="0"/>
              <a:t>Where is your solution positioned in the value chain and how can it contribute to a circular economy?</a:t>
            </a:r>
          </a:p>
          <a:p>
            <a:pPr marL="342900" indent="-342900">
              <a:buFont typeface="+mj-lt"/>
              <a:buAutoNum type="arabicPeriod"/>
              <a:defRPr/>
            </a:pPr>
            <a:r>
              <a:rPr lang="en-US" sz="1700" kern="0" dirty="0"/>
              <a:t>How does your solution compare to existing technologies / alternatives? </a:t>
            </a:r>
          </a:p>
          <a:p>
            <a:pPr marL="342900" indent="-342900">
              <a:buFont typeface="+mj-lt"/>
              <a:buAutoNum type="arabicPeriod"/>
              <a:defRPr/>
            </a:pPr>
            <a:r>
              <a:rPr lang="en-US" sz="1700" kern="0" dirty="0"/>
              <a:t>What is the added value of your solution? </a:t>
            </a:r>
          </a:p>
          <a:p>
            <a:pPr marL="342900" indent="-342900">
              <a:buFont typeface="+mj-lt"/>
              <a:buAutoNum type="arabicPeriod"/>
              <a:defRPr/>
            </a:pPr>
            <a:r>
              <a:rPr lang="en-US" sz="1700" kern="0" dirty="0"/>
              <a:t>What kinds of business opportunities does your solution enable?</a:t>
            </a:r>
            <a:endParaRPr lang="fi-FI"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1988840"/>
            <a:ext cx="2238375" cy="2047875"/>
          </a:xfrm>
          <a:prstGeom prst="rect">
            <a:avLst/>
          </a:prstGeom>
        </p:spPr>
      </p:pic>
    </p:spTree>
    <p:extLst>
      <p:ext uri="{BB962C8B-B14F-4D97-AF65-F5344CB8AC3E}">
        <p14:creationId xmlns:p14="http://schemas.microsoft.com/office/powerpoint/2010/main" val="227787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67544" y="476672"/>
            <a:ext cx="5915025" cy="339502"/>
          </a:xfrm>
        </p:spPr>
        <p:txBody>
          <a:bodyPr>
            <a:normAutofit fontScale="90000"/>
          </a:bodyPr>
          <a:lstStyle/>
          <a:p>
            <a:r>
              <a:rPr lang="en-GB" altLang="en-US" dirty="0"/>
              <a:t>Project instructions (detailed, 1/3)</a:t>
            </a:r>
          </a:p>
        </p:txBody>
      </p:sp>
      <p:pic>
        <p:nvPicPr>
          <p:cNvPr id="21509"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4707" y="5444065"/>
            <a:ext cx="1508225" cy="41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539552" y="1196752"/>
            <a:ext cx="4392488"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buFontTx/>
              <a:buAutoNum type="arabicPeriod"/>
              <a:defRPr/>
            </a:pPr>
            <a:r>
              <a:rPr lang="en-GB" sz="1200" kern="0" dirty="0">
                <a:solidFill>
                  <a:prstClr val="black"/>
                </a:solidFill>
                <a:latin typeface="Calibri" panose="020F0502020204030204"/>
              </a:rPr>
              <a:t>Team up </a:t>
            </a:r>
          </a:p>
          <a:p>
            <a:pPr lvl="1">
              <a:buFontTx/>
              <a:buAutoNum type="arabicPeriod"/>
              <a:defRPr/>
            </a:pPr>
            <a:r>
              <a:rPr lang="en-GB" sz="900" kern="0" dirty="0">
                <a:solidFill>
                  <a:prstClr val="black"/>
                </a:solidFill>
                <a:latin typeface="Calibri" panose="020F0502020204030204"/>
              </a:rPr>
              <a:t>Get to know each other: Study backgrounds, interests, hopes for the team work</a:t>
            </a:r>
          </a:p>
          <a:p>
            <a:pPr lvl="1">
              <a:buFontTx/>
              <a:buAutoNum type="arabicPeriod"/>
              <a:defRPr/>
            </a:pPr>
            <a:r>
              <a:rPr lang="en-GB" sz="900" kern="0" dirty="0">
                <a:solidFill>
                  <a:prstClr val="black"/>
                </a:solidFill>
                <a:latin typeface="Calibri" panose="020F0502020204030204"/>
              </a:rPr>
              <a:t>Agree on practicalities: How to keep in touch? When and where to meet outside of workshops? How to share ideas and materials with each other?</a:t>
            </a:r>
          </a:p>
          <a:p>
            <a:pPr lvl="1">
              <a:buFontTx/>
              <a:buAutoNum type="arabicPeriod"/>
              <a:defRPr/>
            </a:pPr>
            <a:r>
              <a:rPr lang="en-GB" sz="900" kern="0" dirty="0">
                <a:solidFill>
                  <a:prstClr val="black"/>
                </a:solidFill>
                <a:latin typeface="Calibri" panose="020F0502020204030204"/>
              </a:rPr>
              <a:t>First ideas: What kinds of circular economy related challenges interest you? What would you like to solve? (e.g. 2018 challenge: Disposable headphones used in flights)</a:t>
            </a:r>
          </a:p>
          <a:p>
            <a:pPr>
              <a:buFontTx/>
              <a:buAutoNum type="arabicPeriod"/>
              <a:defRPr/>
            </a:pPr>
            <a:r>
              <a:rPr lang="en-GB" sz="1200" kern="0" dirty="0">
                <a:solidFill>
                  <a:prstClr val="black"/>
                </a:solidFill>
                <a:latin typeface="Calibri" panose="020F0502020204030204"/>
              </a:rPr>
              <a:t>Ideate challenges individually (Ideation workshop pre-task before 6.3.)</a:t>
            </a:r>
          </a:p>
          <a:p>
            <a:pPr>
              <a:buFontTx/>
              <a:buAutoNum type="arabicPeriod"/>
              <a:defRPr/>
            </a:pPr>
            <a:r>
              <a:rPr lang="en-GB" sz="1200" kern="0" dirty="0">
                <a:solidFill>
                  <a:prstClr val="black"/>
                </a:solidFill>
              </a:rPr>
              <a:t>Identify a challenge and start to think about possible solutions (at Ideation workshop 6.3.) </a:t>
            </a:r>
          </a:p>
          <a:p>
            <a:pPr>
              <a:buFontTx/>
              <a:buAutoNum type="arabicPeriod"/>
              <a:defRPr/>
            </a:pPr>
            <a:r>
              <a:rPr lang="en-GB" sz="1200" kern="0" dirty="0">
                <a:solidFill>
                  <a:prstClr val="black"/>
                </a:solidFill>
                <a:latin typeface="Calibri" panose="020F0502020204030204"/>
              </a:rPr>
              <a:t>Find relevant information from literature (websites, scientific publications…) to better understand your challenge and possible solution. Include the following in your search:</a:t>
            </a:r>
          </a:p>
          <a:p>
            <a:pPr lvl="1">
              <a:defRPr/>
            </a:pPr>
            <a:r>
              <a:rPr lang="en-US" sz="1200" kern="0" dirty="0">
                <a:solidFill>
                  <a:prstClr val="black"/>
                </a:solidFill>
              </a:rPr>
              <a:t>the material properties of the product</a:t>
            </a:r>
          </a:p>
          <a:p>
            <a:pPr lvl="1">
              <a:defRPr/>
            </a:pPr>
            <a:r>
              <a:rPr lang="en-US" sz="1200" kern="0" dirty="0">
                <a:solidFill>
                  <a:prstClr val="black"/>
                </a:solidFill>
              </a:rPr>
              <a:t>the value of raw materials </a:t>
            </a:r>
            <a:endParaRPr lang="en-GB" sz="1200" kern="0" dirty="0">
              <a:solidFill>
                <a:prstClr val="black"/>
              </a:solidFill>
              <a:latin typeface="Calibri" panose="020F0502020204030204"/>
            </a:endParaRPr>
          </a:p>
          <a:p>
            <a:pPr>
              <a:buFontTx/>
              <a:buAutoNum type="arabicPeriod"/>
              <a:defRPr/>
            </a:pPr>
            <a:r>
              <a:rPr lang="en-GB" sz="1200" kern="0" dirty="0">
                <a:solidFill>
                  <a:srgbClr val="FF0000"/>
                </a:solidFill>
              </a:rPr>
              <a:t>Challenge Pitch</a:t>
            </a:r>
            <a:r>
              <a:rPr lang="fi-FI" sz="1200" b="1" dirty="0">
                <a:solidFill>
                  <a:prstClr val="black"/>
                </a:solidFill>
              </a:rPr>
              <a:t> </a:t>
            </a:r>
            <a:r>
              <a:rPr lang="fi-FI" sz="1200" dirty="0" err="1">
                <a:solidFill>
                  <a:srgbClr val="FF0000"/>
                </a:solidFill>
              </a:rPr>
              <a:t>Fri</a:t>
            </a:r>
            <a:r>
              <a:rPr lang="fi-FI" sz="1200" dirty="0">
                <a:solidFill>
                  <a:srgbClr val="FF0000"/>
                </a:solidFill>
              </a:rPr>
              <a:t> 15.3. </a:t>
            </a:r>
            <a:r>
              <a:rPr lang="fi-FI" sz="1200" dirty="0">
                <a:solidFill>
                  <a:prstClr val="black"/>
                </a:solidFill>
              </a:rPr>
              <a:t>(</a:t>
            </a:r>
            <a:r>
              <a:rPr lang="fi-FI" sz="1200" dirty="0" err="1">
                <a:solidFill>
                  <a:prstClr val="black"/>
                </a:solidFill>
              </a:rPr>
              <a:t>Present</a:t>
            </a:r>
            <a:r>
              <a:rPr lang="fi-FI" sz="1200" dirty="0">
                <a:solidFill>
                  <a:prstClr val="black"/>
                </a:solidFill>
              </a:rPr>
              <a:t> </a:t>
            </a:r>
            <a:r>
              <a:rPr lang="fi-FI" sz="1200" dirty="0" err="1">
                <a:solidFill>
                  <a:prstClr val="black"/>
                </a:solidFill>
              </a:rPr>
              <a:t>the</a:t>
            </a:r>
            <a:r>
              <a:rPr lang="fi-FI" sz="1200" dirty="0">
                <a:solidFill>
                  <a:prstClr val="black"/>
                </a:solidFill>
              </a:rPr>
              <a:t> </a:t>
            </a:r>
            <a:r>
              <a:rPr lang="fi-FI" sz="1200" dirty="0" err="1">
                <a:solidFill>
                  <a:prstClr val="black"/>
                </a:solidFill>
              </a:rPr>
              <a:t>challenge</a:t>
            </a:r>
            <a:r>
              <a:rPr lang="fi-FI" sz="1200" dirty="0">
                <a:solidFill>
                  <a:prstClr val="black"/>
                </a:solidFill>
              </a:rPr>
              <a:t>: 3 </a:t>
            </a:r>
            <a:r>
              <a:rPr lang="fi-FI" sz="1200" dirty="0" err="1">
                <a:solidFill>
                  <a:prstClr val="black"/>
                </a:solidFill>
              </a:rPr>
              <a:t>minutes</a:t>
            </a:r>
            <a:r>
              <a:rPr lang="fi-FI" sz="1200" dirty="0">
                <a:solidFill>
                  <a:prstClr val="black"/>
                </a:solidFill>
              </a:rPr>
              <a:t> </a:t>
            </a:r>
            <a:r>
              <a:rPr lang="fi-FI" sz="1200" dirty="0" err="1">
                <a:solidFill>
                  <a:prstClr val="black"/>
                </a:solidFill>
              </a:rPr>
              <a:t>talk</a:t>
            </a:r>
            <a:r>
              <a:rPr lang="fi-FI" sz="1200" dirty="0">
                <a:solidFill>
                  <a:prstClr val="black"/>
                </a:solidFill>
              </a:rPr>
              <a:t> + </a:t>
            </a:r>
            <a:r>
              <a:rPr lang="fi-FI" sz="1200" dirty="0" err="1">
                <a:solidFill>
                  <a:prstClr val="black"/>
                </a:solidFill>
              </a:rPr>
              <a:t>slides</a:t>
            </a:r>
            <a:r>
              <a:rPr lang="fi-FI" sz="1200" dirty="0">
                <a:solidFill>
                  <a:prstClr val="black"/>
                </a:solidFill>
              </a:rPr>
              <a:t>)</a:t>
            </a:r>
            <a:endParaRPr lang="en-GB" sz="1200" kern="0" dirty="0">
              <a:solidFill>
                <a:prstClr val="black"/>
              </a:solidFill>
              <a:latin typeface="Calibri" panose="020F0502020204030204"/>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1844824"/>
            <a:ext cx="2238375" cy="2047875"/>
          </a:xfrm>
          <a:prstGeom prst="rect">
            <a:avLst/>
          </a:prstGeom>
        </p:spPr>
      </p:pic>
    </p:spTree>
    <p:extLst>
      <p:ext uri="{BB962C8B-B14F-4D97-AF65-F5344CB8AC3E}">
        <p14:creationId xmlns:p14="http://schemas.microsoft.com/office/powerpoint/2010/main" val="1404633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67544" y="476672"/>
            <a:ext cx="5915025" cy="339502"/>
          </a:xfrm>
        </p:spPr>
        <p:txBody>
          <a:bodyPr>
            <a:normAutofit fontScale="90000"/>
          </a:bodyPr>
          <a:lstStyle/>
          <a:p>
            <a:r>
              <a:rPr lang="en-GB" altLang="en-US" dirty="0"/>
              <a:t>Project instructions (detailed, 2/3)</a:t>
            </a:r>
          </a:p>
        </p:txBody>
      </p:sp>
      <p:pic>
        <p:nvPicPr>
          <p:cNvPr id="21509"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6021288"/>
            <a:ext cx="1508225" cy="41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596217" y="1307000"/>
            <a:ext cx="3888432" cy="471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buFont typeface="+mj-lt"/>
              <a:buAutoNum type="arabicPeriod" startAt="6"/>
              <a:defRPr/>
            </a:pPr>
            <a:r>
              <a:rPr lang="en-GB" sz="1400" kern="0" dirty="0">
                <a:latin typeface="Calibri" panose="020F0502020204030204"/>
              </a:rPr>
              <a:t>Prepare for the debate (based on </a:t>
            </a:r>
            <a:r>
              <a:rPr lang="en-US" sz="1400" i="1" kern="0" dirty="0"/>
              <a:t>How to prepare for debate </a:t>
            </a:r>
            <a:r>
              <a:rPr lang="en-US" sz="1400" kern="0" dirty="0"/>
              <a:t>workshop 13.3.) </a:t>
            </a:r>
            <a:endParaRPr lang="en-GB" sz="1400" kern="0" dirty="0">
              <a:latin typeface="Calibri" panose="020F0502020204030204"/>
            </a:endParaRPr>
          </a:p>
          <a:p>
            <a:pPr lvl="1">
              <a:buFont typeface="+mj-lt"/>
              <a:buAutoNum type="romanUcPeriod"/>
              <a:defRPr/>
            </a:pPr>
            <a:r>
              <a:rPr lang="en-GB" sz="1000" kern="0" dirty="0">
                <a:latin typeface="Calibri" panose="020F0502020204030204"/>
              </a:rPr>
              <a:t>Write a debate report with your team, answering the following questions:  </a:t>
            </a:r>
          </a:p>
          <a:p>
            <a:pPr lvl="2">
              <a:buFont typeface="+mj-lt"/>
              <a:buAutoNum type="arabicPeriod"/>
              <a:defRPr/>
            </a:pPr>
            <a:r>
              <a:rPr lang="en-US" sz="800" kern="0" dirty="0"/>
              <a:t>What is the problem to be solved? (Describe the problem and the existing research related to it)</a:t>
            </a:r>
          </a:p>
          <a:p>
            <a:pPr lvl="2">
              <a:buFont typeface="+mj-lt"/>
              <a:buAutoNum type="arabicPeriod"/>
              <a:defRPr/>
            </a:pPr>
            <a:r>
              <a:rPr lang="en-US" sz="800" kern="0" dirty="0"/>
              <a:t>What is your proposed solution, your new design? </a:t>
            </a:r>
          </a:p>
          <a:p>
            <a:pPr lvl="2">
              <a:buFont typeface="+mj-lt"/>
              <a:buAutoNum type="arabicPeriod"/>
              <a:defRPr/>
            </a:pPr>
            <a:r>
              <a:rPr lang="en-US" sz="800" kern="0" dirty="0"/>
              <a:t>Where is your solution positioned in the value chain and how can it contribute to a circular economy?</a:t>
            </a:r>
          </a:p>
          <a:p>
            <a:pPr lvl="2">
              <a:buFont typeface="+mj-lt"/>
              <a:buAutoNum type="arabicPeriod"/>
              <a:defRPr/>
            </a:pPr>
            <a:r>
              <a:rPr lang="en-US" sz="800" kern="0" dirty="0"/>
              <a:t>How does your solution compare to existing technologies / alternatives? (Describe the current solutions and compare your solution to them)</a:t>
            </a:r>
          </a:p>
          <a:p>
            <a:pPr lvl="2">
              <a:buFont typeface="+mj-lt"/>
              <a:buAutoNum type="arabicPeriod"/>
              <a:defRPr/>
            </a:pPr>
            <a:r>
              <a:rPr lang="en-US" sz="800" kern="0" dirty="0"/>
              <a:t>What is the added value of your solution? </a:t>
            </a:r>
          </a:p>
          <a:p>
            <a:pPr marL="914400" lvl="2" indent="0">
              <a:buNone/>
              <a:defRPr/>
            </a:pPr>
            <a:r>
              <a:rPr lang="en-US" sz="800" kern="0" dirty="0">
                <a:latin typeface="Calibri" panose="020F0502020204030204"/>
              </a:rPr>
              <a:t>Refer to existing research and other sources of information (such as company web sites) in your report. Remember to include the references. Report: 5-10 pages, including pictures (if you wish)</a:t>
            </a:r>
            <a:endParaRPr lang="en-GB" sz="800" kern="0" dirty="0">
              <a:latin typeface="Calibri" panose="020F0502020204030204"/>
            </a:endParaRPr>
          </a:p>
          <a:p>
            <a:pPr lvl="1">
              <a:buFont typeface="+mj-lt"/>
              <a:buAutoNum type="romanUcPeriod"/>
              <a:defRPr/>
            </a:pPr>
            <a:r>
              <a:rPr lang="en-GB" sz="1000" kern="0" dirty="0"/>
              <a:t>Return the debate report to MyCourses, DL </a:t>
            </a:r>
            <a:r>
              <a:rPr lang="en-US" sz="1000" kern="0" dirty="0"/>
              <a:t>Mon 25 March 2019, 10:00 PM (1 submission / team) </a:t>
            </a:r>
            <a:r>
              <a:rPr lang="en-GB" sz="1000" kern="0" dirty="0">
                <a:hlinkClick r:id="rId3"/>
              </a:rPr>
              <a:t>https://mycourses.aalto.fi/mod/assign/view.php?id=422005&amp;forceview=1</a:t>
            </a:r>
            <a:r>
              <a:rPr lang="en-GB" sz="1000" kern="0" dirty="0"/>
              <a:t>  </a:t>
            </a:r>
          </a:p>
          <a:p>
            <a:pPr lvl="1">
              <a:buFont typeface="+mj-lt"/>
              <a:buAutoNum type="romanUcPeriod"/>
              <a:defRPr/>
            </a:pPr>
            <a:r>
              <a:rPr lang="en-GB" sz="1000" kern="0" dirty="0">
                <a:latin typeface="Calibri" panose="020F0502020204030204"/>
              </a:rPr>
              <a:t>Prepare to defend your case in the debate (the debate will cover the topics 1-5 of your debate report)</a:t>
            </a:r>
          </a:p>
          <a:p>
            <a:pPr lvl="1">
              <a:buFont typeface="+mj-lt"/>
              <a:buAutoNum type="romanUcPeriod"/>
              <a:defRPr/>
            </a:pPr>
            <a:r>
              <a:rPr lang="en-GB" sz="1000" kern="0" dirty="0">
                <a:latin typeface="Calibri" panose="020F0502020204030204"/>
              </a:rPr>
              <a:t>Prepare to act as an opponent in the debate: Read through your opponent team’s report and discuss with your team how you will </a:t>
            </a:r>
            <a:r>
              <a:rPr lang="en-GB" sz="1000" kern="0" dirty="0" err="1">
                <a:latin typeface="Calibri" panose="020F0502020204030204"/>
              </a:rPr>
              <a:t>oppone</a:t>
            </a:r>
            <a:r>
              <a:rPr lang="en-GB" sz="1000" kern="0" dirty="0">
                <a:latin typeface="Calibri" panose="020F0502020204030204"/>
              </a:rPr>
              <a:t> (as instructed on workshop 13.3.)</a:t>
            </a:r>
          </a:p>
          <a:p>
            <a:pPr marL="457200" lvl="1" indent="0">
              <a:buNone/>
              <a:defRPr/>
            </a:pPr>
            <a:endParaRPr lang="en-GB" sz="1000" kern="0" dirty="0">
              <a:latin typeface="Calibri" panose="020F0502020204030204"/>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617452"/>
            <a:ext cx="2238375" cy="2047875"/>
          </a:xfrm>
          <a:prstGeom prst="rect">
            <a:avLst/>
          </a:prstGeom>
        </p:spPr>
      </p:pic>
      <p:sp>
        <p:nvSpPr>
          <p:cNvPr id="7" name="Content Placeholder 2"/>
          <p:cNvSpPr txBox="1">
            <a:spLocks/>
          </p:cNvSpPr>
          <p:nvPr/>
        </p:nvSpPr>
        <p:spPr bwMode="auto">
          <a:xfrm>
            <a:off x="5076056" y="3140969"/>
            <a:ext cx="3312368" cy="2448272"/>
          </a:xfrm>
          <a:prstGeom prst="rect">
            <a:avLst/>
          </a:prstGeom>
          <a:solidFill>
            <a:schemeClr val="bg1"/>
          </a:solidFill>
          <a:ln>
            <a:noFill/>
          </a:ln>
          <a:effectLs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buFont typeface="+mj-lt"/>
              <a:buAutoNum type="arabicPeriod" startAt="7"/>
              <a:defRPr/>
            </a:pPr>
            <a:r>
              <a:rPr lang="en-GB" sz="1400" kern="0" dirty="0">
                <a:solidFill>
                  <a:srgbClr val="FF0000"/>
                </a:solidFill>
                <a:latin typeface="Calibri" panose="020F0502020204030204"/>
              </a:rPr>
              <a:t>Debate 29.3.: </a:t>
            </a:r>
            <a:r>
              <a:rPr lang="en-GB" sz="1400" kern="0" dirty="0">
                <a:solidFill>
                  <a:prstClr val="black"/>
                </a:solidFill>
              </a:rPr>
              <a:t>Propose a new design that serves the circular economy needs</a:t>
            </a:r>
          </a:p>
          <a:p>
            <a:pPr marL="457200" lvl="1" indent="0">
              <a:buNone/>
              <a:defRPr/>
            </a:pPr>
            <a:r>
              <a:rPr lang="en-GB" sz="900" kern="0" dirty="0">
                <a:solidFill>
                  <a:prstClr val="black"/>
                </a:solidFill>
                <a:latin typeface="Calibri" panose="020F0502020204030204"/>
              </a:rPr>
              <a:t>In the debate, we will have a “government team” and an “</a:t>
            </a:r>
            <a:r>
              <a:rPr lang="en-GB" sz="900" kern="0" dirty="0" err="1">
                <a:solidFill>
                  <a:prstClr val="black"/>
                </a:solidFill>
                <a:latin typeface="Calibri" panose="020F0502020204030204"/>
              </a:rPr>
              <a:t>opponing</a:t>
            </a:r>
            <a:r>
              <a:rPr lang="en-GB" sz="900" kern="0" dirty="0">
                <a:solidFill>
                  <a:prstClr val="black"/>
                </a:solidFill>
                <a:latin typeface="Calibri" panose="020F0502020204030204"/>
              </a:rPr>
              <a:t> team”</a:t>
            </a:r>
          </a:p>
          <a:p>
            <a:pPr marL="685800" lvl="1" indent="-228600">
              <a:buFont typeface="+mj-lt"/>
              <a:buAutoNum type="arabicPeriod"/>
              <a:defRPr/>
            </a:pPr>
            <a:r>
              <a:rPr lang="en-GB" sz="900" kern="0" dirty="0">
                <a:solidFill>
                  <a:prstClr val="black"/>
                </a:solidFill>
                <a:latin typeface="Calibri" panose="020F0502020204030204"/>
              </a:rPr>
              <a:t>The government team introduces their solution (5 min)</a:t>
            </a:r>
          </a:p>
          <a:p>
            <a:pPr marL="685800" lvl="1" indent="-228600">
              <a:buFont typeface="+mj-lt"/>
              <a:buAutoNum type="arabicPeriod"/>
              <a:defRPr/>
            </a:pPr>
            <a:r>
              <a:rPr lang="en-GB" sz="900" kern="0" dirty="0">
                <a:latin typeface="Calibri" panose="020F0502020204030204"/>
              </a:rPr>
              <a:t>After this, the government and the </a:t>
            </a:r>
            <a:r>
              <a:rPr lang="en-GB" sz="900" kern="0" dirty="0" err="1">
                <a:latin typeface="Calibri" panose="020F0502020204030204"/>
              </a:rPr>
              <a:t>opponing</a:t>
            </a:r>
            <a:r>
              <a:rPr lang="en-GB" sz="900" kern="0" dirty="0">
                <a:latin typeface="Calibri" panose="020F0502020204030204"/>
              </a:rPr>
              <a:t> team debate over the government team’s case (the rest of the students are in the audience).</a:t>
            </a:r>
          </a:p>
          <a:p>
            <a:pPr marL="685800" lvl="1" indent="-228600">
              <a:buFont typeface="+mj-lt"/>
              <a:buAutoNum type="arabicPeriod"/>
              <a:defRPr/>
            </a:pPr>
            <a:r>
              <a:rPr lang="en-GB" sz="900" kern="0" dirty="0">
                <a:latin typeface="Calibri" panose="020F0502020204030204"/>
              </a:rPr>
              <a:t>Then, the roles of these teams are exchanged. </a:t>
            </a:r>
          </a:p>
          <a:p>
            <a:pPr marL="685800" lvl="1" indent="-228600">
              <a:buFont typeface="+mj-lt"/>
              <a:buAutoNum type="arabicPeriod"/>
              <a:defRPr/>
            </a:pPr>
            <a:r>
              <a:rPr lang="en-GB" sz="900" kern="0" dirty="0">
                <a:latin typeface="Calibri" panose="020F0502020204030204"/>
              </a:rPr>
              <a:t>The new government team introduced their solution (5 min)</a:t>
            </a:r>
          </a:p>
          <a:p>
            <a:pPr marL="457200" lvl="1" indent="0">
              <a:buNone/>
              <a:defRPr/>
            </a:pPr>
            <a:r>
              <a:rPr lang="en-GB" sz="900" kern="0" dirty="0">
                <a:latin typeface="Calibri" panose="020F0502020204030204"/>
              </a:rPr>
              <a:t>… (the process continues until all teams have defended their case and acted as opponents)</a:t>
            </a:r>
          </a:p>
          <a:p>
            <a:pPr lvl="1">
              <a:buFont typeface="Wingdings" panose="05000000000000000000" pitchFamily="2" charset="2"/>
              <a:buChar char="Ø"/>
              <a:defRPr/>
            </a:pPr>
            <a:r>
              <a:rPr lang="en-GB" sz="900" kern="0" dirty="0">
                <a:solidFill>
                  <a:prstClr val="black"/>
                </a:solidFill>
                <a:latin typeface="Calibri" panose="020F0502020204030204"/>
              </a:rPr>
              <a:t>Develop your solution based on the feedback you received during the debate</a:t>
            </a:r>
          </a:p>
        </p:txBody>
      </p:sp>
    </p:spTree>
    <p:extLst>
      <p:ext uri="{BB962C8B-B14F-4D97-AF65-F5344CB8AC3E}">
        <p14:creationId xmlns:p14="http://schemas.microsoft.com/office/powerpoint/2010/main" val="2700980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67544" y="476672"/>
            <a:ext cx="5915025" cy="339502"/>
          </a:xfrm>
        </p:spPr>
        <p:txBody>
          <a:bodyPr>
            <a:normAutofit fontScale="90000"/>
          </a:bodyPr>
          <a:lstStyle/>
          <a:p>
            <a:r>
              <a:rPr lang="en-GB" altLang="en-US" dirty="0"/>
              <a:t>Project instructions (detailed, 3/3)</a:t>
            </a:r>
          </a:p>
        </p:txBody>
      </p:sp>
      <p:pic>
        <p:nvPicPr>
          <p:cNvPr id="21509"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6087259"/>
            <a:ext cx="1508225" cy="41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827584" y="1196752"/>
            <a:ext cx="2808312" cy="118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buFont typeface="+mj-lt"/>
              <a:buAutoNum type="arabicPeriod" startAt="8"/>
              <a:defRPr/>
            </a:pPr>
            <a:r>
              <a:rPr lang="en-GB" sz="1100" kern="0" dirty="0">
                <a:solidFill>
                  <a:prstClr val="black"/>
                </a:solidFill>
                <a:latin typeface="Calibri" panose="020F0502020204030204"/>
              </a:rPr>
              <a:t>Create a business proposal based on your solution and ask for feedback from teachers (based on </a:t>
            </a:r>
            <a:r>
              <a:rPr lang="en-US" sz="1100" i="1" kern="0" dirty="0">
                <a:solidFill>
                  <a:prstClr val="black"/>
                </a:solidFill>
              </a:rPr>
              <a:t>Turning a technical solution into a business case </a:t>
            </a:r>
            <a:r>
              <a:rPr lang="en-US" sz="1100" kern="0" dirty="0">
                <a:solidFill>
                  <a:prstClr val="black"/>
                </a:solidFill>
              </a:rPr>
              <a:t>workshop 27.3.)</a:t>
            </a:r>
            <a:endParaRPr lang="en-GB" sz="1100" kern="0" dirty="0">
              <a:solidFill>
                <a:prstClr val="black"/>
              </a:solidFill>
              <a:latin typeface="Calibri" panose="020F0502020204030204"/>
            </a:endParaRPr>
          </a:p>
          <a:p>
            <a:pPr lvl="1">
              <a:buFont typeface="Wingdings" panose="05000000000000000000" pitchFamily="2" charset="2"/>
              <a:buChar char="Ø"/>
              <a:defRPr/>
            </a:pPr>
            <a:r>
              <a:rPr lang="en-GB" sz="1100" kern="0" dirty="0">
                <a:solidFill>
                  <a:prstClr val="black"/>
                </a:solidFill>
                <a:latin typeface="Calibri" panose="020F0502020204030204"/>
              </a:rPr>
              <a:t>Develop your business proposal based on feedback. Deepen your understanding of the technical aspects of your project.</a:t>
            </a:r>
          </a:p>
          <a:p>
            <a:pPr marL="457200" lvl="1" indent="0">
              <a:buNone/>
              <a:defRPr/>
            </a:pPr>
            <a:endParaRPr lang="en-GB" sz="1100" kern="0" dirty="0">
              <a:solidFill>
                <a:prstClr val="black"/>
              </a:solidFill>
              <a:latin typeface="Calibri" panose="020F0502020204030204"/>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3140968"/>
            <a:ext cx="2238375" cy="2047875"/>
          </a:xfrm>
          <a:prstGeom prst="rect">
            <a:avLst/>
          </a:prstGeom>
        </p:spPr>
      </p:pic>
      <p:sp>
        <p:nvSpPr>
          <p:cNvPr id="7" name="Content Placeholder 2"/>
          <p:cNvSpPr txBox="1">
            <a:spLocks/>
          </p:cNvSpPr>
          <p:nvPr/>
        </p:nvSpPr>
        <p:spPr bwMode="auto">
          <a:xfrm>
            <a:off x="4572000" y="1427806"/>
            <a:ext cx="3960440" cy="5241553"/>
          </a:xfrm>
          <a:prstGeom prst="rect">
            <a:avLst/>
          </a:prstGeom>
          <a:solidFill>
            <a:schemeClr val="bg1"/>
          </a:solidFill>
          <a:ln>
            <a:noFill/>
          </a:ln>
          <a:effectLs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buFont typeface="+mj-lt"/>
              <a:buAutoNum type="arabicPeriod" startAt="9"/>
              <a:defRPr/>
            </a:pPr>
            <a:r>
              <a:rPr lang="en-GB" sz="1100" kern="0" dirty="0">
                <a:solidFill>
                  <a:srgbClr val="FF0000"/>
                </a:solidFill>
              </a:rPr>
              <a:t>Final presentation </a:t>
            </a:r>
            <a:r>
              <a:rPr lang="fi-FI" sz="1100" dirty="0" err="1">
                <a:solidFill>
                  <a:srgbClr val="FF0000"/>
                </a:solidFill>
              </a:rPr>
              <a:t>Wed</a:t>
            </a:r>
            <a:r>
              <a:rPr lang="fi-FI" sz="1100" dirty="0">
                <a:solidFill>
                  <a:srgbClr val="FF0000"/>
                </a:solidFill>
              </a:rPr>
              <a:t> 17.4. </a:t>
            </a:r>
            <a:r>
              <a:rPr lang="en-GB" sz="1100" kern="0" dirty="0">
                <a:solidFill>
                  <a:prstClr val="black"/>
                </a:solidFill>
                <a:latin typeface="Calibri" panose="020F0502020204030204"/>
              </a:rPr>
              <a:t>= </a:t>
            </a:r>
            <a:r>
              <a:rPr lang="fi-FI" sz="1100" dirty="0">
                <a:solidFill>
                  <a:prstClr val="black"/>
                </a:solidFill>
                <a:latin typeface="Calibri" panose="020F0502020204030204"/>
              </a:rPr>
              <a:t>15 </a:t>
            </a:r>
            <a:r>
              <a:rPr lang="fi-FI" sz="1100" dirty="0" err="1">
                <a:solidFill>
                  <a:prstClr val="black"/>
                </a:solidFill>
                <a:latin typeface="Calibri" panose="020F0502020204030204"/>
              </a:rPr>
              <a:t>minutes</a:t>
            </a:r>
            <a:r>
              <a:rPr lang="fi-FI" sz="1100" dirty="0">
                <a:solidFill>
                  <a:prstClr val="black"/>
                </a:solidFill>
                <a:latin typeface="Calibri" panose="020F0502020204030204"/>
              </a:rPr>
              <a:t> </a:t>
            </a:r>
            <a:r>
              <a:rPr lang="fi-FI" sz="1100" dirty="0" err="1">
                <a:solidFill>
                  <a:prstClr val="black"/>
                </a:solidFill>
                <a:latin typeface="Calibri" panose="020F0502020204030204"/>
              </a:rPr>
              <a:t>talk</a:t>
            </a:r>
            <a:r>
              <a:rPr lang="fi-FI" sz="1100" dirty="0">
                <a:solidFill>
                  <a:prstClr val="black"/>
                </a:solidFill>
                <a:latin typeface="Calibri" panose="020F0502020204030204"/>
              </a:rPr>
              <a:t> + </a:t>
            </a:r>
            <a:r>
              <a:rPr lang="fi-FI" sz="1100" dirty="0" err="1">
                <a:solidFill>
                  <a:prstClr val="black"/>
                </a:solidFill>
                <a:latin typeface="Calibri" panose="020F0502020204030204"/>
              </a:rPr>
              <a:t>slides</a:t>
            </a:r>
            <a:r>
              <a:rPr lang="fi-FI" sz="1100" dirty="0">
                <a:solidFill>
                  <a:prstClr val="black"/>
                </a:solidFill>
                <a:latin typeface="Calibri" panose="020F0502020204030204"/>
              </a:rPr>
              <a:t> -&gt; </a:t>
            </a:r>
            <a:r>
              <a:rPr lang="fi-FI" sz="1100" dirty="0" err="1">
                <a:solidFill>
                  <a:prstClr val="black"/>
                </a:solidFill>
                <a:latin typeface="Calibri" panose="020F0502020204030204"/>
              </a:rPr>
              <a:t>answering</a:t>
            </a:r>
            <a:r>
              <a:rPr lang="fi-FI" sz="1100" dirty="0">
                <a:solidFill>
                  <a:prstClr val="black"/>
                </a:solidFill>
                <a:latin typeface="Calibri" panose="020F0502020204030204"/>
              </a:rPr>
              <a:t> </a:t>
            </a:r>
            <a:r>
              <a:rPr lang="fi-FI" sz="1100" dirty="0" err="1">
                <a:solidFill>
                  <a:prstClr val="black"/>
                </a:solidFill>
                <a:latin typeface="Calibri" panose="020F0502020204030204"/>
              </a:rPr>
              <a:t>questions</a:t>
            </a:r>
            <a:r>
              <a:rPr lang="fi-FI" sz="1100" dirty="0">
                <a:solidFill>
                  <a:prstClr val="black"/>
                </a:solidFill>
                <a:latin typeface="Calibri" panose="020F0502020204030204"/>
              </a:rPr>
              <a:t> </a:t>
            </a:r>
            <a:r>
              <a:rPr lang="fi-FI" sz="1100" dirty="0" err="1">
                <a:solidFill>
                  <a:prstClr val="black"/>
                </a:solidFill>
                <a:latin typeface="Calibri" panose="020F0502020204030204"/>
              </a:rPr>
              <a:t>from</a:t>
            </a:r>
            <a:r>
              <a:rPr lang="fi-FI" sz="1100" dirty="0">
                <a:solidFill>
                  <a:prstClr val="black"/>
                </a:solidFill>
                <a:latin typeface="Calibri" panose="020F0502020204030204"/>
              </a:rPr>
              <a:t> </a:t>
            </a:r>
            <a:r>
              <a:rPr lang="fi-FI" sz="1100" dirty="0" err="1">
                <a:solidFill>
                  <a:prstClr val="black"/>
                </a:solidFill>
                <a:latin typeface="Calibri" panose="020F0502020204030204"/>
              </a:rPr>
              <a:t>the</a:t>
            </a:r>
            <a:r>
              <a:rPr lang="fi-FI" sz="1100" dirty="0">
                <a:solidFill>
                  <a:prstClr val="black"/>
                </a:solidFill>
                <a:latin typeface="Calibri" panose="020F0502020204030204"/>
              </a:rPr>
              <a:t> </a:t>
            </a:r>
            <a:r>
              <a:rPr lang="fi-FI" sz="1100" dirty="0" err="1">
                <a:solidFill>
                  <a:prstClr val="black"/>
                </a:solidFill>
                <a:latin typeface="Calibri" panose="020F0502020204030204"/>
              </a:rPr>
              <a:t>audience</a:t>
            </a:r>
            <a:endParaRPr lang="fi-FI" sz="1100" dirty="0">
              <a:solidFill>
                <a:prstClr val="black"/>
              </a:solidFill>
              <a:latin typeface="Calibri" panose="020F0502020204030204"/>
            </a:endParaRPr>
          </a:p>
          <a:p>
            <a:pPr marL="571500" lvl="1" indent="-171450">
              <a:buFont typeface="Arial" panose="020B0604020202020204" pitchFamily="34" charset="0"/>
              <a:buChar char="•"/>
              <a:defRPr/>
            </a:pPr>
            <a:r>
              <a:rPr lang="en-US" sz="1100" dirty="0">
                <a:solidFill>
                  <a:prstClr val="black"/>
                </a:solidFill>
                <a:latin typeface="Calibri" panose="020F0502020204030204"/>
              </a:rPr>
              <a:t>All team members present</a:t>
            </a:r>
          </a:p>
          <a:p>
            <a:pPr marL="571500" lvl="1" indent="-171450">
              <a:buFont typeface="Arial" panose="020B0604020202020204" pitchFamily="34" charset="0"/>
              <a:buChar char="•"/>
              <a:defRPr/>
            </a:pPr>
            <a:r>
              <a:rPr lang="en-US" sz="1100" dirty="0">
                <a:solidFill>
                  <a:prstClr val="black"/>
                </a:solidFill>
                <a:latin typeface="Calibri" panose="020F0502020204030204"/>
              </a:rPr>
              <a:t>Prepare a coherent storyline to your presentation and practice with your team beforehand</a:t>
            </a:r>
          </a:p>
          <a:p>
            <a:pPr marL="571500" lvl="1" indent="-171450">
              <a:buFont typeface="Arial" panose="020B0604020202020204" pitchFamily="34" charset="0"/>
              <a:buChar char="•"/>
              <a:defRPr/>
            </a:pPr>
            <a:r>
              <a:rPr lang="en-US" sz="1100" dirty="0">
                <a:solidFill>
                  <a:prstClr val="black"/>
                </a:solidFill>
              </a:rPr>
              <a:t>Slides which support your story</a:t>
            </a:r>
          </a:p>
          <a:p>
            <a:pPr marL="971550" lvl="2" indent="-171450">
              <a:defRPr/>
            </a:pPr>
            <a:r>
              <a:rPr lang="en-US" sz="1100" dirty="0">
                <a:solidFill>
                  <a:prstClr val="black"/>
                </a:solidFill>
                <a:latin typeface="Calibri" panose="020F0502020204030204"/>
              </a:rPr>
              <a:t>You do not need to show all of your slides during the presentation; some can be your “</a:t>
            </a:r>
            <a:r>
              <a:rPr lang="en-US" sz="1100" dirty="0">
                <a:solidFill>
                  <a:prstClr val="black"/>
                </a:solidFill>
              </a:rPr>
              <a:t>evidence</a:t>
            </a:r>
            <a:r>
              <a:rPr lang="en-US" sz="1100" dirty="0">
                <a:solidFill>
                  <a:prstClr val="black"/>
                </a:solidFill>
                <a:latin typeface="Calibri" panose="020F0502020204030204"/>
              </a:rPr>
              <a:t> slides” to be shown as needed during the discussion after the presentation</a:t>
            </a:r>
          </a:p>
          <a:p>
            <a:pPr marL="571500" lvl="1" indent="-171450">
              <a:buFont typeface="Arial" panose="020B0604020202020204" pitchFamily="34" charset="0"/>
              <a:buChar char="•"/>
              <a:defRPr/>
            </a:pPr>
            <a:r>
              <a:rPr lang="en-US" sz="1100" dirty="0">
                <a:solidFill>
                  <a:prstClr val="black"/>
                </a:solidFill>
                <a:latin typeface="Calibri" panose="020F0502020204030204"/>
              </a:rPr>
              <a:t>In your presentation, please cover the following topics:</a:t>
            </a:r>
          </a:p>
          <a:p>
            <a:pPr lvl="2">
              <a:buFont typeface="+mj-lt"/>
              <a:buAutoNum type="arabicPeriod"/>
              <a:defRPr/>
            </a:pPr>
            <a:r>
              <a:rPr lang="en-US" sz="1100" kern="0" dirty="0"/>
              <a:t>What is the problem which you solved? </a:t>
            </a:r>
          </a:p>
          <a:p>
            <a:pPr lvl="2">
              <a:buFont typeface="+mj-lt"/>
              <a:buAutoNum type="arabicPeriod"/>
              <a:defRPr/>
            </a:pPr>
            <a:r>
              <a:rPr lang="en-US" sz="1100" kern="0" dirty="0"/>
              <a:t>What is your proposed solution, your new design? </a:t>
            </a:r>
          </a:p>
          <a:p>
            <a:pPr lvl="2">
              <a:buFont typeface="+mj-lt"/>
              <a:buAutoNum type="arabicPeriod"/>
              <a:defRPr/>
            </a:pPr>
            <a:r>
              <a:rPr lang="en-US" sz="1100" kern="0" dirty="0"/>
              <a:t>Where is your solution positioned in the value chain and how can it contribute to a circular economy?</a:t>
            </a:r>
          </a:p>
          <a:p>
            <a:pPr lvl="2">
              <a:buFont typeface="+mj-lt"/>
              <a:buAutoNum type="arabicPeriod"/>
              <a:defRPr/>
            </a:pPr>
            <a:r>
              <a:rPr lang="en-US" sz="1100" kern="0" dirty="0"/>
              <a:t>How does your solution compare to existing technologies / alternatives? </a:t>
            </a:r>
          </a:p>
          <a:p>
            <a:pPr lvl="2">
              <a:buFont typeface="+mj-lt"/>
              <a:buAutoNum type="arabicPeriod"/>
              <a:defRPr/>
            </a:pPr>
            <a:r>
              <a:rPr lang="en-US" sz="1100" kern="0" dirty="0"/>
              <a:t>What is the added value of your solution? </a:t>
            </a:r>
          </a:p>
          <a:p>
            <a:pPr lvl="2">
              <a:buFont typeface="+mj-lt"/>
              <a:buAutoNum type="arabicPeriod"/>
              <a:defRPr/>
            </a:pPr>
            <a:r>
              <a:rPr lang="en-US" sz="1100" kern="0" dirty="0"/>
              <a:t>What kinds of business opportunities does your solution enable? (~2 min / 1-2 slides)</a:t>
            </a:r>
          </a:p>
          <a:p>
            <a:pPr lvl="3">
              <a:defRPr/>
            </a:pPr>
            <a:r>
              <a:rPr lang="en-US" sz="1100" kern="0" dirty="0"/>
              <a:t>Here, you will go over the “business addition” to your project, developed during and after the BIZ WS 27.3. Here, you will present the main findings covered in your Sustainable business model canvas (as instructed at WS 27.3.)</a:t>
            </a:r>
            <a:endParaRPr lang="en-GB" sz="1100" kern="0" dirty="0">
              <a:latin typeface="Calibri" panose="020F0502020204030204"/>
            </a:endParaRPr>
          </a:p>
        </p:txBody>
      </p:sp>
    </p:spTree>
    <p:extLst>
      <p:ext uri="{BB962C8B-B14F-4D97-AF65-F5344CB8AC3E}">
        <p14:creationId xmlns:p14="http://schemas.microsoft.com/office/powerpoint/2010/main" val="3122303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7859-6C00-5242-B1FD-BF5C0449505C}"/>
              </a:ext>
            </a:extLst>
          </p:cNvPr>
          <p:cNvSpPr>
            <a:spLocks noGrp="1"/>
          </p:cNvSpPr>
          <p:nvPr>
            <p:ph type="ctrTitle"/>
          </p:nvPr>
        </p:nvSpPr>
        <p:spPr/>
        <p:txBody>
          <a:bodyPr/>
          <a:lstStyle/>
          <a:p>
            <a:r>
              <a:rPr lang="en-US"/>
              <a:t>What is circular economy?</a:t>
            </a:r>
          </a:p>
        </p:txBody>
      </p:sp>
      <p:sp>
        <p:nvSpPr>
          <p:cNvPr id="3" name="Content Placeholder 2">
            <a:extLst>
              <a:ext uri="{FF2B5EF4-FFF2-40B4-BE49-F238E27FC236}">
                <a16:creationId xmlns:a16="http://schemas.microsoft.com/office/drawing/2014/main" id="{030EC871-BB80-D14B-8A2C-F97875178B3B}"/>
              </a:ext>
            </a:extLst>
          </p:cNvPr>
          <p:cNvSpPr>
            <a:spLocks noGrp="1"/>
          </p:cNvSpPr>
          <p:nvPr>
            <p:ph sz="quarter" idx="14"/>
          </p:nvPr>
        </p:nvSpPr>
        <p:spPr/>
        <p:txBody>
          <a:bodyPr/>
          <a:lstStyle/>
          <a:p>
            <a:pPr marL="342900" indent="-342900">
              <a:buFont typeface="Arial" charset="0"/>
              <a:buChar char="•"/>
            </a:pPr>
            <a:r>
              <a:rPr lang="en-US" dirty="0"/>
              <a:t>What are the main ideas behind the “circular economy” concept?</a:t>
            </a:r>
          </a:p>
          <a:p>
            <a:pPr marL="580500" lvl="1" indent="-342900">
              <a:buFont typeface="Arial" charset="0"/>
              <a:buChar char="•"/>
            </a:pPr>
            <a:r>
              <a:rPr lang="en-US" dirty="0"/>
              <a:t>Definition by </a:t>
            </a:r>
            <a:r>
              <a:rPr lang="en-US" dirty="0" err="1"/>
              <a:t>Geissdoerfer</a:t>
            </a:r>
            <a:r>
              <a:rPr lang="en-US" dirty="0"/>
              <a:t> et al.*: </a:t>
            </a:r>
          </a:p>
          <a:p>
            <a:pPr marL="580500" lvl="1" indent="-342900">
              <a:buFont typeface="Arial" charset="0"/>
              <a:buChar char="•"/>
            </a:pPr>
            <a:r>
              <a:rPr lang="en-US" dirty="0"/>
              <a:t>“A regenerative system… </a:t>
            </a:r>
          </a:p>
          <a:p>
            <a:pPr marL="580500" lvl="1" indent="-342900">
              <a:buFont typeface="Arial" charset="0"/>
              <a:buChar char="•"/>
            </a:pPr>
            <a:r>
              <a:rPr lang="en-US" dirty="0"/>
              <a:t>…in which resource input and waste, emission, and energy leakage are minimized… </a:t>
            </a:r>
          </a:p>
          <a:p>
            <a:pPr marL="580500" lvl="1" indent="-342900">
              <a:buFont typeface="Arial" charset="0"/>
              <a:buChar char="•"/>
            </a:pPr>
            <a:r>
              <a:rPr lang="en-US" dirty="0"/>
              <a:t>…by slowing, closing, and narrowing material and energy loops…</a:t>
            </a:r>
          </a:p>
          <a:p>
            <a:pPr marL="580500" lvl="1" indent="-342900">
              <a:buFont typeface="Arial" charset="0"/>
              <a:buChar char="•"/>
            </a:pPr>
            <a:r>
              <a:rPr lang="en-US" dirty="0"/>
              <a:t>…through long-lasting design, maintenance, repair, reuse, remanufacturing, refurbish and recycling.”</a:t>
            </a:r>
          </a:p>
        </p:txBody>
      </p:sp>
      <p:sp>
        <p:nvSpPr>
          <p:cNvPr id="4" name="TextBox 3">
            <a:extLst>
              <a:ext uri="{FF2B5EF4-FFF2-40B4-BE49-F238E27FC236}">
                <a16:creationId xmlns:a16="http://schemas.microsoft.com/office/drawing/2014/main" id="{650AB0A5-64AB-BF4B-90E6-AE6A1965A816}"/>
              </a:ext>
            </a:extLst>
          </p:cNvPr>
          <p:cNvSpPr txBox="1"/>
          <p:nvPr/>
        </p:nvSpPr>
        <p:spPr>
          <a:xfrm>
            <a:off x="5003851" y="6362658"/>
            <a:ext cx="3898503" cy="184666"/>
          </a:xfrm>
          <a:prstGeom prst="rect">
            <a:avLst/>
          </a:prstGeom>
          <a:noFill/>
        </p:spPr>
        <p:txBody>
          <a:bodyPr wrap="none" lIns="0" tIns="0" rIns="0" bIns="0" rtlCol="0">
            <a:spAutoFit/>
          </a:bodyPr>
          <a:lstStyle/>
          <a:p>
            <a:pPr marL="0" marR="0" lvl="0" indent="0" algn="r" defTabSz="914400" rtl="0" eaLnBrk="1" fontAlgn="auto" latinLnBrk="0" hangingPunct="0">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965E"/>
                </a:solidFill>
                <a:effectLst/>
                <a:uLnTx/>
                <a:uFill>
                  <a:solidFill>
                    <a:srgbClr val="000000"/>
                  </a:solidFill>
                </a:uFill>
                <a:latin typeface="Arial"/>
                <a:ea typeface="+mj-ea"/>
                <a:cs typeface="+mj-cs"/>
                <a:sym typeface="Arial"/>
              </a:rPr>
              <a:t>*</a:t>
            </a:r>
            <a:r>
              <a:rPr kumimoji="0" lang="en-US" sz="1200" b="0" i="0" u="none" strike="noStrike" kern="0" cap="none" spc="0" normalizeH="0" baseline="0" noProof="0" dirty="0" err="1">
                <a:ln>
                  <a:noFill/>
                </a:ln>
                <a:solidFill>
                  <a:srgbClr val="00965E"/>
                </a:solidFill>
                <a:effectLst/>
                <a:uLnTx/>
                <a:uFill>
                  <a:solidFill>
                    <a:srgbClr val="000000"/>
                  </a:solidFill>
                </a:uFill>
                <a:latin typeface="Arial"/>
                <a:ea typeface="+mj-ea"/>
                <a:cs typeface="+mj-cs"/>
                <a:sym typeface="Arial"/>
              </a:rPr>
              <a:t>Geissdoerfer</a:t>
            </a:r>
            <a:r>
              <a:rPr kumimoji="0" lang="en-US" sz="1200" b="0" i="0" u="none" strike="noStrike" kern="0" cap="none" spc="0" normalizeH="0" baseline="0" noProof="0" dirty="0">
                <a:ln>
                  <a:noFill/>
                </a:ln>
                <a:solidFill>
                  <a:srgbClr val="00965E"/>
                </a:solidFill>
                <a:effectLst/>
                <a:uLnTx/>
                <a:uFill>
                  <a:solidFill>
                    <a:srgbClr val="000000"/>
                  </a:solidFill>
                </a:uFill>
                <a:latin typeface="Arial"/>
                <a:ea typeface="+mj-ea"/>
                <a:cs typeface="+mj-cs"/>
                <a:sym typeface="Arial"/>
              </a:rPr>
              <a:t> et al., J. Cleaner Prod. 143 (2017) 757-768</a:t>
            </a:r>
          </a:p>
        </p:txBody>
      </p:sp>
    </p:spTree>
    <p:extLst>
      <p:ext uri="{BB962C8B-B14F-4D97-AF65-F5344CB8AC3E}">
        <p14:creationId xmlns:p14="http://schemas.microsoft.com/office/powerpoint/2010/main" val="19454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fi-FI" altLang="fi-FI" dirty="0" err="1">
                <a:solidFill>
                  <a:schemeClr val="accent2"/>
                </a:solidFill>
              </a:rPr>
              <a:t>Tasks</a:t>
            </a:r>
            <a:r>
              <a:rPr lang="fi-FI" altLang="fi-FI" dirty="0">
                <a:solidFill>
                  <a:schemeClr val="accent2"/>
                </a:solidFill>
              </a:rPr>
              <a:t> &amp; </a:t>
            </a:r>
            <a:r>
              <a:rPr lang="fi-FI" altLang="fi-FI" dirty="0" err="1">
                <a:solidFill>
                  <a:schemeClr val="accent2"/>
                </a:solidFill>
              </a:rPr>
              <a:t>assessment</a:t>
            </a:r>
            <a:endParaRPr lang="fi-FI" altLang="fi-FI" dirty="0">
              <a:solidFill>
                <a:schemeClr val="accent2"/>
              </a:solidFill>
            </a:endParaRPr>
          </a:p>
        </p:txBody>
      </p:sp>
      <p:sp>
        <p:nvSpPr>
          <p:cNvPr id="13315" name="Content Placeholder 2"/>
          <p:cNvSpPr>
            <a:spLocks noGrp="1"/>
          </p:cNvSpPr>
          <p:nvPr>
            <p:ph idx="1"/>
          </p:nvPr>
        </p:nvSpPr>
        <p:spPr>
          <a:xfrm>
            <a:off x="571500" y="1196975"/>
            <a:ext cx="7985125" cy="4535488"/>
          </a:xfrm>
        </p:spPr>
        <p:txBody>
          <a:bodyPr/>
          <a:lstStyle/>
          <a:p>
            <a:pPr marL="0" indent="0">
              <a:buFontTx/>
              <a:buNone/>
            </a:pPr>
            <a:r>
              <a:rPr lang="fi-FI" altLang="fi-FI" dirty="0" err="1"/>
              <a:t>Individual</a:t>
            </a:r>
            <a:r>
              <a:rPr lang="fi-FI" altLang="fi-FI" dirty="0"/>
              <a:t> </a:t>
            </a:r>
            <a:r>
              <a:rPr lang="fi-FI" altLang="fi-FI" dirty="0" err="1"/>
              <a:t>work</a:t>
            </a:r>
            <a:endParaRPr lang="fi-FI" altLang="fi-FI" dirty="0"/>
          </a:p>
          <a:p>
            <a:pPr marL="800100" lvl="2" indent="0">
              <a:buFontTx/>
              <a:buNone/>
            </a:pPr>
            <a:r>
              <a:rPr lang="fi-FI" altLang="fi-FI" dirty="0" err="1"/>
              <a:t>Pretask</a:t>
            </a:r>
            <a:r>
              <a:rPr lang="fi-FI" altLang="fi-FI" dirty="0"/>
              <a:t>: </a:t>
            </a:r>
            <a:r>
              <a:rPr lang="fi-FI" altLang="fi-FI" dirty="0" err="1"/>
              <a:t>max</a:t>
            </a:r>
            <a:r>
              <a:rPr lang="fi-FI" altLang="fi-FI" dirty="0"/>
              <a:t>. 2 </a:t>
            </a:r>
            <a:r>
              <a:rPr lang="fi-FI" altLang="fi-FI" dirty="0" err="1"/>
              <a:t>points</a:t>
            </a:r>
            <a:r>
              <a:rPr lang="fi-FI" altLang="fi-FI" dirty="0"/>
              <a:t> / </a:t>
            </a:r>
            <a:r>
              <a:rPr lang="fi-FI" altLang="fi-FI" dirty="0" err="1"/>
              <a:t>task</a:t>
            </a:r>
            <a:r>
              <a:rPr lang="fi-FI" altLang="fi-FI" dirty="0"/>
              <a:t> (5x2p.) 			10</a:t>
            </a:r>
          </a:p>
          <a:p>
            <a:pPr marL="800100" lvl="2" indent="0">
              <a:buFontTx/>
              <a:buNone/>
            </a:pPr>
            <a:r>
              <a:rPr lang="fi-FI" altLang="fi-FI" dirty="0" err="1"/>
              <a:t>Workshops</a:t>
            </a:r>
            <a:r>
              <a:rPr lang="fi-FI" altLang="fi-FI" dirty="0"/>
              <a:t>: </a:t>
            </a:r>
            <a:r>
              <a:rPr lang="fi-FI" altLang="fi-FI" dirty="0" err="1"/>
              <a:t>max</a:t>
            </a:r>
            <a:r>
              <a:rPr lang="fi-FI" altLang="fi-FI" dirty="0"/>
              <a:t>. 3 </a:t>
            </a:r>
            <a:r>
              <a:rPr lang="fi-FI" altLang="fi-FI" dirty="0" err="1"/>
              <a:t>points</a:t>
            </a:r>
            <a:r>
              <a:rPr lang="fi-FI" altLang="fi-FI" dirty="0"/>
              <a:t> / workshop (8x3p.)		24</a:t>
            </a:r>
          </a:p>
          <a:p>
            <a:pPr marL="800100" lvl="2" indent="0">
              <a:buFontTx/>
              <a:buNone/>
            </a:pPr>
            <a:r>
              <a:rPr lang="fi-FI" altLang="fi-FI" u="sng" dirty="0"/>
              <a:t>Course feedback					1</a:t>
            </a:r>
          </a:p>
          <a:p>
            <a:pPr marL="800100" lvl="2" indent="0">
              <a:buFontTx/>
              <a:buNone/>
            </a:pPr>
            <a:r>
              <a:rPr lang="fi-FI" altLang="fi-FI" dirty="0"/>
              <a:t>							</a:t>
            </a:r>
            <a:r>
              <a:rPr lang="fi-FI" altLang="fi-FI" dirty="0" err="1"/>
              <a:t>max</a:t>
            </a:r>
            <a:r>
              <a:rPr lang="fi-FI" altLang="fi-FI" dirty="0"/>
              <a:t>. 35 p.</a:t>
            </a:r>
          </a:p>
          <a:p>
            <a:pPr marL="0" indent="0">
              <a:buFontTx/>
              <a:buNone/>
            </a:pPr>
            <a:r>
              <a:rPr lang="fi-FI" altLang="fi-FI" dirty="0"/>
              <a:t>Project</a:t>
            </a:r>
          </a:p>
          <a:p>
            <a:pPr marL="800100" lvl="2" indent="0">
              <a:buFontTx/>
              <a:buNone/>
            </a:pPr>
            <a:r>
              <a:rPr lang="fi-FI" altLang="fi-FI" u="sng" dirty="0" err="1"/>
              <a:t>Working</a:t>
            </a:r>
            <a:r>
              <a:rPr lang="fi-FI" altLang="fi-FI" u="sng" dirty="0"/>
              <a:t> </a:t>
            </a:r>
            <a:r>
              <a:rPr lang="fi-FI" altLang="fi-FI" u="sng" dirty="0" err="1"/>
              <a:t>with</a:t>
            </a:r>
            <a:r>
              <a:rPr lang="fi-FI" altLang="fi-FI" u="sng" dirty="0"/>
              <a:t> team + </a:t>
            </a:r>
            <a:r>
              <a:rPr lang="fi-FI" altLang="fi-FI" u="sng" dirty="0" err="1"/>
              <a:t>pitch</a:t>
            </a:r>
            <a:r>
              <a:rPr lang="fi-FI" altLang="fi-FI" u="sng" dirty="0"/>
              <a:t> + </a:t>
            </a:r>
            <a:r>
              <a:rPr lang="fi-FI" altLang="fi-FI" u="sng" dirty="0" err="1"/>
              <a:t>debate</a:t>
            </a:r>
            <a:r>
              <a:rPr lang="fi-FI" altLang="fi-FI" u="sng" dirty="0"/>
              <a:t> + </a:t>
            </a:r>
            <a:r>
              <a:rPr lang="fi-FI" altLang="fi-FI" u="sng" dirty="0" err="1"/>
              <a:t>final</a:t>
            </a:r>
            <a:r>
              <a:rPr lang="fi-FI" altLang="fi-FI" u="sng" dirty="0"/>
              <a:t> </a:t>
            </a:r>
            <a:r>
              <a:rPr lang="fi-FI" altLang="fi-FI" u="sng" dirty="0" err="1"/>
              <a:t>presentation</a:t>
            </a:r>
            <a:r>
              <a:rPr lang="fi-FI" altLang="fi-FI" u="sng" dirty="0"/>
              <a:t>	</a:t>
            </a:r>
            <a:r>
              <a:rPr lang="fi-FI" altLang="fi-FI" dirty="0"/>
              <a:t>								</a:t>
            </a:r>
            <a:r>
              <a:rPr lang="fi-FI" altLang="fi-FI" dirty="0" err="1"/>
              <a:t>max</a:t>
            </a:r>
            <a:r>
              <a:rPr lang="fi-FI" altLang="fi-FI" dirty="0"/>
              <a:t>. 65 p.</a:t>
            </a:r>
          </a:p>
          <a:p>
            <a:pPr marL="800100" lvl="2" indent="0">
              <a:buFontTx/>
              <a:buNone/>
            </a:pPr>
            <a:endParaRPr lang="fi-FI" altLang="fi-FI" dirty="0"/>
          </a:p>
          <a:p>
            <a:pPr marL="800100" lvl="2" indent="0">
              <a:buFontTx/>
              <a:buNone/>
            </a:pPr>
            <a:endParaRPr lang="fi-FI" altLang="fi-FI" dirty="0"/>
          </a:p>
          <a:p>
            <a:pPr marL="800100" lvl="2" indent="0">
              <a:buFontTx/>
              <a:buNone/>
            </a:pPr>
            <a:r>
              <a:rPr lang="fi-FI" altLang="fi-FI" dirty="0"/>
              <a:t>	</a:t>
            </a:r>
          </a:p>
        </p:txBody>
      </p:sp>
      <p:sp>
        <p:nvSpPr>
          <p:cNvPr id="2" name="TextBox 1"/>
          <p:cNvSpPr txBox="1"/>
          <p:nvPr/>
        </p:nvSpPr>
        <p:spPr>
          <a:xfrm>
            <a:off x="1867551" y="5013176"/>
            <a:ext cx="3960812" cy="369888"/>
          </a:xfrm>
          <a:prstGeom prst="rect">
            <a:avLst/>
          </a:prstGeom>
          <a:solidFill>
            <a:schemeClr val="accent1">
              <a:lumMod val="20000"/>
              <a:lumOff val="80000"/>
            </a:schemeClr>
          </a:solidFill>
        </p:spPr>
        <p:txBody>
          <a:bodyPr>
            <a:spAutoFit/>
          </a:bodyPr>
          <a:lstStyle/>
          <a:p>
            <a:pPr>
              <a:defRPr/>
            </a:pPr>
            <a:r>
              <a:rPr lang="en-GB" dirty="0"/>
              <a:t>Min. points to pass the course 60 p.</a:t>
            </a:r>
          </a:p>
        </p:txBody>
      </p:sp>
      <p:pic>
        <p:nvPicPr>
          <p:cNvPr id="1331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6021388"/>
            <a:ext cx="268287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40897" y="402788"/>
            <a:ext cx="7922453" cy="6100994"/>
            <a:chOff x="340897" y="402788"/>
            <a:chExt cx="7922453" cy="6100994"/>
          </a:xfrm>
        </p:grpSpPr>
        <p:sp>
          <p:nvSpPr>
            <p:cNvPr id="47" name="TextBox 46"/>
            <p:cNvSpPr txBox="1"/>
            <p:nvPr/>
          </p:nvSpPr>
          <p:spPr>
            <a:xfrm>
              <a:off x="358874" y="4632806"/>
              <a:ext cx="755726" cy="360346"/>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16</a:t>
              </a:r>
            </a:p>
          </p:txBody>
        </p:sp>
        <p:sp>
          <p:nvSpPr>
            <p:cNvPr id="48" name="TextBox 47"/>
            <p:cNvSpPr txBox="1"/>
            <p:nvPr/>
          </p:nvSpPr>
          <p:spPr>
            <a:xfrm>
              <a:off x="358874" y="4140024"/>
              <a:ext cx="755726" cy="360346"/>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15</a:t>
              </a:r>
            </a:p>
          </p:txBody>
        </p:sp>
        <p:sp>
          <p:nvSpPr>
            <p:cNvPr id="49" name="TextBox 48"/>
            <p:cNvSpPr txBox="1"/>
            <p:nvPr/>
          </p:nvSpPr>
          <p:spPr>
            <a:xfrm>
              <a:off x="358874" y="3642805"/>
              <a:ext cx="552217" cy="360346"/>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14</a:t>
              </a:r>
            </a:p>
          </p:txBody>
        </p:sp>
        <p:sp>
          <p:nvSpPr>
            <p:cNvPr id="50" name="TextBox 49"/>
            <p:cNvSpPr txBox="1"/>
            <p:nvPr/>
          </p:nvSpPr>
          <p:spPr>
            <a:xfrm>
              <a:off x="358874" y="3152241"/>
              <a:ext cx="755726" cy="360346"/>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13</a:t>
              </a:r>
            </a:p>
          </p:txBody>
        </p:sp>
        <p:sp>
          <p:nvSpPr>
            <p:cNvPr id="51" name="TextBox 50"/>
            <p:cNvSpPr txBox="1"/>
            <p:nvPr/>
          </p:nvSpPr>
          <p:spPr>
            <a:xfrm>
              <a:off x="358874" y="2661676"/>
              <a:ext cx="755726" cy="360346"/>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12</a:t>
              </a:r>
            </a:p>
          </p:txBody>
        </p:sp>
        <p:sp>
          <p:nvSpPr>
            <p:cNvPr id="52" name="TextBox 51"/>
            <p:cNvSpPr txBox="1"/>
            <p:nvPr/>
          </p:nvSpPr>
          <p:spPr>
            <a:xfrm>
              <a:off x="358876" y="2164452"/>
              <a:ext cx="552218" cy="360346"/>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11</a:t>
              </a:r>
            </a:p>
          </p:txBody>
        </p:sp>
        <p:sp>
          <p:nvSpPr>
            <p:cNvPr id="53" name="TextBox 52"/>
            <p:cNvSpPr txBox="1"/>
            <p:nvPr/>
          </p:nvSpPr>
          <p:spPr>
            <a:xfrm>
              <a:off x="358874" y="1708947"/>
              <a:ext cx="642492" cy="360346"/>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10</a:t>
              </a:r>
            </a:p>
          </p:txBody>
        </p:sp>
        <p:sp>
          <p:nvSpPr>
            <p:cNvPr id="54" name="TextBox 53"/>
            <p:cNvSpPr txBox="1"/>
            <p:nvPr/>
          </p:nvSpPr>
          <p:spPr>
            <a:xfrm>
              <a:off x="344057" y="1218362"/>
              <a:ext cx="642492" cy="360346"/>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9</a:t>
              </a:r>
            </a:p>
          </p:txBody>
        </p:sp>
        <p:sp>
          <p:nvSpPr>
            <p:cNvPr id="55" name="TextBox 54"/>
            <p:cNvSpPr txBox="1"/>
            <p:nvPr/>
          </p:nvSpPr>
          <p:spPr>
            <a:xfrm>
              <a:off x="911092" y="858213"/>
              <a:ext cx="1679943" cy="253319"/>
            </a:xfrm>
            <a:prstGeom prst="rect">
              <a:avLst/>
            </a:prstGeom>
            <a:noFill/>
          </p:spPr>
          <p:txBody>
            <a:bodyPr wrap="square" rtlCol="0">
              <a:noAutofit/>
            </a:bodyPr>
            <a:lstStyle/>
            <a:p>
              <a:pPr algn="ctr" defTabSz="685800" eaLnBrk="1" fontAlgn="auto" hangingPunct="1">
                <a:spcBef>
                  <a:spcPts val="0"/>
                </a:spcBef>
                <a:spcAft>
                  <a:spcPts val="0"/>
                </a:spcAft>
                <a:defRPr/>
              </a:pPr>
              <a:r>
                <a:rPr lang="fi-FI" sz="800" kern="0" dirty="0">
                  <a:solidFill>
                    <a:prstClr val="black"/>
                  </a:solidFill>
                  <a:latin typeface="Calibri" panose="020F0502020204030204"/>
                </a:rPr>
                <a:t>INDIVIDUAL WORK</a:t>
              </a:r>
            </a:p>
          </p:txBody>
        </p:sp>
        <p:sp>
          <p:nvSpPr>
            <p:cNvPr id="56" name="TextBox 55"/>
            <p:cNvSpPr txBox="1"/>
            <p:nvPr/>
          </p:nvSpPr>
          <p:spPr>
            <a:xfrm>
              <a:off x="2619935" y="855946"/>
              <a:ext cx="2896024" cy="254451"/>
            </a:xfrm>
            <a:prstGeom prst="rect">
              <a:avLst/>
            </a:prstGeom>
            <a:noFill/>
          </p:spPr>
          <p:txBody>
            <a:bodyPr wrap="square" rtlCol="0">
              <a:normAutofit/>
            </a:bodyPr>
            <a:lstStyle/>
            <a:p>
              <a:pPr algn="ctr" defTabSz="685800" eaLnBrk="1" fontAlgn="auto" hangingPunct="1">
                <a:spcBef>
                  <a:spcPts val="0"/>
                </a:spcBef>
                <a:spcAft>
                  <a:spcPts val="0"/>
                </a:spcAft>
                <a:defRPr/>
              </a:pPr>
              <a:r>
                <a:rPr lang="fi-FI" sz="800" kern="0" dirty="0">
                  <a:solidFill>
                    <a:prstClr val="black"/>
                  </a:solidFill>
                  <a:latin typeface="Calibri" panose="020F0502020204030204"/>
                </a:rPr>
                <a:t>WORKSHOPS</a:t>
              </a:r>
            </a:p>
          </p:txBody>
        </p:sp>
        <p:sp>
          <p:nvSpPr>
            <p:cNvPr id="57" name="TextBox 56"/>
            <p:cNvSpPr txBox="1"/>
            <p:nvPr/>
          </p:nvSpPr>
          <p:spPr>
            <a:xfrm>
              <a:off x="6360702" y="682859"/>
              <a:ext cx="866583" cy="249902"/>
            </a:xfrm>
            <a:prstGeom prst="rect">
              <a:avLst/>
            </a:prstGeom>
            <a:noFill/>
          </p:spPr>
          <p:txBody>
            <a:bodyPr wrap="square" rtlCol="0">
              <a:noAutofit/>
            </a:bodyPr>
            <a:lstStyle/>
            <a:p>
              <a:pPr algn="ctr" defTabSz="685800" eaLnBrk="1" fontAlgn="auto" hangingPunct="1">
                <a:spcBef>
                  <a:spcPts val="0"/>
                </a:spcBef>
                <a:spcAft>
                  <a:spcPts val="0"/>
                </a:spcAft>
                <a:defRPr/>
              </a:pPr>
              <a:r>
                <a:rPr lang="fi-FI" sz="800" kern="0" dirty="0">
                  <a:solidFill>
                    <a:prstClr val="black"/>
                  </a:solidFill>
                  <a:latin typeface="Calibri" panose="020F0502020204030204"/>
                </a:rPr>
                <a:t>PROJECT WORK</a:t>
              </a:r>
            </a:p>
          </p:txBody>
        </p:sp>
        <p:grpSp>
          <p:nvGrpSpPr>
            <p:cNvPr id="2" name="Group 1"/>
            <p:cNvGrpSpPr/>
            <p:nvPr/>
          </p:nvGrpSpPr>
          <p:grpSpPr>
            <a:xfrm>
              <a:off x="911093" y="1106423"/>
              <a:ext cx="844757" cy="4425379"/>
              <a:chOff x="846923" y="1469093"/>
              <a:chExt cx="1110214" cy="4425379"/>
            </a:xfrm>
          </p:grpSpPr>
          <p:sp>
            <p:nvSpPr>
              <p:cNvPr id="68" name="Rectangle 67"/>
              <p:cNvSpPr/>
              <p:nvPr/>
            </p:nvSpPr>
            <p:spPr>
              <a:xfrm>
                <a:off x="846925" y="4920841"/>
                <a:ext cx="1110212" cy="492782"/>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endParaRPr lang="fi-FI" sz="800" kern="0" dirty="0">
                  <a:solidFill>
                    <a:prstClr val="black"/>
                  </a:solidFill>
                  <a:latin typeface="Calibri" panose="020F0502020204030204"/>
                </a:endParaRPr>
              </a:p>
            </p:txBody>
          </p:sp>
          <p:sp>
            <p:nvSpPr>
              <p:cNvPr id="71" name="Rectangle 70"/>
              <p:cNvSpPr/>
              <p:nvPr/>
            </p:nvSpPr>
            <p:spPr>
              <a:xfrm>
                <a:off x="846925" y="4428058"/>
                <a:ext cx="1110212" cy="492782"/>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endParaRPr lang="fi-FI" sz="800" kern="0" dirty="0">
                  <a:solidFill>
                    <a:prstClr val="black"/>
                  </a:solidFill>
                  <a:latin typeface="Calibri" panose="020F0502020204030204"/>
                </a:endParaRPr>
              </a:p>
            </p:txBody>
          </p:sp>
          <p:sp>
            <p:nvSpPr>
              <p:cNvPr id="74" name="Rectangle 73"/>
              <p:cNvSpPr/>
              <p:nvPr/>
            </p:nvSpPr>
            <p:spPr>
              <a:xfrm>
                <a:off x="846925" y="3935276"/>
                <a:ext cx="1110205" cy="492782"/>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Pre-readings</a:t>
                </a:r>
                <a:r>
                  <a:rPr lang="fi-FI" sz="800" kern="0" dirty="0">
                    <a:solidFill>
                      <a:prstClr val="black"/>
                    </a:solidFill>
                    <a:latin typeface="Calibri" panose="020F0502020204030204"/>
                  </a:rPr>
                  <a:t> </a:t>
                </a:r>
                <a:r>
                  <a:rPr lang="fi-FI" sz="800" kern="0" dirty="0" smtClean="0">
                    <a:solidFill>
                      <a:prstClr val="black"/>
                    </a:solidFill>
                    <a:latin typeface="Calibri" panose="020F0502020204030204"/>
                  </a:rPr>
                  <a:t>+ </a:t>
                </a:r>
                <a:r>
                  <a:rPr lang="fi-FI" sz="800" kern="0" dirty="0" err="1" smtClean="0">
                    <a:solidFill>
                      <a:prstClr val="black"/>
                    </a:solidFill>
                    <a:latin typeface="Calibri" panose="020F0502020204030204"/>
                  </a:rPr>
                  <a:t>pretasks</a:t>
                </a:r>
                <a:endParaRPr lang="fi-FI" sz="800" kern="0" dirty="0">
                  <a:solidFill>
                    <a:prstClr val="black"/>
                  </a:solidFill>
                  <a:latin typeface="Calibri" panose="020F0502020204030204"/>
                </a:endParaRPr>
              </a:p>
              <a:p>
                <a:pPr defTabSz="685800" eaLnBrk="1" fontAlgn="auto" hangingPunct="1">
                  <a:spcBef>
                    <a:spcPts val="0"/>
                  </a:spcBef>
                  <a:spcAft>
                    <a:spcPts val="0"/>
                  </a:spcAft>
                  <a:defRPr/>
                </a:pPr>
                <a:r>
                  <a:rPr lang="en-US" sz="800" kern="0" dirty="0" smtClean="0">
                    <a:solidFill>
                      <a:prstClr val="black"/>
                    </a:solidFill>
                    <a:latin typeface="Calibri" panose="020F0502020204030204"/>
                  </a:rPr>
                  <a:t>DL </a:t>
                </a:r>
                <a:r>
                  <a:rPr lang="en-US" sz="800" kern="0" dirty="0">
                    <a:solidFill>
                      <a:prstClr val="black"/>
                    </a:solidFill>
                    <a:latin typeface="Calibri" panose="020F0502020204030204"/>
                  </a:rPr>
                  <a:t>2.4. 10 pm</a:t>
                </a:r>
                <a:endParaRPr lang="fi-FI" sz="800" kern="0" dirty="0">
                  <a:solidFill>
                    <a:prstClr val="black"/>
                  </a:solidFill>
                  <a:latin typeface="Calibri" panose="020F0502020204030204"/>
                </a:endParaRPr>
              </a:p>
            </p:txBody>
          </p:sp>
          <p:sp>
            <p:nvSpPr>
              <p:cNvPr id="77" name="Rectangle 76"/>
              <p:cNvSpPr/>
              <p:nvPr/>
            </p:nvSpPr>
            <p:spPr>
              <a:xfrm>
                <a:off x="846925" y="3442493"/>
                <a:ext cx="1110212" cy="492782"/>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Pre-readings</a:t>
                </a:r>
                <a:r>
                  <a:rPr lang="fi-FI" sz="800" kern="0" dirty="0">
                    <a:solidFill>
                      <a:prstClr val="black"/>
                    </a:solidFill>
                    <a:latin typeface="Calibri" panose="020F0502020204030204"/>
                  </a:rPr>
                  <a:t> + </a:t>
                </a:r>
                <a:r>
                  <a:rPr lang="fi-FI" sz="800" kern="0" dirty="0" err="1">
                    <a:solidFill>
                      <a:prstClr val="black"/>
                    </a:solidFill>
                    <a:latin typeface="Calibri" panose="020F0502020204030204"/>
                  </a:rPr>
                  <a:t>pretask</a:t>
                </a:r>
                <a:r>
                  <a:rPr lang="fi-FI" sz="800" kern="0" dirty="0">
                    <a:solidFill>
                      <a:prstClr val="black"/>
                    </a:solidFill>
                    <a:latin typeface="Calibri" panose="020F0502020204030204"/>
                  </a:rPr>
                  <a:t> </a:t>
                </a:r>
              </a:p>
              <a:p>
                <a:pPr defTabSz="685800" eaLnBrk="1" fontAlgn="auto" hangingPunct="1">
                  <a:spcBef>
                    <a:spcPts val="0"/>
                  </a:spcBef>
                  <a:spcAft>
                    <a:spcPts val="0"/>
                  </a:spcAft>
                  <a:defRPr/>
                </a:pPr>
                <a:r>
                  <a:rPr lang="fi-FI" sz="800" kern="0" dirty="0" smtClean="0">
                    <a:solidFill>
                      <a:prstClr val="black"/>
                    </a:solidFill>
                    <a:latin typeface="Calibri" panose="020F0502020204030204"/>
                  </a:rPr>
                  <a:t>DL </a:t>
                </a:r>
                <a:r>
                  <a:rPr lang="fi-FI" sz="800" kern="0" dirty="0">
                    <a:solidFill>
                      <a:prstClr val="black"/>
                    </a:solidFill>
                    <a:latin typeface="Calibri" panose="020F0502020204030204"/>
                  </a:rPr>
                  <a:t>26.3. 10 pm</a:t>
                </a:r>
              </a:p>
            </p:txBody>
          </p:sp>
          <p:sp>
            <p:nvSpPr>
              <p:cNvPr id="80" name="Rectangle 79"/>
              <p:cNvSpPr/>
              <p:nvPr/>
            </p:nvSpPr>
            <p:spPr>
              <a:xfrm>
                <a:off x="846925" y="2949709"/>
                <a:ext cx="1110212" cy="492782"/>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Pre-readings</a:t>
                </a:r>
                <a:r>
                  <a:rPr lang="fi-FI" sz="800" kern="0" dirty="0">
                    <a:solidFill>
                      <a:prstClr val="black"/>
                    </a:solidFill>
                    <a:latin typeface="Calibri" panose="020F0502020204030204"/>
                  </a:rPr>
                  <a:t> + </a:t>
                </a:r>
                <a:r>
                  <a:rPr lang="fi-FI" sz="800" kern="0" dirty="0" err="1">
                    <a:solidFill>
                      <a:prstClr val="black"/>
                    </a:solidFill>
                    <a:latin typeface="Calibri" panose="020F0502020204030204"/>
                  </a:rPr>
                  <a:t>pretask</a:t>
                </a:r>
                <a:r>
                  <a:rPr lang="fi-FI" sz="800" kern="0" dirty="0">
                    <a:solidFill>
                      <a:prstClr val="black"/>
                    </a:solidFill>
                    <a:latin typeface="Calibri" panose="020F0502020204030204"/>
                  </a:rPr>
                  <a:t> </a:t>
                </a:r>
              </a:p>
              <a:p>
                <a:pPr defTabSz="685800" eaLnBrk="1" fontAlgn="auto" hangingPunct="1">
                  <a:spcBef>
                    <a:spcPts val="0"/>
                  </a:spcBef>
                  <a:spcAft>
                    <a:spcPts val="0"/>
                  </a:spcAft>
                  <a:defRPr/>
                </a:pPr>
                <a:r>
                  <a:rPr lang="fi-FI" sz="800" kern="0" dirty="0" smtClean="0">
                    <a:solidFill>
                      <a:prstClr val="black"/>
                    </a:solidFill>
                    <a:latin typeface="Calibri" panose="020F0502020204030204"/>
                  </a:rPr>
                  <a:t>DL </a:t>
                </a:r>
                <a:r>
                  <a:rPr lang="fi-FI" sz="800" kern="0" dirty="0">
                    <a:solidFill>
                      <a:prstClr val="black"/>
                    </a:solidFill>
                    <a:latin typeface="Calibri" panose="020F0502020204030204"/>
                  </a:rPr>
                  <a:t>19.3. 10 pm</a:t>
                </a:r>
              </a:p>
            </p:txBody>
          </p:sp>
          <p:sp>
            <p:nvSpPr>
              <p:cNvPr id="83" name="Rectangle 82"/>
              <p:cNvSpPr/>
              <p:nvPr/>
            </p:nvSpPr>
            <p:spPr>
              <a:xfrm>
                <a:off x="846925" y="2456925"/>
                <a:ext cx="1110212" cy="492782"/>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Pre-readings</a:t>
                </a:r>
                <a:r>
                  <a:rPr lang="fi-FI" sz="800" kern="0" dirty="0">
                    <a:solidFill>
                      <a:prstClr val="black"/>
                    </a:solidFill>
                    <a:latin typeface="Calibri" panose="020F0502020204030204"/>
                  </a:rPr>
                  <a:t> + </a:t>
                </a:r>
                <a:r>
                  <a:rPr lang="fi-FI" sz="800" kern="0" dirty="0" err="1">
                    <a:solidFill>
                      <a:prstClr val="black"/>
                    </a:solidFill>
                    <a:latin typeface="Calibri" panose="020F0502020204030204"/>
                  </a:rPr>
                  <a:t>pretask</a:t>
                </a:r>
                <a:r>
                  <a:rPr lang="fi-FI" sz="800" kern="0" dirty="0">
                    <a:solidFill>
                      <a:prstClr val="black"/>
                    </a:solidFill>
                    <a:latin typeface="Calibri" panose="020F0502020204030204"/>
                  </a:rPr>
                  <a:t> </a:t>
                </a:r>
              </a:p>
              <a:p>
                <a:pPr defTabSz="685800" eaLnBrk="1" fontAlgn="auto" hangingPunct="1">
                  <a:spcBef>
                    <a:spcPts val="0"/>
                  </a:spcBef>
                  <a:spcAft>
                    <a:spcPts val="0"/>
                  </a:spcAft>
                  <a:defRPr/>
                </a:pPr>
                <a:r>
                  <a:rPr lang="fi-FI" sz="800" kern="0" dirty="0" smtClean="0">
                    <a:solidFill>
                      <a:prstClr val="black"/>
                    </a:solidFill>
                    <a:latin typeface="Calibri" panose="020F0502020204030204"/>
                  </a:rPr>
                  <a:t>DL </a:t>
                </a:r>
                <a:r>
                  <a:rPr lang="fi-FI" sz="800" kern="0" dirty="0">
                    <a:solidFill>
                      <a:prstClr val="black"/>
                    </a:solidFill>
                    <a:latin typeface="Calibri" panose="020F0502020204030204"/>
                  </a:rPr>
                  <a:t>12.3. 10 pm</a:t>
                </a:r>
              </a:p>
            </p:txBody>
          </p:sp>
          <p:sp>
            <p:nvSpPr>
              <p:cNvPr id="58" name="Rectangle 57"/>
              <p:cNvSpPr/>
              <p:nvPr/>
            </p:nvSpPr>
            <p:spPr>
              <a:xfrm>
                <a:off x="846923" y="1961877"/>
                <a:ext cx="1110212" cy="492781"/>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Pre-readings</a:t>
                </a:r>
                <a:r>
                  <a:rPr lang="fi-FI" sz="800" kern="0" dirty="0">
                    <a:solidFill>
                      <a:prstClr val="black"/>
                    </a:solidFill>
                    <a:latin typeface="Calibri" panose="020F0502020204030204"/>
                  </a:rPr>
                  <a:t> + </a:t>
                </a:r>
                <a:r>
                  <a:rPr lang="fi-FI" sz="800" kern="0" dirty="0" err="1">
                    <a:solidFill>
                      <a:prstClr val="black"/>
                    </a:solidFill>
                    <a:latin typeface="Calibri" panose="020F0502020204030204"/>
                  </a:rPr>
                  <a:t>pretask</a:t>
                </a:r>
                <a:r>
                  <a:rPr lang="fi-FI" sz="800" kern="0" dirty="0">
                    <a:solidFill>
                      <a:prstClr val="black"/>
                    </a:solidFill>
                    <a:latin typeface="Calibri" panose="020F0502020204030204"/>
                  </a:rPr>
                  <a:t>  </a:t>
                </a:r>
              </a:p>
              <a:p>
                <a:pPr defTabSz="685800" eaLnBrk="1" fontAlgn="auto" hangingPunct="1">
                  <a:spcBef>
                    <a:spcPts val="0"/>
                  </a:spcBef>
                  <a:spcAft>
                    <a:spcPts val="0"/>
                  </a:spcAft>
                  <a:defRPr/>
                </a:pPr>
                <a:r>
                  <a:rPr lang="fi-FI" sz="800" kern="0" dirty="0" smtClean="0">
                    <a:solidFill>
                      <a:prstClr val="black"/>
                    </a:solidFill>
                    <a:latin typeface="Calibri" panose="020F0502020204030204"/>
                  </a:rPr>
                  <a:t>DL </a:t>
                </a:r>
                <a:r>
                  <a:rPr lang="fi-FI" sz="800" kern="0" dirty="0">
                    <a:solidFill>
                      <a:prstClr val="black"/>
                    </a:solidFill>
                    <a:latin typeface="Calibri" panose="020F0502020204030204"/>
                  </a:rPr>
                  <a:t>5.3. 10 pm</a:t>
                </a:r>
              </a:p>
            </p:txBody>
          </p:sp>
          <p:sp>
            <p:nvSpPr>
              <p:cNvPr id="61" name="Rectangle 60"/>
              <p:cNvSpPr/>
              <p:nvPr/>
            </p:nvSpPr>
            <p:spPr>
              <a:xfrm>
                <a:off x="846923" y="1469093"/>
                <a:ext cx="1110212" cy="492781"/>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endParaRPr lang="fi-FI" sz="800" kern="0" dirty="0">
                  <a:solidFill>
                    <a:prstClr val="black"/>
                  </a:solidFill>
                  <a:latin typeface="Calibri" panose="020F0502020204030204"/>
                </a:endParaRPr>
              </a:p>
            </p:txBody>
          </p:sp>
          <p:sp>
            <p:nvSpPr>
              <p:cNvPr id="64" name="Rectangle 63"/>
              <p:cNvSpPr/>
              <p:nvPr/>
            </p:nvSpPr>
            <p:spPr>
              <a:xfrm>
                <a:off x="846923" y="5401691"/>
                <a:ext cx="1110212" cy="492781"/>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endParaRPr lang="fi-FI" sz="800" kern="0" dirty="0">
                  <a:solidFill>
                    <a:prstClr val="black"/>
                  </a:solidFill>
                  <a:latin typeface="Calibri" panose="020F0502020204030204"/>
                </a:endParaRPr>
              </a:p>
            </p:txBody>
          </p:sp>
        </p:grpSp>
        <p:sp>
          <p:nvSpPr>
            <p:cNvPr id="67" name="TextBox 66"/>
            <p:cNvSpPr txBox="1"/>
            <p:nvPr/>
          </p:nvSpPr>
          <p:spPr>
            <a:xfrm>
              <a:off x="340897" y="5158291"/>
              <a:ext cx="570195" cy="360346"/>
            </a:xfrm>
            <a:prstGeom prst="rect">
              <a:avLst/>
            </a:prstGeom>
            <a:noFill/>
          </p:spPr>
          <p:txBody>
            <a:bodyPr wrap="square" rtlCol="0">
              <a:normAutofit/>
            </a:bodyPr>
            <a:lstStyle/>
            <a:p>
              <a:pPr defTabSz="685800" eaLnBrk="1" fontAlgn="auto" hangingPunct="1">
                <a:spcBef>
                  <a:spcPts val="0"/>
                </a:spcBef>
                <a:spcAft>
                  <a:spcPts val="0"/>
                </a:spcAft>
                <a:defRPr/>
              </a:pPr>
              <a:r>
                <a:rPr lang="fi-FI" sz="800" kern="0" dirty="0" err="1">
                  <a:solidFill>
                    <a:prstClr val="black"/>
                  </a:solidFill>
                  <a:latin typeface="Calibri" panose="020F0502020204030204"/>
                </a:rPr>
                <a:t>Wk</a:t>
              </a:r>
              <a:r>
                <a:rPr lang="fi-FI" sz="800" kern="0" dirty="0">
                  <a:solidFill>
                    <a:prstClr val="black"/>
                  </a:solidFill>
                  <a:latin typeface="Calibri" panose="020F0502020204030204"/>
                </a:rPr>
                <a:t> 17</a:t>
              </a:r>
            </a:p>
          </p:txBody>
        </p:sp>
        <p:sp>
          <p:nvSpPr>
            <p:cNvPr id="43" name="TextBox 42"/>
            <p:cNvSpPr txBox="1"/>
            <p:nvPr/>
          </p:nvSpPr>
          <p:spPr>
            <a:xfrm>
              <a:off x="911091" y="402788"/>
              <a:ext cx="7352259" cy="307777"/>
            </a:xfrm>
            <a:prstGeom prst="rect">
              <a:avLst/>
            </a:prstGeom>
            <a:noFill/>
          </p:spPr>
          <p:txBody>
            <a:bodyPr wrap="square" rtlCol="0">
              <a:spAutoFit/>
            </a:bodyPr>
            <a:lstStyle/>
            <a:p>
              <a:r>
                <a:rPr lang="en-US" sz="1400" dirty="0">
                  <a:solidFill>
                    <a:srgbClr val="000000"/>
                  </a:solidFill>
                </a:rPr>
                <a:t>Course Points / Activity</a:t>
              </a:r>
              <a:endParaRPr lang="fi-FI" sz="1400" dirty="0">
                <a:solidFill>
                  <a:srgbClr val="000000"/>
                </a:solidFill>
              </a:endParaRPr>
            </a:p>
          </p:txBody>
        </p:sp>
        <p:grpSp>
          <p:nvGrpSpPr>
            <p:cNvPr id="86" name="Group 85"/>
            <p:cNvGrpSpPr/>
            <p:nvPr/>
          </p:nvGrpSpPr>
          <p:grpSpPr>
            <a:xfrm>
              <a:off x="1755845" y="1104713"/>
              <a:ext cx="844757" cy="4425379"/>
              <a:chOff x="846923" y="1469093"/>
              <a:chExt cx="1110214" cy="4425379"/>
            </a:xfrm>
          </p:grpSpPr>
          <p:sp>
            <p:nvSpPr>
              <p:cNvPr id="87" name="Rectangle 86"/>
              <p:cNvSpPr/>
              <p:nvPr/>
            </p:nvSpPr>
            <p:spPr>
              <a:xfrm>
                <a:off x="846925" y="4920841"/>
                <a:ext cx="1110212" cy="492782"/>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endParaRPr lang="fi-FI" sz="800" kern="0" dirty="0">
                  <a:solidFill>
                    <a:prstClr val="black"/>
                  </a:solidFill>
                  <a:latin typeface="Calibri" panose="020F0502020204030204"/>
                </a:endParaRPr>
              </a:p>
            </p:txBody>
          </p:sp>
          <p:sp>
            <p:nvSpPr>
              <p:cNvPr id="88" name="Rectangle 87"/>
              <p:cNvSpPr/>
              <p:nvPr/>
            </p:nvSpPr>
            <p:spPr>
              <a:xfrm>
                <a:off x="846925" y="4428058"/>
                <a:ext cx="1110212" cy="492782"/>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endParaRPr lang="fi-FI" sz="800" kern="0" dirty="0">
                  <a:solidFill>
                    <a:prstClr val="black"/>
                  </a:solidFill>
                  <a:latin typeface="Calibri" panose="020F0502020204030204"/>
                </a:endParaRPr>
              </a:p>
            </p:txBody>
          </p:sp>
          <p:sp>
            <p:nvSpPr>
              <p:cNvPr id="89" name="Rectangle 88"/>
              <p:cNvSpPr/>
              <p:nvPr/>
            </p:nvSpPr>
            <p:spPr>
              <a:xfrm>
                <a:off x="846925" y="3935276"/>
                <a:ext cx="1110205" cy="492782"/>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a:defRPr/>
                </a:pPr>
                <a:r>
                  <a:rPr lang="fi-FI" sz="800" b="1" kern="0" dirty="0">
                    <a:solidFill>
                      <a:prstClr val="black"/>
                    </a:solidFill>
                    <a:latin typeface="Calibri" panose="020F0502020204030204"/>
                  </a:rPr>
                  <a:t>Max. 2 </a:t>
                </a:r>
                <a:r>
                  <a:rPr lang="fi-FI" sz="800" b="1" kern="0" dirty="0" err="1">
                    <a:solidFill>
                      <a:prstClr val="black"/>
                    </a:solidFill>
                    <a:latin typeface="Calibri" panose="020F0502020204030204"/>
                  </a:rPr>
                  <a:t>points</a:t>
                </a:r>
                <a:endParaRPr lang="fi-FI" sz="800" b="1" kern="0" dirty="0">
                  <a:solidFill>
                    <a:prstClr val="black"/>
                  </a:solidFill>
                  <a:latin typeface="Calibri" panose="020F0502020204030204"/>
                </a:endParaRPr>
              </a:p>
              <a:p>
                <a:pPr>
                  <a:defRPr/>
                </a:pPr>
                <a:r>
                  <a:rPr lang="en-US" sz="800" b="1" kern="0" dirty="0">
                    <a:solidFill>
                      <a:prstClr val="black"/>
                    </a:solidFill>
                    <a:latin typeface="Calibri" panose="020F0502020204030204"/>
                  </a:rPr>
                  <a:t>(-1 for late submission</a:t>
                </a:r>
                <a:r>
                  <a:rPr lang="en-US" sz="800" b="1" kern="0" dirty="0" smtClean="0">
                    <a:solidFill>
                      <a:prstClr val="black"/>
                    </a:solidFill>
                    <a:latin typeface="Calibri" panose="020F0502020204030204"/>
                  </a:rPr>
                  <a:t>)</a:t>
                </a:r>
                <a:endParaRPr lang="fi-FI" sz="800" b="1" kern="0" dirty="0">
                  <a:solidFill>
                    <a:prstClr val="black"/>
                  </a:solidFill>
                  <a:latin typeface="Calibri" panose="020F0502020204030204"/>
                </a:endParaRPr>
              </a:p>
            </p:txBody>
          </p:sp>
          <p:sp>
            <p:nvSpPr>
              <p:cNvPr id="90" name="Rectangle 89"/>
              <p:cNvSpPr/>
              <p:nvPr/>
            </p:nvSpPr>
            <p:spPr>
              <a:xfrm>
                <a:off x="846925" y="3442493"/>
                <a:ext cx="1110212" cy="492782"/>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a:defRPr/>
                </a:pPr>
                <a:r>
                  <a:rPr lang="fi-FI" sz="800" b="1" kern="0" dirty="0">
                    <a:solidFill>
                      <a:prstClr val="black"/>
                    </a:solidFill>
                    <a:latin typeface="Calibri" panose="020F0502020204030204"/>
                  </a:rPr>
                  <a:t>Max. 2 </a:t>
                </a:r>
                <a:r>
                  <a:rPr lang="fi-FI" sz="800" b="1" kern="0" dirty="0" err="1">
                    <a:solidFill>
                      <a:prstClr val="black"/>
                    </a:solidFill>
                    <a:latin typeface="Calibri" panose="020F0502020204030204"/>
                  </a:rPr>
                  <a:t>points</a:t>
                </a:r>
                <a:endParaRPr lang="fi-FI" sz="800" b="1" kern="0" dirty="0">
                  <a:solidFill>
                    <a:prstClr val="black"/>
                  </a:solidFill>
                  <a:latin typeface="Calibri" panose="020F0502020204030204"/>
                </a:endParaRPr>
              </a:p>
              <a:p>
                <a:pPr>
                  <a:defRPr/>
                </a:pPr>
                <a:r>
                  <a:rPr lang="en-US" sz="800" b="1" kern="0" dirty="0">
                    <a:solidFill>
                      <a:prstClr val="black"/>
                    </a:solidFill>
                    <a:latin typeface="Calibri" panose="020F0502020204030204"/>
                  </a:rPr>
                  <a:t>(-1 for late submission</a:t>
                </a:r>
                <a:r>
                  <a:rPr lang="en-US" sz="800" b="1" kern="0" dirty="0" smtClean="0">
                    <a:solidFill>
                      <a:prstClr val="black"/>
                    </a:solidFill>
                    <a:latin typeface="Calibri" panose="020F0502020204030204"/>
                  </a:rPr>
                  <a:t>)</a:t>
                </a:r>
                <a:endParaRPr lang="fi-FI" sz="800" b="1" kern="0" dirty="0">
                  <a:solidFill>
                    <a:prstClr val="black"/>
                  </a:solidFill>
                  <a:latin typeface="Calibri" panose="020F0502020204030204"/>
                </a:endParaRPr>
              </a:p>
            </p:txBody>
          </p:sp>
          <p:sp>
            <p:nvSpPr>
              <p:cNvPr id="91" name="Rectangle 90"/>
              <p:cNvSpPr/>
              <p:nvPr/>
            </p:nvSpPr>
            <p:spPr>
              <a:xfrm>
                <a:off x="846925" y="2949709"/>
                <a:ext cx="1110212" cy="492782"/>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a:defRPr/>
                </a:pPr>
                <a:r>
                  <a:rPr lang="fi-FI" sz="800" b="1" kern="0" dirty="0">
                    <a:solidFill>
                      <a:prstClr val="black"/>
                    </a:solidFill>
                    <a:latin typeface="Calibri" panose="020F0502020204030204"/>
                  </a:rPr>
                  <a:t>Max. 2 </a:t>
                </a:r>
                <a:r>
                  <a:rPr lang="fi-FI" sz="800" b="1" kern="0" dirty="0" err="1">
                    <a:solidFill>
                      <a:prstClr val="black"/>
                    </a:solidFill>
                    <a:latin typeface="Calibri" panose="020F0502020204030204"/>
                  </a:rPr>
                  <a:t>points</a:t>
                </a:r>
                <a:endParaRPr lang="fi-FI" sz="800" b="1" kern="0" dirty="0">
                  <a:solidFill>
                    <a:prstClr val="black"/>
                  </a:solidFill>
                  <a:latin typeface="Calibri" panose="020F0502020204030204"/>
                </a:endParaRPr>
              </a:p>
              <a:p>
                <a:pPr>
                  <a:defRPr/>
                </a:pPr>
                <a:r>
                  <a:rPr lang="en-US" sz="800" b="1" kern="0" dirty="0">
                    <a:solidFill>
                      <a:prstClr val="black"/>
                    </a:solidFill>
                    <a:latin typeface="Calibri" panose="020F0502020204030204"/>
                  </a:rPr>
                  <a:t>(-1 for late submission</a:t>
                </a:r>
                <a:r>
                  <a:rPr lang="en-US" sz="800" b="1" kern="0" dirty="0" smtClean="0">
                    <a:solidFill>
                      <a:prstClr val="black"/>
                    </a:solidFill>
                    <a:latin typeface="Calibri" panose="020F0502020204030204"/>
                  </a:rPr>
                  <a:t>)</a:t>
                </a:r>
                <a:endParaRPr lang="fi-FI" sz="800" b="1" kern="0" dirty="0">
                  <a:solidFill>
                    <a:prstClr val="black"/>
                  </a:solidFill>
                  <a:latin typeface="Calibri" panose="020F0502020204030204"/>
                </a:endParaRPr>
              </a:p>
            </p:txBody>
          </p:sp>
          <p:sp>
            <p:nvSpPr>
              <p:cNvPr id="92" name="Rectangle 91"/>
              <p:cNvSpPr/>
              <p:nvPr/>
            </p:nvSpPr>
            <p:spPr>
              <a:xfrm>
                <a:off x="846925" y="2456925"/>
                <a:ext cx="1110212" cy="492782"/>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a:defRPr/>
                </a:pPr>
                <a:r>
                  <a:rPr lang="fi-FI" sz="800" b="1" kern="0" dirty="0">
                    <a:solidFill>
                      <a:prstClr val="black"/>
                    </a:solidFill>
                    <a:latin typeface="Calibri" panose="020F0502020204030204"/>
                  </a:rPr>
                  <a:t>Max. 2 </a:t>
                </a:r>
                <a:r>
                  <a:rPr lang="fi-FI" sz="800" b="1" kern="0" dirty="0" err="1">
                    <a:solidFill>
                      <a:prstClr val="black"/>
                    </a:solidFill>
                    <a:latin typeface="Calibri" panose="020F0502020204030204"/>
                  </a:rPr>
                  <a:t>points</a:t>
                </a:r>
                <a:endParaRPr lang="fi-FI" sz="800" b="1" kern="0" dirty="0">
                  <a:solidFill>
                    <a:prstClr val="black"/>
                  </a:solidFill>
                  <a:latin typeface="Calibri" panose="020F0502020204030204"/>
                </a:endParaRPr>
              </a:p>
              <a:p>
                <a:pPr>
                  <a:defRPr/>
                </a:pPr>
                <a:r>
                  <a:rPr lang="en-US" sz="800" b="1" kern="0" dirty="0">
                    <a:solidFill>
                      <a:prstClr val="black"/>
                    </a:solidFill>
                    <a:latin typeface="Calibri" panose="020F0502020204030204"/>
                  </a:rPr>
                  <a:t>(-1 for late submission</a:t>
                </a:r>
                <a:r>
                  <a:rPr lang="en-US" sz="800" b="1" kern="0" dirty="0" smtClean="0">
                    <a:solidFill>
                      <a:prstClr val="black"/>
                    </a:solidFill>
                    <a:latin typeface="Calibri" panose="020F0502020204030204"/>
                  </a:rPr>
                  <a:t>)</a:t>
                </a:r>
                <a:endParaRPr lang="fi-FI" sz="800" b="1" kern="0" dirty="0">
                  <a:solidFill>
                    <a:prstClr val="black"/>
                  </a:solidFill>
                  <a:latin typeface="Calibri" panose="020F0502020204030204"/>
                </a:endParaRPr>
              </a:p>
            </p:txBody>
          </p:sp>
          <p:sp>
            <p:nvSpPr>
              <p:cNvPr id="93" name="Rectangle 92"/>
              <p:cNvSpPr/>
              <p:nvPr/>
            </p:nvSpPr>
            <p:spPr>
              <a:xfrm>
                <a:off x="846923" y="1961877"/>
                <a:ext cx="1110212" cy="492781"/>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a:defRPr/>
                </a:pPr>
                <a:r>
                  <a:rPr lang="fi-FI" sz="800" b="1" kern="0" dirty="0">
                    <a:solidFill>
                      <a:prstClr val="black"/>
                    </a:solidFill>
                    <a:latin typeface="Calibri" panose="020F0502020204030204"/>
                  </a:rPr>
                  <a:t>Max. 2 </a:t>
                </a:r>
                <a:r>
                  <a:rPr lang="fi-FI" sz="800" b="1" kern="0" dirty="0" err="1">
                    <a:solidFill>
                      <a:prstClr val="black"/>
                    </a:solidFill>
                    <a:latin typeface="Calibri" panose="020F0502020204030204"/>
                  </a:rPr>
                  <a:t>points</a:t>
                </a:r>
                <a:endParaRPr lang="fi-FI" sz="800" b="1" kern="0" dirty="0">
                  <a:solidFill>
                    <a:prstClr val="black"/>
                  </a:solidFill>
                  <a:latin typeface="Calibri" panose="020F0502020204030204"/>
                </a:endParaRPr>
              </a:p>
              <a:p>
                <a:pPr>
                  <a:defRPr/>
                </a:pPr>
                <a:r>
                  <a:rPr lang="en-US" sz="800" b="1" kern="0" dirty="0">
                    <a:solidFill>
                      <a:prstClr val="black"/>
                    </a:solidFill>
                    <a:latin typeface="Calibri" panose="020F0502020204030204"/>
                  </a:rPr>
                  <a:t>(-1 for late submission</a:t>
                </a:r>
                <a:r>
                  <a:rPr lang="en-US" sz="800" b="1" kern="0" dirty="0" smtClean="0">
                    <a:solidFill>
                      <a:prstClr val="black"/>
                    </a:solidFill>
                    <a:latin typeface="Calibri" panose="020F0502020204030204"/>
                  </a:rPr>
                  <a:t>)</a:t>
                </a:r>
                <a:endParaRPr lang="fi-FI" sz="800" b="1" kern="0" dirty="0">
                  <a:solidFill>
                    <a:prstClr val="black"/>
                  </a:solidFill>
                  <a:latin typeface="Calibri" panose="020F0502020204030204"/>
                </a:endParaRPr>
              </a:p>
            </p:txBody>
          </p:sp>
          <p:sp>
            <p:nvSpPr>
              <p:cNvPr id="94" name="Rectangle 93"/>
              <p:cNvSpPr/>
              <p:nvPr/>
            </p:nvSpPr>
            <p:spPr>
              <a:xfrm>
                <a:off x="846923" y="1469093"/>
                <a:ext cx="1110212" cy="492781"/>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endParaRPr lang="fi-FI" sz="800" kern="0" dirty="0">
                  <a:solidFill>
                    <a:prstClr val="black"/>
                  </a:solidFill>
                  <a:latin typeface="Calibri" panose="020F0502020204030204"/>
                </a:endParaRPr>
              </a:p>
            </p:txBody>
          </p:sp>
          <p:sp>
            <p:nvSpPr>
              <p:cNvPr id="95" name="Rectangle 94"/>
              <p:cNvSpPr/>
              <p:nvPr/>
            </p:nvSpPr>
            <p:spPr>
              <a:xfrm>
                <a:off x="846923" y="5401691"/>
                <a:ext cx="1110212" cy="492781"/>
              </a:xfrm>
              <a:prstGeom prst="rect">
                <a:avLst/>
              </a:prstGeom>
              <a:solidFill>
                <a:srgbClr val="5B9BD5">
                  <a:lumMod val="20000"/>
                  <a:lumOff val="80000"/>
                </a:srgbClr>
              </a:solidFill>
              <a:ln w="6350" cap="flat" cmpd="sng" algn="ctr">
                <a:solidFill>
                  <a:srgbClr val="5B9BD5"/>
                </a:solidFill>
                <a:prstDash val="solid"/>
                <a:miter lim="800000"/>
              </a:ln>
              <a:effectLst/>
            </p:spPr>
            <p:txBody>
              <a:bodyPr wrap="square" rtlCol="0" anchor="ctr">
                <a:normAutofit/>
              </a:bodyPr>
              <a:lstStyle/>
              <a:p>
                <a:pPr defTabSz="685800" eaLnBrk="1" fontAlgn="auto" hangingPunct="1">
                  <a:spcBef>
                    <a:spcPts val="0"/>
                  </a:spcBef>
                  <a:spcAft>
                    <a:spcPts val="0"/>
                  </a:spcAft>
                  <a:defRPr/>
                </a:pPr>
                <a:endParaRPr lang="fi-FI" sz="800" kern="0" dirty="0">
                  <a:solidFill>
                    <a:prstClr val="black"/>
                  </a:solidFill>
                  <a:latin typeface="Calibri" panose="020F0502020204030204"/>
                </a:endParaRPr>
              </a:p>
            </p:txBody>
          </p:sp>
        </p:grpSp>
        <p:sp>
          <p:nvSpPr>
            <p:cNvPr id="69" name="Rectangle 68"/>
            <p:cNvSpPr/>
            <p:nvPr/>
          </p:nvSpPr>
          <p:spPr>
            <a:xfrm>
              <a:off x="2600597" y="4562146"/>
              <a:ext cx="2915369" cy="492782"/>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marL="128588" indent="-128588" defTabSz="685800" eaLnBrk="1" fontAlgn="auto" hangingPunct="1">
                <a:spcBef>
                  <a:spcPts val="0"/>
                </a:spcBef>
                <a:spcAft>
                  <a:spcPts val="0"/>
                </a:spcAft>
                <a:buFont typeface="Arial" panose="020B0604020202020204" pitchFamily="34" charset="0"/>
                <a:buChar char="•"/>
                <a:defRPr/>
              </a:pPr>
              <a:endParaRPr lang="fi-FI" sz="800" b="1" kern="0" dirty="0">
                <a:solidFill>
                  <a:prstClr val="black"/>
                </a:solidFill>
                <a:latin typeface="Calibri" panose="020F0502020204030204"/>
              </a:endParaRPr>
            </a:p>
          </p:txBody>
        </p:sp>
        <p:sp>
          <p:nvSpPr>
            <p:cNvPr id="72" name="Rectangle 71"/>
            <p:cNvSpPr/>
            <p:nvPr/>
          </p:nvSpPr>
          <p:spPr>
            <a:xfrm>
              <a:off x="2600597" y="4069363"/>
              <a:ext cx="2915369" cy="492782"/>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en-US" sz="800" b="1" kern="0">
                  <a:solidFill>
                    <a:prstClr val="black"/>
                  </a:solidFill>
                  <a:latin typeface="Calibri" panose="020F0502020204030204"/>
                </a:rPr>
                <a:t>No workshop</a:t>
              </a:r>
              <a:endParaRPr lang="fi-FI" sz="800" b="1" kern="0" dirty="0">
                <a:solidFill>
                  <a:prstClr val="black"/>
                </a:solidFill>
                <a:latin typeface="Calibri" panose="020F0502020204030204"/>
              </a:endParaRPr>
            </a:p>
          </p:txBody>
        </p:sp>
        <p:sp>
          <p:nvSpPr>
            <p:cNvPr id="75" name="Rectangle 74"/>
            <p:cNvSpPr/>
            <p:nvPr/>
          </p:nvSpPr>
          <p:spPr>
            <a:xfrm>
              <a:off x="2600597" y="3576579"/>
              <a:ext cx="2915363" cy="492782"/>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Autofit/>
            </a:bodyPr>
            <a:lstStyle/>
            <a:p>
              <a:pPr defTabSz="685800" eaLnBrk="1" fontAlgn="auto" hangingPunct="1">
                <a:spcBef>
                  <a:spcPts val="0"/>
                </a:spcBef>
                <a:spcAft>
                  <a:spcPts val="0"/>
                </a:spcAft>
                <a:defRPr/>
              </a:pPr>
              <a:r>
                <a:rPr lang="fi-FI" sz="800" b="1" kern="0" dirty="0" err="1">
                  <a:solidFill>
                    <a:prstClr val="black"/>
                  </a:solidFill>
                  <a:latin typeface="Calibri" panose="020F0502020204030204"/>
                </a:rPr>
                <a:t>Dismantling</a:t>
              </a:r>
              <a:r>
                <a:rPr lang="fi-FI" sz="800" b="1" kern="0" dirty="0">
                  <a:solidFill>
                    <a:prstClr val="black"/>
                  </a:solidFill>
                  <a:latin typeface="Calibri" panose="020F0502020204030204"/>
                </a:rPr>
                <a:t> workshop </a:t>
              </a:r>
              <a:r>
                <a:rPr lang="fi-FI" sz="800" b="1" kern="0" dirty="0" err="1">
                  <a:solidFill>
                    <a:prstClr val="black"/>
                  </a:solidFill>
                  <a:latin typeface="Calibri" panose="020F0502020204030204" pitchFamily="34" charset="0"/>
                  <a:cs typeface="Calibri" panose="020F0502020204030204" pitchFamily="34" charset="0"/>
                </a:rPr>
                <a:t>Wed</a:t>
              </a:r>
              <a:r>
                <a:rPr lang="fi-FI" sz="800" b="1" kern="0" dirty="0">
                  <a:solidFill>
                    <a:prstClr val="black"/>
                  </a:solidFill>
                  <a:latin typeface="Calibri" panose="020F0502020204030204" pitchFamily="34" charset="0"/>
                  <a:cs typeface="Calibri" panose="020F0502020204030204" pitchFamily="34" charset="0"/>
                </a:rPr>
                <a:t> 3.4. </a:t>
              </a:r>
              <a:r>
                <a:rPr lang="fi-FI" sz="800" b="1" kern="0" dirty="0" smtClean="0">
                  <a:solidFill>
                    <a:prstClr val="black"/>
                  </a:solidFill>
                  <a:latin typeface="Calibri" panose="020F0502020204030204" pitchFamily="34" charset="0"/>
                  <a:cs typeface="Calibri" panose="020F0502020204030204" pitchFamily="34" charset="0"/>
                </a:rPr>
                <a:t>14:15-17</a:t>
              </a:r>
              <a:endParaRPr lang="fi-FI" sz="800" kern="0" dirty="0">
                <a:solidFill>
                  <a:prstClr val="black"/>
                </a:solidFill>
                <a:latin typeface="Calibri" panose="020F0502020204030204" pitchFamily="34" charset="0"/>
                <a:cs typeface="Calibri" panose="020F0502020204030204" pitchFamily="34" charset="0"/>
              </a:endParaRPr>
            </a:p>
          </p:txBody>
        </p:sp>
        <p:sp>
          <p:nvSpPr>
            <p:cNvPr id="78" name="Rectangle 77"/>
            <p:cNvSpPr/>
            <p:nvPr/>
          </p:nvSpPr>
          <p:spPr>
            <a:xfrm>
              <a:off x="2600597" y="3083796"/>
              <a:ext cx="2915369" cy="492782"/>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Workshop </a:t>
              </a:r>
              <a:r>
                <a:rPr lang="fi-FI" sz="800" b="1" kern="0" dirty="0" err="1">
                  <a:solidFill>
                    <a:prstClr val="black"/>
                  </a:solidFill>
                  <a:latin typeface="Calibri" panose="020F0502020204030204"/>
                </a:rPr>
                <a:t>Wed</a:t>
              </a:r>
              <a:r>
                <a:rPr lang="fi-FI" sz="800" b="1" kern="0" dirty="0">
                  <a:solidFill>
                    <a:prstClr val="black"/>
                  </a:solidFill>
                  <a:latin typeface="Calibri" panose="020F0502020204030204"/>
                </a:rPr>
                <a:t> 27.3. 14:15-17: </a:t>
              </a:r>
              <a:r>
                <a:rPr lang="fi-FI" sz="800" b="1" kern="0" dirty="0" err="1">
                  <a:solidFill>
                    <a:prstClr val="black"/>
                  </a:solidFill>
                  <a:latin typeface="Calibri" panose="020F0502020204030204"/>
                </a:rPr>
                <a:t>Turning</a:t>
              </a:r>
              <a:r>
                <a:rPr lang="fi-FI" sz="800" b="1" kern="0" dirty="0">
                  <a:solidFill>
                    <a:prstClr val="black"/>
                  </a:solidFill>
                  <a:latin typeface="Calibri" panose="020F0502020204030204"/>
                </a:rPr>
                <a:t> a </a:t>
              </a:r>
              <a:r>
                <a:rPr lang="fi-FI" sz="800" b="1" kern="0" dirty="0" err="1">
                  <a:solidFill>
                    <a:prstClr val="black"/>
                  </a:solidFill>
                  <a:latin typeface="Calibri" panose="020F0502020204030204"/>
                </a:rPr>
                <a:t>technical</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solution</a:t>
              </a:r>
              <a:r>
                <a:rPr lang="fi-FI" sz="800" b="1" kern="0" dirty="0">
                  <a:solidFill>
                    <a:prstClr val="black"/>
                  </a:solidFill>
                  <a:latin typeface="Calibri" panose="020F0502020204030204"/>
                </a:rPr>
                <a:t> into a business case. </a:t>
              </a:r>
            </a:p>
          </p:txBody>
        </p:sp>
        <p:sp>
          <p:nvSpPr>
            <p:cNvPr id="81" name="Rectangle 80"/>
            <p:cNvSpPr/>
            <p:nvPr/>
          </p:nvSpPr>
          <p:spPr>
            <a:xfrm>
              <a:off x="2600597" y="2591013"/>
              <a:ext cx="2915369" cy="492782"/>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b="1" kern="0" dirty="0" err="1">
                  <a:solidFill>
                    <a:prstClr val="black"/>
                  </a:solidFill>
                  <a:latin typeface="Calibri" panose="020F0502020204030204"/>
                </a:rPr>
                <a:t>Excursion</a:t>
              </a:r>
              <a:r>
                <a:rPr lang="fi-FI" sz="800" kern="0" dirty="0">
                  <a:solidFill>
                    <a:prstClr val="black"/>
                  </a:solidFill>
                  <a:latin typeface="Calibri" panose="020F0502020204030204"/>
                </a:rPr>
                <a:t> </a:t>
              </a:r>
              <a:r>
                <a:rPr lang="fi-FI" sz="800" b="1" kern="0" dirty="0">
                  <a:solidFill>
                    <a:prstClr val="black"/>
                  </a:solidFill>
                  <a:latin typeface="Calibri" panose="020F0502020204030204"/>
                </a:rPr>
                <a:t>to Kuusakoski </a:t>
              </a:r>
              <a:r>
                <a:rPr lang="fi-FI" sz="800" b="1" kern="0" dirty="0" err="1">
                  <a:solidFill>
                    <a:prstClr val="black"/>
                  </a:solidFill>
                  <a:latin typeface="Calibri" panose="020F0502020204030204"/>
                </a:rPr>
                <a:t>Recycling</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facility</a:t>
              </a:r>
              <a:r>
                <a:rPr lang="fi-FI" sz="800" b="1" kern="0" dirty="0">
                  <a:solidFill>
                    <a:prstClr val="black"/>
                  </a:solidFill>
                  <a:latin typeface="Calibri" panose="020F0502020204030204"/>
                </a:rPr>
                <a:t> </a:t>
              </a:r>
              <a:r>
                <a:rPr lang="fi-FI" sz="800" kern="0" dirty="0">
                  <a:solidFill>
                    <a:prstClr val="black"/>
                  </a:solidFill>
                  <a:latin typeface="Calibri" panose="020F0502020204030204"/>
                </a:rPr>
                <a:t>(Heinola) </a:t>
              </a:r>
              <a:r>
                <a:rPr lang="fi-FI" sz="800" b="1" kern="0" dirty="0" err="1">
                  <a:solidFill>
                    <a:prstClr val="black"/>
                  </a:solidFill>
                  <a:latin typeface="Calibri" panose="020F0502020204030204"/>
                </a:rPr>
                <a:t>Wed</a:t>
              </a:r>
              <a:r>
                <a:rPr lang="fi-FI" sz="800" b="1" kern="0" dirty="0">
                  <a:solidFill>
                    <a:prstClr val="black"/>
                  </a:solidFill>
                  <a:latin typeface="Calibri" panose="020F0502020204030204"/>
                </a:rPr>
                <a:t> 20.3. </a:t>
              </a:r>
              <a:endParaRPr lang="fi-FI" sz="800" kern="0" dirty="0">
                <a:solidFill>
                  <a:prstClr val="black"/>
                </a:solidFill>
                <a:latin typeface="Calibri" panose="020F0502020204030204"/>
              </a:endParaRPr>
            </a:p>
          </p:txBody>
        </p:sp>
        <p:sp>
          <p:nvSpPr>
            <p:cNvPr id="84" name="Rectangle 83"/>
            <p:cNvSpPr/>
            <p:nvPr/>
          </p:nvSpPr>
          <p:spPr>
            <a:xfrm>
              <a:off x="2600597" y="2097857"/>
              <a:ext cx="2915369" cy="492782"/>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Workshop </a:t>
              </a:r>
              <a:r>
                <a:rPr lang="fi-FI" sz="800" b="1" kern="0" dirty="0" err="1">
                  <a:solidFill>
                    <a:prstClr val="black"/>
                  </a:solidFill>
                  <a:latin typeface="Calibri" panose="020F0502020204030204"/>
                </a:rPr>
                <a:t>Wed</a:t>
              </a:r>
              <a:r>
                <a:rPr lang="fi-FI" sz="800" b="1" kern="0" dirty="0">
                  <a:solidFill>
                    <a:prstClr val="black"/>
                  </a:solidFill>
                  <a:latin typeface="Calibri" panose="020F0502020204030204"/>
                </a:rPr>
                <a:t> 13.3. 14:15-17: How to </a:t>
              </a:r>
              <a:r>
                <a:rPr lang="fi-FI" sz="800" b="1" kern="0" dirty="0" err="1">
                  <a:solidFill>
                    <a:prstClr val="black"/>
                  </a:solidFill>
                  <a:latin typeface="Calibri" panose="020F0502020204030204"/>
                </a:rPr>
                <a:t>prepare</a:t>
              </a:r>
              <a:r>
                <a:rPr lang="fi-FI" sz="800" b="1" kern="0" dirty="0">
                  <a:solidFill>
                    <a:prstClr val="black"/>
                  </a:solidFill>
                  <a:latin typeface="Calibri" panose="020F0502020204030204"/>
                </a:rPr>
                <a:t> for </a:t>
              </a:r>
              <a:r>
                <a:rPr lang="fi-FI" sz="800" b="1" kern="0" dirty="0" err="1" smtClean="0">
                  <a:solidFill>
                    <a:prstClr val="black"/>
                  </a:solidFill>
                  <a:latin typeface="Calibri" panose="020F0502020204030204"/>
                </a:rPr>
                <a:t>debate</a:t>
              </a:r>
              <a:endParaRPr lang="fi-FI" sz="800" b="1" kern="0" dirty="0">
                <a:solidFill>
                  <a:prstClr val="black"/>
                </a:solidFill>
                <a:latin typeface="Calibri" panose="020F0502020204030204"/>
              </a:endParaRPr>
            </a:p>
          </p:txBody>
        </p:sp>
        <p:sp>
          <p:nvSpPr>
            <p:cNvPr id="59" name="Rectangle 58"/>
            <p:cNvSpPr/>
            <p:nvPr/>
          </p:nvSpPr>
          <p:spPr>
            <a:xfrm>
              <a:off x="2600595" y="1603182"/>
              <a:ext cx="2915369" cy="238296"/>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Workshop </a:t>
              </a:r>
              <a:r>
                <a:rPr lang="fi-FI" sz="800" b="1" kern="0" dirty="0" err="1">
                  <a:solidFill>
                    <a:prstClr val="black"/>
                  </a:solidFill>
                  <a:latin typeface="Calibri" panose="020F0502020204030204"/>
                </a:rPr>
                <a:t>Wed</a:t>
              </a:r>
              <a:r>
                <a:rPr lang="fi-FI" sz="800" b="1" kern="0" dirty="0">
                  <a:solidFill>
                    <a:prstClr val="black"/>
                  </a:solidFill>
                  <a:latin typeface="Calibri" panose="020F0502020204030204"/>
                </a:rPr>
                <a:t> 6.3. 14:15-17: </a:t>
              </a:r>
              <a:r>
                <a:rPr lang="fi-FI" sz="800" b="1" kern="0" dirty="0" err="1">
                  <a:solidFill>
                    <a:prstClr val="black"/>
                  </a:solidFill>
                  <a:latin typeface="Calibri" panose="020F0502020204030204"/>
                </a:rPr>
                <a:t>Ideation</a:t>
              </a:r>
              <a:r>
                <a:rPr lang="fi-FI" sz="800" b="1" kern="0" dirty="0">
                  <a:solidFill>
                    <a:prstClr val="black"/>
                  </a:solidFill>
                  <a:latin typeface="Calibri" panose="020F0502020204030204"/>
                </a:rPr>
                <a:t> </a:t>
              </a:r>
              <a:r>
                <a:rPr lang="fi-FI" sz="800" b="1" kern="0" dirty="0" smtClean="0">
                  <a:solidFill>
                    <a:prstClr val="black"/>
                  </a:solidFill>
                  <a:latin typeface="Calibri" panose="020F0502020204030204"/>
                </a:rPr>
                <a:t>workshop</a:t>
              </a:r>
              <a:endParaRPr lang="fi-FI" sz="800" b="1" kern="0" dirty="0">
                <a:solidFill>
                  <a:prstClr val="black"/>
                </a:solidFill>
                <a:latin typeface="Calibri" panose="020F0502020204030204"/>
              </a:endParaRPr>
            </a:p>
          </p:txBody>
        </p:sp>
        <p:sp>
          <p:nvSpPr>
            <p:cNvPr id="62" name="Rectangle 61"/>
            <p:cNvSpPr/>
            <p:nvPr/>
          </p:nvSpPr>
          <p:spPr>
            <a:xfrm>
              <a:off x="2600595" y="1110398"/>
              <a:ext cx="2915369" cy="262790"/>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Workshop </a:t>
              </a:r>
              <a:r>
                <a:rPr lang="fi-FI" sz="800" b="1" kern="0" dirty="0" err="1">
                  <a:solidFill>
                    <a:prstClr val="black"/>
                  </a:solidFill>
                  <a:latin typeface="Calibri" panose="020F0502020204030204"/>
                </a:rPr>
                <a:t>Wed</a:t>
              </a:r>
              <a:r>
                <a:rPr lang="fi-FI" sz="800" b="1" kern="0" dirty="0">
                  <a:solidFill>
                    <a:prstClr val="black"/>
                  </a:solidFill>
                  <a:latin typeface="Calibri" panose="020F0502020204030204"/>
                </a:rPr>
                <a:t> 27.2. 14:15-17: </a:t>
              </a:r>
              <a:r>
                <a:rPr lang="fi-FI" sz="800" b="1" kern="0" dirty="0" err="1">
                  <a:solidFill>
                    <a:prstClr val="black"/>
                  </a:solidFill>
                  <a:latin typeface="Calibri" panose="020F0502020204030204"/>
                </a:rPr>
                <a:t>Introduction</a:t>
              </a:r>
              <a:r>
                <a:rPr lang="fi-FI" sz="800" b="1" kern="0" dirty="0">
                  <a:solidFill>
                    <a:prstClr val="black"/>
                  </a:solidFill>
                  <a:latin typeface="Calibri" panose="020F0502020204030204"/>
                </a:rPr>
                <a:t> and </a:t>
              </a:r>
              <a:r>
                <a:rPr lang="fi-FI" sz="800" b="1" kern="0" dirty="0" err="1">
                  <a:solidFill>
                    <a:prstClr val="black"/>
                  </a:solidFill>
                  <a:latin typeface="Calibri" panose="020F0502020204030204"/>
                </a:rPr>
                <a:t>teaming</a:t>
              </a:r>
              <a:r>
                <a:rPr lang="fi-FI" sz="800" b="1" kern="0" dirty="0">
                  <a:solidFill>
                    <a:prstClr val="black"/>
                  </a:solidFill>
                  <a:latin typeface="Calibri" panose="020F0502020204030204"/>
                </a:rPr>
                <a:t> </a:t>
              </a:r>
              <a:r>
                <a:rPr lang="fi-FI" sz="800" b="1" kern="0" dirty="0" err="1" smtClean="0">
                  <a:solidFill>
                    <a:prstClr val="black"/>
                  </a:solidFill>
                  <a:latin typeface="Calibri" panose="020F0502020204030204"/>
                </a:rPr>
                <a:t>up</a:t>
              </a:r>
              <a:endParaRPr lang="fi-FI" sz="800" b="1" kern="0" dirty="0" smtClean="0">
                <a:solidFill>
                  <a:prstClr val="black"/>
                </a:solidFill>
                <a:latin typeface="Calibri" panose="020F0502020204030204"/>
              </a:endParaRPr>
            </a:p>
          </p:txBody>
        </p:sp>
        <p:sp>
          <p:nvSpPr>
            <p:cNvPr id="65" name="Rectangle 64"/>
            <p:cNvSpPr/>
            <p:nvPr/>
          </p:nvSpPr>
          <p:spPr>
            <a:xfrm>
              <a:off x="2600595" y="5042996"/>
              <a:ext cx="2915369" cy="492781"/>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marL="128588" indent="-128588" defTabSz="685800" eaLnBrk="1" fontAlgn="auto" hangingPunct="1">
                <a:spcBef>
                  <a:spcPts val="0"/>
                </a:spcBef>
                <a:spcAft>
                  <a:spcPts val="0"/>
                </a:spcAft>
                <a:buFont typeface="Arial" panose="020B0604020202020204" pitchFamily="34" charset="0"/>
                <a:buChar char="•"/>
                <a:defRPr/>
              </a:pPr>
              <a:endParaRPr lang="fi-FI" sz="800" b="1" kern="0" dirty="0">
                <a:solidFill>
                  <a:prstClr val="black"/>
                </a:solidFill>
                <a:latin typeface="Calibri" panose="020F0502020204030204"/>
              </a:endParaRPr>
            </a:p>
          </p:txBody>
        </p:sp>
        <p:sp>
          <p:nvSpPr>
            <p:cNvPr id="96" name="Rectangle 95"/>
            <p:cNvSpPr/>
            <p:nvPr/>
          </p:nvSpPr>
          <p:spPr>
            <a:xfrm>
              <a:off x="2600596" y="1367505"/>
              <a:ext cx="2915364" cy="235301"/>
            </a:xfrm>
            <a:prstGeom prst="rect">
              <a:avLst/>
            </a:prstGeom>
            <a:solidFill>
              <a:srgbClr val="E2F0D9"/>
            </a:solidFill>
            <a:ln w="12700" cap="flat" cmpd="sng" algn="ctr">
              <a:solidFill>
                <a:srgbClr val="70AD47"/>
              </a:solidFill>
              <a:prstDash val="solid"/>
              <a:miter lim="800000"/>
            </a:ln>
            <a:effectLst/>
          </p:spPr>
          <p:txBody>
            <a:bodyPr wrap="square" rtlCol="0" anchor="ctr">
              <a:noAutofit/>
            </a:bodyPr>
            <a:lstStyle/>
            <a:p>
              <a:pPr defTabSz="685800" eaLnBrk="1" fontAlgn="auto" hangingPunct="1">
                <a:spcBef>
                  <a:spcPts val="0"/>
                </a:spcBef>
                <a:spcAft>
                  <a:spcPts val="0"/>
                </a:spcAft>
                <a:defRPr/>
              </a:pPr>
              <a:r>
                <a:rPr lang="fi-FI" sz="800" b="1" kern="0" dirty="0" smtClean="0">
                  <a:solidFill>
                    <a:prstClr val="black"/>
                  </a:solidFill>
                  <a:latin typeface="Calibri" panose="020F0502020204030204"/>
                </a:rPr>
                <a:t>HSC-SIM </a:t>
              </a:r>
              <a:r>
                <a:rPr lang="fi-FI" sz="800" b="1" kern="0" dirty="0" err="1">
                  <a:solidFill>
                    <a:prstClr val="black"/>
                  </a:solidFill>
                  <a:latin typeface="Calibri" panose="020F0502020204030204"/>
                </a:rPr>
                <a:t>tutoring</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Fri</a:t>
              </a:r>
              <a:r>
                <a:rPr lang="fi-FI" sz="800" b="1" kern="0" dirty="0">
                  <a:solidFill>
                    <a:prstClr val="black"/>
                  </a:solidFill>
                  <a:latin typeface="Calibri" panose="020F0502020204030204"/>
                </a:rPr>
                <a:t> 01.03. </a:t>
              </a:r>
              <a:r>
                <a:rPr lang="fi-FI" sz="800" b="1" kern="0" dirty="0" smtClean="0">
                  <a:solidFill>
                    <a:prstClr val="black"/>
                  </a:solidFill>
                  <a:latin typeface="Calibri" panose="020F0502020204030204"/>
                </a:rPr>
                <a:t>12:15-14</a:t>
              </a:r>
              <a:endParaRPr lang="fi-FI" sz="800" kern="0" dirty="0">
                <a:solidFill>
                  <a:prstClr val="black"/>
                </a:solidFill>
                <a:latin typeface="Calibri" panose="020F0502020204030204"/>
              </a:endParaRPr>
            </a:p>
          </p:txBody>
        </p:sp>
        <p:grpSp>
          <p:nvGrpSpPr>
            <p:cNvPr id="97" name="Group 96"/>
            <p:cNvGrpSpPr/>
            <p:nvPr/>
          </p:nvGrpSpPr>
          <p:grpSpPr>
            <a:xfrm>
              <a:off x="5515951" y="1097268"/>
              <a:ext cx="844753" cy="4432825"/>
              <a:chOff x="2536425" y="1473068"/>
              <a:chExt cx="2915371" cy="4425379"/>
            </a:xfrm>
          </p:grpSpPr>
          <p:sp>
            <p:nvSpPr>
              <p:cNvPr id="98" name="Rectangle 97"/>
              <p:cNvSpPr/>
              <p:nvPr/>
            </p:nvSpPr>
            <p:spPr>
              <a:xfrm>
                <a:off x="2536427" y="4924816"/>
                <a:ext cx="2915369" cy="492782"/>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marL="128588" indent="-128588" defTabSz="685800" eaLnBrk="1" fontAlgn="auto" hangingPunct="1">
                  <a:spcBef>
                    <a:spcPts val="0"/>
                  </a:spcBef>
                  <a:spcAft>
                    <a:spcPts val="0"/>
                  </a:spcAft>
                  <a:buFont typeface="Arial" panose="020B0604020202020204" pitchFamily="34" charset="0"/>
                  <a:buChar char="•"/>
                  <a:defRPr/>
                </a:pPr>
                <a:endParaRPr lang="fi-FI" sz="800" b="1" kern="0" dirty="0">
                  <a:solidFill>
                    <a:prstClr val="black"/>
                  </a:solidFill>
                  <a:latin typeface="Calibri" panose="020F0502020204030204"/>
                </a:endParaRPr>
              </a:p>
            </p:txBody>
          </p:sp>
          <p:sp>
            <p:nvSpPr>
              <p:cNvPr id="99" name="Rectangle 98"/>
              <p:cNvSpPr/>
              <p:nvPr/>
            </p:nvSpPr>
            <p:spPr>
              <a:xfrm>
                <a:off x="2536427" y="4432033"/>
                <a:ext cx="2915369" cy="492782"/>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defTabSz="685800" eaLnBrk="1" fontAlgn="auto" hangingPunct="1">
                  <a:spcBef>
                    <a:spcPts val="0"/>
                  </a:spcBef>
                  <a:spcAft>
                    <a:spcPts val="0"/>
                  </a:spcAft>
                  <a:defRPr/>
                </a:pPr>
                <a:endParaRPr lang="fi-FI" sz="800" b="1" kern="0" dirty="0">
                  <a:solidFill>
                    <a:prstClr val="black"/>
                  </a:solidFill>
                  <a:latin typeface="Calibri" panose="020F0502020204030204"/>
                </a:endParaRPr>
              </a:p>
            </p:txBody>
          </p:sp>
          <p:sp>
            <p:nvSpPr>
              <p:cNvPr id="100" name="Rectangle 99"/>
              <p:cNvSpPr/>
              <p:nvPr/>
            </p:nvSpPr>
            <p:spPr>
              <a:xfrm>
                <a:off x="2536427" y="3939249"/>
                <a:ext cx="2915363" cy="492782"/>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Max 3 </a:t>
                </a:r>
                <a:r>
                  <a:rPr lang="fi-FI" sz="800" b="1" kern="0" dirty="0" err="1" smtClean="0">
                    <a:solidFill>
                      <a:prstClr val="black"/>
                    </a:solidFill>
                    <a:latin typeface="Calibri" panose="020F0502020204030204"/>
                  </a:rPr>
                  <a:t>points</a:t>
                </a:r>
                <a:endParaRPr lang="fi-FI" sz="800" b="1" kern="0" dirty="0">
                  <a:solidFill>
                    <a:prstClr val="black"/>
                  </a:solidFill>
                  <a:latin typeface="Calibri" panose="020F0502020204030204"/>
                </a:endParaRPr>
              </a:p>
            </p:txBody>
          </p:sp>
          <p:sp>
            <p:nvSpPr>
              <p:cNvPr id="101" name="Rectangle 100"/>
              <p:cNvSpPr/>
              <p:nvPr/>
            </p:nvSpPr>
            <p:spPr>
              <a:xfrm>
                <a:off x="2536427" y="3446466"/>
                <a:ext cx="2915369" cy="492782"/>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Max 3 </a:t>
                </a:r>
                <a:r>
                  <a:rPr lang="fi-FI" sz="800" b="1" kern="0" dirty="0" err="1" smtClean="0">
                    <a:solidFill>
                      <a:prstClr val="black"/>
                    </a:solidFill>
                    <a:latin typeface="Calibri" panose="020F0502020204030204"/>
                  </a:rPr>
                  <a:t>points</a:t>
                </a:r>
                <a:endParaRPr lang="fi-FI" sz="800" b="1" kern="0" dirty="0">
                  <a:solidFill>
                    <a:prstClr val="black"/>
                  </a:solidFill>
                  <a:latin typeface="Calibri" panose="020F0502020204030204"/>
                </a:endParaRPr>
              </a:p>
            </p:txBody>
          </p:sp>
          <p:sp>
            <p:nvSpPr>
              <p:cNvPr id="102" name="Rectangle 101"/>
              <p:cNvSpPr/>
              <p:nvPr/>
            </p:nvSpPr>
            <p:spPr>
              <a:xfrm>
                <a:off x="2536427" y="2953683"/>
                <a:ext cx="2915369" cy="492782"/>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Max 3 </a:t>
                </a:r>
                <a:r>
                  <a:rPr lang="fi-FI" sz="800" b="1" kern="0" dirty="0" err="1" smtClean="0">
                    <a:solidFill>
                      <a:prstClr val="black"/>
                    </a:solidFill>
                    <a:latin typeface="Calibri" panose="020F0502020204030204"/>
                  </a:rPr>
                  <a:t>points</a:t>
                </a:r>
                <a:endParaRPr lang="fi-FI" sz="800" b="1" kern="0" dirty="0">
                  <a:solidFill>
                    <a:prstClr val="black"/>
                  </a:solidFill>
                  <a:latin typeface="Calibri" panose="020F0502020204030204"/>
                </a:endParaRPr>
              </a:p>
            </p:txBody>
          </p:sp>
          <p:sp>
            <p:nvSpPr>
              <p:cNvPr id="103" name="Rectangle 102"/>
              <p:cNvSpPr/>
              <p:nvPr/>
            </p:nvSpPr>
            <p:spPr>
              <a:xfrm>
                <a:off x="2536427" y="2460527"/>
                <a:ext cx="2915369" cy="492782"/>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Max 3 </a:t>
                </a:r>
                <a:r>
                  <a:rPr lang="fi-FI" sz="800" b="1" kern="0" dirty="0" err="1" smtClean="0">
                    <a:solidFill>
                      <a:prstClr val="black"/>
                    </a:solidFill>
                    <a:latin typeface="Calibri" panose="020F0502020204030204"/>
                  </a:rPr>
                  <a:t>points</a:t>
                </a:r>
                <a:endParaRPr lang="fi-FI" sz="800" b="1" kern="0" dirty="0">
                  <a:solidFill>
                    <a:prstClr val="black"/>
                  </a:solidFill>
                  <a:latin typeface="Calibri" panose="020F0502020204030204"/>
                </a:endParaRPr>
              </a:p>
            </p:txBody>
          </p:sp>
          <p:sp>
            <p:nvSpPr>
              <p:cNvPr id="104" name="Rectangle 103"/>
              <p:cNvSpPr/>
              <p:nvPr/>
            </p:nvSpPr>
            <p:spPr>
              <a:xfrm>
                <a:off x="2536425" y="1965851"/>
                <a:ext cx="2915368" cy="249001"/>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Max 3 </a:t>
                </a:r>
                <a:r>
                  <a:rPr lang="fi-FI" sz="800" b="1" kern="0" dirty="0" err="1" smtClean="0">
                    <a:solidFill>
                      <a:prstClr val="black"/>
                    </a:solidFill>
                    <a:latin typeface="Calibri" panose="020F0502020204030204"/>
                  </a:rPr>
                  <a:t>points</a:t>
                </a:r>
                <a:endParaRPr lang="fi-FI" sz="800" b="1" kern="0" dirty="0">
                  <a:solidFill>
                    <a:prstClr val="black"/>
                  </a:solidFill>
                  <a:latin typeface="Calibri" panose="020F0502020204030204"/>
                </a:endParaRPr>
              </a:p>
            </p:txBody>
          </p:sp>
          <p:sp>
            <p:nvSpPr>
              <p:cNvPr id="105" name="Rectangle 104"/>
              <p:cNvSpPr/>
              <p:nvPr/>
            </p:nvSpPr>
            <p:spPr>
              <a:xfrm>
                <a:off x="2536425" y="1473068"/>
                <a:ext cx="2915369" cy="262790"/>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Max 3 </a:t>
                </a:r>
                <a:r>
                  <a:rPr lang="fi-FI" sz="800" b="1" kern="0" dirty="0" err="1" smtClean="0">
                    <a:solidFill>
                      <a:prstClr val="black"/>
                    </a:solidFill>
                    <a:latin typeface="Calibri" panose="020F0502020204030204"/>
                  </a:rPr>
                  <a:t>points</a:t>
                </a:r>
                <a:endParaRPr lang="fi-FI" sz="800" b="1" kern="0" dirty="0">
                  <a:solidFill>
                    <a:prstClr val="black"/>
                  </a:solidFill>
                  <a:latin typeface="Calibri" panose="020F0502020204030204"/>
                </a:endParaRPr>
              </a:p>
            </p:txBody>
          </p:sp>
          <p:sp>
            <p:nvSpPr>
              <p:cNvPr id="106" name="Rectangle 105"/>
              <p:cNvSpPr/>
              <p:nvPr/>
            </p:nvSpPr>
            <p:spPr>
              <a:xfrm>
                <a:off x="2536425" y="5405666"/>
                <a:ext cx="2915369" cy="492781"/>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rmAutofit/>
              </a:bodyPr>
              <a:lstStyle/>
              <a:p>
                <a:pPr marL="128588" indent="-128588" defTabSz="685800" eaLnBrk="1" fontAlgn="auto" hangingPunct="1">
                  <a:spcBef>
                    <a:spcPts val="0"/>
                  </a:spcBef>
                  <a:spcAft>
                    <a:spcPts val="0"/>
                  </a:spcAft>
                  <a:buFont typeface="Arial" panose="020B0604020202020204" pitchFamily="34" charset="0"/>
                  <a:buChar char="•"/>
                  <a:defRPr/>
                </a:pPr>
                <a:endParaRPr lang="fi-FI" sz="800" b="1" kern="0" dirty="0">
                  <a:solidFill>
                    <a:prstClr val="black"/>
                  </a:solidFill>
                  <a:latin typeface="Calibri" panose="020F0502020204030204"/>
                </a:endParaRPr>
              </a:p>
            </p:txBody>
          </p:sp>
          <p:sp>
            <p:nvSpPr>
              <p:cNvPr id="107" name="Rectangle 106"/>
              <p:cNvSpPr/>
              <p:nvPr/>
            </p:nvSpPr>
            <p:spPr>
              <a:xfrm>
                <a:off x="2536426" y="1730175"/>
                <a:ext cx="2915364" cy="235301"/>
              </a:xfrm>
              <a:prstGeom prst="rect">
                <a:avLst/>
              </a:prstGeom>
              <a:solidFill>
                <a:srgbClr val="70AD47">
                  <a:lumMod val="20000"/>
                  <a:lumOff val="80000"/>
                </a:srgbClr>
              </a:solidFill>
              <a:ln w="12700" cap="flat" cmpd="sng" algn="ctr">
                <a:solidFill>
                  <a:srgbClr val="70AD47"/>
                </a:solidFill>
                <a:prstDash val="solid"/>
                <a:miter lim="800000"/>
              </a:ln>
              <a:effectLst/>
            </p:spPr>
            <p:txBody>
              <a:bodyPr wrap="square" rtlCol="0" anchor="ctr">
                <a:no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Max 3 </a:t>
                </a:r>
                <a:r>
                  <a:rPr lang="fi-FI" sz="800" b="1" kern="0" dirty="0" err="1" smtClean="0">
                    <a:solidFill>
                      <a:prstClr val="black"/>
                    </a:solidFill>
                    <a:latin typeface="Calibri" panose="020F0502020204030204"/>
                  </a:rPr>
                  <a:t>points</a:t>
                </a:r>
                <a:endParaRPr lang="fi-FI" sz="800" b="1" kern="0" dirty="0">
                  <a:solidFill>
                    <a:prstClr val="black"/>
                  </a:solidFill>
                  <a:latin typeface="Calibri" panose="020F0502020204030204"/>
                </a:endParaRPr>
              </a:p>
            </p:txBody>
          </p:sp>
        </p:grpSp>
        <p:sp>
          <p:nvSpPr>
            <p:cNvPr id="108" name="Rectangle 107"/>
            <p:cNvSpPr/>
            <p:nvPr/>
          </p:nvSpPr>
          <p:spPr>
            <a:xfrm>
              <a:off x="2600586" y="1841477"/>
              <a:ext cx="2915369" cy="253760"/>
            </a:xfrm>
            <a:prstGeom prst="rect">
              <a:avLst/>
            </a:prstGeom>
            <a:solidFill>
              <a:srgbClr val="E2F0D9"/>
            </a:solidFill>
            <a:ln w="12700" cap="flat" cmpd="sng" algn="ctr">
              <a:solidFill>
                <a:srgbClr val="70AD47"/>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Pitch </a:t>
              </a:r>
              <a:r>
                <a:rPr lang="fi-FI" sz="800" b="1" kern="0" dirty="0" err="1">
                  <a:solidFill>
                    <a:prstClr val="black"/>
                  </a:solidFill>
                  <a:latin typeface="Calibri" panose="020F0502020204030204"/>
                </a:rPr>
                <a:t>training</a:t>
              </a:r>
              <a:r>
                <a:rPr lang="fi-FI" sz="800" b="1" kern="0" dirty="0">
                  <a:solidFill>
                    <a:prstClr val="black"/>
                  </a:solidFill>
                  <a:latin typeface="Calibri" panose="020F0502020204030204"/>
                </a:rPr>
                <a:t> </a:t>
              </a:r>
              <a:r>
                <a:rPr lang="fi-FI" sz="800" b="1" kern="0" dirty="0" err="1">
                  <a:solidFill>
                    <a:prstClr val="black"/>
                  </a:solidFill>
                  <a:latin typeface="Calibri" panose="020F0502020204030204"/>
                </a:rPr>
                <a:t>Fri</a:t>
              </a:r>
              <a:r>
                <a:rPr lang="fi-FI" sz="800" b="1" kern="0" dirty="0">
                  <a:solidFill>
                    <a:prstClr val="black"/>
                  </a:solidFill>
                  <a:latin typeface="Calibri" panose="020F0502020204030204"/>
                </a:rPr>
                <a:t> 8.3. 12:15-14</a:t>
              </a:r>
              <a:endParaRPr lang="fi-FI" sz="800" b="1" kern="0" dirty="0">
                <a:solidFill>
                  <a:prstClr val="black"/>
                </a:solidFill>
                <a:latin typeface="Calibri" panose="020F0502020204030204"/>
              </a:endParaRPr>
            </a:p>
          </p:txBody>
        </p:sp>
        <p:sp>
          <p:nvSpPr>
            <p:cNvPr id="109" name="Rectangle 108"/>
            <p:cNvSpPr/>
            <p:nvPr/>
          </p:nvSpPr>
          <p:spPr>
            <a:xfrm>
              <a:off x="5515951" y="1845928"/>
              <a:ext cx="847247" cy="244990"/>
            </a:xfrm>
            <a:prstGeom prst="rect">
              <a:avLst/>
            </a:prstGeom>
            <a:solidFill>
              <a:srgbClr val="E2F0D9"/>
            </a:solidFill>
            <a:ln w="12700" cap="flat" cmpd="sng" algn="ctr">
              <a:solidFill>
                <a:srgbClr val="70AD47"/>
              </a:solidFill>
              <a:prstDash val="solid"/>
              <a:miter lim="800000"/>
            </a:ln>
            <a:effectLst/>
          </p:spPr>
          <p:txBody>
            <a:bodyPr wrap="square" rtlCol="0" anchor="ctr">
              <a:normAutofit/>
            </a:bodyPr>
            <a:lstStyle/>
            <a:p>
              <a:pPr defTabSz="685800" eaLnBrk="1" fontAlgn="auto" hangingPunct="1">
                <a:spcBef>
                  <a:spcPts val="0"/>
                </a:spcBef>
                <a:spcAft>
                  <a:spcPts val="0"/>
                </a:spcAft>
                <a:defRPr/>
              </a:pPr>
              <a:r>
                <a:rPr lang="fi-FI" sz="800" b="1" kern="0" dirty="0">
                  <a:solidFill>
                    <a:prstClr val="black"/>
                  </a:solidFill>
                  <a:latin typeface="Calibri" panose="020F0502020204030204"/>
                </a:rPr>
                <a:t>Max 3 </a:t>
              </a:r>
              <a:r>
                <a:rPr lang="fi-FI" sz="800" b="1" kern="0" dirty="0" err="1" smtClean="0">
                  <a:solidFill>
                    <a:prstClr val="black"/>
                  </a:solidFill>
                  <a:latin typeface="Calibri" panose="020F0502020204030204"/>
                </a:rPr>
                <a:t>points</a:t>
              </a:r>
              <a:endParaRPr lang="fi-FI" sz="800" b="1" kern="0" dirty="0">
                <a:solidFill>
                  <a:prstClr val="black"/>
                </a:solidFill>
                <a:latin typeface="Calibri" panose="020F0502020204030204"/>
              </a:endParaRPr>
            </a:p>
          </p:txBody>
        </p:sp>
        <p:sp>
          <p:nvSpPr>
            <p:cNvPr id="110" name="Rectangle 109"/>
            <p:cNvSpPr/>
            <p:nvPr/>
          </p:nvSpPr>
          <p:spPr>
            <a:xfrm>
              <a:off x="6370262" y="1097269"/>
              <a:ext cx="864089" cy="4421368"/>
            </a:xfrm>
            <a:prstGeom prst="rect">
              <a:avLst/>
            </a:prstGeom>
            <a:solidFill>
              <a:srgbClr val="ED7D31">
                <a:lumMod val="20000"/>
                <a:lumOff val="80000"/>
              </a:srgbClr>
            </a:solidFill>
            <a:ln w="12700" cap="flat" cmpd="sng" algn="ctr">
              <a:solidFill>
                <a:srgbClr val="ED7D31"/>
              </a:solidFill>
              <a:prstDash val="solid"/>
              <a:miter lim="800000"/>
            </a:ln>
            <a:effectLst/>
          </p:spPr>
          <p:txBody>
            <a:bodyPr wrap="square" rtlCol="0" anchor="ctr">
              <a:normAutofit/>
            </a:bodyPr>
            <a:lstStyle/>
            <a:p>
              <a:pPr algn="ctr">
                <a:defRPr/>
              </a:pPr>
              <a:r>
                <a:rPr lang="en-GB" sz="800" b="1" kern="0" dirty="0">
                  <a:solidFill>
                    <a:prstClr val="black"/>
                  </a:solidFill>
                  <a:latin typeface="Calibri" panose="020F0502020204030204"/>
                </a:rPr>
                <a:t>Project work:</a:t>
              </a:r>
            </a:p>
            <a:p>
              <a:pPr algn="ctr">
                <a:defRPr/>
              </a:pPr>
              <a:r>
                <a:rPr lang="en-GB" sz="800" b="1" kern="0" dirty="0">
                  <a:solidFill>
                    <a:prstClr val="black"/>
                  </a:solidFill>
                  <a:latin typeface="Calibri" panose="020F0502020204030204"/>
                </a:rPr>
                <a:t>Max </a:t>
              </a:r>
              <a:r>
                <a:rPr lang="en-GB" sz="800" b="1" kern="0" dirty="0" smtClean="0">
                  <a:solidFill>
                    <a:prstClr val="black"/>
                  </a:solidFill>
                  <a:latin typeface="Calibri" panose="020F0502020204030204"/>
                </a:rPr>
                <a:t>65 points</a:t>
              </a:r>
            </a:p>
            <a:p>
              <a:pPr algn="ctr">
                <a:defRPr/>
              </a:pPr>
              <a:endParaRPr lang="en-GB" sz="800" b="1" kern="0" dirty="0">
                <a:solidFill>
                  <a:prstClr val="black"/>
                </a:solidFill>
                <a:latin typeface="Calibri" panose="020F0502020204030204"/>
              </a:endParaRPr>
            </a:p>
            <a:p>
              <a:pPr>
                <a:defRPr/>
              </a:pPr>
              <a:r>
                <a:rPr lang="en-GB" sz="800" kern="0" dirty="0" smtClean="0">
                  <a:solidFill>
                    <a:prstClr val="black"/>
                  </a:solidFill>
                  <a:latin typeface="Calibri" panose="020F0502020204030204"/>
                </a:rPr>
                <a:t>(At the end of the course)</a:t>
              </a:r>
              <a:endParaRPr lang="en-GB" sz="800" kern="0" dirty="0">
                <a:solidFill>
                  <a:prstClr val="black"/>
                </a:solidFill>
                <a:latin typeface="Calibri" panose="020F0502020204030204"/>
              </a:endParaRPr>
            </a:p>
          </p:txBody>
        </p:sp>
        <p:sp>
          <p:nvSpPr>
            <p:cNvPr id="111" name="Rectangle 110"/>
            <p:cNvSpPr/>
            <p:nvPr/>
          </p:nvSpPr>
          <p:spPr>
            <a:xfrm>
              <a:off x="7234349" y="1097268"/>
              <a:ext cx="594074" cy="4421368"/>
            </a:xfrm>
            <a:prstGeom prst="rect">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wrap="square" rtlCol="0" anchor="ctr">
              <a:normAutofit/>
            </a:bodyPr>
            <a:lstStyle/>
            <a:p>
              <a:pPr algn="ctr">
                <a:defRPr/>
              </a:pPr>
              <a:endParaRPr lang="en-GB" sz="800" b="1" kern="0" dirty="0">
                <a:solidFill>
                  <a:prstClr val="black"/>
                </a:solidFill>
                <a:latin typeface="Calibri" panose="020F0502020204030204"/>
              </a:endParaRPr>
            </a:p>
            <a:p>
              <a:pPr algn="ctr">
                <a:defRPr/>
              </a:pPr>
              <a:endParaRPr lang="en-GB" sz="800" b="1" kern="0" dirty="0">
                <a:solidFill>
                  <a:prstClr val="black"/>
                </a:solidFill>
                <a:latin typeface="Calibri" panose="020F0502020204030204"/>
              </a:endParaRPr>
            </a:p>
            <a:p>
              <a:pPr algn="ctr">
                <a:defRPr/>
              </a:pPr>
              <a:endParaRPr lang="en-GB" sz="800" b="1" kern="0" dirty="0">
                <a:solidFill>
                  <a:prstClr val="black"/>
                </a:solidFill>
                <a:latin typeface="Calibri" panose="020F0502020204030204"/>
              </a:endParaRPr>
            </a:p>
            <a:p>
              <a:pPr algn="ctr">
                <a:defRPr/>
              </a:pPr>
              <a:endParaRPr lang="en-GB" sz="800" b="1" kern="0" dirty="0">
                <a:solidFill>
                  <a:prstClr val="black"/>
                </a:solidFill>
                <a:latin typeface="Calibri" panose="020F0502020204030204"/>
              </a:endParaRPr>
            </a:p>
            <a:p>
              <a:pPr algn="ctr">
                <a:defRPr/>
              </a:pPr>
              <a:endParaRPr lang="en-GB" sz="800" b="1" kern="0" dirty="0">
                <a:solidFill>
                  <a:prstClr val="black"/>
                </a:solidFill>
                <a:latin typeface="Calibri" panose="020F0502020204030204"/>
              </a:endParaRPr>
            </a:p>
            <a:p>
              <a:pPr algn="ctr">
                <a:defRPr/>
              </a:pPr>
              <a:endParaRPr lang="en-GB" sz="800" b="1" kern="0" dirty="0">
                <a:solidFill>
                  <a:prstClr val="black"/>
                </a:solidFill>
                <a:latin typeface="Calibri" panose="020F0502020204030204"/>
              </a:endParaRPr>
            </a:p>
            <a:p>
              <a:pPr algn="ctr">
                <a:defRPr/>
              </a:pPr>
              <a:endParaRPr lang="en-GB" sz="800" b="1" kern="0" dirty="0">
                <a:solidFill>
                  <a:prstClr val="black"/>
                </a:solidFill>
                <a:latin typeface="Calibri" panose="020F0502020204030204"/>
              </a:endParaRPr>
            </a:p>
            <a:p>
              <a:pPr algn="ctr">
                <a:defRPr/>
              </a:pPr>
              <a:r>
                <a:rPr lang="en-GB" sz="800" b="1" kern="0" dirty="0" smtClean="0">
                  <a:solidFill>
                    <a:prstClr val="black"/>
                  </a:solidFill>
                  <a:latin typeface="Calibri" panose="020F0502020204030204"/>
                </a:rPr>
                <a:t>Feedback</a:t>
              </a:r>
              <a:endParaRPr lang="en-GB" sz="800" b="1" kern="0" dirty="0">
                <a:solidFill>
                  <a:prstClr val="black"/>
                </a:solidFill>
                <a:latin typeface="Calibri" panose="020F0502020204030204"/>
              </a:endParaRPr>
            </a:p>
            <a:p>
              <a:pPr algn="ctr">
                <a:defRPr/>
              </a:pPr>
              <a:r>
                <a:rPr lang="en-GB" sz="800" b="1" kern="0" dirty="0">
                  <a:solidFill>
                    <a:prstClr val="black"/>
                  </a:solidFill>
                  <a:latin typeface="Calibri" panose="020F0502020204030204"/>
                </a:rPr>
                <a:t>1</a:t>
              </a:r>
              <a:r>
                <a:rPr lang="en-GB" sz="800" b="1" kern="0" dirty="0" smtClean="0">
                  <a:solidFill>
                    <a:prstClr val="black"/>
                  </a:solidFill>
                  <a:latin typeface="Calibri" panose="020F0502020204030204"/>
                </a:rPr>
                <a:t> point</a:t>
              </a:r>
              <a:endParaRPr lang="en-GB" sz="800" b="1" kern="0" dirty="0">
                <a:solidFill>
                  <a:prstClr val="black"/>
                </a:solidFill>
                <a:latin typeface="Calibri" panose="020F0502020204030204"/>
              </a:endParaRPr>
            </a:p>
            <a:p>
              <a:pPr algn="ctr">
                <a:defRPr/>
              </a:pPr>
              <a:endParaRPr lang="en-GB" sz="800" b="1" kern="0" dirty="0">
                <a:solidFill>
                  <a:prstClr val="black"/>
                </a:solidFill>
                <a:latin typeface="Calibri" panose="020F0502020204030204"/>
              </a:endParaRPr>
            </a:p>
            <a:p>
              <a:pPr>
                <a:defRPr/>
              </a:pPr>
              <a:r>
                <a:rPr lang="en-GB" sz="800" kern="0" dirty="0" smtClean="0">
                  <a:solidFill>
                    <a:prstClr val="black"/>
                  </a:solidFill>
                  <a:latin typeface="Calibri" panose="020F0502020204030204"/>
                </a:rPr>
                <a:t>(You will receive a </a:t>
              </a:r>
              <a:r>
                <a:rPr lang="en-GB" sz="800" kern="0" dirty="0" err="1" smtClean="0">
                  <a:solidFill>
                    <a:prstClr val="black"/>
                  </a:solidFill>
                  <a:latin typeface="Calibri" panose="020F0502020204030204"/>
                </a:rPr>
                <a:t>Webropol</a:t>
              </a:r>
              <a:r>
                <a:rPr lang="en-GB" sz="800" kern="0" dirty="0" smtClean="0">
                  <a:solidFill>
                    <a:prstClr val="black"/>
                  </a:solidFill>
                  <a:latin typeface="Calibri" panose="020F0502020204030204"/>
                </a:rPr>
                <a:t> link)</a:t>
              </a:r>
            </a:p>
            <a:p>
              <a:pPr>
                <a:defRPr/>
              </a:pPr>
              <a:endParaRPr lang="en-GB" sz="800" kern="0" dirty="0">
                <a:solidFill>
                  <a:prstClr val="black"/>
                </a:solidFill>
                <a:latin typeface="Calibri" panose="020F0502020204030204"/>
              </a:endParaRPr>
            </a:p>
            <a:p>
              <a:pPr>
                <a:defRPr/>
              </a:pPr>
              <a:endParaRPr lang="en-GB" sz="800" kern="0" dirty="0" smtClean="0">
                <a:solidFill>
                  <a:prstClr val="black"/>
                </a:solidFill>
                <a:latin typeface="Calibri" panose="020F0502020204030204"/>
              </a:endParaRPr>
            </a:p>
            <a:p>
              <a:pPr>
                <a:defRPr/>
              </a:pPr>
              <a:endParaRPr lang="en-GB" sz="800" kern="0" dirty="0">
                <a:solidFill>
                  <a:prstClr val="black"/>
                </a:solidFill>
                <a:latin typeface="Calibri" panose="020F0502020204030204"/>
              </a:endParaRPr>
            </a:p>
            <a:p>
              <a:pPr>
                <a:defRPr/>
              </a:pPr>
              <a:endParaRPr lang="en-GB" sz="800" kern="0" dirty="0">
                <a:solidFill>
                  <a:prstClr val="black"/>
                </a:solidFill>
                <a:latin typeface="Calibri" panose="020F0502020204030204"/>
              </a:endParaRPr>
            </a:p>
          </p:txBody>
        </p:sp>
        <p:sp>
          <p:nvSpPr>
            <p:cNvPr id="112" name="TextBox 111"/>
            <p:cNvSpPr txBox="1"/>
            <p:nvPr/>
          </p:nvSpPr>
          <p:spPr>
            <a:xfrm>
              <a:off x="7098094" y="850522"/>
              <a:ext cx="866583" cy="249902"/>
            </a:xfrm>
            <a:prstGeom prst="rect">
              <a:avLst/>
            </a:prstGeom>
            <a:noFill/>
          </p:spPr>
          <p:txBody>
            <a:bodyPr wrap="square" rtlCol="0">
              <a:normAutofit/>
            </a:bodyPr>
            <a:lstStyle/>
            <a:p>
              <a:pPr algn="ctr" defTabSz="685800" eaLnBrk="1" fontAlgn="auto" hangingPunct="1">
                <a:spcBef>
                  <a:spcPts val="0"/>
                </a:spcBef>
                <a:spcAft>
                  <a:spcPts val="0"/>
                </a:spcAft>
                <a:defRPr/>
              </a:pPr>
              <a:r>
                <a:rPr lang="fi-FI" sz="800" kern="0" dirty="0" smtClean="0">
                  <a:solidFill>
                    <a:prstClr val="black"/>
                  </a:solidFill>
                  <a:latin typeface="Calibri" panose="020F0502020204030204"/>
                </a:rPr>
                <a:t>FEEDBACK</a:t>
              </a:r>
              <a:endParaRPr lang="fi-FI" sz="800" kern="0" dirty="0">
                <a:solidFill>
                  <a:prstClr val="black"/>
                </a:solidFill>
                <a:latin typeface="Calibri" panose="020F0502020204030204"/>
              </a:endParaRPr>
            </a:p>
          </p:txBody>
        </p:sp>
        <p:sp>
          <p:nvSpPr>
            <p:cNvPr id="113" name="Right Brace 112"/>
            <p:cNvSpPr/>
            <p:nvPr/>
          </p:nvSpPr>
          <p:spPr bwMode="auto">
            <a:xfrm rot="5400000">
              <a:off x="3591351" y="2945715"/>
              <a:ext cx="89090" cy="5449611"/>
            </a:xfrm>
            <a:prstGeom prst="rightBrace">
              <a:avLst/>
            </a:prstGeom>
            <a:ln>
              <a:headEnd type="none" w="med" len="med"/>
              <a:tailEnd type="none" w="med" len="med"/>
            </a:ln>
            <a:extLst/>
          </p:spPr>
          <p:style>
            <a:lnRef idx="1">
              <a:schemeClr val="dk1"/>
            </a:lnRef>
            <a:fillRef idx="0">
              <a:schemeClr val="dk1"/>
            </a:fillRef>
            <a:effectRef idx="0">
              <a:schemeClr val="dk1"/>
            </a:effectRef>
            <a:fontRef idx="minor">
              <a:schemeClr val="tx1"/>
            </a:fontRef>
          </p:style>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fi-FI">
                <a:solidFill>
                  <a:srgbClr val="000000"/>
                </a:solidFill>
                <a:latin typeface="Arial" charset="0"/>
              </a:endParaRPr>
            </a:p>
          </p:txBody>
        </p:sp>
        <p:sp>
          <p:nvSpPr>
            <p:cNvPr id="114" name="TextBox 113"/>
            <p:cNvSpPr txBox="1"/>
            <p:nvPr/>
          </p:nvSpPr>
          <p:spPr>
            <a:xfrm>
              <a:off x="3347864" y="5805264"/>
              <a:ext cx="576064" cy="196208"/>
            </a:xfrm>
            <a:prstGeom prst="rect">
              <a:avLst/>
            </a:prstGeom>
            <a:noFill/>
          </p:spPr>
          <p:txBody>
            <a:bodyPr wrap="square" rtlCol="0">
              <a:spAutoFit/>
            </a:bodyPr>
            <a:lstStyle/>
            <a:p>
              <a:pPr eaLnBrk="0" fontAlgn="base" hangingPunct="0">
                <a:spcBef>
                  <a:spcPct val="0"/>
                </a:spcBef>
                <a:spcAft>
                  <a:spcPct val="0"/>
                </a:spcAft>
              </a:pPr>
              <a:r>
                <a:rPr lang="en-US" sz="675" dirty="0">
                  <a:solidFill>
                    <a:srgbClr val="000000"/>
                  </a:solidFill>
                  <a:latin typeface="Calibri" panose="020F0502020204030204" pitchFamily="34" charset="0"/>
                  <a:cs typeface="Calibri" panose="020F0502020204030204" pitchFamily="34" charset="0"/>
                </a:rPr>
                <a:t>Max. </a:t>
              </a:r>
              <a:r>
                <a:rPr lang="en-US" sz="675" dirty="0" smtClean="0">
                  <a:solidFill>
                    <a:srgbClr val="000000"/>
                  </a:solidFill>
                  <a:latin typeface="Calibri" panose="020F0502020204030204" pitchFamily="34" charset="0"/>
                  <a:cs typeface="Calibri" panose="020F0502020204030204" pitchFamily="34" charset="0"/>
                </a:rPr>
                <a:t>34 p</a:t>
              </a:r>
              <a:r>
                <a:rPr lang="en-US" sz="675" dirty="0">
                  <a:solidFill>
                    <a:srgbClr val="000000"/>
                  </a:solidFill>
                  <a:latin typeface="Calibri" panose="020F0502020204030204" pitchFamily="34" charset="0"/>
                  <a:cs typeface="Calibri" panose="020F0502020204030204" pitchFamily="34" charset="0"/>
                </a:rPr>
                <a:t>.</a:t>
              </a:r>
              <a:endParaRPr lang="fi-FI" sz="675" dirty="0">
                <a:solidFill>
                  <a:srgbClr val="000000"/>
                </a:solidFill>
                <a:latin typeface="Calibri" panose="020F0502020204030204" pitchFamily="34" charset="0"/>
                <a:cs typeface="Calibri" panose="020F0502020204030204" pitchFamily="34" charset="0"/>
              </a:endParaRPr>
            </a:p>
          </p:txBody>
        </p:sp>
        <p:sp>
          <p:nvSpPr>
            <p:cNvPr id="115" name="Rectangle 114"/>
            <p:cNvSpPr/>
            <p:nvPr/>
          </p:nvSpPr>
          <p:spPr>
            <a:xfrm>
              <a:off x="5559851" y="6072895"/>
              <a:ext cx="2404826" cy="430887"/>
            </a:xfrm>
            <a:prstGeom prst="rect">
              <a:avLst/>
            </a:prstGeom>
          </p:spPr>
          <p:txBody>
            <a:bodyPr wrap="none">
              <a:spAutoFit/>
            </a:bodyPr>
            <a:lstStyle/>
            <a:p>
              <a:pPr eaLnBrk="0" fontAlgn="base" hangingPunct="0">
                <a:spcBef>
                  <a:spcPct val="0"/>
                </a:spcBef>
                <a:spcAft>
                  <a:spcPct val="0"/>
                </a:spcAft>
                <a:defRPr/>
              </a:pPr>
              <a:r>
                <a:rPr lang="en-GB" sz="1100" dirty="0">
                  <a:solidFill>
                    <a:srgbClr val="000000"/>
                  </a:solidFill>
                  <a:latin typeface="Arial" panose="020B0604020202020204" pitchFamily="34" charset="0"/>
                </a:rPr>
                <a:t>Min. points to pass the course 60 p.</a:t>
              </a:r>
            </a:p>
            <a:p>
              <a:pPr eaLnBrk="0" fontAlgn="base" hangingPunct="0">
                <a:spcBef>
                  <a:spcPct val="0"/>
                </a:spcBef>
                <a:spcAft>
                  <a:spcPct val="0"/>
                </a:spcAft>
                <a:defRPr/>
              </a:pPr>
              <a:r>
                <a:rPr lang="en-GB" sz="1100" dirty="0">
                  <a:solidFill>
                    <a:srgbClr val="000000"/>
                  </a:solidFill>
                  <a:latin typeface="Arial" panose="020B0604020202020204" pitchFamily="34" charset="0"/>
                </a:rPr>
                <a:t>Max. points of the course 100 p.</a:t>
              </a:r>
            </a:p>
          </p:txBody>
        </p:sp>
      </p:grpSp>
    </p:spTree>
    <p:extLst>
      <p:ext uri="{BB962C8B-B14F-4D97-AF65-F5344CB8AC3E}">
        <p14:creationId xmlns:p14="http://schemas.microsoft.com/office/powerpoint/2010/main" val="3536217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Course Assessment: Project grade</a:t>
            </a:r>
            <a:endParaRPr lang="fi-FI" dirty="0"/>
          </a:p>
        </p:txBody>
      </p:sp>
      <p:sp>
        <p:nvSpPr>
          <p:cNvPr id="5" name="Rectangle 4"/>
          <p:cNvSpPr/>
          <p:nvPr/>
        </p:nvSpPr>
        <p:spPr bwMode="auto">
          <a:xfrm>
            <a:off x="571500" y="1590675"/>
            <a:ext cx="3784600" cy="1150938"/>
          </a:xfrm>
          <a:prstGeom prst="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normAutofit lnSpcReduction="10000"/>
          </a:bodyPr>
          <a:lstStyle/>
          <a:p>
            <a:pPr algn="ctr" eaLnBrk="1" hangingPunct="1">
              <a:defRPr/>
            </a:pPr>
            <a:r>
              <a:rPr lang="en-US" dirty="0">
                <a:solidFill>
                  <a:schemeClr val="tx1"/>
                </a:solidFill>
              </a:rPr>
              <a:t>Aim: </a:t>
            </a:r>
          </a:p>
          <a:p>
            <a:pPr algn="ctr" eaLnBrk="1" hangingPunct="1">
              <a:defRPr/>
            </a:pPr>
            <a:r>
              <a:rPr lang="en-US" dirty="0">
                <a:solidFill>
                  <a:schemeClr val="tx1"/>
                </a:solidFill>
              </a:rPr>
              <a:t>All team members contribute equally to the project and attend project events (or compensate).</a:t>
            </a:r>
            <a:endParaRPr lang="fi-FI" dirty="0">
              <a:solidFill>
                <a:schemeClr val="tx1"/>
              </a:solidFill>
            </a:endParaRPr>
          </a:p>
        </p:txBody>
      </p:sp>
      <p:sp>
        <p:nvSpPr>
          <p:cNvPr id="6" name="Rectangle 5"/>
          <p:cNvSpPr/>
          <p:nvPr/>
        </p:nvSpPr>
        <p:spPr bwMode="auto">
          <a:xfrm>
            <a:off x="4932363" y="1590675"/>
            <a:ext cx="3784600" cy="1150938"/>
          </a:xfrm>
          <a:prstGeom prst="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normAutofit lnSpcReduction="10000"/>
          </a:bodyPr>
          <a:lstStyle/>
          <a:p>
            <a:pPr algn="ctr" eaLnBrk="1" hangingPunct="1">
              <a:defRPr/>
            </a:pPr>
            <a:r>
              <a:rPr lang="en-US" dirty="0">
                <a:solidFill>
                  <a:schemeClr val="tx1"/>
                </a:solidFill>
              </a:rPr>
              <a:t>Result: </a:t>
            </a:r>
          </a:p>
          <a:p>
            <a:pPr algn="ctr" eaLnBrk="1" hangingPunct="1">
              <a:defRPr/>
            </a:pPr>
            <a:r>
              <a:rPr lang="en-US" dirty="0">
                <a:solidFill>
                  <a:schemeClr val="tx1"/>
                </a:solidFill>
              </a:rPr>
              <a:t>All team members receive the same amount of project points </a:t>
            </a:r>
          </a:p>
          <a:p>
            <a:pPr algn="ctr" eaLnBrk="1" hangingPunct="1">
              <a:defRPr/>
            </a:pPr>
            <a:r>
              <a:rPr lang="en-US" dirty="0">
                <a:solidFill>
                  <a:schemeClr val="tx1"/>
                </a:solidFill>
              </a:rPr>
              <a:t>(e.g. 55/65 to each)</a:t>
            </a:r>
            <a:endParaRPr lang="fi-FI" dirty="0">
              <a:solidFill>
                <a:schemeClr val="tx1"/>
              </a:solidFill>
            </a:endParaRPr>
          </a:p>
        </p:txBody>
      </p:sp>
      <p:sp>
        <p:nvSpPr>
          <p:cNvPr id="7" name="Right Arrow 6"/>
          <p:cNvSpPr/>
          <p:nvPr/>
        </p:nvSpPr>
        <p:spPr bwMode="auto">
          <a:xfrm>
            <a:off x="4392613" y="1989138"/>
            <a:ext cx="503237" cy="503237"/>
          </a:xfrm>
          <a:prstGeom prst="rightArrow">
            <a:avLst/>
          </a:prstGeom>
          <a:ln>
            <a:headEnd type="none" w="med" len="med"/>
            <a:tailEnd type="none" w="med" len="med"/>
          </a:ln>
          <a:extLst/>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eaLnBrk="1" hangingPunct="1">
              <a:defRPr/>
            </a:pPr>
            <a:endParaRPr lang="fi-FI">
              <a:solidFill>
                <a:schemeClr val="tx1"/>
              </a:solidFill>
            </a:endParaRPr>
          </a:p>
        </p:txBody>
      </p:sp>
      <p:sp>
        <p:nvSpPr>
          <p:cNvPr id="8" name="Rectangle 7"/>
          <p:cNvSpPr/>
          <p:nvPr/>
        </p:nvSpPr>
        <p:spPr bwMode="auto">
          <a:xfrm>
            <a:off x="571500" y="2913063"/>
            <a:ext cx="3784600" cy="1152525"/>
          </a:xfrm>
          <a:prstGeom prst="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normAutofit/>
          </a:bodyPr>
          <a:lstStyle/>
          <a:p>
            <a:pPr algn="ctr" eaLnBrk="1" hangingPunct="1">
              <a:defRPr/>
            </a:pPr>
            <a:r>
              <a:rPr lang="en-US" dirty="0">
                <a:solidFill>
                  <a:schemeClr val="tx1"/>
                </a:solidFill>
              </a:rPr>
              <a:t>If: </a:t>
            </a:r>
          </a:p>
          <a:p>
            <a:pPr algn="ctr" eaLnBrk="1" hangingPunct="1">
              <a:defRPr/>
            </a:pPr>
            <a:r>
              <a:rPr lang="en-US" dirty="0">
                <a:solidFill>
                  <a:schemeClr val="tx1"/>
                </a:solidFill>
              </a:rPr>
              <a:t>All team members do NOT contribute equally to the project…</a:t>
            </a:r>
            <a:endParaRPr lang="fi-FI" dirty="0">
              <a:solidFill>
                <a:schemeClr val="tx1"/>
              </a:solidFill>
            </a:endParaRPr>
          </a:p>
        </p:txBody>
      </p:sp>
      <p:sp>
        <p:nvSpPr>
          <p:cNvPr id="9" name="Rectangle 8"/>
          <p:cNvSpPr/>
          <p:nvPr/>
        </p:nvSpPr>
        <p:spPr bwMode="auto">
          <a:xfrm>
            <a:off x="4932363" y="2913063"/>
            <a:ext cx="3784600" cy="1152525"/>
          </a:xfrm>
          <a:prstGeom prst="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normAutofit lnSpcReduction="10000"/>
          </a:bodyPr>
          <a:lstStyle/>
          <a:p>
            <a:pPr algn="ctr" eaLnBrk="1" hangingPunct="1">
              <a:defRPr/>
            </a:pPr>
            <a:r>
              <a:rPr lang="en-US" dirty="0">
                <a:solidFill>
                  <a:schemeClr val="tx1"/>
                </a:solidFill>
              </a:rPr>
              <a:t>Result: </a:t>
            </a:r>
          </a:p>
          <a:p>
            <a:pPr algn="ctr" eaLnBrk="1" hangingPunct="1">
              <a:defRPr/>
            </a:pPr>
            <a:r>
              <a:rPr lang="en-US" dirty="0">
                <a:solidFill>
                  <a:schemeClr val="tx1"/>
                </a:solidFill>
              </a:rPr>
              <a:t>… team members’ project points can differ</a:t>
            </a:r>
          </a:p>
          <a:p>
            <a:pPr algn="ctr" eaLnBrk="1" hangingPunct="1">
              <a:defRPr/>
            </a:pPr>
            <a:r>
              <a:rPr lang="en-US" dirty="0">
                <a:solidFill>
                  <a:schemeClr val="tx1"/>
                </a:solidFill>
              </a:rPr>
              <a:t>(e.g. 50/65 to Alice; 60/65 to Maya)</a:t>
            </a:r>
            <a:endParaRPr lang="fi-FI" dirty="0">
              <a:solidFill>
                <a:schemeClr val="tx1"/>
              </a:solidFill>
            </a:endParaRPr>
          </a:p>
        </p:txBody>
      </p:sp>
      <p:sp>
        <p:nvSpPr>
          <p:cNvPr id="10" name="Right Arrow 9"/>
          <p:cNvSpPr/>
          <p:nvPr/>
        </p:nvSpPr>
        <p:spPr bwMode="auto">
          <a:xfrm>
            <a:off x="4392613" y="3311525"/>
            <a:ext cx="503237" cy="504825"/>
          </a:xfrm>
          <a:prstGeom prst="rightArrow">
            <a:avLst/>
          </a:prstGeom>
          <a:ln>
            <a:headEnd type="none" w="med" len="med"/>
            <a:tailEnd type="none" w="med" len="med"/>
          </a:ln>
          <a:extLst/>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eaLnBrk="1" hangingPunct="1">
              <a:defRPr/>
            </a:pPr>
            <a:endParaRPr lang="fi-FI">
              <a:solidFill>
                <a:schemeClr val="tx1"/>
              </a:solidFill>
            </a:endParaRPr>
          </a:p>
        </p:txBody>
      </p:sp>
      <p:sp>
        <p:nvSpPr>
          <p:cNvPr id="11" name="TextBox 10"/>
          <p:cNvSpPr txBox="1"/>
          <p:nvPr/>
        </p:nvSpPr>
        <p:spPr>
          <a:xfrm>
            <a:off x="571500" y="4237038"/>
            <a:ext cx="6664325" cy="1600200"/>
          </a:xfrm>
          <a:prstGeom prst="rect">
            <a:avLst/>
          </a:prstGeom>
          <a:noFill/>
        </p:spPr>
        <p:txBody>
          <a:bodyPr>
            <a:spAutoFit/>
          </a:bodyPr>
          <a:lstStyle/>
          <a:p>
            <a:pPr>
              <a:defRPr/>
            </a:pPr>
            <a:r>
              <a:rPr lang="en-US" sz="1400" i="1" dirty="0" err="1"/>
              <a:t>Webropol</a:t>
            </a:r>
            <a:r>
              <a:rPr lang="en-US" sz="1400" i="1" dirty="0"/>
              <a:t> survey(s) to understand</a:t>
            </a:r>
          </a:p>
          <a:p>
            <a:pPr marL="285750" indent="-285750">
              <a:buFont typeface="Arial" panose="020B0604020202020204" pitchFamily="34" charset="0"/>
              <a:buChar char="•"/>
              <a:defRPr/>
            </a:pPr>
            <a:r>
              <a:rPr lang="en-US" sz="1400" i="1" dirty="0"/>
              <a:t>Distribution of work</a:t>
            </a:r>
          </a:p>
          <a:p>
            <a:pPr marL="285750" indent="-285750">
              <a:buFont typeface="Arial" panose="020B0604020202020204" pitchFamily="34" charset="0"/>
              <a:buChar char="•"/>
              <a:defRPr/>
            </a:pPr>
            <a:r>
              <a:rPr lang="en-US" sz="1400" i="1" dirty="0"/>
              <a:t>Group dynamics</a:t>
            </a:r>
          </a:p>
          <a:p>
            <a:pPr>
              <a:defRPr/>
            </a:pPr>
            <a:r>
              <a:rPr lang="en-US" sz="1400" i="1" dirty="0"/>
              <a:t>in each team.</a:t>
            </a:r>
          </a:p>
          <a:p>
            <a:pPr>
              <a:defRPr/>
            </a:pPr>
            <a:endParaRPr lang="en-US" sz="1400" i="1" dirty="0"/>
          </a:p>
          <a:p>
            <a:pPr>
              <a:defRPr/>
            </a:pPr>
            <a:r>
              <a:rPr lang="en-US" sz="1400" i="1" dirty="0"/>
              <a:t>In addition, let the teachers (</a:t>
            </a:r>
            <a:r>
              <a:rPr lang="en-US" sz="1400" i="1" dirty="0">
                <a:hlinkClick r:id="rId2"/>
              </a:rPr>
              <a:t>emmi.ollila@aalto.fi</a:t>
            </a:r>
            <a:r>
              <a:rPr lang="en-US" sz="1400" i="1" dirty="0"/>
              <a:t>) know right away, if you are experiencing challenges in the team – we will organize a discussion session.</a:t>
            </a:r>
            <a:endParaRPr lang="fi-FI" sz="1400" i="1" dirty="0"/>
          </a:p>
        </p:txBody>
      </p:sp>
    </p:spTree>
    <p:extLst>
      <p:ext uri="{BB962C8B-B14F-4D97-AF65-F5344CB8AC3E}">
        <p14:creationId xmlns:p14="http://schemas.microsoft.com/office/powerpoint/2010/main" val="973708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58202"/>
            <a:ext cx="7985125" cy="1079500"/>
          </a:xfrm>
        </p:spPr>
        <p:txBody>
          <a:bodyPr/>
          <a:lstStyle/>
          <a:p>
            <a:pPr>
              <a:defRPr/>
            </a:pPr>
            <a:r>
              <a:rPr lang="en-US" dirty="0"/>
              <a:t>Course Assessment:</a:t>
            </a:r>
            <a:endParaRPr lang="fi-FI" dirty="0"/>
          </a:p>
        </p:txBody>
      </p:sp>
      <p:sp>
        <p:nvSpPr>
          <p:cNvPr id="16" name="Oval Callout 15"/>
          <p:cNvSpPr/>
          <p:nvPr/>
        </p:nvSpPr>
        <p:spPr>
          <a:xfrm>
            <a:off x="4491598" y="3034324"/>
            <a:ext cx="3176746" cy="1154062"/>
          </a:xfrm>
          <a:prstGeom prst="wedgeEllipseCallout">
            <a:avLst>
              <a:gd name="adj1" fmla="val 22344"/>
              <a:gd name="adj2" fmla="val 6364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This course </a:t>
            </a:r>
          </a:p>
          <a:p>
            <a:pPr algn="ctr"/>
            <a:r>
              <a:rPr lang="en-US" dirty="0"/>
              <a:t>is </a:t>
            </a:r>
            <a:r>
              <a:rPr lang="en-US" dirty="0">
                <a:solidFill>
                  <a:schemeClr val="accent2"/>
                </a:solidFill>
              </a:rPr>
              <a:t>not</a:t>
            </a:r>
            <a:r>
              <a:rPr lang="en-US" dirty="0"/>
              <a:t> a </a:t>
            </a:r>
            <a:r>
              <a:rPr lang="en-US" dirty="0" smtClean="0"/>
              <a:t>competition for grades.</a:t>
            </a:r>
            <a:endParaRPr lang="fi-FI" dirty="0"/>
          </a:p>
        </p:txBody>
      </p:sp>
      <p:sp>
        <p:nvSpPr>
          <p:cNvPr id="17" name="Oval Callout 16"/>
          <p:cNvSpPr/>
          <p:nvPr/>
        </p:nvSpPr>
        <p:spPr>
          <a:xfrm>
            <a:off x="5652120" y="1564549"/>
            <a:ext cx="3419872" cy="1500411"/>
          </a:xfrm>
          <a:prstGeom prst="wedgeEllipseCallout">
            <a:avLst>
              <a:gd name="adj1" fmla="val -40261"/>
              <a:gd name="adj2" fmla="val 51355"/>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We are looking for and assessing</a:t>
            </a:r>
          </a:p>
          <a:p>
            <a:pPr algn="ctr"/>
            <a:r>
              <a:rPr lang="en-US" dirty="0">
                <a:solidFill>
                  <a:schemeClr val="accent2"/>
                </a:solidFill>
              </a:rPr>
              <a:t>collaboration</a:t>
            </a:r>
            <a:r>
              <a:rPr lang="en-US" dirty="0"/>
              <a:t> among teams and students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193858"/>
            <a:ext cx="3120092" cy="2166392"/>
          </a:xfrm>
          <a:prstGeom prst="rect">
            <a:avLst/>
          </a:prstGeom>
        </p:spPr>
      </p:pic>
      <p:sp>
        <p:nvSpPr>
          <p:cNvPr id="18" name="TextBox 17"/>
          <p:cNvSpPr txBox="1"/>
          <p:nvPr/>
        </p:nvSpPr>
        <p:spPr>
          <a:xfrm>
            <a:off x="435596" y="3360250"/>
            <a:ext cx="3064396" cy="307777"/>
          </a:xfrm>
          <a:prstGeom prst="rect">
            <a:avLst/>
          </a:prstGeom>
          <a:noFill/>
        </p:spPr>
        <p:txBody>
          <a:bodyPr wrap="square" rtlCol="0">
            <a:spAutoFit/>
          </a:bodyPr>
          <a:lstStyle/>
          <a:p>
            <a:r>
              <a:rPr lang="en-US" sz="1400" dirty="0"/>
              <a:t>You are </a:t>
            </a:r>
            <a:r>
              <a:rPr lang="en-US" sz="1400" dirty="0">
                <a:solidFill>
                  <a:schemeClr val="accent2"/>
                </a:solidFill>
              </a:rPr>
              <a:t>not</a:t>
            </a:r>
            <a:r>
              <a:rPr lang="en-US" sz="1400" dirty="0"/>
              <a:t> graded on the curve.</a:t>
            </a:r>
            <a:endParaRPr lang="fi-FI" sz="1400" dirty="0"/>
          </a:p>
        </p:txBody>
      </p:sp>
      <p:cxnSp>
        <p:nvCxnSpPr>
          <p:cNvPr id="22" name="Straight Connector 21"/>
          <p:cNvCxnSpPr/>
          <p:nvPr/>
        </p:nvCxnSpPr>
        <p:spPr bwMode="auto">
          <a:xfrm>
            <a:off x="-212476" y="888405"/>
            <a:ext cx="3528392" cy="2536304"/>
          </a:xfrm>
          <a:prstGeom prst="line">
            <a:avLst/>
          </a:prstGeom>
          <a:ln>
            <a:headEnd type="none" w="med" len="med"/>
            <a:tailEnd type="none" w="med" len="med"/>
          </a:ln>
          <a:extLst/>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bwMode="auto">
          <a:xfrm flipV="1">
            <a:off x="-212476" y="888405"/>
            <a:ext cx="3528392" cy="2536304"/>
          </a:xfrm>
          <a:prstGeom prst="line">
            <a:avLst/>
          </a:prstGeom>
          <a:ln>
            <a:headEnd type="none" w="med" len="med"/>
            <a:tailEnd type="none" w="med" len="med"/>
          </a:ln>
          <a:extLst/>
        </p:spPr>
        <p:style>
          <a:lnRef idx="2">
            <a:schemeClr val="accent2"/>
          </a:lnRef>
          <a:fillRef idx="0">
            <a:schemeClr val="accent2"/>
          </a:fillRef>
          <a:effectRef idx="1">
            <a:schemeClr val="accent2"/>
          </a:effectRef>
          <a:fontRef idx="minor">
            <a:schemeClr val="tx1"/>
          </a:fontRef>
        </p:style>
      </p:cxnSp>
      <p:sp>
        <p:nvSpPr>
          <p:cNvPr id="24" name="Down Arrow 23"/>
          <p:cNvSpPr/>
          <p:nvPr/>
        </p:nvSpPr>
        <p:spPr bwMode="auto">
          <a:xfrm>
            <a:off x="1843514" y="3779200"/>
            <a:ext cx="576064" cy="288032"/>
          </a:xfrm>
          <a:prstGeom prst="downArrow">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ndParaRPr>
          </a:p>
        </p:txBody>
      </p:sp>
      <p:sp>
        <p:nvSpPr>
          <p:cNvPr id="25" name="TextBox 24"/>
          <p:cNvSpPr txBox="1"/>
          <p:nvPr/>
        </p:nvSpPr>
        <p:spPr>
          <a:xfrm>
            <a:off x="490840" y="4155896"/>
            <a:ext cx="4032448" cy="1600438"/>
          </a:xfrm>
          <a:prstGeom prst="rect">
            <a:avLst/>
          </a:prstGeom>
          <a:noFill/>
        </p:spPr>
        <p:txBody>
          <a:bodyPr wrap="square" rtlCol="0">
            <a:spAutoFit/>
          </a:bodyPr>
          <a:lstStyle/>
          <a:p>
            <a:r>
              <a:rPr lang="en-US" sz="1400" dirty="0"/>
              <a:t>You are assessed based on your </a:t>
            </a:r>
            <a:r>
              <a:rPr lang="en-US" sz="1400" dirty="0">
                <a:solidFill>
                  <a:schemeClr val="accent2"/>
                </a:solidFill>
              </a:rPr>
              <a:t>performance</a:t>
            </a:r>
            <a:r>
              <a:rPr lang="en-US" sz="1400" dirty="0"/>
              <a:t>:</a:t>
            </a:r>
          </a:p>
          <a:p>
            <a:endParaRPr lang="en-US" sz="1400" dirty="0"/>
          </a:p>
          <a:p>
            <a:pPr marL="285750" indent="-285750">
              <a:buFont typeface="Arial" panose="020B0604020202020204" pitchFamily="34" charset="0"/>
              <a:buChar char="•"/>
            </a:pPr>
            <a:r>
              <a:rPr lang="en-US" sz="1400" dirty="0"/>
              <a:t>Continuous </a:t>
            </a:r>
            <a:r>
              <a:rPr lang="en-US" sz="1400" dirty="0">
                <a:solidFill>
                  <a:schemeClr val="accent2"/>
                </a:solidFill>
              </a:rPr>
              <a:t>participation</a:t>
            </a:r>
            <a:r>
              <a:rPr lang="en-US" sz="1400" dirty="0"/>
              <a:t> to activities</a:t>
            </a:r>
          </a:p>
          <a:p>
            <a:pPr marL="285750" indent="-285750">
              <a:buFont typeface="Arial" panose="020B0604020202020204" pitchFamily="34" charset="0"/>
              <a:buChar char="•"/>
            </a:pPr>
            <a:r>
              <a:rPr lang="en-US" sz="1400" dirty="0">
                <a:solidFill>
                  <a:schemeClr val="accent2"/>
                </a:solidFill>
              </a:rPr>
              <a:t>Collaboration</a:t>
            </a:r>
            <a:r>
              <a:rPr lang="en-US" sz="1400" dirty="0"/>
              <a:t> within and between teams</a:t>
            </a:r>
          </a:p>
          <a:p>
            <a:pPr marL="285750" indent="-285750">
              <a:buFont typeface="Arial" panose="020B0604020202020204" pitchFamily="34" charset="0"/>
              <a:buChar char="•"/>
            </a:pPr>
            <a:r>
              <a:rPr lang="en-US" sz="1400" dirty="0"/>
              <a:t>Your ability to come up with a challenge with your team, to </a:t>
            </a:r>
            <a:r>
              <a:rPr lang="en-US" sz="1400" dirty="0">
                <a:solidFill>
                  <a:schemeClr val="accent2"/>
                </a:solidFill>
              </a:rPr>
              <a:t>create</a:t>
            </a:r>
            <a:r>
              <a:rPr lang="en-US" sz="1400" dirty="0"/>
              <a:t> a solution, describe it and develop it during the course</a:t>
            </a:r>
            <a:endParaRPr lang="fi-FI" sz="1400" dirty="0"/>
          </a:p>
        </p:txBody>
      </p:sp>
      <p:sp>
        <p:nvSpPr>
          <p:cNvPr id="26" name="Down Arrow 25"/>
          <p:cNvSpPr/>
          <p:nvPr/>
        </p:nvSpPr>
        <p:spPr bwMode="auto">
          <a:xfrm rot="16200000">
            <a:off x="4486800" y="4982438"/>
            <a:ext cx="576064" cy="288032"/>
          </a:xfrm>
          <a:prstGeom prst="downArrow">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ndParaRPr>
          </a:p>
        </p:txBody>
      </p:sp>
      <p:sp>
        <p:nvSpPr>
          <p:cNvPr id="27" name="TextBox 26"/>
          <p:cNvSpPr txBox="1"/>
          <p:nvPr/>
        </p:nvSpPr>
        <p:spPr>
          <a:xfrm>
            <a:off x="5187943" y="4838422"/>
            <a:ext cx="2808312" cy="738664"/>
          </a:xfrm>
          <a:prstGeom prst="rect">
            <a:avLst/>
          </a:prstGeom>
          <a:noFill/>
        </p:spPr>
        <p:txBody>
          <a:bodyPr wrap="square" rtlCol="0">
            <a:spAutoFit/>
          </a:bodyPr>
          <a:lstStyle/>
          <a:p>
            <a:r>
              <a:rPr lang="en-US" sz="1400" dirty="0"/>
              <a:t>In principle, you could </a:t>
            </a:r>
            <a:r>
              <a:rPr lang="en-US" sz="1400" dirty="0">
                <a:solidFill>
                  <a:schemeClr val="accent2"/>
                </a:solidFill>
              </a:rPr>
              <a:t>all</a:t>
            </a:r>
            <a:r>
              <a:rPr lang="en-US" sz="1400" dirty="0"/>
              <a:t> get grade 5. You are not competing against each other for grades.</a:t>
            </a:r>
          </a:p>
        </p:txBody>
      </p:sp>
      <p:sp>
        <p:nvSpPr>
          <p:cNvPr id="46" name="Down Arrow 45"/>
          <p:cNvSpPr/>
          <p:nvPr/>
        </p:nvSpPr>
        <p:spPr bwMode="auto">
          <a:xfrm rot="10800000">
            <a:off x="6016035" y="4363842"/>
            <a:ext cx="576064" cy="288032"/>
          </a:xfrm>
          <a:prstGeom prst="downArrow">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ndParaRPr>
          </a:p>
        </p:txBody>
      </p:sp>
      <p:sp>
        <p:nvSpPr>
          <p:cNvPr id="14" name="Oval Callout 13"/>
          <p:cNvSpPr/>
          <p:nvPr/>
        </p:nvSpPr>
        <p:spPr>
          <a:xfrm>
            <a:off x="4630816" y="325711"/>
            <a:ext cx="3682646" cy="1144481"/>
          </a:xfrm>
          <a:prstGeom prst="wedgeEllipseCallout">
            <a:avLst>
              <a:gd name="adj1" fmla="val 22344"/>
              <a:gd name="adj2" fmla="val 6364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Focus on (and enjoy!) the project path; not just the final results</a:t>
            </a:r>
            <a:endParaRPr lang="fi-FI" dirty="0"/>
          </a:p>
        </p:txBody>
      </p:sp>
    </p:spTree>
    <p:extLst>
      <p:ext uri="{BB962C8B-B14F-4D97-AF65-F5344CB8AC3E}">
        <p14:creationId xmlns:p14="http://schemas.microsoft.com/office/powerpoint/2010/main" val="1561702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fi-FI" altLang="fi-FI"/>
              <a:t>Material</a:t>
            </a:r>
          </a:p>
        </p:txBody>
      </p:sp>
      <p:sp>
        <p:nvSpPr>
          <p:cNvPr id="14339" name="Content Placeholder 2"/>
          <p:cNvSpPr>
            <a:spLocks noGrp="1"/>
          </p:cNvSpPr>
          <p:nvPr>
            <p:ph idx="1"/>
          </p:nvPr>
        </p:nvSpPr>
        <p:spPr/>
        <p:txBody>
          <a:bodyPr/>
          <a:lstStyle/>
          <a:p>
            <a:pPr marL="0" indent="0" algn="ctr">
              <a:buFontTx/>
              <a:buNone/>
            </a:pPr>
            <a:r>
              <a:rPr lang="en-GB" altLang="fi-FI" dirty="0"/>
              <a:t>All the course material will be found at </a:t>
            </a:r>
          </a:p>
          <a:p>
            <a:pPr marL="0" indent="0" algn="ctr">
              <a:buFontTx/>
              <a:buNone/>
            </a:pPr>
            <a:r>
              <a:rPr lang="en-GB" altLang="fi-FI" dirty="0"/>
              <a:t>		</a:t>
            </a:r>
          </a:p>
          <a:p>
            <a:pPr marL="0" indent="0" algn="ctr">
              <a:buFontTx/>
              <a:buNone/>
            </a:pPr>
            <a:r>
              <a:rPr lang="en-GB" altLang="fi-FI" sz="3000" dirty="0">
                <a:solidFill>
                  <a:schemeClr val="accent2"/>
                </a:solidFill>
              </a:rPr>
              <a:t>MyCourses</a:t>
            </a:r>
          </a:p>
          <a:p>
            <a:pPr marL="0" indent="0" algn="ctr">
              <a:buFontTx/>
              <a:buNone/>
            </a:pPr>
            <a:r>
              <a:rPr lang="en-GB" altLang="fi-FI" sz="2000" dirty="0">
                <a:solidFill>
                  <a:srgbClr val="FF0000"/>
                </a:solidFill>
                <a:hlinkClick r:id="rId2"/>
              </a:rPr>
              <a:t>https://mycourses.aalto.fi/course/view.php?id=20471</a:t>
            </a:r>
            <a:r>
              <a:rPr lang="en-GB" altLang="fi-FI" sz="2000" dirty="0">
                <a:solidFill>
                  <a:srgbClr val="FF0000"/>
                </a:solidFill>
              </a:rPr>
              <a:t> </a:t>
            </a:r>
          </a:p>
          <a:p>
            <a:pPr marL="0" indent="0" algn="ctr">
              <a:buFontTx/>
              <a:buNone/>
            </a:pPr>
            <a:endParaRPr lang="en-GB" altLang="fi-FI" dirty="0"/>
          </a:p>
          <a:p>
            <a:pPr marL="0" indent="0" algn="ctr">
              <a:buFontTx/>
              <a:buNone/>
            </a:pPr>
            <a:endParaRPr lang="en-GB" altLang="fi-FI" dirty="0"/>
          </a:p>
          <a:p>
            <a:pPr marL="0" indent="0" algn="ctr">
              <a:buFontTx/>
              <a:buNone/>
            </a:pPr>
            <a:r>
              <a:rPr lang="en-GB" altLang="fi-FI" dirty="0"/>
              <a:t>Submit all the tasks to MyCourses</a:t>
            </a:r>
          </a:p>
        </p:txBody>
      </p:sp>
      <p:pic>
        <p:nvPicPr>
          <p:cNvPr id="1434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5949950"/>
            <a:ext cx="26828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altLang="en-US"/>
              <a:t>Course books</a:t>
            </a:r>
          </a:p>
        </p:txBody>
      </p:sp>
      <p:pic>
        <p:nvPicPr>
          <p:cNvPr id="15363" name="Picture 4" descr="Kuvahaun tulos haulle &quot;handbook of recycling&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060575"/>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Kuvahaun tulos haulle &quot;Waste to Wealth&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182813"/>
            <a:ext cx="145732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3"/>
          <p:cNvSpPr txBox="1">
            <a:spLocks noChangeArrowheads="1"/>
          </p:cNvSpPr>
          <p:nvPr/>
        </p:nvSpPr>
        <p:spPr bwMode="auto">
          <a:xfrm>
            <a:off x="827088" y="5013325"/>
            <a:ext cx="7561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buFontTx/>
              <a:buNone/>
            </a:pPr>
            <a:r>
              <a:rPr lang="en-GB" altLang="en-US" sz="1800"/>
              <a:t>	Full Access	</a:t>
            </a:r>
            <a:r>
              <a:rPr lang="en-GB" altLang="en-US" sz="1800">
                <a:solidFill>
                  <a:srgbClr val="FF0000"/>
                </a:solidFill>
              </a:rPr>
              <a:t>MyCourses</a:t>
            </a:r>
            <a:r>
              <a:rPr lang="en-GB" altLang="en-US" sz="1800"/>
              <a:t>	Limited Access</a:t>
            </a:r>
          </a:p>
        </p:txBody>
      </p:sp>
      <p:pic>
        <p:nvPicPr>
          <p:cNvPr id="1536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5338" y="5954713"/>
            <a:ext cx="2681287"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altLang="en-US" dirty="0"/>
              <a:t>Excursion to </a:t>
            </a:r>
            <a:r>
              <a:rPr lang="en-GB" altLang="en-US" dirty="0" err="1"/>
              <a:t>Kuusakoski</a:t>
            </a:r>
            <a:r>
              <a:rPr lang="en-GB" altLang="en-US" dirty="0"/>
              <a:t> Recycling Facility, </a:t>
            </a:r>
            <a:r>
              <a:rPr lang="en-GB" altLang="en-US" dirty="0" err="1"/>
              <a:t>Heinola</a:t>
            </a:r>
            <a:r>
              <a:rPr lang="en-GB" altLang="en-US" dirty="0"/>
              <a:t> </a:t>
            </a:r>
            <a:r>
              <a:rPr lang="fi-FI" dirty="0" err="1">
                <a:latin typeface="Calibri" panose="020F0502020204030204"/>
              </a:rPr>
              <a:t>Wed</a:t>
            </a:r>
            <a:r>
              <a:rPr lang="fi-FI" dirty="0">
                <a:latin typeface="Calibri" panose="020F0502020204030204"/>
              </a:rPr>
              <a:t> 20.3. </a:t>
            </a:r>
            <a:endParaRPr lang="en-GB" altLang="en-US" dirty="0"/>
          </a:p>
        </p:txBody>
      </p:sp>
      <p:sp>
        <p:nvSpPr>
          <p:cNvPr id="14339" name="Content Placeholder 2"/>
          <p:cNvSpPr>
            <a:spLocks noGrp="1"/>
          </p:cNvSpPr>
          <p:nvPr>
            <p:ph idx="1"/>
          </p:nvPr>
        </p:nvSpPr>
        <p:spPr>
          <a:xfrm>
            <a:off x="571501" y="1772816"/>
            <a:ext cx="4648571" cy="4248572"/>
          </a:xfrm>
        </p:spPr>
        <p:txBody>
          <a:bodyPr/>
          <a:lstStyle/>
          <a:p>
            <a:pPr marL="0" indent="0">
              <a:buFontTx/>
              <a:buNone/>
              <a:defRPr/>
            </a:pPr>
            <a:r>
              <a:rPr lang="en-GB" altLang="en-US" sz="1600" dirty="0"/>
              <a:t>Our charter bus leaves on Wed 20.3. at 12.00 </a:t>
            </a:r>
          </a:p>
          <a:p>
            <a:pPr marL="0" indent="0">
              <a:buFontTx/>
              <a:buNone/>
              <a:defRPr/>
            </a:pPr>
            <a:r>
              <a:rPr lang="en-GB" altLang="en-US" sz="1600" dirty="0"/>
              <a:t>in front of the Aalto University metro station (taxi stand: </a:t>
            </a:r>
            <a:r>
              <a:rPr lang="en-GB" altLang="en-US" sz="1600" dirty="0" err="1"/>
              <a:t>Otaniementie</a:t>
            </a:r>
            <a:r>
              <a:rPr lang="en-GB" altLang="en-US" sz="1600" dirty="0"/>
              <a:t> 10). </a:t>
            </a:r>
          </a:p>
          <a:p>
            <a:pPr marL="0" indent="0">
              <a:buFontTx/>
              <a:buNone/>
              <a:defRPr/>
            </a:pPr>
            <a:r>
              <a:rPr lang="en-GB" altLang="en-US" sz="1600" dirty="0"/>
              <a:t>Driving to </a:t>
            </a:r>
            <a:r>
              <a:rPr lang="en-GB" altLang="en-US" sz="1600" dirty="0" err="1"/>
              <a:t>Kuusakoski</a:t>
            </a:r>
            <a:r>
              <a:rPr lang="en-GB" altLang="en-US" sz="1600" dirty="0"/>
              <a:t> takes 2 h.  </a:t>
            </a:r>
          </a:p>
          <a:p>
            <a:pPr marL="0" indent="0">
              <a:buFontTx/>
              <a:buNone/>
              <a:defRPr/>
            </a:pPr>
            <a:r>
              <a:rPr lang="en-GB" altLang="en-US" sz="1600" dirty="0"/>
              <a:t>We will arrive back to Aalto at about 6:30 pm.</a:t>
            </a:r>
          </a:p>
          <a:p>
            <a:pPr lvl="1">
              <a:defRPr/>
            </a:pPr>
            <a:endParaRPr lang="en-GB" altLang="en-US" sz="1400" dirty="0"/>
          </a:p>
          <a:p>
            <a:pPr lvl="1">
              <a:defRPr/>
            </a:pPr>
            <a:endParaRPr lang="en-GB" altLang="en-US" sz="1400" dirty="0"/>
          </a:p>
          <a:p>
            <a:pPr lvl="1">
              <a:defRPr/>
            </a:pPr>
            <a:endParaRPr lang="en-GB" altLang="en-US" sz="1400" dirty="0"/>
          </a:p>
          <a:p>
            <a:pPr lvl="1">
              <a:defRPr/>
            </a:pPr>
            <a:endParaRPr lang="en-GB" altLang="en-US" sz="1400" dirty="0"/>
          </a:p>
          <a:p>
            <a:pPr marL="457200" lvl="1" indent="0">
              <a:buFontTx/>
              <a:buNone/>
              <a:defRPr/>
            </a:pPr>
            <a:endParaRPr lang="en-GB" altLang="en-US" sz="1400" dirty="0"/>
          </a:p>
        </p:txBody>
      </p:sp>
      <p:sp>
        <p:nvSpPr>
          <p:cNvPr id="3" name="TextBox 2"/>
          <p:cNvSpPr txBox="1"/>
          <p:nvPr/>
        </p:nvSpPr>
        <p:spPr>
          <a:xfrm>
            <a:off x="995975" y="4516126"/>
            <a:ext cx="1440160" cy="936104"/>
          </a:xfrm>
          <a:prstGeom prst="rect">
            <a:avLst/>
          </a:prstGeom>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algn="ctr">
              <a:defRPr/>
            </a:pPr>
            <a:r>
              <a:rPr lang="en-GB" dirty="0"/>
              <a:t>Pre-readings + preparing questions for the excursion</a:t>
            </a:r>
          </a:p>
        </p:txBody>
      </p:sp>
      <p:sp>
        <p:nvSpPr>
          <p:cNvPr id="7" name="TextBox 6"/>
          <p:cNvSpPr txBox="1"/>
          <p:nvPr/>
        </p:nvSpPr>
        <p:spPr>
          <a:xfrm>
            <a:off x="3335846" y="3736052"/>
            <a:ext cx="1546196" cy="850189"/>
          </a:xfrm>
          <a:prstGeom prst="rect">
            <a:avLst/>
          </a:prstGeom>
        </p:spPr>
        <p:style>
          <a:lnRef idx="2">
            <a:schemeClr val="accent2"/>
          </a:lnRef>
          <a:fillRef idx="1">
            <a:schemeClr val="lt1"/>
          </a:fillRef>
          <a:effectRef idx="0">
            <a:schemeClr val="accent2"/>
          </a:effectRef>
          <a:fontRef idx="minor">
            <a:schemeClr val="dk1"/>
          </a:fontRef>
        </p:style>
        <p:txBody>
          <a:bodyPr wrap="square">
            <a:normAutofit fontScale="77500" lnSpcReduction="20000"/>
          </a:bodyPr>
          <a:lstStyle/>
          <a:p>
            <a:pPr algn="ctr">
              <a:defRPr/>
            </a:pPr>
            <a:r>
              <a:rPr lang="en-GB" dirty="0"/>
              <a:t>Active participation during the trip, asking questions</a:t>
            </a:r>
          </a:p>
        </p:txBody>
      </p:sp>
      <p:pic>
        <p:nvPicPr>
          <p:cNvPr id="2048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5338" y="5988050"/>
            <a:ext cx="268128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p:cNvSpPr/>
          <p:nvPr/>
        </p:nvSpPr>
        <p:spPr bwMode="auto">
          <a:xfrm rot="20382010">
            <a:off x="2302663" y="4138074"/>
            <a:ext cx="968151" cy="216024"/>
          </a:xfrm>
          <a:prstGeom prst="rightArrow">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ndParaRPr>
          </a:p>
        </p:txBody>
      </p:sp>
      <p:sp>
        <p:nvSpPr>
          <p:cNvPr id="10" name="Right Arrow 9"/>
          <p:cNvSpPr/>
          <p:nvPr/>
        </p:nvSpPr>
        <p:spPr bwMode="auto">
          <a:xfrm rot="1729810">
            <a:off x="4946086" y="4169090"/>
            <a:ext cx="595606" cy="216024"/>
          </a:xfrm>
          <a:prstGeom prst="rightArrow">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ndParaRPr>
          </a:p>
        </p:txBody>
      </p:sp>
      <p:sp>
        <p:nvSpPr>
          <p:cNvPr id="2" name="Oval Callout 1"/>
          <p:cNvSpPr/>
          <p:nvPr/>
        </p:nvSpPr>
        <p:spPr bwMode="auto">
          <a:xfrm>
            <a:off x="5429282" y="4286736"/>
            <a:ext cx="2555135" cy="1230495"/>
          </a:xfrm>
          <a:prstGeom prst="wedgeEllipseCallout">
            <a:avLst>
              <a:gd name="adj1" fmla="val -38863"/>
              <a:gd name="adj2" fmla="val 54234"/>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eaLnBrk="1" hangingPunct="1"/>
            <a:r>
              <a:rPr lang="en-GB" sz="1200" dirty="0"/>
              <a:t>Discussion on findings </a:t>
            </a:r>
          </a:p>
          <a:p>
            <a:pPr algn="ctr" eaLnBrk="1" hangingPunct="1"/>
            <a:r>
              <a:rPr lang="en-GB" sz="1200" dirty="0"/>
              <a:t>in project team: </a:t>
            </a:r>
          </a:p>
          <a:p>
            <a:pPr algn="ctr" eaLnBrk="1" hangingPunct="1"/>
            <a:r>
              <a:rPr lang="en-GB" sz="1200" dirty="0"/>
              <a:t>“How does this apply </a:t>
            </a:r>
          </a:p>
          <a:p>
            <a:pPr algn="ctr" eaLnBrk="1" hangingPunct="1"/>
            <a:r>
              <a:rPr lang="en-GB" sz="1200" dirty="0"/>
              <a:t>to our project?”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2948" y="2045663"/>
            <a:ext cx="2625953" cy="1969465"/>
          </a:xfrm>
          <a:prstGeom prst="rect">
            <a:avLst/>
          </a:prstGeom>
          <a:ln>
            <a:noFill/>
          </a:ln>
          <a:effectLst>
            <a:outerShdw blurRad="190500" algn="tl" rotWithShape="0">
              <a:srgbClr val="000000">
                <a:alpha val="70000"/>
              </a:srgbClr>
            </a:outerShdw>
          </a:effectLst>
        </p:spPr>
      </p:pic>
      <p:sp>
        <p:nvSpPr>
          <p:cNvPr id="6" name="Oval Callout 5"/>
          <p:cNvSpPr/>
          <p:nvPr/>
        </p:nvSpPr>
        <p:spPr bwMode="auto">
          <a:xfrm>
            <a:off x="6318614" y="1282558"/>
            <a:ext cx="2560287" cy="761517"/>
          </a:xfrm>
          <a:prstGeom prst="wedgeEllipseCallout">
            <a:avLst>
              <a:gd name="adj1" fmla="val 8279"/>
              <a:gd name="adj2" fmla="val 77636"/>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As needed</a:t>
            </a:r>
            <a:r>
              <a:rPr kumimoji="0" lang="en-US" sz="1400" b="0" i="0" u="none" strike="noStrike" cap="none" normalizeH="0" dirty="0">
                <a:ln>
                  <a:noFill/>
                </a:ln>
                <a:solidFill>
                  <a:schemeClr val="tx1"/>
                </a:solidFill>
                <a:effectLst/>
                <a:latin typeface="Arial" charset="0"/>
              </a:rPr>
              <a:t>, call Emmi: 050 311 2387 </a:t>
            </a:r>
            <a:endParaRPr kumimoji="0" lang="fi-FI" sz="1400" b="0" i="0" u="none" strike="noStrike" cap="none" normalizeH="0" baseline="0" dirty="0">
              <a:ln>
                <a:noFill/>
              </a:ln>
              <a:solidFill>
                <a:schemeClr val="tx1"/>
              </a:solidFill>
              <a:effectLst/>
              <a:latin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550273" y="177552"/>
            <a:ext cx="7985125" cy="1595264"/>
          </a:xfrm>
        </p:spPr>
        <p:txBody>
          <a:bodyPr/>
          <a:lstStyle/>
          <a:p>
            <a:pPr lvl="0" eaLnBrk="1" fontAlgn="auto" hangingPunct="1">
              <a:spcBef>
                <a:spcPts val="0"/>
              </a:spcBef>
              <a:spcAft>
                <a:spcPts val="0"/>
              </a:spcAft>
              <a:defRPr/>
            </a:pPr>
            <a:r>
              <a:rPr lang="en-GB" altLang="en-US" sz="2800" dirty="0"/>
              <a:t>Dismantling Workshop with </a:t>
            </a:r>
            <a:r>
              <a:rPr lang="en-GB" altLang="en-US" sz="2800" dirty="0" err="1"/>
              <a:t>Kuusakoski</a:t>
            </a:r>
            <a:r>
              <a:rPr lang="en-GB" altLang="en-US" sz="2800" dirty="0"/>
              <a:t/>
            </a:r>
            <a:br>
              <a:rPr lang="en-GB" altLang="en-US" sz="2800" dirty="0"/>
            </a:br>
            <a:r>
              <a:rPr lang="fi-FI" sz="2800" b="0" dirty="0" err="1">
                <a:solidFill>
                  <a:prstClr val="black"/>
                </a:solidFill>
                <a:latin typeface="Calibri" panose="020F0502020204030204" pitchFamily="34" charset="0"/>
                <a:cs typeface="Calibri" panose="020F0502020204030204" pitchFamily="34" charset="0"/>
              </a:rPr>
              <a:t>Wed</a:t>
            </a:r>
            <a:r>
              <a:rPr lang="fi-FI" sz="2800" b="0" dirty="0">
                <a:solidFill>
                  <a:prstClr val="black"/>
                </a:solidFill>
                <a:latin typeface="Calibri" panose="020F0502020204030204" pitchFamily="34" charset="0"/>
                <a:cs typeface="Calibri" panose="020F0502020204030204" pitchFamily="34" charset="0"/>
              </a:rPr>
              <a:t> 3.4. 14:15-17 </a:t>
            </a:r>
            <a:br>
              <a:rPr lang="fi-FI" sz="2800" b="0" dirty="0">
                <a:solidFill>
                  <a:prstClr val="black"/>
                </a:solidFill>
                <a:latin typeface="Calibri" panose="020F0502020204030204" pitchFamily="34" charset="0"/>
                <a:cs typeface="Calibri" panose="020F0502020204030204" pitchFamily="34" charset="0"/>
              </a:rPr>
            </a:br>
            <a:r>
              <a:rPr lang="fi-FI" sz="2800" b="0" dirty="0">
                <a:solidFill>
                  <a:prstClr val="black"/>
                </a:solidFill>
                <a:latin typeface="Calibri" panose="020F0502020204030204" pitchFamily="34" charset="0"/>
                <a:cs typeface="Calibri" panose="020F0502020204030204" pitchFamily="34" charset="0"/>
              </a:rPr>
              <a:t>at Design </a:t>
            </a:r>
            <a:r>
              <a:rPr lang="fi-FI" sz="2800" b="0" dirty="0" err="1">
                <a:solidFill>
                  <a:prstClr val="black"/>
                </a:solidFill>
                <a:latin typeface="Calibri" panose="020F0502020204030204" pitchFamily="34" charset="0"/>
                <a:cs typeface="Calibri" panose="020F0502020204030204" pitchFamily="34" charset="0"/>
              </a:rPr>
              <a:t>Factory</a:t>
            </a:r>
            <a:r>
              <a:rPr lang="fi-FI" sz="2800" b="0" dirty="0">
                <a:solidFill>
                  <a:prstClr val="black"/>
                </a:solidFill>
                <a:latin typeface="Calibri" panose="020F0502020204030204" pitchFamily="34" charset="0"/>
                <a:cs typeface="Calibri" panose="020F0502020204030204" pitchFamily="34" charset="0"/>
              </a:rPr>
              <a:t> (Betonimiehenkuja 5C)   </a:t>
            </a:r>
            <a:br>
              <a:rPr lang="fi-FI" sz="2800" b="0" dirty="0">
                <a:solidFill>
                  <a:prstClr val="black"/>
                </a:solidFill>
                <a:latin typeface="Calibri" panose="020F0502020204030204" pitchFamily="34" charset="0"/>
                <a:cs typeface="Calibri" panose="020F0502020204030204" pitchFamily="34" charset="0"/>
              </a:rPr>
            </a:br>
            <a:r>
              <a:rPr lang="en-GB" altLang="en-US" sz="2800" dirty="0"/>
              <a:t> </a:t>
            </a:r>
          </a:p>
        </p:txBody>
      </p:sp>
      <p:sp>
        <p:nvSpPr>
          <p:cNvPr id="14339" name="Content Placeholder 2"/>
          <p:cNvSpPr>
            <a:spLocks noGrp="1"/>
          </p:cNvSpPr>
          <p:nvPr>
            <p:ph idx="1"/>
          </p:nvPr>
        </p:nvSpPr>
        <p:spPr>
          <a:xfrm>
            <a:off x="571500" y="1844824"/>
            <a:ext cx="7985125" cy="4176564"/>
          </a:xfrm>
        </p:spPr>
        <p:txBody>
          <a:bodyPr/>
          <a:lstStyle/>
          <a:p>
            <a:pPr lvl="1" algn="ctr">
              <a:defRPr/>
            </a:pPr>
            <a:endParaRPr lang="en-GB" altLang="en-US" dirty="0"/>
          </a:p>
          <a:p>
            <a:pPr lvl="1" algn="ctr">
              <a:defRPr/>
            </a:pPr>
            <a:endParaRPr lang="en-GB" altLang="en-US" dirty="0"/>
          </a:p>
          <a:p>
            <a:pPr lvl="1" algn="ctr">
              <a:defRPr/>
            </a:pPr>
            <a:endParaRPr lang="en-GB" altLang="en-US" dirty="0"/>
          </a:p>
          <a:p>
            <a:pPr marL="457200" lvl="1" indent="0" algn="ctr">
              <a:buFontTx/>
              <a:buNone/>
              <a:defRPr/>
            </a:pPr>
            <a:endParaRPr lang="en-GB" altLang="en-US" dirty="0"/>
          </a:p>
        </p:txBody>
      </p:sp>
      <p:sp>
        <p:nvSpPr>
          <p:cNvPr id="6" name="TextBox 5"/>
          <p:cNvSpPr txBox="1"/>
          <p:nvPr/>
        </p:nvSpPr>
        <p:spPr>
          <a:xfrm>
            <a:off x="535053" y="1670286"/>
            <a:ext cx="3888035" cy="923330"/>
          </a:xfrm>
          <a:prstGeom prst="rect">
            <a:avLst/>
          </a:prstGeom>
          <a:solidFill>
            <a:schemeClr val="accent1">
              <a:lumMod val="20000"/>
              <a:lumOff val="80000"/>
            </a:schemeClr>
          </a:solidFill>
        </p:spPr>
        <p:txBody>
          <a:bodyPr wrap="square">
            <a:spAutoFit/>
          </a:bodyPr>
          <a:lstStyle/>
          <a:p>
            <a:pPr algn="ctr">
              <a:defRPr/>
            </a:pPr>
            <a:r>
              <a:rPr lang="en-GB" altLang="en-US" dirty="0"/>
              <a:t>Dismantling mobiles and tablets,</a:t>
            </a:r>
          </a:p>
          <a:p>
            <a:pPr algn="ctr">
              <a:defRPr/>
            </a:pPr>
            <a:r>
              <a:rPr lang="en-GB" dirty="0"/>
              <a:t>Classification of the materials – writing down the results in teams</a:t>
            </a:r>
          </a:p>
        </p:txBody>
      </p:sp>
      <p:pic>
        <p:nvPicPr>
          <p:cNvPr id="1946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2163" y="5949950"/>
            <a:ext cx="26828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65307">
            <a:off x="551227" y="3068960"/>
            <a:ext cx="2358273" cy="26373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467">
            <a:off x="3563888" y="3767650"/>
            <a:ext cx="3066081" cy="20525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1287" y="1549345"/>
            <a:ext cx="3119866" cy="20885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p:cNvSpPr>
            <a:spLocks noGrp="1"/>
          </p:cNvSpPr>
          <p:nvPr>
            <p:ph idx="1"/>
          </p:nvPr>
        </p:nvSpPr>
        <p:spPr/>
        <p:txBody>
          <a:bodyPr/>
          <a:lstStyle/>
          <a:p>
            <a:pPr algn="ctr">
              <a:defRPr/>
            </a:pPr>
            <a:endParaRPr lang="fi-FI" dirty="0"/>
          </a:p>
          <a:p>
            <a:pPr algn="ctr">
              <a:defRPr/>
            </a:pPr>
            <a:endParaRPr lang="fi-FI" dirty="0"/>
          </a:p>
          <a:p>
            <a:pPr algn="ctr">
              <a:defRPr/>
            </a:pPr>
            <a:endParaRPr lang="fi-FI" dirty="0"/>
          </a:p>
          <a:p>
            <a:pPr marL="0" indent="0" algn="ctr">
              <a:buFontTx/>
              <a:buNone/>
              <a:defRPr/>
            </a:pPr>
            <a:r>
              <a:rPr lang="fi-FI" sz="4000" dirty="0" err="1"/>
              <a:t>Questions</a:t>
            </a:r>
            <a:r>
              <a:rPr lang="fi-FI" sz="4000" dirty="0"/>
              <a:t>?</a:t>
            </a:r>
          </a:p>
        </p:txBody>
      </p:sp>
      <p:pic>
        <p:nvPicPr>
          <p:cNvPr id="235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5338" y="5949950"/>
            <a:ext cx="268128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Teams</a:t>
            </a:r>
            <a:endParaRPr lang="fi-FI" dirty="0"/>
          </a:p>
        </p:txBody>
      </p:sp>
      <p:sp>
        <p:nvSpPr>
          <p:cNvPr id="4" name="Rectangle 3"/>
          <p:cNvSpPr/>
          <p:nvPr/>
        </p:nvSpPr>
        <p:spPr bwMode="auto">
          <a:xfrm>
            <a:off x="247154" y="2264633"/>
            <a:ext cx="2704356" cy="1728192"/>
          </a:xfrm>
          <a:prstGeom prst="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eaLnBrk="1" hangingPunct="1"/>
            <a:r>
              <a:rPr lang="fi-FI">
                <a:solidFill>
                  <a:schemeClr val="tx1"/>
                </a:solidFill>
                <a:latin typeface="Arial" charset="0"/>
              </a:rPr>
              <a:t>Nikhil</a:t>
            </a:r>
            <a:endParaRPr lang="fi-FI" dirty="0">
              <a:solidFill>
                <a:schemeClr val="tx1"/>
              </a:solidFill>
              <a:latin typeface="Arial" charset="0"/>
            </a:endParaRPr>
          </a:p>
          <a:p>
            <a:pPr algn="ctr" eaLnBrk="1" hangingPunct="1"/>
            <a:r>
              <a:rPr lang="fi-FI" dirty="0">
                <a:solidFill>
                  <a:schemeClr val="tx1"/>
                </a:solidFill>
                <a:latin typeface="Arial" charset="0"/>
              </a:rPr>
              <a:t>Aino</a:t>
            </a:r>
          </a:p>
          <a:p>
            <a:pPr algn="ctr" eaLnBrk="1" hangingPunct="1"/>
            <a:r>
              <a:rPr lang="en-US" dirty="0" err="1">
                <a:solidFill>
                  <a:schemeClr val="tx1"/>
                </a:solidFill>
                <a:latin typeface="Arial" charset="0"/>
              </a:rPr>
              <a:t>Jani</a:t>
            </a:r>
            <a:endParaRPr lang="en-US" dirty="0">
              <a:solidFill>
                <a:schemeClr val="tx1"/>
              </a:solidFill>
              <a:latin typeface="Arial" charset="0"/>
            </a:endParaRPr>
          </a:p>
          <a:p>
            <a:pPr algn="ctr" eaLnBrk="1" hangingPunct="1"/>
            <a:r>
              <a:rPr lang="en-US" dirty="0">
                <a:solidFill>
                  <a:schemeClr val="tx1"/>
                </a:solidFill>
                <a:latin typeface="Arial" charset="0"/>
              </a:rPr>
              <a:t>Leo</a:t>
            </a:r>
            <a:endParaRPr lang="fi-FI" dirty="0">
              <a:solidFill>
                <a:schemeClr val="tx1"/>
              </a:solidFill>
              <a:latin typeface="Arial" charset="0"/>
            </a:endParaRPr>
          </a:p>
        </p:txBody>
      </p:sp>
      <p:sp>
        <p:nvSpPr>
          <p:cNvPr id="6" name="Rectangle 5"/>
          <p:cNvSpPr/>
          <p:nvPr/>
        </p:nvSpPr>
        <p:spPr bwMode="auto">
          <a:xfrm>
            <a:off x="3194435" y="2264633"/>
            <a:ext cx="2704356" cy="1728192"/>
          </a:xfrm>
          <a:prstGeom prst="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eaLnBrk="1" hangingPunct="1"/>
            <a:r>
              <a:rPr lang="fi-FI" dirty="0" err="1">
                <a:solidFill>
                  <a:schemeClr val="tx1"/>
                </a:solidFill>
                <a:latin typeface="Arial" charset="0"/>
              </a:rPr>
              <a:t>Siddharth</a:t>
            </a:r>
            <a:endParaRPr lang="fi-FI" dirty="0">
              <a:solidFill>
                <a:schemeClr val="tx1"/>
              </a:solidFill>
              <a:latin typeface="Arial" charset="0"/>
            </a:endParaRPr>
          </a:p>
          <a:p>
            <a:pPr algn="ctr" eaLnBrk="1" hangingPunct="1"/>
            <a:r>
              <a:rPr lang="fi-FI" dirty="0">
                <a:solidFill>
                  <a:schemeClr val="tx1"/>
                </a:solidFill>
                <a:latin typeface="Arial" charset="0"/>
              </a:rPr>
              <a:t>Karelia</a:t>
            </a:r>
          </a:p>
          <a:p>
            <a:pPr algn="ctr" eaLnBrk="1" hangingPunct="1"/>
            <a:r>
              <a:rPr lang="fi-FI" dirty="0" err="1">
                <a:solidFill>
                  <a:schemeClr val="tx1"/>
                </a:solidFill>
                <a:latin typeface="Arial" charset="0"/>
              </a:rPr>
              <a:t>Tatiana</a:t>
            </a:r>
            <a:endParaRPr lang="fi-FI" dirty="0">
              <a:solidFill>
                <a:schemeClr val="tx1"/>
              </a:solidFill>
              <a:latin typeface="Arial" charset="0"/>
            </a:endParaRPr>
          </a:p>
          <a:p>
            <a:pPr algn="ctr" eaLnBrk="1" hangingPunct="1"/>
            <a:r>
              <a:rPr lang="fi-FI" dirty="0">
                <a:solidFill>
                  <a:schemeClr val="tx1"/>
                </a:solidFill>
                <a:latin typeface="Arial" charset="0"/>
              </a:rPr>
              <a:t>Henri</a:t>
            </a:r>
          </a:p>
          <a:p>
            <a:pPr algn="ctr" eaLnBrk="1" hangingPunct="1"/>
            <a:r>
              <a:rPr kumimoji="0" lang="en-US" sz="1800" b="0" i="0" u="none" strike="noStrike" cap="none" normalizeH="0" baseline="0" dirty="0" err="1">
                <a:ln>
                  <a:noFill/>
                </a:ln>
                <a:solidFill>
                  <a:schemeClr val="tx1"/>
                </a:solidFill>
                <a:effectLst/>
                <a:latin typeface="Arial" charset="0"/>
              </a:rPr>
              <a:t>Juho</a:t>
            </a:r>
            <a:endParaRPr kumimoji="0" lang="fi-FI" sz="1800" b="0" i="0" u="none" strike="noStrike" cap="none" normalizeH="0" baseline="0" dirty="0">
              <a:ln>
                <a:noFill/>
              </a:ln>
              <a:solidFill>
                <a:schemeClr val="tx1"/>
              </a:solidFill>
              <a:effectLst/>
              <a:latin typeface="Arial" charset="0"/>
            </a:endParaRPr>
          </a:p>
        </p:txBody>
      </p:sp>
      <p:sp>
        <p:nvSpPr>
          <p:cNvPr id="8" name="Rectangle 7"/>
          <p:cNvSpPr/>
          <p:nvPr/>
        </p:nvSpPr>
        <p:spPr bwMode="auto">
          <a:xfrm>
            <a:off x="6141716" y="2264633"/>
            <a:ext cx="2704356" cy="1728192"/>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eaLnBrk="1" hangingPunct="1"/>
            <a:r>
              <a:rPr lang="fi-FI" dirty="0">
                <a:solidFill>
                  <a:schemeClr val="tx1"/>
                </a:solidFill>
                <a:latin typeface="Arial" charset="0"/>
              </a:rPr>
              <a:t>Katri</a:t>
            </a:r>
          </a:p>
          <a:p>
            <a:pPr algn="ctr" eaLnBrk="1" hangingPunct="1"/>
            <a:r>
              <a:rPr lang="fi-FI" dirty="0">
                <a:solidFill>
                  <a:schemeClr val="tx1"/>
                </a:solidFill>
                <a:latin typeface="Arial" charset="0"/>
              </a:rPr>
              <a:t>Hannu</a:t>
            </a:r>
          </a:p>
          <a:p>
            <a:pPr algn="ctr" eaLnBrk="1" hangingPunct="1"/>
            <a:r>
              <a:rPr lang="fi-FI" dirty="0">
                <a:solidFill>
                  <a:schemeClr val="tx1"/>
                </a:solidFill>
                <a:latin typeface="Arial" charset="0"/>
              </a:rPr>
              <a:t>Hai</a:t>
            </a:r>
          </a:p>
          <a:p>
            <a:pPr algn="ctr" eaLnBrk="1" hangingPunct="1"/>
            <a:r>
              <a:rPr lang="en-US" dirty="0">
                <a:solidFill>
                  <a:schemeClr val="tx1"/>
                </a:solidFill>
                <a:latin typeface="Arial" charset="0"/>
              </a:rPr>
              <a:t>Noor</a:t>
            </a:r>
          </a:p>
          <a:p>
            <a:pPr algn="ctr" eaLnBrk="1" hangingPunct="1"/>
            <a:r>
              <a:rPr lang="en-US" dirty="0">
                <a:solidFill>
                  <a:schemeClr val="tx1"/>
                </a:solidFill>
                <a:latin typeface="Arial" charset="0"/>
              </a:rPr>
              <a:t>Filippo</a:t>
            </a:r>
            <a:endParaRPr lang="fi-FI" dirty="0">
              <a:solidFill>
                <a:schemeClr val="tx1"/>
              </a:solidFill>
              <a:latin typeface="Arial" charset="0"/>
            </a:endParaRPr>
          </a:p>
        </p:txBody>
      </p:sp>
      <p:sp>
        <p:nvSpPr>
          <p:cNvPr id="7" name="Rectangle 6"/>
          <p:cNvSpPr/>
          <p:nvPr/>
        </p:nvSpPr>
        <p:spPr bwMode="auto">
          <a:xfrm>
            <a:off x="251520" y="1594770"/>
            <a:ext cx="2704356" cy="567680"/>
          </a:xfrm>
          <a:prstGeom prst="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eaLnBrk="1" hangingPunct="1"/>
            <a:r>
              <a:rPr lang="en-US" dirty="0">
                <a:solidFill>
                  <a:schemeClr val="tx1"/>
                </a:solidFill>
                <a:latin typeface="Arial" charset="0"/>
              </a:rPr>
              <a:t>Team 1</a:t>
            </a:r>
            <a:endParaRPr lang="fi-FI" dirty="0">
              <a:solidFill>
                <a:schemeClr val="tx1"/>
              </a:solidFill>
              <a:latin typeface="Arial" charset="0"/>
            </a:endParaRPr>
          </a:p>
        </p:txBody>
      </p:sp>
      <p:sp>
        <p:nvSpPr>
          <p:cNvPr id="9" name="Rectangle 8"/>
          <p:cNvSpPr/>
          <p:nvPr/>
        </p:nvSpPr>
        <p:spPr bwMode="auto">
          <a:xfrm>
            <a:off x="3194435" y="1594770"/>
            <a:ext cx="2704356" cy="567680"/>
          </a:xfrm>
          <a:prstGeom prst="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eaLnBrk="1" hangingPunct="1"/>
            <a:r>
              <a:rPr lang="en-US" dirty="0">
                <a:solidFill>
                  <a:schemeClr val="tx1"/>
                </a:solidFill>
                <a:latin typeface="Arial" charset="0"/>
              </a:rPr>
              <a:t>Team 2</a:t>
            </a:r>
            <a:endParaRPr lang="fi-FI" dirty="0">
              <a:solidFill>
                <a:schemeClr val="tx1"/>
              </a:solidFill>
              <a:latin typeface="Arial" charset="0"/>
            </a:endParaRPr>
          </a:p>
        </p:txBody>
      </p:sp>
      <p:sp>
        <p:nvSpPr>
          <p:cNvPr id="10" name="Rectangle 9"/>
          <p:cNvSpPr/>
          <p:nvPr/>
        </p:nvSpPr>
        <p:spPr bwMode="auto">
          <a:xfrm>
            <a:off x="6137350" y="1594770"/>
            <a:ext cx="2704356" cy="567680"/>
          </a:xfrm>
          <a:prstGeom prst="rect">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algn="ctr" eaLnBrk="1" hangingPunct="1"/>
            <a:r>
              <a:rPr lang="en-US" dirty="0">
                <a:solidFill>
                  <a:schemeClr val="tx1"/>
                </a:solidFill>
                <a:latin typeface="Arial" charset="0"/>
              </a:rPr>
              <a:t>Team 3</a:t>
            </a:r>
            <a:endParaRPr lang="fi-FI" dirty="0">
              <a:solidFill>
                <a:schemeClr val="tx1"/>
              </a:solidFill>
              <a:latin typeface="Arial" charset="0"/>
            </a:endParaRPr>
          </a:p>
        </p:txBody>
      </p:sp>
    </p:spTree>
    <p:extLst>
      <p:ext uri="{BB962C8B-B14F-4D97-AF65-F5344CB8AC3E}">
        <p14:creationId xmlns:p14="http://schemas.microsoft.com/office/powerpoint/2010/main" val="228136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12E665-B798-674C-A017-3849C83AA9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0147" y="404664"/>
            <a:ext cx="4187765" cy="2885136"/>
          </a:xfrm>
          <a:prstGeom prst="rect">
            <a:avLst/>
          </a:prstGeom>
        </p:spPr>
      </p:pic>
      <p:sp>
        <p:nvSpPr>
          <p:cNvPr id="2" name="Title 1">
            <a:extLst>
              <a:ext uri="{FF2B5EF4-FFF2-40B4-BE49-F238E27FC236}">
                <a16:creationId xmlns:a16="http://schemas.microsoft.com/office/drawing/2014/main" id="{AE4D1A55-7575-944F-BA35-D506E495410D}"/>
              </a:ext>
            </a:extLst>
          </p:cNvPr>
          <p:cNvSpPr>
            <a:spLocks noGrp="1"/>
          </p:cNvSpPr>
          <p:nvPr>
            <p:ph type="ctrTitle"/>
          </p:nvPr>
        </p:nvSpPr>
        <p:spPr/>
        <p:txBody>
          <a:bodyPr/>
          <a:lstStyle/>
          <a:p>
            <a:r>
              <a:rPr lang="en-US" dirty="0"/>
              <a:t>What is circular economy?</a:t>
            </a:r>
          </a:p>
        </p:txBody>
      </p:sp>
      <p:sp>
        <p:nvSpPr>
          <p:cNvPr id="3" name="Content Placeholder 2">
            <a:extLst>
              <a:ext uri="{FF2B5EF4-FFF2-40B4-BE49-F238E27FC236}">
                <a16:creationId xmlns:a16="http://schemas.microsoft.com/office/drawing/2014/main" id="{FD11617D-C291-3B47-B638-72F6E8328C03}"/>
              </a:ext>
            </a:extLst>
          </p:cNvPr>
          <p:cNvSpPr>
            <a:spLocks noGrp="1"/>
          </p:cNvSpPr>
          <p:nvPr>
            <p:ph sz="quarter" idx="14"/>
          </p:nvPr>
        </p:nvSpPr>
        <p:spPr>
          <a:xfrm>
            <a:off x="181050" y="1513934"/>
            <a:ext cx="8207374" cy="4003300"/>
          </a:xfrm>
        </p:spPr>
        <p:txBody>
          <a:bodyPr/>
          <a:lstStyle/>
          <a:p>
            <a:r>
              <a:rPr lang="en-US" dirty="0"/>
              <a:t>Several interpretations, the same concept</a:t>
            </a:r>
          </a:p>
        </p:txBody>
      </p:sp>
      <p:pic>
        <p:nvPicPr>
          <p:cNvPr id="4" name="Picture 3">
            <a:extLst>
              <a:ext uri="{FF2B5EF4-FFF2-40B4-BE49-F238E27FC236}">
                <a16:creationId xmlns:a16="http://schemas.microsoft.com/office/drawing/2014/main" id="{28A5C871-D6BF-014B-89C3-086724DCAB5E}"/>
              </a:ext>
            </a:extLst>
          </p:cNvPr>
          <p:cNvPicPr>
            <a:picLocks noChangeAspect="1"/>
          </p:cNvPicPr>
          <p:nvPr/>
        </p:nvPicPr>
        <p:blipFill>
          <a:blip r:embed="rId3"/>
          <a:stretch>
            <a:fillRect/>
          </a:stretch>
        </p:blipFill>
        <p:spPr>
          <a:xfrm>
            <a:off x="4659737" y="3580615"/>
            <a:ext cx="4285248" cy="2932987"/>
          </a:xfrm>
          <a:prstGeom prst="rect">
            <a:avLst/>
          </a:prstGeom>
        </p:spPr>
      </p:pic>
      <p:pic>
        <p:nvPicPr>
          <p:cNvPr id="5" name="Picture 4">
            <a:extLst>
              <a:ext uri="{FF2B5EF4-FFF2-40B4-BE49-F238E27FC236}">
                <a16:creationId xmlns:a16="http://schemas.microsoft.com/office/drawing/2014/main" id="{6C4371D2-47F2-2346-9861-F7B6C675254A}"/>
              </a:ext>
            </a:extLst>
          </p:cNvPr>
          <p:cNvPicPr>
            <a:picLocks noChangeAspect="1"/>
          </p:cNvPicPr>
          <p:nvPr/>
        </p:nvPicPr>
        <p:blipFill>
          <a:blip r:embed="rId4"/>
          <a:stretch>
            <a:fillRect/>
          </a:stretch>
        </p:blipFill>
        <p:spPr>
          <a:xfrm>
            <a:off x="157964" y="2470582"/>
            <a:ext cx="4414037" cy="4082984"/>
          </a:xfrm>
          <a:prstGeom prst="rect">
            <a:avLst/>
          </a:prstGeom>
        </p:spPr>
      </p:pic>
    </p:spTree>
    <p:extLst>
      <p:ext uri="{BB962C8B-B14F-4D97-AF65-F5344CB8AC3E}">
        <p14:creationId xmlns:p14="http://schemas.microsoft.com/office/powerpoint/2010/main" val="2272479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GB" altLang="en-US"/>
              <a:t>Getting to know each other</a:t>
            </a:r>
          </a:p>
        </p:txBody>
      </p:sp>
      <p:sp>
        <p:nvSpPr>
          <p:cNvPr id="4" name="Content Placeholder 2"/>
          <p:cNvSpPr txBox="1">
            <a:spLocks/>
          </p:cNvSpPr>
          <p:nvPr/>
        </p:nvSpPr>
        <p:spPr bwMode="auto">
          <a:xfrm>
            <a:off x="723900" y="1735138"/>
            <a:ext cx="7985125" cy="285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defRPr/>
            </a:pPr>
            <a:r>
              <a:rPr lang="en-GB" kern="0" dirty="0"/>
              <a:t>Share with your group</a:t>
            </a:r>
          </a:p>
          <a:p>
            <a:pPr lvl="1">
              <a:defRPr/>
            </a:pPr>
            <a:r>
              <a:rPr lang="en-GB" kern="0" dirty="0"/>
              <a:t>Name</a:t>
            </a:r>
          </a:p>
          <a:p>
            <a:pPr lvl="1">
              <a:defRPr/>
            </a:pPr>
            <a:r>
              <a:rPr lang="en-GB" kern="0" dirty="0"/>
              <a:t>What you study</a:t>
            </a:r>
          </a:p>
          <a:p>
            <a:pPr lvl="1">
              <a:defRPr/>
            </a:pPr>
            <a:r>
              <a:rPr lang="en-GB" kern="0" dirty="0"/>
              <a:t>Your interest on Circular Economy</a:t>
            </a:r>
          </a:p>
          <a:p>
            <a:pPr lvl="1">
              <a:defRPr/>
            </a:pPr>
            <a:r>
              <a:rPr lang="en-GB" kern="0" dirty="0"/>
              <a:t>What was the place where you travelled last time?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GB" altLang="en-US" dirty="0"/>
              <a:t>Project ideas: First thoughts</a:t>
            </a:r>
          </a:p>
        </p:txBody>
      </p:sp>
      <p:sp>
        <p:nvSpPr>
          <p:cNvPr id="4" name="Content Placeholder 2"/>
          <p:cNvSpPr txBox="1">
            <a:spLocks/>
          </p:cNvSpPr>
          <p:nvPr/>
        </p:nvSpPr>
        <p:spPr bwMode="auto">
          <a:xfrm>
            <a:off x="566512" y="1538764"/>
            <a:ext cx="7985125"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indent="0">
              <a:buNone/>
            </a:pPr>
            <a:r>
              <a:rPr lang="en-GB" altLang="en-US" kern="0" dirty="0"/>
              <a:t>Discuss with your team and write down:</a:t>
            </a:r>
          </a:p>
          <a:p>
            <a:r>
              <a:rPr lang="en-GB" altLang="en-US" kern="0" dirty="0"/>
              <a:t>Ideas of interesting challenges for your project</a:t>
            </a:r>
          </a:p>
          <a:p>
            <a:endParaRPr lang="en-GB" altLang="en-US" kern="0" dirty="0"/>
          </a:p>
          <a:p>
            <a:pPr marL="457200" indent="-457200">
              <a:buFont typeface="+mj-lt"/>
              <a:buAutoNum type="arabicPeriod"/>
            </a:pPr>
            <a:r>
              <a:rPr lang="en-GB" altLang="en-US" kern="0" dirty="0"/>
              <a:t>Brainstorm: Write down ideas individually</a:t>
            </a:r>
          </a:p>
          <a:p>
            <a:pPr marL="457200" indent="-457200">
              <a:buFont typeface="+mj-lt"/>
              <a:buAutoNum type="arabicPeriod"/>
            </a:pPr>
            <a:r>
              <a:rPr lang="en-GB" altLang="en-US" kern="0" dirty="0"/>
              <a:t>Share with the team and discuss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GB" altLang="en-US" dirty="0"/>
              <a:t>Project practicalities</a:t>
            </a:r>
          </a:p>
        </p:txBody>
      </p:sp>
      <p:sp>
        <p:nvSpPr>
          <p:cNvPr id="4" name="Content Placeholder 2"/>
          <p:cNvSpPr txBox="1">
            <a:spLocks/>
          </p:cNvSpPr>
          <p:nvPr/>
        </p:nvSpPr>
        <p:spPr bwMode="auto">
          <a:xfrm>
            <a:off x="566512" y="1538764"/>
            <a:ext cx="7985125"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indent="0">
              <a:buNone/>
            </a:pPr>
            <a:r>
              <a:rPr lang="en-GB" altLang="en-US" kern="0" dirty="0"/>
              <a:t>Discuss with your team and write down (as needed)</a:t>
            </a:r>
          </a:p>
          <a:p>
            <a:pPr marL="0" indent="0">
              <a:buNone/>
            </a:pPr>
            <a:endParaRPr lang="en-GB" dirty="0">
              <a:solidFill>
                <a:prstClr val="black"/>
              </a:solidFill>
              <a:latin typeface="Calibri" panose="020F0502020204030204"/>
            </a:endParaRPr>
          </a:p>
          <a:p>
            <a:pPr marL="457200" indent="-457200">
              <a:buFont typeface="+mj-lt"/>
              <a:buAutoNum type="arabicPeriod"/>
            </a:pPr>
            <a:r>
              <a:rPr lang="en-GB" dirty="0">
                <a:solidFill>
                  <a:prstClr val="black"/>
                </a:solidFill>
                <a:latin typeface="Calibri" panose="020F0502020204030204"/>
              </a:rPr>
              <a:t>How to keep in touch outside of workshops? (</a:t>
            </a:r>
            <a:r>
              <a:rPr lang="en-GB" dirty="0" err="1">
                <a:solidFill>
                  <a:prstClr val="black"/>
                </a:solidFill>
                <a:latin typeface="Calibri" panose="020F0502020204030204"/>
              </a:rPr>
              <a:t>Whatsapp</a:t>
            </a:r>
            <a:r>
              <a:rPr lang="en-GB" dirty="0">
                <a:solidFill>
                  <a:prstClr val="black"/>
                </a:solidFill>
                <a:latin typeface="Calibri" panose="020F0502020204030204"/>
              </a:rPr>
              <a:t>, Messenger, email, MyCourses group chat…)</a:t>
            </a:r>
          </a:p>
          <a:p>
            <a:pPr marL="457200" indent="-457200">
              <a:buFont typeface="+mj-lt"/>
              <a:buAutoNum type="arabicPeriod"/>
            </a:pPr>
            <a:r>
              <a:rPr lang="en-GB" dirty="0">
                <a:solidFill>
                  <a:prstClr val="black"/>
                </a:solidFill>
                <a:latin typeface="Calibri" panose="020F0502020204030204"/>
              </a:rPr>
              <a:t>When and where you could meet outside of workshops? </a:t>
            </a:r>
          </a:p>
          <a:p>
            <a:pPr marL="457200" indent="-457200">
              <a:buFont typeface="+mj-lt"/>
              <a:buAutoNum type="arabicPeriod"/>
            </a:pPr>
            <a:r>
              <a:rPr lang="en-GB" dirty="0">
                <a:solidFill>
                  <a:prstClr val="black"/>
                </a:solidFill>
                <a:latin typeface="Calibri" panose="020F0502020204030204"/>
              </a:rPr>
              <a:t>How to share ideas and materials with each other outside of workshops? (Dropbox, Google Drive…)</a:t>
            </a:r>
          </a:p>
          <a:p>
            <a:pPr marL="457200" indent="-457200">
              <a:buFont typeface="+mj-lt"/>
              <a:buAutoNum type="arabicPeriod"/>
            </a:pPr>
            <a:r>
              <a:rPr lang="en-GB" dirty="0">
                <a:solidFill>
                  <a:prstClr val="black"/>
                </a:solidFill>
                <a:latin typeface="Calibri" panose="020F0502020204030204"/>
              </a:rPr>
              <a:t>What are your hopes for your team? What makes a good team? (e.g. listening to everyone’s views…)</a:t>
            </a:r>
          </a:p>
        </p:txBody>
      </p:sp>
    </p:spTree>
    <p:extLst>
      <p:ext uri="{BB962C8B-B14F-4D97-AF65-F5344CB8AC3E}">
        <p14:creationId xmlns:p14="http://schemas.microsoft.com/office/powerpoint/2010/main" val="2024688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next workshop:</a:t>
            </a:r>
            <a:br>
              <a:rPr lang="en-US" dirty="0"/>
            </a:br>
            <a:r>
              <a:rPr lang="en-US" dirty="0"/>
              <a:t>Pre-task (DL 5.3. 10 pm)</a:t>
            </a:r>
            <a:endParaRPr lang="fi-FI" dirty="0"/>
          </a:p>
        </p:txBody>
      </p:sp>
      <p:sp>
        <p:nvSpPr>
          <p:cNvPr id="3" name="Content Placeholder 2"/>
          <p:cNvSpPr>
            <a:spLocks noGrp="1"/>
          </p:cNvSpPr>
          <p:nvPr>
            <p:ph idx="1"/>
          </p:nvPr>
        </p:nvSpPr>
        <p:spPr>
          <a:xfrm>
            <a:off x="571501" y="1844824"/>
            <a:ext cx="4288532" cy="3873351"/>
          </a:xfrm>
        </p:spPr>
        <p:txBody>
          <a:bodyPr/>
          <a:lstStyle/>
          <a:p>
            <a:r>
              <a:rPr lang="en-US" sz="2000" dirty="0"/>
              <a:t>Individually, think about possible challenges which your team could solve as the project work</a:t>
            </a:r>
          </a:p>
          <a:p>
            <a:r>
              <a:rPr lang="en-US" sz="2000" dirty="0"/>
              <a:t>Come up with 20 challenge ideas and return them into </a:t>
            </a:r>
            <a:r>
              <a:rPr lang="en-US" sz="2000" dirty="0">
                <a:hlinkClick r:id="rId2"/>
              </a:rPr>
              <a:t>MyCourses</a:t>
            </a:r>
            <a:r>
              <a:rPr lang="en-US" sz="2000" dirty="0"/>
              <a:t> by DL 5.3. 10 pm </a:t>
            </a:r>
            <a:endParaRPr lang="fi-FI" sz="2000" dirty="0"/>
          </a:p>
          <a:p>
            <a:pPr lvl="1">
              <a:buFont typeface="Arial" panose="020B0604020202020204" pitchFamily="34" charset="0"/>
              <a:buChar char="•"/>
            </a:pPr>
            <a:r>
              <a:rPr lang="en-US" sz="1800" dirty="0"/>
              <a:t>-1point for late submission </a:t>
            </a:r>
          </a:p>
          <a:p>
            <a:pPr lvl="1">
              <a:buFont typeface="Arial" panose="020B0604020202020204" pitchFamily="34" charset="0"/>
              <a:buChar char="•"/>
            </a:pPr>
            <a:r>
              <a:rPr lang="en-US" sz="1800" dirty="0"/>
              <a:t>The ideas can be preliminary challenge ideas</a:t>
            </a:r>
          </a:p>
          <a:p>
            <a:pPr lvl="1">
              <a:buFont typeface="Arial" panose="020B0604020202020204" pitchFamily="34" charset="0"/>
              <a:buChar char="•"/>
            </a:pPr>
            <a:r>
              <a:rPr lang="en-US" sz="1800" dirty="0"/>
              <a:t>The ideas can be different points of view to the same topic</a:t>
            </a:r>
          </a:p>
        </p:txBody>
      </p:sp>
      <p:grpSp>
        <p:nvGrpSpPr>
          <p:cNvPr id="4" name="Group 3"/>
          <p:cNvGrpSpPr/>
          <p:nvPr/>
        </p:nvGrpSpPr>
        <p:grpSpPr>
          <a:xfrm>
            <a:off x="5102918" y="2132856"/>
            <a:ext cx="3453707" cy="2601998"/>
            <a:chOff x="7265760" y="3572598"/>
            <a:chExt cx="3453707" cy="2601998"/>
          </a:xfrm>
        </p:grpSpPr>
        <p:grpSp>
          <p:nvGrpSpPr>
            <p:cNvPr id="5" name="Group 4"/>
            <p:cNvGrpSpPr/>
            <p:nvPr/>
          </p:nvGrpSpPr>
          <p:grpSpPr>
            <a:xfrm>
              <a:off x="7680176" y="3572598"/>
              <a:ext cx="3039291" cy="2601998"/>
              <a:chOff x="6156176" y="3572598"/>
              <a:chExt cx="3039291" cy="2601998"/>
            </a:xfrm>
          </p:grpSpPr>
          <p:pic>
            <p:nvPicPr>
              <p:cNvPr id="7" name="Picture 6"/>
              <p:cNvPicPr>
                <a:picLocks noChangeAspect="1"/>
              </p:cNvPicPr>
              <p:nvPr/>
            </p:nvPicPr>
            <p:blipFill>
              <a:blip r:embed="rId3"/>
              <a:stretch>
                <a:fillRect/>
              </a:stretch>
            </p:blipFill>
            <p:spPr>
              <a:xfrm>
                <a:off x="6156176" y="3572598"/>
                <a:ext cx="2448272" cy="1977267"/>
              </a:xfrm>
              <a:prstGeom prst="rect">
                <a:avLst/>
              </a:prstGeom>
            </p:spPr>
          </p:pic>
          <p:grpSp>
            <p:nvGrpSpPr>
              <p:cNvPr id="8" name="Group 7"/>
              <p:cNvGrpSpPr/>
              <p:nvPr/>
            </p:nvGrpSpPr>
            <p:grpSpPr>
              <a:xfrm>
                <a:off x="7380138" y="4806726"/>
                <a:ext cx="648072" cy="1367870"/>
                <a:chOff x="4499993" y="4806726"/>
                <a:chExt cx="648072" cy="1367870"/>
              </a:xfrm>
            </p:grpSpPr>
            <p:pic>
              <p:nvPicPr>
                <p:cNvPr id="11" name="Picture 10"/>
                <p:cNvPicPr>
                  <a:picLocks noChangeAspect="1"/>
                </p:cNvPicPr>
                <p:nvPr/>
              </p:nvPicPr>
              <p:blipFill>
                <a:blip r:embed="rId4"/>
                <a:stretch>
                  <a:fillRect/>
                </a:stretch>
              </p:blipFill>
              <p:spPr>
                <a:xfrm>
                  <a:off x="4572000" y="4806726"/>
                  <a:ext cx="469206" cy="935461"/>
                </a:xfrm>
                <a:prstGeom prst="rect">
                  <a:avLst/>
                </a:prstGeom>
              </p:spPr>
            </p:pic>
            <p:sp>
              <p:nvSpPr>
                <p:cNvPr id="12" name="TextBox 11"/>
                <p:cNvSpPr txBox="1"/>
                <p:nvPr/>
              </p:nvSpPr>
              <p:spPr>
                <a:xfrm>
                  <a:off x="4499993" y="5805264"/>
                  <a:ext cx="648072" cy="369332"/>
                </a:xfrm>
                <a:prstGeom prst="rect">
                  <a:avLst/>
                </a:prstGeom>
                <a:noFill/>
              </p:spPr>
              <p:txBody>
                <a:bodyPr wrap="square" rtlCol="0">
                  <a:spAutoFit/>
                </a:bodyPr>
                <a:lstStyle/>
                <a:p>
                  <a:r>
                    <a:rPr lang="en-US" dirty="0"/>
                    <a:t>User</a:t>
                  </a:r>
                </a:p>
              </p:txBody>
            </p:sp>
          </p:grpSp>
          <p:sp>
            <p:nvSpPr>
              <p:cNvPr id="9" name="Oval 8"/>
              <p:cNvSpPr/>
              <p:nvPr/>
            </p:nvSpPr>
            <p:spPr>
              <a:xfrm rot="3928572">
                <a:off x="7033964" y="3379660"/>
                <a:ext cx="1889191" cy="23957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Box 9"/>
              <p:cNvSpPr txBox="1"/>
              <p:nvPr/>
            </p:nvSpPr>
            <p:spPr>
              <a:xfrm>
                <a:off x="8278715" y="3838570"/>
                <a:ext cx="916752" cy="369332"/>
              </a:xfrm>
              <a:prstGeom prst="rect">
                <a:avLst/>
              </a:prstGeom>
              <a:noFill/>
            </p:spPr>
            <p:txBody>
              <a:bodyPr wrap="square" rtlCol="0">
                <a:spAutoFit/>
              </a:bodyPr>
              <a:lstStyle/>
              <a:p>
                <a:r>
                  <a:rPr lang="en-US" dirty="0"/>
                  <a:t>Design</a:t>
                </a:r>
              </a:p>
            </p:txBody>
          </p:sp>
        </p:grpSp>
        <p:sp>
          <p:nvSpPr>
            <p:cNvPr id="6" name="TextBox 5"/>
            <p:cNvSpPr txBox="1"/>
            <p:nvPr/>
          </p:nvSpPr>
          <p:spPr>
            <a:xfrm>
              <a:off x="7265760" y="5012585"/>
              <a:ext cx="1496295" cy="369332"/>
            </a:xfrm>
            <a:prstGeom prst="rect">
              <a:avLst/>
            </a:prstGeom>
            <a:noFill/>
          </p:spPr>
          <p:txBody>
            <a:bodyPr wrap="square" rtlCol="0">
              <a:spAutoFit/>
            </a:bodyPr>
            <a:lstStyle/>
            <a:p>
              <a:r>
                <a:rPr lang="en-US" dirty="0"/>
                <a:t>Technology</a:t>
              </a:r>
            </a:p>
          </p:txBody>
        </p:sp>
      </p:grpSp>
    </p:spTree>
    <p:extLst>
      <p:ext uri="{BB962C8B-B14F-4D97-AF65-F5344CB8AC3E}">
        <p14:creationId xmlns:p14="http://schemas.microsoft.com/office/powerpoint/2010/main" val="827233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6.3. WS: Ideation</a:t>
            </a:r>
            <a:endParaRPr lang="fi-FI" dirty="0"/>
          </a:p>
        </p:txBody>
      </p:sp>
      <p:sp>
        <p:nvSpPr>
          <p:cNvPr id="3" name="Content Placeholder 2"/>
          <p:cNvSpPr>
            <a:spLocks noGrp="1"/>
          </p:cNvSpPr>
          <p:nvPr>
            <p:ph idx="1"/>
          </p:nvPr>
        </p:nvSpPr>
        <p:spPr>
          <a:xfrm>
            <a:off x="571501" y="1582738"/>
            <a:ext cx="4288532" cy="4135437"/>
          </a:xfrm>
        </p:spPr>
        <p:txBody>
          <a:bodyPr/>
          <a:lstStyle/>
          <a:p>
            <a:r>
              <a:rPr lang="en-US" sz="2000" dirty="0"/>
              <a:t>Working on team members’ challenge ideas (20 / team member)</a:t>
            </a:r>
          </a:p>
          <a:p>
            <a:r>
              <a:rPr lang="en-US" sz="2000" dirty="0"/>
              <a:t>Choosing the challenge </a:t>
            </a:r>
          </a:p>
          <a:p>
            <a:r>
              <a:rPr lang="en-US" sz="2000" dirty="0"/>
              <a:t>Starting to think about the solution </a:t>
            </a:r>
          </a:p>
          <a:p>
            <a:pPr lvl="1"/>
            <a:r>
              <a:rPr lang="en-US" sz="1800" dirty="0"/>
              <a:t>What our product or service might be? </a:t>
            </a:r>
          </a:p>
          <a:p>
            <a:pPr lvl="2"/>
            <a:r>
              <a:rPr lang="en-US" sz="1600" dirty="0"/>
              <a:t>E.g. Headphones, washing machine 2018</a:t>
            </a:r>
            <a:endParaRPr lang="fi-FI" sz="1600" dirty="0"/>
          </a:p>
        </p:txBody>
      </p:sp>
      <p:grpSp>
        <p:nvGrpSpPr>
          <p:cNvPr id="4" name="Group 3"/>
          <p:cNvGrpSpPr/>
          <p:nvPr/>
        </p:nvGrpSpPr>
        <p:grpSpPr>
          <a:xfrm>
            <a:off x="5102918" y="2132856"/>
            <a:ext cx="3453707" cy="2601998"/>
            <a:chOff x="7265760" y="3572598"/>
            <a:chExt cx="3453707" cy="2601998"/>
          </a:xfrm>
        </p:grpSpPr>
        <p:grpSp>
          <p:nvGrpSpPr>
            <p:cNvPr id="5" name="Group 4"/>
            <p:cNvGrpSpPr/>
            <p:nvPr/>
          </p:nvGrpSpPr>
          <p:grpSpPr>
            <a:xfrm>
              <a:off x="7680176" y="3572598"/>
              <a:ext cx="3039291" cy="2601998"/>
              <a:chOff x="6156176" y="3572598"/>
              <a:chExt cx="3039291" cy="2601998"/>
            </a:xfrm>
          </p:grpSpPr>
          <p:pic>
            <p:nvPicPr>
              <p:cNvPr id="7" name="Picture 6"/>
              <p:cNvPicPr>
                <a:picLocks noChangeAspect="1"/>
              </p:cNvPicPr>
              <p:nvPr/>
            </p:nvPicPr>
            <p:blipFill>
              <a:blip r:embed="rId2"/>
              <a:stretch>
                <a:fillRect/>
              </a:stretch>
            </p:blipFill>
            <p:spPr>
              <a:xfrm>
                <a:off x="6156176" y="3572598"/>
                <a:ext cx="2448272" cy="1977267"/>
              </a:xfrm>
              <a:prstGeom prst="rect">
                <a:avLst/>
              </a:prstGeom>
            </p:spPr>
          </p:pic>
          <p:grpSp>
            <p:nvGrpSpPr>
              <p:cNvPr id="8" name="Group 7"/>
              <p:cNvGrpSpPr/>
              <p:nvPr/>
            </p:nvGrpSpPr>
            <p:grpSpPr>
              <a:xfrm>
                <a:off x="7380138" y="4806726"/>
                <a:ext cx="648072" cy="1367870"/>
                <a:chOff x="4499993" y="4806726"/>
                <a:chExt cx="648072" cy="1367870"/>
              </a:xfrm>
            </p:grpSpPr>
            <p:pic>
              <p:nvPicPr>
                <p:cNvPr id="11" name="Picture 10"/>
                <p:cNvPicPr>
                  <a:picLocks noChangeAspect="1"/>
                </p:cNvPicPr>
                <p:nvPr/>
              </p:nvPicPr>
              <p:blipFill>
                <a:blip r:embed="rId3"/>
                <a:stretch>
                  <a:fillRect/>
                </a:stretch>
              </p:blipFill>
              <p:spPr>
                <a:xfrm>
                  <a:off x="4572000" y="4806726"/>
                  <a:ext cx="469206" cy="935461"/>
                </a:xfrm>
                <a:prstGeom prst="rect">
                  <a:avLst/>
                </a:prstGeom>
              </p:spPr>
            </p:pic>
            <p:sp>
              <p:nvSpPr>
                <p:cNvPr id="12" name="TextBox 11"/>
                <p:cNvSpPr txBox="1"/>
                <p:nvPr/>
              </p:nvSpPr>
              <p:spPr>
                <a:xfrm>
                  <a:off x="4499993" y="5805264"/>
                  <a:ext cx="648072" cy="369332"/>
                </a:xfrm>
                <a:prstGeom prst="rect">
                  <a:avLst/>
                </a:prstGeom>
                <a:noFill/>
              </p:spPr>
              <p:txBody>
                <a:bodyPr wrap="square" rtlCol="0">
                  <a:spAutoFit/>
                </a:bodyPr>
                <a:lstStyle/>
                <a:p>
                  <a:r>
                    <a:rPr lang="en-US" dirty="0"/>
                    <a:t>User</a:t>
                  </a:r>
                </a:p>
              </p:txBody>
            </p:sp>
          </p:grpSp>
          <p:sp>
            <p:nvSpPr>
              <p:cNvPr id="9" name="Oval 8"/>
              <p:cNvSpPr/>
              <p:nvPr/>
            </p:nvSpPr>
            <p:spPr>
              <a:xfrm rot="3928572">
                <a:off x="7033964" y="3379660"/>
                <a:ext cx="1889191" cy="23957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Box 9"/>
              <p:cNvSpPr txBox="1"/>
              <p:nvPr/>
            </p:nvSpPr>
            <p:spPr>
              <a:xfrm>
                <a:off x="8278715" y="3838570"/>
                <a:ext cx="916752" cy="369332"/>
              </a:xfrm>
              <a:prstGeom prst="rect">
                <a:avLst/>
              </a:prstGeom>
              <a:noFill/>
            </p:spPr>
            <p:txBody>
              <a:bodyPr wrap="square" rtlCol="0">
                <a:spAutoFit/>
              </a:bodyPr>
              <a:lstStyle/>
              <a:p>
                <a:r>
                  <a:rPr lang="en-US" dirty="0"/>
                  <a:t>Design</a:t>
                </a:r>
              </a:p>
            </p:txBody>
          </p:sp>
        </p:grpSp>
        <p:sp>
          <p:nvSpPr>
            <p:cNvPr id="6" name="TextBox 5"/>
            <p:cNvSpPr txBox="1"/>
            <p:nvPr/>
          </p:nvSpPr>
          <p:spPr>
            <a:xfrm>
              <a:off x="7265760" y="5012585"/>
              <a:ext cx="1496295" cy="369332"/>
            </a:xfrm>
            <a:prstGeom prst="rect">
              <a:avLst/>
            </a:prstGeom>
            <a:noFill/>
          </p:spPr>
          <p:txBody>
            <a:bodyPr wrap="square" rtlCol="0">
              <a:spAutoFit/>
            </a:bodyPr>
            <a:lstStyle/>
            <a:p>
              <a:r>
                <a:rPr lang="en-US" dirty="0"/>
                <a:t>Technology</a:t>
              </a:r>
            </a:p>
          </p:txBody>
        </p:sp>
      </p:grpSp>
    </p:spTree>
    <p:extLst>
      <p:ext uri="{BB962C8B-B14F-4D97-AF65-F5344CB8AC3E}">
        <p14:creationId xmlns:p14="http://schemas.microsoft.com/office/powerpoint/2010/main" val="270895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19B66-598D-E643-B486-BFEF6E0AA86A}"/>
              </a:ext>
            </a:extLst>
          </p:cNvPr>
          <p:cNvSpPr>
            <a:spLocks noGrp="1"/>
          </p:cNvSpPr>
          <p:nvPr>
            <p:ph type="ctrTitle"/>
          </p:nvPr>
        </p:nvSpPr>
        <p:spPr/>
        <p:txBody>
          <a:bodyPr/>
          <a:lstStyle/>
          <a:p>
            <a:r>
              <a:rPr lang="en-US" dirty="0"/>
              <a:t>Is Circular Economy a synonym of Sustainability?</a:t>
            </a:r>
          </a:p>
        </p:txBody>
      </p:sp>
      <p:sp>
        <p:nvSpPr>
          <p:cNvPr id="3" name="Content Placeholder 2">
            <a:extLst>
              <a:ext uri="{FF2B5EF4-FFF2-40B4-BE49-F238E27FC236}">
                <a16:creationId xmlns:a16="http://schemas.microsoft.com/office/drawing/2014/main" id="{A12576B0-FAA5-2C4B-B0AE-7DE4DF06DF6B}"/>
              </a:ext>
            </a:extLst>
          </p:cNvPr>
          <p:cNvSpPr>
            <a:spLocks noGrp="1"/>
          </p:cNvSpPr>
          <p:nvPr>
            <p:ph sz="quarter" idx="14"/>
          </p:nvPr>
        </p:nvSpPr>
        <p:spPr/>
        <p:txBody>
          <a:bodyPr/>
          <a:lstStyle/>
          <a:p>
            <a:endParaRPr lang="fi-FI" dirty="0"/>
          </a:p>
        </p:txBody>
      </p:sp>
      <p:graphicFrame>
        <p:nvGraphicFramePr>
          <p:cNvPr id="8" name="Content Placeholder 3">
            <a:extLst>
              <a:ext uri="{FF2B5EF4-FFF2-40B4-BE49-F238E27FC236}">
                <a16:creationId xmlns:a16="http://schemas.microsoft.com/office/drawing/2014/main" id="{933F7BFC-3772-AC4F-8709-4BFB427F8B6C}"/>
              </a:ext>
            </a:extLst>
          </p:cNvPr>
          <p:cNvGraphicFramePr>
            <a:graphicFrameLocks/>
          </p:cNvGraphicFramePr>
          <p:nvPr>
            <p:extLst/>
          </p:nvPr>
        </p:nvGraphicFramePr>
        <p:xfrm>
          <a:off x="468312" y="1224080"/>
          <a:ext cx="8207376" cy="5496560"/>
        </p:xfrm>
        <a:graphic>
          <a:graphicData uri="http://schemas.openxmlformats.org/drawingml/2006/table">
            <a:tbl>
              <a:tblPr firstRow="1" bandRow="1">
                <a:tableStyleId>{5C22544A-7EE6-4342-B048-85BDC9FD1C3A}</a:tableStyleId>
              </a:tblPr>
              <a:tblGrid>
                <a:gridCol w="2735792">
                  <a:extLst>
                    <a:ext uri="{9D8B030D-6E8A-4147-A177-3AD203B41FA5}">
                      <a16:colId xmlns:a16="http://schemas.microsoft.com/office/drawing/2014/main" val="20000"/>
                    </a:ext>
                  </a:extLst>
                </a:gridCol>
                <a:gridCol w="2735792">
                  <a:extLst>
                    <a:ext uri="{9D8B030D-6E8A-4147-A177-3AD203B41FA5}">
                      <a16:colId xmlns:a16="http://schemas.microsoft.com/office/drawing/2014/main" val="20001"/>
                    </a:ext>
                  </a:extLst>
                </a:gridCol>
                <a:gridCol w="2735792">
                  <a:extLst>
                    <a:ext uri="{9D8B030D-6E8A-4147-A177-3AD203B41FA5}">
                      <a16:colId xmlns:a16="http://schemas.microsoft.com/office/drawing/2014/main" val="20002"/>
                    </a:ext>
                  </a:extLst>
                </a:gridCol>
              </a:tblGrid>
              <a:tr h="370840">
                <a:tc>
                  <a:txBody>
                    <a:bodyPr/>
                    <a:lstStyle/>
                    <a:p>
                      <a:endParaRPr lang="en-US" sz="1200" dirty="0"/>
                    </a:p>
                  </a:txBody>
                  <a:tcPr/>
                </a:tc>
                <a:tc>
                  <a:txBody>
                    <a:bodyPr/>
                    <a:lstStyle/>
                    <a:p>
                      <a:r>
                        <a:rPr lang="en-US" sz="1200" dirty="0"/>
                        <a:t>Sustainability</a:t>
                      </a:r>
                    </a:p>
                  </a:txBody>
                  <a:tcPr/>
                </a:tc>
                <a:tc>
                  <a:txBody>
                    <a:bodyPr/>
                    <a:lstStyle/>
                    <a:p>
                      <a:r>
                        <a:rPr lang="en-US" sz="1200" dirty="0"/>
                        <a:t>Circular Economy</a:t>
                      </a:r>
                    </a:p>
                  </a:txBody>
                  <a:tcPr/>
                </a:tc>
                <a:extLst>
                  <a:ext uri="{0D108BD9-81ED-4DB2-BD59-A6C34878D82A}">
                    <a16:rowId xmlns:a16="http://schemas.microsoft.com/office/drawing/2014/main" val="10000"/>
                  </a:ext>
                </a:extLst>
              </a:tr>
              <a:tr h="370840">
                <a:tc>
                  <a:txBody>
                    <a:bodyPr/>
                    <a:lstStyle/>
                    <a:p>
                      <a:r>
                        <a:rPr lang="en-US" sz="1200" dirty="0"/>
                        <a:t>Goals</a:t>
                      </a:r>
                    </a:p>
                  </a:txBody>
                  <a:tcPr/>
                </a:tc>
                <a:tc>
                  <a:txBody>
                    <a:bodyPr/>
                    <a:lstStyle/>
                    <a:p>
                      <a:r>
                        <a:rPr lang="en-US" sz="1200" dirty="0"/>
                        <a:t>Open-ended, multitude of goals depending on the considered agent and her interests</a:t>
                      </a:r>
                    </a:p>
                  </a:txBody>
                  <a:tcPr/>
                </a:tc>
                <a:tc>
                  <a:txBody>
                    <a:bodyPr/>
                    <a:lstStyle/>
                    <a:p>
                      <a:r>
                        <a:rPr lang="en-US" sz="1200" dirty="0"/>
                        <a:t>Closed loop, ideally eliminating all resource input into and leakage out of the system</a:t>
                      </a:r>
                    </a:p>
                  </a:txBody>
                  <a:tcPr/>
                </a:tc>
                <a:extLst>
                  <a:ext uri="{0D108BD9-81ED-4DB2-BD59-A6C34878D82A}">
                    <a16:rowId xmlns:a16="http://schemas.microsoft.com/office/drawing/2014/main" val="10001"/>
                  </a:ext>
                </a:extLst>
              </a:tr>
              <a:tr h="370840">
                <a:tc>
                  <a:txBody>
                    <a:bodyPr/>
                    <a:lstStyle/>
                    <a:p>
                      <a:r>
                        <a:rPr lang="en-US" sz="1200" dirty="0"/>
                        <a:t>Main motivation</a:t>
                      </a:r>
                    </a:p>
                  </a:txBody>
                  <a:tcPr/>
                </a:tc>
                <a:tc>
                  <a:txBody>
                    <a:bodyPr/>
                    <a:lstStyle/>
                    <a:p>
                      <a:r>
                        <a:rPr lang="en-US" sz="1200" dirty="0"/>
                        <a:t>Diffused and diverse reflexivity and adaptive/past trajectories</a:t>
                      </a:r>
                    </a:p>
                  </a:txBody>
                  <a:tcPr/>
                </a:tc>
                <a:tc>
                  <a:txBody>
                    <a:bodyPr/>
                    <a:lstStyle/>
                    <a:p>
                      <a:r>
                        <a:rPr lang="en-US" sz="1200" dirty="0"/>
                        <a:t>Better use of resources, waste, leakage (from linear to circular)</a:t>
                      </a:r>
                    </a:p>
                  </a:txBody>
                  <a:tcPr/>
                </a:tc>
                <a:extLst>
                  <a:ext uri="{0D108BD9-81ED-4DB2-BD59-A6C34878D82A}">
                    <a16:rowId xmlns:a16="http://schemas.microsoft.com/office/drawing/2014/main" val="10002"/>
                  </a:ext>
                </a:extLst>
              </a:tr>
              <a:tr h="370840">
                <a:tc>
                  <a:txBody>
                    <a:bodyPr/>
                    <a:lstStyle/>
                    <a:p>
                      <a:r>
                        <a:rPr lang="en-US" sz="1200" dirty="0"/>
                        <a:t>What system is prioritized?</a:t>
                      </a:r>
                    </a:p>
                  </a:txBody>
                  <a:tcPr/>
                </a:tc>
                <a:tc>
                  <a:txBody>
                    <a:bodyPr/>
                    <a:lstStyle/>
                    <a:p>
                      <a:r>
                        <a:rPr lang="en-US" sz="1200" dirty="0"/>
                        <a:t>Triple bottom line (horizontal)</a:t>
                      </a:r>
                    </a:p>
                  </a:txBody>
                  <a:tcPr/>
                </a:tc>
                <a:tc>
                  <a:txBody>
                    <a:bodyPr/>
                    <a:lstStyle/>
                    <a:p>
                      <a:r>
                        <a:rPr lang="en-US" sz="1200" dirty="0"/>
                        <a:t>The economic system (hierarchical)</a:t>
                      </a:r>
                    </a:p>
                  </a:txBody>
                  <a:tcPr/>
                </a:tc>
                <a:extLst>
                  <a:ext uri="{0D108BD9-81ED-4DB2-BD59-A6C34878D82A}">
                    <a16:rowId xmlns:a16="http://schemas.microsoft.com/office/drawing/2014/main" val="10003"/>
                  </a:ext>
                </a:extLst>
              </a:tr>
              <a:tr h="370840">
                <a:tc>
                  <a:txBody>
                    <a:bodyPr/>
                    <a:lstStyle/>
                    <a:p>
                      <a:r>
                        <a:rPr lang="en-US" sz="1200" dirty="0"/>
                        <a:t>To whose benefit?</a:t>
                      </a:r>
                    </a:p>
                  </a:txBody>
                  <a:tcPr/>
                </a:tc>
                <a:tc>
                  <a:txBody>
                    <a:bodyPr/>
                    <a:lstStyle/>
                    <a:p>
                      <a:r>
                        <a:rPr lang="en-US" sz="1200" dirty="0"/>
                        <a:t>The environment, the economy, and society at large.</a:t>
                      </a:r>
                    </a:p>
                  </a:txBody>
                  <a:tcPr/>
                </a:tc>
                <a:tc>
                  <a:txBody>
                    <a:bodyPr/>
                    <a:lstStyle/>
                    <a:p>
                      <a:r>
                        <a:rPr lang="en-US" sz="1200" dirty="0"/>
                        <a:t>Economic actors are at the core, benefitting the economy and the environment. Society benefits from environmental improvements and certain add-ons and assumptions, like more manual labor or fairer taxation</a:t>
                      </a:r>
                    </a:p>
                  </a:txBody>
                  <a:tcPr/>
                </a:tc>
                <a:extLst>
                  <a:ext uri="{0D108BD9-81ED-4DB2-BD59-A6C34878D82A}">
                    <a16:rowId xmlns:a16="http://schemas.microsoft.com/office/drawing/2014/main" val="10004"/>
                  </a:ext>
                </a:extLst>
              </a:tr>
              <a:tr h="370840">
                <a:tc>
                  <a:txBody>
                    <a:bodyPr/>
                    <a:lstStyle/>
                    <a:p>
                      <a:r>
                        <a:rPr lang="en-US" sz="1200" dirty="0"/>
                        <a:t>Timeframe of changes</a:t>
                      </a:r>
                    </a:p>
                  </a:txBody>
                  <a:tcPr/>
                </a:tc>
                <a:tc>
                  <a:txBody>
                    <a:bodyPr/>
                    <a:lstStyle/>
                    <a:p>
                      <a:r>
                        <a:rPr lang="en-US" sz="1200" dirty="0"/>
                        <a:t>Open-ended, sustain current status “indefinitely”</a:t>
                      </a:r>
                    </a:p>
                  </a:txBody>
                  <a:tcPr/>
                </a:tc>
                <a:tc>
                  <a:txBody>
                    <a:bodyPr/>
                    <a:lstStyle/>
                    <a:p>
                      <a:r>
                        <a:rPr lang="en-US" sz="1200" dirty="0"/>
                        <a:t>Theoretical limits to optimization and practical ones to implementation could set input and leakage thresholds for the successful conclusion of the implementation of a Circular Economy</a:t>
                      </a:r>
                    </a:p>
                  </a:txBody>
                  <a:tcPr/>
                </a:tc>
                <a:extLst>
                  <a:ext uri="{0D108BD9-81ED-4DB2-BD59-A6C34878D82A}">
                    <a16:rowId xmlns:a16="http://schemas.microsoft.com/office/drawing/2014/main" val="10005"/>
                  </a:ext>
                </a:extLst>
              </a:tr>
              <a:tr h="370840">
                <a:tc>
                  <a:txBody>
                    <a:bodyPr/>
                    <a:lstStyle/>
                    <a:p>
                      <a:r>
                        <a:rPr lang="en-US" sz="1200" dirty="0"/>
                        <a:t>Perceptions of responsibilities</a:t>
                      </a:r>
                    </a:p>
                  </a:txBody>
                  <a:tcPr/>
                </a:tc>
                <a:tc>
                  <a:txBody>
                    <a:bodyPr/>
                    <a:lstStyle/>
                    <a:p>
                      <a:r>
                        <a:rPr lang="en-US" sz="1200" dirty="0"/>
                        <a:t>Responsibilities are shared, but not clearly define</a:t>
                      </a:r>
                    </a:p>
                  </a:txBody>
                  <a:tcPr/>
                </a:tc>
                <a:tc>
                  <a:txBody>
                    <a:bodyPr/>
                    <a:lstStyle/>
                    <a:p>
                      <a:r>
                        <a:rPr lang="en-US" sz="1200" dirty="0"/>
                        <a:t>Private business and regulators/policymakers</a:t>
                      </a:r>
                    </a:p>
                  </a:txBody>
                  <a:tcPr/>
                </a:tc>
                <a:extLst>
                  <a:ext uri="{0D108BD9-81ED-4DB2-BD59-A6C34878D82A}">
                    <a16:rowId xmlns:a16="http://schemas.microsoft.com/office/drawing/2014/main" val="10006"/>
                  </a:ext>
                </a:extLst>
              </a:tr>
              <a:tr h="370840">
                <a:tc>
                  <a:txBody>
                    <a:bodyPr/>
                    <a:lstStyle/>
                    <a:p>
                      <a:r>
                        <a:rPr lang="en-US" sz="1200" dirty="0"/>
                        <a:t>Commitments,</a:t>
                      </a:r>
                      <a:r>
                        <a:rPr lang="en-US" sz="1200" baseline="0" dirty="0"/>
                        <a:t> goals and interests behind the use of the term</a:t>
                      </a:r>
                      <a:endParaRPr lang="en-US" sz="1200" dirty="0"/>
                    </a:p>
                  </a:txBody>
                  <a:tcPr/>
                </a:tc>
                <a:tc>
                  <a:txBody>
                    <a:bodyPr/>
                    <a:lstStyle/>
                    <a:p>
                      <a:r>
                        <a:rPr lang="en-US" sz="1200" dirty="0"/>
                        <a:t>Interest alignment between stakeholders, e.g. less waste is good for the environment, organizational profits, and consumer prices</a:t>
                      </a:r>
                    </a:p>
                  </a:txBody>
                  <a:tcPr/>
                </a:tc>
                <a:tc>
                  <a:txBody>
                    <a:bodyPr/>
                    <a:lstStyle/>
                    <a:p>
                      <a:r>
                        <a:rPr lang="en-US" sz="1200" dirty="0"/>
                        <a:t>Economic/financial advantages for companies, and less resource consumption and pollution for the environment</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0684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A85EA-4602-684E-A18F-BE2ECEAFDBD5}"/>
              </a:ext>
            </a:extLst>
          </p:cNvPr>
          <p:cNvSpPr>
            <a:spLocks noGrp="1"/>
          </p:cNvSpPr>
          <p:nvPr>
            <p:ph type="ctrTitle"/>
          </p:nvPr>
        </p:nvSpPr>
        <p:spPr/>
        <p:txBody>
          <a:bodyPr/>
          <a:lstStyle/>
          <a:p>
            <a:r>
              <a:rPr lang="en-US" dirty="0"/>
              <a:t>Let’s discuss!</a:t>
            </a:r>
          </a:p>
        </p:txBody>
      </p:sp>
      <p:sp>
        <p:nvSpPr>
          <p:cNvPr id="3" name="Content Placeholder 2">
            <a:extLst>
              <a:ext uri="{FF2B5EF4-FFF2-40B4-BE49-F238E27FC236}">
                <a16:creationId xmlns:a16="http://schemas.microsoft.com/office/drawing/2014/main" id="{C53535A5-E599-3D47-99F8-F41A0DB7E696}"/>
              </a:ext>
            </a:extLst>
          </p:cNvPr>
          <p:cNvSpPr>
            <a:spLocks noGrp="1"/>
          </p:cNvSpPr>
          <p:nvPr>
            <p:ph sz="quarter" idx="14"/>
          </p:nvPr>
        </p:nvSpPr>
        <p:spPr>
          <a:xfrm>
            <a:off x="468314" y="981307"/>
            <a:ext cx="8207374" cy="4535927"/>
          </a:xfrm>
        </p:spPr>
        <p:txBody>
          <a:bodyPr/>
          <a:lstStyle/>
          <a:p>
            <a:pPr marL="342900" indent="-342900">
              <a:buFont typeface="Arial" panose="020B0604020202020204" pitchFamily="34" charset="0"/>
              <a:buChar char="•"/>
            </a:pPr>
            <a:r>
              <a:rPr lang="en-US" dirty="0"/>
              <a:t>Case 1*</a:t>
            </a:r>
          </a:p>
          <a:p>
            <a:pPr marL="580500" lvl="1" indent="-342900">
              <a:buFont typeface="Arial" panose="020B0604020202020204" pitchFamily="34" charset="0"/>
              <a:buChar char="•"/>
            </a:pPr>
            <a:r>
              <a:rPr lang="en-US" dirty="0"/>
              <a:t>A large chemical company advertises that they are contributing to the circular economy by producing biodegradable plastic for packaging purposes</a:t>
            </a:r>
          </a:p>
          <a:p>
            <a:pPr marL="580500" lvl="1" indent="-342900">
              <a:buFont typeface="Arial" panose="020B0604020202020204" pitchFamily="34" charset="0"/>
              <a:buChar char="•"/>
            </a:pPr>
            <a:r>
              <a:rPr lang="en-US" dirty="0"/>
              <a:t>Would you support this claim?</a:t>
            </a:r>
          </a:p>
        </p:txBody>
      </p:sp>
      <p:pic>
        <p:nvPicPr>
          <p:cNvPr id="4" name="Picture 3">
            <a:extLst>
              <a:ext uri="{FF2B5EF4-FFF2-40B4-BE49-F238E27FC236}">
                <a16:creationId xmlns:a16="http://schemas.microsoft.com/office/drawing/2014/main" id="{988030B8-3E36-C049-B05F-868953D4B7F8}"/>
              </a:ext>
            </a:extLst>
          </p:cNvPr>
          <p:cNvPicPr>
            <a:picLocks noChangeAspect="1"/>
          </p:cNvPicPr>
          <p:nvPr/>
        </p:nvPicPr>
        <p:blipFill>
          <a:blip r:embed="rId2"/>
          <a:stretch>
            <a:fillRect/>
          </a:stretch>
        </p:blipFill>
        <p:spPr>
          <a:xfrm>
            <a:off x="1182028" y="2939334"/>
            <a:ext cx="7304049" cy="2577900"/>
          </a:xfrm>
          <a:prstGeom prst="rect">
            <a:avLst/>
          </a:prstGeom>
        </p:spPr>
      </p:pic>
      <p:sp>
        <p:nvSpPr>
          <p:cNvPr id="5" name="TextBox 4">
            <a:extLst>
              <a:ext uri="{FF2B5EF4-FFF2-40B4-BE49-F238E27FC236}">
                <a16:creationId xmlns:a16="http://schemas.microsoft.com/office/drawing/2014/main" id="{FC6C729D-6796-114F-8150-EB1E0D8A81E3}"/>
              </a:ext>
            </a:extLst>
          </p:cNvPr>
          <p:cNvSpPr txBox="1"/>
          <p:nvPr/>
        </p:nvSpPr>
        <p:spPr>
          <a:xfrm>
            <a:off x="5889669" y="5876693"/>
            <a:ext cx="2786019" cy="184666"/>
          </a:xfrm>
          <a:prstGeom prst="rect">
            <a:avLst/>
          </a:prstGeom>
          <a:noFill/>
        </p:spPr>
        <p:txBody>
          <a:bodyPr wrap="none" lIns="0" tIns="0" rIns="0" bIns="0" rtlCol="0">
            <a:spAutoFit/>
          </a:bodyPr>
          <a:lstStyle/>
          <a:p>
            <a:r>
              <a:rPr lang="en-US" sz="1200" b="1" dirty="0"/>
              <a:t>*Collected from real company reports </a:t>
            </a:r>
          </a:p>
        </p:txBody>
      </p:sp>
    </p:spTree>
    <p:extLst>
      <p:ext uri="{BB962C8B-B14F-4D97-AF65-F5344CB8AC3E}">
        <p14:creationId xmlns:p14="http://schemas.microsoft.com/office/powerpoint/2010/main" val="3716600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DAC91-578E-D74F-9EB6-0AC730F991EE}"/>
              </a:ext>
            </a:extLst>
          </p:cNvPr>
          <p:cNvSpPr>
            <a:spLocks noGrp="1"/>
          </p:cNvSpPr>
          <p:nvPr>
            <p:ph type="ctrTitle"/>
          </p:nvPr>
        </p:nvSpPr>
        <p:spPr/>
        <p:txBody>
          <a:bodyPr/>
          <a:lstStyle/>
          <a:p>
            <a:r>
              <a:rPr lang="en-US" dirty="0"/>
              <a:t>Let’s discuss!</a:t>
            </a:r>
            <a:endParaRPr lang="fi-FI" dirty="0"/>
          </a:p>
        </p:txBody>
      </p:sp>
      <p:sp>
        <p:nvSpPr>
          <p:cNvPr id="3" name="Content Placeholder 2">
            <a:extLst>
              <a:ext uri="{FF2B5EF4-FFF2-40B4-BE49-F238E27FC236}">
                <a16:creationId xmlns:a16="http://schemas.microsoft.com/office/drawing/2014/main" id="{91F53A66-C445-A14E-AD42-2222545BDAC5}"/>
              </a:ext>
            </a:extLst>
          </p:cNvPr>
          <p:cNvSpPr>
            <a:spLocks noGrp="1"/>
          </p:cNvSpPr>
          <p:nvPr>
            <p:ph sz="quarter" idx="14"/>
          </p:nvPr>
        </p:nvSpPr>
        <p:spPr/>
        <p:txBody>
          <a:bodyPr/>
          <a:lstStyle/>
          <a:p>
            <a:pPr marL="342900" indent="-342900">
              <a:buFont typeface="Arial" panose="020B0604020202020204" pitchFamily="34" charset="0"/>
              <a:buChar char="•"/>
            </a:pPr>
            <a:r>
              <a:rPr lang="en-US" dirty="0"/>
              <a:t>Case 2 (part 1)*</a:t>
            </a:r>
          </a:p>
          <a:p>
            <a:pPr marL="580500" lvl="1" indent="-342900">
              <a:buFont typeface="Arial" panose="020B0604020202020204" pitchFamily="34" charset="0"/>
              <a:buChar char="•"/>
            </a:pPr>
            <a:r>
              <a:rPr lang="en-US" dirty="0"/>
              <a:t>An electronic device manufacturer considers itself as supporting the circular economy based on the claim that their products contain ”large quantities of recyclable material”</a:t>
            </a:r>
          </a:p>
          <a:p>
            <a:pPr marL="580500" lvl="1" indent="-342900">
              <a:buFont typeface="Arial" panose="020B0604020202020204" pitchFamily="34" charset="0"/>
              <a:buChar char="•"/>
            </a:pPr>
            <a:r>
              <a:rPr lang="en-US" dirty="0"/>
              <a:t>Is this information enough to assess their position in a circular economy? If not, what would you ask this company?</a:t>
            </a:r>
          </a:p>
        </p:txBody>
      </p:sp>
      <p:pic>
        <p:nvPicPr>
          <p:cNvPr id="4" name="Picture 3">
            <a:extLst>
              <a:ext uri="{FF2B5EF4-FFF2-40B4-BE49-F238E27FC236}">
                <a16:creationId xmlns:a16="http://schemas.microsoft.com/office/drawing/2014/main" id="{179A5712-D066-4647-A398-7ED4D1940343}"/>
              </a:ext>
            </a:extLst>
          </p:cNvPr>
          <p:cNvPicPr>
            <a:picLocks noChangeAspect="1"/>
          </p:cNvPicPr>
          <p:nvPr/>
        </p:nvPicPr>
        <p:blipFill>
          <a:blip r:embed="rId2"/>
          <a:stretch>
            <a:fillRect/>
          </a:stretch>
        </p:blipFill>
        <p:spPr>
          <a:xfrm>
            <a:off x="3098800" y="3515584"/>
            <a:ext cx="2946400" cy="2895600"/>
          </a:xfrm>
          <a:prstGeom prst="rect">
            <a:avLst/>
          </a:prstGeom>
        </p:spPr>
      </p:pic>
      <p:sp>
        <p:nvSpPr>
          <p:cNvPr id="5" name="Rectangle 4">
            <a:extLst>
              <a:ext uri="{FF2B5EF4-FFF2-40B4-BE49-F238E27FC236}">
                <a16:creationId xmlns:a16="http://schemas.microsoft.com/office/drawing/2014/main" id="{C31C6F1F-1FF8-D146-8A1C-AE1F3C2A93EE}"/>
              </a:ext>
            </a:extLst>
          </p:cNvPr>
          <p:cNvSpPr/>
          <p:nvPr/>
        </p:nvSpPr>
        <p:spPr>
          <a:xfrm>
            <a:off x="4661210" y="3515584"/>
            <a:ext cx="591014" cy="19777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D0DE23-0D3E-4345-9E3E-1883853C4693}"/>
              </a:ext>
            </a:extLst>
          </p:cNvPr>
          <p:cNvSpPr/>
          <p:nvPr/>
        </p:nvSpPr>
        <p:spPr>
          <a:xfrm>
            <a:off x="3026317" y="3746809"/>
            <a:ext cx="591014" cy="19777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7A9F08-650E-1646-930E-45C82194AF1E}"/>
              </a:ext>
            </a:extLst>
          </p:cNvPr>
          <p:cNvSpPr txBox="1"/>
          <p:nvPr/>
        </p:nvSpPr>
        <p:spPr>
          <a:xfrm>
            <a:off x="5889669" y="5876693"/>
            <a:ext cx="2786019" cy="184666"/>
          </a:xfrm>
          <a:prstGeom prst="rect">
            <a:avLst/>
          </a:prstGeom>
          <a:noFill/>
        </p:spPr>
        <p:txBody>
          <a:bodyPr wrap="none" lIns="0" tIns="0" rIns="0" bIns="0" rtlCol="0">
            <a:spAutoFit/>
          </a:bodyPr>
          <a:lstStyle/>
          <a:p>
            <a:r>
              <a:rPr lang="en-US" sz="1200" b="1" dirty="0"/>
              <a:t>*Collected from real company reports </a:t>
            </a:r>
          </a:p>
        </p:txBody>
      </p:sp>
    </p:spTree>
    <p:extLst>
      <p:ext uri="{BB962C8B-B14F-4D97-AF65-F5344CB8AC3E}">
        <p14:creationId xmlns:p14="http://schemas.microsoft.com/office/powerpoint/2010/main" val="33376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DAC91-578E-D74F-9EB6-0AC730F991EE}"/>
              </a:ext>
            </a:extLst>
          </p:cNvPr>
          <p:cNvSpPr>
            <a:spLocks noGrp="1"/>
          </p:cNvSpPr>
          <p:nvPr>
            <p:ph type="ctrTitle"/>
          </p:nvPr>
        </p:nvSpPr>
        <p:spPr/>
        <p:txBody>
          <a:bodyPr/>
          <a:lstStyle/>
          <a:p>
            <a:r>
              <a:rPr lang="en-US" dirty="0"/>
              <a:t>Let’s discuss!</a:t>
            </a:r>
            <a:endParaRPr lang="fi-FI" dirty="0"/>
          </a:p>
        </p:txBody>
      </p:sp>
      <p:sp>
        <p:nvSpPr>
          <p:cNvPr id="3" name="Content Placeholder 2">
            <a:extLst>
              <a:ext uri="{FF2B5EF4-FFF2-40B4-BE49-F238E27FC236}">
                <a16:creationId xmlns:a16="http://schemas.microsoft.com/office/drawing/2014/main" id="{91F53A66-C445-A14E-AD42-2222545BDAC5}"/>
              </a:ext>
            </a:extLst>
          </p:cNvPr>
          <p:cNvSpPr>
            <a:spLocks noGrp="1"/>
          </p:cNvSpPr>
          <p:nvPr>
            <p:ph sz="quarter" idx="14"/>
          </p:nvPr>
        </p:nvSpPr>
        <p:spPr/>
        <p:txBody>
          <a:bodyPr/>
          <a:lstStyle/>
          <a:p>
            <a:pPr marL="342900" indent="-342900">
              <a:buFont typeface="Arial" panose="020B0604020202020204" pitchFamily="34" charset="0"/>
              <a:buChar char="•"/>
            </a:pPr>
            <a:r>
              <a:rPr lang="en-US" dirty="0"/>
              <a:t>Case 2 (part 2)*</a:t>
            </a:r>
          </a:p>
          <a:p>
            <a:pPr marL="580500" lvl="1" indent="-342900">
              <a:buFont typeface="Arial" panose="020B0604020202020204" pitchFamily="34" charset="0"/>
              <a:buChar char="•"/>
            </a:pPr>
            <a:r>
              <a:rPr lang="en-US" dirty="0"/>
              <a:t>The same electronics manufacturer claims that they have developed a robot capable of dismantling their devices to recycle their components</a:t>
            </a:r>
          </a:p>
          <a:p>
            <a:pPr marL="580500" lvl="1" indent="-342900">
              <a:buFont typeface="Arial" panose="020B0604020202020204" pitchFamily="34" charset="0"/>
              <a:buChar char="•"/>
            </a:pPr>
            <a:r>
              <a:rPr lang="en-US" dirty="0"/>
              <a:t>Are you now convinced this company is achieving a circular economy? </a:t>
            </a:r>
          </a:p>
        </p:txBody>
      </p:sp>
      <p:pic>
        <p:nvPicPr>
          <p:cNvPr id="4" name="Picture 3">
            <a:extLst>
              <a:ext uri="{FF2B5EF4-FFF2-40B4-BE49-F238E27FC236}">
                <a16:creationId xmlns:a16="http://schemas.microsoft.com/office/drawing/2014/main" id="{61B34167-1E52-DF43-BFD6-4CBF618D092C}"/>
              </a:ext>
            </a:extLst>
          </p:cNvPr>
          <p:cNvPicPr>
            <a:picLocks noChangeAspect="1"/>
          </p:cNvPicPr>
          <p:nvPr/>
        </p:nvPicPr>
        <p:blipFill>
          <a:blip r:embed="rId2"/>
          <a:stretch>
            <a:fillRect/>
          </a:stretch>
        </p:blipFill>
        <p:spPr>
          <a:xfrm>
            <a:off x="3699170" y="3323064"/>
            <a:ext cx="4820362" cy="2921790"/>
          </a:xfrm>
          <a:prstGeom prst="rect">
            <a:avLst/>
          </a:prstGeom>
        </p:spPr>
      </p:pic>
      <p:pic>
        <p:nvPicPr>
          <p:cNvPr id="6" name="Picture 5" descr="Banana | Free Stock Photo | Illustration of a banana | # 15912">
            <a:extLst>
              <a:ext uri="{FF2B5EF4-FFF2-40B4-BE49-F238E27FC236}">
                <a16:creationId xmlns:a16="http://schemas.microsoft.com/office/drawing/2014/main" id="{35193926-650A-1242-AB40-59778B00FD7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flipH="1">
            <a:off x="4121597" y="5630047"/>
            <a:ext cx="329054" cy="329054"/>
          </a:xfrm>
          <a:prstGeom prst="rect">
            <a:avLst/>
          </a:prstGeom>
        </p:spPr>
      </p:pic>
      <p:sp>
        <p:nvSpPr>
          <p:cNvPr id="7" name="TextBox 6">
            <a:extLst>
              <a:ext uri="{FF2B5EF4-FFF2-40B4-BE49-F238E27FC236}">
                <a16:creationId xmlns:a16="http://schemas.microsoft.com/office/drawing/2014/main" id="{34E5A2F4-C149-204B-82E6-6277B245DA86}"/>
              </a:ext>
            </a:extLst>
          </p:cNvPr>
          <p:cNvSpPr txBox="1"/>
          <p:nvPr/>
        </p:nvSpPr>
        <p:spPr>
          <a:xfrm>
            <a:off x="5889669" y="6300439"/>
            <a:ext cx="2786019" cy="184666"/>
          </a:xfrm>
          <a:prstGeom prst="rect">
            <a:avLst/>
          </a:prstGeom>
          <a:noFill/>
        </p:spPr>
        <p:txBody>
          <a:bodyPr wrap="none" lIns="0" tIns="0" rIns="0" bIns="0" rtlCol="0">
            <a:spAutoFit/>
          </a:bodyPr>
          <a:lstStyle/>
          <a:p>
            <a:r>
              <a:rPr lang="en-US" sz="1200" b="1" dirty="0"/>
              <a:t>*Collected from real company reports </a:t>
            </a:r>
          </a:p>
        </p:txBody>
      </p:sp>
      <p:pic>
        <p:nvPicPr>
          <p:cNvPr id="9" name="Picture 8" descr="Clipart - Robot">
            <a:extLst>
              <a:ext uri="{FF2B5EF4-FFF2-40B4-BE49-F238E27FC236}">
                <a16:creationId xmlns:a16="http://schemas.microsoft.com/office/drawing/2014/main" id="{9E290429-F857-7A48-942B-508D92BDCC3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flipH="1">
            <a:off x="1788817" y="3703388"/>
            <a:ext cx="1699139" cy="2255713"/>
          </a:xfrm>
          <a:prstGeom prst="rect">
            <a:avLst/>
          </a:prstGeom>
        </p:spPr>
      </p:pic>
    </p:spTree>
    <p:extLst>
      <p:ext uri="{BB962C8B-B14F-4D97-AF65-F5344CB8AC3E}">
        <p14:creationId xmlns:p14="http://schemas.microsoft.com/office/powerpoint/2010/main" val="2282340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56EAB-6B2B-F440-B861-E297E3111E7B}"/>
              </a:ext>
            </a:extLst>
          </p:cNvPr>
          <p:cNvSpPr>
            <a:spLocks noGrp="1"/>
          </p:cNvSpPr>
          <p:nvPr>
            <p:ph type="ctrTitle"/>
          </p:nvPr>
        </p:nvSpPr>
        <p:spPr/>
        <p:txBody>
          <a:bodyPr/>
          <a:lstStyle/>
          <a:p>
            <a:r>
              <a:rPr lang="en-US"/>
              <a:t>Let’s imagine…</a:t>
            </a:r>
          </a:p>
        </p:txBody>
      </p:sp>
      <p:sp>
        <p:nvSpPr>
          <p:cNvPr id="3" name="Content Placeholder 2">
            <a:extLst>
              <a:ext uri="{FF2B5EF4-FFF2-40B4-BE49-F238E27FC236}">
                <a16:creationId xmlns:a16="http://schemas.microsoft.com/office/drawing/2014/main" id="{C3B56B36-C5E1-9149-B13C-324F44520991}"/>
              </a:ext>
            </a:extLst>
          </p:cNvPr>
          <p:cNvSpPr>
            <a:spLocks noGrp="1"/>
          </p:cNvSpPr>
          <p:nvPr>
            <p:ph sz="quarter" idx="14"/>
          </p:nvPr>
        </p:nvSpPr>
        <p:spPr>
          <a:xfrm>
            <a:off x="468315" y="1279664"/>
            <a:ext cx="8207374" cy="4003300"/>
          </a:xfrm>
        </p:spPr>
        <p:txBody>
          <a:bodyPr/>
          <a:lstStyle/>
          <a:p>
            <a:pPr marL="342900" indent="-342900">
              <a:buFont typeface="Arial" panose="020B0604020202020204" pitchFamily="34" charset="0"/>
              <a:buChar char="•"/>
            </a:pPr>
            <a:r>
              <a:rPr lang="en-US" dirty="0"/>
              <a:t>Working in groups think of an activity of your daily routine, something you do almost everyday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How can it be improved using the concepts of Circular Economy we have just discussed?</a:t>
            </a:r>
          </a:p>
        </p:txBody>
      </p:sp>
      <p:pic>
        <p:nvPicPr>
          <p:cNvPr id="4" name="Picture 3">
            <a:extLst>
              <a:ext uri="{FF2B5EF4-FFF2-40B4-BE49-F238E27FC236}">
                <a16:creationId xmlns:a16="http://schemas.microsoft.com/office/drawing/2014/main" id="{74EF66AE-D98E-C343-9710-6AFB0961DC82}"/>
              </a:ext>
            </a:extLst>
          </p:cNvPr>
          <p:cNvPicPr>
            <a:picLocks noChangeAspect="1"/>
          </p:cNvPicPr>
          <p:nvPr/>
        </p:nvPicPr>
        <p:blipFill>
          <a:blip r:embed="rId2"/>
          <a:stretch>
            <a:fillRect/>
          </a:stretch>
        </p:blipFill>
        <p:spPr>
          <a:xfrm>
            <a:off x="3959257" y="3064497"/>
            <a:ext cx="4398128" cy="3298596"/>
          </a:xfrm>
          <a:prstGeom prst="rect">
            <a:avLst/>
          </a:prstGeom>
        </p:spPr>
      </p:pic>
      <p:sp>
        <p:nvSpPr>
          <p:cNvPr id="5" name="TextBox 4">
            <a:extLst>
              <a:ext uri="{FF2B5EF4-FFF2-40B4-BE49-F238E27FC236}">
                <a16:creationId xmlns:a16="http://schemas.microsoft.com/office/drawing/2014/main" id="{A8537DD4-EFEA-294C-B375-A39F91B0CA1F}"/>
              </a:ext>
            </a:extLst>
          </p:cNvPr>
          <p:cNvSpPr txBox="1"/>
          <p:nvPr/>
        </p:nvSpPr>
        <p:spPr>
          <a:xfrm>
            <a:off x="5287088" y="6363093"/>
            <a:ext cx="1742465" cy="153888"/>
          </a:xfrm>
          <a:prstGeom prst="rect">
            <a:avLst/>
          </a:prstGeom>
          <a:noFill/>
        </p:spPr>
        <p:txBody>
          <a:bodyPr wrap="none" lIns="0" tIns="0" rIns="0" bIns="0" rtlCol="0">
            <a:spAutoFit/>
          </a:bodyPr>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a:ln>
                  <a:noFill/>
                </a:ln>
                <a:solidFill>
                  <a:srgbClr val="000000"/>
                </a:solidFill>
                <a:effectLst/>
                <a:uLnTx/>
                <a:uFill>
                  <a:solidFill>
                    <a:srgbClr val="000000"/>
                  </a:solidFill>
                </a:uFill>
                <a:latin typeface="Arial"/>
                <a:ea typeface="+mj-ea"/>
                <a:cs typeface="+mj-cs"/>
                <a:sym typeface="Arial"/>
              </a:rPr>
              <a:t>Polestar at Port Bridge, Ireland</a:t>
            </a:r>
          </a:p>
        </p:txBody>
      </p:sp>
    </p:spTree>
    <p:extLst>
      <p:ext uri="{BB962C8B-B14F-4D97-AF65-F5344CB8AC3E}">
        <p14:creationId xmlns:p14="http://schemas.microsoft.com/office/powerpoint/2010/main" val="3812446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4900F-EC8E-584D-BFF1-1C04155EE960}"/>
              </a:ext>
            </a:extLst>
          </p:cNvPr>
          <p:cNvSpPr>
            <a:spLocks noGrp="1"/>
          </p:cNvSpPr>
          <p:nvPr>
            <p:ph type="ctrTitle"/>
          </p:nvPr>
        </p:nvSpPr>
        <p:spPr/>
        <p:txBody>
          <a:bodyPr/>
          <a:lstStyle/>
          <a:p>
            <a:r>
              <a:rPr lang="en-US"/>
              <a:t>Circular Economy Design Forum</a:t>
            </a:r>
          </a:p>
        </p:txBody>
      </p:sp>
      <p:sp>
        <p:nvSpPr>
          <p:cNvPr id="3" name="Content Placeholder 2">
            <a:extLst>
              <a:ext uri="{FF2B5EF4-FFF2-40B4-BE49-F238E27FC236}">
                <a16:creationId xmlns:a16="http://schemas.microsoft.com/office/drawing/2014/main" id="{F8EA445F-C554-514A-875A-C7F10C5562DC}"/>
              </a:ext>
            </a:extLst>
          </p:cNvPr>
          <p:cNvSpPr>
            <a:spLocks noGrp="1"/>
          </p:cNvSpPr>
          <p:nvPr>
            <p:ph sz="quarter" idx="14"/>
          </p:nvPr>
        </p:nvSpPr>
        <p:spPr/>
        <p:txBody>
          <a:bodyPr/>
          <a:lstStyle/>
          <a:p>
            <a:r>
              <a:rPr lang="en-US" dirty="0"/>
              <a:t>If ”Recycling” is closing the loop, why are we focusing on ”Design”?</a:t>
            </a:r>
          </a:p>
        </p:txBody>
      </p:sp>
      <p:pic>
        <p:nvPicPr>
          <p:cNvPr id="4" name="Picture 3">
            <a:extLst>
              <a:ext uri="{FF2B5EF4-FFF2-40B4-BE49-F238E27FC236}">
                <a16:creationId xmlns:a16="http://schemas.microsoft.com/office/drawing/2014/main" id="{471C038D-983D-2440-8244-A3CC325336BC}"/>
              </a:ext>
            </a:extLst>
          </p:cNvPr>
          <p:cNvPicPr>
            <a:picLocks noChangeAspect="1"/>
          </p:cNvPicPr>
          <p:nvPr/>
        </p:nvPicPr>
        <p:blipFill>
          <a:blip r:embed="rId2"/>
          <a:stretch>
            <a:fillRect/>
          </a:stretch>
        </p:blipFill>
        <p:spPr>
          <a:xfrm>
            <a:off x="3396343" y="2148981"/>
            <a:ext cx="4844671" cy="4296552"/>
          </a:xfrm>
          <a:prstGeom prst="rect">
            <a:avLst/>
          </a:prstGeom>
        </p:spPr>
      </p:pic>
    </p:spTree>
    <p:extLst>
      <p:ext uri="{BB962C8B-B14F-4D97-AF65-F5344CB8AC3E}">
        <p14:creationId xmlns:p14="http://schemas.microsoft.com/office/powerpoint/2010/main" val="973566323"/>
      </p:ext>
    </p:extLst>
  </p:cSld>
  <p:clrMapOvr>
    <a:masterClrMapping/>
  </p:clrMapOvr>
</p:sld>
</file>

<file path=ppt/theme/theme1.xml><?xml version="1.0" encoding="utf-8"?>
<a:theme xmlns:a="http://schemas.openxmlformats.org/drawingml/2006/main" name="aalto_university">
  <a:themeElements>
    <a:clrScheme name="aalto_university 1">
      <a:dk1>
        <a:srgbClr val="000000"/>
      </a:dk1>
      <a:lt1>
        <a:srgbClr val="FFFFFF"/>
      </a:lt1>
      <a:dk2>
        <a:srgbClr val="6639B7"/>
      </a:dk2>
      <a:lt2>
        <a:srgbClr val="FECB00"/>
      </a:lt2>
      <a:accent1>
        <a:srgbClr val="009B3A"/>
      </a:accent1>
      <a:accent2>
        <a:srgbClr val="FF7900"/>
      </a:accent2>
      <a:accent3>
        <a:srgbClr val="FFFFFF"/>
      </a:accent3>
      <a:accent4>
        <a:srgbClr val="000000"/>
      </a:accent4>
      <a:accent5>
        <a:srgbClr val="AACBAE"/>
      </a:accent5>
      <a:accent6>
        <a:srgbClr val="E76D00"/>
      </a:accent6>
      <a:hlink>
        <a:srgbClr val="0065BD"/>
      </a:hlink>
      <a:folHlink>
        <a:srgbClr val="ED2939"/>
      </a:folHlink>
    </a:clrScheme>
    <a:fontScheme name="aalto_universit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rgbClr val="928B81">
                    <a:alpha val="50000"/>
                  </a:srgb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i-FI" altLang="fi-FI"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rgbClr val="928B81">
                    <a:alpha val="50000"/>
                  </a:srgb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i-FI" altLang="fi-FI" sz="1800" b="0" i="0" u="none" strike="noStrike" cap="none" normalizeH="0" baseline="0" smtClean="0">
            <a:ln>
              <a:noFill/>
            </a:ln>
            <a:solidFill>
              <a:schemeClr val="tx1"/>
            </a:solidFill>
            <a:effectLst/>
            <a:latin typeface="Arial" charset="0"/>
          </a:defRPr>
        </a:defPPr>
      </a:lstStyle>
    </a:lnDef>
  </a:objectDefaults>
  <a:extraClrSchemeLst>
    <a:extraClrScheme>
      <a:clrScheme name="aalto_university 1">
        <a:dk1>
          <a:srgbClr val="000000"/>
        </a:dk1>
        <a:lt1>
          <a:srgbClr val="FFFFFF"/>
        </a:lt1>
        <a:dk2>
          <a:srgbClr val="6639B7"/>
        </a:dk2>
        <a:lt2>
          <a:srgbClr val="FECB00"/>
        </a:lt2>
        <a:accent1>
          <a:srgbClr val="009B3A"/>
        </a:accent1>
        <a:accent2>
          <a:srgbClr val="FF7900"/>
        </a:accent2>
        <a:accent3>
          <a:srgbClr val="FFFFFF"/>
        </a:accent3>
        <a:accent4>
          <a:srgbClr val="000000"/>
        </a:accent4>
        <a:accent5>
          <a:srgbClr val="AACBAE"/>
        </a:accent5>
        <a:accent6>
          <a:srgbClr val="E76D00"/>
        </a:accent6>
        <a:hlink>
          <a:srgbClr val="0065BD"/>
        </a:hlink>
        <a:folHlink>
          <a:srgbClr val="ED293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EM_EN">
  <a:themeElements>
    <a:clrScheme name="Aalto-kemia">
      <a:dk1>
        <a:sysClr val="windowText" lastClr="000000"/>
      </a:dk1>
      <a:lt1>
        <a:sysClr val="window" lastClr="FFFFFF"/>
      </a:lt1>
      <a:dk2>
        <a:srgbClr val="00965E"/>
      </a:dk2>
      <a:lt2>
        <a:srgbClr val="8C857B"/>
      </a:lt2>
      <a:accent1>
        <a:srgbClr val="00965E"/>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CHEM_EN_2016_v05.potx" id="{653A05AC-13FF-42FD-B177-6921A4C8F046}" vid="{897EEA96-0A2F-465A-AAF9-C8960EC0BAFC}"/>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aalto_university</Template>
  <TotalTime>5391</TotalTime>
  <Words>3063</Words>
  <Application>Microsoft Office PowerPoint</Application>
  <PresentationFormat>On-screen Show (4:3)</PresentationFormat>
  <Paragraphs>419</Paragraphs>
  <Slides>34</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34</vt:i4>
      </vt:variant>
    </vt:vector>
  </HeadingPairs>
  <TitlesOfParts>
    <vt:vector size="48" baseType="lpstr">
      <vt:lpstr>MS PGothic</vt:lpstr>
      <vt:lpstr>MS PGothic</vt:lpstr>
      <vt:lpstr>Arial</vt:lpstr>
      <vt:lpstr>Calibri</vt:lpstr>
      <vt:lpstr>Calibri Light</vt:lpstr>
      <vt:lpstr>Courier New</vt:lpstr>
      <vt:lpstr>Georgia</vt:lpstr>
      <vt:lpstr>Lucida Grande</vt:lpstr>
      <vt:lpstr>Wingdings</vt:lpstr>
      <vt:lpstr>ヒラギノ角ゴ Pro W3</vt:lpstr>
      <vt:lpstr>aalto_university</vt:lpstr>
      <vt:lpstr>Office Theme</vt:lpstr>
      <vt:lpstr>CHEM_EN</vt:lpstr>
      <vt:lpstr>1_Office Theme</vt:lpstr>
      <vt:lpstr>Circular Economy Design Forum</vt:lpstr>
      <vt:lpstr>What is circular economy?</vt:lpstr>
      <vt:lpstr>What is circular economy?</vt:lpstr>
      <vt:lpstr>Is Circular Economy a synonym of Sustainability?</vt:lpstr>
      <vt:lpstr>Let’s discuss!</vt:lpstr>
      <vt:lpstr>Let’s discuss!</vt:lpstr>
      <vt:lpstr>Let’s discuss!</vt:lpstr>
      <vt:lpstr>Let’s imagine…</vt:lpstr>
      <vt:lpstr>Circular Economy Design Forum</vt:lpstr>
      <vt:lpstr>Circular Economy Design Forum</vt:lpstr>
      <vt:lpstr>Course information</vt:lpstr>
      <vt:lpstr>Indentent learning outcomes (ILOs)</vt:lpstr>
      <vt:lpstr>Teaching &amp; Learning activities</vt:lpstr>
      <vt:lpstr>PowerPoint Presentation</vt:lpstr>
      <vt:lpstr>Project instructions</vt:lpstr>
      <vt:lpstr>Project key questions</vt:lpstr>
      <vt:lpstr>Project instructions (detailed, 1/3)</vt:lpstr>
      <vt:lpstr>Project instructions (detailed, 2/3)</vt:lpstr>
      <vt:lpstr>Project instructions (detailed, 3/3)</vt:lpstr>
      <vt:lpstr>Tasks &amp; assessment</vt:lpstr>
      <vt:lpstr>PowerPoint Presentation</vt:lpstr>
      <vt:lpstr>Course Assessment: Project grade</vt:lpstr>
      <vt:lpstr>Course Assessment:</vt:lpstr>
      <vt:lpstr>Material</vt:lpstr>
      <vt:lpstr>Course books</vt:lpstr>
      <vt:lpstr>Excursion to Kuusakoski Recycling Facility, Heinola Wed 20.3. </vt:lpstr>
      <vt:lpstr>Dismantling Workshop with Kuusakoski Wed 3.4. 14:15-17  at Design Factory (Betonimiehenkuja 5C)     </vt:lpstr>
      <vt:lpstr>PowerPoint Presentation</vt:lpstr>
      <vt:lpstr>Teams</vt:lpstr>
      <vt:lpstr>Getting to know each other</vt:lpstr>
      <vt:lpstr>Project ideas: First thoughts</vt:lpstr>
      <vt:lpstr>Project practicalities</vt:lpstr>
      <vt:lpstr>Before next workshop: Pre-task (DL 5.3. 10 pm)</vt:lpstr>
      <vt:lpstr>6.3. WS: Ideation</vt:lpstr>
    </vt:vector>
  </TitlesOfParts>
  <Company>TKK Kemian tekniikan osasto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asantasa</dc:creator>
  <cp:lastModifiedBy>Ollila Emmi</cp:lastModifiedBy>
  <cp:revision>299</cp:revision>
  <cp:lastPrinted>2018-02-16T13:47:42Z</cp:lastPrinted>
  <dcterms:created xsi:type="dcterms:W3CDTF">2010-03-30T09:41:16Z</dcterms:created>
  <dcterms:modified xsi:type="dcterms:W3CDTF">2019-03-05T14:04:14Z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vTieturiVerId">
    <vt:lpwstr>001</vt:lpwstr>
  </property>
</Properties>
</file>