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340" r:id="rId3"/>
    <p:sldId id="301" r:id="rId4"/>
    <p:sldId id="307" r:id="rId5"/>
    <p:sldId id="360" r:id="rId6"/>
    <p:sldId id="362" r:id="rId7"/>
    <p:sldId id="364" r:id="rId8"/>
    <p:sldId id="365" r:id="rId9"/>
    <p:sldId id="269" r:id="rId10"/>
    <p:sldId id="366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9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69521C-7721-4CDC-A55E-8099EC1E87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BD4031-8FCE-4695-A14C-9CAACC5DD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EA7B3-9043-4089-AA5B-65BE34B01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DA7F8-9096-4E6E-8642-D500BF6C8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1F3A5-F0CD-4E07-8FC2-C67336109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509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BECE8-7C34-4BC8-BFC2-434A39966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F7162-B279-4A9A-B7A4-5B9D52CD59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7F659C-E989-4F59-8BC4-6231F5DA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6DCD8-27BF-491B-8991-9E38A84A4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6E773-A719-4214-9157-9A763FC54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8193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15ECA8-ADA7-45DB-A9D9-DBC60C9C80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C1D75D-E0EA-4361-A6A0-791B00CBF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A5950F-BC26-444B-B9C9-6B85ACD21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9289B-B100-485E-875A-D98A6EE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592DA-77CA-4D06-8AFA-0506B5407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1567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ver Yellow">
    <p:bg>
      <p:bgPr>
        <a:solidFill>
          <a:srgbClr val="A7DB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asted-image.pdf" descr="pasted-image.pd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3869" y="384571"/>
            <a:ext cx="8930975" cy="5540110"/>
          </a:xfrm>
          <a:prstGeom prst="rect">
            <a:avLst/>
          </a:prstGeom>
          <a:ln w="12700">
            <a:miter lim="400000"/>
          </a:ln>
        </p:spPr>
      </p:pic>
      <p:sp>
        <p:nvSpPr>
          <p:cNvPr id="34" name="Title Text"/>
          <p:cNvSpPr>
            <a:spLocks noGrp="1"/>
          </p:cNvSpPr>
          <p:nvPr>
            <p:ph type="title"/>
          </p:nvPr>
        </p:nvSpPr>
        <p:spPr>
          <a:xfrm>
            <a:off x="624416" y="1700809"/>
            <a:ext cx="10943168" cy="3542401"/>
          </a:xfrm>
          <a:prstGeom prst="rect">
            <a:avLst/>
          </a:prstGeom>
        </p:spPr>
        <p:txBody>
          <a:bodyPr anchor="b"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5" name="Body Level One…"/>
          <p:cNvSpPr>
            <a:spLocks noGrp="1"/>
          </p:cNvSpPr>
          <p:nvPr>
            <p:ph type="body" sz="quarter" idx="1"/>
          </p:nvPr>
        </p:nvSpPr>
        <p:spPr>
          <a:xfrm>
            <a:off x="624419" y="5315697"/>
            <a:ext cx="7327227" cy="792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1pPr>
            <a:lvl2pPr marL="0" indent="54864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2pPr>
            <a:lvl3pPr marL="0" indent="109728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3pPr>
            <a:lvl4pPr marL="0" indent="164592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4pPr>
            <a:lvl5pPr marL="0" indent="2194560">
              <a:spcBef>
                <a:spcPts val="0"/>
              </a:spcBef>
              <a:buSzTx/>
              <a:buFontTx/>
              <a:buNone/>
              <a:defRPr sz="1920" i="1"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36" name="Untitled-3-01.png" descr="Untitled-3-0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85" y="352466"/>
            <a:ext cx="1359769" cy="1005572"/>
          </a:xfrm>
          <a:prstGeom prst="rect">
            <a:avLst/>
          </a:prstGeom>
          <a:ln w="12700">
            <a:miter lim="400000"/>
          </a:ln>
        </p:spPr>
      </p:pic>
      <p:sp>
        <p:nvSpPr>
          <p:cNvPr id="37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56407263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On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fi-FI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fi-FI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C9BAAA-DC1B-49F7-BD70-3EB5E77C19D9}" type="datetime1">
              <a:rPr lang="en-US" noProof="0" smtClean="0"/>
              <a:pPr/>
              <a:t>10/13/2022</a:t>
            </a:fld>
            <a:endParaRPr lang="fi-FI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9515" y="6273251"/>
            <a:ext cx="188085" cy="166199"/>
          </a:xfrm>
        </p:spPr>
        <p:txBody>
          <a:bodyPr/>
          <a:lstStyle/>
          <a:p>
            <a:fld id="{52384017-E4DF-4A7A-8FA6-2DC68C3EB4D0}" type="slidenum">
              <a:rPr lang="fi-FI" noProof="0" smtClean="0"/>
              <a:pPr/>
              <a:t>‹#›</a:t>
            </a:fld>
            <a:endParaRPr lang="fi-FI" noProof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9200" y="6145200"/>
            <a:ext cx="20496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40" indent="-103184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40" indent="-93659">
              <a:buFont typeface="Symbol" pitchFamily="18" charset="2"/>
              <a:buNone/>
              <a:defRPr sz="900"/>
            </a:lvl3pPr>
            <a:lvl4pPr marL="273040" indent="-93659">
              <a:defRPr sz="900"/>
            </a:lvl4pPr>
            <a:lvl5pPr marL="273040" indent="-93659">
              <a:buFont typeface="Symbol" pitchFamily="18" charset="2"/>
              <a:buChar char="-"/>
              <a:defRPr sz="900"/>
            </a:lvl5pPr>
            <a:lvl6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00" y="6145200"/>
            <a:ext cx="2270400" cy="3816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950"/>
              </a:lnSpc>
              <a:spcBef>
                <a:spcPts val="0"/>
              </a:spcBef>
              <a:buNone/>
              <a:defRPr sz="950" b="1">
                <a:solidFill>
                  <a:schemeClr val="bg2"/>
                </a:solidFill>
              </a:defRPr>
            </a:lvl1pPr>
            <a:lvl2pPr marL="273040" indent="-103184">
              <a:defRPr lang="en-US" sz="95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73040" indent="-93659">
              <a:buFont typeface="Symbol" pitchFamily="18" charset="2"/>
              <a:buNone/>
              <a:defRPr sz="900"/>
            </a:lvl3pPr>
            <a:lvl4pPr marL="273040" indent="-93659">
              <a:defRPr sz="900"/>
            </a:lvl4pPr>
            <a:lvl5pPr marL="273040" indent="-93659">
              <a:buFont typeface="Symbol" pitchFamily="18" charset="2"/>
              <a:buChar char="-"/>
              <a:defRPr sz="900"/>
            </a:lvl5pPr>
            <a:lvl6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6pPr>
            <a:lvl7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7pPr>
            <a:lvl8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8pPr>
            <a:lvl9pPr marL="273589" indent="-93596">
              <a:spcBef>
                <a:spcPts val="300"/>
              </a:spcBef>
              <a:buFont typeface="Symbol" pitchFamily="18" charset="2"/>
              <a:buChar char="-"/>
              <a:defRPr sz="90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50848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122FC-CE48-4188-8681-D1A2EE558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95D21-192B-4C9A-874F-E206129F45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DAB43D-8B39-4F69-A84B-96135079E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13A48-065C-43BE-BA4B-767339C37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E844-4373-4843-8405-279047D96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190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C64537-D929-4CB4-ACF6-98A5A92D0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7C788F-A7B9-4F54-B24A-C05EAA7660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AD78C-B766-446D-AC3A-374502DF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6F8FF1-E6E0-4E30-B3CC-CD2DBE20D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3D881-D8E8-4F40-9F79-0B08EECEE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6140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15FD-AE28-4491-8ED4-153DD026D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D6DC35-C7F6-495B-8F35-85BCA4208F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8EB282-3945-44AF-BA5F-C69BF7E175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4D869D-5832-4C2F-9785-30EDE7D41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83B9CD-FD49-4733-A40B-E97E7D712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A10D79-29F0-4F3B-B29B-5A58E8D80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5904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C938-A902-41C9-95D1-73D31E98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9C962D-0A78-4DA3-B52D-D6CA35632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37B219-7FB9-4ADD-B44D-9D6E078EB9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96AE59-7ADE-4D28-852F-CBA29DCCCE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8219F4-1043-405D-8F8D-E83C81F80D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6F6354-76D7-48EA-B809-083A5AF34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525E0C-74B2-48DB-8FC7-7C2EF6B15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56C803-6861-44F3-B669-39E47101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4116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D1DEF-F776-400A-BCB4-2FF572A7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808B9D-6A11-4117-8384-4F6D4D77E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A55C0-897F-4B7B-A926-2B39CA266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00677D-85C8-4410-A79B-65203FEAA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5853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2E4165-F3C3-40AA-B352-93A007C65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626ABC-1425-440E-B5D3-2032897AF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3BED60E-E4C5-410E-AD32-6AA7ACBF0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7421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3AB448-542E-4F08-B56C-02CBE7D7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05E14-BE89-4ED3-91BC-22FE6E9C9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B510B-3B1C-4C9E-A9F5-BA2222BBB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3FCF5A-2CA0-46FB-AE96-CE5F1167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5845DE-E06D-4A47-8156-BF0476D7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9944B-DD65-4DD4-A060-C80FCE2B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54834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1A7B-416D-4030-8A10-1485EB51B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291F9FC-024F-4776-89BF-8BA1FD8DB6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AD1D4-28D7-4358-8FB5-A5259024EC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55B69-09EE-428D-84DB-DC497E711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DCD1D9-89B5-4925-BA73-B27C6341A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4724C9-69BA-409F-8D6B-B3FCAD2C8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197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EEDC388-AB95-462A-97CA-FD4B47EC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18F5D-1DD5-4A0F-BC25-6254A498A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3E89CE-6987-47A8-9DFE-5674F8DD80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D298B-9C53-4133-8E8A-E40049E8013B}" type="datetimeFigureOut">
              <a:rPr lang="fi-FI" smtClean="0"/>
              <a:t>13.10.2022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4760CB-5747-4312-A704-1D69D84C98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15CB7-6451-4755-B119-6920EB161E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49F74-3E04-4789-A773-1FD0FFA6BA2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068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23493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hs.umich.edu/files/uhs/field/image/Mindfulnes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ycourses.aalto.fi/course/view.php?id=2349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19499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19267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alto.fi/fi/podcastit/paras-hetki-paivassa-podcastit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19559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alto.fi/fi/palvelut/opiskelijan-ohjaus-ja-tuki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Title 3"/>
          <p:cNvSpPr>
            <a:spLocks noGrp="1"/>
          </p:cNvSpPr>
          <p:nvPr>
            <p:ph type="title"/>
          </p:nvPr>
        </p:nvSpPr>
        <p:spPr>
          <a:xfrm>
            <a:off x="1171575" y="1730326"/>
            <a:ext cx="9848851" cy="3137095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fi-FI" sz="6480" dirty="0">
                <a:latin typeface="+mn-lt"/>
              </a:rPr>
              <a:t>SCI-A0000 Johdatus opiskeluun</a:t>
            </a:r>
            <a:br>
              <a:rPr lang="fi-FI" sz="6480" dirty="0">
                <a:latin typeface="+mn-lt"/>
              </a:rPr>
            </a:br>
            <a:r>
              <a:rPr lang="fi-FI" sz="6480" dirty="0">
                <a:latin typeface="+mn-lt"/>
              </a:rPr>
              <a:t>Tasapaino ja stressinhallinta opiskelussa</a:t>
            </a:r>
            <a:br>
              <a:rPr lang="fi-FI" sz="5280" dirty="0">
                <a:latin typeface="+mn-lt"/>
              </a:rPr>
            </a:br>
            <a:r>
              <a:rPr lang="fi-FI" sz="3360" dirty="0">
                <a:latin typeface="+mn-lt"/>
              </a:rPr>
              <a:t>Mikko Inkinen, </a:t>
            </a:r>
            <a:r>
              <a:rPr lang="fi-FI" sz="3360" dirty="0" err="1">
                <a:latin typeface="+mn-lt"/>
              </a:rPr>
              <a:t>opintopsykologi</a:t>
            </a:r>
            <a:endParaRPr sz="28680" dirty="0">
              <a:latin typeface="+mn-lt"/>
            </a:endParaRPr>
          </a:p>
        </p:txBody>
      </p:sp>
      <p:sp>
        <p:nvSpPr>
          <p:cNvPr id="235" name="Subtitle 4"/>
          <p:cNvSpPr>
            <a:spLocks noGrp="1"/>
          </p:cNvSpPr>
          <p:nvPr>
            <p:ph type="body" sz="quarter" idx="1"/>
          </p:nvPr>
        </p:nvSpPr>
        <p:spPr>
          <a:xfrm>
            <a:off x="1171574" y="5361417"/>
            <a:ext cx="7459520" cy="125004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fi-FI" dirty="0"/>
              <a:t>13.10.2022 klo 15.00-15.45</a:t>
            </a:r>
          </a:p>
          <a:p>
            <a:r>
              <a:rPr lang="fi-FI" dirty="0"/>
              <a:t>TU2, </a:t>
            </a:r>
            <a:r>
              <a:rPr lang="fi-FI" dirty="0" err="1"/>
              <a:t>Maarintie</a:t>
            </a:r>
            <a:r>
              <a:rPr lang="fi-FI" dirty="0"/>
              <a:t> 2</a:t>
            </a:r>
          </a:p>
        </p:txBody>
      </p:sp>
    </p:spTree>
    <p:extLst>
      <p:ext uri="{BB962C8B-B14F-4D97-AF65-F5344CB8AC3E}">
        <p14:creationId xmlns:p14="http://schemas.microsoft.com/office/powerpoint/2010/main" val="4043996797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EFD39-65A4-4878-8805-3EFA5A934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/>
              <a:t>Kiitos!</a:t>
            </a:r>
            <a:endParaRPr lang="fi-FI" sz="6000" b="1" dirty="0"/>
          </a:p>
        </p:txBody>
      </p:sp>
    </p:spTree>
    <p:extLst>
      <p:ext uri="{BB962C8B-B14F-4D97-AF65-F5344CB8AC3E}">
        <p14:creationId xmlns:p14="http://schemas.microsoft.com/office/powerpoint/2010/main" val="359880774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036" y="397121"/>
            <a:ext cx="10292964" cy="1994387"/>
          </a:xfrm>
        </p:spPr>
        <p:txBody>
          <a:bodyPr>
            <a:noAutofit/>
          </a:bodyPr>
          <a:lstStyle/>
          <a:p>
            <a:r>
              <a:rPr lang="fi-FI" sz="4000" b="1" dirty="0"/>
              <a:t>Ohjelma 15.00-15.45: Tasapainon- ja stressinhallinnan hakemista neljän näkökulman kautta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9709" y="2668550"/>
            <a:ext cx="7484746" cy="3871314"/>
          </a:xfrm>
        </p:spPr>
        <p:txBody>
          <a:bodyPr>
            <a:normAutofit/>
          </a:bodyPr>
          <a:lstStyle/>
          <a:p>
            <a:pPr marL="411480" indent="-411480">
              <a:buFontTx/>
              <a:buChar char="-"/>
            </a:pPr>
            <a:r>
              <a:rPr lang="fi-FI" sz="2880" dirty="0"/>
              <a:t>Stressaa kun on liikaa tekemistä - Priorisoinnin taika</a:t>
            </a:r>
          </a:p>
          <a:p>
            <a:pPr marL="411480" indent="-411480">
              <a:buFontTx/>
              <a:buChar char="-"/>
            </a:pPr>
            <a:r>
              <a:rPr lang="fi-FI" sz="2880" dirty="0"/>
              <a:t>Stressaa kun ei ole aloittanut ajoissa - </a:t>
            </a:r>
            <a:r>
              <a:rPr lang="fi-FI" sz="2880" dirty="0" err="1"/>
              <a:t>Prokrastinaatio</a:t>
            </a:r>
            <a:endParaRPr lang="fi-FI" sz="2880" dirty="0"/>
          </a:p>
          <a:p>
            <a:pPr marL="411480" indent="-411480">
              <a:buFontTx/>
              <a:buChar char="-"/>
            </a:pPr>
            <a:r>
              <a:rPr lang="fi-FI" sz="2880" dirty="0"/>
              <a:t>Stressaa kun kilpailee ja vertailee -  Yhteistyö</a:t>
            </a:r>
          </a:p>
          <a:p>
            <a:pPr marL="411480" indent="-411480">
              <a:buFontTx/>
              <a:buChar char="-"/>
            </a:pPr>
            <a:r>
              <a:rPr lang="fi-FI" sz="2880" dirty="0"/>
              <a:t>Stressaa kun vaadin yhä lisää itseltäni – Armo itseä kohtaan</a:t>
            </a:r>
          </a:p>
        </p:txBody>
      </p:sp>
    </p:spTree>
    <p:extLst>
      <p:ext uri="{BB962C8B-B14F-4D97-AF65-F5344CB8AC3E}">
        <p14:creationId xmlns:p14="http://schemas.microsoft.com/office/powerpoint/2010/main" val="170127646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64" y="188640"/>
            <a:ext cx="9796007" cy="1080120"/>
          </a:xfrm>
        </p:spPr>
        <p:txBody>
          <a:bodyPr>
            <a:noAutofit/>
          </a:bodyPr>
          <a:lstStyle/>
          <a:p>
            <a:r>
              <a:rPr lang="fi-FI" sz="4800" dirty="0"/>
              <a:t>Vastaa itseksesi seuraavaan kysymykseen?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07164" y="1340769"/>
            <a:ext cx="10098158" cy="43796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sz="2880" b="1" dirty="0"/>
              <a:t>Stressillä tarkoitetaan tilannetta, jossa ihminen tuntee itsensä jännittyneeksi, levottomaksi, hermostuneeksi tai ahdistuneeksi tai hänen on vaikea nukkua asioiden vaivatessa jatkuvasti mieltä? </a:t>
            </a:r>
            <a:br>
              <a:rPr lang="en-US" sz="2880" b="1" dirty="0"/>
            </a:br>
            <a:r>
              <a:rPr lang="fi-FI" sz="2880" b="1" dirty="0"/>
              <a:t> </a:t>
            </a:r>
            <a:br>
              <a:rPr lang="en-US" sz="2880" b="1" dirty="0"/>
            </a:br>
            <a:r>
              <a:rPr lang="fi-FI" sz="2880" b="1" dirty="0"/>
              <a:t>Oletko sinä tuntenut tällaista stressiä opiskeluihin liittyen kuluvan opiskeluviikon aikana?</a:t>
            </a:r>
            <a:br>
              <a:rPr lang="en-US" sz="2880" b="1" dirty="0"/>
            </a:br>
            <a:br>
              <a:rPr lang="fi-FI" sz="2880" b="1" dirty="0"/>
            </a:br>
            <a:r>
              <a:rPr lang="fi-FI" sz="2880" b="1" dirty="0"/>
              <a:t>En ollenkaan</a:t>
            </a:r>
            <a:br>
              <a:rPr lang="en-US" sz="2880" b="1" dirty="0"/>
            </a:br>
            <a:r>
              <a:rPr lang="fi-FI" sz="2880" b="1" dirty="0"/>
              <a:t>Hyvin vähän</a:t>
            </a:r>
            <a:br>
              <a:rPr lang="en-US" sz="2880" b="1" dirty="0"/>
            </a:br>
            <a:r>
              <a:rPr lang="fi-FI" sz="2880" b="1" dirty="0"/>
              <a:t>Jonkin verran</a:t>
            </a:r>
            <a:br>
              <a:rPr lang="en-US" sz="2880" b="1" dirty="0"/>
            </a:br>
            <a:r>
              <a:rPr lang="fi-FI" sz="2880" b="1" dirty="0"/>
              <a:t>Aika paljon</a:t>
            </a:r>
            <a:br>
              <a:rPr lang="en-US" sz="2880" b="1" dirty="0"/>
            </a:br>
            <a:r>
              <a:rPr lang="fi-FI" sz="2880" b="1" dirty="0"/>
              <a:t>Erittäin paljon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4007769" y="6145200"/>
            <a:ext cx="6077032" cy="381600"/>
          </a:xfrm>
        </p:spPr>
        <p:txBody>
          <a:bodyPr/>
          <a:lstStyle/>
          <a:p>
            <a:r>
              <a:rPr lang="fi-FI" sz="1800" dirty="0">
                <a:solidFill>
                  <a:schemeClr val="tx1"/>
                </a:solidFill>
              </a:rPr>
              <a:t>Elo, Leppänen &amp; </a:t>
            </a:r>
            <a:r>
              <a:rPr lang="fi-FI" sz="1800" dirty="0" err="1">
                <a:solidFill>
                  <a:schemeClr val="tx1"/>
                </a:solidFill>
              </a:rPr>
              <a:t>Jahkola</a:t>
            </a:r>
            <a:r>
              <a:rPr lang="fi-FI" sz="1800" dirty="0">
                <a:solidFill>
                  <a:schemeClr val="tx1"/>
                </a:solidFill>
              </a:rPr>
              <a:t> (2003)</a:t>
            </a:r>
          </a:p>
          <a:p>
            <a:endParaRPr lang="fi-FI" sz="1800" dirty="0">
              <a:solidFill>
                <a:schemeClr val="tx1"/>
              </a:solidFill>
            </a:endParaRPr>
          </a:p>
          <a:p>
            <a:r>
              <a:rPr lang="fi-FI" sz="1800" dirty="0">
                <a:solidFill>
                  <a:schemeClr val="tx1"/>
                </a:solidFill>
              </a:rPr>
              <a:t> </a:t>
            </a:r>
            <a:r>
              <a:rPr lang="en-US" sz="1800" b="0" dirty="0">
                <a:solidFill>
                  <a:schemeClr val="tx1"/>
                </a:solidFill>
              </a:rPr>
              <a:t>Validity of a single-item measure of stress symptoms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F3C6472-67E5-44BC-BF9A-F2DEB93C9CD5}"/>
              </a:ext>
            </a:extLst>
          </p:cNvPr>
          <p:cNvSpPr txBox="1"/>
          <p:nvPr/>
        </p:nvSpPr>
        <p:spPr>
          <a:xfrm>
            <a:off x="4174744" y="3994213"/>
            <a:ext cx="6628427" cy="12003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880" b="1" dirty="0"/>
              <a:t>Verkkokurssi: Stressinhallinta</a:t>
            </a:r>
            <a:endParaRPr lang="fi-FI" sz="2880" b="1" dirty="0">
              <a:hlinkClick r:id="rId2"/>
            </a:endParaRPr>
          </a:p>
          <a:p>
            <a:endParaRPr lang="fi-FI" sz="2160" dirty="0">
              <a:hlinkClick r:id="" action="ppaction://noaction"/>
            </a:endParaRPr>
          </a:p>
          <a:p>
            <a:r>
              <a:rPr lang="fi-FI" sz="2160" dirty="0">
                <a:hlinkClick r:id="" action="ppaction://noaction"/>
              </a:rPr>
              <a:t>https</a:t>
            </a:r>
            <a:r>
              <a:rPr lang="fi-FI" sz="2160" dirty="0">
                <a:hlinkClick r:id="rId2"/>
              </a:rPr>
              <a:t>://mycourses.aalto.fi/course/view.php?id=23493</a:t>
            </a:r>
            <a:r>
              <a:rPr lang="fi-FI" sz="216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54407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1800" y="363823"/>
            <a:ext cx="7988400" cy="635144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Stressi on vain kokemus?</a:t>
            </a:r>
            <a:endParaRPr lang="en-US" dirty="0"/>
          </a:p>
        </p:txBody>
      </p:sp>
      <p:pic>
        <p:nvPicPr>
          <p:cNvPr id="2050" name="Picture 2" descr="https://www.uhs.umich.edu/files/uhs/field/image/Mindfulnes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6558" y="363823"/>
            <a:ext cx="8662667" cy="557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865700" y="167477"/>
            <a:ext cx="24490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https://www.uhs.umich.edu/files/uhs/field/image/Mindfulness.jpg</a:t>
            </a:r>
            <a:r>
              <a:rPr lang="en-US" dirty="0"/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F19B4C-98DD-4059-860C-DF716226328B}"/>
              </a:ext>
            </a:extLst>
          </p:cNvPr>
          <p:cNvSpPr txBox="1"/>
          <p:nvPr/>
        </p:nvSpPr>
        <p:spPr>
          <a:xfrm>
            <a:off x="2829609" y="5802584"/>
            <a:ext cx="9232516" cy="8679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160" b="1" dirty="0"/>
              <a:t>Verkkokurssi: </a:t>
            </a:r>
            <a:r>
              <a:rPr lang="en-US" sz="2160" dirty="0"/>
              <a:t>Mindful Tools for Stress Management </a:t>
            </a:r>
          </a:p>
          <a:p>
            <a:r>
              <a:rPr lang="fi-FI" sz="2160" dirty="0">
                <a:hlinkClick r:id="rId4"/>
              </a:rPr>
              <a:t>https://mycourses.aalto.fi/course/view.php?id=23493</a:t>
            </a:r>
            <a:r>
              <a:rPr lang="en-US" sz="2880" dirty="0"/>
              <a:t> </a:t>
            </a:r>
            <a:endParaRPr lang="fi-FI" sz="2160" dirty="0"/>
          </a:p>
        </p:txBody>
      </p:sp>
    </p:spTree>
    <p:extLst>
      <p:ext uri="{BB962C8B-B14F-4D97-AF65-F5344CB8AC3E}">
        <p14:creationId xmlns:p14="http://schemas.microsoft.com/office/powerpoint/2010/main" val="149273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ED37-9990-4FB8-932E-1AC32924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35" y="2560403"/>
            <a:ext cx="9848851" cy="1195799"/>
          </a:xfrm>
        </p:spPr>
        <p:txBody>
          <a:bodyPr>
            <a:normAutofit fontScale="90000"/>
          </a:bodyPr>
          <a:lstStyle/>
          <a:p>
            <a:r>
              <a:rPr lang="en-US" sz="8640" dirty="0" err="1">
                <a:solidFill>
                  <a:schemeClr val="tx1"/>
                </a:solidFill>
              </a:rPr>
              <a:t>Priorisoinnin</a:t>
            </a:r>
            <a:r>
              <a:rPr lang="en-US" sz="8640" dirty="0">
                <a:solidFill>
                  <a:schemeClr val="tx1"/>
                </a:solidFill>
              </a:rPr>
              <a:t> </a:t>
            </a:r>
            <a:r>
              <a:rPr lang="en-US" sz="8640" dirty="0" err="1">
                <a:solidFill>
                  <a:schemeClr val="tx1"/>
                </a:solidFill>
              </a:rPr>
              <a:t>taika</a:t>
            </a:r>
            <a:endParaRPr lang="fi-FI" sz="864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641F3C-26C0-4C90-BCD4-9DFDAC4DC4C3}"/>
              </a:ext>
            </a:extLst>
          </p:cNvPr>
          <p:cNvSpPr txBox="1"/>
          <p:nvPr/>
        </p:nvSpPr>
        <p:spPr>
          <a:xfrm>
            <a:off x="2002673" y="5834389"/>
            <a:ext cx="9232516" cy="757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160" b="1" dirty="0"/>
              <a:t>Verkkokurssi: </a:t>
            </a:r>
            <a:r>
              <a:rPr lang="en-US" sz="2160" dirty="0" err="1"/>
              <a:t>Tuumasta</a:t>
            </a:r>
            <a:r>
              <a:rPr lang="en-US" sz="2160" dirty="0"/>
              <a:t> </a:t>
            </a:r>
            <a:r>
              <a:rPr lang="en-US" sz="2160" dirty="0" err="1"/>
              <a:t>toimeen</a:t>
            </a:r>
            <a:r>
              <a:rPr lang="en-US" sz="2160" dirty="0"/>
              <a:t> – </a:t>
            </a:r>
            <a:r>
              <a:rPr lang="en-US" sz="2160" dirty="0" err="1"/>
              <a:t>ajanhallinnan</a:t>
            </a:r>
            <a:r>
              <a:rPr lang="en-US" sz="2160" dirty="0"/>
              <a:t> </a:t>
            </a:r>
            <a:r>
              <a:rPr lang="en-US" sz="2160" dirty="0" err="1"/>
              <a:t>aakkoset</a:t>
            </a:r>
            <a:endParaRPr lang="en-US" sz="2160" dirty="0"/>
          </a:p>
          <a:p>
            <a:r>
              <a:rPr lang="fi-FI" sz="2160" dirty="0">
                <a:hlinkClick r:id="rId2"/>
              </a:rPr>
              <a:t>https://mycourses.aalto.fi/course/view.php?id=19499</a:t>
            </a:r>
            <a:r>
              <a:rPr lang="fi-FI" sz="216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73081413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ED37-9990-4FB8-932E-1AC32924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35" y="2560403"/>
            <a:ext cx="9848851" cy="1195799"/>
          </a:xfrm>
        </p:spPr>
        <p:txBody>
          <a:bodyPr>
            <a:normAutofit fontScale="90000"/>
          </a:bodyPr>
          <a:lstStyle/>
          <a:p>
            <a:r>
              <a:rPr lang="en-US" sz="8640" dirty="0" err="1">
                <a:solidFill>
                  <a:schemeClr val="tx1"/>
                </a:solidFill>
              </a:rPr>
              <a:t>Prokrastinaatio</a:t>
            </a:r>
            <a:endParaRPr lang="fi-FI" sz="864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49085-B4CC-4826-987C-5E333B8C49C3}"/>
              </a:ext>
            </a:extLst>
          </p:cNvPr>
          <p:cNvSpPr txBox="1"/>
          <p:nvPr/>
        </p:nvSpPr>
        <p:spPr>
          <a:xfrm>
            <a:off x="2002673" y="5834389"/>
            <a:ext cx="9232516" cy="757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160" b="1" dirty="0"/>
              <a:t>Verkkokurssi: </a:t>
            </a:r>
            <a:r>
              <a:rPr lang="en-US" sz="2160" dirty="0" err="1"/>
              <a:t>Tuumasta</a:t>
            </a:r>
            <a:r>
              <a:rPr lang="en-US" sz="2160" dirty="0"/>
              <a:t> </a:t>
            </a:r>
            <a:r>
              <a:rPr lang="en-US" sz="2160" dirty="0" err="1"/>
              <a:t>toimeen</a:t>
            </a:r>
            <a:r>
              <a:rPr lang="en-US" sz="2160" dirty="0"/>
              <a:t> – </a:t>
            </a:r>
            <a:r>
              <a:rPr lang="en-US" sz="2160" dirty="0" err="1"/>
              <a:t>aikaansaamisen</a:t>
            </a:r>
            <a:r>
              <a:rPr lang="en-US" sz="2160" dirty="0"/>
              <a:t> </a:t>
            </a:r>
            <a:r>
              <a:rPr lang="en-US" sz="2160" dirty="0" err="1"/>
              <a:t>aakkoset</a:t>
            </a:r>
            <a:endParaRPr lang="en-US" sz="2160" dirty="0"/>
          </a:p>
          <a:p>
            <a:r>
              <a:rPr lang="en-US" sz="2160" dirty="0">
                <a:hlinkClick r:id="rId2"/>
              </a:rPr>
              <a:t>https://mycourses.aalto.fi/course/view.php?id=19267</a:t>
            </a:r>
            <a:r>
              <a:rPr lang="en-US" sz="216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84517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ED37-9990-4FB8-932E-1AC32924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35" y="2560403"/>
            <a:ext cx="9848851" cy="1195799"/>
          </a:xfrm>
        </p:spPr>
        <p:txBody>
          <a:bodyPr>
            <a:normAutofit fontScale="90000"/>
          </a:bodyPr>
          <a:lstStyle/>
          <a:p>
            <a:r>
              <a:rPr lang="en-US" sz="8640" dirty="0" err="1">
                <a:solidFill>
                  <a:schemeClr val="tx1"/>
                </a:solidFill>
              </a:rPr>
              <a:t>Yhteistyö</a:t>
            </a:r>
            <a:endParaRPr lang="fi-FI" sz="864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49085-B4CC-4826-987C-5E333B8C49C3}"/>
              </a:ext>
            </a:extLst>
          </p:cNvPr>
          <p:cNvSpPr txBox="1"/>
          <p:nvPr/>
        </p:nvSpPr>
        <p:spPr>
          <a:xfrm>
            <a:off x="2002673" y="5834389"/>
            <a:ext cx="9232516" cy="757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160" b="1" dirty="0"/>
              <a:t>Podcast: Paras hetki päivässä</a:t>
            </a:r>
          </a:p>
          <a:p>
            <a:r>
              <a:rPr lang="fi-FI" sz="2160" b="1" dirty="0">
                <a:hlinkClick r:id="rId2"/>
              </a:rPr>
              <a:t>https://www.aalto.fi/fi/podcastit/paras-hetki-paivassa-podcastit</a:t>
            </a:r>
            <a:r>
              <a:rPr lang="fi-FI" sz="2160" b="1" dirty="0"/>
              <a:t> </a:t>
            </a:r>
            <a:endParaRPr lang="en-US" sz="2160" dirty="0"/>
          </a:p>
        </p:txBody>
      </p:sp>
    </p:spTree>
    <p:extLst>
      <p:ext uri="{BB962C8B-B14F-4D97-AF65-F5344CB8AC3E}">
        <p14:creationId xmlns:p14="http://schemas.microsoft.com/office/powerpoint/2010/main" val="328777705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9ED37-9990-4FB8-932E-1AC32924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035" y="2560403"/>
            <a:ext cx="9848851" cy="1195799"/>
          </a:xfrm>
        </p:spPr>
        <p:txBody>
          <a:bodyPr>
            <a:normAutofit fontScale="90000"/>
          </a:bodyPr>
          <a:lstStyle/>
          <a:p>
            <a:r>
              <a:rPr lang="en-US" sz="8640" dirty="0" err="1">
                <a:solidFill>
                  <a:schemeClr val="tx1"/>
                </a:solidFill>
              </a:rPr>
              <a:t>Armo</a:t>
            </a:r>
            <a:r>
              <a:rPr lang="en-US" sz="8640" dirty="0">
                <a:solidFill>
                  <a:schemeClr val="tx1"/>
                </a:solidFill>
              </a:rPr>
              <a:t> </a:t>
            </a:r>
            <a:r>
              <a:rPr lang="en-US" sz="8640" dirty="0" err="1">
                <a:solidFill>
                  <a:schemeClr val="tx1"/>
                </a:solidFill>
              </a:rPr>
              <a:t>itseä</a:t>
            </a:r>
            <a:r>
              <a:rPr lang="en-US" sz="8640" dirty="0">
                <a:solidFill>
                  <a:schemeClr val="tx1"/>
                </a:solidFill>
              </a:rPr>
              <a:t> </a:t>
            </a:r>
            <a:r>
              <a:rPr lang="en-US" sz="8640" dirty="0" err="1">
                <a:solidFill>
                  <a:schemeClr val="tx1"/>
                </a:solidFill>
              </a:rPr>
              <a:t>kohtaan</a:t>
            </a:r>
            <a:endParaRPr lang="fi-FI" sz="864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49085-B4CC-4826-987C-5E333B8C49C3}"/>
              </a:ext>
            </a:extLst>
          </p:cNvPr>
          <p:cNvSpPr txBox="1"/>
          <p:nvPr/>
        </p:nvSpPr>
        <p:spPr>
          <a:xfrm>
            <a:off x="2002673" y="5834389"/>
            <a:ext cx="9232516" cy="7571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160" b="1" dirty="0"/>
              <a:t>Verkkokurssi: </a:t>
            </a:r>
            <a:r>
              <a:rPr lang="en-US" sz="2160" dirty="0"/>
              <a:t>Power of Imperfection </a:t>
            </a:r>
          </a:p>
          <a:p>
            <a:r>
              <a:rPr lang="en-US" sz="2160" dirty="0">
                <a:hlinkClick r:id="rId2"/>
              </a:rPr>
              <a:t>https://mycourses.aalto.fi/course/view.php?id=19559</a:t>
            </a:r>
            <a:endParaRPr lang="en-US" sz="2160" dirty="0"/>
          </a:p>
        </p:txBody>
      </p:sp>
    </p:spTree>
    <p:extLst>
      <p:ext uri="{BB962C8B-B14F-4D97-AF65-F5344CB8AC3E}">
        <p14:creationId xmlns:p14="http://schemas.microsoft.com/office/powerpoint/2010/main" val="163110496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589279-F37C-4639-87C8-8FB52391B37A}"/>
              </a:ext>
            </a:extLst>
          </p:cNvPr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EB3CB9E-708D-4EA9-981A-0BD6BA629F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10" y="431410"/>
            <a:ext cx="11657428" cy="61722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58AA0F-7401-46FE-8721-8E8988DE2F68}"/>
              </a:ext>
            </a:extLst>
          </p:cNvPr>
          <p:cNvSpPr txBox="1"/>
          <p:nvPr/>
        </p:nvSpPr>
        <p:spPr>
          <a:xfrm>
            <a:off x="3830073" y="3667"/>
            <a:ext cx="4977904" cy="73866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t">
            <a:spAutoFit/>
          </a:bodyPr>
          <a:lstStyle/>
          <a:p>
            <a:pPr defTabSz="548640" hangingPunct="0"/>
            <a:r>
              <a:rPr lang="en-US" sz="4800" b="1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MISTÄ TUKEA?</a:t>
            </a:r>
            <a:endParaRPr lang="fi-FI" sz="4800" b="1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5E07A2-FBAE-4998-B406-8D7BDC0DD755}"/>
              </a:ext>
            </a:extLst>
          </p:cNvPr>
          <p:cNvSpPr txBox="1"/>
          <p:nvPr/>
        </p:nvSpPr>
        <p:spPr>
          <a:xfrm>
            <a:off x="2518689" y="6214468"/>
            <a:ext cx="7154622" cy="4247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fi-FI" sz="2160" dirty="0">
                <a:hlinkClick r:id="rId3"/>
              </a:rPr>
              <a:t>https://www.aalto.fi/fi/palvelut/opiskelijan-ohjaus-ja-tuki</a:t>
            </a:r>
            <a:r>
              <a:rPr lang="fi-FI" sz="216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04862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323</Words>
  <Application>Microsoft Office PowerPoint</Application>
  <PresentationFormat>Widescreen</PresentationFormat>
  <Paragraphs>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Georgia</vt:lpstr>
      <vt:lpstr>Symbol</vt:lpstr>
      <vt:lpstr>Office Theme</vt:lpstr>
      <vt:lpstr>SCI-A0000 Johdatus opiskeluun Tasapaino ja stressinhallinta opiskelussa Mikko Inkinen, opintopsykologi</vt:lpstr>
      <vt:lpstr>Ohjelma 15.00-15.45: Tasapainon- ja stressinhallinnan hakemista neljän näkökulman kautta</vt:lpstr>
      <vt:lpstr>Vastaa itseksesi seuraavaan kysymykseen?</vt:lpstr>
      <vt:lpstr>Stressi on vain kokemus?</vt:lpstr>
      <vt:lpstr>Priorisoinnin taika</vt:lpstr>
      <vt:lpstr>Prokrastinaatio</vt:lpstr>
      <vt:lpstr>Yhteistyö</vt:lpstr>
      <vt:lpstr>Armo itseä kohtaan</vt:lpstr>
      <vt:lpstr>PowerPoint Presentation</vt:lpstr>
      <vt:lpstr>Kiitos!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SCI-A0000 Johdatus opiskeluun Tasapaino ja stressinhallinta opiskelussa Mikko Inkinen, opintopsykologi</dc:title>
  <dc:creator>Mikko Inkinen</dc:creator>
  <cp:lastModifiedBy>Mikko Inkinen</cp:lastModifiedBy>
  <cp:revision>2</cp:revision>
  <dcterms:created xsi:type="dcterms:W3CDTF">2022-10-13T10:09:17Z</dcterms:created>
  <dcterms:modified xsi:type="dcterms:W3CDTF">2022-10-13T10:20:41Z</dcterms:modified>
</cp:coreProperties>
</file>