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8" r:id="rId2"/>
    <p:sldId id="340" r:id="rId3"/>
    <p:sldId id="301" r:id="rId4"/>
    <p:sldId id="307" r:id="rId5"/>
    <p:sldId id="360" r:id="rId6"/>
    <p:sldId id="362" r:id="rId7"/>
    <p:sldId id="364" r:id="rId8"/>
    <p:sldId id="365" r:id="rId9"/>
    <p:sldId id="269" r:id="rId10"/>
    <p:sldId id="366" r:id="rId11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82" autoAdjust="0"/>
    <p:restoredTop sz="94660"/>
  </p:normalViewPr>
  <p:slideViewPr>
    <p:cSldViewPr snapToGrid="0">
      <p:cViewPr varScale="1">
        <p:scale>
          <a:sx n="68" d="100"/>
          <a:sy n="68" d="100"/>
        </p:scale>
        <p:origin x="90" y="9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69521C-7721-4CDC-A55E-8099EC1E870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BBD4031-8FCE-4695-A14C-9CAACC5DDBD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fi-F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DEA7B3-9043-4089-AA5B-65BE34B010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9D298B-9C53-4133-8E8A-E40049E8013B}" type="datetimeFigureOut">
              <a:rPr lang="fi-FI" smtClean="0"/>
              <a:t>13.10.2022</a:t>
            </a:fld>
            <a:endParaRPr lang="fi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4DA7F8-9096-4E6E-8642-D500BF6C86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61F3A5-F0CD-4E07-8FC2-C67336109E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B49F74-3E04-4789-A773-1FD0FFA6BA2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650927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ABECE8-7C34-4BC8-BFC2-434A399661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91F7162-B279-4A9A-B7A4-5B9D52CD596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7F659C-E989-4F59-8BC4-6231F5DA20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9D298B-9C53-4133-8E8A-E40049E8013B}" type="datetimeFigureOut">
              <a:rPr lang="fi-FI" smtClean="0"/>
              <a:t>13.10.2022</a:t>
            </a:fld>
            <a:endParaRPr lang="fi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86DCD8-27BF-491B-8991-9E38A84A4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26E773-A719-4214-9157-9A763FC54E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B49F74-3E04-4789-A773-1FD0FFA6BA2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5681938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E15ECA8-ADA7-45DB-A9D9-DBC60C9C801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7C1D75D-E0EA-4361-A6A0-791B00CBF93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A5950F-BC26-444B-B9C9-6B85ACD218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9D298B-9C53-4133-8E8A-E40049E8013B}" type="datetimeFigureOut">
              <a:rPr lang="fi-FI" smtClean="0"/>
              <a:t>13.10.2022</a:t>
            </a:fld>
            <a:endParaRPr lang="fi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A9289B-B100-485E-875A-D98A6EE504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7592DA-77CA-4D06-8AFA-0506B5407B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B49F74-3E04-4789-A773-1FD0FFA6BA2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8915674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Cover Yellow">
    <p:bg>
      <p:bgPr>
        <a:solidFill>
          <a:srgbClr val="A7DBD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" name="pasted-image.pdf" descr="pasted-image.pd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43869" y="384571"/>
            <a:ext cx="8930975" cy="5540110"/>
          </a:xfrm>
          <a:prstGeom prst="rect">
            <a:avLst/>
          </a:prstGeom>
          <a:ln w="12700">
            <a:miter lim="400000"/>
          </a:ln>
        </p:spPr>
      </p:pic>
      <p:sp>
        <p:nvSpPr>
          <p:cNvPr id="34" name="Title Text"/>
          <p:cNvSpPr>
            <a:spLocks noGrp="1"/>
          </p:cNvSpPr>
          <p:nvPr>
            <p:ph type="title"/>
          </p:nvPr>
        </p:nvSpPr>
        <p:spPr>
          <a:xfrm>
            <a:off x="624416" y="1700809"/>
            <a:ext cx="10943168" cy="3542401"/>
          </a:xfrm>
          <a:prstGeom prst="rect">
            <a:avLst/>
          </a:prstGeom>
        </p:spPr>
        <p:txBody>
          <a:bodyPr anchor="b"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r>
              <a:t>Title Text</a:t>
            </a:r>
          </a:p>
        </p:txBody>
      </p:sp>
      <p:sp>
        <p:nvSpPr>
          <p:cNvPr id="35" name="Body Level One…"/>
          <p:cNvSpPr>
            <a:spLocks noGrp="1"/>
          </p:cNvSpPr>
          <p:nvPr>
            <p:ph type="body" sz="quarter" idx="1"/>
          </p:nvPr>
        </p:nvSpPr>
        <p:spPr>
          <a:xfrm>
            <a:off x="624419" y="5315697"/>
            <a:ext cx="7327227" cy="792001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SzTx/>
              <a:buFontTx/>
              <a:buNone/>
              <a:defRPr sz="1920" i="1">
                <a:latin typeface="Georgia"/>
                <a:ea typeface="Georgia"/>
                <a:cs typeface="Georgia"/>
                <a:sym typeface="Georgia"/>
              </a:defRPr>
            </a:lvl1pPr>
            <a:lvl2pPr marL="0" indent="548640">
              <a:spcBef>
                <a:spcPts val="0"/>
              </a:spcBef>
              <a:buSzTx/>
              <a:buFontTx/>
              <a:buNone/>
              <a:defRPr sz="1920" i="1">
                <a:latin typeface="Georgia"/>
                <a:ea typeface="Georgia"/>
                <a:cs typeface="Georgia"/>
                <a:sym typeface="Georgia"/>
              </a:defRPr>
            </a:lvl2pPr>
            <a:lvl3pPr marL="0" indent="1097280">
              <a:spcBef>
                <a:spcPts val="0"/>
              </a:spcBef>
              <a:buSzTx/>
              <a:buFontTx/>
              <a:buNone/>
              <a:defRPr sz="1920" i="1">
                <a:latin typeface="Georgia"/>
                <a:ea typeface="Georgia"/>
                <a:cs typeface="Georgia"/>
                <a:sym typeface="Georgia"/>
              </a:defRPr>
            </a:lvl3pPr>
            <a:lvl4pPr marL="0" indent="1645920">
              <a:spcBef>
                <a:spcPts val="0"/>
              </a:spcBef>
              <a:buSzTx/>
              <a:buFontTx/>
              <a:buNone/>
              <a:defRPr sz="1920" i="1">
                <a:latin typeface="Georgia"/>
                <a:ea typeface="Georgia"/>
                <a:cs typeface="Georgia"/>
                <a:sym typeface="Georgia"/>
              </a:defRPr>
            </a:lvl4pPr>
            <a:lvl5pPr marL="0" indent="2194560">
              <a:spcBef>
                <a:spcPts val="0"/>
              </a:spcBef>
              <a:buSzTx/>
              <a:buFontTx/>
              <a:buNone/>
              <a:defRPr sz="1920" i="1">
                <a:latin typeface="Georgia"/>
                <a:ea typeface="Georgia"/>
                <a:cs typeface="Georgia"/>
                <a:sym typeface="Georgia"/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pic>
        <p:nvPicPr>
          <p:cNvPr id="36" name="Untitled-3-01.png" descr="Untitled-3-01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2385" y="352466"/>
            <a:ext cx="1359769" cy="1005572"/>
          </a:xfrm>
          <a:prstGeom prst="rect">
            <a:avLst/>
          </a:prstGeom>
          <a:ln w="12700">
            <a:miter lim="400000"/>
          </a:ln>
        </p:spPr>
      </p:pic>
      <p:sp>
        <p:nvSpPr>
          <p:cNvPr id="37" name="Slide Number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056407263"/>
      </p:ext>
    </p:extLst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On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  <a:endParaRPr lang="fi-FI" noProof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fi-FI" noProof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9BAAA-DC1B-49F7-BD70-3EB5E77C19D9}" type="datetime1">
              <a:rPr lang="en-US" noProof="0" smtClean="0"/>
              <a:pPr/>
              <a:t>10/13/2022</a:t>
            </a:fld>
            <a:endParaRPr lang="fi-FI" noProof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 noProof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549515" y="6273251"/>
            <a:ext cx="188085" cy="166199"/>
          </a:xfrm>
        </p:spPr>
        <p:txBody>
          <a:bodyPr/>
          <a:lstStyle/>
          <a:p>
            <a:fld id="{52384017-E4DF-4A7A-8FA6-2DC68C3EB4D0}" type="slidenum">
              <a:rPr lang="fi-FI" noProof="0" smtClean="0"/>
              <a:pPr/>
              <a:t>‹#›</a:t>
            </a:fld>
            <a:endParaRPr lang="fi-FI" noProof="0"/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9200" y="6145200"/>
            <a:ext cx="2049600" cy="381600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ts val="950"/>
              </a:lnSpc>
              <a:spcBef>
                <a:spcPts val="0"/>
              </a:spcBef>
              <a:buNone/>
              <a:defRPr sz="950" b="1">
                <a:solidFill>
                  <a:schemeClr val="bg2"/>
                </a:solidFill>
              </a:defRPr>
            </a:lvl1pPr>
            <a:lvl2pPr marL="273040" indent="-103184">
              <a:defRPr lang="en-US" sz="95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73040" indent="-93659">
              <a:buFont typeface="Symbol" pitchFamily="18" charset="2"/>
              <a:buNone/>
              <a:defRPr sz="900"/>
            </a:lvl3pPr>
            <a:lvl4pPr marL="273040" indent="-93659">
              <a:defRPr sz="900"/>
            </a:lvl4pPr>
            <a:lvl5pPr marL="273040" indent="-93659">
              <a:buFont typeface="Symbol" pitchFamily="18" charset="2"/>
              <a:buChar char="-"/>
              <a:defRPr sz="900"/>
            </a:lvl5pPr>
            <a:lvl6pPr marL="273589" indent="-93596">
              <a:spcBef>
                <a:spcPts val="300"/>
              </a:spcBef>
              <a:buFont typeface="Symbol" pitchFamily="18" charset="2"/>
              <a:buChar char="-"/>
              <a:defRPr sz="900"/>
            </a:lvl6pPr>
            <a:lvl7pPr marL="273589" indent="-93596">
              <a:spcBef>
                <a:spcPts val="300"/>
              </a:spcBef>
              <a:buFont typeface="Symbol" pitchFamily="18" charset="2"/>
              <a:buChar char="-"/>
              <a:defRPr sz="900"/>
            </a:lvl7pPr>
            <a:lvl8pPr marL="273589" indent="-93596">
              <a:spcBef>
                <a:spcPts val="300"/>
              </a:spcBef>
              <a:buFont typeface="Symbol" pitchFamily="18" charset="2"/>
              <a:buChar char="-"/>
              <a:defRPr sz="900"/>
            </a:lvl8pPr>
            <a:lvl9pPr marL="273589" indent="-93596">
              <a:spcBef>
                <a:spcPts val="300"/>
              </a:spcBef>
              <a:buFont typeface="Symbol" pitchFamily="18" charset="2"/>
              <a:buChar char="-"/>
              <a:defRPr sz="900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2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00" y="6145200"/>
            <a:ext cx="2270400" cy="381600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ts val="950"/>
              </a:lnSpc>
              <a:spcBef>
                <a:spcPts val="0"/>
              </a:spcBef>
              <a:buNone/>
              <a:defRPr sz="950" b="1">
                <a:solidFill>
                  <a:schemeClr val="bg2"/>
                </a:solidFill>
              </a:defRPr>
            </a:lvl1pPr>
            <a:lvl2pPr marL="273040" indent="-103184">
              <a:defRPr lang="en-US" sz="95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73040" indent="-93659">
              <a:buFont typeface="Symbol" pitchFamily="18" charset="2"/>
              <a:buNone/>
              <a:defRPr sz="900"/>
            </a:lvl3pPr>
            <a:lvl4pPr marL="273040" indent="-93659">
              <a:defRPr sz="900"/>
            </a:lvl4pPr>
            <a:lvl5pPr marL="273040" indent="-93659">
              <a:buFont typeface="Symbol" pitchFamily="18" charset="2"/>
              <a:buChar char="-"/>
              <a:defRPr sz="900"/>
            </a:lvl5pPr>
            <a:lvl6pPr marL="273589" indent="-93596">
              <a:spcBef>
                <a:spcPts val="300"/>
              </a:spcBef>
              <a:buFont typeface="Symbol" pitchFamily="18" charset="2"/>
              <a:buChar char="-"/>
              <a:defRPr sz="900"/>
            </a:lvl6pPr>
            <a:lvl7pPr marL="273589" indent="-93596">
              <a:spcBef>
                <a:spcPts val="300"/>
              </a:spcBef>
              <a:buFont typeface="Symbol" pitchFamily="18" charset="2"/>
              <a:buChar char="-"/>
              <a:defRPr sz="900"/>
            </a:lvl7pPr>
            <a:lvl8pPr marL="273589" indent="-93596">
              <a:spcBef>
                <a:spcPts val="300"/>
              </a:spcBef>
              <a:buFont typeface="Symbol" pitchFamily="18" charset="2"/>
              <a:buChar char="-"/>
              <a:defRPr sz="900"/>
            </a:lvl8pPr>
            <a:lvl9pPr marL="273589" indent="-93596">
              <a:spcBef>
                <a:spcPts val="300"/>
              </a:spcBef>
              <a:buFont typeface="Symbol" pitchFamily="18" charset="2"/>
              <a:buChar char="-"/>
              <a:defRPr sz="900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5508486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9122FC-CE48-4188-8681-D1A2EE5586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895D21-192B-4C9A-874F-E206129F45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DDAB43D-8B39-4F69-A84B-96135079EC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9D298B-9C53-4133-8E8A-E40049E8013B}" type="datetimeFigureOut">
              <a:rPr lang="fi-FI" smtClean="0"/>
              <a:t>13.10.2022</a:t>
            </a:fld>
            <a:endParaRPr lang="fi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E13A48-065C-43BE-BA4B-767339C37B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62E844-4373-4843-8405-279047D96E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B49F74-3E04-4789-A773-1FD0FFA6BA2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0331909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C64537-D929-4CB4-ACF6-98A5A92D08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A7C788F-A7B9-4F54-B24A-C05EAA7660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83AD78C-B766-446D-AC3A-374502DFB4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9D298B-9C53-4133-8E8A-E40049E8013B}" type="datetimeFigureOut">
              <a:rPr lang="fi-FI" smtClean="0"/>
              <a:t>13.10.2022</a:t>
            </a:fld>
            <a:endParaRPr lang="fi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6F8FF1-E6E0-4E30-B3CC-CD2DBE20DD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203D881-D8E8-4F40-9F79-0B08EECEEF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B49F74-3E04-4789-A773-1FD0FFA6BA2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2361401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B215FD-AE28-4491-8ED4-153DD026DF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D6DC35-C7F6-495B-8F35-85BCA4208F5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58EB282-3945-44AF-BA5F-C69BF7E175F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E4D869D-5832-4C2F-9785-30EDE7D412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9D298B-9C53-4133-8E8A-E40049E8013B}" type="datetimeFigureOut">
              <a:rPr lang="fi-FI" smtClean="0"/>
              <a:t>13.10.2022</a:t>
            </a:fld>
            <a:endParaRPr lang="fi-F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B83B9CD-FD49-4733-A40B-E97E7D7125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9A10D79-29F0-4F3B-B29B-5A58E8D802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B49F74-3E04-4789-A773-1FD0FFA6BA2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8959049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17C938-A902-41C9-95D1-73D31E98B4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69C962D-0A78-4DA3-B52D-D6CA356325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D37B219-7FB9-4ADD-B44D-9D6E078EB98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196AE59-7ADE-4D28-852F-CBA29DCCCEE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E8219F4-1043-405D-8F8D-E83C81F80D5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06F6354-76D7-48EA-B809-083A5AF345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9D298B-9C53-4133-8E8A-E40049E8013B}" type="datetimeFigureOut">
              <a:rPr lang="fi-FI" smtClean="0"/>
              <a:t>13.10.2022</a:t>
            </a:fld>
            <a:endParaRPr lang="fi-FI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5525E0C-74B2-48DB-8FC7-7C2EF6B15E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C56C803-6861-44F3-B669-39E47101A6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B49F74-3E04-4789-A773-1FD0FFA6BA2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2411696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9D1DEF-F776-400A-BCB4-2FF572A70B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1808B9D-6A11-4117-8384-4F6D4D77E8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9D298B-9C53-4133-8E8A-E40049E8013B}" type="datetimeFigureOut">
              <a:rPr lang="fi-FI" smtClean="0"/>
              <a:t>13.10.2022</a:t>
            </a:fld>
            <a:endParaRPr lang="fi-FI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48A55C0-897F-4B7B-A926-2B39CA2669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200677D-85C8-4410-A79B-65203FEAAD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B49F74-3E04-4789-A773-1FD0FFA6BA2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585338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22E4165-F3C3-40AA-B352-93A007C656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9D298B-9C53-4133-8E8A-E40049E8013B}" type="datetimeFigureOut">
              <a:rPr lang="fi-FI" smtClean="0"/>
              <a:t>13.10.2022</a:t>
            </a:fld>
            <a:endParaRPr lang="fi-FI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8626ABC-1425-440E-B5D3-2032897AFF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3BED60E-E4C5-410E-AD32-6AA7ACBF01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B49F74-3E04-4789-A773-1FD0FFA6BA2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87421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3AB448-542E-4F08-B56C-02CBE7D759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705E14-BE89-4ED3-91BC-22FE6E9C92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91B510B-3B1C-4C9E-A9F5-BA2222BBB58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D3FCF5A-2CA0-46FB-AE96-CE5F1167E1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9D298B-9C53-4133-8E8A-E40049E8013B}" type="datetimeFigureOut">
              <a:rPr lang="fi-FI" smtClean="0"/>
              <a:t>13.10.2022</a:t>
            </a:fld>
            <a:endParaRPr lang="fi-F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35845DE-E06D-4A47-8156-BF0476D787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2E9944B-DD65-4DD4-A060-C80FCE2B1F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B49F74-3E04-4789-A773-1FD0FFA6BA2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548344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B41A7B-416D-4030-8A10-1485EB51B9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291F9FC-024F-4776-89BF-8BA1FD8DB61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BCAD1D4-28D7-4358-8FB5-A5259024EC1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6155B69-09EE-428D-84DB-DC497E711A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9D298B-9C53-4133-8E8A-E40049E8013B}" type="datetimeFigureOut">
              <a:rPr lang="fi-FI" smtClean="0"/>
              <a:t>13.10.2022</a:t>
            </a:fld>
            <a:endParaRPr lang="fi-F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2DCD1D9-89B5-4925-BA73-B27C6341A6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54724C9-69BA-409F-8D6B-B3FCAD2C8D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B49F74-3E04-4789-A773-1FD0FFA6BA2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2619738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EEDC388-AB95-462A-97CA-FD4B47EC7E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5418F5D-1DD5-4A0F-BC25-6254A498A4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73E89CE-6987-47A8-9DFE-5674F8DD809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9D298B-9C53-4133-8E8A-E40049E8013B}" type="datetimeFigureOut">
              <a:rPr lang="fi-FI" smtClean="0"/>
              <a:t>13.10.2022</a:t>
            </a:fld>
            <a:endParaRPr lang="fi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4760CB-5747-4312-A704-1D69D84C988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B15CB7-6451-4755-B119-6920EB161E3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B49F74-3E04-4789-A773-1FD0FFA6BA2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0406837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mycourses.aalto.fi/course/view.php?id=23493" TargetMode="Externa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uhs.umich.edu/files/uhs/field/image/Mindfulness.jpg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ycourses.aalto.fi/course/view.php?id=23493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mycourses.aalto.fi/course/view.php?id=19499" TargetMode="Externa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mycourses.aalto.fi/course/view.php?id=19267" TargetMode="Externa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aalto.fi/fi/podcastit/paras-hetki-paivassa-podcastit" TargetMode="Externa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mycourses.aalto.fi/course/view.php?id=19559" TargetMode="Externa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alto.fi/fi/palvelut/opiskelijan-ohjaus-ja-tuki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" name="Title 3"/>
          <p:cNvSpPr>
            <a:spLocks noGrp="1"/>
          </p:cNvSpPr>
          <p:nvPr>
            <p:ph type="title"/>
          </p:nvPr>
        </p:nvSpPr>
        <p:spPr>
          <a:xfrm>
            <a:off x="1171575" y="1730326"/>
            <a:ext cx="9848851" cy="3137095"/>
          </a:xfrm>
          <a:prstGeom prst="rect">
            <a:avLst/>
          </a:prstGeom>
        </p:spPr>
        <p:txBody>
          <a:bodyPr>
            <a:normAutofit fontScale="90000"/>
          </a:bodyPr>
          <a:lstStyle/>
          <a:p>
            <a:r>
              <a:rPr lang="fi-FI" sz="6480" dirty="0">
                <a:latin typeface="+mn-lt"/>
              </a:rPr>
              <a:t>SCI-A0000 Johdatus opiskeluun</a:t>
            </a:r>
            <a:br>
              <a:rPr lang="fi-FI" sz="6480" dirty="0">
                <a:latin typeface="+mn-lt"/>
              </a:rPr>
            </a:br>
            <a:r>
              <a:rPr lang="fi-FI" sz="6480" dirty="0">
                <a:latin typeface="+mn-lt"/>
              </a:rPr>
              <a:t>Tasapaino ja stressinhallinta opiskelussa</a:t>
            </a:r>
            <a:br>
              <a:rPr lang="fi-FI" sz="5280" dirty="0">
                <a:latin typeface="+mn-lt"/>
              </a:rPr>
            </a:br>
            <a:r>
              <a:rPr lang="fi-FI" sz="3360" dirty="0">
                <a:latin typeface="+mn-lt"/>
              </a:rPr>
              <a:t>Mikko Inkinen, </a:t>
            </a:r>
            <a:r>
              <a:rPr lang="fi-FI" sz="3360" dirty="0" err="1">
                <a:latin typeface="+mn-lt"/>
              </a:rPr>
              <a:t>opintopsykologi</a:t>
            </a:r>
            <a:endParaRPr sz="28680" dirty="0">
              <a:latin typeface="+mn-lt"/>
            </a:endParaRPr>
          </a:p>
        </p:txBody>
      </p:sp>
      <p:sp>
        <p:nvSpPr>
          <p:cNvPr id="235" name="Subtitle 4"/>
          <p:cNvSpPr>
            <a:spLocks noGrp="1"/>
          </p:cNvSpPr>
          <p:nvPr>
            <p:ph type="body" sz="quarter" idx="1"/>
          </p:nvPr>
        </p:nvSpPr>
        <p:spPr>
          <a:xfrm>
            <a:off x="1171574" y="5361417"/>
            <a:ext cx="7459520" cy="1250042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rPr lang="fi-FI" dirty="0"/>
              <a:t>13.10.2022 klo 15.00-15.45</a:t>
            </a:r>
          </a:p>
          <a:p>
            <a:r>
              <a:rPr lang="fi-FI" dirty="0"/>
              <a:t>TU2, </a:t>
            </a:r>
            <a:r>
              <a:rPr lang="fi-FI" dirty="0" err="1"/>
              <a:t>Maarintie</a:t>
            </a:r>
            <a:r>
              <a:rPr lang="fi-FI" dirty="0"/>
              <a:t> 2</a:t>
            </a:r>
          </a:p>
        </p:txBody>
      </p:sp>
    </p:spTree>
    <p:extLst>
      <p:ext uri="{BB962C8B-B14F-4D97-AF65-F5344CB8AC3E}">
        <p14:creationId xmlns:p14="http://schemas.microsoft.com/office/powerpoint/2010/main" val="4043996797"/>
      </p:ext>
    </p:extLst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1EFD39-65A4-4878-8805-3EFA5A934B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b="1" dirty="0"/>
              <a:t>Kiitos!</a:t>
            </a:r>
            <a:endParaRPr lang="fi-FI" sz="6000" b="1" dirty="0"/>
          </a:p>
        </p:txBody>
      </p:sp>
    </p:spTree>
    <p:extLst>
      <p:ext uri="{BB962C8B-B14F-4D97-AF65-F5344CB8AC3E}">
        <p14:creationId xmlns:p14="http://schemas.microsoft.com/office/powerpoint/2010/main" val="3598807748"/>
      </p:ext>
    </p:extLst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99036" y="397121"/>
            <a:ext cx="10292964" cy="1994387"/>
          </a:xfrm>
        </p:spPr>
        <p:txBody>
          <a:bodyPr>
            <a:noAutofit/>
          </a:bodyPr>
          <a:lstStyle/>
          <a:p>
            <a:r>
              <a:rPr lang="fi-FI" sz="4000" b="1" dirty="0"/>
              <a:t>Ohjelma 15.00-15.45: Tasapainon- ja stressinhallinnan hakemista neljän näkökulman kautta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199709" y="2668550"/>
            <a:ext cx="7484746" cy="3871314"/>
          </a:xfrm>
        </p:spPr>
        <p:txBody>
          <a:bodyPr>
            <a:normAutofit/>
          </a:bodyPr>
          <a:lstStyle/>
          <a:p>
            <a:pPr marL="411480" indent="-411480">
              <a:buFontTx/>
              <a:buChar char="-"/>
            </a:pPr>
            <a:r>
              <a:rPr lang="fi-FI" sz="2880" dirty="0"/>
              <a:t>Stressaa kun on liikaa tekemistä - Priorisoinnin taika</a:t>
            </a:r>
          </a:p>
          <a:p>
            <a:pPr marL="411480" indent="-411480">
              <a:buFontTx/>
              <a:buChar char="-"/>
            </a:pPr>
            <a:r>
              <a:rPr lang="fi-FI" sz="2880" dirty="0"/>
              <a:t>Stressaa kun ei ole aloittanut ajoissa - </a:t>
            </a:r>
            <a:r>
              <a:rPr lang="fi-FI" sz="2880" dirty="0" err="1"/>
              <a:t>Prokrastinaatio</a:t>
            </a:r>
            <a:endParaRPr lang="fi-FI" sz="2880" dirty="0"/>
          </a:p>
          <a:p>
            <a:pPr marL="411480" indent="-411480">
              <a:buFontTx/>
              <a:buChar char="-"/>
            </a:pPr>
            <a:r>
              <a:rPr lang="fi-FI" sz="2880" dirty="0"/>
              <a:t>Stressaa kun kilpailee ja vertailee -  Yhteistyö</a:t>
            </a:r>
          </a:p>
          <a:p>
            <a:pPr marL="411480" indent="-411480">
              <a:buFontTx/>
              <a:buChar char="-"/>
            </a:pPr>
            <a:r>
              <a:rPr lang="fi-FI" sz="2880" dirty="0"/>
              <a:t>Stressaa kun vaadin yhä lisää itseltäni – Armo itseä kohtaan</a:t>
            </a:r>
          </a:p>
        </p:txBody>
      </p:sp>
    </p:spTree>
    <p:extLst>
      <p:ext uri="{BB962C8B-B14F-4D97-AF65-F5344CB8AC3E}">
        <p14:creationId xmlns:p14="http://schemas.microsoft.com/office/powerpoint/2010/main" val="1701276462"/>
      </p:ext>
    </p:extLst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7164" y="188640"/>
            <a:ext cx="9796007" cy="1080120"/>
          </a:xfrm>
        </p:spPr>
        <p:txBody>
          <a:bodyPr>
            <a:noAutofit/>
          </a:bodyPr>
          <a:lstStyle/>
          <a:p>
            <a:r>
              <a:rPr lang="fi-FI" sz="4800" dirty="0"/>
              <a:t>Vastaa itseksesi seuraavaan kysymykseen?</a:t>
            </a:r>
            <a:endParaRPr lang="en-US" sz="48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007164" y="1340769"/>
            <a:ext cx="10098158" cy="4379632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fi-FI" sz="2880" b="1" dirty="0"/>
              <a:t>Stressillä tarkoitetaan tilannetta, jossa ihminen tuntee itsensä jännittyneeksi, levottomaksi, hermostuneeksi tai ahdistuneeksi tai hänen on vaikea nukkua asioiden vaivatessa jatkuvasti mieltä? </a:t>
            </a:r>
            <a:br>
              <a:rPr lang="en-US" sz="2880" b="1" dirty="0"/>
            </a:br>
            <a:r>
              <a:rPr lang="fi-FI" sz="2880" b="1" dirty="0"/>
              <a:t> </a:t>
            </a:r>
            <a:br>
              <a:rPr lang="en-US" sz="2880" b="1" dirty="0"/>
            </a:br>
            <a:r>
              <a:rPr lang="fi-FI" sz="2880" b="1" dirty="0"/>
              <a:t>Oletko sinä tuntenut tällaista stressiä opiskeluihin liittyen kuluvan opiskeluviikon aikana?</a:t>
            </a:r>
            <a:br>
              <a:rPr lang="en-US" sz="2880" b="1" dirty="0"/>
            </a:br>
            <a:br>
              <a:rPr lang="fi-FI" sz="2880" b="1" dirty="0"/>
            </a:br>
            <a:r>
              <a:rPr lang="fi-FI" sz="2880" b="1" dirty="0"/>
              <a:t>En ollenkaan</a:t>
            </a:r>
            <a:br>
              <a:rPr lang="en-US" sz="2880" b="1" dirty="0"/>
            </a:br>
            <a:r>
              <a:rPr lang="fi-FI" sz="2880" b="1" dirty="0"/>
              <a:t>Hyvin vähän</a:t>
            </a:r>
            <a:br>
              <a:rPr lang="en-US" sz="2880" b="1" dirty="0"/>
            </a:br>
            <a:r>
              <a:rPr lang="fi-FI" sz="2880" b="1" dirty="0"/>
              <a:t>Jonkin verran</a:t>
            </a:r>
            <a:br>
              <a:rPr lang="en-US" sz="2880" b="1" dirty="0"/>
            </a:br>
            <a:r>
              <a:rPr lang="fi-FI" sz="2880" b="1" dirty="0"/>
              <a:t>Aika paljon</a:t>
            </a:r>
            <a:br>
              <a:rPr lang="en-US" sz="2880" b="1" dirty="0"/>
            </a:br>
            <a:r>
              <a:rPr lang="fi-FI" sz="2880" b="1" dirty="0"/>
              <a:t>Erittäin paljon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4007769" y="6145200"/>
            <a:ext cx="6077032" cy="381600"/>
          </a:xfrm>
        </p:spPr>
        <p:txBody>
          <a:bodyPr/>
          <a:lstStyle/>
          <a:p>
            <a:r>
              <a:rPr lang="fi-FI" sz="1800" dirty="0">
                <a:solidFill>
                  <a:schemeClr val="tx1"/>
                </a:solidFill>
              </a:rPr>
              <a:t>Elo, Leppänen &amp; </a:t>
            </a:r>
            <a:r>
              <a:rPr lang="fi-FI" sz="1800" dirty="0" err="1">
                <a:solidFill>
                  <a:schemeClr val="tx1"/>
                </a:solidFill>
              </a:rPr>
              <a:t>Jahkola</a:t>
            </a:r>
            <a:r>
              <a:rPr lang="fi-FI" sz="1800" dirty="0">
                <a:solidFill>
                  <a:schemeClr val="tx1"/>
                </a:solidFill>
              </a:rPr>
              <a:t> (2003)</a:t>
            </a:r>
          </a:p>
          <a:p>
            <a:endParaRPr lang="fi-FI" sz="1800" dirty="0">
              <a:solidFill>
                <a:schemeClr val="tx1"/>
              </a:solidFill>
            </a:endParaRPr>
          </a:p>
          <a:p>
            <a:r>
              <a:rPr lang="fi-FI" sz="1800" dirty="0">
                <a:solidFill>
                  <a:schemeClr val="tx1"/>
                </a:solidFill>
              </a:rPr>
              <a:t> </a:t>
            </a:r>
            <a:r>
              <a:rPr lang="en-US" sz="1800" b="0" dirty="0">
                <a:solidFill>
                  <a:schemeClr val="tx1"/>
                </a:solidFill>
              </a:rPr>
              <a:t>Validity of a single-item measure of stress symptoms</a:t>
            </a: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F3C6472-67E5-44BC-BF9A-F2DEB93C9CD5}"/>
              </a:ext>
            </a:extLst>
          </p:cNvPr>
          <p:cNvSpPr txBox="1"/>
          <p:nvPr/>
        </p:nvSpPr>
        <p:spPr>
          <a:xfrm>
            <a:off x="4174744" y="3994213"/>
            <a:ext cx="6628427" cy="120032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r>
              <a:rPr lang="fi-FI" sz="2880" b="1" dirty="0"/>
              <a:t>Verkkokurssi: Stressinhallinta</a:t>
            </a:r>
            <a:endParaRPr lang="fi-FI" sz="2880" b="1" dirty="0">
              <a:hlinkClick r:id="rId2"/>
            </a:endParaRPr>
          </a:p>
          <a:p>
            <a:endParaRPr lang="fi-FI" sz="2160" dirty="0">
              <a:hlinkClick r:id="" action="ppaction://noaction"/>
            </a:endParaRPr>
          </a:p>
          <a:p>
            <a:r>
              <a:rPr lang="fi-FI" sz="2160" dirty="0">
                <a:hlinkClick r:id="" action="ppaction://noaction"/>
              </a:rPr>
              <a:t>https</a:t>
            </a:r>
            <a:r>
              <a:rPr lang="fi-FI" sz="2160" dirty="0">
                <a:hlinkClick r:id="rId2"/>
              </a:rPr>
              <a:t>://mycourses.aalto.fi/course/view.php?id=23493</a:t>
            </a:r>
            <a:r>
              <a:rPr lang="fi-FI" sz="216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2544078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01800" y="363823"/>
            <a:ext cx="7988400" cy="635144"/>
          </a:xfrm>
        </p:spPr>
        <p:txBody>
          <a:bodyPr>
            <a:normAutofit fontScale="90000"/>
          </a:bodyPr>
          <a:lstStyle/>
          <a:p>
            <a:pPr algn="ctr"/>
            <a:r>
              <a:rPr lang="fi-FI" dirty="0"/>
              <a:t>Stressi on vain kokemus?</a:t>
            </a:r>
            <a:endParaRPr lang="en-US" dirty="0"/>
          </a:p>
        </p:txBody>
      </p:sp>
      <p:pic>
        <p:nvPicPr>
          <p:cNvPr id="2050" name="Picture 2" descr="https://www.uhs.umich.edu/files/uhs/field/image/Mindfulness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6558" y="363823"/>
            <a:ext cx="8662667" cy="55769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/>
          <p:cNvSpPr/>
          <p:nvPr/>
        </p:nvSpPr>
        <p:spPr>
          <a:xfrm>
            <a:off x="8865700" y="167477"/>
            <a:ext cx="2449001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hlinkClick r:id="rId3"/>
              </a:rPr>
              <a:t>https://www.uhs.umich.edu/files/uhs/field/image/Mindfulness.jpg</a:t>
            </a:r>
            <a:r>
              <a:rPr lang="en-US" dirty="0"/>
              <a:t>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6F19B4C-98DD-4059-860C-DF716226328B}"/>
              </a:ext>
            </a:extLst>
          </p:cNvPr>
          <p:cNvSpPr txBox="1"/>
          <p:nvPr/>
        </p:nvSpPr>
        <p:spPr>
          <a:xfrm>
            <a:off x="2829609" y="5802584"/>
            <a:ext cx="9232516" cy="86793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r>
              <a:rPr lang="fi-FI" sz="2160" b="1" dirty="0"/>
              <a:t>Verkkokurssi: </a:t>
            </a:r>
            <a:r>
              <a:rPr lang="en-US" sz="2160" dirty="0"/>
              <a:t>Mindful Tools for Stress Management </a:t>
            </a:r>
          </a:p>
          <a:p>
            <a:r>
              <a:rPr lang="fi-FI" sz="2160" dirty="0">
                <a:hlinkClick r:id="rId4"/>
              </a:rPr>
              <a:t>https://mycourses.aalto.fi/course/view.php?id=23493</a:t>
            </a:r>
            <a:r>
              <a:rPr lang="en-US" sz="2880" dirty="0"/>
              <a:t> </a:t>
            </a:r>
            <a:endParaRPr lang="fi-FI" sz="2160" dirty="0"/>
          </a:p>
        </p:txBody>
      </p:sp>
    </p:spTree>
    <p:extLst>
      <p:ext uri="{BB962C8B-B14F-4D97-AF65-F5344CB8AC3E}">
        <p14:creationId xmlns:p14="http://schemas.microsoft.com/office/powerpoint/2010/main" val="14927316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79ED37-9990-4FB8-932E-1AC329245C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3035" y="2560403"/>
            <a:ext cx="9848851" cy="1195799"/>
          </a:xfrm>
        </p:spPr>
        <p:txBody>
          <a:bodyPr>
            <a:normAutofit fontScale="90000"/>
          </a:bodyPr>
          <a:lstStyle/>
          <a:p>
            <a:r>
              <a:rPr lang="en-US" sz="8640" dirty="0" err="1">
                <a:solidFill>
                  <a:schemeClr val="tx1"/>
                </a:solidFill>
              </a:rPr>
              <a:t>Priorisoinnin</a:t>
            </a:r>
            <a:r>
              <a:rPr lang="en-US" sz="8640" dirty="0">
                <a:solidFill>
                  <a:schemeClr val="tx1"/>
                </a:solidFill>
              </a:rPr>
              <a:t> </a:t>
            </a:r>
            <a:r>
              <a:rPr lang="en-US" sz="8640" dirty="0" err="1">
                <a:solidFill>
                  <a:schemeClr val="tx1"/>
                </a:solidFill>
              </a:rPr>
              <a:t>taika</a:t>
            </a:r>
            <a:endParaRPr lang="fi-FI" sz="8640" dirty="0">
              <a:solidFill>
                <a:schemeClr val="tx1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7641F3C-26C0-4C90-BCD4-9DFDAC4DC4C3}"/>
              </a:ext>
            </a:extLst>
          </p:cNvPr>
          <p:cNvSpPr txBox="1"/>
          <p:nvPr/>
        </p:nvSpPr>
        <p:spPr>
          <a:xfrm>
            <a:off x="2002673" y="5834389"/>
            <a:ext cx="9232516" cy="75713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r>
              <a:rPr lang="fi-FI" sz="2160" b="1" dirty="0"/>
              <a:t>Verkkokurssi: </a:t>
            </a:r>
            <a:r>
              <a:rPr lang="en-US" sz="2160" dirty="0" err="1"/>
              <a:t>Tuumasta</a:t>
            </a:r>
            <a:r>
              <a:rPr lang="en-US" sz="2160" dirty="0"/>
              <a:t> </a:t>
            </a:r>
            <a:r>
              <a:rPr lang="en-US" sz="2160" dirty="0" err="1"/>
              <a:t>toimeen</a:t>
            </a:r>
            <a:r>
              <a:rPr lang="en-US" sz="2160" dirty="0"/>
              <a:t> – </a:t>
            </a:r>
            <a:r>
              <a:rPr lang="en-US" sz="2160" dirty="0" err="1"/>
              <a:t>ajanhallinnan</a:t>
            </a:r>
            <a:r>
              <a:rPr lang="en-US" sz="2160" dirty="0"/>
              <a:t> </a:t>
            </a:r>
            <a:r>
              <a:rPr lang="en-US" sz="2160" dirty="0" err="1"/>
              <a:t>aakkoset</a:t>
            </a:r>
            <a:endParaRPr lang="en-US" sz="2160" dirty="0"/>
          </a:p>
          <a:p>
            <a:r>
              <a:rPr lang="fi-FI" sz="2160" dirty="0">
                <a:hlinkClick r:id="rId2"/>
              </a:rPr>
              <a:t>https://mycourses.aalto.fi/course/view.php?id=19499</a:t>
            </a:r>
            <a:r>
              <a:rPr lang="fi-FI" sz="216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973081413"/>
      </p:ext>
    </p:extLst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79ED37-9990-4FB8-932E-1AC329245C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3035" y="2560403"/>
            <a:ext cx="9848851" cy="1195799"/>
          </a:xfrm>
        </p:spPr>
        <p:txBody>
          <a:bodyPr>
            <a:normAutofit fontScale="90000"/>
          </a:bodyPr>
          <a:lstStyle/>
          <a:p>
            <a:r>
              <a:rPr lang="en-US" sz="8640" dirty="0" err="1">
                <a:solidFill>
                  <a:schemeClr val="tx1"/>
                </a:solidFill>
              </a:rPr>
              <a:t>Prokrastinaatio</a:t>
            </a:r>
            <a:endParaRPr lang="fi-FI" sz="8640" dirty="0">
              <a:solidFill>
                <a:schemeClr val="tx1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B949085-B4CC-4826-987C-5E333B8C49C3}"/>
              </a:ext>
            </a:extLst>
          </p:cNvPr>
          <p:cNvSpPr txBox="1"/>
          <p:nvPr/>
        </p:nvSpPr>
        <p:spPr>
          <a:xfrm>
            <a:off x="2002673" y="5834389"/>
            <a:ext cx="9232516" cy="75713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r>
              <a:rPr lang="fi-FI" sz="2160" b="1" dirty="0"/>
              <a:t>Verkkokurssi: </a:t>
            </a:r>
            <a:r>
              <a:rPr lang="en-US" sz="2160" dirty="0" err="1"/>
              <a:t>Tuumasta</a:t>
            </a:r>
            <a:r>
              <a:rPr lang="en-US" sz="2160" dirty="0"/>
              <a:t> </a:t>
            </a:r>
            <a:r>
              <a:rPr lang="en-US" sz="2160" dirty="0" err="1"/>
              <a:t>toimeen</a:t>
            </a:r>
            <a:r>
              <a:rPr lang="en-US" sz="2160" dirty="0"/>
              <a:t> – </a:t>
            </a:r>
            <a:r>
              <a:rPr lang="en-US" sz="2160" dirty="0" err="1"/>
              <a:t>aikaansaamisen</a:t>
            </a:r>
            <a:r>
              <a:rPr lang="en-US" sz="2160" dirty="0"/>
              <a:t> </a:t>
            </a:r>
            <a:r>
              <a:rPr lang="en-US" sz="2160" dirty="0" err="1"/>
              <a:t>aakkoset</a:t>
            </a:r>
            <a:endParaRPr lang="en-US" sz="2160" dirty="0"/>
          </a:p>
          <a:p>
            <a:r>
              <a:rPr lang="en-US" sz="2160" dirty="0">
                <a:hlinkClick r:id="rId2"/>
              </a:rPr>
              <a:t>https://mycourses.aalto.fi/course/view.php?id=19267</a:t>
            </a:r>
            <a:r>
              <a:rPr lang="en-US" sz="216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455845172"/>
      </p:ext>
    </p:extLst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79ED37-9990-4FB8-932E-1AC329245C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3035" y="2560403"/>
            <a:ext cx="9848851" cy="1195799"/>
          </a:xfrm>
        </p:spPr>
        <p:txBody>
          <a:bodyPr>
            <a:normAutofit fontScale="90000"/>
          </a:bodyPr>
          <a:lstStyle/>
          <a:p>
            <a:r>
              <a:rPr lang="en-US" sz="8640" dirty="0" err="1">
                <a:solidFill>
                  <a:schemeClr val="tx1"/>
                </a:solidFill>
              </a:rPr>
              <a:t>Yhteistyö</a:t>
            </a:r>
            <a:endParaRPr lang="fi-FI" sz="8640" dirty="0">
              <a:solidFill>
                <a:schemeClr val="tx1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B949085-B4CC-4826-987C-5E333B8C49C3}"/>
              </a:ext>
            </a:extLst>
          </p:cNvPr>
          <p:cNvSpPr txBox="1"/>
          <p:nvPr/>
        </p:nvSpPr>
        <p:spPr>
          <a:xfrm>
            <a:off x="2002673" y="5834389"/>
            <a:ext cx="9232516" cy="75713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r>
              <a:rPr lang="fi-FI" sz="2160" b="1" dirty="0"/>
              <a:t>Podcast: Paras hetki päivässä</a:t>
            </a:r>
          </a:p>
          <a:p>
            <a:r>
              <a:rPr lang="fi-FI" sz="2160" b="1" dirty="0">
                <a:hlinkClick r:id="rId2"/>
              </a:rPr>
              <a:t>https://www.aalto.fi/fi/podcastit/paras-hetki-paivassa-podcastit</a:t>
            </a:r>
            <a:r>
              <a:rPr lang="fi-FI" sz="2160" b="1" dirty="0"/>
              <a:t> </a:t>
            </a:r>
            <a:endParaRPr lang="en-US" sz="2160" dirty="0"/>
          </a:p>
        </p:txBody>
      </p:sp>
    </p:spTree>
    <p:extLst>
      <p:ext uri="{BB962C8B-B14F-4D97-AF65-F5344CB8AC3E}">
        <p14:creationId xmlns:p14="http://schemas.microsoft.com/office/powerpoint/2010/main" val="3287777050"/>
      </p:ext>
    </p:extLst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79ED37-9990-4FB8-932E-1AC329245C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3035" y="2560403"/>
            <a:ext cx="9848851" cy="1195799"/>
          </a:xfrm>
        </p:spPr>
        <p:txBody>
          <a:bodyPr>
            <a:normAutofit fontScale="90000"/>
          </a:bodyPr>
          <a:lstStyle/>
          <a:p>
            <a:r>
              <a:rPr lang="en-US" sz="8640" dirty="0" err="1">
                <a:solidFill>
                  <a:schemeClr val="tx1"/>
                </a:solidFill>
              </a:rPr>
              <a:t>Armo</a:t>
            </a:r>
            <a:r>
              <a:rPr lang="en-US" sz="8640" dirty="0">
                <a:solidFill>
                  <a:schemeClr val="tx1"/>
                </a:solidFill>
              </a:rPr>
              <a:t> </a:t>
            </a:r>
            <a:r>
              <a:rPr lang="en-US" sz="8640" dirty="0" err="1">
                <a:solidFill>
                  <a:schemeClr val="tx1"/>
                </a:solidFill>
              </a:rPr>
              <a:t>itseä</a:t>
            </a:r>
            <a:r>
              <a:rPr lang="en-US" sz="8640" dirty="0">
                <a:solidFill>
                  <a:schemeClr val="tx1"/>
                </a:solidFill>
              </a:rPr>
              <a:t> </a:t>
            </a:r>
            <a:r>
              <a:rPr lang="en-US" sz="8640" dirty="0" err="1">
                <a:solidFill>
                  <a:schemeClr val="tx1"/>
                </a:solidFill>
              </a:rPr>
              <a:t>kohtaan</a:t>
            </a:r>
            <a:endParaRPr lang="fi-FI" sz="8640" dirty="0">
              <a:solidFill>
                <a:schemeClr val="tx1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B949085-B4CC-4826-987C-5E333B8C49C3}"/>
              </a:ext>
            </a:extLst>
          </p:cNvPr>
          <p:cNvSpPr txBox="1"/>
          <p:nvPr/>
        </p:nvSpPr>
        <p:spPr>
          <a:xfrm>
            <a:off x="2002673" y="5834389"/>
            <a:ext cx="9232516" cy="75713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r>
              <a:rPr lang="fi-FI" sz="2160" b="1" dirty="0"/>
              <a:t>Verkkokurssi: </a:t>
            </a:r>
            <a:r>
              <a:rPr lang="en-US" sz="2160" dirty="0"/>
              <a:t>Power of Imperfection </a:t>
            </a:r>
          </a:p>
          <a:p>
            <a:r>
              <a:rPr lang="en-US" sz="2160" dirty="0">
                <a:hlinkClick r:id="rId2"/>
              </a:rPr>
              <a:t>https://mycourses.aalto.fi/course/view.php?id=19559</a:t>
            </a:r>
            <a:endParaRPr lang="en-US" sz="2160" dirty="0"/>
          </a:p>
        </p:txBody>
      </p:sp>
    </p:spTree>
    <p:extLst>
      <p:ext uri="{BB962C8B-B14F-4D97-AF65-F5344CB8AC3E}">
        <p14:creationId xmlns:p14="http://schemas.microsoft.com/office/powerpoint/2010/main" val="1631104961"/>
      </p:ext>
    </p:extLst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0589279-F37C-4639-87C8-8FB52391B37A}"/>
              </a:ext>
            </a:extLst>
          </p:cNvPr>
          <p:cNvSpPr>
            <a:spLocks noGrp="1"/>
          </p:cNvSpPr>
          <p:nvPr>
            <p:ph type="body" sz="half" idx="1"/>
          </p:nvPr>
        </p:nvSpPr>
        <p:spPr/>
        <p:txBody>
          <a:bodyPr/>
          <a:lstStyle/>
          <a:p>
            <a:endParaRPr lang="fi-FI" dirty="0"/>
          </a:p>
        </p:txBody>
      </p:sp>
      <p:pic>
        <p:nvPicPr>
          <p:cNvPr id="5" name="Picture 4" descr="Diagram&#10;&#10;Description automatically generated">
            <a:extLst>
              <a:ext uri="{FF2B5EF4-FFF2-40B4-BE49-F238E27FC236}">
                <a16:creationId xmlns:a16="http://schemas.microsoft.com/office/drawing/2014/main" id="{7EB3CB9E-708D-4EA9-981A-0BD6BA629F1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0110" y="431410"/>
            <a:ext cx="11657428" cy="61722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3458AA0F-7401-46FE-8721-8E8988DE2F68}"/>
              </a:ext>
            </a:extLst>
          </p:cNvPr>
          <p:cNvSpPr txBox="1"/>
          <p:nvPr/>
        </p:nvSpPr>
        <p:spPr>
          <a:xfrm>
            <a:off x="3830073" y="3667"/>
            <a:ext cx="4977904" cy="738664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t">
            <a:spAutoFit/>
          </a:bodyPr>
          <a:lstStyle/>
          <a:p>
            <a:pPr defTabSz="548640" hangingPunct="0"/>
            <a:r>
              <a:rPr lang="en-US" sz="4800" b="1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MISTÄ TUKEA?</a:t>
            </a:r>
            <a:endParaRPr lang="fi-FI" sz="4800" b="1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25E07A2-FBAE-4998-B406-8D7BDC0DD755}"/>
              </a:ext>
            </a:extLst>
          </p:cNvPr>
          <p:cNvSpPr txBox="1"/>
          <p:nvPr/>
        </p:nvSpPr>
        <p:spPr>
          <a:xfrm>
            <a:off x="2518689" y="6214468"/>
            <a:ext cx="7154622" cy="424732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r>
              <a:rPr lang="fi-FI" sz="2160" dirty="0">
                <a:hlinkClick r:id="rId3"/>
              </a:rPr>
              <a:t>https://www.aalto.fi/fi/palvelut/opiskelijan-ohjaus-ja-tuki</a:t>
            </a:r>
            <a:r>
              <a:rPr lang="fi-FI" sz="216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990486217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323</Words>
  <Application>Microsoft Office PowerPoint</Application>
  <PresentationFormat>Widescreen</PresentationFormat>
  <Paragraphs>35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Calibri</vt:lpstr>
      <vt:lpstr>Calibri Light</vt:lpstr>
      <vt:lpstr>Georgia</vt:lpstr>
      <vt:lpstr>Symbol</vt:lpstr>
      <vt:lpstr>Office Theme</vt:lpstr>
      <vt:lpstr>SCI-A0000 Johdatus opiskeluun Tasapaino ja stressinhallinta opiskelussa Mikko Inkinen, opintopsykologi</vt:lpstr>
      <vt:lpstr>Ohjelma 15.00-15.45: Tasapainon- ja stressinhallinnan hakemista neljän näkökulman kautta</vt:lpstr>
      <vt:lpstr>Vastaa itseksesi seuraavaan kysymykseen?</vt:lpstr>
      <vt:lpstr>Stressi on vain kokemus?</vt:lpstr>
      <vt:lpstr>Priorisoinnin taika</vt:lpstr>
      <vt:lpstr>Prokrastinaatio</vt:lpstr>
      <vt:lpstr>Yhteistyö</vt:lpstr>
      <vt:lpstr>Armo itseä kohtaan</vt:lpstr>
      <vt:lpstr>PowerPoint Presentation</vt:lpstr>
      <vt:lpstr>Kiitos!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SCI-A0000 Johdatus opiskeluun Tasapaino ja stressinhallinta opiskelussa Mikko Inkinen, opintopsykologi</dc:title>
  <dc:creator>Mikko Inkinen</dc:creator>
  <cp:lastModifiedBy>Mikko Inkinen</cp:lastModifiedBy>
  <cp:revision>2</cp:revision>
  <dcterms:created xsi:type="dcterms:W3CDTF">2022-10-13T10:09:17Z</dcterms:created>
  <dcterms:modified xsi:type="dcterms:W3CDTF">2022-10-13T10:20:41Z</dcterms:modified>
</cp:coreProperties>
</file>