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7" r:id="rId4"/>
    <p:sldId id="270" r:id="rId5"/>
    <p:sldId id="271" r:id="rId6"/>
    <p:sldId id="292" r:id="rId7"/>
    <p:sldId id="272" r:id="rId8"/>
    <p:sldId id="273" r:id="rId9"/>
    <p:sldId id="274" r:id="rId10"/>
    <p:sldId id="275" r:id="rId11"/>
    <p:sldId id="295" r:id="rId12"/>
    <p:sldId id="278" r:id="rId13"/>
    <p:sldId id="279" r:id="rId14"/>
    <p:sldId id="280" r:id="rId15"/>
    <p:sldId id="281" r:id="rId16"/>
    <p:sldId id="294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00"/>
    <a:srgbClr val="FFFFF7"/>
    <a:srgbClr val="2A2A2C"/>
    <a:srgbClr val="B6FA7E"/>
    <a:srgbClr val="9FFF4F"/>
    <a:srgbClr val="9FFDFF"/>
    <a:srgbClr val="C3F0F3"/>
    <a:srgbClr val="99E5EB"/>
    <a:srgbClr val="FFFFFF"/>
    <a:srgbClr val="FEE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599" autoAdjust="0"/>
  </p:normalViewPr>
  <p:slideViewPr>
    <p:cSldViewPr>
      <p:cViewPr varScale="1">
        <p:scale>
          <a:sx n="99" d="100"/>
          <a:sy n="99" d="100"/>
        </p:scale>
        <p:origin x="67" y="1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336" y="1769541"/>
            <a:ext cx="9437576" cy="1828801"/>
          </a:xfrm>
        </p:spPr>
        <p:txBody>
          <a:bodyPr anchor="b">
            <a:normAutofit/>
          </a:bodyPr>
          <a:lstStyle>
            <a:lvl1pPr algn="ctr">
              <a:defRPr sz="5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336" y="3598339"/>
            <a:ext cx="943757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19" y="547807"/>
            <a:ext cx="10139158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8" y="4565255"/>
            <a:ext cx="10352629" cy="543472"/>
          </a:xfrm>
        </p:spPr>
        <p:txBody>
          <a:bodyPr anchor="b">
            <a:normAutofit/>
          </a:bodyPr>
          <a:lstStyle>
            <a:lvl1pPr algn="ctr">
              <a:defRPr sz="2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045" y="695010"/>
            <a:ext cx="9842782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99"/>
            </a:lvl1pPr>
            <a:lvl2pPr marL="457063" indent="0">
              <a:buNone/>
              <a:defRPr sz="1999"/>
            </a:lvl2pPr>
            <a:lvl3pPr marL="914126" indent="0">
              <a:buNone/>
              <a:defRPr sz="19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5108728"/>
            <a:ext cx="10351066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9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8437"/>
            <a:ext cx="10351066" cy="353434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295180"/>
            <a:ext cx="10351067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9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609600"/>
            <a:ext cx="9300329" cy="2992904"/>
          </a:xfrm>
        </p:spPr>
        <p:txBody>
          <a:bodyPr anchor="ctr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196" y="3610033"/>
            <a:ext cx="8750020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6" y="4304353"/>
            <a:ext cx="10351067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342" y="88479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1981" y="292825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811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6" y="2126943"/>
            <a:ext cx="10351067" cy="2511835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47" y="4650556"/>
            <a:ext cx="1034950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6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557" y="609600"/>
            <a:ext cx="10351066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557" y="1885950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557" y="2571750"/>
            <a:ext cx="330012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5553" y="1885950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0279" y="2571750"/>
            <a:ext cx="330012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4498" y="1885950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4498" y="2571750"/>
            <a:ext cx="330012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9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8" y="1818215"/>
            <a:ext cx="333910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53" y="1818215"/>
            <a:ext cx="333910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984" y="1818215"/>
            <a:ext cx="333910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556" y="609600"/>
            <a:ext cx="10351067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557" y="3904106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7837" y="1938918"/>
            <a:ext cx="3091563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557" y="4480369"/>
            <a:ext cx="330012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1631" y="3904106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4559" y="1939094"/>
            <a:ext cx="3091563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0279" y="4480368"/>
            <a:ext cx="330012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4623" y="3904106"/>
            <a:ext cx="330012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9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3595" y="1934432"/>
            <a:ext cx="3091563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4498" y="4480366"/>
            <a:ext cx="330012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59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0729" y="609600"/>
            <a:ext cx="2283892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558" y="609600"/>
            <a:ext cx="7914810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1761068"/>
            <a:ext cx="9588052" cy="1828813"/>
          </a:xfrm>
        </p:spPr>
        <p:txBody>
          <a:bodyPr anchor="b"/>
          <a:lstStyle>
            <a:lvl1pPr algn="ctr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3589879"/>
            <a:ext cx="9588052" cy="1507054"/>
          </a:xfrm>
        </p:spPr>
        <p:txBody>
          <a:bodyPr anchor="t"/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558" y="1732449"/>
            <a:ext cx="5059179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277" y="1732450"/>
            <a:ext cx="5063346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7" y="1734507"/>
            <a:ext cx="5087747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6" y="1734507"/>
            <a:ext cx="5087747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610" y="1835254"/>
            <a:ext cx="487507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610" y="2380138"/>
            <a:ext cx="4875074" cy="3411063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3328" y="1835255"/>
            <a:ext cx="4894055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3328" y="2380138"/>
            <a:ext cx="4894055" cy="3411063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7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7" y="609600"/>
            <a:ext cx="3705924" cy="182191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369" y="609600"/>
            <a:ext cx="641025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7" y="2431518"/>
            <a:ext cx="3705924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5" y="609600"/>
            <a:ext cx="3583233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58" y="609923"/>
            <a:ext cx="5933403" cy="1829338"/>
          </a:xfrm>
        </p:spPr>
        <p:txBody>
          <a:bodyPr anchor="b">
            <a:noAutofit/>
          </a:bodyPr>
          <a:lstStyle>
            <a:lvl1pPr algn="ctr">
              <a:defRPr sz="31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0613" y="763702"/>
            <a:ext cx="3274898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558" y="2439261"/>
            <a:ext cx="5933403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557" y="609600"/>
            <a:ext cx="10351066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557" y="1732450"/>
            <a:ext cx="10351066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6736" y="58832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AFE8FB1-0A7A-443E-AAF7-31D4FA1AA312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558" y="5883276"/>
            <a:ext cx="6671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1273" y="5883276"/>
            <a:ext cx="753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79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063" rtl="0" eaLnBrk="1" latinLnBrk="0" hangingPunct="1">
        <a:spcBef>
          <a:spcPct val="0"/>
        </a:spcBef>
        <a:buNone/>
        <a:defRPr sz="399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99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19784" indent="-269919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799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5692" indent="-215935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5584" indent="-215935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498" indent="-215935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399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079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163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526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microsoft.com/office/2007/relationships/hdphoto" Target="../media/hdphoto5.wdp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microsoft.com/office/2007/relationships/hdphoto" Target="../media/hdphoto7.wdp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8646" y="1233378"/>
            <a:ext cx="5439868" cy="2364964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457200"/>
            <a:r>
              <a:rPr lang="es-ES_tradnl" sz="5400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Introducción a los tiempos verbales avanzados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876" y="4149080"/>
            <a:ext cx="3063558" cy="18468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457200"/>
            <a:r>
              <a:rPr lang="es-ES_tradnl" sz="2000" dirty="0"/>
              <a:t>Futuro			2</a:t>
            </a:r>
          </a:p>
          <a:p>
            <a:pPr algn="l" defTabSz="457200"/>
            <a:r>
              <a:rPr lang="es-ES_tradnl" sz="2000" dirty="0"/>
              <a:t>Condicional		6</a:t>
            </a:r>
          </a:p>
          <a:p>
            <a:pPr algn="l" defTabSz="457200"/>
            <a:r>
              <a:rPr lang="es-ES_tradnl" sz="2000" dirty="0"/>
              <a:t>Imperativo		11</a:t>
            </a:r>
          </a:p>
          <a:p>
            <a:pPr algn="l" defTabSz="457200"/>
            <a:r>
              <a:rPr lang="es-ES_tradnl" sz="2000" dirty="0"/>
              <a:t>Subjuntivo		16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499514" y="1"/>
            <a:ext cx="4689311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FAA587C-E56F-34E3-A814-5E7692B19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3" b="17912"/>
          <a:stretch/>
        </p:blipFill>
        <p:spPr bwMode="auto">
          <a:xfrm>
            <a:off x="7489455" y="-1"/>
            <a:ext cx="469936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EAFE56E1-F377-C9FF-C421-22ACC0EFFE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9" t="27767"/>
          <a:stretch/>
        </p:blipFill>
        <p:spPr>
          <a:xfrm rot="10800000">
            <a:off x="6658862" y="4725144"/>
            <a:ext cx="5529962" cy="2132856"/>
          </a:xfrm>
          <a:prstGeom prst="rect">
            <a:avLst/>
          </a:prstGeom>
        </p:spPr>
      </p:pic>
      <p:pic>
        <p:nvPicPr>
          <p:cNvPr id="9" name="Picture 8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C9852D60-9B89-FDD0-D560-C32EDF158C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80" t="22889"/>
          <a:stretch/>
        </p:blipFill>
        <p:spPr>
          <a:xfrm rot="10800000">
            <a:off x="6599436" y="4581128"/>
            <a:ext cx="5589388" cy="2276872"/>
          </a:xfrm>
          <a:prstGeom prst="rect">
            <a:avLst/>
          </a:prstGeom>
        </p:spPr>
      </p:pic>
      <p:pic>
        <p:nvPicPr>
          <p:cNvPr id="7" name="Picture 6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730A82D4-326B-3661-73F0-85F226030E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746"/>
          <a:stretch/>
        </p:blipFill>
        <p:spPr>
          <a:xfrm>
            <a:off x="6836545" y="2780928"/>
            <a:ext cx="5352279" cy="2952750"/>
          </a:xfrm>
          <a:prstGeom prst="rect">
            <a:avLst/>
          </a:prstGeom>
        </p:spPr>
      </p:pic>
      <p:pic>
        <p:nvPicPr>
          <p:cNvPr id="6" name="Picture 5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075A403B-ABC3-B9E6-718A-DC5EE2F103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76"/>
          <a:stretch/>
        </p:blipFill>
        <p:spPr>
          <a:xfrm>
            <a:off x="6777119" y="2636912"/>
            <a:ext cx="5411706" cy="2952750"/>
          </a:xfrm>
          <a:prstGeom prst="rect">
            <a:avLst/>
          </a:prstGeom>
        </p:spPr>
      </p:pic>
      <p:pic>
        <p:nvPicPr>
          <p:cNvPr id="4" name="Picture 2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4AE2838F-414F-5157-25C1-1F28BF65C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271" b="81775" l="17732" r="83387">
                        <a14:foregroundMark x1="27955" y1="31655" x2="27955" y2="31655"/>
                        <a14:foregroundMark x1="35144" y1="23022" x2="35144" y2="23022"/>
                        <a14:foregroundMark x1="35144" y1="26859" x2="35144" y2="26859"/>
                        <a14:foregroundMark x1="31470" y1="38369" x2="36581" y2="30695"/>
                        <a14:foregroundMark x1="36581" y1="30695" x2="36581" y2="30695"/>
                        <a14:foregroundMark x1="37300" y1="29017" x2="37540" y2="29736"/>
                        <a14:foregroundMark x1="36741" y1="27338" x2="37300" y2="29017"/>
                        <a14:foregroundMark x1="35623" y1="23981" x2="36741" y2="27338"/>
                        <a14:foregroundMark x1="29712" y1="33813" x2="28435" y2="29496"/>
                        <a14:foregroundMark x1="25719" y1="42206" x2="30192" y2="43885"/>
                        <a14:foregroundMark x1="25399" y1="48201" x2="23482" y2="42446"/>
                        <a14:foregroundMark x1="34984" y1="26619" x2="33387" y2="23741"/>
                        <a14:foregroundMark x1="26997" y1="32854" x2="26997" y2="31655"/>
                        <a14:foregroundMark x1="26837" y1="30935" x2="26837" y2="30935"/>
                        <a14:foregroundMark x1="27316" y1="29976" x2="27316" y2="29976"/>
                        <a14:foregroundMark x1="27636" y1="29257" x2="27636" y2="29257"/>
                        <a14:foregroundMark x1="28594" y1="28777" x2="28594" y2="28777"/>
                        <a14:foregroundMark x1="29393" y1="28777" x2="29393" y2="28777"/>
                        <a14:foregroundMark x1="29872" y1="29257" x2="29872" y2="29257"/>
                        <a14:foregroundMark x1="30511" y1="30456" x2="30511" y2="30456"/>
                        <a14:foregroundMark x1="30671" y1="30695" x2="30671" y2="30695"/>
                        <a14:foregroundMark x1="30831" y1="31175" x2="30831" y2="31175"/>
                        <a14:foregroundMark x1="30831" y1="31415" x2="30831" y2="31415"/>
                        <a14:foregroundMark x1="31310" y1="31175" x2="31310" y2="31175"/>
                        <a14:foregroundMark x1="26837" y1="29257" x2="26837" y2="29257"/>
                        <a14:foregroundMark x1="26518" y1="29496" x2="26518" y2="29496"/>
                        <a14:foregroundMark x1="20288" y1="50839" x2="20288" y2="50839"/>
                        <a14:foregroundMark x1="75240" y1="46043" x2="75240" y2="46043"/>
                        <a14:foregroundMark x1="76997" y1="53477" x2="75240" y2="44365"/>
                        <a14:foregroundMark x1="74121" y1="57794" x2="79393" y2="49161"/>
                        <a14:foregroundMark x1="79393" y1="49161" x2="76358" y2="45324"/>
                        <a14:foregroundMark x1="77476" y1="60192" x2="77476" y2="60192"/>
                        <a14:foregroundMark x1="80511" y1="57074" x2="80511" y2="57074"/>
                        <a14:foregroundMark x1="80831" y1="53717" x2="80831" y2="53717"/>
                        <a14:foregroundMark x1="81150" y1="52278" x2="81150" y2="52278"/>
                        <a14:foregroundMark x1="82268" y1="48201" x2="82268" y2="48201"/>
                        <a14:foregroundMark x1="80990" y1="46763" x2="80990" y2="46763"/>
                        <a14:foregroundMark x1="78275" y1="42686" x2="78275" y2="42686"/>
                        <a14:foregroundMark x1="75080" y1="39329" x2="75080" y2="39329"/>
                        <a14:foregroundMark x1="58147" y1="31655" x2="58307" y2="32614"/>
                        <a14:foregroundMark x1="58786" y1="29736" x2="58786" y2="29736"/>
                        <a14:foregroundMark x1="57188" y1="26379" x2="57188" y2="26379"/>
                        <a14:foregroundMark x1="46166" y1="65707" x2="49042" y2="55635"/>
                        <a14:foregroundMark x1="49042" y1="55635" x2="46326" y2="49640"/>
                        <a14:foregroundMark x1="42652" y1="79856" x2="55272" y2="82254"/>
                        <a14:foregroundMark x1="55272" y1="82254" x2="57029" y2="80815"/>
                        <a14:foregroundMark x1="73558" y1="40369" x2="75870" y2="40964"/>
                        <a14:foregroundMark x1="70447" y1="39568" x2="71471" y2="39832"/>
                        <a14:foregroundMark x1="66454" y1="69544" x2="66454" y2="69544"/>
                        <a14:foregroundMark x1="66454" y1="69544" x2="66454" y2="70264"/>
                        <a14:foregroundMark x1="71406" y1="37410" x2="71406" y2="37410"/>
                        <a14:foregroundMark x1="72524" y1="36930" x2="72524" y2="36930"/>
                        <a14:foregroundMark x1="73802" y1="36691" x2="73802" y2="36691"/>
                        <a14:foregroundMark x1="71246" y1="36451" x2="71246" y2="36451"/>
                        <a14:foregroundMark x1="72684" y1="35492" x2="72684" y2="35492"/>
                        <a14:foregroundMark x1="74281" y1="36211" x2="74281" y2="36211"/>
                        <a14:foregroundMark x1="82588" y1="49161" x2="82588" y2="49161"/>
                        <a14:foregroundMark x1="83387" y1="52278" x2="83387" y2="52278"/>
                        <a14:foregroundMark x1="33866" y1="21823" x2="33866" y2="21823"/>
                        <a14:foregroundMark x1="35783" y1="20384" x2="35783" y2="20384"/>
                        <a14:foregroundMark x1="34665" y1="20144" x2="34665" y2="20144"/>
                        <a14:foregroundMark x1="34345" y1="20144" x2="34345" y2="20144"/>
                        <a14:foregroundMark x1="36741" y1="19664" x2="36741" y2="19664"/>
                        <a14:foregroundMark x1="38339" y1="21583" x2="38339" y2="21583"/>
                        <a14:foregroundMark x1="38498" y1="24221" x2="38498" y2="24221"/>
                        <a14:foregroundMark x1="38498" y1="21823" x2="38498" y2="21823"/>
                        <a14:foregroundMark x1="37859" y1="20384" x2="37859" y2="20384"/>
                        <a14:foregroundMark x1="38978" y1="22302" x2="38978" y2="22302"/>
                        <a14:foregroundMark x1="20128" y1="43405" x2="20128" y2="43405"/>
                        <a14:foregroundMark x1="20128" y1="41966" x2="20128" y2="41966"/>
                        <a14:foregroundMark x1="18690" y1="42446" x2="18690" y2="42446"/>
                        <a14:foregroundMark x1="20927" y1="38609" x2="20927" y2="38609"/>
                        <a14:foregroundMark x1="22364" y1="37650" x2="22364" y2="37650"/>
                        <a14:foregroundMark x1="24441" y1="37410" x2="24441" y2="37410"/>
                        <a14:foregroundMark x1="24441" y1="35731" x2="24441" y2="35731"/>
                        <a14:backgroundMark x1="71725" y1="30695" x2="74258" y2="31554"/>
                        <a14:backgroundMark x1="76358" y1="36211" x2="76677" y2="36691"/>
                        <a14:backgroundMark x1="75879" y1="35492" x2="76358" y2="36211"/>
                        <a14:backgroundMark x1="75559" y1="35012" x2="75879" y2="35492"/>
                        <a14:backgroundMark x1="75559" y1="36451" x2="73962" y2="34532"/>
                        <a14:backgroundMark x1="80351" y1="67626" x2="80351" y2="67626"/>
                        <a14:backgroundMark x1="80511" y1="65707" x2="80511" y2="65707"/>
                        <a14:backgroundMark x1="32428" y1="27338" x2="32428" y2="27338"/>
                        <a14:backgroundMark x1="32748" y1="29017" x2="32748" y2="29017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1" t="2770" r="15228" b="10115"/>
          <a:stretch/>
        </p:blipFill>
        <p:spPr bwMode="auto">
          <a:xfrm>
            <a:off x="7246539" y="2996952"/>
            <a:ext cx="4942285" cy="386104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3E6638C-87BC-6AC2-DBCC-7EB66D92F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3" r="3636" b="194"/>
          <a:stretch/>
        </p:blipFill>
        <p:spPr bwMode="auto">
          <a:xfrm rot="10800000">
            <a:off x="10990955" y="0"/>
            <a:ext cx="12137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1477" y="609600"/>
            <a:ext cx="10593146" cy="970450"/>
          </a:xfrm>
        </p:spPr>
        <p:txBody>
          <a:bodyPr/>
          <a:lstStyle/>
          <a:p>
            <a:pPr algn="l"/>
            <a:r>
              <a:rPr lang="es-ES_tradnl" b="1" cap="small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¿C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ó</a:t>
            </a:r>
            <a:r>
              <a:rPr lang="es-ES_tradnl" b="1" cap="small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mo se usa? (2/2)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440547-B2E2-4D19-8C79-C49667317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54" y="2420887"/>
            <a:ext cx="7317453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400" b="1" u="sng" cap="small" dirty="0"/>
              <a:t>Condicional de probabilidad</a:t>
            </a:r>
          </a:p>
          <a:p>
            <a:r>
              <a:rPr lang="es-ES_tradnl" sz="2400" dirty="0"/>
              <a:t>―¿Por qué no vino Marta a clase de </a:t>
            </a:r>
            <a:r>
              <a:rPr lang="es-ES_tradnl" sz="2400" dirty="0">
                <a:effectLst>
                  <a:glow rad="101600">
                    <a:schemeClr val="bg1">
                      <a:alpha val="90000"/>
                    </a:schemeClr>
                  </a:glow>
                </a:effectLst>
              </a:rPr>
              <a:t>español? </a:t>
            </a:r>
            <a:r>
              <a:rPr lang="es-ES_tradnl" sz="2400" dirty="0"/>
              <a:t>―</a:t>
            </a:r>
            <a:r>
              <a:rPr lang="es-ES_tradnl" sz="2400" b="1" dirty="0">
                <a:solidFill>
                  <a:srgbClr val="9FFDFF"/>
                </a:solidFill>
              </a:rPr>
              <a:t>Estará</a:t>
            </a:r>
            <a:r>
              <a:rPr lang="es-ES_tradnl" sz="2400" dirty="0"/>
              <a:t> mala. / ―</a:t>
            </a:r>
            <a:r>
              <a:rPr lang="es-ES_tradnl" sz="2400" b="1" dirty="0">
                <a:solidFill>
                  <a:srgbClr val="FEF300"/>
                </a:solidFill>
              </a:rPr>
              <a:t>Estaría</a:t>
            </a:r>
            <a:r>
              <a:rPr lang="es-ES_tradnl" sz="2400" dirty="0"/>
              <a:t> mala.</a:t>
            </a:r>
          </a:p>
          <a:p>
            <a:pPr>
              <a:spcAft>
                <a:spcPts val="1200"/>
              </a:spcAft>
            </a:pPr>
            <a:r>
              <a:rPr lang="es-ES_tradnl" sz="2400" dirty="0"/>
              <a:t>―¿Qué hora era cuando terminaste de comer? ―</a:t>
            </a:r>
            <a:r>
              <a:rPr lang="es-ES_tradnl" sz="2400" b="1" dirty="0">
                <a:solidFill>
                  <a:srgbClr val="FEF300"/>
                </a:solidFill>
              </a:rPr>
              <a:t>Serían</a:t>
            </a:r>
            <a:r>
              <a:rPr lang="es-ES_tradnl" sz="2400" dirty="0"/>
              <a:t> las dos y media.</a:t>
            </a:r>
          </a:p>
          <a:p>
            <a:pPr marL="0" indent="0" algn="ctr">
              <a:buNone/>
            </a:pPr>
            <a:r>
              <a:rPr lang="es-ES_tradnl" sz="2400" b="1" u="sng" cap="small" dirty="0"/>
              <a:t>Hipótesis</a:t>
            </a:r>
          </a:p>
          <a:p>
            <a:r>
              <a:rPr lang="es-ES_tradnl" sz="2400" dirty="0"/>
              <a:t>Si </a:t>
            </a:r>
            <a:r>
              <a:rPr lang="es-ES_tradnl" sz="2400" b="1" dirty="0">
                <a:solidFill>
                  <a:srgbClr val="B6FA7E"/>
                </a:solidFill>
              </a:rPr>
              <a:t>fueras</a:t>
            </a:r>
            <a:r>
              <a:rPr lang="es-ES_tradnl" sz="2400" dirty="0"/>
              <a:t> más considerado, </a:t>
            </a:r>
            <a:r>
              <a:rPr lang="es-ES_tradnl" sz="2400" b="1" dirty="0">
                <a:solidFill>
                  <a:srgbClr val="FEF300"/>
                </a:solidFill>
              </a:rPr>
              <a:t>pensarías</a:t>
            </a:r>
            <a:r>
              <a:rPr lang="es-ES_tradnl" sz="2400" dirty="0"/>
              <a:t> en los demás.</a:t>
            </a:r>
          </a:p>
          <a:p>
            <a:r>
              <a:rPr lang="es-ES_tradnl" sz="2400" dirty="0"/>
              <a:t>Si </a:t>
            </a:r>
            <a:r>
              <a:rPr lang="es-ES_tradnl" sz="2400" b="1" dirty="0">
                <a:solidFill>
                  <a:srgbClr val="B6FA7E"/>
                </a:solidFill>
              </a:rPr>
              <a:t>hubiera</a:t>
            </a:r>
            <a:r>
              <a:rPr lang="es-ES_tradnl" sz="2400" dirty="0"/>
              <a:t> un incendio, </a:t>
            </a:r>
            <a:r>
              <a:rPr lang="es-ES_tradnl" sz="2400" b="1" dirty="0">
                <a:solidFill>
                  <a:srgbClr val="FEF300"/>
                </a:solidFill>
              </a:rPr>
              <a:t>saldría</a:t>
            </a:r>
            <a:r>
              <a:rPr lang="es-ES_tradnl" sz="2400" dirty="0"/>
              <a:t> por esta ventana.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5E27A1-3BDA-454C-8CBE-D0D6724A8229}"/>
              </a:ext>
            </a:extLst>
          </p:cNvPr>
          <p:cNvSpPr txBox="1"/>
          <p:nvPr/>
        </p:nvSpPr>
        <p:spPr>
          <a:xfrm>
            <a:off x="671477" y="2420887"/>
            <a:ext cx="5868651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Condicional de probabilidad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ED786-7A6B-447B-9331-F53558880ADC}"/>
              </a:ext>
            </a:extLst>
          </p:cNvPr>
          <p:cNvSpPr txBox="1"/>
          <p:nvPr/>
        </p:nvSpPr>
        <p:spPr>
          <a:xfrm>
            <a:off x="671477" y="4784272"/>
            <a:ext cx="5868651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Hipótesis</a:t>
            </a:r>
          </a:p>
        </p:txBody>
      </p:sp>
      <p:pic>
        <p:nvPicPr>
          <p:cNvPr id="3" name="Picture 2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0515BD59-31C1-A0F7-8FF2-F6C214FC5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7443" y1="35889" x2="57482" y2="36126"/>
                        <a14:foregroundMark x1="58757" y1="34052" x2="59744" y2="35012"/>
                        <a14:foregroundMark x1="60096" y1="36451" x2="60567" y2="38375"/>
                        <a14:foregroundMark x1="59744" y1="35012" x2="60096" y2="36451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351" y1="31063" x2="59585" y2="3141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3093" b="10116"/>
          <a:stretch/>
        </p:blipFill>
        <p:spPr bwMode="auto">
          <a:xfrm rot="5400000">
            <a:off x="6588191" y="-514999"/>
            <a:ext cx="3200442" cy="435693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EB48DA-DC9C-4F24-BD01-1931A470AC3D}"/>
              </a:ext>
            </a:extLst>
          </p:cNvPr>
          <p:cNvSpPr txBox="1"/>
          <p:nvPr/>
        </p:nvSpPr>
        <p:spPr>
          <a:xfrm>
            <a:off x="6596951" y="620106"/>
            <a:ext cx="318292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rgbClr val="9FFDFF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Estará</a:t>
            </a:r>
            <a:r>
              <a:rPr lang="es-ES_tradnl" sz="2400" dirty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 (futuro) significa que quizá Marta esté mala </a:t>
            </a:r>
            <a:r>
              <a:rPr lang="es-ES_tradnl" sz="2400" i="1" dirty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ahora</a:t>
            </a:r>
            <a:r>
              <a:rPr lang="es-ES_tradnl" sz="2400" dirty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. </a:t>
            </a:r>
            <a:r>
              <a:rPr lang="es-ES_tradnl" sz="2400" b="1" dirty="0">
                <a:solidFill>
                  <a:srgbClr val="FEF300"/>
                </a:solidFill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Estaría</a:t>
            </a:r>
            <a:r>
              <a:rPr lang="es-ES_tradnl" sz="2400" dirty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 (condicional), que quizá haya estado mala </a:t>
            </a:r>
            <a:r>
              <a:rPr lang="es-ES_tradnl" sz="2400" i="1" dirty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antes</a:t>
            </a:r>
            <a:r>
              <a:rPr lang="es-ES_tradnl" sz="2400" dirty="0">
                <a:effectLst>
                  <a:glow rad="76200">
                    <a:schemeClr val="bg1">
                      <a:alpha val="40000"/>
                    </a:schemeClr>
                  </a:glow>
                </a:effectLst>
              </a:rPr>
              <a:t>. </a:t>
            </a:r>
          </a:p>
        </p:txBody>
      </p:sp>
      <p:pic>
        <p:nvPicPr>
          <p:cNvPr id="4" name="Picture 3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4BE637D4-CF99-4A12-7B1A-E3968007E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7443" y1="35889" x2="57482" y2="36126"/>
                        <a14:foregroundMark x1="58757" y1="34052" x2="59744" y2="35012"/>
                        <a14:foregroundMark x1="60096" y1="36451" x2="60567" y2="38375"/>
                        <a14:foregroundMark x1="59744" y1="35012" x2="60096" y2="36451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351" y1="31063" x2="59585" y2="3141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3093" b="10116"/>
          <a:stretch/>
        </p:blipFill>
        <p:spPr bwMode="auto">
          <a:xfrm>
            <a:off x="7954525" y="3160673"/>
            <a:ext cx="2724392" cy="370886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6D735F-5ACA-479E-A6A1-D2272849A57D}"/>
              </a:ext>
            </a:extLst>
          </p:cNvPr>
          <p:cNvSpPr txBox="1"/>
          <p:nvPr/>
        </p:nvSpPr>
        <p:spPr>
          <a:xfrm>
            <a:off x="8200597" y="3933056"/>
            <a:ext cx="223224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rgbClr val="B6FA7E"/>
                </a:solidFill>
                <a:effectLst>
                  <a:glow rad="76200">
                    <a:schemeClr val="bg1">
                      <a:alpha val="80000"/>
                    </a:schemeClr>
                  </a:glow>
                </a:effectLst>
              </a:rPr>
              <a:t>Fueras</a:t>
            </a:r>
            <a:r>
              <a:rPr lang="es-ES_tradnl" sz="2400" dirty="0">
                <a:effectLst>
                  <a:glow rad="76200">
                    <a:schemeClr val="bg1">
                      <a:alpha val="80000"/>
                    </a:schemeClr>
                  </a:glow>
                </a:effectLst>
              </a:rPr>
              <a:t> y </a:t>
            </a:r>
            <a:r>
              <a:rPr lang="es-ES_tradnl" sz="2400" b="1" dirty="0">
                <a:solidFill>
                  <a:srgbClr val="B6FA7E"/>
                </a:solidFill>
                <a:effectLst>
                  <a:glow rad="76200">
                    <a:schemeClr val="bg1">
                      <a:alpha val="80000"/>
                    </a:schemeClr>
                  </a:glow>
                </a:effectLst>
              </a:rPr>
              <a:t>hubiera</a:t>
            </a:r>
            <a:r>
              <a:rPr lang="es-ES_tradnl" sz="2400" dirty="0">
                <a:effectLst>
                  <a:glow rad="76200">
                    <a:schemeClr val="bg1">
                      <a:alpha val="80000"/>
                    </a:schemeClr>
                  </a:glow>
                </a:effectLst>
              </a:rPr>
              <a:t> son imperfecto de subjuntivo, un tiempo que se estudiará más adelante.</a:t>
            </a:r>
          </a:p>
        </p:txBody>
      </p:sp>
    </p:spTree>
    <p:extLst>
      <p:ext uri="{BB962C8B-B14F-4D97-AF65-F5344CB8AC3E}">
        <p14:creationId xmlns:p14="http://schemas.microsoft.com/office/powerpoint/2010/main" val="2324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ellow Fog Or Smoke With The Black Background Yellow Vector Cloudiness Mist  Or Smog Background Design Element For Greeting Cards And Labels Marketing  Business Card Abstract Background Stock Illustration - Download Image">
            <a:extLst>
              <a:ext uri="{FF2B5EF4-FFF2-40B4-BE49-F238E27FC236}">
                <a16:creationId xmlns:a16="http://schemas.microsoft.com/office/drawing/2014/main" id="{B15F9BE1-1421-9C87-84C0-A69CE72C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0523" l="8987" r="92484">
                        <a14:foregroundMark x1="17647" y1="29902" x2="17647" y2="29902"/>
                        <a14:foregroundMark x1="19444" y1="24837" x2="19444" y2="24837"/>
                        <a14:foregroundMark x1="24183" y1="22386" x2="24183" y2="22386"/>
                        <a14:foregroundMark x1="20261" y1="16503" x2="20261" y2="16503"/>
                        <a14:foregroundMark x1="28758" y1="16993" x2="28758" y2="16993"/>
                        <a14:foregroundMark x1="35294" y1="17647" x2="35294" y2="17647"/>
                        <a14:foregroundMark x1="38399" y1="14542" x2="38399" y2="14542"/>
                        <a14:foregroundMark x1="41830" y1="13399" x2="41830" y2="13399"/>
                        <a14:foregroundMark x1="66993" y1="17484" x2="66993" y2="17484"/>
                        <a14:foregroundMark x1="64706" y1="16340" x2="63889" y2="23529"/>
                        <a14:foregroundMark x1="84477" y1="25327" x2="84477" y2="25327"/>
                        <a14:foregroundMark x1="83170" y1="19771" x2="83170" y2="19771"/>
                        <a14:foregroundMark x1="87582" y1="26144" x2="87582" y2="26144"/>
                        <a14:foregroundMark x1="90686" y1="38889" x2="90686" y2="38889"/>
                        <a14:foregroundMark x1="92484" y1="52288" x2="92484" y2="52288"/>
                        <a14:foregroundMark x1="90033" y1="45588" x2="90033" y2="45588"/>
                        <a14:foregroundMark x1="89542" y1="44608" x2="89542" y2="48529"/>
                        <a14:foregroundMark x1="82353" y1="84314" x2="64052" y2="69608"/>
                        <a14:foregroundMark x1="64052" y1="69608" x2="65523" y2="68954"/>
                        <a14:foregroundMark x1="36765" y1="90686" x2="53595" y2="86111"/>
                        <a14:foregroundMark x1="28431" y1="23039" x2="28431" y2="23039"/>
                        <a14:foregroundMark x1="22549" y1="19118" x2="22549" y2="19118"/>
                        <a14:foregroundMark x1="16340" y1="18954" x2="16340" y2="18954"/>
                        <a14:foregroundMark x1="8987" y1="42647" x2="8987" y2="42647"/>
                      </a14:backgroundRemoval>
                    </a14:imgEffect>
                    <a14:imgEffect>
                      <a14:colorTemperature colorTemp="6157"/>
                    </a14:imgEffect>
                    <a14:imgEffect>
                      <a14:saturation sat="62000"/>
                    </a14:imgEffect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62" y="887418"/>
            <a:ext cx="5706279" cy="570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1D1482-340D-4B4E-0309-ED67BA6C5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606"/>
                    </a14:imgEffect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17486" flipH="1">
            <a:off x="5124901" y="-264512"/>
            <a:ext cx="2870218" cy="7790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7984" y="1386516"/>
            <a:ext cx="4031414" cy="4099350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608" y="2636912"/>
            <a:ext cx="3484165" cy="24205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s-ES_tradnl" sz="4000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El imperativo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652971-064F-4B32-A213-B326E652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9372" y="1595889"/>
            <a:ext cx="3748638" cy="3680604"/>
          </a:xfrm>
          <a:prstGeom prst="roundRect">
            <a:avLst>
              <a:gd name="adj" fmla="val 2847"/>
            </a:avLst>
          </a:prstGeom>
          <a:noFill/>
          <a:ln w="127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B4E20115-768E-06F4-57A3-B4CB183251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23" t="22889"/>
          <a:stretch/>
        </p:blipFill>
        <p:spPr>
          <a:xfrm rot="10800000">
            <a:off x="1528713" y="3001206"/>
            <a:ext cx="3196360" cy="1174422"/>
          </a:xfrm>
          <a:prstGeom prst="rect">
            <a:avLst/>
          </a:prstGeom>
        </p:spPr>
      </p:pic>
      <p:pic>
        <p:nvPicPr>
          <p:cNvPr id="4" name="Picture 3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6B84A196-44B4-C37A-B058-CF3FE69567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878"/>
          <a:stretch/>
        </p:blipFill>
        <p:spPr>
          <a:xfrm>
            <a:off x="1459554" y="2217514"/>
            <a:ext cx="3223434" cy="1523044"/>
          </a:xfrm>
          <a:prstGeom prst="rect">
            <a:avLst/>
          </a:prstGeom>
        </p:spPr>
      </p:pic>
      <p:pic>
        <p:nvPicPr>
          <p:cNvPr id="5" name="Picture 4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2E402AED-A3E4-EA51-FE38-8CD6172DFB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79"/>
          <a:stretch/>
        </p:blipFill>
        <p:spPr>
          <a:xfrm>
            <a:off x="1445344" y="2107741"/>
            <a:ext cx="3223434" cy="1523044"/>
          </a:xfrm>
          <a:prstGeom prst="rect">
            <a:avLst/>
          </a:prstGeom>
        </p:spPr>
      </p:pic>
      <p:pic>
        <p:nvPicPr>
          <p:cNvPr id="6" name="Picture 2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FF708CE4-0A8C-C468-196D-777B422EE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71" b="81775" l="17732" r="83387">
                        <a14:foregroundMark x1="27955" y1="31655" x2="27955" y2="31655"/>
                        <a14:foregroundMark x1="35144" y1="23022" x2="35144" y2="23022"/>
                        <a14:foregroundMark x1="35144" y1="26859" x2="35144" y2="26859"/>
                        <a14:foregroundMark x1="31470" y1="38369" x2="36581" y2="30695"/>
                        <a14:foregroundMark x1="36581" y1="30695" x2="36581" y2="30695"/>
                        <a14:foregroundMark x1="37300" y1="29017" x2="37540" y2="29736"/>
                        <a14:foregroundMark x1="36741" y1="27338" x2="37300" y2="29017"/>
                        <a14:foregroundMark x1="35623" y1="23981" x2="36741" y2="27338"/>
                        <a14:foregroundMark x1="29712" y1="33813" x2="28435" y2="29496"/>
                        <a14:foregroundMark x1="25719" y1="42206" x2="30192" y2="43885"/>
                        <a14:foregroundMark x1="25399" y1="48201" x2="23482" y2="42446"/>
                        <a14:foregroundMark x1="34984" y1="26619" x2="33387" y2="23741"/>
                        <a14:foregroundMark x1="26997" y1="32854" x2="26997" y2="31655"/>
                        <a14:foregroundMark x1="26837" y1="30935" x2="26837" y2="30935"/>
                        <a14:foregroundMark x1="27316" y1="29976" x2="27316" y2="29976"/>
                        <a14:foregroundMark x1="27636" y1="29257" x2="27636" y2="29257"/>
                        <a14:foregroundMark x1="28594" y1="28777" x2="28594" y2="28777"/>
                        <a14:foregroundMark x1="29393" y1="28777" x2="29393" y2="28777"/>
                        <a14:foregroundMark x1="29872" y1="29257" x2="29872" y2="29257"/>
                        <a14:foregroundMark x1="30511" y1="30456" x2="30511" y2="30456"/>
                        <a14:foregroundMark x1="30671" y1="30695" x2="30671" y2="30695"/>
                        <a14:foregroundMark x1="30831" y1="31175" x2="30831" y2="31175"/>
                        <a14:foregroundMark x1="30831" y1="31415" x2="30831" y2="31415"/>
                        <a14:foregroundMark x1="31310" y1="31175" x2="31310" y2="31175"/>
                        <a14:foregroundMark x1="26837" y1="29257" x2="26837" y2="29257"/>
                        <a14:foregroundMark x1="26518" y1="29496" x2="26518" y2="29496"/>
                        <a14:foregroundMark x1="20288" y1="50839" x2="20288" y2="50839"/>
                        <a14:foregroundMark x1="75240" y1="46043" x2="75240" y2="46043"/>
                        <a14:foregroundMark x1="76997" y1="53477" x2="75240" y2="44365"/>
                        <a14:foregroundMark x1="74121" y1="57794" x2="79393" y2="49161"/>
                        <a14:foregroundMark x1="79393" y1="49161" x2="76358" y2="45324"/>
                        <a14:foregroundMark x1="77476" y1="60192" x2="77476" y2="60192"/>
                        <a14:foregroundMark x1="80511" y1="57074" x2="80511" y2="57074"/>
                        <a14:foregroundMark x1="80831" y1="53717" x2="80831" y2="53717"/>
                        <a14:foregroundMark x1="81150" y1="52278" x2="81150" y2="52278"/>
                        <a14:foregroundMark x1="82268" y1="48201" x2="82268" y2="48201"/>
                        <a14:foregroundMark x1="80990" y1="46763" x2="80990" y2="46763"/>
                        <a14:foregroundMark x1="78275" y1="42686" x2="78275" y2="42686"/>
                        <a14:foregroundMark x1="75080" y1="39329" x2="75080" y2="39329"/>
                        <a14:foregroundMark x1="58147" y1="31655" x2="58307" y2="32614"/>
                        <a14:foregroundMark x1="58786" y1="29736" x2="58786" y2="29736"/>
                        <a14:foregroundMark x1="57188" y1="26379" x2="57188" y2="26379"/>
                        <a14:foregroundMark x1="46166" y1="65707" x2="49042" y2="55635"/>
                        <a14:foregroundMark x1="49042" y1="55635" x2="46326" y2="49640"/>
                        <a14:foregroundMark x1="42652" y1="79856" x2="55272" y2="82254"/>
                        <a14:foregroundMark x1="55272" y1="82254" x2="57029" y2="80815"/>
                        <a14:foregroundMark x1="73558" y1="40369" x2="75870" y2="40964"/>
                        <a14:foregroundMark x1="70447" y1="39568" x2="71471" y2="39832"/>
                        <a14:foregroundMark x1="66454" y1="69544" x2="66454" y2="69544"/>
                        <a14:foregroundMark x1="66454" y1="69544" x2="66454" y2="70264"/>
                        <a14:foregroundMark x1="71406" y1="37410" x2="71406" y2="37410"/>
                        <a14:foregroundMark x1="72524" y1="36930" x2="72524" y2="36930"/>
                        <a14:foregroundMark x1="73802" y1="36691" x2="73802" y2="36691"/>
                        <a14:foregroundMark x1="71246" y1="36451" x2="71246" y2="36451"/>
                        <a14:foregroundMark x1="72684" y1="35492" x2="72684" y2="35492"/>
                        <a14:foregroundMark x1="74281" y1="36211" x2="74281" y2="36211"/>
                        <a14:foregroundMark x1="82588" y1="49161" x2="82588" y2="49161"/>
                        <a14:foregroundMark x1="83387" y1="52278" x2="83387" y2="52278"/>
                        <a14:foregroundMark x1="33866" y1="21823" x2="33866" y2="21823"/>
                        <a14:foregroundMark x1="35783" y1="20384" x2="35783" y2="20384"/>
                        <a14:foregroundMark x1="34665" y1="20144" x2="34665" y2="20144"/>
                        <a14:foregroundMark x1="34345" y1="20144" x2="34345" y2="20144"/>
                        <a14:foregroundMark x1="36741" y1="19664" x2="36741" y2="19664"/>
                        <a14:foregroundMark x1="38339" y1="21583" x2="38339" y2="21583"/>
                        <a14:foregroundMark x1="38498" y1="24221" x2="38498" y2="24221"/>
                        <a14:foregroundMark x1="38498" y1="21823" x2="38498" y2="21823"/>
                        <a14:foregroundMark x1="37859" y1="20384" x2="37859" y2="20384"/>
                        <a14:foregroundMark x1="38978" y1="22302" x2="38978" y2="22302"/>
                        <a14:foregroundMark x1="20128" y1="43405" x2="20128" y2="43405"/>
                        <a14:foregroundMark x1="20128" y1="41966" x2="20128" y2="41966"/>
                        <a14:foregroundMark x1="18690" y1="42446" x2="18690" y2="42446"/>
                        <a14:foregroundMark x1="20927" y1="38609" x2="20927" y2="38609"/>
                        <a14:foregroundMark x1="22364" y1="37650" x2="22364" y2="37650"/>
                        <a14:foregroundMark x1="24441" y1="37410" x2="24441" y2="37410"/>
                        <a14:foregroundMark x1="24441" y1="35731" x2="24441" y2="35731"/>
                        <a14:backgroundMark x1="71725" y1="30695" x2="74258" y2="31554"/>
                        <a14:backgroundMark x1="76358" y1="36211" x2="76677" y2="36691"/>
                        <a14:backgroundMark x1="75879" y1="35492" x2="76358" y2="36211"/>
                        <a14:backgroundMark x1="75559" y1="35012" x2="75879" y2="35492"/>
                        <a14:backgroundMark x1="75559" y1="36451" x2="73962" y2="34532"/>
                        <a14:backgroundMark x1="80351" y1="67626" x2="80351" y2="67626"/>
                        <a14:backgroundMark x1="80511" y1="65707" x2="80511" y2="65707"/>
                        <a14:backgroundMark x1="32428" y1="27338" x2="32428" y2="27338"/>
                        <a14:backgroundMark x1="32748" y1="29017" x2="32748" y2="29017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1" t="2770" r="15228" b="10115"/>
          <a:stretch/>
        </p:blipFill>
        <p:spPr bwMode="auto">
          <a:xfrm>
            <a:off x="1629916" y="2287163"/>
            <a:ext cx="2549256" cy="199154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57809" y="518997"/>
            <a:ext cx="10606814" cy="970450"/>
          </a:xfrm>
        </p:spPr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¿C</a:t>
            </a:r>
            <a:r>
              <a:rPr lang="es-ES_tradnl" b="1" dirty="0">
                <a:solidFill>
                  <a:srgbClr val="FEF300"/>
                </a:solidFill>
              </a:rPr>
              <a:t>ó</a:t>
            </a:r>
            <a:r>
              <a:rPr lang="es-ES_tradnl" b="1" cap="small" dirty="0">
                <a:solidFill>
                  <a:srgbClr val="FEF300"/>
                </a:solidFill>
              </a:rPr>
              <a:t>mo se conjuga?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BAFE2C2-18C6-49A7-98BF-5C0646EFA7C8}"/>
              </a:ext>
            </a:extLst>
          </p:cNvPr>
          <p:cNvSpPr txBox="1">
            <a:spLocks/>
          </p:cNvSpPr>
          <p:nvPr/>
        </p:nvSpPr>
        <p:spPr>
          <a:xfrm>
            <a:off x="657809" y="2729935"/>
            <a:ext cx="1842528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Arreglar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arreglo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arreglas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arregla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arreglamos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arregláis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arreglan</a:t>
            </a:r>
            <a:endParaRPr lang="es-ES_tradnl" dirty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es-ES_tradnl" b="1" dirty="0">
              <a:solidFill>
                <a:srgbClr val="F4D968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3F677-980F-4205-9B2E-09D1526B1A7C}"/>
              </a:ext>
            </a:extLst>
          </p:cNvPr>
          <p:cNvSpPr txBox="1"/>
          <p:nvPr/>
        </p:nvSpPr>
        <p:spPr>
          <a:xfrm>
            <a:off x="657809" y="2001471"/>
            <a:ext cx="5652626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Presente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3E1CA-E51E-414F-A6F5-A42ACCEDD56F}"/>
              </a:ext>
            </a:extLst>
          </p:cNvPr>
          <p:cNvSpPr/>
          <p:nvPr/>
        </p:nvSpPr>
        <p:spPr>
          <a:xfrm>
            <a:off x="7581169" y="1325797"/>
            <a:ext cx="3663439" cy="1725671"/>
          </a:xfrm>
          <a:prstGeom prst="rect">
            <a:avLst/>
          </a:prstGeom>
          <a:gradFill flip="none" rotWithShape="1">
            <a:gsLst>
              <a:gs pos="49000">
                <a:schemeClr val="bg1">
                  <a:alpha val="50000"/>
                </a:schemeClr>
              </a:gs>
              <a:gs pos="43000">
                <a:schemeClr val="bg1">
                  <a:alpha val="0"/>
                </a:schemeClr>
              </a:gs>
              <a:gs pos="56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B9F5992-5BE2-45E4-9252-63D68CA49A15}"/>
              </a:ext>
            </a:extLst>
          </p:cNvPr>
          <p:cNvSpPr/>
          <p:nvPr/>
        </p:nvSpPr>
        <p:spPr>
          <a:xfrm rot="18570091">
            <a:off x="6270632" y="3370136"/>
            <a:ext cx="1107620" cy="117727"/>
          </a:xfrm>
          <a:prstGeom prst="rightArrow">
            <a:avLst>
              <a:gd name="adj1" fmla="val 50000"/>
              <a:gd name="adj2" fmla="val 110674"/>
            </a:avLst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6C9B507A-28C6-4D3A-A1FE-ACA1EFF72FC6}"/>
              </a:ext>
            </a:extLst>
          </p:cNvPr>
          <p:cNvSpPr txBox="1">
            <a:spLocks/>
          </p:cNvSpPr>
          <p:nvPr/>
        </p:nvSpPr>
        <p:spPr>
          <a:xfrm>
            <a:off x="2607121" y="2748563"/>
            <a:ext cx="1842528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Prometer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prometo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prometes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promete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prometemos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prometéis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prometen</a:t>
            </a:r>
          </a:p>
          <a:p>
            <a:pPr marL="0" indent="0">
              <a:buFont typeface="Arial" pitchFamily="34" charset="0"/>
              <a:buNone/>
            </a:pPr>
            <a:endParaRPr lang="es-ES_tradnl" b="1" dirty="0">
              <a:solidFill>
                <a:srgbClr val="F4D968"/>
              </a:solidFill>
              <a:effectLst/>
            </a:endParaRP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EDE5FD2D-948F-48DB-B2C7-0497540A057C}"/>
              </a:ext>
            </a:extLst>
          </p:cNvPr>
          <p:cNvSpPr txBox="1">
            <a:spLocks/>
          </p:cNvSpPr>
          <p:nvPr/>
        </p:nvSpPr>
        <p:spPr>
          <a:xfrm>
            <a:off x="4568739" y="2757142"/>
            <a:ext cx="1842528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Escupir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escupo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escupes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escupe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escupimos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escupís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escupen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C51BC-A214-4EB0-861C-20CC8FD72780}"/>
              </a:ext>
            </a:extLst>
          </p:cNvPr>
          <p:cNvSpPr txBox="1"/>
          <p:nvPr/>
        </p:nvSpPr>
        <p:spPr>
          <a:xfrm>
            <a:off x="7576566" y="605340"/>
            <a:ext cx="3663439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Imperativo (tú)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51D99AF7-F1E2-49CD-A1C6-0135FE71B0F8}"/>
              </a:ext>
            </a:extLst>
          </p:cNvPr>
          <p:cNvSpPr txBox="1">
            <a:spLocks/>
          </p:cNvSpPr>
          <p:nvPr/>
        </p:nvSpPr>
        <p:spPr>
          <a:xfrm>
            <a:off x="7687953" y="1438058"/>
            <a:ext cx="3552052" cy="1613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arregla </a:t>
            </a:r>
            <a:r>
              <a:rPr lang="es-ES_tradnl" b="1" dirty="0">
                <a:solidFill>
                  <a:srgbClr val="FEF300"/>
                </a:solidFill>
                <a:effectLst/>
                <a:sym typeface="Symbol" panose="05050102010706020507" pitchFamily="18" charset="2"/>
              </a:rPr>
              <a:t> </a:t>
            </a:r>
            <a:r>
              <a:rPr lang="es-ES_tradnl" dirty="0"/>
              <a:t>arr</a:t>
            </a:r>
            <a:r>
              <a:rPr lang="es-ES_tradnl" b="1" dirty="0">
                <a:solidFill>
                  <a:srgbClr val="FEF300"/>
                </a:solidFill>
              </a:rPr>
              <a:t>é</a:t>
            </a:r>
            <a:r>
              <a:rPr lang="es-ES_tradnl" dirty="0"/>
              <a:t>gla</a:t>
            </a:r>
            <a:r>
              <a:rPr lang="es-ES_tradnl" b="1" dirty="0">
                <a:solidFill>
                  <a:srgbClr val="FEF300"/>
                </a:solidFill>
              </a:rPr>
              <a:t>te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s-ES_tradnl" b="1" dirty="0">
                <a:solidFill>
                  <a:srgbClr val="FEF300"/>
                </a:solidFill>
              </a:rPr>
              <a:t>p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romete </a:t>
            </a:r>
            <a:r>
              <a:rPr lang="es-ES_tradnl" b="1" dirty="0">
                <a:solidFill>
                  <a:srgbClr val="FEF300"/>
                </a:solidFill>
                <a:effectLst/>
                <a:sym typeface="Symbol" panose="05050102010706020507" pitchFamily="18" charset="2"/>
              </a:rPr>
              <a:t> </a:t>
            </a:r>
            <a:r>
              <a:rPr lang="es-ES_tradnl" dirty="0"/>
              <a:t>prom</a:t>
            </a:r>
            <a:r>
              <a:rPr lang="es-ES_tradnl" b="1" dirty="0">
                <a:solidFill>
                  <a:srgbClr val="FEF300"/>
                </a:solidFill>
              </a:rPr>
              <a:t>é</a:t>
            </a:r>
            <a:r>
              <a:rPr lang="es-ES_tradnl" dirty="0"/>
              <a:t>te</a:t>
            </a:r>
            <a:r>
              <a:rPr lang="es-ES_tradnl" b="1" dirty="0">
                <a:solidFill>
                  <a:srgbClr val="FEF300"/>
                </a:solidFill>
              </a:rPr>
              <a:t>melo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escupe </a:t>
            </a:r>
            <a:r>
              <a:rPr lang="es-ES_tradnl" b="1" dirty="0">
                <a:solidFill>
                  <a:srgbClr val="FEF300"/>
                </a:solidFill>
                <a:effectLst/>
                <a:sym typeface="Symbol" panose="05050102010706020507" pitchFamily="18" charset="2"/>
              </a:rPr>
              <a:t> </a:t>
            </a:r>
            <a:r>
              <a:rPr lang="es-ES_tradnl" dirty="0"/>
              <a:t>esc</a:t>
            </a:r>
            <a:r>
              <a:rPr lang="es-ES_tradnl" b="1" dirty="0">
                <a:solidFill>
                  <a:srgbClr val="FEF300"/>
                </a:solidFill>
              </a:rPr>
              <a:t>ú</a:t>
            </a:r>
            <a:r>
              <a:rPr lang="es-ES_tradnl" dirty="0"/>
              <a:t>pe</a:t>
            </a:r>
            <a:r>
              <a:rPr lang="es-ES_tradnl" b="1" dirty="0">
                <a:solidFill>
                  <a:srgbClr val="FEF300"/>
                </a:solidFill>
              </a:rPr>
              <a:t>lo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None/>
            </a:pPr>
            <a:endParaRPr lang="es-ES_tradnl" b="1" dirty="0">
              <a:solidFill>
                <a:srgbClr val="FEF300"/>
              </a:solidFill>
              <a:effectLst/>
            </a:endParaRPr>
          </a:p>
        </p:txBody>
      </p:sp>
      <p:pic>
        <p:nvPicPr>
          <p:cNvPr id="5" name="Picture 4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5208A2F3-8647-5063-56F0-B91EEA0BE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9250" y1="34532" x2="59744" y2="35012"/>
                        <a14:foregroundMark x1="58757" y1="34052" x2="59250" y2="34532"/>
                        <a14:foregroundMark x1="60287" y1="37233" x2="60567" y2="38375"/>
                        <a14:foregroundMark x1="59744" y1="35012" x2="60013" y2="36115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425" y1="31175" x2="59585" y2="31415"/>
                        <a14:foregroundMark x1="59351" y1="31063" x2="59425" y2="3117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  <a14:backgroundMark x1="40575" y1="37170" x2="40575" y2="37170"/>
                        <a14:backgroundMark x1="56709" y1="31175" x2="56709" y2="31175"/>
                        <a14:backgroundMark x1="57987" y1="34532" x2="57987" y2="34532"/>
                        <a14:backgroundMark x1="57827" y1="36451" x2="57827" y2="36451"/>
                        <a14:backgroundMark x1="57348" y1="36211" x2="57348" y2="36211"/>
                        <a14:backgroundMark x1="57668" y1="35252" x2="57508" y2="36211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3093" b="10116"/>
          <a:stretch/>
        </p:blipFill>
        <p:spPr bwMode="auto">
          <a:xfrm rot="5400000">
            <a:off x="7636553" y="2704223"/>
            <a:ext cx="3354264" cy="45663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F89A65B-2286-4DCD-91B2-C1DD7F92ED89}"/>
              </a:ext>
            </a:extLst>
          </p:cNvPr>
          <p:cNvSpPr txBox="1"/>
          <p:nvPr/>
        </p:nvSpPr>
        <p:spPr>
          <a:xfrm>
            <a:off x="7523642" y="3994525"/>
            <a:ext cx="3672407" cy="21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effectLst>
                  <a:glow rad="76200">
                    <a:schemeClr val="bg1">
                      <a:alpha val="80000"/>
                    </a:schemeClr>
                  </a:glow>
                </a:effectLst>
              </a:rPr>
              <a:t>En imperativo, los pronombres objeto se pegan al final del verbo. El aumento del número de sílabas hace necesaria una tilde (´).</a:t>
            </a:r>
          </a:p>
        </p:txBody>
      </p:sp>
    </p:spTree>
    <p:extLst>
      <p:ext uri="{BB962C8B-B14F-4D97-AF65-F5344CB8AC3E}">
        <p14:creationId xmlns:p14="http://schemas.microsoft.com/office/powerpoint/2010/main" val="5953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3557" y="548680"/>
            <a:ext cx="10351066" cy="970450"/>
          </a:xfrm>
        </p:spPr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¿Que verbos irregulares hay?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1063FA-6E3C-44F2-AD33-1F7F36BAD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24" y="2632624"/>
            <a:ext cx="2667760" cy="4104456"/>
          </a:xfrm>
        </p:spPr>
        <p:txBody>
          <a:bodyPr>
            <a:normAutofit lnSpcReduction="10000"/>
          </a:bodyPr>
          <a:lstStyle/>
          <a:p>
            <a:pPr marL="36889" indent="0">
              <a:spcBef>
                <a:spcPts val="1400"/>
              </a:spcBef>
              <a:buNone/>
            </a:pPr>
            <a:r>
              <a:rPr lang="es-ES_tradnl" sz="2400" b="1" dirty="0">
                <a:solidFill>
                  <a:srgbClr val="FEF300"/>
                </a:solidFill>
              </a:rPr>
              <a:t>Dime</a:t>
            </a:r>
            <a:r>
              <a:rPr lang="es-ES_tradnl" sz="2400" dirty="0"/>
              <a:t> la verdad.</a:t>
            </a:r>
          </a:p>
          <a:p>
            <a:pPr marL="36889" indent="0">
              <a:spcBef>
                <a:spcPts val="1400"/>
              </a:spcBef>
              <a:buNone/>
            </a:pPr>
            <a:r>
              <a:rPr lang="es-ES_tradnl" sz="2400" b="1" dirty="0">
                <a:solidFill>
                  <a:srgbClr val="FEF300"/>
                </a:solidFill>
              </a:rPr>
              <a:t>Hazme</a:t>
            </a:r>
            <a:r>
              <a:rPr lang="es-ES_tradnl" sz="2400" dirty="0"/>
              <a:t> caso.</a:t>
            </a:r>
          </a:p>
          <a:p>
            <a:pPr marL="36889" indent="0">
              <a:spcBef>
                <a:spcPts val="1400"/>
              </a:spcBef>
              <a:buNone/>
            </a:pPr>
            <a:r>
              <a:rPr lang="es-ES_tradnl" sz="2400" b="1" dirty="0">
                <a:solidFill>
                  <a:srgbClr val="FEF300"/>
                </a:solidFill>
              </a:rPr>
              <a:t>Vete</a:t>
            </a:r>
            <a:r>
              <a:rPr lang="es-ES_tradnl" sz="2400" dirty="0"/>
              <a:t>.</a:t>
            </a:r>
          </a:p>
          <a:p>
            <a:pPr marL="36889" indent="0">
              <a:spcBef>
                <a:spcPts val="1400"/>
              </a:spcBef>
              <a:buNone/>
            </a:pPr>
            <a:r>
              <a:rPr lang="es-ES_tradnl" sz="2400" b="1" dirty="0">
                <a:solidFill>
                  <a:srgbClr val="FEF300"/>
                </a:solidFill>
              </a:rPr>
              <a:t>Ponte</a:t>
            </a:r>
            <a:r>
              <a:rPr lang="es-ES_tradnl" sz="2400" dirty="0"/>
              <a:t> la ropa.</a:t>
            </a:r>
          </a:p>
          <a:p>
            <a:pPr marL="36889" indent="0">
              <a:spcBef>
                <a:spcPts val="1400"/>
              </a:spcBef>
              <a:buNone/>
            </a:pPr>
            <a:r>
              <a:rPr lang="es-ES_tradnl" sz="2400" b="1" dirty="0">
                <a:solidFill>
                  <a:srgbClr val="FEF300"/>
                </a:solidFill>
              </a:rPr>
              <a:t>Sal</a:t>
            </a:r>
            <a:r>
              <a:rPr lang="es-ES_tradnl" sz="2400" dirty="0"/>
              <a:t> de ahí.</a:t>
            </a:r>
          </a:p>
          <a:p>
            <a:pPr marL="36889" indent="0">
              <a:spcBef>
                <a:spcPts val="1400"/>
              </a:spcBef>
              <a:buNone/>
            </a:pPr>
            <a:r>
              <a:rPr lang="es-ES_tradnl" sz="2400" b="1" dirty="0">
                <a:solidFill>
                  <a:srgbClr val="FEF300"/>
                </a:solidFill>
              </a:rPr>
              <a:t>Ten</a:t>
            </a:r>
            <a:r>
              <a:rPr lang="es-ES_tradnl" sz="2400" dirty="0"/>
              <a:t> cuidado.</a:t>
            </a:r>
          </a:p>
          <a:p>
            <a:pPr marL="36889" indent="0">
              <a:spcBef>
                <a:spcPts val="1400"/>
              </a:spcBef>
              <a:buNone/>
            </a:pPr>
            <a:r>
              <a:rPr lang="es-ES_tradnl" sz="2400" b="1" dirty="0">
                <a:solidFill>
                  <a:srgbClr val="FEF300"/>
                </a:solidFill>
              </a:rPr>
              <a:t>Ven</a:t>
            </a:r>
            <a:r>
              <a:rPr lang="es-ES_tradnl" sz="2400" dirty="0"/>
              <a:t> conmigo.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BAFE2C2-18C6-49A7-98BF-5C0646EFA7C8}"/>
              </a:ext>
            </a:extLst>
          </p:cNvPr>
          <p:cNvSpPr txBox="1">
            <a:spLocks/>
          </p:cNvSpPr>
          <p:nvPr/>
        </p:nvSpPr>
        <p:spPr>
          <a:xfrm>
            <a:off x="1485900" y="2632624"/>
            <a:ext cx="2403885" cy="41621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decir </a:t>
            </a:r>
            <a:r>
              <a:rPr lang="af-ZA" dirty="0">
                <a:solidFill>
                  <a:srgbClr val="F4D968"/>
                </a:soli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di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af-ZA" dirty="0"/>
              <a:t>hacer </a:t>
            </a:r>
            <a:r>
              <a:rPr lang="af-ZA" dirty="0">
                <a:solidFill>
                  <a:srgbClr val="F4D968"/>
                </a:soli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haz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af-ZA" dirty="0"/>
              <a:t>ir </a:t>
            </a:r>
            <a:r>
              <a:rPr lang="af-ZA" dirty="0">
                <a:solidFill>
                  <a:srgbClr val="F4D968"/>
                </a:soli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ve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af-ZA" dirty="0"/>
              <a:t>poner </a:t>
            </a:r>
            <a:r>
              <a:rPr lang="af-ZA" dirty="0">
                <a:solidFill>
                  <a:srgbClr val="F4D968"/>
                </a:soli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pon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af-ZA" dirty="0"/>
              <a:t>salir </a:t>
            </a:r>
            <a:r>
              <a:rPr lang="af-ZA" dirty="0">
                <a:solidFill>
                  <a:srgbClr val="F4D968"/>
                </a:soli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sal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ser </a:t>
            </a:r>
            <a:r>
              <a:rPr lang="af-ZA" dirty="0">
                <a:solidFill>
                  <a:srgbClr val="F4D968"/>
                </a:soli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sé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af-ZA" dirty="0"/>
              <a:t>tener </a:t>
            </a:r>
            <a:r>
              <a:rPr lang="af-ZA" dirty="0">
                <a:solidFill>
                  <a:srgbClr val="F4D968"/>
                </a:soli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ten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venir </a:t>
            </a:r>
            <a:r>
              <a:rPr lang="af-ZA" dirty="0">
                <a:solidFill>
                  <a:srgbClr val="F4D968"/>
                </a:soli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ven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B9F5992-5BE2-45E4-9252-63D68CA49A15}"/>
              </a:ext>
            </a:extLst>
          </p:cNvPr>
          <p:cNvSpPr/>
          <p:nvPr/>
        </p:nvSpPr>
        <p:spPr>
          <a:xfrm>
            <a:off x="4472173" y="4386907"/>
            <a:ext cx="614127" cy="166657"/>
          </a:xfrm>
          <a:prstGeom prst="rightArrow">
            <a:avLst>
              <a:gd name="adj1" fmla="val 50000"/>
              <a:gd name="adj2" fmla="val 110674"/>
            </a:avLst>
          </a:prstGeom>
          <a:solidFill>
            <a:srgbClr val="F4D968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E4FC0C-E4FE-455E-A9CC-0F864E31A9DC}"/>
              </a:ext>
            </a:extLst>
          </p:cNvPr>
          <p:cNvSpPr txBox="1"/>
          <p:nvPr/>
        </p:nvSpPr>
        <p:spPr>
          <a:xfrm>
            <a:off x="5223386" y="2010837"/>
            <a:ext cx="3319298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f-ZA" sz="2400" b="1" cap="small" dirty="0">
                <a:solidFill>
                  <a:schemeClr val="bg1"/>
                </a:solidFill>
                <a:effectLst/>
              </a:rPr>
              <a:t>Expresiones</a:t>
            </a:r>
            <a:r>
              <a:rPr lang="af-ZA" sz="2400" b="1" cap="small" dirty="0">
                <a:noFill/>
                <a:effectLst/>
              </a:rPr>
              <a:t>m</a:t>
            </a:r>
            <a:r>
              <a:rPr lang="af-ZA" sz="2400" b="1" cap="small" dirty="0">
                <a:solidFill>
                  <a:schemeClr val="bg1"/>
                </a:solidFill>
                <a:effectLst/>
              </a:rPr>
              <a:t>útiles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6253C0-2F55-4ADE-9E10-72F4E7D84594}"/>
              </a:ext>
            </a:extLst>
          </p:cNvPr>
          <p:cNvSpPr txBox="1"/>
          <p:nvPr/>
        </p:nvSpPr>
        <p:spPr>
          <a:xfrm>
            <a:off x="913557" y="2010837"/>
            <a:ext cx="3319298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af-ZA" sz="2400" b="1" cap="small" dirty="0">
                <a:solidFill>
                  <a:schemeClr val="bg1"/>
                </a:solidFill>
                <a:effectLst/>
              </a:rPr>
              <a:t>Irregulares</a:t>
            </a:r>
          </a:p>
        </p:txBody>
      </p:sp>
    </p:spTree>
    <p:extLst>
      <p:ext uri="{BB962C8B-B14F-4D97-AF65-F5344CB8AC3E}">
        <p14:creationId xmlns:p14="http://schemas.microsoft.com/office/powerpoint/2010/main" val="67594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9F2D353D-0B97-72E6-8442-9A3B00E67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9250" y1="34532" x2="59744" y2="35012"/>
                        <a14:foregroundMark x1="58757" y1="34052" x2="59250" y2="34532"/>
                        <a14:foregroundMark x1="60287" y1="37233" x2="60567" y2="38375"/>
                        <a14:foregroundMark x1="59744" y1="35012" x2="60013" y2="36115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425" y1="31175" x2="59585" y2="31415"/>
                        <a14:foregroundMark x1="59351" y1="31063" x2="59425" y2="3117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  <a14:backgroundMark x1="40575" y1="37170" x2="40575" y2="37170"/>
                        <a14:backgroundMark x1="56709" y1="31175" x2="56709" y2="31175"/>
                        <a14:backgroundMark x1="57987" y1="34532" x2="57987" y2="34532"/>
                        <a14:backgroundMark x1="57827" y1="36451" x2="57827" y2="36451"/>
                        <a14:backgroundMark x1="57348" y1="36211" x2="57348" y2="36211"/>
                        <a14:backgroundMark x1="57668" y1="35252" x2="57508" y2="36211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3093" b="10116"/>
          <a:stretch/>
        </p:blipFill>
        <p:spPr bwMode="auto">
          <a:xfrm rot="5400000">
            <a:off x="858083" y="4374013"/>
            <a:ext cx="1944095" cy="26466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3812" y="609600"/>
            <a:ext cx="10570811" cy="970450"/>
          </a:xfrm>
        </p:spPr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¿C</a:t>
            </a:r>
            <a:r>
              <a:rPr lang="es-ES_tradnl" b="1" dirty="0">
                <a:solidFill>
                  <a:srgbClr val="FEF300"/>
                </a:solidFill>
              </a:rPr>
              <a:t>ó</a:t>
            </a:r>
            <a:r>
              <a:rPr lang="es-ES_tradnl" b="1" cap="small" dirty="0">
                <a:solidFill>
                  <a:srgbClr val="FEF300"/>
                </a:solidFill>
              </a:rPr>
              <a:t>mo se conjuga en plural?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BAFE2C2-18C6-49A7-98BF-5C0646EFA7C8}"/>
              </a:ext>
            </a:extLst>
          </p:cNvPr>
          <p:cNvSpPr txBox="1">
            <a:spLocks/>
          </p:cNvSpPr>
          <p:nvPr/>
        </p:nvSpPr>
        <p:spPr>
          <a:xfrm>
            <a:off x="988644" y="2527431"/>
            <a:ext cx="1842528" cy="170468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arregla</a:t>
            </a:r>
            <a:r>
              <a:rPr lang="es-ES_tradnl" dirty="0">
                <a:effectLst/>
              </a:rPr>
              <a:t>r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promete</a:t>
            </a:r>
            <a:r>
              <a:rPr lang="es-ES_tradnl" dirty="0">
                <a:effectLst/>
              </a:rPr>
              <a:t>r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escupi</a:t>
            </a:r>
            <a:r>
              <a:rPr lang="es-ES_tradnl" dirty="0">
                <a:effectLst/>
              </a:rPr>
              <a:t>r</a:t>
            </a:r>
            <a:endParaRPr lang="es-ES_tradnl" b="1" dirty="0">
              <a:solidFill>
                <a:srgbClr val="F4D968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3F677-980F-4205-9B2E-09D1526B1A7C}"/>
              </a:ext>
            </a:extLst>
          </p:cNvPr>
          <p:cNvSpPr txBox="1"/>
          <p:nvPr/>
        </p:nvSpPr>
        <p:spPr>
          <a:xfrm>
            <a:off x="693812" y="1844825"/>
            <a:ext cx="2297933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Infinitivo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DABECC-6D36-4789-8FD2-E2CDD72A1044}"/>
              </a:ext>
            </a:extLst>
          </p:cNvPr>
          <p:cNvSpPr txBox="1"/>
          <p:nvPr/>
        </p:nvSpPr>
        <p:spPr>
          <a:xfrm>
            <a:off x="3353503" y="4373342"/>
            <a:ext cx="3528391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Con pronombre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DDF058-9833-4BC2-ABF5-5E0B9154BC4B}"/>
              </a:ext>
            </a:extLst>
          </p:cNvPr>
          <p:cNvSpPr/>
          <p:nvPr/>
        </p:nvSpPr>
        <p:spPr>
          <a:xfrm>
            <a:off x="3353503" y="2456866"/>
            <a:ext cx="3528391" cy="1722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C51BC-A214-4EB0-861C-20CC8FD72780}"/>
              </a:ext>
            </a:extLst>
          </p:cNvPr>
          <p:cNvSpPr txBox="1"/>
          <p:nvPr/>
        </p:nvSpPr>
        <p:spPr>
          <a:xfrm>
            <a:off x="3353504" y="1844824"/>
            <a:ext cx="3532996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Imperativo (vosotros)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F2E0FBD8-B584-4985-A699-1D0F8501126C}"/>
              </a:ext>
            </a:extLst>
          </p:cNvPr>
          <p:cNvSpPr txBox="1">
            <a:spLocks/>
          </p:cNvSpPr>
          <p:nvPr/>
        </p:nvSpPr>
        <p:spPr>
          <a:xfrm>
            <a:off x="3474637" y="2552715"/>
            <a:ext cx="1842528" cy="15830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arregla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d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promete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d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escupi</a:t>
            </a:r>
            <a:r>
              <a:rPr lang="es-ES_tradnl" b="1" dirty="0">
                <a:solidFill>
                  <a:srgbClr val="FEF300"/>
                </a:solidFill>
              </a:rPr>
              <a:t>d</a:t>
            </a:r>
            <a:endParaRPr lang="es-ES_tradnl" b="1" dirty="0">
              <a:solidFill>
                <a:srgbClr val="FEF300"/>
              </a:solidFill>
              <a:effectLst/>
            </a:endParaRP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8AFB946E-EB30-4B0F-B399-8487963C0C8B}"/>
              </a:ext>
            </a:extLst>
          </p:cNvPr>
          <p:cNvSpPr txBox="1">
            <a:spLocks/>
          </p:cNvSpPr>
          <p:nvPr/>
        </p:nvSpPr>
        <p:spPr>
          <a:xfrm>
            <a:off x="3474636" y="5049154"/>
            <a:ext cx="2187727" cy="162020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arregla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prometéd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melo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escupid</a:t>
            </a:r>
            <a:r>
              <a:rPr lang="es-ES_tradnl" b="1" dirty="0">
                <a:solidFill>
                  <a:srgbClr val="FEF300"/>
                </a:solidFill>
              </a:rPr>
              <a:t>lo</a:t>
            </a:r>
            <a:endParaRPr lang="es-ES_tradnl" b="1" dirty="0">
              <a:solidFill>
                <a:srgbClr val="FEF300"/>
              </a:solidFill>
              <a:effectLst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EE8E82-6B2A-4F69-853A-D0A6A0BCED4C}"/>
              </a:ext>
            </a:extLst>
          </p:cNvPr>
          <p:cNvSpPr/>
          <p:nvPr/>
        </p:nvSpPr>
        <p:spPr>
          <a:xfrm>
            <a:off x="3353504" y="4963471"/>
            <a:ext cx="3528390" cy="16712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768250-118E-4FDB-A097-26B7F2C60FA9}"/>
              </a:ext>
            </a:extLst>
          </p:cNvPr>
          <p:cNvSpPr txBox="1"/>
          <p:nvPr/>
        </p:nvSpPr>
        <p:spPr>
          <a:xfrm>
            <a:off x="7246540" y="1844823"/>
            <a:ext cx="4392488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pero, coloquialmente…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BEB9418A-A6CC-4CA4-8AEF-B52D6C872964}"/>
              </a:ext>
            </a:extLst>
          </p:cNvPr>
          <p:cNvSpPr txBox="1">
            <a:spLocks/>
          </p:cNvSpPr>
          <p:nvPr/>
        </p:nvSpPr>
        <p:spPr>
          <a:xfrm>
            <a:off x="7591044" y="2552715"/>
            <a:ext cx="3831960" cy="167185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dirty="0"/>
              <a:t>¡Arreglar este desorden!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¡Prometer que vais a venir!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¡Escupir ese veneno!</a:t>
            </a:r>
          </a:p>
          <a:p>
            <a:pPr marL="0" indent="0">
              <a:buFont typeface="Arial" pitchFamily="34" charset="0"/>
              <a:buNone/>
            </a:pPr>
            <a:endParaRPr lang="es-ES_tradnl" dirty="0">
              <a:effectLst/>
            </a:endParaRPr>
          </a:p>
        </p:txBody>
      </p:sp>
      <p:sp>
        <p:nvSpPr>
          <p:cNvPr id="31" name="Content Placeholder 13">
            <a:extLst>
              <a:ext uri="{FF2B5EF4-FFF2-40B4-BE49-F238E27FC236}">
                <a16:creationId xmlns:a16="http://schemas.microsoft.com/office/drawing/2014/main" id="{C8040AB3-41C5-491E-8808-10918D7AF7B3}"/>
              </a:ext>
            </a:extLst>
          </p:cNvPr>
          <p:cNvSpPr txBox="1">
            <a:spLocks/>
          </p:cNvSpPr>
          <p:nvPr/>
        </p:nvSpPr>
        <p:spPr>
          <a:xfrm>
            <a:off x="7591044" y="4962902"/>
            <a:ext cx="3831960" cy="162046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dirty="0"/>
              <a:t>¡Arreglaros!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¡Prometérmelo!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¡Escupirlo!</a:t>
            </a:r>
          </a:p>
          <a:p>
            <a:pPr marL="0" indent="0">
              <a:buFont typeface="Arial" pitchFamily="34" charset="0"/>
              <a:buNone/>
            </a:pPr>
            <a:endParaRPr lang="es-ES_tradnl" dirty="0">
              <a:effectLst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278D81-BC55-4559-82FD-43FD5CB57442}"/>
              </a:ext>
            </a:extLst>
          </p:cNvPr>
          <p:cNvSpPr/>
          <p:nvPr/>
        </p:nvSpPr>
        <p:spPr>
          <a:xfrm>
            <a:off x="7282038" y="2456866"/>
            <a:ext cx="4356990" cy="4177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973E7C-4DD7-4F25-A98C-DE54E05F8140}"/>
              </a:ext>
            </a:extLst>
          </p:cNvPr>
          <p:cNvSpPr txBox="1"/>
          <p:nvPr/>
        </p:nvSpPr>
        <p:spPr>
          <a:xfrm>
            <a:off x="725786" y="5040568"/>
            <a:ext cx="22583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Aquí desaparece siempre la </a:t>
            </a:r>
            <a:r>
              <a:rPr lang="es-ES_tradnl" sz="2400" b="1" dirty="0">
                <a:solidFill>
                  <a:srgbClr val="FEF300"/>
                </a:solidFill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d</a:t>
            </a: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.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62F8510-715B-4365-98F2-391944F76809}"/>
              </a:ext>
            </a:extLst>
          </p:cNvPr>
          <p:cNvSpPr/>
          <p:nvPr/>
        </p:nvSpPr>
        <p:spPr>
          <a:xfrm rot="20534071" flipV="1">
            <a:off x="3100595" y="5578911"/>
            <a:ext cx="1366693" cy="117798"/>
          </a:xfrm>
          <a:prstGeom prst="rightArrow">
            <a:avLst>
              <a:gd name="adj1" fmla="val 50000"/>
              <a:gd name="adj2" fmla="val 110674"/>
            </a:avLst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43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7117BB75-3812-44D7-DA92-A15829EBE1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9250" y1="34532" x2="59744" y2="35012"/>
                        <a14:foregroundMark x1="58757" y1="34052" x2="59250" y2="34532"/>
                        <a14:foregroundMark x1="60287" y1="37233" x2="60567" y2="38375"/>
                        <a14:foregroundMark x1="59744" y1="35012" x2="60013" y2="36115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425" y1="31175" x2="59585" y2="31415"/>
                        <a14:foregroundMark x1="59351" y1="31063" x2="59425" y2="3117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  <a14:backgroundMark x1="40575" y1="37170" x2="40575" y2="37170"/>
                        <a14:backgroundMark x1="56709" y1="31175" x2="56709" y2="31175"/>
                        <a14:backgroundMark x1="57987" y1="34532" x2="57987" y2="34532"/>
                        <a14:backgroundMark x1="57827" y1="36451" x2="57827" y2="36451"/>
                        <a14:backgroundMark x1="57348" y1="36211" x2="57348" y2="36211"/>
                        <a14:backgroundMark x1="57668" y1="35252" x2="57508" y2="36211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3093" b="10116"/>
          <a:stretch/>
        </p:blipFill>
        <p:spPr bwMode="auto">
          <a:xfrm rot="4810805">
            <a:off x="8851216" y="3676927"/>
            <a:ext cx="2560384" cy="348558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CBE29381-F28F-9142-EB9A-3D6FDDB56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9250" y1="34532" x2="59744" y2="35012"/>
                        <a14:foregroundMark x1="58757" y1="34052" x2="59250" y2="34532"/>
                        <a14:foregroundMark x1="60287" y1="37233" x2="60567" y2="38375"/>
                        <a14:foregroundMark x1="59744" y1="35012" x2="60013" y2="36115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425" y1="31175" x2="59585" y2="31415"/>
                        <a14:foregroundMark x1="59351" y1="31063" x2="59425" y2="3117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  <a14:backgroundMark x1="40575" y1="37170" x2="40575" y2="37170"/>
                        <a14:backgroundMark x1="56709" y1="31175" x2="56709" y2="31175"/>
                        <a14:backgroundMark x1="57987" y1="34532" x2="57987" y2="34532"/>
                        <a14:backgroundMark x1="57827" y1="36451" x2="57827" y2="36451"/>
                        <a14:backgroundMark x1="57348" y1="36211" x2="57348" y2="36211"/>
                        <a14:backgroundMark x1="57668" y1="35252" x2="57508" y2="36211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3093" b="10116"/>
          <a:stretch/>
        </p:blipFill>
        <p:spPr bwMode="auto">
          <a:xfrm rot="5956267">
            <a:off x="867604" y="4009075"/>
            <a:ext cx="2267582" cy="308698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44897D6B-91D8-4B8E-89BE-A3D12BDD9E7C}"/>
              </a:ext>
            </a:extLst>
          </p:cNvPr>
          <p:cNvSpPr/>
          <p:nvPr/>
        </p:nvSpPr>
        <p:spPr>
          <a:xfrm rot="16200000" flipV="1">
            <a:off x="1858203" y="4138168"/>
            <a:ext cx="404182" cy="117798"/>
          </a:xfrm>
          <a:prstGeom prst="rightArrow">
            <a:avLst>
              <a:gd name="adj1" fmla="val 50000"/>
              <a:gd name="adj2" fmla="val 110674"/>
            </a:avLst>
          </a:prstGeom>
          <a:solidFill>
            <a:srgbClr val="FEF300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24711" y="609600"/>
            <a:ext cx="10239912" cy="970450"/>
          </a:xfrm>
        </p:spPr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¿C</a:t>
            </a:r>
            <a:r>
              <a:rPr lang="es-ES_tradnl" b="1" dirty="0">
                <a:solidFill>
                  <a:srgbClr val="FEF300"/>
                </a:solidFill>
              </a:rPr>
              <a:t>ó</a:t>
            </a:r>
            <a:r>
              <a:rPr lang="es-ES_tradnl" b="1" cap="small" dirty="0">
                <a:solidFill>
                  <a:srgbClr val="FEF300"/>
                </a:solidFill>
              </a:rPr>
              <a:t>mo se usa?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440547-B2E2-4D19-8C79-C49667317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711" y="2492896"/>
            <a:ext cx="2405405" cy="1584177"/>
          </a:xfrm>
          <a:noFill/>
        </p:spPr>
        <p:txBody>
          <a:bodyPr>
            <a:normAutofit/>
          </a:bodyPr>
          <a:lstStyle/>
          <a:p>
            <a:pPr marL="36889" indent="0">
              <a:buNone/>
            </a:pPr>
            <a:r>
              <a:rPr lang="es-ES_tradnl" sz="2400" dirty="0">
                <a:solidFill>
                  <a:schemeClr val="tx1"/>
                </a:solidFill>
              </a:rPr>
              <a:t>Habla/hablad</a:t>
            </a:r>
          </a:p>
          <a:p>
            <a:pPr marL="36889" indent="0">
              <a:buNone/>
            </a:pPr>
            <a:r>
              <a:rPr lang="es-ES_tradnl" sz="2400" dirty="0">
                <a:solidFill>
                  <a:schemeClr val="tx1"/>
                </a:solidFill>
              </a:rPr>
              <a:t>Corre/corred</a:t>
            </a:r>
          </a:p>
          <a:p>
            <a:pPr marL="36889" indent="0">
              <a:buNone/>
            </a:pPr>
            <a:r>
              <a:rPr lang="es-ES_tradnl" sz="2400" dirty="0">
                <a:solidFill>
                  <a:schemeClr val="tx1"/>
                </a:solidFill>
              </a:rPr>
              <a:t>Vete/iros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3ABD0B4-CC92-4220-A906-85744F156B4C}"/>
              </a:ext>
            </a:extLst>
          </p:cNvPr>
          <p:cNvSpPr txBox="1">
            <a:spLocks/>
          </p:cNvSpPr>
          <p:nvPr/>
        </p:nvSpPr>
        <p:spPr>
          <a:xfrm>
            <a:off x="4510236" y="2492896"/>
            <a:ext cx="6120680" cy="1584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/>
              <a:t>Habla/hablad, que no tenemos todo el día.</a:t>
            </a:r>
          </a:p>
          <a:p>
            <a:r>
              <a:rPr lang="es-ES_tradnl" dirty="0"/>
              <a:t>Corre/corred, que llegamos tarde.</a:t>
            </a:r>
          </a:p>
          <a:p>
            <a:r>
              <a:rPr lang="es-ES_tradnl" dirty="0"/>
              <a:t>Vete/iros, que ya está llegando la policía.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679C3-3F40-4D52-BD2C-EF9375A584D3}"/>
              </a:ext>
            </a:extLst>
          </p:cNvPr>
          <p:cNvSpPr txBox="1"/>
          <p:nvPr/>
        </p:nvSpPr>
        <p:spPr>
          <a:xfrm>
            <a:off x="1024711" y="1844825"/>
            <a:ext cx="2405405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Imperativo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0BD4F-4F11-4729-BC35-8510B75D37B0}"/>
              </a:ext>
            </a:extLst>
          </p:cNvPr>
          <p:cNvSpPr txBox="1"/>
          <p:nvPr/>
        </p:nvSpPr>
        <p:spPr>
          <a:xfrm>
            <a:off x="4510236" y="1844824"/>
            <a:ext cx="6120680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Imperativo + justificación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5CBEA5-477F-4CE6-B1DB-03C105B590B4}"/>
              </a:ext>
            </a:extLst>
          </p:cNvPr>
          <p:cNvSpPr txBox="1"/>
          <p:nvPr/>
        </p:nvSpPr>
        <p:spPr>
          <a:xfrm>
            <a:off x="873490" y="4797152"/>
            <a:ext cx="225580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rgbClr val="FEF300"/>
                </a:solidFill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Idos</a:t>
            </a: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 es la forma correcta, pero </a:t>
            </a:r>
            <a:r>
              <a:rPr lang="es-ES_tradnl" sz="2400" b="1" dirty="0">
                <a:solidFill>
                  <a:srgbClr val="FEF300"/>
                </a:solidFill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iros</a:t>
            </a: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 es muy habitual.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4D7625-72B2-456B-B750-CF478DF8A4DE}"/>
              </a:ext>
            </a:extLst>
          </p:cNvPr>
          <p:cNvSpPr txBox="1"/>
          <p:nvPr/>
        </p:nvSpPr>
        <p:spPr>
          <a:xfrm>
            <a:off x="8758708" y="4734261"/>
            <a:ext cx="277453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Para dar órdenes con </a:t>
            </a:r>
            <a:r>
              <a:rPr lang="es-ES_tradnl" sz="2400" b="1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usted</a:t>
            </a: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/</a:t>
            </a:r>
            <a:r>
              <a:rPr lang="es-ES_tradnl" sz="2400" b="1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ustedes</a:t>
            </a: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 o para prohibir, se usa el subjuntivo.</a:t>
            </a:r>
          </a:p>
        </p:txBody>
      </p:sp>
      <p:pic>
        <p:nvPicPr>
          <p:cNvPr id="3" name="Picture 2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6C22D7D0-9C4E-42F7-5EDE-418C9D1EF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9250" y1="34532" x2="59744" y2="35012"/>
                        <a14:foregroundMark x1="58757" y1="34052" x2="59250" y2="34532"/>
                        <a14:foregroundMark x1="60287" y1="37233" x2="60567" y2="38375"/>
                        <a14:foregroundMark x1="59744" y1="35012" x2="60013" y2="36115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425" y1="31175" x2="59585" y2="31415"/>
                        <a14:foregroundMark x1="59351" y1="31063" x2="59425" y2="3117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  <a14:backgroundMark x1="40575" y1="37170" x2="40575" y2="37170"/>
                        <a14:backgroundMark x1="56709" y1="31175" x2="56709" y2="31175"/>
                        <a14:backgroundMark x1="57987" y1="34532" x2="57987" y2="34532"/>
                        <a14:backgroundMark x1="57827" y1="36451" x2="57827" y2="36451"/>
                        <a14:backgroundMark x1="57348" y1="36211" x2="57348" y2="36211"/>
                        <a14:backgroundMark x1="57668" y1="35252" x2="57508" y2="36211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6768" b="10116"/>
          <a:stretch/>
        </p:blipFill>
        <p:spPr bwMode="auto">
          <a:xfrm rot="5400000">
            <a:off x="4611068" y="3441905"/>
            <a:ext cx="2708920" cy="412327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431B66-C7B5-47E4-8398-F8CA402CD329}"/>
              </a:ext>
            </a:extLst>
          </p:cNvPr>
          <p:cNvSpPr txBox="1"/>
          <p:nvPr/>
        </p:nvSpPr>
        <p:spPr>
          <a:xfrm>
            <a:off x="4394632" y="4653136"/>
            <a:ext cx="3168351" cy="208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En finés la justificación responde a la pregunta “¿Para qué?”, pero en español responde a “¿Por qué?”.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883C373-728C-96D2-5783-BA95CD827260}"/>
              </a:ext>
            </a:extLst>
          </p:cNvPr>
          <p:cNvSpPr/>
          <p:nvPr/>
        </p:nvSpPr>
        <p:spPr>
          <a:xfrm flipV="1">
            <a:off x="11578741" y="5949280"/>
            <a:ext cx="404182" cy="117798"/>
          </a:xfrm>
          <a:prstGeom prst="rightArrow">
            <a:avLst>
              <a:gd name="adj1" fmla="val 50000"/>
              <a:gd name="adj2" fmla="val 110674"/>
            </a:avLst>
          </a:prstGeom>
          <a:solidFill>
            <a:srgbClr val="FEF300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7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smoke&#10;&#10;Description automatically generated">
            <a:extLst>
              <a:ext uri="{FF2B5EF4-FFF2-40B4-BE49-F238E27FC236}">
                <a16:creationId xmlns:a16="http://schemas.microsoft.com/office/drawing/2014/main" id="{8522F0FE-7768-EA49-BB1C-D9CA4E3612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465"/>
                    </a14:imgEffect>
                    <a14:imgEffect>
                      <a14:brightnessContrast brigh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424"/>
          <a:stretch/>
        </p:blipFill>
        <p:spPr>
          <a:xfrm>
            <a:off x="8961" y="3754593"/>
            <a:ext cx="12186096" cy="3108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0CFF6-4EBC-7EA0-2F6E-4E1AD74676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695"/>
                    </a14:imgEffect>
                    <a14:imgEffect>
                      <a14:saturation sat="84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-718" r="-1064"/>
          <a:stretch/>
        </p:blipFill>
        <p:spPr>
          <a:xfrm flipH="1">
            <a:off x="3099871" y="408110"/>
            <a:ext cx="8341890" cy="3052981"/>
          </a:xfrm>
          <a:prstGeom prst="rect">
            <a:avLst/>
          </a:prstGeom>
        </p:spPr>
      </p:pic>
      <p:sp useBgFill="1">
        <p:nvSpPr>
          <p:cNvPr id="5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7984" y="1386516"/>
            <a:ext cx="4031414" cy="4099350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608" y="2695404"/>
            <a:ext cx="3484165" cy="24205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s-ES_tradnl" sz="4000" dirty="0">
                <a:solidFill>
                  <a:srgbClr val="FEF300"/>
                </a:solidFill>
              </a:rPr>
              <a:t>El subjuntivo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652971-064F-4B32-A213-B326E652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9372" y="1595889"/>
            <a:ext cx="3748638" cy="3680604"/>
          </a:xfrm>
          <a:prstGeom prst="roundRect">
            <a:avLst>
              <a:gd name="adj" fmla="val 2847"/>
            </a:avLst>
          </a:prstGeom>
          <a:noFill/>
          <a:ln w="127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3566A9A9-5E89-EE8F-6675-6CC4F8549A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23" t="22889"/>
          <a:stretch/>
        </p:blipFill>
        <p:spPr>
          <a:xfrm rot="10800000">
            <a:off x="1528713" y="3001206"/>
            <a:ext cx="3196360" cy="1174422"/>
          </a:xfrm>
          <a:prstGeom prst="rect">
            <a:avLst/>
          </a:prstGeom>
        </p:spPr>
      </p:pic>
      <p:pic>
        <p:nvPicPr>
          <p:cNvPr id="13" name="Picture 12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83640DFE-AC6F-C42D-1DAC-A23A7FD96DE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878"/>
          <a:stretch/>
        </p:blipFill>
        <p:spPr>
          <a:xfrm>
            <a:off x="1459554" y="2217514"/>
            <a:ext cx="3223434" cy="1523044"/>
          </a:xfrm>
          <a:prstGeom prst="rect">
            <a:avLst/>
          </a:prstGeom>
        </p:spPr>
      </p:pic>
      <p:pic>
        <p:nvPicPr>
          <p:cNvPr id="14" name="Picture 13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E103167D-FCA5-8ED4-F3BE-EDD9E0F4D9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79"/>
          <a:stretch/>
        </p:blipFill>
        <p:spPr>
          <a:xfrm>
            <a:off x="1445344" y="2107741"/>
            <a:ext cx="3223434" cy="1523044"/>
          </a:xfrm>
          <a:prstGeom prst="rect">
            <a:avLst/>
          </a:prstGeom>
        </p:spPr>
      </p:pic>
      <p:pic>
        <p:nvPicPr>
          <p:cNvPr id="15" name="Picture 2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7E5CFACF-C17F-B3DD-798B-7D8B635B5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71" b="81775" l="17732" r="83387">
                        <a14:foregroundMark x1="27955" y1="31655" x2="27955" y2="31655"/>
                        <a14:foregroundMark x1="35144" y1="23022" x2="35144" y2="23022"/>
                        <a14:foregroundMark x1="35144" y1="26859" x2="35144" y2="26859"/>
                        <a14:foregroundMark x1="31470" y1="38369" x2="36581" y2="30695"/>
                        <a14:foregroundMark x1="36581" y1="30695" x2="36581" y2="30695"/>
                        <a14:foregroundMark x1="37300" y1="29017" x2="37540" y2="29736"/>
                        <a14:foregroundMark x1="36741" y1="27338" x2="37300" y2="29017"/>
                        <a14:foregroundMark x1="35623" y1="23981" x2="36741" y2="27338"/>
                        <a14:foregroundMark x1="29712" y1="33813" x2="28435" y2="29496"/>
                        <a14:foregroundMark x1="25719" y1="42206" x2="30192" y2="43885"/>
                        <a14:foregroundMark x1="25399" y1="48201" x2="23482" y2="42446"/>
                        <a14:foregroundMark x1="34984" y1="26619" x2="33387" y2="23741"/>
                        <a14:foregroundMark x1="26997" y1="32854" x2="26997" y2="31655"/>
                        <a14:foregroundMark x1="26837" y1="30935" x2="26837" y2="30935"/>
                        <a14:foregroundMark x1="27316" y1="29976" x2="27316" y2="29976"/>
                        <a14:foregroundMark x1="27636" y1="29257" x2="27636" y2="29257"/>
                        <a14:foregroundMark x1="28594" y1="28777" x2="28594" y2="28777"/>
                        <a14:foregroundMark x1="29393" y1="28777" x2="29393" y2="28777"/>
                        <a14:foregroundMark x1="29872" y1="29257" x2="29872" y2="29257"/>
                        <a14:foregroundMark x1="30511" y1="30456" x2="30511" y2="30456"/>
                        <a14:foregroundMark x1="30671" y1="30695" x2="30671" y2="30695"/>
                        <a14:foregroundMark x1="30831" y1="31175" x2="30831" y2="31175"/>
                        <a14:foregroundMark x1="30831" y1="31415" x2="30831" y2="31415"/>
                        <a14:foregroundMark x1="31310" y1="31175" x2="31310" y2="31175"/>
                        <a14:foregroundMark x1="26837" y1="29257" x2="26837" y2="29257"/>
                        <a14:foregroundMark x1="26518" y1="29496" x2="26518" y2="29496"/>
                        <a14:foregroundMark x1="20288" y1="50839" x2="20288" y2="50839"/>
                        <a14:foregroundMark x1="75240" y1="46043" x2="75240" y2="46043"/>
                        <a14:foregroundMark x1="76997" y1="53477" x2="75240" y2="44365"/>
                        <a14:foregroundMark x1="74121" y1="57794" x2="79393" y2="49161"/>
                        <a14:foregroundMark x1="79393" y1="49161" x2="76358" y2="45324"/>
                        <a14:foregroundMark x1="77476" y1="60192" x2="77476" y2="60192"/>
                        <a14:foregroundMark x1="80511" y1="57074" x2="80511" y2="57074"/>
                        <a14:foregroundMark x1="80831" y1="53717" x2="80831" y2="53717"/>
                        <a14:foregroundMark x1="81150" y1="52278" x2="81150" y2="52278"/>
                        <a14:foregroundMark x1="82268" y1="48201" x2="82268" y2="48201"/>
                        <a14:foregroundMark x1="80990" y1="46763" x2="80990" y2="46763"/>
                        <a14:foregroundMark x1="78275" y1="42686" x2="78275" y2="42686"/>
                        <a14:foregroundMark x1="75080" y1="39329" x2="75080" y2="39329"/>
                        <a14:foregroundMark x1="58147" y1="31655" x2="58307" y2="32614"/>
                        <a14:foregroundMark x1="58786" y1="29736" x2="58786" y2="29736"/>
                        <a14:foregroundMark x1="57188" y1="26379" x2="57188" y2="26379"/>
                        <a14:foregroundMark x1="46166" y1="65707" x2="49042" y2="55635"/>
                        <a14:foregroundMark x1="49042" y1="55635" x2="46326" y2="49640"/>
                        <a14:foregroundMark x1="42652" y1="79856" x2="55272" y2="82254"/>
                        <a14:foregroundMark x1="55272" y1="82254" x2="57029" y2="80815"/>
                        <a14:foregroundMark x1="73558" y1="40369" x2="75870" y2="40964"/>
                        <a14:foregroundMark x1="70447" y1="39568" x2="71471" y2="39832"/>
                        <a14:foregroundMark x1="66454" y1="69544" x2="66454" y2="69544"/>
                        <a14:foregroundMark x1="66454" y1="69544" x2="66454" y2="70264"/>
                        <a14:foregroundMark x1="71406" y1="37410" x2="71406" y2="37410"/>
                        <a14:foregroundMark x1="72524" y1="36930" x2="72524" y2="36930"/>
                        <a14:foregroundMark x1="73802" y1="36691" x2="73802" y2="36691"/>
                        <a14:foregroundMark x1="71246" y1="36451" x2="71246" y2="36451"/>
                        <a14:foregroundMark x1="72684" y1="35492" x2="72684" y2="35492"/>
                        <a14:foregroundMark x1="74281" y1="36211" x2="74281" y2="36211"/>
                        <a14:foregroundMark x1="82588" y1="49161" x2="82588" y2="49161"/>
                        <a14:foregroundMark x1="83387" y1="52278" x2="83387" y2="52278"/>
                        <a14:foregroundMark x1="33866" y1="21823" x2="33866" y2="21823"/>
                        <a14:foregroundMark x1="35783" y1="20384" x2="35783" y2="20384"/>
                        <a14:foregroundMark x1="34665" y1="20144" x2="34665" y2="20144"/>
                        <a14:foregroundMark x1="34345" y1="20144" x2="34345" y2="20144"/>
                        <a14:foregroundMark x1="36741" y1="19664" x2="36741" y2="19664"/>
                        <a14:foregroundMark x1="38339" y1="21583" x2="38339" y2="21583"/>
                        <a14:foregroundMark x1="38498" y1="24221" x2="38498" y2="24221"/>
                        <a14:foregroundMark x1="38498" y1="21823" x2="38498" y2="21823"/>
                        <a14:foregroundMark x1="37859" y1="20384" x2="37859" y2="20384"/>
                        <a14:foregroundMark x1="38978" y1="22302" x2="38978" y2="22302"/>
                        <a14:foregroundMark x1="20128" y1="43405" x2="20128" y2="43405"/>
                        <a14:foregroundMark x1="20128" y1="41966" x2="20128" y2="41966"/>
                        <a14:foregroundMark x1="18690" y1="42446" x2="18690" y2="42446"/>
                        <a14:foregroundMark x1="20927" y1="38609" x2="20927" y2="38609"/>
                        <a14:foregroundMark x1="22364" y1="37650" x2="22364" y2="37650"/>
                        <a14:foregroundMark x1="24441" y1="37410" x2="24441" y2="37410"/>
                        <a14:foregroundMark x1="24441" y1="35731" x2="24441" y2="35731"/>
                        <a14:backgroundMark x1="71725" y1="30695" x2="74258" y2="31554"/>
                        <a14:backgroundMark x1="76358" y1="36211" x2="76677" y2="36691"/>
                        <a14:backgroundMark x1="75879" y1="35492" x2="76358" y2="36211"/>
                        <a14:backgroundMark x1="75559" y1="35012" x2="75879" y2="35492"/>
                        <a14:backgroundMark x1="75559" y1="36451" x2="73962" y2="34532"/>
                        <a14:backgroundMark x1="80351" y1="67626" x2="80351" y2="67626"/>
                        <a14:backgroundMark x1="80511" y1="65707" x2="80511" y2="65707"/>
                        <a14:backgroundMark x1="32428" y1="27338" x2="32428" y2="27338"/>
                        <a14:backgroundMark x1="32748" y1="29017" x2="32748" y2="29017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1" t="2770" r="15228" b="10115"/>
          <a:stretch/>
        </p:blipFill>
        <p:spPr bwMode="auto">
          <a:xfrm>
            <a:off x="1629916" y="2287163"/>
            <a:ext cx="2549256" cy="199154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71CC7D39-1759-ECA1-602E-C84EFEC98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9250" y1="34532" x2="59744" y2="35012"/>
                        <a14:foregroundMark x1="58757" y1="34052" x2="59250" y2="34532"/>
                        <a14:foregroundMark x1="60287" y1="37233" x2="60567" y2="38375"/>
                        <a14:foregroundMark x1="59744" y1="35012" x2="60013" y2="36115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425" y1="31175" x2="59585" y2="31415"/>
                        <a14:foregroundMark x1="59351" y1="31063" x2="59425" y2="3117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  <a14:backgroundMark x1="40575" y1="37170" x2="40575" y2="37170"/>
                        <a14:backgroundMark x1="56709" y1="31175" x2="56709" y2="31175"/>
                        <a14:backgroundMark x1="57987" y1="34532" x2="57987" y2="34532"/>
                        <a14:backgroundMark x1="57827" y1="36451" x2="57827" y2="36451"/>
                        <a14:backgroundMark x1="57348" y1="36211" x2="57348" y2="36211"/>
                        <a14:backgroundMark x1="57668" y1="35252" x2="57508" y2="36211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76" t="18776" r="33577" b="10116"/>
          <a:stretch/>
        </p:blipFill>
        <p:spPr bwMode="auto">
          <a:xfrm rot="5400000">
            <a:off x="7439704" y="-1273284"/>
            <a:ext cx="3219232" cy="57658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78F2B3F-B11E-4530-82D4-3FD21647E9E3}"/>
              </a:ext>
            </a:extLst>
          </p:cNvPr>
          <p:cNvSpPr/>
          <p:nvPr/>
        </p:nvSpPr>
        <p:spPr>
          <a:xfrm>
            <a:off x="6585824" y="2697058"/>
            <a:ext cx="5001131" cy="3966696"/>
          </a:xfrm>
          <a:prstGeom prst="rect">
            <a:avLst/>
          </a:prstGeom>
          <a:solidFill>
            <a:srgbClr val="2A2A2C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11583D-2D6D-474D-B25F-2143BCB2B15A}"/>
              </a:ext>
            </a:extLst>
          </p:cNvPr>
          <p:cNvSpPr txBox="1"/>
          <p:nvPr/>
        </p:nvSpPr>
        <p:spPr>
          <a:xfrm>
            <a:off x="7672767" y="574337"/>
            <a:ext cx="1349016" cy="424732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s-ES_tradnl" sz="2400" dirty="0">
                <a:solidFill>
                  <a:srgbClr val="2A2A2C"/>
                </a:solidFill>
                <a:effectLst/>
              </a:rPr>
              <a:t>A </a:t>
            </a:r>
            <a:r>
              <a:rPr lang="es-ES_tradnl" sz="2400" dirty="0">
                <a:solidFill>
                  <a:srgbClr val="2A2A2C"/>
                </a:solidFill>
                <a:effectLst/>
                <a:latin typeface="Century Gothic" panose="020B0502020202020204" pitchFamily="34" charset="0"/>
              </a:rPr>
              <a:t>→ E</a:t>
            </a:r>
            <a:endParaRPr lang="es-ES_tradnl" sz="2400" dirty="0">
              <a:solidFill>
                <a:srgbClr val="2A2A2C"/>
              </a:solidFill>
              <a:effectLst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18A012-3EAD-45F4-B9A6-B6B833B77937}"/>
              </a:ext>
            </a:extLst>
          </p:cNvPr>
          <p:cNvSpPr txBox="1"/>
          <p:nvPr/>
        </p:nvSpPr>
        <p:spPr>
          <a:xfrm>
            <a:off x="9410357" y="572995"/>
            <a:ext cx="1349015" cy="424732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s-ES_tradnl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E/I → A</a:t>
            </a:r>
            <a:endParaRPr lang="es-ES_tradnl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ED3661-B668-4396-85D8-135F3C27FCA1}"/>
              </a:ext>
            </a:extLst>
          </p:cNvPr>
          <p:cNvSpPr txBox="1"/>
          <p:nvPr/>
        </p:nvSpPr>
        <p:spPr>
          <a:xfrm>
            <a:off x="6773850" y="1024872"/>
            <a:ext cx="481310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Él subjuntivo se conjuga como un espejo del indicativo.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49797" y="609600"/>
            <a:ext cx="6984776" cy="970450"/>
          </a:xfrm>
        </p:spPr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¿C</a:t>
            </a:r>
            <a:r>
              <a:rPr lang="es-ES_tradnl" b="1" dirty="0">
                <a:solidFill>
                  <a:srgbClr val="FEF300"/>
                </a:solidFill>
              </a:rPr>
              <a:t>ó</a:t>
            </a:r>
            <a:r>
              <a:rPr lang="es-ES_tradnl" b="1" cap="small" dirty="0">
                <a:solidFill>
                  <a:srgbClr val="FEF300"/>
                </a:solidFill>
              </a:rPr>
              <a:t>mo se conjuga?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BAFE2C2-18C6-49A7-98BF-5C0646EFA7C8}"/>
              </a:ext>
            </a:extLst>
          </p:cNvPr>
          <p:cNvSpPr txBox="1">
            <a:spLocks/>
          </p:cNvSpPr>
          <p:nvPr/>
        </p:nvSpPr>
        <p:spPr>
          <a:xfrm>
            <a:off x="693812" y="2789690"/>
            <a:ext cx="1488811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Habl</a:t>
            </a:r>
            <a:r>
              <a:rPr lang="es-ES_tradnl" b="1" u="sng" cap="small" dirty="0">
                <a:solidFill>
                  <a:srgbClr val="FEF300"/>
                </a:solidFill>
                <a:effectLst/>
              </a:rPr>
              <a:t>a</a:t>
            </a:r>
            <a:r>
              <a:rPr lang="es-ES_tradnl" b="1" u="sng" cap="small" dirty="0">
                <a:effectLst/>
              </a:rPr>
              <a:t>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hablo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hablas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habl</a:t>
            </a:r>
            <a:r>
              <a:rPr lang="es-ES_tradnl" dirty="0">
                <a:effectLst/>
              </a:rPr>
              <a:t>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hablamos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habl</a:t>
            </a:r>
            <a:r>
              <a:rPr lang="es-ES_tradnl" dirty="0">
                <a:effectLst/>
              </a:rPr>
              <a:t>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hablan</a:t>
            </a:r>
            <a:endParaRPr lang="es-ES_tradnl" dirty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es-ES_tradnl" b="1" dirty="0">
              <a:solidFill>
                <a:srgbClr val="F4D968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3F677-980F-4205-9B2E-09D1526B1A7C}"/>
              </a:ext>
            </a:extLst>
          </p:cNvPr>
          <p:cNvSpPr txBox="1"/>
          <p:nvPr/>
        </p:nvSpPr>
        <p:spPr>
          <a:xfrm>
            <a:off x="549796" y="2060848"/>
            <a:ext cx="5017203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Presente de indicativo</a:t>
            </a:r>
          </a:p>
        </p:txBody>
      </p:sp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6C9B507A-28C6-4D3A-A1FE-ACA1EFF72FC6}"/>
              </a:ext>
            </a:extLst>
          </p:cNvPr>
          <p:cNvSpPr txBox="1">
            <a:spLocks/>
          </p:cNvSpPr>
          <p:nvPr/>
        </p:nvSpPr>
        <p:spPr>
          <a:xfrm>
            <a:off x="2404001" y="2780392"/>
            <a:ext cx="1488811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Barr</a:t>
            </a:r>
            <a:r>
              <a:rPr lang="es-ES_tradnl" b="1" u="sng" cap="small" dirty="0">
                <a:solidFill>
                  <a:srgbClr val="FEF300"/>
                </a:solidFill>
                <a:effectLst/>
              </a:rPr>
              <a:t>e</a:t>
            </a:r>
            <a:r>
              <a:rPr lang="es-ES_tradnl" b="1" u="sng" cap="small" dirty="0">
                <a:effectLst/>
              </a:rPr>
              <a:t>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barro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barres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barr</a:t>
            </a:r>
            <a:r>
              <a:rPr lang="es-ES_tradnl" dirty="0">
                <a:effectLst/>
              </a:rPr>
              <a:t>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barremos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barr</a:t>
            </a:r>
            <a:r>
              <a:rPr lang="es-ES_tradnl" dirty="0">
                <a:effectLst/>
              </a:rPr>
              <a:t>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barren</a:t>
            </a:r>
            <a:endParaRPr lang="es-ES_tradnl" dirty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es-ES_tradnl" b="1" dirty="0">
              <a:solidFill>
                <a:srgbClr val="F4D968"/>
              </a:solidFill>
              <a:effectLst/>
            </a:endParaRPr>
          </a:p>
        </p:txBody>
      </p:sp>
      <p:sp>
        <p:nvSpPr>
          <p:cNvPr id="18" name="Content Placeholder 13">
            <a:extLst>
              <a:ext uri="{FF2B5EF4-FFF2-40B4-BE49-F238E27FC236}">
                <a16:creationId xmlns:a16="http://schemas.microsoft.com/office/drawing/2014/main" id="{EDE5FD2D-948F-48DB-B2C7-0497540A057C}"/>
              </a:ext>
            </a:extLst>
          </p:cNvPr>
          <p:cNvSpPr txBox="1">
            <a:spLocks/>
          </p:cNvSpPr>
          <p:nvPr/>
        </p:nvSpPr>
        <p:spPr>
          <a:xfrm>
            <a:off x="4114191" y="2780392"/>
            <a:ext cx="1488811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Abr</a:t>
            </a:r>
            <a:r>
              <a:rPr lang="es-ES_tradnl" b="1" u="sng" cap="small" dirty="0">
                <a:solidFill>
                  <a:srgbClr val="FEF300"/>
                </a:solidFill>
                <a:effectLst/>
              </a:rPr>
              <a:t>i</a:t>
            </a:r>
            <a:r>
              <a:rPr lang="es-ES_tradnl" b="1" u="sng" cap="small" dirty="0">
                <a:effectLst/>
              </a:rPr>
              <a:t>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abro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abres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abre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abrimos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abrís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abren</a:t>
            </a:r>
          </a:p>
          <a:p>
            <a:pPr marL="0" indent="0">
              <a:buFont typeface="Arial" pitchFamily="34" charset="0"/>
              <a:buNone/>
            </a:pPr>
            <a:endParaRPr lang="es-ES_tradnl" dirty="0">
              <a:effectLst/>
            </a:endParaRP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3940DF88-F42D-4255-AA60-3FF717456092}"/>
              </a:ext>
            </a:extLst>
          </p:cNvPr>
          <p:cNvSpPr txBox="1">
            <a:spLocks/>
          </p:cNvSpPr>
          <p:nvPr/>
        </p:nvSpPr>
        <p:spPr>
          <a:xfrm>
            <a:off x="6713768" y="2789690"/>
            <a:ext cx="1488811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Hablar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habl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e</a:t>
            </a:r>
          </a:p>
          <a:p>
            <a:pPr marL="0" indent="0">
              <a:buNone/>
            </a:pPr>
            <a:r>
              <a:rPr lang="es-ES_tradnl" dirty="0"/>
              <a:t>habl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e</a:t>
            </a:r>
            <a:r>
              <a:rPr lang="es-ES_tradnl" dirty="0"/>
              <a:t>s</a:t>
            </a:r>
          </a:p>
          <a:p>
            <a:pPr marL="0" indent="0">
              <a:buNone/>
            </a:pPr>
            <a:r>
              <a:rPr lang="es-ES_tradnl" dirty="0">
                <a:effectLst/>
              </a:rPr>
              <a:t>habl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e</a:t>
            </a:r>
          </a:p>
          <a:p>
            <a:pPr marL="0" indent="0">
              <a:buNone/>
            </a:pPr>
            <a:r>
              <a:rPr lang="es-ES_tradnl" dirty="0"/>
              <a:t>habl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e</a:t>
            </a:r>
            <a:r>
              <a:rPr lang="es-ES_tradnl" dirty="0"/>
              <a:t>mos</a:t>
            </a:r>
          </a:p>
          <a:p>
            <a:pPr marL="0" indent="0">
              <a:buNone/>
            </a:pPr>
            <a:r>
              <a:rPr lang="es-ES_tradnl" dirty="0">
                <a:effectLst/>
              </a:rPr>
              <a:t>habl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é</a:t>
            </a:r>
            <a:r>
              <a:rPr lang="es-ES_tradnl" dirty="0">
                <a:effectLst/>
              </a:rPr>
              <a:t>is</a:t>
            </a:r>
          </a:p>
          <a:p>
            <a:pPr marL="0" indent="0">
              <a:buNone/>
            </a:pPr>
            <a:r>
              <a:rPr lang="es-ES_tradnl" dirty="0"/>
              <a:t>habl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e</a:t>
            </a:r>
            <a:r>
              <a:rPr lang="es-ES_tradnl" dirty="0"/>
              <a:t>n</a:t>
            </a:r>
            <a:endParaRPr lang="es-ES_tradnl" dirty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es-ES_tradnl" b="1" dirty="0">
              <a:solidFill>
                <a:srgbClr val="F4D968"/>
              </a:solidFill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7A844-C05F-4F7F-9497-A84696EE0FD8}"/>
              </a:ext>
            </a:extLst>
          </p:cNvPr>
          <p:cNvSpPr txBox="1"/>
          <p:nvPr/>
        </p:nvSpPr>
        <p:spPr>
          <a:xfrm>
            <a:off x="6569752" y="2060848"/>
            <a:ext cx="5017203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Presente de subjuntivo</a:t>
            </a:r>
          </a:p>
        </p:txBody>
      </p:sp>
      <p:sp>
        <p:nvSpPr>
          <p:cNvPr id="27" name="Content Placeholder 13">
            <a:extLst>
              <a:ext uri="{FF2B5EF4-FFF2-40B4-BE49-F238E27FC236}">
                <a16:creationId xmlns:a16="http://schemas.microsoft.com/office/drawing/2014/main" id="{8761E3DB-10C2-4AB4-ACB5-8F255D61BC1C}"/>
              </a:ext>
            </a:extLst>
          </p:cNvPr>
          <p:cNvSpPr txBox="1">
            <a:spLocks/>
          </p:cNvSpPr>
          <p:nvPr/>
        </p:nvSpPr>
        <p:spPr>
          <a:xfrm>
            <a:off x="8423957" y="2780392"/>
            <a:ext cx="1488811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Barrer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barr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a</a:t>
            </a:r>
          </a:p>
          <a:p>
            <a:pPr marL="0" indent="0">
              <a:buNone/>
            </a:pPr>
            <a:r>
              <a:rPr lang="es-ES_tradnl" dirty="0"/>
              <a:t>barr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a</a:t>
            </a:r>
            <a:r>
              <a:rPr lang="es-ES_tradnl" dirty="0"/>
              <a:t>s</a:t>
            </a:r>
          </a:p>
          <a:p>
            <a:pPr marL="0" indent="0">
              <a:buNone/>
            </a:pPr>
            <a:r>
              <a:rPr lang="es-ES_tradnl" dirty="0">
                <a:effectLst/>
              </a:rPr>
              <a:t>barr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a</a:t>
            </a:r>
            <a:endParaRPr lang="es-ES_tradnl" b="1" dirty="0">
              <a:solidFill>
                <a:srgbClr val="F4D968"/>
              </a:solidFill>
              <a:effectLst/>
            </a:endParaRPr>
          </a:p>
          <a:p>
            <a:pPr marL="0" indent="0">
              <a:buNone/>
            </a:pPr>
            <a:r>
              <a:rPr lang="es-ES_tradnl" dirty="0"/>
              <a:t>barr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a</a:t>
            </a:r>
            <a:r>
              <a:rPr lang="es-ES_tradnl" dirty="0"/>
              <a:t>mos</a:t>
            </a:r>
          </a:p>
          <a:p>
            <a:pPr marL="0" indent="0">
              <a:buNone/>
            </a:pPr>
            <a:r>
              <a:rPr lang="es-ES_tradnl" dirty="0">
                <a:effectLst/>
              </a:rPr>
              <a:t>barr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á</a:t>
            </a:r>
            <a:r>
              <a:rPr lang="es-ES_tradnl" dirty="0">
                <a:effectLst/>
              </a:rPr>
              <a:t>is</a:t>
            </a:r>
          </a:p>
          <a:p>
            <a:pPr marL="0" indent="0">
              <a:buNone/>
            </a:pPr>
            <a:r>
              <a:rPr lang="es-ES_tradnl" dirty="0"/>
              <a:t>barr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a</a:t>
            </a:r>
            <a:r>
              <a:rPr lang="es-ES_tradnl" dirty="0"/>
              <a:t>n</a:t>
            </a:r>
            <a:endParaRPr lang="es-ES_tradnl" dirty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es-ES_tradnl" b="1" dirty="0">
              <a:solidFill>
                <a:srgbClr val="F4D968"/>
              </a:solidFill>
              <a:effectLst/>
            </a:endParaRP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1A5DD2-9E20-470A-A40F-A22BBB74669C}"/>
              </a:ext>
            </a:extLst>
          </p:cNvPr>
          <p:cNvSpPr txBox="1">
            <a:spLocks/>
          </p:cNvSpPr>
          <p:nvPr/>
        </p:nvSpPr>
        <p:spPr>
          <a:xfrm>
            <a:off x="10134147" y="2780392"/>
            <a:ext cx="1488811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Abrir</a:t>
            </a:r>
          </a:p>
          <a:p>
            <a:pPr marL="0" indent="0">
              <a:buNone/>
            </a:pPr>
            <a:r>
              <a:rPr lang="es-ES_tradnl" dirty="0">
                <a:effectLst/>
              </a:rPr>
              <a:t>abr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a</a:t>
            </a:r>
            <a:endParaRPr lang="es-ES_tradnl" b="1" dirty="0">
              <a:solidFill>
                <a:srgbClr val="F4D968"/>
              </a:solidFill>
              <a:effectLst/>
            </a:endParaRPr>
          </a:p>
          <a:p>
            <a:pPr marL="0" indent="0">
              <a:buNone/>
            </a:pPr>
            <a:r>
              <a:rPr lang="es-ES_tradnl" dirty="0">
                <a:effectLst/>
              </a:rPr>
              <a:t>abr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a</a:t>
            </a:r>
            <a:r>
              <a:rPr lang="es-ES_tradnl" dirty="0">
                <a:effectLst/>
              </a:rPr>
              <a:t>s</a:t>
            </a:r>
          </a:p>
          <a:p>
            <a:pPr marL="0" indent="0">
              <a:buNone/>
            </a:pPr>
            <a:r>
              <a:rPr lang="es-ES_tradnl" dirty="0"/>
              <a:t>abr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a</a:t>
            </a:r>
            <a:endParaRPr lang="es-ES_tradnl" b="1" dirty="0">
              <a:solidFill>
                <a:srgbClr val="F4D968"/>
              </a:solidFill>
            </a:endParaRPr>
          </a:p>
          <a:p>
            <a:pPr marL="0" indent="0">
              <a:buNone/>
            </a:pPr>
            <a:r>
              <a:rPr lang="es-ES_tradnl" dirty="0">
                <a:effectLst/>
              </a:rPr>
              <a:t>abr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a</a:t>
            </a:r>
            <a:r>
              <a:rPr lang="es-ES_tradnl" dirty="0">
                <a:effectLst/>
              </a:rPr>
              <a:t>mos</a:t>
            </a:r>
          </a:p>
          <a:p>
            <a:pPr marL="0" indent="0">
              <a:buNone/>
            </a:pPr>
            <a:r>
              <a:rPr lang="es-ES_tradnl" dirty="0"/>
              <a:t>abr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á</a:t>
            </a:r>
            <a:r>
              <a:rPr lang="es-ES_tradnl" dirty="0"/>
              <a:t>is</a:t>
            </a:r>
          </a:p>
          <a:p>
            <a:pPr marL="0" indent="0">
              <a:buNone/>
            </a:pPr>
            <a:r>
              <a:rPr lang="es-ES_tradnl" dirty="0">
                <a:effectLst/>
              </a:rPr>
              <a:t>abr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a</a:t>
            </a:r>
            <a:r>
              <a:rPr lang="es-ES_tradnl" dirty="0">
                <a:effectLst/>
              </a:rPr>
              <a:t>n</a:t>
            </a:r>
          </a:p>
          <a:p>
            <a:pPr marL="0" indent="0">
              <a:buFont typeface="Arial" pitchFamily="34" charset="0"/>
              <a:buNone/>
            </a:pPr>
            <a:endParaRPr lang="es-ES_trad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68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9FA82926-94C7-A2DE-BA31-6BF1FF5FB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9250" y1="34532" x2="59744" y2="35012"/>
                        <a14:foregroundMark x1="58757" y1="34052" x2="59250" y2="34532"/>
                        <a14:foregroundMark x1="60287" y1="37233" x2="60567" y2="38375"/>
                        <a14:foregroundMark x1="59744" y1="35012" x2="60013" y2="36115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425" y1="31175" x2="59585" y2="31415"/>
                        <a14:foregroundMark x1="59351" y1="31063" x2="59425" y2="3117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  <a14:backgroundMark x1="40575" y1="37170" x2="40575" y2="37170"/>
                        <a14:backgroundMark x1="56709" y1="31175" x2="56709" y2="31175"/>
                        <a14:backgroundMark x1="57987" y1="34532" x2="57987" y2="34532"/>
                        <a14:backgroundMark x1="57827" y1="36451" x2="57827" y2="36451"/>
                        <a14:backgroundMark x1="57348" y1="36211" x2="57348" y2="36211"/>
                        <a14:backgroundMark x1="57668" y1="35252" x2="57508" y2="36211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0" t="18776" r="33578" b="10116"/>
          <a:stretch/>
        </p:blipFill>
        <p:spPr bwMode="auto">
          <a:xfrm>
            <a:off x="8614692" y="2388190"/>
            <a:ext cx="2957279" cy="420245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2492" y="609600"/>
            <a:ext cx="10762131" cy="970450"/>
          </a:xfrm>
        </p:spPr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¿Que irregularidades hay? (1/5)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C945D53E-50BC-461F-B351-44FEF0E5809F}"/>
              </a:ext>
            </a:extLst>
          </p:cNvPr>
          <p:cNvSpPr txBox="1">
            <a:spLocks/>
          </p:cNvSpPr>
          <p:nvPr/>
        </p:nvSpPr>
        <p:spPr>
          <a:xfrm>
            <a:off x="502492" y="2788206"/>
            <a:ext cx="1707546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Bus</a:t>
            </a:r>
            <a:r>
              <a:rPr lang="es-ES_tradnl" b="1" u="sng" cap="small" dirty="0">
                <a:solidFill>
                  <a:srgbClr val="FEF300"/>
                </a:solidFill>
                <a:effectLst/>
              </a:rPr>
              <a:t>c</a:t>
            </a:r>
            <a:r>
              <a:rPr lang="es-ES_tradnl" b="1" u="sng" cap="small" dirty="0">
                <a:effectLst/>
              </a:rPr>
              <a:t>ar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bus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qu</a:t>
            </a:r>
            <a:r>
              <a:rPr lang="es-ES_tradnl" dirty="0">
                <a:effectLst/>
              </a:rPr>
              <a:t>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bus</a:t>
            </a:r>
            <a:r>
              <a:rPr lang="es-ES_tradnl" b="1" dirty="0">
                <a:solidFill>
                  <a:srgbClr val="FEF300"/>
                </a:solidFill>
              </a:rPr>
              <a:t>qu</a:t>
            </a:r>
            <a:r>
              <a:rPr lang="es-ES_tradnl" dirty="0"/>
              <a:t>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bus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qu</a:t>
            </a:r>
            <a:r>
              <a:rPr lang="es-ES_tradnl" dirty="0">
                <a:effectLst/>
              </a:rPr>
              <a:t>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bus</a:t>
            </a:r>
            <a:r>
              <a:rPr lang="es-ES_tradnl" b="1" dirty="0">
                <a:solidFill>
                  <a:srgbClr val="FEF300"/>
                </a:solidFill>
              </a:rPr>
              <a:t>qu</a:t>
            </a:r>
            <a:r>
              <a:rPr lang="es-ES_tradnl" dirty="0"/>
              <a:t>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bus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qu</a:t>
            </a:r>
            <a:r>
              <a:rPr lang="es-ES_tradnl" dirty="0">
                <a:effectLst/>
              </a:rPr>
              <a:t>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bus</a:t>
            </a:r>
            <a:r>
              <a:rPr lang="es-ES_tradnl" b="1" dirty="0">
                <a:solidFill>
                  <a:srgbClr val="FEF300"/>
                </a:solidFill>
              </a:rPr>
              <a:t>qu</a:t>
            </a:r>
            <a:r>
              <a:rPr lang="es-ES_tradnl" dirty="0"/>
              <a:t>en</a:t>
            </a:r>
            <a:endParaRPr lang="es-ES_tradnl" dirty="0">
              <a:effectLst/>
            </a:endParaRP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856494D7-E4FA-41D5-BC36-7C9513DE4B64}"/>
              </a:ext>
            </a:extLst>
          </p:cNvPr>
          <p:cNvSpPr txBox="1">
            <a:spLocks/>
          </p:cNvSpPr>
          <p:nvPr/>
        </p:nvSpPr>
        <p:spPr>
          <a:xfrm>
            <a:off x="2614426" y="2794918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Lle</a:t>
            </a:r>
            <a:r>
              <a:rPr lang="es-ES_tradnl" b="1" u="sng" cap="small" dirty="0">
                <a:solidFill>
                  <a:srgbClr val="FEF300"/>
                </a:solidFill>
              </a:rPr>
              <a:t>g</a:t>
            </a:r>
            <a:r>
              <a:rPr lang="es-ES_tradnl" b="1" u="sng" cap="small" dirty="0"/>
              <a:t>ar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lle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gu</a:t>
            </a:r>
            <a:r>
              <a:rPr lang="es-ES_tradnl" dirty="0">
                <a:effectLst/>
              </a:rPr>
              <a:t>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lle</a:t>
            </a:r>
            <a:r>
              <a:rPr lang="es-ES_tradnl" b="1" dirty="0">
                <a:solidFill>
                  <a:srgbClr val="FEF300"/>
                </a:solidFill>
              </a:rPr>
              <a:t>gu</a:t>
            </a:r>
            <a:r>
              <a:rPr lang="es-ES_tradnl" dirty="0"/>
              <a:t>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lle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gu</a:t>
            </a:r>
            <a:r>
              <a:rPr lang="es-ES_tradnl" dirty="0">
                <a:effectLst/>
              </a:rPr>
              <a:t>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lle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g</a:t>
            </a:r>
            <a:r>
              <a:rPr lang="es-ES_tradnl" b="1" dirty="0">
                <a:solidFill>
                  <a:srgbClr val="FEF300"/>
                </a:solidFill>
              </a:rPr>
              <a:t>u</a:t>
            </a:r>
            <a:r>
              <a:rPr lang="es-ES_tradnl" dirty="0"/>
              <a:t>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lle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gu</a:t>
            </a:r>
            <a:r>
              <a:rPr lang="es-ES_tradnl" dirty="0">
                <a:effectLst/>
              </a:rPr>
              <a:t>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lle</a:t>
            </a:r>
            <a:r>
              <a:rPr lang="es-ES_tradnl" b="1" dirty="0">
                <a:solidFill>
                  <a:srgbClr val="FEF300"/>
                </a:solidFill>
              </a:rPr>
              <a:t>gu</a:t>
            </a:r>
            <a:r>
              <a:rPr lang="es-ES_tradnl" dirty="0"/>
              <a:t>en</a:t>
            </a:r>
            <a:endParaRPr lang="es-ES_tradnl" dirty="0">
              <a:effectLst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5ECDDAA-6AB5-49D9-AB60-6CCDFF5E7ABF}"/>
              </a:ext>
            </a:extLst>
          </p:cNvPr>
          <p:cNvSpPr txBox="1">
            <a:spLocks/>
          </p:cNvSpPr>
          <p:nvPr/>
        </p:nvSpPr>
        <p:spPr>
          <a:xfrm>
            <a:off x="4579288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Cru</a:t>
            </a:r>
            <a:r>
              <a:rPr lang="es-ES_tradnl" b="1" u="sng" cap="small" dirty="0">
                <a:solidFill>
                  <a:srgbClr val="FEF300"/>
                </a:solidFill>
              </a:rPr>
              <a:t>z</a:t>
            </a:r>
            <a:r>
              <a:rPr lang="es-ES_tradnl" b="1" u="sng" cap="small" dirty="0"/>
              <a:t>ar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cru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c</a:t>
            </a:r>
            <a:r>
              <a:rPr lang="es-ES_tradnl" dirty="0">
                <a:effectLst/>
              </a:rPr>
              <a:t>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cru</a:t>
            </a:r>
            <a:r>
              <a:rPr lang="es-ES_tradnl" b="1" dirty="0">
                <a:solidFill>
                  <a:srgbClr val="FEF300"/>
                </a:solidFill>
              </a:rPr>
              <a:t>c</a:t>
            </a:r>
            <a:r>
              <a:rPr lang="es-ES_tradnl" dirty="0"/>
              <a:t>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cru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c</a:t>
            </a:r>
            <a:r>
              <a:rPr lang="es-ES_tradnl" dirty="0">
                <a:effectLst/>
              </a:rPr>
              <a:t>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cru</a:t>
            </a:r>
            <a:r>
              <a:rPr lang="es-ES_tradnl" b="1" dirty="0">
                <a:solidFill>
                  <a:srgbClr val="FEF300"/>
                </a:solidFill>
              </a:rPr>
              <a:t>c</a:t>
            </a:r>
            <a:r>
              <a:rPr lang="es-ES_tradnl" dirty="0"/>
              <a:t>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cru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c</a:t>
            </a:r>
            <a:r>
              <a:rPr lang="es-ES_tradnl" dirty="0">
                <a:effectLst/>
              </a:rPr>
              <a:t>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cru</a:t>
            </a:r>
            <a:r>
              <a:rPr lang="es-ES_tradnl" b="1" dirty="0">
                <a:solidFill>
                  <a:srgbClr val="FEF300"/>
                </a:solidFill>
              </a:rPr>
              <a:t>c</a:t>
            </a:r>
            <a:r>
              <a:rPr lang="es-ES_tradnl" dirty="0"/>
              <a:t>en</a:t>
            </a:r>
            <a:endParaRPr lang="es-ES_tradnl" dirty="0"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7AEB7E-2630-44AC-90B6-87E7D8E3D75E}"/>
              </a:ext>
            </a:extLst>
          </p:cNvPr>
          <p:cNvSpPr txBox="1"/>
          <p:nvPr/>
        </p:nvSpPr>
        <p:spPr>
          <a:xfrm>
            <a:off x="502492" y="1987356"/>
            <a:ext cx="7464128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Cambios ortográficos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3AE36E6-60A0-4FA9-B41E-1CD5FC0602D3}"/>
              </a:ext>
            </a:extLst>
          </p:cNvPr>
          <p:cNvSpPr txBox="1">
            <a:spLocks/>
          </p:cNvSpPr>
          <p:nvPr/>
        </p:nvSpPr>
        <p:spPr>
          <a:xfrm>
            <a:off x="6547106" y="2794918"/>
            <a:ext cx="141951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Co</a:t>
            </a:r>
            <a:r>
              <a:rPr lang="es-ES_tradnl" b="1" u="sng" cap="small" dirty="0">
                <a:solidFill>
                  <a:srgbClr val="FEF300"/>
                </a:solidFill>
              </a:rPr>
              <a:t>g</a:t>
            </a:r>
            <a:r>
              <a:rPr lang="es-ES_tradnl" b="1" u="sng" cap="small" dirty="0"/>
              <a:t>er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co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j</a:t>
            </a:r>
            <a:r>
              <a:rPr lang="es-ES_tradnl" dirty="0">
                <a:effectLst/>
              </a:rPr>
              <a:t>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</a:t>
            </a:r>
            <a:r>
              <a:rPr lang="es-ES_tradnl" b="1" dirty="0">
                <a:solidFill>
                  <a:srgbClr val="FEF300"/>
                </a:solidFill>
              </a:rPr>
              <a:t>j</a:t>
            </a:r>
            <a:r>
              <a:rPr lang="es-ES_tradnl" dirty="0"/>
              <a:t>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co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j</a:t>
            </a:r>
            <a:r>
              <a:rPr lang="es-ES_tradnl" dirty="0">
                <a:effectLst/>
              </a:rPr>
              <a:t>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</a:t>
            </a:r>
            <a:r>
              <a:rPr lang="es-ES_tradnl" b="1" dirty="0">
                <a:solidFill>
                  <a:srgbClr val="FEF300"/>
                </a:solidFill>
              </a:rPr>
              <a:t>j</a:t>
            </a:r>
            <a:r>
              <a:rPr lang="es-ES_tradnl" dirty="0"/>
              <a:t>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co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j</a:t>
            </a:r>
            <a:r>
              <a:rPr lang="es-ES_tradnl" dirty="0">
                <a:effectLst/>
              </a:rPr>
              <a:t>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</a:t>
            </a:r>
            <a:r>
              <a:rPr lang="es-ES_tradnl" b="1" dirty="0">
                <a:solidFill>
                  <a:srgbClr val="FEF300"/>
                </a:solidFill>
              </a:rPr>
              <a:t>j</a:t>
            </a:r>
            <a:r>
              <a:rPr lang="es-ES_tradnl" dirty="0"/>
              <a:t>an</a:t>
            </a:r>
            <a:endParaRPr lang="es-ES_tradnl" dirty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es-ES_tradnl" dirty="0"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84E67-F539-4CF0-A718-BCAA6DD98CB0}"/>
              </a:ext>
            </a:extLst>
          </p:cNvPr>
          <p:cNvSpPr txBox="1"/>
          <p:nvPr/>
        </p:nvSpPr>
        <p:spPr>
          <a:xfrm>
            <a:off x="8960367" y="3540318"/>
            <a:ext cx="230425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Estos verbos no son irregulares, pero necesitan un cambio ortográfico para mantener el sonido.</a:t>
            </a:r>
          </a:p>
        </p:txBody>
      </p:sp>
    </p:spTree>
    <p:extLst>
      <p:ext uri="{BB962C8B-B14F-4D97-AF65-F5344CB8AC3E}">
        <p14:creationId xmlns:p14="http://schemas.microsoft.com/office/powerpoint/2010/main" val="31846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90A2717C-2AB9-48B6-2B6E-737360068E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9250" y1="34532" x2="59744" y2="35012"/>
                        <a14:foregroundMark x1="58757" y1="34052" x2="59250" y2="34532"/>
                        <a14:foregroundMark x1="60287" y1="37233" x2="60567" y2="38375"/>
                        <a14:foregroundMark x1="59744" y1="35012" x2="60013" y2="36115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425" y1="31175" x2="59585" y2="31415"/>
                        <a14:foregroundMark x1="59351" y1="31063" x2="59425" y2="3117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  <a14:backgroundMark x1="40575" y1="37170" x2="40575" y2="37170"/>
                        <a14:backgroundMark x1="56709" y1="31175" x2="56709" y2="31175"/>
                        <a14:backgroundMark x1="57987" y1="34532" x2="57987" y2="34532"/>
                        <a14:backgroundMark x1="57827" y1="36451" x2="57827" y2="36451"/>
                        <a14:backgroundMark x1="57348" y1="36211" x2="57348" y2="36211"/>
                        <a14:backgroundMark x1="57668" y1="35252" x2="57508" y2="36211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06" t="18776" r="33578" b="10116"/>
          <a:stretch/>
        </p:blipFill>
        <p:spPr bwMode="auto">
          <a:xfrm rot="5400000">
            <a:off x="8573428" y="-827599"/>
            <a:ext cx="2526031" cy="418123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EDC1D32-E4C7-46AB-99AA-89FD39C6C052}"/>
              </a:ext>
            </a:extLst>
          </p:cNvPr>
          <p:cNvSpPr/>
          <p:nvPr/>
        </p:nvSpPr>
        <p:spPr>
          <a:xfrm>
            <a:off x="9850154" y="4941168"/>
            <a:ext cx="1629274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2493" y="609599"/>
            <a:ext cx="7359328" cy="1414353"/>
          </a:xfrm>
        </p:spPr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¿Que irregularidades hay? (2/5)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C945D53E-50BC-461F-B351-44FEF0E5809F}"/>
              </a:ext>
            </a:extLst>
          </p:cNvPr>
          <p:cNvSpPr txBox="1">
            <a:spLocks/>
          </p:cNvSpPr>
          <p:nvPr/>
        </p:nvSpPr>
        <p:spPr>
          <a:xfrm>
            <a:off x="502492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Cerrar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cierro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cierras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cierra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cerramos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cerráis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cierran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856494D7-E4FA-41D5-BC36-7C9513DE4B64}"/>
              </a:ext>
            </a:extLst>
          </p:cNvPr>
          <p:cNvSpPr txBox="1">
            <a:spLocks/>
          </p:cNvSpPr>
          <p:nvPr/>
        </p:nvSpPr>
        <p:spPr>
          <a:xfrm>
            <a:off x="2310810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Perder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pierdo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pierdes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pierde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perdemos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perdéis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pierden</a:t>
            </a:r>
            <a:endParaRPr lang="es-ES_tradnl" dirty="0">
              <a:effectLst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5ECDDAA-6AB5-49D9-AB60-6CCDFF5E7ABF}"/>
              </a:ext>
            </a:extLst>
          </p:cNvPr>
          <p:cNvSpPr txBox="1">
            <a:spLocks/>
          </p:cNvSpPr>
          <p:nvPr/>
        </p:nvSpPr>
        <p:spPr>
          <a:xfrm>
            <a:off x="4120100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Mentir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miento</a:t>
            </a:r>
            <a:endParaRPr lang="es-ES_tradn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mientes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mientes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mentimos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mentís</a:t>
            </a:r>
            <a:endParaRPr lang="es-ES_tradn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mienten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7AEB7E-2630-44AC-90B6-87E7D8E3D75E}"/>
              </a:ext>
            </a:extLst>
          </p:cNvPr>
          <p:cNvSpPr txBox="1"/>
          <p:nvPr/>
        </p:nvSpPr>
        <p:spPr>
          <a:xfrm>
            <a:off x="502492" y="2175247"/>
            <a:ext cx="5178082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Verbos de zapato en indicativo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84E67-F539-4CF0-A718-BCAA6DD98CB0}"/>
              </a:ext>
            </a:extLst>
          </p:cNvPr>
          <p:cNvSpPr txBox="1"/>
          <p:nvPr/>
        </p:nvSpPr>
        <p:spPr>
          <a:xfrm>
            <a:off x="8071420" y="267360"/>
            <a:ext cx="3495600" cy="179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Los verbos de zapato siguen siéndolo en subjuntivo, pero hay dos casos donde también cambia la raíz.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FCDEE80D-67E3-4ABB-9E63-E9FEBAD4B41D}"/>
              </a:ext>
            </a:extLst>
          </p:cNvPr>
          <p:cNvSpPr txBox="1">
            <a:spLocks/>
          </p:cNvSpPr>
          <p:nvPr/>
        </p:nvSpPr>
        <p:spPr>
          <a:xfrm>
            <a:off x="6301346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Cerrar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cierre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cierres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cierre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cerremos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cerréis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cierren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A7DDB967-83C1-47B4-988D-55CECC0676E7}"/>
              </a:ext>
            </a:extLst>
          </p:cNvPr>
          <p:cNvSpPr txBox="1">
            <a:spLocks/>
          </p:cNvSpPr>
          <p:nvPr/>
        </p:nvSpPr>
        <p:spPr>
          <a:xfrm>
            <a:off x="8109664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Perder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pierda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pierdas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pierda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perdamos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perdáis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pierdan</a:t>
            </a:r>
            <a:endParaRPr lang="es-ES_tradnl" dirty="0">
              <a:effectLst/>
            </a:endParaRP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CA9C67C4-64CC-4FF9-8B2F-B4F663E2A279}"/>
              </a:ext>
            </a:extLst>
          </p:cNvPr>
          <p:cNvSpPr txBox="1">
            <a:spLocks/>
          </p:cNvSpPr>
          <p:nvPr/>
        </p:nvSpPr>
        <p:spPr>
          <a:xfrm>
            <a:off x="9918954" y="2788206"/>
            <a:ext cx="1560474" cy="380243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Mentir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mienta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mientas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mienta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m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i</a:t>
            </a:r>
            <a:r>
              <a:rPr lang="es-ES_tradnl" dirty="0">
                <a:effectLst/>
              </a:rPr>
              <a:t>ntamos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m</a:t>
            </a:r>
            <a:r>
              <a:rPr lang="es-ES_tradnl" b="1" dirty="0">
                <a:solidFill>
                  <a:srgbClr val="FEF300"/>
                </a:solidFill>
                <a:effectLst/>
              </a:rPr>
              <a:t>i</a:t>
            </a:r>
            <a:r>
              <a:rPr lang="es-ES_tradnl" dirty="0">
                <a:effectLst/>
              </a:rPr>
              <a:t>ntáis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mientan</a:t>
            </a:r>
            <a:endParaRPr lang="es-ES_tradnl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B59D0-A43E-4C2A-BA54-33F78519598A}"/>
              </a:ext>
            </a:extLst>
          </p:cNvPr>
          <p:cNvSpPr txBox="1"/>
          <p:nvPr/>
        </p:nvSpPr>
        <p:spPr>
          <a:xfrm>
            <a:off x="6301346" y="2175247"/>
            <a:ext cx="5178082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Verbos de zapato en subjuntivo</a:t>
            </a:r>
          </a:p>
        </p:txBody>
      </p:sp>
    </p:spTree>
    <p:extLst>
      <p:ext uri="{BB962C8B-B14F-4D97-AF65-F5344CB8AC3E}">
        <p14:creationId xmlns:p14="http://schemas.microsoft.com/office/powerpoint/2010/main" val="40135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n umbrella&#10;&#10;Description automatically generated with low confidence">
            <a:extLst>
              <a:ext uri="{FF2B5EF4-FFF2-40B4-BE49-F238E27FC236}">
                <a16:creationId xmlns:a16="http://schemas.microsoft.com/office/drawing/2014/main" id="{EF02E958-8586-4317-9D62-A879A54DE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70"/>
                    </a14:imgEffect>
                    <a14:imgEffect>
                      <a14:saturation sat="13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866" b="16361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 useBgFill="1">
        <p:nvSpPr>
          <p:cNvPr id="1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7984" y="1386516"/>
            <a:ext cx="4031414" cy="4099350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652971-064F-4B32-A213-B326E652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9372" y="1595889"/>
            <a:ext cx="3748638" cy="3680604"/>
          </a:xfrm>
          <a:prstGeom prst="roundRect">
            <a:avLst>
              <a:gd name="adj" fmla="val 2847"/>
            </a:avLst>
          </a:prstGeom>
          <a:noFill/>
          <a:ln w="127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7F6DFB77-C639-D651-1026-1A8E216B0F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23" t="22889"/>
          <a:stretch/>
        </p:blipFill>
        <p:spPr>
          <a:xfrm rot="10800000">
            <a:off x="1528713" y="3001206"/>
            <a:ext cx="3196360" cy="1174422"/>
          </a:xfrm>
          <a:prstGeom prst="rect">
            <a:avLst/>
          </a:prstGeom>
        </p:spPr>
      </p:pic>
      <p:pic>
        <p:nvPicPr>
          <p:cNvPr id="6" name="Picture 5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C182AEAB-D639-6B69-ACEE-88E315472C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878"/>
          <a:stretch/>
        </p:blipFill>
        <p:spPr>
          <a:xfrm>
            <a:off x="1459554" y="2217514"/>
            <a:ext cx="3223434" cy="1523044"/>
          </a:xfrm>
          <a:prstGeom prst="rect">
            <a:avLst/>
          </a:prstGeom>
        </p:spPr>
      </p:pic>
      <p:pic>
        <p:nvPicPr>
          <p:cNvPr id="7" name="Picture 6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31CE8805-6CB1-FCE8-36CF-D1A18DE1CE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79"/>
          <a:stretch/>
        </p:blipFill>
        <p:spPr>
          <a:xfrm>
            <a:off x="1445344" y="2107741"/>
            <a:ext cx="3223434" cy="1523044"/>
          </a:xfrm>
          <a:prstGeom prst="rect">
            <a:avLst/>
          </a:prstGeom>
        </p:spPr>
      </p:pic>
      <p:pic>
        <p:nvPicPr>
          <p:cNvPr id="8" name="Picture 2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85369CDC-76AA-1B6A-0A48-27928E11D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271" b="81775" l="17732" r="83387">
                        <a14:foregroundMark x1="27955" y1="31655" x2="27955" y2="31655"/>
                        <a14:foregroundMark x1="35144" y1="23022" x2="35144" y2="23022"/>
                        <a14:foregroundMark x1="35144" y1="26859" x2="35144" y2="26859"/>
                        <a14:foregroundMark x1="31470" y1="38369" x2="36581" y2="30695"/>
                        <a14:foregroundMark x1="36581" y1="30695" x2="36581" y2="30695"/>
                        <a14:foregroundMark x1="37300" y1="29017" x2="37540" y2="29736"/>
                        <a14:foregroundMark x1="36741" y1="27338" x2="37300" y2="29017"/>
                        <a14:foregroundMark x1="35623" y1="23981" x2="36741" y2="27338"/>
                        <a14:foregroundMark x1="29712" y1="33813" x2="28435" y2="29496"/>
                        <a14:foregroundMark x1="25719" y1="42206" x2="30192" y2="43885"/>
                        <a14:foregroundMark x1="25399" y1="48201" x2="23482" y2="42446"/>
                        <a14:foregroundMark x1="34984" y1="26619" x2="33387" y2="23741"/>
                        <a14:foregroundMark x1="26997" y1="32854" x2="26997" y2="31655"/>
                        <a14:foregroundMark x1="26837" y1="30935" x2="26837" y2="30935"/>
                        <a14:foregroundMark x1="27316" y1="29976" x2="27316" y2="29976"/>
                        <a14:foregroundMark x1="27636" y1="29257" x2="27636" y2="29257"/>
                        <a14:foregroundMark x1="28594" y1="28777" x2="28594" y2="28777"/>
                        <a14:foregroundMark x1="29393" y1="28777" x2="29393" y2="28777"/>
                        <a14:foregroundMark x1="29872" y1="29257" x2="29872" y2="29257"/>
                        <a14:foregroundMark x1="30511" y1="30456" x2="30511" y2="30456"/>
                        <a14:foregroundMark x1="30671" y1="30695" x2="30671" y2="30695"/>
                        <a14:foregroundMark x1="30831" y1="31175" x2="30831" y2="31175"/>
                        <a14:foregroundMark x1="30831" y1="31415" x2="30831" y2="31415"/>
                        <a14:foregroundMark x1="31310" y1="31175" x2="31310" y2="31175"/>
                        <a14:foregroundMark x1="26837" y1="29257" x2="26837" y2="29257"/>
                        <a14:foregroundMark x1="26518" y1="29496" x2="26518" y2="29496"/>
                        <a14:foregroundMark x1="20288" y1="50839" x2="20288" y2="50839"/>
                        <a14:foregroundMark x1="75240" y1="46043" x2="75240" y2="46043"/>
                        <a14:foregroundMark x1="76997" y1="53477" x2="75240" y2="44365"/>
                        <a14:foregroundMark x1="74121" y1="57794" x2="79393" y2="49161"/>
                        <a14:foregroundMark x1="79393" y1="49161" x2="76358" y2="45324"/>
                        <a14:foregroundMark x1="77476" y1="60192" x2="77476" y2="60192"/>
                        <a14:foregroundMark x1="80511" y1="57074" x2="80511" y2="57074"/>
                        <a14:foregroundMark x1="80831" y1="53717" x2="80831" y2="53717"/>
                        <a14:foregroundMark x1="81150" y1="52278" x2="81150" y2="52278"/>
                        <a14:foregroundMark x1="82268" y1="48201" x2="82268" y2="48201"/>
                        <a14:foregroundMark x1="80990" y1="46763" x2="80990" y2="46763"/>
                        <a14:foregroundMark x1="78275" y1="42686" x2="78275" y2="42686"/>
                        <a14:foregroundMark x1="75080" y1="39329" x2="75080" y2="39329"/>
                        <a14:foregroundMark x1="58147" y1="31655" x2="58307" y2="32614"/>
                        <a14:foregroundMark x1="58786" y1="29736" x2="58786" y2="29736"/>
                        <a14:foregroundMark x1="57188" y1="26379" x2="57188" y2="26379"/>
                        <a14:foregroundMark x1="46166" y1="65707" x2="49042" y2="55635"/>
                        <a14:foregroundMark x1="49042" y1="55635" x2="46326" y2="49640"/>
                        <a14:foregroundMark x1="42652" y1="79856" x2="55272" y2="82254"/>
                        <a14:foregroundMark x1="55272" y1="82254" x2="57029" y2="80815"/>
                        <a14:foregroundMark x1="73558" y1="40369" x2="75870" y2="40964"/>
                        <a14:foregroundMark x1="70447" y1="39568" x2="71471" y2="39832"/>
                        <a14:foregroundMark x1="66454" y1="69544" x2="66454" y2="69544"/>
                        <a14:foregroundMark x1="66454" y1="69544" x2="66454" y2="70264"/>
                        <a14:foregroundMark x1="71406" y1="37410" x2="71406" y2="37410"/>
                        <a14:foregroundMark x1="72524" y1="36930" x2="72524" y2="36930"/>
                        <a14:foregroundMark x1="73802" y1="36691" x2="73802" y2="36691"/>
                        <a14:foregroundMark x1="71246" y1="36451" x2="71246" y2="36451"/>
                        <a14:foregroundMark x1="72684" y1="35492" x2="72684" y2="35492"/>
                        <a14:foregroundMark x1="74281" y1="36211" x2="74281" y2="36211"/>
                        <a14:foregroundMark x1="82588" y1="49161" x2="82588" y2="49161"/>
                        <a14:foregroundMark x1="83387" y1="52278" x2="83387" y2="52278"/>
                        <a14:foregroundMark x1="33866" y1="21823" x2="33866" y2="21823"/>
                        <a14:foregroundMark x1="35783" y1="20384" x2="35783" y2="20384"/>
                        <a14:foregroundMark x1="34665" y1="20144" x2="34665" y2="20144"/>
                        <a14:foregroundMark x1="34345" y1="20144" x2="34345" y2="20144"/>
                        <a14:foregroundMark x1="36741" y1="19664" x2="36741" y2="19664"/>
                        <a14:foregroundMark x1="38339" y1="21583" x2="38339" y2="21583"/>
                        <a14:foregroundMark x1="38498" y1="24221" x2="38498" y2="24221"/>
                        <a14:foregroundMark x1="38498" y1="21823" x2="38498" y2="21823"/>
                        <a14:foregroundMark x1="37859" y1="20384" x2="37859" y2="20384"/>
                        <a14:foregroundMark x1="38978" y1="22302" x2="38978" y2="22302"/>
                        <a14:foregroundMark x1="20128" y1="43405" x2="20128" y2="43405"/>
                        <a14:foregroundMark x1="20128" y1="41966" x2="20128" y2="41966"/>
                        <a14:foregroundMark x1="18690" y1="42446" x2="18690" y2="42446"/>
                        <a14:foregroundMark x1="20927" y1="38609" x2="20927" y2="38609"/>
                        <a14:foregroundMark x1="22364" y1="37650" x2="22364" y2="37650"/>
                        <a14:foregroundMark x1="24441" y1="37410" x2="24441" y2="37410"/>
                        <a14:foregroundMark x1="24441" y1="35731" x2="24441" y2="35731"/>
                        <a14:backgroundMark x1="71725" y1="30695" x2="74258" y2="31554"/>
                        <a14:backgroundMark x1="76358" y1="36211" x2="76677" y2="36691"/>
                        <a14:backgroundMark x1="75879" y1="35492" x2="76358" y2="36211"/>
                        <a14:backgroundMark x1="75559" y1="35012" x2="75879" y2="35492"/>
                        <a14:backgroundMark x1="75559" y1="36451" x2="73962" y2="34532"/>
                        <a14:backgroundMark x1="80351" y1="67626" x2="80351" y2="67626"/>
                        <a14:backgroundMark x1="80511" y1="65707" x2="80511" y2="65707"/>
                        <a14:backgroundMark x1="32428" y1="27338" x2="32428" y2="27338"/>
                        <a14:backgroundMark x1="32748" y1="29017" x2="32748" y2="29017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1" t="2770" r="15228" b="10115"/>
          <a:stretch/>
        </p:blipFill>
        <p:spPr bwMode="auto">
          <a:xfrm>
            <a:off x="1629916" y="2287163"/>
            <a:ext cx="2549256" cy="199154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563099"/>
            <a:ext cx="3484165" cy="242050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s-ES_tradnl" sz="4000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>
                  <a:glow rad="76200">
                    <a:schemeClr val="bg1">
                      <a:alpha val="8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El futuro</a:t>
            </a:r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5BB976DE-9373-6A52-C104-5E196CFBF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9250" y1="34532" x2="59744" y2="35012"/>
                        <a14:foregroundMark x1="58757" y1="34052" x2="59250" y2="34532"/>
                        <a14:foregroundMark x1="60287" y1="37233" x2="60567" y2="38375"/>
                        <a14:foregroundMark x1="59744" y1="35012" x2="60013" y2="36115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425" y1="31175" x2="59585" y2="31415"/>
                        <a14:foregroundMark x1="59351" y1="31063" x2="59425" y2="3117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  <a14:backgroundMark x1="40575" y1="37170" x2="40575" y2="37170"/>
                        <a14:backgroundMark x1="56709" y1="31175" x2="56709" y2="31175"/>
                        <a14:backgroundMark x1="57987" y1="34532" x2="57987" y2="34532"/>
                        <a14:backgroundMark x1="57827" y1="36451" x2="57827" y2="36451"/>
                        <a14:backgroundMark x1="57348" y1="36211" x2="57348" y2="36211"/>
                        <a14:backgroundMark x1="57668" y1="35252" x2="57508" y2="36211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06" t="18776" r="33578" b="10116"/>
          <a:stretch/>
        </p:blipFill>
        <p:spPr bwMode="auto">
          <a:xfrm rot="5400000">
            <a:off x="8573428" y="-827599"/>
            <a:ext cx="2526031" cy="418123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D2C6608-61AE-4FD9-9C29-AF45FB80E5E6}"/>
              </a:ext>
            </a:extLst>
          </p:cNvPr>
          <p:cNvSpPr/>
          <p:nvPr/>
        </p:nvSpPr>
        <p:spPr>
          <a:xfrm>
            <a:off x="6257978" y="4956316"/>
            <a:ext cx="1629274" cy="1080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590B34-DB81-4B7B-B335-4AB020F90CCC}"/>
              </a:ext>
            </a:extLst>
          </p:cNvPr>
          <p:cNvSpPr/>
          <p:nvPr/>
        </p:nvSpPr>
        <p:spPr>
          <a:xfrm>
            <a:off x="8067187" y="4941168"/>
            <a:ext cx="1629274" cy="1080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DC1D32-E4C7-46AB-99AA-89FD39C6C052}"/>
              </a:ext>
            </a:extLst>
          </p:cNvPr>
          <p:cNvSpPr/>
          <p:nvPr/>
        </p:nvSpPr>
        <p:spPr>
          <a:xfrm>
            <a:off x="9910836" y="4941168"/>
            <a:ext cx="1629274" cy="10801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49981" y="497470"/>
            <a:ext cx="7411839" cy="1565647"/>
          </a:xfrm>
        </p:spPr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¿Que irregularidades hay? (3/5)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C945D53E-50BC-461F-B351-44FEF0E5809F}"/>
              </a:ext>
            </a:extLst>
          </p:cNvPr>
          <p:cNvSpPr txBox="1">
            <a:spLocks/>
          </p:cNvSpPr>
          <p:nvPr/>
        </p:nvSpPr>
        <p:spPr>
          <a:xfrm>
            <a:off x="502492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Pedi</a:t>
            </a:r>
            <a:r>
              <a:rPr lang="es-ES_tradnl" b="1" u="sng" cap="small" dirty="0">
                <a:effectLst/>
              </a:rPr>
              <a:t>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pido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pides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pide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pedimos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pedís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piden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856494D7-E4FA-41D5-BC36-7C9513DE4B64}"/>
              </a:ext>
            </a:extLst>
          </p:cNvPr>
          <p:cNvSpPr txBox="1">
            <a:spLocks/>
          </p:cNvSpPr>
          <p:nvPr/>
        </p:nvSpPr>
        <p:spPr>
          <a:xfrm>
            <a:off x="2310810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Sentir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siento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sientes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sient</a:t>
            </a:r>
            <a:r>
              <a:rPr lang="es-ES_tradnl" dirty="0"/>
              <a:t>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sentimos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sentís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sienten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5ECDDAA-6AB5-49D9-AB60-6CCDFF5E7ABF}"/>
              </a:ext>
            </a:extLst>
          </p:cNvPr>
          <p:cNvSpPr txBox="1">
            <a:spLocks/>
          </p:cNvSpPr>
          <p:nvPr/>
        </p:nvSpPr>
        <p:spPr>
          <a:xfrm>
            <a:off x="4120100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Dormir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duermo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duermes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duerme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dormimos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dormís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duermen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7AEB7E-2630-44AC-90B6-87E7D8E3D75E}"/>
              </a:ext>
            </a:extLst>
          </p:cNvPr>
          <p:cNvSpPr txBox="1"/>
          <p:nvPr/>
        </p:nvSpPr>
        <p:spPr>
          <a:xfrm>
            <a:off x="449981" y="2175247"/>
            <a:ext cx="5282132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el grupo “IR” en indicativo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84E67-F539-4CF0-A718-BCAA6DD98CB0}"/>
              </a:ext>
            </a:extLst>
          </p:cNvPr>
          <p:cNvSpPr txBox="1"/>
          <p:nvPr/>
        </p:nvSpPr>
        <p:spPr>
          <a:xfrm>
            <a:off x="8180176" y="295752"/>
            <a:ext cx="3345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Es una irregularidad que afecta a pocos verbos, así que es mejor aprendérselos de memoria.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FCDEE80D-67E3-4ABB-9E63-E9FEBAD4B41D}"/>
              </a:ext>
            </a:extLst>
          </p:cNvPr>
          <p:cNvSpPr txBox="1">
            <a:spLocks/>
          </p:cNvSpPr>
          <p:nvPr/>
        </p:nvSpPr>
        <p:spPr>
          <a:xfrm>
            <a:off x="6301346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Pedir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pida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pidas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pida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p</a:t>
            </a:r>
            <a:r>
              <a:rPr lang="es-ES_tradnl" b="1" dirty="0">
                <a:solidFill>
                  <a:srgbClr val="F4D968"/>
                </a:solidFill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i</a:t>
            </a:r>
            <a:r>
              <a:rPr lang="es-ES_tradnl" dirty="0"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damos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p</a:t>
            </a:r>
            <a:r>
              <a:rPr lang="es-ES_tradnl" b="1" dirty="0">
                <a:solidFill>
                  <a:srgbClr val="F4D968"/>
                </a:solidFill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i</a:t>
            </a:r>
            <a:r>
              <a:rPr lang="es-ES_tradnl" dirty="0"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dáis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pidan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A7DDB967-83C1-47B4-988D-55CECC0676E7}"/>
              </a:ext>
            </a:extLst>
          </p:cNvPr>
          <p:cNvSpPr txBox="1">
            <a:spLocks/>
          </p:cNvSpPr>
          <p:nvPr/>
        </p:nvSpPr>
        <p:spPr>
          <a:xfrm>
            <a:off x="8109664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Sentir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sienta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sientas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sienta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s</a:t>
            </a:r>
            <a:r>
              <a:rPr lang="es-ES_tradnl" b="1" dirty="0">
                <a:solidFill>
                  <a:srgbClr val="F4D968"/>
                </a:solidFill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i</a:t>
            </a:r>
            <a:r>
              <a:rPr lang="es-ES_tradnl" dirty="0"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ntamos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s</a:t>
            </a:r>
            <a:r>
              <a:rPr lang="es-ES_tradnl" b="1" dirty="0">
                <a:solidFill>
                  <a:srgbClr val="F4D968"/>
                </a:solidFill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i</a:t>
            </a:r>
            <a:r>
              <a:rPr lang="es-ES_tradnl" dirty="0"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ntáis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sientan</a:t>
            </a:r>
            <a:endParaRPr lang="es-ES_tradnl" dirty="0">
              <a:effectLst/>
            </a:endParaRP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CA9C67C4-64CC-4FF9-8B2F-B4F663E2A279}"/>
              </a:ext>
            </a:extLst>
          </p:cNvPr>
          <p:cNvSpPr txBox="1">
            <a:spLocks/>
          </p:cNvSpPr>
          <p:nvPr/>
        </p:nvSpPr>
        <p:spPr>
          <a:xfrm>
            <a:off x="9918954" y="2788206"/>
            <a:ext cx="17200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Dormir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duerma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duermas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duerma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d</a:t>
            </a:r>
            <a:r>
              <a:rPr lang="es-ES_tradnl" b="1" dirty="0">
                <a:solidFill>
                  <a:srgbClr val="F4D968"/>
                </a:solidFill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u</a:t>
            </a:r>
            <a:r>
              <a:rPr lang="es-ES_tradnl" dirty="0"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rmamos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d</a:t>
            </a:r>
            <a:r>
              <a:rPr lang="es-ES_tradnl" b="1" dirty="0">
                <a:solidFill>
                  <a:srgbClr val="F4D968"/>
                </a:solidFill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u</a:t>
            </a:r>
            <a:r>
              <a:rPr lang="es-ES_tradnl" dirty="0">
                <a:effectLst>
                  <a:glow rad="88900">
                    <a:srgbClr val="214553">
                      <a:alpha val="90000"/>
                    </a:srgbClr>
                  </a:glow>
                </a:effectLst>
              </a:rPr>
              <a:t>rmáis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duerman</a:t>
            </a:r>
            <a:endParaRPr lang="es-ES_tradnl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B59D0-A43E-4C2A-BA54-33F78519598A}"/>
              </a:ext>
            </a:extLst>
          </p:cNvPr>
          <p:cNvSpPr txBox="1"/>
          <p:nvPr/>
        </p:nvSpPr>
        <p:spPr>
          <a:xfrm>
            <a:off x="6257978" y="2175247"/>
            <a:ext cx="5282132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el grupo “IR” en subjuntivo</a:t>
            </a:r>
          </a:p>
        </p:txBody>
      </p:sp>
    </p:spTree>
    <p:extLst>
      <p:ext uri="{BB962C8B-B14F-4D97-AF65-F5344CB8AC3E}">
        <p14:creationId xmlns:p14="http://schemas.microsoft.com/office/powerpoint/2010/main" val="22228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339385DA-83E6-59DE-D766-ADE350923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9250" y1="34532" x2="59744" y2="35012"/>
                        <a14:foregroundMark x1="58757" y1="34052" x2="59250" y2="34532"/>
                        <a14:foregroundMark x1="60287" y1="37233" x2="60567" y2="38375"/>
                        <a14:foregroundMark x1="59744" y1="35012" x2="60013" y2="36115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425" y1="31175" x2="59585" y2="31415"/>
                        <a14:foregroundMark x1="59351" y1="31063" x2="59425" y2="3117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  <a14:backgroundMark x1="40575" y1="37170" x2="40575" y2="37170"/>
                        <a14:backgroundMark x1="56709" y1="31175" x2="56709" y2="31175"/>
                        <a14:backgroundMark x1="57987" y1="34532" x2="57987" y2="34532"/>
                        <a14:backgroundMark x1="57827" y1="36451" x2="57827" y2="36451"/>
                        <a14:backgroundMark x1="57348" y1="36211" x2="57348" y2="36211"/>
                        <a14:backgroundMark x1="57668" y1="35252" x2="57508" y2="36211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06" t="18776" r="33578" b="10116"/>
          <a:stretch/>
        </p:blipFill>
        <p:spPr bwMode="auto">
          <a:xfrm rot="5400000">
            <a:off x="8430314" y="-812404"/>
            <a:ext cx="2479649" cy="410445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8517" y="354414"/>
            <a:ext cx="7315692" cy="1667272"/>
          </a:xfrm>
        </p:spPr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¿Que irregularidades hay? (4/5)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C945D53E-50BC-461F-B351-44FEF0E5809F}"/>
              </a:ext>
            </a:extLst>
          </p:cNvPr>
          <p:cNvSpPr txBox="1">
            <a:spLocks/>
          </p:cNvSpPr>
          <p:nvPr/>
        </p:nvSpPr>
        <p:spPr>
          <a:xfrm>
            <a:off x="502492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Caber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quep</a:t>
            </a:r>
            <a:r>
              <a:rPr lang="es-ES_tradnl" dirty="0"/>
              <a:t>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cabes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cabe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cabemos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cabéis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caben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856494D7-E4FA-41D5-BC36-7C9513DE4B64}"/>
              </a:ext>
            </a:extLst>
          </p:cNvPr>
          <p:cNvSpPr txBox="1">
            <a:spLocks/>
          </p:cNvSpPr>
          <p:nvPr/>
        </p:nvSpPr>
        <p:spPr>
          <a:xfrm>
            <a:off x="2259031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Venir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veng</a:t>
            </a:r>
            <a:r>
              <a:rPr lang="es-ES_tradnl" dirty="0">
                <a:effectLst/>
              </a:rPr>
              <a:t>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vienes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viene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venimos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venís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vienen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5ECDDAA-6AB5-49D9-AB60-6CCDFF5E7ABF}"/>
              </a:ext>
            </a:extLst>
          </p:cNvPr>
          <p:cNvSpPr txBox="1">
            <a:spLocks/>
          </p:cNvSpPr>
          <p:nvPr/>
        </p:nvSpPr>
        <p:spPr>
          <a:xfrm>
            <a:off x="4016444" y="2788206"/>
            <a:ext cx="1766813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Conocer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conozc</a:t>
            </a:r>
            <a:r>
              <a:rPr lang="es-ES_tradnl" dirty="0"/>
              <a:t>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conoces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conoce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conocemos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conocéis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conocen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7AEB7E-2630-44AC-90B6-87E7D8E3D75E}"/>
              </a:ext>
            </a:extLst>
          </p:cNvPr>
          <p:cNvSpPr txBox="1"/>
          <p:nvPr/>
        </p:nvSpPr>
        <p:spPr>
          <a:xfrm>
            <a:off x="333772" y="2175247"/>
            <a:ext cx="5496508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Indicativo: 1ª persona irregular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84E67-F539-4CF0-A718-BCAA6DD98CB0}"/>
              </a:ext>
            </a:extLst>
          </p:cNvPr>
          <p:cNvSpPr txBox="1"/>
          <p:nvPr/>
        </p:nvSpPr>
        <p:spPr>
          <a:xfrm>
            <a:off x="7966620" y="210461"/>
            <a:ext cx="3503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Normalmente </a:t>
            </a:r>
          </a:p>
          <a:p>
            <a:pPr algn="ctr">
              <a:lnSpc>
                <a:spcPct val="90000"/>
              </a:lnSpc>
            </a:pP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los verbos cuya 1ª persona es irregular usan esa persona como raíz del subjuntivo.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FCDEE80D-67E3-4ABB-9E63-E9FEBAD4B41D}"/>
              </a:ext>
            </a:extLst>
          </p:cNvPr>
          <p:cNvSpPr txBox="1">
            <a:spLocks/>
          </p:cNvSpPr>
          <p:nvPr/>
        </p:nvSpPr>
        <p:spPr>
          <a:xfrm>
            <a:off x="6301346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Caber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quep</a:t>
            </a:r>
            <a:r>
              <a:rPr lang="es-ES_tradnl" dirty="0"/>
              <a:t>a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quep</a:t>
            </a:r>
            <a:r>
              <a:rPr lang="es-ES_tradnl" dirty="0"/>
              <a:t>as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quep</a:t>
            </a:r>
            <a:r>
              <a:rPr lang="es-ES_tradnl" dirty="0"/>
              <a:t>a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quep</a:t>
            </a:r>
            <a:r>
              <a:rPr lang="es-ES_tradnl" dirty="0"/>
              <a:t>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quep</a:t>
            </a:r>
            <a:r>
              <a:rPr lang="es-ES_tradnl" dirty="0"/>
              <a:t>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quep</a:t>
            </a:r>
            <a:r>
              <a:rPr lang="es-ES_tradnl" dirty="0"/>
              <a:t>an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A7DDB967-83C1-47B4-988D-55CECC0676E7}"/>
              </a:ext>
            </a:extLst>
          </p:cNvPr>
          <p:cNvSpPr txBox="1">
            <a:spLocks/>
          </p:cNvSpPr>
          <p:nvPr/>
        </p:nvSpPr>
        <p:spPr>
          <a:xfrm>
            <a:off x="8109664" y="2788206"/>
            <a:ext cx="1560474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Venir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veng</a:t>
            </a:r>
            <a:r>
              <a:rPr lang="es-ES_tradnl" dirty="0">
                <a:effectLst/>
              </a:rPr>
              <a:t>a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veng</a:t>
            </a:r>
            <a:r>
              <a:rPr lang="es-ES_tradnl" dirty="0"/>
              <a:t>as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veng</a:t>
            </a:r>
            <a:r>
              <a:rPr lang="es-ES_tradnl" dirty="0">
                <a:effectLst/>
              </a:rPr>
              <a:t>a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veng</a:t>
            </a:r>
            <a:r>
              <a:rPr lang="es-ES_tradnl" dirty="0"/>
              <a:t>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veng</a:t>
            </a:r>
            <a:r>
              <a:rPr lang="es-ES_tradnl" dirty="0">
                <a:effectLst/>
              </a:rPr>
              <a:t>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veng</a:t>
            </a:r>
            <a:r>
              <a:rPr lang="es-ES_tradnl" dirty="0"/>
              <a:t>an</a:t>
            </a:r>
            <a:endParaRPr lang="es-ES_tradnl" dirty="0">
              <a:effectLst/>
            </a:endParaRP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CA9C67C4-64CC-4FF9-8B2F-B4F663E2A279}"/>
              </a:ext>
            </a:extLst>
          </p:cNvPr>
          <p:cNvSpPr txBox="1">
            <a:spLocks/>
          </p:cNvSpPr>
          <p:nvPr/>
        </p:nvSpPr>
        <p:spPr>
          <a:xfrm>
            <a:off x="9918954" y="2788206"/>
            <a:ext cx="1835531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Conocer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conozc</a:t>
            </a:r>
            <a:r>
              <a:rPr lang="es-ES_tradnl" dirty="0">
                <a:effectLst/>
              </a:rPr>
              <a:t>a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conozc</a:t>
            </a:r>
            <a:r>
              <a:rPr lang="es-ES_tradnl" dirty="0">
                <a:effectLst/>
              </a:rPr>
              <a:t>as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conozc</a:t>
            </a:r>
            <a:r>
              <a:rPr lang="es-ES_tradnl" dirty="0"/>
              <a:t>a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conozc</a:t>
            </a:r>
            <a:r>
              <a:rPr lang="es-ES_tradnl" dirty="0"/>
              <a:t>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  <a:effectLst/>
              </a:rPr>
              <a:t>conozc</a:t>
            </a:r>
            <a:r>
              <a:rPr lang="es-ES_tradnl" dirty="0">
                <a:effectLst/>
              </a:rPr>
              <a:t>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b="1" dirty="0">
                <a:solidFill>
                  <a:srgbClr val="FEF300"/>
                </a:solidFill>
              </a:rPr>
              <a:t>conozc</a:t>
            </a:r>
            <a:r>
              <a:rPr lang="es-ES_tradnl" dirty="0"/>
              <a:t>an</a:t>
            </a:r>
            <a:endParaRPr lang="es-ES_tradnl" dirty="0">
              <a:effectLst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7D299F-2A37-4173-B984-5B7A4F5743FF}"/>
              </a:ext>
            </a:extLst>
          </p:cNvPr>
          <p:cNvSpPr txBox="1"/>
          <p:nvPr/>
        </p:nvSpPr>
        <p:spPr>
          <a:xfrm>
            <a:off x="6257977" y="2175247"/>
            <a:ext cx="5496508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Subjuntivo: 1ª persona como raíz</a:t>
            </a:r>
          </a:p>
        </p:txBody>
      </p:sp>
    </p:spTree>
    <p:extLst>
      <p:ext uri="{BB962C8B-B14F-4D97-AF65-F5344CB8AC3E}">
        <p14:creationId xmlns:p14="http://schemas.microsoft.com/office/powerpoint/2010/main" val="33397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3C9C0572-9A84-6D05-C68A-02B7B76D5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9250" y1="34532" x2="59744" y2="35012"/>
                        <a14:foregroundMark x1="58757" y1="34052" x2="59250" y2="34532"/>
                        <a14:foregroundMark x1="60287" y1="37233" x2="60567" y2="38375"/>
                        <a14:foregroundMark x1="59744" y1="35012" x2="60013" y2="36115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425" y1="31175" x2="59585" y2="31415"/>
                        <a14:foregroundMark x1="59351" y1="31063" x2="59425" y2="3117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  <a14:backgroundMark x1="40575" y1="37170" x2="40575" y2="37170"/>
                        <a14:backgroundMark x1="56709" y1="31175" x2="56709" y2="31175"/>
                        <a14:backgroundMark x1="57987" y1="34532" x2="57987" y2="34532"/>
                        <a14:backgroundMark x1="57827" y1="36451" x2="57827" y2="36451"/>
                        <a14:backgroundMark x1="57348" y1="36211" x2="57348" y2="36211"/>
                        <a14:backgroundMark x1="57668" y1="35252" x2="57508" y2="36211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3" t="18776" r="33578" b="10116"/>
          <a:stretch/>
        </p:blipFill>
        <p:spPr bwMode="auto">
          <a:xfrm rot="5400000">
            <a:off x="8567520" y="-600897"/>
            <a:ext cx="2438491" cy="364029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06306" y="377124"/>
            <a:ext cx="7335853" cy="1811288"/>
          </a:xfrm>
        </p:spPr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¿Que irregularidades hay? (5/5)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C945D53E-50BC-461F-B351-44FEF0E5809F}"/>
              </a:ext>
            </a:extLst>
          </p:cNvPr>
          <p:cNvSpPr txBox="1">
            <a:spLocks/>
          </p:cNvSpPr>
          <p:nvPr/>
        </p:nvSpPr>
        <p:spPr>
          <a:xfrm>
            <a:off x="870372" y="2788206"/>
            <a:ext cx="1339883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Dar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dé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des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dé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deis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den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856494D7-E4FA-41D5-BC36-7C9513DE4B64}"/>
              </a:ext>
            </a:extLst>
          </p:cNvPr>
          <p:cNvSpPr txBox="1">
            <a:spLocks/>
          </p:cNvSpPr>
          <p:nvPr/>
        </p:nvSpPr>
        <p:spPr>
          <a:xfrm>
            <a:off x="2682764" y="2788206"/>
            <a:ext cx="1339883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Estar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esté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estés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esté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estemos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estéis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estén</a:t>
            </a:r>
            <a:endParaRPr lang="es-ES_tradnl" dirty="0">
              <a:effectLst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5ECDDAA-6AB5-49D9-AB60-6CCDFF5E7ABF}"/>
              </a:ext>
            </a:extLst>
          </p:cNvPr>
          <p:cNvSpPr txBox="1">
            <a:spLocks/>
          </p:cNvSpPr>
          <p:nvPr/>
        </p:nvSpPr>
        <p:spPr>
          <a:xfrm>
            <a:off x="4492055" y="2788206"/>
            <a:ext cx="1339883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Haber</a:t>
            </a:r>
            <a:endParaRPr lang="es-ES_tradnl" b="1" u="sng" cap="small" dirty="0">
              <a:effectLst/>
            </a:endParaRP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haya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hayas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haya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hayamos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hayáis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hayan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7AEB7E-2630-44AC-90B6-87E7D8E3D75E}"/>
              </a:ext>
            </a:extLst>
          </p:cNvPr>
          <p:cNvSpPr txBox="1"/>
          <p:nvPr/>
        </p:nvSpPr>
        <p:spPr>
          <a:xfrm>
            <a:off x="806306" y="2129717"/>
            <a:ext cx="10452532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Verbos irregulares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84E67-F539-4CF0-A718-BCAA6DD98CB0}"/>
              </a:ext>
            </a:extLst>
          </p:cNvPr>
          <p:cNvSpPr txBox="1"/>
          <p:nvPr/>
        </p:nvSpPr>
        <p:spPr>
          <a:xfrm>
            <a:off x="8254652" y="232718"/>
            <a:ext cx="3168352" cy="1758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Estos son completamente irregulares, pero son fáciles cuando se conoce la raíz.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FCDEE80D-67E3-4ABB-9E63-E9FEBAD4B41D}"/>
              </a:ext>
            </a:extLst>
          </p:cNvPr>
          <p:cNvSpPr txBox="1">
            <a:spLocks/>
          </p:cNvSpPr>
          <p:nvPr/>
        </p:nvSpPr>
        <p:spPr>
          <a:xfrm>
            <a:off x="6301346" y="2788206"/>
            <a:ext cx="1339883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Ir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vaya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vayas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vaya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vayamos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vayáis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vayan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A7DDB967-83C1-47B4-988D-55CECC0676E7}"/>
              </a:ext>
            </a:extLst>
          </p:cNvPr>
          <p:cNvSpPr txBox="1">
            <a:spLocks/>
          </p:cNvSpPr>
          <p:nvPr/>
        </p:nvSpPr>
        <p:spPr>
          <a:xfrm>
            <a:off x="8109664" y="2788206"/>
            <a:ext cx="1339883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Saber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sepa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sepas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sepa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sepamos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sepáis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sepan</a:t>
            </a:r>
            <a:endParaRPr lang="es-ES_tradnl" dirty="0">
              <a:effectLst/>
            </a:endParaRP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CA9C67C4-64CC-4FF9-8B2F-B4F663E2A279}"/>
              </a:ext>
            </a:extLst>
          </p:cNvPr>
          <p:cNvSpPr txBox="1">
            <a:spLocks/>
          </p:cNvSpPr>
          <p:nvPr/>
        </p:nvSpPr>
        <p:spPr>
          <a:xfrm>
            <a:off x="9918955" y="2788206"/>
            <a:ext cx="1339883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Ser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sea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sea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seáis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sean</a:t>
            </a:r>
            <a:endParaRPr lang="es-ES_trad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552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¿C</a:t>
            </a:r>
            <a:r>
              <a:rPr lang="es-ES_tradnl" b="1" dirty="0">
                <a:solidFill>
                  <a:srgbClr val="FEF300"/>
                </a:solidFill>
              </a:rPr>
              <a:t>ó</a:t>
            </a:r>
            <a:r>
              <a:rPr lang="es-ES_tradnl" b="1" cap="small" dirty="0">
                <a:solidFill>
                  <a:srgbClr val="FEF300"/>
                </a:solidFill>
              </a:rPr>
              <a:t>mo se usa?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B1A9-7AC0-4EC0-B505-43E6369B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2846918"/>
            <a:ext cx="3563886" cy="1565653"/>
          </a:xfrm>
        </p:spPr>
        <p:txBody>
          <a:bodyPr>
            <a:normAutofit/>
          </a:bodyPr>
          <a:lstStyle/>
          <a:p>
            <a:pPr marL="36889" indent="0">
              <a:buNone/>
            </a:pPr>
            <a:r>
              <a:rPr lang="es-ES_tradnl" sz="2400" dirty="0">
                <a:solidFill>
                  <a:schemeClr val="tx1"/>
                </a:solidFill>
              </a:rPr>
              <a:t>Hazme caso. </a:t>
            </a:r>
          </a:p>
          <a:p>
            <a:pPr marL="36889" indent="0">
              <a:buNone/>
            </a:pPr>
            <a:r>
              <a:rPr lang="es-ES_tradnl" sz="2400" dirty="0">
                <a:solidFill>
                  <a:schemeClr val="tx1"/>
                </a:solidFill>
              </a:rPr>
              <a:t>Termínate la comida.</a:t>
            </a:r>
          </a:p>
          <a:p>
            <a:pPr marL="36889" indent="0">
              <a:buNone/>
            </a:pPr>
            <a:r>
              <a:rPr lang="es-ES_tradnl" sz="2400" dirty="0">
                <a:solidFill>
                  <a:schemeClr val="tx1"/>
                </a:solidFill>
              </a:rPr>
              <a:t>Devuélvemelo. </a:t>
            </a:r>
          </a:p>
          <a:p>
            <a:pPr marL="36889" indent="0">
              <a:buNone/>
            </a:pPr>
            <a:endParaRPr lang="es-ES_tradnl" sz="2400" dirty="0">
              <a:solidFill>
                <a:schemeClr val="tx1"/>
              </a:solidFill>
            </a:endParaRPr>
          </a:p>
          <a:p>
            <a:pPr marL="36889" indent="0">
              <a:buNone/>
            </a:pP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44EBFF2-4F41-4130-891C-1C295A8379C9}"/>
              </a:ext>
            </a:extLst>
          </p:cNvPr>
          <p:cNvSpPr txBox="1">
            <a:spLocks/>
          </p:cNvSpPr>
          <p:nvPr/>
        </p:nvSpPr>
        <p:spPr>
          <a:xfrm>
            <a:off x="6886500" y="2846918"/>
            <a:ext cx="3816424" cy="181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/>
              <a:t>No me </a:t>
            </a:r>
            <a:r>
              <a:rPr lang="es-ES_tradnl" b="1" dirty="0">
                <a:solidFill>
                  <a:srgbClr val="FEF300"/>
                </a:solidFill>
              </a:rPr>
              <a:t>hagas</a:t>
            </a:r>
            <a:r>
              <a:rPr lang="es-ES_tradnl" dirty="0"/>
              <a:t> caso.</a:t>
            </a:r>
          </a:p>
          <a:p>
            <a:pPr marL="0" indent="0">
              <a:buNone/>
            </a:pPr>
            <a:r>
              <a:rPr lang="es-ES_tradnl" dirty="0"/>
              <a:t>No te </a:t>
            </a:r>
            <a:r>
              <a:rPr lang="es-ES_tradnl" b="1" dirty="0">
                <a:solidFill>
                  <a:srgbClr val="FEF300"/>
                </a:solidFill>
              </a:rPr>
              <a:t>termines</a:t>
            </a:r>
            <a:r>
              <a:rPr lang="es-ES_tradnl" dirty="0"/>
              <a:t> la comida.</a:t>
            </a:r>
          </a:p>
          <a:p>
            <a:pPr marL="0" indent="0">
              <a:buNone/>
            </a:pPr>
            <a:r>
              <a:rPr lang="es-ES_tradnl" dirty="0"/>
              <a:t>No me lo </a:t>
            </a:r>
            <a:r>
              <a:rPr lang="es-ES_tradnl" b="1" dirty="0">
                <a:solidFill>
                  <a:srgbClr val="FEF300"/>
                </a:solidFill>
              </a:rPr>
              <a:t>devuelvas</a:t>
            </a:r>
            <a:r>
              <a:rPr lang="es-ES_tradnl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C41509-E6B9-4A37-A6EE-FF7C8CA434EB}"/>
              </a:ext>
            </a:extLst>
          </p:cNvPr>
          <p:cNvSpPr txBox="1">
            <a:spLocks/>
          </p:cNvSpPr>
          <p:nvPr/>
        </p:nvSpPr>
        <p:spPr>
          <a:xfrm>
            <a:off x="1522414" y="4929336"/>
            <a:ext cx="3563886" cy="166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/>
              <a:t>Hacedme caso. </a:t>
            </a:r>
          </a:p>
          <a:p>
            <a:pPr marL="0" indent="0">
              <a:buNone/>
            </a:pPr>
            <a:r>
              <a:rPr lang="es-ES_tradnl" dirty="0"/>
              <a:t>Terminaos la comida.</a:t>
            </a:r>
          </a:p>
          <a:p>
            <a:pPr marL="0" indent="0">
              <a:buNone/>
            </a:pPr>
            <a:r>
              <a:rPr lang="es-ES_tradnl" dirty="0"/>
              <a:t>Devolvédmelo. 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A7B7AC-B2A5-491F-9C09-3B20F0F4EE9B}"/>
              </a:ext>
            </a:extLst>
          </p:cNvPr>
          <p:cNvSpPr txBox="1">
            <a:spLocks/>
          </p:cNvSpPr>
          <p:nvPr/>
        </p:nvSpPr>
        <p:spPr>
          <a:xfrm>
            <a:off x="6886500" y="4929336"/>
            <a:ext cx="3888432" cy="1654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/>
              <a:t>No me </a:t>
            </a:r>
            <a:r>
              <a:rPr lang="es-ES_tradnl" b="1" dirty="0">
                <a:solidFill>
                  <a:srgbClr val="FEF300"/>
                </a:solidFill>
              </a:rPr>
              <a:t>hagáis</a:t>
            </a:r>
            <a:r>
              <a:rPr lang="es-ES_tradnl" dirty="0"/>
              <a:t> caso.</a:t>
            </a:r>
          </a:p>
          <a:p>
            <a:pPr marL="0" indent="0">
              <a:buNone/>
            </a:pPr>
            <a:r>
              <a:rPr lang="es-ES_tradnl" dirty="0"/>
              <a:t>No os </a:t>
            </a:r>
            <a:r>
              <a:rPr lang="es-ES_tradnl" b="1" dirty="0">
                <a:solidFill>
                  <a:srgbClr val="FEF300"/>
                </a:solidFill>
              </a:rPr>
              <a:t>terminéis</a:t>
            </a:r>
            <a:r>
              <a:rPr lang="es-ES_tradnl" dirty="0"/>
              <a:t> la comida.</a:t>
            </a:r>
          </a:p>
          <a:p>
            <a:pPr marL="0" indent="0">
              <a:buNone/>
            </a:pPr>
            <a:r>
              <a:rPr lang="es-ES_tradnl" dirty="0"/>
              <a:t>No me lo </a:t>
            </a:r>
            <a:r>
              <a:rPr lang="es-ES_tradnl" b="1" dirty="0">
                <a:solidFill>
                  <a:srgbClr val="FEF300"/>
                </a:solidFill>
              </a:rPr>
              <a:t>devolváis</a:t>
            </a:r>
            <a:r>
              <a:rPr lang="es-ES_tradnl" dirty="0"/>
              <a:t>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CCC61C9-DAA0-4503-8E70-9A72907CDEF9}"/>
              </a:ext>
            </a:extLst>
          </p:cNvPr>
          <p:cNvSpPr/>
          <p:nvPr/>
        </p:nvSpPr>
        <p:spPr>
          <a:xfrm>
            <a:off x="5768317" y="4558487"/>
            <a:ext cx="614127" cy="166657"/>
          </a:xfrm>
          <a:prstGeom prst="rightArrow">
            <a:avLst>
              <a:gd name="adj1" fmla="val 50000"/>
              <a:gd name="adj2" fmla="val 110674"/>
            </a:avLst>
          </a:prstGeom>
          <a:solidFill>
            <a:srgbClr val="FEF300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21AB01-5D69-46AD-9A2D-F92D70FD5966}"/>
              </a:ext>
            </a:extLst>
          </p:cNvPr>
          <p:cNvSpPr/>
          <p:nvPr/>
        </p:nvSpPr>
        <p:spPr>
          <a:xfrm>
            <a:off x="6708866" y="2693641"/>
            <a:ext cx="4066066" cy="3903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0BD4F-4F11-4729-BC35-8510B75D37B0}"/>
              </a:ext>
            </a:extLst>
          </p:cNvPr>
          <p:cNvSpPr txBox="1"/>
          <p:nvPr/>
        </p:nvSpPr>
        <p:spPr>
          <a:xfrm>
            <a:off x="1458551" y="1928664"/>
            <a:ext cx="4059797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Órdenes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D404B5-CD41-4D1C-ACC1-BDAE2DA3C328}"/>
              </a:ext>
            </a:extLst>
          </p:cNvPr>
          <p:cNvSpPr txBox="1"/>
          <p:nvPr/>
        </p:nvSpPr>
        <p:spPr>
          <a:xfrm>
            <a:off x="6708866" y="1924505"/>
            <a:ext cx="4066066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Prohibiciones</a:t>
            </a:r>
          </a:p>
        </p:txBody>
      </p:sp>
    </p:spTree>
    <p:extLst>
      <p:ext uri="{BB962C8B-B14F-4D97-AF65-F5344CB8AC3E}">
        <p14:creationId xmlns:p14="http://schemas.microsoft.com/office/powerpoint/2010/main" val="15857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1220" y="609600"/>
            <a:ext cx="10583403" cy="970450"/>
          </a:xfrm>
        </p:spPr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¿C</a:t>
            </a:r>
            <a:r>
              <a:rPr lang="es-ES_tradnl" b="1" dirty="0">
                <a:solidFill>
                  <a:srgbClr val="FEF300"/>
                </a:solidFill>
              </a:rPr>
              <a:t>ó</a:t>
            </a:r>
            <a:r>
              <a:rPr lang="es-ES_tradnl" b="1" cap="small" dirty="0">
                <a:solidFill>
                  <a:srgbClr val="FEF300"/>
                </a:solidFill>
              </a:rPr>
              <a:t>mo se usa?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B1A9-7AC0-4EC0-B505-43E6369B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20" y="2846918"/>
            <a:ext cx="2892912" cy="1565653"/>
          </a:xfrm>
        </p:spPr>
        <p:txBody>
          <a:bodyPr>
            <a:normAutofit/>
          </a:bodyPr>
          <a:lstStyle/>
          <a:p>
            <a:pPr marL="36889" indent="0">
              <a:buNone/>
            </a:pPr>
            <a:r>
              <a:rPr lang="es-ES_tradnl" sz="2400" dirty="0">
                <a:solidFill>
                  <a:schemeClr val="tx1"/>
                </a:solidFill>
              </a:rPr>
              <a:t>Hazme caso. </a:t>
            </a:r>
          </a:p>
          <a:p>
            <a:pPr marL="36889" indent="0">
              <a:buNone/>
            </a:pPr>
            <a:r>
              <a:rPr lang="es-ES_tradnl" sz="2400" dirty="0">
                <a:solidFill>
                  <a:schemeClr val="tx1"/>
                </a:solidFill>
              </a:rPr>
              <a:t>Termínatela.</a:t>
            </a:r>
          </a:p>
          <a:p>
            <a:pPr marL="36889" indent="0">
              <a:buNone/>
            </a:pPr>
            <a:r>
              <a:rPr lang="es-ES_tradnl" sz="2400" dirty="0">
                <a:solidFill>
                  <a:schemeClr val="tx1"/>
                </a:solidFill>
              </a:rPr>
              <a:t>Devuélvemelo. </a:t>
            </a:r>
          </a:p>
          <a:p>
            <a:pPr marL="36889" indent="0">
              <a:buNone/>
            </a:pPr>
            <a:endParaRPr lang="es-ES_tradnl" sz="2400" dirty="0">
              <a:solidFill>
                <a:schemeClr val="tx1"/>
              </a:solidFill>
            </a:endParaRPr>
          </a:p>
          <a:p>
            <a:pPr marL="36889" indent="0">
              <a:buNone/>
            </a:pP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44EBFF2-4F41-4130-891C-1C295A8379C9}"/>
              </a:ext>
            </a:extLst>
          </p:cNvPr>
          <p:cNvSpPr txBox="1">
            <a:spLocks/>
          </p:cNvSpPr>
          <p:nvPr/>
        </p:nvSpPr>
        <p:spPr>
          <a:xfrm>
            <a:off x="4703338" y="2851998"/>
            <a:ext cx="3104489" cy="181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>
                <a:solidFill>
                  <a:srgbClr val="FEF300"/>
                </a:solidFill>
              </a:rPr>
              <a:t>Hágame</a:t>
            </a:r>
            <a:r>
              <a:rPr lang="es-ES_tradnl" dirty="0"/>
              <a:t> caso.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FEF300"/>
                </a:solidFill>
              </a:rPr>
              <a:t>Termínesela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FEF300"/>
                </a:solidFill>
              </a:rPr>
              <a:t>Devuélvamelo</a:t>
            </a:r>
            <a:r>
              <a:rPr lang="es-ES_tradnl" dirty="0"/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C41509-E6B9-4A37-A6EE-FF7C8CA434EB}"/>
              </a:ext>
            </a:extLst>
          </p:cNvPr>
          <p:cNvSpPr txBox="1">
            <a:spLocks/>
          </p:cNvSpPr>
          <p:nvPr/>
        </p:nvSpPr>
        <p:spPr>
          <a:xfrm>
            <a:off x="681220" y="4929336"/>
            <a:ext cx="2892912" cy="166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/>
              <a:t>Hacedme caso. </a:t>
            </a:r>
          </a:p>
          <a:p>
            <a:pPr marL="0" indent="0">
              <a:buNone/>
            </a:pPr>
            <a:r>
              <a:rPr lang="es-ES_tradnl" dirty="0"/>
              <a:t>Termináosla.</a:t>
            </a:r>
          </a:p>
          <a:p>
            <a:pPr marL="0" indent="0">
              <a:buNone/>
            </a:pPr>
            <a:r>
              <a:rPr lang="es-ES_tradnl" dirty="0"/>
              <a:t>Devolvédmelo.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EA7B7AC-B2A5-491F-9C09-3B20F0F4EE9B}"/>
              </a:ext>
            </a:extLst>
          </p:cNvPr>
          <p:cNvSpPr txBox="1">
            <a:spLocks/>
          </p:cNvSpPr>
          <p:nvPr/>
        </p:nvSpPr>
        <p:spPr>
          <a:xfrm>
            <a:off x="4687870" y="4929336"/>
            <a:ext cx="3119957" cy="1654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>
                <a:solidFill>
                  <a:srgbClr val="FEF300"/>
                </a:solidFill>
              </a:rPr>
              <a:t>Háganme</a:t>
            </a:r>
            <a:r>
              <a:rPr lang="es-ES_tradnl" dirty="0"/>
              <a:t> caso.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FEF300"/>
                </a:solidFill>
              </a:rPr>
              <a:t>Termínensela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b="1" dirty="0">
                <a:solidFill>
                  <a:srgbClr val="FEF300"/>
                </a:solidFill>
              </a:rPr>
              <a:t>Devuélvanmelo</a:t>
            </a:r>
            <a:r>
              <a:rPr lang="es-ES_tradnl" dirty="0"/>
              <a:t>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CCC61C9-DAA0-4503-8E70-9A72907CDEF9}"/>
              </a:ext>
            </a:extLst>
          </p:cNvPr>
          <p:cNvSpPr/>
          <p:nvPr/>
        </p:nvSpPr>
        <p:spPr>
          <a:xfrm>
            <a:off x="3574132" y="4558487"/>
            <a:ext cx="758143" cy="166657"/>
          </a:xfrm>
          <a:prstGeom prst="rightArrow">
            <a:avLst>
              <a:gd name="adj1" fmla="val 50000"/>
              <a:gd name="adj2" fmla="val 110674"/>
            </a:avLst>
          </a:prstGeom>
          <a:solidFill>
            <a:srgbClr val="FEF300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21AB01-5D69-46AD-9A2D-F92D70FD5966}"/>
              </a:ext>
            </a:extLst>
          </p:cNvPr>
          <p:cNvSpPr/>
          <p:nvPr/>
        </p:nvSpPr>
        <p:spPr>
          <a:xfrm>
            <a:off x="4510236" y="2693641"/>
            <a:ext cx="3379931" cy="3903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0BD4F-4F11-4729-BC35-8510B75D37B0}"/>
              </a:ext>
            </a:extLst>
          </p:cNvPr>
          <p:cNvSpPr txBox="1"/>
          <p:nvPr/>
        </p:nvSpPr>
        <p:spPr>
          <a:xfrm>
            <a:off x="681220" y="1928664"/>
            <a:ext cx="3379930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cap="small" dirty="0">
                <a:solidFill>
                  <a:schemeClr val="bg1"/>
                </a:solidFill>
                <a:effectLst/>
              </a:rPr>
              <a:t>T</a:t>
            </a:r>
            <a:r>
              <a:rPr lang="es-ES_tradnl" sz="2400" b="1" cap="small" dirty="0">
                <a:solidFill>
                  <a:schemeClr val="bg1"/>
                </a:solidFill>
                <a:effectLst/>
              </a:rPr>
              <a:t>ú/vosotros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D404B5-CD41-4D1C-ACC1-BDAE2DA3C328}"/>
              </a:ext>
            </a:extLst>
          </p:cNvPr>
          <p:cNvSpPr txBox="1"/>
          <p:nvPr/>
        </p:nvSpPr>
        <p:spPr>
          <a:xfrm>
            <a:off x="4510236" y="1918877"/>
            <a:ext cx="3379930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Usted/ustedes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D5BBEF-EA4C-4F12-BBD4-70595521D675}"/>
              </a:ext>
            </a:extLst>
          </p:cNvPr>
          <p:cNvSpPr txBox="1">
            <a:spLocks/>
          </p:cNvSpPr>
          <p:nvPr/>
        </p:nvSpPr>
        <p:spPr>
          <a:xfrm>
            <a:off x="8532354" y="2861785"/>
            <a:ext cx="3104489" cy="181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/>
              <a:t>No me </a:t>
            </a:r>
            <a:r>
              <a:rPr lang="es-ES_tradnl" b="1" dirty="0">
                <a:solidFill>
                  <a:srgbClr val="FEF300"/>
                </a:solidFill>
              </a:rPr>
              <a:t>haga</a:t>
            </a:r>
            <a:r>
              <a:rPr lang="es-ES_tradnl" dirty="0"/>
              <a:t> caso.</a:t>
            </a:r>
          </a:p>
          <a:p>
            <a:pPr marL="0" indent="0">
              <a:buNone/>
            </a:pPr>
            <a:r>
              <a:rPr lang="es-ES_tradnl" dirty="0"/>
              <a:t>No se la </a:t>
            </a:r>
            <a:r>
              <a:rPr lang="es-ES_tradnl" b="1" dirty="0">
                <a:solidFill>
                  <a:srgbClr val="FEF300"/>
                </a:solidFill>
              </a:rPr>
              <a:t>termine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/>
              <a:t>No me lo </a:t>
            </a:r>
            <a:r>
              <a:rPr lang="es-ES_tradnl" b="1" dirty="0">
                <a:solidFill>
                  <a:srgbClr val="FEF300"/>
                </a:solidFill>
              </a:rPr>
              <a:t>devuelva</a:t>
            </a:r>
            <a:r>
              <a:rPr lang="es-ES_tradnl" dirty="0"/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4F080D-2DAA-4679-9A92-E51666942089}"/>
              </a:ext>
            </a:extLst>
          </p:cNvPr>
          <p:cNvSpPr txBox="1">
            <a:spLocks/>
          </p:cNvSpPr>
          <p:nvPr/>
        </p:nvSpPr>
        <p:spPr>
          <a:xfrm>
            <a:off x="8516886" y="4939123"/>
            <a:ext cx="3119957" cy="1654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/>
              <a:t>No me </a:t>
            </a:r>
            <a:r>
              <a:rPr lang="es-ES_tradnl" b="1" dirty="0">
                <a:solidFill>
                  <a:srgbClr val="FEF300"/>
                </a:solidFill>
              </a:rPr>
              <a:t>hagan</a:t>
            </a:r>
            <a:r>
              <a:rPr lang="es-ES_tradnl" dirty="0"/>
              <a:t> caso.</a:t>
            </a:r>
          </a:p>
          <a:p>
            <a:pPr marL="0" indent="0">
              <a:buNone/>
            </a:pPr>
            <a:r>
              <a:rPr lang="es-ES_tradnl" dirty="0"/>
              <a:t>No se la </a:t>
            </a:r>
            <a:r>
              <a:rPr lang="es-ES_tradnl" b="1" dirty="0">
                <a:solidFill>
                  <a:srgbClr val="FEF300"/>
                </a:solidFill>
              </a:rPr>
              <a:t>terminen</a:t>
            </a:r>
            <a:r>
              <a:rPr lang="es-ES_tradnl" dirty="0"/>
              <a:t>.</a:t>
            </a:r>
          </a:p>
          <a:p>
            <a:pPr marL="0" indent="0">
              <a:buNone/>
            </a:pPr>
            <a:r>
              <a:rPr lang="es-ES_tradnl" dirty="0"/>
              <a:t>No me lo </a:t>
            </a:r>
            <a:r>
              <a:rPr lang="es-ES_tradnl" b="1" dirty="0">
                <a:solidFill>
                  <a:srgbClr val="FEF300"/>
                </a:solidFill>
              </a:rPr>
              <a:t>devuelvan</a:t>
            </a:r>
            <a:r>
              <a:rPr lang="es-ES_tradnl" dirty="0"/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0A2D02-BFE2-49F2-98AB-A9F0ECD34BA7}"/>
              </a:ext>
            </a:extLst>
          </p:cNvPr>
          <p:cNvSpPr/>
          <p:nvPr/>
        </p:nvSpPr>
        <p:spPr>
          <a:xfrm>
            <a:off x="8339252" y="2703428"/>
            <a:ext cx="3379931" cy="3903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04FB4F-49D4-426A-A5C5-FC0457990292}"/>
              </a:ext>
            </a:extLst>
          </p:cNvPr>
          <p:cNvSpPr txBox="1"/>
          <p:nvPr/>
        </p:nvSpPr>
        <p:spPr>
          <a:xfrm>
            <a:off x="8339252" y="1928664"/>
            <a:ext cx="3379930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Usted/ustedes + no</a:t>
            </a:r>
          </a:p>
        </p:txBody>
      </p:sp>
    </p:spTree>
    <p:extLst>
      <p:ext uri="{BB962C8B-B14F-4D97-AF65-F5344CB8AC3E}">
        <p14:creationId xmlns:p14="http://schemas.microsoft.com/office/powerpoint/2010/main" val="33046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5FAEA630-AAEB-C289-0CAC-F6C48BAD4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9250" y1="34532" x2="59744" y2="35012"/>
                        <a14:foregroundMark x1="58757" y1="34052" x2="59250" y2="34532"/>
                        <a14:foregroundMark x1="60287" y1="37233" x2="60567" y2="38375"/>
                        <a14:foregroundMark x1="59744" y1="35012" x2="60013" y2="36115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425" y1="31175" x2="59585" y2="31415"/>
                        <a14:foregroundMark x1="59351" y1="31063" x2="59425" y2="3117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289" y1="77458" x2="61502" y2="76978"/>
                        <a14:foregroundMark x1="61182" y1="77698" x2="61289" y2="7745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458" x2="62300" y2="77458"/>
                        <a14:backgroundMark x1="40575" y1="37170" x2="40575" y2="37170"/>
                        <a14:backgroundMark x1="56709" y1="31175" x2="56709" y2="31175"/>
                        <a14:backgroundMark x1="57987" y1="34532" x2="57987" y2="34532"/>
                        <a14:backgroundMark x1="57827" y1="36451" x2="57827" y2="36451"/>
                        <a14:backgroundMark x1="57348" y1="36211" x2="57348" y2="36211"/>
                        <a14:backgroundMark x1="57668" y1="35252" x2="57508" y2="36211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3093" b="10116"/>
          <a:stretch/>
        </p:blipFill>
        <p:spPr bwMode="auto">
          <a:xfrm rot="5400000">
            <a:off x="7495533" y="-239952"/>
            <a:ext cx="2565565" cy="34926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63535" y="609600"/>
            <a:ext cx="10601088" cy="970450"/>
          </a:xfrm>
        </p:spPr>
        <p:txBody>
          <a:bodyPr/>
          <a:lstStyle/>
          <a:p>
            <a:pPr algn="l"/>
            <a:r>
              <a:rPr lang="es-ES_tradnl" b="1" cap="small" dirty="0">
                <a:solidFill>
                  <a:srgbClr val="FEF300"/>
                </a:solidFill>
              </a:rPr>
              <a:t>¿C</a:t>
            </a:r>
            <a:r>
              <a:rPr lang="es-ES_tradnl" b="1" dirty="0">
                <a:solidFill>
                  <a:srgbClr val="FEF300"/>
                </a:solidFill>
              </a:rPr>
              <a:t>ó</a:t>
            </a:r>
            <a:r>
              <a:rPr lang="es-ES_tradnl" b="1" cap="small" dirty="0">
                <a:solidFill>
                  <a:srgbClr val="FEF300"/>
                </a:solidFill>
              </a:rPr>
              <a:t>mo se usa?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B1A9-7AC0-4EC0-B505-43E6369B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40" y="3666158"/>
            <a:ext cx="4400633" cy="1806218"/>
          </a:xfrm>
        </p:spPr>
        <p:txBody>
          <a:bodyPr>
            <a:normAutofit/>
          </a:bodyPr>
          <a:lstStyle/>
          <a:p>
            <a:pPr marL="36889" indent="0">
              <a:buNone/>
            </a:pPr>
            <a:r>
              <a:rPr lang="es-ES_tradnl" sz="2400" dirty="0">
                <a:solidFill>
                  <a:schemeClr val="tx1"/>
                </a:solidFill>
              </a:rPr>
              <a:t>Veo que tomas café.</a:t>
            </a:r>
          </a:p>
          <a:p>
            <a:pPr marL="36889" indent="0">
              <a:buNone/>
            </a:pPr>
            <a:r>
              <a:rPr lang="es-ES_tradnl" sz="2400" dirty="0">
                <a:solidFill>
                  <a:schemeClr val="tx1"/>
                </a:solidFill>
              </a:rPr>
              <a:t>Sé que tomas café.</a:t>
            </a:r>
          </a:p>
          <a:p>
            <a:pPr marL="36889" indent="0">
              <a:buNone/>
            </a:pPr>
            <a:r>
              <a:rPr lang="es-ES_tradnl" sz="2400" dirty="0">
                <a:solidFill>
                  <a:schemeClr val="tx1"/>
                </a:solidFill>
              </a:rPr>
              <a:t>Está claro que tomas café.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34A972-66DE-4BF7-A2DC-A58A6F0800E9}"/>
              </a:ext>
            </a:extLst>
          </p:cNvPr>
          <p:cNvSpPr txBox="1"/>
          <p:nvPr/>
        </p:nvSpPr>
        <p:spPr>
          <a:xfrm>
            <a:off x="7390556" y="830569"/>
            <a:ext cx="277552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effectLst>
                  <a:glow rad="88900">
                    <a:srgbClr val="214553">
                      <a:alpha val="89804"/>
                    </a:srgbClr>
                  </a:glow>
                </a:effectLst>
              </a:rPr>
              <a:t>Ve los vídeo de gramática para saber más sobre su funcionamiento.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90BD4F-4F11-4729-BC35-8510B75D37B0}"/>
              </a:ext>
            </a:extLst>
          </p:cNvPr>
          <p:cNvSpPr txBox="1"/>
          <p:nvPr/>
        </p:nvSpPr>
        <p:spPr>
          <a:xfrm>
            <a:off x="5689268" y="2924944"/>
            <a:ext cx="5862925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Emociones, deseo, opinión y futuro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234F16C-15BA-4520-A5B3-153ED8BDC958}"/>
              </a:ext>
            </a:extLst>
          </p:cNvPr>
          <p:cNvSpPr txBox="1">
            <a:spLocks/>
          </p:cNvSpPr>
          <p:nvPr/>
        </p:nvSpPr>
        <p:spPr>
          <a:xfrm>
            <a:off x="5761277" y="3658197"/>
            <a:ext cx="5112568" cy="221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u="sng" dirty="0"/>
              <a:t>Me alegro de que</a:t>
            </a:r>
            <a:r>
              <a:rPr lang="es-ES_tradnl" dirty="0"/>
              <a:t> </a:t>
            </a:r>
            <a:r>
              <a:rPr lang="es-ES_tradnl" b="1" dirty="0">
                <a:solidFill>
                  <a:srgbClr val="F4D968"/>
                </a:solidFill>
              </a:rPr>
              <a:t>tomes</a:t>
            </a:r>
            <a:r>
              <a:rPr lang="es-ES_tradnl" dirty="0"/>
              <a:t> café.</a:t>
            </a:r>
          </a:p>
          <a:p>
            <a:pPr marL="0" indent="0">
              <a:buNone/>
            </a:pPr>
            <a:r>
              <a:rPr lang="es-ES_tradnl" u="sng" dirty="0"/>
              <a:t>Quiero que</a:t>
            </a:r>
            <a:r>
              <a:rPr lang="es-ES_tradnl" dirty="0"/>
              <a:t> </a:t>
            </a:r>
            <a:r>
              <a:rPr lang="es-ES_tradnl" b="1" dirty="0">
                <a:solidFill>
                  <a:srgbClr val="F4D968"/>
                </a:solidFill>
              </a:rPr>
              <a:t>tomes</a:t>
            </a:r>
            <a:r>
              <a:rPr lang="es-ES_tradnl" dirty="0"/>
              <a:t> café.</a:t>
            </a:r>
          </a:p>
          <a:p>
            <a:pPr marL="0" indent="0">
              <a:buNone/>
            </a:pPr>
            <a:r>
              <a:rPr lang="es-ES_tradnl" u="sng" dirty="0"/>
              <a:t>No creo que</a:t>
            </a:r>
            <a:r>
              <a:rPr lang="es-ES_tradnl" dirty="0"/>
              <a:t> </a:t>
            </a:r>
            <a:r>
              <a:rPr lang="es-ES_tradnl" b="1" dirty="0">
                <a:solidFill>
                  <a:srgbClr val="F4D968"/>
                </a:solidFill>
              </a:rPr>
              <a:t>tomes</a:t>
            </a:r>
            <a:r>
              <a:rPr lang="es-ES_tradnl" dirty="0"/>
              <a:t> café.</a:t>
            </a:r>
          </a:p>
          <a:p>
            <a:pPr marL="0" indent="0">
              <a:buNone/>
            </a:pPr>
            <a:r>
              <a:rPr lang="es-ES_tradnl" dirty="0"/>
              <a:t>Traeré bollos </a:t>
            </a:r>
            <a:r>
              <a:rPr lang="es-ES_tradnl" u="sng" dirty="0"/>
              <a:t>cuando</a:t>
            </a:r>
            <a:r>
              <a:rPr lang="es-ES_tradnl" dirty="0"/>
              <a:t> </a:t>
            </a:r>
            <a:r>
              <a:rPr lang="es-ES_tradnl" b="1" dirty="0">
                <a:solidFill>
                  <a:srgbClr val="F4D968"/>
                </a:solidFill>
              </a:rPr>
              <a:t>tomes</a:t>
            </a:r>
            <a:r>
              <a:rPr lang="es-ES_tradnl" dirty="0"/>
              <a:t> café.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422663-B5DB-44F8-9E9F-5296C23D0030}"/>
              </a:ext>
            </a:extLst>
          </p:cNvPr>
          <p:cNvSpPr txBox="1"/>
          <p:nvPr/>
        </p:nvSpPr>
        <p:spPr>
          <a:xfrm>
            <a:off x="690441" y="2924944"/>
            <a:ext cx="3990716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Hechos fríos</a:t>
            </a:r>
          </a:p>
        </p:txBody>
      </p:sp>
    </p:spTree>
    <p:extLst>
      <p:ext uri="{BB962C8B-B14F-4D97-AF65-F5344CB8AC3E}">
        <p14:creationId xmlns:p14="http://schemas.microsoft.com/office/powerpoint/2010/main" val="25789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179E89E2-FE66-B786-CF6A-B2D5B2ED8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39" r="-2" b="194"/>
          <a:stretch/>
        </p:blipFill>
        <p:spPr bwMode="auto">
          <a:xfrm>
            <a:off x="10846939" y="10"/>
            <a:ext cx="134746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43E1CA-E51E-414F-A6F5-A42ACCEDD56F}"/>
              </a:ext>
            </a:extLst>
          </p:cNvPr>
          <p:cNvSpPr/>
          <p:nvPr/>
        </p:nvSpPr>
        <p:spPr>
          <a:xfrm>
            <a:off x="4280666" y="2780928"/>
            <a:ext cx="7056784" cy="3882826"/>
          </a:xfrm>
          <a:prstGeom prst="rect">
            <a:avLst/>
          </a:prstGeom>
          <a:solidFill>
            <a:srgbClr val="2A2A2C"/>
          </a:solidFill>
          <a:ln w="9525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49796" y="609600"/>
            <a:ext cx="10714827" cy="970450"/>
          </a:xfrm>
        </p:spPr>
        <p:txBody>
          <a:bodyPr/>
          <a:lstStyle/>
          <a:p>
            <a:pPr algn="l"/>
            <a:r>
              <a:rPr lang="es-ES_tradnl" b="1" cap="small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¿C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ó</a:t>
            </a:r>
            <a:r>
              <a:rPr lang="es-ES_tradnl" b="1" cap="small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mo se conjuga?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BAFE2C2-18C6-49A7-98BF-5C0646EFA7C8}"/>
              </a:ext>
            </a:extLst>
          </p:cNvPr>
          <p:cNvSpPr txBox="1">
            <a:spLocks/>
          </p:cNvSpPr>
          <p:nvPr/>
        </p:nvSpPr>
        <p:spPr>
          <a:xfrm>
            <a:off x="666191" y="2861320"/>
            <a:ext cx="2403885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</a:rPr>
              <a:t>Caminar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h</a:t>
            </a:r>
            <a:r>
              <a:rPr lang="es-ES_tradnl" b="1" u="sng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/>
              </a:rPr>
              <a:t>e</a:t>
            </a:r>
            <a:r>
              <a:rPr lang="es-ES_tradnl" dirty="0">
                <a:effectLst/>
              </a:rPr>
              <a:t> caminado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h</a:t>
            </a:r>
            <a:r>
              <a:rPr lang="es-ES_tradnl" b="1" u="sng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/>
              </a:rPr>
              <a:t>as</a:t>
            </a:r>
            <a:r>
              <a:rPr lang="es-ES_tradnl" dirty="0">
                <a:effectLst/>
              </a:rPr>
              <a:t> caminado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h</a:t>
            </a:r>
            <a:r>
              <a:rPr lang="es-ES_tradnl" b="1" u="sng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/>
              </a:rPr>
              <a:t>e</a:t>
            </a:r>
            <a:r>
              <a:rPr lang="es-ES_tradnl" dirty="0">
                <a:effectLst/>
              </a:rPr>
              <a:t> caminado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h</a:t>
            </a:r>
            <a:r>
              <a:rPr lang="es-ES_tradnl" b="1" u="sng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/>
              </a:rPr>
              <a:t>emos</a:t>
            </a:r>
            <a:r>
              <a:rPr lang="es-ES_tradnl" dirty="0">
                <a:effectLst/>
              </a:rPr>
              <a:t> caminado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hab</a:t>
            </a:r>
            <a:r>
              <a:rPr lang="es-ES_tradnl" b="1" u="sng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/>
              </a:rPr>
              <a:t>éis</a:t>
            </a:r>
            <a:r>
              <a:rPr lang="es-ES_tradnl" dirty="0">
                <a:effectLst/>
              </a:rPr>
              <a:t> caminado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h</a:t>
            </a:r>
            <a:r>
              <a:rPr lang="es-ES_tradnl" b="1" u="sng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/>
              </a:rPr>
              <a:t>an</a:t>
            </a:r>
            <a:r>
              <a:rPr lang="es-ES_tradnl" dirty="0">
                <a:effectLst/>
              </a:rPr>
              <a:t> caminado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942F0BB2-E5B7-4C23-9069-81456C67DECD}"/>
              </a:ext>
            </a:extLst>
          </p:cNvPr>
          <p:cNvSpPr txBox="1">
            <a:spLocks/>
          </p:cNvSpPr>
          <p:nvPr/>
        </p:nvSpPr>
        <p:spPr>
          <a:xfrm>
            <a:off x="6944962" y="2861320"/>
            <a:ext cx="1944216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Volver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volver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é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volver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ás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volver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á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volver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volver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volver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án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51D99AF7-F1E2-49CD-A1C6-0135FE71B0F8}"/>
              </a:ext>
            </a:extLst>
          </p:cNvPr>
          <p:cNvSpPr txBox="1">
            <a:spLocks/>
          </p:cNvSpPr>
          <p:nvPr/>
        </p:nvSpPr>
        <p:spPr>
          <a:xfrm>
            <a:off x="9317492" y="2861320"/>
            <a:ext cx="1944216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Sentir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sentir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é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sentir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ás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sentir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á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sentir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sentir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sentir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3F677-980F-4205-9B2E-09D1526B1A7C}"/>
              </a:ext>
            </a:extLst>
          </p:cNvPr>
          <p:cNvSpPr txBox="1"/>
          <p:nvPr/>
        </p:nvSpPr>
        <p:spPr>
          <a:xfrm>
            <a:off x="585799" y="2132856"/>
            <a:ext cx="2484277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cap="small" dirty="0">
                <a:solidFill>
                  <a:schemeClr val="bg1"/>
                </a:solidFill>
                <a:effectLst/>
              </a:rPr>
              <a:t>Perfecto</a:t>
            </a:r>
            <a:endParaRPr lang="es-ES_tradnl" sz="2400" b="1" cap="small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C51BC-A214-4EB0-861C-20CC8FD72780}"/>
              </a:ext>
            </a:extLst>
          </p:cNvPr>
          <p:cNvSpPr txBox="1"/>
          <p:nvPr/>
        </p:nvSpPr>
        <p:spPr>
          <a:xfrm>
            <a:off x="4280666" y="2132856"/>
            <a:ext cx="6422258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Futuro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B9F5992-5BE2-45E4-9252-63D68CA49A15}"/>
              </a:ext>
            </a:extLst>
          </p:cNvPr>
          <p:cNvSpPr/>
          <p:nvPr/>
        </p:nvSpPr>
        <p:spPr>
          <a:xfrm>
            <a:off x="3358108" y="4679425"/>
            <a:ext cx="647043" cy="166223"/>
          </a:xfrm>
          <a:prstGeom prst="rightArrow">
            <a:avLst>
              <a:gd name="adj1" fmla="val 50000"/>
              <a:gd name="adj2" fmla="val 110674"/>
            </a:avLst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0BBFAF-3728-4405-8236-DB664D291A4F}"/>
              </a:ext>
            </a:extLst>
          </p:cNvPr>
          <p:cNvSpPr/>
          <p:nvPr/>
        </p:nvSpPr>
        <p:spPr>
          <a:xfrm>
            <a:off x="8326659" y="396880"/>
            <a:ext cx="3270117" cy="2203982"/>
          </a:xfrm>
          <a:prstGeom prst="ellipse">
            <a:avLst/>
          </a:prstGeom>
          <a:solidFill>
            <a:srgbClr val="2A2A2C"/>
          </a:solidFill>
          <a:ln w="1905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909347B-7842-BF06-0E38-051A22993CF5}"/>
              </a:ext>
            </a:extLst>
          </p:cNvPr>
          <p:cNvSpPr txBox="1">
            <a:spLocks/>
          </p:cNvSpPr>
          <p:nvPr/>
        </p:nvSpPr>
        <p:spPr>
          <a:xfrm>
            <a:off x="4568698" y="2861320"/>
            <a:ext cx="1944216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Caminar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caminar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é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caminar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ás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caminar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á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caminar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caminar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caminar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án</a:t>
            </a:r>
          </a:p>
        </p:txBody>
      </p:sp>
      <p:pic>
        <p:nvPicPr>
          <p:cNvPr id="1026" name="Picture 2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7539AF6D-2550-3FD2-0EF1-DB3F591F2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7443" y1="35889" x2="57482" y2="36126"/>
                        <a14:foregroundMark x1="58757" y1="34052" x2="59744" y2="35012"/>
                        <a14:foregroundMark x1="60096" y1="36451" x2="60567" y2="38375"/>
                        <a14:foregroundMark x1="59744" y1="35012" x2="60096" y2="36451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351" y1="31063" x2="59585" y2="3141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182" y1="77698" x2="61502" y2="7697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141" y1="77938" x2="62141" y2="7793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3093" b="10116"/>
          <a:stretch/>
        </p:blipFill>
        <p:spPr bwMode="auto">
          <a:xfrm rot="5400000">
            <a:off x="8659482" y="-303277"/>
            <a:ext cx="2604470" cy="354560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6AB6E9-3975-4CFF-95E8-E7DC34D44CB7}"/>
              </a:ext>
            </a:extLst>
          </p:cNvPr>
          <p:cNvSpPr txBox="1"/>
          <p:nvPr/>
        </p:nvSpPr>
        <p:spPr>
          <a:xfrm>
            <a:off x="8730417" y="758561"/>
            <a:ext cx="25931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>
                  <a:glow rad="76200">
                    <a:schemeClr val="bg1">
                      <a:alpha val="80000"/>
                    </a:schemeClr>
                  </a:glow>
                </a:effectLst>
              </a:rPr>
              <a:t>Las terminaciones del futuro son las mismas para todos los verbos.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5D34F1B-909F-728C-6006-D9769619D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0" r="-2" b="194"/>
          <a:stretch/>
        </p:blipFill>
        <p:spPr bwMode="auto">
          <a:xfrm>
            <a:off x="10990956" y="10"/>
            <a:ext cx="11978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43E1CA-E51E-414F-A6F5-A42ACCEDD56F}"/>
              </a:ext>
            </a:extLst>
          </p:cNvPr>
          <p:cNvSpPr/>
          <p:nvPr/>
        </p:nvSpPr>
        <p:spPr>
          <a:xfrm>
            <a:off x="3865628" y="2304142"/>
            <a:ext cx="7773400" cy="3882826"/>
          </a:xfrm>
          <a:prstGeom prst="rect">
            <a:avLst/>
          </a:prstGeom>
          <a:solidFill>
            <a:srgbClr val="2A2A2C"/>
          </a:solidFill>
          <a:ln w="9525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3812" y="609600"/>
            <a:ext cx="10570811" cy="970450"/>
          </a:xfrm>
        </p:spPr>
        <p:txBody>
          <a:bodyPr/>
          <a:lstStyle/>
          <a:p>
            <a:pPr algn="l"/>
            <a:r>
              <a:rPr lang="es-ES_tradnl" b="1" cap="small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¿Qué verbos irregulares hay?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BAFE2C2-18C6-49A7-98BF-5C0646EFA7C8}"/>
              </a:ext>
            </a:extLst>
          </p:cNvPr>
          <p:cNvSpPr txBox="1">
            <a:spLocks/>
          </p:cNvSpPr>
          <p:nvPr/>
        </p:nvSpPr>
        <p:spPr>
          <a:xfrm>
            <a:off x="621804" y="1764082"/>
            <a:ext cx="2403885" cy="49629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caber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cabr-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/>
              <a:t>decir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dir-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haber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habr-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/>
              <a:t>poder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podr-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poner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pondr-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/>
              <a:t>querer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querr-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/>
              <a:t>saber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sabr-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salir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saldr-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/>
              <a:t>tener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tendr-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valer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valdr-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/>
              <a:t>venir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vendr-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942F0BB2-E5B7-4C23-9069-81456C67DECD}"/>
              </a:ext>
            </a:extLst>
          </p:cNvPr>
          <p:cNvSpPr txBox="1">
            <a:spLocks/>
          </p:cNvSpPr>
          <p:nvPr/>
        </p:nvSpPr>
        <p:spPr>
          <a:xfrm>
            <a:off x="6024352" y="2384534"/>
            <a:ext cx="1723210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Poder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podr</a:t>
            </a:r>
            <a:r>
              <a:rPr lang="es-ES_tradnl" b="1" dirty="0">
                <a:solidFill>
                  <a:srgbClr val="F4D968"/>
                </a:solidFill>
              </a:rPr>
              <a:t>é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podr</a:t>
            </a:r>
            <a:r>
              <a:rPr lang="es-ES_tradnl" b="1" dirty="0">
                <a:solidFill>
                  <a:srgbClr val="F4D968"/>
                </a:solidFill>
              </a:rPr>
              <a:t>ás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podr</a:t>
            </a:r>
            <a:r>
              <a:rPr lang="es-ES_tradnl" b="1" dirty="0">
                <a:solidFill>
                  <a:srgbClr val="F4D968"/>
                </a:solidFill>
              </a:rPr>
              <a:t>á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podr</a:t>
            </a:r>
            <a:r>
              <a:rPr lang="es-ES_tradnl" b="1" dirty="0">
                <a:solidFill>
                  <a:srgbClr val="F4D968"/>
                </a:solidFill>
              </a:rPr>
              <a:t>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podr</a:t>
            </a:r>
            <a:r>
              <a:rPr lang="es-ES_tradnl" b="1" dirty="0">
                <a:solidFill>
                  <a:srgbClr val="F4D968"/>
                </a:solidFill>
              </a:rPr>
              <a:t>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podr</a:t>
            </a:r>
            <a:r>
              <a:rPr lang="es-ES_tradnl" b="1" dirty="0">
                <a:solidFill>
                  <a:srgbClr val="F4D968"/>
                </a:solidFill>
              </a:rPr>
              <a:t>án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51D99AF7-F1E2-49CD-A1C6-0135FE71B0F8}"/>
              </a:ext>
            </a:extLst>
          </p:cNvPr>
          <p:cNvSpPr txBox="1">
            <a:spLocks/>
          </p:cNvSpPr>
          <p:nvPr/>
        </p:nvSpPr>
        <p:spPr>
          <a:xfrm>
            <a:off x="7970084" y="2384534"/>
            <a:ext cx="1723211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Tener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tendr</a:t>
            </a:r>
            <a:r>
              <a:rPr lang="es-ES_tradnl" b="1" dirty="0">
                <a:solidFill>
                  <a:srgbClr val="F4D968"/>
                </a:solidFill>
              </a:rPr>
              <a:t>é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tendr</a:t>
            </a:r>
            <a:r>
              <a:rPr lang="es-ES_tradnl" b="1" dirty="0">
                <a:solidFill>
                  <a:srgbClr val="F4D968"/>
                </a:solidFill>
              </a:rPr>
              <a:t>ás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tendr</a:t>
            </a:r>
            <a:r>
              <a:rPr lang="es-ES_tradnl" b="1" dirty="0">
                <a:solidFill>
                  <a:srgbClr val="F4D968"/>
                </a:solidFill>
              </a:rPr>
              <a:t>á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tendr</a:t>
            </a:r>
            <a:r>
              <a:rPr lang="es-ES_tradnl" b="1" dirty="0">
                <a:solidFill>
                  <a:srgbClr val="F4D968"/>
                </a:solidFill>
              </a:rPr>
              <a:t>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tendr</a:t>
            </a:r>
            <a:r>
              <a:rPr lang="es-ES_tradnl" b="1" dirty="0">
                <a:solidFill>
                  <a:srgbClr val="F4D968"/>
                </a:solidFill>
              </a:rPr>
              <a:t>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tendr</a:t>
            </a:r>
            <a:r>
              <a:rPr lang="es-ES_tradnl" b="1" dirty="0">
                <a:solidFill>
                  <a:srgbClr val="F4D968"/>
                </a:solidFill>
              </a:rPr>
              <a:t>án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B9F5992-5BE2-45E4-9252-63D68CA49A15}"/>
              </a:ext>
            </a:extLst>
          </p:cNvPr>
          <p:cNvSpPr/>
          <p:nvPr/>
        </p:nvSpPr>
        <p:spPr>
          <a:xfrm>
            <a:off x="3049201" y="4198447"/>
            <a:ext cx="614127" cy="166657"/>
          </a:xfrm>
          <a:prstGeom prst="rightArrow">
            <a:avLst>
              <a:gd name="adj1" fmla="val 50000"/>
              <a:gd name="adj2" fmla="val 110674"/>
            </a:avLst>
          </a:prstGeom>
          <a:gradFill>
            <a:gsLst>
              <a:gs pos="100000">
                <a:srgbClr val="FEE81A"/>
              </a:gs>
              <a:gs pos="0">
                <a:srgbClr val="FFF761"/>
              </a:gs>
            </a:gsLst>
            <a:lin ang="5400000" scaled="1"/>
          </a:gra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5B6C61C4-E65F-481C-BF5F-4A5CB97E2D0D}"/>
              </a:ext>
            </a:extLst>
          </p:cNvPr>
          <p:cNvSpPr txBox="1">
            <a:spLocks/>
          </p:cNvSpPr>
          <p:nvPr/>
        </p:nvSpPr>
        <p:spPr>
          <a:xfrm>
            <a:off x="9915817" y="2384534"/>
            <a:ext cx="1723211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Venir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vendr</a:t>
            </a:r>
            <a:r>
              <a:rPr lang="es-ES_tradnl" b="1" dirty="0">
                <a:solidFill>
                  <a:srgbClr val="F4D968"/>
                </a:solidFill>
              </a:rPr>
              <a:t>é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vendr</a:t>
            </a:r>
            <a:r>
              <a:rPr lang="es-ES_tradnl" b="1" dirty="0">
                <a:solidFill>
                  <a:srgbClr val="F4D968"/>
                </a:solidFill>
              </a:rPr>
              <a:t>ás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vendr</a:t>
            </a:r>
            <a:r>
              <a:rPr lang="es-ES_tradnl" b="1" dirty="0">
                <a:solidFill>
                  <a:srgbClr val="F4D968"/>
                </a:solidFill>
              </a:rPr>
              <a:t>á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vendr</a:t>
            </a:r>
            <a:r>
              <a:rPr lang="es-ES_tradnl" b="1" dirty="0">
                <a:solidFill>
                  <a:srgbClr val="F4D968"/>
                </a:solidFill>
              </a:rPr>
              <a:t>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vendr</a:t>
            </a:r>
            <a:r>
              <a:rPr lang="es-ES_tradnl" b="1" dirty="0">
                <a:solidFill>
                  <a:srgbClr val="F4D968"/>
                </a:solidFill>
              </a:rPr>
              <a:t>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vendr</a:t>
            </a:r>
            <a:r>
              <a:rPr lang="es-ES_tradnl" b="1" dirty="0">
                <a:solidFill>
                  <a:srgbClr val="F4D968"/>
                </a:solidFill>
              </a:rPr>
              <a:t>án</a:t>
            </a: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8DDBC72C-936F-877F-2AD6-5781FD7F1E25}"/>
              </a:ext>
            </a:extLst>
          </p:cNvPr>
          <p:cNvSpPr txBox="1">
            <a:spLocks/>
          </p:cNvSpPr>
          <p:nvPr/>
        </p:nvSpPr>
        <p:spPr>
          <a:xfrm>
            <a:off x="4143335" y="2384534"/>
            <a:ext cx="1603311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Decir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dir</a:t>
            </a:r>
            <a:r>
              <a:rPr lang="es-ES_tradnl" b="1" dirty="0">
                <a:solidFill>
                  <a:srgbClr val="F4D968"/>
                </a:solidFill>
              </a:rPr>
              <a:t>é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dir</a:t>
            </a:r>
            <a:r>
              <a:rPr lang="es-ES_tradnl" b="1" dirty="0">
                <a:solidFill>
                  <a:srgbClr val="F4D968"/>
                </a:solidFill>
              </a:rPr>
              <a:t>ás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dir</a:t>
            </a:r>
            <a:r>
              <a:rPr lang="es-ES_tradnl" b="1" dirty="0">
                <a:solidFill>
                  <a:srgbClr val="F4D968"/>
                </a:solidFill>
              </a:rPr>
              <a:t>á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dir</a:t>
            </a:r>
            <a:r>
              <a:rPr lang="es-ES_tradnl" b="1" dirty="0">
                <a:solidFill>
                  <a:srgbClr val="F4D968"/>
                </a:solidFill>
              </a:rPr>
              <a:t>emos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dir</a:t>
            </a:r>
            <a:r>
              <a:rPr lang="es-ES_tradnl" b="1" dirty="0">
                <a:solidFill>
                  <a:srgbClr val="F4D968"/>
                </a:solidFill>
              </a:rPr>
              <a:t>éis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dir</a:t>
            </a:r>
            <a:r>
              <a:rPr lang="es-ES_tradnl" b="1" dirty="0">
                <a:solidFill>
                  <a:srgbClr val="F4D968"/>
                </a:solidFill>
              </a:rPr>
              <a:t>án</a:t>
            </a:r>
          </a:p>
        </p:txBody>
      </p:sp>
    </p:spTree>
    <p:extLst>
      <p:ext uri="{BB962C8B-B14F-4D97-AF65-F5344CB8AC3E}">
        <p14:creationId xmlns:p14="http://schemas.microsoft.com/office/powerpoint/2010/main" val="18530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012C7A3-3DF2-490B-7B51-DFD835172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5" r="-2" b="194"/>
          <a:stretch/>
        </p:blipFill>
        <p:spPr bwMode="auto">
          <a:xfrm>
            <a:off x="11147849" y="10"/>
            <a:ext cx="10465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81339" y="586342"/>
            <a:ext cx="10583284" cy="970450"/>
          </a:xfrm>
        </p:spPr>
        <p:txBody>
          <a:bodyPr/>
          <a:lstStyle/>
          <a:p>
            <a:pPr algn="l"/>
            <a:r>
              <a:rPr lang="es-ES_tradnl" b="1" cap="small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¿C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ó</a:t>
            </a:r>
            <a:r>
              <a:rPr lang="es-ES_tradnl" b="1" cap="small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mo se usa?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440547-B2E2-4D19-8C79-C49667317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39" y="2276872"/>
            <a:ext cx="10225136" cy="4259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400" b="1" u="sng" cap="small" dirty="0"/>
              <a:t>Futuro a largo plazo</a:t>
            </a:r>
          </a:p>
          <a:p>
            <a:r>
              <a:rPr lang="es-ES_tradnl" sz="2400" dirty="0"/>
              <a:t>No sé qué va a pasar ahora, pero sé aún menos de lo que </a:t>
            </a:r>
            <a:r>
              <a:rPr lang="es-ES_tradnl" sz="2400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pasará</a:t>
            </a:r>
            <a:r>
              <a:rPr lang="es-ES_tradnl" sz="2400" dirty="0"/>
              <a:t> mañana.</a:t>
            </a:r>
          </a:p>
          <a:p>
            <a:r>
              <a:rPr lang="es-ES_tradnl" sz="2400" dirty="0"/>
              <a:t>Mañana lo hago, no te preocupes.  /  Lo </a:t>
            </a:r>
            <a:r>
              <a:rPr lang="es-ES_tradnl" sz="2400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haré</a:t>
            </a:r>
            <a:r>
              <a:rPr lang="es-ES_tradnl" sz="2400" dirty="0"/>
              <a:t> mañana, no me agobies.</a:t>
            </a:r>
          </a:p>
          <a:p>
            <a:r>
              <a:rPr lang="es-ES_tradnl" sz="2400" dirty="0"/>
              <a:t>Ya te </a:t>
            </a:r>
            <a:r>
              <a:rPr lang="es-ES_tradnl" sz="2400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llamaré</a:t>
            </a:r>
            <a:r>
              <a:rPr lang="es-ES_tradnl" sz="2400" dirty="0"/>
              <a:t>. / No estoy contento, pero ya </a:t>
            </a:r>
            <a:r>
              <a:rPr lang="es-ES_tradnl" sz="2400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hablaremos</a:t>
            </a:r>
            <a:r>
              <a:rPr lang="es-ES_tradnl" sz="2400" b="1" dirty="0">
                <a:solidFill>
                  <a:srgbClr val="F4D968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 </a:t>
            </a:r>
            <a:r>
              <a:rPr lang="es-ES_tradnl" sz="2400" dirty="0"/>
              <a:t>cuando vuelvas.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 algn="ctr">
              <a:buNone/>
            </a:pPr>
            <a:r>
              <a:rPr lang="es-ES_tradnl" sz="2400" b="1" u="sng" cap="small" dirty="0"/>
              <a:t>Futuro de probabilidad</a:t>
            </a:r>
          </a:p>
          <a:p>
            <a:r>
              <a:rPr lang="es-ES_tradnl" sz="2400" dirty="0"/>
              <a:t>―¿Por qué nos ha llamado Sofía? ―</a:t>
            </a:r>
            <a:r>
              <a:rPr lang="es-ES_tradnl" sz="2400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Querrá</a:t>
            </a:r>
            <a:r>
              <a:rPr lang="es-ES_tradnl" sz="2400" dirty="0"/>
              <a:t> hablar de lo que pasó ayer.</a:t>
            </a:r>
          </a:p>
          <a:p>
            <a:r>
              <a:rPr lang="es-ES_tradnl" sz="2400" dirty="0"/>
              <a:t>No sé porqué Antonio no me cuenta nada. ¿</a:t>
            </a:r>
            <a:r>
              <a:rPr lang="es-ES_tradnl" sz="2400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Será</a:t>
            </a:r>
            <a:r>
              <a:rPr lang="es-ES_tradnl" sz="2400" dirty="0"/>
              <a:t> que no confía en mí?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260B2C-7F83-4994-819B-10594D8184DF}"/>
              </a:ext>
            </a:extLst>
          </p:cNvPr>
          <p:cNvSpPr txBox="1"/>
          <p:nvPr/>
        </p:nvSpPr>
        <p:spPr>
          <a:xfrm>
            <a:off x="681340" y="2235902"/>
            <a:ext cx="8869457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Futuro a largo plazo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0A1CC8-51E0-4C9F-B452-7BECA4B0FABF}"/>
              </a:ext>
            </a:extLst>
          </p:cNvPr>
          <p:cNvSpPr txBox="1"/>
          <p:nvPr/>
        </p:nvSpPr>
        <p:spPr>
          <a:xfrm>
            <a:off x="681339" y="4797152"/>
            <a:ext cx="8869458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Futuro de probabilidad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E3F8EDB-E3B6-42FA-BC6D-66E4E415B272}"/>
              </a:ext>
            </a:extLst>
          </p:cNvPr>
          <p:cNvSpPr/>
          <p:nvPr/>
        </p:nvSpPr>
        <p:spPr>
          <a:xfrm>
            <a:off x="8545587" y="314131"/>
            <a:ext cx="2960409" cy="2232248"/>
          </a:xfrm>
          <a:prstGeom prst="ellipse">
            <a:avLst/>
          </a:prstGeom>
          <a:solidFill>
            <a:srgbClr val="2A2A2C"/>
          </a:solidFill>
          <a:ln w="9525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5D35B-DB1F-4497-824F-756AE36E7BC4}"/>
              </a:ext>
            </a:extLst>
          </p:cNvPr>
          <p:cNvSpPr txBox="1"/>
          <p:nvPr/>
        </p:nvSpPr>
        <p:spPr>
          <a:xfrm>
            <a:off x="8628490" y="1079880"/>
            <a:ext cx="266429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</a:rPr>
              <a:t>El futuro transmite menos urgencia.</a:t>
            </a:r>
          </a:p>
        </p:txBody>
      </p:sp>
      <p:pic>
        <p:nvPicPr>
          <p:cNvPr id="3" name="Picture 2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9755E690-1EF7-E815-E524-AC9287E07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7443" y1="35889" x2="57482" y2="36126"/>
                        <a14:foregroundMark x1="58757" y1="34052" x2="59744" y2="35012"/>
                        <a14:foregroundMark x1="60096" y1="36451" x2="60567" y2="38375"/>
                        <a14:foregroundMark x1="59744" y1="35012" x2="60096" y2="36451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351" y1="31063" x2="59585" y2="3141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182" y1="77698" x2="61502" y2="7697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300" y1="77698" x2="62300" y2="7769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3093" b="10116"/>
          <a:stretch/>
        </p:blipFill>
        <p:spPr bwMode="auto">
          <a:xfrm rot="5400000">
            <a:off x="8629964" y="-372460"/>
            <a:ext cx="2604470" cy="354560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AF2B414-82A1-1291-0A5C-C88002E2CC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51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-882" t="-1" r="-1" b="-1"/>
          <a:stretch/>
        </p:blipFill>
        <p:spPr>
          <a:xfrm>
            <a:off x="2417763" y="121695"/>
            <a:ext cx="9706106" cy="6614609"/>
          </a:xfrm>
          <a:prstGeom prst="rect">
            <a:avLst/>
          </a:prstGeom>
        </p:spPr>
      </p:pic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027984" y="1386516"/>
            <a:ext cx="4031414" cy="4099350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608" y="2636912"/>
            <a:ext cx="3484165" cy="24205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s-ES_tradnl" sz="4000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El condicional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B652971-064F-4B32-A213-B326E652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9372" y="1595889"/>
            <a:ext cx="3748638" cy="3680604"/>
          </a:xfrm>
          <a:prstGeom prst="roundRect">
            <a:avLst>
              <a:gd name="adj" fmla="val 2847"/>
            </a:avLst>
          </a:prstGeom>
          <a:noFill/>
          <a:ln w="127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B4E20115-768E-06F4-57A3-B4CB183251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23" t="22889"/>
          <a:stretch/>
        </p:blipFill>
        <p:spPr>
          <a:xfrm rot="10800000">
            <a:off x="1528713" y="3001206"/>
            <a:ext cx="3196360" cy="1174422"/>
          </a:xfrm>
          <a:prstGeom prst="rect">
            <a:avLst/>
          </a:prstGeom>
        </p:spPr>
      </p:pic>
      <p:pic>
        <p:nvPicPr>
          <p:cNvPr id="4" name="Picture 3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6B84A196-44B4-C37A-B058-CF3FE6956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878"/>
          <a:stretch/>
        </p:blipFill>
        <p:spPr>
          <a:xfrm>
            <a:off x="1459554" y="2217514"/>
            <a:ext cx="3223434" cy="1523044"/>
          </a:xfrm>
          <a:prstGeom prst="rect">
            <a:avLst/>
          </a:prstGeom>
        </p:spPr>
      </p:pic>
      <p:pic>
        <p:nvPicPr>
          <p:cNvPr id="5" name="Picture 4" descr="A white smoke on a black background&#10;&#10;Description automatically generated">
            <a:extLst>
              <a:ext uri="{FF2B5EF4-FFF2-40B4-BE49-F238E27FC236}">
                <a16:creationId xmlns:a16="http://schemas.microsoft.com/office/drawing/2014/main" id="{2E402AED-A3E4-EA51-FE38-8CD6172DF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79"/>
          <a:stretch/>
        </p:blipFill>
        <p:spPr>
          <a:xfrm>
            <a:off x="1445344" y="2107741"/>
            <a:ext cx="3223434" cy="1523044"/>
          </a:xfrm>
          <a:prstGeom prst="rect">
            <a:avLst/>
          </a:prstGeom>
        </p:spPr>
      </p:pic>
      <p:pic>
        <p:nvPicPr>
          <p:cNvPr id="6" name="Picture 2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FF708CE4-0A8C-C468-196D-777B422EE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271" b="81775" l="17732" r="83387">
                        <a14:foregroundMark x1="27955" y1="31655" x2="27955" y2="31655"/>
                        <a14:foregroundMark x1="35144" y1="23022" x2="35144" y2="23022"/>
                        <a14:foregroundMark x1="35144" y1="26859" x2="35144" y2="26859"/>
                        <a14:foregroundMark x1="31470" y1="38369" x2="36581" y2="30695"/>
                        <a14:foregroundMark x1="36581" y1="30695" x2="36581" y2="30695"/>
                        <a14:foregroundMark x1="37300" y1="29017" x2="37540" y2="29736"/>
                        <a14:foregroundMark x1="36741" y1="27338" x2="37300" y2="29017"/>
                        <a14:foregroundMark x1="35623" y1="23981" x2="36741" y2="27338"/>
                        <a14:foregroundMark x1="29712" y1="33813" x2="28435" y2="29496"/>
                        <a14:foregroundMark x1="25719" y1="42206" x2="30192" y2="43885"/>
                        <a14:foregroundMark x1="25399" y1="48201" x2="23482" y2="42446"/>
                        <a14:foregroundMark x1="34984" y1="26619" x2="33387" y2="23741"/>
                        <a14:foregroundMark x1="26997" y1="32854" x2="26997" y2="31655"/>
                        <a14:foregroundMark x1="26837" y1="30935" x2="26837" y2="30935"/>
                        <a14:foregroundMark x1="27316" y1="29976" x2="27316" y2="29976"/>
                        <a14:foregroundMark x1="27636" y1="29257" x2="27636" y2="29257"/>
                        <a14:foregroundMark x1="28594" y1="28777" x2="28594" y2="28777"/>
                        <a14:foregroundMark x1="29393" y1="28777" x2="29393" y2="28777"/>
                        <a14:foregroundMark x1="29872" y1="29257" x2="29872" y2="29257"/>
                        <a14:foregroundMark x1="30511" y1="30456" x2="30511" y2="30456"/>
                        <a14:foregroundMark x1="30671" y1="30695" x2="30671" y2="30695"/>
                        <a14:foregroundMark x1="30831" y1="31175" x2="30831" y2="31175"/>
                        <a14:foregroundMark x1="30831" y1="31415" x2="30831" y2="31415"/>
                        <a14:foregroundMark x1="31310" y1="31175" x2="31310" y2="31175"/>
                        <a14:foregroundMark x1="26837" y1="29257" x2="26837" y2="29257"/>
                        <a14:foregroundMark x1="26518" y1="29496" x2="26518" y2="29496"/>
                        <a14:foregroundMark x1="20288" y1="50839" x2="20288" y2="50839"/>
                        <a14:foregroundMark x1="75240" y1="46043" x2="75240" y2="46043"/>
                        <a14:foregroundMark x1="76997" y1="53477" x2="75240" y2="44365"/>
                        <a14:foregroundMark x1="74121" y1="57794" x2="79393" y2="49161"/>
                        <a14:foregroundMark x1="79393" y1="49161" x2="76358" y2="45324"/>
                        <a14:foregroundMark x1="77476" y1="60192" x2="77476" y2="60192"/>
                        <a14:foregroundMark x1="80511" y1="57074" x2="80511" y2="57074"/>
                        <a14:foregroundMark x1="80831" y1="53717" x2="80831" y2="53717"/>
                        <a14:foregroundMark x1="81150" y1="52278" x2="81150" y2="52278"/>
                        <a14:foregroundMark x1="82268" y1="48201" x2="82268" y2="48201"/>
                        <a14:foregroundMark x1="80990" y1="46763" x2="80990" y2="46763"/>
                        <a14:foregroundMark x1="78275" y1="42686" x2="78275" y2="42686"/>
                        <a14:foregroundMark x1="75080" y1="39329" x2="75080" y2="39329"/>
                        <a14:foregroundMark x1="58147" y1="31655" x2="58307" y2="32614"/>
                        <a14:foregroundMark x1="58786" y1="29736" x2="58786" y2="29736"/>
                        <a14:foregroundMark x1="57188" y1="26379" x2="57188" y2="26379"/>
                        <a14:foregroundMark x1="46166" y1="65707" x2="49042" y2="55635"/>
                        <a14:foregroundMark x1="49042" y1="55635" x2="46326" y2="49640"/>
                        <a14:foregroundMark x1="42652" y1="79856" x2="55272" y2="82254"/>
                        <a14:foregroundMark x1="55272" y1="82254" x2="57029" y2="80815"/>
                        <a14:foregroundMark x1="73558" y1="40369" x2="75870" y2="40964"/>
                        <a14:foregroundMark x1="70447" y1="39568" x2="71471" y2="39832"/>
                        <a14:foregroundMark x1="66454" y1="69544" x2="66454" y2="69544"/>
                        <a14:foregroundMark x1="66454" y1="69544" x2="66454" y2="70264"/>
                        <a14:foregroundMark x1="71406" y1="37410" x2="71406" y2="37410"/>
                        <a14:foregroundMark x1="72524" y1="36930" x2="72524" y2="36930"/>
                        <a14:foregroundMark x1="73802" y1="36691" x2="73802" y2="36691"/>
                        <a14:foregroundMark x1="71246" y1="36451" x2="71246" y2="36451"/>
                        <a14:foregroundMark x1="72684" y1="35492" x2="72684" y2="35492"/>
                        <a14:foregroundMark x1="74281" y1="36211" x2="74281" y2="36211"/>
                        <a14:foregroundMark x1="82588" y1="49161" x2="82588" y2="49161"/>
                        <a14:foregroundMark x1="83387" y1="52278" x2="83387" y2="52278"/>
                        <a14:foregroundMark x1="33866" y1="21823" x2="33866" y2="21823"/>
                        <a14:foregroundMark x1="35783" y1="20384" x2="35783" y2="20384"/>
                        <a14:foregroundMark x1="34665" y1="20144" x2="34665" y2="20144"/>
                        <a14:foregroundMark x1="34345" y1="20144" x2="34345" y2="20144"/>
                        <a14:foregroundMark x1="36741" y1="19664" x2="36741" y2="19664"/>
                        <a14:foregroundMark x1="38339" y1="21583" x2="38339" y2="21583"/>
                        <a14:foregroundMark x1="38498" y1="24221" x2="38498" y2="24221"/>
                        <a14:foregroundMark x1="38498" y1="21823" x2="38498" y2="21823"/>
                        <a14:foregroundMark x1="37859" y1="20384" x2="37859" y2="20384"/>
                        <a14:foregroundMark x1="38978" y1="22302" x2="38978" y2="22302"/>
                        <a14:foregroundMark x1="20128" y1="43405" x2="20128" y2="43405"/>
                        <a14:foregroundMark x1="20128" y1="41966" x2="20128" y2="41966"/>
                        <a14:foregroundMark x1="18690" y1="42446" x2="18690" y2="42446"/>
                        <a14:foregroundMark x1="20927" y1="38609" x2="20927" y2="38609"/>
                        <a14:foregroundMark x1="22364" y1="37650" x2="22364" y2="37650"/>
                        <a14:foregroundMark x1="24441" y1="37410" x2="24441" y2="37410"/>
                        <a14:foregroundMark x1="24441" y1="35731" x2="24441" y2="35731"/>
                        <a14:backgroundMark x1="71725" y1="30695" x2="74258" y2="31554"/>
                        <a14:backgroundMark x1="76358" y1="36211" x2="76677" y2="36691"/>
                        <a14:backgroundMark x1="75879" y1="35492" x2="76358" y2="36211"/>
                        <a14:backgroundMark x1="75559" y1="35012" x2="75879" y2="35492"/>
                        <a14:backgroundMark x1="75559" y1="36451" x2="73962" y2="34532"/>
                        <a14:backgroundMark x1="80351" y1="67626" x2="80351" y2="67626"/>
                        <a14:backgroundMark x1="80511" y1="65707" x2="80511" y2="65707"/>
                        <a14:backgroundMark x1="32428" y1="27338" x2="32428" y2="27338"/>
                        <a14:backgroundMark x1="32748" y1="29017" x2="32748" y2="29017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1" t="2770" r="15228" b="10115"/>
          <a:stretch/>
        </p:blipFill>
        <p:spPr bwMode="auto">
          <a:xfrm>
            <a:off x="1629916" y="2287163"/>
            <a:ext cx="2549256" cy="1991548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C5BC0FE-64C6-8BC5-2C21-0F6445B71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7" r="-1" b="194"/>
          <a:stretch/>
        </p:blipFill>
        <p:spPr bwMode="auto">
          <a:xfrm>
            <a:off x="10990957" y="10"/>
            <a:ext cx="120344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43E1CA-E51E-414F-A6F5-A42ACCEDD56F}"/>
              </a:ext>
            </a:extLst>
          </p:cNvPr>
          <p:cNvSpPr/>
          <p:nvPr/>
        </p:nvSpPr>
        <p:spPr>
          <a:xfrm>
            <a:off x="4063823" y="2808220"/>
            <a:ext cx="7056784" cy="3882826"/>
          </a:xfrm>
          <a:prstGeom prst="rect">
            <a:avLst/>
          </a:prstGeom>
          <a:solidFill>
            <a:srgbClr val="2A2A2C"/>
          </a:solidFill>
          <a:ln w="9525">
            <a:solidFill>
              <a:schemeClr val="tx1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9541" y="681608"/>
            <a:ext cx="10351066" cy="970450"/>
          </a:xfrm>
        </p:spPr>
        <p:txBody>
          <a:bodyPr/>
          <a:lstStyle/>
          <a:p>
            <a:pPr algn="l"/>
            <a:r>
              <a:rPr lang="es-ES_tradnl" b="1" cap="small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¿C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ó</a:t>
            </a:r>
            <a:r>
              <a:rPr lang="es-ES_tradnl" b="1" cap="small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mo se conjuga?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BAFE2C2-18C6-49A7-98BF-5C0646EFA7C8}"/>
              </a:ext>
            </a:extLst>
          </p:cNvPr>
          <p:cNvSpPr txBox="1">
            <a:spLocks/>
          </p:cNvSpPr>
          <p:nvPr/>
        </p:nvSpPr>
        <p:spPr>
          <a:xfrm>
            <a:off x="895471" y="2888612"/>
            <a:ext cx="1936862" cy="380243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>
                <a:effectLst/>
              </a:rPr>
              <a:t>Obedecer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obedec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/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obedec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/>
              </a:rPr>
              <a:t>ías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obedec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/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obedec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/>
              </a:rPr>
              <a:t>íamos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obedec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/>
              </a:rPr>
              <a:t>ías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>
                <a:effectLst/>
              </a:rPr>
              <a:t>obedec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  <a:effectLst/>
              </a:rPr>
              <a:t>ían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942F0BB2-E5B7-4C23-9069-81456C67DECD}"/>
              </a:ext>
            </a:extLst>
          </p:cNvPr>
          <p:cNvSpPr txBox="1">
            <a:spLocks/>
          </p:cNvSpPr>
          <p:nvPr/>
        </p:nvSpPr>
        <p:spPr>
          <a:xfrm>
            <a:off x="6507403" y="2888612"/>
            <a:ext cx="1944216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Romper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romper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romper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romper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romper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romper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romper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ían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51D99AF7-F1E2-49CD-A1C6-0135FE71B0F8}"/>
              </a:ext>
            </a:extLst>
          </p:cNvPr>
          <p:cNvSpPr txBox="1">
            <a:spLocks/>
          </p:cNvSpPr>
          <p:nvPr/>
        </p:nvSpPr>
        <p:spPr>
          <a:xfrm>
            <a:off x="8667014" y="2888612"/>
            <a:ext cx="2232248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Consentir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consentir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consentir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consentir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consentir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consentir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consentir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03F677-980F-4205-9B2E-09D1526B1A7C}"/>
              </a:ext>
            </a:extLst>
          </p:cNvPr>
          <p:cNvSpPr txBox="1"/>
          <p:nvPr/>
        </p:nvSpPr>
        <p:spPr>
          <a:xfrm>
            <a:off x="787458" y="2160148"/>
            <a:ext cx="2196245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Imperfecto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C51BC-A214-4EB0-861C-20CC8FD72780}"/>
              </a:ext>
            </a:extLst>
          </p:cNvPr>
          <p:cNvSpPr txBox="1"/>
          <p:nvPr/>
        </p:nvSpPr>
        <p:spPr>
          <a:xfrm>
            <a:off x="4063823" y="2160148"/>
            <a:ext cx="6783117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rgbClr val="FFFF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Condicional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B9F5992-5BE2-45E4-9252-63D68CA49A15}"/>
              </a:ext>
            </a:extLst>
          </p:cNvPr>
          <p:cNvSpPr/>
          <p:nvPr/>
        </p:nvSpPr>
        <p:spPr>
          <a:xfrm>
            <a:off x="3055711" y="4706717"/>
            <a:ext cx="547414" cy="166223"/>
          </a:xfrm>
          <a:prstGeom prst="rightArrow">
            <a:avLst>
              <a:gd name="adj1" fmla="val 50000"/>
              <a:gd name="adj2" fmla="val 110674"/>
            </a:avLst>
          </a:prstGeom>
          <a:solidFill>
            <a:srgbClr val="F4D968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D2D35E6-30BC-4F63-8C45-1CE3D8CFE370}"/>
              </a:ext>
            </a:extLst>
          </p:cNvPr>
          <p:cNvSpPr/>
          <p:nvPr/>
        </p:nvSpPr>
        <p:spPr>
          <a:xfrm>
            <a:off x="8326660" y="332656"/>
            <a:ext cx="3384376" cy="2289157"/>
          </a:xfrm>
          <a:prstGeom prst="ellipse">
            <a:avLst/>
          </a:prstGeom>
          <a:solidFill>
            <a:srgbClr val="2A2A2C"/>
          </a:solidFill>
          <a:ln w="1905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21F541E7-28A5-C06A-EBE2-E9F5F109DD40}"/>
              </a:ext>
            </a:extLst>
          </p:cNvPr>
          <p:cNvSpPr txBox="1">
            <a:spLocks/>
          </p:cNvSpPr>
          <p:nvPr/>
        </p:nvSpPr>
        <p:spPr>
          <a:xfrm>
            <a:off x="4346533" y="2888612"/>
            <a:ext cx="1944216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Limpiar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limpiar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limpiar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limpiar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limpiar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limpiar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limpiar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ían</a:t>
            </a:r>
          </a:p>
        </p:txBody>
      </p:sp>
      <p:pic>
        <p:nvPicPr>
          <p:cNvPr id="10" name="Picture 9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63E9E06D-4794-3373-A012-26AE9457F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7443" y1="35889" x2="57482" y2="36126"/>
                        <a14:foregroundMark x1="58757" y1="34052" x2="59744" y2="35012"/>
                        <a14:foregroundMark x1="60096" y1="36451" x2="60567" y2="38375"/>
                        <a14:foregroundMark x1="59744" y1="35012" x2="60096" y2="36451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351" y1="31063" x2="59585" y2="3141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182" y1="77698" x2="61502" y2="7697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141" y1="77698" x2="62141" y2="7769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3093" b="10116"/>
          <a:stretch/>
        </p:blipFill>
        <p:spPr bwMode="auto">
          <a:xfrm rot="5400000">
            <a:off x="8611350" y="-507397"/>
            <a:ext cx="2808313" cy="38231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D4E091-EAFB-4C9A-8F9A-0E63FB607320}"/>
              </a:ext>
            </a:extLst>
          </p:cNvPr>
          <p:cNvSpPr txBox="1"/>
          <p:nvPr/>
        </p:nvSpPr>
        <p:spPr>
          <a:xfrm>
            <a:off x="8635364" y="681608"/>
            <a:ext cx="2649931" cy="1805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>
                  <a:glow rad="76200">
                    <a:schemeClr val="bg1">
                      <a:alpha val="80000"/>
                    </a:schemeClr>
                  </a:glow>
                </a:effectLst>
              </a:rPr>
              <a:t>Las terminaciones del condicional también son las mismas para todos los verbos.</a:t>
            </a:r>
          </a:p>
        </p:txBody>
      </p:sp>
    </p:spTree>
    <p:extLst>
      <p:ext uri="{BB962C8B-B14F-4D97-AF65-F5344CB8AC3E}">
        <p14:creationId xmlns:p14="http://schemas.microsoft.com/office/powerpoint/2010/main" val="6624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353DB881-9D0C-5AF1-6B1A-7D39D2018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3" r="3636" b="194"/>
          <a:stretch/>
        </p:blipFill>
        <p:spPr bwMode="auto">
          <a:xfrm rot="10800000">
            <a:off x="10990955" y="0"/>
            <a:ext cx="12137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5336" y="609600"/>
            <a:ext cx="10589287" cy="970450"/>
          </a:xfrm>
        </p:spPr>
        <p:txBody>
          <a:bodyPr/>
          <a:lstStyle/>
          <a:p>
            <a:pPr algn="l"/>
            <a:r>
              <a:rPr lang="es-ES_tradnl" b="1" cap="small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¿Que verbos irregulares hay?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0BAFE2C2-18C6-49A7-98BF-5C0646EFA7C8}"/>
              </a:ext>
            </a:extLst>
          </p:cNvPr>
          <p:cNvSpPr txBox="1">
            <a:spLocks/>
          </p:cNvSpPr>
          <p:nvPr/>
        </p:nvSpPr>
        <p:spPr>
          <a:xfrm>
            <a:off x="621804" y="1764082"/>
            <a:ext cx="2403885" cy="49629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caber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cabr-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/>
              <a:t>decir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dir-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haber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habr-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/>
              <a:t>poder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podr-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poner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pondr-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/>
              <a:t>querer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querr-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/>
              <a:t>saber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sabr-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salir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saldr-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/>
              <a:t>tener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tendr-</a:t>
            </a:r>
            <a:endParaRPr lang="af-ZA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>
                <a:effectLst/>
              </a:rPr>
              <a:t>valer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valdr-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None/>
            </a:pPr>
            <a:r>
              <a:rPr lang="af-ZA" dirty="0"/>
              <a:t>venir </a:t>
            </a:r>
            <a:r>
              <a:rPr lang="af-ZA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  <a:latin typeface="Century Gothic" panose="020B0502020202020204" pitchFamily="34" charset="0"/>
              </a:rPr>
              <a:t>→</a:t>
            </a:r>
            <a:r>
              <a:rPr lang="af-ZA" dirty="0">
                <a:effectLst/>
                <a:latin typeface="Century Gothic" panose="020B0502020202020204" pitchFamily="34" charset="0"/>
              </a:rPr>
              <a:t> </a:t>
            </a:r>
            <a:r>
              <a:rPr lang="af-ZA" dirty="0">
                <a:effectLst/>
              </a:rPr>
              <a:t>vendr-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B9F5992-5BE2-45E4-9252-63D68CA49A15}"/>
              </a:ext>
            </a:extLst>
          </p:cNvPr>
          <p:cNvSpPr/>
          <p:nvPr/>
        </p:nvSpPr>
        <p:spPr>
          <a:xfrm>
            <a:off x="3049201" y="4198447"/>
            <a:ext cx="614127" cy="166657"/>
          </a:xfrm>
          <a:prstGeom prst="rightArrow">
            <a:avLst>
              <a:gd name="adj1" fmla="val 50000"/>
              <a:gd name="adj2" fmla="val 110674"/>
            </a:avLst>
          </a:prstGeom>
          <a:solidFill>
            <a:srgbClr val="F4D968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gradFill>
                <a:gsLst>
                  <a:gs pos="100000">
                    <a:srgbClr val="FEE81A"/>
                  </a:gs>
                  <a:gs pos="0">
                    <a:srgbClr val="FFF761"/>
                  </a:gs>
                </a:gsLst>
                <a:lin ang="5400000" scaled="1"/>
              </a:gra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4ADA2C-56F7-48C3-A3F7-BE0E3CF0B26B}"/>
              </a:ext>
            </a:extLst>
          </p:cNvPr>
          <p:cNvSpPr/>
          <p:nvPr/>
        </p:nvSpPr>
        <p:spPr>
          <a:xfrm>
            <a:off x="8774598" y="247886"/>
            <a:ext cx="3224469" cy="2317017"/>
          </a:xfrm>
          <a:prstGeom prst="ellipse">
            <a:avLst/>
          </a:prstGeom>
          <a:solidFill>
            <a:srgbClr val="2A2A2C"/>
          </a:solidFill>
          <a:ln w="1905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AD841-6D35-4F34-896A-9825B8810ACD}"/>
              </a:ext>
            </a:extLst>
          </p:cNvPr>
          <p:cNvSpPr txBox="1"/>
          <p:nvPr/>
        </p:nvSpPr>
        <p:spPr>
          <a:xfrm>
            <a:off x="8993209" y="504931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  <a:effectLst/>
              </a:rPr>
              <a:t>El futuro y el condicional comparten los verbos irregulares y sus raíces.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E48C3C-8D9E-4616-BD15-D456DFFC1AB2}"/>
              </a:ext>
            </a:extLst>
          </p:cNvPr>
          <p:cNvSpPr/>
          <p:nvPr/>
        </p:nvSpPr>
        <p:spPr>
          <a:xfrm>
            <a:off x="3862164" y="2570510"/>
            <a:ext cx="7776864" cy="4098850"/>
          </a:xfrm>
          <a:prstGeom prst="rect">
            <a:avLst/>
          </a:prstGeom>
          <a:solidFill>
            <a:srgbClr val="2A2A2C"/>
          </a:solidFill>
          <a:ln w="9525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942F0BB2-E5B7-4C23-9069-81456C67DECD}"/>
              </a:ext>
            </a:extLst>
          </p:cNvPr>
          <p:cNvSpPr txBox="1">
            <a:spLocks/>
          </p:cNvSpPr>
          <p:nvPr/>
        </p:nvSpPr>
        <p:spPr>
          <a:xfrm>
            <a:off x="5948880" y="2766171"/>
            <a:ext cx="1723210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Poder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podr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podr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podr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podr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podr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podr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ían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51D99AF7-F1E2-49CD-A1C6-0135FE71B0F8}"/>
              </a:ext>
            </a:extLst>
          </p:cNvPr>
          <p:cNvSpPr txBox="1">
            <a:spLocks/>
          </p:cNvSpPr>
          <p:nvPr/>
        </p:nvSpPr>
        <p:spPr>
          <a:xfrm>
            <a:off x="7894612" y="2766171"/>
            <a:ext cx="1723211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Tener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tendr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tendr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tendr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tendr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tendr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tendr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ían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5B6C61C4-E65F-481C-BF5F-4A5CB97E2D0D}"/>
              </a:ext>
            </a:extLst>
          </p:cNvPr>
          <p:cNvSpPr txBox="1">
            <a:spLocks/>
          </p:cNvSpPr>
          <p:nvPr/>
        </p:nvSpPr>
        <p:spPr>
          <a:xfrm>
            <a:off x="9840345" y="2766171"/>
            <a:ext cx="1723211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Venir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íamos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íais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vendr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ían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CDD8802C-3B44-1087-60B8-BE0E6B8A3BA4}"/>
              </a:ext>
            </a:extLst>
          </p:cNvPr>
          <p:cNvSpPr txBox="1">
            <a:spLocks/>
          </p:cNvSpPr>
          <p:nvPr/>
        </p:nvSpPr>
        <p:spPr>
          <a:xfrm>
            <a:off x="4083914" y="2766171"/>
            <a:ext cx="1603311" cy="38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_tradnl" b="1" u="sng" cap="small" dirty="0"/>
              <a:t>Decir</a:t>
            </a:r>
          </a:p>
          <a:p>
            <a:pPr marL="0" indent="0">
              <a:buFont typeface="Arial" pitchFamily="34" charset="0"/>
              <a:buNone/>
            </a:pPr>
            <a:r>
              <a:rPr lang="es-ES_tradnl" dirty="0"/>
              <a:t>dir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None/>
            </a:pPr>
            <a:r>
              <a:rPr lang="es-ES_tradnl" dirty="0"/>
              <a:t>dir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ías</a:t>
            </a:r>
          </a:p>
          <a:p>
            <a:pPr marL="0" indent="0">
              <a:buNone/>
            </a:pPr>
            <a:r>
              <a:rPr lang="es-ES_tradnl" dirty="0"/>
              <a:t>dir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</a:t>
            </a:r>
          </a:p>
          <a:p>
            <a:pPr marL="0" indent="0">
              <a:buNone/>
            </a:pPr>
            <a:r>
              <a:rPr lang="es-ES_tradnl" dirty="0"/>
              <a:t>dir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íamos</a:t>
            </a:r>
          </a:p>
          <a:p>
            <a:pPr marL="0" indent="0">
              <a:buNone/>
            </a:pPr>
            <a:r>
              <a:rPr lang="es-ES_tradnl" dirty="0"/>
              <a:t>dir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íais</a:t>
            </a:r>
          </a:p>
          <a:p>
            <a:pPr marL="0" indent="0">
              <a:buNone/>
            </a:pPr>
            <a:r>
              <a:rPr lang="es-ES_tradnl" dirty="0"/>
              <a:t>dir</a:t>
            </a:r>
            <a:r>
              <a:rPr lang="es-ES_tradnl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ían</a:t>
            </a:r>
          </a:p>
        </p:txBody>
      </p:sp>
      <p:pic>
        <p:nvPicPr>
          <p:cNvPr id="2" name="Picture 1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84E3BE2F-77FC-A9C2-FFC7-D9A8053D5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7443" y1="35889" x2="57482" y2="36126"/>
                        <a14:foregroundMark x1="58757" y1="34052" x2="59744" y2="35012"/>
                        <a14:foregroundMark x1="60096" y1="36451" x2="60567" y2="38375"/>
                        <a14:foregroundMark x1="59744" y1="35012" x2="60096" y2="36451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351" y1="31063" x2="59585" y2="3141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182" y1="77698" x2="61502" y2="7697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141" y1="77938" x2="62141" y2="7793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3093" b="10116"/>
          <a:stretch/>
        </p:blipFill>
        <p:spPr bwMode="auto">
          <a:xfrm rot="5400000">
            <a:off x="8902186" y="-529460"/>
            <a:ext cx="2808313" cy="38231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2A7C50-CF7D-7153-0462-97270A8D3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3" r="3636" b="194"/>
          <a:stretch/>
        </p:blipFill>
        <p:spPr bwMode="auto">
          <a:xfrm rot="10800000">
            <a:off x="10990955" y="0"/>
            <a:ext cx="12137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440547-B2E2-4D19-8C79-C49667317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56" y="2636912"/>
            <a:ext cx="8064896" cy="36662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400" b="1" u="sng" cap="small" dirty="0"/>
              <a:t>Condicional de cortesía</a:t>
            </a:r>
          </a:p>
          <a:p>
            <a:r>
              <a:rPr lang="es-ES_tradnl" sz="2400" dirty="0"/>
              <a:t>¿Puedes hacerme un favor? / ¿</a:t>
            </a:r>
            <a:r>
              <a:rPr lang="es-ES_tradnl" sz="2400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Podrías</a:t>
            </a:r>
            <a:r>
              <a:rPr lang="es-ES_tradnl" sz="2400" dirty="0"/>
              <a:t> hacerme un favor?</a:t>
            </a:r>
          </a:p>
          <a:p>
            <a:r>
              <a:rPr lang="es-ES_tradnl" sz="2400" dirty="0"/>
              <a:t>¿</a:t>
            </a:r>
            <a:r>
              <a:rPr lang="es-ES_tradnl" sz="2400" b="1" dirty="0">
                <a:gradFill>
                  <a:gsLst>
                    <a:gs pos="100000">
                      <a:srgbClr val="FEE81A"/>
                    </a:gs>
                    <a:gs pos="0">
                      <a:srgbClr val="FFF761"/>
                    </a:gs>
                  </a:gsLst>
                  <a:lin ang="5400000" scaled="1"/>
                </a:gradFill>
              </a:rPr>
              <a:t>Te importaría </a:t>
            </a:r>
            <a:r>
              <a:rPr lang="es-ES_tradnl" sz="2400" dirty="0"/>
              <a:t>traer tu propio champú? </a:t>
            </a:r>
          </a:p>
          <a:p>
            <a:pPr marL="0" indent="0" algn="ctr">
              <a:buNone/>
            </a:pPr>
            <a:endParaRPr lang="es-ES_tradnl" sz="2400" b="1" u="sng" cap="small" dirty="0"/>
          </a:p>
          <a:p>
            <a:pPr marL="0" indent="0" algn="ctr">
              <a:buNone/>
            </a:pPr>
            <a:r>
              <a:rPr lang="es-ES_tradnl" sz="2400" b="1" u="sng" cap="small" dirty="0"/>
              <a:t>Sugerencias y deseos</a:t>
            </a:r>
          </a:p>
          <a:p>
            <a:r>
              <a:rPr lang="es-ES_tradnl" sz="2400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Deberías</a:t>
            </a:r>
            <a:r>
              <a:rPr lang="es-ES_tradnl" sz="2400" dirty="0"/>
              <a:t> dormir más.</a:t>
            </a:r>
          </a:p>
          <a:p>
            <a:r>
              <a:rPr lang="es-ES_tradnl" sz="2400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Me gustaría </a:t>
            </a:r>
            <a:r>
              <a:rPr lang="es-ES_tradnl" sz="2400" dirty="0"/>
              <a:t>ser como tú.</a:t>
            </a:r>
            <a:endParaRPr lang="es-ES_tradnl" sz="2400" b="1" u="sng" cap="small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53761" y="609600"/>
            <a:ext cx="10610862" cy="970450"/>
          </a:xfrm>
        </p:spPr>
        <p:txBody>
          <a:bodyPr/>
          <a:lstStyle/>
          <a:p>
            <a:pPr algn="l"/>
            <a:r>
              <a:rPr lang="es-ES_tradnl" b="1" cap="small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¿C</a:t>
            </a:r>
            <a:r>
              <a:rPr lang="es-ES_tradnl" b="1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ó</a:t>
            </a:r>
            <a:r>
              <a:rPr lang="es-ES_tradnl" b="1" cap="small" dirty="0">
                <a:gradFill>
                  <a:gsLst>
                    <a:gs pos="100000">
                      <a:srgbClr val="FDE401"/>
                    </a:gs>
                    <a:gs pos="0">
                      <a:srgbClr val="FEF400"/>
                    </a:gs>
                  </a:gsLst>
                  <a:lin ang="5400000" scaled="1"/>
                </a:gradFill>
              </a:rPr>
              <a:t>mo se usa? (1/2)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65B0D-20F5-4DE6-A5B1-CEC5D76E2B49}"/>
              </a:ext>
            </a:extLst>
          </p:cNvPr>
          <p:cNvSpPr txBox="1"/>
          <p:nvPr/>
        </p:nvSpPr>
        <p:spPr>
          <a:xfrm>
            <a:off x="673066" y="2564904"/>
            <a:ext cx="6840760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Condicional de cortesía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4A3F4-5E31-45E7-A41B-F54310B4FF87}"/>
              </a:ext>
            </a:extLst>
          </p:cNvPr>
          <p:cNvSpPr txBox="1"/>
          <p:nvPr/>
        </p:nvSpPr>
        <p:spPr>
          <a:xfrm>
            <a:off x="653761" y="4653136"/>
            <a:ext cx="6840760" cy="461665"/>
          </a:xfrm>
          <a:prstGeom prst="rect">
            <a:avLst/>
          </a:prstGeom>
          <a:gradFill>
            <a:gsLst>
              <a:gs pos="100000">
                <a:srgbClr val="FDE401"/>
              </a:gs>
              <a:gs pos="0">
                <a:srgbClr val="FEF400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_tradnl" sz="2400" b="1" cap="small" dirty="0">
                <a:solidFill>
                  <a:schemeClr val="bg1"/>
                </a:solidFill>
                <a:effectLst/>
              </a:rPr>
              <a:t>Sugerencias y deseos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22DAFF-E03E-4609-ACD9-420F70F23843}"/>
              </a:ext>
            </a:extLst>
          </p:cNvPr>
          <p:cNvSpPr/>
          <p:nvPr/>
        </p:nvSpPr>
        <p:spPr>
          <a:xfrm>
            <a:off x="7579350" y="554875"/>
            <a:ext cx="3503234" cy="2605034"/>
          </a:xfrm>
          <a:prstGeom prst="ellipse">
            <a:avLst/>
          </a:prstGeom>
          <a:solidFill>
            <a:schemeClr val="bg1"/>
          </a:solidFill>
          <a:ln w="1905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Picture 2" descr="Premium Photo | Abstract white broken egg with hole in eggshell and flowers  on white background ai generated">
            <a:extLst>
              <a:ext uri="{FF2B5EF4-FFF2-40B4-BE49-F238E27FC236}">
                <a16:creationId xmlns:a16="http://schemas.microsoft.com/office/drawing/2014/main" id="{6E492086-5FD0-A0E1-4109-5478027AE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624" b="85851" l="34505" r="65176">
                        <a14:foregroundMark x1="41570" y1="33333" x2="41893" y2="32930"/>
                        <a14:foregroundMark x1="41185" y1="33813" x2="41570" y2="33333"/>
                        <a14:foregroundMark x1="40800" y1="34293" x2="41185" y2="33813"/>
                        <a14:foregroundMark x1="40415" y1="34772" x2="40800" y2="34293"/>
                        <a14:foregroundMark x1="57443" y1="35889" x2="57482" y2="36126"/>
                        <a14:foregroundMark x1="58757" y1="34052" x2="59744" y2="35012"/>
                        <a14:foregroundMark x1="60096" y1="36451" x2="60567" y2="38375"/>
                        <a14:foregroundMark x1="59744" y1="35012" x2="60096" y2="36451"/>
                        <a14:foregroundMark x1="62354" y1="48190" x2="61738" y2="51494"/>
                        <a14:foregroundMark x1="62036" y1="63432" x2="61886" y2="58172"/>
                        <a14:foregroundMark x1="62300" y1="72662" x2="62245" y2="70757"/>
                        <a14:foregroundMark x1="58040" y1="80114" x2="59105" y2="79137"/>
                        <a14:foregroundMark x1="53355" y1="84412" x2="53741" y2="84058"/>
                        <a14:foregroundMark x1="37220" y1="72182" x2="38385" y2="73930"/>
                        <a14:foregroundMark x1="47867" y1="81622" x2="48752" y2="82110"/>
                        <a14:foregroundMark x1="51135" y1="83046" x2="53035" y2="83213"/>
                        <a14:foregroundMark x1="34505" y1="56835" x2="34505" y2="56835"/>
                        <a14:foregroundMark x1="64217" y1="61871" x2="64217" y2="61871"/>
                        <a14:foregroundMark x1="59403" y1="33149" x2="59904" y2="33573"/>
                        <a14:foregroundMark x1="49681" y1="23126" x2="51362" y2="24221"/>
                        <a14:foregroundMark x1="60213" y1="32017" x2="60901" y2="33093"/>
                        <a14:foregroundMark x1="53393" y1="23438" x2="53035" y2="23022"/>
                        <a14:foregroundMark x1="51675" y1="23082" x2="49662" y2="23170"/>
                        <a14:foregroundMark x1="52265" y1="23056" x2="52044" y2="23066"/>
                        <a14:foregroundMark x1="53035" y1="23022" x2="52428" y2="23049"/>
                        <a14:foregroundMark x1="49432" y1="23736" x2="51845" y2="24047"/>
                        <a14:foregroundMark x1="34984" y1="52518" x2="34984" y2="52518"/>
                        <a14:foregroundMark x1="50958" y1="22302" x2="50958" y2="22302"/>
                        <a14:foregroundMark x1="51757" y1="21583" x2="51757" y2="21583"/>
                        <a14:foregroundMark x1="58147" y1="31175" x2="58147" y2="31175"/>
                        <a14:foregroundMark x1="56390" y1="27818" x2="56390" y2="27818"/>
                        <a14:foregroundMark x1="59585" y1="31415" x2="60224" y2="32374"/>
                        <a14:foregroundMark x1="59351" y1="31063" x2="59585" y2="31415"/>
                        <a14:foregroundMark x1="58946" y1="30456" x2="59082" y2="30660"/>
                        <a14:foregroundMark x1="58786" y1="30216" x2="58946" y2="30456"/>
                        <a14:foregroundMark x1="57827" y1="28777" x2="58786" y2="30216"/>
                        <a14:foregroundMark x1="57667" y1="28537" x2="57827" y2="28777"/>
                        <a14:foregroundMark x1="57028" y1="27578" x2="57667" y2="28537"/>
                        <a14:foregroundMark x1="56821" y1="27267" x2="57028" y2="27578"/>
                        <a14:foregroundMark x1="53514" y1="22302" x2="54098" y2="23179"/>
                        <a14:foregroundMark x1="60064" y1="30695" x2="60064" y2="30695"/>
                        <a14:foregroundMark x1="59105" y1="28777" x2="59105" y2="28777"/>
                        <a14:foregroundMark x1="54313" y1="22782" x2="54313" y2="22782"/>
                        <a14:foregroundMark x1="57508" y1="27338" x2="57508" y2="27338"/>
                        <a14:foregroundMark x1="58307" y1="28297" x2="58307" y2="28297"/>
                        <a14:foregroundMark x1="57827" y1="27098" x2="57827" y2="27098"/>
                        <a14:foregroundMark x1="58094" y1="27578" x2="57668" y2="27098"/>
                        <a14:foregroundMark x1="58307" y1="27818" x2="58094" y2="27578"/>
                        <a14:foregroundMark x1="59105" y1="29736" x2="59105" y2="29736"/>
                        <a14:foregroundMark x1="58946" y1="28777" x2="58946" y2="28777"/>
                        <a14:foregroundMark x1="58786" y1="28777" x2="58786" y2="28777"/>
                        <a14:foregroundMark x1="59532" y1="30216" x2="59904" y2="30935"/>
                        <a14:foregroundMark x1="58786" y1="28777" x2="59532" y2="30216"/>
                        <a14:foregroundMark x1="60383" y1="31655" x2="60383" y2="31655"/>
                        <a14:foregroundMark x1="54633" y1="22782" x2="54633" y2="22782"/>
                        <a14:foregroundMark x1="54313" y1="22302" x2="54313" y2="22302"/>
                        <a14:foregroundMark x1="53195" y1="22062" x2="53195" y2="22062"/>
                        <a14:foregroundMark x1="52236" y1="21343" x2="52236" y2="21343"/>
                        <a14:foregroundMark x1="49201" y1="21343" x2="49201" y2="21343"/>
                        <a14:foregroundMark x1="49201" y1="21343" x2="49201" y2="21343"/>
                        <a14:foregroundMark x1="50479" y1="21583" x2="50479" y2="21583"/>
                        <a14:foregroundMark x1="51118" y1="21823" x2="51118" y2="21823"/>
                        <a14:foregroundMark x1="51597" y1="21583" x2="51597" y2="21583"/>
                        <a14:foregroundMark x1="52396" y1="21583" x2="51438" y2="21583"/>
                        <a14:foregroundMark x1="53035" y1="22062" x2="54190" y2="23145"/>
                        <a14:foregroundMark x1="52772" y1="21862" x2="52236" y2="22062"/>
                        <a14:foregroundMark x1="52989" y1="21725" x2="53514" y2="22062"/>
                        <a14:foregroundMark x1="52396" y1="21343" x2="52864" y2="21644"/>
                        <a14:foregroundMark x1="36102" y1="43885" x2="36102" y2="43885"/>
                        <a14:foregroundMark x1="35463" y1="44604" x2="35463" y2="44604"/>
                        <a14:foregroundMark x1="35304" y1="44604" x2="35304" y2="44604"/>
                        <a14:foregroundMark x1="35304" y1="44795" x2="35304" y2="44365"/>
                        <a14:foregroundMark x1="35304" y1="44604" x2="35304" y2="44604"/>
                        <a14:foregroundMark x1="35304" y1="44604" x2="35304" y2="44604"/>
                        <a14:foregroundMark x1="35304" y1="44604" x2="35304" y2="44795"/>
                        <a14:foregroundMark x1="35304" y1="44365" x2="35304" y2="44365"/>
                        <a14:foregroundMark x1="35304" y1="44365" x2="35304" y2="44365"/>
                        <a14:foregroundMark x1="35304" y1="44604" x2="35304" y2="44604"/>
                        <a14:foregroundMark x1="35304" y1="44365" x2="35463" y2="44604"/>
                        <a14:foregroundMark x1="35304" y1="44604" x2="35304" y2="44604"/>
                        <a14:foregroundMark x1="35304" y1="44604" x2="35304" y2="44604"/>
                        <a14:foregroundMark x1="35304" y1="44604" x2="35244" y2="44829"/>
                        <a14:foregroundMark x1="35304" y1="44844" x2="35304" y2="44604"/>
                        <a14:foregroundMark x1="35304" y1="44604" x2="35304" y2="44604"/>
                        <a14:foregroundMark x1="35304" y1="44604" x2="35304" y2="44604"/>
                        <a14:foregroundMark x1="50196" y1="83921" x2="50375" y2="84081"/>
                        <a14:foregroundMark x1="47412" y1="81446" x2="49825" y2="83592"/>
                        <a14:foregroundMark x1="38339" y1="73381" x2="39132" y2="74086"/>
                        <a14:foregroundMark x1="36988" y1="71223" x2="37220" y2="72422"/>
                        <a14:foregroundMark x1="35548" y1="63789" x2="36988" y2="71223"/>
                        <a14:foregroundMark x1="34851" y1="60192" x2="35548" y2="63789"/>
                        <a14:foregroundMark x1="34665" y1="59233" x2="34851" y2="60192"/>
                        <a14:foregroundMark x1="35463" y1="44125" x2="35463" y2="44125"/>
                        <a14:foregroundMark x1="36422" y1="41007" x2="37380" y2="37890"/>
                        <a14:foregroundMark x1="35463" y1="44125" x2="36422" y2="41007"/>
                        <a14:foregroundMark x1="58307" y1="27818" x2="58307" y2="27818"/>
                        <a14:foregroundMark x1="58307" y1="27818" x2="58466" y2="28058"/>
                        <a14:foregroundMark x1="49361" y1="21343" x2="49361" y2="21343"/>
                        <a14:foregroundMark x1="49361" y1="21343" x2="49681" y2="21583"/>
                        <a14:foregroundMark x1="48806" y1="21866" x2="48882" y2="21823"/>
                        <a14:foregroundMark x1="48808" y1="21860" x2="49361" y2="21583"/>
                        <a14:foregroundMark x1="48247" y1="25331" x2="48403" y2="25180"/>
                        <a14:foregroundMark x1="43184" y1="30216" x2="45118" y2="28350"/>
                        <a14:foregroundMark x1="41693" y1="31655" x2="43184" y2="30216"/>
                        <a14:foregroundMark x1="48403" y1="25180" x2="48403" y2="25180"/>
                        <a14:foregroundMark x1="44569" y1="26619" x2="44728" y2="26619"/>
                        <a14:foregroundMark x1="45367" y1="25180" x2="45367" y2="25180"/>
                        <a14:foregroundMark x1="47284" y1="24700" x2="47284" y2="24700"/>
                        <a14:foregroundMark x1="56070" y1="24221" x2="56070" y2="24221"/>
                        <a14:foregroundMark x1="57508" y1="26859" x2="56709" y2="26619"/>
                        <a14:foregroundMark x1="56230" y1="25659" x2="56230" y2="25659"/>
                        <a14:foregroundMark x1="54952" y1="24221" x2="54952" y2="24221"/>
                        <a14:foregroundMark x1="48562" y1="22542" x2="48562" y2="22542"/>
                        <a14:foregroundMark x1="63898" y1="69305" x2="64058" y2="68106"/>
                        <a14:foregroundMark x1="64377" y1="64988" x2="64377" y2="64988"/>
                        <a14:foregroundMark x1="64537" y1="66667" x2="64537" y2="66667"/>
                        <a14:foregroundMark x1="65016" y1="63309" x2="65016" y2="63309"/>
                        <a14:foregroundMark x1="65176" y1="58753" x2="65176" y2="58753"/>
                        <a14:foregroundMark x1="64217" y1="50600" x2="64217" y2="50600"/>
                        <a14:foregroundMark x1="62620" y1="38369" x2="62620" y2="38369"/>
                        <a14:foregroundMark x1="63738" y1="41966" x2="63738" y2="41966"/>
                        <a14:foregroundMark x1="63738" y1="44125" x2="63738" y2="44125"/>
                        <a14:foregroundMark x1="62939" y1="39808" x2="62939" y2="39808"/>
                        <a14:foregroundMark x1="63898" y1="44844" x2="63898" y2="44844"/>
                        <a14:foregroundMark x1="63419" y1="41727" x2="63419" y2="41727"/>
                        <a14:foregroundMark x1="64217" y1="44125" x2="64217" y2="44125"/>
                        <a14:foregroundMark x1="64058" y1="43405" x2="64058" y2="43405"/>
                        <a14:foregroundMark x1="64537" y1="47002" x2="64537" y2="47002"/>
                        <a14:foregroundMark x1="64377" y1="49161" x2="64377" y2="49161"/>
                        <a14:foregroundMark x1="64537" y1="52278" x2="64537" y2="52278"/>
                        <a14:foregroundMark x1="65176" y1="55635" x2="65176" y2="55635"/>
                        <a14:foregroundMark x1="65176" y1="56835" x2="65176" y2="56835"/>
                        <a14:foregroundMark x1="63578" y1="41247" x2="63578" y2="41247"/>
                        <a14:foregroundMark x1="64696" y1="46763" x2="64696" y2="46763"/>
                        <a14:foregroundMark x1="64377" y1="46523" x2="64377" y2="46523"/>
                        <a14:foregroundMark x1="63259" y1="40288" x2="63259" y2="40288"/>
                        <a14:foregroundMark x1="54633" y1="84173" x2="54633" y2="84173"/>
                        <a14:foregroundMark x1="56230" y1="83453" x2="56230" y2="83453"/>
                        <a14:foregroundMark x1="43776" y1="83338" x2="42971" y2="82734"/>
                        <a14:foregroundMark x1="61182" y1="77698" x2="61502" y2="76978"/>
                        <a14:foregroundMark x1="46006" y1="23261" x2="46006" y2="23261"/>
                        <a14:foregroundMark x1="53355" y1="85612" x2="53355" y2="85612"/>
                        <a14:foregroundMark x1="53195" y1="85612" x2="52716" y2="85612"/>
                        <a14:foregroundMark x1="53195" y1="85612" x2="53674" y2="85612"/>
                        <a14:foregroundMark x1="52875" y1="85612" x2="52875" y2="85612"/>
                        <a14:foregroundMark x1="52875" y1="85851" x2="52875" y2="85851"/>
                        <a14:foregroundMark x1="52875" y1="85851" x2="53355" y2="85612"/>
                        <a14:foregroundMark x1="58946" y1="77458" x2="61342" y2="74341"/>
                        <a14:foregroundMark x1="46006" y1="84652" x2="45847" y2="84412"/>
                        <a14:foregroundMark x1="41374" y1="80815" x2="41374" y2="80815"/>
                        <a14:foregroundMark x1="42332" y1="82494" x2="41374" y2="81535"/>
                        <a14:foregroundMark x1="52875" y1="85612" x2="52875" y2="85612"/>
                        <a14:foregroundMark x1="52875" y1="85612" x2="52716" y2="85612"/>
                        <a14:foregroundMark x1="52875" y1="85851" x2="52875" y2="85851"/>
                        <a14:foregroundMark x1="52875" y1="85851" x2="52556" y2="85851"/>
                        <a14:backgroundMark x1="50378" y1="20424" x2="50799" y2="20384"/>
                        <a14:backgroundMark x1="60931" y1="31655" x2="60901" y2="31576"/>
                        <a14:backgroundMark x1="62300" y1="35252" x2="60931" y2="31655"/>
                        <a14:backgroundMark x1="60101" y1="27472" x2="60064" y2="27338"/>
                        <a14:backgroundMark x1="61182" y1="31415" x2="60805" y2="30040"/>
                        <a14:backgroundMark x1="60543" y1="30935" x2="60437" y2="30406"/>
                        <a14:backgroundMark x1="53195" y1="20863" x2="53355" y2="20863"/>
                        <a14:backgroundMark x1="54313" y1="21583" x2="54313" y2="21583"/>
                        <a14:backgroundMark x1="34459" y1="43885" x2="34505" y2="43405"/>
                        <a14:backgroundMark x1="34438" y1="44110" x2="34459" y2="43885"/>
                        <a14:backgroundMark x1="34792" y1="43885" x2="34824" y2="43645"/>
                        <a14:backgroundMark x1="34761" y1="44125" x2="34792" y2="43885"/>
                        <a14:backgroundMark x1="34740" y1="44283" x2="34761" y2="44125"/>
                        <a14:backgroundMark x1="34984" y1="44125" x2="34984" y2="44125"/>
                        <a14:backgroundMark x1="35144" y1="44125" x2="35144" y2="44125"/>
                        <a14:backgroundMark x1="61661" y1="78657" x2="61661" y2="78657"/>
                        <a14:backgroundMark x1="41374" y1="41247" x2="53834" y2="62590"/>
                        <a14:backgroundMark x1="53834" y1="62590" x2="54473" y2="64508"/>
                        <a14:backgroundMark x1="39457" y1="52758" x2="52278" y2="74242"/>
                        <a14:backgroundMark x1="44315" y1="67164" x2="42225" y2="61744"/>
                        <a14:backgroundMark x1="37220" y1="57314" x2="37517" y2="58020"/>
                        <a14:backgroundMark x1="52866" y1="74765" x2="58626" y2="71703"/>
                        <a14:backgroundMark x1="58626" y1="71703" x2="58946" y2="71223"/>
                        <a14:backgroundMark x1="41853" y1="52758" x2="51438" y2="52758"/>
                        <a14:backgroundMark x1="51438" y1="52758" x2="51917" y2="53717"/>
                        <a14:backgroundMark x1="52236" y1="51319" x2="52236" y2="51319"/>
                        <a14:backgroundMark x1="50799" y1="48201" x2="56709" y2="62110"/>
                        <a14:backgroundMark x1="57987" y1="65707" x2="57987" y2="65707"/>
                        <a14:backgroundMark x1="44089" y1="44125" x2="44089" y2="44125"/>
                        <a14:backgroundMark x1="40415" y1="45803" x2="40415" y2="45803"/>
                        <a14:backgroundMark x1="40831" y1="44125" x2="42173" y2="49161"/>
                        <a14:backgroundMark x1="40256" y1="41966" x2="40831" y2="44125"/>
                        <a14:backgroundMark x1="38019" y1="44365" x2="38019" y2="44365"/>
                        <a14:backgroundMark x1="43930" y1="70504" x2="43930" y2="70504"/>
                        <a14:backgroundMark x1="41693" y1="69305" x2="50639" y2="73861"/>
                        <a14:backgroundMark x1="50639" y1="73861" x2="50639" y2="74341"/>
                        <a14:backgroundMark x1="46645" y1="42926" x2="46645" y2="42926"/>
                        <a14:backgroundMark x1="45687" y1="76019" x2="49840" y2="75300"/>
                        <a14:backgroundMark x1="40256" y1="71223" x2="40256" y2="71223"/>
                        <a14:backgroundMark x1="37061" y1="63789" x2="37061" y2="63789"/>
                        <a14:backgroundMark x1="36581" y1="60192" x2="36581" y2="60192"/>
                        <a14:backgroundMark x1="37700" y1="35252" x2="37700" y2="35252"/>
                        <a14:backgroundMark x1="38179" y1="33813" x2="38179" y2="33813"/>
                        <a14:backgroundMark x1="38658" y1="33333" x2="38658" y2="33333"/>
                        <a14:backgroundMark x1="34984" y1="44844" x2="34984" y2="44844"/>
                        <a14:backgroundMark x1="34984" y1="45324" x2="34984" y2="45324"/>
                        <a14:backgroundMark x1="60224" y1="30216" x2="60224" y2="30216"/>
                        <a14:backgroundMark x1="59585" y1="28537" x2="59585" y2="28537"/>
                        <a14:backgroundMark x1="59425" y1="28537" x2="59425" y2="28537"/>
                        <a14:backgroundMark x1="59425" y1="28537" x2="59425" y2="28537"/>
                        <a14:backgroundMark x1="59265" y1="28537" x2="59265" y2="28537"/>
                        <a14:backgroundMark x1="60487" y1="49161" x2="60703" y2="47482"/>
                        <a14:backgroundMark x1="60302" y1="50600" x2="60487" y2="49161"/>
                        <a14:backgroundMark x1="60086" y1="52278" x2="60302" y2="50600"/>
                        <a14:backgroundMark x1="59655" y1="55635" x2="60086" y2="52278"/>
                        <a14:backgroundMark x1="59501" y1="56835" x2="59655" y2="55635"/>
                        <a14:backgroundMark x1="59254" y1="58753" x2="59501" y2="56835"/>
                        <a14:backgroundMark x1="58946" y1="61151" x2="59254" y2="58753"/>
                        <a14:backgroundMark x1="56909" y1="38369" x2="53514" y2="30216"/>
                        <a14:backgroundMark x1="57508" y1="39808" x2="56909" y2="38369"/>
                        <a14:backgroundMark x1="57708" y1="40288" x2="57508" y2="39808"/>
                        <a14:backgroundMark x1="58107" y1="41247" x2="57708" y2="40288"/>
                        <a14:backgroundMark x1="58307" y1="41727" x2="58107" y2="41247"/>
                        <a14:backgroundMark x1="58407" y1="41966" x2="58307" y2="41727"/>
                        <a14:backgroundMark x1="59006" y1="43405" x2="58407" y2="41966"/>
                        <a14:backgroundMark x1="59306" y1="44125" x2="59006" y2="43405"/>
                        <a14:backgroundMark x1="59605" y1="44844" x2="59306" y2="44125"/>
                        <a14:backgroundMark x1="60304" y1="46523" x2="59605" y2="44844"/>
                        <a14:backgroundMark x1="60404" y1="46763" x2="60304" y2="46523"/>
                        <a14:backgroundMark x1="60503" y1="47002" x2="60404" y2="46763"/>
                        <a14:backgroundMark x1="60703" y1="47482" x2="60503" y2="47002"/>
                        <a14:backgroundMark x1="53514" y1="30216" x2="44888" y2="37650"/>
                        <a14:backgroundMark x1="44888" y1="37650" x2="44728" y2="45564"/>
                        <a14:backgroundMark x1="62150" y1="55635" x2="62300" y2="54676"/>
                        <a14:backgroundMark x1="61962" y1="56835" x2="62150" y2="55635"/>
                        <a14:backgroundMark x1="61661" y1="58753" x2="61962" y2="56835"/>
                        <a14:backgroundMark x1="60947" y1="63309" x2="61661" y2="58753"/>
                        <a14:backgroundMark x1="60684" y1="64988" x2="60947" y2="63309"/>
                        <a14:backgroundMark x1="60496" y1="66187" x2="60684" y2="64988"/>
                        <a14:backgroundMark x1="60421" y1="66667" x2="60496" y2="66187"/>
                        <a14:backgroundMark x1="60383" y1="66906" x2="60421" y2="66667"/>
                        <a14:backgroundMark x1="61616" y1="52278" x2="61342" y2="51319"/>
                        <a14:backgroundMark x1="62300" y1="54676" x2="61616" y2="52278"/>
                        <a14:backgroundMark x1="48083" y1="27818" x2="48083" y2="27818"/>
                        <a14:backgroundMark x1="43291" y1="30216" x2="43291" y2="30216"/>
                        <a14:backgroundMark x1="42812" y1="37890" x2="42812" y2="34772"/>
                        <a14:backgroundMark x1="40895" y1="34293" x2="40895" y2="34293"/>
                        <a14:backgroundMark x1="41693" y1="34772" x2="42652" y2="35252"/>
                        <a14:backgroundMark x1="48243" y1="25659" x2="47923" y2="27818"/>
                        <a14:backgroundMark x1="59585" y1="36451" x2="59585" y2="36451"/>
                        <a14:backgroundMark x1="53834" y1="24221" x2="53834" y2="24221"/>
                        <a14:backgroundMark x1="52197" y1="25659" x2="52716" y2="28777"/>
                        <a14:backgroundMark x1="51957" y1="24221" x2="52197" y2="25659"/>
                        <a14:backgroundMark x1="51917" y1="23981" x2="51957" y2="24221"/>
                        <a14:backgroundMark x1="61821" y1="66187" x2="60383" y2="65468"/>
                        <a14:backgroundMark x1="62781" y1="66667" x2="61821" y2="66187"/>
                        <a14:backgroundMark x1="62128" y1="58753" x2="61981" y2="58513"/>
                        <a14:backgroundMark x1="63738" y1="61391" x2="62128" y2="58753"/>
                        <a14:backgroundMark x1="62254" y1="46523" x2="61661" y2="46043"/>
                        <a14:backgroundMark x1="62551" y1="46763" x2="62254" y2="46523"/>
                        <a14:backgroundMark x1="62847" y1="47002" x2="62551" y2="46763"/>
                        <a14:backgroundMark x1="63738" y1="47722" x2="62847" y2="47002"/>
                        <a14:backgroundMark x1="36741" y1="50600" x2="36741" y2="50600"/>
                        <a14:backgroundMark x1="39457" y1="41007" x2="39457" y2="41007"/>
                        <a14:backgroundMark x1="51251" y1="81028" x2="54952" y2="73621"/>
                        <a14:backgroundMark x1="55822" y1="77481" x2="48403" y2="74101"/>
                        <a14:backgroundMark x1="56510" y1="77795" x2="56162" y2="77636"/>
                        <a14:backgroundMark x1="57348" y1="78177" x2="56911" y2="77978"/>
                        <a14:backgroundMark x1="54153" y1="80815" x2="53195" y2="77218"/>
                        <a14:backgroundMark x1="49067" y1="79901" x2="47764" y2="73381"/>
                        <a14:backgroundMark x1="49681" y1="82974" x2="49169" y2="80414"/>
                        <a14:backgroundMark x1="60201" y1="73153" x2="57827" y2="74341"/>
                        <a14:backgroundMark x1="46486" y1="80815" x2="48243" y2="75300"/>
                        <a14:backgroundMark x1="64537" y1="43165" x2="64537" y2="43165"/>
                        <a14:backgroundMark x1="64377" y1="43165" x2="64377" y2="43165"/>
                        <a14:backgroundMark x1="37220" y1="77698" x2="36262" y2="77218"/>
                        <a14:backgroundMark x1="39457" y1="80576" x2="39457" y2="80576"/>
                        <a14:backgroundMark x1="43131" y1="84412" x2="43131" y2="84412"/>
                        <a14:backgroundMark x1="39297" y1="58753" x2="39297" y2="58753"/>
                        <a14:backgroundMark x1="46805" y1="86091" x2="46805" y2="86091"/>
                        <a14:backgroundMark x1="54313" y1="86091" x2="54313" y2="86091"/>
                        <a14:backgroundMark x1="53674" y1="86091" x2="53674" y2="86091"/>
                        <a14:backgroundMark x1="51757" y1="86331" x2="51757" y2="86331"/>
                        <a14:backgroundMark x1="50958" y1="86571" x2="50958" y2="86571"/>
                        <a14:backgroundMark x1="45208" y1="77218" x2="39936" y2="69544"/>
                        <a14:backgroundMark x1="43844" y1="77330" x2="41214" y2="76499"/>
                        <a14:backgroundMark x1="44249" y1="77458" x2="43946" y2="77362"/>
                        <a14:backgroundMark x1="57827" y1="83693" x2="57827" y2="83693"/>
                        <a14:backgroundMark x1="62141" y1="77698" x2="62141" y2="7769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8776" r="33093" b="10116"/>
          <a:stretch/>
        </p:blipFill>
        <p:spPr bwMode="auto">
          <a:xfrm rot="5400000">
            <a:off x="7784160" y="-281741"/>
            <a:ext cx="3001987" cy="408676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60000"/>
              </a:prstClr>
            </a:outerShdw>
          </a:effectLst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EB48DA-DC9C-4F24-BD01-1931A470AC3D}"/>
              </a:ext>
            </a:extLst>
          </p:cNvPr>
          <p:cNvSpPr txBox="1"/>
          <p:nvPr/>
        </p:nvSpPr>
        <p:spPr>
          <a:xfrm>
            <a:off x="7696545" y="839495"/>
            <a:ext cx="306614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2400" dirty="0">
                <a:solidFill>
                  <a:srgbClr val="FFFFFF"/>
                </a:solidFill>
                <a:effectLst>
                  <a:glow rad="76200">
                    <a:schemeClr val="bg1">
                      <a:alpha val="80000"/>
                    </a:schemeClr>
                  </a:glow>
                </a:effectLst>
              </a:rPr>
              <a:t>El condicional </a:t>
            </a:r>
          </a:p>
          <a:p>
            <a:pPr algn="ctr">
              <a:lnSpc>
                <a:spcPct val="90000"/>
              </a:lnSpc>
            </a:pPr>
            <a:r>
              <a:rPr lang="es-ES_tradnl" sz="2400" dirty="0">
                <a:solidFill>
                  <a:srgbClr val="FFFFFF"/>
                </a:solidFill>
                <a:effectLst>
                  <a:glow rad="76200">
                    <a:schemeClr val="bg1">
                      <a:alpha val="80000"/>
                    </a:schemeClr>
                  </a:glow>
                </a:effectLst>
              </a:rPr>
              <a:t>es más cortés que el presente. Un estilo demasiado cortés puede indicar irritación.</a:t>
            </a:r>
          </a:p>
        </p:txBody>
      </p:sp>
    </p:spTree>
    <p:extLst>
      <p:ext uri="{BB962C8B-B14F-4D97-AF65-F5344CB8AC3E}">
        <p14:creationId xmlns:p14="http://schemas.microsoft.com/office/powerpoint/2010/main" val="20419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980</TotalTime>
  <Words>1477</Words>
  <Application>Microsoft Office PowerPoint</Application>
  <PresentationFormat>Custom</PresentationFormat>
  <Paragraphs>579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Calisto MT</vt:lpstr>
      <vt:lpstr>Century Gothic</vt:lpstr>
      <vt:lpstr>Corbel</vt:lpstr>
      <vt:lpstr>Wingdings 2</vt:lpstr>
      <vt:lpstr>Slate</vt:lpstr>
      <vt:lpstr>Introducción a los tiempos verbales avanzados</vt:lpstr>
      <vt:lpstr>El futuro</vt:lpstr>
      <vt:lpstr>¿Cómo se conjuga?</vt:lpstr>
      <vt:lpstr>¿Qué verbos irregulares hay?</vt:lpstr>
      <vt:lpstr>¿Cómo se usa?</vt:lpstr>
      <vt:lpstr>El condicional</vt:lpstr>
      <vt:lpstr>¿Cómo se conjuga?</vt:lpstr>
      <vt:lpstr>¿Que verbos irregulares hay?</vt:lpstr>
      <vt:lpstr>¿Cómo se usa? (1/2)</vt:lpstr>
      <vt:lpstr>¿Cómo se usa? (2/2)</vt:lpstr>
      <vt:lpstr>El imperativo</vt:lpstr>
      <vt:lpstr>¿Cómo se conjuga?</vt:lpstr>
      <vt:lpstr>¿Que verbos irregulares hay?</vt:lpstr>
      <vt:lpstr>¿Cómo se conjuga en plural?</vt:lpstr>
      <vt:lpstr>¿Cómo se usa?</vt:lpstr>
      <vt:lpstr>El subjuntivo</vt:lpstr>
      <vt:lpstr>¿Cómo se conjuga?</vt:lpstr>
      <vt:lpstr>¿Que irregularidades hay? (1/5)</vt:lpstr>
      <vt:lpstr>¿Que irregularidades hay? (2/5)</vt:lpstr>
      <vt:lpstr>¿Que irregularidades hay? (3/5)</vt:lpstr>
      <vt:lpstr>¿Que irregularidades hay? (4/5)</vt:lpstr>
      <vt:lpstr>¿Que irregularidades hay? (5/5)</vt:lpstr>
      <vt:lpstr>¿Cómo se usa? (1/3)</vt:lpstr>
      <vt:lpstr>¿Cómo se usa? (2/3)</vt:lpstr>
      <vt:lpstr>¿Cómo se usa? (3/3)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Futuro, condicional y subjuntivo</dc:title>
  <dc:creator>Gonzalez Garcia Javier</dc:creator>
  <cp:lastModifiedBy>Gonzalez Garcia Javier</cp:lastModifiedBy>
  <cp:revision>38</cp:revision>
  <dcterms:created xsi:type="dcterms:W3CDTF">2022-09-14T05:39:09Z</dcterms:created>
  <dcterms:modified xsi:type="dcterms:W3CDTF">2023-09-05T12:03:29Z</dcterms:modified>
</cp:coreProperties>
</file>