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7" r:id="rId8"/>
    <p:sldId id="261" r:id="rId9"/>
    <p:sldId id="262" r:id="rId10"/>
    <p:sldId id="268" r:id="rId11"/>
    <p:sldId id="263" r:id="rId12"/>
    <p:sldId id="264" r:id="rId13"/>
    <p:sldId id="269" r:id="rId14"/>
    <p:sldId id="265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C8A284-67EF-4020-8BB6-E872750B39F4}" v="1139" dt="2023-01-31T15:05:22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4616C-A243-4707-8A94-B887099ED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2371CD-5249-40C1-8290-803CF1309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7D632-5C4E-41D8-B1D9-03F46A0FE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D515-C983-49D6-A5D5-F91777E5210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31B7B-3857-4D6D-B905-76ECFB00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A0F71-CA7D-4DBB-B93F-053D87A7D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441F-DDDB-4E15-9FF4-CA0C31BC6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89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F3506-0D1C-442E-A9DC-AC78FAE3B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6EC369-74D7-4EF8-B760-009AC2434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E9A08-9CCE-403F-B8D8-3BFDC4802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D515-C983-49D6-A5D5-F91777E5210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47597-00C8-4710-834E-6B8601981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49910-B58E-418D-8651-EF636386E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441F-DDDB-4E15-9FF4-CA0C31BC6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3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F68570-6C93-42AC-BF7C-E8F91E364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D1007E-8065-49B6-B33E-41AB733F5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2F223-7FCE-4CF2-98AA-0EB757FBE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D515-C983-49D6-A5D5-F91777E5210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04C18-DC0A-4969-8882-1E330307B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A3915-F6E9-43A0-A98F-488EEF20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441F-DDDB-4E15-9FF4-CA0C31BC6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3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8C343-8E66-4E38-8EBA-2919A579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E9D5C-054C-4D22-AD85-E4EB843D6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1C5FB-331B-4F58-82F8-E05FB5A7B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D515-C983-49D6-A5D5-F91777E5210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12C41-F773-4E1D-92E2-6A4ECED10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82BA8-06C1-458B-85F1-F4E2D28A1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441F-DDDB-4E15-9FF4-CA0C31BC6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9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5549F-8FC2-414B-B123-B3CD86DF8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3DFCE1-3BA8-48A0-B18F-49360AE3A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4001F-AAAD-4AF7-91C3-7BA0AD35D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D515-C983-49D6-A5D5-F91777E5210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63210-6AEA-4778-88A7-1FE9A8ECB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77FB8-CBB8-4E9D-8604-5B97A10D4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441F-DDDB-4E15-9FF4-CA0C31BC6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2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CBCD8-5323-4AE1-8B90-820ADBCE2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D4545-AA37-400C-A391-0B6EF49DBD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43B384-BCFC-41AD-A363-49106BBBC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B67D5B-57EB-4E87-B0A2-39365B47F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D515-C983-49D6-A5D5-F91777E5210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C7A126-D822-47A7-85DB-5DF2EC19A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CA75B-3DB3-4103-90A4-526B22877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441F-DDDB-4E15-9FF4-CA0C31BC6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1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0FE06-F133-4169-94FF-F0B4C9AE1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FE570-759A-4C8E-83F4-F20C1A117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4B45D-2AAC-49A4-9CD8-50CAA881F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DB208C-2FCE-4504-9009-1C49D9BC25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EAC8AF-646C-4622-A117-450E6DE226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B0C5DB-4829-4382-8586-C1E8325B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D515-C983-49D6-A5D5-F91777E5210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D5C-437C-4208-91A7-0D5299BD1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693BD-38DC-4E98-B2E9-087602B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441F-DDDB-4E15-9FF4-CA0C31BC6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E42AD-10F1-4E85-B1B5-722DC1312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0FFD82-FCC8-40BD-93BF-96E4E250F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D515-C983-49D6-A5D5-F91777E5210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1588BE-338D-4AB2-A7FF-C435ED815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F3535A-0448-43A1-9519-AA436A541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441F-DDDB-4E15-9FF4-CA0C31BC6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1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D7420A-B856-412D-B210-9EC1C9560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D515-C983-49D6-A5D5-F91777E5210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164C19-52FA-49BC-AF2C-EE48611C2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32746-4812-49D0-8D0D-7CEF3BF51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441F-DDDB-4E15-9FF4-CA0C31BC6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36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FC047-0715-4A45-AE4A-DAAB5499E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90C0B-3A07-418E-8A4A-D0DFD4079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FA3827-32B9-462D-B1D1-73F4066CB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5AB05E-91F7-400A-B56A-40C7397FE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D515-C983-49D6-A5D5-F91777E5210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5883A-45B2-44E7-A904-07905777D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B0D263-1925-48A6-BBB6-AE54F584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441F-DDDB-4E15-9FF4-CA0C31BC6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0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337D5-5DA2-4AE6-942C-D8C98FF4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4A525-B61C-464B-8F1D-16F177FA1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DA857-C233-496F-BFCE-0D13BA137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5E4164-B7C2-43BB-97EF-57F80E654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D515-C983-49D6-A5D5-F91777E5210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AB823A-7EDE-483A-9DFB-E2F4C4A18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D549D0-74F8-408B-82AA-FDD53E28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441F-DDDB-4E15-9FF4-CA0C31BC6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6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6AB475-745F-49CC-96B3-B129529B1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54A2B-FDF3-4BA9-BE4E-81382C5E4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5A19C-30AF-42AA-AF91-B4836748F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FD515-C983-49D6-A5D5-F91777E52106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4864A-E100-4B54-9389-D280DECCC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109FF-F391-4613-9019-E36E73314E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E441F-DDDB-4E15-9FF4-CA0C31BC6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7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08009-C25F-497F-92D4-97045815DA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Exercise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0CF953-9530-4658-8555-BDBBBC6D02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Fuel cells and Hydrogen</a:t>
            </a:r>
          </a:p>
        </p:txBody>
      </p:sp>
    </p:spTree>
    <p:extLst>
      <p:ext uri="{BB962C8B-B14F-4D97-AF65-F5344CB8AC3E}">
        <p14:creationId xmlns:p14="http://schemas.microsoft.com/office/powerpoint/2010/main" val="2877355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08463-09DD-D144-CAF6-3036D568B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</a:t>
            </a:r>
            <a:endParaRPr lang="en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38EE2-26DC-F883-34CF-FB97780E2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F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32B765-1A62-BD7B-9B24-1D73EFFF1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4"/>
            <a:ext cx="9275867" cy="31658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DBD8F8B-1183-C220-1C13-C78847E7EE95}"/>
                  </a:ext>
                </a:extLst>
              </p:cNvPr>
              <p:cNvSpPr txBox="1"/>
              <p:nvPr/>
            </p:nvSpPr>
            <p:spPr>
              <a:xfrm>
                <a:off x="594132" y="4882390"/>
                <a:ext cx="6800850" cy="5619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𝐸𝑥𝑐h𝑎𝑛𝑔𝑒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𝑐𝑢𝑟𝑟𝑒𝑛𝑡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𝑑𝑒𝑛𝑠𝑖𝑡𝑦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𝑛𝐹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DBD8F8B-1183-C220-1C13-C78847E7E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32" y="4882390"/>
                <a:ext cx="6800850" cy="5619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CEE45EA-A8FE-9199-D5E2-AF3B5F395A86}"/>
                  </a:ext>
                </a:extLst>
              </p:cNvPr>
              <p:cNvSpPr txBox="1"/>
              <p:nvPr/>
            </p:nvSpPr>
            <p:spPr>
              <a:xfrm>
                <a:off x="4800601" y="4878378"/>
                <a:ext cx="6094602" cy="7038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CEE45EA-A8FE-9199-D5E2-AF3B5F395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1" y="4878378"/>
                <a:ext cx="6094602" cy="7038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2203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70269-0FAB-4A5D-B63C-D459750D3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C783AD-A538-4751-9A3C-AE976F1559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a) Everything else except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 stays the same. Follow the same logic as the previous exercise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∗0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𝑛𝐹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𝑛𝐹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∗0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∗0</m:t>
                              </m:r>
                            </m:sup>
                          </m:sSubSup>
                        </m:e>
                      </m:d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∗0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C783AD-A538-4751-9A3C-AE976F1559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151EB72-8CC1-4889-8EA2-7122E9100CC4}"/>
                  </a:ext>
                </a:extLst>
              </p:cNvPr>
              <p:cNvSpPr txBox="1"/>
              <p:nvPr/>
            </p:nvSpPr>
            <p:spPr>
              <a:xfrm>
                <a:off x="4067175" y="314325"/>
                <a:ext cx="6800850" cy="529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𝐸𝑥𝑐h𝑎𝑛𝑔𝑒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𝑐𝑢𝑟𝑟𝑒𝑛𝑡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𝑑𝑒𝑛𝑠𝑖𝑡𝑦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𝑛𝐹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151EB72-8CC1-4889-8EA2-7122E9100C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175" y="314325"/>
                <a:ext cx="6800850" cy="5291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4711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74D18-00B7-46D3-A19C-4CDBB5833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A3B519-4C21-48FB-81B2-F6ED9344DE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03684"/>
                <a:ext cx="10515600" cy="5089191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∗0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∗0</m:t>
                              </m:r>
                            </m:sup>
                          </m:sSub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𝑅𝑙𝑛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300 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8.314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𝑚𝑜𝑙𝐾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𝑙𝑛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20000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𝑚𝑜𝑙</m:t>
                                      </m:r>
                                    </m:den>
                                  </m:f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=421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A3B519-4C21-48FB-81B2-F6ED9344DE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03684"/>
                <a:ext cx="10515600" cy="508919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F4349D3-4DBB-4482-ADF8-1E1F3162B8D7}"/>
                  </a:ext>
                </a:extLst>
              </p:cNvPr>
              <p:cNvSpPr txBox="1"/>
              <p:nvPr/>
            </p:nvSpPr>
            <p:spPr>
              <a:xfrm>
                <a:off x="6031832" y="313223"/>
                <a:ext cx="6096000" cy="5821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/>
                  <a:t>From exercise 3: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d>
                              </m:num>
                              <m:den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d>
                              </m:den>
                            </m:f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F4349D3-4DBB-4482-ADF8-1E1F3162B8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832" y="313223"/>
                <a:ext cx="6096000" cy="582147"/>
              </a:xfrm>
              <a:prstGeom prst="rect">
                <a:avLst/>
              </a:prstGeom>
              <a:blipFill>
                <a:blip r:embed="rId3"/>
                <a:stretch>
                  <a:fillRect l="-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1111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3D1E4-10C5-A969-AFE8-69EF15222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</a:t>
            </a:r>
            <a:endParaRPr lang="en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E6C94-7797-A10A-9BD5-4FD09433B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F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CA2A77-B436-036D-791A-4669DB11A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908" y="1825625"/>
            <a:ext cx="9624463" cy="24320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E6926D6-0ED7-85B3-DDB1-9390C8AD386F}"/>
                  </a:ext>
                </a:extLst>
              </p:cNvPr>
              <p:cNvSpPr txBox="1"/>
              <p:nvPr/>
            </p:nvSpPr>
            <p:spPr>
              <a:xfrm>
                <a:off x="1500231" y="4748169"/>
                <a:ext cx="6335086" cy="606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Forward reaction term of Butler-Volmer eq: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 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∗0</m:t>
                            </m:r>
                          </m:sup>
                        </m:sSubSup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𝑛𝐹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𝜂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𝑅𝑇</m:t>
                            </m:r>
                          </m:den>
                        </m:f>
                      </m:sup>
                    </m:sSup>
                  </m:oMath>
                </a14:m>
                <a:endParaRPr lang="en-FI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E6926D6-0ED7-85B3-DDB1-9390C8AD38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231" y="4748169"/>
                <a:ext cx="6335086" cy="606208"/>
              </a:xfrm>
              <a:prstGeom prst="rect">
                <a:avLst/>
              </a:prstGeom>
              <a:blipFill>
                <a:blip r:embed="rId3"/>
                <a:stretch>
                  <a:fillRect l="-770"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8852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73FDD-3125-A1CB-1029-98846DA26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</a:t>
            </a:r>
            <a:endParaRPr lang="en-F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C43C47-62E0-4A7C-79AF-1ECD51D95E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Effect of halving the activation barrier (only affects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𝑛𝐹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𝑛𝐹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 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∗0</m:t>
                                  </m:r>
                                </m:sup>
                              </m:sSubSup>
                            </m:den>
                          </m:f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𝑛𝐹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 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∗0</m:t>
                                  </m:r>
                                </m:sup>
                              </m:sSubSup>
                            </m:den>
                          </m:f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𝑛𝐹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FI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C43C47-62E0-4A7C-79AF-1ECD51D95E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FC37289-15CF-C045-E164-3365FC89F657}"/>
                  </a:ext>
                </a:extLst>
              </p:cNvPr>
              <p:cNvSpPr txBox="1"/>
              <p:nvPr/>
            </p:nvSpPr>
            <p:spPr>
              <a:xfrm>
                <a:off x="5334000" y="365125"/>
                <a:ext cx="5667375" cy="585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Butler-Volmer eq: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 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∗0</m:t>
                            </m:r>
                          </m:sup>
                        </m:sSubSup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𝑛𝐹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𝜂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𝑅𝑇</m:t>
                            </m:r>
                          </m:den>
                        </m:f>
                      </m:sup>
                    </m:sSup>
                  </m:oMath>
                </a14:m>
                <a:endParaRPr lang="en-FI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FC37289-15CF-C045-E164-3365FC89F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65125"/>
                <a:ext cx="5667375" cy="585032"/>
              </a:xfrm>
              <a:prstGeom prst="rect">
                <a:avLst/>
              </a:prstGeom>
              <a:blipFill>
                <a:blip r:embed="rId3"/>
                <a:stretch>
                  <a:fillRect l="-860"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7770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D111F-398A-EC05-DEFB-555EBA8B2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</a:t>
            </a:r>
            <a:endParaRPr lang="en-F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87D89B-A30C-E13C-912F-ACB74A5D0B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Effect of doubling the temperature: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 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∗0</m:t>
                              </m:r>
                            </m:sup>
                          </m:sSubSup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𝑛𝐹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𝑛𝐹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 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∗0</m:t>
                              </m:r>
                            </m:sup>
                          </m:sSubSup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𝑛𝐹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𝑛𝐹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𝑛𝐹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𝑛𝐹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𝑛𝐹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𝑛𝐹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FI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87D89B-A30C-E13C-912F-ACB74A5D0B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0316A9-DC57-9728-6DF5-957EB417A4A4}"/>
                  </a:ext>
                </a:extLst>
              </p:cNvPr>
              <p:cNvSpPr txBox="1"/>
              <p:nvPr/>
            </p:nvSpPr>
            <p:spPr>
              <a:xfrm>
                <a:off x="5334000" y="365125"/>
                <a:ext cx="5667375" cy="585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Butler-Volmer eq: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 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∗0</m:t>
                            </m:r>
                          </m:sup>
                        </m:sSubSup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𝑛𝐹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𝜂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𝑅𝑇</m:t>
                            </m:r>
                          </m:den>
                        </m:f>
                      </m:sup>
                    </m:sSup>
                  </m:oMath>
                </a14:m>
                <a:endParaRPr lang="en-FI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0316A9-DC57-9728-6DF5-957EB417A4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65125"/>
                <a:ext cx="5667375" cy="585032"/>
              </a:xfrm>
              <a:prstGeom prst="rect">
                <a:avLst/>
              </a:prstGeom>
              <a:blipFill>
                <a:blip r:embed="rId3"/>
                <a:stretch>
                  <a:fillRect l="-860"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2466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5D107-20C2-ADB4-9A19-790ECF710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956"/>
            <a:ext cx="10515600" cy="1325563"/>
          </a:xfrm>
        </p:spPr>
        <p:txBody>
          <a:bodyPr/>
          <a:lstStyle/>
          <a:p>
            <a:r>
              <a:rPr lang="en-US" dirty="0"/>
              <a:t>Problem 5</a:t>
            </a:r>
            <a:endParaRPr lang="en-F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F61EC1-728A-DC2E-5BCD-79A5F41F0D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24793"/>
                <a:ext cx="10515600" cy="495217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Temperature effect is larger if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𝑛𝐹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𝑛𝐹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𝑅𝑇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𝑛𝐹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𝑅𝑇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b="0" dirty="0"/>
                  <a:t>All the coefficients in the term </a:t>
                </a:r>
                <a:r>
                  <a:rPr lang="en-US" dirty="0"/>
                  <a:t>are positive, making the inequality always false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b="0" dirty="0"/>
                  <a:t>The effect of halving the activation barrier is bigger than that of doubling the temperature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FI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F61EC1-728A-DC2E-5BCD-79A5F41F0D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24793"/>
                <a:ext cx="10515600" cy="4952170"/>
              </a:xfrm>
              <a:blipFill>
                <a:blip r:embed="rId2"/>
                <a:stretch>
                  <a:fillRect l="-1043" t="-2463"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3901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ACB35-CBBD-344F-ECCC-8B4FF1051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6</a:t>
            </a:r>
            <a:endParaRPr lang="en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6B4E8-2E2F-6474-1731-EAB812B8B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E2D457-EF23-7470-0B43-2B88A6E1BC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6819557" cy="240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173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A7E35-4477-D407-F830-FABA5F32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  <a:endParaRPr lang="en-FI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94078D-DFF5-66E1-53C5-3BB43F1875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AutoNum type="alphaLcParenR"/>
                </a:pPr>
                <a:r>
                  <a:rPr lang="en-US" dirty="0"/>
                  <a:t>Use the full Butler-Volmer equation, but you do not need to take concentration into account (Eq. 3.32 in the book). Solve the Butler-Volmer equation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𝑎𝑐𝑡</m:t>
                        </m:r>
                      </m:sub>
                    </m:sSub>
                  </m:oMath>
                </a14:m>
                <a:r>
                  <a:rPr lang="en-US" dirty="0"/>
                  <a:t>. The trigonometric identity</a:t>
                </a:r>
              </a:p>
              <a:p>
                <a:pPr marL="0" indent="0">
                  <a:buNone/>
                </a:pPr>
                <a:r>
                  <a:rPr lang="en-US" b="0" dirty="0"/>
                  <a:t>  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might prove useful.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/>
                  <a:t>Use Ohm’s law for the ohmic losses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𝑜h𝑚𝑖𝑐</m:t>
                        </m:r>
                      </m:sub>
                    </m:sSub>
                  </m:oMath>
                </a14:m>
                <a:endParaRPr lang="en-US" dirty="0"/>
              </a:p>
              <a:p>
                <a:pPr marL="514350" indent="-514350">
                  <a:buAutoNum type="alphaLcParenR"/>
                </a:pPr>
                <a:r>
                  <a:rPr lang="en-US" dirty="0"/>
                  <a:t>E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𝑡h𝑒𝑜𝑟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𝑎𝑐𝑡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𝑜h𝑚𝑖𝑐</m:t>
                        </m:r>
                      </m:sub>
                    </m:sSub>
                  </m:oMath>
                </a14:m>
                <a:endParaRPr lang="en-FI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94078D-DFF5-66E1-53C5-3BB43F1875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377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9C7C7-00EA-4C10-8AF2-65CF8EF9E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F2342C-5CE0-46CA-B739-BF024D3B5E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1943" y="1664318"/>
            <a:ext cx="8677807" cy="4685330"/>
          </a:xfrm>
        </p:spPr>
      </p:pic>
    </p:spTree>
    <p:extLst>
      <p:ext uri="{BB962C8B-B14F-4D97-AF65-F5344CB8AC3E}">
        <p14:creationId xmlns:p14="http://schemas.microsoft.com/office/powerpoint/2010/main" val="1091724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052FC-191B-406D-80BE-06BB180C4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62588-05AC-4708-8342-6E7E2BE2E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US" dirty="0"/>
              <a:t>The electrode is at a more negative potential than the standard potential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There are more electrons on the reactant side compared to the equilibrium situation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Reaction is biased towards the forward direction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The electrode is at a more positive potential than the standard potential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There are less electrons on the product side compared to the equilibrium situation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Reaction is again biased towards the forward direction</a:t>
            </a:r>
          </a:p>
          <a:p>
            <a:pPr marL="971550" lvl="1" indent="-514350">
              <a:buFont typeface="+mj-lt"/>
              <a:buAutoNum type="alphaLcParenR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35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74CC8-7C9E-D329-870E-CFC9DF6AD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</a:t>
            </a:r>
            <a:endParaRPr lang="en-F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76A89C-F9EB-2860-7E6E-0BFD130D92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c) In standard state, the voltage of the cell is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𝑐𝑒𝑙𝑙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𝑐𝑎𝑡h𝑜𝑑𝑒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𝑎𝑛𝑜𝑑𝑒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=1.23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−0.0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=1.23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In the biased conditions the voltage of the cell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𝑐𝑒𝑙𝑙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𝑐𝑎𝑡h𝑜𝑑𝑒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𝑎𝑛𝑜𝑑𝑒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−0.1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=0.9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The voltage of the cell dropped.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76A89C-F9EB-2860-7E6E-0BFD130D92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3201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99815-C5EB-4C7A-A94B-77E5B9222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14C27FA-F95C-47C0-9EF5-CA07950531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4385" y="2190750"/>
            <a:ext cx="9167350" cy="212497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62BFDA-E9E7-4CAB-93DB-176F60394CF5}"/>
              </a:ext>
            </a:extLst>
          </p:cNvPr>
          <p:cNvSpPr txBox="1"/>
          <p:nvPr/>
        </p:nvSpPr>
        <p:spPr>
          <a:xfrm>
            <a:off x="1134385" y="182141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1708706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69E5E3-17E5-4B90-B345-1EFFE5329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851484" cy="1325563"/>
          </a:xfrm>
        </p:spPr>
        <p:txBody>
          <a:bodyPr/>
          <a:lstStyle/>
          <a:p>
            <a:r>
              <a:rPr lang="en-US" dirty="0"/>
              <a:t>Problem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EED00D68-1A24-488C-BB56-146613016E4C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580913" y="1825625"/>
                <a:ext cx="5438887" cy="477957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Reaction A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=2.5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2.5 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2⋅96485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=12.96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0" dirty="0"/>
                  <a:t>			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≈13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𝑚𝑜𝑙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EED00D68-1A24-488C-BB56-146613016E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580913" y="1825625"/>
                <a:ext cx="5438887" cy="4779570"/>
              </a:xfrm>
              <a:blipFill>
                <a:blip r:embed="rId2"/>
                <a:stretch>
                  <a:fillRect l="-2240" t="-2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D9A632-A702-419B-AE4D-93E1FDA34B6F}"/>
                  </a:ext>
                </a:extLst>
              </p:cNvPr>
              <p:cNvSpPr txBox="1"/>
              <p:nvPr/>
            </p:nvSpPr>
            <p:spPr>
              <a:xfrm>
                <a:off x="4507832" y="481263"/>
                <a:ext cx="6577263" cy="676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𝑅𝑒𝑎𝑐𝑡𝑖𝑜𝑛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𝑟𝑎𝑡𝑒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𝑝𝑒𝑟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𝑢𝑛𝑖𝑡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𝑎𝑟𝑒𝑎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𝑑𝑁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𝐴𝑛𝐹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𝑛𝐹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D9A632-A702-419B-AE4D-93E1FDA34B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832" y="481263"/>
                <a:ext cx="6577263" cy="676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4">
                <a:extLst>
                  <a:ext uri="{FF2B5EF4-FFF2-40B4-BE49-F238E27FC236}">
                    <a16:creationId xmlns:a16="http://schemas.microsoft.com/office/drawing/2014/main" id="{1C4733A5-F7E0-45CC-BAB1-CCEA105150A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72200" y="1825625"/>
                <a:ext cx="5438887" cy="47795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Reaction B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⋅96485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den>
                          </m:f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10.36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µ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𝑚𝑜𝑙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			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≈1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µ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𝑚𝑜𝑙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Content Placeholder 4">
                <a:extLst>
                  <a:ext uri="{FF2B5EF4-FFF2-40B4-BE49-F238E27FC236}">
                    <a16:creationId xmlns:a16="http://schemas.microsoft.com/office/drawing/2014/main" id="{1C4733A5-F7E0-45CC-BAB1-CCEA10515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1825625"/>
                <a:ext cx="5438887" cy="4779570"/>
              </a:xfrm>
              <a:prstGeom prst="rect">
                <a:avLst/>
              </a:prstGeom>
              <a:blipFill>
                <a:blip r:embed="rId4"/>
                <a:stretch>
                  <a:fillRect l="-2354" t="-2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3706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8E598-9D5F-9FF2-F88E-C3B8352B9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</a:t>
            </a:r>
            <a:endParaRPr lang="en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1DC30-6313-42F2-73B5-A2AEB27271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u="sng" dirty="0"/>
              <a:t>Problem</a:t>
            </a:r>
            <a:endParaRPr lang="en-FI" u="sng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E8743C-A776-4972-C4FE-1C90EC5F9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95407"/>
            <a:ext cx="9234057" cy="21172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53B7C46-B7A8-0990-9AC5-17F5F69C0C70}"/>
                  </a:ext>
                </a:extLst>
              </p:cNvPr>
              <p:cNvSpPr txBox="1"/>
              <p:nvPr/>
            </p:nvSpPr>
            <p:spPr>
              <a:xfrm>
                <a:off x="594132" y="4882390"/>
                <a:ext cx="6800850" cy="5619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𝐸𝑥𝑐h𝑎𝑛𝑔𝑒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𝑐𝑢𝑟𝑟𝑒𝑛𝑡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𝑑𝑒𝑛𝑠𝑖𝑡𝑦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𝑛𝐹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53B7C46-B7A8-0990-9AC5-17F5F69C0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32" y="4882390"/>
                <a:ext cx="6800850" cy="5619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2547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64EFF-2E30-494B-9DFF-B4D9E660E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Problem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2131E2E-3922-42D3-BBFA-251FE7F630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43816"/>
                <a:ext cx="10515600" cy="5495927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At temperature 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𝑛𝐹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Δ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𝑅𝑇</m:t>
                            </m:r>
                          </m:den>
                        </m:f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At temperature T0: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𝑛𝐹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𝑅𝑇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Δ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</m:func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2131E2E-3922-42D3-BBFA-251FE7F630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43816"/>
                <a:ext cx="10515600" cy="5495927"/>
              </a:xfrm>
              <a:blipFill>
                <a:blip r:embed="rId2"/>
                <a:stretch>
                  <a:fillRect l="-1043" t="-6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8AB0E2-E1D9-4B38-8B56-B57DC33BCB9C}"/>
                  </a:ext>
                </a:extLst>
              </p:cNvPr>
              <p:cNvSpPr txBox="1"/>
              <p:nvPr/>
            </p:nvSpPr>
            <p:spPr>
              <a:xfrm>
                <a:off x="4067175" y="314325"/>
                <a:ext cx="6800850" cy="529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𝐸𝑥𝑐h𝑎𝑛𝑔𝑒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𝑐𝑢𝑟𝑟𝑒𝑛𝑡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𝑑𝑒𝑛𝑠𝑖𝑡𝑦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𝑛𝐹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8AB0E2-E1D9-4B38-8B56-B57DC33BCB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175" y="314325"/>
                <a:ext cx="6800850" cy="5291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059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A2AE5-BB00-49E7-87DD-455F79DD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0435A6-1633-4B17-86F9-CF6660F3FA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7095" y="1825625"/>
                <a:ext cx="10936705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=8.314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𝑚𝑜𝑙𝐾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−8</m:t>
                                      </m:r>
                                    </m:sup>
                                  </m:sSup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−4</m:t>
                                      </m:r>
                                    </m:sup>
                                  </m:sSup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den>
                              </m:f>
                            </m:e>
                          </m:d>
                        </m:e>
                      </m:func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600 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300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=45.944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&gt;0,</m:t>
                    </m:r>
                  </m:oMath>
                </a14:m>
                <a:r>
                  <a:rPr lang="en-US" b="0" dirty="0"/>
                  <a:t> and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b="0" dirty="0"/>
              </a:p>
              <a:p>
                <a:pPr marL="0" indent="0">
                  <a:buNone/>
                </a:pPr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&lt;1⇒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0435A6-1633-4B17-86F9-CF6660F3FA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7095" y="1825625"/>
                <a:ext cx="10936705" cy="4351338"/>
              </a:xfrm>
              <a:blipFill>
                <a:blip r:embed="rId2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8158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619</Words>
  <Application>Microsoft Office PowerPoint</Application>
  <PresentationFormat>Widescreen</PresentationFormat>
  <Paragraphs>102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Wingdings</vt:lpstr>
      <vt:lpstr>Office Theme</vt:lpstr>
      <vt:lpstr>Exercise 3</vt:lpstr>
      <vt:lpstr>Problem 1</vt:lpstr>
      <vt:lpstr>Problem 1</vt:lpstr>
      <vt:lpstr>Problem 1</vt:lpstr>
      <vt:lpstr>Problem 2</vt:lpstr>
      <vt:lpstr>Problem 2</vt:lpstr>
      <vt:lpstr>Problem 3</vt:lpstr>
      <vt:lpstr>Problem 3</vt:lpstr>
      <vt:lpstr>Problem 3</vt:lpstr>
      <vt:lpstr>Problem 4</vt:lpstr>
      <vt:lpstr>Problem 4</vt:lpstr>
      <vt:lpstr>Problem 4</vt:lpstr>
      <vt:lpstr>Problem 5</vt:lpstr>
      <vt:lpstr>Problem 5</vt:lpstr>
      <vt:lpstr>Problem 5</vt:lpstr>
      <vt:lpstr>Problem 5</vt:lpstr>
      <vt:lpstr>Problem 6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3</dc:title>
  <dc:creator>Savikko Axel</dc:creator>
  <cp:lastModifiedBy>Savikko Axel</cp:lastModifiedBy>
  <cp:revision>2</cp:revision>
  <dcterms:created xsi:type="dcterms:W3CDTF">2023-01-25T07:38:33Z</dcterms:created>
  <dcterms:modified xsi:type="dcterms:W3CDTF">2023-01-31T15:05:59Z</dcterms:modified>
</cp:coreProperties>
</file>