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29"/>
  </p:notesMasterIdLst>
  <p:sldIdLst>
    <p:sldId id="256" r:id="rId2"/>
    <p:sldId id="307" r:id="rId3"/>
    <p:sldId id="277" r:id="rId4"/>
    <p:sldId id="315" r:id="rId5"/>
    <p:sldId id="292" r:id="rId6"/>
    <p:sldId id="300" r:id="rId7"/>
    <p:sldId id="281" r:id="rId8"/>
    <p:sldId id="282" r:id="rId9"/>
    <p:sldId id="290" r:id="rId10"/>
    <p:sldId id="299" r:id="rId11"/>
    <p:sldId id="280" r:id="rId12"/>
    <p:sldId id="286" r:id="rId13"/>
    <p:sldId id="287" r:id="rId14"/>
    <p:sldId id="288" r:id="rId15"/>
    <p:sldId id="298" r:id="rId16"/>
    <p:sldId id="289" r:id="rId17"/>
    <p:sldId id="283" r:id="rId18"/>
    <p:sldId id="316" r:id="rId19"/>
    <p:sldId id="285" r:id="rId20"/>
    <p:sldId id="308" r:id="rId21"/>
    <p:sldId id="309" r:id="rId22"/>
    <p:sldId id="318" r:id="rId23"/>
    <p:sldId id="310" r:id="rId24"/>
    <p:sldId id="317" r:id="rId25"/>
    <p:sldId id="319" r:id="rId26"/>
    <p:sldId id="312" r:id="rId27"/>
    <p:sldId id="320" r:id="rId2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www.edilex.fi/lainsaadanto/20120747"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www.finanssivalvonta.fi/globalassets/fi/saantely/maarayskokoelma/2018/07_2018/2018_07.m2.pdf" TargetMode="External"/><Relationship Id="rId4" Type="http://schemas.openxmlformats.org/officeDocument/2006/relationships/hyperlink" Target="https://www.edilex.fi/lainsaadanto/20171070" TargetMode="External"/></Relationships>
</file>

<file path=ppt/diagrams/_rels/data20.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hyperlink" Target="https://www.edilex.fi/lainsaadanto/20120747" TargetMode="External"/><Relationship Id="rId2" Type="http://schemas.openxmlformats.org/officeDocument/2006/relationships/hyperlink" Target="https://eur-lex.europa.eu/legal-content/FI/TXT/?uri=celex%3A32014R0600" TargetMode="External"/><Relationship Id="rId1" Type="http://schemas.openxmlformats.org/officeDocument/2006/relationships/hyperlink" Target="https://eur-lex.europa.eu/legal-content/FI/TXT/?uri=celex%3A32014L0065" TargetMode="External"/><Relationship Id="rId5" Type="http://schemas.openxmlformats.org/officeDocument/2006/relationships/hyperlink" Target="https://www.finanssivalvonta.fi/globalassets/fi/saantely/maarayskokoelma/2018/07_2018/2018_07.m2.pdf" TargetMode="External"/><Relationship Id="rId4" Type="http://schemas.openxmlformats.org/officeDocument/2006/relationships/hyperlink" Target="https://www.edilex.fi/lainsaadanto/20171070" TargetMode="External"/></Relationships>
</file>

<file path=ppt/diagrams/_rels/drawing20.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D3354-38CD-45CA-B96C-1690078B93EF}"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fi-FI"/>
        </a:p>
      </dgm:t>
    </dgm:pt>
    <dgm:pt modelId="{7269A2AE-C687-4666-9983-37BB20B7E5B9}">
      <dgm:prSet/>
      <dgm:spPr/>
      <dgm:t>
        <a:bodyPr/>
        <a:lstStyle/>
        <a:p>
          <a:r>
            <a:rPr lang="en-US" b="1" i="0" baseline="0"/>
            <a:t>DIRECTIVE 2014/65/EU OF THE EUROPEAN PARLIAMENT AND OF THE COUNCIL on markets in financial instruments (</a:t>
          </a:r>
          <a:r>
            <a:rPr lang="fi-FI" b="1" i="0" baseline="0"/>
            <a:t> </a:t>
          </a:r>
          <a:r>
            <a:rPr lang="fi-FI" b="1" i="0" baseline="0">
              <a:hlinkClick xmlns:r="http://schemas.openxmlformats.org/officeDocument/2006/relationships" r:id="rId1"/>
            </a:rPr>
            <a:t>https://eur-lex.europa.eu/legal-content/FI/TXT/?uri=celex%3A32014L0065</a:t>
          </a:r>
          <a:r>
            <a:rPr lang="fi-FI" b="1" i="0" baseline="0"/>
            <a:t>; (MiFID) </a:t>
          </a:r>
          <a:endParaRPr lang="fi-FI"/>
        </a:p>
      </dgm:t>
    </dgm:pt>
    <dgm:pt modelId="{E836C7DC-A905-4F27-9A62-637717984103}" type="parTrans" cxnId="{76995A04-58C3-432D-985F-2CE67E56C417}">
      <dgm:prSet/>
      <dgm:spPr/>
      <dgm:t>
        <a:bodyPr/>
        <a:lstStyle/>
        <a:p>
          <a:endParaRPr lang="fi-FI"/>
        </a:p>
      </dgm:t>
    </dgm:pt>
    <dgm:pt modelId="{8C29D866-AF64-4DF1-841F-39DE532196D7}" type="sibTrans" cxnId="{76995A04-58C3-432D-985F-2CE67E56C417}">
      <dgm:prSet/>
      <dgm:spPr/>
      <dgm:t>
        <a:bodyPr/>
        <a:lstStyle/>
        <a:p>
          <a:endParaRPr lang="fi-FI"/>
        </a:p>
      </dgm:t>
    </dgm:pt>
    <dgm:pt modelId="{31F6B2C8-CE3D-44EB-843F-3FD8C8F7D24C}">
      <dgm:prSet/>
      <dgm:spPr/>
      <dgm:t>
        <a:bodyPr/>
        <a:lstStyle/>
        <a:p>
          <a:r>
            <a:rPr lang="en-US" b="1" i="0" baseline="0"/>
            <a:t>REGULATION (EU) No 600/2014 OF THE EUROPEAN PARLIAMENT AND OF THE COUNCIL on markets in financial instruments</a:t>
          </a:r>
          <a:r>
            <a:rPr lang="fi-FI" b="1" i="0" baseline="0" dirty="0"/>
            <a:t>: </a:t>
          </a:r>
          <a:r>
            <a:rPr lang="fi-FI" b="1" i="0" baseline="0" dirty="0">
              <a:hlinkClick xmlns:r="http://schemas.openxmlformats.org/officeDocument/2006/relationships" r:id="rId2"/>
            </a:rPr>
            <a:t>https://eur-lex.europa.eu/legal-content/FI/TXT/?uri=celex%3A32014R0600</a:t>
          </a:r>
          <a:r>
            <a:rPr lang="fi-FI" b="1" i="0" baseline="0" dirty="0"/>
            <a:t> (</a:t>
          </a:r>
          <a:r>
            <a:rPr lang="fi-FI" b="1" i="0" baseline="0" dirty="0" err="1"/>
            <a:t>MiFIR</a:t>
          </a:r>
          <a:r>
            <a:rPr lang="fi-FI" b="1" i="0" baseline="0" dirty="0"/>
            <a:t>) </a:t>
          </a:r>
          <a:endParaRPr lang="fi-FI" dirty="0"/>
        </a:p>
      </dgm:t>
    </dgm:pt>
    <dgm:pt modelId="{33158AAA-F2D4-47AA-8E4A-9B943F603317}" type="parTrans" cxnId="{A9F433F5-6F12-4EB5-A1FD-ABEB834284A0}">
      <dgm:prSet/>
      <dgm:spPr/>
      <dgm:t>
        <a:bodyPr/>
        <a:lstStyle/>
        <a:p>
          <a:endParaRPr lang="fi-FI"/>
        </a:p>
      </dgm:t>
    </dgm:pt>
    <dgm:pt modelId="{9CB001C0-C1BD-4B6D-9358-F8F6690818AC}" type="sibTrans" cxnId="{A9F433F5-6F12-4EB5-A1FD-ABEB834284A0}">
      <dgm:prSet/>
      <dgm:spPr/>
      <dgm:t>
        <a:bodyPr/>
        <a:lstStyle/>
        <a:p>
          <a:endParaRPr lang="fi-FI"/>
        </a:p>
      </dgm:t>
    </dgm:pt>
    <dgm:pt modelId="{4266085D-50F1-40BA-9D9B-5220116D8922}">
      <dgm:prSet/>
      <dgm:spPr/>
      <dgm:t>
        <a:bodyPr/>
        <a:lstStyle/>
        <a:p>
          <a:r>
            <a:rPr lang="fi-FI" b="1"/>
            <a:t>Sijoituspalvelulaki 14.12.2012/747 </a:t>
          </a:r>
          <a:r>
            <a:rPr lang="fi-FI" b="1">
              <a:hlinkClick xmlns:r="http://schemas.openxmlformats.org/officeDocument/2006/relationships" r:id="rId3"/>
            </a:rPr>
            <a:t>https://www.edilex.fi/lainsaadanto/20120747</a:t>
          </a:r>
          <a:r>
            <a:rPr lang="fi-FI" b="1"/>
            <a:t> </a:t>
          </a:r>
          <a:endParaRPr lang="fi-FI"/>
        </a:p>
      </dgm:t>
    </dgm:pt>
    <dgm:pt modelId="{F6D035B4-4B90-497E-9278-3F14498E2749}" type="parTrans" cxnId="{542A85DD-1A79-4999-AF40-DD909847FFC7}">
      <dgm:prSet/>
      <dgm:spPr/>
      <dgm:t>
        <a:bodyPr/>
        <a:lstStyle/>
        <a:p>
          <a:endParaRPr lang="fi-FI"/>
        </a:p>
      </dgm:t>
    </dgm:pt>
    <dgm:pt modelId="{1F11A8C4-3DA0-471D-9D10-6D5E530D44EA}" type="sibTrans" cxnId="{542A85DD-1A79-4999-AF40-DD909847FFC7}">
      <dgm:prSet/>
      <dgm:spPr/>
      <dgm:t>
        <a:bodyPr/>
        <a:lstStyle/>
        <a:p>
          <a:endParaRPr lang="fi-FI"/>
        </a:p>
      </dgm:t>
    </dgm:pt>
    <dgm:pt modelId="{45DF555D-6749-42C6-8178-F12C1F9097E5}">
      <dgm:prSet/>
      <dgm:spPr/>
      <dgm:t>
        <a:bodyPr/>
        <a:lstStyle/>
        <a:p>
          <a:r>
            <a:rPr lang="fi-FI" b="1"/>
            <a:t>Laki kaupankäynnistä rahoitusvälineillä 28.12.2017/1070 </a:t>
          </a:r>
          <a:r>
            <a:rPr lang="fi-FI" b="1">
              <a:hlinkClick xmlns:r="http://schemas.openxmlformats.org/officeDocument/2006/relationships" r:id="rId4"/>
            </a:rPr>
            <a:t>https://www.edilex.fi/lainsaadanto/20171070</a:t>
          </a:r>
          <a:r>
            <a:rPr lang="fi-FI" b="1"/>
            <a:t> </a:t>
          </a:r>
          <a:endParaRPr lang="fi-FI"/>
        </a:p>
      </dgm:t>
    </dgm:pt>
    <dgm:pt modelId="{7B5A1431-4821-4F99-B987-2FD114814DDF}" type="parTrans" cxnId="{9A4D5039-9F80-4472-8B64-996E5F04DCD1}">
      <dgm:prSet/>
      <dgm:spPr/>
      <dgm:t>
        <a:bodyPr/>
        <a:lstStyle/>
        <a:p>
          <a:endParaRPr lang="fi-FI"/>
        </a:p>
      </dgm:t>
    </dgm:pt>
    <dgm:pt modelId="{D26147CD-5DFF-469E-94B7-583ACCB78868}" type="sibTrans" cxnId="{9A4D5039-9F80-4472-8B64-996E5F04DCD1}">
      <dgm:prSet/>
      <dgm:spPr/>
      <dgm:t>
        <a:bodyPr/>
        <a:lstStyle/>
        <a:p>
          <a:endParaRPr lang="fi-FI"/>
        </a:p>
      </dgm:t>
    </dgm:pt>
    <dgm:pt modelId="{54D47664-05E8-46AA-ADE7-B91D6FC5AC52}">
      <dgm:prSet/>
      <dgm:spPr/>
      <dgm:t>
        <a:bodyPr/>
        <a:lstStyle/>
        <a:p>
          <a:r>
            <a:rPr lang="fi-FI" b="1"/>
            <a:t>Määräykset ja ohjeet 7/2018 Dnro FIVA 1/01.00/2018 Sijoituspalvelujen toiminnan järjestäminen ja menettelytavat  </a:t>
          </a:r>
          <a:r>
            <a:rPr lang="fi-FI" b="1">
              <a:hlinkClick xmlns:r="http://schemas.openxmlformats.org/officeDocument/2006/relationships" r:id="rId5"/>
            </a:rPr>
            <a:t>https://www.finanssivalvonta.fi/globalassets/fi/saantely/maarayskokoelma/2018/07_2018/2018_07.m2.pdf</a:t>
          </a:r>
          <a:r>
            <a:rPr lang="fi-FI" b="1"/>
            <a:t> </a:t>
          </a:r>
          <a:endParaRPr lang="fi-FI"/>
        </a:p>
      </dgm:t>
    </dgm:pt>
    <dgm:pt modelId="{80C59B23-5A92-482E-AE13-4B0635D33DC3}" type="parTrans" cxnId="{46513A60-4368-497D-9100-661AB4DD418E}">
      <dgm:prSet/>
      <dgm:spPr/>
      <dgm:t>
        <a:bodyPr/>
        <a:lstStyle/>
        <a:p>
          <a:endParaRPr lang="fi-FI"/>
        </a:p>
      </dgm:t>
    </dgm:pt>
    <dgm:pt modelId="{F84B43A7-FCE9-4F01-8CA1-3EA5250FFF02}" type="sibTrans" cxnId="{46513A60-4368-497D-9100-661AB4DD418E}">
      <dgm:prSet/>
      <dgm:spPr/>
      <dgm:t>
        <a:bodyPr/>
        <a:lstStyle/>
        <a:p>
          <a:endParaRPr lang="fi-FI"/>
        </a:p>
      </dgm:t>
    </dgm:pt>
    <dgm:pt modelId="{35CEEA9A-4CC4-4834-976D-B6B13170CAD0}" type="pres">
      <dgm:prSet presAssocID="{84FD3354-38CD-45CA-B96C-1690078B93EF}" presName="linear" presStyleCnt="0">
        <dgm:presLayoutVars>
          <dgm:animLvl val="lvl"/>
          <dgm:resizeHandles val="exact"/>
        </dgm:presLayoutVars>
      </dgm:prSet>
      <dgm:spPr/>
    </dgm:pt>
    <dgm:pt modelId="{9466C91B-E524-4C00-807B-6225D4F3FB24}" type="pres">
      <dgm:prSet presAssocID="{7269A2AE-C687-4666-9983-37BB20B7E5B9}" presName="parentText" presStyleLbl="node1" presStyleIdx="0" presStyleCnt="5">
        <dgm:presLayoutVars>
          <dgm:chMax val="0"/>
          <dgm:bulletEnabled val="1"/>
        </dgm:presLayoutVars>
      </dgm:prSet>
      <dgm:spPr/>
    </dgm:pt>
    <dgm:pt modelId="{C5E949A4-0D79-4C24-92F4-8B7F4C93E96F}" type="pres">
      <dgm:prSet presAssocID="{8C29D866-AF64-4DF1-841F-39DE532196D7}" presName="spacer" presStyleCnt="0"/>
      <dgm:spPr/>
    </dgm:pt>
    <dgm:pt modelId="{6C85CBAE-FDFD-414C-B039-0A41B49B12C5}" type="pres">
      <dgm:prSet presAssocID="{31F6B2C8-CE3D-44EB-843F-3FD8C8F7D24C}" presName="parentText" presStyleLbl="node1" presStyleIdx="1" presStyleCnt="5">
        <dgm:presLayoutVars>
          <dgm:chMax val="0"/>
          <dgm:bulletEnabled val="1"/>
        </dgm:presLayoutVars>
      </dgm:prSet>
      <dgm:spPr/>
    </dgm:pt>
    <dgm:pt modelId="{3C2E489D-58DC-4ABD-A9C6-4599C5D59636}" type="pres">
      <dgm:prSet presAssocID="{9CB001C0-C1BD-4B6D-9358-F8F6690818AC}" presName="spacer" presStyleCnt="0"/>
      <dgm:spPr/>
    </dgm:pt>
    <dgm:pt modelId="{5ED11E0C-E057-4E94-95B5-64C9D0153393}" type="pres">
      <dgm:prSet presAssocID="{4266085D-50F1-40BA-9D9B-5220116D8922}" presName="parentText" presStyleLbl="node1" presStyleIdx="2" presStyleCnt="5">
        <dgm:presLayoutVars>
          <dgm:chMax val="0"/>
          <dgm:bulletEnabled val="1"/>
        </dgm:presLayoutVars>
      </dgm:prSet>
      <dgm:spPr/>
    </dgm:pt>
    <dgm:pt modelId="{9BBC68FE-1439-4885-A7C6-FA8A89074E0A}" type="pres">
      <dgm:prSet presAssocID="{1F11A8C4-3DA0-471D-9D10-6D5E530D44EA}" presName="spacer" presStyleCnt="0"/>
      <dgm:spPr/>
    </dgm:pt>
    <dgm:pt modelId="{06B8C05F-C417-4EC9-AF84-83936B2FAC69}" type="pres">
      <dgm:prSet presAssocID="{45DF555D-6749-42C6-8178-F12C1F9097E5}" presName="parentText" presStyleLbl="node1" presStyleIdx="3" presStyleCnt="5">
        <dgm:presLayoutVars>
          <dgm:chMax val="0"/>
          <dgm:bulletEnabled val="1"/>
        </dgm:presLayoutVars>
      </dgm:prSet>
      <dgm:spPr/>
    </dgm:pt>
    <dgm:pt modelId="{33C91D16-56C6-4F8B-AC61-77224E8F523D}" type="pres">
      <dgm:prSet presAssocID="{D26147CD-5DFF-469E-94B7-583ACCB78868}" presName="spacer" presStyleCnt="0"/>
      <dgm:spPr/>
    </dgm:pt>
    <dgm:pt modelId="{4B9A28F7-3CEC-4F13-BA6E-14E1736AC3ED}" type="pres">
      <dgm:prSet presAssocID="{54D47664-05E8-46AA-ADE7-B91D6FC5AC52}" presName="parentText" presStyleLbl="node1" presStyleIdx="4" presStyleCnt="5">
        <dgm:presLayoutVars>
          <dgm:chMax val="0"/>
          <dgm:bulletEnabled val="1"/>
        </dgm:presLayoutVars>
      </dgm:prSet>
      <dgm:spPr/>
    </dgm:pt>
  </dgm:ptLst>
  <dgm:cxnLst>
    <dgm:cxn modelId="{76995A04-58C3-432D-985F-2CE67E56C417}" srcId="{84FD3354-38CD-45CA-B96C-1690078B93EF}" destId="{7269A2AE-C687-4666-9983-37BB20B7E5B9}" srcOrd="0" destOrd="0" parTransId="{E836C7DC-A905-4F27-9A62-637717984103}" sibTransId="{8C29D866-AF64-4DF1-841F-39DE532196D7}"/>
    <dgm:cxn modelId="{5A550136-C1DF-41D6-BBFB-A7F3837E6291}" type="presOf" srcId="{7269A2AE-C687-4666-9983-37BB20B7E5B9}" destId="{9466C91B-E524-4C00-807B-6225D4F3FB24}" srcOrd="0" destOrd="0" presId="urn:microsoft.com/office/officeart/2005/8/layout/vList2"/>
    <dgm:cxn modelId="{F004DE38-9D3C-47F6-9C40-50BB370D46AB}" type="presOf" srcId="{4266085D-50F1-40BA-9D9B-5220116D8922}" destId="{5ED11E0C-E057-4E94-95B5-64C9D0153393}" srcOrd="0" destOrd="0" presId="urn:microsoft.com/office/officeart/2005/8/layout/vList2"/>
    <dgm:cxn modelId="{9A4D5039-9F80-4472-8B64-996E5F04DCD1}" srcId="{84FD3354-38CD-45CA-B96C-1690078B93EF}" destId="{45DF555D-6749-42C6-8178-F12C1F9097E5}" srcOrd="3" destOrd="0" parTransId="{7B5A1431-4821-4F99-B987-2FD114814DDF}" sibTransId="{D26147CD-5DFF-469E-94B7-583ACCB78868}"/>
    <dgm:cxn modelId="{46513A60-4368-497D-9100-661AB4DD418E}" srcId="{84FD3354-38CD-45CA-B96C-1690078B93EF}" destId="{54D47664-05E8-46AA-ADE7-B91D6FC5AC52}" srcOrd="4" destOrd="0" parTransId="{80C59B23-5A92-482E-AE13-4B0635D33DC3}" sibTransId="{F84B43A7-FCE9-4F01-8CA1-3EA5250FFF02}"/>
    <dgm:cxn modelId="{BE545969-E1DA-4610-9DD6-DB10C5F832AD}" type="presOf" srcId="{31F6B2C8-CE3D-44EB-843F-3FD8C8F7D24C}" destId="{6C85CBAE-FDFD-414C-B039-0A41B49B12C5}" srcOrd="0" destOrd="0" presId="urn:microsoft.com/office/officeart/2005/8/layout/vList2"/>
    <dgm:cxn modelId="{F98C5A96-EC45-4E8C-91F5-23E976B14614}" type="presOf" srcId="{54D47664-05E8-46AA-ADE7-B91D6FC5AC52}" destId="{4B9A28F7-3CEC-4F13-BA6E-14E1736AC3ED}" srcOrd="0" destOrd="0" presId="urn:microsoft.com/office/officeart/2005/8/layout/vList2"/>
    <dgm:cxn modelId="{644857A3-F463-4CAA-AE1A-2593E67E1D53}" type="presOf" srcId="{45DF555D-6749-42C6-8178-F12C1F9097E5}" destId="{06B8C05F-C417-4EC9-AF84-83936B2FAC69}" srcOrd="0" destOrd="0" presId="urn:microsoft.com/office/officeart/2005/8/layout/vList2"/>
    <dgm:cxn modelId="{542A85DD-1A79-4999-AF40-DD909847FFC7}" srcId="{84FD3354-38CD-45CA-B96C-1690078B93EF}" destId="{4266085D-50F1-40BA-9D9B-5220116D8922}" srcOrd="2" destOrd="0" parTransId="{F6D035B4-4B90-497E-9278-3F14498E2749}" sibTransId="{1F11A8C4-3DA0-471D-9D10-6D5E530D44EA}"/>
    <dgm:cxn modelId="{A9F433F5-6F12-4EB5-A1FD-ABEB834284A0}" srcId="{84FD3354-38CD-45CA-B96C-1690078B93EF}" destId="{31F6B2C8-CE3D-44EB-843F-3FD8C8F7D24C}" srcOrd="1" destOrd="0" parTransId="{33158AAA-F2D4-47AA-8E4A-9B943F603317}" sibTransId="{9CB001C0-C1BD-4B6D-9358-F8F6690818AC}"/>
    <dgm:cxn modelId="{7DD4E2FF-9683-4698-AEC5-1A43D6382C28}" type="presOf" srcId="{84FD3354-38CD-45CA-B96C-1690078B93EF}" destId="{35CEEA9A-4CC4-4834-976D-B6B13170CAD0}" srcOrd="0" destOrd="0" presId="urn:microsoft.com/office/officeart/2005/8/layout/vList2"/>
    <dgm:cxn modelId="{0B1A6F83-61EB-450C-AA07-5AA1EDCF3826}" type="presParOf" srcId="{35CEEA9A-4CC4-4834-976D-B6B13170CAD0}" destId="{9466C91B-E524-4C00-807B-6225D4F3FB24}" srcOrd="0" destOrd="0" presId="urn:microsoft.com/office/officeart/2005/8/layout/vList2"/>
    <dgm:cxn modelId="{5E8D4D41-0417-4EF9-B596-CCD2A5A307A6}" type="presParOf" srcId="{35CEEA9A-4CC4-4834-976D-B6B13170CAD0}" destId="{C5E949A4-0D79-4C24-92F4-8B7F4C93E96F}" srcOrd="1" destOrd="0" presId="urn:microsoft.com/office/officeart/2005/8/layout/vList2"/>
    <dgm:cxn modelId="{813B83B5-A031-4F1C-8C73-8B8C071D86C3}" type="presParOf" srcId="{35CEEA9A-4CC4-4834-976D-B6B13170CAD0}" destId="{6C85CBAE-FDFD-414C-B039-0A41B49B12C5}" srcOrd="2" destOrd="0" presId="urn:microsoft.com/office/officeart/2005/8/layout/vList2"/>
    <dgm:cxn modelId="{F09F03D8-4859-4E4D-A1B8-FF7E641EC0FC}" type="presParOf" srcId="{35CEEA9A-4CC4-4834-976D-B6B13170CAD0}" destId="{3C2E489D-58DC-4ABD-A9C6-4599C5D59636}" srcOrd="3" destOrd="0" presId="urn:microsoft.com/office/officeart/2005/8/layout/vList2"/>
    <dgm:cxn modelId="{94CBAB70-335E-43F1-9A22-4597448C585B}" type="presParOf" srcId="{35CEEA9A-4CC4-4834-976D-B6B13170CAD0}" destId="{5ED11E0C-E057-4E94-95B5-64C9D0153393}" srcOrd="4" destOrd="0" presId="urn:microsoft.com/office/officeart/2005/8/layout/vList2"/>
    <dgm:cxn modelId="{8EC35799-AD5E-4E6A-AAC9-A37F7482C901}" type="presParOf" srcId="{35CEEA9A-4CC4-4834-976D-B6B13170CAD0}" destId="{9BBC68FE-1439-4885-A7C6-FA8A89074E0A}" srcOrd="5" destOrd="0" presId="urn:microsoft.com/office/officeart/2005/8/layout/vList2"/>
    <dgm:cxn modelId="{259BD222-309E-4325-B700-7C95B093625B}" type="presParOf" srcId="{35CEEA9A-4CC4-4834-976D-B6B13170CAD0}" destId="{06B8C05F-C417-4EC9-AF84-83936B2FAC69}" srcOrd="6" destOrd="0" presId="urn:microsoft.com/office/officeart/2005/8/layout/vList2"/>
    <dgm:cxn modelId="{238DF940-0382-4BB1-867E-C655A4C58F94}" type="presParOf" srcId="{35CEEA9A-4CC4-4834-976D-B6B13170CAD0}" destId="{33C91D16-56C6-4F8B-AC61-77224E8F523D}" srcOrd="7" destOrd="0" presId="urn:microsoft.com/office/officeart/2005/8/layout/vList2"/>
    <dgm:cxn modelId="{64B0C5B3-DDC7-4677-874D-9FFE749B550D}" type="presParOf" srcId="{35CEEA9A-4CC4-4834-976D-B6B13170CAD0}" destId="{4B9A28F7-3CEC-4F13-BA6E-14E1736AC3E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8C395E6-66E1-43D9-9FCB-F459BAA36BE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4DF9128-B0CE-4002-AFB5-B0B0E202EC26}">
      <dgm:prSet/>
      <dgm:spPr/>
      <dgm:t>
        <a:bodyPr/>
        <a:lstStyle/>
        <a:p>
          <a:r>
            <a:rPr lang="en-US"/>
            <a:t>The existence, nature and amount of the payment or benefit referred to in the first subparagraph, or, where the amount cannot be ascertained, the method of calculating that amount, must be clearly disclosed to the client, in a manner that is comprehensive, accurate and understandable, prior to the provision of the relevant investment or ancillary service. </a:t>
          </a:r>
          <a:endParaRPr lang="fi-FI"/>
        </a:p>
      </dgm:t>
    </dgm:pt>
    <dgm:pt modelId="{901208D5-6FBD-4D28-82E9-FEA05EC7D1BA}" type="parTrans" cxnId="{D78EFF49-0A26-4E20-A79B-CFC949DC2008}">
      <dgm:prSet/>
      <dgm:spPr/>
      <dgm:t>
        <a:bodyPr/>
        <a:lstStyle/>
        <a:p>
          <a:endParaRPr lang="fi-FI"/>
        </a:p>
      </dgm:t>
    </dgm:pt>
    <dgm:pt modelId="{BFBA9BDB-FF00-40FF-8BFB-C65D94951461}" type="sibTrans" cxnId="{D78EFF49-0A26-4E20-A79B-CFC949DC2008}">
      <dgm:prSet/>
      <dgm:spPr/>
      <dgm:t>
        <a:bodyPr/>
        <a:lstStyle/>
        <a:p>
          <a:endParaRPr lang="fi-FI"/>
        </a:p>
      </dgm:t>
    </dgm:pt>
    <dgm:pt modelId="{FD008FED-4146-4989-BFEE-94F31A46602F}">
      <dgm:prSet/>
      <dgm:spPr/>
      <dgm:t>
        <a:bodyPr/>
        <a:lstStyle/>
        <a:p>
          <a:r>
            <a:rPr lang="en-US"/>
            <a:t>An investment firm which provides investment services to clients shall ensure that it does not </a:t>
          </a:r>
          <a:endParaRPr lang="fi-FI"/>
        </a:p>
      </dgm:t>
    </dgm:pt>
    <dgm:pt modelId="{7C0D997F-1318-4703-9852-1027D7965486}" type="parTrans" cxnId="{1D5BAACC-B64E-441B-ACA1-310F4AE43E55}">
      <dgm:prSet/>
      <dgm:spPr/>
      <dgm:t>
        <a:bodyPr/>
        <a:lstStyle/>
        <a:p>
          <a:endParaRPr lang="fi-FI"/>
        </a:p>
      </dgm:t>
    </dgm:pt>
    <dgm:pt modelId="{87A48E22-6728-4B34-B7F7-86F46D63DBA6}" type="sibTrans" cxnId="{1D5BAACC-B64E-441B-ACA1-310F4AE43E55}">
      <dgm:prSet/>
      <dgm:spPr/>
      <dgm:t>
        <a:bodyPr/>
        <a:lstStyle/>
        <a:p>
          <a:endParaRPr lang="fi-FI"/>
        </a:p>
      </dgm:t>
    </dgm:pt>
    <dgm:pt modelId="{24DA2C2A-F5FA-4BCB-8E19-14CC64F6CAA0}">
      <dgm:prSet/>
      <dgm:spPr/>
      <dgm:t>
        <a:bodyPr/>
        <a:lstStyle/>
        <a:p>
          <a:r>
            <a:rPr lang="en-US"/>
            <a:t>remunerate or assess the performance of its staff in a way that conflicts with its duty to act in the best interests of its clients. </a:t>
          </a:r>
          <a:endParaRPr lang="fi-FI"/>
        </a:p>
      </dgm:t>
    </dgm:pt>
    <dgm:pt modelId="{307176CA-B346-4379-B03D-531380698FFC}" type="parTrans" cxnId="{66149EC8-3758-452F-B311-B8FAA4877CE9}">
      <dgm:prSet/>
      <dgm:spPr/>
      <dgm:t>
        <a:bodyPr/>
        <a:lstStyle/>
        <a:p>
          <a:endParaRPr lang="fi-FI"/>
        </a:p>
      </dgm:t>
    </dgm:pt>
    <dgm:pt modelId="{4885075B-707D-4214-B5F4-C082F6287C18}" type="sibTrans" cxnId="{66149EC8-3758-452F-B311-B8FAA4877CE9}">
      <dgm:prSet/>
      <dgm:spPr/>
      <dgm:t>
        <a:bodyPr/>
        <a:lstStyle/>
        <a:p>
          <a:endParaRPr lang="fi-FI"/>
        </a:p>
      </dgm:t>
    </dgm:pt>
    <dgm:pt modelId="{A42C6841-7DCB-45CA-B5CA-61FF6B29EA79}">
      <dgm:prSet/>
      <dgm:spPr/>
      <dgm:t>
        <a:bodyPr/>
        <a:lstStyle/>
        <a:p>
          <a:r>
            <a:rPr lang="en-US"/>
            <a:t>In particular, it shall not make any arrangement by way of remuneration, sales targets or otherwise that could provide an incentive to its staff to recommend a particular financial instrument to a retail client </a:t>
          </a:r>
          <a:endParaRPr lang="fi-FI"/>
        </a:p>
      </dgm:t>
    </dgm:pt>
    <dgm:pt modelId="{73757D27-4232-47EA-8F79-E4B40E28FC11}" type="parTrans" cxnId="{9DF6EFF7-2F2A-4B69-8EBB-CCDE137BB79A}">
      <dgm:prSet/>
      <dgm:spPr/>
      <dgm:t>
        <a:bodyPr/>
        <a:lstStyle/>
        <a:p>
          <a:endParaRPr lang="fi-FI"/>
        </a:p>
      </dgm:t>
    </dgm:pt>
    <dgm:pt modelId="{9485383C-03DC-41ED-8552-F185AD2C3E82}" type="sibTrans" cxnId="{9DF6EFF7-2F2A-4B69-8EBB-CCDE137BB79A}">
      <dgm:prSet/>
      <dgm:spPr/>
      <dgm:t>
        <a:bodyPr/>
        <a:lstStyle/>
        <a:p>
          <a:endParaRPr lang="fi-FI"/>
        </a:p>
      </dgm:t>
    </dgm:pt>
    <dgm:pt modelId="{A29CA2F6-9F3C-4FF8-9995-6BE0560D2507}">
      <dgm:prSet/>
      <dgm:spPr/>
      <dgm:t>
        <a:bodyPr/>
        <a:lstStyle/>
        <a:p>
          <a:r>
            <a:rPr lang="en-US"/>
            <a:t>when the investment firm could offer a different financial instrument which would better meet that client’s needs.</a:t>
          </a:r>
          <a:endParaRPr lang="fi-FI"/>
        </a:p>
      </dgm:t>
    </dgm:pt>
    <dgm:pt modelId="{C6BBD6E7-BAAC-4D1F-96AB-9DA2AACB16FE}" type="parTrans" cxnId="{88DCB819-8DB8-4C0B-95BB-400E2A1B5B56}">
      <dgm:prSet/>
      <dgm:spPr/>
      <dgm:t>
        <a:bodyPr/>
        <a:lstStyle/>
        <a:p>
          <a:endParaRPr lang="fi-FI"/>
        </a:p>
      </dgm:t>
    </dgm:pt>
    <dgm:pt modelId="{4F475797-0DD4-4BC6-86DD-FEE6CB9BCB04}" type="sibTrans" cxnId="{88DCB819-8DB8-4C0B-95BB-400E2A1B5B56}">
      <dgm:prSet/>
      <dgm:spPr/>
      <dgm:t>
        <a:bodyPr/>
        <a:lstStyle/>
        <a:p>
          <a:endParaRPr lang="fi-FI"/>
        </a:p>
      </dgm:t>
    </dgm:pt>
    <dgm:pt modelId="{3374F838-7677-4C93-A527-B1B2965403A1}" type="pres">
      <dgm:prSet presAssocID="{88C395E6-66E1-43D9-9FCB-F459BAA36BE0}" presName="vert0" presStyleCnt="0">
        <dgm:presLayoutVars>
          <dgm:dir/>
          <dgm:animOne val="branch"/>
          <dgm:animLvl val="lvl"/>
        </dgm:presLayoutVars>
      </dgm:prSet>
      <dgm:spPr/>
    </dgm:pt>
    <dgm:pt modelId="{94E9864F-E41E-4C4A-B1DE-20ED8F0DF185}" type="pres">
      <dgm:prSet presAssocID="{A4DF9128-B0CE-4002-AFB5-B0B0E202EC26}" presName="thickLine" presStyleLbl="alignNode1" presStyleIdx="0" presStyleCnt="2"/>
      <dgm:spPr/>
    </dgm:pt>
    <dgm:pt modelId="{AC69120D-5A88-4E96-8FFE-4DCDF3D67C7B}" type="pres">
      <dgm:prSet presAssocID="{A4DF9128-B0CE-4002-AFB5-B0B0E202EC26}" presName="horz1" presStyleCnt="0"/>
      <dgm:spPr/>
    </dgm:pt>
    <dgm:pt modelId="{98B091B9-FE82-4D43-8C33-A7530366550F}" type="pres">
      <dgm:prSet presAssocID="{A4DF9128-B0CE-4002-AFB5-B0B0E202EC26}" presName="tx1" presStyleLbl="revTx" presStyleIdx="0" presStyleCnt="5"/>
      <dgm:spPr/>
    </dgm:pt>
    <dgm:pt modelId="{5CBF49EA-7D8E-4E30-AF9F-417D1033CC8B}" type="pres">
      <dgm:prSet presAssocID="{A4DF9128-B0CE-4002-AFB5-B0B0E202EC26}" presName="vert1" presStyleCnt="0"/>
      <dgm:spPr/>
    </dgm:pt>
    <dgm:pt modelId="{C3B7ABF6-2918-482E-B8C8-CBFD84645ED0}" type="pres">
      <dgm:prSet presAssocID="{FD008FED-4146-4989-BFEE-94F31A46602F}" presName="thickLine" presStyleLbl="alignNode1" presStyleIdx="1" presStyleCnt="2"/>
      <dgm:spPr/>
    </dgm:pt>
    <dgm:pt modelId="{81A58738-1423-4941-B12E-419D04798AFF}" type="pres">
      <dgm:prSet presAssocID="{FD008FED-4146-4989-BFEE-94F31A46602F}" presName="horz1" presStyleCnt="0"/>
      <dgm:spPr/>
    </dgm:pt>
    <dgm:pt modelId="{185967D5-E9F4-46AA-A10B-D2E422D53AB1}" type="pres">
      <dgm:prSet presAssocID="{FD008FED-4146-4989-BFEE-94F31A46602F}" presName="tx1" presStyleLbl="revTx" presStyleIdx="1" presStyleCnt="5"/>
      <dgm:spPr/>
    </dgm:pt>
    <dgm:pt modelId="{32064642-2073-417A-8011-83AFEDED5A31}" type="pres">
      <dgm:prSet presAssocID="{FD008FED-4146-4989-BFEE-94F31A46602F}" presName="vert1" presStyleCnt="0"/>
      <dgm:spPr/>
    </dgm:pt>
    <dgm:pt modelId="{124C2956-7FF0-41ED-AF24-BEE691F4DD0C}" type="pres">
      <dgm:prSet presAssocID="{24DA2C2A-F5FA-4BCB-8E19-14CC64F6CAA0}" presName="vertSpace2a" presStyleCnt="0"/>
      <dgm:spPr/>
    </dgm:pt>
    <dgm:pt modelId="{38E719AB-CC7B-47A8-913E-92A35E9B6408}" type="pres">
      <dgm:prSet presAssocID="{24DA2C2A-F5FA-4BCB-8E19-14CC64F6CAA0}" presName="horz2" presStyleCnt="0"/>
      <dgm:spPr/>
    </dgm:pt>
    <dgm:pt modelId="{0CE348E0-3F45-4B72-A656-83732D0CC341}" type="pres">
      <dgm:prSet presAssocID="{24DA2C2A-F5FA-4BCB-8E19-14CC64F6CAA0}" presName="horzSpace2" presStyleCnt="0"/>
      <dgm:spPr/>
    </dgm:pt>
    <dgm:pt modelId="{8FD29986-6B66-4F86-B1F9-842F9FCAA7D6}" type="pres">
      <dgm:prSet presAssocID="{24DA2C2A-F5FA-4BCB-8E19-14CC64F6CAA0}" presName="tx2" presStyleLbl="revTx" presStyleIdx="2" presStyleCnt="5"/>
      <dgm:spPr/>
    </dgm:pt>
    <dgm:pt modelId="{E99C548E-1EAF-40A9-82B6-98DCE83B6AF5}" type="pres">
      <dgm:prSet presAssocID="{24DA2C2A-F5FA-4BCB-8E19-14CC64F6CAA0}" presName="vert2" presStyleCnt="0"/>
      <dgm:spPr/>
    </dgm:pt>
    <dgm:pt modelId="{B7178B67-3BEC-403D-84A7-19DD2A881B52}" type="pres">
      <dgm:prSet presAssocID="{24DA2C2A-F5FA-4BCB-8E19-14CC64F6CAA0}" presName="thinLine2b" presStyleLbl="callout" presStyleIdx="0" presStyleCnt="2"/>
      <dgm:spPr/>
    </dgm:pt>
    <dgm:pt modelId="{48E172B4-02A0-4361-A00C-161FDB5FE5B8}" type="pres">
      <dgm:prSet presAssocID="{24DA2C2A-F5FA-4BCB-8E19-14CC64F6CAA0}" presName="vertSpace2b" presStyleCnt="0"/>
      <dgm:spPr/>
    </dgm:pt>
    <dgm:pt modelId="{4540C281-B9A0-41B6-9127-98CBFD94E28D}" type="pres">
      <dgm:prSet presAssocID="{A42C6841-7DCB-45CA-B5CA-61FF6B29EA79}" presName="horz2" presStyleCnt="0"/>
      <dgm:spPr/>
    </dgm:pt>
    <dgm:pt modelId="{615C7328-8F49-4BD7-A7A9-4CCCB3C24937}" type="pres">
      <dgm:prSet presAssocID="{A42C6841-7DCB-45CA-B5CA-61FF6B29EA79}" presName="horzSpace2" presStyleCnt="0"/>
      <dgm:spPr/>
    </dgm:pt>
    <dgm:pt modelId="{B28151E8-4A0C-4F0C-A1DC-CF4C50C5AA7B}" type="pres">
      <dgm:prSet presAssocID="{A42C6841-7DCB-45CA-B5CA-61FF6B29EA79}" presName="tx2" presStyleLbl="revTx" presStyleIdx="3" presStyleCnt="5"/>
      <dgm:spPr/>
    </dgm:pt>
    <dgm:pt modelId="{9193761E-B197-4030-9143-FDE8E2875C2E}" type="pres">
      <dgm:prSet presAssocID="{A42C6841-7DCB-45CA-B5CA-61FF6B29EA79}" presName="vert2" presStyleCnt="0"/>
      <dgm:spPr/>
    </dgm:pt>
    <dgm:pt modelId="{CE52E290-C8DF-4ABC-85EE-CB2EE80BB9B8}" type="pres">
      <dgm:prSet presAssocID="{A29CA2F6-9F3C-4FF8-9995-6BE0560D2507}" presName="horz3" presStyleCnt="0"/>
      <dgm:spPr/>
    </dgm:pt>
    <dgm:pt modelId="{2EFB68C4-0E81-4D54-9260-BE110120B1C6}" type="pres">
      <dgm:prSet presAssocID="{A29CA2F6-9F3C-4FF8-9995-6BE0560D2507}" presName="horzSpace3" presStyleCnt="0"/>
      <dgm:spPr/>
    </dgm:pt>
    <dgm:pt modelId="{5C663B92-3780-4DDA-BBDA-FB8C6AF24578}" type="pres">
      <dgm:prSet presAssocID="{A29CA2F6-9F3C-4FF8-9995-6BE0560D2507}" presName="tx3" presStyleLbl="revTx" presStyleIdx="4" presStyleCnt="5"/>
      <dgm:spPr/>
    </dgm:pt>
    <dgm:pt modelId="{84A31311-C62E-487B-B22A-D485D383A1A1}" type="pres">
      <dgm:prSet presAssocID="{A29CA2F6-9F3C-4FF8-9995-6BE0560D2507}" presName="vert3" presStyleCnt="0"/>
      <dgm:spPr/>
    </dgm:pt>
    <dgm:pt modelId="{53127881-27CB-446E-9F5B-EB4B54A1BF72}" type="pres">
      <dgm:prSet presAssocID="{A42C6841-7DCB-45CA-B5CA-61FF6B29EA79}" presName="thinLine2b" presStyleLbl="callout" presStyleIdx="1" presStyleCnt="2"/>
      <dgm:spPr/>
    </dgm:pt>
    <dgm:pt modelId="{204C5935-9100-4643-8051-D6168BC26F2F}" type="pres">
      <dgm:prSet presAssocID="{A42C6841-7DCB-45CA-B5CA-61FF6B29EA79}" presName="vertSpace2b" presStyleCnt="0"/>
      <dgm:spPr/>
    </dgm:pt>
  </dgm:ptLst>
  <dgm:cxnLst>
    <dgm:cxn modelId="{59B35F02-6A1E-4E83-97AD-D18C30ACC2EF}" type="presOf" srcId="{A42C6841-7DCB-45CA-B5CA-61FF6B29EA79}" destId="{B28151E8-4A0C-4F0C-A1DC-CF4C50C5AA7B}" srcOrd="0" destOrd="0" presId="urn:microsoft.com/office/officeart/2008/layout/LinedList"/>
    <dgm:cxn modelId="{88DCB819-8DB8-4C0B-95BB-400E2A1B5B56}" srcId="{A42C6841-7DCB-45CA-B5CA-61FF6B29EA79}" destId="{A29CA2F6-9F3C-4FF8-9995-6BE0560D2507}" srcOrd="0" destOrd="0" parTransId="{C6BBD6E7-BAAC-4D1F-96AB-9DA2AACB16FE}" sibTransId="{4F475797-0DD4-4BC6-86DD-FEE6CB9BCB04}"/>
    <dgm:cxn modelId="{D78EFF49-0A26-4E20-A79B-CFC949DC2008}" srcId="{88C395E6-66E1-43D9-9FCB-F459BAA36BE0}" destId="{A4DF9128-B0CE-4002-AFB5-B0B0E202EC26}" srcOrd="0" destOrd="0" parTransId="{901208D5-6FBD-4D28-82E9-FEA05EC7D1BA}" sibTransId="{BFBA9BDB-FF00-40FF-8BFB-C65D94951461}"/>
    <dgm:cxn modelId="{ED67DD6A-D685-4156-A59E-E68C13FC92F9}" type="presOf" srcId="{88C395E6-66E1-43D9-9FCB-F459BAA36BE0}" destId="{3374F838-7677-4C93-A527-B1B2965403A1}" srcOrd="0" destOrd="0" presId="urn:microsoft.com/office/officeart/2008/layout/LinedList"/>
    <dgm:cxn modelId="{D5200495-689B-4B53-910D-4CE8BCAB9873}" type="presOf" srcId="{FD008FED-4146-4989-BFEE-94F31A46602F}" destId="{185967D5-E9F4-46AA-A10B-D2E422D53AB1}" srcOrd="0" destOrd="0" presId="urn:microsoft.com/office/officeart/2008/layout/LinedList"/>
    <dgm:cxn modelId="{1CFE76A3-E51F-4ED3-A4E8-47CA7C953D85}" type="presOf" srcId="{24DA2C2A-F5FA-4BCB-8E19-14CC64F6CAA0}" destId="{8FD29986-6B66-4F86-B1F9-842F9FCAA7D6}" srcOrd="0" destOrd="0" presId="urn:microsoft.com/office/officeart/2008/layout/LinedList"/>
    <dgm:cxn modelId="{23E28BC6-AD19-4686-A045-2142D934C0D2}" type="presOf" srcId="{A4DF9128-B0CE-4002-AFB5-B0B0E202EC26}" destId="{98B091B9-FE82-4D43-8C33-A7530366550F}" srcOrd="0" destOrd="0" presId="urn:microsoft.com/office/officeart/2008/layout/LinedList"/>
    <dgm:cxn modelId="{66149EC8-3758-452F-B311-B8FAA4877CE9}" srcId="{FD008FED-4146-4989-BFEE-94F31A46602F}" destId="{24DA2C2A-F5FA-4BCB-8E19-14CC64F6CAA0}" srcOrd="0" destOrd="0" parTransId="{307176CA-B346-4379-B03D-531380698FFC}" sibTransId="{4885075B-707D-4214-B5F4-C082F6287C18}"/>
    <dgm:cxn modelId="{1D5BAACC-B64E-441B-ACA1-310F4AE43E55}" srcId="{88C395E6-66E1-43D9-9FCB-F459BAA36BE0}" destId="{FD008FED-4146-4989-BFEE-94F31A46602F}" srcOrd="1" destOrd="0" parTransId="{7C0D997F-1318-4703-9852-1027D7965486}" sibTransId="{87A48E22-6728-4B34-B7F7-86F46D63DBA6}"/>
    <dgm:cxn modelId="{9DF6EFF7-2F2A-4B69-8EBB-CCDE137BB79A}" srcId="{FD008FED-4146-4989-BFEE-94F31A46602F}" destId="{A42C6841-7DCB-45CA-B5CA-61FF6B29EA79}" srcOrd="1" destOrd="0" parTransId="{73757D27-4232-47EA-8F79-E4B40E28FC11}" sibTransId="{9485383C-03DC-41ED-8552-F185AD2C3E82}"/>
    <dgm:cxn modelId="{DF3643FC-0EE0-441E-8975-BFCF04BE4EB4}" type="presOf" srcId="{A29CA2F6-9F3C-4FF8-9995-6BE0560D2507}" destId="{5C663B92-3780-4DDA-BBDA-FB8C6AF24578}" srcOrd="0" destOrd="0" presId="urn:microsoft.com/office/officeart/2008/layout/LinedList"/>
    <dgm:cxn modelId="{9C9BD240-C085-4CC8-AB99-BE08DD09AA7E}" type="presParOf" srcId="{3374F838-7677-4C93-A527-B1B2965403A1}" destId="{94E9864F-E41E-4C4A-B1DE-20ED8F0DF185}" srcOrd="0" destOrd="0" presId="urn:microsoft.com/office/officeart/2008/layout/LinedList"/>
    <dgm:cxn modelId="{32A03E85-A4FB-4143-AFE4-60462DBEADC0}" type="presParOf" srcId="{3374F838-7677-4C93-A527-B1B2965403A1}" destId="{AC69120D-5A88-4E96-8FFE-4DCDF3D67C7B}" srcOrd="1" destOrd="0" presId="urn:microsoft.com/office/officeart/2008/layout/LinedList"/>
    <dgm:cxn modelId="{61F7F7B4-15F6-413C-AB84-565ACB6A4B6C}" type="presParOf" srcId="{AC69120D-5A88-4E96-8FFE-4DCDF3D67C7B}" destId="{98B091B9-FE82-4D43-8C33-A7530366550F}" srcOrd="0" destOrd="0" presId="urn:microsoft.com/office/officeart/2008/layout/LinedList"/>
    <dgm:cxn modelId="{37C29B88-51EA-41A9-9F47-DABC3F0B624D}" type="presParOf" srcId="{AC69120D-5A88-4E96-8FFE-4DCDF3D67C7B}" destId="{5CBF49EA-7D8E-4E30-AF9F-417D1033CC8B}" srcOrd="1" destOrd="0" presId="urn:microsoft.com/office/officeart/2008/layout/LinedList"/>
    <dgm:cxn modelId="{AA5BBFBE-6B84-45AC-B2C6-BF6372B2D62E}" type="presParOf" srcId="{3374F838-7677-4C93-A527-B1B2965403A1}" destId="{C3B7ABF6-2918-482E-B8C8-CBFD84645ED0}" srcOrd="2" destOrd="0" presId="urn:microsoft.com/office/officeart/2008/layout/LinedList"/>
    <dgm:cxn modelId="{CDEF27A0-ADF1-4354-9CB2-0C4579580230}" type="presParOf" srcId="{3374F838-7677-4C93-A527-B1B2965403A1}" destId="{81A58738-1423-4941-B12E-419D04798AFF}" srcOrd="3" destOrd="0" presId="urn:microsoft.com/office/officeart/2008/layout/LinedList"/>
    <dgm:cxn modelId="{ADD7637F-A847-456A-8959-78DF36042A6B}" type="presParOf" srcId="{81A58738-1423-4941-B12E-419D04798AFF}" destId="{185967D5-E9F4-46AA-A10B-D2E422D53AB1}" srcOrd="0" destOrd="0" presId="urn:microsoft.com/office/officeart/2008/layout/LinedList"/>
    <dgm:cxn modelId="{732E196A-1010-49B3-B54D-D57B8FC8FF87}" type="presParOf" srcId="{81A58738-1423-4941-B12E-419D04798AFF}" destId="{32064642-2073-417A-8011-83AFEDED5A31}" srcOrd="1" destOrd="0" presId="urn:microsoft.com/office/officeart/2008/layout/LinedList"/>
    <dgm:cxn modelId="{F9ED88CB-E5AF-42FC-AAE6-7BEDD9A59A60}" type="presParOf" srcId="{32064642-2073-417A-8011-83AFEDED5A31}" destId="{124C2956-7FF0-41ED-AF24-BEE691F4DD0C}" srcOrd="0" destOrd="0" presId="urn:microsoft.com/office/officeart/2008/layout/LinedList"/>
    <dgm:cxn modelId="{222BBC49-3A51-43EE-A74F-D261FE6C1278}" type="presParOf" srcId="{32064642-2073-417A-8011-83AFEDED5A31}" destId="{38E719AB-CC7B-47A8-913E-92A35E9B6408}" srcOrd="1" destOrd="0" presId="urn:microsoft.com/office/officeart/2008/layout/LinedList"/>
    <dgm:cxn modelId="{32DC62CC-3746-4F07-ACB5-832E9F4E98F2}" type="presParOf" srcId="{38E719AB-CC7B-47A8-913E-92A35E9B6408}" destId="{0CE348E0-3F45-4B72-A656-83732D0CC341}" srcOrd="0" destOrd="0" presId="urn:microsoft.com/office/officeart/2008/layout/LinedList"/>
    <dgm:cxn modelId="{FC4240F7-A62A-43E3-B1F2-C1A71BCFF265}" type="presParOf" srcId="{38E719AB-CC7B-47A8-913E-92A35E9B6408}" destId="{8FD29986-6B66-4F86-B1F9-842F9FCAA7D6}" srcOrd="1" destOrd="0" presId="urn:microsoft.com/office/officeart/2008/layout/LinedList"/>
    <dgm:cxn modelId="{57C5A46A-9067-47B6-BDEC-DD760C00BF15}" type="presParOf" srcId="{38E719AB-CC7B-47A8-913E-92A35E9B6408}" destId="{E99C548E-1EAF-40A9-82B6-98DCE83B6AF5}" srcOrd="2" destOrd="0" presId="urn:microsoft.com/office/officeart/2008/layout/LinedList"/>
    <dgm:cxn modelId="{976D4ABE-577B-442B-ADE1-9FBDAF1BC278}" type="presParOf" srcId="{32064642-2073-417A-8011-83AFEDED5A31}" destId="{B7178B67-3BEC-403D-84A7-19DD2A881B52}" srcOrd="2" destOrd="0" presId="urn:microsoft.com/office/officeart/2008/layout/LinedList"/>
    <dgm:cxn modelId="{4EA4E282-62DC-42F3-95F2-5F9A92D4634E}" type="presParOf" srcId="{32064642-2073-417A-8011-83AFEDED5A31}" destId="{48E172B4-02A0-4361-A00C-161FDB5FE5B8}" srcOrd="3" destOrd="0" presId="urn:microsoft.com/office/officeart/2008/layout/LinedList"/>
    <dgm:cxn modelId="{96881A6E-DED2-48A0-A515-97AC8C40ED1E}" type="presParOf" srcId="{32064642-2073-417A-8011-83AFEDED5A31}" destId="{4540C281-B9A0-41B6-9127-98CBFD94E28D}" srcOrd="4" destOrd="0" presId="urn:microsoft.com/office/officeart/2008/layout/LinedList"/>
    <dgm:cxn modelId="{1C1B52EE-3915-41EB-A47A-C2C17A36CEEC}" type="presParOf" srcId="{4540C281-B9A0-41B6-9127-98CBFD94E28D}" destId="{615C7328-8F49-4BD7-A7A9-4CCCB3C24937}" srcOrd="0" destOrd="0" presId="urn:microsoft.com/office/officeart/2008/layout/LinedList"/>
    <dgm:cxn modelId="{C126060A-6003-4663-B3B6-9A4C5023E70D}" type="presParOf" srcId="{4540C281-B9A0-41B6-9127-98CBFD94E28D}" destId="{B28151E8-4A0C-4F0C-A1DC-CF4C50C5AA7B}" srcOrd="1" destOrd="0" presId="urn:microsoft.com/office/officeart/2008/layout/LinedList"/>
    <dgm:cxn modelId="{5826ADA8-10E9-4692-B275-CBC45751848A}" type="presParOf" srcId="{4540C281-B9A0-41B6-9127-98CBFD94E28D}" destId="{9193761E-B197-4030-9143-FDE8E2875C2E}" srcOrd="2" destOrd="0" presId="urn:microsoft.com/office/officeart/2008/layout/LinedList"/>
    <dgm:cxn modelId="{066E5A20-01BC-4869-8A6A-17F257B70F5A}" type="presParOf" srcId="{9193761E-B197-4030-9143-FDE8E2875C2E}" destId="{CE52E290-C8DF-4ABC-85EE-CB2EE80BB9B8}" srcOrd="0" destOrd="0" presId="urn:microsoft.com/office/officeart/2008/layout/LinedList"/>
    <dgm:cxn modelId="{72041F6D-04A8-4A41-8726-A223BC178524}" type="presParOf" srcId="{CE52E290-C8DF-4ABC-85EE-CB2EE80BB9B8}" destId="{2EFB68C4-0E81-4D54-9260-BE110120B1C6}" srcOrd="0" destOrd="0" presId="urn:microsoft.com/office/officeart/2008/layout/LinedList"/>
    <dgm:cxn modelId="{04E8A882-8C96-4945-ADEF-547C70DA0C86}" type="presParOf" srcId="{CE52E290-C8DF-4ABC-85EE-CB2EE80BB9B8}" destId="{5C663B92-3780-4DDA-BBDA-FB8C6AF24578}" srcOrd="1" destOrd="0" presId="urn:microsoft.com/office/officeart/2008/layout/LinedList"/>
    <dgm:cxn modelId="{D9F5E0D9-6B0E-4CA5-B480-601D1A0DD03F}" type="presParOf" srcId="{CE52E290-C8DF-4ABC-85EE-CB2EE80BB9B8}" destId="{84A31311-C62E-487B-B22A-D485D383A1A1}" srcOrd="2" destOrd="0" presId="urn:microsoft.com/office/officeart/2008/layout/LinedList"/>
    <dgm:cxn modelId="{9DCFBABA-480F-407C-9801-39DFE6563320}" type="presParOf" srcId="{32064642-2073-417A-8011-83AFEDED5A31}" destId="{53127881-27CB-446E-9F5B-EB4B54A1BF72}" srcOrd="5" destOrd="0" presId="urn:microsoft.com/office/officeart/2008/layout/LinedList"/>
    <dgm:cxn modelId="{692683DE-FB17-4AFC-B3B1-0CD8FC49970F}" type="presParOf" srcId="{32064642-2073-417A-8011-83AFEDED5A31}" destId="{204C5935-9100-4643-8051-D6168BC26F2F}"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8497A3-41B1-4594-9F66-8FA3DB24B892}" type="doc">
      <dgm:prSet loTypeId="urn:microsoft.com/office/officeart/2005/8/layout/vList2" loCatId="list" qsTypeId="urn:microsoft.com/office/officeart/2005/8/quickstyle/3d4" qsCatId="3D" csTypeId="urn:microsoft.com/office/officeart/2005/8/colors/accent1_2" csCatId="accent1"/>
      <dgm:spPr/>
      <dgm:t>
        <a:bodyPr/>
        <a:lstStyle/>
        <a:p>
          <a:endParaRPr lang="fi-FI"/>
        </a:p>
      </dgm:t>
    </dgm:pt>
    <dgm:pt modelId="{01301C05-997C-4E5F-AB9A-E844D0886AC8}">
      <dgm:prSet/>
      <dgm:spPr/>
      <dgm:t>
        <a:bodyPr/>
        <a:lstStyle/>
        <a:p>
          <a:r>
            <a:rPr lang="en-US" b="1"/>
            <a:t>Investment firms are regarded as not fulfilling their obligations under Article 23 or under paragraph 1 of this Article where they pay or are paid any fee or commission, or provide or are provided with any non-monetary benefit in connection with the provision of an investment service or an ancillary service, </a:t>
          </a:r>
          <a:endParaRPr lang="fi-FI"/>
        </a:p>
      </dgm:t>
    </dgm:pt>
    <dgm:pt modelId="{2F53D1D4-065B-4DBB-849B-B39EC100E81F}" type="parTrans" cxnId="{ED49FB71-F27E-49A5-9C65-6EE3AD9591B1}">
      <dgm:prSet/>
      <dgm:spPr/>
      <dgm:t>
        <a:bodyPr/>
        <a:lstStyle/>
        <a:p>
          <a:endParaRPr lang="fi-FI"/>
        </a:p>
      </dgm:t>
    </dgm:pt>
    <dgm:pt modelId="{09C363A8-43F2-41E1-9E5E-1F10E0CFCEFA}" type="sibTrans" cxnId="{ED49FB71-F27E-49A5-9C65-6EE3AD9591B1}">
      <dgm:prSet/>
      <dgm:spPr/>
      <dgm:t>
        <a:bodyPr/>
        <a:lstStyle/>
        <a:p>
          <a:endParaRPr lang="fi-FI"/>
        </a:p>
      </dgm:t>
    </dgm:pt>
    <dgm:pt modelId="{7F780519-286B-4133-BF52-C02404478FEE}">
      <dgm:prSet/>
      <dgm:spPr/>
      <dgm:t>
        <a:bodyPr/>
        <a:lstStyle/>
        <a:p>
          <a:r>
            <a:rPr lang="en-US" b="0" i="1" baseline="0"/>
            <a:t>to or by any party except the client or a person on behalf of the client, </a:t>
          </a:r>
          <a:endParaRPr lang="fi-FI"/>
        </a:p>
      </dgm:t>
    </dgm:pt>
    <dgm:pt modelId="{D4C8E783-66CC-4962-947B-2C7A6CDA9D5C}" type="parTrans" cxnId="{5A0BA8FB-DB29-47E1-8CED-232AF2A26EDD}">
      <dgm:prSet/>
      <dgm:spPr/>
      <dgm:t>
        <a:bodyPr/>
        <a:lstStyle/>
        <a:p>
          <a:endParaRPr lang="fi-FI"/>
        </a:p>
      </dgm:t>
    </dgm:pt>
    <dgm:pt modelId="{261B99CA-22AF-465A-B62A-F8F38A921B09}" type="sibTrans" cxnId="{5A0BA8FB-DB29-47E1-8CED-232AF2A26EDD}">
      <dgm:prSet/>
      <dgm:spPr/>
      <dgm:t>
        <a:bodyPr/>
        <a:lstStyle/>
        <a:p>
          <a:endParaRPr lang="fi-FI"/>
        </a:p>
      </dgm:t>
    </dgm:pt>
    <dgm:pt modelId="{95727F6A-C692-4A4C-ACC6-ED7E69D78544}">
      <dgm:prSet/>
      <dgm:spPr/>
      <dgm:t>
        <a:bodyPr/>
        <a:lstStyle/>
        <a:p>
          <a:r>
            <a:rPr lang="en-US" b="0" i="1" baseline="0"/>
            <a:t>other than where the payment or benefit:</a:t>
          </a:r>
          <a:endParaRPr lang="fi-FI"/>
        </a:p>
      </dgm:t>
    </dgm:pt>
    <dgm:pt modelId="{B14A83EC-F21A-484E-BA74-B774A35CB104}" type="parTrans" cxnId="{A789D4EC-B511-4F16-9E76-DF141170EE91}">
      <dgm:prSet/>
      <dgm:spPr/>
      <dgm:t>
        <a:bodyPr/>
        <a:lstStyle/>
        <a:p>
          <a:endParaRPr lang="fi-FI"/>
        </a:p>
      </dgm:t>
    </dgm:pt>
    <dgm:pt modelId="{5634E4EC-75BF-4F36-9D2D-1F712B3AEA38}" type="sibTrans" cxnId="{A789D4EC-B511-4F16-9E76-DF141170EE91}">
      <dgm:prSet/>
      <dgm:spPr/>
      <dgm:t>
        <a:bodyPr/>
        <a:lstStyle/>
        <a:p>
          <a:endParaRPr lang="fi-FI"/>
        </a:p>
      </dgm:t>
    </dgm:pt>
    <dgm:pt modelId="{F17B9EC0-8828-4169-AF0F-19B04767675D}">
      <dgm:prSet/>
      <dgm:spPr/>
      <dgm:t>
        <a:bodyPr/>
        <a:lstStyle/>
        <a:p>
          <a:r>
            <a:rPr lang="en-US" i="1"/>
            <a:t>(a) is designed to enhance the quality of the relevant service to the client; and</a:t>
          </a:r>
          <a:endParaRPr lang="fi-FI"/>
        </a:p>
      </dgm:t>
    </dgm:pt>
    <dgm:pt modelId="{0F76400A-1A4B-4C47-A164-A85F4A5F81E0}" type="parTrans" cxnId="{04C218F6-5DA9-4C97-A538-2F718B9DC70E}">
      <dgm:prSet/>
      <dgm:spPr/>
      <dgm:t>
        <a:bodyPr/>
        <a:lstStyle/>
        <a:p>
          <a:endParaRPr lang="fi-FI"/>
        </a:p>
      </dgm:t>
    </dgm:pt>
    <dgm:pt modelId="{FBFC4094-8D98-4A67-91F3-28DBD1E2BFB0}" type="sibTrans" cxnId="{04C218F6-5DA9-4C97-A538-2F718B9DC70E}">
      <dgm:prSet/>
      <dgm:spPr/>
      <dgm:t>
        <a:bodyPr/>
        <a:lstStyle/>
        <a:p>
          <a:endParaRPr lang="fi-FI"/>
        </a:p>
      </dgm:t>
    </dgm:pt>
    <dgm:pt modelId="{64522E3A-EBCF-421E-BCCC-2BB78C2F2B63}">
      <dgm:prSet/>
      <dgm:spPr/>
      <dgm:t>
        <a:bodyPr/>
        <a:lstStyle/>
        <a:p>
          <a:r>
            <a:rPr lang="en-US" i="1"/>
            <a:t>(b) does not impair compliance with the investment firm’s duty to act honestly, fairly and professionally in accordance with the best interest of its clients.</a:t>
          </a:r>
          <a:endParaRPr lang="fi-FI"/>
        </a:p>
      </dgm:t>
    </dgm:pt>
    <dgm:pt modelId="{F8316B35-5C6C-4D6B-B3C6-82F9AE8492EE}" type="parTrans" cxnId="{0F7B2C45-7F0F-4624-A5E1-54E9AD68EE8A}">
      <dgm:prSet/>
      <dgm:spPr/>
      <dgm:t>
        <a:bodyPr/>
        <a:lstStyle/>
        <a:p>
          <a:endParaRPr lang="fi-FI"/>
        </a:p>
      </dgm:t>
    </dgm:pt>
    <dgm:pt modelId="{A8D5C25D-A012-4618-B8E0-732816CEABC2}" type="sibTrans" cxnId="{0F7B2C45-7F0F-4624-A5E1-54E9AD68EE8A}">
      <dgm:prSet/>
      <dgm:spPr/>
      <dgm:t>
        <a:bodyPr/>
        <a:lstStyle/>
        <a:p>
          <a:endParaRPr lang="fi-FI"/>
        </a:p>
      </dgm:t>
    </dgm:pt>
    <dgm:pt modelId="{F91CFEDF-FB5F-4778-91A5-7FE16F932E54}">
      <dgm:prSet/>
      <dgm:spPr/>
      <dgm:t>
        <a:bodyPr/>
        <a:lstStyle/>
        <a:p>
          <a:r>
            <a:rPr lang="en-US" b="1"/>
            <a:t>The existence, nature and amount of the payment or benefit referred to in the first subparagraph, or, where the amount cannot be ascertained, the method of calculating that amount, must be clearly disclosed to the client, in a manner that is comprehensive, accurate and understandable, prior to the provision of the relevant investment or ancillary service. </a:t>
          </a:r>
          <a:endParaRPr lang="fi-FI"/>
        </a:p>
      </dgm:t>
    </dgm:pt>
    <dgm:pt modelId="{FFB6B71A-806B-4FC8-B682-424A0F6DD51F}" type="parTrans" cxnId="{A9D0626C-5164-48DE-81D8-E02D3CC818A7}">
      <dgm:prSet/>
      <dgm:spPr/>
      <dgm:t>
        <a:bodyPr/>
        <a:lstStyle/>
        <a:p>
          <a:endParaRPr lang="fi-FI"/>
        </a:p>
      </dgm:t>
    </dgm:pt>
    <dgm:pt modelId="{F5071AC9-1B4E-4435-8085-89DA8A6889DC}" type="sibTrans" cxnId="{A9D0626C-5164-48DE-81D8-E02D3CC818A7}">
      <dgm:prSet/>
      <dgm:spPr/>
      <dgm:t>
        <a:bodyPr/>
        <a:lstStyle/>
        <a:p>
          <a:endParaRPr lang="fi-FI"/>
        </a:p>
      </dgm:t>
    </dgm:pt>
    <dgm:pt modelId="{0BA98371-527B-47FB-8CFB-3D4E0B99CE48}">
      <dgm:prSet/>
      <dgm:spPr/>
      <dgm:t>
        <a:bodyPr/>
        <a:lstStyle/>
        <a:p>
          <a:r>
            <a:rPr lang="en-US" b="1"/>
            <a:t>The payment or benefit which enables or is necessary for the provision of investment services, </a:t>
          </a:r>
          <a:endParaRPr lang="fi-FI"/>
        </a:p>
      </dgm:t>
    </dgm:pt>
    <dgm:pt modelId="{9A61AF13-8876-4001-A30E-B17C876246CF}" type="parTrans" cxnId="{A82609D1-F8EB-43E6-9725-9DF6368CF16C}">
      <dgm:prSet/>
      <dgm:spPr/>
      <dgm:t>
        <a:bodyPr/>
        <a:lstStyle/>
        <a:p>
          <a:endParaRPr lang="fi-FI"/>
        </a:p>
      </dgm:t>
    </dgm:pt>
    <dgm:pt modelId="{A1D5ED77-79D8-41AE-9A20-DAEFA471807C}" type="sibTrans" cxnId="{A82609D1-F8EB-43E6-9725-9DF6368CF16C}">
      <dgm:prSet/>
      <dgm:spPr/>
      <dgm:t>
        <a:bodyPr/>
        <a:lstStyle/>
        <a:p>
          <a:endParaRPr lang="fi-FI"/>
        </a:p>
      </dgm:t>
    </dgm:pt>
    <dgm:pt modelId="{2FBA69D5-9FF4-47CA-BE36-A53F1476DC45}">
      <dgm:prSet/>
      <dgm:spPr/>
      <dgm:t>
        <a:bodyPr/>
        <a:lstStyle/>
        <a:p>
          <a:r>
            <a:rPr lang="en-US" b="0" i="1" baseline="0"/>
            <a:t>such as custody costs, settlement and exchange fees, regulatory levies or legal fees, </a:t>
          </a:r>
          <a:endParaRPr lang="fi-FI"/>
        </a:p>
      </dgm:t>
    </dgm:pt>
    <dgm:pt modelId="{FB929AD1-431F-45EE-ACA9-7EE4F2E87A75}" type="parTrans" cxnId="{4B70867E-2443-4256-967E-ACF82D526ADE}">
      <dgm:prSet/>
      <dgm:spPr/>
      <dgm:t>
        <a:bodyPr/>
        <a:lstStyle/>
        <a:p>
          <a:endParaRPr lang="fi-FI"/>
        </a:p>
      </dgm:t>
    </dgm:pt>
    <dgm:pt modelId="{D08AD8C1-CB42-4370-8B76-DAC45D321FA6}" type="sibTrans" cxnId="{4B70867E-2443-4256-967E-ACF82D526ADE}">
      <dgm:prSet/>
      <dgm:spPr/>
      <dgm:t>
        <a:bodyPr/>
        <a:lstStyle/>
        <a:p>
          <a:endParaRPr lang="fi-FI"/>
        </a:p>
      </dgm:t>
    </dgm:pt>
    <dgm:pt modelId="{B4AEA3B0-732E-469A-B1A5-637D07C0BC8E}">
      <dgm:prSet/>
      <dgm:spPr/>
      <dgm:t>
        <a:bodyPr/>
        <a:lstStyle/>
        <a:p>
          <a:r>
            <a:rPr lang="en-US" b="0" i="1" baseline="0"/>
            <a:t>and which by its nature cannot give rise to conflicts with the investment firm’s duties to act honestly, fairly and professionally in accordance with the best interests of its clients, </a:t>
          </a:r>
          <a:endParaRPr lang="fi-FI"/>
        </a:p>
      </dgm:t>
    </dgm:pt>
    <dgm:pt modelId="{A857C671-95EC-4EB3-B15E-4F8E35FEAE90}" type="parTrans" cxnId="{5893F311-E3E4-4785-BF94-8C176FED2029}">
      <dgm:prSet/>
      <dgm:spPr/>
      <dgm:t>
        <a:bodyPr/>
        <a:lstStyle/>
        <a:p>
          <a:endParaRPr lang="fi-FI"/>
        </a:p>
      </dgm:t>
    </dgm:pt>
    <dgm:pt modelId="{20C08E4F-D758-4A6A-A795-15E04277130E}" type="sibTrans" cxnId="{5893F311-E3E4-4785-BF94-8C176FED2029}">
      <dgm:prSet/>
      <dgm:spPr/>
      <dgm:t>
        <a:bodyPr/>
        <a:lstStyle/>
        <a:p>
          <a:endParaRPr lang="fi-FI"/>
        </a:p>
      </dgm:t>
    </dgm:pt>
    <dgm:pt modelId="{77F3E3E1-3C51-43D2-96C2-A583B03E0AC2}">
      <dgm:prSet/>
      <dgm:spPr/>
      <dgm:t>
        <a:bodyPr/>
        <a:lstStyle/>
        <a:p>
          <a:r>
            <a:rPr lang="en-US" b="1"/>
            <a:t>is not subject to the requirements set out in the first subparagraph.</a:t>
          </a:r>
          <a:endParaRPr lang="fi-FI"/>
        </a:p>
      </dgm:t>
    </dgm:pt>
    <dgm:pt modelId="{C429EC2F-AE60-4284-B320-E74FCC3CF1FD}" type="parTrans" cxnId="{C2ED6B47-C607-4BFF-9799-9AC44521D838}">
      <dgm:prSet/>
      <dgm:spPr/>
      <dgm:t>
        <a:bodyPr/>
        <a:lstStyle/>
        <a:p>
          <a:endParaRPr lang="fi-FI"/>
        </a:p>
      </dgm:t>
    </dgm:pt>
    <dgm:pt modelId="{F94AEB12-FF14-4CB2-B507-EE291E7FDA51}" type="sibTrans" cxnId="{C2ED6B47-C607-4BFF-9799-9AC44521D838}">
      <dgm:prSet/>
      <dgm:spPr/>
      <dgm:t>
        <a:bodyPr/>
        <a:lstStyle/>
        <a:p>
          <a:endParaRPr lang="fi-FI"/>
        </a:p>
      </dgm:t>
    </dgm:pt>
    <dgm:pt modelId="{DA7DF89C-D0D0-4BE5-9049-9381FBE2699C}" type="pres">
      <dgm:prSet presAssocID="{238497A3-41B1-4594-9F66-8FA3DB24B892}" presName="linear" presStyleCnt="0">
        <dgm:presLayoutVars>
          <dgm:animLvl val="lvl"/>
          <dgm:resizeHandles val="exact"/>
        </dgm:presLayoutVars>
      </dgm:prSet>
      <dgm:spPr/>
    </dgm:pt>
    <dgm:pt modelId="{466454C0-4E12-467C-BD81-1AB9A7DA6C09}" type="pres">
      <dgm:prSet presAssocID="{01301C05-997C-4E5F-AB9A-E844D0886AC8}" presName="parentText" presStyleLbl="node1" presStyleIdx="0" presStyleCnt="4">
        <dgm:presLayoutVars>
          <dgm:chMax val="0"/>
          <dgm:bulletEnabled val="1"/>
        </dgm:presLayoutVars>
      </dgm:prSet>
      <dgm:spPr/>
    </dgm:pt>
    <dgm:pt modelId="{C69DD725-6D77-45E9-BDAE-107130044791}" type="pres">
      <dgm:prSet presAssocID="{01301C05-997C-4E5F-AB9A-E844D0886AC8}" presName="childText" presStyleLbl="revTx" presStyleIdx="0" presStyleCnt="2">
        <dgm:presLayoutVars>
          <dgm:bulletEnabled val="1"/>
        </dgm:presLayoutVars>
      </dgm:prSet>
      <dgm:spPr/>
    </dgm:pt>
    <dgm:pt modelId="{ECB0D140-59EA-497F-BC4E-75C616292527}" type="pres">
      <dgm:prSet presAssocID="{F91CFEDF-FB5F-4778-91A5-7FE16F932E54}" presName="parentText" presStyleLbl="node1" presStyleIdx="1" presStyleCnt="4">
        <dgm:presLayoutVars>
          <dgm:chMax val="0"/>
          <dgm:bulletEnabled val="1"/>
        </dgm:presLayoutVars>
      </dgm:prSet>
      <dgm:spPr/>
    </dgm:pt>
    <dgm:pt modelId="{74E1466D-8B6A-4EB0-BAAF-4A3571C62CA8}" type="pres">
      <dgm:prSet presAssocID="{F5071AC9-1B4E-4435-8085-89DA8A6889DC}" presName="spacer" presStyleCnt="0"/>
      <dgm:spPr/>
    </dgm:pt>
    <dgm:pt modelId="{5DBCB086-493C-4819-971B-7FD99AE15079}" type="pres">
      <dgm:prSet presAssocID="{0BA98371-527B-47FB-8CFB-3D4E0B99CE48}" presName="parentText" presStyleLbl="node1" presStyleIdx="2" presStyleCnt="4">
        <dgm:presLayoutVars>
          <dgm:chMax val="0"/>
          <dgm:bulletEnabled val="1"/>
        </dgm:presLayoutVars>
      </dgm:prSet>
      <dgm:spPr/>
    </dgm:pt>
    <dgm:pt modelId="{2CB6BA24-4FE6-4F83-BAFA-EE6EA1BD2458}" type="pres">
      <dgm:prSet presAssocID="{0BA98371-527B-47FB-8CFB-3D4E0B99CE48}" presName="childText" presStyleLbl="revTx" presStyleIdx="1" presStyleCnt="2">
        <dgm:presLayoutVars>
          <dgm:bulletEnabled val="1"/>
        </dgm:presLayoutVars>
      </dgm:prSet>
      <dgm:spPr/>
    </dgm:pt>
    <dgm:pt modelId="{C5B891C0-72D8-41F6-88E3-772C808189AF}" type="pres">
      <dgm:prSet presAssocID="{77F3E3E1-3C51-43D2-96C2-A583B03E0AC2}" presName="parentText" presStyleLbl="node1" presStyleIdx="3" presStyleCnt="4">
        <dgm:presLayoutVars>
          <dgm:chMax val="0"/>
          <dgm:bulletEnabled val="1"/>
        </dgm:presLayoutVars>
      </dgm:prSet>
      <dgm:spPr/>
    </dgm:pt>
  </dgm:ptLst>
  <dgm:cxnLst>
    <dgm:cxn modelId="{5893F311-E3E4-4785-BF94-8C176FED2029}" srcId="{0BA98371-527B-47FB-8CFB-3D4E0B99CE48}" destId="{B4AEA3B0-732E-469A-B1A5-637D07C0BC8E}" srcOrd="1" destOrd="0" parTransId="{A857C671-95EC-4EB3-B15E-4F8E35FEAE90}" sibTransId="{20C08E4F-D758-4A6A-A795-15E04277130E}"/>
    <dgm:cxn modelId="{26DF353F-AB45-4248-950E-7E47A28123AA}" type="presOf" srcId="{F17B9EC0-8828-4169-AF0F-19B04767675D}" destId="{C69DD725-6D77-45E9-BDAE-107130044791}" srcOrd="0" destOrd="2" presId="urn:microsoft.com/office/officeart/2005/8/layout/vList2"/>
    <dgm:cxn modelId="{4501535D-26E1-44CA-BB04-91C67ACE931F}" type="presOf" srcId="{77F3E3E1-3C51-43D2-96C2-A583B03E0AC2}" destId="{C5B891C0-72D8-41F6-88E3-772C808189AF}" srcOrd="0" destOrd="0" presId="urn:microsoft.com/office/officeart/2005/8/layout/vList2"/>
    <dgm:cxn modelId="{B97E7B5E-6463-4AF5-BAC5-934C8ECB7DDD}" type="presOf" srcId="{0BA98371-527B-47FB-8CFB-3D4E0B99CE48}" destId="{5DBCB086-493C-4819-971B-7FD99AE15079}" srcOrd="0" destOrd="0" presId="urn:microsoft.com/office/officeart/2005/8/layout/vList2"/>
    <dgm:cxn modelId="{0F7B2C45-7F0F-4624-A5E1-54E9AD68EE8A}" srcId="{95727F6A-C692-4A4C-ACC6-ED7E69D78544}" destId="{64522E3A-EBCF-421E-BCCC-2BB78C2F2B63}" srcOrd="1" destOrd="0" parTransId="{F8316B35-5C6C-4D6B-B3C6-82F9AE8492EE}" sibTransId="{A8D5C25D-A012-4618-B8E0-732816CEABC2}"/>
    <dgm:cxn modelId="{8C5A3266-022F-4EAA-9B90-69EEE1B2C51B}" type="presOf" srcId="{2FBA69D5-9FF4-47CA-BE36-A53F1476DC45}" destId="{2CB6BA24-4FE6-4F83-BAFA-EE6EA1BD2458}" srcOrd="0" destOrd="0" presId="urn:microsoft.com/office/officeart/2005/8/layout/vList2"/>
    <dgm:cxn modelId="{C2ED6B47-C607-4BFF-9799-9AC44521D838}" srcId="{238497A3-41B1-4594-9F66-8FA3DB24B892}" destId="{77F3E3E1-3C51-43D2-96C2-A583B03E0AC2}" srcOrd="3" destOrd="0" parTransId="{C429EC2F-AE60-4284-B320-E74FCC3CF1FD}" sibTransId="{F94AEB12-FF14-4CB2-B507-EE291E7FDA51}"/>
    <dgm:cxn modelId="{A40F1A4B-301E-4FC8-AB23-3A7612EA8483}" type="presOf" srcId="{64522E3A-EBCF-421E-BCCC-2BB78C2F2B63}" destId="{C69DD725-6D77-45E9-BDAE-107130044791}" srcOrd="0" destOrd="3" presId="urn:microsoft.com/office/officeart/2005/8/layout/vList2"/>
    <dgm:cxn modelId="{A9D0626C-5164-48DE-81D8-E02D3CC818A7}" srcId="{238497A3-41B1-4594-9F66-8FA3DB24B892}" destId="{F91CFEDF-FB5F-4778-91A5-7FE16F932E54}" srcOrd="1" destOrd="0" parTransId="{FFB6B71A-806B-4FC8-B682-424A0F6DD51F}" sibTransId="{F5071AC9-1B4E-4435-8085-89DA8A6889DC}"/>
    <dgm:cxn modelId="{85F9204D-0246-4393-9CD5-CD761D2914E7}" type="presOf" srcId="{01301C05-997C-4E5F-AB9A-E844D0886AC8}" destId="{466454C0-4E12-467C-BD81-1AB9A7DA6C09}" srcOrd="0" destOrd="0" presId="urn:microsoft.com/office/officeart/2005/8/layout/vList2"/>
    <dgm:cxn modelId="{ED49FB71-F27E-49A5-9C65-6EE3AD9591B1}" srcId="{238497A3-41B1-4594-9F66-8FA3DB24B892}" destId="{01301C05-997C-4E5F-AB9A-E844D0886AC8}" srcOrd="0" destOrd="0" parTransId="{2F53D1D4-065B-4DBB-849B-B39EC100E81F}" sibTransId="{09C363A8-43F2-41E1-9E5E-1F10E0CFCEFA}"/>
    <dgm:cxn modelId="{4B70867E-2443-4256-967E-ACF82D526ADE}" srcId="{0BA98371-527B-47FB-8CFB-3D4E0B99CE48}" destId="{2FBA69D5-9FF4-47CA-BE36-A53F1476DC45}" srcOrd="0" destOrd="0" parTransId="{FB929AD1-431F-45EE-ACA9-7EE4F2E87A75}" sibTransId="{D08AD8C1-CB42-4370-8B76-DAC45D321FA6}"/>
    <dgm:cxn modelId="{3F0F6C87-651C-4431-9424-EA03B0F2F136}" type="presOf" srcId="{7F780519-286B-4133-BF52-C02404478FEE}" destId="{C69DD725-6D77-45E9-BDAE-107130044791}" srcOrd="0" destOrd="0" presId="urn:microsoft.com/office/officeart/2005/8/layout/vList2"/>
    <dgm:cxn modelId="{5D3673BA-6BD9-4C2C-A29B-CA941A0A15BA}" type="presOf" srcId="{F91CFEDF-FB5F-4778-91A5-7FE16F932E54}" destId="{ECB0D140-59EA-497F-BC4E-75C616292527}" srcOrd="0" destOrd="0" presId="urn:microsoft.com/office/officeart/2005/8/layout/vList2"/>
    <dgm:cxn modelId="{A82609D1-F8EB-43E6-9725-9DF6368CF16C}" srcId="{238497A3-41B1-4594-9F66-8FA3DB24B892}" destId="{0BA98371-527B-47FB-8CFB-3D4E0B99CE48}" srcOrd="2" destOrd="0" parTransId="{9A61AF13-8876-4001-A30E-B17C876246CF}" sibTransId="{A1D5ED77-79D8-41AE-9A20-DAEFA471807C}"/>
    <dgm:cxn modelId="{1E435CDA-D0A2-4E05-B58B-CC2A3B3AB930}" type="presOf" srcId="{B4AEA3B0-732E-469A-B1A5-637D07C0BC8E}" destId="{2CB6BA24-4FE6-4F83-BAFA-EE6EA1BD2458}" srcOrd="0" destOrd="1" presId="urn:microsoft.com/office/officeart/2005/8/layout/vList2"/>
    <dgm:cxn modelId="{B855F9DC-4809-4335-B54E-BD0ABD13363A}" type="presOf" srcId="{95727F6A-C692-4A4C-ACC6-ED7E69D78544}" destId="{C69DD725-6D77-45E9-BDAE-107130044791}" srcOrd="0" destOrd="1" presId="urn:microsoft.com/office/officeart/2005/8/layout/vList2"/>
    <dgm:cxn modelId="{A789D4EC-B511-4F16-9E76-DF141170EE91}" srcId="{01301C05-997C-4E5F-AB9A-E844D0886AC8}" destId="{95727F6A-C692-4A4C-ACC6-ED7E69D78544}" srcOrd="1" destOrd="0" parTransId="{B14A83EC-F21A-484E-BA74-B774A35CB104}" sibTransId="{5634E4EC-75BF-4F36-9D2D-1F712B3AEA38}"/>
    <dgm:cxn modelId="{04C218F6-5DA9-4C97-A538-2F718B9DC70E}" srcId="{95727F6A-C692-4A4C-ACC6-ED7E69D78544}" destId="{F17B9EC0-8828-4169-AF0F-19B04767675D}" srcOrd="0" destOrd="0" parTransId="{0F76400A-1A4B-4C47-A164-A85F4A5F81E0}" sibTransId="{FBFC4094-8D98-4A67-91F3-28DBD1E2BFB0}"/>
    <dgm:cxn modelId="{5A0BA8FB-DB29-47E1-8CED-232AF2A26EDD}" srcId="{01301C05-997C-4E5F-AB9A-E844D0886AC8}" destId="{7F780519-286B-4133-BF52-C02404478FEE}" srcOrd="0" destOrd="0" parTransId="{D4C8E783-66CC-4962-947B-2C7A6CDA9D5C}" sibTransId="{261B99CA-22AF-465A-B62A-F8F38A921B09}"/>
    <dgm:cxn modelId="{1EC73BFE-1143-473F-BFFB-815605A7D5FC}" type="presOf" srcId="{238497A3-41B1-4594-9F66-8FA3DB24B892}" destId="{DA7DF89C-D0D0-4BE5-9049-9381FBE2699C}" srcOrd="0" destOrd="0" presId="urn:microsoft.com/office/officeart/2005/8/layout/vList2"/>
    <dgm:cxn modelId="{A6484EB4-9500-4235-A5FE-635C859AFEA3}" type="presParOf" srcId="{DA7DF89C-D0D0-4BE5-9049-9381FBE2699C}" destId="{466454C0-4E12-467C-BD81-1AB9A7DA6C09}" srcOrd="0" destOrd="0" presId="urn:microsoft.com/office/officeart/2005/8/layout/vList2"/>
    <dgm:cxn modelId="{936A9A1A-BFE9-42B9-A13F-64D2F93FB075}" type="presParOf" srcId="{DA7DF89C-D0D0-4BE5-9049-9381FBE2699C}" destId="{C69DD725-6D77-45E9-BDAE-107130044791}" srcOrd="1" destOrd="0" presId="urn:microsoft.com/office/officeart/2005/8/layout/vList2"/>
    <dgm:cxn modelId="{70F47C46-A5B7-4D76-8329-9A28CE193A40}" type="presParOf" srcId="{DA7DF89C-D0D0-4BE5-9049-9381FBE2699C}" destId="{ECB0D140-59EA-497F-BC4E-75C616292527}" srcOrd="2" destOrd="0" presId="urn:microsoft.com/office/officeart/2005/8/layout/vList2"/>
    <dgm:cxn modelId="{B9B75703-622A-4BA6-9618-E922C05FD000}" type="presParOf" srcId="{DA7DF89C-D0D0-4BE5-9049-9381FBE2699C}" destId="{74E1466D-8B6A-4EB0-BAAF-4A3571C62CA8}" srcOrd="3" destOrd="0" presId="urn:microsoft.com/office/officeart/2005/8/layout/vList2"/>
    <dgm:cxn modelId="{A978599E-E714-4AAC-AF5E-05CD826A6BA8}" type="presParOf" srcId="{DA7DF89C-D0D0-4BE5-9049-9381FBE2699C}" destId="{5DBCB086-493C-4819-971B-7FD99AE15079}" srcOrd="4" destOrd="0" presId="urn:microsoft.com/office/officeart/2005/8/layout/vList2"/>
    <dgm:cxn modelId="{6FD62428-37DD-44FF-9704-3E46AE1C9E66}" type="presParOf" srcId="{DA7DF89C-D0D0-4BE5-9049-9381FBE2699C}" destId="{2CB6BA24-4FE6-4F83-BAFA-EE6EA1BD2458}" srcOrd="5" destOrd="0" presId="urn:microsoft.com/office/officeart/2005/8/layout/vList2"/>
    <dgm:cxn modelId="{23137898-AF6D-41E2-86E0-507323F7B9EB}" type="presParOf" srcId="{DA7DF89C-D0D0-4BE5-9049-9381FBE2699C}" destId="{C5B891C0-72D8-41F6-88E3-772C808189A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34D11-388A-447A-B3DA-4C7C3F47F18B}" type="doc">
      <dgm:prSet loTypeId="urn:microsoft.com/office/officeart/2005/8/layout/vProcess5" loCatId="process" qsTypeId="urn:microsoft.com/office/officeart/2005/8/quickstyle/simple1" qsCatId="simple" csTypeId="urn:microsoft.com/office/officeart/2005/8/colors/accent2_1" csCatId="accent2"/>
      <dgm:spPr/>
      <dgm:t>
        <a:bodyPr/>
        <a:lstStyle/>
        <a:p>
          <a:endParaRPr lang="fi-FI"/>
        </a:p>
      </dgm:t>
    </dgm:pt>
    <dgm:pt modelId="{FEAD14D4-FFFE-4D38-BBE8-3619936CFE35}">
      <dgm:prSet/>
      <dgm:spPr/>
      <dgm:t>
        <a:bodyPr/>
        <a:lstStyle/>
        <a:p>
          <a:r>
            <a:rPr lang="en-US" b="1"/>
            <a:t>The development and distribution of investment products are differentiated.</a:t>
          </a:r>
          <a:endParaRPr lang="fi-FI"/>
        </a:p>
      </dgm:t>
    </dgm:pt>
    <dgm:pt modelId="{94C9CEC4-85F9-488D-88F2-A84D94182BC4}" type="parTrans" cxnId="{E204E022-867F-48FB-9EBB-0BBD4E97D300}">
      <dgm:prSet/>
      <dgm:spPr/>
      <dgm:t>
        <a:bodyPr/>
        <a:lstStyle/>
        <a:p>
          <a:endParaRPr lang="fi-FI"/>
        </a:p>
      </dgm:t>
    </dgm:pt>
    <dgm:pt modelId="{2FF1B9FB-8022-4961-9284-0C7ECBBB1AF1}" type="sibTrans" cxnId="{E204E022-867F-48FB-9EBB-0BBD4E97D300}">
      <dgm:prSet/>
      <dgm:spPr/>
      <dgm:t>
        <a:bodyPr/>
        <a:lstStyle/>
        <a:p>
          <a:endParaRPr lang="fi-FI"/>
        </a:p>
      </dgm:t>
    </dgm:pt>
    <dgm:pt modelId="{2DF68904-FFE4-43D7-AA70-032765EF44E9}">
      <dgm:prSet/>
      <dgm:spPr/>
      <dgm:t>
        <a:bodyPr/>
        <a:lstStyle/>
        <a:p>
          <a:r>
            <a:rPr lang="en-US" b="1"/>
            <a:t>The development of complex products has focused on large and generally international financial groups and investment banks.</a:t>
          </a:r>
          <a:endParaRPr lang="fi-FI"/>
        </a:p>
      </dgm:t>
    </dgm:pt>
    <dgm:pt modelId="{69D92905-92CB-4DEE-B971-392CC628B913}" type="parTrans" cxnId="{FF1ED591-DD0E-42B1-9383-CE7C595319CF}">
      <dgm:prSet/>
      <dgm:spPr/>
      <dgm:t>
        <a:bodyPr/>
        <a:lstStyle/>
        <a:p>
          <a:endParaRPr lang="fi-FI"/>
        </a:p>
      </dgm:t>
    </dgm:pt>
    <dgm:pt modelId="{5179C0F1-DF5C-42EE-845D-87569A88FD29}" type="sibTrans" cxnId="{FF1ED591-DD0E-42B1-9383-CE7C595319CF}">
      <dgm:prSet/>
      <dgm:spPr/>
      <dgm:t>
        <a:bodyPr/>
        <a:lstStyle/>
        <a:p>
          <a:endParaRPr lang="fi-FI"/>
        </a:p>
      </dgm:t>
    </dgm:pt>
    <dgm:pt modelId="{EFD34511-879A-4BC6-83A5-A7156E3A8066}">
      <dgm:prSet/>
      <dgm:spPr/>
      <dgm:t>
        <a:bodyPr/>
        <a:lstStyle/>
        <a:p>
          <a:r>
            <a:rPr lang="en-US" b="1"/>
            <a:t>An investment firm that develops and distributes financial instruments must have in place product management procedures.</a:t>
          </a:r>
          <a:endParaRPr lang="fi-FI"/>
        </a:p>
      </dgm:t>
    </dgm:pt>
    <dgm:pt modelId="{320218B8-7BB1-40F3-BA44-1EF291C02C63}" type="parTrans" cxnId="{E61FD389-FBC1-4478-9562-FBB625D67997}">
      <dgm:prSet/>
      <dgm:spPr/>
      <dgm:t>
        <a:bodyPr/>
        <a:lstStyle/>
        <a:p>
          <a:endParaRPr lang="fi-FI"/>
        </a:p>
      </dgm:t>
    </dgm:pt>
    <dgm:pt modelId="{FA55E001-6AE7-4F4A-AC3E-716C9CA32EA6}" type="sibTrans" cxnId="{E61FD389-FBC1-4478-9562-FBB625D67997}">
      <dgm:prSet/>
      <dgm:spPr/>
      <dgm:t>
        <a:bodyPr/>
        <a:lstStyle/>
        <a:p>
          <a:endParaRPr lang="fi-FI"/>
        </a:p>
      </dgm:t>
    </dgm:pt>
    <dgm:pt modelId="{3E7F5912-973E-453F-83BB-A479C851F9E4}">
      <dgm:prSet/>
      <dgm:spPr/>
      <dgm:t>
        <a:bodyPr/>
        <a:lstStyle/>
        <a:p>
          <a:r>
            <a:rPr lang="en-US" b="1"/>
            <a:t>The purpose of the product management procedure is to ensure the compatibility of the financial instrument with the intended customer target group.</a:t>
          </a:r>
          <a:endParaRPr lang="fi-FI"/>
        </a:p>
      </dgm:t>
    </dgm:pt>
    <dgm:pt modelId="{2D99157E-6E85-43BA-8396-9C6DBA10E6C8}" type="parTrans" cxnId="{4AC33B90-288A-42EE-955E-2F666F5889EA}">
      <dgm:prSet/>
      <dgm:spPr/>
      <dgm:t>
        <a:bodyPr/>
        <a:lstStyle/>
        <a:p>
          <a:endParaRPr lang="fi-FI"/>
        </a:p>
      </dgm:t>
    </dgm:pt>
    <dgm:pt modelId="{8E2A6C02-758A-4242-A644-3909F77D402C}" type="sibTrans" cxnId="{4AC33B90-288A-42EE-955E-2F666F5889EA}">
      <dgm:prSet/>
      <dgm:spPr/>
      <dgm:t>
        <a:bodyPr/>
        <a:lstStyle/>
        <a:p>
          <a:endParaRPr lang="fi-FI"/>
        </a:p>
      </dgm:t>
    </dgm:pt>
    <dgm:pt modelId="{209D547B-F77E-4164-9600-62AE2CA3FCC5}">
      <dgm:prSet/>
      <dgm:spPr/>
      <dgm:t>
        <a:bodyPr/>
        <a:lstStyle/>
        <a:p>
          <a:r>
            <a:rPr lang="en-US" b="1"/>
            <a:t>It is the responsibility of the distributor of a financial instrument to ensure that the financial instrument is offered or recommended only when it is in the best interests of the client.</a:t>
          </a:r>
          <a:endParaRPr lang="fi-FI"/>
        </a:p>
      </dgm:t>
    </dgm:pt>
    <dgm:pt modelId="{2E2C1C54-BAC4-449A-AB8F-E540FF2FB6B1}" type="parTrans" cxnId="{13A7D425-1362-427B-9045-C0EE93C13A1C}">
      <dgm:prSet/>
      <dgm:spPr/>
      <dgm:t>
        <a:bodyPr/>
        <a:lstStyle/>
        <a:p>
          <a:endParaRPr lang="fi-FI"/>
        </a:p>
      </dgm:t>
    </dgm:pt>
    <dgm:pt modelId="{5476DFBA-6867-4B08-958C-868F2720AC24}" type="sibTrans" cxnId="{13A7D425-1362-427B-9045-C0EE93C13A1C}">
      <dgm:prSet/>
      <dgm:spPr/>
      <dgm:t>
        <a:bodyPr/>
        <a:lstStyle/>
        <a:p>
          <a:endParaRPr lang="fi-FI"/>
        </a:p>
      </dgm:t>
    </dgm:pt>
    <dgm:pt modelId="{6CE493E9-AD5B-435A-BFE2-026A35F23FE5}" type="pres">
      <dgm:prSet presAssocID="{09534D11-388A-447A-B3DA-4C7C3F47F18B}" presName="outerComposite" presStyleCnt="0">
        <dgm:presLayoutVars>
          <dgm:chMax val="5"/>
          <dgm:dir/>
          <dgm:resizeHandles val="exact"/>
        </dgm:presLayoutVars>
      </dgm:prSet>
      <dgm:spPr/>
    </dgm:pt>
    <dgm:pt modelId="{5739FAB8-11B1-4917-B514-AF9A288A36B6}" type="pres">
      <dgm:prSet presAssocID="{09534D11-388A-447A-B3DA-4C7C3F47F18B}" presName="dummyMaxCanvas" presStyleCnt="0">
        <dgm:presLayoutVars/>
      </dgm:prSet>
      <dgm:spPr/>
    </dgm:pt>
    <dgm:pt modelId="{0C021F38-FC5E-48AE-9AEC-EB79A3EE7B06}" type="pres">
      <dgm:prSet presAssocID="{09534D11-388A-447A-B3DA-4C7C3F47F18B}" presName="FiveNodes_1" presStyleLbl="node1" presStyleIdx="0" presStyleCnt="5">
        <dgm:presLayoutVars>
          <dgm:bulletEnabled val="1"/>
        </dgm:presLayoutVars>
      </dgm:prSet>
      <dgm:spPr/>
    </dgm:pt>
    <dgm:pt modelId="{BAC533C0-EC74-494C-8B52-84E6D31585EF}" type="pres">
      <dgm:prSet presAssocID="{09534D11-388A-447A-B3DA-4C7C3F47F18B}" presName="FiveNodes_2" presStyleLbl="node1" presStyleIdx="1" presStyleCnt="5">
        <dgm:presLayoutVars>
          <dgm:bulletEnabled val="1"/>
        </dgm:presLayoutVars>
      </dgm:prSet>
      <dgm:spPr/>
    </dgm:pt>
    <dgm:pt modelId="{4FEEE61F-FFB4-4314-9328-888D0E2D48F0}" type="pres">
      <dgm:prSet presAssocID="{09534D11-388A-447A-B3DA-4C7C3F47F18B}" presName="FiveNodes_3" presStyleLbl="node1" presStyleIdx="2" presStyleCnt="5">
        <dgm:presLayoutVars>
          <dgm:bulletEnabled val="1"/>
        </dgm:presLayoutVars>
      </dgm:prSet>
      <dgm:spPr/>
    </dgm:pt>
    <dgm:pt modelId="{67869D5F-7098-4EA3-B6FE-CDD804328859}" type="pres">
      <dgm:prSet presAssocID="{09534D11-388A-447A-B3DA-4C7C3F47F18B}" presName="FiveNodes_4" presStyleLbl="node1" presStyleIdx="3" presStyleCnt="5">
        <dgm:presLayoutVars>
          <dgm:bulletEnabled val="1"/>
        </dgm:presLayoutVars>
      </dgm:prSet>
      <dgm:spPr/>
    </dgm:pt>
    <dgm:pt modelId="{5E6E723C-163A-4FAE-820D-342F399BBC0C}" type="pres">
      <dgm:prSet presAssocID="{09534D11-388A-447A-B3DA-4C7C3F47F18B}" presName="FiveNodes_5" presStyleLbl="node1" presStyleIdx="4" presStyleCnt="5">
        <dgm:presLayoutVars>
          <dgm:bulletEnabled val="1"/>
        </dgm:presLayoutVars>
      </dgm:prSet>
      <dgm:spPr/>
    </dgm:pt>
    <dgm:pt modelId="{49C8F09A-9101-47F9-9439-89C324F244D7}" type="pres">
      <dgm:prSet presAssocID="{09534D11-388A-447A-B3DA-4C7C3F47F18B}" presName="FiveConn_1-2" presStyleLbl="fgAccFollowNode1" presStyleIdx="0" presStyleCnt="4">
        <dgm:presLayoutVars>
          <dgm:bulletEnabled val="1"/>
        </dgm:presLayoutVars>
      </dgm:prSet>
      <dgm:spPr/>
    </dgm:pt>
    <dgm:pt modelId="{26DF2821-9BEA-4559-8AD3-A536E8D8770F}" type="pres">
      <dgm:prSet presAssocID="{09534D11-388A-447A-B3DA-4C7C3F47F18B}" presName="FiveConn_2-3" presStyleLbl="fgAccFollowNode1" presStyleIdx="1" presStyleCnt="4">
        <dgm:presLayoutVars>
          <dgm:bulletEnabled val="1"/>
        </dgm:presLayoutVars>
      </dgm:prSet>
      <dgm:spPr/>
    </dgm:pt>
    <dgm:pt modelId="{4DB93917-3441-43BC-AC81-2ECB2DE3C8CD}" type="pres">
      <dgm:prSet presAssocID="{09534D11-388A-447A-B3DA-4C7C3F47F18B}" presName="FiveConn_3-4" presStyleLbl="fgAccFollowNode1" presStyleIdx="2" presStyleCnt="4">
        <dgm:presLayoutVars>
          <dgm:bulletEnabled val="1"/>
        </dgm:presLayoutVars>
      </dgm:prSet>
      <dgm:spPr/>
    </dgm:pt>
    <dgm:pt modelId="{AE94EAAB-4C9B-4E71-8FEE-5B5F53C4AC57}" type="pres">
      <dgm:prSet presAssocID="{09534D11-388A-447A-B3DA-4C7C3F47F18B}" presName="FiveConn_4-5" presStyleLbl="fgAccFollowNode1" presStyleIdx="3" presStyleCnt="4">
        <dgm:presLayoutVars>
          <dgm:bulletEnabled val="1"/>
        </dgm:presLayoutVars>
      </dgm:prSet>
      <dgm:spPr/>
    </dgm:pt>
    <dgm:pt modelId="{3F65B3C1-1AB4-41C5-82F8-0D0445478A7F}" type="pres">
      <dgm:prSet presAssocID="{09534D11-388A-447A-B3DA-4C7C3F47F18B}" presName="FiveNodes_1_text" presStyleLbl="node1" presStyleIdx="4" presStyleCnt="5">
        <dgm:presLayoutVars>
          <dgm:bulletEnabled val="1"/>
        </dgm:presLayoutVars>
      </dgm:prSet>
      <dgm:spPr/>
    </dgm:pt>
    <dgm:pt modelId="{DEDE0D99-9912-4EF5-B73C-D4F7AEABBC07}" type="pres">
      <dgm:prSet presAssocID="{09534D11-388A-447A-B3DA-4C7C3F47F18B}" presName="FiveNodes_2_text" presStyleLbl="node1" presStyleIdx="4" presStyleCnt="5">
        <dgm:presLayoutVars>
          <dgm:bulletEnabled val="1"/>
        </dgm:presLayoutVars>
      </dgm:prSet>
      <dgm:spPr/>
    </dgm:pt>
    <dgm:pt modelId="{E6E83DFA-1CEA-43F5-8EDD-9A874F5B598D}" type="pres">
      <dgm:prSet presAssocID="{09534D11-388A-447A-B3DA-4C7C3F47F18B}" presName="FiveNodes_3_text" presStyleLbl="node1" presStyleIdx="4" presStyleCnt="5">
        <dgm:presLayoutVars>
          <dgm:bulletEnabled val="1"/>
        </dgm:presLayoutVars>
      </dgm:prSet>
      <dgm:spPr/>
    </dgm:pt>
    <dgm:pt modelId="{AC0B1D08-00E1-47C3-9432-B7E6FEC46F98}" type="pres">
      <dgm:prSet presAssocID="{09534D11-388A-447A-B3DA-4C7C3F47F18B}" presName="FiveNodes_4_text" presStyleLbl="node1" presStyleIdx="4" presStyleCnt="5">
        <dgm:presLayoutVars>
          <dgm:bulletEnabled val="1"/>
        </dgm:presLayoutVars>
      </dgm:prSet>
      <dgm:spPr/>
    </dgm:pt>
    <dgm:pt modelId="{D23A81B9-BF70-4DB4-A829-466A96284A94}" type="pres">
      <dgm:prSet presAssocID="{09534D11-388A-447A-B3DA-4C7C3F47F18B}" presName="FiveNodes_5_text" presStyleLbl="node1" presStyleIdx="4" presStyleCnt="5">
        <dgm:presLayoutVars>
          <dgm:bulletEnabled val="1"/>
        </dgm:presLayoutVars>
      </dgm:prSet>
      <dgm:spPr/>
    </dgm:pt>
  </dgm:ptLst>
  <dgm:cxnLst>
    <dgm:cxn modelId="{AA6A2E02-12EF-4DEB-BCDC-17B7952DFCFB}" type="presOf" srcId="{2FF1B9FB-8022-4961-9284-0C7ECBBB1AF1}" destId="{49C8F09A-9101-47F9-9439-89C324F244D7}" srcOrd="0" destOrd="0" presId="urn:microsoft.com/office/officeart/2005/8/layout/vProcess5"/>
    <dgm:cxn modelId="{A46E4902-1109-40A6-B142-35E4FFB7DF67}" type="presOf" srcId="{209D547B-F77E-4164-9600-62AE2CA3FCC5}" destId="{D23A81B9-BF70-4DB4-A829-466A96284A94}" srcOrd="1" destOrd="0" presId="urn:microsoft.com/office/officeart/2005/8/layout/vProcess5"/>
    <dgm:cxn modelId="{34C7491C-42CF-4402-AFDD-2003BC37C418}" type="presOf" srcId="{EFD34511-879A-4BC6-83A5-A7156E3A8066}" destId="{4FEEE61F-FFB4-4314-9328-888D0E2D48F0}" srcOrd="0" destOrd="0" presId="urn:microsoft.com/office/officeart/2005/8/layout/vProcess5"/>
    <dgm:cxn modelId="{121A801D-EFC2-457D-9ECE-173A0AE8C56F}" type="presOf" srcId="{FA55E001-6AE7-4F4A-AC3E-716C9CA32EA6}" destId="{4DB93917-3441-43BC-AC81-2ECB2DE3C8CD}" srcOrd="0" destOrd="0" presId="urn:microsoft.com/office/officeart/2005/8/layout/vProcess5"/>
    <dgm:cxn modelId="{F7BEAB21-49D7-45DD-A751-5C3D329C65DE}" type="presOf" srcId="{209D547B-F77E-4164-9600-62AE2CA3FCC5}" destId="{5E6E723C-163A-4FAE-820D-342F399BBC0C}" srcOrd="0" destOrd="0" presId="urn:microsoft.com/office/officeart/2005/8/layout/vProcess5"/>
    <dgm:cxn modelId="{E204E022-867F-48FB-9EBB-0BBD4E97D300}" srcId="{09534D11-388A-447A-B3DA-4C7C3F47F18B}" destId="{FEAD14D4-FFFE-4D38-BBE8-3619936CFE35}" srcOrd="0" destOrd="0" parTransId="{94C9CEC4-85F9-488D-88F2-A84D94182BC4}" sibTransId="{2FF1B9FB-8022-4961-9284-0C7ECBBB1AF1}"/>
    <dgm:cxn modelId="{13A7D425-1362-427B-9045-C0EE93C13A1C}" srcId="{09534D11-388A-447A-B3DA-4C7C3F47F18B}" destId="{209D547B-F77E-4164-9600-62AE2CA3FCC5}" srcOrd="4" destOrd="0" parTransId="{2E2C1C54-BAC4-449A-AB8F-E540FF2FB6B1}" sibTransId="{5476DFBA-6867-4B08-958C-868F2720AC24}"/>
    <dgm:cxn modelId="{8E35A941-30AD-413F-8271-22C2A75D9B7A}" type="presOf" srcId="{2DF68904-FFE4-43D7-AA70-032765EF44E9}" destId="{BAC533C0-EC74-494C-8B52-84E6D31585EF}" srcOrd="0" destOrd="0" presId="urn:microsoft.com/office/officeart/2005/8/layout/vProcess5"/>
    <dgm:cxn modelId="{D7A66744-FE1B-4BB1-83D5-BC449C1765B5}" type="presOf" srcId="{EFD34511-879A-4BC6-83A5-A7156E3A8066}" destId="{E6E83DFA-1CEA-43F5-8EDD-9A874F5B598D}" srcOrd="1" destOrd="0" presId="urn:microsoft.com/office/officeart/2005/8/layout/vProcess5"/>
    <dgm:cxn modelId="{F4A0D047-C0CC-4F25-938D-44A616DF88EB}" type="presOf" srcId="{FEAD14D4-FFFE-4D38-BBE8-3619936CFE35}" destId="{3F65B3C1-1AB4-41C5-82F8-0D0445478A7F}" srcOrd="1" destOrd="0" presId="urn:microsoft.com/office/officeart/2005/8/layout/vProcess5"/>
    <dgm:cxn modelId="{B7AB424C-4D7F-4DC9-9720-0F016EFFF3B1}" type="presOf" srcId="{5179C0F1-DF5C-42EE-845D-87569A88FD29}" destId="{26DF2821-9BEA-4559-8AD3-A536E8D8770F}" srcOrd="0" destOrd="0" presId="urn:microsoft.com/office/officeart/2005/8/layout/vProcess5"/>
    <dgm:cxn modelId="{E61FD389-FBC1-4478-9562-FBB625D67997}" srcId="{09534D11-388A-447A-B3DA-4C7C3F47F18B}" destId="{EFD34511-879A-4BC6-83A5-A7156E3A8066}" srcOrd="2" destOrd="0" parTransId="{320218B8-7BB1-40F3-BA44-1EF291C02C63}" sibTransId="{FA55E001-6AE7-4F4A-AC3E-716C9CA32EA6}"/>
    <dgm:cxn modelId="{E0D3928E-5C87-424E-9B66-5C3182593F03}" type="presOf" srcId="{8E2A6C02-758A-4242-A644-3909F77D402C}" destId="{AE94EAAB-4C9B-4E71-8FEE-5B5F53C4AC57}" srcOrd="0" destOrd="0" presId="urn:microsoft.com/office/officeart/2005/8/layout/vProcess5"/>
    <dgm:cxn modelId="{4AC33B90-288A-42EE-955E-2F666F5889EA}" srcId="{09534D11-388A-447A-B3DA-4C7C3F47F18B}" destId="{3E7F5912-973E-453F-83BB-A479C851F9E4}" srcOrd="3" destOrd="0" parTransId="{2D99157E-6E85-43BA-8396-9C6DBA10E6C8}" sibTransId="{8E2A6C02-758A-4242-A644-3909F77D402C}"/>
    <dgm:cxn modelId="{FF1ED591-DD0E-42B1-9383-CE7C595319CF}" srcId="{09534D11-388A-447A-B3DA-4C7C3F47F18B}" destId="{2DF68904-FFE4-43D7-AA70-032765EF44E9}" srcOrd="1" destOrd="0" parTransId="{69D92905-92CB-4DEE-B971-392CC628B913}" sibTransId="{5179C0F1-DF5C-42EE-845D-87569A88FD29}"/>
    <dgm:cxn modelId="{8BA6A0AF-C81E-4E7F-BCC5-07B46CAA157C}" type="presOf" srcId="{2DF68904-FFE4-43D7-AA70-032765EF44E9}" destId="{DEDE0D99-9912-4EF5-B73C-D4F7AEABBC07}" srcOrd="1" destOrd="0" presId="urn:microsoft.com/office/officeart/2005/8/layout/vProcess5"/>
    <dgm:cxn modelId="{7F74FDC0-C2EA-4713-90AC-930698162768}" type="presOf" srcId="{3E7F5912-973E-453F-83BB-A479C851F9E4}" destId="{AC0B1D08-00E1-47C3-9432-B7E6FEC46F98}" srcOrd="1" destOrd="0" presId="urn:microsoft.com/office/officeart/2005/8/layout/vProcess5"/>
    <dgm:cxn modelId="{B81F9DC1-7A93-4F44-98B5-D4C0E61BF0D7}" type="presOf" srcId="{FEAD14D4-FFFE-4D38-BBE8-3619936CFE35}" destId="{0C021F38-FC5E-48AE-9AEC-EB79A3EE7B06}" srcOrd="0" destOrd="0" presId="urn:microsoft.com/office/officeart/2005/8/layout/vProcess5"/>
    <dgm:cxn modelId="{F3F8F4CA-0B78-4E2A-99E3-D906BF04A2A2}" type="presOf" srcId="{3E7F5912-973E-453F-83BB-A479C851F9E4}" destId="{67869D5F-7098-4EA3-B6FE-CDD804328859}" srcOrd="0" destOrd="0" presId="urn:microsoft.com/office/officeart/2005/8/layout/vProcess5"/>
    <dgm:cxn modelId="{D798ECE7-5CE4-479B-9407-1B0EBE842D0D}" type="presOf" srcId="{09534D11-388A-447A-B3DA-4C7C3F47F18B}" destId="{6CE493E9-AD5B-435A-BFE2-026A35F23FE5}" srcOrd="0" destOrd="0" presId="urn:microsoft.com/office/officeart/2005/8/layout/vProcess5"/>
    <dgm:cxn modelId="{FC364E47-33AE-40E2-A73A-207F49106061}" type="presParOf" srcId="{6CE493E9-AD5B-435A-BFE2-026A35F23FE5}" destId="{5739FAB8-11B1-4917-B514-AF9A288A36B6}" srcOrd="0" destOrd="0" presId="urn:microsoft.com/office/officeart/2005/8/layout/vProcess5"/>
    <dgm:cxn modelId="{7CC06D48-0244-41A9-B02C-CD80D53CAF47}" type="presParOf" srcId="{6CE493E9-AD5B-435A-BFE2-026A35F23FE5}" destId="{0C021F38-FC5E-48AE-9AEC-EB79A3EE7B06}" srcOrd="1" destOrd="0" presId="urn:microsoft.com/office/officeart/2005/8/layout/vProcess5"/>
    <dgm:cxn modelId="{EB9FE0F4-6149-433D-A4F5-B3CE664AC27B}" type="presParOf" srcId="{6CE493E9-AD5B-435A-BFE2-026A35F23FE5}" destId="{BAC533C0-EC74-494C-8B52-84E6D31585EF}" srcOrd="2" destOrd="0" presId="urn:microsoft.com/office/officeart/2005/8/layout/vProcess5"/>
    <dgm:cxn modelId="{00431806-4F2D-4A76-A7F1-2879DB1EB00D}" type="presParOf" srcId="{6CE493E9-AD5B-435A-BFE2-026A35F23FE5}" destId="{4FEEE61F-FFB4-4314-9328-888D0E2D48F0}" srcOrd="3" destOrd="0" presId="urn:microsoft.com/office/officeart/2005/8/layout/vProcess5"/>
    <dgm:cxn modelId="{E65CFD67-1D0E-4C78-9759-ECAF4739212A}" type="presParOf" srcId="{6CE493E9-AD5B-435A-BFE2-026A35F23FE5}" destId="{67869D5F-7098-4EA3-B6FE-CDD804328859}" srcOrd="4" destOrd="0" presId="urn:microsoft.com/office/officeart/2005/8/layout/vProcess5"/>
    <dgm:cxn modelId="{FE00F9A6-4945-4316-AA77-188538C4D7B0}" type="presParOf" srcId="{6CE493E9-AD5B-435A-BFE2-026A35F23FE5}" destId="{5E6E723C-163A-4FAE-820D-342F399BBC0C}" srcOrd="5" destOrd="0" presId="urn:microsoft.com/office/officeart/2005/8/layout/vProcess5"/>
    <dgm:cxn modelId="{5416531D-0D20-4BD7-B5A3-670FDBD1B42F}" type="presParOf" srcId="{6CE493E9-AD5B-435A-BFE2-026A35F23FE5}" destId="{49C8F09A-9101-47F9-9439-89C324F244D7}" srcOrd="6" destOrd="0" presId="urn:microsoft.com/office/officeart/2005/8/layout/vProcess5"/>
    <dgm:cxn modelId="{68A1A39D-4248-4D22-95B1-E3F36819E5C8}" type="presParOf" srcId="{6CE493E9-AD5B-435A-BFE2-026A35F23FE5}" destId="{26DF2821-9BEA-4559-8AD3-A536E8D8770F}" srcOrd="7" destOrd="0" presId="urn:microsoft.com/office/officeart/2005/8/layout/vProcess5"/>
    <dgm:cxn modelId="{9F98907F-C1E0-47FD-AA32-E270A23DC5BA}" type="presParOf" srcId="{6CE493E9-AD5B-435A-BFE2-026A35F23FE5}" destId="{4DB93917-3441-43BC-AC81-2ECB2DE3C8CD}" srcOrd="8" destOrd="0" presId="urn:microsoft.com/office/officeart/2005/8/layout/vProcess5"/>
    <dgm:cxn modelId="{11DC9A93-B149-4FC8-A57C-3D2C34695894}" type="presParOf" srcId="{6CE493E9-AD5B-435A-BFE2-026A35F23FE5}" destId="{AE94EAAB-4C9B-4E71-8FEE-5B5F53C4AC57}" srcOrd="9" destOrd="0" presId="urn:microsoft.com/office/officeart/2005/8/layout/vProcess5"/>
    <dgm:cxn modelId="{40FC79E5-4C81-49AB-8C0B-13BE76183E2B}" type="presParOf" srcId="{6CE493E9-AD5B-435A-BFE2-026A35F23FE5}" destId="{3F65B3C1-1AB4-41C5-82F8-0D0445478A7F}" srcOrd="10" destOrd="0" presId="urn:microsoft.com/office/officeart/2005/8/layout/vProcess5"/>
    <dgm:cxn modelId="{AAA55E72-BA48-49B8-B4BA-1DE236643F3D}" type="presParOf" srcId="{6CE493E9-AD5B-435A-BFE2-026A35F23FE5}" destId="{DEDE0D99-9912-4EF5-B73C-D4F7AEABBC07}" srcOrd="11" destOrd="0" presId="urn:microsoft.com/office/officeart/2005/8/layout/vProcess5"/>
    <dgm:cxn modelId="{CF194ACD-EA7C-4A9E-98EF-329EE918C89B}" type="presParOf" srcId="{6CE493E9-AD5B-435A-BFE2-026A35F23FE5}" destId="{E6E83DFA-1CEA-43F5-8EDD-9A874F5B598D}" srcOrd="12" destOrd="0" presId="urn:microsoft.com/office/officeart/2005/8/layout/vProcess5"/>
    <dgm:cxn modelId="{1EAD2879-8C56-4546-934C-381A698436F3}" type="presParOf" srcId="{6CE493E9-AD5B-435A-BFE2-026A35F23FE5}" destId="{AC0B1D08-00E1-47C3-9432-B7E6FEC46F98}" srcOrd="13" destOrd="0" presId="urn:microsoft.com/office/officeart/2005/8/layout/vProcess5"/>
    <dgm:cxn modelId="{B4FDE7BB-441D-4621-A317-B0267F0A6C79}" type="presParOf" srcId="{6CE493E9-AD5B-435A-BFE2-026A35F23FE5}" destId="{D23A81B9-BF70-4DB4-A829-466A96284A9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18D12C9-67E3-4E9B-A7D2-7363FF1558EA}"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fi-FI"/>
        </a:p>
      </dgm:t>
    </dgm:pt>
    <dgm:pt modelId="{8F2F5E52-2D2C-4D30-9C2C-1200CFF1A7FD}">
      <dgm:prSet/>
      <dgm:spPr/>
      <dgm:t>
        <a:bodyPr/>
        <a:lstStyle/>
        <a:p>
          <a:r>
            <a:rPr lang="en-US" b="1" dirty="0"/>
            <a:t>An investment firm which manufactures financial instruments for sale to clients shall maintain, operate and review a </a:t>
          </a:r>
          <a:r>
            <a:rPr lang="en-US" b="1" dirty="0">
              <a:solidFill>
                <a:srgbClr val="FF0000"/>
              </a:solidFill>
            </a:rPr>
            <a:t>process for the approval</a:t>
          </a:r>
          <a:r>
            <a:rPr lang="en-US" b="1" dirty="0"/>
            <a:t> of each financial instrument and significant adaptations of existing financial instruments before it is marketed or distributed to clients.</a:t>
          </a:r>
          <a:endParaRPr lang="fi-FI" dirty="0"/>
        </a:p>
      </dgm:t>
    </dgm:pt>
    <dgm:pt modelId="{53702F11-1212-488D-AAA5-743892EED951}" type="parTrans" cxnId="{4ABDA789-4B2C-4105-B5D7-088A5BE8A539}">
      <dgm:prSet/>
      <dgm:spPr/>
      <dgm:t>
        <a:bodyPr/>
        <a:lstStyle/>
        <a:p>
          <a:endParaRPr lang="fi-FI"/>
        </a:p>
      </dgm:t>
    </dgm:pt>
    <dgm:pt modelId="{570B3C0C-B222-487E-B5E7-4F206D4AF03A}" type="sibTrans" cxnId="{4ABDA789-4B2C-4105-B5D7-088A5BE8A539}">
      <dgm:prSet/>
      <dgm:spPr/>
      <dgm:t>
        <a:bodyPr/>
        <a:lstStyle/>
        <a:p>
          <a:endParaRPr lang="fi-FI"/>
        </a:p>
      </dgm:t>
    </dgm:pt>
    <dgm:pt modelId="{3BEF38E8-4983-4E31-904E-F3B9962E3BDD}">
      <dgm:prSet/>
      <dgm:spPr/>
      <dgm:t>
        <a:bodyPr/>
        <a:lstStyle/>
        <a:p>
          <a:r>
            <a:rPr lang="en-US" b="1" dirty="0"/>
            <a:t>The product approval process shall </a:t>
          </a:r>
          <a:r>
            <a:rPr lang="en-US" b="1" dirty="0">
              <a:solidFill>
                <a:srgbClr val="FF0000"/>
              </a:solidFill>
            </a:rPr>
            <a:t>specify an identified target market </a:t>
          </a:r>
          <a:r>
            <a:rPr lang="en-US" b="1" dirty="0"/>
            <a:t>of end clients within the relevant category of clients for each financial instrument and shall ensure that all relevant </a:t>
          </a:r>
          <a:r>
            <a:rPr lang="en-US" b="1" dirty="0">
              <a:solidFill>
                <a:srgbClr val="FF0000"/>
              </a:solidFill>
            </a:rPr>
            <a:t>risks</a:t>
          </a:r>
          <a:r>
            <a:rPr lang="en-US" b="1" dirty="0"/>
            <a:t> to such identified target market are assessed and that the intended distribution strategy is consistent with the identified target market (</a:t>
          </a:r>
          <a:r>
            <a:rPr lang="en-US" b="1" dirty="0">
              <a:solidFill>
                <a:srgbClr val="FF0000"/>
              </a:solidFill>
            </a:rPr>
            <a:t>positive and negative target clients</a:t>
          </a:r>
          <a:r>
            <a:rPr lang="en-US" b="1" dirty="0"/>
            <a:t>) </a:t>
          </a:r>
          <a:endParaRPr lang="fi-FI" dirty="0"/>
        </a:p>
      </dgm:t>
    </dgm:pt>
    <dgm:pt modelId="{3F93C04D-7751-4ACD-8D57-1A0EEDEBBC81}" type="parTrans" cxnId="{BA1F4F34-4693-4CBE-9668-DEF993E380FD}">
      <dgm:prSet/>
      <dgm:spPr/>
      <dgm:t>
        <a:bodyPr/>
        <a:lstStyle/>
        <a:p>
          <a:endParaRPr lang="fi-FI"/>
        </a:p>
      </dgm:t>
    </dgm:pt>
    <dgm:pt modelId="{700B2E4D-5FF9-4A4F-A5CF-DFE7DE203206}" type="sibTrans" cxnId="{BA1F4F34-4693-4CBE-9668-DEF993E380FD}">
      <dgm:prSet/>
      <dgm:spPr/>
      <dgm:t>
        <a:bodyPr/>
        <a:lstStyle/>
        <a:p>
          <a:endParaRPr lang="fi-FI"/>
        </a:p>
      </dgm:t>
    </dgm:pt>
    <dgm:pt modelId="{6DD9CA95-2204-40B9-8B7F-E43B8C55366C}">
      <dgm:prSet/>
      <dgm:spPr/>
      <dgm:t>
        <a:bodyPr/>
        <a:lstStyle/>
        <a:p>
          <a:r>
            <a:rPr lang="en-US" b="1" dirty="0"/>
            <a:t>An investment firm shall also regularly </a:t>
          </a:r>
          <a:r>
            <a:rPr lang="en-US" b="1" dirty="0">
              <a:solidFill>
                <a:srgbClr val="FF0000"/>
              </a:solidFill>
            </a:rPr>
            <a:t>review</a:t>
          </a:r>
          <a:r>
            <a:rPr lang="en-US" b="1" dirty="0"/>
            <a:t> financial instruments it offers or markets, taking into account any event that could materially affect the potential risk to the identified target market, to assess at least whether the financial instrument remains consistent with the needs of the identified target market and whether the intended distribution strategy remains appropriate.</a:t>
          </a:r>
          <a:endParaRPr lang="fi-FI" dirty="0"/>
        </a:p>
      </dgm:t>
    </dgm:pt>
    <dgm:pt modelId="{F36B3EAB-9B1D-4006-9CF3-03F7890613A7}" type="parTrans" cxnId="{22F99DF4-A4CB-48CE-BC70-A4F7F657E11E}">
      <dgm:prSet/>
      <dgm:spPr/>
      <dgm:t>
        <a:bodyPr/>
        <a:lstStyle/>
        <a:p>
          <a:endParaRPr lang="fi-FI"/>
        </a:p>
      </dgm:t>
    </dgm:pt>
    <dgm:pt modelId="{5718A59B-1B34-4450-BA4A-F33E9B8AEAFA}" type="sibTrans" cxnId="{22F99DF4-A4CB-48CE-BC70-A4F7F657E11E}">
      <dgm:prSet/>
      <dgm:spPr/>
      <dgm:t>
        <a:bodyPr/>
        <a:lstStyle/>
        <a:p>
          <a:endParaRPr lang="fi-FI"/>
        </a:p>
      </dgm:t>
    </dgm:pt>
    <dgm:pt modelId="{ACF54A24-CE3B-4724-8C9C-845B268A85E3}">
      <dgm:prSet/>
      <dgm:spPr/>
      <dgm:t>
        <a:bodyPr/>
        <a:lstStyle/>
        <a:p>
          <a:r>
            <a:rPr lang="en-US" b="1" dirty="0"/>
            <a:t>An investment firm which manufactures financial instruments shall </a:t>
          </a:r>
          <a:r>
            <a:rPr lang="en-US" b="1" dirty="0">
              <a:solidFill>
                <a:srgbClr val="FF0000"/>
              </a:solidFill>
            </a:rPr>
            <a:t>make available to any distributor all appropriate information </a:t>
          </a:r>
          <a:r>
            <a:rPr lang="en-US" b="1" dirty="0"/>
            <a:t>on the financial instrument and the product approval process, including the identified target market of the financial instrument.</a:t>
          </a:r>
          <a:endParaRPr lang="fi-FI" dirty="0"/>
        </a:p>
      </dgm:t>
    </dgm:pt>
    <dgm:pt modelId="{5FACE3AA-D28B-497A-8E29-ACDECB305E09}" type="parTrans" cxnId="{63D8350B-B6DF-471B-9665-669C83ECD193}">
      <dgm:prSet/>
      <dgm:spPr/>
      <dgm:t>
        <a:bodyPr/>
        <a:lstStyle/>
        <a:p>
          <a:endParaRPr lang="fi-FI"/>
        </a:p>
      </dgm:t>
    </dgm:pt>
    <dgm:pt modelId="{6045AA0C-04D1-46D6-899B-BDF0B0F21CBF}" type="sibTrans" cxnId="{63D8350B-B6DF-471B-9665-669C83ECD193}">
      <dgm:prSet/>
      <dgm:spPr/>
      <dgm:t>
        <a:bodyPr/>
        <a:lstStyle/>
        <a:p>
          <a:endParaRPr lang="fi-FI"/>
        </a:p>
      </dgm:t>
    </dgm:pt>
    <dgm:pt modelId="{DDB5FF20-D2F6-4712-BCDA-480A8C45CCCB}">
      <dgm:prSet/>
      <dgm:spPr/>
      <dgm:t>
        <a:bodyPr/>
        <a:lstStyle/>
        <a:p>
          <a:r>
            <a:rPr lang="en-US" b="1" dirty="0"/>
            <a:t>Where an investment firm </a:t>
          </a:r>
          <a:r>
            <a:rPr lang="en-US" b="1" dirty="0">
              <a:solidFill>
                <a:srgbClr val="FF0000"/>
              </a:solidFill>
            </a:rPr>
            <a:t>offers or recommends financial instruments which it does not manufacture</a:t>
          </a:r>
          <a:r>
            <a:rPr lang="en-US" b="1" dirty="0"/>
            <a:t>, it shall have in place adequate arrangements to obtain the information referred to in the fifth subparagraph and to understand the characteristics and identified target market of each financial instrument.</a:t>
          </a:r>
          <a:endParaRPr lang="fi-FI" dirty="0"/>
        </a:p>
      </dgm:t>
    </dgm:pt>
    <dgm:pt modelId="{D57E943E-15EA-4F31-A74B-0F412AB3078A}" type="parTrans" cxnId="{41252A14-B845-48C6-9129-3533173E99E7}">
      <dgm:prSet/>
      <dgm:spPr/>
      <dgm:t>
        <a:bodyPr/>
        <a:lstStyle/>
        <a:p>
          <a:endParaRPr lang="fi-FI"/>
        </a:p>
      </dgm:t>
    </dgm:pt>
    <dgm:pt modelId="{D83D50A4-BF80-43E1-B272-9E05CA4A3D6E}" type="sibTrans" cxnId="{41252A14-B845-48C6-9129-3533173E99E7}">
      <dgm:prSet/>
      <dgm:spPr/>
      <dgm:t>
        <a:bodyPr/>
        <a:lstStyle/>
        <a:p>
          <a:endParaRPr lang="fi-FI"/>
        </a:p>
      </dgm:t>
    </dgm:pt>
    <dgm:pt modelId="{39CB35CE-3F39-42F4-B693-B845A34CA69A}" type="pres">
      <dgm:prSet presAssocID="{A18D12C9-67E3-4E9B-A7D2-7363FF1558EA}" presName="linear" presStyleCnt="0">
        <dgm:presLayoutVars>
          <dgm:animLvl val="lvl"/>
          <dgm:resizeHandles val="exact"/>
        </dgm:presLayoutVars>
      </dgm:prSet>
      <dgm:spPr/>
    </dgm:pt>
    <dgm:pt modelId="{65575091-9FE1-4DDC-A52E-3A47F8D0550E}" type="pres">
      <dgm:prSet presAssocID="{8F2F5E52-2D2C-4D30-9C2C-1200CFF1A7FD}" presName="parentText" presStyleLbl="node1" presStyleIdx="0" presStyleCnt="5">
        <dgm:presLayoutVars>
          <dgm:chMax val="0"/>
          <dgm:bulletEnabled val="1"/>
        </dgm:presLayoutVars>
      </dgm:prSet>
      <dgm:spPr/>
    </dgm:pt>
    <dgm:pt modelId="{38F8D443-38CD-4BCB-A0C8-7D6D682BE94B}" type="pres">
      <dgm:prSet presAssocID="{570B3C0C-B222-487E-B5E7-4F206D4AF03A}" presName="spacer" presStyleCnt="0"/>
      <dgm:spPr/>
    </dgm:pt>
    <dgm:pt modelId="{E719655F-000D-46B6-82B0-828DD3F3B861}" type="pres">
      <dgm:prSet presAssocID="{3BEF38E8-4983-4E31-904E-F3B9962E3BDD}" presName="parentText" presStyleLbl="node1" presStyleIdx="1" presStyleCnt="5">
        <dgm:presLayoutVars>
          <dgm:chMax val="0"/>
          <dgm:bulletEnabled val="1"/>
        </dgm:presLayoutVars>
      </dgm:prSet>
      <dgm:spPr/>
    </dgm:pt>
    <dgm:pt modelId="{5C6C9450-03EF-426B-97D6-90FE3D8A5FDE}" type="pres">
      <dgm:prSet presAssocID="{700B2E4D-5FF9-4A4F-A5CF-DFE7DE203206}" presName="spacer" presStyleCnt="0"/>
      <dgm:spPr/>
    </dgm:pt>
    <dgm:pt modelId="{60C2B586-D818-4E69-A4ED-B3857A257F0A}" type="pres">
      <dgm:prSet presAssocID="{6DD9CA95-2204-40B9-8B7F-E43B8C55366C}" presName="parentText" presStyleLbl="node1" presStyleIdx="2" presStyleCnt="5">
        <dgm:presLayoutVars>
          <dgm:chMax val="0"/>
          <dgm:bulletEnabled val="1"/>
        </dgm:presLayoutVars>
      </dgm:prSet>
      <dgm:spPr/>
    </dgm:pt>
    <dgm:pt modelId="{EED6C12C-155C-4B4D-90B5-035DBAEB9B24}" type="pres">
      <dgm:prSet presAssocID="{5718A59B-1B34-4450-BA4A-F33E9B8AEAFA}" presName="spacer" presStyleCnt="0"/>
      <dgm:spPr/>
    </dgm:pt>
    <dgm:pt modelId="{F2AF8D8D-656C-463B-B1B4-7FFA2E2929C2}" type="pres">
      <dgm:prSet presAssocID="{ACF54A24-CE3B-4724-8C9C-845B268A85E3}" presName="parentText" presStyleLbl="node1" presStyleIdx="3" presStyleCnt="5">
        <dgm:presLayoutVars>
          <dgm:chMax val="0"/>
          <dgm:bulletEnabled val="1"/>
        </dgm:presLayoutVars>
      </dgm:prSet>
      <dgm:spPr/>
    </dgm:pt>
    <dgm:pt modelId="{B2320368-925B-4063-8B9B-363F5EF55FAF}" type="pres">
      <dgm:prSet presAssocID="{6045AA0C-04D1-46D6-899B-BDF0B0F21CBF}" presName="spacer" presStyleCnt="0"/>
      <dgm:spPr/>
    </dgm:pt>
    <dgm:pt modelId="{2FC30A0C-BAB3-4331-BF9E-861432261357}" type="pres">
      <dgm:prSet presAssocID="{DDB5FF20-D2F6-4712-BCDA-480A8C45CCCB}" presName="parentText" presStyleLbl="node1" presStyleIdx="4" presStyleCnt="5">
        <dgm:presLayoutVars>
          <dgm:chMax val="0"/>
          <dgm:bulletEnabled val="1"/>
        </dgm:presLayoutVars>
      </dgm:prSet>
      <dgm:spPr/>
    </dgm:pt>
  </dgm:ptLst>
  <dgm:cxnLst>
    <dgm:cxn modelId="{91635702-524E-428A-9A79-B3EFD78C4B31}" type="presOf" srcId="{DDB5FF20-D2F6-4712-BCDA-480A8C45CCCB}" destId="{2FC30A0C-BAB3-4331-BF9E-861432261357}" srcOrd="0" destOrd="0" presId="urn:microsoft.com/office/officeart/2005/8/layout/vList2"/>
    <dgm:cxn modelId="{63D8350B-B6DF-471B-9665-669C83ECD193}" srcId="{A18D12C9-67E3-4E9B-A7D2-7363FF1558EA}" destId="{ACF54A24-CE3B-4724-8C9C-845B268A85E3}" srcOrd="3" destOrd="0" parTransId="{5FACE3AA-D28B-497A-8E29-ACDECB305E09}" sibTransId="{6045AA0C-04D1-46D6-899B-BDF0B0F21CBF}"/>
    <dgm:cxn modelId="{41252A14-B845-48C6-9129-3533173E99E7}" srcId="{A18D12C9-67E3-4E9B-A7D2-7363FF1558EA}" destId="{DDB5FF20-D2F6-4712-BCDA-480A8C45CCCB}" srcOrd="4" destOrd="0" parTransId="{D57E943E-15EA-4F31-A74B-0F412AB3078A}" sibTransId="{D83D50A4-BF80-43E1-B272-9E05CA4A3D6E}"/>
    <dgm:cxn modelId="{BA1F4F34-4693-4CBE-9668-DEF993E380FD}" srcId="{A18D12C9-67E3-4E9B-A7D2-7363FF1558EA}" destId="{3BEF38E8-4983-4E31-904E-F3B9962E3BDD}" srcOrd="1" destOrd="0" parTransId="{3F93C04D-7751-4ACD-8D57-1A0EEDEBBC81}" sibTransId="{700B2E4D-5FF9-4A4F-A5CF-DFE7DE203206}"/>
    <dgm:cxn modelId="{65C81364-CC0E-4D0A-BB03-72A0C64D388C}" type="presOf" srcId="{ACF54A24-CE3B-4724-8C9C-845B268A85E3}" destId="{F2AF8D8D-656C-463B-B1B4-7FFA2E2929C2}" srcOrd="0" destOrd="0" presId="urn:microsoft.com/office/officeart/2005/8/layout/vList2"/>
    <dgm:cxn modelId="{4ABDA789-4B2C-4105-B5D7-088A5BE8A539}" srcId="{A18D12C9-67E3-4E9B-A7D2-7363FF1558EA}" destId="{8F2F5E52-2D2C-4D30-9C2C-1200CFF1A7FD}" srcOrd="0" destOrd="0" parTransId="{53702F11-1212-488D-AAA5-743892EED951}" sibTransId="{570B3C0C-B222-487E-B5E7-4F206D4AF03A}"/>
    <dgm:cxn modelId="{C063EAC1-6CC8-4407-98F7-438E09EF0162}" type="presOf" srcId="{8F2F5E52-2D2C-4D30-9C2C-1200CFF1A7FD}" destId="{65575091-9FE1-4DDC-A52E-3A47F8D0550E}" srcOrd="0" destOrd="0" presId="urn:microsoft.com/office/officeart/2005/8/layout/vList2"/>
    <dgm:cxn modelId="{03333CC5-1562-4C2E-A328-35136EAE6764}" type="presOf" srcId="{3BEF38E8-4983-4E31-904E-F3B9962E3BDD}" destId="{E719655F-000D-46B6-82B0-828DD3F3B861}" srcOrd="0" destOrd="0" presId="urn:microsoft.com/office/officeart/2005/8/layout/vList2"/>
    <dgm:cxn modelId="{39B25BC6-BE3E-41A8-BBC5-E8ADB4106CD6}" type="presOf" srcId="{6DD9CA95-2204-40B9-8B7F-E43B8C55366C}" destId="{60C2B586-D818-4E69-A4ED-B3857A257F0A}" srcOrd="0" destOrd="0" presId="urn:microsoft.com/office/officeart/2005/8/layout/vList2"/>
    <dgm:cxn modelId="{55DC9AD4-915A-423D-ABF9-BD56A4AFF5A2}" type="presOf" srcId="{A18D12C9-67E3-4E9B-A7D2-7363FF1558EA}" destId="{39CB35CE-3F39-42F4-B693-B845A34CA69A}" srcOrd="0" destOrd="0" presId="urn:microsoft.com/office/officeart/2005/8/layout/vList2"/>
    <dgm:cxn modelId="{22F99DF4-A4CB-48CE-BC70-A4F7F657E11E}" srcId="{A18D12C9-67E3-4E9B-A7D2-7363FF1558EA}" destId="{6DD9CA95-2204-40B9-8B7F-E43B8C55366C}" srcOrd="2" destOrd="0" parTransId="{F36B3EAB-9B1D-4006-9CF3-03F7890613A7}" sibTransId="{5718A59B-1B34-4450-BA4A-F33E9B8AEAFA}"/>
    <dgm:cxn modelId="{AE2D546E-2E2E-4DF8-8371-5C429909A56F}" type="presParOf" srcId="{39CB35CE-3F39-42F4-B693-B845A34CA69A}" destId="{65575091-9FE1-4DDC-A52E-3A47F8D0550E}" srcOrd="0" destOrd="0" presId="urn:microsoft.com/office/officeart/2005/8/layout/vList2"/>
    <dgm:cxn modelId="{51E62496-7D86-4EBB-A2FF-500BAEFB8A07}" type="presParOf" srcId="{39CB35CE-3F39-42F4-B693-B845A34CA69A}" destId="{38F8D443-38CD-4BCB-A0C8-7D6D682BE94B}" srcOrd="1" destOrd="0" presId="urn:microsoft.com/office/officeart/2005/8/layout/vList2"/>
    <dgm:cxn modelId="{5F2D56D8-2367-4A5C-BA67-DD12861092A2}" type="presParOf" srcId="{39CB35CE-3F39-42F4-B693-B845A34CA69A}" destId="{E719655F-000D-46B6-82B0-828DD3F3B861}" srcOrd="2" destOrd="0" presId="urn:microsoft.com/office/officeart/2005/8/layout/vList2"/>
    <dgm:cxn modelId="{5F1FC939-89EE-43B3-96D5-E03F6CC9ED16}" type="presParOf" srcId="{39CB35CE-3F39-42F4-B693-B845A34CA69A}" destId="{5C6C9450-03EF-426B-97D6-90FE3D8A5FDE}" srcOrd="3" destOrd="0" presId="urn:microsoft.com/office/officeart/2005/8/layout/vList2"/>
    <dgm:cxn modelId="{94A96391-121B-40B6-9F0D-71EC1B2012F8}" type="presParOf" srcId="{39CB35CE-3F39-42F4-B693-B845A34CA69A}" destId="{60C2B586-D818-4E69-A4ED-B3857A257F0A}" srcOrd="4" destOrd="0" presId="urn:microsoft.com/office/officeart/2005/8/layout/vList2"/>
    <dgm:cxn modelId="{AADD59E6-CAA4-4B34-8D20-D7C1A7E3908B}" type="presParOf" srcId="{39CB35CE-3F39-42F4-B693-B845A34CA69A}" destId="{EED6C12C-155C-4B4D-90B5-035DBAEB9B24}" srcOrd="5" destOrd="0" presId="urn:microsoft.com/office/officeart/2005/8/layout/vList2"/>
    <dgm:cxn modelId="{424A4C07-6A24-4E0E-B79A-F8B491BA5A49}" type="presParOf" srcId="{39CB35CE-3F39-42F4-B693-B845A34CA69A}" destId="{F2AF8D8D-656C-463B-B1B4-7FFA2E2929C2}" srcOrd="6" destOrd="0" presId="urn:microsoft.com/office/officeart/2005/8/layout/vList2"/>
    <dgm:cxn modelId="{7BDBF1C9-19E4-494A-9D2D-E0EE8B4DA1A5}" type="presParOf" srcId="{39CB35CE-3F39-42F4-B693-B845A34CA69A}" destId="{B2320368-925B-4063-8B9B-363F5EF55FAF}" srcOrd="7" destOrd="0" presId="urn:microsoft.com/office/officeart/2005/8/layout/vList2"/>
    <dgm:cxn modelId="{97A34431-1EC4-4B8E-8078-73F24EB101EB}" type="presParOf" srcId="{39CB35CE-3F39-42F4-B693-B845A34CA69A}" destId="{2FC30A0C-BAB3-4331-BF9E-86143226135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8BE0521-5CF4-480F-A54F-CC768ACA0DC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9CA061A1-C834-40DA-BD4C-F4E07B4D941C}">
      <dgm:prSet/>
      <dgm:spPr/>
      <dgm:t>
        <a:bodyPr/>
        <a:lstStyle/>
        <a:p>
          <a:r>
            <a:rPr lang="en-US" b="0" i="1" baseline="0"/>
            <a:t>An investment firm developing financial instruments shall perform a scenario analysis that assesses the negative risks to end-products associated with the product and the circumstances under which such risks may occur.</a:t>
          </a:r>
          <a:endParaRPr lang="fi-FI"/>
        </a:p>
      </dgm:t>
    </dgm:pt>
    <dgm:pt modelId="{E743FC35-5D89-4077-8117-EFAC68EBC66A}" type="parTrans" cxnId="{93C55FD0-211A-43C9-B0F9-FF42EE5FB82C}">
      <dgm:prSet/>
      <dgm:spPr/>
      <dgm:t>
        <a:bodyPr/>
        <a:lstStyle/>
        <a:p>
          <a:endParaRPr lang="fi-FI"/>
        </a:p>
      </dgm:t>
    </dgm:pt>
    <dgm:pt modelId="{34BEB340-CF7C-40A7-8DFC-195A231C4B78}" type="sibTrans" cxnId="{93C55FD0-211A-43C9-B0F9-FF42EE5FB82C}">
      <dgm:prSet/>
      <dgm:spPr/>
      <dgm:t>
        <a:bodyPr/>
        <a:lstStyle/>
        <a:p>
          <a:endParaRPr lang="fi-FI"/>
        </a:p>
      </dgm:t>
    </dgm:pt>
    <dgm:pt modelId="{777A77FB-6084-47DF-99D3-DCA286E840D6}">
      <dgm:prSet/>
      <dgm:spPr/>
      <dgm:t>
        <a:bodyPr/>
        <a:lstStyle/>
        <a:p>
          <a:r>
            <a:rPr lang="en-US" b="0" i="1" baseline="0"/>
            <a:t>The manufacturer of a product shall assess what would happen to the financial instrument in adverse circumstances, for example when:</a:t>
          </a:r>
          <a:endParaRPr lang="fi-FI"/>
        </a:p>
      </dgm:t>
    </dgm:pt>
    <dgm:pt modelId="{885E38C9-DC37-4331-AB1A-B511CDEACD18}" type="parTrans" cxnId="{A82E4E80-5BC8-46EF-AC97-4B2FE59E26A3}">
      <dgm:prSet/>
      <dgm:spPr/>
      <dgm:t>
        <a:bodyPr/>
        <a:lstStyle/>
        <a:p>
          <a:endParaRPr lang="fi-FI"/>
        </a:p>
      </dgm:t>
    </dgm:pt>
    <dgm:pt modelId="{6DE4E872-5849-418C-A962-5E048022EB07}" type="sibTrans" cxnId="{A82E4E80-5BC8-46EF-AC97-4B2FE59E26A3}">
      <dgm:prSet/>
      <dgm:spPr/>
      <dgm:t>
        <a:bodyPr/>
        <a:lstStyle/>
        <a:p>
          <a:endParaRPr lang="fi-FI"/>
        </a:p>
      </dgm:t>
    </dgm:pt>
    <dgm:pt modelId="{D8FF04AA-8F04-4341-953F-F2481904FA3E}">
      <dgm:prSet/>
      <dgm:spPr/>
      <dgm:t>
        <a:bodyPr/>
        <a:lstStyle/>
        <a:p>
          <a:r>
            <a:rPr lang="en-US" i="1"/>
            <a:t>1) the market environment is deteriorating,</a:t>
          </a:r>
          <a:endParaRPr lang="fi-FI"/>
        </a:p>
      </dgm:t>
    </dgm:pt>
    <dgm:pt modelId="{6101FF36-2B76-4C54-9EFB-DE0E328717C3}" type="parTrans" cxnId="{5DCCB3C4-D20B-40D5-9B78-5456F238E9E8}">
      <dgm:prSet/>
      <dgm:spPr/>
      <dgm:t>
        <a:bodyPr/>
        <a:lstStyle/>
        <a:p>
          <a:endParaRPr lang="fi-FI"/>
        </a:p>
      </dgm:t>
    </dgm:pt>
    <dgm:pt modelId="{6ED266F5-DFF2-4980-8A64-20A7C37DB0E3}" type="sibTrans" cxnId="{5DCCB3C4-D20B-40D5-9B78-5456F238E9E8}">
      <dgm:prSet/>
      <dgm:spPr/>
      <dgm:t>
        <a:bodyPr/>
        <a:lstStyle/>
        <a:p>
          <a:endParaRPr lang="fi-FI"/>
        </a:p>
      </dgm:t>
    </dgm:pt>
    <dgm:pt modelId="{163B60A6-D003-4B65-AE2D-A4D232867E8A}">
      <dgm:prSet/>
      <dgm:spPr/>
      <dgm:t>
        <a:bodyPr/>
        <a:lstStyle/>
        <a:p>
          <a:r>
            <a:rPr lang="en-US" i="1"/>
            <a:t>2) the manufacturer of the financial instrument or a third party involved in its manufacture and / or operation encounters financial difficulties or another counterparty risk materializes;</a:t>
          </a:r>
          <a:endParaRPr lang="fi-FI"/>
        </a:p>
      </dgm:t>
    </dgm:pt>
    <dgm:pt modelId="{B24B03B0-4C90-4184-B314-581326F4E350}" type="parTrans" cxnId="{31C029EA-DD61-4B86-8D34-02B1C0C112E1}">
      <dgm:prSet/>
      <dgm:spPr/>
      <dgm:t>
        <a:bodyPr/>
        <a:lstStyle/>
        <a:p>
          <a:endParaRPr lang="fi-FI"/>
        </a:p>
      </dgm:t>
    </dgm:pt>
    <dgm:pt modelId="{84442489-3089-4CCB-A10F-538BE789B901}" type="sibTrans" cxnId="{31C029EA-DD61-4B86-8D34-02B1C0C112E1}">
      <dgm:prSet/>
      <dgm:spPr/>
      <dgm:t>
        <a:bodyPr/>
        <a:lstStyle/>
        <a:p>
          <a:endParaRPr lang="fi-FI"/>
        </a:p>
      </dgm:t>
    </dgm:pt>
    <dgm:pt modelId="{1F329BE5-8E75-4D2C-993A-D109B3774A75}">
      <dgm:prSet/>
      <dgm:spPr/>
      <dgm:t>
        <a:bodyPr/>
        <a:lstStyle/>
        <a:p>
          <a:r>
            <a:rPr lang="en-US" i="1"/>
            <a:t>3) The financial instrument does not become commercially viable; or</a:t>
          </a:r>
          <a:endParaRPr lang="fi-FI"/>
        </a:p>
      </dgm:t>
    </dgm:pt>
    <dgm:pt modelId="{68B2D57C-17D4-4A97-A47F-09D9F342E734}" type="parTrans" cxnId="{D44BCB24-7EAB-4715-9B95-CD79429381F6}">
      <dgm:prSet/>
      <dgm:spPr/>
      <dgm:t>
        <a:bodyPr/>
        <a:lstStyle/>
        <a:p>
          <a:endParaRPr lang="fi-FI"/>
        </a:p>
      </dgm:t>
    </dgm:pt>
    <dgm:pt modelId="{37843FEF-35D9-47AF-A512-7B677A793F88}" type="sibTrans" cxnId="{D44BCB24-7EAB-4715-9B95-CD79429381F6}">
      <dgm:prSet/>
      <dgm:spPr/>
      <dgm:t>
        <a:bodyPr/>
        <a:lstStyle/>
        <a:p>
          <a:endParaRPr lang="fi-FI"/>
        </a:p>
      </dgm:t>
    </dgm:pt>
    <dgm:pt modelId="{38F7075F-5F0C-41AE-B30F-A64540BB2CFA}">
      <dgm:prSet/>
      <dgm:spPr/>
      <dgm:t>
        <a:bodyPr/>
        <a:lstStyle/>
        <a:p>
          <a:r>
            <a:rPr lang="en-US" i="1"/>
            <a:t>4) the demand for the financial instrument is significantly higher than expected, which puts pressure on the company's resources and / or the underlying instrument.</a:t>
          </a:r>
          <a:endParaRPr lang="fi-FI"/>
        </a:p>
      </dgm:t>
    </dgm:pt>
    <dgm:pt modelId="{31935B0E-1D45-489D-97A6-F298D5509370}" type="parTrans" cxnId="{BB2363A5-D3C0-4E5F-B069-23B8ACCB48D8}">
      <dgm:prSet/>
      <dgm:spPr/>
      <dgm:t>
        <a:bodyPr/>
        <a:lstStyle/>
        <a:p>
          <a:endParaRPr lang="fi-FI"/>
        </a:p>
      </dgm:t>
    </dgm:pt>
    <dgm:pt modelId="{F1C97F08-250D-49A7-8038-D3152C544A46}" type="sibTrans" cxnId="{BB2363A5-D3C0-4E5F-B069-23B8ACCB48D8}">
      <dgm:prSet/>
      <dgm:spPr/>
      <dgm:t>
        <a:bodyPr/>
        <a:lstStyle/>
        <a:p>
          <a:endParaRPr lang="fi-FI"/>
        </a:p>
      </dgm:t>
    </dgm:pt>
    <dgm:pt modelId="{74ADCE8E-8A72-4DEA-A8E3-833519E3B90B}" type="pres">
      <dgm:prSet presAssocID="{C8BE0521-5CF4-480F-A54F-CC768ACA0DCA}" presName="vert0" presStyleCnt="0">
        <dgm:presLayoutVars>
          <dgm:dir/>
          <dgm:animOne val="branch"/>
          <dgm:animLvl val="lvl"/>
        </dgm:presLayoutVars>
      </dgm:prSet>
      <dgm:spPr/>
    </dgm:pt>
    <dgm:pt modelId="{EE3BFB52-6E75-4708-9627-7C481BF5654F}" type="pres">
      <dgm:prSet presAssocID="{9CA061A1-C834-40DA-BD4C-F4E07B4D941C}" presName="thickLine" presStyleLbl="alignNode1" presStyleIdx="0" presStyleCnt="2"/>
      <dgm:spPr/>
    </dgm:pt>
    <dgm:pt modelId="{505D8BBB-94B1-40DF-AA29-D49FB2E04A63}" type="pres">
      <dgm:prSet presAssocID="{9CA061A1-C834-40DA-BD4C-F4E07B4D941C}" presName="horz1" presStyleCnt="0"/>
      <dgm:spPr/>
    </dgm:pt>
    <dgm:pt modelId="{4EC1BA70-773D-4302-90F7-5F70772E5AB8}" type="pres">
      <dgm:prSet presAssocID="{9CA061A1-C834-40DA-BD4C-F4E07B4D941C}" presName="tx1" presStyleLbl="revTx" presStyleIdx="0" presStyleCnt="6"/>
      <dgm:spPr/>
    </dgm:pt>
    <dgm:pt modelId="{5BAC303D-1D30-40E8-9B09-0CFDC2F0E494}" type="pres">
      <dgm:prSet presAssocID="{9CA061A1-C834-40DA-BD4C-F4E07B4D941C}" presName="vert1" presStyleCnt="0"/>
      <dgm:spPr/>
    </dgm:pt>
    <dgm:pt modelId="{2DE73DFE-0B6C-4A48-9789-1A41B2ACBB64}" type="pres">
      <dgm:prSet presAssocID="{777A77FB-6084-47DF-99D3-DCA286E840D6}" presName="thickLine" presStyleLbl="alignNode1" presStyleIdx="1" presStyleCnt="2"/>
      <dgm:spPr/>
    </dgm:pt>
    <dgm:pt modelId="{26834555-D509-4678-8572-5343691FED79}" type="pres">
      <dgm:prSet presAssocID="{777A77FB-6084-47DF-99D3-DCA286E840D6}" presName="horz1" presStyleCnt="0"/>
      <dgm:spPr/>
    </dgm:pt>
    <dgm:pt modelId="{55789B87-FB1E-4542-AC58-6A701CF76447}" type="pres">
      <dgm:prSet presAssocID="{777A77FB-6084-47DF-99D3-DCA286E840D6}" presName="tx1" presStyleLbl="revTx" presStyleIdx="1" presStyleCnt="6"/>
      <dgm:spPr/>
    </dgm:pt>
    <dgm:pt modelId="{17FFC6E3-DDEE-407A-B236-C1F616578A61}" type="pres">
      <dgm:prSet presAssocID="{777A77FB-6084-47DF-99D3-DCA286E840D6}" presName="vert1" presStyleCnt="0"/>
      <dgm:spPr/>
    </dgm:pt>
    <dgm:pt modelId="{14E96EBE-7556-4ED3-AF95-88F76CAD87C6}" type="pres">
      <dgm:prSet presAssocID="{D8FF04AA-8F04-4341-953F-F2481904FA3E}" presName="vertSpace2a" presStyleCnt="0"/>
      <dgm:spPr/>
    </dgm:pt>
    <dgm:pt modelId="{FD99D048-9E7E-48B2-83DB-CC52144B7097}" type="pres">
      <dgm:prSet presAssocID="{D8FF04AA-8F04-4341-953F-F2481904FA3E}" presName="horz2" presStyleCnt="0"/>
      <dgm:spPr/>
    </dgm:pt>
    <dgm:pt modelId="{FBD41F62-2F68-4E94-91A5-2E76E4DF16F6}" type="pres">
      <dgm:prSet presAssocID="{D8FF04AA-8F04-4341-953F-F2481904FA3E}" presName="horzSpace2" presStyleCnt="0"/>
      <dgm:spPr/>
    </dgm:pt>
    <dgm:pt modelId="{EEF35409-8183-49E2-BE6C-E2097AEE4F34}" type="pres">
      <dgm:prSet presAssocID="{D8FF04AA-8F04-4341-953F-F2481904FA3E}" presName="tx2" presStyleLbl="revTx" presStyleIdx="2" presStyleCnt="6"/>
      <dgm:spPr/>
    </dgm:pt>
    <dgm:pt modelId="{37710EDA-569A-47C6-8752-C52C5A9CEA93}" type="pres">
      <dgm:prSet presAssocID="{D8FF04AA-8F04-4341-953F-F2481904FA3E}" presName="vert2" presStyleCnt="0"/>
      <dgm:spPr/>
    </dgm:pt>
    <dgm:pt modelId="{13FD03C1-4EC1-4052-ACFF-38498C581140}" type="pres">
      <dgm:prSet presAssocID="{D8FF04AA-8F04-4341-953F-F2481904FA3E}" presName="thinLine2b" presStyleLbl="callout" presStyleIdx="0" presStyleCnt="4"/>
      <dgm:spPr/>
    </dgm:pt>
    <dgm:pt modelId="{F22ECD5F-8C3F-45B8-820D-04A9C73033B3}" type="pres">
      <dgm:prSet presAssocID="{D8FF04AA-8F04-4341-953F-F2481904FA3E}" presName="vertSpace2b" presStyleCnt="0"/>
      <dgm:spPr/>
    </dgm:pt>
    <dgm:pt modelId="{A5B25111-B5F7-41D5-8A15-9335810A05E3}" type="pres">
      <dgm:prSet presAssocID="{163B60A6-D003-4B65-AE2D-A4D232867E8A}" presName="horz2" presStyleCnt="0"/>
      <dgm:spPr/>
    </dgm:pt>
    <dgm:pt modelId="{4F441702-0DE9-4C6D-A44C-7FDC2C6C1322}" type="pres">
      <dgm:prSet presAssocID="{163B60A6-D003-4B65-AE2D-A4D232867E8A}" presName="horzSpace2" presStyleCnt="0"/>
      <dgm:spPr/>
    </dgm:pt>
    <dgm:pt modelId="{5B1376CA-10E4-4866-B805-7B3DFFF0AB23}" type="pres">
      <dgm:prSet presAssocID="{163B60A6-D003-4B65-AE2D-A4D232867E8A}" presName="tx2" presStyleLbl="revTx" presStyleIdx="3" presStyleCnt="6"/>
      <dgm:spPr/>
    </dgm:pt>
    <dgm:pt modelId="{A3DBE520-7EE9-493B-BA8F-0BDE019CC7BC}" type="pres">
      <dgm:prSet presAssocID="{163B60A6-D003-4B65-AE2D-A4D232867E8A}" presName="vert2" presStyleCnt="0"/>
      <dgm:spPr/>
    </dgm:pt>
    <dgm:pt modelId="{84DE5A23-CFC4-41F3-ADF6-D7FA4B5492F7}" type="pres">
      <dgm:prSet presAssocID="{163B60A6-D003-4B65-AE2D-A4D232867E8A}" presName="thinLine2b" presStyleLbl="callout" presStyleIdx="1" presStyleCnt="4"/>
      <dgm:spPr/>
    </dgm:pt>
    <dgm:pt modelId="{C684DCF6-8D04-409F-A25A-900DFBB690E4}" type="pres">
      <dgm:prSet presAssocID="{163B60A6-D003-4B65-AE2D-A4D232867E8A}" presName="vertSpace2b" presStyleCnt="0"/>
      <dgm:spPr/>
    </dgm:pt>
    <dgm:pt modelId="{6B35DDA7-7A46-4906-AF9D-96199C980144}" type="pres">
      <dgm:prSet presAssocID="{1F329BE5-8E75-4D2C-993A-D109B3774A75}" presName="horz2" presStyleCnt="0"/>
      <dgm:spPr/>
    </dgm:pt>
    <dgm:pt modelId="{DFF831D9-C804-4A2C-9CA5-401EA77156DF}" type="pres">
      <dgm:prSet presAssocID="{1F329BE5-8E75-4D2C-993A-D109B3774A75}" presName="horzSpace2" presStyleCnt="0"/>
      <dgm:spPr/>
    </dgm:pt>
    <dgm:pt modelId="{0685BC41-F146-4887-8D39-8A893C0BB5F4}" type="pres">
      <dgm:prSet presAssocID="{1F329BE5-8E75-4D2C-993A-D109B3774A75}" presName="tx2" presStyleLbl="revTx" presStyleIdx="4" presStyleCnt="6"/>
      <dgm:spPr/>
    </dgm:pt>
    <dgm:pt modelId="{06C5AE8E-B234-4F29-9F53-7675D605211D}" type="pres">
      <dgm:prSet presAssocID="{1F329BE5-8E75-4D2C-993A-D109B3774A75}" presName="vert2" presStyleCnt="0"/>
      <dgm:spPr/>
    </dgm:pt>
    <dgm:pt modelId="{3E701609-A0DB-4782-A4FC-6898BF58A5EC}" type="pres">
      <dgm:prSet presAssocID="{1F329BE5-8E75-4D2C-993A-D109B3774A75}" presName="thinLine2b" presStyleLbl="callout" presStyleIdx="2" presStyleCnt="4"/>
      <dgm:spPr/>
    </dgm:pt>
    <dgm:pt modelId="{BA969899-5B46-4E94-A52B-21F7DA1CB99F}" type="pres">
      <dgm:prSet presAssocID="{1F329BE5-8E75-4D2C-993A-D109B3774A75}" presName="vertSpace2b" presStyleCnt="0"/>
      <dgm:spPr/>
    </dgm:pt>
    <dgm:pt modelId="{3064E13D-D35E-425E-984A-EEFF7BB1FA61}" type="pres">
      <dgm:prSet presAssocID="{38F7075F-5F0C-41AE-B30F-A64540BB2CFA}" presName="horz2" presStyleCnt="0"/>
      <dgm:spPr/>
    </dgm:pt>
    <dgm:pt modelId="{5F70D39A-65F6-4F15-B233-92F4E67C63FD}" type="pres">
      <dgm:prSet presAssocID="{38F7075F-5F0C-41AE-B30F-A64540BB2CFA}" presName="horzSpace2" presStyleCnt="0"/>
      <dgm:spPr/>
    </dgm:pt>
    <dgm:pt modelId="{1BA6B90A-56E4-4318-811D-7E6D75331AAA}" type="pres">
      <dgm:prSet presAssocID="{38F7075F-5F0C-41AE-B30F-A64540BB2CFA}" presName="tx2" presStyleLbl="revTx" presStyleIdx="5" presStyleCnt="6"/>
      <dgm:spPr/>
    </dgm:pt>
    <dgm:pt modelId="{E7337F8C-0046-487B-9601-E5832B598BDE}" type="pres">
      <dgm:prSet presAssocID="{38F7075F-5F0C-41AE-B30F-A64540BB2CFA}" presName="vert2" presStyleCnt="0"/>
      <dgm:spPr/>
    </dgm:pt>
    <dgm:pt modelId="{866C5B2B-24AF-47C5-A286-25FA99D8E095}" type="pres">
      <dgm:prSet presAssocID="{38F7075F-5F0C-41AE-B30F-A64540BB2CFA}" presName="thinLine2b" presStyleLbl="callout" presStyleIdx="3" presStyleCnt="4"/>
      <dgm:spPr/>
    </dgm:pt>
    <dgm:pt modelId="{763F3FC3-1563-47E6-9AD1-DE4ED8E985B2}" type="pres">
      <dgm:prSet presAssocID="{38F7075F-5F0C-41AE-B30F-A64540BB2CFA}" presName="vertSpace2b" presStyleCnt="0"/>
      <dgm:spPr/>
    </dgm:pt>
  </dgm:ptLst>
  <dgm:cxnLst>
    <dgm:cxn modelId="{8D2D410F-71F6-48B9-9A3E-F8FF20690821}" type="presOf" srcId="{D8FF04AA-8F04-4341-953F-F2481904FA3E}" destId="{EEF35409-8183-49E2-BE6C-E2097AEE4F34}" srcOrd="0" destOrd="0" presId="urn:microsoft.com/office/officeart/2008/layout/LinedList"/>
    <dgm:cxn modelId="{D44BCB24-7EAB-4715-9B95-CD79429381F6}" srcId="{777A77FB-6084-47DF-99D3-DCA286E840D6}" destId="{1F329BE5-8E75-4D2C-993A-D109B3774A75}" srcOrd="2" destOrd="0" parTransId="{68B2D57C-17D4-4A97-A47F-09D9F342E734}" sibTransId="{37843FEF-35D9-47AF-A512-7B677A793F88}"/>
    <dgm:cxn modelId="{2C76FD2F-8C0E-48DF-800A-7592C7F9029E}" type="presOf" srcId="{163B60A6-D003-4B65-AE2D-A4D232867E8A}" destId="{5B1376CA-10E4-4866-B805-7B3DFFF0AB23}" srcOrd="0" destOrd="0" presId="urn:microsoft.com/office/officeart/2008/layout/LinedList"/>
    <dgm:cxn modelId="{332FD247-4E2A-40A2-8EA5-347F863C15D9}" type="presOf" srcId="{C8BE0521-5CF4-480F-A54F-CC768ACA0DCA}" destId="{74ADCE8E-8A72-4DEA-A8E3-833519E3B90B}" srcOrd="0" destOrd="0" presId="urn:microsoft.com/office/officeart/2008/layout/LinedList"/>
    <dgm:cxn modelId="{E1EC6F70-80DB-4C32-B4A6-29C2A60776A8}" type="presOf" srcId="{9CA061A1-C834-40DA-BD4C-F4E07B4D941C}" destId="{4EC1BA70-773D-4302-90F7-5F70772E5AB8}" srcOrd="0" destOrd="0" presId="urn:microsoft.com/office/officeart/2008/layout/LinedList"/>
    <dgm:cxn modelId="{00A4A87A-2202-4BB6-9911-5279BE8DAC67}" type="presOf" srcId="{777A77FB-6084-47DF-99D3-DCA286E840D6}" destId="{55789B87-FB1E-4542-AC58-6A701CF76447}" srcOrd="0" destOrd="0" presId="urn:microsoft.com/office/officeart/2008/layout/LinedList"/>
    <dgm:cxn modelId="{E3C8437C-0F09-4274-B9D1-F052F19CCE84}" type="presOf" srcId="{1F329BE5-8E75-4D2C-993A-D109B3774A75}" destId="{0685BC41-F146-4887-8D39-8A893C0BB5F4}" srcOrd="0" destOrd="0" presId="urn:microsoft.com/office/officeart/2008/layout/LinedList"/>
    <dgm:cxn modelId="{A82E4E80-5BC8-46EF-AC97-4B2FE59E26A3}" srcId="{C8BE0521-5CF4-480F-A54F-CC768ACA0DCA}" destId="{777A77FB-6084-47DF-99D3-DCA286E840D6}" srcOrd="1" destOrd="0" parTransId="{885E38C9-DC37-4331-AB1A-B511CDEACD18}" sibTransId="{6DE4E872-5849-418C-A962-5E048022EB07}"/>
    <dgm:cxn modelId="{BB2363A5-D3C0-4E5F-B069-23B8ACCB48D8}" srcId="{777A77FB-6084-47DF-99D3-DCA286E840D6}" destId="{38F7075F-5F0C-41AE-B30F-A64540BB2CFA}" srcOrd="3" destOrd="0" parTransId="{31935B0E-1D45-489D-97A6-F298D5509370}" sibTransId="{F1C97F08-250D-49A7-8038-D3152C544A46}"/>
    <dgm:cxn modelId="{8C302DBC-ABE2-49A7-87EA-2AEF600EB9BC}" type="presOf" srcId="{38F7075F-5F0C-41AE-B30F-A64540BB2CFA}" destId="{1BA6B90A-56E4-4318-811D-7E6D75331AAA}" srcOrd="0" destOrd="0" presId="urn:microsoft.com/office/officeart/2008/layout/LinedList"/>
    <dgm:cxn modelId="{5DCCB3C4-D20B-40D5-9B78-5456F238E9E8}" srcId="{777A77FB-6084-47DF-99D3-DCA286E840D6}" destId="{D8FF04AA-8F04-4341-953F-F2481904FA3E}" srcOrd="0" destOrd="0" parTransId="{6101FF36-2B76-4C54-9EFB-DE0E328717C3}" sibTransId="{6ED266F5-DFF2-4980-8A64-20A7C37DB0E3}"/>
    <dgm:cxn modelId="{93C55FD0-211A-43C9-B0F9-FF42EE5FB82C}" srcId="{C8BE0521-5CF4-480F-A54F-CC768ACA0DCA}" destId="{9CA061A1-C834-40DA-BD4C-F4E07B4D941C}" srcOrd="0" destOrd="0" parTransId="{E743FC35-5D89-4077-8117-EFAC68EBC66A}" sibTransId="{34BEB340-CF7C-40A7-8DFC-195A231C4B78}"/>
    <dgm:cxn modelId="{31C029EA-DD61-4B86-8D34-02B1C0C112E1}" srcId="{777A77FB-6084-47DF-99D3-DCA286E840D6}" destId="{163B60A6-D003-4B65-AE2D-A4D232867E8A}" srcOrd="1" destOrd="0" parTransId="{B24B03B0-4C90-4184-B314-581326F4E350}" sibTransId="{84442489-3089-4CCB-A10F-538BE789B901}"/>
    <dgm:cxn modelId="{4DB87ECC-1077-4BEF-A24A-F8BEDBD68E00}" type="presParOf" srcId="{74ADCE8E-8A72-4DEA-A8E3-833519E3B90B}" destId="{EE3BFB52-6E75-4708-9627-7C481BF5654F}" srcOrd="0" destOrd="0" presId="urn:microsoft.com/office/officeart/2008/layout/LinedList"/>
    <dgm:cxn modelId="{3F534237-18E2-46CF-A39F-1F018A79165C}" type="presParOf" srcId="{74ADCE8E-8A72-4DEA-A8E3-833519E3B90B}" destId="{505D8BBB-94B1-40DF-AA29-D49FB2E04A63}" srcOrd="1" destOrd="0" presId="urn:microsoft.com/office/officeart/2008/layout/LinedList"/>
    <dgm:cxn modelId="{D2F808C7-0A5C-4492-8D1D-D33AE2C6579F}" type="presParOf" srcId="{505D8BBB-94B1-40DF-AA29-D49FB2E04A63}" destId="{4EC1BA70-773D-4302-90F7-5F70772E5AB8}" srcOrd="0" destOrd="0" presId="urn:microsoft.com/office/officeart/2008/layout/LinedList"/>
    <dgm:cxn modelId="{8A2BA93F-A577-4A54-A9A7-2488D25DC445}" type="presParOf" srcId="{505D8BBB-94B1-40DF-AA29-D49FB2E04A63}" destId="{5BAC303D-1D30-40E8-9B09-0CFDC2F0E494}" srcOrd="1" destOrd="0" presId="urn:microsoft.com/office/officeart/2008/layout/LinedList"/>
    <dgm:cxn modelId="{B0751285-DDF8-4C4D-9331-101C390F8B63}" type="presParOf" srcId="{74ADCE8E-8A72-4DEA-A8E3-833519E3B90B}" destId="{2DE73DFE-0B6C-4A48-9789-1A41B2ACBB64}" srcOrd="2" destOrd="0" presId="urn:microsoft.com/office/officeart/2008/layout/LinedList"/>
    <dgm:cxn modelId="{61371358-891A-47FA-9B52-B2F6C11BDDCA}" type="presParOf" srcId="{74ADCE8E-8A72-4DEA-A8E3-833519E3B90B}" destId="{26834555-D509-4678-8572-5343691FED79}" srcOrd="3" destOrd="0" presId="urn:microsoft.com/office/officeart/2008/layout/LinedList"/>
    <dgm:cxn modelId="{804EC66E-51C2-4294-B10E-A63CBDA744CD}" type="presParOf" srcId="{26834555-D509-4678-8572-5343691FED79}" destId="{55789B87-FB1E-4542-AC58-6A701CF76447}" srcOrd="0" destOrd="0" presId="urn:microsoft.com/office/officeart/2008/layout/LinedList"/>
    <dgm:cxn modelId="{8EA2BAFC-9B4A-4857-B5A5-4A2597879F38}" type="presParOf" srcId="{26834555-D509-4678-8572-5343691FED79}" destId="{17FFC6E3-DDEE-407A-B236-C1F616578A61}" srcOrd="1" destOrd="0" presId="urn:microsoft.com/office/officeart/2008/layout/LinedList"/>
    <dgm:cxn modelId="{7ECAEA09-70C8-469B-A179-7E1A4D660744}" type="presParOf" srcId="{17FFC6E3-DDEE-407A-B236-C1F616578A61}" destId="{14E96EBE-7556-4ED3-AF95-88F76CAD87C6}" srcOrd="0" destOrd="0" presId="urn:microsoft.com/office/officeart/2008/layout/LinedList"/>
    <dgm:cxn modelId="{B1724995-B5C1-47C3-96BE-3D779D1DDA2B}" type="presParOf" srcId="{17FFC6E3-DDEE-407A-B236-C1F616578A61}" destId="{FD99D048-9E7E-48B2-83DB-CC52144B7097}" srcOrd="1" destOrd="0" presId="urn:microsoft.com/office/officeart/2008/layout/LinedList"/>
    <dgm:cxn modelId="{286CD6FB-07F9-4D61-9538-11CF2A0011BB}" type="presParOf" srcId="{FD99D048-9E7E-48B2-83DB-CC52144B7097}" destId="{FBD41F62-2F68-4E94-91A5-2E76E4DF16F6}" srcOrd="0" destOrd="0" presId="urn:microsoft.com/office/officeart/2008/layout/LinedList"/>
    <dgm:cxn modelId="{8DEAD0BB-D869-4631-81C5-5F0717DD7F9C}" type="presParOf" srcId="{FD99D048-9E7E-48B2-83DB-CC52144B7097}" destId="{EEF35409-8183-49E2-BE6C-E2097AEE4F34}" srcOrd="1" destOrd="0" presId="urn:microsoft.com/office/officeart/2008/layout/LinedList"/>
    <dgm:cxn modelId="{7F136EEF-F5B2-40A3-AA1E-F633B535D398}" type="presParOf" srcId="{FD99D048-9E7E-48B2-83DB-CC52144B7097}" destId="{37710EDA-569A-47C6-8752-C52C5A9CEA93}" srcOrd="2" destOrd="0" presId="urn:microsoft.com/office/officeart/2008/layout/LinedList"/>
    <dgm:cxn modelId="{4696B56F-5C1D-4D2C-A02F-0785FD61CF73}" type="presParOf" srcId="{17FFC6E3-DDEE-407A-B236-C1F616578A61}" destId="{13FD03C1-4EC1-4052-ACFF-38498C581140}" srcOrd="2" destOrd="0" presId="urn:microsoft.com/office/officeart/2008/layout/LinedList"/>
    <dgm:cxn modelId="{F419AFE0-F8C5-43A1-8806-2B87EBFADDE9}" type="presParOf" srcId="{17FFC6E3-DDEE-407A-B236-C1F616578A61}" destId="{F22ECD5F-8C3F-45B8-820D-04A9C73033B3}" srcOrd="3" destOrd="0" presId="urn:microsoft.com/office/officeart/2008/layout/LinedList"/>
    <dgm:cxn modelId="{94A343A5-30D6-461F-9DD2-E6B6BC1666C4}" type="presParOf" srcId="{17FFC6E3-DDEE-407A-B236-C1F616578A61}" destId="{A5B25111-B5F7-41D5-8A15-9335810A05E3}" srcOrd="4" destOrd="0" presId="urn:microsoft.com/office/officeart/2008/layout/LinedList"/>
    <dgm:cxn modelId="{40B155BF-1A29-4193-83C0-6E834FA83D0C}" type="presParOf" srcId="{A5B25111-B5F7-41D5-8A15-9335810A05E3}" destId="{4F441702-0DE9-4C6D-A44C-7FDC2C6C1322}" srcOrd="0" destOrd="0" presId="urn:microsoft.com/office/officeart/2008/layout/LinedList"/>
    <dgm:cxn modelId="{D1534870-3513-43EA-80BD-E24DF8959F16}" type="presParOf" srcId="{A5B25111-B5F7-41D5-8A15-9335810A05E3}" destId="{5B1376CA-10E4-4866-B805-7B3DFFF0AB23}" srcOrd="1" destOrd="0" presId="urn:microsoft.com/office/officeart/2008/layout/LinedList"/>
    <dgm:cxn modelId="{B2A7EE2B-EF2C-4507-8353-111F27F6F64F}" type="presParOf" srcId="{A5B25111-B5F7-41D5-8A15-9335810A05E3}" destId="{A3DBE520-7EE9-493B-BA8F-0BDE019CC7BC}" srcOrd="2" destOrd="0" presId="urn:microsoft.com/office/officeart/2008/layout/LinedList"/>
    <dgm:cxn modelId="{4E854D37-6915-4505-A650-145C09777418}" type="presParOf" srcId="{17FFC6E3-DDEE-407A-B236-C1F616578A61}" destId="{84DE5A23-CFC4-41F3-ADF6-D7FA4B5492F7}" srcOrd="5" destOrd="0" presId="urn:microsoft.com/office/officeart/2008/layout/LinedList"/>
    <dgm:cxn modelId="{FEEA4655-C117-4E58-A8EC-4B75A3CF07DE}" type="presParOf" srcId="{17FFC6E3-DDEE-407A-B236-C1F616578A61}" destId="{C684DCF6-8D04-409F-A25A-900DFBB690E4}" srcOrd="6" destOrd="0" presId="urn:microsoft.com/office/officeart/2008/layout/LinedList"/>
    <dgm:cxn modelId="{74C0ED34-21DD-4882-B267-80909FA1452F}" type="presParOf" srcId="{17FFC6E3-DDEE-407A-B236-C1F616578A61}" destId="{6B35DDA7-7A46-4906-AF9D-96199C980144}" srcOrd="7" destOrd="0" presId="urn:microsoft.com/office/officeart/2008/layout/LinedList"/>
    <dgm:cxn modelId="{3085A938-82F3-422E-97A5-DF2ED7BBE004}" type="presParOf" srcId="{6B35DDA7-7A46-4906-AF9D-96199C980144}" destId="{DFF831D9-C804-4A2C-9CA5-401EA77156DF}" srcOrd="0" destOrd="0" presId="urn:microsoft.com/office/officeart/2008/layout/LinedList"/>
    <dgm:cxn modelId="{E889EF46-4BF8-4C6F-93B0-681B23450E7B}" type="presParOf" srcId="{6B35DDA7-7A46-4906-AF9D-96199C980144}" destId="{0685BC41-F146-4887-8D39-8A893C0BB5F4}" srcOrd="1" destOrd="0" presId="urn:microsoft.com/office/officeart/2008/layout/LinedList"/>
    <dgm:cxn modelId="{457096E5-64DD-4A32-B7FD-FA7DBD582629}" type="presParOf" srcId="{6B35DDA7-7A46-4906-AF9D-96199C980144}" destId="{06C5AE8E-B234-4F29-9F53-7675D605211D}" srcOrd="2" destOrd="0" presId="urn:microsoft.com/office/officeart/2008/layout/LinedList"/>
    <dgm:cxn modelId="{CF82D76D-284D-41CA-AD6E-9EB94924AC23}" type="presParOf" srcId="{17FFC6E3-DDEE-407A-B236-C1F616578A61}" destId="{3E701609-A0DB-4782-A4FC-6898BF58A5EC}" srcOrd="8" destOrd="0" presId="urn:microsoft.com/office/officeart/2008/layout/LinedList"/>
    <dgm:cxn modelId="{B38FDB1E-1455-4366-9E69-30065B9AD763}" type="presParOf" srcId="{17FFC6E3-DDEE-407A-B236-C1F616578A61}" destId="{BA969899-5B46-4E94-A52B-21F7DA1CB99F}" srcOrd="9" destOrd="0" presId="urn:microsoft.com/office/officeart/2008/layout/LinedList"/>
    <dgm:cxn modelId="{FE2A441C-7102-4208-A0E2-D6D955618A5B}" type="presParOf" srcId="{17FFC6E3-DDEE-407A-B236-C1F616578A61}" destId="{3064E13D-D35E-425E-984A-EEFF7BB1FA61}" srcOrd="10" destOrd="0" presId="urn:microsoft.com/office/officeart/2008/layout/LinedList"/>
    <dgm:cxn modelId="{E2E90774-17CB-4797-B447-18F94A17D93E}" type="presParOf" srcId="{3064E13D-D35E-425E-984A-EEFF7BB1FA61}" destId="{5F70D39A-65F6-4F15-B233-92F4E67C63FD}" srcOrd="0" destOrd="0" presId="urn:microsoft.com/office/officeart/2008/layout/LinedList"/>
    <dgm:cxn modelId="{2D1CAADD-E91C-43AF-A207-8E03207C5A6F}" type="presParOf" srcId="{3064E13D-D35E-425E-984A-EEFF7BB1FA61}" destId="{1BA6B90A-56E4-4318-811D-7E6D75331AAA}" srcOrd="1" destOrd="0" presId="urn:microsoft.com/office/officeart/2008/layout/LinedList"/>
    <dgm:cxn modelId="{A3FB93B0-819C-4174-8BBA-B70975CD04D2}" type="presParOf" srcId="{3064E13D-D35E-425E-984A-EEFF7BB1FA61}" destId="{E7337F8C-0046-487B-9601-E5832B598BDE}" srcOrd="2" destOrd="0" presId="urn:microsoft.com/office/officeart/2008/layout/LinedList"/>
    <dgm:cxn modelId="{6F652E8D-DFFD-42B3-BA4F-F88BB466E962}" type="presParOf" srcId="{17FFC6E3-DDEE-407A-B236-C1F616578A61}" destId="{866C5B2B-24AF-47C5-A286-25FA99D8E095}" srcOrd="11" destOrd="0" presId="urn:microsoft.com/office/officeart/2008/layout/LinedList"/>
    <dgm:cxn modelId="{3E681859-3EA8-4E1E-86C6-72EABA4B6DF7}" type="presParOf" srcId="{17FFC6E3-DDEE-407A-B236-C1F616578A61}" destId="{763F3FC3-1563-47E6-9AD1-DE4ED8E985B2}"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B285E08-D4AA-4294-84E3-AAC882B4640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C946FBC2-A22C-4D93-A992-049DAAD799D6}">
      <dgm:prSet/>
      <dgm:spPr/>
      <dgm:t>
        <a:bodyPr/>
        <a:lstStyle/>
        <a:p>
          <a:r>
            <a:rPr lang="en-US" b="1"/>
            <a:t>Under MiFIR and PRIIPs, both national and European financial supervisors (FSA, ESMA and EIOPA) have the possibility to intervene in a temporary ban or restriction on the marketing, distribution or sale of an investment product or product group, or a combination of these, in certain situations. </a:t>
          </a:r>
          <a:endParaRPr lang="fi-FI"/>
        </a:p>
      </dgm:t>
    </dgm:pt>
    <dgm:pt modelId="{5620CAA1-10EB-41AE-8C06-B3D3C502E860}" type="parTrans" cxnId="{2F99F812-CBFB-4E59-BB51-439A25AD55C9}">
      <dgm:prSet/>
      <dgm:spPr/>
      <dgm:t>
        <a:bodyPr/>
        <a:lstStyle/>
        <a:p>
          <a:endParaRPr lang="fi-FI"/>
        </a:p>
      </dgm:t>
    </dgm:pt>
    <dgm:pt modelId="{E736EAA1-4E73-482F-972A-3DCEBDBDAE89}" type="sibTrans" cxnId="{2F99F812-CBFB-4E59-BB51-439A25AD55C9}">
      <dgm:prSet/>
      <dgm:spPr/>
      <dgm:t>
        <a:bodyPr/>
        <a:lstStyle/>
        <a:p>
          <a:endParaRPr lang="fi-FI"/>
        </a:p>
      </dgm:t>
    </dgm:pt>
    <dgm:pt modelId="{3E5879F4-4817-43A1-B042-C30FC96C7A3B}">
      <dgm:prSet/>
      <dgm:spPr/>
      <dgm:t>
        <a:bodyPr/>
        <a:lstStyle/>
        <a:p>
          <a:r>
            <a:rPr lang="en-US" b="0" i="1" baseline="0"/>
            <a:t>However, EIOPA and ESMA may take the above measures only if the proposed action addresses a significant investor protection issue or addresses a threat to the orderly functioning and integrity of financial or commodity markets or to the stability of all or part of the financial system in the Union.</a:t>
          </a:r>
          <a:endParaRPr lang="fi-FI"/>
        </a:p>
      </dgm:t>
    </dgm:pt>
    <dgm:pt modelId="{708CC05E-9805-402F-9018-1EC2AD3DED62}" type="parTrans" cxnId="{8620958B-65D1-4621-A382-547F86ABF530}">
      <dgm:prSet/>
      <dgm:spPr/>
      <dgm:t>
        <a:bodyPr/>
        <a:lstStyle/>
        <a:p>
          <a:endParaRPr lang="fi-FI"/>
        </a:p>
      </dgm:t>
    </dgm:pt>
    <dgm:pt modelId="{75D34F54-4C44-4601-BBA6-2C905BB649F0}" type="sibTrans" cxnId="{8620958B-65D1-4621-A382-547F86ABF530}">
      <dgm:prSet/>
      <dgm:spPr/>
      <dgm:t>
        <a:bodyPr/>
        <a:lstStyle/>
        <a:p>
          <a:endParaRPr lang="fi-FI"/>
        </a:p>
      </dgm:t>
    </dgm:pt>
    <dgm:pt modelId="{20161F7C-0394-4DA1-8924-CC998802E20D}">
      <dgm:prSet/>
      <dgm:spPr/>
      <dgm:t>
        <a:bodyPr/>
        <a:lstStyle/>
        <a:p>
          <a:r>
            <a:rPr lang="en-US" b="0" i="1" baseline="0"/>
            <a:t>It is also a condition that the threat is not addressed by regulatory requirements under Union law applicable to the financial instrument or activity in question and that the competent authority or authorities have not taken measures to address the threat or the measures taken are not sufficient to address the threat.</a:t>
          </a:r>
          <a:endParaRPr lang="fi-FI"/>
        </a:p>
      </dgm:t>
    </dgm:pt>
    <dgm:pt modelId="{1E55B4BF-39B5-4F55-826A-32F2E7E0ED0E}" type="parTrans" cxnId="{98DD3A60-0701-44E0-987F-187B3D933C72}">
      <dgm:prSet/>
      <dgm:spPr/>
      <dgm:t>
        <a:bodyPr/>
        <a:lstStyle/>
        <a:p>
          <a:endParaRPr lang="fi-FI"/>
        </a:p>
      </dgm:t>
    </dgm:pt>
    <dgm:pt modelId="{0E8F93CC-64C1-4CE7-B70B-02DD88A02862}" type="sibTrans" cxnId="{98DD3A60-0701-44E0-987F-187B3D933C72}">
      <dgm:prSet/>
      <dgm:spPr/>
      <dgm:t>
        <a:bodyPr/>
        <a:lstStyle/>
        <a:p>
          <a:endParaRPr lang="fi-FI"/>
        </a:p>
      </dgm:t>
    </dgm:pt>
    <dgm:pt modelId="{F017D059-9D0F-46DF-8564-711157CE5A37}" type="pres">
      <dgm:prSet presAssocID="{3B285E08-D4AA-4294-84E3-AAC882B46408}" presName="vert0" presStyleCnt="0">
        <dgm:presLayoutVars>
          <dgm:dir/>
          <dgm:animOne val="branch"/>
          <dgm:animLvl val="lvl"/>
        </dgm:presLayoutVars>
      </dgm:prSet>
      <dgm:spPr/>
    </dgm:pt>
    <dgm:pt modelId="{5D0D0C0F-82C3-46B4-B887-23A12577E3D7}" type="pres">
      <dgm:prSet presAssocID="{C946FBC2-A22C-4D93-A992-049DAAD799D6}" presName="thickLine" presStyleLbl="alignNode1" presStyleIdx="0" presStyleCnt="1"/>
      <dgm:spPr/>
    </dgm:pt>
    <dgm:pt modelId="{E8B25751-47D4-4B46-B2AA-6EEBB3445B59}" type="pres">
      <dgm:prSet presAssocID="{C946FBC2-A22C-4D93-A992-049DAAD799D6}" presName="horz1" presStyleCnt="0"/>
      <dgm:spPr/>
    </dgm:pt>
    <dgm:pt modelId="{A0F6371A-FDE2-463D-919A-D2054E0BE4F9}" type="pres">
      <dgm:prSet presAssocID="{C946FBC2-A22C-4D93-A992-049DAAD799D6}" presName="tx1" presStyleLbl="revTx" presStyleIdx="0" presStyleCnt="3"/>
      <dgm:spPr/>
    </dgm:pt>
    <dgm:pt modelId="{FAA1267D-FCCB-40A7-82D4-B80C57548225}" type="pres">
      <dgm:prSet presAssocID="{C946FBC2-A22C-4D93-A992-049DAAD799D6}" presName="vert1" presStyleCnt="0"/>
      <dgm:spPr/>
    </dgm:pt>
    <dgm:pt modelId="{6EB27A25-E181-4326-B8EA-AE376B80A3CF}" type="pres">
      <dgm:prSet presAssocID="{3E5879F4-4817-43A1-B042-C30FC96C7A3B}" presName="vertSpace2a" presStyleCnt="0"/>
      <dgm:spPr/>
    </dgm:pt>
    <dgm:pt modelId="{5B2D1677-087C-4128-A82B-A55548AE3BFF}" type="pres">
      <dgm:prSet presAssocID="{3E5879F4-4817-43A1-B042-C30FC96C7A3B}" presName="horz2" presStyleCnt="0"/>
      <dgm:spPr/>
    </dgm:pt>
    <dgm:pt modelId="{1D3ECA36-A742-4767-8D4E-BE75420336CA}" type="pres">
      <dgm:prSet presAssocID="{3E5879F4-4817-43A1-B042-C30FC96C7A3B}" presName="horzSpace2" presStyleCnt="0"/>
      <dgm:spPr/>
    </dgm:pt>
    <dgm:pt modelId="{8E537D4D-9C88-4B7D-BD91-6940A8862037}" type="pres">
      <dgm:prSet presAssocID="{3E5879F4-4817-43A1-B042-C30FC96C7A3B}" presName="tx2" presStyleLbl="revTx" presStyleIdx="1" presStyleCnt="3"/>
      <dgm:spPr/>
    </dgm:pt>
    <dgm:pt modelId="{042C25DC-A1A0-4406-9405-FAF0ACB2177A}" type="pres">
      <dgm:prSet presAssocID="{3E5879F4-4817-43A1-B042-C30FC96C7A3B}" presName="vert2" presStyleCnt="0"/>
      <dgm:spPr/>
    </dgm:pt>
    <dgm:pt modelId="{3211DAE2-EE17-4A03-A73C-6227DA03A5CB}" type="pres">
      <dgm:prSet presAssocID="{3E5879F4-4817-43A1-B042-C30FC96C7A3B}" presName="thinLine2b" presStyleLbl="callout" presStyleIdx="0" presStyleCnt="2"/>
      <dgm:spPr/>
    </dgm:pt>
    <dgm:pt modelId="{38EDA2BB-F4E4-498A-B787-9306145BC0ED}" type="pres">
      <dgm:prSet presAssocID="{3E5879F4-4817-43A1-B042-C30FC96C7A3B}" presName="vertSpace2b" presStyleCnt="0"/>
      <dgm:spPr/>
    </dgm:pt>
    <dgm:pt modelId="{8150D2D1-0D91-4231-9A9F-00D1BAC9932A}" type="pres">
      <dgm:prSet presAssocID="{20161F7C-0394-4DA1-8924-CC998802E20D}" presName="horz2" presStyleCnt="0"/>
      <dgm:spPr/>
    </dgm:pt>
    <dgm:pt modelId="{BF6212EF-EC21-4522-B0A6-D7E1482AD1AD}" type="pres">
      <dgm:prSet presAssocID="{20161F7C-0394-4DA1-8924-CC998802E20D}" presName="horzSpace2" presStyleCnt="0"/>
      <dgm:spPr/>
    </dgm:pt>
    <dgm:pt modelId="{A6DF5F35-BFD3-459B-AD38-7C2D02E47C64}" type="pres">
      <dgm:prSet presAssocID="{20161F7C-0394-4DA1-8924-CC998802E20D}" presName="tx2" presStyleLbl="revTx" presStyleIdx="2" presStyleCnt="3"/>
      <dgm:spPr/>
    </dgm:pt>
    <dgm:pt modelId="{C1E34B6E-FC80-4DBF-A838-F468D21B7949}" type="pres">
      <dgm:prSet presAssocID="{20161F7C-0394-4DA1-8924-CC998802E20D}" presName="vert2" presStyleCnt="0"/>
      <dgm:spPr/>
    </dgm:pt>
    <dgm:pt modelId="{B75BDF67-1FA6-4C12-96EB-2A4DC5D478AD}" type="pres">
      <dgm:prSet presAssocID="{20161F7C-0394-4DA1-8924-CC998802E20D}" presName="thinLine2b" presStyleLbl="callout" presStyleIdx="1" presStyleCnt="2"/>
      <dgm:spPr/>
    </dgm:pt>
    <dgm:pt modelId="{DC85BCCA-4ECF-4B07-92DB-28E7DA0842F8}" type="pres">
      <dgm:prSet presAssocID="{20161F7C-0394-4DA1-8924-CC998802E20D}" presName="vertSpace2b" presStyleCnt="0"/>
      <dgm:spPr/>
    </dgm:pt>
  </dgm:ptLst>
  <dgm:cxnLst>
    <dgm:cxn modelId="{2F99F812-CBFB-4E59-BB51-439A25AD55C9}" srcId="{3B285E08-D4AA-4294-84E3-AAC882B46408}" destId="{C946FBC2-A22C-4D93-A992-049DAAD799D6}" srcOrd="0" destOrd="0" parTransId="{5620CAA1-10EB-41AE-8C06-B3D3C502E860}" sibTransId="{E736EAA1-4E73-482F-972A-3DCEBDBDAE89}"/>
    <dgm:cxn modelId="{F6E9941C-64E1-47CE-9D44-6F4A2FBA60C7}" type="presOf" srcId="{C946FBC2-A22C-4D93-A992-049DAAD799D6}" destId="{A0F6371A-FDE2-463D-919A-D2054E0BE4F9}" srcOrd="0" destOrd="0" presId="urn:microsoft.com/office/officeart/2008/layout/LinedList"/>
    <dgm:cxn modelId="{98DD3A60-0701-44E0-987F-187B3D933C72}" srcId="{C946FBC2-A22C-4D93-A992-049DAAD799D6}" destId="{20161F7C-0394-4DA1-8924-CC998802E20D}" srcOrd="1" destOrd="0" parTransId="{1E55B4BF-39B5-4F55-826A-32F2E7E0ED0E}" sibTransId="{0E8F93CC-64C1-4CE7-B70B-02DD88A02862}"/>
    <dgm:cxn modelId="{8620958B-65D1-4621-A382-547F86ABF530}" srcId="{C946FBC2-A22C-4D93-A992-049DAAD799D6}" destId="{3E5879F4-4817-43A1-B042-C30FC96C7A3B}" srcOrd="0" destOrd="0" parTransId="{708CC05E-9805-402F-9018-1EC2AD3DED62}" sibTransId="{75D34F54-4C44-4601-BBA6-2C905BB649F0}"/>
    <dgm:cxn modelId="{6D225FB1-DDA8-4094-A85B-3539161D5179}" type="presOf" srcId="{3E5879F4-4817-43A1-B042-C30FC96C7A3B}" destId="{8E537D4D-9C88-4B7D-BD91-6940A8862037}" srcOrd="0" destOrd="0" presId="urn:microsoft.com/office/officeart/2008/layout/LinedList"/>
    <dgm:cxn modelId="{F626A2BB-3E03-4832-98A8-8A4DD70A800E}" type="presOf" srcId="{20161F7C-0394-4DA1-8924-CC998802E20D}" destId="{A6DF5F35-BFD3-459B-AD38-7C2D02E47C64}" srcOrd="0" destOrd="0" presId="urn:microsoft.com/office/officeart/2008/layout/LinedList"/>
    <dgm:cxn modelId="{45A329F8-B5C9-4DB2-9AFA-0DFD0C1FD588}" type="presOf" srcId="{3B285E08-D4AA-4294-84E3-AAC882B46408}" destId="{F017D059-9D0F-46DF-8564-711157CE5A37}" srcOrd="0" destOrd="0" presId="urn:microsoft.com/office/officeart/2008/layout/LinedList"/>
    <dgm:cxn modelId="{87F08834-BE63-4DA6-BD44-50FFF1D38939}" type="presParOf" srcId="{F017D059-9D0F-46DF-8564-711157CE5A37}" destId="{5D0D0C0F-82C3-46B4-B887-23A12577E3D7}" srcOrd="0" destOrd="0" presId="urn:microsoft.com/office/officeart/2008/layout/LinedList"/>
    <dgm:cxn modelId="{AFC902E9-2C30-4E40-9BEF-EF925857F480}" type="presParOf" srcId="{F017D059-9D0F-46DF-8564-711157CE5A37}" destId="{E8B25751-47D4-4B46-B2AA-6EEBB3445B59}" srcOrd="1" destOrd="0" presId="urn:microsoft.com/office/officeart/2008/layout/LinedList"/>
    <dgm:cxn modelId="{F096327E-5BB3-4AD8-B8FD-919B1AD8F935}" type="presParOf" srcId="{E8B25751-47D4-4B46-B2AA-6EEBB3445B59}" destId="{A0F6371A-FDE2-463D-919A-D2054E0BE4F9}" srcOrd="0" destOrd="0" presId="urn:microsoft.com/office/officeart/2008/layout/LinedList"/>
    <dgm:cxn modelId="{D84076C7-9DBE-4C1E-985B-56BDA144158B}" type="presParOf" srcId="{E8B25751-47D4-4B46-B2AA-6EEBB3445B59}" destId="{FAA1267D-FCCB-40A7-82D4-B80C57548225}" srcOrd="1" destOrd="0" presId="urn:microsoft.com/office/officeart/2008/layout/LinedList"/>
    <dgm:cxn modelId="{B66EDB27-B288-436C-8710-59C76F3EFDC4}" type="presParOf" srcId="{FAA1267D-FCCB-40A7-82D4-B80C57548225}" destId="{6EB27A25-E181-4326-B8EA-AE376B80A3CF}" srcOrd="0" destOrd="0" presId="urn:microsoft.com/office/officeart/2008/layout/LinedList"/>
    <dgm:cxn modelId="{7E557AA3-3BA4-45EC-AA3E-B67046A5AA95}" type="presParOf" srcId="{FAA1267D-FCCB-40A7-82D4-B80C57548225}" destId="{5B2D1677-087C-4128-A82B-A55548AE3BFF}" srcOrd="1" destOrd="0" presId="urn:microsoft.com/office/officeart/2008/layout/LinedList"/>
    <dgm:cxn modelId="{2FE59468-89C7-4683-9E99-F151ED062119}" type="presParOf" srcId="{5B2D1677-087C-4128-A82B-A55548AE3BFF}" destId="{1D3ECA36-A742-4767-8D4E-BE75420336CA}" srcOrd="0" destOrd="0" presId="urn:microsoft.com/office/officeart/2008/layout/LinedList"/>
    <dgm:cxn modelId="{1FFC63D4-AEC2-45F6-8305-8A86C4C614C0}" type="presParOf" srcId="{5B2D1677-087C-4128-A82B-A55548AE3BFF}" destId="{8E537D4D-9C88-4B7D-BD91-6940A8862037}" srcOrd="1" destOrd="0" presId="urn:microsoft.com/office/officeart/2008/layout/LinedList"/>
    <dgm:cxn modelId="{F2DCA30C-7C95-45C2-8E86-11C364CF2138}" type="presParOf" srcId="{5B2D1677-087C-4128-A82B-A55548AE3BFF}" destId="{042C25DC-A1A0-4406-9405-FAF0ACB2177A}" srcOrd="2" destOrd="0" presId="urn:microsoft.com/office/officeart/2008/layout/LinedList"/>
    <dgm:cxn modelId="{27A39E98-7722-463D-B6F0-56105EF8A948}" type="presParOf" srcId="{FAA1267D-FCCB-40A7-82D4-B80C57548225}" destId="{3211DAE2-EE17-4A03-A73C-6227DA03A5CB}" srcOrd="2" destOrd="0" presId="urn:microsoft.com/office/officeart/2008/layout/LinedList"/>
    <dgm:cxn modelId="{E12D9351-2912-4377-8590-29E639DBA91A}" type="presParOf" srcId="{FAA1267D-FCCB-40A7-82D4-B80C57548225}" destId="{38EDA2BB-F4E4-498A-B787-9306145BC0ED}" srcOrd="3" destOrd="0" presId="urn:microsoft.com/office/officeart/2008/layout/LinedList"/>
    <dgm:cxn modelId="{2ACAFE8A-316E-44A5-A0B9-F8C68D26644B}" type="presParOf" srcId="{FAA1267D-FCCB-40A7-82D4-B80C57548225}" destId="{8150D2D1-0D91-4231-9A9F-00D1BAC9932A}" srcOrd="4" destOrd="0" presId="urn:microsoft.com/office/officeart/2008/layout/LinedList"/>
    <dgm:cxn modelId="{984DB008-C546-4B79-9B1C-F0656D468011}" type="presParOf" srcId="{8150D2D1-0D91-4231-9A9F-00D1BAC9932A}" destId="{BF6212EF-EC21-4522-B0A6-D7E1482AD1AD}" srcOrd="0" destOrd="0" presId="urn:microsoft.com/office/officeart/2008/layout/LinedList"/>
    <dgm:cxn modelId="{69CE8885-ACBA-4AE9-AE10-938ED5DCB318}" type="presParOf" srcId="{8150D2D1-0D91-4231-9A9F-00D1BAC9932A}" destId="{A6DF5F35-BFD3-459B-AD38-7C2D02E47C64}" srcOrd="1" destOrd="0" presId="urn:microsoft.com/office/officeart/2008/layout/LinedList"/>
    <dgm:cxn modelId="{AF03C309-0616-4F0D-BF75-D17B2D4A9F55}" type="presParOf" srcId="{8150D2D1-0D91-4231-9A9F-00D1BAC9932A}" destId="{C1E34B6E-FC80-4DBF-A838-F468D21B7949}" srcOrd="2" destOrd="0" presId="urn:microsoft.com/office/officeart/2008/layout/LinedList"/>
    <dgm:cxn modelId="{D5F549AA-B452-4E51-90B1-C7399ED7B23E}" type="presParOf" srcId="{FAA1267D-FCCB-40A7-82D4-B80C57548225}" destId="{B75BDF67-1FA6-4C12-96EB-2A4DC5D478AD}" srcOrd="5" destOrd="0" presId="urn:microsoft.com/office/officeart/2008/layout/LinedList"/>
    <dgm:cxn modelId="{C566CB69-362C-45A8-A380-AB399EA870F0}" type="presParOf" srcId="{FAA1267D-FCCB-40A7-82D4-B80C57548225}" destId="{DC85BCCA-4ECF-4B07-92DB-28E7DA0842F8}"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D198A23-866C-402A-ABD0-92C95DA5D4F0}" type="doc">
      <dgm:prSet loTypeId="urn:microsoft.com/office/officeart/2005/8/layout/hProcess11" loCatId="process" qsTypeId="urn:microsoft.com/office/officeart/2005/8/quickstyle/simple1" qsCatId="simple" csTypeId="urn:microsoft.com/office/officeart/2005/8/colors/accent3_1" csCatId="accent3"/>
      <dgm:spPr/>
      <dgm:t>
        <a:bodyPr/>
        <a:lstStyle/>
        <a:p>
          <a:endParaRPr lang="fi-FI"/>
        </a:p>
      </dgm:t>
    </dgm:pt>
    <dgm:pt modelId="{A8E8160B-D917-4156-91B9-6CF2B80EBBB1}">
      <dgm:prSet/>
      <dgm:spPr/>
      <dgm:t>
        <a:bodyPr/>
        <a:lstStyle/>
        <a:p>
          <a:r>
            <a:rPr lang="en-US" b="1"/>
            <a:t>• A national authority may also intervene if an investment product, activity or practice raises significant investor protection concerns or threats to the orderly functioning and integrity of financial or commodity markets or to the stability of all or part of the financial system in at least one Member State.</a:t>
          </a:r>
          <a:endParaRPr lang="fi-FI"/>
        </a:p>
      </dgm:t>
    </dgm:pt>
    <dgm:pt modelId="{F410247E-3F5B-4ACC-9421-AFB6EECA3B4F}" type="parTrans" cxnId="{7976BED9-75D0-4F33-8828-F085AC68AE37}">
      <dgm:prSet/>
      <dgm:spPr/>
      <dgm:t>
        <a:bodyPr/>
        <a:lstStyle/>
        <a:p>
          <a:endParaRPr lang="fi-FI"/>
        </a:p>
      </dgm:t>
    </dgm:pt>
    <dgm:pt modelId="{5A886CA9-FEF8-4F57-B750-03ADF0EBC189}" type="sibTrans" cxnId="{7976BED9-75D0-4F33-8828-F085AC68AE37}">
      <dgm:prSet/>
      <dgm:spPr/>
      <dgm:t>
        <a:bodyPr/>
        <a:lstStyle/>
        <a:p>
          <a:endParaRPr lang="fi-FI"/>
        </a:p>
      </dgm:t>
    </dgm:pt>
    <dgm:pt modelId="{3975EF1F-9E20-4129-A8D4-BE02A5BD5E42}">
      <dgm:prSet/>
      <dgm:spPr/>
      <dgm:t>
        <a:bodyPr/>
        <a:lstStyle/>
        <a:p>
          <a:r>
            <a:rPr lang="en-US" b="1"/>
            <a:t>• In this case, it is also required that the current regulatory requirements under Union law applicable to the financial instrument in question are not sufficient to eliminate the risks and that the problem cannot be better addressed by improving the enforcement of existing requirements or their implementation.</a:t>
          </a:r>
          <a:endParaRPr lang="fi-FI"/>
        </a:p>
      </dgm:t>
    </dgm:pt>
    <dgm:pt modelId="{7EFECA6F-6E2A-4075-8760-2BF4E6141F32}" type="parTrans" cxnId="{74766AE3-3636-429D-8CCA-DD59B8967184}">
      <dgm:prSet/>
      <dgm:spPr/>
      <dgm:t>
        <a:bodyPr/>
        <a:lstStyle/>
        <a:p>
          <a:endParaRPr lang="fi-FI"/>
        </a:p>
      </dgm:t>
    </dgm:pt>
    <dgm:pt modelId="{6DF60197-4C0D-4338-AF9D-BDE813EACB00}" type="sibTrans" cxnId="{74766AE3-3636-429D-8CCA-DD59B8967184}">
      <dgm:prSet/>
      <dgm:spPr/>
      <dgm:t>
        <a:bodyPr/>
        <a:lstStyle/>
        <a:p>
          <a:endParaRPr lang="fi-FI"/>
        </a:p>
      </dgm:t>
    </dgm:pt>
    <dgm:pt modelId="{32B20AE7-8DC2-4862-B9ED-B65C1C6B4D1C}">
      <dgm:prSet/>
      <dgm:spPr/>
      <dgm:t>
        <a:bodyPr/>
        <a:lstStyle/>
        <a:p>
          <a:r>
            <a:rPr lang="en-US" b="1"/>
            <a:t>• In addition, the operation must be proportionate to the nature of the risks identified, the sophistication of the investors or market participants concerned and the likely impact on investors and market participants who may hold or use a financial instrument or structured deposit or benefit from it or from an activity or practice.</a:t>
          </a:r>
          <a:endParaRPr lang="fi-FI"/>
        </a:p>
      </dgm:t>
    </dgm:pt>
    <dgm:pt modelId="{3CEBCF38-2945-487C-986E-2862BABDAAB2}" type="parTrans" cxnId="{7A743529-362F-435D-9ECC-1B145CAFF3CA}">
      <dgm:prSet/>
      <dgm:spPr/>
      <dgm:t>
        <a:bodyPr/>
        <a:lstStyle/>
        <a:p>
          <a:endParaRPr lang="fi-FI"/>
        </a:p>
      </dgm:t>
    </dgm:pt>
    <dgm:pt modelId="{9E229A1A-EA24-44E7-BC35-A08F5B392312}" type="sibTrans" cxnId="{7A743529-362F-435D-9ECC-1B145CAFF3CA}">
      <dgm:prSet/>
      <dgm:spPr/>
      <dgm:t>
        <a:bodyPr/>
        <a:lstStyle/>
        <a:p>
          <a:endParaRPr lang="fi-FI"/>
        </a:p>
      </dgm:t>
    </dgm:pt>
    <dgm:pt modelId="{AE1FB92E-3FC8-4135-A061-843B28384B87}" type="pres">
      <dgm:prSet presAssocID="{0D198A23-866C-402A-ABD0-92C95DA5D4F0}" presName="Name0" presStyleCnt="0">
        <dgm:presLayoutVars>
          <dgm:dir/>
          <dgm:resizeHandles val="exact"/>
        </dgm:presLayoutVars>
      </dgm:prSet>
      <dgm:spPr/>
    </dgm:pt>
    <dgm:pt modelId="{4A4F8772-5D95-41E0-968C-27F0DDCD8EB5}" type="pres">
      <dgm:prSet presAssocID="{0D198A23-866C-402A-ABD0-92C95DA5D4F0}" presName="arrow" presStyleLbl="bgShp" presStyleIdx="0" presStyleCnt="1"/>
      <dgm:spPr/>
    </dgm:pt>
    <dgm:pt modelId="{361CC1F0-4CDE-4654-B0BB-D657FF1A88C9}" type="pres">
      <dgm:prSet presAssocID="{0D198A23-866C-402A-ABD0-92C95DA5D4F0}" presName="points" presStyleCnt="0"/>
      <dgm:spPr/>
    </dgm:pt>
    <dgm:pt modelId="{3C840608-9D33-4459-B7BE-EEFC79673CCB}" type="pres">
      <dgm:prSet presAssocID="{A8E8160B-D917-4156-91B9-6CF2B80EBBB1}" presName="compositeA" presStyleCnt="0"/>
      <dgm:spPr/>
    </dgm:pt>
    <dgm:pt modelId="{6D74FCD6-CFEA-4783-85F9-C36A766A2D9F}" type="pres">
      <dgm:prSet presAssocID="{A8E8160B-D917-4156-91B9-6CF2B80EBBB1}" presName="textA" presStyleLbl="revTx" presStyleIdx="0" presStyleCnt="3">
        <dgm:presLayoutVars>
          <dgm:bulletEnabled val="1"/>
        </dgm:presLayoutVars>
      </dgm:prSet>
      <dgm:spPr/>
    </dgm:pt>
    <dgm:pt modelId="{456583E0-4F78-432A-BAF5-B0A33D3F8679}" type="pres">
      <dgm:prSet presAssocID="{A8E8160B-D917-4156-91B9-6CF2B80EBBB1}" presName="circleA" presStyleLbl="node1" presStyleIdx="0" presStyleCnt="3"/>
      <dgm:spPr/>
    </dgm:pt>
    <dgm:pt modelId="{8B3E58F0-0DD9-4AD6-B6B1-AAF35D5945D0}" type="pres">
      <dgm:prSet presAssocID="{A8E8160B-D917-4156-91B9-6CF2B80EBBB1}" presName="spaceA" presStyleCnt="0"/>
      <dgm:spPr/>
    </dgm:pt>
    <dgm:pt modelId="{C1D92917-B29F-42BE-962A-F5DD06F819C7}" type="pres">
      <dgm:prSet presAssocID="{5A886CA9-FEF8-4F57-B750-03ADF0EBC189}" presName="space" presStyleCnt="0"/>
      <dgm:spPr/>
    </dgm:pt>
    <dgm:pt modelId="{54304D80-5FE6-4C51-AAD2-B4D96E5F377C}" type="pres">
      <dgm:prSet presAssocID="{3975EF1F-9E20-4129-A8D4-BE02A5BD5E42}" presName="compositeB" presStyleCnt="0"/>
      <dgm:spPr/>
    </dgm:pt>
    <dgm:pt modelId="{B49EC738-1E75-445F-87D1-21D06EE56F5E}" type="pres">
      <dgm:prSet presAssocID="{3975EF1F-9E20-4129-A8D4-BE02A5BD5E42}" presName="textB" presStyleLbl="revTx" presStyleIdx="1" presStyleCnt="3">
        <dgm:presLayoutVars>
          <dgm:bulletEnabled val="1"/>
        </dgm:presLayoutVars>
      </dgm:prSet>
      <dgm:spPr/>
    </dgm:pt>
    <dgm:pt modelId="{66DD4A2C-0E25-4FCB-9506-E326E74D7683}" type="pres">
      <dgm:prSet presAssocID="{3975EF1F-9E20-4129-A8D4-BE02A5BD5E42}" presName="circleB" presStyleLbl="node1" presStyleIdx="1" presStyleCnt="3"/>
      <dgm:spPr/>
    </dgm:pt>
    <dgm:pt modelId="{DAB51AA7-E43C-4B22-9B19-6732C10810D8}" type="pres">
      <dgm:prSet presAssocID="{3975EF1F-9E20-4129-A8D4-BE02A5BD5E42}" presName="spaceB" presStyleCnt="0"/>
      <dgm:spPr/>
    </dgm:pt>
    <dgm:pt modelId="{377DBD11-F807-4DE2-820F-F3AA0B1C1637}" type="pres">
      <dgm:prSet presAssocID="{6DF60197-4C0D-4338-AF9D-BDE813EACB00}" presName="space" presStyleCnt="0"/>
      <dgm:spPr/>
    </dgm:pt>
    <dgm:pt modelId="{A6CEB0A3-FAFE-46A3-8A40-AFB6D85D25AD}" type="pres">
      <dgm:prSet presAssocID="{32B20AE7-8DC2-4862-B9ED-B65C1C6B4D1C}" presName="compositeA" presStyleCnt="0"/>
      <dgm:spPr/>
    </dgm:pt>
    <dgm:pt modelId="{45A896EB-131A-4143-B3D2-03F6DDDFB633}" type="pres">
      <dgm:prSet presAssocID="{32B20AE7-8DC2-4862-B9ED-B65C1C6B4D1C}" presName="textA" presStyleLbl="revTx" presStyleIdx="2" presStyleCnt="3">
        <dgm:presLayoutVars>
          <dgm:bulletEnabled val="1"/>
        </dgm:presLayoutVars>
      </dgm:prSet>
      <dgm:spPr/>
    </dgm:pt>
    <dgm:pt modelId="{18A64767-FD69-4C57-BC51-2C7241AE6B08}" type="pres">
      <dgm:prSet presAssocID="{32B20AE7-8DC2-4862-B9ED-B65C1C6B4D1C}" presName="circleA" presStyleLbl="node1" presStyleIdx="2" presStyleCnt="3"/>
      <dgm:spPr/>
    </dgm:pt>
    <dgm:pt modelId="{F4CE7BA4-88DC-421C-AF82-17317C206101}" type="pres">
      <dgm:prSet presAssocID="{32B20AE7-8DC2-4862-B9ED-B65C1C6B4D1C}" presName="spaceA" presStyleCnt="0"/>
      <dgm:spPr/>
    </dgm:pt>
  </dgm:ptLst>
  <dgm:cxnLst>
    <dgm:cxn modelId="{9EC2180E-479A-466C-9C30-1D1E128725A6}" type="presOf" srcId="{0D198A23-866C-402A-ABD0-92C95DA5D4F0}" destId="{AE1FB92E-3FC8-4135-A061-843B28384B87}" srcOrd="0" destOrd="0" presId="urn:microsoft.com/office/officeart/2005/8/layout/hProcess11"/>
    <dgm:cxn modelId="{7A743529-362F-435D-9ECC-1B145CAFF3CA}" srcId="{0D198A23-866C-402A-ABD0-92C95DA5D4F0}" destId="{32B20AE7-8DC2-4862-B9ED-B65C1C6B4D1C}" srcOrd="2" destOrd="0" parTransId="{3CEBCF38-2945-487C-986E-2862BABDAAB2}" sibTransId="{9E229A1A-EA24-44E7-BC35-A08F5B392312}"/>
    <dgm:cxn modelId="{9EFEE27D-8E73-48B2-BAF2-1BBD7C95B2A8}" type="presOf" srcId="{A8E8160B-D917-4156-91B9-6CF2B80EBBB1}" destId="{6D74FCD6-CFEA-4783-85F9-C36A766A2D9F}" srcOrd="0" destOrd="0" presId="urn:microsoft.com/office/officeart/2005/8/layout/hProcess11"/>
    <dgm:cxn modelId="{3F576A9B-8075-467F-AD03-98CB280083EE}" type="presOf" srcId="{32B20AE7-8DC2-4862-B9ED-B65C1C6B4D1C}" destId="{45A896EB-131A-4143-B3D2-03F6DDDFB633}" srcOrd="0" destOrd="0" presId="urn:microsoft.com/office/officeart/2005/8/layout/hProcess11"/>
    <dgm:cxn modelId="{68B32CD4-4F9E-4ED4-9F83-180930C0388F}" type="presOf" srcId="{3975EF1F-9E20-4129-A8D4-BE02A5BD5E42}" destId="{B49EC738-1E75-445F-87D1-21D06EE56F5E}" srcOrd="0" destOrd="0" presId="urn:microsoft.com/office/officeart/2005/8/layout/hProcess11"/>
    <dgm:cxn modelId="{7976BED9-75D0-4F33-8828-F085AC68AE37}" srcId="{0D198A23-866C-402A-ABD0-92C95DA5D4F0}" destId="{A8E8160B-D917-4156-91B9-6CF2B80EBBB1}" srcOrd="0" destOrd="0" parTransId="{F410247E-3F5B-4ACC-9421-AFB6EECA3B4F}" sibTransId="{5A886CA9-FEF8-4F57-B750-03ADF0EBC189}"/>
    <dgm:cxn modelId="{74766AE3-3636-429D-8CCA-DD59B8967184}" srcId="{0D198A23-866C-402A-ABD0-92C95DA5D4F0}" destId="{3975EF1F-9E20-4129-A8D4-BE02A5BD5E42}" srcOrd="1" destOrd="0" parTransId="{7EFECA6F-6E2A-4075-8760-2BF4E6141F32}" sibTransId="{6DF60197-4C0D-4338-AF9D-BDE813EACB00}"/>
    <dgm:cxn modelId="{0FAEA229-B484-4E3D-A055-C5E6B531312C}" type="presParOf" srcId="{AE1FB92E-3FC8-4135-A061-843B28384B87}" destId="{4A4F8772-5D95-41E0-968C-27F0DDCD8EB5}" srcOrd="0" destOrd="0" presId="urn:microsoft.com/office/officeart/2005/8/layout/hProcess11"/>
    <dgm:cxn modelId="{2D929AD5-C475-40A3-B9C1-AC07515C4B3E}" type="presParOf" srcId="{AE1FB92E-3FC8-4135-A061-843B28384B87}" destId="{361CC1F0-4CDE-4654-B0BB-D657FF1A88C9}" srcOrd="1" destOrd="0" presId="urn:microsoft.com/office/officeart/2005/8/layout/hProcess11"/>
    <dgm:cxn modelId="{8486897B-F85E-4F7B-AC8A-86A29EE060EA}" type="presParOf" srcId="{361CC1F0-4CDE-4654-B0BB-D657FF1A88C9}" destId="{3C840608-9D33-4459-B7BE-EEFC79673CCB}" srcOrd="0" destOrd="0" presId="urn:microsoft.com/office/officeart/2005/8/layout/hProcess11"/>
    <dgm:cxn modelId="{6CDA0815-A971-430E-81C4-E05C11314E72}" type="presParOf" srcId="{3C840608-9D33-4459-B7BE-EEFC79673CCB}" destId="{6D74FCD6-CFEA-4783-85F9-C36A766A2D9F}" srcOrd="0" destOrd="0" presId="urn:microsoft.com/office/officeart/2005/8/layout/hProcess11"/>
    <dgm:cxn modelId="{A0EAB884-7285-4698-85B4-EF70A5F4A77E}" type="presParOf" srcId="{3C840608-9D33-4459-B7BE-EEFC79673CCB}" destId="{456583E0-4F78-432A-BAF5-B0A33D3F8679}" srcOrd="1" destOrd="0" presId="urn:microsoft.com/office/officeart/2005/8/layout/hProcess11"/>
    <dgm:cxn modelId="{F1D09CDD-EA93-4E14-8B0F-093FA8D9E477}" type="presParOf" srcId="{3C840608-9D33-4459-B7BE-EEFC79673CCB}" destId="{8B3E58F0-0DD9-4AD6-B6B1-AAF35D5945D0}" srcOrd="2" destOrd="0" presId="urn:microsoft.com/office/officeart/2005/8/layout/hProcess11"/>
    <dgm:cxn modelId="{2D9E0810-21D7-426D-B1AE-C4113AC72BB2}" type="presParOf" srcId="{361CC1F0-4CDE-4654-B0BB-D657FF1A88C9}" destId="{C1D92917-B29F-42BE-962A-F5DD06F819C7}" srcOrd="1" destOrd="0" presId="urn:microsoft.com/office/officeart/2005/8/layout/hProcess11"/>
    <dgm:cxn modelId="{D22596F8-882C-4D1A-B876-09F8F0CAAB10}" type="presParOf" srcId="{361CC1F0-4CDE-4654-B0BB-D657FF1A88C9}" destId="{54304D80-5FE6-4C51-AAD2-B4D96E5F377C}" srcOrd="2" destOrd="0" presId="urn:microsoft.com/office/officeart/2005/8/layout/hProcess11"/>
    <dgm:cxn modelId="{B67944CB-BC69-4FBD-AB83-462A0445DAC4}" type="presParOf" srcId="{54304D80-5FE6-4C51-AAD2-B4D96E5F377C}" destId="{B49EC738-1E75-445F-87D1-21D06EE56F5E}" srcOrd="0" destOrd="0" presId="urn:microsoft.com/office/officeart/2005/8/layout/hProcess11"/>
    <dgm:cxn modelId="{F2CB1FF1-9ADD-47F6-B267-8901900CC7DF}" type="presParOf" srcId="{54304D80-5FE6-4C51-AAD2-B4D96E5F377C}" destId="{66DD4A2C-0E25-4FCB-9506-E326E74D7683}" srcOrd="1" destOrd="0" presId="urn:microsoft.com/office/officeart/2005/8/layout/hProcess11"/>
    <dgm:cxn modelId="{A859D864-19E5-4B69-9615-0EFAC47BAE61}" type="presParOf" srcId="{54304D80-5FE6-4C51-AAD2-B4D96E5F377C}" destId="{DAB51AA7-E43C-4B22-9B19-6732C10810D8}" srcOrd="2" destOrd="0" presId="urn:microsoft.com/office/officeart/2005/8/layout/hProcess11"/>
    <dgm:cxn modelId="{4995C2F4-B98C-483E-908B-AED241DA5C47}" type="presParOf" srcId="{361CC1F0-4CDE-4654-B0BB-D657FF1A88C9}" destId="{377DBD11-F807-4DE2-820F-F3AA0B1C1637}" srcOrd="3" destOrd="0" presId="urn:microsoft.com/office/officeart/2005/8/layout/hProcess11"/>
    <dgm:cxn modelId="{CC0201A9-88DD-45E5-8D22-FBF7A85F7184}" type="presParOf" srcId="{361CC1F0-4CDE-4654-B0BB-D657FF1A88C9}" destId="{A6CEB0A3-FAFE-46A3-8A40-AFB6D85D25AD}" srcOrd="4" destOrd="0" presId="urn:microsoft.com/office/officeart/2005/8/layout/hProcess11"/>
    <dgm:cxn modelId="{DF9AE964-CBAD-430D-B8AF-D07EDB31E464}" type="presParOf" srcId="{A6CEB0A3-FAFE-46A3-8A40-AFB6D85D25AD}" destId="{45A896EB-131A-4143-B3D2-03F6DDDFB633}" srcOrd="0" destOrd="0" presId="urn:microsoft.com/office/officeart/2005/8/layout/hProcess11"/>
    <dgm:cxn modelId="{48C002AB-A539-492C-AA82-1514AC568F9F}" type="presParOf" srcId="{A6CEB0A3-FAFE-46A3-8A40-AFB6D85D25AD}" destId="{18A64767-FD69-4C57-BC51-2C7241AE6B08}" srcOrd="1" destOrd="0" presId="urn:microsoft.com/office/officeart/2005/8/layout/hProcess11"/>
    <dgm:cxn modelId="{5830733C-E8CB-4BC3-82AA-10A5F280FC44}" type="presParOf" srcId="{A6CEB0A3-FAFE-46A3-8A40-AFB6D85D25AD}" destId="{F4CE7BA4-88DC-421C-AF82-17317C20610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5AD390E-EB3F-4904-AB6D-6DEDB749ACA5}" type="doc">
      <dgm:prSet loTypeId="urn:microsoft.com/office/officeart/2005/8/layout/target3" loCatId="relationship" qsTypeId="urn:microsoft.com/office/officeart/2005/8/quickstyle/3d5" qsCatId="3D" csTypeId="urn:microsoft.com/office/officeart/2005/8/colors/accent3_5" csCatId="accent3"/>
      <dgm:spPr/>
      <dgm:t>
        <a:bodyPr/>
        <a:lstStyle/>
        <a:p>
          <a:endParaRPr lang="fi-FI"/>
        </a:p>
      </dgm:t>
    </dgm:pt>
    <dgm:pt modelId="{D2455060-8B68-49D9-8945-1376E4F2CF84}">
      <dgm:prSet/>
      <dgm:spPr/>
      <dgm:t>
        <a:bodyPr/>
        <a:lstStyle/>
        <a:p>
          <a:r>
            <a:rPr lang="en-US"/>
            <a:t>ESMA, along with National Competent Authorities (NCAs), concluded that there exists a significant investor protection concern in relation to CFDs and binary options offered to retail investors. </a:t>
          </a:r>
          <a:endParaRPr lang="fi-FI"/>
        </a:p>
      </dgm:t>
    </dgm:pt>
    <dgm:pt modelId="{C5B54A89-1BB6-4788-82E0-FF6CBD04E289}" type="parTrans" cxnId="{358451E1-7779-4128-846A-F3167C67C392}">
      <dgm:prSet/>
      <dgm:spPr/>
      <dgm:t>
        <a:bodyPr/>
        <a:lstStyle/>
        <a:p>
          <a:endParaRPr lang="fi-FI"/>
        </a:p>
      </dgm:t>
    </dgm:pt>
    <dgm:pt modelId="{0F7402C1-2048-4E6B-9B5D-4C8C0F3EE824}" type="sibTrans" cxnId="{358451E1-7779-4128-846A-F3167C67C392}">
      <dgm:prSet/>
      <dgm:spPr/>
      <dgm:t>
        <a:bodyPr/>
        <a:lstStyle/>
        <a:p>
          <a:endParaRPr lang="fi-FI"/>
        </a:p>
      </dgm:t>
    </dgm:pt>
    <dgm:pt modelId="{EF090535-1421-4D56-9214-4261060546E6}">
      <dgm:prSet/>
      <dgm:spPr/>
      <dgm:t>
        <a:bodyPr/>
        <a:lstStyle/>
        <a:p>
          <a:r>
            <a:rPr lang="en-US"/>
            <a:t>This is due to their complexity and lack of transparency; </a:t>
          </a:r>
          <a:endParaRPr lang="fi-FI"/>
        </a:p>
      </dgm:t>
    </dgm:pt>
    <dgm:pt modelId="{3ACDDE35-DB78-43B1-9BAE-432FE5588173}" type="parTrans" cxnId="{7200F879-3C8B-4EB4-BE78-F9F63E36CFA5}">
      <dgm:prSet/>
      <dgm:spPr/>
      <dgm:t>
        <a:bodyPr/>
        <a:lstStyle/>
        <a:p>
          <a:endParaRPr lang="fi-FI"/>
        </a:p>
      </dgm:t>
    </dgm:pt>
    <dgm:pt modelId="{9EE61770-830C-4A48-BB48-66A0D70C1892}" type="sibTrans" cxnId="{7200F879-3C8B-4EB4-BE78-F9F63E36CFA5}">
      <dgm:prSet/>
      <dgm:spPr/>
      <dgm:t>
        <a:bodyPr/>
        <a:lstStyle/>
        <a:p>
          <a:endParaRPr lang="fi-FI"/>
        </a:p>
      </dgm:t>
    </dgm:pt>
    <dgm:pt modelId="{F49DCC1F-DDD7-4B06-A349-EE43B60CC680}">
      <dgm:prSet/>
      <dgm:spPr/>
      <dgm:t>
        <a:bodyPr/>
        <a:lstStyle/>
        <a:p>
          <a:r>
            <a:rPr lang="en-US"/>
            <a:t>the particular features of CFDs – excessive leverage – and binary options - structural expected negative return </a:t>
          </a:r>
          <a:endParaRPr lang="fi-FI"/>
        </a:p>
      </dgm:t>
    </dgm:pt>
    <dgm:pt modelId="{5E5A53A4-D287-4921-A3CF-0724FC6AAC5C}" type="parTrans" cxnId="{F676FE2E-80A3-48C9-9C90-BC023DBEB229}">
      <dgm:prSet/>
      <dgm:spPr/>
      <dgm:t>
        <a:bodyPr/>
        <a:lstStyle/>
        <a:p>
          <a:endParaRPr lang="fi-FI"/>
        </a:p>
      </dgm:t>
    </dgm:pt>
    <dgm:pt modelId="{37444965-9105-42F0-80EF-D4B020069694}" type="sibTrans" cxnId="{F676FE2E-80A3-48C9-9C90-BC023DBEB229}">
      <dgm:prSet/>
      <dgm:spPr/>
      <dgm:t>
        <a:bodyPr/>
        <a:lstStyle/>
        <a:p>
          <a:endParaRPr lang="fi-FI"/>
        </a:p>
      </dgm:t>
    </dgm:pt>
    <dgm:pt modelId="{F4B994AF-ABA3-4F9E-894A-69DACE696F38}">
      <dgm:prSet/>
      <dgm:spPr/>
      <dgm:t>
        <a:bodyPr/>
        <a:lstStyle/>
        <a:p>
          <a:r>
            <a:rPr lang="en-US"/>
            <a:t>and embedded conflict of interest between providers and their clients; </a:t>
          </a:r>
          <a:endParaRPr lang="fi-FI"/>
        </a:p>
      </dgm:t>
    </dgm:pt>
    <dgm:pt modelId="{C9ABC085-AAB8-4F15-8770-B8F746F787EE}" type="parTrans" cxnId="{2830CB32-708B-4212-9E05-B98D4891C258}">
      <dgm:prSet/>
      <dgm:spPr/>
      <dgm:t>
        <a:bodyPr/>
        <a:lstStyle/>
        <a:p>
          <a:endParaRPr lang="fi-FI"/>
        </a:p>
      </dgm:t>
    </dgm:pt>
    <dgm:pt modelId="{A1A418FE-9314-4CC8-9E0B-129C697A4CDD}" type="sibTrans" cxnId="{2830CB32-708B-4212-9E05-B98D4891C258}">
      <dgm:prSet/>
      <dgm:spPr/>
      <dgm:t>
        <a:bodyPr/>
        <a:lstStyle/>
        <a:p>
          <a:endParaRPr lang="fi-FI"/>
        </a:p>
      </dgm:t>
    </dgm:pt>
    <dgm:pt modelId="{9E53E72B-5138-45FE-8711-8C65C1D66623}">
      <dgm:prSet/>
      <dgm:spPr/>
      <dgm:t>
        <a:bodyPr/>
        <a:lstStyle/>
        <a:p>
          <a:r>
            <a:rPr lang="en-US"/>
            <a:t>the disparity between the expected return and the risk of loss; </a:t>
          </a:r>
          <a:endParaRPr lang="fi-FI"/>
        </a:p>
      </dgm:t>
    </dgm:pt>
    <dgm:pt modelId="{B4681ADC-F332-4F72-9D96-6672F06A099B}" type="parTrans" cxnId="{0AEE8DD5-6F32-439B-9F18-7679F1B688DF}">
      <dgm:prSet/>
      <dgm:spPr/>
      <dgm:t>
        <a:bodyPr/>
        <a:lstStyle/>
        <a:p>
          <a:endParaRPr lang="fi-FI"/>
        </a:p>
      </dgm:t>
    </dgm:pt>
    <dgm:pt modelId="{575FF6C3-670D-4ECE-97E3-B083CD093D57}" type="sibTrans" cxnId="{0AEE8DD5-6F32-439B-9F18-7679F1B688DF}">
      <dgm:prSet/>
      <dgm:spPr/>
      <dgm:t>
        <a:bodyPr/>
        <a:lstStyle/>
        <a:p>
          <a:endParaRPr lang="fi-FI"/>
        </a:p>
      </dgm:t>
    </dgm:pt>
    <dgm:pt modelId="{BC097123-A872-476F-837E-DAB43731D3B7}">
      <dgm:prSet/>
      <dgm:spPr/>
      <dgm:t>
        <a:bodyPr/>
        <a:lstStyle/>
        <a:p>
          <a:r>
            <a:rPr lang="en-US"/>
            <a:t>and issues related to their marketing and distribution.</a:t>
          </a:r>
          <a:endParaRPr lang="fi-FI"/>
        </a:p>
      </dgm:t>
    </dgm:pt>
    <dgm:pt modelId="{2EA2E651-2395-4B9E-B860-B75081DB4EBC}" type="parTrans" cxnId="{E97B8E3B-B6FD-4CA0-B90F-8226A04FAD57}">
      <dgm:prSet/>
      <dgm:spPr/>
      <dgm:t>
        <a:bodyPr/>
        <a:lstStyle/>
        <a:p>
          <a:endParaRPr lang="fi-FI"/>
        </a:p>
      </dgm:t>
    </dgm:pt>
    <dgm:pt modelId="{0D57C12F-70EC-4D59-A491-1F0F3F8C7F7B}" type="sibTrans" cxnId="{E97B8E3B-B6FD-4CA0-B90F-8226A04FAD57}">
      <dgm:prSet/>
      <dgm:spPr/>
      <dgm:t>
        <a:bodyPr/>
        <a:lstStyle/>
        <a:p>
          <a:endParaRPr lang="fi-FI"/>
        </a:p>
      </dgm:t>
    </dgm:pt>
    <dgm:pt modelId="{068F1F27-D389-4B88-8143-8319489E95B3}">
      <dgm:prSet/>
      <dgm:spPr/>
      <dgm:t>
        <a:bodyPr/>
        <a:lstStyle/>
        <a:p>
          <a:r>
            <a:rPr lang="en-US"/>
            <a:t>NCAs’ analyses on CFD trading across different EU jurisdictions shows that 74-89% of retail accounts typically lose money on their investments, with average losses per client ranging from €1,600 to €29,000. NCAs’ analyses for binary options also found consistent losses on retail clients’ accounts</a:t>
          </a:r>
          <a:endParaRPr lang="fi-FI"/>
        </a:p>
      </dgm:t>
    </dgm:pt>
    <dgm:pt modelId="{479D88B0-05DA-4AB8-AEF3-CD3BFB0B6D7F}" type="parTrans" cxnId="{B85F09F5-BD7F-486E-9C54-B2F76BE837CC}">
      <dgm:prSet/>
      <dgm:spPr/>
      <dgm:t>
        <a:bodyPr/>
        <a:lstStyle/>
        <a:p>
          <a:endParaRPr lang="fi-FI"/>
        </a:p>
      </dgm:t>
    </dgm:pt>
    <dgm:pt modelId="{C464D269-5592-4671-AF2C-A288657CD69B}" type="sibTrans" cxnId="{B85F09F5-BD7F-486E-9C54-B2F76BE837CC}">
      <dgm:prSet/>
      <dgm:spPr/>
      <dgm:t>
        <a:bodyPr/>
        <a:lstStyle/>
        <a:p>
          <a:endParaRPr lang="fi-FI"/>
        </a:p>
      </dgm:t>
    </dgm:pt>
    <dgm:pt modelId="{AF7AC354-1ED9-4B45-9E1C-0E3270A59117}" type="pres">
      <dgm:prSet presAssocID="{65AD390E-EB3F-4904-AB6D-6DEDB749ACA5}" presName="Name0" presStyleCnt="0">
        <dgm:presLayoutVars>
          <dgm:chMax val="7"/>
          <dgm:dir/>
          <dgm:animLvl val="lvl"/>
          <dgm:resizeHandles val="exact"/>
        </dgm:presLayoutVars>
      </dgm:prSet>
      <dgm:spPr/>
    </dgm:pt>
    <dgm:pt modelId="{8F7221A4-DBF1-4032-A0C4-E1DEF00FF903}" type="pres">
      <dgm:prSet presAssocID="{D2455060-8B68-49D9-8945-1376E4F2CF84}" presName="circle1" presStyleLbl="node1" presStyleIdx="0" presStyleCnt="2"/>
      <dgm:spPr/>
    </dgm:pt>
    <dgm:pt modelId="{93335489-80BE-45EB-B9B5-1CECA5189601}" type="pres">
      <dgm:prSet presAssocID="{D2455060-8B68-49D9-8945-1376E4F2CF84}" presName="space" presStyleCnt="0"/>
      <dgm:spPr/>
    </dgm:pt>
    <dgm:pt modelId="{CCB6D555-7E24-4DC8-B5D2-7740B3B008D9}" type="pres">
      <dgm:prSet presAssocID="{D2455060-8B68-49D9-8945-1376E4F2CF84}" presName="rect1" presStyleLbl="alignAcc1" presStyleIdx="0" presStyleCnt="2"/>
      <dgm:spPr/>
    </dgm:pt>
    <dgm:pt modelId="{660AD4BB-1D7D-41CD-9B50-D902752CE273}" type="pres">
      <dgm:prSet presAssocID="{068F1F27-D389-4B88-8143-8319489E95B3}" presName="vertSpace2" presStyleLbl="node1" presStyleIdx="0" presStyleCnt="2"/>
      <dgm:spPr/>
    </dgm:pt>
    <dgm:pt modelId="{3A5B186C-1664-4652-AC21-3878AE8802DD}" type="pres">
      <dgm:prSet presAssocID="{068F1F27-D389-4B88-8143-8319489E95B3}" presName="circle2" presStyleLbl="node1" presStyleIdx="1" presStyleCnt="2"/>
      <dgm:spPr/>
    </dgm:pt>
    <dgm:pt modelId="{6CF29544-6BC1-44C1-9687-2F8B92A64426}" type="pres">
      <dgm:prSet presAssocID="{068F1F27-D389-4B88-8143-8319489E95B3}" presName="rect2" presStyleLbl="alignAcc1" presStyleIdx="1" presStyleCnt="2"/>
      <dgm:spPr/>
    </dgm:pt>
    <dgm:pt modelId="{5EFD5986-86CD-4082-9A8E-D162B607480D}" type="pres">
      <dgm:prSet presAssocID="{D2455060-8B68-49D9-8945-1376E4F2CF84}" presName="rect1ParTx" presStyleLbl="alignAcc1" presStyleIdx="1" presStyleCnt="2">
        <dgm:presLayoutVars>
          <dgm:chMax val="1"/>
          <dgm:bulletEnabled val="1"/>
        </dgm:presLayoutVars>
      </dgm:prSet>
      <dgm:spPr/>
    </dgm:pt>
    <dgm:pt modelId="{E7372665-1FD2-4F80-93F8-32D14E6F4DD9}" type="pres">
      <dgm:prSet presAssocID="{D2455060-8B68-49D9-8945-1376E4F2CF84}" presName="rect1ChTx" presStyleLbl="alignAcc1" presStyleIdx="1" presStyleCnt="2">
        <dgm:presLayoutVars>
          <dgm:bulletEnabled val="1"/>
        </dgm:presLayoutVars>
      </dgm:prSet>
      <dgm:spPr/>
    </dgm:pt>
    <dgm:pt modelId="{1F5719A2-8928-4672-955B-7FA3292A5F65}" type="pres">
      <dgm:prSet presAssocID="{068F1F27-D389-4B88-8143-8319489E95B3}" presName="rect2ParTx" presStyleLbl="alignAcc1" presStyleIdx="1" presStyleCnt="2">
        <dgm:presLayoutVars>
          <dgm:chMax val="1"/>
          <dgm:bulletEnabled val="1"/>
        </dgm:presLayoutVars>
      </dgm:prSet>
      <dgm:spPr/>
    </dgm:pt>
    <dgm:pt modelId="{22C87A77-8F1E-4090-B6D9-E5E437932D54}" type="pres">
      <dgm:prSet presAssocID="{068F1F27-D389-4B88-8143-8319489E95B3}" presName="rect2ChTx" presStyleLbl="alignAcc1" presStyleIdx="1" presStyleCnt="2">
        <dgm:presLayoutVars>
          <dgm:bulletEnabled val="1"/>
        </dgm:presLayoutVars>
      </dgm:prSet>
      <dgm:spPr/>
    </dgm:pt>
  </dgm:ptLst>
  <dgm:cxnLst>
    <dgm:cxn modelId="{EB10ED13-54CF-4955-81D1-37D29BEA6617}" type="presOf" srcId="{F49DCC1F-DDD7-4B06-A349-EE43B60CC680}" destId="{E7372665-1FD2-4F80-93F8-32D14E6F4DD9}" srcOrd="0" destOrd="1" presId="urn:microsoft.com/office/officeart/2005/8/layout/target3"/>
    <dgm:cxn modelId="{1267882C-2A8D-447B-ABE5-32F8E3BA8E90}" type="presOf" srcId="{D2455060-8B68-49D9-8945-1376E4F2CF84}" destId="{CCB6D555-7E24-4DC8-B5D2-7740B3B008D9}" srcOrd="0" destOrd="0" presId="urn:microsoft.com/office/officeart/2005/8/layout/target3"/>
    <dgm:cxn modelId="{F676FE2E-80A3-48C9-9C90-BC023DBEB229}" srcId="{D2455060-8B68-49D9-8945-1376E4F2CF84}" destId="{F49DCC1F-DDD7-4B06-A349-EE43B60CC680}" srcOrd="1" destOrd="0" parTransId="{5E5A53A4-D287-4921-A3CF-0724FC6AAC5C}" sibTransId="{37444965-9105-42F0-80EF-D4B020069694}"/>
    <dgm:cxn modelId="{2830CB32-708B-4212-9E05-B98D4891C258}" srcId="{D2455060-8B68-49D9-8945-1376E4F2CF84}" destId="{F4B994AF-ABA3-4F9E-894A-69DACE696F38}" srcOrd="2" destOrd="0" parTransId="{C9ABC085-AAB8-4F15-8770-B8F746F787EE}" sibTransId="{A1A418FE-9314-4CC8-9E0B-129C697A4CDD}"/>
    <dgm:cxn modelId="{E97B8E3B-B6FD-4CA0-B90F-8226A04FAD57}" srcId="{D2455060-8B68-49D9-8945-1376E4F2CF84}" destId="{BC097123-A872-476F-837E-DAB43731D3B7}" srcOrd="4" destOrd="0" parTransId="{2EA2E651-2395-4B9E-B860-B75081DB4EBC}" sibTransId="{0D57C12F-70EC-4D59-A491-1F0F3F8C7F7B}"/>
    <dgm:cxn modelId="{CE01885D-2A30-4E37-A384-AE55BA2666D1}" type="presOf" srcId="{D2455060-8B68-49D9-8945-1376E4F2CF84}" destId="{5EFD5986-86CD-4082-9A8E-D162B607480D}" srcOrd="1" destOrd="0" presId="urn:microsoft.com/office/officeart/2005/8/layout/target3"/>
    <dgm:cxn modelId="{7200F879-3C8B-4EB4-BE78-F9F63E36CFA5}" srcId="{D2455060-8B68-49D9-8945-1376E4F2CF84}" destId="{EF090535-1421-4D56-9214-4261060546E6}" srcOrd="0" destOrd="0" parTransId="{3ACDDE35-DB78-43B1-9BAE-432FE5588173}" sibTransId="{9EE61770-830C-4A48-BB48-66A0D70C1892}"/>
    <dgm:cxn modelId="{4A9B3182-1A13-4231-BB47-FEDDC464D657}" type="presOf" srcId="{EF090535-1421-4D56-9214-4261060546E6}" destId="{E7372665-1FD2-4F80-93F8-32D14E6F4DD9}" srcOrd="0" destOrd="0" presId="urn:microsoft.com/office/officeart/2005/8/layout/target3"/>
    <dgm:cxn modelId="{6BD4D2A6-E2E0-435B-8C6C-E7B9050CD056}" type="presOf" srcId="{F4B994AF-ABA3-4F9E-894A-69DACE696F38}" destId="{E7372665-1FD2-4F80-93F8-32D14E6F4DD9}" srcOrd="0" destOrd="2" presId="urn:microsoft.com/office/officeart/2005/8/layout/target3"/>
    <dgm:cxn modelId="{20FD51A8-AA2B-4C1F-9428-18FED88A6D84}" type="presOf" srcId="{BC097123-A872-476F-837E-DAB43731D3B7}" destId="{E7372665-1FD2-4F80-93F8-32D14E6F4DD9}" srcOrd="0" destOrd="4" presId="urn:microsoft.com/office/officeart/2005/8/layout/target3"/>
    <dgm:cxn modelId="{9663EDD0-5257-4364-8302-DFD5E9419B28}" type="presOf" srcId="{9E53E72B-5138-45FE-8711-8C65C1D66623}" destId="{E7372665-1FD2-4F80-93F8-32D14E6F4DD9}" srcOrd="0" destOrd="3" presId="urn:microsoft.com/office/officeart/2005/8/layout/target3"/>
    <dgm:cxn modelId="{0AEE8DD5-6F32-439B-9F18-7679F1B688DF}" srcId="{D2455060-8B68-49D9-8945-1376E4F2CF84}" destId="{9E53E72B-5138-45FE-8711-8C65C1D66623}" srcOrd="3" destOrd="0" parTransId="{B4681ADC-F332-4F72-9D96-6672F06A099B}" sibTransId="{575FF6C3-670D-4ECE-97E3-B083CD093D57}"/>
    <dgm:cxn modelId="{D00395DD-5092-4EA0-80C4-8F28392C7888}" type="presOf" srcId="{068F1F27-D389-4B88-8143-8319489E95B3}" destId="{6CF29544-6BC1-44C1-9687-2F8B92A64426}" srcOrd="0" destOrd="0" presId="urn:microsoft.com/office/officeart/2005/8/layout/target3"/>
    <dgm:cxn modelId="{358451E1-7779-4128-846A-F3167C67C392}" srcId="{65AD390E-EB3F-4904-AB6D-6DEDB749ACA5}" destId="{D2455060-8B68-49D9-8945-1376E4F2CF84}" srcOrd="0" destOrd="0" parTransId="{C5B54A89-1BB6-4788-82E0-FF6CBD04E289}" sibTransId="{0F7402C1-2048-4E6B-9B5D-4C8C0F3EE824}"/>
    <dgm:cxn modelId="{B85F09F5-BD7F-486E-9C54-B2F76BE837CC}" srcId="{65AD390E-EB3F-4904-AB6D-6DEDB749ACA5}" destId="{068F1F27-D389-4B88-8143-8319489E95B3}" srcOrd="1" destOrd="0" parTransId="{479D88B0-05DA-4AB8-AEF3-CD3BFB0B6D7F}" sibTransId="{C464D269-5592-4671-AF2C-A288657CD69B}"/>
    <dgm:cxn modelId="{A761B9FE-C0D1-4994-927F-9B76DE619D1E}" type="presOf" srcId="{65AD390E-EB3F-4904-AB6D-6DEDB749ACA5}" destId="{AF7AC354-1ED9-4B45-9E1C-0E3270A59117}" srcOrd="0" destOrd="0" presId="urn:microsoft.com/office/officeart/2005/8/layout/target3"/>
    <dgm:cxn modelId="{280912FF-75DE-499C-AA38-3D15A487C596}" type="presOf" srcId="{068F1F27-D389-4B88-8143-8319489E95B3}" destId="{1F5719A2-8928-4672-955B-7FA3292A5F65}" srcOrd="1" destOrd="0" presId="urn:microsoft.com/office/officeart/2005/8/layout/target3"/>
    <dgm:cxn modelId="{644CAD66-CBDE-4B3F-9A96-DA0B3397D285}" type="presParOf" srcId="{AF7AC354-1ED9-4B45-9E1C-0E3270A59117}" destId="{8F7221A4-DBF1-4032-A0C4-E1DEF00FF903}" srcOrd="0" destOrd="0" presId="urn:microsoft.com/office/officeart/2005/8/layout/target3"/>
    <dgm:cxn modelId="{C83F3B1F-BF4B-4D3F-BC43-99CAD6F5EA7D}" type="presParOf" srcId="{AF7AC354-1ED9-4B45-9E1C-0E3270A59117}" destId="{93335489-80BE-45EB-B9B5-1CECA5189601}" srcOrd="1" destOrd="0" presId="urn:microsoft.com/office/officeart/2005/8/layout/target3"/>
    <dgm:cxn modelId="{E563534A-111C-4D03-A99B-DC5D9565664D}" type="presParOf" srcId="{AF7AC354-1ED9-4B45-9E1C-0E3270A59117}" destId="{CCB6D555-7E24-4DC8-B5D2-7740B3B008D9}" srcOrd="2" destOrd="0" presId="urn:microsoft.com/office/officeart/2005/8/layout/target3"/>
    <dgm:cxn modelId="{74CD0007-517C-4FA5-A550-CC07F5B0355D}" type="presParOf" srcId="{AF7AC354-1ED9-4B45-9E1C-0E3270A59117}" destId="{660AD4BB-1D7D-41CD-9B50-D902752CE273}" srcOrd="3" destOrd="0" presId="urn:microsoft.com/office/officeart/2005/8/layout/target3"/>
    <dgm:cxn modelId="{8D8F925A-E8BB-4C0B-B7D2-E780EF37FC4A}" type="presParOf" srcId="{AF7AC354-1ED9-4B45-9E1C-0E3270A59117}" destId="{3A5B186C-1664-4652-AC21-3878AE8802DD}" srcOrd="4" destOrd="0" presId="urn:microsoft.com/office/officeart/2005/8/layout/target3"/>
    <dgm:cxn modelId="{B90D34AD-4658-4147-839E-BD6A2078C44B}" type="presParOf" srcId="{AF7AC354-1ED9-4B45-9E1C-0E3270A59117}" destId="{6CF29544-6BC1-44C1-9687-2F8B92A64426}" srcOrd="5" destOrd="0" presId="urn:microsoft.com/office/officeart/2005/8/layout/target3"/>
    <dgm:cxn modelId="{A7444AC3-E4E5-45F1-A797-135627798B12}" type="presParOf" srcId="{AF7AC354-1ED9-4B45-9E1C-0E3270A59117}" destId="{5EFD5986-86CD-4082-9A8E-D162B607480D}" srcOrd="6" destOrd="0" presId="urn:microsoft.com/office/officeart/2005/8/layout/target3"/>
    <dgm:cxn modelId="{87BAFD08-C5D1-4FF6-A5C3-5B27B322CEE8}" type="presParOf" srcId="{AF7AC354-1ED9-4B45-9E1C-0E3270A59117}" destId="{E7372665-1FD2-4F80-93F8-32D14E6F4DD9}" srcOrd="7" destOrd="0" presId="urn:microsoft.com/office/officeart/2005/8/layout/target3"/>
    <dgm:cxn modelId="{A0AA2FEA-3967-4D1C-A144-E70F7DBB7CE8}" type="presParOf" srcId="{AF7AC354-1ED9-4B45-9E1C-0E3270A59117}" destId="{1F5719A2-8928-4672-955B-7FA3292A5F65}" srcOrd="8" destOrd="0" presId="urn:microsoft.com/office/officeart/2005/8/layout/target3"/>
    <dgm:cxn modelId="{F517092E-C335-4855-BC7B-6828CED0AB18}" type="presParOf" srcId="{AF7AC354-1ED9-4B45-9E1C-0E3270A59117}" destId="{22C87A77-8F1E-4090-B6D9-E5E437932D54}"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B0CC6C4-EC4A-4065-93C5-605DC87880B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A855214-0BD4-4A0A-B867-8BE0B9335E6C}">
      <dgm:prSet/>
      <dgm:spPr/>
      <dgm:t>
        <a:bodyPr/>
        <a:lstStyle/>
        <a:p>
          <a:r>
            <a:rPr lang="en-US" b="1"/>
            <a:t>ESMA agrees to prohibit binary options and restrict CFDs to protect retail Investors: The European Securities and Markets Authority (ESMA) has agreed on measures on the provision of contracts for differences (CFDs) and binary options to retail investors in the European Union (EU). The agreed measures include:</a:t>
          </a:r>
          <a:endParaRPr lang="fi-FI"/>
        </a:p>
      </dgm:t>
    </dgm:pt>
    <dgm:pt modelId="{FC6BE264-7C19-4333-A6B9-9CADBB7E2A50}" type="parTrans" cxnId="{E436F857-0AEC-4B23-B109-F9945D8FB056}">
      <dgm:prSet/>
      <dgm:spPr/>
      <dgm:t>
        <a:bodyPr/>
        <a:lstStyle/>
        <a:p>
          <a:endParaRPr lang="fi-FI"/>
        </a:p>
      </dgm:t>
    </dgm:pt>
    <dgm:pt modelId="{10439C9A-381B-4693-95A0-455EB4D3C4A8}" type="sibTrans" cxnId="{E436F857-0AEC-4B23-B109-F9945D8FB056}">
      <dgm:prSet/>
      <dgm:spPr/>
      <dgm:t>
        <a:bodyPr/>
        <a:lstStyle/>
        <a:p>
          <a:endParaRPr lang="fi-FI"/>
        </a:p>
      </dgm:t>
    </dgm:pt>
    <dgm:pt modelId="{A1524459-6CB7-4DD0-8C57-A4F2AEA4CD9A}">
      <dgm:prSet/>
      <dgm:spPr/>
      <dgm:t>
        <a:bodyPr/>
        <a:lstStyle/>
        <a:p>
          <a:r>
            <a:rPr lang="en-US" b="0" i="1" baseline="0"/>
            <a:t>1. Binary Options - a prohibition on the marketing, distribution or sale of binary options to retail investors; and</a:t>
          </a:r>
          <a:endParaRPr lang="fi-FI"/>
        </a:p>
      </dgm:t>
    </dgm:pt>
    <dgm:pt modelId="{12FC3216-152F-4CC3-A036-E7DF8E6E98DF}" type="parTrans" cxnId="{B80F56BB-F0A2-4F86-B7AC-B0CFD2F4F56D}">
      <dgm:prSet/>
      <dgm:spPr/>
      <dgm:t>
        <a:bodyPr/>
        <a:lstStyle/>
        <a:p>
          <a:endParaRPr lang="fi-FI"/>
        </a:p>
      </dgm:t>
    </dgm:pt>
    <dgm:pt modelId="{42B55E34-FAD0-4F7F-8E71-E5A78C45445D}" type="sibTrans" cxnId="{B80F56BB-F0A2-4F86-B7AC-B0CFD2F4F56D}">
      <dgm:prSet/>
      <dgm:spPr/>
      <dgm:t>
        <a:bodyPr/>
        <a:lstStyle/>
        <a:p>
          <a:endParaRPr lang="fi-FI"/>
        </a:p>
      </dgm:t>
    </dgm:pt>
    <dgm:pt modelId="{CFCD4A72-7B45-4754-B9A8-1DB52317BAFB}">
      <dgm:prSet/>
      <dgm:spPr/>
      <dgm:t>
        <a:bodyPr/>
        <a:lstStyle/>
        <a:p>
          <a:r>
            <a:rPr lang="en-US" b="0" i="1" baseline="0"/>
            <a:t>2. Contracts for Differences - a restriction on the marketing, distribution or sale of CFDs to retail investors. This restriction consists of: </a:t>
          </a:r>
          <a:endParaRPr lang="fi-FI"/>
        </a:p>
      </dgm:t>
    </dgm:pt>
    <dgm:pt modelId="{51686FF4-349D-43C8-9424-61BED0C702C0}" type="parTrans" cxnId="{DE39E8A1-F51D-4A30-A4DF-3D49768414DA}">
      <dgm:prSet/>
      <dgm:spPr/>
      <dgm:t>
        <a:bodyPr/>
        <a:lstStyle/>
        <a:p>
          <a:endParaRPr lang="fi-FI"/>
        </a:p>
      </dgm:t>
    </dgm:pt>
    <dgm:pt modelId="{6F20DB33-5A74-4956-9849-263C5F427648}" type="sibTrans" cxnId="{DE39E8A1-F51D-4A30-A4DF-3D49768414DA}">
      <dgm:prSet/>
      <dgm:spPr/>
      <dgm:t>
        <a:bodyPr/>
        <a:lstStyle/>
        <a:p>
          <a:endParaRPr lang="fi-FI"/>
        </a:p>
      </dgm:t>
    </dgm:pt>
    <dgm:pt modelId="{22035524-AB9E-4780-8E8A-7B02592401BE}">
      <dgm:prSet/>
      <dgm:spPr/>
      <dgm:t>
        <a:bodyPr/>
        <a:lstStyle/>
        <a:p>
          <a:r>
            <a:rPr lang="en-US" i="1"/>
            <a:t>leverage limits on opening positions; </a:t>
          </a:r>
          <a:endParaRPr lang="fi-FI"/>
        </a:p>
      </dgm:t>
    </dgm:pt>
    <dgm:pt modelId="{9475624C-243D-465C-9FEE-8A2529B1B1B9}" type="parTrans" cxnId="{210DE598-9622-4DE9-969C-BAFA44E61C5E}">
      <dgm:prSet/>
      <dgm:spPr/>
      <dgm:t>
        <a:bodyPr/>
        <a:lstStyle/>
        <a:p>
          <a:endParaRPr lang="fi-FI"/>
        </a:p>
      </dgm:t>
    </dgm:pt>
    <dgm:pt modelId="{B79CE8C0-31D3-4829-B173-6C8D9D002F3E}" type="sibTrans" cxnId="{210DE598-9622-4DE9-969C-BAFA44E61C5E}">
      <dgm:prSet/>
      <dgm:spPr/>
      <dgm:t>
        <a:bodyPr/>
        <a:lstStyle/>
        <a:p>
          <a:endParaRPr lang="fi-FI"/>
        </a:p>
      </dgm:t>
    </dgm:pt>
    <dgm:pt modelId="{56CBB882-73ED-4899-94D1-0FE6133C6EEB}">
      <dgm:prSet/>
      <dgm:spPr/>
      <dgm:t>
        <a:bodyPr/>
        <a:lstStyle/>
        <a:p>
          <a:r>
            <a:rPr lang="en-US" i="1"/>
            <a:t>a margin close out rule on a per account basis; </a:t>
          </a:r>
          <a:endParaRPr lang="fi-FI"/>
        </a:p>
      </dgm:t>
    </dgm:pt>
    <dgm:pt modelId="{C499F771-9E09-4E5E-9412-DED5E71D683F}" type="parTrans" cxnId="{234C5E68-A1D0-4D92-8272-FE4C96659445}">
      <dgm:prSet/>
      <dgm:spPr/>
      <dgm:t>
        <a:bodyPr/>
        <a:lstStyle/>
        <a:p>
          <a:endParaRPr lang="fi-FI"/>
        </a:p>
      </dgm:t>
    </dgm:pt>
    <dgm:pt modelId="{5C7A84D2-BCB2-4584-9ABE-37A96F7B8287}" type="sibTrans" cxnId="{234C5E68-A1D0-4D92-8272-FE4C96659445}">
      <dgm:prSet/>
      <dgm:spPr/>
      <dgm:t>
        <a:bodyPr/>
        <a:lstStyle/>
        <a:p>
          <a:endParaRPr lang="fi-FI"/>
        </a:p>
      </dgm:t>
    </dgm:pt>
    <dgm:pt modelId="{2A814C07-35F2-4511-B5CD-DCDBF7789E67}">
      <dgm:prSet/>
      <dgm:spPr/>
      <dgm:t>
        <a:bodyPr/>
        <a:lstStyle/>
        <a:p>
          <a:r>
            <a:rPr lang="en-US" i="1"/>
            <a:t>a negative balance protection on a per account basis; </a:t>
          </a:r>
          <a:endParaRPr lang="fi-FI"/>
        </a:p>
      </dgm:t>
    </dgm:pt>
    <dgm:pt modelId="{53480967-BDF9-46D5-B235-46EFF6E46CCF}" type="parTrans" cxnId="{6F9E7892-861D-4640-9E53-A72D41B3C5AA}">
      <dgm:prSet/>
      <dgm:spPr/>
      <dgm:t>
        <a:bodyPr/>
        <a:lstStyle/>
        <a:p>
          <a:endParaRPr lang="fi-FI"/>
        </a:p>
      </dgm:t>
    </dgm:pt>
    <dgm:pt modelId="{EBEEF10D-7A88-49E3-87F1-B5D64E5074DF}" type="sibTrans" cxnId="{6F9E7892-861D-4640-9E53-A72D41B3C5AA}">
      <dgm:prSet/>
      <dgm:spPr/>
      <dgm:t>
        <a:bodyPr/>
        <a:lstStyle/>
        <a:p>
          <a:endParaRPr lang="fi-FI"/>
        </a:p>
      </dgm:t>
    </dgm:pt>
    <dgm:pt modelId="{82AE5FAD-12C0-4DDF-A35A-0B6321C85D03}">
      <dgm:prSet/>
      <dgm:spPr/>
      <dgm:t>
        <a:bodyPr/>
        <a:lstStyle/>
        <a:p>
          <a:r>
            <a:rPr lang="en-US" i="1"/>
            <a:t>preventing the use of incentives by a CFD provider; </a:t>
          </a:r>
          <a:endParaRPr lang="fi-FI"/>
        </a:p>
      </dgm:t>
    </dgm:pt>
    <dgm:pt modelId="{3B7344BC-47B5-4F50-A679-DC5ECEC841EC}" type="parTrans" cxnId="{73A5699E-755E-46AD-BB8E-1561F1987900}">
      <dgm:prSet/>
      <dgm:spPr/>
      <dgm:t>
        <a:bodyPr/>
        <a:lstStyle/>
        <a:p>
          <a:endParaRPr lang="fi-FI"/>
        </a:p>
      </dgm:t>
    </dgm:pt>
    <dgm:pt modelId="{5C11BA47-9C24-4DD6-91E0-4BC874A93433}" type="sibTrans" cxnId="{73A5699E-755E-46AD-BB8E-1561F1987900}">
      <dgm:prSet/>
      <dgm:spPr/>
      <dgm:t>
        <a:bodyPr/>
        <a:lstStyle/>
        <a:p>
          <a:endParaRPr lang="fi-FI"/>
        </a:p>
      </dgm:t>
    </dgm:pt>
    <dgm:pt modelId="{E9EFCB7F-618D-49E4-94F7-E28C67844272}">
      <dgm:prSet/>
      <dgm:spPr/>
      <dgm:t>
        <a:bodyPr/>
        <a:lstStyle/>
        <a:p>
          <a:r>
            <a:rPr lang="en-US" i="1"/>
            <a:t>and a firm specific risk warning delivered in a standardised way. </a:t>
          </a:r>
          <a:endParaRPr lang="fi-FI"/>
        </a:p>
      </dgm:t>
    </dgm:pt>
    <dgm:pt modelId="{62137389-1781-4BFE-9826-AF27E6C6D12A}" type="parTrans" cxnId="{2F67F5AA-F53D-4159-9FB3-94686DA127DD}">
      <dgm:prSet/>
      <dgm:spPr/>
      <dgm:t>
        <a:bodyPr/>
        <a:lstStyle/>
        <a:p>
          <a:endParaRPr lang="fi-FI"/>
        </a:p>
      </dgm:t>
    </dgm:pt>
    <dgm:pt modelId="{1E38371E-BC6C-4C29-87D9-069E4F7A1130}" type="sibTrans" cxnId="{2F67F5AA-F53D-4159-9FB3-94686DA127DD}">
      <dgm:prSet/>
      <dgm:spPr/>
      <dgm:t>
        <a:bodyPr/>
        <a:lstStyle/>
        <a:p>
          <a:endParaRPr lang="fi-FI"/>
        </a:p>
      </dgm:t>
    </dgm:pt>
    <dgm:pt modelId="{E46F9B20-D4BE-4876-9560-3EA9231302DC}" type="pres">
      <dgm:prSet presAssocID="{0B0CC6C4-EC4A-4065-93C5-605DC87880B5}" presName="vert0" presStyleCnt="0">
        <dgm:presLayoutVars>
          <dgm:dir/>
          <dgm:animOne val="branch"/>
          <dgm:animLvl val="lvl"/>
        </dgm:presLayoutVars>
      </dgm:prSet>
      <dgm:spPr/>
    </dgm:pt>
    <dgm:pt modelId="{49D3A6DA-0133-4176-AA87-EC4DCE41F7FB}" type="pres">
      <dgm:prSet presAssocID="{EA855214-0BD4-4A0A-B867-8BE0B9335E6C}" presName="thickLine" presStyleLbl="alignNode1" presStyleIdx="0" presStyleCnt="1"/>
      <dgm:spPr/>
    </dgm:pt>
    <dgm:pt modelId="{2F56BF36-616A-4AF0-BDAE-EF0521CED34F}" type="pres">
      <dgm:prSet presAssocID="{EA855214-0BD4-4A0A-B867-8BE0B9335E6C}" presName="horz1" presStyleCnt="0"/>
      <dgm:spPr/>
    </dgm:pt>
    <dgm:pt modelId="{4419DD6F-822F-468F-8FA5-5D88604A7A90}" type="pres">
      <dgm:prSet presAssocID="{EA855214-0BD4-4A0A-B867-8BE0B9335E6C}" presName="tx1" presStyleLbl="revTx" presStyleIdx="0" presStyleCnt="8"/>
      <dgm:spPr/>
    </dgm:pt>
    <dgm:pt modelId="{962EAE53-026B-4F7A-B157-B8CBD8C2FB46}" type="pres">
      <dgm:prSet presAssocID="{EA855214-0BD4-4A0A-B867-8BE0B9335E6C}" presName="vert1" presStyleCnt="0"/>
      <dgm:spPr/>
    </dgm:pt>
    <dgm:pt modelId="{95B764BA-1D18-4D51-870A-D7684D5C4262}" type="pres">
      <dgm:prSet presAssocID="{A1524459-6CB7-4DD0-8C57-A4F2AEA4CD9A}" presName="vertSpace2a" presStyleCnt="0"/>
      <dgm:spPr/>
    </dgm:pt>
    <dgm:pt modelId="{53D3F522-F90B-4A28-A5E4-1400C824E08A}" type="pres">
      <dgm:prSet presAssocID="{A1524459-6CB7-4DD0-8C57-A4F2AEA4CD9A}" presName="horz2" presStyleCnt="0"/>
      <dgm:spPr/>
    </dgm:pt>
    <dgm:pt modelId="{D71D103F-33B0-444B-BCC9-7F69DB873C98}" type="pres">
      <dgm:prSet presAssocID="{A1524459-6CB7-4DD0-8C57-A4F2AEA4CD9A}" presName="horzSpace2" presStyleCnt="0"/>
      <dgm:spPr/>
    </dgm:pt>
    <dgm:pt modelId="{22142522-E9A0-4E2F-928B-1EE3EDCA0020}" type="pres">
      <dgm:prSet presAssocID="{A1524459-6CB7-4DD0-8C57-A4F2AEA4CD9A}" presName="tx2" presStyleLbl="revTx" presStyleIdx="1" presStyleCnt="8"/>
      <dgm:spPr/>
    </dgm:pt>
    <dgm:pt modelId="{56D1AD5F-CD3B-4C7E-90E3-F0F6EAF38BD8}" type="pres">
      <dgm:prSet presAssocID="{A1524459-6CB7-4DD0-8C57-A4F2AEA4CD9A}" presName="vert2" presStyleCnt="0"/>
      <dgm:spPr/>
    </dgm:pt>
    <dgm:pt modelId="{9E76B75B-5C5B-4B5E-A9B8-A1D1DC62E148}" type="pres">
      <dgm:prSet presAssocID="{A1524459-6CB7-4DD0-8C57-A4F2AEA4CD9A}" presName="thinLine2b" presStyleLbl="callout" presStyleIdx="0" presStyleCnt="6"/>
      <dgm:spPr/>
    </dgm:pt>
    <dgm:pt modelId="{992FE122-F6D2-4025-8847-717B528144B6}" type="pres">
      <dgm:prSet presAssocID="{A1524459-6CB7-4DD0-8C57-A4F2AEA4CD9A}" presName="vertSpace2b" presStyleCnt="0"/>
      <dgm:spPr/>
    </dgm:pt>
    <dgm:pt modelId="{446FBC95-C545-444C-84D9-CFAF0B1E1179}" type="pres">
      <dgm:prSet presAssocID="{CFCD4A72-7B45-4754-B9A8-1DB52317BAFB}" presName="horz2" presStyleCnt="0"/>
      <dgm:spPr/>
    </dgm:pt>
    <dgm:pt modelId="{37FC6424-E962-4B7F-95E9-D91EF66824E1}" type="pres">
      <dgm:prSet presAssocID="{CFCD4A72-7B45-4754-B9A8-1DB52317BAFB}" presName="horzSpace2" presStyleCnt="0"/>
      <dgm:spPr/>
    </dgm:pt>
    <dgm:pt modelId="{B9276908-7D6B-443B-9893-FB0EAE0D1E63}" type="pres">
      <dgm:prSet presAssocID="{CFCD4A72-7B45-4754-B9A8-1DB52317BAFB}" presName="tx2" presStyleLbl="revTx" presStyleIdx="2" presStyleCnt="8"/>
      <dgm:spPr/>
    </dgm:pt>
    <dgm:pt modelId="{88F20A25-585F-4B73-84A1-A75928B33A73}" type="pres">
      <dgm:prSet presAssocID="{CFCD4A72-7B45-4754-B9A8-1DB52317BAFB}" presName="vert2" presStyleCnt="0"/>
      <dgm:spPr/>
    </dgm:pt>
    <dgm:pt modelId="{67EB6945-BFCB-48C6-8CA2-8283F3CF65D9}" type="pres">
      <dgm:prSet presAssocID="{22035524-AB9E-4780-8E8A-7B02592401BE}" presName="horz3" presStyleCnt="0"/>
      <dgm:spPr/>
    </dgm:pt>
    <dgm:pt modelId="{6C6FF781-84A5-485D-ADE9-22107A1C8461}" type="pres">
      <dgm:prSet presAssocID="{22035524-AB9E-4780-8E8A-7B02592401BE}" presName="horzSpace3" presStyleCnt="0"/>
      <dgm:spPr/>
    </dgm:pt>
    <dgm:pt modelId="{BB3ADE72-5D97-43E1-893D-A12A74EA4D94}" type="pres">
      <dgm:prSet presAssocID="{22035524-AB9E-4780-8E8A-7B02592401BE}" presName="tx3" presStyleLbl="revTx" presStyleIdx="3" presStyleCnt="8"/>
      <dgm:spPr/>
    </dgm:pt>
    <dgm:pt modelId="{2A27E6BD-3C13-4B85-8491-C3D483EBFC45}" type="pres">
      <dgm:prSet presAssocID="{22035524-AB9E-4780-8E8A-7B02592401BE}" presName="vert3" presStyleCnt="0"/>
      <dgm:spPr/>
    </dgm:pt>
    <dgm:pt modelId="{6E421FE8-871C-4F10-82FF-AA189FF92FC0}" type="pres">
      <dgm:prSet presAssocID="{B79CE8C0-31D3-4829-B173-6C8D9D002F3E}" presName="thinLine3" presStyleLbl="callout" presStyleIdx="1" presStyleCnt="6"/>
      <dgm:spPr/>
    </dgm:pt>
    <dgm:pt modelId="{AC9C9FE6-8808-457B-B645-25E04BB2A099}" type="pres">
      <dgm:prSet presAssocID="{56CBB882-73ED-4899-94D1-0FE6133C6EEB}" presName="horz3" presStyleCnt="0"/>
      <dgm:spPr/>
    </dgm:pt>
    <dgm:pt modelId="{6EE006DF-5810-48F6-8778-531BB50EBDA6}" type="pres">
      <dgm:prSet presAssocID="{56CBB882-73ED-4899-94D1-0FE6133C6EEB}" presName="horzSpace3" presStyleCnt="0"/>
      <dgm:spPr/>
    </dgm:pt>
    <dgm:pt modelId="{67329D97-733E-4FB3-88A4-40680C6AF0E9}" type="pres">
      <dgm:prSet presAssocID="{56CBB882-73ED-4899-94D1-0FE6133C6EEB}" presName="tx3" presStyleLbl="revTx" presStyleIdx="4" presStyleCnt="8"/>
      <dgm:spPr/>
    </dgm:pt>
    <dgm:pt modelId="{F09D6BC0-D745-46EB-9E9E-82A112BA2EB9}" type="pres">
      <dgm:prSet presAssocID="{56CBB882-73ED-4899-94D1-0FE6133C6EEB}" presName="vert3" presStyleCnt="0"/>
      <dgm:spPr/>
    </dgm:pt>
    <dgm:pt modelId="{CC12E185-1F26-414C-B6A4-54A65594EE51}" type="pres">
      <dgm:prSet presAssocID="{5C7A84D2-BCB2-4584-9ABE-37A96F7B8287}" presName="thinLine3" presStyleLbl="callout" presStyleIdx="2" presStyleCnt="6"/>
      <dgm:spPr/>
    </dgm:pt>
    <dgm:pt modelId="{9B2F7975-928D-425A-B986-FEF421565494}" type="pres">
      <dgm:prSet presAssocID="{2A814C07-35F2-4511-B5CD-DCDBF7789E67}" presName="horz3" presStyleCnt="0"/>
      <dgm:spPr/>
    </dgm:pt>
    <dgm:pt modelId="{5BC5D88B-6B7C-4DFC-839A-512BAF5D782E}" type="pres">
      <dgm:prSet presAssocID="{2A814C07-35F2-4511-B5CD-DCDBF7789E67}" presName="horzSpace3" presStyleCnt="0"/>
      <dgm:spPr/>
    </dgm:pt>
    <dgm:pt modelId="{301C1ED1-D04C-4167-83EF-F9512BA90269}" type="pres">
      <dgm:prSet presAssocID="{2A814C07-35F2-4511-B5CD-DCDBF7789E67}" presName="tx3" presStyleLbl="revTx" presStyleIdx="5" presStyleCnt="8"/>
      <dgm:spPr/>
    </dgm:pt>
    <dgm:pt modelId="{40CF267F-A94A-4A7E-AE3D-45E99875DCE3}" type="pres">
      <dgm:prSet presAssocID="{2A814C07-35F2-4511-B5CD-DCDBF7789E67}" presName="vert3" presStyleCnt="0"/>
      <dgm:spPr/>
    </dgm:pt>
    <dgm:pt modelId="{76E5D272-4F64-4B3C-9D74-46B60954315C}" type="pres">
      <dgm:prSet presAssocID="{EBEEF10D-7A88-49E3-87F1-B5D64E5074DF}" presName="thinLine3" presStyleLbl="callout" presStyleIdx="3" presStyleCnt="6"/>
      <dgm:spPr/>
    </dgm:pt>
    <dgm:pt modelId="{16437DE0-C50D-4851-B374-4DA113CDB327}" type="pres">
      <dgm:prSet presAssocID="{82AE5FAD-12C0-4DDF-A35A-0B6321C85D03}" presName="horz3" presStyleCnt="0"/>
      <dgm:spPr/>
    </dgm:pt>
    <dgm:pt modelId="{D2B76E65-2C08-48F3-B476-663EA60DFEFD}" type="pres">
      <dgm:prSet presAssocID="{82AE5FAD-12C0-4DDF-A35A-0B6321C85D03}" presName="horzSpace3" presStyleCnt="0"/>
      <dgm:spPr/>
    </dgm:pt>
    <dgm:pt modelId="{F52ABD81-5CE5-4153-9C62-AD78082F821E}" type="pres">
      <dgm:prSet presAssocID="{82AE5FAD-12C0-4DDF-A35A-0B6321C85D03}" presName="tx3" presStyleLbl="revTx" presStyleIdx="6" presStyleCnt="8"/>
      <dgm:spPr/>
    </dgm:pt>
    <dgm:pt modelId="{AB0A3DFC-49C1-4DFA-82F6-A05EBBCF78A7}" type="pres">
      <dgm:prSet presAssocID="{82AE5FAD-12C0-4DDF-A35A-0B6321C85D03}" presName="vert3" presStyleCnt="0"/>
      <dgm:spPr/>
    </dgm:pt>
    <dgm:pt modelId="{79EB5204-D33A-47AA-A2C9-B81F5FFD991C}" type="pres">
      <dgm:prSet presAssocID="{5C11BA47-9C24-4DD6-91E0-4BC874A93433}" presName="thinLine3" presStyleLbl="callout" presStyleIdx="4" presStyleCnt="6"/>
      <dgm:spPr/>
    </dgm:pt>
    <dgm:pt modelId="{532289D3-9450-4138-8145-D59527D1D8FF}" type="pres">
      <dgm:prSet presAssocID="{E9EFCB7F-618D-49E4-94F7-E28C67844272}" presName="horz3" presStyleCnt="0"/>
      <dgm:spPr/>
    </dgm:pt>
    <dgm:pt modelId="{5FB18F67-640B-44E8-9CBD-DBC3B112EC51}" type="pres">
      <dgm:prSet presAssocID="{E9EFCB7F-618D-49E4-94F7-E28C67844272}" presName="horzSpace3" presStyleCnt="0"/>
      <dgm:spPr/>
    </dgm:pt>
    <dgm:pt modelId="{F98E2146-63A6-4B4B-AE6D-BC51D6BB7466}" type="pres">
      <dgm:prSet presAssocID="{E9EFCB7F-618D-49E4-94F7-E28C67844272}" presName="tx3" presStyleLbl="revTx" presStyleIdx="7" presStyleCnt="8"/>
      <dgm:spPr/>
    </dgm:pt>
    <dgm:pt modelId="{5E8D1A3F-F577-407B-92B5-A8695EE40615}" type="pres">
      <dgm:prSet presAssocID="{E9EFCB7F-618D-49E4-94F7-E28C67844272}" presName="vert3" presStyleCnt="0"/>
      <dgm:spPr/>
    </dgm:pt>
    <dgm:pt modelId="{6BF375A9-B8A9-4192-A78C-E97E703BA429}" type="pres">
      <dgm:prSet presAssocID="{CFCD4A72-7B45-4754-B9A8-1DB52317BAFB}" presName="thinLine2b" presStyleLbl="callout" presStyleIdx="5" presStyleCnt="6"/>
      <dgm:spPr/>
    </dgm:pt>
    <dgm:pt modelId="{492FB9A8-D3CB-4F98-B182-B6794B0C7758}" type="pres">
      <dgm:prSet presAssocID="{CFCD4A72-7B45-4754-B9A8-1DB52317BAFB}" presName="vertSpace2b" presStyleCnt="0"/>
      <dgm:spPr/>
    </dgm:pt>
  </dgm:ptLst>
  <dgm:cxnLst>
    <dgm:cxn modelId="{B8B49A0A-2EC3-4FED-9FE1-76BB80C8BE81}" type="presOf" srcId="{22035524-AB9E-4780-8E8A-7B02592401BE}" destId="{BB3ADE72-5D97-43E1-893D-A12A74EA4D94}" srcOrd="0" destOrd="0" presId="urn:microsoft.com/office/officeart/2008/layout/LinedList"/>
    <dgm:cxn modelId="{23BDCE0A-3A17-4B57-BAF5-306A5D827835}" type="presOf" srcId="{56CBB882-73ED-4899-94D1-0FE6133C6EEB}" destId="{67329D97-733E-4FB3-88A4-40680C6AF0E9}" srcOrd="0" destOrd="0" presId="urn:microsoft.com/office/officeart/2008/layout/LinedList"/>
    <dgm:cxn modelId="{5A63381B-72AB-440F-95C4-8E1B76DB71EE}" type="presOf" srcId="{E9EFCB7F-618D-49E4-94F7-E28C67844272}" destId="{F98E2146-63A6-4B4B-AE6D-BC51D6BB7466}" srcOrd="0" destOrd="0" presId="urn:microsoft.com/office/officeart/2008/layout/LinedList"/>
    <dgm:cxn modelId="{A50B7036-CDD5-468F-849D-4A26B57150BB}" type="presOf" srcId="{0B0CC6C4-EC4A-4065-93C5-605DC87880B5}" destId="{E46F9B20-D4BE-4876-9560-3EA9231302DC}" srcOrd="0" destOrd="0" presId="urn:microsoft.com/office/officeart/2008/layout/LinedList"/>
    <dgm:cxn modelId="{E59FEF5F-24D2-4B92-BC94-9566F2C71315}" type="presOf" srcId="{CFCD4A72-7B45-4754-B9A8-1DB52317BAFB}" destId="{B9276908-7D6B-443B-9893-FB0EAE0D1E63}" srcOrd="0" destOrd="0" presId="urn:microsoft.com/office/officeart/2008/layout/LinedList"/>
    <dgm:cxn modelId="{234C5E68-A1D0-4D92-8272-FE4C96659445}" srcId="{CFCD4A72-7B45-4754-B9A8-1DB52317BAFB}" destId="{56CBB882-73ED-4899-94D1-0FE6133C6EEB}" srcOrd="1" destOrd="0" parTransId="{C499F771-9E09-4E5E-9412-DED5E71D683F}" sibTransId="{5C7A84D2-BCB2-4584-9ABE-37A96F7B8287}"/>
    <dgm:cxn modelId="{E436F857-0AEC-4B23-B109-F9945D8FB056}" srcId="{0B0CC6C4-EC4A-4065-93C5-605DC87880B5}" destId="{EA855214-0BD4-4A0A-B867-8BE0B9335E6C}" srcOrd="0" destOrd="0" parTransId="{FC6BE264-7C19-4333-A6B9-9CADBB7E2A50}" sibTransId="{10439C9A-381B-4693-95A0-455EB4D3C4A8}"/>
    <dgm:cxn modelId="{7B386B85-3103-4FA8-A032-835238739E9D}" type="presOf" srcId="{82AE5FAD-12C0-4DDF-A35A-0B6321C85D03}" destId="{F52ABD81-5CE5-4153-9C62-AD78082F821E}" srcOrd="0" destOrd="0" presId="urn:microsoft.com/office/officeart/2008/layout/LinedList"/>
    <dgm:cxn modelId="{6F9E7892-861D-4640-9E53-A72D41B3C5AA}" srcId="{CFCD4A72-7B45-4754-B9A8-1DB52317BAFB}" destId="{2A814C07-35F2-4511-B5CD-DCDBF7789E67}" srcOrd="2" destOrd="0" parTransId="{53480967-BDF9-46D5-B235-46EFF6E46CCF}" sibTransId="{EBEEF10D-7A88-49E3-87F1-B5D64E5074DF}"/>
    <dgm:cxn modelId="{210DE598-9622-4DE9-969C-BAFA44E61C5E}" srcId="{CFCD4A72-7B45-4754-B9A8-1DB52317BAFB}" destId="{22035524-AB9E-4780-8E8A-7B02592401BE}" srcOrd="0" destOrd="0" parTransId="{9475624C-243D-465C-9FEE-8A2529B1B1B9}" sibTransId="{B79CE8C0-31D3-4829-B173-6C8D9D002F3E}"/>
    <dgm:cxn modelId="{73A5699E-755E-46AD-BB8E-1561F1987900}" srcId="{CFCD4A72-7B45-4754-B9A8-1DB52317BAFB}" destId="{82AE5FAD-12C0-4DDF-A35A-0B6321C85D03}" srcOrd="3" destOrd="0" parTransId="{3B7344BC-47B5-4F50-A679-DC5ECEC841EC}" sibTransId="{5C11BA47-9C24-4DD6-91E0-4BC874A93433}"/>
    <dgm:cxn modelId="{DE39E8A1-F51D-4A30-A4DF-3D49768414DA}" srcId="{EA855214-0BD4-4A0A-B867-8BE0B9335E6C}" destId="{CFCD4A72-7B45-4754-B9A8-1DB52317BAFB}" srcOrd="1" destOrd="0" parTransId="{51686FF4-349D-43C8-9424-61BED0C702C0}" sibTransId="{6F20DB33-5A74-4956-9849-263C5F427648}"/>
    <dgm:cxn modelId="{2F67F5AA-F53D-4159-9FB3-94686DA127DD}" srcId="{CFCD4A72-7B45-4754-B9A8-1DB52317BAFB}" destId="{E9EFCB7F-618D-49E4-94F7-E28C67844272}" srcOrd="4" destOrd="0" parTransId="{62137389-1781-4BFE-9826-AF27E6C6D12A}" sibTransId="{1E38371E-BC6C-4C29-87D9-069E4F7A1130}"/>
    <dgm:cxn modelId="{344CB1B6-8CF7-4202-95AB-359ADAA30348}" type="presOf" srcId="{EA855214-0BD4-4A0A-B867-8BE0B9335E6C}" destId="{4419DD6F-822F-468F-8FA5-5D88604A7A90}" srcOrd="0" destOrd="0" presId="urn:microsoft.com/office/officeart/2008/layout/LinedList"/>
    <dgm:cxn modelId="{B80F56BB-F0A2-4F86-B7AC-B0CFD2F4F56D}" srcId="{EA855214-0BD4-4A0A-B867-8BE0B9335E6C}" destId="{A1524459-6CB7-4DD0-8C57-A4F2AEA4CD9A}" srcOrd="0" destOrd="0" parTransId="{12FC3216-152F-4CC3-A036-E7DF8E6E98DF}" sibTransId="{42B55E34-FAD0-4F7F-8E71-E5A78C45445D}"/>
    <dgm:cxn modelId="{17490BBD-DD1E-4874-9D1F-5F02BA19F7CB}" type="presOf" srcId="{2A814C07-35F2-4511-B5CD-DCDBF7789E67}" destId="{301C1ED1-D04C-4167-83EF-F9512BA90269}" srcOrd="0" destOrd="0" presId="urn:microsoft.com/office/officeart/2008/layout/LinedList"/>
    <dgm:cxn modelId="{72266BDD-5BB3-4100-9FEE-ED041E775004}" type="presOf" srcId="{A1524459-6CB7-4DD0-8C57-A4F2AEA4CD9A}" destId="{22142522-E9A0-4E2F-928B-1EE3EDCA0020}" srcOrd="0" destOrd="0" presId="urn:microsoft.com/office/officeart/2008/layout/LinedList"/>
    <dgm:cxn modelId="{0DDF7707-0414-47D6-9057-2A416E53C05B}" type="presParOf" srcId="{E46F9B20-D4BE-4876-9560-3EA9231302DC}" destId="{49D3A6DA-0133-4176-AA87-EC4DCE41F7FB}" srcOrd="0" destOrd="0" presId="urn:microsoft.com/office/officeart/2008/layout/LinedList"/>
    <dgm:cxn modelId="{1D8DF611-D625-4387-8597-FF7202F6DD06}" type="presParOf" srcId="{E46F9B20-D4BE-4876-9560-3EA9231302DC}" destId="{2F56BF36-616A-4AF0-BDAE-EF0521CED34F}" srcOrd="1" destOrd="0" presId="urn:microsoft.com/office/officeart/2008/layout/LinedList"/>
    <dgm:cxn modelId="{901BED32-DA85-4FDC-829B-6100C1065F54}" type="presParOf" srcId="{2F56BF36-616A-4AF0-BDAE-EF0521CED34F}" destId="{4419DD6F-822F-468F-8FA5-5D88604A7A90}" srcOrd="0" destOrd="0" presId="urn:microsoft.com/office/officeart/2008/layout/LinedList"/>
    <dgm:cxn modelId="{D0F9B481-E888-472E-B88F-E002B5CFD1AE}" type="presParOf" srcId="{2F56BF36-616A-4AF0-BDAE-EF0521CED34F}" destId="{962EAE53-026B-4F7A-B157-B8CBD8C2FB46}" srcOrd="1" destOrd="0" presId="urn:microsoft.com/office/officeart/2008/layout/LinedList"/>
    <dgm:cxn modelId="{9A1A0BE5-9A2F-4367-8F1E-B116AEE616EC}" type="presParOf" srcId="{962EAE53-026B-4F7A-B157-B8CBD8C2FB46}" destId="{95B764BA-1D18-4D51-870A-D7684D5C4262}" srcOrd="0" destOrd="0" presId="urn:microsoft.com/office/officeart/2008/layout/LinedList"/>
    <dgm:cxn modelId="{2C3FCD84-382C-47DF-BBF8-0F680F4185DD}" type="presParOf" srcId="{962EAE53-026B-4F7A-B157-B8CBD8C2FB46}" destId="{53D3F522-F90B-4A28-A5E4-1400C824E08A}" srcOrd="1" destOrd="0" presId="urn:microsoft.com/office/officeart/2008/layout/LinedList"/>
    <dgm:cxn modelId="{701B98D6-CDD6-4346-9402-5679B5AF487D}" type="presParOf" srcId="{53D3F522-F90B-4A28-A5E4-1400C824E08A}" destId="{D71D103F-33B0-444B-BCC9-7F69DB873C98}" srcOrd="0" destOrd="0" presId="urn:microsoft.com/office/officeart/2008/layout/LinedList"/>
    <dgm:cxn modelId="{116F08B4-BCF7-41EB-BE1B-2F0140D2C2CD}" type="presParOf" srcId="{53D3F522-F90B-4A28-A5E4-1400C824E08A}" destId="{22142522-E9A0-4E2F-928B-1EE3EDCA0020}" srcOrd="1" destOrd="0" presId="urn:microsoft.com/office/officeart/2008/layout/LinedList"/>
    <dgm:cxn modelId="{35A40BED-629A-4AAE-AABF-3A4D48F606F6}" type="presParOf" srcId="{53D3F522-F90B-4A28-A5E4-1400C824E08A}" destId="{56D1AD5F-CD3B-4C7E-90E3-F0F6EAF38BD8}" srcOrd="2" destOrd="0" presId="urn:microsoft.com/office/officeart/2008/layout/LinedList"/>
    <dgm:cxn modelId="{0D4AB9AE-FF5E-4CD5-A746-F18D65D69D67}" type="presParOf" srcId="{962EAE53-026B-4F7A-B157-B8CBD8C2FB46}" destId="{9E76B75B-5C5B-4B5E-A9B8-A1D1DC62E148}" srcOrd="2" destOrd="0" presId="urn:microsoft.com/office/officeart/2008/layout/LinedList"/>
    <dgm:cxn modelId="{02AC96DB-B408-4D96-9438-2193C287B3E1}" type="presParOf" srcId="{962EAE53-026B-4F7A-B157-B8CBD8C2FB46}" destId="{992FE122-F6D2-4025-8847-717B528144B6}" srcOrd="3" destOrd="0" presId="urn:microsoft.com/office/officeart/2008/layout/LinedList"/>
    <dgm:cxn modelId="{4D3AE62D-C2FC-48BD-9B16-2FBAA68017E2}" type="presParOf" srcId="{962EAE53-026B-4F7A-B157-B8CBD8C2FB46}" destId="{446FBC95-C545-444C-84D9-CFAF0B1E1179}" srcOrd="4" destOrd="0" presId="urn:microsoft.com/office/officeart/2008/layout/LinedList"/>
    <dgm:cxn modelId="{811D9FC1-9776-4267-A490-77CE62589929}" type="presParOf" srcId="{446FBC95-C545-444C-84D9-CFAF0B1E1179}" destId="{37FC6424-E962-4B7F-95E9-D91EF66824E1}" srcOrd="0" destOrd="0" presId="urn:microsoft.com/office/officeart/2008/layout/LinedList"/>
    <dgm:cxn modelId="{69D92F71-1180-40A2-8B18-D3746896392B}" type="presParOf" srcId="{446FBC95-C545-444C-84D9-CFAF0B1E1179}" destId="{B9276908-7D6B-443B-9893-FB0EAE0D1E63}" srcOrd="1" destOrd="0" presId="urn:microsoft.com/office/officeart/2008/layout/LinedList"/>
    <dgm:cxn modelId="{FFBB78BA-FF76-4316-808A-65D6C17F618A}" type="presParOf" srcId="{446FBC95-C545-444C-84D9-CFAF0B1E1179}" destId="{88F20A25-585F-4B73-84A1-A75928B33A73}" srcOrd="2" destOrd="0" presId="urn:microsoft.com/office/officeart/2008/layout/LinedList"/>
    <dgm:cxn modelId="{0078C15B-0ADA-4673-81F3-49CF2912D4BD}" type="presParOf" srcId="{88F20A25-585F-4B73-84A1-A75928B33A73}" destId="{67EB6945-BFCB-48C6-8CA2-8283F3CF65D9}" srcOrd="0" destOrd="0" presId="urn:microsoft.com/office/officeart/2008/layout/LinedList"/>
    <dgm:cxn modelId="{28A22ED1-93CA-4F0B-9FF0-22D8E42C8B64}" type="presParOf" srcId="{67EB6945-BFCB-48C6-8CA2-8283F3CF65D9}" destId="{6C6FF781-84A5-485D-ADE9-22107A1C8461}" srcOrd="0" destOrd="0" presId="urn:microsoft.com/office/officeart/2008/layout/LinedList"/>
    <dgm:cxn modelId="{1E32ACF0-8946-4E99-8E5F-2A4EC7D24B64}" type="presParOf" srcId="{67EB6945-BFCB-48C6-8CA2-8283F3CF65D9}" destId="{BB3ADE72-5D97-43E1-893D-A12A74EA4D94}" srcOrd="1" destOrd="0" presId="urn:microsoft.com/office/officeart/2008/layout/LinedList"/>
    <dgm:cxn modelId="{FA905838-34B2-4DFA-AD2C-927B8D00C350}" type="presParOf" srcId="{67EB6945-BFCB-48C6-8CA2-8283F3CF65D9}" destId="{2A27E6BD-3C13-4B85-8491-C3D483EBFC45}" srcOrd="2" destOrd="0" presId="urn:microsoft.com/office/officeart/2008/layout/LinedList"/>
    <dgm:cxn modelId="{1974DB8E-5FCE-47B9-897E-61F070A667F8}" type="presParOf" srcId="{88F20A25-585F-4B73-84A1-A75928B33A73}" destId="{6E421FE8-871C-4F10-82FF-AA189FF92FC0}" srcOrd="1" destOrd="0" presId="urn:microsoft.com/office/officeart/2008/layout/LinedList"/>
    <dgm:cxn modelId="{21B1F91F-3F71-45EA-A6FB-CC561CA448A4}" type="presParOf" srcId="{88F20A25-585F-4B73-84A1-A75928B33A73}" destId="{AC9C9FE6-8808-457B-B645-25E04BB2A099}" srcOrd="2" destOrd="0" presId="urn:microsoft.com/office/officeart/2008/layout/LinedList"/>
    <dgm:cxn modelId="{62EC7509-DD20-4FF4-9524-91F9FF861882}" type="presParOf" srcId="{AC9C9FE6-8808-457B-B645-25E04BB2A099}" destId="{6EE006DF-5810-48F6-8778-531BB50EBDA6}" srcOrd="0" destOrd="0" presId="urn:microsoft.com/office/officeart/2008/layout/LinedList"/>
    <dgm:cxn modelId="{7DC2691F-A99C-428A-A25B-CE27AAD608F8}" type="presParOf" srcId="{AC9C9FE6-8808-457B-B645-25E04BB2A099}" destId="{67329D97-733E-4FB3-88A4-40680C6AF0E9}" srcOrd="1" destOrd="0" presId="urn:microsoft.com/office/officeart/2008/layout/LinedList"/>
    <dgm:cxn modelId="{8DF7C23D-9CD5-4B42-9374-16966FD35E1A}" type="presParOf" srcId="{AC9C9FE6-8808-457B-B645-25E04BB2A099}" destId="{F09D6BC0-D745-46EB-9E9E-82A112BA2EB9}" srcOrd="2" destOrd="0" presId="urn:microsoft.com/office/officeart/2008/layout/LinedList"/>
    <dgm:cxn modelId="{E1075780-6F48-4715-8987-42B555B93A75}" type="presParOf" srcId="{88F20A25-585F-4B73-84A1-A75928B33A73}" destId="{CC12E185-1F26-414C-B6A4-54A65594EE51}" srcOrd="3" destOrd="0" presId="urn:microsoft.com/office/officeart/2008/layout/LinedList"/>
    <dgm:cxn modelId="{7DAFC0D7-D743-4F75-86CA-C4FA41ABA73E}" type="presParOf" srcId="{88F20A25-585F-4B73-84A1-A75928B33A73}" destId="{9B2F7975-928D-425A-B986-FEF421565494}" srcOrd="4" destOrd="0" presId="urn:microsoft.com/office/officeart/2008/layout/LinedList"/>
    <dgm:cxn modelId="{71B6FF5A-F6A8-4263-9331-370944303E7B}" type="presParOf" srcId="{9B2F7975-928D-425A-B986-FEF421565494}" destId="{5BC5D88B-6B7C-4DFC-839A-512BAF5D782E}" srcOrd="0" destOrd="0" presId="urn:microsoft.com/office/officeart/2008/layout/LinedList"/>
    <dgm:cxn modelId="{0DC4FCB7-AB63-41D5-9849-64C00BF8DE58}" type="presParOf" srcId="{9B2F7975-928D-425A-B986-FEF421565494}" destId="{301C1ED1-D04C-4167-83EF-F9512BA90269}" srcOrd="1" destOrd="0" presId="urn:microsoft.com/office/officeart/2008/layout/LinedList"/>
    <dgm:cxn modelId="{B7E5C860-66B3-4E3F-8C82-ED93C8B45C25}" type="presParOf" srcId="{9B2F7975-928D-425A-B986-FEF421565494}" destId="{40CF267F-A94A-4A7E-AE3D-45E99875DCE3}" srcOrd="2" destOrd="0" presId="urn:microsoft.com/office/officeart/2008/layout/LinedList"/>
    <dgm:cxn modelId="{97CC94DE-55B6-4C6E-A6E5-A7C875CDE14B}" type="presParOf" srcId="{88F20A25-585F-4B73-84A1-A75928B33A73}" destId="{76E5D272-4F64-4B3C-9D74-46B60954315C}" srcOrd="5" destOrd="0" presId="urn:microsoft.com/office/officeart/2008/layout/LinedList"/>
    <dgm:cxn modelId="{93CB8EC0-BD99-4DD5-AC8A-5CC941C05A3E}" type="presParOf" srcId="{88F20A25-585F-4B73-84A1-A75928B33A73}" destId="{16437DE0-C50D-4851-B374-4DA113CDB327}" srcOrd="6" destOrd="0" presId="urn:microsoft.com/office/officeart/2008/layout/LinedList"/>
    <dgm:cxn modelId="{E5AA9CED-8405-46BC-9F81-BBD60435E77C}" type="presParOf" srcId="{16437DE0-C50D-4851-B374-4DA113CDB327}" destId="{D2B76E65-2C08-48F3-B476-663EA60DFEFD}" srcOrd="0" destOrd="0" presId="urn:microsoft.com/office/officeart/2008/layout/LinedList"/>
    <dgm:cxn modelId="{C65CCD85-5A9A-43AC-A047-2EEFAB4A59A1}" type="presParOf" srcId="{16437DE0-C50D-4851-B374-4DA113CDB327}" destId="{F52ABD81-5CE5-4153-9C62-AD78082F821E}" srcOrd="1" destOrd="0" presId="urn:microsoft.com/office/officeart/2008/layout/LinedList"/>
    <dgm:cxn modelId="{5269BAFE-0C12-4672-B552-3EC0E75D247B}" type="presParOf" srcId="{16437DE0-C50D-4851-B374-4DA113CDB327}" destId="{AB0A3DFC-49C1-4DFA-82F6-A05EBBCF78A7}" srcOrd="2" destOrd="0" presId="urn:microsoft.com/office/officeart/2008/layout/LinedList"/>
    <dgm:cxn modelId="{62B64062-A36A-482A-8E37-DDD887C5C5B9}" type="presParOf" srcId="{88F20A25-585F-4B73-84A1-A75928B33A73}" destId="{79EB5204-D33A-47AA-A2C9-B81F5FFD991C}" srcOrd="7" destOrd="0" presId="urn:microsoft.com/office/officeart/2008/layout/LinedList"/>
    <dgm:cxn modelId="{440E51B5-AA73-4623-B53F-CCF68E7C1053}" type="presParOf" srcId="{88F20A25-585F-4B73-84A1-A75928B33A73}" destId="{532289D3-9450-4138-8145-D59527D1D8FF}" srcOrd="8" destOrd="0" presId="urn:microsoft.com/office/officeart/2008/layout/LinedList"/>
    <dgm:cxn modelId="{98F98A09-2E5D-4FE9-BC9E-5E52DADF7A57}" type="presParOf" srcId="{532289D3-9450-4138-8145-D59527D1D8FF}" destId="{5FB18F67-640B-44E8-9CBD-DBC3B112EC51}" srcOrd="0" destOrd="0" presId="urn:microsoft.com/office/officeart/2008/layout/LinedList"/>
    <dgm:cxn modelId="{2C1AE94B-3A6B-4747-A931-9C514369183D}" type="presParOf" srcId="{532289D3-9450-4138-8145-D59527D1D8FF}" destId="{F98E2146-63A6-4B4B-AE6D-BC51D6BB7466}" srcOrd="1" destOrd="0" presId="urn:microsoft.com/office/officeart/2008/layout/LinedList"/>
    <dgm:cxn modelId="{0B9FBD2A-9CBC-4CA7-A9DD-CF00D8B0BB00}" type="presParOf" srcId="{532289D3-9450-4138-8145-D59527D1D8FF}" destId="{5E8D1A3F-F577-407B-92B5-A8695EE40615}" srcOrd="2" destOrd="0" presId="urn:microsoft.com/office/officeart/2008/layout/LinedList"/>
    <dgm:cxn modelId="{BDCA9D75-F736-4397-B9AF-0BDD604ABC81}" type="presParOf" srcId="{962EAE53-026B-4F7A-B157-B8CBD8C2FB46}" destId="{6BF375A9-B8A9-4192-A78C-E97E703BA429}" srcOrd="5" destOrd="0" presId="urn:microsoft.com/office/officeart/2008/layout/LinedList"/>
    <dgm:cxn modelId="{30414EC9-136E-4030-86C7-F4E2E676ED87}" type="presParOf" srcId="{962EAE53-026B-4F7A-B157-B8CBD8C2FB46}" destId="{492FB9A8-D3CB-4F98-B182-B6794B0C7758}"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4BA48D4-CBF0-438C-911A-2005C123ACD5}" type="doc">
      <dgm:prSet loTypeId="urn:microsoft.com/office/officeart/2005/8/layout/hierarchy4" loCatId="list" qsTypeId="urn:microsoft.com/office/officeart/2005/8/quickstyle/simple1" qsCatId="simple" csTypeId="urn:microsoft.com/office/officeart/2005/8/colors/accent0_1" csCatId="mainScheme"/>
      <dgm:spPr/>
      <dgm:t>
        <a:bodyPr/>
        <a:lstStyle/>
        <a:p>
          <a:endParaRPr lang="fi-FI"/>
        </a:p>
      </dgm:t>
    </dgm:pt>
    <dgm:pt modelId="{7ACF2264-C66E-4D2F-9B82-C4811C63A944}">
      <dgm:prSet/>
      <dgm:spPr/>
      <dgm:t>
        <a:bodyPr/>
        <a:lstStyle/>
        <a:p>
          <a:r>
            <a:rPr lang="en-US"/>
            <a:t>The product intervention measures ESMA has agreed under Article 40 of the Markets in Financial Instruments Regulation include:</a:t>
          </a:r>
          <a:endParaRPr lang="fi-FI"/>
        </a:p>
      </dgm:t>
    </dgm:pt>
    <dgm:pt modelId="{2B67B04E-97F3-4FF2-813F-F0EDE199D8D9}" type="parTrans" cxnId="{F4467790-ABDE-44D3-A5CB-A142D13E2863}">
      <dgm:prSet/>
      <dgm:spPr/>
      <dgm:t>
        <a:bodyPr/>
        <a:lstStyle/>
        <a:p>
          <a:endParaRPr lang="fi-FI"/>
        </a:p>
      </dgm:t>
    </dgm:pt>
    <dgm:pt modelId="{78CC499C-63E7-4201-B360-23F00DE3E0BE}" type="sibTrans" cxnId="{F4467790-ABDE-44D3-A5CB-A142D13E2863}">
      <dgm:prSet/>
      <dgm:spPr/>
      <dgm:t>
        <a:bodyPr/>
        <a:lstStyle/>
        <a:p>
          <a:endParaRPr lang="fi-FI"/>
        </a:p>
      </dgm:t>
    </dgm:pt>
    <dgm:pt modelId="{8AF0BDD6-3373-4EA7-84FC-28B24180CE18}">
      <dgm:prSet/>
      <dgm:spPr/>
      <dgm:t>
        <a:bodyPr/>
        <a:lstStyle/>
        <a:p>
          <a:r>
            <a:rPr lang="en-US" b="0" i="1" baseline="0"/>
            <a:t>1. Leverage limits on the opening of a position by a retail client from 30:1 to 2:1, which vary according to the volatility of the underlying:</a:t>
          </a:r>
          <a:endParaRPr lang="fi-FI"/>
        </a:p>
      </dgm:t>
    </dgm:pt>
    <dgm:pt modelId="{B1EBEE36-ADC9-4E24-944A-88F38DF829B5}" type="parTrans" cxnId="{CC5DB156-3EDF-4262-88EE-467AB0575A4E}">
      <dgm:prSet/>
      <dgm:spPr/>
      <dgm:t>
        <a:bodyPr/>
        <a:lstStyle/>
        <a:p>
          <a:endParaRPr lang="fi-FI"/>
        </a:p>
      </dgm:t>
    </dgm:pt>
    <dgm:pt modelId="{0A776808-16E1-46B6-8C3A-7873EE0703A7}" type="sibTrans" cxnId="{CC5DB156-3EDF-4262-88EE-467AB0575A4E}">
      <dgm:prSet/>
      <dgm:spPr/>
      <dgm:t>
        <a:bodyPr/>
        <a:lstStyle/>
        <a:p>
          <a:endParaRPr lang="fi-FI"/>
        </a:p>
      </dgm:t>
    </dgm:pt>
    <dgm:pt modelId="{C56C2C31-B730-4280-9FDB-EAB4799AEF4D}">
      <dgm:prSet/>
      <dgm:spPr/>
      <dgm:t>
        <a:bodyPr/>
        <a:lstStyle/>
        <a:p>
          <a:r>
            <a:rPr lang="en-US"/>
            <a:t>30:1 for major currency pairs;</a:t>
          </a:r>
          <a:endParaRPr lang="fi-FI"/>
        </a:p>
      </dgm:t>
    </dgm:pt>
    <dgm:pt modelId="{3B298C37-90B3-4309-AE01-78C3E7B045B0}" type="parTrans" cxnId="{FB9C3536-8585-42F1-820A-B4A584119E3E}">
      <dgm:prSet/>
      <dgm:spPr/>
      <dgm:t>
        <a:bodyPr/>
        <a:lstStyle/>
        <a:p>
          <a:endParaRPr lang="fi-FI"/>
        </a:p>
      </dgm:t>
    </dgm:pt>
    <dgm:pt modelId="{E629FFF7-E185-43B0-BA64-F3354AC98C2F}" type="sibTrans" cxnId="{FB9C3536-8585-42F1-820A-B4A584119E3E}">
      <dgm:prSet/>
      <dgm:spPr/>
      <dgm:t>
        <a:bodyPr/>
        <a:lstStyle/>
        <a:p>
          <a:endParaRPr lang="fi-FI"/>
        </a:p>
      </dgm:t>
    </dgm:pt>
    <dgm:pt modelId="{11189285-9FB3-43A8-AF9A-2B8FD278878A}">
      <dgm:prSet/>
      <dgm:spPr/>
      <dgm:t>
        <a:bodyPr/>
        <a:lstStyle/>
        <a:p>
          <a:r>
            <a:rPr lang="en-US"/>
            <a:t>20:1 for non-major currency pairs, gold and major indices;</a:t>
          </a:r>
          <a:endParaRPr lang="fi-FI"/>
        </a:p>
      </dgm:t>
    </dgm:pt>
    <dgm:pt modelId="{BDA8AC3A-F765-4FB3-82AF-72A0EC5B274B}" type="parTrans" cxnId="{A186350F-F496-4834-BA04-8E443617EA90}">
      <dgm:prSet/>
      <dgm:spPr/>
      <dgm:t>
        <a:bodyPr/>
        <a:lstStyle/>
        <a:p>
          <a:endParaRPr lang="fi-FI"/>
        </a:p>
      </dgm:t>
    </dgm:pt>
    <dgm:pt modelId="{FDA797A5-A563-4BDF-AB67-6ED02CB15814}" type="sibTrans" cxnId="{A186350F-F496-4834-BA04-8E443617EA90}">
      <dgm:prSet/>
      <dgm:spPr/>
      <dgm:t>
        <a:bodyPr/>
        <a:lstStyle/>
        <a:p>
          <a:endParaRPr lang="fi-FI"/>
        </a:p>
      </dgm:t>
    </dgm:pt>
    <dgm:pt modelId="{8242DE82-72F4-454C-B220-8C8D3FCAB218}">
      <dgm:prSet/>
      <dgm:spPr/>
      <dgm:t>
        <a:bodyPr/>
        <a:lstStyle/>
        <a:p>
          <a:r>
            <a:rPr lang="en-US"/>
            <a:t>10:1 for commodities other than gold and non-major equity indices;</a:t>
          </a:r>
          <a:endParaRPr lang="fi-FI"/>
        </a:p>
      </dgm:t>
    </dgm:pt>
    <dgm:pt modelId="{E14C92E3-1124-482D-8CD6-CD8599421F3A}" type="parTrans" cxnId="{59363F5E-0B88-4C99-8243-AB5BB2FF9988}">
      <dgm:prSet/>
      <dgm:spPr/>
      <dgm:t>
        <a:bodyPr/>
        <a:lstStyle/>
        <a:p>
          <a:endParaRPr lang="fi-FI"/>
        </a:p>
      </dgm:t>
    </dgm:pt>
    <dgm:pt modelId="{8D571098-FD09-420E-A14F-90097907D086}" type="sibTrans" cxnId="{59363F5E-0B88-4C99-8243-AB5BB2FF9988}">
      <dgm:prSet/>
      <dgm:spPr/>
      <dgm:t>
        <a:bodyPr/>
        <a:lstStyle/>
        <a:p>
          <a:endParaRPr lang="fi-FI"/>
        </a:p>
      </dgm:t>
    </dgm:pt>
    <dgm:pt modelId="{D8A1BB9C-277D-4863-8000-63C21D92CFA4}">
      <dgm:prSet/>
      <dgm:spPr/>
      <dgm:t>
        <a:bodyPr/>
        <a:lstStyle/>
        <a:p>
          <a:r>
            <a:rPr lang="en-US"/>
            <a:t>5:1 for individual equities and other reference values;</a:t>
          </a:r>
          <a:endParaRPr lang="fi-FI"/>
        </a:p>
      </dgm:t>
    </dgm:pt>
    <dgm:pt modelId="{56F1A6CC-132E-4E1A-9364-EB01873D8392}" type="parTrans" cxnId="{5158B3B2-311A-41CD-8372-232E62FC7609}">
      <dgm:prSet/>
      <dgm:spPr/>
      <dgm:t>
        <a:bodyPr/>
        <a:lstStyle/>
        <a:p>
          <a:endParaRPr lang="fi-FI"/>
        </a:p>
      </dgm:t>
    </dgm:pt>
    <dgm:pt modelId="{4B025F7D-DBD7-4625-8E2A-3B9140CB0100}" type="sibTrans" cxnId="{5158B3B2-311A-41CD-8372-232E62FC7609}">
      <dgm:prSet/>
      <dgm:spPr/>
      <dgm:t>
        <a:bodyPr/>
        <a:lstStyle/>
        <a:p>
          <a:endParaRPr lang="fi-FI"/>
        </a:p>
      </dgm:t>
    </dgm:pt>
    <dgm:pt modelId="{B5EF1FDD-FF4A-4CEE-BAC4-8D385F291F8A}">
      <dgm:prSet/>
      <dgm:spPr/>
      <dgm:t>
        <a:bodyPr/>
        <a:lstStyle/>
        <a:p>
          <a:r>
            <a:rPr lang="en-US"/>
            <a:t>2:1 for cryptocurrencies; </a:t>
          </a:r>
          <a:endParaRPr lang="fi-FI"/>
        </a:p>
      </dgm:t>
    </dgm:pt>
    <dgm:pt modelId="{BEB10FBD-8BD1-4AAD-AB59-F3E3881D7B61}" type="parTrans" cxnId="{CB0D21F5-BA33-4F0D-9CC4-D4AC507DD866}">
      <dgm:prSet/>
      <dgm:spPr/>
      <dgm:t>
        <a:bodyPr/>
        <a:lstStyle/>
        <a:p>
          <a:endParaRPr lang="fi-FI"/>
        </a:p>
      </dgm:t>
    </dgm:pt>
    <dgm:pt modelId="{C7DD0F96-ADDA-4842-BDE0-95A2B5AC55D5}" type="sibTrans" cxnId="{CB0D21F5-BA33-4F0D-9CC4-D4AC507DD866}">
      <dgm:prSet/>
      <dgm:spPr/>
      <dgm:t>
        <a:bodyPr/>
        <a:lstStyle/>
        <a:p>
          <a:endParaRPr lang="fi-FI"/>
        </a:p>
      </dgm:t>
    </dgm:pt>
    <dgm:pt modelId="{4CAFFC02-8812-4CE3-8937-BAAE415631A0}">
      <dgm:prSet/>
      <dgm:spPr/>
      <dgm:t>
        <a:bodyPr/>
        <a:lstStyle/>
        <a:p>
          <a:r>
            <a:rPr lang="en-US" b="0" i="1" baseline="0"/>
            <a:t>2. A margin close out rule on a per account basis. This will standardise the percentage of margin (at 50% of minimum required margin) at which providers are required to close out one or more retail client’s open CFDs;</a:t>
          </a:r>
          <a:endParaRPr lang="fi-FI"/>
        </a:p>
      </dgm:t>
    </dgm:pt>
    <dgm:pt modelId="{A02DF9BC-03FC-4ABE-954F-0C1FBDC4C854}" type="parTrans" cxnId="{507D3646-B0B6-4B2B-992F-CDD742E075E1}">
      <dgm:prSet/>
      <dgm:spPr/>
      <dgm:t>
        <a:bodyPr/>
        <a:lstStyle/>
        <a:p>
          <a:endParaRPr lang="fi-FI"/>
        </a:p>
      </dgm:t>
    </dgm:pt>
    <dgm:pt modelId="{C708DED1-969D-473F-B4D6-D424A8CD7F66}" type="sibTrans" cxnId="{507D3646-B0B6-4B2B-992F-CDD742E075E1}">
      <dgm:prSet/>
      <dgm:spPr/>
      <dgm:t>
        <a:bodyPr/>
        <a:lstStyle/>
        <a:p>
          <a:endParaRPr lang="fi-FI"/>
        </a:p>
      </dgm:t>
    </dgm:pt>
    <dgm:pt modelId="{2AB50E7C-81E7-438F-881B-79AF483B0C18}">
      <dgm:prSet/>
      <dgm:spPr/>
      <dgm:t>
        <a:bodyPr/>
        <a:lstStyle/>
        <a:p>
          <a:r>
            <a:rPr lang="en-US" b="0" i="1" baseline="0"/>
            <a:t>3. Negative balance protection on a per account basis. This will provide an overall guaranteed limit on retail client losses;</a:t>
          </a:r>
          <a:endParaRPr lang="fi-FI"/>
        </a:p>
      </dgm:t>
    </dgm:pt>
    <dgm:pt modelId="{4AC54928-62BC-44A8-B2E4-A5376CF16E2B}" type="parTrans" cxnId="{55C5B235-8DF3-4CDC-8993-CA84C940B467}">
      <dgm:prSet/>
      <dgm:spPr/>
      <dgm:t>
        <a:bodyPr/>
        <a:lstStyle/>
        <a:p>
          <a:endParaRPr lang="fi-FI"/>
        </a:p>
      </dgm:t>
    </dgm:pt>
    <dgm:pt modelId="{69243583-1A01-447A-8931-8838B659476D}" type="sibTrans" cxnId="{55C5B235-8DF3-4CDC-8993-CA84C940B467}">
      <dgm:prSet/>
      <dgm:spPr/>
      <dgm:t>
        <a:bodyPr/>
        <a:lstStyle/>
        <a:p>
          <a:endParaRPr lang="fi-FI"/>
        </a:p>
      </dgm:t>
    </dgm:pt>
    <dgm:pt modelId="{FF6B9C5B-6D30-48AE-A136-A41008A13777}">
      <dgm:prSet/>
      <dgm:spPr/>
      <dgm:t>
        <a:bodyPr/>
        <a:lstStyle/>
        <a:p>
          <a:r>
            <a:rPr lang="en-US" b="0" i="1" baseline="0"/>
            <a:t>4. A restriction on the incentives offered to trade CFDs; and</a:t>
          </a:r>
          <a:endParaRPr lang="fi-FI"/>
        </a:p>
      </dgm:t>
    </dgm:pt>
    <dgm:pt modelId="{213DE99F-5493-40E9-85AE-A90EDB55D91B}" type="parTrans" cxnId="{F9C2D1D2-5842-4306-9847-B0F3E2D7982C}">
      <dgm:prSet/>
      <dgm:spPr/>
      <dgm:t>
        <a:bodyPr/>
        <a:lstStyle/>
        <a:p>
          <a:endParaRPr lang="fi-FI"/>
        </a:p>
      </dgm:t>
    </dgm:pt>
    <dgm:pt modelId="{09388C3C-56FA-4E36-967E-38C83A4267B8}" type="sibTrans" cxnId="{F9C2D1D2-5842-4306-9847-B0F3E2D7982C}">
      <dgm:prSet/>
      <dgm:spPr/>
      <dgm:t>
        <a:bodyPr/>
        <a:lstStyle/>
        <a:p>
          <a:endParaRPr lang="fi-FI"/>
        </a:p>
      </dgm:t>
    </dgm:pt>
    <dgm:pt modelId="{701A6376-DEB5-4FC3-902D-48645661AED9}">
      <dgm:prSet/>
      <dgm:spPr/>
      <dgm:t>
        <a:bodyPr/>
        <a:lstStyle/>
        <a:p>
          <a:r>
            <a:rPr lang="en-US" b="0" i="1" baseline="0"/>
            <a:t>5. A standardised risk warning, including the percentage of losses on a CFD provider’s retail investor accounts</a:t>
          </a:r>
          <a:endParaRPr lang="fi-FI"/>
        </a:p>
      </dgm:t>
    </dgm:pt>
    <dgm:pt modelId="{4AB631B1-2178-42F3-BCC6-736DD03DC1D7}" type="parTrans" cxnId="{75C72772-54E3-4567-90B0-F47A3FBAD7C5}">
      <dgm:prSet/>
      <dgm:spPr/>
      <dgm:t>
        <a:bodyPr/>
        <a:lstStyle/>
        <a:p>
          <a:endParaRPr lang="fi-FI"/>
        </a:p>
      </dgm:t>
    </dgm:pt>
    <dgm:pt modelId="{C4242708-6BEB-4867-BA2E-F9340F63D209}" type="sibTrans" cxnId="{75C72772-54E3-4567-90B0-F47A3FBAD7C5}">
      <dgm:prSet/>
      <dgm:spPr/>
      <dgm:t>
        <a:bodyPr/>
        <a:lstStyle/>
        <a:p>
          <a:endParaRPr lang="fi-FI"/>
        </a:p>
      </dgm:t>
    </dgm:pt>
    <dgm:pt modelId="{5A135C76-3701-4DB7-97DD-6CD3B9196764}" type="pres">
      <dgm:prSet presAssocID="{64BA48D4-CBF0-438C-911A-2005C123ACD5}" presName="Name0" presStyleCnt="0">
        <dgm:presLayoutVars>
          <dgm:chPref val="1"/>
          <dgm:dir/>
          <dgm:animOne val="branch"/>
          <dgm:animLvl val="lvl"/>
          <dgm:resizeHandles/>
        </dgm:presLayoutVars>
      </dgm:prSet>
      <dgm:spPr/>
    </dgm:pt>
    <dgm:pt modelId="{5E862478-8FFA-400A-8453-1AE504A23BC3}" type="pres">
      <dgm:prSet presAssocID="{7ACF2264-C66E-4D2F-9B82-C4811C63A944}" presName="vertOne" presStyleCnt="0"/>
      <dgm:spPr/>
    </dgm:pt>
    <dgm:pt modelId="{B18C0792-2332-4E9F-9A1D-3330F96AE311}" type="pres">
      <dgm:prSet presAssocID="{7ACF2264-C66E-4D2F-9B82-C4811C63A944}" presName="txOne" presStyleLbl="node0" presStyleIdx="0" presStyleCnt="6">
        <dgm:presLayoutVars>
          <dgm:chPref val="3"/>
        </dgm:presLayoutVars>
      </dgm:prSet>
      <dgm:spPr/>
    </dgm:pt>
    <dgm:pt modelId="{68F4E6EB-6C76-45B8-984B-D12AA23E647F}" type="pres">
      <dgm:prSet presAssocID="{7ACF2264-C66E-4D2F-9B82-C4811C63A944}" presName="horzOne" presStyleCnt="0"/>
      <dgm:spPr/>
    </dgm:pt>
    <dgm:pt modelId="{3EFB0DBD-EEC8-4412-835F-B461115AC3E0}" type="pres">
      <dgm:prSet presAssocID="{78CC499C-63E7-4201-B360-23F00DE3E0BE}" presName="sibSpaceOne" presStyleCnt="0"/>
      <dgm:spPr/>
    </dgm:pt>
    <dgm:pt modelId="{4DB51B7D-1F8C-4161-8B76-0B25D12155CA}" type="pres">
      <dgm:prSet presAssocID="{8AF0BDD6-3373-4EA7-84FC-28B24180CE18}" presName="vertOne" presStyleCnt="0"/>
      <dgm:spPr/>
    </dgm:pt>
    <dgm:pt modelId="{8E2DED55-39F4-413E-911A-E13B336AFF1F}" type="pres">
      <dgm:prSet presAssocID="{8AF0BDD6-3373-4EA7-84FC-28B24180CE18}" presName="txOne" presStyleLbl="node0" presStyleIdx="1" presStyleCnt="6">
        <dgm:presLayoutVars>
          <dgm:chPref val="3"/>
        </dgm:presLayoutVars>
      </dgm:prSet>
      <dgm:spPr/>
    </dgm:pt>
    <dgm:pt modelId="{5184B7F6-ECF3-4256-BB3B-DDA9C9D37166}" type="pres">
      <dgm:prSet presAssocID="{8AF0BDD6-3373-4EA7-84FC-28B24180CE18}" presName="parTransOne" presStyleCnt="0"/>
      <dgm:spPr/>
    </dgm:pt>
    <dgm:pt modelId="{BC26192A-1C8B-4F9E-8777-E02F66897835}" type="pres">
      <dgm:prSet presAssocID="{8AF0BDD6-3373-4EA7-84FC-28B24180CE18}" presName="horzOne" presStyleCnt="0"/>
      <dgm:spPr/>
    </dgm:pt>
    <dgm:pt modelId="{204196C7-5F3C-4433-BFC3-817F4F682205}" type="pres">
      <dgm:prSet presAssocID="{C56C2C31-B730-4280-9FDB-EAB4799AEF4D}" presName="vertTwo" presStyleCnt="0"/>
      <dgm:spPr/>
    </dgm:pt>
    <dgm:pt modelId="{9BBC60BA-99A0-4570-A9CB-4372C1F77763}" type="pres">
      <dgm:prSet presAssocID="{C56C2C31-B730-4280-9FDB-EAB4799AEF4D}" presName="txTwo" presStyleLbl="node2" presStyleIdx="0" presStyleCnt="5">
        <dgm:presLayoutVars>
          <dgm:chPref val="3"/>
        </dgm:presLayoutVars>
      </dgm:prSet>
      <dgm:spPr/>
    </dgm:pt>
    <dgm:pt modelId="{A5341AA0-D609-4605-9BC6-8ECE8B33DA4D}" type="pres">
      <dgm:prSet presAssocID="{C56C2C31-B730-4280-9FDB-EAB4799AEF4D}" presName="horzTwo" presStyleCnt="0"/>
      <dgm:spPr/>
    </dgm:pt>
    <dgm:pt modelId="{26696ED9-234D-44FB-813D-6502A25BFE0D}" type="pres">
      <dgm:prSet presAssocID="{E629FFF7-E185-43B0-BA64-F3354AC98C2F}" presName="sibSpaceTwo" presStyleCnt="0"/>
      <dgm:spPr/>
    </dgm:pt>
    <dgm:pt modelId="{EAA38654-2473-49B8-A337-F77BCEE8A7A0}" type="pres">
      <dgm:prSet presAssocID="{11189285-9FB3-43A8-AF9A-2B8FD278878A}" presName="vertTwo" presStyleCnt="0"/>
      <dgm:spPr/>
    </dgm:pt>
    <dgm:pt modelId="{4878451A-6FB2-4A7A-8FC0-ADCA2931C966}" type="pres">
      <dgm:prSet presAssocID="{11189285-9FB3-43A8-AF9A-2B8FD278878A}" presName="txTwo" presStyleLbl="node2" presStyleIdx="1" presStyleCnt="5">
        <dgm:presLayoutVars>
          <dgm:chPref val="3"/>
        </dgm:presLayoutVars>
      </dgm:prSet>
      <dgm:spPr/>
    </dgm:pt>
    <dgm:pt modelId="{287BBDA7-3546-4964-8216-32CCA6A9C75E}" type="pres">
      <dgm:prSet presAssocID="{11189285-9FB3-43A8-AF9A-2B8FD278878A}" presName="horzTwo" presStyleCnt="0"/>
      <dgm:spPr/>
    </dgm:pt>
    <dgm:pt modelId="{3E025A12-AEE4-42FC-9483-F908E20706DE}" type="pres">
      <dgm:prSet presAssocID="{FDA797A5-A563-4BDF-AB67-6ED02CB15814}" presName="sibSpaceTwo" presStyleCnt="0"/>
      <dgm:spPr/>
    </dgm:pt>
    <dgm:pt modelId="{DEC95619-CE3A-4B9C-BCD3-3AFE0C6F9CB6}" type="pres">
      <dgm:prSet presAssocID="{8242DE82-72F4-454C-B220-8C8D3FCAB218}" presName="vertTwo" presStyleCnt="0"/>
      <dgm:spPr/>
    </dgm:pt>
    <dgm:pt modelId="{4BCE8B5B-CBD1-44F1-9D35-7F3535B1ED77}" type="pres">
      <dgm:prSet presAssocID="{8242DE82-72F4-454C-B220-8C8D3FCAB218}" presName="txTwo" presStyleLbl="node2" presStyleIdx="2" presStyleCnt="5">
        <dgm:presLayoutVars>
          <dgm:chPref val="3"/>
        </dgm:presLayoutVars>
      </dgm:prSet>
      <dgm:spPr/>
    </dgm:pt>
    <dgm:pt modelId="{A646FBEB-8F51-4148-82CA-6121E9ED2453}" type="pres">
      <dgm:prSet presAssocID="{8242DE82-72F4-454C-B220-8C8D3FCAB218}" presName="horzTwo" presStyleCnt="0"/>
      <dgm:spPr/>
    </dgm:pt>
    <dgm:pt modelId="{AD9BC9C2-778F-4D44-A752-8A6D69F5E2E7}" type="pres">
      <dgm:prSet presAssocID="{8D571098-FD09-420E-A14F-90097907D086}" presName="sibSpaceTwo" presStyleCnt="0"/>
      <dgm:spPr/>
    </dgm:pt>
    <dgm:pt modelId="{CE78D7C1-F20C-4A1C-B4C2-502BE647876B}" type="pres">
      <dgm:prSet presAssocID="{D8A1BB9C-277D-4863-8000-63C21D92CFA4}" presName="vertTwo" presStyleCnt="0"/>
      <dgm:spPr/>
    </dgm:pt>
    <dgm:pt modelId="{F8FDC3AB-903A-41C4-92A4-3426CA21BBD5}" type="pres">
      <dgm:prSet presAssocID="{D8A1BB9C-277D-4863-8000-63C21D92CFA4}" presName="txTwo" presStyleLbl="node2" presStyleIdx="3" presStyleCnt="5">
        <dgm:presLayoutVars>
          <dgm:chPref val="3"/>
        </dgm:presLayoutVars>
      </dgm:prSet>
      <dgm:spPr/>
    </dgm:pt>
    <dgm:pt modelId="{840ADB44-4524-42CB-AED3-2B7E6018BF64}" type="pres">
      <dgm:prSet presAssocID="{D8A1BB9C-277D-4863-8000-63C21D92CFA4}" presName="horzTwo" presStyleCnt="0"/>
      <dgm:spPr/>
    </dgm:pt>
    <dgm:pt modelId="{789F781B-F019-4850-AE47-BACA937BD47A}" type="pres">
      <dgm:prSet presAssocID="{4B025F7D-DBD7-4625-8E2A-3B9140CB0100}" presName="sibSpaceTwo" presStyleCnt="0"/>
      <dgm:spPr/>
    </dgm:pt>
    <dgm:pt modelId="{53D44DF2-E7D2-4C8D-9C7F-8B7E487ACF45}" type="pres">
      <dgm:prSet presAssocID="{B5EF1FDD-FF4A-4CEE-BAC4-8D385F291F8A}" presName="vertTwo" presStyleCnt="0"/>
      <dgm:spPr/>
    </dgm:pt>
    <dgm:pt modelId="{26BC2E06-4FE2-4B2C-9592-081AEE0A0C2F}" type="pres">
      <dgm:prSet presAssocID="{B5EF1FDD-FF4A-4CEE-BAC4-8D385F291F8A}" presName="txTwo" presStyleLbl="node2" presStyleIdx="4" presStyleCnt="5">
        <dgm:presLayoutVars>
          <dgm:chPref val="3"/>
        </dgm:presLayoutVars>
      </dgm:prSet>
      <dgm:spPr/>
    </dgm:pt>
    <dgm:pt modelId="{06FB2DAE-5330-4ED3-A892-A773412A9B0F}" type="pres">
      <dgm:prSet presAssocID="{B5EF1FDD-FF4A-4CEE-BAC4-8D385F291F8A}" presName="horzTwo" presStyleCnt="0"/>
      <dgm:spPr/>
    </dgm:pt>
    <dgm:pt modelId="{EE8B7692-E80C-4B66-9383-77B13F0EAB62}" type="pres">
      <dgm:prSet presAssocID="{0A776808-16E1-46B6-8C3A-7873EE0703A7}" presName="sibSpaceOne" presStyleCnt="0"/>
      <dgm:spPr/>
    </dgm:pt>
    <dgm:pt modelId="{9AB963A4-5498-4043-94EA-AD2B5EF69064}" type="pres">
      <dgm:prSet presAssocID="{4CAFFC02-8812-4CE3-8937-BAAE415631A0}" presName="vertOne" presStyleCnt="0"/>
      <dgm:spPr/>
    </dgm:pt>
    <dgm:pt modelId="{18946956-E176-44D7-9E5E-57A846BBCF22}" type="pres">
      <dgm:prSet presAssocID="{4CAFFC02-8812-4CE3-8937-BAAE415631A0}" presName="txOne" presStyleLbl="node0" presStyleIdx="2" presStyleCnt="6">
        <dgm:presLayoutVars>
          <dgm:chPref val="3"/>
        </dgm:presLayoutVars>
      </dgm:prSet>
      <dgm:spPr/>
    </dgm:pt>
    <dgm:pt modelId="{A9C6D5AB-05CF-430A-95B6-2F59E96AC2F6}" type="pres">
      <dgm:prSet presAssocID="{4CAFFC02-8812-4CE3-8937-BAAE415631A0}" presName="horzOne" presStyleCnt="0"/>
      <dgm:spPr/>
    </dgm:pt>
    <dgm:pt modelId="{823AA009-B948-434E-9DEE-7CBD5F173E4B}" type="pres">
      <dgm:prSet presAssocID="{C708DED1-969D-473F-B4D6-D424A8CD7F66}" presName="sibSpaceOne" presStyleCnt="0"/>
      <dgm:spPr/>
    </dgm:pt>
    <dgm:pt modelId="{1160F440-C990-4387-9C8F-F011AA503F67}" type="pres">
      <dgm:prSet presAssocID="{2AB50E7C-81E7-438F-881B-79AF483B0C18}" presName="vertOne" presStyleCnt="0"/>
      <dgm:spPr/>
    </dgm:pt>
    <dgm:pt modelId="{BB0B4C8D-7540-4BB7-8593-A976E3693750}" type="pres">
      <dgm:prSet presAssocID="{2AB50E7C-81E7-438F-881B-79AF483B0C18}" presName="txOne" presStyleLbl="node0" presStyleIdx="3" presStyleCnt="6">
        <dgm:presLayoutVars>
          <dgm:chPref val="3"/>
        </dgm:presLayoutVars>
      </dgm:prSet>
      <dgm:spPr/>
    </dgm:pt>
    <dgm:pt modelId="{FE87B3A0-3839-43C5-8C44-9CF47BC65F0E}" type="pres">
      <dgm:prSet presAssocID="{2AB50E7C-81E7-438F-881B-79AF483B0C18}" presName="horzOne" presStyleCnt="0"/>
      <dgm:spPr/>
    </dgm:pt>
    <dgm:pt modelId="{C79B19F8-F4B0-4B71-9B85-68A19FE94175}" type="pres">
      <dgm:prSet presAssocID="{69243583-1A01-447A-8931-8838B659476D}" presName="sibSpaceOne" presStyleCnt="0"/>
      <dgm:spPr/>
    </dgm:pt>
    <dgm:pt modelId="{2C3DF1ED-9EE1-499A-B2C0-33B0BA2067C2}" type="pres">
      <dgm:prSet presAssocID="{FF6B9C5B-6D30-48AE-A136-A41008A13777}" presName="vertOne" presStyleCnt="0"/>
      <dgm:spPr/>
    </dgm:pt>
    <dgm:pt modelId="{5DDE7BF5-03DD-4F1C-967B-4CBFE87617FD}" type="pres">
      <dgm:prSet presAssocID="{FF6B9C5B-6D30-48AE-A136-A41008A13777}" presName="txOne" presStyleLbl="node0" presStyleIdx="4" presStyleCnt="6">
        <dgm:presLayoutVars>
          <dgm:chPref val="3"/>
        </dgm:presLayoutVars>
      </dgm:prSet>
      <dgm:spPr/>
    </dgm:pt>
    <dgm:pt modelId="{C480238D-9CA7-4762-A254-F0E65CEF4526}" type="pres">
      <dgm:prSet presAssocID="{FF6B9C5B-6D30-48AE-A136-A41008A13777}" presName="horzOne" presStyleCnt="0"/>
      <dgm:spPr/>
    </dgm:pt>
    <dgm:pt modelId="{2D260185-F1B7-4B5C-A239-D69A02216B0B}" type="pres">
      <dgm:prSet presAssocID="{09388C3C-56FA-4E36-967E-38C83A4267B8}" presName="sibSpaceOne" presStyleCnt="0"/>
      <dgm:spPr/>
    </dgm:pt>
    <dgm:pt modelId="{9BC1FF43-332F-4B9F-B3A5-9EAD6E85DF2D}" type="pres">
      <dgm:prSet presAssocID="{701A6376-DEB5-4FC3-902D-48645661AED9}" presName="vertOne" presStyleCnt="0"/>
      <dgm:spPr/>
    </dgm:pt>
    <dgm:pt modelId="{FB07A1BF-E9D2-4A9F-8341-733253159B1A}" type="pres">
      <dgm:prSet presAssocID="{701A6376-DEB5-4FC3-902D-48645661AED9}" presName="txOne" presStyleLbl="node0" presStyleIdx="5" presStyleCnt="6">
        <dgm:presLayoutVars>
          <dgm:chPref val="3"/>
        </dgm:presLayoutVars>
      </dgm:prSet>
      <dgm:spPr/>
    </dgm:pt>
    <dgm:pt modelId="{6A84BE1D-A433-4E72-94DD-3D7B99C21EAD}" type="pres">
      <dgm:prSet presAssocID="{701A6376-DEB5-4FC3-902D-48645661AED9}" presName="horzOne" presStyleCnt="0"/>
      <dgm:spPr/>
    </dgm:pt>
  </dgm:ptLst>
  <dgm:cxnLst>
    <dgm:cxn modelId="{B0EC7308-DA90-4B7F-92C1-5D7335087488}" type="presOf" srcId="{701A6376-DEB5-4FC3-902D-48645661AED9}" destId="{FB07A1BF-E9D2-4A9F-8341-733253159B1A}" srcOrd="0" destOrd="0" presId="urn:microsoft.com/office/officeart/2005/8/layout/hierarchy4"/>
    <dgm:cxn modelId="{29991C0A-3A02-4786-A433-EC0A8CC1921A}" type="presOf" srcId="{2AB50E7C-81E7-438F-881B-79AF483B0C18}" destId="{BB0B4C8D-7540-4BB7-8593-A976E3693750}" srcOrd="0" destOrd="0" presId="urn:microsoft.com/office/officeart/2005/8/layout/hierarchy4"/>
    <dgm:cxn modelId="{A186350F-F496-4834-BA04-8E443617EA90}" srcId="{8AF0BDD6-3373-4EA7-84FC-28B24180CE18}" destId="{11189285-9FB3-43A8-AF9A-2B8FD278878A}" srcOrd="1" destOrd="0" parTransId="{BDA8AC3A-F765-4FB3-82AF-72A0EC5B274B}" sibTransId="{FDA797A5-A563-4BDF-AB67-6ED02CB15814}"/>
    <dgm:cxn modelId="{55C5B235-8DF3-4CDC-8993-CA84C940B467}" srcId="{64BA48D4-CBF0-438C-911A-2005C123ACD5}" destId="{2AB50E7C-81E7-438F-881B-79AF483B0C18}" srcOrd="3" destOrd="0" parTransId="{4AC54928-62BC-44A8-B2E4-A5376CF16E2B}" sibTransId="{69243583-1A01-447A-8931-8838B659476D}"/>
    <dgm:cxn modelId="{FB9C3536-8585-42F1-820A-B4A584119E3E}" srcId="{8AF0BDD6-3373-4EA7-84FC-28B24180CE18}" destId="{C56C2C31-B730-4280-9FDB-EAB4799AEF4D}" srcOrd="0" destOrd="0" parTransId="{3B298C37-90B3-4309-AE01-78C3E7B045B0}" sibTransId="{E629FFF7-E185-43B0-BA64-F3354AC98C2F}"/>
    <dgm:cxn modelId="{59363F5E-0B88-4C99-8243-AB5BB2FF9988}" srcId="{8AF0BDD6-3373-4EA7-84FC-28B24180CE18}" destId="{8242DE82-72F4-454C-B220-8C8D3FCAB218}" srcOrd="2" destOrd="0" parTransId="{E14C92E3-1124-482D-8CD6-CD8599421F3A}" sibTransId="{8D571098-FD09-420E-A14F-90097907D086}"/>
    <dgm:cxn modelId="{A8122946-FC62-4234-8C04-0DC04D9BD25C}" type="presOf" srcId="{D8A1BB9C-277D-4863-8000-63C21D92CFA4}" destId="{F8FDC3AB-903A-41C4-92A4-3426CA21BBD5}" srcOrd="0" destOrd="0" presId="urn:microsoft.com/office/officeart/2005/8/layout/hierarchy4"/>
    <dgm:cxn modelId="{507D3646-B0B6-4B2B-992F-CDD742E075E1}" srcId="{64BA48D4-CBF0-438C-911A-2005C123ACD5}" destId="{4CAFFC02-8812-4CE3-8937-BAAE415631A0}" srcOrd="2" destOrd="0" parTransId="{A02DF9BC-03FC-4ABE-954F-0C1FBDC4C854}" sibTransId="{C708DED1-969D-473F-B4D6-D424A8CD7F66}"/>
    <dgm:cxn modelId="{75C72772-54E3-4567-90B0-F47A3FBAD7C5}" srcId="{64BA48D4-CBF0-438C-911A-2005C123ACD5}" destId="{701A6376-DEB5-4FC3-902D-48645661AED9}" srcOrd="5" destOrd="0" parTransId="{4AB631B1-2178-42F3-BCC6-736DD03DC1D7}" sibTransId="{C4242708-6BEB-4867-BA2E-F9340F63D209}"/>
    <dgm:cxn modelId="{2805A275-63D9-4ED5-B307-04278ED34976}" type="presOf" srcId="{11189285-9FB3-43A8-AF9A-2B8FD278878A}" destId="{4878451A-6FB2-4A7A-8FC0-ADCA2931C966}" srcOrd="0" destOrd="0" presId="urn:microsoft.com/office/officeart/2005/8/layout/hierarchy4"/>
    <dgm:cxn modelId="{CC5DB156-3EDF-4262-88EE-467AB0575A4E}" srcId="{64BA48D4-CBF0-438C-911A-2005C123ACD5}" destId="{8AF0BDD6-3373-4EA7-84FC-28B24180CE18}" srcOrd="1" destOrd="0" parTransId="{B1EBEE36-ADC9-4E24-944A-88F38DF829B5}" sibTransId="{0A776808-16E1-46B6-8C3A-7873EE0703A7}"/>
    <dgm:cxn modelId="{2BEE2D84-0F7B-4642-A740-ACBB265D277D}" type="presOf" srcId="{8242DE82-72F4-454C-B220-8C8D3FCAB218}" destId="{4BCE8B5B-CBD1-44F1-9D35-7F3535B1ED77}" srcOrd="0" destOrd="0" presId="urn:microsoft.com/office/officeart/2005/8/layout/hierarchy4"/>
    <dgm:cxn modelId="{087AAB89-15D3-40CC-83FA-76665CF49F2D}" type="presOf" srcId="{8AF0BDD6-3373-4EA7-84FC-28B24180CE18}" destId="{8E2DED55-39F4-413E-911A-E13B336AFF1F}" srcOrd="0" destOrd="0" presId="urn:microsoft.com/office/officeart/2005/8/layout/hierarchy4"/>
    <dgm:cxn modelId="{F4467790-ABDE-44D3-A5CB-A142D13E2863}" srcId="{64BA48D4-CBF0-438C-911A-2005C123ACD5}" destId="{7ACF2264-C66E-4D2F-9B82-C4811C63A944}" srcOrd="0" destOrd="0" parTransId="{2B67B04E-97F3-4FF2-813F-F0EDE199D8D9}" sibTransId="{78CC499C-63E7-4201-B360-23F00DE3E0BE}"/>
    <dgm:cxn modelId="{271B4FA9-25FC-4458-8A81-6D4EBFA234E1}" type="presOf" srcId="{4CAFFC02-8812-4CE3-8937-BAAE415631A0}" destId="{18946956-E176-44D7-9E5E-57A846BBCF22}" srcOrd="0" destOrd="0" presId="urn:microsoft.com/office/officeart/2005/8/layout/hierarchy4"/>
    <dgm:cxn modelId="{5158B3B2-311A-41CD-8372-232E62FC7609}" srcId="{8AF0BDD6-3373-4EA7-84FC-28B24180CE18}" destId="{D8A1BB9C-277D-4863-8000-63C21D92CFA4}" srcOrd="3" destOrd="0" parTransId="{56F1A6CC-132E-4E1A-9364-EB01873D8392}" sibTransId="{4B025F7D-DBD7-4625-8E2A-3B9140CB0100}"/>
    <dgm:cxn modelId="{5CD188BF-90F1-4A4F-8880-7F9FCB76E473}" type="presOf" srcId="{7ACF2264-C66E-4D2F-9B82-C4811C63A944}" destId="{B18C0792-2332-4E9F-9A1D-3330F96AE311}" srcOrd="0" destOrd="0" presId="urn:microsoft.com/office/officeart/2005/8/layout/hierarchy4"/>
    <dgm:cxn modelId="{62C23DC6-7214-4852-B0E1-2AF154FCC5FB}" type="presOf" srcId="{64BA48D4-CBF0-438C-911A-2005C123ACD5}" destId="{5A135C76-3701-4DB7-97DD-6CD3B9196764}" srcOrd="0" destOrd="0" presId="urn:microsoft.com/office/officeart/2005/8/layout/hierarchy4"/>
    <dgm:cxn modelId="{F9C2D1D2-5842-4306-9847-B0F3E2D7982C}" srcId="{64BA48D4-CBF0-438C-911A-2005C123ACD5}" destId="{FF6B9C5B-6D30-48AE-A136-A41008A13777}" srcOrd="4" destOrd="0" parTransId="{213DE99F-5493-40E9-85AE-A90EDB55D91B}" sibTransId="{09388C3C-56FA-4E36-967E-38C83A4267B8}"/>
    <dgm:cxn modelId="{B8D24AD3-E084-4515-A88E-80420A249C2C}" type="presOf" srcId="{C56C2C31-B730-4280-9FDB-EAB4799AEF4D}" destId="{9BBC60BA-99A0-4570-A9CB-4372C1F77763}" srcOrd="0" destOrd="0" presId="urn:microsoft.com/office/officeart/2005/8/layout/hierarchy4"/>
    <dgm:cxn modelId="{D8EF61DB-E69B-43A4-952C-12BAB2A598E1}" type="presOf" srcId="{B5EF1FDD-FF4A-4CEE-BAC4-8D385F291F8A}" destId="{26BC2E06-4FE2-4B2C-9592-081AEE0A0C2F}" srcOrd="0" destOrd="0" presId="urn:microsoft.com/office/officeart/2005/8/layout/hierarchy4"/>
    <dgm:cxn modelId="{CC3042DB-7DF4-4723-8B0C-410927F618EE}" type="presOf" srcId="{FF6B9C5B-6D30-48AE-A136-A41008A13777}" destId="{5DDE7BF5-03DD-4F1C-967B-4CBFE87617FD}" srcOrd="0" destOrd="0" presId="urn:microsoft.com/office/officeart/2005/8/layout/hierarchy4"/>
    <dgm:cxn modelId="{CB0D21F5-BA33-4F0D-9CC4-D4AC507DD866}" srcId="{8AF0BDD6-3373-4EA7-84FC-28B24180CE18}" destId="{B5EF1FDD-FF4A-4CEE-BAC4-8D385F291F8A}" srcOrd="4" destOrd="0" parTransId="{BEB10FBD-8BD1-4AAD-AB59-F3E3881D7B61}" sibTransId="{C7DD0F96-ADDA-4842-BDE0-95A2B5AC55D5}"/>
    <dgm:cxn modelId="{4EB4269C-50D0-41BA-BFCD-5825DA3B5CA7}" type="presParOf" srcId="{5A135C76-3701-4DB7-97DD-6CD3B9196764}" destId="{5E862478-8FFA-400A-8453-1AE504A23BC3}" srcOrd="0" destOrd="0" presId="urn:microsoft.com/office/officeart/2005/8/layout/hierarchy4"/>
    <dgm:cxn modelId="{935A11AE-AC7C-4A34-BBEF-AC201B6804FC}" type="presParOf" srcId="{5E862478-8FFA-400A-8453-1AE504A23BC3}" destId="{B18C0792-2332-4E9F-9A1D-3330F96AE311}" srcOrd="0" destOrd="0" presId="urn:microsoft.com/office/officeart/2005/8/layout/hierarchy4"/>
    <dgm:cxn modelId="{C3C23510-3F7F-401A-8636-E4EE920EAAEF}" type="presParOf" srcId="{5E862478-8FFA-400A-8453-1AE504A23BC3}" destId="{68F4E6EB-6C76-45B8-984B-D12AA23E647F}" srcOrd="1" destOrd="0" presId="urn:microsoft.com/office/officeart/2005/8/layout/hierarchy4"/>
    <dgm:cxn modelId="{7B289D01-306F-4DA6-A125-80337591C362}" type="presParOf" srcId="{5A135C76-3701-4DB7-97DD-6CD3B9196764}" destId="{3EFB0DBD-EEC8-4412-835F-B461115AC3E0}" srcOrd="1" destOrd="0" presId="urn:microsoft.com/office/officeart/2005/8/layout/hierarchy4"/>
    <dgm:cxn modelId="{E5BC7B8E-3098-4134-8E4F-94CC2757B669}" type="presParOf" srcId="{5A135C76-3701-4DB7-97DD-6CD3B9196764}" destId="{4DB51B7D-1F8C-4161-8B76-0B25D12155CA}" srcOrd="2" destOrd="0" presId="urn:microsoft.com/office/officeart/2005/8/layout/hierarchy4"/>
    <dgm:cxn modelId="{41536664-838A-47AC-9B74-3833D702B79D}" type="presParOf" srcId="{4DB51B7D-1F8C-4161-8B76-0B25D12155CA}" destId="{8E2DED55-39F4-413E-911A-E13B336AFF1F}" srcOrd="0" destOrd="0" presId="urn:microsoft.com/office/officeart/2005/8/layout/hierarchy4"/>
    <dgm:cxn modelId="{CC7D2F94-2316-443A-B1ED-86FE4FAF8B20}" type="presParOf" srcId="{4DB51B7D-1F8C-4161-8B76-0B25D12155CA}" destId="{5184B7F6-ECF3-4256-BB3B-DDA9C9D37166}" srcOrd="1" destOrd="0" presId="urn:microsoft.com/office/officeart/2005/8/layout/hierarchy4"/>
    <dgm:cxn modelId="{45591060-F932-4A2D-B127-91124F2A74C1}" type="presParOf" srcId="{4DB51B7D-1F8C-4161-8B76-0B25D12155CA}" destId="{BC26192A-1C8B-4F9E-8777-E02F66897835}" srcOrd="2" destOrd="0" presId="urn:microsoft.com/office/officeart/2005/8/layout/hierarchy4"/>
    <dgm:cxn modelId="{045CCDFF-B4D1-41D9-81C4-7B9F2847FE7D}" type="presParOf" srcId="{BC26192A-1C8B-4F9E-8777-E02F66897835}" destId="{204196C7-5F3C-4433-BFC3-817F4F682205}" srcOrd="0" destOrd="0" presId="urn:microsoft.com/office/officeart/2005/8/layout/hierarchy4"/>
    <dgm:cxn modelId="{F462BD2B-F9CB-4A13-B1AC-4088985FCBC0}" type="presParOf" srcId="{204196C7-5F3C-4433-BFC3-817F4F682205}" destId="{9BBC60BA-99A0-4570-A9CB-4372C1F77763}" srcOrd="0" destOrd="0" presId="urn:microsoft.com/office/officeart/2005/8/layout/hierarchy4"/>
    <dgm:cxn modelId="{0ACCDC59-5252-4F61-B132-5B978CE99E78}" type="presParOf" srcId="{204196C7-5F3C-4433-BFC3-817F4F682205}" destId="{A5341AA0-D609-4605-9BC6-8ECE8B33DA4D}" srcOrd="1" destOrd="0" presId="urn:microsoft.com/office/officeart/2005/8/layout/hierarchy4"/>
    <dgm:cxn modelId="{EAE63F98-40F6-41CD-A9AC-D4D6B9A0E5AF}" type="presParOf" srcId="{BC26192A-1C8B-4F9E-8777-E02F66897835}" destId="{26696ED9-234D-44FB-813D-6502A25BFE0D}" srcOrd="1" destOrd="0" presId="urn:microsoft.com/office/officeart/2005/8/layout/hierarchy4"/>
    <dgm:cxn modelId="{F00ADA38-CF45-4146-9133-8FED4EB54E97}" type="presParOf" srcId="{BC26192A-1C8B-4F9E-8777-E02F66897835}" destId="{EAA38654-2473-49B8-A337-F77BCEE8A7A0}" srcOrd="2" destOrd="0" presId="urn:microsoft.com/office/officeart/2005/8/layout/hierarchy4"/>
    <dgm:cxn modelId="{2DA81238-4BD4-4F3D-AF81-04016374B847}" type="presParOf" srcId="{EAA38654-2473-49B8-A337-F77BCEE8A7A0}" destId="{4878451A-6FB2-4A7A-8FC0-ADCA2931C966}" srcOrd="0" destOrd="0" presId="urn:microsoft.com/office/officeart/2005/8/layout/hierarchy4"/>
    <dgm:cxn modelId="{6A02FA60-C316-465C-8AB0-BB7F49992A09}" type="presParOf" srcId="{EAA38654-2473-49B8-A337-F77BCEE8A7A0}" destId="{287BBDA7-3546-4964-8216-32CCA6A9C75E}" srcOrd="1" destOrd="0" presId="urn:microsoft.com/office/officeart/2005/8/layout/hierarchy4"/>
    <dgm:cxn modelId="{D6874E02-6D29-4D70-8854-6AD0BF7574FB}" type="presParOf" srcId="{BC26192A-1C8B-4F9E-8777-E02F66897835}" destId="{3E025A12-AEE4-42FC-9483-F908E20706DE}" srcOrd="3" destOrd="0" presId="urn:microsoft.com/office/officeart/2005/8/layout/hierarchy4"/>
    <dgm:cxn modelId="{F0D60C88-7832-4258-A18F-901CFF2F5B24}" type="presParOf" srcId="{BC26192A-1C8B-4F9E-8777-E02F66897835}" destId="{DEC95619-CE3A-4B9C-BCD3-3AFE0C6F9CB6}" srcOrd="4" destOrd="0" presId="urn:microsoft.com/office/officeart/2005/8/layout/hierarchy4"/>
    <dgm:cxn modelId="{887539BE-5A17-4AFC-9D6E-C83887B47D5D}" type="presParOf" srcId="{DEC95619-CE3A-4B9C-BCD3-3AFE0C6F9CB6}" destId="{4BCE8B5B-CBD1-44F1-9D35-7F3535B1ED77}" srcOrd="0" destOrd="0" presId="urn:microsoft.com/office/officeart/2005/8/layout/hierarchy4"/>
    <dgm:cxn modelId="{052F0BF0-5A46-477A-840D-02A6580A3196}" type="presParOf" srcId="{DEC95619-CE3A-4B9C-BCD3-3AFE0C6F9CB6}" destId="{A646FBEB-8F51-4148-82CA-6121E9ED2453}" srcOrd="1" destOrd="0" presId="urn:microsoft.com/office/officeart/2005/8/layout/hierarchy4"/>
    <dgm:cxn modelId="{B6AFACE5-34F2-47C2-9D4C-8A48E30A342F}" type="presParOf" srcId="{BC26192A-1C8B-4F9E-8777-E02F66897835}" destId="{AD9BC9C2-778F-4D44-A752-8A6D69F5E2E7}" srcOrd="5" destOrd="0" presId="urn:microsoft.com/office/officeart/2005/8/layout/hierarchy4"/>
    <dgm:cxn modelId="{CCA95A98-7519-46CF-B3E7-BC4720611A86}" type="presParOf" srcId="{BC26192A-1C8B-4F9E-8777-E02F66897835}" destId="{CE78D7C1-F20C-4A1C-B4C2-502BE647876B}" srcOrd="6" destOrd="0" presId="urn:microsoft.com/office/officeart/2005/8/layout/hierarchy4"/>
    <dgm:cxn modelId="{B69BBD51-571D-45D2-8734-33E81C9DCDF4}" type="presParOf" srcId="{CE78D7C1-F20C-4A1C-B4C2-502BE647876B}" destId="{F8FDC3AB-903A-41C4-92A4-3426CA21BBD5}" srcOrd="0" destOrd="0" presId="urn:microsoft.com/office/officeart/2005/8/layout/hierarchy4"/>
    <dgm:cxn modelId="{CD735722-4FB2-41F5-A322-CA547F3FA899}" type="presParOf" srcId="{CE78D7C1-F20C-4A1C-B4C2-502BE647876B}" destId="{840ADB44-4524-42CB-AED3-2B7E6018BF64}" srcOrd="1" destOrd="0" presId="urn:microsoft.com/office/officeart/2005/8/layout/hierarchy4"/>
    <dgm:cxn modelId="{81402ECD-7DAF-4D0D-AEFC-3E31AF836639}" type="presParOf" srcId="{BC26192A-1C8B-4F9E-8777-E02F66897835}" destId="{789F781B-F019-4850-AE47-BACA937BD47A}" srcOrd="7" destOrd="0" presId="urn:microsoft.com/office/officeart/2005/8/layout/hierarchy4"/>
    <dgm:cxn modelId="{0343FEEA-CEEC-481B-A869-12647ADCF43B}" type="presParOf" srcId="{BC26192A-1C8B-4F9E-8777-E02F66897835}" destId="{53D44DF2-E7D2-4C8D-9C7F-8B7E487ACF45}" srcOrd="8" destOrd="0" presId="urn:microsoft.com/office/officeart/2005/8/layout/hierarchy4"/>
    <dgm:cxn modelId="{F1A0B1CB-2191-46A6-87D0-6081AAADCB26}" type="presParOf" srcId="{53D44DF2-E7D2-4C8D-9C7F-8B7E487ACF45}" destId="{26BC2E06-4FE2-4B2C-9592-081AEE0A0C2F}" srcOrd="0" destOrd="0" presId="urn:microsoft.com/office/officeart/2005/8/layout/hierarchy4"/>
    <dgm:cxn modelId="{E679CB0A-E56C-478F-920F-4486F9D4EBD5}" type="presParOf" srcId="{53D44DF2-E7D2-4C8D-9C7F-8B7E487ACF45}" destId="{06FB2DAE-5330-4ED3-A892-A773412A9B0F}" srcOrd="1" destOrd="0" presId="urn:microsoft.com/office/officeart/2005/8/layout/hierarchy4"/>
    <dgm:cxn modelId="{89955D22-083B-4002-8610-C88949BBFF11}" type="presParOf" srcId="{5A135C76-3701-4DB7-97DD-6CD3B9196764}" destId="{EE8B7692-E80C-4B66-9383-77B13F0EAB62}" srcOrd="3" destOrd="0" presId="urn:microsoft.com/office/officeart/2005/8/layout/hierarchy4"/>
    <dgm:cxn modelId="{3FCAA696-C29F-4C29-A4F7-CA5A51D21F6D}" type="presParOf" srcId="{5A135C76-3701-4DB7-97DD-6CD3B9196764}" destId="{9AB963A4-5498-4043-94EA-AD2B5EF69064}" srcOrd="4" destOrd="0" presId="urn:microsoft.com/office/officeart/2005/8/layout/hierarchy4"/>
    <dgm:cxn modelId="{2BB5E607-6F36-45FE-B29E-35F242A57899}" type="presParOf" srcId="{9AB963A4-5498-4043-94EA-AD2B5EF69064}" destId="{18946956-E176-44D7-9E5E-57A846BBCF22}" srcOrd="0" destOrd="0" presId="urn:microsoft.com/office/officeart/2005/8/layout/hierarchy4"/>
    <dgm:cxn modelId="{3A11741E-CBF3-4918-A4A7-40BA7CFF8F7A}" type="presParOf" srcId="{9AB963A4-5498-4043-94EA-AD2B5EF69064}" destId="{A9C6D5AB-05CF-430A-95B6-2F59E96AC2F6}" srcOrd="1" destOrd="0" presId="urn:microsoft.com/office/officeart/2005/8/layout/hierarchy4"/>
    <dgm:cxn modelId="{A4985638-ACC4-41A9-9E34-72CD78EE2862}" type="presParOf" srcId="{5A135C76-3701-4DB7-97DD-6CD3B9196764}" destId="{823AA009-B948-434E-9DEE-7CBD5F173E4B}" srcOrd="5" destOrd="0" presId="urn:microsoft.com/office/officeart/2005/8/layout/hierarchy4"/>
    <dgm:cxn modelId="{FEBFC25B-3A2E-4E4D-B9F4-B14293169367}" type="presParOf" srcId="{5A135C76-3701-4DB7-97DD-6CD3B9196764}" destId="{1160F440-C990-4387-9C8F-F011AA503F67}" srcOrd="6" destOrd="0" presId="urn:microsoft.com/office/officeart/2005/8/layout/hierarchy4"/>
    <dgm:cxn modelId="{E9CE831C-ACEF-45AA-877D-5D57D412D32E}" type="presParOf" srcId="{1160F440-C990-4387-9C8F-F011AA503F67}" destId="{BB0B4C8D-7540-4BB7-8593-A976E3693750}" srcOrd="0" destOrd="0" presId="urn:microsoft.com/office/officeart/2005/8/layout/hierarchy4"/>
    <dgm:cxn modelId="{279B21A0-8F24-4EDD-A3FD-EC522D576226}" type="presParOf" srcId="{1160F440-C990-4387-9C8F-F011AA503F67}" destId="{FE87B3A0-3839-43C5-8C44-9CF47BC65F0E}" srcOrd="1" destOrd="0" presId="urn:microsoft.com/office/officeart/2005/8/layout/hierarchy4"/>
    <dgm:cxn modelId="{5E537B14-48BA-4E1F-8FE4-ED9D8FC09AD5}" type="presParOf" srcId="{5A135C76-3701-4DB7-97DD-6CD3B9196764}" destId="{C79B19F8-F4B0-4B71-9B85-68A19FE94175}" srcOrd="7" destOrd="0" presId="urn:microsoft.com/office/officeart/2005/8/layout/hierarchy4"/>
    <dgm:cxn modelId="{FA8A45EC-FF72-42FF-9DB6-44CC571A2A50}" type="presParOf" srcId="{5A135C76-3701-4DB7-97DD-6CD3B9196764}" destId="{2C3DF1ED-9EE1-499A-B2C0-33B0BA2067C2}" srcOrd="8" destOrd="0" presId="urn:microsoft.com/office/officeart/2005/8/layout/hierarchy4"/>
    <dgm:cxn modelId="{679B41AE-E11C-4628-9893-95FEC5C63A40}" type="presParOf" srcId="{2C3DF1ED-9EE1-499A-B2C0-33B0BA2067C2}" destId="{5DDE7BF5-03DD-4F1C-967B-4CBFE87617FD}" srcOrd="0" destOrd="0" presId="urn:microsoft.com/office/officeart/2005/8/layout/hierarchy4"/>
    <dgm:cxn modelId="{70EAAB5B-F9C8-48DA-9DE4-24BA2DBE3714}" type="presParOf" srcId="{2C3DF1ED-9EE1-499A-B2C0-33B0BA2067C2}" destId="{C480238D-9CA7-4762-A254-F0E65CEF4526}" srcOrd="1" destOrd="0" presId="urn:microsoft.com/office/officeart/2005/8/layout/hierarchy4"/>
    <dgm:cxn modelId="{1CC34ADF-42E2-4194-BAEC-4D42EE7AF7ED}" type="presParOf" srcId="{5A135C76-3701-4DB7-97DD-6CD3B9196764}" destId="{2D260185-F1B7-4B5C-A239-D69A02216B0B}" srcOrd="9" destOrd="0" presId="urn:microsoft.com/office/officeart/2005/8/layout/hierarchy4"/>
    <dgm:cxn modelId="{A8146D44-11EA-43D3-9DD5-6CA1234A78D8}" type="presParOf" srcId="{5A135C76-3701-4DB7-97DD-6CD3B9196764}" destId="{9BC1FF43-332F-4B9F-B3A5-9EAD6E85DF2D}" srcOrd="10" destOrd="0" presId="urn:microsoft.com/office/officeart/2005/8/layout/hierarchy4"/>
    <dgm:cxn modelId="{89B9F0AF-6959-4348-AAAD-99BEBFCE9433}" type="presParOf" srcId="{9BC1FF43-332F-4B9F-B3A5-9EAD6E85DF2D}" destId="{FB07A1BF-E9D2-4A9F-8341-733253159B1A}" srcOrd="0" destOrd="0" presId="urn:microsoft.com/office/officeart/2005/8/layout/hierarchy4"/>
    <dgm:cxn modelId="{02C3E644-F7AC-4597-839D-064E5AB47015}" type="presParOf" srcId="{9BC1FF43-332F-4B9F-B3A5-9EAD6E85DF2D}" destId="{6A84BE1D-A433-4E72-94DD-3D7B99C21EA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0BC3C4-F72A-477B-8D27-EA2C445BCE4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88EED597-B7EE-4B6D-AC9E-C7FF8E4A1351}">
      <dgm:prSet/>
      <dgm:spPr/>
      <dgm:t>
        <a:bodyPr/>
        <a:lstStyle/>
        <a:p>
          <a:r>
            <a:rPr lang="en-US" b="1"/>
            <a:t>• An investment firm must classify its client as a retail client, a professional client or an eligible counterparty.</a:t>
          </a:r>
          <a:endParaRPr lang="en-US"/>
        </a:p>
      </dgm:t>
    </dgm:pt>
    <dgm:pt modelId="{1CEB866D-A2CA-4483-A65C-5C504472802E}" type="parTrans" cxnId="{CACC608A-BF63-4FAA-8AB3-F3E509EBAE23}">
      <dgm:prSet/>
      <dgm:spPr/>
      <dgm:t>
        <a:bodyPr/>
        <a:lstStyle/>
        <a:p>
          <a:endParaRPr lang="en-US"/>
        </a:p>
      </dgm:t>
    </dgm:pt>
    <dgm:pt modelId="{7F2D34CC-C38C-4C84-83BA-636056EC8DC5}" type="sibTrans" cxnId="{CACC608A-BF63-4FAA-8AB3-F3E509EBAE23}">
      <dgm:prSet/>
      <dgm:spPr/>
      <dgm:t>
        <a:bodyPr/>
        <a:lstStyle/>
        <a:p>
          <a:endParaRPr lang="en-US"/>
        </a:p>
      </dgm:t>
    </dgm:pt>
    <dgm:pt modelId="{6A22CDF7-7809-4055-8709-A7CBB1874F55}">
      <dgm:prSet/>
      <dgm:spPr/>
      <dgm:t>
        <a:bodyPr/>
        <a:lstStyle/>
        <a:p>
          <a:r>
            <a:rPr lang="en-US" b="1" dirty="0"/>
            <a:t>• The classification of clients as non-professional and professional clients and as eligible counterparties defines the client's rights and obligations in relation to the investment firm.</a:t>
          </a:r>
          <a:endParaRPr lang="en-US" dirty="0"/>
        </a:p>
      </dgm:t>
    </dgm:pt>
    <dgm:pt modelId="{9F5FF35B-9DF2-4699-90A1-6218006452AE}" type="parTrans" cxnId="{4F109462-3FE6-438C-B1C9-9FF108520F93}">
      <dgm:prSet/>
      <dgm:spPr/>
      <dgm:t>
        <a:bodyPr/>
        <a:lstStyle/>
        <a:p>
          <a:endParaRPr lang="en-US"/>
        </a:p>
      </dgm:t>
    </dgm:pt>
    <dgm:pt modelId="{3BD179BD-A989-4053-AE5A-D1E0E6A642C7}" type="sibTrans" cxnId="{4F109462-3FE6-438C-B1C9-9FF108520F93}">
      <dgm:prSet/>
      <dgm:spPr/>
      <dgm:t>
        <a:bodyPr/>
        <a:lstStyle/>
        <a:p>
          <a:endParaRPr lang="en-US"/>
        </a:p>
      </dgm:t>
    </dgm:pt>
    <dgm:pt modelId="{CD90778B-E2B4-4DFD-9F77-3DA8EC65ED6F}">
      <dgm:prSet/>
      <dgm:spPr/>
      <dgm:t>
        <a:bodyPr/>
        <a:lstStyle/>
        <a:p>
          <a:r>
            <a:rPr lang="en-US" b="1"/>
            <a:t>• Non-professional clients are most widely covered by the code of conduct for customer protection</a:t>
          </a:r>
          <a:endParaRPr lang="en-US"/>
        </a:p>
      </dgm:t>
    </dgm:pt>
    <dgm:pt modelId="{7C839C96-C6AD-4AA6-B0EF-0D9DB48EB5BA}" type="parTrans" cxnId="{EBE20E9E-90FE-47A4-B226-9747D3818A52}">
      <dgm:prSet/>
      <dgm:spPr/>
      <dgm:t>
        <a:bodyPr/>
        <a:lstStyle/>
        <a:p>
          <a:endParaRPr lang="en-US"/>
        </a:p>
      </dgm:t>
    </dgm:pt>
    <dgm:pt modelId="{7EA7D583-FFBB-4271-B485-90F39EA3A64C}" type="sibTrans" cxnId="{EBE20E9E-90FE-47A4-B226-9747D3818A52}">
      <dgm:prSet/>
      <dgm:spPr/>
      <dgm:t>
        <a:bodyPr/>
        <a:lstStyle/>
        <a:p>
          <a:endParaRPr lang="en-US"/>
        </a:p>
      </dgm:t>
    </dgm:pt>
    <dgm:pt modelId="{64856F28-C80E-43AE-A7E9-D4EA84984FDD}">
      <dgm:prSet/>
      <dgm:spPr/>
      <dgm:t>
        <a:bodyPr/>
        <a:lstStyle/>
        <a:p>
          <a:r>
            <a:rPr lang="en-US" b="1"/>
            <a:t>• In practice, the majority of an investment firm's clients are non-professional clients.</a:t>
          </a:r>
          <a:endParaRPr lang="en-US"/>
        </a:p>
      </dgm:t>
    </dgm:pt>
    <dgm:pt modelId="{81AE2E20-AA74-4162-B00E-5A11EB324F17}" type="parTrans" cxnId="{37B7648D-C820-4399-BBCC-5DC7D375A054}">
      <dgm:prSet/>
      <dgm:spPr/>
      <dgm:t>
        <a:bodyPr/>
        <a:lstStyle/>
        <a:p>
          <a:endParaRPr lang="en-US"/>
        </a:p>
      </dgm:t>
    </dgm:pt>
    <dgm:pt modelId="{0375132A-3A65-4D49-B774-D15DF8306340}" type="sibTrans" cxnId="{37B7648D-C820-4399-BBCC-5DC7D375A054}">
      <dgm:prSet/>
      <dgm:spPr/>
      <dgm:t>
        <a:bodyPr/>
        <a:lstStyle/>
        <a:p>
          <a:endParaRPr lang="en-US"/>
        </a:p>
      </dgm:t>
    </dgm:pt>
    <dgm:pt modelId="{11ADF4C7-069E-44E1-8F36-E2FB50D8249D}" type="pres">
      <dgm:prSet presAssocID="{830BC3C4-F72A-477B-8D27-EA2C445BCE40}" presName="vert0" presStyleCnt="0">
        <dgm:presLayoutVars>
          <dgm:dir/>
          <dgm:animOne val="branch"/>
          <dgm:animLvl val="lvl"/>
        </dgm:presLayoutVars>
      </dgm:prSet>
      <dgm:spPr/>
    </dgm:pt>
    <dgm:pt modelId="{5EF7F920-9513-42DB-990B-B0EE2ECF7303}" type="pres">
      <dgm:prSet presAssocID="{88EED597-B7EE-4B6D-AC9E-C7FF8E4A1351}" presName="thickLine" presStyleLbl="alignNode1" presStyleIdx="0" presStyleCnt="4"/>
      <dgm:spPr/>
    </dgm:pt>
    <dgm:pt modelId="{5672AEF6-0C86-41B6-892D-FB140A2D4455}" type="pres">
      <dgm:prSet presAssocID="{88EED597-B7EE-4B6D-AC9E-C7FF8E4A1351}" presName="horz1" presStyleCnt="0"/>
      <dgm:spPr/>
    </dgm:pt>
    <dgm:pt modelId="{3924BB22-0AFB-499A-951B-AA43DFB26E2B}" type="pres">
      <dgm:prSet presAssocID="{88EED597-B7EE-4B6D-AC9E-C7FF8E4A1351}" presName="tx1" presStyleLbl="revTx" presStyleIdx="0" presStyleCnt="4"/>
      <dgm:spPr/>
    </dgm:pt>
    <dgm:pt modelId="{060B1B69-B692-4188-B45A-8529832D2FFF}" type="pres">
      <dgm:prSet presAssocID="{88EED597-B7EE-4B6D-AC9E-C7FF8E4A1351}" presName="vert1" presStyleCnt="0"/>
      <dgm:spPr/>
    </dgm:pt>
    <dgm:pt modelId="{F32771A0-5137-4CCD-BC31-BA3AC0ADDAD4}" type="pres">
      <dgm:prSet presAssocID="{6A22CDF7-7809-4055-8709-A7CBB1874F55}" presName="thickLine" presStyleLbl="alignNode1" presStyleIdx="1" presStyleCnt="4"/>
      <dgm:spPr/>
    </dgm:pt>
    <dgm:pt modelId="{A9D1052A-0D3E-4823-B0DD-61FAF50ED423}" type="pres">
      <dgm:prSet presAssocID="{6A22CDF7-7809-4055-8709-A7CBB1874F55}" presName="horz1" presStyleCnt="0"/>
      <dgm:spPr/>
    </dgm:pt>
    <dgm:pt modelId="{662F2742-47A8-425F-88C4-5D2FDB01CED0}" type="pres">
      <dgm:prSet presAssocID="{6A22CDF7-7809-4055-8709-A7CBB1874F55}" presName="tx1" presStyleLbl="revTx" presStyleIdx="1" presStyleCnt="4"/>
      <dgm:spPr/>
    </dgm:pt>
    <dgm:pt modelId="{5EABC238-13C6-4CC0-856D-70CADF752A28}" type="pres">
      <dgm:prSet presAssocID="{6A22CDF7-7809-4055-8709-A7CBB1874F55}" presName="vert1" presStyleCnt="0"/>
      <dgm:spPr/>
    </dgm:pt>
    <dgm:pt modelId="{EB7FF10B-E5A3-487D-AC0B-AD25DD8AFDEC}" type="pres">
      <dgm:prSet presAssocID="{CD90778B-E2B4-4DFD-9F77-3DA8EC65ED6F}" presName="thickLine" presStyleLbl="alignNode1" presStyleIdx="2" presStyleCnt="4"/>
      <dgm:spPr/>
    </dgm:pt>
    <dgm:pt modelId="{2301A669-2422-4CEB-A350-303044DEAECD}" type="pres">
      <dgm:prSet presAssocID="{CD90778B-E2B4-4DFD-9F77-3DA8EC65ED6F}" presName="horz1" presStyleCnt="0"/>
      <dgm:spPr/>
    </dgm:pt>
    <dgm:pt modelId="{D719829A-A1DB-4A98-B37B-5E0BC9007899}" type="pres">
      <dgm:prSet presAssocID="{CD90778B-E2B4-4DFD-9F77-3DA8EC65ED6F}" presName="tx1" presStyleLbl="revTx" presStyleIdx="2" presStyleCnt="4"/>
      <dgm:spPr/>
    </dgm:pt>
    <dgm:pt modelId="{2CCEABA9-A16B-422C-A6F5-22993F55F015}" type="pres">
      <dgm:prSet presAssocID="{CD90778B-E2B4-4DFD-9F77-3DA8EC65ED6F}" presName="vert1" presStyleCnt="0"/>
      <dgm:spPr/>
    </dgm:pt>
    <dgm:pt modelId="{D25F9D5C-3D6A-4B38-973D-ACFC8DBBD47A}" type="pres">
      <dgm:prSet presAssocID="{64856F28-C80E-43AE-A7E9-D4EA84984FDD}" presName="thickLine" presStyleLbl="alignNode1" presStyleIdx="3" presStyleCnt="4"/>
      <dgm:spPr/>
    </dgm:pt>
    <dgm:pt modelId="{0A377ABB-C743-4384-87E8-F2909B99A78D}" type="pres">
      <dgm:prSet presAssocID="{64856F28-C80E-43AE-A7E9-D4EA84984FDD}" presName="horz1" presStyleCnt="0"/>
      <dgm:spPr/>
    </dgm:pt>
    <dgm:pt modelId="{9AEC27B6-FC06-43B0-9863-5ABDB1BBEF97}" type="pres">
      <dgm:prSet presAssocID="{64856F28-C80E-43AE-A7E9-D4EA84984FDD}" presName="tx1" presStyleLbl="revTx" presStyleIdx="3" presStyleCnt="4"/>
      <dgm:spPr/>
    </dgm:pt>
    <dgm:pt modelId="{FF4222AE-1E25-47C5-A807-A92D8BFA2621}" type="pres">
      <dgm:prSet presAssocID="{64856F28-C80E-43AE-A7E9-D4EA84984FDD}" presName="vert1" presStyleCnt="0"/>
      <dgm:spPr/>
    </dgm:pt>
  </dgm:ptLst>
  <dgm:cxnLst>
    <dgm:cxn modelId="{FE563709-C118-4D76-81A8-08604F624F00}" type="presOf" srcId="{88EED597-B7EE-4B6D-AC9E-C7FF8E4A1351}" destId="{3924BB22-0AFB-499A-951B-AA43DFB26E2B}" srcOrd="0" destOrd="0" presId="urn:microsoft.com/office/officeart/2008/layout/LinedList"/>
    <dgm:cxn modelId="{4F109462-3FE6-438C-B1C9-9FF108520F93}" srcId="{830BC3C4-F72A-477B-8D27-EA2C445BCE40}" destId="{6A22CDF7-7809-4055-8709-A7CBB1874F55}" srcOrd="1" destOrd="0" parTransId="{9F5FF35B-9DF2-4699-90A1-6218006452AE}" sibTransId="{3BD179BD-A989-4053-AE5A-D1E0E6A642C7}"/>
    <dgm:cxn modelId="{493B4D6A-7388-410B-B575-95CD3924F54A}" type="presOf" srcId="{64856F28-C80E-43AE-A7E9-D4EA84984FDD}" destId="{9AEC27B6-FC06-43B0-9863-5ABDB1BBEF97}" srcOrd="0" destOrd="0" presId="urn:microsoft.com/office/officeart/2008/layout/LinedList"/>
    <dgm:cxn modelId="{31765286-113E-43AE-8B1D-1FBC3F711813}" type="presOf" srcId="{830BC3C4-F72A-477B-8D27-EA2C445BCE40}" destId="{11ADF4C7-069E-44E1-8F36-E2FB50D8249D}" srcOrd="0" destOrd="0" presId="urn:microsoft.com/office/officeart/2008/layout/LinedList"/>
    <dgm:cxn modelId="{CACC608A-BF63-4FAA-8AB3-F3E509EBAE23}" srcId="{830BC3C4-F72A-477B-8D27-EA2C445BCE40}" destId="{88EED597-B7EE-4B6D-AC9E-C7FF8E4A1351}" srcOrd="0" destOrd="0" parTransId="{1CEB866D-A2CA-4483-A65C-5C504472802E}" sibTransId="{7F2D34CC-C38C-4C84-83BA-636056EC8DC5}"/>
    <dgm:cxn modelId="{37B7648D-C820-4399-BBCC-5DC7D375A054}" srcId="{830BC3C4-F72A-477B-8D27-EA2C445BCE40}" destId="{64856F28-C80E-43AE-A7E9-D4EA84984FDD}" srcOrd="3" destOrd="0" parTransId="{81AE2E20-AA74-4162-B00E-5A11EB324F17}" sibTransId="{0375132A-3A65-4D49-B774-D15DF8306340}"/>
    <dgm:cxn modelId="{EBE20E9E-90FE-47A4-B226-9747D3818A52}" srcId="{830BC3C4-F72A-477B-8D27-EA2C445BCE40}" destId="{CD90778B-E2B4-4DFD-9F77-3DA8EC65ED6F}" srcOrd="2" destOrd="0" parTransId="{7C839C96-C6AD-4AA6-B0EF-0D9DB48EB5BA}" sibTransId="{7EA7D583-FFBB-4271-B485-90F39EA3A64C}"/>
    <dgm:cxn modelId="{613CFEC0-7D29-4FD6-8018-F181A67A6835}" type="presOf" srcId="{6A22CDF7-7809-4055-8709-A7CBB1874F55}" destId="{662F2742-47A8-425F-88C4-5D2FDB01CED0}" srcOrd="0" destOrd="0" presId="urn:microsoft.com/office/officeart/2008/layout/LinedList"/>
    <dgm:cxn modelId="{E0FF48FD-8BC4-4CEE-86A4-B562B4C40525}" type="presOf" srcId="{CD90778B-E2B4-4DFD-9F77-3DA8EC65ED6F}" destId="{D719829A-A1DB-4A98-B37B-5E0BC9007899}" srcOrd="0" destOrd="0" presId="urn:microsoft.com/office/officeart/2008/layout/LinedList"/>
    <dgm:cxn modelId="{FFC163CD-FF0B-419D-88C7-55033A7AAA8E}" type="presParOf" srcId="{11ADF4C7-069E-44E1-8F36-E2FB50D8249D}" destId="{5EF7F920-9513-42DB-990B-B0EE2ECF7303}" srcOrd="0" destOrd="0" presId="urn:microsoft.com/office/officeart/2008/layout/LinedList"/>
    <dgm:cxn modelId="{E2646FDC-44C8-49DA-BBB9-CABBD9912B7D}" type="presParOf" srcId="{11ADF4C7-069E-44E1-8F36-E2FB50D8249D}" destId="{5672AEF6-0C86-41B6-892D-FB140A2D4455}" srcOrd="1" destOrd="0" presId="urn:microsoft.com/office/officeart/2008/layout/LinedList"/>
    <dgm:cxn modelId="{22FA2AA4-04D5-49FA-8FD7-101E81422227}" type="presParOf" srcId="{5672AEF6-0C86-41B6-892D-FB140A2D4455}" destId="{3924BB22-0AFB-499A-951B-AA43DFB26E2B}" srcOrd="0" destOrd="0" presId="urn:microsoft.com/office/officeart/2008/layout/LinedList"/>
    <dgm:cxn modelId="{B1C10156-32D6-4485-8D47-654532DE9301}" type="presParOf" srcId="{5672AEF6-0C86-41B6-892D-FB140A2D4455}" destId="{060B1B69-B692-4188-B45A-8529832D2FFF}" srcOrd="1" destOrd="0" presId="urn:microsoft.com/office/officeart/2008/layout/LinedList"/>
    <dgm:cxn modelId="{5150D5AA-39D2-4E43-AA63-0C97EFFEDEC1}" type="presParOf" srcId="{11ADF4C7-069E-44E1-8F36-E2FB50D8249D}" destId="{F32771A0-5137-4CCD-BC31-BA3AC0ADDAD4}" srcOrd="2" destOrd="0" presId="urn:microsoft.com/office/officeart/2008/layout/LinedList"/>
    <dgm:cxn modelId="{C9ACC469-876B-4EC0-8FAC-4B4AA7088AC1}" type="presParOf" srcId="{11ADF4C7-069E-44E1-8F36-E2FB50D8249D}" destId="{A9D1052A-0D3E-4823-B0DD-61FAF50ED423}" srcOrd="3" destOrd="0" presId="urn:microsoft.com/office/officeart/2008/layout/LinedList"/>
    <dgm:cxn modelId="{76487B1A-9E46-4B97-8B0B-17F36243BC8E}" type="presParOf" srcId="{A9D1052A-0D3E-4823-B0DD-61FAF50ED423}" destId="{662F2742-47A8-425F-88C4-5D2FDB01CED0}" srcOrd="0" destOrd="0" presId="urn:microsoft.com/office/officeart/2008/layout/LinedList"/>
    <dgm:cxn modelId="{AADEC48A-A1F0-404C-ACF7-73B9702B135E}" type="presParOf" srcId="{A9D1052A-0D3E-4823-B0DD-61FAF50ED423}" destId="{5EABC238-13C6-4CC0-856D-70CADF752A28}" srcOrd="1" destOrd="0" presId="urn:microsoft.com/office/officeart/2008/layout/LinedList"/>
    <dgm:cxn modelId="{D95663D3-1594-46DC-8C00-AF45046CF3A4}" type="presParOf" srcId="{11ADF4C7-069E-44E1-8F36-E2FB50D8249D}" destId="{EB7FF10B-E5A3-487D-AC0B-AD25DD8AFDEC}" srcOrd="4" destOrd="0" presId="urn:microsoft.com/office/officeart/2008/layout/LinedList"/>
    <dgm:cxn modelId="{11471D71-1D6E-4BCC-B2D1-A299619F0A84}" type="presParOf" srcId="{11ADF4C7-069E-44E1-8F36-E2FB50D8249D}" destId="{2301A669-2422-4CEB-A350-303044DEAECD}" srcOrd="5" destOrd="0" presId="urn:microsoft.com/office/officeart/2008/layout/LinedList"/>
    <dgm:cxn modelId="{0D97B413-E278-4BF6-8DB0-E5B5A5C4FF71}" type="presParOf" srcId="{2301A669-2422-4CEB-A350-303044DEAECD}" destId="{D719829A-A1DB-4A98-B37B-5E0BC9007899}" srcOrd="0" destOrd="0" presId="urn:microsoft.com/office/officeart/2008/layout/LinedList"/>
    <dgm:cxn modelId="{D3A83975-A7B3-4745-8A09-0481156FFE98}" type="presParOf" srcId="{2301A669-2422-4CEB-A350-303044DEAECD}" destId="{2CCEABA9-A16B-422C-A6F5-22993F55F015}" srcOrd="1" destOrd="0" presId="urn:microsoft.com/office/officeart/2008/layout/LinedList"/>
    <dgm:cxn modelId="{195696BD-61B5-482D-8104-790EF73D99E7}" type="presParOf" srcId="{11ADF4C7-069E-44E1-8F36-E2FB50D8249D}" destId="{D25F9D5C-3D6A-4B38-973D-ACFC8DBBD47A}" srcOrd="6" destOrd="0" presId="urn:microsoft.com/office/officeart/2008/layout/LinedList"/>
    <dgm:cxn modelId="{562BE1B1-4566-4304-84AE-7086E4BA3948}" type="presParOf" srcId="{11ADF4C7-069E-44E1-8F36-E2FB50D8249D}" destId="{0A377ABB-C743-4384-87E8-F2909B99A78D}" srcOrd="7" destOrd="0" presId="urn:microsoft.com/office/officeart/2008/layout/LinedList"/>
    <dgm:cxn modelId="{874B9E2C-38DA-40A0-BAC1-C69E71061596}" type="presParOf" srcId="{0A377ABB-C743-4384-87E8-F2909B99A78D}" destId="{9AEC27B6-FC06-43B0-9863-5ABDB1BBEF97}" srcOrd="0" destOrd="0" presId="urn:microsoft.com/office/officeart/2008/layout/LinedList"/>
    <dgm:cxn modelId="{A702CF3E-1FE1-48C4-AD39-45CF94781E2C}" type="presParOf" srcId="{0A377ABB-C743-4384-87E8-F2909B99A78D}" destId="{FF4222AE-1E25-47C5-A807-A92D8BFA26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D320C41-F87C-460A-A4D9-9CE86741B508}"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87149C2-F534-44E0-962C-892B767EA895}">
      <dgm:prSet/>
      <dgm:spPr/>
      <dgm:t>
        <a:bodyPr/>
        <a:lstStyle/>
        <a:p>
          <a:pPr>
            <a:lnSpc>
              <a:spcPct val="100000"/>
            </a:lnSpc>
          </a:pPr>
          <a:r>
            <a:rPr lang="en-US" b="1"/>
            <a:t>Chapter 10, Section 2 of the Finnish Investment Services Act: In providing investment services and ancillary services, one must act honestly, fairly and professionally in the interests of the client.</a:t>
          </a:r>
          <a:endParaRPr lang="en-US"/>
        </a:p>
      </dgm:t>
    </dgm:pt>
    <dgm:pt modelId="{8503FD0E-1596-4D5E-A98B-F4EC44C5A984}" type="parTrans" cxnId="{1E989918-9695-4B15-B5F3-0E9835F62700}">
      <dgm:prSet/>
      <dgm:spPr/>
      <dgm:t>
        <a:bodyPr/>
        <a:lstStyle/>
        <a:p>
          <a:endParaRPr lang="en-US"/>
        </a:p>
      </dgm:t>
    </dgm:pt>
    <dgm:pt modelId="{44737F68-D977-40B7-88DB-0EE454449D61}" type="sibTrans" cxnId="{1E989918-9695-4B15-B5F3-0E9835F62700}">
      <dgm:prSet/>
      <dgm:spPr/>
      <dgm:t>
        <a:bodyPr/>
        <a:lstStyle/>
        <a:p>
          <a:pPr>
            <a:lnSpc>
              <a:spcPct val="100000"/>
            </a:lnSpc>
          </a:pPr>
          <a:endParaRPr lang="en-US"/>
        </a:p>
      </dgm:t>
    </dgm:pt>
    <dgm:pt modelId="{7C2857E0-F1EC-487B-A41B-A533546108B2}">
      <dgm:prSet/>
      <dgm:spPr/>
      <dgm:t>
        <a:bodyPr/>
        <a:lstStyle/>
        <a:p>
          <a:pPr>
            <a:lnSpc>
              <a:spcPct val="100000"/>
            </a:lnSpc>
          </a:pPr>
          <a:r>
            <a:rPr lang="en-US" b="1"/>
            <a:t>Chapter 1, Section 2 of the Securities Markets Act: The securities market must not be used in violation of good securities market practice.</a:t>
          </a:r>
          <a:endParaRPr lang="en-US"/>
        </a:p>
      </dgm:t>
    </dgm:pt>
    <dgm:pt modelId="{48F566EB-F5F8-4154-8330-012837C86738}" type="parTrans" cxnId="{AFAEBE14-D421-444A-BE18-CCA767D81F94}">
      <dgm:prSet/>
      <dgm:spPr/>
      <dgm:t>
        <a:bodyPr/>
        <a:lstStyle/>
        <a:p>
          <a:endParaRPr lang="en-US"/>
        </a:p>
      </dgm:t>
    </dgm:pt>
    <dgm:pt modelId="{5317204C-E326-4F69-ADC6-C1E3F348E0E4}" type="sibTrans" cxnId="{AFAEBE14-D421-444A-BE18-CCA767D81F94}">
      <dgm:prSet/>
      <dgm:spPr/>
      <dgm:t>
        <a:bodyPr/>
        <a:lstStyle/>
        <a:p>
          <a:pPr>
            <a:lnSpc>
              <a:spcPct val="100000"/>
            </a:lnSpc>
          </a:pPr>
          <a:endParaRPr lang="en-US"/>
        </a:p>
      </dgm:t>
    </dgm:pt>
    <dgm:pt modelId="{DA626C08-0761-4991-8A3F-1B2F5AA3E9C3}">
      <dgm:prSet/>
      <dgm:spPr/>
      <dgm:t>
        <a:bodyPr/>
        <a:lstStyle/>
        <a:p>
          <a:pPr>
            <a:lnSpc>
              <a:spcPct val="100000"/>
            </a:lnSpc>
          </a:pPr>
          <a:r>
            <a:rPr lang="en-US" b="1"/>
            <a:t>Good securities market practice refers to principles and rules, the observance of which, according to the opinion of the participants in the securities market, must be considered a fair and fair way of trading for all clients and operators.</a:t>
          </a:r>
          <a:endParaRPr lang="en-US"/>
        </a:p>
      </dgm:t>
    </dgm:pt>
    <dgm:pt modelId="{2CF4E864-A404-4C53-9F32-B79B2AB36C5A}" type="parTrans" cxnId="{5C963ADD-DD3A-4916-B0A0-A8188CB85785}">
      <dgm:prSet/>
      <dgm:spPr/>
      <dgm:t>
        <a:bodyPr/>
        <a:lstStyle/>
        <a:p>
          <a:endParaRPr lang="en-US"/>
        </a:p>
      </dgm:t>
    </dgm:pt>
    <dgm:pt modelId="{9AFA7B73-CC62-4479-A0F1-04AD10159E1F}" type="sibTrans" cxnId="{5C963ADD-DD3A-4916-B0A0-A8188CB85785}">
      <dgm:prSet/>
      <dgm:spPr/>
      <dgm:t>
        <a:bodyPr/>
        <a:lstStyle/>
        <a:p>
          <a:pPr>
            <a:lnSpc>
              <a:spcPct val="100000"/>
            </a:lnSpc>
          </a:pPr>
          <a:endParaRPr lang="en-US"/>
        </a:p>
      </dgm:t>
    </dgm:pt>
    <dgm:pt modelId="{DA9F562C-2DA6-483A-9CE6-AFB36FA26770}">
      <dgm:prSet/>
      <dgm:spPr/>
      <dgm:t>
        <a:bodyPr/>
        <a:lstStyle/>
        <a:p>
          <a:pPr>
            <a:lnSpc>
              <a:spcPct val="100000"/>
            </a:lnSpc>
          </a:pPr>
          <a:r>
            <a:rPr lang="en-US" b="1"/>
            <a:t>These principles guide practices in the securities market in the absence of detailed regulations.</a:t>
          </a:r>
          <a:endParaRPr lang="en-US"/>
        </a:p>
      </dgm:t>
    </dgm:pt>
    <dgm:pt modelId="{2950A49A-117C-43E1-9DAA-37C999CDE9D9}" type="parTrans" cxnId="{B74110D2-B8A2-41ED-BD2A-494020673772}">
      <dgm:prSet/>
      <dgm:spPr/>
      <dgm:t>
        <a:bodyPr/>
        <a:lstStyle/>
        <a:p>
          <a:endParaRPr lang="en-US"/>
        </a:p>
      </dgm:t>
    </dgm:pt>
    <dgm:pt modelId="{399CAA02-461A-4DA7-A2A9-79A309BCB9DA}" type="sibTrans" cxnId="{B74110D2-B8A2-41ED-BD2A-494020673772}">
      <dgm:prSet/>
      <dgm:spPr/>
      <dgm:t>
        <a:bodyPr/>
        <a:lstStyle/>
        <a:p>
          <a:endParaRPr lang="en-US"/>
        </a:p>
      </dgm:t>
    </dgm:pt>
    <dgm:pt modelId="{8E1DBEDD-38FF-4411-8CDC-DA46C5118668}" type="pres">
      <dgm:prSet presAssocID="{2D320C41-F87C-460A-A4D9-9CE86741B508}" presName="root" presStyleCnt="0">
        <dgm:presLayoutVars>
          <dgm:dir/>
          <dgm:resizeHandles val="exact"/>
        </dgm:presLayoutVars>
      </dgm:prSet>
      <dgm:spPr/>
    </dgm:pt>
    <dgm:pt modelId="{8E696637-D1BE-4370-8723-205A5C6F3B22}" type="pres">
      <dgm:prSet presAssocID="{2D320C41-F87C-460A-A4D9-9CE86741B508}" presName="container" presStyleCnt="0">
        <dgm:presLayoutVars>
          <dgm:dir/>
          <dgm:resizeHandles val="exact"/>
        </dgm:presLayoutVars>
      </dgm:prSet>
      <dgm:spPr/>
    </dgm:pt>
    <dgm:pt modelId="{03C8286B-96F8-4BB9-ABDF-6DC872E66ABB}" type="pres">
      <dgm:prSet presAssocID="{587149C2-F534-44E0-962C-892B767EA895}" presName="compNode" presStyleCnt="0"/>
      <dgm:spPr/>
    </dgm:pt>
    <dgm:pt modelId="{6C68D07D-ED9A-476B-8E4F-3CED91E41676}" type="pres">
      <dgm:prSet presAssocID="{587149C2-F534-44E0-962C-892B767EA895}" presName="iconBgRect" presStyleLbl="bgShp" presStyleIdx="0" presStyleCnt="4"/>
      <dgm:spPr/>
    </dgm:pt>
    <dgm:pt modelId="{E5EF4433-8D07-409C-A611-263AA59B61AF}" type="pres">
      <dgm:prSet presAssocID="{587149C2-F534-44E0-962C-892B767EA89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nkki kiinteä"/>
        </a:ext>
      </dgm:extLst>
    </dgm:pt>
    <dgm:pt modelId="{D9E30F4F-C1BC-42F3-A57C-B9A3E231667A}" type="pres">
      <dgm:prSet presAssocID="{587149C2-F534-44E0-962C-892B767EA895}" presName="spaceRect" presStyleCnt="0"/>
      <dgm:spPr/>
    </dgm:pt>
    <dgm:pt modelId="{3FF705F5-3901-47B3-BF3C-67D9A9890D39}" type="pres">
      <dgm:prSet presAssocID="{587149C2-F534-44E0-962C-892B767EA895}" presName="textRect" presStyleLbl="revTx" presStyleIdx="0" presStyleCnt="4">
        <dgm:presLayoutVars>
          <dgm:chMax val="1"/>
          <dgm:chPref val="1"/>
        </dgm:presLayoutVars>
      </dgm:prSet>
      <dgm:spPr/>
    </dgm:pt>
    <dgm:pt modelId="{28779BCB-DEA2-4317-A48C-88DAE445E8E0}" type="pres">
      <dgm:prSet presAssocID="{44737F68-D977-40B7-88DB-0EE454449D61}" presName="sibTrans" presStyleLbl="sibTrans2D1" presStyleIdx="0" presStyleCnt="0"/>
      <dgm:spPr/>
    </dgm:pt>
    <dgm:pt modelId="{E225FA26-7CBD-4689-BF84-66A32692A208}" type="pres">
      <dgm:prSet presAssocID="{7C2857E0-F1EC-487B-A41B-A533546108B2}" presName="compNode" presStyleCnt="0"/>
      <dgm:spPr/>
    </dgm:pt>
    <dgm:pt modelId="{7CF01138-7CED-4ABB-8141-F8AC19A50F89}" type="pres">
      <dgm:prSet presAssocID="{7C2857E0-F1EC-487B-A41B-A533546108B2}" presName="iconBgRect" presStyleLbl="bgShp" presStyleIdx="1" presStyleCnt="4"/>
      <dgm:spPr/>
    </dgm:pt>
    <dgm:pt modelId="{0E017E28-6B6F-4516-93FC-E63D8A269E4E}" type="pres">
      <dgm:prSet presAssocID="{7C2857E0-F1EC-487B-A41B-A533546108B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Kannettava tietokone suojattu"/>
        </a:ext>
      </dgm:extLst>
    </dgm:pt>
    <dgm:pt modelId="{F19F948F-06D9-4DF4-83B0-81618FA0C1CC}" type="pres">
      <dgm:prSet presAssocID="{7C2857E0-F1EC-487B-A41B-A533546108B2}" presName="spaceRect" presStyleCnt="0"/>
      <dgm:spPr/>
    </dgm:pt>
    <dgm:pt modelId="{3F7EA964-0862-41FA-85C6-223057728465}" type="pres">
      <dgm:prSet presAssocID="{7C2857E0-F1EC-487B-A41B-A533546108B2}" presName="textRect" presStyleLbl="revTx" presStyleIdx="1" presStyleCnt="4">
        <dgm:presLayoutVars>
          <dgm:chMax val="1"/>
          <dgm:chPref val="1"/>
        </dgm:presLayoutVars>
      </dgm:prSet>
      <dgm:spPr/>
    </dgm:pt>
    <dgm:pt modelId="{8829EEE5-2AAB-4048-9B32-00461F7266E3}" type="pres">
      <dgm:prSet presAssocID="{5317204C-E326-4F69-ADC6-C1E3F348E0E4}" presName="sibTrans" presStyleLbl="sibTrans2D1" presStyleIdx="0" presStyleCnt="0"/>
      <dgm:spPr/>
    </dgm:pt>
    <dgm:pt modelId="{BD127F8F-58B8-4E9D-ADDD-B8E6DF057902}" type="pres">
      <dgm:prSet presAssocID="{DA626C08-0761-4991-8A3F-1B2F5AA3E9C3}" presName="compNode" presStyleCnt="0"/>
      <dgm:spPr/>
    </dgm:pt>
    <dgm:pt modelId="{B067E7EA-7800-4F30-B754-B90415DF3052}" type="pres">
      <dgm:prSet presAssocID="{DA626C08-0761-4991-8A3F-1B2F5AA3E9C3}" presName="iconBgRect" presStyleLbl="bgShp" presStyleIdx="2" presStyleCnt="4"/>
      <dgm:spPr/>
    </dgm:pt>
    <dgm:pt modelId="{9C42C544-E9D2-4345-95A0-BEBCDF25FBED}" type="pres">
      <dgm:prSet presAssocID="{DA626C08-0761-4991-8A3F-1B2F5AA3E9C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Varastoida"/>
        </a:ext>
      </dgm:extLst>
    </dgm:pt>
    <dgm:pt modelId="{E9D2B9FA-4593-4E6D-8A94-514C0CCD5D63}" type="pres">
      <dgm:prSet presAssocID="{DA626C08-0761-4991-8A3F-1B2F5AA3E9C3}" presName="spaceRect" presStyleCnt="0"/>
      <dgm:spPr/>
    </dgm:pt>
    <dgm:pt modelId="{74EDDCD9-9910-490F-BE8C-A2E5D7ED93E4}" type="pres">
      <dgm:prSet presAssocID="{DA626C08-0761-4991-8A3F-1B2F5AA3E9C3}" presName="textRect" presStyleLbl="revTx" presStyleIdx="2" presStyleCnt="4">
        <dgm:presLayoutVars>
          <dgm:chMax val="1"/>
          <dgm:chPref val="1"/>
        </dgm:presLayoutVars>
      </dgm:prSet>
      <dgm:spPr/>
    </dgm:pt>
    <dgm:pt modelId="{1FB27CEE-3617-4CAB-AE3D-54A47BDD07AD}" type="pres">
      <dgm:prSet presAssocID="{9AFA7B73-CC62-4479-A0F1-04AD10159E1F}" presName="sibTrans" presStyleLbl="sibTrans2D1" presStyleIdx="0" presStyleCnt="0"/>
      <dgm:spPr/>
    </dgm:pt>
    <dgm:pt modelId="{550D0832-318A-4549-B829-A85C559F7701}" type="pres">
      <dgm:prSet presAssocID="{DA9F562C-2DA6-483A-9CE6-AFB36FA26770}" presName="compNode" presStyleCnt="0"/>
      <dgm:spPr/>
    </dgm:pt>
    <dgm:pt modelId="{79251841-C1AB-4BA3-B902-E72BA7A35622}" type="pres">
      <dgm:prSet presAssocID="{DA9F562C-2DA6-483A-9CE6-AFB36FA26770}" presName="iconBgRect" presStyleLbl="bgShp" presStyleIdx="3" presStyleCnt="4"/>
      <dgm:spPr/>
    </dgm:pt>
    <dgm:pt modelId="{0EE3AB3C-9EB1-48C6-B3D2-15627944A89A}" type="pres">
      <dgm:prSet presAssocID="{DA9F562C-2DA6-483A-9CE6-AFB36FA2677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ormenjälki"/>
        </a:ext>
      </dgm:extLst>
    </dgm:pt>
    <dgm:pt modelId="{5272049E-6EAF-4F6F-B97E-C60392CF0459}" type="pres">
      <dgm:prSet presAssocID="{DA9F562C-2DA6-483A-9CE6-AFB36FA26770}" presName="spaceRect" presStyleCnt="0"/>
      <dgm:spPr/>
    </dgm:pt>
    <dgm:pt modelId="{CC05FBCE-FD3B-4A04-9005-4E55209CCB99}" type="pres">
      <dgm:prSet presAssocID="{DA9F562C-2DA6-483A-9CE6-AFB36FA26770}" presName="textRect" presStyleLbl="revTx" presStyleIdx="3" presStyleCnt="4">
        <dgm:presLayoutVars>
          <dgm:chMax val="1"/>
          <dgm:chPref val="1"/>
        </dgm:presLayoutVars>
      </dgm:prSet>
      <dgm:spPr/>
    </dgm:pt>
  </dgm:ptLst>
  <dgm:cxnLst>
    <dgm:cxn modelId="{AFAEBE14-D421-444A-BE18-CCA767D81F94}" srcId="{2D320C41-F87C-460A-A4D9-9CE86741B508}" destId="{7C2857E0-F1EC-487B-A41B-A533546108B2}" srcOrd="1" destOrd="0" parTransId="{48F566EB-F5F8-4154-8330-012837C86738}" sibTransId="{5317204C-E326-4F69-ADC6-C1E3F348E0E4}"/>
    <dgm:cxn modelId="{1E989918-9695-4B15-B5F3-0E9835F62700}" srcId="{2D320C41-F87C-460A-A4D9-9CE86741B508}" destId="{587149C2-F534-44E0-962C-892B767EA895}" srcOrd="0" destOrd="0" parTransId="{8503FD0E-1596-4D5E-A98B-F4EC44C5A984}" sibTransId="{44737F68-D977-40B7-88DB-0EE454449D61}"/>
    <dgm:cxn modelId="{B20A8C26-EE66-40AD-B58D-1BA7F630AA82}" type="presOf" srcId="{DA9F562C-2DA6-483A-9CE6-AFB36FA26770}" destId="{CC05FBCE-FD3B-4A04-9005-4E55209CCB99}" srcOrd="0" destOrd="0" presId="urn:microsoft.com/office/officeart/2018/2/layout/IconCircleList"/>
    <dgm:cxn modelId="{85CD2B69-0981-46E5-9D6D-D94A70449A15}" type="presOf" srcId="{587149C2-F534-44E0-962C-892B767EA895}" destId="{3FF705F5-3901-47B3-BF3C-67D9A9890D39}" srcOrd="0" destOrd="0" presId="urn:microsoft.com/office/officeart/2018/2/layout/IconCircleList"/>
    <dgm:cxn modelId="{5B0FA17E-F560-48E4-AC27-8548125D4F14}" type="presOf" srcId="{7C2857E0-F1EC-487B-A41B-A533546108B2}" destId="{3F7EA964-0862-41FA-85C6-223057728465}" srcOrd="0" destOrd="0" presId="urn:microsoft.com/office/officeart/2018/2/layout/IconCircleList"/>
    <dgm:cxn modelId="{2AF60B9D-5F0F-4411-B939-E651A26D5FD5}" type="presOf" srcId="{DA626C08-0761-4991-8A3F-1B2F5AA3E9C3}" destId="{74EDDCD9-9910-490F-BE8C-A2E5D7ED93E4}" srcOrd="0" destOrd="0" presId="urn:microsoft.com/office/officeart/2018/2/layout/IconCircleList"/>
    <dgm:cxn modelId="{224146BA-E4A0-4CCE-8EDB-36EBD8762965}" type="presOf" srcId="{5317204C-E326-4F69-ADC6-C1E3F348E0E4}" destId="{8829EEE5-2AAB-4048-9B32-00461F7266E3}" srcOrd="0" destOrd="0" presId="urn:microsoft.com/office/officeart/2018/2/layout/IconCircleList"/>
    <dgm:cxn modelId="{A390B9CA-872B-4C1D-B813-B92FBABC30DA}" type="presOf" srcId="{44737F68-D977-40B7-88DB-0EE454449D61}" destId="{28779BCB-DEA2-4317-A48C-88DAE445E8E0}" srcOrd="0" destOrd="0" presId="urn:microsoft.com/office/officeart/2018/2/layout/IconCircleList"/>
    <dgm:cxn modelId="{B3AD23CC-25A4-4182-879F-9DD7AFAF6C40}" type="presOf" srcId="{9AFA7B73-CC62-4479-A0F1-04AD10159E1F}" destId="{1FB27CEE-3617-4CAB-AE3D-54A47BDD07AD}" srcOrd="0" destOrd="0" presId="urn:microsoft.com/office/officeart/2018/2/layout/IconCircleList"/>
    <dgm:cxn modelId="{B74110D2-B8A2-41ED-BD2A-494020673772}" srcId="{2D320C41-F87C-460A-A4D9-9CE86741B508}" destId="{DA9F562C-2DA6-483A-9CE6-AFB36FA26770}" srcOrd="3" destOrd="0" parTransId="{2950A49A-117C-43E1-9DAA-37C999CDE9D9}" sibTransId="{399CAA02-461A-4DA7-A2A9-79A309BCB9DA}"/>
    <dgm:cxn modelId="{5C963ADD-DD3A-4916-B0A0-A8188CB85785}" srcId="{2D320C41-F87C-460A-A4D9-9CE86741B508}" destId="{DA626C08-0761-4991-8A3F-1B2F5AA3E9C3}" srcOrd="2" destOrd="0" parTransId="{2CF4E864-A404-4C53-9F32-B79B2AB36C5A}" sibTransId="{9AFA7B73-CC62-4479-A0F1-04AD10159E1F}"/>
    <dgm:cxn modelId="{212AE0F9-C4F3-49D4-8CEB-46564C044BCC}" type="presOf" srcId="{2D320C41-F87C-460A-A4D9-9CE86741B508}" destId="{8E1DBEDD-38FF-4411-8CDC-DA46C5118668}" srcOrd="0" destOrd="0" presId="urn:microsoft.com/office/officeart/2018/2/layout/IconCircleList"/>
    <dgm:cxn modelId="{C5133C62-0D85-4E9B-ACF0-6669340ABE32}" type="presParOf" srcId="{8E1DBEDD-38FF-4411-8CDC-DA46C5118668}" destId="{8E696637-D1BE-4370-8723-205A5C6F3B22}" srcOrd="0" destOrd="0" presId="urn:microsoft.com/office/officeart/2018/2/layout/IconCircleList"/>
    <dgm:cxn modelId="{09E85A47-47F6-4C5A-8650-2E4300160180}" type="presParOf" srcId="{8E696637-D1BE-4370-8723-205A5C6F3B22}" destId="{03C8286B-96F8-4BB9-ABDF-6DC872E66ABB}" srcOrd="0" destOrd="0" presId="urn:microsoft.com/office/officeart/2018/2/layout/IconCircleList"/>
    <dgm:cxn modelId="{A5FBC605-5CE6-4D54-BEC6-711C87A3999D}" type="presParOf" srcId="{03C8286B-96F8-4BB9-ABDF-6DC872E66ABB}" destId="{6C68D07D-ED9A-476B-8E4F-3CED91E41676}" srcOrd="0" destOrd="0" presId="urn:microsoft.com/office/officeart/2018/2/layout/IconCircleList"/>
    <dgm:cxn modelId="{35C54028-B7CD-460C-A33A-83382C338BA2}" type="presParOf" srcId="{03C8286B-96F8-4BB9-ABDF-6DC872E66ABB}" destId="{E5EF4433-8D07-409C-A611-263AA59B61AF}" srcOrd="1" destOrd="0" presId="urn:microsoft.com/office/officeart/2018/2/layout/IconCircleList"/>
    <dgm:cxn modelId="{5D6B258F-7F62-4E51-855A-820E6014FABD}" type="presParOf" srcId="{03C8286B-96F8-4BB9-ABDF-6DC872E66ABB}" destId="{D9E30F4F-C1BC-42F3-A57C-B9A3E231667A}" srcOrd="2" destOrd="0" presId="urn:microsoft.com/office/officeart/2018/2/layout/IconCircleList"/>
    <dgm:cxn modelId="{8F925F1F-9EF6-4E68-AE19-9A9E6068D17A}" type="presParOf" srcId="{03C8286B-96F8-4BB9-ABDF-6DC872E66ABB}" destId="{3FF705F5-3901-47B3-BF3C-67D9A9890D39}" srcOrd="3" destOrd="0" presId="urn:microsoft.com/office/officeart/2018/2/layout/IconCircleList"/>
    <dgm:cxn modelId="{B82920FE-0EDC-4749-8129-1310FA9D30A9}" type="presParOf" srcId="{8E696637-D1BE-4370-8723-205A5C6F3B22}" destId="{28779BCB-DEA2-4317-A48C-88DAE445E8E0}" srcOrd="1" destOrd="0" presId="urn:microsoft.com/office/officeart/2018/2/layout/IconCircleList"/>
    <dgm:cxn modelId="{A71CA748-1DA7-4180-BA85-ED5BE150F857}" type="presParOf" srcId="{8E696637-D1BE-4370-8723-205A5C6F3B22}" destId="{E225FA26-7CBD-4689-BF84-66A32692A208}" srcOrd="2" destOrd="0" presId="urn:microsoft.com/office/officeart/2018/2/layout/IconCircleList"/>
    <dgm:cxn modelId="{F6AF826B-93AD-4915-BE21-60F0728F323C}" type="presParOf" srcId="{E225FA26-7CBD-4689-BF84-66A32692A208}" destId="{7CF01138-7CED-4ABB-8141-F8AC19A50F89}" srcOrd="0" destOrd="0" presId="urn:microsoft.com/office/officeart/2018/2/layout/IconCircleList"/>
    <dgm:cxn modelId="{7B660F1A-AE8A-4FB9-9C5E-E066BFD4DD8D}" type="presParOf" srcId="{E225FA26-7CBD-4689-BF84-66A32692A208}" destId="{0E017E28-6B6F-4516-93FC-E63D8A269E4E}" srcOrd="1" destOrd="0" presId="urn:microsoft.com/office/officeart/2018/2/layout/IconCircleList"/>
    <dgm:cxn modelId="{05450346-DFDC-4544-B185-12042088A837}" type="presParOf" srcId="{E225FA26-7CBD-4689-BF84-66A32692A208}" destId="{F19F948F-06D9-4DF4-83B0-81618FA0C1CC}" srcOrd="2" destOrd="0" presId="urn:microsoft.com/office/officeart/2018/2/layout/IconCircleList"/>
    <dgm:cxn modelId="{5FB85EAF-EEBF-4D25-830A-9B9C07B9F62F}" type="presParOf" srcId="{E225FA26-7CBD-4689-BF84-66A32692A208}" destId="{3F7EA964-0862-41FA-85C6-223057728465}" srcOrd="3" destOrd="0" presId="urn:microsoft.com/office/officeart/2018/2/layout/IconCircleList"/>
    <dgm:cxn modelId="{23C9AF12-3EC6-4574-AB71-2BCCBBE41E58}" type="presParOf" srcId="{8E696637-D1BE-4370-8723-205A5C6F3B22}" destId="{8829EEE5-2AAB-4048-9B32-00461F7266E3}" srcOrd="3" destOrd="0" presId="urn:microsoft.com/office/officeart/2018/2/layout/IconCircleList"/>
    <dgm:cxn modelId="{D844BBA7-60EE-423C-8D68-9533EE70EC20}" type="presParOf" srcId="{8E696637-D1BE-4370-8723-205A5C6F3B22}" destId="{BD127F8F-58B8-4E9D-ADDD-B8E6DF057902}" srcOrd="4" destOrd="0" presId="urn:microsoft.com/office/officeart/2018/2/layout/IconCircleList"/>
    <dgm:cxn modelId="{EDAA3952-E904-4A2A-B7B3-76330947F981}" type="presParOf" srcId="{BD127F8F-58B8-4E9D-ADDD-B8E6DF057902}" destId="{B067E7EA-7800-4F30-B754-B90415DF3052}" srcOrd="0" destOrd="0" presId="urn:microsoft.com/office/officeart/2018/2/layout/IconCircleList"/>
    <dgm:cxn modelId="{60AF653B-716D-47F0-952C-ECA998242727}" type="presParOf" srcId="{BD127F8F-58B8-4E9D-ADDD-B8E6DF057902}" destId="{9C42C544-E9D2-4345-95A0-BEBCDF25FBED}" srcOrd="1" destOrd="0" presId="urn:microsoft.com/office/officeart/2018/2/layout/IconCircleList"/>
    <dgm:cxn modelId="{23510D3B-2912-4AD4-AAE2-E3014369ABD5}" type="presParOf" srcId="{BD127F8F-58B8-4E9D-ADDD-B8E6DF057902}" destId="{E9D2B9FA-4593-4E6D-8A94-514C0CCD5D63}" srcOrd="2" destOrd="0" presId="urn:microsoft.com/office/officeart/2018/2/layout/IconCircleList"/>
    <dgm:cxn modelId="{87C9D266-33AB-4398-8D47-D990CD8417A7}" type="presParOf" srcId="{BD127F8F-58B8-4E9D-ADDD-B8E6DF057902}" destId="{74EDDCD9-9910-490F-BE8C-A2E5D7ED93E4}" srcOrd="3" destOrd="0" presId="urn:microsoft.com/office/officeart/2018/2/layout/IconCircleList"/>
    <dgm:cxn modelId="{767C1164-9CE4-4BDE-8525-68399E6138BE}" type="presParOf" srcId="{8E696637-D1BE-4370-8723-205A5C6F3B22}" destId="{1FB27CEE-3617-4CAB-AE3D-54A47BDD07AD}" srcOrd="5" destOrd="0" presId="urn:microsoft.com/office/officeart/2018/2/layout/IconCircleList"/>
    <dgm:cxn modelId="{1431925D-B481-4149-B2F6-F894AC22736F}" type="presParOf" srcId="{8E696637-D1BE-4370-8723-205A5C6F3B22}" destId="{550D0832-318A-4549-B829-A85C559F7701}" srcOrd="6" destOrd="0" presId="urn:microsoft.com/office/officeart/2018/2/layout/IconCircleList"/>
    <dgm:cxn modelId="{8959C279-0393-4D4C-99AC-F51440511E79}" type="presParOf" srcId="{550D0832-318A-4549-B829-A85C559F7701}" destId="{79251841-C1AB-4BA3-B902-E72BA7A35622}" srcOrd="0" destOrd="0" presId="urn:microsoft.com/office/officeart/2018/2/layout/IconCircleList"/>
    <dgm:cxn modelId="{0F51B5B5-7DAA-46DB-B78A-81F5CF28D56D}" type="presParOf" srcId="{550D0832-318A-4549-B829-A85C559F7701}" destId="{0EE3AB3C-9EB1-48C6-B3D2-15627944A89A}" srcOrd="1" destOrd="0" presId="urn:microsoft.com/office/officeart/2018/2/layout/IconCircleList"/>
    <dgm:cxn modelId="{5FE03893-6578-4011-AEE4-E26452A96BDC}" type="presParOf" srcId="{550D0832-318A-4549-B829-A85C559F7701}" destId="{5272049E-6EAF-4F6F-B97E-C60392CF0459}" srcOrd="2" destOrd="0" presId="urn:microsoft.com/office/officeart/2018/2/layout/IconCircleList"/>
    <dgm:cxn modelId="{DCED3350-35E9-48E6-B6D0-BEA738370F12}" type="presParOf" srcId="{550D0832-318A-4549-B829-A85C559F7701}" destId="{CC05FBCE-FD3B-4A04-9005-4E55209CCB9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F596BF-A413-4049-A984-CB8BE1FEAC0A}"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fi-FI"/>
        </a:p>
      </dgm:t>
    </dgm:pt>
    <dgm:pt modelId="{A6AEE89A-7FE5-41E4-84D9-75E08DE4CFAD}">
      <dgm:prSet/>
      <dgm:spPr/>
      <dgm:t>
        <a:bodyPr/>
        <a:lstStyle/>
        <a:p>
          <a:r>
            <a:rPr lang="en-US"/>
            <a:t>An investment firm that provides direct electronic access to a trading venue shall have in place effective systems and controls which ensure a proper assessment and review of the suitability of clients using the service, </a:t>
          </a:r>
          <a:endParaRPr lang="fi-FI"/>
        </a:p>
      </dgm:t>
    </dgm:pt>
    <dgm:pt modelId="{4B70B5D3-93BE-4A9D-AB4F-B50A22A0AFD0}" type="parTrans" cxnId="{F6297700-3B98-44CF-9479-358AF204798B}">
      <dgm:prSet/>
      <dgm:spPr/>
      <dgm:t>
        <a:bodyPr/>
        <a:lstStyle/>
        <a:p>
          <a:endParaRPr lang="fi-FI"/>
        </a:p>
      </dgm:t>
    </dgm:pt>
    <dgm:pt modelId="{CC786443-1C5D-4968-8174-7A23381A271C}" type="sibTrans" cxnId="{F6297700-3B98-44CF-9479-358AF204798B}">
      <dgm:prSet/>
      <dgm:spPr/>
      <dgm:t>
        <a:bodyPr/>
        <a:lstStyle/>
        <a:p>
          <a:endParaRPr lang="fi-FI"/>
        </a:p>
      </dgm:t>
    </dgm:pt>
    <dgm:pt modelId="{46B227B7-5628-4EB8-A394-16FEEB75EA69}">
      <dgm:prSet/>
      <dgm:spPr/>
      <dgm:t>
        <a:bodyPr/>
        <a:lstStyle/>
        <a:p>
          <a:r>
            <a:rPr lang="en-US" b="0" i="1" baseline="0"/>
            <a:t>that clients using the service are prevented from exceeding appropriate pre-set trading and credit thresholds, </a:t>
          </a:r>
          <a:endParaRPr lang="fi-FI"/>
        </a:p>
      </dgm:t>
    </dgm:pt>
    <dgm:pt modelId="{B153149D-1352-4E6B-9E68-3619A99AE9DF}" type="parTrans" cxnId="{45B73AD8-A049-49D8-9A90-B13432DE37C8}">
      <dgm:prSet/>
      <dgm:spPr/>
      <dgm:t>
        <a:bodyPr/>
        <a:lstStyle/>
        <a:p>
          <a:endParaRPr lang="fi-FI"/>
        </a:p>
      </dgm:t>
    </dgm:pt>
    <dgm:pt modelId="{BB4B5B70-7C0C-4313-A882-F18A055C1F94}" type="sibTrans" cxnId="{45B73AD8-A049-49D8-9A90-B13432DE37C8}">
      <dgm:prSet/>
      <dgm:spPr/>
      <dgm:t>
        <a:bodyPr/>
        <a:lstStyle/>
        <a:p>
          <a:endParaRPr lang="fi-FI"/>
        </a:p>
      </dgm:t>
    </dgm:pt>
    <dgm:pt modelId="{64383E67-5D28-46CB-8FF1-12D58C0449A4}">
      <dgm:prSet/>
      <dgm:spPr/>
      <dgm:t>
        <a:bodyPr/>
        <a:lstStyle/>
        <a:p>
          <a:r>
            <a:rPr lang="en-US" b="0" i="1" baseline="0" dirty="0"/>
            <a:t>that trading by clients using the service is properly monitored and </a:t>
          </a:r>
          <a:endParaRPr lang="fi-FI" dirty="0"/>
        </a:p>
      </dgm:t>
    </dgm:pt>
    <dgm:pt modelId="{78979D0B-1C68-4453-AB74-23E4261579E8}" type="parTrans" cxnId="{16B6829F-39EF-4E68-B9D5-05BC30122B7B}">
      <dgm:prSet/>
      <dgm:spPr/>
      <dgm:t>
        <a:bodyPr/>
        <a:lstStyle/>
        <a:p>
          <a:endParaRPr lang="fi-FI"/>
        </a:p>
      </dgm:t>
    </dgm:pt>
    <dgm:pt modelId="{DA62A873-04D7-41E0-8700-34A00D5064B9}" type="sibTrans" cxnId="{16B6829F-39EF-4E68-B9D5-05BC30122B7B}">
      <dgm:prSet/>
      <dgm:spPr/>
      <dgm:t>
        <a:bodyPr/>
        <a:lstStyle/>
        <a:p>
          <a:endParaRPr lang="fi-FI"/>
        </a:p>
      </dgm:t>
    </dgm:pt>
    <dgm:pt modelId="{0FF58967-99BF-4DEB-9B4B-3C9DB088FCA9}">
      <dgm:prSet/>
      <dgm:spPr/>
      <dgm:t>
        <a:bodyPr/>
        <a:lstStyle/>
        <a:p>
          <a:r>
            <a:rPr lang="en-US" b="0" i="1" baseline="0"/>
            <a:t>that appropriate risk controls prevent trading that may create risks to the investment firm itself or that could create or contribute to a disorderly market or could be contrary to Regulation (EU) No 596/2014 or the rules of the trading venue. </a:t>
          </a:r>
          <a:endParaRPr lang="fi-FI"/>
        </a:p>
      </dgm:t>
    </dgm:pt>
    <dgm:pt modelId="{B6535915-1365-4832-8542-F1CC0B5B8678}" type="parTrans" cxnId="{2BA39EA9-CC20-4C74-9A33-1158A1203B00}">
      <dgm:prSet/>
      <dgm:spPr/>
      <dgm:t>
        <a:bodyPr/>
        <a:lstStyle/>
        <a:p>
          <a:endParaRPr lang="fi-FI"/>
        </a:p>
      </dgm:t>
    </dgm:pt>
    <dgm:pt modelId="{6EAAC8B9-7882-4B94-A8A5-861F22A44C7A}" type="sibTrans" cxnId="{2BA39EA9-CC20-4C74-9A33-1158A1203B00}">
      <dgm:prSet/>
      <dgm:spPr/>
      <dgm:t>
        <a:bodyPr/>
        <a:lstStyle/>
        <a:p>
          <a:endParaRPr lang="fi-FI"/>
        </a:p>
      </dgm:t>
    </dgm:pt>
    <dgm:pt modelId="{7E43C101-AE42-4155-8D25-0090F7330FA9}">
      <dgm:prSet/>
      <dgm:spPr/>
      <dgm:t>
        <a:bodyPr/>
        <a:lstStyle/>
        <a:p>
          <a:r>
            <a:rPr lang="en-US"/>
            <a:t>Direct electronic access without such controls is prohibited.</a:t>
          </a:r>
          <a:endParaRPr lang="fi-FI"/>
        </a:p>
      </dgm:t>
    </dgm:pt>
    <dgm:pt modelId="{C6A1C796-6160-411E-AB47-FE88F7B36093}" type="parTrans" cxnId="{95F1CDA3-463A-4319-8889-2832C9106899}">
      <dgm:prSet/>
      <dgm:spPr/>
      <dgm:t>
        <a:bodyPr/>
        <a:lstStyle/>
        <a:p>
          <a:endParaRPr lang="fi-FI"/>
        </a:p>
      </dgm:t>
    </dgm:pt>
    <dgm:pt modelId="{2FE19407-69D6-4A89-864F-C992CCF53EED}" type="sibTrans" cxnId="{95F1CDA3-463A-4319-8889-2832C9106899}">
      <dgm:prSet/>
      <dgm:spPr/>
      <dgm:t>
        <a:bodyPr/>
        <a:lstStyle/>
        <a:p>
          <a:endParaRPr lang="fi-FI"/>
        </a:p>
      </dgm:t>
    </dgm:pt>
    <dgm:pt modelId="{69357A3D-58BA-4F56-B39E-977A356D5BD8}">
      <dgm:prSet/>
      <dgm:spPr/>
      <dgm:t>
        <a:bodyPr/>
        <a:lstStyle/>
        <a:p>
          <a:r>
            <a:rPr lang="en-US"/>
            <a:t>An investment firm that provides direct electronic access shall be responsible for ensuring that clients using that service comply with the requirements of this Directive and the rules of the trading venue. </a:t>
          </a:r>
          <a:endParaRPr lang="fi-FI"/>
        </a:p>
      </dgm:t>
    </dgm:pt>
    <dgm:pt modelId="{E084299C-95D7-41BB-B502-EDC21D27BCBA}" type="parTrans" cxnId="{AD7EFE3A-9F95-4635-B6A4-2F08F1EFA1F2}">
      <dgm:prSet/>
      <dgm:spPr/>
      <dgm:t>
        <a:bodyPr/>
        <a:lstStyle/>
        <a:p>
          <a:endParaRPr lang="fi-FI"/>
        </a:p>
      </dgm:t>
    </dgm:pt>
    <dgm:pt modelId="{670272AF-0A2D-4C50-AF50-C80BE3BBC5DF}" type="sibTrans" cxnId="{AD7EFE3A-9F95-4635-B6A4-2F08F1EFA1F2}">
      <dgm:prSet/>
      <dgm:spPr/>
      <dgm:t>
        <a:bodyPr/>
        <a:lstStyle/>
        <a:p>
          <a:endParaRPr lang="fi-FI"/>
        </a:p>
      </dgm:t>
    </dgm:pt>
    <dgm:pt modelId="{3F810995-1B7C-423B-A940-8FAF4EEC907C}">
      <dgm:prSet/>
      <dgm:spPr/>
      <dgm:t>
        <a:bodyPr/>
        <a:lstStyle/>
        <a:p>
          <a:r>
            <a:rPr lang="en-US"/>
            <a:t>The investment firm shall monitor the transactions in order to identify infringements of those rules, disorderly trading conditions or conduct that may involve market abuse and that is to be reported to the competent authority. </a:t>
          </a:r>
          <a:endParaRPr lang="fi-FI"/>
        </a:p>
      </dgm:t>
    </dgm:pt>
    <dgm:pt modelId="{87F3765A-7B69-4708-AA0F-543B32DCEDF2}" type="parTrans" cxnId="{FD6495FC-87F6-46C8-A989-9D1CD9C89392}">
      <dgm:prSet/>
      <dgm:spPr/>
      <dgm:t>
        <a:bodyPr/>
        <a:lstStyle/>
        <a:p>
          <a:endParaRPr lang="fi-FI"/>
        </a:p>
      </dgm:t>
    </dgm:pt>
    <dgm:pt modelId="{0E9E1BF6-C053-430C-9090-40AC151C8855}" type="sibTrans" cxnId="{FD6495FC-87F6-46C8-A989-9D1CD9C89392}">
      <dgm:prSet/>
      <dgm:spPr/>
      <dgm:t>
        <a:bodyPr/>
        <a:lstStyle/>
        <a:p>
          <a:endParaRPr lang="fi-FI"/>
        </a:p>
      </dgm:t>
    </dgm:pt>
    <dgm:pt modelId="{FF05C6C1-3714-4A3B-B6F3-358AA62A1B94}">
      <dgm:prSet/>
      <dgm:spPr/>
      <dgm:t>
        <a:bodyPr/>
        <a:lstStyle/>
        <a:p>
          <a:r>
            <a:rPr lang="en-US"/>
            <a:t>The investment firm shall ensure that there is a binding written agreement between the investment firm and the client regarding the essential rights and obligations arising from the provision of the service and that under the agreement the investment firm retains responsibility under this Directive. </a:t>
          </a:r>
          <a:endParaRPr lang="fi-FI"/>
        </a:p>
      </dgm:t>
    </dgm:pt>
    <dgm:pt modelId="{C209D257-BF58-45A6-A201-B77989EA203E}" type="parTrans" cxnId="{4A6DA350-4F8F-4089-B12C-BD5CA913AE7A}">
      <dgm:prSet/>
      <dgm:spPr/>
      <dgm:t>
        <a:bodyPr/>
        <a:lstStyle/>
        <a:p>
          <a:endParaRPr lang="fi-FI"/>
        </a:p>
      </dgm:t>
    </dgm:pt>
    <dgm:pt modelId="{25A05DB8-8D19-4175-9597-57B9765A0D34}" type="sibTrans" cxnId="{4A6DA350-4F8F-4089-B12C-BD5CA913AE7A}">
      <dgm:prSet/>
      <dgm:spPr/>
      <dgm:t>
        <a:bodyPr/>
        <a:lstStyle/>
        <a:p>
          <a:endParaRPr lang="fi-FI"/>
        </a:p>
      </dgm:t>
    </dgm:pt>
    <dgm:pt modelId="{99DB6659-09EB-4F1E-A7EE-4051EE75F756}">
      <dgm:prSet/>
      <dgm:spPr/>
      <dgm:t>
        <a:bodyPr/>
        <a:lstStyle/>
        <a:p>
          <a:r>
            <a:rPr lang="en-US"/>
            <a:t>An investment firm that provides direct electronic access to a trading venue shall notify the competent authorities of its home Member State and of the trading venue at which the investment firm provides direct electronic access accordingly.</a:t>
          </a:r>
          <a:endParaRPr lang="fi-FI"/>
        </a:p>
      </dgm:t>
    </dgm:pt>
    <dgm:pt modelId="{BCBBF9EF-90AC-469B-9890-18432AC9D168}" type="parTrans" cxnId="{77BAD1FB-40A3-45C4-AF44-02A42D8831BC}">
      <dgm:prSet/>
      <dgm:spPr/>
      <dgm:t>
        <a:bodyPr/>
        <a:lstStyle/>
        <a:p>
          <a:endParaRPr lang="fi-FI"/>
        </a:p>
      </dgm:t>
    </dgm:pt>
    <dgm:pt modelId="{4445AAC8-034D-4E8C-831D-071E1B3C6E73}" type="sibTrans" cxnId="{77BAD1FB-40A3-45C4-AF44-02A42D8831BC}">
      <dgm:prSet/>
      <dgm:spPr/>
      <dgm:t>
        <a:bodyPr/>
        <a:lstStyle/>
        <a:p>
          <a:endParaRPr lang="fi-FI"/>
        </a:p>
      </dgm:t>
    </dgm:pt>
    <dgm:pt modelId="{2E88CFB4-F654-45E7-881E-6B1F85B2C387}" type="pres">
      <dgm:prSet presAssocID="{A2F596BF-A413-4049-A984-CB8BE1FEAC0A}" presName="linear" presStyleCnt="0">
        <dgm:presLayoutVars>
          <dgm:animLvl val="lvl"/>
          <dgm:resizeHandles val="exact"/>
        </dgm:presLayoutVars>
      </dgm:prSet>
      <dgm:spPr/>
    </dgm:pt>
    <dgm:pt modelId="{4B2B3D65-5BA4-4445-9461-274B68A72E5C}" type="pres">
      <dgm:prSet presAssocID="{A6AEE89A-7FE5-41E4-84D9-75E08DE4CFAD}" presName="parentText" presStyleLbl="node1" presStyleIdx="0" presStyleCnt="9">
        <dgm:presLayoutVars>
          <dgm:chMax val="0"/>
          <dgm:bulletEnabled val="1"/>
        </dgm:presLayoutVars>
      </dgm:prSet>
      <dgm:spPr/>
    </dgm:pt>
    <dgm:pt modelId="{B96C3B31-0165-4DCE-9FCE-74534EC8F52B}" type="pres">
      <dgm:prSet presAssocID="{CC786443-1C5D-4968-8174-7A23381A271C}" presName="spacer" presStyleCnt="0"/>
      <dgm:spPr/>
    </dgm:pt>
    <dgm:pt modelId="{11CB0F6A-3A17-4CC7-917F-D60C708F1A1B}" type="pres">
      <dgm:prSet presAssocID="{46B227B7-5628-4EB8-A394-16FEEB75EA69}" presName="parentText" presStyleLbl="node1" presStyleIdx="1" presStyleCnt="9">
        <dgm:presLayoutVars>
          <dgm:chMax val="0"/>
          <dgm:bulletEnabled val="1"/>
        </dgm:presLayoutVars>
      </dgm:prSet>
      <dgm:spPr/>
    </dgm:pt>
    <dgm:pt modelId="{775FC93B-AE28-4C0C-B9F0-BEB57FBEE0D5}" type="pres">
      <dgm:prSet presAssocID="{BB4B5B70-7C0C-4313-A882-F18A055C1F94}" presName="spacer" presStyleCnt="0"/>
      <dgm:spPr/>
    </dgm:pt>
    <dgm:pt modelId="{27C13FFC-8D80-4A97-86B6-5BE80431C315}" type="pres">
      <dgm:prSet presAssocID="{64383E67-5D28-46CB-8FF1-12D58C0449A4}" presName="parentText" presStyleLbl="node1" presStyleIdx="2" presStyleCnt="9">
        <dgm:presLayoutVars>
          <dgm:chMax val="0"/>
          <dgm:bulletEnabled val="1"/>
        </dgm:presLayoutVars>
      </dgm:prSet>
      <dgm:spPr/>
    </dgm:pt>
    <dgm:pt modelId="{FC7192B5-D473-4A07-B7F4-76DAA32E637A}" type="pres">
      <dgm:prSet presAssocID="{DA62A873-04D7-41E0-8700-34A00D5064B9}" presName="spacer" presStyleCnt="0"/>
      <dgm:spPr/>
    </dgm:pt>
    <dgm:pt modelId="{DD1EF5C2-02D3-4747-B9A4-662AA0D6B670}" type="pres">
      <dgm:prSet presAssocID="{0FF58967-99BF-4DEB-9B4B-3C9DB088FCA9}" presName="parentText" presStyleLbl="node1" presStyleIdx="3" presStyleCnt="9">
        <dgm:presLayoutVars>
          <dgm:chMax val="0"/>
          <dgm:bulletEnabled val="1"/>
        </dgm:presLayoutVars>
      </dgm:prSet>
      <dgm:spPr/>
    </dgm:pt>
    <dgm:pt modelId="{0BD7FDF8-91A5-4512-89A7-CB248E3AACAB}" type="pres">
      <dgm:prSet presAssocID="{6EAAC8B9-7882-4B94-A8A5-861F22A44C7A}" presName="spacer" presStyleCnt="0"/>
      <dgm:spPr/>
    </dgm:pt>
    <dgm:pt modelId="{80074951-4477-4C85-85E7-E34E834D83BC}" type="pres">
      <dgm:prSet presAssocID="{7E43C101-AE42-4155-8D25-0090F7330FA9}" presName="parentText" presStyleLbl="node1" presStyleIdx="4" presStyleCnt="9">
        <dgm:presLayoutVars>
          <dgm:chMax val="0"/>
          <dgm:bulletEnabled val="1"/>
        </dgm:presLayoutVars>
      </dgm:prSet>
      <dgm:spPr/>
    </dgm:pt>
    <dgm:pt modelId="{96B44D0F-74FF-43FF-BD08-80776D5468FD}" type="pres">
      <dgm:prSet presAssocID="{2FE19407-69D6-4A89-864F-C992CCF53EED}" presName="spacer" presStyleCnt="0"/>
      <dgm:spPr/>
    </dgm:pt>
    <dgm:pt modelId="{34F08527-8314-44F3-A771-FADED7BE232D}" type="pres">
      <dgm:prSet presAssocID="{69357A3D-58BA-4F56-B39E-977A356D5BD8}" presName="parentText" presStyleLbl="node1" presStyleIdx="5" presStyleCnt="9">
        <dgm:presLayoutVars>
          <dgm:chMax val="0"/>
          <dgm:bulletEnabled val="1"/>
        </dgm:presLayoutVars>
      </dgm:prSet>
      <dgm:spPr/>
    </dgm:pt>
    <dgm:pt modelId="{C2FBC5D8-EEA3-4651-B472-03A55D29E52F}" type="pres">
      <dgm:prSet presAssocID="{670272AF-0A2D-4C50-AF50-C80BE3BBC5DF}" presName="spacer" presStyleCnt="0"/>
      <dgm:spPr/>
    </dgm:pt>
    <dgm:pt modelId="{73737E99-61F6-4912-887F-AC8CBD933A2F}" type="pres">
      <dgm:prSet presAssocID="{3F810995-1B7C-423B-A940-8FAF4EEC907C}" presName="parentText" presStyleLbl="node1" presStyleIdx="6" presStyleCnt="9">
        <dgm:presLayoutVars>
          <dgm:chMax val="0"/>
          <dgm:bulletEnabled val="1"/>
        </dgm:presLayoutVars>
      </dgm:prSet>
      <dgm:spPr/>
    </dgm:pt>
    <dgm:pt modelId="{E5E73AB9-06B6-410C-B380-F99A52DCE1A2}" type="pres">
      <dgm:prSet presAssocID="{0E9E1BF6-C053-430C-9090-40AC151C8855}" presName="spacer" presStyleCnt="0"/>
      <dgm:spPr/>
    </dgm:pt>
    <dgm:pt modelId="{F58BB8EF-56B1-4E62-9AF3-945F9C7086CF}" type="pres">
      <dgm:prSet presAssocID="{FF05C6C1-3714-4A3B-B6F3-358AA62A1B94}" presName="parentText" presStyleLbl="node1" presStyleIdx="7" presStyleCnt="9">
        <dgm:presLayoutVars>
          <dgm:chMax val="0"/>
          <dgm:bulletEnabled val="1"/>
        </dgm:presLayoutVars>
      </dgm:prSet>
      <dgm:spPr/>
    </dgm:pt>
    <dgm:pt modelId="{BA206DAE-7229-4028-8153-B8E59D4A7988}" type="pres">
      <dgm:prSet presAssocID="{25A05DB8-8D19-4175-9597-57B9765A0D34}" presName="spacer" presStyleCnt="0"/>
      <dgm:spPr/>
    </dgm:pt>
    <dgm:pt modelId="{1DABBD10-16A1-4DA1-A983-0FCD77E9ABE2}" type="pres">
      <dgm:prSet presAssocID="{99DB6659-09EB-4F1E-A7EE-4051EE75F756}" presName="parentText" presStyleLbl="node1" presStyleIdx="8" presStyleCnt="9">
        <dgm:presLayoutVars>
          <dgm:chMax val="0"/>
          <dgm:bulletEnabled val="1"/>
        </dgm:presLayoutVars>
      </dgm:prSet>
      <dgm:spPr/>
    </dgm:pt>
  </dgm:ptLst>
  <dgm:cxnLst>
    <dgm:cxn modelId="{F6297700-3B98-44CF-9479-358AF204798B}" srcId="{A2F596BF-A413-4049-A984-CB8BE1FEAC0A}" destId="{A6AEE89A-7FE5-41E4-84D9-75E08DE4CFAD}" srcOrd="0" destOrd="0" parTransId="{4B70B5D3-93BE-4A9D-AB4F-B50A22A0AFD0}" sibTransId="{CC786443-1C5D-4968-8174-7A23381A271C}"/>
    <dgm:cxn modelId="{DD67E101-C97F-4FDC-8AD2-AD893D5FF5A0}" type="presOf" srcId="{A6AEE89A-7FE5-41E4-84D9-75E08DE4CFAD}" destId="{4B2B3D65-5BA4-4445-9461-274B68A72E5C}" srcOrd="0" destOrd="0" presId="urn:microsoft.com/office/officeart/2005/8/layout/vList2"/>
    <dgm:cxn modelId="{8DC81F17-08C5-4958-BDF8-32EA2B04CC5B}" type="presOf" srcId="{3F810995-1B7C-423B-A940-8FAF4EEC907C}" destId="{73737E99-61F6-4912-887F-AC8CBD933A2F}" srcOrd="0" destOrd="0" presId="urn:microsoft.com/office/officeart/2005/8/layout/vList2"/>
    <dgm:cxn modelId="{17031323-17DD-4F06-8EF6-6AE99F3CD0A7}" type="presOf" srcId="{64383E67-5D28-46CB-8FF1-12D58C0449A4}" destId="{27C13FFC-8D80-4A97-86B6-5BE80431C315}" srcOrd="0" destOrd="0" presId="urn:microsoft.com/office/officeart/2005/8/layout/vList2"/>
    <dgm:cxn modelId="{53AAAC29-3A64-43DE-A249-3E250D10541B}" type="presOf" srcId="{7E43C101-AE42-4155-8D25-0090F7330FA9}" destId="{80074951-4477-4C85-85E7-E34E834D83BC}" srcOrd="0" destOrd="0" presId="urn:microsoft.com/office/officeart/2005/8/layout/vList2"/>
    <dgm:cxn modelId="{8D97AD29-C4D5-4459-B0A8-7834CE05507F}" type="presOf" srcId="{A2F596BF-A413-4049-A984-CB8BE1FEAC0A}" destId="{2E88CFB4-F654-45E7-881E-6B1F85B2C387}" srcOrd="0" destOrd="0" presId="urn:microsoft.com/office/officeart/2005/8/layout/vList2"/>
    <dgm:cxn modelId="{AD7EFE3A-9F95-4635-B6A4-2F08F1EFA1F2}" srcId="{A2F596BF-A413-4049-A984-CB8BE1FEAC0A}" destId="{69357A3D-58BA-4F56-B39E-977A356D5BD8}" srcOrd="5" destOrd="0" parTransId="{E084299C-95D7-41BB-B502-EDC21D27BCBA}" sibTransId="{670272AF-0A2D-4C50-AF50-C80BE3BBC5DF}"/>
    <dgm:cxn modelId="{4A6DA350-4F8F-4089-B12C-BD5CA913AE7A}" srcId="{A2F596BF-A413-4049-A984-CB8BE1FEAC0A}" destId="{FF05C6C1-3714-4A3B-B6F3-358AA62A1B94}" srcOrd="7" destOrd="0" parTransId="{C209D257-BF58-45A6-A201-B77989EA203E}" sibTransId="{25A05DB8-8D19-4175-9597-57B9765A0D34}"/>
    <dgm:cxn modelId="{FA4C399D-CF6D-443F-B461-4BD8F19B3B1D}" type="presOf" srcId="{99DB6659-09EB-4F1E-A7EE-4051EE75F756}" destId="{1DABBD10-16A1-4DA1-A983-0FCD77E9ABE2}" srcOrd="0" destOrd="0" presId="urn:microsoft.com/office/officeart/2005/8/layout/vList2"/>
    <dgm:cxn modelId="{16B6829F-39EF-4E68-B9D5-05BC30122B7B}" srcId="{A2F596BF-A413-4049-A984-CB8BE1FEAC0A}" destId="{64383E67-5D28-46CB-8FF1-12D58C0449A4}" srcOrd="2" destOrd="0" parTransId="{78979D0B-1C68-4453-AB74-23E4261579E8}" sibTransId="{DA62A873-04D7-41E0-8700-34A00D5064B9}"/>
    <dgm:cxn modelId="{95F1CDA3-463A-4319-8889-2832C9106899}" srcId="{A2F596BF-A413-4049-A984-CB8BE1FEAC0A}" destId="{7E43C101-AE42-4155-8D25-0090F7330FA9}" srcOrd="4" destOrd="0" parTransId="{C6A1C796-6160-411E-AB47-FE88F7B36093}" sibTransId="{2FE19407-69D6-4A89-864F-C992CCF53EED}"/>
    <dgm:cxn modelId="{2BA39EA9-CC20-4C74-9A33-1158A1203B00}" srcId="{A2F596BF-A413-4049-A984-CB8BE1FEAC0A}" destId="{0FF58967-99BF-4DEB-9B4B-3C9DB088FCA9}" srcOrd="3" destOrd="0" parTransId="{B6535915-1365-4832-8542-F1CC0B5B8678}" sibTransId="{6EAAC8B9-7882-4B94-A8A5-861F22A44C7A}"/>
    <dgm:cxn modelId="{F46240AA-8DF4-4688-AF3E-BA89CF3333B8}" type="presOf" srcId="{46B227B7-5628-4EB8-A394-16FEEB75EA69}" destId="{11CB0F6A-3A17-4CC7-917F-D60C708F1A1B}" srcOrd="0" destOrd="0" presId="urn:microsoft.com/office/officeart/2005/8/layout/vList2"/>
    <dgm:cxn modelId="{5BD770B3-900B-4EFA-8697-78AC09B804DB}" type="presOf" srcId="{0FF58967-99BF-4DEB-9B4B-3C9DB088FCA9}" destId="{DD1EF5C2-02D3-4747-B9A4-662AA0D6B670}" srcOrd="0" destOrd="0" presId="urn:microsoft.com/office/officeart/2005/8/layout/vList2"/>
    <dgm:cxn modelId="{45B73AD8-A049-49D8-9A90-B13432DE37C8}" srcId="{A2F596BF-A413-4049-A984-CB8BE1FEAC0A}" destId="{46B227B7-5628-4EB8-A394-16FEEB75EA69}" srcOrd="1" destOrd="0" parTransId="{B153149D-1352-4E6B-9E68-3619A99AE9DF}" sibTransId="{BB4B5B70-7C0C-4313-A882-F18A055C1F94}"/>
    <dgm:cxn modelId="{103C70D8-3B41-4E7C-B101-220594C86795}" type="presOf" srcId="{FF05C6C1-3714-4A3B-B6F3-358AA62A1B94}" destId="{F58BB8EF-56B1-4E62-9AF3-945F9C7086CF}" srcOrd="0" destOrd="0" presId="urn:microsoft.com/office/officeart/2005/8/layout/vList2"/>
    <dgm:cxn modelId="{DF2086F8-CD93-4B8C-B052-3441A19DE86A}" type="presOf" srcId="{69357A3D-58BA-4F56-B39E-977A356D5BD8}" destId="{34F08527-8314-44F3-A771-FADED7BE232D}" srcOrd="0" destOrd="0" presId="urn:microsoft.com/office/officeart/2005/8/layout/vList2"/>
    <dgm:cxn modelId="{77BAD1FB-40A3-45C4-AF44-02A42D8831BC}" srcId="{A2F596BF-A413-4049-A984-CB8BE1FEAC0A}" destId="{99DB6659-09EB-4F1E-A7EE-4051EE75F756}" srcOrd="8" destOrd="0" parTransId="{BCBBF9EF-90AC-469B-9890-18432AC9D168}" sibTransId="{4445AAC8-034D-4E8C-831D-071E1B3C6E73}"/>
    <dgm:cxn modelId="{FD6495FC-87F6-46C8-A989-9D1CD9C89392}" srcId="{A2F596BF-A413-4049-A984-CB8BE1FEAC0A}" destId="{3F810995-1B7C-423B-A940-8FAF4EEC907C}" srcOrd="6" destOrd="0" parTransId="{87F3765A-7B69-4708-AA0F-543B32DCEDF2}" sibTransId="{0E9E1BF6-C053-430C-9090-40AC151C8855}"/>
    <dgm:cxn modelId="{3BD07DB4-EC34-4F11-B2E1-0A2C3A9D61FF}" type="presParOf" srcId="{2E88CFB4-F654-45E7-881E-6B1F85B2C387}" destId="{4B2B3D65-5BA4-4445-9461-274B68A72E5C}" srcOrd="0" destOrd="0" presId="urn:microsoft.com/office/officeart/2005/8/layout/vList2"/>
    <dgm:cxn modelId="{BC4B1F27-A7B5-41E8-9EFF-6F387197F414}" type="presParOf" srcId="{2E88CFB4-F654-45E7-881E-6B1F85B2C387}" destId="{B96C3B31-0165-4DCE-9FCE-74534EC8F52B}" srcOrd="1" destOrd="0" presId="urn:microsoft.com/office/officeart/2005/8/layout/vList2"/>
    <dgm:cxn modelId="{93CB4274-386F-4BC8-B939-7182A35D2F43}" type="presParOf" srcId="{2E88CFB4-F654-45E7-881E-6B1F85B2C387}" destId="{11CB0F6A-3A17-4CC7-917F-D60C708F1A1B}" srcOrd="2" destOrd="0" presId="urn:microsoft.com/office/officeart/2005/8/layout/vList2"/>
    <dgm:cxn modelId="{5AC09DF3-F20D-4B5F-8977-2E98072BF433}" type="presParOf" srcId="{2E88CFB4-F654-45E7-881E-6B1F85B2C387}" destId="{775FC93B-AE28-4C0C-B9F0-BEB57FBEE0D5}" srcOrd="3" destOrd="0" presId="urn:microsoft.com/office/officeart/2005/8/layout/vList2"/>
    <dgm:cxn modelId="{15BDE8E9-94B6-484A-91E4-D5B47DFE0375}" type="presParOf" srcId="{2E88CFB4-F654-45E7-881E-6B1F85B2C387}" destId="{27C13FFC-8D80-4A97-86B6-5BE80431C315}" srcOrd="4" destOrd="0" presId="urn:microsoft.com/office/officeart/2005/8/layout/vList2"/>
    <dgm:cxn modelId="{9F40C66F-F1F5-4B2F-9C6B-E8C8F02F860D}" type="presParOf" srcId="{2E88CFB4-F654-45E7-881E-6B1F85B2C387}" destId="{FC7192B5-D473-4A07-B7F4-76DAA32E637A}" srcOrd="5" destOrd="0" presId="urn:microsoft.com/office/officeart/2005/8/layout/vList2"/>
    <dgm:cxn modelId="{962C1A66-3DAF-440B-810C-9A6065A84ECC}" type="presParOf" srcId="{2E88CFB4-F654-45E7-881E-6B1F85B2C387}" destId="{DD1EF5C2-02D3-4747-B9A4-662AA0D6B670}" srcOrd="6" destOrd="0" presId="urn:microsoft.com/office/officeart/2005/8/layout/vList2"/>
    <dgm:cxn modelId="{4C93E020-21A7-4740-B14C-713E499F9250}" type="presParOf" srcId="{2E88CFB4-F654-45E7-881E-6B1F85B2C387}" destId="{0BD7FDF8-91A5-4512-89A7-CB248E3AACAB}" srcOrd="7" destOrd="0" presId="urn:microsoft.com/office/officeart/2005/8/layout/vList2"/>
    <dgm:cxn modelId="{A330E06C-B8FD-4BC0-84A9-D826BDD31862}" type="presParOf" srcId="{2E88CFB4-F654-45E7-881E-6B1F85B2C387}" destId="{80074951-4477-4C85-85E7-E34E834D83BC}" srcOrd="8" destOrd="0" presId="urn:microsoft.com/office/officeart/2005/8/layout/vList2"/>
    <dgm:cxn modelId="{20EDEF82-A81B-4C58-BD88-5CE2AB026519}" type="presParOf" srcId="{2E88CFB4-F654-45E7-881E-6B1F85B2C387}" destId="{96B44D0F-74FF-43FF-BD08-80776D5468FD}" srcOrd="9" destOrd="0" presId="urn:microsoft.com/office/officeart/2005/8/layout/vList2"/>
    <dgm:cxn modelId="{38FD3AA4-C623-41F3-83D5-01D316F3A4FA}" type="presParOf" srcId="{2E88CFB4-F654-45E7-881E-6B1F85B2C387}" destId="{34F08527-8314-44F3-A771-FADED7BE232D}" srcOrd="10" destOrd="0" presId="urn:microsoft.com/office/officeart/2005/8/layout/vList2"/>
    <dgm:cxn modelId="{BC9204F7-CEB7-4BFA-8DAE-32926FC22706}" type="presParOf" srcId="{2E88CFB4-F654-45E7-881E-6B1F85B2C387}" destId="{C2FBC5D8-EEA3-4651-B472-03A55D29E52F}" srcOrd="11" destOrd="0" presId="urn:microsoft.com/office/officeart/2005/8/layout/vList2"/>
    <dgm:cxn modelId="{D281E004-0C30-44D5-A5A5-6ED09654ECBF}" type="presParOf" srcId="{2E88CFB4-F654-45E7-881E-6B1F85B2C387}" destId="{73737E99-61F6-4912-887F-AC8CBD933A2F}" srcOrd="12" destOrd="0" presId="urn:microsoft.com/office/officeart/2005/8/layout/vList2"/>
    <dgm:cxn modelId="{048069DE-1501-4E41-B0E1-6626825DD10B}" type="presParOf" srcId="{2E88CFB4-F654-45E7-881E-6B1F85B2C387}" destId="{E5E73AB9-06B6-410C-B380-F99A52DCE1A2}" srcOrd="13" destOrd="0" presId="urn:microsoft.com/office/officeart/2005/8/layout/vList2"/>
    <dgm:cxn modelId="{D6CC2026-2D98-4CD4-BB65-995BC9A70CDC}" type="presParOf" srcId="{2E88CFB4-F654-45E7-881E-6B1F85B2C387}" destId="{F58BB8EF-56B1-4E62-9AF3-945F9C7086CF}" srcOrd="14" destOrd="0" presId="urn:microsoft.com/office/officeart/2005/8/layout/vList2"/>
    <dgm:cxn modelId="{67BD5CD9-9111-464F-B3C8-2905F72AC98A}" type="presParOf" srcId="{2E88CFB4-F654-45E7-881E-6B1F85B2C387}" destId="{BA206DAE-7229-4028-8153-B8E59D4A7988}" srcOrd="15" destOrd="0" presId="urn:microsoft.com/office/officeart/2005/8/layout/vList2"/>
    <dgm:cxn modelId="{715A838E-9280-4732-A3B5-AB5880ED9C45}" type="presParOf" srcId="{2E88CFB4-F654-45E7-881E-6B1F85B2C387}" destId="{1DABBD10-16A1-4DA1-A983-0FCD77E9ABE2}"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BD1FE4-3D25-40D8-9C81-60E994BC64B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96C89C0-7B6C-4CEE-B932-47753647EE5A}">
      <dgm:prSet/>
      <dgm:spPr/>
      <dgm:t>
        <a:bodyPr/>
        <a:lstStyle/>
        <a:p>
          <a:r>
            <a:rPr lang="en-US"/>
            <a:t>‘Tied agent’ means a natural or legal person who, </a:t>
          </a:r>
          <a:endParaRPr lang="fi-FI"/>
        </a:p>
      </dgm:t>
    </dgm:pt>
    <dgm:pt modelId="{8424D151-E822-44F7-8531-F1D807EA767B}" type="parTrans" cxnId="{71079030-0534-475A-B19E-966364B37C9F}">
      <dgm:prSet/>
      <dgm:spPr/>
      <dgm:t>
        <a:bodyPr/>
        <a:lstStyle/>
        <a:p>
          <a:endParaRPr lang="fi-FI"/>
        </a:p>
      </dgm:t>
    </dgm:pt>
    <dgm:pt modelId="{D1053100-57EC-4B1D-B2C8-C98C190D90D4}" type="sibTrans" cxnId="{71079030-0534-475A-B19E-966364B37C9F}">
      <dgm:prSet/>
      <dgm:spPr/>
      <dgm:t>
        <a:bodyPr/>
        <a:lstStyle/>
        <a:p>
          <a:endParaRPr lang="fi-FI"/>
        </a:p>
      </dgm:t>
    </dgm:pt>
    <dgm:pt modelId="{5B142749-A182-44DD-BEE8-1271A4601409}">
      <dgm:prSet/>
      <dgm:spPr/>
      <dgm:t>
        <a:bodyPr/>
        <a:lstStyle/>
        <a:p>
          <a:r>
            <a:rPr lang="en-US"/>
            <a:t>under the full and unconditional responsibility of only one investment firm on whose behalf it acts, </a:t>
          </a:r>
          <a:endParaRPr lang="fi-FI"/>
        </a:p>
      </dgm:t>
    </dgm:pt>
    <dgm:pt modelId="{51D769CB-67A0-42CE-B12C-210C6BD7487F}" type="parTrans" cxnId="{DC46CCBA-6874-4AD2-B4EF-52AA556A8E43}">
      <dgm:prSet/>
      <dgm:spPr/>
      <dgm:t>
        <a:bodyPr/>
        <a:lstStyle/>
        <a:p>
          <a:endParaRPr lang="fi-FI"/>
        </a:p>
      </dgm:t>
    </dgm:pt>
    <dgm:pt modelId="{D2EA4790-B8D9-4402-A8A3-B4837AD8EC2B}" type="sibTrans" cxnId="{DC46CCBA-6874-4AD2-B4EF-52AA556A8E43}">
      <dgm:prSet/>
      <dgm:spPr/>
      <dgm:t>
        <a:bodyPr/>
        <a:lstStyle/>
        <a:p>
          <a:endParaRPr lang="fi-FI"/>
        </a:p>
      </dgm:t>
    </dgm:pt>
    <dgm:pt modelId="{6C3E6EE8-8A2B-4867-BE51-7B74CC90CC96}">
      <dgm:prSet/>
      <dgm:spPr/>
      <dgm:t>
        <a:bodyPr/>
        <a:lstStyle/>
        <a:p>
          <a:r>
            <a:rPr lang="en-US"/>
            <a:t>promotes investment and/or ancillary services to clients or prospective clients, </a:t>
          </a:r>
          <a:endParaRPr lang="fi-FI"/>
        </a:p>
      </dgm:t>
    </dgm:pt>
    <dgm:pt modelId="{DF8AF702-7FEF-4489-9C9A-FB752B97094B}" type="parTrans" cxnId="{D7E6BB85-1B58-4F80-8D4B-2F7B9F802156}">
      <dgm:prSet/>
      <dgm:spPr/>
      <dgm:t>
        <a:bodyPr/>
        <a:lstStyle/>
        <a:p>
          <a:endParaRPr lang="fi-FI"/>
        </a:p>
      </dgm:t>
    </dgm:pt>
    <dgm:pt modelId="{D5112A0D-79A8-442B-B110-F1F5E07FA5FE}" type="sibTrans" cxnId="{D7E6BB85-1B58-4F80-8D4B-2F7B9F802156}">
      <dgm:prSet/>
      <dgm:spPr/>
      <dgm:t>
        <a:bodyPr/>
        <a:lstStyle/>
        <a:p>
          <a:endParaRPr lang="fi-FI"/>
        </a:p>
      </dgm:t>
    </dgm:pt>
    <dgm:pt modelId="{E08C793F-F43A-448A-AB5E-0987E5209494}">
      <dgm:prSet/>
      <dgm:spPr/>
      <dgm:t>
        <a:bodyPr/>
        <a:lstStyle/>
        <a:p>
          <a:r>
            <a:rPr lang="en-US"/>
            <a:t>receives and transmits instructions or orders from the client in respect of investment services or financial instruments, </a:t>
          </a:r>
          <a:endParaRPr lang="fi-FI"/>
        </a:p>
      </dgm:t>
    </dgm:pt>
    <dgm:pt modelId="{070D694C-87ED-4459-9517-436A7DC3064C}" type="parTrans" cxnId="{F3A84A0F-702C-4699-B69E-35800DD63233}">
      <dgm:prSet/>
      <dgm:spPr/>
      <dgm:t>
        <a:bodyPr/>
        <a:lstStyle/>
        <a:p>
          <a:endParaRPr lang="fi-FI"/>
        </a:p>
      </dgm:t>
    </dgm:pt>
    <dgm:pt modelId="{F201A726-6809-43DD-81AD-600F54F674CB}" type="sibTrans" cxnId="{F3A84A0F-702C-4699-B69E-35800DD63233}">
      <dgm:prSet/>
      <dgm:spPr/>
      <dgm:t>
        <a:bodyPr/>
        <a:lstStyle/>
        <a:p>
          <a:endParaRPr lang="fi-FI"/>
        </a:p>
      </dgm:t>
    </dgm:pt>
    <dgm:pt modelId="{C4C361E2-2D67-4798-BA51-25E873880D14}">
      <dgm:prSet/>
      <dgm:spPr/>
      <dgm:t>
        <a:bodyPr/>
        <a:lstStyle/>
        <a:p>
          <a:r>
            <a:rPr lang="en-US"/>
            <a:t>places financial instruments or </a:t>
          </a:r>
          <a:endParaRPr lang="fi-FI"/>
        </a:p>
      </dgm:t>
    </dgm:pt>
    <dgm:pt modelId="{E0FDF299-ADD4-4B3B-A842-856973EE6CCC}" type="parTrans" cxnId="{E109ECD9-51CE-4251-A594-0A4CD308B93C}">
      <dgm:prSet/>
      <dgm:spPr/>
      <dgm:t>
        <a:bodyPr/>
        <a:lstStyle/>
        <a:p>
          <a:endParaRPr lang="fi-FI"/>
        </a:p>
      </dgm:t>
    </dgm:pt>
    <dgm:pt modelId="{DA584BED-2C63-4419-A125-14DC064FC823}" type="sibTrans" cxnId="{E109ECD9-51CE-4251-A594-0A4CD308B93C}">
      <dgm:prSet/>
      <dgm:spPr/>
      <dgm:t>
        <a:bodyPr/>
        <a:lstStyle/>
        <a:p>
          <a:endParaRPr lang="fi-FI"/>
        </a:p>
      </dgm:t>
    </dgm:pt>
    <dgm:pt modelId="{770BF95D-8022-46CC-A74D-8D228936FF17}">
      <dgm:prSet/>
      <dgm:spPr/>
      <dgm:t>
        <a:bodyPr/>
        <a:lstStyle/>
        <a:p>
          <a:r>
            <a:rPr lang="en-US"/>
            <a:t>provides advice to clients or prospective clients in respect of those financial instruments or services. </a:t>
          </a:r>
          <a:endParaRPr lang="fi-FI"/>
        </a:p>
      </dgm:t>
    </dgm:pt>
    <dgm:pt modelId="{23062F7B-1CD1-47FA-9ACE-FDFC60DB41E9}" type="parTrans" cxnId="{63178A9E-8AAF-4854-B9AA-6B2C14583A31}">
      <dgm:prSet/>
      <dgm:spPr/>
      <dgm:t>
        <a:bodyPr/>
        <a:lstStyle/>
        <a:p>
          <a:endParaRPr lang="fi-FI"/>
        </a:p>
      </dgm:t>
    </dgm:pt>
    <dgm:pt modelId="{DCAB5919-B47F-4968-A4BE-A43F5476AB57}" type="sibTrans" cxnId="{63178A9E-8AAF-4854-B9AA-6B2C14583A31}">
      <dgm:prSet/>
      <dgm:spPr/>
      <dgm:t>
        <a:bodyPr/>
        <a:lstStyle/>
        <a:p>
          <a:endParaRPr lang="fi-FI"/>
        </a:p>
      </dgm:t>
    </dgm:pt>
    <dgm:pt modelId="{9B5C5705-C1ED-4721-8235-2060687D69B3}">
      <dgm:prSet/>
      <dgm:spPr/>
      <dgm:t>
        <a:bodyPr/>
        <a:lstStyle/>
        <a:p>
          <a:r>
            <a:rPr lang="en-US"/>
            <a:t>Member States shall require that where an investment firm decides to appoint a tied agent it remains fully and unconditionally responsible for any action or omission on the part of the tied agent when acting on behalf of the investment firm. </a:t>
          </a:r>
          <a:endParaRPr lang="fi-FI"/>
        </a:p>
      </dgm:t>
    </dgm:pt>
    <dgm:pt modelId="{E55CC31E-FF42-4DAA-BD80-82DF619580CD}" type="parTrans" cxnId="{5FC57AD0-1D52-4667-A427-D96C47D02CFA}">
      <dgm:prSet/>
      <dgm:spPr/>
      <dgm:t>
        <a:bodyPr/>
        <a:lstStyle/>
        <a:p>
          <a:endParaRPr lang="fi-FI"/>
        </a:p>
      </dgm:t>
    </dgm:pt>
    <dgm:pt modelId="{947F17F9-B7D1-454E-935A-0241595C43B4}" type="sibTrans" cxnId="{5FC57AD0-1D52-4667-A427-D96C47D02CFA}">
      <dgm:prSet/>
      <dgm:spPr/>
      <dgm:t>
        <a:bodyPr/>
        <a:lstStyle/>
        <a:p>
          <a:endParaRPr lang="fi-FI"/>
        </a:p>
      </dgm:t>
    </dgm:pt>
    <dgm:pt modelId="{2CE5A61F-4B1E-4D17-A58E-4793EE6B1B78}">
      <dgm:prSet/>
      <dgm:spPr/>
      <dgm:t>
        <a:bodyPr/>
        <a:lstStyle/>
        <a:p>
          <a:r>
            <a:rPr lang="en-US"/>
            <a:t>Member States shall require the investment firm to ensure that a tied agent discloses the capacity in which he is acting and the investment firm which he is representing when contacting or before dealing with any client or potential client.</a:t>
          </a:r>
          <a:endParaRPr lang="fi-FI"/>
        </a:p>
      </dgm:t>
    </dgm:pt>
    <dgm:pt modelId="{8B90F5DD-EAD4-4349-AF41-64E2D53740B6}" type="parTrans" cxnId="{601CE1AF-502B-4E85-AFD2-48B85C3A0D7E}">
      <dgm:prSet/>
      <dgm:spPr/>
      <dgm:t>
        <a:bodyPr/>
        <a:lstStyle/>
        <a:p>
          <a:endParaRPr lang="fi-FI"/>
        </a:p>
      </dgm:t>
    </dgm:pt>
    <dgm:pt modelId="{0D53A090-867B-41A1-BAD5-3FFFF588E8A9}" type="sibTrans" cxnId="{601CE1AF-502B-4E85-AFD2-48B85C3A0D7E}">
      <dgm:prSet/>
      <dgm:spPr/>
      <dgm:t>
        <a:bodyPr/>
        <a:lstStyle/>
        <a:p>
          <a:endParaRPr lang="fi-FI"/>
        </a:p>
      </dgm:t>
    </dgm:pt>
    <dgm:pt modelId="{67BF6E23-95DC-45DE-9D3A-55BDEED6A3D1}" type="pres">
      <dgm:prSet presAssocID="{0EBD1FE4-3D25-40D8-9C81-60E994BC64B9}" presName="vert0" presStyleCnt="0">
        <dgm:presLayoutVars>
          <dgm:dir/>
          <dgm:animOne val="branch"/>
          <dgm:animLvl val="lvl"/>
        </dgm:presLayoutVars>
      </dgm:prSet>
      <dgm:spPr/>
    </dgm:pt>
    <dgm:pt modelId="{B2B2B928-79D8-4009-9DA2-EE97C1055DE7}" type="pres">
      <dgm:prSet presAssocID="{E96C89C0-7B6C-4CEE-B932-47753647EE5A}" presName="thickLine" presStyleLbl="alignNode1" presStyleIdx="0" presStyleCnt="3"/>
      <dgm:spPr/>
    </dgm:pt>
    <dgm:pt modelId="{32CFD4FA-ADE7-4A18-9546-11D95511AC0F}" type="pres">
      <dgm:prSet presAssocID="{E96C89C0-7B6C-4CEE-B932-47753647EE5A}" presName="horz1" presStyleCnt="0"/>
      <dgm:spPr/>
    </dgm:pt>
    <dgm:pt modelId="{35E4B5E7-B9B0-43F3-8C34-5F028C5B982D}" type="pres">
      <dgm:prSet presAssocID="{E96C89C0-7B6C-4CEE-B932-47753647EE5A}" presName="tx1" presStyleLbl="revTx" presStyleIdx="0" presStyleCnt="8"/>
      <dgm:spPr/>
    </dgm:pt>
    <dgm:pt modelId="{429FC47F-876E-45C9-9A46-A2A2E355B3C6}" type="pres">
      <dgm:prSet presAssocID="{E96C89C0-7B6C-4CEE-B932-47753647EE5A}" presName="vert1" presStyleCnt="0"/>
      <dgm:spPr/>
    </dgm:pt>
    <dgm:pt modelId="{08EEB5E5-9DEB-43BF-B531-CBEA2B84AFB5}" type="pres">
      <dgm:prSet presAssocID="{5B142749-A182-44DD-BEE8-1271A4601409}" presName="vertSpace2a" presStyleCnt="0"/>
      <dgm:spPr/>
    </dgm:pt>
    <dgm:pt modelId="{15C4054C-0AF7-40E9-BBCD-73A2B810CE3F}" type="pres">
      <dgm:prSet presAssocID="{5B142749-A182-44DD-BEE8-1271A4601409}" presName="horz2" presStyleCnt="0"/>
      <dgm:spPr/>
    </dgm:pt>
    <dgm:pt modelId="{7466BD35-8125-49E2-A318-33172389FC66}" type="pres">
      <dgm:prSet presAssocID="{5B142749-A182-44DD-BEE8-1271A4601409}" presName="horzSpace2" presStyleCnt="0"/>
      <dgm:spPr/>
    </dgm:pt>
    <dgm:pt modelId="{93662D1A-EAC5-4D0D-8B47-224600ACABD8}" type="pres">
      <dgm:prSet presAssocID="{5B142749-A182-44DD-BEE8-1271A4601409}" presName="tx2" presStyleLbl="revTx" presStyleIdx="1" presStyleCnt="8"/>
      <dgm:spPr/>
    </dgm:pt>
    <dgm:pt modelId="{E7438107-808C-4028-BAFE-C51DABC750C9}" type="pres">
      <dgm:prSet presAssocID="{5B142749-A182-44DD-BEE8-1271A4601409}" presName="vert2" presStyleCnt="0"/>
      <dgm:spPr/>
    </dgm:pt>
    <dgm:pt modelId="{19F13C9A-DEBB-4CFA-943B-C8D1205232E8}" type="pres">
      <dgm:prSet presAssocID="{5B142749-A182-44DD-BEE8-1271A4601409}" presName="thinLine2b" presStyleLbl="callout" presStyleIdx="0" presStyleCnt="5"/>
      <dgm:spPr/>
    </dgm:pt>
    <dgm:pt modelId="{06CC265F-1A5E-481A-B56C-96B0FD692D81}" type="pres">
      <dgm:prSet presAssocID="{5B142749-A182-44DD-BEE8-1271A4601409}" presName="vertSpace2b" presStyleCnt="0"/>
      <dgm:spPr/>
    </dgm:pt>
    <dgm:pt modelId="{7ECEEE6F-459A-4D93-9BAA-70DDB8CBDA7A}" type="pres">
      <dgm:prSet presAssocID="{6C3E6EE8-8A2B-4867-BE51-7B74CC90CC96}" presName="horz2" presStyleCnt="0"/>
      <dgm:spPr/>
    </dgm:pt>
    <dgm:pt modelId="{1E343C4C-0FC0-4676-9025-A71393FF89D0}" type="pres">
      <dgm:prSet presAssocID="{6C3E6EE8-8A2B-4867-BE51-7B74CC90CC96}" presName="horzSpace2" presStyleCnt="0"/>
      <dgm:spPr/>
    </dgm:pt>
    <dgm:pt modelId="{AE6A3037-0966-405F-87AE-DB18026AAFB2}" type="pres">
      <dgm:prSet presAssocID="{6C3E6EE8-8A2B-4867-BE51-7B74CC90CC96}" presName="tx2" presStyleLbl="revTx" presStyleIdx="2" presStyleCnt="8"/>
      <dgm:spPr/>
    </dgm:pt>
    <dgm:pt modelId="{4A1E0976-A366-4D30-A080-A0C3DD433F22}" type="pres">
      <dgm:prSet presAssocID="{6C3E6EE8-8A2B-4867-BE51-7B74CC90CC96}" presName="vert2" presStyleCnt="0"/>
      <dgm:spPr/>
    </dgm:pt>
    <dgm:pt modelId="{48587997-3ED9-4F81-8EA6-346115C0600C}" type="pres">
      <dgm:prSet presAssocID="{6C3E6EE8-8A2B-4867-BE51-7B74CC90CC96}" presName="thinLine2b" presStyleLbl="callout" presStyleIdx="1" presStyleCnt="5"/>
      <dgm:spPr/>
    </dgm:pt>
    <dgm:pt modelId="{A2963ABF-CA7C-4C9C-A289-0BDF53D6ACFC}" type="pres">
      <dgm:prSet presAssocID="{6C3E6EE8-8A2B-4867-BE51-7B74CC90CC96}" presName="vertSpace2b" presStyleCnt="0"/>
      <dgm:spPr/>
    </dgm:pt>
    <dgm:pt modelId="{8CD169BE-9139-4AA4-AFB4-79B0E3675721}" type="pres">
      <dgm:prSet presAssocID="{E08C793F-F43A-448A-AB5E-0987E5209494}" presName="horz2" presStyleCnt="0"/>
      <dgm:spPr/>
    </dgm:pt>
    <dgm:pt modelId="{6D5C0086-245D-4A4A-81F9-675C98BE07C3}" type="pres">
      <dgm:prSet presAssocID="{E08C793F-F43A-448A-AB5E-0987E5209494}" presName="horzSpace2" presStyleCnt="0"/>
      <dgm:spPr/>
    </dgm:pt>
    <dgm:pt modelId="{107466E1-B450-4AA3-B676-0E1024536CAC}" type="pres">
      <dgm:prSet presAssocID="{E08C793F-F43A-448A-AB5E-0987E5209494}" presName="tx2" presStyleLbl="revTx" presStyleIdx="3" presStyleCnt="8"/>
      <dgm:spPr/>
    </dgm:pt>
    <dgm:pt modelId="{286A6286-BA08-4655-8397-DA6A9ACE0668}" type="pres">
      <dgm:prSet presAssocID="{E08C793F-F43A-448A-AB5E-0987E5209494}" presName="vert2" presStyleCnt="0"/>
      <dgm:spPr/>
    </dgm:pt>
    <dgm:pt modelId="{6BDFB276-2E11-49EE-B0DC-808BE8E92B2A}" type="pres">
      <dgm:prSet presAssocID="{E08C793F-F43A-448A-AB5E-0987E5209494}" presName="thinLine2b" presStyleLbl="callout" presStyleIdx="2" presStyleCnt="5"/>
      <dgm:spPr/>
    </dgm:pt>
    <dgm:pt modelId="{DBAF0E5E-2BF7-4D59-B930-32BE9FF67AD6}" type="pres">
      <dgm:prSet presAssocID="{E08C793F-F43A-448A-AB5E-0987E5209494}" presName="vertSpace2b" presStyleCnt="0"/>
      <dgm:spPr/>
    </dgm:pt>
    <dgm:pt modelId="{8815E4AA-9211-43D2-8D06-5DFF11F4FEBD}" type="pres">
      <dgm:prSet presAssocID="{C4C361E2-2D67-4798-BA51-25E873880D14}" presName="horz2" presStyleCnt="0"/>
      <dgm:spPr/>
    </dgm:pt>
    <dgm:pt modelId="{F546EDF1-86FD-431A-8F4D-1F42C7F41373}" type="pres">
      <dgm:prSet presAssocID="{C4C361E2-2D67-4798-BA51-25E873880D14}" presName="horzSpace2" presStyleCnt="0"/>
      <dgm:spPr/>
    </dgm:pt>
    <dgm:pt modelId="{17D44AC6-25CC-48A5-BC0A-CB4AEAA3CED2}" type="pres">
      <dgm:prSet presAssocID="{C4C361E2-2D67-4798-BA51-25E873880D14}" presName="tx2" presStyleLbl="revTx" presStyleIdx="4" presStyleCnt="8"/>
      <dgm:spPr/>
    </dgm:pt>
    <dgm:pt modelId="{CCEBE938-E89F-4289-9566-A471D118804B}" type="pres">
      <dgm:prSet presAssocID="{C4C361E2-2D67-4798-BA51-25E873880D14}" presName="vert2" presStyleCnt="0"/>
      <dgm:spPr/>
    </dgm:pt>
    <dgm:pt modelId="{3C951938-0E08-402A-8504-6585FFA21DF2}" type="pres">
      <dgm:prSet presAssocID="{C4C361E2-2D67-4798-BA51-25E873880D14}" presName="thinLine2b" presStyleLbl="callout" presStyleIdx="3" presStyleCnt="5"/>
      <dgm:spPr/>
    </dgm:pt>
    <dgm:pt modelId="{F571FC62-D95E-42BB-951B-6C1BF6800A95}" type="pres">
      <dgm:prSet presAssocID="{C4C361E2-2D67-4798-BA51-25E873880D14}" presName="vertSpace2b" presStyleCnt="0"/>
      <dgm:spPr/>
    </dgm:pt>
    <dgm:pt modelId="{C07F1D3A-57F0-4338-895A-022B9B917F98}" type="pres">
      <dgm:prSet presAssocID="{770BF95D-8022-46CC-A74D-8D228936FF17}" presName="horz2" presStyleCnt="0"/>
      <dgm:spPr/>
    </dgm:pt>
    <dgm:pt modelId="{1E81BAD3-BB15-43A8-AA79-57B2431DC1AB}" type="pres">
      <dgm:prSet presAssocID="{770BF95D-8022-46CC-A74D-8D228936FF17}" presName="horzSpace2" presStyleCnt="0"/>
      <dgm:spPr/>
    </dgm:pt>
    <dgm:pt modelId="{9A82DA04-9EF3-43A8-AE0B-49EDE65BEFCF}" type="pres">
      <dgm:prSet presAssocID="{770BF95D-8022-46CC-A74D-8D228936FF17}" presName="tx2" presStyleLbl="revTx" presStyleIdx="5" presStyleCnt="8"/>
      <dgm:spPr/>
    </dgm:pt>
    <dgm:pt modelId="{9ECFAFEE-D073-4F7A-ABE9-7D082312E568}" type="pres">
      <dgm:prSet presAssocID="{770BF95D-8022-46CC-A74D-8D228936FF17}" presName="vert2" presStyleCnt="0"/>
      <dgm:spPr/>
    </dgm:pt>
    <dgm:pt modelId="{9D606250-E8D2-4EE5-960B-2A004A75D634}" type="pres">
      <dgm:prSet presAssocID="{770BF95D-8022-46CC-A74D-8D228936FF17}" presName="thinLine2b" presStyleLbl="callout" presStyleIdx="4" presStyleCnt="5"/>
      <dgm:spPr/>
    </dgm:pt>
    <dgm:pt modelId="{CB176903-0615-4E77-BC15-258B3F6868BD}" type="pres">
      <dgm:prSet presAssocID="{770BF95D-8022-46CC-A74D-8D228936FF17}" presName="vertSpace2b" presStyleCnt="0"/>
      <dgm:spPr/>
    </dgm:pt>
    <dgm:pt modelId="{0BF5D580-27A0-4DBD-97A6-30563B9417D0}" type="pres">
      <dgm:prSet presAssocID="{9B5C5705-C1ED-4721-8235-2060687D69B3}" presName="thickLine" presStyleLbl="alignNode1" presStyleIdx="1" presStyleCnt="3"/>
      <dgm:spPr/>
    </dgm:pt>
    <dgm:pt modelId="{081FA47B-A319-4A80-B51D-0BB1966C4BAC}" type="pres">
      <dgm:prSet presAssocID="{9B5C5705-C1ED-4721-8235-2060687D69B3}" presName="horz1" presStyleCnt="0"/>
      <dgm:spPr/>
    </dgm:pt>
    <dgm:pt modelId="{19B732DB-5736-4CE8-BA33-309F7EA47DB8}" type="pres">
      <dgm:prSet presAssocID="{9B5C5705-C1ED-4721-8235-2060687D69B3}" presName="tx1" presStyleLbl="revTx" presStyleIdx="6" presStyleCnt="8"/>
      <dgm:spPr/>
    </dgm:pt>
    <dgm:pt modelId="{80A4D50D-EAD2-4D3E-AA5C-1BE189E93590}" type="pres">
      <dgm:prSet presAssocID="{9B5C5705-C1ED-4721-8235-2060687D69B3}" presName="vert1" presStyleCnt="0"/>
      <dgm:spPr/>
    </dgm:pt>
    <dgm:pt modelId="{76AC58F0-E3CD-45FE-82F6-E7903CF79026}" type="pres">
      <dgm:prSet presAssocID="{2CE5A61F-4B1E-4D17-A58E-4793EE6B1B78}" presName="thickLine" presStyleLbl="alignNode1" presStyleIdx="2" presStyleCnt="3"/>
      <dgm:spPr/>
    </dgm:pt>
    <dgm:pt modelId="{F56D5D01-6440-4A0F-A15D-628B7A16FF66}" type="pres">
      <dgm:prSet presAssocID="{2CE5A61F-4B1E-4D17-A58E-4793EE6B1B78}" presName="horz1" presStyleCnt="0"/>
      <dgm:spPr/>
    </dgm:pt>
    <dgm:pt modelId="{CA9A6B44-7B45-4BBE-88DB-D991CB180E71}" type="pres">
      <dgm:prSet presAssocID="{2CE5A61F-4B1E-4D17-A58E-4793EE6B1B78}" presName="tx1" presStyleLbl="revTx" presStyleIdx="7" presStyleCnt="8"/>
      <dgm:spPr/>
    </dgm:pt>
    <dgm:pt modelId="{18F0FC9F-9C8F-4010-8789-BF48EAF84EE7}" type="pres">
      <dgm:prSet presAssocID="{2CE5A61F-4B1E-4D17-A58E-4793EE6B1B78}" presName="vert1" presStyleCnt="0"/>
      <dgm:spPr/>
    </dgm:pt>
  </dgm:ptLst>
  <dgm:cxnLst>
    <dgm:cxn modelId="{F286EB0A-55E0-48E3-B0F9-DF91EDE5FF60}" type="presOf" srcId="{E08C793F-F43A-448A-AB5E-0987E5209494}" destId="{107466E1-B450-4AA3-B676-0E1024536CAC}" srcOrd="0" destOrd="0" presId="urn:microsoft.com/office/officeart/2008/layout/LinedList"/>
    <dgm:cxn modelId="{93CAD40C-258A-4467-B639-E49B39E8286F}" type="presOf" srcId="{6C3E6EE8-8A2B-4867-BE51-7B74CC90CC96}" destId="{AE6A3037-0966-405F-87AE-DB18026AAFB2}" srcOrd="0" destOrd="0" presId="urn:microsoft.com/office/officeart/2008/layout/LinedList"/>
    <dgm:cxn modelId="{F3A84A0F-702C-4699-B69E-35800DD63233}" srcId="{E96C89C0-7B6C-4CEE-B932-47753647EE5A}" destId="{E08C793F-F43A-448A-AB5E-0987E5209494}" srcOrd="2" destOrd="0" parTransId="{070D694C-87ED-4459-9517-436A7DC3064C}" sibTransId="{F201A726-6809-43DD-81AD-600F54F674CB}"/>
    <dgm:cxn modelId="{EF649512-4674-4108-9450-37558795DB39}" type="presOf" srcId="{9B5C5705-C1ED-4721-8235-2060687D69B3}" destId="{19B732DB-5736-4CE8-BA33-309F7EA47DB8}" srcOrd="0" destOrd="0" presId="urn:microsoft.com/office/officeart/2008/layout/LinedList"/>
    <dgm:cxn modelId="{6FEC0C1D-A762-481F-B4A7-B4CAD8DDA3B8}" type="presOf" srcId="{C4C361E2-2D67-4798-BA51-25E873880D14}" destId="{17D44AC6-25CC-48A5-BC0A-CB4AEAA3CED2}" srcOrd="0" destOrd="0" presId="urn:microsoft.com/office/officeart/2008/layout/LinedList"/>
    <dgm:cxn modelId="{BF0AF42E-8B5B-42DB-B26A-38EEAF8B443C}" type="presOf" srcId="{2CE5A61F-4B1E-4D17-A58E-4793EE6B1B78}" destId="{CA9A6B44-7B45-4BBE-88DB-D991CB180E71}" srcOrd="0" destOrd="0" presId="urn:microsoft.com/office/officeart/2008/layout/LinedList"/>
    <dgm:cxn modelId="{71079030-0534-475A-B19E-966364B37C9F}" srcId="{0EBD1FE4-3D25-40D8-9C81-60E994BC64B9}" destId="{E96C89C0-7B6C-4CEE-B932-47753647EE5A}" srcOrd="0" destOrd="0" parTransId="{8424D151-E822-44F7-8531-F1D807EA767B}" sibTransId="{D1053100-57EC-4B1D-B2C8-C98C190D90D4}"/>
    <dgm:cxn modelId="{E7E1153D-14DA-4AC3-8413-5997C5062804}" type="presOf" srcId="{E96C89C0-7B6C-4CEE-B932-47753647EE5A}" destId="{35E4B5E7-B9B0-43F3-8C34-5F028C5B982D}" srcOrd="0" destOrd="0" presId="urn:microsoft.com/office/officeart/2008/layout/LinedList"/>
    <dgm:cxn modelId="{E07F5470-633D-4805-B2C0-F323D5738893}" type="presOf" srcId="{770BF95D-8022-46CC-A74D-8D228936FF17}" destId="{9A82DA04-9EF3-43A8-AE0B-49EDE65BEFCF}" srcOrd="0" destOrd="0" presId="urn:microsoft.com/office/officeart/2008/layout/LinedList"/>
    <dgm:cxn modelId="{49BB3978-2B72-42AE-8B13-3D0B8A2D791A}" type="presOf" srcId="{5B142749-A182-44DD-BEE8-1271A4601409}" destId="{93662D1A-EAC5-4D0D-8B47-224600ACABD8}" srcOrd="0" destOrd="0" presId="urn:microsoft.com/office/officeart/2008/layout/LinedList"/>
    <dgm:cxn modelId="{D7E6BB85-1B58-4F80-8D4B-2F7B9F802156}" srcId="{E96C89C0-7B6C-4CEE-B932-47753647EE5A}" destId="{6C3E6EE8-8A2B-4867-BE51-7B74CC90CC96}" srcOrd="1" destOrd="0" parTransId="{DF8AF702-7FEF-4489-9C9A-FB752B97094B}" sibTransId="{D5112A0D-79A8-442B-B110-F1F5E07FA5FE}"/>
    <dgm:cxn modelId="{13C2519A-8963-456A-8A70-C755317720C5}" type="presOf" srcId="{0EBD1FE4-3D25-40D8-9C81-60E994BC64B9}" destId="{67BF6E23-95DC-45DE-9D3A-55BDEED6A3D1}" srcOrd="0" destOrd="0" presId="urn:microsoft.com/office/officeart/2008/layout/LinedList"/>
    <dgm:cxn modelId="{63178A9E-8AAF-4854-B9AA-6B2C14583A31}" srcId="{E96C89C0-7B6C-4CEE-B932-47753647EE5A}" destId="{770BF95D-8022-46CC-A74D-8D228936FF17}" srcOrd="4" destOrd="0" parTransId="{23062F7B-1CD1-47FA-9ACE-FDFC60DB41E9}" sibTransId="{DCAB5919-B47F-4968-A4BE-A43F5476AB57}"/>
    <dgm:cxn modelId="{601CE1AF-502B-4E85-AFD2-48B85C3A0D7E}" srcId="{0EBD1FE4-3D25-40D8-9C81-60E994BC64B9}" destId="{2CE5A61F-4B1E-4D17-A58E-4793EE6B1B78}" srcOrd="2" destOrd="0" parTransId="{8B90F5DD-EAD4-4349-AF41-64E2D53740B6}" sibTransId="{0D53A090-867B-41A1-BAD5-3FFFF588E8A9}"/>
    <dgm:cxn modelId="{DC46CCBA-6874-4AD2-B4EF-52AA556A8E43}" srcId="{E96C89C0-7B6C-4CEE-B932-47753647EE5A}" destId="{5B142749-A182-44DD-BEE8-1271A4601409}" srcOrd="0" destOrd="0" parTransId="{51D769CB-67A0-42CE-B12C-210C6BD7487F}" sibTransId="{D2EA4790-B8D9-4402-A8A3-B4837AD8EC2B}"/>
    <dgm:cxn modelId="{5FC57AD0-1D52-4667-A427-D96C47D02CFA}" srcId="{0EBD1FE4-3D25-40D8-9C81-60E994BC64B9}" destId="{9B5C5705-C1ED-4721-8235-2060687D69B3}" srcOrd="1" destOrd="0" parTransId="{E55CC31E-FF42-4DAA-BD80-82DF619580CD}" sibTransId="{947F17F9-B7D1-454E-935A-0241595C43B4}"/>
    <dgm:cxn modelId="{E109ECD9-51CE-4251-A594-0A4CD308B93C}" srcId="{E96C89C0-7B6C-4CEE-B932-47753647EE5A}" destId="{C4C361E2-2D67-4798-BA51-25E873880D14}" srcOrd="3" destOrd="0" parTransId="{E0FDF299-ADD4-4B3B-A842-856973EE6CCC}" sibTransId="{DA584BED-2C63-4419-A125-14DC064FC823}"/>
    <dgm:cxn modelId="{3D34C2D8-1C97-4777-8E07-485EBC9B7AD9}" type="presParOf" srcId="{67BF6E23-95DC-45DE-9D3A-55BDEED6A3D1}" destId="{B2B2B928-79D8-4009-9DA2-EE97C1055DE7}" srcOrd="0" destOrd="0" presId="urn:microsoft.com/office/officeart/2008/layout/LinedList"/>
    <dgm:cxn modelId="{30B9E70E-3DB1-49A5-B9DC-EB8458395B90}" type="presParOf" srcId="{67BF6E23-95DC-45DE-9D3A-55BDEED6A3D1}" destId="{32CFD4FA-ADE7-4A18-9546-11D95511AC0F}" srcOrd="1" destOrd="0" presId="urn:microsoft.com/office/officeart/2008/layout/LinedList"/>
    <dgm:cxn modelId="{59434E6A-F3A1-46A1-B056-FEFFA35E55DF}" type="presParOf" srcId="{32CFD4FA-ADE7-4A18-9546-11D95511AC0F}" destId="{35E4B5E7-B9B0-43F3-8C34-5F028C5B982D}" srcOrd="0" destOrd="0" presId="urn:microsoft.com/office/officeart/2008/layout/LinedList"/>
    <dgm:cxn modelId="{0F74FF17-5FFA-4944-A51A-296476FDD1DE}" type="presParOf" srcId="{32CFD4FA-ADE7-4A18-9546-11D95511AC0F}" destId="{429FC47F-876E-45C9-9A46-A2A2E355B3C6}" srcOrd="1" destOrd="0" presId="urn:microsoft.com/office/officeart/2008/layout/LinedList"/>
    <dgm:cxn modelId="{3D22FADE-CA55-4E61-8953-06B07BC5FDCE}" type="presParOf" srcId="{429FC47F-876E-45C9-9A46-A2A2E355B3C6}" destId="{08EEB5E5-9DEB-43BF-B531-CBEA2B84AFB5}" srcOrd="0" destOrd="0" presId="urn:microsoft.com/office/officeart/2008/layout/LinedList"/>
    <dgm:cxn modelId="{4AF21A57-4935-43CB-83C6-84FCB9E3CBD0}" type="presParOf" srcId="{429FC47F-876E-45C9-9A46-A2A2E355B3C6}" destId="{15C4054C-0AF7-40E9-BBCD-73A2B810CE3F}" srcOrd="1" destOrd="0" presId="urn:microsoft.com/office/officeart/2008/layout/LinedList"/>
    <dgm:cxn modelId="{8982DA0B-FAC4-479A-9FBE-274F48422890}" type="presParOf" srcId="{15C4054C-0AF7-40E9-BBCD-73A2B810CE3F}" destId="{7466BD35-8125-49E2-A318-33172389FC66}" srcOrd="0" destOrd="0" presId="urn:microsoft.com/office/officeart/2008/layout/LinedList"/>
    <dgm:cxn modelId="{A9647E1B-052E-42C1-9B51-908C0E449C21}" type="presParOf" srcId="{15C4054C-0AF7-40E9-BBCD-73A2B810CE3F}" destId="{93662D1A-EAC5-4D0D-8B47-224600ACABD8}" srcOrd="1" destOrd="0" presId="urn:microsoft.com/office/officeart/2008/layout/LinedList"/>
    <dgm:cxn modelId="{1A412C93-F4A9-41C8-8673-55F30D153281}" type="presParOf" srcId="{15C4054C-0AF7-40E9-BBCD-73A2B810CE3F}" destId="{E7438107-808C-4028-BAFE-C51DABC750C9}" srcOrd="2" destOrd="0" presId="urn:microsoft.com/office/officeart/2008/layout/LinedList"/>
    <dgm:cxn modelId="{0615A22A-B63C-4B5A-8175-A1C9B0A55E9D}" type="presParOf" srcId="{429FC47F-876E-45C9-9A46-A2A2E355B3C6}" destId="{19F13C9A-DEBB-4CFA-943B-C8D1205232E8}" srcOrd="2" destOrd="0" presId="urn:microsoft.com/office/officeart/2008/layout/LinedList"/>
    <dgm:cxn modelId="{E6A7C0F1-F0CF-4C58-B30D-C87F7E7F6C0E}" type="presParOf" srcId="{429FC47F-876E-45C9-9A46-A2A2E355B3C6}" destId="{06CC265F-1A5E-481A-B56C-96B0FD692D81}" srcOrd="3" destOrd="0" presId="urn:microsoft.com/office/officeart/2008/layout/LinedList"/>
    <dgm:cxn modelId="{D9A35C5B-5211-4E6C-A2A9-B9A0186734D0}" type="presParOf" srcId="{429FC47F-876E-45C9-9A46-A2A2E355B3C6}" destId="{7ECEEE6F-459A-4D93-9BAA-70DDB8CBDA7A}" srcOrd="4" destOrd="0" presId="urn:microsoft.com/office/officeart/2008/layout/LinedList"/>
    <dgm:cxn modelId="{1D9F5CDA-5C6F-4F03-B9ED-03716685CAB4}" type="presParOf" srcId="{7ECEEE6F-459A-4D93-9BAA-70DDB8CBDA7A}" destId="{1E343C4C-0FC0-4676-9025-A71393FF89D0}" srcOrd="0" destOrd="0" presId="urn:microsoft.com/office/officeart/2008/layout/LinedList"/>
    <dgm:cxn modelId="{0878ACC6-2850-4817-9A60-52965B02870B}" type="presParOf" srcId="{7ECEEE6F-459A-4D93-9BAA-70DDB8CBDA7A}" destId="{AE6A3037-0966-405F-87AE-DB18026AAFB2}" srcOrd="1" destOrd="0" presId="urn:microsoft.com/office/officeart/2008/layout/LinedList"/>
    <dgm:cxn modelId="{087C749E-26FB-42D8-A8F6-F6DB964F6811}" type="presParOf" srcId="{7ECEEE6F-459A-4D93-9BAA-70DDB8CBDA7A}" destId="{4A1E0976-A366-4D30-A080-A0C3DD433F22}" srcOrd="2" destOrd="0" presId="urn:microsoft.com/office/officeart/2008/layout/LinedList"/>
    <dgm:cxn modelId="{09EDE0DD-408E-4019-963A-CF227EFD760D}" type="presParOf" srcId="{429FC47F-876E-45C9-9A46-A2A2E355B3C6}" destId="{48587997-3ED9-4F81-8EA6-346115C0600C}" srcOrd="5" destOrd="0" presId="urn:microsoft.com/office/officeart/2008/layout/LinedList"/>
    <dgm:cxn modelId="{48E1B6F7-450E-41F5-9871-C3926C448E3D}" type="presParOf" srcId="{429FC47F-876E-45C9-9A46-A2A2E355B3C6}" destId="{A2963ABF-CA7C-4C9C-A289-0BDF53D6ACFC}" srcOrd="6" destOrd="0" presId="urn:microsoft.com/office/officeart/2008/layout/LinedList"/>
    <dgm:cxn modelId="{B8980895-1D26-4DBA-8DAE-D9D71B558F35}" type="presParOf" srcId="{429FC47F-876E-45C9-9A46-A2A2E355B3C6}" destId="{8CD169BE-9139-4AA4-AFB4-79B0E3675721}" srcOrd="7" destOrd="0" presId="urn:microsoft.com/office/officeart/2008/layout/LinedList"/>
    <dgm:cxn modelId="{D8D0347B-16A2-4E22-A1FE-C5C0B30F45D0}" type="presParOf" srcId="{8CD169BE-9139-4AA4-AFB4-79B0E3675721}" destId="{6D5C0086-245D-4A4A-81F9-675C98BE07C3}" srcOrd="0" destOrd="0" presId="urn:microsoft.com/office/officeart/2008/layout/LinedList"/>
    <dgm:cxn modelId="{4CC14C7C-BCB5-4440-BED7-D43420453CCA}" type="presParOf" srcId="{8CD169BE-9139-4AA4-AFB4-79B0E3675721}" destId="{107466E1-B450-4AA3-B676-0E1024536CAC}" srcOrd="1" destOrd="0" presId="urn:microsoft.com/office/officeart/2008/layout/LinedList"/>
    <dgm:cxn modelId="{1BF5ED95-4E33-4E19-9BC9-AB4AE0E8816D}" type="presParOf" srcId="{8CD169BE-9139-4AA4-AFB4-79B0E3675721}" destId="{286A6286-BA08-4655-8397-DA6A9ACE0668}" srcOrd="2" destOrd="0" presId="urn:microsoft.com/office/officeart/2008/layout/LinedList"/>
    <dgm:cxn modelId="{B0BE7487-3774-493E-90B2-F4E188D28354}" type="presParOf" srcId="{429FC47F-876E-45C9-9A46-A2A2E355B3C6}" destId="{6BDFB276-2E11-49EE-B0DC-808BE8E92B2A}" srcOrd="8" destOrd="0" presId="urn:microsoft.com/office/officeart/2008/layout/LinedList"/>
    <dgm:cxn modelId="{ECD414EB-1220-4D47-A4AB-1D98FA2595C7}" type="presParOf" srcId="{429FC47F-876E-45C9-9A46-A2A2E355B3C6}" destId="{DBAF0E5E-2BF7-4D59-B930-32BE9FF67AD6}" srcOrd="9" destOrd="0" presId="urn:microsoft.com/office/officeart/2008/layout/LinedList"/>
    <dgm:cxn modelId="{2BB502AD-20AE-468C-B800-3D8A133B1CD7}" type="presParOf" srcId="{429FC47F-876E-45C9-9A46-A2A2E355B3C6}" destId="{8815E4AA-9211-43D2-8D06-5DFF11F4FEBD}" srcOrd="10" destOrd="0" presId="urn:microsoft.com/office/officeart/2008/layout/LinedList"/>
    <dgm:cxn modelId="{72CEA892-BACB-42A9-947C-4FD6E9B45FA5}" type="presParOf" srcId="{8815E4AA-9211-43D2-8D06-5DFF11F4FEBD}" destId="{F546EDF1-86FD-431A-8F4D-1F42C7F41373}" srcOrd="0" destOrd="0" presId="urn:microsoft.com/office/officeart/2008/layout/LinedList"/>
    <dgm:cxn modelId="{B39FB3E1-7BD1-4CC4-8C18-811070A23C57}" type="presParOf" srcId="{8815E4AA-9211-43D2-8D06-5DFF11F4FEBD}" destId="{17D44AC6-25CC-48A5-BC0A-CB4AEAA3CED2}" srcOrd="1" destOrd="0" presId="urn:microsoft.com/office/officeart/2008/layout/LinedList"/>
    <dgm:cxn modelId="{491FB62D-AFF1-4748-9403-16C13599BD18}" type="presParOf" srcId="{8815E4AA-9211-43D2-8D06-5DFF11F4FEBD}" destId="{CCEBE938-E89F-4289-9566-A471D118804B}" srcOrd="2" destOrd="0" presId="urn:microsoft.com/office/officeart/2008/layout/LinedList"/>
    <dgm:cxn modelId="{AEDF74F9-EF33-4E64-83D1-7638358DBE75}" type="presParOf" srcId="{429FC47F-876E-45C9-9A46-A2A2E355B3C6}" destId="{3C951938-0E08-402A-8504-6585FFA21DF2}" srcOrd="11" destOrd="0" presId="urn:microsoft.com/office/officeart/2008/layout/LinedList"/>
    <dgm:cxn modelId="{27E8541F-A0D4-478D-9CB8-F32EB6FA0F8E}" type="presParOf" srcId="{429FC47F-876E-45C9-9A46-A2A2E355B3C6}" destId="{F571FC62-D95E-42BB-951B-6C1BF6800A95}" srcOrd="12" destOrd="0" presId="urn:microsoft.com/office/officeart/2008/layout/LinedList"/>
    <dgm:cxn modelId="{371CCFF6-D278-410D-A8B2-CB349F357D0B}" type="presParOf" srcId="{429FC47F-876E-45C9-9A46-A2A2E355B3C6}" destId="{C07F1D3A-57F0-4338-895A-022B9B917F98}" srcOrd="13" destOrd="0" presId="urn:microsoft.com/office/officeart/2008/layout/LinedList"/>
    <dgm:cxn modelId="{27AAEE30-D194-4533-9B95-121D8AEC8C17}" type="presParOf" srcId="{C07F1D3A-57F0-4338-895A-022B9B917F98}" destId="{1E81BAD3-BB15-43A8-AA79-57B2431DC1AB}" srcOrd="0" destOrd="0" presId="urn:microsoft.com/office/officeart/2008/layout/LinedList"/>
    <dgm:cxn modelId="{3635F764-3E51-4BBF-9D65-1EC2A9E31D7B}" type="presParOf" srcId="{C07F1D3A-57F0-4338-895A-022B9B917F98}" destId="{9A82DA04-9EF3-43A8-AE0B-49EDE65BEFCF}" srcOrd="1" destOrd="0" presId="urn:microsoft.com/office/officeart/2008/layout/LinedList"/>
    <dgm:cxn modelId="{60AEAFBF-4CD8-440C-B376-E76A09AAD3AA}" type="presParOf" srcId="{C07F1D3A-57F0-4338-895A-022B9B917F98}" destId="{9ECFAFEE-D073-4F7A-ABE9-7D082312E568}" srcOrd="2" destOrd="0" presId="urn:microsoft.com/office/officeart/2008/layout/LinedList"/>
    <dgm:cxn modelId="{2A176CEC-107F-4217-B274-569857BC1315}" type="presParOf" srcId="{429FC47F-876E-45C9-9A46-A2A2E355B3C6}" destId="{9D606250-E8D2-4EE5-960B-2A004A75D634}" srcOrd="14" destOrd="0" presId="urn:microsoft.com/office/officeart/2008/layout/LinedList"/>
    <dgm:cxn modelId="{EE9CE68E-6A74-4F39-8A89-5D64953D533F}" type="presParOf" srcId="{429FC47F-876E-45C9-9A46-A2A2E355B3C6}" destId="{CB176903-0615-4E77-BC15-258B3F6868BD}" srcOrd="15" destOrd="0" presId="urn:microsoft.com/office/officeart/2008/layout/LinedList"/>
    <dgm:cxn modelId="{86732870-1D88-4720-B05C-352AE5D12C2D}" type="presParOf" srcId="{67BF6E23-95DC-45DE-9D3A-55BDEED6A3D1}" destId="{0BF5D580-27A0-4DBD-97A6-30563B9417D0}" srcOrd="2" destOrd="0" presId="urn:microsoft.com/office/officeart/2008/layout/LinedList"/>
    <dgm:cxn modelId="{62359193-2530-4537-9D7B-93DCC4EFA1B0}" type="presParOf" srcId="{67BF6E23-95DC-45DE-9D3A-55BDEED6A3D1}" destId="{081FA47B-A319-4A80-B51D-0BB1966C4BAC}" srcOrd="3" destOrd="0" presId="urn:microsoft.com/office/officeart/2008/layout/LinedList"/>
    <dgm:cxn modelId="{E519492F-2D1E-41AA-8846-1622A20E8CF2}" type="presParOf" srcId="{081FA47B-A319-4A80-B51D-0BB1966C4BAC}" destId="{19B732DB-5736-4CE8-BA33-309F7EA47DB8}" srcOrd="0" destOrd="0" presId="urn:microsoft.com/office/officeart/2008/layout/LinedList"/>
    <dgm:cxn modelId="{EBFBE7EE-7CF5-4945-A604-B02F18E3406A}" type="presParOf" srcId="{081FA47B-A319-4A80-B51D-0BB1966C4BAC}" destId="{80A4D50D-EAD2-4D3E-AA5C-1BE189E93590}" srcOrd="1" destOrd="0" presId="urn:microsoft.com/office/officeart/2008/layout/LinedList"/>
    <dgm:cxn modelId="{C655D058-E3A7-46BA-90D7-CB5A1869C004}" type="presParOf" srcId="{67BF6E23-95DC-45DE-9D3A-55BDEED6A3D1}" destId="{76AC58F0-E3CD-45FE-82F6-E7903CF79026}" srcOrd="4" destOrd="0" presId="urn:microsoft.com/office/officeart/2008/layout/LinedList"/>
    <dgm:cxn modelId="{190F628E-313D-4B63-96F9-4B784544AA12}" type="presParOf" srcId="{67BF6E23-95DC-45DE-9D3A-55BDEED6A3D1}" destId="{F56D5D01-6440-4A0F-A15D-628B7A16FF66}" srcOrd="5" destOrd="0" presId="urn:microsoft.com/office/officeart/2008/layout/LinedList"/>
    <dgm:cxn modelId="{E63F6A27-4036-4C4D-9593-E5054A996A31}" type="presParOf" srcId="{F56D5D01-6440-4A0F-A15D-628B7A16FF66}" destId="{CA9A6B44-7B45-4BBE-88DB-D991CB180E71}" srcOrd="0" destOrd="0" presId="urn:microsoft.com/office/officeart/2008/layout/LinedList"/>
    <dgm:cxn modelId="{F7E4BE3E-2C66-4FE2-A3B7-FD2EC45E1AB8}" type="presParOf" srcId="{F56D5D01-6440-4A0F-A15D-628B7A16FF66}" destId="{18F0FC9F-9C8F-4010-8789-BF48EAF84EE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B6EB5E-9778-4531-AE26-BDB1E53F84F3}" type="doc">
      <dgm:prSet loTypeId="urn:microsoft.com/office/officeart/2005/8/layout/target3" loCatId="relationship" qsTypeId="urn:microsoft.com/office/officeart/2005/8/quickstyle/simple1" qsCatId="simple" csTypeId="urn:microsoft.com/office/officeart/2005/8/colors/accent3_1" csCatId="accent3"/>
      <dgm:spPr/>
      <dgm:t>
        <a:bodyPr/>
        <a:lstStyle/>
        <a:p>
          <a:endParaRPr lang="fi-FI"/>
        </a:p>
      </dgm:t>
    </dgm:pt>
    <dgm:pt modelId="{316B5407-7896-4A42-B46B-1E7ED1D68D55}">
      <dgm:prSet/>
      <dgm:spPr/>
      <dgm:t>
        <a:bodyPr/>
        <a:lstStyle/>
        <a:p>
          <a:r>
            <a:rPr lang="en-US"/>
            <a:t>Member States shall require that investment firms take all sufficient steps to obtain, when executing orders, the best possible result for their clients taking into account price, costs, speed, likelihood of execution and settlement, size, nature or any other consideration relevant to the execution of the order. </a:t>
          </a:r>
          <a:endParaRPr lang="fi-FI"/>
        </a:p>
      </dgm:t>
    </dgm:pt>
    <dgm:pt modelId="{25C751CF-795B-431D-A89F-62BD74D05D78}" type="parTrans" cxnId="{1DE89A40-DC3C-4BA6-A628-4CCEC11CD5AD}">
      <dgm:prSet/>
      <dgm:spPr/>
      <dgm:t>
        <a:bodyPr/>
        <a:lstStyle/>
        <a:p>
          <a:endParaRPr lang="fi-FI"/>
        </a:p>
      </dgm:t>
    </dgm:pt>
    <dgm:pt modelId="{2A6BF396-80B2-484F-88B2-D956C7E2A842}" type="sibTrans" cxnId="{1DE89A40-DC3C-4BA6-A628-4CCEC11CD5AD}">
      <dgm:prSet/>
      <dgm:spPr/>
      <dgm:t>
        <a:bodyPr/>
        <a:lstStyle/>
        <a:p>
          <a:endParaRPr lang="fi-FI"/>
        </a:p>
      </dgm:t>
    </dgm:pt>
    <dgm:pt modelId="{993047FC-089F-4EFB-8261-244891B1568D}">
      <dgm:prSet/>
      <dgm:spPr/>
      <dgm:t>
        <a:bodyPr/>
        <a:lstStyle/>
        <a:p>
          <a:r>
            <a:rPr lang="en-US"/>
            <a:t>Nevertheless, where there is a specific instruction from the client the investment firm shall execute the order following the specific instruction.</a:t>
          </a:r>
          <a:endParaRPr lang="fi-FI"/>
        </a:p>
      </dgm:t>
    </dgm:pt>
    <dgm:pt modelId="{8EF5228A-F4B2-4403-833D-6A9027B42EF4}" type="parTrans" cxnId="{7F30284D-8B3A-465C-9E63-E97D4E54D6FC}">
      <dgm:prSet/>
      <dgm:spPr/>
      <dgm:t>
        <a:bodyPr/>
        <a:lstStyle/>
        <a:p>
          <a:endParaRPr lang="fi-FI"/>
        </a:p>
      </dgm:t>
    </dgm:pt>
    <dgm:pt modelId="{1972E602-2B88-4947-A5CB-B0E93EA09DFF}" type="sibTrans" cxnId="{7F30284D-8B3A-465C-9E63-E97D4E54D6FC}">
      <dgm:prSet/>
      <dgm:spPr/>
      <dgm:t>
        <a:bodyPr/>
        <a:lstStyle/>
        <a:p>
          <a:endParaRPr lang="fi-FI"/>
        </a:p>
      </dgm:t>
    </dgm:pt>
    <dgm:pt modelId="{91089BF0-B361-4F6C-B514-3C5ADDD6DCAB}">
      <dgm:prSet/>
      <dgm:spPr/>
      <dgm:t>
        <a:bodyPr/>
        <a:lstStyle/>
        <a:p>
          <a:r>
            <a:rPr lang="en-US"/>
            <a:t>Member States shall require that investment firms authorised to execute orders on behalf of clients implement procedures and arrangements which provide for the prompt, fair and expeditious execution of client orders, relative to other client orders or the trading interests of the investment firm.</a:t>
          </a:r>
          <a:endParaRPr lang="fi-FI"/>
        </a:p>
      </dgm:t>
    </dgm:pt>
    <dgm:pt modelId="{CD7E551B-1ED4-478B-BE78-858B8972C68B}" type="parTrans" cxnId="{393B1968-96F7-409A-ADFC-06A3843072E9}">
      <dgm:prSet/>
      <dgm:spPr/>
      <dgm:t>
        <a:bodyPr/>
        <a:lstStyle/>
        <a:p>
          <a:endParaRPr lang="fi-FI"/>
        </a:p>
      </dgm:t>
    </dgm:pt>
    <dgm:pt modelId="{0EBDDC1A-A112-44F8-8F19-4F72131E99DF}" type="sibTrans" cxnId="{393B1968-96F7-409A-ADFC-06A3843072E9}">
      <dgm:prSet/>
      <dgm:spPr/>
      <dgm:t>
        <a:bodyPr/>
        <a:lstStyle/>
        <a:p>
          <a:endParaRPr lang="fi-FI"/>
        </a:p>
      </dgm:t>
    </dgm:pt>
    <dgm:pt modelId="{145E1926-1FA4-4F4B-A946-1E9261510904}">
      <dgm:prSet/>
      <dgm:spPr/>
      <dgm:t>
        <a:bodyPr/>
        <a:lstStyle/>
        <a:p>
          <a:r>
            <a:rPr lang="en-US"/>
            <a:t>An investment firm shall execute similar client orders in the order of their arrival in an accurate, fair and expeditious manner.</a:t>
          </a:r>
          <a:endParaRPr lang="fi-FI"/>
        </a:p>
      </dgm:t>
    </dgm:pt>
    <dgm:pt modelId="{20543EB9-8129-4F07-9CDD-7058C84B40C9}" type="parTrans" cxnId="{AAF1BD37-3ECE-4BB3-87E8-57DB7468E551}">
      <dgm:prSet/>
      <dgm:spPr/>
      <dgm:t>
        <a:bodyPr/>
        <a:lstStyle/>
        <a:p>
          <a:endParaRPr lang="fi-FI"/>
        </a:p>
      </dgm:t>
    </dgm:pt>
    <dgm:pt modelId="{15EF3DFE-4491-4F3D-B353-95CC15C88092}" type="sibTrans" cxnId="{AAF1BD37-3ECE-4BB3-87E8-57DB7468E551}">
      <dgm:prSet/>
      <dgm:spPr/>
      <dgm:t>
        <a:bodyPr/>
        <a:lstStyle/>
        <a:p>
          <a:endParaRPr lang="fi-FI"/>
        </a:p>
      </dgm:t>
    </dgm:pt>
    <dgm:pt modelId="{98DFE6DD-FC14-46F4-80DC-20843489097C}" type="pres">
      <dgm:prSet presAssocID="{CBB6EB5E-9778-4531-AE26-BDB1E53F84F3}" presName="Name0" presStyleCnt="0">
        <dgm:presLayoutVars>
          <dgm:chMax val="7"/>
          <dgm:dir/>
          <dgm:animLvl val="lvl"/>
          <dgm:resizeHandles val="exact"/>
        </dgm:presLayoutVars>
      </dgm:prSet>
      <dgm:spPr/>
    </dgm:pt>
    <dgm:pt modelId="{031880DB-1C33-4F59-A76B-03ACDF5891D9}" type="pres">
      <dgm:prSet presAssocID="{316B5407-7896-4A42-B46B-1E7ED1D68D55}" presName="circle1" presStyleLbl="node1" presStyleIdx="0" presStyleCnt="3"/>
      <dgm:spPr/>
    </dgm:pt>
    <dgm:pt modelId="{6238EA20-9B0A-4143-8B73-FEB200E418E5}" type="pres">
      <dgm:prSet presAssocID="{316B5407-7896-4A42-B46B-1E7ED1D68D55}" presName="space" presStyleCnt="0"/>
      <dgm:spPr/>
    </dgm:pt>
    <dgm:pt modelId="{C1F6C010-4F6D-4D97-B0E9-C00CC59B49F3}" type="pres">
      <dgm:prSet presAssocID="{316B5407-7896-4A42-B46B-1E7ED1D68D55}" presName="rect1" presStyleLbl="alignAcc1" presStyleIdx="0" presStyleCnt="3"/>
      <dgm:spPr/>
    </dgm:pt>
    <dgm:pt modelId="{18C94142-A49B-4F91-BD7D-1F089988B7CF}" type="pres">
      <dgm:prSet presAssocID="{91089BF0-B361-4F6C-B514-3C5ADDD6DCAB}" presName="vertSpace2" presStyleLbl="node1" presStyleIdx="0" presStyleCnt="3"/>
      <dgm:spPr/>
    </dgm:pt>
    <dgm:pt modelId="{30FF5C10-856F-4D42-BA98-AE6B74634258}" type="pres">
      <dgm:prSet presAssocID="{91089BF0-B361-4F6C-B514-3C5ADDD6DCAB}" presName="circle2" presStyleLbl="node1" presStyleIdx="1" presStyleCnt="3"/>
      <dgm:spPr/>
    </dgm:pt>
    <dgm:pt modelId="{2147DA50-8767-41B6-91BC-F13E70B84391}" type="pres">
      <dgm:prSet presAssocID="{91089BF0-B361-4F6C-B514-3C5ADDD6DCAB}" presName="rect2" presStyleLbl="alignAcc1" presStyleIdx="1" presStyleCnt="3"/>
      <dgm:spPr/>
    </dgm:pt>
    <dgm:pt modelId="{81FBD6B1-69B8-4E2C-A73D-D2FFE81D2F0E}" type="pres">
      <dgm:prSet presAssocID="{145E1926-1FA4-4F4B-A946-1E9261510904}" presName="vertSpace3" presStyleLbl="node1" presStyleIdx="1" presStyleCnt="3"/>
      <dgm:spPr/>
    </dgm:pt>
    <dgm:pt modelId="{FCC57964-4E9D-4591-A20D-0A491F44A349}" type="pres">
      <dgm:prSet presAssocID="{145E1926-1FA4-4F4B-A946-1E9261510904}" presName="circle3" presStyleLbl="node1" presStyleIdx="2" presStyleCnt="3"/>
      <dgm:spPr/>
    </dgm:pt>
    <dgm:pt modelId="{7706C5E9-25F4-42D1-8CBC-7599695DF6DA}" type="pres">
      <dgm:prSet presAssocID="{145E1926-1FA4-4F4B-A946-1E9261510904}" presName="rect3" presStyleLbl="alignAcc1" presStyleIdx="2" presStyleCnt="3"/>
      <dgm:spPr/>
    </dgm:pt>
    <dgm:pt modelId="{E2E946FE-AB78-4327-A3C2-D16EFDACC3C1}" type="pres">
      <dgm:prSet presAssocID="{316B5407-7896-4A42-B46B-1E7ED1D68D55}" presName="rect1ParTx" presStyleLbl="alignAcc1" presStyleIdx="2" presStyleCnt="3">
        <dgm:presLayoutVars>
          <dgm:chMax val="1"/>
          <dgm:bulletEnabled val="1"/>
        </dgm:presLayoutVars>
      </dgm:prSet>
      <dgm:spPr/>
    </dgm:pt>
    <dgm:pt modelId="{8B673CD4-7DF0-4A36-BB75-B2BBF77618C3}" type="pres">
      <dgm:prSet presAssocID="{316B5407-7896-4A42-B46B-1E7ED1D68D55}" presName="rect1ChTx" presStyleLbl="alignAcc1" presStyleIdx="2" presStyleCnt="3">
        <dgm:presLayoutVars>
          <dgm:bulletEnabled val="1"/>
        </dgm:presLayoutVars>
      </dgm:prSet>
      <dgm:spPr/>
    </dgm:pt>
    <dgm:pt modelId="{347F644C-ED28-4D51-A839-0BDBB5E877BA}" type="pres">
      <dgm:prSet presAssocID="{91089BF0-B361-4F6C-B514-3C5ADDD6DCAB}" presName="rect2ParTx" presStyleLbl="alignAcc1" presStyleIdx="2" presStyleCnt="3">
        <dgm:presLayoutVars>
          <dgm:chMax val="1"/>
          <dgm:bulletEnabled val="1"/>
        </dgm:presLayoutVars>
      </dgm:prSet>
      <dgm:spPr/>
    </dgm:pt>
    <dgm:pt modelId="{A8FFCF1F-DE9D-4B7D-AAF7-7BB608A2676A}" type="pres">
      <dgm:prSet presAssocID="{91089BF0-B361-4F6C-B514-3C5ADDD6DCAB}" presName="rect2ChTx" presStyleLbl="alignAcc1" presStyleIdx="2" presStyleCnt="3">
        <dgm:presLayoutVars>
          <dgm:bulletEnabled val="1"/>
        </dgm:presLayoutVars>
      </dgm:prSet>
      <dgm:spPr/>
    </dgm:pt>
    <dgm:pt modelId="{87040D4F-75AB-48DF-AAC4-7E825CB7A611}" type="pres">
      <dgm:prSet presAssocID="{145E1926-1FA4-4F4B-A946-1E9261510904}" presName="rect3ParTx" presStyleLbl="alignAcc1" presStyleIdx="2" presStyleCnt="3">
        <dgm:presLayoutVars>
          <dgm:chMax val="1"/>
          <dgm:bulletEnabled val="1"/>
        </dgm:presLayoutVars>
      </dgm:prSet>
      <dgm:spPr/>
    </dgm:pt>
    <dgm:pt modelId="{6F0AC86A-2F69-4B21-8947-D596F0E8F860}" type="pres">
      <dgm:prSet presAssocID="{145E1926-1FA4-4F4B-A946-1E9261510904}" presName="rect3ChTx" presStyleLbl="alignAcc1" presStyleIdx="2" presStyleCnt="3">
        <dgm:presLayoutVars>
          <dgm:bulletEnabled val="1"/>
        </dgm:presLayoutVars>
      </dgm:prSet>
      <dgm:spPr/>
    </dgm:pt>
  </dgm:ptLst>
  <dgm:cxnLst>
    <dgm:cxn modelId="{50E94524-68AC-496D-805D-D2488C4FD99A}" type="presOf" srcId="{316B5407-7896-4A42-B46B-1E7ED1D68D55}" destId="{E2E946FE-AB78-4327-A3C2-D16EFDACC3C1}" srcOrd="1" destOrd="0" presId="urn:microsoft.com/office/officeart/2005/8/layout/target3"/>
    <dgm:cxn modelId="{1309222B-5CE9-4570-92E9-D2A1F47E8A99}" type="presOf" srcId="{91089BF0-B361-4F6C-B514-3C5ADDD6DCAB}" destId="{2147DA50-8767-41B6-91BC-F13E70B84391}" srcOrd="0" destOrd="0" presId="urn:microsoft.com/office/officeart/2005/8/layout/target3"/>
    <dgm:cxn modelId="{AAF1BD37-3ECE-4BB3-87E8-57DB7468E551}" srcId="{CBB6EB5E-9778-4531-AE26-BDB1E53F84F3}" destId="{145E1926-1FA4-4F4B-A946-1E9261510904}" srcOrd="2" destOrd="0" parTransId="{20543EB9-8129-4F07-9CDD-7058C84B40C9}" sibTransId="{15EF3DFE-4491-4F3D-B353-95CC15C88092}"/>
    <dgm:cxn modelId="{1DE89A40-DC3C-4BA6-A628-4CCEC11CD5AD}" srcId="{CBB6EB5E-9778-4531-AE26-BDB1E53F84F3}" destId="{316B5407-7896-4A42-B46B-1E7ED1D68D55}" srcOrd="0" destOrd="0" parTransId="{25C751CF-795B-431D-A89F-62BD74D05D78}" sibTransId="{2A6BF396-80B2-484F-88B2-D956C7E2A842}"/>
    <dgm:cxn modelId="{393B1968-96F7-409A-ADFC-06A3843072E9}" srcId="{CBB6EB5E-9778-4531-AE26-BDB1E53F84F3}" destId="{91089BF0-B361-4F6C-B514-3C5ADDD6DCAB}" srcOrd="1" destOrd="0" parTransId="{CD7E551B-1ED4-478B-BE78-858B8972C68B}" sibTransId="{0EBDDC1A-A112-44F8-8F19-4F72131E99DF}"/>
    <dgm:cxn modelId="{7F30284D-8B3A-465C-9E63-E97D4E54D6FC}" srcId="{316B5407-7896-4A42-B46B-1E7ED1D68D55}" destId="{993047FC-089F-4EFB-8261-244891B1568D}" srcOrd="0" destOrd="0" parTransId="{8EF5228A-F4B2-4403-833D-6A9027B42EF4}" sibTransId="{1972E602-2B88-4947-A5CB-B0E93EA09DFF}"/>
    <dgm:cxn modelId="{381F7C50-BC23-4D4E-A29E-7598643936B7}" type="presOf" srcId="{145E1926-1FA4-4F4B-A946-1E9261510904}" destId="{7706C5E9-25F4-42D1-8CBC-7599695DF6DA}" srcOrd="0" destOrd="0" presId="urn:microsoft.com/office/officeart/2005/8/layout/target3"/>
    <dgm:cxn modelId="{D57B6B73-9C9D-4DEF-8682-010826625771}" type="presOf" srcId="{145E1926-1FA4-4F4B-A946-1E9261510904}" destId="{87040D4F-75AB-48DF-AAC4-7E825CB7A611}" srcOrd="1" destOrd="0" presId="urn:microsoft.com/office/officeart/2005/8/layout/target3"/>
    <dgm:cxn modelId="{E505CF53-2AE5-4904-BF7F-3E858FE0A014}" type="presOf" srcId="{91089BF0-B361-4F6C-B514-3C5ADDD6DCAB}" destId="{347F644C-ED28-4D51-A839-0BDBB5E877BA}" srcOrd="1" destOrd="0" presId="urn:microsoft.com/office/officeart/2005/8/layout/target3"/>
    <dgm:cxn modelId="{4B1D52BA-168E-4555-A58E-60B7BB17F859}" type="presOf" srcId="{CBB6EB5E-9778-4531-AE26-BDB1E53F84F3}" destId="{98DFE6DD-FC14-46F4-80DC-20843489097C}" srcOrd="0" destOrd="0" presId="urn:microsoft.com/office/officeart/2005/8/layout/target3"/>
    <dgm:cxn modelId="{3AAA45C9-84EB-4B16-A8B6-35E54A4D590A}" type="presOf" srcId="{993047FC-089F-4EFB-8261-244891B1568D}" destId="{8B673CD4-7DF0-4A36-BB75-B2BBF77618C3}" srcOrd="0" destOrd="0" presId="urn:microsoft.com/office/officeart/2005/8/layout/target3"/>
    <dgm:cxn modelId="{360F9ECB-1167-435C-B57E-503412F2FAC2}" type="presOf" srcId="{316B5407-7896-4A42-B46B-1E7ED1D68D55}" destId="{C1F6C010-4F6D-4D97-B0E9-C00CC59B49F3}" srcOrd="0" destOrd="0" presId="urn:microsoft.com/office/officeart/2005/8/layout/target3"/>
    <dgm:cxn modelId="{944302E8-0B14-4D37-92A1-01668FB9D011}" type="presParOf" srcId="{98DFE6DD-FC14-46F4-80DC-20843489097C}" destId="{031880DB-1C33-4F59-A76B-03ACDF5891D9}" srcOrd="0" destOrd="0" presId="urn:microsoft.com/office/officeart/2005/8/layout/target3"/>
    <dgm:cxn modelId="{7A715018-0DCC-41A4-8B16-B91ABFA9623C}" type="presParOf" srcId="{98DFE6DD-FC14-46F4-80DC-20843489097C}" destId="{6238EA20-9B0A-4143-8B73-FEB200E418E5}" srcOrd="1" destOrd="0" presId="urn:microsoft.com/office/officeart/2005/8/layout/target3"/>
    <dgm:cxn modelId="{456C90E4-82F6-484A-B27B-1563A07D9DCD}" type="presParOf" srcId="{98DFE6DD-FC14-46F4-80DC-20843489097C}" destId="{C1F6C010-4F6D-4D97-B0E9-C00CC59B49F3}" srcOrd="2" destOrd="0" presId="urn:microsoft.com/office/officeart/2005/8/layout/target3"/>
    <dgm:cxn modelId="{8B7F195F-41FF-4F4E-A8DB-8C9D5FF9CB30}" type="presParOf" srcId="{98DFE6DD-FC14-46F4-80DC-20843489097C}" destId="{18C94142-A49B-4F91-BD7D-1F089988B7CF}" srcOrd="3" destOrd="0" presId="urn:microsoft.com/office/officeart/2005/8/layout/target3"/>
    <dgm:cxn modelId="{F99E92C0-E7C9-4027-8810-8472B8F7BADA}" type="presParOf" srcId="{98DFE6DD-FC14-46F4-80DC-20843489097C}" destId="{30FF5C10-856F-4D42-BA98-AE6B74634258}" srcOrd="4" destOrd="0" presId="urn:microsoft.com/office/officeart/2005/8/layout/target3"/>
    <dgm:cxn modelId="{BABD0390-8695-4884-B180-0DAC70E30C1A}" type="presParOf" srcId="{98DFE6DD-FC14-46F4-80DC-20843489097C}" destId="{2147DA50-8767-41B6-91BC-F13E70B84391}" srcOrd="5" destOrd="0" presId="urn:microsoft.com/office/officeart/2005/8/layout/target3"/>
    <dgm:cxn modelId="{6D141962-5B5F-4BAB-ADDD-4EE97F1D8312}" type="presParOf" srcId="{98DFE6DD-FC14-46F4-80DC-20843489097C}" destId="{81FBD6B1-69B8-4E2C-A73D-D2FFE81D2F0E}" srcOrd="6" destOrd="0" presId="urn:microsoft.com/office/officeart/2005/8/layout/target3"/>
    <dgm:cxn modelId="{D0F4510C-9315-4637-9F0B-668AB971BEF3}" type="presParOf" srcId="{98DFE6DD-FC14-46F4-80DC-20843489097C}" destId="{FCC57964-4E9D-4591-A20D-0A491F44A349}" srcOrd="7" destOrd="0" presId="urn:microsoft.com/office/officeart/2005/8/layout/target3"/>
    <dgm:cxn modelId="{406492B4-6123-4CF5-B728-1FD95A44E0E1}" type="presParOf" srcId="{98DFE6DD-FC14-46F4-80DC-20843489097C}" destId="{7706C5E9-25F4-42D1-8CBC-7599695DF6DA}" srcOrd="8" destOrd="0" presId="urn:microsoft.com/office/officeart/2005/8/layout/target3"/>
    <dgm:cxn modelId="{ED5352F0-C69F-41F3-8E5B-F2E2E9A86A0D}" type="presParOf" srcId="{98DFE6DD-FC14-46F4-80DC-20843489097C}" destId="{E2E946FE-AB78-4327-A3C2-D16EFDACC3C1}" srcOrd="9" destOrd="0" presId="urn:microsoft.com/office/officeart/2005/8/layout/target3"/>
    <dgm:cxn modelId="{65C95E7B-5DA5-4536-9935-A4B9F18C9827}" type="presParOf" srcId="{98DFE6DD-FC14-46F4-80DC-20843489097C}" destId="{8B673CD4-7DF0-4A36-BB75-B2BBF77618C3}" srcOrd="10" destOrd="0" presId="urn:microsoft.com/office/officeart/2005/8/layout/target3"/>
    <dgm:cxn modelId="{0C0395B9-3743-4BEA-BEFC-77A62D1B908F}" type="presParOf" srcId="{98DFE6DD-FC14-46F4-80DC-20843489097C}" destId="{347F644C-ED28-4D51-A839-0BDBB5E877BA}" srcOrd="11" destOrd="0" presId="urn:microsoft.com/office/officeart/2005/8/layout/target3"/>
    <dgm:cxn modelId="{6949C0E0-E323-48D6-9AF9-321B99E79ACD}" type="presParOf" srcId="{98DFE6DD-FC14-46F4-80DC-20843489097C}" destId="{A8FFCF1F-DE9D-4B7D-AAF7-7BB608A2676A}" srcOrd="12" destOrd="0" presId="urn:microsoft.com/office/officeart/2005/8/layout/target3"/>
    <dgm:cxn modelId="{05938010-292D-444A-B6C8-EA481F312017}" type="presParOf" srcId="{98DFE6DD-FC14-46F4-80DC-20843489097C}" destId="{87040D4F-75AB-48DF-AAC4-7E825CB7A611}" srcOrd="13" destOrd="0" presId="urn:microsoft.com/office/officeart/2005/8/layout/target3"/>
    <dgm:cxn modelId="{DBDDDB4B-7355-4D1D-8B49-1C7F0186A425}" type="presParOf" srcId="{98DFE6DD-FC14-46F4-80DC-20843489097C}" destId="{6F0AC86A-2F69-4B21-8947-D596F0E8F860}"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C1CB5F-F590-4E56-BCA8-A1A584F20F0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68003C8A-86B1-459A-AFC6-6B93D6F9A7F3}">
      <dgm:prSet/>
      <dgm:spPr/>
      <dgm:t>
        <a:bodyPr/>
        <a:lstStyle/>
        <a:p>
          <a:r>
            <a:rPr lang="en-US"/>
            <a:t>Investment firms shall take all appropriate steps to identify and to prevent or manage conflicts of interest between </a:t>
          </a:r>
          <a:endParaRPr lang="fi-FI"/>
        </a:p>
      </dgm:t>
    </dgm:pt>
    <dgm:pt modelId="{2A3F1A56-37AC-482A-AAE2-7911F79541F8}" type="parTrans" cxnId="{3F3AB5A4-5712-4FFD-AFD2-7367F8A336C7}">
      <dgm:prSet/>
      <dgm:spPr/>
      <dgm:t>
        <a:bodyPr/>
        <a:lstStyle/>
        <a:p>
          <a:endParaRPr lang="fi-FI"/>
        </a:p>
      </dgm:t>
    </dgm:pt>
    <dgm:pt modelId="{88826666-AA22-490B-BA2E-3610D6C16EFB}" type="sibTrans" cxnId="{3F3AB5A4-5712-4FFD-AFD2-7367F8A336C7}">
      <dgm:prSet/>
      <dgm:spPr/>
      <dgm:t>
        <a:bodyPr/>
        <a:lstStyle/>
        <a:p>
          <a:endParaRPr lang="fi-FI"/>
        </a:p>
      </dgm:t>
    </dgm:pt>
    <dgm:pt modelId="{804A6FC9-1D33-4C19-99AB-0C9FE8C0F803}">
      <dgm:prSet/>
      <dgm:spPr/>
      <dgm:t>
        <a:bodyPr/>
        <a:lstStyle/>
        <a:p>
          <a:r>
            <a:rPr lang="en-US"/>
            <a:t>themselves, including their managers, employees and tied agents, or </a:t>
          </a:r>
          <a:endParaRPr lang="fi-FI"/>
        </a:p>
      </dgm:t>
    </dgm:pt>
    <dgm:pt modelId="{ED9D372B-56C6-4B30-B04D-B2AD1A687E5D}" type="parTrans" cxnId="{4AD561E7-358F-4C52-9FB9-882FECF5525B}">
      <dgm:prSet/>
      <dgm:spPr/>
      <dgm:t>
        <a:bodyPr/>
        <a:lstStyle/>
        <a:p>
          <a:endParaRPr lang="fi-FI"/>
        </a:p>
      </dgm:t>
    </dgm:pt>
    <dgm:pt modelId="{04170482-2734-4489-8166-164D744081CC}" type="sibTrans" cxnId="{4AD561E7-358F-4C52-9FB9-882FECF5525B}">
      <dgm:prSet/>
      <dgm:spPr/>
      <dgm:t>
        <a:bodyPr/>
        <a:lstStyle/>
        <a:p>
          <a:endParaRPr lang="fi-FI"/>
        </a:p>
      </dgm:t>
    </dgm:pt>
    <dgm:pt modelId="{A6D38A53-4549-49EE-A94E-55E9113541A6}">
      <dgm:prSet/>
      <dgm:spPr/>
      <dgm:t>
        <a:bodyPr/>
        <a:lstStyle/>
        <a:p>
          <a:r>
            <a:rPr lang="en-US"/>
            <a:t>any person directly or indirectly linked to them by control and their clients or</a:t>
          </a:r>
          <a:endParaRPr lang="fi-FI"/>
        </a:p>
      </dgm:t>
    </dgm:pt>
    <dgm:pt modelId="{AA7853A6-CF59-4243-B51E-D960250F7BC7}" type="parTrans" cxnId="{FE8C928F-1A30-487E-96D9-D30C7C9D211A}">
      <dgm:prSet/>
      <dgm:spPr/>
      <dgm:t>
        <a:bodyPr/>
        <a:lstStyle/>
        <a:p>
          <a:endParaRPr lang="fi-FI"/>
        </a:p>
      </dgm:t>
    </dgm:pt>
    <dgm:pt modelId="{74C63E65-0B8F-4470-A995-740BCA139440}" type="sibTrans" cxnId="{FE8C928F-1A30-487E-96D9-D30C7C9D211A}">
      <dgm:prSet/>
      <dgm:spPr/>
      <dgm:t>
        <a:bodyPr/>
        <a:lstStyle/>
        <a:p>
          <a:endParaRPr lang="fi-FI"/>
        </a:p>
      </dgm:t>
    </dgm:pt>
    <dgm:pt modelId="{A21B3B7E-E9E6-40CF-90D0-083EE7B0AB75}">
      <dgm:prSet/>
      <dgm:spPr/>
      <dgm:t>
        <a:bodyPr/>
        <a:lstStyle/>
        <a:p>
          <a:r>
            <a:rPr lang="en-US"/>
            <a:t>between one client and another </a:t>
          </a:r>
          <a:endParaRPr lang="fi-FI"/>
        </a:p>
      </dgm:t>
    </dgm:pt>
    <dgm:pt modelId="{8B447A92-9BFB-4AC4-9CA8-F5C0B98EC0AB}" type="parTrans" cxnId="{20AE9BAC-7E12-432A-A240-9633662FF46F}">
      <dgm:prSet/>
      <dgm:spPr/>
      <dgm:t>
        <a:bodyPr/>
        <a:lstStyle/>
        <a:p>
          <a:endParaRPr lang="fi-FI"/>
        </a:p>
      </dgm:t>
    </dgm:pt>
    <dgm:pt modelId="{32CFBB60-732F-4788-A818-DB8994F14195}" type="sibTrans" cxnId="{20AE9BAC-7E12-432A-A240-9633662FF46F}">
      <dgm:prSet/>
      <dgm:spPr/>
      <dgm:t>
        <a:bodyPr/>
        <a:lstStyle/>
        <a:p>
          <a:endParaRPr lang="fi-FI"/>
        </a:p>
      </dgm:t>
    </dgm:pt>
    <dgm:pt modelId="{B0F6AB17-473C-4236-8D9A-C34A8768A60E}">
      <dgm:prSet/>
      <dgm:spPr/>
      <dgm:t>
        <a:bodyPr/>
        <a:lstStyle/>
        <a:p>
          <a:r>
            <a:rPr lang="en-US"/>
            <a:t>that arise in the course of providing any investment and ancillary services, or combinations thereof, including those caused by the receipt of inducements from third parties or by the investment firm’s own remuneration and other incentive structures.</a:t>
          </a:r>
          <a:endParaRPr lang="fi-FI"/>
        </a:p>
      </dgm:t>
    </dgm:pt>
    <dgm:pt modelId="{FC3DFFFE-BBFC-4738-81B8-C8536F4D47EB}" type="parTrans" cxnId="{9B290400-7E6E-4704-9203-E56338DA4B4C}">
      <dgm:prSet/>
      <dgm:spPr/>
      <dgm:t>
        <a:bodyPr/>
        <a:lstStyle/>
        <a:p>
          <a:endParaRPr lang="fi-FI"/>
        </a:p>
      </dgm:t>
    </dgm:pt>
    <dgm:pt modelId="{9D49BB72-7935-4756-B248-F5A1234BD12C}" type="sibTrans" cxnId="{9B290400-7E6E-4704-9203-E56338DA4B4C}">
      <dgm:prSet/>
      <dgm:spPr/>
      <dgm:t>
        <a:bodyPr/>
        <a:lstStyle/>
        <a:p>
          <a:endParaRPr lang="fi-FI"/>
        </a:p>
      </dgm:t>
    </dgm:pt>
    <dgm:pt modelId="{961F3777-3DCF-46F5-BD2A-1883CB354102}">
      <dgm:prSet/>
      <dgm:spPr/>
      <dgm:t>
        <a:bodyPr/>
        <a:lstStyle/>
        <a:p>
          <a:r>
            <a:rPr lang="en-US"/>
            <a:t>The investment firm shall clearly disclose to the client the general nature and/or sources of conflicts of interest and the steps taken to mitigate those risks before undertaking business on its behalf </a:t>
          </a:r>
          <a:endParaRPr lang="fi-FI"/>
        </a:p>
      </dgm:t>
    </dgm:pt>
    <dgm:pt modelId="{F59B06B2-9319-4C7E-94AA-92507E34DFF7}" type="parTrans" cxnId="{D83C9192-25E4-4B89-824C-AB82F42E4C3A}">
      <dgm:prSet/>
      <dgm:spPr/>
      <dgm:t>
        <a:bodyPr/>
        <a:lstStyle/>
        <a:p>
          <a:endParaRPr lang="fi-FI"/>
        </a:p>
      </dgm:t>
    </dgm:pt>
    <dgm:pt modelId="{77AB103B-7D65-4574-AB1B-BAA289048879}" type="sibTrans" cxnId="{D83C9192-25E4-4B89-824C-AB82F42E4C3A}">
      <dgm:prSet/>
      <dgm:spPr/>
      <dgm:t>
        <a:bodyPr/>
        <a:lstStyle/>
        <a:p>
          <a:endParaRPr lang="fi-FI"/>
        </a:p>
      </dgm:t>
    </dgm:pt>
    <dgm:pt modelId="{9B8EAF40-A165-41CE-8B37-58A6F6C62A43}">
      <dgm:prSet/>
      <dgm:spPr/>
      <dgm:t>
        <a:bodyPr/>
        <a:lstStyle/>
        <a:p>
          <a:r>
            <a:rPr lang="en-US"/>
            <a:t>where organisational or administrative arrangements made by the investment to prevent conflicts of interest from adversely affecting the interest of its client are not sufficient to ensure, with reasonable confidence, that risks of damage to client interests will be prevented, </a:t>
          </a:r>
          <a:endParaRPr lang="fi-FI"/>
        </a:p>
      </dgm:t>
    </dgm:pt>
    <dgm:pt modelId="{08944940-1F8A-4515-995F-22FF6CC395F7}" type="parTrans" cxnId="{CA76D4B6-F8C1-400F-8EC5-9A15F44D029C}">
      <dgm:prSet/>
      <dgm:spPr/>
      <dgm:t>
        <a:bodyPr/>
        <a:lstStyle/>
        <a:p>
          <a:endParaRPr lang="fi-FI"/>
        </a:p>
      </dgm:t>
    </dgm:pt>
    <dgm:pt modelId="{B7B5D4D1-483F-42D4-B618-6C2397FE6330}" type="sibTrans" cxnId="{CA76D4B6-F8C1-400F-8EC5-9A15F44D029C}">
      <dgm:prSet/>
      <dgm:spPr/>
      <dgm:t>
        <a:bodyPr/>
        <a:lstStyle/>
        <a:p>
          <a:endParaRPr lang="fi-FI"/>
        </a:p>
      </dgm:t>
    </dgm:pt>
    <dgm:pt modelId="{AA9EFE9F-062D-4D03-9D9E-729C00994047}" type="pres">
      <dgm:prSet presAssocID="{3FC1CB5F-F590-4E56-BCA8-A1A584F20F09}" presName="vert0" presStyleCnt="0">
        <dgm:presLayoutVars>
          <dgm:dir/>
          <dgm:animOne val="branch"/>
          <dgm:animLvl val="lvl"/>
        </dgm:presLayoutVars>
      </dgm:prSet>
      <dgm:spPr/>
    </dgm:pt>
    <dgm:pt modelId="{44238947-55C6-41A9-BBB0-48F99631E0B4}" type="pres">
      <dgm:prSet presAssocID="{68003C8A-86B1-459A-AFC6-6B93D6F9A7F3}" presName="thickLine" presStyleLbl="alignNode1" presStyleIdx="0" presStyleCnt="3"/>
      <dgm:spPr/>
    </dgm:pt>
    <dgm:pt modelId="{9C8FA230-14E3-4DC6-B251-E2F5BA0F838B}" type="pres">
      <dgm:prSet presAssocID="{68003C8A-86B1-459A-AFC6-6B93D6F9A7F3}" presName="horz1" presStyleCnt="0"/>
      <dgm:spPr/>
    </dgm:pt>
    <dgm:pt modelId="{9F76A852-3006-4A61-BC42-94BE6CC84948}" type="pres">
      <dgm:prSet presAssocID="{68003C8A-86B1-459A-AFC6-6B93D6F9A7F3}" presName="tx1" presStyleLbl="revTx" presStyleIdx="0" presStyleCnt="7"/>
      <dgm:spPr/>
    </dgm:pt>
    <dgm:pt modelId="{A8F89AD4-F734-475C-BDBC-6C2A7E207389}" type="pres">
      <dgm:prSet presAssocID="{68003C8A-86B1-459A-AFC6-6B93D6F9A7F3}" presName="vert1" presStyleCnt="0"/>
      <dgm:spPr/>
    </dgm:pt>
    <dgm:pt modelId="{D4B802DE-F691-45B6-9EA5-394C24F28426}" type="pres">
      <dgm:prSet presAssocID="{804A6FC9-1D33-4C19-99AB-0C9FE8C0F803}" presName="vertSpace2a" presStyleCnt="0"/>
      <dgm:spPr/>
    </dgm:pt>
    <dgm:pt modelId="{6581D3C8-BF49-48CB-B386-DE620228C324}" type="pres">
      <dgm:prSet presAssocID="{804A6FC9-1D33-4C19-99AB-0C9FE8C0F803}" presName="horz2" presStyleCnt="0"/>
      <dgm:spPr/>
    </dgm:pt>
    <dgm:pt modelId="{D1EEDF2B-04B9-4BEF-8E39-134E0FC6C38C}" type="pres">
      <dgm:prSet presAssocID="{804A6FC9-1D33-4C19-99AB-0C9FE8C0F803}" presName="horzSpace2" presStyleCnt="0"/>
      <dgm:spPr/>
    </dgm:pt>
    <dgm:pt modelId="{BB167C74-BBF5-4F83-99FF-569CE7941981}" type="pres">
      <dgm:prSet presAssocID="{804A6FC9-1D33-4C19-99AB-0C9FE8C0F803}" presName="tx2" presStyleLbl="revTx" presStyleIdx="1" presStyleCnt="7"/>
      <dgm:spPr/>
    </dgm:pt>
    <dgm:pt modelId="{107C309F-EA38-4AA9-B472-D57C28AE84D8}" type="pres">
      <dgm:prSet presAssocID="{804A6FC9-1D33-4C19-99AB-0C9FE8C0F803}" presName="vert2" presStyleCnt="0"/>
      <dgm:spPr/>
    </dgm:pt>
    <dgm:pt modelId="{9963CB44-2FF8-4169-8E04-ECDD5802101E}" type="pres">
      <dgm:prSet presAssocID="{804A6FC9-1D33-4C19-99AB-0C9FE8C0F803}" presName="thinLine2b" presStyleLbl="callout" presStyleIdx="0" presStyleCnt="4"/>
      <dgm:spPr/>
    </dgm:pt>
    <dgm:pt modelId="{443A7335-1ED7-419B-97FD-1E5069341345}" type="pres">
      <dgm:prSet presAssocID="{804A6FC9-1D33-4C19-99AB-0C9FE8C0F803}" presName="vertSpace2b" presStyleCnt="0"/>
      <dgm:spPr/>
    </dgm:pt>
    <dgm:pt modelId="{2EBE01F4-1F2F-4F3F-BAA9-9DD05A158C42}" type="pres">
      <dgm:prSet presAssocID="{A6D38A53-4549-49EE-A94E-55E9113541A6}" presName="horz2" presStyleCnt="0"/>
      <dgm:spPr/>
    </dgm:pt>
    <dgm:pt modelId="{F78A7E78-6E02-4BF4-80E7-B11EB4A6C1E6}" type="pres">
      <dgm:prSet presAssocID="{A6D38A53-4549-49EE-A94E-55E9113541A6}" presName="horzSpace2" presStyleCnt="0"/>
      <dgm:spPr/>
    </dgm:pt>
    <dgm:pt modelId="{9EACB29C-D8E4-45E8-AD89-5F2AB3308DEE}" type="pres">
      <dgm:prSet presAssocID="{A6D38A53-4549-49EE-A94E-55E9113541A6}" presName="tx2" presStyleLbl="revTx" presStyleIdx="2" presStyleCnt="7"/>
      <dgm:spPr/>
    </dgm:pt>
    <dgm:pt modelId="{FAD2847C-064E-44B8-A4C1-67F0F03DFA79}" type="pres">
      <dgm:prSet presAssocID="{A6D38A53-4549-49EE-A94E-55E9113541A6}" presName="vert2" presStyleCnt="0"/>
      <dgm:spPr/>
    </dgm:pt>
    <dgm:pt modelId="{156646B6-BD7D-4702-9BEF-5ABDF6F36ABE}" type="pres">
      <dgm:prSet presAssocID="{A6D38A53-4549-49EE-A94E-55E9113541A6}" presName="thinLine2b" presStyleLbl="callout" presStyleIdx="1" presStyleCnt="4"/>
      <dgm:spPr/>
    </dgm:pt>
    <dgm:pt modelId="{4B850767-1694-4101-BF1C-4243FA9F1C72}" type="pres">
      <dgm:prSet presAssocID="{A6D38A53-4549-49EE-A94E-55E9113541A6}" presName="vertSpace2b" presStyleCnt="0"/>
      <dgm:spPr/>
    </dgm:pt>
    <dgm:pt modelId="{5EA1AF7E-7E6E-4619-97EA-270081667FDD}" type="pres">
      <dgm:prSet presAssocID="{A21B3B7E-E9E6-40CF-90D0-083EE7B0AB75}" presName="horz2" presStyleCnt="0"/>
      <dgm:spPr/>
    </dgm:pt>
    <dgm:pt modelId="{F1701D06-7A25-4C19-B0D8-BBB376488FBC}" type="pres">
      <dgm:prSet presAssocID="{A21B3B7E-E9E6-40CF-90D0-083EE7B0AB75}" presName="horzSpace2" presStyleCnt="0"/>
      <dgm:spPr/>
    </dgm:pt>
    <dgm:pt modelId="{1160DA04-2C6D-4A9F-91B0-16D0455B517F}" type="pres">
      <dgm:prSet presAssocID="{A21B3B7E-E9E6-40CF-90D0-083EE7B0AB75}" presName="tx2" presStyleLbl="revTx" presStyleIdx="3" presStyleCnt="7"/>
      <dgm:spPr/>
    </dgm:pt>
    <dgm:pt modelId="{70292233-71A4-4BA5-A583-5127CA86C4D9}" type="pres">
      <dgm:prSet presAssocID="{A21B3B7E-E9E6-40CF-90D0-083EE7B0AB75}" presName="vert2" presStyleCnt="0"/>
      <dgm:spPr/>
    </dgm:pt>
    <dgm:pt modelId="{CB6A653A-AB25-49F6-BB8D-C7078AAED9E1}" type="pres">
      <dgm:prSet presAssocID="{A21B3B7E-E9E6-40CF-90D0-083EE7B0AB75}" presName="thinLine2b" presStyleLbl="callout" presStyleIdx="2" presStyleCnt="4"/>
      <dgm:spPr/>
    </dgm:pt>
    <dgm:pt modelId="{ACB09A03-149D-4A8F-912F-1E0176B3AD71}" type="pres">
      <dgm:prSet presAssocID="{A21B3B7E-E9E6-40CF-90D0-083EE7B0AB75}" presName="vertSpace2b" presStyleCnt="0"/>
      <dgm:spPr/>
    </dgm:pt>
    <dgm:pt modelId="{EBDA31FA-11BD-47E5-B9E0-F6ACFBEF8341}" type="pres">
      <dgm:prSet presAssocID="{B0F6AB17-473C-4236-8D9A-C34A8768A60E}" presName="thickLine" presStyleLbl="alignNode1" presStyleIdx="1" presStyleCnt="3"/>
      <dgm:spPr/>
    </dgm:pt>
    <dgm:pt modelId="{9A21EDDD-3157-4FA1-85BC-C6E9A7A94FE8}" type="pres">
      <dgm:prSet presAssocID="{B0F6AB17-473C-4236-8D9A-C34A8768A60E}" presName="horz1" presStyleCnt="0"/>
      <dgm:spPr/>
    </dgm:pt>
    <dgm:pt modelId="{7C65CEE7-F5FE-4AAE-9504-E06D18E19107}" type="pres">
      <dgm:prSet presAssocID="{B0F6AB17-473C-4236-8D9A-C34A8768A60E}" presName="tx1" presStyleLbl="revTx" presStyleIdx="4" presStyleCnt="7"/>
      <dgm:spPr/>
    </dgm:pt>
    <dgm:pt modelId="{2A476627-77C1-40F5-9790-2A2D41D675A1}" type="pres">
      <dgm:prSet presAssocID="{B0F6AB17-473C-4236-8D9A-C34A8768A60E}" presName="vert1" presStyleCnt="0"/>
      <dgm:spPr/>
    </dgm:pt>
    <dgm:pt modelId="{D4E3A7A9-8FB5-4853-81DC-E52F3F475380}" type="pres">
      <dgm:prSet presAssocID="{961F3777-3DCF-46F5-BD2A-1883CB354102}" presName="thickLine" presStyleLbl="alignNode1" presStyleIdx="2" presStyleCnt="3"/>
      <dgm:spPr/>
    </dgm:pt>
    <dgm:pt modelId="{0C846581-982D-4496-A072-AF61EEA05353}" type="pres">
      <dgm:prSet presAssocID="{961F3777-3DCF-46F5-BD2A-1883CB354102}" presName="horz1" presStyleCnt="0"/>
      <dgm:spPr/>
    </dgm:pt>
    <dgm:pt modelId="{1BBE7057-78F7-48A1-B9CF-FEE928A3C2C4}" type="pres">
      <dgm:prSet presAssocID="{961F3777-3DCF-46F5-BD2A-1883CB354102}" presName="tx1" presStyleLbl="revTx" presStyleIdx="5" presStyleCnt="7"/>
      <dgm:spPr/>
    </dgm:pt>
    <dgm:pt modelId="{EEC47815-DE74-4AB8-933F-6B01FF85D5CD}" type="pres">
      <dgm:prSet presAssocID="{961F3777-3DCF-46F5-BD2A-1883CB354102}" presName="vert1" presStyleCnt="0"/>
      <dgm:spPr/>
    </dgm:pt>
    <dgm:pt modelId="{F1A2EAAA-5454-480C-B5D7-CA88492CE3DA}" type="pres">
      <dgm:prSet presAssocID="{9B8EAF40-A165-41CE-8B37-58A6F6C62A43}" presName="vertSpace2a" presStyleCnt="0"/>
      <dgm:spPr/>
    </dgm:pt>
    <dgm:pt modelId="{BD460441-FBE8-4310-9158-741581717051}" type="pres">
      <dgm:prSet presAssocID="{9B8EAF40-A165-41CE-8B37-58A6F6C62A43}" presName="horz2" presStyleCnt="0"/>
      <dgm:spPr/>
    </dgm:pt>
    <dgm:pt modelId="{A7651326-C61A-497F-91EA-53F02DD34AF1}" type="pres">
      <dgm:prSet presAssocID="{9B8EAF40-A165-41CE-8B37-58A6F6C62A43}" presName="horzSpace2" presStyleCnt="0"/>
      <dgm:spPr/>
    </dgm:pt>
    <dgm:pt modelId="{D4D2C638-8236-4E6B-8EE7-55BF5074D3F0}" type="pres">
      <dgm:prSet presAssocID="{9B8EAF40-A165-41CE-8B37-58A6F6C62A43}" presName="tx2" presStyleLbl="revTx" presStyleIdx="6" presStyleCnt="7"/>
      <dgm:spPr/>
    </dgm:pt>
    <dgm:pt modelId="{DBCEBB58-DF90-4665-96EC-787D1ED57BE4}" type="pres">
      <dgm:prSet presAssocID="{9B8EAF40-A165-41CE-8B37-58A6F6C62A43}" presName="vert2" presStyleCnt="0"/>
      <dgm:spPr/>
    </dgm:pt>
    <dgm:pt modelId="{88C39E8E-C328-487C-83C9-27EE0630A00E}" type="pres">
      <dgm:prSet presAssocID="{9B8EAF40-A165-41CE-8B37-58A6F6C62A43}" presName="thinLine2b" presStyleLbl="callout" presStyleIdx="3" presStyleCnt="4"/>
      <dgm:spPr/>
    </dgm:pt>
    <dgm:pt modelId="{1E806265-E5F1-4FF6-8A15-C12342358932}" type="pres">
      <dgm:prSet presAssocID="{9B8EAF40-A165-41CE-8B37-58A6F6C62A43}" presName="vertSpace2b" presStyleCnt="0"/>
      <dgm:spPr/>
    </dgm:pt>
  </dgm:ptLst>
  <dgm:cxnLst>
    <dgm:cxn modelId="{9B290400-7E6E-4704-9203-E56338DA4B4C}" srcId="{3FC1CB5F-F590-4E56-BCA8-A1A584F20F09}" destId="{B0F6AB17-473C-4236-8D9A-C34A8768A60E}" srcOrd="1" destOrd="0" parTransId="{FC3DFFFE-BBFC-4738-81B8-C8536F4D47EB}" sibTransId="{9D49BB72-7935-4756-B248-F5A1234BD12C}"/>
    <dgm:cxn modelId="{DA688B00-A7C7-4D80-9587-E0FED252F53B}" type="presOf" srcId="{961F3777-3DCF-46F5-BD2A-1883CB354102}" destId="{1BBE7057-78F7-48A1-B9CF-FEE928A3C2C4}" srcOrd="0" destOrd="0" presId="urn:microsoft.com/office/officeart/2008/layout/LinedList"/>
    <dgm:cxn modelId="{096A571C-438C-4102-899E-8A7EE7281A49}" type="presOf" srcId="{3FC1CB5F-F590-4E56-BCA8-A1A584F20F09}" destId="{AA9EFE9F-062D-4D03-9D9E-729C00994047}" srcOrd="0" destOrd="0" presId="urn:microsoft.com/office/officeart/2008/layout/LinedList"/>
    <dgm:cxn modelId="{EEED8852-28C9-4D04-B41D-CB6A8DE8F4A4}" type="presOf" srcId="{B0F6AB17-473C-4236-8D9A-C34A8768A60E}" destId="{7C65CEE7-F5FE-4AAE-9504-E06D18E19107}" srcOrd="0" destOrd="0" presId="urn:microsoft.com/office/officeart/2008/layout/LinedList"/>
    <dgm:cxn modelId="{DFCCB98B-F840-4C58-A50D-155010477BDA}" type="presOf" srcId="{A21B3B7E-E9E6-40CF-90D0-083EE7B0AB75}" destId="{1160DA04-2C6D-4A9F-91B0-16D0455B517F}" srcOrd="0" destOrd="0" presId="urn:microsoft.com/office/officeart/2008/layout/LinedList"/>
    <dgm:cxn modelId="{FE8C928F-1A30-487E-96D9-D30C7C9D211A}" srcId="{68003C8A-86B1-459A-AFC6-6B93D6F9A7F3}" destId="{A6D38A53-4549-49EE-A94E-55E9113541A6}" srcOrd="1" destOrd="0" parTransId="{AA7853A6-CF59-4243-B51E-D960250F7BC7}" sibTransId="{74C63E65-0B8F-4470-A995-740BCA139440}"/>
    <dgm:cxn modelId="{D83C9192-25E4-4B89-824C-AB82F42E4C3A}" srcId="{3FC1CB5F-F590-4E56-BCA8-A1A584F20F09}" destId="{961F3777-3DCF-46F5-BD2A-1883CB354102}" srcOrd="2" destOrd="0" parTransId="{F59B06B2-9319-4C7E-94AA-92507E34DFF7}" sibTransId="{77AB103B-7D65-4574-AB1B-BAA289048879}"/>
    <dgm:cxn modelId="{19355D99-FF1A-4F6A-B0C0-E2AC5ADCBF60}" type="presOf" srcId="{A6D38A53-4549-49EE-A94E-55E9113541A6}" destId="{9EACB29C-D8E4-45E8-AD89-5F2AB3308DEE}" srcOrd="0" destOrd="0" presId="urn:microsoft.com/office/officeart/2008/layout/LinedList"/>
    <dgm:cxn modelId="{3F3AB5A4-5712-4FFD-AFD2-7367F8A336C7}" srcId="{3FC1CB5F-F590-4E56-BCA8-A1A584F20F09}" destId="{68003C8A-86B1-459A-AFC6-6B93D6F9A7F3}" srcOrd="0" destOrd="0" parTransId="{2A3F1A56-37AC-482A-AAE2-7911F79541F8}" sibTransId="{88826666-AA22-490B-BA2E-3610D6C16EFB}"/>
    <dgm:cxn modelId="{20AE9BAC-7E12-432A-A240-9633662FF46F}" srcId="{68003C8A-86B1-459A-AFC6-6B93D6F9A7F3}" destId="{A21B3B7E-E9E6-40CF-90D0-083EE7B0AB75}" srcOrd="2" destOrd="0" parTransId="{8B447A92-9BFB-4AC4-9CA8-F5C0B98EC0AB}" sibTransId="{32CFBB60-732F-4788-A818-DB8994F14195}"/>
    <dgm:cxn modelId="{CA76D4B6-F8C1-400F-8EC5-9A15F44D029C}" srcId="{961F3777-3DCF-46F5-BD2A-1883CB354102}" destId="{9B8EAF40-A165-41CE-8B37-58A6F6C62A43}" srcOrd="0" destOrd="0" parTransId="{08944940-1F8A-4515-995F-22FF6CC395F7}" sibTransId="{B7B5D4D1-483F-42D4-B618-6C2397FE6330}"/>
    <dgm:cxn modelId="{FF843EBA-B740-4D63-86FF-36569FCDA7A7}" type="presOf" srcId="{9B8EAF40-A165-41CE-8B37-58A6F6C62A43}" destId="{D4D2C638-8236-4E6B-8EE7-55BF5074D3F0}" srcOrd="0" destOrd="0" presId="urn:microsoft.com/office/officeart/2008/layout/LinedList"/>
    <dgm:cxn modelId="{4AD561E7-358F-4C52-9FB9-882FECF5525B}" srcId="{68003C8A-86B1-459A-AFC6-6B93D6F9A7F3}" destId="{804A6FC9-1D33-4C19-99AB-0C9FE8C0F803}" srcOrd="0" destOrd="0" parTransId="{ED9D372B-56C6-4B30-B04D-B2AD1A687E5D}" sibTransId="{04170482-2734-4489-8166-164D744081CC}"/>
    <dgm:cxn modelId="{B6E17DF0-7850-4CC3-AB31-BCC28C71E001}" type="presOf" srcId="{804A6FC9-1D33-4C19-99AB-0C9FE8C0F803}" destId="{BB167C74-BBF5-4F83-99FF-569CE7941981}" srcOrd="0" destOrd="0" presId="urn:microsoft.com/office/officeart/2008/layout/LinedList"/>
    <dgm:cxn modelId="{51328CFB-C9F6-4CD5-87F0-2E73FE19D677}" type="presOf" srcId="{68003C8A-86B1-459A-AFC6-6B93D6F9A7F3}" destId="{9F76A852-3006-4A61-BC42-94BE6CC84948}" srcOrd="0" destOrd="0" presId="urn:microsoft.com/office/officeart/2008/layout/LinedList"/>
    <dgm:cxn modelId="{75825786-B175-4575-A6E3-1568B7397955}" type="presParOf" srcId="{AA9EFE9F-062D-4D03-9D9E-729C00994047}" destId="{44238947-55C6-41A9-BBB0-48F99631E0B4}" srcOrd="0" destOrd="0" presId="urn:microsoft.com/office/officeart/2008/layout/LinedList"/>
    <dgm:cxn modelId="{BF5025A5-9B53-4B80-AE60-231EB2F2202E}" type="presParOf" srcId="{AA9EFE9F-062D-4D03-9D9E-729C00994047}" destId="{9C8FA230-14E3-4DC6-B251-E2F5BA0F838B}" srcOrd="1" destOrd="0" presId="urn:microsoft.com/office/officeart/2008/layout/LinedList"/>
    <dgm:cxn modelId="{1D2B0939-5437-45C6-855A-7D92F0453743}" type="presParOf" srcId="{9C8FA230-14E3-4DC6-B251-E2F5BA0F838B}" destId="{9F76A852-3006-4A61-BC42-94BE6CC84948}" srcOrd="0" destOrd="0" presId="urn:microsoft.com/office/officeart/2008/layout/LinedList"/>
    <dgm:cxn modelId="{C75B9397-52F6-478F-A0CE-A091EC312960}" type="presParOf" srcId="{9C8FA230-14E3-4DC6-B251-E2F5BA0F838B}" destId="{A8F89AD4-F734-475C-BDBC-6C2A7E207389}" srcOrd="1" destOrd="0" presId="urn:microsoft.com/office/officeart/2008/layout/LinedList"/>
    <dgm:cxn modelId="{4CF21AB4-9E22-4B52-9433-89BA86EB3B80}" type="presParOf" srcId="{A8F89AD4-F734-475C-BDBC-6C2A7E207389}" destId="{D4B802DE-F691-45B6-9EA5-394C24F28426}" srcOrd="0" destOrd="0" presId="urn:microsoft.com/office/officeart/2008/layout/LinedList"/>
    <dgm:cxn modelId="{570BA844-C4E8-4C81-AA8E-74AEE8ABD5F4}" type="presParOf" srcId="{A8F89AD4-F734-475C-BDBC-6C2A7E207389}" destId="{6581D3C8-BF49-48CB-B386-DE620228C324}" srcOrd="1" destOrd="0" presId="urn:microsoft.com/office/officeart/2008/layout/LinedList"/>
    <dgm:cxn modelId="{AFF5DC99-F1F3-4F72-9DF9-D9F2AB102A49}" type="presParOf" srcId="{6581D3C8-BF49-48CB-B386-DE620228C324}" destId="{D1EEDF2B-04B9-4BEF-8E39-134E0FC6C38C}" srcOrd="0" destOrd="0" presId="urn:microsoft.com/office/officeart/2008/layout/LinedList"/>
    <dgm:cxn modelId="{928A912A-8E42-43A4-A7DE-EEB7FFF03379}" type="presParOf" srcId="{6581D3C8-BF49-48CB-B386-DE620228C324}" destId="{BB167C74-BBF5-4F83-99FF-569CE7941981}" srcOrd="1" destOrd="0" presId="urn:microsoft.com/office/officeart/2008/layout/LinedList"/>
    <dgm:cxn modelId="{FE44784F-9973-4616-A98A-B68D5BF144B9}" type="presParOf" srcId="{6581D3C8-BF49-48CB-B386-DE620228C324}" destId="{107C309F-EA38-4AA9-B472-D57C28AE84D8}" srcOrd="2" destOrd="0" presId="urn:microsoft.com/office/officeart/2008/layout/LinedList"/>
    <dgm:cxn modelId="{6FE7FD1B-9F12-450A-BAD2-D19A24229520}" type="presParOf" srcId="{A8F89AD4-F734-475C-BDBC-6C2A7E207389}" destId="{9963CB44-2FF8-4169-8E04-ECDD5802101E}" srcOrd="2" destOrd="0" presId="urn:microsoft.com/office/officeart/2008/layout/LinedList"/>
    <dgm:cxn modelId="{23EE59B1-E669-492B-B249-BDAD1A94C8CC}" type="presParOf" srcId="{A8F89AD4-F734-475C-BDBC-6C2A7E207389}" destId="{443A7335-1ED7-419B-97FD-1E5069341345}" srcOrd="3" destOrd="0" presId="urn:microsoft.com/office/officeart/2008/layout/LinedList"/>
    <dgm:cxn modelId="{AE5A0055-98B5-458F-8D9C-5C1647709E67}" type="presParOf" srcId="{A8F89AD4-F734-475C-BDBC-6C2A7E207389}" destId="{2EBE01F4-1F2F-4F3F-BAA9-9DD05A158C42}" srcOrd="4" destOrd="0" presId="urn:microsoft.com/office/officeart/2008/layout/LinedList"/>
    <dgm:cxn modelId="{D3BCA4D1-1D95-47BD-8172-C5C46EEBA184}" type="presParOf" srcId="{2EBE01F4-1F2F-4F3F-BAA9-9DD05A158C42}" destId="{F78A7E78-6E02-4BF4-80E7-B11EB4A6C1E6}" srcOrd="0" destOrd="0" presId="urn:microsoft.com/office/officeart/2008/layout/LinedList"/>
    <dgm:cxn modelId="{9554720A-8996-4360-A61A-75E0660110A1}" type="presParOf" srcId="{2EBE01F4-1F2F-4F3F-BAA9-9DD05A158C42}" destId="{9EACB29C-D8E4-45E8-AD89-5F2AB3308DEE}" srcOrd="1" destOrd="0" presId="urn:microsoft.com/office/officeart/2008/layout/LinedList"/>
    <dgm:cxn modelId="{CB48A822-1263-4D13-8F0A-FD3D9A3313D4}" type="presParOf" srcId="{2EBE01F4-1F2F-4F3F-BAA9-9DD05A158C42}" destId="{FAD2847C-064E-44B8-A4C1-67F0F03DFA79}" srcOrd="2" destOrd="0" presId="urn:microsoft.com/office/officeart/2008/layout/LinedList"/>
    <dgm:cxn modelId="{B591A428-6199-4DB8-A9E8-1279E2B63303}" type="presParOf" srcId="{A8F89AD4-F734-475C-BDBC-6C2A7E207389}" destId="{156646B6-BD7D-4702-9BEF-5ABDF6F36ABE}" srcOrd="5" destOrd="0" presId="urn:microsoft.com/office/officeart/2008/layout/LinedList"/>
    <dgm:cxn modelId="{B712BFB8-69F5-47D0-B6AF-A0D29A8258B2}" type="presParOf" srcId="{A8F89AD4-F734-475C-BDBC-6C2A7E207389}" destId="{4B850767-1694-4101-BF1C-4243FA9F1C72}" srcOrd="6" destOrd="0" presId="urn:microsoft.com/office/officeart/2008/layout/LinedList"/>
    <dgm:cxn modelId="{50816D1F-1CE8-4EF8-8E46-C351172811F5}" type="presParOf" srcId="{A8F89AD4-F734-475C-BDBC-6C2A7E207389}" destId="{5EA1AF7E-7E6E-4619-97EA-270081667FDD}" srcOrd="7" destOrd="0" presId="urn:microsoft.com/office/officeart/2008/layout/LinedList"/>
    <dgm:cxn modelId="{B84EE39D-F412-460F-ADC2-120059BB1714}" type="presParOf" srcId="{5EA1AF7E-7E6E-4619-97EA-270081667FDD}" destId="{F1701D06-7A25-4C19-B0D8-BBB376488FBC}" srcOrd="0" destOrd="0" presId="urn:microsoft.com/office/officeart/2008/layout/LinedList"/>
    <dgm:cxn modelId="{95115649-7C0C-485D-8189-60089696D380}" type="presParOf" srcId="{5EA1AF7E-7E6E-4619-97EA-270081667FDD}" destId="{1160DA04-2C6D-4A9F-91B0-16D0455B517F}" srcOrd="1" destOrd="0" presId="urn:microsoft.com/office/officeart/2008/layout/LinedList"/>
    <dgm:cxn modelId="{8F08D7AD-9F0B-41B1-B333-E87E68B7ACA8}" type="presParOf" srcId="{5EA1AF7E-7E6E-4619-97EA-270081667FDD}" destId="{70292233-71A4-4BA5-A583-5127CA86C4D9}" srcOrd="2" destOrd="0" presId="urn:microsoft.com/office/officeart/2008/layout/LinedList"/>
    <dgm:cxn modelId="{CDDF7A63-0C46-4232-B3B4-C8C3BC84AE11}" type="presParOf" srcId="{A8F89AD4-F734-475C-BDBC-6C2A7E207389}" destId="{CB6A653A-AB25-49F6-BB8D-C7078AAED9E1}" srcOrd="8" destOrd="0" presId="urn:microsoft.com/office/officeart/2008/layout/LinedList"/>
    <dgm:cxn modelId="{4FC8D8DB-EED3-49B0-8A96-930909AF9CE1}" type="presParOf" srcId="{A8F89AD4-F734-475C-BDBC-6C2A7E207389}" destId="{ACB09A03-149D-4A8F-912F-1E0176B3AD71}" srcOrd="9" destOrd="0" presId="urn:microsoft.com/office/officeart/2008/layout/LinedList"/>
    <dgm:cxn modelId="{5A8D1EE7-6BDB-43FC-AC86-0DBC85B4C605}" type="presParOf" srcId="{AA9EFE9F-062D-4D03-9D9E-729C00994047}" destId="{EBDA31FA-11BD-47E5-B9E0-F6ACFBEF8341}" srcOrd="2" destOrd="0" presId="urn:microsoft.com/office/officeart/2008/layout/LinedList"/>
    <dgm:cxn modelId="{17B465BA-E980-450F-B39B-023D609F3D54}" type="presParOf" srcId="{AA9EFE9F-062D-4D03-9D9E-729C00994047}" destId="{9A21EDDD-3157-4FA1-85BC-C6E9A7A94FE8}" srcOrd="3" destOrd="0" presId="urn:microsoft.com/office/officeart/2008/layout/LinedList"/>
    <dgm:cxn modelId="{80539DDD-702B-4319-90D8-6C824E93F097}" type="presParOf" srcId="{9A21EDDD-3157-4FA1-85BC-C6E9A7A94FE8}" destId="{7C65CEE7-F5FE-4AAE-9504-E06D18E19107}" srcOrd="0" destOrd="0" presId="urn:microsoft.com/office/officeart/2008/layout/LinedList"/>
    <dgm:cxn modelId="{44BFA961-4D89-43A3-8BBB-82280CD64556}" type="presParOf" srcId="{9A21EDDD-3157-4FA1-85BC-C6E9A7A94FE8}" destId="{2A476627-77C1-40F5-9790-2A2D41D675A1}" srcOrd="1" destOrd="0" presId="urn:microsoft.com/office/officeart/2008/layout/LinedList"/>
    <dgm:cxn modelId="{9E7D0481-BD74-4D6B-88D0-3178CEB29EFE}" type="presParOf" srcId="{AA9EFE9F-062D-4D03-9D9E-729C00994047}" destId="{D4E3A7A9-8FB5-4853-81DC-E52F3F475380}" srcOrd="4" destOrd="0" presId="urn:microsoft.com/office/officeart/2008/layout/LinedList"/>
    <dgm:cxn modelId="{345F2371-5047-47C4-923A-CCFABA4678A0}" type="presParOf" srcId="{AA9EFE9F-062D-4D03-9D9E-729C00994047}" destId="{0C846581-982D-4496-A072-AF61EEA05353}" srcOrd="5" destOrd="0" presId="urn:microsoft.com/office/officeart/2008/layout/LinedList"/>
    <dgm:cxn modelId="{C8FAAC74-AB54-44ED-ADD8-F90725CCCBB9}" type="presParOf" srcId="{0C846581-982D-4496-A072-AF61EEA05353}" destId="{1BBE7057-78F7-48A1-B9CF-FEE928A3C2C4}" srcOrd="0" destOrd="0" presId="urn:microsoft.com/office/officeart/2008/layout/LinedList"/>
    <dgm:cxn modelId="{C2DFF3FD-F302-4DF9-AEB7-1B0456B29725}" type="presParOf" srcId="{0C846581-982D-4496-A072-AF61EEA05353}" destId="{EEC47815-DE74-4AB8-933F-6B01FF85D5CD}" srcOrd="1" destOrd="0" presId="urn:microsoft.com/office/officeart/2008/layout/LinedList"/>
    <dgm:cxn modelId="{2CBE337A-9D10-466C-ABB5-228DDDC2FFF5}" type="presParOf" srcId="{EEC47815-DE74-4AB8-933F-6B01FF85D5CD}" destId="{F1A2EAAA-5454-480C-B5D7-CA88492CE3DA}" srcOrd="0" destOrd="0" presId="urn:microsoft.com/office/officeart/2008/layout/LinedList"/>
    <dgm:cxn modelId="{604F9852-70C2-48DF-B526-7BC1E4F07256}" type="presParOf" srcId="{EEC47815-DE74-4AB8-933F-6B01FF85D5CD}" destId="{BD460441-FBE8-4310-9158-741581717051}" srcOrd="1" destOrd="0" presId="urn:microsoft.com/office/officeart/2008/layout/LinedList"/>
    <dgm:cxn modelId="{C524D1EC-436B-4A3B-8BB1-A61D1AFE82BD}" type="presParOf" srcId="{BD460441-FBE8-4310-9158-741581717051}" destId="{A7651326-C61A-497F-91EA-53F02DD34AF1}" srcOrd="0" destOrd="0" presId="urn:microsoft.com/office/officeart/2008/layout/LinedList"/>
    <dgm:cxn modelId="{16D99D18-B15A-4ED6-ACB5-06D1A1D34184}" type="presParOf" srcId="{BD460441-FBE8-4310-9158-741581717051}" destId="{D4D2C638-8236-4E6B-8EE7-55BF5074D3F0}" srcOrd="1" destOrd="0" presId="urn:microsoft.com/office/officeart/2008/layout/LinedList"/>
    <dgm:cxn modelId="{EBDE703F-A1BF-4275-86A3-30A39DCC36A8}" type="presParOf" srcId="{BD460441-FBE8-4310-9158-741581717051}" destId="{DBCEBB58-DF90-4665-96EC-787D1ED57BE4}" srcOrd="2" destOrd="0" presId="urn:microsoft.com/office/officeart/2008/layout/LinedList"/>
    <dgm:cxn modelId="{BF9B0549-D872-4B32-85F7-B40843D3A1F5}" type="presParOf" srcId="{EEC47815-DE74-4AB8-933F-6B01FF85D5CD}" destId="{88C39E8E-C328-487C-83C9-27EE0630A00E}" srcOrd="2" destOrd="0" presId="urn:microsoft.com/office/officeart/2008/layout/LinedList"/>
    <dgm:cxn modelId="{37CB51E1-2B50-46DD-83C5-76C1782E2533}" type="presParOf" srcId="{EEC47815-DE74-4AB8-933F-6B01FF85D5CD}" destId="{1E806265-E5F1-4FF6-8A15-C1234235893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076A50-7212-4159-A51E-0B0ED46ABCF7}"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FF2A4765-C7EB-4B0C-9D94-571D4BEE11DB}">
      <dgm:prSet/>
      <dgm:spPr/>
      <dgm:t>
        <a:bodyPr/>
        <a:lstStyle/>
        <a:p>
          <a:r>
            <a:rPr lang="en-US"/>
            <a:t>The provision of investment services and ancillary services must be conducted honestly, fairly and professionally in the best interests of the client.</a:t>
          </a:r>
          <a:endParaRPr lang="fi-FI"/>
        </a:p>
      </dgm:t>
    </dgm:pt>
    <dgm:pt modelId="{316BEADE-B358-4B0A-B911-89A3A7D98F4A}" type="parTrans" cxnId="{836A231C-F147-480F-BCD3-14E7C791B1EB}">
      <dgm:prSet/>
      <dgm:spPr/>
      <dgm:t>
        <a:bodyPr/>
        <a:lstStyle/>
        <a:p>
          <a:endParaRPr lang="fi-FI"/>
        </a:p>
      </dgm:t>
    </dgm:pt>
    <dgm:pt modelId="{574AC93C-5814-47D2-A093-BCABCD03FDA6}" type="sibTrans" cxnId="{836A231C-F147-480F-BCD3-14E7C791B1EB}">
      <dgm:prSet/>
      <dgm:spPr/>
      <dgm:t>
        <a:bodyPr/>
        <a:lstStyle/>
        <a:p>
          <a:endParaRPr lang="fi-FI"/>
        </a:p>
      </dgm:t>
    </dgm:pt>
    <dgm:pt modelId="{451852D7-5125-450D-A103-8C6BA9982171}">
      <dgm:prSet/>
      <dgm:spPr/>
      <dgm:t>
        <a:bodyPr/>
        <a:lstStyle/>
        <a:p>
          <a:r>
            <a:rPr lang="en-US"/>
            <a:t>However, the provision of investment and ancillary services may give rise to conflicts of interest in which the client's interest may be jeopardized.</a:t>
          </a:r>
          <a:endParaRPr lang="fi-FI"/>
        </a:p>
      </dgm:t>
    </dgm:pt>
    <dgm:pt modelId="{62B4C86D-72F2-4453-8ECF-D0561E510272}" type="parTrans" cxnId="{4796C823-A07E-42A1-813F-527C23198AF4}">
      <dgm:prSet/>
      <dgm:spPr/>
      <dgm:t>
        <a:bodyPr/>
        <a:lstStyle/>
        <a:p>
          <a:endParaRPr lang="fi-FI"/>
        </a:p>
      </dgm:t>
    </dgm:pt>
    <dgm:pt modelId="{5567C514-28A4-494C-BACB-60CF652AFE1D}" type="sibTrans" cxnId="{4796C823-A07E-42A1-813F-527C23198AF4}">
      <dgm:prSet/>
      <dgm:spPr/>
      <dgm:t>
        <a:bodyPr/>
        <a:lstStyle/>
        <a:p>
          <a:endParaRPr lang="fi-FI"/>
        </a:p>
      </dgm:t>
    </dgm:pt>
    <dgm:pt modelId="{55AB3183-AF7B-4568-AC2A-98E110BC0EAC}">
      <dgm:prSet/>
      <dgm:spPr/>
      <dgm:t>
        <a:bodyPr/>
        <a:lstStyle/>
        <a:p>
          <a:r>
            <a:rPr lang="en-US"/>
            <a:t>Even in situations of conflict of interest, the investment firm has an obligation to act in the best interests of the client.</a:t>
          </a:r>
          <a:endParaRPr lang="fi-FI"/>
        </a:p>
      </dgm:t>
    </dgm:pt>
    <dgm:pt modelId="{E51622B0-89FE-41AA-A117-878CE71EC699}" type="parTrans" cxnId="{297A4B7E-1827-47C2-91A1-8F247E367403}">
      <dgm:prSet/>
      <dgm:spPr/>
      <dgm:t>
        <a:bodyPr/>
        <a:lstStyle/>
        <a:p>
          <a:endParaRPr lang="fi-FI"/>
        </a:p>
      </dgm:t>
    </dgm:pt>
    <dgm:pt modelId="{8535F693-99AA-47BE-872D-8C5FDCEA9562}" type="sibTrans" cxnId="{297A4B7E-1827-47C2-91A1-8F247E367403}">
      <dgm:prSet/>
      <dgm:spPr/>
      <dgm:t>
        <a:bodyPr/>
        <a:lstStyle/>
        <a:p>
          <a:endParaRPr lang="fi-FI"/>
        </a:p>
      </dgm:t>
    </dgm:pt>
    <dgm:pt modelId="{6E2D3BB4-5063-45FF-99C2-D4E46AD2808D}">
      <dgm:prSet/>
      <dgm:spPr/>
      <dgm:t>
        <a:bodyPr/>
        <a:lstStyle/>
        <a:p>
          <a:r>
            <a:rPr lang="en-US"/>
            <a:t>Customers must be treated equally.</a:t>
          </a:r>
          <a:endParaRPr lang="fi-FI"/>
        </a:p>
      </dgm:t>
    </dgm:pt>
    <dgm:pt modelId="{BA9F95DA-C36D-47BD-A6C9-C8A2A360E820}" type="parTrans" cxnId="{B271D624-56D8-4546-BB47-361CDDAE509B}">
      <dgm:prSet/>
      <dgm:spPr/>
      <dgm:t>
        <a:bodyPr/>
        <a:lstStyle/>
        <a:p>
          <a:endParaRPr lang="fi-FI"/>
        </a:p>
      </dgm:t>
    </dgm:pt>
    <dgm:pt modelId="{6FE0DB48-F6FA-4636-8E25-8A5B88736486}" type="sibTrans" cxnId="{B271D624-56D8-4546-BB47-361CDDAE509B}">
      <dgm:prSet/>
      <dgm:spPr/>
      <dgm:t>
        <a:bodyPr/>
        <a:lstStyle/>
        <a:p>
          <a:endParaRPr lang="fi-FI"/>
        </a:p>
      </dgm:t>
    </dgm:pt>
    <dgm:pt modelId="{979B54D3-5370-4C5B-971D-6924A3E03287}">
      <dgm:prSet/>
      <dgm:spPr/>
      <dgm:t>
        <a:bodyPr/>
        <a:lstStyle/>
        <a:p>
          <a:r>
            <a:rPr lang="en-US"/>
            <a:t>For example, a company cannot execute orders from more profitable and only then less profitable customers first.</a:t>
          </a:r>
          <a:endParaRPr lang="fi-FI"/>
        </a:p>
      </dgm:t>
    </dgm:pt>
    <dgm:pt modelId="{5AA7CD01-CD44-40B1-ABEB-7A5AFF3539F1}" type="parTrans" cxnId="{968DAE06-4A20-4896-871F-E91FBFECA9A9}">
      <dgm:prSet/>
      <dgm:spPr/>
      <dgm:t>
        <a:bodyPr/>
        <a:lstStyle/>
        <a:p>
          <a:endParaRPr lang="fi-FI"/>
        </a:p>
      </dgm:t>
    </dgm:pt>
    <dgm:pt modelId="{C856BE6E-B136-4A2B-8420-2C61C090967D}" type="sibTrans" cxnId="{968DAE06-4A20-4896-871F-E91FBFECA9A9}">
      <dgm:prSet/>
      <dgm:spPr/>
      <dgm:t>
        <a:bodyPr/>
        <a:lstStyle/>
        <a:p>
          <a:endParaRPr lang="fi-FI"/>
        </a:p>
      </dgm:t>
    </dgm:pt>
    <dgm:pt modelId="{B93645B0-7562-4A93-8B42-54E34F85CAEA}">
      <dgm:prSet/>
      <dgm:spPr/>
    </dgm:pt>
    <dgm:pt modelId="{1DC7B145-F497-4087-A739-3122115E9EAC}" type="parTrans" cxnId="{6F83C782-8C1D-43F7-8A8E-6CC235BB7A1A}">
      <dgm:prSet/>
      <dgm:spPr/>
      <dgm:t>
        <a:bodyPr/>
        <a:lstStyle/>
        <a:p>
          <a:endParaRPr lang="fi-FI"/>
        </a:p>
      </dgm:t>
    </dgm:pt>
    <dgm:pt modelId="{4CE24DFC-DF12-42EF-833D-5A6828320CA8}" type="sibTrans" cxnId="{6F83C782-8C1D-43F7-8A8E-6CC235BB7A1A}">
      <dgm:prSet/>
      <dgm:spPr/>
      <dgm:t>
        <a:bodyPr/>
        <a:lstStyle/>
        <a:p>
          <a:endParaRPr lang="fi-FI"/>
        </a:p>
      </dgm:t>
    </dgm:pt>
    <dgm:pt modelId="{F4DDD5A9-2D76-4E6D-8A7F-299EC901BF4F}" type="pres">
      <dgm:prSet presAssocID="{C8076A50-7212-4159-A51E-0B0ED46ABCF7}" presName="outerComposite" presStyleCnt="0">
        <dgm:presLayoutVars>
          <dgm:chMax val="5"/>
          <dgm:dir/>
          <dgm:resizeHandles val="exact"/>
        </dgm:presLayoutVars>
      </dgm:prSet>
      <dgm:spPr/>
    </dgm:pt>
    <dgm:pt modelId="{541A3F4D-F203-41EA-A13C-BFC77E1962A6}" type="pres">
      <dgm:prSet presAssocID="{C8076A50-7212-4159-A51E-0B0ED46ABCF7}" presName="dummyMaxCanvas" presStyleCnt="0">
        <dgm:presLayoutVars/>
      </dgm:prSet>
      <dgm:spPr/>
    </dgm:pt>
    <dgm:pt modelId="{42A902CB-E350-4E26-B56B-C6893879DEEB}" type="pres">
      <dgm:prSet presAssocID="{C8076A50-7212-4159-A51E-0B0ED46ABCF7}" presName="FiveNodes_1" presStyleLbl="node1" presStyleIdx="0" presStyleCnt="5">
        <dgm:presLayoutVars>
          <dgm:bulletEnabled val="1"/>
        </dgm:presLayoutVars>
      </dgm:prSet>
      <dgm:spPr/>
    </dgm:pt>
    <dgm:pt modelId="{4C14AD2F-2AF5-4218-BB21-D6C3F3AF3B72}" type="pres">
      <dgm:prSet presAssocID="{C8076A50-7212-4159-A51E-0B0ED46ABCF7}" presName="FiveNodes_2" presStyleLbl="node1" presStyleIdx="1" presStyleCnt="5">
        <dgm:presLayoutVars>
          <dgm:bulletEnabled val="1"/>
        </dgm:presLayoutVars>
      </dgm:prSet>
      <dgm:spPr/>
    </dgm:pt>
    <dgm:pt modelId="{9F72F244-5D32-4E98-98D3-40D39783B8C0}" type="pres">
      <dgm:prSet presAssocID="{C8076A50-7212-4159-A51E-0B0ED46ABCF7}" presName="FiveNodes_3" presStyleLbl="node1" presStyleIdx="2" presStyleCnt="5">
        <dgm:presLayoutVars>
          <dgm:bulletEnabled val="1"/>
        </dgm:presLayoutVars>
      </dgm:prSet>
      <dgm:spPr/>
    </dgm:pt>
    <dgm:pt modelId="{07DF7D5A-55E9-4BEB-87FD-B1A3947EC73B}" type="pres">
      <dgm:prSet presAssocID="{C8076A50-7212-4159-A51E-0B0ED46ABCF7}" presName="FiveNodes_4" presStyleLbl="node1" presStyleIdx="3" presStyleCnt="5">
        <dgm:presLayoutVars>
          <dgm:bulletEnabled val="1"/>
        </dgm:presLayoutVars>
      </dgm:prSet>
      <dgm:spPr/>
    </dgm:pt>
    <dgm:pt modelId="{B355716A-3EA3-4443-8236-D3901C346CEC}" type="pres">
      <dgm:prSet presAssocID="{C8076A50-7212-4159-A51E-0B0ED46ABCF7}" presName="FiveNodes_5" presStyleLbl="node1" presStyleIdx="4" presStyleCnt="5">
        <dgm:presLayoutVars>
          <dgm:bulletEnabled val="1"/>
        </dgm:presLayoutVars>
      </dgm:prSet>
      <dgm:spPr/>
    </dgm:pt>
    <dgm:pt modelId="{8FE70AB7-C223-4C1E-A37F-D5DDC219AA46}" type="pres">
      <dgm:prSet presAssocID="{C8076A50-7212-4159-A51E-0B0ED46ABCF7}" presName="FiveConn_1-2" presStyleLbl="fgAccFollowNode1" presStyleIdx="0" presStyleCnt="4">
        <dgm:presLayoutVars>
          <dgm:bulletEnabled val="1"/>
        </dgm:presLayoutVars>
      </dgm:prSet>
      <dgm:spPr/>
    </dgm:pt>
    <dgm:pt modelId="{75E7812D-52DB-40A8-8249-A30CA1AD0DE1}" type="pres">
      <dgm:prSet presAssocID="{C8076A50-7212-4159-A51E-0B0ED46ABCF7}" presName="FiveConn_2-3" presStyleLbl="fgAccFollowNode1" presStyleIdx="1" presStyleCnt="4">
        <dgm:presLayoutVars>
          <dgm:bulletEnabled val="1"/>
        </dgm:presLayoutVars>
      </dgm:prSet>
      <dgm:spPr/>
    </dgm:pt>
    <dgm:pt modelId="{B78DAC67-5333-4298-A530-245CAD6187EB}" type="pres">
      <dgm:prSet presAssocID="{C8076A50-7212-4159-A51E-0B0ED46ABCF7}" presName="FiveConn_3-4" presStyleLbl="fgAccFollowNode1" presStyleIdx="2" presStyleCnt="4">
        <dgm:presLayoutVars>
          <dgm:bulletEnabled val="1"/>
        </dgm:presLayoutVars>
      </dgm:prSet>
      <dgm:spPr/>
    </dgm:pt>
    <dgm:pt modelId="{9F344EDF-38AA-4B16-B0D4-E0C0C117BEBC}" type="pres">
      <dgm:prSet presAssocID="{C8076A50-7212-4159-A51E-0B0ED46ABCF7}" presName="FiveConn_4-5" presStyleLbl="fgAccFollowNode1" presStyleIdx="3" presStyleCnt="4">
        <dgm:presLayoutVars>
          <dgm:bulletEnabled val="1"/>
        </dgm:presLayoutVars>
      </dgm:prSet>
      <dgm:spPr/>
    </dgm:pt>
    <dgm:pt modelId="{440F1194-F813-4D2E-9B18-2873EAD41D40}" type="pres">
      <dgm:prSet presAssocID="{C8076A50-7212-4159-A51E-0B0ED46ABCF7}" presName="FiveNodes_1_text" presStyleLbl="node1" presStyleIdx="4" presStyleCnt="5">
        <dgm:presLayoutVars>
          <dgm:bulletEnabled val="1"/>
        </dgm:presLayoutVars>
      </dgm:prSet>
      <dgm:spPr/>
    </dgm:pt>
    <dgm:pt modelId="{6AD0627F-53E8-4494-A2D3-E6B61E7FBF15}" type="pres">
      <dgm:prSet presAssocID="{C8076A50-7212-4159-A51E-0B0ED46ABCF7}" presName="FiveNodes_2_text" presStyleLbl="node1" presStyleIdx="4" presStyleCnt="5">
        <dgm:presLayoutVars>
          <dgm:bulletEnabled val="1"/>
        </dgm:presLayoutVars>
      </dgm:prSet>
      <dgm:spPr/>
    </dgm:pt>
    <dgm:pt modelId="{0921FFA2-C2A5-4360-ABC1-6FD0C8043B33}" type="pres">
      <dgm:prSet presAssocID="{C8076A50-7212-4159-A51E-0B0ED46ABCF7}" presName="FiveNodes_3_text" presStyleLbl="node1" presStyleIdx="4" presStyleCnt="5">
        <dgm:presLayoutVars>
          <dgm:bulletEnabled val="1"/>
        </dgm:presLayoutVars>
      </dgm:prSet>
      <dgm:spPr/>
    </dgm:pt>
    <dgm:pt modelId="{D4C6B5A4-AE7D-4E8F-BDBE-AF6543C2BD17}" type="pres">
      <dgm:prSet presAssocID="{C8076A50-7212-4159-A51E-0B0ED46ABCF7}" presName="FiveNodes_4_text" presStyleLbl="node1" presStyleIdx="4" presStyleCnt="5">
        <dgm:presLayoutVars>
          <dgm:bulletEnabled val="1"/>
        </dgm:presLayoutVars>
      </dgm:prSet>
      <dgm:spPr/>
    </dgm:pt>
    <dgm:pt modelId="{4DB84067-B96D-4C40-BBFA-9C2EE51D4825}" type="pres">
      <dgm:prSet presAssocID="{C8076A50-7212-4159-A51E-0B0ED46ABCF7}" presName="FiveNodes_5_text" presStyleLbl="node1" presStyleIdx="4" presStyleCnt="5">
        <dgm:presLayoutVars>
          <dgm:bulletEnabled val="1"/>
        </dgm:presLayoutVars>
      </dgm:prSet>
      <dgm:spPr/>
    </dgm:pt>
  </dgm:ptLst>
  <dgm:cxnLst>
    <dgm:cxn modelId="{968DAE06-4A20-4896-871F-E91FBFECA9A9}" srcId="{C8076A50-7212-4159-A51E-0B0ED46ABCF7}" destId="{979B54D3-5370-4C5B-971D-6924A3E03287}" srcOrd="4" destOrd="0" parTransId="{5AA7CD01-CD44-40B1-ABEB-7A5AFF3539F1}" sibTransId="{C856BE6E-B136-4A2B-8420-2C61C090967D}"/>
    <dgm:cxn modelId="{6EE1F10A-2E98-489B-859B-6B68E0F13294}" type="presOf" srcId="{979B54D3-5370-4C5B-971D-6924A3E03287}" destId="{B355716A-3EA3-4443-8236-D3901C346CEC}" srcOrd="0" destOrd="0" presId="urn:microsoft.com/office/officeart/2005/8/layout/vProcess5"/>
    <dgm:cxn modelId="{57AC761B-E35B-4193-93A9-3F002699B1FF}" type="presOf" srcId="{8535F693-99AA-47BE-872D-8C5FDCEA9562}" destId="{B78DAC67-5333-4298-A530-245CAD6187EB}" srcOrd="0" destOrd="0" presId="urn:microsoft.com/office/officeart/2005/8/layout/vProcess5"/>
    <dgm:cxn modelId="{836A231C-F147-480F-BCD3-14E7C791B1EB}" srcId="{C8076A50-7212-4159-A51E-0B0ED46ABCF7}" destId="{FF2A4765-C7EB-4B0C-9D94-571D4BEE11DB}" srcOrd="0" destOrd="0" parTransId="{316BEADE-B358-4B0A-B911-89A3A7D98F4A}" sibTransId="{574AC93C-5814-47D2-A093-BCABCD03FDA6}"/>
    <dgm:cxn modelId="{E0FB451C-1C0D-4CCD-8F88-ED0275A58C95}" type="presOf" srcId="{451852D7-5125-450D-A103-8C6BA9982171}" destId="{4C14AD2F-2AF5-4218-BB21-D6C3F3AF3B72}" srcOrd="0" destOrd="0" presId="urn:microsoft.com/office/officeart/2005/8/layout/vProcess5"/>
    <dgm:cxn modelId="{4796C823-A07E-42A1-813F-527C23198AF4}" srcId="{C8076A50-7212-4159-A51E-0B0ED46ABCF7}" destId="{451852D7-5125-450D-A103-8C6BA9982171}" srcOrd="1" destOrd="0" parTransId="{62B4C86D-72F2-4453-8ECF-D0561E510272}" sibTransId="{5567C514-28A4-494C-BACB-60CF652AFE1D}"/>
    <dgm:cxn modelId="{B271D624-56D8-4546-BB47-361CDDAE509B}" srcId="{C8076A50-7212-4159-A51E-0B0ED46ABCF7}" destId="{6E2D3BB4-5063-45FF-99C2-D4E46AD2808D}" srcOrd="3" destOrd="0" parTransId="{BA9F95DA-C36D-47BD-A6C9-C8A2A360E820}" sibTransId="{6FE0DB48-F6FA-4636-8E25-8A5B88736486}"/>
    <dgm:cxn modelId="{237E3A3C-0439-44C7-9614-07F7BBB84275}" type="presOf" srcId="{451852D7-5125-450D-A103-8C6BA9982171}" destId="{6AD0627F-53E8-4494-A2D3-E6B61E7FBF15}" srcOrd="1" destOrd="0" presId="urn:microsoft.com/office/officeart/2005/8/layout/vProcess5"/>
    <dgm:cxn modelId="{297A4B7E-1827-47C2-91A1-8F247E367403}" srcId="{C8076A50-7212-4159-A51E-0B0ED46ABCF7}" destId="{55AB3183-AF7B-4568-AC2A-98E110BC0EAC}" srcOrd="2" destOrd="0" parTransId="{E51622B0-89FE-41AA-A117-878CE71EC699}" sibTransId="{8535F693-99AA-47BE-872D-8C5FDCEA9562}"/>
    <dgm:cxn modelId="{5ADF147F-7D23-4A54-BDB7-0097498F1610}" type="presOf" srcId="{55AB3183-AF7B-4568-AC2A-98E110BC0EAC}" destId="{9F72F244-5D32-4E98-98D3-40D39783B8C0}" srcOrd="0" destOrd="0" presId="urn:microsoft.com/office/officeart/2005/8/layout/vProcess5"/>
    <dgm:cxn modelId="{812B2282-6D77-4BD3-87A7-6A58536D9186}" type="presOf" srcId="{5567C514-28A4-494C-BACB-60CF652AFE1D}" destId="{75E7812D-52DB-40A8-8249-A30CA1AD0DE1}" srcOrd="0" destOrd="0" presId="urn:microsoft.com/office/officeart/2005/8/layout/vProcess5"/>
    <dgm:cxn modelId="{6F83C782-8C1D-43F7-8A8E-6CC235BB7A1A}" srcId="{C8076A50-7212-4159-A51E-0B0ED46ABCF7}" destId="{B93645B0-7562-4A93-8B42-54E34F85CAEA}" srcOrd="5" destOrd="0" parTransId="{1DC7B145-F497-4087-A739-3122115E9EAC}" sibTransId="{4CE24DFC-DF12-42EF-833D-5A6828320CA8}"/>
    <dgm:cxn modelId="{BF39E588-8197-45BC-9B3F-8829A7E41CEE}" type="presOf" srcId="{55AB3183-AF7B-4568-AC2A-98E110BC0EAC}" destId="{0921FFA2-C2A5-4360-ABC1-6FD0C8043B33}" srcOrd="1" destOrd="0" presId="urn:microsoft.com/office/officeart/2005/8/layout/vProcess5"/>
    <dgm:cxn modelId="{DF8BCF96-3A4A-4407-B002-4F028366E0D0}" type="presOf" srcId="{6FE0DB48-F6FA-4636-8E25-8A5B88736486}" destId="{9F344EDF-38AA-4B16-B0D4-E0C0C117BEBC}" srcOrd="0" destOrd="0" presId="urn:microsoft.com/office/officeart/2005/8/layout/vProcess5"/>
    <dgm:cxn modelId="{E8E359AE-7BCE-4B15-9270-8D709E74C220}" type="presOf" srcId="{979B54D3-5370-4C5B-971D-6924A3E03287}" destId="{4DB84067-B96D-4C40-BBFA-9C2EE51D4825}" srcOrd="1" destOrd="0" presId="urn:microsoft.com/office/officeart/2005/8/layout/vProcess5"/>
    <dgm:cxn modelId="{12E1FAC4-416F-487A-A960-CFFB5978C9A8}" type="presOf" srcId="{6E2D3BB4-5063-45FF-99C2-D4E46AD2808D}" destId="{07DF7D5A-55E9-4BEB-87FD-B1A3947EC73B}" srcOrd="0" destOrd="0" presId="urn:microsoft.com/office/officeart/2005/8/layout/vProcess5"/>
    <dgm:cxn modelId="{CB40E1CB-0F2E-47A2-906B-599AC1CC3568}" type="presOf" srcId="{FF2A4765-C7EB-4B0C-9D94-571D4BEE11DB}" destId="{440F1194-F813-4D2E-9B18-2873EAD41D40}" srcOrd="1" destOrd="0" presId="urn:microsoft.com/office/officeart/2005/8/layout/vProcess5"/>
    <dgm:cxn modelId="{8A1D8CEC-BAD6-4409-B8B1-915C42BC8FF1}" type="presOf" srcId="{FF2A4765-C7EB-4B0C-9D94-571D4BEE11DB}" destId="{42A902CB-E350-4E26-B56B-C6893879DEEB}" srcOrd="0" destOrd="0" presId="urn:microsoft.com/office/officeart/2005/8/layout/vProcess5"/>
    <dgm:cxn modelId="{4F4442EE-5276-48F4-8F3B-51640C0BE0A8}" type="presOf" srcId="{6E2D3BB4-5063-45FF-99C2-D4E46AD2808D}" destId="{D4C6B5A4-AE7D-4E8F-BDBE-AF6543C2BD17}" srcOrd="1" destOrd="0" presId="urn:microsoft.com/office/officeart/2005/8/layout/vProcess5"/>
    <dgm:cxn modelId="{091471F4-9EEB-4A5B-9281-F5BD34CCCE28}" type="presOf" srcId="{574AC93C-5814-47D2-A093-BCABCD03FDA6}" destId="{8FE70AB7-C223-4C1E-A37F-D5DDC219AA46}" srcOrd="0" destOrd="0" presId="urn:microsoft.com/office/officeart/2005/8/layout/vProcess5"/>
    <dgm:cxn modelId="{8EEEA2F4-8FD9-4975-AD7B-16C4A2C99DAA}" type="presOf" srcId="{C8076A50-7212-4159-A51E-0B0ED46ABCF7}" destId="{F4DDD5A9-2D76-4E6D-8A7F-299EC901BF4F}" srcOrd="0" destOrd="0" presId="urn:microsoft.com/office/officeart/2005/8/layout/vProcess5"/>
    <dgm:cxn modelId="{4FEB7465-DDD9-45C4-977F-7B1BEFC14230}" type="presParOf" srcId="{F4DDD5A9-2D76-4E6D-8A7F-299EC901BF4F}" destId="{541A3F4D-F203-41EA-A13C-BFC77E1962A6}" srcOrd="0" destOrd="0" presId="urn:microsoft.com/office/officeart/2005/8/layout/vProcess5"/>
    <dgm:cxn modelId="{EB1D4EC2-7D40-4A25-A85E-4484C273E606}" type="presParOf" srcId="{F4DDD5A9-2D76-4E6D-8A7F-299EC901BF4F}" destId="{42A902CB-E350-4E26-B56B-C6893879DEEB}" srcOrd="1" destOrd="0" presId="urn:microsoft.com/office/officeart/2005/8/layout/vProcess5"/>
    <dgm:cxn modelId="{5EA15D1C-1455-4B2E-A306-E99D1831268C}" type="presParOf" srcId="{F4DDD5A9-2D76-4E6D-8A7F-299EC901BF4F}" destId="{4C14AD2F-2AF5-4218-BB21-D6C3F3AF3B72}" srcOrd="2" destOrd="0" presId="urn:microsoft.com/office/officeart/2005/8/layout/vProcess5"/>
    <dgm:cxn modelId="{DDC2D679-772E-4ABB-AEE4-26D84E1410EC}" type="presParOf" srcId="{F4DDD5A9-2D76-4E6D-8A7F-299EC901BF4F}" destId="{9F72F244-5D32-4E98-98D3-40D39783B8C0}" srcOrd="3" destOrd="0" presId="urn:microsoft.com/office/officeart/2005/8/layout/vProcess5"/>
    <dgm:cxn modelId="{1DCCCBDE-CBC1-4CB1-A9ED-036CD3BC0B73}" type="presParOf" srcId="{F4DDD5A9-2D76-4E6D-8A7F-299EC901BF4F}" destId="{07DF7D5A-55E9-4BEB-87FD-B1A3947EC73B}" srcOrd="4" destOrd="0" presId="urn:microsoft.com/office/officeart/2005/8/layout/vProcess5"/>
    <dgm:cxn modelId="{DB8D8FDB-89B7-4DB0-B6BB-EB572D8DCE46}" type="presParOf" srcId="{F4DDD5A9-2D76-4E6D-8A7F-299EC901BF4F}" destId="{B355716A-3EA3-4443-8236-D3901C346CEC}" srcOrd="5" destOrd="0" presId="urn:microsoft.com/office/officeart/2005/8/layout/vProcess5"/>
    <dgm:cxn modelId="{AF73F998-6BC1-43D4-B954-C97EBB97138B}" type="presParOf" srcId="{F4DDD5A9-2D76-4E6D-8A7F-299EC901BF4F}" destId="{8FE70AB7-C223-4C1E-A37F-D5DDC219AA46}" srcOrd="6" destOrd="0" presId="urn:microsoft.com/office/officeart/2005/8/layout/vProcess5"/>
    <dgm:cxn modelId="{1FBA7444-AC33-4846-86FB-0E00E484665D}" type="presParOf" srcId="{F4DDD5A9-2D76-4E6D-8A7F-299EC901BF4F}" destId="{75E7812D-52DB-40A8-8249-A30CA1AD0DE1}" srcOrd="7" destOrd="0" presId="urn:microsoft.com/office/officeart/2005/8/layout/vProcess5"/>
    <dgm:cxn modelId="{9520B13D-D6C4-4566-A9AF-9BC18D3B5426}" type="presParOf" srcId="{F4DDD5A9-2D76-4E6D-8A7F-299EC901BF4F}" destId="{B78DAC67-5333-4298-A530-245CAD6187EB}" srcOrd="8" destOrd="0" presId="urn:microsoft.com/office/officeart/2005/8/layout/vProcess5"/>
    <dgm:cxn modelId="{1CC2FBB2-C204-4F26-9B6F-44A5683A1877}" type="presParOf" srcId="{F4DDD5A9-2D76-4E6D-8A7F-299EC901BF4F}" destId="{9F344EDF-38AA-4B16-B0D4-E0C0C117BEBC}" srcOrd="9" destOrd="0" presId="urn:microsoft.com/office/officeart/2005/8/layout/vProcess5"/>
    <dgm:cxn modelId="{798BBEF0-3151-4EDE-A6F7-1AF303BF4E31}" type="presParOf" srcId="{F4DDD5A9-2D76-4E6D-8A7F-299EC901BF4F}" destId="{440F1194-F813-4D2E-9B18-2873EAD41D40}" srcOrd="10" destOrd="0" presId="urn:microsoft.com/office/officeart/2005/8/layout/vProcess5"/>
    <dgm:cxn modelId="{DB0DB382-DF42-4757-80F2-22E323B1566C}" type="presParOf" srcId="{F4DDD5A9-2D76-4E6D-8A7F-299EC901BF4F}" destId="{6AD0627F-53E8-4494-A2D3-E6B61E7FBF15}" srcOrd="11" destOrd="0" presId="urn:microsoft.com/office/officeart/2005/8/layout/vProcess5"/>
    <dgm:cxn modelId="{BECE4C25-EA2D-42D9-A687-920DD1433EB7}" type="presParOf" srcId="{F4DDD5A9-2D76-4E6D-8A7F-299EC901BF4F}" destId="{0921FFA2-C2A5-4360-ABC1-6FD0C8043B33}" srcOrd="12" destOrd="0" presId="urn:microsoft.com/office/officeart/2005/8/layout/vProcess5"/>
    <dgm:cxn modelId="{507ECC62-B336-4DAE-8143-16DE6D8BFAB5}" type="presParOf" srcId="{F4DDD5A9-2D76-4E6D-8A7F-299EC901BF4F}" destId="{D4C6B5A4-AE7D-4E8F-BDBE-AF6543C2BD17}" srcOrd="13" destOrd="0" presId="urn:microsoft.com/office/officeart/2005/8/layout/vProcess5"/>
    <dgm:cxn modelId="{A38040A1-8CBC-4325-8FC2-988961920CFD}" type="presParOf" srcId="{F4DDD5A9-2D76-4E6D-8A7F-299EC901BF4F}" destId="{4DB84067-B96D-4C40-BBFA-9C2EE51D482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8A4550A-6805-43BF-B366-682F1DE7874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0597EDCB-63B9-4383-B7D2-B0A876CF6846}">
      <dgm:prSet/>
      <dgm:spPr/>
      <dgm:t>
        <a:bodyPr/>
        <a:lstStyle/>
        <a:p>
          <a:r>
            <a:rPr lang="en-US"/>
            <a:t>Principle of transparency:</a:t>
          </a:r>
          <a:endParaRPr lang="fi-FI"/>
        </a:p>
      </dgm:t>
    </dgm:pt>
    <dgm:pt modelId="{C5656EED-E24B-47F9-B0BF-1E9D69D1B9CB}" type="parTrans" cxnId="{55F99598-8D32-430A-BC8E-DBB55BD9FD93}">
      <dgm:prSet/>
      <dgm:spPr/>
      <dgm:t>
        <a:bodyPr/>
        <a:lstStyle/>
        <a:p>
          <a:endParaRPr lang="fi-FI"/>
        </a:p>
      </dgm:t>
    </dgm:pt>
    <dgm:pt modelId="{9AC99910-4DEC-4339-B0A2-B926E6EA13F3}" type="sibTrans" cxnId="{55F99598-8D32-430A-BC8E-DBB55BD9FD93}">
      <dgm:prSet/>
      <dgm:spPr/>
      <dgm:t>
        <a:bodyPr/>
        <a:lstStyle/>
        <a:p>
          <a:endParaRPr lang="fi-FI"/>
        </a:p>
      </dgm:t>
    </dgm:pt>
    <dgm:pt modelId="{F98188F2-6459-4325-8795-76243197E45B}">
      <dgm:prSet/>
      <dgm:spPr/>
      <dgm:t>
        <a:bodyPr/>
        <a:lstStyle/>
        <a:p>
          <a:r>
            <a:rPr lang="en-US" dirty="0"/>
            <a:t>If a conflict of interest cannot be avoided, the investment firm shall provide sufficiently detailed information on the nature of the conflict of interest and its causes and on the measures taken to mitigate the risks to the client's interests before executing the transaction on behalf of the client.</a:t>
          </a:r>
          <a:endParaRPr lang="fi-FI" dirty="0"/>
        </a:p>
      </dgm:t>
    </dgm:pt>
    <dgm:pt modelId="{36ACD44C-4562-4AA9-9A01-93AD56B17905}" type="parTrans" cxnId="{86952FAB-90F6-4F4D-8172-B031722D79FD}">
      <dgm:prSet/>
      <dgm:spPr/>
      <dgm:t>
        <a:bodyPr/>
        <a:lstStyle/>
        <a:p>
          <a:endParaRPr lang="fi-FI"/>
        </a:p>
      </dgm:t>
    </dgm:pt>
    <dgm:pt modelId="{911E3CE6-FEDF-427E-9A48-6EBAF6BC4BF6}" type="sibTrans" cxnId="{86952FAB-90F6-4F4D-8172-B031722D79FD}">
      <dgm:prSet/>
      <dgm:spPr/>
      <dgm:t>
        <a:bodyPr/>
        <a:lstStyle/>
        <a:p>
          <a:endParaRPr lang="fi-FI"/>
        </a:p>
      </dgm:t>
    </dgm:pt>
    <dgm:pt modelId="{89D7267A-A01E-4015-82AE-DCDB8AF332B5}">
      <dgm:prSet/>
      <dgm:spPr/>
      <dgm:t>
        <a:bodyPr/>
        <a:lstStyle/>
        <a:p>
          <a:r>
            <a:rPr lang="en-US"/>
            <a:t>The investment firm must have a policy on the procedures for identifying and preventing conflicts of interest.</a:t>
          </a:r>
          <a:endParaRPr lang="fi-FI"/>
        </a:p>
      </dgm:t>
    </dgm:pt>
    <dgm:pt modelId="{777A73FB-042F-4BE1-B4A5-495B04251A8D}" type="parTrans" cxnId="{4916C718-F6AE-4B3F-997C-9C539F6DCF4E}">
      <dgm:prSet/>
      <dgm:spPr/>
      <dgm:t>
        <a:bodyPr/>
        <a:lstStyle/>
        <a:p>
          <a:endParaRPr lang="fi-FI"/>
        </a:p>
      </dgm:t>
    </dgm:pt>
    <dgm:pt modelId="{BEFD4E82-50D0-489A-B211-DF45386E703A}" type="sibTrans" cxnId="{4916C718-F6AE-4B3F-997C-9C539F6DCF4E}">
      <dgm:prSet/>
      <dgm:spPr/>
      <dgm:t>
        <a:bodyPr/>
        <a:lstStyle/>
        <a:p>
          <a:endParaRPr lang="fi-FI"/>
        </a:p>
      </dgm:t>
    </dgm:pt>
    <dgm:pt modelId="{1751F72B-1D3D-4D16-A83C-034ABE28D358}" type="pres">
      <dgm:prSet presAssocID="{78A4550A-6805-43BF-B366-682F1DE78741}" presName="vert0" presStyleCnt="0">
        <dgm:presLayoutVars>
          <dgm:dir/>
          <dgm:animOne val="branch"/>
          <dgm:animLvl val="lvl"/>
        </dgm:presLayoutVars>
      </dgm:prSet>
      <dgm:spPr/>
    </dgm:pt>
    <dgm:pt modelId="{D3404DFE-5D51-465C-A731-DFC48608CC20}" type="pres">
      <dgm:prSet presAssocID="{0597EDCB-63B9-4383-B7D2-B0A876CF6846}" presName="thickLine" presStyleLbl="alignNode1" presStyleIdx="0" presStyleCnt="2"/>
      <dgm:spPr/>
    </dgm:pt>
    <dgm:pt modelId="{AFECB1F2-6226-4F55-9B60-7B419ECCB8A3}" type="pres">
      <dgm:prSet presAssocID="{0597EDCB-63B9-4383-B7D2-B0A876CF6846}" presName="horz1" presStyleCnt="0"/>
      <dgm:spPr/>
    </dgm:pt>
    <dgm:pt modelId="{7D3B1FA4-3622-4CF1-82F4-5CE64BB9ACA0}" type="pres">
      <dgm:prSet presAssocID="{0597EDCB-63B9-4383-B7D2-B0A876CF6846}" presName="tx1" presStyleLbl="revTx" presStyleIdx="0" presStyleCnt="3"/>
      <dgm:spPr/>
    </dgm:pt>
    <dgm:pt modelId="{1222639E-F7F9-420D-9595-8549B9B72B12}" type="pres">
      <dgm:prSet presAssocID="{0597EDCB-63B9-4383-B7D2-B0A876CF6846}" presName="vert1" presStyleCnt="0"/>
      <dgm:spPr/>
    </dgm:pt>
    <dgm:pt modelId="{6D3A2237-A1F8-4CF4-A8FC-C3F19E0368BB}" type="pres">
      <dgm:prSet presAssocID="{F98188F2-6459-4325-8795-76243197E45B}" presName="vertSpace2a" presStyleCnt="0"/>
      <dgm:spPr/>
    </dgm:pt>
    <dgm:pt modelId="{E4EB3C06-0501-47DB-B74F-6A29FACC6F64}" type="pres">
      <dgm:prSet presAssocID="{F98188F2-6459-4325-8795-76243197E45B}" presName="horz2" presStyleCnt="0"/>
      <dgm:spPr/>
    </dgm:pt>
    <dgm:pt modelId="{BA6A3D53-B8FF-4B5A-8C4C-EE042F3BB738}" type="pres">
      <dgm:prSet presAssocID="{F98188F2-6459-4325-8795-76243197E45B}" presName="horzSpace2" presStyleCnt="0"/>
      <dgm:spPr/>
    </dgm:pt>
    <dgm:pt modelId="{DBF7CBE5-9D4E-4B68-826C-53494D2EB290}" type="pres">
      <dgm:prSet presAssocID="{F98188F2-6459-4325-8795-76243197E45B}" presName="tx2" presStyleLbl="revTx" presStyleIdx="1" presStyleCnt="3"/>
      <dgm:spPr/>
    </dgm:pt>
    <dgm:pt modelId="{4E58C85E-73E6-45D7-A214-9BB7B73AD654}" type="pres">
      <dgm:prSet presAssocID="{F98188F2-6459-4325-8795-76243197E45B}" presName="vert2" presStyleCnt="0"/>
      <dgm:spPr/>
    </dgm:pt>
    <dgm:pt modelId="{904CDB27-AC53-4212-BF9E-D33F041F5FC6}" type="pres">
      <dgm:prSet presAssocID="{F98188F2-6459-4325-8795-76243197E45B}" presName="thinLine2b" presStyleLbl="callout" presStyleIdx="0" presStyleCnt="1"/>
      <dgm:spPr/>
    </dgm:pt>
    <dgm:pt modelId="{24FAAEC2-10C8-4C70-9C28-D6A7C5E14346}" type="pres">
      <dgm:prSet presAssocID="{F98188F2-6459-4325-8795-76243197E45B}" presName="vertSpace2b" presStyleCnt="0"/>
      <dgm:spPr/>
    </dgm:pt>
    <dgm:pt modelId="{A9656D34-CB01-4287-8643-18A93F5547A4}" type="pres">
      <dgm:prSet presAssocID="{89D7267A-A01E-4015-82AE-DCDB8AF332B5}" presName="thickLine" presStyleLbl="alignNode1" presStyleIdx="1" presStyleCnt="2"/>
      <dgm:spPr/>
    </dgm:pt>
    <dgm:pt modelId="{8835B50D-D3E0-4395-9BD4-6FA794731427}" type="pres">
      <dgm:prSet presAssocID="{89D7267A-A01E-4015-82AE-DCDB8AF332B5}" presName="horz1" presStyleCnt="0"/>
      <dgm:spPr/>
    </dgm:pt>
    <dgm:pt modelId="{FAFA10F7-B497-4C5C-932C-35223074CEB4}" type="pres">
      <dgm:prSet presAssocID="{89D7267A-A01E-4015-82AE-DCDB8AF332B5}" presName="tx1" presStyleLbl="revTx" presStyleIdx="2" presStyleCnt="3"/>
      <dgm:spPr/>
    </dgm:pt>
    <dgm:pt modelId="{E500395B-3B8F-44E6-8A8F-94BFCD291DCD}" type="pres">
      <dgm:prSet presAssocID="{89D7267A-A01E-4015-82AE-DCDB8AF332B5}" presName="vert1" presStyleCnt="0"/>
      <dgm:spPr/>
    </dgm:pt>
  </dgm:ptLst>
  <dgm:cxnLst>
    <dgm:cxn modelId="{2EAD3C12-DE07-4164-A65F-6438614F1C7F}" type="presOf" srcId="{F98188F2-6459-4325-8795-76243197E45B}" destId="{DBF7CBE5-9D4E-4B68-826C-53494D2EB290}" srcOrd="0" destOrd="0" presId="urn:microsoft.com/office/officeart/2008/layout/LinedList"/>
    <dgm:cxn modelId="{4916C718-F6AE-4B3F-997C-9C539F6DCF4E}" srcId="{78A4550A-6805-43BF-B366-682F1DE78741}" destId="{89D7267A-A01E-4015-82AE-DCDB8AF332B5}" srcOrd="1" destOrd="0" parTransId="{777A73FB-042F-4BE1-B4A5-495B04251A8D}" sibTransId="{BEFD4E82-50D0-489A-B211-DF45386E703A}"/>
    <dgm:cxn modelId="{5FFF2A7E-F031-4C2F-B09E-24F331E35FF6}" type="presOf" srcId="{89D7267A-A01E-4015-82AE-DCDB8AF332B5}" destId="{FAFA10F7-B497-4C5C-932C-35223074CEB4}" srcOrd="0" destOrd="0" presId="urn:microsoft.com/office/officeart/2008/layout/LinedList"/>
    <dgm:cxn modelId="{55F99598-8D32-430A-BC8E-DBB55BD9FD93}" srcId="{78A4550A-6805-43BF-B366-682F1DE78741}" destId="{0597EDCB-63B9-4383-B7D2-B0A876CF6846}" srcOrd="0" destOrd="0" parTransId="{C5656EED-E24B-47F9-B0BF-1E9D69D1B9CB}" sibTransId="{9AC99910-4DEC-4339-B0A2-B926E6EA13F3}"/>
    <dgm:cxn modelId="{843C8E9F-E0CE-443E-BBE0-AA6DAAD36A81}" type="presOf" srcId="{78A4550A-6805-43BF-B366-682F1DE78741}" destId="{1751F72B-1D3D-4D16-A83C-034ABE28D358}" srcOrd="0" destOrd="0" presId="urn:microsoft.com/office/officeart/2008/layout/LinedList"/>
    <dgm:cxn modelId="{86952FAB-90F6-4F4D-8172-B031722D79FD}" srcId="{0597EDCB-63B9-4383-B7D2-B0A876CF6846}" destId="{F98188F2-6459-4325-8795-76243197E45B}" srcOrd="0" destOrd="0" parTransId="{36ACD44C-4562-4AA9-9A01-93AD56B17905}" sibTransId="{911E3CE6-FEDF-427E-9A48-6EBAF6BC4BF6}"/>
    <dgm:cxn modelId="{EE7FB9CF-E599-43A6-8AF0-AC382D2C3442}" type="presOf" srcId="{0597EDCB-63B9-4383-B7D2-B0A876CF6846}" destId="{7D3B1FA4-3622-4CF1-82F4-5CE64BB9ACA0}" srcOrd="0" destOrd="0" presId="urn:microsoft.com/office/officeart/2008/layout/LinedList"/>
    <dgm:cxn modelId="{5FE2F9BB-E453-472C-AC52-79E408457AEF}" type="presParOf" srcId="{1751F72B-1D3D-4D16-A83C-034ABE28D358}" destId="{D3404DFE-5D51-465C-A731-DFC48608CC20}" srcOrd="0" destOrd="0" presId="urn:microsoft.com/office/officeart/2008/layout/LinedList"/>
    <dgm:cxn modelId="{7C2A7F8E-496A-47BB-96FB-A922E692018E}" type="presParOf" srcId="{1751F72B-1D3D-4D16-A83C-034ABE28D358}" destId="{AFECB1F2-6226-4F55-9B60-7B419ECCB8A3}" srcOrd="1" destOrd="0" presId="urn:microsoft.com/office/officeart/2008/layout/LinedList"/>
    <dgm:cxn modelId="{5A65C73D-7656-4F85-A632-9775E0BC49D4}" type="presParOf" srcId="{AFECB1F2-6226-4F55-9B60-7B419ECCB8A3}" destId="{7D3B1FA4-3622-4CF1-82F4-5CE64BB9ACA0}" srcOrd="0" destOrd="0" presId="urn:microsoft.com/office/officeart/2008/layout/LinedList"/>
    <dgm:cxn modelId="{971B2172-593C-4AA2-8E13-000066D41C16}" type="presParOf" srcId="{AFECB1F2-6226-4F55-9B60-7B419ECCB8A3}" destId="{1222639E-F7F9-420D-9595-8549B9B72B12}" srcOrd="1" destOrd="0" presId="urn:microsoft.com/office/officeart/2008/layout/LinedList"/>
    <dgm:cxn modelId="{DB589464-54F9-49FB-89D9-9F0ED8DD3733}" type="presParOf" srcId="{1222639E-F7F9-420D-9595-8549B9B72B12}" destId="{6D3A2237-A1F8-4CF4-A8FC-C3F19E0368BB}" srcOrd="0" destOrd="0" presId="urn:microsoft.com/office/officeart/2008/layout/LinedList"/>
    <dgm:cxn modelId="{42917B3E-2E85-4411-9ABE-A01F871DEAB9}" type="presParOf" srcId="{1222639E-F7F9-420D-9595-8549B9B72B12}" destId="{E4EB3C06-0501-47DB-B74F-6A29FACC6F64}" srcOrd="1" destOrd="0" presId="urn:microsoft.com/office/officeart/2008/layout/LinedList"/>
    <dgm:cxn modelId="{4AEF234B-471D-43F8-8E38-DD67E2220E06}" type="presParOf" srcId="{E4EB3C06-0501-47DB-B74F-6A29FACC6F64}" destId="{BA6A3D53-B8FF-4B5A-8C4C-EE042F3BB738}" srcOrd="0" destOrd="0" presId="urn:microsoft.com/office/officeart/2008/layout/LinedList"/>
    <dgm:cxn modelId="{510E6363-9971-495C-BAE5-38C6F67BDA64}" type="presParOf" srcId="{E4EB3C06-0501-47DB-B74F-6A29FACC6F64}" destId="{DBF7CBE5-9D4E-4B68-826C-53494D2EB290}" srcOrd="1" destOrd="0" presId="urn:microsoft.com/office/officeart/2008/layout/LinedList"/>
    <dgm:cxn modelId="{4A8C2E9F-2353-4E96-9CEC-DF7495B87A48}" type="presParOf" srcId="{E4EB3C06-0501-47DB-B74F-6A29FACC6F64}" destId="{4E58C85E-73E6-45D7-A214-9BB7B73AD654}" srcOrd="2" destOrd="0" presId="urn:microsoft.com/office/officeart/2008/layout/LinedList"/>
    <dgm:cxn modelId="{6752AFB6-0179-49AC-A695-DE880E26883A}" type="presParOf" srcId="{1222639E-F7F9-420D-9595-8549B9B72B12}" destId="{904CDB27-AC53-4212-BF9E-D33F041F5FC6}" srcOrd="2" destOrd="0" presId="urn:microsoft.com/office/officeart/2008/layout/LinedList"/>
    <dgm:cxn modelId="{3B5E7709-1AB3-4531-A69C-27C799BF4603}" type="presParOf" srcId="{1222639E-F7F9-420D-9595-8549B9B72B12}" destId="{24FAAEC2-10C8-4C70-9C28-D6A7C5E14346}" srcOrd="3" destOrd="0" presId="urn:microsoft.com/office/officeart/2008/layout/LinedList"/>
    <dgm:cxn modelId="{48C288D9-9EAD-4CED-A6C6-19DDC806DA45}" type="presParOf" srcId="{1751F72B-1D3D-4D16-A83C-034ABE28D358}" destId="{A9656D34-CB01-4287-8643-18A93F5547A4}" srcOrd="2" destOrd="0" presId="urn:microsoft.com/office/officeart/2008/layout/LinedList"/>
    <dgm:cxn modelId="{67E8C03D-3AB0-44F3-8711-1D6598C2BD84}" type="presParOf" srcId="{1751F72B-1D3D-4D16-A83C-034ABE28D358}" destId="{8835B50D-D3E0-4395-9BD4-6FA794731427}" srcOrd="3" destOrd="0" presId="urn:microsoft.com/office/officeart/2008/layout/LinedList"/>
    <dgm:cxn modelId="{09EE7F34-EF8E-4191-A56C-4BFFD2819495}" type="presParOf" srcId="{8835B50D-D3E0-4395-9BD4-6FA794731427}" destId="{FAFA10F7-B497-4C5C-932C-35223074CEB4}" srcOrd="0" destOrd="0" presId="urn:microsoft.com/office/officeart/2008/layout/LinedList"/>
    <dgm:cxn modelId="{4839D22B-5B7E-4092-B012-D917203252B6}" type="presParOf" srcId="{8835B50D-D3E0-4395-9BD4-6FA794731427}" destId="{E500395B-3B8F-44E6-8A8F-94BFCD291DC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51ECB8-0DF3-4642-83E3-D4BCBDD776EB}" type="doc">
      <dgm:prSet loTypeId="urn:microsoft.com/office/officeart/2005/8/layout/bProcess4" loCatId="process" qsTypeId="urn:microsoft.com/office/officeart/2005/8/quickstyle/simple1" qsCatId="simple" csTypeId="urn:microsoft.com/office/officeart/2005/8/colors/colorful5" csCatId="colorful"/>
      <dgm:spPr/>
      <dgm:t>
        <a:bodyPr/>
        <a:lstStyle/>
        <a:p>
          <a:endParaRPr lang="en-US"/>
        </a:p>
      </dgm:t>
    </dgm:pt>
    <dgm:pt modelId="{58CA78B2-BC84-4082-9CB0-CAADEFA5F81E}">
      <dgm:prSet/>
      <dgm:spPr/>
      <dgm:t>
        <a:bodyPr/>
        <a:lstStyle/>
        <a:p>
          <a:r>
            <a:rPr lang="en-US" b="1"/>
            <a:t>Incentives refer to monetary or non-monetary benefits paid or received by an investment firm to a party other than a client.</a:t>
          </a:r>
          <a:endParaRPr lang="en-US"/>
        </a:p>
      </dgm:t>
    </dgm:pt>
    <dgm:pt modelId="{14A200B6-779F-4466-B9C6-8EECA7743AB2}" type="parTrans" cxnId="{AC4E2A72-C748-469B-92AE-34CC99F5AF55}">
      <dgm:prSet/>
      <dgm:spPr/>
      <dgm:t>
        <a:bodyPr/>
        <a:lstStyle/>
        <a:p>
          <a:endParaRPr lang="en-US"/>
        </a:p>
      </dgm:t>
    </dgm:pt>
    <dgm:pt modelId="{A31E766D-2798-473B-A6F1-E63B33825789}" type="sibTrans" cxnId="{AC4E2A72-C748-469B-92AE-34CC99F5AF55}">
      <dgm:prSet/>
      <dgm:spPr/>
      <dgm:t>
        <a:bodyPr/>
        <a:lstStyle/>
        <a:p>
          <a:endParaRPr lang="en-US"/>
        </a:p>
      </dgm:t>
    </dgm:pt>
    <dgm:pt modelId="{DADC780A-B9C9-47D8-80CE-7ED621FEEBDA}">
      <dgm:prSet/>
      <dgm:spPr/>
      <dgm:t>
        <a:bodyPr/>
        <a:lstStyle/>
        <a:p>
          <a:r>
            <a:rPr lang="en-US"/>
            <a:t>For example, a refund of fees, ie the share of fees charged by another service provider, </a:t>
          </a:r>
        </a:p>
      </dgm:t>
    </dgm:pt>
    <dgm:pt modelId="{2B061F8A-FD43-4F1D-A1D3-EC312754F3AF}" type="parTrans" cxnId="{F0CB9ACF-3FBD-4A77-A279-F9BFB93276AF}">
      <dgm:prSet/>
      <dgm:spPr/>
      <dgm:t>
        <a:bodyPr/>
        <a:lstStyle/>
        <a:p>
          <a:endParaRPr lang="en-US"/>
        </a:p>
      </dgm:t>
    </dgm:pt>
    <dgm:pt modelId="{23F7381D-1B9A-4D1A-A476-C5BBB6491F6A}" type="sibTrans" cxnId="{F0CB9ACF-3FBD-4A77-A279-F9BFB93276AF}">
      <dgm:prSet/>
      <dgm:spPr/>
      <dgm:t>
        <a:bodyPr/>
        <a:lstStyle/>
        <a:p>
          <a:endParaRPr lang="en-US"/>
        </a:p>
      </dgm:t>
    </dgm:pt>
    <dgm:pt modelId="{A0D3CF18-64AF-4F11-841F-A7CBCBDC7044}">
      <dgm:prSet/>
      <dgm:spPr/>
      <dgm:t>
        <a:bodyPr/>
        <a:lstStyle/>
        <a:p>
          <a:r>
            <a:rPr lang="en-US"/>
            <a:t>for example, an investment firm engaged in investment advice may receive a refund from the fund management company to the funds managed by which the investment firm directs clients' funds;</a:t>
          </a:r>
        </a:p>
      </dgm:t>
    </dgm:pt>
    <dgm:pt modelId="{CBA857CF-603B-4B13-A8E0-0C70B588EA4B}" type="parTrans" cxnId="{5A8CDAEC-187F-48F7-9503-F452F8FBF40C}">
      <dgm:prSet/>
      <dgm:spPr/>
      <dgm:t>
        <a:bodyPr/>
        <a:lstStyle/>
        <a:p>
          <a:endParaRPr lang="en-US"/>
        </a:p>
      </dgm:t>
    </dgm:pt>
    <dgm:pt modelId="{694A9A3B-E433-410B-8CFC-D1AE1146EA38}" type="sibTrans" cxnId="{5A8CDAEC-187F-48F7-9503-F452F8FBF40C}">
      <dgm:prSet/>
      <dgm:spPr/>
      <dgm:t>
        <a:bodyPr/>
        <a:lstStyle/>
        <a:p>
          <a:endParaRPr lang="en-US"/>
        </a:p>
      </dgm:t>
    </dgm:pt>
    <dgm:pt modelId="{E4E91CA1-F6DB-4587-9F95-95D83C440B18}">
      <dgm:prSet/>
      <dgm:spPr/>
      <dgm:t>
        <a:bodyPr/>
        <a:lstStyle/>
        <a:p>
          <a:r>
            <a:rPr lang="en-US" b="1"/>
            <a:t>An investment adviser may have an incentive to recommend investments for which he receives fee returns, even if this may not be in the investor's best interests;</a:t>
          </a:r>
          <a:endParaRPr lang="en-US"/>
        </a:p>
      </dgm:t>
    </dgm:pt>
    <dgm:pt modelId="{59BCFDA5-058B-4611-AE3A-D563EEB0489A}" type="parTrans" cxnId="{3A14AD52-6556-413C-A5D3-C9A7709DC837}">
      <dgm:prSet/>
      <dgm:spPr/>
      <dgm:t>
        <a:bodyPr/>
        <a:lstStyle/>
        <a:p>
          <a:endParaRPr lang="en-US"/>
        </a:p>
      </dgm:t>
    </dgm:pt>
    <dgm:pt modelId="{556CE082-8922-4EC9-A988-80DE75F7679E}" type="sibTrans" cxnId="{3A14AD52-6556-413C-A5D3-C9A7709DC837}">
      <dgm:prSet/>
      <dgm:spPr/>
      <dgm:t>
        <a:bodyPr/>
        <a:lstStyle/>
        <a:p>
          <a:endParaRPr lang="en-US"/>
        </a:p>
      </dgm:t>
    </dgm:pt>
    <dgm:pt modelId="{CD527FD7-7699-4722-9943-8F246872EF47}">
      <dgm:prSet/>
      <dgm:spPr/>
      <dgm:t>
        <a:bodyPr/>
        <a:lstStyle/>
        <a:p>
          <a:r>
            <a:rPr lang="en-US" b="1"/>
            <a:t>Incentive regulation is the strictest in asset management and independent investment advice.</a:t>
          </a:r>
          <a:endParaRPr lang="en-US"/>
        </a:p>
      </dgm:t>
    </dgm:pt>
    <dgm:pt modelId="{9D8B3F10-0841-4F01-8D08-9047ACEFA617}" type="parTrans" cxnId="{0FAADC3B-4711-4E62-8129-199A06446BE2}">
      <dgm:prSet/>
      <dgm:spPr/>
      <dgm:t>
        <a:bodyPr/>
        <a:lstStyle/>
        <a:p>
          <a:endParaRPr lang="en-US"/>
        </a:p>
      </dgm:t>
    </dgm:pt>
    <dgm:pt modelId="{7BA4E8A2-A8F6-4FA7-9860-900F7B0DFE71}" type="sibTrans" cxnId="{0FAADC3B-4711-4E62-8129-199A06446BE2}">
      <dgm:prSet/>
      <dgm:spPr/>
      <dgm:t>
        <a:bodyPr/>
        <a:lstStyle/>
        <a:p>
          <a:endParaRPr lang="en-US"/>
        </a:p>
      </dgm:t>
    </dgm:pt>
    <dgm:pt modelId="{00F7735E-4CA4-4D65-90B2-A3F7B9DB7C6A}">
      <dgm:prSet/>
      <dgm:spPr/>
      <dgm:t>
        <a:bodyPr/>
        <a:lstStyle/>
        <a:p>
          <a:r>
            <a:rPr lang="en-US" b="1"/>
            <a:t>In other investment services, the investment firm may not, in principle, pay incentives to a third party or receive incentives from a third party in connection with an investment or ancillary service.</a:t>
          </a:r>
          <a:endParaRPr lang="en-US"/>
        </a:p>
      </dgm:t>
    </dgm:pt>
    <dgm:pt modelId="{9AEFD8D5-ABA1-4FB2-B7CE-CA8470A7D23A}" type="parTrans" cxnId="{CF42549C-5486-48D3-91E8-B07EBAF82A2E}">
      <dgm:prSet/>
      <dgm:spPr/>
      <dgm:t>
        <a:bodyPr/>
        <a:lstStyle/>
        <a:p>
          <a:endParaRPr lang="en-US"/>
        </a:p>
      </dgm:t>
    </dgm:pt>
    <dgm:pt modelId="{2F380FE8-05C7-4765-817D-BBA2C6FAEA19}" type="sibTrans" cxnId="{CF42549C-5486-48D3-91E8-B07EBAF82A2E}">
      <dgm:prSet/>
      <dgm:spPr/>
      <dgm:t>
        <a:bodyPr/>
        <a:lstStyle/>
        <a:p>
          <a:endParaRPr lang="en-US"/>
        </a:p>
      </dgm:t>
    </dgm:pt>
    <dgm:pt modelId="{D3FF8A61-3833-47D7-915F-9CB6FC826175}" type="pres">
      <dgm:prSet presAssocID="{CE51ECB8-0DF3-4642-83E3-D4BCBDD776EB}" presName="Name0" presStyleCnt="0">
        <dgm:presLayoutVars>
          <dgm:dir/>
          <dgm:resizeHandles/>
        </dgm:presLayoutVars>
      </dgm:prSet>
      <dgm:spPr/>
    </dgm:pt>
    <dgm:pt modelId="{02F6C821-55CC-49B9-8BE6-E6DE3D2C008C}" type="pres">
      <dgm:prSet presAssocID="{58CA78B2-BC84-4082-9CB0-CAADEFA5F81E}" presName="compNode" presStyleCnt="0"/>
      <dgm:spPr/>
    </dgm:pt>
    <dgm:pt modelId="{5C6D0E81-EDA7-472B-9E7D-2C40129D9F1C}" type="pres">
      <dgm:prSet presAssocID="{58CA78B2-BC84-4082-9CB0-CAADEFA5F81E}" presName="dummyConnPt" presStyleCnt="0"/>
      <dgm:spPr/>
    </dgm:pt>
    <dgm:pt modelId="{BB7D0C7C-AEA5-4711-99AA-25A967BF203E}" type="pres">
      <dgm:prSet presAssocID="{58CA78B2-BC84-4082-9CB0-CAADEFA5F81E}" presName="node" presStyleLbl="node1" presStyleIdx="0" presStyleCnt="4">
        <dgm:presLayoutVars>
          <dgm:bulletEnabled val="1"/>
        </dgm:presLayoutVars>
      </dgm:prSet>
      <dgm:spPr/>
    </dgm:pt>
    <dgm:pt modelId="{DD558BBE-7793-46DB-89F1-A6A8B4768872}" type="pres">
      <dgm:prSet presAssocID="{A31E766D-2798-473B-A6F1-E63B33825789}" presName="sibTrans" presStyleLbl="bgSibTrans2D1" presStyleIdx="0" presStyleCnt="3"/>
      <dgm:spPr/>
    </dgm:pt>
    <dgm:pt modelId="{8287ED19-681A-427F-8EFD-178ADB86EB13}" type="pres">
      <dgm:prSet presAssocID="{E4E91CA1-F6DB-4587-9F95-95D83C440B18}" presName="compNode" presStyleCnt="0"/>
      <dgm:spPr/>
    </dgm:pt>
    <dgm:pt modelId="{13DAA37E-D996-404E-A9C7-5706AEAC6FE2}" type="pres">
      <dgm:prSet presAssocID="{E4E91CA1-F6DB-4587-9F95-95D83C440B18}" presName="dummyConnPt" presStyleCnt="0"/>
      <dgm:spPr/>
    </dgm:pt>
    <dgm:pt modelId="{8BF27A23-66D2-47B4-8F37-29DEB8871B40}" type="pres">
      <dgm:prSet presAssocID="{E4E91CA1-F6DB-4587-9F95-95D83C440B18}" presName="node" presStyleLbl="node1" presStyleIdx="1" presStyleCnt="4">
        <dgm:presLayoutVars>
          <dgm:bulletEnabled val="1"/>
        </dgm:presLayoutVars>
      </dgm:prSet>
      <dgm:spPr/>
    </dgm:pt>
    <dgm:pt modelId="{72B5D359-6D65-4019-9654-D573CE36010C}" type="pres">
      <dgm:prSet presAssocID="{556CE082-8922-4EC9-A988-80DE75F7679E}" presName="sibTrans" presStyleLbl="bgSibTrans2D1" presStyleIdx="1" presStyleCnt="3"/>
      <dgm:spPr/>
    </dgm:pt>
    <dgm:pt modelId="{7A24453F-F831-41C6-8DA2-E4436017410C}" type="pres">
      <dgm:prSet presAssocID="{CD527FD7-7699-4722-9943-8F246872EF47}" presName="compNode" presStyleCnt="0"/>
      <dgm:spPr/>
    </dgm:pt>
    <dgm:pt modelId="{72F4F93C-FF8A-4851-B73E-7777AF50A906}" type="pres">
      <dgm:prSet presAssocID="{CD527FD7-7699-4722-9943-8F246872EF47}" presName="dummyConnPt" presStyleCnt="0"/>
      <dgm:spPr/>
    </dgm:pt>
    <dgm:pt modelId="{C3E26BFF-3B65-4916-A7FB-4D4354501A2F}" type="pres">
      <dgm:prSet presAssocID="{CD527FD7-7699-4722-9943-8F246872EF47}" presName="node" presStyleLbl="node1" presStyleIdx="2" presStyleCnt="4">
        <dgm:presLayoutVars>
          <dgm:bulletEnabled val="1"/>
        </dgm:presLayoutVars>
      </dgm:prSet>
      <dgm:spPr/>
    </dgm:pt>
    <dgm:pt modelId="{D34900C8-6545-48A1-9B4E-F7D98AC1FCEE}" type="pres">
      <dgm:prSet presAssocID="{7BA4E8A2-A8F6-4FA7-9860-900F7B0DFE71}" presName="sibTrans" presStyleLbl="bgSibTrans2D1" presStyleIdx="2" presStyleCnt="3"/>
      <dgm:spPr/>
    </dgm:pt>
    <dgm:pt modelId="{6DB1AD57-C0CA-4BBF-BA7E-1EBAB973230C}" type="pres">
      <dgm:prSet presAssocID="{00F7735E-4CA4-4D65-90B2-A3F7B9DB7C6A}" presName="compNode" presStyleCnt="0"/>
      <dgm:spPr/>
    </dgm:pt>
    <dgm:pt modelId="{375BEB63-2F9D-4617-9AAE-BEC8CF327FD0}" type="pres">
      <dgm:prSet presAssocID="{00F7735E-4CA4-4D65-90B2-A3F7B9DB7C6A}" presName="dummyConnPt" presStyleCnt="0"/>
      <dgm:spPr/>
    </dgm:pt>
    <dgm:pt modelId="{26530BFC-2476-400B-A005-4B6651030FA5}" type="pres">
      <dgm:prSet presAssocID="{00F7735E-4CA4-4D65-90B2-A3F7B9DB7C6A}" presName="node" presStyleLbl="node1" presStyleIdx="3" presStyleCnt="4">
        <dgm:presLayoutVars>
          <dgm:bulletEnabled val="1"/>
        </dgm:presLayoutVars>
      </dgm:prSet>
      <dgm:spPr/>
    </dgm:pt>
  </dgm:ptLst>
  <dgm:cxnLst>
    <dgm:cxn modelId="{07312F2D-E2D8-4D6D-A692-DD3EE78517E1}" type="presOf" srcId="{CD527FD7-7699-4722-9943-8F246872EF47}" destId="{C3E26BFF-3B65-4916-A7FB-4D4354501A2F}" srcOrd="0" destOrd="0" presId="urn:microsoft.com/office/officeart/2005/8/layout/bProcess4"/>
    <dgm:cxn modelId="{0FAADC3B-4711-4E62-8129-199A06446BE2}" srcId="{CE51ECB8-0DF3-4642-83E3-D4BCBDD776EB}" destId="{CD527FD7-7699-4722-9943-8F246872EF47}" srcOrd="2" destOrd="0" parTransId="{9D8B3F10-0841-4F01-8D08-9047ACEFA617}" sibTransId="{7BA4E8A2-A8F6-4FA7-9860-900F7B0DFE71}"/>
    <dgm:cxn modelId="{8A92785B-8E25-4F9E-A88B-CA47B45ECD55}" type="presOf" srcId="{DADC780A-B9C9-47D8-80CE-7ED621FEEBDA}" destId="{BB7D0C7C-AEA5-4711-99AA-25A967BF203E}" srcOrd="0" destOrd="1" presId="urn:microsoft.com/office/officeart/2005/8/layout/bProcess4"/>
    <dgm:cxn modelId="{EB10105F-09C7-4E65-B071-8D7D597B4273}" type="presOf" srcId="{00F7735E-4CA4-4D65-90B2-A3F7B9DB7C6A}" destId="{26530BFC-2476-400B-A005-4B6651030FA5}" srcOrd="0" destOrd="0" presId="urn:microsoft.com/office/officeart/2005/8/layout/bProcess4"/>
    <dgm:cxn modelId="{AC4E2A72-C748-469B-92AE-34CC99F5AF55}" srcId="{CE51ECB8-0DF3-4642-83E3-D4BCBDD776EB}" destId="{58CA78B2-BC84-4082-9CB0-CAADEFA5F81E}" srcOrd="0" destOrd="0" parTransId="{14A200B6-779F-4466-B9C6-8EECA7743AB2}" sibTransId="{A31E766D-2798-473B-A6F1-E63B33825789}"/>
    <dgm:cxn modelId="{3A14AD52-6556-413C-A5D3-C9A7709DC837}" srcId="{CE51ECB8-0DF3-4642-83E3-D4BCBDD776EB}" destId="{E4E91CA1-F6DB-4587-9F95-95D83C440B18}" srcOrd="1" destOrd="0" parTransId="{59BCFDA5-058B-4611-AE3A-D563EEB0489A}" sibTransId="{556CE082-8922-4EC9-A988-80DE75F7679E}"/>
    <dgm:cxn modelId="{3447C653-2AC6-4E06-856B-43A21F7CD74F}" type="presOf" srcId="{556CE082-8922-4EC9-A988-80DE75F7679E}" destId="{72B5D359-6D65-4019-9654-D573CE36010C}" srcOrd="0" destOrd="0" presId="urn:microsoft.com/office/officeart/2005/8/layout/bProcess4"/>
    <dgm:cxn modelId="{475D457E-AB4A-4A84-AB5D-E66CD07BCA1E}" type="presOf" srcId="{E4E91CA1-F6DB-4587-9F95-95D83C440B18}" destId="{8BF27A23-66D2-47B4-8F37-29DEB8871B40}" srcOrd="0" destOrd="0" presId="urn:microsoft.com/office/officeart/2005/8/layout/bProcess4"/>
    <dgm:cxn modelId="{E2EE1881-3684-4EA2-A4B2-73F9B6D9DB59}" type="presOf" srcId="{7BA4E8A2-A8F6-4FA7-9860-900F7B0DFE71}" destId="{D34900C8-6545-48A1-9B4E-F7D98AC1FCEE}" srcOrd="0" destOrd="0" presId="urn:microsoft.com/office/officeart/2005/8/layout/bProcess4"/>
    <dgm:cxn modelId="{1CB06794-47E0-4D09-BC17-EA29388EAABD}" type="presOf" srcId="{58CA78B2-BC84-4082-9CB0-CAADEFA5F81E}" destId="{BB7D0C7C-AEA5-4711-99AA-25A967BF203E}" srcOrd="0" destOrd="0" presId="urn:microsoft.com/office/officeart/2005/8/layout/bProcess4"/>
    <dgm:cxn modelId="{CF42549C-5486-48D3-91E8-B07EBAF82A2E}" srcId="{CE51ECB8-0DF3-4642-83E3-D4BCBDD776EB}" destId="{00F7735E-4CA4-4D65-90B2-A3F7B9DB7C6A}" srcOrd="3" destOrd="0" parTransId="{9AEFD8D5-ABA1-4FB2-B7CE-CA8470A7D23A}" sibTransId="{2F380FE8-05C7-4765-817D-BBA2C6FAEA19}"/>
    <dgm:cxn modelId="{0B6054B0-0258-4066-B4DF-B72BCF60A3DA}" type="presOf" srcId="{A0D3CF18-64AF-4F11-841F-A7CBCBDC7044}" destId="{BB7D0C7C-AEA5-4711-99AA-25A967BF203E}" srcOrd="0" destOrd="2" presId="urn:microsoft.com/office/officeart/2005/8/layout/bProcess4"/>
    <dgm:cxn modelId="{7CB89BC8-8624-4F83-9167-9C00D269317E}" type="presOf" srcId="{A31E766D-2798-473B-A6F1-E63B33825789}" destId="{DD558BBE-7793-46DB-89F1-A6A8B4768872}" srcOrd="0" destOrd="0" presId="urn:microsoft.com/office/officeart/2005/8/layout/bProcess4"/>
    <dgm:cxn modelId="{F0CB9ACF-3FBD-4A77-A279-F9BFB93276AF}" srcId="{58CA78B2-BC84-4082-9CB0-CAADEFA5F81E}" destId="{DADC780A-B9C9-47D8-80CE-7ED621FEEBDA}" srcOrd="0" destOrd="0" parTransId="{2B061F8A-FD43-4F1D-A1D3-EC312754F3AF}" sibTransId="{23F7381D-1B9A-4D1A-A476-C5BBB6491F6A}"/>
    <dgm:cxn modelId="{CD5A41E1-4FF7-4B2E-B012-5234FB073DDA}" type="presOf" srcId="{CE51ECB8-0DF3-4642-83E3-D4BCBDD776EB}" destId="{D3FF8A61-3833-47D7-915F-9CB6FC826175}" srcOrd="0" destOrd="0" presId="urn:microsoft.com/office/officeart/2005/8/layout/bProcess4"/>
    <dgm:cxn modelId="{5A8CDAEC-187F-48F7-9503-F452F8FBF40C}" srcId="{58CA78B2-BC84-4082-9CB0-CAADEFA5F81E}" destId="{A0D3CF18-64AF-4F11-841F-A7CBCBDC7044}" srcOrd="1" destOrd="0" parTransId="{CBA857CF-603B-4B13-A8E0-0C70B588EA4B}" sibTransId="{694A9A3B-E433-410B-8CFC-D1AE1146EA38}"/>
    <dgm:cxn modelId="{838D340A-128C-4F1B-9FC3-76692AA0597F}" type="presParOf" srcId="{D3FF8A61-3833-47D7-915F-9CB6FC826175}" destId="{02F6C821-55CC-49B9-8BE6-E6DE3D2C008C}" srcOrd="0" destOrd="0" presId="urn:microsoft.com/office/officeart/2005/8/layout/bProcess4"/>
    <dgm:cxn modelId="{47FDA35E-F618-4619-81AA-ED852F16C6DD}" type="presParOf" srcId="{02F6C821-55CC-49B9-8BE6-E6DE3D2C008C}" destId="{5C6D0E81-EDA7-472B-9E7D-2C40129D9F1C}" srcOrd="0" destOrd="0" presId="urn:microsoft.com/office/officeart/2005/8/layout/bProcess4"/>
    <dgm:cxn modelId="{A94E38EC-B2F3-4B08-807D-F09B16B95735}" type="presParOf" srcId="{02F6C821-55CC-49B9-8BE6-E6DE3D2C008C}" destId="{BB7D0C7C-AEA5-4711-99AA-25A967BF203E}" srcOrd="1" destOrd="0" presId="urn:microsoft.com/office/officeart/2005/8/layout/bProcess4"/>
    <dgm:cxn modelId="{F2AED520-94FF-4263-B8DD-16FF828DEC12}" type="presParOf" srcId="{D3FF8A61-3833-47D7-915F-9CB6FC826175}" destId="{DD558BBE-7793-46DB-89F1-A6A8B4768872}" srcOrd="1" destOrd="0" presId="urn:microsoft.com/office/officeart/2005/8/layout/bProcess4"/>
    <dgm:cxn modelId="{A3A85EF0-68AF-41B4-9C12-371850669881}" type="presParOf" srcId="{D3FF8A61-3833-47D7-915F-9CB6FC826175}" destId="{8287ED19-681A-427F-8EFD-178ADB86EB13}" srcOrd="2" destOrd="0" presId="urn:microsoft.com/office/officeart/2005/8/layout/bProcess4"/>
    <dgm:cxn modelId="{88F0A8A3-B5BA-4E6C-8B27-6D0F89BB0C91}" type="presParOf" srcId="{8287ED19-681A-427F-8EFD-178ADB86EB13}" destId="{13DAA37E-D996-404E-A9C7-5706AEAC6FE2}" srcOrd="0" destOrd="0" presId="urn:microsoft.com/office/officeart/2005/8/layout/bProcess4"/>
    <dgm:cxn modelId="{1A3D8216-EDB9-44A9-9155-6EE837511AEB}" type="presParOf" srcId="{8287ED19-681A-427F-8EFD-178ADB86EB13}" destId="{8BF27A23-66D2-47B4-8F37-29DEB8871B40}" srcOrd="1" destOrd="0" presId="urn:microsoft.com/office/officeart/2005/8/layout/bProcess4"/>
    <dgm:cxn modelId="{203C02CB-BECE-4E35-A3E7-DD7340198079}" type="presParOf" srcId="{D3FF8A61-3833-47D7-915F-9CB6FC826175}" destId="{72B5D359-6D65-4019-9654-D573CE36010C}" srcOrd="3" destOrd="0" presId="urn:microsoft.com/office/officeart/2005/8/layout/bProcess4"/>
    <dgm:cxn modelId="{883B9AD7-562D-4BA1-B21D-7138C89D0629}" type="presParOf" srcId="{D3FF8A61-3833-47D7-915F-9CB6FC826175}" destId="{7A24453F-F831-41C6-8DA2-E4436017410C}" srcOrd="4" destOrd="0" presId="urn:microsoft.com/office/officeart/2005/8/layout/bProcess4"/>
    <dgm:cxn modelId="{E0CCFE8A-E342-4F4A-9B72-EADC99DF545A}" type="presParOf" srcId="{7A24453F-F831-41C6-8DA2-E4436017410C}" destId="{72F4F93C-FF8A-4851-B73E-7777AF50A906}" srcOrd="0" destOrd="0" presId="urn:microsoft.com/office/officeart/2005/8/layout/bProcess4"/>
    <dgm:cxn modelId="{C76F4B7C-24D1-43B3-B7FE-59F2DE78421B}" type="presParOf" srcId="{7A24453F-F831-41C6-8DA2-E4436017410C}" destId="{C3E26BFF-3B65-4916-A7FB-4D4354501A2F}" srcOrd="1" destOrd="0" presId="urn:microsoft.com/office/officeart/2005/8/layout/bProcess4"/>
    <dgm:cxn modelId="{AAA15CB2-C826-4EDF-9910-66037D730AA6}" type="presParOf" srcId="{D3FF8A61-3833-47D7-915F-9CB6FC826175}" destId="{D34900C8-6545-48A1-9B4E-F7D98AC1FCEE}" srcOrd="5" destOrd="0" presId="urn:microsoft.com/office/officeart/2005/8/layout/bProcess4"/>
    <dgm:cxn modelId="{FED2334C-E3F1-41C3-B266-D01AB5106394}" type="presParOf" srcId="{D3FF8A61-3833-47D7-915F-9CB6FC826175}" destId="{6DB1AD57-C0CA-4BBF-BA7E-1EBAB973230C}" srcOrd="6" destOrd="0" presId="urn:microsoft.com/office/officeart/2005/8/layout/bProcess4"/>
    <dgm:cxn modelId="{34C71079-C2AC-426E-9CE1-E12FEF26E7A4}" type="presParOf" srcId="{6DB1AD57-C0CA-4BBF-BA7E-1EBAB973230C}" destId="{375BEB63-2F9D-4617-9AAE-BEC8CF327FD0}" srcOrd="0" destOrd="0" presId="urn:microsoft.com/office/officeart/2005/8/layout/bProcess4"/>
    <dgm:cxn modelId="{1812129F-8190-40BF-B5FF-EF5EDBF95999}" type="presParOf" srcId="{6DB1AD57-C0CA-4BBF-BA7E-1EBAB973230C}" destId="{26530BFC-2476-400B-A005-4B6651030FA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6C91B-E524-4C00-807B-6225D4F3FB24}">
      <dsp:nvSpPr>
        <dsp:cNvPr id="0" name=""/>
        <dsp:cNvSpPr/>
      </dsp:nvSpPr>
      <dsp:spPr>
        <a:xfrm>
          <a:off x="0" y="442838"/>
          <a:ext cx="10780799" cy="55692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baseline="0"/>
            <a:t>DIRECTIVE 2014/65/EU OF THE EUROPEAN PARLIAMENT AND OF THE COUNCIL on markets in financial instruments (</a:t>
          </a:r>
          <a:r>
            <a:rPr lang="fi-FI" sz="1400" b="1" i="0" kern="1200" baseline="0"/>
            <a:t> </a:t>
          </a:r>
          <a:r>
            <a:rPr lang="fi-FI" sz="1400" b="1" i="0" kern="1200" baseline="0">
              <a:hlinkClick xmlns:r="http://schemas.openxmlformats.org/officeDocument/2006/relationships" r:id="rId1"/>
            </a:rPr>
            <a:t>https://eur-lex.europa.eu/legal-content/FI/TXT/?uri=celex%3A32014L0065</a:t>
          </a:r>
          <a:r>
            <a:rPr lang="fi-FI" sz="1400" b="1" i="0" kern="1200" baseline="0"/>
            <a:t>; (MiFID) </a:t>
          </a:r>
          <a:endParaRPr lang="fi-FI" sz="1400" kern="1200"/>
        </a:p>
      </dsp:txBody>
      <dsp:txXfrm>
        <a:off x="27187" y="470025"/>
        <a:ext cx="10726425" cy="502546"/>
      </dsp:txXfrm>
    </dsp:sp>
    <dsp:sp modelId="{6C85CBAE-FDFD-414C-B039-0A41B49B12C5}">
      <dsp:nvSpPr>
        <dsp:cNvPr id="0" name=""/>
        <dsp:cNvSpPr/>
      </dsp:nvSpPr>
      <dsp:spPr>
        <a:xfrm>
          <a:off x="0" y="1040078"/>
          <a:ext cx="10780799" cy="55692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baseline="0"/>
            <a:t>REGULATION (EU) No 600/2014 OF THE EUROPEAN PARLIAMENT AND OF THE COUNCIL on markets in financial instruments</a:t>
          </a:r>
          <a:r>
            <a:rPr lang="fi-FI" sz="1400" b="1" i="0" kern="1200" baseline="0" dirty="0"/>
            <a:t>: </a:t>
          </a:r>
          <a:r>
            <a:rPr lang="fi-FI" sz="1400" b="1" i="0" kern="1200" baseline="0" dirty="0">
              <a:hlinkClick xmlns:r="http://schemas.openxmlformats.org/officeDocument/2006/relationships" r:id="rId2"/>
            </a:rPr>
            <a:t>https://eur-lex.europa.eu/legal-content/FI/TXT/?uri=celex%3A32014R0600</a:t>
          </a:r>
          <a:r>
            <a:rPr lang="fi-FI" sz="1400" b="1" i="0" kern="1200" baseline="0" dirty="0"/>
            <a:t> (</a:t>
          </a:r>
          <a:r>
            <a:rPr lang="fi-FI" sz="1400" b="1" i="0" kern="1200" baseline="0" dirty="0" err="1"/>
            <a:t>MiFIR</a:t>
          </a:r>
          <a:r>
            <a:rPr lang="fi-FI" sz="1400" b="1" i="0" kern="1200" baseline="0" dirty="0"/>
            <a:t>) </a:t>
          </a:r>
          <a:endParaRPr lang="fi-FI" sz="1400" kern="1200" dirty="0"/>
        </a:p>
      </dsp:txBody>
      <dsp:txXfrm>
        <a:off x="27187" y="1067265"/>
        <a:ext cx="10726425" cy="502546"/>
      </dsp:txXfrm>
    </dsp:sp>
    <dsp:sp modelId="{5ED11E0C-E057-4E94-95B5-64C9D0153393}">
      <dsp:nvSpPr>
        <dsp:cNvPr id="0" name=""/>
        <dsp:cNvSpPr/>
      </dsp:nvSpPr>
      <dsp:spPr>
        <a:xfrm>
          <a:off x="0" y="1637318"/>
          <a:ext cx="10780799" cy="55692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Sijoituspalvelulaki 14.12.2012/747 </a:t>
          </a:r>
          <a:r>
            <a:rPr lang="fi-FI" sz="1400" b="1" kern="1200">
              <a:hlinkClick xmlns:r="http://schemas.openxmlformats.org/officeDocument/2006/relationships" r:id="rId3"/>
            </a:rPr>
            <a:t>https://www.edilex.fi/lainsaadanto/20120747</a:t>
          </a:r>
          <a:r>
            <a:rPr lang="fi-FI" sz="1400" b="1" kern="1200"/>
            <a:t> </a:t>
          </a:r>
          <a:endParaRPr lang="fi-FI" sz="1400" kern="1200"/>
        </a:p>
      </dsp:txBody>
      <dsp:txXfrm>
        <a:off x="27187" y="1664505"/>
        <a:ext cx="10726425" cy="502546"/>
      </dsp:txXfrm>
    </dsp:sp>
    <dsp:sp modelId="{06B8C05F-C417-4EC9-AF84-83936B2FAC69}">
      <dsp:nvSpPr>
        <dsp:cNvPr id="0" name=""/>
        <dsp:cNvSpPr/>
      </dsp:nvSpPr>
      <dsp:spPr>
        <a:xfrm>
          <a:off x="0" y="2234558"/>
          <a:ext cx="10780799" cy="55692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Laki kaupankäynnistä rahoitusvälineillä 28.12.2017/1070 </a:t>
          </a:r>
          <a:r>
            <a:rPr lang="fi-FI" sz="1400" b="1" kern="1200">
              <a:hlinkClick xmlns:r="http://schemas.openxmlformats.org/officeDocument/2006/relationships" r:id="rId4"/>
            </a:rPr>
            <a:t>https://www.edilex.fi/lainsaadanto/20171070</a:t>
          </a:r>
          <a:r>
            <a:rPr lang="fi-FI" sz="1400" b="1" kern="1200"/>
            <a:t> </a:t>
          </a:r>
          <a:endParaRPr lang="fi-FI" sz="1400" kern="1200"/>
        </a:p>
      </dsp:txBody>
      <dsp:txXfrm>
        <a:off x="27187" y="2261745"/>
        <a:ext cx="10726425" cy="502546"/>
      </dsp:txXfrm>
    </dsp:sp>
    <dsp:sp modelId="{4B9A28F7-3CEC-4F13-BA6E-14E1736AC3ED}">
      <dsp:nvSpPr>
        <dsp:cNvPr id="0" name=""/>
        <dsp:cNvSpPr/>
      </dsp:nvSpPr>
      <dsp:spPr>
        <a:xfrm>
          <a:off x="0" y="2831798"/>
          <a:ext cx="10780799" cy="556920"/>
        </a:xfrm>
        <a:prstGeom prst="round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Määräykset ja ohjeet 7/2018 Dnro FIVA 1/01.00/2018 Sijoituspalvelujen toiminnan järjestäminen ja menettelytavat  </a:t>
          </a:r>
          <a:r>
            <a:rPr lang="fi-FI" sz="1400" b="1" kern="1200">
              <a:hlinkClick xmlns:r="http://schemas.openxmlformats.org/officeDocument/2006/relationships" r:id="rId5"/>
            </a:rPr>
            <a:t>https://www.finanssivalvonta.fi/globalassets/fi/saantely/maarayskokoelma/2018/07_2018/2018_07.m2.pdf</a:t>
          </a:r>
          <a:r>
            <a:rPr lang="fi-FI" sz="1400" b="1" kern="1200"/>
            <a:t> </a:t>
          </a:r>
          <a:endParaRPr lang="fi-FI" sz="1400" kern="1200"/>
        </a:p>
      </dsp:txBody>
      <dsp:txXfrm>
        <a:off x="27187" y="2858985"/>
        <a:ext cx="10726425" cy="5025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9864F-E41E-4C4A-B1DE-20ED8F0DF185}">
      <dsp:nvSpPr>
        <dsp:cNvPr id="0" name=""/>
        <dsp:cNvSpPr/>
      </dsp:nvSpPr>
      <dsp:spPr>
        <a:xfrm>
          <a:off x="0" y="0"/>
          <a:ext cx="63180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091B9-FE82-4D43-8C33-A7530366550F}">
      <dsp:nvSpPr>
        <dsp:cNvPr id="0" name=""/>
        <dsp:cNvSpPr/>
      </dsp:nvSpPr>
      <dsp:spPr>
        <a:xfrm>
          <a:off x="0" y="0"/>
          <a:ext cx="1263600" cy="1682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n-US" sz="700" kern="1200"/>
            <a:t>The existence, nature and amount of the payment or benefit referred to in the first subparagraph, or, where the amount cannot be ascertained, the method of calculating that amount, must be clearly disclosed to the client, in a manner that is comprehensive, accurate and understandable, prior to the provision of the relevant investment or ancillary service. </a:t>
          </a:r>
          <a:endParaRPr lang="fi-FI" sz="700" kern="1200"/>
        </a:p>
      </dsp:txBody>
      <dsp:txXfrm>
        <a:off x="0" y="0"/>
        <a:ext cx="1263600" cy="1682516"/>
      </dsp:txXfrm>
    </dsp:sp>
    <dsp:sp modelId="{C3B7ABF6-2918-482E-B8C8-CBFD84645ED0}">
      <dsp:nvSpPr>
        <dsp:cNvPr id="0" name=""/>
        <dsp:cNvSpPr/>
      </dsp:nvSpPr>
      <dsp:spPr>
        <a:xfrm>
          <a:off x="0" y="1682516"/>
          <a:ext cx="63180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5967D5-E9F4-46AA-A10B-D2E422D53AB1}">
      <dsp:nvSpPr>
        <dsp:cNvPr id="0" name=""/>
        <dsp:cNvSpPr/>
      </dsp:nvSpPr>
      <dsp:spPr>
        <a:xfrm>
          <a:off x="0" y="1682516"/>
          <a:ext cx="1263600" cy="1682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0" lvl="0" indent="0" algn="l" defTabSz="311150">
            <a:lnSpc>
              <a:spcPct val="90000"/>
            </a:lnSpc>
            <a:spcBef>
              <a:spcPct val="0"/>
            </a:spcBef>
            <a:spcAft>
              <a:spcPct val="35000"/>
            </a:spcAft>
            <a:buNone/>
          </a:pPr>
          <a:r>
            <a:rPr lang="en-US" sz="700" kern="1200"/>
            <a:t>An investment firm which provides investment services to clients shall ensure that it does not </a:t>
          </a:r>
          <a:endParaRPr lang="fi-FI" sz="700" kern="1200"/>
        </a:p>
      </dsp:txBody>
      <dsp:txXfrm>
        <a:off x="0" y="1682516"/>
        <a:ext cx="1263600" cy="1682516"/>
      </dsp:txXfrm>
    </dsp:sp>
    <dsp:sp modelId="{8FD29986-6B66-4F86-B1F9-842F9FCAA7D6}">
      <dsp:nvSpPr>
        <dsp:cNvPr id="0" name=""/>
        <dsp:cNvSpPr/>
      </dsp:nvSpPr>
      <dsp:spPr>
        <a:xfrm>
          <a:off x="1358369" y="1721621"/>
          <a:ext cx="2432430" cy="782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en-US" sz="800" kern="1200"/>
            <a:t>remunerate or assess the performance of its staff in a way that conflicts with its duty to act in the best interests of its clients. </a:t>
          </a:r>
          <a:endParaRPr lang="fi-FI" sz="800" kern="1200"/>
        </a:p>
      </dsp:txBody>
      <dsp:txXfrm>
        <a:off x="1358369" y="1721621"/>
        <a:ext cx="2432430" cy="782107"/>
      </dsp:txXfrm>
    </dsp:sp>
    <dsp:sp modelId="{B7178B67-3BEC-403D-84A7-19DD2A881B52}">
      <dsp:nvSpPr>
        <dsp:cNvPr id="0" name=""/>
        <dsp:cNvSpPr/>
      </dsp:nvSpPr>
      <dsp:spPr>
        <a:xfrm>
          <a:off x="1263599" y="2503728"/>
          <a:ext cx="505440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8151E8-4A0C-4F0C-A1DC-CF4C50C5AA7B}">
      <dsp:nvSpPr>
        <dsp:cNvPr id="0" name=""/>
        <dsp:cNvSpPr/>
      </dsp:nvSpPr>
      <dsp:spPr>
        <a:xfrm>
          <a:off x="1358369" y="2542833"/>
          <a:ext cx="2432430" cy="782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en-US" sz="800" kern="1200"/>
            <a:t>In particular, it shall not make any arrangement by way of remuneration, sales targets or otherwise that could provide an incentive to its staff to recommend a particular financial instrument to a retail client </a:t>
          </a:r>
          <a:endParaRPr lang="fi-FI" sz="800" kern="1200"/>
        </a:p>
      </dsp:txBody>
      <dsp:txXfrm>
        <a:off x="1358369" y="2542833"/>
        <a:ext cx="2432430" cy="782107"/>
      </dsp:txXfrm>
    </dsp:sp>
    <dsp:sp modelId="{5C663B92-3780-4DDA-BBDA-FB8C6AF24578}">
      <dsp:nvSpPr>
        <dsp:cNvPr id="0" name=""/>
        <dsp:cNvSpPr/>
      </dsp:nvSpPr>
      <dsp:spPr>
        <a:xfrm>
          <a:off x="3885570" y="2542833"/>
          <a:ext cx="2432430" cy="782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a:t>when the investment firm could offer a different financial instrument which would better meet that client’s needs.</a:t>
          </a:r>
          <a:endParaRPr lang="fi-FI" sz="1200" kern="1200"/>
        </a:p>
      </dsp:txBody>
      <dsp:txXfrm>
        <a:off x="3885570" y="2542833"/>
        <a:ext cx="2432430" cy="782107"/>
      </dsp:txXfrm>
    </dsp:sp>
    <dsp:sp modelId="{53127881-27CB-446E-9F5B-EB4B54A1BF72}">
      <dsp:nvSpPr>
        <dsp:cNvPr id="0" name=""/>
        <dsp:cNvSpPr/>
      </dsp:nvSpPr>
      <dsp:spPr>
        <a:xfrm>
          <a:off x="1263599" y="3324940"/>
          <a:ext cx="505440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454C0-4E12-467C-BD81-1AB9A7DA6C09}">
      <dsp:nvSpPr>
        <dsp:cNvPr id="0" name=""/>
        <dsp:cNvSpPr/>
      </dsp:nvSpPr>
      <dsp:spPr>
        <a:xfrm>
          <a:off x="0" y="38536"/>
          <a:ext cx="10943164" cy="71487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Investment firms are regarded as not fulfilling their obligations under Article 23 or under paragraph 1 of this Article where they pay or are paid any fee or commission, or provide or are provided with any non-monetary benefit in connection with the provision of an investment service or an ancillary service, </a:t>
          </a:r>
          <a:endParaRPr lang="fi-FI" sz="1300" kern="1200"/>
        </a:p>
      </dsp:txBody>
      <dsp:txXfrm>
        <a:off x="34897" y="73433"/>
        <a:ext cx="10873370" cy="645076"/>
      </dsp:txXfrm>
    </dsp:sp>
    <dsp:sp modelId="{C69DD725-6D77-45E9-BDAE-107130044791}">
      <dsp:nvSpPr>
        <dsp:cNvPr id="0" name=""/>
        <dsp:cNvSpPr/>
      </dsp:nvSpPr>
      <dsp:spPr>
        <a:xfrm>
          <a:off x="0" y="753406"/>
          <a:ext cx="10943164" cy="6862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b="0" i="1" kern="1200" baseline="0"/>
            <a:t>to or by any party except the client or a person on behalf of the client, </a:t>
          </a:r>
          <a:endParaRPr lang="fi-FI" sz="1000" kern="1200"/>
        </a:p>
        <a:p>
          <a:pPr marL="57150" lvl="1" indent="-57150" algn="l" defTabSz="444500">
            <a:lnSpc>
              <a:spcPct val="90000"/>
            </a:lnSpc>
            <a:spcBef>
              <a:spcPct val="0"/>
            </a:spcBef>
            <a:spcAft>
              <a:spcPct val="20000"/>
            </a:spcAft>
            <a:buChar char="•"/>
          </a:pPr>
          <a:r>
            <a:rPr lang="en-US" sz="1000" b="0" i="1" kern="1200" baseline="0"/>
            <a:t>other than where the payment or benefit:</a:t>
          </a:r>
          <a:endParaRPr lang="fi-FI" sz="1000" kern="1200"/>
        </a:p>
        <a:p>
          <a:pPr marL="114300" lvl="2" indent="-57150" algn="l" defTabSz="444500">
            <a:lnSpc>
              <a:spcPct val="90000"/>
            </a:lnSpc>
            <a:spcBef>
              <a:spcPct val="0"/>
            </a:spcBef>
            <a:spcAft>
              <a:spcPct val="20000"/>
            </a:spcAft>
            <a:buChar char="•"/>
          </a:pPr>
          <a:r>
            <a:rPr lang="en-US" sz="1000" i="1" kern="1200"/>
            <a:t>(a) is designed to enhance the quality of the relevant service to the client; and</a:t>
          </a:r>
          <a:endParaRPr lang="fi-FI" sz="1000" kern="1200"/>
        </a:p>
        <a:p>
          <a:pPr marL="114300" lvl="2" indent="-57150" algn="l" defTabSz="444500">
            <a:lnSpc>
              <a:spcPct val="90000"/>
            </a:lnSpc>
            <a:spcBef>
              <a:spcPct val="0"/>
            </a:spcBef>
            <a:spcAft>
              <a:spcPct val="20000"/>
            </a:spcAft>
            <a:buChar char="•"/>
          </a:pPr>
          <a:r>
            <a:rPr lang="en-US" sz="1000" i="1" kern="1200"/>
            <a:t>(b) does not impair compliance with the investment firm’s duty to act honestly, fairly and professionally in accordance with the best interest of its clients.</a:t>
          </a:r>
          <a:endParaRPr lang="fi-FI" sz="1000" kern="1200"/>
        </a:p>
      </dsp:txBody>
      <dsp:txXfrm>
        <a:off x="0" y="753406"/>
        <a:ext cx="10943164" cy="686205"/>
      </dsp:txXfrm>
    </dsp:sp>
    <dsp:sp modelId="{ECB0D140-59EA-497F-BC4E-75C616292527}">
      <dsp:nvSpPr>
        <dsp:cNvPr id="0" name=""/>
        <dsp:cNvSpPr/>
      </dsp:nvSpPr>
      <dsp:spPr>
        <a:xfrm>
          <a:off x="0" y="1439611"/>
          <a:ext cx="10943164" cy="71487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existence, nature and amount of the payment or benefit referred to in the first subparagraph, or, where the amount cannot be ascertained, the method of calculating that amount, must be clearly disclosed to the client, in a manner that is comprehensive, accurate and understandable, prior to the provision of the relevant investment or ancillary service. </a:t>
          </a:r>
          <a:endParaRPr lang="fi-FI" sz="1300" kern="1200"/>
        </a:p>
      </dsp:txBody>
      <dsp:txXfrm>
        <a:off x="34897" y="1474508"/>
        <a:ext cx="10873370" cy="645076"/>
      </dsp:txXfrm>
    </dsp:sp>
    <dsp:sp modelId="{5DBCB086-493C-4819-971B-7FD99AE15079}">
      <dsp:nvSpPr>
        <dsp:cNvPr id="0" name=""/>
        <dsp:cNvSpPr/>
      </dsp:nvSpPr>
      <dsp:spPr>
        <a:xfrm>
          <a:off x="0" y="2191921"/>
          <a:ext cx="10943164" cy="71487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payment or benefit which enables or is necessary for the provision of investment services, </a:t>
          </a:r>
          <a:endParaRPr lang="fi-FI" sz="1300" kern="1200"/>
        </a:p>
      </dsp:txBody>
      <dsp:txXfrm>
        <a:off x="34897" y="2226818"/>
        <a:ext cx="10873370" cy="645076"/>
      </dsp:txXfrm>
    </dsp:sp>
    <dsp:sp modelId="{2CB6BA24-4FE6-4F83-BAFA-EE6EA1BD2458}">
      <dsp:nvSpPr>
        <dsp:cNvPr id="0" name=""/>
        <dsp:cNvSpPr/>
      </dsp:nvSpPr>
      <dsp:spPr>
        <a:xfrm>
          <a:off x="0" y="2906791"/>
          <a:ext cx="10943164" cy="343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16510" rIns="92456" bIns="16510" numCol="1" spcCol="1270" anchor="t" anchorCtr="0">
          <a:noAutofit/>
        </a:bodyPr>
        <a:lstStyle/>
        <a:p>
          <a:pPr marL="57150" lvl="1" indent="-57150" algn="l" defTabSz="444500">
            <a:lnSpc>
              <a:spcPct val="90000"/>
            </a:lnSpc>
            <a:spcBef>
              <a:spcPct val="0"/>
            </a:spcBef>
            <a:spcAft>
              <a:spcPct val="20000"/>
            </a:spcAft>
            <a:buChar char="•"/>
          </a:pPr>
          <a:r>
            <a:rPr lang="en-US" sz="1000" b="0" i="1" kern="1200" baseline="0"/>
            <a:t>such as custody costs, settlement and exchange fees, regulatory levies or legal fees, </a:t>
          </a:r>
          <a:endParaRPr lang="fi-FI" sz="1000" kern="1200"/>
        </a:p>
        <a:p>
          <a:pPr marL="57150" lvl="1" indent="-57150" algn="l" defTabSz="444500">
            <a:lnSpc>
              <a:spcPct val="90000"/>
            </a:lnSpc>
            <a:spcBef>
              <a:spcPct val="0"/>
            </a:spcBef>
            <a:spcAft>
              <a:spcPct val="20000"/>
            </a:spcAft>
            <a:buChar char="•"/>
          </a:pPr>
          <a:r>
            <a:rPr lang="en-US" sz="1000" b="0" i="1" kern="1200" baseline="0"/>
            <a:t>and which by its nature cannot give rise to conflicts with the investment firm’s duties to act honestly, fairly and professionally in accordance with the best interests of its clients, </a:t>
          </a:r>
          <a:endParaRPr lang="fi-FI" sz="1000" kern="1200"/>
        </a:p>
      </dsp:txBody>
      <dsp:txXfrm>
        <a:off x="0" y="2906791"/>
        <a:ext cx="10943164" cy="343102"/>
      </dsp:txXfrm>
    </dsp:sp>
    <dsp:sp modelId="{C5B891C0-72D8-41F6-88E3-772C808189AF}">
      <dsp:nvSpPr>
        <dsp:cNvPr id="0" name=""/>
        <dsp:cNvSpPr/>
      </dsp:nvSpPr>
      <dsp:spPr>
        <a:xfrm>
          <a:off x="0" y="3249893"/>
          <a:ext cx="10943164" cy="71487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is not subject to the requirements set out in the first subparagraph.</a:t>
          </a:r>
          <a:endParaRPr lang="fi-FI" sz="1300" kern="1200"/>
        </a:p>
      </dsp:txBody>
      <dsp:txXfrm>
        <a:off x="34897" y="3284790"/>
        <a:ext cx="10873370" cy="6450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21F38-FC5E-48AE-9AEC-EB79A3EE7B06}">
      <dsp:nvSpPr>
        <dsp:cNvPr id="0" name=""/>
        <dsp:cNvSpPr/>
      </dsp:nvSpPr>
      <dsp:spPr>
        <a:xfrm>
          <a:off x="0" y="0"/>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development and distribution of investment products are differentiated.</a:t>
          </a:r>
          <a:endParaRPr lang="fi-FI" sz="1300" kern="1200"/>
        </a:p>
      </dsp:txBody>
      <dsp:txXfrm>
        <a:off x="20200" y="20200"/>
        <a:ext cx="7476303" cy="649280"/>
      </dsp:txXfrm>
    </dsp:sp>
    <dsp:sp modelId="{BAC533C0-EC74-494C-8B52-84E6D31585EF}">
      <dsp:nvSpPr>
        <dsp:cNvPr id="0" name=""/>
        <dsp:cNvSpPr/>
      </dsp:nvSpPr>
      <dsp:spPr>
        <a:xfrm>
          <a:off x="619895" y="785469"/>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development of complex products has focused on large and generally international financial groups and investment banks.</a:t>
          </a:r>
          <a:endParaRPr lang="fi-FI" sz="1300" kern="1200"/>
        </a:p>
      </dsp:txBody>
      <dsp:txXfrm>
        <a:off x="640095" y="805669"/>
        <a:ext cx="7192627" cy="649280"/>
      </dsp:txXfrm>
    </dsp:sp>
    <dsp:sp modelId="{4FEEE61F-FFB4-4314-9328-888D0E2D48F0}">
      <dsp:nvSpPr>
        <dsp:cNvPr id="0" name=""/>
        <dsp:cNvSpPr/>
      </dsp:nvSpPr>
      <dsp:spPr>
        <a:xfrm>
          <a:off x="1239791" y="1570938"/>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An investment firm that develops and distributes financial instruments must have in place product management procedures.</a:t>
          </a:r>
          <a:endParaRPr lang="fi-FI" sz="1300" kern="1200"/>
        </a:p>
      </dsp:txBody>
      <dsp:txXfrm>
        <a:off x="1259991" y="1591138"/>
        <a:ext cx="7192627" cy="649280"/>
      </dsp:txXfrm>
    </dsp:sp>
    <dsp:sp modelId="{67869D5F-7098-4EA3-B6FE-CDD804328859}">
      <dsp:nvSpPr>
        <dsp:cNvPr id="0" name=""/>
        <dsp:cNvSpPr/>
      </dsp:nvSpPr>
      <dsp:spPr>
        <a:xfrm>
          <a:off x="1859687" y="2356407"/>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The purpose of the product management procedure is to ensure the compatibility of the financial instrument with the intended customer target group.</a:t>
          </a:r>
          <a:endParaRPr lang="fi-FI" sz="1300" kern="1200"/>
        </a:p>
      </dsp:txBody>
      <dsp:txXfrm>
        <a:off x="1879887" y="2376607"/>
        <a:ext cx="7192627" cy="649280"/>
      </dsp:txXfrm>
    </dsp:sp>
    <dsp:sp modelId="{5E6E723C-163A-4FAE-820D-342F399BBC0C}">
      <dsp:nvSpPr>
        <dsp:cNvPr id="0" name=""/>
        <dsp:cNvSpPr/>
      </dsp:nvSpPr>
      <dsp:spPr>
        <a:xfrm>
          <a:off x="2479583" y="3141876"/>
          <a:ext cx="8301215" cy="689680"/>
        </a:xfrm>
        <a:prstGeom prst="roundRect">
          <a:avLst>
            <a:gd name="adj" fmla="val 10000"/>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a:t>It is the responsibility of the distributor of a financial instrument to ensure that the financial instrument is offered or recommended only when it is in the best interests of the client.</a:t>
          </a:r>
          <a:endParaRPr lang="fi-FI" sz="1300" kern="1200"/>
        </a:p>
      </dsp:txBody>
      <dsp:txXfrm>
        <a:off x="2499783" y="3162076"/>
        <a:ext cx="7192627" cy="649280"/>
      </dsp:txXfrm>
    </dsp:sp>
    <dsp:sp modelId="{49C8F09A-9101-47F9-9439-89C324F244D7}">
      <dsp:nvSpPr>
        <dsp:cNvPr id="0" name=""/>
        <dsp:cNvSpPr/>
      </dsp:nvSpPr>
      <dsp:spPr>
        <a:xfrm>
          <a:off x="7852923" y="503849"/>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7953789" y="503849"/>
        <a:ext cx="246560" cy="337340"/>
      </dsp:txXfrm>
    </dsp:sp>
    <dsp:sp modelId="{26DF2821-9BEA-4559-8AD3-A536E8D8770F}">
      <dsp:nvSpPr>
        <dsp:cNvPr id="0" name=""/>
        <dsp:cNvSpPr/>
      </dsp:nvSpPr>
      <dsp:spPr>
        <a:xfrm>
          <a:off x="8472819" y="1289318"/>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8573685" y="1289318"/>
        <a:ext cx="246560" cy="337340"/>
      </dsp:txXfrm>
    </dsp:sp>
    <dsp:sp modelId="{4DB93917-3441-43BC-AC81-2ECB2DE3C8CD}">
      <dsp:nvSpPr>
        <dsp:cNvPr id="0" name=""/>
        <dsp:cNvSpPr/>
      </dsp:nvSpPr>
      <dsp:spPr>
        <a:xfrm>
          <a:off x="9092714" y="2063293"/>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9193580" y="2063293"/>
        <a:ext cx="246560" cy="337340"/>
      </dsp:txXfrm>
    </dsp:sp>
    <dsp:sp modelId="{AE94EAAB-4C9B-4E71-8FEE-5B5F53C4AC57}">
      <dsp:nvSpPr>
        <dsp:cNvPr id="0" name=""/>
        <dsp:cNvSpPr/>
      </dsp:nvSpPr>
      <dsp:spPr>
        <a:xfrm>
          <a:off x="9712610" y="2856425"/>
          <a:ext cx="448292" cy="44829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fi-FI" sz="2000" kern="1200"/>
        </a:p>
      </dsp:txBody>
      <dsp:txXfrm>
        <a:off x="9813476" y="2856425"/>
        <a:ext cx="246560" cy="3373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75091-9FE1-4DDC-A52E-3A47F8D0550E}">
      <dsp:nvSpPr>
        <dsp:cNvPr id="0" name=""/>
        <dsp:cNvSpPr/>
      </dsp:nvSpPr>
      <dsp:spPr>
        <a:xfrm>
          <a:off x="0" y="53723"/>
          <a:ext cx="10780799" cy="71487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dirty="0"/>
            <a:t>An investment firm which manufactures financial instruments for sale to clients shall maintain, operate and review a </a:t>
          </a:r>
          <a:r>
            <a:rPr lang="en-US" sz="1300" b="1" kern="1200" dirty="0">
              <a:solidFill>
                <a:srgbClr val="FF0000"/>
              </a:solidFill>
            </a:rPr>
            <a:t>process for the approval</a:t>
          </a:r>
          <a:r>
            <a:rPr lang="en-US" sz="1300" b="1" kern="1200" dirty="0"/>
            <a:t> of each financial instrument and significant adaptations of existing financial instruments before it is marketed or distributed to clients.</a:t>
          </a:r>
          <a:endParaRPr lang="fi-FI" sz="1300" kern="1200" dirty="0"/>
        </a:p>
      </dsp:txBody>
      <dsp:txXfrm>
        <a:off x="34897" y="88620"/>
        <a:ext cx="10711005" cy="645076"/>
      </dsp:txXfrm>
    </dsp:sp>
    <dsp:sp modelId="{E719655F-000D-46B6-82B0-828DD3F3B861}">
      <dsp:nvSpPr>
        <dsp:cNvPr id="0" name=""/>
        <dsp:cNvSpPr/>
      </dsp:nvSpPr>
      <dsp:spPr>
        <a:xfrm>
          <a:off x="0" y="806033"/>
          <a:ext cx="10780799" cy="71487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dirty="0"/>
            <a:t>The product approval process shall </a:t>
          </a:r>
          <a:r>
            <a:rPr lang="en-US" sz="1300" b="1" kern="1200" dirty="0">
              <a:solidFill>
                <a:srgbClr val="FF0000"/>
              </a:solidFill>
            </a:rPr>
            <a:t>specify an identified target market </a:t>
          </a:r>
          <a:r>
            <a:rPr lang="en-US" sz="1300" b="1" kern="1200" dirty="0"/>
            <a:t>of end clients within the relevant category of clients for each financial instrument and shall ensure that all relevant </a:t>
          </a:r>
          <a:r>
            <a:rPr lang="en-US" sz="1300" b="1" kern="1200" dirty="0">
              <a:solidFill>
                <a:srgbClr val="FF0000"/>
              </a:solidFill>
            </a:rPr>
            <a:t>risks</a:t>
          </a:r>
          <a:r>
            <a:rPr lang="en-US" sz="1300" b="1" kern="1200" dirty="0"/>
            <a:t> to such identified target market are assessed and that the intended distribution strategy is consistent with the identified target market (</a:t>
          </a:r>
          <a:r>
            <a:rPr lang="en-US" sz="1300" b="1" kern="1200" dirty="0">
              <a:solidFill>
                <a:srgbClr val="FF0000"/>
              </a:solidFill>
            </a:rPr>
            <a:t>positive and negative target clients</a:t>
          </a:r>
          <a:r>
            <a:rPr lang="en-US" sz="1300" b="1" kern="1200" dirty="0"/>
            <a:t>) </a:t>
          </a:r>
          <a:endParaRPr lang="fi-FI" sz="1300" kern="1200" dirty="0"/>
        </a:p>
      </dsp:txBody>
      <dsp:txXfrm>
        <a:off x="34897" y="840930"/>
        <a:ext cx="10711005" cy="645076"/>
      </dsp:txXfrm>
    </dsp:sp>
    <dsp:sp modelId="{60C2B586-D818-4E69-A4ED-B3857A257F0A}">
      <dsp:nvSpPr>
        <dsp:cNvPr id="0" name=""/>
        <dsp:cNvSpPr/>
      </dsp:nvSpPr>
      <dsp:spPr>
        <a:xfrm>
          <a:off x="0" y="1558343"/>
          <a:ext cx="10780799" cy="71487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dirty="0"/>
            <a:t>An investment firm shall also regularly </a:t>
          </a:r>
          <a:r>
            <a:rPr lang="en-US" sz="1300" b="1" kern="1200" dirty="0">
              <a:solidFill>
                <a:srgbClr val="FF0000"/>
              </a:solidFill>
            </a:rPr>
            <a:t>review</a:t>
          </a:r>
          <a:r>
            <a:rPr lang="en-US" sz="1300" b="1" kern="1200" dirty="0"/>
            <a:t> financial instruments it offers or markets, taking into account any event that could materially affect the potential risk to the identified target market, to assess at least whether the financial instrument remains consistent with the needs of the identified target market and whether the intended distribution strategy remains appropriate.</a:t>
          </a:r>
          <a:endParaRPr lang="fi-FI" sz="1300" kern="1200" dirty="0"/>
        </a:p>
      </dsp:txBody>
      <dsp:txXfrm>
        <a:off x="34897" y="1593240"/>
        <a:ext cx="10711005" cy="645076"/>
      </dsp:txXfrm>
    </dsp:sp>
    <dsp:sp modelId="{F2AF8D8D-656C-463B-B1B4-7FFA2E2929C2}">
      <dsp:nvSpPr>
        <dsp:cNvPr id="0" name=""/>
        <dsp:cNvSpPr/>
      </dsp:nvSpPr>
      <dsp:spPr>
        <a:xfrm>
          <a:off x="0" y="2310653"/>
          <a:ext cx="10780799" cy="71487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dirty="0"/>
            <a:t>An investment firm which manufactures financial instruments shall </a:t>
          </a:r>
          <a:r>
            <a:rPr lang="en-US" sz="1300" b="1" kern="1200" dirty="0">
              <a:solidFill>
                <a:srgbClr val="FF0000"/>
              </a:solidFill>
            </a:rPr>
            <a:t>make available to any distributor all appropriate information </a:t>
          </a:r>
          <a:r>
            <a:rPr lang="en-US" sz="1300" b="1" kern="1200" dirty="0"/>
            <a:t>on the financial instrument and the product approval process, including the identified target market of the financial instrument.</a:t>
          </a:r>
          <a:endParaRPr lang="fi-FI" sz="1300" kern="1200" dirty="0"/>
        </a:p>
      </dsp:txBody>
      <dsp:txXfrm>
        <a:off x="34897" y="2345550"/>
        <a:ext cx="10711005" cy="645076"/>
      </dsp:txXfrm>
    </dsp:sp>
    <dsp:sp modelId="{2FC30A0C-BAB3-4331-BF9E-861432261357}">
      <dsp:nvSpPr>
        <dsp:cNvPr id="0" name=""/>
        <dsp:cNvSpPr/>
      </dsp:nvSpPr>
      <dsp:spPr>
        <a:xfrm>
          <a:off x="0" y="3062963"/>
          <a:ext cx="10780799" cy="714870"/>
        </a:xfrm>
        <a:prstGeom prst="roundRect">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b="1" kern="1200" dirty="0"/>
            <a:t>Where an investment firm </a:t>
          </a:r>
          <a:r>
            <a:rPr lang="en-US" sz="1300" b="1" kern="1200" dirty="0">
              <a:solidFill>
                <a:srgbClr val="FF0000"/>
              </a:solidFill>
            </a:rPr>
            <a:t>offers or recommends financial instruments which it does not manufacture</a:t>
          </a:r>
          <a:r>
            <a:rPr lang="en-US" sz="1300" b="1" kern="1200" dirty="0"/>
            <a:t>, it shall have in place adequate arrangements to obtain the information referred to in the fifth subparagraph and to understand the characteristics and identified target market of each financial instrument.</a:t>
          </a:r>
          <a:endParaRPr lang="fi-FI" sz="1300" kern="1200" dirty="0"/>
        </a:p>
      </dsp:txBody>
      <dsp:txXfrm>
        <a:off x="34897" y="3097860"/>
        <a:ext cx="10711005" cy="6450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BFB52-6E75-4708-9627-7C481BF5654F}">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C1BA70-773D-4302-90F7-5F70772E5AB8}">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0" i="1" kern="1200" baseline="0"/>
            <a:t>An investment firm developing financial instruments shall perform a scenario analysis that assesses the negative risks to end-products associated with the product and the circumstances under which such risks may occur.</a:t>
          </a:r>
          <a:endParaRPr lang="fi-FI" sz="1300" kern="1200"/>
        </a:p>
      </dsp:txBody>
      <dsp:txXfrm>
        <a:off x="0" y="0"/>
        <a:ext cx="2156159" cy="1915778"/>
      </dsp:txXfrm>
    </dsp:sp>
    <dsp:sp modelId="{2DE73DFE-0B6C-4A48-9789-1A41B2ACBB64}">
      <dsp:nvSpPr>
        <dsp:cNvPr id="0" name=""/>
        <dsp:cNvSpPr/>
      </dsp:nvSpPr>
      <dsp:spPr>
        <a:xfrm>
          <a:off x="0" y="1915778"/>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89B87-FB1E-4542-AC58-6A701CF76447}">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b="0" i="1" kern="1200" baseline="0"/>
            <a:t>The manufacturer of a product shall assess what would happen to the financial instrument in adverse circumstances, for example when:</a:t>
          </a:r>
          <a:endParaRPr lang="fi-FI" sz="1300" kern="1200"/>
        </a:p>
      </dsp:txBody>
      <dsp:txXfrm>
        <a:off x="0" y="1915778"/>
        <a:ext cx="2156159" cy="1915778"/>
      </dsp:txXfrm>
    </dsp:sp>
    <dsp:sp modelId="{EEF35409-8183-49E2-BE6C-E2097AEE4F34}">
      <dsp:nvSpPr>
        <dsp:cNvPr id="0" name=""/>
        <dsp:cNvSpPr/>
      </dsp:nvSpPr>
      <dsp:spPr>
        <a:xfrm>
          <a:off x="2317871" y="1938299"/>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a:t>1) the market environment is deteriorating,</a:t>
          </a:r>
          <a:endParaRPr lang="fi-FI" sz="1200" kern="1200"/>
        </a:p>
      </dsp:txBody>
      <dsp:txXfrm>
        <a:off x="2317871" y="1938299"/>
        <a:ext cx="8462927" cy="450413"/>
      </dsp:txXfrm>
    </dsp:sp>
    <dsp:sp modelId="{13FD03C1-4EC1-4052-ACFF-38498C581140}">
      <dsp:nvSpPr>
        <dsp:cNvPr id="0" name=""/>
        <dsp:cNvSpPr/>
      </dsp:nvSpPr>
      <dsp:spPr>
        <a:xfrm>
          <a:off x="2156159" y="2388712"/>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1376CA-10E4-4866-B805-7B3DFFF0AB23}">
      <dsp:nvSpPr>
        <dsp:cNvPr id="0" name=""/>
        <dsp:cNvSpPr/>
      </dsp:nvSpPr>
      <dsp:spPr>
        <a:xfrm>
          <a:off x="2317871" y="2411233"/>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a:t>2) the manufacturer of the financial instrument or a third party involved in its manufacture and / or operation encounters financial difficulties or another counterparty risk materializes;</a:t>
          </a:r>
          <a:endParaRPr lang="fi-FI" sz="1200" kern="1200"/>
        </a:p>
      </dsp:txBody>
      <dsp:txXfrm>
        <a:off x="2317871" y="2411233"/>
        <a:ext cx="8462927" cy="450413"/>
      </dsp:txXfrm>
    </dsp:sp>
    <dsp:sp modelId="{84DE5A23-CFC4-41F3-ADF6-D7FA4B5492F7}">
      <dsp:nvSpPr>
        <dsp:cNvPr id="0" name=""/>
        <dsp:cNvSpPr/>
      </dsp:nvSpPr>
      <dsp:spPr>
        <a:xfrm>
          <a:off x="2156159" y="2861647"/>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85BC41-F146-4887-8D39-8A893C0BB5F4}">
      <dsp:nvSpPr>
        <dsp:cNvPr id="0" name=""/>
        <dsp:cNvSpPr/>
      </dsp:nvSpPr>
      <dsp:spPr>
        <a:xfrm>
          <a:off x="2317871" y="2884168"/>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a:t>3) The financial instrument does not become commercially viable; or</a:t>
          </a:r>
          <a:endParaRPr lang="fi-FI" sz="1200" kern="1200"/>
        </a:p>
      </dsp:txBody>
      <dsp:txXfrm>
        <a:off x="2317871" y="2884168"/>
        <a:ext cx="8462927" cy="450413"/>
      </dsp:txXfrm>
    </dsp:sp>
    <dsp:sp modelId="{3E701609-A0DB-4782-A4FC-6898BF58A5EC}">
      <dsp:nvSpPr>
        <dsp:cNvPr id="0" name=""/>
        <dsp:cNvSpPr/>
      </dsp:nvSpPr>
      <dsp:spPr>
        <a:xfrm>
          <a:off x="2156159" y="3334581"/>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A6B90A-56E4-4318-811D-7E6D75331AAA}">
      <dsp:nvSpPr>
        <dsp:cNvPr id="0" name=""/>
        <dsp:cNvSpPr/>
      </dsp:nvSpPr>
      <dsp:spPr>
        <a:xfrm>
          <a:off x="2317871" y="3357102"/>
          <a:ext cx="8462927"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i="1" kern="1200"/>
            <a:t>4) the demand for the financial instrument is significantly higher than expected, which puts pressure on the company's resources and / or the underlying instrument.</a:t>
          </a:r>
          <a:endParaRPr lang="fi-FI" sz="1200" kern="1200"/>
        </a:p>
      </dsp:txBody>
      <dsp:txXfrm>
        <a:off x="2317871" y="3357102"/>
        <a:ext cx="8462927" cy="450413"/>
      </dsp:txXfrm>
    </dsp:sp>
    <dsp:sp modelId="{866C5B2B-24AF-47C5-A286-25FA99D8E095}">
      <dsp:nvSpPr>
        <dsp:cNvPr id="0" name=""/>
        <dsp:cNvSpPr/>
      </dsp:nvSpPr>
      <dsp:spPr>
        <a:xfrm>
          <a:off x="2156159" y="3807516"/>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D0C0F-82C3-46B4-B887-23A12577E3D7}">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F6371A-FDE2-463D-919A-D2054E0BE4F9}">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a:t>Under MiFIR and PRIIPs, both national and European financial supervisors (FSA, ESMA and EIOPA) have the possibility to intervene in a temporary ban or restriction on the marketing, distribution or sale of an investment product or product group, or a combination of these, in certain situations. </a:t>
          </a:r>
          <a:endParaRPr lang="fi-FI" sz="1500" kern="1200"/>
        </a:p>
      </dsp:txBody>
      <dsp:txXfrm>
        <a:off x="0" y="0"/>
        <a:ext cx="2156159" cy="3831557"/>
      </dsp:txXfrm>
    </dsp:sp>
    <dsp:sp modelId="{8E537D4D-9C88-4B7D-BD91-6940A8862037}">
      <dsp:nvSpPr>
        <dsp:cNvPr id="0" name=""/>
        <dsp:cNvSpPr/>
      </dsp:nvSpPr>
      <dsp:spPr>
        <a:xfrm>
          <a:off x="2317871" y="89053"/>
          <a:ext cx="846292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1" kern="1200" baseline="0"/>
            <a:t>However, EIOPA and ESMA may take the above measures only if the proposed action addresses a significant investor protection issue or addresses a threat to the orderly functioning and integrity of financial or commodity markets or to the stability of all or part of the financial system in the Union.</a:t>
          </a:r>
          <a:endParaRPr lang="fi-FI" sz="2100" kern="1200"/>
        </a:p>
      </dsp:txBody>
      <dsp:txXfrm>
        <a:off x="2317871" y="89053"/>
        <a:ext cx="8462927" cy="1781075"/>
      </dsp:txXfrm>
    </dsp:sp>
    <dsp:sp modelId="{3211DAE2-EE17-4A03-A73C-6227DA03A5CB}">
      <dsp:nvSpPr>
        <dsp:cNvPr id="0" name=""/>
        <dsp:cNvSpPr/>
      </dsp:nvSpPr>
      <dsp:spPr>
        <a:xfrm>
          <a:off x="2156159" y="1870129"/>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DF5F35-BFD3-459B-AD38-7C2D02E47C64}">
      <dsp:nvSpPr>
        <dsp:cNvPr id="0" name=""/>
        <dsp:cNvSpPr/>
      </dsp:nvSpPr>
      <dsp:spPr>
        <a:xfrm>
          <a:off x="2317871" y="1959182"/>
          <a:ext cx="846292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0" i="1" kern="1200" baseline="0"/>
            <a:t>It is also a condition that the threat is not addressed by regulatory requirements under Union law applicable to the financial instrument or activity in question and that the competent authority or authorities have not taken measures to address the threat or the measures taken are not sufficient to address the threat.</a:t>
          </a:r>
          <a:endParaRPr lang="fi-FI" sz="2100" kern="1200"/>
        </a:p>
      </dsp:txBody>
      <dsp:txXfrm>
        <a:off x="2317871" y="1959182"/>
        <a:ext cx="8462927" cy="1781075"/>
      </dsp:txXfrm>
    </dsp:sp>
    <dsp:sp modelId="{B75BDF67-1FA6-4C12-96EB-2A4DC5D478AD}">
      <dsp:nvSpPr>
        <dsp:cNvPr id="0" name=""/>
        <dsp:cNvSpPr/>
      </dsp:nvSpPr>
      <dsp:spPr>
        <a:xfrm>
          <a:off x="2156159" y="3740258"/>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4F8772-5D95-41E0-968C-27F0DDCD8EB5}">
      <dsp:nvSpPr>
        <dsp:cNvPr id="0" name=""/>
        <dsp:cNvSpPr/>
      </dsp:nvSpPr>
      <dsp:spPr>
        <a:xfrm>
          <a:off x="0" y="1149467"/>
          <a:ext cx="10780799" cy="1532622"/>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74FCD6-CFEA-4783-85F9-C36A766A2D9F}">
      <dsp:nvSpPr>
        <dsp:cNvPr id="0" name=""/>
        <dsp:cNvSpPr/>
      </dsp:nvSpPr>
      <dsp:spPr>
        <a:xfrm>
          <a:off x="4737" y="0"/>
          <a:ext cx="3126852" cy="15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b="1" kern="1200"/>
            <a:t>• A national authority may also intervene if an investment product, activity or practice raises significant investor protection concerns or threats to the orderly functioning and integrity of financial or commodity markets or to the stability of all or part of the financial system in at least one Member State.</a:t>
          </a:r>
          <a:endParaRPr lang="fi-FI" sz="1100" kern="1200"/>
        </a:p>
      </dsp:txBody>
      <dsp:txXfrm>
        <a:off x="4737" y="0"/>
        <a:ext cx="3126852" cy="1532622"/>
      </dsp:txXfrm>
    </dsp:sp>
    <dsp:sp modelId="{456583E0-4F78-432A-BAF5-B0A33D3F8679}">
      <dsp:nvSpPr>
        <dsp:cNvPr id="0" name=""/>
        <dsp:cNvSpPr/>
      </dsp:nvSpPr>
      <dsp:spPr>
        <a:xfrm>
          <a:off x="1376586" y="1724200"/>
          <a:ext cx="383155" cy="383155"/>
        </a:xfrm>
        <a:prstGeom prst="ellipse">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EC738-1E75-445F-87D1-21D06EE56F5E}">
      <dsp:nvSpPr>
        <dsp:cNvPr id="0" name=""/>
        <dsp:cNvSpPr/>
      </dsp:nvSpPr>
      <dsp:spPr>
        <a:xfrm>
          <a:off x="3287933" y="2298934"/>
          <a:ext cx="3126852" cy="15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marL="0" lvl="0" indent="0" algn="ctr" defTabSz="488950">
            <a:lnSpc>
              <a:spcPct val="90000"/>
            </a:lnSpc>
            <a:spcBef>
              <a:spcPct val="0"/>
            </a:spcBef>
            <a:spcAft>
              <a:spcPct val="35000"/>
            </a:spcAft>
            <a:buNone/>
          </a:pPr>
          <a:r>
            <a:rPr lang="en-US" sz="1100" b="1" kern="1200"/>
            <a:t>• In this case, it is also required that the current regulatory requirements under Union law applicable to the financial instrument in question are not sufficient to eliminate the risks and that the problem cannot be better addressed by improving the enforcement of existing requirements or their implementation.</a:t>
          </a:r>
          <a:endParaRPr lang="fi-FI" sz="1100" kern="1200"/>
        </a:p>
      </dsp:txBody>
      <dsp:txXfrm>
        <a:off x="3287933" y="2298934"/>
        <a:ext cx="3126852" cy="1532622"/>
      </dsp:txXfrm>
    </dsp:sp>
    <dsp:sp modelId="{66DD4A2C-0E25-4FCB-9506-E326E74D7683}">
      <dsp:nvSpPr>
        <dsp:cNvPr id="0" name=""/>
        <dsp:cNvSpPr/>
      </dsp:nvSpPr>
      <dsp:spPr>
        <a:xfrm>
          <a:off x="4659781" y="1724200"/>
          <a:ext cx="383155" cy="383155"/>
        </a:xfrm>
        <a:prstGeom prst="ellipse">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A896EB-131A-4143-B3D2-03F6DDDFB633}">
      <dsp:nvSpPr>
        <dsp:cNvPr id="0" name=""/>
        <dsp:cNvSpPr/>
      </dsp:nvSpPr>
      <dsp:spPr>
        <a:xfrm>
          <a:off x="6571128" y="0"/>
          <a:ext cx="3126852" cy="1532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b="1" kern="1200"/>
            <a:t>• In addition, the operation must be proportionate to the nature of the risks identified, the sophistication of the investors or market participants concerned and the likely impact on investors and market participants who may hold or use a financial instrument or structured deposit or benefit from it or from an activity or practice.</a:t>
          </a:r>
          <a:endParaRPr lang="fi-FI" sz="1100" kern="1200"/>
        </a:p>
      </dsp:txBody>
      <dsp:txXfrm>
        <a:off x="6571128" y="0"/>
        <a:ext cx="3126852" cy="1532622"/>
      </dsp:txXfrm>
    </dsp:sp>
    <dsp:sp modelId="{18A64767-FD69-4C57-BC51-2C7241AE6B08}">
      <dsp:nvSpPr>
        <dsp:cNvPr id="0" name=""/>
        <dsp:cNvSpPr/>
      </dsp:nvSpPr>
      <dsp:spPr>
        <a:xfrm>
          <a:off x="7942977" y="1724200"/>
          <a:ext cx="383155" cy="383155"/>
        </a:xfrm>
        <a:prstGeom prst="ellipse">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221A4-DBF1-4032-A0C4-E1DEF00FF903}">
      <dsp:nvSpPr>
        <dsp:cNvPr id="0" name=""/>
        <dsp:cNvSpPr/>
      </dsp:nvSpPr>
      <dsp:spPr>
        <a:xfrm>
          <a:off x="0" y="0"/>
          <a:ext cx="4040191" cy="4040191"/>
        </a:xfrm>
        <a:prstGeom prst="pie">
          <a:avLst>
            <a:gd name="adj1" fmla="val 5400000"/>
            <a:gd name="adj2" fmla="val 16200000"/>
          </a:avLst>
        </a:prstGeom>
        <a:solidFill>
          <a:schemeClr val="accent3">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CB6D555-7E24-4DC8-B5D2-7740B3B008D9}">
      <dsp:nvSpPr>
        <dsp:cNvPr id="0" name=""/>
        <dsp:cNvSpPr/>
      </dsp:nvSpPr>
      <dsp:spPr>
        <a:xfrm>
          <a:off x="2020095" y="0"/>
          <a:ext cx="8193104" cy="4040191"/>
        </a:xfrm>
        <a:prstGeom prst="rect">
          <a:avLst/>
        </a:prstGeom>
        <a:solidFill>
          <a:schemeClr val="lt1">
            <a:alpha val="90000"/>
            <a:hueOff val="0"/>
            <a:satOff val="0"/>
            <a:lumOff val="0"/>
            <a:alphaOff val="0"/>
          </a:schemeClr>
        </a:solidFill>
        <a:ln w="9525" cap="flat" cmpd="sng" algn="ctr">
          <a:solidFill>
            <a:schemeClr val="accent3">
              <a:alpha val="90000"/>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ESMA, along with National Competent Authorities (NCAs), concluded that there exists a significant investor protection concern in relation to CFDs and binary options offered to retail investors. </a:t>
          </a:r>
          <a:endParaRPr lang="fi-FI" sz="1600" kern="1200"/>
        </a:p>
      </dsp:txBody>
      <dsp:txXfrm>
        <a:off x="2020095" y="0"/>
        <a:ext cx="4096552" cy="1919090"/>
      </dsp:txXfrm>
    </dsp:sp>
    <dsp:sp modelId="{3A5B186C-1664-4652-AC21-3878AE8802DD}">
      <dsp:nvSpPr>
        <dsp:cNvPr id="0" name=""/>
        <dsp:cNvSpPr/>
      </dsp:nvSpPr>
      <dsp:spPr>
        <a:xfrm>
          <a:off x="1060550" y="1919090"/>
          <a:ext cx="1919090" cy="1919090"/>
        </a:xfrm>
        <a:prstGeom prst="pie">
          <a:avLst>
            <a:gd name="adj1" fmla="val 5400000"/>
            <a:gd name="adj2" fmla="val 16200000"/>
          </a:avLst>
        </a:prstGeom>
        <a:solidFill>
          <a:schemeClr val="accent3">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CF29544-6BC1-44C1-9687-2F8B92A64426}">
      <dsp:nvSpPr>
        <dsp:cNvPr id="0" name=""/>
        <dsp:cNvSpPr/>
      </dsp:nvSpPr>
      <dsp:spPr>
        <a:xfrm>
          <a:off x="2020095" y="1919090"/>
          <a:ext cx="8193104" cy="1919090"/>
        </a:xfrm>
        <a:prstGeom prst="rect">
          <a:avLst/>
        </a:prstGeom>
        <a:solidFill>
          <a:schemeClr val="lt1">
            <a:alpha val="90000"/>
            <a:hueOff val="0"/>
            <a:satOff val="0"/>
            <a:lumOff val="0"/>
            <a:alphaOff val="0"/>
          </a:schemeClr>
        </a:solidFill>
        <a:ln w="9525" cap="flat" cmpd="sng" algn="ctr">
          <a:solidFill>
            <a:schemeClr val="accent3">
              <a:alpha val="90000"/>
              <a:hueOff val="0"/>
              <a:satOff val="0"/>
              <a:lumOff val="0"/>
              <a:alphaOff val="-4000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NCAs’ analyses on CFD trading across different EU jurisdictions shows that 74-89% of retail accounts typically lose money on their investments, with average losses per client ranging from €1,600 to €29,000. NCAs’ analyses for binary options also found consistent losses on retail clients’ accounts</a:t>
          </a:r>
          <a:endParaRPr lang="fi-FI" sz="1600" kern="1200"/>
        </a:p>
      </dsp:txBody>
      <dsp:txXfrm>
        <a:off x="2020095" y="1919090"/>
        <a:ext cx="4096552" cy="1919090"/>
      </dsp:txXfrm>
    </dsp:sp>
    <dsp:sp modelId="{E7372665-1FD2-4F80-93F8-32D14E6F4DD9}">
      <dsp:nvSpPr>
        <dsp:cNvPr id="0" name=""/>
        <dsp:cNvSpPr/>
      </dsp:nvSpPr>
      <dsp:spPr>
        <a:xfrm>
          <a:off x="6116647" y="0"/>
          <a:ext cx="4096552" cy="1919090"/>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a:t>This is due to their complexity and lack of transparency; </a:t>
          </a:r>
          <a:endParaRPr lang="fi-FI" sz="1200" kern="1200"/>
        </a:p>
        <a:p>
          <a:pPr marL="114300" lvl="1" indent="-114300" algn="l" defTabSz="533400">
            <a:lnSpc>
              <a:spcPct val="90000"/>
            </a:lnSpc>
            <a:spcBef>
              <a:spcPct val="0"/>
            </a:spcBef>
            <a:spcAft>
              <a:spcPct val="15000"/>
            </a:spcAft>
            <a:buChar char="•"/>
          </a:pPr>
          <a:r>
            <a:rPr lang="en-US" sz="1200" kern="1200"/>
            <a:t>the particular features of CFDs – excessive leverage – and binary options - structural expected negative return </a:t>
          </a:r>
          <a:endParaRPr lang="fi-FI" sz="1200" kern="1200"/>
        </a:p>
        <a:p>
          <a:pPr marL="114300" lvl="1" indent="-114300" algn="l" defTabSz="533400">
            <a:lnSpc>
              <a:spcPct val="90000"/>
            </a:lnSpc>
            <a:spcBef>
              <a:spcPct val="0"/>
            </a:spcBef>
            <a:spcAft>
              <a:spcPct val="15000"/>
            </a:spcAft>
            <a:buChar char="•"/>
          </a:pPr>
          <a:r>
            <a:rPr lang="en-US" sz="1200" kern="1200"/>
            <a:t>and embedded conflict of interest between providers and their clients; </a:t>
          </a:r>
          <a:endParaRPr lang="fi-FI" sz="1200" kern="1200"/>
        </a:p>
        <a:p>
          <a:pPr marL="114300" lvl="1" indent="-114300" algn="l" defTabSz="533400">
            <a:lnSpc>
              <a:spcPct val="90000"/>
            </a:lnSpc>
            <a:spcBef>
              <a:spcPct val="0"/>
            </a:spcBef>
            <a:spcAft>
              <a:spcPct val="15000"/>
            </a:spcAft>
            <a:buChar char="•"/>
          </a:pPr>
          <a:r>
            <a:rPr lang="en-US" sz="1200" kern="1200"/>
            <a:t>the disparity between the expected return and the risk of loss; </a:t>
          </a:r>
          <a:endParaRPr lang="fi-FI" sz="1200" kern="1200"/>
        </a:p>
        <a:p>
          <a:pPr marL="114300" lvl="1" indent="-114300" algn="l" defTabSz="533400">
            <a:lnSpc>
              <a:spcPct val="90000"/>
            </a:lnSpc>
            <a:spcBef>
              <a:spcPct val="0"/>
            </a:spcBef>
            <a:spcAft>
              <a:spcPct val="15000"/>
            </a:spcAft>
            <a:buChar char="•"/>
          </a:pPr>
          <a:r>
            <a:rPr lang="en-US" sz="1200" kern="1200"/>
            <a:t>and issues related to their marketing and distribution.</a:t>
          </a:r>
          <a:endParaRPr lang="fi-FI" sz="1200" kern="1200"/>
        </a:p>
      </dsp:txBody>
      <dsp:txXfrm>
        <a:off x="6116647" y="0"/>
        <a:ext cx="4096552" cy="191909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3A6DA-0133-4176-AA87-EC4DCE41F7FB}">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19DD6F-822F-468F-8FA5-5D88604A7A90}">
      <dsp:nvSpPr>
        <dsp:cNvPr id="0" name=""/>
        <dsp:cNvSpPr/>
      </dsp:nvSpPr>
      <dsp:spPr>
        <a:xfrm>
          <a:off x="0" y="0"/>
          <a:ext cx="215615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kern="1200"/>
            <a:t>ESMA agrees to prohibit binary options and restrict CFDs to protect retail Investors: The European Securities and Markets Authority (ESMA) has agreed on measures on the provision of contracts for differences (CFDs) and binary options to retail investors in the European Union (EU). The agreed measures include:</a:t>
          </a:r>
          <a:endParaRPr lang="fi-FI" sz="1500" kern="1200"/>
        </a:p>
      </dsp:txBody>
      <dsp:txXfrm>
        <a:off x="0" y="0"/>
        <a:ext cx="2156159" cy="3831557"/>
      </dsp:txXfrm>
    </dsp:sp>
    <dsp:sp modelId="{22142522-E9A0-4E2F-928B-1EE3EDCA0020}">
      <dsp:nvSpPr>
        <dsp:cNvPr id="0" name=""/>
        <dsp:cNvSpPr/>
      </dsp:nvSpPr>
      <dsp:spPr>
        <a:xfrm>
          <a:off x="2317871" y="89053"/>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0" i="1" kern="1200" baseline="0"/>
            <a:t>1. Binary Options - a prohibition on the marketing, distribution or sale of binary options to retail investors; and</a:t>
          </a:r>
          <a:endParaRPr lang="fi-FI" sz="2300" kern="1200"/>
        </a:p>
      </dsp:txBody>
      <dsp:txXfrm>
        <a:off x="2317871" y="89053"/>
        <a:ext cx="4150607" cy="1781075"/>
      </dsp:txXfrm>
    </dsp:sp>
    <dsp:sp modelId="{9E76B75B-5C5B-4B5E-A9B8-A1D1DC62E148}">
      <dsp:nvSpPr>
        <dsp:cNvPr id="0" name=""/>
        <dsp:cNvSpPr/>
      </dsp:nvSpPr>
      <dsp:spPr>
        <a:xfrm>
          <a:off x="2156159" y="1870129"/>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276908-7D6B-443B-9893-FB0EAE0D1E63}">
      <dsp:nvSpPr>
        <dsp:cNvPr id="0" name=""/>
        <dsp:cNvSpPr/>
      </dsp:nvSpPr>
      <dsp:spPr>
        <a:xfrm>
          <a:off x="2317871" y="1959182"/>
          <a:ext cx="4150607" cy="1781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0" i="1" kern="1200" baseline="0"/>
            <a:t>2. Contracts for Differences - a restriction on the marketing, distribution or sale of CFDs to retail investors. This restriction consists of: </a:t>
          </a:r>
          <a:endParaRPr lang="fi-FI" sz="2300" kern="1200"/>
        </a:p>
      </dsp:txBody>
      <dsp:txXfrm>
        <a:off x="2317871" y="1959182"/>
        <a:ext cx="4150607" cy="1781075"/>
      </dsp:txXfrm>
    </dsp:sp>
    <dsp:sp modelId="{BB3ADE72-5D97-43E1-893D-A12A74EA4D94}">
      <dsp:nvSpPr>
        <dsp:cNvPr id="0" name=""/>
        <dsp:cNvSpPr/>
      </dsp:nvSpPr>
      <dsp:spPr>
        <a:xfrm>
          <a:off x="6630191" y="1959182"/>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leverage limits on opening positions; </a:t>
          </a:r>
          <a:endParaRPr lang="fi-FI" sz="1100" kern="1200"/>
        </a:p>
      </dsp:txBody>
      <dsp:txXfrm>
        <a:off x="6630191" y="1959182"/>
        <a:ext cx="4150607" cy="356128"/>
      </dsp:txXfrm>
    </dsp:sp>
    <dsp:sp modelId="{6E421FE8-871C-4F10-82FF-AA189FF92FC0}">
      <dsp:nvSpPr>
        <dsp:cNvPr id="0" name=""/>
        <dsp:cNvSpPr/>
      </dsp:nvSpPr>
      <dsp:spPr>
        <a:xfrm>
          <a:off x="6468479" y="2315310"/>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329D97-733E-4FB3-88A4-40680C6AF0E9}">
      <dsp:nvSpPr>
        <dsp:cNvPr id="0" name=""/>
        <dsp:cNvSpPr/>
      </dsp:nvSpPr>
      <dsp:spPr>
        <a:xfrm>
          <a:off x="6630191" y="2315310"/>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a margin close out rule on a per account basis; </a:t>
          </a:r>
          <a:endParaRPr lang="fi-FI" sz="1100" kern="1200"/>
        </a:p>
      </dsp:txBody>
      <dsp:txXfrm>
        <a:off x="6630191" y="2315310"/>
        <a:ext cx="4150607" cy="356128"/>
      </dsp:txXfrm>
    </dsp:sp>
    <dsp:sp modelId="{CC12E185-1F26-414C-B6A4-54A65594EE51}">
      <dsp:nvSpPr>
        <dsp:cNvPr id="0" name=""/>
        <dsp:cNvSpPr/>
      </dsp:nvSpPr>
      <dsp:spPr>
        <a:xfrm>
          <a:off x="6468479" y="2671439"/>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1C1ED1-D04C-4167-83EF-F9512BA90269}">
      <dsp:nvSpPr>
        <dsp:cNvPr id="0" name=""/>
        <dsp:cNvSpPr/>
      </dsp:nvSpPr>
      <dsp:spPr>
        <a:xfrm>
          <a:off x="6630191" y="2671439"/>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a negative balance protection on a per account basis; </a:t>
          </a:r>
          <a:endParaRPr lang="fi-FI" sz="1100" kern="1200"/>
        </a:p>
      </dsp:txBody>
      <dsp:txXfrm>
        <a:off x="6630191" y="2671439"/>
        <a:ext cx="4150607" cy="356128"/>
      </dsp:txXfrm>
    </dsp:sp>
    <dsp:sp modelId="{76E5D272-4F64-4B3C-9D74-46B60954315C}">
      <dsp:nvSpPr>
        <dsp:cNvPr id="0" name=""/>
        <dsp:cNvSpPr/>
      </dsp:nvSpPr>
      <dsp:spPr>
        <a:xfrm>
          <a:off x="6468479" y="3027567"/>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2ABD81-5CE5-4153-9C62-AD78082F821E}">
      <dsp:nvSpPr>
        <dsp:cNvPr id="0" name=""/>
        <dsp:cNvSpPr/>
      </dsp:nvSpPr>
      <dsp:spPr>
        <a:xfrm>
          <a:off x="6630191" y="3027567"/>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preventing the use of incentives by a CFD provider; </a:t>
          </a:r>
          <a:endParaRPr lang="fi-FI" sz="1100" kern="1200"/>
        </a:p>
      </dsp:txBody>
      <dsp:txXfrm>
        <a:off x="6630191" y="3027567"/>
        <a:ext cx="4150607" cy="356128"/>
      </dsp:txXfrm>
    </dsp:sp>
    <dsp:sp modelId="{79EB5204-D33A-47AA-A2C9-B81F5FFD991C}">
      <dsp:nvSpPr>
        <dsp:cNvPr id="0" name=""/>
        <dsp:cNvSpPr/>
      </dsp:nvSpPr>
      <dsp:spPr>
        <a:xfrm>
          <a:off x="6468479" y="3383695"/>
          <a:ext cx="4150607"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8E2146-63A6-4B4B-AE6D-BC51D6BB7466}">
      <dsp:nvSpPr>
        <dsp:cNvPr id="0" name=""/>
        <dsp:cNvSpPr/>
      </dsp:nvSpPr>
      <dsp:spPr>
        <a:xfrm>
          <a:off x="6630191" y="3383695"/>
          <a:ext cx="4150607" cy="356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i="1" kern="1200"/>
            <a:t>and a firm specific risk warning delivered in a standardised way. </a:t>
          </a:r>
          <a:endParaRPr lang="fi-FI" sz="1100" kern="1200"/>
        </a:p>
      </dsp:txBody>
      <dsp:txXfrm>
        <a:off x="6630191" y="3383695"/>
        <a:ext cx="4150607" cy="356128"/>
      </dsp:txXfrm>
    </dsp:sp>
    <dsp:sp modelId="{6BF375A9-B8A9-4192-A78C-E97E703BA429}">
      <dsp:nvSpPr>
        <dsp:cNvPr id="0" name=""/>
        <dsp:cNvSpPr/>
      </dsp:nvSpPr>
      <dsp:spPr>
        <a:xfrm>
          <a:off x="2156159" y="3740258"/>
          <a:ext cx="8624639"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C0792-2332-4E9F-9A1D-3330F96AE311}">
      <dsp:nvSpPr>
        <dsp:cNvPr id="0" name=""/>
        <dsp:cNvSpPr/>
      </dsp:nvSpPr>
      <dsp:spPr>
        <a:xfrm>
          <a:off x="6961"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The product intervention measures ESMA has agreed under Article 40 of the Markets in Financial Instruments Regulation include:</a:t>
          </a:r>
          <a:endParaRPr lang="fi-FI" sz="800" kern="1200"/>
        </a:p>
      </dsp:txBody>
      <dsp:txXfrm>
        <a:off x="33690" y="27386"/>
        <a:ext cx="859147" cy="1832490"/>
      </dsp:txXfrm>
    </dsp:sp>
    <dsp:sp modelId="{8E2DED55-39F4-413E-911A-E13B336AFF1F}">
      <dsp:nvSpPr>
        <dsp:cNvPr id="0" name=""/>
        <dsp:cNvSpPr/>
      </dsp:nvSpPr>
      <dsp:spPr>
        <a:xfrm>
          <a:off x="1072884" y="657"/>
          <a:ext cx="4869661"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0" i="1" kern="1200" baseline="0"/>
            <a:t>1. Leverage limits on the opening of a position by a retail client from 30:1 to 2:1, which vary according to the volatility of the underlying:</a:t>
          </a:r>
          <a:endParaRPr lang="fi-FI" sz="800" kern="1200"/>
        </a:p>
      </dsp:txBody>
      <dsp:txXfrm>
        <a:off x="1128122" y="55895"/>
        <a:ext cx="4759185" cy="1775472"/>
      </dsp:txXfrm>
    </dsp:sp>
    <dsp:sp modelId="{9BBC60BA-99A0-4570-A9CB-4372C1F77763}">
      <dsp:nvSpPr>
        <dsp:cNvPr id="0" name=""/>
        <dsp:cNvSpPr/>
      </dsp:nvSpPr>
      <dsp:spPr>
        <a:xfrm>
          <a:off x="1072884"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kern="1200"/>
            <a:t>30:1 for major currency pairs;</a:t>
          </a:r>
          <a:endParaRPr lang="fi-FI" sz="700" kern="1200"/>
        </a:p>
      </dsp:txBody>
      <dsp:txXfrm>
        <a:off x="1099613" y="2180314"/>
        <a:ext cx="859147" cy="1832490"/>
      </dsp:txXfrm>
    </dsp:sp>
    <dsp:sp modelId="{4878451A-6FB2-4A7A-8FC0-ADCA2931C966}">
      <dsp:nvSpPr>
        <dsp:cNvPr id="0" name=""/>
        <dsp:cNvSpPr/>
      </dsp:nvSpPr>
      <dsp:spPr>
        <a:xfrm>
          <a:off x="2062148"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kern="1200"/>
            <a:t>20:1 for non-major currency pairs, gold and major indices;</a:t>
          </a:r>
          <a:endParaRPr lang="fi-FI" sz="700" kern="1200"/>
        </a:p>
      </dsp:txBody>
      <dsp:txXfrm>
        <a:off x="2088877" y="2180314"/>
        <a:ext cx="859147" cy="1832490"/>
      </dsp:txXfrm>
    </dsp:sp>
    <dsp:sp modelId="{4BCE8B5B-CBD1-44F1-9D35-7F3535B1ED77}">
      <dsp:nvSpPr>
        <dsp:cNvPr id="0" name=""/>
        <dsp:cNvSpPr/>
      </dsp:nvSpPr>
      <dsp:spPr>
        <a:xfrm>
          <a:off x="3051412"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kern="1200"/>
            <a:t>10:1 for commodities other than gold and non-major equity indices;</a:t>
          </a:r>
          <a:endParaRPr lang="fi-FI" sz="700" kern="1200"/>
        </a:p>
      </dsp:txBody>
      <dsp:txXfrm>
        <a:off x="3078141" y="2180314"/>
        <a:ext cx="859147" cy="1832490"/>
      </dsp:txXfrm>
    </dsp:sp>
    <dsp:sp modelId="{F8FDC3AB-903A-41C4-92A4-3426CA21BBD5}">
      <dsp:nvSpPr>
        <dsp:cNvPr id="0" name=""/>
        <dsp:cNvSpPr/>
      </dsp:nvSpPr>
      <dsp:spPr>
        <a:xfrm>
          <a:off x="4040677"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kern="1200"/>
            <a:t>5:1 for individual equities and other reference values;</a:t>
          </a:r>
          <a:endParaRPr lang="fi-FI" sz="700" kern="1200"/>
        </a:p>
      </dsp:txBody>
      <dsp:txXfrm>
        <a:off x="4067406" y="2180314"/>
        <a:ext cx="859147" cy="1832490"/>
      </dsp:txXfrm>
    </dsp:sp>
    <dsp:sp modelId="{26BC2E06-4FE2-4B2C-9592-081AEE0A0C2F}">
      <dsp:nvSpPr>
        <dsp:cNvPr id="0" name=""/>
        <dsp:cNvSpPr/>
      </dsp:nvSpPr>
      <dsp:spPr>
        <a:xfrm>
          <a:off x="5029941" y="2153585"/>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US" sz="700" kern="1200"/>
            <a:t>2:1 for cryptocurrencies; </a:t>
          </a:r>
          <a:endParaRPr lang="fi-FI" sz="700" kern="1200"/>
        </a:p>
      </dsp:txBody>
      <dsp:txXfrm>
        <a:off x="5056670" y="2180314"/>
        <a:ext cx="859147" cy="1832490"/>
      </dsp:txXfrm>
    </dsp:sp>
    <dsp:sp modelId="{18946956-E176-44D7-9E5E-57A846BBCF22}">
      <dsp:nvSpPr>
        <dsp:cNvPr id="0" name=""/>
        <dsp:cNvSpPr/>
      </dsp:nvSpPr>
      <dsp:spPr>
        <a:xfrm>
          <a:off x="6095864"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0" i="1" kern="1200" baseline="0"/>
            <a:t>2. A margin close out rule on a per account basis. This will standardise the percentage of margin (at 50% of minimum required margin) at which providers are required to close out one or more retail client’s open CFDs;</a:t>
          </a:r>
          <a:endParaRPr lang="fi-FI" sz="800" kern="1200"/>
        </a:p>
      </dsp:txBody>
      <dsp:txXfrm>
        <a:off x="6122593" y="27386"/>
        <a:ext cx="859147" cy="1832490"/>
      </dsp:txXfrm>
    </dsp:sp>
    <dsp:sp modelId="{BB0B4C8D-7540-4BB7-8593-A976E3693750}">
      <dsp:nvSpPr>
        <dsp:cNvPr id="0" name=""/>
        <dsp:cNvSpPr/>
      </dsp:nvSpPr>
      <dsp:spPr>
        <a:xfrm>
          <a:off x="7161787"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0" i="1" kern="1200" baseline="0"/>
            <a:t>3. Negative balance protection on a per account basis. This will provide an overall guaranteed limit on retail client losses;</a:t>
          </a:r>
          <a:endParaRPr lang="fi-FI" sz="800" kern="1200"/>
        </a:p>
      </dsp:txBody>
      <dsp:txXfrm>
        <a:off x="7188516" y="27386"/>
        <a:ext cx="859147" cy="1832490"/>
      </dsp:txXfrm>
    </dsp:sp>
    <dsp:sp modelId="{5DDE7BF5-03DD-4F1C-967B-4CBFE87617FD}">
      <dsp:nvSpPr>
        <dsp:cNvPr id="0" name=""/>
        <dsp:cNvSpPr/>
      </dsp:nvSpPr>
      <dsp:spPr>
        <a:xfrm>
          <a:off x="8227710"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0" i="1" kern="1200" baseline="0"/>
            <a:t>4. A restriction on the incentives offered to trade CFDs; and</a:t>
          </a:r>
          <a:endParaRPr lang="fi-FI" sz="800" kern="1200"/>
        </a:p>
      </dsp:txBody>
      <dsp:txXfrm>
        <a:off x="8254439" y="27386"/>
        <a:ext cx="859147" cy="1832490"/>
      </dsp:txXfrm>
    </dsp:sp>
    <dsp:sp modelId="{FB07A1BF-E9D2-4A9F-8341-733253159B1A}">
      <dsp:nvSpPr>
        <dsp:cNvPr id="0" name=""/>
        <dsp:cNvSpPr/>
      </dsp:nvSpPr>
      <dsp:spPr>
        <a:xfrm>
          <a:off x="9293632" y="657"/>
          <a:ext cx="912605" cy="1885948"/>
        </a:xfrm>
        <a:prstGeom prst="roundRect">
          <a:avLst>
            <a:gd name="adj" fmla="val 10000"/>
          </a:avLst>
        </a:prstGeom>
        <a:solidFill>
          <a:schemeClr val="lt1">
            <a:hueOff val="0"/>
            <a:satOff val="0"/>
            <a:lumOff val="0"/>
            <a:alphaOff val="0"/>
          </a:schemeClr>
        </a:solidFill>
        <a:ln w="1079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b="0" i="1" kern="1200" baseline="0"/>
            <a:t>5. A standardised risk warning, including the percentage of losses on a CFD provider’s retail investor accounts</a:t>
          </a:r>
          <a:endParaRPr lang="fi-FI" sz="800" kern="1200"/>
        </a:p>
      </dsp:txBody>
      <dsp:txXfrm>
        <a:off x="9320361" y="27386"/>
        <a:ext cx="859147" cy="1832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7F920-9513-42DB-990B-B0EE2ECF7303}">
      <dsp:nvSpPr>
        <dsp:cNvPr id="0" name=""/>
        <dsp:cNvSpPr/>
      </dsp:nvSpPr>
      <dsp:spPr>
        <a:xfrm>
          <a:off x="0" y="0"/>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24BB22-0AFB-499A-951B-AA43DFB26E2B}">
      <dsp:nvSpPr>
        <dsp:cNvPr id="0" name=""/>
        <dsp:cNvSpPr/>
      </dsp:nvSpPr>
      <dsp:spPr>
        <a:xfrm>
          <a:off x="0" y="0"/>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 An investment firm must classify its client as a retail client, a professional client or an eligible counterparty.</a:t>
          </a:r>
          <a:endParaRPr lang="en-US" sz="1900" kern="1200"/>
        </a:p>
      </dsp:txBody>
      <dsp:txXfrm>
        <a:off x="0" y="0"/>
        <a:ext cx="10780799" cy="957889"/>
      </dsp:txXfrm>
    </dsp:sp>
    <dsp:sp modelId="{F32771A0-5137-4CCD-BC31-BA3AC0ADDAD4}">
      <dsp:nvSpPr>
        <dsp:cNvPr id="0" name=""/>
        <dsp:cNvSpPr/>
      </dsp:nvSpPr>
      <dsp:spPr>
        <a:xfrm>
          <a:off x="0" y="957889"/>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2F2742-47A8-425F-88C4-5D2FDB01CED0}">
      <dsp:nvSpPr>
        <dsp:cNvPr id="0" name=""/>
        <dsp:cNvSpPr/>
      </dsp:nvSpPr>
      <dsp:spPr>
        <a:xfrm>
          <a:off x="0" y="957889"/>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t>• The classification of clients as non-professional and professional clients and as eligible counterparties defines the client's rights and obligations in relation to the investment firm.</a:t>
          </a:r>
          <a:endParaRPr lang="en-US" sz="1900" kern="1200" dirty="0"/>
        </a:p>
      </dsp:txBody>
      <dsp:txXfrm>
        <a:off x="0" y="957889"/>
        <a:ext cx="10780799" cy="957889"/>
      </dsp:txXfrm>
    </dsp:sp>
    <dsp:sp modelId="{EB7FF10B-E5A3-487D-AC0B-AD25DD8AFDEC}">
      <dsp:nvSpPr>
        <dsp:cNvPr id="0" name=""/>
        <dsp:cNvSpPr/>
      </dsp:nvSpPr>
      <dsp:spPr>
        <a:xfrm>
          <a:off x="0" y="1915778"/>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9829A-A1DB-4A98-B37B-5E0BC9007899}">
      <dsp:nvSpPr>
        <dsp:cNvPr id="0" name=""/>
        <dsp:cNvSpPr/>
      </dsp:nvSpPr>
      <dsp:spPr>
        <a:xfrm>
          <a:off x="0" y="1915778"/>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 Non-professional clients are most widely covered by the code of conduct for customer protection</a:t>
          </a:r>
          <a:endParaRPr lang="en-US" sz="1900" kern="1200"/>
        </a:p>
      </dsp:txBody>
      <dsp:txXfrm>
        <a:off x="0" y="1915778"/>
        <a:ext cx="10780799" cy="957889"/>
      </dsp:txXfrm>
    </dsp:sp>
    <dsp:sp modelId="{D25F9D5C-3D6A-4B38-973D-ACFC8DBBD47A}">
      <dsp:nvSpPr>
        <dsp:cNvPr id="0" name=""/>
        <dsp:cNvSpPr/>
      </dsp:nvSpPr>
      <dsp:spPr>
        <a:xfrm>
          <a:off x="0" y="2873667"/>
          <a:ext cx="10780799"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C27B6-FC06-43B0-9863-5ABDB1BBEF97}">
      <dsp:nvSpPr>
        <dsp:cNvPr id="0" name=""/>
        <dsp:cNvSpPr/>
      </dsp:nvSpPr>
      <dsp:spPr>
        <a:xfrm>
          <a:off x="0" y="2873667"/>
          <a:ext cx="1078079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a:t>• In practice, the majority of an investment firm's clients are non-professional clients.</a:t>
          </a:r>
          <a:endParaRPr lang="en-US" sz="1900" kern="1200"/>
        </a:p>
      </dsp:txBody>
      <dsp:txXfrm>
        <a:off x="0" y="2873667"/>
        <a:ext cx="10780799" cy="95788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8D07D-ED9A-476B-8E4F-3CED91E41676}">
      <dsp:nvSpPr>
        <dsp:cNvPr id="0" name=""/>
        <dsp:cNvSpPr/>
      </dsp:nvSpPr>
      <dsp:spPr>
        <a:xfrm>
          <a:off x="257294" y="230976"/>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EF4433-8D07-409C-A611-263AA59B61AF}">
      <dsp:nvSpPr>
        <dsp:cNvPr id="0" name=""/>
        <dsp:cNvSpPr/>
      </dsp:nvSpPr>
      <dsp:spPr>
        <a:xfrm>
          <a:off x="542710" y="516391"/>
          <a:ext cx="788289" cy="78828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705F5-3901-47B3-BF3C-67D9A9890D39}">
      <dsp:nvSpPr>
        <dsp:cNvPr id="0" name=""/>
        <dsp:cNvSpPr/>
      </dsp:nvSpPr>
      <dsp:spPr>
        <a:xfrm>
          <a:off x="1907654" y="230976"/>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Chapter 10, Section 2 of the Finnish Investment Services Act: In providing investment services and ancillary services, one must act honestly, fairly and professionally in the interests of the client.</a:t>
          </a:r>
          <a:endParaRPr lang="en-US" sz="1300" kern="1200"/>
        </a:p>
      </dsp:txBody>
      <dsp:txXfrm>
        <a:off x="1907654" y="230976"/>
        <a:ext cx="3203639" cy="1359119"/>
      </dsp:txXfrm>
    </dsp:sp>
    <dsp:sp modelId="{7CF01138-7CED-4ABB-8141-F8AC19A50F89}">
      <dsp:nvSpPr>
        <dsp:cNvPr id="0" name=""/>
        <dsp:cNvSpPr/>
      </dsp:nvSpPr>
      <dsp:spPr>
        <a:xfrm>
          <a:off x="5669504" y="230976"/>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017E28-6B6F-4516-93FC-E63D8A269E4E}">
      <dsp:nvSpPr>
        <dsp:cNvPr id="0" name=""/>
        <dsp:cNvSpPr/>
      </dsp:nvSpPr>
      <dsp:spPr>
        <a:xfrm>
          <a:off x="5954919" y="516391"/>
          <a:ext cx="788289" cy="78828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EA964-0862-41FA-85C6-223057728465}">
      <dsp:nvSpPr>
        <dsp:cNvPr id="0" name=""/>
        <dsp:cNvSpPr/>
      </dsp:nvSpPr>
      <dsp:spPr>
        <a:xfrm>
          <a:off x="7319864" y="230976"/>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Chapter 1, Section 2 of the Securities Markets Act: The securities market must not be used in violation of good securities market practice.</a:t>
          </a:r>
          <a:endParaRPr lang="en-US" sz="1300" kern="1200"/>
        </a:p>
      </dsp:txBody>
      <dsp:txXfrm>
        <a:off x="7319864" y="230976"/>
        <a:ext cx="3203639" cy="1359119"/>
      </dsp:txXfrm>
    </dsp:sp>
    <dsp:sp modelId="{B067E7EA-7800-4F30-B754-B90415DF3052}">
      <dsp:nvSpPr>
        <dsp:cNvPr id="0" name=""/>
        <dsp:cNvSpPr/>
      </dsp:nvSpPr>
      <dsp:spPr>
        <a:xfrm>
          <a:off x="257294" y="2241460"/>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42C544-E9D2-4345-95A0-BEBCDF25FBED}">
      <dsp:nvSpPr>
        <dsp:cNvPr id="0" name=""/>
        <dsp:cNvSpPr/>
      </dsp:nvSpPr>
      <dsp:spPr>
        <a:xfrm>
          <a:off x="542710" y="2526876"/>
          <a:ext cx="788289" cy="78828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EDDCD9-9910-490F-BE8C-A2E5D7ED93E4}">
      <dsp:nvSpPr>
        <dsp:cNvPr id="0" name=""/>
        <dsp:cNvSpPr/>
      </dsp:nvSpPr>
      <dsp:spPr>
        <a:xfrm>
          <a:off x="1907654" y="2241460"/>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Good securities market practice refers to principles and rules, the observance of which, according to the opinion of the participants in the securities market, must be considered a fair and fair way of trading for all clients and operators.</a:t>
          </a:r>
          <a:endParaRPr lang="en-US" sz="1300" kern="1200"/>
        </a:p>
      </dsp:txBody>
      <dsp:txXfrm>
        <a:off x="1907654" y="2241460"/>
        <a:ext cx="3203639" cy="1359119"/>
      </dsp:txXfrm>
    </dsp:sp>
    <dsp:sp modelId="{79251841-C1AB-4BA3-B902-E72BA7A35622}">
      <dsp:nvSpPr>
        <dsp:cNvPr id="0" name=""/>
        <dsp:cNvSpPr/>
      </dsp:nvSpPr>
      <dsp:spPr>
        <a:xfrm>
          <a:off x="5669504" y="2241460"/>
          <a:ext cx="1359119" cy="135911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E3AB3C-9EB1-48C6-B3D2-15627944A89A}">
      <dsp:nvSpPr>
        <dsp:cNvPr id="0" name=""/>
        <dsp:cNvSpPr/>
      </dsp:nvSpPr>
      <dsp:spPr>
        <a:xfrm>
          <a:off x="5954919" y="2526876"/>
          <a:ext cx="788289" cy="78828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05FBCE-FD3B-4A04-9005-4E55209CCB99}">
      <dsp:nvSpPr>
        <dsp:cNvPr id="0" name=""/>
        <dsp:cNvSpPr/>
      </dsp:nvSpPr>
      <dsp:spPr>
        <a:xfrm>
          <a:off x="7319864" y="2241460"/>
          <a:ext cx="3203639" cy="1359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1" kern="1200"/>
            <a:t>These principles guide practices in the securities market in the absence of detailed regulations.</a:t>
          </a:r>
          <a:endParaRPr lang="en-US" sz="1300" kern="1200"/>
        </a:p>
      </dsp:txBody>
      <dsp:txXfrm>
        <a:off x="7319864" y="2241460"/>
        <a:ext cx="3203639" cy="1359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B3D65-5BA4-4445-9461-274B68A72E5C}">
      <dsp:nvSpPr>
        <dsp:cNvPr id="0" name=""/>
        <dsp:cNvSpPr/>
      </dsp:nvSpPr>
      <dsp:spPr>
        <a:xfrm>
          <a:off x="0" y="53191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kern="1200"/>
            <a:t>An investment firm that provides direct electronic access to a trading venue shall have in place effective systems and controls which ensure a proper assessment and review of the suitability of clients using the service, </a:t>
          </a:r>
          <a:endParaRPr lang="fi-FI" sz="700" kern="1200"/>
        </a:p>
      </dsp:txBody>
      <dsp:txXfrm>
        <a:off x="18791" y="550704"/>
        <a:ext cx="4419618" cy="347347"/>
      </dsp:txXfrm>
    </dsp:sp>
    <dsp:sp modelId="{11CB0F6A-3A17-4CC7-917F-D60C708F1A1B}">
      <dsp:nvSpPr>
        <dsp:cNvPr id="0" name=""/>
        <dsp:cNvSpPr/>
      </dsp:nvSpPr>
      <dsp:spPr>
        <a:xfrm>
          <a:off x="0" y="93700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0" i="1" kern="1200" baseline="0"/>
            <a:t>that clients using the service are prevented from exceeding appropriate pre-set trading and credit thresholds, </a:t>
          </a:r>
          <a:endParaRPr lang="fi-FI" sz="700" kern="1200"/>
        </a:p>
      </dsp:txBody>
      <dsp:txXfrm>
        <a:off x="18791" y="955794"/>
        <a:ext cx="4419618" cy="347347"/>
      </dsp:txXfrm>
    </dsp:sp>
    <dsp:sp modelId="{27C13FFC-8D80-4A97-86B6-5BE80431C315}">
      <dsp:nvSpPr>
        <dsp:cNvPr id="0" name=""/>
        <dsp:cNvSpPr/>
      </dsp:nvSpPr>
      <dsp:spPr>
        <a:xfrm>
          <a:off x="0" y="134209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0" i="1" kern="1200" baseline="0" dirty="0"/>
            <a:t>that trading by clients using the service is properly monitored and </a:t>
          </a:r>
          <a:endParaRPr lang="fi-FI" sz="700" kern="1200" dirty="0"/>
        </a:p>
      </dsp:txBody>
      <dsp:txXfrm>
        <a:off x="18791" y="1360884"/>
        <a:ext cx="4419618" cy="347347"/>
      </dsp:txXfrm>
    </dsp:sp>
    <dsp:sp modelId="{DD1EF5C2-02D3-4747-B9A4-662AA0D6B670}">
      <dsp:nvSpPr>
        <dsp:cNvPr id="0" name=""/>
        <dsp:cNvSpPr/>
      </dsp:nvSpPr>
      <dsp:spPr>
        <a:xfrm>
          <a:off x="0" y="174718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b="0" i="1" kern="1200" baseline="0"/>
            <a:t>that appropriate risk controls prevent trading that may create risks to the investment firm itself or that could create or contribute to a disorderly market or could be contrary to Regulation (EU) No 596/2014 or the rules of the trading venue. </a:t>
          </a:r>
          <a:endParaRPr lang="fi-FI" sz="700" kern="1200"/>
        </a:p>
      </dsp:txBody>
      <dsp:txXfrm>
        <a:off x="18791" y="1765974"/>
        <a:ext cx="4419618" cy="347347"/>
      </dsp:txXfrm>
    </dsp:sp>
    <dsp:sp modelId="{80074951-4477-4C85-85E7-E34E834D83BC}">
      <dsp:nvSpPr>
        <dsp:cNvPr id="0" name=""/>
        <dsp:cNvSpPr/>
      </dsp:nvSpPr>
      <dsp:spPr>
        <a:xfrm>
          <a:off x="0" y="215227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kern="1200"/>
            <a:t>Direct electronic access without such controls is prohibited.</a:t>
          </a:r>
          <a:endParaRPr lang="fi-FI" sz="700" kern="1200"/>
        </a:p>
      </dsp:txBody>
      <dsp:txXfrm>
        <a:off x="18791" y="2171064"/>
        <a:ext cx="4419618" cy="347347"/>
      </dsp:txXfrm>
    </dsp:sp>
    <dsp:sp modelId="{34F08527-8314-44F3-A771-FADED7BE232D}">
      <dsp:nvSpPr>
        <dsp:cNvPr id="0" name=""/>
        <dsp:cNvSpPr/>
      </dsp:nvSpPr>
      <dsp:spPr>
        <a:xfrm>
          <a:off x="0" y="255736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kern="1200"/>
            <a:t>An investment firm that provides direct electronic access shall be responsible for ensuring that clients using that service comply with the requirements of this Directive and the rules of the trading venue. </a:t>
          </a:r>
          <a:endParaRPr lang="fi-FI" sz="700" kern="1200"/>
        </a:p>
      </dsp:txBody>
      <dsp:txXfrm>
        <a:off x="18791" y="2576154"/>
        <a:ext cx="4419618" cy="347347"/>
      </dsp:txXfrm>
    </dsp:sp>
    <dsp:sp modelId="{73737E99-61F6-4912-887F-AC8CBD933A2F}">
      <dsp:nvSpPr>
        <dsp:cNvPr id="0" name=""/>
        <dsp:cNvSpPr/>
      </dsp:nvSpPr>
      <dsp:spPr>
        <a:xfrm>
          <a:off x="0" y="296245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kern="1200"/>
            <a:t>The investment firm shall monitor the transactions in order to identify infringements of those rules, disorderly trading conditions or conduct that may involve market abuse and that is to be reported to the competent authority. </a:t>
          </a:r>
          <a:endParaRPr lang="fi-FI" sz="700" kern="1200"/>
        </a:p>
      </dsp:txBody>
      <dsp:txXfrm>
        <a:off x="18791" y="2981244"/>
        <a:ext cx="4419618" cy="347347"/>
      </dsp:txXfrm>
    </dsp:sp>
    <dsp:sp modelId="{F58BB8EF-56B1-4E62-9AF3-945F9C7086CF}">
      <dsp:nvSpPr>
        <dsp:cNvPr id="0" name=""/>
        <dsp:cNvSpPr/>
      </dsp:nvSpPr>
      <dsp:spPr>
        <a:xfrm>
          <a:off x="0" y="336754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kern="1200"/>
            <a:t>The investment firm shall ensure that there is a binding written agreement between the investment firm and the client regarding the essential rights and obligations arising from the provision of the service and that under the agreement the investment firm retains responsibility under this Directive. </a:t>
          </a:r>
          <a:endParaRPr lang="fi-FI" sz="700" kern="1200"/>
        </a:p>
      </dsp:txBody>
      <dsp:txXfrm>
        <a:off x="18791" y="3386334"/>
        <a:ext cx="4419618" cy="347347"/>
      </dsp:txXfrm>
    </dsp:sp>
    <dsp:sp modelId="{1DABBD10-16A1-4DA1-A983-0FCD77E9ABE2}">
      <dsp:nvSpPr>
        <dsp:cNvPr id="0" name=""/>
        <dsp:cNvSpPr/>
      </dsp:nvSpPr>
      <dsp:spPr>
        <a:xfrm>
          <a:off x="0" y="3772633"/>
          <a:ext cx="4457200" cy="384929"/>
        </a:xfrm>
        <a:prstGeom prst="roundRect">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l" defTabSz="311150">
            <a:lnSpc>
              <a:spcPct val="90000"/>
            </a:lnSpc>
            <a:spcBef>
              <a:spcPct val="0"/>
            </a:spcBef>
            <a:spcAft>
              <a:spcPct val="35000"/>
            </a:spcAft>
            <a:buNone/>
          </a:pPr>
          <a:r>
            <a:rPr lang="en-US" sz="700" kern="1200"/>
            <a:t>An investment firm that provides direct electronic access to a trading venue shall notify the competent authorities of its home Member State and of the trading venue at which the investment firm provides direct electronic access accordingly.</a:t>
          </a:r>
          <a:endParaRPr lang="fi-FI" sz="700" kern="1200"/>
        </a:p>
      </dsp:txBody>
      <dsp:txXfrm>
        <a:off x="18791" y="3791424"/>
        <a:ext cx="4419618" cy="3473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2B928-79D8-4009-9DA2-EE97C1055DE7}">
      <dsp:nvSpPr>
        <dsp:cNvPr id="0" name=""/>
        <dsp:cNvSpPr/>
      </dsp:nvSpPr>
      <dsp:spPr>
        <a:xfrm>
          <a:off x="0" y="1972"/>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4B5E7-B9B0-43F3-8C34-5F028C5B982D}">
      <dsp:nvSpPr>
        <dsp:cNvPr id="0" name=""/>
        <dsp:cNvSpPr/>
      </dsp:nvSpPr>
      <dsp:spPr>
        <a:xfrm>
          <a:off x="0" y="1972"/>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‘Tied agent’ means a natural or legal person who, </a:t>
          </a:r>
          <a:endParaRPr lang="fi-FI" sz="1000" kern="1200"/>
        </a:p>
      </dsp:txBody>
      <dsp:txXfrm>
        <a:off x="0" y="1972"/>
        <a:ext cx="2042640" cy="1345415"/>
      </dsp:txXfrm>
    </dsp:sp>
    <dsp:sp modelId="{93662D1A-EAC5-4D0D-8B47-224600ACABD8}">
      <dsp:nvSpPr>
        <dsp:cNvPr id="0" name=""/>
        <dsp:cNvSpPr/>
      </dsp:nvSpPr>
      <dsp:spPr>
        <a:xfrm>
          <a:off x="2195837" y="14651"/>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under the full and unconditional responsibility of only one investment firm on whose behalf it acts, </a:t>
          </a:r>
          <a:endParaRPr lang="fi-FI" sz="1100" kern="1200"/>
        </a:p>
      </dsp:txBody>
      <dsp:txXfrm>
        <a:off x="2195837" y="14651"/>
        <a:ext cx="8017362" cy="253579"/>
      </dsp:txXfrm>
    </dsp:sp>
    <dsp:sp modelId="{19F13C9A-DEBB-4CFA-943B-C8D1205232E8}">
      <dsp:nvSpPr>
        <dsp:cNvPr id="0" name=""/>
        <dsp:cNvSpPr/>
      </dsp:nvSpPr>
      <dsp:spPr>
        <a:xfrm>
          <a:off x="2042640" y="268230"/>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6A3037-0966-405F-87AE-DB18026AAFB2}">
      <dsp:nvSpPr>
        <dsp:cNvPr id="0" name=""/>
        <dsp:cNvSpPr/>
      </dsp:nvSpPr>
      <dsp:spPr>
        <a:xfrm>
          <a:off x="2195837" y="280909"/>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promotes investment and/or ancillary services to clients or prospective clients, </a:t>
          </a:r>
          <a:endParaRPr lang="fi-FI" sz="1100" kern="1200"/>
        </a:p>
      </dsp:txBody>
      <dsp:txXfrm>
        <a:off x="2195837" y="280909"/>
        <a:ext cx="8017362" cy="253579"/>
      </dsp:txXfrm>
    </dsp:sp>
    <dsp:sp modelId="{48587997-3ED9-4F81-8EA6-346115C0600C}">
      <dsp:nvSpPr>
        <dsp:cNvPr id="0" name=""/>
        <dsp:cNvSpPr/>
      </dsp:nvSpPr>
      <dsp:spPr>
        <a:xfrm>
          <a:off x="2042640" y="534489"/>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7466E1-B450-4AA3-B676-0E1024536CAC}">
      <dsp:nvSpPr>
        <dsp:cNvPr id="0" name=""/>
        <dsp:cNvSpPr/>
      </dsp:nvSpPr>
      <dsp:spPr>
        <a:xfrm>
          <a:off x="2195837" y="547168"/>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receives and transmits instructions or orders from the client in respect of investment services or financial instruments, </a:t>
          </a:r>
          <a:endParaRPr lang="fi-FI" sz="1100" kern="1200"/>
        </a:p>
      </dsp:txBody>
      <dsp:txXfrm>
        <a:off x="2195837" y="547168"/>
        <a:ext cx="8017362" cy="253579"/>
      </dsp:txXfrm>
    </dsp:sp>
    <dsp:sp modelId="{6BDFB276-2E11-49EE-B0DC-808BE8E92B2A}">
      <dsp:nvSpPr>
        <dsp:cNvPr id="0" name=""/>
        <dsp:cNvSpPr/>
      </dsp:nvSpPr>
      <dsp:spPr>
        <a:xfrm>
          <a:off x="2042640" y="800747"/>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D44AC6-25CC-48A5-BC0A-CB4AEAA3CED2}">
      <dsp:nvSpPr>
        <dsp:cNvPr id="0" name=""/>
        <dsp:cNvSpPr/>
      </dsp:nvSpPr>
      <dsp:spPr>
        <a:xfrm>
          <a:off x="2195837" y="813426"/>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places financial instruments or </a:t>
          </a:r>
          <a:endParaRPr lang="fi-FI" sz="1100" kern="1200"/>
        </a:p>
      </dsp:txBody>
      <dsp:txXfrm>
        <a:off x="2195837" y="813426"/>
        <a:ext cx="8017362" cy="253579"/>
      </dsp:txXfrm>
    </dsp:sp>
    <dsp:sp modelId="{3C951938-0E08-402A-8504-6585FFA21DF2}">
      <dsp:nvSpPr>
        <dsp:cNvPr id="0" name=""/>
        <dsp:cNvSpPr/>
      </dsp:nvSpPr>
      <dsp:spPr>
        <a:xfrm>
          <a:off x="2042640" y="1067005"/>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82DA04-9EF3-43A8-AE0B-49EDE65BEFCF}">
      <dsp:nvSpPr>
        <dsp:cNvPr id="0" name=""/>
        <dsp:cNvSpPr/>
      </dsp:nvSpPr>
      <dsp:spPr>
        <a:xfrm>
          <a:off x="2195837" y="1079684"/>
          <a:ext cx="8017362" cy="253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US" sz="1100" kern="1200"/>
            <a:t>provides advice to clients or prospective clients in respect of those financial instruments or services. </a:t>
          </a:r>
          <a:endParaRPr lang="fi-FI" sz="1100" kern="1200"/>
        </a:p>
      </dsp:txBody>
      <dsp:txXfrm>
        <a:off x="2195837" y="1079684"/>
        <a:ext cx="8017362" cy="253579"/>
      </dsp:txXfrm>
    </dsp:sp>
    <dsp:sp modelId="{9D606250-E8D2-4EE5-960B-2A004A75D634}">
      <dsp:nvSpPr>
        <dsp:cNvPr id="0" name=""/>
        <dsp:cNvSpPr/>
      </dsp:nvSpPr>
      <dsp:spPr>
        <a:xfrm>
          <a:off x="2042640" y="1333263"/>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F5D580-27A0-4DBD-97A6-30563B9417D0}">
      <dsp:nvSpPr>
        <dsp:cNvPr id="0" name=""/>
        <dsp:cNvSpPr/>
      </dsp:nvSpPr>
      <dsp:spPr>
        <a:xfrm>
          <a:off x="0" y="1347387"/>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B732DB-5736-4CE8-BA33-309F7EA47DB8}">
      <dsp:nvSpPr>
        <dsp:cNvPr id="0" name=""/>
        <dsp:cNvSpPr/>
      </dsp:nvSpPr>
      <dsp:spPr>
        <a:xfrm>
          <a:off x="0" y="1347387"/>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Member States shall require that where an investment firm decides to appoint a tied agent it remains fully and unconditionally responsible for any action or omission on the part of the tied agent when acting on behalf of the investment firm. </a:t>
          </a:r>
          <a:endParaRPr lang="fi-FI" sz="1000" kern="1200"/>
        </a:p>
      </dsp:txBody>
      <dsp:txXfrm>
        <a:off x="0" y="1347387"/>
        <a:ext cx="2042640" cy="1345415"/>
      </dsp:txXfrm>
    </dsp:sp>
    <dsp:sp modelId="{76AC58F0-E3CD-45FE-82F6-E7903CF79026}">
      <dsp:nvSpPr>
        <dsp:cNvPr id="0" name=""/>
        <dsp:cNvSpPr/>
      </dsp:nvSpPr>
      <dsp:spPr>
        <a:xfrm>
          <a:off x="0" y="2692803"/>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9A6B44-7B45-4BBE-88DB-D991CB180E71}">
      <dsp:nvSpPr>
        <dsp:cNvPr id="0" name=""/>
        <dsp:cNvSpPr/>
      </dsp:nvSpPr>
      <dsp:spPr>
        <a:xfrm>
          <a:off x="0" y="2692803"/>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Member States shall require the investment firm to ensure that a tied agent discloses the capacity in which he is acting and the investment firm which he is representing when contacting or before dealing with any client or potential client.</a:t>
          </a:r>
          <a:endParaRPr lang="fi-FI" sz="1000" kern="1200"/>
        </a:p>
      </dsp:txBody>
      <dsp:txXfrm>
        <a:off x="0" y="2692803"/>
        <a:ext cx="2042640" cy="13454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880DB-1C33-4F59-A76B-03ACDF5891D9}">
      <dsp:nvSpPr>
        <dsp:cNvPr id="0" name=""/>
        <dsp:cNvSpPr/>
      </dsp:nvSpPr>
      <dsp:spPr>
        <a:xfrm>
          <a:off x="0" y="0"/>
          <a:ext cx="4040191" cy="4040191"/>
        </a:xfrm>
        <a:prstGeom prst="pie">
          <a:avLst>
            <a:gd name="adj1" fmla="val 5400000"/>
            <a:gd name="adj2" fmla="val 1620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F6C010-4F6D-4D97-B0E9-C00CC59B49F3}">
      <dsp:nvSpPr>
        <dsp:cNvPr id="0" name=""/>
        <dsp:cNvSpPr/>
      </dsp:nvSpPr>
      <dsp:spPr>
        <a:xfrm>
          <a:off x="2020095" y="0"/>
          <a:ext cx="8193104" cy="4040191"/>
        </a:xfrm>
        <a:prstGeom prst="rect">
          <a:avLst/>
        </a:prstGeom>
        <a:solidFill>
          <a:schemeClr val="accent3">
            <a:alpha val="90000"/>
            <a:tint val="4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Member States shall require that investment firms take all sufficient steps to obtain, when executing orders, the best possible result for their clients taking into account price, costs, speed, likelihood of execution and settlement, size, nature or any other consideration relevant to the execution of the order. </a:t>
          </a:r>
          <a:endParaRPr lang="fi-FI" sz="1300" kern="1200"/>
        </a:p>
      </dsp:txBody>
      <dsp:txXfrm>
        <a:off x="2020095" y="0"/>
        <a:ext cx="4096552" cy="1212059"/>
      </dsp:txXfrm>
    </dsp:sp>
    <dsp:sp modelId="{30FF5C10-856F-4D42-BA98-AE6B74634258}">
      <dsp:nvSpPr>
        <dsp:cNvPr id="0" name=""/>
        <dsp:cNvSpPr/>
      </dsp:nvSpPr>
      <dsp:spPr>
        <a:xfrm>
          <a:off x="707034" y="1212059"/>
          <a:ext cx="2626121" cy="2626121"/>
        </a:xfrm>
        <a:prstGeom prst="pie">
          <a:avLst>
            <a:gd name="adj1" fmla="val 5400000"/>
            <a:gd name="adj2" fmla="val 1620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47DA50-8767-41B6-91BC-F13E70B84391}">
      <dsp:nvSpPr>
        <dsp:cNvPr id="0" name=""/>
        <dsp:cNvSpPr/>
      </dsp:nvSpPr>
      <dsp:spPr>
        <a:xfrm>
          <a:off x="2020095" y="1212059"/>
          <a:ext cx="8193104" cy="2626121"/>
        </a:xfrm>
        <a:prstGeom prst="rect">
          <a:avLst/>
        </a:prstGeom>
        <a:solidFill>
          <a:schemeClr val="accent3">
            <a:alpha val="90000"/>
            <a:tint val="4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Member States shall require that investment firms authorised to execute orders on behalf of clients implement procedures and arrangements which provide for the prompt, fair and expeditious execution of client orders, relative to other client orders or the trading interests of the investment firm.</a:t>
          </a:r>
          <a:endParaRPr lang="fi-FI" sz="1300" kern="1200"/>
        </a:p>
      </dsp:txBody>
      <dsp:txXfrm>
        <a:off x="2020095" y="1212059"/>
        <a:ext cx="4096552" cy="1212055"/>
      </dsp:txXfrm>
    </dsp:sp>
    <dsp:sp modelId="{FCC57964-4E9D-4591-A20D-0A491F44A349}">
      <dsp:nvSpPr>
        <dsp:cNvPr id="0" name=""/>
        <dsp:cNvSpPr/>
      </dsp:nvSpPr>
      <dsp:spPr>
        <a:xfrm>
          <a:off x="1414067" y="2424115"/>
          <a:ext cx="1212056" cy="1212056"/>
        </a:xfrm>
        <a:prstGeom prst="pie">
          <a:avLst>
            <a:gd name="adj1" fmla="val 5400000"/>
            <a:gd name="adj2" fmla="val 16200000"/>
          </a:avLst>
        </a:prstGeom>
        <a:solidFill>
          <a:schemeClr val="lt1">
            <a:hueOff val="0"/>
            <a:satOff val="0"/>
            <a:lumOff val="0"/>
            <a:alphaOff val="0"/>
          </a:schemeClr>
        </a:solidFill>
        <a:ln w="10795"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6C5E9-25F4-42D1-8CBC-7599695DF6DA}">
      <dsp:nvSpPr>
        <dsp:cNvPr id="0" name=""/>
        <dsp:cNvSpPr/>
      </dsp:nvSpPr>
      <dsp:spPr>
        <a:xfrm>
          <a:off x="2020095" y="2424115"/>
          <a:ext cx="8193104" cy="1212056"/>
        </a:xfrm>
        <a:prstGeom prst="rect">
          <a:avLst/>
        </a:prstGeom>
        <a:solidFill>
          <a:schemeClr val="accent3">
            <a:alpha val="90000"/>
            <a:tint val="4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An investment firm shall execute similar client orders in the order of their arrival in an accurate, fair and expeditious manner.</a:t>
          </a:r>
          <a:endParaRPr lang="fi-FI" sz="1300" kern="1200"/>
        </a:p>
      </dsp:txBody>
      <dsp:txXfrm>
        <a:off x="2020095" y="2424115"/>
        <a:ext cx="4096552" cy="1212056"/>
      </dsp:txXfrm>
    </dsp:sp>
    <dsp:sp modelId="{8B673CD4-7DF0-4A36-BB75-B2BBF77618C3}">
      <dsp:nvSpPr>
        <dsp:cNvPr id="0" name=""/>
        <dsp:cNvSpPr/>
      </dsp:nvSpPr>
      <dsp:spPr>
        <a:xfrm>
          <a:off x="6116647" y="0"/>
          <a:ext cx="4096552" cy="1212059"/>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a:t>Nevertheless, where there is a specific instruction from the client the investment firm shall execute the order following the specific instruction.</a:t>
          </a:r>
          <a:endParaRPr lang="fi-FI" sz="1600" kern="1200"/>
        </a:p>
      </dsp:txBody>
      <dsp:txXfrm>
        <a:off x="6116647" y="0"/>
        <a:ext cx="4096552" cy="12120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238947-55C6-41A9-BBB0-48F99631E0B4}">
      <dsp:nvSpPr>
        <dsp:cNvPr id="0" name=""/>
        <dsp:cNvSpPr/>
      </dsp:nvSpPr>
      <dsp:spPr>
        <a:xfrm>
          <a:off x="0" y="1972"/>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6A852-3006-4A61-BC42-94BE6CC84948}">
      <dsp:nvSpPr>
        <dsp:cNvPr id="0" name=""/>
        <dsp:cNvSpPr/>
      </dsp:nvSpPr>
      <dsp:spPr>
        <a:xfrm>
          <a:off x="0" y="1972"/>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Investment firms shall take all appropriate steps to identify and to prevent or manage conflicts of interest between </a:t>
          </a:r>
          <a:endParaRPr lang="fi-FI" sz="1000" kern="1200"/>
        </a:p>
      </dsp:txBody>
      <dsp:txXfrm>
        <a:off x="0" y="1972"/>
        <a:ext cx="2042640" cy="1345415"/>
      </dsp:txXfrm>
    </dsp:sp>
    <dsp:sp modelId="{BB167C74-BBF5-4F83-99FF-569CE7941981}">
      <dsp:nvSpPr>
        <dsp:cNvPr id="0" name=""/>
        <dsp:cNvSpPr/>
      </dsp:nvSpPr>
      <dsp:spPr>
        <a:xfrm>
          <a:off x="2195837" y="22994"/>
          <a:ext cx="8017362" cy="420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themselves, including their managers, employees and tied agents, or </a:t>
          </a:r>
          <a:endParaRPr lang="fi-FI" sz="1700" kern="1200"/>
        </a:p>
      </dsp:txBody>
      <dsp:txXfrm>
        <a:off x="2195837" y="22994"/>
        <a:ext cx="8017362" cy="420442"/>
      </dsp:txXfrm>
    </dsp:sp>
    <dsp:sp modelId="{9963CB44-2FF8-4169-8E04-ECDD5802101E}">
      <dsp:nvSpPr>
        <dsp:cNvPr id="0" name=""/>
        <dsp:cNvSpPr/>
      </dsp:nvSpPr>
      <dsp:spPr>
        <a:xfrm>
          <a:off x="2042640" y="443437"/>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ACB29C-D8E4-45E8-AD89-5F2AB3308DEE}">
      <dsp:nvSpPr>
        <dsp:cNvPr id="0" name=""/>
        <dsp:cNvSpPr/>
      </dsp:nvSpPr>
      <dsp:spPr>
        <a:xfrm>
          <a:off x="2195837" y="464459"/>
          <a:ext cx="8017362" cy="420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any person directly or indirectly linked to them by control and their clients or</a:t>
          </a:r>
          <a:endParaRPr lang="fi-FI" sz="1700" kern="1200"/>
        </a:p>
      </dsp:txBody>
      <dsp:txXfrm>
        <a:off x="2195837" y="464459"/>
        <a:ext cx="8017362" cy="420442"/>
      </dsp:txXfrm>
    </dsp:sp>
    <dsp:sp modelId="{156646B6-BD7D-4702-9BEF-5ABDF6F36ABE}">
      <dsp:nvSpPr>
        <dsp:cNvPr id="0" name=""/>
        <dsp:cNvSpPr/>
      </dsp:nvSpPr>
      <dsp:spPr>
        <a:xfrm>
          <a:off x="2042640" y="884901"/>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60DA04-2C6D-4A9F-91B0-16D0455B517F}">
      <dsp:nvSpPr>
        <dsp:cNvPr id="0" name=""/>
        <dsp:cNvSpPr/>
      </dsp:nvSpPr>
      <dsp:spPr>
        <a:xfrm>
          <a:off x="2195837" y="905923"/>
          <a:ext cx="8017362" cy="420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between one client and another </a:t>
          </a:r>
          <a:endParaRPr lang="fi-FI" sz="1700" kern="1200"/>
        </a:p>
      </dsp:txBody>
      <dsp:txXfrm>
        <a:off x="2195837" y="905923"/>
        <a:ext cx="8017362" cy="420442"/>
      </dsp:txXfrm>
    </dsp:sp>
    <dsp:sp modelId="{CB6A653A-AB25-49F6-BB8D-C7078AAED9E1}">
      <dsp:nvSpPr>
        <dsp:cNvPr id="0" name=""/>
        <dsp:cNvSpPr/>
      </dsp:nvSpPr>
      <dsp:spPr>
        <a:xfrm>
          <a:off x="2042640" y="1326365"/>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DA31FA-11BD-47E5-B9E0-F6ACFBEF8341}">
      <dsp:nvSpPr>
        <dsp:cNvPr id="0" name=""/>
        <dsp:cNvSpPr/>
      </dsp:nvSpPr>
      <dsp:spPr>
        <a:xfrm>
          <a:off x="0" y="1347387"/>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5CEE7-F5FE-4AAE-9504-E06D18E19107}">
      <dsp:nvSpPr>
        <dsp:cNvPr id="0" name=""/>
        <dsp:cNvSpPr/>
      </dsp:nvSpPr>
      <dsp:spPr>
        <a:xfrm>
          <a:off x="0" y="1347387"/>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that arise in the course of providing any investment and ancillary services, or combinations thereof, including those caused by the receipt of inducements from third parties or by the investment firm’s own remuneration and other incentive structures.</a:t>
          </a:r>
          <a:endParaRPr lang="fi-FI" sz="1000" kern="1200"/>
        </a:p>
      </dsp:txBody>
      <dsp:txXfrm>
        <a:off x="0" y="1347387"/>
        <a:ext cx="2042640" cy="1345415"/>
      </dsp:txXfrm>
    </dsp:sp>
    <dsp:sp modelId="{D4E3A7A9-8FB5-4853-81DC-E52F3F475380}">
      <dsp:nvSpPr>
        <dsp:cNvPr id="0" name=""/>
        <dsp:cNvSpPr/>
      </dsp:nvSpPr>
      <dsp:spPr>
        <a:xfrm>
          <a:off x="0" y="2692803"/>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BE7057-78F7-48A1-B9CF-FEE928A3C2C4}">
      <dsp:nvSpPr>
        <dsp:cNvPr id="0" name=""/>
        <dsp:cNvSpPr/>
      </dsp:nvSpPr>
      <dsp:spPr>
        <a:xfrm>
          <a:off x="0" y="2692803"/>
          <a:ext cx="2042640" cy="1345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en-US" sz="1000" kern="1200"/>
            <a:t>The investment firm shall clearly disclose to the client the general nature and/or sources of conflicts of interest and the steps taken to mitigate those risks before undertaking business on its behalf </a:t>
          </a:r>
          <a:endParaRPr lang="fi-FI" sz="1000" kern="1200"/>
        </a:p>
      </dsp:txBody>
      <dsp:txXfrm>
        <a:off x="0" y="2692803"/>
        <a:ext cx="2042640" cy="1345415"/>
      </dsp:txXfrm>
    </dsp:sp>
    <dsp:sp modelId="{D4D2C638-8236-4E6B-8EE7-55BF5074D3F0}">
      <dsp:nvSpPr>
        <dsp:cNvPr id="0" name=""/>
        <dsp:cNvSpPr/>
      </dsp:nvSpPr>
      <dsp:spPr>
        <a:xfrm>
          <a:off x="2195837" y="2753898"/>
          <a:ext cx="8017362" cy="1221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where organisational or administrative arrangements made by the investment to prevent conflicts of interest from adversely affecting the interest of its client are not sufficient to ensure, with reasonable confidence, that risks of damage to client interests will be prevented, </a:t>
          </a:r>
          <a:endParaRPr lang="fi-FI" sz="1700" kern="1200"/>
        </a:p>
      </dsp:txBody>
      <dsp:txXfrm>
        <a:off x="2195837" y="2753898"/>
        <a:ext cx="8017362" cy="1221910"/>
      </dsp:txXfrm>
    </dsp:sp>
    <dsp:sp modelId="{88C39E8E-C328-487C-83C9-27EE0630A00E}">
      <dsp:nvSpPr>
        <dsp:cNvPr id="0" name=""/>
        <dsp:cNvSpPr/>
      </dsp:nvSpPr>
      <dsp:spPr>
        <a:xfrm>
          <a:off x="2042640" y="3975808"/>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902CB-E350-4E26-B56B-C6893879DEEB}">
      <dsp:nvSpPr>
        <dsp:cNvPr id="0" name=""/>
        <dsp:cNvSpPr/>
      </dsp:nvSpPr>
      <dsp:spPr>
        <a:xfrm>
          <a:off x="0" y="0"/>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The provision of investment services and ancillary services must be conducted honestly, fairly and professionally in the best interests of the client.</a:t>
          </a:r>
          <a:endParaRPr lang="fi-FI" sz="1500" kern="1200"/>
        </a:p>
      </dsp:txBody>
      <dsp:txXfrm>
        <a:off x="21300" y="21300"/>
        <a:ext cx="6994334" cy="684634"/>
      </dsp:txXfrm>
    </dsp:sp>
    <dsp:sp modelId="{4C14AD2F-2AF5-4218-BB21-D6C3F3AF3B72}">
      <dsp:nvSpPr>
        <dsp:cNvPr id="0" name=""/>
        <dsp:cNvSpPr/>
      </dsp:nvSpPr>
      <dsp:spPr>
        <a:xfrm>
          <a:off x="587259" y="828239"/>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However, the provision of investment and ancillary services may give rise to conflicts of interest in which the client's interest may be jeopardized.</a:t>
          </a:r>
          <a:endParaRPr lang="fi-FI" sz="1500" kern="1200"/>
        </a:p>
      </dsp:txBody>
      <dsp:txXfrm>
        <a:off x="608559" y="849539"/>
        <a:ext cx="6761602" cy="684634"/>
      </dsp:txXfrm>
    </dsp:sp>
    <dsp:sp modelId="{9F72F244-5D32-4E98-98D3-40D39783B8C0}">
      <dsp:nvSpPr>
        <dsp:cNvPr id="0" name=""/>
        <dsp:cNvSpPr/>
      </dsp:nvSpPr>
      <dsp:spPr>
        <a:xfrm>
          <a:off x="1174518" y="1656478"/>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Even in situations of conflict of interest, the investment firm has an obligation to act in the best interests of the client.</a:t>
          </a:r>
          <a:endParaRPr lang="fi-FI" sz="1500" kern="1200"/>
        </a:p>
      </dsp:txBody>
      <dsp:txXfrm>
        <a:off x="1195818" y="1677778"/>
        <a:ext cx="6761602" cy="684634"/>
      </dsp:txXfrm>
    </dsp:sp>
    <dsp:sp modelId="{07DF7D5A-55E9-4BEB-87FD-B1A3947EC73B}">
      <dsp:nvSpPr>
        <dsp:cNvPr id="0" name=""/>
        <dsp:cNvSpPr/>
      </dsp:nvSpPr>
      <dsp:spPr>
        <a:xfrm>
          <a:off x="1761777" y="2484717"/>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Customers must be treated equally.</a:t>
          </a:r>
          <a:endParaRPr lang="fi-FI" sz="1500" kern="1200"/>
        </a:p>
      </dsp:txBody>
      <dsp:txXfrm>
        <a:off x="1783077" y="2506017"/>
        <a:ext cx="6761602" cy="684634"/>
      </dsp:txXfrm>
    </dsp:sp>
    <dsp:sp modelId="{B355716A-3EA3-4443-8236-D3901C346CEC}">
      <dsp:nvSpPr>
        <dsp:cNvPr id="0" name=""/>
        <dsp:cNvSpPr/>
      </dsp:nvSpPr>
      <dsp:spPr>
        <a:xfrm>
          <a:off x="2349036" y="3312956"/>
          <a:ext cx="7864164" cy="727234"/>
        </a:xfrm>
        <a:prstGeom prst="roundRect">
          <a:avLst>
            <a:gd name="adj" fmla="val 1000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For example, a company cannot execute orders from more profitable and only then less profitable customers first.</a:t>
          </a:r>
          <a:endParaRPr lang="fi-FI" sz="1500" kern="1200"/>
        </a:p>
      </dsp:txBody>
      <dsp:txXfrm>
        <a:off x="2370336" y="3334256"/>
        <a:ext cx="6761602" cy="684634"/>
      </dsp:txXfrm>
    </dsp:sp>
    <dsp:sp modelId="{8FE70AB7-C223-4C1E-A37F-D5DDC219AA46}">
      <dsp:nvSpPr>
        <dsp:cNvPr id="0" name=""/>
        <dsp:cNvSpPr/>
      </dsp:nvSpPr>
      <dsp:spPr>
        <a:xfrm>
          <a:off x="7391461" y="531285"/>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7497819" y="531285"/>
        <a:ext cx="259986" cy="355708"/>
      </dsp:txXfrm>
    </dsp:sp>
    <dsp:sp modelId="{75E7812D-52DB-40A8-8249-A30CA1AD0DE1}">
      <dsp:nvSpPr>
        <dsp:cNvPr id="0" name=""/>
        <dsp:cNvSpPr/>
      </dsp:nvSpPr>
      <dsp:spPr>
        <a:xfrm>
          <a:off x="7978720" y="1359524"/>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8085078" y="1359524"/>
        <a:ext cx="259986" cy="355708"/>
      </dsp:txXfrm>
    </dsp:sp>
    <dsp:sp modelId="{B78DAC67-5333-4298-A530-245CAD6187EB}">
      <dsp:nvSpPr>
        <dsp:cNvPr id="0" name=""/>
        <dsp:cNvSpPr/>
      </dsp:nvSpPr>
      <dsp:spPr>
        <a:xfrm>
          <a:off x="8565979" y="2175642"/>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8672337" y="2175642"/>
        <a:ext cx="259986" cy="355708"/>
      </dsp:txXfrm>
    </dsp:sp>
    <dsp:sp modelId="{9F344EDF-38AA-4B16-B0D4-E0C0C117BEBC}">
      <dsp:nvSpPr>
        <dsp:cNvPr id="0" name=""/>
        <dsp:cNvSpPr/>
      </dsp:nvSpPr>
      <dsp:spPr>
        <a:xfrm>
          <a:off x="9153238" y="3011962"/>
          <a:ext cx="472702" cy="472702"/>
        </a:xfrm>
        <a:prstGeom prst="downArrow">
          <a:avLst>
            <a:gd name="adj1" fmla="val 55000"/>
            <a:gd name="adj2" fmla="val 45000"/>
          </a:avLst>
        </a:prstGeom>
        <a:solidFill>
          <a:schemeClr val="lt1">
            <a:alpha val="90000"/>
            <a:tint val="40000"/>
            <a:hueOff val="0"/>
            <a:satOff val="0"/>
            <a:lumOff val="0"/>
            <a:alphaOff val="0"/>
          </a:schemeClr>
        </a:solidFill>
        <a:ln w="1079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fi-FI" sz="2100" kern="1200"/>
        </a:p>
      </dsp:txBody>
      <dsp:txXfrm>
        <a:off x="9259596" y="3011962"/>
        <a:ext cx="259986" cy="3557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04DFE-5D51-465C-A731-DFC48608CC20}">
      <dsp:nvSpPr>
        <dsp:cNvPr id="0" name=""/>
        <dsp:cNvSpPr/>
      </dsp:nvSpPr>
      <dsp:spPr>
        <a:xfrm>
          <a:off x="0" y="0"/>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3B1FA4-3622-4CF1-82F4-5CE64BB9ACA0}">
      <dsp:nvSpPr>
        <dsp:cNvPr id="0" name=""/>
        <dsp:cNvSpPr/>
      </dsp:nvSpPr>
      <dsp:spPr>
        <a:xfrm>
          <a:off x="0" y="0"/>
          <a:ext cx="2042640" cy="2020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Principle of transparency:</a:t>
          </a:r>
          <a:endParaRPr lang="fi-FI" sz="1700" kern="1200"/>
        </a:p>
      </dsp:txBody>
      <dsp:txXfrm>
        <a:off x="0" y="0"/>
        <a:ext cx="2042640" cy="2020095"/>
      </dsp:txXfrm>
    </dsp:sp>
    <dsp:sp modelId="{DBF7CBE5-9D4E-4B68-826C-53494D2EB290}">
      <dsp:nvSpPr>
        <dsp:cNvPr id="0" name=""/>
        <dsp:cNvSpPr/>
      </dsp:nvSpPr>
      <dsp:spPr>
        <a:xfrm>
          <a:off x="2195837" y="91732"/>
          <a:ext cx="8017362" cy="1834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If a conflict of interest cannot be avoided, the investment firm shall provide sufficiently detailed information on the nature of the conflict of interest and its causes and on the measures taken to mitigate the risks to the client's interests before executing the transaction on behalf of the client.</a:t>
          </a:r>
          <a:endParaRPr lang="fi-FI" sz="2300" kern="1200" dirty="0"/>
        </a:p>
      </dsp:txBody>
      <dsp:txXfrm>
        <a:off x="2195837" y="91732"/>
        <a:ext cx="8017362" cy="1834657"/>
      </dsp:txXfrm>
    </dsp:sp>
    <dsp:sp modelId="{904CDB27-AC53-4212-BF9E-D33F041F5FC6}">
      <dsp:nvSpPr>
        <dsp:cNvPr id="0" name=""/>
        <dsp:cNvSpPr/>
      </dsp:nvSpPr>
      <dsp:spPr>
        <a:xfrm>
          <a:off x="2042640" y="1926389"/>
          <a:ext cx="8170560" cy="0"/>
        </a:xfrm>
        <a:prstGeom prst="line">
          <a:avLst/>
        </a:prstGeom>
        <a:solidFill>
          <a:schemeClr val="accent1">
            <a:hueOff val="0"/>
            <a:satOff val="0"/>
            <a:lumOff val="0"/>
            <a:alphaOff val="0"/>
          </a:schemeClr>
        </a:solidFill>
        <a:ln w="1079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656D34-CB01-4287-8643-18A93F5547A4}">
      <dsp:nvSpPr>
        <dsp:cNvPr id="0" name=""/>
        <dsp:cNvSpPr/>
      </dsp:nvSpPr>
      <dsp:spPr>
        <a:xfrm>
          <a:off x="0" y="2020095"/>
          <a:ext cx="10213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FA10F7-B497-4C5C-932C-35223074CEB4}">
      <dsp:nvSpPr>
        <dsp:cNvPr id="0" name=""/>
        <dsp:cNvSpPr/>
      </dsp:nvSpPr>
      <dsp:spPr>
        <a:xfrm>
          <a:off x="0" y="2020095"/>
          <a:ext cx="2042640" cy="2020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The investment firm must have a policy on the procedures for identifying and preventing conflicts of interest.</a:t>
          </a:r>
          <a:endParaRPr lang="fi-FI" sz="1700" kern="1200"/>
        </a:p>
      </dsp:txBody>
      <dsp:txXfrm>
        <a:off x="0" y="2020095"/>
        <a:ext cx="2042640" cy="20200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58BBE-7793-46DB-89F1-A6A8B4768872}">
      <dsp:nvSpPr>
        <dsp:cNvPr id="0" name=""/>
        <dsp:cNvSpPr/>
      </dsp:nvSpPr>
      <dsp:spPr>
        <a:xfrm rot="5400000">
          <a:off x="1107667" y="1426939"/>
          <a:ext cx="2233564" cy="269293"/>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7D0C7C-AEA5-4711-99AA-25A967BF203E}">
      <dsp:nvSpPr>
        <dsp:cNvPr id="0" name=""/>
        <dsp:cNvSpPr/>
      </dsp:nvSpPr>
      <dsp:spPr>
        <a:xfrm>
          <a:off x="1620747" y="395"/>
          <a:ext cx="2992148" cy="1795289"/>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a:t>Incentives refer to monetary or non-monetary benefits paid or received by an investment firm to a party other than a client.</a:t>
          </a:r>
          <a:endParaRPr lang="en-US" sz="1200" kern="1200"/>
        </a:p>
        <a:p>
          <a:pPr marL="57150" lvl="1" indent="-57150" algn="l" defTabSz="400050">
            <a:lnSpc>
              <a:spcPct val="90000"/>
            </a:lnSpc>
            <a:spcBef>
              <a:spcPct val="0"/>
            </a:spcBef>
            <a:spcAft>
              <a:spcPct val="15000"/>
            </a:spcAft>
            <a:buChar char="•"/>
          </a:pPr>
          <a:r>
            <a:rPr lang="en-US" sz="900" kern="1200"/>
            <a:t>For example, a refund of fees, ie the share of fees charged by another service provider, </a:t>
          </a:r>
        </a:p>
        <a:p>
          <a:pPr marL="57150" lvl="1" indent="-57150" algn="l" defTabSz="400050">
            <a:lnSpc>
              <a:spcPct val="90000"/>
            </a:lnSpc>
            <a:spcBef>
              <a:spcPct val="0"/>
            </a:spcBef>
            <a:spcAft>
              <a:spcPct val="15000"/>
            </a:spcAft>
            <a:buChar char="•"/>
          </a:pPr>
          <a:r>
            <a:rPr lang="en-US" sz="900" kern="1200"/>
            <a:t>for example, an investment firm engaged in investment advice may receive a refund from the fund management company to the funds managed by which the investment firm directs clients' funds;</a:t>
          </a:r>
        </a:p>
      </dsp:txBody>
      <dsp:txXfrm>
        <a:off x="1673329" y="52977"/>
        <a:ext cx="2886984" cy="1690125"/>
      </dsp:txXfrm>
    </dsp:sp>
    <dsp:sp modelId="{72B5D359-6D65-4019-9654-D573CE36010C}">
      <dsp:nvSpPr>
        <dsp:cNvPr id="0" name=""/>
        <dsp:cNvSpPr/>
      </dsp:nvSpPr>
      <dsp:spPr>
        <a:xfrm>
          <a:off x="2229723" y="2548994"/>
          <a:ext cx="3969010" cy="269293"/>
        </a:xfrm>
        <a:prstGeom prst="rect">
          <a:avLst/>
        </a:prstGeom>
        <a:solidFill>
          <a:schemeClr val="accent5">
            <a:hueOff val="-760880"/>
            <a:satOff val="-141"/>
            <a:lumOff val="-245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F27A23-66D2-47B4-8F37-29DEB8871B40}">
      <dsp:nvSpPr>
        <dsp:cNvPr id="0" name=""/>
        <dsp:cNvSpPr/>
      </dsp:nvSpPr>
      <dsp:spPr>
        <a:xfrm>
          <a:off x="1620747" y="2244506"/>
          <a:ext cx="2992148" cy="1795289"/>
        </a:xfrm>
        <a:prstGeom prst="roundRect">
          <a:avLst>
            <a:gd name="adj" fmla="val 10000"/>
          </a:avLst>
        </a:prstGeom>
        <a:solidFill>
          <a:schemeClr val="accent5">
            <a:hueOff val="-507253"/>
            <a:satOff val="-94"/>
            <a:lumOff val="-163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An investment adviser may have an incentive to recommend investments for which he receives fee returns, even if this may not be in the investor's best interests;</a:t>
          </a:r>
          <a:endParaRPr lang="en-US" sz="1200" kern="1200"/>
        </a:p>
      </dsp:txBody>
      <dsp:txXfrm>
        <a:off x="1673329" y="2297088"/>
        <a:ext cx="2886984" cy="1690125"/>
      </dsp:txXfrm>
    </dsp:sp>
    <dsp:sp modelId="{D34900C8-6545-48A1-9B4E-F7D98AC1FCEE}">
      <dsp:nvSpPr>
        <dsp:cNvPr id="0" name=""/>
        <dsp:cNvSpPr/>
      </dsp:nvSpPr>
      <dsp:spPr>
        <a:xfrm rot="16200000">
          <a:off x="5087225" y="1426939"/>
          <a:ext cx="2233564" cy="269293"/>
        </a:xfrm>
        <a:prstGeom prst="rect">
          <a:avLst/>
        </a:prstGeom>
        <a:solidFill>
          <a:schemeClr val="accent5">
            <a:hueOff val="-1521760"/>
            <a:satOff val="-28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E26BFF-3B65-4916-A7FB-4D4354501A2F}">
      <dsp:nvSpPr>
        <dsp:cNvPr id="0" name=""/>
        <dsp:cNvSpPr/>
      </dsp:nvSpPr>
      <dsp:spPr>
        <a:xfrm>
          <a:off x="5600304" y="2244506"/>
          <a:ext cx="2992148" cy="1795289"/>
        </a:xfrm>
        <a:prstGeom prst="roundRect">
          <a:avLst>
            <a:gd name="adj" fmla="val 10000"/>
          </a:avLst>
        </a:prstGeom>
        <a:solidFill>
          <a:schemeClr val="accent5">
            <a:hueOff val="-1014507"/>
            <a:satOff val="-189"/>
            <a:lumOff val="-326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Incentive regulation is the strictest in asset management and independent investment advice.</a:t>
          </a:r>
          <a:endParaRPr lang="en-US" sz="1200" kern="1200"/>
        </a:p>
      </dsp:txBody>
      <dsp:txXfrm>
        <a:off x="5652886" y="2297088"/>
        <a:ext cx="2886984" cy="1690125"/>
      </dsp:txXfrm>
    </dsp:sp>
    <dsp:sp modelId="{26530BFC-2476-400B-A005-4B6651030FA5}">
      <dsp:nvSpPr>
        <dsp:cNvPr id="0" name=""/>
        <dsp:cNvSpPr/>
      </dsp:nvSpPr>
      <dsp:spPr>
        <a:xfrm>
          <a:off x="5600304" y="395"/>
          <a:ext cx="2992148" cy="1795289"/>
        </a:xfrm>
        <a:prstGeom prst="roundRect">
          <a:avLst>
            <a:gd name="adj" fmla="val 10000"/>
          </a:avLst>
        </a:prstGeom>
        <a:solidFill>
          <a:schemeClr val="accent5">
            <a:hueOff val="-1521760"/>
            <a:satOff val="-283"/>
            <a:lumOff val="-4902"/>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 other investment services, the investment firm may not, in principle, pay incentives to a third party or receive incentives from a third party in connection with an investment or ancillary service.</a:t>
          </a:r>
          <a:endParaRPr lang="en-US" sz="1200" kern="1200"/>
        </a:p>
      </dsp:txBody>
      <dsp:txXfrm>
        <a:off x="5652886" y="52977"/>
        <a:ext cx="2886984" cy="16901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47CDAA-48BB-43E8-8C0D-D2B7B5C8C30A}" type="datetimeFigureOut">
              <a:rPr lang="fi-FI" smtClean="0"/>
              <a:t>25.1.2021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60D92-689C-49EB-8818-F478250C1AF9}" type="slidenum">
              <a:rPr lang="fi-FI" smtClean="0"/>
              <a:t>‹#›</a:t>
            </a:fld>
            <a:endParaRPr lang="fi-FI"/>
          </a:p>
        </p:txBody>
      </p:sp>
    </p:spTree>
    <p:extLst>
      <p:ext uri="{BB962C8B-B14F-4D97-AF65-F5344CB8AC3E}">
        <p14:creationId xmlns:p14="http://schemas.microsoft.com/office/powerpoint/2010/main" val="234749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E2C345D7-C1B7-446B-BB95-AD3C392D1E3E}" type="datetime1">
              <a:rPr lang="en-US" smtClean="0"/>
              <a:t>1/25/2021</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2523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9BCCA825-18BC-45DC-BDE7-99B163636092}" type="datetime1">
              <a:rPr lang="en-US" smtClean="0"/>
              <a:t>1/25/2021</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70851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6B9B453A-ABEE-47BD-A413-73186C565865}" type="datetime1">
              <a:rPr lang="en-US" smtClean="0"/>
              <a:t>1/25/2021</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01459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1055BECB-48A9-4F71-922F-8C65AB14BF4C}" type="datetime1">
              <a:rPr lang="en-US" smtClean="0">
                <a:solidFill>
                  <a:prstClr val="black">
                    <a:tint val="75000"/>
                  </a:prstClr>
                </a:solidFill>
              </a:rPr>
              <a:t>1/25/2021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4</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3270192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26D5B9E8-36FB-440D-8247-E6BB151E7CA7}" type="datetime1">
              <a:rPr lang="en-US" smtClean="0">
                <a:solidFill>
                  <a:prstClr val="black">
                    <a:tint val="75000"/>
                  </a:prstClr>
                </a:solidFill>
              </a:rPr>
              <a:t>1/25/2021</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Financial Law Lecture 4</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233598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C310C7F9-9492-4B8E-ACC7-61CFB97EC7FA}" type="datetime1">
              <a:rPr lang="en-US" smtClean="0"/>
              <a:t>1/25/2021</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46124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256A9915-1C45-463B-9019-BB39717B9D15}" type="datetime1">
              <a:rPr lang="en-US" smtClean="0"/>
              <a:t>1/25/2021</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r>
              <a:rPr lang="en-US"/>
              <a:t>Financial Law Lecture 4</a:t>
            </a:r>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13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6FECD2C7-B1EF-4F09-BDB1-BB15000EA514}" type="datetime1">
              <a:rPr lang="en-US" smtClean="0"/>
              <a:t>1/25/2021</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r>
              <a:rPr lang="en-US"/>
              <a:t>Financial Law Lecture 4</a:t>
            </a:r>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6322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28FD9D0F-25B0-4BDB-9C84-ECA853ADFF9F}" type="datetime1">
              <a:rPr lang="en-US" smtClean="0"/>
              <a:t>1/25/2021</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r>
              <a:rPr lang="en-US"/>
              <a:t>Financial Law Lecture 4</a:t>
            </a:r>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2277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87B50A2A-4966-4F17-83F4-06600792AE6D}" type="datetime1">
              <a:rPr lang="en-US" smtClean="0"/>
              <a:t>1/25/2021</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Financial Law Lecture 4</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14862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258E250D-01E4-4BE8-BAE7-D1FC70F5C0FE}" type="datetime1">
              <a:rPr lang="en-US" smtClean="0"/>
              <a:t>1/25/2021</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r>
              <a:rPr lang="en-US"/>
              <a:t>Financial Law Lecture 4</a:t>
            </a:r>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63027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912E06A2-BC42-43A8-9FB1-A51DB66DB4B8}" type="datetime1">
              <a:rPr lang="en-US" smtClean="0"/>
              <a:t>1/25/2021</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r>
              <a:rPr lang="en-US"/>
              <a:t>Financial Law Lecture 4</a:t>
            </a:r>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67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18021BA2-18EA-40F8-B0E1-37F3663A1550}" type="datetime1">
              <a:rPr lang="en-US" smtClean="0"/>
              <a:t>1/25/2021</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r>
              <a:rPr lang="en-US"/>
              <a:t>Financial Law Lecture 4</a:t>
            </a:r>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04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03F6C8FE-36FE-4C5B-BA2C-398FECB58DD4}" type="datetime1">
              <a:rPr lang="en-US" smtClean="0"/>
              <a:t>1/25/2021</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r>
              <a:rPr lang="en-US"/>
              <a:t>Financial Law Lecture 4</a:t>
            </a:r>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48159607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 id="2147483700" r:id="rId12"/>
    <p:sldLayoutId id="2147483701" r:id="rId13"/>
  </p:sldLayoutIdLst>
  <p:hf hdr="0" dt="0"/>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hyperlink" Target="https://www.esma.europa.eu/sites/default/files/library/esma71-98-128_press_release_product_intervention.pdf" TargetMode="External"/><Relationship Id="rId1" Type="http://schemas.openxmlformats.org/officeDocument/2006/relationships/slideLayout" Target="../slideLayouts/slideLayout1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7.xml.rels><?xml version="1.0" encoding="UTF-8" standalone="yes"?>
<Relationships xmlns="http://schemas.openxmlformats.org/package/2006/relationships"><Relationship Id="rId2" Type="http://schemas.openxmlformats.org/officeDocument/2006/relationships/hyperlink" Target="https://www.finanssivalvonta.fi/tiedotteet-ja-julkaisut/verkkouutiset/2018/sakkojen-varalta-vakuuttaminen-on-hyvan-vakuutustavan-vastaista/"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eur-lex.europa.eu/legal-content/EN/TXT/PDF/?uri=CELEX:31997L0009&amp;from=EN"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06"/>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4F45C44C-539B-4503-9DF8-389CCAC295E4}"/>
              </a:ext>
            </a:extLst>
          </p:cNvPr>
          <p:cNvSpPr>
            <a:spLocks noGrp="1"/>
          </p:cNvSpPr>
          <p:nvPr>
            <p:ph type="ctrTitle"/>
          </p:nvPr>
        </p:nvSpPr>
        <p:spPr>
          <a:xfrm>
            <a:off x="990000" y="395289"/>
            <a:ext cx="4075200" cy="2226688"/>
          </a:xfrm>
        </p:spPr>
        <p:txBody>
          <a:bodyPr>
            <a:normAutofit/>
          </a:bodyPr>
          <a:lstStyle/>
          <a:p>
            <a:r>
              <a:rPr lang="fi-FI" dirty="0"/>
              <a:t>Financial </a:t>
            </a:r>
            <a:r>
              <a:rPr lang="fi-FI" dirty="0" err="1"/>
              <a:t>Law</a:t>
            </a:r>
            <a:endParaRPr lang="fi-FI" dirty="0"/>
          </a:p>
        </p:txBody>
      </p:sp>
      <p:sp>
        <p:nvSpPr>
          <p:cNvPr id="3" name="Alaotsikko 2">
            <a:extLst>
              <a:ext uri="{FF2B5EF4-FFF2-40B4-BE49-F238E27FC236}">
                <a16:creationId xmlns:a16="http://schemas.microsoft.com/office/drawing/2014/main" id="{8391C2D8-498A-4226-8010-77F946C9B347}"/>
              </a:ext>
            </a:extLst>
          </p:cNvPr>
          <p:cNvSpPr>
            <a:spLocks noGrp="1"/>
          </p:cNvSpPr>
          <p:nvPr>
            <p:ph type="subTitle" idx="1"/>
          </p:nvPr>
        </p:nvSpPr>
        <p:spPr>
          <a:xfrm>
            <a:off x="990000" y="4248000"/>
            <a:ext cx="4075200" cy="2070001"/>
          </a:xfrm>
        </p:spPr>
        <p:txBody>
          <a:bodyPr>
            <a:normAutofit fontScale="85000" lnSpcReduction="10000"/>
          </a:bodyPr>
          <a:lstStyle/>
          <a:p>
            <a:r>
              <a:rPr lang="fi-FI" dirty="0" err="1"/>
              <a:t>Lecture</a:t>
            </a:r>
            <a:r>
              <a:rPr lang="fi-FI" dirty="0"/>
              <a:t> 4</a:t>
            </a:r>
          </a:p>
          <a:p>
            <a:r>
              <a:rPr lang="fi-FI" dirty="0"/>
              <a:t>Financial Service </a:t>
            </a:r>
            <a:r>
              <a:rPr lang="fi-FI" dirty="0" err="1"/>
              <a:t>Companies</a:t>
            </a:r>
            <a:r>
              <a:rPr lang="fi-FI" dirty="0"/>
              <a:t>: </a:t>
            </a:r>
          </a:p>
          <a:p>
            <a:r>
              <a:rPr lang="fi-FI" dirty="0"/>
              <a:t>General </a:t>
            </a:r>
            <a:r>
              <a:rPr lang="fi-FI" dirty="0" err="1"/>
              <a:t>Regulation</a:t>
            </a:r>
            <a:endParaRPr lang="fi-FI" dirty="0"/>
          </a:p>
          <a:p>
            <a:r>
              <a:rPr lang="fi-FI" dirty="0"/>
              <a:t>Financial Products </a:t>
            </a:r>
          </a:p>
        </p:txBody>
      </p:sp>
      <p:grpSp>
        <p:nvGrpSpPr>
          <p:cNvPr id="11" name="Group 10">
            <a:extLst>
              <a:ext uri="{FF2B5EF4-FFF2-40B4-BE49-F238E27FC236}">
                <a16:creationId xmlns:a16="http://schemas.microsoft.com/office/drawing/2014/main" id="{50F37AA1-A09B-4E28-987B-38E5060E1B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12" name="Rectangle 11">
              <a:extLst>
                <a:ext uri="{FF2B5EF4-FFF2-40B4-BE49-F238E27FC236}">
                  <a16:creationId xmlns:a16="http://schemas.microsoft.com/office/drawing/2014/main" id="{9874D018-FDBA-4AD4-8C74-17D41F4FB6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B43F5C4-EF74-49F4-97CB-97938DDC2FF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14" name="Group 13">
                <a:extLst>
                  <a:ext uri="{FF2B5EF4-FFF2-40B4-BE49-F238E27FC236}">
                    <a16:creationId xmlns:a16="http://schemas.microsoft.com/office/drawing/2014/main" id="{B74E0761-A6EC-4896-A2D4-97A0AF0AA00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9" name="Freeform 68">
                  <a:extLst>
                    <a:ext uri="{FF2B5EF4-FFF2-40B4-BE49-F238E27FC236}">
                      <a16:creationId xmlns:a16="http://schemas.microsoft.com/office/drawing/2014/main" id="{E02DDA0C-BC2F-4EA7-B34E-E0A38B82BA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69">
                  <a:extLst>
                    <a:ext uri="{FF2B5EF4-FFF2-40B4-BE49-F238E27FC236}">
                      <a16:creationId xmlns:a16="http://schemas.microsoft.com/office/drawing/2014/main" id="{CF13B05D-4163-4B4E-A2D2-FA7ED9468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Line 70">
                  <a:extLst>
                    <a:ext uri="{FF2B5EF4-FFF2-40B4-BE49-F238E27FC236}">
                      <a16:creationId xmlns:a16="http://schemas.microsoft.com/office/drawing/2014/main" id="{6D222543-B140-45C1-A731-C56E6B3A17C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a:extLst>
                  <a:ext uri="{FF2B5EF4-FFF2-40B4-BE49-F238E27FC236}">
                    <a16:creationId xmlns:a16="http://schemas.microsoft.com/office/drawing/2014/main" id="{21D25868-4B38-41A5-8DA7-BB01E853424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6" name="Freeform 68">
                  <a:extLst>
                    <a:ext uri="{FF2B5EF4-FFF2-40B4-BE49-F238E27FC236}">
                      <a16:creationId xmlns:a16="http://schemas.microsoft.com/office/drawing/2014/main" id="{9BA6FA89-CCD8-4CC0-954F-FBBFA59737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69">
                  <a:extLst>
                    <a:ext uri="{FF2B5EF4-FFF2-40B4-BE49-F238E27FC236}">
                      <a16:creationId xmlns:a16="http://schemas.microsoft.com/office/drawing/2014/main" id="{73005E59-2B44-4A62-A8F1-504FB1706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Line 70">
                  <a:extLst>
                    <a:ext uri="{FF2B5EF4-FFF2-40B4-BE49-F238E27FC236}">
                      <a16:creationId xmlns:a16="http://schemas.microsoft.com/office/drawing/2014/main" id="{C9AB3E16-8B92-47B2-BA2E-02935767A80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pic>
        <p:nvPicPr>
          <p:cNvPr id="4" name="Picture 3">
            <a:extLst>
              <a:ext uri="{FF2B5EF4-FFF2-40B4-BE49-F238E27FC236}">
                <a16:creationId xmlns:a16="http://schemas.microsoft.com/office/drawing/2014/main" id="{4FCC549E-AEDE-4A6B-8D77-EB2FBECB2BE2}"/>
              </a:ext>
            </a:extLst>
          </p:cNvPr>
          <p:cNvPicPr>
            <a:picLocks noChangeAspect="1"/>
          </p:cNvPicPr>
          <p:nvPr/>
        </p:nvPicPr>
        <p:blipFill rotWithShape="1">
          <a:blip r:embed="rId2"/>
          <a:srcRect l="20896" r="19618" b="-2"/>
          <a:stretch/>
        </p:blipFill>
        <p:spPr>
          <a:xfrm>
            <a:off x="6080462" y="6306"/>
            <a:ext cx="6111538" cy="6858000"/>
          </a:xfrm>
          <a:prstGeom prst="rect">
            <a:avLst/>
          </a:prstGeom>
        </p:spPr>
      </p:pic>
    </p:spTree>
    <p:extLst>
      <p:ext uri="{BB962C8B-B14F-4D97-AF65-F5344CB8AC3E}">
        <p14:creationId xmlns:p14="http://schemas.microsoft.com/office/powerpoint/2010/main" val="240936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4CAB09-82A9-4143-A7CC-0A019A4092C9}"/>
              </a:ext>
            </a:extLst>
          </p:cNvPr>
          <p:cNvSpPr>
            <a:spLocks noGrp="1"/>
          </p:cNvSpPr>
          <p:nvPr>
            <p:ph type="title"/>
          </p:nvPr>
        </p:nvSpPr>
        <p:spPr/>
        <p:txBody>
          <a:bodyPr/>
          <a:lstStyle/>
          <a:p>
            <a:pPr algn="ctr"/>
            <a:r>
              <a:rPr lang="fi-FI" b="1" dirty="0"/>
              <a:t>Best </a:t>
            </a:r>
            <a:r>
              <a:rPr lang="fi-FI" b="1" dirty="0" err="1"/>
              <a:t>Execution</a:t>
            </a:r>
            <a:br>
              <a:rPr lang="fi-FI" b="1" dirty="0"/>
            </a:br>
            <a:r>
              <a:rPr lang="fi-FI" b="1" dirty="0" err="1"/>
              <a:t>MiFID</a:t>
            </a:r>
            <a:r>
              <a:rPr lang="fi-FI" b="1" dirty="0"/>
              <a:t> Art. 27 and 28</a:t>
            </a:r>
            <a:endParaRPr lang="fi-FI" dirty="0"/>
          </a:p>
        </p:txBody>
      </p:sp>
      <p:sp>
        <p:nvSpPr>
          <p:cNvPr id="5" name="Alatunnisteen paikkamerkki 4">
            <a:extLst>
              <a:ext uri="{FF2B5EF4-FFF2-40B4-BE49-F238E27FC236}">
                <a16:creationId xmlns:a16="http://schemas.microsoft.com/office/drawing/2014/main" id="{29932DEF-54AE-4913-8071-7721C76906BB}"/>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6" name="Dian numeron paikkamerkki 5">
            <a:extLst>
              <a:ext uri="{FF2B5EF4-FFF2-40B4-BE49-F238E27FC236}">
                <a16:creationId xmlns:a16="http://schemas.microsoft.com/office/drawing/2014/main" id="{9EB1DBD1-A005-4E1A-A6CB-FC5C977C1BC3}"/>
              </a:ext>
            </a:extLst>
          </p:cNvPr>
          <p:cNvSpPr>
            <a:spLocks noGrp="1"/>
          </p:cNvSpPr>
          <p:nvPr>
            <p:ph type="sldNum" sz="quarter" idx="12"/>
          </p:nvPr>
        </p:nvSpPr>
        <p:spPr/>
        <p:txBody>
          <a:bodyPr/>
          <a:lstStyle/>
          <a:p>
            <a:pPr>
              <a:defRPr/>
            </a:pPr>
            <a:fld id="{B509C7AA-28C5-4F02-8F5F-D4D060D24B2C}" type="slidenum">
              <a:rPr lang="en-US" smtClean="0">
                <a:solidFill>
                  <a:prstClr val="black">
                    <a:tint val="75000"/>
                  </a:prstClr>
                </a:solidFill>
              </a:rPr>
              <a:pPr>
                <a:defRPr/>
              </a:pPr>
              <a:t>10</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10357172-4ED3-4ED8-9C86-4820065BFC8A}"/>
              </a:ext>
            </a:extLst>
          </p:cNvPr>
          <p:cNvGraphicFramePr>
            <a:graphicFrameLocks noGrp="1"/>
          </p:cNvGraphicFramePr>
          <p:nvPr>
            <p:ph idx="1"/>
            <p:extLst>
              <p:ext uri="{D42A27DB-BD31-4B8C-83A1-F6EECF244321}">
                <p14:modId xmlns:p14="http://schemas.microsoft.com/office/powerpoint/2010/main" val="2287788050"/>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79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031880DB-1C33-4F59-A76B-03ACDF5891D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C1F6C010-4F6D-4D97-B0E9-C00CC59B49F3}"/>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8B673CD4-7DF0-4A36-BB75-B2BBF77618C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30FF5C10-856F-4D42-BA98-AE6B74634258}"/>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2147DA50-8767-41B6-91BC-F13E70B8439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FCC57964-4E9D-4591-A20D-0A491F44A349}"/>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7706C5E9-25F4-42D1-8CBC-7599695DF6D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2B5095-35D1-4DA6-954E-717C42C754C5}"/>
              </a:ext>
            </a:extLst>
          </p:cNvPr>
          <p:cNvSpPr>
            <a:spLocks noGrp="1"/>
          </p:cNvSpPr>
          <p:nvPr>
            <p:ph type="title"/>
          </p:nvPr>
        </p:nvSpPr>
        <p:spPr/>
        <p:txBody>
          <a:bodyPr>
            <a:normAutofit fontScale="90000"/>
          </a:bodyPr>
          <a:lstStyle/>
          <a:p>
            <a:pPr algn="ctr"/>
            <a:br>
              <a:rPr lang="fi-FI" b="1" dirty="0"/>
            </a:br>
            <a:br>
              <a:rPr lang="fi-FI" b="1" dirty="0"/>
            </a:br>
            <a:br>
              <a:rPr lang="fi-FI" b="1" dirty="0"/>
            </a:br>
            <a:r>
              <a:rPr lang="fi-FI" b="1" dirty="0" err="1"/>
              <a:t>Conflicts</a:t>
            </a:r>
            <a:r>
              <a:rPr lang="fi-FI" b="1" dirty="0"/>
              <a:t> of </a:t>
            </a:r>
            <a:r>
              <a:rPr lang="fi-FI" b="1" dirty="0" err="1"/>
              <a:t>Interests</a:t>
            </a:r>
            <a:r>
              <a:rPr lang="fi-FI" b="1" dirty="0"/>
              <a:t> </a:t>
            </a:r>
            <a:br>
              <a:rPr lang="fi-FI" b="1" dirty="0"/>
            </a:br>
            <a:r>
              <a:rPr lang="fi-FI" b="1" dirty="0" err="1"/>
              <a:t>MiFID</a:t>
            </a:r>
            <a:r>
              <a:rPr lang="fi-FI" b="1" dirty="0"/>
              <a:t> II Art. 16(3) and 23</a:t>
            </a:r>
            <a:br>
              <a:rPr lang="fi-FI" b="1" dirty="0"/>
            </a:br>
            <a:endParaRPr lang="fi-FI" dirty="0"/>
          </a:p>
        </p:txBody>
      </p:sp>
      <p:sp>
        <p:nvSpPr>
          <p:cNvPr id="4" name="Alatunnisteen paikkamerkki 3">
            <a:extLst>
              <a:ext uri="{FF2B5EF4-FFF2-40B4-BE49-F238E27FC236}">
                <a16:creationId xmlns:a16="http://schemas.microsoft.com/office/drawing/2014/main" id="{FFA1257C-E55E-4E82-9B21-A9F19B9968FF}"/>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710C09AB-43F4-410C-AC0D-CC19E2918C0B}"/>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11</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C7D0DE5A-0EF2-4157-8A67-7A3A09174B7F}"/>
              </a:ext>
            </a:extLst>
          </p:cNvPr>
          <p:cNvGraphicFramePr>
            <a:graphicFrameLocks noGrp="1"/>
          </p:cNvGraphicFramePr>
          <p:nvPr>
            <p:ph idx="1"/>
            <p:extLst>
              <p:ext uri="{D42A27DB-BD31-4B8C-83A1-F6EECF244321}">
                <p14:modId xmlns:p14="http://schemas.microsoft.com/office/powerpoint/2010/main" val="759564065"/>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82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4238947-55C6-41A9-BBB0-48F99631E0B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9F76A852-3006-4A61-BC42-94BE6CC8494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9963CB44-2FF8-4169-8E04-ECDD5802101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BB167C74-BBF5-4F83-99FF-569CE794198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156646B6-BD7D-4702-9BEF-5ABDF6F36AB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9EACB29C-D8E4-45E8-AD89-5F2AB3308DE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CB6A653A-AB25-49F6-BB8D-C7078AAED9E1}"/>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1160DA04-2C6D-4A9F-91B0-16D0455B517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EBDA31FA-11BD-47E5-B9E0-F6ACFBEF834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7C65CEE7-F5FE-4AAE-9504-E06D18E19107}"/>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D4E3A7A9-8FB5-4853-81DC-E52F3F475380}"/>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1BBE7057-78F7-48A1-B9CF-FEE928A3C2C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88C39E8E-C328-487C-83C9-27EE0630A00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D4D2C638-8236-4E6B-8EE7-55BF5074D3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98BA4E-B9E7-4641-B086-143351A978BD}"/>
              </a:ext>
            </a:extLst>
          </p:cNvPr>
          <p:cNvSpPr>
            <a:spLocks noGrp="1"/>
          </p:cNvSpPr>
          <p:nvPr>
            <p:ph type="title"/>
          </p:nvPr>
        </p:nvSpPr>
        <p:spPr>
          <a:xfrm>
            <a:off x="762002" y="488950"/>
            <a:ext cx="10646833" cy="1079500"/>
          </a:xfrm>
        </p:spPr>
        <p:txBody>
          <a:bodyPr>
            <a:normAutofit/>
          </a:bodyPr>
          <a:lstStyle/>
          <a:p>
            <a:pPr algn="ctr">
              <a:lnSpc>
                <a:spcPct val="90000"/>
              </a:lnSpc>
            </a:pPr>
            <a:r>
              <a:rPr lang="fi-FI" dirty="0" err="1"/>
              <a:t>Situations</a:t>
            </a:r>
            <a:r>
              <a:rPr lang="fi-FI" dirty="0"/>
              <a:t> of </a:t>
            </a:r>
            <a:r>
              <a:rPr lang="fi-FI" dirty="0" err="1"/>
              <a:t>Conflicts</a:t>
            </a:r>
            <a:r>
              <a:rPr lang="fi-FI" dirty="0"/>
              <a:t> of </a:t>
            </a:r>
            <a:r>
              <a:rPr lang="fi-FI" dirty="0" err="1"/>
              <a:t>Interest</a:t>
            </a:r>
            <a:r>
              <a:rPr lang="fi-FI" dirty="0"/>
              <a:t> 1</a:t>
            </a:r>
            <a:br>
              <a:rPr lang="fi-FI" dirty="0"/>
            </a:br>
            <a:r>
              <a:rPr lang="fi-FI" dirty="0"/>
              <a:t>(1 – 2: Marja Luukkonen, </a:t>
            </a:r>
            <a:r>
              <a:rPr lang="fi-FI" dirty="0" err="1"/>
              <a:t>Lectures</a:t>
            </a:r>
            <a:r>
              <a:rPr lang="fi-FI" dirty="0"/>
              <a:t>)</a:t>
            </a:r>
          </a:p>
        </p:txBody>
      </p:sp>
      <p:sp>
        <p:nvSpPr>
          <p:cNvPr id="4" name="Alatunnisteen paikkamerkki 3">
            <a:extLst>
              <a:ext uri="{FF2B5EF4-FFF2-40B4-BE49-F238E27FC236}">
                <a16:creationId xmlns:a16="http://schemas.microsoft.com/office/drawing/2014/main" id="{32A5AF87-689B-4580-BB43-B3A4366D22F3}"/>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7AD9BFA2-6764-4881-8B23-68139BC6B4BB}"/>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12</a:t>
            </a:fld>
            <a:endParaRPr lang="en-US" sz="500">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231519F0-9930-4458-89BA-F72AFB3E8235}"/>
              </a:ext>
            </a:extLst>
          </p:cNvPr>
          <p:cNvGraphicFramePr>
            <a:graphicFrameLocks noGrp="1"/>
          </p:cNvGraphicFramePr>
          <p:nvPr>
            <p:ph idx="1"/>
            <p:extLst>
              <p:ext uri="{D42A27DB-BD31-4B8C-83A1-F6EECF244321}">
                <p14:modId xmlns:p14="http://schemas.microsoft.com/office/powerpoint/2010/main" val="1320920753"/>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728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42A902CB-E350-4E26-B56B-C6893879DEE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8FE70AB7-C223-4C1E-A37F-D5DDC219AA4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4C14AD2F-2AF5-4218-BB21-D6C3F3AF3B7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75E7812D-52DB-40A8-8249-A30CA1AD0DE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9F72F244-5D32-4E98-98D3-40D39783B8C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B78DAC67-5333-4298-A530-245CAD6187E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07DF7D5A-55E9-4BEB-87FD-B1A3947EC73B}"/>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9F344EDF-38AA-4B16-B0D4-E0C0C117BEB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B355716A-3EA3-4443-8236-D3901C346CE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614CD36-6099-45CB-9AAD-1D203BC0972A}"/>
              </a:ext>
            </a:extLst>
          </p:cNvPr>
          <p:cNvSpPr>
            <a:spLocks noGrp="1"/>
          </p:cNvSpPr>
          <p:nvPr>
            <p:ph type="title"/>
          </p:nvPr>
        </p:nvSpPr>
        <p:spPr/>
        <p:txBody>
          <a:bodyPr/>
          <a:lstStyle/>
          <a:p>
            <a:pPr algn="ctr"/>
            <a:r>
              <a:rPr lang="fi-FI" dirty="0" err="1"/>
              <a:t>Conflicts</a:t>
            </a:r>
            <a:r>
              <a:rPr lang="fi-FI" dirty="0"/>
              <a:t> of </a:t>
            </a:r>
            <a:r>
              <a:rPr lang="fi-FI" dirty="0" err="1"/>
              <a:t>Interests</a:t>
            </a:r>
            <a:r>
              <a:rPr lang="fi-FI" dirty="0"/>
              <a:t>: </a:t>
            </a:r>
            <a:r>
              <a:rPr lang="fi-FI" dirty="0" err="1"/>
              <a:t>Transparency</a:t>
            </a:r>
            <a:r>
              <a:rPr lang="fi-FI" dirty="0"/>
              <a:t> </a:t>
            </a:r>
          </a:p>
        </p:txBody>
      </p:sp>
      <p:sp>
        <p:nvSpPr>
          <p:cNvPr id="4" name="Alatunnisteen paikkamerkki 3">
            <a:extLst>
              <a:ext uri="{FF2B5EF4-FFF2-40B4-BE49-F238E27FC236}">
                <a16:creationId xmlns:a16="http://schemas.microsoft.com/office/drawing/2014/main" id="{15E6DFF7-3D35-4EC0-92A8-24C05B84AD8E}"/>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4754CDD0-A90B-470D-AA10-16837B51D52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13</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D7475FA6-9CC8-4E0C-90D4-E59A0DDBC7D2}"/>
              </a:ext>
            </a:extLst>
          </p:cNvPr>
          <p:cNvGraphicFramePr>
            <a:graphicFrameLocks noGrp="1"/>
          </p:cNvGraphicFramePr>
          <p:nvPr>
            <p:ph idx="1"/>
            <p:extLst>
              <p:ext uri="{D42A27DB-BD31-4B8C-83A1-F6EECF244321}">
                <p14:modId xmlns:p14="http://schemas.microsoft.com/office/powerpoint/2010/main" val="634277905"/>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3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3404DFE-5D51-465C-A731-DFC48608CC2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7D3B1FA4-3622-4CF1-82F4-5CE64BB9ACA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904CDB27-AC53-4212-BF9E-D33F041F5FC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BF7CBE5-9D4E-4B68-826C-53494D2EB29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A9656D34-CB01-4287-8643-18A93F5547A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FAFA10F7-B497-4C5C-932C-35223074CEB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78CB5D-1E70-4B03-86C7-7437315B6175}"/>
              </a:ext>
            </a:extLst>
          </p:cNvPr>
          <p:cNvSpPr>
            <a:spLocks noGrp="1"/>
          </p:cNvSpPr>
          <p:nvPr>
            <p:ph type="title"/>
          </p:nvPr>
        </p:nvSpPr>
        <p:spPr/>
        <p:txBody>
          <a:bodyPr/>
          <a:lstStyle/>
          <a:p>
            <a:pPr algn="ctr"/>
            <a:r>
              <a:rPr lang="fi-FI" dirty="0" err="1"/>
              <a:t>Incentives</a:t>
            </a:r>
            <a:r>
              <a:rPr lang="fi-FI" dirty="0"/>
              <a:t> 1</a:t>
            </a:r>
            <a:br>
              <a:rPr lang="fi-FI" dirty="0"/>
            </a:br>
            <a:r>
              <a:rPr lang="fi-FI" dirty="0"/>
              <a:t>(1- 2: Marja Luukkonen: </a:t>
            </a:r>
            <a:r>
              <a:rPr lang="fi-FI" dirty="0" err="1"/>
              <a:t>Lectures</a:t>
            </a:r>
            <a:r>
              <a:rPr lang="fi-FI" dirty="0"/>
              <a:t>) </a:t>
            </a:r>
          </a:p>
        </p:txBody>
      </p:sp>
      <p:sp>
        <p:nvSpPr>
          <p:cNvPr id="4" name="Alatunnisteen paikkamerkki 3">
            <a:extLst>
              <a:ext uri="{FF2B5EF4-FFF2-40B4-BE49-F238E27FC236}">
                <a16:creationId xmlns:a16="http://schemas.microsoft.com/office/drawing/2014/main" id="{E195F811-43BC-4316-A702-C3A4D03C6165}"/>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20BFF408-50AF-48B0-880A-27EE86293595}"/>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14</a:t>
            </a:fld>
            <a:endParaRPr lang="en-US">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4159DEFF-18D9-4CF7-AE8B-32ADB0B8FA93}"/>
              </a:ext>
            </a:extLst>
          </p:cNvPr>
          <p:cNvGraphicFramePr>
            <a:graphicFrameLocks noGrp="1"/>
          </p:cNvGraphicFramePr>
          <p:nvPr>
            <p:ph idx="1"/>
            <p:extLst>
              <p:ext uri="{D42A27DB-BD31-4B8C-83A1-F6EECF244321}">
                <p14:modId xmlns:p14="http://schemas.microsoft.com/office/powerpoint/2010/main" val="4026610298"/>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49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B7D0C7C-AEA5-4711-99AA-25A967BF20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D558BBE-7793-46DB-89F1-A6A8B476887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8BF27A23-66D2-47B4-8F37-29DEB8871B4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72B5D359-6D65-4019-9654-D573CE36010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C3E26BFF-3B65-4916-A7FB-4D4354501A2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D34900C8-6545-48A1-9B4E-F7D98AC1FCE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26530BFC-2476-400B-A005-4B6651030FA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279C8A1-C4E4-4DE9-934E-91221AC99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AB89B63-DFC4-4E32-93F8-DCB0BB29B032}"/>
              </a:ext>
            </a:extLst>
          </p:cNvPr>
          <p:cNvSpPr>
            <a:spLocks noGrp="1"/>
          </p:cNvSpPr>
          <p:nvPr>
            <p:ph type="title"/>
          </p:nvPr>
        </p:nvSpPr>
        <p:spPr>
          <a:xfrm>
            <a:off x="4868987" y="395288"/>
            <a:ext cx="6317998" cy="1120439"/>
          </a:xfrm>
        </p:spPr>
        <p:txBody>
          <a:bodyPr wrap="square" anchor="b">
            <a:normAutofit/>
          </a:bodyPr>
          <a:lstStyle/>
          <a:p>
            <a:pPr algn="ctr"/>
            <a:r>
              <a:rPr lang="fi-FI" dirty="0" err="1"/>
              <a:t>Incentives</a:t>
            </a:r>
            <a:r>
              <a:rPr lang="fi-FI" dirty="0"/>
              <a:t> 2: </a:t>
            </a:r>
            <a:r>
              <a:rPr lang="fi-FI" dirty="0" err="1"/>
              <a:t>MiFID</a:t>
            </a:r>
            <a:r>
              <a:rPr lang="fi-FI" dirty="0"/>
              <a:t> II Art. 24 (7) – (10) </a:t>
            </a:r>
            <a:endParaRPr lang="fi-FI"/>
          </a:p>
        </p:txBody>
      </p:sp>
      <p:pic>
        <p:nvPicPr>
          <p:cNvPr id="15" name="Picture 14">
            <a:extLst>
              <a:ext uri="{FF2B5EF4-FFF2-40B4-BE49-F238E27FC236}">
                <a16:creationId xmlns:a16="http://schemas.microsoft.com/office/drawing/2014/main" id="{BAB52822-031E-46EE-A59C-E5BF39BA37A6}"/>
              </a:ext>
            </a:extLst>
          </p:cNvPr>
          <p:cNvPicPr>
            <a:picLocks noChangeAspect="1"/>
          </p:cNvPicPr>
          <p:nvPr/>
        </p:nvPicPr>
        <p:blipFill rotWithShape="1">
          <a:blip r:embed="rId2"/>
          <a:srcRect l="15914" r="46477" b="-1"/>
          <a:stretch/>
        </p:blipFill>
        <p:spPr>
          <a:xfrm>
            <a:off x="20" y="10"/>
            <a:ext cx="3863955" cy="6857989"/>
          </a:xfrm>
          <a:prstGeom prst="rect">
            <a:avLst/>
          </a:prstGeom>
        </p:spPr>
      </p:pic>
      <p:cxnSp>
        <p:nvCxnSpPr>
          <p:cNvPr id="21" name="Straight Connector 20">
            <a:extLst>
              <a:ext uri="{FF2B5EF4-FFF2-40B4-BE49-F238E27FC236}">
                <a16:creationId xmlns:a16="http://schemas.microsoft.com/office/drawing/2014/main" id="{26C7ED5D-77C4-4564-8B1A-E55609CF44C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57986" y="196459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9" name="Sisällön paikkamerkki 8">
            <a:extLst>
              <a:ext uri="{FF2B5EF4-FFF2-40B4-BE49-F238E27FC236}">
                <a16:creationId xmlns:a16="http://schemas.microsoft.com/office/drawing/2014/main" id="{838278BD-B977-4810-AC9C-AE5F7B0D1F53}"/>
              </a:ext>
            </a:extLst>
          </p:cNvPr>
          <p:cNvGraphicFramePr>
            <a:graphicFrameLocks noGrp="1"/>
          </p:cNvGraphicFramePr>
          <p:nvPr>
            <p:ph idx="1"/>
            <p:extLst>
              <p:ext uri="{D42A27DB-BD31-4B8C-83A1-F6EECF244321}">
                <p14:modId xmlns:p14="http://schemas.microsoft.com/office/powerpoint/2010/main" val="2698840395"/>
              </p:ext>
            </p:extLst>
          </p:nvPr>
        </p:nvGraphicFramePr>
        <p:xfrm>
          <a:off x="4868986" y="2413468"/>
          <a:ext cx="6318000" cy="3365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latunnisteen paikkamerkki 3">
            <a:extLst>
              <a:ext uri="{FF2B5EF4-FFF2-40B4-BE49-F238E27FC236}">
                <a16:creationId xmlns:a16="http://schemas.microsoft.com/office/drawing/2014/main" id="{0D94D230-16FB-4080-99E8-B87858430FB7}"/>
              </a:ext>
            </a:extLst>
          </p:cNvPr>
          <p:cNvSpPr>
            <a:spLocks noGrp="1"/>
          </p:cNvSpPr>
          <p:nvPr>
            <p:ph type="ftr" sz="quarter" idx="11"/>
          </p:nvPr>
        </p:nvSpPr>
        <p:spPr>
          <a:xfrm>
            <a:off x="4334400" y="6401999"/>
            <a:ext cx="6230762" cy="369332"/>
          </a:xfrm>
        </p:spPr>
        <p:txBody>
          <a:bodyPr>
            <a:normAutofit/>
          </a:bodyPr>
          <a:lstStyle/>
          <a:p>
            <a:pPr algn="l">
              <a:spcAft>
                <a:spcPts val="600"/>
              </a:spcAft>
              <a:defRPr/>
            </a:pPr>
            <a:r>
              <a:rPr lang="en-US"/>
              <a:t>Financial Law Lecture 4</a:t>
            </a:r>
          </a:p>
        </p:txBody>
      </p:sp>
      <p:sp>
        <p:nvSpPr>
          <p:cNvPr id="5" name="Dian numeron paikkamerkki 4">
            <a:extLst>
              <a:ext uri="{FF2B5EF4-FFF2-40B4-BE49-F238E27FC236}">
                <a16:creationId xmlns:a16="http://schemas.microsoft.com/office/drawing/2014/main" id="{66DD0A3D-A2ED-4FFD-B303-4A501F9506BE}"/>
              </a:ext>
            </a:extLst>
          </p:cNvPr>
          <p:cNvSpPr>
            <a:spLocks noGrp="1"/>
          </p:cNvSpPr>
          <p:nvPr>
            <p:ph type="sldNum" sz="quarter" idx="12"/>
          </p:nvPr>
        </p:nvSpPr>
        <p:spPr>
          <a:xfrm>
            <a:off x="9982800" y="6357600"/>
            <a:ext cx="1760150" cy="460800"/>
          </a:xfrm>
        </p:spPr>
        <p:txBody>
          <a:bodyPr>
            <a:normAutofit/>
          </a:bodyPr>
          <a:lstStyle/>
          <a:p>
            <a:pPr>
              <a:spcAft>
                <a:spcPts val="600"/>
              </a:spcAft>
              <a:defRPr/>
            </a:pPr>
            <a:fld id="{4DC74067-3E18-49C5-A177-70BF794C5DB3}" type="slidenum">
              <a:rPr lang="en-US" smtClean="0"/>
              <a:pPr>
                <a:spcAft>
                  <a:spcPts val="600"/>
                </a:spcAft>
                <a:defRPr/>
              </a:pPr>
              <a:t>15</a:t>
            </a:fld>
            <a:endParaRPr lang="en-US"/>
          </a:p>
        </p:txBody>
      </p:sp>
    </p:spTree>
    <p:extLst>
      <p:ext uri="{BB962C8B-B14F-4D97-AF65-F5344CB8AC3E}">
        <p14:creationId xmlns:p14="http://schemas.microsoft.com/office/powerpoint/2010/main" val="70224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94BB0FF-57FE-4000-880B-705B621D90F6}"/>
              </a:ext>
            </a:extLst>
          </p:cNvPr>
          <p:cNvSpPr>
            <a:spLocks noGrp="1"/>
          </p:cNvSpPr>
          <p:nvPr>
            <p:ph type="ctrTitle"/>
          </p:nvPr>
        </p:nvSpPr>
        <p:spPr>
          <a:xfrm>
            <a:off x="624419" y="318135"/>
            <a:ext cx="10943167" cy="1195798"/>
          </a:xfrm>
        </p:spPr>
        <p:txBody>
          <a:bodyPr anchor="t">
            <a:normAutofit/>
          </a:bodyPr>
          <a:lstStyle/>
          <a:p>
            <a:r>
              <a:rPr lang="fi-FI" dirty="0" err="1"/>
              <a:t>Incentives</a:t>
            </a:r>
            <a:r>
              <a:rPr lang="fi-FI" dirty="0"/>
              <a:t> 3</a:t>
            </a:r>
          </a:p>
        </p:txBody>
      </p:sp>
      <p:sp>
        <p:nvSpPr>
          <p:cNvPr id="4" name="Alatunnisteen paikkamerkki 3">
            <a:extLst>
              <a:ext uri="{FF2B5EF4-FFF2-40B4-BE49-F238E27FC236}">
                <a16:creationId xmlns:a16="http://schemas.microsoft.com/office/drawing/2014/main" id="{9F52064A-DBE1-4E87-B168-C77053D8224C}"/>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6ABC554D-6650-4D85-B66C-536493DEFC08}"/>
              </a:ext>
            </a:extLst>
          </p:cNvPr>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16</a:t>
            </a:fld>
            <a:endParaRPr lang="en-US" sz="500">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450CC12B-AAB1-4B04-A5DB-FF1BFA359205}"/>
              </a:ext>
            </a:extLst>
          </p:cNvPr>
          <p:cNvGraphicFramePr>
            <a:graphicFrameLocks noGrp="1"/>
          </p:cNvGraphicFramePr>
          <p:nvPr>
            <p:ph sz="quarter" idx="14"/>
            <p:extLst>
              <p:ext uri="{D42A27DB-BD31-4B8C-83A1-F6EECF244321}">
                <p14:modId xmlns:p14="http://schemas.microsoft.com/office/powerpoint/2010/main" val="401125305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15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466454C0-4E12-467C-BD81-1AB9A7DA6C0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C69DD725-6D77-45E9-BDAE-10713004479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ECB0D140-59EA-497F-BC4E-75C61629252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5DBCB086-493C-4819-971B-7FD99AE1507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2CB6BA24-4FE6-4F83-BAFA-EE6EA1BD245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dgm id="{C5B891C0-72D8-41F6-88E3-772C808189A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B1D8CB-E1F1-4CEB-BE3B-198F6E0595E5}"/>
              </a:ext>
            </a:extLst>
          </p:cNvPr>
          <p:cNvSpPr>
            <a:spLocks noGrp="1"/>
          </p:cNvSpPr>
          <p:nvPr>
            <p:ph type="ctrTitle"/>
          </p:nvPr>
        </p:nvSpPr>
        <p:spPr>
          <a:xfrm>
            <a:off x="720003" y="381000"/>
            <a:ext cx="10780799" cy="1195798"/>
          </a:xfrm>
        </p:spPr>
        <p:txBody>
          <a:bodyPr anchor="t">
            <a:normAutofit/>
          </a:bodyPr>
          <a:lstStyle/>
          <a:p>
            <a:pPr algn="ctr"/>
            <a:r>
              <a:rPr lang="fi-FI" dirty="0"/>
              <a:t>Product Management of </a:t>
            </a:r>
            <a:r>
              <a:rPr lang="fi-FI" dirty="0" err="1"/>
              <a:t>Investment</a:t>
            </a:r>
            <a:r>
              <a:rPr lang="fi-FI" dirty="0"/>
              <a:t> </a:t>
            </a:r>
            <a:r>
              <a:rPr lang="fi-FI" dirty="0" err="1"/>
              <a:t>Firms</a:t>
            </a:r>
            <a:r>
              <a:rPr lang="fi-FI" dirty="0"/>
              <a:t> 1</a:t>
            </a:r>
            <a:br>
              <a:rPr lang="fi-FI" dirty="0"/>
            </a:br>
            <a:r>
              <a:rPr lang="fi-FI" dirty="0"/>
              <a:t>(</a:t>
            </a:r>
            <a:r>
              <a:rPr lang="fi-FI" dirty="0" err="1"/>
              <a:t>MiFID</a:t>
            </a:r>
            <a:r>
              <a:rPr lang="fi-FI" dirty="0"/>
              <a:t> II art. 16; Marja Luukkonen, </a:t>
            </a:r>
            <a:r>
              <a:rPr lang="fi-FI" dirty="0" err="1"/>
              <a:t>Lectures</a:t>
            </a:r>
            <a:r>
              <a:rPr lang="fi-FI" dirty="0"/>
              <a:t>)</a:t>
            </a:r>
          </a:p>
        </p:txBody>
      </p:sp>
      <p:sp>
        <p:nvSpPr>
          <p:cNvPr id="4" name="Alatunnisteen paikkamerkki 3">
            <a:extLst>
              <a:ext uri="{FF2B5EF4-FFF2-40B4-BE49-F238E27FC236}">
                <a16:creationId xmlns:a16="http://schemas.microsoft.com/office/drawing/2014/main" id="{79291A89-0F3B-4C31-94B3-0132691F396B}"/>
              </a:ext>
            </a:extLst>
          </p:cNvPr>
          <p:cNvSpPr>
            <a:spLocks noGrp="1"/>
          </p:cNvSpPr>
          <p:nvPr>
            <p:ph type="ftr" sz="quarter" idx="16"/>
          </p:nvPr>
        </p:nvSpPr>
        <p:spPr>
          <a:xfrm>
            <a:off x="6587067" y="5953125"/>
            <a:ext cx="4826000" cy="158750"/>
          </a:xfrm>
        </p:spPr>
        <p:txBody>
          <a:bodyPr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r>
              <a:rPr kumimoji="0" lang="en-US" sz="400"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1726B4C4-0262-4282-9DE2-2E08D1A5019D}"/>
              </a:ext>
            </a:extLst>
          </p:cNvPr>
          <p:cNvSpPr>
            <a:spLocks noGrp="1"/>
          </p:cNvSpPr>
          <p:nvPr>
            <p:ph type="sldNum" sz="quarter" idx="17"/>
          </p:nvPr>
        </p:nvSpPr>
        <p:spPr>
          <a:xfrm>
            <a:off x="6587067" y="6297616"/>
            <a:ext cx="4826000" cy="161925"/>
          </a:xfrm>
        </p:spPr>
        <p:txBody>
          <a:bodyPr anchor="ctr">
            <a:normAutofit/>
          </a:bodyPr>
          <a:lstStyle/>
          <a:p>
            <a:pPr marL="0" marR="0" lvl="0" indent="0" algn="r" defTabSz="914400" rtl="0" eaLnBrk="1" fontAlgn="auto" latinLnBrk="0" hangingPunct="1">
              <a:lnSpc>
                <a:spcPct val="90000"/>
              </a:lnSpc>
              <a:spcBef>
                <a:spcPts val="0"/>
              </a:spcBef>
              <a:spcAft>
                <a:spcPts val="600"/>
              </a:spcAft>
              <a:buClrTx/>
              <a:buSzTx/>
              <a:buFontTx/>
              <a:buNone/>
              <a:tabLst/>
              <a:defRPr/>
            </a:pPr>
            <a:fld id="{4DC74067-3E18-49C5-A177-70BF794C5DB3}" type="slidenum">
              <a:rPr kumimoji="0" lang="en-US" sz="5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17</a:t>
            </a:fld>
            <a:endParaRPr kumimoji="0" lang="en-US" sz="500"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6" name="Sisällön paikkamerkki 5">
            <a:extLst>
              <a:ext uri="{FF2B5EF4-FFF2-40B4-BE49-F238E27FC236}">
                <a16:creationId xmlns:a16="http://schemas.microsoft.com/office/drawing/2014/main" id="{C4A3D8CA-F706-453C-B5EC-98A53AEB960B}"/>
              </a:ext>
            </a:extLst>
          </p:cNvPr>
          <p:cNvGraphicFramePr>
            <a:graphicFrameLocks noGrp="1"/>
          </p:cNvGraphicFramePr>
          <p:nvPr>
            <p:ph sz="quarter" idx="14"/>
            <p:extLst>
              <p:ext uri="{D42A27DB-BD31-4B8C-83A1-F6EECF244321}">
                <p14:modId xmlns:p14="http://schemas.microsoft.com/office/powerpoint/2010/main" val="173376511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658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0C021F38-FC5E-48AE-9AEC-EB79A3EE7B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9C8F09A-9101-47F9-9439-89C324F244D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BAC533C0-EC74-494C-8B52-84E6D31585E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26DF2821-9BEA-4559-8AD3-A536E8D8770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4FEEE61F-FFB4-4314-9328-888D0E2D48F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DB93917-3441-43BC-AC81-2ECB2DE3C8CD}"/>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67869D5F-7098-4EA3-B6FE-CDD80432885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AE94EAAB-4C9B-4E71-8FEE-5B5F53C4AC5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5E6E723C-163A-4FAE-820D-342F399BBC0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B77C64-16F2-44C7-BFDC-1231880089B9}"/>
              </a:ext>
            </a:extLst>
          </p:cNvPr>
          <p:cNvSpPr>
            <a:spLocks noGrp="1"/>
          </p:cNvSpPr>
          <p:nvPr>
            <p:ph type="ctrTitle"/>
          </p:nvPr>
        </p:nvSpPr>
        <p:spPr/>
        <p:txBody>
          <a:bodyPr/>
          <a:lstStyle/>
          <a:p>
            <a:r>
              <a:rPr lang="fi-FI" dirty="0"/>
              <a:t>Product Management: </a:t>
            </a:r>
            <a:r>
              <a:rPr lang="fi-FI" dirty="0" err="1"/>
              <a:t>Mifid</a:t>
            </a:r>
            <a:r>
              <a:rPr lang="fi-FI" dirty="0"/>
              <a:t> II Art. 16</a:t>
            </a:r>
          </a:p>
        </p:txBody>
      </p:sp>
      <p:graphicFrame>
        <p:nvGraphicFramePr>
          <p:cNvPr id="6" name="Sisällön paikkamerkki 5">
            <a:extLst>
              <a:ext uri="{FF2B5EF4-FFF2-40B4-BE49-F238E27FC236}">
                <a16:creationId xmlns:a16="http://schemas.microsoft.com/office/drawing/2014/main" id="{176BBE35-0112-4CCA-966D-ED94CFE8145D}"/>
              </a:ext>
            </a:extLst>
          </p:cNvPr>
          <p:cNvGraphicFramePr>
            <a:graphicFrameLocks noGrp="1"/>
          </p:cNvGraphicFramePr>
          <p:nvPr>
            <p:ph sz="quarter" idx="14"/>
            <p:extLst>
              <p:ext uri="{D42A27DB-BD31-4B8C-83A1-F6EECF244321}">
                <p14:modId xmlns:p14="http://schemas.microsoft.com/office/powerpoint/2010/main" val="47843642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1711C480-19D0-45F5-94CD-643C2A52803D}"/>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6B29E770-5C65-4379-ACAF-9B7AD96A85A9}"/>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18</a:t>
            </a:fld>
            <a:endParaRPr lang="fi-FI">
              <a:solidFill>
                <a:prstClr val="black">
                  <a:tint val="75000"/>
                </a:prstClr>
              </a:solidFill>
            </a:endParaRPr>
          </a:p>
        </p:txBody>
      </p:sp>
    </p:spTree>
    <p:extLst>
      <p:ext uri="{BB962C8B-B14F-4D97-AF65-F5344CB8AC3E}">
        <p14:creationId xmlns:p14="http://schemas.microsoft.com/office/powerpoint/2010/main" val="14051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5575091-9FE1-4DDC-A52E-3A47F8D0550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719655F-000D-46B6-82B0-828DD3F3B86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0C2B586-D818-4E69-A4ED-B3857A257F0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F2AF8D8D-656C-463B-B1B4-7FFA2E2929C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2FC30A0C-BAB3-4331-BF9E-86143226135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833EA8-1C45-40A0-988B-6721C6FF3101}"/>
              </a:ext>
            </a:extLst>
          </p:cNvPr>
          <p:cNvSpPr>
            <a:spLocks noGrp="1"/>
          </p:cNvSpPr>
          <p:nvPr>
            <p:ph type="ctrTitle"/>
          </p:nvPr>
        </p:nvSpPr>
        <p:spPr/>
        <p:txBody>
          <a:bodyPr/>
          <a:lstStyle/>
          <a:p>
            <a:pPr algn="ctr"/>
            <a:r>
              <a:rPr lang="fi-FI" dirty="0"/>
              <a:t>Product Management 3 </a:t>
            </a:r>
          </a:p>
        </p:txBody>
      </p:sp>
      <p:sp>
        <p:nvSpPr>
          <p:cNvPr id="4" name="Alatunnisteen paikkamerkki 3">
            <a:extLst>
              <a:ext uri="{FF2B5EF4-FFF2-40B4-BE49-F238E27FC236}">
                <a16:creationId xmlns:a16="http://schemas.microsoft.com/office/drawing/2014/main" id="{AC8F3FEC-2C5F-4A04-9BBB-2B114894FB66}"/>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DDE9D9C5-55EF-4B2B-B305-587635CF4712}"/>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6" name="Sisällön paikkamerkki 5">
            <a:extLst>
              <a:ext uri="{FF2B5EF4-FFF2-40B4-BE49-F238E27FC236}">
                <a16:creationId xmlns:a16="http://schemas.microsoft.com/office/drawing/2014/main" id="{55DB8BA5-F88B-40DD-A143-8311E115019B}"/>
              </a:ext>
            </a:extLst>
          </p:cNvPr>
          <p:cNvGraphicFramePr>
            <a:graphicFrameLocks noGrp="1"/>
          </p:cNvGraphicFramePr>
          <p:nvPr>
            <p:ph sz="quarter" idx="14"/>
            <p:extLst>
              <p:ext uri="{D42A27DB-BD31-4B8C-83A1-F6EECF244321}">
                <p14:modId xmlns:p14="http://schemas.microsoft.com/office/powerpoint/2010/main" val="316679220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5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E3BFB52-6E75-4708-9627-7C481BF5654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EC1BA70-773D-4302-90F7-5F70772E5AB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DE73DFE-0B6C-4A48-9789-1A41B2ACBB6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55789B87-FB1E-4542-AC58-6A701CF7644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3FD03C1-4EC1-4052-ACFF-38498C58114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EEF35409-8183-49E2-BE6C-E2097AEE4F34}"/>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84DE5A23-CFC4-41F3-ADF6-D7FA4B5492F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5B1376CA-10E4-4866-B805-7B3DFFF0AB2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3E701609-A0DB-4782-A4FC-6898BF58A5E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0685BC41-F146-4887-8D39-8A893C0BB5F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866C5B2B-24AF-47C5-A286-25FA99D8E09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1BA6B90A-56E4-4318-811D-7E6D75331AA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6BA4F9-1A8B-488B-A6E3-888F2B561507}"/>
              </a:ext>
            </a:extLst>
          </p:cNvPr>
          <p:cNvSpPr>
            <a:spLocks noGrp="1"/>
          </p:cNvSpPr>
          <p:nvPr>
            <p:ph type="title"/>
          </p:nvPr>
        </p:nvSpPr>
        <p:spPr>
          <a:xfrm>
            <a:off x="762002" y="488950"/>
            <a:ext cx="10646833" cy="1079500"/>
          </a:xfrm>
        </p:spPr>
        <p:txBody>
          <a:bodyPr>
            <a:normAutofit/>
          </a:bodyPr>
          <a:lstStyle/>
          <a:p>
            <a:pPr>
              <a:lnSpc>
                <a:spcPct val="90000"/>
              </a:lnSpc>
            </a:pPr>
            <a:r>
              <a:rPr lang="fi-FI" b="1" i="0" u="none" strike="noStrike" baseline="0" dirty="0" err="1"/>
              <a:t>The</a:t>
            </a:r>
            <a:r>
              <a:rPr lang="fi-FI" b="1" i="0" u="none" strike="noStrike" baseline="0" dirty="0"/>
              <a:t> Business of </a:t>
            </a:r>
            <a:r>
              <a:rPr lang="fi-FI" b="1" i="0" u="none" strike="noStrike" baseline="0" dirty="0" err="1"/>
              <a:t>Investment</a:t>
            </a:r>
            <a:r>
              <a:rPr lang="fi-FI" b="1" i="0" u="none" strike="noStrike" baseline="0" dirty="0"/>
              <a:t> Service </a:t>
            </a:r>
            <a:r>
              <a:rPr lang="fi-FI" b="1" i="0" u="none" strike="noStrike" baseline="0" dirty="0" err="1"/>
              <a:t>Companies</a:t>
            </a:r>
            <a:r>
              <a:rPr lang="fi-FI" b="1" i="0" u="none" strike="noStrike" baseline="0" dirty="0"/>
              <a:t> </a:t>
            </a:r>
            <a:br>
              <a:rPr lang="fi-FI" b="1" i="0" u="none" strike="noStrike" baseline="0" dirty="0"/>
            </a:br>
            <a:r>
              <a:rPr lang="fi-FI" b="1" i="0" u="none" strike="noStrike" baseline="0" dirty="0"/>
              <a:t>(</a:t>
            </a:r>
            <a:r>
              <a:rPr lang="fi-FI" dirty="0"/>
              <a:t>Marja Luukkonen, </a:t>
            </a:r>
            <a:r>
              <a:rPr lang="fi-FI" dirty="0" err="1"/>
              <a:t>Lectures</a:t>
            </a:r>
            <a:r>
              <a:rPr lang="fi-FI" dirty="0"/>
              <a:t> ”Rahoitusmarkkinaoikeus”)</a:t>
            </a:r>
          </a:p>
        </p:txBody>
      </p:sp>
      <p:pic>
        <p:nvPicPr>
          <p:cNvPr id="8" name="Sisällön paikkamerkki 7" descr="Kuva, joka sisältää kohteen teksti, rakennus, ulko, katu&#10;&#10;Kuvaus luotu automaattisesti">
            <a:extLst>
              <a:ext uri="{FF2B5EF4-FFF2-40B4-BE49-F238E27FC236}">
                <a16:creationId xmlns:a16="http://schemas.microsoft.com/office/drawing/2014/main" id="{C4A90E57-E1B3-47C2-84C5-5B69E4B1508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93468" y="1735493"/>
            <a:ext cx="5130235" cy="3842724"/>
          </a:xfrm>
        </p:spPr>
      </p:pic>
      <p:sp>
        <p:nvSpPr>
          <p:cNvPr id="4" name="Alatunnisteen paikkamerkki 3">
            <a:extLst>
              <a:ext uri="{FF2B5EF4-FFF2-40B4-BE49-F238E27FC236}">
                <a16:creationId xmlns:a16="http://schemas.microsoft.com/office/drawing/2014/main" id="{D7984ABD-F609-4704-93B8-E2922B131F2B}"/>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440B1000-A7EE-4DFF-992E-ADD0C94B6391}"/>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1C07628F-9402-FB47-93B5-FC3C3BFEEBE0}" type="slidenum">
              <a:rPr lang="fi-FI" sz="500" smtClean="0">
                <a:solidFill>
                  <a:prstClr val="black">
                    <a:tint val="75000"/>
                  </a:prstClr>
                </a:solidFill>
              </a:rPr>
              <a:pPr>
                <a:lnSpc>
                  <a:spcPct val="90000"/>
                </a:lnSpc>
                <a:spcAft>
                  <a:spcPts val="600"/>
                </a:spcAft>
                <a:defRPr/>
              </a:pPr>
              <a:t>2</a:t>
            </a:fld>
            <a:endParaRPr lang="fi-FI" sz="500">
              <a:solidFill>
                <a:prstClr val="black">
                  <a:tint val="75000"/>
                </a:prstClr>
              </a:solidFill>
            </a:endParaRPr>
          </a:p>
        </p:txBody>
      </p:sp>
      <p:sp>
        <p:nvSpPr>
          <p:cNvPr id="3" name="Sisällön paikkamerkki 2">
            <a:extLst>
              <a:ext uri="{FF2B5EF4-FFF2-40B4-BE49-F238E27FC236}">
                <a16:creationId xmlns:a16="http://schemas.microsoft.com/office/drawing/2014/main" id="{E8A92E4C-577F-43AD-B914-9E8EB7C2E8C4}"/>
              </a:ext>
            </a:extLst>
          </p:cNvPr>
          <p:cNvSpPr>
            <a:spLocks noGrp="1"/>
          </p:cNvSpPr>
          <p:nvPr>
            <p:ph sz="half" idx="2"/>
          </p:nvPr>
        </p:nvSpPr>
        <p:spPr/>
        <p:txBody>
          <a:bodyPr>
            <a:normAutofit fontScale="55000" lnSpcReduction="20000"/>
          </a:bodyPr>
          <a:lstStyle/>
          <a:p>
            <a:pPr lvl="0"/>
            <a:r>
              <a:rPr lang="en-US" dirty="0"/>
              <a:t>In the legislation, investment services refer to the receipt, transmission and execution of orders for, among other things, investment advice, asset management and financial instruments.</a:t>
            </a:r>
          </a:p>
          <a:p>
            <a:pPr lvl="0"/>
            <a:r>
              <a:rPr lang="en-US" dirty="0"/>
              <a:t>In accordance with the granted license, an investment firm may also offer clients ancillary services, such as e.g. custody services for financial instruments, granting loans and other financing related to investment services, and producing investment research and general recommendations related to trading in financial instruments.</a:t>
            </a:r>
          </a:p>
          <a:p>
            <a:pPr lvl="0"/>
            <a:r>
              <a:rPr lang="en-US" dirty="0"/>
              <a:t>Investment services may only be provided by a bank licensed as a credit institution, an investment firm authorized as an investment service and, in the case of asset management and investment advice, a management company or an alternative fund manager authorized.</a:t>
            </a:r>
          </a:p>
        </p:txBody>
      </p:sp>
    </p:spTree>
    <p:extLst>
      <p:ext uri="{BB962C8B-B14F-4D97-AF65-F5344CB8AC3E}">
        <p14:creationId xmlns:p14="http://schemas.microsoft.com/office/powerpoint/2010/main" val="58731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89556A-FE8B-4231-AD2A-AB0B36AF6689}"/>
              </a:ext>
            </a:extLst>
          </p:cNvPr>
          <p:cNvSpPr>
            <a:spLocks noGrp="1"/>
          </p:cNvSpPr>
          <p:nvPr>
            <p:ph type="ctrTitle"/>
          </p:nvPr>
        </p:nvSpPr>
        <p:spPr/>
        <p:txBody>
          <a:bodyPr/>
          <a:lstStyle/>
          <a:p>
            <a:pPr algn="ctr"/>
            <a:r>
              <a:rPr lang="fi-FI" sz="4000" b="1" i="0" u="none" strike="noStrike" baseline="0" dirty="0">
                <a:solidFill>
                  <a:srgbClr val="00B050"/>
                </a:solidFill>
                <a:latin typeface="Arial" panose="020B0604020202020204" pitchFamily="34" charset="0"/>
              </a:rPr>
              <a:t>Intervention on Products</a:t>
            </a:r>
            <a:br>
              <a:rPr lang="fi-FI" sz="4000" b="1" i="0" u="none" strike="noStrike" baseline="0" dirty="0">
                <a:solidFill>
                  <a:srgbClr val="000000"/>
                </a:solidFill>
                <a:latin typeface="Arial" panose="020B0604020202020204" pitchFamily="34" charset="0"/>
              </a:rPr>
            </a:br>
            <a:r>
              <a:rPr lang="fi-FI" sz="3200" b="1" i="0" u="none" strike="noStrike" baseline="0" dirty="0">
                <a:solidFill>
                  <a:srgbClr val="000000"/>
                </a:solidFill>
                <a:latin typeface="Arial" panose="020B0604020202020204" pitchFamily="34" charset="0"/>
              </a:rPr>
              <a:t>(Marja Luukkonen, </a:t>
            </a:r>
            <a:r>
              <a:rPr lang="fi-FI" sz="3200" b="1" i="0" u="none" strike="noStrike" baseline="0" dirty="0" err="1">
                <a:solidFill>
                  <a:srgbClr val="000000"/>
                </a:solidFill>
                <a:latin typeface="Arial" panose="020B0604020202020204" pitchFamily="34" charset="0"/>
              </a:rPr>
              <a:t>Lectures</a:t>
            </a:r>
            <a:r>
              <a:rPr lang="fi-FI" sz="3200" b="1" i="0" u="none" strike="noStrike" baseline="0" dirty="0">
                <a:solidFill>
                  <a:srgbClr val="000000"/>
                </a:solidFill>
                <a:latin typeface="Arial" panose="020B0604020202020204" pitchFamily="34" charset="0"/>
              </a:rPr>
              <a:t>)</a:t>
            </a:r>
            <a:endParaRPr lang="fi-FI" sz="3200" dirty="0"/>
          </a:p>
        </p:txBody>
      </p:sp>
      <p:sp>
        <p:nvSpPr>
          <p:cNvPr id="4" name="Alatunnisteen paikkamerkki 3">
            <a:extLst>
              <a:ext uri="{FF2B5EF4-FFF2-40B4-BE49-F238E27FC236}">
                <a16:creationId xmlns:a16="http://schemas.microsoft.com/office/drawing/2014/main" id="{4B46AAD6-CA93-404D-B7DA-A73BAC3710D6}"/>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171DADE6-300E-483C-8B9B-30983896B3ED}"/>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7" name="Sisällön paikkamerkki 6">
            <a:extLst>
              <a:ext uri="{FF2B5EF4-FFF2-40B4-BE49-F238E27FC236}">
                <a16:creationId xmlns:a16="http://schemas.microsoft.com/office/drawing/2014/main" id="{3DE69DBB-7073-43A4-B09B-B98E8DBBAA15}"/>
              </a:ext>
            </a:extLst>
          </p:cNvPr>
          <p:cNvGraphicFramePr>
            <a:graphicFrameLocks noGrp="1"/>
          </p:cNvGraphicFramePr>
          <p:nvPr>
            <p:ph sz="quarter" idx="14"/>
            <p:extLst>
              <p:ext uri="{D42A27DB-BD31-4B8C-83A1-F6EECF244321}">
                <p14:modId xmlns:p14="http://schemas.microsoft.com/office/powerpoint/2010/main" val="381564714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82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D0D0C0F-82C3-46B4-B887-23A12577E3D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A0F6371A-FDE2-463D-919A-D2054E0BE4F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3211DAE2-EE17-4A03-A73C-6227DA03A5C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8E537D4D-9C88-4B7D-BD91-6940A886203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B75BDF67-1FA6-4C12-96EB-2A4DC5D478A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6DF5F35-BFD3-459B-AD38-7C2D02E47C6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941950-B121-4E6F-A9C9-EC2A52C95E97}"/>
              </a:ext>
            </a:extLst>
          </p:cNvPr>
          <p:cNvSpPr>
            <a:spLocks noGrp="1"/>
          </p:cNvSpPr>
          <p:nvPr>
            <p:ph type="ctrTitle"/>
          </p:nvPr>
        </p:nvSpPr>
        <p:spPr/>
        <p:txBody>
          <a:bodyPr/>
          <a:lstStyle/>
          <a:p>
            <a:pPr algn="ctr"/>
            <a:r>
              <a:rPr lang="fi-FI" sz="2800" b="1" i="0" u="none" strike="noStrike" baseline="0" dirty="0">
                <a:solidFill>
                  <a:srgbClr val="00B050"/>
                </a:solidFill>
                <a:latin typeface="Arial" panose="020B0604020202020204" pitchFamily="34" charset="0"/>
              </a:rPr>
              <a:t>Intervention on Products 2</a:t>
            </a:r>
            <a:endParaRPr lang="fi-FI" dirty="0">
              <a:solidFill>
                <a:srgbClr val="00B050"/>
              </a:solidFill>
            </a:endParaRPr>
          </a:p>
        </p:txBody>
      </p:sp>
      <p:sp>
        <p:nvSpPr>
          <p:cNvPr id="4" name="Alatunnisteen paikkamerkki 3">
            <a:extLst>
              <a:ext uri="{FF2B5EF4-FFF2-40B4-BE49-F238E27FC236}">
                <a16:creationId xmlns:a16="http://schemas.microsoft.com/office/drawing/2014/main" id="{26184CF0-A127-4800-9847-12C1B4BBFFA5}"/>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F278AE40-AE9F-4930-AD6A-8610A0943716}"/>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graphicFrame>
        <p:nvGraphicFramePr>
          <p:cNvPr id="7" name="Sisällön paikkamerkki 6">
            <a:extLst>
              <a:ext uri="{FF2B5EF4-FFF2-40B4-BE49-F238E27FC236}">
                <a16:creationId xmlns:a16="http://schemas.microsoft.com/office/drawing/2014/main" id="{38DF06D4-4A07-4C57-8345-B13D864138E5}"/>
              </a:ext>
            </a:extLst>
          </p:cNvPr>
          <p:cNvGraphicFramePr>
            <a:graphicFrameLocks noGrp="1"/>
          </p:cNvGraphicFramePr>
          <p:nvPr>
            <p:ph sz="quarter" idx="14"/>
            <p:extLst>
              <p:ext uri="{D42A27DB-BD31-4B8C-83A1-F6EECF244321}">
                <p14:modId xmlns:p14="http://schemas.microsoft.com/office/powerpoint/2010/main" val="3106586632"/>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977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A4F8772-5D95-41E0-968C-27F0DDCD8E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456583E0-4F78-432A-BAF5-B0A33D3F867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6D74FCD6-CFEA-4783-85F9-C36A766A2D9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66DD4A2C-0E25-4FCB-9506-E326E74D768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B49EC738-1E75-445F-87D1-21D06EE56F5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18A64767-FD69-4C57-BC51-2C7241AE6B0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45A896EB-131A-4143-B3D2-03F6DDDFB63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E6B921-63DC-420E-B042-720ED46F5DEA}"/>
              </a:ext>
            </a:extLst>
          </p:cNvPr>
          <p:cNvSpPr>
            <a:spLocks noGrp="1"/>
          </p:cNvSpPr>
          <p:nvPr>
            <p:ph type="title"/>
          </p:nvPr>
        </p:nvSpPr>
        <p:spPr/>
        <p:txBody>
          <a:bodyPr/>
          <a:lstStyle/>
          <a:p>
            <a:pPr algn="ctr"/>
            <a:r>
              <a:rPr lang="fi-FI" dirty="0"/>
              <a:t>ESMA </a:t>
            </a:r>
            <a:r>
              <a:rPr lang="fi-FI" dirty="0" err="1"/>
              <a:t>interventions</a:t>
            </a:r>
            <a:r>
              <a:rPr lang="fi-FI" dirty="0"/>
              <a:t> on </a:t>
            </a:r>
            <a:r>
              <a:rPr lang="fi-FI" dirty="0" err="1"/>
              <a:t>investment</a:t>
            </a:r>
            <a:r>
              <a:rPr lang="fi-FI" dirty="0"/>
              <a:t> products </a:t>
            </a:r>
          </a:p>
        </p:txBody>
      </p:sp>
      <p:graphicFrame>
        <p:nvGraphicFramePr>
          <p:cNvPr id="6" name="Sisällön paikkamerkki 5">
            <a:extLst>
              <a:ext uri="{FF2B5EF4-FFF2-40B4-BE49-F238E27FC236}">
                <a16:creationId xmlns:a16="http://schemas.microsoft.com/office/drawing/2014/main" id="{22FC7994-7ED6-4AAF-8BCA-9F101068BA72}"/>
              </a:ext>
            </a:extLst>
          </p:cNvPr>
          <p:cNvGraphicFramePr>
            <a:graphicFrameLocks noGrp="1"/>
          </p:cNvGraphicFramePr>
          <p:nvPr>
            <p:ph idx="1"/>
            <p:extLst>
              <p:ext uri="{D42A27DB-BD31-4B8C-83A1-F6EECF244321}">
                <p14:modId xmlns:p14="http://schemas.microsoft.com/office/powerpoint/2010/main" val="848303262"/>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8CBE0069-8DAC-4DD5-9180-D8A792FDEAD4}"/>
              </a:ext>
            </a:extLst>
          </p:cNvPr>
          <p:cNvSpPr>
            <a:spLocks noGrp="1"/>
          </p:cNvSpPr>
          <p:nvPr>
            <p:ph type="ftr" sz="quarter" idx="11"/>
          </p:nvPr>
        </p:nvSpPr>
        <p:spPr/>
        <p:txBody>
          <a:bodyPr/>
          <a:lstStyle/>
          <a:p>
            <a:r>
              <a:rPr lang="en-US"/>
              <a:t>Financial Law Lecture 4</a:t>
            </a:r>
          </a:p>
        </p:txBody>
      </p:sp>
      <p:sp>
        <p:nvSpPr>
          <p:cNvPr id="5" name="Dian numeron paikkamerkki 4">
            <a:extLst>
              <a:ext uri="{FF2B5EF4-FFF2-40B4-BE49-F238E27FC236}">
                <a16:creationId xmlns:a16="http://schemas.microsoft.com/office/drawing/2014/main" id="{9C0EC993-B9B1-4780-8965-251D320C1103}"/>
              </a:ext>
            </a:extLst>
          </p:cNvPr>
          <p:cNvSpPr>
            <a:spLocks noGrp="1"/>
          </p:cNvSpPr>
          <p:nvPr>
            <p:ph type="sldNum" sz="quarter" idx="12"/>
          </p:nvPr>
        </p:nvSpPr>
        <p:spPr/>
        <p:txBody>
          <a:bodyPr/>
          <a:lstStyle/>
          <a:p>
            <a:fld id="{FF2BD96E-3838-45D2-9031-D3AF67C920A5}" type="slidenum">
              <a:rPr lang="en-US" smtClean="0"/>
              <a:t>22</a:t>
            </a:fld>
            <a:endParaRPr lang="en-US"/>
          </a:p>
        </p:txBody>
      </p:sp>
    </p:spTree>
    <p:extLst>
      <p:ext uri="{BB962C8B-B14F-4D97-AF65-F5344CB8AC3E}">
        <p14:creationId xmlns:p14="http://schemas.microsoft.com/office/powerpoint/2010/main" val="268850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F7221A4-DBF1-4032-A0C4-E1DEF00FF90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CCB6D555-7E24-4DC8-B5D2-7740B3B008D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E7372665-1FD2-4F80-93F8-32D14E6F4DD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3A5B186C-1664-4652-AC21-3878AE8802D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6CF29544-6BC1-44C1-9687-2F8B92A6442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8712C8-A45E-4C16-A7BE-70B76791DE52}"/>
              </a:ext>
            </a:extLst>
          </p:cNvPr>
          <p:cNvSpPr>
            <a:spLocks noGrp="1"/>
          </p:cNvSpPr>
          <p:nvPr>
            <p:ph type="ctrTitle"/>
          </p:nvPr>
        </p:nvSpPr>
        <p:spPr/>
        <p:txBody>
          <a:bodyPr/>
          <a:lstStyle/>
          <a:p>
            <a:pPr algn="ctr"/>
            <a:r>
              <a:rPr lang="fi-FI" dirty="0"/>
              <a:t>ESMA /2016/1156 25 </a:t>
            </a:r>
            <a:r>
              <a:rPr lang="fi-FI" dirty="0" err="1"/>
              <a:t>July</a:t>
            </a:r>
            <a:r>
              <a:rPr lang="fi-FI" dirty="0"/>
              <a:t> 2016 </a:t>
            </a:r>
          </a:p>
        </p:txBody>
      </p:sp>
      <p:pic>
        <p:nvPicPr>
          <p:cNvPr id="7" name="Sisällön paikkamerkki 6">
            <a:extLst>
              <a:ext uri="{FF2B5EF4-FFF2-40B4-BE49-F238E27FC236}">
                <a16:creationId xmlns:a16="http://schemas.microsoft.com/office/drawing/2014/main" id="{6A0A9D0A-FD0F-42FB-B380-7F600F31E1ED}"/>
              </a:ext>
            </a:extLst>
          </p:cNvPr>
          <p:cNvPicPr>
            <a:picLocks noGrp="1" noChangeAspect="1"/>
          </p:cNvPicPr>
          <p:nvPr>
            <p:ph sz="quarter" idx="14"/>
          </p:nvPr>
        </p:nvPicPr>
        <p:blipFill>
          <a:blip r:embed="rId2"/>
          <a:stretch>
            <a:fillRect/>
          </a:stretch>
        </p:blipFill>
        <p:spPr>
          <a:xfrm>
            <a:off x="1180229" y="1537989"/>
            <a:ext cx="9938875" cy="4094715"/>
          </a:xfrm>
          <a:prstGeom prst="rect">
            <a:avLst/>
          </a:prstGeom>
        </p:spPr>
      </p:pic>
      <p:sp>
        <p:nvSpPr>
          <p:cNvPr id="4" name="Alatunnisteen paikkamerkki 3">
            <a:extLst>
              <a:ext uri="{FF2B5EF4-FFF2-40B4-BE49-F238E27FC236}">
                <a16:creationId xmlns:a16="http://schemas.microsoft.com/office/drawing/2014/main" id="{1AB01E04-2FD7-4457-A6DB-777AFFE8EC6B}"/>
              </a:ext>
            </a:extLst>
          </p:cNvPr>
          <p:cNvSpPr>
            <a:spLocks noGrp="1"/>
          </p:cNvSpPr>
          <p:nvPr>
            <p:ph type="ftr"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i-FI" sz="675" b="0" i="0" u="none" strike="noStrike" kern="1200" cap="none" spc="0" normalizeH="0" baseline="0" noProof="0">
                <a:ln>
                  <a:noFill/>
                </a:ln>
                <a:solidFill>
                  <a:prstClr val="black">
                    <a:tint val="75000"/>
                  </a:prstClr>
                </a:solidFill>
                <a:effectLst/>
                <a:uLnTx/>
                <a:uFillTx/>
                <a:latin typeface="Arial"/>
                <a:ea typeface="+mn-ea"/>
                <a:cs typeface="+mn-cs"/>
              </a:rPr>
              <a:t>Financial Law Lecture 4</a:t>
            </a:r>
          </a:p>
        </p:txBody>
      </p:sp>
      <p:sp>
        <p:nvSpPr>
          <p:cNvPr id="5" name="Dian numeron paikkamerkki 4">
            <a:extLst>
              <a:ext uri="{FF2B5EF4-FFF2-40B4-BE49-F238E27FC236}">
                <a16:creationId xmlns:a16="http://schemas.microsoft.com/office/drawing/2014/main" id="{DAE14E19-330C-442B-A374-376E25ABE75A}"/>
              </a:ext>
            </a:extLst>
          </p:cNvPr>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07628F-9402-FB47-93B5-FC3C3BFEEBE0}" type="slidenum">
              <a:rPr kumimoji="0" lang="fi-FI" sz="675"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i-FI" sz="675" b="0" i="0" u="none" strike="noStrike" kern="1200" cap="none" spc="0" normalizeH="0" baseline="0" noProof="0">
              <a:ln>
                <a:noFill/>
              </a:ln>
              <a:solidFill>
                <a:prstClr val="black">
                  <a:tint val="75000"/>
                </a:prstClr>
              </a:solidFill>
              <a:effectLst/>
              <a:uLnTx/>
              <a:uFillTx/>
              <a:latin typeface="Arial"/>
              <a:ea typeface="+mn-ea"/>
              <a:cs typeface="+mn-cs"/>
            </a:endParaRPr>
          </a:p>
        </p:txBody>
      </p:sp>
    </p:spTree>
    <p:extLst>
      <p:ext uri="{BB962C8B-B14F-4D97-AF65-F5344CB8AC3E}">
        <p14:creationId xmlns:p14="http://schemas.microsoft.com/office/powerpoint/2010/main" val="1996880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981B68-5320-4CF2-8330-8C2B5F74CBB9}"/>
              </a:ext>
            </a:extLst>
          </p:cNvPr>
          <p:cNvSpPr>
            <a:spLocks noGrp="1"/>
          </p:cNvSpPr>
          <p:nvPr>
            <p:ph type="ctrTitle"/>
          </p:nvPr>
        </p:nvSpPr>
        <p:spPr/>
        <p:txBody>
          <a:bodyPr/>
          <a:lstStyle/>
          <a:p>
            <a:pPr algn="ctr"/>
            <a:r>
              <a:rPr lang="fi-FI" dirty="0"/>
              <a:t>ESMA Press Release 27 </a:t>
            </a:r>
            <a:r>
              <a:rPr lang="fi-FI" dirty="0" err="1"/>
              <a:t>March</a:t>
            </a:r>
            <a:r>
              <a:rPr lang="fi-FI" dirty="0"/>
              <a:t> 2018 </a:t>
            </a:r>
            <a:r>
              <a:rPr lang="fi-FI" dirty="0">
                <a:hlinkClick r:id="rId2"/>
              </a:rPr>
              <a:t>https://www.esma.europa.eu/sites/default/files/library/esma71-98-128_press_release_product_intervention.pdf</a:t>
            </a:r>
            <a:r>
              <a:rPr lang="fi-FI" dirty="0"/>
              <a:t> </a:t>
            </a:r>
          </a:p>
        </p:txBody>
      </p:sp>
      <p:graphicFrame>
        <p:nvGraphicFramePr>
          <p:cNvPr id="6" name="Sisällön paikkamerkki 5">
            <a:extLst>
              <a:ext uri="{FF2B5EF4-FFF2-40B4-BE49-F238E27FC236}">
                <a16:creationId xmlns:a16="http://schemas.microsoft.com/office/drawing/2014/main" id="{3672A8DE-1F02-4CD0-A8F5-BA361D330853}"/>
              </a:ext>
            </a:extLst>
          </p:cNvPr>
          <p:cNvGraphicFramePr>
            <a:graphicFrameLocks noGrp="1"/>
          </p:cNvGraphicFramePr>
          <p:nvPr>
            <p:ph sz="quarter" idx="14"/>
            <p:extLst>
              <p:ext uri="{D42A27DB-BD31-4B8C-83A1-F6EECF244321}">
                <p14:modId xmlns:p14="http://schemas.microsoft.com/office/powerpoint/2010/main" val="268266363"/>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Alatunnisteen paikkamerkki 3">
            <a:extLst>
              <a:ext uri="{FF2B5EF4-FFF2-40B4-BE49-F238E27FC236}">
                <a16:creationId xmlns:a16="http://schemas.microsoft.com/office/drawing/2014/main" id="{E586A186-72B3-446E-9A13-D5ACABCA2FFE}"/>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969F8329-4DE4-452D-A8A5-5180D785D26B}"/>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24</a:t>
            </a:fld>
            <a:endParaRPr lang="fi-FI">
              <a:solidFill>
                <a:prstClr val="black">
                  <a:tint val="75000"/>
                </a:prstClr>
              </a:solidFill>
            </a:endParaRPr>
          </a:p>
        </p:txBody>
      </p:sp>
    </p:spTree>
    <p:extLst>
      <p:ext uri="{BB962C8B-B14F-4D97-AF65-F5344CB8AC3E}">
        <p14:creationId xmlns:p14="http://schemas.microsoft.com/office/powerpoint/2010/main" val="60356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9D3A6DA-0133-4176-AA87-EC4DCE41F7F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4419DD6F-822F-468F-8FA5-5D88604A7A9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E76B75B-5C5B-4B5E-A9B8-A1D1DC62E14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22142522-E9A0-4E2F-928B-1EE3EDCA002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BF375A9-B8A9-4192-A78C-E97E703BA42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B9276908-7D6B-443B-9893-FB0EAE0D1E6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BB3ADE72-5D97-43E1-893D-A12A74EA4D94}"/>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6E421FE8-871C-4F10-82FF-AA189FF92FC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67329D97-733E-4FB3-88A4-40680C6AF0E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C12E185-1F26-414C-B6A4-54A65594EE5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dgm id="{301C1ED1-D04C-4167-83EF-F9512BA90269}"/>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76E5D272-4F64-4B3C-9D74-46B60954315C}"/>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F52ABD81-5CE5-4153-9C62-AD78082F821E}"/>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79EB5204-D33A-47AA-A2C9-B81F5FFD991C}"/>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dgm id="{F98E2146-63A6-4B4B-AE6D-BC51D6BB746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7B5BF4-23B2-45FE-9EB6-581BDF49856C}"/>
              </a:ext>
            </a:extLst>
          </p:cNvPr>
          <p:cNvSpPr>
            <a:spLocks noGrp="1"/>
          </p:cNvSpPr>
          <p:nvPr>
            <p:ph type="title"/>
          </p:nvPr>
        </p:nvSpPr>
        <p:spPr/>
        <p:txBody>
          <a:bodyPr/>
          <a:lstStyle/>
          <a:p>
            <a:pPr algn="ctr"/>
            <a:r>
              <a:rPr lang="fi-FI" dirty="0"/>
              <a:t>ESMA on </a:t>
            </a:r>
            <a:r>
              <a:rPr lang="fi-FI" dirty="0" err="1"/>
              <a:t>Binary</a:t>
            </a:r>
            <a:r>
              <a:rPr lang="fi-FI" dirty="0"/>
              <a:t> </a:t>
            </a:r>
            <a:r>
              <a:rPr lang="fi-FI" dirty="0" err="1"/>
              <a:t>Options</a:t>
            </a:r>
            <a:r>
              <a:rPr lang="fi-FI" dirty="0"/>
              <a:t> and </a:t>
            </a:r>
            <a:r>
              <a:rPr lang="fi-FI" dirty="0" err="1"/>
              <a:t>CFD’s</a:t>
            </a:r>
            <a:r>
              <a:rPr lang="fi-FI" dirty="0"/>
              <a:t> </a:t>
            </a:r>
          </a:p>
        </p:txBody>
      </p:sp>
      <p:graphicFrame>
        <p:nvGraphicFramePr>
          <p:cNvPr id="6" name="Sisällön paikkamerkki 5">
            <a:extLst>
              <a:ext uri="{FF2B5EF4-FFF2-40B4-BE49-F238E27FC236}">
                <a16:creationId xmlns:a16="http://schemas.microsoft.com/office/drawing/2014/main" id="{0FA645D2-F80B-415D-986A-1FF53191F472}"/>
              </a:ext>
            </a:extLst>
          </p:cNvPr>
          <p:cNvGraphicFramePr>
            <a:graphicFrameLocks noGrp="1"/>
          </p:cNvGraphicFramePr>
          <p:nvPr>
            <p:ph idx="1"/>
            <p:extLst>
              <p:ext uri="{D42A27DB-BD31-4B8C-83A1-F6EECF244321}">
                <p14:modId xmlns:p14="http://schemas.microsoft.com/office/powerpoint/2010/main" val="3311792113"/>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8E194799-ADBD-491A-ACCD-D59747C3322A}"/>
              </a:ext>
            </a:extLst>
          </p:cNvPr>
          <p:cNvSpPr>
            <a:spLocks noGrp="1"/>
          </p:cNvSpPr>
          <p:nvPr>
            <p:ph type="ftr" sz="quarter" idx="11"/>
          </p:nvPr>
        </p:nvSpPr>
        <p:spPr/>
        <p:txBody>
          <a:bodyPr/>
          <a:lstStyle/>
          <a:p>
            <a:r>
              <a:rPr lang="en-US"/>
              <a:t>Financial Law Lecture 4</a:t>
            </a:r>
          </a:p>
        </p:txBody>
      </p:sp>
      <p:sp>
        <p:nvSpPr>
          <p:cNvPr id="5" name="Dian numeron paikkamerkki 4">
            <a:extLst>
              <a:ext uri="{FF2B5EF4-FFF2-40B4-BE49-F238E27FC236}">
                <a16:creationId xmlns:a16="http://schemas.microsoft.com/office/drawing/2014/main" id="{828BA9EA-41B6-49F6-B53A-EFD31E70823E}"/>
              </a:ext>
            </a:extLst>
          </p:cNvPr>
          <p:cNvSpPr>
            <a:spLocks noGrp="1"/>
          </p:cNvSpPr>
          <p:nvPr>
            <p:ph type="sldNum" sz="quarter" idx="12"/>
          </p:nvPr>
        </p:nvSpPr>
        <p:spPr/>
        <p:txBody>
          <a:bodyPr/>
          <a:lstStyle/>
          <a:p>
            <a:fld id="{FF2BD96E-3838-45D2-9031-D3AF67C920A5}" type="slidenum">
              <a:rPr lang="en-US" smtClean="0"/>
              <a:t>25</a:t>
            </a:fld>
            <a:endParaRPr lang="en-US"/>
          </a:p>
        </p:txBody>
      </p:sp>
    </p:spTree>
    <p:extLst>
      <p:ext uri="{BB962C8B-B14F-4D97-AF65-F5344CB8AC3E}">
        <p14:creationId xmlns:p14="http://schemas.microsoft.com/office/powerpoint/2010/main" val="95453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18C0792-2332-4E9F-9A1D-3330F96AE31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E2DED55-39F4-413E-911A-E13B336AFF1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BBC60BA-99A0-4570-A9CB-4372C1F7776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878451A-6FB2-4A7A-8FC0-ADCA2931C96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4BCE8B5B-CBD1-44F1-9D35-7F3535B1ED7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8FDC3AB-903A-41C4-92A4-3426CA21BBD5}"/>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26BC2E06-4FE2-4B2C-9592-081AEE0A0C2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18946956-E176-44D7-9E5E-57A846BBCF2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BB0B4C8D-7540-4BB7-8593-A976E369375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5DDE7BF5-03DD-4F1C-967B-4CBFE87617FD}"/>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dgm id="{FB07A1BF-E9D2-4A9F-8341-733253159B1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904F2B-6E97-4276-902A-464E63B0EC50}"/>
              </a:ext>
            </a:extLst>
          </p:cNvPr>
          <p:cNvSpPr>
            <a:spLocks noGrp="1"/>
          </p:cNvSpPr>
          <p:nvPr>
            <p:ph type="ctrTitle"/>
          </p:nvPr>
        </p:nvSpPr>
        <p:spPr/>
        <p:txBody>
          <a:bodyPr/>
          <a:lstStyle/>
          <a:p>
            <a:pPr algn="ctr"/>
            <a:r>
              <a:rPr lang="fi-FI" sz="2800" b="1" i="0" u="none" strike="noStrike" baseline="0" dirty="0" err="1">
                <a:solidFill>
                  <a:srgbClr val="000000"/>
                </a:solidFill>
                <a:latin typeface="Arial" panose="020B0604020202020204" pitchFamily="34" charset="0"/>
              </a:rPr>
              <a:t>Good</a:t>
            </a:r>
            <a:r>
              <a:rPr lang="fi-FI" sz="2800" b="1" i="0" u="none" strike="noStrike" baseline="0" dirty="0">
                <a:solidFill>
                  <a:srgbClr val="000000"/>
                </a:solidFill>
                <a:latin typeface="Arial" panose="020B0604020202020204" pitchFamily="34" charset="0"/>
              </a:rPr>
              <a:t> </a:t>
            </a:r>
            <a:r>
              <a:rPr lang="fi-FI" sz="2800" b="1" i="0" u="none" strike="noStrike" baseline="0" dirty="0" err="1">
                <a:solidFill>
                  <a:srgbClr val="000000"/>
                </a:solidFill>
                <a:latin typeface="Arial" panose="020B0604020202020204" pitchFamily="34" charset="0"/>
              </a:rPr>
              <a:t>Practice</a:t>
            </a:r>
            <a:r>
              <a:rPr lang="fi-FI" sz="2800" b="1" i="0" u="none" strike="noStrike" baseline="0" dirty="0">
                <a:solidFill>
                  <a:srgbClr val="000000"/>
                </a:solidFill>
                <a:latin typeface="Arial" panose="020B0604020202020204" pitchFamily="34" charset="0"/>
              </a:rPr>
              <a:t> in </a:t>
            </a:r>
            <a:r>
              <a:rPr lang="fi-FI" sz="2800" b="1" i="0" u="none" strike="noStrike" baseline="0" dirty="0" err="1">
                <a:solidFill>
                  <a:srgbClr val="000000"/>
                </a:solidFill>
                <a:latin typeface="Arial" panose="020B0604020202020204" pitchFamily="34" charset="0"/>
              </a:rPr>
              <a:t>Offering</a:t>
            </a:r>
            <a:r>
              <a:rPr lang="fi-FI" sz="2800" b="1" i="0" u="none" strike="noStrike" baseline="0" dirty="0">
                <a:solidFill>
                  <a:srgbClr val="000000"/>
                </a:solidFill>
                <a:latin typeface="Arial" panose="020B0604020202020204" pitchFamily="34" charset="0"/>
              </a:rPr>
              <a:t> </a:t>
            </a:r>
            <a:r>
              <a:rPr lang="fi-FI" sz="2800" b="1" i="0" u="none" strike="noStrike" baseline="0" dirty="0" err="1">
                <a:solidFill>
                  <a:srgbClr val="000000"/>
                </a:solidFill>
                <a:latin typeface="Arial" panose="020B0604020202020204" pitchFamily="34" charset="0"/>
              </a:rPr>
              <a:t>Investment</a:t>
            </a:r>
            <a:r>
              <a:rPr lang="fi-FI" sz="2800" b="1" i="0" u="none" strike="noStrike" baseline="0" dirty="0">
                <a:solidFill>
                  <a:srgbClr val="000000"/>
                </a:solidFill>
                <a:latin typeface="Arial" panose="020B0604020202020204" pitchFamily="34" charset="0"/>
              </a:rPr>
              <a:t> Products</a:t>
            </a:r>
            <a:endParaRPr lang="fi-FI" dirty="0"/>
          </a:p>
        </p:txBody>
      </p:sp>
      <p:sp>
        <p:nvSpPr>
          <p:cNvPr id="4" name="Alatunnisteen paikkamerkki 3">
            <a:extLst>
              <a:ext uri="{FF2B5EF4-FFF2-40B4-BE49-F238E27FC236}">
                <a16:creationId xmlns:a16="http://schemas.microsoft.com/office/drawing/2014/main" id="{99F8887C-D761-4F47-838E-088057667889}"/>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87F2CC3E-2BC2-40E4-8044-6D77E2C26EC7}"/>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26</a:t>
            </a:fld>
            <a:endParaRPr lang="fi-FI">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6B35AD9F-60A5-4D9A-90BF-D85346ECCFEC}"/>
              </a:ext>
            </a:extLst>
          </p:cNvPr>
          <p:cNvGraphicFramePr>
            <a:graphicFrameLocks noGrp="1"/>
          </p:cNvGraphicFramePr>
          <p:nvPr>
            <p:ph sz="quarter" idx="14"/>
          </p:nvPr>
        </p:nvGraphicFramePr>
        <p:xfrm>
          <a:off x="683868" y="157679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2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5EF4433-8D07-409C-A611-263AA59B61A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6C68D07D-ED9A-476B-8E4F-3CED91E41676}"/>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dgm id="{3FF705F5-3901-47B3-BF3C-67D9A9890D3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0E017E28-6B6F-4516-93FC-E63D8A269E4E}"/>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graphicEl>
                                              <a:dgm id="{7CF01138-7CED-4ABB-8141-F8AC19A50F8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3F7EA964-0862-41FA-85C6-22305772846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B067E7EA-7800-4F30-B754-B90415DF3052}"/>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9C42C544-E9D2-4345-95A0-BEBCDF25FBE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74EDDCD9-9910-490F-BE8C-A2E5D7ED93E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79251841-C1AB-4BA3-B902-E72BA7A3562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0EE3AB3C-9EB1-48C6-B3D2-15627944A89A}"/>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graphicEl>
                                              <a:dgm id="{CC05FBCE-FD3B-4A04-9005-4E55209CCB9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6A5661-2CFE-478C-BAC3-729F393F3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B7ED424-B84F-49B6-BE08-2AF7C2293FA2}"/>
              </a:ext>
            </a:extLst>
          </p:cNvPr>
          <p:cNvSpPr>
            <a:spLocks noGrp="1"/>
          </p:cNvSpPr>
          <p:nvPr>
            <p:ph type="ctrTitle"/>
          </p:nvPr>
        </p:nvSpPr>
        <p:spPr>
          <a:xfrm>
            <a:off x="1080000" y="1508125"/>
            <a:ext cx="3899982" cy="3838576"/>
          </a:xfrm>
        </p:spPr>
        <p:txBody>
          <a:bodyPr vert="horz" lIns="91440" tIns="45720" rIns="91440" bIns="45720" rtlCol="0" anchor="ctr" anchorCtr="0">
            <a:normAutofit/>
          </a:bodyPr>
          <a:lstStyle/>
          <a:p>
            <a:pPr algn="ctr">
              <a:lnSpc>
                <a:spcPct val="90000"/>
              </a:lnSpc>
            </a:pPr>
            <a:r>
              <a:rPr kumimoji="0" lang="en-US" sz="3000" b="1" i="0" u="none" strike="noStrike" kern="1200" cap="none" spc="0" normalizeH="0" baseline="0" noProof="0">
                <a:ln>
                  <a:noFill/>
                </a:ln>
                <a:solidFill>
                  <a:schemeClr val="tx1"/>
                </a:solidFill>
                <a:effectLst/>
                <a:uLnTx/>
                <a:uFillTx/>
                <a:latin typeface="+mj-lt"/>
                <a:ea typeface="+mj-ea"/>
                <a:cs typeface="+mj-cs"/>
              </a:rPr>
              <a:t>Good Insurance Practice: a Finnish case </a:t>
            </a:r>
            <a:br>
              <a:rPr kumimoji="0" lang="en-US" sz="3000" b="1" i="0" u="none" strike="noStrike" kern="1200" cap="none" spc="0" normalizeH="0" baseline="0" noProof="0">
                <a:ln>
                  <a:noFill/>
                </a:ln>
                <a:solidFill>
                  <a:schemeClr val="tx1"/>
                </a:solidFill>
                <a:effectLst/>
                <a:uLnTx/>
                <a:uFillTx/>
                <a:latin typeface="+mj-lt"/>
                <a:ea typeface="+mj-ea"/>
                <a:cs typeface="+mj-cs"/>
              </a:rPr>
            </a:br>
            <a:r>
              <a:rPr kumimoji="0" lang="en-US" sz="3000" b="1" i="0" u="none" strike="noStrike" kern="1200" cap="none" spc="0" normalizeH="0" baseline="0" noProof="0">
                <a:ln>
                  <a:noFill/>
                </a:ln>
                <a:solidFill>
                  <a:schemeClr val="tx1"/>
                </a:solidFill>
                <a:effectLst/>
                <a:uLnTx/>
                <a:uFillTx/>
                <a:latin typeface="+mj-lt"/>
                <a:ea typeface="+mj-ea"/>
                <a:cs typeface="+mj-cs"/>
                <a:hlinkClick r:id="rId2"/>
              </a:rPr>
              <a:t>https://www.finanssivalvonta.fi/tiedotteet-ja-julkaisut/verkkouutiset/2018/sakkojen-varalta-vakuuttaminen-on-hyvan-vakuutustavan-vastaista/</a:t>
            </a:r>
            <a:r>
              <a:rPr kumimoji="0" lang="en-US" sz="3000" b="1" i="0" u="none" strike="noStrike" kern="1200" cap="none" spc="0" normalizeH="0" baseline="0" noProof="0">
                <a:ln>
                  <a:noFill/>
                </a:ln>
                <a:solidFill>
                  <a:schemeClr val="tx1"/>
                </a:solidFill>
                <a:effectLst/>
                <a:uLnTx/>
                <a:uFillTx/>
                <a:latin typeface="+mj-lt"/>
                <a:ea typeface="+mj-ea"/>
                <a:cs typeface="+mj-cs"/>
              </a:rPr>
              <a:t> </a:t>
            </a:r>
            <a:endParaRPr lang="en-US" sz="3000" kern="1200" cap="none" spc="0" baseline="0">
              <a:solidFill>
                <a:schemeClr val="tx1"/>
              </a:solidFill>
              <a:latin typeface="+mj-lt"/>
              <a:ea typeface="+mj-ea"/>
              <a:cs typeface="+mj-cs"/>
            </a:endParaRPr>
          </a:p>
        </p:txBody>
      </p:sp>
      <p:grpSp>
        <p:nvGrpSpPr>
          <p:cNvPr id="12" name="Group 11">
            <a:extLst>
              <a:ext uri="{FF2B5EF4-FFF2-40B4-BE49-F238E27FC236}">
                <a16:creationId xmlns:a16="http://schemas.microsoft.com/office/drawing/2014/main" id="{317C5DB0-7DD2-458D-B2D6-43AD6AB88B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4357" y="198422"/>
            <a:ext cx="788808" cy="1273628"/>
            <a:chOff x="554357" y="198422"/>
            <a:chExt cx="788808" cy="1273628"/>
          </a:xfrm>
        </p:grpSpPr>
        <p:sp>
          <p:nvSpPr>
            <p:cNvPr id="13" name="Oval 12">
              <a:extLst>
                <a:ext uri="{FF2B5EF4-FFF2-40B4-BE49-F238E27FC236}">
                  <a16:creationId xmlns:a16="http://schemas.microsoft.com/office/drawing/2014/main" id="{E7C83ECF-756B-4492-843B-918CC1105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002750" y="198422"/>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4" name="Group 13">
              <a:extLst>
                <a:ext uri="{FF2B5EF4-FFF2-40B4-BE49-F238E27FC236}">
                  <a16:creationId xmlns:a16="http://schemas.microsoft.com/office/drawing/2014/main" id="{FF058DD3-3916-4C08-B24C-579AB28BC6F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554357" y="402322"/>
              <a:ext cx="641183" cy="1069728"/>
              <a:chOff x="6484112" y="2967038"/>
              <a:chExt cx="641183" cy="1069728"/>
            </a:xfrm>
          </p:grpSpPr>
          <p:grpSp>
            <p:nvGrpSpPr>
              <p:cNvPr id="15" name="Group 14">
                <a:extLst>
                  <a:ext uri="{FF2B5EF4-FFF2-40B4-BE49-F238E27FC236}">
                    <a16:creationId xmlns:a16="http://schemas.microsoft.com/office/drawing/2014/main" id="{8D110D46-B042-4353-93DE-70E69ECEA53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0" name="Freeform 68">
                  <a:extLst>
                    <a:ext uri="{FF2B5EF4-FFF2-40B4-BE49-F238E27FC236}">
                      <a16:creationId xmlns:a16="http://schemas.microsoft.com/office/drawing/2014/main" id="{E214E373-86E1-401E-AED2-85946BACF9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69">
                  <a:extLst>
                    <a:ext uri="{FF2B5EF4-FFF2-40B4-BE49-F238E27FC236}">
                      <a16:creationId xmlns:a16="http://schemas.microsoft.com/office/drawing/2014/main" id="{1691C68F-E553-4087-B3CD-06675355AA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Line 70">
                  <a:extLst>
                    <a:ext uri="{FF2B5EF4-FFF2-40B4-BE49-F238E27FC236}">
                      <a16:creationId xmlns:a16="http://schemas.microsoft.com/office/drawing/2014/main" id="{B13009C4-8616-47EF-BB18-A5E66A51929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6" name="Group 15">
                <a:extLst>
                  <a:ext uri="{FF2B5EF4-FFF2-40B4-BE49-F238E27FC236}">
                    <a16:creationId xmlns:a16="http://schemas.microsoft.com/office/drawing/2014/main" id="{7926455A-FC5C-4B86-8A74-CE4D2F87D4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7" name="Freeform 68">
                  <a:extLst>
                    <a:ext uri="{FF2B5EF4-FFF2-40B4-BE49-F238E27FC236}">
                      <a16:creationId xmlns:a16="http://schemas.microsoft.com/office/drawing/2014/main" id="{A78AACFD-FC9C-4CB1-A53D-E25D19ABF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69">
                  <a:extLst>
                    <a:ext uri="{FF2B5EF4-FFF2-40B4-BE49-F238E27FC236}">
                      <a16:creationId xmlns:a16="http://schemas.microsoft.com/office/drawing/2014/main" id="{7642CF8C-E6A9-4EBD-8606-8C51CFA327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Line 70">
                  <a:extLst>
                    <a:ext uri="{FF2B5EF4-FFF2-40B4-BE49-F238E27FC236}">
                      <a16:creationId xmlns:a16="http://schemas.microsoft.com/office/drawing/2014/main" id="{1EDA345F-CA5B-4CCA-B550-CF69B956A6D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24" name="Straight Connector 23">
            <a:extLst>
              <a:ext uri="{FF2B5EF4-FFF2-40B4-BE49-F238E27FC236}">
                <a16:creationId xmlns:a16="http://schemas.microsoft.com/office/drawing/2014/main" id="{4171395C-0D5B-4C83-8CEB-2648A22390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A1DAF9FA-377D-4B6C-AC26-D5AA9287888C}"/>
              </a:ext>
            </a:extLst>
          </p:cNvPr>
          <p:cNvSpPr>
            <a:spLocks noGrp="1"/>
          </p:cNvSpPr>
          <p:nvPr>
            <p:ph sz="quarter" idx="14"/>
          </p:nvPr>
        </p:nvSpPr>
        <p:spPr>
          <a:xfrm>
            <a:off x="6654801" y="1079499"/>
            <a:ext cx="4457200" cy="4689476"/>
          </a:xfrm>
        </p:spPr>
        <p:txBody>
          <a:bodyPr vert="horz" lIns="91440" tIns="45720" rIns="91440" bIns="45720" rtlCol="0" anchor="ctr">
            <a:normAutofit/>
          </a:bodyPr>
          <a:lstStyle/>
          <a:p>
            <a:pPr>
              <a:lnSpc>
                <a:spcPct val="140000"/>
              </a:lnSpc>
            </a:pPr>
            <a:r>
              <a:rPr lang="en-US" sz="1000" dirty="0">
                <a:latin typeface="+mn-lt"/>
              </a:rPr>
              <a:t>The Financial Supervision Authority considers that insuring against administrative and criminal fines and penalties is contrary to good insurance practice and contrary to generally accepted values ​​in society.</a:t>
            </a:r>
          </a:p>
          <a:p>
            <a:pPr>
              <a:lnSpc>
                <a:spcPct val="140000"/>
              </a:lnSpc>
            </a:pPr>
            <a:r>
              <a:rPr lang="en-US" sz="1000" dirty="0">
                <a:latin typeface="+mn-lt"/>
              </a:rPr>
              <a:t>According to the interpretation of the Financial Supervision Authority, it is contrary to good insurance practice to insure a risk, the insurance of which could contribute to the negligence of the operators in complying with the regulation, and the insurance of which calls into question the obligation of the operators to comply with the regulations. Insuring such a risk is contrary to the values ​​generally accepted in society.</a:t>
            </a:r>
          </a:p>
          <a:p>
            <a:pPr>
              <a:lnSpc>
                <a:spcPct val="140000"/>
              </a:lnSpc>
            </a:pPr>
            <a:r>
              <a:rPr lang="en-US" sz="1000" dirty="0">
                <a:latin typeface="+mn-lt"/>
              </a:rPr>
              <a:t>The interpretation of the Financial Supervision Authority applies equally to criminal fines as well as to administrative fines and penalties. It does not matter whether the fines are the result of willful misconduct, or negligence. Nor does it matter whether a fine or penalty payment is imposed on a legal person or a natural person.</a:t>
            </a:r>
          </a:p>
        </p:txBody>
      </p:sp>
      <p:sp>
        <p:nvSpPr>
          <p:cNvPr id="4" name="Alatunnisteen paikkamerkki 3">
            <a:extLst>
              <a:ext uri="{FF2B5EF4-FFF2-40B4-BE49-F238E27FC236}">
                <a16:creationId xmlns:a16="http://schemas.microsoft.com/office/drawing/2014/main" id="{681A5C04-0EE1-47CE-B98D-9FA7056A9D10}"/>
              </a:ext>
            </a:extLst>
          </p:cNvPr>
          <p:cNvSpPr>
            <a:spLocks noGrp="1"/>
          </p:cNvSpPr>
          <p:nvPr>
            <p:ph type="ftr" sz="quarter" idx="16"/>
          </p:nvPr>
        </p:nvSpPr>
        <p:spPr>
          <a:xfrm>
            <a:off x="2754312" y="6357600"/>
            <a:ext cx="6683376" cy="460800"/>
          </a:xfrm>
        </p:spPr>
        <p:txBody>
          <a:bodyPr vert="horz" lIns="91440" tIns="45720" rIns="91440" bIns="45720" rtlCol="0" anchor="ctr">
            <a:normAutofit/>
          </a:bodyPr>
          <a:lstStyle/>
          <a:p>
            <a:pPr>
              <a:spcAft>
                <a:spcPts val="600"/>
              </a:spcAft>
              <a:defRPr/>
            </a:pPr>
            <a:r>
              <a:rPr lang="en-US" kern="1200" cap="all" spc="300" baseline="0">
                <a:solidFill>
                  <a:schemeClr val="tx1">
                    <a:alpha val="60000"/>
                  </a:schemeClr>
                </a:solidFill>
                <a:latin typeface="+mj-lt"/>
                <a:ea typeface="+mn-ea"/>
                <a:cs typeface="+mn-cs"/>
              </a:rPr>
              <a:t>Financial Law Lecture 4</a:t>
            </a:r>
          </a:p>
        </p:txBody>
      </p:sp>
      <p:sp>
        <p:nvSpPr>
          <p:cNvPr id="5" name="Dian numeron paikkamerkki 4">
            <a:extLst>
              <a:ext uri="{FF2B5EF4-FFF2-40B4-BE49-F238E27FC236}">
                <a16:creationId xmlns:a16="http://schemas.microsoft.com/office/drawing/2014/main" id="{2D4F5217-688A-40F0-912D-A8D74A7579CF}"/>
              </a:ext>
            </a:extLst>
          </p:cNvPr>
          <p:cNvSpPr>
            <a:spLocks noGrp="1"/>
          </p:cNvSpPr>
          <p:nvPr>
            <p:ph type="sldNum" sz="quarter" idx="17"/>
          </p:nvPr>
        </p:nvSpPr>
        <p:spPr>
          <a:xfrm>
            <a:off x="9982800" y="6357600"/>
            <a:ext cx="1760150" cy="460800"/>
          </a:xfrm>
        </p:spPr>
        <p:txBody>
          <a:bodyPr vert="horz" lIns="91440" tIns="45720" rIns="91440" bIns="45720" rtlCol="0" anchor="ctr">
            <a:normAutofit/>
          </a:bodyPr>
          <a:lstStyle/>
          <a:p>
            <a:pPr>
              <a:spcAft>
                <a:spcPts val="600"/>
              </a:spcAft>
              <a:defRPr/>
            </a:pPr>
            <a:fld id="{1C07628F-9402-FB47-93B5-FC3C3BFEEBE0}" type="slidenum">
              <a:rPr lang="en-US" smtClean="0"/>
              <a:pPr>
                <a:spcAft>
                  <a:spcPts val="600"/>
                </a:spcAft>
                <a:defRPr/>
              </a:pPr>
              <a:t>27</a:t>
            </a:fld>
            <a:endParaRPr lang="en-US"/>
          </a:p>
        </p:txBody>
      </p:sp>
    </p:spTree>
    <p:extLst>
      <p:ext uri="{BB962C8B-B14F-4D97-AF65-F5344CB8AC3E}">
        <p14:creationId xmlns:p14="http://schemas.microsoft.com/office/powerpoint/2010/main" val="314252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3" y="381000"/>
            <a:ext cx="10780799" cy="1195798"/>
          </a:xfrm>
        </p:spPr>
        <p:txBody>
          <a:bodyPr anchor="t">
            <a:normAutofit/>
          </a:bodyPr>
          <a:lstStyle/>
          <a:p>
            <a:pPr algn="ctr"/>
            <a:r>
              <a:rPr lang="fi-FI" dirty="0" err="1"/>
              <a:t>Regulation</a:t>
            </a:r>
            <a:r>
              <a:rPr lang="fi-FI" dirty="0"/>
              <a:t> of </a:t>
            </a:r>
            <a:r>
              <a:rPr lang="fi-FI" dirty="0" err="1"/>
              <a:t>Investment</a:t>
            </a:r>
            <a:r>
              <a:rPr lang="fi-FI" dirty="0"/>
              <a:t> Services and </a:t>
            </a:r>
            <a:r>
              <a:rPr lang="fi-FI" dirty="0" err="1"/>
              <a:t>Marketplaces</a:t>
            </a:r>
            <a:endParaRPr lang="fi-FI" dirty="0"/>
          </a:p>
        </p:txBody>
      </p:sp>
      <p:sp>
        <p:nvSpPr>
          <p:cNvPr id="3" name="Footer Placeholder 2"/>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Slide Number Placeholder 4"/>
          <p:cNvSpPr>
            <a:spLocks noGrp="1"/>
          </p:cNvSpPr>
          <p:nvPr>
            <p:ph type="sldNum" sz="quarter" idx="17"/>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a:solidFill>
                  <a:prstClr val="black">
                    <a:tint val="75000"/>
                  </a:prstClr>
                </a:solidFill>
              </a:rPr>
              <a:pPr>
                <a:lnSpc>
                  <a:spcPct val="90000"/>
                </a:lnSpc>
                <a:spcAft>
                  <a:spcPts val="600"/>
                </a:spcAft>
                <a:defRPr/>
              </a:pPr>
              <a:t>3</a:t>
            </a:fld>
            <a:endParaRPr lang="en-US" sz="500">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9152891E-5C75-43B2-A0AD-D6ADF0FE1DA0}"/>
              </a:ext>
            </a:extLst>
          </p:cNvPr>
          <p:cNvGraphicFramePr>
            <a:graphicFrameLocks noGrp="1"/>
          </p:cNvGraphicFramePr>
          <p:nvPr>
            <p:ph sz="quarter" idx="14"/>
            <p:extLst>
              <p:ext uri="{D42A27DB-BD31-4B8C-83A1-F6EECF244321}">
                <p14:modId xmlns:p14="http://schemas.microsoft.com/office/powerpoint/2010/main" val="2216742389"/>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544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78D6E89-CBE0-4595-81C1-F7BA38171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2665229-E701-4641-971B-C91B3919D319}"/>
              </a:ext>
            </a:extLst>
          </p:cNvPr>
          <p:cNvSpPr>
            <a:spLocks noGrp="1"/>
          </p:cNvSpPr>
          <p:nvPr>
            <p:ph type="title"/>
          </p:nvPr>
        </p:nvSpPr>
        <p:spPr>
          <a:xfrm>
            <a:off x="6570000" y="536575"/>
            <a:ext cx="4636800" cy="1453003"/>
          </a:xfrm>
        </p:spPr>
        <p:txBody>
          <a:bodyPr wrap="square" anchor="b">
            <a:normAutofit/>
          </a:bodyPr>
          <a:lstStyle/>
          <a:p>
            <a:pPr algn="ctr">
              <a:lnSpc>
                <a:spcPct val="90000"/>
              </a:lnSpc>
            </a:pPr>
            <a:r>
              <a:rPr lang="fi-FI" sz="2500" err="1"/>
              <a:t>Investment</a:t>
            </a:r>
            <a:r>
              <a:rPr lang="fi-FI" sz="2500"/>
              <a:t> </a:t>
            </a:r>
            <a:r>
              <a:rPr lang="fi-FI" sz="2500" err="1"/>
              <a:t>services</a:t>
            </a:r>
            <a:r>
              <a:rPr lang="fi-FI" sz="2500"/>
              <a:t> and </a:t>
            </a:r>
            <a:r>
              <a:rPr lang="fi-FI" sz="2500" err="1"/>
              <a:t>activities</a:t>
            </a:r>
            <a:r>
              <a:rPr lang="fi-FI" sz="2500"/>
              <a:t> (</a:t>
            </a:r>
            <a:r>
              <a:rPr lang="fi-FI" sz="2500" err="1"/>
              <a:t>MiFID</a:t>
            </a:r>
            <a:r>
              <a:rPr lang="fi-FI" sz="2500"/>
              <a:t> II </a:t>
            </a:r>
            <a:r>
              <a:rPr lang="fi-FI" sz="2500" err="1"/>
              <a:t>Annex</a:t>
            </a:r>
            <a:r>
              <a:rPr lang="fi-FI" sz="2500"/>
              <a:t> 1 </a:t>
            </a:r>
            <a:r>
              <a:rPr lang="fi-FI" sz="2500" err="1"/>
              <a:t>Section</a:t>
            </a:r>
            <a:r>
              <a:rPr lang="fi-FI" sz="2500"/>
              <a:t> A)</a:t>
            </a:r>
            <a:br>
              <a:rPr lang="fi-FI" sz="2500"/>
            </a:br>
            <a:endParaRPr lang="fi-FI" sz="2500"/>
          </a:p>
        </p:txBody>
      </p:sp>
      <p:sp>
        <p:nvSpPr>
          <p:cNvPr id="3" name="Sisällön paikkamerkki 2">
            <a:extLst>
              <a:ext uri="{FF2B5EF4-FFF2-40B4-BE49-F238E27FC236}">
                <a16:creationId xmlns:a16="http://schemas.microsoft.com/office/drawing/2014/main" id="{675A1193-80AB-4D78-9790-FB1C3EDA56DC}"/>
              </a:ext>
            </a:extLst>
          </p:cNvPr>
          <p:cNvSpPr>
            <a:spLocks noGrp="1"/>
          </p:cNvSpPr>
          <p:nvPr>
            <p:ph idx="1"/>
          </p:nvPr>
        </p:nvSpPr>
        <p:spPr>
          <a:xfrm>
            <a:off x="6570000" y="2877018"/>
            <a:ext cx="4636800" cy="2901482"/>
          </a:xfrm>
        </p:spPr>
        <p:txBody>
          <a:bodyPr>
            <a:normAutofit/>
          </a:bodyPr>
          <a:lstStyle/>
          <a:p>
            <a:pPr>
              <a:lnSpc>
                <a:spcPct val="140000"/>
              </a:lnSpc>
            </a:pPr>
            <a:r>
              <a:rPr lang="en-US" sz="700" dirty="0"/>
              <a:t>(1) Reception and transmission of orders in relation to one or more financial instruments;</a:t>
            </a:r>
          </a:p>
          <a:p>
            <a:pPr>
              <a:lnSpc>
                <a:spcPct val="140000"/>
              </a:lnSpc>
            </a:pPr>
            <a:r>
              <a:rPr lang="en-US" sz="700" dirty="0"/>
              <a:t>(2) Execution of orders on behalf of clients;</a:t>
            </a:r>
          </a:p>
          <a:p>
            <a:pPr>
              <a:lnSpc>
                <a:spcPct val="140000"/>
              </a:lnSpc>
            </a:pPr>
            <a:r>
              <a:rPr lang="en-US" sz="700" dirty="0"/>
              <a:t>(3) Dealing on own account;</a:t>
            </a:r>
          </a:p>
          <a:p>
            <a:pPr>
              <a:lnSpc>
                <a:spcPct val="140000"/>
              </a:lnSpc>
            </a:pPr>
            <a:r>
              <a:rPr lang="en-US" sz="700" dirty="0"/>
              <a:t>(4) Portfolio management;</a:t>
            </a:r>
          </a:p>
          <a:p>
            <a:pPr>
              <a:lnSpc>
                <a:spcPct val="140000"/>
              </a:lnSpc>
            </a:pPr>
            <a:r>
              <a:rPr lang="en-US" sz="700" dirty="0"/>
              <a:t>(5) Investment advice;</a:t>
            </a:r>
          </a:p>
          <a:p>
            <a:pPr>
              <a:lnSpc>
                <a:spcPct val="140000"/>
              </a:lnSpc>
            </a:pPr>
            <a:r>
              <a:rPr lang="en-US" sz="700" dirty="0"/>
              <a:t>(6) Underwriting of financial instruments and/or placing of financial instruments on a firm commitment basis;</a:t>
            </a:r>
          </a:p>
          <a:p>
            <a:pPr>
              <a:lnSpc>
                <a:spcPct val="140000"/>
              </a:lnSpc>
            </a:pPr>
            <a:r>
              <a:rPr lang="en-US" sz="700" dirty="0"/>
              <a:t>(7) Placing of financial instruments without a firm commitment basis;</a:t>
            </a:r>
          </a:p>
          <a:p>
            <a:pPr>
              <a:lnSpc>
                <a:spcPct val="140000"/>
              </a:lnSpc>
            </a:pPr>
            <a:r>
              <a:rPr lang="en-US" sz="700" dirty="0"/>
              <a:t>(8) Operation of an MTF;</a:t>
            </a:r>
          </a:p>
          <a:p>
            <a:pPr>
              <a:lnSpc>
                <a:spcPct val="140000"/>
              </a:lnSpc>
            </a:pPr>
            <a:r>
              <a:rPr lang="en-US" sz="700" dirty="0"/>
              <a:t>(9) Operation of an OTF.</a:t>
            </a:r>
            <a:endParaRPr lang="fi-FI" sz="700" dirty="0"/>
          </a:p>
        </p:txBody>
      </p:sp>
      <p:sp>
        <p:nvSpPr>
          <p:cNvPr id="4" name="Alatunnisteen paikkamerkki 3">
            <a:extLst>
              <a:ext uri="{FF2B5EF4-FFF2-40B4-BE49-F238E27FC236}">
                <a16:creationId xmlns:a16="http://schemas.microsoft.com/office/drawing/2014/main" id="{69A98D31-6B5A-454B-B7B3-4E8800B7F20B}"/>
              </a:ext>
            </a:extLst>
          </p:cNvPr>
          <p:cNvSpPr>
            <a:spLocks noGrp="1"/>
          </p:cNvSpPr>
          <p:nvPr>
            <p:ph type="ftr" sz="quarter" idx="11"/>
          </p:nvPr>
        </p:nvSpPr>
        <p:spPr>
          <a:xfrm>
            <a:off x="2754312" y="6357600"/>
            <a:ext cx="6683376" cy="460800"/>
          </a:xfrm>
        </p:spPr>
        <p:txBody>
          <a:bodyPr>
            <a:normAutofit/>
          </a:bodyPr>
          <a:lstStyle/>
          <a:p>
            <a:pPr>
              <a:spcAft>
                <a:spcPts val="600"/>
              </a:spcAft>
            </a:pPr>
            <a:r>
              <a:rPr lang="en-US"/>
              <a:t>Financial Law Lecture 4</a:t>
            </a:r>
          </a:p>
        </p:txBody>
      </p:sp>
      <p:grpSp>
        <p:nvGrpSpPr>
          <p:cNvPr id="12" name="Group 11">
            <a:extLst>
              <a:ext uri="{FF2B5EF4-FFF2-40B4-BE49-F238E27FC236}">
                <a16:creationId xmlns:a16="http://schemas.microsoft.com/office/drawing/2014/main" id="{C98E0077-C8CB-40EE-ABF7-D106ADF246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958" y="453245"/>
            <a:ext cx="6009066" cy="5914582"/>
            <a:chOff x="28958" y="453245"/>
            <a:chExt cx="6009066" cy="5914582"/>
          </a:xfrm>
        </p:grpSpPr>
        <p:grpSp>
          <p:nvGrpSpPr>
            <p:cNvPr id="13" name="Group 12">
              <a:extLst>
                <a:ext uri="{FF2B5EF4-FFF2-40B4-BE49-F238E27FC236}">
                  <a16:creationId xmlns:a16="http://schemas.microsoft.com/office/drawing/2014/main" id="{F138C0FF-100E-4B5D-AB39-A60FA376658A}"/>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18900000" flipH="1">
              <a:off x="2862220" y="2975283"/>
              <a:ext cx="317159" cy="932400"/>
              <a:chOff x="6376988" y="280988"/>
              <a:chExt cx="633413" cy="1862138"/>
            </a:xfrm>
          </p:grpSpPr>
          <p:sp>
            <p:nvSpPr>
              <p:cNvPr id="92" name="Freeform 68">
                <a:extLst>
                  <a:ext uri="{FF2B5EF4-FFF2-40B4-BE49-F238E27FC236}">
                    <a16:creationId xmlns:a16="http://schemas.microsoft.com/office/drawing/2014/main" id="{7FAF8DED-3F40-4BF1-890A-D654FD5144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69">
                <a:extLst>
                  <a:ext uri="{FF2B5EF4-FFF2-40B4-BE49-F238E27FC236}">
                    <a16:creationId xmlns:a16="http://schemas.microsoft.com/office/drawing/2014/main" id="{A9E242D4-12F6-4412-81B4-BDFA649437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4" name="Line 70">
                <a:extLst>
                  <a:ext uri="{FF2B5EF4-FFF2-40B4-BE49-F238E27FC236}">
                    <a16:creationId xmlns:a16="http://schemas.microsoft.com/office/drawing/2014/main" id="{819CB22D-989B-418B-88B9-4CA22D7142E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13">
              <a:extLst>
                <a:ext uri="{FF2B5EF4-FFF2-40B4-BE49-F238E27FC236}">
                  <a16:creationId xmlns:a16="http://schemas.microsoft.com/office/drawing/2014/main" id="{41073E2D-0592-4EF5-872D-CECD6D8221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28958" y="453245"/>
              <a:ext cx="3838576" cy="5838297"/>
              <a:chOff x="8324466" y="457964"/>
              <a:chExt cx="3838576" cy="5838297"/>
            </a:xfrm>
          </p:grpSpPr>
          <p:sp>
            <p:nvSpPr>
              <p:cNvPr id="54" name="Oval 53">
                <a:extLst>
                  <a:ext uri="{FF2B5EF4-FFF2-40B4-BE49-F238E27FC236}">
                    <a16:creationId xmlns:a16="http://schemas.microsoft.com/office/drawing/2014/main" id="{B4B3ECD9-DCDC-440E-B273-65BB0CAED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55" name="Group 54">
                <a:extLst>
                  <a:ext uri="{FF2B5EF4-FFF2-40B4-BE49-F238E27FC236}">
                    <a16:creationId xmlns:a16="http://schemas.microsoft.com/office/drawing/2014/main" id="{A6571F9C-9E75-49A7-B438-6F3664A74F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70" name="Freeform 64">
                  <a:extLst>
                    <a:ext uri="{FF2B5EF4-FFF2-40B4-BE49-F238E27FC236}">
                      <a16:creationId xmlns:a16="http://schemas.microsoft.com/office/drawing/2014/main" id="{EDB4D0FA-C270-408A-9FBE-AD9E65A1C6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81">
                  <a:extLst>
                    <a:ext uri="{FF2B5EF4-FFF2-40B4-BE49-F238E27FC236}">
                      <a16:creationId xmlns:a16="http://schemas.microsoft.com/office/drawing/2014/main" id="{3ABAFDCA-DAAD-4233-BA41-8DF74A24A7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1">
                  <a:extLst>
                    <a:ext uri="{FF2B5EF4-FFF2-40B4-BE49-F238E27FC236}">
                      <a16:creationId xmlns:a16="http://schemas.microsoft.com/office/drawing/2014/main" id="{73535DCB-BE4C-4936-B555-68E285B37F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8">
                  <a:extLst>
                    <a:ext uri="{FF2B5EF4-FFF2-40B4-BE49-F238E27FC236}">
                      <a16:creationId xmlns:a16="http://schemas.microsoft.com/office/drawing/2014/main" id="{874FE9AB-AE26-49B8-9538-108F06D8C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84">
                  <a:extLst>
                    <a:ext uri="{FF2B5EF4-FFF2-40B4-BE49-F238E27FC236}">
                      <a16:creationId xmlns:a16="http://schemas.microsoft.com/office/drawing/2014/main" id="{10D97820-71F1-4EC5-8324-CFB6F53099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87">
                  <a:extLst>
                    <a:ext uri="{FF2B5EF4-FFF2-40B4-BE49-F238E27FC236}">
                      <a16:creationId xmlns:a16="http://schemas.microsoft.com/office/drawing/2014/main" id="{F41687FC-136C-4C28-B30C-4FDA8CE4DE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60">
                  <a:extLst>
                    <a:ext uri="{FF2B5EF4-FFF2-40B4-BE49-F238E27FC236}">
                      <a16:creationId xmlns:a16="http://schemas.microsoft.com/office/drawing/2014/main" id="{F073018C-8DC6-476B-99DE-D630752AF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59">
                  <a:extLst>
                    <a:ext uri="{FF2B5EF4-FFF2-40B4-BE49-F238E27FC236}">
                      <a16:creationId xmlns:a16="http://schemas.microsoft.com/office/drawing/2014/main" id="{01563341-B016-4DB3-8C2B-3B0F084CC8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62">
                  <a:extLst>
                    <a:ext uri="{FF2B5EF4-FFF2-40B4-BE49-F238E27FC236}">
                      <a16:creationId xmlns:a16="http://schemas.microsoft.com/office/drawing/2014/main" id="{5AFB3087-91F7-484F-A2D1-9E9D28E6A4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65">
                  <a:extLst>
                    <a:ext uri="{FF2B5EF4-FFF2-40B4-BE49-F238E27FC236}">
                      <a16:creationId xmlns:a16="http://schemas.microsoft.com/office/drawing/2014/main" id="{C2821E6B-5AF6-4C4D-99F4-19B5A21E48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9">
                  <a:extLst>
                    <a:ext uri="{FF2B5EF4-FFF2-40B4-BE49-F238E27FC236}">
                      <a16:creationId xmlns:a16="http://schemas.microsoft.com/office/drawing/2014/main" id="{A907B69E-0B01-498B-80D2-D67D043BF2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2">
                  <a:extLst>
                    <a:ext uri="{FF2B5EF4-FFF2-40B4-BE49-F238E27FC236}">
                      <a16:creationId xmlns:a16="http://schemas.microsoft.com/office/drawing/2014/main" id="{5772A360-649E-4718-99AB-77601B3FE9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5">
                  <a:extLst>
                    <a:ext uri="{FF2B5EF4-FFF2-40B4-BE49-F238E27FC236}">
                      <a16:creationId xmlns:a16="http://schemas.microsoft.com/office/drawing/2014/main" id="{BFAA4174-67EF-4924-A4D9-54B8A9CCD5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88">
                  <a:extLst>
                    <a:ext uri="{FF2B5EF4-FFF2-40B4-BE49-F238E27FC236}">
                      <a16:creationId xmlns:a16="http://schemas.microsoft.com/office/drawing/2014/main" id="{FFB66CF2-AA4B-4A69-8918-4030981E5E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84" name="Group 83">
                  <a:extLst>
                    <a:ext uri="{FF2B5EF4-FFF2-40B4-BE49-F238E27FC236}">
                      <a16:creationId xmlns:a16="http://schemas.microsoft.com/office/drawing/2014/main" id="{B5FDAB62-742B-490A-AEA7-D33401FC7E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5" name="Line 63">
                    <a:extLst>
                      <a:ext uri="{FF2B5EF4-FFF2-40B4-BE49-F238E27FC236}">
                        <a16:creationId xmlns:a16="http://schemas.microsoft.com/office/drawing/2014/main" id="{2B475708-5689-4E0B-B754-81BD7E131917}"/>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Line 66">
                    <a:extLst>
                      <a:ext uri="{FF2B5EF4-FFF2-40B4-BE49-F238E27FC236}">
                        <a16:creationId xmlns:a16="http://schemas.microsoft.com/office/drawing/2014/main" id="{A22B7B11-ABEA-480C-8673-74CEF8380F4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Line 67">
                    <a:extLst>
                      <a:ext uri="{FF2B5EF4-FFF2-40B4-BE49-F238E27FC236}">
                        <a16:creationId xmlns:a16="http://schemas.microsoft.com/office/drawing/2014/main" id="{6F3A0195-7AFE-4B5C-B7B7-8E1931E721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Line 80">
                    <a:extLst>
                      <a:ext uri="{FF2B5EF4-FFF2-40B4-BE49-F238E27FC236}">
                        <a16:creationId xmlns:a16="http://schemas.microsoft.com/office/drawing/2014/main" id="{1B13DF54-8B1A-4E1B-8DFB-7CCB8C8AE15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83">
                    <a:extLst>
                      <a:ext uri="{FF2B5EF4-FFF2-40B4-BE49-F238E27FC236}">
                        <a16:creationId xmlns:a16="http://schemas.microsoft.com/office/drawing/2014/main" id="{F024D52B-4316-4621-B93A-F0BF666C90B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Line 86">
                    <a:extLst>
                      <a:ext uri="{FF2B5EF4-FFF2-40B4-BE49-F238E27FC236}">
                        <a16:creationId xmlns:a16="http://schemas.microsoft.com/office/drawing/2014/main" id="{FC8A7FD2-9729-4747-800B-645BC622E49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89">
                    <a:extLst>
                      <a:ext uri="{FF2B5EF4-FFF2-40B4-BE49-F238E27FC236}">
                        <a16:creationId xmlns:a16="http://schemas.microsoft.com/office/drawing/2014/main" id="{9D91F291-186D-4AAE-B541-3158E5358CF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6" name="Group 55">
                <a:extLst>
                  <a:ext uri="{FF2B5EF4-FFF2-40B4-BE49-F238E27FC236}">
                    <a16:creationId xmlns:a16="http://schemas.microsoft.com/office/drawing/2014/main" id="{B38D46D5-9D65-4565-9CAA-1F04E19FBEE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62" name="Group 61">
                  <a:extLst>
                    <a:ext uri="{FF2B5EF4-FFF2-40B4-BE49-F238E27FC236}">
                      <a16:creationId xmlns:a16="http://schemas.microsoft.com/office/drawing/2014/main" id="{8A8971AA-9368-49A3-B734-F6033F018EA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6" name="Straight Connector 65">
                    <a:extLst>
                      <a:ext uri="{FF2B5EF4-FFF2-40B4-BE49-F238E27FC236}">
                        <a16:creationId xmlns:a16="http://schemas.microsoft.com/office/drawing/2014/main" id="{D9C3AC6C-AAD1-4D79-8A10-0D0C62C3A87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1F70E77-0113-4EEF-AE23-55EECAEE3F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8" name="Rectangle 30">
                    <a:extLst>
                      <a:ext uri="{FF2B5EF4-FFF2-40B4-BE49-F238E27FC236}">
                        <a16:creationId xmlns:a16="http://schemas.microsoft.com/office/drawing/2014/main" id="{BC69B848-1176-4C1C-9949-E5861A8619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30">
                    <a:extLst>
                      <a:ext uri="{FF2B5EF4-FFF2-40B4-BE49-F238E27FC236}">
                        <a16:creationId xmlns:a16="http://schemas.microsoft.com/office/drawing/2014/main" id="{C1A5E2C5-38CB-44AB-9E4C-ACEA16342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6F55C24A-BC0E-4E0F-A61A-C821BCB100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4" name="Freeform: Shape 63">
                    <a:extLst>
                      <a:ext uri="{FF2B5EF4-FFF2-40B4-BE49-F238E27FC236}">
                        <a16:creationId xmlns:a16="http://schemas.microsoft.com/office/drawing/2014/main" id="{FC1F1581-20C3-46E2-A929-C0A357F428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65" name="Freeform: Shape 64">
                    <a:extLst>
                      <a:ext uri="{FF2B5EF4-FFF2-40B4-BE49-F238E27FC236}">
                        <a16:creationId xmlns:a16="http://schemas.microsoft.com/office/drawing/2014/main" id="{1712EF3C-2719-427C-8551-8498E8EE3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57" name="Group 56">
                <a:extLst>
                  <a:ext uri="{FF2B5EF4-FFF2-40B4-BE49-F238E27FC236}">
                    <a16:creationId xmlns:a16="http://schemas.microsoft.com/office/drawing/2014/main" id="{E27D7E35-5FF7-4D9A-8553-32BEC07F4C3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8" name="Group 57">
                  <a:extLst>
                    <a:ext uri="{FF2B5EF4-FFF2-40B4-BE49-F238E27FC236}">
                      <a16:creationId xmlns:a16="http://schemas.microsoft.com/office/drawing/2014/main" id="{763B69E4-A2FF-49AF-91E2-3E713C12CB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60" name="Freeform 68">
                    <a:extLst>
                      <a:ext uri="{FF2B5EF4-FFF2-40B4-BE49-F238E27FC236}">
                        <a16:creationId xmlns:a16="http://schemas.microsoft.com/office/drawing/2014/main" id="{902752CE-AA22-4C98-867D-7EC620175E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69">
                    <a:extLst>
                      <a:ext uri="{FF2B5EF4-FFF2-40B4-BE49-F238E27FC236}">
                        <a16:creationId xmlns:a16="http://schemas.microsoft.com/office/drawing/2014/main" id="{30C30F45-A468-4533-ADBA-5F1EF15DA9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59" name="Line 70">
                  <a:extLst>
                    <a:ext uri="{FF2B5EF4-FFF2-40B4-BE49-F238E27FC236}">
                      <a16:creationId xmlns:a16="http://schemas.microsoft.com/office/drawing/2014/main" id="{FC70690E-7E68-4924-B6ED-6D084F67AB97}"/>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5" name="Group 14">
              <a:extLst>
                <a:ext uri="{FF2B5EF4-FFF2-40B4-BE49-F238E27FC236}">
                  <a16:creationId xmlns:a16="http://schemas.microsoft.com/office/drawing/2014/main" id="{F8CDE388-C0D4-4AAC-A75F-DEE022DB05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2199448" y="529530"/>
              <a:ext cx="3838576" cy="5838297"/>
              <a:chOff x="8324466" y="457964"/>
              <a:chExt cx="3838576" cy="5838297"/>
            </a:xfrm>
          </p:grpSpPr>
          <p:sp>
            <p:nvSpPr>
              <p:cNvPr id="16" name="Oval 15">
                <a:extLst>
                  <a:ext uri="{FF2B5EF4-FFF2-40B4-BE49-F238E27FC236}">
                    <a16:creationId xmlns:a16="http://schemas.microsoft.com/office/drawing/2014/main" id="{40CCAC8F-4491-4CEC-81C5-DA65309C5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7" name="Group 16">
                <a:extLst>
                  <a:ext uri="{FF2B5EF4-FFF2-40B4-BE49-F238E27FC236}">
                    <a16:creationId xmlns:a16="http://schemas.microsoft.com/office/drawing/2014/main" id="{BB7F85EC-E56A-4EFB-BBC4-5C37762D1AD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32" name="Freeform 64">
                  <a:extLst>
                    <a:ext uri="{FF2B5EF4-FFF2-40B4-BE49-F238E27FC236}">
                      <a16:creationId xmlns:a16="http://schemas.microsoft.com/office/drawing/2014/main" id="{D1385ED1-7694-4D02-8CF4-7EDC921171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81">
                  <a:extLst>
                    <a:ext uri="{FF2B5EF4-FFF2-40B4-BE49-F238E27FC236}">
                      <a16:creationId xmlns:a16="http://schemas.microsoft.com/office/drawing/2014/main" id="{92EB3381-7F29-4358-BD96-CD888435E7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61">
                  <a:extLst>
                    <a:ext uri="{FF2B5EF4-FFF2-40B4-BE49-F238E27FC236}">
                      <a16:creationId xmlns:a16="http://schemas.microsoft.com/office/drawing/2014/main" id="{ED8FFC2C-A6FB-4AAD-8B3B-8BDC644A4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8">
                  <a:extLst>
                    <a:ext uri="{FF2B5EF4-FFF2-40B4-BE49-F238E27FC236}">
                      <a16:creationId xmlns:a16="http://schemas.microsoft.com/office/drawing/2014/main" id="{F68A758A-E544-4BD0-9D09-85E61EC2C0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a:extLst>
                    <a:ext uri="{FF2B5EF4-FFF2-40B4-BE49-F238E27FC236}">
                      <a16:creationId xmlns:a16="http://schemas.microsoft.com/office/drawing/2014/main" id="{5DF583ED-D126-49EC-99B8-9F74FE37DC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7">
                  <a:extLst>
                    <a:ext uri="{FF2B5EF4-FFF2-40B4-BE49-F238E27FC236}">
                      <a16:creationId xmlns:a16="http://schemas.microsoft.com/office/drawing/2014/main" id="{8C2ABC22-708C-47DC-B494-481391297B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0">
                  <a:extLst>
                    <a:ext uri="{FF2B5EF4-FFF2-40B4-BE49-F238E27FC236}">
                      <a16:creationId xmlns:a16="http://schemas.microsoft.com/office/drawing/2014/main" id="{37408734-F5D2-415F-87E9-21DF9CD64D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9">
                  <a:extLst>
                    <a:ext uri="{FF2B5EF4-FFF2-40B4-BE49-F238E27FC236}">
                      <a16:creationId xmlns:a16="http://schemas.microsoft.com/office/drawing/2014/main" id="{FDFCD34A-4567-4FBA-8A08-90BA02DF70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2">
                  <a:extLst>
                    <a:ext uri="{FF2B5EF4-FFF2-40B4-BE49-F238E27FC236}">
                      <a16:creationId xmlns:a16="http://schemas.microsoft.com/office/drawing/2014/main" id="{56E8AD6A-A21C-488C-B6D5-06E65CB9E4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Freeform 65">
                  <a:extLst>
                    <a:ext uri="{FF2B5EF4-FFF2-40B4-BE49-F238E27FC236}">
                      <a16:creationId xmlns:a16="http://schemas.microsoft.com/office/drawing/2014/main" id="{9555EDF7-9B45-4F61-AB5C-051203A92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9">
                  <a:extLst>
                    <a:ext uri="{FF2B5EF4-FFF2-40B4-BE49-F238E27FC236}">
                      <a16:creationId xmlns:a16="http://schemas.microsoft.com/office/drawing/2014/main" id="{2D8E8D71-7307-434C-B0E5-B28A79DFD9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2">
                  <a:extLst>
                    <a:ext uri="{FF2B5EF4-FFF2-40B4-BE49-F238E27FC236}">
                      <a16:creationId xmlns:a16="http://schemas.microsoft.com/office/drawing/2014/main" id="{81DF2E9C-AD98-4C2F-BB16-FFAAAF9A0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85">
                  <a:extLst>
                    <a:ext uri="{FF2B5EF4-FFF2-40B4-BE49-F238E27FC236}">
                      <a16:creationId xmlns:a16="http://schemas.microsoft.com/office/drawing/2014/main" id="{EFA917EF-BFA2-4B1B-8F06-F9756A2B40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88">
                  <a:extLst>
                    <a:ext uri="{FF2B5EF4-FFF2-40B4-BE49-F238E27FC236}">
                      <a16:creationId xmlns:a16="http://schemas.microsoft.com/office/drawing/2014/main" id="{147FB020-4534-45B3-A3AC-6A03CC469C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6" name="Group 45">
                  <a:extLst>
                    <a:ext uri="{FF2B5EF4-FFF2-40B4-BE49-F238E27FC236}">
                      <a16:creationId xmlns:a16="http://schemas.microsoft.com/office/drawing/2014/main" id="{D8CCCEAA-AC2C-4B3B-85D9-88D4B18E631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7" name="Line 63">
                    <a:extLst>
                      <a:ext uri="{FF2B5EF4-FFF2-40B4-BE49-F238E27FC236}">
                        <a16:creationId xmlns:a16="http://schemas.microsoft.com/office/drawing/2014/main" id="{13E04D33-3671-4DC5-8761-ACBF8F70F81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66">
                    <a:extLst>
                      <a:ext uri="{FF2B5EF4-FFF2-40B4-BE49-F238E27FC236}">
                        <a16:creationId xmlns:a16="http://schemas.microsoft.com/office/drawing/2014/main" id="{B58AC0A3-F070-4DDA-862A-D3C1724D71A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67">
                    <a:extLst>
                      <a:ext uri="{FF2B5EF4-FFF2-40B4-BE49-F238E27FC236}">
                        <a16:creationId xmlns:a16="http://schemas.microsoft.com/office/drawing/2014/main" id="{E404DE26-C9CE-4F81-AA08-2757A8F57A1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80">
                    <a:extLst>
                      <a:ext uri="{FF2B5EF4-FFF2-40B4-BE49-F238E27FC236}">
                        <a16:creationId xmlns:a16="http://schemas.microsoft.com/office/drawing/2014/main" id="{E936CD68-C106-4217-8EDD-5515D491A40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83">
                    <a:extLst>
                      <a:ext uri="{FF2B5EF4-FFF2-40B4-BE49-F238E27FC236}">
                        <a16:creationId xmlns:a16="http://schemas.microsoft.com/office/drawing/2014/main" id="{1F51871D-C98F-4504-8D5B-1129F07D994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86">
                    <a:extLst>
                      <a:ext uri="{FF2B5EF4-FFF2-40B4-BE49-F238E27FC236}">
                        <a16:creationId xmlns:a16="http://schemas.microsoft.com/office/drawing/2014/main" id="{75894C3E-8E0D-4903-8D98-7F2BA6458BB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89">
                    <a:extLst>
                      <a:ext uri="{FF2B5EF4-FFF2-40B4-BE49-F238E27FC236}">
                        <a16:creationId xmlns:a16="http://schemas.microsoft.com/office/drawing/2014/main" id="{19732573-36ED-4D80-A1CE-92B74CFE461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8" name="Group 17">
                <a:extLst>
                  <a:ext uri="{FF2B5EF4-FFF2-40B4-BE49-F238E27FC236}">
                    <a16:creationId xmlns:a16="http://schemas.microsoft.com/office/drawing/2014/main" id="{A7DD834D-49CB-4A21-95B6-E372FAF5587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24" name="Group 23">
                  <a:extLst>
                    <a:ext uri="{FF2B5EF4-FFF2-40B4-BE49-F238E27FC236}">
                      <a16:creationId xmlns:a16="http://schemas.microsoft.com/office/drawing/2014/main" id="{DBFC5A5B-6CB2-44DD-9FD1-EC36BD2C100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8" name="Straight Connector 27">
                    <a:extLst>
                      <a:ext uri="{FF2B5EF4-FFF2-40B4-BE49-F238E27FC236}">
                        <a16:creationId xmlns:a16="http://schemas.microsoft.com/office/drawing/2014/main" id="{3E3414F4-CE5F-4F12-912C-C5BDD653BB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1F1F515-5628-4BD8-99A7-3D8414C89F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0" name="Rectangle 30">
                    <a:extLst>
                      <a:ext uri="{FF2B5EF4-FFF2-40B4-BE49-F238E27FC236}">
                        <a16:creationId xmlns:a16="http://schemas.microsoft.com/office/drawing/2014/main" id="{BCD2AC9F-6CCB-4450-9690-03CF9C88FA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5357F21-FF7A-43EE-8E0D-7DDC18D0F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097C8F29-77BA-4847-8674-29E62C919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6" name="Freeform: Shape 25">
                    <a:extLst>
                      <a:ext uri="{FF2B5EF4-FFF2-40B4-BE49-F238E27FC236}">
                        <a16:creationId xmlns:a16="http://schemas.microsoft.com/office/drawing/2014/main" id="{3955A71B-998A-436F-8977-7F2186B8F0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7" name="Freeform: Shape 26">
                    <a:extLst>
                      <a:ext uri="{FF2B5EF4-FFF2-40B4-BE49-F238E27FC236}">
                        <a16:creationId xmlns:a16="http://schemas.microsoft.com/office/drawing/2014/main" id="{9615332D-D34B-498A-82A4-C9B344AC0F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19" name="Group 18">
                <a:extLst>
                  <a:ext uri="{FF2B5EF4-FFF2-40B4-BE49-F238E27FC236}">
                    <a16:creationId xmlns:a16="http://schemas.microsoft.com/office/drawing/2014/main" id="{1717FC12-6E7D-428E-8246-7F84A1BF1F2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20" name="Group 19">
                  <a:extLst>
                    <a:ext uri="{FF2B5EF4-FFF2-40B4-BE49-F238E27FC236}">
                      <a16:creationId xmlns:a16="http://schemas.microsoft.com/office/drawing/2014/main" id="{DD7F9620-0820-4381-998B-A48BE11F09D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22" name="Freeform 68">
                    <a:extLst>
                      <a:ext uri="{FF2B5EF4-FFF2-40B4-BE49-F238E27FC236}">
                        <a16:creationId xmlns:a16="http://schemas.microsoft.com/office/drawing/2014/main" id="{80772C2D-BD21-4748-BCCE-97D26A8297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9">
                    <a:extLst>
                      <a:ext uri="{FF2B5EF4-FFF2-40B4-BE49-F238E27FC236}">
                        <a16:creationId xmlns:a16="http://schemas.microsoft.com/office/drawing/2014/main" id="{81D5B63A-FF88-44D3-BE2D-209BB83776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21" name="Line 70">
                  <a:extLst>
                    <a:ext uri="{FF2B5EF4-FFF2-40B4-BE49-F238E27FC236}">
                      <a16:creationId xmlns:a16="http://schemas.microsoft.com/office/drawing/2014/main" id="{D080CB3A-9490-4813-B3D5-36E0B595127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96" name="Straight Connector 95">
            <a:extLst>
              <a:ext uri="{FF2B5EF4-FFF2-40B4-BE49-F238E27FC236}">
                <a16:creationId xmlns:a16="http://schemas.microsoft.com/office/drawing/2014/main" id="{108A6C55-1C94-4869-9E37-A584104F91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84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5" name="Dian numeron paikkamerkki 4">
            <a:extLst>
              <a:ext uri="{FF2B5EF4-FFF2-40B4-BE49-F238E27FC236}">
                <a16:creationId xmlns:a16="http://schemas.microsoft.com/office/drawing/2014/main" id="{58EC57EF-2EC3-46ED-8C5C-CB0D05179B01}"/>
              </a:ext>
            </a:extLst>
          </p:cNvPr>
          <p:cNvSpPr>
            <a:spLocks noGrp="1"/>
          </p:cNvSpPr>
          <p:nvPr>
            <p:ph type="sldNum" sz="quarter" idx="12"/>
          </p:nvPr>
        </p:nvSpPr>
        <p:spPr>
          <a:xfrm>
            <a:off x="9982800" y="6357600"/>
            <a:ext cx="1760150" cy="460800"/>
          </a:xfrm>
        </p:spPr>
        <p:txBody>
          <a:bodyPr>
            <a:normAutofit/>
          </a:bodyPr>
          <a:lstStyle/>
          <a:p>
            <a:pPr>
              <a:spcAft>
                <a:spcPts val="600"/>
              </a:spcAft>
            </a:pPr>
            <a:fld id="{FF2BD96E-3838-45D2-9031-D3AF67C920A5}" type="slidenum">
              <a:rPr lang="en-US" smtClean="0"/>
              <a:pPr>
                <a:spcAft>
                  <a:spcPts val="600"/>
                </a:spcAft>
              </a:pPr>
              <a:t>4</a:t>
            </a:fld>
            <a:endParaRPr lang="en-US"/>
          </a:p>
        </p:txBody>
      </p:sp>
    </p:spTree>
    <p:extLst>
      <p:ext uri="{BB962C8B-B14F-4D97-AF65-F5344CB8AC3E}">
        <p14:creationId xmlns:p14="http://schemas.microsoft.com/office/powerpoint/2010/main" val="341938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596379-C8A5-4125-A9A8-A4C0E29FBB2A}"/>
              </a:ext>
            </a:extLst>
          </p:cNvPr>
          <p:cNvSpPr>
            <a:spLocks noGrp="1"/>
          </p:cNvSpPr>
          <p:nvPr>
            <p:ph type="ctrTitle"/>
          </p:nvPr>
        </p:nvSpPr>
        <p:spPr/>
        <p:txBody>
          <a:bodyPr/>
          <a:lstStyle/>
          <a:p>
            <a:pPr algn="ctr"/>
            <a:r>
              <a:rPr lang="fi-FI" dirty="0" err="1"/>
              <a:t>Classification</a:t>
            </a:r>
            <a:r>
              <a:rPr lang="fi-FI" dirty="0"/>
              <a:t> of </a:t>
            </a:r>
            <a:r>
              <a:rPr lang="fi-FI" dirty="0" err="1"/>
              <a:t>Customers</a:t>
            </a:r>
            <a:br>
              <a:rPr lang="fi-FI" dirty="0"/>
            </a:br>
            <a:r>
              <a:rPr lang="fi-FI" dirty="0"/>
              <a:t> </a:t>
            </a:r>
          </a:p>
        </p:txBody>
      </p:sp>
      <p:sp>
        <p:nvSpPr>
          <p:cNvPr id="4" name="Alatunnisteen paikkamerkki 3">
            <a:extLst>
              <a:ext uri="{FF2B5EF4-FFF2-40B4-BE49-F238E27FC236}">
                <a16:creationId xmlns:a16="http://schemas.microsoft.com/office/drawing/2014/main" id="{052C8C08-B44C-45B2-B241-3512E5E2FDB5}"/>
              </a:ext>
            </a:extLst>
          </p:cNvPr>
          <p:cNvSpPr>
            <a:spLocks noGrp="1"/>
          </p:cNvSpPr>
          <p:nvPr>
            <p:ph type="ftr" sz="quarter" idx="16"/>
          </p:nvPr>
        </p:nvSpPr>
        <p:spPr/>
        <p:txBody>
          <a:bodyPr/>
          <a:lstStyle/>
          <a:p>
            <a:pPr>
              <a:defRPr/>
            </a:pPr>
            <a:r>
              <a:rPr lang="fi-FI">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A2AB17B9-5C51-44C1-913D-3EF5BFCA6E01}"/>
              </a:ext>
            </a:extLst>
          </p:cNvPr>
          <p:cNvSpPr>
            <a:spLocks noGrp="1"/>
          </p:cNvSpPr>
          <p:nvPr>
            <p:ph type="sldNum" sz="quarter" idx="17"/>
          </p:nvPr>
        </p:nvSpPr>
        <p:spPr/>
        <p:txBody>
          <a:bodyPr/>
          <a:lstStyle/>
          <a:p>
            <a:pPr>
              <a:defRPr/>
            </a:pPr>
            <a:fld id="{1C07628F-9402-FB47-93B5-FC3C3BFEEBE0}"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7" name="Sisällön paikkamerkki 2">
            <a:extLst>
              <a:ext uri="{FF2B5EF4-FFF2-40B4-BE49-F238E27FC236}">
                <a16:creationId xmlns:a16="http://schemas.microsoft.com/office/drawing/2014/main" id="{1D7FAECB-EABB-45A3-A552-C4634CA1103B}"/>
              </a:ext>
            </a:extLst>
          </p:cNvPr>
          <p:cNvGraphicFramePr>
            <a:graphicFrameLocks noGrp="1"/>
          </p:cNvGraphicFramePr>
          <p:nvPr>
            <p:ph sz="quarter" idx="14"/>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0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EF7F920-9513-42DB-990B-B0EE2ECF730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3924BB22-0AFB-499A-951B-AA43DFB26E2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F32771A0-5137-4CCD-BC31-BA3AC0ADDAD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662F2742-47A8-425F-88C4-5D2FDB01CED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B7FF10B-E5A3-487D-AC0B-AD25DD8AFDE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D719829A-A1DB-4A98-B37B-5E0BC900789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D25F9D5C-3D6A-4B38-973D-ACFC8DBBD47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9AEC27B6-FC06-43B0-9863-5ABDB1BBEF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D2D76E3-BBAC-4D3C-9314-D3076FA90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5A4D7C14-8784-4520-AE26-E5D882AAAD55}"/>
              </a:ext>
            </a:extLst>
          </p:cNvPr>
          <p:cNvSpPr>
            <a:spLocks noGrp="1"/>
          </p:cNvSpPr>
          <p:nvPr>
            <p:ph type="ctrTitle"/>
          </p:nvPr>
        </p:nvSpPr>
        <p:spPr>
          <a:xfrm>
            <a:off x="4056600" y="536575"/>
            <a:ext cx="4078800" cy="1453003"/>
          </a:xfrm>
        </p:spPr>
        <p:txBody>
          <a:bodyPr vert="horz" wrap="square" lIns="91440" tIns="45720" rIns="91440" bIns="45720" rtlCol="0" anchor="b" anchorCtr="0">
            <a:normAutofit/>
          </a:bodyPr>
          <a:lstStyle/>
          <a:p>
            <a:pPr algn="ctr">
              <a:lnSpc>
                <a:spcPct val="90000"/>
              </a:lnSpc>
            </a:pPr>
            <a:r>
              <a:rPr lang="en-US" sz="1500" kern="1200" cap="none" spc="0" baseline="0">
                <a:solidFill>
                  <a:schemeClr val="tx1"/>
                </a:solidFill>
                <a:latin typeface="+mj-lt"/>
                <a:ea typeface="+mj-ea"/>
                <a:cs typeface="+mj-cs"/>
              </a:rPr>
              <a:t>Directive 97/9/ec of the european parliament and of the council on investor-compensation schemes </a:t>
            </a:r>
            <a:r>
              <a:rPr lang="en-US" sz="1500" kern="1200" cap="none" spc="0" baseline="0">
                <a:solidFill>
                  <a:schemeClr val="tx1"/>
                </a:solidFill>
                <a:effectLst/>
                <a:latin typeface="+mj-lt"/>
                <a:ea typeface="+mj-ea"/>
                <a:cs typeface="+mj-cs"/>
                <a:hlinkClick r:id="rId2"/>
              </a:rPr>
              <a:t>https://eur-lex.europa.eu/legal-content/EN/TXT/PDF/?uri=CELEX:31997L0009&amp;from=EN</a:t>
            </a:r>
            <a:r>
              <a:rPr lang="en-US" sz="1500" kern="1200" cap="none" spc="0" baseline="0">
                <a:solidFill>
                  <a:schemeClr val="tx1"/>
                </a:solidFill>
                <a:effectLst/>
                <a:latin typeface="+mj-lt"/>
                <a:ea typeface="+mj-ea"/>
                <a:cs typeface="+mj-cs"/>
              </a:rPr>
              <a:t>  </a:t>
            </a:r>
            <a:br>
              <a:rPr lang="en-US" sz="1500" kern="1200" cap="none" spc="0" baseline="0">
                <a:solidFill>
                  <a:schemeClr val="tx1"/>
                </a:solidFill>
                <a:effectLst/>
                <a:latin typeface="+mj-lt"/>
                <a:ea typeface="+mj-ea"/>
                <a:cs typeface="+mj-cs"/>
              </a:rPr>
            </a:br>
            <a:r>
              <a:rPr lang="en-US" sz="1500" kern="1200" cap="none" spc="0" baseline="0">
                <a:solidFill>
                  <a:schemeClr val="tx1"/>
                </a:solidFill>
                <a:effectLst/>
                <a:latin typeface="+mj-lt"/>
                <a:ea typeface="+mj-ea"/>
                <a:cs typeface="+mj-cs"/>
              </a:rPr>
              <a:t>MiFID II art. 14</a:t>
            </a:r>
            <a:endParaRPr lang="en-US" sz="1500" kern="1200" cap="none" spc="0" baseline="0">
              <a:solidFill>
                <a:schemeClr val="tx1"/>
              </a:solidFill>
              <a:latin typeface="+mj-lt"/>
              <a:ea typeface="+mj-ea"/>
              <a:cs typeface="+mj-cs"/>
            </a:endParaRPr>
          </a:p>
        </p:txBody>
      </p:sp>
      <p:grpSp>
        <p:nvGrpSpPr>
          <p:cNvPr id="12" name="Group 11">
            <a:extLst>
              <a:ext uri="{FF2B5EF4-FFF2-40B4-BE49-F238E27FC236}">
                <a16:creationId xmlns:a16="http://schemas.microsoft.com/office/drawing/2014/main" id="{75C945D9-C3DE-4D90-9F29-7BE223AAF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13" name="Group 12">
              <a:extLst>
                <a:ext uri="{FF2B5EF4-FFF2-40B4-BE49-F238E27FC236}">
                  <a16:creationId xmlns:a16="http://schemas.microsoft.com/office/drawing/2014/main" id="{08D338B3-6DA4-45F7-91E3-7D8C28D0B26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32" name="Freeform 64">
                <a:extLst>
                  <a:ext uri="{FF2B5EF4-FFF2-40B4-BE49-F238E27FC236}">
                    <a16:creationId xmlns:a16="http://schemas.microsoft.com/office/drawing/2014/main" id="{6185FD3E-487C-45A4-AD94-24F4F7BACD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81">
                <a:extLst>
                  <a:ext uri="{FF2B5EF4-FFF2-40B4-BE49-F238E27FC236}">
                    <a16:creationId xmlns:a16="http://schemas.microsoft.com/office/drawing/2014/main" id="{DABEF2EB-1FA6-476D-ADEC-ACC991D1EE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61">
                <a:extLst>
                  <a:ext uri="{FF2B5EF4-FFF2-40B4-BE49-F238E27FC236}">
                    <a16:creationId xmlns:a16="http://schemas.microsoft.com/office/drawing/2014/main" id="{702C2E5D-FD1A-49AB-9CF7-7F656660A9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78">
                <a:extLst>
                  <a:ext uri="{FF2B5EF4-FFF2-40B4-BE49-F238E27FC236}">
                    <a16:creationId xmlns:a16="http://schemas.microsoft.com/office/drawing/2014/main" id="{FE338B6A-36C1-4245-B24F-94D4DE5F7C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a:extLst>
                  <a:ext uri="{FF2B5EF4-FFF2-40B4-BE49-F238E27FC236}">
                    <a16:creationId xmlns:a16="http://schemas.microsoft.com/office/drawing/2014/main" id="{6CDA6293-4165-4383-9C97-2A66792280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7">
                <a:extLst>
                  <a:ext uri="{FF2B5EF4-FFF2-40B4-BE49-F238E27FC236}">
                    <a16:creationId xmlns:a16="http://schemas.microsoft.com/office/drawing/2014/main" id="{CACA95C4-6FB3-44B0-981E-06BBAE8F02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0">
                <a:extLst>
                  <a:ext uri="{FF2B5EF4-FFF2-40B4-BE49-F238E27FC236}">
                    <a16:creationId xmlns:a16="http://schemas.microsoft.com/office/drawing/2014/main" id="{87433F39-33A6-4FCE-9B83-3D9A47A7C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59">
                <a:extLst>
                  <a:ext uri="{FF2B5EF4-FFF2-40B4-BE49-F238E27FC236}">
                    <a16:creationId xmlns:a16="http://schemas.microsoft.com/office/drawing/2014/main" id="{09C092FC-35CB-41D8-8B13-9A238EE30C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2">
                <a:extLst>
                  <a:ext uri="{FF2B5EF4-FFF2-40B4-BE49-F238E27FC236}">
                    <a16:creationId xmlns:a16="http://schemas.microsoft.com/office/drawing/2014/main" id="{A0DF137B-3079-4986-913B-939546E64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41" name="Freeform 65">
                <a:extLst>
                  <a:ext uri="{FF2B5EF4-FFF2-40B4-BE49-F238E27FC236}">
                    <a16:creationId xmlns:a16="http://schemas.microsoft.com/office/drawing/2014/main" id="{D660B18D-F0F5-419B-B3F1-B039757C95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9">
                <a:extLst>
                  <a:ext uri="{FF2B5EF4-FFF2-40B4-BE49-F238E27FC236}">
                    <a16:creationId xmlns:a16="http://schemas.microsoft.com/office/drawing/2014/main" id="{80FAC823-69BF-42B9-BA6A-E365E721EB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82">
                <a:extLst>
                  <a:ext uri="{FF2B5EF4-FFF2-40B4-BE49-F238E27FC236}">
                    <a16:creationId xmlns:a16="http://schemas.microsoft.com/office/drawing/2014/main" id="{5B5DFB3A-61ED-4206-9B53-3E8A8CE9FF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85">
                <a:extLst>
                  <a:ext uri="{FF2B5EF4-FFF2-40B4-BE49-F238E27FC236}">
                    <a16:creationId xmlns:a16="http://schemas.microsoft.com/office/drawing/2014/main" id="{C72D0A40-CAB7-45AB-B832-628D138C69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88">
                <a:extLst>
                  <a:ext uri="{FF2B5EF4-FFF2-40B4-BE49-F238E27FC236}">
                    <a16:creationId xmlns:a16="http://schemas.microsoft.com/office/drawing/2014/main" id="{A1757DD3-2A1D-4CED-A678-ECE520A1B4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46" name="Group 45">
                <a:extLst>
                  <a:ext uri="{FF2B5EF4-FFF2-40B4-BE49-F238E27FC236}">
                    <a16:creationId xmlns:a16="http://schemas.microsoft.com/office/drawing/2014/main" id="{42918845-1F95-46C2-8F59-32EB33C4A36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7" name="Line 63">
                  <a:extLst>
                    <a:ext uri="{FF2B5EF4-FFF2-40B4-BE49-F238E27FC236}">
                      <a16:creationId xmlns:a16="http://schemas.microsoft.com/office/drawing/2014/main" id="{E7391FC0-5104-4751-BB86-0D12BFFBE32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66">
                  <a:extLst>
                    <a:ext uri="{FF2B5EF4-FFF2-40B4-BE49-F238E27FC236}">
                      <a16:creationId xmlns:a16="http://schemas.microsoft.com/office/drawing/2014/main" id="{094BBC13-5B24-4DFD-A5AD-892345304C5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67">
                  <a:extLst>
                    <a:ext uri="{FF2B5EF4-FFF2-40B4-BE49-F238E27FC236}">
                      <a16:creationId xmlns:a16="http://schemas.microsoft.com/office/drawing/2014/main" id="{5D6BCBF6-E4C8-49C4-BCE6-A57F7EB6CAC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80">
                  <a:extLst>
                    <a:ext uri="{FF2B5EF4-FFF2-40B4-BE49-F238E27FC236}">
                      <a16:creationId xmlns:a16="http://schemas.microsoft.com/office/drawing/2014/main" id="{4A5F536F-42F0-4F01-9893-075DD5BCCE7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83">
                  <a:extLst>
                    <a:ext uri="{FF2B5EF4-FFF2-40B4-BE49-F238E27FC236}">
                      <a16:creationId xmlns:a16="http://schemas.microsoft.com/office/drawing/2014/main" id="{60BE5073-8B4E-47B4-AC5B-31D8FD99D2C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86">
                  <a:extLst>
                    <a:ext uri="{FF2B5EF4-FFF2-40B4-BE49-F238E27FC236}">
                      <a16:creationId xmlns:a16="http://schemas.microsoft.com/office/drawing/2014/main" id="{B210067F-EA9E-4248-B2D2-39D656B3AF6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89">
                  <a:extLst>
                    <a:ext uri="{FF2B5EF4-FFF2-40B4-BE49-F238E27FC236}">
                      <a16:creationId xmlns:a16="http://schemas.microsoft.com/office/drawing/2014/main" id="{B5121029-6739-4142-9E53-48DCA4F8BDC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4" name="Group 13">
              <a:extLst>
                <a:ext uri="{FF2B5EF4-FFF2-40B4-BE49-F238E27FC236}">
                  <a16:creationId xmlns:a16="http://schemas.microsoft.com/office/drawing/2014/main" id="{B6776FFF-7CFE-4739-9104-473DA3681A0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24" name="Group 23">
                <a:extLst>
                  <a:ext uri="{FF2B5EF4-FFF2-40B4-BE49-F238E27FC236}">
                    <a16:creationId xmlns:a16="http://schemas.microsoft.com/office/drawing/2014/main" id="{739C6C41-5DF4-4A11-89B7-BAB3F63B581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8" name="Straight Connector 27">
                  <a:extLst>
                    <a:ext uri="{FF2B5EF4-FFF2-40B4-BE49-F238E27FC236}">
                      <a16:creationId xmlns:a16="http://schemas.microsoft.com/office/drawing/2014/main" id="{A6F0F36F-7ABB-4F4C-9CC5-443B1936F4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F2DB5F0-FD30-4907-86AB-7DA7CA3E31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0" name="Rectangle 30">
                  <a:extLst>
                    <a:ext uri="{FF2B5EF4-FFF2-40B4-BE49-F238E27FC236}">
                      <a16:creationId xmlns:a16="http://schemas.microsoft.com/office/drawing/2014/main" id="{0A419F00-E825-4E5E-92EA-DDF22BB2FB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7C5E6F1-BF29-4F80-A5F4-81345C2901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72CEDE34-3360-4BFF-8F28-053990E691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6" name="Freeform: Shape 25">
                  <a:extLst>
                    <a:ext uri="{FF2B5EF4-FFF2-40B4-BE49-F238E27FC236}">
                      <a16:creationId xmlns:a16="http://schemas.microsoft.com/office/drawing/2014/main" id="{898E96F4-030D-444B-B62F-0DA028337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7" name="Freeform: Shape 26">
                  <a:extLst>
                    <a:ext uri="{FF2B5EF4-FFF2-40B4-BE49-F238E27FC236}">
                      <a16:creationId xmlns:a16="http://schemas.microsoft.com/office/drawing/2014/main" id="{A5D902ED-F254-4B06-9B62-AF188FF41A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15" name="Group 14">
              <a:extLst>
                <a:ext uri="{FF2B5EF4-FFF2-40B4-BE49-F238E27FC236}">
                  <a16:creationId xmlns:a16="http://schemas.microsoft.com/office/drawing/2014/main" id="{DEBB14B7-5333-4EA3-A883-B3D949DA56E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6" name="Group 15">
                <a:extLst>
                  <a:ext uri="{FF2B5EF4-FFF2-40B4-BE49-F238E27FC236}">
                    <a16:creationId xmlns:a16="http://schemas.microsoft.com/office/drawing/2014/main" id="{1F2F0B6D-3339-445E-AE6F-EA80BB952C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1" name="Freeform 68">
                  <a:extLst>
                    <a:ext uri="{FF2B5EF4-FFF2-40B4-BE49-F238E27FC236}">
                      <a16:creationId xmlns:a16="http://schemas.microsoft.com/office/drawing/2014/main" id="{1FD745BE-AAE8-4FD8-B107-4730C82F8C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9">
                  <a:extLst>
                    <a:ext uri="{FF2B5EF4-FFF2-40B4-BE49-F238E27FC236}">
                      <a16:creationId xmlns:a16="http://schemas.microsoft.com/office/drawing/2014/main" id="{55D7086E-72EA-4FBD-8B82-D3ECF7D51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3" name="Line 70">
                  <a:extLst>
                    <a:ext uri="{FF2B5EF4-FFF2-40B4-BE49-F238E27FC236}">
                      <a16:creationId xmlns:a16="http://schemas.microsoft.com/office/drawing/2014/main" id="{246D59ED-9B4E-4F44-B189-00E3B8D72DC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16">
                <a:extLst>
                  <a:ext uri="{FF2B5EF4-FFF2-40B4-BE49-F238E27FC236}">
                    <a16:creationId xmlns:a16="http://schemas.microsoft.com/office/drawing/2014/main" id="{B726404C-494E-4C74-9581-BE06BE0D27C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8" name="Freeform 68">
                  <a:extLst>
                    <a:ext uri="{FF2B5EF4-FFF2-40B4-BE49-F238E27FC236}">
                      <a16:creationId xmlns:a16="http://schemas.microsoft.com/office/drawing/2014/main" id="{C61F0CD3-7875-46CD-A844-0B022BEF27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69">
                  <a:extLst>
                    <a:ext uri="{FF2B5EF4-FFF2-40B4-BE49-F238E27FC236}">
                      <a16:creationId xmlns:a16="http://schemas.microsoft.com/office/drawing/2014/main" id="{D83F2F78-08A8-49BE-AF85-1C3DD28602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0" name="Line 70">
                  <a:extLst>
                    <a:ext uri="{FF2B5EF4-FFF2-40B4-BE49-F238E27FC236}">
                      <a16:creationId xmlns:a16="http://schemas.microsoft.com/office/drawing/2014/main" id="{93069262-0DE6-4BA7-9773-656AF1E6CFD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55" name="Straight Connector 54">
            <a:extLst>
              <a:ext uri="{FF2B5EF4-FFF2-40B4-BE49-F238E27FC236}">
                <a16:creationId xmlns:a16="http://schemas.microsoft.com/office/drawing/2014/main" id="{22725E2D-27B9-4A2E-B161-230C61B080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CE4143EF-BF67-4A9F-AE40-91F5FC672033}"/>
              </a:ext>
            </a:extLst>
          </p:cNvPr>
          <p:cNvSpPr>
            <a:spLocks noGrp="1"/>
          </p:cNvSpPr>
          <p:nvPr>
            <p:ph sz="quarter" idx="14"/>
          </p:nvPr>
        </p:nvSpPr>
        <p:spPr>
          <a:xfrm>
            <a:off x="4056600" y="2877018"/>
            <a:ext cx="4078800" cy="2901482"/>
          </a:xfrm>
        </p:spPr>
        <p:txBody>
          <a:bodyPr vert="horz" lIns="91440" tIns="45720" rIns="91440" bIns="45720" rtlCol="0">
            <a:normAutofit/>
          </a:bodyPr>
          <a:lstStyle/>
          <a:p>
            <a:pPr lvl="0">
              <a:lnSpc>
                <a:spcPct val="140000"/>
              </a:lnSpc>
            </a:pPr>
            <a:r>
              <a:rPr lang="en-US" sz="800" dirty="0">
                <a:latin typeface="+mn-lt"/>
              </a:rPr>
              <a:t>In order to safeguard investors' funds and financial instruments, hereinafter "receivables", an investment firm must be a member of a compensation fund.</a:t>
            </a:r>
          </a:p>
          <a:p>
            <a:pPr lvl="0">
              <a:lnSpc>
                <a:spcPct val="140000"/>
              </a:lnSpc>
            </a:pPr>
            <a:r>
              <a:rPr lang="en-US" sz="800" dirty="0">
                <a:latin typeface="+mn-lt"/>
              </a:rPr>
              <a:t>The membership requirement does not apply to an investment firm which, as an investment service, provides exclusively the transmission of orders or investment advice or the organization of multilateral trading and which does not hold or manage client funds.</a:t>
            </a:r>
          </a:p>
          <a:p>
            <a:pPr lvl="0">
              <a:lnSpc>
                <a:spcPct val="140000"/>
              </a:lnSpc>
            </a:pPr>
            <a:r>
              <a:rPr lang="en-US" sz="800" dirty="0">
                <a:latin typeface="+mn-lt"/>
              </a:rPr>
              <a:t>The protection covers the investor to whom the investment firm has provided the investment service.</a:t>
            </a:r>
          </a:p>
          <a:p>
            <a:pPr lvl="0">
              <a:lnSpc>
                <a:spcPct val="140000"/>
              </a:lnSpc>
            </a:pPr>
            <a:r>
              <a:rPr lang="en-US" sz="800" dirty="0">
                <a:latin typeface="+mn-lt"/>
              </a:rPr>
              <a:t>Receivables from professional clients are not covered</a:t>
            </a:r>
          </a:p>
          <a:p>
            <a:pPr lvl="0">
              <a:lnSpc>
                <a:spcPct val="140000"/>
              </a:lnSpc>
            </a:pPr>
            <a:r>
              <a:rPr lang="en-US" sz="800" dirty="0">
                <a:latin typeface="+mn-lt"/>
              </a:rPr>
              <a:t>and the claims of an investor who has caused, benefited from or aggravated the financial difficulties of the investment firm.</a:t>
            </a:r>
          </a:p>
        </p:txBody>
      </p:sp>
      <p:grpSp>
        <p:nvGrpSpPr>
          <p:cNvPr id="57" name="Group 56">
            <a:extLst>
              <a:ext uri="{FF2B5EF4-FFF2-40B4-BE49-F238E27FC236}">
                <a16:creationId xmlns:a16="http://schemas.microsoft.com/office/drawing/2014/main" id="{55C23123-3C5C-4A8B-AD1C-138D7B73D8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58" name="Group 57">
              <a:extLst>
                <a:ext uri="{FF2B5EF4-FFF2-40B4-BE49-F238E27FC236}">
                  <a16:creationId xmlns:a16="http://schemas.microsoft.com/office/drawing/2014/main" id="{ADC1AC98-A945-45DC-A533-43311AB5AFA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77" name="Freeform 64">
                <a:extLst>
                  <a:ext uri="{FF2B5EF4-FFF2-40B4-BE49-F238E27FC236}">
                    <a16:creationId xmlns:a16="http://schemas.microsoft.com/office/drawing/2014/main" id="{525BFDD7-7DC7-4933-95CA-274FF3A12B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81">
                <a:extLst>
                  <a:ext uri="{FF2B5EF4-FFF2-40B4-BE49-F238E27FC236}">
                    <a16:creationId xmlns:a16="http://schemas.microsoft.com/office/drawing/2014/main" id="{56EAE20D-E363-445F-AAA9-8923C7A41D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61">
                <a:extLst>
                  <a:ext uri="{FF2B5EF4-FFF2-40B4-BE49-F238E27FC236}">
                    <a16:creationId xmlns:a16="http://schemas.microsoft.com/office/drawing/2014/main" id="{63DF7269-8701-4F88-89A3-EA45D9DF59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78">
                <a:extLst>
                  <a:ext uri="{FF2B5EF4-FFF2-40B4-BE49-F238E27FC236}">
                    <a16:creationId xmlns:a16="http://schemas.microsoft.com/office/drawing/2014/main" id="{2DDEEFE7-743E-40D3-AB86-C074CADC93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a:extLst>
                  <a:ext uri="{FF2B5EF4-FFF2-40B4-BE49-F238E27FC236}">
                    <a16:creationId xmlns:a16="http://schemas.microsoft.com/office/drawing/2014/main" id="{6DC0260D-7AA3-4733-B3CB-6389FCCABD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7">
                <a:extLst>
                  <a:ext uri="{FF2B5EF4-FFF2-40B4-BE49-F238E27FC236}">
                    <a16:creationId xmlns:a16="http://schemas.microsoft.com/office/drawing/2014/main" id="{E9487A85-3305-4BD8-A4FB-7939820DE3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60">
                <a:extLst>
                  <a:ext uri="{FF2B5EF4-FFF2-40B4-BE49-F238E27FC236}">
                    <a16:creationId xmlns:a16="http://schemas.microsoft.com/office/drawing/2014/main" id="{9A56408A-8D1F-4308-888A-C10250ED40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59">
                <a:extLst>
                  <a:ext uri="{FF2B5EF4-FFF2-40B4-BE49-F238E27FC236}">
                    <a16:creationId xmlns:a16="http://schemas.microsoft.com/office/drawing/2014/main" id="{B8EA7519-3D12-4CBF-9CF9-2DBF5379C4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62">
                <a:extLst>
                  <a:ext uri="{FF2B5EF4-FFF2-40B4-BE49-F238E27FC236}">
                    <a16:creationId xmlns:a16="http://schemas.microsoft.com/office/drawing/2014/main" id="{CBCFA958-AB70-45BC-86FB-95916AC88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6" name="Freeform 65">
                <a:extLst>
                  <a:ext uri="{FF2B5EF4-FFF2-40B4-BE49-F238E27FC236}">
                    <a16:creationId xmlns:a16="http://schemas.microsoft.com/office/drawing/2014/main" id="{EC7CC8AD-3574-4368-9084-30AA269FB7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79">
                <a:extLst>
                  <a:ext uri="{FF2B5EF4-FFF2-40B4-BE49-F238E27FC236}">
                    <a16:creationId xmlns:a16="http://schemas.microsoft.com/office/drawing/2014/main" id="{AAF385D0-C8F4-4D2E-A604-55B0C4A37A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2">
                <a:extLst>
                  <a:ext uri="{FF2B5EF4-FFF2-40B4-BE49-F238E27FC236}">
                    <a16:creationId xmlns:a16="http://schemas.microsoft.com/office/drawing/2014/main" id="{5807D27C-D4CF-4DD8-95BF-BE0E82099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5">
                <a:extLst>
                  <a:ext uri="{FF2B5EF4-FFF2-40B4-BE49-F238E27FC236}">
                    <a16:creationId xmlns:a16="http://schemas.microsoft.com/office/drawing/2014/main" id="{AF358179-B76F-48FB-9D1E-25F2B422B7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8">
                <a:extLst>
                  <a:ext uri="{FF2B5EF4-FFF2-40B4-BE49-F238E27FC236}">
                    <a16:creationId xmlns:a16="http://schemas.microsoft.com/office/drawing/2014/main" id="{4F860F54-6F02-429D-84F9-216C593FDA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91" name="Group 90">
                <a:extLst>
                  <a:ext uri="{FF2B5EF4-FFF2-40B4-BE49-F238E27FC236}">
                    <a16:creationId xmlns:a16="http://schemas.microsoft.com/office/drawing/2014/main" id="{AF2CD1C6-D2DC-4C27-A7A3-0D6ECCB7B26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92" name="Line 63">
                  <a:extLst>
                    <a:ext uri="{FF2B5EF4-FFF2-40B4-BE49-F238E27FC236}">
                      <a16:creationId xmlns:a16="http://schemas.microsoft.com/office/drawing/2014/main" id="{17251CE3-FBBE-4B37-B229-DF726C4AE56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66">
                  <a:extLst>
                    <a:ext uri="{FF2B5EF4-FFF2-40B4-BE49-F238E27FC236}">
                      <a16:creationId xmlns:a16="http://schemas.microsoft.com/office/drawing/2014/main" id="{14522961-6FA8-43A3-894B-20435789E3A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67">
                  <a:extLst>
                    <a:ext uri="{FF2B5EF4-FFF2-40B4-BE49-F238E27FC236}">
                      <a16:creationId xmlns:a16="http://schemas.microsoft.com/office/drawing/2014/main" id="{54230A9C-2E62-416C-A910-A26CB0BB744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Line 80">
                  <a:extLst>
                    <a:ext uri="{FF2B5EF4-FFF2-40B4-BE49-F238E27FC236}">
                      <a16:creationId xmlns:a16="http://schemas.microsoft.com/office/drawing/2014/main" id="{EDC7B8CE-339C-4B31-9A1E-1E6F3F20E51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Line 83">
                  <a:extLst>
                    <a:ext uri="{FF2B5EF4-FFF2-40B4-BE49-F238E27FC236}">
                      <a16:creationId xmlns:a16="http://schemas.microsoft.com/office/drawing/2014/main" id="{D5900B3C-A349-4C11-8871-F0C656F06A2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Line 86">
                  <a:extLst>
                    <a:ext uri="{FF2B5EF4-FFF2-40B4-BE49-F238E27FC236}">
                      <a16:creationId xmlns:a16="http://schemas.microsoft.com/office/drawing/2014/main" id="{B836DF39-5332-440E-BD43-94EF14B9F7A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Line 89">
                  <a:extLst>
                    <a:ext uri="{FF2B5EF4-FFF2-40B4-BE49-F238E27FC236}">
                      <a16:creationId xmlns:a16="http://schemas.microsoft.com/office/drawing/2014/main" id="{25596AFB-7112-451F-A40E-C4D365BC05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59" name="Group 58">
              <a:extLst>
                <a:ext uri="{FF2B5EF4-FFF2-40B4-BE49-F238E27FC236}">
                  <a16:creationId xmlns:a16="http://schemas.microsoft.com/office/drawing/2014/main" id="{467B87DF-BE21-4275-A328-36294B5E87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9" name="Group 68">
                <a:extLst>
                  <a:ext uri="{FF2B5EF4-FFF2-40B4-BE49-F238E27FC236}">
                    <a16:creationId xmlns:a16="http://schemas.microsoft.com/office/drawing/2014/main" id="{5DF7768E-3A7E-48EA-AE6B-544137E0171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73" name="Straight Connector 72">
                  <a:extLst>
                    <a:ext uri="{FF2B5EF4-FFF2-40B4-BE49-F238E27FC236}">
                      <a16:creationId xmlns:a16="http://schemas.microsoft.com/office/drawing/2014/main" id="{0C7E39C2-9BBA-4C6E-B352-FADF72FF842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5FF2688-1869-4A97-A594-AD2F8C720AD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75" name="Rectangle 30">
                  <a:extLst>
                    <a:ext uri="{FF2B5EF4-FFF2-40B4-BE49-F238E27FC236}">
                      <a16:creationId xmlns:a16="http://schemas.microsoft.com/office/drawing/2014/main" id="{035F350E-CDEC-47D7-B1F6-BB33F7263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30">
                  <a:extLst>
                    <a:ext uri="{FF2B5EF4-FFF2-40B4-BE49-F238E27FC236}">
                      <a16:creationId xmlns:a16="http://schemas.microsoft.com/office/drawing/2014/main" id="{32757671-5219-4448-9D74-96978B78F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A62FFE05-1BB5-478B-ACB7-0201D6E0B86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71" name="Freeform: Shape 70">
                  <a:extLst>
                    <a:ext uri="{FF2B5EF4-FFF2-40B4-BE49-F238E27FC236}">
                      <a16:creationId xmlns:a16="http://schemas.microsoft.com/office/drawing/2014/main" id="{08CF1D90-5BE7-4777-9D00-4B898D6A5D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72" name="Freeform: Shape 71">
                  <a:extLst>
                    <a:ext uri="{FF2B5EF4-FFF2-40B4-BE49-F238E27FC236}">
                      <a16:creationId xmlns:a16="http://schemas.microsoft.com/office/drawing/2014/main" id="{D066325E-CB67-49CD-9A41-2CFD6BCC90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60" name="Group 59">
              <a:extLst>
                <a:ext uri="{FF2B5EF4-FFF2-40B4-BE49-F238E27FC236}">
                  <a16:creationId xmlns:a16="http://schemas.microsoft.com/office/drawing/2014/main" id="{7405EB12-3265-4FD8-AE15-B453CFF0849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61" name="Group 60">
                <a:extLst>
                  <a:ext uri="{FF2B5EF4-FFF2-40B4-BE49-F238E27FC236}">
                    <a16:creationId xmlns:a16="http://schemas.microsoft.com/office/drawing/2014/main" id="{BCD1DA60-1F78-4286-AD75-48457E4E42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66" name="Freeform 68">
                  <a:extLst>
                    <a:ext uri="{FF2B5EF4-FFF2-40B4-BE49-F238E27FC236}">
                      <a16:creationId xmlns:a16="http://schemas.microsoft.com/office/drawing/2014/main" id="{F2434CC9-D9BE-4CC5-A618-AC659C5CBD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69">
                  <a:extLst>
                    <a:ext uri="{FF2B5EF4-FFF2-40B4-BE49-F238E27FC236}">
                      <a16:creationId xmlns:a16="http://schemas.microsoft.com/office/drawing/2014/main" id="{B9A88CD6-DA9C-42B2-A37B-5A0E1BED7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8" name="Line 70">
                  <a:extLst>
                    <a:ext uri="{FF2B5EF4-FFF2-40B4-BE49-F238E27FC236}">
                      <a16:creationId xmlns:a16="http://schemas.microsoft.com/office/drawing/2014/main" id="{4A018333-A419-44AE-9CF5-57D5319073C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2" name="Group 61">
                <a:extLst>
                  <a:ext uri="{FF2B5EF4-FFF2-40B4-BE49-F238E27FC236}">
                    <a16:creationId xmlns:a16="http://schemas.microsoft.com/office/drawing/2014/main" id="{4C9BB730-80E2-4F3A-882B-7ED9186ABD9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63" name="Freeform 68">
                  <a:extLst>
                    <a:ext uri="{FF2B5EF4-FFF2-40B4-BE49-F238E27FC236}">
                      <a16:creationId xmlns:a16="http://schemas.microsoft.com/office/drawing/2014/main" id="{D48E4E69-835A-40C7-A548-8947A81DC1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69">
                  <a:extLst>
                    <a:ext uri="{FF2B5EF4-FFF2-40B4-BE49-F238E27FC236}">
                      <a16:creationId xmlns:a16="http://schemas.microsoft.com/office/drawing/2014/main" id="{E4F80DAC-11B8-4A6F-9CAA-8C62C6A2E6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5" name="Line 70">
                  <a:extLst>
                    <a:ext uri="{FF2B5EF4-FFF2-40B4-BE49-F238E27FC236}">
                      <a16:creationId xmlns:a16="http://schemas.microsoft.com/office/drawing/2014/main" id="{FF491AF2-6D67-4650-B34C-5BB5F112840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4" name="Alatunnisteen paikkamerkki 3">
            <a:extLst>
              <a:ext uri="{FF2B5EF4-FFF2-40B4-BE49-F238E27FC236}">
                <a16:creationId xmlns:a16="http://schemas.microsoft.com/office/drawing/2014/main" id="{D2655A27-5D69-4FC5-B9FF-D5ADF62C75E8}"/>
              </a:ext>
            </a:extLst>
          </p:cNvPr>
          <p:cNvSpPr>
            <a:spLocks noGrp="1"/>
          </p:cNvSpPr>
          <p:nvPr>
            <p:ph type="ftr" sz="quarter" idx="16"/>
          </p:nvPr>
        </p:nvSpPr>
        <p:spPr>
          <a:xfrm>
            <a:off x="2754312" y="6357600"/>
            <a:ext cx="6683376" cy="460800"/>
          </a:xfrm>
        </p:spPr>
        <p:txBody>
          <a:bodyPr vert="horz" lIns="91440" tIns="45720" rIns="91440" bIns="45720" rtlCol="0" anchor="ctr">
            <a:normAutofit/>
          </a:bodyPr>
          <a:lstStyle/>
          <a:p>
            <a:pPr>
              <a:spcAft>
                <a:spcPts val="600"/>
              </a:spcAft>
              <a:defRPr/>
            </a:pPr>
            <a:r>
              <a:rPr lang="en-US" kern="1200" cap="all" spc="300" baseline="0">
                <a:solidFill>
                  <a:schemeClr val="tx1">
                    <a:alpha val="60000"/>
                  </a:schemeClr>
                </a:solidFill>
                <a:latin typeface="+mj-lt"/>
                <a:ea typeface="+mn-ea"/>
                <a:cs typeface="+mn-cs"/>
              </a:rPr>
              <a:t>Financial Law Lecture 4</a:t>
            </a:r>
          </a:p>
        </p:txBody>
      </p:sp>
      <p:sp>
        <p:nvSpPr>
          <p:cNvPr id="5" name="Dian numeron paikkamerkki 4">
            <a:extLst>
              <a:ext uri="{FF2B5EF4-FFF2-40B4-BE49-F238E27FC236}">
                <a16:creationId xmlns:a16="http://schemas.microsoft.com/office/drawing/2014/main" id="{35170439-3FD0-4BE4-8972-4C7AA5758E2F}"/>
              </a:ext>
            </a:extLst>
          </p:cNvPr>
          <p:cNvSpPr>
            <a:spLocks noGrp="1"/>
          </p:cNvSpPr>
          <p:nvPr>
            <p:ph type="sldNum" sz="quarter" idx="17"/>
          </p:nvPr>
        </p:nvSpPr>
        <p:spPr>
          <a:xfrm>
            <a:off x="9982800" y="6357600"/>
            <a:ext cx="1760150" cy="460800"/>
          </a:xfrm>
        </p:spPr>
        <p:txBody>
          <a:bodyPr vert="horz" lIns="91440" tIns="45720" rIns="91440" bIns="45720" rtlCol="0" anchor="ctr">
            <a:normAutofit/>
          </a:bodyPr>
          <a:lstStyle/>
          <a:p>
            <a:pPr>
              <a:spcAft>
                <a:spcPts val="600"/>
              </a:spcAft>
              <a:defRPr/>
            </a:pPr>
            <a:fld id="{4DC74067-3E18-49C5-A177-70BF794C5DB3}" type="slidenum">
              <a:rPr lang="en-US" smtClean="0"/>
              <a:pPr>
                <a:spcAft>
                  <a:spcPts val="600"/>
                </a:spcAft>
                <a:defRPr/>
              </a:pPr>
              <a:t>6</a:t>
            </a:fld>
            <a:endParaRPr lang="en-US"/>
          </a:p>
        </p:txBody>
      </p:sp>
    </p:spTree>
    <p:extLst>
      <p:ext uri="{BB962C8B-B14F-4D97-AF65-F5344CB8AC3E}">
        <p14:creationId xmlns:p14="http://schemas.microsoft.com/office/powerpoint/2010/main" val="206642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16A5661-2CFE-478C-BAC3-729F393F3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6107C00-E72F-4BBE-8F30-99437EFB3439}"/>
              </a:ext>
            </a:extLst>
          </p:cNvPr>
          <p:cNvSpPr>
            <a:spLocks noGrp="1"/>
          </p:cNvSpPr>
          <p:nvPr>
            <p:ph type="title"/>
          </p:nvPr>
        </p:nvSpPr>
        <p:spPr>
          <a:xfrm>
            <a:off x="1080000" y="1508125"/>
            <a:ext cx="3899982" cy="3838576"/>
          </a:xfrm>
        </p:spPr>
        <p:txBody>
          <a:bodyPr anchor="ctr">
            <a:normAutofit/>
          </a:bodyPr>
          <a:lstStyle/>
          <a:p>
            <a:pPr algn="ctr"/>
            <a:br>
              <a:rPr lang="fi-FI" b="1" dirty="0"/>
            </a:br>
            <a:br>
              <a:rPr lang="fi-FI" b="1" dirty="0"/>
            </a:br>
            <a:r>
              <a:rPr lang="fi-FI" b="1" dirty="0"/>
              <a:t>Direct Electronic Access to </a:t>
            </a:r>
            <a:r>
              <a:rPr lang="fi-FI" b="1" dirty="0" err="1"/>
              <a:t>the</a:t>
            </a:r>
            <a:r>
              <a:rPr lang="fi-FI" b="1" dirty="0"/>
              <a:t> Trading </a:t>
            </a:r>
            <a:r>
              <a:rPr lang="fi-FI" b="1" dirty="0" err="1"/>
              <a:t>Venue</a:t>
            </a:r>
            <a:r>
              <a:rPr lang="fi-FI" b="1" dirty="0"/>
              <a:t> </a:t>
            </a:r>
            <a:br>
              <a:rPr lang="fi-FI" b="1" dirty="0"/>
            </a:br>
            <a:r>
              <a:rPr lang="fi-FI" b="1" dirty="0" err="1"/>
              <a:t>MiFID</a:t>
            </a:r>
            <a:r>
              <a:rPr lang="fi-FI" b="1" dirty="0"/>
              <a:t> II Art. 17 (5)</a:t>
            </a:r>
            <a:br>
              <a:rPr lang="fi-FI" b="1" dirty="0"/>
            </a:br>
            <a:endParaRPr lang="fi-FI" dirty="0"/>
          </a:p>
        </p:txBody>
      </p:sp>
      <p:grpSp>
        <p:nvGrpSpPr>
          <p:cNvPr id="21" name="Group 20">
            <a:extLst>
              <a:ext uri="{FF2B5EF4-FFF2-40B4-BE49-F238E27FC236}">
                <a16:creationId xmlns:a16="http://schemas.microsoft.com/office/drawing/2014/main" id="{317C5DB0-7DD2-458D-B2D6-43AD6AB88B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4357" y="198422"/>
            <a:ext cx="788808" cy="1273628"/>
            <a:chOff x="554357" y="198422"/>
            <a:chExt cx="788808" cy="1273628"/>
          </a:xfrm>
        </p:grpSpPr>
        <p:sp>
          <p:nvSpPr>
            <p:cNvPr id="22" name="Oval 21">
              <a:extLst>
                <a:ext uri="{FF2B5EF4-FFF2-40B4-BE49-F238E27FC236}">
                  <a16:creationId xmlns:a16="http://schemas.microsoft.com/office/drawing/2014/main" id="{E7C83ECF-756B-4492-843B-918CC1105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002750" y="198422"/>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23" name="Group 22">
              <a:extLst>
                <a:ext uri="{FF2B5EF4-FFF2-40B4-BE49-F238E27FC236}">
                  <a16:creationId xmlns:a16="http://schemas.microsoft.com/office/drawing/2014/main" id="{FF058DD3-3916-4C08-B24C-579AB28BC6F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8100000" flipH="1">
              <a:off x="554357" y="402322"/>
              <a:ext cx="641183" cy="1069728"/>
              <a:chOff x="6484112" y="2967038"/>
              <a:chExt cx="641183" cy="1069728"/>
            </a:xfrm>
          </p:grpSpPr>
          <p:grpSp>
            <p:nvGrpSpPr>
              <p:cNvPr id="24" name="Group 23">
                <a:extLst>
                  <a:ext uri="{FF2B5EF4-FFF2-40B4-BE49-F238E27FC236}">
                    <a16:creationId xmlns:a16="http://schemas.microsoft.com/office/drawing/2014/main" id="{8D110D46-B042-4353-93DE-70E69ECEA53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9" name="Freeform 68">
                  <a:extLst>
                    <a:ext uri="{FF2B5EF4-FFF2-40B4-BE49-F238E27FC236}">
                      <a16:creationId xmlns:a16="http://schemas.microsoft.com/office/drawing/2014/main" id="{E214E373-86E1-401E-AED2-85946BACF9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69">
                  <a:extLst>
                    <a:ext uri="{FF2B5EF4-FFF2-40B4-BE49-F238E27FC236}">
                      <a16:creationId xmlns:a16="http://schemas.microsoft.com/office/drawing/2014/main" id="{1691C68F-E553-4087-B3CD-06675355AA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1" name="Line 70">
                  <a:extLst>
                    <a:ext uri="{FF2B5EF4-FFF2-40B4-BE49-F238E27FC236}">
                      <a16:creationId xmlns:a16="http://schemas.microsoft.com/office/drawing/2014/main" id="{B13009C4-8616-47EF-BB18-A5E66A51929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24">
                <a:extLst>
                  <a:ext uri="{FF2B5EF4-FFF2-40B4-BE49-F238E27FC236}">
                    <a16:creationId xmlns:a16="http://schemas.microsoft.com/office/drawing/2014/main" id="{7926455A-FC5C-4B86-8A74-CE4D2F87D4F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26" name="Freeform 68">
                  <a:extLst>
                    <a:ext uri="{FF2B5EF4-FFF2-40B4-BE49-F238E27FC236}">
                      <a16:creationId xmlns:a16="http://schemas.microsoft.com/office/drawing/2014/main" id="{A78AACFD-FC9C-4CB1-A53D-E25D19ABF5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9">
                  <a:extLst>
                    <a:ext uri="{FF2B5EF4-FFF2-40B4-BE49-F238E27FC236}">
                      <a16:creationId xmlns:a16="http://schemas.microsoft.com/office/drawing/2014/main" id="{7642CF8C-E6A9-4EBD-8606-8C51CFA327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8" name="Line 70">
                  <a:extLst>
                    <a:ext uri="{FF2B5EF4-FFF2-40B4-BE49-F238E27FC236}">
                      <a16:creationId xmlns:a16="http://schemas.microsoft.com/office/drawing/2014/main" id="{1EDA345F-CA5B-4CCA-B550-CF69B956A6D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33" name="Straight Connector 32">
            <a:extLst>
              <a:ext uri="{FF2B5EF4-FFF2-40B4-BE49-F238E27FC236}">
                <a16:creationId xmlns:a16="http://schemas.microsoft.com/office/drawing/2014/main" id="{4171395C-0D5B-4C83-8CEB-2648A22390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15" name="Sisällön paikkamerkki 14">
            <a:extLst>
              <a:ext uri="{FF2B5EF4-FFF2-40B4-BE49-F238E27FC236}">
                <a16:creationId xmlns:a16="http://schemas.microsoft.com/office/drawing/2014/main" id="{49FA280C-A579-47C8-85B6-9FF99CE81819}"/>
              </a:ext>
            </a:extLst>
          </p:cNvPr>
          <p:cNvGraphicFramePr>
            <a:graphicFrameLocks noGrp="1"/>
          </p:cNvGraphicFramePr>
          <p:nvPr>
            <p:ph idx="1"/>
            <p:extLst>
              <p:ext uri="{D42A27DB-BD31-4B8C-83A1-F6EECF244321}">
                <p14:modId xmlns:p14="http://schemas.microsoft.com/office/powerpoint/2010/main" val="11246466"/>
              </p:ext>
            </p:extLst>
          </p:nvPr>
        </p:nvGraphicFramePr>
        <p:xfrm>
          <a:off x="6654801" y="1079499"/>
          <a:ext cx="4457200" cy="4689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9FB9D2E-53F2-4361-A456-6AEC80FB7D9B}"/>
              </a:ext>
            </a:extLst>
          </p:cNvPr>
          <p:cNvSpPr>
            <a:spLocks noGrp="1"/>
          </p:cNvSpPr>
          <p:nvPr>
            <p:ph type="ftr" sz="quarter" idx="11"/>
          </p:nvPr>
        </p:nvSpPr>
        <p:spPr>
          <a:xfrm>
            <a:off x="2754312" y="6357600"/>
            <a:ext cx="6683376" cy="460800"/>
          </a:xfrm>
        </p:spPr>
        <p:txBody>
          <a:bodyPr>
            <a:normAutofit/>
          </a:bodyPr>
          <a:lstStyle/>
          <a:p>
            <a:pPr>
              <a:spcAft>
                <a:spcPts val="600"/>
              </a:spcAft>
              <a:defRPr/>
            </a:pPr>
            <a:r>
              <a:rPr lang="en-US"/>
              <a:t>Financial Law Lecture 4</a:t>
            </a:r>
          </a:p>
        </p:txBody>
      </p:sp>
      <p:sp>
        <p:nvSpPr>
          <p:cNvPr id="5" name="Dian numeron paikkamerkki 4">
            <a:extLst>
              <a:ext uri="{FF2B5EF4-FFF2-40B4-BE49-F238E27FC236}">
                <a16:creationId xmlns:a16="http://schemas.microsoft.com/office/drawing/2014/main" id="{57E8B685-B409-49C9-A991-30829CCBB876}"/>
              </a:ext>
            </a:extLst>
          </p:cNvPr>
          <p:cNvSpPr>
            <a:spLocks noGrp="1"/>
          </p:cNvSpPr>
          <p:nvPr>
            <p:ph type="sldNum" sz="quarter" idx="12"/>
          </p:nvPr>
        </p:nvSpPr>
        <p:spPr>
          <a:xfrm>
            <a:off x="9982800" y="6357600"/>
            <a:ext cx="1760150" cy="460800"/>
          </a:xfrm>
        </p:spPr>
        <p:txBody>
          <a:bodyPr>
            <a:normAutofit/>
          </a:bodyPr>
          <a:lstStyle/>
          <a:p>
            <a:pPr>
              <a:spcAft>
                <a:spcPts val="600"/>
              </a:spcAft>
              <a:defRPr/>
            </a:pPr>
            <a:fld id="{4DC74067-3E18-49C5-A177-70BF794C5DB3}" type="slidenum">
              <a:rPr lang="en-US" smtClean="0"/>
              <a:pPr>
                <a:spcAft>
                  <a:spcPts val="600"/>
                </a:spcAft>
                <a:defRPr/>
              </a:pPr>
              <a:t>7</a:t>
            </a:fld>
            <a:endParaRPr lang="en-US"/>
          </a:p>
        </p:txBody>
      </p:sp>
    </p:spTree>
    <p:extLst>
      <p:ext uri="{BB962C8B-B14F-4D97-AF65-F5344CB8AC3E}">
        <p14:creationId xmlns:p14="http://schemas.microsoft.com/office/powerpoint/2010/main" val="63189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graphicEl>
                                              <a:dgm id="{4B2B3D65-5BA4-4445-9461-274B68A72E5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graphicEl>
                                              <a:dgm id="{11CB0F6A-3A17-4CC7-917F-D60C708F1A1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graphicEl>
                                              <a:dgm id="{27C13FFC-8D80-4A97-86B6-5BE80431C31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graphicEl>
                                              <a:dgm id="{DD1EF5C2-02D3-4747-B9A4-662AA0D6B67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graphicEl>
                                              <a:dgm id="{80074951-4477-4C85-85E7-E34E834D83B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graphicEl>
                                              <a:dgm id="{34F08527-8314-44F3-A771-FADED7BE232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graphicEl>
                                              <a:dgm id="{73737E99-61F6-4912-887F-AC8CBD933A2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graphicEl>
                                              <a:dgm id="{F58BB8EF-56B1-4E62-9AF3-945F9C7086CF}"/>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graphicEl>
                                              <a:dgm id="{1DABBD10-16A1-4DA1-A983-0FCD77E9ABE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A394EF-01B0-476C-AA6A-F614B2A41723}"/>
              </a:ext>
            </a:extLst>
          </p:cNvPr>
          <p:cNvSpPr>
            <a:spLocks noGrp="1"/>
          </p:cNvSpPr>
          <p:nvPr>
            <p:ph type="title"/>
          </p:nvPr>
        </p:nvSpPr>
        <p:spPr/>
        <p:txBody>
          <a:bodyPr/>
          <a:lstStyle/>
          <a:p>
            <a:pPr algn="ctr"/>
            <a:r>
              <a:rPr lang="fi-FI" b="1" dirty="0" err="1"/>
              <a:t>Tied</a:t>
            </a:r>
            <a:r>
              <a:rPr lang="fi-FI" b="1" dirty="0"/>
              <a:t> </a:t>
            </a:r>
            <a:r>
              <a:rPr lang="fi-FI" b="1" dirty="0" err="1"/>
              <a:t>Agents</a:t>
            </a:r>
            <a:r>
              <a:rPr lang="fi-FI" b="1" dirty="0"/>
              <a:t> (</a:t>
            </a:r>
            <a:r>
              <a:rPr lang="fi-FI" b="1" dirty="0" err="1"/>
              <a:t>MiFID</a:t>
            </a:r>
            <a:r>
              <a:rPr lang="fi-FI" b="1" dirty="0"/>
              <a:t> II Art. 29) </a:t>
            </a:r>
            <a:endParaRPr lang="fi-FI" dirty="0"/>
          </a:p>
        </p:txBody>
      </p:sp>
      <p:sp>
        <p:nvSpPr>
          <p:cNvPr id="4" name="Alatunnisteen paikkamerkki 3">
            <a:extLst>
              <a:ext uri="{FF2B5EF4-FFF2-40B4-BE49-F238E27FC236}">
                <a16:creationId xmlns:a16="http://schemas.microsoft.com/office/drawing/2014/main" id="{604CEF62-51CC-4611-9E09-4F8FEB966265}"/>
              </a:ext>
            </a:extLst>
          </p:cNvPr>
          <p:cNvSpPr>
            <a:spLocks noGrp="1"/>
          </p:cNvSpPr>
          <p:nvPr>
            <p:ph type="ftr" sz="quarter" idx="11"/>
          </p:nvPr>
        </p:nvSpPr>
        <p:spPr/>
        <p:txBody>
          <a:bodyPr/>
          <a:lstStyle/>
          <a:p>
            <a:pPr>
              <a:defRPr/>
            </a:pPr>
            <a:r>
              <a:rPr lang="en-US">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F27BEB95-8F20-4441-AD2E-919EE24F782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8</a:t>
            </a:fld>
            <a:endParaRPr lang="en-US">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22C20BA7-2767-4287-AA6D-BE3AD391405D}"/>
              </a:ext>
            </a:extLst>
          </p:cNvPr>
          <p:cNvGraphicFramePr>
            <a:graphicFrameLocks noGrp="1"/>
          </p:cNvGraphicFramePr>
          <p:nvPr>
            <p:ph idx="1"/>
            <p:extLst>
              <p:ext uri="{D42A27DB-BD31-4B8C-83A1-F6EECF244321}">
                <p14:modId xmlns:p14="http://schemas.microsoft.com/office/powerpoint/2010/main" val="267243033"/>
              </p:ext>
            </p:extLst>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101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B2B2B928-79D8-4009-9DA2-EE97C1055DE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35E4B5E7-B9B0-43F3-8C34-5F028C5B982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19F13C9A-DEBB-4CFA-943B-C8D1205232E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93662D1A-EAC5-4D0D-8B47-224600ACABD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48587997-3ED9-4F81-8EA6-346115C0600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E6A3037-0966-405F-87AE-DB18026AAFB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6BDFB276-2E11-49EE-B0DC-808BE8E92B2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107466E1-B450-4AA3-B676-0E1024536CA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3C951938-0E08-402A-8504-6585FFA21DF2}"/>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17D44AC6-25CC-48A5-BC0A-CB4AEAA3CED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9D606250-E8D2-4EE5-960B-2A004A75D634}"/>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9A82DA04-9EF3-43A8-AE0B-49EDE65BEFC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0BF5D580-27A0-4DBD-97A6-30563B9417D0}"/>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19B732DB-5736-4CE8-BA33-309F7EA47DB8}"/>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graphicEl>
                                              <a:dgm id="{76AC58F0-E3CD-45FE-82F6-E7903CF7902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graphicEl>
                                              <a:dgm id="{CA9A6B44-7B45-4BBE-88DB-D991CB180E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F9A734-FDF6-41BA-9A98-2E0C730A8EA4}"/>
              </a:ext>
            </a:extLst>
          </p:cNvPr>
          <p:cNvSpPr>
            <a:spLocks noGrp="1"/>
          </p:cNvSpPr>
          <p:nvPr>
            <p:ph type="title"/>
          </p:nvPr>
        </p:nvSpPr>
        <p:spPr>
          <a:xfrm>
            <a:off x="762002" y="488950"/>
            <a:ext cx="10646833" cy="1079500"/>
          </a:xfrm>
        </p:spPr>
        <p:txBody>
          <a:bodyPr>
            <a:normAutofit/>
          </a:bodyPr>
          <a:lstStyle/>
          <a:p>
            <a:pPr>
              <a:lnSpc>
                <a:spcPct val="90000"/>
              </a:lnSpc>
            </a:pPr>
            <a:r>
              <a:rPr lang="fi-FI" dirty="0"/>
              <a:t>Provision of </a:t>
            </a:r>
            <a:r>
              <a:rPr lang="fi-FI" dirty="0" err="1"/>
              <a:t>Investment</a:t>
            </a:r>
            <a:r>
              <a:rPr lang="fi-FI" dirty="0"/>
              <a:t> </a:t>
            </a:r>
            <a:r>
              <a:rPr lang="fi-FI" dirty="0" err="1"/>
              <a:t>Advice</a:t>
            </a:r>
            <a:r>
              <a:rPr lang="fi-FI" dirty="0"/>
              <a:t> on an </a:t>
            </a:r>
            <a:r>
              <a:rPr lang="fi-FI" dirty="0" err="1"/>
              <a:t>Independent</a:t>
            </a:r>
            <a:r>
              <a:rPr lang="fi-FI" dirty="0"/>
              <a:t> </a:t>
            </a:r>
            <a:r>
              <a:rPr lang="fi-FI" dirty="0" err="1"/>
              <a:t>Basis</a:t>
            </a:r>
            <a:r>
              <a:rPr lang="fi-FI" dirty="0"/>
              <a:t> </a:t>
            </a:r>
            <a:br>
              <a:rPr lang="fi-FI" dirty="0"/>
            </a:br>
            <a:r>
              <a:rPr lang="fi-FI" dirty="0"/>
              <a:t>(Marja Luukkonen: </a:t>
            </a:r>
            <a:r>
              <a:rPr lang="fi-FI" dirty="0" err="1"/>
              <a:t>Lectures</a:t>
            </a:r>
            <a:r>
              <a:rPr lang="fi-FI" dirty="0"/>
              <a:t>) </a:t>
            </a:r>
          </a:p>
        </p:txBody>
      </p:sp>
      <p:sp>
        <p:nvSpPr>
          <p:cNvPr id="3" name="Sisällön paikkamerkki 2">
            <a:extLst>
              <a:ext uri="{FF2B5EF4-FFF2-40B4-BE49-F238E27FC236}">
                <a16:creationId xmlns:a16="http://schemas.microsoft.com/office/drawing/2014/main" id="{8C54842C-2BC3-4C93-9C58-D644276CA86F}"/>
              </a:ext>
            </a:extLst>
          </p:cNvPr>
          <p:cNvSpPr>
            <a:spLocks noGrp="1"/>
          </p:cNvSpPr>
          <p:nvPr>
            <p:ph sz="half" idx="1"/>
          </p:nvPr>
        </p:nvSpPr>
        <p:spPr>
          <a:xfrm>
            <a:off x="762002" y="1582740"/>
            <a:ext cx="5221817" cy="4135437"/>
          </a:xfrm>
        </p:spPr>
        <p:txBody>
          <a:bodyPr>
            <a:normAutofit lnSpcReduction="10000"/>
          </a:bodyPr>
          <a:lstStyle/>
          <a:p>
            <a:pPr>
              <a:lnSpc>
                <a:spcPct val="90000"/>
              </a:lnSpc>
            </a:pPr>
            <a:r>
              <a:rPr lang="en-US" sz="1300" dirty="0"/>
              <a:t>In independent investment advice, investment advice must not be limited to the investment firm's own products.</a:t>
            </a:r>
          </a:p>
          <a:p>
            <a:pPr>
              <a:lnSpc>
                <a:spcPct val="90000"/>
              </a:lnSpc>
            </a:pPr>
            <a:r>
              <a:rPr lang="en-US" sz="1300" dirty="0"/>
              <a:t>If the investment advice is non-independent, this must be communicated to the client in a clear and comprehensible manner. In this case, the client must also be clearly informed that the Investment Advice is not based on an extensive analysis of the various financial instruments, but is limited to the investment firm's own products or those of a party with which the investment firm has a close connection.</a:t>
            </a:r>
          </a:p>
          <a:p>
            <a:pPr>
              <a:lnSpc>
                <a:spcPct val="90000"/>
              </a:lnSpc>
            </a:pPr>
            <a:r>
              <a:rPr lang="en-US" sz="1300" dirty="0"/>
              <a:t>When providing independent investment advice, an investment firm shall assess a sufficient range of financial instruments available on the market, which shall be sufficiently representative of the different types of financial instruments and issuers or product providers to ensure that the client's investment objectives can be properly achieved.</a:t>
            </a:r>
          </a:p>
          <a:p>
            <a:pPr>
              <a:lnSpc>
                <a:spcPct val="90000"/>
              </a:lnSpc>
            </a:pPr>
            <a:r>
              <a:rPr lang="en-US" sz="1300" dirty="0"/>
              <a:t>There is no obstacle in independent investment advice to the fact that the range to be assessed could also include the investment firm's own products. However, the investment firm must be able to justify and ensure the independence of the investment advice</a:t>
            </a:r>
            <a:endParaRPr lang="fi-FI" sz="1300" dirty="0"/>
          </a:p>
        </p:txBody>
      </p:sp>
      <p:pic>
        <p:nvPicPr>
          <p:cNvPr id="7" name="Sisällön paikkamerkki 6" descr="Poika, joka kuuntelee sydämenlyöntejään stetoskoopilla lääkärissä">
            <a:extLst>
              <a:ext uri="{FF2B5EF4-FFF2-40B4-BE49-F238E27FC236}">
                <a16:creationId xmlns:a16="http://schemas.microsoft.com/office/drawing/2014/main" id="{F42C1F5D-2422-4011-A125-8D5748B54541}"/>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1357" r="4360" b="3"/>
          <a:stretch/>
        </p:blipFill>
        <p:spPr>
          <a:xfrm>
            <a:off x="6187017" y="1582740"/>
            <a:ext cx="5221816" cy="4135437"/>
          </a:xfrm>
          <a:prstGeom prst="rect">
            <a:avLst/>
          </a:prstGeom>
          <a:noFill/>
        </p:spPr>
      </p:pic>
      <p:sp>
        <p:nvSpPr>
          <p:cNvPr id="4" name="Alatunnisteen paikkamerkki 3">
            <a:extLst>
              <a:ext uri="{FF2B5EF4-FFF2-40B4-BE49-F238E27FC236}">
                <a16:creationId xmlns:a16="http://schemas.microsoft.com/office/drawing/2014/main" id="{F18481E8-3ACE-424E-A251-76F38229E0AB}"/>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Financial Law Lecture 4</a:t>
            </a:r>
          </a:p>
        </p:txBody>
      </p:sp>
      <p:sp>
        <p:nvSpPr>
          <p:cNvPr id="5" name="Dian numeron paikkamerkki 4">
            <a:extLst>
              <a:ext uri="{FF2B5EF4-FFF2-40B4-BE49-F238E27FC236}">
                <a16:creationId xmlns:a16="http://schemas.microsoft.com/office/drawing/2014/main" id="{9B0CC3EB-FD53-47FE-80C1-4059BC5C139C}"/>
              </a:ext>
            </a:extLst>
          </p:cNvPr>
          <p:cNvSpPr>
            <a:spLocks noGrp="1"/>
          </p:cNvSpPr>
          <p:nvPr>
            <p:ph type="sldNum" sz="quarter" idx="12"/>
          </p:nvPr>
        </p:nvSpPr>
        <p:spPr>
          <a:xfrm>
            <a:off x="6587067" y="6297616"/>
            <a:ext cx="4826000" cy="161925"/>
          </a:xfrm>
        </p:spPr>
        <p:txBody>
          <a:bodyPr anchor="ctr">
            <a:normAutofit/>
          </a:bodyPr>
          <a:lstStyle/>
          <a:p>
            <a:pPr>
              <a:lnSpc>
                <a:spcPct val="90000"/>
              </a:lnSpc>
              <a:spcAft>
                <a:spcPts val="600"/>
              </a:spcAft>
              <a:defRPr/>
            </a:pPr>
            <a:fld id="{4DC74067-3E18-49C5-A177-70BF794C5DB3}" type="slidenum">
              <a:rPr lang="en-US" sz="500" smtClean="0">
                <a:solidFill>
                  <a:prstClr val="black">
                    <a:tint val="75000"/>
                  </a:prstClr>
                </a:solidFill>
              </a:rPr>
              <a:pPr>
                <a:lnSpc>
                  <a:spcPct val="90000"/>
                </a:lnSpc>
                <a:spcAft>
                  <a:spcPts val="600"/>
                </a:spcAft>
                <a:defRPr/>
              </a:pPr>
              <a:t>9</a:t>
            </a:fld>
            <a:endParaRPr lang="en-US" sz="500">
              <a:solidFill>
                <a:prstClr val="black">
                  <a:tint val="75000"/>
                </a:prstClr>
              </a:solidFill>
            </a:endParaRPr>
          </a:p>
        </p:txBody>
      </p:sp>
    </p:spTree>
    <p:extLst>
      <p:ext uri="{BB962C8B-B14F-4D97-AF65-F5344CB8AC3E}">
        <p14:creationId xmlns:p14="http://schemas.microsoft.com/office/powerpoint/2010/main" val="242639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heme/theme1.xml><?xml version="1.0" encoding="utf-8"?>
<a:theme xmlns:a="http://schemas.openxmlformats.org/drawingml/2006/main" name="FrostyVTI">
  <a:themeElements>
    <a:clrScheme name="AnalogousFromLightSeedLeftStep">
      <a:dk1>
        <a:srgbClr val="000000"/>
      </a:dk1>
      <a:lt1>
        <a:srgbClr val="FFFFFF"/>
      </a:lt1>
      <a:dk2>
        <a:srgbClr val="242E41"/>
      </a:dk2>
      <a:lt2>
        <a:srgbClr val="E2E3E8"/>
      </a:lt2>
      <a:accent1>
        <a:srgbClr val="A9A180"/>
      </a:accent1>
      <a:accent2>
        <a:srgbClr val="BA957F"/>
      </a:accent2>
      <a:accent3>
        <a:srgbClr val="C59395"/>
      </a:accent3>
      <a:accent4>
        <a:srgbClr val="BA7F9A"/>
      </a:accent4>
      <a:accent5>
        <a:srgbClr val="C38FBC"/>
      </a:accent5>
      <a:accent6>
        <a:srgbClr val="A97FBA"/>
      </a:accent6>
      <a:hlink>
        <a:srgbClr val="6977AE"/>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4273</Words>
  <Application>Microsoft Office PowerPoint</Application>
  <PresentationFormat>Laajakuva</PresentationFormat>
  <Paragraphs>225</Paragraphs>
  <Slides>27</Slides>
  <Notes>0</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27</vt:i4>
      </vt:variant>
    </vt:vector>
  </HeadingPairs>
  <TitlesOfParts>
    <vt:vector size="36" baseType="lpstr">
      <vt:lpstr>Arial</vt:lpstr>
      <vt:lpstr>Avenir Next LT Pro</vt:lpstr>
      <vt:lpstr>Calibri</vt:lpstr>
      <vt:lpstr>Courier New</vt:lpstr>
      <vt:lpstr>Georgia</vt:lpstr>
      <vt:lpstr>Goudy Old Style</vt:lpstr>
      <vt:lpstr>Lucida Grande</vt:lpstr>
      <vt:lpstr>Wingdings</vt:lpstr>
      <vt:lpstr>FrostyVTI</vt:lpstr>
      <vt:lpstr>Financial Law</vt:lpstr>
      <vt:lpstr>The Business of Investment Service Companies  (Marja Luukkonen, Lectures ”Rahoitusmarkkinaoikeus”)</vt:lpstr>
      <vt:lpstr>Regulation of Investment Services and Marketplaces</vt:lpstr>
      <vt:lpstr>Investment services and activities (MiFID II Annex 1 Section A) </vt:lpstr>
      <vt:lpstr>Classification of Customers  </vt:lpstr>
      <vt:lpstr>Directive 97/9/ec of the european parliament and of the council on investor-compensation schemes https://eur-lex.europa.eu/legal-content/EN/TXT/PDF/?uri=CELEX:31997L0009&amp;from=EN   MiFID II art. 14</vt:lpstr>
      <vt:lpstr>  Direct Electronic Access to the Trading Venue  MiFID II Art. 17 (5) </vt:lpstr>
      <vt:lpstr>Tied Agents (MiFID II Art. 29) </vt:lpstr>
      <vt:lpstr>Provision of Investment Advice on an Independent Basis  (Marja Luukkonen: Lectures) </vt:lpstr>
      <vt:lpstr>Best Execution MiFID Art. 27 and 28</vt:lpstr>
      <vt:lpstr>   Conflicts of Interests  MiFID II Art. 16(3) and 23 </vt:lpstr>
      <vt:lpstr>Situations of Conflicts of Interest 1 (1 – 2: Marja Luukkonen, Lectures)</vt:lpstr>
      <vt:lpstr>Conflicts of Interests: Transparency </vt:lpstr>
      <vt:lpstr>Incentives 1 (1- 2: Marja Luukkonen: Lectures) </vt:lpstr>
      <vt:lpstr>Incentives 2: MiFID II Art. 24 (7) – (10) </vt:lpstr>
      <vt:lpstr>Incentives 3</vt:lpstr>
      <vt:lpstr>Product Management of Investment Firms 1 (MiFID II art. 16; Marja Luukkonen, Lectures)</vt:lpstr>
      <vt:lpstr>Product Management: Mifid II Art. 16</vt:lpstr>
      <vt:lpstr>Product Management 3 </vt:lpstr>
      <vt:lpstr>Intervention on Products (Marja Luukkonen, Lectures)</vt:lpstr>
      <vt:lpstr>Intervention on Products 2</vt:lpstr>
      <vt:lpstr>ESMA interventions on investment products </vt:lpstr>
      <vt:lpstr>ESMA /2016/1156 25 July 2016 </vt:lpstr>
      <vt:lpstr>ESMA Press Release 27 March 2018 https://www.esma.europa.eu/sites/default/files/library/esma71-98-128_press_release_product_intervention.pdf </vt:lpstr>
      <vt:lpstr>ESMA on Binary Options and CFD’s </vt:lpstr>
      <vt:lpstr>Good Practice in Offering Investment Products</vt:lpstr>
      <vt:lpstr>Good Insurance Practice: a Finnish case  https://www.finanssivalvonta.fi/tiedotteet-ja-julkaisut/verkkouutiset/2018/sakkojen-varalta-vakuuttaminen-on-hyvan-vakuutustavan-vastaista/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17</cp:revision>
  <dcterms:created xsi:type="dcterms:W3CDTF">2021-01-25T14:53:56Z</dcterms:created>
  <dcterms:modified xsi:type="dcterms:W3CDTF">2021-01-25T18:06:44Z</dcterms:modified>
</cp:coreProperties>
</file>