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Mass Culture and Media, Kitsch and Camp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Philosophy and theory of art 3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CB41070C-B4AA-4DF6-8580-31979430E7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36213"/>
          <a:stretch/>
        </p:blipFill>
        <p:spPr>
          <a:xfrm>
            <a:off x="15" y="10"/>
            <a:ext cx="12191985" cy="457834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C7039-56C3-4477-BF99-07965335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dirty="0"/>
              <a:t>Susan Sontag, Notes on Camp (1964)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B397E6-C65C-4202-A109-120E644B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r>
              <a:rPr lang="en-US" dirty="0"/>
              <a:t>Camp from gay culture (but has ancient roots), pleasure-driven ironical interpretation of e.g. mass culture</a:t>
            </a:r>
          </a:p>
        </p:txBody>
      </p:sp>
    </p:spTree>
    <p:extLst>
      <p:ext uri="{BB962C8B-B14F-4D97-AF65-F5344CB8AC3E}">
        <p14:creationId xmlns:p14="http://schemas.microsoft.com/office/powerpoint/2010/main" val="423282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BFE768-ED29-445C-AA70-AA5EA804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300"/>
              <a:t>Kitsch research today, and the history of kitsch</a:t>
            </a:r>
            <a:endParaRPr lang="fi-FI" sz="330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D93D18-B285-416D-A10F-BC48AE93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14010" b="-1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19CF7-8218-478A-84E4-9E8985338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dirty="0"/>
              <a:t>Souvenirs, “cheesy”, sentimentality, cuteness, colors and materials (pink and porcelain), kitsch affects out perception and interpretation as we have so much of it, birth in the 1860s as a concept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34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2AB7-9958-4D35-8CDA-CECFAE41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Noël Carroll, </a:t>
            </a:r>
            <a:r>
              <a:rPr lang="en-US" i="1" dirty="0"/>
              <a:t>A Philosophy of Mass Art </a:t>
            </a:r>
            <a:r>
              <a:rPr lang="en-US" dirty="0"/>
              <a:t>(1998)</a:t>
            </a:r>
            <a:endParaRPr lang="fi-FI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9F6FD5-D643-4831-BB33-AADE938D0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60" y="812799"/>
            <a:ext cx="3441592" cy="5294757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45473B2-AB43-4800-8E5E-72C99178E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Media positive and media negative thinkers throughout the 20</a:t>
            </a:r>
            <a:r>
              <a:rPr lang="en-US" baseline="30000" dirty="0"/>
              <a:t>th</a:t>
            </a:r>
            <a:r>
              <a:rPr lang="en-US" dirty="0"/>
              <a:t> century have had the same arguments for and/or against e.g. radio, TV, internet, VR, film, even hologram pictures</a:t>
            </a:r>
          </a:p>
        </p:txBody>
      </p:sp>
    </p:spTree>
    <p:extLst>
      <p:ext uri="{BB962C8B-B14F-4D97-AF65-F5344CB8AC3E}">
        <p14:creationId xmlns:p14="http://schemas.microsoft.com/office/powerpoint/2010/main" val="361961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2FAC4-A56A-4EB1-ACF8-B3B23E5F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2800"/>
              <a:t>Jose Ortega y </a:t>
            </a:r>
            <a:r>
              <a:rPr lang="en-US" sz="2800" err="1"/>
              <a:t>Gasset</a:t>
            </a:r>
            <a:r>
              <a:rPr lang="en-US" sz="2800"/>
              <a:t>, The Revolt of the Masses (1928-1929)</a:t>
            </a:r>
            <a:endParaRPr lang="fi-FI" sz="2800"/>
          </a:p>
        </p:txBody>
      </p:sp>
      <p:pic>
        <p:nvPicPr>
          <p:cNvPr id="7" name="Content Placeholder 6" descr="Text, whiteboard&#10;&#10;Description automatically generated">
            <a:extLst>
              <a:ext uri="{FF2B5EF4-FFF2-40B4-BE49-F238E27FC236}">
                <a16:creationId xmlns:a16="http://schemas.microsoft.com/office/drawing/2014/main" id="{42C9ECD6-19C4-4836-9EE8-7B33DC7A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9" y="812799"/>
            <a:ext cx="3747974" cy="5294757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05BEDD6-D934-4F6C-818B-F789B027C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Follows the 19</a:t>
            </a:r>
            <a:r>
              <a:rPr lang="en-US" baseline="30000" dirty="0"/>
              <a:t>th</a:t>
            </a:r>
            <a:r>
              <a:rPr lang="en-US" dirty="0"/>
              <a:t> century, which in Europe showed the masses on the streets ‘for the first time since the Middle Ages’ (suffragettes, workers (socialism), entertainment in the heart of the metropolises)</a:t>
            </a:r>
          </a:p>
        </p:txBody>
      </p:sp>
    </p:spTree>
    <p:extLst>
      <p:ext uri="{BB962C8B-B14F-4D97-AF65-F5344CB8AC3E}">
        <p14:creationId xmlns:p14="http://schemas.microsoft.com/office/powerpoint/2010/main" val="26060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439D3F-F313-4256-B7FA-9B409683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Discussions on modern times and how they make people rootless – and the first takes on existentialism</a:t>
            </a:r>
            <a:endParaRPr lang="fi-FI" sz="2400" dirty="0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498098-E8B2-4D48-A90A-4587FE53D9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35" y="2120900"/>
            <a:ext cx="2426117" cy="3748088"/>
          </a:xfrm>
        </p:spPr>
      </p:pic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B749A1A7-EB6E-436D-AC27-2FCD13F44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00" y="2120900"/>
            <a:ext cx="2335650" cy="3748088"/>
          </a:xfrm>
        </p:spPr>
      </p:pic>
    </p:spTree>
    <p:extLst>
      <p:ext uri="{BB962C8B-B14F-4D97-AF65-F5344CB8AC3E}">
        <p14:creationId xmlns:p14="http://schemas.microsoft.com/office/powerpoint/2010/main" val="207893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5C2512-33DA-4A2A-A2C2-9F236D35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Walter Benjamin (1892-1940)</a:t>
            </a:r>
            <a:endParaRPr lang="fi-FI" dirty="0"/>
          </a:p>
        </p:txBody>
      </p:sp>
      <p:pic>
        <p:nvPicPr>
          <p:cNvPr id="9" name="Content Placeholder 8" descr="A person with a mustache and glasses&#10;&#10;Description automatically generated with medium confidence">
            <a:extLst>
              <a:ext uri="{FF2B5EF4-FFF2-40B4-BE49-F238E27FC236}">
                <a16:creationId xmlns:a16="http://schemas.microsoft.com/office/drawing/2014/main" id="{9AC5EDE5-2BDE-4A61-8E24-74507EBBC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13" y="1309851"/>
            <a:ext cx="4119937" cy="403271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BA6B6B-16FD-4A12-A5FC-21D871D90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Explorer of everyday life, modern life – from the masses on the street to mass production and mass distribution of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Utopia &gt; dystopia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Work of Art in the Age of Mechanical Reproduction (1936)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Arcades Project (1927-1940, unfinished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Charles Baudelaire, The Painter of Modern Life (1939)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99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DBBAB3-5BF7-4A1A-8454-E13EE113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1155433"/>
          </a:xfrm>
        </p:spPr>
        <p:txBody>
          <a:bodyPr/>
          <a:lstStyle/>
          <a:p>
            <a:r>
              <a:rPr lang="en-US" dirty="0"/>
              <a:t>Modern times</a:t>
            </a:r>
          </a:p>
        </p:txBody>
      </p:sp>
      <p:pic>
        <p:nvPicPr>
          <p:cNvPr id="6" name="Content Placeholder 5" descr="A person working on a car&#10;&#10;Description automatically generated with low confidence">
            <a:extLst>
              <a:ext uri="{FF2B5EF4-FFF2-40B4-BE49-F238E27FC236}">
                <a16:creationId xmlns:a16="http://schemas.microsoft.com/office/drawing/2014/main" id="{DA628BAA-F775-4A69-AB67-D0BAE91BC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r="6369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9C5C3C3-BB99-486C-91D4-88EA52320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229492"/>
            <a:ext cx="3517567" cy="3878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Messianic dialectics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Rid of the negative theology of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factory, film, photograph, traffic and the amusement park all holistically change the structure of our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(mountains, tree branches, e.g. art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Photography takes things closer to us</a:t>
            </a:r>
          </a:p>
        </p:txBody>
      </p:sp>
    </p:spTree>
    <p:extLst>
      <p:ext uri="{BB962C8B-B14F-4D97-AF65-F5344CB8AC3E}">
        <p14:creationId xmlns:p14="http://schemas.microsoft.com/office/powerpoint/2010/main" val="17376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30E3-A57D-4EB1-A442-C745D2EA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* Details, close-ups, slow motion</a:t>
            </a:r>
            <a:br>
              <a:rPr lang="en-US" sz="1800" dirty="0"/>
            </a:br>
            <a:r>
              <a:rPr lang="en-US" sz="1800" dirty="0"/>
              <a:t>* Perception, fragmentation, experience (</a:t>
            </a:r>
            <a:r>
              <a:rPr lang="en-US" sz="1800" dirty="0" err="1"/>
              <a:t>Erlebnis</a:t>
            </a:r>
            <a:r>
              <a:rPr lang="en-US" sz="1800" dirty="0"/>
              <a:t>, </a:t>
            </a:r>
            <a:r>
              <a:rPr lang="en-US" sz="1800" dirty="0" err="1"/>
              <a:t>Erfahrung</a:t>
            </a:r>
            <a:r>
              <a:rPr lang="en-US" sz="1800" dirty="0"/>
              <a:t>)</a:t>
            </a:r>
            <a:endParaRPr lang="fi-FI" sz="1800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8ED46DCD-7526-4FC4-927C-1B90616B1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3" y="1237060"/>
            <a:ext cx="5927725" cy="44457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24574-55E6-4DAC-ADA4-ADAE61262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Ideas of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role of the avant-garde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Baudelaire: to a profane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future nobody will ask is this art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“Information” takes over, experience dies in its current form</a:t>
            </a:r>
            <a:endParaRPr lang="fi-FI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D36EC24C-1588-48BD-8CAE-46C1E1C869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524317"/>
                  </p:ext>
                </p:extLst>
              </p:nvPr>
            </p:nvGraphicFramePr>
            <p:xfrm>
              <a:off x="201574" y="6093148"/>
              <a:ext cx="3048000" cy="1714500"/>
            </p:xfrm>
            <a:graphic>
              <a:graphicData uri="http://schemas.microsoft.com/office/powerpoint/2016/slidezoom">
                <pslz:sldZm>
                  <pslz:sldZmObj sldId="262" cId="1074049699">
                    <pslz:zmPr id="{567A1A8E-CCCF-46FF-B9ED-202982AD6FE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36EC24C-1588-48BD-8CAE-46C1E1C869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574" y="609314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04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A391F8C-EBF9-43B6-94AC-16B26C15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1800" dirty="0"/>
              <a:t>* Man of the Crowd (Poe, 1840)</a:t>
            </a:r>
            <a:br>
              <a:rPr lang="en-US" sz="1800" dirty="0"/>
            </a:br>
            <a:r>
              <a:rPr lang="en-US" sz="1800" dirty="0"/>
              <a:t>* Architecture is the first mass art</a:t>
            </a:r>
            <a:br>
              <a:rPr lang="en-US" sz="1800" dirty="0"/>
            </a:br>
            <a:r>
              <a:rPr lang="en-US" sz="1800" dirty="0"/>
              <a:t>* The aura (and how to read it)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Groys</a:t>
            </a:r>
            <a:r>
              <a:rPr lang="en-US" sz="1800" dirty="0"/>
              <a:t>, Agamben, McLuhan)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Content Placeholder 5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454BABF0-AF0F-47EC-BD2D-6346A74C6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11" y="2108201"/>
            <a:ext cx="9026138" cy="3760891"/>
          </a:xfrm>
          <a:noFill/>
        </p:spPr>
      </p:pic>
    </p:spTree>
    <p:extLst>
      <p:ext uri="{BB962C8B-B14F-4D97-AF65-F5344CB8AC3E}">
        <p14:creationId xmlns:p14="http://schemas.microsoft.com/office/powerpoint/2010/main" val="159682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7357-B09C-4EE4-A812-508F202D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100"/>
              <a:t>The Turin School: Umberto Eco, Gianni </a:t>
            </a:r>
            <a:r>
              <a:rPr lang="en-US" sz="3100" err="1"/>
              <a:t>Vattimo</a:t>
            </a:r>
            <a:r>
              <a:rPr lang="en-US" sz="3100"/>
              <a:t>, Mario </a:t>
            </a:r>
            <a:r>
              <a:rPr lang="en-US" sz="3100" err="1"/>
              <a:t>Perniola</a:t>
            </a:r>
            <a:endParaRPr lang="fi-FI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95FF-DA6C-420B-9269-14AE7FC0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/>
          <a:p>
            <a:r>
              <a:rPr lang="en-US" dirty="0"/>
              <a:t>Umberto Eco: Opera </a:t>
            </a:r>
            <a:r>
              <a:rPr lang="en-US" dirty="0" err="1"/>
              <a:t>aperta</a:t>
            </a:r>
            <a:r>
              <a:rPr lang="en-US" dirty="0"/>
              <a:t> (1962, The Open Work), </a:t>
            </a:r>
            <a:r>
              <a:rPr lang="en-US" dirty="0" err="1"/>
              <a:t>Apocalittici</a:t>
            </a:r>
            <a:r>
              <a:rPr lang="en-US" dirty="0"/>
              <a:t> e </a:t>
            </a:r>
            <a:r>
              <a:rPr lang="en-US" dirty="0" err="1"/>
              <a:t>integrati</a:t>
            </a:r>
            <a:r>
              <a:rPr lang="en-US" dirty="0"/>
              <a:t> (1964)</a:t>
            </a:r>
          </a:p>
          <a:p>
            <a:r>
              <a:rPr lang="fi-FI" dirty="0" err="1"/>
              <a:t>Mass</a:t>
            </a:r>
            <a:r>
              <a:rPr lang="fi-FI" dirty="0"/>
              <a:t> culture as </a:t>
            </a:r>
            <a:r>
              <a:rPr lang="fi-FI" dirty="0" err="1"/>
              <a:t>myth</a:t>
            </a:r>
            <a:r>
              <a:rPr lang="fi-FI" dirty="0"/>
              <a:t> (Superman),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narrative</a:t>
            </a:r>
            <a:r>
              <a:rPr lang="fi-FI" dirty="0"/>
              <a:t> of James Bond (and Harlem </a:t>
            </a:r>
            <a:r>
              <a:rPr lang="fi-FI" dirty="0" err="1"/>
              <a:t>Globetrotters</a:t>
            </a:r>
            <a:r>
              <a:rPr lang="fi-FI" dirty="0"/>
              <a:t>)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structure</a:t>
            </a:r>
            <a:r>
              <a:rPr lang="fi-FI" dirty="0"/>
              <a:t> of </a:t>
            </a:r>
            <a:r>
              <a:rPr lang="fi-FI" dirty="0" err="1"/>
              <a:t>bad</a:t>
            </a:r>
            <a:r>
              <a:rPr lang="fi-FI" dirty="0"/>
              <a:t> </a:t>
            </a:r>
            <a:r>
              <a:rPr lang="fi-FI" dirty="0" err="1"/>
              <a:t>taste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Gianni</a:t>
            </a:r>
            <a:r>
              <a:rPr lang="fi-FI" dirty="0"/>
              <a:t> </a:t>
            </a:r>
            <a:r>
              <a:rPr lang="fi-FI" dirty="0" err="1"/>
              <a:t>Vattimo</a:t>
            </a:r>
            <a:r>
              <a:rPr lang="fi-FI" dirty="0"/>
              <a:t>: </a:t>
            </a:r>
            <a:r>
              <a:rPr lang="fi-FI" dirty="0" err="1"/>
              <a:t>weak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(</a:t>
            </a:r>
            <a:r>
              <a:rPr lang="fi-FI" dirty="0" err="1"/>
              <a:t>Pensiero</a:t>
            </a:r>
            <a:r>
              <a:rPr lang="fi-FI" dirty="0"/>
              <a:t> </a:t>
            </a:r>
            <a:r>
              <a:rPr lang="fi-FI" dirty="0" err="1"/>
              <a:t>debole</a:t>
            </a:r>
            <a:r>
              <a:rPr lang="fi-FI" dirty="0"/>
              <a:t>, 1983)</a:t>
            </a:r>
          </a:p>
          <a:p>
            <a:endParaRPr lang="fi-FI" dirty="0"/>
          </a:p>
          <a:p>
            <a:r>
              <a:rPr lang="fi-FI" dirty="0"/>
              <a:t>Mario </a:t>
            </a:r>
            <a:r>
              <a:rPr lang="fi-FI" dirty="0" err="1"/>
              <a:t>Perniola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challenge</a:t>
            </a:r>
            <a:r>
              <a:rPr lang="fi-FI" dirty="0"/>
              <a:t> for </a:t>
            </a:r>
            <a:r>
              <a:rPr lang="fi-FI" dirty="0" err="1"/>
              <a:t>philosophers</a:t>
            </a:r>
            <a:endParaRPr lang="fi-FI" dirty="0"/>
          </a:p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E6B4AB-4D6F-415B-A2E8-FC36AC24A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Interpretation, experience</a:t>
            </a:r>
          </a:p>
        </p:txBody>
      </p:sp>
    </p:spTree>
    <p:extLst>
      <p:ext uri="{BB962C8B-B14F-4D97-AF65-F5344CB8AC3E}">
        <p14:creationId xmlns:p14="http://schemas.microsoft.com/office/powerpoint/2010/main" val="408950905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{9BDF5255-BC01-4801-92C6-4D67231280E9}tf56160789_win32</Template>
  <TotalTime>20389</TotalTime>
  <Words>486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Times New Roman</vt:lpstr>
      <vt:lpstr>1_RetrospectVTI</vt:lpstr>
      <vt:lpstr>Mass Culture and Media, Kitsch and Camp</vt:lpstr>
      <vt:lpstr>Noël Carroll, A Philosophy of Mass Art (1998)</vt:lpstr>
      <vt:lpstr>Jose Ortega y Gasset, The Revolt of the Masses (1928-1929)</vt:lpstr>
      <vt:lpstr>Discussions on modern times and how they make people rootless – and the first takes on existentialism</vt:lpstr>
      <vt:lpstr>Walter Benjamin (1892-1940)</vt:lpstr>
      <vt:lpstr>Modern times</vt:lpstr>
      <vt:lpstr>* Details, close-ups, slow motion * Perception, fragmentation, experience (Erlebnis, Erfahrung)</vt:lpstr>
      <vt:lpstr>* Man of the Crowd (Poe, 1840) * Architecture is the first mass art * The aura (and how to read it) (Groys, Agamben, McLuhan) </vt:lpstr>
      <vt:lpstr>The Turin School: Umberto Eco, Gianni Vattimo, Mario Perniola</vt:lpstr>
      <vt:lpstr>Susan Sontag, Notes on Camp (1964)</vt:lpstr>
      <vt:lpstr>Kitsch research today, and the history of kitsch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Culture and Media, Kitsch and Camp</dc:title>
  <dc:creator>Ryynänen Max</dc:creator>
  <cp:lastModifiedBy>Ryynänen Max</cp:lastModifiedBy>
  <cp:revision>8</cp:revision>
  <dcterms:created xsi:type="dcterms:W3CDTF">2021-10-31T04:28:42Z</dcterms:created>
  <dcterms:modified xsi:type="dcterms:W3CDTF">2021-11-15T14:40:17Z</dcterms:modified>
</cp:coreProperties>
</file>