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256" r:id="rId2"/>
    <p:sldId id="697" r:id="rId3"/>
    <p:sldId id="716" r:id="rId4"/>
    <p:sldId id="719" r:id="rId5"/>
    <p:sldId id="714" r:id="rId6"/>
    <p:sldId id="710" r:id="rId7"/>
    <p:sldId id="713" r:id="rId8"/>
    <p:sldId id="634" r:id="rId9"/>
    <p:sldId id="584" r:id="rId10"/>
    <p:sldId id="723" r:id="rId11"/>
    <p:sldId id="639" r:id="rId12"/>
    <p:sldId id="646" r:id="rId13"/>
    <p:sldId id="603" r:id="rId14"/>
    <p:sldId id="605" r:id="rId15"/>
    <p:sldId id="348" r:id="rId16"/>
    <p:sldId id="709" r:id="rId17"/>
    <p:sldId id="663" r:id="rId18"/>
    <p:sldId id="658" r:id="rId19"/>
    <p:sldId id="666" r:id="rId20"/>
    <p:sldId id="724" r:id="rId21"/>
    <p:sldId id="727" r:id="rId22"/>
    <p:sldId id="645" r:id="rId23"/>
    <p:sldId id="700" r:id="rId24"/>
    <p:sldId id="702" r:id="rId25"/>
    <p:sldId id="705" r:id="rId26"/>
    <p:sldId id="704" r:id="rId27"/>
    <p:sldId id="725" r:id="rId28"/>
    <p:sldId id="606" r:id="rId29"/>
    <p:sldId id="585" r:id="rId30"/>
    <p:sldId id="591" r:id="rId31"/>
    <p:sldId id="567" r:id="rId32"/>
    <p:sldId id="568" r:id="rId33"/>
    <p:sldId id="565" r:id="rId34"/>
    <p:sldId id="564" r:id="rId35"/>
    <p:sldId id="569" r:id="rId36"/>
    <p:sldId id="721" r:id="rId37"/>
    <p:sldId id="573" r:id="rId38"/>
    <p:sldId id="322" r:id="rId39"/>
    <p:sldId id="576" r:id="rId40"/>
    <p:sldId id="317" r:id="rId41"/>
    <p:sldId id="323" r:id="rId42"/>
    <p:sldId id="601" r:id="rId43"/>
    <p:sldId id="602" r:id="rId44"/>
    <p:sldId id="599" r:id="rId45"/>
    <p:sldId id="621" r:id="rId46"/>
    <p:sldId id="622" r:id="rId47"/>
    <p:sldId id="600" r:id="rId48"/>
    <p:sldId id="596" r:id="rId49"/>
    <p:sldId id="595" r:id="rId50"/>
    <p:sldId id="598" r:id="rId51"/>
    <p:sldId id="726" r:id="rId52"/>
    <p:sldId id="747" r:id="rId53"/>
    <p:sldId id="748" r:id="rId54"/>
    <p:sldId id="751" r:id="rId55"/>
    <p:sldId id="750" r:id="rId56"/>
    <p:sldId id="749" r:id="rId57"/>
    <p:sldId id="593" r:id="rId58"/>
    <p:sldId id="592" r:id="rId59"/>
    <p:sldId id="587" r:id="rId60"/>
    <p:sldId id="324" r:id="rId61"/>
    <p:sldId id="332" r:id="rId62"/>
    <p:sldId id="284" r:id="rId63"/>
    <p:sldId id="681" r:id="rId64"/>
    <p:sldId id="677" r:id="rId65"/>
    <p:sldId id="288" r:id="rId66"/>
    <p:sldId id="281" r:id="rId67"/>
    <p:sldId id="581" r:id="rId68"/>
    <p:sldId id="582" r:id="rId69"/>
    <p:sldId id="583" r:id="rId70"/>
    <p:sldId id="577" r:id="rId71"/>
    <p:sldId id="578" r:id="rId72"/>
    <p:sldId id="273" r:id="rId73"/>
    <p:sldId id="274" r:id="rId74"/>
    <p:sldId id="586" r:id="rId75"/>
    <p:sldId id="276" r:id="rId76"/>
    <p:sldId id="314" r:id="rId77"/>
    <p:sldId id="277" r:id="rId78"/>
    <p:sldId id="589" r:id="rId79"/>
    <p:sldId id="588" r:id="rId80"/>
    <p:sldId id="319" r:id="rId81"/>
    <p:sldId id="607" r:id="rId82"/>
    <p:sldId id="612" r:id="rId83"/>
    <p:sldId id="615" r:id="rId84"/>
    <p:sldId id="285" r:id="rId85"/>
    <p:sldId id="686" r:id="rId86"/>
    <p:sldId id="752" r:id="rId87"/>
    <p:sldId id="753" r:id="rId88"/>
    <p:sldId id="688" r:id="rId89"/>
    <p:sldId id="687" r:id="rId90"/>
    <p:sldId id="691" r:id="rId91"/>
    <p:sldId id="690" r:id="rId92"/>
    <p:sldId id="728" r:id="rId93"/>
    <p:sldId id="638" r:id="rId94"/>
    <p:sldId id="746" r:id="rId95"/>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00"/>
    <p:restoredTop sz="94674"/>
  </p:normalViewPr>
  <p:slideViewPr>
    <p:cSldViewPr snapToGrid="0" snapToObjects="1">
      <p:cViewPr varScale="1">
        <p:scale>
          <a:sx n="97" d="100"/>
          <a:sy n="97" d="100"/>
        </p:scale>
        <p:origin x="232" y="1440"/>
      </p:cViewPr>
      <p:guideLst/>
    </p:cSldViewPr>
  </p:slideViewPr>
  <p:notesTextViewPr>
    <p:cViewPr>
      <p:scale>
        <a:sx n="1" d="1"/>
        <a:sy n="1" d="1"/>
      </p:scale>
      <p:origin x="0" y="0"/>
    </p:cViewPr>
  </p:notesTextViewPr>
  <p:sorterViewPr>
    <p:cViewPr>
      <p:scale>
        <a:sx n="1" d="1"/>
        <a:sy n="1" d="1"/>
      </p:scale>
      <p:origin x="0" y="-60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2CA619-7552-D04A-9B1E-11EA72318FFA}" type="datetimeFigureOut">
              <a:rPr lang="en-FI" smtClean="0"/>
              <a:t>15/03/2023</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0303CB-EE43-F84E-B724-DE6439ED8B7B}" type="slidenum">
              <a:rPr lang="en-FI" smtClean="0"/>
              <a:t>‹#›</a:t>
            </a:fld>
            <a:endParaRPr lang="en-FI"/>
          </a:p>
        </p:txBody>
      </p:sp>
    </p:spTree>
    <p:extLst>
      <p:ext uri="{BB962C8B-B14F-4D97-AF65-F5344CB8AC3E}">
        <p14:creationId xmlns:p14="http://schemas.microsoft.com/office/powerpoint/2010/main" val="1725179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54A699D1-4BE7-D449-AB64-8A1C20A9D74A}" type="slidenum">
              <a:rPr lang="en-FI" smtClean="0"/>
              <a:t>94</a:t>
            </a:fld>
            <a:endParaRPr lang="en-FI"/>
          </a:p>
        </p:txBody>
      </p:sp>
    </p:spTree>
    <p:extLst>
      <p:ext uri="{BB962C8B-B14F-4D97-AF65-F5344CB8AC3E}">
        <p14:creationId xmlns:p14="http://schemas.microsoft.com/office/powerpoint/2010/main" val="168739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8ACE-E7C3-1F49-B925-24A83DECDCE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I"/>
          </a:p>
        </p:txBody>
      </p:sp>
      <p:sp>
        <p:nvSpPr>
          <p:cNvPr id="3" name="Subtitle 2">
            <a:extLst>
              <a:ext uri="{FF2B5EF4-FFF2-40B4-BE49-F238E27FC236}">
                <a16:creationId xmlns:a16="http://schemas.microsoft.com/office/drawing/2014/main" id="{7B990332-F5FB-1942-AE66-41C47DFCA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A89DE42A-BC84-B14E-94A8-0DDF1140ABF2}"/>
              </a:ext>
            </a:extLst>
          </p:cNvPr>
          <p:cNvSpPr>
            <a:spLocks noGrp="1"/>
          </p:cNvSpPr>
          <p:nvPr>
            <p:ph type="dt" sz="half" idx="10"/>
          </p:nvPr>
        </p:nvSpPr>
        <p:spPr/>
        <p:txBody>
          <a:bodyPr/>
          <a:lstStyle/>
          <a:p>
            <a:fld id="{97F16D48-E1C1-834C-998A-D05380142929}" type="datetimeFigureOut">
              <a:rPr lang="en-FI" smtClean="0"/>
              <a:t>15/03/2023</a:t>
            </a:fld>
            <a:endParaRPr lang="en-FI"/>
          </a:p>
        </p:txBody>
      </p:sp>
      <p:sp>
        <p:nvSpPr>
          <p:cNvPr id="5" name="Footer Placeholder 4">
            <a:extLst>
              <a:ext uri="{FF2B5EF4-FFF2-40B4-BE49-F238E27FC236}">
                <a16:creationId xmlns:a16="http://schemas.microsoft.com/office/drawing/2014/main" id="{000AF38E-BF85-924D-86A9-2390FA04BDBD}"/>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F6ED8C18-E079-4249-8AC0-C24D7BC56639}"/>
              </a:ext>
            </a:extLst>
          </p:cNvPr>
          <p:cNvSpPr>
            <a:spLocks noGrp="1"/>
          </p:cNvSpPr>
          <p:nvPr>
            <p:ph type="sldNum" sz="quarter" idx="12"/>
          </p:nvPr>
        </p:nvSpPr>
        <p:spPr/>
        <p:txBody>
          <a:bodyPr/>
          <a:lstStyle/>
          <a:p>
            <a:fld id="{9C0AA225-D327-DB4C-9B18-AE36E90D25A5}" type="slidenum">
              <a:rPr lang="en-FI" smtClean="0"/>
              <a:t>‹#›</a:t>
            </a:fld>
            <a:endParaRPr lang="en-FI"/>
          </a:p>
        </p:txBody>
      </p:sp>
    </p:spTree>
    <p:extLst>
      <p:ext uri="{BB962C8B-B14F-4D97-AF65-F5344CB8AC3E}">
        <p14:creationId xmlns:p14="http://schemas.microsoft.com/office/powerpoint/2010/main" val="90147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B3C3C-1C6E-5D47-81DF-36AEC0C18A42}"/>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84E429B5-8235-8F44-8529-C7DCE07D474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32C89B79-C58C-0C44-9DE2-58E70E5662DC}"/>
              </a:ext>
            </a:extLst>
          </p:cNvPr>
          <p:cNvSpPr>
            <a:spLocks noGrp="1"/>
          </p:cNvSpPr>
          <p:nvPr>
            <p:ph type="dt" sz="half" idx="10"/>
          </p:nvPr>
        </p:nvSpPr>
        <p:spPr/>
        <p:txBody>
          <a:bodyPr/>
          <a:lstStyle/>
          <a:p>
            <a:fld id="{97F16D48-E1C1-834C-998A-D05380142929}" type="datetimeFigureOut">
              <a:rPr lang="en-FI" smtClean="0"/>
              <a:t>15/03/2023</a:t>
            </a:fld>
            <a:endParaRPr lang="en-FI"/>
          </a:p>
        </p:txBody>
      </p:sp>
      <p:sp>
        <p:nvSpPr>
          <p:cNvPr id="5" name="Footer Placeholder 4">
            <a:extLst>
              <a:ext uri="{FF2B5EF4-FFF2-40B4-BE49-F238E27FC236}">
                <a16:creationId xmlns:a16="http://schemas.microsoft.com/office/drawing/2014/main" id="{851B0533-3078-9249-9B7A-F1B8AA876373}"/>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ED9D141D-5B72-724D-A0D4-51D9A0BAC1DE}"/>
              </a:ext>
            </a:extLst>
          </p:cNvPr>
          <p:cNvSpPr>
            <a:spLocks noGrp="1"/>
          </p:cNvSpPr>
          <p:nvPr>
            <p:ph type="sldNum" sz="quarter" idx="12"/>
          </p:nvPr>
        </p:nvSpPr>
        <p:spPr/>
        <p:txBody>
          <a:bodyPr/>
          <a:lstStyle/>
          <a:p>
            <a:fld id="{9C0AA225-D327-DB4C-9B18-AE36E90D25A5}" type="slidenum">
              <a:rPr lang="en-FI" smtClean="0"/>
              <a:t>‹#›</a:t>
            </a:fld>
            <a:endParaRPr lang="en-FI"/>
          </a:p>
        </p:txBody>
      </p:sp>
    </p:spTree>
    <p:extLst>
      <p:ext uri="{BB962C8B-B14F-4D97-AF65-F5344CB8AC3E}">
        <p14:creationId xmlns:p14="http://schemas.microsoft.com/office/powerpoint/2010/main" val="1231926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C4EDFD-C675-4640-BE11-653A2CBF4BF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4218A7A7-0DB2-6342-99BD-D81E9F12730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71860F8D-D74E-7D40-9A4D-E40019CB36CB}"/>
              </a:ext>
            </a:extLst>
          </p:cNvPr>
          <p:cNvSpPr>
            <a:spLocks noGrp="1"/>
          </p:cNvSpPr>
          <p:nvPr>
            <p:ph type="dt" sz="half" idx="10"/>
          </p:nvPr>
        </p:nvSpPr>
        <p:spPr/>
        <p:txBody>
          <a:bodyPr/>
          <a:lstStyle/>
          <a:p>
            <a:fld id="{97F16D48-E1C1-834C-998A-D05380142929}" type="datetimeFigureOut">
              <a:rPr lang="en-FI" smtClean="0"/>
              <a:t>15/03/2023</a:t>
            </a:fld>
            <a:endParaRPr lang="en-FI"/>
          </a:p>
        </p:txBody>
      </p:sp>
      <p:sp>
        <p:nvSpPr>
          <p:cNvPr id="5" name="Footer Placeholder 4">
            <a:extLst>
              <a:ext uri="{FF2B5EF4-FFF2-40B4-BE49-F238E27FC236}">
                <a16:creationId xmlns:a16="http://schemas.microsoft.com/office/drawing/2014/main" id="{1CAE4106-629A-AE4C-8406-72DA32301ACE}"/>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AF4174B5-F7CB-0B47-8CA3-AD0354FBBAA5}"/>
              </a:ext>
            </a:extLst>
          </p:cNvPr>
          <p:cNvSpPr>
            <a:spLocks noGrp="1"/>
          </p:cNvSpPr>
          <p:nvPr>
            <p:ph type="sldNum" sz="quarter" idx="12"/>
          </p:nvPr>
        </p:nvSpPr>
        <p:spPr/>
        <p:txBody>
          <a:bodyPr/>
          <a:lstStyle/>
          <a:p>
            <a:fld id="{9C0AA225-D327-DB4C-9B18-AE36E90D25A5}" type="slidenum">
              <a:rPr lang="en-FI" smtClean="0"/>
              <a:t>‹#›</a:t>
            </a:fld>
            <a:endParaRPr lang="en-FI"/>
          </a:p>
        </p:txBody>
      </p:sp>
    </p:spTree>
    <p:extLst>
      <p:ext uri="{BB962C8B-B14F-4D97-AF65-F5344CB8AC3E}">
        <p14:creationId xmlns:p14="http://schemas.microsoft.com/office/powerpoint/2010/main" val="3868488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D26F-8E7A-A145-896C-6A6B54727177}"/>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2F79DB1E-0738-654E-9D35-1D266BAC592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5BFB401A-3E6D-4447-9FA8-F4E5846264AC}"/>
              </a:ext>
            </a:extLst>
          </p:cNvPr>
          <p:cNvSpPr>
            <a:spLocks noGrp="1"/>
          </p:cNvSpPr>
          <p:nvPr>
            <p:ph type="dt" sz="half" idx="10"/>
          </p:nvPr>
        </p:nvSpPr>
        <p:spPr/>
        <p:txBody>
          <a:bodyPr/>
          <a:lstStyle/>
          <a:p>
            <a:fld id="{97F16D48-E1C1-834C-998A-D05380142929}" type="datetimeFigureOut">
              <a:rPr lang="en-FI" smtClean="0"/>
              <a:t>15/03/2023</a:t>
            </a:fld>
            <a:endParaRPr lang="en-FI"/>
          </a:p>
        </p:txBody>
      </p:sp>
      <p:sp>
        <p:nvSpPr>
          <p:cNvPr id="5" name="Footer Placeholder 4">
            <a:extLst>
              <a:ext uri="{FF2B5EF4-FFF2-40B4-BE49-F238E27FC236}">
                <a16:creationId xmlns:a16="http://schemas.microsoft.com/office/drawing/2014/main" id="{39E866B8-127F-B545-9533-3EEF5FC8197B}"/>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6C10CA8B-7746-1047-8D72-502F986AC54A}"/>
              </a:ext>
            </a:extLst>
          </p:cNvPr>
          <p:cNvSpPr>
            <a:spLocks noGrp="1"/>
          </p:cNvSpPr>
          <p:nvPr>
            <p:ph type="sldNum" sz="quarter" idx="12"/>
          </p:nvPr>
        </p:nvSpPr>
        <p:spPr/>
        <p:txBody>
          <a:bodyPr/>
          <a:lstStyle/>
          <a:p>
            <a:fld id="{9C0AA225-D327-DB4C-9B18-AE36E90D25A5}" type="slidenum">
              <a:rPr lang="en-FI" smtClean="0"/>
              <a:t>‹#›</a:t>
            </a:fld>
            <a:endParaRPr lang="en-FI"/>
          </a:p>
        </p:txBody>
      </p:sp>
    </p:spTree>
    <p:extLst>
      <p:ext uri="{BB962C8B-B14F-4D97-AF65-F5344CB8AC3E}">
        <p14:creationId xmlns:p14="http://schemas.microsoft.com/office/powerpoint/2010/main" val="164073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F4A77-08FA-B245-89EB-6A057A21D44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77CEBB89-4C40-5342-ACA0-1D2041AC3F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57DEC31-75CE-B340-8D1F-A601E43B764E}"/>
              </a:ext>
            </a:extLst>
          </p:cNvPr>
          <p:cNvSpPr>
            <a:spLocks noGrp="1"/>
          </p:cNvSpPr>
          <p:nvPr>
            <p:ph type="dt" sz="half" idx="10"/>
          </p:nvPr>
        </p:nvSpPr>
        <p:spPr/>
        <p:txBody>
          <a:bodyPr/>
          <a:lstStyle/>
          <a:p>
            <a:fld id="{97F16D48-E1C1-834C-998A-D05380142929}" type="datetimeFigureOut">
              <a:rPr lang="en-FI" smtClean="0"/>
              <a:t>15/03/2023</a:t>
            </a:fld>
            <a:endParaRPr lang="en-FI"/>
          </a:p>
        </p:txBody>
      </p:sp>
      <p:sp>
        <p:nvSpPr>
          <p:cNvPr id="5" name="Footer Placeholder 4">
            <a:extLst>
              <a:ext uri="{FF2B5EF4-FFF2-40B4-BE49-F238E27FC236}">
                <a16:creationId xmlns:a16="http://schemas.microsoft.com/office/drawing/2014/main" id="{0D9EF3B8-DB85-3B44-AEAF-A087A7254F79}"/>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7363BEA8-3747-AE47-BA36-708FD959BDB2}"/>
              </a:ext>
            </a:extLst>
          </p:cNvPr>
          <p:cNvSpPr>
            <a:spLocks noGrp="1"/>
          </p:cNvSpPr>
          <p:nvPr>
            <p:ph type="sldNum" sz="quarter" idx="12"/>
          </p:nvPr>
        </p:nvSpPr>
        <p:spPr/>
        <p:txBody>
          <a:bodyPr/>
          <a:lstStyle/>
          <a:p>
            <a:fld id="{9C0AA225-D327-DB4C-9B18-AE36E90D25A5}" type="slidenum">
              <a:rPr lang="en-FI" smtClean="0"/>
              <a:t>‹#›</a:t>
            </a:fld>
            <a:endParaRPr lang="en-FI"/>
          </a:p>
        </p:txBody>
      </p:sp>
    </p:spTree>
    <p:extLst>
      <p:ext uri="{BB962C8B-B14F-4D97-AF65-F5344CB8AC3E}">
        <p14:creationId xmlns:p14="http://schemas.microsoft.com/office/powerpoint/2010/main" val="2303571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E810-1A14-404E-A1D5-B2E8FEBC1B40}"/>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0662034D-E3E0-084E-BA9C-42E81D7786F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D66113B8-F087-7045-A294-B04E8D97EF1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95DEF7A8-DBAA-1A40-A7C5-9164A41BC0C7}"/>
              </a:ext>
            </a:extLst>
          </p:cNvPr>
          <p:cNvSpPr>
            <a:spLocks noGrp="1"/>
          </p:cNvSpPr>
          <p:nvPr>
            <p:ph type="dt" sz="half" idx="10"/>
          </p:nvPr>
        </p:nvSpPr>
        <p:spPr/>
        <p:txBody>
          <a:bodyPr/>
          <a:lstStyle/>
          <a:p>
            <a:fld id="{97F16D48-E1C1-834C-998A-D05380142929}" type="datetimeFigureOut">
              <a:rPr lang="en-FI" smtClean="0"/>
              <a:t>15/03/2023</a:t>
            </a:fld>
            <a:endParaRPr lang="en-FI"/>
          </a:p>
        </p:txBody>
      </p:sp>
      <p:sp>
        <p:nvSpPr>
          <p:cNvPr id="6" name="Footer Placeholder 5">
            <a:extLst>
              <a:ext uri="{FF2B5EF4-FFF2-40B4-BE49-F238E27FC236}">
                <a16:creationId xmlns:a16="http://schemas.microsoft.com/office/drawing/2014/main" id="{8244862F-1A69-554C-A17A-72B9EAAA55FF}"/>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049E1EF9-466E-3A4E-8E51-9F13046BFBB8}"/>
              </a:ext>
            </a:extLst>
          </p:cNvPr>
          <p:cNvSpPr>
            <a:spLocks noGrp="1"/>
          </p:cNvSpPr>
          <p:nvPr>
            <p:ph type="sldNum" sz="quarter" idx="12"/>
          </p:nvPr>
        </p:nvSpPr>
        <p:spPr/>
        <p:txBody>
          <a:bodyPr/>
          <a:lstStyle/>
          <a:p>
            <a:fld id="{9C0AA225-D327-DB4C-9B18-AE36E90D25A5}" type="slidenum">
              <a:rPr lang="en-FI" smtClean="0"/>
              <a:t>‹#›</a:t>
            </a:fld>
            <a:endParaRPr lang="en-FI"/>
          </a:p>
        </p:txBody>
      </p:sp>
    </p:spTree>
    <p:extLst>
      <p:ext uri="{BB962C8B-B14F-4D97-AF65-F5344CB8AC3E}">
        <p14:creationId xmlns:p14="http://schemas.microsoft.com/office/powerpoint/2010/main" val="2442596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469C-B969-F648-9736-878ACBF5A9E3}"/>
              </a:ext>
            </a:extLst>
          </p:cNvPr>
          <p:cNvSpPr>
            <a:spLocks noGrp="1"/>
          </p:cNvSpPr>
          <p:nvPr>
            <p:ph type="title"/>
          </p:nvPr>
        </p:nvSpPr>
        <p:spPr>
          <a:xfrm>
            <a:off x="839788" y="365125"/>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87F9BEC8-ADA6-F34A-A988-9D1DB6E226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741E89D-82F2-394F-AAE9-AC3922AAB6D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9517D3DA-518C-E94D-AED8-5C59B620CD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73B99A0-30D7-AC44-A9A5-883E60A585D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7" name="Date Placeholder 6">
            <a:extLst>
              <a:ext uri="{FF2B5EF4-FFF2-40B4-BE49-F238E27FC236}">
                <a16:creationId xmlns:a16="http://schemas.microsoft.com/office/drawing/2014/main" id="{2E18B711-6E6F-2845-9C09-B6F4FEAE74E8}"/>
              </a:ext>
            </a:extLst>
          </p:cNvPr>
          <p:cNvSpPr>
            <a:spLocks noGrp="1"/>
          </p:cNvSpPr>
          <p:nvPr>
            <p:ph type="dt" sz="half" idx="10"/>
          </p:nvPr>
        </p:nvSpPr>
        <p:spPr/>
        <p:txBody>
          <a:bodyPr/>
          <a:lstStyle/>
          <a:p>
            <a:fld id="{97F16D48-E1C1-834C-998A-D05380142929}" type="datetimeFigureOut">
              <a:rPr lang="en-FI" smtClean="0"/>
              <a:t>15/03/2023</a:t>
            </a:fld>
            <a:endParaRPr lang="en-FI"/>
          </a:p>
        </p:txBody>
      </p:sp>
      <p:sp>
        <p:nvSpPr>
          <p:cNvPr id="8" name="Footer Placeholder 7">
            <a:extLst>
              <a:ext uri="{FF2B5EF4-FFF2-40B4-BE49-F238E27FC236}">
                <a16:creationId xmlns:a16="http://schemas.microsoft.com/office/drawing/2014/main" id="{F1794AC9-A2D2-004E-8060-A07909815667}"/>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8B56B450-979A-FE46-BE25-35DEFED05B13}"/>
              </a:ext>
            </a:extLst>
          </p:cNvPr>
          <p:cNvSpPr>
            <a:spLocks noGrp="1"/>
          </p:cNvSpPr>
          <p:nvPr>
            <p:ph type="sldNum" sz="quarter" idx="12"/>
          </p:nvPr>
        </p:nvSpPr>
        <p:spPr/>
        <p:txBody>
          <a:bodyPr/>
          <a:lstStyle/>
          <a:p>
            <a:fld id="{9C0AA225-D327-DB4C-9B18-AE36E90D25A5}" type="slidenum">
              <a:rPr lang="en-FI" smtClean="0"/>
              <a:t>‹#›</a:t>
            </a:fld>
            <a:endParaRPr lang="en-FI"/>
          </a:p>
        </p:txBody>
      </p:sp>
    </p:spTree>
    <p:extLst>
      <p:ext uri="{BB962C8B-B14F-4D97-AF65-F5344CB8AC3E}">
        <p14:creationId xmlns:p14="http://schemas.microsoft.com/office/powerpoint/2010/main" val="72946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B510-93A4-B347-B722-1165107A9E16}"/>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5B756D90-C1DF-6847-AE5D-173D8CC99A4B}"/>
              </a:ext>
            </a:extLst>
          </p:cNvPr>
          <p:cNvSpPr>
            <a:spLocks noGrp="1"/>
          </p:cNvSpPr>
          <p:nvPr>
            <p:ph type="dt" sz="half" idx="10"/>
          </p:nvPr>
        </p:nvSpPr>
        <p:spPr/>
        <p:txBody>
          <a:bodyPr/>
          <a:lstStyle/>
          <a:p>
            <a:fld id="{97F16D48-E1C1-834C-998A-D05380142929}" type="datetimeFigureOut">
              <a:rPr lang="en-FI" smtClean="0"/>
              <a:t>15/03/2023</a:t>
            </a:fld>
            <a:endParaRPr lang="en-FI"/>
          </a:p>
        </p:txBody>
      </p:sp>
      <p:sp>
        <p:nvSpPr>
          <p:cNvPr id="4" name="Footer Placeholder 3">
            <a:extLst>
              <a:ext uri="{FF2B5EF4-FFF2-40B4-BE49-F238E27FC236}">
                <a16:creationId xmlns:a16="http://schemas.microsoft.com/office/drawing/2014/main" id="{6291B2DF-3A05-8348-9534-992EF7DE0013}"/>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44080CC1-FB8B-ED4F-B8C9-624F7F3598B2}"/>
              </a:ext>
            </a:extLst>
          </p:cNvPr>
          <p:cNvSpPr>
            <a:spLocks noGrp="1"/>
          </p:cNvSpPr>
          <p:nvPr>
            <p:ph type="sldNum" sz="quarter" idx="12"/>
          </p:nvPr>
        </p:nvSpPr>
        <p:spPr/>
        <p:txBody>
          <a:bodyPr/>
          <a:lstStyle/>
          <a:p>
            <a:fld id="{9C0AA225-D327-DB4C-9B18-AE36E90D25A5}" type="slidenum">
              <a:rPr lang="en-FI" smtClean="0"/>
              <a:t>‹#›</a:t>
            </a:fld>
            <a:endParaRPr lang="en-FI"/>
          </a:p>
        </p:txBody>
      </p:sp>
    </p:spTree>
    <p:extLst>
      <p:ext uri="{BB962C8B-B14F-4D97-AF65-F5344CB8AC3E}">
        <p14:creationId xmlns:p14="http://schemas.microsoft.com/office/powerpoint/2010/main" val="762825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814AA-EFA9-2444-8756-2F4DD25D7E0C}"/>
              </a:ext>
            </a:extLst>
          </p:cNvPr>
          <p:cNvSpPr>
            <a:spLocks noGrp="1"/>
          </p:cNvSpPr>
          <p:nvPr>
            <p:ph type="dt" sz="half" idx="10"/>
          </p:nvPr>
        </p:nvSpPr>
        <p:spPr/>
        <p:txBody>
          <a:bodyPr/>
          <a:lstStyle/>
          <a:p>
            <a:fld id="{97F16D48-E1C1-834C-998A-D05380142929}" type="datetimeFigureOut">
              <a:rPr lang="en-FI" smtClean="0"/>
              <a:t>15/03/2023</a:t>
            </a:fld>
            <a:endParaRPr lang="en-FI"/>
          </a:p>
        </p:txBody>
      </p:sp>
      <p:sp>
        <p:nvSpPr>
          <p:cNvPr id="3" name="Footer Placeholder 2">
            <a:extLst>
              <a:ext uri="{FF2B5EF4-FFF2-40B4-BE49-F238E27FC236}">
                <a16:creationId xmlns:a16="http://schemas.microsoft.com/office/drawing/2014/main" id="{505302B2-748D-2A40-BF4C-1E29FAF165F3}"/>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C2E33C44-124C-4F4A-8F86-76B111167750}"/>
              </a:ext>
            </a:extLst>
          </p:cNvPr>
          <p:cNvSpPr>
            <a:spLocks noGrp="1"/>
          </p:cNvSpPr>
          <p:nvPr>
            <p:ph type="sldNum" sz="quarter" idx="12"/>
          </p:nvPr>
        </p:nvSpPr>
        <p:spPr/>
        <p:txBody>
          <a:bodyPr/>
          <a:lstStyle/>
          <a:p>
            <a:fld id="{9C0AA225-D327-DB4C-9B18-AE36E90D25A5}" type="slidenum">
              <a:rPr lang="en-FI" smtClean="0"/>
              <a:t>‹#›</a:t>
            </a:fld>
            <a:endParaRPr lang="en-FI"/>
          </a:p>
        </p:txBody>
      </p:sp>
    </p:spTree>
    <p:extLst>
      <p:ext uri="{BB962C8B-B14F-4D97-AF65-F5344CB8AC3E}">
        <p14:creationId xmlns:p14="http://schemas.microsoft.com/office/powerpoint/2010/main" val="1973337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49ED5-F02A-ED4A-BD0A-E6C1689CE2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1416BF0C-50B6-3842-A083-F4928B6FB5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41DC1DB8-1790-6740-B03F-812CCD31A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61C2312-ED54-A045-9556-07AE6F92F9C4}"/>
              </a:ext>
            </a:extLst>
          </p:cNvPr>
          <p:cNvSpPr>
            <a:spLocks noGrp="1"/>
          </p:cNvSpPr>
          <p:nvPr>
            <p:ph type="dt" sz="half" idx="10"/>
          </p:nvPr>
        </p:nvSpPr>
        <p:spPr/>
        <p:txBody>
          <a:bodyPr/>
          <a:lstStyle/>
          <a:p>
            <a:fld id="{97F16D48-E1C1-834C-998A-D05380142929}" type="datetimeFigureOut">
              <a:rPr lang="en-FI" smtClean="0"/>
              <a:t>15/03/2023</a:t>
            </a:fld>
            <a:endParaRPr lang="en-FI"/>
          </a:p>
        </p:txBody>
      </p:sp>
      <p:sp>
        <p:nvSpPr>
          <p:cNvPr id="6" name="Footer Placeholder 5">
            <a:extLst>
              <a:ext uri="{FF2B5EF4-FFF2-40B4-BE49-F238E27FC236}">
                <a16:creationId xmlns:a16="http://schemas.microsoft.com/office/drawing/2014/main" id="{23D14599-1D39-BC4C-B479-39B569C72ECA}"/>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B5199A66-0B1F-9142-8ADE-911CFDBA619B}"/>
              </a:ext>
            </a:extLst>
          </p:cNvPr>
          <p:cNvSpPr>
            <a:spLocks noGrp="1"/>
          </p:cNvSpPr>
          <p:nvPr>
            <p:ph type="sldNum" sz="quarter" idx="12"/>
          </p:nvPr>
        </p:nvSpPr>
        <p:spPr/>
        <p:txBody>
          <a:bodyPr/>
          <a:lstStyle/>
          <a:p>
            <a:fld id="{9C0AA225-D327-DB4C-9B18-AE36E90D25A5}" type="slidenum">
              <a:rPr lang="en-FI" smtClean="0"/>
              <a:t>‹#›</a:t>
            </a:fld>
            <a:endParaRPr lang="en-FI"/>
          </a:p>
        </p:txBody>
      </p:sp>
    </p:spTree>
    <p:extLst>
      <p:ext uri="{BB962C8B-B14F-4D97-AF65-F5344CB8AC3E}">
        <p14:creationId xmlns:p14="http://schemas.microsoft.com/office/powerpoint/2010/main" val="30801667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9123-C571-3B4F-953F-3741A4A51A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BC753DCC-4504-274A-97DF-4EAAB0B641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7EA2E5DF-5C8D-1345-B667-75852D671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C2EA98-F281-4044-B955-B3AB91984856}"/>
              </a:ext>
            </a:extLst>
          </p:cNvPr>
          <p:cNvSpPr>
            <a:spLocks noGrp="1"/>
          </p:cNvSpPr>
          <p:nvPr>
            <p:ph type="dt" sz="half" idx="10"/>
          </p:nvPr>
        </p:nvSpPr>
        <p:spPr/>
        <p:txBody>
          <a:bodyPr/>
          <a:lstStyle/>
          <a:p>
            <a:fld id="{97F16D48-E1C1-834C-998A-D05380142929}" type="datetimeFigureOut">
              <a:rPr lang="en-FI" smtClean="0"/>
              <a:t>15/03/2023</a:t>
            </a:fld>
            <a:endParaRPr lang="en-FI"/>
          </a:p>
        </p:txBody>
      </p:sp>
      <p:sp>
        <p:nvSpPr>
          <p:cNvPr id="6" name="Footer Placeholder 5">
            <a:extLst>
              <a:ext uri="{FF2B5EF4-FFF2-40B4-BE49-F238E27FC236}">
                <a16:creationId xmlns:a16="http://schemas.microsoft.com/office/drawing/2014/main" id="{28340DE4-672E-5C4D-A3D2-66F1933A83A8}"/>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9981F102-D824-2642-9E28-3AE38BB32194}"/>
              </a:ext>
            </a:extLst>
          </p:cNvPr>
          <p:cNvSpPr>
            <a:spLocks noGrp="1"/>
          </p:cNvSpPr>
          <p:nvPr>
            <p:ph type="sldNum" sz="quarter" idx="12"/>
          </p:nvPr>
        </p:nvSpPr>
        <p:spPr/>
        <p:txBody>
          <a:bodyPr/>
          <a:lstStyle/>
          <a:p>
            <a:fld id="{9C0AA225-D327-DB4C-9B18-AE36E90D25A5}" type="slidenum">
              <a:rPr lang="en-FI" smtClean="0"/>
              <a:t>‹#›</a:t>
            </a:fld>
            <a:endParaRPr lang="en-FI"/>
          </a:p>
        </p:txBody>
      </p:sp>
    </p:spTree>
    <p:extLst>
      <p:ext uri="{BB962C8B-B14F-4D97-AF65-F5344CB8AC3E}">
        <p14:creationId xmlns:p14="http://schemas.microsoft.com/office/powerpoint/2010/main" val="3154317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5C6A5D-17E0-894D-B4B3-DEA5B843A6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A89664E2-24B5-734C-9240-27B2281AAC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E5B0617F-C8F6-7444-870B-70571CC76B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16D48-E1C1-834C-998A-D05380142929}" type="datetimeFigureOut">
              <a:rPr lang="en-FI" smtClean="0"/>
              <a:t>15/03/2023</a:t>
            </a:fld>
            <a:endParaRPr lang="en-FI"/>
          </a:p>
        </p:txBody>
      </p:sp>
      <p:sp>
        <p:nvSpPr>
          <p:cNvPr id="5" name="Footer Placeholder 4">
            <a:extLst>
              <a:ext uri="{FF2B5EF4-FFF2-40B4-BE49-F238E27FC236}">
                <a16:creationId xmlns:a16="http://schemas.microsoft.com/office/drawing/2014/main" id="{F14F6993-1B96-F245-A1F1-A632520A4D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723CFD8B-EF09-C74E-85D3-BABE04417A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AA225-D327-DB4C-9B18-AE36E90D25A5}" type="slidenum">
              <a:rPr lang="en-FI" smtClean="0"/>
              <a:t>‹#›</a:t>
            </a:fld>
            <a:endParaRPr lang="en-FI"/>
          </a:p>
        </p:txBody>
      </p:sp>
    </p:spTree>
    <p:extLst>
      <p:ext uri="{BB962C8B-B14F-4D97-AF65-F5344CB8AC3E}">
        <p14:creationId xmlns:p14="http://schemas.microsoft.com/office/powerpoint/2010/main" val="1611069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Aldo Rossi Teatro del Mondo « Molteni &amp;amp; Motta">
            <a:extLst>
              <a:ext uri="{FF2B5EF4-FFF2-40B4-BE49-F238E27FC236}">
                <a16:creationId xmlns:a16="http://schemas.microsoft.com/office/drawing/2014/main" id="{E1606BC4-DE99-5143-B81B-42CDD57A0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3" y="0"/>
            <a:ext cx="10950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BB37DE-9855-914D-8259-49E683A7B371}"/>
              </a:ext>
            </a:extLst>
          </p:cNvPr>
          <p:cNvSpPr>
            <a:spLocks noGrp="1"/>
          </p:cNvSpPr>
          <p:nvPr>
            <p:ph type="ctrTitle"/>
          </p:nvPr>
        </p:nvSpPr>
        <p:spPr>
          <a:xfrm>
            <a:off x="1869688" y="3429000"/>
            <a:ext cx="9144000" cy="2387600"/>
          </a:xfrm>
        </p:spPr>
        <p:txBody>
          <a:bodyPr>
            <a:normAutofit fontScale="90000"/>
          </a:bodyPr>
          <a:lstStyle/>
          <a:p>
            <a:r>
              <a:rPr lang="en-FI" dirty="0">
                <a:solidFill>
                  <a:schemeClr val="bg1"/>
                </a:solidFill>
                <a:latin typeface="Bodoni 72 Book" pitchFamily="2" charset="0"/>
              </a:rPr>
              <a:t>SIS.ARK. KULTTUURI JA KÄYTÄNTÖ 202</a:t>
            </a:r>
            <a:r>
              <a:rPr lang="en-US" dirty="0">
                <a:solidFill>
                  <a:schemeClr val="bg1"/>
                </a:solidFill>
                <a:latin typeface="Bodoni 72 Book" pitchFamily="2" charset="0"/>
              </a:rPr>
              <a:t>3</a:t>
            </a:r>
            <a:br>
              <a:rPr lang="en-FI" dirty="0">
                <a:solidFill>
                  <a:schemeClr val="bg1"/>
                </a:solidFill>
                <a:latin typeface="Bodoni 72 Book" pitchFamily="2" charset="0"/>
              </a:rPr>
            </a:br>
            <a:br>
              <a:rPr lang="en-FI" dirty="0">
                <a:solidFill>
                  <a:schemeClr val="bg1"/>
                </a:solidFill>
                <a:latin typeface="Bodoni 72 Book" pitchFamily="2" charset="0"/>
              </a:rPr>
            </a:br>
            <a:r>
              <a:rPr lang="en-FI" dirty="0">
                <a:solidFill>
                  <a:schemeClr val="bg1"/>
                </a:solidFill>
                <a:latin typeface="Bodoni 72 Book" pitchFamily="2" charset="0"/>
              </a:rPr>
              <a:t>POMO</a:t>
            </a:r>
          </a:p>
        </p:txBody>
      </p:sp>
    </p:spTree>
    <p:extLst>
      <p:ext uri="{BB962C8B-B14F-4D97-AF65-F5344CB8AC3E}">
        <p14:creationId xmlns:p14="http://schemas.microsoft.com/office/powerpoint/2010/main" val="3488296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ttore Sottsass - 20 ans de design pour Olivetti - Centre Pompidou">
            <a:extLst>
              <a:ext uri="{FF2B5EF4-FFF2-40B4-BE49-F238E27FC236}">
                <a16:creationId xmlns:a16="http://schemas.microsoft.com/office/drawing/2014/main" id="{69C5CDA7-62C2-E243-A475-64C81B50766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9204"/>
          <a:stretch/>
        </p:blipFill>
        <p:spPr bwMode="auto">
          <a:xfrm>
            <a:off x="674914" y="-20509"/>
            <a:ext cx="5246913" cy="69043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F8C3170-36D1-3742-BC2A-5DDC234055EE}"/>
              </a:ext>
            </a:extLst>
          </p:cNvPr>
          <p:cNvSpPr txBox="1"/>
          <p:nvPr/>
        </p:nvSpPr>
        <p:spPr>
          <a:xfrm>
            <a:off x="5998030" y="5549676"/>
            <a:ext cx="6096000" cy="923330"/>
          </a:xfrm>
          <a:prstGeom prst="rect">
            <a:avLst/>
          </a:prstGeom>
          <a:noFill/>
        </p:spPr>
        <p:txBody>
          <a:bodyPr wrap="square">
            <a:spAutoFit/>
          </a:bodyPr>
          <a:lstStyle/>
          <a:p>
            <a:r>
              <a:rPr lang="en-GB" b="0" i="0" u="none" strike="noStrike" dirty="0">
                <a:effectLst/>
                <a:latin typeface="UniversNext"/>
              </a:rPr>
              <a:t>Ettore </a:t>
            </a:r>
            <a:r>
              <a:rPr lang="en-GB" b="0" i="0" u="none" strike="noStrike" dirty="0" err="1">
                <a:effectLst/>
                <a:latin typeface="UniversNext"/>
              </a:rPr>
              <a:t>Sotsass</a:t>
            </a:r>
            <a:r>
              <a:rPr lang="en-GB" b="0" i="0" u="none" strike="noStrike" dirty="0">
                <a:effectLst/>
                <a:latin typeface="UniversNext"/>
              </a:rPr>
              <a:t> 1958</a:t>
            </a:r>
          </a:p>
          <a:p>
            <a:r>
              <a:rPr lang="en-GB" b="0" i="0" u="none" strike="noStrike" dirty="0">
                <a:effectLst/>
                <a:latin typeface="UniversNext"/>
              </a:rPr>
              <a:t>Console de </a:t>
            </a:r>
            <a:r>
              <a:rPr lang="en-GB" b="0" i="0" u="none" strike="noStrike" dirty="0" err="1">
                <a:effectLst/>
                <a:latin typeface="UniversNext"/>
              </a:rPr>
              <a:t>commande</a:t>
            </a:r>
            <a:r>
              <a:rPr lang="en-GB" b="0" i="0" u="none" strike="noStrike" dirty="0">
                <a:effectLst/>
                <a:latin typeface="UniversNext"/>
              </a:rPr>
              <a:t> du </a:t>
            </a:r>
            <a:r>
              <a:rPr lang="en-GB" b="0" i="0" u="none" strike="noStrike" dirty="0" err="1">
                <a:effectLst/>
                <a:latin typeface="UniversNext"/>
              </a:rPr>
              <a:t>supercalculateur</a:t>
            </a:r>
            <a:endParaRPr lang="en-GB" dirty="0">
              <a:latin typeface="UniversNext"/>
            </a:endParaRPr>
          </a:p>
          <a:p>
            <a:r>
              <a:rPr lang="en-GB" b="0" i="0" u="none" strike="noStrike" dirty="0">
                <a:effectLst/>
                <a:latin typeface="UniversNext"/>
              </a:rPr>
              <a:t>Olivetti Elea 9003</a:t>
            </a:r>
            <a:endParaRPr lang="en-FI" dirty="0"/>
          </a:p>
        </p:txBody>
      </p:sp>
    </p:spTree>
    <p:extLst>
      <p:ext uri="{BB962C8B-B14F-4D97-AF65-F5344CB8AC3E}">
        <p14:creationId xmlns:p14="http://schemas.microsoft.com/office/powerpoint/2010/main" val="220722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9EC278-60D9-1140-97B8-B22B85EF71A1}"/>
              </a:ext>
            </a:extLst>
          </p:cNvPr>
          <p:cNvSpPr txBox="1"/>
          <p:nvPr/>
        </p:nvSpPr>
        <p:spPr>
          <a:xfrm>
            <a:off x="6455228" y="5549677"/>
            <a:ext cx="6096000" cy="923330"/>
          </a:xfrm>
          <a:prstGeom prst="rect">
            <a:avLst/>
          </a:prstGeom>
          <a:noFill/>
        </p:spPr>
        <p:txBody>
          <a:bodyPr wrap="square">
            <a:spAutoFit/>
          </a:bodyPr>
          <a:lstStyle/>
          <a:p>
            <a:r>
              <a:rPr lang="en-GB" b="0" i="0" u="none" strike="noStrike" dirty="0">
                <a:effectLst/>
                <a:latin typeface="UniversNext"/>
              </a:rPr>
              <a:t>Ettore </a:t>
            </a:r>
            <a:r>
              <a:rPr lang="en-GB" b="0" i="0" u="none" strike="noStrike" dirty="0" err="1">
                <a:effectLst/>
                <a:latin typeface="UniversNext"/>
              </a:rPr>
              <a:t>Sotsass</a:t>
            </a:r>
            <a:r>
              <a:rPr lang="en-GB" b="0" i="0" u="none" strike="noStrike" dirty="0">
                <a:effectLst/>
                <a:latin typeface="UniversNext"/>
              </a:rPr>
              <a:t> 1968</a:t>
            </a:r>
          </a:p>
          <a:p>
            <a:r>
              <a:rPr lang="en-GB" b="0" i="0" u="none" strike="noStrike" dirty="0">
                <a:effectLst/>
                <a:latin typeface="UniversNext"/>
              </a:rPr>
              <a:t>Valentina Portable Typewriter</a:t>
            </a:r>
            <a:endParaRPr lang="en-GB" dirty="0">
              <a:latin typeface="UniversNext"/>
            </a:endParaRPr>
          </a:p>
          <a:p>
            <a:r>
              <a:rPr lang="en-GB" b="0" i="0" u="none" strike="noStrike" dirty="0">
                <a:effectLst/>
                <a:latin typeface="UniversNext"/>
              </a:rPr>
              <a:t>Olivetti Elea 9003</a:t>
            </a:r>
            <a:endParaRPr lang="en-FI" dirty="0"/>
          </a:p>
        </p:txBody>
      </p:sp>
      <p:pic>
        <p:nvPicPr>
          <p:cNvPr id="2050" name="Picture 2" descr="The mesmerising graphic design of mid-century typewriter manufacturer  Olivetti">
            <a:extLst>
              <a:ext uri="{FF2B5EF4-FFF2-40B4-BE49-F238E27FC236}">
                <a16:creationId xmlns:a16="http://schemas.microsoft.com/office/drawing/2014/main" id="{4F1A5C71-460B-3A45-B9DA-4BC0441E63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63"/>
          <a:stretch/>
        </p:blipFill>
        <p:spPr bwMode="auto">
          <a:xfrm>
            <a:off x="838200" y="-22065"/>
            <a:ext cx="5138057" cy="6880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839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A7D1A43-8779-0143-AE45-597ED3EDDF72}"/>
              </a:ext>
            </a:extLst>
          </p:cNvPr>
          <p:cNvPicPr>
            <a:picLocks noGrp="1" noChangeAspect="1"/>
          </p:cNvPicPr>
          <p:nvPr>
            <p:ph idx="1"/>
          </p:nvPr>
        </p:nvPicPr>
        <p:blipFill>
          <a:blip r:embed="rId2"/>
          <a:stretch>
            <a:fillRect/>
          </a:stretch>
        </p:blipFill>
        <p:spPr>
          <a:xfrm>
            <a:off x="-25477" y="1263113"/>
            <a:ext cx="12282437" cy="3583050"/>
          </a:xfrm>
          <a:prstGeom prst="rect">
            <a:avLst/>
          </a:prstGeom>
        </p:spPr>
      </p:pic>
    </p:spTree>
    <p:extLst>
      <p:ext uri="{BB962C8B-B14F-4D97-AF65-F5344CB8AC3E}">
        <p14:creationId xmlns:p14="http://schemas.microsoft.com/office/powerpoint/2010/main" val="4210370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Ettore Sottsass: It&amp;#39;s Your Last Chance to See One of the Most Important,  and Relevant, Design Exhibitions This Year | Vogue">
            <a:extLst>
              <a:ext uri="{FF2B5EF4-FFF2-40B4-BE49-F238E27FC236}">
                <a16:creationId xmlns:a16="http://schemas.microsoft.com/office/drawing/2014/main" id="{AE2BB45C-AE38-794A-981C-0F93916AE0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1824" y="-42882"/>
            <a:ext cx="6936059" cy="6936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896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What You Need to Know about Memphis Design Pioneer Ettore Sottsass - Artsy">
            <a:extLst>
              <a:ext uri="{FF2B5EF4-FFF2-40B4-BE49-F238E27FC236}">
                <a16:creationId xmlns:a16="http://schemas.microsoft.com/office/drawing/2014/main" id="{B5EFEE4E-1A76-0C48-82A1-72B10D49FD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89249" y="-19030"/>
            <a:ext cx="4973443" cy="6878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449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5720" y="332656"/>
            <a:ext cx="4402808" cy="369332"/>
          </a:xfrm>
          <a:prstGeom prst="rect">
            <a:avLst/>
          </a:prstGeom>
        </p:spPr>
        <p:txBody>
          <a:bodyPr wrap="none">
            <a:spAutoFit/>
          </a:bodyPr>
          <a:lstStyle/>
          <a:p>
            <a:r>
              <a:rPr lang="en-US" dirty="0"/>
              <a:t>Ettore </a:t>
            </a:r>
            <a:r>
              <a:rPr lang="en-US" dirty="0" err="1"/>
              <a:t>Sottsass</a:t>
            </a:r>
            <a:r>
              <a:rPr lang="en-US" dirty="0"/>
              <a:t>, </a:t>
            </a:r>
            <a:r>
              <a:rPr lang="en-US" dirty="0" err="1"/>
              <a:t>Superboxes</a:t>
            </a:r>
            <a:r>
              <a:rPr lang="en-US" dirty="0"/>
              <a:t> Cupboards, 1966</a:t>
            </a:r>
          </a:p>
        </p:txBody>
      </p:sp>
      <p:pic>
        <p:nvPicPr>
          <p:cNvPr id="91138" name="Picture 2" descr="https://artislimited.files.wordpress.com/2012/11/pop-art-design-sottsass.jpg?w=765&amp;h=7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656" y="693073"/>
            <a:ext cx="6264696" cy="6248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962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430F4CEE-E020-7043-8F71-DC17D2CCF8E4}"/>
              </a:ext>
            </a:extLst>
          </p:cNvPr>
          <p:cNvPicPr>
            <a:picLocks noChangeAspect="1"/>
          </p:cNvPicPr>
          <p:nvPr/>
        </p:nvPicPr>
        <p:blipFill>
          <a:blip r:embed="rId2"/>
          <a:stretch>
            <a:fillRect/>
          </a:stretch>
        </p:blipFill>
        <p:spPr>
          <a:xfrm>
            <a:off x="2872337" y="-1"/>
            <a:ext cx="6868347" cy="6868347"/>
          </a:xfrm>
          <a:prstGeom prst="rect">
            <a:avLst/>
          </a:prstGeom>
        </p:spPr>
      </p:pic>
    </p:spTree>
    <p:extLst>
      <p:ext uri="{BB962C8B-B14F-4D97-AF65-F5344CB8AC3E}">
        <p14:creationId xmlns:p14="http://schemas.microsoft.com/office/powerpoint/2010/main" val="1328778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Memphis Furniture Milano 1981 - Memphis Milano">
            <a:extLst>
              <a:ext uri="{FF2B5EF4-FFF2-40B4-BE49-F238E27FC236}">
                <a16:creationId xmlns:a16="http://schemas.microsoft.com/office/drawing/2014/main" id="{56A42180-2FA4-4E4E-88CB-55E3812D8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44" y="0"/>
            <a:ext cx="118221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380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arlton bookcase - Design Memphis e Ettore Sottsass - StileDesign">
            <a:extLst>
              <a:ext uri="{FF2B5EF4-FFF2-40B4-BE49-F238E27FC236}">
                <a16:creationId xmlns:a16="http://schemas.microsoft.com/office/drawing/2014/main" id="{7F293EF3-86C4-5B46-98D5-A9FABB0318E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5740" y="0"/>
            <a:ext cx="984174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255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8B053E52-649D-5141-B384-7137D8372F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49661" y="5048"/>
            <a:ext cx="3587932" cy="685295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emphis Research Experiences Results Failures and Successes of New Design&quot;  Book - Memphis Milano">
            <a:extLst>
              <a:ext uri="{FF2B5EF4-FFF2-40B4-BE49-F238E27FC236}">
                <a16:creationId xmlns:a16="http://schemas.microsoft.com/office/drawing/2014/main" id="{6CA88090-A252-824D-BC17-29B1254681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67" t="4372" r="13576" b="4911"/>
          <a:stretch/>
        </p:blipFill>
        <p:spPr bwMode="auto">
          <a:xfrm>
            <a:off x="762000" y="-2302"/>
            <a:ext cx="5475514" cy="6855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820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ELIOT, T.S. The Waste Land. London: Faber and Faber, 1961.">
            <a:extLst>
              <a:ext uri="{FF2B5EF4-FFF2-40B4-BE49-F238E27FC236}">
                <a16:creationId xmlns:a16="http://schemas.microsoft.com/office/drawing/2014/main" id="{AAC5267A-316E-404A-88B7-2DD198D3D2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39291" y="-44350"/>
            <a:ext cx="5225143" cy="691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414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E7DA513-BFAF-084A-9F5C-673C7721659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665" r="19151"/>
          <a:stretch/>
        </p:blipFill>
        <p:spPr bwMode="auto">
          <a:xfrm>
            <a:off x="0" y="724402"/>
            <a:ext cx="12210673" cy="540919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2E4A380-D10E-3744-B31E-47D09F220833}"/>
              </a:ext>
            </a:extLst>
          </p:cNvPr>
          <p:cNvSpPr>
            <a:spLocks noGrp="1"/>
          </p:cNvSpPr>
          <p:nvPr>
            <p:ph type="title"/>
          </p:nvPr>
        </p:nvSpPr>
        <p:spPr>
          <a:xfrm>
            <a:off x="326572" y="0"/>
            <a:ext cx="9296400" cy="798060"/>
          </a:xfrm>
        </p:spPr>
        <p:txBody>
          <a:bodyPr>
            <a:normAutofit/>
          </a:bodyPr>
          <a:lstStyle/>
          <a:p>
            <a:r>
              <a:rPr lang="en-FI" sz="2800" dirty="0"/>
              <a:t></a:t>
            </a:r>
            <a:r>
              <a:rPr lang="en-FI" sz="2400" dirty="0"/>
              <a:t>Memphis groupe 1982</a:t>
            </a:r>
          </a:p>
        </p:txBody>
      </p:sp>
    </p:spTree>
    <p:extLst>
      <p:ext uri="{BB962C8B-B14F-4D97-AF65-F5344CB8AC3E}">
        <p14:creationId xmlns:p14="http://schemas.microsoft.com/office/powerpoint/2010/main" val="1922802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5796-03B5-EB45-B094-C626A96B875B}"/>
              </a:ext>
            </a:extLst>
          </p:cNvPr>
          <p:cNvSpPr>
            <a:spLocks noGrp="1"/>
          </p:cNvSpPr>
          <p:nvPr>
            <p:ph type="title"/>
          </p:nvPr>
        </p:nvSpPr>
        <p:spPr>
          <a:xfrm>
            <a:off x="141514" y="947058"/>
            <a:ext cx="9296400" cy="798060"/>
          </a:xfrm>
        </p:spPr>
        <p:txBody>
          <a:bodyPr>
            <a:normAutofit fontScale="90000"/>
          </a:bodyPr>
          <a:lstStyle/>
          <a:p>
            <a:r>
              <a:rPr lang="en-FI" sz="2800" dirty="0"/>
              <a:t></a:t>
            </a:r>
            <a:r>
              <a:rPr lang="en-FI" sz="2400" dirty="0"/>
              <a:t>Alessando Mendini, 1931-2019</a:t>
            </a:r>
            <a:br>
              <a:rPr lang="en-FI" sz="2400" dirty="0"/>
            </a:br>
            <a:br>
              <a:rPr lang="en-FI" sz="2400" dirty="0"/>
            </a:br>
            <a:r>
              <a:rPr lang="en-FI" sz="2400" dirty="0"/>
              <a:t>Casabella</a:t>
            </a:r>
            <a:br>
              <a:rPr lang="en-FI" sz="2400" dirty="0"/>
            </a:br>
            <a:r>
              <a:rPr lang="en-FI" sz="2400" dirty="0"/>
              <a:t>Modo</a:t>
            </a:r>
            <a:br>
              <a:rPr lang="en-FI" sz="2400" dirty="0"/>
            </a:br>
            <a:r>
              <a:rPr lang="en-FI" sz="2400" dirty="0"/>
              <a:t>Domus</a:t>
            </a:r>
          </a:p>
        </p:txBody>
      </p:sp>
      <p:pic>
        <p:nvPicPr>
          <p:cNvPr id="9218" name="Picture 2" descr="Alessandro Mendini: Designer at Nostraforma">
            <a:extLst>
              <a:ext uri="{FF2B5EF4-FFF2-40B4-BE49-F238E27FC236}">
                <a16:creationId xmlns:a16="http://schemas.microsoft.com/office/drawing/2014/main" id="{3063CFAB-B617-7845-BFAB-1BAF3CFED8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89714" y="0"/>
            <a:ext cx="6927963" cy="692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154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Alessandro Mendini,en busca de lo lúdico – MiKO -diseño+objetos-">
            <a:extLst>
              <a:ext uri="{FF2B5EF4-FFF2-40B4-BE49-F238E27FC236}">
                <a16:creationId xmlns:a16="http://schemas.microsoft.com/office/drawing/2014/main" id="{D9B34DB2-7AE7-F74A-94D6-F0ACF6A458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8285" y="-53863"/>
            <a:ext cx="9616504" cy="691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920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 Globule — Alchimia: Never-Ending Italian Design">
            <a:extLst>
              <a:ext uri="{FF2B5EF4-FFF2-40B4-BE49-F238E27FC236}">
                <a16:creationId xmlns:a16="http://schemas.microsoft.com/office/drawing/2014/main" id="{55790F7B-4AD4-B34F-B75D-DC19A1499C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46371" y="-10664"/>
            <a:ext cx="4994678" cy="68686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odo N° 30 Giugno 1980 Fondatore Alessandro Mendini - E23000 - Libro Usato  - ND - | IBS">
            <a:extLst>
              <a:ext uri="{FF2B5EF4-FFF2-40B4-BE49-F238E27FC236}">
                <a16:creationId xmlns:a16="http://schemas.microsoft.com/office/drawing/2014/main" id="{D4427737-4670-A94A-A895-8F660972F2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98" t="6850" r="2494" b="6536"/>
          <a:stretch/>
        </p:blipFill>
        <p:spPr bwMode="auto">
          <a:xfrm rot="5400000">
            <a:off x="295304" y="1043638"/>
            <a:ext cx="6844334" cy="4757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363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Michele De Lucchi è il nuovo direttore di Domus | Artribune">
            <a:extLst>
              <a:ext uri="{FF2B5EF4-FFF2-40B4-BE49-F238E27FC236}">
                <a16:creationId xmlns:a16="http://schemas.microsoft.com/office/drawing/2014/main" id="{6076B6B4-CB7F-7D45-9843-8C3E18E37D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0373" y="831668"/>
            <a:ext cx="3626031" cy="4937576"/>
          </a:xfrm>
          <a:prstGeom prst="rect">
            <a:avLst/>
          </a:prstGeom>
          <a:noFill/>
          <a:extLst>
            <a:ext uri="{909E8E84-426E-40DD-AFC4-6F175D3DCCD1}">
              <a14:hiddenFill xmlns:a14="http://schemas.microsoft.com/office/drawing/2010/main">
                <a:solidFill>
                  <a:srgbClr val="FFFFFF"/>
                </a:solidFill>
              </a14:hiddenFill>
            </a:ext>
          </a:extLst>
        </p:spPr>
      </p:pic>
      <p:pic>
        <p:nvPicPr>
          <p:cNvPr id="97284" name="Picture 4" descr="Mendini e la gerontocrazia italiana – GIZMO">
            <a:extLst>
              <a:ext uri="{FF2B5EF4-FFF2-40B4-BE49-F238E27FC236}">
                <a16:creationId xmlns:a16="http://schemas.microsoft.com/office/drawing/2014/main" id="{56690CED-F1A6-784A-AD42-1623A8054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783" y="831668"/>
            <a:ext cx="3799618" cy="49375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Occhiomagico. Magnifica Illusione. - D'ARS MAGAZINE">
            <a:extLst>
              <a:ext uri="{FF2B5EF4-FFF2-40B4-BE49-F238E27FC236}">
                <a16:creationId xmlns:a16="http://schemas.microsoft.com/office/drawing/2014/main" id="{387575D9-328B-224B-A0F3-42FA28F7C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4952" y="831667"/>
            <a:ext cx="3738450" cy="493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580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penccil : : : Alessandro Mendini 1931-2019">
            <a:extLst>
              <a:ext uri="{FF2B5EF4-FFF2-40B4-BE49-F238E27FC236}">
                <a16:creationId xmlns:a16="http://schemas.microsoft.com/office/drawing/2014/main" id="{BDFD47A2-B1F8-5842-8A33-F8EFF76562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75419" y="0"/>
            <a:ext cx="48640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0356" name="Picture 4" descr="Occhiomagico (Giancarlo Maiocchi) - artist, news &amp; exhibitions -  photography-now.com">
            <a:extLst>
              <a:ext uri="{FF2B5EF4-FFF2-40B4-BE49-F238E27FC236}">
                <a16:creationId xmlns:a16="http://schemas.microsoft.com/office/drawing/2014/main" id="{ECF7D47C-49BF-5141-8114-5D36AE77DB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896" y="0"/>
            <a:ext cx="5149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804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penccil : : : Alessandro Mendini 1931-2019">
            <a:extLst>
              <a:ext uri="{FF2B5EF4-FFF2-40B4-BE49-F238E27FC236}">
                <a16:creationId xmlns:a16="http://schemas.microsoft.com/office/drawing/2014/main" id="{C44ED1E3-B0CB-8C4A-884D-07F9985E92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765" y="0"/>
            <a:ext cx="51453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9332" name="Picture 4" descr="penccil : : : Alessandro Mendini 1931-2019">
            <a:extLst>
              <a:ext uri="{FF2B5EF4-FFF2-40B4-BE49-F238E27FC236}">
                <a16:creationId xmlns:a16="http://schemas.microsoft.com/office/drawing/2014/main" id="{FB3D2572-0CE5-0E49-B125-1B5832643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972" y="0"/>
            <a:ext cx="4864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007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lessandro Mendini 1931-2019">
            <a:extLst>
              <a:ext uri="{FF2B5EF4-FFF2-40B4-BE49-F238E27FC236}">
                <a16:creationId xmlns:a16="http://schemas.microsoft.com/office/drawing/2014/main" id="{D0B25446-46DA-9E48-85AF-C576BEF157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4795" y="0"/>
            <a:ext cx="75945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737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Ettore Sottsass | Sketch, Casablanca Sideboard, &amp;quot;To Karl Lagerfeld with  Love&amp;quot; | The Metropolitan Museum of Art">
            <a:extLst>
              <a:ext uri="{FF2B5EF4-FFF2-40B4-BE49-F238E27FC236}">
                <a16:creationId xmlns:a16="http://schemas.microsoft.com/office/drawing/2014/main" id="{916178D4-CC95-6B48-A14E-86EB61142A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26365" y="-6175"/>
            <a:ext cx="4739269" cy="687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025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designboom.com/wp-content/uploads/2000/09/designboom_ettore-sottsass_interview_010.jpg"/>
          <p:cNvPicPr>
            <a:picLocks noChangeAspect="1" noChangeArrowheads="1"/>
          </p:cNvPicPr>
          <p:nvPr/>
        </p:nvPicPr>
        <p:blipFill rotWithShape="1">
          <a:blip r:embed="rId2">
            <a:extLst>
              <a:ext uri="{28A0092B-C50C-407E-A947-70E740481C1C}">
                <a14:useLocalDpi xmlns:a14="http://schemas.microsoft.com/office/drawing/2010/main" val="0"/>
              </a:ext>
            </a:extLst>
          </a:blip>
          <a:srcRect b="4222"/>
          <a:stretch/>
        </p:blipFill>
        <p:spPr bwMode="auto">
          <a:xfrm>
            <a:off x="2527490" y="404665"/>
            <a:ext cx="7349411" cy="64533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71864" y="116632"/>
            <a:ext cx="3082832" cy="369332"/>
          </a:xfrm>
          <a:prstGeom prst="rect">
            <a:avLst/>
          </a:prstGeom>
          <a:noFill/>
        </p:spPr>
        <p:txBody>
          <a:bodyPr wrap="none" rtlCol="0">
            <a:spAutoFit/>
          </a:bodyPr>
          <a:lstStyle/>
          <a:p>
            <a:r>
              <a:rPr lang="fi-FI" dirty="0" err="1"/>
              <a:t>Ettore</a:t>
            </a:r>
            <a:r>
              <a:rPr lang="fi-FI" dirty="0"/>
              <a:t> </a:t>
            </a:r>
            <a:r>
              <a:rPr lang="fi-FI" dirty="0" err="1"/>
              <a:t>Sottsass</a:t>
            </a:r>
            <a:r>
              <a:rPr lang="fi-FI" dirty="0"/>
              <a:t>, Memphis 1982</a:t>
            </a:r>
            <a:endParaRPr lang="fr-FR" dirty="0"/>
          </a:p>
        </p:txBody>
      </p:sp>
    </p:spTree>
    <p:extLst>
      <p:ext uri="{BB962C8B-B14F-4D97-AF65-F5344CB8AC3E}">
        <p14:creationId xmlns:p14="http://schemas.microsoft.com/office/powerpoint/2010/main" val="798859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rchizoom Associati | Architectuul">
            <a:extLst>
              <a:ext uri="{FF2B5EF4-FFF2-40B4-BE49-F238E27FC236}">
                <a16:creationId xmlns:a16="http://schemas.microsoft.com/office/drawing/2014/main" id="{BCFE9C49-7BFF-BE44-8113-119F4C6DD4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3273" y="1670405"/>
            <a:ext cx="4077730" cy="33213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rchizoom - Twitter Search / Twitter">
            <a:extLst>
              <a:ext uri="{FF2B5EF4-FFF2-40B4-BE49-F238E27FC236}">
                <a16:creationId xmlns:a16="http://schemas.microsoft.com/office/drawing/2014/main" id="{F45DBC5E-BC3F-4641-9973-A3ECA61B23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465" y="1670405"/>
            <a:ext cx="5797202" cy="33478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L'Arengario Studio Bibliografico - Juliet Art Magazine">
            <a:extLst>
              <a:ext uri="{FF2B5EF4-FFF2-40B4-BE49-F238E27FC236}">
                <a16:creationId xmlns:a16="http://schemas.microsoft.com/office/drawing/2014/main" id="{A02E63B0-5247-0B4E-92B6-AA83E24C6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0405"/>
            <a:ext cx="3325810" cy="3325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80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ttore Sottsass, a &amp;quot;Tahiti&amp;quot;, table lamp, Memphis, Milan, post 1981. -  Bukowskis">
            <a:extLst>
              <a:ext uri="{FF2B5EF4-FFF2-40B4-BE49-F238E27FC236}">
                <a16:creationId xmlns:a16="http://schemas.microsoft.com/office/drawing/2014/main" id="{A27B5518-732A-9647-B702-7A0ACA445A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5974" y="-8732"/>
            <a:ext cx="6866731" cy="6866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070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in on Venice &amp;amp; Murano Photos">
            <a:extLst>
              <a:ext uri="{FF2B5EF4-FFF2-40B4-BE49-F238E27FC236}">
                <a16:creationId xmlns:a16="http://schemas.microsoft.com/office/drawing/2014/main" id="{FFBE4042-EF3C-4548-89AB-73379C33BA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987" y="0"/>
            <a:ext cx="11980514" cy="67417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C7196A-1E74-E843-8255-540FC4EE9E0F}"/>
              </a:ext>
            </a:extLst>
          </p:cNvPr>
          <p:cNvSpPr txBox="1"/>
          <p:nvPr/>
        </p:nvSpPr>
        <p:spPr>
          <a:xfrm>
            <a:off x="4871864" y="116632"/>
            <a:ext cx="4439742" cy="369332"/>
          </a:xfrm>
          <a:prstGeom prst="rect">
            <a:avLst/>
          </a:prstGeom>
          <a:noFill/>
        </p:spPr>
        <p:txBody>
          <a:bodyPr wrap="none" rtlCol="0">
            <a:spAutoFit/>
          </a:bodyPr>
          <a:lstStyle/>
          <a:p>
            <a:r>
              <a:rPr lang="fi-FI" dirty="0"/>
              <a:t>Aldo Rossi, Il </a:t>
            </a:r>
            <a:r>
              <a:rPr lang="fi-FI" dirty="0" err="1"/>
              <a:t>Teatro</a:t>
            </a:r>
            <a:r>
              <a:rPr lang="fi-FI" dirty="0"/>
              <a:t> del </a:t>
            </a:r>
            <a:r>
              <a:rPr lang="fi-FI" dirty="0" err="1"/>
              <a:t>Mundo</a:t>
            </a:r>
            <a:r>
              <a:rPr lang="fi-FI" dirty="0"/>
              <a:t>, Venezia 1981</a:t>
            </a:r>
            <a:endParaRPr lang="fr-FR" dirty="0"/>
          </a:p>
        </p:txBody>
      </p:sp>
    </p:spTree>
    <p:extLst>
      <p:ext uri="{BB962C8B-B14F-4D97-AF65-F5344CB8AC3E}">
        <p14:creationId xmlns:p14="http://schemas.microsoft.com/office/powerpoint/2010/main" val="2816534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en the Venice Biennale went PoMo | architecture | Phaidon">
            <a:extLst>
              <a:ext uri="{FF2B5EF4-FFF2-40B4-BE49-F238E27FC236}">
                <a16:creationId xmlns:a16="http://schemas.microsoft.com/office/drawing/2014/main" id="{7CE1DE4E-FD59-BD4C-9297-8AF9C17997B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65769" y="-5844"/>
            <a:ext cx="4695217" cy="6891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666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rada novissima, Venice Biennale 1980. Conceived by the Biennale director  Paolo Portoghesi, and c… | Postmodernism, Architecture presentation,  Architecture history">
            <a:extLst>
              <a:ext uri="{FF2B5EF4-FFF2-40B4-BE49-F238E27FC236}">
                <a16:creationId xmlns:a16="http://schemas.microsoft.com/office/drawing/2014/main" id="{5647C980-9C31-BC4E-95D1-FABAEDFA8D2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70" y="1436914"/>
            <a:ext cx="12174875" cy="3918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275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C4225-05A7-AD4B-AC9E-D2676608AAAB}"/>
              </a:ext>
            </a:extLst>
          </p:cNvPr>
          <p:cNvSpPr>
            <a:spLocks noGrp="1"/>
          </p:cNvSpPr>
          <p:nvPr>
            <p:ph type="title"/>
          </p:nvPr>
        </p:nvSpPr>
        <p:spPr/>
        <p:txBody>
          <a:bodyPr/>
          <a:lstStyle/>
          <a:p>
            <a:endParaRPr lang="en-FI"/>
          </a:p>
        </p:txBody>
      </p:sp>
      <p:pic>
        <p:nvPicPr>
          <p:cNvPr id="4098" name="Picture 2" descr="Interior da exposição &amp;quot;Strada Novissima&amp;quot;, Veneza, 1980. Detalhe da... |  Download Scientific Diagram">
            <a:extLst>
              <a:ext uri="{FF2B5EF4-FFF2-40B4-BE49-F238E27FC236}">
                <a16:creationId xmlns:a16="http://schemas.microsoft.com/office/drawing/2014/main" id="{E836D7A3-ABBF-9D4F-BD4A-49BDBAA37D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9387" y="7578"/>
            <a:ext cx="5517457" cy="685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03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Revival of Postmodernism: Why Now? | ArchDaily">
            <a:extLst>
              <a:ext uri="{FF2B5EF4-FFF2-40B4-BE49-F238E27FC236}">
                <a16:creationId xmlns:a16="http://schemas.microsoft.com/office/drawing/2014/main" id="{F5D7FE65-A13F-3B41-8A13-5409853552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74423"/>
            <a:ext cx="12181770" cy="6395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941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154F231-1F44-7D4A-AC8E-A98A7FE9B5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8397" y="0"/>
            <a:ext cx="1118783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239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82EB9-3465-1549-A736-01E1BF385031}"/>
              </a:ext>
            </a:extLst>
          </p:cNvPr>
          <p:cNvSpPr>
            <a:spLocks noGrp="1"/>
          </p:cNvSpPr>
          <p:nvPr>
            <p:ph type="title"/>
          </p:nvPr>
        </p:nvSpPr>
        <p:spPr/>
        <p:txBody>
          <a:bodyPr/>
          <a:lstStyle/>
          <a:p>
            <a:endParaRPr lang="en-FI"/>
          </a:p>
        </p:txBody>
      </p:sp>
      <p:pic>
        <p:nvPicPr>
          <p:cNvPr id="13314" name="Picture 2" descr="silver-colored building, comprised by several abstract shapes, resembling  welded metal, postmodernism characterist… | Modern architecture,  Architecture, Frank gehry">
            <a:extLst>
              <a:ext uri="{FF2B5EF4-FFF2-40B4-BE49-F238E27FC236}">
                <a16:creationId xmlns:a16="http://schemas.microsoft.com/office/drawing/2014/main" id="{65F57360-6FBB-BC4D-9AA1-BAD733C68E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248" y="139485"/>
            <a:ext cx="12117786" cy="600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399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static.dezeen.com/uploads/2014/07/La-Conica-espresso-maker-by-Aldo-Rossi-for-Alessi_dezeen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4" y="557972"/>
            <a:ext cx="6300028" cy="63000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22915" y="188640"/>
            <a:ext cx="1786130" cy="369332"/>
          </a:xfrm>
          <a:prstGeom prst="rect">
            <a:avLst/>
          </a:prstGeom>
          <a:noFill/>
        </p:spPr>
        <p:txBody>
          <a:bodyPr wrap="none" rtlCol="0">
            <a:spAutoFit/>
          </a:bodyPr>
          <a:lstStyle/>
          <a:p>
            <a:r>
              <a:rPr lang="fi-FI" dirty="0"/>
              <a:t>Aldo Rossi, </a:t>
            </a:r>
            <a:r>
              <a:rPr lang="fi-FI" dirty="0" err="1"/>
              <a:t>Alessi</a:t>
            </a:r>
            <a:endParaRPr lang="fr-FR" dirty="0"/>
          </a:p>
        </p:txBody>
      </p:sp>
    </p:spTree>
    <p:extLst>
      <p:ext uri="{BB962C8B-B14F-4D97-AF65-F5344CB8AC3E}">
        <p14:creationId xmlns:p14="http://schemas.microsoft.com/office/powerpoint/2010/main" val="16451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From a boring factory to a squeezed lemon: A brief history of Alessi -  Hotfoot Design">
            <a:extLst>
              <a:ext uri="{FF2B5EF4-FFF2-40B4-BE49-F238E27FC236}">
                <a16:creationId xmlns:a16="http://schemas.microsoft.com/office/drawing/2014/main" id="{B201A2B7-4EBB-3F42-92A0-1DE115705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lessi dragon kettle OFF 73% - Online Shopping Site for Fashion &amp;amp; Lifestyle.">
            <a:extLst>
              <a:ext uri="{FF2B5EF4-FFF2-40B4-BE49-F238E27FC236}">
                <a16:creationId xmlns:a16="http://schemas.microsoft.com/office/drawing/2014/main" id="{B3DEEDE0-FC51-E343-A24A-5BAC13715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02" y="968188"/>
            <a:ext cx="5088200" cy="508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38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Quando l'Arte Povera animò la Costa d'Amalfi: ne parla il magazine  americano Artsy - Positanonews">
            <a:extLst>
              <a:ext uri="{FF2B5EF4-FFF2-40B4-BE49-F238E27FC236}">
                <a16:creationId xmlns:a16="http://schemas.microsoft.com/office/drawing/2014/main" id="{30F91829-91F4-774E-AC98-F7FA533E0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459" y="1256010"/>
            <a:ext cx="4352012" cy="434597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Looking Back on the Legacy of Mario Merz, the Doting Father of Arte Povera  | AnOther">
            <a:extLst>
              <a:ext uri="{FF2B5EF4-FFF2-40B4-BE49-F238E27FC236}">
                <a16:creationId xmlns:a16="http://schemas.microsoft.com/office/drawing/2014/main" id="{C2F4A6BA-7B37-D343-B119-5404A72ABA3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6179"/>
          <a:stretch/>
        </p:blipFill>
        <p:spPr bwMode="auto">
          <a:xfrm>
            <a:off x="6426588" y="1256009"/>
            <a:ext cx="5765412" cy="434597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elebrating 50 Years of Arte Povera">
            <a:extLst>
              <a:ext uri="{FF2B5EF4-FFF2-40B4-BE49-F238E27FC236}">
                <a16:creationId xmlns:a16="http://schemas.microsoft.com/office/drawing/2014/main" id="{25B84616-FF36-F449-888E-DB879574330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97" t="1933" r="3189" b="2052"/>
          <a:stretch/>
        </p:blipFill>
        <p:spPr bwMode="auto">
          <a:xfrm>
            <a:off x="0" y="1256011"/>
            <a:ext cx="3246740" cy="4345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150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budapest.varosom.hu/userfiles/images/Michele%20De%20Lucchi_First_Memphis_19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8746" y="-9744"/>
            <a:ext cx="4976158" cy="68677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96817" y="384572"/>
            <a:ext cx="3679084" cy="369332"/>
          </a:xfrm>
          <a:prstGeom prst="rect">
            <a:avLst/>
          </a:prstGeom>
          <a:noFill/>
        </p:spPr>
        <p:txBody>
          <a:bodyPr wrap="none" rtlCol="0">
            <a:spAutoFit/>
          </a:bodyPr>
          <a:lstStyle/>
          <a:p>
            <a:r>
              <a:rPr lang="it-IT" dirty="0"/>
              <a:t>Michele De </a:t>
            </a:r>
            <a:r>
              <a:rPr lang="it-IT" dirty="0" err="1"/>
              <a:t>Lucchi,First</a:t>
            </a:r>
            <a:r>
              <a:rPr lang="it-IT" dirty="0"/>
              <a:t>, </a:t>
            </a:r>
            <a:r>
              <a:rPr lang="it-IT" dirty="0" err="1"/>
              <a:t>Mephis</a:t>
            </a:r>
            <a:r>
              <a:rPr lang="it-IT" dirty="0"/>
              <a:t> 1983</a:t>
            </a:r>
            <a:endParaRPr lang="fr-FR" dirty="0"/>
          </a:p>
        </p:txBody>
      </p:sp>
    </p:spTree>
    <p:extLst>
      <p:ext uri="{BB962C8B-B14F-4D97-AF65-F5344CB8AC3E}">
        <p14:creationId xmlns:p14="http://schemas.microsoft.com/office/powerpoint/2010/main" val="3076031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54964" y="188640"/>
            <a:ext cx="3575787" cy="369332"/>
          </a:xfrm>
          <a:prstGeom prst="rect">
            <a:avLst/>
          </a:prstGeom>
        </p:spPr>
        <p:txBody>
          <a:bodyPr wrap="none">
            <a:spAutoFit/>
          </a:bodyPr>
          <a:lstStyle/>
          <a:p>
            <a:r>
              <a:rPr lang="fr-FR" dirty="0"/>
              <a:t>Andrea </a:t>
            </a:r>
            <a:r>
              <a:rPr lang="fr-FR" dirty="0" err="1"/>
              <a:t>Branzi</a:t>
            </a:r>
            <a:r>
              <a:rPr lang="fr-FR" dirty="0"/>
              <a:t>,  Sofa Century, </a:t>
            </a:r>
            <a:r>
              <a:rPr lang="fr-FR" dirty="0" err="1"/>
              <a:t>Driade</a:t>
            </a:r>
            <a:endParaRPr lang="fr-FR" dirty="0"/>
          </a:p>
        </p:txBody>
      </p:sp>
      <p:pic>
        <p:nvPicPr>
          <p:cNvPr id="67586" name="Picture 2" descr="http://spd.sightunseen.com/wordpress/wp-content/uploads/2011/05/branzi_century1982.jpg?9eedbd"/>
          <p:cNvPicPr>
            <a:picLocks noChangeAspect="1" noChangeArrowheads="1"/>
          </p:cNvPicPr>
          <p:nvPr/>
        </p:nvPicPr>
        <p:blipFill rotWithShape="1">
          <a:blip r:embed="rId2">
            <a:extLst>
              <a:ext uri="{28A0092B-C50C-407E-A947-70E740481C1C}">
                <a14:useLocalDpi xmlns:a14="http://schemas.microsoft.com/office/drawing/2010/main" val="0"/>
              </a:ext>
            </a:extLst>
          </a:blip>
          <a:srcRect t="13251"/>
          <a:stretch/>
        </p:blipFill>
        <p:spPr bwMode="auto">
          <a:xfrm>
            <a:off x="1516257" y="764705"/>
            <a:ext cx="9176455" cy="58877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43472" y="6525344"/>
            <a:ext cx="9505056" cy="57606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7826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Design is fine. History is mine. — Paolo Deganello, chair or chaise-longue  Torso,...">
            <a:extLst>
              <a:ext uri="{FF2B5EF4-FFF2-40B4-BE49-F238E27FC236}">
                <a16:creationId xmlns:a16="http://schemas.microsoft.com/office/drawing/2014/main" id="{474CCABC-A8C1-5645-AB0E-7AE245A0AA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52003" y="584201"/>
            <a:ext cx="6439997" cy="5849550"/>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Aeo Chair for the Archizoom Group by Paolo Deganello for Cassina for sale  at Pamono">
            <a:extLst>
              <a:ext uri="{FF2B5EF4-FFF2-40B4-BE49-F238E27FC236}">
                <a16:creationId xmlns:a16="http://schemas.microsoft.com/office/drawing/2014/main" id="{404FEA2B-8417-654A-93CF-DE1B25D4B8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45"/>
          <a:stretch/>
        </p:blipFill>
        <p:spPr bwMode="auto">
          <a:xfrm>
            <a:off x="202240" y="584201"/>
            <a:ext cx="5352254" cy="5642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2B563A5-001B-2043-96EE-95495C8EC18D}"/>
              </a:ext>
            </a:extLst>
          </p:cNvPr>
          <p:cNvSpPr txBox="1"/>
          <p:nvPr/>
        </p:nvSpPr>
        <p:spPr>
          <a:xfrm>
            <a:off x="2504302" y="214869"/>
            <a:ext cx="7949513" cy="369332"/>
          </a:xfrm>
          <a:prstGeom prst="rect">
            <a:avLst/>
          </a:prstGeom>
          <a:noFill/>
        </p:spPr>
        <p:txBody>
          <a:bodyPr wrap="square">
            <a:spAutoFit/>
          </a:bodyPr>
          <a:lstStyle/>
          <a:p>
            <a:r>
              <a:rPr lang="en-GB" b="0" i="0" u="none" strike="noStrike" dirty="0">
                <a:solidFill>
                  <a:srgbClr val="1D1D1B"/>
                </a:solidFill>
                <a:effectLst/>
                <a:latin typeface="Neue Haas Grotesk Display Pro Roman"/>
              </a:rPr>
              <a:t>AEO 1973 + Torso 1980 / Paolo </a:t>
            </a:r>
            <a:r>
              <a:rPr lang="en-GB" b="0" i="0" u="none" strike="noStrike" dirty="0" err="1">
                <a:solidFill>
                  <a:srgbClr val="1D1D1B"/>
                </a:solidFill>
                <a:effectLst/>
                <a:latin typeface="Neue Haas Grotesk Display Pro Roman"/>
              </a:rPr>
              <a:t>Deganello</a:t>
            </a:r>
            <a:r>
              <a:rPr lang="en-GB" b="0" i="0" u="none" strike="noStrike" dirty="0">
                <a:solidFill>
                  <a:srgbClr val="1D1D1B"/>
                </a:solidFill>
                <a:effectLst/>
                <a:latin typeface="Neue Haas Grotesk Display Pro Roman"/>
              </a:rPr>
              <a:t> </a:t>
            </a:r>
            <a:r>
              <a:rPr lang="en-GB" dirty="0">
                <a:solidFill>
                  <a:srgbClr val="1D1D1B"/>
                </a:solidFill>
                <a:latin typeface="Neue Haas Grotesk Display Pro Roman"/>
              </a:rPr>
              <a:t>&amp; </a:t>
            </a:r>
            <a:r>
              <a:rPr lang="en-GB" b="0" i="0" u="none" strike="noStrike" dirty="0" err="1">
                <a:solidFill>
                  <a:srgbClr val="1D1D1B"/>
                </a:solidFill>
                <a:effectLst/>
                <a:latin typeface="Neue Haas Grotesk Display Pro Roman"/>
              </a:rPr>
              <a:t>Archizoom</a:t>
            </a:r>
            <a:r>
              <a:rPr lang="en-GB" b="0" i="0" u="none" strike="noStrike" dirty="0">
                <a:solidFill>
                  <a:srgbClr val="1D1D1B"/>
                </a:solidFill>
                <a:effectLst/>
                <a:latin typeface="Neue Haas Grotesk Display Pro Roman"/>
              </a:rPr>
              <a:t> Group / Cassina </a:t>
            </a:r>
            <a:endParaRPr lang="en-FI" dirty="0"/>
          </a:p>
        </p:txBody>
      </p:sp>
    </p:spTree>
    <p:extLst>
      <p:ext uri="{BB962C8B-B14F-4D97-AF65-F5344CB8AC3E}">
        <p14:creationId xmlns:p14="http://schemas.microsoft.com/office/powerpoint/2010/main" val="252650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Paolo Deganello Furniture: Chairs, Sofas, Tables &amp;amp; More - 15 For Sale at  1stdibs | de sede sofa">
            <a:extLst>
              <a:ext uri="{FF2B5EF4-FFF2-40B4-BE49-F238E27FC236}">
                <a16:creationId xmlns:a16="http://schemas.microsoft.com/office/drawing/2014/main" id="{3D3DBED9-9E94-E943-8DC9-DD5DF92B194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7355"/>
          <a:stretch/>
        </p:blipFill>
        <p:spPr bwMode="auto">
          <a:xfrm>
            <a:off x="1723411" y="-162589"/>
            <a:ext cx="8494863" cy="702058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01CB9DB-270E-7446-87C6-DCB2FA06E7BF}"/>
              </a:ext>
            </a:extLst>
          </p:cNvPr>
          <p:cNvSpPr/>
          <p:nvPr/>
        </p:nvSpPr>
        <p:spPr>
          <a:xfrm>
            <a:off x="2928730" y="271513"/>
            <a:ext cx="6069495" cy="400110"/>
          </a:xfrm>
          <a:prstGeom prst="rect">
            <a:avLst/>
          </a:prstGeom>
        </p:spPr>
        <p:txBody>
          <a:bodyPr wrap="square">
            <a:spAutoFit/>
          </a:bodyPr>
          <a:lstStyle/>
          <a:p>
            <a:r>
              <a:rPr lang="fr-FR" sz="2000" dirty="0"/>
              <a:t>Squash Sofa / Paolo </a:t>
            </a:r>
            <a:r>
              <a:rPr lang="fr-FR" sz="2000" dirty="0" err="1"/>
              <a:t>Deganello</a:t>
            </a:r>
            <a:r>
              <a:rPr lang="fr-FR" sz="2000" dirty="0"/>
              <a:t> / </a:t>
            </a:r>
            <a:r>
              <a:rPr lang="fr-FR" sz="2000" dirty="0" err="1"/>
              <a:t>Cassina</a:t>
            </a:r>
            <a:r>
              <a:rPr lang="fr-FR" sz="2000" dirty="0"/>
              <a:t> 1980</a:t>
            </a:r>
          </a:p>
        </p:txBody>
      </p:sp>
    </p:spTree>
    <p:extLst>
      <p:ext uri="{BB962C8B-B14F-4D97-AF65-F5344CB8AC3E}">
        <p14:creationId xmlns:p14="http://schemas.microsoft.com/office/powerpoint/2010/main" val="35522472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A seat object by Coop Himmelb(l)au on artnet">
            <a:extLst>
              <a:ext uri="{FF2B5EF4-FFF2-40B4-BE49-F238E27FC236}">
                <a16:creationId xmlns:a16="http://schemas.microsoft.com/office/drawing/2014/main" id="{E7A2159E-988E-9F43-894D-D3731CC2052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7822" y="1029062"/>
            <a:ext cx="9690432" cy="52086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6D4692-9947-EB4E-95D4-41035F13F651}"/>
              </a:ext>
            </a:extLst>
          </p:cNvPr>
          <p:cNvSpPr/>
          <p:nvPr/>
        </p:nvSpPr>
        <p:spPr>
          <a:xfrm>
            <a:off x="4572001" y="271513"/>
            <a:ext cx="3529012" cy="369332"/>
          </a:xfrm>
          <a:prstGeom prst="rect">
            <a:avLst/>
          </a:prstGeom>
        </p:spPr>
        <p:txBody>
          <a:bodyPr wrap="square">
            <a:spAutoFit/>
          </a:bodyPr>
          <a:lstStyle/>
          <a:p>
            <a:r>
              <a:rPr lang="fr-FR" dirty="0"/>
              <a:t>Coop </a:t>
            </a:r>
            <a:r>
              <a:rPr lang="fr-FR" dirty="0" err="1"/>
              <a:t>Himmelbau</a:t>
            </a:r>
            <a:r>
              <a:rPr lang="fr-FR" dirty="0"/>
              <a:t>, </a:t>
            </a:r>
            <a:r>
              <a:rPr lang="fr-FR" dirty="0" err="1"/>
              <a:t>Vodöl</a:t>
            </a:r>
            <a:r>
              <a:rPr lang="fr-FR" dirty="0"/>
              <a:t> 1988, Vitra</a:t>
            </a:r>
          </a:p>
        </p:txBody>
      </p:sp>
    </p:spTree>
    <p:extLst>
      <p:ext uri="{BB962C8B-B14F-4D97-AF65-F5344CB8AC3E}">
        <p14:creationId xmlns:p14="http://schemas.microsoft.com/office/powerpoint/2010/main" val="394000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439: YRJÖ KUKKAPURO, Experiment lounge chairs, pair &amp;amp;lt; Art + Design, 18 July  2017 &amp;amp;lt; Auctions | Wright: Auctions of Art and Design">
            <a:extLst>
              <a:ext uri="{FF2B5EF4-FFF2-40B4-BE49-F238E27FC236}">
                <a16:creationId xmlns:a16="http://schemas.microsoft.com/office/drawing/2014/main" id="{398B8CF5-61A6-3044-9270-CBB32DF27E0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4999" b="18813"/>
          <a:stretch/>
        </p:blipFill>
        <p:spPr bwMode="auto">
          <a:xfrm>
            <a:off x="-13618" y="0"/>
            <a:ext cx="1220561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09B1B2C-41A5-3240-BD0B-43616674CDD5}"/>
              </a:ext>
            </a:extLst>
          </p:cNvPr>
          <p:cNvSpPr/>
          <p:nvPr/>
        </p:nvSpPr>
        <p:spPr>
          <a:xfrm>
            <a:off x="2928730" y="271513"/>
            <a:ext cx="6069495" cy="400110"/>
          </a:xfrm>
          <a:prstGeom prst="rect">
            <a:avLst/>
          </a:prstGeom>
        </p:spPr>
        <p:txBody>
          <a:bodyPr wrap="square">
            <a:spAutoFit/>
          </a:bodyPr>
          <a:lstStyle/>
          <a:p>
            <a:r>
              <a:rPr lang="fr-FR" sz="2000" dirty="0" err="1"/>
              <a:t>Yrjö</a:t>
            </a:r>
            <a:r>
              <a:rPr lang="fr-FR" sz="2000" dirty="0"/>
              <a:t> </a:t>
            </a:r>
            <a:r>
              <a:rPr lang="fr-FR" sz="2000" dirty="0" err="1"/>
              <a:t>Kukkapuro</a:t>
            </a:r>
            <a:r>
              <a:rPr lang="fr-FR" sz="2000" dirty="0"/>
              <a:t> / </a:t>
            </a:r>
            <a:r>
              <a:rPr lang="fr-FR" sz="2000" dirty="0" err="1"/>
              <a:t>Experiment</a:t>
            </a:r>
            <a:r>
              <a:rPr lang="fr-FR" sz="2000" dirty="0"/>
              <a:t> / </a:t>
            </a:r>
            <a:r>
              <a:rPr lang="fr-FR" sz="2000" dirty="0" err="1"/>
              <a:t>Avarte</a:t>
            </a:r>
            <a:r>
              <a:rPr lang="fr-FR" sz="2000" dirty="0"/>
              <a:t> 1980</a:t>
            </a:r>
          </a:p>
        </p:txBody>
      </p:sp>
    </p:spTree>
    <p:extLst>
      <p:ext uri="{BB962C8B-B14F-4D97-AF65-F5344CB8AC3E}">
        <p14:creationId xmlns:p14="http://schemas.microsoft.com/office/powerpoint/2010/main" val="3279789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A481-1132-4546-B6AC-62BFDD8EA643}"/>
              </a:ext>
            </a:extLst>
          </p:cNvPr>
          <p:cNvSpPr>
            <a:spLocks noGrp="1"/>
          </p:cNvSpPr>
          <p:nvPr>
            <p:ph type="title"/>
          </p:nvPr>
        </p:nvSpPr>
        <p:spPr/>
        <p:txBody>
          <a:bodyPr/>
          <a:lstStyle/>
          <a:p>
            <a:endParaRPr lang="en-FI"/>
          </a:p>
        </p:txBody>
      </p:sp>
      <p:pic>
        <p:nvPicPr>
          <p:cNvPr id="4098" name="Picture 2" descr="Yrjö Kukkapuro Experiment at Helsinki Design Week | DAMN° Magazine">
            <a:extLst>
              <a:ext uri="{FF2B5EF4-FFF2-40B4-BE49-F238E27FC236}">
                <a16:creationId xmlns:a16="http://schemas.microsoft.com/office/drawing/2014/main" id="{AD11B78B-A5C3-C644-8697-7BFAA00971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9321"/>
            <a:ext cx="12192000" cy="7007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900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Mal-Zeit&amp;quot; by Coop Himmelb(l)au, 1987. image: Ewe Küchen | Design, Kitchen,  Kitchen design">
            <a:extLst>
              <a:ext uri="{FF2B5EF4-FFF2-40B4-BE49-F238E27FC236}">
                <a16:creationId xmlns:a16="http://schemas.microsoft.com/office/drawing/2014/main" id="{6EEB6A1B-D95E-B644-8B5C-0F2F5E6C54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34855" y="0"/>
            <a:ext cx="536712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962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oop Himmelb(l)au - Wolf D. Prix &amp;amp; Partner · Rooftop Remodeling Falkestrasse,  Wien · Divisare">
            <a:extLst>
              <a:ext uri="{FF2B5EF4-FFF2-40B4-BE49-F238E27FC236}">
                <a16:creationId xmlns:a16="http://schemas.microsoft.com/office/drawing/2014/main" id="{C65FC78C-47BC-7641-8571-3C5A152760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2915" y="0"/>
            <a:ext cx="57470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099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Rooftop Remodeling Falkestrasse | COOP HIMMELB(L)AU | Archello">
            <a:extLst>
              <a:ext uri="{FF2B5EF4-FFF2-40B4-BE49-F238E27FC236}">
                <a16:creationId xmlns:a16="http://schemas.microsoft.com/office/drawing/2014/main" id="{FBBA8A14-40F9-C044-B1E2-43B9B8B97E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6980" y="22302"/>
            <a:ext cx="10309405" cy="683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814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per Superstudio. Arte e architettura radicale - Mostra - Milano - PAC -  Padiglione d'Arte Contemporanea - Arte.it">
            <a:extLst>
              <a:ext uri="{FF2B5EF4-FFF2-40B4-BE49-F238E27FC236}">
                <a16:creationId xmlns:a16="http://schemas.microsoft.com/office/drawing/2014/main" id="{5A18B0CD-86E9-B54E-B029-8754C00901F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34531"/>
            <a:ext cx="5763136" cy="43223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uperstudio 50 — Etaoin Shrdlu Studio">
            <a:extLst>
              <a:ext uri="{FF2B5EF4-FFF2-40B4-BE49-F238E27FC236}">
                <a16:creationId xmlns:a16="http://schemas.microsoft.com/office/drawing/2014/main" id="{8557E77F-B010-0643-8561-B0A0DAD5E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376" y="1334531"/>
            <a:ext cx="6462303" cy="4306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530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oop Himmelb(l)au - Wolf D. Prix &amp;amp; Partner · Rooftop Remodeling Falkestrasse,  Wien · Divisare">
            <a:extLst>
              <a:ext uri="{FF2B5EF4-FFF2-40B4-BE49-F238E27FC236}">
                <a16:creationId xmlns:a16="http://schemas.microsoft.com/office/drawing/2014/main" id="{2B066F5A-B765-FE45-AF83-5FF59487F0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0369" y="0"/>
            <a:ext cx="8683940" cy="6886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0995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ardin Des Modes French Fashion Magazine Haute Couture - Etsy">
            <a:extLst>
              <a:ext uri="{FF2B5EF4-FFF2-40B4-BE49-F238E27FC236}">
                <a16:creationId xmlns:a16="http://schemas.microsoft.com/office/drawing/2014/main" id="{BB147948-66E0-F341-806B-1AEE535F6A2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669" t="4441" r="6611" b="5426"/>
          <a:stretch/>
        </p:blipFill>
        <p:spPr bwMode="auto">
          <a:xfrm>
            <a:off x="713922" y="0"/>
            <a:ext cx="50628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Jardin des Modes • Fred Sathal">
            <a:extLst>
              <a:ext uri="{FF2B5EF4-FFF2-40B4-BE49-F238E27FC236}">
                <a16:creationId xmlns:a16="http://schemas.microsoft.com/office/drawing/2014/main" id="{38A78640-55D7-8444-86BD-0345BAE44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791" y="0"/>
            <a:ext cx="54752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67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84CC1-CEA9-BF4E-9ADF-DFBAFCA3CB5E}"/>
              </a:ext>
            </a:extLst>
          </p:cNvPr>
          <p:cNvSpPr>
            <a:spLocks noGrp="1"/>
          </p:cNvSpPr>
          <p:nvPr>
            <p:ph type="title"/>
          </p:nvPr>
        </p:nvSpPr>
        <p:spPr>
          <a:xfrm>
            <a:off x="231844" y="29029"/>
            <a:ext cx="10515600" cy="1325563"/>
          </a:xfrm>
        </p:spPr>
        <p:txBody>
          <a:bodyPr>
            <a:normAutofit/>
          </a:bodyPr>
          <a:lstStyle/>
          <a:p>
            <a:r>
              <a:rPr lang="en-GB" sz="2000" b="0" i="0" u="none" strike="noStrike" dirty="0">
                <a:solidFill>
                  <a:srgbClr val="000000"/>
                </a:solidFill>
                <a:effectLst/>
                <a:latin typeface="+mn-lt"/>
              </a:rPr>
              <a:t>François Mitterrand / President de la </a:t>
            </a:r>
            <a:r>
              <a:rPr lang="en-GB" sz="2000" dirty="0">
                <a:solidFill>
                  <a:srgbClr val="000000"/>
                </a:solidFill>
                <a:latin typeface="+mn-lt"/>
              </a:rPr>
              <a:t>R</a:t>
            </a:r>
            <a:r>
              <a:rPr lang="en-GB" sz="2000" b="0" i="0" u="none" strike="noStrike" dirty="0">
                <a:solidFill>
                  <a:srgbClr val="000000"/>
                </a:solidFill>
                <a:effectLst/>
                <a:latin typeface="+mn-lt"/>
              </a:rPr>
              <a:t>epublique (1981-1995)</a:t>
            </a:r>
            <a:br>
              <a:rPr lang="en-GB" sz="2000" b="0" i="0" u="none" strike="noStrike" dirty="0">
                <a:solidFill>
                  <a:srgbClr val="000000"/>
                </a:solidFill>
                <a:effectLst/>
                <a:latin typeface="+mn-lt"/>
              </a:rPr>
            </a:br>
            <a:r>
              <a:rPr lang="en-GB" sz="2000" b="0" i="0" u="none" strike="noStrike" dirty="0">
                <a:solidFill>
                  <a:srgbClr val="000000"/>
                </a:solidFill>
                <a:effectLst/>
                <a:latin typeface="+mn-lt"/>
              </a:rPr>
              <a:t>Jack Lang / </a:t>
            </a:r>
            <a:r>
              <a:rPr lang="en-GB" sz="2000" b="0" i="0" u="none" strike="noStrike" dirty="0" err="1">
                <a:solidFill>
                  <a:srgbClr val="000000"/>
                </a:solidFill>
                <a:effectLst/>
                <a:latin typeface="+mn-lt"/>
              </a:rPr>
              <a:t>Ministre</a:t>
            </a:r>
            <a:r>
              <a:rPr lang="en-GB" sz="2000" b="0" i="0" u="none" strike="noStrike" dirty="0">
                <a:solidFill>
                  <a:srgbClr val="000000"/>
                </a:solidFill>
                <a:effectLst/>
                <a:latin typeface="+mn-lt"/>
              </a:rPr>
              <a:t> de la Culture (1981-1986/1988-1992)</a:t>
            </a:r>
            <a:endParaRPr lang="en-FI" sz="2000" dirty="0">
              <a:latin typeface="+mn-lt"/>
            </a:endParaRPr>
          </a:p>
        </p:txBody>
      </p:sp>
      <p:pic>
        <p:nvPicPr>
          <p:cNvPr id="1026" name="Picture 2" descr="Le president Mitterrand et Jack Lang (a g.), ministre de la Culture, le 12 octobre 1981 (a dr., Jacques Delors, ministre de l'Economie et des Finances).&#10;">
            <a:extLst>
              <a:ext uri="{FF2B5EF4-FFF2-40B4-BE49-F238E27FC236}">
                <a16:creationId xmlns:a16="http://schemas.microsoft.com/office/drawing/2014/main" id="{6931E176-D475-D24A-A4C3-86906FCD93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95886" y="-28179"/>
            <a:ext cx="5196114" cy="6862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4452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ankreich, Paris, Institut du Monde … – Bild kaufen – 71347602 ❘ lookphotos">
            <a:extLst>
              <a:ext uri="{FF2B5EF4-FFF2-40B4-BE49-F238E27FC236}">
                <a16:creationId xmlns:a16="http://schemas.microsoft.com/office/drawing/2014/main" id="{4C41CCDF-B7A7-AA48-A832-89363ECF4C21}"/>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8443"/>
          <a:stretch/>
        </p:blipFill>
        <p:spPr bwMode="auto">
          <a:xfrm>
            <a:off x="487450" y="0"/>
            <a:ext cx="1124072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DB96F24-413C-1C40-A6C7-BCF14E7A4318}"/>
              </a:ext>
            </a:extLst>
          </p:cNvPr>
          <p:cNvSpPr>
            <a:spLocks noGrp="1"/>
          </p:cNvSpPr>
          <p:nvPr>
            <p:ph type="title"/>
          </p:nvPr>
        </p:nvSpPr>
        <p:spPr>
          <a:xfrm>
            <a:off x="1869989" y="0"/>
            <a:ext cx="10515600" cy="1325563"/>
          </a:xfrm>
        </p:spPr>
        <p:txBody>
          <a:bodyPr>
            <a:normAutofit/>
          </a:bodyPr>
          <a:lstStyle/>
          <a:p>
            <a:r>
              <a:rPr lang="en-GB" sz="2000" b="0" i="0" u="none" strike="noStrike" dirty="0">
                <a:solidFill>
                  <a:srgbClr val="000000"/>
                </a:solidFill>
                <a:effectLst/>
                <a:latin typeface="+mn-lt"/>
              </a:rPr>
              <a:t>Institute du Monde </a:t>
            </a:r>
            <a:r>
              <a:rPr lang="en-GB" sz="2000" b="0" i="0" u="none" strike="noStrike" dirty="0" err="1">
                <a:solidFill>
                  <a:srgbClr val="000000"/>
                </a:solidFill>
                <a:effectLst/>
                <a:latin typeface="+mn-lt"/>
              </a:rPr>
              <a:t>Arabe</a:t>
            </a:r>
            <a:r>
              <a:rPr lang="en-GB" sz="2000" b="0" i="0" u="none" strike="noStrike" dirty="0">
                <a:solidFill>
                  <a:srgbClr val="000000"/>
                </a:solidFill>
                <a:effectLst/>
                <a:latin typeface="+mn-lt"/>
              </a:rPr>
              <a:t> / Paris / Jean </a:t>
            </a:r>
            <a:r>
              <a:rPr lang="en-GB" sz="2000" b="0" i="0" u="none" strike="noStrike" dirty="0" err="1">
                <a:solidFill>
                  <a:srgbClr val="000000"/>
                </a:solidFill>
                <a:effectLst/>
                <a:latin typeface="+mn-lt"/>
              </a:rPr>
              <a:t>Nouvel</a:t>
            </a:r>
            <a:r>
              <a:rPr lang="en-GB" sz="2000" b="0" i="0" u="none" strike="noStrike" dirty="0">
                <a:solidFill>
                  <a:srgbClr val="000000"/>
                </a:solidFill>
                <a:effectLst/>
                <a:latin typeface="+mn-lt"/>
              </a:rPr>
              <a:t> 1987</a:t>
            </a:r>
            <a:endParaRPr lang="en-FI" sz="2000" dirty="0">
              <a:latin typeface="+mn-lt"/>
            </a:endParaRPr>
          </a:p>
        </p:txBody>
      </p:sp>
    </p:spTree>
    <p:extLst>
      <p:ext uri="{BB962C8B-B14F-4D97-AF65-F5344CB8AC3E}">
        <p14:creationId xmlns:p14="http://schemas.microsoft.com/office/powerpoint/2010/main" val="28006259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0C3AE-59BA-4A44-97E3-B09B291B00DF}"/>
              </a:ext>
            </a:extLst>
          </p:cNvPr>
          <p:cNvSpPr>
            <a:spLocks noGrp="1"/>
          </p:cNvSpPr>
          <p:nvPr>
            <p:ph type="title"/>
          </p:nvPr>
        </p:nvSpPr>
        <p:spPr/>
        <p:txBody>
          <a:bodyPr/>
          <a:lstStyle/>
          <a:p>
            <a:endParaRPr lang="en-FI"/>
          </a:p>
        </p:txBody>
      </p:sp>
      <p:pic>
        <p:nvPicPr>
          <p:cNvPr id="5122" name="Picture 2" descr="Woodland Stories">
            <a:extLst>
              <a:ext uri="{FF2B5EF4-FFF2-40B4-BE49-F238E27FC236}">
                <a16:creationId xmlns:a16="http://schemas.microsoft.com/office/drawing/2014/main" id="{ECC7115F-92C6-D944-96E9-A09707EB8F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317" y="0"/>
            <a:ext cx="105155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79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7279-E463-2B46-9DC3-0DE4684863F5}"/>
              </a:ext>
            </a:extLst>
          </p:cNvPr>
          <p:cNvSpPr>
            <a:spLocks noGrp="1"/>
          </p:cNvSpPr>
          <p:nvPr>
            <p:ph type="title"/>
          </p:nvPr>
        </p:nvSpPr>
        <p:spPr/>
        <p:txBody>
          <a:bodyPr/>
          <a:lstStyle/>
          <a:p>
            <a:endParaRPr lang="en-FI"/>
          </a:p>
        </p:txBody>
      </p:sp>
      <p:pic>
        <p:nvPicPr>
          <p:cNvPr id="4098" name="Picture 2" descr="VIA Design 3.0. 1979-2009 : 30 ans de création de mobilier · Centre Pompidou">
            <a:extLst>
              <a:ext uri="{FF2B5EF4-FFF2-40B4-BE49-F238E27FC236}">
                <a16:creationId xmlns:a16="http://schemas.microsoft.com/office/drawing/2014/main" id="{816EB967-56DA-4444-A330-2942631329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04457" y="37777"/>
            <a:ext cx="5319774" cy="682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949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B3E9-E6C6-964C-81E9-B70540077E85}"/>
              </a:ext>
            </a:extLst>
          </p:cNvPr>
          <p:cNvSpPr>
            <a:spLocks noGrp="1"/>
          </p:cNvSpPr>
          <p:nvPr>
            <p:ph type="title"/>
          </p:nvPr>
        </p:nvSpPr>
        <p:spPr>
          <a:xfrm>
            <a:off x="1365324" y="-108211"/>
            <a:ext cx="10515600" cy="1325563"/>
          </a:xfrm>
        </p:spPr>
        <p:txBody>
          <a:bodyPr>
            <a:normAutofit/>
          </a:bodyPr>
          <a:lstStyle/>
          <a:p>
            <a:r>
              <a:rPr lang="en-FI" sz="2000" dirty="0">
                <a:latin typeface="+mn-lt"/>
              </a:rPr>
              <a:t>Philippe Starck / </a:t>
            </a:r>
            <a:r>
              <a:rPr lang="en-GB" sz="2000" b="0" i="0" u="none" strike="noStrike" dirty="0">
                <a:solidFill>
                  <a:srgbClr val="000000"/>
                </a:solidFill>
                <a:effectLst/>
                <a:latin typeface="+mn-lt"/>
              </a:rPr>
              <a:t>Palais de </a:t>
            </a:r>
            <a:r>
              <a:rPr lang="en-GB" sz="2000" b="0" i="0" u="none" strike="noStrike" dirty="0" err="1">
                <a:solidFill>
                  <a:srgbClr val="000000"/>
                </a:solidFill>
                <a:effectLst/>
                <a:latin typeface="+mn-lt"/>
              </a:rPr>
              <a:t>l’Elysée</a:t>
            </a:r>
            <a:r>
              <a:rPr lang="en-GB" sz="2000" b="0" i="0" u="none" strike="noStrike" dirty="0">
                <a:solidFill>
                  <a:srgbClr val="000000"/>
                </a:solidFill>
                <a:effectLst/>
                <a:latin typeface="+mn-lt"/>
              </a:rPr>
              <a:t> 1983-84 / Paris</a:t>
            </a:r>
            <a:endParaRPr lang="en-FI" sz="2000" dirty="0">
              <a:latin typeface="+mn-lt"/>
            </a:endParaRPr>
          </a:p>
        </p:txBody>
      </p:sp>
      <p:pic>
        <p:nvPicPr>
          <p:cNvPr id="3074" name="Picture 2" descr="Le Palais de l'Élysée, Paris">
            <a:extLst>
              <a:ext uri="{FF2B5EF4-FFF2-40B4-BE49-F238E27FC236}">
                <a16:creationId xmlns:a16="http://schemas.microsoft.com/office/drawing/2014/main" id="{5A75FED3-EB95-1748-AD8D-AA17D560E65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298"/>
          <a:stretch/>
        </p:blipFill>
        <p:spPr bwMode="auto">
          <a:xfrm>
            <a:off x="1463039" y="886009"/>
            <a:ext cx="4455459" cy="59819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 Palais de l'Élysée, Paris-2-">
            <a:extLst>
              <a:ext uri="{FF2B5EF4-FFF2-40B4-BE49-F238E27FC236}">
                <a16:creationId xmlns:a16="http://schemas.microsoft.com/office/drawing/2014/main" id="{AF7C3747-6754-4F4D-9203-3F4C64227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932484"/>
            <a:ext cx="4213921" cy="5935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8548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afé Costes - Starck">
            <a:extLst>
              <a:ext uri="{FF2B5EF4-FFF2-40B4-BE49-F238E27FC236}">
                <a16:creationId xmlns:a16="http://schemas.microsoft.com/office/drawing/2014/main" id="{F0C8206F-8EE9-CF46-979A-19B76E9DFE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30017" y="541611"/>
            <a:ext cx="8610805" cy="63163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F928DC-7DB8-114D-B3BF-F4ED80C6D803}"/>
              </a:ext>
            </a:extLst>
          </p:cNvPr>
          <p:cNvSpPr txBox="1"/>
          <p:nvPr/>
        </p:nvSpPr>
        <p:spPr>
          <a:xfrm>
            <a:off x="1630017" y="119271"/>
            <a:ext cx="3896323" cy="369332"/>
          </a:xfrm>
          <a:prstGeom prst="rect">
            <a:avLst/>
          </a:prstGeom>
          <a:noFill/>
        </p:spPr>
        <p:txBody>
          <a:bodyPr wrap="none" rtlCol="0">
            <a:spAutoFit/>
          </a:bodyPr>
          <a:lstStyle/>
          <a:p>
            <a:r>
              <a:rPr lang="fi-FI" dirty="0"/>
              <a:t>Philippe </a:t>
            </a:r>
            <a:r>
              <a:rPr lang="fi-FI" dirty="0" err="1"/>
              <a:t>Starck</a:t>
            </a:r>
            <a:r>
              <a:rPr lang="fi-FI" dirty="0"/>
              <a:t>/Café </a:t>
            </a:r>
            <a:r>
              <a:rPr lang="fi-FI" dirty="0" err="1"/>
              <a:t>Costes</a:t>
            </a:r>
            <a:r>
              <a:rPr lang="fi-FI" dirty="0"/>
              <a:t> / Paris 1984</a:t>
            </a:r>
            <a:endParaRPr lang="fr-FR" dirty="0"/>
          </a:p>
        </p:txBody>
      </p:sp>
    </p:spTree>
    <p:extLst>
      <p:ext uri="{BB962C8B-B14F-4D97-AF65-F5344CB8AC3E}">
        <p14:creationId xmlns:p14="http://schemas.microsoft.com/office/powerpoint/2010/main" val="8625734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9CD3C-7B3C-0D49-AF84-9673A186E929}"/>
              </a:ext>
            </a:extLst>
          </p:cNvPr>
          <p:cNvSpPr>
            <a:spLocks noGrp="1"/>
          </p:cNvSpPr>
          <p:nvPr>
            <p:ph type="title"/>
          </p:nvPr>
        </p:nvSpPr>
        <p:spPr/>
        <p:txBody>
          <a:bodyPr/>
          <a:lstStyle/>
          <a:p>
            <a:endParaRPr lang="en-FI"/>
          </a:p>
        </p:txBody>
      </p:sp>
      <p:pic>
        <p:nvPicPr>
          <p:cNvPr id="39938" name="Picture 2" descr="Café Costes, Paris">
            <a:extLst>
              <a:ext uri="{FF2B5EF4-FFF2-40B4-BE49-F238E27FC236}">
                <a16:creationId xmlns:a16="http://schemas.microsoft.com/office/drawing/2014/main" id="{9BB61944-95E0-904B-9521-19256E29D8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6389" y="0"/>
            <a:ext cx="109727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604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steelform.com/204/philippe-starck-costes-cha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2" y="476672"/>
            <a:ext cx="6480720" cy="6480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51784" y="364014"/>
            <a:ext cx="4537652" cy="369332"/>
          </a:xfrm>
          <a:prstGeom prst="rect">
            <a:avLst/>
          </a:prstGeom>
          <a:noFill/>
        </p:spPr>
        <p:txBody>
          <a:bodyPr wrap="none" rtlCol="0">
            <a:spAutoFit/>
          </a:bodyPr>
          <a:lstStyle/>
          <a:p>
            <a:r>
              <a:rPr lang="fi-FI" dirty="0"/>
              <a:t>Philippe </a:t>
            </a:r>
            <a:r>
              <a:rPr lang="fi-FI" dirty="0" err="1"/>
              <a:t>Starck</a:t>
            </a:r>
            <a:r>
              <a:rPr lang="fi-FI" dirty="0"/>
              <a:t>, Café </a:t>
            </a:r>
            <a:r>
              <a:rPr lang="fi-FI" dirty="0" err="1"/>
              <a:t>Costes</a:t>
            </a:r>
            <a:r>
              <a:rPr lang="fi-FI" dirty="0"/>
              <a:t> , </a:t>
            </a:r>
            <a:r>
              <a:rPr lang="fi-FI" dirty="0" err="1"/>
              <a:t>Alep</a:t>
            </a:r>
            <a:r>
              <a:rPr lang="fi-FI" dirty="0"/>
              <a:t> </a:t>
            </a:r>
            <a:r>
              <a:rPr lang="fi-FI" dirty="0" err="1"/>
              <a:t>Driade</a:t>
            </a:r>
            <a:r>
              <a:rPr lang="fi-FI" dirty="0"/>
              <a:t> 1984</a:t>
            </a:r>
            <a:endParaRPr lang="fr-FR" dirty="0"/>
          </a:p>
        </p:txBody>
      </p:sp>
    </p:spTree>
    <p:extLst>
      <p:ext uri="{BB962C8B-B14F-4D97-AF65-F5344CB8AC3E}">
        <p14:creationId xmlns:p14="http://schemas.microsoft.com/office/powerpoint/2010/main" val="1702417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Alessandro Mendini : Grand maître du design italien - Galerie kreo">
            <a:extLst>
              <a:ext uri="{FF2B5EF4-FFF2-40B4-BE49-F238E27FC236}">
                <a16:creationId xmlns:a16="http://schemas.microsoft.com/office/drawing/2014/main" id="{40559DFA-B144-5E40-8083-0DE0FE8A76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8960" y="18574"/>
            <a:ext cx="5138057" cy="685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273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95800" y="188640"/>
            <a:ext cx="3958328" cy="369332"/>
          </a:xfrm>
          <a:prstGeom prst="rect">
            <a:avLst/>
          </a:prstGeom>
        </p:spPr>
        <p:txBody>
          <a:bodyPr wrap="none">
            <a:spAutoFit/>
          </a:bodyPr>
          <a:lstStyle/>
          <a:p>
            <a:r>
              <a:rPr lang="fr-FR" dirty="0"/>
              <a:t>Philippe Starck , Pat </a:t>
            </a:r>
            <a:r>
              <a:rPr lang="fr-FR" dirty="0" err="1"/>
              <a:t>Conley</a:t>
            </a:r>
            <a:r>
              <a:rPr lang="fr-FR" dirty="0"/>
              <a:t> II, X.O. 1984</a:t>
            </a:r>
          </a:p>
        </p:txBody>
      </p:sp>
      <p:pic>
        <p:nvPicPr>
          <p:cNvPr id="68610" name="Picture 2" descr="http://galerie3107.com/images/web-M9979_B.jpg"/>
          <p:cNvPicPr>
            <a:picLocks noChangeAspect="1" noChangeArrowheads="1"/>
          </p:cNvPicPr>
          <p:nvPr/>
        </p:nvPicPr>
        <p:blipFill rotWithShape="1">
          <a:blip r:embed="rId2">
            <a:extLst>
              <a:ext uri="{28A0092B-C50C-407E-A947-70E740481C1C}">
                <a14:useLocalDpi xmlns:a14="http://schemas.microsoft.com/office/drawing/2010/main" val="0"/>
              </a:ext>
            </a:extLst>
          </a:blip>
          <a:srcRect b="14553"/>
          <a:stretch/>
        </p:blipFill>
        <p:spPr bwMode="auto">
          <a:xfrm>
            <a:off x="2423592" y="557972"/>
            <a:ext cx="7112185" cy="630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2928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etoz.ch/wp-content/uploads/2014/07/STARCKphilippe_WendyWright_3-570x380.jpg"/>
          <p:cNvPicPr>
            <a:picLocks noChangeAspect="1" noChangeArrowheads="1"/>
          </p:cNvPicPr>
          <p:nvPr/>
        </p:nvPicPr>
        <p:blipFill rotWithShape="1">
          <a:blip r:embed="rId2">
            <a:extLst>
              <a:ext uri="{28A0092B-C50C-407E-A947-70E740481C1C}">
                <a14:useLocalDpi xmlns:a14="http://schemas.microsoft.com/office/drawing/2010/main" val="0"/>
              </a:ext>
            </a:extLst>
          </a:blip>
          <a:srcRect b="9671"/>
          <a:stretch/>
        </p:blipFill>
        <p:spPr bwMode="auto">
          <a:xfrm>
            <a:off x="401828" y="0"/>
            <a:ext cx="113883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83832" y="260648"/>
            <a:ext cx="4301434" cy="369332"/>
          </a:xfrm>
          <a:prstGeom prst="rect">
            <a:avLst/>
          </a:prstGeom>
        </p:spPr>
        <p:txBody>
          <a:bodyPr wrap="none">
            <a:spAutoFit/>
          </a:bodyPr>
          <a:lstStyle/>
          <a:p>
            <a:r>
              <a:rPr lang="en-US" dirty="0"/>
              <a:t>Philippe </a:t>
            </a:r>
            <a:r>
              <a:rPr lang="en-US" dirty="0" err="1"/>
              <a:t>Starck</a:t>
            </a:r>
            <a:r>
              <a:rPr lang="en-US" dirty="0"/>
              <a:t> Wendy wright, </a:t>
            </a:r>
            <a:r>
              <a:rPr lang="en-US" dirty="0" err="1"/>
              <a:t>Disform</a:t>
            </a:r>
            <a:r>
              <a:rPr lang="en-US" dirty="0"/>
              <a:t> 1982</a:t>
            </a:r>
            <a:endParaRPr lang="fr-FR" dirty="0"/>
          </a:p>
        </p:txBody>
      </p:sp>
    </p:spTree>
    <p:extLst>
      <p:ext uri="{BB962C8B-B14F-4D97-AF65-F5344CB8AC3E}">
        <p14:creationId xmlns:p14="http://schemas.microsoft.com/office/powerpoint/2010/main" val="11998059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p2.la-img.com/121/12378/3411757_1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911752" cy="69117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09365" y="310226"/>
            <a:ext cx="1994649" cy="369332"/>
          </a:xfrm>
          <a:prstGeom prst="rect">
            <a:avLst/>
          </a:prstGeom>
          <a:noFill/>
        </p:spPr>
        <p:txBody>
          <a:bodyPr wrap="none" rtlCol="0">
            <a:spAutoFit/>
          </a:bodyPr>
          <a:lstStyle/>
          <a:p>
            <a:r>
              <a:rPr lang="fi-FI" dirty="0"/>
              <a:t>Philippe </a:t>
            </a:r>
            <a:r>
              <a:rPr lang="fi-FI" dirty="0" err="1"/>
              <a:t>Starck</a:t>
            </a:r>
            <a:r>
              <a:rPr lang="fi-FI" dirty="0"/>
              <a:t>, XO </a:t>
            </a:r>
            <a:endParaRPr lang="fr-FR" dirty="0"/>
          </a:p>
        </p:txBody>
      </p:sp>
    </p:spTree>
    <p:extLst>
      <p:ext uri="{BB962C8B-B14F-4D97-AF65-F5344CB8AC3E}">
        <p14:creationId xmlns:p14="http://schemas.microsoft.com/office/powerpoint/2010/main" val="1899579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5146-2EFD-884F-93E0-51B1E75DB631}"/>
              </a:ext>
            </a:extLst>
          </p:cNvPr>
          <p:cNvSpPr>
            <a:spLocks noGrp="1"/>
          </p:cNvSpPr>
          <p:nvPr>
            <p:ph type="title"/>
          </p:nvPr>
        </p:nvSpPr>
        <p:spPr/>
        <p:txBody>
          <a:bodyPr/>
          <a:lstStyle/>
          <a:p>
            <a:endParaRPr lang="en-FI"/>
          </a:p>
        </p:txBody>
      </p:sp>
      <p:pic>
        <p:nvPicPr>
          <p:cNvPr id="48130" name="Picture 2" descr="Coffee table, Pepper Young, Philippe Starck | Paul Bert Serpette">
            <a:extLst>
              <a:ext uri="{FF2B5EF4-FFF2-40B4-BE49-F238E27FC236}">
                <a16:creationId xmlns:a16="http://schemas.microsoft.com/office/drawing/2014/main" id="{1A7902BF-EA70-0C48-9BC6-09520B403A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7018" y="30017"/>
            <a:ext cx="10515600" cy="6797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698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inal Project">
            <a:extLst>
              <a:ext uri="{FF2B5EF4-FFF2-40B4-BE49-F238E27FC236}">
                <a16:creationId xmlns:a16="http://schemas.microsoft.com/office/drawing/2014/main" id="{B4459E5C-8CFA-0047-8792-8A4B66A0BD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8533" y="217714"/>
            <a:ext cx="8360563" cy="6579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7305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galerie3107.com/images/web-M9980_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577" y="526584"/>
            <a:ext cx="7889705" cy="60060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47729" y="530007"/>
            <a:ext cx="5279137" cy="369332"/>
          </a:xfrm>
          <a:prstGeom prst="rect">
            <a:avLst/>
          </a:prstGeom>
        </p:spPr>
        <p:txBody>
          <a:bodyPr wrap="none">
            <a:spAutoFit/>
          </a:bodyPr>
          <a:lstStyle/>
          <a:p>
            <a:r>
              <a:rPr lang="fr-FR" dirty="0"/>
              <a:t>Philippe Starck, </a:t>
            </a:r>
            <a:r>
              <a:rPr lang="fr-FR" dirty="0" err="1"/>
              <a:t>Armchair“Dr</a:t>
            </a:r>
            <a:r>
              <a:rPr lang="fr-FR" dirty="0"/>
              <a:t>. </a:t>
            </a:r>
            <a:r>
              <a:rPr lang="fr-FR" dirty="0" err="1"/>
              <a:t>Sonderbar</a:t>
            </a:r>
            <a:r>
              <a:rPr lang="fr-FR" dirty="0"/>
              <a:t>”, X.O. 1983.</a:t>
            </a:r>
            <a:r>
              <a:rPr lang="fi-FI" dirty="0"/>
              <a:t> </a:t>
            </a:r>
            <a:endParaRPr lang="fr-FR" dirty="0"/>
          </a:p>
        </p:txBody>
      </p:sp>
    </p:spTree>
    <p:extLst>
      <p:ext uri="{BB962C8B-B14F-4D97-AF65-F5344CB8AC3E}">
        <p14:creationId xmlns:p14="http://schemas.microsoft.com/office/powerpoint/2010/main" val="13293350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418058"/>
          </a:xfrm>
        </p:spPr>
        <p:txBody>
          <a:bodyPr>
            <a:normAutofit/>
          </a:bodyPr>
          <a:lstStyle/>
          <a:p>
            <a:r>
              <a:rPr lang="fi-FI" sz="1800" dirty="0"/>
              <a:t>Philippe </a:t>
            </a:r>
            <a:r>
              <a:rPr lang="fi-FI" sz="1800" dirty="0" err="1"/>
              <a:t>Starck</a:t>
            </a:r>
            <a:r>
              <a:rPr lang="fi-FI" sz="1800" dirty="0"/>
              <a:t>, </a:t>
            </a:r>
            <a:r>
              <a:rPr lang="fi-FI" sz="1800" dirty="0" err="1"/>
              <a:t>Driade</a:t>
            </a:r>
            <a:endParaRPr lang="fr-FR" sz="1800" dirty="0"/>
          </a:p>
        </p:txBody>
      </p:sp>
      <p:pic>
        <p:nvPicPr>
          <p:cNvPr id="26626" name="Picture 2" descr="http://www.cafedexign.com/attachment.php?attachmentid=14677&amp;d=12804374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2384" y="620688"/>
            <a:ext cx="4793857"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1048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shtray by Philippe Starck for XO, 1980s | #42055">
            <a:extLst>
              <a:ext uri="{FF2B5EF4-FFF2-40B4-BE49-F238E27FC236}">
                <a16:creationId xmlns:a16="http://schemas.microsoft.com/office/drawing/2014/main" id="{48B4E64A-BCD9-2E4D-8D7F-96E920FC9D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193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9718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HILIPPE STARCK INTERVIEWED BY YANN BARTHES ON QUOTIDIEN">
            <a:extLst>
              <a:ext uri="{FF2B5EF4-FFF2-40B4-BE49-F238E27FC236}">
                <a16:creationId xmlns:a16="http://schemas.microsoft.com/office/drawing/2014/main" id="{E1ECF7C2-3574-0C45-A64D-BE0E266ABB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7299" y="0"/>
            <a:ext cx="109727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F12EC95-DF35-EC42-ABD8-BDAEB665802A}"/>
              </a:ext>
            </a:extLst>
          </p:cNvPr>
          <p:cNvSpPr txBox="1"/>
          <p:nvPr/>
        </p:nvSpPr>
        <p:spPr>
          <a:xfrm>
            <a:off x="3994613" y="146890"/>
            <a:ext cx="4332276" cy="400110"/>
          </a:xfrm>
          <a:prstGeom prst="rect">
            <a:avLst/>
          </a:prstGeom>
          <a:noFill/>
        </p:spPr>
        <p:txBody>
          <a:bodyPr wrap="none" rtlCol="0">
            <a:spAutoFit/>
          </a:bodyPr>
          <a:lstStyle/>
          <a:p>
            <a:r>
              <a:rPr lang="fi-FI" sz="2000" dirty="0"/>
              <a:t>Philippe </a:t>
            </a:r>
            <a:r>
              <a:rPr lang="fi-FI" sz="2000" dirty="0" err="1"/>
              <a:t>Starck</a:t>
            </a:r>
            <a:r>
              <a:rPr lang="fi-FI" sz="2000" dirty="0"/>
              <a:t> / </a:t>
            </a:r>
            <a:r>
              <a:rPr lang="en-GB" sz="2000" b="0" i="0" u="none" strike="noStrike" dirty="0" err="1">
                <a:solidFill>
                  <a:srgbClr val="000000"/>
                </a:solidFill>
                <a:effectLst/>
                <a:latin typeface="arimo-regular"/>
              </a:rPr>
              <a:t>Laguiole</a:t>
            </a:r>
            <a:r>
              <a:rPr lang="en-GB" sz="2000" b="0" i="0" u="none" strike="noStrike" dirty="0">
                <a:solidFill>
                  <a:srgbClr val="000000"/>
                </a:solidFill>
                <a:effectLst/>
                <a:latin typeface="arimo-regular"/>
              </a:rPr>
              <a:t> / </a:t>
            </a:r>
            <a:r>
              <a:rPr lang="fi-FI" sz="2000" dirty="0" err="1"/>
              <a:t>Aubrac</a:t>
            </a:r>
            <a:r>
              <a:rPr lang="fi-FI" sz="2000" dirty="0"/>
              <a:t> 1986</a:t>
            </a:r>
            <a:endParaRPr lang="fr-FR" sz="2000" dirty="0"/>
          </a:p>
        </p:txBody>
      </p:sp>
    </p:spTree>
    <p:extLst>
      <p:ext uri="{BB962C8B-B14F-4D97-AF65-F5344CB8AC3E}">
        <p14:creationId xmlns:p14="http://schemas.microsoft.com/office/powerpoint/2010/main" val="39976487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20F0B-22C9-8945-A5D2-9C324F9FFFA5}"/>
              </a:ext>
            </a:extLst>
          </p:cNvPr>
          <p:cNvSpPr>
            <a:spLocks noGrp="1"/>
          </p:cNvSpPr>
          <p:nvPr>
            <p:ph type="title"/>
          </p:nvPr>
        </p:nvSpPr>
        <p:spPr/>
        <p:txBody>
          <a:bodyPr/>
          <a:lstStyle/>
          <a:p>
            <a:endParaRPr lang="en-FI"/>
          </a:p>
        </p:txBody>
      </p:sp>
      <p:pic>
        <p:nvPicPr>
          <p:cNvPr id="23554" name="Picture 2" descr="Kong, Paris">
            <a:extLst>
              <a:ext uri="{FF2B5EF4-FFF2-40B4-BE49-F238E27FC236}">
                <a16:creationId xmlns:a16="http://schemas.microsoft.com/office/drawing/2014/main" id="{16192F2D-F33E-0848-B324-C046AF6939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1" y="0"/>
            <a:ext cx="109727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9724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obal Tools – Franco Raggi">
            <a:extLst>
              <a:ext uri="{FF2B5EF4-FFF2-40B4-BE49-F238E27FC236}">
                <a16:creationId xmlns:a16="http://schemas.microsoft.com/office/drawing/2014/main" id="{4DCB681E-FA15-5542-9C20-380F682C1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23" y="1143699"/>
            <a:ext cx="4081446" cy="50204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lobal Tools 1973-1975 - Domus">
            <a:extLst>
              <a:ext uri="{FF2B5EF4-FFF2-40B4-BE49-F238E27FC236}">
                <a16:creationId xmlns:a16="http://schemas.microsoft.com/office/drawing/2014/main" id="{E0A2B2A4-498C-484A-BEE7-7162EEB24E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56852" y="1143699"/>
            <a:ext cx="7542470" cy="502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672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989 – Asahi Super Dry Hall – Philippe Starck – architecture tokyo">
            <a:extLst>
              <a:ext uri="{FF2B5EF4-FFF2-40B4-BE49-F238E27FC236}">
                <a16:creationId xmlns:a16="http://schemas.microsoft.com/office/drawing/2014/main" id="{1E7EF449-67C6-344A-8F40-B231F2552A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1626" y="0"/>
            <a:ext cx="9041676" cy="6783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5701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Nani Nani, Tokyo">
            <a:extLst>
              <a:ext uri="{FF2B5EF4-FFF2-40B4-BE49-F238E27FC236}">
                <a16:creationId xmlns:a16="http://schemas.microsoft.com/office/drawing/2014/main" id="{A54A47AD-B0CA-374D-89C1-D853102201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11166" y="-17919"/>
            <a:ext cx="4597939" cy="6883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5968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theredlist.com/media/database/design-categorie/here-and-now/1980-1990/french-design/martin_szekely/027-martin-szekely-theredl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5" y="747812"/>
            <a:ext cx="8999329" cy="59935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27849" y="260648"/>
            <a:ext cx="3760709" cy="369332"/>
          </a:xfrm>
          <a:prstGeom prst="rect">
            <a:avLst/>
          </a:prstGeom>
          <a:noFill/>
        </p:spPr>
        <p:txBody>
          <a:bodyPr wrap="none" rtlCol="0">
            <a:spAutoFit/>
          </a:bodyPr>
          <a:lstStyle/>
          <a:p>
            <a:r>
              <a:rPr lang="fr-FR" dirty="0"/>
              <a:t>Martin </a:t>
            </a:r>
            <a:r>
              <a:rPr lang="fr-FR" dirty="0" err="1"/>
              <a:t>Szekely</a:t>
            </a:r>
            <a:r>
              <a:rPr lang="fr-FR" dirty="0"/>
              <a:t>, Chaise longue Pi, 1983</a:t>
            </a:r>
          </a:p>
        </p:txBody>
      </p:sp>
    </p:spTree>
    <p:extLst>
      <p:ext uri="{BB962C8B-B14F-4D97-AF65-F5344CB8AC3E}">
        <p14:creationId xmlns:p14="http://schemas.microsoft.com/office/powerpoint/2010/main" val="20306634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94110" y="332656"/>
            <a:ext cx="3821880" cy="369332"/>
          </a:xfrm>
          <a:prstGeom prst="rect">
            <a:avLst/>
          </a:prstGeom>
          <a:noFill/>
        </p:spPr>
        <p:txBody>
          <a:bodyPr wrap="none" rtlCol="0">
            <a:spAutoFit/>
          </a:bodyPr>
          <a:lstStyle/>
          <a:p>
            <a:r>
              <a:rPr lang="fi-FI" dirty="0"/>
              <a:t>Mario Botta, </a:t>
            </a:r>
            <a:r>
              <a:rPr lang="it-IT" dirty="0"/>
              <a:t>Seconda Chair 1982, </a:t>
            </a:r>
            <a:r>
              <a:rPr lang="fi-FI" dirty="0"/>
              <a:t>Alias</a:t>
            </a:r>
            <a:endParaRPr lang="fr-FR" dirty="0"/>
          </a:p>
        </p:txBody>
      </p:sp>
      <p:pic>
        <p:nvPicPr>
          <p:cNvPr id="19460" name="Picture 4" descr="http://img585.imageshack.us/img585/8083/uovk.jpg"/>
          <p:cNvPicPr>
            <a:picLocks noChangeAspect="1" noChangeArrowheads="1"/>
          </p:cNvPicPr>
          <p:nvPr/>
        </p:nvPicPr>
        <p:blipFill rotWithShape="1">
          <a:blip r:embed="rId2">
            <a:extLst>
              <a:ext uri="{28A0092B-C50C-407E-A947-70E740481C1C}">
                <a14:useLocalDpi xmlns:a14="http://schemas.microsoft.com/office/drawing/2010/main" val="0"/>
              </a:ext>
            </a:extLst>
          </a:blip>
          <a:srcRect t="8742"/>
          <a:stretch/>
        </p:blipFill>
        <p:spPr bwMode="auto">
          <a:xfrm>
            <a:off x="3428704" y="701988"/>
            <a:ext cx="5043560" cy="615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4457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img.archiexpo.com/images_ae/photo-g/contemporary-chair-metal-armrest-9182-39247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46" y="188640"/>
            <a:ext cx="6216306" cy="71287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63947" y="364014"/>
            <a:ext cx="4577279" cy="369332"/>
          </a:xfrm>
          <a:prstGeom prst="rect">
            <a:avLst/>
          </a:prstGeom>
          <a:noFill/>
        </p:spPr>
        <p:txBody>
          <a:bodyPr wrap="none" rtlCol="0">
            <a:spAutoFit/>
          </a:bodyPr>
          <a:lstStyle/>
          <a:p>
            <a:r>
              <a:rPr lang="fr-FR" dirty="0"/>
              <a:t>Maurizio </a:t>
            </a:r>
            <a:r>
              <a:rPr lang="fr-FR" dirty="0" err="1"/>
              <a:t>Peregalli</a:t>
            </a:r>
            <a:r>
              <a:rPr lang="fr-FR" dirty="0"/>
              <a:t>, </a:t>
            </a:r>
            <a:r>
              <a:rPr lang="fr-FR" dirty="0" err="1"/>
              <a:t>Savonarola</a:t>
            </a:r>
            <a:r>
              <a:rPr lang="fr-FR" dirty="0"/>
              <a:t> Chair</a:t>
            </a:r>
            <a:r>
              <a:rPr lang="fi-FI" dirty="0"/>
              <a:t>, Zeus, </a:t>
            </a:r>
            <a:r>
              <a:rPr lang="fi-FI" dirty="0" err="1"/>
              <a:t>Italy</a:t>
            </a:r>
            <a:endParaRPr lang="fr-FR" dirty="0"/>
          </a:p>
        </p:txBody>
      </p:sp>
    </p:spTree>
    <p:extLst>
      <p:ext uri="{BB962C8B-B14F-4D97-AF65-F5344CB8AC3E}">
        <p14:creationId xmlns:p14="http://schemas.microsoft.com/office/powerpoint/2010/main" val="14231983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img.archiexpo.com/images_ae/photo-g/contemporary-chair-armrest-not-specified-9182-59021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7769" y="829022"/>
            <a:ext cx="5006763" cy="61283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51785" y="380787"/>
            <a:ext cx="4104009" cy="369332"/>
          </a:xfrm>
          <a:prstGeom prst="rect">
            <a:avLst/>
          </a:prstGeom>
          <a:noFill/>
        </p:spPr>
        <p:txBody>
          <a:bodyPr wrap="none" rtlCol="0">
            <a:spAutoFit/>
          </a:bodyPr>
          <a:lstStyle/>
          <a:p>
            <a:r>
              <a:rPr lang="fi-FI" dirty="0" err="1"/>
              <a:t>Maurizio</a:t>
            </a:r>
            <a:r>
              <a:rPr lang="fi-FI" dirty="0"/>
              <a:t> </a:t>
            </a:r>
            <a:r>
              <a:rPr lang="fr-FR" dirty="0" err="1"/>
              <a:t>Peregalli</a:t>
            </a:r>
            <a:r>
              <a:rPr lang="fr-FR" dirty="0"/>
              <a:t>,  </a:t>
            </a:r>
            <a:r>
              <a:rPr lang="fr-FR" dirty="0" err="1"/>
              <a:t>Savoarolo</a:t>
            </a:r>
            <a:r>
              <a:rPr lang="fr-FR" dirty="0"/>
              <a:t>, </a:t>
            </a:r>
            <a:r>
              <a:rPr lang="fi-FI" dirty="0"/>
              <a:t>Zeus, </a:t>
            </a:r>
            <a:r>
              <a:rPr lang="fi-FI" dirty="0" err="1"/>
              <a:t>Italy</a:t>
            </a:r>
            <a:endParaRPr lang="fr-FR" dirty="0"/>
          </a:p>
        </p:txBody>
      </p:sp>
    </p:spTree>
    <p:extLst>
      <p:ext uri="{BB962C8B-B14F-4D97-AF65-F5344CB8AC3E}">
        <p14:creationId xmlns:p14="http://schemas.microsoft.com/office/powerpoint/2010/main" val="11101488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s://shard1.1stdibs.us.com/archivesE/upload/8474/45_13/img_3745/XXX_IMG_37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3" y="404665"/>
            <a:ext cx="6590531" cy="65905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39616" y="332656"/>
            <a:ext cx="6734547" cy="369332"/>
          </a:xfrm>
          <a:prstGeom prst="rect">
            <a:avLst/>
          </a:prstGeom>
          <a:noFill/>
        </p:spPr>
        <p:txBody>
          <a:bodyPr wrap="square" rtlCol="0">
            <a:spAutoFit/>
          </a:bodyPr>
          <a:lstStyle/>
          <a:p>
            <a:r>
              <a:rPr lang="fi-FI" dirty="0"/>
              <a:t>Three </a:t>
            </a:r>
            <a:r>
              <a:rPr lang="fi-FI" dirty="0" err="1"/>
              <a:t>legged</a:t>
            </a:r>
            <a:r>
              <a:rPr lang="fi-FI" dirty="0"/>
              <a:t> </a:t>
            </a:r>
            <a:r>
              <a:rPr lang="fi-FI" dirty="0" err="1"/>
              <a:t>chair</a:t>
            </a:r>
            <a:r>
              <a:rPr lang="fi-FI" dirty="0"/>
              <a:t>, Paolo </a:t>
            </a:r>
            <a:r>
              <a:rPr lang="fi-FI" dirty="0" err="1"/>
              <a:t>Pallucco</a:t>
            </a:r>
            <a:r>
              <a:rPr lang="fi-FI" dirty="0"/>
              <a:t>, </a:t>
            </a:r>
            <a:r>
              <a:rPr lang="fi-FI" dirty="0" err="1"/>
              <a:t>Mery</a:t>
            </a:r>
            <a:r>
              <a:rPr lang="fi-FI" dirty="0"/>
              <a:t> </a:t>
            </a:r>
            <a:r>
              <a:rPr lang="fi-FI" dirty="0" err="1"/>
              <a:t>go</a:t>
            </a:r>
            <a:r>
              <a:rPr lang="fi-FI" dirty="0"/>
              <a:t> </a:t>
            </a:r>
            <a:r>
              <a:rPr lang="fi-FI" dirty="0" err="1"/>
              <a:t>around</a:t>
            </a:r>
            <a:r>
              <a:rPr lang="fi-FI" dirty="0"/>
              <a:t>, </a:t>
            </a:r>
            <a:r>
              <a:rPr lang="fi-FI" dirty="0" err="1"/>
              <a:t>Pallucco</a:t>
            </a:r>
            <a:r>
              <a:rPr lang="fi-FI" dirty="0"/>
              <a:t> 1983</a:t>
            </a:r>
            <a:endParaRPr lang="fr-FR" dirty="0"/>
          </a:p>
        </p:txBody>
      </p:sp>
    </p:spTree>
    <p:extLst>
      <p:ext uri="{BB962C8B-B14F-4D97-AF65-F5344CB8AC3E}">
        <p14:creationId xmlns:p14="http://schemas.microsoft.com/office/powerpoint/2010/main" val="4276917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p:txBody>
          <a:bodyPr/>
          <a:lstStyle/>
          <a:p>
            <a:endParaRPr lang="fr-FR"/>
          </a:p>
        </p:txBody>
      </p:sp>
      <p:pic>
        <p:nvPicPr>
          <p:cNvPr id="22530" name="Picture 2" descr="http://im.ft-static.com/content/images/d3528c19-0a7a-4240-98c6-256a83aefade.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27" y="0"/>
            <a:ext cx="1217396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615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themagazine.info/56/Pictures/cappellini/SolarisTh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2" y="-459432"/>
            <a:ext cx="6120680" cy="7506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92567" y="188640"/>
            <a:ext cx="4006866" cy="369332"/>
          </a:xfrm>
          <a:prstGeom prst="rect">
            <a:avLst/>
          </a:prstGeom>
          <a:noFill/>
        </p:spPr>
        <p:txBody>
          <a:bodyPr wrap="none" rtlCol="0">
            <a:spAutoFit/>
          </a:bodyPr>
          <a:lstStyle/>
          <a:p>
            <a:r>
              <a:rPr lang="en-US" dirty="0"/>
              <a:t>Shiro </a:t>
            </a:r>
            <a:r>
              <a:rPr lang="en-US" dirty="0" err="1"/>
              <a:t>Kuramata</a:t>
            </a:r>
            <a:r>
              <a:rPr lang="en-US" dirty="0"/>
              <a:t> / Solaris / Capellini 1977</a:t>
            </a:r>
            <a:endParaRPr lang="fr-FR" dirty="0"/>
          </a:p>
        </p:txBody>
      </p:sp>
    </p:spTree>
    <p:extLst>
      <p:ext uri="{BB962C8B-B14F-4D97-AF65-F5344CB8AC3E}">
        <p14:creationId xmlns:p14="http://schemas.microsoft.com/office/powerpoint/2010/main" val="38383131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hard4.1stdibs.us.com/archivesE/upload/9314/57/XXX_9314_1337589198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648" y="576065"/>
            <a:ext cx="5904656" cy="59046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52580" y="188640"/>
            <a:ext cx="8116029" cy="369332"/>
          </a:xfrm>
          <a:prstGeom prst="rect">
            <a:avLst/>
          </a:prstGeom>
          <a:noFill/>
        </p:spPr>
        <p:txBody>
          <a:bodyPr wrap="square" rtlCol="0">
            <a:spAutoFit/>
          </a:bodyPr>
          <a:lstStyle/>
          <a:p>
            <a:r>
              <a:rPr lang="en-US" dirty="0" err="1"/>
              <a:t>Shiro</a:t>
            </a:r>
            <a:r>
              <a:rPr lang="en-US" dirty="0"/>
              <a:t> </a:t>
            </a:r>
            <a:r>
              <a:rPr lang="en-US" dirty="0" err="1"/>
              <a:t>Kuramata</a:t>
            </a:r>
            <a:r>
              <a:rPr lang="en-US" dirty="0"/>
              <a:t>, Apple Honey chair,  </a:t>
            </a:r>
            <a:r>
              <a:rPr lang="en-US" dirty="0" err="1"/>
              <a:t>Pastoe</a:t>
            </a:r>
            <a:r>
              <a:rPr lang="en-US" dirty="0"/>
              <a:t> 1986</a:t>
            </a:r>
            <a:endParaRPr lang="fr-FR" dirty="0"/>
          </a:p>
        </p:txBody>
      </p:sp>
    </p:spTree>
    <p:extLst>
      <p:ext uri="{BB962C8B-B14F-4D97-AF65-F5344CB8AC3E}">
        <p14:creationId xmlns:p14="http://schemas.microsoft.com/office/powerpoint/2010/main" val="1725692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ostmodernism, or, The Cultural Logic of Late Capitalism (Post-Contemporary  Interventions): Jameson, Fredric: 9780822310907: Amazon.com: Books">
            <a:extLst>
              <a:ext uri="{FF2B5EF4-FFF2-40B4-BE49-F238E27FC236}">
                <a16:creationId xmlns:a16="http://schemas.microsoft.com/office/drawing/2014/main" id="{1299B0C6-4B81-F54A-8E49-2779C87829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4394" y="365125"/>
            <a:ext cx="3889343" cy="585744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Buy The Condition of Postmodernity: An Enquiry into the Origins of Cultural  Change Book Online at Low Prices in India | The Condition of Postmodernity:  An Enquiry into the Origins of Cultural">
            <a:extLst>
              <a:ext uri="{FF2B5EF4-FFF2-40B4-BE49-F238E27FC236}">
                <a16:creationId xmlns:a16="http://schemas.microsoft.com/office/drawing/2014/main" id="{951160B0-9F65-BA4E-8E84-A390AF667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93" y="365125"/>
            <a:ext cx="3861922" cy="585744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DF) Berman marshall all that is solid melts into air the experience of  modernity | Zarena Syrgak - Academia.edu">
            <a:extLst>
              <a:ext uri="{FF2B5EF4-FFF2-40B4-BE49-F238E27FC236}">
                <a16:creationId xmlns:a16="http://schemas.microsoft.com/office/drawing/2014/main" id="{2DEB4362-5215-6A4F-8E85-A1A6409060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5972" y="365125"/>
            <a:ext cx="3810076" cy="5857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5807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aram.co.uk/blog/wp-content/uploads/2013/06/Shiro-HowHighMoon-4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31" y="978054"/>
            <a:ext cx="7685405" cy="58441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3857" y="382149"/>
            <a:ext cx="4924553" cy="369332"/>
          </a:xfrm>
          <a:prstGeom prst="rect">
            <a:avLst/>
          </a:prstGeom>
          <a:noFill/>
        </p:spPr>
        <p:txBody>
          <a:bodyPr wrap="none" rtlCol="0">
            <a:spAutoFit/>
          </a:bodyPr>
          <a:lstStyle/>
          <a:p>
            <a:r>
              <a:rPr lang="en-US" dirty="0"/>
              <a:t>Shiro </a:t>
            </a:r>
            <a:r>
              <a:rPr lang="en-US" dirty="0" err="1"/>
              <a:t>Kuramata</a:t>
            </a:r>
            <a:r>
              <a:rPr lang="en-US" dirty="0"/>
              <a:t> / How High the Moon / </a:t>
            </a:r>
            <a:r>
              <a:rPr lang="en-US" dirty="0" err="1"/>
              <a:t>Vitra</a:t>
            </a:r>
            <a:r>
              <a:rPr lang="en-US" dirty="0"/>
              <a:t> 1986 </a:t>
            </a:r>
            <a:endParaRPr lang="fr-FR" dirty="0"/>
          </a:p>
        </p:txBody>
      </p:sp>
    </p:spTree>
    <p:extLst>
      <p:ext uri="{BB962C8B-B14F-4D97-AF65-F5344CB8AC3E}">
        <p14:creationId xmlns:p14="http://schemas.microsoft.com/office/powerpoint/2010/main" val="11738041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nila Automat — Japanese Design, 1994 Botique Issey Miyake Men...">
            <a:extLst>
              <a:ext uri="{FF2B5EF4-FFF2-40B4-BE49-F238E27FC236}">
                <a16:creationId xmlns:a16="http://schemas.microsoft.com/office/drawing/2014/main" id="{7981B597-D1AC-9C41-9F4D-3E7B27A8B0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86400" y="0"/>
            <a:ext cx="6705600" cy="828770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4E20527A-7DAB-BB44-BD9C-68FC4DBCDB38}"/>
              </a:ext>
            </a:extLst>
          </p:cNvPr>
          <p:cNvSpPr>
            <a:spLocks noGrp="1"/>
          </p:cNvSpPr>
          <p:nvPr>
            <p:ph type="title"/>
          </p:nvPr>
        </p:nvSpPr>
        <p:spPr>
          <a:xfrm>
            <a:off x="0" y="0"/>
            <a:ext cx="10515600" cy="1325563"/>
          </a:xfrm>
        </p:spPr>
        <p:txBody>
          <a:bodyPr>
            <a:normAutofit/>
          </a:bodyPr>
          <a:lstStyle/>
          <a:p>
            <a:r>
              <a:rPr lang="en-FI" sz="2000" dirty="0">
                <a:latin typeface="+mn-lt"/>
              </a:rPr>
              <a:t>Shiro Kuramata / Issey Miake Showroon 1987 </a:t>
            </a:r>
            <a:br>
              <a:rPr lang="en-FI" sz="2000" dirty="0">
                <a:latin typeface="+mn-lt"/>
              </a:rPr>
            </a:br>
            <a:r>
              <a:rPr lang="en-FI" sz="2000" dirty="0">
                <a:latin typeface="+mn-lt"/>
              </a:rPr>
              <a:t>Seibu / Tokyo</a:t>
            </a:r>
          </a:p>
        </p:txBody>
      </p:sp>
    </p:spTree>
    <p:extLst>
      <p:ext uri="{BB962C8B-B14F-4D97-AF65-F5344CB8AC3E}">
        <p14:creationId xmlns:p14="http://schemas.microsoft.com/office/powerpoint/2010/main" val="5768069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SSEY MIYAKE STORE INTERIOR BY SHIRO KURAMATA | 1985">
            <a:extLst>
              <a:ext uri="{FF2B5EF4-FFF2-40B4-BE49-F238E27FC236}">
                <a16:creationId xmlns:a16="http://schemas.microsoft.com/office/drawing/2014/main" id="{7A98A808-F37F-E04D-82D5-B1BAD7E521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7694" y="0"/>
            <a:ext cx="8234306"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31C66CE-95E5-B04F-8760-3A8A307E043B}"/>
              </a:ext>
            </a:extLst>
          </p:cNvPr>
          <p:cNvSpPr>
            <a:spLocks noGrp="1"/>
          </p:cNvSpPr>
          <p:nvPr>
            <p:ph type="title"/>
          </p:nvPr>
        </p:nvSpPr>
        <p:spPr>
          <a:xfrm>
            <a:off x="0" y="0"/>
            <a:ext cx="10515600" cy="1325563"/>
          </a:xfrm>
        </p:spPr>
        <p:txBody>
          <a:bodyPr>
            <a:normAutofit/>
          </a:bodyPr>
          <a:lstStyle/>
          <a:p>
            <a:r>
              <a:rPr lang="en-FI" sz="2000" dirty="0"/>
              <a:t>Shiro Kuramata / </a:t>
            </a:r>
            <a:br>
              <a:rPr lang="en-FI" sz="2000" dirty="0"/>
            </a:br>
            <a:r>
              <a:rPr lang="en-FI" sz="2000" dirty="0"/>
              <a:t>Issey Miake Showroon 1985 / Tokyo</a:t>
            </a:r>
          </a:p>
        </p:txBody>
      </p:sp>
    </p:spTree>
    <p:extLst>
      <p:ext uri="{BB962C8B-B14F-4D97-AF65-F5344CB8AC3E}">
        <p14:creationId xmlns:p14="http://schemas.microsoft.com/office/powerpoint/2010/main" val="4991326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uramata yamamoto | Store interiors, Shiro kuramata, Restaurant interior  design">
            <a:extLst>
              <a:ext uri="{FF2B5EF4-FFF2-40B4-BE49-F238E27FC236}">
                <a16:creationId xmlns:a16="http://schemas.microsoft.com/office/drawing/2014/main" id="{67D4E518-6552-894D-95B0-68AA7C4582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1693" y="-22412"/>
            <a:ext cx="9777951" cy="6880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9989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FR"/>
          </a:p>
        </p:txBody>
      </p:sp>
      <p:sp>
        <p:nvSpPr>
          <p:cNvPr id="3" name="Content Placeholder 2"/>
          <p:cNvSpPr>
            <a:spLocks noGrp="1"/>
          </p:cNvSpPr>
          <p:nvPr>
            <p:ph idx="1"/>
          </p:nvPr>
        </p:nvSpPr>
        <p:spPr/>
        <p:txBody>
          <a:bodyPr/>
          <a:lstStyle/>
          <a:p>
            <a:endParaRPr lang="fr-FR"/>
          </a:p>
        </p:txBody>
      </p:sp>
      <p:pic>
        <p:nvPicPr>
          <p:cNvPr id="30722" name="Picture 2" descr="http://img.edilportale.com/products/prodotti-52466-rel76a515d6-fd45-4f3e-9ba9-4447382fd7b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656" y="1"/>
            <a:ext cx="9852585" cy="73894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23792" y="332656"/>
            <a:ext cx="3961982" cy="400110"/>
          </a:xfrm>
          <a:prstGeom prst="rect">
            <a:avLst/>
          </a:prstGeom>
          <a:noFill/>
        </p:spPr>
        <p:txBody>
          <a:bodyPr wrap="none" rtlCol="0">
            <a:spAutoFit/>
          </a:bodyPr>
          <a:lstStyle/>
          <a:p>
            <a:r>
              <a:rPr lang="fi-FI" sz="2000" dirty="0"/>
              <a:t>Jonas </a:t>
            </a:r>
            <a:r>
              <a:rPr lang="fi-FI" sz="2000" dirty="0" err="1"/>
              <a:t>Bohlin</a:t>
            </a:r>
            <a:r>
              <a:rPr lang="fi-FI" sz="2000" dirty="0"/>
              <a:t>, </a:t>
            </a:r>
            <a:r>
              <a:rPr lang="fi-FI" sz="2000" dirty="0" err="1"/>
              <a:t>Conkret</a:t>
            </a:r>
            <a:r>
              <a:rPr lang="fi-FI" sz="2000" dirty="0"/>
              <a:t>, </a:t>
            </a:r>
            <a:r>
              <a:rPr lang="fi-FI" sz="2000" dirty="0" err="1"/>
              <a:t>Källemo</a:t>
            </a:r>
            <a:r>
              <a:rPr lang="fi-FI" sz="2000" dirty="0"/>
              <a:t> 1980</a:t>
            </a:r>
            <a:endParaRPr lang="fr-FR" sz="2000" dirty="0"/>
          </a:p>
        </p:txBody>
      </p:sp>
    </p:spTree>
    <p:extLst>
      <p:ext uri="{BB962C8B-B14F-4D97-AF65-F5344CB8AC3E}">
        <p14:creationId xmlns:p14="http://schemas.microsoft.com/office/powerpoint/2010/main" val="3768200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A Jonas Bohlin 'Concrete' armchair, Källemo, Sweden 1981. - Bukowskis">
            <a:extLst>
              <a:ext uri="{FF2B5EF4-FFF2-40B4-BE49-F238E27FC236}">
                <a16:creationId xmlns:a16="http://schemas.microsoft.com/office/drawing/2014/main" id="{FF844C72-1663-DB47-952F-09926CB585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6156" y="0"/>
            <a:ext cx="4876800" cy="678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8518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7B27-2F8F-F14E-943B-B912DACC4082}"/>
              </a:ext>
            </a:extLst>
          </p:cNvPr>
          <p:cNvSpPr>
            <a:spLocks noGrp="1"/>
          </p:cNvSpPr>
          <p:nvPr>
            <p:ph type="title"/>
          </p:nvPr>
        </p:nvSpPr>
        <p:spPr>
          <a:xfrm>
            <a:off x="87088" y="-1059542"/>
            <a:ext cx="10515600" cy="3744686"/>
          </a:xfrm>
        </p:spPr>
        <p:txBody>
          <a:bodyPr>
            <a:normAutofit/>
          </a:bodyPr>
          <a:lstStyle/>
          <a:p>
            <a:r>
              <a:rPr lang="en-FI" sz="2000" dirty="0"/>
              <a:t>Jonas Bohlin &amp; Thomas Sandell </a:t>
            </a:r>
            <a:br>
              <a:rPr lang="en-FI" sz="2000" dirty="0"/>
            </a:br>
            <a:r>
              <a:rPr lang="en-FI" sz="2000" dirty="0"/>
              <a:t>Rolfs Kök /  Stockholm 1984</a:t>
            </a:r>
          </a:p>
        </p:txBody>
      </p:sp>
      <p:pic>
        <p:nvPicPr>
          <p:cNvPr id="6146" name="Picture 2" descr="Rolfs Kök - Star Wine List">
            <a:extLst>
              <a:ext uri="{FF2B5EF4-FFF2-40B4-BE49-F238E27FC236}">
                <a16:creationId xmlns:a16="http://schemas.microsoft.com/office/drawing/2014/main" id="{9D7F39FA-C2B4-C845-9AA9-3502BF212C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25372"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315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turehof Stockholm Sweden | Summer house, Stockholm, Stockholm sweden">
            <a:extLst>
              <a:ext uri="{FF2B5EF4-FFF2-40B4-BE49-F238E27FC236}">
                <a16:creationId xmlns:a16="http://schemas.microsoft.com/office/drawing/2014/main" id="{AD86DAA9-FFBB-B140-BD58-BCB145788B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6682" y="957944"/>
            <a:ext cx="11826393" cy="59000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E301942-8FA8-F246-AFAB-B281117CFA1A}"/>
              </a:ext>
            </a:extLst>
          </p:cNvPr>
          <p:cNvSpPr>
            <a:spLocks noGrp="1"/>
          </p:cNvSpPr>
          <p:nvPr>
            <p:ph type="title"/>
          </p:nvPr>
        </p:nvSpPr>
        <p:spPr>
          <a:xfrm>
            <a:off x="396682" y="-130628"/>
            <a:ext cx="10515600" cy="1325563"/>
          </a:xfrm>
        </p:spPr>
        <p:txBody>
          <a:bodyPr>
            <a:normAutofit/>
          </a:bodyPr>
          <a:lstStyle/>
          <a:p>
            <a:r>
              <a:rPr lang="en-FI" sz="2000" dirty="0"/>
              <a:t>Jonas Bohlin / Sturehof /  Stockholm 1995</a:t>
            </a:r>
          </a:p>
        </p:txBody>
      </p:sp>
    </p:spTree>
    <p:extLst>
      <p:ext uri="{BB962C8B-B14F-4D97-AF65-F5344CB8AC3E}">
        <p14:creationId xmlns:p14="http://schemas.microsoft.com/office/powerpoint/2010/main" val="13807690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Jonas Bohlin Design AB The objects">
            <a:extLst>
              <a:ext uri="{FF2B5EF4-FFF2-40B4-BE49-F238E27FC236}">
                <a16:creationId xmlns:a16="http://schemas.microsoft.com/office/drawing/2014/main" id="{9673B53E-0B96-504E-9389-ECC2AFF41DA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8731" y="274025"/>
            <a:ext cx="6522720" cy="652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1490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Jonas Bohlin | Nonting | MutualArt">
            <a:extLst>
              <a:ext uri="{FF2B5EF4-FFF2-40B4-BE49-F238E27FC236}">
                <a16:creationId xmlns:a16="http://schemas.microsoft.com/office/drawing/2014/main" id="{7EE750BB-F030-CE4D-A561-92BA11FC91F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3241"/>
          <a:stretch/>
        </p:blipFill>
        <p:spPr bwMode="auto">
          <a:xfrm>
            <a:off x="1689315" y="-341365"/>
            <a:ext cx="9379128" cy="7199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611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telegraph.co.uk/multimedia/archive/01190/arts-graphics-slid_119098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34794"/>
            <a:ext cx="4896544" cy="692758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ttore Sottsass: I want to create surprises that make people think... -  Abitare">
            <a:extLst>
              <a:ext uri="{FF2B5EF4-FFF2-40B4-BE49-F238E27FC236}">
                <a16:creationId xmlns:a16="http://schemas.microsoft.com/office/drawing/2014/main" id="{2E61C0F3-2E8C-0540-8B79-9BC9E0774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107" y="0"/>
            <a:ext cx="47704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497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Vintage Pentti Hakala Inna chair for Inno Finland 1980s - Design Market">
            <a:extLst>
              <a:ext uri="{FF2B5EF4-FFF2-40B4-BE49-F238E27FC236}">
                <a16:creationId xmlns:a16="http://schemas.microsoft.com/office/drawing/2014/main" id="{E5694432-160D-9A40-AEB9-42F04EC5E2F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1826"/>
          <a:stretch/>
        </p:blipFill>
        <p:spPr bwMode="auto">
          <a:xfrm>
            <a:off x="1972235" y="1"/>
            <a:ext cx="777777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9B73E5-F1FB-2D44-AFED-53732C1DD124}"/>
              </a:ext>
            </a:extLst>
          </p:cNvPr>
          <p:cNvSpPr txBox="1"/>
          <p:nvPr/>
        </p:nvSpPr>
        <p:spPr>
          <a:xfrm>
            <a:off x="4223792" y="332656"/>
            <a:ext cx="2729145" cy="400110"/>
          </a:xfrm>
          <a:prstGeom prst="rect">
            <a:avLst/>
          </a:prstGeom>
          <a:noFill/>
        </p:spPr>
        <p:txBody>
          <a:bodyPr wrap="none" rtlCol="0">
            <a:spAutoFit/>
          </a:bodyPr>
          <a:lstStyle/>
          <a:p>
            <a:r>
              <a:rPr lang="fi-FI" sz="2000" dirty="0"/>
              <a:t>Pentti Hakala, </a:t>
            </a:r>
            <a:r>
              <a:rPr lang="fi-FI" sz="2000" dirty="0" err="1"/>
              <a:t>Inno</a:t>
            </a:r>
            <a:r>
              <a:rPr lang="fi-FI" sz="2000" dirty="0"/>
              <a:t> 1983</a:t>
            </a:r>
            <a:endParaRPr lang="fr-FR" sz="2000" dirty="0"/>
          </a:p>
        </p:txBody>
      </p:sp>
    </p:spTree>
    <p:extLst>
      <p:ext uri="{BB962C8B-B14F-4D97-AF65-F5344CB8AC3E}">
        <p14:creationId xmlns:p14="http://schemas.microsoft.com/office/powerpoint/2010/main" val="40497400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Pentti Hakala, Lily 80 and Lily 115, for Lilyriver | Design, Home  furnishings, Furnishings">
            <a:extLst>
              <a:ext uri="{FF2B5EF4-FFF2-40B4-BE49-F238E27FC236}">
                <a16:creationId xmlns:a16="http://schemas.microsoft.com/office/drawing/2014/main" id="{0064FB81-BF24-D54B-8DAA-E1E03ED2345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003"/>
          <a:stretch/>
        </p:blipFill>
        <p:spPr bwMode="auto">
          <a:xfrm>
            <a:off x="2865119" y="-20057"/>
            <a:ext cx="6172593" cy="68780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CF8CE6-E39B-3947-9C54-53671FA7B3E0}"/>
              </a:ext>
            </a:extLst>
          </p:cNvPr>
          <p:cNvSpPr txBox="1"/>
          <p:nvPr/>
        </p:nvSpPr>
        <p:spPr>
          <a:xfrm>
            <a:off x="4223792" y="332656"/>
            <a:ext cx="3775008" cy="400110"/>
          </a:xfrm>
          <a:prstGeom prst="rect">
            <a:avLst/>
          </a:prstGeom>
          <a:noFill/>
        </p:spPr>
        <p:txBody>
          <a:bodyPr wrap="none" rtlCol="0">
            <a:spAutoFit/>
          </a:bodyPr>
          <a:lstStyle/>
          <a:p>
            <a:r>
              <a:rPr lang="fi-FI" sz="2000" dirty="0"/>
              <a:t>Pentti Hakala, Lilly River </a:t>
            </a:r>
            <a:r>
              <a:rPr lang="fi-FI" sz="2000" dirty="0" err="1"/>
              <a:t>Inno</a:t>
            </a:r>
            <a:r>
              <a:rPr lang="fi-FI" sz="2000" dirty="0"/>
              <a:t> 1984</a:t>
            </a:r>
            <a:endParaRPr lang="fr-FR" sz="2000" dirty="0"/>
          </a:p>
        </p:txBody>
      </p:sp>
    </p:spTree>
    <p:extLst>
      <p:ext uri="{BB962C8B-B14F-4D97-AF65-F5344CB8AC3E}">
        <p14:creationId xmlns:p14="http://schemas.microsoft.com/office/powerpoint/2010/main" val="4514675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KALUSTE">
            <a:extLst>
              <a:ext uri="{FF2B5EF4-FFF2-40B4-BE49-F238E27FC236}">
                <a16:creationId xmlns:a16="http://schemas.microsoft.com/office/drawing/2014/main" id="{A7F9E58C-3A5D-3744-BAC1-DA0762D5AF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9813" y="-63602"/>
            <a:ext cx="6838662" cy="6921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8325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5F68D-7E0E-E84B-B105-109272101FCE}"/>
              </a:ext>
            </a:extLst>
          </p:cNvPr>
          <p:cNvSpPr>
            <a:spLocks noGrp="1"/>
          </p:cNvSpPr>
          <p:nvPr>
            <p:ph idx="1"/>
          </p:nvPr>
        </p:nvSpPr>
        <p:spPr>
          <a:xfrm>
            <a:off x="717176" y="277906"/>
            <a:ext cx="10757647" cy="6858000"/>
          </a:xfrm>
        </p:spPr>
        <p:txBody>
          <a:bodyPr>
            <a:normAutofit/>
          </a:bodyPr>
          <a:lstStyle/>
          <a:p>
            <a:pPr marL="0" indent="0" fontAlgn="base">
              <a:buNone/>
            </a:pPr>
            <a:r>
              <a:rPr lang="en-GB" sz="4000" dirty="0"/>
              <a:t>For </a:t>
            </a:r>
            <a:r>
              <a:rPr lang="en-GB" sz="4000" dirty="0" err="1"/>
              <a:t>Sottsass</a:t>
            </a:r>
            <a:r>
              <a:rPr lang="en-GB" sz="4000" dirty="0"/>
              <a:t>, the Memphis aesthetic of 1981 wasn’t necessarily meant to last. His aim was to free design from the burden of the Modern movement mantra, to demonstrate that form doesn’t have to follow function, and then to move on.</a:t>
            </a:r>
          </a:p>
          <a:p>
            <a:pPr marL="0" indent="0" fontAlgn="base">
              <a:buNone/>
            </a:pPr>
            <a:r>
              <a:rPr lang="en-GB" sz="4000" dirty="0"/>
              <a:t>He left Memphis in 1986. “Every strong idea lasts a very short time,” he said later. “Strong ideas are strong, but they cannot be developed, they are what they are. They come down like bolts of lightning, they are there, but finite.”</a:t>
            </a:r>
          </a:p>
          <a:p>
            <a:pPr marL="0" indent="0">
              <a:buNone/>
            </a:pPr>
            <a:endParaRPr lang="en-FI" sz="4000" dirty="0"/>
          </a:p>
        </p:txBody>
      </p:sp>
    </p:spTree>
    <p:extLst>
      <p:ext uri="{BB962C8B-B14F-4D97-AF65-F5344CB8AC3E}">
        <p14:creationId xmlns:p14="http://schemas.microsoft.com/office/powerpoint/2010/main" val="32073684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4A440-6E3B-6A4B-BDEC-8D39C5474373}"/>
              </a:ext>
            </a:extLst>
          </p:cNvPr>
          <p:cNvSpPr>
            <a:spLocks noGrp="1"/>
          </p:cNvSpPr>
          <p:nvPr>
            <p:ph type="title"/>
          </p:nvPr>
        </p:nvSpPr>
        <p:spPr/>
        <p:txBody>
          <a:bodyPr/>
          <a:lstStyle/>
          <a:p>
            <a:endParaRPr lang="en-FI" dirty="0"/>
          </a:p>
        </p:txBody>
      </p:sp>
      <p:sp>
        <p:nvSpPr>
          <p:cNvPr id="3" name="Content Placeholder 2">
            <a:extLst>
              <a:ext uri="{FF2B5EF4-FFF2-40B4-BE49-F238E27FC236}">
                <a16:creationId xmlns:a16="http://schemas.microsoft.com/office/drawing/2014/main" id="{25E760B6-5C80-2140-B63F-BDE9B9441B7C}"/>
              </a:ext>
            </a:extLst>
          </p:cNvPr>
          <p:cNvSpPr>
            <a:spLocks noGrp="1"/>
          </p:cNvSpPr>
          <p:nvPr>
            <p:ph idx="1"/>
          </p:nvPr>
        </p:nvSpPr>
        <p:spPr/>
        <p:txBody>
          <a:bodyPr/>
          <a:lstStyle/>
          <a:p>
            <a:endParaRPr lang="en-FI"/>
          </a:p>
        </p:txBody>
      </p:sp>
      <p:sp>
        <p:nvSpPr>
          <p:cNvPr id="4" name="Rectangle 3">
            <a:extLst>
              <a:ext uri="{FF2B5EF4-FFF2-40B4-BE49-F238E27FC236}">
                <a16:creationId xmlns:a16="http://schemas.microsoft.com/office/drawing/2014/main" id="{063AA2AD-6B71-C744-933E-658BBDD67145}"/>
              </a:ext>
            </a:extLst>
          </p:cNvPr>
          <p:cNvSpPr/>
          <p:nvPr/>
        </p:nvSpPr>
        <p:spPr>
          <a:xfrm>
            <a:off x="0" y="0"/>
            <a:ext cx="12191999"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FI">
              <a:ln>
                <a:solidFill>
                  <a:sysClr val="windowText" lastClr="000000"/>
                </a:solidFill>
              </a:ln>
              <a:solidFill>
                <a:srgbClr val="4C01F7"/>
              </a:solidFill>
            </a:endParaRPr>
          </a:p>
        </p:txBody>
      </p:sp>
      <p:sp>
        <p:nvSpPr>
          <p:cNvPr id="5" name="TextBox 4">
            <a:extLst>
              <a:ext uri="{FF2B5EF4-FFF2-40B4-BE49-F238E27FC236}">
                <a16:creationId xmlns:a16="http://schemas.microsoft.com/office/drawing/2014/main" id="{3EEE5AC0-7FFA-F64A-A2C6-0B5FA094235D}"/>
              </a:ext>
            </a:extLst>
          </p:cNvPr>
          <p:cNvSpPr txBox="1"/>
          <p:nvPr/>
        </p:nvSpPr>
        <p:spPr>
          <a:xfrm>
            <a:off x="5283678" y="3077964"/>
            <a:ext cx="7746521" cy="923330"/>
          </a:xfrm>
          <a:prstGeom prst="rect">
            <a:avLst/>
          </a:prstGeom>
          <a:noFill/>
        </p:spPr>
        <p:txBody>
          <a:bodyPr wrap="square" rtlCol="0">
            <a:spAutoFit/>
          </a:bodyPr>
          <a:lstStyle/>
          <a:p>
            <a:r>
              <a:rPr lang="en-FI" sz="5400" dirty="0">
                <a:solidFill>
                  <a:schemeClr val="bg1"/>
                </a:solidFill>
                <a:latin typeface="Times" pitchFamily="2" charset="0"/>
                <a:ea typeface="Helvetica Neue" panose="02000503000000020004" pitchFamily="2" charset="0"/>
                <a:cs typeface="Helvetica Neue" panose="02000503000000020004" pitchFamily="2" charset="0"/>
              </a:rPr>
              <a:t>FIN</a:t>
            </a:r>
          </a:p>
        </p:txBody>
      </p:sp>
    </p:spTree>
    <p:extLst>
      <p:ext uri="{BB962C8B-B14F-4D97-AF65-F5344CB8AC3E}">
        <p14:creationId xmlns:p14="http://schemas.microsoft.com/office/powerpoint/2010/main" val="3466537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16403</TotalTime>
  <Words>461</Words>
  <Application>Microsoft Macintosh PowerPoint</Application>
  <PresentationFormat>Widescreen</PresentationFormat>
  <Paragraphs>49</Paragraphs>
  <Slides>94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94</vt:i4>
      </vt:variant>
    </vt:vector>
  </HeadingPairs>
  <TitlesOfParts>
    <vt:vector size="103" baseType="lpstr">
      <vt:lpstr>Arial</vt:lpstr>
      <vt:lpstr>arimo-regular</vt:lpstr>
      <vt:lpstr>Bodoni 72 Book</vt:lpstr>
      <vt:lpstr>Calibri</vt:lpstr>
      <vt:lpstr>Calibri Light</vt:lpstr>
      <vt:lpstr>Neue Haas Grotesk Display Pro Roman</vt:lpstr>
      <vt:lpstr>Times</vt:lpstr>
      <vt:lpstr>UniversNext</vt:lpstr>
      <vt:lpstr>Office Theme</vt:lpstr>
      <vt:lpstr>SIS.ARK. KULTTUURI JA KÄYTÄNTÖ 2023  POMO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Memphis groupe 1982</vt:lpstr>
      <vt:lpstr>Alessando Mendini, 1931-2019  Casabella Modo Domus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François Mitterrand / President de la Republique (1981-1995) Jack Lang / Ministre de la Culture (1981-1986/1988-1992)</vt:lpstr>
      <vt:lpstr>Institute du Monde Arabe / Paris / Jean Nouvel 1987</vt:lpstr>
      <vt:lpstr>PowerPoint Presentation</vt:lpstr>
      <vt:lpstr>PowerPoint Presentation</vt:lpstr>
      <vt:lpstr>Philippe Starck / Palais de l’Elysée 1983-84 / Paris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Philippe Starck, Driade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Shiro Kuramata / Issey Miake Showroon 1987  Seibu / Tokyo</vt:lpstr>
      <vt:lpstr>Shiro Kuramata /  Issey Miake Showroon 1985 / Tokyo</vt:lpstr>
      <vt:lpstr>PowerPoint Presentation</vt:lpstr>
      <vt:lpstr>PowerPoint Presentation</vt:lpstr>
      <vt:lpstr>PowerPoint Presentation</vt:lpstr>
      <vt:lpstr>Jonas Bohlin &amp; Thomas Sandell  Rolfs Kök /  Stockholm 1984</vt:lpstr>
      <vt:lpstr>Jonas Bohlin / Sturehof /  Stockholm 1995</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15</cp:revision>
  <cp:lastPrinted>2022-03-10T14:15:57Z</cp:lastPrinted>
  <dcterms:created xsi:type="dcterms:W3CDTF">2022-02-24T08:14:54Z</dcterms:created>
  <dcterms:modified xsi:type="dcterms:W3CDTF">2023-03-21T09:58:07Z</dcterms:modified>
</cp:coreProperties>
</file>