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641" r:id="rId4"/>
    <p:sldId id="637" r:id="rId5"/>
    <p:sldId id="642" r:id="rId6"/>
    <p:sldId id="639" r:id="rId7"/>
    <p:sldId id="640" r:id="rId8"/>
    <p:sldId id="635" r:id="rId9"/>
    <p:sldId id="63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77943" autoAdjust="0"/>
  </p:normalViewPr>
  <p:slideViewPr>
    <p:cSldViewPr snapToGrid="0" snapToObjects="1">
      <p:cViewPr varScale="1">
        <p:scale>
          <a:sx n="60" d="100"/>
          <a:sy n="60" d="100"/>
        </p:scale>
        <p:origin x="1884" y="72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10/18/2018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0780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64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564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562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4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31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10DB-C0F0-1A41-AB6F-AB5EC7730884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815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5D0FA-D02A-0640-99E9-F9BA78C58440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429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A5E8-EE9D-CB41-8F80-274DF3CEAEDA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993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257C-E009-394F-997B-9AE811492EDD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52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44533-59DD-8944-8B96-95FFBA80E20B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97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2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0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6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C4FC2-043E-0E44-BD9B-2431B69F8AA0}" type="datetime1">
              <a:rPr lang="fi-FI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58" r:id="rId12"/>
    <p:sldLayoutId id="2147484759" r:id="rId13"/>
    <p:sldLayoutId id="2147484760" r:id="rId14"/>
    <p:sldLayoutId id="2147484761" r:id="rId15"/>
    <p:sldLayoutId id="2147484762" r:id="rId16"/>
    <p:sldLayoutId id="2147484763" r:id="rId17"/>
    <p:sldLayoutId id="2147484764" r:id="rId18"/>
    <p:sldLayoutId id="2147484765" r:id="rId19"/>
    <p:sldLayoutId id="2147484766" r:id="rId20"/>
    <p:sldLayoutId id="2147484767" r:id="rId21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560/10/" TargetMode="External"/><Relationship Id="rId2" Type="http://schemas.openxmlformats.org/officeDocument/2006/relationships/hyperlink" Target="http://www.princeton.edu/~refdesk/primary2.html" TargetMode="Externa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student.unsw.edu.au/harvard-referencing-electronic-sources" TargetMode="External"/><Relationship Id="rId4" Type="http://schemas.openxmlformats.org/officeDocument/2006/relationships/hyperlink" Target="http://psychology.about.com/od/apastyle/p/electronic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LCA-1008 - Writing in Art, Design &amp; Architecture (w)</a:t>
            </a: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1" y="5454200"/>
            <a:ext cx="7943850" cy="79200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latin typeface="Candara" pitchFamily="34" charset="0"/>
                <a:ea typeface="Arial Unicode MS" pitchFamily="34" charset="-128"/>
                <a:cs typeface="Arial" charset="0"/>
                <a:sym typeface="Arial" charset="0"/>
              </a:rPr>
              <a:t>Aalto University</a:t>
            </a:r>
            <a:br>
              <a:rPr lang="en-GB" sz="2800" dirty="0">
                <a:latin typeface="Candara" pitchFamily="34" charset="0"/>
                <a:ea typeface="Arial Unicode MS" pitchFamily="34" charset="-128"/>
                <a:cs typeface="Arial" charset="0"/>
                <a:sym typeface="Arial" charset="0"/>
              </a:rPr>
            </a:br>
            <a:r>
              <a:rPr lang="en-GB" sz="2800" dirty="0">
                <a:latin typeface="Candara" pitchFamily="34" charset="0"/>
                <a:ea typeface="Arial Unicode MS" pitchFamily="34" charset="-128"/>
                <a:cs typeface="Arial" charset="0"/>
                <a:sym typeface="Arial" charset="0"/>
              </a:rPr>
              <a:t>School of Arts, Design and Architecture</a:t>
            </a:r>
            <a:endParaRPr lang="sv-SE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5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Session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3701" y="952500"/>
            <a:ext cx="8231900" cy="4838699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Uploading your Final Versions to Turnitin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Last Course Feedback in Class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023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How to cite electronic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3701" y="1295400"/>
            <a:ext cx="8231900" cy="44957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vs. secondary sources: </a:t>
            </a:r>
          </a:p>
          <a:p>
            <a:r>
              <a:rPr lang="en-US" dirty="0">
                <a:hlinkClick r:id="rId2"/>
              </a:rPr>
              <a:t>http://www.princeton.edu/~refdesk/primary2.html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to cite electronic sources: </a:t>
            </a:r>
          </a:p>
          <a:p>
            <a:r>
              <a:rPr lang="en-US" dirty="0" err="1"/>
              <a:t>Mycourses</a:t>
            </a:r>
            <a:r>
              <a:rPr lang="en-US" dirty="0"/>
              <a:t> session 10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https://owl.english.purdue.edu/owl/resource/560/10/</a:t>
            </a:r>
            <a:endParaRPr lang="en-US" dirty="0"/>
          </a:p>
          <a:p>
            <a:r>
              <a:rPr lang="en-US" dirty="0">
                <a:hlinkClick r:id="rId4"/>
              </a:rPr>
              <a:t>http://psychology.about.com/od/apastyle/p/electronic.htm</a:t>
            </a:r>
            <a:endParaRPr lang="en-US" dirty="0"/>
          </a:p>
          <a:p>
            <a:r>
              <a:rPr lang="en-US" dirty="0">
                <a:hlinkClick r:id="rId5"/>
              </a:rPr>
              <a:t>https://student.unsw.edu.au/harvard-referencing-electronic-sources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0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Blog Entry &amp; Course Feedback in Class 1/2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320801"/>
            <a:ext cx="8085599" cy="4196432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800" dirty="0"/>
              <a:t>Go to Session 1 assignment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Reflect on your own learning during this course (100 – 300 words):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you felt about the course; the topics, the assignments &amp; points that you found especially interesting/useful/ useless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three things you learned about your own writing through comments on your texts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fi-FI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6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Blog Entry &amp; Course Feedback in Class 2/2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74201" y="1685675"/>
            <a:ext cx="8085599" cy="383155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questions that came up in your mind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your learning in this course is related to what you are learning in other ways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this course could meet your future needs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how to improve this course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any inspirations you came across?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sz="2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5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Assessment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540001" y="1019175"/>
            <a:ext cx="8085599" cy="4498057"/>
          </a:xfrm>
        </p:spPr>
        <p:txBody>
          <a:bodyPr/>
          <a:lstStyle/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ndara" pitchFamily="34" charset="0"/>
              </a:rPr>
              <a:t>Regular attendance required </a:t>
            </a: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ndara" pitchFamily="34" charset="0"/>
              </a:rPr>
              <a:t>(max two absences; 3rd &gt;  - 5% off the grade; &gt; fail)</a:t>
            </a: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ndara" pitchFamily="34" charset="0"/>
              </a:rPr>
              <a:t>No compensation for missed classes.</a:t>
            </a: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ndara" pitchFamily="34" charset="0"/>
            </a:endParaRP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ndara" pitchFamily="34" charset="0"/>
              </a:rPr>
              <a:t>No compensation for missed deadlines. </a:t>
            </a: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Candara" pitchFamily="34" charset="0"/>
            </a:endParaRPr>
          </a:p>
          <a:p>
            <a:pPr marL="457200" indent="-457200">
              <a:buClr>
                <a:srgbClr val="0065BD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ndara" pitchFamily="34" charset="0"/>
              </a:rPr>
              <a:t>Work submitted late will NOT be accepted or commented.</a:t>
            </a:r>
          </a:p>
          <a:p>
            <a:endParaRPr lang="en-US" sz="2400" dirty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41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0"/>
            <a:ext cx="8085599" cy="623455"/>
          </a:xfrm>
        </p:spPr>
        <p:txBody>
          <a:bodyPr/>
          <a:lstStyle/>
          <a:p>
            <a:r>
              <a:rPr lang="fi-FI" dirty="0" err="1"/>
              <a:t>Assessment</a:t>
            </a:r>
            <a:r>
              <a:rPr lang="fi-FI" dirty="0"/>
              <a:t> </a:t>
            </a:r>
            <a:r>
              <a:rPr lang="fi-FI" dirty="0" err="1"/>
              <a:t>methods</a:t>
            </a:r>
            <a:r>
              <a:rPr lang="fi-FI" dirty="0"/>
              <a:t>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19075" y="428625"/>
            <a:ext cx="8406525" cy="50868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ndara" pitchFamily="34" charset="0"/>
                <a:ea typeface="Arial Unicode MS" pitchFamily="34" charset="-128"/>
                <a:cs typeface="Arial Unicode MS" pitchFamily="34" charset="-128"/>
              </a:rPr>
              <a:t>Completion of four writing assignments (from planning stage to the final version) 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Candara" pitchFamily="34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r>
              <a:rPr lang="fi-FI" sz="2400" dirty="0"/>
              <a:t>															= 100%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C148E3-126B-4F64-8C5D-1C1E34FDB3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8" y="1535310"/>
            <a:ext cx="8748518" cy="437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Grading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19075" y="885825"/>
            <a:ext cx="8406525" cy="4631407"/>
          </a:xfrm>
        </p:spPr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en-US" sz="2400" dirty="0"/>
              <a:t>5	93 – 100% of total points	</a:t>
            </a:r>
          </a:p>
          <a:p>
            <a:pPr>
              <a:lnSpc>
                <a:spcPct val="200000"/>
              </a:lnSpc>
              <a:defRPr/>
            </a:pPr>
            <a:r>
              <a:rPr lang="fi-FI" sz="2400" dirty="0"/>
              <a:t>4	86 – 92%	</a:t>
            </a:r>
          </a:p>
          <a:p>
            <a:pPr>
              <a:lnSpc>
                <a:spcPct val="200000"/>
              </a:lnSpc>
              <a:defRPr/>
            </a:pPr>
            <a:r>
              <a:rPr lang="fi-FI" sz="2400" dirty="0"/>
              <a:t>3	78 – 85%	</a:t>
            </a:r>
          </a:p>
          <a:p>
            <a:pPr>
              <a:lnSpc>
                <a:spcPct val="200000"/>
              </a:lnSpc>
              <a:defRPr/>
            </a:pPr>
            <a:r>
              <a:rPr lang="fi-FI" sz="2400" dirty="0"/>
              <a:t>2	70 – 77%	</a:t>
            </a:r>
          </a:p>
          <a:p>
            <a:pPr marL="457200" indent="-457200">
              <a:lnSpc>
                <a:spcPct val="200000"/>
              </a:lnSpc>
              <a:buAutoNum type="arabicPlain"/>
              <a:defRPr/>
            </a:pPr>
            <a:r>
              <a:rPr lang="fi-FI" sz="2400" dirty="0"/>
              <a:t>65 – 69%	</a:t>
            </a:r>
          </a:p>
          <a:p>
            <a:pPr>
              <a:lnSpc>
                <a:spcPct val="200000"/>
              </a:lnSpc>
              <a:defRPr/>
            </a:pPr>
            <a:r>
              <a:rPr lang="fi-FI" sz="2400" dirty="0"/>
              <a:t>Grades should be registered  in two weeks’ time!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15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Finally,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219075" y="885825"/>
            <a:ext cx="8406525" cy="4631407"/>
          </a:xfrm>
        </p:spPr>
        <p:txBody>
          <a:bodyPr/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i-FI" dirty="0"/>
              <a:t>Thank you for your participation &amp; feedback! </a:t>
            </a:r>
            <a:r>
              <a:rPr lang="fi-FI" dirty="0">
                <a:sym typeface="Wingdings" panose="05000000000000000000" pitchFamily="2" charset="2"/>
              </a:rPr>
              <a:t></a:t>
            </a:r>
            <a:endParaRPr lang="fi-FI" dirty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i-FI" dirty="0"/>
              <a:t>Hope you gained both courage and competence to your writing during this </a:t>
            </a:r>
            <a:r>
              <a:rPr lang="fi-FI" dirty="0" err="1"/>
              <a:t>course</a:t>
            </a:r>
            <a:r>
              <a:rPr lang="fi-FI" dirty="0" smtClean="0"/>
              <a:t>!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/>
              <a:pPr>
                <a:defRPr/>
              </a:pPr>
              <a:t>18.10.2018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1" y="2759242"/>
            <a:ext cx="7057440" cy="294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_EN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285</Words>
  <Application>Microsoft Office PowerPoint</Application>
  <PresentationFormat>On-screen Show (4:3)</PresentationFormat>
  <Paragraphs>69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 Unicode MS</vt:lpstr>
      <vt:lpstr>MS PGothic</vt:lpstr>
      <vt:lpstr>MS PGothic</vt:lpstr>
      <vt:lpstr>Arial</vt:lpstr>
      <vt:lpstr>Calibri</vt:lpstr>
      <vt:lpstr>Candara</vt:lpstr>
      <vt:lpstr>Courier New</vt:lpstr>
      <vt:lpstr>Georgia</vt:lpstr>
      <vt:lpstr>Lucida Grande</vt:lpstr>
      <vt:lpstr>Wingdings</vt:lpstr>
      <vt:lpstr>ヒラギノ角ゴ Pro W3</vt:lpstr>
      <vt:lpstr>AALTO_EN</vt:lpstr>
      <vt:lpstr>LCA-1008 - Writing in Art, Design &amp; Architecture (w)</vt:lpstr>
      <vt:lpstr>Session 12</vt:lpstr>
      <vt:lpstr>How to cite electronic sources</vt:lpstr>
      <vt:lpstr>Last Blog Entry &amp; Course Feedback in Class 1/2</vt:lpstr>
      <vt:lpstr>Last Blog Entry &amp; Course Feedback in Class 2/2</vt:lpstr>
      <vt:lpstr>Assessment methods 1/2</vt:lpstr>
      <vt:lpstr>Assessment methods 2/2</vt:lpstr>
      <vt:lpstr>Grading scale</vt:lpstr>
      <vt:lpstr>Finally,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02086 Writing Inspirations, Spring 2014</dc:title>
  <dc:creator>Hakala Hanna</dc:creator>
  <cp:lastModifiedBy>Halpin Malachy</cp:lastModifiedBy>
  <cp:revision>217</cp:revision>
  <cp:lastPrinted>2012-10-17T07:14:15Z</cp:lastPrinted>
  <dcterms:created xsi:type="dcterms:W3CDTF">2013-12-18T13:14:14Z</dcterms:created>
  <dcterms:modified xsi:type="dcterms:W3CDTF">2018-10-18T11:45:29Z</dcterms:modified>
</cp:coreProperties>
</file>