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301" r:id="rId4"/>
    <p:sldId id="257" r:id="rId5"/>
    <p:sldId id="258" r:id="rId6"/>
    <p:sldId id="259" r:id="rId7"/>
    <p:sldId id="260" r:id="rId8"/>
    <p:sldId id="265" r:id="rId9"/>
    <p:sldId id="323" r:id="rId10"/>
    <p:sldId id="344" r:id="rId11"/>
    <p:sldId id="343" r:id="rId12"/>
    <p:sldId id="263" r:id="rId13"/>
    <p:sldId id="342" r:id="rId14"/>
    <p:sldId id="264" r:id="rId15"/>
    <p:sldId id="302" r:id="rId16"/>
    <p:sldId id="332" r:id="rId17"/>
    <p:sldId id="303" r:id="rId18"/>
    <p:sldId id="266" r:id="rId19"/>
    <p:sldId id="325" r:id="rId20"/>
    <p:sldId id="326" r:id="rId21"/>
    <p:sldId id="308" r:id="rId22"/>
    <p:sldId id="309" r:id="rId23"/>
    <p:sldId id="267" r:id="rId24"/>
    <p:sldId id="268" r:id="rId25"/>
    <p:sldId id="271" r:id="rId26"/>
    <p:sldId id="272" r:id="rId27"/>
    <p:sldId id="273" r:id="rId28"/>
    <p:sldId id="275" r:id="rId29"/>
    <p:sldId id="324" r:id="rId30"/>
    <p:sldId id="277" r:id="rId31"/>
    <p:sldId id="359" r:id="rId32"/>
    <p:sldId id="279" r:id="rId33"/>
    <p:sldId id="313" r:id="rId34"/>
    <p:sldId id="315" r:id="rId35"/>
    <p:sldId id="282" r:id="rId36"/>
    <p:sldId id="283" r:id="rId37"/>
    <p:sldId id="345" r:id="rId38"/>
    <p:sldId id="353" r:id="rId39"/>
    <p:sldId id="354" r:id="rId40"/>
    <p:sldId id="355" r:id="rId41"/>
    <p:sldId id="322" r:id="rId42"/>
    <p:sldId id="347" r:id="rId43"/>
    <p:sldId id="348" r:id="rId44"/>
    <p:sldId id="349" r:id="rId45"/>
    <p:sldId id="350" r:id="rId46"/>
    <p:sldId id="351" r:id="rId47"/>
    <p:sldId id="357" r:id="rId48"/>
    <p:sldId id="352" r:id="rId49"/>
    <p:sldId id="35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ussian_course2014\Only%20lectures\Lecture10_fsu_rus\ru_kaz_exp_imp_fi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ussian_course2014\Only%20lectures\Lecture10_fsu_rus\ru_kaz_exp_imp_fi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ussian_course2014\Only%20lectures\Lecture10_fsu_rus\ru_kaz_exp_imp_fi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ussian_course2014\Only%20lectures\Lecture10_fsu_rus\ru_kaz_exp_imp_fi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ussian_course2014\Only%20lectures\Lecture10_fsu_rus\ru_kaz_exp_imp_fi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ussian_course2014\Only%20lectures\Lecture10_fsu_rus\ru_kaz_exp_imp_fi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exp_bel!$J$2</c:f>
              <c:strCache>
                <c:ptCount val="1"/>
                <c:pt idx="0">
                  <c:v>Food and live animals</c:v>
                </c:pt>
              </c:strCache>
            </c:strRef>
          </c:tx>
          <c:invertIfNegative val="0"/>
          <c:cat>
            <c:strRef>
              <c:f>exp_bel!$K$1:$N$1</c:f>
              <c:strCache>
                <c:ptCount val="4"/>
                <c:pt idx="0">
                  <c:v>Export of Russia, 2000</c:v>
                </c:pt>
                <c:pt idx="1">
                  <c:v>Export of Belarus, 2000</c:v>
                </c:pt>
                <c:pt idx="2">
                  <c:v>Export of Russia, 2013</c:v>
                </c:pt>
                <c:pt idx="3">
                  <c:v>Export of Belarus, 2013</c:v>
                </c:pt>
              </c:strCache>
            </c:strRef>
          </c:cat>
          <c:val>
            <c:numRef>
              <c:f>exp_bel!$K$2:$N$2</c:f>
              <c:numCache>
                <c:formatCode>General</c:formatCode>
                <c:ptCount val="4"/>
                <c:pt idx="0">
                  <c:v>935645041</c:v>
                </c:pt>
                <c:pt idx="1">
                  <c:v>444923000</c:v>
                </c:pt>
                <c:pt idx="2">
                  <c:v>12456067184</c:v>
                </c:pt>
                <c:pt idx="3">
                  <c:v>5019146800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E-43F1-B215-E6A63510D60E}"/>
            </c:ext>
          </c:extLst>
        </c:ser>
        <c:ser>
          <c:idx val="1"/>
          <c:order val="1"/>
          <c:tx>
            <c:strRef>
              <c:f>exp_bel!$J$3</c:f>
              <c:strCache>
                <c:ptCount val="1"/>
                <c:pt idx="0">
                  <c:v>Beverages and tobacco</c:v>
                </c:pt>
              </c:strCache>
            </c:strRef>
          </c:tx>
          <c:invertIfNegative val="0"/>
          <c:cat>
            <c:strRef>
              <c:f>exp_bel!$K$1:$N$1</c:f>
              <c:strCache>
                <c:ptCount val="4"/>
                <c:pt idx="0">
                  <c:v>Export of Russia, 2000</c:v>
                </c:pt>
                <c:pt idx="1">
                  <c:v>Export of Belarus, 2000</c:v>
                </c:pt>
                <c:pt idx="2">
                  <c:v>Export of Russia, 2013</c:v>
                </c:pt>
                <c:pt idx="3">
                  <c:v>Export of Belarus, 2013</c:v>
                </c:pt>
              </c:strCache>
            </c:strRef>
          </c:cat>
          <c:val>
            <c:numRef>
              <c:f>exp_bel!$K$3:$N$3</c:f>
              <c:numCache>
                <c:formatCode>General</c:formatCode>
                <c:ptCount val="4"/>
                <c:pt idx="0">
                  <c:v>80360266</c:v>
                </c:pt>
                <c:pt idx="1">
                  <c:v>46578000</c:v>
                </c:pt>
                <c:pt idx="2">
                  <c:v>1252687907</c:v>
                </c:pt>
                <c:pt idx="3">
                  <c:v>173683900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4E-43F1-B215-E6A63510D60E}"/>
            </c:ext>
          </c:extLst>
        </c:ser>
        <c:ser>
          <c:idx val="2"/>
          <c:order val="2"/>
          <c:tx>
            <c:strRef>
              <c:f>exp_bel!$J$4</c:f>
              <c:strCache>
                <c:ptCount val="1"/>
                <c:pt idx="0">
                  <c:v>Crude materials, inedible, except fuels</c:v>
                </c:pt>
              </c:strCache>
            </c:strRef>
          </c:tx>
          <c:invertIfNegative val="0"/>
          <c:cat>
            <c:strRef>
              <c:f>exp_bel!$K$1:$N$1</c:f>
              <c:strCache>
                <c:ptCount val="4"/>
                <c:pt idx="0">
                  <c:v>Export of Russia, 2000</c:v>
                </c:pt>
                <c:pt idx="1">
                  <c:v>Export of Belarus, 2000</c:v>
                </c:pt>
                <c:pt idx="2">
                  <c:v>Export of Russia, 2013</c:v>
                </c:pt>
                <c:pt idx="3">
                  <c:v>Export of Belarus, 2013</c:v>
                </c:pt>
              </c:strCache>
            </c:strRef>
          </c:cat>
          <c:val>
            <c:numRef>
              <c:f>exp_bel!$K$4:$N$4</c:f>
              <c:numCache>
                <c:formatCode>General</c:formatCode>
                <c:ptCount val="4"/>
                <c:pt idx="0">
                  <c:v>4672839445</c:v>
                </c:pt>
                <c:pt idx="1">
                  <c:v>307074800</c:v>
                </c:pt>
                <c:pt idx="2">
                  <c:v>16161280495</c:v>
                </c:pt>
                <c:pt idx="3">
                  <c:v>790945100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4E-43F1-B215-E6A63510D60E}"/>
            </c:ext>
          </c:extLst>
        </c:ser>
        <c:ser>
          <c:idx val="3"/>
          <c:order val="3"/>
          <c:tx>
            <c:strRef>
              <c:f>exp_bel!$J$5</c:f>
              <c:strCache>
                <c:ptCount val="1"/>
                <c:pt idx="0">
                  <c:v>Mineral fuels, lubricants and related materials</c:v>
                </c:pt>
              </c:strCache>
            </c:strRef>
          </c:tx>
          <c:invertIfNegative val="0"/>
          <c:cat>
            <c:strRef>
              <c:f>exp_bel!$K$1:$N$1</c:f>
              <c:strCache>
                <c:ptCount val="4"/>
                <c:pt idx="0">
                  <c:v>Export of Russia, 2000</c:v>
                </c:pt>
                <c:pt idx="1">
                  <c:v>Export of Belarus, 2000</c:v>
                </c:pt>
                <c:pt idx="2">
                  <c:v>Export of Russia, 2013</c:v>
                </c:pt>
                <c:pt idx="3">
                  <c:v>Export of Belarus, 2013</c:v>
                </c:pt>
              </c:strCache>
            </c:strRef>
          </c:cat>
          <c:val>
            <c:numRef>
              <c:f>exp_bel!$K$5:$N$5</c:f>
              <c:numCache>
                <c:formatCode>General</c:formatCode>
                <c:ptCount val="4"/>
                <c:pt idx="0">
                  <c:v>52166042432</c:v>
                </c:pt>
                <c:pt idx="1">
                  <c:v>1452439800</c:v>
                </c:pt>
                <c:pt idx="2">
                  <c:v>372036095374</c:v>
                </c:pt>
                <c:pt idx="3">
                  <c:v>12043522500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4E-43F1-B215-E6A63510D60E}"/>
            </c:ext>
          </c:extLst>
        </c:ser>
        <c:ser>
          <c:idx val="4"/>
          <c:order val="4"/>
          <c:tx>
            <c:strRef>
              <c:f>exp_bel!$J$6</c:f>
              <c:strCache>
                <c:ptCount val="1"/>
                <c:pt idx="0">
                  <c:v>Animal and vegetable oils, fats and waxes</c:v>
                </c:pt>
              </c:strCache>
            </c:strRef>
          </c:tx>
          <c:invertIfNegative val="0"/>
          <c:cat>
            <c:strRef>
              <c:f>exp_bel!$K$1:$N$1</c:f>
              <c:strCache>
                <c:ptCount val="4"/>
                <c:pt idx="0">
                  <c:v>Export of Russia, 2000</c:v>
                </c:pt>
                <c:pt idx="1">
                  <c:v>Export of Belarus, 2000</c:v>
                </c:pt>
                <c:pt idx="2">
                  <c:v>Export of Russia, 2013</c:v>
                </c:pt>
                <c:pt idx="3">
                  <c:v>Export of Belarus, 2013</c:v>
                </c:pt>
              </c:strCache>
            </c:strRef>
          </c:cat>
          <c:val>
            <c:numRef>
              <c:f>exp_bel!$K$6:$N$6</c:f>
              <c:numCache>
                <c:formatCode>General</c:formatCode>
                <c:ptCount val="4"/>
                <c:pt idx="0">
                  <c:v>78928701</c:v>
                </c:pt>
                <c:pt idx="1">
                  <c:v>2447300</c:v>
                </c:pt>
                <c:pt idx="2">
                  <c:v>2010660551</c:v>
                </c:pt>
                <c:pt idx="3">
                  <c:v>153707900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4E-43F1-B215-E6A63510D60E}"/>
            </c:ext>
          </c:extLst>
        </c:ser>
        <c:ser>
          <c:idx val="5"/>
          <c:order val="5"/>
          <c:tx>
            <c:strRef>
              <c:f>exp_bel!$J$7</c:f>
              <c:strCache>
                <c:ptCount val="1"/>
                <c:pt idx="0">
                  <c:v>Chemicals and related products, n.e.s.</c:v>
                </c:pt>
              </c:strCache>
            </c:strRef>
          </c:tx>
          <c:invertIfNegative val="0"/>
          <c:cat>
            <c:strRef>
              <c:f>exp_bel!$K$1:$N$1</c:f>
              <c:strCache>
                <c:ptCount val="4"/>
                <c:pt idx="0">
                  <c:v>Export of Russia, 2000</c:v>
                </c:pt>
                <c:pt idx="1">
                  <c:v>Export of Belarus, 2000</c:v>
                </c:pt>
                <c:pt idx="2">
                  <c:v>Export of Russia, 2013</c:v>
                </c:pt>
                <c:pt idx="3">
                  <c:v>Export of Belarus, 2013</c:v>
                </c:pt>
              </c:strCache>
            </c:strRef>
          </c:cat>
          <c:val>
            <c:numRef>
              <c:f>exp_bel!$K$7:$N$7</c:f>
              <c:numCache>
                <c:formatCode>General</c:formatCode>
                <c:ptCount val="4"/>
                <c:pt idx="0">
                  <c:v>6180627539</c:v>
                </c:pt>
                <c:pt idx="1">
                  <c:v>845536000</c:v>
                </c:pt>
                <c:pt idx="2">
                  <c:v>23532630800</c:v>
                </c:pt>
                <c:pt idx="3">
                  <c:v>4049649700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4E-43F1-B215-E6A63510D60E}"/>
            </c:ext>
          </c:extLst>
        </c:ser>
        <c:ser>
          <c:idx val="6"/>
          <c:order val="6"/>
          <c:tx>
            <c:strRef>
              <c:f>exp_bel!$J$8</c:f>
              <c:strCache>
                <c:ptCount val="1"/>
                <c:pt idx="0">
                  <c:v>Manufactured goods classified chiefly by material</c:v>
                </c:pt>
              </c:strCache>
            </c:strRef>
          </c:tx>
          <c:invertIfNegative val="0"/>
          <c:cat>
            <c:strRef>
              <c:f>exp_bel!$K$1:$N$1</c:f>
              <c:strCache>
                <c:ptCount val="4"/>
                <c:pt idx="0">
                  <c:v>Export of Russia, 2000</c:v>
                </c:pt>
                <c:pt idx="1">
                  <c:v>Export of Belarus, 2000</c:v>
                </c:pt>
                <c:pt idx="2">
                  <c:v>Export of Russia, 2013</c:v>
                </c:pt>
                <c:pt idx="3">
                  <c:v>Export of Belarus, 2013</c:v>
                </c:pt>
              </c:strCache>
            </c:strRef>
          </c:cat>
          <c:val>
            <c:numRef>
              <c:f>exp_bel!$K$8:$N$8</c:f>
              <c:numCache>
                <c:formatCode>General</c:formatCode>
                <c:ptCount val="4"/>
                <c:pt idx="0">
                  <c:v>18348613492</c:v>
                </c:pt>
                <c:pt idx="1">
                  <c:v>1430163800</c:v>
                </c:pt>
                <c:pt idx="2">
                  <c:v>53831086742</c:v>
                </c:pt>
                <c:pt idx="3">
                  <c:v>4975263600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4E-43F1-B215-E6A63510D60E}"/>
            </c:ext>
          </c:extLst>
        </c:ser>
        <c:ser>
          <c:idx val="7"/>
          <c:order val="7"/>
          <c:tx>
            <c:strRef>
              <c:f>exp_bel!$J$9</c:f>
              <c:strCache>
                <c:ptCount val="1"/>
                <c:pt idx="0">
                  <c:v>Machinery and transport equipment</c:v>
                </c:pt>
              </c:strCache>
            </c:strRef>
          </c:tx>
          <c:invertIfNegative val="0"/>
          <c:cat>
            <c:strRef>
              <c:f>exp_bel!$K$1:$N$1</c:f>
              <c:strCache>
                <c:ptCount val="4"/>
                <c:pt idx="0">
                  <c:v>Export of Russia, 2000</c:v>
                </c:pt>
                <c:pt idx="1">
                  <c:v>Export of Belarus, 2000</c:v>
                </c:pt>
                <c:pt idx="2">
                  <c:v>Export of Russia, 2013</c:v>
                </c:pt>
                <c:pt idx="3">
                  <c:v>Export of Belarus, 2013</c:v>
                </c:pt>
              </c:strCache>
            </c:strRef>
          </c:cat>
          <c:val>
            <c:numRef>
              <c:f>exp_bel!$K$9:$N$9</c:f>
              <c:numCache>
                <c:formatCode>General</c:formatCode>
                <c:ptCount val="4"/>
                <c:pt idx="0">
                  <c:v>6421563316</c:v>
                </c:pt>
                <c:pt idx="1">
                  <c:v>1755251500</c:v>
                </c:pt>
                <c:pt idx="2">
                  <c:v>21364774053</c:v>
                </c:pt>
                <c:pt idx="3">
                  <c:v>6157836100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54E-43F1-B215-E6A63510D60E}"/>
            </c:ext>
          </c:extLst>
        </c:ser>
        <c:ser>
          <c:idx val="8"/>
          <c:order val="8"/>
          <c:tx>
            <c:strRef>
              <c:f>exp_bel!$J$10</c:f>
              <c:strCache>
                <c:ptCount val="1"/>
                <c:pt idx="0">
                  <c:v>Miscellaneous manufactured articles</c:v>
                </c:pt>
              </c:strCache>
            </c:strRef>
          </c:tx>
          <c:invertIfNegative val="0"/>
          <c:cat>
            <c:strRef>
              <c:f>exp_bel!$K$1:$N$1</c:f>
              <c:strCache>
                <c:ptCount val="4"/>
                <c:pt idx="0">
                  <c:v>Export of Russia, 2000</c:v>
                </c:pt>
                <c:pt idx="1">
                  <c:v>Export of Belarus, 2000</c:v>
                </c:pt>
                <c:pt idx="2">
                  <c:v>Export of Russia, 2013</c:v>
                </c:pt>
                <c:pt idx="3">
                  <c:v>Export of Belarus, 2013</c:v>
                </c:pt>
              </c:strCache>
            </c:strRef>
          </c:cat>
          <c:val>
            <c:numRef>
              <c:f>exp_bel!$K$10:$N$10</c:f>
              <c:numCache>
                <c:formatCode>General</c:formatCode>
                <c:ptCount val="4"/>
                <c:pt idx="0">
                  <c:v>2063304929</c:v>
                </c:pt>
                <c:pt idx="1">
                  <c:v>756363400</c:v>
                </c:pt>
                <c:pt idx="2">
                  <c:v>5830354416</c:v>
                </c:pt>
                <c:pt idx="3">
                  <c:v>2310922400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4E-43F1-B215-E6A63510D60E}"/>
            </c:ext>
          </c:extLst>
        </c:ser>
        <c:ser>
          <c:idx val="9"/>
          <c:order val="9"/>
          <c:tx>
            <c:strRef>
              <c:f>exp_bel!$J$11</c:f>
              <c:strCache>
                <c:ptCount val="1"/>
                <c:pt idx="0">
                  <c:v>Commodities and transactions not classified elsewhere in the SITC</c:v>
                </c:pt>
              </c:strCache>
            </c:strRef>
          </c:tx>
          <c:invertIfNegative val="0"/>
          <c:cat>
            <c:strRef>
              <c:f>exp_bel!$K$1:$N$1</c:f>
              <c:strCache>
                <c:ptCount val="4"/>
                <c:pt idx="0">
                  <c:v>Export of Russia, 2000</c:v>
                </c:pt>
                <c:pt idx="1">
                  <c:v>Export of Belarus, 2000</c:v>
                </c:pt>
                <c:pt idx="2">
                  <c:v>Export of Russia, 2013</c:v>
                </c:pt>
                <c:pt idx="3">
                  <c:v>Export of Belarus, 2013</c:v>
                </c:pt>
              </c:strCache>
            </c:strRef>
          </c:cat>
          <c:val>
            <c:numRef>
              <c:f>exp_bel!$K$11:$N$11</c:f>
              <c:numCache>
                <c:formatCode>General</c:formatCode>
                <c:ptCount val="4"/>
                <c:pt idx="0">
                  <c:v>12144823259</c:v>
                </c:pt>
                <c:pt idx="1">
                  <c:v>290281400</c:v>
                </c:pt>
                <c:pt idx="2">
                  <c:v>18790281329</c:v>
                </c:pt>
                <c:pt idx="3">
                  <c:v>1528357300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54E-43F1-B215-E6A63510D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7962568"/>
        <c:axId val="494081376"/>
      </c:barChart>
      <c:catAx>
        <c:axId val="447962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4081376"/>
        <c:crosses val="autoZero"/>
        <c:auto val="1"/>
        <c:lblAlgn val="ctr"/>
        <c:lblOffset val="100"/>
        <c:noMultiLvlLbl val="0"/>
      </c:catAx>
      <c:valAx>
        <c:axId val="4940813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479625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900" baseline="0"/>
          </a:pPr>
          <a:endParaRPr lang="LID4096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imp_bel!$I$2</c:f>
              <c:strCache>
                <c:ptCount val="1"/>
                <c:pt idx="0">
                  <c:v>Food and live animals</c:v>
                </c:pt>
              </c:strCache>
            </c:strRef>
          </c:tx>
          <c:invertIfNegative val="0"/>
          <c:cat>
            <c:strRef>
              <c:f>imp_bel!$J$1:$M$1</c:f>
              <c:strCache>
                <c:ptCount val="4"/>
                <c:pt idx="0">
                  <c:v>Import of Russia, 2000</c:v>
                </c:pt>
                <c:pt idx="1">
                  <c:v>Import of Belarus, 2000</c:v>
                </c:pt>
                <c:pt idx="2">
                  <c:v>Import of Russia, 2013</c:v>
                </c:pt>
                <c:pt idx="3">
                  <c:v>Import of Belarus, 2013</c:v>
                </c:pt>
              </c:strCache>
            </c:strRef>
          </c:cat>
          <c:val>
            <c:numRef>
              <c:f>imp_bel!$J$2:$M$2</c:f>
              <c:numCache>
                <c:formatCode>General</c:formatCode>
                <c:ptCount val="4"/>
                <c:pt idx="0">
                  <c:v>5288128562</c:v>
                </c:pt>
                <c:pt idx="1">
                  <c:v>815733400</c:v>
                </c:pt>
                <c:pt idx="2">
                  <c:v>34394878096</c:v>
                </c:pt>
                <c:pt idx="3">
                  <c:v>3318164500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5-4D71-AE16-E28F866D7FA9}"/>
            </c:ext>
          </c:extLst>
        </c:ser>
        <c:ser>
          <c:idx val="1"/>
          <c:order val="1"/>
          <c:tx>
            <c:strRef>
              <c:f>imp_bel!$I$3</c:f>
              <c:strCache>
                <c:ptCount val="1"/>
                <c:pt idx="0">
                  <c:v>Beverages and tobacco</c:v>
                </c:pt>
              </c:strCache>
            </c:strRef>
          </c:tx>
          <c:invertIfNegative val="0"/>
          <c:cat>
            <c:strRef>
              <c:f>imp_bel!$J$1:$M$1</c:f>
              <c:strCache>
                <c:ptCount val="4"/>
                <c:pt idx="0">
                  <c:v>Import of Russia, 2000</c:v>
                </c:pt>
                <c:pt idx="1">
                  <c:v>Import of Belarus, 2000</c:v>
                </c:pt>
                <c:pt idx="2">
                  <c:v>Import of Russia, 2013</c:v>
                </c:pt>
                <c:pt idx="3">
                  <c:v>Import of Belarus, 2013</c:v>
                </c:pt>
              </c:strCache>
            </c:strRef>
          </c:cat>
          <c:val>
            <c:numRef>
              <c:f>imp_bel!$J$3:$M$3</c:f>
              <c:numCache>
                <c:formatCode>General</c:formatCode>
                <c:ptCount val="4"/>
                <c:pt idx="0">
                  <c:v>1130152185</c:v>
                </c:pt>
                <c:pt idx="1">
                  <c:v>125630500</c:v>
                </c:pt>
                <c:pt idx="2">
                  <c:v>4724877260</c:v>
                </c:pt>
                <c:pt idx="3">
                  <c:v>433552400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E5-4D71-AE16-E28F866D7FA9}"/>
            </c:ext>
          </c:extLst>
        </c:ser>
        <c:ser>
          <c:idx val="2"/>
          <c:order val="2"/>
          <c:tx>
            <c:strRef>
              <c:f>imp_bel!$I$4</c:f>
              <c:strCache>
                <c:ptCount val="1"/>
                <c:pt idx="0">
                  <c:v>Crude materials, inedible, except fuels</c:v>
                </c:pt>
              </c:strCache>
            </c:strRef>
          </c:tx>
          <c:invertIfNegative val="0"/>
          <c:cat>
            <c:strRef>
              <c:f>imp_bel!$J$1:$M$1</c:f>
              <c:strCache>
                <c:ptCount val="4"/>
                <c:pt idx="0">
                  <c:v>Import of Russia, 2000</c:v>
                </c:pt>
                <c:pt idx="1">
                  <c:v>Import of Belarus, 2000</c:v>
                </c:pt>
                <c:pt idx="2">
                  <c:v>Import of Russia, 2013</c:v>
                </c:pt>
                <c:pt idx="3">
                  <c:v>Import of Belarus, 2013</c:v>
                </c:pt>
              </c:strCache>
            </c:strRef>
          </c:cat>
          <c:val>
            <c:numRef>
              <c:f>imp_bel!$J$4:$M$4</c:f>
              <c:numCache>
                <c:formatCode>General</c:formatCode>
                <c:ptCount val="4"/>
                <c:pt idx="0">
                  <c:v>2453377626</c:v>
                </c:pt>
                <c:pt idx="1">
                  <c:v>359441600</c:v>
                </c:pt>
                <c:pt idx="2">
                  <c:v>8838797954</c:v>
                </c:pt>
                <c:pt idx="3">
                  <c:v>1336296800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E5-4D71-AE16-E28F866D7FA9}"/>
            </c:ext>
          </c:extLst>
        </c:ser>
        <c:ser>
          <c:idx val="3"/>
          <c:order val="3"/>
          <c:tx>
            <c:strRef>
              <c:f>imp_bel!$I$5</c:f>
              <c:strCache>
                <c:ptCount val="1"/>
                <c:pt idx="0">
                  <c:v>Mineral fuels, lubricants and related materials</c:v>
                </c:pt>
              </c:strCache>
            </c:strRef>
          </c:tx>
          <c:invertIfNegative val="0"/>
          <c:cat>
            <c:strRef>
              <c:f>imp_bel!$J$1:$M$1</c:f>
              <c:strCache>
                <c:ptCount val="4"/>
                <c:pt idx="0">
                  <c:v>Import of Russia, 2000</c:v>
                </c:pt>
                <c:pt idx="1">
                  <c:v>Import of Belarus, 2000</c:v>
                </c:pt>
                <c:pt idx="2">
                  <c:v>Import of Russia, 2013</c:v>
                </c:pt>
                <c:pt idx="3">
                  <c:v>Import of Belarus, 2013</c:v>
                </c:pt>
              </c:strCache>
            </c:strRef>
          </c:cat>
          <c:val>
            <c:numRef>
              <c:f>imp_bel!$J$5:$M$5</c:f>
              <c:numCache>
                <c:formatCode>General</c:formatCode>
                <c:ptCount val="4"/>
                <c:pt idx="0">
                  <c:v>1383819814</c:v>
                </c:pt>
                <c:pt idx="1">
                  <c:v>2585347400</c:v>
                </c:pt>
                <c:pt idx="2">
                  <c:v>3641488015</c:v>
                </c:pt>
                <c:pt idx="3">
                  <c:v>12567487000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E5-4D71-AE16-E28F866D7FA9}"/>
            </c:ext>
          </c:extLst>
        </c:ser>
        <c:ser>
          <c:idx val="4"/>
          <c:order val="4"/>
          <c:tx>
            <c:strRef>
              <c:f>imp_bel!$I$6</c:f>
              <c:strCache>
                <c:ptCount val="1"/>
                <c:pt idx="0">
                  <c:v>Animal and vegetable oils, fats and waxes</c:v>
                </c:pt>
              </c:strCache>
            </c:strRef>
          </c:tx>
          <c:invertIfNegative val="0"/>
          <c:cat>
            <c:strRef>
              <c:f>imp_bel!$J$1:$M$1</c:f>
              <c:strCache>
                <c:ptCount val="4"/>
                <c:pt idx="0">
                  <c:v>Import of Russia, 2000</c:v>
                </c:pt>
                <c:pt idx="1">
                  <c:v>Import of Belarus, 2000</c:v>
                </c:pt>
                <c:pt idx="2">
                  <c:v>Import of Russia, 2013</c:v>
                </c:pt>
                <c:pt idx="3">
                  <c:v>Import of Belarus, 2013</c:v>
                </c:pt>
              </c:strCache>
            </c:strRef>
          </c:cat>
          <c:val>
            <c:numRef>
              <c:f>imp_bel!$J$6:$M$6</c:f>
              <c:numCache>
                <c:formatCode>General</c:formatCode>
                <c:ptCount val="4"/>
                <c:pt idx="0">
                  <c:v>385955505</c:v>
                </c:pt>
                <c:pt idx="1">
                  <c:v>75287600</c:v>
                </c:pt>
                <c:pt idx="2">
                  <c:v>1524693584</c:v>
                </c:pt>
                <c:pt idx="3">
                  <c:v>176828600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E5-4D71-AE16-E28F866D7FA9}"/>
            </c:ext>
          </c:extLst>
        </c:ser>
        <c:ser>
          <c:idx val="5"/>
          <c:order val="5"/>
          <c:tx>
            <c:strRef>
              <c:f>imp_bel!$I$7</c:f>
              <c:strCache>
                <c:ptCount val="1"/>
                <c:pt idx="0">
                  <c:v>Chemicals and related products, n.e.s.</c:v>
                </c:pt>
              </c:strCache>
            </c:strRef>
          </c:tx>
          <c:invertIfNegative val="0"/>
          <c:cat>
            <c:strRef>
              <c:f>imp_bel!$J$1:$M$1</c:f>
              <c:strCache>
                <c:ptCount val="4"/>
                <c:pt idx="0">
                  <c:v>Import of Russia, 2000</c:v>
                </c:pt>
                <c:pt idx="1">
                  <c:v>Import of Belarus, 2000</c:v>
                </c:pt>
                <c:pt idx="2">
                  <c:v>Import of Russia, 2013</c:v>
                </c:pt>
                <c:pt idx="3">
                  <c:v>Import of Belarus, 2013</c:v>
                </c:pt>
              </c:strCache>
            </c:strRef>
          </c:cat>
          <c:val>
            <c:numRef>
              <c:f>imp_bel!$J$7:$M$7</c:f>
              <c:numCache>
                <c:formatCode>General</c:formatCode>
                <c:ptCount val="4"/>
                <c:pt idx="0">
                  <c:v>3985075874</c:v>
                </c:pt>
                <c:pt idx="1">
                  <c:v>906077700</c:v>
                </c:pt>
                <c:pt idx="2">
                  <c:v>40165634022</c:v>
                </c:pt>
                <c:pt idx="3">
                  <c:v>4623523300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E5-4D71-AE16-E28F866D7FA9}"/>
            </c:ext>
          </c:extLst>
        </c:ser>
        <c:ser>
          <c:idx val="6"/>
          <c:order val="6"/>
          <c:tx>
            <c:strRef>
              <c:f>imp_bel!$I$8</c:f>
              <c:strCache>
                <c:ptCount val="1"/>
                <c:pt idx="0">
                  <c:v>Manufactured goods classified chiefly by material</c:v>
                </c:pt>
              </c:strCache>
            </c:strRef>
          </c:tx>
          <c:invertIfNegative val="0"/>
          <c:cat>
            <c:strRef>
              <c:f>imp_bel!$J$1:$M$1</c:f>
              <c:strCache>
                <c:ptCount val="4"/>
                <c:pt idx="0">
                  <c:v>Import of Russia, 2000</c:v>
                </c:pt>
                <c:pt idx="1">
                  <c:v>Import of Belarus, 2000</c:v>
                </c:pt>
                <c:pt idx="2">
                  <c:v>Import of Russia, 2013</c:v>
                </c:pt>
                <c:pt idx="3">
                  <c:v>Import of Belarus, 2013</c:v>
                </c:pt>
              </c:strCache>
            </c:strRef>
          </c:cat>
          <c:val>
            <c:numRef>
              <c:f>imp_bel!$J$8:$M$8</c:f>
              <c:numCache>
                <c:formatCode>General</c:formatCode>
                <c:ptCount val="4"/>
                <c:pt idx="0">
                  <c:v>4707999544</c:v>
                </c:pt>
                <c:pt idx="1">
                  <c:v>1587575500</c:v>
                </c:pt>
                <c:pt idx="2">
                  <c:v>40182969955</c:v>
                </c:pt>
                <c:pt idx="3">
                  <c:v>6614377400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E5-4D71-AE16-E28F866D7FA9}"/>
            </c:ext>
          </c:extLst>
        </c:ser>
        <c:ser>
          <c:idx val="7"/>
          <c:order val="7"/>
          <c:tx>
            <c:strRef>
              <c:f>imp_bel!$I$9</c:f>
              <c:strCache>
                <c:ptCount val="1"/>
                <c:pt idx="0">
                  <c:v>Machinery and transport equipment</c:v>
                </c:pt>
              </c:strCache>
            </c:strRef>
          </c:tx>
          <c:invertIfNegative val="0"/>
          <c:cat>
            <c:strRef>
              <c:f>imp_bel!$J$1:$M$1</c:f>
              <c:strCache>
                <c:ptCount val="4"/>
                <c:pt idx="0">
                  <c:v>Import of Russia, 2000</c:v>
                </c:pt>
                <c:pt idx="1">
                  <c:v>Import of Belarus, 2000</c:v>
                </c:pt>
                <c:pt idx="2">
                  <c:v>Import of Russia, 2013</c:v>
                </c:pt>
                <c:pt idx="3">
                  <c:v>Import of Belarus, 2013</c:v>
                </c:pt>
              </c:strCache>
            </c:strRef>
          </c:cat>
          <c:val>
            <c:numRef>
              <c:f>imp_bel!$J$9:$M$9</c:f>
              <c:numCache>
                <c:formatCode>General</c:formatCode>
                <c:ptCount val="4"/>
                <c:pt idx="0">
                  <c:v>8315785250</c:v>
                </c:pt>
                <c:pt idx="1">
                  <c:v>1429780200</c:v>
                </c:pt>
                <c:pt idx="2">
                  <c:v>141440801115</c:v>
                </c:pt>
                <c:pt idx="3">
                  <c:v>10274619400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E5-4D71-AE16-E28F866D7FA9}"/>
            </c:ext>
          </c:extLst>
        </c:ser>
        <c:ser>
          <c:idx val="8"/>
          <c:order val="8"/>
          <c:tx>
            <c:strRef>
              <c:f>imp_bel!$I$10</c:f>
              <c:strCache>
                <c:ptCount val="1"/>
                <c:pt idx="0">
                  <c:v>Miscellaneous manufactured articles</c:v>
                </c:pt>
              </c:strCache>
            </c:strRef>
          </c:tx>
          <c:invertIfNegative val="0"/>
          <c:cat>
            <c:strRef>
              <c:f>imp_bel!$J$1:$M$1</c:f>
              <c:strCache>
                <c:ptCount val="4"/>
                <c:pt idx="0">
                  <c:v>Import of Russia, 2000</c:v>
                </c:pt>
                <c:pt idx="1">
                  <c:v>Import of Belarus, 2000</c:v>
                </c:pt>
                <c:pt idx="2">
                  <c:v>Import of Russia, 2013</c:v>
                </c:pt>
                <c:pt idx="3">
                  <c:v>Import of Belarus, 2013</c:v>
                </c:pt>
              </c:strCache>
            </c:strRef>
          </c:cat>
          <c:val>
            <c:numRef>
              <c:f>imp_bel!$J$10:$M$10</c:f>
              <c:numCache>
                <c:formatCode>General</c:formatCode>
                <c:ptCount val="4"/>
                <c:pt idx="0">
                  <c:v>2431320974</c:v>
                </c:pt>
                <c:pt idx="1">
                  <c:v>361534900</c:v>
                </c:pt>
                <c:pt idx="2">
                  <c:v>38324335283</c:v>
                </c:pt>
                <c:pt idx="3">
                  <c:v>2336545500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E5-4D71-AE16-E28F866D7FA9}"/>
            </c:ext>
          </c:extLst>
        </c:ser>
        <c:ser>
          <c:idx val="9"/>
          <c:order val="9"/>
          <c:tx>
            <c:strRef>
              <c:f>imp_bel!$I$11</c:f>
              <c:strCache>
                <c:ptCount val="1"/>
                <c:pt idx="0">
                  <c:v>Commodities and transactions not classified elsewhere in the SITC</c:v>
                </c:pt>
              </c:strCache>
            </c:strRef>
          </c:tx>
          <c:invertIfNegative val="0"/>
          <c:cat>
            <c:strRef>
              <c:f>imp_bel!$J$1:$M$1</c:f>
              <c:strCache>
                <c:ptCount val="4"/>
                <c:pt idx="0">
                  <c:v>Import of Russia, 2000</c:v>
                </c:pt>
                <c:pt idx="1">
                  <c:v>Import of Belarus, 2000</c:v>
                </c:pt>
                <c:pt idx="2">
                  <c:v>Import of Russia, 2013</c:v>
                </c:pt>
                <c:pt idx="3">
                  <c:v>Import of Belarus, 2013</c:v>
                </c:pt>
              </c:strCache>
            </c:strRef>
          </c:cat>
          <c:val>
            <c:numRef>
              <c:f>imp_bel!$J$11:$M$11</c:f>
              <c:numCache>
                <c:formatCode>General</c:formatCode>
                <c:ptCount val="4"/>
                <c:pt idx="0">
                  <c:v>3798476510</c:v>
                </c:pt>
                <c:pt idx="1">
                  <c:v>399791200</c:v>
                </c:pt>
                <c:pt idx="2">
                  <c:v>1706619704</c:v>
                </c:pt>
                <c:pt idx="3">
                  <c:v>1341280100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E5-4D71-AE16-E28F866D7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4082160"/>
        <c:axId val="494082552"/>
      </c:barChart>
      <c:catAx>
        <c:axId val="49408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4082552"/>
        <c:crosses val="autoZero"/>
        <c:auto val="1"/>
        <c:lblAlgn val="ctr"/>
        <c:lblOffset val="100"/>
        <c:noMultiLvlLbl val="0"/>
      </c:catAx>
      <c:valAx>
        <c:axId val="4940825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940821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900" baseline="0"/>
          </a:pPr>
          <a:endParaRPr lang="LID4096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exp!$I$2</c:f>
              <c:strCache>
                <c:ptCount val="1"/>
                <c:pt idx="0">
                  <c:v>Food and live animals</c:v>
                </c:pt>
              </c:strCache>
            </c:strRef>
          </c:tx>
          <c:invertIfNegative val="0"/>
          <c:cat>
            <c:strRef>
              <c:f>exp!$J$1:$M$1</c:f>
              <c:strCache>
                <c:ptCount val="4"/>
                <c:pt idx="0">
                  <c:v>Export of Russia, 2000</c:v>
                </c:pt>
                <c:pt idx="1">
                  <c:v>Export of Kaz., 2000</c:v>
                </c:pt>
                <c:pt idx="2">
                  <c:v>Export of Russia, 2013</c:v>
                </c:pt>
                <c:pt idx="3">
                  <c:v>Export of Kaz., 2013</c:v>
                </c:pt>
              </c:strCache>
            </c:strRef>
          </c:cat>
          <c:val>
            <c:numRef>
              <c:f>exp!$J$2:$M$2</c:f>
              <c:numCache>
                <c:formatCode>General</c:formatCode>
                <c:ptCount val="4"/>
                <c:pt idx="0">
                  <c:v>935645041</c:v>
                </c:pt>
                <c:pt idx="1">
                  <c:v>577875800</c:v>
                </c:pt>
                <c:pt idx="2">
                  <c:v>12456067184</c:v>
                </c:pt>
                <c:pt idx="3">
                  <c:v>2287090798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5-423C-B9A3-CBDCC699722A}"/>
            </c:ext>
          </c:extLst>
        </c:ser>
        <c:ser>
          <c:idx val="1"/>
          <c:order val="1"/>
          <c:tx>
            <c:strRef>
              <c:f>exp!$I$3</c:f>
              <c:strCache>
                <c:ptCount val="1"/>
                <c:pt idx="0">
                  <c:v>Beverages and tobacco</c:v>
                </c:pt>
              </c:strCache>
            </c:strRef>
          </c:tx>
          <c:invertIfNegative val="0"/>
          <c:cat>
            <c:strRef>
              <c:f>exp!$J$1:$M$1</c:f>
              <c:strCache>
                <c:ptCount val="4"/>
                <c:pt idx="0">
                  <c:v>Export of Russia, 2000</c:v>
                </c:pt>
                <c:pt idx="1">
                  <c:v>Export of Kaz., 2000</c:v>
                </c:pt>
                <c:pt idx="2">
                  <c:v>Export of Russia, 2013</c:v>
                </c:pt>
                <c:pt idx="3">
                  <c:v>Export of Kaz., 2013</c:v>
                </c:pt>
              </c:strCache>
            </c:strRef>
          </c:cat>
          <c:val>
            <c:numRef>
              <c:f>exp!$J$3:$M$3</c:f>
              <c:numCache>
                <c:formatCode>General</c:formatCode>
                <c:ptCount val="4"/>
                <c:pt idx="0">
                  <c:v>80360266</c:v>
                </c:pt>
                <c:pt idx="1">
                  <c:v>19680000</c:v>
                </c:pt>
                <c:pt idx="2">
                  <c:v>1252687907</c:v>
                </c:pt>
                <c:pt idx="3">
                  <c:v>142383392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D5-423C-B9A3-CBDCC699722A}"/>
            </c:ext>
          </c:extLst>
        </c:ser>
        <c:ser>
          <c:idx val="2"/>
          <c:order val="2"/>
          <c:tx>
            <c:strRef>
              <c:f>exp!$I$4</c:f>
              <c:strCache>
                <c:ptCount val="1"/>
                <c:pt idx="0">
                  <c:v>Crude materials, inedible, except fuels</c:v>
                </c:pt>
              </c:strCache>
            </c:strRef>
          </c:tx>
          <c:invertIfNegative val="0"/>
          <c:cat>
            <c:strRef>
              <c:f>exp!$J$1:$M$1</c:f>
              <c:strCache>
                <c:ptCount val="4"/>
                <c:pt idx="0">
                  <c:v>Export of Russia, 2000</c:v>
                </c:pt>
                <c:pt idx="1">
                  <c:v>Export of Kaz., 2000</c:v>
                </c:pt>
                <c:pt idx="2">
                  <c:v>Export of Russia, 2013</c:v>
                </c:pt>
                <c:pt idx="3">
                  <c:v>Export of Kaz., 2013</c:v>
                </c:pt>
              </c:strCache>
            </c:strRef>
          </c:cat>
          <c:val>
            <c:numRef>
              <c:f>exp!$J$4:$M$4</c:f>
              <c:numCache>
                <c:formatCode>General</c:formatCode>
                <c:ptCount val="4"/>
                <c:pt idx="0">
                  <c:v>4672839445</c:v>
                </c:pt>
                <c:pt idx="1">
                  <c:v>651994200</c:v>
                </c:pt>
                <c:pt idx="2">
                  <c:v>16161280495</c:v>
                </c:pt>
                <c:pt idx="3">
                  <c:v>4172851062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D5-423C-B9A3-CBDCC699722A}"/>
            </c:ext>
          </c:extLst>
        </c:ser>
        <c:ser>
          <c:idx val="3"/>
          <c:order val="3"/>
          <c:tx>
            <c:strRef>
              <c:f>exp!$I$5</c:f>
              <c:strCache>
                <c:ptCount val="1"/>
                <c:pt idx="0">
                  <c:v>Mineral fuels, lubricants and related materials</c:v>
                </c:pt>
              </c:strCache>
            </c:strRef>
          </c:tx>
          <c:invertIfNegative val="0"/>
          <c:cat>
            <c:strRef>
              <c:f>exp!$J$1:$M$1</c:f>
              <c:strCache>
                <c:ptCount val="4"/>
                <c:pt idx="0">
                  <c:v>Export of Russia, 2000</c:v>
                </c:pt>
                <c:pt idx="1">
                  <c:v>Export of Kaz., 2000</c:v>
                </c:pt>
                <c:pt idx="2">
                  <c:v>Export of Russia, 2013</c:v>
                </c:pt>
                <c:pt idx="3">
                  <c:v>Export of Kaz., 2013</c:v>
                </c:pt>
              </c:strCache>
            </c:strRef>
          </c:cat>
          <c:val>
            <c:numRef>
              <c:f>exp!$J$5:$M$5</c:f>
              <c:numCache>
                <c:formatCode>General</c:formatCode>
                <c:ptCount val="4"/>
                <c:pt idx="0">
                  <c:v>52166042432</c:v>
                </c:pt>
                <c:pt idx="1">
                  <c:v>4567329200</c:v>
                </c:pt>
                <c:pt idx="2">
                  <c:v>372036095374</c:v>
                </c:pt>
                <c:pt idx="3">
                  <c:v>62571780448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D5-423C-B9A3-CBDCC699722A}"/>
            </c:ext>
          </c:extLst>
        </c:ser>
        <c:ser>
          <c:idx val="4"/>
          <c:order val="4"/>
          <c:tx>
            <c:strRef>
              <c:f>exp!$I$6</c:f>
              <c:strCache>
                <c:ptCount val="1"/>
                <c:pt idx="0">
                  <c:v>Animal and vegetable oils, fats and waxes</c:v>
                </c:pt>
              </c:strCache>
            </c:strRef>
          </c:tx>
          <c:invertIfNegative val="0"/>
          <c:cat>
            <c:strRef>
              <c:f>exp!$J$1:$M$1</c:f>
              <c:strCache>
                <c:ptCount val="4"/>
                <c:pt idx="0">
                  <c:v>Export of Russia, 2000</c:v>
                </c:pt>
                <c:pt idx="1">
                  <c:v>Export of Kaz., 2000</c:v>
                </c:pt>
                <c:pt idx="2">
                  <c:v>Export of Russia, 2013</c:v>
                </c:pt>
                <c:pt idx="3">
                  <c:v>Export of Kaz., 2013</c:v>
                </c:pt>
              </c:strCache>
            </c:strRef>
          </c:cat>
          <c:val>
            <c:numRef>
              <c:f>exp!$J$6:$M$6</c:f>
              <c:numCache>
                <c:formatCode>General</c:formatCode>
                <c:ptCount val="4"/>
                <c:pt idx="0">
                  <c:v>78928701</c:v>
                </c:pt>
                <c:pt idx="1">
                  <c:v>933400</c:v>
                </c:pt>
                <c:pt idx="2">
                  <c:v>2010660551</c:v>
                </c:pt>
                <c:pt idx="3">
                  <c:v>46817748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D5-423C-B9A3-CBDCC699722A}"/>
            </c:ext>
          </c:extLst>
        </c:ser>
        <c:ser>
          <c:idx val="5"/>
          <c:order val="5"/>
          <c:tx>
            <c:strRef>
              <c:f>exp!$I$7</c:f>
              <c:strCache>
                <c:ptCount val="1"/>
                <c:pt idx="0">
                  <c:v>Chemicals and related products, n.e.s.</c:v>
                </c:pt>
              </c:strCache>
            </c:strRef>
          </c:tx>
          <c:invertIfNegative val="0"/>
          <c:cat>
            <c:strRef>
              <c:f>exp!$J$1:$M$1</c:f>
              <c:strCache>
                <c:ptCount val="4"/>
                <c:pt idx="0">
                  <c:v>Export of Russia, 2000</c:v>
                </c:pt>
                <c:pt idx="1">
                  <c:v>Export of Kaz., 2000</c:v>
                </c:pt>
                <c:pt idx="2">
                  <c:v>Export of Russia, 2013</c:v>
                </c:pt>
                <c:pt idx="3">
                  <c:v>Export of Kaz., 2013</c:v>
                </c:pt>
              </c:strCache>
            </c:strRef>
          </c:cat>
          <c:val>
            <c:numRef>
              <c:f>exp!$J$7:$M$7</c:f>
              <c:numCache>
                <c:formatCode>General</c:formatCode>
                <c:ptCount val="4"/>
                <c:pt idx="0">
                  <c:v>6180627539</c:v>
                </c:pt>
                <c:pt idx="1">
                  <c:v>99222500</c:v>
                </c:pt>
                <c:pt idx="2">
                  <c:v>23532630800</c:v>
                </c:pt>
                <c:pt idx="3">
                  <c:v>3096009095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D5-423C-B9A3-CBDCC699722A}"/>
            </c:ext>
          </c:extLst>
        </c:ser>
        <c:ser>
          <c:idx val="6"/>
          <c:order val="6"/>
          <c:tx>
            <c:strRef>
              <c:f>exp!$I$8</c:f>
              <c:strCache>
                <c:ptCount val="1"/>
                <c:pt idx="0">
                  <c:v>Manufactured goods classified chiefly by material</c:v>
                </c:pt>
              </c:strCache>
            </c:strRef>
          </c:tx>
          <c:invertIfNegative val="0"/>
          <c:cat>
            <c:strRef>
              <c:f>exp!$J$1:$M$1</c:f>
              <c:strCache>
                <c:ptCount val="4"/>
                <c:pt idx="0">
                  <c:v>Export of Russia, 2000</c:v>
                </c:pt>
                <c:pt idx="1">
                  <c:v>Export of Kaz., 2000</c:v>
                </c:pt>
                <c:pt idx="2">
                  <c:v>Export of Russia, 2013</c:v>
                </c:pt>
                <c:pt idx="3">
                  <c:v>Export of Kaz., 2013</c:v>
                </c:pt>
              </c:strCache>
            </c:strRef>
          </c:cat>
          <c:val>
            <c:numRef>
              <c:f>exp!$J$8:$M$8</c:f>
              <c:numCache>
                <c:formatCode>General</c:formatCode>
                <c:ptCount val="4"/>
                <c:pt idx="0">
                  <c:v>18348613492</c:v>
                </c:pt>
                <c:pt idx="1">
                  <c:v>2331718700</c:v>
                </c:pt>
                <c:pt idx="2">
                  <c:v>53831086742</c:v>
                </c:pt>
                <c:pt idx="3">
                  <c:v>8259929137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D5-423C-B9A3-CBDCC699722A}"/>
            </c:ext>
          </c:extLst>
        </c:ser>
        <c:ser>
          <c:idx val="7"/>
          <c:order val="7"/>
          <c:tx>
            <c:strRef>
              <c:f>exp!$I$9</c:f>
              <c:strCache>
                <c:ptCount val="1"/>
                <c:pt idx="0">
                  <c:v>Machinery and transport equipment</c:v>
                </c:pt>
              </c:strCache>
            </c:strRef>
          </c:tx>
          <c:invertIfNegative val="0"/>
          <c:cat>
            <c:strRef>
              <c:f>exp!$J$1:$M$1</c:f>
              <c:strCache>
                <c:ptCount val="4"/>
                <c:pt idx="0">
                  <c:v>Export of Russia, 2000</c:v>
                </c:pt>
                <c:pt idx="1">
                  <c:v>Export of Kaz., 2000</c:v>
                </c:pt>
                <c:pt idx="2">
                  <c:v>Export of Russia, 2013</c:v>
                </c:pt>
                <c:pt idx="3">
                  <c:v>Export of Kaz., 2013</c:v>
                </c:pt>
              </c:strCache>
            </c:strRef>
          </c:cat>
          <c:val>
            <c:numRef>
              <c:f>exp!$J$9:$M$9</c:f>
              <c:numCache>
                <c:formatCode>General</c:formatCode>
                <c:ptCount val="4"/>
                <c:pt idx="0">
                  <c:v>6421563316</c:v>
                </c:pt>
                <c:pt idx="1">
                  <c:v>186710600</c:v>
                </c:pt>
                <c:pt idx="2">
                  <c:v>21364774053</c:v>
                </c:pt>
                <c:pt idx="3">
                  <c:v>1221784207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D5-423C-B9A3-CBDCC699722A}"/>
            </c:ext>
          </c:extLst>
        </c:ser>
        <c:ser>
          <c:idx val="8"/>
          <c:order val="8"/>
          <c:tx>
            <c:strRef>
              <c:f>exp!$I$10</c:f>
              <c:strCache>
                <c:ptCount val="1"/>
                <c:pt idx="0">
                  <c:v>Miscellaneous manufactured articles</c:v>
                </c:pt>
              </c:strCache>
            </c:strRef>
          </c:tx>
          <c:invertIfNegative val="0"/>
          <c:cat>
            <c:strRef>
              <c:f>exp!$J$1:$M$1</c:f>
              <c:strCache>
                <c:ptCount val="4"/>
                <c:pt idx="0">
                  <c:v>Export of Russia, 2000</c:v>
                </c:pt>
                <c:pt idx="1">
                  <c:v>Export of Kaz., 2000</c:v>
                </c:pt>
                <c:pt idx="2">
                  <c:v>Export of Russia, 2013</c:v>
                </c:pt>
                <c:pt idx="3">
                  <c:v>Export of Kaz., 2013</c:v>
                </c:pt>
              </c:strCache>
            </c:strRef>
          </c:cat>
          <c:val>
            <c:numRef>
              <c:f>exp!$J$10:$M$10</c:f>
              <c:numCache>
                <c:formatCode>General</c:formatCode>
                <c:ptCount val="4"/>
                <c:pt idx="0">
                  <c:v>2063304929</c:v>
                </c:pt>
                <c:pt idx="1">
                  <c:v>45572200</c:v>
                </c:pt>
                <c:pt idx="2">
                  <c:v>5830354416</c:v>
                </c:pt>
                <c:pt idx="3">
                  <c:v>249002150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D5-423C-B9A3-CBDCC699722A}"/>
            </c:ext>
          </c:extLst>
        </c:ser>
        <c:ser>
          <c:idx val="9"/>
          <c:order val="9"/>
          <c:tx>
            <c:strRef>
              <c:f>exp!$I$11</c:f>
              <c:strCache>
                <c:ptCount val="1"/>
                <c:pt idx="0">
                  <c:v>Commodities and transactions not classified elsewhere in the SITC</c:v>
                </c:pt>
              </c:strCache>
            </c:strRef>
          </c:tx>
          <c:invertIfNegative val="0"/>
          <c:cat>
            <c:strRef>
              <c:f>exp!$J$1:$M$1</c:f>
              <c:strCache>
                <c:ptCount val="4"/>
                <c:pt idx="0">
                  <c:v>Export of Russia, 2000</c:v>
                </c:pt>
                <c:pt idx="1">
                  <c:v>Export of Kaz., 2000</c:v>
                </c:pt>
                <c:pt idx="2">
                  <c:v>Export of Russia, 2013</c:v>
                </c:pt>
                <c:pt idx="3">
                  <c:v>Export of Kaz., 2013</c:v>
                </c:pt>
              </c:strCache>
            </c:strRef>
          </c:cat>
          <c:val>
            <c:numRef>
              <c:f>exp!$J$11:$M$11</c:f>
              <c:numCache>
                <c:formatCode>General</c:formatCode>
                <c:ptCount val="4"/>
                <c:pt idx="0">
                  <c:v>12144823259</c:v>
                </c:pt>
                <c:pt idx="1">
                  <c:v>171444000</c:v>
                </c:pt>
                <c:pt idx="2">
                  <c:v>18790281329</c:v>
                </c:pt>
                <c:pt idx="3">
                  <c:v>462374850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7D5-423C-B9A3-CBDCC6997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339280"/>
        <c:axId val="183339672"/>
      </c:barChart>
      <c:catAx>
        <c:axId val="18333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3339672"/>
        <c:crosses val="autoZero"/>
        <c:auto val="1"/>
        <c:lblAlgn val="ctr"/>
        <c:lblOffset val="100"/>
        <c:noMultiLvlLbl val="0"/>
      </c:catAx>
      <c:valAx>
        <c:axId val="1833396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33392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imp!$I$2</c:f>
              <c:strCache>
                <c:ptCount val="1"/>
                <c:pt idx="0">
                  <c:v>Food and live animals</c:v>
                </c:pt>
              </c:strCache>
            </c:strRef>
          </c:tx>
          <c:invertIfNegative val="0"/>
          <c:cat>
            <c:strRef>
              <c:f>imp!$J$1:$M$1</c:f>
              <c:strCache>
                <c:ptCount val="4"/>
                <c:pt idx="0">
                  <c:v>Import of Russia, 2000</c:v>
                </c:pt>
                <c:pt idx="1">
                  <c:v>Import of Kaz., 2000</c:v>
                </c:pt>
                <c:pt idx="2">
                  <c:v>Import of Russia, 2013</c:v>
                </c:pt>
                <c:pt idx="3">
                  <c:v>Import of Kaz., 2013</c:v>
                </c:pt>
              </c:strCache>
            </c:strRef>
          </c:cat>
          <c:val>
            <c:numRef>
              <c:f>imp!$J$2:$M$2</c:f>
              <c:numCache>
                <c:formatCode>General</c:formatCode>
                <c:ptCount val="4"/>
                <c:pt idx="0">
                  <c:v>5288128562</c:v>
                </c:pt>
                <c:pt idx="1">
                  <c:v>350129600</c:v>
                </c:pt>
                <c:pt idx="2">
                  <c:v>34394878096</c:v>
                </c:pt>
                <c:pt idx="3">
                  <c:v>3738021491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5-4DFE-853F-E465CA2AE6AA}"/>
            </c:ext>
          </c:extLst>
        </c:ser>
        <c:ser>
          <c:idx val="1"/>
          <c:order val="1"/>
          <c:tx>
            <c:strRef>
              <c:f>imp!$I$3</c:f>
              <c:strCache>
                <c:ptCount val="1"/>
                <c:pt idx="0">
                  <c:v>Beverages and tobacco</c:v>
                </c:pt>
              </c:strCache>
            </c:strRef>
          </c:tx>
          <c:invertIfNegative val="0"/>
          <c:cat>
            <c:strRef>
              <c:f>imp!$J$1:$M$1</c:f>
              <c:strCache>
                <c:ptCount val="4"/>
                <c:pt idx="0">
                  <c:v>Import of Russia, 2000</c:v>
                </c:pt>
                <c:pt idx="1">
                  <c:v>Import of Kaz., 2000</c:v>
                </c:pt>
                <c:pt idx="2">
                  <c:v>Import of Russia, 2013</c:v>
                </c:pt>
                <c:pt idx="3">
                  <c:v>Import of Kaz., 2013</c:v>
                </c:pt>
              </c:strCache>
            </c:strRef>
          </c:cat>
          <c:val>
            <c:numRef>
              <c:f>imp!$J$3:$M$3</c:f>
              <c:numCache>
                <c:formatCode>General</c:formatCode>
                <c:ptCount val="4"/>
                <c:pt idx="0">
                  <c:v>1130152185</c:v>
                </c:pt>
                <c:pt idx="1">
                  <c:v>65166100</c:v>
                </c:pt>
                <c:pt idx="2">
                  <c:v>4724877260</c:v>
                </c:pt>
                <c:pt idx="3">
                  <c:v>530189362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5-4DFE-853F-E465CA2AE6AA}"/>
            </c:ext>
          </c:extLst>
        </c:ser>
        <c:ser>
          <c:idx val="2"/>
          <c:order val="2"/>
          <c:tx>
            <c:strRef>
              <c:f>imp!$I$4</c:f>
              <c:strCache>
                <c:ptCount val="1"/>
                <c:pt idx="0">
                  <c:v>Crude materials, inedible, except fuels</c:v>
                </c:pt>
              </c:strCache>
            </c:strRef>
          </c:tx>
          <c:invertIfNegative val="0"/>
          <c:cat>
            <c:strRef>
              <c:f>imp!$J$1:$M$1</c:f>
              <c:strCache>
                <c:ptCount val="4"/>
                <c:pt idx="0">
                  <c:v>Import of Russia, 2000</c:v>
                </c:pt>
                <c:pt idx="1">
                  <c:v>Import of Kaz., 2000</c:v>
                </c:pt>
                <c:pt idx="2">
                  <c:v>Import of Russia, 2013</c:v>
                </c:pt>
                <c:pt idx="3">
                  <c:v>Import of Kaz., 2013</c:v>
                </c:pt>
              </c:strCache>
            </c:strRef>
          </c:cat>
          <c:val>
            <c:numRef>
              <c:f>imp!$J$4:$M$4</c:f>
              <c:numCache>
                <c:formatCode>General</c:formatCode>
                <c:ptCount val="4"/>
                <c:pt idx="0">
                  <c:v>2453377626</c:v>
                </c:pt>
                <c:pt idx="1">
                  <c:v>140397700</c:v>
                </c:pt>
                <c:pt idx="2">
                  <c:v>8838797954</c:v>
                </c:pt>
                <c:pt idx="3">
                  <c:v>744269074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5-4DFE-853F-E465CA2AE6AA}"/>
            </c:ext>
          </c:extLst>
        </c:ser>
        <c:ser>
          <c:idx val="3"/>
          <c:order val="3"/>
          <c:tx>
            <c:strRef>
              <c:f>imp!$I$5</c:f>
              <c:strCache>
                <c:ptCount val="1"/>
                <c:pt idx="0">
                  <c:v>Mineral fuels, lubricants and related materials</c:v>
                </c:pt>
              </c:strCache>
            </c:strRef>
          </c:tx>
          <c:invertIfNegative val="0"/>
          <c:cat>
            <c:strRef>
              <c:f>imp!$J$1:$M$1</c:f>
              <c:strCache>
                <c:ptCount val="4"/>
                <c:pt idx="0">
                  <c:v>Import of Russia, 2000</c:v>
                </c:pt>
                <c:pt idx="1">
                  <c:v>Import of Kaz., 2000</c:v>
                </c:pt>
                <c:pt idx="2">
                  <c:v>Import of Russia, 2013</c:v>
                </c:pt>
                <c:pt idx="3">
                  <c:v>Import of Kaz., 2013</c:v>
                </c:pt>
              </c:strCache>
            </c:strRef>
          </c:cat>
          <c:val>
            <c:numRef>
              <c:f>imp!$J$5:$M$5</c:f>
              <c:numCache>
                <c:formatCode>General</c:formatCode>
                <c:ptCount val="4"/>
                <c:pt idx="0">
                  <c:v>1383819814</c:v>
                </c:pt>
                <c:pt idx="1">
                  <c:v>563723700</c:v>
                </c:pt>
                <c:pt idx="2">
                  <c:v>3641488015</c:v>
                </c:pt>
                <c:pt idx="3">
                  <c:v>5434651798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5-4DFE-853F-E465CA2AE6AA}"/>
            </c:ext>
          </c:extLst>
        </c:ser>
        <c:ser>
          <c:idx val="4"/>
          <c:order val="4"/>
          <c:tx>
            <c:strRef>
              <c:f>imp!$I$6</c:f>
              <c:strCache>
                <c:ptCount val="1"/>
                <c:pt idx="0">
                  <c:v>Animal and vegetable oils, fats and waxes</c:v>
                </c:pt>
              </c:strCache>
            </c:strRef>
          </c:tx>
          <c:invertIfNegative val="0"/>
          <c:cat>
            <c:strRef>
              <c:f>imp!$J$1:$M$1</c:f>
              <c:strCache>
                <c:ptCount val="4"/>
                <c:pt idx="0">
                  <c:v>Import of Russia, 2000</c:v>
                </c:pt>
                <c:pt idx="1">
                  <c:v>Import of Kaz., 2000</c:v>
                </c:pt>
                <c:pt idx="2">
                  <c:v>Import of Russia, 2013</c:v>
                </c:pt>
                <c:pt idx="3">
                  <c:v>Import of Kaz., 2013</c:v>
                </c:pt>
              </c:strCache>
            </c:strRef>
          </c:cat>
          <c:val>
            <c:numRef>
              <c:f>imp!$J$6:$M$6</c:f>
              <c:numCache>
                <c:formatCode>General</c:formatCode>
                <c:ptCount val="4"/>
                <c:pt idx="0">
                  <c:v>385955505</c:v>
                </c:pt>
                <c:pt idx="1">
                  <c:v>39073300</c:v>
                </c:pt>
                <c:pt idx="2">
                  <c:v>1524693584</c:v>
                </c:pt>
                <c:pt idx="3">
                  <c:v>148893039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A5-4DFE-853F-E465CA2AE6AA}"/>
            </c:ext>
          </c:extLst>
        </c:ser>
        <c:ser>
          <c:idx val="5"/>
          <c:order val="5"/>
          <c:tx>
            <c:strRef>
              <c:f>imp!$I$7</c:f>
              <c:strCache>
                <c:ptCount val="1"/>
                <c:pt idx="0">
                  <c:v>Chemicals and related products, n.e.s.</c:v>
                </c:pt>
              </c:strCache>
            </c:strRef>
          </c:tx>
          <c:invertIfNegative val="0"/>
          <c:cat>
            <c:strRef>
              <c:f>imp!$J$1:$M$1</c:f>
              <c:strCache>
                <c:ptCount val="4"/>
                <c:pt idx="0">
                  <c:v>Import of Russia, 2000</c:v>
                </c:pt>
                <c:pt idx="1">
                  <c:v>Import of Kaz., 2000</c:v>
                </c:pt>
                <c:pt idx="2">
                  <c:v>Import of Russia, 2013</c:v>
                </c:pt>
                <c:pt idx="3">
                  <c:v>Import of Kaz., 2013</c:v>
                </c:pt>
              </c:strCache>
            </c:strRef>
          </c:cat>
          <c:val>
            <c:numRef>
              <c:f>imp!$J$7:$M$7</c:f>
              <c:numCache>
                <c:formatCode>General</c:formatCode>
                <c:ptCount val="4"/>
                <c:pt idx="0">
                  <c:v>3985075874</c:v>
                </c:pt>
                <c:pt idx="1">
                  <c:v>504122000</c:v>
                </c:pt>
                <c:pt idx="2">
                  <c:v>40165634022</c:v>
                </c:pt>
                <c:pt idx="3">
                  <c:v>5108371908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A5-4DFE-853F-E465CA2AE6AA}"/>
            </c:ext>
          </c:extLst>
        </c:ser>
        <c:ser>
          <c:idx val="6"/>
          <c:order val="6"/>
          <c:tx>
            <c:strRef>
              <c:f>imp!$I$8</c:f>
              <c:strCache>
                <c:ptCount val="1"/>
                <c:pt idx="0">
                  <c:v>Manufactured goods classified chiefly by material</c:v>
                </c:pt>
              </c:strCache>
            </c:strRef>
          </c:tx>
          <c:invertIfNegative val="0"/>
          <c:cat>
            <c:strRef>
              <c:f>imp!$J$1:$M$1</c:f>
              <c:strCache>
                <c:ptCount val="4"/>
                <c:pt idx="0">
                  <c:v>Import of Russia, 2000</c:v>
                </c:pt>
                <c:pt idx="1">
                  <c:v>Import of Kaz., 2000</c:v>
                </c:pt>
                <c:pt idx="2">
                  <c:v>Import of Russia, 2013</c:v>
                </c:pt>
                <c:pt idx="3">
                  <c:v>Import of Kaz., 2013</c:v>
                </c:pt>
              </c:strCache>
            </c:strRef>
          </c:cat>
          <c:val>
            <c:numRef>
              <c:f>imp!$J$8:$M$8</c:f>
              <c:numCache>
                <c:formatCode>General</c:formatCode>
                <c:ptCount val="4"/>
                <c:pt idx="0">
                  <c:v>4707999544</c:v>
                </c:pt>
                <c:pt idx="1">
                  <c:v>925481900</c:v>
                </c:pt>
                <c:pt idx="2">
                  <c:v>40182969955</c:v>
                </c:pt>
                <c:pt idx="3">
                  <c:v>9589759077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A5-4DFE-853F-E465CA2AE6AA}"/>
            </c:ext>
          </c:extLst>
        </c:ser>
        <c:ser>
          <c:idx val="7"/>
          <c:order val="7"/>
          <c:tx>
            <c:strRef>
              <c:f>imp!$I$9</c:f>
              <c:strCache>
                <c:ptCount val="1"/>
                <c:pt idx="0">
                  <c:v>Machinery and transport equipment</c:v>
                </c:pt>
              </c:strCache>
            </c:strRef>
          </c:tx>
          <c:invertIfNegative val="0"/>
          <c:cat>
            <c:strRef>
              <c:f>imp!$J$1:$M$1</c:f>
              <c:strCache>
                <c:ptCount val="4"/>
                <c:pt idx="0">
                  <c:v>Import of Russia, 2000</c:v>
                </c:pt>
                <c:pt idx="1">
                  <c:v>Import of Kaz., 2000</c:v>
                </c:pt>
                <c:pt idx="2">
                  <c:v>Import of Russia, 2013</c:v>
                </c:pt>
                <c:pt idx="3">
                  <c:v>Import of Kaz., 2013</c:v>
                </c:pt>
              </c:strCache>
            </c:strRef>
          </c:cat>
          <c:val>
            <c:numRef>
              <c:f>imp!$J$9:$M$9</c:f>
              <c:numCache>
                <c:formatCode>General</c:formatCode>
                <c:ptCount val="4"/>
                <c:pt idx="0">
                  <c:v>8315785250</c:v>
                </c:pt>
                <c:pt idx="1">
                  <c:v>1955590700</c:v>
                </c:pt>
                <c:pt idx="2">
                  <c:v>141440801115</c:v>
                </c:pt>
                <c:pt idx="3">
                  <c:v>17712670261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A5-4DFE-853F-E465CA2AE6AA}"/>
            </c:ext>
          </c:extLst>
        </c:ser>
        <c:ser>
          <c:idx val="8"/>
          <c:order val="8"/>
          <c:tx>
            <c:strRef>
              <c:f>imp!$I$10</c:f>
              <c:strCache>
                <c:ptCount val="1"/>
                <c:pt idx="0">
                  <c:v>Miscellaneous manufactured articles</c:v>
                </c:pt>
              </c:strCache>
            </c:strRef>
          </c:tx>
          <c:invertIfNegative val="0"/>
          <c:cat>
            <c:strRef>
              <c:f>imp!$J$1:$M$1</c:f>
              <c:strCache>
                <c:ptCount val="4"/>
                <c:pt idx="0">
                  <c:v>Import of Russia, 2000</c:v>
                </c:pt>
                <c:pt idx="1">
                  <c:v>Import of Kaz., 2000</c:v>
                </c:pt>
                <c:pt idx="2">
                  <c:v>Import of Russia, 2013</c:v>
                </c:pt>
                <c:pt idx="3">
                  <c:v>Import of Kaz., 2013</c:v>
                </c:pt>
              </c:strCache>
            </c:strRef>
          </c:cat>
          <c:val>
            <c:numRef>
              <c:f>imp!$J$10:$M$10</c:f>
              <c:numCache>
                <c:formatCode>General</c:formatCode>
                <c:ptCount val="4"/>
                <c:pt idx="0">
                  <c:v>2431320974</c:v>
                </c:pt>
                <c:pt idx="1">
                  <c:v>312915200</c:v>
                </c:pt>
                <c:pt idx="2">
                  <c:v>38324335283</c:v>
                </c:pt>
                <c:pt idx="3">
                  <c:v>5772102884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A5-4DFE-853F-E465CA2AE6AA}"/>
            </c:ext>
          </c:extLst>
        </c:ser>
        <c:ser>
          <c:idx val="9"/>
          <c:order val="9"/>
          <c:tx>
            <c:strRef>
              <c:f>imp!$I$11</c:f>
              <c:strCache>
                <c:ptCount val="1"/>
                <c:pt idx="0">
                  <c:v>Commodities and transactions not classified elsewhere in the SITC</c:v>
                </c:pt>
              </c:strCache>
            </c:strRef>
          </c:tx>
          <c:invertIfNegative val="0"/>
          <c:cat>
            <c:strRef>
              <c:f>imp!$J$1:$M$1</c:f>
              <c:strCache>
                <c:ptCount val="4"/>
                <c:pt idx="0">
                  <c:v>Import of Russia, 2000</c:v>
                </c:pt>
                <c:pt idx="1">
                  <c:v>Import of Kaz., 2000</c:v>
                </c:pt>
                <c:pt idx="2">
                  <c:v>Import of Russia, 2013</c:v>
                </c:pt>
                <c:pt idx="3">
                  <c:v>Import of Kaz., 2013</c:v>
                </c:pt>
              </c:strCache>
            </c:strRef>
          </c:cat>
          <c:val>
            <c:numRef>
              <c:f>imp!$J$11:$M$11</c:f>
              <c:numCache>
                <c:formatCode>General</c:formatCode>
                <c:ptCount val="4"/>
                <c:pt idx="0">
                  <c:v>3798476510</c:v>
                </c:pt>
                <c:pt idx="1">
                  <c:v>69958500</c:v>
                </c:pt>
                <c:pt idx="2">
                  <c:v>1706619704</c:v>
                </c:pt>
                <c:pt idx="3">
                  <c:v>92939681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7A5-4DFE-853F-E465CA2AE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340456"/>
        <c:axId val="187011480"/>
      </c:barChart>
      <c:catAx>
        <c:axId val="183340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7011480"/>
        <c:crosses val="autoZero"/>
        <c:auto val="1"/>
        <c:lblAlgn val="ctr"/>
        <c:lblOffset val="100"/>
        <c:noMultiLvlLbl val="0"/>
      </c:catAx>
      <c:valAx>
        <c:axId val="187011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3340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exp_ukr!$H$2</c:f>
              <c:strCache>
                <c:ptCount val="1"/>
                <c:pt idx="0">
                  <c:v>Food and live animals</c:v>
                </c:pt>
              </c:strCache>
            </c:strRef>
          </c:tx>
          <c:invertIfNegative val="0"/>
          <c:cat>
            <c:strRef>
              <c:f>exp_ukr!$I$1:$L$1</c:f>
              <c:strCache>
                <c:ptCount val="4"/>
                <c:pt idx="0">
                  <c:v>Export of Russia, 2000</c:v>
                </c:pt>
                <c:pt idx="1">
                  <c:v>Export of Ukraine, 2000</c:v>
                </c:pt>
                <c:pt idx="2">
                  <c:v>Export of Russia, 2013</c:v>
                </c:pt>
                <c:pt idx="3">
                  <c:v>Export of Ukraine, 2013</c:v>
                </c:pt>
              </c:strCache>
            </c:strRef>
          </c:cat>
          <c:val>
            <c:numRef>
              <c:f>exp_ukr!$I$2:$L$2</c:f>
              <c:numCache>
                <c:formatCode>General</c:formatCode>
                <c:ptCount val="4"/>
                <c:pt idx="0">
                  <c:v>935645041</c:v>
                </c:pt>
                <c:pt idx="1">
                  <c:v>811232704</c:v>
                </c:pt>
                <c:pt idx="2">
                  <c:v>12456067184</c:v>
                </c:pt>
                <c:pt idx="3">
                  <c:v>10798536379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2-41C4-B492-058EB6CAD7F9}"/>
            </c:ext>
          </c:extLst>
        </c:ser>
        <c:ser>
          <c:idx val="1"/>
          <c:order val="1"/>
          <c:tx>
            <c:strRef>
              <c:f>exp_ukr!$H$3</c:f>
              <c:strCache>
                <c:ptCount val="1"/>
                <c:pt idx="0">
                  <c:v>Beverages and tobacco</c:v>
                </c:pt>
              </c:strCache>
            </c:strRef>
          </c:tx>
          <c:invertIfNegative val="0"/>
          <c:cat>
            <c:strRef>
              <c:f>exp_ukr!$I$1:$L$1</c:f>
              <c:strCache>
                <c:ptCount val="4"/>
                <c:pt idx="0">
                  <c:v>Export of Russia, 2000</c:v>
                </c:pt>
                <c:pt idx="1">
                  <c:v>Export of Ukraine, 2000</c:v>
                </c:pt>
                <c:pt idx="2">
                  <c:v>Export of Russia, 2013</c:v>
                </c:pt>
                <c:pt idx="3">
                  <c:v>Export of Ukraine, 2013</c:v>
                </c:pt>
              </c:strCache>
            </c:strRef>
          </c:cat>
          <c:val>
            <c:numRef>
              <c:f>exp_ukr!$I$3:$L$3</c:f>
              <c:numCache>
                <c:formatCode>General</c:formatCode>
                <c:ptCount val="4"/>
                <c:pt idx="0">
                  <c:v>80360266</c:v>
                </c:pt>
                <c:pt idx="1">
                  <c:v>104448648</c:v>
                </c:pt>
                <c:pt idx="2">
                  <c:v>1252687907</c:v>
                </c:pt>
                <c:pt idx="3">
                  <c:v>701690073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42-41C4-B492-058EB6CAD7F9}"/>
            </c:ext>
          </c:extLst>
        </c:ser>
        <c:ser>
          <c:idx val="2"/>
          <c:order val="2"/>
          <c:tx>
            <c:strRef>
              <c:f>exp_ukr!$H$4</c:f>
              <c:strCache>
                <c:ptCount val="1"/>
                <c:pt idx="0">
                  <c:v>Crude materials, inedible, except fuels</c:v>
                </c:pt>
              </c:strCache>
            </c:strRef>
          </c:tx>
          <c:invertIfNegative val="0"/>
          <c:cat>
            <c:strRef>
              <c:f>exp_ukr!$I$1:$L$1</c:f>
              <c:strCache>
                <c:ptCount val="4"/>
                <c:pt idx="0">
                  <c:v>Export of Russia, 2000</c:v>
                </c:pt>
                <c:pt idx="1">
                  <c:v>Export of Ukraine, 2000</c:v>
                </c:pt>
                <c:pt idx="2">
                  <c:v>Export of Russia, 2013</c:v>
                </c:pt>
                <c:pt idx="3">
                  <c:v>Export of Ukraine, 2013</c:v>
                </c:pt>
              </c:strCache>
            </c:strRef>
          </c:cat>
          <c:val>
            <c:numRef>
              <c:f>exp_ukr!$I$4:$L$4</c:f>
              <c:numCache>
                <c:formatCode>General</c:formatCode>
                <c:ptCount val="4"/>
                <c:pt idx="0">
                  <c:v>4672839445</c:v>
                </c:pt>
                <c:pt idx="1">
                  <c:v>1849756672</c:v>
                </c:pt>
                <c:pt idx="2">
                  <c:v>16161280495</c:v>
                </c:pt>
                <c:pt idx="3">
                  <c:v>8124612182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42-41C4-B492-058EB6CAD7F9}"/>
            </c:ext>
          </c:extLst>
        </c:ser>
        <c:ser>
          <c:idx val="3"/>
          <c:order val="3"/>
          <c:tx>
            <c:strRef>
              <c:f>exp_ukr!$H$5</c:f>
              <c:strCache>
                <c:ptCount val="1"/>
                <c:pt idx="0">
                  <c:v>Mineral fuels, lubricants and related materials</c:v>
                </c:pt>
              </c:strCache>
            </c:strRef>
          </c:tx>
          <c:invertIfNegative val="0"/>
          <c:cat>
            <c:strRef>
              <c:f>exp_ukr!$I$1:$L$1</c:f>
              <c:strCache>
                <c:ptCount val="4"/>
                <c:pt idx="0">
                  <c:v>Export of Russia, 2000</c:v>
                </c:pt>
                <c:pt idx="1">
                  <c:v>Export of Ukraine, 2000</c:v>
                </c:pt>
                <c:pt idx="2">
                  <c:v>Export of Russia, 2013</c:v>
                </c:pt>
                <c:pt idx="3">
                  <c:v>Export of Ukraine, 2013</c:v>
                </c:pt>
              </c:strCache>
            </c:strRef>
          </c:cat>
          <c:val>
            <c:numRef>
              <c:f>exp_ukr!$I$5:$L$5</c:f>
              <c:numCache>
                <c:formatCode>General</c:formatCode>
                <c:ptCount val="4"/>
                <c:pt idx="0">
                  <c:v>52166042432</c:v>
                </c:pt>
                <c:pt idx="1">
                  <c:v>807726144</c:v>
                </c:pt>
                <c:pt idx="2">
                  <c:v>372036095374</c:v>
                </c:pt>
                <c:pt idx="3">
                  <c:v>2865374605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42-41C4-B492-058EB6CAD7F9}"/>
            </c:ext>
          </c:extLst>
        </c:ser>
        <c:ser>
          <c:idx val="4"/>
          <c:order val="4"/>
          <c:tx>
            <c:strRef>
              <c:f>exp_ukr!$H$6</c:f>
              <c:strCache>
                <c:ptCount val="1"/>
                <c:pt idx="0">
                  <c:v>Animal and vegetable oils, fats and waxes</c:v>
                </c:pt>
              </c:strCache>
            </c:strRef>
          </c:tx>
          <c:invertIfNegative val="0"/>
          <c:cat>
            <c:strRef>
              <c:f>exp_ukr!$I$1:$L$1</c:f>
              <c:strCache>
                <c:ptCount val="4"/>
                <c:pt idx="0">
                  <c:v>Export of Russia, 2000</c:v>
                </c:pt>
                <c:pt idx="1">
                  <c:v>Export of Ukraine, 2000</c:v>
                </c:pt>
                <c:pt idx="2">
                  <c:v>Export of Russia, 2013</c:v>
                </c:pt>
                <c:pt idx="3">
                  <c:v>Export of Ukraine, 2013</c:v>
                </c:pt>
              </c:strCache>
            </c:strRef>
          </c:cat>
          <c:val>
            <c:numRef>
              <c:f>exp_ukr!$I$6:$L$6</c:f>
              <c:numCache>
                <c:formatCode>General</c:formatCode>
                <c:ptCount val="4"/>
                <c:pt idx="0">
                  <c:v>78928701</c:v>
                </c:pt>
                <c:pt idx="1">
                  <c:v>239463136</c:v>
                </c:pt>
                <c:pt idx="2">
                  <c:v>2010660551</c:v>
                </c:pt>
                <c:pt idx="3">
                  <c:v>3448597600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42-41C4-B492-058EB6CAD7F9}"/>
            </c:ext>
          </c:extLst>
        </c:ser>
        <c:ser>
          <c:idx val="5"/>
          <c:order val="5"/>
          <c:tx>
            <c:strRef>
              <c:f>exp_ukr!$H$7</c:f>
              <c:strCache>
                <c:ptCount val="1"/>
                <c:pt idx="0">
                  <c:v>Chemicals and related products, n.e.s.</c:v>
                </c:pt>
              </c:strCache>
            </c:strRef>
          </c:tx>
          <c:invertIfNegative val="0"/>
          <c:cat>
            <c:strRef>
              <c:f>exp_ukr!$I$1:$L$1</c:f>
              <c:strCache>
                <c:ptCount val="4"/>
                <c:pt idx="0">
                  <c:v>Export of Russia, 2000</c:v>
                </c:pt>
                <c:pt idx="1">
                  <c:v>Export of Ukraine, 2000</c:v>
                </c:pt>
                <c:pt idx="2">
                  <c:v>Export of Russia, 2013</c:v>
                </c:pt>
                <c:pt idx="3">
                  <c:v>Export of Ukraine, 2013</c:v>
                </c:pt>
              </c:strCache>
            </c:strRef>
          </c:cat>
          <c:val>
            <c:numRef>
              <c:f>exp_ukr!$I$7:$L$7</c:f>
              <c:numCache>
                <c:formatCode>General</c:formatCode>
                <c:ptCount val="4"/>
                <c:pt idx="0">
                  <c:v>6180627539</c:v>
                </c:pt>
                <c:pt idx="1">
                  <c:v>1312776704</c:v>
                </c:pt>
                <c:pt idx="2">
                  <c:v>23532630800</c:v>
                </c:pt>
                <c:pt idx="3">
                  <c:v>4080556619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42-41C4-B492-058EB6CAD7F9}"/>
            </c:ext>
          </c:extLst>
        </c:ser>
        <c:ser>
          <c:idx val="6"/>
          <c:order val="6"/>
          <c:tx>
            <c:strRef>
              <c:f>exp_ukr!$H$8</c:f>
              <c:strCache>
                <c:ptCount val="1"/>
                <c:pt idx="0">
                  <c:v>Manufactured goods classified chiefly by material</c:v>
                </c:pt>
              </c:strCache>
            </c:strRef>
          </c:tx>
          <c:invertIfNegative val="0"/>
          <c:cat>
            <c:strRef>
              <c:f>exp_ukr!$I$1:$L$1</c:f>
              <c:strCache>
                <c:ptCount val="4"/>
                <c:pt idx="0">
                  <c:v>Export of Russia, 2000</c:v>
                </c:pt>
                <c:pt idx="1">
                  <c:v>Export of Ukraine, 2000</c:v>
                </c:pt>
                <c:pt idx="2">
                  <c:v>Export of Russia, 2013</c:v>
                </c:pt>
                <c:pt idx="3">
                  <c:v>Export of Ukraine, 2013</c:v>
                </c:pt>
              </c:strCache>
            </c:strRef>
          </c:cat>
          <c:val>
            <c:numRef>
              <c:f>exp_ukr!$I$8:$L$8</c:f>
              <c:numCache>
                <c:formatCode>General</c:formatCode>
                <c:ptCount val="4"/>
                <c:pt idx="0">
                  <c:v>18348613492</c:v>
                </c:pt>
                <c:pt idx="1">
                  <c:v>6644769792</c:v>
                </c:pt>
                <c:pt idx="2">
                  <c:v>53831086742</c:v>
                </c:pt>
                <c:pt idx="3">
                  <c:v>20082649882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42-41C4-B492-058EB6CAD7F9}"/>
            </c:ext>
          </c:extLst>
        </c:ser>
        <c:ser>
          <c:idx val="7"/>
          <c:order val="7"/>
          <c:tx>
            <c:strRef>
              <c:f>exp_ukr!$H$9</c:f>
              <c:strCache>
                <c:ptCount val="1"/>
                <c:pt idx="0">
                  <c:v>Machinery and transport equipment</c:v>
                </c:pt>
              </c:strCache>
            </c:strRef>
          </c:tx>
          <c:invertIfNegative val="0"/>
          <c:cat>
            <c:strRef>
              <c:f>exp_ukr!$I$1:$L$1</c:f>
              <c:strCache>
                <c:ptCount val="4"/>
                <c:pt idx="0">
                  <c:v>Export of Russia, 2000</c:v>
                </c:pt>
                <c:pt idx="1">
                  <c:v>Export of Ukraine, 2000</c:v>
                </c:pt>
                <c:pt idx="2">
                  <c:v>Export of Russia, 2013</c:v>
                </c:pt>
                <c:pt idx="3">
                  <c:v>Export of Ukraine, 2013</c:v>
                </c:pt>
              </c:strCache>
            </c:strRef>
          </c:cat>
          <c:val>
            <c:numRef>
              <c:f>exp_ukr!$I$9:$L$9</c:f>
              <c:numCache>
                <c:formatCode>General</c:formatCode>
                <c:ptCount val="4"/>
                <c:pt idx="0">
                  <c:v>6421563316</c:v>
                </c:pt>
                <c:pt idx="1">
                  <c:v>1794645888</c:v>
                </c:pt>
                <c:pt idx="2">
                  <c:v>21364774053</c:v>
                </c:pt>
                <c:pt idx="3">
                  <c:v>10263650274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42-41C4-B492-058EB6CAD7F9}"/>
            </c:ext>
          </c:extLst>
        </c:ser>
        <c:ser>
          <c:idx val="8"/>
          <c:order val="8"/>
          <c:tx>
            <c:strRef>
              <c:f>exp_ukr!$H$10</c:f>
              <c:strCache>
                <c:ptCount val="1"/>
                <c:pt idx="0">
                  <c:v>Miscellaneous manufactured articles</c:v>
                </c:pt>
              </c:strCache>
            </c:strRef>
          </c:tx>
          <c:invertIfNegative val="0"/>
          <c:cat>
            <c:strRef>
              <c:f>exp_ukr!$I$1:$L$1</c:f>
              <c:strCache>
                <c:ptCount val="4"/>
                <c:pt idx="0">
                  <c:v>Export of Russia, 2000</c:v>
                </c:pt>
                <c:pt idx="1">
                  <c:v>Export of Ukraine, 2000</c:v>
                </c:pt>
                <c:pt idx="2">
                  <c:v>Export of Russia, 2013</c:v>
                </c:pt>
                <c:pt idx="3">
                  <c:v>Export of Ukraine, 2013</c:v>
                </c:pt>
              </c:strCache>
            </c:strRef>
          </c:cat>
          <c:val>
            <c:numRef>
              <c:f>exp_ukr!$I$10:$L$10</c:f>
              <c:numCache>
                <c:formatCode>General</c:formatCode>
                <c:ptCount val="4"/>
                <c:pt idx="0">
                  <c:v>2063304929</c:v>
                </c:pt>
                <c:pt idx="1">
                  <c:v>660338944</c:v>
                </c:pt>
                <c:pt idx="2">
                  <c:v>5830354416</c:v>
                </c:pt>
                <c:pt idx="3">
                  <c:v>2313535796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42-41C4-B492-058EB6CAD7F9}"/>
            </c:ext>
          </c:extLst>
        </c:ser>
        <c:ser>
          <c:idx val="9"/>
          <c:order val="9"/>
          <c:tx>
            <c:strRef>
              <c:f>exp_ukr!$H$11</c:f>
              <c:strCache>
                <c:ptCount val="1"/>
                <c:pt idx="0">
                  <c:v>Commodities and transactions not classified elsewhere in the SITC</c:v>
                </c:pt>
              </c:strCache>
            </c:strRef>
          </c:tx>
          <c:invertIfNegative val="0"/>
          <c:cat>
            <c:strRef>
              <c:f>exp_ukr!$I$1:$L$1</c:f>
              <c:strCache>
                <c:ptCount val="4"/>
                <c:pt idx="0">
                  <c:v>Export of Russia, 2000</c:v>
                </c:pt>
                <c:pt idx="1">
                  <c:v>Export of Ukraine, 2000</c:v>
                </c:pt>
                <c:pt idx="2">
                  <c:v>Export of Russia, 2013</c:v>
                </c:pt>
                <c:pt idx="3">
                  <c:v>Export of Ukraine, 2013</c:v>
                </c:pt>
              </c:strCache>
            </c:strRef>
          </c:cat>
          <c:val>
            <c:numRef>
              <c:f>exp_ukr!$I$11:$L$11</c:f>
              <c:numCache>
                <c:formatCode>General</c:formatCode>
                <c:ptCount val="4"/>
                <c:pt idx="0">
                  <c:v>12144823259</c:v>
                </c:pt>
                <c:pt idx="1">
                  <c:v>347377632</c:v>
                </c:pt>
                <c:pt idx="2">
                  <c:v>18790281329</c:v>
                </c:pt>
                <c:pt idx="3">
                  <c:v>641265384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942-41C4-B492-058EB6CAD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232152"/>
        <c:axId val="187232544"/>
      </c:barChart>
      <c:catAx>
        <c:axId val="187232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7232544"/>
        <c:crosses val="autoZero"/>
        <c:auto val="1"/>
        <c:lblAlgn val="ctr"/>
        <c:lblOffset val="100"/>
        <c:noMultiLvlLbl val="0"/>
      </c:catAx>
      <c:valAx>
        <c:axId val="1872325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7232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imp_ukr!$E$2</c:f>
              <c:strCache>
                <c:ptCount val="1"/>
                <c:pt idx="0">
                  <c:v>Food and live animals</c:v>
                </c:pt>
              </c:strCache>
            </c:strRef>
          </c:tx>
          <c:invertIfNegative val="0"/>
          <c:cat>
            <c:strRef>
              <c:f>imp_ukr!$F$1:$I$1</c:f>
              <c:strCache>
                <c:ptCount val="4"/>
                <c:pt idx="0">
                  <c:v>Import of Russia, 2000</c:v>
                </c:pt>
                <c:pt idx="1">
                  <c:v>Import of Ukraine, 2000</c:v>
                </c:pt>
                <c:pt idx="2">
                  <c:v>Import of Russia, 2013</c:v>
                </c:pt>
                <c:pt idx="3">
                  <c:v>Import of Ukraine, 2013</c:v>
                </c:pt>
              </c:strCache>
            </c:strRef>
          </c:cat>
          <c:val>
            <c:numRef>
              <c:f>imp_ukr!$F$2:$I$2</c:f>
              <c:numCache>
                <c:formatCode>General</c:formatCode>
                <c:ptCount val="4"/>
                <c:pt idx="0">
                  <c:v>5288128562</c:v>
                </c:pt>
                <c:pt idx="1">
                  <c:v>641918720</c:v>
                </c:pt>
                <c:pt idx="2">
                  <c:v>34394878096</c:v>
                </c:pt>
                <c:pt idx="3">
                  <c:v>6165673236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F-4CC7-9285-7E542A97810B}"/>
            </c:ext>
          </c:extLst>
        </c:ser>
        <c:ser>
          <c:idx val="1"/>
          <c:order val="1"/>
          <c:tx>
            <c:strRef>
              <c:f>imp_ukr!$E$3</c:f>
              <c:strCache>
                <c:ptCount val="1"/>
                <c:pt idx="0">
                  <c:v>Beverages and tobacco</c:v>
                </c:pt>
              </c:strCache>
            </c:strRef>
          </c:tx>
          <c:invertIfNegative val="0"/>
          <c:cat>
            <c:strRef>
              <c:f>imp_ukr!$F$1:$I$1</c:f>
              <c:strCache>
                <c:ptCount val="4"/>
                <c:pt idx="0">
                  <c:v>Import of Russia, 2000</c:v>
                </c:pt>
                <c:pt idx="1">
                  <c:v>Import of Ukraine, 2000</c:v>
                </c:pt>
                <c:pt idx="2">
                  <c:v>Import of Russia, 2013</c:v>
                </c:pt>
                <c:pt idx="3">
                  <c:v>Import of Ukraine, 2013</c:v>
                </c:pt>
              </c:strCache>
            </c:strRef>
          </c:cat>
          <c:val>
            <c:numRef>
              <c:f>imp_ukr!$F$3:$I$3</c:f>
              <c:numCache>
                <c:formatCode>General</c:formatCode>
                <c:ptCount val="4"/>
                <c:pt idx="0">
                  <c:v>1130152185</c:v>
                </c:pt>
                <c:pt idx="1">
                  <c:v>182216112</c:v>
                </c:pt>
                <c:pt idx="2">
                  <c:v>4724877260</c:v>
                </c:pt>
                <c:pt idx="3">
                  <c:v>1057397158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F-4CC7-9285-7E542A97810B}"/>
            </c:ext>
          </c:extLst>
        </c:ser>
        <c:ser>
          <c:idx val="2"/>
          <c:order val="2"/>
          <c:tx>
            <c:strRef>
              <c:f>imp_ukr!$E$4</c:f>
              <c:strCache>
                <c:ptCount val="1"/>
                <c:pt idx="0">
                  <c:v>Crude materials, inedible, except fuels</c:v>
                </c:pt>
              </c:strCache>
            </c:strRef>
          </c:tx>
          <c:invertIfNegative val="0"/>
          <c:cat>
            <c:strRef>
              <c:f>imp_ukr!$F$1:$I$1</c:f>
              <c:strCache>
                <c:ptCount val="4"/>
                <c:pt idx="0">
                  <c:v>Import of Russia, 2000</c:v>
                </c:pt>
                <c:pt idx="1">
                  <c:v>Import of Ukraine, 2000</c:v>
                </c:pt>
                <c:pt idx="2">
                  <c:v>Import of Russia, 2013</c:v>
                </c:pt>
                <c:pt idx="3">
                  <c:v>Import of Ukraine, 2013</c:v>
                </c:pt>
              </c:strCache>
            </c:strRef>
          </c:cat>
          <c:val>
            <c:numRef>
              <c:f>imp_ukr!$F$4:$I$4</c:f>
              <c:numCache>
                <c:formatCode>General</c:formatCode>
                <c:ptCount val="4"/>
                <c:pt idx="0">
                  <c:v>2453377626</c:v>
                </c:pt>
                <c:pt idx="1">
                  <c:v>767006208</c:v>
                </c:pt>
                <c:pt idx="2">
                  <c:v>8838797954</c:v>
                </c:pt>
                <c:pt idx="3">
                  <c:v>2221745830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3F-4CC7-9285-7E542A97810B}"/>
            </c:ext>
          </c:extLst>
        </c:ser>
        <c:ser>
          <c:idx val="3"/>
          <c:order val="3"/>
          <c:tx>
            <c:strRef>
              <c:f>imp_ukr!$E$5</c:f>
              <c:strCache>
                <c:ptCount val="1"/>
                <c:pt idx="0">
                  <c:v>Mineral fuels, lubricants and related materials</c:v>
                </c:pt>
              </c:strCache>
            </c:strRef>
          </c:tx>
          <c:invertIfNegative val="0"/>
          <c:cat>
            <c:strRef>
              <c:f>imp_ukr!$F$1:$I$1</c:f>
              <c:strCache>
                <c:ptCount val="4"/>
                <c:pt idx="0">
                  <c:v>Import of Russia, 2000</c:v>
                </c:pt>
                <c:pt idx="1">
                  <c:v>Import of Ukraine, 2000</c:v>
                </c:pt>
                <c:pt idx="2">
                  <c:v>Import of Russia, 2013</c:v>
                </c:pt>
                <c:pt idx="3">
                  <c:v>Import of Ukraine, 2013</c:v>
                </c:pt>
              </c:strCache>
            </c:strRef>
          </c:cat>
          <c:val>
            <c:numRef>
              <c:f>imp_ukr!$F$5:$I$5</c:f>
              <c:numCache>
                <c:formatCode>General</c:formatCode>
                <c:ptCount val="4"/>
                <c:pt idx="0">
                  <c:v>1383819814</c:v>
                </c:pt>
                <c:pt idx="1">
                  <c:v>5997276160</c:v>
                </c:pt>
                <c:pt idx="2">
                  <c:v>3641488015</c:v>
                </c:pt>
                <c:pt idx="3">
                  <c:v>21236818032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3F-4CC7-9285-7E542A97810B}"/>
            </c:ext>
          </c:extLst>
        </c:ser>
        <c:ser>
          <c:idx val="4"/>
          <c:order val="4"/>
          <c:tx>
            <c:strRef>
              <c:f>imp_ukr!$E$6</c:f>
              <c:strCache>
                <c:ptCount val="1"/>
                <c:pt idx="0">
                  <c:v>Animal and vegetable oils, fats and waxes</c:v>
                </c:pt>
              </c:strCache>
            </c:strRef>
          </c:tx>
          <c:invertIfNegative val="0"/>
          <c:cat>
            <c:strRef>
              <c:f>imp_ukr!$F$1:$I$1</c:f>
              <c:strCache>
                <c:ptCount val="4"/>
                <c:pt idx="0">
                  <c:v>Import of Russia, 2000</c:v>
                </c:pt>
                <c:pt idx="1">
                  <c:v>Import of Ukraine, 2000</c:v>
                </c:pt>
                <c:pt idx="2">
                  <c:v>Import of Russia, 2013</c:v>
                </c:pt>
                <c:pt idx="3">
                  <c:v>Import of Ukraine, 2013</c:v>
                </c:pt>
              </c:strCache>
            </c:strRef>
          </c:cat>
          <c:val>
            <c:numRef>
              <c:f>imp_ukr!$F$6:$I$6</c:f>
              <c:numCache>
                <c:formatCode>General</c:formatCode>
                <c:ptCount val="4"/>
                <c:pt idx="0">
                  <c:v>385955505</c:v>
                </c:pt>
                <c:pt idx="1">
                  <c:v>42663376</c:v>
                </c:pt>
                <c:pt idx="2">
                  <c:v>1524693584</c:v>
                </c:pt>
                <c:pt idx="3">
                  <c:v>365575448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3F-4CC7-9285-7E542A97810B}"/>
            </c:ext>
          </c:extLst>
        </c:ser>
        <c:ser>
          <c:idx val="5"/>
          <c:order val="5"/>
          <c:tx>
            <c:strRef>
              <c:f>imp_ukr!$E$7</c:f>
              <c:strCache>
                <c:ptCount val="1"/>
                <c:pt idx="0">
                  <c:v>Chemicals and related products, n.e.s.</c:v>
                </c:pt>
              </c:strCache>
            </c:strRef>
          </c:tx>
          <c:invertIfNegative val="0"/>
          <c:cat>
            <c:strRef>
              <c:f>imp_ukr!$F$1:$I$1</c:f>
              <c:strCache>
                <c:ptCount val="4"/>
                <c:pt idx="0">
                  <c:v>Import of Russia, 2000</c:v>
                </c:pt>
                <c:pt idx="1">
                  <c:v>Import of Ukraine, 2000</c:v>
                </c:pt>
                <c:pt idx="2">
                  <c:v>Import of Russia, 2013</c:v>
                </c:pt>
                <c:pt idx="3">
                  <c:v>Import of Ukraine, 2013</c:v>
                </c:pt>
              </c:strCache>
            </c:strRef>
          </c:cat>
          <c:val>
            <c:numRef>
              <c:f>imp_ukr!$F$7:$I$7</c:f>
              <c:numCache>
                <c:formatCode>General</c:formatCode>
                <c:ptCount val="4"/>
                <c:pt idx="0">
                  <c:v>3985075874</c:v>
                </c:pt>
                <c:pt idx="1">
                  <c:v>1222273536</c:v>
                </c:pt>
                <c:pt idx="2">
                  <c:v>40165634022</c:v>
                </c:pt>
                <c:pt idx="3">
                  <c:v>11171869686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3F-4CC7-9285-7E542A97810B}"/>
            </c:ext>
          </c:extLst>
        </c:ser>
        <c:ser>
          <c:idx val="6"/>
          <c:order val="6"/>
          <c:tx>
            <c:strRef>
              <c:f>imp_ukr!$E$8</c:f>
              <c:strCache>
                <c:ptCount val="1"/>
                <c:pt idx="0">
                  <c:v>Manufactured goods classified chiefly by material</c:v>
                </c:pt>
              </c:strCache>
            </c:strRef>
          </c:tx>
          <c:invertIfNegative val="0"/>
          <c:cat>
            <c:strRef>
              <c:f>imp_ukr!$F$1:$I$1</c:f>
              <c:strCache>
                <c:ptCount val="4"/>
                <c:pt idx="0">
                  <c:v>Import of Russia, 2000</c:v>
                </c:pt>
                <c:pt idx="1">
                  <c:v>Import of Ukraine, 2000</c:v>
                </c:pt>
                <c:pt idx="2">
                  <c:v>Import of Russia, 2013</c:v>
                </c:pt>
                <c:pt idx="3">
                  <c:v>Import of Ukraine, 2013</c:v>
                </c:pt>
              </c:strCache>
            </c:strRef>
          </c:cat>
          <c:val>
            <c:numRef>
              <c:f>imp_ukr!$F$8:$I$8</c:f>
              <c:numCache>
                <c:formatCode>General</c:formatCode>
                <c:ptCount val="4"/>
                <c:pt idx="0">
                  <c:v>4707999544</c:v>
                </c:pt>
                <c:pt idx="1">
                  <c:v>1782519552</c:v>
                </c:pt>
                <c:pt idx="2">
                  <c:v>40182969955</c:v>
                </c:pt>
                <c:pt idx="3">
                  <c:v>10569785895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3F-4CC7-9285-7E542A97810B}"/>
            </c:ext>
          </c:extLst>
        </c:ser>
        <c:ser>
          <c:idx val="7"/>
          <c:order val="7"/>
          <c:tx>
            <c:strRef>
              <c:f>imp_ukr!$E$9</c:f>
              <c:strCache>
                <c:ptCount val="1"/>
                <c:pt idx="0">
                  <c:v>Machinery and transport equipment</c:v>
                </c:pt>
              </c:strCache>
            </c:strRef>
          </c:tx>
          <c:invertIfNegative val="0"/>
          <c:cat>
            <c:strRef>
              <c:f>imp_ukr!$F$1:$I$1</c:f>
              <c:strCache>
                <c:ptCount val="4"/>
                <c:pt idx="0">
                  <c:v>Import of Russia, 2000</c:v>
                </c:pt>
                <c:pt idx="1">
                  <c:v>Import of Ukraine, 2000</c:v>
                </c:pt>
                <c:pt idx="2">
                  <c:v>Import of Russia, 2013</c:v>
                </c:pt>
                <c:pt idx="3">
                  <c:v>Import of Ukraine, 2013</c:v>
                </c:pt>
              </c:strCache>
            </c:strRef>
          </c:cat>
          <c:val>
            <c:numRef>
              <c:f>imp_ukr!$F$9:$I$9</c:f>
              <c:numCache>
                <c:formatCode>General</c:formatCode>
                <c:ptCount val="4"/>
                <c:pt idx="0">
                  <c:v>8315785250</c:v>
                </c:pt>
                <c:pt idx="1">
                  <c:v>2444133120</c:v>
                </c:pt>
                <c:pt idx="2">
                  <c:v>141440801115</c:v>
                </c:pt>
                <c:pt idx="3">
                  <c:v>18406379436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3F-4CC7-9285-7E542A97810B}"/>
            </c:ext>
          </c:extLst>
        </c:ser>
        <c:ser>
          <c:idx val="8"/>
          <c:order val="8"/>
          <c:tx>
            <c:strRef>
              <c:f>imp_ukr!$E$10</c:f>
              <c:strCache>
                <c:ptCount val="1"/>
                <c:pt idx="0">
                  <c:v>Miscellaneous manufactured articles</c:v>
                </c:pt>
              </c:strCache>
            </c:strRef>
          </c:tx>
          <c:invertIfNegative val="0"/>
          <c:cat>
            <c:strRef>
              <c:f>imp_ukr!$F$1:$I$1</c:f>
              <c:strCache>
                <c:ptCount val="4"/>
                <c:pt idx="0">
                  <c:v>Import of Russia, 2000</c:v>
                </c:pt>
                <c:pt idx="1">
                  <c:v>Import of Ukraine, 2000</c:v>
                </c:pt>
                <c:pt idx="2">
                  <c:v>Import of Russia, 2013</c:v>
                </c:pt>
                <c:pt idx="3">
                  <c:v>Import of Ukraine, 2013</c:v>
                </c:pt>
              </c:strCache>
            </c:strRef>
          </c:cat>
          <c:val>
            <c:numRef>
              <c:f>imp_ukr!$F$10:$I$10</c:f>
              <c:numCache>
                <c:formatCode>General</c:formatCode>
                <c:ptCount val="4"/>
                <c:pt idx="0">
                  <c:v>2431320974</c:v>
                </c:pt>
                <c:pt idx="1">
                  <c:v>496379264</c:v>
                </c:pt>
                <c:pt idx="2">
                  <c:v>38324335283</c:v>
                </c:pt>
                <c:pt idx="3">
                  <c:v>4845205415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3F-4CC7-9285-7E542A97810B}"/>
            </c:ext>
          </c:extLst>
        </c:ser>
        <c:ser>
          <c:idx val="9"/>
          <c:order val="9"/>
          <c:tx>
            <c:strRef>
              <c:f>imp_ukr!$E$11</c:f>
              <c:strCache>
                <c:ptCount val="1"/>
                <c:pt idx="0">
                  <c:v>Commodities and transactions not classified elsewhere in the SITC</c:v>
                </c:pt>
              </c:strCache>
            </c:strRef>
          </c:tx>
          <c:invertIfNegative val="0"/>
          <c:cat>
            <c:strRef>
              <c:f>imp_ukr!$F$1:$I$1</c:f>
              <c:strCache>
                <c:ptCount val="4"/>
                <c:pt idx="0">
                  <c:v>Import of Russia, 2000</c:v>
                </c:pt>
                <c:pt idx="1">
                  <c:v>Import of Ukraine, 2000</c:v>
                </c:pt>
                <c:pt idx="2">
                  <c:v>Import of Russia, 2013</c:v>
                </c:pt>
                <c:pt idx="3">
                  <c:v>Import of Ukraine, 2013</c:v>
                </c:pt>
              </c:strCache>
            </c:strRef>
          </c:cat>
          <c:val>
            <c:numRef>
              <c:f>imp_ukr!$F$11:$I$11</c:f>
              <c:numCache>
                <c:formatCode>General</c:formatCode>
                <c:ptCount val="4"/>
                <c:pt idx="0">
                  <c:v>3798476510</c:v>
                </c:pt>
                <c:pt idx="1">
                  <c:v>379612544</c:v>
                </c:pt>
                <c:pt idx="2">
                  <c:v>1706619704</c:v>
                </c:pt>
                <c:pt idx="3">
                  <c:v>945562364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93F-4CC7-9285-7E542A978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233328"/>
        <c:axId val="186719112"/>
      </c:barChart>
      <c:catAx>
        <c:axId val="18723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719112"/>
        <c:crosses val="autoZero"/>
        <c:auto val="1"/>
        <c:lblAlgn val="ctr"/>
        <c:lblOffset val="100"/>
        <c:noMultiLvlLbl val="0"/>
      </c:catAx>
      <c:valAx>
        <c:axId val="1867191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72333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B7B0-C5E6-44CE-BBC3-08B2659E7AB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6B9-7800-4B8B-BFF6-6D57CB43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8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B7B0-C5E6-44CE-BBC3-08B2659E7AB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6B9-7800-4B8B-BFF6-6D57CB43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B7B0-C5E6-44CE-BBC3-08B2659E7AB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6B9-7800-4B8B-BFF6-6D57CB43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6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B7B0-C5E6-44CE-BBC3-08B2659E7AB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6B9-7800-4B8B-BFF6-6D57CB43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4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B7B0-C5E6-44CE-BBC3-08B2659E7AB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6B9-7800-4B8B-BFF6-6D57CB43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5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B7B0-C5E6-44CE-BBC3-08B2659E7AB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6B9-7800-4B8B-BFF6-6D57CB43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9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B7B0-C5E6-44CE-BBC3-08B2659E7AB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6B9-7800-4B8B-BFF6-6D57CB43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B7B0-C5E6-44CE-BBC3-08B2659E7AB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6B9-7800-4B8B-BFF6-6D57CB43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B7B0-C5E6-44CE-BBC3-08B2659E7AB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6B9-7800-4B8B-BFF6-6D57CB43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1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B7B0-C5E6-44CE-BBC3-08B2659E7AB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6B9-7800-4B8B-BFF6-6D57CB43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8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B7B0-C5E6-44CE-BBC3-08B2659E7AB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6B9-7800-4B8B-BFF6-6D57CB43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0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B7B0-C5E6-44CE-BBC3-08B2659E7AB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AB6B9-7800-4B8B-BFF6-6D57CB43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568"/>
            <a:ext cx="7772400" cy="1470025"/>
          </a:xfrm>
        </p:spPr>
        <p:txBody>
          <a:bodyPr>
            <a:noAutofit/>
          </a:bodyPr>
          <a:lstStyle/>
          <a:p>
            <a:r>
              <a:rPr lang="en-US" sz="3500" b="1" dirty="0"/>
              <a:t>Eurasian economic integration and relationship of Russia with former Soviet republics 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752600"/>
          </a:xfrm>
        </p:spPr>
        <p:txBody>
          <a:bodyPr/>
          <a:lstStyle/>
          <a:p>
            <a:r>
              <a:rPr lang="en-US" dirty="0"/>
              <a:t>Svetlana </a:t>
            </a:r>
            <a:r>
              <a:rPr lang="en-US" dirty="0" err="1"/>
              <a:t>Ledyaeva</a:t>
            </a:r>
            <a:r>
              <a:rPr lang="en-US" dirty="0"/>
              <a:t> </a:t>
            </a:r>
          </a:p>
          <a:p>
            <a:r>
              <a:rPr lang="en-US" dirty="0"/>
              <a:t>Aalto University School of Business</a:t>
            </a:r>
          </a:p>
        </p:txBody>
      </p:sp>
      <p:pic>
        <p:nvPicPr>
          <p:cNvPr id="1026" name="Picture 2" descr="https://encrypted-tbn2.gstatic.com/images?q=tbn:ANd9GcRWOXVVOfwZrNlBn14h5bmWtYiTgR_9HJTWWI2Z2ISKKSIz42_D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6300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pxdaily.com/images-lg/russia-kazakhstan-belarus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6775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53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union`s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tariff</a:t>
            </a:r>
            <a:endParaRPr lang="fi-FI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Unified external tariff 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largely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based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on Russian </a:t>
            </a: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external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tariff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Belarus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tariffs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Union 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Belarus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external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tariff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did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not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change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much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after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joining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Customs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Union. </a:t>
            </a:r>
          </a:p>
          <a:p>
            <a:pPr marL="0" indent="0">
              <a:buNone/>
            </a:pP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Kazakhstan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external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tariffs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were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much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lower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than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Russia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before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joining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Union  </a:t>
            </a: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Kazakhstan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external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tariffs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have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increased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significantly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Kazakhstan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had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switch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from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import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from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other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countries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import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from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Russia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for 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goods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produced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Russia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due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increased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tariffs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rest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World.  </a:t>
            </a:r>
          </a:p>
          <a:p>
            <a:pPr marL="0" indent="0">
              <a:buNone/>
            </a:pP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good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for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Russia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increased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export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Kazakhstan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),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bad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for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Kazakhstan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substitute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import of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foreign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goods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by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import of Russian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goods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even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quality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latter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is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worse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former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). </a:t>
            </a:r>
            <a:endParaRPr lang="fi-F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4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0"/>
            <a:ext cx="8640961" cy="65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 integration at present: Institutions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Capitals of Eurasian Union: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Astana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C00000"/>
                </a:solidFill>
              </a:rPr>
              <a:t>Omsk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/>
              <a:t>Eurasian Development Bank (Almaty, 2006); </a:t>
            </a:r>
          </a:p>
          <a:p>
            <a:pPr marL="0" indent="0">
              <a:buNone/>
            </a:pPr>
            <a:r>
              <a:rPr lang="en-US" sz="2700" dirty="0"/>
              <a:t>Eurasian Business Council (Moscow, 2008); </a:t>
            </a:r>
          </a:p>
          <a:p>
            <a:pPr marL="0" indent="0">
              <a:buNone/>
            </a:pPr>
            <a:r>
              <a:rPr lang="en-US" sz="2700" dirty="0"/>
              <a:t>Eurasian Media Forum (Almaty, 2001); </a:t>
            </a:r>
          </a:p>
          <a:p>
            <a:pPr marL="0" indent="0">
              <a:buNone/>
            </a:pPr>
            <a:r>
              <a:rPr lang="en-US" sz="2700" dirty="0"/>
              <a:t>Eurasian Association of Universities (Moscow, </a:t>
            </a:r>
          </a:p>
          <a:p>
            <a:pPr marL="0" indent="0">
              <a:buNone/>
            </a:pPr>
            <a:r>
              <a:rPr lang="en-US" sz="2700" dirty="0"/>
              <a:t>1989/1992); </a:t>
            </a:r>
          </a:p>
          <a:p>
            <a:pPr marL="0" indent="0">
              <a:buNone/>
            </a:pPr>
            <a:r>
              <a:rPr lang="en-US" sz="2700" dirty="0"/>
              <a:t>Eurasian Association of Scientists (Astana, 2008). 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/>
              <a:t>L.N. </a:t>
            </a:r>
            <a:r>
              <a:rPr lang="en-US" sz="2700" dirty="0" err="1"/>
              <a:t>Gumilyov</a:t>
            </a:r>
            <a:r>
              <a:rPr lang="en-US" sz="2700" dirty="0"/>
              <a:t> Eurasian National University (1996), Astana, Kazakhstan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upload.wikimedia.org/wikipedia/commons/6/66/Central_Downtown_Astana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8"/>
            <a:ext cx="2316224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80916"/>
            <a:ext cx="2316224" cy="160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45" y="1556792"/>
            <a:ext cx="9525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067944" y="2276872"/>
            <a:ext cx="1081301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588224" y="980728"/>
            <a:ext cx="115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ASTANA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8224" y="2564904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OMSK</a:t>
            </a:r>
          </a:p>
        </p:txBody>
      </p:sp>
    </p:spTree>
    <p:extLst>
      <p:ext uri="{BB962C8B-B14F-4D97-AF65-F5344CB8AC3E}">
        <p14:creationId xmlns:p14="http://schemas.microsoft.com/office/powerpoint/2010/main" val="107077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476673"/>
            <a:ext cx="8496945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71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 integration at present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Customs Union – </a:t>
            </a: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big step in regional integration by removing all barriers to trade, capital, and labor movements between the member countries.</a:t>
            </a: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 technical standards – to replace former soviet state standards. Approved by WTO. 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Russian language – official language. Only those countries where Russian language is widely used can join the Union.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6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 integration: future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en-US" sz="2400" dirty="0"/>
              <a:t> Common market for medical products.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1800" dirty="0"/>
              <a:t>common Eurasian medical device and pharmaceutical regulations   </a:t>
            </a:r>
          </a:p>
          <a:p>
            <a:pPr marL="0" indent="0">
              <a:buNone/>
            </a:pPr>
            <a:r>
              <a:rPr lang="en-US" sz="1800" dirty="0"/>
              <a:t>                  formally came into force in January 2016.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2019-2024</a:t>
            </a:r>
            <a:r>
              <a:rPr lang="en-US" sz="2400" dirty="0"/>
              <a:t> Common electric power market.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r>
              <a:rPr lang="en-US" sz="2400" dirty="0"/>
              <a:t> Supranational regulatory authority for financial market; Common market for gas, oil and petroleum.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3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 Union: achievements and threats?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Already achieved: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Freedom of movement of goods.</a:t>
            </a:r>
          </a:p>
          <a:p>
            <a:r>
              <a:rPr lang="en-US" sz="2000" dirty="0"/>
              <a:t>The Eurasian commission (2012) – is a fully functioning supranational organization.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Threats: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Larger and more competitive Russia – can swallow up Belarus and Kazakhstan.</a:t>
            </a:r>
          </a:p>
          <a:p>
            <a:r>
              <a:rPr lang="en-US" sz="2000" dirty="0"/>
              <a:t>Hence, no much desire for a larger integration from Belarus and Kazakhstan. </a:t>
            </a:r>
          </a:p>
        </p:txBody>
      </p:sp>
    </p:spTree>
    <p:extLst>
      <p:ext uri="{BB962C8B-B14F-4D97-AF65-F5344CB8AC3E}">
        <p14:creationId xmlns:p14="http://schemas.microsoft.com/office/powerpoint/2010/main" val="298581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 integration: what is the purpose of 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Questionnaire results (Moscow, Astana, Minsk, Almaty; by Sean Roberts, 2014)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They want economic union.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No parliament, no monetary union, no politics.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Building regionalism as an aim – deepening and widening integration.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interest by country?</a:t>
            </a:r>
          </a:p>
          <a:p>
            <a:pPr marL="0" indent="0">
              <a:buNone/>
            </a:pPr>
            <a:endParaRPr lang="en-US" sz="2200" dirty="0"/>
          </a:p>
          <a:p>
            <a:pPr algn="just"/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Belarus</a:t>
            </a:r>
            <a:r>
              <a:rPr lang="en-US" sz="2200" dirty="0"/>
              <a:t> – access to Russian market, gradual modernization without exposure to globalized economy.</a:t>
            </a:r>
          </a:p>
          <a:p>
            <a:pPr algn="just"/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Kazakhstan</a:t>
            </a:r>
            <a:r>
              <a:rPr lang="en-US" sz="2200" dirty="0"/>
              <a:t> – access to Russian market, modernization, increased competitiveness. </a:t>
            </a:r>
          </a:p>
          <a:p>
            <a:pPr algn="just"/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en-US" sz="2200" dirty="0"/>
              <a:t> – mostly geopolitical interests though economic interests also present.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22567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 integration: Belarus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Belarus was lured into the Union because its economy was in trouble and because it needed loans, and reduced oil and gas prices.</a:t>
            </a: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Belarus is Russia’s largest trading partner in the CIS. </a:t>
            </a: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large imports of energy from both Russia and Kazakhstan. </a:t>
            </a: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exports of agricultural and heavy industrial goods (including tractors and trucks) to its fellow Customs Union members.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71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389877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004048" y="116632"/>
          <a:ext cx="385192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796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fi-FI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endParaRPr lang="en-US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i-FI" sz="2200" dirty="0"/>
              <a:t>Main </a:t>
            </a:r>
            <a:r>
              <a:rPr lang="fi-FI" sz="2200" dirty="0" err="1"/>
              <a:t>directions</a:t>
            </a:r>
            <a:r>
              <a:rPr lang="fi-FI" sz="2200" dirty="0"/>
              <a:t> and </a:t>
            </a:r>
            <a:r>
              <a:rPr lang="fi-FI" sz="2200" dirty="0" err="1"/>
              <a:t>organizations</a:t>
            </a:r>
            <a:r>
              <a:rPr lang="fi-FI" sz="2200" dirty="0"/>
              <a:t> of </a:t>
            </a:r>
            <a:r>
              <a:rPr lang="fi-FI" sz="2200" dirty="0" err="1"/>
              <a:t>integration</a:t>
            </a:r>
            <a:r>
              <a:rPr lang="fi-FI" sz="2200" dirty="0"/>
              <a:t> </a:t>
            </a:r>
            <a:r>
              <a:rPr lang="fi-FI" sz="2200" dirty="0" err="1"/>
              <a:t>between</a:t>
            </a:r>
            <a:r>
              <a:rPr lang="fi-FI" sz="2200" dirty="0"/>
              <a:t> </a:t>
            </a:r>
            <a:r>
              <a:rPr lang="fi-FI" sz="2200" dirty="0" err="1"/>
              <a:t>Former</a:t>
            </a:r>
            <a:r>
              <a:rPr lang="fi-FI" sz="2200" dirty="0"/>
              <a:t> </a:t>
            </a:r>
            <a:r>
              <a:rPr lang="fi-FI" sz="2200" dirty="0" err="1"/>
              <a:t>Soviet</a:t>
            </a:r>
            <a:r>
              <a:rPr lang="fi-FI" sz="2200" dirty="0"/>
              <a:t> </a:t>
            </a:r>
            <a:r>
              <a:rPr lang="fi-FI" sz="2200" dirty="0" err="1"/>
              <a:t>States</a:t>
            </a:r>
            <a:endParaRPr lang="fi-FI" sz="2200" dirty="0"/>
          </a:p>
          <a:p>
            <a:pPr marL="0" indent="0" algn="just">
              <a:buNone/>
            </a:pPr>
            <a:endParaRPr lang="fi-FI" sz="2200" dirty="0"/>
          </a:p>
          <a:p>
            <a:pPr marL="0" indent="0" algn="just">
              <a:buNone/>
            </a:pPr>
            <a:r>
              <a:rPr lang="fi-FI" sz="2200" dirty="0" err="1"/>
              <a:t>History</a:t>
            </a:r>
            <a:r>
              <a:rPr lang="fi-FI" sz="2200" dirty="0"/>
              <a:t> of </a:t>
            </a:r>
            <a:r>
              <a:rPr lang="fi-FI" sz="2200" dirty="0" err="1"/>
              <a:t>Eurasian</a:t>
            </a:r>
            <a:r>
              <a:rPr lang="fi-FI" sz="2200" dirty="0"/>
              <a:t> </a:t>
            </a:r>
            <a:r>
              <a:rPr lang="fi-FI" sz="2200" dirty="0" err="1"/>
              <a:t>integration</a:t>
            </a:r>
            <a:r>
              <a:rPr lang="fi-FI" sz="2200" dirty="0"/>
              <a:t> </a:t>
            </a:r>
          </a:p>
          <a:p>
            <a:pPr marL="0" indent="0" algn="just">
              <a:buNone/>
            </a:pPr>
            <a:endParaRPr lang="fi-FI" sz="2200" dirty="0"/>
          </a:p>
          <a:p>
            <a:pPr marL="0" indent="0" algn="just">
              <a:buNone/>
            </a:pPr>
            <a:r>
              <a:rPr lang="fi-FI" sz="2200" dirty="0" err="1"/>
              <a:t>Current</a:t>
            </a:r>
            <a:r>
              <a:rPr lang="fi-FI" sz="2200" dirty="0"/>
              <a:t> </a:t>
            </a:r>
            <a:r>
              <a:rPr lang="fi-FI" sz="2200" dirty="0" err="1"/>
              <a:t>state</a:t>
            </a:r>
            <a:r>
              <a:rPr lang="fi-FI" sz="2200" dirty="0"/>
              <a:t> of </a:t>
            </a:r>
            <a:r>
              <a:rPr lang="fi-FI" sz="2200" dirty="0" err="1"/>
              <a:t>Eurasian</a:t>
            </a:r>
            <a:r>
              <a:rPr lang="fi-FI" sz="2200" dirty="0"/>
              <a:t> </a:t>
            </a:r>
            <a:r>
              <a:rPr lang="fi-FI" sz="2200" dirty="0" err="1"/>
              <a:t>integration</a:t>
            </a:r>
            <a:endParaRPr lang="fi-FI" sz="2200" dirty="0"/>
          </a:p>
          <a:p>
            <a:pPr marL="0" indent="0" algn="just">
              <a:buNone/>
            </a:pPr>
            <a:endParaRPr lang="fi-FI" sz="2200" dirty="0"/>
          </a:p>
          <a:p>
            <a:pPr marL="0" indent="0" algn="just">
              <a:buNone/>
            </a:pPr>
            <a:r>
              <a:rPr lang="fi-FI" sz="2200" dirty="0"/>
              <a:t>Trade </a:t>
            </a:r>
            <a:r>
              <a:rPr lang="fi-FI" sz="2200" dirty="0" err="1"/>
              <a:t>between</a:t>
            </a:r>
            <a:r>
              <a:rPr lang="fi-FI" sz="2200" dirty="0"/>
              <a:t> </a:t>
            </a:r>
            <a:r>
              <a:rPr lang="fi-FI" sz="2200" dirty="0" err="1"/>
              <a:t>Russia</a:t>
            </a:r>
            <a:r>
              <a:rPr lang="fi-FI" sz="2200" dirty="0"/>
              <a:t> and </a:t>
            </a:r>
            <a:r>
              <a:rPr lang="fi-FI" sz="2200" dirty="0" err="1"/>
              <a:t>Former</a:t>
            </a:r>
            <a:r>
              <a:rPr lang="fi-FI" sz="2200" dirty="0"/>
              <a:t> </a:t>
            </a:r>
            <a:r>
              <a:rPr lang="fi-FI" sz="2200" dirty="0" err="1"/>
              <a:t>Soviet</a:t>
            </a:r>
            <a:r>
              <a:rPr lang="fi-FI" sz="2200" dirty="0"/>
              <a:t> </a:t>
            </a:r>
            <a:r>
              <a:rPr lang="fi-FI" sz="2200" dirty="0" err="1"/>
              <a:t>States</a:t>
            </a:r>
            <a:endParaRPr lang="fi-FI" sz="2200" dirty="0"/>
          </a:p>
          <a:p>
            <a:pPr marL="0" indent="0" algn="just">
              <a:buNone/>
            </a:pPr>
            <a:endParaRPr lang="fi-FI" sz="2200" dirty="0"/>
          </a:p>
          <a:p>
            <a:pPr marL="0" indent="0" algn="just">
              <a:buNone/>
            </a:pPr>
            <a:r>
              <a:rPr lang="fi-FI" sz="2200" dirty="0" err="1"/>
              <a:t>Foreign</a:t>
            </a:r>
            <a:r>
              <a:rPr lang="fi-FI" sz="2200" dirty="0"/>
              <a:t> </a:t>
            </a:r>
            <a:r>
              <a:rPr lang="fi-FI" sz="2200" dirty="0" err="1"/>
              <a:t>Investment</a:t>
            </a:r>
            <a:r>
              <a:rPr lang="fi-FI" sz="2200" dirty="0"/>
              <a:t> </a:t>
            </a:r>
            <a:r>
              <a:rPr lang="fi-FI" sz="2200" dirty="0" err="1"/>
              <a:t>cooperation</a:t>
            </a:r>
            <a:r>
              <a:rPr lang="fi-FI" sz="2200" dirty="0"/>
              <a:t> </a:t>
            </a:r>
            <a:r>
              <a:rPr lang="fi-FI" sz="2200" dirty="0" err="1"/>
              <a:t>between</a:t>
            </a:r>
            <a:r>
              <a:rPr lang="fi-FI" sz="2200" dirty="0"/>
              <a:t> </a:t>
            </a:r>
            <a:r>
              <a:rPr lang="fi-FI" sz="2200" dirty="0" err="1"/>
              <a:t>Russia</a:t>
            </a:r>
            <a:r>
              <a:rPr lang="fi-FI" sz="2200" dirty="0"/>
              <a:t> and </a:t>
            </a:r>
            <a:r>
              <a:rPr lang="fi-FI" sz="2200" dirty="0" err="1"/>
              <a:t>Former</a:t>
            </a:r>
            <a:r>
              <a:rPr lang="fi-FI" sz="2200" dirty="0"/>
              <a:t> </a:t>
            </a:r>
            <a:r>
              <a:rPr lang="fi-FI" sz="2200" dirty="0" err="1"/>
              <a:t>Soviet</a:t>
            </a:r>
            <a:r>
              <a:rPr lang="fi-FI" sz="2200" dirty="0"/>
              <a:t> </a:t>
            </a:r>
            <a:r>
              <a:rPr lang="fi-FI" sz="2200" dirty="0" err="1"/>
              <a:t>States</a:t>
            </a:r>
            <a:endParaRPr lang="fi-FI" sz="2200" dirty="0"/>
          </a:p>
          <a:p>
            <a:pPr marL="0" indent="0" algn="just">
              <a:buNone/>
            </a:pPr>
            <a:endParaRPr lang="fi-FI" sz="2200" dirty="0"/>
          </a:p>
          <a:p>
            <a:pPr marL="0" indent="0" algn="just">
              <a:buNone/>
            </a:pPr>
            <a:endParaRPr lang="fi-FI" sz="2200" dirty="0"/>
          </a:p>
          <a:p>
            <a:pPr marL="0" indent="0" algn="just">
              <a:buNone/>
            </a:pPr>
            <a:endParaRPr lang="fi-FI" sz="2200" dirty="0"/>
          </a:p>
          <a:p>
            <a:pPr marL="0" indent="0" algn="just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97298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Similarity index between Russia and Belarus in trade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Similarity index: 0-100% of similarity. </a:t>
            </a:r>
          </a:p>
          <a:p>
            <a:pPr marL="0" indent="0">
              <a:buNone/>
            </a:pPr>
            <a:endParaRPr lang="en-US" sz="2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Export</a:t>
            </a:r>
          </a:p>
          <a:p>
            <a:pPr marL="0" indent="0">
              <a:buNone/>
            </a:pPr>
            <a:r>
              <a:rPr lang="en-US" sz="2600" dirty="0"/>
              <a:t>2000:  61%                       2013:  61%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Import</a:t>
            </a:r>
          </a:p>
          <a:p>
            <a:pPr marL="0" indent="0">
              <a:buNone/>
            </a:pPr>
            <a:r>
              <a:rPr lang="en-US" sz="2600" dirty="0"/>
              <a:t>2000:  70%                        2013:  67%</a:t>
            </a:r>
          </a:p>
        </p:txBody>
      </p:sp>
    </p:spTree>
    <p:extLst>
      <p:ext uri="{BB962C8B-B14F-4D97-AF65-F5344CB8AC3E}">
        <p14:creationId xmlns:p14="http://schemas.microsoft.com/office/powerpoint/2010/main" val="2580687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4624"/>
          <a:ext cx="411480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788024" y="260648"/>
          <a:ext cx="406794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488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Similarity index between Russia and Kazakhstan in trade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Similarity index: 0-100% of similarity. </a:t>
            </a:r>
          </a:p>
          <a:p>
            <a:pPr marL="0" indent="0">
              <a:buNone/>
            </a:pPr>
            <a:endParaRPr lang="en-US" sz="2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Export</a:t>
            </a:r>
          </a:p>
          <a:p>
            <a:pPr marL="0" indent="0">
              <a:buNone/>
            </a:pPr>
            <a:r>
              <a:rPr lang="en-US" sz="2600" dirty="0"/>
              <a:t>2000:  80%                       2013:  92%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Import</a:t>
            </a:r>
          </a:p>
          <a:p>
            <a:pPr marL="0" indent="0">
              <a:buNone/>
            </a:pPr>
            <a:r>
              <a:rPr lang="en-US" sz="2600" dirty="0"/>
              <a:t>2000:  73%                        2013:  83%</a:t>
            </a:r>
          </a:p>
        </p:txBody>
      </p:sp>
    </p:spTree>
    <p:extLst>
      <p:ext uri="{BB962C8B-B14F-4D97-AF65-F5344CB8AC3E}">
        <p14:creationId xmlns:p14="http://schemas.microsoft.com/office/powerpoint/2010/main" val="1755235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 integration: Russia and Kazakhstan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similarity of output between the two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largest countries—Russia and Kazakhstan—with their dependence on natural resources,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warning sign for increased integration. 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natural resources that both Kazakhstan and Russia hold have translated into a high reliance on resource-based outputs.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in nearly every commodity, Russia holds an absolute advantage.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Co-dependence on prices for primary energy commodities would mean that both countries are synchronized in their boom/bust cycles.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there enough differentiation in the economies of Kazakhstan and Russia to make easier trade translate to growth and improved outcomes?</a:t>
            </a: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69206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 integration: Divergence in policies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Divergence in policies: </a:t>
            </a:r>
          </a:p>
          <a:p>
            <a:pPr marL="0" indent="0">
              <a:buNone/>
            </a:pPr>
            <a:r>
              <a:rPr lang="en-US" sz="2400" b="1" u="sng" dirty="0"/>
              <a:t>Monetary or exchange rate policies, which have moved somewhat independently since the Russian crisis of 1998—1999.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Belarus</a:t>
            </a:r>
            <a:r>
              <a:rPr lang="en-US" sz="2400" dirty="0"/>
              <a:t> uses a state-administered exchange rate policy allowing for multiple rates; </a:t>
            </a: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Kazakhstan</a:t>
            </a:r>
            <a:r>
              <a:rPr lang="en-US" sz="2400" dirty="0"/>
              <a:t> has focused on inflation targeting via the interest rate for its monetary policy; </a:t>
            </a: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en-US" sz="2400" dirty="0"/>
              <a:t> targets money supplies for both inflation and exchange rate management.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39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 integration: Financial sector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500" dirty="0"/>
              <a:t>The governmental approach to financial sector development in the three Customs Union countries appears to have major commonalities.</a:t>
            </a:r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r>
              <a:rPr lang="en-US" sz="2500" dirty="0"/>
              <a:t>A lack of liberalization of financial systems pervades the region.</a:t>
            </a:r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r>
              <a:rPr lang="en-US" sz="2500" dirty="0"/>
              <a:t>This tight state control may be the sole source of any financial convergence that has occurred </a:t>
            </a:r>
            <a:r>
              <a:rPr lang="en-US" sz="2500" dirty="0">
                <a:solidFill>
                  <a:srgbClr val="FF0000"/>
                </a:solidFill>
                <a:highlight>
                  <a:srgbClr val="FFFF00"/>
                </a:highlight>
              </a:rPr>
              <a:t>as only Russian and–— in some cases–—Kazakh banks have really penetrated the region. </a:t>
            </a:r>
          </a:p>
          <a:p>
            <a:pPr marL="0" indent="0" algn="just">
              <a:buNone/>
            </a:pPr>
            <a:endParaRPr lang="en-US" sz="2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07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 integration: labor markets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Labor costs in Kazakhstan are much more competitive than in Russia or Belarus.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Kazakhstan’s labor productivity higher than in Russia but lower than in Belarus.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differences can allow companies to take advantage of increased integration across the three countries.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90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 integration: prospects for the other CISs</a:t>
            </a:r>
            <a:b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While the absolute volumes of both imports and exports have been on the rise in the CIS (apart from Tajikistan, which has had declining exports since 2000),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proportion of trade that has occurred within the CIS realm has been declining.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33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 integration: Prospects for the other CISs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Integration and trade seem to be on the rise is energy, which is, again, dominated by Russia and Kazakhstan (but also includes oil-rich Azerbaijan).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movement of people from the periphery of the CIS to Russia</a:t>
            </a:r>
            <a:r>
              <a:rPr lang="en-US" sz="2400" dirty="0"/>
              <a:t>. The vast majority of emigrants from CIS countries go to work in Russia. </a:t>
            </a: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to Russia: </a:t>
            </a:r>
            <a:r>
              <a:rPr lang="en-US" sz="2400" dirty="0"/>
              <a:t>usually only one family member lives in Russia and sends money back. Indeed,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remittances support </a:t>
            </a:r>
            <a:r>
              <a:rPr lang="en-US" sz="2400" dirty="0"/>
              <a:t>many of the economies of the CIS countries, with Tajikistan, Moldova, and the Kyrgyz Republic having more than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one-third of their economies reliant on remittances.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10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  <a:r>
              <a:rPr lang="fi-FI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Trade </a:t>
            </a:r>
            <a:r>
              <a:rPr lang="fi-FI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Agreements</a:t>
            </a:r>
            <a:r>
              <a:rPr lang="fi-FI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i-FI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</a:t>
            </a:r>
            <a:r>
              <a:rPr lang="fi-FI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</a:t>
            </a:r>
            <a:r>
              <a:rPr lang="fi-FI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Union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force since 2012, the multilateral CIS FTA established between Armenia, Belarus, Kazakhstan, Kyrgyzstan, Russia (now all EAEU member states), as well as Ukraine, Uzbekistan and Moldova. </a:t>
            </a:r>
            <a:r>
              <a:rPr lang="en-US" sz="2400" dirty="0">
                <a:solidFill>
                  <a:srgbClr val="FF0000"/>
                </a:solidFill>
              </a:rPr>
              <a:t>Russia has suspended the Agreement with respect to Ukraine from 1 January 2016.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645024"/>
            <a:ext cx="3057525" cy="2819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08104" y="3645024"/>
            <a:ext cx="273630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FTAs</a:t>
            </a:r>
            <a:r>
              <a:rPr lang="fi-FI" dirty="0"/>
              <a:t> of EAEU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non-members</a:t>
            </a:r>
            <a:endParaRPr lang="fi-FI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3669085" y="4437112"/>
            <a:ext cx="1839019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C9FC81-D476-47EB-9E9B-8275553E67C0}"/>
              </a:ext>
            </a:extLst>
          </p:cNvPr>
          <p:cNvCxnSpPr/>
          <p:nvPr/>
        </p:nvCxnSpPr>
        <p:spPr>
          <a:xfrm>
            <a:off x="683568" y="4005064"/>
            <a:ext cx="288032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2A26D7-51DA-4A18-8545-D2040DC54A75}"/>
              </a:ext>
            </a:extLst>
          </p:cNvPr>
          <p:cNvCxnSpPr/>
          <p:nvPr/>
        </p:nvCxnSpPr>
        <p:spPr>
          <a:xfrm flipV="1">
            <a:off x="611560" y="4005064"/>
            <a:ext cx="2880320" cy="2160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18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altLang="en-US" sz="33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33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is a member of the Commonwealth of Independent States (CIS) </a:t>
            </a:r>
            <a:br>
              <a:rPr lang="en-GB" alt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70485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979712" y="2924944"/>
            <a:ext cx="864096" cy="43204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267744" y="2888940"/>
            <a:ext cx="720080" cy="50405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201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 customs union and Ukraine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 pressure has been applied to Ukraine, and many commentators question the value of the Customs Union without Ukraine.</a:t>
            </a: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Vladimir Putin was open about Russian concerns: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Ukraine creates a free-trade zone with the EU, we will have to start building a border.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Ukrayina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Moloda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2011).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75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3889-B216-471C-96AC-C1B14042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for points</a:t>
            </a:r>
            <a:endParaRPr lang="LID4096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8C314-AB9F-4B17-B9DC-560C1DCD9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Ukraine was so important for Eurasian Economic Union?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26127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Ukraine: The elephant in the room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important?</a:t>
            </a: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second-largest country in the CIS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would automatically bring a much larger market to the Union than, say, tiny Tajikistan.</a:t>
            </a: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Ukraine’s position adjacent to both the European Union (EU) and Russia can make it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conduit for Customs Union goods to Europe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Ukraine’s economy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based on extractive industries but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much more diversified.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more opportunities for trade between Ukraine and other countries in the Union.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98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43451"/>
              </p:ext>
            </p:extLst>
          </p:nvPr>
        </p:nvGraphicFramePr>
        <p:xfrm>
          <a:off x="107504" y="0"/>
          <a:ext cx="4176464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622672"/>
              </p:ext>
            </p:extLst>
          </p:nvPr>
        </p:nvGraphicFramePr>
        <p:xfrm>
          <a:off x="4788024" y="0"/>
          <a:ext cx="435597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693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Similarity index between Russia and Ukraine in trade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Similarity index: 0-100% of similarity. </a:t>
            </a:r>
          </a:p>
          <a:p>
            <a:pPr marL="0" indent="0">
              <a:buNone/>
            </a:pPr>
            <a:endParaRPr lang="en-US" sz="2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Export</a:t>
            </a:r>
          </a:p>
          <a:p>
            <a:pPr marL="0" indent="0">
              <a:buNone/>
            </a:pPr>
            <a:r>
              <a:rPr lang="en-US" sz="2600" dirty="0"/>
              <a:t>2000:  46%                       2013:  31%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Import</a:t>
            </a:r>
          </a:p>
          <a:p>
            <a:pPr marL="0" indent="0">
              <a:buNone/>
            </a:pPr>
            <a:r>
              <a:rPr lang="en-US" sz="2600" dirty="0"/>
              <a:t>2000:  61%                        2013:  70%</a:t>
            </a:r>
          </a:p>
        </p:txBody>
      </p:sp>
    </p:spTree>
    <p:extLst>
      <p:ext uri="{BB962C8B-B14F-4D97-AF65-F5344CB8AC3E}">
        <p14:creationId xmlns:p14="http://schemas.microsoft.com/office/powerpoint/2010/main" val="1861554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 Union and Asia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/>
              <a:t>An implicit goal in creating the Eurasian Union that it would eventually also encompass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Tajikistan</a:t>
            </a:r>
            <a:r>
              <a:rPr lang="en-US" sz="2600" dirty="0"/>
              <a:t> and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Uzbekistan</a:t>
            </a:r>
            <a:r>
              <a:rPr lang="en-US" sz="2600" dirty="0"/>
              <a:t>. </a:t>
            </a:r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r>
              <a:rPr lang="en-US" sz="2600" dirty="0"/>
              <a:t>Not very large potential for trade within the Union. </a:t>
            </a:r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OPINION:</a:t>
            </a:r>
            <a:r>
              <a:rPr lang="en-US" sz="2600" dirty="0"/>
              <a:t> “The land-locked nature and high dependence on natural resources of those countries suggest the impossibility of increasing trade by creation of an agreement’’ (</a:t>
            </a:r>
            <a:r>
              <a:rPr lang="en-US" sz="2600" dirty="0" err="1"/>
              <a:t>Kurmanalieva</a:t>
            </a:r>
            <a:r>
              <a:rPr lang="en-US" sz="2600" dirty="0"/>
              <a:t> &amp; Vinokurov, 2011, p. 8). 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33426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east. . . or west?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of the new Eurasian Union to the old EU?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 trade with the EU has underperformed since the collapse of the Soviet Union. 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trade that has occurred with the EU has mostly been in the form of energy, with little movement toward diversification.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seek to become a complement to rather than an alternative for the EU.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worst-case scenario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opposing trading blocs facing each other, each protected by high tariffs and focused on inward rather than outward trade.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07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103F94-EB0E-46CD-A18C-45D47EC8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414971"/>
            <a:ext cx="8178799" cy="40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49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140A-9E43-4437-86DC-E5CC89AA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2018 trade with Russia accounted for 96.9% of all trade within the Eurasian Union; trade among the four smaller countries accounted for the remaining 3.1%.</a:t>
            </a:r>
            <a:endParaRPr lang="LID4096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A63899AC-13B8-455B-A1A6-651AF41F8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9" y="1600200"/>
            <a:ext cx="7406121" cy="4525963"/>
          </a:xfrm>
        </p:spPr>
      </p:pic>
    </p:spTree>
    <p:extLst>
      <p:ext uri="{BB962C8B-B14F-4D97-AF65-F5344CB8AC3E}">
        <p14:creationId xmlns:p14="http://schemas.microsoft.com/office/powerpoint/2010/main" val="113122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4A15-C347-4513-BDDF-90E7E19D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 Union trade by country pairs</a:t>
            </a:r>
            <a:endParaRPr lang="LID409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28FE7E-ED27-4A52-B04D-563ABF586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363272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69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Commonwealth of Independent States </a:t>
            </a:r>
            <a:endParaRPr lang="en-US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Soviet Union collapsed in 1991.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Now-former republics created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Commonwealth of Independent States (CIS)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1991.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means to manage the divorce among the neighbors (Carol 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Saivetz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2012);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“cooperation without integration”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Pogrebinsky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2011).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year there were summits of presidents, of defense ministers, and of foreign ministers. 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/>
              <a:t>CIS Heads of State Council meeting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October 2021.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vehicle for economic integration, for political integration, or for joint defense operations?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24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3E0EC-B2D9-4134-B6B4-5A120078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EAEU trade as share in total trade of member states</a:t>
            </a:r>
            <a:endParaRPr lang="LID409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F451C9-B361-4353-BA86-F25C25549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00200"/>
            <a:ext cx="8363272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34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</a:t>
            </a:r>
            <a:r>
              <a:rPr lang="fi-FI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Union: </a:t>
            </a:r>
            <a:r>
              <a:rPr lang="fi-FI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Latest</a:t>
            </a:r>
            <a:r>
              <a:rPr lang="fi-FI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</a:t>
            </a:r>
            <a:r>
              <a:rPr lang="fi-FI" dirty="0"/>
              <a:t>, 1 Jan 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r>
              <a:rPr lang="fi-FI" dirty="0"/>
              <a:t>: 184,3 </a:t>
            </a:r>
            <a:r>
              <a:rPr lang="fi-FI" dirty="0" err="1"/>
              <a:t>million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(2.4% of World </a:t>
            </a:r>
            <a:r>
              <a:rPr lang="fi-FI" dirty="0" err="1"/>
              <a:t>population</a:t>
            </a:r>
            <a:r>
              <a:rPr lang="fi-FI" dirty="0"/>
              <a:t>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 (2017) </a:t>
            </a:r>
            <a:r>
              <a:rPr lang="fi-FI" dirty="0"/>
              <a:t>– 1.74 </a:t>
            </a:r>
            <a:r>
              <a:rPr lang="fi-FI" dirty="0" err="1"/>
              <a:t>trillion</a:t>
            </a:r>
            <a:r>
              <a:rPr lang="fi-FI" dirty="0"/>
              <a:t> USD; 3.2% of World GDP.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thrid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/>
              <a:t>in 2020 – </a:t>
            </a:r>
          </a:p>
          <a:p>
            <a:pPr marL="0" indent="0">
              <a:buNone/>
            </a:pPr>
            <a:r>
              <a:rPr lang="fi-FI" dirty="0"/>
              <a:t>731,1 </a:t>
            </a:r>
            <a:r>
              <a:rPr lang="fi-FI" dirty="0" err="1"/>
              <a:t>billion</a:t>
            </a:r>
            <a:r>
              <a:rPr lang="fi-FI" dirty="0"/>
              <a:t> USD.</a:t>
            </a:r>
          </a:p>
          <a:p>
            <a:pPr marL="0" indent="0">
              <a:buNone/>
            </a:pPr>
            <a:r>
              <a:rPr lang="fi-FI" dirty="0"/>
              <a:t>(2.4% of </a:t>
            </a:r>
            <a:r>
              <a:rPr lang="fi-FI" dirty="0" err="1"/>
              <a:t>the</a:t>
            </a:r>
            <a:r>
              <a:rPr lang="fi-FI" dirty="0"/>
              <a:t> World </a:t>
            </a:r>
            <a:r>
              <a:rPr lang="fi-FI" dirty="0" err="1"/>
              <a:t>export</a:t>
            </a:r>
            <a:r>
              <a:rPr lang="fi-FI" dirty="0"/>
              <a:t>).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Unemployment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/>
              <a:t>– 5%.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68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FF87CB-C1AD-4FF4-970A-88E495A66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1" r="2" b="1472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DC67AF-7BCC-429B-A3E9-756E64386AB4}"/>
              </a:ext>
            </a:extLst>
          </p:cNvPr>
          <p:cNvSpPr/>
          <p:nvPr/>
        </p:nvSpPr>
        <p:spPr>
          <a:xfrm>
            <a:off x="395536" y="42714"/>
            <a:ext cx="4248472" cy="459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Giucci</a:t>
            </a:r>
            <a:r>
              <a:rPr lang="en-US" dirty="0"/>
              <a:t>, </a:t>
            </a:r>
            <a:r>
              <a:rPr lang="en-US" dirty="0" err="1"/>
              <a:t>Mdinaradze</a:t>
            </a:r>
            <a:r>
              <a:rPr lang="en-US" dirty="0"/>
              <a:t> 2017, Berlin Economics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40651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87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59CF3F-991E-4CFD-BC6F-6DA817EF6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22959"/>
            <a:ext cx="8178799" cy="42120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9B08D6-1BC2-461B-8B28-AAF8ED5FD521}"/>
              </a:ext>
            </a:extLst>
          </p:cNvPr>
          <p:cNvSpPr/>
          <p:nvPr/>
        </p:nvSpPr>
        <p:spPr>
          <a:xfrm>
            <a:off x="395536" y="42714"/>
            <a:ext cx="4248472" cy="459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Giucci</a:t>
            </a:r>
            <a:r>
              <a:rPr lang="en-US" dirty="0"/>
              <a:t>, </a:t>
            </a:r>
            <a:r>
              <a:rPr lang="en-US" dirty="0" err="1"/>
              <a:t>Mdinaradze</a:t>
            </a:r>
            <a:r>
              <a:rPr lang="en-US" dirty="0"/>
              <a:t> 2017, Berlin Economics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51B54-B3E6-4F3D-8D73-4407DC604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85" y="5768339"/>
            <a:ext cx="838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43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8A67F1-6679-49D6-BB30-1EFDAFF83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6" r="2" b="4013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A88237-DEE0-435D-ACAC-494F076EB4AC}"/>
              </a:ext>
            </a:extLst>
          </p:cNvPr>
          <p:cNvSpPr/>
          <p:nvPr/>
        </p:nvSpPr>
        <p:spPr>
          <a:xfrm>
            <a:off x="4788024" y="0"/>
            <a:ext cx="4248472" cy="321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Giucci</a:t>
            </a:r>
            <a:r>
              <a:rPr lang="en-US" dirty="0"/>
              <a:t>, </a:t>
            </a:r>
            <a:r>
              <a:rPr lang="en-US" dirty="0" err="1"/>
              <a:t>Mdinaradze</a:t>
            </a:r>
            <a:r>
              <a:rPr lang="en-US" dirty="0"/>
              <a:t> 2017, Berlin Economics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1324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5B3D17-AFA8-49B9-8EF1-A10A1FBFB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" y="0"/>
            <a:ext cx="903611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9F34EB-20C2-494E-8875-FC369652B0BB}"/>
              </a:ext>
            </a:extLst>
          </p:cNvPr>
          <p:cNvSpPr/>
          <p:nvPr/>
        </p:nvSpPr>
        <p:spPr>
          <a:xfrm>
            <a:off x="4788024" y="1"/>
            <a:ext cx="424847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Giucci</a:t>
            </a:r>
            <a:r>
              <a:rPr lang="en-US" dirty="0"/>
              <a:t>, </a:t>
            </a:r>
            <a:r>
              <a:rPr lang="en-US" dirty="0" err="1"/>
              <a:t>Mdinaradze</a:t>
            </a:r>
            <a:r>
              <a:rPr lang="en-US" dirty="0"/>
              <a:t> 2017, Berlin Economics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745234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90EA-E4FB-4247-8F0B-5D4A6715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Mutual direct investments of Russia, Kazakhstan, Belarus, Armenia, and Kyrgyzstan in late 2015</a:t>
            </a:r>
            <a:endParaRPr lang="LID4096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5EB2FB-0DA6-4692-99E9-28C2D01F8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658" y="1600200"/>
            <a:ext cx="7935797" cy="49971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FE1C76-C9AD-4C1E-8F18-2B78D2C19A26}"/>
              </a:ext>
            </a:extLst>
          </p:cNvPr>
          <p:cNvSpPr/>
          <p:nvPr/>
        </p:nvSpPr>
        <p:spPr>
          <a:xfrm>
            <a:off x="5004048" y="6309320"/>
            <a:ext cx="30963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Vinokurov 2017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34020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4C6D-9A1B-4F7F-A412-ECC8EC5F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FDI in EAEU in brief</a:t>
            </a:r>
            <a:endParaRPr lang="LID409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1765F-56A7-42E9-80E7-673BFA35D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 is responsible for the lion’s share of outward FDI investment; 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 is the only EEU member that is a net exporter of FDI to other countries in the bloc; 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Overall, Russian companies accounted for around 80% of the stock of FDI in its fellow EEU member states;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FDI from Armenia and Kyrgyzstan flowing into other EEU members was minimal.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006819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01B7-5F01-43AB-AD7C-20F2BF63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 FDI in the EAEU: Industrial structure</a:t>
            </a:r>
            <a:endParaRPr lang="LID409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B435-9D85-4BF7-A4A0-B2552BA71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Oil and gas industry ( ̴47% of total Russian FDI in EAEU countries); 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Non-ferrous metallurgy ( ̴18%); 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Telecommunications ( ̴11%). </a:t>
            </a:r>
            <a:endParaRPr lang="LID4096" sz="2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0F6F3F-64EE-4404-BEA4-0C5917051BF0}"/>
              </a:ext>
            </a:extLst>
          </p:cNvPr>
          <p:cNvSpPr/>
          <p:nvPr/>
        </p:nvSpPr>
        <p:spPr>
          <a:xfrm>
            <a:off x="5004048" y="6309320"/>
            <a:ext cx="30963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Vinokurov 2017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972276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9F59-4E41-41A7-A4C9-0345D4A7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investing companies in EAEU</a:t>
            </a:r>
            <a:endParaRPr lang="LID409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DD2AF6-8506-4FFE-AD40-26A6A56AA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600200"/>
            <a:ext cx="7706684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0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Collective Security Treaty Organization (CSTO)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6653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to be a joint military force.</a:t>
            </a:r>
          </a:p>
          <a:p>
            <a:pPr marL="0" indent="0" algn="just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revived military cooperation between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Armenia, Belarus,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Kazakhstan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Kyrgyzstan and Tajikistan.</a:t>
            </a:r>
          </a:p>
          <a:p>
            <a:pPr marL="0" indent="0" algn="just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most observers -  “simply a Russian and Kazakh force”.</a:t>
            </a:r>
          </a:p>
          <a:p>
            <a:pPr marL="0" indent="0" algn="just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 to be comparable to NATO and a counterbalance it.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414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900" dirty="0"/>
            </a:br>
            <a:r>
              <a:rPr lang="en-US" sz="39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Shanghai Cooperation Organization: security and economics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251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000" dirty="0"/>
              <a:t>The </a:t>
            </a:r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Shanghai Cooperation Organization </a:t>
            </a:r>
            <a:r>
              <a:rPr lang="fi-FI" sz="3000" dirty="0"/>
              <a:t>(</a:t>
            </a:r>
            <a:r>
              <a:rPr lang="en-US" sz="3000" dirty="0"/>
              <a:t>1996) </a:t>
            </a:r>
            <a:r>
              <a:rPr lang="en-US" sz="3000" dirty="0">
                <a:sym typeface="Wingdings" panose="05000000000000000000" pitchFamily="2" charset="2"/>
              </a:rPr>
              <a:t></a:t>
            </a:r>
            <a:r>
              <a:rPr lang="en-US" sz="3000" dirty="0"/>
              <a:t> border issues between </a:t>
            </a:r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and China </a:t>
            </a:r>
            <a:r>
              <a:rPr lang="en-US" sz="3000" dirty="0"/>
              <a:t>and between China and the newly independent states of Central Asia.</a:t>
            </a:r>
          </a:p>
          <a:p>
            <a:pPr marL="0" indent="0" algn="just">
              <a:buNone/>
            </a:pPr>
            <a:endParaRPr lang="en-US" sz="3000" dirty="0"/>
          </a:p>
          <a:p>
            <a:pPr marL="0" indent="0" algn="just">
              <a:buNone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Members:</a:t>
            </a:r>
            <a:r>
              <a:rPr lang="en-US" sz="3000" dirty="0"/>
              <a:t> Russia, China, Kazakhstan, Kyrgyzstan, Tajikistan, Uzbekistan, India and Pakistan. </a:t>
            </a:r>
          </a:p>
          <a:p>
            <a:pPr marL="0" indent="0" algn="just">
              <a:buNone/>
            </a:pPr>
            <a:endParaRPr lang="en-US" sz="3000" dirty="0"/>
          </a:p>
          <a:p>
            <a:pPr marL="0" indent="0" algn="just">
              <a:buNone/>
            </a:pPr>
            <a:r>
              <a:rPr lang="en-US" sz="3000" dirty="0"/>
              <a:t>Russia and China pushed the SCO to become a countervailing force to NATO in global politics.</a:t>
            </a:r>
          </a:p>
        </p:txBody>
      </p:sp>
    </p:spTree>
    <p:extLst>
      <p:ext uri="{BB962C8B-B14F-4D97-AF65-F5344CB8AC3E}">
        <p14:creationId xmlns:p14="http://schemas.microsoft.com/office/powerpoint/2010/main" val="326667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 Economic Community and </a:t>
            </a:r>
            <a:br>
              <a:rPr lang="en-US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customs union: 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 has also tried to create a common market among the post-Soviet states.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CIS member states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signed a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free-trade agreement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1994.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2000: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Russia, Belarus, Kazakhstan, Tajikistan, and Kyrgyzstan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Eurasian Economic Community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political platform for economic integration.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was the creation of a common economic space.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2007: A formal agreement was signed between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Russia, Belarus, and Kazakhstan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created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Customs Union Commission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(CUC) to oversee key issues of integration.</a:t>
            </a: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534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Eurasian Economic Community and </a:t>
            </a:r>
            <a:br>
              <a:rPr lang="en-US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customs union: 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Harmonization of legislation in December 2008 on: 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customs procedures and regimes, 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 for goods customs declaration, 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formation of a legal environment for a Customs Union within the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EurEcCom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custom tariff – January 2010. </a:t>
            </a:r>
          </a:p>
          <a:p>
            <a:pPr marL="0" indent="0" algn="just">
              <a:buNone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Customs Union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went into effect on January 1, 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Initially it included: 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Russia, Belarus and Kazakhstan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Eurasian Customs Unions </a:t>
            </a:r>
            <a:r>
              <a:rPr lang="fi-FI" sz="2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i-FI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Eurasian</a:t>
            </a:r>
            <a:r>
              <a:rPr lang="fi-FI" sz="2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Economic</a:t>
            </a:r>
            <a:r>
              <a:rPr lang="fi-FI" sz="2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Union (2015)</a:t>
            </a:r>
          </a:p>
          <a:p>
            <a:pPr marL="0" indent="0" algn="just">
              <a:buNone/>
            </a:pPr>
            <a:endParaRPr lang="fi-FI" sz="27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i-FI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2015: Armenia and </a:t>
            </a:r>
            <a:r>
              <a:rPr lang="fi-FI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Kyrgystan</a:t>
            </a:r>
            <a:r>
              <a:rPr lang="fi-FI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i-FI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joined</a:t>
            </a:r>
            <a:r>
              <a:rPr lang="fi-FI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9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</a:t>
            </a:r>
            <a:r>
              <a:rPr lang="fi-FI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</a:t>
            </a:r>
            <a:r>
              <a:rPr lang="fi-FI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i-FI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Eurasian</a:t>
            </a:r>
            <a:r>
              <a:rPr lang="fi-FI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</a:t>
            </a:r>
            <a:r>
              <a:rPr lang="fi-FI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Union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437829"/>
              </p:ext>
            </p:extLst>
          </p:nvPr>
        </p:nvGraphicFramePr>
        <p:xfrm>
          <a:off x="251520" y="1417638"/>
          <a:ext cx="8784978" cy="5415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8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8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30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8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Signed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1992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1996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2007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2007 and 2011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 force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1991-1994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1996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Treaty on the Commonwealth of Independent States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Treaty on Deepening Integration in the Economic and Humanitarian Fields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Treaty on the Eurasian Economic Community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Treaty on the establishment of the Common Customs Space and formation of the Customs Union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Declaration on the Eurasian economic integration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Treaty on the Eurasian Economic Union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Common Economic Space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Eurasian Economic Union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Customs Union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Eurasian Economic Community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Deepening integration in the economic and humanitarian fields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Commonwealth of Independent States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842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2378</Words>
  <Application>Microsoft Office PowerPoint</Application>
  <PresentationFormat>On-screen Show (4:3)</PresentationFormat>
  <Paragraphs>353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Times New Roman</vt:lpstr>
      <vt:lpstr>Wingdings</vt:lpstr>
      <vt:lpstr>Office Theme</vt:lpstr>
      <vt:lpstr>Eurasian economic integration and relationship of Russia with former Soviet republics </vt:lpstr>
      <vt:lpstr>Learning outcomes</vt:lpstr>
      <vt:lpstr> Russia is a member of the Commonwealth of Independent States (CIS)  </vt:lpstr>
      <vt:lpstr>The Commonwealth of Independent States </vt:lpstr>
      <vt:lpstr>The Collective Security Treaty Organization (CSTO) </vt:lpstr>
      <vt:lpstr> The Shanghai Cooperation Organization: security and economics  </vt:lpstr>
      <vt:lpstr>Eurasian Economic Community and  customs union: history </vt:lpstr>
      <vt:lpstr>Eurasian Economic Community and  customs union: history </vt:lpstr>
      <vt:lpstr>Structural evolution of Eurasian Economic Union </vt:lpstr>
      <vt:lpstr>Customs union`s external tariff</vt:lpstr>
      <vt:lpstr>PowerPoint Presentation</vt:lpstr>
      <vt:lpstr>Eurasian integration at present: Institutions </vt:lpstr>
      <vt:lpstr>PowerPoint Presentation</vt:lpstr>
      <vt:lpstr>Eurasian integration at present </vt:lpstr>
      <vt:lpstr>Eurasian integration: future </vt:lpstr>
      <vt:lpstr>Eurasian Union: achievements and threats? </vt:lpstr>
      <vt:lpstr>Eurasian integration: what is the purpose of it? </vt:lpstr>
      <vt:lpstr>Eurasian integration: Belarus </vt:lpstr>
      <vt:lpstr>T</vt:lpstr>
      <vt:lpstr>Similarity index between Russia and Belarus in trade </vt:lpstr>
      <vt:lpstr>T</vt:lpstr>
      <vt:lpstr>Similarity index between Russia and Kazakhstan in trade </vt:lpstr>
      <vt:lpstr>Eurasian integration: Russia and Kazakhstan </vt:lpstr>
      <vt:lpstr>Eurasian integration: Divergence in policies </vt:lpstr>
      <vt:lpstr>Eurasian integration: Financial sector </vt:lpstr>
      <vt:lpstr>Eurasian integration: labor markets </vt:lpstr>
      <vt:lpstr>Eurasian integration: prospects for the other CISs   </vt:lpstr>
      <vt:lpstr>Eurasian integration: Prospects for the other CISs </vt:lpstr>
      <vt:lpstr>Free Trade Agreements of Eurasian Economic Union </vt:lpstr>
      <vt:lpstr>Eurasian customs union and Ukraine </vt:lpstr>
      <vt:lpstr>Question for points</vt:lpstr>
      <vt:lpstr>Ukraine: The elephant in the room  </vt:lpstr>
      <vt:lpstr>T</vt:lpstr>
      <vt:lpstr>Similarity index between Russia and Ukraine in trade </vt:lpstr>
      <vt:lpstr>Eurasian Union and Asia </vt:lpstr>
      <vt:lpstr>Looking east. . . or west?  </vt:lpstr>
      <vt:lpstr>PowerPoint Presentation</vt:lpstr>
      <vt:lpstr>In 2018 trade with Russia accounted for 96.9% of all trade within the Eurasian Union; trade among the four smaller countries accounted for the remaining 3.1%.</vt:lpstr>
      <vt:lpstr>Eurasian Union trade by country pairs</vt:lpstr>
      <vt:lpstr>EAEU trade as share in total trade of member states</vt:lpstr>
      <vt:lpstr>Eurasian Union: Latest facts</vt:lpstr>
      <vt:lpstr>PowerPoint Presentation</vt:lpstr>
      <vt:lpstr>PowerPoint Presentation</vt:lpstr>
      <vt:lpstr>PowerPoint Presentation</vt:lpstr>
      <vt:lpstr>PowerPoint Presentation</vt:lpstr>
      <vt:lpstr>Mutual direct investments of Russia, Kazakhstan, Belarus, Armenia, and Kyrgyzstan in late 2015</vt:lpstr>
      <vt:lpstr>FDI in EAEU in brief</vt:lpstr>
      <vt:lpstr>Russian FDI in the EAEU: Industrial structure</vt:lpstr>
      <vt:lpstr>Top investing companies in EAEU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Eurasian economic integration and relationship of Russia with former Soviet republics</dc:title>
  <dc:creator>Ledyaeva Svetlana</dc:creator>
  <cp:lastModifiedBy>Ledyaeva Svetlana</cp:lastModifiedBy>
  <cp:revision>38</cp:revision>
  <cp:lastPrinted>2020-11-26T10:55:10Z</cp:lastPrinted>
  <dcterms:created xsi:type="dcterms:W3CDTF">2020-09-23T12:18:08Z</dcterms:created>
  <dcterms:modified xsi:type="dcterms:W3CDTF">2021-11-24T11:45:30Z</dcterms:modified>
</cp:coreProperties>
</file>