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8" r:id="rId4"/>
    <p:sldId id="271" r:id="rId5"/>
    <p:sldId id="270" r:id="rId6"/>
    <p:sldId id="269" r:id="rId7"/>
    <p:sldId id="265" r:id="rId8"/>
    <p:sldId id="259" r:id="rId9"/>
    <p:sldId id="263" r:id="rId10"/>
    <p:sldId id="266" r:id="rId11"/>
    <p:sldId id="261" r:id="rId12"/>
    <p:sldId id="262" r:id="rId13"/>
    <p:sldId id="267" r:id="rId14"/>
    <p:sldId id="260" r:id="rId15"/>
    <p:sldId id="272" r:id="rId16"/>
    <p:sldId id="278" r:id="rId17"/>
    <p:sldId id="273" r:id="rId18"/>
    <p:sldId id="280" r:id="rId19"/>
    <p:sldId id="282" r:id="rId20"/>
    <p:sldId id="275" r:id="rId21"/>
    <p:sldId id="274" r:id="rId22"/>
    <p:sldId id="277" r:id="rId23"/>
    <p:sldId id="276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7C693-D763-448B-8603-F93630CC0D41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E77DA-0058-46FC-B0D4-8A011BB20A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2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E77DA-0058-46FC-B0D4-8A011BB20AA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91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F6EF-491A-482E-803C-64698D669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EBA14-0CA1-48F1-95EE-9C37A025B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21E68-4175-4C02-B3E8-DA888C7E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18603-3F1C-4B25-876C-D29AA674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C2359-6130-48CD-9141-F4B36AB7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42C4-FBC9-4806-B5EA-7A480528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54757-2E5E-4271-A9BD-166828B23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8E05D-49D7-490A-9616-B4E19772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5A959-F1A5-41D4-BFC3-89621D31A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2054F-672C-40E0-A754-1174B236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287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FA00-91A7-4095-897A-761E4C26D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87557-F81E-4EDF-B3CB-52D385EA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BA85B-374F-4673-AC91-404E663A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D904F-A9E1-49DC-A8FB-2B56C305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5882A-C656-4B04-9999-3987A704F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47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CDE1-2F6A-43FD-AE7B-57FE2766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A5BA8-D04B-46DE-B119-6F5EF7AD8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038B-7A31-4B10-B0E8-7E30BB7D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FB4BD-A0C4-4F55-9C91-55733239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BDF0-277A-4CDA-BF21-3E27D5E4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80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3014-87C8-4B37-9C21-3CA1EA75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89728-1943-4F85-B055-AB45EE232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C6F66-A10A-454A-BC42-C10B3420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C7335-3868-4E39-80D5-2F0E9DFA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07A79-8304-400E-A94A-D7BD5746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3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B303-0F1A-486C-AC60-7614E5763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BDAC3-5BAB-4043-B30E-2715D0734C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D0476-BC50-4E0D-A766-A74155944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90E70-2815-4855-A54B-DEBBA97E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9DC08-2602-44C2-84C4-17D68481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A0658-A9A2-4717-9105-6E961A5A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642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9E9B-95CF-4824-B38D-C1CDDBCF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9F7A1-EEE6-4C7A-9248-6189B5597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26002-7CC0-4DAC-9FC3-8ABBF8800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7E70F-F09C-470C-99E2-EC2038C99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3EF7E-0AE4-44F6-898D-057A7AA592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F8551-9F53-410F-8DC6-68B30E5C8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AAACB2-09E4-4872-A712-37E9778D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38358-167B-41ED-997B-A8EDB23D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687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961D-9AB9-469D-9D13-FB05897D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DECA9-728E-45C5-85B2-D14BB207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D2063-245D-462F-B515-A0ABC278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E9B7C-0282-4441-A917-114544F2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66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520E89-2686-4E45-B269-BACA26F6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77A89-4053-4795-8247-B83071DF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3724F-C507-471B-950C-E6B4A58D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5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214C-12FB-45EF-8A18-C30C171EE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9D0B0-E1DC-4708-861A-C185DAE0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C5C93-49B9-415D-B801-10AA35587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BF81B-3680-4F90-A425-4D0D6285C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D190F-1206-4366-8283-47D7604F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BFA24-D3F5-4C8B-9DF6-6C7295D0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88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16ED-7F74-4B4F-A0C3-E08B1963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CCC5D-40A0-4EF6-A1EA-BB243D2B3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6BA57-7878-423F-A5DE-D612EDC67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64366-1159-4A90-AC36-B0A7F2C4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96BA4-221B-4E58-B3CC-E343530B8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3E114-0C8F-478A-B503-8D5A9B2D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6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2A646-4E59-4640-976D-69B5D463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CCDB3-BC98-4844-9A86-14719A0D0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82DA3-715C-462D-AB53-0B192B764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7461F-2333-436D-BF70-B2BB113864EB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ED089-801F-4678-947C-0E1B75F3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E72C1-8159-4390-8299-752B7B445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147E1-9A63-41A7-B099-58D6297A0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35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6886-DD61-4AE1-AF81-E3E1B029D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en-GB" sz="4800" dirty="0"/>
              <a:t>What Climate KIC adds to your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FD9D07-6D1A-4DFB-9BF8-6A09FD5C8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en-GB" sz="2000"/>
              <a:t>Stefan Winklehner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5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50C9511-D74E-4412-9092-93FAF579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/>
              <a:t>Norway</a:t>
            </a:r>
            <a:br>
              <a:rPr lang="en-US" sz="5800" dirty="0"/>
            </a:br>
            <a:r>
              <a:rPr lang="en-US" sz="2400" dirty="0"/>
              <a:t>Week 1 &amp; 2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2679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953AF-3E68-4AC8-AC9F-C9418099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Trondheim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D92D885-59C6-43E2-94CC-FC3A00BD6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761" y="307731"/>
            <a:ext cx="531247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long bridge over a body of water&#10;&#10;Description automatically generated">
            <a:extLst>
              <a:ext uri="{FF2B5EF4-FFF2-40B4-BE49-F238E27FC236}">
                <a16:creationId xmlns:a16="http://schemas.microsoft.com/office/drawing/2014/main" id="{8227961C-C07B-4F6E-AFDD-0DFBC1691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>
            <a:extLst>
              <a:ext uri="{FF2B5EF4-FFF2-40B4-BE49-F238E27FC236}">
                <a16:creationId xmlns:a16="http://schemas.microsoft.com/office/drawing/2014/main" id="{CBFA1C01-1817-4D44-8BD1-B3B9955FF9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270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2E56E-385A-4CAB-8502-CB66E01E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Stokkoya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sandy beach next to a body of water&#10;&#10;Description automatically generated">
            <a:extLst>
              <a:ext uri="{FF2B5EF4-FFF2-40B4-BE49-F238E27FC236}">
                <a16:creationId xmlns:a16="http://schemas.microsoft.com/office/drawing/2014/main" id="{08CBE50B-45A5-4D95-9506-8C2BF6514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A wooden bench sitting in front of a red chair&#10;&#10;Description automatically generated">
            <a:extLst>
              <a:ext uri="{FF2B5EF4-FFF2-40B4-BE49-F238E27FC236}">
                <a16:creationId xmlns:a16="http://schemas.microsoft.com/office/drawing/2014/main" id="{A783362D-70B3-4748-905F-370106C00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2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85035B-734D-42C0-B501-B225DDA87B4A}"/>
              </a:ext>
            </a:extLst>
          </p:cNvPr>
          <p:cNvCxnSpPr/>
          <p:nvPr/>
        </p:nvCxnSpPr>
        <p:spPr>
          <a:xfrm flipH="1">
            <a:off x="3139126" y="5702709"/>
            <a:ext cx="61085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307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0C9511-D74E-4412-9092-93FAF579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Malta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Week 1 &amp; 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297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DB2A209-A6EE-466B-AA60-AFBAB9B83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A view of a beach&#10;&#10;Description automatically generated">
            <a:extLst>
              <a:ext uri="{FF2B5EF4-FFF2-40B4-BE49-F238E27FC236}">
                <a16:creationId xmlns:a16="http://schemas.microsoft.com/office/drawing/2014/main" id="{7151C04A-1D6A-48D0-B8E4-1E46352B1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1" r="22108" b="-2"/>
          <a:stretch/>
        </p:blipFill>
        <p:spPr>
          <a:xfrm>
            <a:off x="6248400" y="480061"/>
            <a:ext cx="5451113" cy="5913588"/>
          </a:xfrm>
          <a:prstGeom prst="rect">
            <a:avLst/>
          </a:prstGeom>
        </p:spPr>
      </p:pic>
      <p:pic>
        <p:nvPicPr>
          <p:cNvPr id="7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4A4E4CF-D6EE-44F4-AF3D-1BF98F231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2452" r="19747" b="-2453"/>
          <a:stretch/>
        </p:blipFill>
        <p:spPr>
          <a:xfrm>
            <a:off x="412174" y="480059"/>
            <a:ext cx="5603513" cy="60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02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0C9511-D74E-4412-9092-93FAF579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Exchange: Portugal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 months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9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nstituto Superior Técnico among the Top 50 engineering schools in ...">
            <a:extLst>
              <a:ext uri="{FF2B5EF4-FFF2-40B4-BE49-F238E27FC236}">
                <a16:creationId xmlns:a16="http://schemas.microsoft.com/office/drawing/2014/main" id="{2673F00F-C2C1-4ED5-B6C3-DFCAF313F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7574" b="-1"/>
          <a:stretch/>
        </p:blipFill>
        <p:spPr bwMode="auto">
          <a:xfrm>
            <a:off x="321731" y="321732"/>
            <a:ext cx="7086768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écnico Lisboa | Esta imagem pode ser utilizada livremente p… | Flickr">
            <a:extLst>
              <a:ext uri="{FF2B5EF4-FFF2-40B4-BE49-F238E27FC236}">
                <a16:creationId xmlns:a16="http://schemas.microsoft.com/office/drawing/2014/main" id="{C92E385A-7197-49F7-8D80-8F4C63E88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r="29894" b="-2"/>
          <a:stretch/>
        </p:blipFill>
        <p:spPr bwMode="auto">
          <a:xfrm>
            <a:off x="7499941" y="321732"/>
            <a:ext cx="437032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250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ild könnte enthalten: 10 Personen, einschließlich Rachel Gallagher, Ray Hernandez und Stefan Winklehner, Personen, die lachen">
            <a:extLst>
              <a:ext uri="{FF2B5EF4-FFF2-40B4-BE49-F238E27FC236}">
                <a16:creationId xmlns:a16="http://schemas.microsoft.com/office/drawing/2014/main" id="{6B9CEA21-5858-4020-9F41-D0CD1DF17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233" b="34803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5CF60B72-4E4F-4C00-847B-654766E2E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3" r="-3" b="532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122" name="Picture 2" descr="Bild könnte enthalten: Stefan Winklehner, lächelnd, Ozean, Himmel, im Freien, Natur und Wasser">
            <a:extLst>
              <a:ext uri="{FF2B5EF4-FFF2-40B4-BE49-F238E27FC236}">
                <a16:creationId xmlns:a16="http://schemas.microsoft.com/office/drawing/2014/main" id="{336FB57D-1BF4-4A0A-B04F-2CEC4E106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2" r="2" b="2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9EDC1389-D5CF-45CD-A561-9097BF927C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4" r="-2" b="7279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9970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0C9511-D74E-4412-9092-93FAF579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Climathon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 h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622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0C9511-D74E-4412-9092-93FAF579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Climathon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 h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F8FF7C1-2279-46AC-8A8D-E5D460015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r="6675" b="7408"/>
          <a:stretch/>
        </p:blipFill>
        <p:spPr>
          <a:xfrm>
            <a:off x="1157591" y="321174"/>
            <a:ext cx="9875930" cy="621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0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7D5416-1417-4DEF-83A7-5974475A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Program Content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E35B83-1EC3-4F87-9D54-D8634633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E9430-BB56-42A3-8177-CAC5E78BA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5 Weeks summer school</a:t>
            </a:r>
          </a:p>
          <a:p>
            <a:r>
              <a:rPr lang="en-GB" sz="2400" dirty="0">
                <a:solidFill>
                  <a:schemeClr val="bg1"/>
                </a:solidFill>
              </a:rPr>
              <a:t>Semester abroad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Thesis topic related to climate change</a:t>
            </a:r>
          </a:p>
          <a:p>
            <a:r>
              <a:rPr lang="en-GB" sz="2400" dirty="0">
                <a:solidFill>
                  <a:schemeClr val="bg1"/>
                </a:solidFill>
              </a:rPr>
              <a:t>Extra lectures related to climate change or entrepreneurship</a:t>
            </a:r>
          </a:p>
          <a:p>
            <a:r>
              <a:rPr lang="en-GB" sz="2400" dirty="0">
                <a:solidFill>
                  <a:schemeClr val="bg1"/>
                </a:solidFill>
              </a:rPr>
              <a:t>Spark lectures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68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0C9511-D74E-4412-9092-93FAF579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Internship: Germany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months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081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fficial opening of the Carbon2Chem lab – FONA">
            <a:extLst>
              <a:ext uri="{FF2B5EF4-FFF2-40B4-BE49-F238E27FC236}">
                <a16:creationId xmlns:a16="http://schemas.microsoft.com/office/drawing/2014/main" id="{46A306D9-124A-4DB4-914C-13FADDB2D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r="23303" b="-2"/>
          <a:stretch/>
        </p:blipFill>
        <p:spPr bwMode="auto">
          <a:xfrm>
            <a:off x="321733" y="321732"/>
            <a:ext cx="436727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ild könnte enthalten: 4 Personen, Personen, die lachen">
            <a:extLst>
              <a:ext uri="{FF2B5EF4-FFF2-40B4-BE49-F238E27FC236}">
                <a16:creationId xmlns:a16="http://schemas.microsoft.com/office/drawing/2014/main" id="{C801879D-8372-4997-8FA9-C7018BC04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r="12450"/>
          <a:stretch/>
        </p:blipFill>
        <p:spPr bwMode="auto">
          <a:xfrm>
            <a:off x="4772525" y="321732"/>
            <a:ext cx="7097742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80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0C9511-D74E-4412-9092-93FAF579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Athens Program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Paris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 Week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709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picture of the Eiffel tower captured on the stock V30 camera : lgv30">
            <a:extLst>
              <a:ext uri="{FF2B5EF4-FFF2-40B4-BE49-F238E27FC236}">
                <a16:creationId xmlns:a16="http://schemas.microsoft.com/office/drawing/2014/main" id="{5648BFB7-8D92-4EEC-A35B-42E763ABC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8" r="1" b="26653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D284735C-04A3-4495-97A9-F6E5CC1B5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r="22466" b="2"/>
          <a:stretch/>
        </p:blipFill>
        <p:spPr>
          <a:xfrm>
            <a:off x="5790353" y="-77811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1362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DF218-F387-4D52-8E24-8CFF83C906CD}"/>
              </a:ext>
            </a:extLst>
          </p:cNvPr>
          <p:cNvSpPr txBox="1"/>
          <p:nvPr/>
        </p:nvSpPr>
        <p:spPr>
          <a:xfrm>
            <a:off x="885738" y="1065896"/>
            <a:ext cx="113062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Conclusion: </a:t>
            </a:r>
          </a:p>
          <a:p>
            <a:r>
              <a:rPr lang="en-GB" sz="2800" dirty="0"/>
              <a:t>	- Climate KIC offers you </a:t>
            </a:r>
            <a:r>
              <a:rPr lang="en-GB" sz="2800" b="1" dirty="0"/>
              <a:t>international activities</a:t>
            </a:r>
            <a:br>
              <a:rPr lang="en-GB" sz="2800" dirty="0"/>
            </a:br>
            <a:r>
              <a:rPr lang="en-GB" sz="2800" dirty="0"/>
              <a:t>	- </a:t>
            </a:r>
            <a:r>
              <a:rPr lang="en-GB" sz="2800" b="1" i="1" dirty="0"/>
              <a:t>Spark lectures</a:t>
            </a:r>
            <a:r>
              <a:rPr lang="en-GB" sz="2800" dirty="0"/>
              <a:t> were in my case tricky to attend</a:t>
            </a:r>
          </a:p>
          <a:p>
            <a:r>
              <a:rPr lang="en-GB" sz="2800" dirty="0"/>
              <a:t>	- Scholarship gives </a:t>
            </a:r>
            <a:r>
              <a:rPr lang="en-GB" sz="2800" b="1" dirty="0"/>
              <a:t>financial support </a:t>
            </a:r>
            <a:r>
              <a:rPr lang="en-GB" sz="2800" dirty="0"/>
              <a:t>for mobility</a:t>
            </a:r>
          </a:p>
          <a:p>
            <a:r>
              <a:rPr lang="en-GB" sz="2800" dirty="0"/>
              <a:t>	- Climate KIC offers a huge </a:t>
            </a:r>
            <a:r>
              <a:rPr lang="en-GB" sz="2800" b="1" dirty="0"/>
              <a:t>networking opportunity</a:t>
            </a:r>
          </a:p>
          <a:p>
            <a:r>
              <a:rPr lang="en-GB" sz="2800" dirty="0"/>
              <a:t>	- Fundamentals of entrepreneurship and climate related topics</a:t>
            </a:r>
          </a:p>
          <a:p>
            <a:r>
              <a:rPr lang="en-GB" sz="2800" dirty="0"/>
              <a:t>	- All bigger companies have sustainability targets </a:t>
            </a:r>
          </a:p>
        </p:txBody>
      </p:sp>
    </p:spTree>
    <p:extLst>
      <p:ext uri="{BB962C8B-B14F-4D97-AF65-F5344CB8AC3E}">
        <p14:creationId xmlns:p14="http://schemas.microsoft.com/office/powerpoint/2010/main" val="217243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B1D9E-D46D-4FEF-A4A9-743300D42A58}"/>
              </a:ext>
            </a:extLst>
          </p:cNvPr>
          <p:cNvGrpSpPr/>
          <p:nvPr/>
        </p:nvGrpSpPr>
        <p:grpSpPr>
          <a:xfrm>
            <a:off x="-2415853" y="5039719"/>
            <a:ext cx="17485621" cy="4751558"/>
            <a:chOff x="-2415853" y="5039719"/>
            <a:chExt cx="17485621" cy="4751558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34EF8D13-CE7D-4CA4-833F-177AF4DED669}"/>
                </a:ext>
              </a:extLst>
            </p:cNvPr>
            <p:cNvGrpSpPr/>
            <p:nvPr/>
          </p:nvGrpSpPr>
          <p:grpSpPr>
            <a:xfrm>
              <a:off x="-2415853" y="5039719"/>
              <a:ext cx="17485621" cy="4751558"/>
              <a:chOff x="-2415853" y="5039719"/>
              <a:chExt cx="17485621" cy="4751558"/>
            </a:xfrm>
          </p:grpSpPr>
          <p:pic>
            <p:nvPicPr>
              <p:cNvPr id="7" name="Graphic 6" descr="Run">
                <a:extLst>
                  <a:ext uri="{FF2B5EF4-FFF2-40B4-BE49-F238E27FC236}">
                    <a16:creationId xmlns:a16="http://schemas.microsoft.com/office/drawing/2014/main" id="{5E58F447-E28B-46E6-A9DD-CE3C93481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66247" y="528658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9" name="Graphic 8" descr="Marker">
                <a:extLst>
                  <a:ext uri="{FF2B5EF4-FFF2-40B4-BE49-F238E27FC236}">
                    <a16:creationId xmlns:a16="http://schemas.microsoft.com/office/drawing/2014/main" id="{402651A0-8E59-4BA2-9BD3-49B37504E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70321" y="5720050"/>
                <a:ext cx="592317" cy="59231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E85204-1A54-4E2D-90C5-698CB2A9D61C}"/>
                  </a:ext>
                </a:extLst>
              </p:cNvPr>
              <p:cNvSpPr txBox="1"/>
              <p:nvPr/>
            </p:nvSpPr>
            <p:spPr>
              <a:xfrm>
                <a:off x="356646" y="5374453"/>
                <a:ext cx="12192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/>
                  <a:t>Finland</a:t>
                </a:r>
                <a:endParaRPr lang="en-GB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4BFD1E-6B78-4A7B-83CB-B9D4C8390DB8}"/>
                  </a:ext>
                </a:extLst>
              </p:cNvPr>
              <p:cNvSpPr txBox="1"/>
              <p:nvPr/>
            </p:nvSpPr>
            <p:spPr>
              <a:xfrm>
                <a:off x="2038775" y="5180306"/>
                <a:ext cx="933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err="1"/>
                  <a:t>Ukraine</a:t>
                </a:r>
                <a:endParaRPr lang="en-GB" dirty="0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712286A2-627B-4D38-B52B-2C0C1B8435F7}"/>
                  </a:ext>
                </a:extLst>
              </p:cNvPr>
              <p:cNvSpPr/>
              <p:nvPr/>
            </p:nvSpPr>
            <p:spPr>
              <a:xfrm>
                <a:off x="-2415853" y="5855953"/>
                <a:ext cx="17485621" cy="3935324"/>
              </a:xfrm>
              <a:prstGeom prst="arc">
                <a:avLst>
                  <a:gd name="adj1" fmla="val 11727748"/>
                  <a:gd name="adj2" fmla="val 20609045"/>
                </a:avLst>
              </a:prstGeom>
              <a:ln w="7620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6" name="Graphic 15" descr="Marker">
                <a:extLst>
                  <a:ext uri="{FF2B5EF4-FFF2-40B4-BE49-F238E27FC236}">
                    <a16:creationId xmlns:a16="http://schemas.microsoft.com/office/drawing/2014/main" id="{9EF0B603-9E6C-4F05-AE27-7F53E00FC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185448" y="5489836"/>
                <a:ext cx="592317" cy="59231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396758-4DE1-4833-AFDE-73F098551583}"/>
                  </a:ext>
                </a:extLst>
              </p:cNvPr>
              <p:cNvSpPr txBox="1"/>
              <p:nvPr/>
            </p:nvSpPr>
            <p:spPr>
              <a:xfrm>
                <a:off x="3207488" y="5126607"/>
                <a:ext cx="8806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err="1"/>
                  <a:t>Ireland</a:t>
                </a:r>
                <a:endParaRPr lang="en-GB" dirty="0"/>
              </a:p>
            </p:txBody>
          </p:sp>
          <p:pic>
            <p:nvPicPr>
              <p:cNvPr id="18" name="Graphic 17" descr="Marker">
                <a:extLst>
                  <a:ext uri="{FF2B5EF4-FFF2-40B4-BE49-F238E27FC236}">
                    <a16:creationId xmlns:a16="http://schemas.microsoft.com/office/drawing/2014/main" id="{5932E696-0567-4CE0-B247-E09AC9F05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54721" y="5382798"/>
                <a:ext cx="592317" cy="592317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DBFC3C-12A1-414E-BD46-F8A491E7BD4D}"/>
                  </a:ext>
                </a:extLst>
              </p:cNvPr>
              <p:cNvSpPr txBox="1"/>
              <p:nvPr/>
            </p:nvSpPr>
            <p:spPr>
              <a:xfrm>
                <a:off x="4532805" y="5060128"/>
                <a:ext cx="10045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err="1"/>
                  <a:t>Norway</a:t>
                </a:r>
                <a:endParaRPr lang="en-GB" dirty="0"/>
              </a:p>
            </p:txBody>
          </p:sp>
          <p:pic>
            <p:nvPicPr>
              <p:cNvPr id="20" name="Graphic 19" descr="Marker">
                <a:extLst>
                  <a:ext uri="{FF2B5EF4-FFF2-40B4-BE49-F238E27FC236}">
                    <a16:creationId xmlns:a16="http://schemas.microsoft.com/office/drawing/2014/main" id="{91D57634-810F-4313-8870-02859722C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34083" y="5310849"/>
                <a:ext cx="592317" cy="59231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C79B155-4357-4881-B117-685E053BAFCE}"/>
                  </a:ext>
                </a:extLst>
              </p:cNvPr>
              <p:cNvSpPr txBox="1"/>
              <p:nvPr/>
            </p:nvSpPr>
            <p:spPr>
              <a:xfrm>
                <a:off x="5892162" y="5040944"/>
                <a:ext cx="898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/>
                  <a:t>Malta</a:t>
                </a:r>
                <a:endParaRPr lang="en-GB" dirty="0"/>
              </a:p>
            </p:txBody>
          </p:sp>
          <p:pic>
            <p:nvPicPr>
              <p:cNvPr id="22" name="Graphic 21" descr="Marker">
                <a:extLst>
                  <a:ext uri="{FF2B5EF4-FFF2-40B4-BE49-F238E27FC236}">
                    <a16:creationId xmlns:a16="http://schemas.microsoft.com/office/drawing/2014/main" id="{5D8610AB-F4F5-4B6D-BC00-89B6C6B6F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007832" y="5286585"/>
                <a:ext cx="592317" cy="59231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2E993B-41E9-43E4-9E79-08B7181E2A21}"/>
                  </a:ext>
                </a:extLst>
              </p:cNvPr>
              <p:cNvSpPr txBox="1"/>
              <p:nvPr/>
            </p:nvSpPr>
            <p:spPr>
              <a:xfrm>
                <a:off x="7022430" y="5039719"/>
                <a:ext cx="10045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/>
                  <a:t>Portugal</a:t>
                </a:r>
                <a:endParaRPr lang="en-GB" dirty="0"/>
              </a:p>
            </p:txBody>
          </p:sp>
          <p:pic>
            <p:nvPicPr>
              <p:cNvPr id="24" name="Graphic 23" descr="Marker">
                <a:extLst>
                  <a:ext uri="{FF2B5EF4-FFF2-40B4-BE49-F238E27FC236}">
                    <a16:creationId xmlns:a16="http://schemas.microsoft.com/office/drawing/2014/main" id="{18F122DA-E105-46B7-B99F-5AE7299A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95479" y="5278630"/>
                <a:ext cx="592317" cy="592317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48F238-07BC-480E-A901-B9F1ED4A7DE8}"/>
                  </a:ext>
                </a:extLst>
              </p:cNvPr>
              <p:cNvSpPr txBox="1"/>
              <p:nvPr/>
            </p:nvSpPr>
            <p:spPr>
              <a:xfrm>
                <a:off x="8432954" y="5080475"/>
                <a:ext cx="918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/>
                  <a:t>France</a:t>
                </a:r>
                <a:endParaRPr lang="en-GB" dirty="0"/>
              </a:p>
            </p:txBody>
          </p:sp>
          <p:pic>
            <p:nvPicPr>
              <p:cNvPr id="26" name="Graphic 25" descr="Marker">
                <a:extLst>
                  <a:ext uri="{FF2B5EF4-FFF2-40B4-BE49-F238E27FC236}">
                    <a16:creationId xmlns:a16="http://schemas.microsoft.com/office/drawing/2014/main" id="{530EF9EB-832D-4D4C-96E6-600AC18C6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08907" y="5362632"/>
                <a:ext cx="592317" cy="59231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22C7C1-5161-4B9E-8D7E-3CB40206DD18}"/>
                  </a:ext>
                </a:extLst>
              </p:cNvPr>
              <p:cNvSpPr txBox="1"/>
              <p:nvPr/>
            </p:nvSpPr>
            <p:spPr>
              <a:xfrm>
                <a:off x="9608328" y="5239450"/>
                <a:ext cx="11873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/>
                  <a:t>Germany</a:t>
                </a:r>
                <a:endParaRPr lang="en-GB" dirty="0"/>
              </a:p>
            </p:txBody>
          </p:sp>
          <p:pic>
            <p:nvPicPr>
              <p:cNvPr id="28" name="Graphic 27" descr="Marker">
                <a:extLst>
                  <a:ext uri="{FF2B5EF4-FFF2-40B4-BE49-F238E27FC236}">
                    <a16:creationId xmlns:a16="http://schemas.microsoft.com/office/drawing/2014/main" id="{CF31B977-C12C-4CD2-9808-46BC921D2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56650" y="5489836"/>
                <a:ext cx="592317" cy="592317"/>
              </a:xfrm>
              <a:prstGeom prst="rect">
                <a:avLst/>
              </a:prstGeom>
            </p:spPr>
          </p:pic>
          <p:pic>
            <p:nvPicPr>
              <p:cNvPr id="29" name="Graphic 28" descr="Marker">
                <a:extLst>
                  <a:ext uri="{FF2B5EF4-FFF2-40B4-BE49-F238E27FC236}">
                    <a16:creationId xmlns:a16="http://schemas.microsoft.com/office/drawing/2014/main" id="{43AF02FA-A852-4231-95AA-46FE2B307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033701" y="5624227"/>
                <a:ext cx="592317" cy="592317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BB9803-54F4-4E46-90CE-FEF4F6BC7F76}"/>
                </a:ext>
              </a:extLst>
            </p:cNvPr>
            <p:cNvSpPr txBox="1"/>
            <p:nvPr/>
          </p:nvSpPr>
          <p:spPr>
            <a:xfrm>
              <a:off x="10820026" y="5278630"/>
              <a:ext cx="1219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/>
                <a:t>Finland</a:t>
              </a:r>
              <a:endParaRPr lang="en-GB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EE7BCF3-4243-4A59-9B5B-924A5F96D6F5}"/>
              </a:ext>
            </a:extLst>
          </p:cNvPr>
          <p:cNvSpPr txBox="1"/>
          <p:nvPr/>
        </p:nvSpPr>
        <p:spPr>
          <a:xfrm>
            <a:off x="2879684" y="323677"/>
            <a:ext cx="6359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2 years time span M.Sc. Program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8FBC246-04AD-466A-875D-01EA4C793E14}"/>
              </a:ext>
            </a:extLst>
          </p:cNvPr>
          <p:cNvGrpSpPr/>
          <p:nvPr/>
        </p:nvGrpSpPr>
        <p:grpSpPr>
          <a:xfrm>
            <a:off x="765140" y="3181695"/>
            <a:ext cx="10793690" cy="1148349"/>
            <a:chOff x="765140" y="3181695"/>
            <a:chExt cx="10793690" cy="114834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D1C3D3-EDDF-4B2C-BA40-688E5DE4935A}"/>
                </a:ext>
              </a:extLst>
            </p:cNvPr>
            <p:cNvCxnSpPr>
              <a:cxnSpLocks/>
            </p:cNvCxnSpPr>
            <p:nvPr/>
          </p:nvCxnSpPr>
          <p:spPr>
            <a:xfrm>
              <a:off x="765140" y="4328476"/>
              <a:ext cx="10793690" cy="0"/>
            </a:xfrm>
            <a:prstGeom prst="line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F4CFAE5-2649-4C16-99F8-795F88D3005A}"/>
                </a:ext>
              </a:extLst>
            </p:cNvPr>
            <p:cNvCxnSpPr>
              <a:cxnSpLocks/>
            </p:cNvCxnSpPr>
            <p:nvPr/>
          </p:nvCxnSpPr>
          <p:spPr>
            <a:xfrm>
              <a:off x="2430542" y="4111660"/>
              <a:ext cx="0" cy="216816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0AB567F-8D4A-477A-AEC9-7646AA357937}"/>
                </a:ext>
              </a:extLst>
            </p:cNvPr>
            <p:cNvCxnSpPr>
              <a:cxnSpLocks/>
            </p:cNvCxnSpPr>
            <p:nvPr/>
          </p:nvCxnSpPr>
          <p:spPr>
            <a:xfrm>
              <a:off x="3695305" y="4111660"/>
              <a:ext cx="0" cy="216816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FEB2CAB-C8F5-4BC3-A2D0-A61098E657D3}"/>
                </a:ext>
              </a:extLst>
            </p:cNvPr>
            <p:cNvCxnSpPr>
              <a:cxnSpLocks/>
            </p:cNvCxnSpPr>
            <p:nvPr/>
          </p:nvCxnSpPr>
          <p:spPr>
            <a:xfrm>
              <a:off x="6268822" y="4111660"/>
              <a:ext cx="0" cy="216816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D21FF86-CE66-4758-BA18-DF641091A918}"/>
                </a:ext>
              </a:extLst>
            </p:cNvPr>
            <p:cNvCxnSpPr>
              <a:cxnSpLocks/>
            </p:cNvCxnSpPr>
            <p:nvPr/>
          </p:nvCxnSpPr>
          <p:spPr>
            <a:xfrm>
              <a:off x="4949070" y="4111660"/>
              <a:ext cx="0" cy="216816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603EFBD-8BFD-4C4D-9DC4-8A58390C2EDC}"/>
                </a:ext>
              </a:extLst>
            </p:cNvPr>
            <p:cNvCxnSpPr>
              <a:cxnSpLocks/>
            </p:cNvCxnSpPr>
            <p:nvPr/>
          </p:nvCxnSpPr>
          <p:spPr>
            <a:xfrm>
              <a:off x="7352904" y="4111660"/>
              <a:ext cx="0" cy="216816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994D408-3F9A-44FA-A327-F3E2A4CDBA0D}"/>
                </a:ext>
              </a:extLst>
            </p:cNvPr>
            <p:cNvCxnSpPr>
              <a:cxnSpLocks/>
            </p:cNvCxnSpPr>
            <p:nvPr/>
          </p:nvCxnSpPr>
          <p:spPr>
            <a:xfrm>
              <a:off x="10162092" y="4111660"/>
              <a:ext cx="0" cy="216816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140ECA-D5F6-457E-88E2-20B005D1C53A}"/>
                </a:ext>
              </a:extLst>
            </p:cNvPr>
            <p:cNvSpPr txBox="1"/>
            <p:nvPr/>
          </p:nvSpPr>
          <p:spPr>
            <a:xfrm>
              <a:off x="1503608" y="3225720"/>
              <a:ext cx="184608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BEST </a:t>
              </a:r>
              <a:br>
                <a:rPr lang="en-GB" sz="1600" dirty="0"/>
              </a:br>
              <a:r>
                <a:rPr lang="en-GB" sz="1600" dirty="0"/>
                <a:t>Entrepreneurship</a:t>
              </a:r>
            </a:p>
            <a:p>
              <a:pPr algn="ctr"/>
              <a:r>
                <a:rPr lang="en-GB" sz="1600" dirty="0"/>
                <a:t>2 weeks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17AEC43-02A9-4B9A-9F39-8CA438349B7F}"/>
                </a:ext>
              </a:extLst>
            </p:cNvPr>
            <p:cNvSpPr txBox="1"/>
            <p:nvPr/>
          </p:nvSpPr>
          <p:spPr>
            <a:xfrm>
              <a:off x="4026029" y="3338710"/>
              <a:ext cx="1846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Summer school </a:t>
              </a:r>
            </a:p>
            <a:p>
              <a:pPr algn="ctr"/>
              <a:r>
                <a:rPr lang="en-GB" sz="1600" dirty="0"/>
                <a:t>5 Weeks</a:t>
              </a:r>
              <a:br>
                <a:rPr lang="en-GB" sz="1600" dirty="0"/>
              </a:br>
              <a:endParaRPr lang="en-GB" sz="16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192828-F9B1-453E-955C-B0F1E3C16A86}"/>
                </a:ext>
              </a:extLst>
            </p:cNvPr>
            <p:cNvSpPr txBox="1"/>
            <p:nvPr/>
          </p:nvSpPr>
          <p:spPr>
            <a:xfrm>
              <a:off x="6326957" y="3356921"/>
              <a:ext cx="184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Exchange Lisbon</a:t>
              </a:r>
              <a:br>
                <a:rPr lang="en-GB" sz="1600" dirty="0"/>
              </a:br>
              <a:r>
                <a:rPr lang="en-GB" sz="1600" dirty="0"/>
                <a:t>5 Months 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6F40130-308A-4C43-BD72-4488B93E6AAD}"/>
                </a:ext>
              </a:extLst>
            </p:cNvPr>
            <p:cNvCxnSpPr>
              <a:cxnSpLocks/>
            </p:cNvCxnSpPr>
            <p:nvPr/>
          </p:nvCxnSpPr>
          <p:spPr>
            <a:xfrm>
              <a:off x="8796778" y="4113228"/>
              <a:ext cx="0" cy="216816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3FF1C6C-D0C9-43CD-962C-3C94981D0E4B}"/>
                </a:ext>
              </a:extLst>
            </p:cNvPr>
            <p:cNvSpPr txBox="1"/>
            <p:nvPr/>
          </p:nvSpPr>
          <p:spPr>
            <a:xfrm>
              <a:off x="7919274" y="3181695"/>
              <a:ext cx="1846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Athens program</a:t>
              </a:r>
              <a:br>
                <a:rPr lang="en-GB" sz="1600" dirty="0"/>
              </a:br>
              <a:r>
                <a:rPr lang="en-GB" sz="1600" dirty="0"/>
                <a:t>1 Week</a:t>
              </a:r>
              <a:br>
                <a:rPr lang="en-GB" sz="1600" dirty="0"/>
              </a:br>
              <a:r>
                <a:rPr lang="en-GB" sz="1600" dirty="0"/>
                <a:t>Photovoltaic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941852E-CC77-4C98-8FEA-3BBC0773FFBA}"/>
                </a:ext>
              </a:extLst>
            </p:cNvPr>
            <p:cNvCxnSpPr>
              <a:cxnSpLocks/>
            </p:cNvCxnSpPr>
            <p:nvPr/>
          </p:nvCxnSpPr>
          <p:spPr>
            <a:xfrm>
              <a:off x="3695305" y="4111660"/>
              <a:ext cx="2573517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48BA1E6-E1A3-4C29-97C5-68E8095484F8}"/>
                </a:ext>
              </a:extLst>
            </p:cNvPr>
            <p:cNvSpPr txBox="1"/>
            <p:nvPr/>
          </p:nvSpPr>
          <p:spPr>
            <a:xfrm>
              <a:off x="9239052" y="3192111"/>
              <a:ext cx="1846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M.Sc. Thesis</a:t>
              </a:r>
            </a:p>
            <a:p>
              <a:pPr algn="ctr"/>
              <a:r>
                <a:rPr lang="en-GB" sz="1600" dirty="0"/>
                <a:t>6 months</a:t>
              </a:r>
              <a:br>
                <a:rPr lang="en-GB" sz="1600" dirty="0"/>
              </a:br>
              <a:r>
                <a:rPr lang="en-GB" sz="1600" dirty="0"/>
                <a:t>Biopolymers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CDA2AC-B04E-4BAB-84A6-735A9250EE45}"/>
              </a:ext>
            </a:extLst>
          </p:cNvPr>
          <p:cNvGrpSpPr/>
          <p:nvPr/>
        </p:nvGrpSpPr>
        <p:grpSpPr>
          <a:xfrm>
            <a:off x="735291" y="1821837"/>
            <a:ext cx="10793690" cy="921363"/>
            <a:chOff x="735291" y="1821837"/>
            <a:chExt cx="10793690" cy="92136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833FD8-4DA8-4D52-B0A0-6E250B8FEF6B}"/>
                </a:ext>
              </a:extLst>
            </p:cNvPr>
            <p:cNvCxnSpPr>
              <a:cxnSpLocks/>
            </p:cNvCxnSpPr>
            <p:nvPr/>
          </p:nvCxnSpPr>
          <p:spPr>
            <a:xfrm>
              <a:off x="735291" y="2743200"/>
              <a:ext cx="10793690" cy="0"/>
            </a:xfrm>
            <a:prstGeom prst="line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D42772-8C0C-468D-B4F2-CD2D6C95CFB5}"/>
                </a:ext>
              </a:extLst>
            </p:cNvPr>
            <p:cNvCxnSpPr>
              <a:cxnSpLocks/>
            </p:cNvCxnSpPr>
            <p:nvPr/>
          </p:nvCxnSpPr>
          <p:spPr>
            <a:xfrm>
              <a:off x="2400693" y="2526384"/>
              <a:ext cx="0" cy="2168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F8E5A02-1F58-4CAC-861F-67781FF76A73}"/>
                </a:ext>
              </a:extLst>
            </p:cNvPr>
            <p:cNvCxnSpPr>
              <a:cxnSpLocks/>
            </p:cNvCxnSpPr>
            <p:nvPr/>
          </p:nvCxnSpPr>
          <p:spPr>
            <a:xfrm>
              <a:off x="3665456" y="2526384"/>
              <a:ext cx="0" cy="2168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FA4CCBB-FEF6-4215-99A9-2E340759A0C2}"/>
                </a:ext>
              </a:extLst>
            </p:cNvPr>
            <p:cNvCxnSpPr>
              <a:cxnSpLocks/>
            </p:cNvCxnSpPr>
            <p:nvPr/>
          </p:nvCxnSpPr>
          <p:spPr>
            <a:xfrm>
              <a:off x="6238973" y="2526384"/>
              <a:ext cx="0" cy="2168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19233C2-EA79-491C-99E6-DCF5A0710BF0}"/>
                </a:ext>
              </a:extLst>
            </p:cNvPr>
            <p:cNvCxnSpPr>
              <a:cxnSpLocks/>
            </p:cNvCxnSpPr>
            <p:nvPr/>
          </p:nvCxnSpPr>
          <p:spPr>
            <a:xfrm>
              <a:off x="4919221" y="2526384"/>
              <a:ext cx="0" cy="2168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C529701-0E89-44C4-983F-CD04731E3EBE}"/>
                </a:ext>
              </a:extLst>
            </p:cNvPr>
            <p:cNvCxnSpPr>
              <a:cxnSpLocks/>
            </p:cNvCxnSpPr>
            <p:nvPr/>
          </p:nvCxnSpPr>
          <p:spPr>
            <a:xfrm>
              <a:off x="7436177" y="2526384"/>
              <a:ext cx="0" cy="2168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CFB24F9-B006-4200-9F20-A6C8073A06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32243" y="2526384"/>
              <a:ext cx="0" cy="2168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9942A9-7388-4B9E-A94A-8E31F8ADB2B0}"/>
                </a:ext>
              </a:extLst>
            </p:cNvPr>
            <p:cNvSpPr txBox="1"/>
            <p:nvPr/>
          </p:nvSpPr>
          <p:spPr>
            <a:xfrm>
              <a:off x="2031157" y="1848255"/>
              <a:ext cx="763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Travel grant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990D3D-EEB8-41DE-895F-376B59116056}"/>
                </a:ext>
              </a:extLst>
            </p:cNvPr>
            <p:cNvSpPr txBox="1"/>
            <p:nvPr/>
          </p:nvSpPr>
          <p:spPr>
            <a:xfrm>
              <a:off x="3712404" y="2101259"/>
              <a:ext cx="2413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Provided by Climate KIC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51E0220-28CF-4AAF-9B65-B382B1DCC234}"/>
                </a:ext>
              </a:extLst>
            </p:cNvPr>
            <p:cNvSpPr txBox="1"/>
            <p:nvPr/>
          </p:nvSpPr>
          <p:spPr>
            <a:xfrm>
              <a:off x="6809265" y="1848254"/>
              <a:ext cx="1253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Exchange </a:t>
              </a:r>
            </a:p>
            <a:p>
              <a:pPr algn="ctr"/>
              <a:r>
                <a:rPr lang="en-GB" dirty="0"/>
                <a:t>scholarship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0CA1B04-A33B-437B-AC4D-4C623EE4D890}"/>
                </a:ext>
              </a:extLst>
            </p:cNvPr>
            <p:cNvSpPr txBox="1"/>
            <p:nvPr/>
          </p:nvSpPr>
          <p:spPr>
            <a:xfrm>
              <a:off x="9505331" y="1856869"/>
              <a:ext cx="1253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Climate KIC</a:t>
              </a:r>
            </a:p>
            <a:p>
              <a:pPr algn="ctr"/>
              <a:r>
                <a:rPr lang="en-GB" dirty="0"/>
                <a:t>Scholarship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0CAD2BB-7681-467A-A553-F69338901D6D}"/>
                </a:ext>
              </a:extLst>
            </p:cNvPr>
            <p:cNvCxnSpPr>
              <a:cxnSpLocks/>
            </p:cNvCxnSpPr>
            <p:nvPr/>
          </p:nvCxnSpPr>
          <p:spPr>
            <a:xfrm>
              <a:off x="3226341" y="2526384"/>
              <a:ext cx="0" cy="2168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C956367-E297-4C5D-A887-E803E5C39B34}"/>
                </a:ext>
              </a:extLst>
            </p:cNvPr>
            <p:cNvSpPr txBox="1"/>
            <p:nvPr/>
          </p:nvSpPr>
          <p:spPr>
            <a:xfrm>
              <a:off x="2871780" y="1821837"/>
              <a:ext cx="763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CHEM</a:t>
              </a:r>
              <a:br>
                <a:rPr lang="en-GB" dirty="0"/>
              </a:br>
              <a:r>
                <a:rPr lang="en-GB" dirty="0"/>
                <a:t>grant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96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81B55-55AC-40C3-813B-C7347C6D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Kiev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Weeks course about entrepreneurship</a:t>
            </a:r>
            <a:endParaRPr lang="en-US" sz="5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439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35B46D61-CFFE-4230-BEA8-A469D2644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05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tue of a person&#10;&#10;Description automatically generated">
            <a:extLst>
              <a:ext uri="{FF2B5EF4-FFF2-40B4-BE49-F238E27FC236}">
                <a16:creationId xmlns:a16="http://schemas.microsoft.com/office/drawing/2014/main" id="{C5781169-08FF-4F12-8CA5-AD61861C4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0" b="74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tree on a dirt road&#10;&#10;Description automatically generated">
            <a:extLst>
              <a:ext uri="{FF2B5EF4-FFF2-40B4-BE49-F238E27FC236}">
                <a16:creationId xmlns:a16="http://schemas.microsoft.com/office/drawing/2014/main" id="{10538284-C3B1-4D53-8E2B-637E7E984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-1" r="22093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08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81B55-55AC-40C3-813B-C7347C6D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Summer school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Start: Dublin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Week 1 &amp; 2</a:t>
            </a:r>
            <a:endParaRPr lang="en-US" sz="5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68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rinity Walton Club">
            <a:extLst>
              <a:ext uri="{FF2B5EF4-FFF2-40B4-BE49-F238E27FC236}">
                <a16:creationId xmlns:a16="http://schemas.microsoft.com/office/drawing/2014/main" id="{ADAE40C7-A59F-4A4A-9FE3-F117F9FB0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 r="-3" b="17073"/>
          <a:stretch/>
        </p:blipFill>
        <p:spPr bwMode="auto">
          <a:xfrm>
            <a:off x="321730" y="321732"/>
            <a:ext cx="5728548" cy="30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large waterfall over a body of water&#10;&#10;Description automatically generated">
            <a:extLst>
              <a:ext uri="{FF2B5EF4-FFF2-40B4-BE49-F238E27FC236}">
                <a16:creationId xmlns:a16="http://schemas.microsoft.com/office/drawing/2014/main" id="{36F0E6B2-7D42-4080-B6EE-DC97A37F8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r="-3" b="-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2050" name="Picture 2" descr="Bild könnte enthalten: 7 Personen, einschließlich Ray Hernandez, Personen, die lachen">
            <a:extLst>
              <a:ext uri="{FF2B5EF4-FFF2-40B4-BE49-F238E27FC236}">
                <a16:creationId xmlns:a16="http://schemas.microsoft.com/office/drawing/2014/main" id="{0FE39A34-8314-4338-98FB-1C2C725BF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 r="-1" b="12944"/>
          <a:stretch/>
        </p:blipFill>
        <p:spPr bwMode="auto">
          <a:xfrm>
            <a:off x="6141723" y="321732"/>
            <a:ext cx="572854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6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 könnte enthalten: Rick Bonants, Rachel Gallagher und Stefan Winklehner, Personen, die lachen, Personen, die stehen, Himmel, Ozean und im Freien">
            <a:extLst>
              <a:ext uri="{FF2B5EF4-FFF2-40B4-BE49-F238E27FC236}">
                <a16:creationId xmlns:a16="http://schemas.microsoft.com/office/drawing/2014/main" id="{655AB20A-4758-45E1-A087-47DE9B75BF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5" r="-1" b="9345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03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99</Words>
  <Application>Microsoft Office PowerPoint</Application>
  <PresentationFormat>Widescreen</PresentationFormat>
  <Paragraphs>51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What Climate KIC adds to your studies</vt:lpstr>
      <vt:lpstr>Program Content</vt:lpstr>
      <vt:lpstr>PowerPoint Presentation</vt:lpstr>
      <vt:lpstr>Kiev 2 Weeks course about entrepreneurship</vt:lpstr>
      <vt:lpstr>PowerPoint Presentation</vt:lpstr>
      <vt:lpstr>PowerPoint Presentation</vt:lpstr>
      <vt:lpstr>Summer school Start: Dublin Week 1 &amp; 2</vt:lpstr>
      <vt:lpstr>PowerPoint Presentation</vt:lpstr>
      <vt:lpstr>PowerPoint Presentation</vt:lpstr>
      <vt:lpstr>Norway Week 1 &amp; 2</vt:lpstr>
      <vt:lpstr>Trondheim</vt:lpstr>
      <vt:lpstr>Stokkoya</vt:lpstr>
      <vt:lpstr>Malta Week 1 &amp; 2</vt:lpstr>
      <vt:lpstr>PowerPoint Presentation</vt:lpstr>
      <vt:lpstr>Exchange: Portugal 5 months</vt:lpstr>
      <vt:lpstr>PowerPoint Presentation</vt:lpstr>
      <vt:lpstr>PowerPoint Presentation</vt:lpstr>
      <vt:lpstr>Climathon 24 h</vt:lpstr>
      <vt:lpstr>Climathon 24 h</vt:lpstr>
      <vt:lpstr>Internship: Germany 6 months</vt:lpstr>
      <vt:lpstr>PowerPoint Presentation</vt:lpstr>
      <vt:lpstr>Athens Program Paris 1 Week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Climate KIC affected my studies</dc:title>
  <dc:creator>stefan winklehner</dc:creator>
  <cp:lastModifiedBy>Stefan Winklehner, UPM</cp:lastModifiedBy>
  <cp:revision>7</cp:revision>
  <dcterms:created xsi:type="dcterms:W3CDTF">2020-05-20T11:23:02Z</dcterms:created>
  <dcterms:modified xsi:type="dcterms:W3CDTF">2020-05-20T13:47:39Z</dcterms:modified>
</cp:coreProperties>
</file>