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-58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0B66F6F-EAF4-40F8-A99D-FCF011571FC7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Verbit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968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008112"/>
          </a:xfrm>
        </p:spPr>
        <p:txBody>
          <a:bodyPr/>
          <a:lstStyle/>
          <a:p>
            <a:r>
              <a:rPr lang="fi-FI" dirty="0"/>
              <a:t>Verbin aikamuodot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/>
          <a:lstStyle/>
          <a:p>
            <a:r>
              <a:rPr lang="fi-FI" b="1" dirty="0"/>
              <a:t>Infinitiivi= perusmuoto</a:t>
            </a:r>
          </a:p>
          <a:p>
            <a:pPr lvl="1"/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tala</a:t>
            </a:r>
            <a:r>
              <a:rPr lang="fi-FI" dirty="0"/>
              <a:t> svenska – </a:t>
            </a:r>
            <a:r>
              <a:rPr lang="fi-FI" i="1" dirty="0"/>
              <a:t>Hän osaa puhua ruotsia. </a:t>
            </a:r>
          </a:p>
          <a:p>
            <a:pPr marL="457200" lvl="1" indent="0">
              <a:buNone/>
            </a:pPr>
            <a:r>
              <a:rPr lang="fi-FI" i="1" dirty="0"/>
              <a:t>      </a:t>
            </a:r>
            <a:r>
              <a:rPr lang="fi-FI" dirty="0"/>
              <a:t>Esim.  Apuverbien ja </a:t>
            </a:r>
            <a:r>
              <a:rPr lang="fi-FI" dirty="0" err="1"/>
              <a:t>att-sanan</a:t>
            </a:r>
            <a:r>
              <a:rPr lang="fi-FI" dirty="0"/>
              <a:t> kanssa</a:t>
            </a:r>
            <a:endParaRPr lang="fi-FI" i="1" dirty="0"/>
          </a:p>
          <a:p>
            <a:pPr lvl="0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Preesens= nykyhetki </a:t>
            </a:r>
          </a:p>
          <a:p>
            <a:pPr lvl="1"/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talar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svenska - </a:t>
            </a:r>
            <a:r>
              <a:rPr lang="fi-FI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hän puhuu ruotsia.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/>
          </a:p>
          <a:p>
            <a:pPr lvl="0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Imperfekti = menneisyys</a:t>
            </a:r>
          </a:p>
          <a:p>
            <a:pPr lvl="1"/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talade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svenska - </a:t>
            </a:r>
            <a:r>
              <a:rPr lang="fi-FI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hän puhui ruotsia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/>
          </a:p>
          <a:p>
            <a:pPr lvl="0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Perfekti  = menneisyys</a:t>
            </a:r>
          </a:p>
          <a:p>
            <a:pPr lvl="1"/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har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talat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svenska - </a:t>
            </a:r>
            <a:r>
              <a:rPr lang="fi-FI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hän on puhunut ruotsia</a:t>
            </a:r>
          </a:p>
          <a:p>
            <a:pPr lvl="1"/>
            <a:endParaRPr lang="fi-FI" dirty="0"/>
          </a:p>
          <a:p>
            <a:pPr lvl="0"/>
            <a:r>
              <a:rPr lang="fi-FI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Plukvamperfekti</a:t>
            </a:r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 = menneisyys</a:t>
            </a:r>
          </a:p>
          <a:p>
            <a:pPr lvl="1"/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hade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talat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svenska - </a:t>
            </a:r>
            <a:r>
              <a:rPr lang="fi-FI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hän oli puhunut ruotsia. </a:t>
            </a:r>
          </a:p>
          <a:p>
            <a:pPr marL="457200" lvl="1" indent="0">
              <a:buNone/>
            </a:pP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OBS. PERFEKTI JA PLUSKVAMPERFEKTI = SUPIINIMUOTO</a:t>
            </a: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3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/>
          <a:lstStyle/>
          <a:p>
            <a:r>
              <a:rPr lang="fi-FI" dirty="0"/>
              <a:t>Verbien taivutusluokat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546522"/>
              </p:ext>
            </p:extLst>
          </p:nvPr>
        </p:nvGraphicFramePr>
        <p:xfrm>
          <a:off x="457200" y="1600200"/>
          <a:ext cx="8229600" cy="44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INFINITIIVI</a:t>
                      </a:r>
                    </a:p>
                    <a:p>
                      <a:r>
                        <a:rPr lang="fi-FI" dirty="0"/>
                        <a:t>tapahtua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PREESENS</a:t>
                      </a:r>
                    </a:p>
                    <a:p>
                      <a:r>
                        <a:rPr lang="fi-FI" dirty="0"/>
                        <a:t>tapahtuu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IMPERFEKTI </a:t>
                      </a:r>
                    </a:p>
                    <a:p>
                      <a:r>
                        <a:rPr lang="fi-FI" dirty="0"/>
                        <a:t>tapahtui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PERFEKTI</a:t>
                      </a:r>
                    </a:p>
                    <a:p>
                      <a:r>
                        <a:rPr lang="fi-FI" dirty="0"/>
                        <a:t>on tapahtunut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PLUSKVAM-PERFEKTI</a:t>
                      </a:r>
                    </a:p>
                    <a:p>
                      <a:r>
                        <a:rPr lang="fi-FI" dirty="0"/>
                        <a:t>oli tapahtunut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I </a:t>
                      </a:r>
                      <a:r>
                        <a:rPr lang="fi-FI" b="1" dirty="0" err="1"/>
                        <a:t>prat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prat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prat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ade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prat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prat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/>
                        <a:t>IIa</a:t>
                      </a:r>
                      <a:r>
                        <a:rPr lang="fi-FI" b="1" baseline="0" dirty="0"/>
                        <a:t> </a:t>
                      </a:r>
                      <a:r>
                        <a:rPr lang="fi-FI" b="1" baseline="0" dirty="0" err="1"/>
                        <a:t>stäng</a:t>
                      </a:r>
                      <a:r>
                        <a:rPr lang="fi-FI" b="1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stäng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stäng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de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stäng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stäng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err="1"/>
                        <a:t>IIb</a:t>
                      </a:r>
                      <a:r>
                        <a:rPr lang="fi-FI" b="1" baseline="0" dirty="0"/>
                        <a:t> </a:t>
                      </a:r>
                      <a:r>
                        <a:rPr lang="fi-FI" b="1" baseline="0" dirty="0" err="1"/>
                        <a:t>köp</a:t>
                      </a:r>
                      <a:r>
                        <a:rPr lang="fi-FI" b="1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="1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köp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="1" dirty="0">
                          <a:solidFill>
                            <a:srgbClr val="FF0000"/>
                          </a:solidFill>
                        </a:rPr>
                        <a:t>Jos</a:t>
                      </a:r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 verbin päättyy </a:t>
                      </a:r>
                    </a:p>
                    <a:p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K, P, T, S, X</a:t>
                      </a:r>
                    </a:p>
                    <a:p>
                      <a:r>
                        <a:rPr lang="fi-FI" b="1" baseline="0" dirty="0" err="1">
                          <a:solidFill>
                            <a:srgbClr val="FF0000"/>
                          </a:solidFill>
                        </a:rPr>
                        <a:t>KoPuTuS</a:t>
                      </a:r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 X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köp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fi-FI" b="1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vartalo </a:t>
                      </a:r>
                    </a:p>
                    <a:p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Kirjaimiin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Imperfekti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fi-FI" b="1" baseline="0" dirty="0">
                          <a:solidFill>
                            <a:srgbClr val="FF0000"/>
                          </a:solidFill>
                        </a:rPr>
                        <a:t>=    </a:t>
                      </a:r>
                      <a:r>
                        <a:rPr lang="fi-FI" b="1" baseline="0" dirty="0" err="1">
                          <a:solidFill>
                            <a:srgbClr val="FF0000"/>
                          </a:solidFill>
                        </a:rPr>
                        <a:t>-te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köp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köp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III </a:t>
                      </a:r>
                      <a:r>
                        <a:rPr lang="fi-FI" b="1" dirty="0" err="1"/>
                        <a:t>må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dde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baseline="0" dirty="0"/>
                        <a:t> </a:t>
                      </a:r>
                      <a:r>
                        <a:rPr lang="fi-FI" b="1" baseline="0" dirty="0" err="1"/>
                        <a:t>må</a:t>
                      </a:r>
                      <a:r>
                        <a:rPr lang="fi-FI" b="1" baseline="0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må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IV </a:t>
                      </a:r>
                      <a:r>
                        <a:rPr lang="fi-FI" b="1" dirty="0" err="1"/>
                        <a:t>skriv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skriv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skrev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skriv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it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skriv</a:t>
                      </a:r>
                      <a:r>
                        <a:rPr lang="fi-FI" b="1" dirty="0" err="1">
                          <a:solidFill>
                            <a:srgbClr val="FF0000"/>
                          </a:solidFill>
                        </a:rPr>
                        <a:t>it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0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Verbien taivutusluokat – aikamuotojen muodostus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/>
              <a:buChar char="Ø"/>
            </a:pPr>
            <a:r>
              <a:rPr lang="fi-FI" dirty="0"/>
              <a:t>Verbien perusmuodoista, otetaan viimeinen kirjain eli yleensä –a pois ja saadaan verbin vartalo (paitsi kaksikirjaimiset verbit)</a:t>
            </a:r>
          </a:p>
          <a:p>
            <a:pPr>
              <a:buFont typeface="Wingdings"/>
              <a:buChar char="Ø"/>
            </a:pPr>
            <a:r>
              <a:rPr lang="fi-FI" dirty="0"/>
              <a:t>Verbin vartaloon lisätään eri taivutusluokissa ja eri aikamuodoissa eri päätteitä</a:t>
            </a:r>
          </a:p>
          <a:p>
            <a:pPr lvl="1">
              <a:buFont typeface="Wingdings"/>
              <a:buChar char="Ø"/>
            </a:pPr>
            <a:r>
              <a:rPr lang="fi-FI" dirty="0"/>
              <a:t>Preesensissä yleensä –r viimeinen (</a:t>
            </a:r>
            <a:r>
              <a:rPr lang="fi-FI" dirty="0" err="1"/>
              <a:t>-ar</a:t>
            </a:r>
            <a:r>
              <a:rPr lang="fi-FI" dirty="0"/>
              <a:t>, -r, </a:t>
            </a:r>
            <a:r>
              <a:rPr lang="fi-FI" dirty="0" err="1"/>
              <a:t>-er</a:t>
            </a:r>
            <a:r>
              <a:rPr lang="fi-FI" dirty="0"/>
              <a:t>)</a:t>
            </a:r>
          </a:p>
          <a:p>
            <a:pPr lvl="1">
              <a:buFont typeface="Wingdings"/>
              <a:buChar char="Ø"/>
            </a:pPr>
            <a:r>
              <a:rPr lang="fi-FI" dirty="0"/>
              <a:t>Imperfektissä jotakin samankaltaisuutta (</a:t>
            </a:r>
            <a:r>
              <a:rPr lang="fi-FI" dirty="0" err="1"/>
              <a:t>-ade</a:t>
            </a:r>
            <a:r>
              <a:rPr lang="fi-FI" dirty="0"/>
              <a:t>, </a:t>
            </a:r>
            <a:r>
              <a:rPr lang="fi-FI" dirty="0" err="1"/>
              <a:t>-de/-te</a:t>
            </a:r>
            <a:r>
              <a:rPr lang="fi-FI" dirty="0"/>
              <a:t>, </a:t>
            </a:r>
            <a:r>
              <a:rPr lang="fi-FI" dirty="0" err="1"/>
              <a:t>-dde</a:t>
            </a:r>
            <a:r>
              <a:rPr lang="fi-FI" dirty="0"/>
              <a:t>)</a:t>
            </a:r>
          </a:p>
          <a:p>
            <a:pPr lvl="1">
              <a:buFont typeface="Wingdings"/>
              <a:buChar char="Ø"/>
            </a:pPr>
            <a:r>
              <a:rPr lang="fi-FI" dirty="0"/>
              <a:t>Perfektissä  kaikissa taivutusluokissa apuverbi </a:t>
            </a:r>
            <a:r>
              <a:rPr lang="fi-FI" dirty="0" err="1"/>
              <a:t>har</a:t>
            </a:r>
            <a:endParaRPr lang="fi-FI" dirty="0"/>
          </a:p>
          <a:p>
            <a:pPr lvl="1">
              <a:buFont typeface="Wingdings"/>
              <a:buChar char="Ø"/>
            </a:pPr>
            <a:r>
              <a:rPr lang="fi-FI" dirty="0"/>
              <a:t>Pluskvamperfektissä kaikissa </a:t>
            </a:r>
            <a:r>
              <a:rPr lang="fi-FI" dirty="0" err="1"/>
              <a:t>taiviutusluokissa</a:t>
            </a:r>
            <a:r>
              <a:rPr lang="fi-FI" dirty="0"/>
              <a:t> apuverbi </a:t>
            </a:r>
            <a:r>
              <a:rPr lang="fi-FI" dirty="0" err="1"/>
              <a:t>hade</a:t>
            </a:r>
            <a:endParaRPr lang="fi-FI" dirty="0"/>
          </a:p>
          <a:p>
            <a:pPr lvl="1">
              <a:buFont typeface="Wingdings"/>
              <a:buChar char="Ø"/>
            </a:pPr>
            <a:r>
              <a:rPr lang="fi-FI" dirty="0"/>
              <a:t>Perfektissä ja pluskvamperfektissä (=supiinissa)</a:t>
            </a:r>
          </a:p>
          <a:p>
            <a:pPr marL="457200" lvl="1" indent="0">
              <a:buNone/>
            </a:pPr>
            <a:r>
              <a:rPr lang="fi-FI" dirty="0"/>
              <a:t>       pääverbi päättyy –t –kirjaimeen (</a:t>
            </a:r>
            <a:r>
              <a:rPr lang="fi-FI" dirty="0" err="1"/>
              <a:t>-at</a:t>
            </a:r>
            <a:r>
              <a:rPr lang="fi-FI" dirty="0"/>
              <a:t>, -t, </a:t>
            </a:r>
            <a:r>
              <a:rPr lang="fi-FI" dirty="0" err="1"/>
              <a:t>-tt</a:t>
            </a:r>
            <a:r>
              <a:rPr lang="fi-FI" dirty="0"/>
              <a:t>, </a:t>
            </a:r>
            <a:r>
              <a:rPr lang="fi-FI" dirty="0" err="1"/>
              <a:t>-it</a:t>
            </a:r>
            <a:r>
              <a:rPr lang="fi-FI" dirty="0"/>
              <a:t>)</a:t>
            </a:r>
          </a:p>
          <a:p>
            <a:pPr lvl="1">
              <a:buFont typeface="Wingdings"/>
              <a:buChar char="Ø"/>
            </a:pP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4. taivutusluokka on epäsäännöllinen = opeteltava ulkoa, lista löytyy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esim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.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Promentorista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. 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077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16024"/>
          </a:xfrm>
        </p:spPr>
        <p:txBody>
          <a:bodyPr/>
          <a:lstStyle/>
          <a:p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610344"/>
              </p:ext>
            </p:extLst>
          </p:nvPr>
        </p:nvGraphicFramePr>
        <p:xfrm>
          <a:off x="457200" y="476671"/>
          <a:ext cx="8229600" cy="7565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9014">
                <a:tc>
                  <a:txBody>
                    <a:bodyPr/>
                    <a:lstStyle/>
                    <a:p>
                      <a:r>
                        <a:rPr lang="fi-FI" dirty="0"/>
                        <a:t>INFINITIIVI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PREESENS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IMPERFEKTI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PLUSKVAMPERFEKTI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014">
                <a:tc>
                  <a:txBody>
                    <a:bodyPr/>
                    <a:lstStyle/>
                    <a:p>
                      <a:r>
                        <a:rPr lang="fi-FI" dirty="0"/>
                        <a:t>I </a:t>
                      </a:r>
                      <a:r>
                        <a:rPr lang="fi-FI" dirty="0" err="1"/>
                        <a:t>tal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/>
                        <a:t>I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börj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tal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börj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tal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börj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tal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har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börj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tal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hade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börj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014">
                <a:tc>
                  <a:txBody>
                    <a:bodyPr/>
                    <a:lstStyle/>
                    <a:p>
                      <a:r>
                        <a:rPr lang="fi-FI" dirty="0" err="1"/>
                        <a:t>IIa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ring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aseline="0" dirty="0" err="1"/>
                        <a:t>IIa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vänd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ring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/>
                        <a:t> </a:t>
                      </a:r>
                      <a:r>
                        <a:rPr lang="fi-FI" dirty="0" err="1"/>
                        <a:t>vänd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ring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vän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ring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aseline="0" dirty="0" err="1">
                          <a:solidFill>
                            <a:schemeClr val="tx1"/>
                          </a:solidFill>
                        </a:rPr>
                        <a:t>har</a:t>
                      </a:r>
                      <a:r>
                        <a:rPr lang="fi-FI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aseline="0" dirty="0" err="1">
                          <a:solidFill>
                            <a:schemeClr val="tx1"/>
                          </a:solidFill>
                        </a:rPr>
                        <a:t>vän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fi-FI" baseline="0" dirty="0">
                          <a:solidFill>
                            <a:srgbClr val="FF0000"/>
                          </a:solidFill>
                        </a:rPr>
                        <a:t> !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ring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hade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vänt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014">
                <a:tc>
                  <a:txBody>
                    <a:bodyPr/>
                    <a:lstStyle/>
                    <a:p>
                      <a:r>
                        <a:rPr lang="fi-FI" dirty="0" err="1"/>
                        <a:t>IIb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läs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aseline="0" dirty="0" err="1"/>
                        <a:t>IIb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tänk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läs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läs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läs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har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läs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hade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r>
                        <a:rPr lang="fi-FI" dirty="0"/>
                        <a:t>III </a:t>
                      </a:r>
                      <a:r>
                        <a:rPr lang="fi-FI" dirty="0" err="1"/>
                        <a:t>bo</a:t>
                      </a:r>
                      <a:endParaRPr lang="fi-FI" dirty="0"/>
                    </a:p>
                    <a:p>
                      <a:r>
                        <a:rPr lang="fi-FI" dirty="0"/>
                        <a:t>III </a:t>
                      </a:r>
                      <a:r>
                        <a:rPr lang="fi-FI" dirty="0" err="1"/>
                        <a:t>tro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bo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tro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bo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tro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bo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aseline="0" dirty="0" err="1">
                          <a:solidFill>
                            <a:schemeClr val="tx1"/>
                          </a:solidFill>
                        </a:rPr>
                        <a:t>har</a:t>
                      </a:r>
                      <a:r>
                        <a:rPr lang="fi-FI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aseline="0" dirty="0" err="1">
                          <a:solidFill>
                            <a:schemeClr val="tx1"/>
                          </a:solidFill>
                        </a:rPr>
                        <a:t>tro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bo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hade</a:t>
                      </a:r>
                      <a:r>
                        <a:rPr lang="fi-FI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aseline="0" dirty="0" err="1">
                          <a:solidFill>
                            <a:schemeClr val="tx1"/>
                          </a:solidFill>
                        </a:rPr>
                        <a:t>tro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r>
                        <a:rPr lang="fi-FI" dirty="0"/>
                        <a:t>IV </a:t>
                      </a:r>
                      <a:r>
                        <a:rPr lang="fi-FI" dirty="0" err="1"/>
                        <a:t>gå</a:t>
                      </a:r>
                      <a:endParaRPr lang="fi-FI" dirty="0"/>
                    </a:p>
                    <a:p>
                      <a:r>
                        <a:rPr lang="fi-FI" dirty="0"/>
                        <a:t>IV </a:t>
                      </a:r>
                      <a:r>
                        <a:rPr lang="fi-FI" dirty="0" err="1"/>
                        <a:t>komma</a:t>
                      </a:r>
                      <a:endParaRPr lang="fi-FI" dirty="0"/>
                    </a:p>
                    <a:p>
                      <a:r>
                        <a:rPr lang="fi-FI" dirty="0"/>
                        <a:t>IV </a:t>
                      </a:r>
                      <a:r>
                        <a:rPr lang="fi-FI" dirty="0" err="1"/>
                        <a:t>sälja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gå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r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i-FI" dirty="0" err="1"/>
                        <a:t>komm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er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i-FI" dirty="0" err="1"/>
                        <a:t>sälj</a:t>
                      </a:r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er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gick</a:t>
                      </a:r>
                      <a:endParaRPr lang="fi-FI" dirty="0"/>
                    </a:p>
                    <a:p>
                      <a:r>
                        <a:rPr lang="fi-FI" dirty="0" err="1"/>
                        <a:t>kom</a:t>
                      </a:r>
                      <a:endParaRPr lang="fi-FI" dirty="0"/>
                    </a:p>
                    <a:p>
                      <a:r>
                        <a:rPr lang="fi-FI" dirty="0" err="1"/>
                        <a:t>sålde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gått</a:t>
                      </a:r>
                      <a:endParaRPr lang="fi-FI" dirty="0"/>
                    </a:p>
                    <a:p>
                      <a:r>
                        <a:rPr lang="fi-FI" dirty="0" err="1"/>
                        <a:t>har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kommit</a:t>
                      </a:r>
                      <a:endParaRPr lang="fi-FI" baseline="0" dirty="0"/>
                    </a:p>
                    <a:p>
                      <a:r>
                        <a:rPr lang="fi-FI" baseline="0" dirty="0" err="1"/>
                        <a:t>har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sålt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gått</a:t>
                      </a:r>
                      <a:endParaRPr lang="fi-FI" dirty="0"/>
                    </a:p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kommit</a:t>
                      </a:r>
                      <a:endParaRPr lang="fi-FI" dirty="0"/>
                    </a:p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sålt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770">
                <a:tc>
                  <a:txBody>
                    <a:bodyPr/>
                    <a:lstStyle/>
                    <a:p>
                      <a:r>
                        <a:rPr lang="fi-FI" dirty="0"/>
                        <a:t>I </a:t>
                      </a:r>
                      <a:r>
                        <a:rPr lang="fi-FI" dirty="0" err="1"/>
                        <a:t>grund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/>
                        <a:t>I </a:t>
                      </a:r>
                      <a:r>
                        <a:rPr lang="fi-FI" dirty="0" err="1"/>
                        <a:t>leverer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grund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leverer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grund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leverer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grund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leverer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grund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baseline="0" dirty="0" err="1"/>
                        <a:t>hade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leverer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at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r>
                        <a:rPr lang="fi-FI" dirty="0"/>
                        <a:t>II </a:t>
                      </a:r>
                      <a:r>
                        <a:rPr lang="fi-FI" dirty="0" err="1"/>
                        <a:t>hör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/>
                        <a:t>II </a:t>
                      </a:r>
                      <a:r>
                        <a:rPr lang="fi-FI" dirty="0" err="1"/>
                        <a:t>sänka</a:t>
                      </a:r>
                      <a:endParaRPr lang="fi-FI" dirty="0"/>
                    </a:p>
                    <a:p>
                      <a:r>
                        <a:rPr lang="fi-FI" dirty="0"/>
                        <a:t>II </a:t>
                      </a:r>
                      <a:r>
                        <a:rPr lang="fi-FI" dirty="0" err="1"/>
                        <a:t>höj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hör</a:t>
                      </a:r>
                      <a:r>
                        <a:rPr lang="fi-FI" dirty="0"/>
                        <a:t> !</a:t>
                      </a:r>
                    </a:p>
                    <a:p>
                      <a:r>
                        <a:rPr lang="fi-FI" dirty="0" err="1"/>
                        <a:t>sänk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höj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hör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sänk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höj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hör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höj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hör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sänk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höj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r>
                        <a:rPr lang="fi-FI" dirty="0"/>
                        <a:t>III </a:t>
                      </a:r>
                      <a:r>
                        <a:rPr lang="fi-FI" dirty="0" err="1"/>
                        <a:t>så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så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så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dde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så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hade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så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742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223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434</TotalTime>
  <Words>408</Words>
  <Application>Microsoft Office PowerPoint</Application>
  <PresentationFormat>Bildspel på skärmen (4:3)</PresentationFormat>
  <Paragraphs>162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Wingdings</vt:lpstr>
      <vt:lpstr>Executive</vt:lpstr>
      <vt:lpstr>Verbit</vt:lpstr>
      <vt:lpstr>Verbin aikamuodot</vt:lpstr>
      <vt:lpstr>Verbien taivutusluokat</vt:lpstr>
      <vt:lpstr>Verbien taivutusluokat – aikamuotojen muodostus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Verbit</dc:title>
  <dc:creator>Camilla Kåla</dc:creator>
  <cp:lastModifiedBy>Isabella Fröjdman</cp:lastModifiedBy>
  <cp:revision>14</cp:revision>
  <dcterms:created xsi:type="dcterms:W3CDTF">2014-09-29T06:43:58Z</dcterms:created>
  <dcterms:modified xsi:type="dcterms:W3CDTF">2019-02-25T16:05:50Z</dcterms:modified>
</cp:coreProperties>
</file>