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10.1.2024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08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10.1.2024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10.1.2024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31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10.1.2024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alto.cloud.panopto.eu/Panopto/Pages/Viewer.aspx?id=0d1f5e02-3f9f-48b7-8489-9c0d6515bebb&amp;start=12.53258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finland-winter-wintry-lapland-cold-127556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reena.yle.fi/1-38864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7558CB2-B4B6-4F39-BBF4-E79004F80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66" y="68263"/>
            <a:ext cx="7056668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67455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Instructions in Finnish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Kuuntele!                        </a:t>
            </a:r>
            <a:r>
              <a:rPr lang="fi-FI" dirty="0" err="1"/>
              <a:t>Listen</a:t>
            </a:r>
            <a:r>
              <a:rPr lang="fi-FI" dirty="0"/>
              <a:t>!</a:t>
            </a:r>
          </a:p>
          <a:p>
            <a:r>
              <a:rPr lang="fi-FI" dirty="0">
                <a:solidFill>
                  <a:srgbClr val="FF0000"/>
                </a:solidFill>
              </a:rPr>
              <a:t>Toista!                              </a:t>
            </a:r>
            <a:r>
              <a:rPr lang="fi-FI" dirty="0" err="1"/>
              <a:t>Repeat</a:t>
            </a:r>
            <a:r>
              <a:rPr lang="fi-FI" dirty="0"/>
              <a:t> !</a:t>
            </a:r>
          </a:p>
          <a:p>
            <a:r>
              <a:rPr lang="fi-FI" dirty="0">
                <a:solidFill>
                  <a:srgbClr val="FF0000"/>
                </a:solidFill>
              </a:rPr>
              <a:t>Kuuntele ja toista!         </a:t>
            </a:r>
            <a:r>
              <a:rPr lang="fi-FI" dirty="0" err="1"/>
              <a:t>Listen</a:t>
            </a:r>
            <a:r>
              <a:rPr lang="fi-FI" dirty="0"/>
              <a:t> and repeat!</a:t>
            </a:r>
          </a:p>
          <a:p>
            <a:r>
              <a:rPr lang="fi-FI" dirty="0">
                <a:solidFill>
                  <a:srgbClr val="FF0000"/>
                </a:solidFill>
              </a:rPr>
              <a:t>Avaa kirja sivu 2!           </a:t>
            </a:r>
            <a:r>
              <a:rPr lang="fi-FI" dirty="0"/>
              <a:t>Open your book page….!</a:t>
            </a:r>
          </a:p>
          <a:p>
            <a:r>
              <a:rPr lang="fi-FI" dirty="0">
                <a:solidFill>
                  <a:srgbClr val="FF0000"/>
                </a:solidFill>
              </a:rPr>
              <a:t>Kirjoita!                           </a:t>
            </a:r>
            <a:r>
              <a:rPr lang="fi-FI" dirty="0"/>
              <a:t>Write!</a:t>
            </a:r>
          </a:p>
          <a:p>
            <a:r>
              <a:rPr lang="fi-FI" dirty="0">
                <a:solidFill>
                  <a:srgbClr val="FF0000"/>
                </a:solidFill>
              </a:rPr>
              <a:t>Parityö                             </a:t>
            </a:r>
            <a:r>
              <a:rPr lang="fi-FI" dirty="0" err="1"/>
              <a:t>Pairwork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Tiimityö/ryhmätyö        </a:t>
            </a:r>
            <a:r>
              <a:rPr lang="fi-FI" dirty="0" err="1"/>
              <a:t>Teamwork</a:t>
            </a:r>
            <a:r>
              <a:rPr lang="fi-FI" dirty="0"/>
              <a:t>/</a:t>
            </a:r>
            <a:r>
              <a:rPr lang="fi-FI" dirty="0" err="1"/>
              <a:t>groupwork</a:t>
            </a: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Sano suomeksi!              </a:t>
            </a:r>
            <a:r>
              <a:rPr lang="fi-FI" dirty="0" err="1"/>
              <a:t>Say</a:t>
            </a:r>
            <a:r>
              <a:rPr lang="fi-FI" dirty="0"/>
              <a:t> in Finnish!</a:t>
            </a:r>
          </a:p>
          <a:p>
            <a:r>
              <a:rPr lang="fi-FI" dirty="0">
                <a:solidFill>
                  <a:srgbClr val="FF0000"/>
                </a:solidFill>
              </a:rPr>
              <a:t>Sano englanniksi!           </a:t>
            </a:r>
            <a:r>
              <a:rPr lang="fi-FI" dirty="0" err="1"/>
              <a:t>Say</a:t>
            </a:r>
            <a:r>
              <a:rPr lang="fi-FI" dirty="0"/>
              <a:t> in English!</a:t>
            </a:r>
          </a:p>
        </p:txBody>
      </p:sp>
    </p:spTree>
    <p:extLst>
      <p:ext uri="{BB962C8B-B14F-4D97-AF65-F5344CB8AC3E}">
        <p14:creationId xmlns:p14="http://schemas.microsoft.com/office/powerpoint/2010/main" val="86485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23011"/>
            <a:ext cx="11369040" cy="548640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Minä aloitan.                                       </a:t>
            </a:r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start</a:t>
            </a:r>
            <a:r>
              <a:rPr lang="fi-FI" dirty="0"/>
              <a:t>.</a:t>
            </a:r>
          </a:p>
          <a:p>
            <a:r>
              <a:rPr lang="fi-FI" dirty="0" err="1">
                <a:solidFill>
                  <a:srgbClr val="FF0000"/>
                </a:solidFill>
              </a:rPr>
              <a:t>Mun</a:t>
            </a:r>
            <a:r>
              <a:rPr lang="fi-FI" dirty="0">
                <a:solidFill>
                  <a:srgbClr val="FF0000"/>
                </a:solidFill>
              </a:rPr>
              <a:t>/minun vuoro                             </a:t>
            </a:r>
            <a:r>
              <a:rPr lang="fi-FI" dirty="0"/>
              <a:t>My </a:t>
            </a:r>
            <a:r>
              <a:rPr lang="fi-FI" dirty="0" err="1"/>
              <a:t>turn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rgbClr val="FF0000"/>
                </a:solidFill>
              </a:rPr>
              <a:t>Sun/sinun vuoro                               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turn</a:t>
            </a:r>
            <a:r>
              <a:rPr lang="fi-FI" dirty="0"/>
              <a:t>.</a:t>
            </a:r>
          </a:p>
          <a:p>
            <a:r>
              <a:rPr lang="fi-FI" dirty="0" err="1">
                <a:solidFill>
                  <a:srgbClr val="FF0000"/>
                </a:solidFill>
              </a:rPr>
              <a:t>Voitsä</a:t>
            </a:r>
            <a:r>
              <a:rPr lang="fi-FI" dirty="0">
                <a:solidFill>
                  <a:srgbClr val="FF0000"/>
                </a:solidFill>
              </a:rPr>
              <a:t> toistaa/ 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   voitko toistaa?                                   </a:t>
            </a:r>
            <a:r>
              <a:rPr lang="fi-FI" dirty="0"/>
              <a:t>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repeat</a:t>
            </a:r>
            <a:r>
              <a:rPr lang="fi-FI" dirty="0"/>
              <a:t> it?</a:t>
            </a:r>
          </a:p>
          <a:p>
            <a:r>
              <a:rPr lang="fi-FI" dirty="0" err="1">
                <a:solidFill>
                  <a:srgbClr val="FF0000"/>
                </a:solidFill>
              </a:rPr>
              <a:t>Mä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oon</a:t>
            </a:r>
            <a:r>
              <a:rPr lang="fi-FI" dirty="0">
                <a:solidFill>
                  <a:srgbClr val="FF0000"/>
                </a:solidFill>
              </a:rPr>
              <a:t>/minä olen…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    ja </a:t>
            </a:r>
            <a:r>
              <a:rPr lang="fi-FI" dirty="0" err="1">
                <a:solidFill>
                  <a:srgbClr val="FF0000"/>
                </a:solidFill>
              </a:rPr>
              <a:t>sä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oot</a:t>
            </a:r>
            <a:r>
              <a:rPr lang="fi-FI" dirty="0">
                <a:solidFill>
                  <a:srgbClr val="FF0000"/>
                </a:solidFill>
              </a:rPr>
              <a:t>….                                          </a:t>
            </a:r>
            <a:r>
              <a:rPr lang="fi-FI" dirty="0"/>
              <a:t>I am… and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….</a:t>
            </a:r>
          </a:p>
          <a:p>
            <a:r>
              <a:rPr lang="fi-FI" dirty="0">
                <a:solidFill>
                  <a:srgbClr val="FF0000"/>
                </a:solidFill>
              </a:rPr>
              <a:t>Mikä ”money” on suomeksi?          </a:t>
            </a:r>
            <a:r>
              <a:rPr lang="fi-FI" dirty="0" err="1"/>
              <a:t>What</a:t>
            </a:r>
            <a:r>
              <a:rPr lang="fi-FI" dirty="0"/>
              <a:t> is ”money” in </a:t>
            </a:r>
            <a:r>
              <a:rPr lang="fi-FI" dirty="0" err="1"/>
              <a:t>Finnsish</a:t>
            </a:r>
            <a:r>
              <a:rPr lang="fi-FI" dirty="0"/>
              <a:t>?</a:t>
            </a:r>
          </a:p>
          <a:p>
            <a:r>
              <a:rPr lang="fi-FI" dirty="0">
                <a:solidFill>
                  <a:srgbClr val="FF0000"/>
                </a:solidFill>
              </a:rPr>
              <a:t>Mikä ”ongelma” on englanniksi?     </a:t>
            </a:r>
            <a:r>
              <a:rPr lang="fi-FI" dirty="0" err="1"/>
              <a:t>What</a:t>
            </a:r>
            <a:r>
              <a:rPr lang="fi-FI" dirty="0"/>
              <a:t> is ”</a:t>
            </a:r>
            <a:r>
              <a:rPr lang="fi-FI" dirty="0" err="1"/>
              <a:t>problem</a:t>
            </a:r>
            <a:r>
              <a:rPr lang="fi-FI" dirty="0"/>
              <a:t>” in English?</a:t>
            </a:r>
          </a:p>
        </p:txBody>
      </p:sp>
    </p:spTree>
    <p:extLst>
      <p:ext uri="{BB962C8B-B14F-4D97-AF65-F5344CB8AC3E}">
        <p14:creationId xmlns:p14="http://schemas.microsoft.com/office/powerpoint/2010/main" val="357461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Kuuntele ja toista!</a:t>
            </a:r>
          </a:p>
          <a:p>
            <a:r>
              <a:rPr lang="fi-FI" dirty="0">
                <a:solidFill>
                  <a:srgbClr val="FF0000"/>
                </a:solidFill>
              </a:rPr>
              <a:t>Sivu 8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Familiar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numbers</a:t>
            </a:r>
            <a:r>
              <a:rPr lang="fi-FI" dirty="0">
                <a:solidFill>
                  <a:srgbClr val="FF0000"/>
                </a:solidFill>
              </a:rPr>
              <a:t>? Tutut numerot?</a:t>
            </a:r>
          </a:p>
          <a:p>
            <a:r>
              <a:rPr lang="fi-FI" dirty="0">
                <a:solidFill>
                  <a:srgbClr val="FF0000"/>
                </a:solidFill>
              </a:rPr>
              <a:t>”teen”= (”</a:t>
            </a:r>
            <a:r>
              <a:rPr lang="fi-FI" dirty="0" err="1">
                <a:solidFill>
                  <a:srgbClr val="FF0000"/>
                </a:solidFill>
              </a:rPr>
              <a:t>thirteen</a:t>
            </a:r>
            <a:r>
              <a:rPr lang="fi-FI" dirty="0">
                <a:solidFill>
                  <a:srgbClr val="FF0000"/>
                </a:solidFill>
              </a:rPr>
              <a:t>”)?</a:t>
            </a:r>
          </a:p>
          <a:p>
            <a:r>
              <a:rPr lang="fi-FI" dirty="0">
                <a:solidFill>
                  <a:srgbClr val="FF0000"/>
                </a:solidFill>
              </a:rPr>
              <a:t>”-</a:t>
            </a:r>
            <a:r>
              <a:rPr lang="fi-FI" dirty="0" err="1">
                <a:solidFill>
                  <a:srgbClr val="FF0000"/>
                </a:solidFill>
              </a:rPr>
              <a:t>ty</a:t>
            </a:r>
            <a:r>
              <a:rPr lang="fi-FI" dirty="0">
                <a:solidFill>
                  <a:srgbClr val="FF0000"/>
                </a:solidFill>
              </a:rPr>
              <a:t>” (”</a:t>
            </a:r>
            <a:r>
              <a:rPr lang="fi-FI" dirty="0" err="1">
                <a:solidFill>
                  <a:srgbClr val="FF0000"/>
                </a:solidFill>
              </a:rPr>
              <a:t>twenty</a:t>
            </a:r>
            <a:r>
              <a:rPr lang="fi-FI" dirty="0">
                <a:solidFill>
                  <a:srgbClr val="FF0000"/>
                </a:solidFill>
              </a:rPr>
              <a:t>”)</a:t>
            </a:r>
          </a:p>
          <a:p>
            <a:r>
              <a:rPr lang="fi-FI" dirty="0">
                <a:solidFill>
                  <a:srgbClr val="FF0000"/>
                </a:solidFill>
              </a:rPr>
              <a:t>100? 1000?</a:t>
            </a:r>
          </a:p>
          <a:p>
            <a:r>
              <a:rPr lang="fi-FI" dirty="0" err="1">
                <a:solidFill>
                  <a:srgbClr val="FF0000"/>
                </a:solidFill>
              </a:rPr>
              <a:t>Anything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else</a:t>
            </a:r>
            <a:r>
              <a:rPr lang="fi-FI" dirty="0">
                <a:solidFill>
                  <a:srgbClr val="FF0000"/>
                </a:solidFill>
              </a:rPr>
              <a:t>? Mitä muuta?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F7A6568E-C3A4-4573-946A-6C2BE73A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18" y="2702242"/>
            <a:ext cx="2963542" cy="21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70C0"/>
                </a:solidFill>
              </a:rPr>
              <a:t>toista</a:t>
            </a:r>
            <a:r>
              <a:rPr lang="fi-FI" dirty="0">
                <a:solidFill>
                  <a:srgbClr val="FF0000"/>
                </a:solidFill>
              </a:rPr>
              <a:t> = teen</a:t>
            </a:r>
          </a:p>
          <a:p>
            <a:r>
              <a:rPr lang="fi-FI" dirty="0">
                <a:solidFill>
                  <a:srgbClr val="0070C0"/>
                </a:solidFill>
              </a:rPr>
              <a:t>kymmentä</a:t>
            </a:r>
            <a:r>
              <a:rPr lang="fi-FI" dirty="0">
                <a:solidFill>
                  <a:srgbClr val="FF0000"/>
                </a:solidFill>
              </a:rPr>
              <a:t> = </a:t>
            </a:r>
            <a:r>
              <a:rPr lang="fi-FI" dirty="0" err="1">
                <a:solidFill>
                  <a:srgbClr val="FF0000"/>
                </a:solidFill>
              </a:rPr>
              <a:t>ty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100 = sata                       2-9 sata</a:t>
            </a:r>
            <a:r>
              <a:rPr lang="fi-FI" dirty="0">
                <a:solidFill>
                  <a:srgbClr val="0070C0"/>
                </a:solidFill>
              </a:rPr>
              <a:t>a</a:t>
            </a:r>
          </a:p>
          <a:p>
            <a:r>
              <a:rPr lang="fi-FI" dirty="0">
                <a:solidFill>
                  <a:srgbClr val="FF0000"/>
                </a:solidFill>
              </a:rPr>
              <a:t>1000 = tuhat                  2-9 tuhat</a:t>
            </a:r>
            <a:r>
              <a:rPr lang="fi-FI" dirty="0">
                <a:solidFill>
                  <a:srgbClr val="0070C0"/>
                </a:solidFill>
              </a:rPr>
              <a:t>ta</a:t>
            </a:r>
          </a:p>
          <a:p>
            <a:r>
              <a:rPr lang="fi-FI" dirty="0">
                <a:solidFill>
                  <a:srgbClr val="FF0000"/>
                </a:solidFill>
              </a:rPr>
              <a:t>1000 000 = miljoona     2-9 miljoona</a:t>
            </a:r>
            <a:r>
              <a:rPr lang="fi-FI" dirty="0">
                <a:solidFill>
                  <a:srgbClr val="0070C0"/>
                </a:solidFill>
              </a:rPr>
              <a:t>a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985412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0-20  huulilta lukeminen (</a:t>
            </a:r>
            <a:r>
              <a:rPr lang="fi-FI" i="1" dirty="0" err="1">
                <a:solidFill>
                  <a:srgbClr val="FF0000"/>
                </a:solidFill>
              </a:rPr>
              <a:t>lip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reading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20 -100 kirjoita ilmaan/selkään (</a:t>
            </a:r>
            <a:r>
              <a:rPr lang="fi-FI" i="1" dirty="0">
                <a:solidFill>
                  <a:srgbClr val="FF0000"/>
                </a:solidFill>
              </a:rPr>
              <a:t>air/</a:t>
            </a:r>
            <a:r>
              <a:rPr lang="fi-FI" i="1" dirty="0" err="1">
                <a:solidFill>
                  <a:srgbClr val="FF0000"/>
                </a:solidFill>
              </a:rPr>
              <a:t>backwriting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100 - 1000  seuraava numero (</a:t>
            </a:r>
            <a:r>
              <a:rPr lang="fi-FI" i="1" dirty="0" err="1">
                <a:solidFill>
                  <a:srgbClr val="FF0000"/>
                </a:solidFill>
              </a:rPr>
              <a:t>say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the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next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>
                <a:solidFill>
                  <a:srgbClr val="FF0000"/>
                </a:solidFill>
              </a:rPr>
              <a:t>number</a:t>
            </a:r>
            <a:r>
              <a:rPr lang="fi-FI" dirty="0">
                <a:solidFill>
                  <a:srgbClr val="FF0000"/>
                </a:solidFill>
              </a:rPr>
              <a:t>)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5C16E0BD-56CF-4FE9-B151-8CAAD96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64305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1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Numerot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985412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Sivu 16 harjoitus 13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Harjoitus 14</a:t>
            </a:r>
          </a:p>
        </p:txBody>
      </p:sp>
      <p:pic>
        <p:nvPicPr>
          <p:cNvPr id="4" name="Picture 2" descr="9. LUOKKA: KIRJALLISUUSHISTORIAN PARITYÖ |">
            <a:extLst>
              <a:ext uri="{FF2B5EF4-FFF2-40B4-BE49-F238E27FC236}">
                <a16:creationId xmlns:a16="http://schemas.microsoft.com/office/drawing/2014/main" id="{5C16E0BD-56CF-4FE9-B151-8CAAD96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1643050"/>
            <a:ext cx="2129790" cy="1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08270" cy="4983161"/>
          </a:xfrm>
        </p:spPr>
        <p:txBody>
          <a:bodyPr/>
          <a:lstStyle/>
          <a:p>
            <a:r>
              <a:rPr lang="en-US" dirty="0"/>
              <a:t>Olen </a:t>
            </a:r>
            <a:r>
              <a:rPr lang="en-US" dirty="0" err="1"/>
              <a:t>suoma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Asun</a:t>
            </a:r>
            <a:r>
              <a:rPr lang="en-US" dirty="0"/>
              <a:t> </a:t>
            </a:r>
            <a:r>
              <a:rPr lang="en-US" dirty="0" err="1"/>
              <a:t>Espoo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Puhun</a:t>
            </a:r>
            <a:r>
              <a:rPr lang="en-US" dirty="0"/>
              <a:t> </a:t>
            </a:r>
            <a:r>
              <a:rPr lang="en-US" dirty="0" err="1"/>
              <a:t>suome</a:t>
            </a:r>
            <a:r>
              <a:rPr lang="en-US" sz="4000" dirty="0" err="1">
                <a:highlight>
                  <a:srgbClr val="FFFF00"/>
                </a:highlight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/>
          <a:lstStyle/>
          <a:p>
            <a:r>
              <a:rPr lang="en-US" dirty="0"/>
              <a:t>Maria on </a:t>
            </a:r>
            <a:r>
              <a:rPr lang="en-US" dirty="0" err="1"/>
              <a:t>venä</a:t>
            </a:r>
            <a:r>
              <a:rPr lang="en-US" sz="4000" dirty="0" err="1"/>
              <a:t>l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sz="4000" dirty="0" err="1"/>
              <a:t>inen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Hän </a:t>
            </a:r>
            <a:r>
              <a:rPr lang="en-US" dirty="0" err="1"/>
              <a:t>asuu</a:t>
            </a:r>
            <a:r>
              <a:rPr lang="en-US" dirty="0"/>
              <a:t> </a:t>
            </a:r>
            <a:r>
              <a:rPr lang="en-US" dirty="0" err="1"/>
              <a:t>Helsingi</a:t>
            </a:r>
            <a:r>
              <a:rPr lang="en-US" sz="4000" dirty="0" err="1"/>
              <a:t>ss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Maria </a:t>
            </a:r>
            <a:r>
              <a:rPr lang="en-US" dirty="0" err="1"/>
              <a:t>puhuu</a:t>
            </a:r>
            <a:r>
              <a:rPr lang="en-US" dirty="0"/>
              <a:t> </a:t>
            </a:r>
            <a:r>
              <a:rPr lang="en-US" sz="4000" dirty="0" err="1"/>
              <a:t>venäjä</a:t>
            </a:r>
            <a:r>
              <a:rPr lang="en-US" sz="4000" dirty="0" err="1">
                <a:highlight>
                  <a:srgbClr val="00FFFF"/>
                </a:highlight>
              </a:rPr>
              <a:t>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47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A, O, U &gt; A</a:t>
            </a:r>
          </a:p>
          <a:p>
            <a:pPr marL="0" indent="0">
              <a:buNone/>
            </a:pPr>
            <a:r>
              <a:rPr lang="en-US" sz="3200" b="1" dirty="0" err="1"/>
              <a:t>S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ks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/>
              <a:t>-&gt;</a:t>
            </a:r>
            <a:r>
              <a:rPr lang="en-US" sz="3200" b="1" dirty="0" err="1"/>
              <a:t>saksal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Per</a:t>
            </a:r>
            <a:r>
              <a:rPr lang="en-US" sz="3200" b="1" dirty="0">
                <a:highlight>
                  <a:srgbClr val="FFFF00"/>
                </a:highlight>
              </a:rPr>
              <a:t>u</a:t>
            </a:r>
            <a:r>
              <a:rPr lang="en-US" sz="3200" b="1" dirty="0"/>
              <a:t>-&gt; </a:t>
            </a:r>
            <a:r>
              <a:rPr lang="en-US" sz="3200" b="1" dirty="0" err="1"/>
              <a:t>perul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Meksik</a:t>
            </a:r>
            <a:r>
              <a:rPr lang="en-US" sz="3200" b="1" dirty="0" err="1">
                <a:highlight>
                  <a:srgbClr val="FFFF00"/>
                </a:highlight>
              </a:rPr>
              <a:t>o</a:t>
            </a:r>
            <a:r>
              <a:rPr lang="en-US" sz="3200" b="1" dirty="0"/>
              <a:t>-&gt; </a:t>
            </a:r>
            <a:r>
              <a:rPr lang="en-US" sz="3200" b="1" dirty="0" err="1"/>
              <a:t>meksikol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err="1">
                <a:highlight>
                  <a:srgbClr val="FFFF00"/>
                </a:highlight>
              </a:rPr>
              <a:t>U</a:t>
            </a:r>
            <a:r>
              <a:rPr lang="en-US" sz="3200" b="1" dirty="0" err="1"/>
              <a:t>nk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ri</a:t>
            </a:r>
            <a:r>
              <a:rPr lang="en-US" sz="3200" b="1" dirty="0"/>
              <a:t>-&gt; </a:t>
            </a:r>
            <a:r>
              <a:rPr lang="en-US" sz="3200" b="1" dirty="0" err="1"/>
              <a:t>unkaril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M</a:t>
            </a:r>
            <a:r>
              <a:rPr lang="en-US" sz="3200" b="1" dirty="0">
                <a:highlight>
                  <a:srgbClr val="FFFF00"/>
                </a:highlight>
              </a:rPr>
              <a:t>o</a:t>
            </a:r>
            <a:r>
              <a:rPr lang="en-US" sz="3200" b="1" dirty="0"/>
              <a:t>ng</a:t>
            </a:r>
            <a:r>
              <a:rPr lang="en-US" sz="3200" b="1" dirty="0">
                <a:highlight>
                  <a:srgbClr val="FFFF00"/>
                </a:highlight>
              </a:rPr>
              <a:t>o</a:t>
            </a:r>
            <a:r>
              <a:rPr lang="en-US" sz="3200" b="1" dirty="0"/>
              <a:t>li</a:t>
            </a:r>
            <a:r>
              <a:rPr lang="en-US" sz="3200" b="1" dirty="0">
                <a:highlight>
                  <a:srgbClr val="FFFF00"/>
                </a:highlight>
              </a:rPr>
              <a:t>a</a:t>
            </a:r>
            <a:r>
              <a:rPr lang="en-US" sz="3200" b="1" dirty="0"/>
              <a:t>-&gt; </a:t>
            </a:r>
            <a:r>
              <a:rPr lang="en-US" sz="3200" b="1" dirty="0" err="1"/>
              <a:t>mongolial</a:t>
            </a:r>
            <a:r>
              <a:rPr lang="en-US" sz="3200" b="1" dirty="0" err="1">
                <a:highlight>
                  <a:srgbClr val="FFFF00"/>
                </a:highlight>
              </a:rPr>
              <a:t>a</a:t>
            </a:r>
            <a:r>
              <a:rPr lang="en-US" sz="3200" b="1" dirty="0" err="1"/>
              <a:t>inen</a:t>
            </a:r>
            <a:endParaRPr lang="en-US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Ä, Ö, Y &gt; Ä</a:t>
            </a:r>
          </a:p>
          <a:p>
            <a:r>
              <a:rPr lang="en-US" sz="3200" b="1" dirty="0" err="1"/>
              <a:t>Eg</a:t>
            </a:r>
            <a:r>
              <a:rPr lang="en-US" sz="3200" b="1" dirty="0" err="1">
                <a:highlight>
                  <a:srgbClr val="00FFFF"/>
                </a:highlight>
              </a:rPr>
              <a:t>y</a:t>
            </a:r>
            <a:r>
              <a:rPr lang="en-US" sz="3200" b="1" dirty="0" err="1"/>
              <a:t>pti</a:t>
            </a:r>
            <a:r>
              <a:rPr lang="en-US" sz="3200" b="1" dirty="0"/>
              <a:t>-&gt;</a:t>
            </a:r>
            <a:r>
              <a:rPr lang="en-US" sz="3200" b="1" dirty="0" err="1"/>
              <a:t>egyptil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r>
              <a:rPr lang="en-US" sz="3200" b="1" dirty="0" err="1"/>
              <a:t>Ven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j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/>
              <a:t>-&gt; </a:t>
            </a:r>
            <a:r>
              <a:rPr lang="en-US" sz="3200" b="1" dirty="0" err="1"/>
              <a:t>venäl</a:t>
            </a:r>
            <a:r>
              <a:rPr lang="en-US" sz="3200" b="1" dirty="0" err="1">
                <a:highlight>
                  <a:srgbClr val="00FFFF"/>
                </a:highlight>
              </a:rPr>
              <a:t>ä</a:t>
            </a:r>
            <a:r>
              <a:rPr lang="en-US" sz="3200" b="1" dirty="0" err="1"/>
              <a:t>inen</a:t>
            </a:r>
            <a:endParaRPr lang="en-US" sz="3200" b="1" dirty="0"/>
          </a:p>
          <a:p>
            <a:endParaRPr lang="en-US" sz="3200" b="1" dirty="0"/>
          </a:p>
          <a:p>
            <a:r>
              <a:rPr lang="fi-FI" sz="3200" b="1" dirty="0" err="1">
                <a:solidFill>
                  <a:srgbClr val="0070C0"/>
                </a:solidFill>
              </a:rPr>
              <a:t>Only</a:t>
            </a:r>
            <a:r>
              <a:rPr lang="fi-FI" sz="3200" b="1" dirty="0">
                <a:solidFill>
                  <a:srgbClr val="0070C0"/>
                </a:solidFill>
              </a:rPr>
              <a:t> E, I &gt; Ä</a:t>
            </a:r>
          </a:p>
          <a:p>
            <a:r>
              <a:rPr lang="fi-FI" sz="3200" b="1" dirty="0" err="1"/>
              <a:t>Sv</a:t>
            </a:r>
            <a:r>
              <a:rPr lang="fi-FI" sz="3200" b="1" dirty="0" err="1">
                <a:highlight>
                  <a:srgbClr val="00FFFF"/>
                </a:highlight>
              </a:rPr>
              <a:t>ei</a:t>
            </a:r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 err="1"/>
              <a:t>-</a:t>
            </a:r>
            <a:r>
              <a:rPr lang="fi-FI" sz="3200" b="1" dirty="0"/>
              <a:t>&gt; sveitsil</a:t>
            </a:r>
            <a:r>
              <a:rPr lang="fi-FI" sz="3200" b="1" dirty="0">
                <a:highlight>
                  <a:srgbClr val="00FFFF"/>
                </a:highlight>
              </a:rPr>
              <a:t>ä</a:t>
            </a:r>
            <a:r>
              <a:rPr lang="fi-FI" sz="3200" b="1" dirty="0"/>
              <a:t>inen</a:t>
            </a:r>
          </a:p>
          <a:p>
            <a:r>
              <a:rPr lang="fi-FI" sz="3200" b="1" dirty="0" err="1"/>
              <a:t>Ts</a:t>
            </a:r>
            <a:r>
              <a:rPr lang="fi-FI" sz="3200" b="1" dirty="0" err="1">
                <a:highlight>
                  <a:srgbClr val="00FFFF"/>
                </a:highlight>
              </a:rPr>
              <a:t>e</a:t>
            </a:r>
            <a:r>
              <a:rPr lang="fi-FI" sz="3200" b="1" dirty="0" err="1"/>
              <a:t>kk</a:t>
            </a:r>
            <a:r>
              <a:rPr lang="fi-FI" sz="3200" b="1" dirty="0" err="1">
                <a:highlight>
                  <a:srgbClr val="00FFFF"/>
                </a:highlight>
              </a:rPr>
              <a:t>i</a:t>
            </a:r>
            <a:r>
              <a:rPr lang="fi-FI" sz="3200" b="1" dirty="0"/>
              <a:t>-&gt; </a:t>
            </a:r>
            <a:r>
              <a:rPr lang="fi-FI" sz="3200" b="1" dirty="0" err="1"/>
              <a:t>tsekkil</a:t>
            </a:r>
            <a:r>
              <a:rPr lang="fi-FI" sz="3200" b="1" dirty="0" err="1">
                <a:highlight>
                  <a:srgbClr val="00FFFF"/>
                </a:highlight>
              </a:rPr>
              <a:t>ä</a:t>
            </a:r>
            <a:r>
              <a:rPr lang="fi-FI" sz="3200" b="1" dirty="0" err="1"/>
              <a:t>inen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40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A159-AD50-44B6-8B05-7192848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Vokaaliharmonia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E6C-5419-497D-B9D2-EF6CD41D6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Lukekaa</a:t>
            </a:r>
            <a:r>
              <a:rPr lang="en-US" sz="3200" b="1" dirty="0"/>
              <a:t> </a:t>
            </a:r>
            <a:r>
              <a:rPr lang="en-US" sz="3200" b="1" dirty="0" err="1"/>
              <a:t>vuorotellen</a:t>
            </a:r>
            <a:r>
              <a:rPr lang="en-US" sz="3200" b="1" dirty="0"/>
              <a:t>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err="1"/>
              <a:t>Sivu</a:t>
            </a:r>
            <a:r>
              <a:rPr lang="en-US" sz="3200" b="1" dirty="0"/>
              <a:t>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CF1F-5F5B-4FD3-A10B-C29AC02C5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Tavallisesti</a:t>
            </a:r>
            <a:r>
              <a:rPr lang="en-US" sz="3200" b="1" dirty="0"/>
              <a:t> (</a:t>
            </a:r>
            <a:r>
              <a:rPr lang="en-US" sz="3200" b="1" i="1" dirty="0"/>
              <a:t>normally</a:t>
            </a:r>
            <a:r>
              <a:rPr lang="en-US" sz="3200" b="1" dirty="0"/>
              <a:t>)</a:t>
            </a:r>
          </a:p>
          <a:p>
            <a:r>
              <a:rPr lang="en-US" sz="3200" b="1" dirty="0" err="1"/>
              <a:t>Hiljaa</a:t>
            </a:r>
            <a:r>
              <a:rPr lang="en-US" sz="3200" b="1" dirty="0"/>
              <a:t> (</a:t>
            </a:r>
            <a:r>
              <a:rPr lang="en-US" sz="3200" b="1" i="1" dirty="0"/>
              <a:t>quietly</a:t>
            </a:r>
            <a:r>
              <a:rPr lang="en-US" sz="3200" b="1" dirty="0"/>
              <a:t>)</a:t>
            </a:r>
          </a:p>
          <a:p>
            <a:r>
              <a:rPr lang="en-US" sz="3200" b="1" dirty="0"/>
              <a:t>Robo </a:t>
            </a:r>
            <a:r>
              <a:rPr lang="en-US" sz="3200" b="1" dirty="0" err="1"/>
              <a:t>ääni</a:t>
            </a:r>
            <a:r>
              <a:rPr lang="en-US" sz="3200" b="1" dirty="0"/>
              <a:t> (</a:t>
            </a:r>
            <a:r>
              <a:rPr lang="en-US" sz="3200" b="1" i="1" dirty="0" err="1"/>
              <a:t>robo</a:t>
            </a:r>
            <a:r>
              <a:rPr lang="en-US" sz="3200" b="1" i="1" dirty="0"/>
              <a:t> voice</a:t>
            </a:r>
            <a:r>
              <a:rPr lang="en-US" sz="3200" b="1" dirty="0"/>
              <a:t>)</a:t>
            </a:r>
          </a:p>
          <a:p>
            <a:r>
              <a:rPr lang="en-US" sz="3200" b="1" dirty="0" err="1"/>
              <a:t>Kovaa</a:t>
            </a:r>
            <a:r>
              <a:rPr lang="en-US" sz="3200" b="1" dirty="0"/>
              <a:t> (</a:t>
            </a:r>
            <a:r>
              <a:rPr lang="en-US" sz="3200" b="1" i="1" dirty="0"/>
              <a:t>loudly</a:t>
            </a:r>
            <a:r>
              <a:rPr lang="en-US" sz="3200" b="1" dirty="0"/>
              <a:t>)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887FF96E-D5BD-4550-A5B4-A419B503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65" y="2728900"/>
            <a:ext cx="2500135" cy="18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2032" y="773843"/>
            <a:ext cx="7772400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huomenta opiskelijat!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7776864" cy="1752600"/>
          </a:xfrm>
        </p:spPr>
        <p:txBody>
          <a:bodyPr>
            <a:noAutofit/>
          </a:bodyPr>
          <a:lstStyle/>
          <a:p>
            <a:r>
              <a:rPr lang="fi-FI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Hyvää huomenta opettaja!</a:t>
            </a:r>
          </a:p>
        </p:txBody>
      </p:sp>
    </p:spTree>
    <p:extLst>
      <p:ext uri="{BB962C8B-B14F-4D97-AF65-F5344CB8AC3E}">
        <p14:creationId xmlns:p14="http://schemas.microsoft.com/office/powerpoint/2010/main" val="175899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2535" y="274638"/>
            <a:ext cx="9694545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Kuka sinä olet?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  <a:hlinkClick r:id="rId2"/>
              </a:rPr>
              <a:t>Kuuntele!</a:t>
            </a:r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31620" y="187784"/>
            <a:ext cx="931545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Maat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Kansallisuus (</a:t>
            </a:r>
            <a:r>
              <a:rPr lang="fi-FI" dirty="0" err="1"/>
              <a:t>nationality</a:t>
            </a:r>
            <a:r>
              <a:rPr lang="fi-FI" dirty="0"/>
              <a:t>), kansalaisuus(</a:t>
            </a:r>
            <a:r>
              <a:rPr lang="fi-FI" dirty="0" err="1"/>
              <a:t>citizenship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803129">
            <a:off x="5761290" y="720967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158" y="42860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/>
              <a:t>Nationality= country + </a:t>
            </a:r>
            <a:r>
              <a:rPr lang="fi-FI" sz="3600" dirty="0">
                <a:solidFill>
                  <a:srgbClr val="FF0000"/>
                </a:solidFill>
              </a:rPr>
              <a:t>lainen/läinen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643050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Kotimaa                 Olen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</a:t>
            </a:r>
            <a:r>
              <a:rPr lang="fi-FI" u="sng" dirty="0"/>
              <a:t>e</a:t>
            </a:r>
            <a:r>
              <a:rPr lang="fi-FI" dirty="0"/>
              <a:t>nglanti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Italia                       italia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Japani                    japani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Kiina                       kiina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Espanja                  espanja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Saksa                      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Ranska                   ranska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Unkari                    unkari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Puola                      puola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Irlanti                     irlanti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Kanada                  kanada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r>
              <a:rPr lang="fi-FI" dirty="0"/>
              <a:t>Venäjä </a:t>
            </a:r>
            <a:r>
              <a:rPr lang="fi-FI" dirty="0">
                <a:solidFill>
                  <a:srgbClr val="FF0000"/>
                </a:solidFill>
              </a:rPr>
              <a:t>!!!              </a:t>
            </a:r>
            <a:r>
              <a:rPr lang="fi-FI" dirty="0"/>
              <a:t>venä</a:t>
            </a:r>
            <a:r>
              <a:rPr lang="fi-FI" dirty="0">
                <a:solidFill>
                  <a:srgbClr val="FF0000"/>
                </a:solidFill>
              </a:rPr>
              <a:t>läinen !!!</a:t>
            </a:r>
          </a:p>
          <a:p>
            <a:r>
              <a:rPr lang="fi-FI" dirty="0"/>
              <a:t>Iran                        iran</a:t>
            </a:r>
            <a:r>
              <a:rPr lang="fi-FI" dirty="0">
                <a:highlight>
                  <a:srgbClr val="FFFF00"/>
                </a:highlight>
              </a:rPr>
              <a:t>i</a:t>
            </a:r>
            <a:r>
              <a:rPr lang="fi-FI" dirty="0">
                <a:solidFill>
                  <a:srgbClr val="FF0000"/>
                </a:solidFill>
              </a:rPr>
              <a:t>lainen </a:t>
            </a:r>
            <a:r>
              <a:rPr lang="fi-FI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38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Minkä maalainen sinä olet?</a:t>
            </a:r>
            <a:br>
              <a:rPr lang="fi-FI" dirty="0">
                <a:solidFill>
                  <a:srgbClr val="FF0000"/>
                </a:solidFill>
              </a:rPr>
            </a:br>
            <a:endParaRPr lang="fi-FI" sz="2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83162"/>
          </a:xfrm>
        </p:spPr>
        <p:txBody>
          <a:bodyPr/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Maa                              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minkä maalainen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Saksa                              </a:t>
            </a:r>
            <a:r>
              <a:rPr lang="fi-FI" b="1" dirty="0">
                <a:solidFill>
                  <a:schemeClr val="tx2"/>
                </a:solidFill>
              </a:rPr>
              <a:t>saksa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Sveitsi                             </a:t>
            </a:r>
            <a:r>
              <a:rPr lang="fi-FI" b="1" dirty="0">
                <a:solidFill>
                  <a:schemeClr val="tx2"/>
                </a:solidFill>
              </a:rPr>
              <a:t>sveitsi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  <a:highlight>
                  <a:srgbClr val="FFFF00"/>
                </a:highlight>
              </a:rPr>
              <a:t>POIKKEUS!!!!!!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! Suomi                           </a:t>
            </a:r>
            <a:r>
              <a:rPr lang="fi-FI" b="1" dirty="0">
                <a:solidFill>
                  <a:schemeClr val="tx2"/>
                </a:solidFill>
              </a:rPr>
              <a:t>suom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Ruotsi                            </a:t>
            </a:r>
            <a:r>
              <a:rPr lang="fi-FI" b="1" dirty="0">
                <a:solidFill>
                  <a:schemeClr val="tx2"/>
                </a:solidFill>
              </a:rPr>
              <a:t>ruots</a:t>
            </a:r>
            <a:r>
              <a:rPr lang="fi-FI" b="1" dirty="0">
                <a:solidFill>
                  <a:srgbClr val="00B050"/>
                </a:solidFill>
              </a:rPr>
              <a:t>a</a:t>
            </a:r>
            <a:r>
              <a:rPr lang="fi-FI" dirty="0">
                <a:solidFill>
                  <a:srgbClr val="FF0000"/>
                </a:solidFill>
              </a:rPr>
              <a:t>lainen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  Venäjä                            </a:t>
            </a:r>
            <a:r>
              <a:rPr lang="fi-FI" b="1" dirty="0">
                <a:solidFill>
                  <a:schemeClr val="tx2"/>
                </a:solidFill>
              </a:rPr>
              <a:t>venä</a:t>
            </a:r>
            <a:r>
              <a:rPr lang="fi-FI" dirty="0">
                <a:solidFill>
                  <a:srgbClr val="FF0000"/>
                </a:solidFill>
              </a:rPr>
              <a:t>läinen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76392" y="268584"/>
            <a:ext cx="8401080" cy="857256"/>
          </a:xfrm>
        </p:spPr>
        <p:txBody>
          <a:bodyPr>
            <a:noAutofit/>
          </a:bodyPr>
          <a:lstStyle/>
          <a:p>
            <a:br>
              <a:rPr lang="fi-FI" sz="3600" dirty="0"/>
            </a:br>
            <a:r>
              <a:rPr lang="fi-FI" sz="3600" dirty="0" err="1"/>
              <a:t>Homeland</a:t>
            </a:r>
            <a:r>
              <a:rPr lang="fi-FI" sz="3600" dirty="0"/>
              <a:t>, mother tongue</a:t>
            </a:r>
            <a:br>
              <a:rPr lang="fi-FI" sz="3600" dirty="0"/>
            </a:b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910" y="1383030"/>
            <a:ext cx="9772650" cy="530352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Kotimaa                 </a:t>
            </a:r>
            <a:r>
              <a:rPr lang="fi-FI" dirty="0">
                <a:highlight>
                  <a:srgbClr val="FFFF00"/>
                </a:highlight>
              </a:rPr>
              <a:t>äidin</a:t>
            </a:r>
            <a:r>
              <a:rPr lang="fi-FI" dirty="0"/>
              <a:t>kieli              </a:t>
            </a:r>
          </a:p>
          <a:p>
            <a:r>
              <a:rPr lang="fi-FI" dirty="0">
                <a:solidFill>
                  <a:srgbClr val="FF0000"/>
                </a:solidFill>
              </a:rPr>
              <a:t>E</a:t>
            </a:r>
            <a:r>
              <a:rPr lang="fi-FI" dirty="0"/>
              <a:t>nglanti                  </a:t>
            </a:r>
            <a:r>
              <a:rPr lang="fi-FI" dirty="0" err="1">
                <a:solidFill>
                  <a:srgbClr val="FF0000"/>
                </a:solidFill>
              </a:rPr>
              <a:t>e</a:t>
            </a:r>
            <a:r>
              <a:rPr lang="fi-FI" dirty="0" err="1"/>
              <a:t>nglanti</a:t>
            </a:r>
            <a:r>
              <a:rPr lang="fi-FI" dirty="0"/>
              <a:t>           </a:t>
            </a:r>
          </a:p>
          <a:p>
            <a:r>
              <a:rPr lang="fi-FI" dirty="0"/>
              <a:t>Italia                        </a:t>
            </a:r>
            <a:r>
              <a:rPr lang="fi-FI" dirty="0" err="1"/>
              <a:t>italia</a:t>
            </a:r>
            <a:r>
              <a:rPr lang="fi-FI" dirty="0"/>
              <a:t>                </a:t>
            </a:r>
          </a:p>
          <a:p>
            <a:r>
              <a:rPr lang="fi-FI" dirty="0"/>
              <a:t>Japani                     </a:t>
            </a:r>
            <a:r>
              <a:rPr lang="fi-FI" dirty="0" err="1"/>
              <a:t>japani</a:t>
            </a:r>
            <a:r>
              <a:rPr lang="fi-FI" dirty="0"/>
              <a:t>              </a:t>
            </a:r>
          </a:p>
          <a:p>
            <a:r>
              <a:rPr lang="fi-FI" dirty="0"/>
              <a:t>Kiina                        </a:t>
            </a:r>
            <a:r>
              <a:rPr lang="fi-FI" dirty="0" err="1"/>
              <a:t>kiina</a:t>
            </a:r>
            <a:r>
              <a:rPr lang="fi-FI" dirty="0"/>
              <a:t>                </a:t>
            </a:r>
          </a:p>
          <a:p>
            <a:r>
              <a:rPr lang="fi-FI" dirty="0"/>
              <a:t>Espanja                   </a:t>
            </a:r>
            <a:r>
              <a:rPr lang="fi-FI" dirty="0" err="1"/>
              <a:t>espanja</a:t>
            </a:r>
            <a:r>
              <a:rPr lang="fi-FI" dirty="0"/>
              <a:t>           </a:t>
            </a:r>
          </a:p>
          <a:p>
            <a:r>
              <a:rPr lang="fi-FI" dirty="0"/>
              <a:t>Saksa                       </a:t>
            </a:r>
            <a:r>
              <a:rPr lang="fi-FI" dirty="0" err="1"/>
              <a:t>saksa</a:t>
            </a:r>
            <a:r>
              <a:rPr lang="fi-FI" dirty="0"/>
              <a:t>               </a:t>
            </a:r>
          </a:p>
          <a:p>
            <a:r>
              <a:rPr lang="fi-FI" dirty="0"/>
              <a:t>Ranska                    </a:t>
            </a:r>
            <a:r>
              <a:rPr lang="fi-FI" dirty="0" err="1"/>
              <a:t>ranska</a:t>
            </a:r>
            <a:r>
              <a:rPr lang="fi-FI" dirty="0"/>
              <a:t>             </a:t>
            </a:r>
          </a:p>
          <a:p>
            <a:r>
              <a:rPr lang="fi-FI" dirty="0"/>
              <a:t>Unkari                     </a:t>
            </a:r>
            <a:r>
              <a:rPr lang="fi-FI" dirty="0" err="1"/>
              <a:t>unkari</a:t>
            </a:r>
            <a:r>
              <a:rPr lang="fi-FI" dirty="0"/>
              <a:t>              </a:t>
            </a:r>
          </a:p>
          <a:p>
            <a:r>
              <a:rPr lang="fi-FI" dirty="0"/>
              <a:t>Puola                       </a:t>
            </a:r>
            <a:r>
              <a:rPr lang="fi-FI" dirty="0" err="1"/>
              <a:t>puola</a:t>
            </a:r>
            <a:r>
              <a:rPr lang="fi-FI" dirty="0"/>
              <a:t>              </a:t>
            </a:r>
          </a:p>
          <a:p>
            <a:r>
              <a:rPr lang="fi-FI" dirty="0"/>
              <a:t>Irlanti                      iiri, englanti    </a:t>
            </a:r>
          </a:p>
          <a:p>
            <a:r>
              <a:rPr lang="fi-FI" dirty="0"/>
              <a:t>Kanada                   </a:t>
            </a:r>
            <a:r>
              <a:rPr lang="fi-FI" dirty="0" err="1"/>
              <a:t>englanti,ranska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Venäjä                    </a:t>
            </a:r>
            <a:r>
              <a:rPr lang="fi-FI" dirty="0" err="1"/>
              <a:t>venäjä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F31BE55-5B79-46CF-BD3F-4C73D8F0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97" y="484638"/>
            <a:ext cx="1949763" cy="6104778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C12161E9-B102-4366-ADB9-5F0413338510}"/>
              </a:ext>
            </a:extLst>
          </p:cNvPr>
          <p:cNvSpPr/>
          <p:nvPr/>
        </p:nvSpPr>
        <p:spPr>
          <a:xfrm>
            <a:off x="4914899" y="1552575"/>
            <a:ext cx="2876551" cy="214312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Puhun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language+ a/ä</a:t>
            </a:r>
          </a:p>
        </p:txBody>
      </p:sp>
    </p:spTree>
    <p:extLst>
      <p:ext uri="{BB962C8B-B14F-4D97-AF65-F5344CB8AC3E}">
        <p14:creationId xmlns:p14="http://schemas.microsoft.com/office/powerpoint/2010/main" val="300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2589-C6FC-4750-AF15-F6616D87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170909"/>
            <a:ext cx="8551545" cy="56870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0A8A99-496F-4E97-A9F2-1E2E6E3AE047}"/>
              </a:ext>
            </a:extLst>
          </p:cNvPr>
          <p:cNvSpPr/>
          <p:nvPr/>
        </p:nvSpPr>
        <p:spPr>
          <a:xfrm rot="19028234">
            <a:off x="7430070" y="667275"/>
            <a:ext cx="484632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9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7784"/>
            <a:ext cx="11407140" cy="8313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 err="1"/>
              <a:t>Residence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2535" y="1830834"/>
            <a:ext cx="9231630" cy="4752528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7B414-88EE-43A0-B6CB-4B1CF769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287813"/>
            <a:ext cx="2703195" cy="5466999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32EECEEF-D7D9-4D61-B992-6FEBD30AE05E}"/>
              </a:ext>
            </a:extLst>
          </p:cNvPr>
          <p:cNvSpPr/>
          <p:nvPr/>
        </p:nvSpPr>
        <p:spPr>
          <a:xfrm>
            <a:off x="4684395" y="1127792"/>
            <a:ext cx="6143625" cy="259838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Asun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place+ </a:t>
            </a:r>
            <a:r>
              <a:rPr lang="en-US" sz="3600" dirty="0" err="1"/>
              <a:t>ssa</a:t>
            </a:r>
            <a:r>
              <a:rPr lang="en-US" sz="3600" dirty="0"/>
              <a:t>/</a:t>
            </a:r>
            <a:r>
              <a:rPr lang="en-US" sz="3600" dirty="0" err="1"/>
              <a:t>ssä</a:t>
            </a:r>
            <a:endParaRPr lang="en-US" sz="36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A8DCC1CA-36CD-4EDF-87D9-F97135DB1BA3}"/>
              </a:ext>
            </a:extLst>
          </p:cNvPr>
          <p:cNvSpPr/>
          <p:nvPr/>
        </p:nvSpPr>
        <p:spPr>
          <a:xfrm>
            <a:off x="3053811" y="3319510"/>
            <a:ext cx="1399984" cy="70180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poikkeus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32535" y="85189"/>
            <a:ext cx="9694545" cy="94351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3600" dirty="0"/>
              <a:t>Keskustelurivit</a:t>
            </a:r>
            <a:br>
              <a:rPr lang="fi-FI" sz="3600" dirty="0"/>
            </a:br>
            <a:r>
              <a:rPr lang="fi-FI" sz="3600" dirty="0" err="1"/>
              <a:t>Talking</a:t>
            </a:r>
            <a:r>
              <a:rPr lang="fi-FI" sz="3600" dirty="0"/>
              <a:t> </a:t>
            </a:r>
            <a:r>
              <a:rPr lang="fi-FI" sz="3600" dirty="0" err="1"/>
              <a:t>rows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9620" y="1428750"/>
            <a:ext cx="10786110" cy="5212080"/>
          </a:xfrm>
        </p:spPr>
        <p:txBody>
          <a:bodyPr>
            <a:normAutofit/>
          </a:bodyPr>
          <a:lstStyle/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8FF68-008B-4FDD-A7DB-8667F97C4581}"/>
              </a:ext>
            </a:extLst>
          </p:cNvPr>
          <p:cNvSpPr txBox="1"/>
          <p:nvPr/>
        </p:nvSpPr>
        <p:spPr>
          <a:xfrm>
            <a:off x="483870" y="1028700"/>
            <a:ext cx="1078611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dirty="0"/>
              <a:t> </a:t>
            </a:r>
            <a:r>
              <a:rPr lang="fi-FI" sz="2400" dirty="0"/>
              <a:t>Hei! Mikä </a:t>
            </a:r>
            <a:r>
              <a:rPr lang="fi-FI" sz="2400" dirty="0" err="1"/>
              <a:t>sun</a:t>
            </a:r>
            <a:r>
              <a:rPr lang="fi-FI" sz="2400" dirty="0"/>
              <a:t> nimi on? 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Mun</a:t>
            </a:r>
            <a:r>
              <a:rPr lang="fi-FI" sz="2400" dirty="0">
                <a:highlight>
                  <a:srgbClr val="C0C0C0"/>
                </a:highlight>
              </a:rPr>
              <a:t> nimi on... Entä </a:t>
            </a:r>
            <a:r>
              <a:rPr lang="fi-FI" sz="2400" dirty="0" err="1">
                <a:highlight>
                  <a:srgbClr val="C0C0C0"/>
                </a:highlight>
              </a:rPr>
              <a:t>sun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Mun</a:t>
            </a:r>
            <a:r>
              <a:rPr lang="fi-FI" sz="2400" dirty="0"/>
              <a:t> nimi on… Minkä maalainen </a:t>
            </a:r>
            <a:r>
              <a:rPr lang="fi-FI" sz="2400" dirty="0" err="1"/>
              <a:t>sä</a:t>
            </a:r>
            <a:r>
              <a:rPr lang="fi-FI" sz="2400" dirty="0"/>
              <a:t> olet? 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olen ...lainen/</a:t>
            </a:r>
            <a:r>
              <a:rPr lang="fi-FI" sz="2400" dirty="0" err="1">
                <a:highlight>
                  <a:srgbClr val="C0C0C0"/>
                </a:highlight>
              </a:rPr>
              <a:t>läinen</a:t>
            </a:r>
            <a:r>
              <a:rPr lang="fi-FI" sz="2400" dirty="0">
                <a:highlight>
                  <a:srgbClr val="C0C0C0"/>
                </a:highlight>
              </a:rPr>
              <a:t>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Mä</a:t>
            </a:r>
            <a:r>
              <a:rPr lang="fi-FI" sz="2400" dirty="0"/>
              <a:t> olen …lainen/</a:t>
            </a:r>
            <a:r>
              <a:rPr lang="fi-FI" sz="2400" dirty="0" err="1"/>
              <a:t>läinen</a:t>
            </a:r>
            <a:r>
              <a:rPr lang="fi-FI" sz="2400" dirty="0"/>
              <a:t>. Mitä kieltä </a:t>
            </a:r>
            <a:r>
              <a:rPr lang="fi-FI" sz="2400" dirty="0" err="1"/>
              <a:t>sä</a:t>
            </a:r>
            <a:r>
              <a:rPr lang="fi-FI" sz="2400" dirty="0"/>
              <a:t> puhut?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 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puhun …a/ä.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/>
          </a:p>
          <a:p>
            <a:r>
              <a:rPr lang="fi-FI" sz="2400" dirty="0" err="1"/>
              <a:t>Mä</a:t>
            </a:r>
            <a:r>
              <a:rPr lang="fi-FI" sz="2400" dirty="0"/>
              <a:t> puhun…a/ä. Missä </a:t>
            </a:r>
            <a:r>
              <a:rPr lang="fi-FI" sz="2400" dirty="0" err="1"/>
              <a:t>sä</a:t>
            </a:r>
            <a:r>
              <a:rPr lang="fi-FI" sz="2400" dirty="0"/>
              <a:t> asut?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</a:t>
            </a:r>
            <a:r>
              <a:rPr lang="fi-FI" sz="2400" dirty="0" err="1">
                <a:highlight>
                  <a:srgbClr val="C0C0C0"/>
                </a:highlight>
              </a:rPr>
              <a:t>Mä</a:t>
            </a:r>
            <a:r>
              <a:rPr lang="fi-FI" sz="2400" dirty="0">
                <a:highlight>
                  <a:srgbClr val="C0C0C0"/>
                </a:highlight>
              </a:rPr>
              <a:t> asun …</a:t>
            </a:r>
            <a:r>
              <a:rPr lang="fi-FI" sz="2400" dirty="0" err="1">
                <a:highlight>
                  <a:srgbClr val="C0C0C0"/>
                </a:highlight>
              </a:rPr>
              <a:t>ssa</a:t>
            </a:r>
            <a:r>
              <a:rPr lang="fi-FI" sz="2400" dirty="0">
                <a:highlight>
                  <a:srgbClr val="C0C0C0"/>
                </a:highlight>
              </a:rPr>
              <a:t>/</a:t>
            </a:r>
            <a:r>
              <a:rPr lang="fi-FI" sz="2400" dirty="0" err="1">
                <a:highlight>
                  <a:srgbClr val="C0C0C0"/>
                </a:highlight>
              </a:rPr>
              <a:t>ssä</a:t>
            </a:r>
            <a:r>
              <a:rPr lang="fi-FI" sz="2400" dirty="0">
                <a:highlight>
                  <a:srgbClr val="C0C0C0"/>
                </a:highlight>
              </a:rPr>
              <a:t>. Entä </a:t>
            </a:r>
            <a:r>
              <a:rPr lang="fi-FI" sz="2400" dirty="0" err="1">
                <a:highlight>
                  <a:srgbClr val="C0C0C0"/>
                </a:highlight>
              </a:rPr>
              <a:t>sä</a:t>
            </a:r>
            <a:r>
              <a:rPr lang="fi-FI" sz="2400" dirty="0">
                <a:highlight>
                  <a:srgbClr val="C0C0C0"/>
                </a:highlight>
              </a:rPr>
              <a:t>?</a:t>
            </a:r>
          </a:p>
          <a:p>
            <a:endParaRPr lang="fi-FI" sz="2400" dirty="0">
              <a:highlight>
                <a:srgbClr val="C0C0C0"/>
              </a:highlight>
            </a:endParaRPr>
          </a:p>
          <a:p>
            <a:r>
              <a:rPr lang="fi-FI" sz="2400" dirty="0" err="1"/>
              <a:t>Mä</a:t>
            </a:r>
            <a:r>
              <a:rPr lang="fi-FI" sz="2400" dirty="0"/>
              <a:t> asun …</a:t>
            </a:r>
            <a:r>
              <a:rPr lang="fi-FI" sz="2400" dirty="0" err="1"/>
              <a:t>ssa</a:t>
            </a:r>
            <a:r>
              <a:rPr lang="fi-FI" sz="2400" dirty="0"/>
              <a:t>/</a:t>
            </a:r>
            <a:r>
              <a:rPr lang="fi-FI" sz="2400" dirty="0" err="1"/>
              <a:t>ssä</a:t>
            </a:r>
            <a:r>
              <a:rPr lang="fi-FI" sz="2400" dirty="0"/>
              <a:t>. Oli hauska tavata/tutustua.</a:t>
            </a:r>
          </a:p>
          <a:p>
            <a:r>
              <a:rPr lang="fi-FI" sz="2400" dirty="0">
                <a:highlight>
                  <a:srgbClr val="C0C0C0"/>
                </a:highlight>
              </a:rPr>
              <a:t>&gt;Kiitos samoin.</a:t>
            </a:r>
          </a:p>
          <a:p>
            <a:endParaRPr lang="fi-FI" sz="2800" dirty="0">
              <a:highlight>
                <a:srgbClr val="C0C0C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906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A.Minun</a:t>
            </a:r>
            <a:r>
              <a:rPr lang="fi-FI" i="1" dirty="0">
                <a:highlight>
                  <a:srgbClr val="FFFF00"/>
                </a:highlight>
              </a:rPr>
              <a:t> numerot: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Numbers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you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can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see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almost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every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day</a:t>
            </a: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/>
              <a:t>numerot/kuvat ja selitykset</a:t>
            </a:r>
          </a:p>
          <a:p>
            <a:pPr marL="0" indent="0">
              <a:buNone/>
            </a:pPr>
            <a:r>
              <a:rPr lang="fi-FI" i="1" dirty="0" err="1"/>
              <a:t>Numbers</a:t>
            </a:r>
            <a:r>
              <a:rPr lang="fi-FI" i="1" dirty="0"/>
              <a:t> + </a:t>
            </a:r>
            <a:r>
              <a:rPr lang="fi-FI" i="1" dirty="0" err="1"/>
              <a:t>photos</a:t>
            </a:r>
            <a:r>
              <a:rPr lang="fi-FI" i="1" dirty="0"/>
              <a:t> + </a:t>
            </a:r>
            <a:r>
              <a:rPr lang="fi-FI" i="1" dirty="0" err="1"/>
              <a:t>explanation</a:t>
            </a:r>
            <a:endParaRPr lang="fi-FI" i="1" dirty="0"/>
          </a:p>
          <a:p>
            <a:r>
              <a:rPr lang="fi-FI" dirty="0"/>
              <a:t>At </a:t>
            </a:r>
            <a:r>
              <a:rPr lang="fi-FI" dirty="0" err="1"/>
              <a:t>least</a:t>
            </a:r>
            <a:r>
              <a:rPr lang="fi-FI" dirty="0"/>
              <a:t> 5 </a:t>
            </a:r>
            <a:r>
              <a:rPr lang="fi-FI" dirty="0" err="1"/>
              <a:t>numbers</a:t>
            </a:r>
            <a:r>
              <a:rPr lang="fi-FI" dirty="0"/>
              <a:t>!</a:t>
            </a:r>
          </a:p>
          <a:p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numbers</a:t>
            </a:r>
            <a:r>
              <a:rPr lang="fi-FI" dirty="0"/>
              <a:t> </a:t>
            </a:r>
            <a:r>
              <a:rPr lang="fi-FI" dirty="0" err="1"/>
              <a:t>whenever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!</a:t>
            </a:r>
            <a:br>
              <a:rPr lang="fi-FI" dirty="0"/>
            </a:b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Tänään</a:t>
            </a:r>
            <a:r>
              <a:rPr lang="en-US" dirty="0"/>
              <a:t>/Today 11.1.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EEF5-FB7C-4EA9-B923-D19D6C4F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77600" cy="4983161"/>
          </a:xfrm>
        </p:spPr>
        <p:txBody>
          <a:bodyPr/>
          <a:lstStyle/>
          <a:p>
            <a:pPr marL="0" indent="0" algn="l">
              <a:buNone/>
            </a:pPr>
            <a:endParaRPr lang="en-US" sz="4800" b="0" i="0" u="none" strike="noStrike" baseline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</a:rPr>
              <a:t>Ääntäminen</a:t>
            </a:r>
            <a:r>
              <a:rPr lang="en-US" dirty="0">
                <a:solidFill>
                  <a:srgbClr val="000000"/>
                </a:solidFill>
              </a:rPr>
              <a:t> (pronunciation)</a:t>
            </a:r>
            <a:endParaRPr lang="en-US" sz="32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Tervehdykset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(greetings)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Numerot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(numbers)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Vokaaliharmonia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(vowel harmony)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Maat,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kansallisuudet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kielet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(countries, nationalities, languages)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Kotitehtävät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047" y="154786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A.Minun</a:t>
            </a:r>
            <a:r>
              <a:rPr lang="fi-FI" i="1" dirty="0">
                <a:highlight>
                  <a:srgbClr val="FFFF00"/>
                </a:highlight>
              </a:rPr>
              <a:t> numerot: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63093C1-1743-4401-82A3-FA7A172D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5" y="1535271"/>
            <a:ext cx="1847850" cy="2463800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D43A153F-FBBA-4ACF-B9D8-25734739B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63" y="1428668"/>
            <a:ext cx="2019300" cy="26924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79ADA26-0468-4991-8A36-D0AD2014B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25" y="1408183"/>
            <a:ext cx="2541399" cy="3388532"/>
          </a:xfrm>
          <a:prstGeom prst="rect">
            <a:avLst/>
          </a:prstGeom>
        </p:spPr>
      </p:pic>
      <p:pic>
        <p:nvPicPr>
          <p:cNvPr id="11" name="Picture 10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EC7BCDB4-A135-4D82-B0A6-33370B2F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09" y="1419474"/>
            <a:ext cx="2218373" cy="2957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F5EEA06-DDD9-4D55-B990-7CE73B47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3" y="2513122"/>
            <a:ext cx="2242550" cy="299006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C75B22D-4BF0-4ADD-B796-BDB403E41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66" y="4195841"/>
            <a:ext cx="1899335" cy="2532446"/>
          </a:xfrm>
          <a:prstGeom prst="rect">
            <a:avLst/>
          </a:prstGeom>
        </p:spPr>
      </p:pic>
      <p:pic>
        <p:nvPicPr>
          <p:cNvPr id="17" name="Picture 16" descr="A sign on a window&#10;&#10;Description automatically generated with low confidence">
            <a:extLst>
              <a:ext uri="{FF2B5EF4-FFF2-40B4-BE49-F238E27FC236}">
                <a16:creationId xmlns:a16="http://schemas.microsoft.com/office/drawing/2014/main" id="{1DED3577-A613-463A-A014-A2455328C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71" y="3698109"/>
            <a:ext cx="3376596" cy="2532447"/>
          </a:xfrm>
          <a:prstGeom prst="rect">
            <a:avLst/>
          </a:prstGeom>
        </p:spPr>
      </p:pic>
      <p:pic>
        <p:nvPicPr>
          <p:cNvPr id="19" name="Picture 18" descr="A picture containing indoor, furniture, different, row&#10;&#10;Description automatically generated">
            <a:extLst>
              <a:ext uri="{FF2B5EF4-FFF2-40B4-BE49-F238E27FC236}">
                <a16:creationId xmlns:a16="http://schemas.microsoft.com/office/drawing/2014/main" id="{0F983340-64F2-4007-8B21-DBE71000E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29" y="4415434"/>
            <a:ext cx="3151338" cy="2363504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9A2F98DF-2BDE-4ECC-AF8E-DDF9F256A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39" y="1913508"/>
            <a:ext cx="1999169" cy="26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B.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numbers</a:t>
            </a: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Missä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sä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asut?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Where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do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you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live?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Mitä kieltä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sä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puhut?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What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language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do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you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speak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?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C.</a:t>
            </a: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4: Exercises in the book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(</a:t>
            </a:r>
            <a:r>
              <a:rPr lang="en-US" dirty="0" err="1">
                <a:highlight>
                  <a:srgbClr val="FFFF00"/>
                </a:highlight>
              </a:rPr>
              <a:t>perus</a:t>
            </a:r>
            <a:r>
              <a:rPr lang="en-US" dirty="0">
                <a:highlight>
                  <a:srgbClr val="FFFF00"/>
                </a:highlight>
              </a:rPr>
              <a:t> + </a:t>
            </a:r>
            <a:r>
              <a:rPr lang="en-US" dirty="0" err="1">
                <a:highlight>
                  <a:srgbClr val="FFFF00"/>
                </a:highlight>
              </a:rPr>
              <a:t>ekstrat</a:t>
            </a:r>
            <a:r>
              <a:rPr lang="en-US" dirty="0">
                <a:highlight>
                  <a:srgbClr val="FFFF00"/>
                </a:highlight>
              </a:rPr>
              <a:t>/ compulsory + extras)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09757"/>
            <a:ext cx="9820275" cy="2403698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rgbClr val="C00000"/>
                </a:solidFill>
              </a:rPr>
              <a:t>Hyvää viikonloppua!</a:t>
            </a:r>
            <a:br>
              <a:rPr lang="fi-FI" sz="7200" dirty="0">
                <a:solidFill>
                  <a:srgbClr val="C00000"/>
                </a:solidFill>
              </a:rPr>
            </a:br>
            <a:r>
              <a:rPr lang="fi-FI" sz="7200" dirty="0">
                <a:solidFill>
                  <a:srgbClr val="C00000"/>
                </a:solidFill>
              </a:rPr>
              <a:t>Nähdään maanantaina!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7568" y="3886200"/>
            <a:ext cx="5590517" cy="1752600"/>
          </a:xfrm>
        </p:spPr>
        <p:txBody>
          <a:bodyPr>
            <a:noAutofit/>
          </a:bodyPr>
          <a:lstStyle/>
          <a:p>
            <a:endParaRPr lang="fi-FI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snowy landscape with trees&#10;&#10;Description automatically generated with low confidence">
            <a:extLst>
              <a:ext uri="{FF2B5EF4-FFF2-40B4-BE49-F238E27FC236}">
                <a16:creationId xmlns:a16="http://schemas.microsoft.com/office/drawing/2014/main" id="{6F0578E9-698E-4327-984E-ED3747B83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62480" y="2513455"/>
            <a:ext cx="6500177" cy="42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8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1851660"/>
            <a:ext cx="8999220" cy="473170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Moi!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Onko moikkaamattomuus moukkamaista? Suomalainen ei puhu eikä pussaa, mutta  kättelee | Yle Uutiset">
            <a:extLst>
              <a:ext uri="{FF2B5EF4-FFF2-40B4-BE49-F238E27FC236}">
                <a16:creationId xmlns:a16="http://schemas.microsoft.com/office/drawing/2014/main" id="{FDBA317D-4918-41F5-A582-36722839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58">
            <a:off x="4720263" y="2689220"/>
            <a:ext cx="4852089" cy="27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5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tiedätte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Formal and informal?</a:t>
            </a:r>
          </a:p>
          <a:p>
            <a:r>
              <a:rPr lang="en-US" dirty="0"/>
              <a:t>Related to time?</a:t>
            </a:r>
          </a:p>
          <a:p>
            <a:r>
              <a:rPr lang="en-US" dirty="0"/>
              <a:t>How are you?</a:t>
            </a:r>
          </a:p>
        </p:txBody>
      </p:sp>
      <p:pic>
        <p:nvPicPr>
          <p:cNvPr id="2050" name="Picture 2" descr="9. LUOKKA: KIRJALLISUUSHISTORIAN PARITYÖ |">
            <a:extLst>
              <a:ext uri="{FF2B5EF4-FFF2-40B4-BE49-F238E27FC236}">
                <a16:creationId xmlns:a16="http://schemas.microsoft.com/office/drawing/2014/main" id="{E9EF072A-579C-4E75-8078-4D136B36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8" y="2690812"/>
            <a:ext cx="2963542" cy="21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HELLLO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Terve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endParaRPr lang="en-US" sz="24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FORMAL WAYS TO SAY HELLO… 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Päivää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Hyvää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Iltaa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… 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AND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Näkemiin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8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3A07-4FB5-4D4D-B93B-E578FF3D95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617A-23E8-4697-876B-EE3B3C0B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0"/>
            <a:ext cx="843528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INFORMAL WAYS TO SAY BYE </a:t>
            </a:r>
            <a:r>
              <a:rPr lang="en-US" sz="2400" b="1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BYE</a:t>
            </a:r>
            <a:r>
              <a:rPr lang="en-US" sz="2400" b="1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 </a:t>
            </a:r>
          </a:p>
          <a:p>
            <a:pPr algn="l"/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Moi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Hei-hei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Moikka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Heippa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Nähää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 (</a:t>
            </a:r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Nähdään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!)</a:t>
            </a:r>
          </a:p>
          <a:p>
            <a:pPr algn="l"/>
            <a:r>
              <a:rPr lang="en-US" sz="2400" b="0" i="0" u="none" strike="noStrike" baseline="0" dirty="0" err="1">
                <a:solidFill>
                  <a:srgbClr val="585958"/>
                </a:solidFill>
                <a:latin typeface="Gill Sans MT" panose="020B0502020104020203" pitchFamily="34" charset="0"/>
              </a:rPr>
              <a:t>Soitellaan</a:t>
            </a:r>
            <a:r>
              <a:rPr lang="en-US" sz="2400" b="0" i="0" u="none" strike="noStrike" baseline="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</a:p>
          <a:p>
            <a:pPr algn="l"/>
            <a:r>
              <a:rPr lang="en-US" sz="2400" dirty="0" err="1">
                <a:solidFill>
                  <a:srgbClr val="585958"/>
                </a:solidFill>
                <a:latin typeface="Gill Sans MT" panose="020B0502020104020203" pitchFamily="34" charset="0"/>
              </a:rPr>
              <a:t>Törmäillään</a:t>
            </a:r>
            <a:r>
              <a:rPr lang="en-US" sz="2400" dirty="0">
                <a:solidFill>
                  <a:srgbClr val="585958"/>
                </a:solidFill>
                <a:latin typeface="Gill Sans MT" panose="020B0502020104020203" pitchFamily="34" charset="0"/>
              </a:rPr>
              <a:t>!</a:t>
            </a:r>
            <a:endParaRPr lang="en-US" sz="24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585958"/>
              </a:solidFill>
              <a:latin typeface="Gill Sans MT" panose="020B05020201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113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TERVEHDYKSET – GREETINGS</a:t>
            </a:r>
            <a:b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</a:b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related to time</a:t>
            </a:r>
            <a:r>
              <a:rPr lang="fi-FI" dirty="0"/>
              <a:t> 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Hyvää huomenta!</a:t>
            </a:r>
          </a:p>
          <a:p>
            <a:r>
              <a:rPr lang="fi-FI" dirty="0"/>
              <a:t>Hyvää päivää!</a:t>
            </a:r>
          </a:p>
          <a:p>
            <a:r>
              <a:rPr lang="fi-FI" dirty="0"/>
              <a:t>Hyvää iltaa!</a:t>
            </a:r>
          </a:p>
          <a:p>
            <a:r>
              <a:rPr lang="fi-FI" dirty="0"/>
              <a:t>Hyvää yötä!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03712" y="1406689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18EECF8B-C232-4927-B112-0EBF74833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85098"/>
            <a:ext cx="4288922" cy="4525963"/>
          </a:xfrm>
        </p:spPr>
        <p:txBody>
          <a:bodyPr/>
          <a:lstStyle/>
          <a:p>
            <a:r>
              <a:rPr lang="fi-FI" dirty="0"/>
              <a:t>Huomenta!</a:t>
            </a:r>
          </a:p>
          <a:p>
            <a:r>
              <a:rPr lang="fi-FI" dirty="0"/>
              <a:t>Päivää!</a:t>
            </a:r>
          </a:p>
          <a:p>
            <a:r>
              <a:rPr lang="fi-FI" dirty="0"/>
              <a:t>Iltaa!</a:t>
            </a:r>
          </a:p>
          <a:p>
            <a:r>
              <a:rPr lang="fi-FI" dirty="0"/>
              <a:t>Nuku hyvin! Hyvää yötä!</a:t>
            </a:r>
          </a:p>
          <a:p>
            <a:r>
              <a:rPr lang="fi-FI" dirty="0"/>
              <a:t>Öitä!</a:t>
            </a:r>
          </a:p>
        </p:txBody>
      </p:sp>
    </p:spTree>
    <p:extLst>
      <p:ext uri="{BB962C8B-B14F-4D97-AF65-F5344CB8AC3E}">
        <p14:creationId xmlns:p14="http://schemas.microsoft.com/office/powerpoint/2010/main" val="17170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2C289-878E-45D4-887F-EEEF566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Informal</a:t>
            </a:r>
            <a:r>
              <a:rPr lang="en-US" sz="4400" b="0" i="0" u="none" strike="noStrike" baseline="0" dirty="0">
                <a:solidFill>
                  <a:srgbClr val="2A1A00"/>
                </a:solidFill>
                <a:latin typeface="Impact" panose="020B0806030902050204" pitchFamily="34" charset="0"/>
              </a:rPr>
              <a:t> – F</a:t>
            </a:r>
            <a:r>
              <a:rPr lang="en-US" dirty="0">
                <a:solidFill>
                  <a:srgbClr val="2A1A00"/>
                </a:solidFill>
                <a:latin typeface="Impact" panose="020B0806030902050204" pitchFamily="34" charset="0"/>
              </a:rPr>
              <a:t>ormal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4F379-25F5-4245-95DF-B0A8A8C3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9616" y="2420888"/>
            <a:ext cx="4038600" cy="4983162"/>
          </a:xfrm>
        </p:spPr>
        <p:txBody>
          <a:bodyPr/>
          <a:lstStyle/>
          <a:p>
            <a:r>
              <a:rPr lang="fi-FI" dirty="0"/>
              <a:t>Miten menee?</a:t>
            </a:r>
          </a:p>
          <a:p>
            <a:endParaRPr lang="fi-FI" dirty="0"/>
          </a:p>
          <a:p>
            <a:r>
              <a:rPr lang="fi-FI" dirty="0"/>
              <a:t>Hyvin, kiitos.</a:t>
            </a:r>
          </a:p>
          <a:p>
            <a:r>
              <a:rPr lang="fi-FI" dirty="0"/>
              <a:t>Ihan hyvin.</a:t>
            </a:r>
          </a:p>
          <a:p>
            <a:r>
              <a:rPr lang="fi-FI" dirty="0"/>
              <a:t>Ihan ok.</a:t>
            </a:r>
          </a:p>
          <a:p>
            <a:r>
              <a:rPr lang="fi-FI" dirty="0"/>
              <a:t>Ei kovin hyvin.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A4A4B7D-528D-4E49-B0AE-00372DEF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2222357"/>
            <a:ext cx="4038600" cy="4525963"/>
          </a:xfrm>
        </p:spPr>
        <p:txBody>
          <a:bodyPr/>
          <a:lstStyle/>
          <a:p>
            <a:r>
              <a:rPr lang="fi-FI" dirty="0"/>
              <a:t>Mitä kuuluu?</a:t>
            </a:r>
          </a:p>
          <a:p>
            <a:endParaRPr lang="fi-FI" dirty="0"/>
          </a:p>
          <a:p>
            <a:r>
              <a:rPr lang="fi-FI" dirty="0"/>
              <a:t>Kiitos, hyvää.</a:t>
            </a:r>
          </a:p>
          <a:p>
            <a:r>
              <a:rPr lang="fi-FI" dirty="0"/>
              <a:t>Ihan hyvää. Minä olen opiskelija Suomessa.</a:t>
            </a:r>
          </a:p>
          <a:p>
            <a:r>
              <a:rPr lang="fi-FI" dirty="0"/>
              <a:t>Minä opiskelen Espoossa.</a:t>
            </a:r>
          </a:p>
          <a:p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5FB997C2-704F-40E3-AB6C-15FE9E45BF1C}"/>
              </a:ext>
            </a:extLst>
          </p:cNvPr>
          <p:cNvSpPr/>
          <p:nvPr/>
        </p:nvSpPr>
        <p:spPr>
          <a:xfrm>
            <a:off x="3575720" y="1110996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BCE04B10-85C5-4772-ACA7-F385DC5C210A}"/>
              </a:ext>
            </a:extLst>
          </p:cNvPr>
          <p:cNvSpPr/>
          <p:nvPr/>
        </p:nvSpPr>
        <p:spPr>
          <a:xfrm>
            <a:off x="7392144" y="11109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938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926</Words>
  <Application>Microsoft Office PowerPoint</Application>
  <PresentationFormat>Widescreen</PresentationFormat>
  <Paragraphs>230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Impact</vt:lpstr>
      <vt:lpstr>Wingdings</vt:lpstr>
      <vt:lpstr>Office-teema</vt:lpstr>
      <vt:lpstr>PowerPoint Presentation</vt:lpstr>
      <vt:lpstr>Hyvää huomenta opiskelijat!</vt:lpstr>
      <vt:lpstr>Tänään/Today 11.1.</vt:lpstr>
      <vt:lpstr> TERVEHDYKSET – GREETINGS </vt:lpstr>
      <vt:lpstr> TERVEHDYKSET – GREETINGS </vt:lpstr>
      <vt:lpstr> TERVEHDYKSET – GREETINGS </vt:lpstr>
      <vt:lpstr> TERVEHDYKSET – GREETINGS </vt:lpstr>
      <vt:lpstr>TERVEHDYKSET – GREETINGS related to time </vt:lpstr>
      <vt:lpstr>Informal – Formal</vt:lpstr>
      <vt:lpstr>Instructions in Finnish</vt:lpstr>
      <vt:lpstr>Opiskelijat</vt:lpstr>
      <vt:lpstr>Numerot </vt:lpstr>
      <vt:lpstr>Numerot </vt:lpstr>
      <vt:lpstr>Numerot </vt:lpstr>
      <vt:lpstr>Numerot </vt:lpstr>
      <vt:lpstr>Numerot </vt:lpstr>
      <vt:lpstr>Miksi?</vt:lpstr>
      <vt:lpstr>Vokaaliharmonia</vt:lpstr>
      <vt:lpstr>Vokaaliharmonia</vt:lpstr>
      <vt:lpstr>Kuka sinä olet? </vt:lpstr>
      <vt:lpstr> Maat </vt:lpstr>
      <vt:lpstr> Kansallisuus (nationality), kansalaisuus(citizenship) </vt:lpstr>
      <vt:lpstr> Nationality= country + lainen/läinen</vt:lpstr>
      <vt:lpstr>Minkä maalainen sinä olet? </vt:lpstr>
      <vt:lpstr> Homeland, mother tongue </vt:lpstr>
      <vt:lpstr> Residence </vt:lpstr>
      <vt:lpstr> Residence </vt:lpstr>
      <vt:lpstr> Keskustelurivit Talking rows </vt:lpstr>
      <vt:lpstr>Kotona/At home Kieliympäristö/language all around</vt:lpstr>
      <vt:lpstr>Kotona/At home Kieliympäristö/language all around</vt:lpstr>
      <vt:lpstr>Kotona/At home MyCourses</vt:lpstr>
      <vt:lpstr>Kotona/At home Kirjassa/ in the book</vt:lpstr>
      <vt:lpstr>Hyvää viikonloppua! Nähdään maanantaina!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Jäppinen Emese</dc:creator>
  <cp:lastModifiedBy>Anja Keränen</cp:lastModifiedBy>
  <cp:revision>39</cp:revision>
  <dcterms:created xsi:type="dcterms:W3CDTF">2022-09-08T06:59:51Z</dcterms:created>
  <dcterms:modified xsi:type="dcterms:W3CDTF">2024-01-10T07:15:34Z</dcterms:modified>
</cp:coreProperties>
</file>