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9" r:id="rId5"/>
    <p:sldId id="292" r:id="rId6"/>
    <p:sldId id="293" r:id="rId7"/>
    <p:sldId id="294" r:id="rId8"/>
    <p:sldId id="297" r:id="rId9"/>
    <p:sldId id="299" r:id="rId10"/>
    <p:sldId id="300" r:id="rId11"/>
    <p:sldId id="301" r:id="rId12"/>
    <p:sldId id="298" r:id="rId13"/>
    <p:sldId id="296" r:id="rId14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EAE030FE-736C-49A3-9C6E-0433A5B1CDCD}">
          <p14:sldIdLst>
            <p14:sldId id="259"/>
            <p14:sldId id="292"/>
            <p14:sldId id="293"/>
            <p14:sldId id="294"/>
            <p14:sldId id="297"/>
            <p14:sldId id="299"/>
            <p14:sldId id="300"/>
            <p14:sldId id="301"/>
            <p14:sldId id="298"/>
            <p14:sldId id="296"/>
          </p14:sldIdLst>
        </p14:section>
        <p14:section name="Nimetön osa" id="{EDCC8C5F-0DCF-4F24-BE75-BA4B3FEFED1E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tinen Eeva" initials="LE" lastIdx="52" clrIdx="0"/>
  <p:cmAuthor id="2" name="Väänänen Antti" initials="VA" lastIdx="1" clrIdx="1">
    <p:extLst>
      <p:ext uri="{19B8F6BF-5375-455C-9EA6-DF929625EA0E}">
        <p15:presenceInfo xmlns:p15="http://schemas.microsoft.com/office/powerpoint/2012/main" userId="Väänänen Antt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5E"/>
    <a:srgbClr val="EE353B"/>
    <a:srgbClr val="005EB8"/>
    <a:srgbClr val="FFFFFF"/>
    <a:srgbClr val="EF363B"/>
    <a:srgbClr val="FF0000"/>
    <a:srgbClr val="FF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214" d="100"/>
          <a:sy n="214" d="100"/>
        </p:scale>
        <p:origin x="31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-Laurinaho Riku" userId="673b5b25-ac85-4f3b-834a-28581c3bef22" providerId="ADAL" clId="{E1E2E060-4AC8-4FE6-ABEB-A3AF1D2F3A2A}"/>
    <pc:docChg chg="modSld">
      <pc:chgData name="Ala-Laurinaho Riku" userId="673b5b25-ac85-4f3b-834a-28581c3bef22" providerId="ADAL" clId="{E1E2E060-4AC8-4FE6-ABEB-A3AF1D2F3A2A}" dt="2022-01-18T08:42:34.340" v="1" actId="20577"/>
      <pc:docMkLst>
        <pc:docMk/>
      </pc:docMkLst>
      <pc:sldChg chg="modSp mod">
        <pc:chgData name="Ala-Laurinaho Riku" userId="673b5b25-ac85-4f3b-834a-28581c3bef22" providerId="ADAL" clId="{E1E2E060-4AC8-4FE6-ABEB-A3AF1D2F3A2A}" dt="2022-01-18T08:42:34.340" v="1" actId="20577"/>
        <pc:sldMkLst>
          <pc:docMk/>
          <pc:sldMk cId="3428021188" sldId="296"/>
        </pc:sldMkLst>
        <pc:spChg chg="mod">
          <ac:chgData name="Ala-Laurinaho Riku" userId="673b5b25-ac85-4f3b-834a-28581c3bef22" providerId="ADAL" clId="{E1E2E060-4AC8-4FE6-ABEB-A3AF1D2F3A2A}" dt="2022-01-18T08:42:34.340" v="1" actId="20577"/>
          <ac:spMkLst>
            <pc:docMk/>
            <pc:sldMk cId="3428021188" sldId="296"/>
            <ac:spMk id="3" creationId="{1492D614-C00D-4816-BFE7-B3F74898554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C29D-C729-694F-A788-B5007BCA57F6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0BB66-2831-4C42-9675-9DAB3962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AFD53-F29D-C94E-BF8B-0D8B7431C954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64E42-DED0-9246-9B1B-B67105F6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82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01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55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hyperlink" Target="https://www.facebook.com/aaltobiz/" TargetMode="External"/><Relationship Id="rId7" Type="http://schemas.openxmlformats.org/officeDocument/2006/relationships/hyperlink" Target="https://twitter.com/AaltoBIZ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://biz.aal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://www.aalto.fi/snapchat/" TargetMode="External"/><Relationship Id="rId5" Type="http://schemas.openxmlformats.org/officeDocument/2006/relationships/hyperlink" Target="https://www.instagram.com/aaltouniversity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www.youtube.com/user/aaltouniversity" TargetMode="External"/><Relationship Id="rId1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31800" y="1638135"/>
            <a:ext cx="7948556" cy="663264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1800" y="2571750"/>
            <a:ext cx="7998597" cy="50138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72" y="4215388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72" y="4509807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9500"/>
            <a:ext cx="1699341" cy="16740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5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Body slide - Text - 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/>
          <p:nvPr userDrawn="1"/>
        </p:nvSpPr>
        <p:spPr>
          <a:xfrm>
            <a:off x="-1066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347789"/>
            <a:ext cx="4150122" cy="293891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>
                <a:solidFill>
                  <a:srgbClr val="FFFFFF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863" indent="-176213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1510"/>
            <a:ext cx="8497093" cy="11534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706540" y="1347788"/>
            <a:ext cx="4077891" cy="294060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000" b="1">
                <a:solidFill>
                  <a:srgbClr val="FFFFFF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863" indent="-176213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2DDC196-D49A-4DB6-A68D-238E3C73DA3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265EED-F2E6-43DA-B5C9-706015FF2F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011BD5-68CE-472A-A314-532B85BA47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3108"/>
            <a:ext cx="1918117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95" userDrawn="1">
          <p15:clr>
            <a:srgbClr val="FBAE40"/>
          </p15:clr>
        </p15:guide>
        <p15:guide id="2" pos="2965" userDrawn="1">
          <p15:clr>
            <a:srgbClr val="FBAE40"/>
          </p15:clr>
        </p15:guide>
        <p15:guide id="3" orient="horz" pos="84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8435"/>
            <a:ext cx="8497093" cy="1007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208314"/>
            <a:ext cx="8497093" cy="30756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err="1"/>
              <a:t>icon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table</a:t>
            </a:r>
            <a:endParaRPr lang="fi-F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2004355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64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00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Body slide -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le Placeholder 12">
            <a:extLst>
              <a:ext uri="{FF2B5EF4-FFF2-40B4-BE49-F238E27FC236}">
                <a16:creationId xmlns:a16="http://schemas.microsoft.com/office/drawing/2014/main" id="{BBBD8CFA-2274-400B-84ED-AD95B6C224E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198547"/>
            <a:ext cx="5486014" cy="1443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err="1"/>
              <a:t>icon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table</a:t>
            </a:r>
            <a:endParaRPr lang="fi-FI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93B047F6-3228-402F-9203-526F72E0AFAD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287338" y="2803849"/>
            <a:ext cx="5486014" cy="14801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err="1"/>
              <a:t>icon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table</a:t>
            </a:r>
            <a:endParaRPr lang="fi-FI"/>
          </a:p>
        </p:txBody>
      </p:sp>
      <p:sp>
        <p:nvSpPr>
          <p:cNvPr id="2" name="Suorakulmio 1"/>
          <p:cNvSpPr/>
          <p:nvPr userDrawn="1"/>
        </p:nvSpPr>
        <p:spPr>
          <a:xfrm>
            <a:off x="6288119" y="1198545"/>
            <a:ext cx="2167128" cy="31120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7451"/>
            <a:ext cx="8167909" cy="10095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4722C4-26CA-4157-95A3-B7176EEF8B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8279" y="1450909"/>
            <a:ext cx="1624668" cy="26235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17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1pPr>
            <a:lvl2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2pPr>
            <a:lvl3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3pPr>
            <a:lvl4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4pPr>
            <a:lvl5pPr>
              <a:defRPr lang="fi-FI" sz="1500" b="1" kern="1200" dirty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ADAB2CE-4212-44E9-B137-C1C680FB6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4E096FB-FCA1-4B5C-ACD6-0CEFB3F91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15" name="Alatunnisteen paikkamerkki 1">
            <a:extLst>
              <a:ext uri="{FF2B5EF4-FFF2-40B4-BE49-F238E27FC236}">
                <a16:creationId xmlns:a16="http://schemas.microsoft.com/office/drawing/2014/main" id="{3C30B25E-7918-4E31-B8C8-B2EDDFA11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2004355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04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Body slide - Black and red tex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B642BD-45BB-4F77-82AA-AE37473CB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1652838-FE86-4ABD-9F9D-AFD4E96BB5D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12" name="Alatunnisteen paikkamerkki 1">
            <a:extLst>
              <a:ext uri="{FF2B5EF4-FFF2-40B4-BE49-F238E27FC236}">
                <a16:creationId xmlns:a16="http://schemas.microsoft.com/office/drawing/2014/main" id="{0B96DB4D-EBEA-407A-A811-A01FA90FC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09161BE7-F8D2-4ACD-83CC-1D9839ED404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3654028" y="519112"/>
            <a:ext cx="5130403" cy="4153628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err="1"/>
              <a:t>icon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chart</a:t>
            </a:r>
            <a:endParaRPr lang="fi-FI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BF71F6C-31BF-8A4F-AA9D-13A108C26B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615909"/>
            <a:ext cx="3015455" cy="16680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Sub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818ADAA-0D73-2649-A90F-A489016A109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394855"/>
            <a:ext cx="3015456" cy="18722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2004355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Process slide -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4503" y="27708"/>
            <a:ext cx="8489928" cy="9958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36A9AB-7FD4-4A4D-8EF5-3255560CFB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831" y="2534491"/>
            <a:ext cx="1539000" cy="1753903"/>
          </a:xfrm>
          <a:prstGeom prst="rect">
            <a:avLst/>
          </a:prstGeom>
        </p:spPr>
        <p:txBody>
          <a:bodyPr lIns="0" tIns="0" rIns="0" bIns="0"/>
          <a:lstStyle>
            <a:lvl1pPr marL="81000" indent="-81000" algn="l" defTabSz="514436" rtl="0" eaLnBrk="1" latinLnBrk="0" hangingPunct="1">
              <a:lnSpc>
                <a:spcPct val="100000"/>
              </a:lnSpc>
              <a:buFont typeface="Arial" charset="0"/>
              <a:buChar char="•"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ts val="1500"/>
              </a:lnSpc>
              <a:buNone/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788">
                <a:solidFill>
                  <a:schemeClr val="bg1"/>
                </a:solidFill>
              </a:defRPr>
            </a:lvl3pPr>
          </a:lstStyle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r>
              <a:rPr lang="fi-FI"/>
              <a:t>Add 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9987C57-966C-4855-9310-5E356BB3C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9978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0020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2014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168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2015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3649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2016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4135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2017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14621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2018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827BBD5-9E69-4D6A-ACDE-EC26CFE2F6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71501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BA48B8B-BD2C-4A39-82AF-63EB5DF45D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15995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FDACDC4A-3163-4169-8C73-15CC127E50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7518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Kuva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3108"/>
            <a:ext cx="1918117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8264"/>
            <a:ext cx="8497093" cy="11366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631754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1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2385879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2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4126004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3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5856800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4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7582931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5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20109F-4A5D-AF40-A937-1636D1D64A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4" y="2304305"/>
            <a:ext cx="1539000" cy="197969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Point 1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1A38691-037D-394F-800A-B98CC5204D3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48379" y="2318301"/>
            <a:ext cx="1539000" cy="19657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Point 2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91022EE-194A-0147-A4C1-5527DCEE10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88504" y="2318300"/>
            <a:ext cx="1539000" cy="196570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Point 3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59974140-1C49-A14E-96F4-B74CDFC7AA8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19300" y="2318299"/>
            <a:ext cx="1539000" cy="196570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Point 4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A54D1A0-56C3-904B-A447-7E1980F40DB9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318299"/>
            <a:ext cx="1539000" cy="196570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Point 4</a:t>
            </a:r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2004355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48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Closing slide - Red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sp>
        <p:nvSpPr>
          <p:cNvPr id="12" name="Otsikko 1">
            <a:hlinkClick r:id="rId2"/>
          </p:cNvPr>
          <p:cNvSpPr txBox="1">
            <a:spLocks/>
          </p:cNvSpPr>
          <p:nvPr userDrawn="1"/>
        </p:nvSpPr>
        <p:spPr>
          <a:xfrm>
            <a:off x="3717365" y="3568351"/>
            <a:ext cx="1709289" cy="36435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1800" spc="0" baseline="0">
                <a:latin typeface="Arial"/>
                <a:cs typeface="Arial"/>
              </a:rPr>
              <a:t>aalto.fi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94339" y="2868216"/>
            <a:ext cx="2955323" cy="353760"/>
            <a:chOff x="4484925" y="3824288"/>
            <a:chExt cx="3940431" cy="471680"/>
          </a:xfrm>
        </p:grpSpPr>
        <p:pic>
          <p:nvPicPr>
            <p:cNvPr id="7" name="Picture 6" descr="FB.png">
              <a:hlinkClick r:id="rId3"/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4925" y="3824416"/>
              <a:ext cx="471553" cy="471552"/>
            </a:xfrm>
            <a:prstGeom prst="rect">
              <a:avLst/>
            </a:prstGeom>
          </p:spPr>
        </p:pic>
        <p:pic>
          <p:nvPicPr>
            <p:cNvPr id="8" name="Picture 7" descr="IG.png">
              <a:hlinkClick r:id="rId5"/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4502" y="3824416"/>
              <a:ext cx="471553" cy="471552"/>
            </a:xfrm>
            <a:prstGeom prst="rect">
              <a:avLst/>
            </a:prstGeom>
          </p:spPr>
        </p:pic>
        <p:pic>
          <p:nvPicPr>
            <p:cNvPr id="9" name="Picture 8" descr="Twitter.png">
              <a:hlinkClick r:id="rId7"/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4079" y="3824416"/>
              <a:ext cx="471553" cy="471552"/>
            </a:xfrm>
            <a:prstGeom prst="rect">
              <a:avLst/>
            </a:prstGeom>
          </p:spPr>
        </p:pic>
        <p:pic>
          <p:nvPicPr>
            <p:cNvPr id="10" name="Picture 9" descr="Youtube.png">
              <a:hlinkClick r:id="rId9"/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3656" y="3824416"/>
              <a:ext cx="471553" cy="471552"/>
            </a:xfrm>
            <a:prstGeom prst="rect">
              <a:avLst/>
            </a:prstGeom>
          </p:spPr>
        </p:pic>
        <p:pic>
          <p:nvPicPr>
            <p:cNvPr id="11" name="Picture 10" descr="SC.png">
              <a:hlinkClick r:id="rId11"/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3233" y="3824416"/>
              <a:ext cx="471553" cy="47155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2812" y="3824288"/>
              <a:ext cx="542544" cy="457200"/>
            </a:xfrm>
            <a:prstGeom prst="rect">
              <a:avLst/>
            </a:prstGeom>
          </p:spPr>
        </p:pic>
      </p:grp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6388" y="1364641"/>
            <a:ext cx="5995987" cy="1306097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rgbClr val="FFFFFF"/>
                </a:solidFill>
                <a:latin typeface="+mj-lt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i-FI"/>
              <a:t>Add text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9500"/>
            <a:ext cx="1699341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27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7" userDrawn="1">
          <p15:clr>
            <a:srgbClr val="FBAE40"/>
          </p15:clr>
        </p15:guide>
        <p15:guide id="2" orient="horz" pos="202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896699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Sub 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8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7" r="16133"/>
          <a:stretch/>
        </p:blipFill>
        <p:spPr>
          <a:xfrm>
            <a:off x="4576713" y="0"/>
            <a:ext cx="4567287" cy="5143500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9500"/>
            <a:ext cx="1699341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747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896699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8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0" r="20132"/>
          <a:stretch/>
        </p:blipFill>
        <p:spPr>
          <a:xfrm>
            <a:off x="4572000" y="0"/>
            <a:ext cx="4567287" cy="5143500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Sub Headline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9500"/>
            <a:ext cx="1699341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857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896699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8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7" t="22626" r="52630"/>
          <a:stretch/>
        </p:blipFill>
        <p:spPr>
          <a:xfrm>
            <a:off x="4576712" y="0"/>
            <a:ext cx="4567287" cy="5143500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Sub 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9500"/>
            <a:ext cx="1699341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5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896699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781298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2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image.</a:t>
            </a:r>
          </a:p>
          <a:p>
            <a:r>
              <a:rPr lang="fi-FI" err="1"/>
              <a:t>Fit</a:t>
            </a:r>
            <a:r>
              <a:rPr lang="fi-FI"/>
              <a:t> </a:t>
            </a:r>
            <a:r>
              <a:rPr lang="fi-FI" err="1"/>
              <a:t>the</a:t>
            </a:r>
            <a:r>
              <a:rPr lang="fi-FI"/>
              <a:t> image to </a:t>
            </a:r>
            <a:r>
              <a:rPr lang="fi-FI" err="1"/>
              <a:t>frame</a:t>
            </a:r>
            <a:r>
              <a:rPr lang="fi-FI"/>
              <a:t> </a:t>
            </a:r>
            <a:br>
              <a:rPr lang="fi-FI"/>
            </a:br>
            <a:r>
              <a:rPr lang="fi-FI" err="1"/>
              <a:t>by</a:t>
            </a:r>
            <a:r>
              <a:rPr lang="fi-FI"/>
              <a:t> </a:t>
            </a:r>
            <a:r>
              <a:rPr lang="fi-FI" err="1"/>
              <a:t>choosing</a:t>
            </a:r>
            <a:r>
              <a:rPr lang="fi-FI"/>
              <a:t>: </a:t>
            </a:r>
            <a:br>
              <a:rPr lang="fi-FI"/>
            </a:br>
            <a:r>
              <a:rPr lang="fi-FI" err="1"/>
              <a:t>crop</a:t>
            </a:r>
            <a:r>
              <a:rPr lang="fi-FI"/>
              <a:t>&gt;</a:t>
            </a:r>
            <a:r>
              <a:rPr lang="fi-FI" err="1"/>
              <a:t>fit</a:t>
            </a:r>
            <a:r>
              <a:rPr lang="fi-FI"/>
              <a:t> / rajaa&gt;sovita</a:t>
            </a:r>
            <a:endParaRPr lang="en-US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9500"/>
            <a:ext cx="1699341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8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/>
              <a:t>Lorem </a:t>
            </a:r>
            <a:r>
              <a:rPr lang="fi-FI" err="1"/>
              <a:t>ipsum</a:t>
            </a:r>
            <a:r>
              <a:rPr lang="fi-FI"/>
              <a:t> </a:t>
            </a:r>
            <a:r>
              <a:rPr lang="fi-FI" err="1"/>
              <a:t>dolor</a:t>
            </a:r>
            <a:r>
              <a:rPr lang="fi-FI"/>
              <a:t> </a:t>
            </a:r>
            <a:r>
              <a:rPr lang="fi-FI" err="1"/>
              <a:t>sit</a:t>
            </a:r>
            <a:r>
              <a:rPr lang="fi-FI"/>
              <a:t> amet, </a:t>
            </a:r>
            <a:r>
              <a:rPr lang="fi-FI" err="1"/>
              <a:t>consectetur</a:t>
            </a:r>
            <a:r>
              <a:rPr lang="fi-FI"/>
              <a:t> adipiscing elit. </a:t>
            </a:r>
            <a:r>
              <a:rPr lang="fi-FI" err="1"/>
              <a:t>Maecenas</a:t>
            </a:r>
            <a:r>
              <a:rPr lang="fi-FI"/>
              <a:t> </a:t>
            </a:r>
            <a:r>
              <a:rPr lang="fi-FI" err="1"/>
              <a:t>velit</a:t>
            </a:r>
            <a:r>
              <a:rPr lang="fi-FI"/>
              <a:t> </a:t>
            </a:r>
            <a:r>
              <a:rPr lang="fi-FI" err="1"/>
              <a:t>velit</a:t>
            </a:r>
            <a:r>
              <a:rPr lang="fi-FI"/>
              <a:t>, </a:t>
            </a:r>
            <a:r>
              <a:rPr lang="fi-FI" err="1"/>
              <a:t>consequat</a:t>
            </a:r>
            <a:r>
              <a:rPr lang="fi-FI"/>
              <a:t> </a:t>
            </a:r>
            <a:r>
              <a:rPr lang="fi-FI" err="1"/>
              <a:t>eget</a:t>
            </a:r>
            <a:r>
              <a:rPr lang="fi-FI"/>
              <a:t> </a:t>
            </a:r>
            <a:r>
              <a:rPr lang="fi-FI" err="1"/>
              <a:t>ullamcorper</a:t>
            </a:r>
            <a:r>
              <a:rPr lang="fi-FI"/>
              <a:t> a, </a:t>
            </a:r>
            <a:r>
              <a:rPr lang="fi-FI" err="1"/>
              <a:t>maximus</a:t>
            </a:r>
            <a:r>
              <a:rPr lang="fi-FI"/>
              <a:t> </a:t>
            </a:r>
            <a:r>
              <a:rPr lang="fi-FI" err="1"/>
              <a:t>ac</a:t>
            </a:r>
            <a:r>
              <a:rPr lang="fi-FI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4" r="19861"/>
          <a:stretch/>
        </p:blipFill>
        <p:spPr>
          <a:xfrm>
            <a:off x="4715165" y="0"/>
            <a:ext cx="4428835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3108"/>
            <a:ext cx="1918117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31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/>
              <a:t>Lorem </a:t>
            </a:r>
            <a:r>
              <a:rPr lang="fi-FI" err="1"/>
              <a:t>ipsum</a:t>
            </a:r>
            <a:r>
              <a:rPr lang="fi-FI"/>
              <a:t> </a:t>
            </a:r>
            <a:r>
              <a:rPr lang="fi-FI" err="1"/>
              <a:t>dolor</a:t>
            </a:r>
            <a:r>
              <a:rPr lang="fi-FI"/>
              <a:t> </a:t>
            </a:r>
            <a:r>
              <a:rPr lang="fi-FI" err="1"/>
              <a:t>sit</a:t>
            </a:r>
            <a:r>
              <a:rPr lang="fi-FI"/>
              <a:t> amet, </a:t>
            </a:r>
            <a:r>
              <a:rPr lang="fi-FI" err="1"/>
              <a:t>consectetur</a:t>
            </a:r>
            <a:r>
              <a:rPr lang="fi-FI"/>
              <a:t> </a:t>
            </a:r>
            <a:r>
              <a:rPr lang="fi-FI" err="1"/>
              <a:t>adipiscing</a:t>
            </a:r>
            <a:r>
              <a:rPr lang="fi-FI"/>
              <a:t> elit. Maecenas </a:t>
            </a:r>
            <a:r>
              <a:rPr lang="fi-FI" err="1"/>
              <a:t>velit</a:t>
            </a:r>
            <a:r>
              <a:rPr lang="fi-FI"/>
              <a:t> </a:t>
            </a:r>
            <a:r>
              <a:rPr lang="fi-FI" err="1"/>
              <a:t>velit</a:t>
            </a:r>
            <a:r>
              <a:rPr lang="fi-FI"/>
              <a:t>, </a:t>
            </a:r>
            <a:r>
              <a:rPr lang="fi-FI" err="1"/>
              <a:t>consequat</a:t>
            </a:r>
            <a:r>
              <a:rPr lang="fi-FI"/>
              <a:t> </a:t>
            </a:r>
            <a:r>
              <a:rPr lang="fi-FI" err="1"/>
              <a:t>eget</a:t>
            </a:r>
            <a:r>
              <a:rPr lang="fi-FI"/>
              <a:t> </a:t>
            </a:r>
            <a:r>
              <a:rPr lang="fi-FI" err="1"/>
              <a:t>ullamcorper</a:t>
            </a:r>
            <a:r>
              <a:rPr lang="fi-FI"/>
              <a:t> a, </a:t>
            </a:r>
            <a:r>
              <a:rPr lang="fi-FI" err="1"/>
              <a:t>maximus</a:t>
            </a:r>
            <a:r>
              <a:rPr lang="fi-FI"/>
              <a:t> </a:t>
            </a:r>
            <a:r>
              <a:rPr lang="fi-FI" err="1"/>
              <a:t>ac</a:t>
            </a:r>
            <a:r>
              <a:rPr lang="fi-FI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5" r="9199"/>
          <a:stretch/>
        </p:blipFill>
        <p:spPr>
          <a:xfrm>
            <a:off x="4722829" y="0"/>
            <a:ext cx="4421171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3108"/>
            <a:ext cx="1918117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61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/>
              <a:t>Lorem </a:t>
            </a:r>
            <a:r>
              <a:rPr lang="fi-FI" err="1"/>
              <a:t>ipsum</a:t>
            </a:r>
            <a:r>
              <a:rPr lang="fi-FI"/>
              <a:t> </a:t>
            </a:r>
            <a:r>
              <a:rPr lang="fi-FI" err="1"/>
              <a:t>dolor</a:t>
            </a:r>
            <a:r>
              <a:rPr lang="fi-FI"/>
              <a:t> </a:t>
            </a:r>
            <a:r>
              <a:rPr lang="fi-FI" err="1"/>
              <a:t>sit</a:t>
            </a:r>
            <a:r>
              <a:rPr lang="fi-FI"/>
              <a:t> amet, </a:t>
            </a:r>
            <a:r>
              <a:rPr lang="fi-FI" err="1"/>
              <a:t>consectetur</a:t>
            </a:r>
            <a:r>
              <a:rPr lang="fi-FI"/>
              <a:t> </a:t>
            </a:r>
            <a:r>
              <a:rPr lang="fi-FI" err="1"/>
              <a:t>adipiscing</a:t>
            </a:r>
            <a:r>
              <a:rPr lang="fi-FI"/>
              <a:t> elit. Maecenas </a:t>
            </a:r>
            <a:r>
              <a:rPr lang="fi-FI" err="1"/>
              <a:t>velit</a:t>
            </a:r>
            <a:r>
              <a:rPr lang="fi-FI"/>
              <a:t> </a:t>
            </a:r>
            <a:r>
              <a:rPr lang="fi-FI" err="1"/>
              <a:t>velit</a:t>
            </a:r>
            <a:r>
              <a:rPr lang="fi-FI"/>
              <a:t>, consequat </a:t>
            </a:r>
            <a:r>
              <a:rPr lang="fi-FI" err="1"/>
              <a:t>eget</a:t>
            </a:r>
            <a:r>
              <a:rPr lang="fi-FI"/>
              <a:t> </a:t>
            </a:r>
            <a:r>
              <a:rPr lang="fi-FI" err="1"/>
              <a:t>ullamcorper</a:t>
            </a:r>
            <a:r>
              <a:rPr lang="fi-FI"/>
              <a:t> a, </a:t>
            </a:r>
            <a:r>
              <a:rPr lang="fi-FI" err="1"/>
              <a:t>maximus</a:t>
            </a:r>
            <a:r>
              <a:rPr lang="fi-FI"/>
              <a:t> </a:t>
            </a:r>
            <a:r>
              <a:rPr lang="fi-FI" err="1"/>
              <a:t>ac</a:t>
            </a:r>
            <a:r>
              <a:rPr lang="fi-FI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8" r="17631"/>
          <a:stretch/>
        </p:blipFill>
        <p:spPr>
          <a:xfrm>
            <a:off x="4713402" y="0"/>
            <a:ext cx="4430598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3108"/>
            <a:ext cx="1918117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342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8" y="28438"/>
            <a:ext cx="8492897" cy="999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8" y="1241467"/>
            <a:ext cx="8492897" cy="304946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2004355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19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84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with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8" y="28437"/>
            <a:ext cx="8492897" cy="999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8" y="2024418"/>
            <a:ext cx="8492897" cy="225958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92328" y="1199905"/>
            <a:ext cx="8492897" cy="64885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Sub Headline</a:t>
            </a:r>
          </a:p>
          <a:p>
            <a:pPr lvl="0"/>
            <a:endParaRPr lang="en-US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5F98E76-565B-438E-BE24-AF36CE784A6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477500B-A8BC-45B6-BA85-A082FC8528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A736A4D-A5BC-4E4F-9FD0-C4BC6EEC98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2004355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78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27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orient="horz" pos="84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880" y="26955"/>
            <a:ext cx="8497093" cy="101629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347789"/>
            <a:ext cx="4150122" cy="293621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541" y="1347789"/>
            <a:ext cx="4078684" cy="293621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2004355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pos="181" userDrawn="1">
          <p15:clr>
            <a:srgbClr val="FBAE40"/>
          </p15:clr>
        </p15:guide>
        <p15:guide id="9" orient="horz" pos="84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3" y="0"/>
            <a:ext cx="4433207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err="1"/>
              <a:t>icon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image</a:t>
            </a:r>
            <a:br>
              <a:rPr lang="fi-FI"/>
            </a:br>
            <a:br>
              <a:rPr lang="fi-FI"/>
            </a:br>
            <a:r>
              <a:rPr lang="fi-FI" err="1"/>
              <a:t>Fit</a:t>
            </a:r>
            <a:r>
              <a:rPr lang="fi-FI"/>
              <a:t> the image to </a:t>
            </a:r>
            <a:r>
              <a:rPr lang="fi-FI" err="1"/>
              <a:t>frame</a:t>
            </a:r>
            <a:r>
              <a:rPr lang="fi-FI"/>
              <a:t> </a:t>
            </a:r>
            <a:br>
              <a:rPr lang="fi-FI"/>
            </a:br>
            <a:r>
              <a:rPr lang="fi-FI" err="1"/>
              <a:t>by</a:t>
            </a:r>
            <a:r>
              <a:rPr lang="fi-FI"/>
              <a:t> </a:t>
            </a:r>
            <a:r>
              <a:rPr lang="fi-FI" err="1"/>
              <a:t>choosing</a:t>
            </a:r>
            <a:r>
              <a:rPr lang="fi-FI"/>
              <a:t>: </a:t>
            </a:r>
            <a:br>
              <a:rPr lang="fi-FI"/>
            </a:br>
            <a:r>
              <a:rPr lang="fi-FI" err="1"/>
              <a:t>crop</a:t>
            </a:r>
            <a:r>
              <a:rPr lang="fi-FI"/>
              <a:t>&gt;</a:t>
            </a:r>
            <a:r>
              <a:rPr lang="fi-FI" err="1"/>
              <a:t>fit</a:t>
            </a:r>
            <a:r>
              <a:rPr lang="fi-FI"/>
              <a:t> / rajaa&gt;sovita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8" y="1358537"/>
            <a:ext cx="4052221" cy="29254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/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34800"/>
            <a:ext cx="4052221" cy="10414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2004355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155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3" y="0"/>
            <a:ext cx="4433207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image.</a:t>
            </a:r>
            <a:br>
              <a:rPr lang="en-US"/>
            </a:br>
            <a:br>
              <a:rPr lang="en-US"/>
            </a:br>
            <a:r>
              <a:rPr lang="fi-FI" err="1"/>
              <a:t>Fit</a:t>
            </a:r>
            <a:r>
              <a:rPr lang="fi-FI"/>
              <a:t> </a:t>
            </a:r>
            <a:r>
              <a:rPr lang="fi-FI" err="1"/>
              <a:t>the</a:t>
            </a:r>
            <a:r>
              <a:rPr lang="fi-FI"/>
              <a:t> image to </a:t>
            </a:r>
            <a:r>
              <a:rPr lang="fi-FI" err="1"/>
              <a:t>frame</a:t>
            </a:r>
            <a:r>
              <a:rPr lang="fi-FI"/>
              <a:t> </a:t>
            </a:r>
            <a:br>
              <a:rPr lang="fi-FI"/>
            </a:br>
            <a:r>
              <a:rPr lang="fi-FI" err="1"/>
              <a:t>by</a:t>
            </a:r>
            <a:r>
              <a:rPr lang="fi-FI"/>
              <a:t> </a:t>
            </a:r>
            <a:r>
              <a:rPr lang="fi-FI" err="1"/>
              <a:t>choosing</a:t>
            </a:r>
            <a:r>
              <a:rPr lang="fi-FI"/>
              <a:t>: </a:t>
            </a:r>
            <a:br>
              <a:rPr lang="fi-FI"/>
            </a:br>
            <a:r>
              <a:rPr lang="fi-FI" err="1"/>
              <a:t>crop</a:t>
            </a:r>
            <a:r>
              <a:rPr lang="fi-FI"/>
              <a:t>&gt;</a:t>
            </a:r>
            <a:r>
              <a:rPr lang="fi-FI" err="1"/>
              <a:t>fit</a:t>
            </a:r>
            <a:r>
              <a:rPr lang="fi-FI"/>
              <a:t> / rajaa&gt;sovita</a:t>
            </a:r>
            <a:endParaRPr lang="en-US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/>
              <a:t>Lorem </a:t>
            </a:r>
            <a:r>
              <a:rPr lang="fi-FI" err="1"/>
              <a:t>ipsum</a:t>
            </a:r>
            <a:r>
              <a:rPr lang="fi-FI"/>
              <a:t> </a:t>
            </a:r>
            <a:r>
              <a:rPr lang="fi-FI" err="1"/>
              <a:t>dolor</a:t>
            </a:r>
            <a:r>
              <a:rPr lang="fi-FI"/>
              <a:t> </a:t>
            </a:r>
            <a:r>
              <a:rPr lang="fi-FI" err="1"/>
              <a:t>sit</a:t>
            </a:r>
            <a:r>
              <a:rPr lang="fi-FI"/>
              <a:t> amet, </a:t>
            </a:r>
            <a:r>
              <a:rPr lang="fi-FI" err="1"/>
              <a:t>consectetur</a:t>
            </a:r>
            <a:r>
              <a:rPr lang="fi-FI"/>
              <a:t> adipiscing elit. </a:t>
            </a:r>
            <a:r>
              <a:rPr lang="fi-FI" err="1"/>
              <a:t>Maecenas</a:t>
            </a:r>
            <a:r>
              <a:rPr lang="fi-FI"/>
              <a:t> </a:t>
            </a:r>
            <a:r>
              <a:rPr lang="fi-FI" err="1"/>
              <a:t>velit</a:t>
            </a:r>
            <a:r>
              <a:rPr lang="fi-FI"/>
              <a:t> </a:t>
            </a:r>
            <a:r>
              <a:rPr lang="fi-FI" err="1"/>
              <a:t>velit</a:t>
            </a:r>
            <a:r>
              <a:rPr lang="fi-FI"/>
              <a:t>, </a:t>
            </a:r>
            <a:r>
              <a:rPr lang="fi-FI" err="1"/>
              <a:t>consequat</a:t>
            </a:r>
            <a:r>
              <a:rPr lang="fi-FI"/>
              <a:t> </a:t>
            </a:r>
            <a:r>
              <a:rPr lang="fi-FI" err="1"/>
              <a:t>eget</a:t>
            </a:r>
            <a:r>
              <a:rPr lang="fi-FI"/>
              <a:t> </a:t>
            </a:r>
            <a:r>
              <a:rPr lang="fi-FI" err="1"/>
              <a:t>ullamcorper</a:t>
            </a:r>
            <a:r>
              <a:rPr lang="fi-FI"/>
              <a:t> a, </a:t>
            </a:r>
            <a:r>
              <a:rPr lang="fi-FI" err="1"/>
              <a:t>maximus</a:t>
            </a:r>
            <a:r>
              <a:rPr lang="fi-FI"/>
              <a:t> </a:t>
            </a:r>
            <a:r>
              <a:rPr lang="fi-FI" err="1"/>
              <a:t>ac</a:t>
            </a:r>
            <a:r>
              <a:rPr lang="fi-FI"/>
              <a:t> ex.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3108"/>
            <a:ext cx="1918117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6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6" y="1"/>
            <a:ext cx="9144000" cy="51434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55650" y="1759425"/>
            <a:ext cx="7669159" cy="1352265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Divider – Headline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3108"/>
            <a:ext cx="1918117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49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Text - Red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615909"/>
            <a:ext cx="3015456" cy="16451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Sub Headline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01354"/>
            <a:ext cx="3015456" cy="17479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4029" y="463696"/>
            <a:ext cx="5130402" cy="3797357"/>
          </a:xfrm>
          <a:prstGeom prst="rect">
            <a:avLst/>
          </a:prstGeom>
        </p:spPr>
        <p:txBody>
          <a:bodyPr wrap="square"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062E6-8B0E-4DB4-8209-4E7EB4F3F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DE37A55-AE2A-40CC-8240-F6FD4F5BD0F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AD81B084-A59A-450A-B69B-00DEBAF84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2004355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37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704" r:id="rId3"/>
    <p:sldLayoutId id="2147483708" r:id="rId4"/>
    <p:sldLayoutId id="2147483707" r:id="rId5"/>
    <p:sldLayoutId id="2147483694" r:id="rId6"/>
    <p:sldLayoutId id="2147483695" r:id="rId7"/>
    <p:sldLayoutId id="2147483702" r:id="rId8"/>
    <p:sldLayoutId id="2147483678" r:id="rId9"/>
    <p:sldLayoutId id="2147483705" r:id="rId10"/>
    <p:sldLayoutId id="2147483701" r:id="rId11"/>
    <p:sldLayoutId id="2147483697" r:id="rId12"/>
    <p:sldLayoutId id="2147483703" r:id="rId13"/>
    <p:sldLayoutId id="2147483691" r:id="rId14"/>
    <p:sldLayoutId id="2147483699" r:id="rId15"/>
    <p:sldLayoutId id="2147483679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 userDrawn="1">
          <p15:clr>
            <a:srgbClr val="F26B43"/>
          </p15:clr>
        </p15:guide>
        <p15:guide id="3" orient="horz" pos="3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riku.ala-laurinaho@aalto.fi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U8Lyc8kzt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doi.org/10.1109/WF-IoT.2018.8355217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43DACF2-A2C4-4EAF-84BB-0AE17031D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68" y="1049145"/>
            <a:ext cx="3869137" cy="570773"/>
          </a:xfrm>
        </p:spPr>
        <p:txBody>
          <a:bodyPr lIns="0" tIns="45720" rIns="0" bIns="4572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Project work MMD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0D29C21-3AC4-4937-BB1C-FDF9D385E2A9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442397" y="3146398"/>
            <a:ext cx="3869137" cy="294419"/>
          </a:xfrm>
        </p:spPr>
        <p:txBody>
          <a:bodyPr lIns="91440" tIns="45720" rIns="91440" bIns="4572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200" dirty="0"/>
              <a:t>18.01.2022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A44A05-FA5F-4AF4-A641-FCD1D70BFD79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442397" y="3449701"/>
            <a:ext cx="3869137" cy="324054"/>
          </a:xfrm>
        </p:spPr>
        <p:txBody>
          <a:bodyPr lIns="91440" tIns="45720" rIns="91440" bIns="4572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200" dirty="0"/>
              <a:t>Riku Ala-Laurinaho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6D2295A4-CE63-4C34-9F74-EF26BF155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641" y="1693799"/>
            <a:ext cx="4664737" cy="236141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F546EFAD-6B11-48EF-A977-AF997A1E6031}"/>
              </a:ext>
            </a:extLst>
          </p:cNvPr>
          <p:cNvSpPr txBox="1"/>
          <p:nvPr/>
        </p:nvSpPr>
        <p:spPr>
          <a:xfrm>
            <a:off x="3979640" y="4055213"/>
            <a:ext cx="5164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Anna </a:t>
            </a:r>
            <a:r>
              <a:rPr lang="en-GB" sz="1000" dirty="0" err="1"/>
              <a:t>Nikander</a:t>
            </a:r>
            <a:r>
              <a:rPr lang="en-GB" sz="1000" dirty="0"/>
              <a:t>: User experience Challenges in Designing Industrial Internet of Things Applications. 2020. B.Sc. Thesis. Aalto</a:t>
            </a:r>
            <a:endParaRPr lang="en-FI" sz="1000" dirty="0"/>
          </a:p>
        </p:txBody>
      </p:sp>
    </p:spTree>
    <p:extLst>
      <p:ext uri="{BB962C8B-B14F-4D97-AF65-F5344CB8AC3E}">
        <p14:creationId xmlns:p14="http://schemas.microsoft.com/office/powerpoint/2010/main" val="1834502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A2BCA4A-86DC-4D2F-BBFD-8182BE7A6143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GB" dirty="0"/>
              <a:t>Some practicalities</a:t>
            </a:r>
            <a:endParaRPr lang="en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492D614-C00D-4816-BFE7-B3F748985546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87339" y="1347789"/>
            <a:ext cx="7932834" cy="2936212"/>
          </a:xfrm>
        </p:spPr>
        <p:txBody>
          <a:bodyPr/>
          <a:lstStyle/>
          <a:p>
            <a:r>
              <a:rPr lang="en-GB" dirty="0"/>
              <a:t>DL Sun 27</a:t>
            </a:r>
            <a:r>
              <a:rPr lang="en-GB" baseline="30000" dirty="0"/>
              <a:t>th</a:t>
            </a:r>
            <a:r>
              <a:rPr lang="en-GB" dirty="0"/>
              <a:t> February, note: presentation already 15</a:t>
            </a:r>
            <a:r>
              <a:rPr lang="en-GB" baseline="30000" dirty="0"/>
              <a:t>th</a:t>
            </a:r>
            <a:r>
              <a:rPr lang="en-GB" dirty="0"/>
              <a:t>.</a:t>
            </a:r>
          </a:p>
          <a:p>
            <a:r>
              <a:rPr lang="en-GB" dirty="0"/>
              <a:t>If questions, ask in Teams using Project Work channel</a:t>
            </a:r>
          </a:p>
          <a:p>
            <a:r>
              <a:rPr lang="en-GB" dirty="0"/>
              <a:t>The project work is laborious, so, please, reserve enough time. Starting at the final week is not possible </a:t>
            </a:r>
          </a:p>
          <a:p>
            <a:r>
              <a:rPr lang="en-GB" dirty="0"/>
              <a:t>We strongly recommend 3 persons per group to share workload</a:t>
            </a:r>
          </a:p>
          <a:p>
            <a:r>
              <a:rPr lang="en-GB" dirty="0"/>
              <a:t>Workload approx. 20-40 hours per person</a:t>
            </a:r>
          </a:p>
          <a:p>
            <a:r>
              <a:rPr lang="en-GB" dirty="0">
                <a:hlinkClick r:id="rId2"/>
              </a:rPr>
              <a:t>riku.ala-laurinaho@aalto.fi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8021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5CB223-CDC4-4E3E-8174-6149508ABA39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92880" y="26955"/>
            <a:ext cx="8497093" cy="1016294"/>
          </a:xfrm>
        </p:spPr>
        <p:txBody>
          <a:bodyPr anchor="t">
            <a:normAutofit fontScale="92500" lnSpcReduction="10000"/>
          </a:bodyPr>
          <a:lstStyle/>
          <a:p>
            <a:r>
              <a:rPr lang="fi-FI" dirty="0"/>
              <a:t>Idea: </a:t>
            </a:r>
            <a:r>
              <a:rPr lang="fi-FI" dirty="0" err="1"/>
              <a:t>Build</a:t>
            </a:r>
            <a:r>
              <a:rPr lang="fi-FI" dirty="0"/>
              <a:t> an anti-</a:t>
            </a:r>
            <a:r>
              <a:rPr lang="fi-FI" dirty="0" err="1"/>
              <a:t>sway</a:t>
            </a:r>
            <a:r>
              <a:rPr lang="fi-FI" dirty="0"/>
              <a:t> </a:t>
            </a:r>
            <a:r>
              <a:rPr lang="fi-FI" dirty="0" err="1"/>
              <a:t>control</a:t>
            </a:r>
            <a:r>
              <a:rPr lang="fi-FI" dirty="0"/>
              <a:t> for an </a:t>
            </a:r>
            <a:r>
              <a:rPr lang="fi-FI" dirty="0" err="1"/>
              <a:t>overhead</a:t>
            </a:r>
            <a:r>
              <a:rPr lang="fi-FI" dirty="0"/>
              <a:t> </a:t>
            </a:r>
            <a:r>
              <a:rPr lang="fi-FI" dirty="0" err="1"/>
              <a:t>crane</a:t>
            </a:r>
            <a:endParaRPr lang="fi-FI" dirty="0"/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D418B054-CD57-4691-B3FC-EAB471AE2194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87339" y="1347789"/>
            <a:ext cx="4161832" cy="2936212"/>
          </a:xfrm>
        </p:spPr>
        <p:txBody>
          <a:bodyPr/>
          <a:lstStyle/>
          <a:p>
            <a:r>
              <a:rPr lang="en-GB" sz="1600" dirty="0"/>
              <a:t>Derive equations for pendulum</a:t>
            </a:r>
          </a:p>
          <a:p>
            <a:r>
              <a:rPr lang="en-GB" sz="1600" dirty="0"/>
              <a:t>CAD modelling and component selection</a:t>
            </a:r>
          </a:p>
          <a:p>
            <a:r>
              <a:rPr lang="en-GB" sz="1600" dirty="0"/>
              <a:t>Build a model using Simulink or </a:t>
            </a:r>
            <a:r>
              <a:rPr lang="en-GB" sz="1600" dirty="0" err="1"/>
              <a:t>Amesim</a:t>
            </a:r>
            <a:endParaRPr lang="en-GB" sz="1600" dirty="0"/>
          </a:p>
          <a:p>
            <a:r>
              <a:rPr lang="en-GB" sz="1600" dirty="0"/>
              <a:t>Design and implement an antisway control mechanism (for ex, PID, </a:t>
            </a:r>
            <a:r>
              <a:rPr lang="en-GB" sz="1600" dirty="0">
                <a:hlinkClick r:id="rId3"/>
              </a:rPr>
              <a:t>Fuzzy logic</a:t>
            </a:r>
            <a:r>
              <a:rPr lang="en-GB" sz="1600" dirty="0"/>
              <a:t>, LQR)</a:t>
            </a:r>
            <a:endParaRPr lang="en-FI" sz="1600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B81A6209-E09F-46D4-9AC4-42B55950C8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9006" y="2474536"/>
            <a:ext cx="4501031" cy="2564090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2E84820B-2D17-4FBF-9B59-9F648B48BB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2500" y="703207"/>
            <a:ext cx="3267635" cy="177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09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69DB51B-CCCF-4F65-B3E3-3F2EDF18BA80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92880" y="26954"/>
            <a:ext cx="8497093" cy="1203243"/>
          </a:xfrm>
        </p:spPr>
        <p:txBody>
          <a:bodyPr/>
          <a:lstStyle/>
          <a:p>
            <a:r>
              <a:rPr lang="en-GB" dirty="0"/>
              <a:t>Step 1: Background study/</a:t>
            </a:r>
            <a:r>
              <a:rPr lang="en-GB" dirty="0" err="1"/>
              <a:t>startup</a:t>
            </a:r>
            <a:r>
              <a:rPr lang="en-GB" dirty="0"/>
              <a:t> submission (5p)</a:t>
            </a:r>
            <a:endParaRPr lang="en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E48DFAD-A98D-4530-B1CB-835030B0D916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87339" y="1347789"/>
            <a:ext cx="7885700" cy="2936212"/>
          </a:xfrm>
        </p:spPr>
        <p:txBody>
          <a:bodyPr/>
          <a:lstStyle/>
          <a:p>
            <a:r>
              <a:rPr lang="en-GB" sz="1600" dirty="0" err="1"/>
              <a:t>Startup</a:t>
            </a:r>
            <a:r>
              <a:rPr lang="en-GB" sz="1600" dirty="0"/>
              <a:t> submission is intended to get you started and familiarize you with the topic, DL Sun 6</a:t>
            </a:r>
            <a:r>
              <a:rPr lang="en-GB" sz="1600" baseline="30000" dirty="0"/>
              <a:t>th</a:t>
            </a:r>
            <a:r>
              <a:rPr lang="en-GB" sz="1600" dirty="0"/>
              <a:t> February 11:55 pm</a:t>
            </a:r>
          </a:p>
          <a:p>
            <a:r>
              <a:rPr lang="en-GB" sz="1600" dirty="0"/>
              <a:t>Find two academic articles on topic (2p)</a:t>
            </a:r>
          </a:p>
          <a:p>
            <a:pPr lvl="1"/>
            <a:r>
              <a:rPr lang="en-GB" sz="1600" dirty="0"/>
              <a:t>Worth to spend time on, you can for example get help for deriving equations for the pendulum</a:t>
            </a:r>
          </a:p>
          <a:p>
            <a:r>
              <a:rPr lang="en-GB" sz="1600" dirty="0"/>
              <a:t>Sketch pendulum and consider how the angle is measured (1p)</a:t>
            </a:r>
          </a:p>
          <a:p>
            <a:r>
              <a:rPr lang="en-GB" sz="1600" dirty="0"/>
              <a:t>Describe how you will solve the remaining tasks (2p)</a:t>
            </a:r>
          </a:p>
          <a:p>
            <a:pPr lvl="1"/>
            <a:r>
              <a:rPr lang="en-GB" sz="1600" dirty="0"/>
              <a:t>For example, will you use miniature scale, which CAD software you will use</a:t>
            </a:r>
          </a:p>
          <a:p>
            <a:endParaRPr lang="en-GB" dirty="0"/>
          </a:p>
          <a:p>
            <a:endParaRPr lang="en-GB" dirty="0"/>
          </a:p>
          <a:p>
            <a:endParaRPr lang="en-FI" dirty="0"/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530961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57545141-E975-4152-92C0-C2D01EB5BBAE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GB" dirty="0"/>
              <a:t>Step 2: Numeric modelling (4p)</a:t>
            </a:r>
            <a:endParaRPr lang="en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B6E76EC-4C27-495F-8C34-22F56388A2F2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880" y="951863"/>
            <a:ext cx="6725376" cy="2936212"/>
          </a:xfrm>
        </p:spPr>
        <p:txBody>
          <a:bodyPr/>
          <a:lstStyle/>
          <a:p>
            <a:r>
              <a:rPr lang="en-GB" sz="1600" dirty="0"/>
              <a:t>a) Make force equations for horizontal and vertical forces in your system according to the Newton’s Second law of motion. (1 p) </a:t>
            </a:r>
          </a:p>
          <a:p>
            <a:r>
              <a:rPr lang="en-GB" sz="1600" dirty="0"/>
              <a:t>b) Form the nonlinear equations of motion that are needed for creating the simulation model of the system. (3 p) </a:t>
            </a:r>
          </a:p>
          <a:p>
            <a:r>
              <a:rPr lang="en-GB" sz="1600" dirty="0"/>
              <a:t>This might be a little bit tricky. However, there are a lot of material about (inverted-) pendulum in Internet .</a:t>
            </a:r>
          </a:p>
          <a:p>
            <a:r>
              <a:rPr lang="en-GB" sz="1600" dirty="0"/>
              <a:t>Tip: </a:t>
            </a:r>
            <a:r>
              <a:rPr lang="fr-FR" sz="1600" dirty="0"/>
              <a:t>Lagrangian kinectics and Lagrangian equations. L = T − V, T = kinetic energy, V = potential enegy</a:t>
            </a:r>
            <a:endParaRPr lang="en-FI" sz="1600" dirty="0"/>
          </a:p>
        </p:txBody>
      </p:sp>
    </p:spTree>
    <p:extLst>
      <p:ext uri="{BB962C8B-B14F-4D97-AF65-F5344CB8AC3E}">
        <p14:creationId xmlns:p14="http://schemas.microsoft.com/office/powerpoint/2010/main" val="770049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61E87603-9EAA-4BB8-9041-A5ECF5044ADD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GB" dirty="0"/>
              <a:t>Step 3: Component selection (6p)</a:t>
            </a:r>
            <a:endParaRPr lang="en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CD9EFFD-9BE3-4B4B-A8EB-01D4CE8C1C2A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87339" y="1347789"/>
            <a:ext cx="7965828" cy="2936212"/>
          </a:xfrm>
        </p:spPr>
        <p:txBody>
          <a:bodyPr/>
          <a:lstStyle/>
          <a:p>
            <a:r>
              <a:rPr lang="en-GB" sz="1600" dirty="0"/>
              <a:t>For component selection you need to decide the size of the crane</a:t>
            </a:r>
          </a:p>
          <a:p>
            <a:r>
              <a:rPr lang="en-GB" sz="1600" dirty="0"/>
              <a:t>Ilmatar specification can be found from (connect to Aalto VPN to get access) </a:t>
            </a:r>
            <a:r>
              <a:rPr lang="en-GB" sz="1600" dirty="0">
                <a:hlinkClick r:id="rId2"/>
              </a:rPr>
              <a:t>https://doi.org/10.1109/WF-IoT.2018.8355217</a:t>
            </a:r>
            <a:r>
              <a:rPr lang="en-GB" sz="1600" dirty="0"/>
              <a:t> or project work document</a:t>
            </a:r>
          </a:p>
          <a:p>
            <a:r>
              <a:rPr lang="en-GB" sz="1600" dirty="0"/>
              <a:t>You need to select:</a:t>
            </a:r>
          </a:p>
          <a:p>
            <a:pPr lvl="1"/>
            <a:r>
              <a:rPr lang="en-GB" sz="1600" dirty="0"/>
              <a:t>Actuator moving the trolley (1.5p)</a:t>
            </a:r>
          </a:p>
          <a:p>
            <a:pPr lvl="1"/>
            <a:r>
              <a:rPr lang="en-GB" sz="1600" dirty="0"/>
              <a:t>Sensor measuring the rope angle (1.5p)</a:t>
            </a:r>
          </a:p>
          <a:p>
            <a:pPr lvl="1"/>
            <a:r>
              <a:rPr lang="en-GB" sz="1600" dirty="0"/>
              <a:t>Electric components: controller and power supply (2p)</a:t>
            </a:r>
          </a:p>
          <a:p>
            <a:r>
              <a:rPr lang="en-GB" sz="1600" dirty="0"/>
              <a:t>Draw a sketch of electric circuit (1p)</a:t>
            </a:r>
          </a:p>
          <a:p>
            <a:endParaRPr lang="en-GB" sz="1600" dirty="0"/>
          </a:p>
          <a:p>
            <a:pPr lvl="1"/>
            <a:endParaRPr lang="en-GB" sz="1600" dirty="0"/>
          </a:p>
          <a:p>
            <a:endParaRPr lang="en-FI" dirty="0"/>
          </a:p>
        </p:txBody>
      </p:sp>
      <p:cxnSp>
        <p:nvCxnSpPr>
          <p:cNvPr id="8" name="Suora nuoliyhdysviiva 7">
            <a:extLst>
              <a:ext uri="{FF2B5EF4-FFF2-40B4-BE49-F238E27FC236}">
                <a16:creationId xmlns:a16="http://schemas.microsoft.com/office/drawing/2014/main" id="{1F908B80-4613-417E-93E4-353E2AF47078}"/>
              </a:ext>
            </a:extLst>
          </p:cNvPr>
          <p:cNvCxnSpPr>
            <a:cxnSpLocks/>
          </p:cNvCxnSpPr>
          <p:nvPr/>
        </p:nvCxnSpPr>
        <p:spPr>
          <a:xfrm>
            <a:off x="6028441" y="2168165"/>
            <a:ext cx="202677" cy="30637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Kuva 12">
            <a:extLst>
              <a:ext uri="{FF2B5EF4-FFF2-40B4-BE49-F238E27FC236}">
                <a16:creationId xmlns:a16="http://schemas.microsoft.com/office/drawing/2014/main" id="{C6C10072-46E9-4627-AFF3-EFE7FBC26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8939" y="3528991"/>
            <a:ext cx="1721521" cy="1378909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6C267775-0A4C-466C-9E64-E9600C53EB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441" y="2512244"/>
            <a:ext cx="2660490" cy="215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961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6EDC994-B34E-41EA-86B3-F3E19F3F8477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GB" dirty="0"/>
              <a:t>Step 4: CAD modelling (5p)</a:t>
            </a:r>
            <a:endParaRPr lang="en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40BF50F-ADF1-4349-99CA-5E2D1561F469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87339" y="1347789"/>
            <a:ext cx="5415878" cy="2936212"/>
          </a:xfrm>
        </p:spPr>
        <p:txBody>
          <a:bodyPr/>
          <a:lstStyle/>
          <a:p>
            <a:r>
              <a:rPr lang="en-GB" sz="1600" dirty="0"/>
              <a:t>You can use any CAD software</a:t>
            </a:r>
          </a:p>
          <a:p>
            <a:r>
              <a:rPr lang="en-GB" sz="1600" dirty="0"/>
              <a:t>Please, include </a:t>
            </a:r>
            <a:r>
              <a:rPr lang="en-GB" sz="1600" dirty="0">
                <a:solidFill>
                  <a:srgbClr val="FF0000"/>
                </a:solidFill>
              </a:rPr>
              <a:t>a few </a:t>
            </a:r>
            <a:r>
              <a:rPr lang="en-GB" sz="1600" dirty="0"/>
              <a:t>photos, so that it is clear and easy to see if the component is modelled or not</a:t>
            </a:r>
          </a:p>
          <a:p>
            <a:r>
              <a:rPr lang="en-GB" sz="1600" dirty="0"/>
              <a:t>0.5 points modelled, 1 point modelled in detail</a:t>
            </a:r>
          </a:p>
          <a:p>
            <a:r>
              <a:rPr lang="en-GB" sz="1600" dirty="0"/>
              <a:t>1. Hook, trolley and rail frame modelled (1p)</a:t>
            </a:r>
          </a:p>
          <a:p>
            <a:r>
              <a:rPr lang="en-GB" sz="1600" dirty="0"/>
              <a:t>2. Actuator and sensor modelled (1p)</a:t>
            </a:r>
          </a:p>
          <a:p>
            <a:r>
              <a:rPr lang="en-GB" sz="1600" dirty="0"/>
              <a:t>3. Bearings and couplings/gears/belts modelled (1p)</a:t>
            </a:r>
          </a:p>
          <a:p>
            <a:r>
              <a:rPr lang="en-GB" sz="1600" dirty="0"/>
              <a:t>4. Electronics modelled (e.g. controller and power supply, wires NOT needed) (1p)</a:t>
            </a:r>
          </a:p>
          <a:p>
            <a:r>
              <a:rPr lang="en-US" sz="1600" dirty="0"/>
              <a:t>Max 5 points so you get 1 point for doing this task</a:t>
            </a:r>
            <a:endParaRPr lang="en-FI" sz="160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AEFFB7D-28C9-40DA-89AB-078194A50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7042" y="1468034"/>
            <a:ext cx="3142116" cy="288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568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4471B6D-AF3B-4C08-BB95-89BDDB1D9873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GB" dirty="0"/>
              <a:t>Step 5: Simulation and control (9p)</a:t>
            </a:r>
            <a:endParaRPr lang="en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D0DAB0-CA7F-491A-8BD5-2BD79CF46339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GB" sz="1600" dirty="0"/>
              <a:t>Make a Simulink model based on equations (3p)</a:t>
            </a:r>
          </a:p>
          <a:p>
            <a:r>
              <a:rPr lang="en-GB" sz="1600" dirty="0"/>
              <a:t>Make visualization, does not have to be fancy (example video with </a:t>
            </a:r>
            <a:r>
              <a:rPr lang="en-GB" sz="1600" dirty="0" err="1"/>
              <a:t>penddemo</a:t>
            </a:r>
            <a:r>
              <a:rPr lang="en-GB" sz="1600" dirty="0"/>
              <a:t>) (2p)</a:t>
            </a:r>
          </a:p>
          <a:p>
            <a:r>
              <a:rPr lang="en-GB" sz="1600" dirty="0"/>
              <a:t>Introduce sway control (4p)</a:t>
            </a:r>
          </a:p>
          <a:p>
            <a:pPr lvl="1"/>
            <a:r>
              <a:rPr lang="en-GB" sz="1600" dirty="0"/>
              <a:t>Control performance (2p)</a:t>
            </a:r>
          </a:p>
          <a:p>
            <a:pPr lvl="1"/>
            <a:r>
              <a:rPr lang="en-GB" sz="1600" dirty="0"/>
              <a:t>Control method (2p)</a:t>
            </a:r>
          </a:p>
          <a:p>
            <a:pPr lvl="2"/>
            <a:r>
              <a:rPr lang="en-GB" sz="1100" dirty="0"/>
              <a:t>PID with manual tuning 0.5p, PID with more advanced tuning 1p</a:t>
            </a:r>
          </a:p>
          <a:p>
            <a:pPr lvl="2"/>
            <a:r>
              <a:rPr lang="en-GB" sz="1100" dirty="0"/>
              <a:t>Fuzzy logic, at least 1 point</a:t>
            </a:r>
          </a:p>
          <a:p>
            <a:pPr lvl="2"/>
            <a:r>
              <a:rPr lang="en-GB" sz="1100" dirty="0"/>
              <a:t>LQR 2p</a:t>
            </a:r>
          </a:p>
          <a:p>
            <a:endParaRPr lang="en-GB" sz="1600" dirty="0"/>
          </a:p>
          <a:p>
            <a:endParaRPr lang="en-GB" sz="1600" dirty="0"/>
          </a:p>
          <a:p>
            <a:endParaRPr lang="en-FI" sz="1600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F11353C8-16DB-416C-B2D2-83B6C1DCF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936" y="1006115"/>
            <a:ext cx="1303951" cy="75669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97EAF634-5793-4BED-A26E-CF5980E6E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501" y="1955372"/>
            <a:ext cx="3413793" cy="1016294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AB2C23E6-0012-4506-9194-4AEEB74C4C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7850" y="1189364"/>
            <a:ext cx="585575" cy="3378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01C40934-A2ED-45C3-AC30-6A26FBD22A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2874" y="3117781"/>
            <a:ext cx="2497367" cy="19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966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EBCF275-827E-425E-A3B7-DE4D27D23892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GB" dirty="0"/>
              <a:t>Step 6: </a:t>
            </a:r>
            <a:r>
              <a:rPr lang="en-GB" dirty="0" err="1"/>
              <a:t>Feeback</a:t>
            </a:r>
            <a:r>
              <a:rPr lang="en-GB" dirty="0"/>
              <a:t> (1p)</a:t>
            </a:r>
            <a:endParaRPr lang="en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A9BC0C8-AC8F-46CB-BE6A-E1D5600FD025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87338" y="1347789"/>
            <a:ext cx="6697923" cy="2936212"/>
          </a:xfrm>
        </p:spPr>
        <p:txBody>
          <a:bodyPr/>
          <a:lstStyle/>
          <a:p>
            <a:r>
              <a:rPr lang="en-GB" sz="1600" dirty="0"/>
              <a:t>Did everyone participate to the project equally?</a:t>
            </a:r>
          </a:p>
          <a:p>
            <a:r>
              <a:rPr lang="en-GB" sz="1600" dirty="0"/>
              <a:t>How many hours in total did you spend (per person) for the project?</a:t>
            </a:r>
          </a:p>
          <a:p>
            <a:r>
              <a:rPr lang="en-GB" sz="1600" dirty="0"/>
              <a:t>How difficult was the project?</a:t>
            </a:r>
          </a:p>
          <a:p>
            <a:r>
              <a:rPr lang="en-GB" sz="1600" dirty="0"/>
              <a:t>Do you think that the topic of the project was interesting and useful? </a:t>
            </a:r>
            <a:endParaRPr lang="en-FI" sz="1600" dirty="0"/>
          </a:p>
        </p:txBody>
      </p:sp>
      <p:pic>
        <p:nvPicPr>
          <p:cNvPr id="20" name="Kuva 19" descr="Hymyilevät kasvot, ääriviiva tasaisella täytöllä">
            <a:extLst>
              <a:ext uri="{FF2B5EF4-FFF2-40B4-BE49-F238E27FC236}">
                <a16:creationId xmlns:a16="http://schemas.microsoft.com/office/drawing/2014/main" id="{BF454407-2B8F-445F-AFA5-231474E47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85261" y="1043249"/>
            <a:ext cx="914400" cy="914400"/>
          </a:xfrm>
          <a:prstGeom prst="rect">
            <a:avLst/>
          </a:prstGeom>
        </p:spPr>
      </p:pic>
      <p:pic>
        <p:nvPicPr>
          <p:cNvPr id="22" name="Kuva 21" descr="Surulliset kasvot, ääriviiva tasaisella täytöllä">
            <a:extLst>
              <a:ext uri="{FF2B5EF4-FFF2-40B4-BE49-F238E27FC236}">
                <a16:creationId xmlns:a16="http://schemas.microsoft.com/office/drawing/2014/main" id="{AC98134C-AB17-4124-B933-34D2EC2AE9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75573" y="10432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60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9801E37-7D60-4CB5-B2E0-E349DC545515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92880" y="26955"/>
            <a:ext cx="8634304" cy="1016294"/>
          </a:xfrm>
        </p:spPr>
        <p:txBody>
          <a:bodyPr/>
          <a:lstStyle/>
          <a:p>
            <a:r>
              <a:rPr lang="en-GB" dirty="0"/>
              <a:t>Presentation Tue 15</a:t>
            </a:r>
            <a:r>
              <a:rPr lang="en-GB" baseline="30000" dirty="0"/>
              <a:t>th</a:t>
            </a:r>
            <a:r>
              <a:rPr lang="en-GB" dirty="0"/>
              <a:t> February 9-12 </a:t>
            </a:r>
            <a:endParaRPr lang="en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8719D64-3150-4D07-AA34-4C9F0578AAEF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87338" y="1347789"/>
            <a:ext cx="8055383" cy="2936212"/>
          </a:xfrm>
        </p:spPr>
        <p:txBody>
          <a:bodyPr/>
          <a:lstStyle/>
          <a:p>
            <a:r>
              <a:rPr lang="en-GB" dirty="0"/>
              <a:t>Each group gives </a:t>
            </a:r>
            <a:r>
              <a:rPr lang="en-GB" dirty="0">
                <a:solidFill>
                  <a:srgbClr val="FF0000"/>
                </a:solidFill>
              </a:rPr>
              <a:t>max</a:t>
            </a:r>
            <a:r>
              <a:rPr lang="en-GB" dirty="0"/>
              <a:t> 5 minutes, can be less, you can aim to 3 minute-presentation</a:t>
            </a:r>
          </a:p>
          <a:p>
            <a:r>
              <a:rPr lang="en-GB" dirty="0"/>
              <a:t>Only few slides (3-5)</a:t>
            </a:r>
          </a:p>
          <a:p>
            <a:r>
              <a:rPr lang="en-GB" dirty="0"/>
              <a:t>Concentrate on one aspect you found interesting. For example: deriving equations, CAD modelling, building simulation model, control algorithm…</a:t>
            </a:r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722614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11">
      <a:dk1>
        <a:sysClr val="windowText" lastClr="000000"/>
      </a:dk1>
      <a:lt1>
        <a:sysClr val="window" lastClr="FFFFFF"/>
      </a:lt1>
      <a:dk2>
        <a:srgbClr val="BB16A3"/>
      </a:dk2>
      <a:lt2>
        <a:srgbClr val="D673C8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ENG_169_FI.potx" id="{7D320FF1-D19D-4E6F-B13A-7C32A9CE53CF}" vid="{3195EAAD-1F7C-4B4E-B1EF-B0D5D9F2AF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A0559F27E01848A7091145752F0BBD" ma:contentTypeVersion="7" ma:contentTypeDescription="Create a new document." ma:contentTypeScope="" ma:versionID="cdf291bb430da832e300b5e73af421af">
  <xsd:schema xmlns:xsd="http://www.w3.org/2001/XMLSchema" xmlns:xs="http://www.w3.org/2001/XMLSchema" xmlns:p="http://schemas.microsoft.com/office/2006/metadata/properties" xmlns:ns3="0de41e0d-c8bd-43c6-81a6-32e3f217488b" xmlns:ns4="b9a9b07d-11ef-4e79-a168-d9b4072bf899" targetNamespace="http://schemas.microsoft.com/office/2006/metadata/properties" ma:root="true" ma:fieldsID="acef7c643d8c1342b71a4952299ae408" ns3:_="" ns4:_="">
    <xsd:import namespace="0de41e0d-c8bd-43c6-81a6-32e3f217488b"/>
    <xsd:import namespace="b9a9b07d-11ef-4e79-a168-d9b4072bf89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e41e0d-c8bd-43c6-81a6-32e3f217488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a9b07d-11ef-4e79-a168-d9b4072bf8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D20E536-C162-4E33-B2ED-DA42AF788C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F2AEA5-7658-414D-9F04-6B367D2306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e41e0d-c8bd-43c6-81a6-32e3f217488b"/>
    <ds:schemaRef ds:uri="b9a9b07d-11ef-4e79-a168-d9b4072bf8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58545C5-3C7C-4D05-86DE-7D3EC8730A9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1747</TotalTime>
  <Words>726</Words>
  <Application>Microsoft Office PowerPoint</Application>
  <PresentationFormat>On-screen Show (16:9)</PresentationFormat>
  <Paragraphs>70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Arial</vt:lpstr>
      <vt:lpstr>Calibri</vt:lpstr>
      <vt:lpstr>Office-teema</vt:lpstr>
      <vt:lpstr>Project work MMD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work MMD</dc:title>
  <dc:creator>Tutkimus</dc:creator>
  <cp:lastModifiedBy>Ala-Laurinaho Riku</cp:lastModifiedBy>
  <cp:revision>26</cp:revision>
  <dcterms:created xsi:type="dcterms:W3CDTF">2021-01-19T07:41:20Z</dcterms:created>
  <dcterms:modified xsi:type="dcterms:W3CDTF">2022-01-18T08:43:04Z</dcterms:modified>
</cp:coreProperties>
</file>