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32"/>
  </p:notesMasterIdLst>
  <p:sldIdLst>
    <p:sldId id="320" r:id="rId2"/>
    <p:sldId id="263" r:id="rId3"/>
    <p:sldId id="302" r:id="rId4"/>
    <p:sldId id="408" r:id="rId5"/>
    <p:sldId id="301" r:id="rId6"/>
    <p:sldId id="303" r:id="rId7"/>
    <p:sldId id="375" r:id="rId8"/>
    <p:sldId id="376" r:id="rId9"/>
    <p:sldId id="377" r:id="rId10"/>
    <p:sldId id="390" r:id="rId11"/>
    <p:sldId id="391" r:id="rId12"/>
    <p:sldId id="378" r:id="rId13"/>
    <p:sldId id="379" r:id="rId14"/>
    <p:sldId id="380" r:id="rId15"/>
    <p:sldId id="381" r:id="rId16"/>
    <p:sldId id="382" r:id="rId17"/>
    <p:sldId id="383" r:id="rId18"/>
    <p:sldId id="384" r:id="rId19"/>
    <p:sldId id="266" r:id="rId20"/>
    <p:sldId id="271" r:id="rId21"/>
    <p:sldId id="272" r:id="rId22"/>
    <p:sldId id="273" r:id="rId23"/>
    <p:sldId id="274" r:id="rId24"/>
    <p:sldId id="404" r:id="rId25"/>
    <p:sldId id="399" r:id="rId26"/>
    <p:sldId id="409" r:id="rId27"/>
    <p:sldId id="400" r:id="rId28"/>
    <p:sldId id="401" r:id="rId29"/>
    <p:sldId id="339" r:id="rId30"/>
    <p:sldId id="338" r:id="rId31"/>
  </p:sldIdLst>
  <p:sldSz cx="9144000" cy="6858000" type="screen4x3"/>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9806" autoAdjust="0"/>
  </p:normalViewPr>
  <p:slideViewPr>
    <p:cSldViewPr>
      <p:cViewPr varScale="1">
        <p:scale>
          <a:sx n="107" d="100"/>
          <a:sy n="107" d="100"/>
        </p:scale>
        <p:origin x="1050"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484849-C7F5-4059-A141-03D19A2934D4}" type="datetimeFigureOut">
              <a:rPr lang="fi-FI" smtClean="0"/>
              <a:pPr/>
              <a:t>20.12.2017</a:t>
            </a:fld>
            <a:endParaRPr lang="fi-FI"/>
          </a:p>
        </p:txBody>
      </p:sp>
      <p:sp>
        <p:nvSpPr>
          <p:cNvPr id="4" name="Dian kuvan paikkamerkki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9140A7-00E1-4B74-9522-95C1471D2EA2}" type="slidenum">
              <a:rPr lang="fi-FI" smtClean="0"/>
              <a:pPr/>
              <a:t>‹#›</a:t>
            </a:fld>
            <a:endParaRPr lang="fi-FI"/>
          </a:p>
        </p:txBody>
      </p:sp>
    </p:spTree>
    <p:extLst>
      <p:ext uri="{BB962C8B-B14F-4D97-AF65-F5344CB8AC3E}">
        <p14:creationId xmlns:p14="http://schemas.microsoft.com/office/powerpoint/2010/main" val="649661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However, as environmental sustainability issues became of greater concern to society in general, and the social sciences in particular, the field increased its focus on how humans affect, and are affected by, natural environments</a:t>
            </a:r>
            <a:r>
              <a:rPr lang="en-US" dirty="0" smtClean="0"/>
              <a:t>. </a:t>
            </a:r>
          </a:p>
          <a:p>
            <a:endParaRPr lang="fi-FI" dirty="0"/>
          </a:p>
        </p:txBody>
      </p:sp>
      <p:sp>
        <p:nvSpPr>
          <p:cNvPr id="4" name="Dian numeron paikkamerkki 3"/>
          <p:cNvSpPr>
            <a:spLocks noGrp="1"/>
          </p:cNvSpPr>
          <p:nvPr>
            <p:ph type="sldNum" sz="quarter" idx="10"/>
          </p:nvPr>
        </p:nvSpPr>
        <p:spPr/>
        <p:txBody>
          <a:bodyPr/>
          <a:lstStyle/>
          <a:p>
            <a:fld id="{BB9140A7-00E1-4B74-9522-95C1471D2EA2}" type="slidenum">
              <a:rPr lang="fi-FI" smtClean="0"/>
              <a:pPr/>
              <a:t>2</a:t>
            </a:fld>
            <a:endParaRPr lang="fi-FI"/>
          </a:p>
        </p:txBody>
      </p:sp>
    </p:spTree>
    <p:extLst>
      <p:ext uri="{BB962C8B-B14F-4D97-AF65-F5344CB8AC3E}">
        <p14:creationId xmlns:p14="http://schemas.microsoft.com/office/powerpoint/2010/main" val="4284301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449403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xfrm>
            <a:off x="974725" y="4560888"/>
            <a:ext cx="5365750" cy="4319587"/>
          </a:xfrm>
        </p:spPr>
        <p:txBody>
          <a:bodyPr/>
          <a:lstStyle/>
          <a:p>
            <a:endParaRPr lang="fi-FI" altLang="fi-FI" smtClean="0">
              <a:latin typeface="Arial" panose="020B0604020202020204" pitchFamily="34" charset="0"/>
            </a:endParaRPr>
          </a:p>
        </p:txBody>
      </p:sp>
      <p:sp>
        <p:nvSpPr>
          <p:cNvPr id="125956"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a:solidFill>
                  <a:schemeClr val="tx1"/>
                </a:solidFill>
                <a:latin typeface="Verdana" panose="020B0604030504040204" pitchFamily="34" charset="0"/>
              </a:defRPr>
            </a:lvl1pPr>
            <a:lvl2pPr marL="785813" indent="-303213" defTabSz="966788" eaLnBrk="0" hangingPunct="0">
              <a:defRPr>
                <a:solidFill>
                  <a:schemeClr val="tx1"/>
                </a:solidFill>
                <a:latin typeface="Verdana" panose="020B0604030504040204" pitchFamily="34" charset="0"/>
              </a:defRPr>
            </a:lvl2pPr>
            <a:lvl3pPr marL="1208088" indent="-241300" defTabSz="966788" eaLnBrk="0" hangingPunct="0">
              <a:defRPr>
                <a:solidFill>
                  <a:schemeClr val="tx1"/>
                </a:solidFill>
                <a:latin typeface="Verdana" panose="020B0604030504040204" pitchFamily="34" charset="0"/>
              </a:defRPr>
            </a:lvl3pPr>
            <a:lvl4pPr marL="1692275" indent="-242888" defTabSz="966788" eaLnBrk="0" hangingPunct="0">
              <a:defRPr>
                <a:solidFill>
                  <a:schemeClr val="tx1"/>
                </a:solidFill>
                <a:latin typeface="Verdana" panose="020B0604030504040204" pitchFamily="34" charset="0"/>
              </a:defRPr>
            </a:lvl4pPr>
            <a:lvl5pPr marL="2174875" indent="-241300" defTabSz="966788" eaLnBrk="0" hangingPunct="0">
              <a:defRPr>
                <a:solidFill>
                  <a:schemeClr val="tx1"/>
                </a:solidFill>
                <a:latin typeface="Verdana" panose="020B0604030504040204" pitchFamily="34" charset="0"/>
              </a:defRPr>
            </a:lvl5pPr>
            <a:lvl6pPr marL="2632075" indent="-241300" defTabSz="966788" eaLnBrk="0" fontAlgn="base" hangingPunct="0">
              <a:spcBef>
                <a:spcPct val="0"/>
              </a:spcBef>
              <a:spcAft>
                <a:spcPct val="0"/>
              </a:spcAft>
              <a:defRPr>
                <a:solidFill>
                  <a:schemeClr val="tx1"/>
                </a:solidFill>
                <a:latin typeface="Verdana" panose="020B0604030504040204" pitchFamily="34" charset="0"/>
              </a:defRPr>
            </a:lvl6pPr>
            <a:lvl7pPr marL="3089275" indent="-241300" defTabSz="966788" eaLnBrk="0" fontAlgn="base" hangingPunct="0">
              <a:spcBef>
                <a:spcPct val="0"/>
              </a:spcBef>
              <a:spcAft>
                <a:spcPct val="0"/>
              </a:spcAft>
              <a:defRPr>
                <a:solidFill>
                  <a:schemeClr val="tx1"/>
                </a:solidFill>
                <a:latin typeface="Verdana" panose="020B0604030504040204" pitchFamily="34" charset="0"/>
              </a:defRPr>
            </a:lvl7pPr>
            <a:lvl8pPr marL="3546475" indent="-241300" defTabSz="966788" eaLnBrk="0" fontAlgn="base" hangingPunct="0">
              <a:spcBef>
                <a:spcPct val="0"/>
              </a:spcBef>
              <a:spcAft>
                <a:spcPct val="0"/>
              </a:spcAft>
              <a:defRPr>
                <a:solidFill>
                  <a:schemeClr val="tx1"/>
                </a:solidFill>
                <a:latin typeface="Verdana" panose="020B0604030504040204" pitchFamily="34" charset="0"/>
              </a:defRPr>
            </a:lvl8pPr>
            <a:lvl9pPr marL="4003675" indent="-241300" defTabSz="966788" eaLnBrk="0" fontAlgn="base" hangingPunct="0">
              <a:spcBef>
                <a:spcPct val="0"/>
              </a:spcBef>
              <a:spcAft>
                <a:spcPct val="0"/>
              </a:spcAft>
              <a:defRPr>
                <a:solidFill>
                  <a:schemeClr val="tx1"/>
                </a:solidFill>
                <a:latin typeface="Verdana" panose="020B0604030504040204" pitchFamily="34" charset="0"/>
              </a:defRPr>
            </a:lvl9pPr>
          </a:lstStyle>
          <a:p>
            <a:pPr algn="r"/>
            <a:fld id="{395C9885-F4AB-4886-A4B9-64E5A93B9507}" type="slidenum">
              <a:rPr lang="fi-FI" altLang="fi-FI" sz="1300">
                <a:latin typeface="Times New Roman" panose="02020603050405020304" pitchFamily="18" charset="0"/>
              </a:rPr>
              <a:pPr algn="r"/>
              <a:t>24</a:t>
            </a:fld>
            <a:endParaRPr lang="fi-FI" altLang="fi-FI" sz="1300">
              <a:latin typeface="Times New Roman" panose="02020603050405020304" pitchFamily="18" charset="0"/>
            </a:endParaRPr>
          </a:p>
        </p:txBody>
      </p:sp>
    </p:spTree>
    <p:extLst>
      <p:ext uri="{BB962C8B-B14F-4D97-AF65-F5344CB8AC3E}">
        <p14:creationId xmlns:p14="http://schemas.microsoft.com/office/powerpoint/2010/main" val="3540984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a:solidFill>
                  <a:schemeClr val="tx1"/>
                </a:solidFill>
                <a:latin typeface="Verdana" panose="020B0604030504040204" pitchFamily="34" charset="0"/>
              </a:defRPr>
            </a:lvl1pPr>
            <a:lvl2pPr marL="785813" indent="-303213" defTabSz="966788" eaLnBrk="0" hangingPunct="0">
              <a:defRPr>
                <a:solidFill>
                  <a:schemeClr val="tx1"/>
                </a:solidFill>
                <a:latin typeface="Verdana" panose="020B0604030504040204" pitchFamily="34" charset="0"/>
              </a:defRPr>
            </a:lvl2pPr>
            <a:lvl3pPr marL="1208088" indent="-241300" defTabSz="966788" eaLnBrk="0" hangingPunct="0">
              <a:defRPr>
                <a:solidFill>
                  <a:schemeClr val="tx1"/>
                </a:solidFill>
                <a:latin typeface="Verdana" panose="020B0604030504040204" pitchFamily="34" charset="0"/>
              </a:defRPr>
            </a:lvl3pPr>
            <a:lvl4pPr marL="1692275" indent="-242888" defTabSz="966788" eaLnBrk="0" hangingPunct="0">
              <a:defRPr>
                <a:solidFill>
                  <a:schemeClr val="tx1"/>
                </a:solidFill>
                <a:latin typeface="Verdana" panose="020B0604030504040204" pitchFamily="34" charset="0"/>
              </a:defRPr>
            </a:lvl4pPr>
            <a:lvl5pPr marL="2174875" indent="-241300" defTabSz="966788" eaLnBrk="0" hangingPunct="0">
              <a:defRPr>
                <a:solidFill>
                  <a:schemeClr val="tx1"/>
                </a:solidFill>
                <a:latin typeface="Verdana" panose="020B0604030504040204" pitchFamily="34" charset="0"/>
              </a:defRPr>
            </a:lvl5pPr>
            <a:lvl6pPr marL="2632075" indent="-241300" defTabSz="966788" eaLnBrk="0" fontAlgn="base" hangingPunct="0">
              <a:spcBef>
                <a:spcPct val="0"/>
              </a:spcBef>
              <a:spcAft>
                <a:spcPct val="0"/>
              </a:spcAft>
              <a:defRPr>
                <a:solidFill>
                  <a:schemeClr val="tx1"/>
                </a:solidFill>
                <a:latin typeface="Verdana" panose="020B0604030504040204" pitchFamily="34" charset="0"/>
              </a:defRPr>
            </a:lvl6pPr>
            <a:lvl7pPr marL="3089275" indent="-241300" defTabSz="966788" eaLnBrk="0" fontAlgn="base" hangingPunct="0">
              <a:spcBef>
                <a:spcPct val="0"/>
              </a:spcBef>
              <a:spcAft>
                <a:spcPct val="0"/>
              </a:spcAft>
              <a:defRPr>
                <a:solidFill>
                  <a:schemeClr val="tx1"/>
                </a:solidFill>
                <a:latin typeface="Verdana" panose="020B0604030504040204" pitchFamily="34" charset="0"/>
              </a:defRPr>
            </a:lvl7pPr>
            <a:lvl8pPr marL="3546475" indent="-241300" defTabSz="966788" eaLnBrk="0" fontAlgn="base" hangingPunct="0">
              <a:spcBef>
                <a:spcPct val="0"/>
              </a:spcBef>
              <a:spcAft>
                <a:spcPct val="0"/>
              </a:spcAft>
              <a:defRPr>
                <a:solidFill>
                  <a:schemeClr val="tx1"/>
                </a:solidFill>
                <a:latin typeface="Verdana" panose="020B0604030504040204" pitchFamily="34" charset="0"/>
              </a:defRPr>
            </a:lvl8pPr>
            <a:lvl9pPr marL="4003675" indent="-241300" defTabSz="966788"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D2D5C790-94D3-468C-B024-08D621F008AE}" type="slidenum">
              <a:rPr lang="fi-FI" altLang="fi-FI" sz="1300">
                <a:latin typeface="Arial" panose="020B0604020202020204" pitchFamily="34" charset="0"/>
              </a:rPr>
              <a:pPr algn="r" eaLnBrk="1" hangingPunct="1"/>
              <a:t>25</a:t>
            </a:fld>
            <a:endParaRPr lang="fi-FI" altLang="fi-FI" sz="1300">
              <a:latin typeface="Arial" panose="020B0604020202020204" pitchFamily="34"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p:txBody>
          <a:bodyPr/>
          <a:lstStyle/>
          <a:p>
            <a:pPr eaLnBrk="1" hangingPunct="1"/>
            <a:r>
              <a:rPr lang="fi-FI" altLang="fi-FI" smtClean="0">
                <a:latin typeface="Arial" panose="020B0604020202020204" pitchFamily="34" charset="0"/>
              </a:rPr>
              <a:t>Second take-home-message: Such a measure exists</a:t>
            </a:r>
          </a:p>
        </p:txBody>
      </p:sp>
    </p:spTree>
    <p:extLst>
      <p:ext uri="{BB962C8B-B14F-4D97-AF65-F5344CB8AC3E}">
        <p14:creationId xmlns:p14="http://schemas.microsoft.com/office/powerpoint/2010/main" val="2090455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Etusivu">
    <p:spTree>
      <p:nvGrpSpPr>
        <p:cNvPr id="1" name=""/>
        <p:cNvGrpSpPr/>
        <p:nvPr/>
      </p:nvGrpSpPr>
      <p:grpSpPr>
        <a:xfrm>
          <a:off x="0" y="0"/>
          <a:ext cx="0" cy="0"/>
          <a:chOff x="0" y="0"/>
          <a:chExt cx="0" cy="0"/>
        </a:xfrm>
      </p:grpSpPr>
      <p:sp>
        <p:nvSpPr>
          <p:cNvPr id="4" name="Suorakulmio 11"/>
          <p:cNvSpPr/>
          <p:nvPr/>
        </p:nvSpPr>
        <p:spPr>
          <a:xfrm>
            <a:off x="428625" y="1428750"/>
            <a:ext cx="8286750" cy="4929188"/>
          </a:xfrm>
          <a:prstGeom prst="rect">
            <a:avLst/>
          </a:prstGeom>
          <a:gradFill flip="none" rotWithShape="1">
            <a:gsLst>
              <a:gs pos="10000">
                <a:srgbClr val="165788">
                  <a:shade val="30000"/>
                  <a:satMod val="115000"/>
                  <a:alpha val="90000"/>
                </a:srgbClr>
              </a:gs>
              <a:gs pos="50000">
                <a:srgbClr val="165788">
                  <a:shade val="67500"/>
                  <a:satMod val="115000"/>
                </a:srgbClr>
              </a:gs>
              <a:gs pos="100000">
                <a:srgbClr val="165788">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20000"/>
              </a:spcBef>
              <a:spcAft>
                <a:spcPts val="0"/>
              </a:spcAft>
              <a:defRPr/>
            </a:pPr>
            <a:endParaRPr lang="en-US" sz="2400" b="1"/>
          </a:p>
        </p:txBody>
      </p:sp>
      <p:sp>
        <p:nvSpPr>
          <p:cNvPr id="2" name="Title 1"/>
          <p:cNvSpPr>
            <a:spLocks noGrp="1"/>
          </p:cNvSpPr>
          <p:nvPr>
            <p:ph type="ctrTitle"/>
          </p:nvPr>
        </p:nvSpPr>
        <p:spPr>
          <a:xfrm>
            <a:off x="472008" y="2130425"/>
            <a:ext cx="7772400" cy="1470025"/>
          </a:xfrm>
        </p:spPr>
        <p:txBody>
          <a:bodyPr/>
          <a:lstStyle>
            <a:lvl1pPr algn="l">
              <a:defRPr>
                <a:solidFill>
                  <a:schemeClr val="bg1"/>
                </a:solidFill>
              </a:defRPr>
            </a:lvl1pPr>
          </a:lstStyle>
          <a:p>
            <a:r>
              <a:rPr lang="fi-FI" smtClean="0"/>
              <a:t>Muokkaa perustyyl. napsautt.</a:t>
            </a:r>
            <a:endParaRPr lang="fi-FI" dirty="0"/>
          </a:p>
        </p:txBody>
      </p:sp>
      <p:sp>
        <p:nvSpPr>
          <p:cNvPr id="3" name="Subtitle 2"/>
          <p:cNvSpPr>
            <a:spLocks noGrp="1"/>
          </p:cNvSpPr>
          <p:nvPr>
            <p:ph type="subTitle" idx="1"/>
          </p:nvPr>
        </p:nvSpPr>
        <p:spPr>
          <a:xfrm>
            <a:off x="467544" y="3886200"/>
            <a:ext cx="6400800" cy="1752600"/>
          </a:xfr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
        <p:nvSpPr>
          <p:cNvPr id="5" name="Footer Placeholder 3"/>
          <p:cNvSpPr>
            <a:spLocks noGrp="1"/>
          </p:cNvSpPr>
          <p:nvPr>
            <p:ph type="ftr" sz="quarter" idx="10"/>
          </p:nvPr>
        </p:nvSpPr>
        <p:spPr/>
        <p:txBody>
          <a:bodyPr/>
          <a:lstStyle>
            <a:lvl1pPr>
              <a:defRPr/>
            </a:lvl1pPr>
          </a:lstStyle>
          <a:p>
            <a:endParaRPr lang="fi-F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1" y="593367"/>
            <a:ext cx="8520599" cy="763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body" idx="1"/>
          </p:nvPr>
        </p:nvSpPr>
        <p:spPr>
          <a:xfrm>
            <a:off x="311701" y="1536633"/>
            <a:ext cx="8520599" cy="45552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621355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fi-FI"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Footer Placeholder 3"/>
          <p:cNvSpPr>
            <a:spLocks noGrp="1"/>
          </p:cNvSpPr>
          <p:nvPr>
            <p:ph type="ftr" sz="quarter" idx="10"/>
          </p:nvPr>
        </p:nvSpPr>
        <p:spPr/>
        <p:txBody>
          <a:bodyPr/>
          <a:lstStyle>
            <a:lvl1pPr>
              <a:defRPr/>
            </a:lvl1pPr>
          </a:lstStyle>
          <a:p>
            <a:endParaRPr lang="fi-FI"/>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Kaksi palsta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fi-FI" dirty="0"/>
          </a:p>
        </p:txBody>
      </p:sp>
      <p:sp>
        <p:nvSpPr>
          <p:cNvPr id="3" name="Content Placeholder 2"/>
          <p:cNvSpPr>
            <a:spLocks noGrp="1"/>
          </p:cNvSpPr>
          <p:nvPr>
            <p:ph sz="half" idx="1"/>
          </p:nvPr>
        </p:nvSpPr>
        <p:spPr>
          <a:xfrm>
            <a:off x="457200" y="2287413"/>
            <a:ext cx="4038600" cy="4525963"/>
          </a:xfr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Content Placeholder 3"/>
          <p:cNvSpPr>
            <a:spLocks noGrp="1"/>
          </p:cNvSpPr>
          <p:nvPr>
            <p:ph sz="half" idx="2"/>
          </p:nvPr>
        </p:nvSpPr>
        <p:spPr>
          <a:xfrm>
            <a:off x="4648200" y="2287413"/>
            <a:ext cx="4038600" cy="4525963"/>
          </a:xfr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Footer Placeholder 3"/>
          <p:cNvSpPr>
            <a:spLocks noGrp="1"/>
          </p:cNvSpPr>
          <p:nvPr>
            <p:ph type="ftr" sz="quarter" idx="10"/>
          </p:nvPr>
        </p:nvSpPr>
        <p:spPr/>
        <p:txBody>
          <a:bodyPr/>
          <a:lstStyle>
            <a:lvl1pPr>
              <a:defRPr/>
            </a:lvl1pPr>
          </a:lstStyle>
          <a:p>
            <a:endParaRPr lang="fi-FI"/>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smtClean="0"/>
              <a:t>Muokkaa perustyyl. napsautt.</a:t>
            </a:r>
            <a:endParaRPr lang="fi-FI" dirty="0"/>
          </a:p>
        </p:txBody>
      </p:sp>
      <p:sp>
        <p:nvSpPr>
          <p:cNvPr id="3" name="Text Placeholder 2"/>
          <p:cNvSpPr>
            <a:spLocks noGrp="1"/>
          </p:cNvSpPr>
          <p:nvPr>
            <p:ph type="body" idx="1"/>
          </p:nvPr>
        </p:nvSpPr>
        <p:spPr>
          <a:xfrm>
            <a:off x="457200" y="221317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457200" y="286208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Text Placeholder 4"/>
          <p:cNvSpPr>
            <a:spLocks noGrp="1"/>
          </p:cNvSpPr>
          <p:nvPr>
            <p:ph type="body" sz="quarter" idx="3"/>
          </p:nvPr>
        </p:nvSpPr>
        <p:spPr>
          <a:xfrm>
            <a:off x="4645025" y="221317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4645025" y="286208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Footer Placeholder 3"/>
          <p:cNvSpPr>
            <a:spLocks noGrp="1"/>
          </p:cNvSpPr>
          <p:nvPr>
            <p:ph type="ftr" sz="quarter" idx="10"/>
          </p:nvPr>
        </p:nvSpPr>
        <p:spPr/>
        <p:txBody>
          <a:bodyPr/>
          <a:lstStyle>
            <a:lvl1pPr>
              <a:defRPr/>
            </a:lvl1pPr>
          </a:lstStyle>
          <a:p>
            <a:endParaRPr lang="fi-F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Pelkkä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fi-FI" dirty="0"/>
          </a:p>
        </p:txBody>
      </p:sp>
      <p:sp>
        <p:nvSpPr>
          <p:cNvPr id="3" name="Footer Placeholder 3"/>
          <p:cNvSpPr>
            <a:spLocks noGrp="1"/>
          </p:cNvSpPr>
          <p:nvPr>
            <p:ph type="ftr" sz="quarter" idx="10"/>
          </p:nvPr>
        </p:nvSpPr>
        <p:spPr/>
        <p:txBody>
          <a:bodyPr/>
          <a:lstStyle>
            <a:lvl1pPr>
              <a:defRPr/>
            </a:lvl1pPr>
          </a:lstStyle>
          <a:p>
            <a:endParaRPr lang="fi-FI"/>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Tyhjä kalvo">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Footer Placeholder 3"/>
          <p:cNvSpPr>
            <a:spLocks noGrp="1"/>
          </p:cNvSpPr>
          <p:nvPr>
            <p:ph type="ftr" sz="quarter" idx="10"/>
          </p:nvPr>
        </p:nvSpPr>
        <p:spPr/>
        <p:txBody>
          <a:bodyPr/>
          <a:lstStyle>
            <a:lvl1pPr>
              <a:defRPr/>
            </a:lvl1pPr>
          </a:lstStyle>
          <a:p>
            <a:endParaRPr lang="fi-F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Otsikko, teksti ja sisältö">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fi-FI" smtClean="0"/>
              <a:t>Muokkaa perustyyl. napsautt.</a:t>
            </a:r>
            <a:endParaRPr lang="fi-FI"/>
          </a:p>
        </p:txBody>
      </p:sp>
      <p:sp>
        <p:nvSpPr>
          <p:cNvPr id="3" name="Text Placeholder 2"/>
          <p:cNvSpPr>
            <a:spLocks noGrp="1"/>
          </p:cNvSpPr>
          <p:nvPr>
            <p:ph type="body" sz="half" idx="1"/>
          </p:nvPr>
        </p:nvSpPr>
        <p:spPr>
          <a:xfrm>
            <a:off x="685800" y="1981200"/>
            <a:ext cx="3810000" cy="41148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Content Placeholder 3"/>
          <p:cNvSpPr>
            <a:spLocks noGrp="1"/>
          </p:cNvSpPr>
          <p:nvPr>
            <p:ph sz="half" idx="2"/>
          </p:nvPr>
        </p:nvSpPr>
        <p:spPr>
          <a:xfrm>
            <a:off x="4648200" y="1981200"/>
            <a:ext cx="3810000" cy="41148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Date Placeholder 4"/>
          <p:cNvSpPr>
            <a:spLocks noGrp="1" noChangeArrowheads="1"/>
          </p:cNvSpPr>
          <p:nvPr>
            <p:ph type="dt" sz="half" idx="10"/>
          </p:nvPr>
        </p:nvSpPr>
        <p:spPr>
          <a:xfrm>
            <a:off x="457200" y="6356350"/>
            <a:ext cx="2133600" cy="365125"/>
          </a:xfrm>
          <a:prstGeom prst="rect">
            <a:avLst/>
          </a:prstGeom>
          <a:ln/>
        </p:spPr>
        <p:txBody>
          <a:bodyPr/>
          <a:lstStyle>
            <a:lvl1pPr>
              <a:defRPr/>
            </a:lvl1pPr>
          </a:lstStyle>
          <a:p>
            <a:fld id="{83DA2902-F9E2-42C5-83AC-C66046926C2C}" type="datetimeFigureOut">
              <a:rPr lang="fi-FI" smtClean="0"/>
              <a:pPr/>
              <a:t>20.12.2017</a:t>
            </a:fld>
            <a:endParaRPr lang="fi-FI"/>
          </a:p>
        </p:txBody>
      </p:sp>
      <p:sp>
        <p:nvSpPr>
          <p:cNvPr id="6" name="Rectangle 5"/>
          <p:cNvSpPr>
            <a:spLocks noGrp="1" noChangeArrowheads="1"/>
          </p:cNvSpPr>
          <p:nvPr>
            <p:ph type="ftr" sz="quarter" idx="11"/>
          </p:nvPr>
        </p:nvSpPr>
        <p:spPr>
          <a:ln/>
        </p:spPr>
        <p:txBody>
          <a:bodyPr/>
          <a:lstStyle>
            <a:lvl1pPr>
              <a:defRPr/>
            </a:lvl1pPr>
          </a:lstStyle>
          <a:p>
            <a:endParaRPr lang="fi-FI"/>
          </a:p>
        </p:txBody>
      </p:sp>
      <p:sp>
        <p:nvSpPr>
          <p:cNvPr id="7" name="Slide Number Placeholder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fld id="{93E5CA75-F156-4C5F-B357-8093AE697B22}" type="slidenum">
              <a:rPr lang="fi-FI" smtClean="0"/>
              <a:pPr/>
              <a:t>‹#›</a:t>
            </a:fld>
            <a:endParaRPr lang="fi-FI"/>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OverTx">
  <p:cSld name="Otsikko sekä sisältö tekstin yläpuolella">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1143000"/>
          </a:xfrm>
        </p:spPr>
        <p:txBody>
          <a:bodyPr/>
          <a:lstStyle/>
          <a:p>
            <a:r>
              <a:rPr lang="fi-FI" smtClean="0"/>
              <a:t>Muokkaa perustyyl. napsautt.</a:t>
            </a:r>
            <a:endParaRPr lang="fi-FI"/>
          </a:p>
        </p:txBody>
      </p:sp>
      <p:sp>
        <p:nvSpPr>
          <p:cNvPr id="3" name="Sisällön paikkamerkki 2"/>
          <p:cNvSpPr>
            <a:spLocks noGrp="1"/>
          </p:cNvSpPr>
          <p:nvPr>
            <p:ph sz="half" idx="1"/>
          </p:nvPr>
        </p:nvSpPr>
        <p:spPr>
          <a:xfrm>
            <a:off x="457200" y="1600200"/>
            <a:ext cx="8229600" cy="21859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457200" y="3938588"/>
            <a:ext cx="8229600" cy="2187575"/>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Date Placeholder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pPr>
              <a:defRPr/>
            </a:pPr>
            <a:fld id="{1A641E15-6C79-4F3D-AF13-7D1AD45DE39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2065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i-FI" smtClean="0"/>
              <a:t>Muokkaa perustyyl. napsautt.</a:t>
            </a:r>
          </a:p>
        </p:txBody>
      </p:sp>
      <p:sp>
        <p:nvSpPr>
          <p:cNvPr id="1027" name="Text Placeholder 2"/>
          <p:cNvSpPr>
            <a:spLocks noGrp="1"/>
          </p:cNvSpPr>
          <p:nvPr>
            <p:ph type="body" idx="1"/>
          </p:nvPr>
        </p:nvSpPr>
        <p:spPr bwMode="auto">
          <a:xfrm>
            <a:off x="457200" y="2359025"/>
            <a:ext cx="8229600" cy="4383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p>
        </p:txBody>
      </p:sp>
      <p:pic>
        <p:nvPicPr>
          <p:cNvPr id="1028" name="Kuva 7" descr="TY_logo_RGB_210mm.png"/>
          <p:cNvPicPr>
            <a:picLocks noChangeAspect="1"/>
          </p:cNvPicPr>
          <p:nvPr/>
        </p:nvPicPr>
        <p:blipFill>
          <a:blip r:embed="rId12" cstate="print"/>
          <a:srcRect/>
          <a:stretch>
            <a:fillRect/>
          </a:stretch>
        </p:blipFill>
        <p:spPr bwMode="auto">
          <a:xfrm>
            <a:off x="465138" y="452438"/>
            <a:ext cx="2749550" cy="523875"/>
          </a:xfrm>
          <a:prstGeom prst="rect">
            <a:avLst/>
          </a:prstGeom>
          <a:noFill/>
          <a:ln w="9525">
            <a:noFill/>
            <a:miter lim="800000"/>
            <a:headEnd/>
            <a:tailEnd/>
          </a:ln>
        </p:spPr>
      </p:pic>
      <p:sp>
        <p:nvSpPr>
          <p:cNvPr id="4" name="Footer Placeholder 3"/>
          <p:cNvSpPr>
            <a:spLocks noGrp="1"/>
          </p:cNvSpPr>
          <p:nvPr>
            <p:ph type="ftr" sz="quarter" idx="3"/>
          </p:nvPr>
        </p:nvSpPr>
        <p:spPr>
          <a:xfrm>
            <a:off x="5795963" y="425450"/>
            <a:ext cx="2895600" cy="627063"/>
          </a:xfrm>
          <a:prstGeom prst="rect">
            <a:avLst/>
          </a:prstGeom>
        </p:spPr>
        <p:txBody>
          <a:bodyPr vert="horz" lIns="91440" tIns="45720" rIns="0" bIns="45720" rtlCol="0" anchor="b" anchorCtr="0"/>
          <a:lstStyle>
            <a:lvl1pPr algn="r" fontAlgn="auto">
              <a:spcBef>
                <a:spcPts val="0"/>
              </a:spcBef>
              <a:spcAft>
                <a:spcPts val="0"/>
              </a:spcAft>
              <a:defRPr sz="1400">
                <a:solidFill>
                  <a:schemeClr val="tx1">
                    <a:lumMod val="50000"/>
                    <a:lumOff val="50000"/>
                  </a:schemeClr>
                </a:solidFill>
                <a:latin typeface="Arial" pitchFamily="34" charset="0"/>
                <a:cs typeface="Arial" pitchFamily="34" charset="0"/>
              </a:defRPr>
            </a:lvl1pPr>
          </a:lstStyle>
          <a:p>
            <a:endParaRPr lang="fi-FI"/>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2" r:id="rId8"/>
    <p:sldLayoutId id="2147483674" r:id="rId9"/>
    <p:sldLayoutId id="2147483675" r:id="rId10"/>
  </p:sldLayoutIdLst>
  <p:txStyles>
    <p:titleStyle>
      <a:lvl1pPr algn="l" rtl="0" eaLnBrk="1" fontAlgn="base" hangingPunct="1">
        <a:spcBef>
          <a:spcPct val="0"/>
        </a:spcBef>
        <a:spcAft>
          <a:spcPct val="0"/>
        </a:spcAft>
        <a:defRPr sz="32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3200" b="1">
          <a:solidFill>
            <a:schemeClr val="tx1"/>
          </a:solidFill>
          <a:latin typeface="Arial" charset="0"/>
          <a:cs typeface="Arial" charset="0"/>
        </a:defRPr>
      </a:lvl2pPr>
      <a:lvl3pPr algn="l" rtl="0" eaLnBrk="1" fontAlgn="base" hangingPunct="1">
        <a:spcBef>
          <a:spcPct val="0"/>
        </a:spcBef>
        <a:spcAft>
          <a:spcPct val="0"/>
        </a:spcAft>
        <a:defRPr sz="3200" b="1">
          <a:solidFill>
            <a:schemeClr val="tx1"/>
          </a:solidFill>
          <a:latin typeface="Arial" charset="0"/>
          <a:cs typeface="Arial" charset="0"/>
        </a:defRPr>
      </a:lvl3pPr>
      <a:lvl4pPr algn="l" rtl="0" eaLnBrk="1" fontAlgn="base" hangingPunct="1">
        <a:spcBef>
          <a:spcPct val="0"/>
        </a:spcBef>
        <a:spcAft>
          <a:spcPct val="0"/>
        </a:spcAft>
        <a:defRPr sz="3200" b="1">
          <a:solidFill>
            <a:schemeClr val="tx1"/>
          </a:solidFill>
          <a:latin typeface="Arial" charset="0"/>
          <a:cs typeface="Arial" charset="0"/>
        </a:defRPr>
      </a:lvl4pPr>
      <a:lvl5pPr algn="l" rtl="0" eaLnBrk="1" fontAlgn="base" hangingPunct="1">
        <a:spcBef>
          <a:spcPct val="0"/>
        </a:spcBef>
        <a:spcAft>
          <a:spcPct val="0"/>
        </a:spcAft>
        <a:defRPr sz="3200" b="1">
          <a:solidFill>
            <a:schemeClr val="tx1"/>
          </a:solidFill>
          <a:latin typeface="Arial" charset="0"/>
          <a:cs typeface="Arial" charset="0"/>
        </a:defRPr>
      </a:lvl5pPr>
      <a:lvl6pPr marL="457200" algn="l" rtl="0" eaLnBrk="1" fontAlgn="base" hangingPunct="1">
        <a:spcBef>
          <a:spcPct val="0"/>
        </a:spcBef>
        <a:spcAft>
          <a:spcPct val="0"/>
        </a:spcAft>
        <a:defRPr sz="3200" b="1">
          <a:solidFill>
            <a:schemeClr val="tx1"/>
          </a:solidFill>
          <a:latin typeface="Arial" charset="0"/>
          <a:cs typeface="Arial" charset="0"/>
        </a:defRPr>
      </a:lvl6pPr>
      <a:lvl7pPr marL="914400" algn="l" rtl="0" eaLnBrk="1" fontAlgn="base" hangingPunct="1">
        <a:spcBef>
          <a:spcPct val="0"/>
        </a:spcBef>
        <a:spcAft>
          <a:spcPct val="0"/>
        </a:spcAft>
        <a:defRPr sz="3200" b="1">
          <a:solidFill>
            <a:schemeClr val="tx1"/>
          </a:solidFill>
          <a:latin typeface="Arial" charset="0"/>
          <a:cs typeface="Arial" charset="0"/>
        </a:defRPr>
      </a:lvl7pPr>
      <a:lvl8pPr marL="1371600" algn="l" rtl="0" eaLnBrk="1" fontAlgn="base" hangingPunct="1">
        <a:spcBef>
          <a:spcPct val="0"/>
        </a:spcBef>
        <a:spcAft>
          <a:spcPct val="0"/>
        </a:spcAft>
        <a:defRPr sz="3200" b="1">
          <a:solidFill>
            <a:schemeClr val="tx1"/>
          </a:solidFill>
          <a:latin typeface="Arial" charset="0"/>
          <a:cs typeface="Arial" charset="0"/>
        </a:defRPr>
      </a:lvl8pPr>
      <a:lvl9pPr marL="1828800" algn="l" rtl="0" eaLnBrk="1" fontAlgn="base" hangingPunct="1">
        <a:spcBef>
          <a:spcPct val="0"/>
        </a:spcBef>
        <a:spcAft>
          <a:spcPct val="0"/>
        </a:spcAft>
        <a:defRPr sz="3200" b="1">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rgbClr val="215788"/>
        </a:buClr>
        <a:buFont typeface="Arial" charset="0"/>
        <a:buChar char="•"/>
        <a:defRPr sz="28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lr>
          <a:srgbClr val="215788"/>
        </a:buClr>
        <a:buFont typeface="Arial" charset="0"/>
        <a:buChar char="•"/>
        <a:defRPr sz="2600" kern="1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Clr>
          <a:srgbClr val="215788"/>
        </a:buClr>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Clr>
          <a:srgbClr val="215788"/>
        </a:buClr>
        <a:buFont typeface="Arial" charset="0"/>
        <a:buChar char="•"/>
        <a:defRPr sz="22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Clr>
          <a:srgbClr val="215788"/>
        </a:buClr>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0.png"/><Relationship Id="rId3" Type="http://schemas.openxmlformats.org/officeDocument/2006/relationships/audio" Target="../media/media11.WAV"/><Relationship Id="rId7" Type="http://schemas.openxmlformats.org/officeDocument/2006/relationships/image" Target="../media/image11.wmf"/><Relationship Id="rId12" Type="http://schemas.openxmlformats.org/officeDocument/2006/relationships/image" Target="../media/image16.jpeg"/><Relationship Id="rId2" Type="http://schemas.microsoft.com/office/2007/relationships/media" Target="../media/media11.WAV"/><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5.jpeg"/><Relationship Id="rId5" Type="http://schemas.openxmlformats.org/officeDocument/2006/relationships/slideLayout" Target="../slideLayouts/slideLayout6.xml"/><Relationship Id="rId10" Type="http://schemas.openxmlformats.org/officeDocument/2006/relationships/image" Target="../media/image14.jpeg"/><Relationship Id="rId4" Type="http://schemas.openxmlformats.org/officeDocument/2006/relationships/tags" Target="../tags/tag9.xml"/><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5.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10.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23.wmf"/><Relationship Id="rId5" Type="http://schemas.openxmlformats.org/officeDocument/2006/relationships/image" Target="../media/image22.png"/><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22.WAV"/><Relationship Id="rId7" Type="http://schemas.openxmlformats.org/officeDocument/2006/relationships/image" Target="../media/image25.png"/><Relationship Id="rId2" Type="http://schemas.microsoft.com/office/2007/relationships/media" Target="../media/media22.WAV"/><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7.xml"/><Relationship Id="rId4" Type="http://schemas.openxmlformats.org/officeDocument/2006/relationships/tags" Target="../tags/tag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29.jpe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32.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34.png"/><Relationship Id="rId5" Type="http://schemas.openxmlformats.org/officeDocument/2006/relationships/image" Target="../media/image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7.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xml"/><Relationship Id="rId7" Type="http://schemas.openxmlformats.org/officeDocument/2006/relationships/image" Target="../media/image9.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8.jpeg"/><Relationship Id="rId5" Type="http://schemas.openxmlformats.org/officeDocument/2006/relationships/notesSlide" Target="../notesSlides/notesSlide2.xml"/><Relationship Id="rId4"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ctrTitle"/>
          </p:nvPr>
        </p:nvSpPr>
        <p:spPr>
          <a:xfrm>
            <a:off x="467544" y="2348880"/>
            <a:ext cx="7772400" cy="1470025"/>
          </a:xfrm>
        </p:spPr>
        <p:txBody>
          <a:bodyPr/>
          <a:lstStyle/>
          <a:p>
            <a:pPr eaLnBrk="1" hangingPunct="1"/>
            <a:r>
              <a:rPr lang="fi-FI" sz="2800" dirty="0" err="1" smtClean="0"/>
              <a:t>Nature</a:t>
            </a:r>
            <a:r>
              <a:rPr lang="fi-FI" sz="2800" dirty="0" smtClean="0"/>
              <a:t>, </a:t>
            </a:r>
            <a:r>
              <a:rPr lang="fi-FI" sz="2800" dirty="0" err="1" smtClean="0"/>
              <a:t>restorative</a:t>
            </a:r>
            <a:r>
              <a:rPr lang="fi-FI" sz="2800" dirty="0" smtClean="0"/>
              <a:t> </a:t>
            </a:r>
            <a:r>
              <a:rPr lang="fi-FI" sz="2800" dirty="0" err="1" smtClean="0"/>
              <a:t>experiences</a:t>
            </a:r>
            <a:r>
              <a:rPr lang="fi-FI" sz="2800" dirty="0" smtClean="0"/>
              <a:t> </a:t>
            </a:r>
            <a:br>
              <a:rPr lang="fi-FI" sz="2800" dirty="0" smtClean="0"/>
            </a:br>
            <a:r>
              <a:rPr lang="fi-FI" sz="2800" dirty="0" smtClean="0"/>
              <a:t>and </a:t>
            </a:r>
            <a:r>
              <a:rPr lang="fi-FI" sz="2800" dirty="0" err="1" smtClean="0"/>
              <a:t>well-being</a:t>
            </a:r>
            <a:endParaRPr lang="en-US" sz="2800" dirty="0" smtClean="0">
              <a:latin typeface="Arial" charset="0"/>
              <a:cs typeface="Arial" charset="0"/>
            </a:endParaRPr>
          </a:p>
        </p:txBody>
      </p:sp>
      <p:sp>
        <p:nvSpPr>
          <p:cNvPr id="11266" name="Subtitle 2"/>
          <p:cNvSpPr>
            <a:spLocks noGrp="1"/>
          </p:cNvSpPr>
          <p:nvPr>
            <p:ph type="subTitle" idx="1"/>
          </p:nvPr>
        </p:nvSpPr>
        <p:spPr/>
        <p:txBody>
          <a:bodyPr>
            <a:normAutofit lnSpcReduction="10000"/>
          </a:bodyPr>
          <a:lstStyle/>
          <a:p>
            <a:pPr eaLnBrk="1" hangingPunct="1"/>
            <a:r>
              <a:rPr lang="fi-FI" dirty="0" smtClean="0">
                <a:latin typeface="Arial" charset="0"/>
                <a:cs typeface="Arial" charset="0"/>
              </a:rPr>
              <a:t>Kalevi Korpela</a:t>
            </a:r>
          </a:p>
          <a:p>
            <a:pPr eaLnBrk="1" hangingPunct="1"/>
            <a:r>
              <a:rPr lang="fi-FI" dirty="0" err="1" smtClean="0">
                <a:latin typeface="Arial" charset="0"/>
                <a:cs typeface="Arial" charset="0"/>
              </a:rPr>
              <a:t>Professor</a:t>
            </a:r>
            <a:r>
              <a:rPr lang="fi-FI" dirty="0" smtClean="0">
                <a:latin typeface="Arial" charset="0"/>
                <a:cs typeface="Arial" charset="0"/>
              </a:rPr>
              <a:t> of </a:t>
            </a:r>
            <a:r>
              <a:rPr lang="fi-FI" dirty="0" err="1" smtClean="0">
                <a:latin typeface="Arial" charset="0"/>
                <a:cs typeface="Arial" charset="0"/>
              </a:rPr>
              <a:t>Psychology</a:t>
            </a:r>
            <a:endParaRPr lang="fi-FI" dirty="0" smtClean="0">
              <a:latin typeface="Arial" charset="0"/>
              <a:cs typeface="Arial" charset="0"/>
            </a:endParaRPr>
          </a:p>
          <a:p>
            <a:pPr eaLnBrk="1" hangingPunct="1"/>
            <a:r>
              <a:rPr lang="en-US" dirty="0" smtClean="0">
                <a:latin typeface="Arial" charset="0"/>
                <a:cs typeface="Arial" charset="0"/>
              </a:rPr>
              <a:t>School of Social Sciences &amp; </a:t>
            </a:r>
          </a:p>
          <a:p>
            <a:pPr eaLnBrk="1" hangingPunct="1"/>
            <a:r>
              <a:rPr lang="en-US" dirty="0" smtClean="0">
                <a:latin typeface="Arial" charset="0"/>
                <a:cs typeface="Arial" charset="0"/>
              </a:rPr>
              <a:t>Humanities, University of Tampere</a:t>
            </a:r>
            <a:r>
              <a:rPr lang="en-US" sz="2800" dirty="0" smtClean="0">
                <a:solidFill>
                  <a:schemeClr val="tx1"/>
                </a:solidFill>
                <a:latin typeface="Arial" charset="0"/>
                <a:cs typeface="Arial" charset="0"/>
              </a:rPr>
              <a:t> </a:t>
            </a:r>
          </a:p>
        </p:txBody>
      </p:sp>
      <p:pic>
        <p:nvPicPr>
          <p:cNvPr id="4" name="Picture 3" descr="puisto"/>
          <p:cNvPicPr>
            <a:picLocks noChangeAspect="1" noChangeArrowheads="1"/>
          </p:cNvPicPr>
          <p:nvPr/>
        </p:nvPicPr>
        <p:blipFill>
          <a:blip r:embed="rId5" cstate="print"/>
          <a:srcRect/>
          <a:stretch>
            <a:fillRect/>
          </a:stretch>
        </p:blipFill>
        <p:spPr bwMode="auto">
          <a:xfrm>
            <a:off x="5436096" y="4293096"/>
            <a:ext cx="3203848" cy="2003799"/>
          </a:xfrm>
          <a:prstGeom prst="rect">
            <a:avLst/>
          </a:prstGeom>
          <a:noFill/>
          <a:ln w="9525">
            <a:noFill/>
            <a:miter lim="800000"/>
            <a:headEnd/>
            <a:tailEnd/>
          </a:ln>
        </p:spPr>
      </p:pic>
      <p:pic>
        <p:nvPicPr>
          <p:cNvPr id="18433" name="Picture 1" descr="C:\KALLU\Valokuvia\Omakuvat\2015100510689.jpg"/>
          <p:cNvPicPr>
            <a:picLocks noChangeAspect="1" noChangeArrowheads="1"/>
          </p:cNvPicPr>
          <p:nvPr/>
        </p:nvPicPr>
        <p:blipFill>
          <a:blip r:embed="rId6" cstate="print"/>
          <a:srcRect/>
          <a:stretch>
            <a:fillRect/>
          </a:stretch>
        </p:blipFill>
        <p:spPr bwMode="auto">
          <a:xfrm>
            <a:off x="6732240" y="404664"/>
            <a:ext cx="1970878" cy="2952328"/>
          </a:xfrm>
          <a:prstGeom prst="rect">
            <a:avLst/>
          </a:prstGeom>
          <a:noFill/>
        </p:spPr>
      </p:pic>
      <p:pic>
        <p:nvPicPr>
          <p:cNvPr id="10" name="Picture 7" descr="TY_EN_logo_RGB_70mm"/>
          <p:cNvPicPr>
            <a:picLocks noChangeAspect="1" noChangeArrowheads="1"/>
          </p:cNvPicPr>
          <p:nvPr/>
        </p:nvPicPr>
        <p:blipFill>
          <a:blip r:embed="rId7" cstate="print"/>
          <a:srcRect/>
          <a:stretch>
            <a:fillRect/>
          </a:stretch>
        </p:blipFill>
        <p:spPr bwMode="auto">
          <a:xfrm>
            <a:off x="3563888" y="404664"/>
            <a:ext cx="2522762" cy="576064"/>
          </a:xfrm>
          <a:prstGeom prst="rect">
            <a:avLst/>
          </a:prstGeom>
          <a:noFill/>
          <a:ln w="9525">
            <a:noFill/>
            <a:miter lim="800000"/>
            <a:headEnd/>
            <a:tailEnd/>
          </a:ln>
        </p:spPr>
      </p:pic>
      <p:pic>
        <p:nvPicPr>
          <p:cNvPr id="14" name="~PP1109.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cstate="print"/>
          <a:stretch>
            <a:fillRect/>
          </a:stretch>
        </p:blipFill>
        <p:spPr>
          <a:xfrm>
            <a:off x="8662988" y="6376988"/>
            <a:ext cx="244475" cy="244475"/>
          </a:xfrm>
          <a:prstGeom prst="rect">
            <a:avLst/>
          </a:prstGeom>
        </p:spPr>
      </p:pic>
    </p:spTree>
  </p:cSld>
  <p:clrMapOvr>
    <a:masterClrMapping/>
  </p:clrMapOvr>
  <p:transition spd="slow" advTm="183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79932" y="1484784"/>
            <a:ext cx="8229600" cy="1143000"/>
          </a:xfrm>
        </p:spPr>
        <p:txBody>
          <a:bodyPr>
            <a:normAutofit fontScale="90000"/>
          </a:bodyPr>
          <a:lstStyle/>
          <a:p>
            <a:r>
              <a:rPr lang="en-US" sz="2700" dirty="0" err="1" smtClean="0"/>
              <a:t>Hartig</a:t>
            </a:r>
            <a:r>
              <a:rPr lang="en-US" sz="2700" dirty="0" smtClean="0"/>
              <a:t>, T., </a:t>
            </a:r>
            <a:r>
              <a:rPr lang="en-US" sz="2700" dirty="0" err="1" smtClean="0"/>
              <a:t>Korpela</a:t>
            </a:r>
            <a:r>
              <a:rPr lang="en-US" sz="2700" dirty="0" smtClean="0"/>
              <a:t>, K., Evans, G.W. &amp; </a:t>
            </a:r>
            <a:r>
              <a:rPr lang="en-US" sz="2700" dirty="0" err="1" smtClean="0"/>
              <a:t>Gärling</a:t>
            </a:r>
            <a:r>
              <a:rPr lang="en-US" sz="2700" dirty="0" smtClean="0"/>
              <a:t>, T. (1997). A measure of restorative quality in environments. Scandinavian Housing and Planning Research, 14, 175-194. </a:t>
            </a:r>
            <a:r>
              <a:rPr lang="en-US" dirty="0" smtClean="0"/>
              <a:t/>
            </a:r>
            <a:br>
              <a:rPr lang="en-US" dirty="0" smtClean="0"/>
            </a:br>
            <a:endParaRPr lang="fi-FI" dirty="0"/>
          </a:p>
        </p:txBody>
      </p:sp>
      <p:sp>
        <p:nvSpPr>
          <p:cNvPr id="3" name="Sisällön paikkamerkki 2"/>
          <p:cNvSpPr>
            <a:spLocks noGrp="1"/>
          </p:cNvSpPr>
          <p:nvPr>
            <p:ph idx="1"/>
          </p:nvPr>
        </p:nvSpPr>
        <p:spPr>
          <a:xfrm>
            <a:off x="971600" y="2852935"/>
            <a:ext cx="7715200" cy="3889177"/>
          </a:xfrm>
        </p:spPr>
        <p:txBody>
          <a:bodyPr/>
          <a:lstStyle/>
          <a:p>
            <a:r>
              <a:rPr lang="fi-FI" dirty="0" err="1" smtClean="0"/>
              <a:t>We</a:t>
            </a:r>
            <a:r>
              <a:rPr lang="fi-FI" dirty="0" smtClean="0"/>
              <a:t> </a:t>
            </a:r>
            <a:r>
              <a:rPr lang="fi-FI" dirty="0" err="1" smtClean="0"/>
              <a:t>devised</a:t>
            </a:r>
            <a:r>
              <a:rPr lang="fi-FI" dirty="0" smtClean="0"/>
              <a:t> a </a:t>
            </a:r>
            <a:r>
              <a:rPr lang="fi-FI" dirty="0" err="1" smtClean="0"/>
              <a:t>mesure</a:t>
            </a:r>
            <a:r>
              <a:rPr lang="fi-FI" dirty="0" smtClean="0"/>
              <a:t> of </a:t>
            </a:r>
            <a:r>
              <a:rPr lang="fi-FI" dirty="0" err="1" smtClean="0"/>
              <a:t>these</a:t>
            </a:r>
            <a:r>
              <a:rPr lang="fi-FI" dirty="0" smtClean="0"/>
              <a:t> </a:t>
            </a:r>
            <a:r>
              <a:rPr lang="fi-FI" dirty="0" err="1" smtClean="0"/>
              <a:t>four</a:t>
            </a:r>
            <a:r>
              <a:rPr lang="fi-FI" dirty="0" smtClean="0"/>
              <a:t> </a:t>
            </a:r>
            <a:r>
              <a:rPr lang="fi-FI" dirty="0" err="1" smtClean="0"/>
              <a:t>aspects</a:t>
            </a:r>
            <a:r>
              <a:rPr lang="fi-FI" dirty="0" smtClean="0"/>
              <a:t> of </a:t>
            </a:r>
            <a:r>
              <a:rPr lang="fi-FI" dirty="0" err="1" smtClean="0"/>
              <a:t>experience</a:t>
            </a:r>
            <a:r>
              <a:rPr lang="fi-FI" dirty="0" smtClean="0"/>
              <a:t> – </a:t>
            </a:r>
            <a:r>
              <a:rPr lang="fi-FI" dirty="0" err="1" smtClean="0"/>
              <a:t>Perceived</a:t>
            </a:r>
            <a:r>
              <a:rPr lang="fi-FI" dirty="0" smtClean="0"/>
              <a:t> </a:t>
            </a:r>
            <a:r>
              <a:rPr lang="fi-FI" dirty="0" err="1" smtClean="0"/>
              <a:t>Restorativeness</a:t>
            </a:r>
            <a:r>
              <a:rPr lang="fi-FI" dirty="0" smtClean="0"/>
              <a:t> </a:t>
            </a:r>
            <a:r>
              <a:rPr lang="fi-FI" dirty="0" err="1" smtClean="0"/>
              <a:t>Scale</a:t>
            </a:r>
            <a:r>
              <a:rPr lang="fi-FI" dirty="0" smtClean="0"/>
              <a:t> (PRS) </a:t>
            </a:r>
            <a:r>
              <a:rPr lang="fi-FI" dirty="0" err="1" smtClean="0"/>
              <a:t>Hartig</a:t>
            </a:r>
            <a:r>
              <a:rPr lang="fi-FI" dirty="0" smtClean="0"/>
              <a:t> et al. (1997) and</a:t>
            </a:r>
          </a:p>
          <a:p>
            <a:r>
              <a:rPr lang="fi-FI" dirty="0" err="1" smtClean="0"/>
              <a:t>Used</a:t>
            </a:r>
            <a:r>
              <a:rPr lang="fi-FI" dirty="0" smtClean="0"/>
              <a:t> in a </a:t>
            </a:r>
            <a:r>
              <a:rPr lang="fi-FI" dirty="0" err="1" smtClean="0"/>
              <a:t>study</a:t>
            </a:r>
            <a:r>
              <a:rPr lang="fi-FI" dirty="0" smtClean="0"/>
              <a:t> </a:t>
            </a:r>
            <a:r>
              <a:rPr lang="fi-FI" dirty="0" err="1" smtClean="0"/>
              <a:t>where</a:t>
            </a:r>
            <a:r>
              <a:rPr lang="fi-FI" dirty="0" smtClean="0"/>
              <a:t> </a:t>
            </a:r>
            <a:r>
              <a:rPr lang="fi-FI" dirty="0" err="1" smtClean="0"/>
              <a:t>inhabitants</a:t>
            </a:r>
            <a:r>
              <a:rPr lang="fi-FI" dirty="0" smtClean="0"/>
              <a:t> </a:t>
            </a:r>
            <a:r>
              <a:rPr lang="fi-FI" dirty="0" err="1" smtClean="0"/>
              <a:t>evaluated</a:t>
            </a:r>
            <a:r>
              <a:rPr lang="fi-FI" dirty="0" smtClean="0"/>
              <a:t> </a:t>
            </a:r>
            <a:r>
              <a:rPr lang="fi-FI" dirty="0" err="1" smtClean="0"/>
              <a:t>pictures</a:t>
            </a:r>
            <a:r>
              <a:rPr lang="fi-FI" dirty="0" smtClean="0"/>
              <a:t> of </a:t>
            </a:r>
            <a:r>
              <a:rPr lang="fi-FI" dirty="0" err="1" smtClean="0"/>
              <a:t>their</a:t>
            </a:r>
            <a:r>
              <a:rPr lang="fi-FI" dirty="0" smtClean="0"/>
              <a:t> </a:t>
            </a:r>
            <a:r>
              <a:rPr lang="fi-FI" dirty="0" err="1" smtClean="0"/>
              <a:t>nearby</a:t>
            </a:r>
            <a:r>
              <a:rPr lang="fi-FI" dirty="0" smtClean="0"/>
              <a:t> </a:t>
            </a:r>
            <a:r>
              <a:rPr lang="fi-FI" dirty="0" err="1" smtClean="0"/>
              <a:t>environment</a:t>
            </a:r>
            <a:endParaRPr lang="fi-FI" dirty="0" smtClean="0"/>
          </a:p>
          <a:p>
            <a:r>
              <a:rPr lang="fi-FI" dirty="0" err="1" smtClean="0"/>
              <a:t>See</a:t>
            </a:r>
            <a:r>
              <a:rPr lang="fi-FI" dirty="0" smtClean="0"/>
              <a:t> 5 </a:t>
            </a:r>
            <a:r>
              <a:rPr lang="fi-FI" dirty="0" err="1" smtClean="0"/>
              <a:t>pics</a:t>
            </a:r>
            <a:r>
              <a:rPr lang="fi-FI" dirty="0" smtClean="0"/>
              <a:t> </a:t>
            </a:r>
            <a:r>
              <a:rPr lang="fi-FI" dirty="0" err="1" smtClean="0"/>
              <a:t>below</a:t>
            </a:r>
            <a:r>
              <a:rPr lang="fi-FI" dirty="0" smtClean="0"/>
              <a:t>.</a:t>
            </a:r>
            <a:endParaRPr lang="fi-FI" dirty="0"/>
          </a:p>
        </p:txBody>
      </p:sp>
      <p:pic>
        <p:nvPicPr>
          <p:cNvPr id="4" name="~PP186.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914917622"/>
      </p:ext>
    </p:extLst>
  </p:cSld>
  <p:clrMapOvr>
    <a:masterClrMapping/>
  </p:clrMapOvr>
  <p:transition advTm="311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idx="4294967295"/>
          </p:nvPr>
        </p:nvSpPr>
        <p:spPr>
          <a:xfrm>
            <a:off x="755650" y="549275"/>
            <a:ext cx="7931150" cy="868363"/>
          </a:xfrm>
        </p:spPr>
        <p:txBody>
          <a:bodyPr anchorCtr="0"/>
          <a:lstStyle/>
          <a:p>
            <a:r>
              <a:rPr lang="fi-FI" altLang="fi-FI" sz="1800" b="1" dirty="0" err="1">
                <a:solidFill>
                  <a:schemeClr val="tx1"/>
                </a:solidFill>
              </a:rPr>
              <a:t>Fig</a:t>
            </a:r>
            <a:r>
              <a:rPr lang="fi-FI" altLang="fi-FI" sz="1800" b="1" dirty="0">
                <a:solidFill>
                  <a:schemeClr val="tx1"/>
                </a:solidFill>
              </a:rPr>
              <a:t> 1. </a:t>
            </a:r>
            <a:r>
              <a:rPr lang="fi-FI" altLang="fi-FI" sz="1800" b="1" dirty="0" err="1">
                <a:solidFill>
                  <a:schemeClr val="tx1"/>
                </a:solidFill>
              </a:rPr>
              <a:t>Perceived</a:t>
            </a:r>
            <a:r>
              <a:rPr lang="fi-FI" altLang="fi-FI" sz="1800" b="1" dirty="0">
                <a:solidFill>
                  <a:schemeClr val="tx1"/>
                </a:solidFill>
              </a:rPr>
              <a:t> </a:t>
            </a:r>
            <a:r>
              <a:rPr lang="fi-FI" altLang="fi-FI" sz="1800" b="1" dirty="0" err="1">
                <a:solidFill>
                  <a:schemeClr val="tx1"/>
                </a:solidFill>
              </a:rPr>
              <a:t>Restorativeness</a:t>
            </a:r>
            <a:r>
              <a:rPr lang="fi-FI" altLang="fi-FI" sz="1800" b="1" dirty="0">
                <a:solidFill>
                  <a:schemeClr val="tx1"/>
                </a:solidFill>
              </a:rPr>
              <a:t> </a:t>
            </a:r>
            <a:r>
              <a:rPr lang="fi-FI" altLang="fi-FI" sz="1800" b="1" dirty="0" err="1">
                <a:solidFill>
                  <a:schemeClr val="tx1"/>
                </a:solidFill>
              </a:rPr>
              <a:t>scale</a:t>
            </a:r>
            <a:r>
              <a:rPr lang="fi-FI" altLang="fi-FI" sz="1800" b="1" dirty="0">
                <a:solidFill>
                  <a:schemeClr val="tx1"/>
                </a:solidFill>
              </a:rPr>
              <a:t>, 99% </a:t>
            </a:r>
            <a:r>
              <a:rPr lang="fi-FI" altLang="fi-FI" sz="1800" b="1" dirty="0" err="1">
                <a:solidFill>
                  <a:schemeClr val="tx1"/>
                </a:solidFill>
              </a:rPr>
              <a:t>confidence</a:t>
            </a:r>
            <a:r>
              <a:rPr lang="fi-FI" altLang="fi-FI" sz="1800" b="1" dirty="0">
                <a:solidFill>
                  <a:schemeClr val="tx1"/>
                </a:solidFill>
              </a:rPr>
              <a:t> </a:t>
            </a:r>
            <a:r>
              <a:rPr lang="fi-FI" altLang="fi-FI" sz="1800" b="1" dirty="0" err="1">
                <a:solidFill>
                  <a:schemeClr val="tx1"/>
                </a:solidFill>
              </a:rPr>
              <a:t>interval</a:t>
            </a:r>
            <a:r>
              <a:rPr lang="fi-FI" altLang="fi-FI" sz="1800" b="1" dirty="0">
                <a:solidFill>
                  <a:schemeClr val="tx1"/>
                </a:solidFill>
              </a:rPr>
              <a:t> of </a:t>
            </a:r>
            <a:r>
              <a:rPr lang="fi-FI" altLang="fi-FI" sz="1800" b="1" dirty="0" err="1">
                <a:solidFill>
                  <a:schemeClr val="tx1"/>
                </a:solidFill>
              </a:rPr>
              <a:t>the</a:t>
            </a:r>
            <a:r>
              <a:rPr lang="fi-FI" altLang="fi-FI" sz="1800" b="1" dirty="0">
                <a:solidFill>
                  <a:schemeClr val="tx1"/>
                </a:solidFill>
              </a:rPr>
              <a:t> </a:t>
            </a:r>
            <a:r>
              <a:rPr lang="fi-FI" altLang="fi-FI" sz="1800" b="1" dirty="0" err="1">
                <a:solidFill>
                  <a:schemeClr val="tx1"/>
                </a:solidFill>
              </a:rPr>
              <a:t>mean</a:t>
            </a:r>
            <a:r>
              <a:rPr lang="fi-FI" altLang="fi-FI" sz="1800" b="1" dirty="0">
                <a:solidFill>
                  <a:schemeClr val="tx1"/>
                </a:solidFill>
              </a:rPr>
              <a:t> </a:t>
            </a:r>
            <a:r>
              <a:rPr lang="fi-FI" altLang="fi-FI" sz="1800" b="1" dirty="0" err="1">
                <a:solidFill>
                  <a:schemeClr val="tx1"/>
                </a:solidFill>
              </a:rPr>
              <a:t>sum</a:t>
            </a:r>
            <a:r>
              <a:rPr lang="fi-FI" altLang="fi-FI" sz="1800" b="1" dirty="0">
                <a:solidFill>
                  <a:schemeClr val="tx1"/>
                </a:solidFill>
              </a:rPr>
              <a:t> </a:t>
            </a:r>
            <a:r>
              <a:rPr lang="fi-FI" altLang="fi-FI" sz="1800" b="1" dirty="0" err="1">
                <a:solidFill>
                  <a:schemeClr val="tx1"/>
                </a:solidFill>
              </a:rPr>
              <a:t>score</a:t>
            </a:r>
            <a:r>
              <a:rPr lang="fi-FI" altLang="fi-FI" sz="1800" b="1" dirty="0">
                <a:solidFill>
                  <a:schemeClr val="tx1"/>
                </a:solidFill>
              </a:rPr>
              <a:t> (5= </a:t>
            </a:r>
            <a:r>
              <a:rPr lang="fi-FI" altLang="fi-FI" sz="1800" b="1" dirty="0" err="1">
                <a:solidFill>
                  <a:schemeClr val="tx1"/>
                </a:solidFill>
              </a:rPr>
              <a:t>very</a:t>
            </a:r>
            <a:r>
              <a:rPr lang="fi-FI" altLang="fi-FI" sz="1800" b="1" dirty="0">
                <a:solidFill>
                  <a:schemeClr val="tx1"/>
                </a:solidFill>
              </a:rPr>
              <a:t> </a:t>
            </a:r>
            <a:r>
              <a:rPr lang="fi-FI" altLang="fi-FI" sz="1800" b="1" dirty="0" err="1">
                <a:solidFill>
                  <a:schemeClr val="tx1"/>
                </a:solidFill>
              </a:rPr>
              <a:t>much</a:t>
            </a:r>
            <a:r>
              <a:rPr lang="fi-FI" altLang="fi-FI" sz="1800" b="1" dirty="0">
                <a:solidFill>
                  <a:schemeClr val="tx1"/>
                </a:solidFill>
              </a:rPr>
              <a:t> </a:t>
            </a:r>
            <a:r>
              <a:rPr lang="fi-FI" altLang="fi-FI" sz="1800" b="1" dirty="0" err="1">
                <a:solidFill>
                  <a:schemeClr val="tx1"/>
                </a:solidFill>
              </a:rPr>
              <a:t>restorative</a:t>
            </a:r>
            <a:r>
              <a:rPr lang="fi-FI" altLang="fi-FI" sz="1800" b="1" dirty="0">
                <a:solidFill>
                  <a:schemeClr val="tx1"/>
                </a:solidFill>
              </a:rPr>
              <a:t>; 0= </a:t>
            </a:r>
            <a:r>
              <a:rPr lang="fi-FI" altLang="fi-FI" sz="1800" b="1" dirty="0" err="1">
                <a:solidFill>
                  <a:schemeClr val="tx1"/>
                </a:solidFill>
              </a:rPr>
              <a:t>not</a:t>
            </a:r>
            <a:r>
              <a:rPr lang="fi-FI" altLang="fi-FI" sz="1800" b="1" dirty="0">
                <a:solidFill>
                  <a:schemeClr val="tx1"/>
                </a:solidFill>
              </a:rPr>
              <a:t> at </a:t>
            </a:r>
            <a:r>
              <a:rPr lang="fi-FI" altLang="fi-FI" sz="1800" b="1" dirty="0" err="1">
                <a:solidFill>
                  <a:schemeClr val="tx1"/>
                </a:solidFill>
              </a:rPr>
              <a:t>all</a:t>
            </a:r>
            <a:r>
              <a:rPr lang="fi-FI" altLang="fi-FI" sz="1800" b="1" dirty="0">
                <a:solidFill>
                  <a:schemeClr val="tx1"/>
                </a:solidFill>
              </a:rPr>
              <a:t>) </a:t>
            </a:r>
            <a:r>
              <a:rPr lang="fi-FI" altLang="fi-FI" sz="1200" b="1" dirty="0"/>
              <a:t>Korpela, K. (2001). Koettu terveys ja asuinalueen mieluisat ja epämieluisat ympäristöt. Teoksessa Melukylä vai mansikkapaikka? Asukkaiden ja asiantuntijoiden näkemyksiä asuinalueiden terveellisyydestä. Suomen ympäristö 467, 123-141. Helsinki: Ympäristöministeriö, alueidenkäytön osasto.</a:t>
            </a:r>
            <a:r>
              <a:rPr lang="en-US" altLang="fi-FI" sz="1200" dirty="0"/>
              <a:t> </a:t>
            </a:r>
            <a:r>
              <a:rPr lang="fi-FI" altLang="fi-FI" sz="1200" b="1" dirty="0">
                <a:solidFill>
                  <a:schemeClr val="tx1"/>
                </a:solidFill>
              </a:rPr>
              <a:t/>
            </a:r>
            <a:br>
              <a:rPr lang="fi-FI" altLang="fi-FI" sz="1200" b="1" dirty="0">
                <a:solidFill>
                  <a:schemeClr val="tx1"/>
                </a:solidFill>
              </a:rPr>
            </a:br>
            <a:r>
              <a:rPr lang="fi-FI" altLang="fi-FI" sz="1800" b="1" dirty="0">
                <a:solidFill>
                  <a:schemeClr val="tx1"/>
                </a:solidFill>
              </a:rPr>
              <a:t>.</a:t>
            </a:r>
            <a:r>
              <a:rPr lang="fi-FI" altLang="fi-FI" b="1" dirty="0">
                <a:solidFill>
                  <a:schemeClr val="tx1"/>
                </a:solidFill>
              </a:rPr>
              <a:t/>
            </a:r>
            <a:br>
              <a:rPr lang="fi-FI" altLang="fi-FI" b="1" dirty="0">
                <a:solidFill>
                  <a:schemeClr val="tx1"/>
                </a:solidFill>
              </a:rPr>
            </a:br>
            <a:endParaRPr lang="fi-FI" altLang="fi-FI" b="1" dirty="0">
              <a:solidFill>
                <a:schemeClr val="tx1"/>
              </a:solidFill>
            </a:endParaRPr>
          </a:p>
        </p:txBody>
      </p:sp>
      <p:graphicFrame>
        <p:nvGraphicFramePr>
          <p:cNvPr id="2050" name="Object 3"/>
          <p:cNvGraphicFramePr>
            <a:graphicFrameLocks noGrp="1" noChangeAspect="1"/>
          </p:cNvGraphicFramePr>
          <p:nvPr>
            <p:ph type="body" sz="half" idx="4294967295"/>
          </p:nvPr>
        </p:nvGraphicFramePr>
        <p:xfrm>
          <a:off x="4419600" y="1752600"/>
          <a:ext cx="4572000" cy="4648200"/>
        </p:xfrm>
        <a:graphic>
          <a:graphicData uri="http://schemas.openxmlformats.org/presentationml/2006/ole">
            <mc:AlternateContent xmlns:mc="http://schemas.openxmlformats.org/markup-compatibility/2006">
              <mc:Choice xmlns:v="urn:schemas-microsoft-com:vml" Requires="v">
                <p:oleObj spid="_x0000_s3086" name="Asiakirja" r:id="rId6" imgW="5905500" imgH="4396740" progId="Word.Document.8">
                  <p:embed/>
                </p:oleObj>
              </mc:Choice>
              <mc:Fallback>
                <p:oleObj name="Asiakirja" r:id="rId6" imgW="5905500" imgH="4396740" progId="Word.Document.8">
                  <p:embed/>
                  <p:pic>
                    <p:nvPicPr>
                      <p:cNvPr id="0" name="Picture 11"/>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1752600"/>
                        <a:ext cx="4572000" cy="464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52" name="Picture 4" descr="puisto"/>
          <p:cNvPicPr>
            <a:picLocks noGrp="1" noChangeAspect="1" noChangeArrowheads="1"/>
          </p:cNvPicPr>
          <p:nvPr>
            <p:ph type="clipArt" sz="half" idx="4294967295"/>
          </p:nvPr>
        </p:nvPicPr>
        <p:blipFill>
          <a:blip r:embed="rId8" cstate="print">
            <a:extLst>
              <a:ext uri="{28A0092B-C50C-407E-A947-70E740481C1C}">
                <a14:useLocalDpi xmlns:a14="http://schemas.microsoft.com/office/drawing/2010/main" val="0"/>
              </a:ext>
            </a:extLst>
          </a:blip>
          <a:srcRect/>
          <a:stretch>
            <a:fillRect/>
          </a:stretch>
        </p:blipFill>
        <p:spPr>
          <a:xfrm>
            <a:off x="538163" y="1600200"/>
            <a:ext cx="1638300" cy="1343025"/>
          </a:xfrm>
        </p:spPr>
      </p:pic>
      <p:pic>
        <p:nvPicPr>
          <p:cNvPr id="2053" name="Picture 5" descr="Image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90800" y="4724400"/>
            <a:ext cx="1905000"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Image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2000" y="4724400"/>
            <a:ext cx="1676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Image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2600" y="3352800"/>
            <a:ext cx="16764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Image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38400" y="1952625"/>
            <a:ext cx="18288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P3293.WAV">
            <a:hlinkClick r:id="" action="ppaction://media"/>
          </p:cNvPr>
          <p:cNvPicPr>
            <a:picLocks noChangeAspect="1"/>
          </p:cNvPicPr>
          <p:nvPr>
            <a:audioFile r:link="rId3"/>
            <p:custDataLst>
              <p:tags r:id="rId4"/>
            </p:custDataLst>
            <p:extLst>
              <p:ext uri="{DAA4B4D4-6D71-4841-9C94-3DE7FCFB9230}">
                <p14:media xmlns:p14="http://schemas.microsoft.com/office/powerpoint/2010/main" r:embed="rId2"/>
              </p:ext>
            </p:extLst>
          </p:nvPr>
        </p:nvPicPr>
        <p:blipFill>
          <a:blip r:embed="rId13"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1468798937"/>
      </p:ext>
    </p:extLst>
  </p:cSld>
  <p:clrMapOvr>
    <a:masterClrMapping/>
  </p:clrMapOvr>
  <p:transition advTm="890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marL="742950" indent="-742950"/>
            <a:r>
              <a:rPr lang="en-US" sz="3600" b="0" dirty="0" smtClean="0"/>
              <a:t>2. </a:t>
            </a:r>
            <a:r>
              <a:rPr lang="en-US" sz="3600" b="0" dirty="0" err="1" smtClean="0"/>
              <a:t>Psychophysiological</a:t>
            </a:r>
            <a:r>
              <a:rPr lang="en-US" sz="3600" b="0" dirty="0" smtClean="0"/>
              <a:t> </a:t>
            </a:r>
            <a:r>
              <a:rPr lang="en-US" sz="3600" b="0" dirty="0"/>
              <a:t>Stress Reduction </a:t>
            </a:r>
            <a:r>
              <a:rPr lang="en-US" sz="3600" b="0" dirty="0" smtClean="0"/>
              <a:t>framework (SRT) </a:t>
            </a:r>
            <a:endParaRPr lang="en-US" sz="4000" b="0" dirty="0"/>
          </a:p>
        </p:txBody>
      </p:sp>
      <p:sp>
        <p:nvSpPr>
          <p:cNvPr id="5123" name="Rectangle 3"/>
          <p:cNvSpPr>
            <a:spLocks noGrp="1" noChangeArrowheads="1"/>
          </p:cNvSpPr>
          <p:nvPr>
            <p:ph type="body" idx="1"/>
          </p:nvPr>
        </p:nvSpPr>
        <p:spPr/>
        <p:txBody>
          <a:bodyPr/>
          <a:lstStyle/>
          <a:p>
            <a:r>
              <a:rPr lang="fi-FI" dirty="0"/>
              <a:t>Ulrich </a:t>
            </a:r>
            <a:r>
              <a:rPr lang="fi-FI" dirty="0" smtClean="0"/>
              <a:t>et al. </a:t>
            </a:r>
            <a:r>
              <a:rPr lang="fi-FI" dirty="0"/>
              <a:t>(1991) </a:t>
            </a:r>
            <a:r>
              <a:rPr lang="fi-FI" dirty="0" err="1" smtClean="0"/>
              <a:t>state</a:t>
            </a:r>
            <a:r>
              <a:rPr lang="fi-FI" dirty="0" smtClean="0"/>
              <a:t> </a:t>
            </a:r>
            <a:r>
              <a:rPr lang="fi-FI" dirty="0" err="1" smtClean="0"/>
              <a:t>that</a:t>
            </a:r>
            <a:r>
              <a:rPr lang="fi-FI" dirty="0" smtClean="0"/>
              <a:t> </a:t>
            </a:r>
            <a:r>
              <a:rPr lang="fi-FI" dirty="0" err="1" smtClean="0"/>
              <a:t>restoration</a:t>
            </a:r>
            <a:r>
              <a:rPr lang="fi-FI" dirty="0" smtClean="0"/>
              <a:t> is </a:t>
            </a:r>
            <a:r>
              <a:rPr lang="fi-FI" dirty="0" err="1" smtClean="0"/>
              <a:t>restoration</a:t>
            </a:r>
            <a:r>
              <a:rPr lang="fi-FI" dirty="0" smtClean="0"/>
              <a:t> </a:t>
            </a:r>
            <a:r>
              <a:rPr lang="fi-FI" dirty="0" err="1" smtClean="0"/>
              <a:t>from</a:t>
            </a:r>
            <a:r>
              <a:rPr lang="fi-FI" dirty="0" smtClean="0"/>
              <a:t> </a:t>
            </a:r>
            <a:r>
              <a:rPr lang="fi-FI" dirty="0" err="1" smtClean="0"/>
              <a:t>stress</a:t>
            </a:r>
            <a:r>
              <a:rPr lang="fi-FI" dirty="0" smtClean="0"/>
              <a:t>.</a:t>
            </a:r>
          </a:p>
          <a:p>
            <a:r>
              <a:rPr lang="fi-FI" dirty="0" smtClean="0"/>
              <a:t>S</a:t>
            </a:r>
            <a:r>
              <a:rPr lang="en-US" dirty="0" smtClean="0"/>
              <a:t>tress </a:t>
            </a:r>
            <a:r>
              <a:rPr lang="en-US" dirty="0"/>
              <a:t>is a process of responding through negative emotions and heightened autonomic arousal to a situation in which well-being is threatened. </a:t>
            </a:r>
            <a:endParaRPr lang="fi-FI" dirty="0" smtClean="0"/>
          </a:p>
        </p:txBody>
      </p:sp>
      <p:pic>
        <p:nvPicPr>
          <p:cNvPr id="4" name="~PP2365.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4161342646"/>
      </p:ext>
    </p:extLst>
  </p:cSld>
  <p:clrMapOvr>
    <a:masterClrMapping/>
  </p:clrMapOvr>
  <p:transition advTm="317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5"/>
          <p:cNvSpPr>
            <a:spLocks noGrp="1" noChangeArrowheads="1"/>
          </p:cNvSpPr>
          <p:nvPr>
            <p:ph type="title"/>
          </p:nvPr>
        </p:nvSpPr>
        <p:spPr>
          <a:xfrm flipV="1">
            <a:off x="663330" y="1052736"/>
            <a:ext cx="8157142" cy="72008"/>
          </a:xfrm>
        </p:spPr>
        <p:txBody>
          <a:bodyPr/>
          <a:lstStyle/>
          <a:p>
            <a:endParaRPr lang="en-US" sz="2800" b="1" dirty="0"/>
          </a:p>
        </p:txBody>
      </p:sp>
      <p:sp>
        <p:nvSpPr>
          <p:cNvPr id="6150" name="Rectangle 6"/>
          <p:cNvSpPr>
            <a:spLocks noGrp="1" noChangeArrowheads="1"/>
          </p:cNvSpPr>
          <p:nvPr>
            <p:ph type="body" idx="1"/>
          </p:nvPr>
        </p:nvSpPr>
        <p:spPr>
          <a:xfrm>
            <a:off x="611560" y="1700808"/>
            <a:ext cx="8086353" cy="5373092"/>
          </a:xfrm>
        </p:spPr>
        <p:txBody>
          <a:bodyPr/>
          <a:lstStyle/>
          <a:p>
            <a:pPr>
              <a:lnSpc>
                <a:spcPct val="80000"/>
              </a:lnSpc>
            </a:pPr>
            <a:r>
              <a:rPr lang="en-US" sz="2800" dirty="0" smtClean="0"/>
              <a:t>Restoration from stress is </a:t>
            </a:r>
            <a:r>
              <a:rPr lang="en-US" sz="2800" dirty="0"/>
              <a:t>brought about in a visual encounter with a scene having particular </a:t>
            </a:r>
            <a:r>
              <a:rPr lang="en-US" sz="2800" dirty="0" smtClean="0"/>
              <a:t>properties. </a:t>
            </a:r>
          </a:p>
          <a:p>
            <a:pPr>
              <a:lnSpc>
                <a:spcPct val="80000"/>
              </a:lnSpc>
            </a:pPr>
            <a:r>
              <a:rPr lang="en-US" sz="2800" dirty="0" smtClean="0"/>
              <a:t>Perception </a:t>
            </a:r>
            <a:r>
              <a:rPr lang="en-US" sz="2800" dirty="0"/>
              <a:t>of these properties prompts a shift toward more positively-toned emotional states, drives down activity in different physiological systems, and blocks negative emotions and thoughts. </a:t>
            </a:r>
            <a:endParaRPr lang="fi-FI" sz="2800" dirty="0"/>
          </a:p>
        </p:txBody>
      </p:sp>
      <p:pic>
        <p:nvPicPr>
          <p:cNvPr id="4" name="~PP4040.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1364988355"/>
      </p:ext>
    </p:extLst>
  </p:cSld>
  <p:clrMapOvr>
    <a:masterClrMapping/>
  </p:clrMapOvr>
  <p:transition advTm="425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Otsikko 1"/>
          <p:cNvSpPr>
            <a:spLocks noGrp="1"/>
          </p:cNvSpPr>
          <p:nvPr>
            <p:ph type="title"/>
          </p:nvPr>
        </p:nvSpPr>
        <p:spPr>
          <a:xfrm>
            <a:off x="539750" y="274638"/>
            <a:ext cx="8147050" cy="417512"/>
          </a:xfrm>
        </p:spPr>
        <p:txBody>
          <a:bodyPr>
            <a:normAutofit fontScale="90000"/>
          </a:bodyPr>
          <a:lstStyle/>
          <a:p>
            <a:pPr eaLnBrk="1" hangingPunct="1"/>
            <a:endParaRPr lang="fi-FI" smtClean="0"/>
          </a:p>
        </p:txBody>
      </p:sp>
      <p:sp>
        <p:nvSpPr>
          <p:cNvPr id="38915" name="Sisällön paikkamerkki 2"/>
          <p:cNvSpPr>
            <a:spLocks noGrp="1"/>
          </p:cNvSpPr>
          <p:nvPr>
            <p:ph idx="1"/>
          </p:nvPr>
        </p:nvSpPr>
        <p:spPr>
          <a:xfrm>
            <a:off x="755576" y="1412776"/>
            <a:ext cx="8137599" cy="5184874"/>
          </a:xfrm>
        </p:spPr>
        <p:txBody>
          <a:bodyPr/>
          <a:lstStyle/>
          <a:p>
            <a:pPr eaLnBrk="1" hangingPunct="1">
              <a:buFontTx/>
              <a:buNone/>
            </a:pPr>
            <a:r>
              <a:rPr lang="fi-FI" dirty="0" smtClean="0"/>
              <a:t>Ulrich (1983) </a:t>
            </a:r>
            <a:r>
              <a:rPr lang="fi-FI" dirty="0" err="1" smtClean="0"/>
              <a:t>assumes</a:t>
            </a:r>
            <a:r>
              <a:rPr lang="fi-FI" dirty="0" smtClean="0"/>
              <a:t> </a:t>
            </a:r>
            <a:r>
              <a:rPr lang="fi-FI" dirty="0" err="1" smtClean="0"/>
              <a:t>that</a:t>
            </a:r>
            <a:r>
              <a:rPr lang="fi-FI" dirty="0" smtClean="0"/>
              <a:t> </a:t>
            </a:r>
            <a:r>
              <a:rPr lang="fi-FI" dirty="0" err="1" smtClean="0"/>
              <a:t>perception</a:t>
            </a:r>
            <a:r>
              <a:rPr lang="fi-FI" dirty="0" smtClean="0"/>
              <a:t> of</a:t>
            </a:r>
          </a:p>
          <a:p>
            <a:pPr eaLnBrk="1" hangingPunct="1"/>
            <a:r>
              <a:rPr lang="en-US" dirty="0" smtClean="0"/>
              <a:t>certain structural properties of the visual array, </a:t>
            </a:r>
          </a:p>
          <a:p>
            <a:pPr eaLnBrk="1" hangingPunct="1"/>
            <a:r>
              <a:rPr lang="en-US" dirty="0" smtClean="0"/>
              <a:t>gross depth properties that require little inference, and </a:t>
            </a:r>
          </a:p>
          <a:p>
            <a:pPr eaLnBrk="1" hangingPunct="1"/>
            <a:r>
              <a:rPr lang="en-US" dirty="0" smtClean="0"/>
              <a:t>general classes of environmental content (green plants, trees, green space, water) </a:t>
            </a:r>
            <a:r>
              <a:rPr lang="fi-FI" dirty="0" err="1" smtClean="0"/>
              <a:t>rapidly</a:t>
            </a:r>
            <a:r>
              <a:rPr lang="fi-FI" dirty="0" smtClean="0"/>
              <a:t> </a:t>
            </a:r>
            <a:r>
              <a:rPr lang="fi-FI" dirty="0" err="1" smtClean="0"/>
              <a:t>evoke</a:t>
            </a:r>
            <a:r>
              <a:rPr lang="fi-FI" dirty="0" smtClean="0"/>
              <a:t> </a:t>
            </a:r>
            <a:r>
              <a:rPr lang="fi-FI" dirty="0" err="1" smtClean="0"/>
              <a:t>automatic</a:t>
            </a:r>
            <a:r>
              <a:rPr lang="fi-FI" dirty="0" smtClean="0"/>
              <a:t> </a:t>
            </a:r>
            <a:r>
              <a:rPr lang="fi-FI" dirty="0" err="1" smtClean="0"/>
              <a:t>positive</a:t>
            </a:r>
            <a:r>
              <a:rPr lang="fi-FI" dirty="0" smtClean="0"/>
              <a:t> </a:t>
            </a:r>
            <a:r>
              <a:rPr lang="en-US" dirty="0" smtClean="0"/>
              <a:t>affective and physiological responses. </a:t>
            </a:r>
          </a:p>
        </p:txBody>
      </p:sp>
      <p:pic>
        <p:nvPicPr>
          <p:cNvPr id="4" name="~PP2382.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2048744685"/>
      </p:ext>
    </p:extLst>
  </p:cSld>
  <p:clrMapOvr>
    <a:masterClrMapping/>
  </p:clrMapOvr>
  <p:transition advTm="514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Otsikko 1"/>
          <p:cNvSpPr>
            <a:spLocks noGrp="1"/>
          </p:cNvSpPr>
          <p:nvPr>
            <p:ph type="title"/>
          </p:nvPr>
        </p:nvSpPr>
        <p:spPr>
          <a:xfrm>
            <a:off x="457200" y="274638"/>
            <a:ext cx="8362950" cy="130175"/>
          </a:xfrm>
        </p:spPr>
        <p:txBody>
          <a:bodyPr>
            <a:normAutofit fontScale="90000"/>
          </a:bodyPr>
          <a:lstStyle/>
          <a:p>
            <a:pPr eaLnBrk="1" hangingPunct="1"/>
            <a:endParaRPr lang="fi-FI" smtClean="0"/>
          </a:p>
        </p:txBody>
      </p:sp>
      <p:sp>
        <p:nvSpPr>
          <p:cNvPr id="39939" name="Sisällön paikkamerkki 2"/>
          <p:cNvSpPr>
            <a:spLocks noGrp="1"/>
          </p:cNvSpPr>
          <p:nvPr>
            <p:ph idx="1"/>
          </p:nvPr>
        </p:nvSpPr>
        <p:spPr>
          <a:xfrm>
            <a:off x="467544" y="980728"/>
            <a:ext cx="8219256" cy="5145435"/>
          </a:xfrm>
        </p:spPr>
        <p:txBody>
          <a:bodyPr>
            <a:normAutofit fontScale="92500" lnSpcReduction="10000"/>
          </a:bodyPr>
          <a:lstStyle/>
          <a:p>
            <a:pPr eaLnBrk="1" hangingPunct="1"/>
            <a:r>
              <a:rPr lang="en-US" sz="2800" dirty="0" smtClean="0"/>
              <a:t>Complexity – the number of independently perceived elements in a scene, </a:t>
            </a:r>
            <a:r>
              <a:rPr lang="fi-FI" sz="2800" dirty="0" smtClean="0"/>
              <a:t>is </a:t>
            </a:r>
            <a:r>
              <a:rPr lang="fi-FI" sz="2800" dirty="0" err="1" smtClean="0"/>
              <a:t>moderate</a:t>
            </a:r>
            <a:r>
              <a:rPr lang="fi-FI" sz="2800" dirty="0" smtClean="0"/>
              <a:t> to </a:t>
            </a:r>
            <a:r>
              <a:rPr lang="fi-FI" sz="2800" dirty="0" err="1" smtClean="0"/>
              <a:t>high</a:t>
            </a:r>
            <a:r>
              <a:rPr lang="fi-FI" sz="2800" dirty="0" smtClean="0"/>
              <a:t>;</a:t>
            </a:r>
          </a:p>
          <a:p>
            <a:pPr eaLnBrk="1" hangingPunct="1"/>
            <a:r>
              <a:rPr lang="en-US" sz="2800" dirty="0" smtClean="0"/>
              <a:t>The complexity has structural properties that establish a focal point and</a:t>
            </a:r>
          </a:p>
          <a:p>
            <a:pPr eaLnBrk="1" hangingPunct="1"/>
            <a:r>
              <a:rPr lang="en-US" sz="2800" dirty="0" smtClean="0"/>
              <a:t>There is a moderate to high level of depth that can be perceived </a:t>
            </a:r>
            <a:r>
              <a:rPr lang="fi-FI" sz="2800" dirty="0" err="1" smtClean="0"/>
              <a:t>unambiguously</a:t>
            </a:r>
            <a:r>
              <a:rPr lang="fi-FI" sz="2800" dirty="0" smtClean="0"/>
              <a:t>;</a:t>
            </a:r>
          </a:p>
          <a:p>
            <a:pPr eaLnBrk="1" hangingPunct="1"/>
            <a:r>
              <a:rPr lang="en-US" sz="2800" dirty="0" smtClean="0"/>
              <a:t>The ground surface texture tends to be homogeneous and even and is appraised as conducive to movement;</a:t>
            </a:r>
          </a:p>
          <a:p>
            <a:pPr eaLnBrk="1" hangingPunct="1"/>
            <a:r>
              <a:rPr lang="fi-FI" sz="2800" dirty="0" smtClean="0"/>
              <a:t>A </a:t>
            </a:r>
            <a:r>
              <a:rPr lang="fi-FI" sz="2800" dirty="0" err="1" smtClean="0"/>
              <a:t>deflected</a:t>
            </a:r>
            <a:r>
              <a:rPr lang="fi-FI" sz="2800" dirty="0" smtClean="0"/>
              <a:t> </a:t>
            </a:r>
            <a:r>
              <a:rPr lang="fi-FI" sz="2800" dirty="0" err="1" smtClean="0"/>
              <a:t>vista</a:t>
            </a:r>
            <a:r>
              <a:rPr lang="fi-FI" sz="2800" dirty="0" smtClean="0"/>
              <a:t> is </a:t>
            </a:r>
            <a:r>
              <a:rPr lang="fi-FI" sz="2800" dirty="0" err="1" smtClean="0"/>
              <a:t>present</a:t>
            </a:r>
            <a:r>
              <a:rPr lang="fi-FI" sz="2800" dirty="0" smtClean="0"/>
              <a:t>;</a:t>
            </a:r>
          </a:p>
          <a:p>
            <a:pPr eaLnBrk="1" hangingPunct="1"/>
            <a:r>
              <a:rPr lang="en-US" sz="2800" dirty="0" smtClean="0"/>
              <a:t>Threat is absent;</a:t>
            </a:r>
          </a:p>
          <a:p>
            <a:pPr eaLnBrk="1" hangingPunct="1"/>
            <a:r>
              <a:rPr lang="en-US" sz="2800" dirty="0" smtClean="0"/>
              <a:t>Presence of water will enhance preference.</a:t>
            </a:r>
            <a:endParaRPr lang="fi-FI" sz="2800" dirty="0" smtClean="0"/>
          </a:p>
        </p:txBody>
      </p:sp>
      <p:pic>
        <p:nvPicPr>
          <p:cNvPr id="4" name="~PP1868.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407025316"/>
      </p:ext>
    </p:extLst>
  </p:cSld>
  <p:clrMapOvr>
    <a:masterClrMapping/>
  </p:clrMapOvr>
  <p:transition advTm="935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74638"/>
            <a:ext cx="8229600" cy="130175"/>
          </a:xfrm>
        </p:spPr>
        <p:txBody>
          <a:bodyPr>
            <a:normAutofit fontScale="90000"/>
          </a:bodyPr>
          <a:lstStyle/>
          <a:p>
            <a:pPr eaLnBrk="1" hangingPunct="1"/>
            <a:endParaRPr lang="fi-FI" sz="4000" smtClean="0"/>
          </a:p>
        </p:txBody>
      </p:sp>
      <p:pic>
        <p:nvPicPr>
          <p:cNvPr id="40963" name="Picture 3" descr="~AUT0005"/>
          <p:cNvPicPr>
            <a:picLocks noGrp="1" noChangeAspect="1" noChangeArrowheads="1"/>
          </p:cNvPicPr>
          <p:nvPr>
            <p:ph idx="1"/>
          </p:nvPr>
        </p:nvPicPr>
        <p:blipFill>
          <a:blip r:embed="rId4" cstate="print"/>
          <a:stretch>
            <a:fillRect/>
          </a:stretch>
        </p:blipFill>
        <p:spPr>
          <a:xfrm>
            <a:off x="611560" y="1340768"/>
            <a:ext cx="7601664" cy="5380361"/>
          </a:xfrm>
          <a:noFill/>
        </p:spPr>
      </p:pic>
      <p:pic>
        <p:nvPicPr>
          <p:cNvPr id="5" name="~PP386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2866330883"/>
      </p:ext>
    </p:extLst>
  </p:cSld>
  <p:clrMapOvr>
    <a:masterClrMapping/>
  </p:clrMapOvr>
  <p:transition advTm="521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4213" y="0"/>
            <a:ext cx="7772400" cy="515938"/>
          </a:xfrm>
        </p:spPr>
        <p:txBody>
          <a:bodyPr>
            <a:normAutofit fontScale="90000"/>
          </a:bodyPr>
          <a:lstStyle/>
          <a:p>
            <a:pPr eaLnBrk="1" hangingPunct="1"/>
            <a:r>
              <a:rPr lang="en-US" sz="1600" smtClean="0"/>
              <a:t>Herzog, T. R., Maguire, C. P., &amp; Nebel, M. B. (2003) Assessing the restorative components of environments.J of Environmental Psychology, 23, 159-170.</a:t>
            </a:r>
          </a:p>
        </p:txBody>
      </p:sp>
      <p:sp>
        <p:nvSpPr>
          <p:cNvPr id="41987" name="Rectangle 3"/>
          <p:cNvSpPr>
            <a:spLocks noGrp="1" noChangeArrowheads="1"/>
          </p:cNvSpPr>
          <p:nvPr>
            <p:ph type="body" sz="half" idx="2"/>
          </p:nvPr>
        </p:nvSpPr>
        <p:spPr>
          <a:xfrm>
            <a:off x="684213" y="6165850"/>
            <a:ext cx="7772400" cy="946150"/>
          </a:xfrm>
        </p:spPr>
        <p:txBody>
          <a:bodyPr/>
          <a:lstStyle/>
          <a:p>
            <a:pPr eaLnBrk="1" hangingPunct="1">
              <a:lnSpc>
                <a:spcPct val="80000"/>
              </a:lnSpc>
            </a:pPr>
            <a:r>
              <a:rPr lang="en-US" sz="1800" smtClean="0"/>
              <a:t>Fig. 3. Nature settings with the highest mean ratings for PRP. Mean ratings are 4.34 (upper left), 4.33 (upper right), 4.28 (lower left), and 4.24 (lower right). </a:t>
            </a:r>
            <a:br>
              <a:rPr lang="en-US" sz="1800" smtClean="0"/>
            </a:br>
            <a:endParaRPr lang="en-US" sz="1800" smtClean="0"/>
          </a:p>
        </p:txBody>
      </p:sp>
      <p:pic>
        <p:nvPicPr>
          <p:cNvPr id="41988" name="Picture 4" descr="Image"/>
          <p:cNvPicPr>
            <a:picLocks noChangeAspect="1" noChangeArrowheads="1"/>
          </p:cNvPicPr>
          <p:nvPr/>
        </p:nvPicPr>
        <p:blipFill>
          <a:blip r:embed="rId4" cstate="print"/>
          <a:srcRect/>
          <a:stretch>
            <a:fillRect/>
          </a:stretch>
        </p:blipFill>
        <p:spPr bwMode="auto">
          <a:xfrm>
            <a:off x="0" y="639763"/>
            <a:ext cx="8316913" cy="5562600"/>
          </a:xfrm>
          <a:prstGeom prst="rect">
            <a:avLst/>
          </a:prstGeom>
          <a:noFill/>
          <a:ln w="9525">
            <a:noFill/>
            <a:miter lim="800000"/>
            <a:headEnd/>
            <a:tailEnd/>
          </a:ln>
        </p:spPr>
      </p:pic>
      <p:pic>
        <p:nvPicPr>
          <p:cNvPr id="6" name="~PP297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1345952334"/>
      </p:ext>
    </p:extLst>
  </p:cSld>
  <p:clrMapOvr>
    <a:masterClrMapping/>
  </p:clrMapOvr>
  <p:transition advTm="112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endParaRPr lang="fi-FI" smtClean="0"/>
          </a:p>
        </p:txBody>
      </p:sp>
      <p:sp>
        <p:nvSpPr>
          <p:cNvPr id="43011" name="Rectangle 3"/>
          <p:cNvSpPr>
            <a:spLocks noGrp="1" noChangeArrowheads="1"/>
          </p:cNvSpPr>
          <p:nvPr>
            <p:ph type="body" sz="half" idx="2"/>
          </p:nvPr>
        </p:nvSpPr>
        <p:spPr>
          <a:xfrm>
            <a:off x="468313" y="6308725"/>
            <a:ext cx="8229600" cy="392113"/>
          </a:xfrm>
        </p:spPr>
        <p:txBody>
          <a:bodyPr/>
          <a:lstStyle/>
          <a:p>
            <a:pPr eaLnBrk="1" hangingPunct="1">
              <a:lnSpc>
                <a:spcPct val="80000"/>
              </a:lnSpc>
            </a:pPr>
            <a:r>
              <a:rPr lang="en-US" sz="1600" dirty="0" smtClean="0"/>
              <a:t>Fig. 4. Nature settings with the lowest mean ratings for PRP. Mean ratings are 2.50 (upper left), 2.65 (upper right), 2.71 (lower left), and 2.74 (lower right). </a:t>
            </a:r>
            <a:br>
              <a:rPr lang="en-US" sz="1600" dirty="0" smtClean="0"/>
            </a:br>
            <a:r>
              <a:rPr lang="en-US" sz="800" dirty="0" smtClean="0"/>
              <a:t/>
            </a:r>
            <a:br>
              <a:rPr lang="en-US" sz="800" dirty="0" smtClean="0"/>
            </a:br>
            <a:r>
              <a:rPr lang="en-US" sz="800" dirty="0" smtClean="0"/>
              <a:t> </a:t>
            </a:r>
          </a:p>
        </p:txBody>
      </p:sp>
      <p:pic>
        <p:nvPicPr>
          <p:cNvPr id="43012" name="Picture 4" descr="Image"/>
          <p:cNvPicPr>
            <a:picLocks noChangeAspect="1" noChangeArrowheads="1"/>
          </p:cNvPicPr>
          <p:nvPr/>
        </p:nvPicPr>
        <p:blipFill>
          <a:blip r:embed="rId4" cstate="print"/>
          <a:srcRect/>
          <a:stretch>
            <a:fillRect/>
          </a:stretch>
        </p:blipFill>
        <p:spPr bwMode="auto">
          <a:xfrm>
            <a:off x="323850" y="241300"/>
            <a:ext cx="8280400" cy="5619750"/>
          </a:xfrm>
          <a:prstGeom prst="rect">
            <a:avLst/>
          </a:prstGeom>
          <a:noFill/>
          <a:ln w="9525">
            <a:noFill/>
            <a:miter lim="800000"/>
            <a:headEnd/>
            <a:tailEnd/>
          </a:ln>
        </p:spPr>
      </p:pic>
      <p:pic>
        <p:nvPicPr>
          <p:cNvPr id="6" name="~PP306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3582790136"/>
      </p:ext>
    </p:extLst>
  </p:cSld>
  <p:clrMapOvr>
    <a:masterClrMapping/>
  </p:clrMapOvr>
  <p:transition advTm="251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ubrik 1"/>
          <p:cNvSpPr>
            <a:spLocks noGrp="1"/>
          </p:cNvSpPr>
          <p:nvPr>
            <p:ph type="title" idx="4294967295"/>
          </p:nvPr>
        </p:nvSpPr>
        <p:spPr>
          <a:xfrm>
            <a:off x="683568" y="1083852"/>
            <a:ext cx="8358188" cy="685800"/>
          </a:xfrm>
        </p:spPr>
        <p:txBody>
          <a:bodyPr anchorCtr="0">
            <a:normAutofit/>
          </a:bodyPr>
          <a:lstStyle/>
          <a:p>
            <a:r>
              <a:rPr lang="sv-SE" b="1" dirty="0">
                <a:solidFill>
                  <a:schemeClr val="tx1"/>
                </a:solidFill>
              </a:rPr>
              <a:t>Areas </a:t>
            </a:r>
            <a:r>
              <a:rPr lang="sv-SE" b="1" dirty="0" err="1">
                <a:solidFill>
                  <a:schemeClr val="tx1"/>
                </a:solidFill>
              </a:rPr>
              <a:t>of</a:t>
            </a:r>
            <a:r>
              <a:rPr lang="sv-SE" b="1" dirty="0">
                <a:solidFill>
                  <a:schemeClr val="tx1"/>
                </a:solidFill>
              </a:rPr>
              <a:t> </a:t>
            </a:r>
            <a:r>
              <a:rPr lang="sv-SE" b="1" dirty="0" err="1">
                <a:solidFill>
                  <a:schemeClr val="tx1"/>
                </a:solidFill>
              </a:rPr>
              <a:t>Accumulating</a:t>
            </a:r>
            <a:r>
              <a:rPr lang="sv-SE" b="1" dirty="0">
                <a:solidFill>
                  <a:schemeClr val="tx1"/>
                </a:solidFill>
              </a:rPr>
              <a:t> </a:t>
            </a:r>
            <a:r>
              <a:rPr lang="sv-SE" b="1" dirty="0" err="1">
                <a:solidFill>
                  <a:schemeClr val="tx1"/>
                </a:solidFill>
              </a:rPr>
              <a:t>Evidence</a:t>
            </a:r>
            <a:r>
              <a:rPr lang="sv-SE" b="1" dirty="0">
                <a:solidFill>
                  <a:schemeClr val="tx1"/>
                </a:solidFill>
              </a:rPr>
              <a:t> - 2</a:t>
            </a:r>
          </a:p>
        </p:txBody>
      </p:sp>
      <p:sp>
        <p:nvSpPr>
          <p:cNvPr id="160771" name="Platshållare för innehåll 2"/>
          <p:cNvSpPr>
            <a:spLocks noGrp="1"/>
          </p:cNvSpPr>
          <p:nvPr>
            <p:ph idx="4294967295"/>
          </p:nvPr>
        </p:nvSpPr>
        <p:spPr>
          <a:xfrm>
            <a:off x="827584" y="2060848"/>
            <a:ext cx="8316416" cy="4263752"/>
          </a:xfrm>
        </p:spPr>
        <p:txBody>
          <a:bodyPr/>
          <a:lstStyle/>
          <a:p>
            <a:pPr marL="0" indent="0">
              <a:spcBef>
                <a:spcPts val="1800"/>
              </a:spcBef>
            </a:pPr>
            <a:r>
              <a:rPr lang="en-GB" dirty="0"/>
              <a:t> </a:t>
            </a:r>
            <a:r>
              <a:rPr lang="en-GB" b="1" dirty="0"/>
              <a:t>Experiments</a:t>
            </a:r>
            <a:r>
              <a:rPr lang="en-GB" dirty="0"/>
              <a:t> are improving our understanding of the </a:t>
            </a:r>
            <a:r>
              <a:rPr lang="en-GB" dirty="0" smtClean="0"/>
              <a:t>processes </a:t>
            </a:r>
            <a:r>
              <a:rPr lang="en-GB" dirty="0"/>
              <a:t>involved in the well-being and health effects (restoration/stress, mood, self-esteem, energy) their temporal characteristics, and the features of environments that promote them. </a:t>
            </a:r>
            <a:endParaRPr lang="sv-SE" dirty="0"/>
          </a:p>
        </p:txBody>
      </p:sp>
      <p:pic>
        <p:nvPicPr>
          <p:cNvPr id="4" name="~PP196.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cSld>
  <p:clrMapOvr>
    <a:masterClrMapping/>
  </p:clrMapOvr>
  <p:transition advTm="207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Sisällön paikkamerkki 2"/>
          <p:cNvSpPr>
            <a:spLocks noGrp="1"/>
          </p:cNvSpPr>
          <p:nvPr>
            <p:ph idx="1"/>
          </p:nvPr>
        </p:nvSpPr>
        <p:spPr>
          <a:xfrm>
            <a:off x="395536" y="1206500"/>
            <a:ext cx="8496944" cy="5390852"/>
          </a:xfrm>
        </p:spPr>
        <p:txBody>
          <a:bodyPr>
            <a:normAutofit fontScale="62500" lnSpcReduction="20000"/>
          </a:bodyPr>
          <a:lstStyle/>
          <a:p>
            <a:r>
              <a:rPr lang="en-US" sz="5100" b="1" dirty="0" smtClean="0"/>
              <a:t>Environmental psychology </a:t>
            </a:r>
            <a:r>
              <a:rPr lang="en-US" sz="5100" dirty="0" smtClean="0"/>
              <a:t>is a field of study that </a:t>
            </a:r>
            <a:r>
              <a:rPr lang="en-US" sz="5100" b="1" dirty="0" smtClean="0"/>
              <a:t>examines the interrelationship between environments and human affect, cognition and behavior</a:t>
            </a:r>
            <a:r>
              <a:rPr lang="en-US" sz="5100" dirty="0" smtClean="0"/>
              <a:t> (Bechtel &amp; Churchman 2002; Gifford 2007; </a:t>
            </a:r>
            <a:r>
              <a:rPr lang="en-US" sz="5100" dirty="0" err="1" smtClean="0"/>
              <a:t>Stokols</a:t>
            </a:r>
            <a:r>
              <a:rPr lang="en-US" sz="5100" dirty="0" smtClean="0"/>
              <a:t> &amp; Altman 1987). </a:t>
            </a:r>
          </a:p>
          <a:p>
            <a:r>
              <a:rPr lang="en-US" sz="5100" dirty="0" smtClean="0"/>
              <a:t>The field has always been concerned with both built and natural environments with early research emphasizing the former (</a:t>
            </a:r>
            <a:r>
              <a:rPr lang="en-US" sz="5100" dirty="0" err="1" smtClean="0"/>
              <a:t>Stokols</a:t>
            </a:r>
            <a:r>
              <a:rPr lang="en-US" sz="5100" dirty="0" smtClean="0"/>
              <a:t> 1995; </a:t>
            </a:r>
            <a:r>
              <a:rPr lang="en-US" sz="5100" dirty="0" err="1" smtClean="0"/>
              <a:t>Sundstrom</a:t>
            </a:r>
            <a:r>
              <a:rPr lang="en-US" sz="5100" dirty="0" smtClean="0"/>
              <a:t>, Bell, Busby, &amp; </a:t>
            </a:r>
            <a:r>
              <a:rPr lang="en-US" sz="5100" dirty="0" err="1" smtClean="0"/>
              <a:t>Aasmus</a:t>
            </a:r>
            <a:r>
              <a:rPr lang="en-US" sz="5100" dirty="0" smtClean="0"/>
              <a:t> 1996). </a:t>
            </a:r>
          </a:p>
          <a:p>
            <a:endParaRPr lang="en-US" dirty="0" smtClean="0"/>
          </a:p>
          <a:p>
            <a:endParaRPr lang="en-US" dirty="0" smtClean="0"/>
          </a:p>
          <a:p>
            <a:endParaRPr lang="en-US" dirty="0" smtClean="0"/>
          </a:p>
          <a:p>
            <a:endParaRPr lang="fi-FI" dirty="0"/>
          </a:p>
        </p:txBody>
      </p:sp>
      <p:pic>
        <p:nvPicPr>
          <p:cNvPr id="6" name="Picture 7" descr="TY_EN_logo_RGB_70mm"/>
          <p:cNvPicPr>
            <a:picLocks noChangeAspect="1" noChangeArrowheads="1"/>
          </p:cNvPicPr>
          <p:nvPr/>
        </p:nvPicPr>
        <p:blipFill>
          <a:blip r:embed="rId5" cstate="print"/>
          <a:srcRect/>
          <a:stretch>
            <a:fillRect/>
          </a:stretch>
        </p:blipFill>
        <p:spPr bwMode="auto">
          <a:xfrm>
            <a:off x="6156176" y="404664"/>
            <a:ext cx="2522762" cy="576064"/>
          </a:xfrm>
          <a:prstGeom prst="rect">
            <a:avLst/>
          </a:prstGeom>
          <a:noFill/>
          <a:ln w="9525">
            <a:noFill/>
            <a:miter lim="800000"/>
            <a:headEnd/>
            <a:tailEnd/>
          </a:ln>
        </p:spPr>
      </p:pic>
      <p:pic>
        <p:nvPicPr>
          <p:cNvPr id="7" name="~PP344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662988" y="6376988"/>
            <a:ext cx="244475" cy="244475"/>
          </a:xfrm>
          <a:prstGeom prst="rect">
            <a:avLst/>
          </a:prstGeom>
        </p:spPr>
      </p:pic>
    </p:spTree>
  </p:cSld>
  <p:clrMapOvr>
    <a:masterClrMapping/>
  </p:clrMapOvr>
  <p:transition advTm="273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5" cstate="print"/>
          <a:srcRect/>
          <a:stretch>
            <a:fillRect/>
          </a:stretch>
        </p:blipFill>
        <p:spPr bwMode="auto">
          <a:xfrm>
            <a:off x="1258888" y="1096963"/>
            <a:ext cx="6697662" cy="5761037"/>
          </a:xfrm>
          <a:prstGeom prst="rect">
            <a:avLst/>
          </a:prstGeom>
          <a:noFill/>
          <a:ln w="9525">
            <a:noFill/>
            <a:miter lim="800000"/>
            <a:headEnd/>
            <a:tailEnd/>
          </a:ln>
        </p:spPr>
      </p:pic>
      <p:pic>
        <p:nvPicPr>
          <p:cNvPr id="12291" name="Picture 3"/>
          <p:cNvPicPr>
            <a:picLocks noChangeAspect="1" noChangeArrowheads="1"/>
          </p:cNvPicPr>
          <p:nvPr/>
        </p:nvPicPr>
        <p:blipFill>
          <a:blip r:embed="rId6" cstate="print"/>
          <a:srcRect/>
          <a:stretch>
            <a:fillRect/>
          </a:stretch>
        </p:blipFill>
        <p:spPr bwMode="auto">
          <a:xfrm>
            <a:off x="1547813" y="188913"/>
            <a:ext cx="5883275" cy="936625"/>
          </a:xfrm>
          <a:prstGeom prst="rect">
            <a:avLst/>
          </a:prstGeom>
          <a:noFill/>
          <a:ln w="9525">
            <a:noFill/>
            <a:miter lim="800000"/>
            <a:headEnd/>
            <a:tailEnd/>
          </a:ln>
        </p:spPr>
      </p:pic>
      <p:pic>
        <p:nvPicPr>
          <p:cNvPr id="4" name="~PP2469.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8662988" y="6376988"/>
            <a:ext cx="244475" cy="244475"/>
          </a:xfrm>
          <a:prstGeom prst="rect">
            <a:avLst/>
          </a:prstGeom>
        </p:spPr>
      </p:pic>
    </p:spTree>
  </p:cSld>
  <p:clrMapOvr>
    <a:masterClrMapping/>
  </p:clrMapOvr>
  <p:transition advTm="185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5" cstate="print"/>
          <a:srcRect/>
          <a:stretch>
            <a:fillRect/>
          </a:stretch>
        </p:blipFill>
        <p:spPr bwMode="auto">
          <a:xfrm>
            <a:off x="1476375" y="188913"/>
            <a:ext cx="7056438" cy="6681787"/>
          </a:xfrm>
          <a:prstGeom prst="rect">
            <a:avLst/>
          </a:prstGeom>
          <a:noFill/>
          <a:ln w="9525">
            <a:noFill/>
            <a:miter lim="800000"/>
            <a:headEnd/>
            <a:tailEnd/>
          </a:ln>
        </p:spPr>
      </p:pic>
      <p:pic>
        <p:nvPicPr>
          <p:cNvPr id="3" name="~PP3883.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cstate="print"/>
          <a:stretch>
            <a:fillRect/>
          </a:stretch>
        </p:blipFill>
        <p:spPr>
          <a:xfrm>
            <a:off x="8662988" y="6376988"/>
            <a:ext cx="244475" cy="244475"/>
          </a:xfrm>
          <a:prstGeom prst="rect">
            <a:avLst/>
          </a:prstGeom>
        </p:spPr>
      </p:pic>
    </p:spTree>
  </p:cSld>
  <p:clrMapOvr>
    <a:masterClrMapping/>
  </p:clrMapOvr>
  <p:transition advTm="258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285750" y="-357188"/>
          <a:ext cx="8497888" cy="6048376"/>
        </p:xfrm>
        <a:graphic>
          <a:graphicData uri="http://schemas.openxmlformats.org/presentationml/2006/ole">
            <mc:AlternateContent xmlns:mc="http://schemas.openxmlformats.org/markup-compatibility/2006">
              <mc:Choice xmlns:v="urn:schemas-microsoft-com:vml" Requires="v">
                <p:oleObj spid="_x0000_s1044" name="Bitmappsbild" r:id="rId6" imgW="9945488" imgH="6973273" progId="PBrush">
                  <p:embed/>
                </p:oleObj>
              </mc:Choice>
              <mc:Fallback>
                <p:oleObj name="Bitmappsbild" r:id="rId6" imgW="9945488" imgH="6973273" progId="PBrush">
                  <p:embed/>
                  <p:pic>
                    <p:nvPicPr>
                      <p:cNvPr id="0"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50" y="-357188"/>
                        <a:ext cx="8497888" cy="6048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Rectangle 4"/>
          <p:cNvSpPr>
            <a:spLocks noChangeArrowheads="1"/>
          </p:cNvSpPr>
          <p:nvPr/>
        </p:nvSpPr>
        <p:spPr bwMode="auto">
          <a:xfrm>
            <a:off x="285750" y="5715000"/>
            <a:ext cx="8858250" cy="685800"/>
          </a:xfrm>
          <a:prstGeom prst="rect">
            <a:avLst/>
          </a:prstGeom>
          <a:noFill/>
          <a:ln w="9525">
            <a:noFill/>
            <a:miter lim="800000"/>
            <a:headEnd/>
            <a:tailEnd/>
          </a:ln>
        </p:spPr>
        <p:txBody>
          <a:bodyPr anchor="ctr"/>
          <a:lstStyle/>
          <a:p>
            <a:r>
              <a:rPr lang="sv-SE" sz="2400"/>
              <a:t>Systolic blood pressure after walking in natural and urban areas (Hartig et al., 2003).</a:t>
            </a:r>
          </a:p>
        </p:txBody>
      </p:sp>
      <p:pic>
        <p:nvPicPr>
          <p:cNvPr id="4" name="~PP3897.WAV">
            <a:hlinkClick r:id="" action="ppaction://media"/>
          </p:cNvPr>
          <p:cNvPicPr>
            <a:picLocks noChangeAspect="1"/>
          </p:cNvPicPr>
          <p:nvPr>
            <a:audioFile r:link="rId3"/>
            <p:custDataLst>
              <p:tags r:id="rId4"/>
            </p:custDataLst>
            <p:extLst>
              <p:ext uri="{DAA4B4D4-6D71-4841-9C94-3DE7FCFB9230}">
                <p14:media xmlns:p14="http://schemas.microsoft.com/office/powerpoint/2010/main" r:embed="rId2"/>
              </p:ext>
            </p:extLst>
          </p:nvPr>
        </p:nvPicPr>
        <p:blipFill>
          <a:blip r:embed="rId8" cstate="print"/>
          <a:stretch>
            <a:fillRect/>
          </a:stretch>
        </p:blipFill>
        <p:spPr>
          <a:xfrm>
            <a:off x="8662988" y="6376988"/>
            <a:ext cx="244475" cy="244475"/>
          </a:xfrm>
          <a:prstGeom prst="rect">
            <a:avLst/>
          </a:prstGeom>
        </p:spPr>
      </p:pic>
    </p:spTree>
  </p:cSld>
  <p:clrMapOvr>
    <a:masterClrMapping/>
  </p:clrMapOvr>
  <p:transition advTm="80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4294967295"/>
          </p:nvPr>
        </p:nvSpPr>
        <p:spPr>
          <a:xfrm>
            <a:off x="539552" y="1052736"/>
            <a:ext cx="8604448" cy="5805264"/>
          </a:xfrm>
        </p:spPr>
        <p:txBody>
          <a:bodyPr/>
          <a:lstStyle/>
          <a:p>
            <a:pPr eaLnBrk="1" hangingPunct="1">
              <a:lnSpc>
                <a:spcPct val="90000"/>
              </a:lnSpc>
            </a:pPr>
            <a:r>
              <a:rPr lang="en-US" sz="2800" dirty="0" smtClean="0"/>
              <a:t>Walking in a nature reserve fostered </a:t>
            </a:r>
            <a:r>
              <a:rPr lang="en-US" sz="2800" b="1" dirty="0" smtClean="0"/>
              <a:t>blood pressure</a:t>
            </a:r>
            <a:r>
              <a:rPr lang="en-US" sz="2800" dirty="0" smtClean="0"/>
              <a:t> change that indicated greater stress reduction (difference in systolic blood pressure 6 mmHg after 20 min. walk) than afforded by walking in the urban surroundings. </a:t>
            </a:r>
          </a:p>
          <a:p>
            <a:pPr eaLnBrk="1" hangingPunct="1">
              <a:lnSpc>
                <a:spcPct val="90000"/>
              </a:lnSpc>
            </a:pPr>
            <a:r>
              <a:rPr lang="en-US" sz="2800" b="1" dirty="0" smtClean="0"/>
              <a:t>Positive affect</a:t>
            </a:r>
            <a:r>
              <a:rPr lang="en-US" sz="2800" dirty="0" smtClean="0"/>
              <a:t> increased and </a:t>
            </a:r>
            <a:r>
              <a:rPr lang="en-US" sz="2800" b="1" dirty="0" smtClean="0"/>
              <a:t>anger</a:t>
            </a:r>
            <a:r>
              <a:rPr lang="en-US" sz="2800" dirty="0" smtClean="0"/>
              <a:t> decreased in the nature reserve by the end of the walk; the opposite pattern emerged in the urban environment.</a:t>
            </a:r>
          </a:p>
          <a:p>
            <a:pPr eaLnBrk="1" hangingPunct="1">
              <a:lnSpc>
                <a:spcPct val="90000"/>
              </a:lnSpc>
            </a:pPr>
            <a:r>
              <a:rPr lang="en-US" sz="2800" dirty="0" smtClean="0"/>
              <a:t>Performance on an </a:t>
            </a:r>
            <a:r>
              <a:rPr lang="en-US" sz="2800" b="1" dirty="0" err="1" smtClean="0"/>
              <a:t>attentional</a:t>
            </a:r>
            <a:r>
              <a:rPr lang="en-US" sz="2800" b="1" dirty="0" smtClean="0"/>
              <a:t> test</a:t>
            </a:r>
            <a:r>
              <a:rPr lang="en-US" sz="2800" dirty="0" smtClean="0"/>
              <a:t> improved slightly from the pretest to the midpoint of the walk in the nature reserve, while it declined in the urban setting. This difference was observed also after the walk. </a:t>
            </a:r>
          </a:p>
          <a:p>
            <a:pPr eaLnBrk="1" hangingPunct="1">
              <a:lnSpc>
                <a:spcPct val="90000"/>
              </a:lnSpc>
            </a:pPr>
            <a:endParaRPr lang="en-US" sz="2800" dirty="0" smtClean="0"/>
          </a:p>
        </p:txBody>
      </p:sp>
      <p:pic>
        <p:nvPicPr>
          <p:cNvPr id="4" name="~PP90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662988" y="6376988"/>
            <a:ext cx="244475" cy="244475"/>
          </a:xfrm>
          <a:prstGeom prst="rect">
            <a:avLst/>
          </a:prstGeom>
        </p:spPr>
      </p:pic>
    </p:spTree>
  </p:cSld>
  <p:clrMapOvr>
    <a:masterClrMapping/>
  </p:clrMapOvr>
  <p:transition advTm="220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idx="4294967295"/>
          </p:nvPr>
        </p:nvSpPr>
        <p:spPr>
          <a:xfrm>
            <a:off x="3347864" y="260649"/>
            <a:ext cx="5796136" cy="672802"/>
          </a:xfrm>
        </p:spPr>
        <p:txBody>
          <a:bodyPr anchorCtr="1">
            <a:normAutofit fontScale="90000"/>
          </a:bodyPr>
          <a:lstStyle/>
          <a:p>
            <a:r>
              <a:rPr lang="en-US" altLang="fi-FI"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r>
            <a:br>
              <a:rPr lang="en-US" altLang="fi-FI"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br>
            <a:r>
              <a:rPr lang="fi-FI" sz="1800" b="0" dirty="0">
                <a:effectLst/>
              </a:rPr>
              <a:t>Tyrväinen, L., Ojala, A., Korpela, K.,  Lanki, T.,  </a:t>
            </a:r>
            <a:r>
              <a:rPr lang="fi-FI" sz="1800" b="0" dirty="0" err="1">
                <a:effectLst/>
              </a:rPr>
              <a:t>Tsunetsugu</a:t>
            </a:r>
            <a:r>
              <a:rPr lang="fi-FI" sz="1800" b="0" dirty="0">
                <a:effectLst/>
              </a:rPr>
              <a:t>, Y., &amp; </a:t>
            </a:r>
            <a:r>
              <a:rPr lang="fi-FI" sz="1800" b="0" dirty="0" err="1">
                <a:effectLst/>
              </a:rPr>
              <a:t>Kagawa</a:t>
            </a:r>
            <a:r>
              <a:rPr lang="fi-FI" sz="1800" b="0" dirty="0">
                <a:effectLst/>
              </a:rPr>
              <a:t>, T. (2014). </a:t>
            </a:r>
            <a:r>
              <a:rPr lang="en-US" sz="1800" b="0" dirty="0">
                <a:effectLst/>
              </a:rPr>
              <a:t>The influence of urban green environments on stress relief measures: A field experiment. Journal of Environmental Psychology, 38, 1-9. </a:t>
            </a:r>
            <a:r>
              <a:rPr lang="fi-FI" sz="2000" dirty="0">
                <a:effectLst/>
              </a:rPr>
              <a:t/>
            </a:r>
            <a:br>
              <a:rPr lang="fi-FI" sz="2000" dirty="0">
                <a:effectLst/>
              </a:rPr>
            </a:br>
            <a:endParaRPr lang="fi-FI" altLang="fi-FI" sz="4000" dirty="0">
              <a:effectLst>
                <a:outerShdw blurRad="38100" dist="38100" dir="2700000" algn="tl">
                  <a:srgbClr val="C0C0C0"/>
                </a:outerShdw>
              </a:effectLst>
            </a:endParaRPr>
          </a:p>
        </p:txBody>
      </p:sp>
      <p:pic>
        <p:nvPicPr>
          <p:cNvPr id="124931" name="Content Placeholder 9" descr="pwp__Q4F7458_eo1108.jpg"/>
          <p:cNvPicPr>
            <a:picLocks noGrp="1" noChangeAspect="1"/>
          </p:cNvPicPr>
          <p:nvPr>
            <p:ph sz="quarter" idx="4294967295"/>
          </p:nvPr>
        </p:nvPicPr>
        <p:blipFill>
          <a:blip r:embed="rId5" cstate="print">
            <a:extLst>
              <a:ext uri="{28A0092B-C50C-407E-A947-70E740481C1C}">
                <a14:useLocalDpi xmlns:a14="http://schemas.microsoft.com/office/drawing/2010/main" val="0"/>
              </a:ext>
            </a:extLst>
          </a:blip>
          <a:srcRect/>
          <a:stretch>
            <a:fillRect/>
          </a:stretch>
        </p:blipFill>
        <p:spPr>
          <a:xfrm>
            <a:off x="806450" y="1219200"/>
            <a:ext cx="3765550" cy="2514600"/>
          </a:xfrm>
        </p:spPr>
      </p:pic>
      <p:sp>
        <p:nvSpPr>
          <p:cNvPr id="124932" name="Slide Number Placeholder 6"/>
          <p:cNvSpPr txBox="1">
            <a:spLocks noGrp="1"/>
          </p:cNvSpPr>
          <p:nvPr/>
        </p:nvSpPr>
        <p:spPr bwMode="auto">
          <a:xfrm>
            <a:off x="6553200" y="62484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2D8FB7D1-1181-4FEA-9993-568114837CD9}" type="slidenum">
              <a:rPr lang="fi-FI" altLang="fi-FI" sz="1200">
                <a:latin typeface="Garamond" panose="02020404030301010803" pitchFamily="18" charset="0"/>
              </a:rPr>
              <a:pPr algn="r" eaLnBrk="1" hangingPunct="1"/>
              <a:t>24</a:t>
            </a:fld>
            <a:endParaRPr lang="fi-FI" altLang="fi-FI" sz="1200">
              <a:latin typeface="Garamond" panose="02020404030301010803" pitchFamily="18" charset="0"/>
            </a:endParaRPr>
          </a:p>
        </p:txBody>
      </p:sp>
      <p:sp>
        <p:nvSpPr>
          <p:cNvPr id="8" name="Sisällön paikkamerkki 7"/>
          <p:cNvSpPr>
            <a:spLocks noGrp="1"/>
          </p:cNvSpPr>
          <p:nvPr>
            <p:ph sz="quarter" idx="4294967295"/>
          </p:nvPr>
        </p:nvSpPr>
        <p:spPr>
          <a:xfrm>
            <a:off x="611560" y="1219200"/>
            <a:ext cx="3960440" cy="2641848"/>
          </a:xfrm>
        </p:spPr>
        <p:txBody>
          <a:bodyPr/>
          <a:lstStyle/>
          <a:p>
            <a:endParaRPr lang="fi-FI" altLang="fi-FI" dirty="0">
              <a:effectLst>
                <a:outerShdw blurRad="38100" dist="38100" dir="2700000" algn="tl">
                  <a:srgbClr val="C0C0C0"/>
                </a:outerShdw>
              </a:effectLst>
            </a:endParaRPr>
          </a:p>
        </p:txBody>
      </p:sp>
      <p:sp>
        <p:nvSpPr>
          <p:cNvPr id="9" name="Sisällön paikkamerkki 8"/>
          <p:cNvSpPr>
            <a:spLocks noGrp="1"/>
          </p:cNvSpPr>
          <p:nvPr>
            <p:ph sz="quarter" idx="4294967295"/>
          </p:nvPr>
        </p:nvSpPr>
        <p:spPr>
          <a:xfrm>
            <a:off x="4724400" y="1219200"/>
            <a:ext cx="3810000" cy="2514600"/>
          </a:xfrm>
        </p:spPr>
        <p:txBody>
          <a:bodyPr/>
          <a:lstStyle/>
          <a:p>
            <a:endParaRPr lang="fi-FI" altLang="fi-FI">
              <a:effectLst>
                <a:outerShdw blurRad="38100" dist="38100" dir="2700000" algn="tl">
                  <a:srgbClr val="C0C0C0"/>
                </a:outerShdw>
              </a:effectLst>
            </a:endParaRPr>
          </a:p>
        </p:txBody>
      </p:sp>
      <p:pic>
        <p:nvPicPr>
          <p:cNvPr id="124935" name="Content Placeholder 8" descr="pwp__Q4F7173_eo1108.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7650" y="4191000"/>
            <a:ext cx="37655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isällön paikkamerkki 11"/>
          <p:cNvSpPr>
            <a:spLocks noGrp="1"/>
          </p:cNvSpPr>
          <p:nvPr>
            <p:ph sz="quarter" idx="4294967295"/>
          </p:nvPr>
        </p:nvSpPr>
        <p:spPr>
          <a:xfrm>
            <a:off x="4724400" y="3886200"/>
            <a:ext cx="3810000" cy="2514600"/>
          </a:xfrm>
        </p:spPr>
        <p:txBody>
          <a:bodyPr/>
          <a:lstStyle/>
          <a:p>
            <a:endParaRPr lang="fi-FI" altLang="fi-FI" dirty="0">
              <a:effectLst>
                <a:outerShdw blurRad="38100" dist="38100" dir="2700000" algn="tl">
                  <a:srgbClr val="C0C0C0"/>
                </a:outerShdw>
              </a:effectLst>
            </a:endParaRPr>
          </a:p>
        </p:txBody>
      </p:sp>
      <p:pic>
        <p:nvPicPr>
          <p:cNvPr id="124937" name="Picture 2" descr="M:\pictures\alppila\DSC0017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4400" y="1219200"/>
            <a:ext cx="38100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P341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2255046441"/>
      </p:ext>
    </p:extLst>
  </p:cSld>
  <p:clrMapOvr>
    <a:masterClrMapping/>
  </p:clrMapOvr>
  <p:transition advTm="375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3"/>
          <p:cNvSpPr>
            <a:spLocks noGrp="1" noChangeArrowheads="1"/>
          </p:cNvSpPr>
          <p:nvPr>
            <p:ph idx="4294967295"/>
          </p:nvPr>
        </p:nvSpPr>
        <p:spPr>
          <a:xfrm>
            <a:off x="539750" y="765175"/>
            <a:ext cx="8316913" cy="5300663"/>
          </a:xfrm>
        </p:spPr>
        <p:txBody>
          <a:bodyPr/>
          <a:lstStyle/>
          <a:p>
            <a:pPr marL="365125" indent="-255588">
              <a:lnSpc>
                <a:spcPct val="90000"/>
              </a:lnSpc>
            </a:pPr>
            <a:r>
              <a:rPr lang="en-GB" altLang="fi-FI" sz="2800"/>
              <a:t>Three of the items reflected </a:t>
            </a:r>
            <a:r>
              <a:rPr lang="en-GB" altLang="fi-FI" sz="2800" b="1"/>
              <a:t>relaxation</a:t>
            </a:r>
            <a:endParaRPr lang="en-GB" altLang="fi-FI" sz="2800"/>
          </a:p>
          <a:p>
            <a:pPr marL="365125" indent="-255588">
              <a:lnSpc>
                <a:spcPct val="90000"/>
              </a:lnSpc>
              <a:buFont typeface="Wingdings" panose="05000000000000000000" pitchFamily="2" charset="2"/>
              <a:buNone/>
            </a:pPr>
            <a:r>
              <a:rPr lang="en-GB" altLang="fi-FI" sz="2800"/>
              <a:t>	</a:t>
            </a:r>
            <a:r>
              <a:rPr lang="en-GB" altLang="fi-FI" sz="2800">
                <a:solidFill>
                  <a:srgbClr val="0000FF"/>
                </a:solidFill>
              </a:rPr>
              <a:t>“I feel myself calmer after being here”, “After visiting this place I always feel restored and relaxed”, “I get new enthusiasm and briskness to my everyday routines from here”,</a:t>
            </a:r>
            <a:r>
              <a:rPr lang="en-GB" altLang="fi-FI" sz="2800"/>
              <a:t> </a:t>
            </a:r>
          </a:p>
          <a:p>
            <a:pPr marL="365125" indent="-255588">
              <a:lnSpc>
                <a:spcPct val="90000"/>
              </a:lnSpc>
            </a:pPr>
            <a:r>
              <a:rPr lang="en-GB" altLang="fi-FI" sz="2800"/>
              <a:t>one item reflected </a:t>
            </a:r>
            <a:r>
              <a:rPr lang="en-GB" altLang="fi-FI" sz="2800" b="1"/>
              <a:t>attention restoration</a:t>
            </a:r>
            <a:r>
              <a:rPr lang="en-GB" altLang="fi-FI" sz="2800"/>
              <a:t> </a:t>
            </a:r>
          </a:p>
          <a:p>
            <a:pPr marL="365125" indent="-255588">
              <a:lnSpc>
                <a:spcPct val="90000"/>
              </a:lnSpc>
              <a:buFont typeface="Wingdings" panose="05000000000000000000" pitchFamily="2" charset="2"/>
              <a:buNone/>
            </a:pPr>
            <a:r>
              <a:rPr lang="en-GB" altLang="fi-FI" sz="2800"/>
              <a:t>	“</a:t>
            </a:r>
            <a:r>
              <a:rPr lang="en-GB" altLang="fi-FI" sz="2800">
                <a:solidFill>
                  <a:srgbClr val="009900"/>
                </a:solidFill>
              </a:rPr>
              <a:t>My concentration and alertness increase here clearly</a:t>
            </a:r>
            <a:r>
              <a:rPr lang="en-GB" altLang="fi-FI" sz="2800"/>
              <a:t>”</a:t>
            </a:r>
          </a:p>
          <a:p>
            <a:pPr marL="365125" indent="-255588">
              <a:lnSpc>
                <a:spcPct val="90000"/>
              </a:lnSpc>
            </a:pPr>
            <a:r>
              <a:rPr lang="en-GB" altLang="fi-FI" sz="2800"/>
              <a:t>two items reflected </a:t>
            </a:r>
            <a:r>
              <a:rPr lang="en-GB" altLang="fi-FI" sz="2800" b="1"/>
              <a:t>clearing one’s thoughts</a:t>
            </a:r>
            <a:r>
              <a:rPr lang="en-GB" altLang="fi-FI" sz="2800"/>
              <a:t> </a:t>
            </a:r>
          </a:p>
          <a:p>
            <a:pPr marL="365125" indent="-255588">
              <a:lnSpc>
                <a:spcPct val="90000"/>
              </a:lnSpc>
              <a:buFont typeface="Wingdings" panose="05000000000000000000" pitchFamily="2" charset="2"/>
              <a:buNone/>
            </a:pPr>
            <a:r>
              <a:rPr lang="en-GB" altLang="fi-FI" sz="2800"/>
              <a:t>	“</a:t>
            </a:r>
            <a:r>
              <a:rPr lang="en-GB" altLang="fi-FI" sz="2800">
                <a:solidFill>
                  <a:srgbClr val="FF0066"/>
                </a:solidFill>
              </a:rPr>
              <a:t>I can forget everyday worries here”, “visiting here is a way of clearing and clarifying my thoughts</a:t>
            </a:r>
            <a:r>
              <a:rPr lang="en-GB" altLang="fi-FI" sz="2800"/>
              <a:t>”.</a:t>
            </a:r>
          </a:p>
          <a:p>
            <a:pPr marL="365125" indent="-255588">
              <a:lnSpc>
                <a:spcPct val="90000"/>
              </a:lnSpc>
              <a:buFont typeface="Wingdings" panose="05000000000000000000" pitchFamily="2" charset="2"/>
              <a:buNone/>
            </a:pPr>
            <a:r>
              <a:rPr lang="fi-FI" altLang="fi-FI" sz="1600">
                <a:effectLst>
                  <a:outerShdw blurRad="38100" dist="38100" dir="2700000" algn="tl">
                    <a:srgbClr val="C0C0C0"/>
                  </a:outerShdw>
                </a:effectLst>
              </a:rPr>
              <a:t>Korpela, K., Ylén, M., Tyrväinen, L. &amp; Silvennoinen, H. (2008). </a:t>
            </a:r>
            <a:r>
              <a:rPr lang="en-US" altLang="fi-FI" sz="1600">
                <a:effectLst>
                  <a:outerShdw blurRad="38100" dist="38100" dir="2700000" algn="tl">
                    <a:srgbClr val="C0C0C0"/>
                  </a:outerShdw>
                </a:effectLst>
              </a:rPr>
              <a:t>Determinants of restorative experiences in everyday favourite places. Health &amp; Place, 14, 636-652.</a:t>
            </a:r>
            <a:r>
              <a:rPr lang="en-US" altLang="fi-FI" sz="1800">
                <a:effectLst>
                  <a:outerShdw blurRad="38100" dist="38100" dir="2700000" algn="tl">
                    <a:srgbClr val="C0C0C0"/>
                  </a:outerShdw>
                </a:effectLst>
              </a:rPr>
              <a:t> </a:t>
            </a:r>
            <a:endParaRPr lang="fi-FI" altLang="fi-FI" sz="1800">
              <a:effectLst>
                <a:outerShdw blurRad="38100" dist="38100" dir="2700000" algn="tl">
                  <a:srgbClr val="C0C0C0"/>
                </a:outerShdw>
              </a:effectLst>
            </a:endParaRPr>
          </a:p>
          <a:p>
            <a:pPr marL="365125" indent="-255588">
              <a:lnSpc>
                <a:spcPct val="90000"/>
              </a:lnSpc>
              <a:buFont typeface="Wingdings" panose="05000000000000000000" pitchFamily="2" charset="2"/>
              <a:buNone/>
            </a:pPr>
            <a:endParaRPr lang="en-GB" altLang="fi-FI" sz="1800">
              <a:effectLst>
                <a:outerShdw blurRad="38100" dist="38100" dir="2700000" algn="tl">
                  <a:srgbClr val="C0C0C0"/>
                </a:outerShdw>
              </a:effectLst>
            </a:endParaRPr>
          </a:p>
        </p:txBody>
      </p:sp>
      <p:sp>
        <p:nvSpPr>
          <p:cNvPr id="18434" name="Rectangle 2"/>
          <p:cNvSpPr>
            <a:spLocks noGrp="1" noChangeArrowheads="1"/>
          </p:cNvSpPr>
          <p:nvPr>
            <p:ph type="title" idx="4294967295"/>
          </p:nvPr>
        </p:nvSpPr>
        <p:spPr>
          <a:xfrm>
            <a:off x="576263" y="158750"/>
            <a:ext cx="8229600" cy="417513"/>
          </a:xfrm>
          <a:noFill/>
          <a:ln>
            <a:miter lim="800000"/>
            <a:headEnd/>
            <a:tailEnd/>
          </a:ln>
        </p:spPr>
        <p:txBody>
          <a:bodyPr rtlCol="0">
            <a:normAutofit fontScale="90000"/>
            <a:scene3d>
              <a:camera prst="orthographicFront"/>
              <a:lightRig rig="soft" dir="t"/>
            </a:scene3d>
            <a:sp3d prstMaterial="softEdge">
              <a:bevelT w="25400" h="25400"/>
            </a:sp3d>
          </a:bodyPr>
          <a:lstStyle/>
          <a:p>
            <a:pPr algn="l" fontAlgn="auto">
              <a:spcAft>
                <a:spcPts val="0"/>
              </a:spcAft>
              <a:defRPr/>
            </a:pPr>
            <a:r>
              <a:rPr lang="en-GB" sz="1800" b="1">
                <a:effectLst>
                  <a:outerShdw blurRad="31750" dist="25400" dir="5400000" algn="tl" rotWithShape="0">
                    <a:srgbClr val="000000">
                      <a:alpha val="25000"/>
                    </a:srgbClr>
                  </a:outerShdw>
                </a:effectLst>
                <a:latin typeface="+mj-lt"/>
              </a:rPr>
              <a:t>Restorative experiences and benefits in the favourite place (measured with six items = </a:t>
            </a:r>
            <a:r>
              <a:rPr lang="en-GB" sz="2400" b="1">
                <a:effectLst>
                  <a:outerShdw blurRad="31750" dist="25400" dir="5400000" algn="tl" rotWithShape="0">
                    <a:srgbClr val="000000">
                      <a:alpha val="25000"/>
                    </a:srgbClr>
                  </a:outerShdw>
                </a:effectLst>
                <a:latin typeface="+mj-lt"/>
              </a:rPr>
              <a:t>Restoration Outcome Scale = ROS</a:t>
            </a:r>
            <a:r>
              <a:rPr lang="en-GB" sz="1800" b="1">
                <a:effectLst>
                  <a:outerShdw blurRad="31750" dist="25400" dir="5400000" algn="tl" rotWithShape="0">
                    <a:srgbClr val="000000">
                      <a:alpha val="25000"/>
                    </a:srgbClr>
                  </a:outerShdw>
                </a:effectLst>
                <a:latin typeface="+mj-lt"/>
              </a:rPr>
              <a:t>)</a:t>
            </a:r>
            <a:endParaRPr lang="en-US" sz="4100" b="1">
              <a:effectLst>
                <a:outerShdw blurRad="31750" dist="25400" dir="5400000" algn="tl" rotWithShape="0">
                  <a:srgbClr val="000000">
                    <a:alpha val="25000"/>
                  </a:srgbClr>
                </a:outerShdw>
              </a:effectLst>
              <a:latin typeface="+mj-lt"/>
            </a:endParaRPr>
          </a:p>
        </p:txBody>
      </p:sp>
      <p:pic>
        <p:nvPicPr>
          <p:cNvPr id="4" name="Picture 7" descr="TY_EN_logo_RGB_70mm"/>
          <p:cNvPicPr>
            <a:picLocks noChangeAspect="1" noChangeArrowheads="1"/>
          </p:cNvPicPr>
          <p:nvPr/>
        </p:nvPicPr>
        <p:blipFill>
          <a:blip r:embed="rId5" cstate="print"/>
          <a:srcRect/>
          <a:stretch>
            <a:fillRect/>
          </a:stretch>
        </p:blipFill>
        <p:spPr bwMode="auto">
          <a:xfrm>
            <a:off x="7020272" y="476672"/>
            <a:ext cx="1874690" cy="428079"/>
          </a:xfrm>
          <a:prstGeom prst="rect">
            <a:avLst/>
          </a:prstGeom>
          <a:noFill/>
          <a:ln w="9525">
            <a:noFill/>
            <a:miter lim="800000"/>
            <a:headEnd/>
            <a:tailEnd/>
          </a:ln>
        </p:spPr>
      </p:pic>
      <p:pic>
        <p:nvPicPr>
          <p:cNvPr id="6" name="~PP105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3827121758"/>
      </p:ext>
    </p:extLst>
  </p:cSld>
  <p:clrMapOvr>
    <a:masterClrMapping/>
  </p:clrMapOvr>
  <p:transition spd="slow" advTm="328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
          <p:cNvSpPr>
            <a:spLocks noGrp="1" noChangeArrowheads="1"/>
          </p:cNvSpPr>
          <p:nvPr>
            <p:ph idx="4294967295"/>
          </p:nvPr>
        </p:nvSpPr>
        <p:spPr>
          <a:xfrm>
            <a:off x="539750" y="1844675"/>
            <a:ext cx="8353425" cy="4897438"/>
          </a:xfrm>
        </p:spPr>
        <p:txBody>
          <a:bodyPr/>
          <a:lstStyle/>
          <a:p>
            <a:pPr marL="365125" indent="-255588" eaLnBrk="1" hangingPunct="1"/>
            <a:r>
              <a:rPr lang="en-GB" sz="2600" dirty="0" smtClean="0">
                <a:latin typeface="Arial" charset="0"/>
                <a:cs typeface="Arial" charset="0"/>
              </a:rPr>
              <a:t>“This item describes my experience”… rated on a Likert scale ranging from 1 to 7 </a:t>
            </a:r>
          </a:p>
          <a:p>
            <a:pPr marL="365125" indent="-255588" eaLnBrk="1" hangingPunct="1"/>
            <a:r>
              <a:rPr lang="en-GB" sz="2600" dirty="0" smtClean="0">
                <a:latin typeface="Arial" charset="0"/>
                <a:cs typeface="Arial" charset="0"/>
              </a:rPr>
              <a:t>(</a:t>
            </a:r>
            <a:r>
              <a:rPr lang="en-GB" sz="2600" b="1" dirty="0" smtClean="0">
                <a:latin typeface="Arial" charset="0"/>
                <a:cs typeface="Arial" charset="0"/>
              </a:rPr>
              <a:t>1 = not at all, 7 = completely</a:t>
            </a:r>
            <a:r>
              <a:rPr lang="en-GB" sz="2600" dirty="0" smtClean="0">
                <a:latin typeface="Arial" charset="0"/>
                <a:cs typeface="Arial" charset="0"/>
              </a:rPr>
              <a:t>).</a:t>
            </a:r>
          </a:p>
          <a:p>
            <a:pPr marL="365125" indent="-255588" eaLnBrk="1" hangingPunct="1"/>
            <a:endParaRPr lang="en-US" sz="2600" dirty="0" smtClean="0">
              <a:latin typeface="Arial" charset="0"/>
              <a:cs typeface="Arial" charset="0"/>
            </a:endParaRPr>
          </a:p>
          <a:p>
            <a:pPr marL="365125" indent="-255588" eaLnBrk="1" hangingPunct="1"/>
            <a:endParaRPr lang="en-US" sz="2600" dirty="0">
              <a:latin typeface="Arial" charset="0"/>
              <a:cs typeface="Arial" charset="0"/>
            </a:endParaRPr>
          </a:p>
          <a:p>
            <a:pPr marL="365125" indent="-255588" eaLnBrk="1" hangingPunct="1"/>
            <a:endParaRPr lang="en-US" sz="2600" dirty="0" smtClean="0">
              <a:latin typeface="Arial" charset="0"/>
              <a:cs typeface="Arial" charset="0"/>
            </a:endParaRPr>
          </a:p>
          <a:p>
            <a:pPr marL="365125" indent="-255588" eaLnBrk="1" hangingPunct="1"/>
            <a:endParaRPr lang="en-US" sz="2600" dirty="0" smtClean="0">
              <a:latin typeface="Arial" charset="0"/>
              <a:cs typeface="Arial" charset="0"/>
            </a:endParaRPr>
          </a:p>
          <a:p>
            <a:pPr marL="365125" indent="-255588" eaLnBrk="1" hangingPunct="1"/>
            <a:r>
              <a:rPr lang="fi-FI" sz="2000" b="1" dirty="0" smtClean="0">
                <a:latin typeface="Arial" charset="0"/>
                <a:cs typeface="Arial" charset="0"/>
              </a:rPr>
              <a:t>6-item ROS </a:t>
            </a:r>
            <a:r>
              <a:rPr lang="fi-FI" sz="2000" b="1" dirty="0" err="1" smtClean="0">
                <a:latin typeface="Arial" charset="0"/>
                <a:cs typeface="Arial" charset="0"/>
              </a:rPr>
              <a:t>scale</a:t>
            </a:r>
            <a:r>
              <a:rPr lang="fi-FI" sz="2000" b="1" dirty="0" smtClean="0">
                <a:latin typeface="Arial" charset="0"/>
                <a:cs typeface="Arial" charset="0"/>
              </a:rPr>
              <a:t>: Korpela, K., </a:t>
            </a:r>
            <a:r>
              <a:rPr lang="fi-FI" sz="2000" b="1" dirty="0" err="1" smtClean="0">
                <a:latin typeface="Arial" charset="0"/>
                <a:cs typeface="Arial" charset="0"/>
              </a:rPr>
              <a:t>Ylén</a:t>
            </a:r>
            <a:r>
              <a:rPr lang="fi-FI" sz="2000" b="1" dirty="0" smtClean="0">
                <a:latin typeface="Arial" charset="0"/>
                <a:cs typeface="Arial" charset="0"/>
              </a:rPr>
              <a:t>, M., Tyrväinen, L. &amp; Silvennoinen, H. (2008).</a:t>
            </a:r>
            <a:r>
              <a:rPr lang="fi-FI" sz="2000" dirty="0" smtClean="0">
                <a:latin typeface="Arial" charset="0"/>
                <a:cs typeface="Arial" charset="0"/>
              </a:rPr>
              <a:t> </a:t>
            </a:r>
            <a:r>
              <a:rPr lang="en-US" sz="2000" dirty="0" smtClean="0">
                <a:latin typeface="Arial" charset="0"/>
                <a:cs typeface="Arial" charset="0"/>
              </a:rPr>
              <a:t>Determinants of restorative experiences in everyday </a:t>
            </a:r>
            <a:r>
              <a:rPr lang="en-US" sz="2000" dirty="0" err="1" smtClean="0">
                <a:latin typeface="Arial" charset="0"/>
                <a:cs typeface="Arial" charset="0"/>
              </a:rPr>
              <a:t>favourite</a:t>
            </a:r>
            <a:r>
              <a:rPr lang="en-US" sz="2000" dirty="0" smtClean="0">
                <a:latin typeface="Arial" charset="0"/>
                <a:cs typeface="Arial" charset="0"/>
              </a:rPr>
              <a:t> places. </a:t>
            </a:r>
            <a:r>
              <a:rPr lang="en-US" sz="2000" b="1" dirty="0" smtClean="0">
                <a:latin typeface="Arial" charset="0"/>
                <a:cs typeface="Arial" charset="0"/>
              </a:rPr>
              <a:t>Health &amp; Place</a:t>
            </a:r>
            <a:r>
              <a:rPr lang="en-US" sz="2000" dirty="0" smtClean="0">
                <a:latin typeface="Arial" charset="0"/>
                <a:cs typeface="Arial" charset="0"/>
              </a:rPr>
              <a:t>, 14, 636-652.</a:t>
            </a:r>
            <a:r>
              <a:rPr lang="en-US" sz="2100" dirty="0" smtClean="0">
                <a:latin typeface="Arial" charset="0"/>
                <a:cs typeface="Arial" charset="0"/>
              </a:rPr>
              <a:t> </a:t>
            </a:r>
          </a:p>
          <a:p>
            <a:pPr marL="365125" indent="-255588" eaLnBrk="1" hangingPunct="1"/>
            <a:endParaRPr lang="en-US" sz="2100" dirty="0" smtClean="0">
              <a:latin typeface="Arial" charset="0"/>
              <a:cs typeface="Arial" charset="0"/>
            </a:endParaRPr>
          </a:p>
          <a:p>
            <a:pPr marL="365125" indent="-255588" eaLnBrk="1" hangingPunct="1">
              <a:buFont typeface="Wingdings" pitchFamily="2" charset="2"/>
              <a:buNone/>
            </a:pPr>
            <a:endParaRPr lang="en-US" sz="1800" dirty="0" smtClean="0">
              <a:latin typeface="Arial" charset="0"/>
              <a:cs typeface="Arial" charset="0"/>
            </a:endParaRPr>
          </a:p>
        </p:txBody>
      </p:sp>
      <p:sp>
        <p:nvSpPr>
          <p:cNvPr id="19458" name="Rectangle 2"/>
          <p:cNvSpPr>
            <a:spLocks noGrp="1" noChangeArrowheads="1"/>
          </p:cNvSpPr>
          <p:nvPr>
            <p:ph type="title" idx="4294967295"/>
          </p:nvPr>
        </p:nvSpPr>
        <p:spPr>
          <a:xfrm>
            <a:off x="599375" y="1057289"/>
            <a:ext cx="8088378" cy="859598"/>
          </a:xfrm>
        </p:spPr>
        <p:txBody>
          <a:bodyPr rtlCol="0">
            <a:normAutofit/>
            <a:scene3d>
              <a:camera prst="orthographicFront"/>
              <a:lightRig rig="soft" dir="t"/>
            </a:scene3d>
            <a:sp3d prstMaterial="softEdge">
              <a:bevelT w="25400" h="25400"/>
            </a:sp3d>
          </a:bodyPr>
          <a:lstStyle/>
          <a:p>
            <a:pPr eaLnBrk="1" fontAlgn="auto" hangingPunct="1">
              <a:spcAft>
                <a:spcPts val="0"/>
              </a:spcAft>
              <a:defRPr/>
            </a:pPr>
            <a:r>
              <a:rPr lang="fi-FI" sz="2800" i="1" dirty="0" err="1" smtClean="0">
                <a:latin typeface="Arial" charset="0"/>
                <a:cs typeface="Arial" charset="0"/>
              </a:rPr>
              <a:t>Restoration</a:t>
            </a:r>
            <a:r>
              <a:rPr lang="fi-FI" sz="2800" i="1" dirty="0" smtClean="0">
                <a:latin typeface="Arial" charset="0"/>
                <a:cs typeface="Arial" charset="0"/>
              </a:rPr>
              <a:t> </a:t>
            </a:r>
            <a:r>
              <a:rPr lang="fi-FI" sz="2800" i="1" dirty="0" err="1">
                <a:latin typeface="Arial" charset="0"/>
                <a:cs typeface="Arial" charset="0"/>
              </a:rPr>
              <a:t>Outcome</a:t>
            </a:r>
            <a:r>
              <a:rPr lang="fi-FI" sz="2800" i="1" dirty="0">
                <a:latin typeface="Arial" charset="0"/>
                <a:cs typeface="Arial" charset="0"/>
              </a:rPr>
              <a:t> </a:t>
            </a:r>
            <a:r>
              <a:rPr lang="fi-FI" sz="2800" i="1" dirty="0" err="1">
                <a:latin typeface="Arial" charset="0"/>
                <a:cs typeface="Arial" charset="0"/>
              </a:rPr>
              <a:t>Scale</a:t>
            </a:r>
            <a:r>
              <a:rPr lang="fi-FI" sz="2800" i="1" dirty="0">
                <a:latin typeface="Arial" charset="0"/>
                <a:cs typeface="Arial" charset="0"/>
              </a:rPr>
              <a:t> (ROS)</a:t>
            </a:r>
            <a:endParaRPr lang="en-US" sz="2800" dirty="0" smtClean="0">
              <a:solidFill>
                <a:schemeClr val="tx2"/>
              </a:solidFill>
              <a:effectLst>
                <a:outerShdw blurRad="31750" dist="25400" dir="5400000" algn="tl" rotWithShape="0">
                  <a:srgbClr val="000000">
                    <a:alpha val="25000"/>
                  </a:srgbClr>
                </a:outerShdw>
              </a:effectLst>
              <a:latin typeface="+mj-lt"/>
              <a:cs typeface="+mj-cs"/>
            </a:endParaRPr>
          </a:p>
        </p:txBody>
      </p:sp>
      <p:pic>
        <p:nvPicPr>
          <p:cNvPr id="4" name="Picture 7" descr="TY_EN_logo_RGB_70mm"/>
          <p:cNvPicPr>
            <a:picLocks noChangeAspect="1" noChangeArrowheads="1"/>
          </p:cNvPicPr>
          <p:nvPr/>
        </p:nvPicPr>
        <p:blipFill>
          <a:blip r:embed="rId4" cstate="print"/>
          <a:srcRect/>
          <a:stretch>
            <a:fillRect/>
          </a:stretch>
        </p:blipFill>
        <p:spPr bwMode="auto">
          <a:xfrm>
            <a:off x="6516216" y="548230"/>
            <a:ext cx="2016125" cy="460375"/>
          </a:xfrm>
          <a:prstGeom prst="rect">
            <a:avLst/>
          </a:prstGeom>
          <a:noFill/>
          <a:ln w="9525">
            <a:noFill/>
            <a:miter lim="800000"/>
            <a:headEnd/>
            <a:tailEnd/>
          </a:ln>
        </p:spPr>
      </p:pic>
      <p:pic>
        <p:nvPicPr>
          <p:cNvPr id="6" name="~PP101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307927638"/>
      </p:ext>
    </p:extLst>
  </p:cSld>
  <p:clrMapOvr>
    <a:masterClrMapping/>
  </p:clrMapOvr>
  <p:transition spd="slow" advTm="219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endParaRPr lang="fi-FI" altLang="fi-FI"/>
          </a:p>
        </p:txBody>
      </p:sp>
      <p:sp>
        <p:nvSpPr>
          <p:cNvPr id="144387" name="Rectangle 3"/>
          <p:cNvSpPr>
            <a:spLocks noGrp="1" noChangeArrowheads="1"/>
          </p:cNvSpPr>
          <p:nvPr>
            <p:ph type="body" idx="1"/>
          </p:nvPr>
        </p:nvSpPr>
        <p:spPr/>
        <p:txBody>
          <a:bodyPr/>
          <a:lstStyle/>
          <a:p>
            <a:endParaRPr lang="fi-FI" altLang="fi-FI"/>
          </a:p>
        </p:txBody>
      </p:sp>
      <p:pic>
        <p:nvPicPr>
          <p:cNvPr id="7" name="Content Placeholder 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260350"/>
            <a:ext cx="8893175"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TY_EN_logo_RGB_70mm"/>
          <p:cNvPicPr>
            <a:picLocks noChangeAspect="1" noChangeArrowheads="1"/>
          </p:cNvPicPr>
          <p:nvPr/>
        </p:nvPicPr>
        <p:blipFill>
          <a:blip r:embed="rId5" cstate="print"/>
          <a:srcRect/>
          <a:stretch>
            <a:fillRect/>
          </a:stretch>
        </p:blipFill>
        <p:spPr bwMode="auto">
          <a:xfrm>
            <a:off x="6516216" y="354694"/>
            <a:ext cx="2522762" cy="576064"/>
          </a:xfrm>
          <a:prstGeom prst="rect">
            <a:avLst/>
          </a:prstGeom>
          <a:noFill/>
          <a:ln w="9525">
            <a:noFill/>
            <a:miter lim="800000"/>
            <a:headEnd/>
            <a:tailEnd/>
          </a:ln>
        </p:spPr>
      </p:pic>
      <p:pic>
        <p:nvPicPr>
          <p:cNvPr id="8" name="~PP1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884797145"/>
      </p:ext>
    </p:extLst>
  </p:cSld>
  <p:clrMapOvr>
    <a:masterClrMapping/>
  </p:clrMapOvr>
  <p:transition spd="slow" advTm="680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ubrik 1"/>
          <p:cNvSpPr>
            <a:spLocks noGrp="1"/>
          </p:cNvSpPr>
          <p:nvPr>
            <p:ph type="title" idx="4294967295"/>
          </p:nvPr>
        </p:nvSpPr>
        <p:spPr>
          <a:xfrm>
            <a:off x="899592" y="1143000"/>
            <a:ext cx="8358187" cy="685800"/>
          </a:xfrm>
        </p:spPr>
        <p:txBody>
          <a:bodyPr anchorCtr="0">
            <a:normAutofit/>
          </a:bodyPr>
          <a:lstStyle/>
          <a:p>
            <a:r>
              <a:rPr lang="sv-SE" b="1" dirty="0">
                <a:solidFill>
                  <a:schemeClr val="tx1"/>
                </a:solidFill>
              </a:rPr>
              <a:t>Areas of </a:t>
            </a:r>
            <a:r>
              <a:rPr lang="sv-SE" b="1" dirty="0" err="1">
                <a:solidFill>
                  <a:schemeClr val="tx1"/>
                </a:solidFill>
              </a:rPr>
              <a:t>Accumulating</a:t>
            </a:r>
            <a:r>
              <a:rPr lang="sv-SE" b="1" dirty="0">
                <a:solidFill>
                  <a:schemeClr val="tx1"/>
                </a:solidFill>
              </a:rPr>
              <a:t> </a:t>
            </a:r>
            <a:r>
              <a:rPr lang="sv-SE" b="1" dirty="0" err="1">
                <a:solidFill>
                  <a:schemeClr val="tx1"/>
                </a:solidFill>
              </a:rPr>
              <a:t>Evidence</a:t>
            </a:r>
            <a:r>
              <a:rPr lang="sv-SE" b="1" dirty="0">
                <a:solidFill>
                  <a:schemeClr val="tx1"/>
                </a:solidFill>
              </a:rPr>
              <a:t> - </a:t>
            </a:r>
            <a:r>
              <a:rPr lang="sv-SE" b="1" dirty="0" smtClean="0">
                <a:solidFill>
                  <a:schemeClr val="tx1"/>
                </a:solidFill>
              </a:rPr>
              <a:t>3</a:t>
            </a:r>
            <a:endParaRPr lang="sv-SE" b="1" dirty="0">
              <a:solidFill>
                <a:schemeClr val="tx1"/>
              </a:solidFill>
            </a:endParaRPr>
          </a:p>
        </p:txBody>
      </p:sp>
      <p:sp>
        <p:nvSpPr>
          <p:cNvPr id="162819" name="Platshållare för innehåll 2"/>
          <p:cNvSpPr>
            <a:spLocks noGrp="1"/>
          </p:cNvSpPr>
          <p:nvPr>
            <p:ph idx="4294967295"/>
          </p:nvPr>
        </p:nvSpPr>
        <p:spPr>
          <a:xfrm>
            <a:off x="899592" y="2204864"/>
            <a:ext cx="7632848" cy="4176464"/>
          </a:xfrm>
        </p:spPr>
        <p:txBody>
          <a:bodyPr/>
          <a:lstStyle/>
          <a:p>
            <a:pPr marL="0" indent="0">
              <a:spcBef>
                <a:spcPts val="1800"/>
              </a:spcBef>
            </a:pPr>
            <a:r>
              <a:rPr lang="en-GB" dirty="0"/>
              <a:t> </a:t>
            </a:r>
            <a:r>
              <a:rPr lang="en-GB" b="1" dirty="0"/>
              <a:t>Surveys</a:t>
            </a:r>
            <a:r>
              <a:rPr lang="en-GB" dirty="0"/>
              <a:t> </a:t>
            </a:r>
            <a:r>
              <a:rPr lang="en-GB" dirty="0" smtClean="0"/>
              <a:t>are </a:t>
            </a:r>
            <a:r>
              <a:rPr lang="en-GB" dirty="0"/>
              <a:t>increasing our understanding of the ways in which people make deliberate use of environments for restorative experiences, stress-regulation and self-regulation over extended periods of time.</a:t>
            </a:r>
            <a:endParaRPr lang="sv-SE" dirty="0"/>
          </a:p>
          <a:p>
            <a:pPr marL="0" indent="0"/>
            <a:endParaRPr lang="sv-SE" dirty="0"/>
          </a:p>
          <a:p>
            <a:pPr marL="0" indent="0"/>
            <a:endParaRPr lang="sv-SE" dirty="0"/>
          </a:p>
          <a:p>
            <a:pPr marL="0" indent="0"/>
            <a:endParaRPr lang="sv-SE" dirty="0"/>
          </a:p>
        </p:txBody>
      </p:sp>
      <p:pic>
        <p:nvPicPr>
          <p:cNvPr id="6" name="~PP21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3117485534"/>
      </p:ext>
    </p:extLst>
  </p:cSld>
  <p:clrMapOvr>
    <a:masterClrMapping/>
  </p:clrMapOvr>
  <p:transition advTm="457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idx="4294967295"/>
          </p:nvPr>
        </p:nvSpPr>
        <p:spPr>
          <a:xfrm>
            <a:off x="996950" y="1268760"/>
            <a:ext cx="8147050" cy="314325"/>
          </a:xfrm>
        </p:spPr>
        <p:txBody>
          <a:bodyPr anchorCtr="0"/>
          <a:lstStyle/>
          <a:p>
            <a:r>
              <a:rPr lang="fi-FI" altLang="fi-FI" dirty="0" err="1" smtClean="0"/>
              <a:t>Favourite</a:t>
            </a:r>
            <a:r>
              <a:rPr lang="fi-FI" altLang="fi-FI" dirty="0" smtClean="0"/>
              <a:t> </a:t>
            </a:r>
            <a:r>
              <a:rPr lang="fi-FI" altLang="fi-FI" dirty="0" err="1" smtClean="0"/>
              <a:t>place</a:t>
            </a:r>
            <a:r>
              <a:rPr lang="fi-FI" altLang="fi-FI" dirty="0" smtClean="0"/>
              <a:t> </a:t>
            </a:r>
            <a:r>
              <a:rPr lang="fi-FI" altLang="fi-FI" dirty="0" err="1" smtClean="0"/>
              <a:t>studies</a:t>
            </a:r>
            <a:endParaRPr lang="fi-FI" altLang="fi-FI" dirty="0"/>
          </a:p>
        </p:txBody>
      </p:sp>
      <p:sp>
        <p:nvSpPr>
          <p:cNvPr id="97283" name="Rectangle 3"/>
          <p:cNvSpPr>
            <a:spLocks noGrp="1" noChangeArrowheads="1"/>
          </p:cNvSpPr>
          <p:nvPr>
            <p:ph type="body" idx="4294967295"/>
          </p:nvPr>
        </p:nvSpPr>
        <p:spPr>
          <a:xfrm>
            <a:off x="683568" y="1844824"/>
            <a:ext cx="8136582" cy="4824264"/>
          </a:xfrm>
        </p:spPr>
        <p:txBody>
          <a:bodyPr/>
          <a:lstStyle/>
          <a:p>
            <a:r>
              <a:rPr lang="en-GB" altLang="fi-FI" dirty="0"/>
              <a:t>In adult samples from different countries (</a:t>
            </a:r>
            <a:r>
              <a:rPr lang="en-US" altLang="fi-FI" dirty="0"/>
              <a:t>Finland, USA, Ireland, Senegal, Estonia)</a:t>
            </a:r>
            <a:r>
              <a:rPr lang="en-GB" altLang="fi-FI" dirty="0"/>
              <a:t>, </a:t>
            </a:r>
            <a:r>
              <a:rPr lang="en-US" altLang="fi-FI" dirty="0"/>
              <a:t>natural settings, such as parks, beaches or forests have </a:t>
            </a:r>
            <a:r>
              <a:rPr lang="en-GB" altLang="fi-FI" dirty="0"/>
              <a:t>constituted 50%-60% of favourite places (</a:t>
            </a:r>
            <a:r>
              <a:rPr lang="en-GB" altLang="fi-FI" dirty="0" err="1"/>
              <a:t>Korpela</a:t>
            </a:r>
            <a:r>
              <a:rPr lang="en-GB" altLang="fi-FI" dirty="0"/>
              <a:t> &amp; </a:t>
            </a:r>
            <a:r>
              <a:rPr lang="en-GB" altLang="fi-FI" dirty="0" err="1"/>
              <a:t>Hartig</a:t>
            </a:r>
            <a:r>
              <a:rPr lang="en-GB" altLang="fi-FI" dirty="0"/>
              <a:t>, 1996; </a:t>
            </a:r>
            <a:r>
              <a:rPr lang="en-GB" altLang="fi-FI" dirty="0" err="1"/>
              <a:t>Korpela</a:t>
            </a:r>
            <a:r>
              <a:rPr lang="en-GB" altLang="fi-FI" dirty="0"/>
              <a:t> </a:t>
            </a:r>
            <a:r>
              <a:rPr lang="en-GB" altLang="fi-FI" i="1" dirty="0"/>
              <a:t>et al.</a:t>
            </a:r>
            <a:r>
              <a:rPr lang="en-GB" altLang="fi-FI" dirty="0"/>
              <a:t>, 2001; Newell, 1997, </a:t>
            </a:r>
            <a:r>
              <a:rPr lang="en-GB" altLang="fi-FI" dirty="0" err="1"/>
              <a:t>Sommer</a:t>
            </a:r>
            <a:r>
              <a:rPr lang="en-GB" altLang="fi-FI" dirty="0"/>
              <a:t>, 1990)</a:t>
            </a:r>
            <a:r>
              <a:rPr lang="en-US" altLang="fi-FI" dirty="0"/>
              <a:t>. </a:t>
            </a:r>
          </a:p>
          <a:p>
            <a:endParaRPr lang="en-US" altLang="fi-FI" dirty="0"/>
          </a:p>
        </p:txBody>
      </p:sp>
      <p:pic>
        <p:nvPicPr>
          <p:cNvPr id="4" name="Picture 7" descr="TY_EN_logo_RGB_70mm"/>
          <p:cNvPicPr>
            <a:picLocks noChangeAspect="1" noChangeArrowheads="1"/>
          </p:cNvPicPr>
          <p:nvPr/>
        </p:nvPicPr>
        <p:blipFill>
          <a:blip r:embed="rId4" cstate="print"/>
          <a:srcRect/>
          <a:stretch>
            <a:fillRect/>
          </a:stretch>
        </p:blipFill>
        <p:spPr bwMode="auto">
          <a:xfrm>
            <a:off x="6156176" y="404664"/>
            <a:ext cx="2522762" cy="576064"/>
          </a:xfrm>
          <a:prstGeom prst="rect">
            <a:avLst/>
          </a:prstGeom>
          <a:noFill/>
          <a:ln w="9525">
            <a:noFill/>
            <a:miter lim="800000"/>
            <a:headEnd/>
            <a:tailEnd/>
          </a:ln>
        </p:spPr>
      </p:pic>
      <p:pic>
        <p:nvPicPr>
          <p:cNvPr id="6" name="~PP203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1881436553"/>
      </p:ext>
    </p:extLst>
  </p:cSld>
  <p:clrMapOvr>
    <a:masterClrMapping/>
  </p:clrMapOvr>
  <p:transition spd="slow" advTm="264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endParaRPr lang="fi-FI" smtClean="0"/>
          </a:p>
        </p:txBody>
      </p:sp>
      <p:sp>
        <p:nvSpPr>
          <p:cNvPr id="10243" name="Rectangle 3"/>
          <p:cNvSpPr>
            <a:spLocks noGrp="1" noChangeArrowheads="1"/>
          </p:cNvSpPr>
          <p:nvPr>
            <p:ph idx="1"/>
          </p:nvPr>
        </p:nvSpPr>
        <p:spPr>
          <a:xfrm>
            <a:off x="468313" y="981075"/>
            <a:ext cx="8218487" cy="5145088"/>
          </a:xfrm>
        </p:spPr>
        <p:txBody>
          <a:bodyPr/>
          <a:lstStyle/>
          <a:p>
            <a:pPr>
              <a:lnSpc>
                <a:spcPct val="90000"/>
              </a:lnSpc>
            </a:pPr>
            <a:r>
              <a:rPr lang="fi-FI" sz="2800" b="1" dirty="0" err="1" smtClean="0"/>
              <a:t>Restorative</a:t>
            </a:r>
            <a:r>
              <a:rPr lang="fi-FI" sz="2800" b="1" dirty="0" smtClean="0"/>
              <a:t> </a:t>
            </a:r>
            <a:r>
              <a:rPr lang="fi-FI" sz="2800" b="1" dirty="0" err="1" smtClean="0"/>
              <a:t>environments</a:t>
            </a:r>
            <a:r>
              <a:rPr lang="fi-FI" sz="2800" b="1" dirty="0" smtClean="0"/>
              <a:t> </a:t>
            </a:r>
            <a:r>
              <a:rPr lang="fi-FI" sz="2800" dirty="0" err="1" smtClean="0"/>
              <a:t>are</a:t>
            </a:r>
            <a:r>
              <a:rPr lang="fi-FI" sz="2800" dirty="0" smtClean="0"/>
              <a:t> </a:t>
            </a:r>
            <a:r>
              <a:rPr lang="fi-FI" sz="2800" dirty="0" err="1" smtClean="0"/>
              <a:t>environments</a:t>
            </a:r>
            <a:r>
              <a:rPr lang="fi-FI" sz="2800" dirty="0" smtClean="0"/>
              <a:t> </a:t>
            </a:r>
            <a:r>
              <a:rPr lang="fi-FI" sz="2800" dirty="0" err="1" smtClean="0"/>
              <a:t>which</a:t>
            </a:r>
            <a:r>
              <a:rPr lang="fi-FI" sz="2800" dirty="0" smtClean="0"/>
              <a:t> </a:t>
            </a:r>
            <a:r>
              <a:rPr lang="fi-FI" sz="2800" dirty="0" err="1" smtClean="0"/>
              <a:t>promote</a:t>
            </a:r>
            <a:r>
              <a:rPr lang="fi-FI" sz="2800" dirty="0" smtClean="0"/>
              <a:t> - </a:t>
            </a:r>
            <a:r>
              <a:rPr lang="fi-FI" sz="2800" dirty="0" err="1" smtClean="0"/>
              <a:t>not</a:t>
            </a:r>
            <a:r>
              <a:rPr lang="fi-FI" sz="2800" dirty="0" smtClean="0"/>
              <a:t> </a:t>
            </a:r>
            <a:r>
              <a:rPr lang="fi-FI" sz="2800" dirty="0" err="1" smtClean="0"/>
              <a:t>only</a:t>
            </a:r>
            <a:r>
              <a:rPr lang="fi-FI" sz="2800" dirty="0" smtClean="0"/>
              <a:t> permit – </a:t>
            </a:r>
            <a:r>
              <a:rPr lang="fi-FI" sz="2800" dirty="0" err="1" smtClean="0"/>
              <a:t>recovery</a:t>
            </a:r>
            <a:r>
              <a:rPr lang="fi-FI" sz="2800" dirty="0" smtClean="0"/>
              <a:t>, </a:t>
            </a:r>
            <a:r>
              <a:rPr lang="fi-FI" sz="2800" dirty="0" err="1" smtClean="0"/>
              <a:t>that</a:t>
            </a:r>
            <a:r>
              <a:rPr lang="fi-FI" sz="2800" dirty="0" smtClean="0"/>
              <a:t> is, </a:t>
            </a:r>
            <a:r>
              <a:rPr lang="fi-FI" sz="2800" dirty="0" err="1" smtClean="0"/>
              <a:t>restoration</a:t>
            </a:r>
            <a:r>
              <a:rPr lang="fi-FI" sz="2800" dirty="0" smtClean="0"/>
              <a:t> </a:t>
            </a:r>
            <a:r>
              <a:rPr lang="fi-FI" sz="2800" dirty="0" err="1" smtClean="0"/>
              <a:t>from</a:t>
            </a:r>
            <a:r>
              <a:rPr lang="fi-FI" sz="2800" dirty="0" smtClean="0"/>
              <a:t> </a:t>
            </a:r>
            <a:r>
              <a:rPr lang="fi-FI" sz="2800" dirty="0" err="1" smtClean="0"/>
              <a:t>stress</a:t>
            </a:r>
            <a:r>
              <a:rPr lang="fi-FI" sz="2800" dirty="0" smtClean="0"/>
              <a:t> and </a:t>
            </a:r>
            <a:r>
              <a:rPr lang="fi-FI" sz="2800" dirty="0" err="1" smtClean="0"/>
              <a:t>fatigue</a:t>
            </a:r>
            <a:r>
              <a:rPr lang="fi-FI" sz="2800" dirty="0" smtClean="0"/>
              <a:t>. </a:t>
            </a:r>
            <a:r>
              <a:rPr lang="fi-FI" sz="2800" dirty="0" err="1" smtClean="0"/>
              <a:t>Stress</a:t>
            </a:r>
            <a:r>
              <a:rPr lang="fi-FI" sz="2800" dirty="0" smtClean="0"/>
              <a:t> and </a:t>
            </a:r>
            <a:r>
              <a:rPr lang="fi-FI" sz="2800" dirty="0" err="1" smtClean="0"/>
              <a:t>fatigue</a:t>
            </a:r>
            <a:r>
              <a:rPr lang="fi-FI" sz="2800" dirty="0" smtClean="0"/>
              <a:t> </a:t>
            </a:r>
            <a:r>
              <a:rPr lang="fi-FI" sz="2800" dirty="0" err="1" smtClean="0"/>
              <a:t>are</a:t>
            </a:r>
            <a:r>
              <a:rPr lang="fi-FI" sz="2800" dirty="0" smtClean="0"/>
              <a:t> </a:t>
            </a:r>
            <a:r>
              <a:rPr lang="fi-FI" sz="2800" dirty="0" err="1" smtClean="0"/>
              <a:t>defined</a:t>
            </a:r>
            <a:r>
              <a:rPr lang="fi-FI" sz="2800" dirty="0" smtClean="0"/>
              <a:t> as </a:t>
            </a:r>
            <a:r>
              <a:rPr lang="fi-FI" sz="2800" dirty="0" err="1" smtClean="0"/>
              <a:t>including</a:t>
            </a:r>
            <a:r>
              <a:rPr lang="fi-FI" sz="2800" dirty="0" smtClean="0"/>
              <a:t> </a:t>
            </a:r>
            <a:r>
              <a:rPr lang="fi-FI" sz="2800" dirty="0" err="1" smtClean="0"/>
              <a:t>elevated</a:t>
            </a:r>
            <a:r>
              <a:rPr lang="fi-FI" sz="2800" dirty="0" smtClean="0"/>
              <a:t> </a:t>
            </a:r>
            <a:r>
              <a:rPr lang="fi-FI" sz="2800" dirty="0" err="1" smtClean="0"/>
              <a:t>physiological</a:t>
            </a:r>
            <a:r>
              <a:rPr lang="fi-FI" sz="2800" dirty="0" smtClean="0"/>
              <a:t> </a:t>
            </a:r>
            <a:r>
              <a:rPr lang="fi-FI" sz="2800" dirty="0" err="1" smtClean="0"/>
              <a:t>arousal</a:t>
            </a:r>
            <a:r>
              <a:rPr lang="fi-FI" sz="2800" dirty="0" smtClean="0"/>
              <a:t> and </a:t>
            </a:r>
            <a:r>
              <a:rPr lang="fi-FI" sz="2800" dirty="0" err="1" smtClean="0"/>
              <a:t>negative</a:t>
            </a:r>
            <a:r>
              <a:rPr lang="fi-FI" sz="2800" dirty="0" smtClean="0"/>
              <a:t> </a:t>
            </a:r>
            <a:r>
              <a:rPr lang="fi-FI" sz="2800" dirty="0" err="1" smtClean="0"/>
              <a:t>emotions</a:t>
            </a:r>
            <a:r>
              <a:rPr lang="fi-FI" dirty="0" smtClean="0"/>
              <a:t> and an </a:t>
            </a:r>
            <a:r>
              <a:rPr lang="fi-FI" dirty="0" err="1" smtClean="0"/>
              <a:t>inability</a:t>
            </a:r>
            <a:r>
              <a:rPr lang="fi-FI" dirty="0" smtClean="0"/>
              <a:t> to </a:t>
            </a:r>
            <a:r>
              <a:rPr lang="fi-FI" dirty="0" err="1" smtClean="0"/>
              <a:t>concentrate</a:t>
            </a:r>
            <a:r>
              <a:rPr lang="fi-FI" dirty="0" smtClean="0"/>
              <a:t> </a:t>
            </a:r>
            <a:r>
              <a:rPr lang="fi-FI" dirty="0" err="1" smtClean="0"/>
              <a:t>well</a:t>
            </a:r>
            <a:r>
              <a:rPr lang="fi-FI" dirty="0" smtClean="0"/>
              <a:t>.</a:t>
            </a:r>
            <a:endParaRPr lang="fi-FI" sz="2800" dirty="0" smtClean="0"/>
          </a:p>
          <a:p>
            <a:pPr eaLnBrk="1" hangingPunct="1">
              <a:lnSpc>
                <a:spcPct val="90000"/>
              </a:lnSpc>
            </a:pPr>
            <a:r>
              <a:rPr lang="fi-FI" sz="2800" dirty="0" err="1" smtClean="0"/>
              <a:t>Thus</a:t>
            </a:r>
            <a:r>
              <a:rPr lang="fi-FI" sz="2800" dirty="0" smtClean="0"/>
              <a:t>, </a:t>
            </a:r>
            <a:r>
              <a:rPr lang="fi-FI" sz="2800" dirty="0" err="1" smtClean="0"/>
              <a:t>restorative</a:t>
            </a:r>
            <a:r>
              <a:rPr lang="fi-FI" sz="2800" dirty="0" smtClean="0"/>
              <a:t> </a:t>
            </a:r>
            <a:r>
              <a:rPr lang="fi-FI" sz="2800" dirty="0" err="1" smtClean="0"/>
              <a:t>environments</a:t>
            </a:r>
            <a:r>
              <a:rPr lang="fi-FI" sz="2800" dirty="0" smtClean="0"/>
              <a:t> </a:t>
            </a:r>
            <a:r>
              <a:rPr lang="fi-FI" sz="2800" dirty="0" err="1" smtClean="0"/>
              <a:t>are</a:t>
            </a:r>
            <a:r>
              <a:rPr lang="fi-FI" sz="2800" dirty="0" smtClean="0"/>
              <a:t> </a:t>
            </a:r>
            <a:r>
              <a:rPr lang="fi-FI" sz="2800" dirty="0" err="1" smtClean="0"/>
              <a:t>stress-ameliorating</a:t>
            </a:r>
            <a:r>
              <a:rPr lang="fi-FI" sz="2800" dirty="0" smtClean="0"/>
              <a:t>, </a:t>
            </a:r>
            <a:r>
              <a:rPr lang="fi-FI" sz="2800" dirty="0" err="1" smtClean="0"/>
              <a:t>stress-reducing</a:t>
            </a:r>
            <a:r>
              <a:rPr lang="fi-FI" sz="2800" dirty="0" smtClean="0"/>
              <a:t> </a:t>
            </a:r>
            <a:r>
              <a:rPr lang="fi-FI" sz="2800" dirty="0" err="1" smtClean="0"/>
              <a:t>environments</a:t>
            </a:r>
            <a:r>
              <a:rPr lang="fi-FI" sz="2800" dirty="0" smtClean="0"/>
              <a:t>.</a:t>
            </a:r>
          </a:p>
          <a:p>
            <a:r>
              <a:rPr lang="sv-SE" b="1" dirty="0" smtClean="0"/>
              <a:t>Restoration is </a:t>
            </a:r>
            <a:r>
              <a:rPr lang="sv-SE" dirty="0" smtClean="0"/>
              <a:t>”the process of </a:t>
            </a:r>
            <a:r>
              <a:rPr lang="sv-SE" dirty="0" err="1" smtClean="0"/>
              <a:t>renewing</a:t>
            </a:r>
            <a:r>
              <a:rPr lang="sv-SE" dirty="0" smtClean="0"/>
              <a:t> or </a:t>
            </a:r>
            <a:r>
              <a:rPr lang="sv-SE" dirty="0" err="1" smtClean="0"/>
              <a:t>recovering</a:t>
            </a:r>
            <a:r>
              <a:rPr lang="sv-SE" dirty="0" smtClean="0"/>
              <a:t> </a:t>
            </a:r>
            <a:r>
              <a:rPr lang="sv-SE" dirty="0" err="1" smtClean="0"/>
              <a:t>resources</a:t>
            </a:r>
            <a:r>
              <a:rPr lang="sv-SE" dirty="0" smtClean="0"/>
              <a:t> or </a:t>
            </a:r>
            <a:r>
              <a:rPr lang="sv-SE" dirty="0" err="1" smtClean="0"/>
              <a:t>capacities</a:t>
            </a:r>
            <a:r>
              <a:rPr lang="sv-SE" dirty="0" smtClean="0"/>
              <a:t> that </a:t>
            </a:r>
            <a:r>
              <a:rPr lang="sv-SE" dirty="0" err="1" smtClean="0"/>
              <a:t>have</a:t>
            </a:r>
            <a:r>
              <a:rPr lang="sv-SE" dirty="0" smtClean="0"/>
              <a:t> </a:t>
            </a:r>
            <a:r>
              <a:rPr lang="sv-SE" dirty="0" err="1" smtClean="0"/>
              <a:t>become</a:t>
            </a:r>
            <a:r>
              <a:rPr lang="sv-SE" dirty="0" smtClean="0"/>
              <a:t> </a:t>
            </a:r>
            <a:r>
              <a:rPr lang="sv-SE" dirty="0" err="1" smtClean="0"/>
              <a:t>diminished</a:t>
            </a:r>
            <a:r>
              <a:rPr lang="sv-SE" dirty="0" smtClean="0"/>
              <a:t> / </a:t>
            </a:r>
            <a:r>
              <a:rPr lang="sv-SE" dirty="0" err="1" smtClean="0"/>
              <a:t>depleted</a:t>
            </a:r>
            <a:r>
              <a:rPr lang="sv-SE" dirty="0" smtClean="0"/>
              <a:t> in </a:t>
            </a:r>
            <a:r>
              <a:rPr lang="sv-SE" dirty="0" err="1" smtClean="0"/>
              <a:t>meeting</a:t>
            </a:r>
            <a:r>
              <a:rPr lang="sv-SE" dirty="0" smtClean="0"/>
              <a:t> the </a:t>
            </a:r>
            <a:r>
              <a:rPr lang="sv-SE" dirty="0" err="1" smtClean="0"/>
              <a:t>demands</a:t>
            </a:r>
            <a:r>
              <a:rPr lang="sv-SE" dirty="0" smtClean="0"/>
              <a:t> of </a:t>
            </a:r>
            <a:r>
              <a:rPr lang="sv-SE" dirty="0" err="1" smtClean="0"/>
              <a:t>everyday</a:t>
            </a:r>
            <a:r>
              <a:rPr lang="sv-SE" dirty="0" smtClean="0"/>
              <a:t> life.” (Hartig, T.)</a:t>
            </a:r>
          </a:p>
          <a:p>
            <a:pPr eaLnBrk="1" hangingPunct="1">
              <a:lnSpc>
                <a:spcPct val="90000"/>
              </a:lnSpc>
            </a:pPr>
            <a:endParaRPr lang="fi-FI" sz="2800" dirty="0" smtClean="0"/>
          </a:p>
        </p:txBody>
      </p:sp>
      <p:pic>
        <p:nvPicPr>
          <p:cNvPr id="5" name="~PP266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662988" y="6376988"/>
            <a:ext cx="244475" cy="244475"/>
          </a:xfrm>
          <a:prstGeom prst="rect">
            <a:avLst/>
          </a:prstGeom>
        </p:spPr>
      </p:pic>
    </p:spTree>
  </p:cSld>
  <p:clrMapOvr>
    <a:masterClrMapping/>
  </p:clrMapOvr>
  <p:transition advTm="695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idx="4294967295"/>
          </p:nvPr>
        </p:nvSpPr>
        <p:spPr>
          <a:xfrm>
            <a:off x="684213" y="277813"/>
            <a:ext cx="8002587" cy="257175"/>
          </a:xfrm>
        </p:spPr>
        <p:txBody>
          <a:bodyPr anchorCtr="0"/>
          <a:lstStyle/>
          <a:p>
            <a:endParaRPr lang="fi-FI" altLang="fi-FI" sz="4000"/>
          </a:p>
        </p:txBody>
      </p:sp>
      <p:sp>
        <p:nvSpPr>
          <p:cNvPr id="96259" name="Rectangle 3"/>
          <p:cNvSpPr>
            <a:spLocks noGrp="1" noChangeArrowheads="1"/>
          </p:cNvSpPr>
          <p:nvPr>
            <p:ph type="body" idx="4294967295"/>
          </p:nvPr>
        </p:nvSpPr>
        <p:spPr>
          <a:xfrm>
            <a:off x="683568" y="1052736"/>
            <a:ext cx="8281045" cy="5616352"/>
          </a:xfrm>
        </p:spPr>
        <p:txBody>
          <a:bodyPr/>
          <a:lstStyle/>
          <a:p>
            <a:pPr>
              <a:lnSpc>
                <a:spcPct val="80000"/>
              </a:lnSpc>
            </a:pPr>
            <a:r>
              <a:rPr lang="en-US" altLang="fi-FI" sz="2800" dirty="0"/>
              <a:t>Cross-sectional self-report studies have shown that </a:t>
            </a:r>
            <a:r>
              <a:rPr lang="en-US" altLang="fi-FI" sz="2800" dirty="0" err="1"/>
              <a:t>favourite</a:t>
            </a:r>
            <a:r>
              <a:rPr lang="en-US" altLang="fi-FI" sz="2800" dirty="0"/>
              <a:t> </a:t>
            </a:r>
            <a:r>
              <a:rPr lang="en-US" altLang="fi-FI" sz="2800" dirty="0" err="1"/>
              <a:t>neighbourhood</a:t>
            </a:r>
            <a:r>
              <a:rPr lang="en-US" altLang="fi-FI" sz="2800" dirty="0"/>
              <a:t> places provide stress-alleviating experiences and that people visit these places for regulation of their self-experience and feelings (Jorgensen, </a:t>
            </a:r>
            <a:r>
              <a:rPr lang="en-US" altLang="fi-FI" sz="2800" dirty="0" err="1"/>
              <a:t>Hitchmough</a:t>
            </a:r>
            <a:r>
              <a:rPr lang="en-US" altLang="fi-FI" sz="2800" dirty="0"/>
              <a:t> &amp; </a:t>
            </a:r>
            <a:r>
              <a:rPr lang="en-US" altLang="fi-FI" sz="2800" dirty="0" err="1"/>
              <a:t>Dunnett</a:t>
            </a:r>
            <a:r>
              <a:rPr lang="en-US" altLang="fi-FI" sz="2800" dirty="0"/>
              <a:t>, 2007; </a:t>
            </a:r>
            <a:r>
              <a:rPr lang="en-US" altLang="fi-FI" sz="2800" dirty="0" err="1"/>
              <a:t>Korpela</a:t>
            </a:r>
            <a:r>
              <a:rPr lang="en-US" altLang="fi-FI" sz="2800" dirty="0"/>
              <a:t>, 1992; </a:t>
            </a:r>
            <a:r>
              <a:rPr lang="en-US" altLang="fi-FI" sz="2800" dirty="0" err="1"/>
              <a:t>Korpela</a:t>
            </a:r>
            <a:r>
              <a:rPr lang="en-US" altLang="fi-FI" sz="2800" dirty="0"/>
              <a:t> &amp; </a:t>
            </a:r>
            <a:r>
              <a:rPr lang="en-US" altLang="fi-FI" sz="2800" dirty="0" err="1"/>
              <a:t>Hartig</a:t>
            </a:r>
            <a:r>
              <a:rPr lang="en-US" altLang="fi-FI" sz="2800" dirty="0"/>
              <a:t>, 1996; </a:t>
            </a:r>
            <a:r>
              <a:rPr lang="en-US" altLang="fi-FI" sz="2800" dirty="0" err="1"/>
              <a:t>Korpela</a:t>
            </a:r>
            <a:r>
              <a:rPr lang="en-US" altLang="fi-FI" sz="2800" dirty="0"/>
              <a:t> &amp; </a:t>
            </a:r>
            <a:r>
              <a:rPr lang="en-US" altLang="fi-FI" sz="2800" dirty="0" err="1"/>
              <a:t>Ylén</a:t>
            </a:r>
            <a:r>
              <a:rPr lang="en-US" altLang="fi-FI" sz="2800" dirty="0"/>
              <a:t>, 2007; </a:t>
            </a:r>
            <a:r>
              <a:rPr lang="en-US" altLang="fi-FI" sz="2800" dirty="0" err="1"/>
              <a:t>Korpela</a:t>
            </a:r>
            <a:r>
              <a:rPr lang="en-US" altLang="fi-FI" sz="2800" dirty="0"/>
              <a:t> et al., 2001; Newell, 1997). </a:t>
            </a:r>
          </a:p>
          <a:p>
            <a:pPr>
              <a:lnSpc>
                <a:spcPct val="80000"/>
              </a:lnSpc>
            </a:pPr>
            <a:r>
              <a:rPr lang="en-US" altLang="fi-FI" sz="2800" dirty="0"/>
              <a:t>Restorative outcomes, i.e., relaxation, alleviation of negative feelings, increase in positive feelings, forgetting worries, clearing random thoughts, recovering </a:t>
            </a:r>
            <a:r>
              <a:rPr lang="en-US" altLang="fi-FI" sz="2800" dirty="0" err="1"/>
              <a:t>attentional</a:t>
            </a:r>
            <a:r>
              <a:rPr lang="en-US" altLang="fi-FI" sz="2800" dirty="0"/>
              <a:t> focus, and facing matters on one’s mind have characterized visits to natural </a:t>
            </a:r>
            <a:r>
              <a:rPr lang="en-US" altLang="fi-FI" sz="2800" dirty="0" err="1"/>
              <a:t>favourite</a:t>
            </a:r>
            <a:r>
              <a:rPr lang="en-US" altLang="fi-FI" sz="2800" dirty="0"/>
              <a:t> places in particular. </a:t>
            </a:r>
          </a:p>
        </p:txBody>
      </p:sp>
      <p:pic>
        <p:nvPicPr>
          <p:cNvPr id="4" name="Picture 7" descr="TY_EN_logo_RGB_70mm"/>
          <p:cNvPicPr>
            <a:picLocks noChangeAspect="1" noChangeArrowheads="1"/>
          </p:cNvPicPr>
          <p:nvPr/>
        </p:nvPicPr>
        <p:blipFill>
          <a:blip r:embed="rId4" cstate="print"/>
          <a:srcRect/>
          <a:stretch>
            <a:fillRect/>
          </a:stretch>
        </p:blipFill>
        <p:spPr bwMode="auto">
          <a:xfrm>
            <a:off x="6156176" y="404664"/>
            <a:ext cx="2522762" cy="576064"/>
          </a:xfrm>
          <a:prstGeom prst="rect">
            <a:avLst/>
          </a:prstGeom>
          <a:noFill/>
          <a:ln w="9525">
            <a:noFill/>
            <a:miter lim="800000"/>
            <a:headEnd/>
            <a:tailEnd/>
          </a:ln>
        </p:spPr>
      </p:pic>
      <p:pic>
        <p:nvPicPr>
          <p:cNvPr id="6" name="~PP112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4079638009"/>
      </p:ext>
    </p:extLst>
  </p:cSld>
  <p:clrMapOvr>
    <a:masterClrMapping/>
  </p:clrMapOvr>
  <p:transition spd="slow" advTm="357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3059832" y="1272861"/>
            <a:ext cx="5307716" cy="572699"/>
          </a:xfrm>
          <a:prstGeom prst="rect">
            <a:avLst/>
          </a:prstGeom>
        </p:spPr>
        <p:txBody>
          <a:bodyPr vert="horz" lIns="91425" tIns="91425" rIns="91425" bIns="91425" rtlCol="0" anchor="t" anchorCtr="0">
            <a:noAutofit/>
          </a:bodyPr>
          <a:lstStyle/>
          <a:p>
            <a:r>
              <a:rPr lang="en-GB" dirty="0" smtClean="0"/>
              <a:t>Two theories</a:t>
            </a:r>
            <a:endParaRPr lang="en-GB" dirty="0"/>
          </a:p>
        </p:txBody>
      </p:sp>
      <p:sp>
        <p:nvSpPr>
          <p:cNvPr id="65" name="Shape 65"/>
          <p:cNvSpPr/>
          <p:nvPr/>
        </p:nvSpPr>
        <p:spPr>
          <a:xfrm rot="3044650">
            <a:off x="2893454" y="1778238"/>
            <a:ext cx="180156" cy="1440700"/>
          </a:xfrm>
          <a:prstGeom prst="down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endParaRPr/>
          </a:p>
        </p:txBody>
      </p:sp>
      <p:sp>
        <p:nvSpPr>
          <p:cNvPr id="66" name="Shape 66"/>
          <p:cNvSpPr txBox="1"/>
          <p:nvPr/>
        </p:nvSpPr>
        <p:spPr>
          <a:xfrm>
            <a:off x="696250" y="3062100"/>
            <a:ext cx="3515710" cy="798948"/>
          </a:xfrm>
          <a:prstGeom prst="rect">
            <a:avLst/>
          </a:prstGeom>
          <a:noFill/>
          <a:ln>
            <a:noFill/>
          </a:ln>
        </p:spPr>
        <p:txBody>
          <a:bodyPr lIns="91425" tIns="91425" rIns="91425" bIns="91425" anchor="t" anchorCtr="0">
            <a:noAutofit/>
          </a:bodyPr>
          <a:lstStyle/>
          <a:p>
            <a:r>
              <a:rPr lang="en-GB" dirty="0" err="1" smtClean="0"/>
              <a:t>Psychophysiological</a:t>
            </a:r>
            <a:r>
              <a:rPr lang="en-GB" dirty="0" smtClean="0"/>
              <a:t> Stress </a:t>
            </a:r>
            <a:r>
              <a:rPr lang="en-GB" dirty="0"/>
              <a:t>Recovery Theory (SRT)</a:t>
            </a:r>
          </a:p>
        </p:txBody>
      </p:sp>
      <p:sp>
        <p:nvSpPr>
          <p:cNvPr id="67" name="Shape 67"/>
          <p:cNvSpPr txBox="1"/>
          <p:nvPr/>
        </p:nvSpPr>
        <p:spPr>
          <a:xfrm>
            <a:off x="5007101" y="3062100"/>
            <a:ext cx="3842099" cy="281400"/>
          </a:xfrm>
          <a:prstGeom prst="rect">
            <a:avLst/>
          </a:prstGeom>
          <a:noFill/>
          <a:ln>
            <a:noFill/>
          </a:ln>
        </p:spPr>
        <p:txBody>
          <a:bodyPr lIns="91425" tIns="91425" rIns="91425" bIns="91425" anchor="t" anchorCtr="0">
            <a:noAutofit/>
          </a:bodyPr>
          <a:lstStyle/>
          <a:p>
            <a:r>
              <a:rPr lang="en-GB"/>
              <a:t>Attention Restoration Theory (ART)</a:t>
            </a:r>
          </a:p>
        </p:txBody>
      </p:sp>
      <p:sp>
        <p:nvSpPr>
          <p:cNvPr id="68" name="Shape 68"/>
          <p:cNvSpPr/>
          <p:nvPr/>
        </p:nvSpPr>
        <p:spPr>
          <a:xfrm rot="-3044650" flipH="1">
            <a:off x="5639429" y="1778238"/>
            <a:ext cx="180156" cy="1440700"/>
          </a:xfrm>
          <a:prstGeom prst="down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endParaRPr/>
          </a:p>
        </p:txBody>
      </p:sp>
      <p:pic>
        <p:nvPicPr>
          <p:cNvPr id="69" name="Shape 69"/>
          <p:cNvPicPr preferRelativeResize="0"/>
          <p:nvPr/>
        </p:nvPicPr>
        <p:blipFill>
          <a:blip r:embed="rId6" cstate="print">
            <a:alphaModFix/>
          </a:blip>
          <a:stretch>
            <a:fillRect/>
          </a:stretch>
        </p:blipFill>
        <p:spPr>
          <a:xfrm>
            <a:off x="5436096" y="3717032"/>
            <a:ext cx="2216715" cy="2349875"/>
          </a:xfrm>
          <a:prstGeom prst="rect">
            <a:avLst/>
          </a:prstGeom>
          <a:noFill/>
          <a:ln>
            <a:noFill/>
          </a:ln>
        </p:spPr>
      </p:pic>
      <p:pic>
        <p:nvPicPr>
          <p:cNvPr id="70" name="Shape 70"/>
          <p:cNvPicPr preferRelativeResize="0"/>
          <p:nvPr/>
        </p:nvPicPr>
        <p:blipFill>
          <a:blip r:embed="rId7" cstate="print">
            <a:alphaModFix/>
          </a:blip>
          <a:stretch>
            <a:fillRect/>
          </a:stretch>
        </p:blipFill>
        <p:spPr>
          <a:xfrm>
            <a:off x="1115617" y="3861048"/>
            <a:ext cx="2376264" cy="2232248"/>
          </a:xfrm>
          <a:prstGeom prst="rect">
            <a:avLst/>
          </a:prstGeom>
          <a:noFill/>
          <a:ln>
            <a:noFill/>
          </a:ln>
        </p:spPr>
      </p:pic>
      <p:pic>
        <p:nvPicPr>
          <p:cNvPr id="9" name="~PP2087.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1719481899"/>
      </p:ext>
    </p:extLst>
  </p:cSld>
  <p:clrMapOvr>
    <a:masterClrMapping/>
  </p:clrMapOvr>
  <p:transition spd="slow" advTm="30545">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endParaRPr lang="fi-FI" smtClean="0"/>
          </a:p>
        </p:txBody>
      </p:sp>
      <p:sp>
        <p:nvSpPr>
          <p:cNvPr id="9219" name="Rectangle 3"/>
          <p:cNvSpPr>
            <a:spLocks noGrp="1" noChangeArrowheads="1"/>
          </p:cNvSpPr>
          <p:nvPr>
            <p:ph idx="1"/>
          </p:nvPr>
        </p:nvSpPr>
        <p:spPr/>
        <p:txBody>
          <a:bodyPr/>
          <a:lstStyle/>
          <a:p>
            <a:r>
              <a:rPr lang="fi-FI" dirty="0" err="1" smtClean="0"/>
              <a:t>Studies</a:t>
            </a:r>
            <a:r>
              <a:rPr lang="fi-FI" dirty="0" smtClean="0"/>
              <a:t> show </a:t>
            </a:r>
            <a:r>
              <a:rPr lang="fi-FI" dirty="0" err="1" smtClean="0"/>
              <a:t>that</a:t>
            </a:r>
            <a:r>
              <a:rPr lang="fi-FI" dirty="0" smtClean="0"/>
              <a:t> </a:t>
            </a:r>
            <a:r>
              <a:rPr lang="fi-FI" dirty="0" err="1" smtClean="0"/>
              <a:t>outdoor</a:t>
            </a:r>
            <a:r>
              <a:rPr lang="fi-FI" dirty="0" smtClean="0"/>
              <a:t> </a:t>
            </a:r>
            <a:r>
              <a:rPr lang="fi-FI" dirty="0" err="1" smtClean="0"/>
              <a:t>natural</a:t>
            </a:r>
            <a:r>
              <a:rPr lang="fi-FI" dirty="0" smtClean="0"/>
              <a:t> </a:t>
            </a:r>
            <a:r>
              <a:rPr lang="fi-FI" dirty="0" err="1" smtClean="0"/>
              <a:t>environments</a:t>
            </a:r>
            <a:r>
              <a:rPr lang="fi-FI" dirty="0" smtClean="0"/>
              <a:t> (= </a:t>
            </a:r>
            <a:r>
              <a:rPr lang="fi-FI" dirty="0" err="1" smtClean="0"/>
              <a:t>greenspace</a:t>
            </a:r>
            <a:r>
              <a:rPr lang="fi-FI" dirty="0" smtClean="0"/>
              <a:t>, </a:t>
            </a:r>
            <a:r>
              <a:rPr lang="fi-FI" dirty="0" err="1" smtClean="0"/>
              <a:t>water</a:t>
            </a:r>
            <a:r>
              <a:rPr lang="fi-FI" dirty="0" smtClean="0"/>
              <a:t> </a:t>
            </a:r>
            <a:r>
              <a:rPr lang="fi-FI" dirty="0" err="1" smtClean="0"/>
              <a:t>elements</a:t>
            </a:r>
            <a:r>
              <a:rPr lang="fi-FI" dirty="0" smtClean="0"/>
              <a:t>) </a:t>
            </a:r>
            <a:r>
              <a:rPr lang="fi-FI" dirty="0" err="1" smtClean="0"/>
              <a:t>are</a:t>
            </a:r>
            <a:r>
              <a:rPr lang="fi-FI" dirty="0" smtClean="0"/>
              <a:t> </a:t>
            </a:r>
            <a:r>
              <a:rPr lang="fi-FI" dirty="0" err="1" smtClean="0"/>
              <a:t>more</a:t>
            </a:r>
            <a:r>
              <a:rPr lang="fi-FI" dirty="0" smtClean="0"/>
              <a:t> </a:t>
            </a:r>
            <a:r>
              <a:rPr lang="fi-FI" dirty="0" err="1" smtClean="0"/>
              <a:t>efficient</a:t>
            </a:r>
            <a:r>
              <a:rPr lang="fi-FI" dirty="0" smtClean="0"/>
              <a:t> </a:t>
            </a:r>
            <a:r>
              <a:rPr lang="fi-FI" dirty="0" err="1" smtClean="0"/>
              <a:t>than</a:t>
            </a:r>
            <a:r>
              <a:rPr lang="fi-FI" dirty="0" smtClean="0"/>
              <a:t> </a:t>
            </a:r>
            <a:r>
              <a:rPr lang="fi-FI" dirty="0" err="1" smtClean="0"/>
              <a:t>outdoor</a:t>
            </a:r>
            <a:r>
              <a:rPr lang="fi-FI" dirty="0" smtClean="0"/>
              <a:t> </a:t>
            </a:r>
            <a:r>
              <a:rPr lang="fi-FI" dirty="0" err="1" smtClean="0"/>
              <a:t>built</a:t>
            </a:r>
            <a:r>
              <a:rPr lang="fi-FI" dirty="0" smtClean="0"/>
              <a:t> </a:t>
            </a:r>
            <a:r>
              <a:rPr lang="fi-FI" dirty="0" err="1" smtClean="0"/>
              <a:t>environments</a:t>
            </a:r>
            <a:r>
              <a:rPr lang="fi-FI" dirty="0" smtClean="0"/>
              <a:t> in </a:t>
            </a:r>
            <a:r>
              <a:rPr lang="fi-FI" dirty="0" err="1" smtClean="0"/>
              <a:t>producing</a:t>
            </a:r>
            <a:r>
              <a:rPr lang="fi-FI" dirty="0" smtClean="0"/>
              <a:t> </a:t>
            </a:r>
            <a:r>
              <a:rPr lang="fi-FI" dirty="0" err="1" smtClean="0"/>
              <a:t>restoration</a:t>
            </a:r>
            <a:r>
              <a:rPr lang="fi-FI" dirty="0" smtClean="0"/>
              <a:t>, </a:t>
            </a:r>
            <a:r>
              <a:rPr lang="fi-FI" dirty="0" err="1" smtClean="0"/>
              <a:t>that</a:t>
            </a:r>
            <a:r>
              <a:rPr lang="fi-FI" dirty="0" smtClean="0"/>
              <a:t> is, </a:t>
            </a:r>
            <a:r>
              <a:rPr lang="fi-FI" dirty="0" err="1" smtClean="0"/>
              <a:t>restorative</a:t>
            </a:r>
            <a:r>
              <a:rPr lang="fi-FI" dirty="0" smtClean="0"/>
              <a:t> </a:t>
            </a:r>
            <a:r>
              <a:rPr lang="fi-FI" dirty="0" err="1" smtClean="0"/>
              <a:t>outcomes</a:t>
            </a:r>
            <a:r>
              <a:rPr lang="fi-FI" dirty="0" smtClean="0"/>
              <a:t>. </a:t>
            </a:r>
          </a:p>
          <a:p>
            <a:pPr eaLnBrk="1" hangingPunct="1"/>
            <a:endParaRPr lang="sv-SE" dirty="0" smtClean="0"/>
          </a:p>
          <a:p>
            <a:pPr eaLnBrk="1" hangingPunct="1"/>
            <a:endParaRPr lang="en-US" dirty="0" smtClean="0"/>
          </a:p>
        </p:txBody>
      </p:sp>
      <p:pic>
        <p:nvPicPr>
          <p:cNvPr id="4" name="~PP2759.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cSld>
  <p:clrMapOvr>
    <a:masterClrMapping/>
  </p:clrMapOvr>
  <p:transition advTm="292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4294967295"/>
          </p:nvPr>
        </p:nvSpPr>
        <p:spPr>
          <a:xfrm>
            <a:off x="323528" y="1052736"/>
            <a:ext cx="8820472" cy="5471889"/>
          </a:xfrm>
        </p:spPr>
        <p:txBody>
          <a:bodyPr/>
          <a:lstStyle/>
          <a:p>
            <a:pPr eaLnBrk="1" hangingPunct="1">
              <a:buFontTx/>
              <a:buNone/>
            </a:pPr>
            <a:r>
              <a:rPr lang="fi-FI" sz="2800" dirty="0" err="1" smtClean="0"/>
              <a:t>Restorative</a:t>
            </a:r>
            <a:r>
              <a:rPr lang="fi-FI" sz="2800" dirty="0" smtClean="0"/>
              <a:t> </a:t>
            </a:r>
            <a:r>
              <a:rPr lang="fi-FI" sz="2800" dirty="0" err="1" smtClean="0"/>
              <a:t>outcomes</a:t>
            </a:r>
            <a:r>
              <a:rPr lang="fi-FI" sz="2800" dirty="0" smtClean="0"/>
              <a:t> </a:t>
            </a:r>
            <a:r>
              <a:rPr lang="fi-FI" sz="2800" dirty="0" err="1" smtClean="0"/>
              <a:t>include</a:t>
            </a:r>
            <a:r>
              <a:rPr lang="fi-FI" sz="2800" dirty="0" smtClean="0"/>
              <a:t> </a:t>
            </a:r>
          </a:p>
          <a:p>
            <a:pPr eaLnBrk="1" hangingPunct="1"/>
            <a:r>
              <a:rPr lang="en-US" sz="2400" dirty="0" smtClean="0"/>
              <a:t>Physiological relaxation (measured by alpha-waves in the brain, muscle tension in the forehead, skin conductance, pulse transit time, blood pressure, heart rate, </a:t>
            </a:r>
            <a:r>
              <a:rPr lang="en-US" sz="2400" dirty="0" err="1" smtClean="0"/>
              <a:t>cortisol</a:t>
            </a:r>
            <a:r>
              <a:rPr lang="en-US" sz="2400" dirty="0" smtClean="0"/>
              <a:t>).</a:t>
            </a:r>
          </a:p>
          <a:p>
            <a:pPr eaLnBrk="1" hangingPunct="1"/>
            <a:r>
              <a:rPr lang="en-US" sz="2400" dirty="0" smtClean="0"/>
              <a:t>Decrease in negative feelings (</a:t>
            </a:r>
            <a:r>
              <a:rPr lang="en-US" sz="2400" b="1" dirty="0" smtClean="0"/>
              <a:t>anger, sadness, anxiety and fatigue</a:t>
            </a:r>
            <a:r>
              <a:rPr lang="en-US" sz="2400" dirty="0" smtClean="0"/>
              <a:t> and increase in positive mood (</a:t>
            </a:r>
            <a:r>
              <a:rPr lang="en-US" sz="2400" b="1" dirty="0" smtClean="0"/>
              <a:t>tranquility and energy (</a:t>
            </a:r>
            <a:r>
              <a:rPr lang="en-US" sz="2400" dirty="0" smtClean="0"/>
              <a:t>Bowler et al. 2010).</a:t>
            </a:r>
          </a:p>
          <a:p>
            <a:pPr eaLnBrk="1" hangingPunct="1"/>
            <a:r>
              <a:rPr lang="en-US" sz="2400" dirty="0" smtClean="0"/>
              <a:t>Recovery of the </a:t>
            </a:r>
            <a:r>
              <a:rPr lang="en-US" sz="2400" b="1" dirty="0" smtClean="0"/>
              <a:t>ability to concentrate</a:t>
            </a:r>
            <a:r>
              <a:rPr lang="en-US" sz="2400" dirty="0" smtClean="0"/>
              <a:t> (to work etc.), to gain </a:t>
            </a:r>
            <a:r>
              <a:rPr lang="en-US" sz="2400" b="1" dirty="0" err="1" smtClean="0"/>
              <a:t>attentional</a:t>
            </a:r>
            <a:r>
              <a:rPr lang="en-US" sz="2400" dirty="0" smtClean="0"/>
              <a:t> focus.</a:t>
            </a:r>
            <a:endParaRPr lang="fi-FI" sz="2400" dirty="0" smtClean="0"/>
          </a:p>
          <a:p>
            <a:pPr eaLnBrk="1" hangingPunct="1"/>
            <a:endParaRPr lang="en-US" sz="2800" dirty="0" smtClean="0"/>
          </a:p>
        </p:txBody>
      </p:sp>
      <p:pic>
        <p:nvPicPr>
          <p:cNvPr id="3" name="~PP1014.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cSld>
  <p:clrMapOvr>
    <a:masterClrMapping/>
  </p:clrMapOvr>
  <p:transition advTm="554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4294967295"/>
          </p:nvPr>
        </p:nvSpPr>
        <p:spPr>
          <a:xfrm>
            <a:off x="971600" y="1556792"/>
            <a:ext cx="7258000" cy="4569371"/>
          </a:xfrm>
        </p:spPr>
        <p:txBody>
          <a:bodyPr/>
          <a:lstStyle/>
          <a:p>
            <a:pPr marL="514350" indent="-514350" eaLnBrk="1" hangingPunct="1">
              <a:buFont typeface="+mj-lt"/>
              <a:buAutoNum type="arabicPeriod"/>
            </a:pPr>
            <a:r>
              <a:rPr lang="fi-FI" dirty="0" err="1" smtClean="0"/>
              <a:t>According</a:t>
            </a:r>
            <a:r>
              <a:rPr lang="fi-FI" dirty="0" smtClean="0"/>
              <a:t> to </a:t>
            </a:r>
            <a:r>
              <a:rPr lang="fi-FI" dirty="0" err="1" smtClean="0"/>
              <a:t>Attention</a:t>
            </a:r>
            <a:r>
              <a:rPr lang="fi-FI" dirty="0" smtClean="0"/>
              <a:t> </a:t>
            </a:r>
            <a:r>
              <a:rPr lang="fi-FI" dirty="0" err="1" smtClean="0"/>
              <a:t>Restoration</a:t>
            </a:r>
            <a:r>
              <a:rPr lang="fi-FI" dirty="0" smtClean="0"/>
              <a:t> </a:t>
            </a:r>
            <a:r>
              <a:rPr lang="fi-FI" dirty="0" err="1" smtClean="0"/>
              <a:t>Theory</a:t>
            </a:r>
            <a:r>
              <a:rPr lang="fi-FI" dirty="0" smtClean="0"/>
              <a:t> (ART):</a:t>
            </a:r>
          </a:p>
          <a:p>
            <a:pPr eaLnBrk="1" hangingPunct="1"/>
            <a:r>
              <a:rPr lang="fi-FI" dirty="0" err="1" smtClean="0"/>
              <a:t>There</a:t>
            </a:r>
            <a:r>
              <a:rPr lang="fi-FI" dirty="0" smtClean="0"/>
              <a:t> </a:t>
            </a:r>
            <a:r>
              <a:rPr lang="fi-FI" dirty="0" err="1" smtClean="0"/>
              <a:t>are</a:t>
            </a:r>
            <a:r>
              <a:rPr lang="fi-FI" dirty="0" smtClean="0"/>
              <a:t> </a:t>
            </a:r>
            <a:r>
              <a:rPr lang="fi-FI" dirty="0" err="1" smtClean="0"/>
              <a:t>four</a:t>
            </a:r>
            <a:r>
              <a:rPr lang="fi-FI" dirty="0" smtClean="0"/>
              <a:t> </a:t>
            </a:r>
            <a:r>
              <a:rPr lang="fi-FI" dirty="0" err="1" smtClean="0"/>
              <a:t>aspects</a:t>
            </a:r>
            <a:r>
              <a:rPr lang="fi-FI" dirty="0" smtClean="0"/>
              <a:t> of </a:t>
            </a:r>
            <a:r>
              <a:rPr lang="fi-FI" dirty="0" err="1" smtClean="0"/>
              <a:t>experience</a:t>
            </a:r>
            <a:r>
              <a:rPr lang="fi-FI" dirty="0" smtClean="0"/>
              <a:t> </a:t>
            </a:r>
            <a:r>
              <a:rPr lang="fi-FI" dirty="0" err="1" smtClean="0"/>
              <a:t>that</a:t>
            </a:r>
            <a:r>
              <a:rPr lang="fi-FI" dirty="0" smtClean="0"/>
              <a:t> </a:t>
            </a:r>
            <a:r>
              <a:rPr lang="fi-FI" dirty="0" err="1" smtClean="0"/>
              <a:t>precede</a:t>
            </a:r>
            <a:r>
              <a:rPr lang="fi-FI" dirty="0" smtClean="0"/>
              <a:t>, </a:t>
            </a:r>
            <a:r>
              <a:rPr lang="fi-FI" dirty="0" err="1" smtClean="0"/>
              <a:t>promote</a:t>
            </a:r>
            <a:r>
              <a:rPr lang="fi-FI" dirty="0" smtClean="0"/>
              <a:t> </a:t>
            </a:r>
            <a:r>
              <a:rPr lang="fi-FI" dirty="0" err="1" smtClean="0"/>
              <a:t>or</a:t>
            </a:r>
            <a:r>
              <a:rPr lang="fi-FI" dirty="0" smtClean="0"/>
              <a:t> </a:t>
            </a:r>
            <a:r>
              <a:rPr lang="fi-FI" dirty="0" err="1" smtClean="0"/>
              <a:t>co-occur</a:t>
            </a:r>
            <a:r>
              <a:rPr lang="fi-FI" dirty="0" smtClean="0"/>
              <a:t> </a:t>
            </a:r>
            <a:r>
              <a:rPr lang="fi-FI" dirty="0" err="1" smtClean="0"/>
              <a:t>with</a:t>
            </a:r>
            <a:r>
              <a:rPr lang="fi-FI" dirty="0" smtClean="0"/>
              <a:t> </a:t>
            </a:r>
            <a:r>
              <a:rPr lang="fi-FI" dirty="0" err="1" smtClean="0"/>
              <a:t>restoration</a:t>
            </a:r>
            <a:r>
              <a:rPr lang="fi-FI" dirty="0" smtClean="0"/>
              <a:t> = </a:t>
            </a:r>
          </a:p>
          <a:p>
            <a:pPr eaLnBrk="1" hangingPunct="1"/>
            <a:r>
              <a:rPr lang="fi-FI" dirty="0" err="1" smtClean="0"/>
              <a:t>perceived</a:t>
            </a:r>
            <a:r>
              <a:rPr lang="fi-FI" dirty="0" smtClean="0"/>
              <a:t> </a:t>
            </a:r>
            <a:r>
              <a:rPr lang="fi-FI" dirty="0" err="1" smtClean="0"/>
              <a:t>restorativeness</a:t>
            </a:r>
            <a:r>
              <a:rPr lang="fi-FI" dirty="0" smtClean="0"/>
              <a:t> of </a:t>
            </a:r>
            <a:r>
              <a:rPr lang="fi-FI" dirty="0" err="1" smtClean="0"/>
              <a:t>the</a:t>
            </a:r>
            <a:r>
              <a:rPr lang="fi-FI" dirty="0" smtClean="0"/>
              <a:t> </a:t>
            </a:r>
            <a:r>
              <a:rPr lang="fi-FI" dirty="0" err="1" smtClean="0"/>
              <a:t>environment</a:t>
            </a:r>
            <a:endParaRPr lang="fi-FI" dirty="0" smtClean="0"/>
          </a:p>
        </p:txBody>
      </p:sp>
      <p:pic>
        <p:nvPicPr>
          <p:cNvPr id="3" name="~PP3379.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2338250705"/>
      </p:ext>
    </p:extLst>
  </p:cSld>
  <p:clrMapOvr>
    <a:masterClrMapping/>
  </p:clrMapOvr>
  <p:transition advTm="268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flipV="1">
            <a:off x="1547813" y="0"/>
            <a:ext cx="7138987" cy="277813"/>
          </a:xfrm>
        </p:spPr>
        <p:txBody>
          <a:bodyPr anchorCtr="1"/>
          <a:lstStyle/>
          <a:p>
            <a:pPr>
              <a:defRPr/>
            </a:pPr>
            <a:endParaRPr lang="fi-FI" sz="4000" kern="0">
              <a:effectLst>
                <a:outerShdw blurRad="38100" dist="38100" dir="2700000" algn="tl">
                  <a:srgbClr val="000000"/>
                </a:outerShdw>
              </a:effectLst>
              <a:latin typeface="+mj-lt"/>
            </a:endParaRPr>
          </a:p>
        </p:txBody>
      </p:sp>
      <p:sp>
        <p:nvSpPr>
          <p:cNvPr id="21507" name="Rectangle 3"/>
          <p:cNvSpPr>
            <a:spLocks noGrp="1" noChangeArrowheads="1"/>
          </p:cNvSpPr>
          <p:nvPr>
            <p:ph type="body" idx="4294967295"/>
          </p:nvPr>
        </p:nvSpPr>
        <p:spPr>
          <a:xfrm>
            <a:off x="683568" y="908720"/>
            <a:ext cx="8460432" cy="5949280"/>
          </a:xfrm>
        </p:spPr>
        <p:txBody>
          <a:bodyPr/>
          <a:lstStyle/>
          <a:p>
            <a:r>
              <a:rPr lang="fi-FI" altLang="fi-FI" dirty="0" err="1">
                <a:effectLst>
                  <a:outerShdw blurRad="38100" dist="38100" dir="2700000" algn="tl">
                    <a:srgbClr val="C0C0C0"/>
                  </a:outerShdw>
                </a:effectLst>
              </a:rPr>
              <a:t>Restoration</a:t>
            </a:r>
            <a:r>
              <a:rPr lang="fi-FI" altLang="fi-FI" dirty="0">
                <a:effectLst>
                  <a:outerShdw blurRad="38100" dist="38100" dir="2700000" algn="tl">
                    <a:srgbClr val="C0C0C0"/>
                  </a:outerShdw>
                </a:effectLst>
              </a:rPr>
              <a:t> </a:t>
            </a:r>
            <a:r>
              <a:rPr lang="en-US" altLang="fi-FI" dirty="0">
                <a:effectLst>
                  <a:outerShdw blurRad="38100" dist="38100" dir="2700000" algn="tl">
                    <a:srgbClr val="C0C0C0"/>
                  </a:outerShdw>
                </a:effectLst>
              </a:rPr>
              <a:t>of attentional fatigue unfolds in place-person interactions that involve</a:t>
            </a:r>
          </a:p>
          <a:p>
            <a:pPr>
              <a:buFontTx/>
              <a:buNone/>
            </a:pPr>
            <a:endParaRPr lang="en-US" altLang="fi-FI" dirty="0">
              <a:effectLst>
                <a:outerShdw blurRad="38100" dist="38100" dir="2700000" algn="tl">
                  <a:srgbClr val="C0C0C0"/>
                </a:outerShdw>
              </a:effectLst>
            </a:endParaRPr>
          </a:p>
          <a:p>
            <a:r>
              <a:rPr lang="en-US" altLang="fi-FI" dirty="0">
                <a:effectLst>
                  <a:outerShdw blurRad="38100" dist="38100" dir="2700000" algn="tl">
                    <a:srgbClr val="C0C0C0"/>
                  </a:outerShdw>
                </a:effectLst>
              </a:rPr>
              <a:t>psychological distance from an individuals’ usual routines (</a:t>
            </a:r>
            <a:r>
              <a:rPr lang="en-US" altLang="fi-FI" b="1" dirty="0">
                <a:effectLst>
                  <a:outerShdw blurRad="38100" dist="38100" dir="2700000" algn="tl">
                    <a:srgbClr val="C0C0C0"/>
                  </a:outerShdw>
                </a:effectLst>
              </a:rPr>
              <a:t>Being Away</a:t>
            </a:r>
            <a:r>
              <a:rPr lang="en-US" altLang="fi-FI" dirty="0">
                <a:effectLst>
                  <a:outerShdw blurRad="38100" dist="38100" dir="2700000" algn="tl">
                    <a:srgbClr val="C0C0C0"/>
                  </a:outerShdw>
                </a:effectLst>
              </a:rPr>
              <a:t>), “</a:t>
            </a:r>
            <a:r>
              <a:rPr lang="en-US" altLang="fi-FI" sz="2800" i="1" dirty="0">
                <a:effectLst>
                  <a:outerShdw blurRad="38100" dist="38100" dir="2700000" algn="tl">
                    <a:srgbClr val="C0C0C0"/>
                  </a:outerShdw>
                </a:effectLst>
              </a:rPr>
              <a:t>Spending time here gives me a good break from my day-to-day routine</a:t>
            </a:r>
            <a:r>
              <a:rPr lang="en-US" altLang="fi-FI" sz="2800" dirty="0">
                <a:effectLst>
                  <a:outerShdw blurRad="38100" dist="38100" dir="2700000" algn="tl">
                    <a:srgbClr val="C0C0C0"/>
                  </a:outerShdw>
                </a:effectLst>
              </a:rPr>
              <a:t>”</a:t>
            </a:r>
          </a:p>
          <a:p>
            <a:r>
              <a:rPr lang="en-US" altLang="fi-FI" dirty="0">
                <a:effectLst>
                  <a:outerShdw blurRad="38100" dist="38100" dir="2700000" algn="tl">
                    <a:srgbClr val="C0C0C0"/>
                  </a:outerShdw>
                </a:effectLst>
              </a:rPr>
              <a:t>effortless attention as drawn by objects in the environment, like sunset, a fireplace, tree leaves (</a:t>
            </a:r>
            <a:r>
              <a:rPr lang="en-US" altLang="fi-FI" b="1" dirty="0">
                <a:effectLst>
                  <a:outerShdw blurRad="38100" dist="38100" dir="2700000" algn="tl">
                    <a:srgbClr val="C0C0C0"/>
                  </a:outerShdw>
                </a:effectLst>
              </a:rPr>
              <a:t>Fascination</a:t>
            </a:r>
            <a:r>
              <a:rPr lang="en-US" altLang="fi-FI" dirty="0">
                <a:effectLst>
                  <a:outerShdw blurRad="38100" dist="38100" dir="2700000" algn="tl">
                    <a:srgbClr val="C0C0C0"/>
                  </a:outerShdw>
                </a:effectLst>
              </a:rPr>
              <a:t>), “</a:t>
            </a:r>
            <a:r>
              <a:rPr lang="en-US" altLang="fi-FI" sz="2800" i="1" dirty="0">
                <a:effectLst>
                  <a:outerShdw blurRad="38100" dist="38100" dir="2700000" algn="tl">
                    <a:srgbClr val="C0C0C0"/>
                  </a:outerShdw>
                </a:effectLst>
              </a:rPr>
              <a:t>My attention is drawn to many interesting things</a:t>
            </a:r>
            <a:r>
              <a:rPr lang="en-US" altLang="fi-FI" sz="2800" dirty="0">
                <a:effectLst>
                  <a:outerShdw blurRad="38100" dist="38100" dir="2700000" algn="tl">
                    <a:srgbClr val="C0C0C0"/>
                  </a:outerShdw>
                </a:effectLst>
              </a:rPr>
              <a:t>”</a:t>
            </a:r>
          </a:p>
        </p:txBody>
      </p:sp>
      <p:pic>
        <p:nvPicPr>
          <p:cNvPr id="4" name="Picture 7" descr="TY_EN_logo_RGB_70mm"/>
          <p:cNvPicPr>
            <a:picLocks noChangeAspect="1" noChangeArrowheads="1"/>
          </p:cNvPicPr>
          <p:nvPr/>
        </p:nvPicPr>
        <p:blipFill>
          <a:blip r:embed="rId5" cstate="print"/>
          <a:srcRect/>
          <a:stretch>
            <a:fillRect/>
          </a:stretch>
        </p:blipFill>
        <p:spPr bwMode="auto">
          <a:xfrm>
            <a:off x="6156176" y="404664"/>
            <a:ext cx="2522762" cy="576064"/>
          </a:xfrm>
          <a:prstGeom prst="rect">
            <a:avLst/>
          </a:prstGeom>
          <a:noFill/>
          <a:ln w="9525">
            <a:noFill/>
            <a:miter lim="800000"/>
            <a:headEnd/>
            <a:tailEnd/>
          </a:ln>
        </p:spPr>
      </p:pic>
      <p:pic>
        <p:nvPicPr>
          <p:cNvPr id="5" name="~PP1058.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918103063"/>
      </p:ext>
    </p:extLst>
  </p:cSld>
  <p:clrMapOvr>
    <a:masterClrMapping/>
  </p:clrMapOvr>
  <p:transition advTm="467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idx="4294967295"/>
          </p:nvPr>
        </p:nvSpPr>
        <p:spPr/>
        <p:txBody>
          <a:bodyPr anchorCtr="1"/>
          <a:lstStyle/>
          <a:p>
            <a:pPr>
              <a:defRPr/>
            </a:pPr>
            <a:endParaRPr lang="fi-FI" kern="0">
              <a:effectLst>
                <a:outerShdw blurRad="38100" dist="38100" dir="2700000" algn="tl">
                  <a:srgbClr val="000000"/>
                </a:outerShdw>
              </a:effectLst>
              <a:latin typeface="+mj-lt"/>
            </a:endParaRPr>
          </a:p>
        </p:txBody>
      </p:sp>
      <p:sp>
        <p:nvSpPr>
          <p:cNvPr id="182275" name="Rectangle 3"/>
          <p:cNvSpPr>
            <a:spLocks noGrp="1" noChangeArrowheads="1"/>
          </p:cNvSpPr>
          <p:nvPr>
            <p:ph type="body" idx="4294967295"/>
          </p:nvPr>
        </p:nvSpPr>
        <p:spPr>
          <a:xfrm>
            <a:off x="468313" y="1125538"/>
            <a:ext cx="8218487" cy="5005387"/>
          </a:xfrm>
        </p:spPr>
        <p:txBody>
          <a:bodyPr/>
          <a:lstStyle/>
          <a:p>
            <a:r>
              <a:rPr lang="en-US" altLang="fi-FI" sz="2800">
                <a:effectLst>
                  <a:outerShdw blurRad="38100" dist="38100" dir="2700000" algn="tl">
                    <a:srgbClr val="C0C0C0"/>
                  </a:outerShdw>
                </a:effectLst>
              </a:rPr>
              <a:t>immersion in a coherent physical or conceptual environment that is of sufficient scope to sustain exploration (</a:t>
            </a:r>
            <a:r>
              <a:rPr lang="en-US" altLang="fi-FI" sz="2800" b="1">
                <a:effectLst>
                  <a:outerShdw blurRad="38100" dist="38100" dir="2700000" algn="tl">
                    <a:srgbClr val="C0C0C0"/>
                  </a:outerShdw>
                </a:effectLst>
              </a:rPr>
              <a:t>Coherence</a:t>
            </a:r>
            <a:r>
              <a:rPr lang="en-US" altLang="fi-FI" sz="2800">
                <a:effectLst>
                  <a:outerShdw blurRad="38100" dist="38100" dir="2700000" algn="tl">
                    <a:srgbClr val="C0C0C0"/>
                  </a:outerShdw>
                </a:effectLst>
              </a:rPr>
              <a:t>/extent), “</a:t>
            </a:r>
            <a:r>
              <a:rPr lang="en-US" altLang="fi-FI" sz="2400" i="1">
                <a:effectLst>
                  <a:outerShdw blurRad="38100" dist="38100" dir="2700000" algn="tl">
                    <a:srgbClr val="C0C0C0"/>
                  </a:outerShdw>
                </a:effectLst>
              </a:rPr>
              <a:t>There is not a great deal of distraction</a:t>
            </a:r>
            <a:r>
              <a:rPr lang="en-US" altLang="fi-FI" sz="2400">
                <a:effectLst>
                  <a:outerShdw blurRad="38100" dist="38100" dir="2700000" algn="tl">
                    <a:srgbClr val="C0C0C0"/>
                  </a:outerShdw>
                </a:effectLst>
              </a:rPr>
              <a:t>”</a:t>
            </a:r>
          </a:p>
          <a:p>
            <a:r>
              <a:rPr lang="en-US" altLang="fi-FI" sz="2800">
                <a:effectLst>
                  <a:outerShdw blurRad="38100" dist="38100" dir="2700000" algn="tl">
                    <a:srgbClr val="C0C0C0"/>
                  </a:outerShdw>
                </a:effectLst>
              </a:rPr>
              <a:t>and a good match between personal inclinations and purposes, environmental supports for intended </a:t>
            </a:r>
            <a:r>
              <a:rPr lang="fi-FI" altLang="fi-FI" sz="2800">
                <a:effectLst>
                  <a:outerShdw blurRad="38100" dist="38100" dir="2700000" algn="tl">
                    <a:srgbClr val="C0C0C0"/>
                  </a:outerShdw>
                </a:effectLst>
              </a:rPr>
              <a:t>activities, and environmental demands for action (</a:t>
            </a:r>
            <a:r>
              <a:rPr lang="fi-FI" altLang="fi-FI" sz="2800" b="1">
                <a:effectLst>
                  <a:outerShdw blurRad="38100" dist="38100" dir="2700000" algn="tl">
                    <a:srgbClr val="C0C0C0"/>
                  </a:outerShdw>
                </a:effectLst>
              </a:rPr>
              <a:t>Compatibility</a:t>
            </a:r>
            <a:r>
              <a:rPr lang="fi-FI" altLang="fi-FI" sz="2800">
                <a:effectLst>
                  <a:outerShdw blurRad="38100" dist="38100" dir="2700000" algn="tl">
                    <a:srgbClr val="C0C0C0"/>
                  </a:outerShdw>
                </a:effectLst>
              </a:rPr>
              <a:t>), </a:t>
            </a:r>
            <a:r>
              <a:rPr lang="fi-FI" altLang="fi-FI" sz="3000">
                <a:effectLst>
                  <a:outerShdw blurRad="38100" dist="38100" dir="2700000" algn="tl">
                    <a:srgbClr val="C0C0C0"/>
                  </a:outerShdw>
                </a:effectLst>
              </a:rPr>
              <a:t>”</a:t>
            </a:r>
            <a:r>
              <a:rPr lang="fi-FI" altLang="fi-FI" sz="2400" i="1">
                <a:effectLst>
                  <a:outerShdw blurRad="38100" dist="38100" dir="2700000" algn="tl">
                    <a:srgbClr val="C0C0C0"/>
                  </a:outerShdw>
                </a:effectLst>
              </a:rPr>
              <a:t>Being here suits my personality</a:t>
            </a:r>
            <a:r>
              <a:rPr lang="fi-FI" altLang="fi-FI" sz="2400">
                <a:effectLst>
                  <a:outerShdw blurRad="38100" dist="38100" dir="2700000" algn="tl">
                    <a:srgbClr val="C0C0C0"/>
                  </a:outerShdw>
                </a:effectLst>
              </a:rPr>
              <a:t>”</a:t>
            </a:r>
          </a:p>
          <a:p>
            <a:pPr>
              <a:lnSpc>
                <a:spcPct val="80000"/>
              </a:lnSpc>
            </a:pPr>
            <a:endParaRPr lang="fi-FI" altLang="fi-FI" sz="3000">
              <a:effectLst>
                <a:outerShdw blurRad="38100" dist="38100" dir="2700000" algn="tl">
                  <a:srgbClr val="C0C0C0"/>
                </a:outerShdw>
              </a:effectLst>
            </a:endParaRPr>
          </a:p>
          <a:p>
            <a:endParaRPr lang="en-US" altLang="fi-FI" sz="2800">
              <a:effectLst>
                <a:outerShdw blurRad="38100" dist="38100" dir="2700000" algn="tl">
                  <a:srgbClr val="C0C0C0"/>
                </a:outerShdw>
              </a:effectLst>
            </a:endParaRPr>
          </a:p>
        </p:txBody>
      </p:sp>
      <p:pic>
        <p:nvPicPr>
          <p:cNvPr id="4" name="Picture 7" descr="TY_EN_logo_RGB_70mm"/>
          <p:cNvPicPr>
            <a:picLocks noChangeAspect="1" noChangeArrowheads="1"/>
          </p:cNvPicPr>
          <p:nvPr/>
        </p:nvPicPr>
        <p:blipFill>
          <a:blip r:embed="rId5" cstate="print"/>
          <a:srcRect/>
          <a:stretch>
            <a:fillRect/>
          </a:stretch>
        </p:blipFill>
        <p:spPr bwMode="auto">
          <a:xfrm>
            <a:off x="6156176" y="404664"/>
            <a:ext cx="2522762" cy="576064"/>
          </a:xfrm>
          <a:prstGeom prst="rect">
            <a:avLst/>
          </a:prstGeom>
          <a:noFill/>
          <a:ln w="9525">
            <a:noFill/>
            <a:miter lim="800000"/>
            <a:headEnd/>
            <a:tailEnd/>
          </a:ln>
        </p:spPr>
      </p:pic>
      <p:pic>
        <p:nvPicPr>
          <p:cNvPr id="5" name="~PP1691.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1818455662"/>
      </p:ext>
    </p:extLst>
  </p:cSld>
  <p:clrMapOvr>
    <a:masterClrMapping/>
  </p:clrMapOvr>
  <p:transition advTm="619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18356|recordLength=18356|start=0|end=18356|audioFormat={00000001-0000-0010-8000-00AA00389B71}|audioRate=11025|muted=false|volume=0.5|fadeIn=0|fadeOut=0"/>
</p:tagLst>
</file>

<file path=ppt/tags/tag10.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31745|recordLength=31745|start=0|end=31745|audioFormat={00000001-0000-0010-8000-00AA00389B71}|audioRate=11025|muted=false|volume=0.5|fadeIn=0|fadeOut=0"/>
</p:tagLst>
</file>

<file path=ppt/tags/tag11.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42544|recordLength=42544|start=0|end=42544|audioFormat={00000001-0000-0010-8000-00AA00389B71}|audioRate=11025|muted=false|volume=0.5|fadeIn=0|fadeOut=0"/>
</p:tagLst>
</file>

<file path=ppt/tags/tag12.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51484|recordLength=51484|start=0|end=51484|audioFormat={00000001-0000-0010-8000-00AA00389B71}|audioRate=11025|muted=false|volume=0.5|fadeIn=0|fadeOut=0"/>
</p:tagLst>
</file>

<file path=ppt/tags/tag13.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93581|recordLength=93581|start=0|end=93581|audioFormat={00000001-0000-0010-8000-00AA00389B71}|audioRate=11025|muted=false|volume=0.5|fadeIn=0|fadeOut=0"/>
</p:tagLst>
</file>

<file path=ppt/tags/tag14.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20733|recordLength=20733|start=0|end=20733|audioFormat={00000001-0000-0010-8000-00AA00389B71}|audioRate=11025|muted=false|volume=0.5|fadeIn=0|fadeOut=0"/>
</p:tagLst>
</file>

<file path=ppt/tags/tag15.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18559|recordLength=18559|start=0|end=18559|audioFormat={00000001-0000-0010-8000-00AA00389B71}|audioRate=11025|muted=false|volume=0.5|fadeIn=0|fadeOut=0"/>
</p:tagLst>
</file>

<file path=ppt/tags/tag16.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25853|recordLength=25853|start=0|end=25853|audioFormat={00000001-0000-0010-8000-00AA00389B71}|audioRate=11025|muted=false|volume=0.5|fadeIn=0|fadeOut=0"/>
</p:tagLst>
</file>

<file path=ppt/tags/tag17.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8096|recordLength=8096|start=0|end=8096|audioFormat={00000001-0000-0010-8000-00AA00389B71}|audioRate=11025|muted=false|volume=0.5|fadeIn=0|fadeOut=0"/>
</p:tagLst>
</file>

<file path=ppt/tags/tag2.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30546|recordLength=30546|start=0|end=30546|audioFormat={00000001-0000-0010-8000-00AA00389B71}|audioRate=11025|muted=false|volume=0.5|fadeIn=0|fadeOut=0"/>
</p:tagLst>
</file>

<file path=ppt/tags/tag3.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29246|recordLength=29246|start=0|end=29246|audioFormat={00000001-0000-0010-8000-00AA00389B71}|audioRate=11025|muted=false|volume=0.5|fadeIn=0|fadeOut=0"/>
</p:tagLst>
</file>

<file path=ppt/tags/tag4.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55496|recordLength=55496|start=0|end=55496|audioFormat={00000001-0000-0010-8000-00AA00389B71}|audioRate=11025|muted=false|volume=0.5|fadeIn=0|fadeOut=0"/>
</p:tagLst>
</file>

<file path=ppt/tags/tag5.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26818|recordLength=26818|start=0|end=26818|audioFormat={00000001-0000-0010-8000-00AA00389B71}|audioRate=11025|muted=false|volume=0.5|fadeIn=0|fadeOut=0"/>
</p:tagLst>
</file>

<file path=ppt/tags/tag6.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46719|recordLength=46719|start=0|end=46719|audioFormat={00000001-0000-0010-8000-00AA00389B71}|audioRate=11025|muted=false|volume=0.5|fadeIn=0|fadeOut=0"/>
</p:tagLst>
</file>

<file path=ppt/tags/tag7.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61947|recordLength=61947|start=0|end=61947|audioFormat={00000001-0000-0010-8000-00AA00389B71}|audioRate=11025|muted=false|volume=0.5|fadeIn=0|fadeOut=0"/>
</p:tagLst>
</file>

<file path=ppt/tags/tag8.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31146|recordLength=31146|start=0|end=31146|audioFormat={00000001-0000-0010-8000-00AA00389B71}|audioRate=11025|muted=false|volume=0.5|fadeIn=0|fadeOut=0"/>
</p:tagLst>
</file>

<file path=ppt/tags/tag9.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89010|recordLength=89010|start=0|end=89010|audioFormat={00000001-0000-0010-8000-00AA00389B71}|audioRate=11025|muted=false|volume=0.5|fadeIn=0|fadeOut=0"/>
</p:tagLst>
</file>

<file path=ppt/theme/theme1.xml><?xml version="1.0" encoding="utf-8"?>
<a:theme xmlns:a="http://schemas.openxmlformats.org/drawingml/2006/main" name="Teema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1019</TotalTime>
  <Words>1443</Words>
  <Application>Microsoft Office PowerPoint</Application>
  <PresentationFormat>Näytössä katseltava diaesitys (4:3)</PresentationFormat>
  <Paragraphs>89</Paragraphs>
  <Slides>30</Slides>
  <Notes>4</Notes>
  <HiddenSlides>0</HiddenSlides>
  <MMClips>30</MMClips>
  <ScaleCrop>false</ScaleCrop>
  <HeadingPairs>
    <vt:vector size="8" baseType="variant">
      <vt:variant>
        <vt:lpstr>Käytetyt fontit</vt:lpstr>
      </vt:variant>
      <vt:variant>
        <vt:i4>5</vt:i4>
      </vt:variant>
      <vt:variant>
        <vt:lpstr>Teema</vt:lpstr>
      </vt:variant>
      <vt:variant>
        <vt:i4>1</vt:i4>
      </vt:variant>
      <vt:variant>
        <vt:lpstr>Upotetut OLE-palvelimet</vt:lpstr>
      </vt:variant>
      <vt:variant>
        <vt:i4>2</vt:i4>
      </vt:variant>
      <vt:variant>
        <vt:lpstr>Dian otsikot</vt:lpstr>
      </vt:variant>
      <vt:variant>
        <vt:i4>30</vt:i4>
      </vt:variant>
    </vt:vector>
  </HeadingPairs>
  <TitlesOfParts>
    <vt:vector size="38" baseType="lpstr">
      <vt:lpstr>Arial</vt:lpstr>
      <vt:lpstr>Calibri</vt:lpstr>
      <vt:lpstr>Garamond</vt:lpstr>
      <vt:lpstr>Times New Roman</vt:lpstr>
      <vt:lpstr>Wingdings</vt:lpstr>
      <vt:lpstr>Teema1</vt:lpstr>
      <vt:lpstr>Asiakirja</vt:lpstr>
      <vt:lpstr>Bitmappsbild</vt:lpstr>
      <vt:lpstr>Nature, restorative experiences  and well-being</vt:lpstr>
      <vt:lpstr>PowerPoint-esitys</vt:lpstr>
      <vt:lpstr>PowerPoint-esitys</vt:lpstr>
      <vt:lpstr>Two theories</vt:lpstr>
      <vt:lpstr>PowerPoint-esitys</vt:lpstr>
      <vt:lpstr>PowerPoint-esitys</vt:lpstr>
      <vt:lpstr>PowerPoint-esitys</vt:lpstr>
      <vt:lpstr>PowerPoint-esitys</vt:lpstr>
      <vt:lpstr>PowerPoint-esitys</vt:lpstr>
      <vt:lpstr>Hartig, T., Korpela, K., Evans, G.W. &amp; Gärling, T. (1997). A measure of restorative quality in environments. Scandinavian Housing and Planning Research, 14, 175-194.  </vt:lpstr>
      <vt:lpstr>Fig 1. Perceived Restorativeness scale, 99% confidence interval of the mean sum score (5= very much restorative; 0= not at all) Korpela, K. (2001). Koettu terveys ja asuinalueen mieluisat ja epämieluisat ympäristöt. Teoksessa Melukylä vai mansikkapaikka? Asukkaiden ja asiantuntijoiden näkemyksiä asuinalueiden terveellisyydestä. Suomen ympäristö 467, 123-141. Helsinki: Ympäristöministeriö, alueidenkäytön osasto.  . </vt:lpstr>
      <vt:lpstr>2. Psychophysiological Stress Reduction framework (SRT) </vt:lpstr>
      <vt:lpstr>PowerPoint-esitys</vt:lpstr>
      <vt:lpstr>PowerPoint-esitys</vt:lpstr>
      <vt:lpstr>PowerPoint-esitys</vt:lpstr>
      <vt:lpstr>PowerPoint-esitys</vt:lpstr>
      <vt:lpstr>Herzog, T. R., Maguire, C. P., &amp; Nebel, M. B. (2003) Assessing the restorative components of environments.J of Environmental Psychology, 23, 159-170.</vt:lpstr>
      <vt:lpstr>PowerPoint-esitys</vt:lpstr>
      <vt:lpstr>Areas of Accumulating Evidence - 2</vt:lpstr>
      <vt:lpstr>PowerPoint-esitys</vt:lpstr>
      <vt:lpstr>PowerPoint-esitys</vt:lpstr>
      <vt:lpstr>PowerPoint-esitys</vt:lpstr>
      <vt:lpstr>PowerPoint-esitys</vt:lpstr>
      <vt:lpstr> Tyrväinen, L., Ojala, A., Korpela, K.,  Lanki, T.,  Tsunetsugu, Y., &amp; Kagawa, T. (2014). The influence of urban green environments on stress relief measures: A field experiment. Journal of Environmental Psychology, 38, 1-9.  </vt:lpstr>
      <vt:lpstr>Restorative experiences and benefits in the favourite place (measured with six items = Restoration Outcome Scale = ROS)</vt:lpstr>
      <vt:lpstr>Restoration Outcome Scale (ROS)</vt:lpstr>
      <vt:lpstr>PowerPoint-esitys</vt:lpstr>
      <vt:lpstr>Areas of Accumulating Evidence - 3</vt:lpstr>
      <vt:lpstr>Favourite place studies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Kallu</dc:creator>
  <cp:lastModifiedBy>Kyttä Marketta</cp:lastModifiedBy>
  <cp:revision>34</cp:revision>
  <dcterms:created xsi:type="dcterms:W3CDTF">2016-04-22T14:03:19Z</dcterms:created>
  <dcterms:modified xsi:type="dcterms:W3CDTF">2017-12-20T16:32:14Z</dcterms:modified>
</cp:coreProperties>
</file>