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AA9E-EC1C-40D0-B008-D55D6B7D35F1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ABCF-B31D-4339-8169-41C78299FE4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AA9E-EC1C-40D0-B008-D55D6B7D35F1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ABCF-B31D-4339-8169-41C78299FE4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AA9E-EC1C-40D0-B008-D55D6B7D35F1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ABCF-B31D-4339-8169-41C78299FE4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AA9E-EC1C-40D0-B008-D55D6B7D35F1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ABCF-B31D-4339-8169-41C78299FE4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AA9E-EC1C-40D0-B008-D55D6B7D35F1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ABCF-B31D-4339-8169-41C78299FE4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AA9E-EC1C-40D0-B008-D55D6B7D35F1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ABCF-B31D-4339-8169-41C78299FE4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AA9E-EC1C-40D0-B008-D55D6B7D35F1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ABCF-B31D-4339-8169-41C78299FE4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AA9E-EC1C-40D0-B008-D55D6B7D35F1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ABCF-B31D-4339-8169-41C78299FE4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AA9E-EC1C-40D0-B008-D55D6B7D35F1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ABCF-B31D-4339-8169-41C78299FE4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AA9E-EC1C-40D0-B008-D55D6B7D35F1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ABCF-B31D-4339-8169-41C78299FE4A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AA9E-EC1C-40D0-B008-D55D6B7D35F1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8DABCF-B31D-4339-8169-41C78299FE4A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88DABCF-B31D-4339-8169-41C78299FE4A}" type="slidenum">
              <a:rPr lang="fi-FI" smtClean="0"/>
              <a:t>‹#›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944AA9E-EC1C-40D0-B008-D55D6B7D35F1}" type="datetimeFigureOut">
              <a:rPr lang="fi-FI" smtClean="0"/>
              <a:t>12.1.2019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1484784"/>
            <a:ext cx="7543800" cy="2593975"/>
          </a:xfrm>
        </p:spPr>
        <p:txBody>
          <a:bodyPr/>
          <a:lstStyle/>
          <a:p>
            <a:r>
              <a:rPr lang="fi-FI" dirty="0"/>
              <a:t>Possessiivi-pronominit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77795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282154"/>
          </a:xfrm>
        </p:spPr>
        <p:txBody>
          <a:bodyPr/>
          <a:lstStyle/>
          <a:p>
            <a:r>
              <a:rPr lang="fi-FI" sz="4400" dirty="0"/>
              <a:t>Possessiivipronominit – ilmaisevat omistusta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7384007"/>
              </p:ext>
            </p:extLst>
          </p:nvPr>
        </p:nvGraphicFramePr>
        <p:xfrm>
          <a:off x="457200" y="1600200"/>
          <a:ext cx="7620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Persoonapronomini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Possessiivipronomini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jag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min, </a:t>
                      </a:r>
                      <a:r>
                        <a:rPr lang="fi-FI" dirty="0" err="1"/>
                        <a:t>mitt</a:t>
                      </a:r>
                      <a:r>
                        <a:rPr lang="fi-FI" dirty="0"/>
                        <a:t>,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mina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din</a:t>
                      </a:r>
                      <a:r>
                        <a:rPr lang="fi-FI" dirty="0"/>
                        <a:t>, </a:t>
                      </a:r>
                      <a:r>
                        <a:rPr lang="fi-FI" dirty="0" err="1"/>
                        <a:t>ditt</a:t>
                      </a:r>
                      <a:r>
                        <a:rPr lang="fi-FI" dirty="0"/>
                        <a:t>, </a:t>
                      </a:r>
                      <a:r>
                        <a:rPr lang="fi-FI" dirty="0" err="1"/>
                        <a:t>dina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han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hans</a:t>
                      </a:r>
                      <a:r>
                        <a:rPr lang="fi-FI" dirty="0"/>
                        <a:t> TAI </a:t>
                      </a:r>
                      <a:r>
                        <a:rPr lang="fi-FI" dirty="0" err="1"/>
                        <a:t>sin</a:t>
                      </a:r>
                      <a:r>
                        <a:rPr lang="fi-FI" dirty="0"/>
                        <a:t>,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sitt</a:t>
                      </a:r>
                      <a:r>
                        <a:rPr lang="fi-FI" baseline="0" dirty="0"/>
                        <a:t>, </a:t>
                      </a:r>
                      <a:r>
                        <a:rPr lang="fi-FI" baseline="0" dirty="0" err="1"/>
                        <a:t>sina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hon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hennes</a:t>
                      </a:r>
                      <a:r>
                        <a:rPr lang="fi-FI" dirty="0"/>
                        <a:t> TAI </a:t>
                      </a:r>
                      <a:r>
                        <a:rPr lang="fi-FI" dirty="0" err="1"/>
                        <a:t>sin</a:t>
                      </a:r>
                      <a:r>
                        <a:rPr lang="fi-FI" dirty="0"/>
                        <a:t>, </a:t>
                      </a:r>
                      <a:r>
                        <a:rPr lang="fi-FI" dirty="0" err="1"/>
                        <a:t>sitt</a:t>
                      </a:r>
                      <a:r>
                        <a:rPr lang="fi-FI" dirty="0"/>
                        <a:t>,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sina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vår</a:t>
                      </a:r>
                      <a:r>
                        <a:rPr lang="fi-FI" dirty="0"/>
                        <a:t>, </a:t>
                      </a:r>
                      <a:r>
                        <a:rPr lang="fi-FI" dirty="0" err="1"/>
                        <a:t>vårt</a:t>
                      </a:r>
                      <a:r>
                        <a:rPr lang="fi-FI" dirty="0"/>
                        <a:t>, </a:t>
                      </a:r>
                      <a:r>
                        <a:rPr lang="fi-FI" dirty="0" err="1"/>
                        <a:t>våra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ni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er</a:t>
                      </a:r>
                      <a:r>
                        <a:rPr lang="fi-FI" dirty="0"/>
                        <a:t>, </a:t>
                      </a:r>
                      <a:r>
                        <a:rPr lang="fi-FI" dirty="0" err="1"/>
                        <a:t>ert</a:t>
                      </a:r>
                      <a:r>
                        <a:rPr lang="fi-FI" dirty="0"/>
                        <a:t>, </a:t>
                      </a:r>
                      <a:r>
                        <a:rPr lang="fi-FI" dirty="0" err="1"/>
                        <a:t>era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deras</a:t>
                      </a:r>
                      <a:r>
                        <a:rPr lang="fi-FI" dirty="0"/>
                        <a:t> TAI </a:t>
                      </a:r>
                      <a:r>
                        <a:rPr lang="fi-FI" dirty="0" err="1"/>
                        <a:t>sin</a:t>
                      </a:r>
                      <a:r>
                        <a:rPr lang="fi-FI" dirty="0"/>
                        <a:t>, </a:t>
                      </a:r>
                      <a:r>
                        <a:rPr lang="fi-FI" dirty="0" err="1"/>
                        <a:t>sitt</a:t>
                      </a:r>
                      <a:r>
                        <a:rPr lang="fi-FI" dirty="0"/>
                        <a:t>, </a:t>
                      </a:r>
                      <a:r>
                        <a:rPr lang="fi-FI" dirty="0" err="1"/>
                        <a:t>sina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8541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Possessiivipronominien käyttö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Possessiivipronomini valitaan sanan suvun tai luvun mukaan</a:t>
            </a:r>
          </a:p>
          <a:p>
            <a:endParaRPr lang="fi-FI" dirty="0"/>
          </a:p>
          <a:p>
            <a:pPr lvl="1"/>
            <a:r>
              <a:rPr lang="fi-FI" dirty="0" err="1"/>
              <a:t>Vår</a:t>
            </a:r>
            <a:r>
              <a:rPr lang="fi-FI" dirty="0"/>
              <a:t> </a:t>
            </a:r>
            <a:r>
              <a:rPr lang="fi-FI" dirty="0" err="1"/>
              <a:t>produkt</a:t>
            </a:r>
            <a:r>
              <a:rPr lang="fi-FI" dirty="0"/>
              <a:t>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innovativ</a:t>
            </a:r>
            <a:r>
              <a:rPr lang="fi-FI" dirty="0"/>
              <a:t>.</a:t>
            </a:r>
          </a:p>
          <a:p>
            <a:pPr lvl="1"/>
            <a:r>
              <a:rPr lang="fi-FI" dirty="0" err="1"/>
              <a:t>Vårt</a:t>
            </a:r>
            <a:r>
              <a:rPr lang="fi-FI" dirty="0"/>
              <a:t> </a:t>
            </a:r>
            <a:r>
              <a:rPr lang="fi-FI" dirty="0" err="1"/>
              <a:t>företag</a:t>
            </a:r>
            <a:r>
              <a:rPr lang="fi-FI" dirty="0"/>
              <a:t>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nytt</a:t>
            </a:r>
            <a:r>
              <a:rPr lang="fi-FI" dirty="0"/>
              <a:t>. </a:t>
            </a:r>
          </a:p>
          <a:p>
            <a:pPr lvl="1"/>
            <a:r>
              <a:rPr lang="fi-FI" dirty="0" err="1"/>
              <a:t>Våra</a:t>
            </a:r>
            <a:r>
              <a:rPr lang="fi-FI" dirty="0"/>
              <a:t> </a:t>
            </a:r>
            <a:r>
              <a:rPr lang="fi-FI" dirty="0" err="1"/>
              <a:t>produkter</a:t>
            </a:r>
            <a:r>
              <a:rPr lang="fi-FI" dirty="0"/>
              <a:t>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innovativa</a:t>
            </a:r>
            <a:r>
              <a:rPr lang="fi-FI" dirty="0"/>
              <a:t>.</a:t>
            </a:r>
          </a:p>
          <a:p>
            <a:pPr lvl="1"/>
            <a:endParaRPr lang="fi-FI" dirty="0"/>
          </a:p>
          <a:p>
            <a:pPr lvl="0">
              <a:buClr>
                <a:srgbClr val="93A299"/>
              </a:buClr>
            </a:pPr>
            <a:r>
              <a:rPr lang="fi-FI" dirty="0">
                <a:solidFill>
                  <a:srgbClr val="292934"/>
                </a:solidFill>
              </a:rPr>
              <a:t>Substantiivi </a:t>
            </a:r>
            <a:r>
              <a:rPr lang="fi-FI" dirty="0" err="1">
                <a:solidFill>
                  <a:srgbClr val="292934"/>
                </a:solidFill>
              </a:rPr>
              <a:t>lyhyessä=epämääräisessä</a:t>
            </a:r>
            <a:r>
              <a:rPr lang="fi-FI" dirty="0">
                <a:solidFill>
                  <a:srgbClr val="292934"/>
                </a:solidFill>
              </a:rPr>
              <a:t> muodossa ja </a:t>
            </a:r>
            <a:r>
              <a:rPr lang="fi-FI">
                <a:solidFill>
                  <a:srgbClr val="292934"/>
                </a:solidFill>
              </a:rPr>
              <a:t>adjektiivi a-muodossa</a:t>
            </a:r>
          </a:p>
          <a:p>
            <a:pPr lvl="0">
              <a:buClr>
                <a:srgbClr val="93A299"/>
              </a:buClr>
            </a:pPr>
            <a:endParaRPr lang="fi-FI" dirty="0">
              <a:solidFill>
                <a:srgbClr val="292934"/>
              </a:solidFill>
            </a:endParaRPr>
          </a:p>
          <a:p>
            <a:pPr lvl="1">
              <a:buClr>
                <a:srgbClr val="93A299"/>
              </a:buClr>
            </a:pPr>
            <a:r>
              <a:rPr lang="fi-FI" dirty="0" err="1">
                <a:solidFill>
                  <a:srgbClr val="292934"/>
                </a:solidFill>
              </a:rPr>
              <a:t>Vår</a:t>
            </a:r>
            <a:r>
              <a:rPr lang="fi-FI" dirty="0">
                <a:solidFill>
                  <a:srgbClr val="292934"/>
                </a:solidFill>
              </a:rPr>
              <a:t> </a:t>
            </a:r>
            <a:r>
              <a:rPr lang="fi-FI" dirty="0" err="1">
                <a:solidFill>
                  <a:srgbClr val="292934"/>
                </a:solidFill>
              </a:rPr>
              <a:t>innovativa</a:t>
            </a:r>
            <a:r>
              <a:rPr lang="fi-FI" dirty="0">
                <a:solidFill>
                  <a:srgbClr val="292934"/>
                </a:solidFill>
              </a:rPr>
              <a:t> </a:t>
            </a:r>
            <a:r>
              <a:rPr lang="fi-FI" dirty="0" err="1">
                <a:solidFill>
                  <a:srgbClr val="292934"/>
                </a:solidFill>
              </a:rPr>
              <a:t>produkt</a:t>
            </a:r>
            <a:r>
              <a:rPr lang="fi-FI" dirty="0">
                <a:solidFill>
                  <a:srgbClr val="292934"/>
                </a:solidFill>
              </a:rPr>
              <a:t> </a:t>
            </a:r>
            <a:r>
              <a:rPr lang="fi-FI" dirty="0" err="1">
                <a:solidFill>
                  <a:srgbClr val="292934"/>
                </a:solidFill>
              </a:rPr>
              <a:t>är</a:t>
            </a:r>
            <a:r>
              <a:rPr lang="fi-FI" dirty="0">
                <a:solidFill>
                  <a:srgbClr val="292934"/>
                </a:solidFill>
              </a:rPr>
              <a:t> </a:t>
            </a:r>
            <a:r>
              <a:rPr lang="fi-FI" dirty="0" err="1">
                <a:solidFill>
                  <a:srgbClr val="292934"/>
                </a:solidFill>
              </a:rPr>
              <a:t>på</a:t>
            </a:r>
            <a:r>
              <a:rPr lang="fi-FI" dirty="0">
                <a:solidFill>
                  <a:srgbClr val="292934"/>
                </a:solidFill>
              </a:rPr>
              <a:t> </a:t>
            </a:r>
            <a:r>
              <a:rPr lang="fi-FI" dirty="0" err="1">
                <a:solidFill>
                  <a:srgbClr val="292934"/>
                </a:solidFill>
              </a:rPr>
              <a:t>den</a:t>
            </a:r>
            <a:r>
              <a:rPr lang="fi-FI" dirty="0">
                <a:solidFill>
                  <a:srgbClr val="292934"/>
                </a:solidFill>
              </a:rPr>
              <a:t> svenska </a:t>
            </a:r>
            <a:r>
              <a:rPr lang="fi-FI" dirty="0" err="1">
                <a:solidFill>
                  <a:srgbClr val="292934"/>
                </a:solidFill>
              </a:rPr>
              <a:t>marknaden</a:t>
            </a:r>
            <a:r>
              <a:rPr lang="fi-FI" dirty="0">
                <a:solidFill>
                  <a:srgbClr val="292934"/>
                </a:solidFill>
              </a:rPr>
              <a:t>.</a:t>
            </a:r>
          </a:p>
          <a:p>
            <a:pPr lvl="1">
              <a:buClr>
                <a:srgbClr val="93A299"/>
              </a:buClr>
            </a:pPr>
            <a:r>
              <a:rPr lang="fi-FI" dirty="0" err="1">
                <a:solidFill>
                  <a:srgbClr val="292934"/>
                </a:solidFill>
              </a:rPr>
              <a:t>Vårt</a:t>
            </a:r>
            <a:r>
              <a:rPr lang="fi-FI" dirty="0">
                <a:solidFill>
                  <a:srgbClr val="292934"/>
                </a:solidFill>
              </a:rPr>
              <a:t> </a:t>
            </a:r>
            <a:r>
              <a:rPr lang="fi-FI" dirty="0" err="1">
                <a:solidFill>
                  <a:srgbClr val="292934"/>
                </a:solidFill>
              </a:rPr>
              <a:t>nya</a:t>
            </a:r>
            <a:r>
              <a:rPr lang="fi-FI" dirty="0">
                <a:solidFill>
                  <a:srgbClr val="292934"/>
                </a:solidFill>
              </a:rPr>
              <a:t> </a:t>
            </a:r>
            <a:r>
              <a:rPr lang="fi-FI" dirty="0" err="1">
                <a:solidFill>
                  <a:srgbClr val="292934"/>
                </a:solidFill>
              </a:rPr>
              <a:t>företag</a:t>
            </a:r>
            <a:r>
              <a:rPr lang="fi-FI" dirty="0">
                <a:solidFill>
                  <a:srgbClr val="292934"/>
                </a:solidFill>
              </a:rPr>
              <a:t> </a:t>
            </a:r>
            <a:r>
              <a:rPr lang="fi-FI" dirty="0" err="1">
                <a:solidFill>
                  <a:srgbClr val="292934"/>
                </a:solidFill>
              </a:rPr>
              <a:t>ska</a:t>
            </a:r>
            <a:r>
              <a:rPr lang="fi-FI" dirty="0">
                <a:solidFill>
                  <a:srgbClr val="292934"/>
                </a:solidFill>
              </a:rPr>
              <a:t> </a:t>
            </a:r>
            <a:r>
              <a:rPr lang="fi-FI" dirty="0" err="1">
                <a:solidFill>
                  <a:srgbClr val="292934"/>
                </a:solidFill>
              </a:rPr>
              <a:t>lansera</a:t>
            </a:r>
            <a:r>
              <a:rPr lang="fi-FI" dirty="0">
                <a:solidFill>
                  <a:srgbClr val="292934"/>
                </a:solidFill>
              </a:rPr>
              <a:t> </a:t>
            </a:r>
            <a:r>
              <a:rPr lang="fi-FI" dirty="0" err="1">
                <a:solidFill>
                  <a:srgbClr val="292934"/>
                </a:solidFill>
              </a:rPr>
              <a:t>nya</a:t>
            </a:r>
            <a:r>
              <a:rPr lang="fi-FI" dirty="0">
                <a:solidFill>
                  <a:srgbClr val="292934"/>
                </a:solidFill>
              </a:rPr>
              <a:t> </a:t>
            </a:r>
            <a:r>
              <a:rPr lang="fi-FI" dirty="0" err="1">
                <a:solidFill>
                  <a:srgbClr val="292934"/>
                </a:solidFill>
              </a:rPr>
              <a:t>produkter</a:t>
            </a:r>
            <a:r>
              <a:rPr lang="fi-FI" dirty="0">
                <a:solidFill>
                  <a:srgbClr val="292934"/>
                </a:solidFill>
              </a:rPr>
              <a:t>.</a:t>
            </a:r>
          </a:p>
          <a:p>
            <a:pPr lvl="1">
              <a:buClr>
                <a:srgbClr val="93A299"/>
              </a:buClr>
            </a:pPr>
            <a:r>
              <a:rPr lang="fi-FI" dirty="0" err="1">
                <a:solidFill>
                  <a:srgbClr val="292934"/>
                </a:solidFill>
              </a:rPr>
              <a:t>Våra</a:t>
            </a:r>
            <a:r>
              <a:rPr lang="fi-FI" dirty="0">
                <a:solidFill>
                  <a:srgbClr val="292934"/>
                </a:solidFill>
              </a:rPr>
              <a:t> </a:t>
            </a:r>
            <a:r>
              <a:rPr lang="fi-FI" dirty="0" err="1">
                <a:solidFill>
                  <a:srgbClr val="292934"/>
                </a:solidFill>
              </a:rPr>
              <a:t>innovativa</a:t>
            </a:r>
            <a:r>
              <a:rPr lang="fi-FI" dirty="0">
                <a:solidFill>
                  <a:srgbClr val="292934"/>
                </a:solidFill>
              </a:rPr>
              <a:t> </a:t>
            </a:r>
            <a:r>
              <a:rPr lang="fi-FI" dirty="0" err="1">
                <a:solidFill>
                  <a:srgbClr val="292934"/>
                </a:solidFill>
              </a:rPr>
              <a:t>produkter</a:t>
            </a:r>
            <a:r>
              <a:rPr lang="fi-FI" dirty="0">
                <a:solidFill>
                  <a:srgbClr val="292934"/>
                </a:solidFill>
              </a:rPr>
              <a:t> </a:t>
            </a:r>
            <a:r>
              <a:rPr lang="fi-FI" dirty="0" err="1">
                <a:solidFill>
                  <a:srgbClr val="292934"/>
                </a:solidFill>
              </a:rPr>
              <a:t>finns</a:t>
            </a:r>
            <a:r>
              <a:rPr lang="fi-FI" dirty="0">
                <a:solidFill>
                  <a:srgbClr val="292934"/>
                </a:solidFill>
              </a:rPr>
              <a:t> </a:t>
            </a:r>
            <a:r>
              <a:rPr lang="fi-FI" dirty="0" err="1">
                <a:solidFill>
                  <a:srgbClr val="292934"/>
                </a:solidFill>
              </a:rPr>
              <a:t>till</a:t>
            </a:r>
            <a:r>
              <a:rPr lang="fi-FI" dirty="0">
                <a:solidFill>
                  <a:srgbClr val="292934"/>
                </a:solidFill>
              </a:rPr>
              <a:t> </a:t>
            </a:r>
            <a:r>
              <a:rPr lang="fi-FI" dirty="0" err="1">
                <a:solidFill>
                  <a:srgbClr val="292934"/>
                </a:solidFill>
              </a:rPr>
              <a:t>salu</a:t>
            </a:r>
            <a:r>
              <a:rPr lang="fi-FI" dirty="0">
                <a:solidFill>
                  <a:srgbClr val="292934"/>
                </a:solidFill>
              </a:rPr>
              <a:t>.</a:t>
            </a:r>
          </a:p>
          <a:p>
            <a:pPr marL="41148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31721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Poikkeukset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Yksikön (</a:t>
            </a:r>
            <a:r>
              <a:rPr lang="fi-FI" dirty="0" err="1"/>
              <a:t>hans</a:t>
            </a:r>
            <a:r>
              <a:rPr lang="fi-FI" dirty="0"/>
              <a:t> &gt;&lt; </a:t>
            </a:r>
            <a:r>
              <a:rPr lang="fi-FI" dirty="0" err="1"/>
              <a:t>sin</a:t>
            </a:r>
            <a:r>
              <a:rPr lang="fi-FI" dirty="0"/>
              <a:t>, </a:t>
            </a:r>
            <a:r>
              <a:rPr lang="fi-FI" dirty="0" err="1"/>
              <a:t>sitt</a:t>
            </a:r>
            <a:r>
              <a:rPr lang="fi-FI" dirty="0"/>
              <a:t>, </a:t>
            </a:r>
            <a:r>
              <a:rPr lang="fi-FI" dirty="0" err="1"/>
              <a:t>sina</a:t>
            </a:r>
            <a:r>
              <a:rPr lang="fi-FI" dirty="0"/>
              <a:t> ja </a:t>
            </a:r>
            <a:r>
              <a:rPr lang="fi-FI" dirty="0" err="1"/>
              <a:t>hennes</a:t>
            </a:r>
            <a:r>
              <a:rPr lang="fi-FI" dirty="0"/>
              <a:t> &gt;&lt; </a:t>
            </a:r>
            <a:r>
              <a:rPr lang="fi-FI" dirty="0" err="1"/>
              <a:t>sin</a:t>
            </a:r>
            <a:r>
              <a:rPr lang="fi-FI" dirty="0"/>
              <a:t>, </a:t>
            </a:r>
            <a:r>
              <a:rPr lang="fi-FI" dirty="0" err="1"/>
              <a:t>sitt</a:t>
            </a:r>
            <a:r>
              <a:rPr lang="fi-FI" dirty="0"/>
              <a:t>, </a:t>
            </a:r>
            <a:r>
              <a:rPr lang="fi-FI" dirty="0" err="1"/>
              <a:t>sina</a:t>
            </a:r>
            <a:r>
              <a:rPr lang="fi-FI" dirty="0"/>
              <a:t>) ja monikon (</a:t>
            </a:r>
            <a:r>
              <a:rPr lang="fi-FI" dirty="0" err="1"/>
              <a:t>deras</a:t>
            </a:r>
            <a:r>
              <a:rPr lang="fi-FI" dirty="0"/>
              <a:t> &gt;&lt; </a:t>
            </a:r>
            <a:r>
              <a:rPr lang="fi-FI" dirty="0" err="1"/>
              <a:t>sin</a:t>
            </a:r>
            <a:r>
              <a:rPr lang="fi-FI" dirty="0"/>
              <a:t>, </a:t>
            </a:r>
            <a:r>
              <a:rPr lang="fi-FI" dirty="0" err="1"/>
              <a:t>sitt</a:t>
            </a:r>
            <a:r>
              <a:rPr lang="fi-FI" dirty="0"/>
              <a:t>, </a:t>
            </a:r>
            <a:r>
              <a:rPr lang="fi-FI" dirty="0" err="1"/>
              <a:t>sina</a:t>
            </a:r>
            <a:r>
              <a:rPr lang="fi-FI" dirty="0"/>
              <a:t>) kolmannessa persoonassa kaksi vaihtoehtoa</a:t>
            </a:r>
          </a:p>
          <a:p>
            <a:pPr lvl="1"/>
            <a:r>
              <a:rPr lang="fi-FI" dirty="0"/>
              <a:t>Jonas </a:t>
            </a:r>
            <a:r>
              <a:rPr lang="fi-FI" dirty="0" err="1"/>
              <a:t>kommer</a:t>
            </a:r>
            <a:r>
              <a:rPr lang="fi-FI" dirty="0"/>
              <a:t> </a:t>
            </a:r>
            <a:r>
              <a:rPr lang="fi-FI" dirty="0" err="1"/>
              <a:t>med</a:t>
            </a:r>
            <a:r>
              <a:rPr lang="fi-FI" dirty="0"/>
              <a:t> </a:t>
            </a:r>
            <a:r>
              <a:rPr lang="fi-FI" dirty="0" err="1"/>
              <a:t>sin</a:t>
            </a:r>
            <a:r>
              <a:rPr lang="fi-FI" dirty="0"/>
              <a:t> </a:t>
            </a:r>
            <a:r>
              <a:rPr lang="fi-FI" dirty="0" err="1"/>
              <a:t>flickvän</a:t>
            </a:r>
            <a:endParaRPr lang="fi-FI" dirty="0"/>
          </a:p>
          <a:p>
            <a:pPr marL="411480" lvl="1" indent="0">
              <a:buNone/>
            </a:pPr>
            <a:r>
              <a:rPr lang="fi-FI" dirty="0"/>
              <a:t>     Jonas tulee tyttöystävänsä kanssa.</a:t>
            </a:r>
          </a:p>
          <a:p>
            <a:pPr lvl="1"/>
            <a:endParaRPr lang="fi-FI" dirty="0"/>
          </a:p>
          <a:p>
            <a:pPr lvl="1"/>
            <a:r>
              <a:rPr lang="fi-FI" dirty="0"/>
              <a:t>Jonas </a:t>
            </a:r>
            <a:r>
              <a:rPr lang="fi-FI" dirty="0" err="1"/>
              <a:t>kommer</a:t>
            </a:r>
            <a:r>
              <a:rPr lang="fi-FI" dirty="0"/>
              <a:t> </a:t>
            </a:r>
            <a:r>
              <a:rPr lang="fi-FI" dirty="0" err="1"/>
              <a:t>med</a:t>
            </a:r>
            <a:r>
              <a:rPr lang="fi-FI" dirty="0"/>
              <a:t> </a:t>
            </a:r>
            <a:r>
              <a:rPr lang="fi-FI" dirty="0" err="1"/>
              <a:t>hans</a:t>
            </a:r>
            <a:r>
              <a:rPr lang="fi-FI" dirty="0"/>
              <a:t> </a:t>
            </a:r>
            <a:r>
              <a:rPr lang="fi-FI" dirty="0" err="1"/>
              <a:t>flickvän</a:t>
            </a:r>
            <a:r>
              <a:rPr lang="fi-FI" dirty="0"/>
              <a:t>.</a:t>
            </a:r>
          </a:p>
          <a:p>
            <a:pPr marL="411480" lvl="1" indent="0">
              <a:buNone/>
            </a:pPr>
            <a:r>
              <a:rPr lang="fi-FI" dirty="0"/>
              <a:t>    Jonas tulee hänen tyttöystävänsä kanssa. </a:t>
            </a:r>
          </a:p>
          <a:p>
            <a:pPr marL="411480" lvl="1" indent="0">
              <a:buNone/>
            </a:pPr>
            <a:endParaRPr lang="fi-FI" dirty="0"/>
          </a:p>
          <a:p>
            <a:pPr lvl="1">
              <a:buFont typeface="Wingdings"/>
              <a:buChar char="Ø"/>
            </a:pPr>
            <a:r>
              <a:rPr lang="fi-FI" dirty="0" err="1"/>
              <a:t>sin</a:t>
            </a:r>
            <a:r>
              <a:rPr lang="fi-FI" dirty="0"/>
              <a:t>, </a:t>
            </a:r>
            <a:r>
              <a:rPr lang="fi-FI" dirty="0" err="1"/>
              <a:t>sitt</a:t>
            </a:r>
            <a:r>
              <a:rPr lang="fi-FI" dirty="0"/>
              <a:t>, </a:t>
            </a:r>
            <a:r>
              <a:rPr lang="fi-FI" dirty="0" err="1"/>
              <a:t>sina</a:t>
            </a:r>
            <a:r>
              <a:rPr lang="fi-FI" dirty="0"/>
              <a:t> jos omistaja on samassa lauseessa</a:t>
            </a:r>
          </a:p>
          <a:p>
            <a:pPr lvl="1">
              <a:buFont typeface="Wingdings"/>
              <a:buChar char="Ø"/>
            </a:pPr>
            <a:r>
              <a:rPr lang="fi-FI" dirty="0" err="1"/>
              <a:t>Hans-hennes-</a:t>
            </a:r>
            <a:r>
              <a:rPr lang="fi-FI" dirty="0"/>
              <a:t> </a:t>
            </a:r>
            <a:r>
              <a:rPr lang="fi-FI" dirty="0" err="1"/>
              <a:t>deras</a:t>
            </a:r>
            <a:r>
              <a:rPr lang="fi-FI" dirty="0"/>
              <a:t>, jos omistaja on mainittu aiemmin</a:t>
            </a:r>
          </a:p>
          <a:p>
            <a:pPr marL="411480" lvl="1" indent="0">
              <a:buNone/>
            </a:pPr>
            <a:r>
              <a:rPr lang="fi-FI" dirty="0"/>
              <a:t>    (tai tekijänä eli Jonas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hans</a:t>
            </a:r>
            <a:r>
              <a:rPr lang="fi-FI" dirty="0"/>
              <a:t> </a:t>
            </a:r>
            <a:r>
              <a:rPr lang="fi-FI" dirty="0" err="1"/>
              <a:t>flickvän</a:t>
            </a:r>
            <a:r>
              <a:rPr lang="fi-FI" dirty="0"/>
              <a:t> </a:t>
            </a:r>
            <a:r>
              <a:rPr lang="fi-FI" dirty="0" err="1"/>
              <a:t>kommer</a:t>
            </a:r>
            <a:r>
              <a:rPr lang="fi-FI" dirty="0"/>
              <a:t> </a:t>
            </a:r>
            <a:r>
              <a:rPr lang="fi-FI" dirty="0" err="1"/>
              <a:t>där</a:t>
            </a:r>
            <a:r>
              <a:rPr lang="fi-FI"/>
              <a:t>.)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4015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</TotalTime>
  <Words>199</Words>
  <Application>Microsoft Office PowerPoint</Application>
  <PresentationFormat>Bildspel på skärmen (4:3)</PresentationFormat>
  <Paragraphs>41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9" baseType="lpstr">
      <vt:lpstr>Arial</vt:lpstr>
      <vt:lpstr>Calibri</vt:lpstr>
      <vt:lpstr>Cambria</vt:lpstr>
      <vt:lpstr>Wingdings</vt:lpstr>
      <vt:lpstr>Adjacency</vt:lpstr>
      <vt:lpstr>Possessiivi-pronominit</vt:lpstr>
      <vt:lpstr>Possessiivipronominit – ilmaisevat omistusta</vt:lpstr>
      <vt:lpstr>Possessiivipronominien käyttö</vt:lpstr>
      <vt:lpstr>Poikkeukset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Possessiivi-pronominit</dc:title>
  <dc:creator>Camilla Kåla</dc:creator>
  <cp:lastModifiedBy>Isabella Fröjdman</cp:lastModifiedBy>
  <cp:revision>4</cp:revision>
  <dcterms:created xsi:type="dcterms:W3CDTF">2014-11-10T20:15:31Z</dcterms:created>
  <dcterms:modified xsi:type="dcterms:W3CDTF">2019-01-12T10:52:49Z</dcterms:modified>
</cp:coreProperties>
</file>