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2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72" r:id="rId2"/>
    <p:sldMasterId id="2147483699" r:id="rId3"/>
  </p:sldMasterIdLst>
  <p:notesMasterIdLst>
    <p:notesMasterId r:id="rId17"/>
  </p:notesMasterIdLst>
  <p:sldIdLst>
    <p:sldId id="256" r:id="rId4"/>
    <p:sldId id="288" r:id="rId5"/>
    <p:sldId id="257" r:id="rId6"/>
    <p:sldId id="309" r:id="rId7"/>
    <p:sldId id="299" r:id="rId8"/>
    <p:sldId id="305" r:id="rId9"/>
    <p:sldId id="301" r:id="rId10"/>
    <p:sldId id="303" r:id="rId11"/>
    <p:sldId id="304" r:id="rId12"/>
    <p:sldId id="310" r:id="rId13"/>
    <p:sldId id="306" r:id="rId14"/>
    <p:sldId id="307" r:id="rId15"/>
    <p:sldId id="308" r:id="rId16"/>
  </p:sldIdLst>
  <p:sldSz cx="9144000" cy="5715000" type="screen16x1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EDCA"/>
          </a:solidFill>
        </a:fill>
      </a:tcStyle>
    </a:wholeTbl>
    <a:band2H>
      <a:tcTxStyle/>
      <a:tcStyle>
        <a:tcBdr/>
        <a:fill>
          <a:solidFill>
            <a:srgbClr val="FFF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1E6"/>
          </a:solidFill>
        </a:fill>
      </a:tcStyle>
    </a:wholeTbl>
    <a:band2H>
      <a:tcTxStyle/>
      <a:tcStyle>
        <a:tcBdr/>
        <a:fill>
          <a:solidFill>
            <a:srgbClr val="E6E9F3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CD1"/>
          </a:solidFill>
        </a:fill>
      </a:tcStyle>
    </a:wholeTbl>
    <a:band2H>
      <a:tcTxStyle/>
      <a:tcStyle>
        <a:tcBdr/>
        <a:fill>
          <a:solidFill>
            <a:srgbClr val="E6EE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104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32" name="Shape 23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1pPr>
    <a:lvl2pPr indent="228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2pPr>
    <a:lvl3pPr indent="457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3pPr>
    <a:lvl4pPr indent="685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4pPr>
    <a:lvl5pPr indent="9144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spcBef>
        <a:spcPts val="400"/>
      </a:spcBef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274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5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6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2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7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18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27" name="Title Text"/>
          <p:cNvSpPr>
            <a:spLocks noGrp="1"/>
          </p:cNvSpPr>
          <p:nvPr>
            <p:ph type="title"/>
          </p:nvPr>
        </p:nvSpPr>
        <p:spPr>
          <a:xfrm>
            <a:off x="468312" y="1633364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07364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129" name="Picture 9" descr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pic>
        <p:nvPicPr>
          <p:cNvPr id="1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291" y="4732370"/>
            <a:ext cx="197987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35" y="4730906"/>
            <a:ext cx="2071506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156" name="Title Text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5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6" name="Body Level One…"/>
          <p:cNvSpPr>
            <a:spLocks noGrp="1"/>
          </p:cNvSpPr>
          <p:nvPr>
            <p:ph type="body" idx="1"/>
          </p:nvPr>
        </p:nvSpPr>
        <p:spPr>
          <a:xfrm>
            <a:off x="468314" y="1273324"/>
            <a:ext cx="8207375" cy="332437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68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7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8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79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99" y="4726799"/>
            <a:ext cx="1975106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188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9" name="Body Level One…"/>
          <p:cNvSpPr>
            <a:spLocks noGrp="1"/>
          </p:cNvSpPr>
          <p:nvPr>
            <p:ph type="body" idx="1"/>
          </p:nvPr>
        </p:nvSpPr>
        <p:spPr>
          <a:xfrm>
            <a:off x="468314" y="1261610"/>
            <a:ext cx="8207375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1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1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Blu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le Text"/>
          <p:cNvSpPr>
            <a:spLocks noGrp="1"/>
          </p:cNvSpPr>
          <p:nvPr>
            <p:ph type="title"/>
          </p:nvPr>
        </p:nvSpPr>
        <p:spPr>
          <a:xfrm>
            <a:off x="463308" y="265113"/>
            <a:ext cx="8212381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9" name="Body Level One…"/>
          <p:cNvSpPr>
            <a:spLocks noGrp="1"/>
          </p:cNvSpPr>
          <p:nvPr>
            <p:ph type="body" sz="half" idx="1"/>
          </p:nvPr>
        </p:nvSpPr>
        <p:spPr>
          <a:xfrm>
            <a:off x="463308" y="1261610"/>
            <a:ext cx="3988080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0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01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89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3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Red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65BD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10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64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1" name="Slide Number"/>
          <p:cNvSpPr>
            <a:spLocks noGrp="1"/>
          </p:cNvSpPr>
          <p:nvPr>
            <p:ph type="sldNum" sz="quarter" idx="2"/>
          </p:nvPr>
        </p:nvSpPr>
        <p:spPr>
          <a:xfrm>
            <a:off x="8536620" y="53087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12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90" y="4726799"/>
            <a:ext cx="1975105" cy="956829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Straight Connector 4"/>
          <p:cNvSpPr/>
          <p:nvPr/>
        </p:nvSpPr>
        <p:spPr>
          <a:xfrm>
            <a:off x="468312" y="4873006"/>
            <a:ext cx="8207376" cy="1"/>
          </a:xfrm>
          <a:prstGeom prst="line">
            <a:avLst/>
          </a:prstGeom>
          <a:ln w="12700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Red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4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25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wo Col Yellow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le Text"/>
          <p:cNvSpPr>
            <a:spLocks noGrp="1"/>
          </p:cNvSpPr>
          <p:nvPr>
            <p:ph type="title"/>
          </p:nvPr>
        </p:nvSpPr>
        <p:spPr>
          <a:xfrm>
            <a:off x="468312" y="265113"/>
            <a:ext cx="8207376" cy="996499"/>
          </a:xfrm>
          <a:prstGeom prst="rect">
            <a:avLst/>
          </a:prstGeom>
        </p:spPr>
        <p:txBody>
          <a:bodyPr/>
          <a:lstStyle>
            <a:lvl1pPr>
              <a:lnSpc>
                <a:spcPct val="85000"/>
              </a:lnSpc>
              <a:defRPr sz="3600" spc="-100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21" name="Body Level One…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3988081" cy="33360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500"/>
              </a:spcBef>
              <a:buSzTx/>
              <a:buFontTx/>
              <a:buNone/>
              <a:defRPr sz="2100" b="1"/>
            </a:lvl1pPr>
            <a:lvl2pPr marL="248219" indent="-223019">
              <a:spcBef>
                <a:spcPts val="500"/>
              </a:spcBef>
              <a:buFontTx/>
              <a:buChar char="•"/>
              <a:defRPr sz="2100" b="1"/>
            </a:lvl2pPr>
            <a:lvl3pPr marL="532800" indent="-302400">
              <a:spcBef>
                <a:spcPts val="500"/>
              </a:spcBef>
              <a:buFontTx/>
              <a:buChar char="-"/>
              <a:defRPr sz="2100" b="1"/>
            </a:lvl3pPr>
            <a:lvl4pPr marL="889199" indent="-291599">
              <a:spcBef>
                <a:spcPts val="500"/>
              </a:spcBef>
              <a:buFontTx/>
              <a:buChar char="•"/>
              <a:defRPr sz="2100" b="1"/>
            </a:lvl4pPr>
            <a:lvl5pPr marL="1227876" indent="-369276">
              <a:spcBef>
                <a:spcPts val="500"/>
              </a:spcBef>
              <a:buFontTx/>
              <a:buChar char="o"/>
              <a:defRPr sz="21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2" name="Slide Number"/>
          <p:cNvSpPr>
            <a:spLocks noGrp="1"/>
          </p:cNvSpPr>
          <p:nvPr>
            <p:ph type="sldNum" sz="quarter" idx="2"/>
          </p:nvPr>
        </p:nvSpPr>
        <p:spPr>
          <a:xfrm>
            <a:off x="9666920" y="5321483"/>
            <a:ext cx="139837" cy="1270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23" name="Straight Connector 4"/>
          <p:cNvSpPr/>
          <p:nvPr/>
        </p:nvSpPr>
        <p:spPr>
          <a:xfrm>
            <a:off x="468312" y="4847606"/>
            <a:ext cx="5014622" cy="1"/>
          </a:xfrm>
          <a:prstGeom prst="line">
            <a:avLst/>
          </a:prstGeom>
          <a:ln w="12700">
            <a:solidFill>
              <a:srgbClr val="A7DBD9"/>
            </a:solidFill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24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1817" y="3348582"/>
            <a:ext cx="3538294" cy="2119787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388" y="4902200"/>
            <a:ext cx="732155" cy="601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739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8505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611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" y="30503"/>
            <a:ext cx="2238480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3498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352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with BG image"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0" y="4545167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3"/>
            <a:ext cx="2238479" cy="170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1712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7227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535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584309" y="2283611"/>
            <a:ext cx="7975385" cy="219666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584310" y="458749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947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">
    <p:bg>
      <p:bgPr>
        <a:solidFill>
          <a:srgbClr val="A7DB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asted-image.pdf" descr="pasted-image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901" y="320476"/>
            <a:ext cx="6698231" cy="4616758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Title Text"/>
          <p:cNvSpPr>
            <a:spLocks noGrp="1"/>
          </p:cNvSpPr>
          <p:nvPr>
            <p:ph type="title"/>
          </p:nvPr>
        </p:nvSpPr>
        <p:spPr>
          <a:xfrm>
            <a:off x="468312" y="1417340"/>
            <a:ext cx="8207376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36" name="Untitled-3-01.png" descr="Untitled-3-0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288" y="293721"/>
            <a:ext cx="1019827" cy="837977"/>
          </a:xfrm>
          <a:prstGeom prst="rect">
            <a:avLst/>
          </a:prstGeom>
          <a:ln w="12700">
            <a:miter lim="400000"/>
          </a:ln>
        </p:spPr>
      </p:pic>
      <p:sp>
        <p:nvSpPr>
          <p:cNvPr id="3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20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977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2" y="150000"/>
            <a:ext cx="4629692" cy="5415000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84311" y="2029613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5000" b="1" spc="-167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584311" y="4903613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333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" y="30502"/>
            <a:ext cx="2238479" cy="170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039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6" y="4695532"/>
            <a:ext cx="2449209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6138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Red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658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Yellow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584309" y="1593555"/>
            <a:ext cx="797538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167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32" y="4715878"/>
            <a:ext cx="2382106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5443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7D511-EF24-F248-BEA4-1AD370F38D7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601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910DB-C0F0-1A41-AB6F-AB5EC7730884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127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808559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5D0FA-D02A-0640-99E9-F9BA78C58440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01048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9A5E8-EE9D-CB41-8F80-274DF3CEAEDA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15" y="4695532"/>
            <a:ext cx="2449208" cy="92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935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4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6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4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4257C-E009-394F-997B-9AE811492EDD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98" y="4695532"/>
            <a:ext cx="2382106" cy="92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577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539750" y="4804833"/>
            <a:ext cx="8085138" cy="0"/>
          </a:xfrm>
          <a:prstGeom prst="line">
            <a:avLst/>
          </a:prstGeom>
          <a:ln w="1270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540002" y="317500"/>
            <a:ext cx="8085599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000" b="1" spc="-83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4000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8"/>
          </p:nvPr>
        </p:nvSpPr>
        <p:spPr>
          <a:xfrm>
            <a:off x="4637522" y="1404730"/>
            <a:ext cx="3988079" cy="31929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750" b="1">
                <a:latin typeface="+mj-lt"/>
              </a:defRPr>
            </a:lvl1pPr>
            <a:lvl2pPr marL="197992" indent="-176993">
              <a:buFont typeface="Arial"/>
              <a:buChar char="•"/>
              <a:defRPr sz="1667">
                <a:latin typeface="Georgia"/>
              </a:defRPr>
            </a:lvl2pPr>
            <a:lvl3pPr marL="383985" indent="-191992">
              <a:buFont typeface="Lucida Grande"/>
              <a:buChar char="-"/>
              <a:defRPr sz="1333" i="1">
                <a:latin typeface="Georgia"/>
                <a:cs typeface="Georgia"/>
              </a:defRPr>
            </a:lvl3pPr>
            <a:lvl4pPr marL="659974" indent="-161994">
              <a:buFont typeface="Arial"/>
              <a:buChar char="•"/>
              <a:defRPr sz="1167" baseline="0">
                <a:latin typeface="Georgia"/>
              </a:defRPr>
            </a:lvl4pPr>
            <a:lvl5pPr marL="905964" indent="-190492">
              <a:buFont typeface="Courier New"/>
              <a:buChar char="o"/>
              <a:defRPr sz="1083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44533-59DD-8944-8B96-95FFBA80E20B}" type="datetime1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11.1.2021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66" y="4715878"/>
            <a:ext cx="2382105" cy="8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97225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3"/>
            <a:ext cx="7886700" cy="2377281"/>
          </a:xfrm>
          <a:prstGeom prst="rect">
            <a:avLst/>
          </a:prstGeom>
        </p:spPr>
        <p:txBody>
          <a:bodyPr anchor="b"/>
          <a:lstStyle>
            <a:lvl1pPr>
              <a:defRPr sz="375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4"/>
            <a:ext cx="7886700" cy="12501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285739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477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1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29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693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431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17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590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04092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400969"/>
            <a:ext cx="3887391" cy="6865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00" b="1"/>
            </a:lvl1pPr>
            <a:lvl2pPr marL="285739" indent="0">
              <a:buNone/>
              <a:defRPr sz="1250" b="1"/>
            </a:lvl2pPr>
            <a:lvl3pPr marL="571477" indent="0">
              <a:buNone/>
              <a:defRPr sz="1125" b="1"/>
            </a:lvl3pPr>
            <a:lvl4pPr marL="857216" indent="0">
              <a:buNone/>
              <a:defRPr sz="1000" b="1"/>
            </a:lvl4pPr>
            <a:lvl5pPr marL="1142954" indent="0">
              <a:buNone/>
              <a:defRPr sz="1000" b="1"/>
            </a:lvl5pPr>
            <a:lvl6pPr marL="1428693" indent="0">
              <a:buNone/>
              <a:defRPr sz="1000" b="1"/>
            </a:lvl6pPr>
            <a:lvl7pPr marL="1714431" indent="0">
              <a:buNone/>
              <a:defRPr sz="1000" b="1"/>
            </a:lvl7pPr>
            <a:lvl8pPr marL="2000170" indent="0">
              <a:buNone/>
              <a:defRPr sz="1000" b="1"/>
            </a:lvl8pPr>
            <a:lvl9pPr marL="2285909" indent="0">
              <a:buNone/>
              <a:defRPr sz="10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087563"/>
            <a:ext cx="3887391" cy="307049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0735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4272"/>
            <a:ext cx="7886700" cy="110463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CFEDD4-8D9D-4827-9297-E6D5C7C1006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DCA0D1-BA3F-458A-9534-8682EC8D518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955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406400" y="1427428"/>
            <a:ext cx="8324850" cy="326628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1" y="1475052"/>
            <a:ext cx="7769225" cy="1109927"/>
          </a:xfrm>
        </p:spPr>
        <p:txBody>
          <a:bodyPr/>
          <a:lstStyle>
            <a:lvl1pPr>
              <a:defRPr sz="3333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1" y="2618053"/>
            <a:ext cx="6283325" cy="19499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860675" y="4966230"/>
            <a:ext cx="2025650" cy="146844"/>
          </a:xfrm>
        </p:spPr>
        <p:txBody>
          <a:bodyPr/>
          <a:lstStyle>
            <a:lvl1pPr>
              <a:defRPr sz="1000">
                <a:solidFill>
                  <a:srgbClr val="928B81"/>
                </a:solidFill>
              </a:defRPr>
            </a:lvl1pPr>
          </a:lstStyle>
          <a:p>
            <a:fld id="{08730F3C-6CCB-4083-AB56-45DBD448E15C}" type="datetime1">
              <a:rPr lang="en-US"/>
              <a:pPr/>
              <a:t>1/11/2021</a:t>
            </a:fld>
            <a:endParaRPr lang="fi-FI"/>
          </a:p>
        </p:txBody>
      </p:sp>
      <p:pic>
        <p:nvPicPr>
          <p:cNvPr id="3080" name="Picture 8" descr="aalto_f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120900" cy="1358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01984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B959B33-BF8C-4A6A-A46B-5F87F01C7AF7}" type="datetime1">
              <a:rPr lang="en-US"/>
              <a:pPr/>
              <a:t>1/11/2021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01AD0-EB3A-4893-8D71-B8016A1D02C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077430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3333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1667"/>
            </a:lvl1pPr>
            <a:lvl2pPr marL="380985" indent="0">
              <a:buNone/>
              <a:defRPr sz="1500"/>
            </a:lvl2pPr>
            <a:lvl3pPr marL="761970" indent="0">
              <a:buNone/>
              <a:defRPr sz="1333"/>
            </a:lvl3pPr>
            <a:lvl4pPr marL="1142954" indent="0">
              <a:buNone/>
              <a:defRPr sz="1167"/>
            </a:lvl4pPr>
            <a:lvl5pPr marL="1523939" indent="0">
              <a:buNone/>
              <a:defRPr sz="1167"/>
            </a:lvl5pPr>
            <a:lvl6pPr marL="1904924" indent="0">
              <a:buNone/>
              <a:defRPr sz="1167"/>
            </a:lvl6pPr>
            <a:lvl7pPr marL="2285909" indent="0">
              <a:buNone/>
              <a:defRPr sz="1167"/>
            </a:lvl7pPr>
            <a:lvl8pPr marL="2666893" indent="0">
              <a:buNone/>
              <a:defRPr sz="1167"/>
            </a:lvl8pPr>
            <a:lvl9pPr marL="3047878" indent="0">
              <a:buNone/>
              <a:defRPr sz="11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E93C81F-B90F-46DC-83A3-C126ABE81D8E}" type="datetime1">
              <a:rPr lang="en-US"/>
              <a:pPr/>
              <a:t>1/11/2021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026123-D10D-4718-A4F1-88275B5C96B0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499068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318949"/>
            <a:ext cx="3916363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333"/>
            </a:lvl1pPr>
            <a:lvl2pPr>
              <a:defRPr sz="2000"/>
            </a:lvl2pPr>
            <a:lvl3pPr>
              <a:defRPr sz="1667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E633F6-3B3A-408D-9FC6-A54013EA804F}" type="datetime1">
              <a:rPr lang="en-US"/>
              <a:pPr/>
              <a:t>1/11/2021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93313F-635D-4AEA-8C1C-5F232D1A7F7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163535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985" indent="0">
              <a:buNone/>
              <a:defRPr sz="1667" b="1"/>
            </a:lvl2pPr>
            <a:lvl3pPr marL="761970" indent="0">
              <a:buNone/>
              <a:defRPr sz="1500" b="1"/>
            </a:lvl3pPr>
            <a:lvl4pPr marL="1142954" indent="0">
              <a:buNone/>
              <a:defRPr sz="1333" b="1"/>
            </a:lvl4pPr>
            <a:lvl5pPr marL="1523939" indent="0">
              <a:buNone/>
              <a:defRPr sz="1333" b="1"/>
            </a:lvl5pPr>
            <a:lvl6pPr marL="1904924" indent="0">
              <a:buNone/>
              <a:defRPr sz="1333" b="1"/>
            </a:lvl6pPr>
            <a:lvl7pPr marL="2285909" indent="0">
              <a:buNone/>
              <a:defRPr sz="1333" b="1"/>
            </a:lvl7pPr>
            <a:lvl8pPr marL="2666893" indent="0">
              <a:buNone/>
              <a:defRPr sz="1333" b="1"/>
            </a:lvl8pPr>
            <a:lvl9pPr marL="3047878" indent="0">
              <a:buNone/>
              <a:defRPr sz="13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000"/>
            </a:lvl1pPr>
            <a:lvl2pPr>
              <a:defRPr sz="1667"/>
            </a:lvl2pPr>
            <a:lvl3pPr>
              <a:defRPr sz="15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D3FC83B-5294-4BD1-BCC1-F9BF61C900CB}" type="datetime1">
              <a:rPr lang="en-US"/>
              <a:pPr/>
              <a:t>1/11/2021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FB2866-5BD7-401E-971D-24F40679953F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04566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2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5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5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5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A4A1C-E390-4B25-9FF4-64826F20C6A9}" type="datetime1">
              <a:rPr lang="en-US"/>
              <a:pPr/>
              <a:t>1/11/2021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E4686-24F0-40F7-85FA-AFE055644F89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143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9CF8D1-906E-4C4B-BBE7-591BF640C64E}" type="datetime1">
              <a:rPr lang="en-US"/>
              <a:pPr/>
              <a:t>1/11/2021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F76B0-B3C3-4639-83C6-9EE54DB3012A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43933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2667"/>
            </a:lvl1pPr>
            <a:lvl2pPr>
              <a:defRPr sz="2333"/>
            </a:lvl2pPr>
            <a:lvl3pPr>
              <a:defRPr sz="2000"/>
            </a:lvl3pPr>
            <a:lvl4pPr>
              <a:defRPr sz="1667"/>
            </a:lvl4pPr>
            <a:lvl5pPr>
              <a:defRPr sz="1667"/>
            </a:lvl5pPr>
            <a:lvl6pPr>
              <a:defRPr sz="1667"/>
            </a:lvl6pPr>
            <a:lvl7pPr>
              <a:defRPr sz="1667"/>
            </a:lvl7pPr>
            <a:lvl8pPr>
              <a:defRPr sz="1667"/>
            </a:lvl8pPr>
            <a:lvl9pPr>
              <a:defRPr sz="1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CD284B9-EB9F-4A9D-B459-DA8395440B9E}" type="datetime1">
              <a:rPr lang="en-US"/>
              <a:pPr/>
              <a:t>1/11/2021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93EB04-768B-4336-8EDB-CCE77251598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1266868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1667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2667"/>
            </a:lvl1pPr>
            <a:lvl2pPr marL="380985" indent="0">
              <a:buNone/>
              <a:defRPr sz="2333"/>
            </a:lvl2pPr>
            <a:lvl3pPr marL="761970" indent="0">
              <a:buNone/>
              <a:defRPr sz="2000"/>
            </a:lvl3pPr>
            <a:lvl4pPr marL="1142954" indent="0">
              <a:buNone/>
              <a:defRPr sz="1667"/>
            </a:lvl4pPr>
            <a:lvl5pPr marL="1523939" indent="0">
              <a:buNone/>
              <a:defRPr sz="1667"/>
            </a:lvl5pPr>
            <a:lvl6pPr marL="1904924" indent="0">
              <a:buNone/>
              <a:defRPr sz="1667"/>
            </a:lvl6pPr>
            <a:lvl7pPr marL="2285909" indent="0">
              <a:buNone/>
              <a:defRPr sz="1667"/>
            </a:lvl7pPr>
            <a:lvl8pPr marL="2666893" indent="0">
              <a:buNone/>
              <a:defRPr sz="1667"/>
            </a:lvl8pPr>
            <a:lvl9pPr marL="3047878" indent="0">
              <a:buNone/>
              <a:defRPr sz="1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167"/>
            </a:lvl1pPr>
            <a:lvl2pPr marL="380985" indent="0">
              <a:buNone/>
              <a:defRPr sz="1000"/>
            </a:lvl2pPr>
            <a:lvl3pPr marL="761970" indent="0">
              <a:buNone/>
              <a:defRPr sz="833"/>
            </a:lvl3pPr>
            <a:lvl4pPr marL="1142954" indent="0">
              <a:buNone/>
              <a:defRPr sz="750"/>
            </a:lvl4pPr>
            <a:lvl5pPr marL="1523939" indent="0">
              <a:buNone/>
              <a:defRPr sz="750"/>
            </a:lvl5pPr>
            <a:lvl6pPr marL="1904924" indent="0">
              <a:buNone/>
              <a:defRPr sz="750"/>
            </a:lvl6pPr>
            <a:lvl7pPr marL="2285909" indent="0">
              <a:buNone/>
              <a:defRPr sz="750"/>
            </a:lvl7pPr>
            <a:lvl8pPr marL="2666893" indent="0">
              <a:buNone/>
              <a:defRPr sz="750"/>
            </a:lvl8pPr>
            <a:lvl9pPr marL="3047878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6DAFFB1-FB46-4D47-AB66-BE8808759730}" type="datetime1">
              <a:rPr lang="en-US"/>
              <a:pPr/>
              <a:t>1/11/2021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60E3C-6DF8-47A2-983A-40516072CBA4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482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0C047A-49E1-4796-831E-11AF46158F3F}" type="datetime1">
              <a:rPr lang="en-US"/>
              <a:pPr/>
              <a:t>1/11/2021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B27E88-9911-42A4-93BC-81E887CB8E98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795051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9" y="407459"/>
            <a:ext cx="1995487" cy="4357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07459"/>
            <a:ext cx="5837238" cy="435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F032D2-C5D1-40B0-8E4A-DA904FA0F0AF}" type="datetime1">
              <a:rPr lang="en-US"/>
              <a:pPr/>
              <a:t>1/11/2021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B8F1FC-B4DD-4239-91D5-BC7160CC7CC6}" type="slidenum">
              <a:rPr lang="fi-FI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22513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with BG image 3">
    <p:bg>
      <p:bgPr>
        <a:solidFill>
          <a:srgbClr val="8080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itle Text"/>
          <p:cNvSpPr>
            <a:spLocks noGrp="1"/>
          </p:cNvSpPr>
          <p:nvPr>
            <p:ph type="title"/>
          </p:nvPr>
        </p:nvSpPr>
        <p:spPr>
          <a:xfrm>
            <a:off x="468312" y="1417636"/>
            <a:ext cx="8207376" cy="295200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6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495420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6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00201" cy="1516063"/>
          </a:xfrm>
          <a:prstGeom prst="rect">
            <a:avLst/>
          </a:prstGeom>
          <a:ln w="12700">
            <a:miter lim="400000"/>
          </a:ln>
        </p:spPr>
      </p:pic>
      <p:sp>
        <p:nvSpPr>
          <p:cNvPr id="6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7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76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Yellow Tex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>
            <a:spLocks noGrp="1"/>
          </p:cNvSpPr>
          <p:nvPr>
            <p:ph type="title"/>
          </p:nvPr>
        </p:nvSpPr>
        <p:spPr>
          <a:xfrm>
            <a:off x="468312" y="1418399"/>
            <a:ext cx="8208000" cy="2952001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4" y="4429747"/>
            <a:ext cx="5388448" cy="660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6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ver Blue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Title Text"/>
          <p:cNvSpPr>
            <a:spLocks noGrp="1"/>
          </p:cNvSpPr>
          <p:nvPr>
            <p:ph type="title"/>
          </p:nvPr>
        </p:nvSpPr>
        <p:spPr>
          <a:xfrm>
            <a:off x="468312" y="1657740"/>
            <a:ext cx="3319478" cy="2694084"/>
          </a:xfrm>
          <a:prstGeom prst="rect">
            <a:avLst/>
          </a:prstGeom>
        </p:spPr>
        <p:txBody>
          <a:bodyPr/>
          <a:lstStyle>
            <a:lvl1pPr>
              <a:defRPr sz="6000">
                <a:solidFill>
                  <a:schemeClr val="accent3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5" name="Body Level One…"/>
          <p:cNvSpPr>
            <a:spLocks noGrp="1"/>
          </p:cNvSpPr>
          <p:nvPr>
            <p:ph type="body" sz="quarter" idx="1"/>
          </p:nvPr>
        </p:nvSpPr>
        <p:spPr>
          <a:xfrm>
            <a:off x="468312" y="4531740"/>
            <a:ext cx="3319478" cy="48600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indent="4572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indent="9144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indent="13716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indent="1828800">
              <a:spcBef>
                <a:spcPts val="0"/>
              </a:spcBef>
              <a:buSzTx/>
              <a:buFontTx/>
              <a:buNone/>
              <a:defRPr sz="1600" i="1">
                <a:solidFill>
                  <a:srgbClr val="928B81"/>
                </a:solidFill>
                <a:latin typeface="Georgia"/>
                <a:ea typeface="Georgia"/>
                <a:cs typeface="Georgia"/>
                <a:sym typeface="Georgi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" name="Picture Placeholder 3"/>
          <p:cNvSpPr>
            <a:spLocks noGrp="1"/>
          </p:cNvSpPr>
          <p:nvPr>
            <p:ph type="pic" idx="13"/>
          </p:nvPr>
        </p:nvSpPr>
        <p:spPr>
          <a:xfrm>
            <a:off x="4349262" y="150000"/>
            <a:ext cx="4629692" cy="5415001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pic>
        <p:nvPicPr>
          <p:cNvPr id="107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0" y="0"/>
            <a:ext cx="1619403" cy="1511503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Slide Number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8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>
            <a:spLocks noGrp="1"/>
          </p:cNvSpPr>
          <p:nvPr>
            <p:ph type="title"/>
          </p:nvPr>
        </p:nvSpPr>
        <p:spPr>
          <a:xfrm>
            <a:off x="468312" y="1593554"/>
            <a:ext cx="8207376" cy="21966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Title Text</a:t>
            </a:r>
          </a:p>
        </p:txBody>
      </p:sp>
      <p:pic>
        <p:nvPicPr>
          <p:cNvPr id="3" name="Picture 4" descr="Picture 4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44457" y="4729707"/>
            <a:ext cx="2039168" cy="957601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Straight Connector 4"/>
          <p:cNvSpPr/>
          <p:nvPr/>
        </p:nvSpPr>
        <p:spPr>
          <a:xfrm>
            <a:off x="468312" y="4873625"/>
            <a:ext cx="8207376" cy="0"/>
          </a:xfrm>
          <a:prstGeom prst="line">
            <a:avLst/>
          </a:prstGeom>
          <a:ln w="12700">
            <a:solidFill>
              <a:srgbClr val="FFFFFF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Body Level One…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>
            <a:spLocks noGrp="1"/>
          </p:cNvSpPr>
          <p:nvPr>
            <p:ph type="sldNum" sz="quarter" idx="2"/>
          </p:nvPr>
        </p:nvSpPr>
        <p:spPr>
          <a:xfrm>
            <a:off x="4419600" y="5144558"/>
            <a:ext cx="2133600" cy="3048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</p:sldLayoutIdLst>
  <p:transition spd="med"/>
  <p:txStyles>
    <p:titleStyle>
      <a:lvl1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72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9144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13716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1828800" algn="l" defTabSz="457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1" i="0" u="none" strike="noStrike" cap="none" spc="-20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4572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940300" y="4960937"/>
            <a:ext cx="3619500" cy="13229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0985">
              <a:defRPr/>
            </a:pPr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4940300" y="5093229"/>
            <a:ext cx="3619500" cy="154782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0985">
              <a:defRPr/>
            </a:pPr>
            <a:fld id="{4E6C4FC2-043E-0E44-BD9B-2431B69F8AA0}" type="datetime1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380985">
                <a:defRPr/>
              </a:pPr>
              <a:t>11.1.2021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940300" y="5248011"/>
            <a:ext cx="3619500" cy="134938"/>
          </a:xfrm>
          <a:prstGeom prst="rect">
            <a:avLst/>
          </a:prstGeom>
        </p:spPr>
        <p:txBody>
          <a:bodyPr vert="horz" lIns="91440" tIns="45720" rIns="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80985">
              <a:defRPr/>
            </a:pPr>
            <a:fld id="{805BCDE0-955E-2A43-932A-046BF80DB991}" type="slidenum">
              <a:rPr lang="fi-FI" smtClean="0">
                <a:solidFill>
                  <a:prstClr val="black">
                    <a:tint val="75000"/>
                  </a:prstClr>
                </a:solidFill>
                <a:ea typeface="ＭＳ Ｐゴシック" charset="0"/>
              </a:rPr>
              <a:pPr defTabSz="380985"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729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  <p:sldLayoutId id="2147483693" r:id="rId21"/>
    <p:sldLayoutId id="2147483695" r:id="rId22"/>
    <p:sldLayoutId id="2147483697" r:id="rId23"/>
    <p:sldLayoutId id="2147483698" r:id="rId24"/>
  </p:sldLayoutIdLst>
  <p:hf hdr="0" ftr="0"/>
  <p:txStyles>
    <p:titleStyle>
      <a:lvl1pPr algn="ctr" defTabSz="380985" rtl="0" eaLnBrk="1" fontAlgn="base" hangingPunct="1">
        <a:spcBef>
          <a:spcPct val="0"/>
        </a:spcBef>
        <a:spcAft>
          <a:spcPct val="0"/>
        </a:spcAft>
        <a:defRPr sz="3667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380985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761970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142954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523939" algn="ctr" defTabSz="380985" rtl="0" eaLnBrk="1" fontAlgn="base" hangingPunct="1">
        <a:spcBef>
          <a:spcPct val="0"/>
        </a:spcBef>
        <a:spcAft>
          <a:spcPct val="0"/>
        </a:spcAft>
        <a:defRPr sz="3667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85739" indent="-285739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619100" indent="-238115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33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952462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333447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67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1714431" indent="-190492" algn="l" defTabSz="3809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67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09541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6pPr>
      <a:lvl7pPr marL="2476401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7pPr>
      <a:lvl8pPr marL="2857386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8pPr>
      <a:lvl9pPr marL="3238370" indent="-190492" algn="l" defTabSz="380985" rtl="0" eaLnBrk="1" latinLnBrk="0" hangingPunct="1">
        <a:spcBef>
          <a:spcPct val="20000"/>
        </a:spcBef>
        <a:buFont typeface="Arial"/>
        <a:buChar char="•"/>
        <a:defRPr sz="1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38098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1" y="407459"/>
            <a:ext cx="7985125" cy="89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1" y="1318949"/>
            <a:ext cx="7985125" cy="3446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5226844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 b="1">
                <a:solidFill>
                  <a:srgbClr val="898989"/>
                </a:solidFill>
              </a:defRPr>
            </a:lvl1pPr>
          </a:lstStyle>
          <a:p>
            <a:fld id="{0660542A-BB13-43E7-B45C-0681B0EAA11A}" type="datetime1">
              <a:rPr lang="en-US"/>
              <a:pPr/>
              <a:t>1/11/2021</a:t>
            </a:fld>
            <a:endParaRPr lang="fi-FI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5118365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 b="1">
                <a:solidFill>
                  <a:srgbClr val="898989"/>
                </a:solidFill>
              </a:defRPr>
            </a:lvl1pPr>
          </a:lstStyle>
          <a:p>
            <a:endParaRPr lang="fi-FI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5331355"/>
            <a:ext cx="1544638" cy="10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750" b="1">
                <a:solidFill>
                  <a:srgbClr val="898989"/>
                </a:solidFill>
              </a:defRPr>
            </a:lvl1pPr>
          </a:lstStyle>
          <a:p>
            <a:fld id="{AEC7EDD5-C795-4F3D-A9BD-C3B7CD39F98C}" type="slidenum">
              <a:rPr lang="fi-FI"/>
              <a:pPr/>
              <a:t>‹#›</a:t>
            </a:fld>
            <a:endParaRPr lang="fi-FI"/>
          </a:p>
        </p:txBody>
      </p:sp>
      <p:pic>
        <p:nvPicPr>
          <p:cNvPr id="1031" name="Picture 7" descr="aalto_fin_alakulma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966230"/>
            <a:ext cx="2693988" cy="748771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571501" y="4843199"/>
            <a:ext cx="7985125" cy="5423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i-FI" sz="1500"/>
          </a:p>
        </p:txBody>
      </p:sp>
    </p:spTree>
    <p:extLst>
      <p:ext uri="{BB962C8B-B14F-4D97-AF65-F5344CB8AC3E}">
        <p14:creationId xmlns:p14="http://schemas.microsoft.com/office/powerpoint/2010/main" val="2055386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5pPr>
      <a:lvl6pPr marL="380985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6pPr>
      <a:lvl7pPr marL="761970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7pPr>
      <a:lvl8pPr marL="1142954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8pPr>
      <a:lvl9pPr marL="1523939" algn="l" rtl="0" eaLnBrk="1" fontAlgn="base" hangingPunct="1">
        <a:spcBef>
          <a:spcPct val="0"/>
        </a:spcBef>
        <a:spcAft>
          <a:spcPct val="0"/>
        </a:spcAft>
        <a:defRPr sz="2667" b="1">
          <a:solidFill>
            <a:schemeClr val="accent1"/>
          </a:solidFill>
          <a:latin typeface="Arial" charset="0"/>
        </a:defRPr>
      </a:lvl9pPr>
    </p:titleStyle>
    <p:bodyStyle>
      <a:lvl1pPr marL="285739" indent="-285739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19100" indent="-238115" algn="l" rtl="0" eaLnBrk="1" fontAlgn="base" hangingPunct="1">
        <a:spcBef>
          <a:spcPct val="20000"/>
        </a:spcBef>
        <a:spcAft>
          <a:spcPct val="0"/>
        </a:spcAft>
        <a:buChar char="–"/>
        <a:defRPr sz="1667">
          <a:solidFill>
            <a:schemeClr val="tx1"/>
          </a:solidFill>
          <a:latin typeface="+mn-lt"/>
        </a:defRPr>
      </a:lvl2pPr>
      <a:lvl3pPr marL="952462" indent="-190492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333447" indent="-190492" algn="l" rtl="0" eaLnBrk="1" fontAlgn="base" hangingPunct="1">
        <a:spcBef>
          <a:spcPct val="20000"/>
        </a:spcBef>
        <a:spcAft>
          <a:spcPct val="0"/>
        </a:spcAft>
        <a:buChar char="–"/>
        <a:defRPr sz="1333">
          <a:solidFill>
            <a:schemeClr val="tx1"/>
          </a:solidFill>
          <a:latin typeface="+mn-lt"/>
        </a:defRPr>
      </a:lvl4pPr>
      <a:lvl5pPr marL="1714431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5pPr>
      <a:lvl6pPr marL="2095416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6pPr>
      <a:lvl7pPr marL="2476401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7pPr>
      <a:lvl8pPr marL="2857386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8pPr>
      <a:lvl9pPr marL="3238370" indent="-190492" algn="l" rtl="0" eaLnBrk="1" fontAlgn="base" hangingPunct="1">
        <a:spcBef>
          <a:spcPct val="20000"/>
        </a:spcBef>
        <a:spcAft>
          <a:spcPct val="0"/>
        </a:spcAft>
        <a:buChar char="•"/>
        <a:defRPr sz="1167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985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970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95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93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924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909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893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878" algn="l" defTabSz="76197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le 3"/>
          <p:cNvSpPr>
            <a:spLocks noGrp="1"/>
          </p:cNvSpPr>
          <p:nvPr>
            <p:ph type="title"/>
          </p:nvPr>
        </p:nvSpPr>
        <p:spPr>
          <a:xfrm>
            <a:off x="468312" y="1480840"/>
            <a:ext cx="8207376" cy="2952001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fi-FI" sz="4400" dirty="0"/>
              <a:t>Arkkitehtuurin teorian erikoistyö: Suunnittelijaksi kasvamassa (3 op)</a:t>
            </a:r>
            <a:br>
              <a:rPr lang="fi-FI" sz="4400" dirty="0"/>
            </a:br>
            <a:br>
              <a:rPr lang="fi-FI" sz="4400" dirty="0"/>
            </a:br>
            <a:br>
              <a:rPr lang="fi-FI" sz="4000" dirty="0"/>
            </a:br>
            <a:r>
              <a:rPr lang="fi-FI" sz="3600" dirty="0"/>
              <a:t>1. Ryhmätapaaminen: Suunnittelijan identiteetin rakennuspalikat</a:t>
            </a:r>
            <a:br>
              <a:rPr lang="fi-FI" sz="3600" dirty="0"/>
            </a:br>
            <a:endParaRPr sz="3600" dirty="0">
              <a:solidFill>
                <a:schemeClr val="tx1"/>
              </a:solidFill>
            </a:endParaRPr>
          </a:p>
        </p:txBody>
      </p:sp>
      <p:sp>
        <p:nvSpPr>
          <p:cNvPr id="235" name="Subtitle 4"/>
          <p:cNvSpPr>
            <a:spLocks noGrp="1"/>
          </p:cNvSpPr>
          <p:nvPr>
            <p:ph type="body" sz="quarter" idx="1"/>
          </p:nvPr>
        </p:nvSpPr>
        <p:spPr>
          <a:xfrm>
            <a:off x="468314" y="4467847"/>
            <a:ext cx="5495420" cy="660001"/>
          </a:xfrm>
          <a:prstGeom prst="rect">
            <a:avLst/>
          </a:prstGeom>
        </p:spPr>
        <p:txBody>
          <a:bodyPr/>
          <a:lstStyle/>
          <a:p>
            <a:r>
              <a:rPr lang="fi-FI" dirty="0"/>
              <a:t>Sanni Saarimäki ja Paula Sjöblom, opintopsykologit</a:t>
            </a:r>
          </a:p>
          <a:p>
            <a:r>
              <a:rPr lang="fi-FI" dirty="0"/>
              <a:t>2021</a:t>
            </a:r>
            <a:endParaRPr dirty="0"/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B62C2-0792-4B80-91F7-0182CBA12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Tehtävän</a:t>
            </a:r>
            <a:r>
              <a:rPr lang="en-US" dirty="0"/>
              <a:t> </a:t>
            </a:r>
            <a:r>
              <a:rPr lang="en-US" dirty="0" err="1"/>
              <a:t>purku</a:t>
            </a:r>
            <a:r>
              <a:rPr lang="en-US" dirty="0"/>
              <a:t>:</a:t>
            </a:r>
            <a:endParaRPr lang="LID4096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CF4B1B-6BE8-459F-A40C-0484B0B49BBF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err="1"/>
              <a:t>Tiivistä</a:t>
            </a:r>
            <a:r>
              <a:rPr lang="en-US" dirty="0"/>
              <a:t> </a:t>
            </a:r>
            <a:r>
              <a:rPr lang="en-US" dirty="0" err="1"/>
              <a:t>millainen</a:t>
            </a:r>
            <a:r>
              <a:rPr lang="en-US" dirty="0"/>
              <a:t> on </a:t>
            </a:r>
            <a:r>
              <a:rPr lang="en-US" dirty="0" err="1"/>
              <a:t>unelmiesi</a:t>
            </a:r>
            <a:r>
              <a:rPr lang="en-US" dirty="0"/>
              <a:t> </a:t>
            </a:r>
            <a:r>
              <a:rPr lang="en-US" dirty="0" err="1"/>
              <a:t>työpaikka</a:t>
            </a:r>
            <a:r>
              <a:rPr lang="en-US" dirty="0"/>
              <a:t> ja </a:t>
            </a:r>
            <a:r>
              <a:rPr lang="en-US" dirty="0" err="1"/>
              <a:t>kirjoita</a:t>
            </a:r>
            <a:r>
              <a:rPr lang="en-US" dirty="0"/>
              <a:t> </a:t>
            </a:r>
            <a:r>
              <a:rPr lang="en-US" dirty="0" err="1"/>
              <a:t>Flingaan</a:t>
            </a:r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449939382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Kotitehtävä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8045067" cy="3336085"/>
          </a:xfrm>
        </p:spPr>
        <p:txBody>
          <a:bodyPr>
            <a:normAutofit fontScale="92500" lnSpcReduction="20000"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3200" b="0" dirty="0"/>
              <a:t>Millainen olet opiskeluryhmän jäsenenä?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fi-FI" sz="3200" b="0" dirty="0"/>
              <a:t>Millaisia kokemuksia sinulla on ryhmätyöskentelystä ennen Aaltoa ja Aallossa ollessasi?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i-FI" sz="3200" b="0" dirty="0"/>
              <a:t>Mikä on oma suhteesi ryhmätyöskentelyyn? </a:t>
            </a:r>
          </a:p>
          <a:p>
            <a:pPr lvl="0"/>
            <a:endParaRPr lang="fi-FI" sz="3200" b="0" dirty="0"/>
          </a:p>
          <a:p>
            <a:pPr lvl="0"/>
            <a:r>
              <a:rPr lang="fi-FI" sz="3200" b="0" dirty="0"/>
              <a:t>Kirjoita noin yhden A4 teksti. Palautus </a:t>
            </a:r>
            <a:r>
              <a:rPr lang="fi-FI" sz="3200" b="0" dirty="0" err="1"/>
              <a:t>MyCoursesiin</a:t>
            </a:r>
            <a:r>
              <a:rPr lang="fi-FI" sz="3200" b="0" dirty="0"/>
              <a:t>.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669683789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Haastattelutehtävä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343502" cy="3336085"/>
          </a:xfrm>
        </p:spPr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Arkkitehdin / maisema-arkkitehdin / sisustusarkkitehdin haastattelutehtävän pohjustaminen</a:t>
            </a:r>
          </a:p>
          <a:p>
            <a:pPr lvl="0"/>
            <a:endParaRPr lang="fi-FI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/>
              <a:t>Ryhmäjako ja ryhmän </a:t>
            </a:r>
            <a:r>
              <a:rPr lang="fi-FI" sz="2400"/>
              <a:t>yhteystietojen kerääminen</a:t>
            </a:r>
            <a:endParaRPr lang="fi-FI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8158436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Lopuksi lyhyt rentoutuminen</a:t>
            </a:r>
            <a:br>
              <a:rPr lang="fi-FI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7722" y="1032866"/>
            <a:ext cx="4096867" cy="4682134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58115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b="0" dirty="0"/>
              <a:t>1. Suunnittelijan identiteetin rakennuspalikat</a:t>
            </a:r>
            <a:endParaRPr lang="en-US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6583417" cy="3336085"/>
          </a:xfrm>
        </p:spPr>
        <p:txBody>
          <a:bodyPr>
            <a:normAutofit fontScale="92500" lnSpcReduction="10000"/>
          </a:bodyPr>
          <a:lstStyle/>
          <a:p>
            <a:endParaRPr lang="fi-FI" dirty="0"/>
          </a:p>
          <a:p>
            <a:r>
              <a:rPr lang="fi-FI" dirty="0"/>
              <a:t>OHJELMA:</a:t>
            </a:r>
          </a:p>
          <a:p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Kurssin esittely ja rakenne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Kurssilaiset esittäytyvät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Minä arkkitehtinä ryhmätehtävä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Paratiisityöpaikka-harjoitus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Kotitehtävän esittely: Minä ryhmän jäsenenä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Haastattelutehtävän pohjustaminen ja ryhmäjako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Loppurentoutus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415616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le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i-FI" dirty="0"/>
              <a:t>Kurssin esittely ja rakenne</a:t>
            </a:r>
            <a:endParaRPr dirty="0"/>
          </a:p>
        </p:txBody>
      </p:sp>
      <p:sp>
        <p:nvSpPr>
          <p:cNvPr id="238" name="Content Placeholder 4"/>
          <p:cNvSpPr>
            <a:spLocks noGrp="1"/>
          </p:cNvSpPr>
          <p:nvPr>
            <p:ph type="body" sz="half" idx="1"/>
          </p:nvPr>
        </p:nvSpPr>
        <p:spPr>
          <a:xfrm>
            <a:off x="468311" y="1261610"/>
            <a:ext cx="7513315" cy="333608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fi-FI" sz="1800" dirty="0"/>
              <a:t>Työtavat :</a:t>
            </a:r>
          </a:p>
          <a:p>
            <a:r>
              <a:rPr lang="fi-FI" sz="1800" dirty="0"/>
              <a:t>Kurssilla on 6 x 2 h lähiopetustapaamista</a:t>
            </a:r>
          </a:p>
          <a:p>
            <a:r>
              <a:rPr lang="fi-FI" sz="1800" dirty="0"/>
              <a:t>Oman työskentelyn seurantatehtäviä </a:t>
            </a:r>
          </a:p>
          <a:p>
            <a:r>
              <a:rPr lang="fi-FI" sz="1800" dirty="0"/>
              <a:t>Työelämässä toimivan arkkitehdin haastattelutehtävä</a:t>
            </a:r>
          </a:p>
          <a:p>
            <a:endParaRPr lang="fi-FI" sz="1800" dirty="0"/>
          </a:p>
          <a:p>
            <a:r>
              <a:rPr lang="fi-FI" sz="1800" dirty="0"/>
              <a:t>Kurssin suorittaminen:</a:t>
            </a:r>
          </a:p>
          <a:p>
            <a:r>
              <a:rPr lang="fi-FI" sz="1800" dirty="0"/>
              <a:t>Kurssi suoritetaan olemalla läsnä kaikissa lähiopetustapaamisissa</a:t>
            </a:r>
          </a:p>
          <a:p>
            <a:r>
              <a:rPr lang="fi-FI" sz="1800" dirty="0"/>
              <a:t>Tekemällä kurssitehtävät</a:t>
            </a:r>
          </a:p>
          <a:p>
            <a:r>
              <a:rPr lang="fi-FI" sz="1800" dirty="0"/>
              <a:t>Koostamalla kurssitehtävistä ”Minä suunnittelijana” </a:t>
            </a:r>
          </a:p>
          <a:p>
            <a:r>
              <a:rPr lang="fi-FI" sz="1800" dirty="0"/>
              <a:t>    -portfolio.</a:t>
            </a:r>
          </a:p>
          <a:p>
            <a:pPr defTabSz="434340">
              <a:spcBef>
                <a:spcPts val="400"/>
              </a:spcBef>
              <a:defRPr sz="1710"/>
            </a:pPr>
            <a:endParaRPr dirty="0"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Tapaamisajat (</a:t>
            </a:r>
            <a:r>
              <a:rPr lang="fi-FI" dirty="0" err="1"/>
              <a:t>Zoom</a:t>
            </a:r>
            <a:r>
              <a:rPr lang="fi-FI" dirty="0"/>
              <a:t>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056115" cy="3336085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To 14.1.2021 klo 15.15-17.00 Suunnittelijan identiteetti</a:t>
            </a:r>
          </a:p>
          <a:p>
            <a:endParaRPr lang="fi-FI" dirty="0"/>
          </a:p>
          <a:p>
            <a:r>
              <a:rPr lang="fi-FI" dirty="0"/>
              <a:t>To 21.1.2021 klo 15.15-17.00 Suunnittelu ryhmässä 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28.1.2021 klo 15.15-17.00 Suunnittelijan tunteet ja palautteen vastaanottaminen 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4.2.2021 klo 15.15-17.00 Omien työtapojen suunnittelu 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11.2.2021 klo 15.15-17.00 Oman osaamisen tunnistaminen</a:t>
            </a:r>
            <a:br>
              <a:rPr lang="fi-FI" dirty="0"/>
            </a:br>
            <a:endParaRPr lang="fi-FI" dirty="0"/>
          </a:p>
          <a:p>
            <a:r>
              <a:rPr lang="fi-FI" dirty="0"/>
              <a:t>To 18.2.2021 klo 15.15-17.00 Arkkitehtihaastattelujen purku </a:t>
            </a:r>
            <a:br>
              <a:rPr lang="fi-FI" dirty="0"/>
            </a:br>
            <a:endParaRPr lang="fi-FI" dirty="0"/>
          </a:p>
          <a:p>
            <a:r>
              <a:rPr lang="fi-FI" i="1" dirty="0"/>
              <a:t>To 25.2.2021 Minä suunnittelija-portfolion palauttaminen, ei tapaamista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73973195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Työmääräarvio (3op ~ 81 h)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8063505" cy="3336085"/>
          </a:xfrm>
        </p:spPr>
        <p:txBody>
          <a:bodyPr>
            <a:normAutofit fontScale="77500" lnSpcReduction="20000"/>
          </a:bodyPr>
          <a:lstStyle/>
          <a:p>
            <a:r>
              <a:rPr lang="fi-FI" sz="2000" dirty="0"/>
              <a:t>Lähiopetus: 6 x 2 h = 12h + sen sulattelu = ~ 18h</a:t>
            </a:r>
          </a:p>
          <a:p>
            <a:r>
              <a:rPr lang="fi-FI" sz="2000" dirty="0"/>
              <a:t>Kurssiin orientoituminen, hallinto ym. 6h</a:t>
            </a:r>
          </a:p>
          <a:p>
            <a:endParaRPr lang="fi-FI" sz="2000" dirty="0"/>
          </a:p>
          <a:p>
            <a:r>
              <a:rPr lang="fi-FI" sz="2000" dirty="0"/>
              <a:t>Tehtävät:</a:t>
            </a:r>
          </a:p>
          <a:p>
            <a:r>
              <a:rPr lang="fi-FI" sz="2000" dirty="0"/>
              <a:t>Ennakkotehtävä 2h</a:t>
            </a:r>
          </a:p>
          <a:p>
            <a:r>
              <a:rPr lang="fi-FI" sz="2000" dirty="0"/>
              <a:t>Tunnepäiväkirja 4h</a:t>
            </a:r>
          </a:p>
          <a:p>
            <a:r>
              <a:rPr lang="fi-FI" sz="2000" dirty="0"/>
              <a:t>Oman osaamisen tunnistaminen 4h</a:t>
            </a:r>
          </a:p>
          <a:p>
            <a:r>
              <a:rPr lang="fi-FI" sz="2000" dirty="0"/>
              <a:t>Ajankäytön seuranta 5h</a:t>
            </a:r>
          </a:p>
          <a:p>
            <a:r>
              <a:rPr lang="fi-FI" sz="2000" dirty="0"/>
              <a:t>Minä ryhmässä opiskelijana 3h</a:t>
            </a:r>
          </a:p>
          <a:p>
            <a:r>
              <a:rPr lang="fi-FI" sz="2000" dirty="0"/>
              <a:t>Arkkitehtihaastattelun runko 6h</a:t>
            </a:r>
          </a:p>
          <a:p>
            <a:r>
              <a:rPr lang="fi-FI" sz="2000" dirty="0"/>
              <a:t>Arkkitehtihaastattelu 3h</a:t>
            </a:r>
          </a:p>
          <a:p>
            <a:r>
              <a:rPr lang="fi-FI" sz="2000" dirty="0"/>
              <a:t>Arkkitehtihaastattelun esittely 6h</a:t>
            </a:r>
          </a:p>
          <a:p>
            <a:r>
              <a:rPr lang="fi-FI" sz="2000" dirty="0"/>
              <a:t>Loppuportfolio, yhteenveto opitusta 6 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4386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4400" dirty="0"/>
              <a:t>Esittäytyminen</a:t>
            </a:r>
            <a:endParaRPr lang="en-US" sz="4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42553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800" dirty="0"/>
              <a:t>”Minä arkkitehtinä” -ryhmätehtävä </a:t>
            </a:r>
            <a:br>
              <a:rPr lang="fi-FI" sz="2800" dirty="0"/>
            </a:br>
            <a:br>
              <a:rPr lang="fi-FI" sz="2800" dirty="0"/>
            </a:br>
            <a:r>
              <a:rPr lang="fi-FI" sz="2400" b="0" dirty="0">
                <a:solidFill>
                  <a:schemeClr val="tx1"/>
                </a:solidFill>
              </a:rPr>
              <a:t>Aluksi </a:t>
            </a:r>
            <a:r>
              <a:rPr lang="fi-FI" sz="2400" dirty="0">
                <a:solidFill>
                  <a:schemeClr val="tx1"/>
                </a:solidFill>
              </a:rPr>
              <a:t>itsenäistä</a:t>
            </a:r>
            <a:r>
              <a:rPr lang="fi-FI" sz="2400" b="0" dirty="0">
                <a:solidFill>
                  <a:schemeClr val="tx1"/>
                </a:solidFill>
              </a:rPr>
              <a:t> työskentelyä, millainen on hyvä arkkitehti: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2" y="1261610"/>
            <a:ext cx="7466820" cy="3336085"/>
          </a:xfrm>
        </p:spPr>
        <p:txBody>
          <a:bodyPr/>
          <a:lstStyle/>
          <a:p>
            <a:pPr fontAlgn="t"/>
            <a:endParaRPr lang="fi-FI" dirty="0"/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fi-FI" dirty="0"/>
              <a:t>Teidän opettajien mielestä?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fi-FI" dirty="0"/>
              <a:t>Opiskelukavereidesi mielestä?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fi-FI" dirty="0"/>
              <a:t>Ammatissa toimivien arkkitehtien mielestä?</a:t>
            </a:r>
          </a:p>
          <a:p>
            <a:pPr marL="342900" indent="-342900" fontAlgn="t">
              <a:buFont typeface="Arial" panose="020B0604020202020204" pitchFamily="34" charset="0"/>
              <a:buChar char="•"/>
            </a:pPr>
            <a:r>
              <a:rPr lang="fi-FI" dirty="0"/>
              <a:t>Sinun itsesi mielestä?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83567" y="3580108"/>
            <a:ext cx="33149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Kuvittele, hahmottele, aavistele… Kuinka eri tahot puhuvat arkkitehdeistä ja arkkitehdin työstä.</a:t>
            </a:r>
          </a:p>
        </p:txBody>
      </p:sp>
    </p:spTree>
    <p:extLst>
      <p:ext uri="{BB962C8B-B14F-4D97-AF65-F5344CB8AC3E}">
        <p14:creationId xmlns:p14="http://schemas.microsoft.com/office/powerpoint/2010/main" val="14465583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800" dirty="0"/>
              <a:t>”Minä arkkitehtinä” -ryhmätehtävä </a:t>
            </a:r>
            <a:br>
              <a:rPr lang="fi-FI" sz="2800" dirty="0"/>
            </a:br>
            <a:r>
              <a:rPr lang="fi-FI" sz="2800" b="0" dirty="0">
                <a:solidFill>
                  <a:schemeClr val="tx1"/>
                </a:solidFill>
              </a:rPr>
              <a:t>Millainen on hyvä arkkitehti? Työskentely </a:t>
            </a:r>
            <a:r>
              <a:rPr lang="fi-FI" sz="2800" dirty="0">
                <a:solidFill>
                  <a:schemeClr val="tx1"/>
                </a:solidFill>
              </a:rPr>
              <a:t>ryhmissä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68311" y="1261610"/>
            <a:ext cx="8021419" cy="3336085"/>
          </a:xfrm>
        </p:spPr>
        <p:txBody>
          <a:bodyPr/>
          <a:lstStyle/>
          <a:p>
            <a:r>
              <a:rPr lang="fi-FI" dirty="0"/>
              <a:t>Keskustelkaa pienryhmässä: </a:t>
            </a:r>
          </a:p>
          <a:p>
            <a:pPr marL="342900" indent="-342900">
              <a:buFontTx/>
              <a:buChar char="-"/>
            </a:pPr>
            <a:r>
              <a:rPr lang="fi-FI" i="1" dirty="0"/>
              <a:t>Ensin epämuodollinen esittäytyminen: Oma nimi ja jokin esine läheltä</a:t>
            </a:r>
          </a:p>
          <a:p>
            <a:pPr marL="342900" indent="-342900">
              <a:buFontTx/>
              <a:buChar char="-"/>
            </a:pPr>
            <a:r>
              <a:rPr lang="fi-FI" dirty="0"/>
              <a:t>Keskustelua: Millainen on hyvä ammattilainen teidän alalla?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3056419"/>
              </p:ext>
            </p:extLst>
          </p:nvPr>
        </p:nvGraphicFramePr>
        <p:xfrm>
          <a:off x="1579179" y="3165167"/>
          <a:ext cx="6096000" cy="198782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111610">
                  <a:extLst>
                    <a:ext uri="{9D8B030D-6E8A-4147-A177-3AD203B41FA5}">
                      <a16:colId xmlns:a16="http://schemas.microsoft.com/office/drawing/2014/main" val="1752579475"/>
                    </a:ext>
                  </a:extLst>
                </a:gridCol>
                <a:gridCol w="2984390">
                  <a:extLst>
                    <a:ext uri="{9D8B030D-6E8A-4147-A177-3AD203B41FA5}">
                      <a16:colId xmlns:a16="http://schemas.microsoft.com/office/drawing/2014/main" val="208625693"/>
                    </a:ext>
                  </a:extLst>
                </a:gridCol>
              </a:tblGrid>
              <a:tr h="99391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>
                          <a:solidFill>
                            <a:schemeClr val="tx1"/>
                          </a:solidFill>
                        </a:rPr>
                        <a:t>1. Teidän</a:t>
                      </a:r>
                      <a:r>
                        <a:rPr lang="fi-FI" sz="2000" b="1" baseline="0" dirty="0">
                          <a:solidFill>
                            <a:schemeClr val="tx1"/>
                          </a:solidFill>
                        </a:rPr>
                        <a:t> opettajien mielestä?</a:t>
                      </a:r>
                      <a:endParaRPr lang="fi-FI" sz="2000" b="1" dirty="0">
                        <a:solidFill>
                          <a:schemeClr val="tx1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>
                          <a:solidFill>
                            <a:schemeClr val="tx1"/>
                          </a:solidFill>
                        </a:rPr>
                        <a:t>2. Opiskelu-kavereidenne mielestä?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324714"/>
                  </a:ext>
                </a:extLst>
              </a:tr>
              <a:tr h="99391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>
                          <a:solidFill>
                            <a:schemeClr val="tx1"/>
                          </a:solidFill>
                        </a:rPr>
                        <a:t>3. Ammatissa toimivien mielestä?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2000" b="1" dirty="0">
                          <a:solidFill>
                            <a:schemeClr val="tx1"/>
                          </a:solidFill>
                        </a:rPr>
                        <a:t>4. Sinun itsesi mielestä?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5001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345188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Unelmien työpaikka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i-FI" sz="2400" dirty="0"/>
              <a:t>Luonnostele itsellesi unelmien työpaikka</a:t>
            </a:r>
          </a:p>
          <a:p>
            <a:endParaRPr lang="fi-FI" sz="2400" dirty="0"/>
          </a:p>
          <a:p>
            <a:r>
              <a:rPr lang="fi-FI" sz="2400" dirty="0"/>
              <a:t>Millainen olisi minun näköinen työ? (työn sisältö, työympäristö, työyhteisö, työajat, työtavat jne.)</a:t>
            </a:r>
          </a:p>
          <a:p>
            <a:endParaRPr lang="fi-FI" sz="2400" dirty="0"/>
          </a:p>
          <a:p>
            <a:r>
              <a:rPr lang="fi-FI" sz="2400" dirty="0"/>
              <a:t>Nyt ei tarvitse olla realistinen</a:t>
            </a:r>
          </a:p>
          <a:p>
            <a:endParaRPr lang="fi-FI" sz="2400" dirty="0"/>
          </a:p>
          <a:p>
            <a:endParaRPr lang="fi-FI" sz="2400" dirty="0"/>
          </a:p>
          <a:p>
            <a:r>
              <a:rPr lang="fi-FI" sz="1100" dirty="0"/>
              <a:t>Kuva: Kaisa Heinonen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340" y="2212383"/>
            <a:ext cx="3913971" cy="338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46088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EF3340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Aalto_University_2013">
  <a:themeElements>
    <a:clrScheme name="Aalto Yliopisto">
      <a:dk1>
        <a:sysClr val="windowText" lastClr="000000"/>
      </a:dk1>
      <a:lt1>
        <a:sysClr val="window" lastClr="FFFFFF"/>
      </a:lt1>
      <a:dk2>
        <a:srgbClr val="1F497D"/>
      </a:dk2>
      <a:lt2>
        <a:srgbClr val="928B81"/>
      </a:lt2>
      <a:accent1>
        <a:srgbClr val="FFCD00"/>
      </a:accent1>
      <a:accent2>
        <a:srgbClr val="009B3A"/>
      </a:accent2>
      <a:accent3>
        <a:srgbClr val="005EB8"/>
      </a:accent3>
      <a:accent4>
        <a:srgbClr val="6639B7"/>
      </a:accent4>
      <a:accent5>
        <a:srgbClr val="EF3340"/>
      </a:accent5>
      <a:accent6>
        <a:srgbClr val="FF7900"/>
      </a:accent6>
      <a:hlink>
        <a:srgbClr val="000000"/>
      </a:hlink>
      <a:folHlink>
        <a:srgbClr val="928B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3.xml><?xml version="1.0" encoding="utf-8"?>
<a:theme xmlns:a="http://schemas.openxmlformats.org/drawingml/2006/main" name="aalto_yliopisto">
  <a:themeElements>
    <a:clrScheme name="aalto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aal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alto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Aalto University">
  <a:themeElements>
    <a:clrScheme name="Aalto University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FF"/>
      </a:hlink>
      <a:folHlink>
        <a:srgbClr val="FF00FF"/>
      </a:folHlink>
    </a:clrScheme>
    <a:fontScheme name="Aalto University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alto Univers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417</Words>
  <Application>Microsoft Office PowerPoint</Application>
  <PresentationFormat>On-screen Show (16:10)</PresentationFormat>
  <Paragraphs>86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Georgia</vt:lpstr>
      <vt:lpstr>Lucida Grande</vt:lpstr>
      <vt:lpstr>Aalto University</vt:lpstr>
      <vt:lpstr>2_Aalto_University_2013</vt:lpstr>
      <vt:lpstr>aalto_yliopisto</vt:lpstr>
      <vt:lpstr>Arkkitehtuurin teorian erikoistyö: Suunnittelijaksi kasvamassa (3 op)   1. Ryhmätapaaminen: Suunnittelijan identiteetin rakennuspalikat </vt:lpstr>
      <vt:lpstr>1. Suunnittelijan identiteetin rakennuspalikat</vt:lpstr>
      <vt:lpstr>Kurssin esittely ja rakenne</vt:lpstr>
      <vt:lpstr>Tapaamisajat (Zoom)</vt:lpstr>
      <vt:lpstr>Työmääräarvio (3op ~ 81 h)</vt:lpstr>
      <vt:lpstr>Esittäytyminen</vt:lpstr>
      <vt:lpstr>”Minä arkkitehtinä” -ryhmätehtävä   Aluksi itsenäistä työskentelyä, millainen on hyvä arkkitehti:</vt:lpstr>
      <vt:lpstr>”Minä arkkitehtinä” -ryhmätehtävä  Millainen on hyvä arkkitehti? Työskentely ryhmissä</vt:lpstr>
      <vt:lpstr>Unelmien työpaikka</vt:lpstr>
      <vt:lpstr>Tehtävän purku:</vt:lpstr>
      <vt:lpstr>Kotitehtävä</vt:lpstr>
      <vt:lpstr>Haastattelutehtävä</vt:lpstr>
      <vt:lpstr>Lopuksi lyhyt rentoutuminen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pohja</dc:title>
  <dc:creator>Sjöblom Paula</dc:creator>
  <cp:lastModifiedBy>Saarimäki Sanni</cp:lastModifiedBy>
  <cp:revision>92</cp:revision>
  <dcterms:modified xsi:type="dcterms:W3CDTF">2021-01-11T11:20:29Z</dcterms:modified>
</cp:coreProperties>
</file>