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4" r:id="rId3"/>
    <p:sldId id="262" r:id="rId4"/>
    <p:sldId id="265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90049-2467-438A-996E-09B5122DC493}" v="611" dt="2019-05-15T15:07:37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81" autoAdjust="0"/>
    <p:restoredTop sz="96395" autoAdjust="0"/>
  </p:normalViewPr>
  <p:slideViewPr>
    <p:cSldViewPr>
      <p:cViewPr varScale="1">
        <p:scale>
          <a:sx n="64" d="100"/>
          <a:sy n="64" d="100"/>
        </p:scale>
        <p:origin x="1660" y="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kka Koskenkanto" userId="44e94bba-e1bd-4d16-8744-26c9d8904b9d" providerId="ADAL" clId="{2E890049-2467-438A-996E-09B5122DC493}"/>
    <pc:docChg chg="custSel addSld modSld">
      <pc:chgData name="Jukka Koskenkanto" userId="44e94bba-e1bd-4d16-8744-26c9d8904b9d" providerId="ADAL" clId="{2E890049-2467-438A-996E-09B5122DC493}" dt="2019-05-17T08:26:39.422" v="682" actId="20577"/>
      <pc:docMkLst>
        <pc:docMk/>
      </pc:docMkLst>
      <pc:sldChg chg="modSp">
        <pc:chgData name="Jukka Koskenkanto" userId="44e94bba-e1bd-4d16-8744-26c9d8904b9d" providerId="ADAL" clId="{2E890049-2467-438A-996E-09B5122DC493}" dt="2019-05-15T11:56:15.634" v="3" actId="20577"/>
        <pc:sldMkLst>
          <pc:docMk/>
          <pc:sldMk cId="896889061" sldId="256"/>
        </pc:sldMkLst>
        <pc:spChg chg="mod">
          <ac:chgData name="Jukka Koskenkanto" userId="44e94bba-e1bd-4d16-8744-26c9d8904b9d" providerId="ADAL" clId="{2E890049-2467-438A-996E-09B5122DC493}" dt="2019-05-15T11:56:15.634" v="3" actId="20577"/>
          <ac:spMkLst>
            <pc:docMk/>
            <pc:sldMk cId="896889061" sldId="256"/>
            <ac:spMk id="2" creationId="{00000000-0000-0000-0000-000000000000}"/>
          </ac:spMkLst>
        </pc:spChg>
      </pc:sldChg>
      <pc:sldChg chg="modSp">
        <pc:chgData name="Jukka Koskenkanto" userId="44e94bba-e1bd-4d16-8744-26c9d8904b9d" providerId="ADAL" clId="{2E890049-2467-438A-996E-09B5122DC493}" dt="2019-05-17T08:26:39.422" v="682" actId="20577"/>
        <pc:sldMkLst>
          <pc:docMk/>
          <pc:sldMk cId="3273389724" sldId="262"/>
        </pc:sldMkLst>
        <pc:spChg chg="mod">
          <ac:chgData name="Jukka Koskenkanto" userId="44e94bba-e1bd-4d16-8744-26c9d8904b9d" providerId="ADAL" clId="{2E890049-2467-438A-996E-09B5122DC493}" dt="2019-05-17T08:26:39.422" v="682" actId="20577"/>
          <ac:spMkLst>
            <pc:docMk/>
            <pc:sldMk cId="3273389724" sldId="262"/>
            <ac:spMk id="2" creationId="{00000000-0000-0000-0000-000000000000}"/>
          </ac:spMkLst>
        </pc:spChg>
        <pc:spChg chg="mod">
          <ac:chgData name="Jukka Koskenkanto" userId="44e94bba-e1bd-4d16-8744-26c9d8904b9d" providerId="ADAL" clId="{2E890049-2467-438A-996E-09B5122DC493}" dt="2019-05-15T11:57:03.230" v="28" actId="20577"/>
          <ac:spMkLst>
            <pc:docMk/>
            <pc:sldMk cId="3273389724" sldId="262"/>
            <ac:spMk id="3" creationId="{00000000-0000-0000-0000-000000000000}"/>
          </ac:spMkLst>
        </pc:spChg>
      </pc:sldChg>
      <pc:sldChg chg="modSp add">
        <pc:chgData name="Jukka Koskenkanto" userId="44e94bba-e1bd-4d16-8744-26c9d8904b9d" providerId="ADAL" clId="{2E890049-2467-438A-996E-09B5122DC493}" dt="2019-05-17T08:26:23.310" v="657" actId="20577"/>
        <pc:sldMkLst>
          <pc:docMk/>
          <pc:sldMk cId="1464820739" sldId="265"/>
        </pc:sldMkLst>
        <pc:spChg chg="mod">
          <ac:chgData name="Jukka Koskenkanto" userId="44e94bba-e1bd-4d16-8744-26c9d8904b9d" providerId="ADAL" clId="{2E890049-2467-438A-996E-09B5122DC493}" dt="2019-05-17T08:26:23.310" v="657" actId="20577"/>
          <ac:spMkLst>
            <pc:docMk/>
            <pc:sldMk cId="1464820739" sldId="265"/>
            <ac:spMk id="2" creationId="{00000000-0000-0000-0000-000000000000}"/>
          </ac:spMkLst>
        </pc:spChg>
        <pc:spChg chg="mod">
          <ac:chgData name="Jukka Koskenkanto" userId="44e94bba-e1bd-4d16-8744-26c9d8904b9d" providerId="ADAL" clId="{2E890049-2467-438A-996E-09B5122DC493}" dt="2019-05-15T15:07:37.317" v="639" actId="27636"/>
          <ac:spMkLst>
            <pc:docMk/>
            <pc:sldMk cId="1464820739" sldId="26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891DA-5E13-4770-9F3D-AC37E3827FB9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AC45E-254F-436A-B376-AAD374382A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91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C45E-254F-436A-B376-AAD374382A7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137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C45E-254F-436A-B376-AAD374382A7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2204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C45E-254F-436A-B376-AAD374382A7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017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C45E-254F-436A-B376-AAD374382A7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11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6A1AC2-9DB8-4A39-8F05-240EA29C2E1B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yrki.wallenius@aalto.f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yrki.wallenius@aalto.f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extLst/>
          </p:nvPr>
        </p:nvSpPr>
        <p:spPr>
          <a:xfrm>
            <a:off x="2290436" y="3108960"/>
            <a:ext cx="6530035" cy="1894362"/>
          </a:xfrm>
        </p:spPr>
        <p:txBody>
          <a:bodyPr>
            <a:normAutofit/>
          </a:bodyPr>
          <a:lstStyle/>
          <a:p>
            <a:r>
              <a:rPr lang="fi-FI" sz="3200" b="0" dirty="0">
                <a:latin typeface="Calibri Light" panose="020F0302020204030204" pitchFamily="34" charset="0"/>
              </a:rPr>
              <a:t>Negotiation Analytics: case 15.5.2019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b="0" dirty="0">
                <a:latin typeface="Calibri Light" panose="020F0302020204030204" pitchFamily="34" charset="0"/>
              </a:rPr>
              <a:t>Jukka Koskenkanto</a:t>
            </a:r>
          </a:p>
        </p:txBody>
      </p:sp>
    </p:spTree>
    <p:extLst>
      <p:ext uri="{BB962C8B-B14F-4D97-AF65-F5344CB8AC3E}">
        <p14:creationId xmlns:p14="http://schemas.microsoft.com/office/powerpoint/2010/main" val="89688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 Light" panose="020F0302020204030204" pitchFamily="34" charset="0"/>
              </a:rPr>
              <a:t>Case: Ad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>
                <a:latin typeface="Calibri Light" panose="020F0302020204030204" pitchFamily="34" charset="0"/>
              </a:rPr>
              <a:t>Main </a:t>
            </a:r>
            <a:r>
              <a:rPr lang="fi-FI" dirty="0" err="1">
                <a:latin typeface="Calibri Light" panose="020F0302020204030204" pitchFamily="34" charset="0"/>
              </a:rPr>
              <a:t>learning</a:t>
            </a:r>
            <a:r>
              <a:rPr lang="fi-FI" dirty="0">
                <a:latin typeface="Calibri Light" panose="020F0302020204030204" pitchFamily="34" charset="0"/>
              </a:rPr>
              <a:t> </a:t>
            </a:r>
            <a:r>
              <a:rPr lang="fi-FI" dirty="0" err="1">
                <a:latin typeface="Calibri Light" panose="020F0302020204030204" pitchFamily="34" charset="0"/>
              </a:rPr>
              <a:t>objectives</a:t>
            </a:r>
            <a:r>
              <a:rPr lang="fi-FI" dirty="0">
                <a:latin typeface="Calibri Light" panose="020F0302020204030204" pitchFamily="34" charset="0"/>
              </a:rPr>
              <a:t>: 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Two-party, multiple issue negotiation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Party’s interests &amp; negotiatiotor’s interests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How to prepare</a:t>
            </a:r>
          </a:p>
          <a:p>
            <a:r>
              <a:rPr lang="fi-FI" dirty="0">
                <a:latin typeface="Calibri Light" panose="020F0302020204030204" pitchFamily="34" charset="0"/>
              </a:rPr>
              <a:t>Groups of 6 students (3+3)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Ad Sales (Dom Venucci, Jan Vincent, Lauren Waters)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Union (John Riley, Tom Callahan, Toby Jones)</a:t>
            </a:r>
          </a:p>
          <a:p>
            <a:r>
              <a:rPr lang="fi-FI" dirty="0">
                <a:latin typeface="Calibri Light" panose="020F0302020204030204" pitchFamily="34" charset="0"/>
              </a:rPr>
              <a:t>Schedule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10 minutes to read the general instructions with your team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15 minutes to read the confidential instructions of your role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35 minutes to negoatiate your team’s strategy for the actual negotiations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Max 120 minutes for negotiations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You may have negotiation breaks if needed and agreed with the other party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Case reporting instructions per team after the negotiations are completed. </a:t>
            </a:r>
          </a:p>
          <a:p>
            <a:r>
              <a:rPr lang="fi-FI" dirty="0">
                <a:latin typeface="Calibri Light" panose="020F0302020204030204" pitchFamily="34" charset="0"/>
              </a:rPr>
              <a:t>Materials: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General instructions (1 copy per negotiating party)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Confidential instructions (1 copy per role)</a:t>
            </a:r>
          </a:p>
        </p:txBody>
      </p:sp>
    </p:spTree>
    <p:extLst>
      <p:ext uri="{BB962C8B-B14F-4D97-AF65-F5344CB8AC3E}">
        <p14:creationId xmlns:p14="http://schemas.microsoft.com/office/powerpoint/2010/main" val="26106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 Light" panose="020F0302020204030204" pitchFamily="34" charset="0"/>
              </a:rPr>
              <a:t>Reporting instructions – NEGOTIATING PARTIES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extLst/>
          </p:nvPr>
        </p:nvSpPr>
        <p:spPr/>
        <p:txBody>
          <a:bodyPr vert="horz" anchor="t">
            <a:normAutofit fontScale="85000" lnSpcReduction="20000"/>
          </a:bodyPr>
          <a:lstStyle/>
          <a:p>
            <a:r>
              <a:rPr lang="fi-FI" dirty="0">
                <a:latin typeface="Calibri Light" panose="020F0302020204030204" pitchFamily="34" charset="0"/>
              </a:rPr>
              <a:t>Maximum of 3 pages per party + cover sheet</a:t>
            </a:r>
          </a:p>
          <a:p>
            <a:r>
              <a:rPr lang="fi-FI" dirty="0">
                <a:latin typeface="Calibri Light" panose="020F0302020204030204" pitchFamily="34" charset="0"/>
              </a:rPr>
              <a:t>List students (names + student numbers) of each party on cover sheet (+identify the party specific report with party name)</a:t>
            </a:r>
          </a:p>
          <a:p>
            <a:r>
              <a:rPr lang="fi-FI" dirty="0">
                <a:latin typeface="Calibri Light" panose="020F0302020204030204" pitchFamily="34" charset="0"/>
              </a:rPr>
              <a:t>Answer to following questions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Include a 7-elements / ProAct analysis you did in the report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Did you negotiate with your own team about the goals? How did you make the decisions about your party’s goals?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Did you define how you want to negotiate about the topics - as a one entitity or question by question? Why did you choose to do it that way? If you did not define the way to negotiate about the topics, why not?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Which technical negotition tools (like negotiation breaks, deadlines etc) did you use? Did they work as you planned?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If you had an opportunity to negotiatiote once again with this knowledge, what would you do differently in order to achieve better result? Why?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What was the #1 learning from the negotiations?</a:t>
            </a:r>
          </a:p>
          <a:p>
            <a:r>
              <a:rPr lang="fi-FI" dirty="0">
                <a:latin typeface="Calibri Light" panose="020F0302020204030204" pitchFamily="34" charset="0"/>
              </a:rPr>
              <a:t>Return the case report to </a:t>
            </a:r>
            <a:r>
              <a:rPr lang="fi-FI" dirty="0">
                <a:latin typeface="Calibri Light" panose="020F0302020204030204" pitchFamily="34" charset="0"/>
                <a:hlinkClick r:id="rId3"/>
              </a:rPr>
              <a:t>aku-ville.lehtimaki@aalto.fi</a:t>
            </a:r>
            <a:r>
              <a:rPr lang="fi-FI" dirty="0">
                <a:latin typeface="Calibri Light" panose="020F0302020204030204" pitchFamily="34" charset="0"/>
              </a:rPr>
              <a:t>  by 3rd of June</a:t>
            </a:r>
          </a:p>
          <a:p>
            <a:pPr lvl="1"/>
            <a:endParaRPr lang="fi-FI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8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 Light" panose="020F0302020204030204" pitchFamily="34" charset="0"/>
              </a:rPr>
              <a:t>Reporting instructions – OBSERVER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extLst/>
          </p:nvPr>
        </p:nvSpPr>
        <p:spPr/>
        <p:txBody>
          <a:bodyPr vert="horz" anchor="t">
            <a:normAutofit fontScale="85000" lnSpcReduction="20000"/>
          </a:bodyPr>
          <a:lstStyle/>
          <a:p>
            <a:r>
              <a:rPr lang="fi-FI" dirty="0">
                <a:latin typeface="Calibri Light" panose="020F0302020204030204" pitchFamily="34" charset="0"/>
              </a:rPr>
              <a:t>Maximum of 3 pages per party + cover sheet</a:t>
            </a:r>
          </a:p>
          <a:p>
            <a:r>
              <a:rPr lang="fi-FI" dirty="0">
                <a:latin typeface="Calibri Light" panose="020F0302020204030204" pitchFamily="34" charset="0"/>
              </a:rPr>
              <a:t>List students (names + student numbers) of Union observers on cover sheet</a:t>
            </a:r>
          </a:p>
          <a:p>
            <a:r>
              <a:rPr lang="fi-FI" dirty="0">
                <a:latin typeface="Calibri Light" panose="020F0302020204030204" pitchFamily="34" charset="0"/>
              </a:rPr>
              <a:t>Answer to following questions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Include your original a 7-elements / ProAct / other analysis you did before the negotiations in the report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Observation:</a:t>
            </a:r>
          </a:p>
          <a:p>
            <a:pPr lvl="2"/>
            <a:r>
              <a:rPr lang="fi-FI" dirty="0">
                <a:latin typeface="Calibri Light" panose="020F0302020204030204" pitchFamily="34" charset="0"/>
              </a:rPr>
              <a:t>Did the Union have clear common goals for the negotiation or were the individual representatives driving their own goals? How did that affect the negotiation?</a:t>
            </a:r>
          </a:p>
          <a:p>
            <a:pPr lvl="2"/>
            <a:r>
              <a:rPr lang="fi-FI" dirty="0">
                <a:latin typeface="Calibri Light" panose="020F0302020204030204" pitchFamily="34" charset="0"/>
              </a:rPr>
              <a:t>Did the Union negoatiate based on SNT method or question by question? How did that affect the negotiations? Did that seem to be planned way to negoatiate or not? Why?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Which technical negotition tools (like negotiation breaks, deadlines etc) did they use? How did these tools affect the outcome / negotiation dance?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If you would have been negoating what would you have done differently? Why? </a:t>
            </a:r>
          </a:p>
          <a:p>
            <a:r>
              <a:rPr lang="fi-FI" dirty="0">
                <a:latin typeface="Calibri Light" panose="020F0302020204030204" pitchFamily="34" charset="0"/>
              </a:rPr>
              <a:t>Return the case report to </a:t>
            </a:r>
            <a:r>
              <a:rPr lang="fi-FI" dirty="0">
                <a:latin typeface="Calibri Light" panose="020F0302020204030204" pitchFamily="34" charset="0"/>
                <a:hlinkClick r:id="rId3"/>
              </a:rPr>
              <a:t>aku-ville.lehtimaki@aalto.fi</a:t>
            </a:r>
            <a:r>
              <a:rPr lang="fi-FI" dirty="0">
                <a:latin typeface="Calibri Light" panose="020F0302020204030204" pitchFamily="34" charset="0"/>
              </a:rPr>
              <a:t>  by 3rd of June</a:t>
            </a:r>
          </a:p>
          <a:p>
            <a:pPr lvl="1"/>
            <a:endParaRPr lang="fi-FI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20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10420</TotalTime>
  <Words>511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Century Schoolbook</vt:lpstr>
      <vt:lpstr>Wingdings</vt:lpstr>
      <vt:lpstr>Wingdings 2</vt:lpstr>
      <vt:lpstr>Oriel</vt:lpstr>
      <vt:lpstr>Negotiation Analytics: case 15.5.2019</vt:lpstr>
      <vt:lpstr>Case: Ad Sales</vt:lpstr>
      <vt:lpstr>Reporting instructions – NEGOTIATING PARTIES</vt:lpstr>
      <vt:lpstr>Reporting instructions – OBSERVER GROUP</vt:lpstr>
    </vt:vector>
  </TitlesOfParts>
  <Company>Trainers' House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processes: case 2</dc:title>
  <dc:creator>Koskenkanto Jukka</dc:creator>
  <cp:lastModifiedBy>Jukka Koskenkanto</cp:lastModifiedBy>
  <cp:revision>53</cp:revision>
  <dcterms:created xsi:type="dcterms:W3CDTF">2010-11-30T05:56:30Z</dcterms:created>
  <dcterms:modified xsi:type="dcterms:W3CDTF">2019-05-17T08:26:42Z</dcterms:modified>
</cp:coreProperties>
</file>