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19" r:id="rId3"/>
    <p:sldId id="309" r:id="rId4"/>
    <p:sldId id="310" r:id="rId5"/>
    <p:sldId id="258" r:id="rId6"/>
    <p:sldId id="312" r:id="rId7"/>
    <p:sldId id="289" r:id="rId8"/>
    <p:sldId id="290" r:id="rId9"/>
    <p:sldId id="292" r:id="rId10"/>
    <p:sldId id="299" r:id="rId11"/>
    <p:sldId id="287" r:id="rId12"/>
    <p:sldId id="298" r:id="rId13"/>
    <p:sldId id="286" r:id="rId14"/>
    <p:sldId id="297" r:id="rId15"/>
    <p:sldId id="318" r:id="rId16"/>
    <p:sldId id="303" r:id="rId17"/>
    <p:sldId id="305" r:id="rId18"/>
    <p:sldId id="315" r:id="rId19"/>
    <p:sldId id="306" r:id="rId20"/>
    <p:sldId id="307" r:id="rId21"/>
    <p:sldId id="300" r:id="rId22"/>
    <p:sldId id="314" r:id="rId23"/>
    <p:sldId id="313" r:id="rId24"/>
    <p:sldId id="301" r:id="rId25"/>
    <p:sldId id="259" r:id="rId26"/>
    <p:sldId id="316" r:id="rId27"/>
    <p:sldId id="317" r:id="rId28"/>
    <p:sldId id="261" r:id="rId29"/>
    <p:sldId id="272" r:id="rId30"/>
    <p:sldId id="260" r:id="rId31"/>
    <p:sldId id="277" r:id="rId32"/>
    <p:sldId id="276" r:id="rId33"/>
    <p:sldId id="275" r:id="rId3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01" autoAdjust="0"/>
    <p:restoredTop sz="94660"/>
  </p:normalViewPr>
  <p:slideViewPr>
    <p:cSldViewPr snapToGrid="0">
      <p:cViewPr varScale="1">
        <p:scale>
          <a:sx n="123" d="100"/>
          <a:sy n="123" d="100"/>
        </p:scale>
        <p:origin x="108"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07BE7-D338-4402-B38F-B75195DE2BB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1F39D22-24C2-48D9-8CDE-41CEA31BC7FE}">
      <dgm:prSet/>
      <dgm:spPr>
        <a:solidFill>
          <a:schemeClr val="bg1"/>
        </a:solidFill>
      </dgm:spPr>
      <dgm:t>
        <a:bodyPr/>
        <a:lstStyle/>
        <a:p>
          <a:r>
            <a:rPr lang="en-GB" b="0" dirty="0"/>
            <a:t>Cragg came in contact with these new techniques, when he got commissions for large outdoor sculptures, such as The Bent of Mind in Taipei.</a:t>
          </a:r>
        </a:p>
        <a:p>
          <a:r>
            <a:rPr lang="en-GB" b="0" dirty="0"/>
            <a:t>Engineers came along in his studio to perform a stress test on his sculptures.  Engineers scanned the scale models, and when Cragg saw them appear on the computer screen, he came to realize the value of the computer for making things. </a:t>
          </a:r>
          <a:endParaRPr lang="en-US" b="0" dirty="0"/>
        </a:p>
      </dgm:t>
    </dgm:pt>
    <dgm:pt modelId="{09DE5F5C-5F9B-4A76-9635-97DEDF2BE9FA}" type="parTrans" cxnId="{C6282789-A538-4BA8-ABF5-D797ACADEAED}">
      <dgm:prSet/>
      <dgm:spPr/>
      <dgm:t>
        <a:bodyPr/>
        <a:lstStyle/>
        <a:p>
          <a:endParaRPr lang="en-US"/>
        </a:p>
      </dgm:t>
    </dgm:pt>
    <dgm:pt modelId="{0F4F54DA-CED9-4D07-AB31-B87E49789636}" type="sibTrans" cxnId="{C6282789-A538-4BA8-ABF5-D797ACADEAED}">
      <dgm:prSet/>
      <dgm:spPr/>
      <dgm:t>
        <a:bodyPr/>
        <a:lstStyle/>
        <a:p>
          <a:endParaRPr lang="en-US"/>
        </a:p>
      </dgm:t>
    </dgm:pt>
    <dgm:pt modelId="{68878D5F-F8E6-493D-A4F6-D0BD4D9C1E40}" type="pres">
      <dgm:prSet presAssocID="{6DF07BE7-D338-4402-B38F-B75195DE2BB9}" presName="vert0" presStyleCnt="0">
        <dgm:presLayoutVars>
          <dgm:dir/>
          <dgm:animOne val="branch"/>
          <dgm:animLvl val="lvl"/>
        </dgm:presLayoutVars>
      </dgm:prSet>
      <dgm:spPr/>
    </dgm:pt>
    <dgm:pt modelId="{D01751F9-3C3F-4E4E-8EA4-7B108938BD27}" type="pres">
      <dgm:prSet presAssocID="{51F39D22-24C2-48D9-8CDE-41CEA31BC7FE}" presName="thickLine" presStyleLbl="alignNode1" presStyleIdx="0" presStyleCnt="1"/>
      <dgm:spPr/>
    </dgm:pt>
    <dgm:pt modelId="{09E605A9-240D-44B8-9370-E5CA23F0B92D}" type="pres">
      <dgm:prSet presAssocID="{51F39D22-24C2-48D9-8CDE-41CEA31BC7FE}" presName="horz1" presStyleCnt="0"/>
      <dgm:spPr/>
    </dgm:pt>
    <dgm:pt modelId="{6141441C-C0FE-49C3-9C56-3C9536F80D6E}" type="pres">
      <dgm:prSet presAssocID="{51F39D22-24C2-48D9-8CDE-41CEA31BC7FE}" presName="tx1" presStyleLbl="revTx" presStyleIdx="0" presStyleCnt="1" custLinFactNeighborX="176" custLinFactNeighborY="12396"/>
      <dgm:spPr/>
    </dgm:pt>
    <dgm:pt modelId="{0AD52AEC-FB2D-4E6A-910C-8C9C547895E9}" type="pres">
      <dgm:prSet presAssocID="{51F39D22-24C2-48D9-8CDE-41CEA31BC7FE}" presName="vert1" presStyleCnt="0"/>
      <dgm:spPr/>
    </dgm:pt>
  </dgm:ptLst>
  <dgm:cxnLst>
    <dgm:cxn modelId="{26FE7024-0DA9-40F6-9438-3C4CF59F94B1}" type="presOf" srcId="{51F39D22-24C2-48D9-8CDE-41CEA31BC7FE}" destId="{6141441C-C0FE-49C3-9C56-3C9536F80D6E}" srcOrd="0" destOrd="0" presId="urn:microsoft.com/office/officeart/2008/layout/LinedList"/>
    <dgm:cxn modelId="{C6282789-A538-4BA8-ABF5-D797ACADEAED}" srcId="{6DF07BE7-D338-4402-B38F-B75195DE2BB9}" destId="{51F39D22-24C2-48D9-8CDE-41CEA31BC7FE}" srcOrd="0" destOrd="0" parTransId="{09DE5F5C-5F9B-4A76-9635-97DEDF2BE9FA}" sibTransId="{0F4F54DA-CED9-4D07-AB31-B87E49789636}"/>
    <dgm:cxn modelId="{4D85ECF1-B3A7-43BF-BED4-51995D61ADD2}" type="presOf" srcId="{6DF07BE7-D338-4402-B38F-B75195DE2BB9}" destId="{68878D5F-F8E6-493D-A4F6-D0BD4D9C1E40}" srcOrd="0" destOrd="0" presId="urn:microsoft.com/office/officeart/2008/layout/LinedList"/>
    <dgm:cxn modelId="{DA5650F5-00A2-4D2E-A1EC-DE0729AB6D3C}" type="presParOf" srcId="{68878D5F-F8E6-493D-A4F6-D0BD4D9C1E40}" destId="{D01751F9-3C3F-4E4E-8EA4-7B108938BD27}" srcOrd="0" destOrd="0" presId="urn:microsoft.com/office/officeart/2008/layout/LinedList"/>
    <dgm:cxn modelId="{6029172B-4CD2-46EB-84E8-321DA12DB305}" type="presParOf" srcId="{68878D5F-F8E6-493D-A4F6-D0BD4D9C1E40}" destId="{09E605A9-240D-44B8-9370-E5CA23F0B92D}" srcOrd="1" destOrd="0" presId="urn:microsoft.com/office/officeart/2008/layout/LinedList"/>
    <dgm:cxn modelId="{472CE1E2-5664-49BD-BDAC-9C580528CC69}" type="presParOf" srcId="{09E605A9-240D-44B8-9370-E5CA23F0B92D}" destId="{6141441C-C0FE-49C3-9C56-3C9536F80D6E}" srcOrd="0" destOrd="0" presId="urn:microsoft.com/office/officeart/2008/layout/LinedList"/>
    <dgm:cxn modelId="{193DD87D-6458-4E3F-993C-00E5D0CB9549}" type="presParOf" srcId="{09E605A9-240D-44B8-9370-E5CA23F0B92D}" destId="{0AD52AEC-FB2D-4E6A-910C-8C9C547895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751F9-3C3F-4E4E-8EA4-7B108938BD27}">
      <dsp:nvSpPr>
        <dsp:cNvPr id="0" name=""/>
        <dsp:cNvSpPr/>
      </dsp:nvSpPr>
      <dsp:spPr>
        <a:xfrm>
          <a:off x="0" y="0"/>
          <a:ext cx="105009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41441C-C0FE-49C3-9C56-3C9536F80D6E}">
      <dsp:nvSpPr>
        <dsp:cNvPr id="0" name=""/>
        <dsp:cNvSpPr/>
      </dsp:nvSpPr>
      <dsp:spPr>
        <a:xfrm>
          <a:off x="0" y="0"/>
          <a:ext cx="10500976" cy="1951166"/>
        </a:xfrm>
        <a:prstGeom prst="rect">
          <a:avLst/>
        </a:prstGeom>
        <a:solidFill>
          <a:schemeClr val="bg1"/>
        </a:solid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b="0" kern="1200" dirty="0"/>
            <a:t>Cragg came in contact with these new techniques, when he got commissions for large outdoor sculptures, such as The Bent of Mind in Taipei.</a:t>
          </a:r>
        </a:p>
        <a:p>
          <a:pPr marL="0" lvl="0" indent="0" algn="l" defTabSz="1022350">
            <a:lnSpc>
              <a:spcPct val="90000"/>
            </a:lnSpc>
            <a:spcBef>
              <a:spcPct val="0"/>
            </a:spcBef>
            <a:spcAft>
              <a:spcPct val="35000"/>
            </a:spcAft>
            <a:buNone/>
          </a:pPr>
          <a:r>
            <a:rPr lang="en-GB" sz="2300" b="0" kern="1200" dirty="0"/>
            <a:t>Engineers came along in his studio to perform a stress test on his sculptures.  Engineers scanned the scale models, and when Cragg saw them appear on the computer screen, he came to realize the value of the computer for making things. </a:t>
          </a:r>
          <a:endParaRPr lang="en-US" sz="2300" b="0" kern="1200" dirty="0"/>
        </a:p>
      </dsp:txBody>
      <dsp:txXfrm>
        <a:off x="0" y="0"/>
        <a:ext cx="10500976" cy="195116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E4D63C-286C-4AA9-9171-80C4AAA7BB47}" type="datetimeFigureOut">
              <a:rPr lang="fi-FI" smtClean="0"/>
              <a:t>13.9.2021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150CA6-F976-4809-9F7E-552158395C7D}" type="slidenum">
              <a:rPr lang="fi-FI" smtClean="0"/>
              <a:t>‹#›</a:t>
            </a:fld>
            <a:endParaRPr lang="fi-FI"/>
          </a:p>
        </p:txBody>
      </p:sp>
    </p:spTree>
    <p:extLst>
      <p:ext uri="{BB962C8B-B14F-4D97-AF65-F5344CB8AC3E}">
        <p14:creationId xmlns:p14="http://schemas.microsoft.com/office/powerpoint/2010/main" val="2548435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9BD8702F-43AA-4DA3-BBE8-7B70E01BBA04}" type="datetime1">
              <a:rPr lang="fi-FI" smtClean="0"/>
              <a:t>13.9.2021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3331610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C41314E-DFA3-4938-9B08-2A6F1E1E5CF8}" type="datetime1">
              <a:rPr lang="fi-FI" smtClean="0"/>
              <a:t>13.9.2021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41260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49A0FD1E-CBB6-48AA-ABD0-E770A4C5E58C}" type="datetime1">
              <a:rPr lang="fi-FI" smtClean="0"/>
              <a:t>13.9.2021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2265081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74F2C81-ED70-4777-B7B4-CE692AA95E48}" type="datetime1">
              <a:rPr lang="fi-FI" smtClean="0"/>
              <a:t>13.9.2021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368290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6B0CFFFE-F1F1-43AE-93AA-E5AE29EAD4DE}" type="datetime1">
              <a:rPr lang="fi-FI" smtClean="0"/>
              <a:t>13.9.2021</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4233307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8180D50-DCDB-4B24-AD9B-A9E36F223AB1}" type="datetime1">
              <a:rPr lang="fi-FI" smtClean="0"/>
              <a:t>13.9.2021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2462957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8144EE29-3A43-46F9-A900-848C25FA1E38}" type="datetime1">
              <a:rPr lang="fi-FI" smtClean="0"/>
              <a:t>13.9.2021</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269156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D1A1330-3C33-429E-ADE0-218806748D0C}" type="datetime1">
              <a:rPr lang="fi-FI" smtClean="0"/>
              <a:t>13.9.2021</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304065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4089D95-F74A-46DA-A0F5-FC684B295693}" type="datetime1">
              <a:rPr lang="fi-FI" smtClean="0"/>
              <a:t>13.9.2021</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247239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94EBE058-0777-4A29-B5FD-AA1C9508772D}" type="datetime1">
              <a:rPr lang="fi-FI" smtClean="0"/>
              <a:t>13.9.2021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326022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E72002B9-0EFD-4A18-B43B-940C144F4601}" type="datetime1">
              <a:rPr lang="fi-FI" smtClean="0"/>
              <a:t>13.9.2021</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C0718D1A-9C40-47DC-AA6C-B46D2E3641EC}" type="slidenum">
              <a:rPr lang="fi-FI" smtClean="0"/>
              <a:t>‹#›</a:t>
            </a:fld>
            <a:endParaRPr lang="fi-FI"/>
          </a:p>
        </p:txBody>
      </p:sp>
    </p:spTree>
    <p:extLst>
      <p:ext uri="{BB962C8B-B14F-4D97-AF65-F5344CB8AC3E}">
        <p14:creationId xmlns:p14="http://schemas.microsoft.com/office/powerpoint/2010/main" val="3235755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65302-DCF1-45A4-8F69-DCDB21E9B2BC}" type="datetime1">
              <a:rPr lang="fi-FI" smtClean="0"/>
              <a:t>13.9.2021</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18D1A-9C40-47DC-AA6C-B46D2E3641EC}" type="slidenum">
              <a:rPr lang="fi-FI" smtClean="0"/>
              <a:t>‹#›</a:t>
            </a:fld>
            <a:endParaRPr lang="fi-FI"/>
          </a:p>
        </p:txBody>
      </p:sp>
    </p:spTree>
    <p:extLst>
      <p:ext uri="{BB962C8B-B14F-4D97-AF65-F5344CB8AC3E}">
        <p14:creationId xmlns:p14="http://schemas.microsoft.com/office/powerpoint/2010/main" val="2773206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atuminna.com/"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culpture-network.org/en/corporate#team" TargetMode="External"/><Relationship Id="rId2" Type="http://schemas.openxmlformats.org/officeDocument/2006/relationships/hyperlink" Target="http://anneberk.nl/articles-english/tony-crag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ycourses.aalto.fi/course/view.php?id=23273"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t="-12000" b="-12000"/>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105545" y="844658"/>
            <a:ext cx="9394557" cy="3651384"/>
          </a:xfrm>
        </p:spPr>
        <p:txBody>
          <a:bodyPr>
            <a:normAutofit/>
          </a:bodyPr>
          <a:lstStyle/>
          <a:p>
            <a:pPr>
              <a:lnSpc>
                <a:spcPts val="2005"/>
              </a:lnSpc>
            </a:pPr>
            <a:br>
              <a:rPr lang="fi-FI" sz="2800" dirty="0">
                <a:latin typeface="+mn-lt"/>
              </a:rPr>
            </a:br>
            <a:r>
              <a:rPr lang="en-US" sz="2800" dirty="0">
                <a:effectLst/>
                <a:latin typeface="Minion Pro"/>
                <a:ea typeface="Calibri" panose="020F0502020204030204" pitchFamily="34" charset="0"/>
                <a:cs typeface="Minion Pro"/>
              </a:rPr>
              <a:t>ARTS-A0412 Digital Sculpture 1 – </a:t>
            </a:r>
            <a:br>
              <a:rPr lang="en-US" sz="2800" dirty="0">
                <a:effectLst/>
                <a:latin typeface="Minion Pro"/>
                <a:ea typeface="Calibri" panose="020F0502020204030204" pitchFamily="34" charset="0"/>
                <a:cs typeface="Minion Pro"/>
              </a:rPr>
            </a:br>
            <a:r>
              <a:rPr lang="en-US" sz="2800" dirty="0">
                <a:effectLst/>
                <a:latin typeface="Minion Pro"/>
                <a:ea typeface="Calibri" panose="020F0502020204030204" pitchFamily="34" charset="0"/>
                <a:cs typeface="Minion Pro"/>
              </a:rPr>
              <a:t>3D Modelling for Sculpture </a:t>
            </a:r>
            <a:br>
              <a:rPr lang="en-US" sz="2700" dirty="0">
                <a:effectLst/>
                <a:latin typeface="Minion Pro"/>
                <a:ea typeface="Calibri" panose="020F0502020204030204" pitchFamily="34" charset="0"/>
                <a:cs typeface="Minion Pro"/>
              </a:rPr>
            </a:br>
            <a:br>
              <a:rPr lang="sv-SE" sz="2700" dirty="0">
                <a:effectLst/>
                <a:latin typeface="Minion Pro"/>
                <a:ea typeface="Calibri" panose="020F0502020204030204" pitchFamily="34" charset="0"/>
                <a:cs typeface="Times New Roman" panose="02020603050405020304" pitchFamily="18" charset="0"/>
              </a:rPr>
            </a:br>
            <a:r>
              <a:rPr lang="en-US" sz="2000" dirty="0">
                <a:effectLst/>
                <a:latin typeface="Minion Pro"/>
                <a:ea typeface="Calibri" panose="020F0502020204030204" pitchFamily="34" charset="0"/>
                <a:cs typeface="Minion Pro"/>
              </a:rPr>
              <a:t>3 ECTS / 13.9.-19.10.2021 / Mon &amp; Thu 13.15-17.00</a:t>
            </a:r>
            <a:br>
              <a:rPr lang="en-US" sz="2000" dirty="0">
                <a:effectLst/>
                <a:latin typeface="Minion Pro"/>
                <a:ea typeface="Calibri" panose="020F0502020204030204" pitchFamily="34" charset="0"/>
                <a:cs typeface="Minion Pro"/>
              </a:rPr>
            </a:br>
            <a:br>
              <a:rPr lang="sv-SE" sz="2000" dirty="0">
                <a:effectLst/>
                <a:latin typeface="Minion Pro"/>
                <a:ea typeface="Calibri" panose="020F0502020204030204" pitchFamily="34" charset="0"/>
                <a:cs typeface="Times New Roman" panose="02020603050405020304" pitchFamily="18" charset="0"/>
              </a:rPr>
            </a:br>
            <a:r>
              <a:rPr lang="en-US" sz="2000" dirty="0" err="1">
                <a:effectLst/>
                <a:latin typeface="Minion Pro"/>
                <a:ea typeface="Calibri" panose="020F0502020204030204" pitchFamily="34" charset="0"/>
                <a:cs typeface="Minion Pro"/>
              </a:rPr>
              <a:t>Väre</a:t>
            </a:r>
            <a:r>
              <a:rPr lang="en-US" sz="2000" dirty="0">
                <a:effectLst/>
                <a:latin typeface="Minion Pro"/>
                <a:ea typeface="Calibri" panose="020F0502020204030204" pitchFamily="34" charset="0"/>
                <a:cs typeface="Minion Pro"/>
              </a:rPr>
              <a:t> M101 except 12.10. R102 </a:t>
            </a:r>
            <a:br>
              <a:rPr lang="en-US" sz="2000" dirty="0">
                <a:effectLst/>
                <a:latin typeface="Minion Pro"/>
                <a:ea typeface="Calibri" panose="020F0502020204030204" pitchFamily="34" charset="0"/>
                <a:cs typeface="Minion Pro"/>
              </a:rPr>
            </a:br>
            <a:br>
              <a:rPr lang="sv-SE" sz="2000" dirty="0">
                <a:effectLst/>
                <a:latin typeface="Minion Pro"/>
                <a:ea typeface="Calibri" panose="020F0502020204030204" pitchFamily="34" charset="0"/>
                <a:cs typeface="Times New Roman" panose="02020603050405020304" pitchFamily="18" charset="0"/>
              </a:rPr>
            </a:br>
            <a:r>
              <a:rPr lang="en-US" sz="2700" dirty="0">
                <a:effectLst/>
                <a:latin typeface="Minion Pro"/>
                <a:ea typeface="Calibri" panose="020F0502020204030204" pitchFamily="34" charset="0"/>
                <a:cs typeface="Minion Pro"/>
              </a:rPr>
              <a:t>Teacher: Satu-Minna Suorajärvi</a:t>
            </a:r>
            <a:br>
              <a:rPr lang="en-US" sz="2700" dirty="0">
                <a:effectLst/>
                <a:latin typeface="Minion Pro"/>
                <a:ea typeface="Calibri" panose="020F0502020204030204" pitchFamily="34" charset="0"/>
                <a:cs typeface="Minion Pro"/>
              </a:rPr>
            </a:br>
            <a:br>
              <a:rPr lang="sv-SE" sz="1800" dirty="0">
                <a:effectLst/>
                <a:latin typeface="Minion Pro"/>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Minion Pro"/>
              </a:rPr>
              <a:t>Learn </a:t>
            </a:r>
            <a:r>
              <a:rPr lang="en-US" sz="1800" dirty="0" err="1">
                <a:effectLst/>
                <a:latin typeface="Calibri" panose="020F0502020204030204" pitchFamily="34" charset="0"/>
                <a:ea typeface="Calibri" panose="020F0502020204030204" pitchFamily="34" charset="0"/>
                <a:cs typeface="Minion Pro"/>
              </a:rPr>
              <a:t>Rhinoceroes</a:t>
            </a:r>
            <a:r>
              <a:rPr lang="en-US" sz="1800" dirty="0">
                <a:effectLst/>
                <a:latin typeface="Calibri" panose="020F0502020204030204" pitchFamily="34" charset="0"/>
                <a:ea typeface="Calibri" panose="020F0502020204030204" pitchFamily="34" charset="0"/>
                <a:cs typeface="Minion Pro"/>
              </a:rPr>
              <a:t>, Grasshopper, and Blender for creating 3d printable sculptures</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br>
              <a:rPr lang="fi-FI" sz="4400" dirty="0">
                <a:latin typeface="+mn-lt"/>
              </a:rPr>
            </a:br>
            <a:endParaRPr lang="fi-FI" sz="4400" dirty="0">
              <a:latin typeface="+mn-lt"/>
            </a:endParaRPr>
          </a:p>
        </p:txBody>
      </p:sp>
      <p:sp>
        <p:nvSpPr>
          <p:cNvPr id="3" name="Alaotsikko 2"/>
          <p:cNvSpPr>
            <a:spLocks noGrp="1"/>
          </p:cNvSpPr>
          <p:nvPr>
            <p:ph type="subTitle" idx="1"/>
          </p:nvPr>
        </p:nvSpPr>
        <p:spPr>
          <a:xfrm>
            <a:off x="1523999" y="4609427"/>
            <a:ext cx="9278319" cy="1520153"/>
          </a:xfrm>
        </p:spPr>
        <p:txBody>
          <a:bodyPr>
            <a:normAutofit/>
          </a:bodyPr>
          <a:lstStyle/>
          <a:p>
            <a:endParaRPr lang="fi-FI" dirty="0">
              <a:solidFill>
                <a:srgbClr val="00B0F0"/>
              </a:solidFill>
            </a:endParaRPr>
          </a:p>
          <a:p>
            <a:r>
              <a:rPr lang="fi-FI" sz="2000" dirty="0">
                <a:hlinkClick r:id="rId3"/>
              </a:rPr>
              <a:t>www.satuminna.com</a:t>
            </a:r>
            <a:endParaRPr lang="fi-FI" sz="3900" dirty="0"/>
          </a:p>
        </p:txBody>
      </p:sp>
      <p:sp>
        <p:nvSpPr>
          <p:cNvPr id="4" name="Päivämäärän paikkamerkki 3"/>
          <p:cNvSpPr>
            <a:spLocks noGrp="1"/>
          </p:cNvSpPr>
          <p:nvPr>
            <p:ph type="dt" sz="half" idx="10"/>
          </p:nvPr>
        </p:nvSpPr>
        <p:spPr/>
        <p:txBody>
          <a:bodyPr/>
          <a:lstStyle/>
          <a:p>
            <a:fld id="{6D5077D1-BDEC-4E9C-BD4E-46DA9CE4C6FF}" type="datetime1">
              <a:rPr lang="fi-FI" smtClean="0"/>
              <a:t>13.9.2021</a:t>
            </a:fld>
            <a:endParaRPr lang="fi-FI"/>
          </a:p>
        </p:txBody>
      </p:sp>
    </p:spTree>
    <p:extLst>
      <p:ext uri="{BB962C8B-B14F-4D97-AF65-F5344CB8AC3E}">
        <p14:creationId xmlns:p14="http://schemas.microsoft.com/office/powerpoint/2010/main" val="116822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isällön paikkamerkki 5" descr="Kuva, joka sisältää kohteen ruoho, ulko, puu&#10;&#10;Kuvaus luotu, erittäin korkea luotettavuus">
            <a:extLst>
              <a:ext uri="{FF2B5EF4-FFF2-40B4-BE49-F238E27FC236}">
                <a16:creationId xmlns:a16="http://schemas.microsoft.com/office/drawing/2014/main" id="{03036CCD-4786-4DF1-BFD6-93D237A42A3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Päivämäärän paikkamerkki 3">
            <a:extLst>
              <a:ext uri="{FF2B5EF4-FFF2-40B4-BE49-F238E27FC236}">
                <a16:creationId xmlns:a16="http://schemas.microsoft.com/office/drawing/2014/main" id="{11F01707-6A3F-4CF8-B9F1-1B13CA5349C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74F2C81-ED70-4777-B7B4-CE692AA95E48}" type="datetime1">
              <a:rPr lang="en-US">
                <a:solidFill>
                  <a:srgbClr val="FFFFFF"/>
                </a:solidFill>
              </a:rPr>
              <a:pPr>
                <a:spcAft>
                  <a:spcPts val="600"/>
                </a:spcAft>
              </a:pPr>
              <a:t>9/13/2021</a:t>
            </a:fld>
            <a:endParaRPr lang="en-US">
              <a:solidFill>
                <a:srgbClr val="FFFFFF"/>
              </a:solidFill>
            </a:endParaRPr>
          </a:p>
        </p:txBody>
      </p:sp>
    </p:spTree>
    <p:extLst>
      <p:ext uri="{BB962C8B-B14F-4D97-AF65-F5344CB8AC3E}">
        <p14:creationId xmlns:p14="http://schemas.microsoft.com/office/powerpoint/2010/main" val="403075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pic>
        <p:nvPicPr>
          <p:cNvPr id="6" name="Sisällön paikkamerkki 5">
            <a:extLst>
              <a:ext uri="{FF2B5EF4-FFF2-40B4-BE49-F238E27FC236}">
                <a16:creationId xmlns:a16="http://schemas.microsoft.com/office/drawing/2014/main" id="{DB0478E2-9247-43A3-B18C-6D8A2C0837D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817" b="4063"/>
          <a:stretch/>
        </p:blipFill>
        <p:spPr>
          <a:xfrm>
            <a:off x="20" y="10"/>
            <a:ext cx="6105635" cy="6857990"/>
          </a:xfrm>
          <a:prstGeom prst="rect">
            <a:avLst/>
          </a:prstGeom>
        </p:spPr>
      </p:pic>
      <p:sp>
        <p:nvSpPr>
          <p:cNvPr id="2" name="Otsikko 1">
            <a:extLst>
              <a:ext uri="{FF2B5EF4-FFF2-40B4-BE49-F238E27FC236}">
                <a16:creationId xmlns:a16="http://schemas.microsoft.com/office/drawing/2014/main" id="{EF4FA40D-3E44-4A46-8329-CCA77965EE4E}"/>
              </a:ext>
            </a:extLst>
          </p:cNvPr>
          <p:cNvSpPr>
            <a:spLocks noGrp="1"/>
          </p:cNvSpPr>
          <p:nvPr>
            <p:ph type="title"/>
          </p:nvPr>
        </p:nvSpPr>
        <p:spPr>
          <a:xfrm>
            <a:off x="6745735" y="640081"/>
            <a:ext cx="5070028" cy="5332094"/>
          </a:xfrm>
          <a:noFill/>
        </p:spPr>
        <p:txBody>
          <a:bodyPr vert="horz" lIns="91440" tIns="45720" rIns="91440" bIns="45720" rtlCol="0" anchor="b">
            <a:normAutofit/>
          </a:bodyPr>
          <a:lstStyle/>
          <a:p>
            <a:r>
              <a:rPr lang="en-US" dirty="0">
                <a:latin typeface="+mn-lt"/>
              </a:rPr>
              <a:t>Tony Cragg</a:t>
            </a:r>
            <a:br>
              <a:rPr lang="en-US" sz="6000" dirty="0"/>
            </a:br>
            <a:br>
              <a:rPr lang="en-US" sz="6000" dirty="0"/>
            </a:br>
            <a:r>
              <a:rPr lang="fi-FI" sz="2800" dirty="0" err="1">
                <a:latin typeface="+mn-lt"/>
              </a:rPr>
              <a:t>Versus</a:t>
            </a:r>
            <a:r>
              <a:rPr lang="fi-FI" sz="2800" dirty="0">
                <a:latin typeface="+mn-lt"/>
              </a:rPr>
              <a:t>, 2010 </a:t>
            </a:r>
            <a:br>
              <a:rPr lang="fi-FI" sz="2800" dirty="0">
                <a:latin typeface="+mn-lt"/>
              </a:rPr>
            </a:br>
            <a:r>
              <a:rPr lang="fi-FI" sz="2800" dirty="0" err="1">
                <a:latin typeface="+mn-lt"/>
              </a:rPr>
              <a:t>Materials</a:t>
            </a:r>
            <a:r>
              <a:rPr lang="fi-FI" sz="2800" dirty="0">
                <a:latin typeface="+mn-lt"/>
              </a:rPr>
              <a:t>: </a:t>
            </a:r>
            <a:r>
              <a:rPr lang="fi-FI" sz="2800" dirty="0" err="1">
                <a:latin typeface="+mn-lt"/>
              </a:rPr>
              <a:t>Bronze</a:t>
            </a:r>
            <a:br>
              <a:rPr lang="fi-FI" sz="2800" dirty="0">
                <a:latin typeface="+mn-lt"/>
              </a:rPr>
            </a:br>
            <a:r>
              <a:rPr lang="fi-FI" sz="2800" dirty="0" err="1">
                <a:latin typeface="+mn-lt"/>
              </a:rPr>
              <a:t>Size</a:t>
            </a:r>
            <a:r>
              <a:rPr lang="fi-FI" sz="2800" dirty="0">
                <a:latin typeface="+mn-lt"/>
              </a:rPr>
              <a:t>:  56 x 61 x 22 cm </a:t>
            </a:r>
            <a:br>
              <a:rPr lang="fi-FI" sz="2800" dirty="0">
                <a:latin typeface="+mn-lt"/>
              </a:rPr>
            </a:br>
            <a:br>
              <a:rPr lang="fi-FI" sz="2800" dirty="0">
                <a:latin typeface="+mn-lt"/>
              </a:rPr>
            </a:br>
            <a:br>
              <a:rPr lang="fi-FI" sz="2800" dirty="0">
                <a:latin typeface="+mn-lt"/>
              </a:rPr>
            </a:br>
            <a:br>
              <a:rPr lang="fi-FI" sz="2800" dirty="0">
                <a:latin typeface="+mn-lt"/>
              </a:rPr>
            </a:br>
            <a:br>
              <a:rPr lang="fi-FI" sz="2800" b="1" dirty="0"/>
            </a:br>
            <a:endParaRPr lang="en-US" sz="2800" b="1" dirty="0"/>
          </a:p>
        </p:txBody>
      </p:sp>
      <p:sp>
        <p:nvSpPr>
          <p:cNvPr id="4" name="Päivämäärän paikkamerkki 3">
            <a:extLst>
              <a:ext uri="{FF2B5EF4-FFF2-40B4-BE49-F238E27FC236}">
                <a16:creationId xmlns:a16="http://schemas.microsoft.com/office/drawing/2014/main" id="{E33CF5ED-6AE0-4AC3-8BD1-481068966705}"/>
              </a:ext>
            </a:extLst>
          </p:cNvPr>
          <p:cNvSpPr>
            <a:spLocks noGrp="1"/>
          </p:cNvSpPr>
          <p:nvPr>
            <p:ph type="dt" sz="half" idx="10"/>
          </p:nvPr>
        </p:nvSpPr>
        <p:spPr>
          <a:xfrm>
            <a:off x="6745735" y="6356350"/>
            <a:ext cx="2743200" cy="365125"/>
          </a:xfrm>
          <a:noFill/>
        </p:spPr>
        <p:txBody>
          <a:bodyPr vert="horz" lIns="91440" tIns="45720" rIns="91440" bIns="45720" rtlCol="0" anchor="ctr">
            <a:normAutofit/>
          </a:bodyPr>
          <a:lstStyle/>
          <a:p>
            <a:pPr>
              <a:spcAft>
                <a:spcPts val="600"/>
              </a:spcAft>
              <a:defRPr/>
            </a:pPr>
            <a:fld id="{874F2C81-ED70-4777-B7B4-CE692AA95E48}" type="datetime1">
              <a:rPr lang="en-US" smtClean="0">
                <a:solidFill>
                  <a:prstClr val="black">
                    <a:tint val="75000"/>
                  </a:prstClr>
                </a:solidFill>
                <a:latin typeface="Calibri" panose="020F0502020204030204"/>
              </a:rPr>
              <a:pPr>
                <a:spcAft>
                  <a:spcPts val="600"/>
                </a:spcAft>
                <a:defRPr/>
              </a:pPr>
              <a:t>9/13/2021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851618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isällön paikkamerkki 5" descr="Kuva, joka sisältää kohteen seinä, pöytä, sisä, istuminen&#10;&#10;Kuvaus luotu, erittäin korkea luotettavuus">
            <a:extLst>
              <a:ext uri="{FF2B5EF4-FFF2-40B4-BE49-F238E27FC236}">
                <a16:creationId xmlns:a16="http://schemas.microsoft.com/office/drawing/2014/main" id="{CEA5BA5E-DD0B-452C-B830-F88E560F773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0068" b="5663"/>
          <a:stretch/>
        </p:blipFill>
        <p:spPr>
          <a:xfrm>
            <a:off x="20" y="10"/>
            <a:ext cx="12191980" cy="6857990"/>
          </a:xfrm>
          <a:prstGeom prst="rect">
            <a:avLst/>
          </a:prstGeom>
        </p:spPr>
      </p:pic>
      <p:sp>
        <p:nvSpPr>
          <p:cNvPr id="4" name="Päivämäärän paikkamerkki 3">
            <a:extLst>
              <a:ext uri="{FF2B5EF4-FFF2-40B4-BE49-F238E27FC236}">
                <a16:creationId xmlns:a16="http://schemas.microsoft.com/office/drawing/2014/main" id="{45BAE8AC-9F4B-4D29-BDC6-D0AD22CE1EF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74F2C81-ED70-4777-B7B4-CE692AA95E48}" type="datetime1">
              <a:rPr lang="en-US">
                <a:solidFill>
                  <a:srgbClr val="FFFFFF"/>
                </a:solidFill>
              </a:rPr>
              <a:pPr>
                <a:spcAft>
                  <a:spcPts val="600"/>
                </a:spcAft>
              </a:pPr>
              <a:t>9/13/2021</a:t>
            </a:fld>
            <a:endParaRPr lang="en-US">
              <a:solidFill>
                <a:srgbClr val="FFFFFF"/>
              </a:solidFill>
            </a:endParaRPr>
          </a:p>
        </p:txBody>
      </p:sp>
    </p:spTree>
    <p:extLst>
      <p:ext uri="{BB962C8B-B14F-4D97-AF65-F5344CB8AC3E}">
        <p14:creationId xmlns:p14="http://schemas.microsoft.com/office/powerpoint/2010/main" val="99567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C0409-3776-41DA-A3A6-92C6AF3FDB1C}"/>
              </a:ext>
            </a:extLst>
          </p:cNvPr>
          <p:cNvSpPr>
            <a:spLocks noGrp="1"/>
          </p:cNvSpPr>
          <p:nvPr>
            <p:ph type="title"/>
          </p:nvPr>
        </p:nvSpPr>
        <p:spPr/>
        <p:txBody>
          <a:bodyPr>
            <a:normAutofit/>
          </a:bodyPr>
          <a:lstStyle/>
          <a:p>
            <a:r>
              <a:rPr lang="fi-FI" dirty="0">
                <a:latin typeface="+mn-lt"/>
              </a:rPr>
              <a:t>Tony </a:t>
            </a:r>
            <a:r>
              <a:rPr lang="fi-FI" dirty="0" err="1">
                <a:latin typeface="+mn-lt"/>
              </a:rPr>
              <a:t>Cragg</a:t>
            </a:r>
            <a:endParaRPr lang="fi-FI" dirty="0">
              <a:latin typeface="+mn-lt"/>
            </a:endParaRPr>
          </a:p>
        </p:txBody>
      </p:sp>
      <p:sp>
        <p:nvSpPr>
          <p:cNvPr id="3" name="Sisällön paikkamerkki 2">
            <a:extLst>
              <a:ext uri="{FF2B5EF4-FFF2-40B4-BE49-F238E27FC236}">
                <a16:creationId xmlns:a16="http://schemas.microsoft.com/office/drawing/2014/main" id="{F5714351-85C7-4077-B2DC-9E4A8ADA8EE5}"/>
              </a:ext>
            </a:extLst>
          </p:cNvPr>
          <p:cNvSpPr>
            <a:spLocks noGrp="1"/>
          </p:cNvSpPr>
          <p:nvPr>
            <p:ph idx="1"/>
          </p:nvPr>
        </p:nvSpPr>
        <p:spPr/>
        <p:txBody>
          <a:bodyPr>
            <a:normAutofit fontScale="92500"/>
          </a:bodyPr>
          <a:lstStyle/>
          <a:p>
            <a:pPr marL="0" indent="0">
              <a:buNone/>
            </a:pPr>
            <a:r>
              <a:rPr lang="en-GB" dirty="0">
                <a:solidFill>
                  <a:schemeClr val="accent6"/>
                </a:solidFill>
              </a:rPr>
              <a:t>Homework:</a:t>
            </a:r>
          </a:p>
          <a:p>
            <a:pPr marL="0" indent="0">
              <a:buNone/>
            </a:pPr>
            <a:r>
              <a:rPr lang="en-GB" dirty="0"/>
              <a:t>Shape Shifter, the computer in the oeuvre of Tony Cragg by Anne Berk, 2012:</a:t>
            </a:r>
          </a:p>
          <a:p>
            <a:pPr marL="0" indent="0">
              <a:buNone/>
            </a:pPr>
            <a:endParaRPr lang="en-GB" dirty="0"/>
          </a:p>
          <a:p>
            <a:pPr marL="0" indent="0">
              <a:buNone/>
            </a:pPr>
            <a:r>
              <a:rPr lang="en-GB" dirty="0">
                <a:solidFill>
                  <a:srgbClr val="FF0000"/>
                </a:solidFill>
              </a:rPr>
              <a:t>“To what extent did the computer enable him to create these complex shapes?”</a:t>
            </a:r>
          </a:p>
          <a:p>
            <a:pPr marL="0" indent="0">
              <a:buNone/>
            </a:pPr>
            <a:endParaRPr lang="en-GB" dirty="0">
              <a:solidFill>
                <a:srgbClr val="FF0000"/>
              </a:solidFill>
            </a:endParaRPr>
          </a:p>
          <a:p>
            <a:pPr marL="0" indent="0">
              <a:buNone/>
            </a:pPr>
            <a:r>
              <a:rPr lang="en-GB" dirty="0">
                <a:hlinkClick r:id="rId2"/>
              </a:rPr>
              <a:t>http://anneberk.nl/articles-english/tony-cragg/</a:t>
            </a:r>
            <a:endParaRPr lang="en-GB" dirty="0"/>
          </a:p>
          <a:p>
            <a:pPr marL="0" indent="0">
              <a:buNone/>
            </a:pPr>
            <a:r>
              <a:rPr lang="en-US" sz="2000" b="1" dirty="0">
                <a:solidFill>
                  <a:srgbClr val="333333"/>
                </a:solidFill>
                <a:latin typeface="+mj-lt"/>
              </a:rPr>
              <a:t>Anne Berk is a respected Dutch art critic, curator, educator and lecturer. She is actively involved in the European sculpture network. </a:t>
            </a:r>
          </a:p>
          <a:p>
            <a:pPr marL="0" indent="0">
              <a:buNone/>
            </a:pPr>
            <a:r>
              <a:rPr lang="en-US" sz="2000" dirty="0">
                <a:hlinkClick r:id="rId3"/>
              </a:rPr>
              <a:t>https://sculpture-network.org/en/corporate#team</a:t>
            </a:r>
            <a:endParaRPr lang="en-GB" sz="2000" b="1" dirty="0">
              <a:latin typeface="+mj-lt"/>
            </a:endParaRPr>
          </a:p>
        </p:txBody>
      </p:sp>
      <p:sp>
        <p:nvSpPr>
          <p:cNvPr id="4" name="Päivämäärän paikkamerkki 3">
            <a:extLst>
              <a:ext uri="{FF2B5EF4-FFF2-40B4-BE49-F238E27FC236}">
                <a16:creationId xmlns:a16="http://schemas.microsoft.com/office/drawing/2014/main" id="{4AABE018-C889-4077-841E-8D7576DABBEF}"/>
              </a:ext>
            </a:extLst>
          </p:cNvPr>
          <p:cNvSpPr>
            <a:spLocks noGrp="1"/>
          </p:cNvSpPr>
          <p:nvPr>
            <p:ph type="dt" sz="half" idx="10"/>
          </p:nvPr>
        </p:nvSpPr>
        <p:spPr/>
        <p:txBody>
          <a:bodyPr/>
          <a:lstStyle/>
          <a:p>
            <a:fld id="{874F2C81-ED70-4777-B7B4-CE692AA95E48}" type="datetime1">
              <a:rPr lang="fi-FI" smtClean="0"/>
              <a:t>13.9.2021</a:t>
            </a:fld>
            <a:endParaRPr lang="fi-FI"/>
          </a:p>
        </p:txBody>
      </p:sp>
    </p:spTree>
    <p:extLst>
      <p:ext uri="{BB962C8B-B14F-4D97-AF65-F5344CB8AC3E}">
        <p14:creationId xmlns:p14="http://schemas.microsoft.com/office/powerpoint/2010/main" val="1147025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802C91-CDD1-4EDC-B1C8-7477206149D8}"/>
              </a:ext>
            </a:extLst>
          </p:cNvPr>
          <p:cNvSpPr>
            <a:spLocks noGrp="1"/>
          </p:cNvSpPr>
          <p:nvPr>
            <p:ph type="title"/>
          </p:nvPr>
        </p:nvSpPr>
        <p:spPr/>
        <p:txBody>
          <a:bodyPr>
            <a:normAutofit/>
          </a:bodyPr>
          <a:lstStyle/>
          <a:p>
            <a:r>
              <a:rPr lang="fi-FI" dirty="0" err="1">
                <a:latin typeface="+mn-lt"/>
              </a:rPr>
              <a:t>Zaha</a:t>
            </a:r>
            <a:r>
              <a:rPr lang="fi-FI" dirty="0">
                <a:latin typeface="+mn-lt"/>
              </a:rPr>
              <a:t> </a:t>
            </a:r>
            <a:r>
              <a:rPr lang="fi-FI" dirty="0" err="1">
                <a:latin typeface="+mn-lt"/>
              </a:rPr>
              <a:t>Hadid</a:t>
            </a:r>
            <a:r>
              <a:rPr lang="fi-FI" dirty="0">
                <a:latin typeface="+mn-lt"/>
              </a:rPr>
              <a:t> (1950-2016)</a:t>
            </a:r>
          </a:p>
        </p:txBody>
      </p:sp>
      <p:sp>
        <p:nvSpPr>
          <p:cNvPr id="3" name="Sisällön paikkamerkki 2">
            <a:extLst>
              <a:ext uri="{FF2B5EF4-FFF2-40B4-BE49-F238E27FC236}">
                <a16:creationId xmlns:a16="http://schemas.microsoft.com/office/drawing/2014/main" id="{CA5D10B3-ABA8-430D-B1E4-DAB2DE887BC5}"/>
              </a:ext>
            </a:extLst>
          </p:cNvPr>
          <p:cNvSpPr>
            <a:spLocks noGrp="1"/>
          </p:cNvSpPr>
          <p:nvPr>
            <p:ph idx="1"/>
          </p:nvPr>
        </p:nvSpPr>
        <p:spPr>
          <a:xfrm>
            <a:off x="838200" y="1825624"/>
            <a:ext cx="4815177" cy="4530725"/>
          </a:xfrm>
        </p:spPr>
        <p:txBody>
          <a:bodyPr>
            <a:normAutofit fontScale="92500" lnSpcReduction="10000"/>
          </a:bodyPr>
          <a:lstStyle/>
          <a:p>
            <a:pPr marL="0" indent="0">
              <a:buNone/>
            </a:pPr>
            <a:endParaRPr lang="fi-FI" dirty="0"/>
          </a:p>
          <a:p>
            <a:pPr marL="0" indent="0">
              <a:buNone/>
            </a:pPr>
            <a:r>
              <a:rPr lang="fi-FI" dirty="0" err="1"/>
              <a:t>Born</a:t>
            </a:r>
            <a:r>
              <a:rPr lang="fi-FI" dirty="0"/>
              <a:t> in Bagdad, Irak</a:t>
            </a:r>
          </a:p>
          <a:p>
            <a:pPr marL="0" indent="0">
              <a:buNone/>
            </a:pPr>
            <a:r>
              <a:rPr lang="fi-FI" dirty="0" err="1"/>
              <a:t>Iraqi</a:t>
            </a:r>
            <a:r>
              <a:rPr lang="fi-FI" dirty="0"/>
              <a:t>-British </a:t>
            </a:r>
            <a:r>
              <a:rPr lang="fi-FI" dirty="0" err="1"/>
              <a:t>architect</a:t>
            </a:r>
            <a:endParaRPr lang="fi-FI" dirty="0"/>
          </a:p>
          <a:p>
            <a:pPr marL="0" indent="0">
              <a:buNone/>
            </a:pPr>
            <a:endParaRPr lang="fi-FI" dirty="0"/>
          </a:p>
          <a:p>
            <a:pPr marL="0" indent="0">
              <a:buNone/>
            </a:pPr>
            <a:r>
              <a:rPr lang="fi-FI" dirty="0"/>
              <a:t>"Queen of </a:t>
            </a:r>
            <a:r>
              <a:rPr lang="fi-FI" dirty="0" err="1"/>
              <a:t>the</a:t>
            </a:r>
            <a:r>
              <a:rPr lang="fi-FI" dirty="0"/>
              <a:t> </a:t>
            </a:r>
            <a:r>
              <a:rPr lang="fi-FI" dirty="0" err="1"/>
              <a:t>curve</a:t>
            </a:r>
            <a:r>
              <a:rPr lang="fi-FI" dirty="0"/>
              <a:t>”</a:t>
            </a:r>
          </a:p>
          <a:p>
            <a:pPr marL="0" indent="0">
              <a:buNone/>
            </a:pPr>
            <a:r>
              <a:rPr lang="fi-FI" dirty="0" err="1">
                <a:solidFill>
                  <a:srgbClr val="92D050"/>
                </a:solidFill>
              </a:rPr>
              <a:t>Homeworks</a:t>
            </a:r>
            <a:endParaRPr lang="fi-FI" dirty="0">
              <a:solidFill>
                <a:srgbClr val="92D050"/>
              </a:solidFill>
            </a:endParaRPr>
          </a:p>
          <a:p>
            <a:pPr marL="0" indent="0">
              <a:buNone/>
            </a:pPr>
            <a:r>
              <a:rPr lang="fi-FI" dirty="0">
                <a:solidFill>
                  <a:schemeClr val="accent1"/>
                </a:solidFill>
              </a:rPr>
              <a:t>https://drawingmatter.org/zaha-hadid/</a:t>
            </a:r>
          </a:p>
          <a:p>
            <a:pPr marL="0" indent="0">
              <a:buNone/>
            </a:pPr>
            <a:r>
              <a:rPr lang="fi-FI" dirty="0">
                <a:solidFill>
                  <a:schemeClr val="accent1"/>
                </a:solidFill>
              </a:rPr>
              <a:t>https://aestheticamagazine.com/zaha-hadid-early-paintings-and-drawings/</a:t>
            </a:r>
          </a:p>
          <a:p>
            <a:pPr marL="0" indent="0">
              <a:buNone/>
            </a:pPr>
            <a:endParaRPr lang="en-GB" dirty="0"/>
          </a:p>
          <a:p>
            <a:endParaRPr lang="fi-FI" dirty="0"/>
          </a:p>
        </p:txBody>
      </p:sp>
      <p:sp>
        <p:nvSpPr>
          <p:cNvPr id="4" name="Päivämäärän paikkamerkki 3">
            <a:extLst>
              <a:ext uri="{FF2B5EF4-FFF2-40B4-BE49-F238E27FC236}">
                <a16:creationId xmlns:a16="http://schemas.microsoft.com/office/drawing/2014/main" id="{4BF1C1DD-DAA1-42C1-8D52-4E115B0B7AAB}"/>
              </a:ext>
            </a:extLst>
          </p:cNvPr>
          <p:cNvSpPr>
            <a:spLocks noGrp="1"/>
          </p:cNvSpPr>
          <p:nvPr>
            <p:ph type="dt" sz="half" idx="10"/>
          </p:nvPr>
        </p:nvSpPr>
        <p:spPr/>
        <p:txBody>
          <a:bodyPr/>
          <a:lstStyle/>
          <a:p>
            <a:fld id="{874F2C81-ED70-4777-B7B4-CE692AA95E48}" type="datetime1">
              <a:rPr lang="fi-FI" smtClean="0"/>
              <a:t>13.9.2021</a:t>
            </a:fld>
            <a:endParaRPr lang="fi-FI"/>
          </a:p>
        </p:txBody>
      </p:sp>
      <p:pic>
        <p:nvPicPr>
          <p:cNvPr id="6" name="Picture 5" descr="A person wearing a leather jacket&#10;&#10;Description automatically generated with low confidence">
            <a:extLst>
              <a:ext uri="{FF2B5EF4-FFF2-40B4-BE49-F238E27FC236}">
                <a16:creationId xmlns:a16="http://schemas.microsoft.com/office/drawing/2014/main" id="{195FE358-8162-402B-B909-503090CBC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5651" y="1591733"/>
            <a:ext cx="3263437" cy="4651022"/>
          </a:xfrm>
          <a:prstGeom prst="rect">
            <a:avLst/>
          </a:prstGeom>
        </p:spPr>
      </p:pic>
    </p:spTree>
    <p:extLst>
      <p:ext uri="{BB962C8B-B14F-4D97-AF65-F5344CB8AC3E}">
        <p14:creationId xmlns:p14="http://schemas.microsoft.com/office/powerpoint/2010/main" val="355532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A2EFA-7EC6-40E1-8E99-5CE38C26BF7B}"/>
              </a:ext>
            </a:extLst>
          </p:cNvPr>
          <p:cNvSpPr>
            <a:spLocks noGrp="1"/>
          </p:cNvSpPr>
          <p:nvPr>
            <p:ph type="title"/>
          </p:nvPr>
        </p:nvSpPr>
        <p:spPr>
          <a:xfrm>
            <a:off x="838200" y="904169"/>
            <a:ext cx="10515600" cy="1325563"/>
          </a:xfrm>
        </p:spPr>
        <p:txBody>
          <a:bodyPr>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The Serpentine Sackler Gallery</a:t>
            </a:r>
            <a:b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2700" b="0" i="0" u="none" strike="noStrike" kern="1200" cap="none" spc="0" normalizeH="0" baseline="0" noProof="0" dirty="0">
                <a:ln>
                  <a:noFill/>
                </a:ln>
                <a:solidFill>
                  <a:prstClr val="black"/>
                </a:solidFill>
                <a:effectLst/>
                <a:uLnTx/>
                <a:uFillTx/>
                <a:latin typeface="Calibri" panose="020F0502020204030204"/>
                <a:ea typeface="+mn-ea"/>
                <a:cs typeface="+mn-cs"/>
              </a:rPr>
              <a:t>Hyde Park, London, 2013</a:t>
            </a:r>
            <a:br>
              <a:rPr kumimoji="0" lang="fi-FI"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sv-SE" dirty="0"/>
          </a:p>
        </p:txBody>
      </p:sp>
      <p:sp>
        <p:nvSpPr>
          <p:cNvPr id="4" name="Date Placeholder 3">
            <a:extLst>
              <a:ext uri="{FF2B5EF4-FFF2-40B4-BE49-F238E27FC236}">
                <a16:creationId xmlns:a16="http://schemas.microsoft.com/office/drawing/2014/main" id="{0BFE3E1B-E956-4EC2-A04B-96E48D3E5E74}"/>
              </a:ext>
            </a:extLst>
          </p:cNvPr>
          <p:cNvSpPr>
            <a:spLocks noGrp="1"/>
          </p:cNvSpPr>
          <p:nvPr>
            <p:ph type="dt" sz="half" idx="10"/>
          </p:nvPr>
        </p:nvSpPr>
        <p:spPr/>
        <p:txBody>
          <a:bodyPr/>
          <a:lstStyle/>
          <a:p>
            <a:fld id="{874F2C81-ED70-4777-B7B4-CE692AA95E48}" type="datetime1">
              <a:rPr lang="fi-FI" smtClean="0"/>
              <a:t>13.9.2021</a:t>
            </a:fld>
            <a:endParaRPr lang="fi-FI"/>
          </a:p>
        </p:txBody>
      </p:sp>
      <p:pic>
        <p:nvPicPr>
          <p:cNvPr id="5" name="Kuva 7" descr="Kuva, joka sisältää kohteen ruoho, taivas, ulko, rakennus&#10;&#10;Kuvaus luotu, erittäin korkea luotettavuus">
            <a:extLst>
              <a:ext uri="{FF2B5EF4-FFF2-40B4-BE49-F238E27FC236}">
                <a16:creationId xmlns:a16="http://schemas.microsoft.com/office/drawing/2014/main" id="{3BFDB7CA-3A1D-4EEF-9F59-731B681117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02118"/>
            <a:ext cx="6113996" cy="4068586"/>
          </a:xfrm>
          <a:prstGeom prst="rect">
            <a:avLst/>
          </a:prstGeom>
        </p:spPr>
      </p:pic>
    </p:spTree>
    <p:extLst>
      <p:ext uri="{BB962C8B-B14F-4D97-AF65-F5344CB8AC3E}">
        <p14:creationId xmlns:p14="http://schemas.microsoft.com/office/powerpoint/2010/main" val="176817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A7B663-7D70-40DB-B722-FAE00BC25BC3}"/>
              </a:ext>
            </a:extLst>
          </p:cNvPr>
          <p:cNvSpPr>
            <a:spLocks noGrp="1"/>
          </p:cNvSpPr>
          <p:nvPr>
            <p:ph type="title"/>
          </p:nvPr>
        </p:nvSpPr>
        <p:spPr>
          <a:xfrm>
            <a:off x="838200" y="282730"/>
            <a:ext cx="10179756" cy="1032571"/>
          </a:xfrm>
        </p:spPr>
        <p:txBody>
          <a:bodyPr>
            <a:normAutofit/>
          </a:bodyPr>
          <a:lstStyle/>
          <a:p>
            <a:r>
              <a:rPr lang="en-GB" sz="2400" dirty="0">
                <a:latin typeface="+mn-lt"/>
              </a:rPr>
              <a:t>The Heydar Aliyev </a:t>
            </a:r>
            <a:r>
              <a:rPr lang="en-GB" sz="2400" dirty="0" err="1">
                <a:latin typeface="+mn-lt"/>
              </a:rPr>
              <a:t>Center</a:t>
            </a:r>
            <a:r>
              <a:rPr lang="en-GB" sz="2400" dirty="0">
                <a:latin typeface="+mn-lt"/>
              </a:rPr>
              <a:t>, Baku, Azerbaijan, 2012</a:t>
            </a:r>
            <a:endParaRPr lang="fi-FI" sz="2400" dirty="0">
              <a:latin typeface="+mn-lt"/>
            </a:endParaRPr>
          </a:p>
        </p:txBody>
      </p:sp>
      <p:pic>
        <p:nvPicPr>
          <p:cNvPr id="6" name="Sisällön paikkamerkki 5" descr="Kuva, joka sisältää kohteen taivas, ulko&#10;&#10;Kuvaus luotu, erittäin korkea luotettavuus">
            <a:extLst>
              <a:ext uri="{FF2B5EF4-FFF2-40B4-BE49-F238E27FC236}">
                <a16:creationId xmlns:a16="http://schemas.microsoft.com/office/drawing/2014/main" id="{F74DD0A2-98B5-4816-9972-53FD01E9DA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2133" y="1546422"/>
            <a:ext cx="8043987" cy="4809928"/>
          </a:xfrm>
        </p:spPr>
      </p:pic>
      <p:sp>
        <p:nvSpPr>
          <p:cNvPr id="4" name="Päivämäärän paikkamerkki 3">
            <a:extLst>
              <a:ext uri="{FF2B5EF4-FFF2-40B4-BE49-F238E27FC236}">
                <a16:creationId xmlns:a16="http://schemas.microsoft.com/office/drawing/2014/main" id="{2E2D75E4-2459-4F5A-8793-C6D6D2FC2286}"/>
              </a:ext>
            </a:extLst>
          </p:cNvPr>
          <p:cNvSpPr>
            <a:spLocks noGrp="1"/>
          </p:cNvSpPr>
          <p:nvPr>
            <p:ph type="dt" sz="half" idx="10"/>
          </p:nvPr>
        </p:nvSpPr>
        <p:spPr/>
        <p:txBody>
          <a:bodyPr/>
          <a:lstStyle/>
          <a:p>
            <a:fld id="{874F2C81-ED70-4777-B7B4-CE692AA95E48}" type="datetime1">
              <a:rPr lang="fi-FI" smtClean="0"/>
              <a:t>13.9.2021</a:t>
            </a:fld>
            <a:endParaRPr lang="fi-FI"/>
          </a:p>
        </p:txBody>
      </p:sp>
    </p:spTree>
    <p:extLst>
      <p:ext uri="{BB962C8B-B14F-4D97-AF65-F5344CB8AC3E}">
        <p14:creationId xmlns:p14="http://schemas.microsoft.com/office/powerpoint/2010/main" val="168186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16F456-F729-48D7-BD1A-32AD37DBF974}"/>
              </a:ext>
            </a:extLst>
          </p:cNvPr>
          <p:cNvSpPr>
            <a:spLocks noGrp="1"/>
          </p:cNvSpPr>
          <p:nvPr>
            <p:ph type="title"/>
          </p:nvPr>
        </p:nvSpPr>
        <p:spPr/>
        <p:txBody>
          <a:bodyPr/>
          <a:lstStyle/>
          <a:p>
            <a:endParaRPr lang="fi-FI"/>
          </a:p>
        </p:txBody>
      </p:sp>
      <p:pic>
        <p:nvPicPr>
          <p:cNvPr id="6" name="Sisällön paikkamerkki 5" descr="Kuva, joka sisältää kohteen taivas, ulko, lumi&#10;&#10;Kuvaus luotu, erittäin korkea luotettavuus">
            <a:extLst>
              <a:ext uri="{FF2B5EF4-FFF2-40B4-BE49-F238E27FC236}">
                <a16:creationId xmlns:a16="http://schemas.microsoft.com/office/drawing/2014/main" id="{69CC54F0-03A4-41BD-BC23-9B057618AF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8400" y="2557462"/>
            <a:ext cx="2719866" cy="1809947"/>
          </a:xfrm>
        </p:spPr>
      </p:pic>
      <p:sp>
        <p:nvSpPr>
          <p:cNvPr id="4" name="Päivämäärän paikkamerkki 3">
            <a:extLst>
              <a:ext uri="{FF2B5EF4-FFF2-40B4-BE49-F238E27FC236}">
                <a16:creationId xmlns:a16="http://schemas.microsoft.com/office/drawing/2014/main" id="{C2F8C408-1F63-46B0-B16C-3752E4D5CF63}"/>
              </a:ext>
            </a:extLst>
          </p:cNvPr>
          <p:cNvSpPr>
            <a:spLocks noGrp="1"/>
          </p:cNvSpPr>
          <p:nvPr>
            <p:ph type="dt" sz="half" idx="10"/>
          </p:nvPr>
        </p:nvSpPr>
        <p:spPr/>
        <p:txBody>
          <a:bodyPr/>
          <a:lstStyle/>
          <a:p>
            <a:fld id="{874F2C81-ED70-4777-B7B4-CE692AA95E48}" type="datetime1">
              <a:rPr lang="fi-FI" smtClean="0"/>
              <a:t>13.9.2021</a:t>
            </a:fld>
            <a:endParaRPr lang="fi-FI"/>
          </a:p>
        </p:txBody>
      </p:sp>
      <p:pic>
        <p:nvPicPr>
          <p:cNvPr id="8" name="Kuva 7" descr="Kuva, joka sisältää kohteen taivas, lentokone&#10;&#10;Kuvaus luotu, erittäin korkea luotettavuus">
            <a:extLst>
              <a:ext uri="{FF2B5EF4-FFF2-40B4-BE49-F238E27FC236}">
                <a16:creationId xmlns:a16="http://schemas.microsoft.com/office/drawing/2014/main" id="{E8089391-7953-4DA5-9F58-55B751AB6F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4370" y="2542596"/>
            <a:ext cx="2443260" cy="1830087"/>
          </a:xfrm>
          <a:prstGeom prst="rect">
            <a:avLst/>
          </a:prstGeom>
        </p:spPr>
      </p:pic>
      <p:pic>
        <p:nvPicPr>
          <p:cNvPr id="10" name="Kuva 9" descr="Kuva, joka sisältää kohteen sisä, maa&#10;&#10;Kuvaus luotu, korkea luotettavuus">
            <a:extLst>
              <a:ext uri="{FF2B5EF4-FFF2-40B4-BE49-F238E27FC236}">
                <a16:creationId xmlns:a16="http://schemas.microsoft.com/office/drawing/2014/main" id="{92EE08B8-FD4E-4D97-A9C6-B9EE35173F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2784" y="2557462"/>
            <a:ext cx="2714920" cy="1809947"/>
          </a:xfrm>
          <a:prstGeom prst="rect">
            <a:avLst/>
          </a:prstGeom>
        </p:spPr>
      </p:pic>
    </p:spTree>
    <p:extLst>
      <p:ext uri="{BB962C8B-B14F-4D97-AF65-F5344CB8AC3E}">
        <p14:creationId xmlns:p14="http://schemas.microsoft.com/office/powerpoint/2010/main" val="496922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4FEE4-1903-4B67-BCA3-E67CFE45A4E8}"/>
              </a:ext>
            </a:extLst>
          </p:cNvPr>
          <p:cNvSpPr>
            <a:spLocks noGrp="1"/>
          </p:cNvSpPr>
          <p:nvPr>
            <p:ph type="title"/>
          </p:nvPr>
        </p:nvSpPr>
        <p:spPr/>
        <p:txBody>
          <a:bodyPr/>
          <a:lstStyle/>
          <a:p>
            <a:endParaRPr lang="sv-SE"/>
          </a:p>
        </p:txBody>
      </p:sp>
      <p:pic>
        <p:nvPicPr>
          <p:cNvPr id="6" name="Content Placeholder 5" descr="A picture containing indoor, building, ceiling, roof&#10;&#10;Description automatically generated">
            <a:extLst>
              <a:ext uri="{FF2B5EF4-FFF2-40B4-BE49-F238E27FC236}">
                <a16:creationId xmlns:a16="http://schemas.microsoft.com/office/drawing/2014/main" id="{138D9CE2-4208-4FFA-A016-163FDFB86D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076352"/>
            <a:ext cx="7044267" cy="4705296"/>
          </a:xfrm>
        </p:spPr>
      </p:pic>
      <p:sp>
        <p:nvSpPr>
          <p:cNvPr id="4" name="Date Placeholder 3">
            <a:extLst>
              <a:ext uri="{FF2B5EF4-FFF2-40B4-BE49-F238E27FC236}">
                <a16:creationId xmlns:a16="http://schemas.microsoft.com/office/drawing/2014/main" id="{1B872A81-E3DD-425A-9BF9-956749682C9C}"/>
              </a:ext>
            </a:extLst>
          </p:cNvPr>
          <p:cNvSpPr>
            <a:spLocks noGrp="1"/>
          </p:cNvSpPr>
          <p:nvPr>
            <p:ph type="dt" sz="half" idx="10"/>
          </p:nvPr>
        </p:nvSpPr>
        <p:spPr/>
        <p:txBody>
          <a:bodyPr/>
          <a:lstStyle/>
          <a:p>
            <a:fld id="{874F2C81-ED70-4777-B7B4-CE692AA95E48}" type="datetime1">
              <a:rPr lang="fi-FI" smtClean="0"/>
              <a:t>13.9.2021</a:t>
            </a:fld>
            <a:endParaRPr lang="fi-FI"/>
          </a:p>
        </p:txBody>
      </p:sp>
    </p:spTree>
    <p:extLst>
      <p:ext uri="{BB962C8B-B14F-4D97-AF65-F5344CB8AC3E}">
        <p14:creationId xmlns:p14="http://schemas.microsoft.com/office/powerpoint/2010/main" val="1864067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Sisällön paikkamerkki 5" descr="Kuva, joka sisältää kohteen sisä&#10;&#10;Kuvaus luotu, erittäin korkea luotettavuus">
            <a:extLst>
              <a:ext uri="{FF2B5EF4-FFF2-40B4-BE49-F238E27FC236}">
                <a16:creationId xmlns:a16="http://schemas.microsoft.com/office/drawing/2014/main" id="{AB40A310-F000-4BC4-AB8A-93BF8BD3A0F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747"/>
          <a:stretch/>
        </p:blipFill>
        <p:spPr>
          <a:xfrm>
            <a:off x="20" y="10"/>
            <a:ext cx="12191980" cy="6857990"/>
          </a:xfrm>
          <a:prstGeom prst="rect">
            <a:avLst/>
          </a:prstGeom>
        </p:spPr>
      </p:pic>
      <p:sp>
        <p:nvSpPr>
          <p:cNvPr id="4" name="Päivämäärän paikkamerkki 3">
            <a:extLst>
              <a:ext uri="{FF2B5EF4-FFF2-40B4-BE49-F238E27FC236}">
                <a16:creationId xmlns:a16="http://schemas.microsoft.com/office/drawing/2014/main" id="{E7FD3CB5-4741-4344-A838-4DC3C474E38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74F2C81-ED70-4777-B7B4-CE692AA95E48}" type="datetime1">
              <a:rPr lang="en-US">
                <a:solidFill>
                  <a:srgbClr val="FFFFFF"/>
                </a:solidFill>
              </a:rPr>
              <a:pPr>
                <a:spcAft>
                  <a:spcPts val="600"/>
                </a:spcAft>
              </a:pPr>
              <a:t>9/13/2021</a:t>
            </a:fld>
            <a:endParaRPr lang="en-US">
              <a:solidFill>
                <a:srgbClr val="FFFFFF"/>
              </a:solidFill>
            </a:endParaRPr>
          </a:p>
        </p:txBody>
      </p:sp>
    </p:spTree>
    <p:extLst>
      <p:ext uri="{BB962C8B-B14F-4D97-AF65-F5344CB8AC3E}">
        <p14:creationId xmlns:p14="http://schemas.microsoft.com/office/powerpoint/2010/main" val="316315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F0D005AE-E08C-4D2E-802C-23FF17C2E79A}"/>
              </a:ext>
            </a:extLst>
          </p:cNvPr>
          <p:cNvSpPr>
            <a:spLocks noGrp="1"/>
          </p:cNvSpPr>
          <p:nvPr>
            <p:ph type="dt" sz="half" idx="10"/>
          </p:nvPr>
        </p:nvSpPr>
        <p:spPr/>
        <p:txBody>
          <a:bodyPr/>
          <a:lstStyle/>
          <a:p>
            <a:fld id="{D8180D50-DCDB-4B24-AD9B-A9E36F223AB1}" type="datetime1">
              <a:rPr lang="fi-FI" smtClean="0"/>
              <a:t>13.9.2021</a:t>
            </a:fld>
            <a:endParaRPr lang="fi-FI"/>
          </a:p>
        </p:txBody>
      </p:sp>
    </p:spTree>
    <p:extLst>
      <p:ext uri="{BB962C8B-B14F-4D97-AF65-F5344CB8AC3E}">
        <p14:creationId xmlns:p14="http://schemas.microsoft.com/office/powerpoint/2010/main" val="1858634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69E379-C494-44DE-93EB-34D4867591E4}"/>
              </a:ext>
            </a:extLst>
          </p:cNvPr>
          <p:cNvSpPr>
            <a:spLocks noGrp="1"/>
          </p:cNvSpPr>
          <p:nvPr>
            <p:ph type="title"/>
          </p:nvPr>
        </p:nvSpPr>
        <p:spPr/>
        <p:txBody>
          <a:bodyPr>
            <a:normAutofit/>
          </a:bodyPr>
          <a:lstStyle/>
          <a:p>
            <a:r>
              <a:rPr lang="fi-FI" sz="2400" dirty="0">
                <a:latin typeface="+mn-lt"/>
              </a:rPr>
              <a:t>Aura, 2008</a:t>
            </a:r>
          </a:p>
        </p:txBody>
      </p:sp>
      <p:pic>
        <p:nvPicPr>
          <p:cNvPr id="6" name="Sisällön paikkamerkki 5" descr="Kuva, joka sisältää kohteen sisä, seinä, lattia, istuminen&#10;&#10;Kuvaus luotu, erittäin korkea luotettavuus">
            <a:extLst>
              <a:ext uri="{FF2B5EF4-FFF2-40B4-BE49-F238E27FC236}">
                <a16:creationId xmlns:a16="http://schemas.microsoft.com/office/drawing/2014/main" id="{BFE45A9C-4C41-44FD-98A0-6BFABEE991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10444"/>
            <a:ext cx="4286250" cy="4286250"/>
          </a:xfrm>
        </p:spPr>
      </p:pic>
      <p:sp>
        <p:nvSpPr>
          <p:cNvPr id="4" name="Päivämäärän paikkamerkki 3">
            <a:extLst>
              <a:ext uri="{FF2B5EF4-FFF2-40B4-BE49-F238E27FC236}">
                <a16:creationId xmlns:a16="http://schemas.microsoft.com/office/drawing/2014/main" id="{FA6CF3CD-DA8D-49A1-A432-5717F4922E64}"/>
              </a:ext>
            </a:extLst>
          </p:cNvPr>
          <p:cNvSpPr>
            <a:spLocks noGrp="1"/>
          </p:cNvSpPr>
          <p:nvPr>
            <p:ph type="dt" sz="half" idx="10"/>
          </p:nvPr>
        </p:nvSpPr>
        <p:spPr/>
        <p:txBody>
          <a:bodyPr/>
          <a:lstStyle/>
          <a:p>
            <a:fld id="{874F2C81-ED70-4777-B7B4-CE692AA95E48}" type="datetime1">
              <a:rPr lang="fi-FI" smtClean="0"/>
              <a:t>13.9.2021</a:t>
            </a:fld>
            <a:endParaRPr lang="fi-FI"/>
          </a:p>
        </p:txBody>
      </p:sp>
    </p:spTree>
    <p:extLst>
      <p:ext uri="{BB962C8B-B14F-4D97-AF65-F5344CB8AC3E}">
        <p14:creationId xmlns:p14="http://schemas.microsoft.com/office/powerpoint/2010/main" val="60405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80428C-BA05-40E0-B7E0-9C88EB596B65}"/>
              </a:ext>
            </a:extLst>
          </p:cNvPr>
          <p:cNvSpPr>
            <a:spLocks noGrp="1"/>
          </p:cNvSpPr>
          <p:nvPr>
            <p:ph type="title"/>
          </p:nvPr>
        </p:nvSpPr>
        <p:spPr>
          <a:xfrm>
            <a:off x="838200" y="673893"/>
            <a:ext cx="10515600" cy="1325563"/>
          </a:xfrm>
        </p:spPr>
        <p:txBody>
          <a:bodyPr/>
          <a:lstStyle/>
          <a:p>
            <a:r>
              <a:rPr lang="fi-FI" sz="2400" dirty="0" err="1">
                <a:latin typeface="+mn-lt"/>
              </a:rPr>
              <a:t>Serac</a:t>
            </a:r>
            <a:r>
              <a:rPr lang="fi-FI" sz="2400" dirty="0">
                <a:latin typeface="+mn-lt"/>
              </a:rPr>
              <a:t>, 2013</a:t>
            </a:r>
          </a:p>
        </p:txBody>
      </p:sp>
      <p:pic>
        <p:nvPicPr>
          <p:cNvPr id="6" name="Sisällön paikkamerkki 5">
            <a:extLst>
              <a:ext uri="{FF2B5EF4-FFF2-40B4-BE49-F238E27FC236}">
                <a16:creationId xmlns:a16="http://schemas.microsoft.com/office/drawing/2014/main" id="{D73C3A68-1488-4D50-A75F-339068408C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99456"/>
            <a:ext cx="9048750" cy="4048125"/>
          </a:xfrm>
        </p:spPr>
      </p:pic>
      <p:sp>
        <p:nvSpPr>
          <p:cNvPr id="4" name="Päivämäärän paikkamerkki 3">
            <a:extLst>
              <a:ext uri="{FF2B5EF4-FFF2-40B4-BE49-F238E27FC236}">
                <a16:creationId xmlns:a16="http://schemas.microsoft.com/office/drawing/2014/main" id="{A20DA860-D717-4F7F-BD11-F205C18E61F3}"/>
              </a:ext>
            </a:extLst>
          </p:cNvPr>
          <p:cNvSpPr>
            <a:spLocks noGrp="1"/>
          </p:cNvSpPr>
          <p:nvPr>
            <p:ph type="dt" sz="half" idx="10"/>
          </p:nvPr>
        </p:nvSpPr>
        <p:spPr/>
        <p:txBody>
          <a:bodyPr/>
          <a:lstStyle/>
          <a:p>
            <a:fld id="{874F2C81-ED70-4777-B7B4-CE692AA95E48}" type="datetime1">
              <a:rPr lang="fi-FI" smtClean="0"/>
              <a:t>13.9.2021</a:t>
            </a:fld>
            <a:endParaRPr lang="fi-FI"/>
          </a:p>
        </p:txBody>
      </p:sp>
    </p:spTree>
    <p:extLst>
      <p:ext uri="{BB962C8B-B14F-4D97-AF65-F5344CB8AC3E}">
        <p14:creationId xmlns:p14="http://schemas.microsoft.com/office/powerpoint/2010/main" val="3986783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7E89EFF-B9BF-4D06-ABAD-1AA8824B3DEB}"/>
              </a:ext>
            </a:extLst>
          </p:cNvPr>
          <p:cNvSpPr>
            <a:spLocks noGrp="1"/>
          </p:cNvSpPr>
          <p:nvPr>
            <p:ph type="dt" sz="half" idx="10"/>
          </p:nvPr>
        </p:nvSpPr>
        <p:spPr/>
        <p:txBody>
          <a:bodyPr/>
          <a:lstStyle/>
          <a:p>
            <a:fld id="{6B0CFFFE-F1F1-43AE-93AA-E5AE29EAD4DE}" type="datetime1">
              <a:rPr lang="fi-FI" smtClean="0"/>
              <a:t>13.9.2021</a:t>
            </a:fld>
            <a:endParaRPr lang="fi-FI"/>
          </a:p>
        </p:txBody>
      </p:sp>
      <p:pic>
        <p:nvPicPr>
          <p:cNvPr id="6" name="Picture 5" descr="A pair of black glasses&#10;&#10;Description automatically generated with medium confidence">
            <a:extLst>
              <a:ext uri="{FF2B5EF4-FFF2-40B4-BE49-F238E27FC236}">
                <a16:creationId xmlns:a16="http://schemas.microsoft.com/office/drawing/2014/main" id="{6F800278-B473-4705-B0DE-C1E24109D2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73112"/>
            <a:ext cx="6754028" cy="5051849"/>
          </a:xfrm>
          <a:prstGeom prst="rect">
            <a:avLst/>
          </a:prstGeom>
        </p:spPr>
      </p:pic>
      <p:sp>
        <p:nvSpPr>
          <p:cNvPr id="9" name="TextBox 8">
            <a:extLst>
              <a:ext uri="{FF2B5EF4-FFF2-40B4-BE49-F238E27FC236}">
                <a16:creationId xmlns:a16="http://schemas.microsoft.com/office/drawing/2014/main" id="{1428EFB7-AE20-4B87-863B-A198C9E483ED}"/>
              </a:ext>
            </a:extLst>
          </p:cNvPr>
          <p:cNvSpPr txBox="1"/>
          <p:nvPr/>
        </p:nvSpPr>
        <p:spPr>
          <a:xfrm>
            <a:off x="838200" y="661579"/>
            <a:ext cx="7845777" cy="1446550"/>
          </a:xfrm>
          <a:prstGeom prst="rect">
            <a:avLst/>
          </a:prstGeom>
          <a:noFill/>
        </p:spPr>
        <p:txBody>
          <a:bodyPr wrap="square" rtlCol="0">
            <a:spAutoFit/>
          </a:bodyPr>
          <a:lstStyle/>
          <a:p>
            <a:r>
              <a:rPr lang="en-US" sz="2400" dirty="0"/>
              <a:t>Zaha Hadid Architects</a:t>
            </a:r>
          </a:p>
          <a:p>
            <a:r>
              <a:rPr lang="en-US" sz="2400" dirty="0"/>
              <a:t>Mesa, 2008</a:t>
            </a:r>
          </a:p>
          <a:p>
            <a:r>
              <a:rPr lang="en-US" sz="2400" dirty="0"/>
              <a:t>Homework:</a:t>
            </a:r>
          </a:p>
          <a:p>
            <a:r>
              <a:rPr lang="sv-SE" sz="1600" dirty="0">
                <a:solidFill>
                  <a:schemeClr val="accent1"/>
                </a:solidFill>
              </a:rPr>
              <a:t>https://divisare.com/projects/62836-zaha-hadid-architects-mesa</a:t>
            </a:r>
          </a:p>
        </p:txBody>
      </p:sp>
    </p:spTree>
    <p:extLst>
      <p:ext uri="{BB962C8B-B14F-4D97-AF65-F5344CB8AC3E}">
        <p14:creationId xmlns:p14="http://schemas.microsoft.com/office/powerpoint/2010/main" val="356287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0A1F-47F1-44E3-B2EC-5DACA10AD4E2}"/>
              </a:ext>
            </a:extLst>
          </p:cNvPr>
          <p:cNvSpPr>
            <a:spLocks noGrp="1"/>
          </p:cNvSpPr>
          <p:nvPr>
            <p:ph type="title"/>
          </p:nvPr>
        </p:nvSpPr>
        <p:spPr/>
        <p:txBody>
          <a:bodyPr/>
          <a:lstStyle/>
          <a:p>
            <a:r>
              <a:rPr lang="en-US" dirty="0">
                <a:latin typeface="+mn-lt"/>
              </a:rPr>
              <a:t>Parametric 3D modeling</a:t>
            </a:r>
            <a:endParaRPr lang="sv-SE" dirty="0">
              <a:latin typeface="+mn-lt"/>
            </a:endParaRPr>
          </a:p>
        </p:txBody>
      </p:sp>
      <p:sp>
        <p:nvSpPr>
          <p:cNvPr id="3" name="Content Placeholder 2">
            <a:extLst>
              <a:ext uri="{FF2B5EF4-FFF2-40B4-BE49-F238E27FC236}">
                <a16:creationId xmlns:a16="http://schemas.microsoft.com/office/drawing/2014/main" id="{E55F7D63-5B74-4596-9E96-EB34F8E62F29}"/>
              </a:ext>
            </a:extLst>
          </p:cNvPr>
          <p:cNvSpPr>
            <a:spLocks noGrp="1"/>
          </p:cNvSpPr>
          <p:nvPr>
            <p:ph idx="1"/>
          </p:nvPr>
        </p:nvSpPr>
        <p:spPr/>
        <p:txBody>
          <a:bodyPr/>
          <a:lstStyle/>
          <a:p>
            <a:r>
              <a:rPr lang="en-US" dirty="0" err="1"/>
              <a:t>Parametricism</a:t>
            </a:r>
            <a:r>
              <a:rPr lang="en-US" dirty="0"/>
              <a:t> and </a:t>
            </a:r>
            <a:r>
              <a:rPr lang="en-US" dirty="0" err="1"/>
              <a:t>Patrik</a:t>
            </a:r>
            <a:r>
              <a:rPr lang="en-US" dirty="0"/>
              <a:t> Schumacher (Zaha Hadid Architects)</a:t>
            </a:r>
          </a:p>
          <a:p>
            <a:endParaRPr lang="en-US" dirty="0"/>
          </a:p>
          <a:p>
            <a:r>
              <a:rPr lang="en-US" dirty="0">
                <a:solidFill>
                  <a:schemeClr val="accent6"/>
                </a:solidFill>
              </a:rPr>
              <a:t>Homework:</a:t>
            </a:r>
          </a:p>
          <a:p>
            <a:pPr marL="0" indent="0">
              <a:buNone/>
            </a:pPr>
            <a:r>
              <a:rPr lang="en-GB" dirty="0">
                <a:solidFill>
                  <a:schemeClr val="accent1"/>
                </a:solidFill>
              </a:rPr>
              <a:t>https://www.youtube.com/watch?v=Cfg_7ihB0YU</a:t>
            </a:r>
          </a:p>
          <a:p>
            <a:endParaRPr lang="fi-FI" dirty="0"/>
          </a:p>
          <a:p>
            <a:endParaRPr lang="sv-SE" dirty="0"/>
          </a:p>
        </p:txBody>
      </p:sp>
      <p:sp>
        <p:nvSpPr>
          <p:cNvPr id="4" name="Date Placeholder 3">
            <a:extLst>
              <a:ext uri="{FF2B5EF4-FFF2-40B4-BE49-F238E27FC236}">
                <a16:creationId xmlns:a16="http://schemas.microsoft.com/office/drawing/2014/main" id="{1F47D144-1942-403F-91E0-AF51B4E9AADC}"/>
              </a:ext>
            </a:extLst>
          </p:cNvPr>
          <p:cNvSpPr>
            <a:spLocks noGrp="1"/>
          </p:cNvSpPr>
          <p:nvPr>
            <p:ph type="dt" sz="half" idx="10"/>
          </p:nvPr>
        </p:nvSpPr>
        <p:spPr/>
        <p:txBody>
          <a:bodyPr/>
          <a:lstStyle/>
          <a:p>
            <a:fld id="{874F2C81-ED70-4777-B7B4-CE692AA95E48}" type="datetime1">
              <a:rPr lang="fi-FI" smtClean="0"/>
              <a:t>13.9.2021</a:t>
            </a:fld>
            <a:endParaRPr lang="fi-FI"/>
          </a:p>
        </p:txBody>
      </p:sp>
    </p:spTree>
    <p:extLst>
      <p:ext uri="{BB962C8B-B14F-4D97-AF65-F5344CB8AC3E}">
        <p14:creationId xmlns:p14="http://schemas.microsoft.com/office/powerpoint/2010/main" val="2320782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045A8AC1-9F49-4BB5-8F84-00435D0B3EA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74F2C81-ED70-4777-B7B4-CE692AA95E48}" type="datetime1">
              <a:rPr lang="en-US">
                <a:solidFill>
                  <a:srgbClr val="FFFFFF"/>
                </a:solidFill>
              </a:rPr>
              <a:pPr>
                <a:spcAft>
                  <a:spcPts val="600"/>
                </a:spcAft>
              </a:pPr>
              <a:t>9/13/2021</a:t>
            </a:fld>
            <a:endParaRPr lang="en-US">
              <a:solidFill>
                <a:srgbClr val="FFFFFF"/>
              </a:solidFill>
            </a:endParaRPr>
          </a:p>
        </p:txBody>
      </p:sp>
      <p:sp>
        <p:nvSpPr>
          <p:cNvPr id="2" name="TextBox 1">
            <a:extLst>
              <a:ext uri="{FF2B5EF4-FFF2-40B4-BE49-F238E27FC236}">
                <a16:creationId xmlns:a16="http://schemas.microsoft.com/office/drawing/2014/main" id="{84D062E3-C025-4E00-A88B-0E24B02B23B7}"/>
              </a:ext>
            </a:extLst>
          </p:cNvPr>
          <p:cNvSpPr txBox="1"/>
          <p:nvPr/>
        </p:nvSpPr>
        <p:spPr>
          <a:xfrm>
            <a:off x="1392065" y="433056"/>
            <a:ext cx="7461955" cy="1477328"/>
          </a:xfrm>
          <a:prstGeom prst="rect">
            <a:avLst/>
          </a:prstGeom>
          <a:noFill/>
        </p:spPr>
        <p:txBody>
          <a:bodyPr wrap="square" rtlCol="0">
            <a:spAutoFit/>
          </a:bodyPr>
          <a:lstStyle/>
          <a:p>
            <a:r>
              <a:rPr lang="en-US" sz="2400" b="0" i="0" dirty="0">
                <a:solidFill>
                  <a:srgbClr val="000000"/>
                </a:solidFill>
                <a:effectLst/>
              </a:rPr>
              <a:t>Zaha Hadid mobile art pavilion, </a:t>
            </a:r>
          </a:p>
          <a:p>
            <a:r>
              <a:rPr lang="en-US" sz="2400" b="0" i="0" dirty="0">
                <a:solidFill>
                  <a:srgbClr val="000000"/>
                </a:solidFill>
                <a:effectLst/>
              </a:rPr>
              <a:t>outside the Institute du Monde </a:t>
            </a:r>
            <a:r>
              <a:rPr lang="en-US" sz="2400" b="0" i="0" dirty="0" err="1">
                <a:solidFill>
                  <a:srgbClr val="000000"/>
                </a:solidFill>
                <a:effectLst/>
              </a:rPr>
              <a:t>Arabe</a:t>
            </a:r>
            <a:r>
              <a:rPr lang="en-US" sz="2400" dirty="0">
                <a:solidFill>
                  <a:srgbClr val="000000"/>
                </a:solidFill>
              </a:rPr>
              <a:t>, </a:t>
            </a:r>
            <a:r>
              <a:rPr lang="en-US" sz="2400" b="0" i="0" dirty="0">
                <a:solidFill>
                  <a:srgbClr val="000000"/>
                </a:solidFill>
                <a:effectLst/>
              </a:rPr>
              <a:t>Paris</a:t>
            </a:r>
            <a:endParaRPr lang="sv-SE" sz="2400" dirty="0"/>
          </a:p>
          <a:p>
            <a:r>
              <a:rPr lang="sv-SE" sz="2400" dirty="0" err="1">
                <a:solidFill>
                  <a:schemeClr val="accent6"/>
                </a:solidFill>
              </a:rPr>
              <a:t>Homework</a:t>
            </a:r>
            <a:r>
              <a:rPr lang="sv-SE" sz="2400" dirty="0">
                <a:solidFill>
                  <a:schemeClr val="accent6"/>
                </a:solidFill>
              </a:rPr>
              <a:t>:</a:t>
            </a:r>
          </a:p>
          <a:p>
            <a:r>
              <a:rPr lang="sv-SE" dirty="0"/>
              <a:t>https://www.zaha-hadid.com/design/zaha-hadid-une-architecture/</a:t>
            </a:r>
          </a:p>
        </p:txBody>
      </p:sp>
      <p:pic>
        <p:nvPicPr>
          <p:cNvPr id="8" name="Content Placeholder 7" descr="A picture containing floor, indoor&#10;&#10;Description automatically generated">
            <a:extLst>
              <a:ext uri="{FF2B5EF4-FFF2-40B4-BE49-F238E27FC236}">
                <a16:creationId xmlns:a16="http://schemas.microsoft.com/office/drawing/2014/main" id="{C4FC2CC1-6DE9-4A4A-A1C2-F006119657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92065" y="2015879"/>
            <a:ext cx="4728662" cy="3544412"/>
          </a:xfrm>
        </p:spPr>
      </p:pic>
      <p:pic>
        <p:nvPicPr>
          <p:cNvPr id="10" name="Picture 9" descr="A picture containing outdoor&#10;&#10;Description automatically generated">
            <a:extLst>
              <a:ext uri="{FF2B5EF4-FFF2-40B4-BE49-F238E27FC236}">
                <a16:creationId xmlns:a16="http://schemas.microsoft.com/office/drawing/2014/main" id="{CCB76509-4730-42D2-BC3E-6B6294057F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503" y="2011577"/>
            <a:ext cx="4728662" cy="3548714"/>
          </a:xfrm>
          <a:prstGeom prst="rect">
            <a:avLst/>
          </a:prstGeom>
        </p:spPr>
      </p:pic>
    </p:spTree>
    <p:extLst>
      <p:ext uri="{BB962C8B-B14F-4D97-AF65-F5344CB8AC3E}">
        <p14:creationId xmlns:p14="http://schemas.microsoft.com/office/powerpoint/2010/main" val="3979784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38199" y="365125"/>
            <a:ext cx="5653181" cy="1542697"/>
          </a:xfrm>
        </p:spPr>
        <p:txBody>
          <a:bodyPr>
            <a:normAutofit fontScale="90000"/>
          </a:bodyPr>
          <a:lstStyle/>
          <a:p>
            <a:br>
              <a:rPr lang="fi-FI" dirty="0"/>
            </a:br>
            <a:r>
              <a:rPr lang="fi-FI" sz="4900" dirty="0">
                <a:latin typeface="+mn-lt"/>
              </a:rPr>
              <a:t>Nick </a:t>
            </a:r>
            <a:r>
              <a:rPr lang="fi-FI" sz="4900" dirty="0" err="1">
                <a:latin typeface="+mn-lt"/>
              </a:rPr>
              <a:t>Ervinck</a:t>
            </a:r>
            <a:r>
              <a:rPr lang="fi-FI" sz="4900" dirty="0">
                <a:latin typeface="+mn-lt"/>
              </a:rPr>
              <a:t> (1981)</a:t>
            </a:r>
            <a:br>
              <a:rPr lang="fi-FI" sz="6700" dirty="0">
                <a:latin typeface="+mn-lt"/>
              </a:rPr>
            </a:br>
            <a:br>
              <a:rPr lang="fi-FI" sz="4000" dirty="0">
                <a:latin typeface="+mn-lt"/>
              </a:rPr>
            </a:br>
            <a:br>
              <a:rPr lang="fi-FI" sz="4000" dirty="0">
                <a:latin typeface="+mn-lt"/>
              </a:rPr>
            </a:br>
            <a:endParaRPr lang="fi-FI" sz="4000" dirty="0">
              <a:latin typeface="+mn-lt"/>
            </a:endParaRPr>
          </a:p>
        </p:txBody>
      </p:sp>
      <p:sp>
        <p:nvSpPr>
          <p:cNvPr id="4" name="Päivämäärän paikkamerkki 3"/>
          <p:cNvSpPr>
            <a:spLocks noGrp="1"/>
          </p:cNvSpPr>
          <p:nvPr>
            <p:ph type="dt" sz="half" idx="10"/>
          </p:nvPr>
        </p:nvSpPr>
        <p:spPr/>
        <p:txBody>
          <a:bodyPr/>
          <a:lstStyle/>
          <a:p>
            <a:fld id="{717A1227-EC34-4D23-B6D5-697B3B150160}" type="datetime1">
              <a:rPr lang="fi-FI" smtClean="0"/>
              <a:t>13.9.2021</a:t>
            </a:fld>
            <a:endParaRPr lang="fi-FI"/>
          </a:p>
        </p:txBody>
      </p:sp>
      <p:sp>
        <p:nvSpPr>
          <p:cNvPr id="7" name="Sisällön paikkamerkki 6"/>
          <p:cNvSpPr>
            <a:spLocks noGrp="1"/>
          </p:cNvSpPr>
          <p:nvPr>
            <p:ph idx="1"/>
          </p:nvPr>
        </p:nvSpPr>
        <p:spPr>
          <a:xfrm>
            <a:off x="838200" y="1825624"/>
            <a:ext cx="5653180" cy="4530725"/>
          </a:xfrm>
        </p:spPr>
        <p:txBody>
          <a:bodyPr>
            <a:noAutofit/>
          </a:bodyPr>
          <a:lstStyle/>
          <a:p>
            <a:pPr marL="0" indent="0">
              <a:buNone/>
            </a:pPr>
            <a:r>
              <a:rPr lang="en-GB" dirty="0"/>
              <a:t>1981, Belgium</a:t>
            </a:r>
          </a:p>
          <a:p>
            <a:pPr marL="0" indent="0">
              <a:buNone/>
            </a:pPr>
            <a:endParaRPr lang="fi-FI" dirty="0"/>
          </a:p>
          <a:p>
            <a:pPr marL="0" indent="0">
              <a:buNone/>
            </a:pPr>
            <a:r>
              <a:rPr lang="fi-FI" dirty="0"/>
              <a:t>http://nickervinck.com/en</a:t>
            </a:r>
          </a:p>
          <a:p>
            <a:pPr marL="0" indent="0">
              <a:buNone/>
            </a:pPr>
            <a:endParaRPr lang="sv-SE" b="0" i="0" dirty="0">
              <a:solidFill>
                <a:srgbClr val="101010"/>
              </a:solidFill>
              <a:effectLst/>
              <a:latin typeface="Benton Mod Disp Cond Reg"/>
            </a:endParaRPr>
          </a:p>
          <a:p>
            <a:pPr marL="0" indent="0">
              <a:buNone/>
            </a:pPr>
            <a:r>
              <a:rPr lang="sv-SE" dirty="0" err="1">
                <a:solidFill>
                  <a:srgbClr val="101010"/>
                </a:solidFill>
                <a:latin typeface="Benton Mod Disp Cond Reg"/>
              </a:rPr>
              <a:t>Exhibition</a:t>
            </a:r>
            <a:r>
              <a:rPr lang="sv-SE" dirty="0">
                <a:solidFill>
                  <a:srgbClr val="101010"/>
                </a:solidFill>
                <a:latin typeface="Benton Mod Disp Cond Reg"/>
              </a:rPr>
              <a:t> </a:t>
            </a:r>
            <a:r>
              <a:rPr lang="sv-SE" dirty="0" err="1">
                <a:solidFill>
                  <a:srgbClr val="101010"/>
                </a:solidFill>
                <a:latin typeface="Benton Mod Disp Cond Reg"/>
              </a:rPr>
              <a:t>Now</a:t>
            </a:r>
            <a:r>
              <a:rPr lang="sv-SE" dirty="0">
                <a:solidFill>
                  <a:srgbClr val="101010"/>
                </a:solidFill>
                <a:latin typeface="Benton Mod Disp Cond Reg"/>
              </a:rPr>
              <a:t> </a:t>
            </a:r>
            <a:r>
              <a:rPr lang="sv-SE" dirty="0" err="1">
                <a:solidFill>
                  <a:srgbClr val="101010"/>
                </a:solidFill>
                <a:latin typeface="Benton Mod Disp Cond Reg"/>
              </a:rPr>
              <a:t>Hämeenlinna</a:t>
            </a:r>
            <a:r>
              <a:rPr lang="sv-SE" dirty="0">
                <a:solidFill>
                  <a:srgbClr val="101010"/>
                </a:solidFill>
                <a:latin typeface="Benton Mod Disp Cond Reg"/>
              </a:rPr>
              <a:t>:</a:t>
            </a:r>
          </a:p>
          <a:p>
            <a:pPr marL="0" indent="0">
              <a:buNone/>
            </a:pPr>
            <a:r>
              <a:rPr lang="sv-SE" b="0" i="0" dirty="0">
                <a:solidFill>
                  <a:srgbClr val="101010"/>
                </a:solidFill>
                <a:effectLst/>
                <a:latin typeface="Benton Mod Disp Cond Reg"/>
              </a:rPr>
              <a:t>Nick </a:t>
            </a:r>
            <a:r>
              <a:rPr lang="sv-SE" b="0" i="0" dirty="0" err="1">
                <a:solidFill>
                  <a:srgbClr val="101010"/>
                </a:solidFill>
                <a:effectLst/>
                <a:latin typeface="Benton Mod Disp Cond Reg"/>
              </a:rPr>
              <a:t>Ervinck</a:t>
            </a:r>
            <a:r>
              <a:rPr lang="sv-SE" b="0" i="0" dirty="0">
                <a:solidFill>
                  <a:srgbClr val="101010"/>
                </a:solidFill>
                <a:effectLst/>
                <a:latin typeface="Benton Mod Disp Cond Reg"/>
              </a:rPr>
              <a:t> – GNI-RI may2021</a:t>
            </a:r>
          </a:p>
          <a:p>
            <a:pPr marL="0" indent="0">
              <a:buNone/>
            </a:pPr>
            <a:r>
              <a:rPr lang="fi-FI" dirty="0">
                <a:solidFill>
                  <a:schemeClr val="accent1"/>
                </a:solidFill>
              </a:rPr>
              <a:t>https://www.kansallismuseo.fi/fi/naeyttelyt/nick-ervinck-gni-rimay2021</a:t>
            </a:r>
          </a:p>
        </p:txBody>
      </p:sp>
      <p:pic>
        <p:nvPicPr>
          <p:cNvPr id="5" name="Picture 4" descr="A picture containing ground&#10;&#10;Description automatically generated">
            <a:extLst>
              <a:ext uri="{FF2B5EF4-FFF2-40B4-BE49-F238E27FC236}">
                <a16:creationId xmlns:a16="http://schemas.microsoft.com/office/drawing/2014/main" id="{C78065F3-8795-477C-9A97-41CFB965F6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338" y="1050572"/>
            <a:ext cx="4216798" cy="5305778"/>
          </a:xfrm>
          <a:prstGeom prst="rect">
            <a:avLst/>
          </a:prstGeom>
        </p:spPr>
      </p:pic>
    </p:spTree>
    <p:extLst>
      <p:ext uri="{BB962C8B-B14F-4D97-AF65-F5344CB8AC3E}">
        <p14:creationId xmlns:p14="http://schemas.microsoft.com/office/powerpoint/2010/main" val="51774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C6D5-F86B-4731-9633-9C74AF47875E}"/>
              </a:ext>
            </a:extLst>
          </p:cNvPr>
          <p:cNvSpPr>
            <a:spLocks noGrp="1"/>
          </p:cNvSpPr>
          <p:nvPr>
            <p:ph type="title"/>
          </p:nvPr>
        </p:nvSpPr>
        <p:spPr>
          <a:xfrm>
            <a:off x="838200" y="320675"/>
            <a:ext cx="3872345" cy="1258743"/>
          </a:xfrm>
        </p:spPr>
        <p:txBody>
          <a:bodyPr/>
          <a:lstStyle/>
          <a:p>
            <a:r>
              <a:rPr lang="fi-FI" sz="2400" dirty="0" err="1">
                <a:latin typeface="+mn-lt"/>
              </a:rPr>
              <a:t>Ikrasim</a:t>
            </a:r>
            <a:r>
              <a:rPr lang="fi-FI" sz="2400" dirty="0">
                <a:latin typeface="+mn-lt"/>
              </a:rPr>
              <a:t>, 2009 </a:t>
            </a:r>
            <a:br>
              <a:rPr lang="fi-FI" dirty="0"/>
            </a:br>
            <a:endParaRPr lang="sv-SE" dirty="0"/>
          </a:p>
        </p:txBody>
      </p:sp>
      <p:sp>
        <p:nvSpPr>
          <p:cNvPr id="3" name="Content Placeholder 2">
            <a:extLst>
              <a:ext uri="{FF2B5EF4-FFF2-40B4-BE49-F238E27FC236}">
                <a16:creationId xmlns:a16="http://schemas.microsoft.com/office/drawing/2014/main" id="{6313E56F-12E6-447E-A4D5-0427BEA4A280}"/>
              </a:ext>
            </a:extLst>
          </p:cNvPr>
          <p:cNvSpPr>
            <a:spLocks noGrp="1"/>
          </p:cNvSpPr>
          <p:nvPr>
            <p:ph idx="1"/>
          </p:nvPr>
        </p:nvSpPr>
        <p:spPr>
          <a:xfrm>
            <a:off x="882073" y="1825625"/>
            <a:ext cx="3994727" cy="4390448"/>
          </a:xfrm>
        </p:spPr>
        <p:txBody>
          <a:bodyPr/>
          <a:lstStyle/>
          <a:p>
            <a:pPr marL="0" indent="0">
              <a:buNone/>
            </a:pPr>
            <a:r>
              <a:rPr lang="fi-FI" sz="2400" dirty="0" err="1"/>
              <a:t>Materials</a:t>
            </a:r>
            <a:r>
              <a:rPr lang="fi-FI" sz="2400" dirty="0"/>
              <a:t>: SLS 3d </a:t>
            </a:r>
            <a:r>
              <a:rPr lang="fi-FI" sz="2400" dirty="0" err="1"/>
              <a:t>print</a:t>
            </a:r>
            <a:endParaRPr lang="fi-FI" sz="2400" dirty="0"/>
          </a:p>
          <a:p>
            <a:pPr marL="0" indent="0">
              <a:buNone/>
            </a:pPr>
            <a:r>
              <a:rPr lang="fi-FI" sz="2400" dirty="0" err="1"/>
              <a:t>Size</a:t>
            </a:r>
            <a:r>
              <a:rPr lang="fi-FI" sz="2400" dirty="0"/>
              <a:t>: 60 x 46 x 35 cm</a:t>
            </a:r>
          </a:p>
          <a:p>
            <a:endParaRPr lang="sv-SE" dirty="0"/>
          </a:p>
        </p:txBody>
      </p:sp>
      <p:sp>
        <p:nvSpPr>
          <p:cNvPr id="4" name="Date Placeholder 3">
            <a:extLst>
              <a:ext uri="{FF2B5EF4-FFF2-40B4-BE49-F238E27FC236}">
                <a16:creationId xmlns:a16="http://schemas.microsoft.com/office/drawing/2014/main" id="{BE7E40C3-DA7C-4D16-87D5-B17D1B6D19B1}"/>
              </a:ext>
            </a:extLst>
          </p:cNvPr>
          <p:cNvSpPr>
            <a:spLocks noGrp="1"/>
          </p:cNvSpPr>
          <p:nvPr>
            <p:ph type="dt" sz="half" idx="10"/>
          </p:nvPr>
        </p:nvSpPr>
        <p:spPr/>
        <p:txBody>
          <a:bodyPr/>
          <a:lstStyle/>
          <a:p>
            <a:fld id="{874F2C81-ED70-4777-B7B4-CE692AA95E48}" type="datetime1">
              <a:rPr lang="fi-FI" smtClean="0"/>
              <a:t>13.9.2021</a:t>
            </a:fld>
            <a:endParaRPr lang="fi-FI"/>
          </a:p>
        </p:txBody>
      </p:sp>
      <p:pic>
        <p:nvPicPr>
          <p:cNvPr id="5" name="Kuva 9">
            <a:extLst>
              <a:ext uri="{FF2B5EF4-FFF2-40B4-BE49-F238E27FC236}">
                <a16:creationId xmlns:a16="http://schemas.microsoft.com/office/drawing/2014/main" id="{EB3392A0-9EBA-4082-A2F6-C24730F075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5655" y="0"/>
            <a:ext cx="5455978" cy="6444068"/>
          </a:xfrm>
          <a:prstGeom prst="rect">
            <a:avLst/>
          </a:prstGeom>
        </p:spPr>
      </p:pic>
    </p:spTree>
    <p:extLst>
      <p:ext uri="{BB962C8B-B14F-4D97-AF65-F5344CB8AC3E}">
        <p14:creationId xmlns:p14="http://schemas.microsoft.com/office/powerpoint/2010/main" val="109647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310B-2C89-47D6-A4FB-86AFF5473CD9}"/>
              </a:ext>
            </a:extLst>
          </p:cNvPr>
          <p:cNvSpPr>
            <a:spLocks noGrp="1"/>
          </p:cNvSpPr>
          <p:nvPr>
            <p:ph type="title"/>
          </p:nvPr>
        </p:nvSpPr>
        <p:spPr>
          <a:xfrm>
            <a:off x="838200" y="374361"/>
            <a:ext cx="4888345" cy="1269711"/>
          </a:xfrm>
        </p:spPr>
        <p:txBody>
          <a:bodyPr/>
          <a:lstStyle/>
          <a:p>
            <a:r>
              <a:rPr kumimoji="0" lang="fi-FI" sz="2800" b="0" i="0" u="none" strike="noStrike" kern="1200" cap="none" spc="0" normalizeH="0" baseline="0" noProof="0" dirty="0" err="1">
                <a:ln>
                  <a:noFill/>
                </a:ln>
                <a:solidFill>
                  <a:prstClr val="black"/>
                </a:solidFill>
                <a:effectLst/>
                <a:uLnTx/>
                <a:uFillTx/>
                <a:latin typeface="Calibri" panose="020F0502020204030204"/>
                <a:ea typeface="+mj-ea"/>
                <a:cs typeface="+mj-cs"/>
              </a:rPr>
              <a:t>Agrieborz</a:t>
            </a:r>
            <a:r>
              <a:rPr kumimoji="0" lang="de-DE" sz="2800" b="0" i="0" u="none" strike="noStrike" kern="1200" cap="none" spc="0" normalizeH="0" baseline="0" noProof="0" dirty="0">
                <a:ln>
                  <a:noFill/>
                </a:ln>
                <a:solidFill>
                  <a:prstClr val="black"/>
                </a:solidFill>
                <a:effectLst/>
                <a:uLnTx/>
                <a:uFillTx/>
                <a:latin typeface="Calibri" panose="020F0502020204030204"/>
                <a:ea typeface="+mj-ea"/>
                <a:cs typeface="+mj-cs"/>
              </a:rPr>
              <a:t>, 2009 - 2010 </a:t>
            </a:r>
            <a:br>
              <a:rPr kumimoji="0" lang="de-DE" sz="2800" b="0" i="0" u="none" strike="noStrike" kern="1200" cap="none" spc="0" normalizeH="0" baseline="0" noProof="0" dirty="0">
                <a:ln>
                  <a:noFill/>
                </a:ln>
                <a:solidFill>
                  <a:prstClr val="black"/>
                </a:solidFill>
                <a:effectLst/>
                <a:uLnTx/>
                <a:uFillTx/>
                <a:latin typeface="Calibri" panose="020F0502020204030204"/>
                <a:ea typeface="+mj-ea"/>
                <a:cs typeface="+mj-cs"/>
              </a:rPr>
            </a:br>
            <a:endParaRPr lang="sv-SE" dirty="0"/>
          </a:p>
        </p:txBody>
      </p:sp>
      <p:sp>
        <p:nvSpPr>
          <p:cNvPr id="4" name="Date Placeholder 3">
            <a:extLst>
              <a:ext uri="{FF2B5EF4-FFF2-40B4-BE49-F238E27FC236}">
                <a16:creationId xmlns:a16="http://schemas.microsoft.com/office/drawing/2014/main" id="{85B47B62-0584-4DF9-975A-1992C322E15E}"/>
              </a:ext>
            </a:extLst>
          </p:cNvPr>
          <p:cNvSpPr>
            <a:spLocks noGrp="1"/>
          </p:cNvSpPr>
          <p:nvPr>
            <p:ph type="dt" sz="half" idx="10"/>
          </p:nvPr>
        </p:nvSpPr>
        <p:spPr/>
        <p:txBody>
          <a:bodyPr/>
          <a:lstStyle/>
          <a:p>
            <a:fld id="{874F2C81-ED70-4777-B7B4-CE692AA95E48}" type="datetime1">
              <a:rPr lang="fi-FI" smtClean="0"/>
              <a:t>13.9.2021</a:t>
            </a:fld>
            <a:endParaRPr lang="fi-FI"/>
          </a:p>
        </p:txBody>
      </p:sp>
      <p:pic>
        <p:nvPicPr>
          <p:cNvPr id="5" name="Sisällön paikkamerkki 4">
            <a:extLst>
              <a:ext uri="{FF2B5EF4-FFF2-40B4-BE49-F238E27FC236}">
                <a16:creationId xmlns:a16="http://schemas.microsoft.com/office/drawing/2014/main" id="{627B550E-7091-433C-BD87-4A27E5596EBF}"/>
              </a:ext>
            </a:extLst>
          </p:cNvPr>
          <p:cNvPicPr>
            <a:picLocks noGrp="1" noChangeAspect="1"/>
          </p:cNvPicPr>
          <p:nvPr>
            <p:ph idx="1"/>
          </p:nvPr>
        </p:nvPicPr>
        <p:blipFill>
          <a:blip r:embed="rId2"/>
          <a:stretch>
            <a:fillRect/>
          </a:stretch>
        </p:blipFill>
        <p:spPr>
          <a:xfrm>
            <a:off x="7377597" y="496712"/>
            <a:ext cx="4190756" cy="5590470"/>
          </a:xfrm>
          <a:prstGeom prst="rect">
            <a:avLst/>
          </a:prstGeom>
        </p:spPr>
      </p:pic>
      <p:sp>
        <p:nvSpPr>
          <p:cNvPr id="6" name="TextBox 5">
            <a:extLst>
              <a:ext uri="{FF2B5EF4-FFF2-40B4-BE49-F238E27FC236}">
                <a16:creationId xmlns:a16="http://schemas.microsoft.com/office/drawing/2014/main" id="{1F1B0FE5-0316-4D09-81E4-5D263023BC69}"/>
              </a:ext>
            </a:extLst>
          </p:cNvPr>
          <p:cNvSpPr txBox="1"/>
          <p:nvPr/>
        </p:nvSpPr>
        <p:spPr>
          <a:xfrm>
            <a:off x="871681" y="2216727"/>
            <a:ext cx="4821382" cy="954107"/>
          </a:xfrm>
          <a:prstGeom prst="rect">
            <a:avLst/>
          </a:prstGeom>
          <a:noFill/>
        </p:spPr>
        <p:txBody>
          <a:bodyPr wrap="square" rtlCol="0">
            <a:spAutoFit/>
          </a:bodyPr>
          <a:lstStyle/>
          <a:p>
            <a:r>
              <a:rPr kumimoji="0" lang="de-DE" sz="2800" b="0" i="0" u="none" strike="noStrike" kern="1200" cap="none" spc="0" normalizeH="0" baseline="0" noProof="0" dirty="0">
                <a:ln>
                  <a:noFill/>
                </a:ln>
                <a:solidFill>
                  <a:prstClr val="black"/>
                </a:solidFill>
                <a:effectLst/>
                <a:uLnTx/>
                <a:uFillTx/>
                <a:latin typeface="Calibri" panose="020F0502020204030204"/>
                <a:ea typeface="+mj-ea"/>
                <a:cs typeface="+mj-cs"/>
              </a:rPr>
              <a:t>Materials: SLS 3d </a:t>
            </a:r>
            <a:r>
              <a:rPr kumimoji="0" lang="de-DE" sz="2800" b="0" i="0" u="none" strike="noStrike" kern="1200" cap="none" spc="0" normalizeH="0" baseline="0" noProof="0" dirty="0" err="1">
                <a:ln>
                  <a:noFill/>
                </a:ln>
                <a:solidFill>
                  <a:prstClr val="black"/>
                </a:solidFill>
                <a:effectLst/>
                <a:uLnTx/>
                <a:uFillTx/>
                <a:latin typeface="Calibri" panose="020F0502020204030204"/>
                <a:ea typeface="+mj-ea"/>
                <a:cs typeface="+mj-cs"/>
              </a:rPr>
              <a:t>print</a:t>
            </a:r>
            <a:br>
              <a:rPr kumimoji="0" lang="de-DE" sz="28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de-DE" sz="2800" b="0" i="0" u="none" strike="noStrike" kern="1200" cap="none" spc="0" normalizeH="0" baseline="0" noProof="0" dirty="0">
                <a:ln>
                  <a:noFill/>
                </a:ln>
                <a:solidFill>
                  <a:prstClr val="black"/>
                </a:solidFill>
                <a:effectLst/>
                <a:uLnTx/>
                <a:uFillTx/>
                <a:latin typeface="Calibri" panose="020F0502020204030204"/>
                <a:ea typeface="+mj-ea"/>
                <a:cs typeface="+mj-cs"/>
              </a:rPr>
              <a:t>Size: 53 x 34 x 33 cm</a:t>
            </a:r>
            <a:endParaRPr lang="sv-SE" dirty="0"/>
          </a:p>
        </p:txBody>
      </p:sp>
    </p:spTree>
    <p:extLst>
      <p:ext uri="{BB962C8B-B14F-4D97-AF65-F5344CB8AC3E}">
        <p14:creationId xmlns:p14="http://schemas.microsoft.com/office/powerpoint/2010/main" val="1850027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sz="2800" dirty="0">
                <a:latin typeface="+mn-lt"/>
              </a:rPr>
              <a:t>Nick </a:t>
            </a:r>
            <a:r>
              <a:rPr lang="fi-FI" sz="2800" dirty="0" err="1">
                <a:latin typeface="+mn-lt"/>
              </a:rPr>
              <a:t>Ervinck</a:t>
            </a:r>
            <a:r>
              <a:rPr lang="fi-FI" sz="2800" dirty="0">
                <a:latin typeface="+mn-lt"/>
              </a:rPr>
              <a:t> in </a:t>
            </a:r>
            <a:r>
              <a:rPr lang="fi-FI" sz="2800" dirty="0" err="1">
                <a:latin typeface="+mn-lt"/>
              </a:rPr>
              <a:t>his</a:t>
            </a:r>
            <a:r>
              <a:rPr lang="fi-FI" sz="2800" dirty="0">
                <a:latin typeface="+mn-lt"/>
              </a:rPr>
              <a:t> </a:t>
            </a:r>
            <a:r>
              <a:rPr lang="fi-FI" sz="2800" dirty="0" err="1">
                <a:latin typeface="+mn-lt"/>
              </a:rPr>
              <a:t>sudios</a:t>
            </a:r>
            <a:r>
              <a:rPr lang="fi-FI" sz="2800" dirty="0">
                <a:latin typeface="+mn-lt"/>
              </a:rPr>
              <a:t>:</a:t>
            </a:r>
          </a:p>
        </p:txBody>
      </p:sp>
      <p:pic>
        <p:nvPicPr>
          <p:cNvPr id="5" name="Sisällön paikkamerkki 4"/>
          <p:cNvPicPr>
            <a:picLocks noGrp="1" noChangeAspect="1"/>
          </p:cNvPicPr>
          <p:nvPr>
            <p:ph idx="1"/>
          </p:nvPr>
        </p:nvPicPr>
        <p:blipFill>
          <a:blip r:embed="rId2"/>
          <a:stretch>
            <a:fillRect/>
          </a:stretch>
        </p:blipFill>
        <p:spPr>
          <a:xfrm>
            <a:off x="838199" y="1924289"/>
            <a:ext cx="5551193" cy="3269881"/>
          </a:xfrm>
          <a:prstGeom prst="rect">
            <a:avLst/>
          </a:prstGeom>
        </p:spPr>
      </p:pic>
      <p:sp>
        <p:nvSpPr>
          <p:cNvPr id="4" name="Päivämäärän paikkamerkki 3"/>
          <p:cNvSpPr>
            <a:spLocks noGrp="1"/>
          </p:cNvSpPr>
          <p:nvPr>
            <p:ph type="dt" sz="half" idx="10"/>
          </p:nvPr>
        </p:nvSpPr>
        <p:spPr/>
        <p:txBody>
          <a:bodyPr/>
          <a:lstStyle/>
          <a:p>
            <a:fld id="{C318F2D4-68CB-4113-B96C-8C6064D6FD06}" type="datetime1">
              <a:rPr lang="fi-FI" smtClean="0"/>
              <a:t>13.9.2021</a:t>
            </a:fld>
            <a:endParaRPr lang="fi-FI"/>
          </a:p>
        </p:txBody>
      </p:sp>
      <p:pic>
        <p:nvPicPr>
          <p:cNvPr id="6" name="Kuva 5"/>
          <p:cNvPicPr>
            <a:picLocks noChangeAspect="1"/>
          </p:cNvPicPr>
          <p:nvPr/>
        </p:nvPicPr>
        <p:blipFill>
          <a:blip r:embed="rId3"/>
          <a:stretch>
            <a:fillRect/>
          </a:stretch>
        </p:blipFill>
        <p:spPr>
          <a:xfrm>
            <a:off x="6620515" y="1924289"/>
            <a:ext cx="4892590" cy="3269881"/>
          </a:xfrm>
          <a:prstGeom prst="rect">
            <a:avLst/>
          </a:prstGeom>
        </p:spPr>
      </p:pic>
    </p:spTree>
    <p:extLst>
      <p:ext uri="{BB962C8B-B14F-4D97-AF65-F5344CB8AC3E}">
        <p14:creationId xmlns:p14="http://schemas.microsoft.com/office/powerpoint/2010/main" val="4250612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dirty="0"/>
          </a:p>
        </p:txBody>
      </p:sp>
      <p:pic>
        <p:nvPicPr>
          <p:cNvPr id="6" name="Sisällön paikkamerkk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06111"/>
            <a:ext cx="4572000" cy="3429000"/>
          </a:xfrm>
        </p:spPr>
      </p:pic>
      <p:sp>
        <p:nvSpPr>
          <p:cNvPr id="4" name="Päivämäärän paikkamerkki 3"/>
          <p:cNvSpPr>
            <a:spLocks noGrp="1"/>
          </p:cNvSpPr>
          <p:nvPr>
            <p:ph type="dt" sz="half" idx="10"/>
          </p:nvPr>
        </p:nvSpPr>
        <p:spPr/>
        <p:txBody>
          <a:bodyPr/>
          <a:lstStyle/>
          <a:p>
            <a:fld id="{213E026A-C668-47D5-8B7A-5D66AC98E724}" type="datetime1">
              <a:rPr lang="fi-FI" smtClean="0"/>
              <a:t>13.9.2021</a:t>
            </a:fld>
            <a:endParaRPr lang="fi-FI"/>
          </a:p>
        </p:txBody>
      </p:sp>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966" y="2206111"/>
            <a:ext cx="6095999" cy="3429000"/>
          </a:xfrm>
          <a:prstGeom prst="rect">
            <a:avLst/>
          </a:prstGeom>
        </p:spPr>
      </p:pic>
    </p:spTree>
    <p:extLst>
      <p:ext uri="{BB962C8B-B14F-4D97-AF65-F5344CB8AC3E}">
        <p14:creationId xmlns:p14="http://schemas.microsoft.com/office/powerpoint/2010/main" val="2199486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3E397-59C9-4331-A7AE-B4B30DA20C86}"/>
              </a:ext>
            </a:extLst>
          </p:cNvPr>
          <p:cNvSpPr>
            <a:spLocks noGrp="1"/>
          </p:cNvSpPr>
          <p:nvPr>
            <p:ph type="title"/>
          </p:nvPr>
        </p:nvSpPr>
        <p:spPr/>
        <p:txBody>
          <a:bodyPr/>
          <a:lstStyle/>
          <a:p>
            <a:r>
              <a:rPr lang="en-US" dirty="0">
                <a:latin typeface="+mn-lt"/>
              </a:rPr>
              <a:t>Paradigm shift</a:t>
            </a:r>
            <a:endParaRPr lang="sv-SE" dirty="0">
              <a:latin typeface="+mn-lt"/>
            </a:endParaRPr>
          </a:p>
        </p:txBody>
      </p:sp>
      <p:sp>
        <p:nvSpPr>
          <p:cNvPr id="3" name="Content Placeholder 2">
            <a:extLst>
              <a:ext uri="{FF2B5EF4-FFF2-40B4-BE49-F238E27FC236}">
                <a16:creationId xmlns:a16="http://schemas.microsoft.com/office/drawing/2014/main" id="{EF7542EC-6D30-41DF-AE7E-D473A24E6E44}"/>
              </a:ext>
            </a:extLst>
          </p:cNvPr>
          <p:cNvSpPr>
            <a:spLocks noGrp="1"/>
          </p:cNvSpPr>
          <p:nvPr>
            <p:ph idx="1"/>
          </p:nvPr>
        </p:nvSpPr>
        <p:spPr>
          <a:xfrm>
            <a:off x="838200" y="1825624"/>
            <a:ext cx="4010891" cy="4362739"/>
          </a:xfrm>
        </p:spPr>
        <p:txBody>
          <a:bodyPr>
            <a:normAutofit fontScale="85000" lnSpcReduction="20000"/>
          </a:bodyPr>
          <a:lstStyle/>
          <a:p>
            <a:pPr marL="0" indent="0">
              <a:buNone/>
            </a:pPr>
            <a:r>
              <a:rPr lang="en-US" dirty="0"/>
              <a:t>Digital fabrication</a:t>
            </a:r>
          </a:p>
          <a:p>
            <a:pPr marL="0" indent="0">
              <a:buNone/>
            </a:pPr>
            <a:endParaRPr lang="en-US" dirty="0"/>
          </a:p>
          <a:p>
            <a:pPr marL="0" indent="0">
              <a:buNone/>
            </a:pPr>
            <a:r>
              <a:rPr lang="en-US" dirty="0" err="1"/>
              <a:t>Globalisation</a:t>
            </a:r>
            <a:endParaRPr lang="en-US" dirty="0"/>
          </a:p>
          <a:p>
            <a:pPr marL="0" indent="0">
              <a:buNone/>
            </a:pPr>
            <a:endParaRPr lang="en-US" dirty="0"/>
          </a:p>
          <a:p>
            <a:pPr marL="0" indent="0">
              <a:buNone/>
            </a:pPr>
            <a:r>
              <a:rPr lang="en-US" dirty="0"/>
              <a:t>Dualism surfaces</a:t>
            </a:r>
          </a:p>
          <a:p>
            <a:pPr lvl="1"/>
            <a:r>
              <a:rPr lang="en-US" dirty="0"/>
              <a:t>Handmade - machine made</a:t>
            </a:r>
          </a:p>
          <a:p>
            <a:pPr lvl="1"/>
            <a:r>
              <a:rPr lang="en-US" dirty="0"/>
              <a:t>Collaboration – companies</a:t>
            </a:r>
          </a:p>
          <a:p>
            <a:pPr lvl="1"/>
            <a:endParaRPr lang="en-US" dirty="0"/>
          </a:p>
          <a:p>
            <a:pPr marL="0" indent="0">
              <a:buNone/>
            </a:pPr>
            <a:r>
              <a:rPr lang="sv-SE" dirty="0" err="1"/>
              <a:t>Loosing</a:t>
            </a:r>
            <a:r>
              <a:rPr lang="sv-SE" dirty="0"/>
              <a:t> </a:t>
            </a:r>
            <a:r>
              <a:rPr lang="sv-SE" dirty="0" err="1"/>
              <a:t>works</a:t>
            </a:r>
            <a:r>
              <a:rPr lang="sv-SE" dirty="0"/>
              <a:t> – new </a:t>
            </a:r>
            <a:r>
              <a:rPr lang="sv-SE" dirty="0" err="1"/>
              <a:t>works</a:t>
            </a:r>
            <a:endParaRPr lang="sv-SE" dirty="0"/>
          </a:p>
          <a:p>
            <a:pPr lvl="1"/>
            <a:endParaRPr lang="sv-SE" dirty="0"/>
          </a:p>
          <a:p>
            <a:pPr marL="0" indent="0">
              <a:buNone/>
            </a:pPr>
            <a:r>
              <a:rPr lang="en-US" dirty="0"/>
              <a:t>Climate change</a:t>
            </a:r>
          </a:p>
          <a:p>
            <a:pPr lvl="1"/>
            <a:r>
              <a:rPr lang="sv-SE" dirty="0" err="1"/>
              <a:t>Forces</a:t>
            </a:r>
            <a:r>
              <a:rPr lang="sv-SE" dirty="0"/>
              <a:t> </a:t>
            </a:r>
            <a:r>
              <a:rPr lang="sv-SE" dirty="0" err="1"/>
              <a:t>change</a:t>
            </a:r>
            <a:r>
              <a:rPr lang="sv-SE" dirty="0"/>
              <a:t> </a:t>
            </a:r>
          </a:p>
          <a:p>
            <a:pPr lvl="1"/>
            <a:r>
              <a:rPr lang="sv-SE" dirty="0"/>
              <a:t>New biomaterials</a:t>
            </a:r>
          </a:p>
        </p:txBody>
      </p:sp>
      <p:sp>
        <p:nvSpPr>
          <p:cNvPr id="4" name="Date Placeholder 3">
            <a:extLst>
              <a:ext uri="{FF2B5EF4-FFF2-40B4-BE49-F238E27FC236}">
                <a16:creationId xmlns:a16="http://schemas.microsoft.com/office/drawing/2014/main" id="{98413902-0803-47CE-987B-3DA58FE56C0D}"/>
              </a:ext>
            </a:extLst>
          </p:cNvPr>
          <p:cNvSpPr>
            <a:spLocks noGrp="1"/>
          </p:cNvSpPr>
          <p:nvPr>
            <p:ph type="dt" sz="half" idx="10"/>
          </p:nvPr>
        </p:nvSpPr>
        <p:spPr/>
        <p:txBody>
          <a:bodyPr/>
          <a:lstStyle/>
          <a:p>
            <a:fld id="{874F2C81-ED70-4777-B7B4-CE692AA95E48}" type="datetime1">
              <a:rPr lang="fi-FI" smtClean="0"/>
              <a:t>13.9.2021</a:t>
            </a:fld>
            <a:endParaRPr lang="fi-FI"/>
          </a:p>
        </p:txBody>
      </p:sp>
      <p:pic>
        <p:nvPicPr>
          <p:cNvPr id="6" name="Picture 5" descr="A picture containing text&#10;&#10;Description automatically generated">
            <a:extLst>
              <a:ext uri="{FF2B5EF4-FFF2-40B4-BE49-F238E27FC236}">
                <a16:creationId xmlns:a16="http://schemas.microsoft.com/office/drawing/2014/main" id="{ED085B83-3D2A-458D-A9D1-57C4E5A49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250" y="2032079"/>
            <a:ext cx="7143750" cy="3228975"/>
          </a:xfrm>
          <a:prstGeom prst="rect">
            <a:avLst/>
          </a:prstGeom>
        </p:spPr>
      </p:pic>
      <p:sp>
        <p:nvSpPr>
          <p:cNvPr id="7" name="TextBox 6">
            <a:extLst>
              <a:ext uri="{FF2B5EF4-FFF2-40B4-BE49-F238E27FC236}">
                <a16:creationId xmlns:a16="http://schemas.microsoft.com/office/drawing/2014/main" id="{83E617A7-37F2-45B8-A3B6-0442C7A3F9E4}"/>
              </a:ext>
            </a:extLst>
          </p:cNvPr>
          <p:cNvSpPr txBox="1"/>
          <p:nvPr/>
        </p:nvSpPr>
        <p:spPr>
          <a:xfrm>
            <a:off x="5048250" y="5395843"/>
            <a:ext cx="5565422" cy="646331"/>
          </a:xfrm>
          <a:prstGeom prst="rect">
            <a:avLst/>
          </a:prstGeom>
          <a:noFill/>
        </p:spPr>
        <p:txBody>
          <a:bodyPr wrap="square" rtlCol="0">
            <a:spAutoFit/>
          </a:bodyPr>
          <a:lstStyle/>
          <a:p>
            <a:r>
              <a:rPr lang="sv-SE" dirty="0">
                <a:solidFill>
                  <a:schemeClr val="accent1"/>
                </a:solidFill>
              </a:rPr>
              <a:t>https://en.controlmad.com/training/parametric-design-fabrication</a:t>
            </a:r>
          </a:p>
        </p:txBody>
      </p:sp>
    </p:spTree>
    <p:extLst>
      <p:ext uri="{BB962C8B-B14F-4D97-AF65-F5344CB8AC3E}">
        <p14:creationId xmlns:p14="http://schemas.microsoft.com/office/powerpoint/2010/main" val="2336214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200" y="4735419"/>
            <a:ext cx="10627895" cy="1514750"/>
          </a:xfrm>
        </p:spPr>
        <p:txBody>
          <a:bodyPr>
            <a:normAutofit/>
          </a:bodyPr>
          <a:lstStyle/>
          <a:p>
            <a:r>
              <a:rPr lang="fi-FI" sz="2000" dirty="0" err="1">
                <a:latin typeface="+mn-lt"/>
              </a:rPr>
              <a:t>Warsubec</a:t>
            </a:r>
            <a:r>
              <a:rPr lang="fi-FI" sz="2000" dirty="0">
                <a:latin typeface="+mn-lt"/>
              </a:rPr>
              <a:t>, 2009 </a:t>
            </a:r>
            <a:br>
              <a:rPr lang="fi-FI" sz="2000" dirty="0">
                <a:latin typeface="+mn-lt"/>
              </a:rPr>
            </a:br>
            <a:r>
              <a:rPr lang="fi-FI" sz="2000" dirty="0" err="1">
                <a:latin typeface="+mn-lt"/>
              </a:rPr>
              <a:t>Materials</a:t>
            </a:r>
            <a:r>
              <a:rPr lang="fi-FI" sz="2000" dirty="0">
                <a:latin typeface="+mn-lt"/>
              </a:rPr>
              <a:t>: </a:t>
            </a:r>
            <a:r>
              <a:rPr lang="fi-FI" sz="2000" dirty="0" err="1">
                <a:latin typeface="+mn-lt"/>
              </a:rPr>
              <a:t>Polyester</a:t>
            </a:r>
            <a:r>
              <a:rPr lang="fi-FI" sz="2000" dirty="0">
                <a:latin typeface="+mn-lt"/>
              </a:rPr>
              <a:t>, </a:t>
            </a:r>
            <a:r>
              <a:rPr lang="fi-FI" sz="2000" dirty="0" err="1">
                <a:latin typeface="+mn-lt"/>
              </a:rPr>
              <a:t>polyurethane</a:t>
            </a:r>
            <a:r>
              <a:rPr lang="fi-FI" sz="2000" dirty="0">
                <a:latin typeface="+mn-lt"/>
              </a:rPr>
              <a:t>, </a:t>
            </a:r>
            <a:r>
              <a:rPr lang="fi-FI" sz="2000" dirty="0" err="1">
                <a:latin typeface="+mn-lt"/>
              </a:rPr>
              <a:t>wood</a:t>
            </a:r>
            <a:r>
              <a:rPr lang="fi-FI" sz="2000" dirty="0">
                <a:latin typeface="+mn-lt"/>
              </a:rPr>
              <a:t> and </a:t>
            </a:r>
            <a:r>
              <a:rPr lang="fi-FI" sz="2000" dirty="0" err="1">
                <a:latin typeface="+mn-lt"/>
              </a:rPr>
              <a:t>steel</a:t>
            </a:r>
            <a:br>
              <a:rPr lang="fi-FI" sz="2000" dirty="0">
                <a:latin typeface="+mn-lt"/>
              </a:rPr>
            </a:br>
            <a:r>
              <a:rPr lang="fi-FI" sz="2000" dirty="0" err="1">
                <a:latin typeface="+mn-lt"/>
              </a:rPr>
              <a:t>Size</a:t>
            </a:r>
            <a:r>
              <a:rPr lang="fi-FI" sz="2000" dirty="0">
                <a:latin typeface="+mn-lt"/>
              </a:rPr>
              <a:t>: 2 X 314 x 1222 x 647 cm </a:t>
            </a:r>
            <a:br>
              <a:rPr lang="fi-FI" sz="2000" dirty="0">
                <a:latin typeface="+mn-lt"/>
              </a:rPr>
            </a:br>
            <a:r>
              <a:rPr lang="fi-FI" sz="2000" dirty="0">
                <a:latin typeface="+mn-lt"/>
              </a:rPr>
              <a:t>Place: </a:t>
            </a:r>
            <a:r>
              <a:rPr lang="fi-FI" sz="2000" dirty="0" err="1">
                <a:latin typeface="+mn-lt"/>
              </a:rPr>
              <a:t>Stichting</a:t>
            </a:r>
            <a:r>
              <a:rPr lang="fi-FI" sz="2000" dirty="0">
                <a:latin typeface="+mn-lt"/>
              </a:rPr>
              <a:t> </a:t>
            </a:r>
            <a:r>
              <a:rPr lang="fi-FI" sz="2000" dirty="0" err="1">
                <a:latin typeface="+mn-lt"/>
              </a:rPr>
              <a:t>Liedts-Meesen</a:t>
            </a:r>
            <a:r>
              <a:rPr lang="fi-FI" sz="2000" dirty="0">
                <a:latin typeface="+mn-lt"/>
              </a:rPr>
              <a:t> </a:t>
            </a:r>
            <a:r>
              <a:rPr lang="fi-FI" sz="2000" dirty="0" err="1">
                <a:latin typeface="+mn-lt"/>
              </a:rPr>
              <a:t>Zebrastraat</a:t>
            </a:r>
            <a:r>
              <a:rPr lang="fi-FI" sz="2000" dirty="0">
                <a:latin typeface="+mn-lt"/>
              </a:rPr>
              <a:t> Gent</a:t>
            </a:r>
          </a:p>
        </p:txBody>
      </p:sp>
      <p:sp>
        <p:nvSpPr>
          <p:cNvPr id="4" name="Päivämäärän paikkamerkki 3"/>
          <p:cNvSpPr>
            <a:spLocks noGrp="1"/>
          </p:cNvSpPr>
          <p:nvPr>
            <p:ph type="dt" sz="half" idx="10"/>
          </p:nvPr>
        </p:nvSpPr>
        <p:spPr/>
        <p:txBody>
          <a:bodyPr/>
          <a:lstStyle/>
          <a:p>
            <a:fld id="{AF8DED67-DAC8-433A-8B0D-B3D8091F62D4}" type="datetime1">
              <a:rPr lang="fi-FI" smtClean="0"/>
              <a:t>13.9.2021</a:t>
            </a:fld>
            <a:endParaRPr lang="fi-FI"/>
          </a:p>
        </p:txBody>
      </p:sp>
      <p:pic>
        <p:nvPicPr>
          <p:cNvPr id="7" name="Sisällön paikkamerkki 6"/>
          <p:cNvPicPr>
            <a:picLocks noGrp="1" noChangeAspect="1"/>
          </p:cNvPicPr>
          <p:nvPr>
            <p:ph idx="1"/>
          </p:nvPr>
        </p:nvPicPr>
        <p:blipFill>
          <a:blip r:embed="rId2"/>
          <a:stretch>
            <a:fillRect/>
          </a:stretch>
        </p:blipFill>
        <p:spPr>
          <a:xfrm>
            <a:off x="2666997" y="521811"/>
            <a:ext cx="6369425" cy="3582802"/>
          </a:xfrm>
          <a:prstGeom prst="rect">
            <a:avLst/>
          </a:prstGeom>
        </p:spPr>
      </p:pic>
    </p:spTree>
    <p:extLst>
      <p:ext uri="{BB962C8B-B14F-4D97-AF65-F5344CB8AC3E}">
        <p14:creationId xmlns:p14="http://schemas.microsoft.com/office/powerpoint/2010/main" val="33238454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normAutofit fontScale="85000" lnSpcReduction="20000"/>
          </a:bodyPr>
          <a:lstStyle/>
          <a:p>
            <a:endParaRPr lang="fi-FI" dirty="0"/>
          </a:p>
          <a:p>
            <a:endParaRPr lang="fi-FI" dirty="0"/>
          </a:p>
          <a:p>
            <a:endParaRPr lang="fi-FI" dirty="0"/>
          </a:p>
          <a:p>
            <a:endParaRPr lang="fi-FI" dirty="0"/>
          </a:p>
          <a:p>
            <a:endParaRPr lang="fi-FI" dirty="0"/>
          </a:p>
          <a:p>
            <a:pPr marL="0" lvl="0" indent="0">
              <a:buNone/>
            </a:pPr>
            <a:endParaRPr lang="fi-FI" sz="2200" dirty="0">
              <a:solidFill>
                <a:prstClr val="black"/>
              </a:solidFill>
            </a:endParaRPr>
          </a:p>
          <a:p>
            <a:pPr marL="0" lvl="0" indent="0">
              <a:buNone/>
            </a:pPr>
            <a:endParaRPr lang="fi-FI" sz="2200" dirty="0">
              <a:solidFill>
                <a:prstClr val="black"/>
              </a:solidFill>
            </a:endParaRPr>
          </a:p>
          <a:p>
            <a:pPr marL="0" lvl="0" indent="0">
              <a:buNone/>
            </a:pPr>
            <a:endParaRPr lang="fi-FI" sz="2400" dirty="0"/>
          </a:p>
          <a:p>
            <a:pPr marL="0" lvl="0" indent="0">
              <a:buNone/>
            </a:pPr>
            <a:r>
              <a:rPr lang="fi-FI" sz="2400" dirty="0" err="1"/>
              <a:t>Olnetop</a:t>
            </a:r>
            <a:r>
              <a:rPr lang="fi-FI" sz="2400" dirty="0"/>
              <a:t>, 2012</a:t>
            </a:r>
          </a:p>
          <a:p>
            <a:pPr marL="0" lvl="0" indent="0">
              <a:buNone/>
            </a:pPr>
            <a:r>
              <a:rPr lang="fi-FI" sz="2400" dirty="0" err="1"/>
              <a:t>Size</a:t>
            </a:r>
            <a:r>
              <a:rPr lang="fi-FI" sz="2400" dirty="0"/>
              <a:t>: 820 x 705 x 615 cm</a:t>
            </a:r>
          </a:p>
          <a:p>
            <a:pPr marL="0" indent="0">
              <a:buNone/>
            </a:pPr>
            <a:r>
              <a:rPr lang="fi-FI" sz="2400" dirty="0"/>
              <a:t>http://www.hln.be/regio/nieuws-uit-middelkerke/kunstwerk-van-nick-ervinck-is-al-verhuisd-a2505086/</a:t>
            </a:r>
          </a:p>
          <a:p>
            <a:pPr marL="0" indent="0">
              <a:buNone/>
            </a:pPr>
            <a:endParaRPr lang="fi-FI" sz="2200" dirty="0"/>
          </a:p>
        </p:txBody>
      </p:sp>
      <p:sp>
        <p:nvSpPr>
          <p:cNvPr id="4" name="Päivämäärän paikkamerkki 3"/>
          <p:cNvSpPr>
            <a:spLocks noGrp="1"/>
          </p:cNvSpPr>
          <p:nvPr>
            <p:ph type="dt" sz="half" idx="10"/>
          </p:nvPr>
        </p:nvSpPr>
        <p:spPr/>
        <p:txBody>
          <a:bodyPr/>
          <a:lstStyle/>
          <a:p>
            <a:fld id="{288D5DD1-A76C-4007-8CF6-98F3ED150C35}" type="datetime1">
              <a:rPr lang="fi-FI" smtClean="0"/>
              <a:t>13.9.2021</a:t>
            </a:fld>
            <a:endParaRPr lang="fi-FI"/>
          </a:p>
        </p:txBody>
      </p:sp>
      <p:pic>
        <p:nvPicPr>
          <p:cNvPr id="5" name="Kuva 4"/>
          <p:cNvPicPr>
            <a:picLocks noChangeAspect="1"/>
          </p:cNvPicPr>
          <p:nvPr/>
        </p:nvPicPr>
        <p:blipFill>
          <a:blip r:embed="rId2"/>
          <a:stretch>
            <a:fillRect/>
          </a:stretch>
        </p:blipFill>
        <p:spPr>
          <a:xfrm>
            <a:off x="2602534" y="365125"/>
            <a:ext cx="6986931" cy="3930149"/>
          </a:xfrm>
          <a:prstGeom prst="rect">
            <a:avLst/>
          </a:prstGeom>
        </p:spPr>
      </p:pic>
    </p:spTree>
    <p:extLst>
      <p:ext uri="{BB962C8B-B14F-4D97-AF65-F5344CB8AC3E}">
        <p14:creationId xmlns:p14="http://schemas.microsoft.com/office/powerpoint/2010/main" val="296694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pic>
        <p:nvPicPr>
          <p:cNvPr id="6" name="Sisällön paikkamerkk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1502" y="357981"/>
            <a:ext cx="5998369" cy="5998369"/>
          </a:xfrm>
        </p:spPr>
      </p:pic>
      <p:sp>
        <p:nvSpPr>
          <p:cNvPr id="4" name="Päivämäärän paikkamerkki 3"/>
          <p:cNvSpPr>
            <a:spLocks noGrp="1"/>
          </p:cNvSpPr>
          <p:nvPr>
            <p:ph type="dt" sz="half" idx="10"/>
          </p:nvPr>
        </p:nvSpPr>
        <p:spPr/>
        <p:txBody>
          <a:bodyPr/>
          <a:lstStyle/>
          <a:p>
            <a:fld id="{A180037C-0A4A-4BE0-9335-73AED4D3C14D}" type="datetime1">
              <a:rPr lang="fi-FI" smtClean="0"/>
              <a:t>13.9.2021</a:t>
            </a:fld>
            <a:endParaRPr lang="fi-FI"/>
          </a:p>
        </p:txBody>
      </p:sp>
    </p:spTree>
    <p:extLst>
      <p:ext uri="{BB962C8B-B14F-4D97-AF65-F5344CB8AC3E}">
        <p14:creationId xmlns:p14="http://schemas.microsoft.com/office/powerpoint/2010/main" val="3175345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38199" y="365125"/>
            <a:ext cx="10602951" cy="6136036"/>
          </a:xfrm>
        </p:spPr>
        <p:txBody>
          <a:bodyPr>
            <a:normAutofit fontScale="90000"/>
          </a:bodyPr>
          <a:lstStyle/>
          <a:p>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br>
              <a:rPr lang="fi-FI" dirty="0"/>
            </a:br>
            <a:r>
              <a:rPr lang="fi-FI" sz="2200" dirty="0" err="1">
                <a:latin typeface="+mn-lt"/>
              </a:rPr>
              <a:t>Niargtzag</a:t>
            </a:r>
            <a:r>
              <a:rPr lang="fi-FI" sz="2200" dirty="0">
                <a:latin typeface="+mn-lt"/>
              </a:rPr>
              <a:t>, 2012, </a:t>
            </a:r>
            <a:r>
              <a:rPr lang="fi-FI" sz="2200" dirty="0" err="1">
                <a:latin typeface="+mn-lt"/>
              </a:rPr>
              <a:t>Maselis</a:t>
            </a:r>
            <a:r>
              <a:rPr lang="fi-FI" sz="2200" dirty="0">
                <a:latin typeface="+mn-lt"/>
              </a:rPr>
              <a:t> - </a:t>
            </a:r>
            <a:r>
              <a:rPr lang="fi-FI" sz="2200" dirty="0" err="1">
                <a:latin typeface="+mn-lt"/>
              </a:rPr>
              <a:t>Roeselare</a:t>
            </a:r>
            <a:r>
              <a:rPr lang="fi-FI" sz="2200" dirty="0"/>
              <a:t>	</a:t>
            </a:r>
            <a:br>
              <a:rPr lang="fi-FI" sz="2200" dirty="0"/>
            </a:br>
            <a:endParaRPr lang="fi-FI" dirty="0"/>
          </a:p>
        </p:txBody>
      </p:sp>
      <p:pic>
        <p:nvPicPr>
          <p:cNvPr id="8" name="Sisällön paikkamerkki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6790" y="365125"/>
            <a:ext cx="7609449" cy="5081149"/>
          </a:xfrm>
        </p:spPr>
      </p:pic>
      <p:sp>
        <p:nvSpPr>
          <p:cNvPr id="4" name="Päivämäärän paikkamerkki 3"/>
          <p:cNvSpPr>
            <a:spLocks noGrp="1"/>
          </p:cNvSpPr>
          <p:nvPr>
            <p:ph type="dt" sz="half" idx="10"/>
          </p:nvPr>
        </p:nvSpPr>
        <p:spPr/>
        <p:txBody>
          <a:bodyPr/>
          <a:lstStyle/>
          <a:p>
            <a:fld id="{A811AD57-DBED-41C5-9048-94137579EEF5}" type="datetime1">
              <a:rPr lang="fi-FI" smtClean="0"/>
              <a:t>13.9.2021</a:t>
            </a:fld>
            <a:endParaRPr lang="fi-FI"/>
          </a:p>
        </p:txBody>
      </p:sp>
    </p:spTree>
    <p:extLst>
      <p:ext uri="{BB962C8B-B14F-4D97-AF65-F5344CB8AC3E}">
        <p14:creationId xmlns:p14="http://schemas.microsoft.com/office/powerpoint/2010/main" val="409860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31A6B-B517-4A16-938F-07738D3CC5DE}"/>
              </a:ext>
            </a:extLst>
          </p:cNvPr>
          <p:cNvSpPr>
            <a:spLocks noGrp="1"/>
          </p:cNvSpPr>
          <p:nvPr>
            <p:ph type="title"/>
          </p:nvPr>
        </p:nvSpPr>
        <p:spPr>
          <a:xfrm>
            <a:off x="838200" y="410368"/>
            <a:ext cx="10515600" cy="1325563"/>
          </a:xfrm>
        </p:spPr>
        <p:txBody>
          <a:bodyPr/>
          <a:lstStyle/>
          <a:p>
            <a:r>
              <a:rPr lang="en-US" dirty="0">
                <a:latin typeface="+mn-lt"/>
              </a:rPr>
              <a:t>Learning outcomes</a:t>
            </a:r>
            <a:br>
              <a:rPr lang="en-US" dirty="0"/>
            </a:br>
            <a:endParaRPr lang="sv-SE" dirty="0"/>
          </a:p>
        </p:txBody>
      </p:sp>
      <p:sp>
        <p:nvSpPr>
          <p:cNvPr id="3" name="Content Placeholder 2">
            <a:extLst>
              <a:ext uri="{FF2B5EF4-FFF2-40B4-BE49-F238E27FC236}">
                <a16:creationId xmlns:a16="http://schemas.microsoft.com/office/drawing/2014/main" id="{3ADA3641-3563-4119-8B98-647050418CB8}"/>
              </a:ext>
            </a:extLst>
          </p:cNvPr>
          <p:cNvSpPr>
            <a:spLocks noGrp="1"/>
          </p:cNvSpPr>
          <p:nvPr>
            <p:ph sz="half" idx="1"/>
          </p:nvPr>
        </p:nvSpPr>
        <p:spPr>
          <a:xfrm>
            <a:off x="838199" y="1838545"/>
            <a:ext cx="5181600" cy="4351338"/>
          </a:xfrm>
        </p:spPr>
        <p:txBody>
          <a:bodyPr>
            <a:normAutofit fontScale="77500" lnSpcReduction="20000"/>
          </a:bodyPr>
          <a:lstStyle/>
          <a:p>
            <a:r>
              <a:rPr lang="en-US" dirty="0"/>
              <a:t>The student will be able to use 3D graphics software to create models suitable for digital fabrication like 3D printing and laser cutting.</a:t>
            </a:r>
          </a:p>
          <a:p>
            <a:endParaRPr lang="en-US" dirty="0"/>
          </a:p>
          <a:p>
            <a:r>
              <a:rPr lang="en-US" dirty="0"/>
              <a:t>Credits: 3</a:t>
            </a:r>
          </a:p>
          <a:p>
            <a:endParaRPr lang="en-US" dirty="0"/>
          </a:p>
          <a:p>
            <a:r>
              <a:rPr lang="en-US" b="0" i="0" dirty="0">
                <a:effectLst/>
                <a:latin typeface="-apple-system"/>
              </a:rPr>
              <a:t>81 hours / 3op (Afternoon class 48 hours + independent </a:t>
            </a:r>
            <a:r>
              <a:rPr lang="en-US" b="0" i="0" dirty="0" err="1">
                <a:effectLst/>
                <a:latin typeface="-apple-system"/>
              </a:rPr>
              <a:t>homeworks</a:t>
            </a:r>
            <a:r>
              <a:rPr lang="en-US" b="0" i="0" dirty="0">
                <a:effectLst/>
                <a:latin typeface="-apple-system"/>
              </a:rPr>
              <a:t>)</a:t>
            </a:r>
          </a:p>
          <a:p>
            <a:endParaRPr lang="en-US" dirty="0"/>
          </a:p>
          <a:p>
            <a:r>
              <a:rPr lang="en-US" dirty="0"/>
              <a:t>Teacher in charge (applies in this implementation): Antti-Ville </a:t>
            </a:r>
            <a:r>
              <a:rPr lang="en-US" dirty="0" err="1"/>
              <a:t>Reinikainen</a:t>
            </a:r>
            <a:r>
              <a:rPr lang="en-US" dirty="0"/>
              <a:t>, Satu-Minna Suorajärvi</a:t>
            </a:r>
          </a:p>
          <a:p>
            <a:r>
              <a:rPr lang="en-US" dirty="0" err="1"/>
              <a:t>Sanna</a:t>
            </a:r>
            <a:r>
              <a:rPr lang="en-US" dirty="0"/>
              <a:t> </a:t>
            </a:r>
            <a:r>
              <a:rPr lang="en-US" dirty="0" err="1"/>
              <a:t>Väisänen</a:t>
            </a:r>
            <a:endParaRPr lang="en-US" dirty="0"/>
          </a:p>
          <a:p>
            <a:endParaRPr lang="en-US" dirty="0"/>
          </a:p>
        </p:txBody>
      </p:sp>
      <p:sp>
        <p:nvSpPr>
          <p:cNvPr id="4" name="Content Placeholder 3">
            <a:extLst>
              <a:ext uri="{FF2B5EF4-FFF2-40B4-BE49-F238E27FC236}">
                <a16:creationId xmlns:a16="http://schemas.microsoft.com/office/drawing/2014/main" id="{FA8449DF-A68B-4538-9A59-56C372B174B9}"/>
              </a:ext>
            </a:extLst>
          </p:cNvPr>
          <p:cNvSpPr>
            <a:spLocks noGrp="1"/>
          </p:cNvSpPr>
          <p:nvPr>
            <p:ph sz="half" idx="2"/>
          </p:nvPr>
        </p:nvSpPr>
        <p:spPr>
          <a:xfrm>
            <a:off x="6364114" y="1760450"/>
            <a:ext cx="5376331" cy="4364258"/>
          </a:xfrm>
        </p:spPr>
        <p:txBody>
          <a:bodyPr>
            <a:normAutofit fontScale="77500" lnSpcReduction="20000"/>
          </a:bodyPr>
          <a:lstStyle/>
          <a:p>
            <a:r>
              <a:rPr lang="en-US" b="0" i="0" dirty="0">
                <a:solidFill>
                  <a:srgbClr val="000000"/>
                </a:solidFill>
                <a:effectLst/>
                <a:latin typeface="Calibri" panose="020F0502020204030204" pitchFamily="34" charset="0"/>
              </a:rPr>
              <a:t>3D print workshop:</a:t>
            </a:r>
          </a:p>
          <a:p>
            <a:endParaRPr lang="en-US" b="0" i="0" dirty="0">
              <a:solidFill>
                <a:srgbClr val="000000"/>
              </a:solidFill>
              <a:effectLst/>
              <a:latin typeface="Calibri" panose="020F0502020204030204" pitchFamily="34" charset="0"/>
            </a:endParaRPr>
          </a:p>
          <a:p>
            <a:pPr marL="0" indent="0">
              <a:buNone/>
            </a:pPr>
            <a:r>
              <a:rPr lang="en-US" dirty="0">
                <a:solidFill>
                  <a:srgbClr val="000000"/>
                </a:solidFill>
                <a:latin typeface="Calibri" panose="020F0502020204030204" pitchFamily="34" charset="0"/>
              </a:rPr>
              <a:t>	</a:t>
            </a:r>
            <a:r>
              <a:rPr lang="en-US" dirty="0">
                <a:solidFill>
                  <a:srgbClr val="FF0000"/>
                </a:solidFill>
                <a:latin typeface="Calibri" panose="020F0502020204030204" pitchFamily="34" charset="0"/>
              </a:rPr>
              <a:t>Homework</a:t>
            </a:r>
          </a:p>
          <a:p>
            <a:pPr marL="0" indent="0">
              <a:buNone/>
            </a:pPr>
            <a:r>
              <a:rPr lang="en-US" dirty="0">
                <a:solidFill>
                  <a:srgbClr val="000000"/>
                </a:solidFill>
                <a:latin typeface="Calibri" panose="020F0502020204030204" pitchFamily="34" charset="0"/>
              </a:rPr>
              <a:t>	</a:t>
            </a:r>
            <a:r>
              <a:rPr lang="en-US" b="0" i="0" dirty="0">
                <a:solidFill>
                  <a:srgbClr val="FF0000"/>
                </a:solidFill>
                <a:effectLst/>
                <a:latin typeface="Calibri" panose="020F0502020204030204" pitchFamily="34" charset="0"/>
              </a:rPr>
              <a:t>It is important to complete the 	online intro course before they 	staring 3D print workshop: </a:t>
            </a:r>
          </a:p>
          <a:p>
            <a:pPr marL="0" indent="0">
              <a:buNone/>
            </a:pPr>
            <a:endParaRPr lang="en-US"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endParaRPr>
          </a:p>
          <a:p>
            <a:pPr marL="0" indent="0">
              <a:buNone/>
            </a:pPr>
            <a:r>
              <a:rPr lang="en-US" b="0" i="0" u="sng" dirty="0">
                <a:solidFill>
                  <a:srgbClr val="0563C1"/>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https://mycourses.aalto.fi/course/view.php?id=23273</a:t>
            </a:r>
            <a:endParaRPr lang="sv-SE" dirty="0"/>
          </a:p>
        </p:txBody>
      </p:sp>
      <p:sp>
        <p:nvSpPr>
          <p:cNvPr id="5" name="Date Placeholder 4">
            <a:extLst>
              <a:ext uri="{FF2B5EF4-FFF2-40B4-BE49-F238E27FC236}">
                <a16:creationId xmlns:a16="http://schemas.microsoft.com/office/drawing/2014/main" id="{5A668367-7E30-4FA5-8CD4-C40D57501166}"/>
              </a:ext>
            </a:extLst>
          </p:cNvPr>
          <p:cNvSpPr>
            <a:spLocks noGrp="1"/>
          </p:cNvSpPr>
          <p:nvPr>
            <p:ph type="dt" sz="half" idx="10"/>
          </p:nvPr>
        </p:nvSpPr>
        <p:spPr/>
        <p:txBody>
          <a:bodyPr/>
          <a:lstStyle/>
          <a:p>
            <a:fld id="{D8180D50-DCDB-4B24-AD9B-A9E36F223AB1}" type="datetime1">
              <a:rPr lang="fi-FI" smtClean="0"/>
              <a:t>13.9.2021</a:t>
            </a:fld>
            <a:endParaRPr lang="fi-FI"/>
          </a:p>
        </p:txBody>
      </p:sp>
    </p:spTree>
    <p:extLst>
      <p:ext uri="{BB962C8B-B14F-4D97-AF65-F5344CB8AC3E}">
        <p14:creationId xmlns:p14="http://schemas.microsoft.com/office/powerpoint/2010/main" val="145490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838200" y="136525"/>
            <a:ext cx="10515600" cy="1325563"/>
          </a:xfrm>
        </p:spPr>
        <p:txBody>
          <a:bodyPr/>
          <a:lstStyle/>
          <a:p>
            <a:r>
              <a:rPr lang="fi-FI" dirty="0">
                <a:latin typeface="+mn-lt"/>
              </a:rPr>
              <a:t>Schedule:</a:t>
            </a:r>
          </a:p>
        </p:txBody>
      </p:sp>
      <p:sp>
        <p:nvSpPr>
          <p:cNvPr id="4" name="Päivämäärän paikkamerkki 3"/>
          <p:cNvSpPr>
            <a:spLocks noGrp="1"/>
          </p:cNvSpPr>
          <p:nvPr>
            <p:ph type="dt" sz="half" idx="10"/>
          </p:nvPr>
        </p:nvSpPr>
        <p:spPr/>
        <p:txBody>
          <a:bodyPr/>
          <a:lstStyle/>
          <a:p>
            <a:fld id="{3E97DC8D-9188-48ED-A5C9-9646A9E567FE}" type="datetime1">
              <a:rPr lang="fi-FI" smtClean="0"/>
              <a:t>13.9.2021</a:t>
            </a:fld>
            <a:endParaRPr lang="fi-FI"/>
          </a:p>
        </p:txBody>
      </p:sp>
      <p:sp>
        <p:nvSpPr>
          <p:cNvPr id="7" name="Sisällön paikkamerkki 6"/>
          <p:cNvSpPr>
            <a:spLocks noGrp="1"/>
          </p:cNvSpPr>
          <p:nvPr>
            <p:ph idx="1"/>
          </p:nvPr>
        </p:nvSpPr>
        <p:spPr>
          <a:xfrm>
            <a:off x="838200" y="1462088"/>
            <a:ext cx="10706100" cy="4781549"/>
          </a:xfrm>
        </p:spPr>
        <p:txBody>
          <a:bodyPr>
            <a:normAutofit fontScale="62500" lnSpcReduction="20000"/>
          </a:bodyPr>
          <a:lstStyle/>
          <a:p>
            <a:pPr marL="0" indent="0">
              <a:buNone/>
            </a:pPr>
            <a:r>
              <a:rPr lang="fi-FI" sz="2600" dirty="0"/>
              <a:t>13.09.2021	</a:t>
            </a:r>
            <a:r>
              <a:rPr lang="fi-FI" sz="2600" dirty="0" err="1"/>
              <a:t>Introduction</a:t>
            </a:r>
            <a:endParaRPr lang="fi-FI" sz="2600" dirty="0"/>
          </a:p>
          <a:p>
            <a:pPr marL="0" indent="0">
              <a:buNone/>
            </a:pPr>
            <a:r>
              <a:rPr lang="fi-FI" sz="2600" dirty="0"/>
              <a:t>13.09.2021	3D modeling with </a:t>
            </a:r>
            <a:r>
              <a:rPr lang="fi-FI" sz="2600" dirty="0" err="1"/>
              <a:t>Rhino</a:t>
            </a:r>
            <a:r>
              <a:rPr lang="fi-FI" sz="2600" dirty="0"/>
              <a:t> – </a:t>
            </a:r>
            <a:r>
              <a:rPr lang="fi-FI" sz="2600" dirty="0" err="1"/>
              <a:t>Interface</a:t>
            </a:r>
            <a:endParaRPr lang="fi-FI" sz="2600" dirty="0"/>
          </a:p>
          <a:p>
            <a:pPr marL="0" indent="0">
              <a:buNone/>
            </a:pPr>
            <a:r>
              <a:rPr lang="fi-FI" sz="2600" dirty="0"/>
              <a:t>14.09.2021	</a:t>
            </a:r>
            <a:r>
              <a:rPr lang="fi-FI" sz="2600" dirty="0">
                <a:solidFill>
                  <a:prstClr val="black"/>
                </a:solidFill>
              </a:rPr>
              <a:t>3D modeling with </a:t>
            </a:r>
            <a:r>
              <a:rPr lang="fi-FI" sz="2600" dirty="0" err="1">
                <a:solidFill>
                  <a:prstClr val="black"/>
                </a:solidFill>
              </a:rPr>
              <a:t>Rhino</a:t>
            </a:r>
            <a:r>
              <a:rPr lang="fi-FI" sz="2600" dirty="0">
                <a:solidFill>
                  <a:prstClr val="black"/>
                </a:solidFill>
              </a:rPr>
              <a:t> – Tony </a:t>
            </a:r>
            <a:r>
              <a:rPr lang="fi-FI" sz="2600" dirty="0" err="1">
                <a:solidFill>
                  <a:prstClr val="black"/>
                </a:solidFill>
              </a:rPr>
              <a:t>Cragg</a:t>
            </a:r>
            <a:r>
              <a:rPr lang="fi-FI" sz="2600" dirty="0">
                <a:solidFill>
                  <a:prstClr val="black"/>
                </a:solidFill>
              </a:rPr>
              <a:t>, </a:t>
            </a:r>
            <a:r>
              <a:rPr lang="fi-FI" sz="2600" dirty="0" err="1">
                <a:solidFill>
                  <a:prstClr val="black"/>
                </a:solidFill>
              </a:rPr>
              <a:t>Zaha</a:t>
            </a:r>
            <a:r>
              <a:rPr lang="fi-FI" sz="2600" dirty="0">
                <a:solidFill>
                  <a:prstClr val="black"/>
                </a:solidFill>
              </a:rPr>
              <a:t> </a:t>
            </a:r>
            <a:r>
              <a:rPr lang="fi-FI" sz="2600" dirty="0" err="1">
                <a:solidFill>
                  <a:prstClr val="black"/>
                </a:solidFill>
              </a:rPr>
              <a:t>Hadid</a:t>
            </a:r>
            <a:r>
              <a:rPr lang="fi-FI" sz="2600" dirty="0">
                <a:solidFill>
                  <a:prstClr val="black"/>
                </a:solidFill>
              </a:rPr>
              <a:t> and  Xavier </a:t>
            </a:r>
            <a:r>
              <a:rPr lang="fi-FI" sz="2600" dirty="0" err="1">
                <a:solidFill>
                  <a:prstClr val="black"/>
                </a:solidFill>
              </a:rPr>
              <a:t>Veilhan</a:t>
            </a:r>
            <a:r>
              <a:rPr lang="fi-FI" sz="2600" dirty="0"/>
              <a:t>                               </a:t>
            </a:r>
          </a:p>
          <a:p>
            <a:pPr marL="0" indent="0">
              <a:buNone/>
            </a:pPr>
            <a:r>
              <a:rPr lang="fi-FI" sz="2600" dirty="0"/>
              <a:t>20.09.2021	3D </a:t>
            </a:r>
            <a:r>
              <a:rPr lang="fi-FI" sz="2600" dirty="0" err="1"/>
              <a:t>modeling</a:t>
            </a:r>
            <a:r>
              <a:rPr lang="fi-FI" sz="2600" dirty="0"/>
              <a:t> </a:t>
            </a:r>
            <a:r>
              <a:rPr lang="fi-FI" sz="2600" dirty="0" err="1"/>
              <a:t>with</a:t>
            </a:r>
            <a:r>
              <a:rPr lang="fi-FI" sz="2600" dirty="0"/>
              <a:t> </a:t>
            </a:r>
            <a:r>
              <a:rPr lang="fi-FI" sz="2600" dirty="0" err="1"/>
              <a:t>Rhino</a:t>
            </a:r>
            <a:r>
              <a:rPr lang="fi-FI" sz="2600" dirty="0"/>
              <a:t>  – </a:t>
            </a:r>
            <a:r>
              <a:rPr lang="fi-FI" sz="2600" dirty="0" err="1"/>
              <a:t>Nurbbs</a:t>
            </a:r>
            <a:r>
              <a:rPr lang="fi-FI" sz="2600" dirty="0"/>
              <a:t>, </a:t>
            </a:r>
            <a:r>
              <a:rPr lang="fi-FI" sz="2600" dirty="0" err="1"/>
              <a:t>Polygons</a:t>
            </a:r>
            <a:r>
              <a:rPr lang="fi-FI" sz="2600" dirty="0"/>
              <a:t> and </a:t>
            </a:r>
            <a:r>
              <a:rPr lang="fi-FI" sz="2600" dirty="0" err="1"/>
              <a:t>Mesh</a:t>
            </a:r>
            <a:endParaRPr lang="fi-FI" sz="2600" dirty="0"/>
          </a:p>
          <a:p>
            <a:pPr marL="0" indent="0">
              <a:buNone/>
            </a:pPr>
            <a:r>
              <a:rPr lang="fi-FI" sz="2600" dirty="0"/>
              <a:t>20.09.2021    	3D modeling with </a:t>
            </a:r>
            <a:r>
              <a:rPr lang="fi-FI" sz="2600" dirty="0" err="1"/>
              <a:t>Rhino</a:t>
            </a:r>
            <a:r>
              <a:rPr lang="fi-FI" sz="2600" dirty="0"/>
              <a:t>  – </a:t>
            </a:r>
            <a:r>
              <a:rPr lang="fi-FI" sz="2600" dirty="0" err="1"/>
              <a:t>Boolean</a:t>
            </a:r>
            <a:r>
              <a:rPr lang="fi-FI" sz="2600" dirty="0"/>
              <a:t> </a:t>
            </a:r>
            <a:r>
              <a:rPr lang="fi-FI" sz="2600" dirty="0" err="1"/>
              <a:t>operations</a:t>
            </a:r>
            <a:r>
              <a:rPr lang="fi-FI" sz="2600" dirty="0"/>
              <a:t> </a:t>
            </a:r>
          </a:p>
          <a:p>
            <a:pPr marL="0" indent="0">
              <a:buNone/>
            </a:pPr>
            <a:r>
              <a:rPr lang="fi-FI" sz="2600" dirty="0"/>
              <a:t>21.09.2021	</a:t>
            </a: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3D </a:t>
            </a:r>
            <a:r>
              <a:rPr kumimoji="0" lang="fi-FI" sz="2600" b="0" i="0" u="none" strike="noStrike" kern="1200" cap="none" spc="0" normalizeH="0" baseline="0" noProof="0" dirty="0" err="1">
                <a:ln>
                  <a:noFill/>
                </a:ln>
                <a:solidFill>
                  <a:prstClr val="black"/>
                </a:solidFill>
                <a:effectLst/>
                <a:uLnTx/>
                <a:uFillTx/>
                <a:latin typeface="Calibri" panose="020F0502020204030204"/>
                <a:ea typeface="+mn-ea"/>
                <a:cs typeface="+mn-cs"/>
              </a:rPr>
              <a:t>printing</a:t>
            </a: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i-FI" sz="2600" dirty="0">
                <a:solidFill>
                  <a:prstClr val="black"/>
                </a:solidFill>
                <a:latin typeface="Calibri" panose="020F0502020204030204"/>
              </a:rPr>
              <a:t>an</a:t>
            </a: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d </a:t>
            </a:r>
            <a:r>
              <a:rPr kumimoji="0" lang="fi-FI" sz="2600" b="0" i="0" u="none" strike="noStrike" kern="1200" cap="none" spc="0" normalizeH="0" baseline="0" noProof="0" dirty="0" err="1">
                <a:ln>
                  <a:noFill/>
                </a:ln>
                <a:solidFill>
                  <a:prstClr val="black"/>
                </a:solidFill>
                <a:effectLst/>
                <a:uLnTx/>
                <a:uFillTx/>
                <a:latin typeface="Calibri" panose="020F0502020204030204"/>
                <a:ea typeface="+mn-ea"/>
                <a:cs typeface="+mn-cs"/>
              </a:rPr>
              <a:t>printers</a:t>
            </a:r>
            <a:r>
              <a:rPr lang="fi-FI" sz="2600" dirty="0">
                <a:solidFill>
                  <a:prstClr val="black"/>
                </a:solidFill>
                <a:latin typeface="Calibri" panose="020F0502020204030204"/>
              </a:rPr>
              <a:t> </a:t>
            </a:r>
            <a:r>
              <a:rPr lang="fi-FI" sz="2600" dirty="0"/>
              <a:t>– P</a:t>
            </a:r>
            <a:r>
              <a:rPr lang="en-US" sz="2600" dirty="0"/>
              <a:t>repairing models for 3d printing </a:t>
            </a:r>
            <a:endParaRPr lang="fi-FI" sz="2600" dirty="0"/>
          </a:p>
          <a:p>
            <a:pPr marL="0" indent="0">
              <a:buNone/>
            </a:pPr>
            <a:r>
              <a:rPr lang="fi-FI" sz="2600" dirty="0"/>
              <a:t>		Basics of </a:t>
            </a:r>
            <a:r>
              <a:rPr lang="fi-FI" sz="2600" dirty="0" err="1"/>
              <a:t>Gcode</a:t>
            </a:r>
            <a:r>
              <a:rPr lang="fi-FI" sz="2600" dirty="0"/>
              <a:t> and </a:t>
            </a:r>
            <a:r>
              <a:rPr lang="fi-FI" sz="2600" dirty="0" err="1"/>
              <a:t>Ultimaker</a:t>
            </a:r>
            <a:r>
              <a:rPr lang="fi-FI" sz="2600" dirty="0"/>
              <a:t> </a:t>
            </a:r>
            <a:r>
              <a:rPr lang="fi-FI" sz="2600" dirty="0" err="1"/>
              <a:t>printers</a:t>
            </a:r>
            <a:endParaRPr lang="fi-FI" sz="2600" dirty="0"/>
          </a:p>
          <a:p>
            <a:pPr marL="0" indent="0">
              <a:buNone/>
            </a:pPr>
            <a:r>
              <a:rPr lang="fi-FI" sz="2600" dirty="0"/>
              <a:t>27.09.2021 </a:t>
            </a:r>
            <a:r>
              <a:rPr lang="fi-FI" sz="2600" dirty="0">
                <a:solidFill>
                  <a:srgbClr val="FF0000"/>
                </a:solidFill>
              </a:rPr>
              <a:t>	3D </a:t>
            </a:r>
            <a:r>
              <a:rPr lang="fi-FI" sz="2600" dirty="0" err="1">
                <a:solidFill>
                  <a:srgbClr val="FF0000"/>
                </a:solidFill>
              </a:rPr>
              <a:t>Print</a:t>
            </a:r>
            <a:r>
              <a:rPr lang="fi-FI" sz="2600" dirty="0">
                <a:solidFill>
                  <a:srgbClr val="FF0000"/>
                </a:solidFill>
              </a:rPr>
              <a:t> workshop and 3D </a:t>
            </a:r>
            <a:r>
              <a:rPr lang="fi-FI" sz="2600" dirty="0" err="1">
                <a:solidFill>
                  <a:srgbClr val="FF0000"/>
                </a:solidFill>
              </a:rPr>
              <a:t>printing</a:t>
            </a:r>
            <a:endParaRPr lang="fi-FI" sz="2600" dirty="0">
              <a:solidFill>
                <a:srgbClr val="FF0000"/>
              </a:solidFill>
            </a:endParaRPr>
          </a:p>
          <a:p>
            <a:pPr marL="0" indent="0">
              <a:buNone/>
            </a:pPr>
            <a:r>
              <a:rPr lang="fi-FI" sz="2600" dirty="0"/>
              <a:t>28.09.2021	3D </a:t>
            </a:r>
            <a:r>
              <a:rPr lang="fi-FI" sz="2600" dirty="0" err="1"/>
              <a:t>modeling</a:t>
            </a:r>
            <a:r>
              <a:rPr lang="fi-FI" sz="2600" dirty="0"/>
              <a:t> </a:t>
            </a:r>
            <a:r>
              <a:rPr lang="fi-FI" sz="2600" dirty="0" err="1"/>
              <a:t>with</a:t>
            </a:r>
            <a:r>
              <a:rPr lang="fi-FI" sz="2600" dirty="0"/>
              <a:t> </a:t>
            </a:r>
            <a:r>
              <a:rPr lang="fi-FI" sz="2600" dirty="0" err="1"/>
              <a:t>Rhino</a:t>
            </a:r>
            <a:r>
              <a:rPr lang="fi-FI" sz="2600" dirty="0"/>
              <a:t> – </a:t>
            </a:r>
            <a:r>
              <a:rPr lang="fi-FI" sz="2600" dirty="0" err="1"/>
              <a:t>Grasshopper</a:t>
            </a:r>
            <a:r>
              <a:rPr lang="fi-FI" sz="2600" dirty="0"/>
              <a:t>		</a:t>
            </a:r>
            <a:r>
              <a:rPr lang="fi-FI" sz="2600" dirty="0">
                <a:solidFill>
                  <a:prstClr val="black"/>
                </a:solidFill>
              </a:rPr>
              <a:t>                                  </a:t>
            </a:r>
            <a:endParaRPr lang="fi-FI" sz="2600" dirty="0"/>
          </a:p>
          <a:p>
            <a:pPr marL="0" indent="0">
              <a:buNone/>
            </a:pPr>
            <a:r>
              <a:rPr lang="fi-FI" sz="2600" dirty="0"/>
              <a:t>04.10.2021      	3D modeling </a:t>
            </a:r>
            <a:r>
              <a:rPr lang="fi-FI" sz="2600" dirty="0" err="1"/>
              <a:t>with</a:t>
            </a:r>
            <a:r>
              <a:rPr lang="fi-FI" sz="2600" dirty="0"/>
              <a:t> </a:t>
            </a:r>
            <a:r>
              <a:rPr lang="fi-FI" sz="2600" dirty="0" err="1"/>
              <a:t>Blender</a:t>
            </a:r>
            <a:r>
              <a:rPr lang="fi-FI" sz="2600" dirty="0"/>
              <a:t> – Basics</a:t>
            </a:r>
          </a:p>
          <a:p>
            <a:pPr marL="0" indent="0">
              <a:buNone/>
            </a:pPr>
            <a:r>
              <a:rPr lang="fi-FI" sz="2600" dirty="0"/>
              <a:t>05.10.2021   	3D </a:t>
            </a:r>
            <a:r>
              <a:rPr lang="fi-FI" sz="2600" dirty="0" err="1"/>
              <a:t>modeling</a:t>
            </a:r>
            <a:r>
              <a:rPr lang="fi-FI" sz="2600" dirty="0"/>
              <a:t> </a:t>
            </a:r>
            <a:r>
              <a:rPr lang="fi-FI" sz="2600" dirty="0" err="1"/>
              <a:t>with</a:t>
            </a:r>
            <a:r>
              <a:rPr lang="fi-FI" sz="2600" dirty="0"/>
              <a:t> </a:t>
            </a:r>
            <a:r>
              <a:rPr lang="fi-FI" sz="2600" dirty="0" err="1"/>
              <a:t>Blender</a:t>
            </a:r>
            <a:r>
              <a:rPr lang="fi-FI" sz="2600" dirty="0"/>
              <a:t> – Nick </a:t>
            </a:r>
            <a:r>
              <a:rPr lang="fi-FI" sz="2600" dirty="0" err="1"/>
              <a:t>Ervink</a:t>
            </a:r>
            <a:endParaRPr lang="fi-FI" sz="2600" dirty="0"/>
          </a:p>
          <a:p>
            <a:pPr marL="0" indent="0">
              <a:buNone/>
            </a:pPr>
            <a:r>
              <a:rPr lang="fi-FI" sz="2600" dirty="0"/>
              <a:t>11.10.2020   	</a:t>
            </a:r>
            <a:r>
              <a:rPr kumimoji="0" lang="fi-FI" sz="2600" b="0" i="0" u="none" strike="noStrike" kern="1200" cap="none" spc="0" normalizeH="0" baseline="0" noProof="0" dirty="0">
                <a:ln>
                  <a:noFill/>
                </a:ln>
                <a:solidFill>
                  <a:srgbClr val="FF0000"/>
                </a:solidFill>
                <a:effectLst/>
                <a:uLnTx/>
                <a:uFillTx/>
                <a:latin typeface="Calibri" panose="020F0502020204030204"/>
                <a:ea typeface="+mn-ea"/>
                <a:cs typeface="+mn-cs"/>
              </a:rPr>
              <a:t>3D </a:t>
            </a:r>
            <a:r>
              <a:rPr kumimoji="0" lang="fi-FI" sz="2600" b="0" i="0" u="none" strike="noStrike" kern="1200" cap="none" spc="0" normalizeH="0" baseline="0" noProof="0" dirty="0" err="1">
                <a:ln>
                  <a:noFill/>
                </a:ln>
                <a:solidFill>
                  <a:srgbClr val="FF0000"/>
                </a:solidFill>
                <a:effectLst/>
                <a:uLnTx/>
                <a:uFillTx/>
                <a:latin typeface="Calibri" panose="020F0502020204030204"/>
                <a:ea typeface="+mn-ea"/>
                <a:cs typeface="+mn-cs"/>
              </a:rPr>
              <a:t>Print</a:t>
            </a:r>
            <a:r>
              <a:rPr kumimoji="0" lang="fi-FI" sz="2600" b="0" i="0" u="none" strike="noStrike" kern="1200" cap="none" spc="0" normalizeH="0" baseline="0" noProof="0" dirty="0">
                <a:ln>
                  <a:noFill/>
                </a:ln>
                <a:solidFill>
                  <a:srgbClr val="FF0000"/>
                </a:solidFill>
                <a:effectLst/>
                <a:uLnTx/>
                <a:uFillTx/>
                <a:latin typeface="Calibri" panose="020F0502020204030204"/>
                <a:ea typeface="+mn-ea"/>
                <a:cs typeface="+mn-cs"/>
              </a:rPr>
              <a:t> workshop and 3D </a:t>
            </a:r>
            <a:r>
              <a:rPr kumimoji="0" lang="fi-FI" sz="2600" b="0" i="0" u="none" strike="noStrike" kern="1200" cap="none" spc="0" normalizeH="0" baseline="0" noProof="0" dirty="0" err="1">
                <a:ln>
                  <a:noFill/>
                </a:ln>
                <a:solidFill>
                  <a:srgbClr val="FF0000"/>
                </a:solidFill>
                <a:effectLst/>
                <a:uLnTx/>
                <a:uFillTx/>
                <a:latin typeface="Calibri" panose="020F0502020204030204"/>
                <a:ea typeface="+mn-ea"/>
                <a:cs typeface="+mn-cs"/>
              </a:rPr>
              <a:t>printing</a:t>
            </a:r>
            <a:r>
              <a:rPr kumimoji="0" lang="fi-FI" sz="26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lang="fi-FI" sz="2600" dirty="0"/>
              <a:t>	</a:t>
            </a:r>
            <a:endParaRPr lang="en-US" sz="2600" dirty="0"/>
          </a:p>
          <a:p>
            <a:pPr marL="0" indent="0">
              <a:buNone/>
            </a:pPr>
            <a:r>
              <a:rPr lang="fi-FI" sz="2600" dirty="0"/>
              <a:t>12.10.2021         	3D </a:t>
            </a:r>
            <a:r>
              <a:rPr lang="fi-FI" sz="2600" dirty="0" err="1"/>
              <a:t>modeling</a:t>
            </a:r>
            <a:r>
              <a:rPr lang="fi-FI" sz="2600" dirty="0"/>
              <a:t> </a:t>
            </a:r>
            <a:r>
              <a:rPr lang="fi-FI" sz="2600" dirty="0" err="1"/>
              <a:t>with</a:t>
            </a:r>
            <a:r>
              <a:rPr lang="fi-FI" sz="2600" dirty="0"/>
              <a:t> </a:t>
            </a:r>
            <a:r>
              <a:rPr lang="fi-FI" sz="2600" dirty="0" err="1"/>
              <a:t>Blender</a:t>
            </a:r>
            <a:endParaRPr lang="fi-FI" sz="2600" dirty="0"/>
          </a:p>
          <a:p>
            <a:pPr marL="0" indent="0">
              <a:buNone/>
            </a:pPr>
            <a:r>
              <a:rPr lang="fi-FI" sz="2600" dirty="0"/>
              <a:t>		3D </a:t>
            </a:r>
            <a:r>
              <a:rPr lang="fi-FI" sz="2600" dirty="0" err="1"/>
              <a:t>printing</a:t>
            </a:r>
            <a:r>
              <a:rPr lang="fi-FI" sz="2600" dirty="0"/>
              <a:t> </a:t>
            </a:r>
            <a:r>
              <a:rPr lang="fi-FI" sz="2600" dirty="0" err="1"/>
              <a:t>models</a:t>
            </a:r>
            <a:r>
              <a:rPr lang="fi-FI" sz="2600" dirty="0"/>
              <a:t> </a:t>
            </a:r>
            <a:r>
              <a:rPr lang="fi-FI" sz="2600" dirty="0" err="1"/>
              <a:t>repairs</a:t>
            </a:r>
            <a:endParaRPr lang="fi-FI" sz="2600" dirty="0"/>
          </a:p>
          <a:p>
            <a:pPr marL="0" indent="0">
              <a:buNone/>
            </a:pPr>
            <a:r>
              <a:rPr lang="fi-FI" sz="2600" dirty="0"/>
              <a:t>18.10.2021	</a:t>
            </a: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3D </a:t>
            </a:r>
            <a:r>
              <a:rPr kumimoji="0" lang="fi-FI" sz="2600" b="0" i="0" u="none" strike="noStrike" kern="1200" cap="none" spc="0" normalizeH="0" baseline="0" noProof="0" dirty="0" err="1">
                <a:ln>
                  <a:noFill/>
                </a:ln>
                <a:solidFill>
                  <a:prstClr val="black"/>
                </a:solidFill>
                <a:effectLst/>
                <a:uLnTx/>
                <a:uFillTx/>
                <a:latin typeface="Calibri" panose="020F0502020204030204"/>
                <a:ea typeface="+mn-ea"/>
                <a:cs typeface="+mn-cs"/>
              </a:rPr>
              <a:t>modeling</a:t>
            </a: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600" b="0" i="0" u="none" strike="noStrike" kern="1200" cap="none" spc="0" normalizeH="0" baseline="0" noProof="0" dirty="0" err="1">
                <a:ln>
                  <a:noFill/>
                </a:ln>
                <a:solidFill>
                  <a:prstClr val="black"/>
                </a:solidFill>
                <a:effectLst/>
                <a:uLnTx/>
                <a:uFillTx/>
                <a:latin typeface="Calibri" panose="020F0502020204030204"/>
                <a:ea typeface="+mn-ea"/>
                <a:cs typeface="+mn-cs"/>
              </a:rPr>
              <a:t>with</a:t>
            </a: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i-FI" sz="2600" b="0" i="0" u="none" strike="noStrike" kern="1200" cap="none" spc="0" normalizeH="0" baseline="0" noProof="0" dirty="0" err="1">
                <a:ln>
                  <a:noFill/>
                </a:ln>
                <a:solidFill>
                  <a:prstClr val="black"/>
                </a:solidFill>
                <a:effectLst/>
                <a:uLnTx/>
                <a:uFillTx/>
                <a:latin typeface="Calibri" panose="020F0502020204030204"/>
                <a:ea typeface="+mn-ea"/>
                <a:cs typeface="+mn-cs"/>
              </a:rPr>
              <a:t>Blender</a:t>
            </a:r>
            <a:r>
              <a:rPr kumimoji="0" lang="fi-FI"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fi-FI" sz="2600" dirty="0"/>
              <a:t>	          	</a:t>
            </a:r>
          </a:p>
          <a:p>
            <a:pPr marL="0" indent="0">
              <a:buNone/>
            </a:pPr>
            <a:r>
              <a:rPr lang="fi-FI" sz="2600" dirty="0"/>
              <a:t>19.10.2021	</a:t>
            </a:r>
            <a:r>
              <a:rPr lang="fi-FI" sz="2600" dirty="0" err="1"/>
              <a:t>Checking</a:t>
            </a:r>
            <a:r>
              <a:rPr lang="fi-FI" sz="2600" dirty="0"/>
              <a:t> 3D </a:t>
            </a:r>
            <a:r>
              <a:rPr lang="fi-FI" sz="2600" dirty="0" err="1"/>
              <a:t>models</a:t>
            </a:r>
            <a:r>
              <a:rPr lang="fi-FI" sz="2600" dirty="0"/>
              <a:t> , </a:t>
            </a:r>
            <a:r>
              <a:rPr lang="fi-FI" sz="2600" dirty="0" err="1"/>
              <a:t>prints</a:t>
            </a:r>
            <a:r>
              <a:rPr lang="fi-FI" sz="2600" dirty="0"/>
              <a:t> and discussion </a:t>
            </a:r>
            <a:r>
              <a:rPr lang="fi-FI" dirty="0"/>
              <a:t>			</a:t>
            </a:r>
          </a:p>
        </p:txBody>
      </p:sp>
    </p:spTree>
    <p:extLst>
      <p:ext uri="{BB962C8B-B14F-4D97-AF65-F5344CB8AC3E}">
        <p14:creationId xmlns:p14="http://schemas.microsoft.com/office/powerpoint/2010/main" val="4130958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19D0-D523-4D53-804D-9D561C04FBCD}"/>
              </a:ext>
            </a:extLst>
          </p:cNvPr>
          <p:cNvSpPr>
            <a:spLocks noGrp="1"/>
          </p:cNvSpPr>
          <p:nvPr>
            <p:ph type="title"/>
          </p:nvPr>
        </p:nvSpPr>
        <p:spPr>
          <a:xfrm>
            <a:off x="838200" y="410368"/>
            <a:ext cx="10515600" cy="1325563"/>
          </a:xfrm>
        </p:spPr>
        <p:txBody>
          <a:bodyPr/>
          <a:lstStyle/>
          <a:p>
            <a:r>
              <a:rPr lang="en-US" dirty="0">
                <a:latin typeface="+mn-lt"/>
              </a:rPr>
              <a:t>3D modeling for sculptors</a:t>
            </a:r>
            <a:endParaRPr lang="sv-SE" dirty="0">
              <a:latin typeface="+mn-lt"/>
            </a:endParaRPr>
          </a:p>
        </p:txBody>
      </p:sp>
      <p:sp>
        <p:nvSpPr>
          <p:cNvPr id="3" name="Content Placeholder 2">
            <a:extLst>
              <a:ext uri="{FF2B5EF4-FFF2-40B4-BE49-F238E27FC236}">
                <a16:creationId xmlns:a16="http://schemas.microsoft.com/office/drawing/2014/main" id="{12CAFE68-4130-45EA-8932-4B2FC82D279D}"/>
              </a:ext>
            </a:extLst>
          </p:cNvPr>
          <p:cNvSpPr>
            <a:spLocks noGrp="1"/>
          </p:cNvSpPr>
          <p:nvPr>
            <p:ph idx="1"/>
          </p:nvPr>
        </p:nvSpPr>
        <p:spPr>
          <a:xfrm>
            <a:off x="838200" y="1870471"/>
            <a:ext cx="10515600" cy="4351338"/>
          </a:xfrm>
        </p:spPr>
        <p:txBody>
          <a:bodyPr>
            <a:normAutofit/>
          </a:bodyPr>
          <a:lstStyle/>
          <a:p>
            <a:r>
              <a:rPr lang="en-US" sz="2400" dirty="0">
                <a:solidFill>
                  <a:srgbClr val="474747"/>
                </a:solidFill>
                <a:latin typeface="Fira Sans" panose="020B0503050000020004" pitchFamily="34" charset="0"/>
              </a:rPr>
              <a:t>Introduction</a:t>
            </a:r>
            <a:r>
              <a:rPr lang="en-US" sz="2400" b="0" i="0" dirty="0">
                <a:solidFill>
                  <a:srgbClr val="474747"/>
                </a:solidFill>
                <a:effectLst/>
                <a:latin typeface="Fira Sans" panose="020B0503050000020004" pitchFamily="34" charset="0"/>
              </a:rPr>
              <a:t> to 3D </a:t>
            </a:r>
            <a:r>
              <a:rPr lang="en-US" sz="2400" b="0" i="0" dirty="0" err="1">
                <a:solidFill>
                  <a:srgbClr val="474747"/>
                </a:solidFill>
                <a:effectLst/>
                <a:latin typeface="Fira Sans" panose="020B0503050000020004" pitchFamily="34" charset="0"/>
              </a:rPr>
              <a:t>softwares</a:t>
            </a:r>
            <a:r>
              <a:rPr lang="en-US" sz="2400" b="0" i="0" dirty="0">
                <a:solidFill>
                  <a:srgbClr val="474747"/>
                </a:solidFill>
                <a:effectLst/>
                <a:latin typeface="Fira Sans" panose="020B0503050000020004" pitchFamily="34" charset="0"/>
              </a:rPr>
              <a:t> such as Rhino, Blender and Grasshopper. </a:t>
            </a:r>
          </a:p>
          <a:p>
            <a:r>
              <a:rPr lang="en-US" sz="2400" dirty="0">
                <a:solidFill>
                  <a:srgbClr val="474747"/>
                </a:solidFill>
                <a:latin typeface="Fira Sans" panose="020B0503050000020004" pitchFamily="34" charset="0"/>
              </a:rPr>
              <a:t>L</a:t>
            </a:r>
            <a:r>
              <a:rPr lang="en-US" sz="2400" b="0" i="0" dirty="0">
                <a:solidFill>
                  <a:srgbClr val="474747"/>
                </a:solidFill>
                <a:effectLst/>
                <a:latin typeface="Fira Sans" panose="020B0503050000020004" pitchFamily="34" charset="0"/>
              </a:rPr>
              <a:t>earn basic methods for creating and modelling objects suitable for producing actual sculptures using 3D printing and (laser cutting) techniques. </a:t>
            </a:r>
          </a:p>
          <a:p>
            <a:r>
              <a:rPr lang="en-US" sz="2400" b="0" i="0" dirty="0">
                <a:solidFill>
                  <a:srgbClr val="474747"/>
                </a:solidFill>
                <a:effectLst/>
                <a:latin typeface="Fira Sans" panose="020B0503050000020004" pitchFamily="34" charset="0"/>
              </a:rPr>
              <a:t>Series of hands-on exercises that highlight 3D modeling. </a:t>
            </a:r>
          </a:p>
          <a:p>
            <a:r>
              <a:rPr lang="en-US" sz="2400" dirty="0">
                <a:solidFill>
                  <a:srgbClr val="474747"/>
                </a:solidFill>
                <a:latin typeface="Fira Sans" panose="020B0503050000020004" pitchFamily="34" charset="0"/>
              </a:rPr>
              <a:t>I</a:t>
            </a:r>
            <a:r>
              <a:rPr lang="en-US" sz="2400" b="0" i="0" dirty="0">
                <a:solidFill>
                  <a:srgbClr val="474747"/>
                </a:solidFill>
                <a:effectLst/>
                <a:latin typeface="Fira Sans" panose="020B0503050000020004" pitchFamily="34" charset="0"/>
              </a:rPr>
              <a:t>ntroduction to the same techniques as sculptors and architectural offices apply such as Tony Cragg, Nick </a:t>
            </a:r>
            <a:r>
              <a:rPr lang="en-US" sz="2400" b="0" i="0" dirty="0" err="1">
                <a:solidFill>
                  <a:srgbClr val="474747"/>
                </a:solidFill>
                <a:effectLst/>
                <a:latin typeface="Fira Sans" panose="020B0503050000020004" pitchFamily="34" charset="0"/>
              </a:rPr>
              <a:t>Ervink</a:t>
            </a:r>
            <a:r>
              <a:rPr lang="en-US" sz="2400" b="0" i="0" dirty="0">
                <a:solidFill>
                  <a:srgbClr val="474747"/>
                </a:solidFill>
                <a:effectLst/>
                <a:latin typeface="Fira Sans" panose="020B0503050000020004" pitchFamily="34" charset="0"/>
              </a:rPr>
              <a:t> and Zaha Hadid.</a:t>
            </a:r>
            <a:endParaRPr lang="sv-SE" sz="2400" dirty="0"/>
          </a:p>
        </p:txBody>
      </p:sp>
      <p:sp>
        <p:nvSpPr>
          <p:cNvPr id="4" name="Date Placeholder 3">
            <a:extLst>
              <a:ext uri="{FF2B5EF4-FFF2-40B4-BE49-F238E27FC236}">
                <a16:creationId xmlns:a16="http://schemas.microsoft.com/office/drawing/2014/main" id="{EAE5066A-DE36-4EBA-9C7B-5CFEF0724153}"/>
              </a:ext>
            </a:extLst>
          </p:cNvPr>
          <p:cNvSpPr>
            <a:spLocks noGrp="1"/>
          </p:cNvSpPr>
          <p:nvPr>
            <p:ph type="dt" sz="half" idx="10"/>
          </p:nvPr>
        </p:nvSpPr>
        <p:spPr/>
        <p:txBody>
          <a:bodyPr/>
          <a:lstStyle/>
          <a:p>
            <a:fld id="{874F2C81-ED70-4777-B7B4-CE692AA95E48}" type="datetime1">
              <a:rPr lang="fi-FI" smtClean="0"/>
              <a:t>13.9.2021</a:t>
            </a:fld>
            <a:endParaRPr lang="fi-FI"/>
          </a:p>
        </p:txBody>
      </p:sp>
    </p:spTree>
    <p:extLst>
      <p:ext uri="{BB962C8B-B14F-4D97-AF65-F5344CB8AC3E}">
        <p14:creationId xmlns:p14="http://schemas.microsoft.com/office/powerpoint/2010/main" val="429482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5"/>
          <p:cNvPicPr>
            <a:picLocks noChangeAspect="1"/>
          </p:cNvPicPr>
          <p:nvPr/>
        </p:nvPicPr>
        <p:blipFill rotWithShape="1">
          <a:blip r:embed="rId2">
            <a:extLst>
              <a:ext uri="{28A0092B-C50C-407E-A947-70E740481C1C}">
                <a14:useLocalDpi xmlns:a14="http://schemas.microsoft.com/office/drawing/2010/main" val="0"/>
              </a:ext>
            </a:extLst>
          </a:blip>
          <a:srcRect r="-1" b="6795"/>
          <a:stretch/>
        </p:blipFill>
        <p:spPr>
          <a:xfrm>
            <a:off x="7556408" y="10"/>
            <a:ext cx="4635591" cy="6857990"/>
          </a:xfrm>
          <a:prstGeom prst="rect">
            <a:avLst/>
          </a:prstGeom>
          <a:effectLst/>
        </p:spPr>
      </p:pic>
      <p:sp>
        <p:nvSpPr>
          <p:cNvPr id="2" name="Otsikko 1">
            <a:extLst>
              <a:ext uri="{FF2B5EF4-FFF2-40B4-BE49-F238E27FC236}">
                <a16:creationId xmlns:a16="http://schemas.microsoft.com/office/drawing/2014/main" id="{DFC3FF9B-22CD-4B62-B228-D0B2066DB832}"/>
              </a:ext>
            </a:extLst>
          </p:cNvPr>
          <p:cNvSpPr>
            <a:spLocks noGrp="1"/>
          </p:cNvSpPr>
          <p:nvPr>
            <p:ph type="title"/>
          </p:nvPr>
        </p:nvSpPr>
        <p:spPr>
          <a:xfrm>
            <a:off x="648929" y="629266"/>
            <a:ext cx="6586491" cy="1676603"/>
          </a:xfrm>
        </p:spPr>
        <p:txBody>
          <a:bodyPr>
            <a:normAutofit/>
          </a:bodyPr>
          <a:lstStyle/>
          <a:p>
            <a:r>
              <a:rPr lang="en-US" dirty="0">
                <a:latin typeface="+mn-lt"/>
              </a:rPr>
              <a:t>Tony Cragg</a:t>
            </a:r>
            <a:endParaRPr lang="fi-FI" dirty="0">
              <a:latin typeface="+mn-lt"/>
            </a:endParaRPr>
          </a:p>
        </p:txBody>
      </p:sp>
      <p:sp>
        <p:nvSpPr>
          <p:cNvPr id="4" name="Päivämäärän paikkamerkki 3">
            <a:extLst>
              <a:ext uri="{FF2B5EF4-FFF2-40B4-BE49-F238E27FC236}">
                <a16:creationId xmlns:a16="http://schemas.microsoft.com/office/drawing/2014/main" id="{844335F3-C280-46BE-9E63-7EFC4FC7973C}"/>
              </a:ext>
            </a:extLst>
          </p:cNvPr>
          <p:cNvSpPr>
            <a:spLocks noGrp="1"/>
          </p:cNvSpPr>
          <p:nvPr>
            <p:ph type="dt" sz="half" idx="10"/>
          </p:nvPr>
        </p:nvSpPr>
        <p:spPr>
          <a:xfrm>
            <a:off x="838200" y="6356350"/>
            <a:ext cx="2049855" cy="365125"/>
          </a:xfrm>
        </p:spPr>
        <p:txBody>
          <a:bodyPr>
            <a:normAutofit/>
          </a:bodyPr>
          <a:lstStyle/>
          <a:p>
            <a:pPr>
              <a:spcAft>
                <a:spcPts val="600"/>
              </a:spcAft>
            </a:pPr>
            <a:fld id="{874F2C81-ED70-4777-B7B4-CE692AA95E48}" type="datetime1">
              <a:rPr lang="fi-FI" smtClean="0"/>
              <a:pPr>
                <a:spcAft>
                  <a:spcPts val="600"/>
                </a:spcAft>
              </a:pPr>
              <a:t>13.9.2021</a:t>
            </a:fld>
            <a:endParaRPr lang="fi-FI"/>
          </a:p>
        </p:txBody>
      </p:sp>
      <p:sp>
        <p:nvSpPr>
          <p:cNvPr id="11" name="Content Placeholder 10"/>
          <p:cNvSpPr>
            <a:spLocks noGrp="1"/>
          </p:cNvSpPr>
          <p:nvPr>
            <p:ph idx="1"/>
          </p:nvPr>
        </p:nvSpPr>
        <p:spPr>
          <a:xfrm>
            <a:off x="648931" y="2443315"/>
            <a:ext cx="6586489" cy="3785419"/>
          </a:xfrm>
        </p:spPr>
        <p:txBody>
          <a:bodyPr>
            <a:normAutofit fontScale="92500" lnSpcReduction="20000"/>
          </a:bodyPr>
          <a:lstStyle/>
          <a:p>
            <a:pPr marL="0" indent="0">
              <a:buNone/>
            </a:pPr>
            <a:r>
              <a:rPr lang="fi-FI" sz="3000" dirty="0" err="1"/>
              <a:t>Born</a:t>
            </a:r>
            <a:r>
              <a:rPr lang="fi-FI" sz="3000" dirty="0"/>
              <a:t> in Liverpool, 1949</a:t>
            </a:r>
            <a:endParaRPr lang="en-GB" sz="3000" dirty="0"/>
          </a:p>
          <a:p>
            <a:pPr marL="0" indent="0">
              <a:buNone/>
            </a:pPr>
            <a:endParaRPr lang="en-GB" sz="3000" dirty="0">
              <a:solidFill>
                <a:srgbClr val="333333"/>
              </a:solidFill>
            </a:endParaRPr>
          </a:p>
          <a:p>
            <a:pPr marL="0" indent="0">
              <a:buNone/>
            </a:pPr>
            <a:r>
              <a:rPr lang="en-GB" sz="3000" dirty="0">
                <a:solidFill>
                  <a:srgbClr val="333333"/>
                </a:solidFill>
              </a:rPr>
              <a:t>As the  son of an electrical engineer, who was involved in the development of the Concorde airplane, Cragg became familiar with technology.</a:t>
            </a:r>
          </a:p>
          <a:p>
            <a:pPr marL="0" indent="0">
              <a:buNone/>
            </a:pPr>
            <a:endParaRPr lang="en-GB" sz="3000" dirty="0"/>
          </a:p>
          <a:p>
            <a:pPr marL="0" indent="0">
              <a:buNone/>
            </a:pPr>
            <a:endParaRPr lang="en-GB" sz="3000" dirty="0"/>
          </a:p>
          <a:p>
            <a:pPr marL="0" indent="0">
              <a:buNone/>
            </a:pPr>
            <a:r>
              <a:rPr lang="en-GB" sz="3000" dirty="0"/>
              <a:t>Line of Thought, 2002</a:t>
            </a:r>
            <a:endParaRPr lang="en-US" sz="3000" dirty="0"/>
          </a:p>
        </p:txBody>
      </p:sp>
    </p:spTree>
    <p:extLst>
      <p:ext uri="{BB962C8B-B14F-4D97-AF65-F5344CB8AC3E}">
        <p14:creationId xmlns:p14="http://schemas.microsoft.com/office/powerpoint/2010/main" val="206073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6" name="Sisällön paikkamerkki 2">
            <a:extLst>
              <a:ext uri="{FF2B5EF4-FFF2-40B4-BE49-F238E27FC236}">
                <a16:creationId xmlns:a16="http://schemas.microsoft.com/office/drawing/2014/main" id="{88A7EBF2-2BC9-495D-92B9-C93A93A5ADC2}"/>
              </a:ext>
            </a:extLst>
          </p:cNvPr>
          <p:cNvGraphicFramePr>
            <a:graphicFrameLocks noGrp="1"/>
          </p:cNvGraphicFramePr>
          <p:nvPr>
            <p:ph idx="1"/>
            <p:extLst>
              <p:ext uri="{D42A27DB-BD31-4B8C-83A1-F6EECF244321}">
                <p14:modId xmlns:p14="http://schemas.microsoft.com/office/powerpoint/2010/main" val="2184403512"/>
              </p:ext>
            </p:extLst>
          </p:nvPr>
        </p:nvGraphicFramePr>
        <p:xfrm>
          <a:off x="702733" y="4477345"/>
          <a:ext cx="10500976" cy="1951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äivämäärän paikkamerkki 3">
            <a:extLst>
              <a:ext uri="{FF2B5EF4-FFF2-40B4-BE49-F238E27FC236}">
                <a16:creationId xmlns:a16="http://schemas.microsoft.com/office/drawing/2014/main" id="{26C88403-E1C4-4B71-8645-938A1C3E6A99}"/>
              </a:ext>
            </a:extLst>
          </p:cNvPr>
          <p:cNvSpPr>
            <a:spLocks noGrp="1"/>
          </p:cNvSpPr>
          <p:nvPr>
            <p:ph type="dt" sz="half" idx="10"/>
          </p:nvPr>
        </p:nvSpPr>
        <p:spPr/>
        <p:txBody>
          <a:bodyPr/>
          <a:lstStyle/>
          <a:p>
            <a:fld id="{874F2C81-ED70-4777-B7B4-CE692AA95E48}" type="datetime1">
              <a:rPr lang="fi-FI" smtClean="0"/>
              <a:t>13.9.2021</a:t>
            </a:fld>
            <a:endParaRPr lang="fi-FI"/>
          </a:p>
        </p:txBody>
      </p:sp>
    </p:spTree>
    <p:extLst>
      <p:ext uri="{BB962C8B-B14F-4D97-AF65-F5344CB8AC3E}">
        <p14:creationId xmlns:p14="http://schemas.microsoft.com/office/powerpoint/2010/main" val="3000027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Sisällön paikkamerkki 5"/>
          <p:cNvPicPr>
            <a:picLocks noChangeAspect="1"/>
          </p:cNvPicPr>
          <p:nvPr/>
        </p:nvPicPr>
        <p:blipFill rotWithShape="1">
          <a:blip r:embed="rId2">
            <a:extLst>
              <a:ext uri="{28A0092B-C50C-407E-A947-70E740481C1C}">
                <a14:useLocalDpi xmlns:a14="http://schemas.microsoft.com/office/drawing/2010/main" val="0"/>
              </a:ext>
            </a:extLst>
          </a:blip>
          <a:srcRect l="21063" r="5422" b="-1"/>
          <a:stretch/>
        </p:blipFill>
        <p:spPr>
          <a:xfrm>
            <a:off x="6253367" y="10"/>
            <a:ext cx="7552944" cy="6857990"/>
          </a:xfrm>
          <a:prstGeom prst="rect">
            <a:avLst/>
          </a:prstGeom>
          <a:effectLst/>
        </p:spPr>
      </p:pic>
      <p:sp>
        <p:nvSpPr>
          <p:cNvPr id="2" name="Otsikko 1">
            <a:extLst>
              <a:ext uri="{FF2B5EF4-FFF2-40B4-BE49-F238E27FC236}">
                <a16:creationId xmlns:a16="http://schemas.microsoft.com/office/drawing/2014/main" id="{43285EDD-1C56-4DB3-969D-870B07098D54}"/>
              </a:ext>
            </a:extLst>
          </p:cNvPr>
          <p:cNvSpPr>
            <a:spLocks noGrp="1"/>
          </p:cNvSpPr>
          <p:nvPr>
            <p:ph type="title"/>
          </p:nvPr>
        </p:nvSpPr>
        <p:spPr>
          <a:xfrm>
            <a:off x="648929" y="629266"/>
            <a:ext cx="3651467" cy="1676603"/>
          </a:xfrm>
        </p:spPr>
        <p:txBody>
          <a:bodyPr>
            <a:normAutofit/>
          </a:bodyPr>
          <a:lstStyle/>
          <a:p>
            <a:r>
              <a:rPr lang="fi-FI" dirty="0">
                <a:latin typeface="+mn-lt"/>
              </a:rPr>
              <a:t>Tony </a:t>
            </a:r>
            <a:r>
              <a:rPr lang="fi-FI" dirty="0" err="1">
                <a:latin typeface="+mn-lt"/>
              </a:rPr>
              <a:t>Cragg</a:t>
            </a:r>
            <a:endParaRPr lang="fi-FI" dirty="0">
              <a:latin typeface="+mn-lt"/>
            </a:endParaRPr>
          </a:p>
        </p:txBody>
      </p:sp>
      <p:sp>
        <p:nvSpPr>
          <p:cNvPr id="4" name="Päivämäärän paikkamerkki 3">
            <a:extLst>
              <a:ext uri="{FF2B5EF4-FFF2-40B4-BE49-F238E27FC236}">
                <a16:creationId xmlns:a16="http://schemas.microsoft.com/office/drawing/2014/main" id="{1FE8B187-B82C-457F-A864-8D4780DBDF89}"/>
              </a:ext>
            </a:extLst>
          </p:cNvPr>
          <p:cNvSpPr>
            <a:spLocks noGrp="1"/>
          </p:cNvSpPr>
          <p:nvPr>
            <p:ph type="dt" sz="half" idx="10"/>
          </p:nvPr>
        </p:nvSpPr>
        <p:spPr>
          <a:xfrm>
            <a:off x="7991856" y="6356350"/>
            <a:ext cx="2660904" cy="365125"/>
          </a:xfrm>
        </p:spPr>
        <p:txBody>
          <a:bodyPr>
            <a:normAutofit/>
          </a:bodyPr>
          <a:lstStyle/>
          <a:p>
            <a:pPr algn="r">
              <a:spcAft>
                <a:spcPts val="600"/>
              </a:spcAft>
            </a:pPr>
            <a:fld id="{874F2C81-ED70-4777-B7B4-CE692AA95E48}" type="datetime1">
              <a:rPr lang="fi-FI">
                <a:solidFill>
                  <a:srgbClr val="FFFFFF"/>
                </a:solidFill>
              </a:rPr>
              <a:pPr algn="r">
                <a:spcAft>
                  <a:spcPts val="600"/>
                </a:spcAft>
              </a:pPr>
              <a:t>13.9.2021</a:t>
            </a:fld>
            <a:endParaRPr lang="fi-FI">
              <a:solidFill>
                <a:srgbClr val="FFFFFF"/>
              </a:solidFill>
            </a:endParaRPr>
          </a:p>
        </p:txBody>
      </p:sp>
      <p:sp>
        <p:nvSpPr>
          <p:cNvPr id="11" name="Content Placeholder 10"/>
          <p:cNvSpPr>
            <a:spLocks noGrp="1"/>
          </p:cNvSpPr>
          <p:nvPr>
            <p:ph idx="1"/>
          </p:nvPr>
        </p:nvSpPr>
        <p:spPr>
          <a:xfrm>
            <a:off x="648931" y="2438400"/>
            <a:ext cx="4543958" cy="3747911"/>
          </a:xfrm>
        </p:spPr>
        <p:txBody>
          <a:bodyPr>
            <a:normAutofit/>
          </a:bodyPr>
          <a:lstStyle/>
          <a:p>
            <a:pPr marL="0" indent="0">
              <a:buNone/>
            </a:pPr>
            <a:r>
              <a:rPr lang="en-GB" i="1" dirty="0"/>
              <a:t>Bent of Mind (2005)</a:t>
            </a:r>
            <a:r>
              <a:rPr lang="en-GB" dirty="0"/>
              <a:t> alters continually as the viewer moves around it, drawing the eye to its extremities as one attempts to make sense of the shifting and distorted forms.</a:t>
            </a:r>
            <a:endParaRPr lang="en-US" sz="1800" dirty="0"/>
          </a:p>
        </p:txBody>
      </p:sp>
    </p:spTree>
    <p:extLst>
      <p:ext uri="{BB962C8B-B14F-4D97-AF65-F5344CB8AC3E}">
        <p14:creationId xmlns:p14="http://schemas.microsoft.com/office/powerpoint/2010/main" val="344017945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678</TotalTime>
  <Words>996</Words>
  <Application>Microsoft Office PowerPoint</Application>
  <PresentationFormat>Widescreen</PresentationFormat>
  <Paragraphs>162</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-apple-system</vt:lpstr>
      <vt:lpstr>Arial</vt:lpstr>
      <vt:lpstr>Benton Mod Disp Cond Reg</vt:lpstr>
      <vt:lpstr>Calibri</vt:lpstr>
      <vt:lpstr>Calibri Light</vt:lpstr>
      <vt:lpstr>Fira Sans</vt:lpstr>
      <vt:lpstr>Minion Pro</vt:lpstr>
      <vt:lpstr>Office-teema</vt:lpstr>
      <vt:lpstr> ARTS-A0412 Digital Sculpture 1 –  3D Modelling for Sculpture   3 ECTS / 13.9.-19.10.2021 / Mon &amp; Thu 13.15-17.00  Väre M101 except 12.10. R102   Teacher: Satu-Minna Suorajärvi  Learn Rhinoceroes, Grasshopper, and Blender for creating 3d printable sculptures  </vt:lpstr>
      <vt:lpstr>PowerPoint Presentation</vt:lpstr>
      <vt:lpstr>Paradigm shift</vt:lpstr>
      <vt:lpstr>Learning outcomes </vt:lpstr>
      <vt:lpstr>Schedule:</vt:lpstr>
      <vt:lpstr>3D modeling for sculptors</vt:lpstr>
      <vt:lpstr>Tony Cragg</vt:lpstr>
      <vt:lpstr>PowerPoint Presentation</vt:lpstr>
      <vt:lpstr>Tony Cragg</vt:lpstr>
      <vt:lpstr>PowerPoint Presentation</vt:lpstr>
      <vt:lpstr>Tony Cragg  Versus, 2010  Materials: Bronze Size:  56 x 61 x 22 cm      </vt:lpstr>
      <vt:lpstr>PowerPoint Presentation</vt:lpstr>
      <vt:lpstr>Tony Cragg</vt:lpstr>
      <vt:lpstr>Zaha Hadid (1950-2016)</vt:lpstr>
      <vt:lpstr>The Serpentine Sackler Gallery Hyde Park, London, 2013 </vt:lpstr>
      <vt:lpstr>The Heydar Aliyev Center, Baku, Azerbaijan, 2012</vt:lpstr>
      <vt:lpstr>PowerPoint Presentation</vt:lpstr>
      <vt:lpstr>PowerPoint Presentation</vt:lpstr>
      <vt:lpstr>PowerPoint Presentation</vt:lpstr>
      <vt:lpstr>Aura, 2008</vt:lpstr>
      <vt:lpstr>Serac, 2013</vt:lpstr>
      <vt:lpstr>PowerPoint Presentation</vt:lpstr>
      <vt:lpstr>Parametric 3D modeling</vt:lpstr>
      <vt:lpstr>PowerPoint Presentation</vt:lpstr>
      <vt:lpstr> Nick Ervinck (1981)   </vt:lpstr>
      <vt:lpstr>Ikrasim, 2009  </vt:lpstr>
      <vt:lpstr>Agrieborz, 2009 - 2010  </vt:lpstr>
      <vt:lpstr>Nick Ervinck in his sudios:</vt:lpstr>
      <vt:lpstr>PowerPoint Presentation</vt:lpstr>
      <vt:lpstr>Warsubec, 2009  Materials: Polyester, polyurethane, wood and steel Size: 2 X 314 x 1222 x 647 cm  Place: Stichting Liedts-Meesen Zebrastraat Gent</vt:lpstr>
      <vt:lpstr>PowerPoint Presentation</vt:lpstr>
      <vt:lpstr>PowerPoint Presentation</vt:lpstr>
      <vt:lpstr>           Niargtzag, 2012, Maselis - Roeselare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Sculpture 1 –  3d modelling with Rhinoceroes, Blender and Grasshopper and 3d printing</dc:title>
  <dc:creator>3daddict</dc:creator>
  <cp:lastModifiedBy>Satu-Minna Suorajärvi</cp:lastModifiedBy>
  <cp:revision>50</cp:revision>
  <dcterms:created xsi:type="dcterms:W3CDTF">2018-09-10T05:42:50Z</dcterms:created>
  <dcterms:modified xsi:type="dcterms:W3CDTF">2021-09-13T08:16:21Z</dcterms:modified>
</cp:coreProperties>
</file>