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2" r:id="rId4"/>
    <p:sldId id="273" r:id="rId5"/>
    <p:sldId id="274" r:id="rId6"/>
    <p:sldId id="277" r:id="rId7"/>
    <p:sldId id="275" r:id="rId8"/>
    <p:sldId id="269" r:id="rId9"/>
    <p:sldId id="27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1A16-3BC2-08C0-01E6-6653A05BD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61420-BC5E-E197-42C3-CDA1E988E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721B-A23F-87C9-C7E8-3223D57B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1376E-C18F-86D5-921A-AE047C3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388D-4AEA-2618-5561-F4885FBE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1E40-C82B-5A22-0853-6BD36000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682A-3E0A-0E9B-ABB9-73116D962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82AAF-3A71-E28C-455F-E8A226E6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4A65-253B-1361-C452-D9E995DD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9727-AB64-C267-68C6-9FE0128F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55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2ECE9-9BA3-963C-BA5B-22EE77B1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2F718-F958-0794-9F86-F4D242D8B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B922-35EC-5724-D6A0-DE128CF1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88C2-8353-DC9C-B4A7-2A45F32F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8E161-B24B-810E-9299-AECD21B7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3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092A-105B-6362-46BE-4C2D5C26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EBD6-684A-33A6-0932-931FA857D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F32E0-06F0-2679-BCCB-0897E5ED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3945-6DC5-896A-D981-FB37B083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CB567-6D62-F79E-4694-6EDB7FFD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3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B780-C627-3C73-25EB-62DD3588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7BD11-E482-6B26-BEB2-A8931DF1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64741-6C5A-DFA9-CEDE-9883380B6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110C-BEAD-778A-EE5B-35013D74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D3C0-7070-9D83-5067-3A4917CA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8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9746-E269-7FF9-4C4B-D42781C3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FF0A-50E3-89A3-8A47-C95E8F9EF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D0BB4-2F78-4E75-B7A0-B4727AC5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0879E-9DB8-81FB-2909-EA2AE47D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672F-4E80-4682-DE92-197AADC1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79F15-A9CA-E5CE-C687-5E3B2DB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91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80B8-8402-4F06-0791-5F4A3BDD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1871A-7741-B482-08DB-BE97ABDB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90FD2-4AC3-E0D3-41EE-D0F26C383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68DBA-4418-9397-909E-D26AE5A65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ACC10-C710-215D-6857-739712FC2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BBC2D-BBF5-54C1-6490-1A7BD7F5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05B44-3C85-1C23-CBF2-01527F7D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05877-A0B4-DBC0-A479-3BE94E7F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2249-B882-8405-53B0-A33A507E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35CC2-F8A2-C824-7046-0F91CB4A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1E06E-2AC9-4B04-5EF2-CDEA631A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DD13F-B6F3-E71D-73B4-FE11F0C4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3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3AF15-EA8D-DF57-CA24-F4AC0C30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D0FDE-FF25-0BED-006E-11DB2896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83162-7FAA-4858-FF28-28097B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6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8D50-15C3-6659-CEFE-5FEB96C3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8AC1-7889-4B02-4D08-8EF1A5E3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9FFB3-DAF3-C630-ABB6-20E8148D7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C719C-C65B-2197-BCC8-1299736C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5E27C-ED84-56BA-8615-C80664A4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5E969-89B2-6445-439D-DFA3B7C1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4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7375-09F0-A735-18E4-794581C5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DF691-FFA4-D82D-3D20-75FAB2E92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716C9-6306-F8E3-2049-EC5206B70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5DA7-5D9D-1941-5971-0C831802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0553D-CEC7-FC0E-32BF-17962273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401F0-B564-81BA-DC43-54B60D96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5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DE34C-2769-F3C4-C3AE-A39F1723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4F49E-3752-2C8C-EAC7-8DF9D322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FA0F-6BC2-5630-498F-336FB6D0A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030B-5216-4C95-A545-8A1D4D6928A6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BC78D-90B7-A913-784F-47189459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9C8C6-1066-6A0D-AEB2-90832C3B0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3A0E-0B6A-4E2B-8133-84DFFDB3E4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69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v/resource/12227029/svara-personen-som-jobbar-p%c3%a5-kaf%c3%a9et-answer-the-person-work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rplay.se/program/201713-svenska-for-alla-veckodag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3" descr="Cherry blossoms">
            <a:extLst>
              <a:ext uri="{FF2B5EF4-FFF2-40B4-BE49-F238E27FC236}">
                <a16:creationId xmlns:a16="http://schemas.microsoft.com/office/drawing/2014/main" id="{3ADD738C-3B0B-A349-F91C-58855CEB4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740E15B9-4925-9A75-037F-27413522E9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altLang="fi-FI" sz="5100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Swedish</a:t>
            </a:r>
            <a: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for </a:t>
            </a:r>
            <a:r>
              <a:rPr lang="fi-FI" altLang="fi-FI" sz="5100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international</a:t>
            </a:r>
            <a: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i-FI" altLang="fi-FI" sz="5100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students</a:t>
            </a:r>
            <a: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1A </a:t>
            </a:r>
            <a:b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(3 </a:t>
            </a:r>
            <a:r>
              <a:rPr lang="fi-FI" altLang="fi-FI" sz="5100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</a:t>
            </a:r>
            <a: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b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altLang="fi-FI" sz="51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16.4.2024</a:t>
            </a:r>
          </a:p>
        </p:txBody>
      </p:sp>
      <p:sp>
        <p:nvSpPr>
          <p:cNvPr id="2052" name="Subtitle 2">
            <a:extLst>
              <a:ext uri="{FF2B5EF4-FFF2-40B4-BE49-F238E27FC236}">
                <a16:creationId xmlns:a16="http://schemas.microsoft.com/office/drawing/2014/main" id="{1F2D4F90-8533-597F-AEE5-F51412D33A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altLang="fi-FI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Välkommen</a:t>
            </a:r>
            <a:r>
              <a:rPr lang="fi-FI" altLang="fi-FI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!</a:t>
            </a:r>
          </a:p>
          <a:p>
            <a:r>
              <a:rPr lang="fi-FI" altLang="fi-FI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 </a:t>
            </a:r>
            <a:r>
              <a:rPr lang="fi-FI" altLang="fi-FI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börjar</a:t>
            </a:r>
            <a:r>
              <a:rPr lang="fi-FI" altLang="fi-FI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i-FI" altLang="fi-FI" dirty="0" err="1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klockan</a:t>
            </a:r>
            <a:r>
              <a:rPr lang="fi-FI" altLang="fi-FI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16:30</a:t>
            </a:r>
          </a:p>
          <a:p>
            <a:endParaRPr lang="fi-FI" altLang="fi-FI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0274A-4F7E-7389-81EF-02DCE3B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Dagens </a:t>
            </a:r>
            <a:r>
              <a:rPr lang="fi-FI" b="1" dirty="0" err="1">
                <a:solidFill>
                  <a:srgbClr val="0070C0"/>
                </a:solidFill>
              </a:rPr>
              <a:t>lektion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2CBF-4E28-863E-BFF1-B128193F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sv-SE" sz="3600" b="0" i="0" dirty="0">
                <a:effectLst/>
                <a:latin typeface="Segoe UI" panose="020B0502040204020203" pitchFamily="34" charset="0"/>
              </a:rPr>
              <a:t>2 Handla och fika s. 44</a:t>
            </a:r>
          </a:p>
          <a:p>
            <a:r>
              <a:rPr lang="sv-SE" sz="3600" b="0" i="0" dirty="0">
                <a:effectLst/>
                <a:latin typeface="Segoe UI" panose="020B0502040204020203" pitchFamily="34" charset="0"/>
              </a:rPr>
              <a:t>3 På torget s. 47</a:t>
            </a:r>
          </a:p>
          <a:p>
            <a:r>
              <a:rPr lang="sv-SE" sz="3600" b="0" i="0" dirty="0">
                <a:effectLst/>
                <a:latin typeface="Segoe UI" panose="020B0502040204020203" pitchFamily="34" charset="0"/>
              </a:rPr>
              <a:t>4 I mataffären s. 49</a:t>
            </a:r>
          </a:p>
          <a:p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B2126-E604-0A24-4097-17E2BD75E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3" r="-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9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24C475-7DB3-A1B0-3E89-2D6ACED1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4781550"/>
            <a:ext cx="5157788" cy="1847849"/>
          </a:xfrm>
        </p:spPr>
        <p:txBody>
          <a:bodyPr>
            <a:noAutofit/>
          </a:bodyPr>
          <a:lstStyle/>
          <a:p>
            <a:r>
              <a:rPr lang="sv-SE" sz="2000" b="1" dirty="0">
                <a:solidFill>
                  <a:srgbClr val="0070C0"/>
                </a:solidFill>
              </a:rPr>
              <a:t>betalar = </a:t>
            </a:r>
            <a:r>
              <a:rPr lang="sv-S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pay</a:t>
            </a:r>
            <a:br>
              <a:rPr lang="sv-SE" sz="2000" b="1" dirty="0">
                <a:solidFill>
                  <a:srgbClr val="0070C0"/>
                </a:solidFill>
              </a:rPr>
            </a:br>
            <a:r>
              <a:rPr lang="sv-SE" sz="2000" b="1" dirty="0">
                <a:solidFill>
                  <a:srgbClr val="0070C0"/>
                </a:solidFill>
              </a:rPr>
              <a:t>blippar = </a:t>
            </a:r>
            <a:r>
              <a:rPr lang="sv-S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tap</a:t>
            </a:r>
            <a:r>
              <a:rPr lang="sv-S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sv-S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bay</a:t>
            </a:r>
            <a:r>
              <a:rPr lang="sv-S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contactless</a:t>
            </a:r>
            <a:br>
              <a:rPr lang="sv-SE" sz="2000" b="1" dirty="0">
                <a:solidFill>
                  <a:srgbClr val="0070C0"/>
                </a:solidFill>
              </a:rPr>
            </a:br>
            <a:r>
              <a:rPr lang="sv-SE" sz="2000" b="1" dirty="0">
                <a:solidFill>
                  <a:srgbClr val="0070C0"/>
                </a:solidFill>
              </a:rPr>
              <a:t>ett kort = </a:t>
            </a:r>
            <a:r>
              <a:rPr lang="sv-S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card</a:t>
            </a:r>
            <a:br>
              <a:rPr lang="sv-SE" sz="2000" b="1" dirty="0">
                <a:solidFill>
                  <a:srgbClr val="0070C0"/>
                </a:solidFill>
              </a:rPr>
            </a:br>
            <a:r>
              <a:rPr lang="sv-SE" sz="2000" b="1" dirty="0">
                <a:solidFill>
                  <a:srgbClr val="0070C0"/>
                </a:solidFill>
              </a:rPr>
              <a:t>kontanter = </a:t>
            </a:r>
            <a:r>
              <a:rPr lang="sv-S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cash</a:t>
            </a:r>
            <a:br>
              <a:rPr lang="sv-SE" sz="2000" b="1" dirty="0">
                <a:solidFill>
                  <a:srgbClr val="0070C0"/>
                </a:solidFill>
              </a:rPr>
            </a:br>
            <a:r>
              <a:rPr lang="sv-SE" sz="2000" b="1" dirty="0">
                <a:solidFill>
                  <a:srgbClr val="0070C0"/>
                </a:solidFill>
              </a:rPr>
              <a:t>ett kvitto = </a:t>
            </a:r>
            <a:r>
              <a:rPr lang="sv-S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receipt</a:t>
            </a:r>
            <a:br>
              <a:rPr lang="sv-SE" sz="2000" b="1" dirty="0">
                <a:solidFill>
                  <a:srgbClr val="0070C0"/>
                </a:solidFill>
              </a:rPr>
            </a:b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062A0-CFFA-0DE8-F08A-8E6E0704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68337"/>
            <a:ext cx="5157787" cy="722313"/>
          </a:xfrm>
        </p:spPr>
        <p:txBody>
          <a:bodyPr>
            <a:normAutofit/>
          </a:bodyPr>
          <a:lstStyle/>
          <a:p>
            <a:r>
              <a:rPr lang="fi-FI" sz="2800" dirty="0" err="1">
                <a:solidFill>
                  <a:srgbClr val="0070C0"/>
                </a:solidFill>
              </a:rPr>
              <a:t>Köpa</a:t>
            </a:r>
            <a:r>
              <a:rPr lang="fi-FI" sz="2800" dirty="0"/>
              <a:t> = </a:t>
            </a:r>
            <a:r>
              <a:rPr lang="fi-FI" sz="2800" dirty="0" err="1"/>
              <a:t>Buy</a:t>
            </a:r>
            <a:endParaRPr lang="fi-FI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9FDEA-3E6A-DACF-009D-4E775D28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71625"/>
            <a:ext cx="5157787" cy="3124200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skulle</a:t>
            </a:r>
            <a:r>
              <a:rPr lang="fi-FI" b="1" dirty="0">
                <a:solidFill>
                  <a:srgbClr val="0070C0"/>
                </a:solidFill>
              </a:rPr>
              <a:t> vilja ha …,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…., </a:t>
            </a:r>
            <a:r>
              <a:rPr lang="fi-FI" dirty="0" err="1"/>
              <a:t>please</a:t>
            </a:r>
            <a:r>
              <a:rPr lang="fi-FI" dirty="0"/>
              <a:t>.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vill</a:t>
            </a:r>
            <a:r>
              <a:rPr lang="fi-FI" b="1" dirty="0">
                <a:solidFill>
                  <a:srgbClr val="0070C0"/>
                </a:solidFill>
              </a:rPr>
              <a:t> ha …,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…, </a:t>
            </a:r>
            <a:r>
              <a:rPr lang="fi-FI" dirty="0" err="1"/>
              <a:t>please</a:t>
            </a:r>
            <a:r>
              <a:rPr lang="fi-FI" dirty="0"/>
              <a:t>.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Kan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få</a:t>
            </a:r>
            <a:r>
              <a:rPr lang="fi-FI" b="1" dirty="0">
                <a:solidFill>
                  <a:srgbClr val="0070C0"/>
                </a:solidFill>
              </a:rPr>
              <a:t> …,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Can I </a:t>
            </a:r>
            <a:r>
              <a:rPr lang="fi-FI" dirty="0" err="1"/>
              <a:t>have</a:t>
            </a:r>
            <a:r>
              <a:rPr lang="fi-FI" dirty="0"/>
              <a:t> …., </a:t>
            </a:r>
            <a:r>
              <a:rPr lang="fi-FI" dirty="0" err="1"/>
              <a:t>please</a:t>
            </a:r>
            <a:r>
              <a:rPr lang="fi-FI" dirty="0"/>
              <a:t>.</a:t>
            </a:r>
          </a:p>
          <a:p>
            <a:r>
              <a:rPr lang="fi-FI" b="1" dirty="0">
                <a:solidFill>
                  <a:srgbClr val="0070C0"/>
                </a:solidFill>
              </a:rPr>
              <a:t>En/Ett…,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A/An…, </a:t>
            </a:r>
            <a:r>
              <a:rPr lang="fi-FI" dirty="0" err="1"/>
              <a:t>please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81AAF-91A1-D163-DC98-7DA15042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668337"/>
            <a:ext cx="6013450" cy="722313"/>
          </a:xfrm>
        </p:spPr>
        <p:txBody>
          <a:bodyPr>
            <a:noAutofit/>
          </a:bodyPr>
          <a:lstStyle/>
          <a:p>
            <a:r>
              <a:rPr lang="fi-FI" sz="2800" dirty="0" err="1">
                <a:solidFill>
                  <a:srgbClr val="0070C0"/>
                </a:solidFill>
              </a:rPr>
              <a:t>Sälja</a:t>
            </a:r>
            <a:r>
              <a:rPr lang="fi-FI" sz="2800" dirty="0">
                <a:solidFill>
                  <a:srgbClr val="0070C0"/>
                </a:solidFill>
              </a:rPr>
              <a:t> </a:t>
            </a:r>
            <a:r>
              <a:rPr lang="fi-FI" sz="2800" dirty="0" err="1">
                <a:solidFill>
                  <a:srgbClr val="0070C0"/>
                </a:solidFill>
              </a:rPr>
              <a:t>och</a:t>
            </a:r>
            <a:r>
              <a:rPr lang="fi-FI" sz="2800" dirty="0">
                <a:solidFill>
                  <a:srgbClr val="0070C0"/>
                </a:solidFill>
              </a:rPr>
              <a:t> </a:t>
            </a:r>
            <a:r>
              <a:rPr lang="fi-FI" sz="2800" dirty="0" err="1">
                <a:solidFill>
                  <a:srgbClr val="0070C0"/>
                </a:solidFill>
              </a:rPr>
              <a:t>köpa</a:t>
            </a:r>
            <a:r>
              <a:rPr lang="fi-FI" sz="2800" dirty="0">
                <a:solidFill>
                  <a:srgbClr val="0070C0"/>
                </a:solidFill>
              </a:rPr>
              <a:t> </a:t>
            </a:r>
            <a:r>
              <a:rPr lang="fi-FI" sz="2800" dirty="0" err="1">
                <a:solidFill>
                  <a:srgbClr val="0070C0"/>
                </a:solidFill>
              </a:rPr>
              <a:t>mer</a:t>
            </a:r>
            <a:r>
              <a:rPr lang="fi-FI" sz="2800" dirty="0">
                <a:solidFill>
                  <a:srgbClr val="0070C0"/>
                </a:solidFill>
              </a:rPr>
              <a:t> </a:t>
            </a:r>
            <a:r>
              <a:rPr lang="fi-FI" sz="2800" dirty="0"/>
              <a:t>= </a:t>
            </a:r>
            <a:r>
              <a:rPr lang="fi-FI" sz="2800" dirty="0" err="1"/>
              <a:t>Sell</a:t>
            </a:r>
            <a:r>
              <a:rPr lang="fi-FI" sz="2800" dirty="0"/>
              <a:t> and </a:t>
            </a:r>
            <a:r>
              <a:rPr lang="fi-FI" sz="2800" dirty="0" err="1"/>
              <a:t>buy</a:t>
            </a:r>
            <a:r>
              <a:rPr lang="fi-FI" sz="2800" dirty="0"/>
              <a:t> </a:t>
            </a:r>
            <a:r>
              <a:rPr lang="fi-FI" sz="2800" dirty="0" err="1"/>
              <a:t>more</a:t>
            </a:r>
            <a:endParaRPr lang="fi-FI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1A44-92A2-F173-CF5B-81E87B347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71625"/>
            <a:ext cx="5183188" cy="4618038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err="1">
                <a:solidFill>
                  <a:srgbClr val="0070C0"/>
                </a:solidFill>
              </a:rPr>
              <a:t>Var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det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bra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så</a:t>
            </a:r>
            <a:r>
              <a:rPr lang="fi-FI" b="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fi-FI" dirty="0" err="1"/>
              <a:t>Was</a:t>
            </a:r>
            <a:r>
              <a:rPr lang="fi-FI" dirty="0"/>
              <a:t> it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?</a:t>
            </a:r>
          </a:p>
          <a:p>
            <a:r>
              <a:rPr lang="fi-FI" b="1" dirty="0">
                <a:solidFill>
                  <a:srgbClr val="0070C0"/>
                </a:solidFill>
              </a:rPr>
              <a:t>Ja, </a:t>
            </a:r>
            <a:r>
              <a:rPr lang="fi-FI" b="1" dirty="0" err="1">
                <a:solidFill>
                  <a:srgbClr val="0070C0"/>
                </a:solidFill>
              </a:rPr>
              <a:t>det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var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bra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så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 err="1"/>
              <a:t>Yes</a:t>
            </a:r>
            <a:r>
              <a:rPr lang="fi-FI" dirty="0"/>
              <a:t>, it is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så</a:t>
            </a:r>
            <a:r>
              <a:rPr lang="fi-FI" dirty="0"/>
              <a:t>, </a:t>
            </a:r>
            <a:r>
              <a:rPr lang="fi-FI" dirty="0" err="1"/>
              <a:t>thanks</a:t>
            </a:r>
            <a:r>
              <a:rPr lang="fi-FI" dirty="0"/>
              <a:t>.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Nej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vill</a:t>
            </a:r>
            <a:r>
              <a:rPr lang="fi-FI" b="1" dirty="0">
                <a:solidFill>
                  <a:srgbClr val="0070C0"/>
                </a:solidFill>
              </a:rPr>
              <a:t> ha en/ett … </a:t>
            </a:r>
            <a:r>
              <a:rPr lang="fi-FI" b="1" dirty="0" err="1">
                <a:solidFill>
                  <a:srgbClr val="0070C0"/>
                </a:solidFill>
              </a:rPr>
              <a:t>också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No, I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a/an… </a:t>
            </a:r>
            <a:r>
              <a:rPr lang="fi-FI" dirty="0" err="1"/>
              <a:t>too</a:t>
            </a:r>
            <a:r>
              <a:rPr lang="fi-FI" dirty="0"/>
              <a:t>, </a:t>
            </a:r>
            <a:r>
              <a:rPr lang="fi-FI" dirty="0" err="1"/>
              <a:t>please</a:t>
            </a:r>
            <a:r>
              <a:rPr lang="fi-FI" dirty="0"/>
              <a:t>.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Något</a:t>
            </a:r>
            <a:r>
              <a:rPr lang="fi-FI" b="1" dirty="0">
                <a:solidFill>
                  <a:srgbClr val="0070C0"/>
                </a:solidFill>
              </a:rPr>
              <a:t> annat? / </a:t>
            </a:r>
            <a:r>
              <a:rPr lang="fi-FI" b="1" dirty="0" err="1">
                <a:solidFill>
                  <a:srgbClr val="0070C0"/>
                </a:solidFill>
              </a:rPr>
              <a:t>Något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mer</a:t>
            </a:r>
            <a:r>
              <a:rPr lang="fi-FI" b="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? /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?</a:t>
            </a:r>
          </a:p>
          <a:p>
            <a:r>
              <a:rPr lang="fi-FI" b="1" dirty="0" err="1">
                <a:solidFill>
                  <a:srgbClr val="0070C0"/>
                </a:solidFill>
              </a:rPr>
              <a:t>Nej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det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var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bra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så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/>
              <a:t>No, it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, </a:t>
            </a:r>
            <a:r>
              <a:rPr lang="fi-FI" dirty="0" err="1"/>
              <a:t>thanks</a:t>
            </a:r>
            <a:r>
              <a:rPr lang="fi-FI" dirty="0"/>
              <a:t>.</a:t>
            </a:r>
          </a:p>
          <a:p>
            <a:r>
              <a:rPr lang="fi-FI" b="1" dirty="0">
                <a:solidFill>
                  <a:srgbClr val="0070C0"/>
                </a:solidFill>
              </a:rPr>
              <a:t>Ja, </a:t>
            </a:r>
            <a:r>
              <a:rPr lang="fi-FI" b="1" dirty="0" err="1">
                <a:solidFill>
                  <a:srgbClr val="0070C0"/>
                </a:solidFill>
              </a:rPr>
              <a:t>jag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vill</a:t>
            </a:r>
            <a:r>
              <a:rPr lang="fi-FI" b="1" dirty="0">
                <a:solidFill>
                  <a:srgbClr val="0070C0"/>
                </a:solidFill>
              </a:rPr>
              <a:t> ha en / ett … </a:t>
            </a:r>
            <a:r>
              <a:rPr lang="fi-FI" b="1" dirty="0" err="1">
                <a:solidFill>
                  <a:srgbClr val="0070C0"/>
                </a:solidFill>
              </a:rPr>
              <a:t>också</a:t>
            </a:r>
            <a:r>
              <a:rPr lang="fi-FI" b="1" dirty="0">
                <a:solidFill>
                  <a:srgbClr val="0070C0"/>
                </a:solidFill>
              </a:rPr>
              <a:t>, </a:t>
            </a:r>
            <a:r>
              <a:rPr lang="fi-FI" b="1" dirty="0" err="1">
                <a:solidFill>
                  <a:srgbClr val="0070C0"/>
                </a:solidFill>
              </a:rPr>
              <a:t>tack</a:t>
            </a:r>
            <a:r>
              <a:rPr lang="fi-FI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fi-FI" dirty="0" err="1"/>
              <a:t>Yes</a:t>
            </a:r>
            <a:r>
              <a:rPr lang="fi-FI" dirty="0"/>
              <a:t>, I </a:t>
            </a:r>
            <a:r>
              <a:rPr lang="fi-FI" dirty="0" err="1"/>
              <a:t>want</a:t>
            </a:r>
            <a:r>
              <a:rPr lang="fi-FI" dirty="0"/>
              <a:t> a / an … </a:t>
            </a:r>
            <a:r>
              <a:rPr lang="fi-FI" dirty="0" err="1"/>
              <a:t>too</a:t>
            </a:r>
            <a:r>
              <a:rPr lang="fi-FI" dirty="0"/>
              <a:t>, </a:t>
            </a:r>
            <a:r>
              <a:rPr lang="fi-FI" dirty="0" err="1"/>
              <a:t>please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629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BD65210-379F-C647-9B98-2D39A98D6C19}"/>
              </a:ext>
            </a:extLst>
          </p:cNvPr>
          <p:cNvSpPr txBox="1"/>
          <p:nvPr/>
        </p:nvSpPr>
        <p:spPr>
          <a:xfrm>
            <a:off x="933450" y="647502"/>
            <a:ext cx="106489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Skriv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tillsammans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dialog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eller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två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och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öva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läsa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högt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till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dina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vänner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Situation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En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kund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kommer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på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ett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kafé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Co-write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dialogue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and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practice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read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it to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friends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Situation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customer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comes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a café. 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FE74B-B555-71AD-311E-60FD342A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3429000"/>
            <a:ext cx="4400550" cy="2935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FCFE3B-2118-0BB1-9942-E83F45485588}"/>
              </a:ext>
            </a:extLst>
          </p:cNvPr>
          <p:cNvSpPr txBox="1"/>
          <p:nvPr/>
        </p:nvSpPr>
        <p:spPr>
          <a:xfrm>
            <a:off x="1181100" y="4896584"/>
            <a:ext cx="4400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Svara personen som jobbar på kaféet. Answer the person.net) working at the café. - Slumpvisa kort (wordwall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84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D1B0E-8A15-34DD-19AB-845C3B23A371}"/>
              </a:ext>
            </a:extLst>
          </p:cNvPr>
          <p:cNvSpPr txBox="1"/>
          <p:nvPr/>
        </p:nvSpPr>
        <p:spPr>
          <a:xfrm>
            <a:off x="274320" y="755312"/>
            <a:ext cx="6348196" cy="5347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Ordningstal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	Ordinal numbers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Ett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		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Första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Två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		Andra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 Tre 		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Tredje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4.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Fyra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		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Fjärde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5. Fem 		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Femte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Till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vänster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On the left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1" dirty="0"/>
              <a:t>Till </a:t>
            </a:r>
            <a:r>
              <a:rPr lang="en-US" sz="3600" b="1" dirty="0" err="1"/>
              <a:t>höger</a:t>
            </a:r>
            <a:r>
              <a:rPr lang="en-US" sz="3600" b="1" dirty="0"/>
              <a:t> – On the right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Rakt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fram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Straight forward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4214" y="0"/>
            <a:ext cx="5217786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Uppgummi nummer på väggen">
            <a:extLst>
              <a:ext uri="{FF2B5EF4-FFF2-40B4-BE49-F238E27FC236}">
                <a16:creationId xmlns:a16="http://schemas.microsoft.com/office/drawing/2014/main" id="{60F6EB46-9802-1EC1-01F2-796028583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34" r="21250" b="2"/>
          <a:stretch/>
        </p:blipFill>
        <p:spPr>
          <a:xfrm>
            <a:off x="6974214" y="755312"/>
            <a:ext cx="4447491" cy="5347376"/>
          </a:xfrm>
          <a:prstGeom prst="rect">
            <a:avLst/>
          </a:prstGeom>
        </p:spPr>
      </p:pic>
      <p:sp>
        <p:nvSpPr>
          <p:cNvPr id="42" name="Rectangle 6">
            <a:extLst>
              <a:ext uri="{FF2B5EF4-FFF2-40B4-BE49-F238E27FC236}">
                <a16:creationId xmlns:a16="http://schemas.microsoft.com/office/drawing/2014/main" id="{A0895C2A-D37E-4F06-AE58-CC875F83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9317" y="407547"/>
            <a:ext cx="924532" cy="422479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69CA-A389-CFE8-9117-97CF5699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70C0"/>
                </a:solidFill>
              </a:rPr>
              <a:t>I </a:t>
            </a:r>
            <a:r>
              <a:rPr lang="fi-FI" b="1" dirty="0" err="1">
                <a:solidFill>
                  <a:srgbClr val="0070C0"/>
                </a:solidFill>
              </a:rPr>
              <a:t>mataffären</a:t>
            </a:r>
            <a:r>
              <a:rPr lang="fi-FI" b="1" dirty="0">
                <a:solidFill>
                  <a:srgbClr val="0070C0"/>
                </a:solidFill>
              </a:rPr>
              <a:t> s. 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CB80-6BC6-AA38-77E3-AD801E2D40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Excuse me / Pardon, where is the taco bread?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shelf on the left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sz="2400" kern="1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i-FI" sz="2400" kern="1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sugar</a:t>
            </a:r>
            <a:r>
              <a:rPr lang="fi-FI" sz="2400" kern="1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shelf on the right.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Hi, d</a:t>
            </a:r>
            <a:r>
              <a:rPr lang="en-US" sz="2400" kern="1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you have gluten-free cookies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sz="2400" kern="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fi-FI" sz="2400" kern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 </a:t>
            </a:r>
            <a:r>
              <a:rPr lang="fi-FI" sz="2400" kern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</a:t>
            </a:r>
            <a:r>
              <a:rPr lang="fi-FI" sz="2400" kern="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 </a:t>
            </a:r>
            <a:r>
              <a:rPr lang="en-US" sz="2400" kern="100" dirty="0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400" kern="1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econd shelf on the right.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Thanks!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2D4AA-8E3D-2EDB-A447-41AF025084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Hi! </a:t>
            </a:r>
            <a:r>
              <a:rPr lang="fi-FI" sz="2600" kern="100" dirty="0" err="1">
                <a:solidFill>
                  <a:srgbClr val="1111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i-FI" sz="2600" kern="1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i-FI" sz="2600" kern="1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600" kern="1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cream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Straight forward. Come and I´ll show you.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 you (so kind of you / dear)!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US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Excuse me/Pardon, where is where is oat milk?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sold out, unfortunately.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Okay, what a pity.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884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E993EE-7D3C-143F-9913-0A2FDDE8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5" y="-45720"/>
            <a:ext cx="10816490" cy="6949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F2C18-E87C-F8A5-0C01-3D2917B1B05F}"/>
              </a:ext>
            </a:extLst>
          </p:cNvPr>
          <p:cNvSpPr txBox="1"/>
          <p:nvPr/>
        </p:nvSpPr>
        <p:spPr>
          <a:xfrm>
            <a:off x="572477" y="5291128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Candy &amp; snacks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AF42C-ADA7-656A-36FB-229CF6EB9798}"/>
              </a:ext>
            </a:extLst>
          </p:cNvPr>
          <p:cNvSpPr txBox="1"/>
          <p:nvPr/>
        </p:nvSpPr>
        <p:spPr>
          <a:xfrm>
            <a:off x="758875" y="3724702"/>
            <a:ext cx="189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Meat, </a:t>
            </a:r>
            <a:r>
              <a:rPr lang="fi-FI" dirty="0" err="1"/>
              <a:t>poultry</a:t>
            </a:r>
            <a:r>
              <a:rPr lang="fi-FI" dirty="0"/>
              <a:t> and </a:t>
            </a:r>
            <a:r>
              <a:rPr lang="fi-FI" dirty="0" err="1"/>
              <a:t>charcuterie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F4C99-A526-E6ED-9939-B82871412D2F}"/>
              </a:ext>
            </a:extLst>
          </p:cNvPr>
          <p:cNvSpPr txBox="1"/>
          <p:nvPr/>
        </p:nvSpPr>
        <p:spPr>
          <a:xfrm>
            <a:off x="1696720" y="1601709"/>
            <a:ext cx="14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Tinned</a:t>
            </a:r>
            <a:r>
              <a:rPr lang="fi-FI" dirty="0"/>
              <a:t> </a:t>
            </a:r>
            <a:r>
              <a:rPr lang="fi-FI" dirty="0" err="1"/>
              <a:t>goods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BCB63-A3DF-6D6A-3849-4948CFCBE36A}"/>
              </a:ext>
            </a:extLst>
          </p:cNvPr>
          <p:cNvSpPr txBox="1"/>
          <p:nvPr/>
        </p:nvSpPr>
        <p:spPr>
          <a:xfrm>
            <a:off x="1696720" y="36933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Fruits</a:t>
            </a:r>
            <a:r>
              <a:rPr lang="fi-FI" dirty="0"/>
              <a:t> and </a:t>
            </a:r>
            <a:r>
              <a:rPr lang="fi-FI" dirty="0" err="1"/>
              <a:t>vegetables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C1122-ED5D-4564-DE65-9E562C887ACD}"/>
              </a:ext>
            </a:extLst>
          </p:cNvPr>
          <p:cNvSpPr txBox="1"/>
          <p:nvPr/>
        </p:nvSpPr>
        <p:spPr>
          <a:xfrm>
            <a:off x="5212080" y="1530589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Dairy</a:t>
            </a:r>
            <a:r>
              <a:rPr lang="fi-FI" dirty="0"/>
              <a:t> and </a:t>
            </a:r>
            <a:r>
              <a:rPr lang="fi-FI" dirty="0" err="1"/>
              <a:t>eggs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3AEB4-3F3F-C052-5400-05F5C5578F53}"/>
              </a:ext>
            </a:extLst>
          </p:cNvPr>
          <p:cNvSpPr txBox="1"/>
          <p:nvPr/>
        </p:nvSpPr>
        <p:spPr>
          <a:xfrm>
            <a:off x="9001760" y="1786375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Beverage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07B5C-9E52-DFB1-B6C4-0941F83D1B1A}"/>
              </a:ext>
            </a:extLst>
          </p:cNvPr>
          <p:cNvSpPr txBox="1"/>
          <p:nvPr/>
        </p:nvSpPr>
        <p:spPr>
          <a:xfrm>
            <a:off x="8280400" y="369332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Seafood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EBA37-0F79-FA08-F3DF-7C56FB02A2C8}"/>
              </a:ext>
            </a:extLst>
          </p:cNvPr>
          <p:cNvSpPr txBox="1"/>
          <p:nvPr/>
        </p:nvSpPr>
        <p:spPr>
          <a:xfrm>
            <a:off x="9001760" y="2753361"/>
            <a:ext cx="19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Baking ingredients</a:t>
            </a:r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B5ED4-196E-DE31-90A9-21C1B59B6163}"/>
              </a:ext>
            </a:extLst>
          </p:cNvPr>
          <p:cNvSpPr txBox="1"/>
          <p:nvPr/>
        </p:nvSpPr>
        <p:spPr>
          <a:xfrm>
            <a:off x="9570720" y="396240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Bread</a:t>
            </a:r>
            <a:r>
              <a:rPr lang="fi-FI" dirty="0"/>
              <a:t> &amp; </a:t>
            </a:r>
            <a:r>
              <a:rPr lang="fi-FI" dirty="0" err="1"/>
              <a:t>cookies</a:t>
            </a:r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98C248-7063-FEF2-BD04-B848243ECB0D}"/>
              </a:ext>
            </a:extLst>
          </p:cNvPr>
          <p:cNvSpPr txBox="1"/>
          <p:nvPr/>
        </p:nvSpPr>
        <p:spPr>
          <a:xfrm>
            <a:off x="9570720" y="5291128"/>
            <a:ext cx="196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Hygiene</a:t>
            </a:r>
            <a:r>
              <a:rPr lang="fi-FI" dirty="0"/>
              <a:t> products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10B01-D2B8-5582-7822-ECAE43CE0CE1}"/>
              </a:ext>
            </a:extLst>
          </p:cNvPr>
          <p:cNvSpPr txBox="1"/>
          <p:nvPr/>
        </p:nvSpPr>
        <p:spPr>
          <a:xfrm>
            <a:off x="1297356" y="2790429"/>
            <a:ext cx="189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Global </a:t>
            </a:r>
            <a:r>
              <a:rPr lang="fi-FI" dirty="0" err="1"/>
              <a:t>cuisine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739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8ACF2-FFE2-A778-535A-8E6EB46221A5}"/>
              </a:ext>
            </a:extLst>
          </p:cNvPr>
          <p:cNvSpPr txBox="1"/>
          <p:nvPr/>
        </p:nvSpPr>
        <p:spPr>
          <a:xfrm>
            <a:off x="1018540" y="769620"/>
            <a:ext cx="109536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4. I mataffären. </a:t>
            </a:r>
            <a:r>
              <a:rPr lang="sv-SE" dirty="0" err="1"/>
              <a:t>Use</a:t>
            </a:r>
            <a:r>
              <a:rPr lang="sv-SE" dirty="0"/>
              <a:t> for </a:t>
            </a:r>
            <a:r>
              <a:rPr lang="sv-SE" dirty="0" err="1"/>
              <a:t>example</a:t>
            </a:r>
            <a:r>
              <a:rPr lang="sv-SE" dirty="0"/>
              <a:t> </a:t>
            </a:r>
            <a:r>
              <a:rPr lang="sv-SE" dirty="0" err="1"/>
              <a:t>words</a:t>
            </a:r>
            <a:r>
              <a:rPr lang="sv-SE" dirty="0"/>
              <a:t> on p. 49 (3rd edition) p. 42 (2nd edition)</a:t>
            </a:r>
          </a:p>
          <a:p>
            <a:r>
              <a:rPr lang="sv-SE" dirty="0"/>
              <a:t>Fråga varandra till exempel:</a:t>
            </a:r>
          </a:p>
          <a:p>
            <a:r>
              <a:rPr lang="sv-SE" dirty="0"/>
              <a:t>Ursäkta, var finns …</a:t>
            </a:r>
          </a:p>
          <a:p>
            <a:r>
              <a:rPr lang="sv-SE" dirty="0"/>
              <a:t>Har ni …?</a:t>
            </a:r>
          </a:p>
          <a:p>
            <a:endParaRPr lang="sv-SE" dirty="0"/>
          </a:p>
          <a:p>
            <a:r>
              <a:rPr lang="sv-SE" dirty="0"/>
              <a:t>Svara och berätta var det finns eller säg att det tyvärr inte finns. </a:t>
            </a:r>
          </a:p>
          <a:p>
            <a:r>
              <a:rPr lang="sv-SE" dirty="0" err="1"/>
              <a:t>Answer</a:t>
            </a:r>
            <a:r>
              <a:rPr lang="sv-SE" dirty="0"/>
              <a:t> and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it, or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unfortunately</a:t>
            </a:r>
            <a:r>
              <a:rPr lang="sv-SE" dirty="0"/>
              <a:t> do not </a:t>
            </a:r>
            <a:r>
              <a:rPr lang="sv-SE" dirty="0" err="1"/>
              <a:t>have</a:t>
            </a:r>
            <a:r>
              <a:rPr lang="sv-SE" dirty="0"/>
              <a:t> it. </a:t>
            </a:r>
          </a:p>
          <a:p>
            <a:endParaRPr lang="sv-SE" dirty="0"/>
          </a:p>
          <a:p>
            <a:r>
              <a:rPr lang="sv-SE" dirty="0"/>
              <a:t>Exempel: </a:t>
            </a:r>
          </a:p>
          <a:p>
            <a:r>
              <a:rPr lang="sv-SE" dirty="0"/>
              <a:t>Det finns på tredje hyllan till vänster</a:t>
            </a:r>
          </a:p>
          <a:p>
            <a:r>
              <a:rPr lang="sv-SE" dirty="0"/>
              <a:t>Det är tyvärr slut. Men vi har …</a:t>
            </a:r>
          </a:p>
          <a:p>
            <a:r>
              <a:rPr lang="sv-SE" dirty="0"/>
              <a:t>Javisst! Kom så ska jag visa!</a:t>
            </a:r>
          </a:p>
        </p:txBody>
      </p:sp>
    </p:spTree>
    <p:extLst>
      <p:ext uri="{BB962C8B-B14F-4D97-AF65-F5344CB8AC3E}">
        <p14:creationId xmlns:p14="http://schemas.microsoft.com/office/powerpoint/2010/main" val="316220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172F-9DBC-2D5C-917B-99CE52C6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Veckodagar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38E0-FCC1-B51E-1763-735C480D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Studera</a:t>
            </a:r>
            <a:r>
              <a:rPr lang="fi-FI" dirty="0"/>
              <a:t> </a:t>
            </a:r>
            <a:r>
              <a:rPr lang="fi-FI" dirty="0" err="1"/>
              <a:t>veckodagar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video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54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7256</TotalTime>
  <Words>598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ADLaM Display</vt:lpstr>
      <vt:lpstr>Arial</vt:lpstr>
      <vt:lpstr>Calibri</vt:lpstr>
      <vt:lpstr>Calibri Light</vt:lpstr>
      <vt:lpstr>Segoe UI</vt:lpstr>
      <vt:lpstr>Office Theme</vt:lpstr>
      <vt:lpstr>Swedish for international students, 1A  (3 cr) 16.4.2024</vt:lpstr>
      <vt:lpstr>Dagens lektion</vt:lpstr>
      <vt:lpstr>betalar = pay blippar = tap, bay contactless ett kort = card kontanter = cash ett kvitto = receipt </vt:lpstr>
      <vt:lpstr>PowerPoint Presentation</vt:lpstr>
      <vt:lpstr>PowerPoint Presentation</vt:lpstr>
      <vt:lpstr>I mataffären s. 49</vt:lpstr>
      <vt:lpstr>PowerPoint Presentation</vt:lpstr>
      <vt:lpstr>PowerPoint Presentation</vt:lpstr>
      <vt:lpstr>Veckodagar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Uusikulku, Riina M</dc:creator>
  <cp:lastModifiedBy>Uusikulku, Riina M</cp:lastModifiedBy>
  <cp:revision>9</cp:revision>
  <dcterms:created xsi:type="dcterms:W3CDTF">2024-04-11T12:19:44Z</dcterms:created>
  <dcterms:modified xsi:type="dcterms:W3CDTF">2024-04-16T13:16:18Z</dcterms:modified>
</cp:coreProperties>
</file>