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1" r:id="rId4"/>
    <p:sldId id="257" r:id="rId5"/>
    <p:sldId id="258" r:id="rId6"/>
    <p:sldId id="259" r:id="rId7"/>
    <p:sldId id="263" r:id="rId8"/>
    <p:sldId id="260" r:id="rId9"/>
    <p:sldId id="267" r:id="rId10"/>
    <p:sldId id="274" r:id="rId11"/>
    <p:sldId id="268" r:id="rId12"/>
    <p:sldId id="269" r:id="rId13"/>
    <p:sldId id="270" r:id="rId14"/>
    <p:sldId id="273" r:id="rId15"/>
    <p:sldId id="271" r:id="rId16"/>
    <p:sldId id="272" r:id="rId17"/>
    <p:sldId id="265" r:id="rId18"/>
    <p:sldId id="264" r:id="rId1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62" autoAdjust="0"/>
    <p:restoredTop sz="96327"/>
  </p:normalViewPr>
  <p:slideViewPr>
    <p:cSldViewPr snapToGrid="0">
      <p:cViewPr varScale="1">
        <p:scale>
          <a:sx n="128" d="100"/>
          <a:sy n="128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E3CF0-E623-0CA2-D7BC-CD3DB8544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D0B17F-8776-EB23-8FAE-94B17AE4CB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273EE-49CC-DC64-EBFE-7B79A580E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318F-A991-002E-DA3D-6C2C8DD8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5FB0B-8F91-1297-3DDD-00A2A089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919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B213-DFAE-EDC0-AD3B-87F63730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F3D98-9618-116E-61B6-956EC975F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57C77-91FA-A5EE-5814-060654B2E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56B-D044-373A-13CE-9EAB49E9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DAA8D-99CE-BE8A-42FE-2D7BDFA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498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DC544-214E-98B7-C16C-46980D027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2F6E3-0A75-04AC-828F-A1514C6B1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335BC-3A2C-54EB-52F0-5A720431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6DD0-BED5-2223-84B7-651B5A7D8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36BE0-ED85-D07C-303E-29FDD9FB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77622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7C61-DA97-C978-2DBD-605BFACB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F627-8DFB-04ED-CFBD-1FDE11557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AEE52-A586-8E90-279E-3F220964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AB6D-98D8-DDAE-F34C-54FB5F1F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2875D-5479-62ED-0D0C-F6F452E0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20062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0B1A-750A-6759-35BA-71C44A6D9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B66D1-FCFF-48D4-9328-8B7C6F83E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8F28-55AE-E238-F7FE-78B2F8AAD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6B791-39CE-011A-19A2-A42840AC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65B41-A6FD-A414-A9C2-318EF8F3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6680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9739-8017-2E2B-65BB-9540CAF0C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70BF8-FAC0-48F2-8679-EC921D454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6819-FBE7-C964-84DB-A5C3637AD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2E21F-32BF-6D19-FA22-3052BF2C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CE82F-A3A0-C543-279F-B68E8D80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66769-4B44-AD50-DB42-04D62CBA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1402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215D-ECFE-8E08-92CC-6E7F252A9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E46EF-A580-E01A-1FD3-249C95977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9AFB6-7B99-A089-B1F6-EF04E49C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A0085-3575-B542-6251-3AA7BCCFD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C74D73-EF38-0A51-F5FE-36D9221DD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3F9B82-414B-FDC9-0AA7-EE2A4ED7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76B2B-F2C0-8A64-56FB-288D31BF2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0AA749-D1E3-65B8-5179-37D1AC48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8851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69349-0A6D-6F88-F92F-313689FA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51AA3-0843-473A-9667-80D38F7B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0F3E4-90E9-19C1-5372-48C1A265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ECE05-9773-013D-B104-5ACA7B80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8795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406910-8663-2485-8806-63A3BE56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D5F3B-52FA-FAF2-F176-FD9DB24E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731D6-8B2D-FEF2-685D-A483BEA3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948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0A9A-134F-CB97-54AA-A460B1E31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EE85-D204-85CD-1403-868481873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D464C-D147-BD83-C4F1-9F71864F6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EA75E-8614-B698-DF9E-236085F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78397-845D-985E-1222-B60EDAEA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0CDF26-4B0A-CA22-1325-71D279645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6644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22115-03A1-9A92-424E-7CFDBDBB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8E6BEB-E1C5-1FD2-9602-59A5E8AEF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D4135-DD5F-C3D8-C2DA-B716C8084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A11D8D-353C-59B8-A33D-CE05AE42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DB79B-095B-BCCC-7EE1-F8886D43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4A8F6-F0EF-4BA5-786C-DD1501CC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7024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26E59-32FE-CA48-4C00-2EF701F3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35D7D-6076-FC88-80A9-ACD07CF9D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2CB84-F595-D4AE-ED71-ABD1BF8A5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ADB5D-62D1-5C49-8540-A4CDE371C8DE}" type="datetimeFigureOut">
              <a:rPr lang="en-FI" smtClean="0"/>
              <a:t>28.3.2023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94A8B-E23C-8455-45FC-CA2505510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57618-4D45-FA74-A3E1-9FA638A31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6D3D9-F5D5-6C4B-95E6-6137CB2E87D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315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manim.szialab.org/index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DA98C-9A24-1997-7E38-8538C7CDC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8" y="886690"/>
            <a:ext cx="11212247" cy="4786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F64B1-C737-7A17-5BE2-B349EC108B54}"/>
              </a:ext>
            </a:extLst>
          </p:cNvPr>
          <p:cNvSpPr txBox="1"/>
          <p:nvPr/>
        </p:nvSpPr>
        <p:spPr>
          <a:xfrm>
            <a:off x="5599756" y="6022109"/>
            <a:ext cx="593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Ulaby</a:t>
            </a:r>
            <a:r>
              <a:rPr lang="en-GB" dirty="0"/>
              <a:t>: Fundamentals of Applied Electromagnetics, p. 32)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9848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2F0036-1AC3-AE77-716C-0FDB6718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15" y="846594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4FD160-A475-4AB8-0008-D5DE620C1CF8}"/>
                  </a:ext>
                </a:extLst>
              </p:cNvPr>
              <p:cNvSpPr txBox="1"/>
              <p:nvPr/>
            </p:nvSpPr>
            <p:spPr>
              <a:xfrm>
                <a:off x="4021070" y="3955888"/>
                <a:ext cx="3162212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84FD160-A475-4AB8-0008-D5DE620C1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070" y="3955888"/>
                <a:ext cx="3162212" cy="567463"/>
              </a:xfrm>
              <a:prstGeom prst="rect">
                <a:avLst/>
              </a:prstGeom>
              <a:blipFill>
                <a:blip r:embed="rId3"/>
                <a:stretch>
                  <a:fillRect l="-1200" t="-4348" r="-2400" b="-1304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7F8E0C-C446-87DB-C0F6-295E38FEA9F5}"/>
              </a:ext>
            </a:extLst>
          </p:cNvPr>
          <p:cNvCxnSpPr/>
          <p:nvPr/>
        </p:nvCxnSpPr>
        <p:spPr>
          <a:xfrm flipH="1">
            <a:off x="2573867" y="795867"/>
            <a:ext cx="626534" cy="3217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6543AB-440F-C901-0E96-DD7E7403FB79}"/>
                  </a:ext>
                </a:extLst>
              </p:cNvPr>
              <p:cNvSpPr txBox="1"/>
              <p:nvPr/>
            </p:nvSpPr>
            <p:spPr>
              <a:xfrm>
                <a:off x="3395134" y="465326"/>
                <a:ext cx="968150" cy="567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377</m:t>
                          </m:r>
                        </m:den>
                      </m:f>
                    </m:oMath>
                  </m:oMathPara>
                </a14:m>
                <a:endParaRPr lang="en-FI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16543AB-440F-C901-0E96-DD7E7403F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134" y="465326"/>
                <a:ext cx="968150" cy="567463"/>
              </a:xfrm>
              <a:prstGeom prst="rect">
                <a:avLst/>
              </a:prstGeom>
              <a:blipFill>
                <a:blip r:embed="rId4"/>
                <a:stretch>
                  <a:fillRect l="-5195" t="-4348" r="-5195" b="-1304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72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B84B1-A00B-9A8C-6498-086BD562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782" y="762000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FA41EA-641C-A43D-EEDF-CE09CD99D936}"/>
                  </a:ext>
                </a:extLst>
              </p:cNvPr>
              <p:cNvSpPr txBox="1"/>
              <p:nvPr/>
            </p:nvSpPr>
            <p:spPr>
              <a:xfrm>
                <a:off x="4308936" y="1729155"/>
                <a:ext cx="6805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FA41EA-641C-A43D-EEDF-CE09CD99D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936" y="1729155"/>
                <a:ext cx="680507" cy="276999"/>
              </a:xfrm>
              <a:prstGeom prst="rect">
                <a:avLst/>
              </a:prstGeom>
              <a:blipFill>
                <a:blip r:embed="rId3"/>
                <a:stretch>
                  <a:fillRect l="-7407" b="-9091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E19543-ECCD-81BE-2299-F2526B142A0A}"/>
                  </a:ext>
                </a:extLst>
              </p:cNvPr>
              <p:cNvSpPr txBox="1"/>
              <p:nvPr/>
            </p:nvSpPr>
            <p:spPr>
              <a:xfrm>
                <a:off x="4088803" y="3786555"/>
                <a:ext cx="7141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E19543-ECCD-81BE-2299-F2526B142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803" y="3786555"/>
                <a:ext cx="714170" cy="276999"/>
              </a:xfrm>
              <a:prstGeom prst="rect">
                <a:avLst/>
              </a:prstGeom>
              <a:blipFill>
                <a:blip r:embed="rId4"/>
                <a:stretch>
                  <a:fillRect l="-8772" b="-43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36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5C73C-5F20-2D76-822B-8C06882D9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01" y="707231"/>
            <a:ext cx="7772400" cy="5164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ADDC5-58D6-0633-7625-F9ED48B7B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751" y="127000"/>
            <a:ext cx="3046229" cy="2024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5CDF73-52A9-6684-1609-12EB9C2ABB37}"/>
                  </a:ext>
                </a:extLst>
              </p:cNvPr>
              <p:cNvSpPr txBox="1"/>
              <p:nvPr/>
            </p:nvSpPr>
            <p:spPr>
              <a:xfrm>
                <a:off x="4952403" y="985957"/>
                <a:ext cx="6805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5CDF73-52A9-6684-1609-12EB9C2AB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403" y="985957"/>
                <a:ext cx="680507" cy="276999"/>
              </a:xfrm>
              <a:prstGeom prst="rect">
                <a:avLst/>
              </a:prstGeom>
              <a:blipFill>
                <a:blip r:embed="rId4"/>
                <a:stretch>
                  <a:fillRect l="-7273" b="-43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6CA4C7-0ABC-8A46-9F6B-3379A187CC50}"/>
                  </a:ext>
                </a:extLst>
              </p:cNvPr>
              <p:cNvSpPr txBox="1"/>
              <p:nvPr/>
            </p:nvSpPr>
            <p:spPr>
              <a:xfrm>
                <a:off x="10161077" y="2349090"/>
                <a:ext cx="7895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6CA4C7-0ABC-8A46-9F6B-3379A187C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077" y="2349090"/>
                <a:ext cx="789575" cy="276999"/>
              </a:xfrm>
              <a:prstGeom prst="rect">
                <a:avLst/>
              </a:prstGeom>
              <a:blipFill>
                <a:blip r:embed="rId5"/>
                <a:stretch>
                  <a:fillRect l="-6349" b="-8696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76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331458-67A3-867B-657C-24F19D48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82" y="778933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FBE53-0580-AA2F-FB0E-99C14DC27DA7}"/>
                  </a:ext>
                </a:extLst>
              </p:cNvPr>
              <p:cNvSpPr txBox="1"/>
              <p:nvPr/>
            </p:nvSpPr>
            <p:spPr>
              <a:xfrm>
                <a:off x="4952403" y="985957"/>
                <a:ext cx="7141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1FBE53-0580-AA2F-FB0E-99C14DC27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403" y="985957"/>
                <a:ext cx="714170" cy="276999"/>
              </a:xfrm>
              <a:prstGeom prst="rect">
                <a:avLst/>
              </a:prstGeom>
              <a:blipFill>
                <a:blip r:embed="rId3"/>
                <a:stretch>
                  <a:fillRect l="-6897" b="-43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3968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9BEDC-1544-F29D-3500-DE399471D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6594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7A43D5-295B-FF34-FEBE-C304F396E44F}"/>
                  </a:ext>
                </a:extLst>
              </p:cNvPr>
              <p:cNvSpPr txBox="1"/>
              <p:nvPr/>
            </p:nvSpPr>
            <p:spPr>
              <a:xfrm>
                <a:off x="4393603" y="846594"/>
                <a:ext cx="3621761" cy="312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𝑗𝑘𝑧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</m:oMath>
                </a14:m>
                <a:r>
                  <a:rPr lang="en-FI" dirty="0"/>
                  <a:t>magnitude of the phasor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7A43D5-295B-FF34-FEBE-C304F396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603" y="846594"/>
                <a:ext cx="3621761" cy="312650"/>
              </a:xfrm>
              <a:prstGeom prst="rect">
                <a:avLst/>
              </a:prstGeom>
              <a:blipFill>
                <a:blip r:embed="rId3"/>
                <a:stretch>
                  <a:fillRect l="-350" t="-15385" r="-2797" b="-38462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182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A5B449-CE8D-9B7C-0A91-69E005B2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6594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F1DDBF-F4DB-D39A-52D4-7071CFBCBFEF}"/>
                  </a:ext>
                </a:extLst>
              </p:cNvPr>
              <p:cNvSpPr txBox="1"/>
              <p:nvPr/>
            </p:nvSpPr>
            <p:spPr>
              <a:xfrm>
                <a:off x="5883736" y="1122814"/>
                <a:ext cx="6492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FF1DDBF-F4DB-D39A-52D4-7071CFBCB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736" y="1122814"/>
                <a:ext cx="649217" cy="276999"/>
              </a:xfrm>
              <a:prstGeom prst="rect">
                <a:avLst/>
              </a:prstGeom>
              <a:blipFill>
                <a:blip r:embed="rId3"/>
                <a:stretch>
                  <a:fillRect l="-7692" r="-5769" b="-4348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C4FBAC-2557-2621-29CF-8E5C06F0E6D9}"/>
              </a:ext>
            </a:extLst>
          </p:cNvPr>
          <p:cNvCxnSpPr/>
          <p:nvPr/>
        </p:nvCxnSpPr>
        <p:spPr>
          <a:xfrm flipH="1">
            <a:off x="2686393" y="749035"/>
            <a:ext cx="626534" cy="3217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80DEE5-59F1-B233-49B0-9E4A919123D0}"/>
                  </a:ext>
                </a:extLst>
              </p:cNvPr>
              <p:cNvSpPr txBox="1"/>
              <p:nvPr/>
            </p:nvSpPr>
            <p:spPr>
              <a:xfrm>
                <a:off x="3507660" y="418494"/>
                <a:ext cx="1392945" cy="60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2⋅377</m:t>
                          </m:r>
                        </m:den>
                      </m:f>
                    </m:oMath>
                  </m:oMathPara>
                </a14:m>
                <a:endParaRPr lang="en-FI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080DEE5-59F1-B233-49B0-9E4A9191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660" y="418494"/>
                <a:ext cx="1392945" cy="607218"/>
              </a:xfrm>
              <a:prstGeom prst="rect">
                <a:avLst/>
              </a:prstGeom>
              <a:blipFill>
                <a:blip r:embed="rId4"/>
                <a:stretch>
                  <a:fillRect l="-3636" r="-3636" b="-1458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3722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BABCEB-D576-50B1-6698-74B5EEC1E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30770"/>
            <a:ext cx="7772400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62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BA77-3ABA-5BF4-BD22-7C05607E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90143"/>
            <a:ext cx="10515600" cy="1325563"/>
          </a:xfrm>
        </p:spPr>
        <p:txBody>
          <a:bodyPr/>
          <a:lstStyle/>
          <a:p>
            <a:r>
              <a:rPr lang="en-FI" dirty="0"/>
              <a:t>From the coursebook. Chapter 7-2.2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6A031-2FC6-C69C-D517-000E40B8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64"/>
          <a:stretch/>
        </p:blipFill>
        <p:spPr>
          <a:xfrm>
            <a:off x="1599634" y="2761988"/>
            <a:ext cx="3081932" cy="456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6C1500-D5EF-9F96-FAD1-A7BE51A51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11" b="1"/>
          <a:stretch/>
        </p:blipFill>
        <p:spPr>
          <a:xfrm>
            <a:off x="1296900" y="3745281"/>
            <a:ext cx="3536494" cy="511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6BF19E-9FB5-A53D-B9C7-A0A632F78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512" y="1878942"/>
            <a:ext cx="4036513" cy="31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837E92-8FB7-1539-0187-977F57416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89413"/>
            <a:ext cx="7772400" cy="5079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8F092-2839-9B2F-0B61-DD64B0A10404}"/>
              </a:ext>
            </a:extLst>
          </p:cNvPr>
          <p:cNvSpPr txBox="1"/>
          <p:nvPr/>
        </p:nvSpPr>
        <p:spPr>
          <a:xfrm>
            <a:off x="4847573" y="200415"/>
            <a:ext cx="355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3200" dirty="0"/>
              <a:t>Brewster’s angle</a:t>
            </a:r>
          </a:p>
        </p:txBody>
      </p:sp>
    </p:spTree>
    <p:extLst>
      <p:ext uri="{BB962C8B-B14F-4D97-AF65-F5344CB8AC3E}">
        <p14:creationId xmlns:p14="http://schemas.microsoft.com/office/powerpoint/2010/main" val="13147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DDA98C-9A24-1997-7E38-8538C7CD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087" b="13874"/>
          <a:stretch/>
        </p:blipFill>
        <p:spPr>
          <a:xfrm>
            <a:off x="0" y="2470245"/>
            <a:ext cx="12192000" cy="2538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F64B1-C737-7A17-5BE2-B349EC108B54}"/>
              </a:ext>
            </a:extLst>
          </p:cNvPr>
          <p:cNvSpPr txBox="1"/>
          <p:nvPr/>
        </p:nvSpPr>
        <p:spPr>
          <a:xfrm>
            <a:off x="5599756" y="6022109"/>
            <a:ext cx="593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Ulaby</a:t>
            </a:r>
            <a:r>
              <a:rPr lang="en-GB" dirty="0"/>
              <a:t>: Fundamentals of Applied Electromagnetics, p. 32)</a:t>
            </a:r>
            <a:endParaRPr lang="en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C4AA22-DD75-6696-CFFD-9418DE5EB754}"/>
              </a:ext>
            </a:extLst>
          </p:cNvPr>
          <p:cNvSpPr/>
          <p:nvPr/>
        </p:nvSpPr>
        <p:spPr>
          <a:xfrm>
            <a:off x="4244454" y="1456863"/>
            <a:ext cx="491319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FI" sz="1200" dirty="0"/>
              <a:t>Long ago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FF69E-79D1-E67E-D326-B9778E979BB9}"/>
              </a:ext>
            </a:extLst>
          </p:cNvPr>
          <p:cNvSpPr/>
          <p:nvPr/>
        </p:nvSpPr>
        <p:spPr>
          <a:xfrm>
            <a:off x="4739947" y="1456862"/>
            <a:ext cx="746454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Herschel</a:t>
            </a:r>
          </a:p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1800</a:t>
            </a:r>
            <a:endParaRPr lang="en-FI" sz="11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BB2CE9-8485-F7A9-D934-63C38BDA41B6}"/>
              </a:ext>
            </a:extLst>
          </p:cNvPr>
          <p:cNvSpPr/>
          <p:nvPr/>
        </p:nvSpPr>
        <p:spPr>
          <a:xfrm>
            <a:off x="3493826" y="1456862"/>
            <a:ext cx="746454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Ritter</a:t>
            </a:r>
          </a:p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1801</a:t>
            </a:r>
            <a:endParaRPr lang="en-FI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D2B6B6-3F9F-CDD5-B660-351C9C785B02}"/>
              </a:ext>
            </a:extLst>
          </p:cNvPr>
          <p:cNvSpPr/>
          <p:nvPr/>
        </p:nvSpPr>
        <p:spPr>
          <a:xfrm>
            <a:off x="5875927" y="1456861"/>
            <a:ext cx="6188694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200" b="0" i="0" dirty="0">
                <a:solidFill>
                  <a:srgbClr val="374151"/>
                </a:solidFill>
                <a:effectLst/>
                <a:latin typeface="Söhne"/>
              </a:rPr>
              <a:t>Hertz</a:t>
            </a:r>
          </a:p>
          <a:p>
            <a:pPr algn="ctr"/>
            <a:r>
              <a:rPr lang="en-GB" sz="1200" b="0" i="0" dirty="0">
                <a:solidFill>
                  <a:srgbClr val="374151"/>
                </a:solidFill>
                <a:effectLst/>
                <a:latin typeface="Söhne"/>
              </a:rPr>
              <a:t>1887</a:t>
            </a:r>
            <a:endParaRPr lang="en-FI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AEDC0C-76B8-78DE-5EFE-2C6888D6E549}"/>
              </a:ext>
            </a:extLst>
          </p:cNvPr>
          <p:cNvSpPr/>
          <p:nvPr/>
        </p:nvSpPr>
        <p:spPr>
          <a:xfrm>
            <a:off x="2320119" y="1456860"/>
            <a:ext cx="1167448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Roentgen</a:t>
            </a:r>
          </a:p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1895</a:t>
            </a:r>
            <a:endParaRPr lang="en-FI" sz="1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D43D94-465F-5A8B-A91F-409CD345450D}"/>
              </a:ext>
            </a:extLst>
          </p:cNvPr>
          <p:cNvSpPr/>
          <p:nvPr/>
        </p:nvSpPr>
        <p:spPr>
          <a:xfrm>
            <a:off x="1170493" y="1456852"/>
            <a:ext cx="1167448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Villard</a:t>
            </a:r>
          </a:p>
          <a:p>
            <a:pPr algn="ctr"/>
            <a:r>
              <a:rPr lang="en-GB" sz="1100" b="0" i="0" dirty="0">
                <a:solidFill>
                  <a:srgbClr val="374151"/>
                </a:solidFill>
                <a:effectLst/>
                <a:latin typeface="Söhne"/>
              </a:rPr>
              <a:t>1900</a:t>
            </a:r>
            <a:endParaRPr lang="en-FI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2DAE23-E004-B58B-4FBB-A574881012B3}"/>
              </a:ext>
            </a:extLst>
          </p:cNvPr>
          <p:cNvSpPr/>
          <p:nvPr/>
        </p:nvSpPr>
        <p:spPr>
          <a:xfrm>
            <a:off x="5486402" y="1456851"/>
            <a:ext cx="389524" cy="89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800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GB" sz="1200" b="0" i="0" dirty="0">
                <a:solidFill>
                  <a:srgbClr val="374151"/>
                </a:solidFill>
                <a:effectLst/>
                <a:latin typeface="Söhne"/>
              </a:rPr>
              <a:t>1960-s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381162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83BC3E-CC9F-1DFE-68E4-8C53D97CA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90" y="853330"/>
            <a:ext cx="8727088" cy="447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1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3CC39F-13B4-F418-7A6D-530BA4B3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1" y="206803"/>
            <a:ext cx="7772400" cy="66511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CBAC4-68F7-3953-289C-0A2382510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378190" y="198120"/>
            <a:ext cx="27305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9332AD-A71C-D360-8826-C08CB338E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129" y="2256343"/>
            <a:ext cx="2247900" cy="222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E305A-7A2F-F329-C781-D6260C36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33" y="1099058"/>
            <a:ext cx="5501344" cy="4309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F580F2-133D-33D4-FD26-F5555522289A}"/>
              </a:ext>
            </a:extLst>
          </p:cNvPr>
          <p:cNvSpPr txBox="1"/>
          <p:nvPr/>
        </p:nvSpPr>
        <p:spPr>
          <a:xfrm>
            <a:off x="1115736" y="302004"/>
            <a:ext cx="781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grating on chocolate</a:t>
            </a:r>
          </a:p>
        </p:txBody>
      </p:sp>
    </p:spTree>
    <p:extLst>
      <p:ext uri="{BB962C8B-B14F-4D97-AF65-F5344CB8AC3E}">
        <p14:creationId xmlns:p14="http://schemas.microsoft.com/office/powerpoint/2010/main" val="1130576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945EA-2A68-454F-0FAD-F1B41C4F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 dirty="0"/>
              <a:t>Useful link with animations: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F3EC6-16DF-B209-3A92-6705FB2F4A90}"/>
              </a:ext>
            </a:extLst>
          </p:cNvPr>
          <p:cNvSpPr txBox="1"/>
          <p:nvPr/>
        </p:nvSpPr>
        <p:spPr>
          <a:xfrm>
            <a:off x="838200" y="2371110"/>
            <a:ext cx="60969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I" dirty="0">
                <a:hlinkClick r:id="rId2"/>
              </a:rPr>
              <a:t>https://emanim.szialab.org/index.html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40007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larization and colorPol® polarizers explained">
            <a:extLst>
              <a:ext uri="{FF2B5EF4-FFF2-40B4-BE49-F238E27FC236}">
                <a16:creationId xmlns:a16="http://schemas.microsoft.com/office/drawing/2014/main" id="{D9344905-322B-A435-6459-C1305DD6B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2"/>
          <a:stretch/>
        </p:blipFill>
        <p:spPr bwMode="auto">
          <a:xfrm>
            <a:off x="1766521" y="2508078"/>
            <a:ext cx="8507956" cy="372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90EE7-01C0-704B-4969-9ECC7A838F90}"/>
              </a:ext>
            </a:extLst>
          </p:cNvPr>
          <p:cNvSpPr txBox="1"/>
          <p:nvPr/>
        </p:nvSpPr>
        <p:spPr>
          <a:xfrm>
            <a:off x="1070993" y="318782"/>
            <a:ext cx="7796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/>
              <a:t>Almost no light passing in both cases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Almost no light passing only in case 1 (2</a:t>
            </a:r>
            <a:r>
              <a:rPr lang="en-US" baseline="30000" dirty="0"/>
              <a:t>nd</a:t>
            </a:r>
            <a:r>
              <a:rPr lang="en-US" dirty="0"/>
              <a:t> glasses in front)</a:t>
            </a:r>
          </a:p>
          <a:p>
            <a:pPr marL="342900" indent="-342900">
              <a:buFontTx/>
              <a:buAutoNum type="alphaUcPeriod"/>
            </a:pPr>
            <a:r>
              <a:rPr lang="en-US" dirty="0"/>
              <a:t>Almost no light </a:t>
            </a:r>
            <a:r>
              <a:rPr lang="en-US"/>
              <a:t>passing only in </a:t>
            </a:r>
            <a:r>
              <a:rPr lang="en-US" dirty="0"/>
              <a:t>case 2 (2</a:t>
            </a:r>
            <a:r>
              <a:rPr lang="en-US" baseline="30000" dirty="0"/>
              <a:t>nd</a:t>
            </a:r>
            <a:r>
              <a:rPr lang="en-US" dirty="0"/>
              <a:t> glasses behind)</a:t>
            </a:r>
          </a:p>
        </p:txBody>
      </p:sp>
    </p:spTree>
    <p:extLst>
      <p:ext uri="{BB962C8B-B14F-4D97-AF65-F5344CB8AC3E}">
        <p14:creationId xmlns:p14="http://schemas.microsoft.com/office/powerpoint/2010/main" val="386865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FA551-5B54-1D04-3D74-AF7ABFD04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1409700"/>
            <a:ext cx="61214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D57C7B-385F-CAB8-E431-0BB92A73859A}"/>
              </a:ext>
            </a:extLst>
          </p:cNvPr>
          <p:cNvSpPr txBox="1"/>
          <p:nvPr/>
        </p:nvSpPr>
        <p:spPr>
          <a:xfrm>
            <a:off x="1288576" y="6084459"/>
            <a:ext cx="96148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 Neue" panose="02000503000000020004" pitchFamily="2" charset="0"/>
              </a:rPr>
              <a:t>Jun John Sakurai, Jim Napolitano - Modern quantum mechanics-Pearson (2014). Chapter 1</a:t>
            </a:r>
          </a:p>
        </p:txBody>
      </p:sp>
    </p:spTree>
    <p:extLst>
      <p:ext uri="{BB962C8B-B14F-4D97-AF65-F5344CB8AC3E}">
        <p14:creationId xmlns:p14="http://schemas.microsoft.com/office/powerpoint/2010/main" val="89218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4B9A47-E36D-C75B-C6D4-AA6EB6653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82" y="677334"/>
            <a:ext cx="7772400" cy="5164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D06131-3EC4-8A3F-6983-F76CA0B82492}"/>
                  </a:ext>
                </a:extLst>
              </p:cNvPr>
              <p:cNvSpPr txBox="1"/>
              <p:nvPr/>
            </p:nvSpPr>
            <p:spPr>
              <a:xfrm>
                <a:off x="4308936" y="1729155"/>
                <a:ext cx="3983783" cy="2959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     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=1)</m:t>
                      </m:r>
                    </m:oMath>
                  </m:oMathPara>
                </a14:m>
                <a:endParaRPr lang="en-FI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D06131-3EC4-8A3F-6983-F76CA0B824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936" y="1729155"/>
                <a:ext cx="3983783" cy="295915"/>
              </a:xfrm>
              <a:prstGeom prst="rect">
                <a:avLst/>
              </a:prstGeom>
              <a:blipFill>
                <a:blip r:embed="rId3"/>
                <a:stretch>
                  <a:fillRect l="-955" t="-4167" r="-1911" b="-33333"/>
                </a:stretch>
              </a:blipFill>
            </p:spPr>
            <p:txBody>
              <a:bodyPr/>
              <a:lstStyle/>
              <a:p>
                <a:r>
                  <a:rPr lang="en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7423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5205</TotalTime>
  <Words>164</Words>
  <Application>Microsoft Macintosh PowerPoint</Application>
  <PresentationFormat>Widescreen</PresentationFormat>
  <Paragraphs>34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 Neue</vt:lpstr>
      <vt:lpstr>Söhne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Useful link with animations: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the coursebook. Chapter 7-2.2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Asadchy Viktar</dc:creator>
  <cp:lastModifiedBy>Asadchy Viktar</cp:lastModifiedBy>
  <cp:revision>28</cp:revision>
  <dcterms:created xsi:type="dcterms:W3CDTF">2023-03-22T14:42:40Z</dcterms:created>
  <dcterms:modified xsi:type="dcterms:W3CDTF">2023-03-28T22:02:44Z</dcterms:modified>
</cp:coreProperties>
</file>