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8" r:id="rId2"/>
    <p:sldId id="264" r:id="rId3"/>
    <p:sldId id="294" r:id="rId4"/>
    <p:sldId id="269" r:id="rId5"/>
    <p:sldId id="292" r:id="rId6"/>
    <p:sldId id="276" r:id="rId7"/>
    <p:sldId id="287" r:id="rId8"/>
    <p:sldId id="288" r:id="rId9"/>
    <p:sldId id="289" r:id="rId10"/>
    <p:sldId id="280" r:id="rId11"/>
    <p:sldId id="290" r:id="rId12"/>
    <p:sldId id="291" r:id="rId13"/>
    <p:sldId id="283" r:id="rId14"/>
    <p:sldId id="285" r:id="rId15"/>
    <p:sldId id="286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2"/>
    <p:restoredTop sz="93197"/>
  </p:normalViewPr>
  <p:slideViewPr>
    <p:cSldViewPr snapToGrid="0" snapToObjects="1">
      <p:cViewPr varScale="1">
        <p:scale>
          <a:sx n="119" d="100"/>
          <a:sy n="119" d="100"/>
        </p:scale>
        <p:origin x="24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2CECA-46C7-D149-803F-BE514660159E}" type="datetimeFigureOut">
              <a:rPr lang="en-US" smtClean="0"/>
              <a:t>9/28/21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33E4-5E3A-B746-8A37-07CB1321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5EFF-26F2-D442-BAA7-8BFD54415BB7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B77-67A5-1448-826D-2F716D96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1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5EFF-26F2-D442-BAA7-8BFD54415BB7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B77-67A5-1448-826D-2F716D96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3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5EFF-26F2-D442-BAA7-8BFD54415BB7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B77-67A5-1448-826D-2F716D96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21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0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5EFF-26F2-D442-BAA7-8BFD54415BB7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B77-67A5-1448-826D-2F716D96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3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5EFF-26F2-D442-BAA7-8BFD54415BB7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B77-67A5-1448-826D-2F716D96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8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5EFF-26F2-D442-BAA7-8BFD54415BB7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B77-67A5-1448-826D-2F716D96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5EFF-26F2-D442-BAA7-8BFD54415BB7}" type="datetimeFigureOut">
              <a:rPr lang="en-US" smtClean="0"/>
              <a:t>9/28/21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B77-67A5-1448-826D-2F716D96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6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5EFF-26F2-D442-BAA7-8BFD54415BB7}" type="datetimeFigureOut">
              <a:rPr lang="en-US" smtClean="0"/>
              <a:t>9/28/21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B77-67A5-1448-826D-2F716D96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2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5EFF-26F2-D442-BAA7-8BFD54415BB7}" type="datetimeFigureOut">
              <a:rPr lang="en-US" smtClean="0"/>
              <a:t>9/28/21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B77-67A5-1448-826D-2F716D96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5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5EFF-26F2-D442-BAA7-8BFD54415BB7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B77-67A5-1448-826D-2F716D96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8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5EFF-26F2-D442-BAA7-8BFD54415BB7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B77-67A5-1448-826D-2F716D96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75EFF-26F2-D442-BAA7-8BFD54415BB7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9EB77-67A5-1448-826D-2F716D96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Eero Vaara</a:t>
            </a:r>
          </a:p>
          <a:p>
            <a:r>
              <a:rPr lang="fi-FI" sz="2400" dirty="0"/>
              <a:t>Juha-Antti Lamberg</a:t>
            </a:r>
          </a:p>
          <a:p>
            <a:endParaRPr lang="fi-FI" sz="2400" dirty="0"/>
          </a:p>
          <a:p>
            <a:endParaRPr lang="fi-FI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4022" y="2041061"/>
            <a:ext cx="8441019" cy="2636000"/>
          </a:xfrm>
        </p:spPr>
        <p:txBody>
          <a:bodyPr/>
          <a:lstStyle/>
          <a:p>
            <a:r>
              <a:rPr lang="en-US" sz="3600" dirty="0"/>
              <a:t>TAKING HISTORICAL EMBEDDEDNESS SERIOUSLY: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THREE HISTORICAL APPROACHES TO ADVANCE STRATEGY PROCESS AND PRACTICE RESEARCH 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35551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66700"/>
            <a:ext cx="8583930" cy="521970"/>
          </a:xfrm>
        </p:spPr>
        <p:txBody>
          <a:bodyPr/>
          <a:lstStyle/>
          <a:p>
            <a:r>
              <a:rPr lang="fi-FI" sz="3200" dirty="0" err="1"/>
              <a:t>Realist</a:t>
            </a:r>
            <a:r>
              <a:rPr lang="fi-FI" sz="3200" dirty="0"/>
              <a:t> </a:t>
            </a:r>
            <a:r>
              <a:rPr lang="fi-FI" sz="3200" dirty="0" err="1"/>
              <a:t>history</a:t>
            </a:r>
            <a:r>
              <a:rPr lang="fi-FI" sz="3200" dirty="0"/>
              <a:t>: </a:t>
            </a:r>
            <a:r>
              <a:rPr lang="fi-FI" sz="3200" dirty="0" err="1"/>
              <a:t>Embeddedness</a:t>
            </a:r>
            <a:r>
              <a:rPr lang="fi-FI" sz="3200" dirty="0"/>
              <a:t> of </a:t>
            </a:r>
            <a:r>
              <a:rPr lang="fi-FI" sz="3200" dirty="0" err="1"/>
              <a:t>strategic</a:t>
            </a:r>
            <a:r>
              <a:rPr lang="fi-FI" sz="3200" dirty="0"/>
              <a:t> </a:t>
            </a:r>
            <a:r>
              <a:rPr lang="fi-FI" sz="3200" dirty="0" err="1"/>
              <a:t>processes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399925"/>
            <a:ext cx="8329679" cy="383155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Onto-epistemological basis:</a:t>
            </a:r>
          </a:p>
          <a:p>
            <a:pPr lvl="2"/>
            <a:r>
              <a:rPr lang="en-US" i="0" dirty="0">
                <a:latin typeface="+mj-lt"/>
              </a:rPr>
              <a:t>Foundations in scientific realism: focus on historical structures, processes and mechanisms </a:t>
            </a:r>
            <a:endParaRPr lang="en-US" b="1" i="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dirty="0"/>
              <a:t>Exemplary method:</a:t>
            </a:r>
          </a:p>
          <a:p>
            <a:pPr lvl="2"/>
            <a:r>
              <a:rPr lang="en-US" i="0" dirty="0">
                <a:latin typeface="+mj-lt"/>
              </a:rPr>
              <a:t>Comparative historical analysis (Mahoney &amp; </a:t>
            </a:r>
            <a:r>
              <a:rPr lang="en-US" i="0" dirty="0" err="1">
                <a:latin typeface="+mj-lt"/>
              </a:rPr>
              <a:t>Rueschemeyer</a:t>
            </a:r>
            <a:r>
              <a:rPr lang="en-US" i="0" dirty="0">
                <a:latin typeface="+mj-lt"/>
              </a:rPr>
              <a:t>, 2003):</a:t>
            </a:r>
          </a:p>
          <a:p>
            <a:pPr marL="230400" lvl="2" indent="0">
              <a:buNone/>
            </a:pPr>
            <a:r>
              <a:rPr lang="en-US" i="0" dirty="0">
                <a:latin typeface="+mj-lt"/>
              </a:rPr>
              <a:t>	causal relationships, processes over time and comparisons </a:t>
            </a:r>
          </a:p>
          <a:p>
            <a:pPr lvl="2"/>
            <a:r>
              <a:rPr lang="en-US" i="0" dirty="0">
                <a:latin typeface="+mj-lt"/>
              </a:rPr>
              <a:t>Example: </a:t>
            </a:r>
            <a:r>
              <a:rPr lang="en-US" i="0" dirty="0" err="1">
                <a:latin typeface="+mj-lt"/>
              </a:rPr>
              <a:t>Murmann’s</a:t>
            </a:r>
            <a:r>
              <a:rPr lang="en-US" i="0" dirty="0">
                <a:latin typeface="+mj-lt"/>
              </a:rPr>
              <a:t> (2013) study of industrial coevolution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Contribution: Historical </a:t>
            </a:r>
            <a:r>
              <a:rPr lang="en-US" dirty="0" err="1"/>
              <a:t>embeddedness</a:t>
            </a:r>
            <a:r>
              <a:rPr lang="en-US" dirty="0"/>
              <a:t> of strategic processes </a:t>
            </a:r>
          </a:p>
          <a:p>
            <a:pPr lvl="2"/>
            <a:r>
              <a:rPr lang="en-US" i="0" dirty="0">
                <a:latin typeface="+mj-lt"/>
              </a:rPr>
              <a:t>Historical conditions and triggers of strategic processes</a:t>
            </a:r>
          </a:p>
          <a:p>
            <a:pPr lvl="2"/>
            <a:r>
              <a:rPr lang="en-US" i="0" dirty="0">
                <a:latin typeface="+mj-lt"/>
              </a:rPr>
              <a:t>Historical mechanisms and causality in strategic processes</a:t>
            </a:r>
          </a:p>
          <a:p>
            <a:pPr lvl="2"/>
            <a:r>
              <a:rPr lang="en-US" i="0" dirty="0">
                <a:latin typeface="+mj-lt"/>
              </a:rPr>
              <a:t>Historically embedded agency of strategic actors</a:t>
            </a:r>
          </a:p>
          <a:p>
            <a:pPr lvl="2"/>
            <a:r>
              <a:rPr lang="en-US" i="0" dirty="0">
                <a:latin typeface="+mj-lt"/>
              </a:rPr>
              <a:t>Comparison of patterns and characteristics of strategic processes across historical contexts </a:t>
            </a:r>
          </a:p>
          <a:p>
            <a:pPr marL="230400" lvl="2" indent="0">
              <a:buNone/>
            </a:pPr>
            <a:endParaRPr lang="en-US" sz="14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5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66700"/>
            <a:ext cx="8583930" cy="521970"/>
          </a:xfrm>
        </p:spPr>
        <p:txBody>
          <a:bodyPr/>
          <a:lstStyle/>
          <a:p>
            <a:r>
              <a:rPr lang="fi-FI" sz="3200" dirty="0" err="1"/>
              <a:t>Interpretative</a:t>
            </a:r>
            <a:r>
              <a:rPr lang="fi-FI" sz="3200" dirty="0"/>
              <a:t> </a:t>
            </a:r>
            <a:r>
              <a:rPr lang="fi-FI" sz="3200" dirty="0" err="1"/>
              <a:t>history</a:t>
            </a:r>
            <a:r>
              <a:rPr lang="fi-FI" sz="3200" dirty="0"/>
              <a:t>: </a:t>
            </a:r>
            <a:r>
              <a:rPr lang="fi-FI" sz="3200" dirty="0" err="1"/>
              <a:t>Embeddedness</a:t>
            </a:r>
            <a:r>
              <a:rPr lang="fi-FI" sz="3200" dirty="0"/>
              <a:t> of </a:t>
            </a:r>
            <a:r>
              <a:rPr lang="fi-FI" sz="3200" dirty="0" err="1"/>
              <a:t>strategic</a:t>
            </a:r>
            <a:r>
              <a:rPr lang="fi-FI" sz="3200" dirty="0"/>
              <a:t> </a:t>
            </a:r>
            <a:r>
              <a:rPr lang="fi-FI" sz="3200" dirty="0" err="1"/>
              <a:t>practices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399925"/>
            <a:ext cx="8329679" cy="383155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Onto-epistemological basis:</a:t>
            </a:r>
          </a:p>
          <a:p>
            <a:pPr lvl="2"/>
            <a:r>
              <a:rPr lang="en-US" i="0" dirty="0"/>
              <a:t>Social constructionism and interpretative traditions in history </a:t>
            </a:r>
          </a:p>
          <a:p>
            <a:pPr marL="342900" lvl="1" indent="-342900"/>
            <a:r>
              <a:rPr lang="en-US" sz="2100" b="1" dirty="0">
                <a:latin typeface="+mj-lt"/>
              </a:rPr>
              <a:t>Exemplary method:</a:t>
            </a:r>
          </a:p>
          <a:p>
            <a:pPr lvl="2"/>
            <a:r>
              <a:rPr lang="en-US" i="0" dirty="0" err="1"/>
              <a:t>Microhistory</a:t>
            </a:r>
            <a:r>
              <a:rPr lang="en-US" i="0" dirty="0"/>
              <a:t> (</a:t>
            </a:r>
            <a:r>
              <a:rPr lang="en-US" i="0" dirty="0" err="1"/>
              <a:t>Ginzburg</a:t>
            </a:r>
            <a:r>
              <a:rPr lang="en-US" i="0" dirty="0"/>
              <a:t>, 1993; Stewart, 1959): close analysis of specific events, actions or practices </a:t>
            </a:r>
          </a:p>
          <a:p>
            <a:pPr lvl="2"/>
            <a:r>
              <a:rPr lang="en-US" i="0" dirty="0"/>
              <a:t>Example: </a:t>
            </a:r>
            <a:r>
              <a:rPr lang="en-US" i="0" dirty="0" err="1"/>
              <a:t>Stiles’s</a:t>
            </a:r>
            <a:r>
              <a:rPr lang="en-US" i="0" dirty="0"/>
              <a:t> (2009) biography of Cornelius Vanderbilt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Contribution: Historical </a:t>
            </a:r>
            <a:r>
              <a:rPr lang="en-US" dirty="0" err="1"/>
              <a:t>embeddedness</a:t>
            </a:r>
            <a:r>
              <a:rPr lang="en-US" dirty="0"/>
              <a:t> of strategic practices: </a:t>
            </a:r>
          </a:p>
          <a:p>
            <a:pPr lvl="2"/>
            <a:r>
              <a:rPr lang="en-US" i="0" dirty="0"/>
              <a:t>Historical construction of strategic practices (layers of </a:t>
            </a:r>
            <a:r>
              <a:rPr lang="en-US" i="0" dirty="0" err="1"/>
              <a:t>embeddedness</a:t>
            </a:r>
            <a:r>
              <a:rPr lang="en-US" i="0" dirty="0"/>
              <a:t>)</a:t>
            </a:r>
          </a:p>
          <a:p>
            <a:pPr lvl="2"/>
            <a:r>
              <a:rPr lang="en-US" i="0" dirty="0"/>
              <a:t>Enactment of strategic practices in historical contexts</a:t>
            </a:r>
          </a:p>
          <a:p>
            <a:pPr lvl="2"/>
            <a:r>
              <a:rPr lang="en-US" i="0" dirty="0"/>
              <a:t>Historically constructed roles and identities for strategic actors </a:t>
            </a:r>
          </a:p>
        </p:txBody>
      </p:sp>
    </p:spTree>
    <p:extLst>
      <p:ext uri="{BB962C8B-B14F-4D97-AF65-F5344CB8AC3E}">
        <p14:creationId xmlns:p14="http://schemas.microsoft.com/office/powerpoint/2010/main" val="288318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66700"/>
            <a:ext cx="8583930" cy="521970"/>
          </a:xfrm>
        </p:spPr>
        <p:txBody>
          <a:bodyPr/>
          <a:lstStyle/>
          <a:p>
            <a:r>
              <a:rPr lang="fi-FI" sz="3200" dirty="0" err="1"/>
              <a:t>Poststructuralist</a:t>
            </a:r>
            <a:r>
              <a:rPr lang="fi-FI" sz="3200" dirty="0"/>
              <a:t> </a:t>
            </a:r>
            <a:r>
              <a:rPr lang="fi-FI" sz="3200" dirty="0" err="1"/>
              <a:t>history</a:t>
            </a:r>
            <a:r>
              <a:rPr lang="fi-FI" sz="3200" dirty="0"/>
              <a:t>: </a:t>
            </a:r>
            <a:r>
              <a:rPr lang="fi-FI" sz="3200" dirty="0" err="1"/>
              <a:t>Embeddedness</a:t>
            </a:r>
            <a:r>
              <a:rPr lang="fi-FI" sz="3200" dirty="0"/>
              <a:t> of </a:t>
            </a:r>
            <a:r>
              <a:rPr lang="fi-FI" sz="3200" dirty="0" err="1"/>
              <a:t>strategic</a:t>
            </a:r>
            <a:r>
              <a:rPr lang="fi-FI" sz="3200" dirty="0"/>
              <a:t> </a:t>
            </a:r>
            <a:r>
              <a:rPr lang="fi-FI" sz="3200" dirty="0" err="1"/>
              <a:t>discourses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399925"/>
            <a:ext cx="8329679" cy="383155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Onto-epistemological basis:</a:t>
            </a:r>
          </a:p>
          <a:p>
            <a:pPr lvl="2"/>
            <a:r>
              <a:rPr lang="en-US" i="0" dirty="0"/>
              <a:t>Radical social constructionism and </a:t>
            </a:r>
            <a:r>
              <a:rPr lang="en-US" i="0" dirty="0" err="1"/>
              <a:t>poststructuralism</a:t>
            </a:r>
            <a:endParaRPr lang="en-US" i="0" dirty="0"/>
          </a:p>
          <a:p>
            <a:pPr marL="342900" lvl="1" indent="-342900"/>
            <a:r>
              <a:rPr lang="en-US" sz="2100" b="1" dirty="0">
                <a:latin typeface="+mj-lt"/>
              </a:rPr>
              <a:t>Exemplary method:</a:t>
            </a:r>
          </a:p>
          <a:p>
            <a:pPr lvl="2"/>
            <a:r>
              <a:rPr lang="en-US" i="0" dirty="0"/>
              <a:t>Genealogy (Foucault) – not “history”</a:t>
            </a:r>
          </a:p>
          <a:p>
            <a:pPr lvl="2"/>
            <a:r>
              <a:rPr lang="en-US" i="0" dirty="0"/>
              <a:t>Example: Knights &amp; Morgan (1991)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Contribution: Historical </a:t>
            </a:r>
            <a:r>
              <a:rPr lang="en-US" dirty="0" err="1"/>
              <a:t>embeddedness</a:t>
            </a:r>
            <a:r>
              <a:rPr lang="en-US" dirty="0"/>
              <a:t> of strategic discourses: </a:t>
            </a:r>
          </a:p>
          <a:p>
            <a:pPr lvl="2"/>
            <a:r>
              <a:rPr lang="en-US" i="0" dirty="0"/>
              <a:t>Historical construction of strategic discourses and their inter-discursive features</a:t>
            </a:r>
          </a:p>
          <a:p>
            <a:pPr lvl="2"/>
            <a:r>
              <a:rPr lang="en-US" i="0" dirty="0" err="1"/>
              <a:t>Recontextualization</a:t>
            </a:r>
            <a:r>
              <a:rPr lang="en-US" i="0" dirty="0"/>
              <a:t> of strategic discourses</a:t>
            </a:r>
          </a:p>
          <a:p>
            <a:pPr lvl="2"/>
            <a:r>
              <a:rPr lang="en-US" i="0" dirty="0"/>
              <a:t>Historical production of strategic truths and fashions</a:t>
            </a:r>
          </a:p>
          <a:p>
            <a:pPr lvl="2"/>
            <a:r>
              <a:rPr lang="en-US" i="0" dirty="0"/>
              <a:t>Historical construction of the strategy profession</a:t>
            </a:r>
          </a:p>
          <a:p>
            <a:pPr lvl="2"/>
            <a:r>
              <a:rPr lang="en-US" i="0" dirty="0"/>
              <a:t>Construction of forms of participation including resistance</a:t>
            </a:r>
          </a:p>
          <a:p>
            <a:pPr lvl="2"/>
            <a:r>
              <a:rPr lang="en-US" i="0" dirty="0"/>
              <a:t>Development of strategy tools as key part of strategic discourses</a:t>
            </a:r>
          </a:p>
        </p:txBody>
      </p:sp>
    </p:spTree>
    <p:extLst>
      <p:ext uri="{BB962C8B-B14F-4D97-AF65-F5344CB8AC3E}">
        <p14:creationId xmlns:p14="http://schemas.microsoft.com/office/powerpoint/2010/main" val="75943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66700"/>
            <a:ext cx="8583930" cy="521970"/>
          </a:xfrm>
        </p:spPr>
        <p:txBody>
          <a:bodyPr/>
          <a:lstStyle/>
          <a:p>
            <a:r>
              <a:rPr lang="en-US" sz="3200" dirty="0"/>
              <a:t>Epistemological and Methodological Alternatives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808529"/>
            <a:ext cx="8329679" cy="383155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Fundamentally different conceptions of:</a:t>
            </a:r>
          </a:p>
          <a:p>
            <a:pPr marL="580500" lvl="1" indent="-342900"/>
            <a:r>
              <a:rPr lang="en-US" dirty="0">
                <a:latin typeface="+mj-lt"/>
              </a:rPr>
              <a:t>Historical narratives</a:t>
            </a:r>
          </a:p>
          <a:p>
            <a:pPr marL="803700" lvl="2" indent="-342900"/>
            <a:r>
              <a:rPr lang="en-US" i="0" dirty="0">
                <a:latin typeface="+mj-lt"/>
              </a:rPr>
              <a:t>Accurate description</a:t>
            </a:r>
          </a:p>
          <a:p>
            <a:pPr marL="803700" lvl="2" indent="-342900"/>
            <a:r>
              <a:rPr lang="en-US" i="0" dirty="0">
                <a:latin typeface="+mj-lt"/>
              </a:rPr>
              <a:t>Focus on meaning</a:t>
            </a:r>
          </a:p>
          <a:p>
            <a:pPr marL="803700" lvl="2" indent="-342900"/>
            <a:r>
              <a:rPr lang="en-US" i="0" dirty="0" err="1">
                <a:latin typeface="+mj-lt"/>
              </a:rPr>
              <a:t>Problematization</a:t>
            </a:r>
            <a:r>
              <a:rPr lang="en-US" i="0" dirty="0">
                <a:latin typeface="+mj-lt"/>
              </a:rPr>
              <a:t>/deconstruction</a:t>
            </a:r>
          </a:p>
          <a:p>
            <a:pPr marL="580500" lvl="1" indent="-342900"/>
            <a:r>
              <a:rPr lang="en-US" dirty="0">
                <a:latin typeface="+mj-lt"/>
              </a:rPr>
              <a:t>Temporality:</a:t>
            </a:r>
          </a:p>
          <a:p>
            <a:pPr marL="803700" lvl="2" indent="-342900"/>
            <a:r>
              <a:rPr lang="en-US" i="0" dirty="0">
                <a:latin typeface="+mj-lt"/>
              </a:rPr>
              <a:t>Long-term strategy processes</a:t>
            </a:r>
          </a:p>
          <a:p>
            <a:pPr marL="803700" lvl="2" indent="-342900"/>
            <a:r>
              <a:rPr lang="en-US" i="0" dirty="0">
                <a:latin typeface="+mj-lt"/>
              </a:rPr>
              <a:t>Episodes of strategy-making</a:t>
            </a:r>
          </a:p>
          <a:p>
            <a:pPr marL="803700" lvl="2" indent="-342900"/>
            <a:r>
              <a:rPr lang="en-US" i="0" dirty="0">
                <a:latin typeface="+mj-lt"/>
              </a:rPr>
              <a:t>Evolution and its impact</a:t>
            </a:r>
          </a:p>
          <a:p>
            <a:pPr marL="580500" lvl="1" indent="-342900"/>
            <a:r>
              <a:rPr lang="en-US" dirty="0">
                <a:latin typeface="+mj-lt"/>
              </a:rPr>
              <a:t>Historical truths:</a:t>
            </a:r>
          </a:p>
          <a:p>
            <a:pPr marL="803700" lvl="2" indent="-342900"/>
            <a:r>
              <a:rPr lang="en-US" i="0" dirty="0">
                <a:latin typeface="+mj-lt"/>
              </a:rPr>
              <a:t>Discovery of strategic phenomena and their dynamics</a:t>
            </a:r>
          </a:p>
          <a:p>
            <a:pPr marL="803700" lvl="2" indent="-342900"/>
            <a:r>
              <a:rPr lang="en-US" i="0" dirty="0">
                <a:latin typeface="+mj-lt"/>
              </a:rPr>
              <a:t>Meaning in situ</a:t>
            </a:r>
          </a:p>
          <a:p>
            <a:pPr marL="803700" lvl="2" indent="-342900"/>
            <a:r>
              <a:rPr lang="en-US" i="0" dirty="0">
                <a:latin typeface="+mj-lt"/>
              </a:rPr>
              <a:t>Discursive (de)construction</a:t>
            </a:r>
          </a:p>
          <a:p>
            <a:pPr marL="803700" lvl="2" indent="-342900"/>
            <a:endParaRPr lang="en-US" i="0" dirty="0">
              <a:latin typeface="+mj-lt"/>
            </a:endParaRPr>
          </a:p>
          <a:p>
            <a:pPr marL="803700" lvl="2" indent="-342900"/>
            <a:endParaRPr lang="en-US" i="0" dirty="0">
              <a:latin typeface="+mj-lt"/>
            </a:endParaRPr>
          </a:p>
          <a:p>
            <a:pPr marL="580500" lvl="1" indent="-342900"/>
            <a:endParaRPr lang="en-US" dirty="0">
              <a:latin typeface="+mj-lt"/>
            </a:endParaRPr>
          </a:p>
          <a:p>
            <a:pPr marL="5805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63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66700"/>
            <a:ext cx="8583930" cy="521970"/>
          </a:xfrm>
        </p:spPr>
        <p:txBody>
          <a:bodyPr/>
          <a:lstStyle/>
          <a:p>
            <a:r>
              <a:rPr lang="en-US" sz="3200" dirty="0"/>
              <a:t>Facets of Historical </a:t>
            </a:r>
            <a:r>
              <a:rPr lang="en-US" sz="3200" dirty="0" err="1"/>
              <a:t>Embeddedness</a:t>
            </a:r>
            <a:r>
              <a:rPr lang="en-US" sz="3200" dirty="0"/>
              <a:t> and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399925"/>
            <a:ext cx="8329679" cy="383155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Forms of strategic processes and practices across socio-historical settings</a:t>
            </a:r>
          </a:p>
          <a:p>
            <a:pPr marL="803700" lvl="2" indent="-342900"/>
            <a:r>
              <a:rPr lang="en-US" i="0" dirty="0"/>
              <a:t>Opening up our conceptions of what is strategic or considered as such</a:t>
            </a:r>
          </a:p>
          <a:p>
            <a:pPr marL="803700" lvl="2" indent="-342900"/>
            <a:r>
              <a:rPr lang="en-US" i="0" dirty="0"/>
              <a:t>Looking beyond contemporary cases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Strategic emergence in context</a:t>
            </a:r>
          </a:p>
          <a:p>
            <a:pPr marL="803700" lvl="2" indent="-342900"/>
            <a:r>
              <a:rPr lang="en-US" i="0" dirty="0"/>
              <a:t>Historical conditions for emergence</a:t>
            </a:r>
          </a:p>
          <a:p>
            <a:pPr marL="803700" lvl="2" indent="-342900"/>
            <a:r>
              <a:rPr lang="en-US" i="0" dirty="0"/>
              <a:t>Dynamics of emergence in context</a:t>
            </a:r>
          </a:p>
          <a:p>
            <a:pPr marL="803700" lvl="2" indent="-342900"/>
            <a:r>
              <a:rPr lang="en-US" i="0" dirty="0"/>
              <a:t>Discursive construction of strategic truths and changes in them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Strategic agency in context</a:t>
            </a:r>
          </a:p>
          <a:p>
            <a:pPr marL="803700" lvl="2" indent="-342900"/>
            <a:r>
              <a:rPr lang="en-US" i="0" dirty="0"/>
              <a:t>Contrasting strategic actions and decisions with other cases and counterfactuals</a:t>
            </a:r>
          </a:p>
          <a:p>
            <a:pPr marL="803700" lvl="2" indent="-342900"/>
            <a:r>
              <a:rPr lang="en-US" i="0" dirty="0"/>
              <a:t>Roles and identities of strategist in context</a:t>
            </a:r>
          </a:p>
          <a:p>
            <a:pPr marL="803700" lvl="2" indent="-342900"/>
            <a:r>
              <a:rPr lang="en-US" i="0" dirty="0"/>
              <a:t>Subjectivity of strategists in discourse-historical contexts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11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66700"/>
            <a:ext cx="8583930" cy="521970"/>
          </a:xfrm>
        </p:spPr>
        <p:txBody>
          <a:bodyPr/>
          <a:lstStyle/>
          <a:p>
            <a:r>
              <a:rPr lang="fi-FI" sz="3200" dirty="0"/>
              <a:t>Application: Intel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883458"/>
            <a:ext cx="8329679" cy="38315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400" dirty="0" err="1"/>
              <a:t>Burgelman’s</a:t>
            </a:r>
            <a:r>
              <a:rPr lang="en-US" sz="1400" dirty="0"/>
              <a:t> (1983, 2002) historical case analyses:</a:t>
            </a:r>
          </a:p>
          <a:p>
            <a:pPr marL="580500" lvl="1" indent="-342900"/>
            <a:r>
              <a:rPr lang="en-US" sz="1400" dirty="0">
                <a:latin typeface="+mj-lt"/>
              </a:rPr>
              <a:t>provide insights into the processes and mechanisms of strategy-making</a:t>
            </a:r>
          </a:p>
          <a:p>
            <a:pPr marL="580500" lvl="1" indent="-342900"/>
            <a:r>
              <a:rPr lang="en-US" sz="1400" dirty="0">
                <a:latin typeface="+mj-lt"/>
              </a:rPr>
              <a:t>(e.g., ‘ecological model’ and ‘vector model’)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/>
              <a:t>Comparative historical analysis could:</a:t>
            </a:r>
          </a:p>
          <a:p>
            <a:pPr marL="580500" lvl="1" indent="-342900"/>
            <a:r>
              <a:rPr lang="en-US" sz="1400" dirty="0">
                <a:latin typeface="+mj-lt"/>
              </a:rPr>
              <a:t>juxtapose Intel’s case with other companies in the US or Japan in both eras and highlight how Intel’s decisions differed from those of its direct or indirect competitors</a:t>
            </a:r>
          </a:p>
          <a:p>
            <a:pPr marL="580500" lvl="1" indent="-342900"/>
            <a:r>
              <a:rPr lang="en-US" sz="1400" dirty="0">
                <a:latin typeface="+mj-lt"/>
              </a:rPr>
              <a:t>elucidate the ‘strategic nature’ of specific decisions and provide possibilities for counterfactual scenarios, i.e., reflecting upon what Intel’s development could have been without specific key decisions</a:t>
            </a:r>
          </a:p>
          <a:p>
            <a:pPr marL="580500" lvl="1" indent="-342900"/>
            <a:r>
              <a:rPr lang="en-US" sz="1400" dirty="0">
                <a:latin typeface="+mj-lt"/>
              </a:rPr>
              <a:t>help to understand ‘strategic agency’ in context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 err="1"/>
              <a:t>Microhistory</a:t>
            </a:r>
            <a:r>
              <a:rPr lang="en-US" sz="1400" dirty="0"/>
              <a:t> could:</a:t>
            </a:r>
          </a:p>
          <a:p>
            <a:pPr marL="580500" lvl="1" indent="-342900"/>
            <a:r>
              <a:rPr lang="en-US" sz="1400" dirty="0">
                <a:latin typeface="+mj-lt"/>
              </a:rPr>
              <a:t>illuminate episodes of strategy-making and associated strategic practices (meetings, tools) within their historical context</a:t>
            </a:r>
          </a:p>
          <a:p>
            <a:pPr marL="580500" lvl="1" indent="-342900"/>
            <a:r>
              <a:rPr lang="en-US" sz="1400" dirty="0">
                <a:latin typeface="+mj-lt"/>
              </a:rPr>
              <a:t>further elucidate the ‘mundane’ aspects of strategy work and roles and identities of various actors, including middle managers</a:t>
            </a:r>
          </a:p>
          <a:p>
            <a:pPr marL="580500" lvl="1" indent="-342900"/>
            <a:r>
              <a:rPr lang="en-US" sz="1400" dirty="0">
                <a:latin typeface="+mj-lt"/>
              </a:rPr>
              <a:t>help to understand the contextual underpinnings of emergence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/>
              <a:t>Genealogy could:</a:t>
            </a:r>
          </a:p>
          <a:p>
            <a:pPr marL="580500" lvl="1" indent="-342900"/>
            <a:r>
              <a:rPr lang="en-US" sz="1400" dirty="0">
                <a:latin typeface="+mj-lt"/>
              </a:rPr>
              <a:t>illuminate how Intel’s case relates to the dominant strategic truths or fashions</a:t>
            </a:r>
          </a:p>
          <a:p>
            <a:pPr marL="580500" lvl="1" indent="-342900"/>
            <a:r>
              <a:rPr lang="en-US" sz="1400" dirty="0">
                <a:latin typeface="+mj-lt"/>
              </a:rPr>
              <a:t>help to understand how and under what terms others such as middle managers were able to emerge as key strategists</a:t>
            </a:r>
          </a:p>
          <a:p>
            <a:pPr marL="580500" lvl="1" indent="-342900"/>
            <a:r>
              <a:rPr lang="en-US" sz="1400" dirty="0">
                <a:latin typeface="+mj-lt"/>
              </a:rPr>
              <a:t>problematize commonly held conceptions about Intel’s and other high tech companies’ strategic history</a:t>
            </a:r>
          </a:p>
          <a:p>
            <a:pPr lvl="1" indent="0">
              <a:buNone/>
            </a:pPr>
            <a:endParaRPr lang="en-US" sz="1400" dirty="0">
              <a:latin typeface="+mj-lt"/>
            </a:endParaRPr>
          </a:p>
          <a:p>
            <a:pPr marL="580500" lvl="1" indent="-342900"/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214" y="266700"/>
            <a:ext cx="1634066" cy="1634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947" y="266700"/>
            <a:ext cx="1083733" cy="164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2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66700"/>
            <a:ext cx="8583930" cy="521970"/>
          </a:xfrm>
        </p:spPr>
        <p:txBody>
          <a:bodyPr/>
          <a:lstStyle/>
          <a:p>
            <a:r>
              <a:rPr lang="fi-FI" sz="3200" dirty="0" err="1"/>
              <a:t>Conclusion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399925"/>
            <a:ext cx="8329679" cy="383155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We offer concrete examples of the potential of specific approaches and methods to advance historically-informed strategy process and practice research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Focus on historical </a:t>
            </a:r>
            <a:r>
              <a:rPr lang="en-US" dirty="0" err="1"/>
              <a:t>embeddedness</a:t>
            </a:r>
            <a:r>
              <a:rPr lang="en-US" dirty="0"/>
              <a:t> - which can also help to understand differences in forms of strategic processes and practices, strategic emergence and strategic agency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Implications for </a:t>
            </a:r>
            <a:r>
              <a:rPr lang="en-US" dirty="0" err="1"/>
              <a:t>processual</a:t>
            </a:r>
            <a:r>
              <a:rPr lang="en-US" dirty="0"/>
              <a:t> and practice-based theories of organizations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Contributions to history research?</a:t>
            </a:r>
          </a:p>
        </p:txBody>
      </p:sp>
    </p:spTree>
    <p:extLst>
      <p:ext uri="{BB962C8B-B14F-4D97-AF65-F5344CB8AC3E}">
        <p14:creationId xmlns:p14="http://schemas.microsoft.com/office/powerpoint/2010/main" val="9451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52900" cy="195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463" y="4318811"/>
            <a:ext cx="3606800" cy="224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66" y="1955800"/>
            <a:ext cx="3657600" cy="222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66" y="3429000"/>
            <a:ext cx="3556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666" y="3429000"/>
            <a:ext cx="2692400" cy="3022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0208" y="67733"/>
            <a:ext cx="3289300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4066" y="1955800"/>
            <a:ext cx="3416300" cy="237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4946" y="2171701"/>
            <a:ext cx="2999317" cy="2246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8336" y="4572177"/>
            <a:ext cx="2509127" cy="1879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9508" y="261221"/>
            <a:ext cx="1551517" cy="198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4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66700"/>
            <a:ext cx="8583930" cy="521970"/>
          </a:xfrm>
        </p:spPr>
        <p:txBody>
          <a:bodyPr/>
          <a:lstStyle/>
          <a:p>
            <a:r>
              <a:rPr lang="fi-FI" sz="3200" dirty="0" err="1"/>
              <a:t>Introduction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399925"/>
            <a:ext cx="8329679" cy="383155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Management research has generally been criticized for ignoring history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This is also the case with research on strategic management</a:t>
            </a:r>
          </a:p>
          <a:p>
            <a:r>
              <a:rPr lang="en-US" dirty="0"/>
              <a:t>	 – </a:t>
            </a:r>
            <a:r>
              <a:rPr lang="en-US" b="0" dirty="0"/>
              <a:t>which is</a:t>
            </a:r>
            <a:r>
              <a:rPr lang="en-US" sz="1800" b="0" dirty="0"/>
              <a:t> </a:t>
            </a:r>
            <a:r>
              <a:rPr lang="en-US" b="0" dirty="0"/>
              <a:t>ironic as history has played an important since the very 	beginning of strategic management research (Chandler, 1962) and that 	landmark studies include longitudinal cases (</a:t>
            </a:r>
            <a:r>
              <a:rPr lang="en-US" b="0" dirty="0" err="1"/>
              <a:t>Burgelman</a:t>
            </a:r>
            <a:r>
              <a:rPr lang="en-US" b="0" dirty="0"/>
              <a:t>, 1983; 	Pettigrew, 1985)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Strategic management and business, economic, and social history have remained largely separate areas of research with few intersections (Ericsson et al., 2015; Kipping &amp; </a:t>
            </a:r>
            <a:r>
              <a:rPr lang="en-US" dirty="0" err="1"/>
              <a:t>Üsdiken</a:t>
            </a:r>
            <a:r>
              <a:rPr lang="en-US" dirty="0"/>
              <a:t>, 2014)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This has hampered our understanding of key issues such as the </a:t>
            </a:r>
            <a:r>
              <a:rPr lang="en-US" i="1" dirty="0"/>
              <a:t>historical </a:t>
            </a:r>
            <a:r>
              <a:rPr lang="en-US" i="1" dirty="0" err="1"/>
              <a:t>embeddedness</a:t>
            </a:r>
            <a:r>
              <a:rPr lang="en-US" i="1" dirty="0"/>
              <a:t> of strategic processes and practices </a:t>
            </a:r>
          </a:p>
        </p:txBody>
      </p:sp>
    </p:spTree>
    <p:extLst>
      <p:ext uri="{BB962C8B-B14F-4D97-AF65-F5344CB8AC3E}">
        <p14:creationId xmlns:p14="http://schemas.microsoft.com/office/powerpoint/2010/main" val="218660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66700"/>
            <a:ext cx="8583930" cy="521970"/>
          </a:xfrm>
        </p:spPr>
        <p:txBody>
          <a:bodyPr/>
          <a:lstStyle/>
          <a:p>
            <a:r>
              <a:rPr lang="fi-FI" sz="3200" dirty="0" err="1"/>
              <a:t>Historical</a:t>
            </a:r>
            <a:r>
              <a:rPr lang="fi-FI" sz="3200" dirty="0"/>
              <a:t> </a:t>
            </a:r>
            <a:r>
              <a:rPr lang="fi-FI" sz="3200" dirty="0" err="1"/>
              <a:t>embeddedness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399925"/>
            <a:ext cx="8329679" cy="383155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History is not only a temporal variable or historical analysis mere use of archival data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Historical </a:t>
            </a:r>
            <a:r>
              <a:rPr lang="en-US" sz="2400" dirty="0" err="1"/>
              <a:t>embeddedness</a:t>
            </a:r>
            <a:r>
              <a:rPr lang="en-US" sz="2400" dirty="0"/>
              <a:t>: the ways in which strategic processes and practices and our conceptions of them are embedded in, and defined by, socio-historical environments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Strong form of historical </a:t>
            </a:r>
            <a:r>
              <a:rPr lang="en-US" sz="2400" dirty="0" err="1"/>
              <a:t>embeddedness</a:t>
            </a:r>
            <a:r>
              <a:rPr lang="en-US" sz="2400" dirty="0"/>
              <a:t>: One should not merely place processes and practices in context, but also understand their inherent historical nature and construction 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986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66700"/>
            <a:ext cx="8583930" cy="521970"/>
          </a:xfrm>
        </p:spPr>
        <p:txBody>
          <a:bodyPr/>
          <a:lstStyle/>
          <a:p>
            <a:r>
              <a:rPr lang="fi-FI" sz="3200" dirty="0" err="1"/>
              <a:t>Strategy</a:t>
            </a:r>
            <a:r>
              <a:rPr lang="fi-FI" sz="3200" dirty="0"/>
              <a:t> </a:t>
            </a:r>
            <a:r>
              <a:rPr lang="fi-FI" sz="3200" dirty="0" err="1"/>
              <a:t>process</a:t>
            </a:r>
            <a:r>
              <a:rPr lang="fi-FI" sz="3200" dirty="0"/>
              <a:t> and </a:t>
            </a:r>
            <a:r>
              <a:rPr lang="fi-FI" sz="3200" dirty="0" err="1"/>
              <a:t>practice</a:t>
            </a:r>
            <a:r>
              <a:rPr lang="fi-FI" sz="3200" dirty="0"/>
              <a:t> </a:t>
            </a:r>
            <a:r>
              <a:rPr lang="fi-FI" sz="3200" dirty="0" err="1"/>
              <a:t>research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399925"/>
            <a:ext cx="8329679" cy="383155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Focus on the forms and dynamics of strategy-making in and around organizations, including intentional strategic decision-making, planning or implementation and also other forms of strategy work processes and practices</a:t>
            </a:r>
          </a:p>
        </p:txBody>
      </p:sp>
    </p:spTree>
    <p:extLst>
      <p:ext uri="{BB962C8B-B14F-4D97-AF65-F5344CB8AC3E}">
        <p14:creationId xmlns:p14="http://schemas.microsoft.com/office/powerpoint/2010/main" val="90504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66700"/>
            <a:ext cx="8583930" cy="521970"/>
          </a:xfrm>
        </p:spPr>
        <p:txBody>
          <a:bodyPr/>
          <a:lstStyle/>
          <a:p>
            <a:r>
              <a:rPr lang="fi-FI" sz="3200" dirty="0"/>
              <a:t>Strategic </a:t>
            </a:r>
            <a:r>
              <a:rPr lang="fi-FI" sz="3200" dirty="0" err="1"/>
              <a:t>processes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165674"/>
            <a:ext cx="8329679" cy="383155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Strategy scholars have focused attention on the social and organizational processes through which strategies have been realized since the 1970s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Some studies (Pettigrew’s 1973, 1985; </a:t>
            </a:r>
            <a:r>
              <a:rPr lang="en-US" dirty="0" err="1"/>
              <a:t>Burgelman’s</a:t>
            </a:r>
            <a:r>
              <a:rPr lang="en-US" dirty="0"/>
              <a:t> research on strategy-making, 1983, 2002) reflect an historical orientation by virtue of their longitudinal approach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Child (1972) has elaborated on outer structuration, </a:t>
            </a:r>
            <a:r>
              <a:rPr lang="en-US" dirty="0" err="1"/>
              <a:t>Mintzberg</a:t>
            </a:r>
            <a:r>
              <a:rPr lang="en-US" dirty="0"/>
              <a:t> (1977) conceptualized strategy-making as an historical process, and Pettigrew explicated on the ‘outer’ context (Pettigrew, 1997, 2012)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Nevertheless, historical aspects of strategic processes are only partially understood</a:t>
            </a:r>
          </a:p>
        </p:txBody>
      </p:sp>
    </p:spTree>
    <p:extLst>
      <p:ext uri="{BB962C8B-B14F-4D97-AF65-F5344CB8AC3E}">
        <p14:creationId xmlns:p14="http://schemas.microsoft.com/office/powerpoint/2010/main" val="392911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66700"/>
            <a:ext cx="8583930" cy="521970"/>
          </a:xfrm>
        </p:spPr>
        <p:txBody>
          <a:bodyPr/>
          <a:lstStyle/>
          <a:p>
            <a:r>
              <a:rPr lang="fi-FI" sz="3200" dirty="0"/>
              <a:t>Strategic </a:t>
            </a:r>
            <a:r>
              <a:rPr lang="fi-FI" sz="3200" dirty="0" err="1"/>
              <a:t>practices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165674"/>
            <a:ext cx="8329679" cy="3831557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marL="342900" lvl="1" indent="-342900"/>
            <a:r>
              <a:rPr lang="en-US" sz="2100" b="1" dirty="0">
                <a:latin typeface="+mj-lt"/>
              </a:rPr>
              <a:t>A growing interest in the detailed activities and practices of strategy has led to a proliferation of strategy-as-practice research (</a:t>
            </a:r>
            <a:r>
              <a:rPr lang="en-US" sz="2100" b="1" dirty="0" err="1">
                <a:latin typeface="+mj-lt"/>
              </a:rPr>
              <a:t>Golsorkhi</a:t>
            </a:r>
            <a:r>
              <a:rPr lang="en-US" sz="2100" b="1" dirty="0">
                <a:latin typeface="+mj-lt"/>
              </a:rPr>
              <a:t> et al., 2015)</a:t>
            </a:r>
          </a:p>
          <a:p>
            <a:pPr marL="342900" lvl="1" indent="-342900"/>
            <a:r>
              <a:rPr lang="en-US" sz="2100" b="1" dirty="0">
                <a:latin typeface="+mj-lt"/>
              </a:rPr>
              <a:t>Context has played an important role in these studies in the sense that case analyses and especially ethnographic methods have gained ground</a:t>
            </a:r>
          </a:p>
          <a:p>
            <a:pPr marL="342900" lvl="1" indent="-342900"/>
            <a:r>
              <a:rPr lang="en-US" sz="2100" b="1" dirty="0">
                <a:latin typeface="+mj-lt"/>
              </a:rPr>
              <a:t>With few exceptions (Whittington et al., 2011), history has played a limited role in this stream of research</a:t>
            </a:r>
          </a:p>
          <a:p>
            <a:pPr marL="342900" lvl="1" indent="-342900"/>
            <a:r>
              <a:rPr lang="en-US" sz="2100" b="1" dirty="0">
                <a:latin typeface="+mj-lt"/>
              </a:rPr>
              <a:t>In particular, the historical </a:t>
            </a:r>
            <a:r>
              <a:rPr lang="en-US" sz="2100" b="1" dirty="0" err="1">
                <a:latin typeface="+mj-lt"/>
              </a:rPr>
              <a:t>embeddedness</a:t>
            </a:r>
            <a:r>
              <a:rPr lang="en-US" sz="2100" b="1" dirty="0">
                <a:latin typeface="+mj-lt"/>
              </a:rPr>
              <a:t> of strategic practices has remained poorly understood in this stream of research</a:t>
            </a:r>
          </a:p>
        </p:txBody>
      </p:sp>
    </p:spTree>
    <p:extLst>
      <p:ext uri="{BB962C8B-B14F-4D97-AF65-F5344CB8AC3E}">
        <p14:creationId xmlns:p14="http://schemas.microsoft.com/office/powerpoint/2010/main" val="182502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66700"/>
            <a:ext cx="8583930" cy="521970"/>
          </a:xfrm>
        </p:spPr>
        <p:txBody>
          <a:bodyPr/>
          <a:lstStyle/>
          <a:p>
            <a:r>
              <a:rPr lang="fi-FI" sz="3200" dirty="0"/>
              <a:t>Strategic </a:t>
            </a:r>
            <a:r>
              <a:rPr lang="fi-FI" sz="3200" dirty="0" err="1"/>
              <a:t>discourses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165674"/>
            <a:ext cx="8329679" cy="383155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Critical reflections explicitly or implicitly linked with strategy process and practice research - often drawing from discourse analysis (</a:t>
            </a:r>
            <a:r>
              <a:rPr lang="en-US" dirty="0" err="1"/>
              <a:t>Grandy</a:t>
            </a:r>
            <a:r>
              <a:rPr lang="en-US" dirty="0"/>
              <a:t> &amp; Mills, 2004; </a:t>
            </a:r>
            <a:r>
              <a:rPr lang="en-US" dirty="0" err="1"/>
              <a:t>Ezzamel</a:t>
            </a:r>
            <a:r>
              <a:rPr lang="en-US" dirty="0"/>
              <a:t> &amp; </a:t>
            </a:r>
            <a:r>
              <a:rPr lang="en-US" dirty="0" err="1"/>
              <a:t>Willmott</a:t>
            </a:r>
            <a:r>
              <a:rPr lang="en-US" dirty="0"/>
              <a:t>, 2008, 2010; Knights &amp; Morgan, 1991)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Recent critical work that has focused attention on the role of history in strategy (Carter, 2013)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Nevertheless, the impact of this research has remained limited</a:t>
            </a:r>
          </a:p>
        </p:txBody>
      </p:sp>
    </p:spTree>
    <p:extLst>
      <p:ext uri="{BB962C8B-B14F-4D97-AF65-F5344CB8AC3E}">
        <p14:creationId xmlns:p14="http://schemas.microsoft.com/office/powerpoint/2010/main" val="173263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66700"/>
            <a:ext cx="8583930" cy="521970"/>
          </a:xfrm>
        </p:spPr>
        <p:txBody>
          <a:bodyPr/>
          <a:lstStyle/>
          <a:p>
            <a:r>
              <a:rPr lang="fi-FI" sz="3200" dirty="0"/>
              <a:t>Three </a:t>
            </a:r>
            <a:r>
              <a:rPr lang="fi-FI" sz="3200" dirty="0" err="1"/>
              <a:t>historical</a:t>
            </a:r>
            <a:r>
              <a:rPr lang="fi-FI" sz="3200" dirty="0"/>
              <a:t> </a:t>
            </a:r>
            <a:r>
              <a:rPr lang="fi-FI" sz="3200" dirty="0" err="1"/>
              <a:t>approaches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165674"/>
            <a:ext cx="8329679" cy="383155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Realist history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Interpretative history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Poststructuralist history</a:t>
            </a:r>
          </a:p>
          <a:p>
            <a:pPr marL="5805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97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1164</Words>
  <Application>Microsoft Macintosh PowerPoint</Application>
  <PresentationFormat>On-screen Show (4:3)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Georgia</vt:lpstr>
      <vt:lpstr>Lucida Grande</vt:lpstr>
      <vt:lpstr>Office Theme</vt:lpstr>
      <vt:lpstr>TAKING HISTORICAL EMBEDDEDNESS SERIOUSLY:  THREE HISTORICAL APPROACHES TO ADVANCE STRATEGY PROCESS AND PRACTICE RESEARCH </vt:lpstr>
      <vt:lpstr>PowerPoint Presentation</vt:lpstr>
      <vt:lpstr>Introduction</vt:lpstr>
      <vt:lpstr>Historical embeddedness</vt:lpstr>
      <vt:lpstr>Strategy process and practice research</vt:lpstr>
      <vt:lpstr>Strategic processes</vt:lpstr>
      <vt:lpstr>Strategic practices</vt:lpstr>
      <vt:lpstr>Strategic discourses</vt:lpstr>
      <vt:lpstr>Three historical approaches</vt:lpstr>
      <vt:lpstr>Realist history: Embeddedness of strategic processes</vt:lpstr>
      <vt:lpstr>Interpretative history: Embeddedness of strategic practices</vt:lpstr>
      <vt:lpstr>Poststructuralist history: Embeddedness of strategic discourses</vt:lpstr>
      <vt:lpstr>Epistemological and Methodological Alternatives</vt:lpstr>
      <vt:lpstr>Facets of Historical Embeddedness and Implications</vt:lpstr>
      <vt:lpstr>Application: Intel Case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Restruturing of the University Sector</dc:title>
  <dc:creator>Vaara Eero</dc:creator>
  <cp:lastModifiedBy>Juslin Axel</cp:lastModifiedBy>
  <cp:revision>84</cp:revision>
  <dcterms:created xsi:type="dcterms:W3CDTF">2015-03-18T08:19:29Z</dcterms:created>
  <dcterms:modified xsi:type="dcterms:W3CDTF">2021-09-28T14:05:41Z</dcterms:modified>
</cp:coreProperties>
</file>