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61" r:id="rId3"/>
    <p:sldId id="262" r:id="rId4"/>
    <p:sldId id="263" r:id="rId5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7" autoAdjust="0"/>
    <p:restoredTop sz="88218" autoAdjust="0"/>
  </p:normalViewPr>
  <p:slideViewPr>
    <p:cSldViewPr snapToGrid="0" snapToObjects="1">
      <p:cViewPr varScale="1">
        <p:scale>
          <a:sx n="86" d="100"/>
          <a:sy n="86" d="100"/>
        </p:scale>
        <p:origin x="508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85688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DF49218-5C95-446E-A553-0DAD14EE44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5F048C04-65CE-4B0C-A347-1F7B45A19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3556B71D-E5EE-4E94-942C-75C7B96D8D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25A8D7EF-3488-498D-A5FF-9B7D80A645B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916C9F7D-8D75-4C33-9C8F-F0463612B5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E9103BA-E6E9-41AF-AD85-3B7996E484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3C3CA270-C972-4312-AC53-16AC46FD4E6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926D2B07-0DFA-4A12-8037-FFF47C3D256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61DF4D17-AEA6-4236-89D6-03E2ECDCAD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DB9F676C-854B-4DAA-9D5A-5434920DC8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5A785219-77A1-4CF0-A939-4566CAD2C2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F924FFBD-1952-4A4B-AE2B-91BFD18A7D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DBB0696E-6FFC-44A4-A522-55390B1D25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F0E2DEEF-D2B7-446F-8F39-C73E6E59A13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6AFC920B-835F-4242-B095-C1AC2C7C8F0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86694DC0-05C1-4FC9-947F-39946DF5BB3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B8F5D380-2215-45A1-8FC2-BCF210B09DAE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53714DA1-E63B-4D3C-9817-D59D4DE3E2FD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113A793-89BD-48D6-9ED0-361ACD7703B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ADC00F78-0E40-44E0-AFFA-2C26F3D48997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E4D45A9B-D587-4454-9DD1-F6BCA7D08906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DA9AC882-E1D0-4495-9595-A4C381489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C515D776-71AD-4AA8-A4F1-BB124B723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C6B94B1E-B2C8-4163-9B9C-EBFCDB29B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101F2BAB-6E64-40EF-9573-182A32B26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8936A921-289D-4BDB-8DF1-DC5D92C67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9026E95B-8E3C-411A-B9FC-80DC2BA3F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24332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9A43A5F4-317D-47CA-AE82-2DA04D248DB0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3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92271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dd.mm.yyyy</a:t>
            </a:r>
            <a:endParaRPr lang="en-US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8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a/74-20033516" TargetMode="External"/><Relationship Id="rId2" Type="http://schemas.openxmlformats.org/officeDocument/2006/relationships/hyperlink" Target="https://effectiviology.com/principles-of-effective-communication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alto.cloud.panopto.eu/Panopto/Pages/Viewer.aspx?id=2bc6463e-70e7-4dd0-aca9-a98300d4303c&amp;start=0" TargetMode="External"/><Relationship Id="rId5" Type="http://schemas.openxmlformats.org/officeDocument/2006/relationships/hyperlink" Target="https://blogs.helsinki.fi/kielijelppi/puheviestintaosaaminen/" TargetMode="External"/><Relationship Id="rId4" Type="http://schemas.openxmlformats.org/officeDocument/2006/relationships/hyperlink" Target="https://blogs.helsinki.fi/kielijelppi/viestijakuv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helsinki.fi/kielijelppi/a/assertiivisuus/" TargetMode="External"/><Relationship Id="rId2" Type="http://schemas.openxmlformats.org/officeDocument/2006/relationships/hyperlink" Target="https://www.nyyti.fi/opiskelijoille/opi-elamantaitoa/vuorovaikutustaidot/jamakkyys-uusi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businessinsider.com/harvard-psychologist-amy-cuddy-how-people-judge-you-2016-1?r=US&amp;IR=T" TargetMode="External"/><Relationship Id="rId5" Type="http://schemas.openxmlformats.org/officeDocument/2006/relationships/hyperlink" Target="https://sisu.aalto.fi/student/courseunit/aalto-CU-1150933479-20220801/brochure" TargetMode="External"/><Relationship Id="rId4" Type="http://schemas.openxmlformats.org/officeDocument/2006/relationships/hyperlink" Target="https://movi.jyu.fi/fi/ohjeita/akateemiset-opiskelutaidot/kuuntelemin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asT0tsPXiE" TargetMode="External"/><Relationship Id="rId2" Type="http://schemas.openxmlformats.org/officeDocument/2006/relationships/hyperlink" Target="https://www.communicationtheory.org/communication-accommodation-theory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ourlogicalfallacyis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4354D8-07AF-3F22-968E-0B43D9550F49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sz="2800" dirty="0"/>
              <a:t>1. </a:t>
            </a:r>
            <a:r>
              <a:rPr lang="en-US" sz="2800" dirty="0" err="1"/>
              <a:t>Mikä</a:t>
            </a:r>
            <a:r>
              <a:rPr lang="en-US" sz="2800" dirty="0"/>
              <a:t> </a:t>
            </a:r>
            <a:r>
              <a:rPr lang="en-US" sz="2800" dirty="0" err="1"/>
              <a:t>argumentoinnissa</a:t>
            </a:r>
            <a:r>
              <a:rPr lang="en-US" sz="2800" dirty="0"/>
              <a:t> on </a:t>
            </a:r>
            <a:r>
              <a:rPr lang="en-US" sz="2800" dirty="0" err="1"/>
              <a:t>haastavaa</a:t>
            </a:r>
            <a:r>
              <a:rPr lang="en-US" sz="2800" dirty="0"/>
              <a:t>?</a:t>
            </a:r>
            <a:endParaRPr lang="fi-FI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5D37D-468D-40DF-D657-5962B38E446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17986" y="799082"/>
            <a:ext cx="8492897" cy="3743181"/>
          </a:xfrm>
        </p:spPr>
        <p:txBody>
          <a:bodyPr/>
          <a:lstStyle/>
          <a:p>
            <a:r>
              <a:rPr lang="en-US" sz="1800" i="1" dirty="0"/>
              <a:t>-Jos </a:t>
            </a:r>
            <a:r>
              <a:rPr lang="en-US" sz="1800" i="1" dirty="0" err="1"/>
              <a:t>tilanteesta</a:t>
            </a:r>
            <a:r>
              <a:rPr lang="en-US" sz="1800" i="1" dirty="0"/>
              <a:t> </a:t>
            </a:r>
            <a:r>
              <a:rPr lang="en-US" sz="1800" i="1" dirty="0" err="1"/>
              <a:t>tulee</a:t>
            </a:r>
            <a:r>
              <a:rPr lang="en-US" sz="1800" i="1" dirty="0"/>
              <a:t> ns. </a:t>
            </a:r>
            <a:r>
              <a:rPr lang="en-US" sz="1800" i="1" dirty="0" err="1"/>
              <a:t>kaksintaistelu</a:t>
            </a:r>
            <a:r>
              <a:rPr lang="en-US" sz="1800" i="1" dirty="0"/>
              <a:t> </a:t>
            </a:r>
          </a:p>
          <a:p>
            <a:r>
              <a:rPr lang="en-US" sz="1800" dirty="0"/>
              <a:t>(</a:t>
            </a:r>
            <a:r>
              <a:rPr lang="en-US" sz="1800" dirty="0" err="1"/>
              <a:t>Käytännössä</a:t>
            </a:r>
            <a:r>
              <a:rPr lang="en-US" sz="1800" dirty="0"/>
              <a:t> </a:t>
            </a:r>
            <a:r>
              <a:rPr lang="en-US" sz="1800" dirty="0" err="1"/>
              <a:t>tämä</a:t>
            </a:r>
            <a:r>
              <a:rPr lang="en-US" sz="1800" dirty="0"/>
              <a:t> </a:t>
            </a:r>
            <a:r>
              <a:rPr lang="en-US" sz="1800" dirty="0" err="1"/>
              <a:t>tarkoittaa</a:t>
            </a:r>
            <a:r>
              <a:rPr lang="en-US" sz="1800" dirty="0"/>
              <a:t> </a:t>
            </a:r>
            <a:r>
              <a:rPr lang="en-US" sz="1800" dirty="0" err="1"/>
              <a:t>sitä</a:t>
            </a:r>
            <a:r>
              <a:rPr lang="en-US" sz="1800" dirty="0"/>
              <a:t>, </a:t>
            </a:r>
            <a:r>
              <a:rPr lang="en-US" sz="1800" dirty="0" err="1"/>
              <a:t>että</a:t>
            </a:r>
            <a:r>
              <a:rPr lang="en-US" sz="1800" dirty="0"/>
              <a:t> </a:t>
            </a:r>
            <a:r>
              <a:rPr lang="en-US" sz="1800" dirty="0" err="1"/>
              <a:t>jäädään</a:t>
            </a:r>
            <a:r>
              <a:rPr lang="en-US" sz="1800" dirty="0"/>
              <a:t> </a:t>
            </a:r>
            <a:r>
              <a:rPr lang="en-US" sz="1800" dirty="0" err="1"/>
              <a:t>poteroihin</a:t>
            </a:r>
            <a:r>
              <a:rPr lang="en-US" sz="1800" dirty="0"/>
              <a:t> </a:t>
            </a:r>
            <a:r>
              <a:rPr lang="en-US" sz="1800" dirty="0" err="1"/>
              <a:t>jankkaamaan</a:t>
            </a:r>
            <a:r>
              <a:rPr lang="en-US" sz="1800" dirty="0"/>
              <a:t>, </a:t>
            </a:r>
            <a:r>
              <a:rPr lang="en-US" sz="1800" dirty="0" err="1"/>
              <a:t>toista</a:t>
            </a:r>
            <a:r>
              <a:rPr lang="en-US" sz="1800" dirty="0"/>
              <a:t> </a:t>
            </a:r>
            <a:r>
              <a:rPr lang="en-US" sz="1800" dirty="0" err="1"/>
              <a:t>ei</a:t>
            </a:r>
            <a:r>
              <a:rPr lang="en-US" sz="1800" dirty="0"/>
              <a:t> </a:t>
            </a:r>
            <a:r>
              <a:rPr lang="en-US" sz="1800" dirty="0" err="1"/>
              <a:t>kuunnella</a:t>
            </a:r>
            <a:r>
              <a:rPr lang="en-US" sz="1800" dirty="0"/>
              <a:t> ja </a:t>
            </a:r>
            <a:r>
              <a:rPr lang="en-US" sz="1800" dirty="0" err="1"/>
              <a:t>tilanteessa</a:t>
            </a:r>
            <a:r>
              <a:rPr lang="en-US" sz="1800" dirty="0"/>
              <a:t> </a:t>
            </a:r>
            <a:r>
              <a:rPr lang="en-US" sz="1800" dirty="0" err="1"/>
              <a:t>ei</a:t>
            </a:r>
            <a:r>
              <a:rPr lang="en-US" sz="1800" dirty="0"/>
              <a:t> ole </a:t>
            </a:r>
            <a:r>
              <a:rPr lang="en-US" sz="1800" dirty="0" err="1"/>
              <a:t>vastavuoroisuutta</a:t>
            </a:r>
            <a:r>
              <a:rPr lang="en-US" sz="1800" dirty="0"/>
              <a:t>.)</a:t>
            </a:r>
          </a:p>
          <a:p>
            <a:r>
              <a:rPr lang="en-US" sz="1800" dirty="0" err="1"/>
              <a:t>Tähän</a:t>
            </a:r>
            <a:r>
              <a:rPr lang="en-US" sz="1800" dirty="0"/>
              <a:t> </a:t>
            </a:r>
            <a:r>
              <a:rPr lang="en-US" sz="1800" dirty="0" err="1"/>
              <a:t>liittyy</a:t>
            </a:r>
            <a:r>
              <a:rPr lang="en-US" sz="1800" dirty="0"/>
              <a:t> </a:t>
            </a:r>
            <a:r>
              <a:rPr lang="en-US" sz="1800" dirty="0" err="1"/>
              <a:t>esim</a:t>
            </a:r>
            <a:r>
              <a:rPr lang="en-US" sz="1800" dirty="0"/>
              <a:t>. </a:t>
            </a:r>
            <a:r>
              <a:rPr lang="en-US" sz="1800" dirty="0" err="1">
                <a:highlight>
                  <a:srgbClr val="FFFF00"/>
                </a:highlight>
                <a:hlinkClick r:id="rId2"/>
              </a:rPr>
              <a:t>teoria</a:t>
            </a:r>
            <a:r>
              <a:rPr lang="en-US" sz="1800" dirty="0">
                <a:highlight>
                  <a:srgbClr val="FFFF00"/>
                </a:highlight>
                <a:hlinkClick r:id="rId2"/>
              </a:rPr>
              <a:t> </a:t>
            </a:r>
            <a:r>
              <a:rPr lang="en-US" sz="1800" dirty="0" err="1">
                <a:highlight>
                  <a:srgbClr val="FFFF00"/>
                </a:highlight>
                <a:hlinkClick r:id="rId2"/>
              </a:rPr>
              <a:t>keskustelun</a:t>
            </a:r>
            <a:r>
              <a:rPr lang="en-US" sz="1800" dirty="0">
                <a:highlight>
                  <a:srgbClr val="FFFF00"/>
                </a:highlight>
                <a:hlinkClick r:id="rId2"/>
              </a:rPr>
              <a:t> </a:t>
            </a:r>
            <a:r>
              <a:rPr lang="en-US" sz="1800" dirty="0" err="1">
                <a:highlight>
                  <a:srgbClr val="FFFF00"/>
                </a:highlight>
                <a:hlinkClick r:id="rId2"/>
              </a:rPr>
              <a:t>maksiimeista</a:t>
            </a:r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/>
          </a:p>
          <a:p>
            <a:r>
              <a:rPr lang="en-US" sz="1800" dirty="0"/>
              <a:t>-</a:t>
            </a:r>
            <a:r>
              <a:rPr lang="en-US" sz="1800" dirty="0" err="1"/>
              <a:t>Asenteellisuus</a:t>
            </a:r>
            <a:r>
              <a:rPr lang="en-US" sz="1800" dirty="0"/>
              <a:t>, </a:t>
            </a:r>
            <a:r>
              <a:rPr lang="en-US" sz="1800" dirty="0" err="1"/>
              <a:t>vahvat</a:t>
            </a:r>
            <a:r>
              <a:rPr lang="en-US" sz="1800" dirty="0"/>
              <a:t> </a:t>
            </a:r>
            <a:r>
              <a:rPr lang="en-US" sz="1800" dirty="0" err="1"/>
              <a:t>ennakkokäsitykset</a:t>
            </a:r>
            <a:r>
              <a:rPr lang="en-US" sz="1800" dirty="0"/>
              <a:t> ja </a:t>
            </a:r>
            <a:r>
              <a:rPr lang="en-US" sz="1800" dirty="0" err="1"/>
              <a:t>oletukset</a:t>
            </a:r>
            <a:r>
              <a:rPr lang="en-US" sz="1800" dirty="0"/>
              <a:t>, </a:t>
            </a:r>
            <a:r>
              <a:rPr lang="en-US" sz="1800" dirty="0" err="1"/>
              <a:t>haluttomuus</a:t>
            </a:r>
            <a:r>
              <a:rPr lang="en-US" sz="1800" dirty="0"/>
              <a:t> </a:t>
            </a:r>
            <a:r>
              <a:rPr lang="en-US" sz="1800" dirty="0" err="1"/>
              <a:t>muuttaa</a:t>
            </a:r>
            <a:r>
              <a:rPr lang="en-US" sz="1800" dirty="0"/>
              <a:t> </a:t>
            </a:r>
            <a:r>
              <a:rPr lang="en-US" sz="1800" dirty="0" err="1"/>
              <a:t>mieltä</a:t>
            </a:r>
            <a:r>
              <a:rPr lang="en-US" sz="1800" dirty="0"/>
              <a:t>, </a:t>
            </a:r>
            <a:r>
              <a:rPr lang="en-US" sz="1800" dirty="0" err="1"/>
              <a:t>ks</a:t>
            </a:r>
            <a:r>
              <a:rPr lang="en-US" sz="1800" dirty="0"/>
              <a:t>. </a:t>
            </a:r>
            <a:r>
              <a:rPr lang="en-US" sz="1800" dirty="0" err="1">
                <a:highlight>
                  <a:srgbClr val="FFFF00"/>
                </a:highlight>
                <a:hlinkClick r:id="rId3"/>
              </a:rPr>
              <a:t>ensimmäisen</a:t>
            </a:r>
            <a:r>
              <a:rPr lang="en-US" sz="1800" dirty="0">
                <a:highlight>
                  <a:srgbClr val="FFFF00"/>
                </a:highlight>
                <a:hlinkClick r:id="rId3"/>
              </a:rPr>
              <a:t> </a:t>
            </a:r>
            <a:r>
              <a:rPr lang="en-US" sz="1800" dirty="0" err="1">
                <a:highlight>
                  <a:srgbClr val="FFFF00"/>
                </a:highlight>
                <a:hlinkClick r:id="rId3"/>
              </a:rPr>
              <a:t>tarinan</a:t>
            </a:r>
            <a:r>
              <a:rPr lang="en-US" sz="1800" dirty="0">
                <a:highlight>
                  <a:srgbClr val="FFFF00"/>
                </a:highlight>
                <a:hlinkClick r:id="rId3"/>
              </a:rPr>
              <a:t> </a:t>
            </a:r>
            <a:r>
              <a:rPr lang="en-US" sz="1800" dirty="0" err="1">
                <a:highlight>
                  <a:srgbClr val="FFFF00"/>
                </a:highlight>
                <a:hlinkClick r:id="rId3"/>
              </a:rPr>
              <a:t>voima</a:t>
            </a:r>
            <a:r>
              <a:rPr lang="en-US" sz="1800" dirty="0">
                <a:highlight>
                  <a:srgbClr val="FFFF00"/>
                </a:highlight>
                <a:hlinkClick r:id="rId3"/>
              </a:rPr>
              <a:t> ja </a:t>
            </a:r>
            <a:r>
              <a:rPr lang="en-US" sz="1800" dirty="0" err="1">
                <a:highlight>
                  <a:srgbClr val="FFFF00"/>
                </a:highlight>
                <a:hlinkClick r:id="rId3"/>
              </a:rPr>
              <a:t>muut</a:t>
            </a:r>
            <a:r>
              <a:rPr lang="en-US" sz="1800" dirty="0">
                <a:highlight>
                  <a:srgbClr val="FFFF00"/>
                </a:highlight>
                <a:hlinkClick r:id="rId3"/>
              </a:rPr>
              <a:t> </a:t>
            </a:r>
            <a:r>
              <a:rPr lang="en-US" sz="1800" dirty="0" err="1">
                <a:highlight>
                  <a:srgbClr val="FFFF00"/>
                </a:highlight>
                <a:hlinkClick r:id="rId3"/>
              </a:rPr>
              <a:t>vinoumat</a:t>
            </a:r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/>
          </a:p>
          <a:p>
            <a:r>
              <a:rPr lang="en-US" sz="1800" dirty="0"/>
              <a:t>-</a:t>
            </a:r>
            <a:r>
              <a:rPr lang="en-US" sz="1800" dirty="0" err="1"/>
              <a:t>Voi</a:t>
            </a:r>
            <a:r>
              <a:rPr lang="en-US" sz="1800" dirty="0"/>
              <a:t> olla </a:t>
            </a:r>
            <a:r>
              <a:rPr lang="en-US" sz="1800" dirty="0" err="1"/>
              <a:t>haastavaa</a:t>
            </a:r>
            <a:r>
              <a:rPr lang="en-US" sz="1800" dirty="0"/>
              <a:t> </a:t>
            </a:r>
            <a:r>
              <a:rPr lang="en-US" sz="1800" dirty="0" err="1"/>
              <a:t>tuoda</a:t>
            </a:r>
            <a:r>
              <a:rPr lang="en-US" sz="1800" dirty="0"/>
              <a:t> </a:t>
            </a:r>
            <a:r>
              <a:rPr lang="en-US" sz="1800" dirty="0" err="1"/>
              <a:t>esiin</a:t>
            </a:r>
            <a:r>
              <a:rPr lang="en-US" sz="1800" dirty="0"/>
              <a:t> </a:t>
            </a:r>
            <a:r>
              <a:rPr lang="en-US" sz="1800" dirty="0" err="1"/>
              <a:t>omia</a:t>
            </a:r>
            <a:r>
              <a:rPr lang="en-US" sz="1800" dirty="0"/>
              <a:t> </a:t>
            </a:r>
            <a:r>
              <a:rPr lang="en-US" sz="1800" dirty="0" err="1"/>
              <a:t>näkemyksiä</a:t>
            </a:r>
            <a:endParaRPr lang="en-US" sz="1800" dirty="0"/>
          </a:p>
          <a:p>
            <a:r>
              <a:rPr lang="en-US" sz="1800" dirty="0" err="1"/>
              <a:t>Tähän</a:t>
            </a:r>
            <a:r>
              <a:rPr lang="en-US" sz="1800" dirty="0"/>
              <a:t> </a:t>
            </a:r>
            <a:r>
              <a:rPr lang="en-US" sz="1800" dirty="0" err="1"/>
              <a:t>liittyy</a:t>
            </a:r>
            <a:r>
              <a:rPr lang="en-US" sz="1800" dirty="0"/>
              <a:t> </a:t>
            </a:r>
            <a:r>
              <a:rPr lang="en-US" sz="1800" dirty="0" err="1"/>
              <a:t>esim</a:t>
            </a:r>
            <a:r>
              <a:rPr lang="en-US" sz="1800" dirty="0"/>
              <a:t>. </a:t>
            </a:r>
            <a:r>
              <a:rPr lang="en-US" sz="1800" dirty="0" err="1">
                <a:highlight>
                  <a:srgbClr val="FFFF00"/>
                </a:highlight>
              </a:rPr>
              <a:t>vi</a:t>
            </a:r>
            <a:r>
              <a:rPr lang="en-US" sz="1800" dirty="0" err="1">
                <a:highlight>
                  <a:srgbClr val="FFFF00"/>
                </a:highlight>
                <a:hlinkClick r:id="rId4"/>
              </a:rPr>
              <a:t>estijäkuva</a:t>
            </a:r>
            <a:r>
              <a:rPr lang="en-US" sz="1800" dirty="0">
                <a:highlight>
                  <a:srgbClr val="FFFF00"/>
                </a:highlight>
              </a:rPr>
              <a:t> </a:t>
            </a:r>
            <a:r>
              <a:rPr lang="en-US" sz="1800" dirty="0"/>
              <a:t>ja </a:t>
            </a:r>
            <a:r>
              <a:rPr lang="en-US" sz="1800" dirty="0" err="1"/>
              <a:t>monella</a:t>
            </a:r>
            <a:r>
              <a:rPr lang="en-US" sz="1800" dirty="0"/>
              <a:t> </a:t>
            </a:r>
            <a:r>
              <a:rPr lang="en-US" sz="1800" dirty="0" err="1"/>
              <a:t>tapaa</a:t>
            </a:r>
            <a:r>
              <a:rPr lang="en-US" sz="1800" dirty="0"/>
              <a:t> </a:t>
            </a:r>
            <a:r>
              <a:rPr lang="en-US" sz="1800" dirty="0" err="1">
                <a:highlight>
                  <a:srgbClr val="FFFF00"/>
                </a:highlight>
                <a:hlinkClick r:id="rId5"/>
              </a:rPr>
              <a:t>viestintäosaaminen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1800" dirty="0" err="1"/>
              <a:t>meitsin</a:t>
            </a:r>
            <a:r>
              <a:rPr lang="en-US" sz="1800" dirty="0"/>
              <a:t> </a:t>
            </a:r>
            <a:r>
              <a:rPr lang="en-US" sz="1800" dirty="0">
                <a:highlight>
                  <a:srgbClr val="FFFF00"/>
                </a:highlight>
                <a:hlinkClick r:id="rId6"/>
              </a:rPr>
              <a:t>video</a:t>
            </a:r>
            <a:r>
              <a:rPr lang="en-US" sz="1800" dirty="0"/>
              <a:t>, </a:t>
            </a:r>
            <a:r>
              <a:rPr lang="en-US" sz="1800" dirty="0" err="1"/>
              <a:t>josta</a:t>
            </a:r>
            <a:r>
              <a:rPr lang="en-US" sz="1800" dirty="0"/>
              <a:t> </a:t>
            </a:r>
            <a:r>
              <a:rPr lang="en-US" sz="1800" dirty="0" err="1"/>
              <a:t>voi</a:t>
            </a:r>
            <a:r>
              <a:rPr lang="en-US" sz="1800" dirty="0"/>
              <a:t> </a:t>
            </a:r>
            <a:r>
              <a:rPr lang="en-US" sz="1800" dirty="0" err="1"/>
              <a:t>saada</a:t>
            </a:r>
            <a:r>
              <a:rPr lang="en-US" sz="1800" dirty="0"/>
              <a:t> </a:t>
            </a:r>
            <a:r>
              <a:rPr lang="en-US" sz="1800" dirty="0" err="1"/>
              <a:t>jotakin</a:t>
            </a:r>
            <a:r>
              <a:rPr lang="en-US" sz="1800" dirty="0"/>
              <a:t> </a:t>
            </a:r>
            <a:r>
              <a:rPr lang="en-US" sz="1800" dirty="0" err="1"/>
              <a:t>irti</a:t>
            </a:r>
            <a:endParaRPr lang="en-US" sz="1800" dirty="0"/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02904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B413CB-8B33-22FE-BCCE-D108865E03ED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92327" y="324810"/>
            <a:ext cx="8492897" cy="1110638"/>
          </a:xfrm>
        </p:spPr>
        <p:txBody>
          <a:bodyPr/>
          <a:lstStyle/>
          <a:p>
            <a:r>
              <a:rPr lang="en-US" sz="2800" dirty="0" err="1"/>
              <a:t>Lisää</a:t>
            </a:r>
            <a:r>
              <a:rPr lang="en-US" sz="2800" dirty="0"/>
              <a:t> </a:t>
            </a:r>
            <a:r>
              <a:rPr lang="en-US" sz="2800" dirty="0" err="1"/>
              <a:t>haasteita</a:t>
            </a:r>
            <a:endParaRPr lang="fi-FI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5027D-8F1A-ACA5-7FEE-987DB4176D05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326" y="1163355"/>
            <a:ext cx="8492897" cy="3388289"/>
          </a:xfrm>
        </p:spPr>
        <p:txBody>
          <a:bodyPr/>
          <a:lstStyle/>
          <a:p>
            <a:r>
              <a:rPr lang="en-US" dirty="0"/>
              <a:t>-</a:t>
            </a:r>
            <a:r>
              <a:rPr lang="en-US" dirty="0" err="1"/>
              <a:t>pysyykö</a:t>
            </a:r>
            <a:r>
              <a:rPr lang="en-US" dirty="0"/>
              <a:t> </a:t>
            </a:r>
            <a:r>
              <a:rPr lang="en-US" dirty="0" err="1"/>
              <a:t>keskustelu</a:t>
            </a:r>
            <a:r>
              <a:rPr lang="en-US" dirty="0"/>
              <a:t> </a:t>
            </a:r>
            <a:r>
              <a:rPr lang="en-US" dirty="0" err="1"/>
              <a:t>rauhallisena</a:t>
            </a:r>
            <a:r>
              <a:rPr lang="en-US" dirty="0"/>
              <a:t>? </a:t>
            </a:r>
            <a:r>
              <a:rPr lang="en-US" dirty="0" err="1"/>
              <a:t>Uskallanko</a:t>
            </a:r>
            <a:r>
              <a:rPr lang="en-US" dirty="0"/>
              <a:t> </a:t>
            </a:r>
            <a:r>
              <a:rPr lang="en-US" dirty="0" err="1"/>
              <a:t>tuoda</a:t>
            </a:r>
            <a:r>
              <a:rPr lang="en-US" dirty="0"/>
              <a:t> </a:t>
            </a:r>
            <a:r>
              <a:rPr lang="en-US" dirty="0" err="1"/>
              <a:t>esiin</a:t>
            </a:r>
            <a:r>
              <a:rPr lang="en-US" dirty="0"/>
              <a:t> </a:t>
            </a:r>
            <a:r>
              <a:rPr lang="en-US" dirty="0" err="1"/>
              <a:t>omat</a:t>
            </a:r>
            <a:r>
              <a:rPr lang="en-US" dirty="0"/>
              <a:t> </a:t>
            </a:r>
            <a:r>
              <a:rPr lang="en-US" dirty="0" err="1"/>
              <a:t>näkemykset</a:t>
            </a:r>
            <a:r>
              <a:rPr lang="en-US" dirty="0"/>
              <a:t>? Ks. </a:t>
            </a:r>
            <a:r>
              <a:rPr lang="en-US" dirty="0" err="1">
                <a:highlight>
                  <a:srgbClr val="FFFF00"/>
                </a:highlight>
                <a:hlinkClick r:id="rId2"/>
              </a:rPr>
              <a:t>Nyytin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 </a:t>
            </a:r>
            <a:r>
              <a:rPr lang="en-US" dirty="0" err="1">
                <a:highlight>
                  <a:srgbClr val="FFFF00"/>
                </a:highlight>
                <a:hlinkClick r:id="rId2"/>
              </a:rPr>
              <a:t>ohjeet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 </a:t>
            </a:r>
            <a:r>
              <a:rPr lang="en-US" dirty="0" err="1">
                <a:highlight>
                  <a:srgbClr val="FFFF00"/>
                </a:highlight>
                <a:hlinkClick r:id="rId2"/>
              </a:rPr>
              <a:t>jämäkkyyteen</a:t>
            </a:r>
            <a:endParaRPr lang="fi-FI" dirty="0">
              <a:highlight>
                <a:srgbClr val="FFFF00"/>
              </a:highlight>
            </a:endParaRPr>
          </a:p>
          <a:p>
            <a:r>
              <a:rPr lang="en-US" u="sng" dirty="0">
                <a:highlight>
                  <a:srgbClr val="FFFF00"/>
                </a:highlight>
                <a:hlinkClick r:id="rId3"/>
              </a:rPr>
              <a:t>ja </a:t>
            </a:r>
            <a:r>
              <a:rPr lang="en-US" u="sng" dirty="0" err="1">
                <a:highlight>
                  <a:srgbClr val="FFFF00"/>
                </a:highlight>
                <a:hlinkClick r:id="rId3"/>
              </a:rPr>
              <a:t>assertiivisuuden</a:t>
            </a:r>
            <a:r>
              <a:rPr lang="en-US" u="sng" dirty="0">
                <a:highlight>
                  <a:srgbClr val="FFFF00"/>
                </a:highlight>
                <a:hlinkClick r:id="rId3"/>
              </a:rPr>
              <a:t> </a:t>
            </a:r>
            <a:r>
              <a:rPr lang="en-US" u="sng" dirty="0" err="1">
                <a:highlight>
                  <a:srgbClr val="FFFF00"/>
                </a:highlight>
                <a:hlinkClick r:id="rId3"/>
              </a:rPr>
              <a:t>määritelmä</a:t>
            </a:r>
            <a:endParaRPr lang="en-US" u="sng" dirty="0">
              <a:highlight>
                <a:srgbClr val="FFFF00"/>
              </a:highlight>
            </a:endParaRPr>
          </a:p>
          <a:p>
            <a:r>
              <a:rPr lang="en-US" dirty="0"/>
              <a:t>-</a:t>
            </a:r>
            <a:r>
              <a:rPr lang="en-US" dirty="0" err="1"/>
              <a:t>kuunteleminen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olla </a:t>
            </a:r>
            <a:r>
              <a:rPr lang="en-US" dirty="0" err="1"/>
              <a:t>haastavaa</a:t>
            </a:r>
            <a:r>
              <a:rPr lang="en-US" dirty="0"/>
              <a:t>.. </a:t>
            </a:r>
            <a:r>
              <a:rPr lang="en-US" dirty="0" err="1"/>
              <a:t>Lukuvinkki</a:t>
            </a:r>
            <a:r>
              <a:rPr lang="en-US" dirty="0"/>
              <a:t>: Kate Murphy: Et </a:t>
            </a:r>
            <a:r>
              <a:rPr lang="en-US" dirty="0" err="1"/>
              <a:t>taida</a:t>
            </a:r>
            <a:r>
              <a:rPr lang="en-US" dirty="0"/>
              <a:t> </a:t>
            </a:r>
            <a:r>
              <a:rPr lang="en-US" dirty="0" err="1"/>
              <a:t>kuunnella</a:t>
            </a:r>
            <a:r>
              <a:rPr lang="en-US" dirty="0"/>
              <a:t> + </a:t>
            </a:r>
            <a:r>
              <a:rPr lang="en-US" dirty="0" err="1">
                <a:highlight>
                  <a:srgbClr val="FFFF00"/>
                </a:highlight>
                <a:hlinkClick r:id="rId4"/>
              </a:rPr>
              <a:t>Jyu:n</a:t>
            </a:r>
            <a:r>
              <a:rPr lang="en-US" dirty="0">
                <a:highlight>
                  <a:srgbClr val="FFFF00"/>
                </a:highlight>
                <a:hlinkClick r:id="rId4"/>
              </a:rPr>
              <a:t> </a:t>
            </a:r>
            <a:r>
              <a:rPr lang="en-US" dirty="0" err="1">
                <a:highlight>
                  <a:srgbClr val="FFFF00"/>
                </a:highlight>
                <a:hlinkClick r:id="rId4"/>
              </a:rPr>
              <a:t>hyvät</a:t>
            </a:r>
            <a:r>
              <a:rPr lang="en-US" dirty="0">
                <a:highlight>
                  <a:srgbClr val="FFFF00"/>
                </a:highlight>
                <a:hlinkClick r:id="rId4"/>
              </a:rPr>
              <a:t> </a:t>
            </a:r>
            <a:r>
              <a:rPr lang="en-US" dirty="0" err="1">
                <a:highlight>
                  <a:srgbClr val="FFFF00"/>
                </a:highlight>
                <a:hlinkClick r:id="rId4"/>
              </a:rPr>
              <a:t>matskut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Tule </a:t>
            </a:r>
            <a:r>
              <a:rPr lang="en-US" dirty="0" err="1"/>
              <a:t>kurssille</a:t>
            </a:r>
            <a:r>
              <a:rPr lang="en-US" dirty="0"/>
              <a:t>: </a:t>
            </a:r>
            <a:r>
              <a:rPr lang="en-US" dirty="0">
                <a:highlight>
                  <a:srgbClr val="FFFF00"/>
                </a:highlight>
                <a:hlinkClick r:id="rId5"/>
              </a:rPr>
              <a:t>LC-0350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kuunteleminen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  <a:hlinkClick r:id="rId6"/>
            </a:endParaRPr>
          </a:p>
          <a:p>
            <a:r>
              <a:rPr lang="en-US" dirty="0">
                <a:highlight>
                  <a:srgbClr val="FFFF00"/>
                </a:highlight>
                <a:hlinkClick r:id="rId6"/>
              </a:rPr>
              <a:t>Amy Cuddy: </a:t>
            </a:r>
            <a:r>
              <a:rPr lang="en-US" dirty="0" err="1">
                <a:highlight>
                  <a:srgbClr val="FFFF00"/>
                </a:highlight>
                <a:hlinkClick r:id="rId6"/>
              </a:rPr>
              <a:t>luottamus</a:t>
            </a:r>
            <a:r>
              <a:rPr lang="en-US" dirty="0">
                <a:highlight>
                  <a:srgbClr val="FFFF00"/>
                </a:highlight>
                <a:hlinkClick r:id="rId6"/>
              </a:rPr>
              <a:t> &amp; </a:t>
            </a:r>
            <a:r>
              <a:rPr lang="en-US" dirty="0" err="1">
                <a:highlight>
                  <a:srgbClr val="FFFF00"/>
                </a:highlight>
                <a:hlinkClick r:id="rId6"/>
              </a:rPr>
              <a:t>kompetenssi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5711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D0FAC00-ECD6-3690-A3BA-36CABEBC27EF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sz="2800" dirty="0" err="1"/>
              <a:t>Mitä</a:t>
            </a:r>
            <a:r>
              <a:rPr lang="en-US" sz="2800" dirty="0"/>
              <a:t> </a:t>
            </a:r>
            <a:r>
              <a:rPr lang="en-US" sz="2800" dirty="0" err="1"/>
              <a:t>pitäisi</a:t>
            </a:r>
            <a:r>
              <a:rPr lang="en-US" sz="2800" dirty="0"/>
              <a:t> </a:t>
            </a:r>
            <a:r>
              <a:rPr lang="en-US" sz="2800" dirty="0" err="1"/>
              <a:t>oppia</a:t>
            </a:r>
            <a:endParaRPr lang="fi-FI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30874-6B95-6DAB-8103-EAC6D45A2785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325551" y="699183"/>
            <a:ext cx="8492897" cy="3388289"/>
          </a:xfrm>
        </p:spPr>
        <p:txBody>
          <a:bodyPr/>
          <a:lstStyle/>
          <a:p>
            <a:r>
              <a:rPr lang="en-US" dirty="0"/>
              <a:t>-</a:t>
            </a:r>
            <a:r>
              <a:rPr lang="en-US" dirty="0" err="1"/>
              <a:t>tilanteen</a:t>
            </a:r>
            <a:r>
              <a:rPr lang="en-US" dirty="0"/>
              <a:t> ja </a:t>
            </a:r>
            <a:r>
              <a:rPr lang="en-US" dirty="0" err="1"/>
              <a:t>asioiden</a:t>
            </a:r>
            <a:r>
              <a:rPr lang="en-US" dirty="0"/>
              <a:t> </a:t>
            </a:r>
            <a:r>
              <a:rPr lang="en-US" dirty="0" err="1"/>
              <a:t>määrittely</a:t>
            </a:r>
            <a:r>
              <a:rPr lang="en-US" dirty="0"/>
              <a:t> + </a:t>
            </a:r>
            <a:r>
              <a:rPr lang="en-US" dirty="0" err="1"/>
              <a:t>muu</a:t>
            </a:r>
            <a:r>
              <a:rPr lang="en-US" dirty="0"/>
              <a:t> </a:t>
            </a:r>
            <a:r>
              <a:rPr lang="en-US" dirty="0" err="1"/>
              <a:t>metapuhe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>
                <a:highlight>
                  <a:srgbClr val="FFFF00"/>
                </a:highlight>
                <a:hlinkClick r:id="rId2"/>
              </a:rPr>
              <a:t>viestinnän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 </a:t>
            </a:r>
            <a:r>
              <a:rPr lang="en-US" dirty="0" err="1">
                <a:highlight>
                  <a:srgbClr val="FFFF00"/>
                </a:highlight>
                <a:hlinkClick r:id="rId2"/>
              </a:rPr>
              <a:t>mukauttaminen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-</a:t>
            </a:r>
            <a:r>
              <a:rPr lang="en-US" dirty="0" err="1"/>
              <a:t>kuunteleminen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ajoitus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joskus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kävellä</a:t>
            </a:r>
            <a:r>
              <a:rPr lang="en-US" dirty="0"/>
              <a:t> pois</a:t>
            </a:r>
            <a:endParaRPr lang="fi-FI" dirty="0"/>
          </a:p>
          <a:p>
            <a:endParaRPr lang="en-US" dirty="0">
              <a:highlight>
                <a:srgbClr val="FFFF00"/>
              </a:highlight>
              <a:hlinkClick r:id="rId3"/>
            </a:endParaRPr>
          </a:p>
          <a:p>
            <a:r>
              <a:rPr lang="en-US" dirty="0">
                <a:highlight>
                  <a:srgbClr val="FFFF00"/>
                </a:highlight>
                <a:hlinkClick r:id="rId3"/>
              </a:rPr>
              <a:t>-</a:t>
            </a:r>
            <a:r>
              <a:rPr lang="en-US" dirty="0" err="1">
                <a:highlight>
                  <a:srgbClr val="FFFF00"/>
                </a:highlight>
                <a:hlinkClick r:id="rId3"/>
              </a:rPr>
              <a:t>kutsuretoriikasta</a:t>
            </a:r>
            <a:r>
              <a:rPr lang="en-US" dirty="0"/>
              <a:t>: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ihan</a:t>
            </a:r>
            <a:r>
              <a:rPr lang="en-US" dirty="0"/>
              <a:t> </a:t>
            </a:r>
            <a:r>
              <a:rPr lang="en-US" dirty="0" err="1"/>
              <a:t>tuore</a:t>
            </a:r>
            <a:r>
              <a:rPr lang="en-US" dirty="0"/>
              <a:t> </a:t>
            </a:r>
            <a:r>
              <a:rPr lang="en-US" dirty="0" err="1"/>
              <a:t>pätkä</a:t>
            </a:r>
            <a:r>
              <a:rPr lang="en-US" dirty="0"/>
              <a:t>, </a:t>
            </a:r>
            <a:r>
              <a:rPr lang="en-US" dirty="0" err="1"/>
              <a:t>mutta</a:t>
            </a:r>
            <a:r>
              <a:rPr lang="en-US" dirty="0"/>
              <a:t> </a:t>
            </a:r>
            <a:r>
              <a:rPr lang="en-US" dirty="0" err="1"/>
              <a:t>hyvät</a:t>
            </a:r>
            <a:r>
              <a:rPr lang="en-US" dirty="0"/>
              <a:t> </a:t>
            </a:r>
            <a:r>
              <a:rPr lang="en-US" dirty="0" err="1"/>
              <a:t>määrittelyt</a:t>
            </a:r>
            <a:r>
              <a:rPr lang="en-US" dirty="0"/>
              <a:t> </a:t>
            </a:r>
            <a:r>
              <a:rPr lang="en-US" dirty="0" err="1"/>
              <a:t>tässä</a:t>
            </a:r>
            <a:endParaRPr lang="en-US" dirty="0"/>
          </a:p>
          <a:p>
            <a:r>
              <a:rPr lang="en-US" dirty="0" err="1"/>
              <a:t>Tunnista</a:t>
            </a:r>
            <a:r>
              <a:rPr lang="en-US" dirty="0"/>
              <a:t> </a:t>
            </a:r>
            <a:r>
              <a:rPr lang="en-US" dirty="0" err="1"/>
              <a:t>argumentointivirheet</a:t>
            </a:r>
            <a:r>
              <a:rPr lang="en-US" dirty="0"/>
              <a:t>: </a:t>
            </a:r>
            <a:r>
              <a:rPr lang="en-US" dirty="0" err="1">
                <a:highlight>
                  <a:srgbClr val="FFFF00"/>
                </a:highlight>
                <a:hlinkClick r:id="rId4"/>
              </a:rPr>
              <a:t>tässä</a:t>
            </a:r>
            <a:r>
              <a:rPr lang="en-US" dirty="0">
                <a:highlight>
                  <a:srgbClr val="FFFF00"/>
                </a:highlight>
                <a:hlinkClick r:id="rId4"/>
              </a:rPr>
              <a:t> </a:t>
            </a:r>
            <a:r>
              <a:rPr lang="en-US" dirty="0" err="1">
                <a:highlight>
                  <a:srgbClr val="FFFF00"/>
                </a:highlight>
                <a:hlinkClick r:id="rId4"/>
              </a:rPr>
              <a:t>karmea</a:t>
            </a:r>
            <a:r>
              <a:rPr lang="en-US" dirty="0">
                <a:highlight>
                  <a:srgbClr val="FFFF00"/>
                </a:highlight>
                <a:hlinkClick r:id="rId4"/>
              </a:rPr>
              <a:t> </a:t>
            </a:r>
            <a:r>
              <a:rPr lang="en-US" dirty="0" err="1">
                <a:highlight>
                  <a:srgbClr val="FFFF00"/>
                </a:highlight>
                <a:hlinkClick r:id="rId4"/>
              </a:rPr>
              <a:t>lista</a:t>
            </a:r>
            <a:r>
              <a:rPr lang="en-US" dirty="0">
                <a:highlight>
                  <a:srgbClr val="FFFF00"/>
                </a:highlight>
                <a:hlinkClick r:id="rId4"/>
              </a:rPr>
              <a:t>! 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0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D25BC5-4FC1-31E0-C33F-699E38DDBA0C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92327" y="298036"/>
            <a:ext cx="8492897" cy="1110638"/>
          </a:xfrm>
        </p:spPr>
        <p:txBody>
          <a:bodyPr/>
          <a:lstStyle/>
          <a:p>
            <a:r>
              <a:rPr lang="en-US" sz="2800" dirty="0" err="1"/>
              <a:t>Millainen</a:t>
            </a:r>
            <a:r>
              <a:rPr lang="en-US" sz="2800" dirty="0"/>
              <a:t> </a:t>
            </a:r>
            <a:r>
              <a:rPr lang="en-US" sz="2800" dirty="0" err="1"/>
              <a:t>argumentointi</a:t>
            </a:r>
            <a:r>
              <a:rPr lang="en-US" sz="2800" dirty="0"/>
              <a:t> </a:t>
            </a:r>
            <a:r>
              <a:rPr lang="en-US" sz="2800" dirty="0" err="1"/>
              <a:t>vetoaa</a:t>
            </a:r>
            <a:r>
              <a:rPr lang="en-US" sz="2800" dirty="0"/>
              <a:t>?</a:t>
            </a:r>
            <a:endParaRPr lang="fi-FI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0D122-8E56-C25B-8B81-A1C18703CC01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326" y="1326178"/>
            <a:ext cx="8492897" cy="3388289"/>
          </a:xfrm>
        </p:spPr>
        <p:txBody>
          <a:bodyPr/>
          <a:lstStyle/>
          <a:p>
            <a:r>
              <a:rPr lang="en-US" dirty="0"/>
              <a:t>-</a:t>
            </a:r>
            <a:r>
              <a:rPr lang="en-US" dirty="0" err="1"/>
              <a:t>perustelut</a:t>
            </a:r>
            <a:r>
              <a:rPr lang="en-US" dirty="0"/>
              <a:t>, </a:t>
            </a:r>
            <a:r>
              <a:rPr lang="en-US" dirty="0" err="1"/>
              <a:t>tilannetaju</a:t>
            </a:r>
            <a:r>
              <a:rPr lang="en-US" dirty="0"/>
              <a:t>, </a:t>
            </a:r>
            <a:r>
              <a:rPr lang="en-US" dirty="0" err="1"/>
              <a:t>viittaukset</a:t>
            </a:r>
            <a:r>
              <a:rPr lang="en-US" dirty="0"/>
              <a:t>, </a:t>
            </a:r>
            <a:r>
              <a:rPr lang="en-US" dirty="0" err="1"/>
              <a:t>levollisuus</a:t>
            </a:r>
            <a:endParaRPr lang="en-US" dirty="0"/>
          </a:p>
          <a:p>
            <a:r>
              <a:rPr lang="fi-FI" dirty="0"/>
              <a:t>-persoona, samassa veneessä, turvallisuus, vastavuoroisuus</a:t>
            </a:r>
          </a:p>
          <a:p>
            <a:r>
              <a:rPr lang="fi-FI" dirty="0"/>
              <a:t>-loogisuus, selkeys, yksinkertaisuus</a:t>
            </a:r>
          </a:p>
          <a:p>
            <a:endParaRPr lang="fi-FI" dirty="0"/>
          </a:p>
          <a:p>
            <a:r>
              <a:rPr lang="fi-FI" dirty="0"/>
              <a:t>-Sellainen joka tyydyttää omat tarpeet?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0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ue.pptx" id="{C34D0C79-154B-4D73-8A16-004A7851EAA0}" vid="{254815E9-DEFF-4FEA-BDAC-D250F1570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Aalto_1610_blue</Template>
  <TotalTime>351</TotalTime>
  <Words>215</Words>
  <Application>Microsoft Office PowerPoint</Application>
  <PresentationFormat>On-screen Show (16:10)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</vt:lpstr>
      <vt:lpstr>Calibri</vt:lpstr>
      <vt:lpstr>Office-teema</vt:lpstr>
      <vt:lpstr>PowerPoint Presentation</vt:lpstr>
      <vt:lpstr>PowerPoint Presentation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Toikka Rinna</dc:creator>
  <cp:lastModifiedBy>Toikka Rinna</cp:lastModifiedBy>
  <cp:revision>28</cp:revision>
  <dcterms:created xsi:type="dcterms:W3CDTF">2023-09-11T11:57:37Z</dcterms:created>
  <dcterms:modified xsi:type="dcterms:W3CDTF">2023-09-15T13:34:11Z</dcterms:modified>
</cp:coreProperties>
</file>