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1"/>
  </p:notesMasterIdLst>
  <p:sldIdLst>
    <p:sldId id="277" r:id="rId2"/>
    <p:sldId id="279" r:id="rId3"/>
    <p:sldId id="280" r:id="rId4"/>
    <p:sldId id="309" r:id="rId5"/>
    <p:sldId id="310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84" r:id="rId16"/>
    <p:sldId id="285" r:id="rId17"/>
    <p:sldId id="286" r:id="rId18"/>
    <p:sldId id="307" r:id="rId19"/>
    <p:sldId id="287" r:id="rId20"/>
    <p:sldId id="288" r:id="rId21"/>
    <p:sldId id="289" r:id="rId22"/>
    <p:sldId id="290" r:id="rId23"/>
    <p:sldId id="291" r:id="rId24"/>
    <p:sldId id="292" r:id="rId25"/>
    <p:sldId id="293" r:id="rId26"/>
    <p:sldId id="294" r:id="rId27"/>
    <p:sldId id="295" r:id="rId28"/>
    <p:sldId id="296" r:id="rId29"/>
    <p:sldId id="297" r:id="rId30"/>
    <p:sldId id="298" r:id="rId31"/>
    <p:sldId id="299" r:id="rId32"/>
    <p:sldId id="300" r:id="rId33"/>
    <p:sldId id="301" r:id="rId34"/>
    <p:sldId id="302" r:id="rId35"/>
    <p:sldId id="303" r:id="rId36"/>
    <p:sldId id="304" r:id="rId37"/>
    <p:sldId id="305" r:id="rId38"/>
    <p:sldId id="306" r:id="rId39"/>
    <p:sldId id="308" r:id="rId4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9" autoAdjust="0"/>
    <p:restoredTop sz="99466" autoAdjust="0"/>
  </p:normalViewPr>
  <p:slideViewPr>
    <p:cSldViewPr snapToGrid="0" snapToObjects="1">
      <p:cViewPr varScale="1">
        <p:scale>
          <a:sx n="78" d="100"/>
          <a:sy n="78" d="100"/>
        </p:scale>
        <p:origin x="2568" y="4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BA705F-9C08-2741-9F2D-29343E16E2AC}" type="datetimeFigureOut">
              <a:rPr lang="fi-FI"/>
              <a:pPr/>
              <a:t>7.12.2021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4C9537-5F2B-6348-B648-6C16C6219841}" type="slidenum">
              <a:rPr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13512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98080-838C-F74E-ADD6-F8DD5A17833D}" type="datetimeFigureOut">
              <a:rPr lang="fi-FI"/>
              <a:pPr/>
              <a:t>7.12.2021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DA24C-CA71-2F4C-9C32-C109F4BFED9B}" type="slidenum">
              <a:rPr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98080-838C-F74E-ADD6-F8DD5A17833D}" type="datetimeFigureOut">
              <a:rPr lang="fi-FI"/>
              <a:pPr/>
              <a:t>7.12.2021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DA24C-CA71-2F4C-9C32-C109F4BFED9B}" type="slidenum">
              <a:rPr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98080-838C-F74E-ADD6-F8DD5A17833D}" type="datetimeFigureOut">
              <a:rPr lang="fi-FI"/>
              <a:pPr/>
              <a:t>7.12.2021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DA24C-CA71-2F4C-9C32-C109F4BFED9B}" type="slidenum">
              <a:rPr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406800" y="1713600"/>
            <a:ext cx="8326800" cy="3920400"/>
          </a:xfrm>
          <a:prstGeom prst="rect">
            <a:avLst/>
          </a:prstGeom>
          <a:solidFill>
            <a:srgbClr val="FF7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2400" y="1771200"/>
            <a:ext cx="7772400" cy="1332000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2400" y="3143248"/>
            <a:ext cx="6285600" cy="23400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  <a:latin typeface="Georg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862000" y="5961600"/>
            <a:ext cx="2026800" cy="176400"/>
          </a:xfrm>
        </p:spPr>
        <p:txBody>
          <a:bodyPr wrap="none" lIns="0" tIns="0" rIns="0" bIns="0"/>
          <a:lstStyle>
            <a:lvl1pPr>
              <a:defRPr sz="1200">
                <a:solidFill>
                  <a:schemeClr val="bg2"/>
                </a:solidFill>
              </a:defRPr>
            </a:lvl1pPr>
          </a:lstStyle>
          <a:p>
            <a:fld id="{3622CD5A-A9CA-4187-8D1C-14CBA696F3D0}" type="datetime1">
              <a:rPr lang="en-US" noProof="0" smtClean="0"/>
              <a:pPr/>
              <a:t>12/7/2021</a:t>
            </a:fld>
            <a:endParaRPr lang="en-US" noProof="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144400" y="5961600"/>
            <a:ext cx="1962000" cy="633600"/>
          </a:xfrm>
        </p:spPr>
        <p:txBody>
          <a:bodyPr wrap="none" lIns="0" tIns="0" rIns="0" bIns="0"/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bg2"/>
                </a:solidFill>
              </a:defRPr>
            </a:lvl1pPr>
            <a:lvl2pPr marL="741600" indent="-284400">
              <a:spcBef>
                <a:spcPts val="288"/>
              </a:spcBef>
              <a:defRPr lang="fi-FI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7426800" y="5961600"/>
            <a:ext cx="1134000" cy="633600"/>
          </a:xfrm>
        </p:spPr>
        <p:txBody>
          <a:bodyPr wrap="none" lIns="0" tIns="0" rIns="0" bIns="0"/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bg2"/>
                </a:solidFill>
              </a:defRPr>
            </a:lvl1pPr>
            <a:lvl2pPr marL="741600" indent="-284400">
              <a:spcBef>
                <a:spcPts val="288"/>
              </a:spcBef>
              <a:defRPr lang="fi-FI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862000" y="6138000"/>
            <a:ext cx="2026800" cy="457200"/>
          </a:xfrm>
        </p:spPr>
        <p:txBody>
          <a:bodyPr wrap="none" lIns="0" tIns="0" rIns="0" bIns="0"/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bg2"/>
                </a:solidFill>
              </a:defRPr>
            </a:lvl1pPr>
            <a:lvl2pPr marL="741600" indent="-284400">
              <a:spcBef>
                <a:spcPts val="288"/>
              </a:spcBef>
              <a:defRPr lang="fi-FI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572400" y="6138000"/>
            <a:ext cx="2048400" cy="457200"/>
          </a:xfrm>
        </p:spPr>
        <p:txBody>
          <a:bodyPr wrap="none" lIns="0" tIns="0" rIns="0" bIns="0"/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bg2"/>
                </a:solidFill>
              </a:defRPr>
            </a:lvl1pPr>
            <a:lvl2pPr marL="741600" indent="-284400">
              <a:spcBef>
                <a:spcPts val="288"/>
              </a:spcBef>
              <a:defRPr lang="fi-FI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572400" y="5961600"/>
            <a:ext cx="2048400" cy="176400"/>
          </a:xfrm>
        </p:spPr>
        <p:txBody>
          <a:bodyPr wrap="none" lIns="0" tIns="0" rIns="0" bIns="0"/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tx1"/>
                </a:solidFill>
              </a:defRPr>
            </a:lvl1pPr>
            <a:lvl2pPr marL="741600" indent="-284400">
              <a:spcBef>
                <a:spcPts val="288"/>
              </a:spcBef>
              <a:defRPr lang="fi-FI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pic>
        <p:nvPicPr>
          <p:cNvPr id="12" name="Picture 11" descr="Aalto_EN_Engineering_21_RGB_3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44000" y="0"/>
            <a:ext cx="1922164" cy="157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8768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ABA70-3711-4040-B033-8C7B0100C4FF}" type="datetime1">
              <a:rPr lang="en-US" noProof="0" smtClean="0"/>
              <a:pPr/>
              <a:t>12/7/2021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384017-E4DF-4A7A-8FA6-2DC68C3EB4D0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44400" y="6145200"/>
            <a:ext cx="1537200" cy="3816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bg2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0" y="6145200"/>
            <a:ext cx="1702800" cy="38160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950"/>
              </a:lnSpc>
              <a:spcBef>
                <a:spcPts val="0"/>
              </a:spcBef>
              <a:buNone/>
              <a:defRPr sz="950" b="1">
                <a:solidFill>
                  <a:schemeClr val="bg2"/>
                </a:solidFill>
              </a:defRPr>
            </a:lvl1pPr>
            <a:lvl2pPr marL="273050" indent="-103188">
              <a:defRPr lang="en-US" sz="9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3050" indent="-93663">
              <a:buFont typeface="Symbol" pitchFamily="18" charset="2"/>
              <a:buNone/>
              <a:defRPr sz="900"/>
            </a:lvl3pPr>
            <a:lvl4pPr marL="273050" indent="-93663">
              <a:defRPr sz="900"/>
            </a:lvl4pPr>
            <a:lvl5pPr marL="273050" indent="-93663">
              <a:buFont typeface="Symbol" pitchFamily="18" charset="2"/>
              <a:buChar char="-"/>
              <a:defRPr sz="900"/>
            </a:lvl5pPr>
            <a:lvl6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6pPr>
            <a:lvl7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7pPr>
            <a:lvl8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8pPr>
            <a:lvl9pPr marL="273600" indent="-93600">
              <a:spcBef>
                <a:spcPts val="300"/>
              </a:spcBef>
              <a:buFont typeface="Symbol" pitchFamily="18" charset="2"/>
              <a:buChar char="-"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77528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98080-838C-F74E-ADD6-F8DD5A17833D}" type="datetimeFigureOut">
              <a:rPr lang="fi-FI"/>
              <a:pPr/>
              <a:t>7.12.2021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DA24C-CA71-2F4C-9C32-C109F4BFED9B}" type="slidenum">
              <a:rPr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98080-838C-F74E-ADD6-F8DD5A17833D}" type="datetimeFigureOut">
              <a:rPr lang="fi-FI"/>
              <a:pPr/>
              <a:t>7.12.2021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DA24C-CA71-2F4C-9C32-C109F4BFED9B}" type="slidenum">
              <a:rPr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98080-838C-F74E-ADD6-F8DD5A17833D}" type="datetimeFigureOut">
              <a:rPr lang="fi-FI"/>
              <a:pPr/>
              <a:t>7.12.2021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DA24C-CA71-2F4C-9C32-C109F4BFED9B}" type="slidenum">
              <a:rPr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98080-838C-F74E-ADD6-F8DD5A17833D}" type="datetimeFigureOut">
              <a:rPr lang="fi-FI"/>
              <a:pPr/>
              <a:t>7.12.2021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DA24C-CA71-2F4C-9C32-C109F4BFED9B}" type="slidenum">
              <a:rPr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98080-838C-F74E-ADD6-F8DD5A17833D}" type="datetimeFigureOut">
              <a:rPr lang="fi-FI"/>
              <a:pPr/>
              <a:t>7.12.2021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DA24C-CA71-2F4C-9C32-C109F4BFED9B}" type="slidenum">
              <a:rPr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98080-838C-F74E-ADD6-F8DD5A17833D}" type="datetimeFigureOut">
              <a:rPr lang="fi-FI"/>
              <a:pPr/>
              <a:t>7.12.2021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DA24C-CA71-2F4C-9C32-C109F4BFED9B}" type="slidenum">
              <a:rPr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98080-838C-F74E-ADD6-F8DD5A17833D}" type="datetimeFigureOut">
              <a:rPr lang="fi-FI"/>
              <a:pPr/>
              <a:t>7.12.2021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DA24C-CA71-2F4C-9C32-C109F4BFED9B}" type="slidenum">
              <a:rPr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98080-838C-F74E-ADD6-F8DD5A17833D}" type="datetimeFigureOut">
              <a:rPr lang="fi-FI"/>
              <a:pPr/>
              <a:t>7.12.2021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DA24C-CA71-2F4C-9C32-C109F4BFED9B}" type="slidenum">
              <a:rPr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298080-838C-F74E-ADD6-F8DD5A17833D}" type="datetimeFigureOut">
              <a:rPr lang="fi-FI"/>
              <a:pPr/>
              <a:t>7.12.2021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9DA24C-CA71-2F4C-9C32-C109F4BFED9B}" type="slidenum">
              <a:rPr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0.png"/><Relationship Id="rId3" Type="http://schemas.openxmlformats.org/officeDocument/2006/relationships/image" Target="../media/image45.png"/><Relationship Id="rId7" Type="http://schemas.openxmlformats.org/officeDocument/2006/relationships/image" Target="../media/image48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Relationship Id="rId6" Type="http://schemas.microsoft.com/office/2007/relationships/hdphoto" Target="../media/hdphoto1.wdp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LECTURE DAY 6 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Timo Laukkanen</a:t>
            </a:r>
          </a:p>
        </p:txBody>
      </p:sp>
    </p:spTree>
    <p:extLst>
      <p:ext uri="{BB962C8B-B14F-4D97-AF65-F5344CB8AC3E}">
        <p14:creationId xmlns:p14="http://schemas.microsoft.com/office/powerpoint/2010/main" val="35932362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808" y="1151185"/>
            <a:ext cx="7801671" cy="4855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8566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1"/>
            <a:ext cx="7772400" cy="2076450"/>
          </a:xfrm>
        </p:spPr>
        <p:txBody>
          <a:bodyPr>
            <a:normAutofit fontScale="90000"/>
          </a:bodyPr>
          <a:lstStyle/>
          <a:p>
            <a:r>
              <a:rPr lang="en-GB" dirty="0"/>
              <a:t>Sequential </a:t>
            </a:r>
            <a:br>
              <a:rPr lang="en-GB" dirty="0"/>
            </a:br>
            <a:r>
              <a:rPr lang="en-GB" dirty="0"/>
              <a:t>Heat Exchanger Network Synthesis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MILP </a:t>
            </a:r>
            <a:r>
              <a:rPr lang="en-GB" dirty="0" err="1"/>
              <a:t>Transshipment</a:t>
            </a:r>
            <a:r>
              <a:rPr lang="en-GB" dirty="0"/>
              <a:t> Model</a:t>
            </a:r>
          </a:p>
          <a:p>
            <a:r>
              <a:rPr lang="en-GB" dirty="0"/>
              <a:t>Minimum number of units</a:t>
            </a:r>
          </a:p>
        </p:txBody>
      </p:sp>
    </p:spTree>
    <p:extLst>
      <p:ext uri="{BB962C8B-B14F-4D97-AF65-F5344CB8AC3E}">
        <p14:creationId xmlns:p14="http://schemas.microsoft.com/office/powerpoint/2010/main" val="35435091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Simplifactions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6680"/>
            <a:ext cx="8229600" cy="4525963"/>
          </a:xfrm>
        </p:spPr>
        <p:txBody>
          <a:bodyPr/>
          <a:lstStyle/>
          <a:p>
            <a:r>
              <a:rPr lang="en-US"/>
              <a:t>Hot utilities treated as hot streams</a:t>
            </a:r>
          </a:p>
          <a:p>
            <a:r>
              <a:rPr lang="en-US"/>
              <a:t>Cold utilities treated as cold streams</a:t>
            </a:r>
          </a:p>
          <a:p>
            <a:r>
              <a:rPr lang="en-US"/>
              <a:t>Divide the problem at the pinch</a:t>
            </a:r>
          </a:p>
          <a:p>
            <a:endParaRPr lang="en-US"/>
          </a:p>
          <a:p>
            <a:pPr marL="0" indent="0">
              <a:buNone/>
            </a:pPr>
            <a:r>
              <a:rPr lang="en-US"/>
              <a:t>Energy balance for temperature intervals:</a:t>
            </a:r>
          </a:p>
          <a:p>
            <a:pPr marL="0" indent="0">
              <a:buNone/>
            </a:pP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343272"/>
            <a:ext cx="7861082" cy="2013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8758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4377" y="338228"/>
            <a:ext cx="6697529" cy="7707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8325" y="2327124"/>
            <a:ext cx="1662619" cy="6261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8326" y="3173814"/>
            <a:ext cx="6523580" cy="1671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968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4377" y="338228"/>
            <a:ext cx="6697529" cy="7707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8325" y="2327124"/>
            <a:ext cx="1662619" cy="6261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8326" y="3173814"/>
            <a:ext cx="6523580" cy="16711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9109" y="4912243"/>
            <a:ext cx="2138094" cy="72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7677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6360" y="1767886"/>
            <a:ext cx="3930000" cy="36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171" y="4947189"/>
            <a:ext cx="6578995" cy="360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41785" y="856558"/>
            <a:ext cx="138130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If, then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41785" y="4046496"/>
            <a:ext cx="15404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/>
              <a:t>Either, or</a:t>
            </a:r>
          </a:p>
        </p:txBody>
      </p:sp>
    </p:spTree>
    <p:extLst>
      <p:ext uri="{BB962C8B-B14F-4D97-AF65-F5344CB8AC3E}">
        <p14:creationId xmlns:p14="http://schemas.microsoft.com/office/powerpoint/2010/main" val="9164117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5490" y="22583"/>
            <a:ext cx="6898744" cy="876121"/>
          </a:xfrm>
        </p:spPr>
        <p:txBody>
          <a:bodyPr>
            <a:normAutofit/>
          </a:bodyPr>
          <a:lstStyle/>
          <a:p>
            <a:r>
              <a:rPr lang="en-GB" sz="3200" dirty="0"/>
              <a:t>Sequential Heat Exchanger Synthesis</a:t>
            </a:r>
          </a:p>
        </p:txBody>
      </p:sp>
      <p:sp>
        <p:nvSpPr>
          <p:cNvPr id="4" name="Rectangle 3"/>
          <p:cNvSpPr/>
          <p:nvPr/>
        </p:nvSpPr>
        <p:spPr>
          <a:xfrm>
            <a:off x="3009646" y="4427889"/>
            <a:ext cx="2861315" cy="9319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Rectangle 4"/>
          <p:cNvSpPr/>
          <p:nvPr/>
        </p:nvSpPr>
        <p:spPr>
          <a:xfrm>
            <a:off x="2922762" y="2703063"/>
            <a:ext cx="2861315" cy="9319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Rectangle 5"/>
          <p:cNvSpPr/>
          <p:nvPr/>
        </p:nvSpPr>
        <p:spPr>
          <a:xfrm>
            <a:off x="2922763" y="926428"/>
            <a:ext cx="2861315" cy="9319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TextBox 6"/>
          <p:cNvSpPr txBox="1"/>
          <p:nvPr/>
        </p:nvSpPr>
        <p:spPr>
          <a:xfrm>
            <a:off x="2644297" y="1037203"/>
            <a:ext cx="32046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/>
              <a:t>Optimization of utilities consumption</a:t>
            </a:r>
          </a:p>
          <a:p>
            <a:pPr algn="ctr"/>
            <a:r>
              <a:rPr lang="fi-FI" dirty="0">
                <a:solidFill>
                  <a:srgbClr val="FF0000"/>
                </a:solidFill>
              </a:rPr>
              <a:t>LP-transshipment model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04145" y="2653030"/>
            <a:ext cx="32046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/>
              <a:t>Minimization of number </a:t>
            </a:r>
          </a:p>
          <a:p>
            <a:pPr algn="ctr"/>
            <a:r>
              <a:rPr lang="fi-FI" dirty="0"/>
              <a:t>of units</a:t>
            </a:r>
          </a:p>
          <a:p>
            <a:pPr algn="ctr"/>
            <a:r>
              <a:rPr lang="fi-FI" dirty="0">
                <a:solidFill>
                  <a:srgbClr val="FF0000"/>
                </a:solidFill>
              </a:rPr>
              <a:t>MILP-transshipment model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71684" y="4439102"/>
            <a:ext cx="3204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/>
              <a:t>Optimization of network cost</a:t>
            </a:r>
          </a:p>
          <a:p>
            <a:pPr algn="ctr"/>
            <a:r>
              <a:rPr lang="fi-FI" dirty="0">
                <a:solidFill>
                  <a:srgbClr val="FF0000"/>
                </a:solidFill>
              </a:rPr>
              <a:t>NLP-superstructure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19793" y="5610569"/>
            <a:ext cx="1067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Result OK?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49880" y="6377557"/>
            <a:ext cx="1104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YES, STOP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349867" y="5847350"/>
            <a:ext cx="20087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NO, new DTmin value </a:t>
            </a:r>
          </a:p>
        </p:txBody>
      </p:sp>
      <p:cxnSp>
        <p:nvCxnSpPr>
          <p:cNvPr id="13" name="Straight Arrow Connector 12"/>
          <p:cNvCxnSpPr>
            <a:stCxn id="6" idx="2"/>
            <a:endCxn id="5" idx="0"/>
          </p:cNvCxnSpPr>
          <p:nvPr/>
        </p:nvCxnSpPr>
        <p:spPr>
          <a:xfrm flipH="1">
            <a:off x="4353420" y="1858354"/>
            <a:ext cx="1" cy="844709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endCxn id="9" idx="0"/>
          </p:cNvCxnSpPr>
          <p:nvPr/>
        </p:nvCxnSpPr>
        <p:spPr>
          <a:xfrm>
            <a:off x="4374021" y="3616773"/>
            <a:ext cx="0" cy="822329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331389" y="5184740"/>
            <a:ext cx="20603" cy="46284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4195973" y="6244186"/>
            <a:ext cx="1" cy="24030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endCxn id="12" idx="1"/>
          </p:cNvCxnSpPr>
          <p:nvPr/>
        </p:nvCxnSpPr>
        <p:spPr>
          <a:xfrm>
            <a:off x="4674550" y="6170515"/>
            <a:ext cx="1675317" cy="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884092" y="898704"/>
            <a:ext cx="18668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Problem Data </a:t>
            </a:r>
          </a:p>
          <a:p>
            <a:r>
              <a:rPr lang="fi-FI" dirty="0"/>
              <a:t>(streams, cost)</a:t>
            </a:r>
          </a:p>
          <a:p>
            <a:r>
              <a:rPr lang="fi-FI" dirty="0"/>
              <a:t>DT min value</a:t>
            </a:r>
          </a:p>
          <a:p>
            <a:endParaRPr lang="fi-FI" dirty="0"/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7455902" y="1828158"/>
            <a:ext cx="0" cy="404881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5784078" y="1372041"/>
            <a:ext cx="1038315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08274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NLP-model for minimizing heat exchanger network costs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157006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Information from previous models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3364089"/>
            <a:ext cx="4038600" cy="3042349"/>
          </a:xfrm>
        </p:spPr>
        <p:txBody>
          <a:bodyPr/>
          <a:lstStyle/>
          <a:p>
            <a:r>
              <a:rPr lang="en-US"/>
              <a:t>LP-model</a:t>
            </a:r>
          </a:p>
          <a:p>
            <a:pPr lvl="1"/>
            <a:r>
              <a:rPr lang="en-US"/>
              <a:t>Min. hot and cold utility consumption</a:t>
            </a:r>
          </a:p>
          <a:p>
            <a:pPr lvl="1"/>
            <a:r>
              <a:rPr lang="en-US"/>
              <a:t>Pinch point (and number of sub-networks)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48200" y="3364089"/>
            <a:ext cx="4038600" cy="3042349"/>
          </a:xfrm>
        </p:spPr>
        <p:txBody>
          <a:bodyPr/>
          <a:lstStyle/>
          <a:p>
            <a:r>
              <a:rPr lang="en-US"/>
              <a:t>MILP-model</a:t>
            </a:r>
          </a:p>
          <a:p>
            <a:pPr lvl="1"/>
            <a:r>
              <a:rPr lang="en-US"/>
              <a:t>Min. number of heat exchangers</a:t>
            </a:r>
          </a:p>
          <a:p>
            <a:pPr lvl="1"/>
            <a:r>
              <a:rPr lang="en-US"/>
              <a:t>Matches (which streams exchange heat)</a:t>
            </a:r>
          </a:p>
          <a:p>
            <a:pPr lvl="1"/>
            <a:r>
              <a:rPr lang="en-US"/>
              <a:t>Head loads for all heat exchangers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82319" y="1460397"/>
            <a:ext cx="5626961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min 	(Area Cost)</a:t>
            </a:r>
          </a:p>
          <a:p>
            <a:r>
              <a:rPr lang="en-US" sz="2400"/>
              <a:t>s.t	min (Number of Units)</a:t>
            </a:r>
          </a:p>
          <a:p>
            <a:r>
              <a:rPr lang="en-US" sz="2400"/>
              <a:t>	s.t.	min (Minimum Utility Consumption)</a:t>
            </a:r>
          </a:p>
        </p:txBody>
      </p:sp>
    </p:spTree>
    <p:extLst>
      <p:ext uri="{BB962C8B-B14F-4D97-AF65-F5344CB8AC3E}">
        <p14:creationId xmlns:p14="http://schemas.microsoft.com/office/powerpoint/2010/main" val="17272099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HEN Superstructure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One superstructure for all streams</a:t>
            </a:r>
          </a:p>
          <a:p>
            <a:r>
              <a:rPr lang="en-US"/>
              <a:t>Embed </a:t>
            </a:r>
            <a:r>
              <a:rPr lang="en-US" b="1"/>
              <a:t>ALL</a:t>
            </a:r>
            <a:r>
              <a:rPr lang="en-US"/>
              <a:t> alternative network structures</a:t>
            </a:r>
          </a:p>
          <a:p>
            <a:r>
              <a:rPr lang="en-US"/>
              <a:t>Key elements:</a:t>
            </a:r>
          </a:p>
          <a:p>
            <a:pPr lvl="1"/>
            <a:r>
              <a:rPr lang="en-US"/>
              <a:t>Heat exchanger units</a:t>
            </a:r>
          </a:p>
          <a:p>
            <a:pPr lvl="1"/>
            <a:r>
              <a:rPr lang="en-US"/>
              <a:t>Mixers at inlets of each heat exchanger</a:t>
            </a:r>
          </a:p>
          <a:p>
            <a:pPr lvl="1"/>
            <a:r>
              <a:rPr lang="en-US"/>
              <a:t>Splitters at the outlets of each heat exchanger</a:t>
            </a:r>
          </a:p>
          <a:p>
            <a:pPr lvl="1"/>
            <a:r>
              <a:rPr lang="en-US"/>
              <a:t>Mixer at output of stream</a:t>
            </a:r>
          </a:p>
          <a:p>
            <a:pPr lvl="1"/>
            <a:r>
              <a:rPr lang="en-US"/>
              <a:t>Splitter at input of stream</a:t>
            </a:r>
          </a:p>
        </p:txBody>
      </p:sp>
    </p:spTree>
    <p:extLst>
      <p:ext uri="{BB962C8B-B14F-4D97-AF65-F5344CB8AC3E}">
        <p14:creationId xmlns:p14="http://schemas.microsoft.com/office/powerpoint/2010/main" val="3904820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What was important in </a:t>
            </a:r>
            <a:r>
              <a:rPr lang="fi-FI" dirty="0" err="1"/>
              <a:t>Lecture</a:t>
            </a:r>
            <a:r>
              <a:rPr lang="fi-FI" dirty="0"/>
              <a:t> 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Problem Table Algorithm (PTA)</a:t>
            </a:r>
          </a:p>
          <a:p>
            <a:r>
              <a:rPr lang="fi-FI" dirty="0"/>
              <a:t>Heat Cascade</a:t>
            </a:r>
          </a:p>
          <a:p>
            <a:r>
              <a:rPr lang="fi-FI" dirty="0"/>
              <a:t>Grand Composite Curve (GCC) </a:t>
            </a:r>
          </a:p>
          <a:p>
            <a:r>
              <a:rPr lang="fi-FI" dirty="0" err="1"/>
              <a:t>Stream</a:t>
            </a:r>
            <a:r>
              <a:rPr lang="fi-FI" dirty="0"/>
              <a:t> grid</a:t>
            </a:r>
          </a:p>
          <a:p>
            <a:r>
              <a:rPr lang="fi-FI" dirty="0"/>
              <a:t>Maximum Energy Recovery (MER) Network</a:t>
            </a:r>
          </a:p>
          <a:p>
            <a:r>
              <a:rPr lang="fi-FI" dirty="0" err="1"/>
              <a:t>Transhipment</a:t>
            </a:r>
            <a:r>
              <a:rPr lang="fi-FI" dirty="0"/>
              <a:t> </a:t>
            </a:r>
            <a:r>
              <a:rPr lang="fi-FI" dirty="0" err="1"/>
              <a:t>model</a:t>
            </a:r>
            <a:r>
              <a:rPr lang="fi-FI" dirty="0"/>
              <a:t> LP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829778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25228"/>
            <a:ext cx="8229600" cy="1143000"/>
          </a:xfrm>
        </p:spPr>
        <p:txBody>
          <a:bodyPr/>
          <a:lstStyle/>
          <a:p>
            <a:r>
              <a:rPr lang="en-US"/>
              <a:t>Example for H1 with two matches</a:t>
            </a:r>
          </a:p>
        </p:txBody>
      </p:sp>
      <p:cxnSp>
        <p:nvCxnSpPr>
          <p:cNvPr id="6" name="Straight Arrow Connector 5"/>
          <p:cNvCxnSpPr>
            <a:endCxn id="8" idx="2"/>
          </p:cNvCxnSpPr>
          <p:nvPr/>
        </p:nvCxnSpPr>
        <p:spPr>
          <a:xfrm>
            <a:off x="885975" y="3847439"/>
            <a:ext cx="946186" cy="0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40495" y="3625540"/>
            <a:ext cx="445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H1</a:t>
            </a:r>
          </a:p>
        </p:txBody>
      </p:sp>
      <p:sp>
        <p:nvSpPr>
          <p:cNvPr id="8" name="Oval 7"/>
          <p:cNvSpPr/>
          <p:nvPr/>
        </p:nvSpPr>
        <p:spPr>
          <a:xfrm>
            <a:off x="1832161" y="3752189"/>
            <a:ext cx="190500" cy="190500"/>
          </a:xfrm>
          <a:prstGeom prst="ellipse">
            <a:avLst/>
          </a:prstGeom>
          <a:solidFill>
            <a:schemeClr val="bg1"/>
          </a:solidFill>
          <a:ln w="12700" cmpd="sng"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3436471" y="1459839"/>
            <a:ext cx="1845198" cy="0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4116294" y="1329766"/>
            <a:ext cx="672353" cy="747058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Q</a:t>
            </a:r>
            <a:r>
              <a:rPr lang="en-US" baseline="-25000"/>
              <a:t>11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281669" y="1280992"/>
            <a:ext cx="424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C1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3431989" y="6169292"/>
            <a:ext cx="1845198" cy="0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4111812" y="5590989"/>
            <a:ext cx="672353" cy="747058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Q</a:t>
            </a:r>
            <a:r>
              <a:rPr lang="en-US" baseline="-25000"/>
              <a:t>12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277187" y="5990445"/>
            <a:ext cx="424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C2</a:t>
            </a:r>
          </a:p>
        </p:txBody>
      </p:sp>
      <p:sp>
        <p:nvSpPr>
          <p:cNvPr id="28" name="Oval 27"/>
          <p:cNvSpPr/>
          <p:nvPr/>
        </p:nvSpPr>
        <p:spPr>
          <a:xfrm>
            <a:off x="2876719" y="1744326"/>
            <a:ext cx="190500" cy="190500"/>
          </a:xfrm>
          <a:prstGeom prst="ellipse">
            <a:avLst/>
          </a:prstGeom>
          <a:solidFill>
            <a:schemeClr val="bg1"/>
          </a:solidFill>
          <a:ln w="12700" cmpd="sng"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Arrow Connector 34"/>
          <p:cNvCxnSpPr>
            <a:stCxn id="28" idx="6"/>
          </p:cNvCxnSpPr>
          <p:nvPr/>
        </p:nvCxnSpPr>
        <p:spPr>
          <a:xfrm>
            <a:off x="3067219" y="1839576"/>
            <a:ext cx="1044593" cy="0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5701928" y="1744326"/>
            <a:ext cx="190500" cy="190500"/>
          </a:xfrm>
          <a:prstGeom prst="ellipse">
            <a:avLst/>
          </a:prstGeom>
          <a:solidFill>
            <a:schemeClr val="bg1"/>
          </a:solidFill>
          <a:ln w="12700" cmpd="sng"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Arrow Connector 37"/>
          <p:cNvCxnSpPr>
            <a:endCxn id="37" idx="2"/>
          </p:cNvCxnSpPr>
          <p:nvPr/>
        </p:nvCxnSpPr>
        <p:spPr>
          <a:xfrm>
            <a:off x="4766337" y="1839576"/>
            <a:ext cx="935591" cy="0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Oval 38"/>
          <p:cNvSpPr/>
          <p:nvPr/>
        </p:nvSpPr>
        <p:spPr>
          <a:xfrm>
            <a:off x="2881201" y="5679519"/>
            <a:ext cx="190500" cy="190500"/>
          </a:xfrm>
          <a:prstGeom prst="ellipse">
            <a:avLst/>
          </a:prstGeom>
          <a:solidFill>
            <a:schemeClr val="bg1"/>
          </a:solidFill>
          <a:ln w="12700" cmpd="sng"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Arrow Connector 39"/>
          <p:cNvCxnSpPr>
            <a:stCxn id="39" idx="6"/>
          </p:cNvCxnSpPr>
          <p:nvPr/>
        </p:nvCxnSpPr>
        <p:spPr>
          <a:xfrm>
            <a:off x="3071701" y="5774769"/>
            <a:ext cx="1044593" cy="0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endCxn id="70" idx="2"/>
          </p:cNvCxnSpPr>
          <p:nvPr/>
        </p:nvCxnSpPr>
        <p:spPr>
          <a:xfrm>
            <a:off x="4755742" y="5774769"/>
            <a:ext cx="946186" cy="0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Oval 69"/>
          <p:cNvSpPr/>
          <p:nvPr/>
        </p:nvSpPr>
        <p:spPr>
          <a:xfrm>
            <a:off x="5701928" y="5679519"/>
            <a:ext cx="190500" cy="190500"/>
          </a:xfrm>
          <a:prstGeom prst="ellipse">
            <a:avLst/>
          </a:prstGeom>
          <a:solidFill>
            <a:schemeClr val="bg1"/>
          </a:solidFill>
          <a:ln w="12700" cmpd="sng"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2164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25228"/>
            <a:ext cx="8229600" cy="1143000"/>
          </a:xfrm>
        </p:spPr>
        <p:txBody>
          <a:bodyPr/>
          <a:lstStyle/>
          <a:p>
            <a:r>
              <a:rPr lang="en-US"/>
              <a:t>Units in series: H1-C1, H1-C2</a:t>
            </a:r>
          </a:p>
        </p:txBody>
      </p:sp>
      <p:cxnSp>
        <p:nvCxnSpPr>
          <p:cNvPr id="6" name="Straight Arrow Connector 5"/>
          <p:cNvCxnSpPr>
            <a:endCxn id="8" idx="2"/>
          </p:cNvCxnSpPr>
          <p:nvPr/>
        </p:nvCxnSpPr>
        <p:spPr>
          <a:xfrm>
            <a:off x="885975" y="3847439"/>
            <a:ext cx="946186" cy="0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40495" y="3625540"/>
            <a:ext cx="445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H1</a:t>
            </a:r>
          </a:p>
        </p:txBody>
      </p:sp>
      <p:sp>
        <p:nvSpPr>
          <p:cNvPr id="8" name="Oval 7"/>
          <p:cNvSpPr/>
          <p:nvPr/>
        </p:nvSpPr>
        <p:spPr>
          <a:xfrm>
            <a:off x="1832161" y="3752189"/>
            <a:ext cx="190500" cy="190500"/>
          </a:xfrm>
          <a:prstGeom prst="ellipse">
            <a:avLst/>
          </a:prstGeom>
          <a:solidFill>
            <a:schemeClr val="bg1"/>
          </a:solidFill>
          <a:ln w="12700" cmpd="sng"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>
            <a:stCxn id="8" idx="0"/>
          </p:cNvCxnSpPr>
          <p:nvPr/>
        </p:nvCxnSpPr>
        <p:spPr>
          <a:xfrm flipV="1">
            <a:off x="1927411" y="1839576"/>
            <a:ext cx="13717" cy="1912613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3436471" y="1459839"/>
            <a:ext cx="1845198" cy="0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4116294" y="1329766"/>
            <a:ext cx="672353" cy="747058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Q</a:t>
            </a:r>
            <a:r>
              <a:rPr lang="en-US" baseline="-25000"/>
              <a:t>11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281669" y="1280992"/>
            <a:ext cx="424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C1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3431989" y="6169292"/>
            <a:ext cx="1845198" cy="0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4111812" y="5590989"/>
            <a:ext cx="672353" cy="747058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Q</a:t>
            </a:r>
            <a:r>
              <a:rPr lang="en-US" baseline="-25000"/>
              <a:t>12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277187" y="5990445"/>
            <a:ext cx="424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C2</a:t>
            </a:r>
          </a:p>
        </p:txBody>
      </p:sp>
      <p:sp>
        <p:nvSpPr>
          <p:cNvPr id="28" name="Oval 27"/>
          <p:cNvSpPr/>
          <p:nvPr/>
        </p:nvSpPr>
        <p:spPr>
          <a:xfrm>
            <a:off x="2876719" y="1744326"/>
            <a:ext cx="190500" cy="190500"/>
          </a:xfrm>
          <a:prstGeom prst="ellipse">
            <a:avLst/>
          </a:prstGeom>
          <a:solidFill>
            <a:schemeClr val="bg1"/>
          </a:solidFill>
          <a:ln w="12700" cmpd="sng"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Arrow Connector 28"/>
          <p:cNvCxnSpPr>
            <a:endCxn id="28" idx="2"/>
          </p:cNvCxnSpPr>
          <p:nvPr/>
        </p:nvCxnSpPr>
        <p:spPr>
          <a:xfrm>
            <a:off x="1941128" y="1839576"/>
            <a:ext cx="935591" cy="0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28" idx="6"/>
          </p:cNvCxnSpPr>
          <p:nvPr/>
        </p:nvCxnSpPr>
        <p:spPr>
          <a:xfrm>
            <a:off x="3067219" y="1839576"/>
            <a:ext cx="1044593" cy="0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5701928" y="1744326"/>
            <a:ext cx="190500" cy="190500"/>
          </a:xfrm>
          <a:prstGeom prst="ellipse">
            <a:avLst/>
          </a:prstGeom>
          <a:solidFill>
            <a:schemeClr val="bg1"/>
          </a:solidFill>
          <a:ln w="12700" cmpd="sng"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Arrow Connector 37"/>
          <p:cNvCxnSpPr>
            <a:endCxn id="37" idx="2"/>
          </p:cNvCxnSpPr>
          <p:nvPr/>
        </p:nvCxnSpPr>
        <p:spPr>
          <a:xfrm>
            <a:off x="4766337" y="1839576"/>
            <a:ext cx="935591" cy="0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Oval 38"/>
          <p:cNvSpPr/>
          <p:nvPr/>
        </p:nvSpPr>
        <p:spPr>
          <a:xfrm>
            <a:off x="2881201" y="5679519"/>
            <a:ext cx="190500" cy="190500"/>
          </a:xfrm>
          <a:prstGeom prst="ellipse">
            <a:avLst/>
          </a:prstGeom>
          <a:solidFill>
            <a:schemeClr val="bg1"/>
          </a:solidFill>
          <a:ln w="12700" cmpd="sng"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Arrow Connector 39"/>
          <p:cNvCxnSpPr>
            <a:stCxn id="39" idx="6"/>
          </p:cNvCxnSpPr>
          <p:nvPr/>
        </p:nvCxnSpPr>
        <p:spPr>
          <a:xfrm>
            <a:off x="3071701" y="5774769"/>
            <a:ext cx="1044593" cy="0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endCxn id="37" idx="4"/>
          </p:cNvCxnSpPr>
          <p:nvPr/>
        </p:nvCxnSpPr>
        <p:spPr>
          <a:xfrm flipV="1">
            <a:off x="5797178" y="1934826"/>
            <a:ext cx="0" cy="1912613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39" idx="0"/>
          </p:cNvCxnSpPr>
          <p:nvPr/>
        </p:nvCxnSpPr>
        <p:spPr>
          <a:xfrm flipV="1">
            <a:off x="2976451" y="3847439"/>
            <a:ext cx="0" cy="1832080"/>
          </a:xfrm>
          <a:prstGeom prst="straightConnector1">
            <a:avLst/>
          </a:prstGeom>
          <a:ln w="57150" cmpd="sng">
            <a:solidFill>
              <a:srgbClr val="FFFFFF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V="1">
            <a:off x="2976451" y="3847439"/>
            <a:ext cx="2820727" cy="1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Oval 54"/>
          <p:cNvSpPr/>
          <p:nvPr/>
        </p:nvSpPr>
        <p:spPr>
          <a:xfrm>
            <a:off x="7041157" y="3709652"/>
            <a:ext cx="190500" cy="190500"/>
          </a:xfrm>
          <a:prstGeom prst="ellipse">
            <a:avLst/>
          </a:prstGeom>
          <a:solidFill>
            <a:schemeClr val="bg1"/>
          </a:solidFill>
          <a:ln w="12700" cmpd="sng"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Arrow Connector 55"/>
          <p:cNvCxnSpPr>
            <a:stCxn id="55" idx="6"/>
          </p:cNvCxnSpPr>
          <p:nvPr/>
        </p:nvCxnSpPr>
        <p:spPr>
          <a:xfrm>
            <a:off x="7231657" y="3804902"/>
            <a:ext cx="1314571" cy="0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endCxn id="55" idx="4"/>
          </p:cNvCxnSpPr>
          <p:nvPr/>
        </p:nvCxnSpPr>
        <p:spPr>
          <a:xfrm flipV="1">
            <a:off x="7136407" y="3900152"/>
            <a:ext cx="0" cy="1874617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endCxn id="70" idx="2"/>
          </p:cNvCxnSpPr>
          <p:nvPr/>
        </p:nvCxnSpPr>
        <p:spPr>
          <a:xfrm>
            <a:off x="4755742" y="5774769"/>
            <a:ext cx="946186" cy="0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Oval 69"/>
          <p:cNvSpPr/>
          <p:nvPr/>
        </p:nvSpPr>
        <p:spPr>
          <a:xfrm>
            <a:off x="5701928" y="5679519"/>
            <a:ext cx="190500" cy="190500"/>
          </a:xfrm>
          <a:prstGeom prst="ellipse">
            <a:avLst/>
          </a:prstGeom>
          <a:solidFill>
            <a:schemeClr val="bg1"/>
          </a:solidFill>
          <a:ln w="12700" cmpd="sng"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1" name="Straight Arrow Connector 70"/>
          <p:cNvCxnSpPr>
            <a:stCxn id="70" idx="6"/>
          </p:cNvCxnSpPr>
          <p:nvPr/>
        </p:nvCxnSpPr>
        <p:spPr>
          <a:xfrm>
            <a:off x="5892428" y="5774769"/>
            <a:ext cx="1243979" cy="0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44098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25228"/>
            <a:ext cx="8229600" cy="1143000"/>
          </a:xfrm>
        </p:spPr>
        <p:txBody>
          <a:bodyPr/>
          <a:lstStyle/>
          <a:p>
            <a:r>
              <a:rPr lang="en-US"/>
              <a:t>Units in series: H1-C2, H1-C1</a:t>
            </a:r>
          </a:p>
        </p:txBody>
      </p:sp>
      <p:cxnSp>
        <p:nvCxnSpPr>
          <p:cNvPr id="6" name="Straight Arrow Connector 5"/>
          <p:cNvCxnSpPr>
            <a:endCxn id="8" idx="2"/>
          </p:cNvCxnSpPr>
          <p:nvPr/>
        </p:nvCxnSpPr>
        <p:spPr>
          <a:xfrm>
            <a:off x="885975" y="3847439"/>
            <a:ext cx="946186" cy="0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40495" y="3625540"/>
            <a:ext cx="445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H1</a:t>
            </a:r>
          </a:p>
        </p:txBody>
      </p:sp>
      <p:sp>
        <p:nvSpPr>
          <p:cNvPr id="8" name="Oval 7"/>
          <p:cNvSpPr/>
          <p:nvPr/>
        </p:nvSpPr>
        <p:spPr>
          <a:xfrm>
            <a:off x="1832161" y="3752189"/>
            <a:ext cx="190500" cy="190500"/>
          </a:xfrm>
          <a:prstGeom prst="ellipse">
            <a:avLst/>
          </a:prstGeom>
          <a:solidFill>
            <a:schemeClr val="bg1"/>
          </a:solidFill>
          <a:ln w="12700" cmpd="sng"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3436471" y="1459839"/>
            <a:ext cx="1845198" cy="0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4116294" y="1329766"/>
            <a:ext cx="672353" cy="747058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Q</a:t>
            </a:r>
            <a:r>
              <a:rPr lang="en-US" baseline="-25000"/>
              <a:t>11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281669" y="1280992"/>
            <a:ext cx="424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C1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3431989" y="6169292"/>
            <a:ext cx="1845198" cy="0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4111812" y="5590989"/>
            <a:ext cx="672353" cy="747058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Q</a:t>
            </a:r>
            <a:r>
              <a:rPr lang="en-US" baseline="-25000"/>
              <a:t>12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277187" y="5990445"/>
            <a:ext cx="424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C2</a:t>
            </a:r>
          </a:p>
        </p:txBody>
      </p:sp>
      <p:sp>
        <p:nvSpPr>
          <p:cNvPr id="28" name="Oval 27"/>
          <p:cNvSpPr/>
          <p:nvPr/>
        </p:nvSpPr>
        <p:spPr>
          <a:xfrm>
            <a:off x="2876719" y="1744326"/>
            <a:ext cx="190500" cy="190500"/>
          </a:xfrm>
          <a:prstGeom prst="ellipse">
            <a:avLst/>
          </a:prstGeom>
          <a:solidFill>
            <a:schemeClr val="bg1"/>
          </a:solidFill>
          <a:ln w="12700" cmpd="sng"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Arrow Connector 34"/>
          <p:cNvCxnSpPr>
            <a:stCxn id="28" idx="6"/>
          </p:cNvCxnSpPr>
          <p:nvPr/>
        </p:nvCxnSpPr>
        <p:spPr>
          <a:xfrm>
            <a:off x="3067219" y="1839576"/>
            <a:ext cx="1044593" cy="0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5701928" y="1744326"/>
            <a:ext cx="190500" cy="190500"/>
          </a:xfrm>
          <a:prstGeom prst="ellipse">
            <a:avLst/>
          </a:prstGeom>
          <a:solidFill>
            <a:schemeClr val="bg1"/>
          </a:solidFill>
          <a:ln w="12700" cmpd="sng"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Arrow Connector 37"/>
          <p:cNvCxnSpPr>
            <a:endCxn id="37" idx="2"/>
          </p:cNvCxnSpPr>
          <p:nvPr/>
        </p:nvCxnSpPr>
        <p:spPr>
          <a:xfrm>
            <a:off x="4766337" y="1839576"/>
            <a:ext cx="935591" cy="0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Oval 38"/>
          <p:cNvSpPr/>
          <p:nvPr/>
        </p:nvSpPr>
        <p:spPr>
          <a:xfrm>
            <a:off x="2881201" y="5679519"/>
            <a:ext cx="190500" cy="190500"/>
          </a:xfrm>
          <a:prstGeom prst="ellipse">
            <a:avLst/>
          </a:prstGeom>
          <a:solidFill>
            <a:schemeClr val="bg1"/>
          </a:solidFill>
          <a:ln w="12700" cmpd="sng"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Arrow Connector 39"/>
          <p:cNvCxnSpPr>
            <a:stCxn id="39" idx="6"/>
          </p:cNvCxnSpPr>
          <p:nvPr/>
        </p:nvCxnSpPr>
        <p:spPr>
          <a:xfrm>
            <a:off x="3071701" y="5774769"/>
            <a:ext cx="1044593" cy="0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Oval 54"/>
          <p:cNvSpPr/>
          <p:nvPr/>
        </p:nvSpPr>
        <p:spPr>
          <a:xfrm>
            <a:off x="7041157" y="3709652"/>
            <a:ext cx="190500" cy="190500"/>
          </a:xfrm>
          <a:prstGeom prst="ellipse">
            <a:avLst/>
          </a:prstGeom>
          <a:solidFill>
            <a:schemeClr val="bg1"/>
          </a:solidFill>
          <a:ln w="12700" cmpd="sng"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Arrow Connector 55"/>
          <p:cNvCxnSpPr>
            <a:stCxn id="55" idx="6"/>
          </p:cNvCxnSpPr>
          <p:nvPr/>
        </p:nvCxnSpPr>
        <p:spPr>
          <a:xfrm>
            <a:off x="7231657" y="3804902"/>
            <a:ext cx="1314571" cy="0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endCxn id="70" idx="2"/>
          </p:cNvCxnSpPr>
          <p:nvPr/>
        </p:nvCxnSpPr>
        <p:spPr>
          <a:xfrm>
            <a:off x="4755742" y="5774769"/>
            <a:ext cx="946186" cy="0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Oval 69"/>
          <p:cNvSpPr/>
          <p:nvPr/>
        </p:nvSpPr>
        <p:spPr>
          <a:xfrm>
            <a:off x="5701928" y="5679519"/>
            <a:ext cx="190500" cy="190500"/>
          </a:xfrm>
          <a:prstGeom prst="ellipse">
            <a:avLst/>
          </a:prstGeom>
          <a:solidFill>
            <a:schemeClr val="bg1"/>
          </a:solidFill>
          <a:ln w="12700" cmpd="sng"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3" name="Straight Arrow Connector 72"/>
          <p:cNvCxnSpPr/>
          <p:nvPr/>
        </p:nvCxnSpPr>
        <p:spPr>
          <a:xfrm flipV="1">
            <a:off x="1927411" y="3957407"/>
            <a:ext cx="0" cy="1817362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endCxn id="39" idx="2"/>
          </p:cNvCxnSpPr>
          <p:nvPr/>
        </p:nvCxnSpPr>
        <p:spPr>
          <a:xfrm>
            <a:off x="1927411" y="5774769"/>
            <a:ext cx="953790" cy="0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>
            <a:endCxn id="28" idx="4"/>
          </p:cNvCxnSpPr>
          <p:nvPr/>
        </p:nvCxnSpPr>
        <p:spPr>
          <a:xfrm flipH="1" flipV="1">
            <a:off x="2971969" y="1934826"/>
            <a:ext cx="4482" cy="1494174"/>
          </a:xfrm>
          <a:prstGeom prst="straightConnector1">
            <a:avLst/>
          </a:prstGeom>
          <a:ln w="57150" cmpd="sng">
            <a:solidFill>
              <a:srgbClr val="FFFFFF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>
            <a:stCxn id="70" idx="0"/>
          </p:cNvCxnSpPr>
          <p:nvPr/>
        </p:nvCxnSpPr>
        <p:spPr>
          <a:xfrm flipV="1">
            <a:off x="5797178" y="4303889"/>
            <a:ext cx="0" cy="1375630"/>
          </a:xfrm>
          <a:prstGeom prst="straightConnector1">
            <a:avLst/>
          </a:prstGeom>
          <a:ln w="57150" cmpd="sng">
            <a:solidFill>
              <a:srgbClr val="FFFFFF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 flipH="1">
            <a:off x="2971970" y="3429000"/>
            <a:ext cx="1444808" cy="2162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 flipH="1">
            <a:off x="4416778" y="4316985"/>
            <a:ext cx="1380400" cy="0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 flipV="1">
            <a:off x="4416778" y="3407173"/>
            <a:ext cx="0" cy="909812"/>
          </a:xfrm>
          <a:prstGeom prst="straightConnector1">
            <a:avLst/>
          </a:prstGeom>
          <a:ln w="57150" cmpd="sng">
            <a:solidFill>
              <a:srgbClr val="FFFFFF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>
            <a:stCxn id="55" idx="0"/>
          </p:cNvCxnSpPr>
          <p:nvPr/>
        </p:nvCxnSpPr>
        <p:spPr>
          <a:xfrm flipV="1">
            <a:off x="7136407" y="1839576"/>
            <a:ext cx="0" cy="1870076"/>
          </a:xfrm>
          <a:prstGeom prst="straightConnector1">
            <a:avLst/>
          </a:prstGeom>
          <a:ln w="57150" cmpd="sng">
            <a:solidFill>
              <a:srgbClr val="FFFFFF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/>
          <p:nvPr/>
        </p:nvCxnSpPr>
        <p:spPr>
          <a:xfrm flipH="1">
            <a:off x="5892428" y="1839576"/>
            <a:ext cx="1243979" cy="0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07646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25228"/>
            <a:ext cx="8229600" cy="1143000"/>
          </a:xfrm>
        </p:spPr>
        <p:txBody>
          <a:bodyPr/>
          <a:lstStyle/>
          <a:p>
            <a:r>
              <a:rPr lang="en-US"/>
              <a:t>Units in parallel</a:t>
            </a:r>
          </a:p>
        </p:txBody>
      </p:sp>
      <p:cxnSp>
        <p:nvCxnSpPr>
          <p:cNvPr id="6" name="Straight Arrow Connector 5"/>
          <p:cNvCxnSpPr>
            <a:endCxn id="8" idx="2"/>
          </p:cNvCxnSpPr>
          <p:nvPr/>
        </p:nvCxnSpPr>
        <p:spPr>
          <a:xfrm>
            <a:off x="885975" y="3847439"/>
            <a:ext cx="946186" cy="0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40495" y="3625540"/>
            <a:ext cx="445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H1</a:t>
            </a:r>
          </a:p>
        </p:txBody>
      </p:sp>
      <p:sp>
        <p:nvSpPr>
          <p:cNvPr id="8" name="Oval 7"/>
          <p:cNvSpPr/>
          <p:nvPr/>
        </p:nvSpPr>
        <p:spPr>
          <a:xfrm>
            <a:off x="1832161" y="3752189"/>
            <a:ext cx="190500" cy="190500"/>
          </a:xfrm>
          <a:prstGeom prst="ellipse">
            <a:avLst/>
          </a:prstGeom>
          <a:solidFill>
            <a:schemeClr val="bg1"/>
          </a:solidFill>
          <a:ln w="12700" cmpd="sng"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>
            <a:stCxn id="8" idx="0"/>
          </p:cNvCxnSpPr>
          <p:nvPr/>
        </p:nvCxnSpPr>
        <p:spPr>
          <a:xfrm flipV="1">
            <a:off x="1927411" y="1839576"/>
            <a:ext cx="13717" cy="1912613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3436471" y="1459839"/>
            <a:ext cx="1845198" cy="0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4116294" y="1329766"/>
            <a:ext cx="672353" cy="747058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Q</a:t>
            </a:r>
            <a:r>
              <a:rPr lang="en-US" baseline="-25000"/>
              <a:t>11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281669" y="1280992"/>
            <a:ext cx="424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C1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3431989" y="6169292"/>
            <a:ext cx="1845198" cy="0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4111812" y="5590989"/>
            <a:ext cx="672353" cy="747058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Q</a:t>
            </a:r>
            <a:r>
              <a:rPr lang="en-US" baseline="-25000"/>
              <a:t>12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277187" y="5990445"/>
            <a:ext cx="424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C2</a:t>
            </a:r>
          </a:p>
        </p:txBody>
      </p:sp>
      <p:sp>
        <p:nvSpPr>
          <p:cNvPr id="28" name="Oval 27"/>
          <p:cNvSpPr/>
          <p:nvPr/>
        </p:nvSpPr>
        <p:spPr>
          <a:xfrm>
            <a:off x="2876719" y="1744326"/>
            <a:ext cx="190500" cy="190500"/>
          </a:xfrm>
          <a:prstGeom prst="ellipse">
            <a:avLst/>
          </a:prstGeom>
          <a:solidFill>
            <a:schemeClr val="bg1"/>
          </a:solidFill>
          <a:ln w="12700" cmpd="sng"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Arrow Connector 28"/>
          <p:cNvCxnSpPr>
            <a:endCxn id="28" idx="2"/>
          </p:cNvCxnSpPr>
          <p:nvPr/>
        </p:nvCxnSpPr>
        <p:spPr>
          <a:xfrm>
            <a:off x="1941128" y="1839576"/>
            <a:ext cx="935591" cy="0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28" idx="6"/>
          </p:cNvCxnSpPr>
          <p:nvPr/>
        </p:nvCxnSpPr>
        <p:spPr>
          <a:xfrm>
            <a:off x="3067219" y="1839576"/>
            <a:ext cx="1044593" cy="0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5701928" y="1744326"/>
            <a:ext cx="190500" cy="190500"/>
          </a:xfrm>
          <a:prstGeom prst="ellipse">
            <a:avLst/>
          </a:prstGeom>
          <a:solidFill>
            <a:schemeClr val="bg1"/>
          </a:solidFill>
          <a:ln w="12700" cmpd="sng"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Arrow Connector 37"/>
          <p:cNvCxnSpPr>
            <a:endCxn id="37" idx="2"/>
          </p:cNvCxnSpPr>
          <p:nvPr/>
        </p:nvCxnSpPr>
        <p:spPr>
          <a:xfrm>
            <a:off x="4766337" y="1839576"/>
            <a:ext cx="935591" cy="0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Oval 38"/>
          <p:cNvSpPr/>
          <p:nvPr/>
        </p:nvSpPr>
        <p:spPr>
          <a:xfrm>
            <a:off x="2881201" y="5679519"/>
            <a:ext cx="190500" cy="190500"/>
          </a:xfrm>
          <a:prstGeom prst="ellipse">
            <a:avLst/>
          </a:prstGeom>
          <a:solidFill>
            <a:schemeClr val="bg1"/>
          </a:solidFill>
          <a:ln w="12700" cmpd="sng"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Arrow Connector 39"/>
          <p:cNvCxnSpPr>
            <a:stCxn id="39" idx="6"/>
          </p:cNvCxnSpPr>
          <p:nvPr/>
        </p:nvCxnSpPr>
        <p:spPr>
          <a:xfrm>
            <a:off x="3071701" y="5774769"/>
            <a:ext cx="1044593" cy="0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Oval 54"/>
          <p:cNvSpPr/>
          <p:nvPr/>
        </p:nvSpPr>
        <p:spPr>
          <a:xfrm>
            <a:off x="7041157" y="3709652"/>
            <a:ext cx="190500" cy="190500"/>
          </a:xfrm>
          <a:prstGeom prst="ellipse">
            <a:avLst/>
          </a:prstGeom>
          <a:solidFill>
            <a:schemeClr val="bg1"/>
          </a:solidFill>
          <a:ln w="12700" cmpd="sng"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Arrow Connector 55"/>
          <p:cNvCxnSpPr>
            <a:stCxn id="55" idx="6"/>
          </p:cNvCxnSpPr>
          <p:nvPr/>
        </p:nvCxnSpPr>
        <p:spPr>
          <a:xfrm>
            <a:off x="7231657" y="3804902"/>
            <a:ext cx="1314571" cy="0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endCxn id="55" idx="4"/>
          </p:cNvCxnSpPr>
          <p:nvPr/>
        </p:nvCxnSpPr>
        <p:spPr>
          <a:xfrm flipV="1">
            <a:off x="7136407" y="3900152"/>
            <a:ext cx="0" cy="1874617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endCxn id="70" idx="2"/>
          </p:cNvCxnSpPr>
          <p:nvPr/>
        </p:nvCxnSpPr>
        <p:spPr>
          <a:xfrm>
            <a:off x="4755742" y="5774769"/>
            <a:ext cx="946186" cy="0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Oval 69"/>
          <p:cNvSpPr/>
          <p:nvPr/>
        </p:nvSpPr>
        <p:spPr>
          <a:xfrm>
            <a:off x="5701928" y="5679519"/>
            <a:ext cx="190500" cy="190500"/>
          </a:xfrm>
          <a:prstGeom prst="ellipse">
            <a:avLst/>
          </a:prstGeom>
          <a:solidFill>
            <a:schemeClr val="bg1"/>
          </a:solidFill>
          <a:ln w="12700" cmpd="sng"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1" name="Straight Arrow Connector 70"/>
          <p:cNvCxnSpPr>
            <a:stCxn id="70" idx="6"/>
          </p:cNvCxnSpPr>
          <p:nvPr/>
        </p:nvCxnSpPr>
        <p:spPr>
          <a:xfrm>
            <a:off x="5892428" y="5774769"/>
            <a:ext cx="1243979" cy="0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 flipV="1">
            <a:off x="1927411" y="3957407"/>
            <a:ext cx="0" cy="1817362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endCxn id="39" idx="2"/>
          </p:cNvCxnSpPr>
          <p:nvPr/>
        </p:nvCxnSpPr>
        <p:spPr>
          <a:xfrm>
            <a:off x="1927411" y="5774769"/>
            <a:ext cx="953790" cy="0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>
            <a:stCxn id="55" idx="0"/>
          </p:cNvCxnSpPr>
          <p:nvPr/>
        </p:nvCxnSpPr>
        <p:spPr>
          <a:xfrm flipV="1">
            <a:off x="7136407" y="1839576"/>
            <a:ext cx="0" cy="1870076"/>
          </a:xfrm>
          <a:prstGeom prst="straightConnector1">
            <a:avLst/>
          </a:prstGeom>
          <a:ln w="57150" cmpd="sng">
            <a:solidFill>
              <a:srgbClr val="FFFFFF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/>
          <p:nvPr/>
        </p:nvCxnSpPr>
        <p:spPr>
          <a:xfrm flipH="1">
            <a:off x="5892428" y="1839576"/>
            <a:ext cx="1243979" cy="0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27785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252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/>
              <a:t>Units with parallel with bypass (H1-C2)</a:t>
            </a:r>
          </a:p>
        </p:txBody>
      </p:sp>
      <p:cxnSp>
        <p:nvCxnSpPr>
          <p:cNvPr id="6" name="Straight Arrow Connector 5"/>
          <p:cNvCxnSpPr>
            <a:endCxn id="8" idx="2"/>
          </p:cNvCxnSpPr>
          <p:nvPr/>
        </p:nvCxnSpPr>
        <p:spPr>
          <a:xfrm>
            <a:off x="885975" y="3847439"/>
            <a:ext cx="946186" cy="0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40495" y="3625540"/>
            <a:ext cx="445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H1</a:t>
            </a:r>
          </a:p>
        </p:txBody>
      </p:sp>
      <p:sp>
        <p:nvSpPr>
          <p:cNvPr id="8" name="Oval 7"/>
          <p:cNvSpPr/>
          <p:nvPr/>
        </p:nvSpPr>
        <p:spPr>
          <a:xfrm>
            <a:off x="1832161" y="3752189"/>
            <a:ext cx="190500" cy="190500"/>
          </a:xfrm>
          <a:prstGeom prst="ellipse">
            <a:avLst/>
          </a:prstGeom>
          <a:solidFill>
            <a:schemeClr val="bg1"/>
          </a:solidFill>
          <a:ln w="12700" cmpd="sng"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>
            <a:stCxn id="8" idx="0"/>
          </p:cNvCxnSpPr>
          <p:nvPr/>
        </p:nvCxnSpPr>
        <p:spPr>
          <a:xfrm flipV="1">
            <a:off x="1927411" y="1839576"/>
            <a:ext cx="13717" cy="1912613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3436471" y="1459839"/>
            <a:ext cx="1845198" cy="0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4116294" y="1329766"/>
            <a:ext cx="672353" cy="747058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Q</a:t>
            </a:r>
            <a:r>
              <a:rPr lang="en-US" baseline="-25000"/>
              <a:t>11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281669" y="1280992"/>
            <a:ext cx="424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C1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3431989" y="6169292"/>
            <a:ext cx="1845198" cy="0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4111812" y="5590989"/>
            <a:ext cx="672353" cy="747058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Q</a:t>
            </a:r>
            <a:r>
              <a:rPr lang="en-US" baseline="-25000"/>
              <a:t>12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277187" y="5990445"/>
            <a:ext cx="424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C2</a:t>
            </a:r>
          </a:p>
        </p:txBody>
      </p:sp>
      <p:sp>
        <p:nvSpPr>
          <p:cNvPr id="28" name="Oval 27"/>
          <p:cNvSpPr/>
          <p:nvPr/>
        </p:nvSpPr>
        <p:spPr>
          <a:xfrm>
            <a:off x="2876719" y="1744326"/>
            <a:ext cx="190500" cy="190500"/>
          </a:xfrm>
          <a:prstGeom prst="ellipse">
            <a:avLst/>
          </a:prstGeom>
          <a:solidFill>
            <a:schemeClr val="bg1"/>
          </a:solidFill>
          <a:ln w="12700" cmpd="sng"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Arrow Connector 28"/>
          <p:cNvCxnSpPr>
            <a:endCxn id="28" idx="2"/>
          </p:cNvCxnSpPr>
          <p:nvPr/>
        </p:nvCxnSpPr>
        <p:spPr>
          <a:xfrm>
            <a:off x="1941128" y="1839576"/>
            <a:ext cx="935591" cy="0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28" idx="6"/>
          </p:cNvCxnSpPr>
          <p:nvPr/>
        </p:nvCxnSpPr>
        <p:spPr>
          <a:xfrm>
            <a:off x="3067219" y="1839576"/>
            <a:ext cx="1044593" cy="0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5701928" y="1744326"/>
            <a:ext cx="190500" cy="190500"/>
          </a:xfrm>
          <a:prstGeom prst="ellipse">
            <a:avLst/>
          </a:prstGeom>
          <a:solidFill>
            <a:schemeClr val="bg1"/>
          </a:solidFill>
          <a:ln w="12700" cmpd="sng"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Arrow Connector 37"/>
          <p:cNvCxnSpPr>
            <a:endCxn id="37" idx="2"/>
          </p:cNvCxnSpPr>
          <p:nvPr/>
        </p:nvCxnSpPr>
        <p:spPr>
          <a:xfrm>
            <a:off x="4766337" y="1839576"/>
            <a:ext cx="935591" cy="0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Oval 38"/>
          <p:cNvSpPr/>
          <p:nvPr/>
        </p:nvSpPr>
        <p:spPr>
          <a:xfrm>
            <a:off x="2881201" y="5679519"/>
            <a:ext cx="190500" cy="190500"/>
          </a:xfrm>
          <a:prstGeom prst="ellipse">
            <a:avLst/>
          </a:prstGeom>
          <a:solidFill>
            <a:schemeClr val="bg1"/>
          </a:solidFill>
          <a:ln w="12700" cmpd="sng"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Arrow Connector 39"/>
          <p:cNvCxnSpPr>
            <a:stCxn id="39" idx="6"/>
          </p:cNvCxnSpPr>
          <p:nvPr/>
        </p:nvCxnSpPr>
        <p:spPr>
          <a:xfrm>
            <a:off x="3071701" y="5774769"/>
            <a:ext cx="1044593" cy="0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endCxn id="37" idx="4"/>
          </p:cNvCxnSpPr>
          <p:nvPr/>
        </p:nvCxnSpPr>
        <p:spPr>
          <a:xfrm flipV="1">
            <a:off x="5797178" y="1934826"/>
            <a:ext cx="0" cy="1912613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39" idx="0"/>
          </p:cNvCxnSpPr>
          <p:nvPr/>
        </p:nvCxnSpPr>
        <p:spPr>
          <a:xfrm flipV="1">
            <a:off x="2976451" y="3847439"/>
            <a:ext cx="0" cy="1832080"/>
          </a:xfrm>
          <a:prstGeom prst="straightConnector1">
            <a:avLst/>
          </a:prstGeom>
          <a:ln w="57150" cmpd="sng">
            <a:solidFill>
              <a:srgbClr val="FFFFFF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V="1">
            <a:off x="2976451" y="3847439"/>
            <a:ext cx="2820727" cy="1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Oval 54"/>
          <p:cNvSpPr/>
          <p:nvPr/>
        </p:nvSpPr>
        <p:spPr>
          <a:xfrm>
            <a:off x="7041157" y="3709652"/>
            <a:ext cx="190500" cy="190500"/>
          </a:xfrm>
          <a:prstGeom prst="ellipse">
            <a:avLst/>
          </a:prstGeom>
          <a:solidFill>
            <a:schemeClr val="bg1"/>
          </a:solidFill>
          <a:ln w="12700" cmpd="sng"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Arrow Connector 55"/>
          <p:cNvCxnSpPr>
            <a:stCxn id="55" idx="6"/>
          </p:cNvCxnSpPr>
          <p:nvPr/>
        </p:nvCxnSpPr>
        <p:spPr>
          <a:xfrm>
            <a:off x="7231657" y="3804902"/>
            <a:ext cx="1314571" cy="0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endCxn id="55" idx="4"/>
          </p:cNvCxnSpPr>
          <p:nvPr/>
        </p:nvCxnSpPr>
        <p:spPr>
          <a:xfrm flipV="1">
            <a:off x="7136407" y="3900152"/>
            <a:ext cx="0" cy="1874617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endCxn id="70" idx="2"/>
          </p:cNvCxnSpPr>
          <p:nvPr/>
        </p:nvCxnSpPr>
        <p:spPr>
          <a:xfrm>
            <a:off x="4755742" y="5774769"/>
            <a:ext cx="946186" cy="0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Oval 69"/>
          <p:cNvSpPr/>
          <p:nvPr/>
        </p:nvSpPr>
        <p:spPr>
          <a:xfrm>
            <a:off x="5701928" y="5679519"/>
            <a:ext cx="190500" cy="190500"/>
          </a:xfrm>
          <a:prstGeom prst="ellipse">
            <a:avLst/>
          </a:prstGeom>
          <a:solidFill>
            <a:schemeClr val="bg1"/>
          </a:solidFill>
          <a:ln w="12700" cmpd="sng"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1" name="Straight Arrow Connector 70"/>
          <p:cNvCxnSpPr>
            <a:stCxn id="70" idx="6"/>
          </p:cNvCxnSpPr>
          <p:nvPr/>
        </p:nvCxnSpPr>
        <p:spPr>
          <a:xfrm>
            <a:off x="5892428" y="5774769"/>
            <a:ext cx="1243979" cy="0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 flipV="1">
            <a:off x="1927411" y="3957407"/>
            <a:ext cx="0" cy="1817362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endCxn id="39" idx="2"/>
          </p:cNvCxnSpPr>
          <p:nvPr/>
        </p:nvCxnSpPr>
        <p:spPr>
          <a:xfrm>
            <a:off x="1927411" y="5774769"/>
            <a:ext cx="953790" cy="0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>
            <a:stCxn id="55" idx="0"/>
          </p:cNvCxnSpPr>
          <p:nvPr/>
        </p:nvCxnSpPr>
        <p:spPr>
          <a:xfrm flipV="1">
            <a:off x="7136407" y="1839576"/>
            <a:ext cx="0" cy="1870076"/>
          </a:xfrm>
          <a:prstGeom prst="straightConnector1">
            <a:avLst/>
          </a:prstGeom>
          <a:ln w="57150" cmpd="sng">
            <a:solidFill>
              <a:srgbClr val="FFFFFF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/>
          <p:nvPr/>
        </p:nvCxnSpPr>
        <p:spPr>
          <a:xfrm flipH="1">
            <a:off x="5892428" y="1839576"/>
            <a:ext cx="1243979" cy="0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50784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252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/>
              <a:t>Units with parallel with bypass (H1-C1)</a:t>
            </a:r>
          </a:p>
        </p:txBody>
      </p:sp>
      <p:cxnSp>
        <p:nvCxnSpPr>
          <p:cNvPr id="6" name="Straight Arrow Connector 5"/>
          <p:cNvCxnSpPr>
            <a:endCxn id="8" idx="2"/>
          </p:cNvCxnSpPr>
          <p:nvPr/>
        </p:nvCxnSpPr>
        <p:spPr>
          <a:xfrm>
            <a:off x="885975" y="3847439"/>
            <a:ext cx="946186" cy="0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40495" y="3625540"/>
            <a:ext cx="445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H1</a:t>
            </a:r>
          </a:p>
        </p:txBody>
      </p:sp>
      <p:sp>
        <p:nvSpPr>
          <p:cNvPr id="8" name="Oval 7"/>
          <p:cNvSpPr/>
          <p:nvPr/>
        </p:nvSpPr>
        <p:spPr>
          <a:xfrm>
            <a:off x="1832161" y="3752189"/>
            <a:ext cx="190500" cy="190500"/>
          </a:xfrm>
          <a:prstGeom prst="ellipse">
            <a:avLst/>
          </a:prstGeom>
          <a:solidFill>
            <a:schemeClr val="bg1"/>
          </a:solidFill>
          <a:ln w="12700" cmpd="sng"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>
            <a:stCxn id="8" idx="0"/>
          </p:cNvCxnSpPr>
          <p:nvPr/>
        </p:nvCxnSpPr>
        <p:spPr>
          <a:xfrm flipV="1">
            <a:off x="1927411" y="1839576"/>
            <a:ext cx="13717" cy="1912613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3436471" y="1459839"/>
            <a:ext cx="1845198" cy="0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4116294" y="1329766"/>
            <a:ext cx="672353" cy="747058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Q</a:t>
            </a:r>
            <a:r>
              <a:rPr lang="en-US" baseline="-25000"/>
              <a:t>11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281669" y="1280992"/>
            <a:ext cx="424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C1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3431989" y="6169292"/>
            <a:ext cx="1845198" cy="0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4111812" y="5590989"/>
            <a:ext cx="672353" cy="747058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Q</a:t>
            </a:r>
            <a:r>
              <a:rPr lang="en-US" baseline="-25000"/>
              <a:t>12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277187" y="5990445"/>
            <a:ext cx="424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C2</a:t>
            </a:r>
          </a:p>
        </p:txBody>
      </p:sp>
      <p:sp>
        <p:nvSpPr>
          <p:cNvPr id="28" name="Oval 27"/>
          <p:cNvSpPr/>
          <p:nvPr/>
        </p:nvSpPr>
        <p:spPr>
          <a:xfrm>
            <a:off x="2876719" y="1744326"/>
            <a:ext cx="190500" cy="190500"/>
          </a:xfrm>
          <a:prstGeom prst="ellipse">
            <a:avLst/>
          </a:prstGeom>
          <a:solidFill>
            <a:schemeClr val="bg1"/>
          </a:solidFill>
          <a:ln w="12700" cmpd="sng"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Arrow Connector 28"/>
          <p:cNvCxnSpPr>
            <a:endCxn id="28" idx="2"/>
          </p:cNvCxnSpPr>
          <p:nvPr/>
        </p:nvCxnSpPr>
        <p:spPr>
          <a:xfrm>
            <a:off x="1941128" y="1839576"/>
            <a:ext cx="935591" cy="0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28" idx="6"/>
          </p:cNvCxnSpPr>
          <p:nvPr/>
        </p:nvCxnSpPr>
        <p:spPr>
          <a:xfrm>
            <a:off x="3067219" y="1839576"/>
            <a:ext cx="1044593" cy="0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5701928" y="1744326"/>
            <a:ext cx="190500" cy="190500"/>
          </a:xfrm>
          <a:prstGeom prst="ellipse">
            <a:avLst/>
          </a:prstGeom>
          <a:solidFill>
            <a:schemeClr val="bg1"/>
          </a:solidFill>
          <a:ln w="12700" cmpd="sng"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Arrow Connector 37"/>
          <p:cNvCxnSpPr>
            <a:endCxn id="37" idx="2"/>
          </p:cNvCxnSpPr>
          <p:nvPr/>
        </p:nvCxnSpPr>
        <p:spPr>
          <a:xfrm>
            <a:off x="4766337" y="1839576"/>
            <a:ext cx="935591" cy="0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Oval 38"/>
          <p:cNvSpPr/>
          <p:nvPr/>
        </p:nvSpPr>
        <p:spPr>
          <a:xfrm>
            <a:off x="2881201" y="5679519"/>
            <a:ext cx="190500" cy="190500"/>
          </a:xfrm>
          <a:prstGeom prst="ellipse">
            <a:avLst/>
          </a:prstGeom>
          <a:solidFill>
            <a:schemeClr val="bg1"/>
          </a:solidFill>
          <a:ln w="12700" cmpd="sng"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Arrow Connector 39"/>
          <p:cNvCxnSpPr>
            <a:stCxn id="39" idx="6"/>
          </p:cNvCxnSpPr>
          <p:nvPr/>
        </p:nvCxnSpPr>
        <p:spPr>
          <a:xfrm>
            <a:off x="3071701" y="5774769"/>
            <a:ext cx="1044593" cy="0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Oval 54"/>
          <p:cNvSpPr/>
          <p:nvPr/>
        </p:nvSpPr>
        <p:spPr>
          <a:xfrm>
            <a:off x="7041157" y="3709652"/>
            <a:ext cx="190500" cy="190500"/>
          </a:xfrm>
          <a:prstGeom prst="ellipse">
            <a:avLst/>
          </a:prstGeom>
          <a:solidFill>
            <a:schemeClr val="bg1"/>
          </a:solidFill>
          <a:ln w="12700" cmpd="sng"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Arrow Connector 55"/>
          <p:cNvCxnSpPr>
            <a:stCxn id="55" idx="6"/>
          </p:cNvCxnSpPr>
          <p:nvPr/>
        </p:nvCxnSpPr>
        <p:spPr>
          <a:xfrm>
            <a:off x="7231657" y="3804902"/>
            <a:ext cx="1314571" cy="0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endCxn id="55" idx="4"/>
          </p:cNvCxnSpPr>
          <p:nvPr/>
        </p:nvCxnSpPr>
        <p:spPr>
          <a:xfrm flipV="1">
            <a:off x="7136407" y="3900152"/>
            <a:ext cx="0" cy="1874617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endCxn id="70" idx="2"/>
          </p:cNvCxnSpPr>
          <p:nvPr/>
        </p:nvCxnSpPr>
        <p:spPr>
          <a:xfrm>
            <a:off x="4755742" y="5774769"/>
            <a:ext cx="946186" cy="0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Oval 69"/>
          <p:cNvSpPr/>
          <p:nvPr/>
        </p:nvSpPr>
        <p:spPr>
          <a:xfrm>
            <a:off x="5701928" y="5679519"/>
            <a:ext cx="190500" cy="190500"/>
          </a:xfrm>
          <a:prstGeom prst="ellipse">
            <a:avLst/>
          </a:prstGeom>
          <a:solidFill>
            <a:schemeClr val="bg1"/>
          </a:solidFill>
          <a:ln w="12700" cmpd="sng"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1" name="Straight Arrow Connector 70"/>
          <p:cNvCxnSpPr>
            <a:stCxn id="70" idx="6"/>
          </p:cNvCxnSpPr>
          <p:nvPr/>
        </p:nvCxnSpPr>
        <p:spPr>
          <a:xfrm>
            <a:off x="5892428" y="5774769"/>
            <a:ext cx="1243979" cy="0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 flipV="1">
            <a:off x="1927411" y="3957407"/>
            <a:ext cx="0" cy="1817362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endCxn id="39" idx="2"/>
          </p:cNvCxnSpPr>
          <p:nvPr/>
        </p:nvCxnSpPr>
        <p:spPr>
          <a:xfrm>
            <a:off x="1927411" y="5774769"/>
            <a:ext cx="953790" cy="0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>
            <a:endCxn id="28" idx="4"/>
          </p:cNvCxnSpPr>
          <p:nvPr/>
        </p:nvCxnSpPr>
        <p:spPr>
          <a:xfrm flipH="1" flipV="1">
            <a:off x="2971969" y="1934826"/>
            <a:ext cx="4482" cy="1494174"/>
          </a:xfrm>
          <a:prstGeom prst="straightConnector1">
            <a:avLst/>
          </a:prstGeom>
          <a:ln w="57150" cmpd="sng">
            <a:solidFill>
              <a:srgbClr val="FFFFFF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>
            <a:stCxn id="70" idx="0"/>
          </p:cNvCxnSpPr>
          <p:nvPr/>
        </p:nvCxnSpPr>
        <p:spPr>
          <a:xfrm flipV="1">
            <a:off x="5797178" y="4303889"/>
            <a:ext cx="0" cy="1375630"/>
          </a:xfrm>
          <a:prstGeom prst="straightConnector1">
            <a:avLst/>
          </a:prstGeom>
          <a:ln w="57150" cmpd="sng">
            <a:solidFill>
              <a:srgbClr val="FFFFFF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 flipH="1">
            <a:off x="2971970" y="3429000"/>
            <a:ext cx="1444808" cy="2162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 flipH="1">
            <a:off x="4416778" y="4316985"/>
            <a:ext cx="1380400" cy="0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 flipV="1">
            <a:off x="4416778" y="3407173"/>
            <a:ext cx="0" cy="909812"/>
          </a:xfrm>
          <a:prstGeom prst="straightConnector1">
            <a:avLst/>
          </a:prstGeom>
          <a:ln w="57150" cmpd="sng">
            <a:solidFill>
              <a:srgbClr val="FFFFFF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>
            <a:stCxn id="55" idx="0"/>
          </p:cNvCxnSpPr>
          <p:nvPr/>
        </p:nvCxnSpPr>
        <p:spPr>
          <a:xfrm flipV="1">
            <a:off x="7136407" y="1839576"/>
            <a:ext cx="0" cy="1870076"/>
          </a:xfrm>
          <a:prstGeom prst="straightConnector1">
            <a:avLst/>
          </a:prstGeom>
          <a:ln w="57150" cmpd="sng">
            <a:solidFill>
              <a:srgbClr val="FFFFFF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/>
          <p:nvPr/>
        </p:nvCxnSpPr>
        <p:spPr>
          <a:xfrm flipH="1">
            <a:off x="5892428" y="1839576"/>
            <a:ext cx="1243979" cy="0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44390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25228"/>
            <a:ext cx="8229600" cy="1143000"/>
          </a:xfrm>
        </p:spPr>
        <p:txBody>
          <a:bodyPr>
            <a:noAutofit/>
          </a:bodyPr>
          <a:lstStyle/>
          <a:p>
            <a:r>
              <a:rPr lang="en-US" sz="3600"/>
              <a:t>Superstructure for H1 with two matches</a:t>
            </a:r>
          </a:p>
        </p:txBody>
      </p:sp>
      <p:cxnSp>
        <p:nvCxnSpPr>
          <p:cNvPr id="6" name="Straight Arrow Connector 5"/>
          <p:cNvCxnSpPr>
            <a:endCxn id="8" idx="2"/>
          </p:cNvCxnSpPr>
          <p:nvPr/>
        </p:nvCxnSpPr>
        <p:spPr>
          <a:xfrm>
            <a:off x="885975" y="3847439"/>
            <a:ext cx="946186" cy="0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40495" y="3625540"/>
            <a:ext cx="445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H1</a:t>
            </a:r>
          </a:p>
        </p:txBody>
      </p:sp>
      <p:sp>
        <p:nvSpPr>
          <p:cNvPr id="8" name="Oval 7"/>
          <p:cNvSpPr/>
          <p:nvPr/>
        </p:nvSpPr>
        <p:spPr>
          <a:xfrm>
            <a:off x="1832161" y="3752189"/>
            <a:ext cx="190500" cy="190500"/>
          </a:xfrm>
          <a:prstGeom prst="ellipse">
            <a:avLst/>
          </a:prstGeom>
          <a:solidFill>
            <a:schemeClr val="bg1"/>
          </a:solidFill>
          <a:ln w="12700" cmpd="sng"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>
            <a:stCxn id="8" idx="0"/>
          </p:cNvCxnSpPr>
          <p:nvPr/>
        </p:nvCxnSpPr>
        <p:spPr>
          <a:xfrm flipV="1">
            <a:off x="1927411" y="1839576"/>
            <a:ext cx="13717" cy="1912613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3436471" y="1459839"/>
            <a:ext cx="1845198" cy="0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4116294" y="1329766"/>
            <a:ext cx="672353" cy="747058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Q</a:t>
            </a:r>
            <a:r>
              <a:rPr lang="en-US" baseline="-25000"/>
              <a:t>11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281669" y="1280992"/>
            <a:ext cx="424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C1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3431989" y="6169292"/>
            <a:ext cx="1845198" cy="0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4111812" y="5590989"/>
            <a:ext cx="672353" cy="747058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Q</a:t>
            </a:r>
            <a:r>
              <a:rPr lang="en-US" baseline="-25000"/>
              <a:t>12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277187" y="5990445"/>
            <a:ext cx="424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C2</a:t>
            </a:r>
          </a:p>
        </p:txBody>
      </p:sp>
      <p:sp>
        <p:nvSpPr>
          <p:cNvPr id="28" name="Oval 27"/>
          <p:cNvSpPr/>
          <p:nvPr/>
        </p:nvSpPr>
        <p:spPr>
          <a:xfrm>
            <a:off x="2876719" y="1744326"/>
            <a:ext cx="190500" cy="190500"/>
          </a:xfrm>
          <a:prstGeom prst="ellipse">
            <a:avLst/>
          </a:prstGeom>
          <a:solidFill>
            <a:schemeClr val="bg1"/>
          </a:solidFill>
          <a:ln w="12700" cmpd="sng"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Arrow Connector 28"/>
          <p:cNvCxnSpPr>
            <a:endCxn id="28" idx="2"/>
          </p:cNvCxnSpPr>
          <p:nvPr/>
        </p:nvCxnSpPr>
        <p:spPr>
          <a:xfrm>
            <a:off x="1941128" y="1839576"/>
            <a:ext cx="935591" cy="0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28" idx="6"/>
          </p:cNvCxnSpPr>
          <p:nvPr/>
        </p:nvCxnSpPr>
        <p:spPr>
          <a:xfrm>
            <a:off x="3067219" y="1839576"/>
            <a:ext cx="1044593" cy="0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5701928" y="1744326"/>
            <a:ext cx="190500" cy="190500"/>
          </a:xfrm>
          <a:prstGeom prst="ellipse">
            <a:avLst/>
          </a:prstGeom>
          <a:solidFill>
            <a:schemeClr val="bg1"/>
          </a:solidFill>
          <a:ln w="12700" cmpd="sng"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Arrow Connector 37"/>
          <p:cNvCxnSpPr>
            <a:endCxn id="37" idx="2"/>
          </p:cNvCxnSpPr>
          <p:nvPr/>
        </p:nvCxnSpPr>
        <p:spPr>
          <a:xfrm>
            <a:off x="4766337" y="1839576"/>
            <a:ext cx="935591" cy="0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Oval 38"/>
          <p:cNvSpPr/>
          <p:nvPr/>
        </p:nvSpPr>
        <p:spPr>
          <a:xfrm>
            <a:off x="2881201" y="5679519"/>
            <a:ext cx="190500" cy="190500"/>
          </a:xfrm>
          <a:prstGeom prst="ellipse">
            <a:avLst/>
          </a:prstGeom>
          <a:solidFill>
            <a:schemeClr val="bg1"/>
          </a:solidFill>
          <a:ln w="12700" cmpd="sng"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Arrow Connector 39"/>
          <p:cNvCxnSpPr>
            <a:stCxn id="39" idx="6"/>
          </p:cNvCxnSpPr>
          <p:nvPr/>
        </p:nvCxnSpPr>
        <p:spPr>
          <a:xfrm>
            <a:off x="3071701" y="5774769"/>
            <a:ext cx="1044593" cy="0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endCxn id="37" idx="4"/>
          </p:cNvCxnSpPr>
          <p:nvPr/>
        </p:nvCxnSpPr>
        <p:spPr>
          <a:xfrm flipV="1">
            <a:off x="5797178" y="1934826"/>
            <a:ext cx="0" cy="1912613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39" idx="0"/>
          </p:cNvCxnSpPr>
          <p:nvPr/>
        </p:nvCxnSpPr>
        <p:spPr>
          <a:xfrm flipV="1">
            <a:off x="2976451" y="3847439"/>
            <a:ext cx="0" cy="1832080"/>
          </a:xfrm>
          <a:prstGeom prst="straightConnector1">
            <a:avLst/>
          </a:prstGeom>
          <a:ln w="57150" cmpd="sng">
            <a:solidFill>
              <a:srgbClr val="FFFFFF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V="1">
            <a:off x="2976451" y="3847439"/>
            <a:ext cx="2820727" cy="1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Oval 54"/>
          <p:cNvSpPr/>
          <p:nvPr/>
        </p:nvSpPr>
        <p:spPr>
          <a:xfrm>
            <a:off x="7041157" y="3709652"/>
            <a:ext cx="190500" cy="190500"/>
          </a:xfrm>
          <a:prstGeom prst="ellipse">
            <a:avLst/>
          </a:prstGeom>
          <a:solidFill>
            <a:schemeClr val="bg1"/>
          </a:solidFill>
          <a:ln w="12700" cmpd="sng"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Arrow Connector 55"/>
          <p:cNvCxnSpPr>
            <a:stCxn id="55" idx="6"/>
          </p:cNvCxnSpPr>
          <p:nvPr/>
        </p:nvCxnSpPr>
        <p:spPr>
          <a:xfrm>
            <a:off x="7231657" y="3804902"/>
            <a:ext cx="1314571" cy="0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endCxn id="55" idx="4"/>
          </p:cNvCxnSpPr>
          <p:nvPr/>
        </p:nvCxnSpPr>
        <p:spPr>
          <a:xfrm flipV="1">
            <a:off x="7136407" y="3900152"/>
            <a:ext cx="0" cy="1874617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endCxn id="70" idx="2"/>
          </p:cNvCxnSpPr>
          <p:nvPr/>
        </p:nvCxnSpPr>
        <p:spPr>
          <a:xfrm>
            <a:off x="4755742" y="5774769"/>
            <a:ext cx="946186" cy="0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Oval 69"/>
          <p:cNvSpPr/>
          <p:nvPr/>
        </p:nvSpPr>
        <p:spPr>
          <a:xfrm>
            <a:off x="5701928" y="5679519"/>
            <a:ext cx="190500" cy="190500"/>
          </a:xfrm>
          <a:prstGeom prst="ellipse">
            <a:avLst/>
          </a:prstGeom>
          <a:solidFill>
            <a:schemeClr val="bg1"/>
          </a:solidFill>
          <a:ln w="12700" cmpd="sng"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1" name="Straight Arrow Connector 70"/>
          <p:cNvCxnSpPr>
            <a:stCxn id="70" idx="6"/>
          </p:cNvCxnSpPr>
          <p:nvPr/>
        </p:nvCxnSpPr>
        <p:spPr>
          <a:xfrm>
            <a:off x="5892428" y="5774769"/>
            <a:ext cx="1243979" cy="0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 flipV="1">
            <a:off x="1927411" y="3957407"/>
            <a:ext cx="0" cy="1817362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endCxn id="39" idx="2"/>
          </p:cNvCxnSpPr>
          <p:nvPr/>
        </p:nvCxnSpPr>
        <p:spPr>
          <a:xfrm>
            <a:off x="1927411" y="5774769"/>
            <a:ext cx="953790" cy="0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>
            <a:endCxn id="28" idx="4"/>
          </p:cNvCxnSpPr>
          <p:nvPr/>
        </p:nvCxnSpPr>
        <p:spPr>
          <a:xfrm flipH="1" flipV="1">
            <a:off x="2971969" y="1934826"/>
            <a:ext cx="4482" cy="1494174"/>
          </a:xfrm>
          <a:prstGeom prst="straightConnector1">
            <a:avLst/>
          </a:prstGeom>
          <a:ln w="57150" cmpd="sng">
            <a:solidFill>
              <a:srgbClr val="FFFFFF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>
            <a:stCxn id="70" idx="0"/>
          </p:cNvCxnSpPr>
          <p:nvPr/>
        </p:nvCxnSpPr>
        <p:spPr>
          <a:xfrm flipV="1">
            <a:off x="5797178" y="4303889"/>
            <a:ext cx="0" cy="1375630"/>
          </a:xfrm>
          <a:prstGeom prst="straightConnector1">
            <a:avLst/>
          </a:prstGeom>
          <a:ln w="57150" cmpd="sng">
            <a:solidFill>
              <a:srgbClr val="FFFFFF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 flipH="1">
            <a:off x="2971970" y="3429000"/>
            <a:ext cx="1444808" cy="2162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 flipH="1">
            <a:off x="4416778" y="4316985"/>
            <a:ext cx="1380400" cy="0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 flipV="1">
            <a:off x="4416778" y="3407173"/>
            <a:ext cx="0" cy="909812"/>
          </a:xfrm>
          <a:prstGeom prst="straightConnector1">
            <a:avLst/>
          </a:prstGeom>
          <a:ln w="57150" cmpd="sng">
            <a:solidFill>
              <a:srgbClr val="FFFFFF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>
            <a:stCxn id="55" idx="0"/>
          </p:cNvCxnSpPr>
          <p:nvPr/>
        </p:nvCxnSpPr>
        <p:spPr>
          <a:xfrm flipV="1">
            <a:off x="7136407" y="1839576"/>
            <a:ext cx="0" cy="1870076"/>
          </a:xfrm>
          <a:prstGeom prst="straightConnector1">
            <a:avLst/>
          </a:prstGeom>
          <a:ln w="57150" cmpd="sng">
            <a:solidFill>
              <a:srgbClr val="FFFFFF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/>
          <p:nvPr/>
        </p:nvCxnSpPr>
        <p:spPr>
          <a:xfrm flipH="1">
            <a:off x="5892428" y="1839576"/>
            <a:ext cx="1243979" cy="0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2450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/>
              <a:t>Variables for H1 with two matches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/>
              <a:t>F</a:t>
            </a:r>
            <a:r>
              <a:rPr lang="en-US"/>
              <a:t>	Heat capacity flowrates (i.e. mc</a:t>
            </a:r>
            <a:r>
              <a:rPr lang="en-US" baseline="-25000"/>
              <a:t>p</a:t>
            </a:r>
            <a:r>
              <a:rPr lang="en-US"/>
              <a:t>)</a:t>
            </a:r>
          </a:p>
          <a:p>
            <a:r>
              <a:rPr lang="en-US" i="1"/>
              <a:t>T</a:t>
            </a:r>
            <a:r>
              <a:rPr lang="en-US"/>
              <a:t>	Temperatures (H1)</a:t>
            </a:r>
          </a:p>
          <a:p>
            <a:r>
              <a:rPr lang="en-US" i="1"/>
              <a:t>t</a:t>
            </a:r>
            <a:r>
              <a:rPr lang="en-US"/>
              <a:t>	Temperatures (C1, C2)</a:t>
            </a:r>
          </a:p>
          <a:p>
            <a:r>
              <a:rPr lang="en-US" i="1"/>
              <a:t>Q</a:t>
            </a:r>
            <a:r>
              <a:rPr lang="en-US"/>
              <a:t>	Heat loads (given by MILP-model)</a:t>
            </a:r>
          </a:p>
          <a:p>
            <a:r>
              <a:rPr lang="en-US" i="1"/>
              <a:t>A</a:t>
            </a:r>
            <a:r>
              <a:rPr lang="en-US"/>
              <a:t>	Heat exchanger area</a:t>
            </a:r>
          </a:p>
        </p:txBody>
      </p:sp>
    </p:spTree>
    <p:extLst>
      <p:ext uri="{BB962C8B-B14F-4D97-AF65-F5344CB8AC3E}">
        <p14:creationId xmlns:p14="http://schemas.microsoft.com/office/powerpoint/2010/main" val="26597392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25228"/>
            <a:ext cx="8229600" cy="1143000"/>
          </a:xfrm>
        </p:spPr>
        <p:txBody>
          <a:bodyPr>
            <a:noAutofit/>
          </a:bodyPr>
          <a:lstStyle/>
          <a:p>
            <a:r>
              <a:rPr lang="en-US" sz="3600"/>
              <a:t>Variables for H1 with two matches</a:t>
            </a:r>
          </a:p>
        </p:txBody>
      </p:sp>
      <p:cxnSp>
        <p:nvCxnSpPr>
          <p:cNvPr id="6" name="Straight Arrow Connector 5"/>
          <p:cNvCxnSpPr>
            <a:endCxn id="8" idx="2"/>
          </p:cNvCxnSpPr>
          <p:nvPr/>
        </p:nvCxnSpPr>
        <p:spPr>
          <a:xfrm>
            <a:off x="885975" y="3847439"/>
            <a:ext cx="946186" cy="0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40495" y="3625540"/>
            <a:ext cx="445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H1</a:t>
            </a:r>
          </a:p>
        </p:txBody>
      </p:sp>
      <p:sp>
        <p:nvSpPr>
          <p:cNvPr id="8" name="Oval 7"/>
          <p:cNvSpPr/>
          <p:nvPr/>
        </p:nvSpPr>
        <p:spPr>
          <a:xfrm>
            <a:off x="1832161" y="3752189"/>
            <a:ext cx="190500" cy="190500"/>
          </a:xfrm>
          <a:prstGeom prst="ellipse">
            <a:avLst/>
          </a:prstGeom>
          <a:solidFill>
            <a:schemeClr val="bg1"/>
          </a:solidFill>
          <a:ln w="12700" cmpd="sng"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>
            <a:stCxn id="8" idx="0"/>
          </p:cNvCxnSpPr>
          <p:nvPr/>
        </p:nvCxnSpPr>
        <p:spPr>
          <a:xfrm flipV="1">
            <a:off x="1927411" y="1839576"/>
            <a:ext cx="13717" cy="1912613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3436471" y="1459839"/>
            <a:ext cx="1845198" cy="0"/>
          </a:xfrm>
          <a:prstGeom prst="straightConnector1">
            <a:avLst/>
          </a:prstGeom>
          <a:ln w="57150" cmpd="sng">
            <a:solidFill>
              <a:schemeClr val="bg1">
                <a:lumMod val="75000"/>
                <a:lumOff val="25000"/>
              </a:scheme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4116294" y="1329766"/>
            <a:ext cx="672353" cy="747058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Q</a:t>
            </a:r>
            <a:r>
              <a:rPr lang="en-US" baseline="-25000"/>
              <a:t>11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281669" y="1280992"/>
            <a:ext cx="424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C1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3431989" y="6169292"/>
            <a:ext cx="1845198" cy="0"/>
          </a:xfrm>
          <a:prstGeom prst="straightConnector1">
            <a:avLst/>
          </a:prstGeom>
          <a:ln w="57150" cmpd="sng">
            <a:solidFill>
              <a:schemeClr val="bg1">
                <a:lumMod val="75000"/>
                <a:lumOff val="25000"/>
              </a:scheme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4111812" y="5590989"/>
            <a:ext cx="672353" cy="747058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Q</a:t>
            </a:r>
            <a:r>
              <a:rPr lang="en-US" baseline="-25000"/>
              <a:t>12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277187" y="5990445"/>
            <a:ext cx="424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C2</a:t>
            </a:r>
          </a:p>
        </p:txBody>
      </p:sp>
      <p:sp>
        <p:nvSpPr>
          <p:cNvPr id="28" name="Oval 27"/>
          <p:cNvSpPr/>
          <p:nvPr/>
        </p:nvSpPr>
        <p:spPr>
          <a:xfrm>
            <a:off x="2876719" y="1744326"/>
            <a:ext cx="190500" cy="190500"/>
          </a:xfrm>
          <a:prstGeom prst="ellipse">
            <a:avLst/>
          </a:prstGeom>
          <a:solidFill>
            <a:schemeClr val="bg1"/>
          </a:solidFill>
          <a:ln w="12700" cmpd="sng"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Arrow Connector 28"/>
          <p:cNvCxnSpPr>
            <a:endCxn id="28" idx="2"/>
          </p:cNvCxnSpPr>
          <p:nvPr/>
        </p:nvCxnSpPr>
        <p:spPr>
          <a:xfrm>
            <a:off x="1941128" y="1839576"/>
            <a:ext cx="935591" cy="0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28" idx="6"/>
          </p:cNvCxnSpPr>
          <p:nvPr/>
        </p:nvCxnSpPr>
        <p:spPr>
          <a:xfrm>
            <a:off x="3067219" y="1839576"/>
            <a:ext cx="1044593" cy="0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5701928" y="1744326"/>
            <a:ext cx="190500" cy="190500"/>
          </a:xfrm>
          <a:prstGeom prst="ellipse">
            <a:avLst/>
          </a:prstGeom>
          <a:solidFill>
            <a:schemeClr val="bg1"/>
          </a:solidFill>
          <a:ln w="12700" cmpd="sng"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Arrow Connector 37"/>
          <p:cNvCxnSpPr>
            <a:endCxn id="37" idx="2"/>
          </p:cNvCxnSpPr>
          <p:nvPr/>
        </p:nvCxnSpPr>
        <p:spPr>
          <a:xfrm>
            <a:off x="4766337" y="1839576"/>
            <a:ext cx="935591" cy="0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Oval 38"/>
          <p:cNvSpPr/>
          <p:nvPr/>
        </p:nvSpPr>
        <p:spPr>
          <a:xfrm>
            <a:off x="2881201" y="5679519"/>
            <a:ext cx="190500" cy="190500"/>
          </a:xfrm>
          <a:prstGeom prst="ellipse">
            <a:avLst/>
          </a:prstGeom>
          <a:solidFill>
            <a:schemeClr val="bg1"/>
          </a:solidFill>
          <a:ln w="12700" cmpd="sng"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Arrow Connector 39"/>
          <p:cNvCxnSpPr>
            <a:stCxn id="39" idx="6"/>
          </p:cNvCxnSpPr>
          <p:nvPr/>
        </p:nvCxnSpPr>
        <p:spPr>
          <a:xfrm>
            <a:off x="3071701" y="5774769"/>
            <a:ext cx="1044593" cy="0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endCxn id="37" idx="4"/>
          </p:cNvCxnSpPr>
          <p:nvPr/>
        </p:nvCxnSpPr>
        <p:spPr>
          <a:xfrm flipV="1">
            <a:off x="5797178" y="1934826"/>
            <a:ext cx="0" cy="1912613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39" idx="0"/>
          </p:cNvCxnSpPr>
          <p:nvPr/>
        </p:nvCxnSpPr>
        <p:spPr>
          <a:xfrm flipV="1">
            <a:off x="2976451" y="3847439"/>
            <a:ext cx="0" cy="1832080"/>
          </a:xfrm>
          <a:prstGeom prst="straightConnector1">
            <a:avLst/>
          </a:prstGeom>
          <a:ln w="57150" cmpd="sng">
            <a:solidFill>
              <a:srgbClr val="FFFFFF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V="1">
            <a:off x="2976451" y="3847439"/>
            <a:ext cx="2820727" cy="1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Oval 54"/>
          <p:cNvSpPr/>
          <p:nvPr/>
        </p:nvSpPr>
        <p:spPr>
          <a:xfrm>
            <a:off x="7041157" y="3709652"/>
            <a:ext cx="190500" cy="190500"/>
          </a:xfrm>
          <a:prstGeom prst="ellipse">
            <a:avLst/>
          </a:prstGeom>
          <a:solidFill>
            <a:schemeClr val="bg1"/>
          </a:solidFill>
          <a:ln w="12700" cmpd="sng"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Arrow Connector 55"/>
          <p:cNvCxnSpPr>
            <a:stCxn id="55" idx="6"/>
          </p:cNvCxnSpPr>
          <p:nvPr/>
        </p:nvCxnSpPr>
        <p:spPr>
          <a:xfrm>
            <a:off x="7231657" y="3804902"/>
            <a:ext cx="1314571" cy="0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endCxn id="55" idx="4"/>
          </p:cNvCxnSpPr>
          <p:nvPr/>
        </p:nvCxnSpPr>
        <p:spPr>
          <a:xfrm flipV="1">
            <a:off x="7136407" y="3900152"/>
            <a:ext cx="0" cy="1874617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endCxn id="70" idx="2"/>
          </p:cNvCxnSpPr>
          <p:nvPr/>
        </p:nvCxnSpPr>
        <p:spPr>
          <a:xfrm>
            <a:off x="4755742" y="5774769"/>
            <a:ext cx="946186" cy="0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Oval 69"/>
          <p:cNvSpPr/>
          <p:nvPr/>
        </p:nvSpPr>
        <p:spPr>
          <a:xfrm>
            <a:off x="5701928" y="5679519"/>
            <a:ext cx="190500" cy="190500"/>
          </a:xfrm>
          <a:prstGeom prst="ellipse">
            <a:avLst/>
          </a:prstGeom>
          <a:solidFill>
            <a:schemeClr val="bg1"/>
          </a:solidFill>
          <a:ln w="12700" cmpd="sng"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1" name="Straight Arrow Connector 70"/>
          <p:cNvCxnSpPr>
            <a:stCxn id="70" idx="6"/>
          </p:cNvCxnSpPr>
          <p:nvPr/>
        </p:nvCxnSpPr>
        <p:spPr>
          <a:xfrm>
            <a:off x="5892428" y="5774769"/>
            <a:ext cx="1243979" cy="0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 flipV="1">
            <a:off x="1927411" y="3957407"/>
            <a:ext cx="0" cy="1817362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endCxn id="39" idx="2"/>
          </p:cNvCxnSpPr>
          <p:nvPr/>
        </p:nvCxnSpPr>
        <p:spPr>
          <a:xfrm>
            <a:off x="1927411" y="5774769"/>
            <a:ext cx="953790" cy="0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>
            <a:endCxn id="28" idx="4"/>
          </p:cNvCxnSpPr>
          <p:nvPr/>
        </p:nvCxnSpPr>
        <p:spPr>
          <a:xfrm flipH="1" flipV="1">
            <a:off x="2971969" y="1934826"/>
            <a:ext cx="4482" cy="1494174"/>
          </a:xfrm>
          <a:prstGeom prst="straightConnector1">
            <a:avLst/>
          </a:prstGeom>
          <a:ln w="57150" cmpd="sng">
            <a:solidFill>
              <a:srgbClr val="FFFFFF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>
            <a:stCxn id="70" idx="0"/>
          </p:cNvCxnSpPr>
          <p:nvPr/>
        </p:nvCxnSpPr>
        <p:spPr>
          <a:xfrm flipV="1">
            <a:off x="5797178" y="4303889"/>
            <a:ext cx="0" cy="1375630"/>
          </a:xfrm>
          <a:prstGeom prst="straightConnector1">
            <a:avLst/>
          </a:prstGeom>
          <a:ln w="57150" cmpd="sng">
            <a:solidFill>
              <a:srgbClr val="FFFFFF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 flipH="1">
            <a:off x="2971970" y="3429000"/>
            <a:ext cx="1444808" cy="2162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 flipH="1">
            <a:off x="4416778" y="4316985"/>
            <a:ext cx="1380400" cy="0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/>
          <p:nvPr/>
        </p:nvCxnSpPr>
        <p:spPr>
          <a:xfrm flipV="1">
            <a:off x="4416778" y="3407173"/>
            <a:ext cx="0" cy="909812"/>
          </a:xfrm>
          <a:prstGeom prst="straightConnector1">
            <a:avLst/>
          </a:prstGeom>
          <a:ln w="57150" cmpd="sng">
            <a:solidFill>
              <a:srgbClr val="FFFFFF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>
            <a:stCxn id="55" idx="0"/>
          </p:cNvCxnSpPr>
          <p:nvPr/>
        </p:nvCxnSpPr>
        <p:spPr>
          <a:xfrm flipV="1">
            <a:off x="7136407" y="1839576"/>
            <a:ext cx="0" cy="1870076"/>
          </a:xfrm>
          <a:prstGeom prst="straightConnector1">
            <a:avLst/>
          </a:prstGeom>
          <a:ln w="57150" cmpd="sng">
            <a:solidFill>
              <a:srgbClr val="FFFFFF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/>
          <p:nvPr/>
        </p:nvCxnSpPr>
        <p:spPr>
          <a:xfrm flipH="1">
            <a:off x="5892428" y="1839576"/>
            <a:ext cx="1243979" cy="0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885975" y="3816538"/>
            <a:ext cx="2907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accent3">
                    <a:lumMod val="75000"/>
                  </a:schemeClr>
                </a:solidFill>
              </a:rPr>
              <a:t>F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66611" y="3440874"/>
            <a:ext cx="413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accent4"/>
                </a:solidFill>
              </a:rPr>
              <a:t>T</a:t>
            </a:r>
            <a:r>
              <a:rPr lang="en-US" baseline="30000">
                <a:solidFill>
                  <a:schemeClr val="accent4"/>
                </a:solidFill>
              </a:rPr>
              <a:t>in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278740" y="1803550"/>
            <a:ext cx="368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accent3">
                    <a:lumMod val="75000"/>
                  </a:schemeClr>
                </a:solidFill>
              </a:rPr>
              <a:t>F</a:t>
            </a:r>
            <a:r>
              <a:rPr lang="en-US" baseline="-25000">
                <a:solidFill>
                  <a:schemeClr val="accent3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278740" y="5731939"/>
            <a:ext cx="368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accent3">
                    <a:lumMod val="75000"/>
                  </a:schemeClr>
                </a:solidFill>
              </a:rPr>
              <a:t>F</a:t>
            </a:r>
            <a:r>
              <a:rPr lang="en-US" baseline="-25000">
                <a:solidFill>
                  <a:schemeClr val="accent3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266875" y="1831450"/>
            <a:ext cx="368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accent3">
                    <a:lumMod val="75000"/>
                  </a:schemeClr>
                </a:solidFill>
              </a:rPr>
              <a:t>F</a:t>
            </a:r>
            <a:r>
              <a:rPr lang="en-US" baseline="-25000">
                <a:solidFill>
                  <a:schemeClr val="accent3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082513" y="5711352"/>
            <a:ext cx="368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accent3">
                    <a:lumMod val="75000"/>
                  </a:schemeClr>
                </a:solidFill>
              </a:rPr>
              <a:t>F</a:t>
            </a:r>
            <a:r>
              <a:rPr lang="en-US" baseline="-25000">
                <a:solidFill>
                  <a:schemeClr val="accent3">
                    <a:lumMod val="75000"/>
                  </a:schemeClr>
                </a:solidFill>
              </a:rPr>
              <a:t>4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249125" y="1784929"/>
            <a:ext cx="368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accent3">
                    <a:lumMod val="75000"/>
                  </a:schemeClr>
                </a:solidFill>
              </a:rPr>
              <a:t>F</a:t>
            </a:r>
            <a:r>
              <a:rPr lang="en-US" baseline="-25000">
                <a:solidFill>
                  <a:schemeClr val="accent3">
                    <a:lumMod val="75000"/>
                  </a:schemeClr>
                </a:solidFill>
              </a:rPr>
              <a:t>5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3635598" y="3811544"/>
            <a:ext cx="368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accent3">
                    <a:lumMod val="75000"/>
                  </a:schemeClr>
                </a:solidFill>
              </a:rPr>
              <a:t>F</a:t>
            </a:r>
            <a:r>
              <a:rPr lang="en-US" baseline="-25000">
                <a:solidFill>
                  <a:schemeClr val="accent3">
                    <a:lumMod val="75000"/>
                  </a:schemeClr>
                </a:solidFill>
              </a:rPr>
              <a:t>6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6303297" y="5711352"/>
            <a:ext cx="368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accent3">
                    <a:lumMod val="75000"/>
                  </a:schemeClr>
                </a:solidFill>
              </a:rPr>
              <a:t>F</a:t>
            </a:r>
            <a:r>
              <a:rPr lang="en-US" baseline="-25000">
                <a:solidFill>
                  <a:schemeClr val="accent3">
                    <a:lumMod val="75000"/>
                  </a:schemeClr>
                </a:solidFill>
              </a:rPr>
              <a:t>7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024777" y="4268851"/>
            <a:ext cx="368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accent3">
                    <a:lumMod val="75000"/>
                  </a:schemeClr>
                </a:solidFill>
              </a:rPr>
              <a:t>F</a:t>
            </a:r>
            <a:r>
              <a:rPr lang="en-US" baseline="-25000">
                <a:solidFill>
                  <a:schemeClr val="accent3">
                    <a:lumMod val="75000"/>
                  </a:schemeClr>
                </a:solidFill>
              </a:rPr>
              <a:t>8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43476" y="1430303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8064A2"/>
                </a:solidFill>
              </a:rPr>
              <a:t>T</a:t>
            </a:r>
            <a:r>
              <a:rPr lang="en-US" baseline="-25000">
                <a:solidFill>
                  <a:srgbClr val="8064A2"/>
                </a:solidFill>
              </a:rPr>
              <a:t>3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3104260" y="5369259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8064A2"/>
                </a:solidFill>
              </a:rPr>
              <a:t>T</a:t>
            </a:r>
            <a:r>
              <a:rPr lang="en-US" baseline="-25000">
                <a:solidFill>
                  <a:srgbClr val="8064A2"/>
                </a:solidFill>
              </a:rPr>
              <a:t>4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5016474" y="5352401"/>
            <a:ext cx="453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8064A2"/>
                </a:solidFill>
              </a:rPr>
              <a:t>T</a:t>
            </a:r>
            <a:r>
              <a:rPr lang="en-US" baseline="-25000">
                <a:solidFill>
                  <a:srgbClr val="8064A2"/>
                </a:solidFill>
              </a:rPr>
              <a:t>78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7589992" y="3431162"/>
            <a:ext cx="510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accent4"/>
                </a:solidFill>
              </a:rPr>
              <a:t>T</a:t>
            </a:r>
            <a:r>
              <a:rPr lang="en-US" baseline="30000">
                <a:solidFill>
                  <a:schemeClr val="accent4"/>
                </a:solidFill>
              </a:rPr>
              <a:t>out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4940356" y="1441177"/>
            <a:ext cx="453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8064A2"/>
                </a:solidFill>
              </a:rPr>
              <a:t>T</a:t>
            </a:r>
            <a:r>
              <a:rPr lang="en-US" baseline="-25000">
                <a:solidFill>
                  <a:srgbClr val="8064A2"/>
                </a:solidFill>
              </a:rPr>
              <a:t>56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3559731" y="1074968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8064A2"/>
                </a:solidFill>
              </a:rPr>
              <a:t>t</a:t>
            </a:r>
            <a:r>
              <a:rPr lang="en-US" baseline="30000">
                <a:solidFill>
                  <a:srgbClr val="8064A2"/>
                </a:solidFill>
              </a:rPr>
              <a:t>out</a:t>
            </a:r>
            <a:r>
              <a:rPr lang="en-US" baseline="-25000">
                <a:solidFill>
                  <a:srgbClr val="8064A2"/>
                </a:solidFill>
              </a:rPr>
              <a:t>1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4937350" y="1072500"/>
            <a:ext cx="456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8064A2"/>
                </a:solidFill>
              </a:rPr>
              <a:t>t</a:t>
            </a:r>
            <a:r>
              <a:rPr lang="en-US" baseline="30000">
                <a:solidFill>
                  <a:srgbClr val="8064A2"/>
                </a:solidFill>
              </a:rPr>
              <a:t>in</a:t>
            </a:r>
            <a:r>
              <a:rPr lang="en-US" baseline="-25000">
                <a:solidFill>
                  <a:srgbClr val="8064A2"/>
                </a:solidFill>
              </a:rPr>
              <a:t>1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3545691" y="5775695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8064A2"/>
                </a:solidFill>
              </a:rPr>
              <a:t>t</a:t>
            </a:r>
            <a:r>
              <a:rPr lang="en-US" baseline="30000">
                <a:solidFill>
                  <a:srgbClr val="8064A2"/>
                </a:solidFill>
              </a:rPr>
              <a:t>out</a:t>
            </a:r>
            <a:r>
              <a:rPr lang="en-US" baseline="-25000">
                <a:solidFill>
                  <a:srgbClr val="8064A2"/>
                </a:solidFill>
              </a:rPr>
              <a:t>2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4923310" y="5773227"/>
            <a:ext cx="456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8064A2"/>
                </a:solidFill>
              </a:rPr>
              <a:t>t</a:t>
            </a:r>
            <a:r>
              <a:rPr lang="en-US" baseline="30000">
                <a:solidFill>
                  <a:srgbClr val="8064A2"/>
                </a:solidFill>
              </a:rPr>
              <a:t>in</a:t>
            </a:r>
            <a:r>
              <a:rPr lang="en-US" baseline="-25000">
                <a:solidFill>
                  <a:srgbClr val="8064A2"/>
                </a:solidFill>
              </a:rPr>
              <a:t>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5866" y="960434"/>
            <a:ext cx="474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A</a:t>
            </a:r>
            <a:r>
              <a:rPr lang="en-US" baseline="-25000"/>
              <a:t>11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05866" y="5184593"/>
            <a:ext cx="474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A</a:t>
            </a:r>
            <a:r>
              <a:rPr lang="en-US" baseline="-2500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2544560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2" grpId="0"/>
      <p:bldP spid="43" grpId="0"/>
      <p:bldP spid="45" grpId="0"/>
      <p:bldP spid="46" grpId="0"/>
      <p:bldP spid="48" grpId="0"/>
      <p:bldP spid="51" grpId="0"/>
      <p:bldP spid="52" grpId="0"/>
      <p:bldP spid="53" grpId="0"/>
      <p:bldP spid="9" grpId="0"/>
      <p:bldP spid="57" grpId="0"/>
      <p:bldP spid="58" grpId="0"/>
      <p:bldP spid="59" grpId="0"/>
      <p:bldP spid="60" grpId="0"/>
      <p:bldP spid="61" grpId="0"/>
      <p:bldP spid="63" grpId="0"/>
      <p:bldP spid="64" grpId="0"/>
      <p:bldP spid="65" grpId="0"/>
      <p:bldP spid="5" grpId="0"/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Picture 75" descr="Screen Shot 2012-10-03 at 15.08.15 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083" y="1473047"/>
            <a:ext cx="7764868" cy="4992266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25228"/>
            <a:ext cx="8229600" cy="1143000"/>
          </a:xfrm>
        </p:spPr>
        <p:txBody>
          <a:bodyPr>
            <a:noAutofit/>
          </a:bodyPr>
          <a:lstStyle/>
          <a:p>
            <a:r>
              <a:rPr lang="en-US" sz="3600"/>
              <a:t>Mass Balances</a:t>
            </a:r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20400"/>
            <a:ext cx="2020000" cy="360000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000" y="1473047"/>
            <a:ext cx="2740000" cy="360000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431" y="6285313"/>
            <a:ext cx="2740000" cy="360000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6800" y="1268228"/>
            <a:ext cx="2740000" cy="360000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1701" y="6360547"/>
            <a:ext cx="2740000" cy="360000"/>
          </a:xfrm>
          <a:prstGeom prst="rect">
            <a:avLst/>
          </a:prstGeom>
        </p:spPr>
      </p:pic>
      <p:sp>
        <p:nvSpPr>
          <p:cNvPr id="77" name="Oval 76"/>
          <p:cNvSpPr/>
          <p:nvPr/>
        </p:nvSpPr>
        <p:spPr>
          <a:xfrm>
            <a:off x="1641970" y="3576878"/>
            <a:ext cx="1128424" cy="977133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Oval 77"/>
          <p:cNvSpPr/>
          <p:nvPr/>
        </p:nvSpPr>
        <p:spPr>
          <a:xfrm>
            <a:off x="2417007" y="1833047"/>
            <a:ext cx="1543060" cy="977133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" name="Oval 81"/>
          <p:cNvSpPr/>
          <p:nvPr/>
        </p:nvSpPr>
        <p:spPr>
          <a:xfrm>
            <a:off x="5224067" y="1833047"/>
            <a:ext cx="1439770" cy="977133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" name="Oval 82"/>
          <p:cNvSpPr/>
          <p:nvPr/>
        </p:nvSpPr>
        <p:spPr>
          <a:xfrm>
            <a:off x="2417007" y="5308180"/>
            <a:ext cx="1352422" cy="977133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4" name="Oval 83"/>
          <p:cNvSpPr/>
          <p:nvPr/>
        </p:nvSpPr>
        <p:spPr>
          <a:xfrm>
            <a:off x="5308727" y="5338232"/>
            <a:ext cx="1355110" cy="977133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3370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78" grpId="0" animBg="1"/>
      <p:bldP spid="82" grpId="0" animBg="1"/>
      <p:bldP spid="83" grpId="0" animBg="1"/>
      <p:bldP spid="8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What is important in </a:t>
            </a:r>
            <a:r>
              <a:rPr lang="fi-FI" dirty="0" err="1"/>
              <a:t>Lecture</a:t>
            </a:r>
            <a:r>
              <a:rPr lang="fi-FI" dirty="0"/>
              <a:t> 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An </a:t>
            </a:r>
            <a:r>
              <a:rPr lang="fi-FI" dirty="0" err="1"/>
              <a:t>extended</a:t>
            </a:r>
            <a:r>
              <a:rPr lang="fi-FI" dirty="0"/>
              <a:t> LP (linear programming) transshipment model for minimizing utility consumption</a:t>
            </a:r>
          </a:p>
          <a:p>
            <a:r>
              <a:rPr lang="fi-FI" dirty="0"/>
              <a:t>A MILP (Mixed Integer Linear Programming) extended transhipment model for minimizing the number of </a:t>
            </a:r>
            <a:r>
              <a:rPr lang="fi-FI" dirty="0" err="1"/>
              <a:t>units</a:t>
            </a:r>
            <a:endParaRPr lang="fi-FI" dirty="0"/>
          </a:p>
          <a:p>
            <a:r>
              <a:rPr lang="fi-FI" dirty="0"/>
              <a:t>HEN </a:t>
            </a:r>
            <a:r>
              <a:rPr lang="fi-FI" dirty="0" err="1"/>
              <a:t>superstructure</a:t>
            </a:r>
            <a:r>
              <a:rPr lang="fi-FI" dirty="0"/>
              <a:t> for </a:t>
            </a:r>
            <a:r>
              <a:rPr lang="fi-FI" dirty="0" err="1"/>
              <a:t>minimizing</a:t>
            </a:r>
            <a:r>
              <a:rPr lang="fi-FI" dirty="0"/>
              <a:t> </a:t>
            </a:r>
            <a:r>
              <a:rPr lang="fi-FI" dirty="0" err="1"/>
              <a:t>annual</a:t>
            </a:r>
            <a:r>
              <a:rPr lang="fi-FI" dirty="0"/>
              <a:t> </a:t>
            </a:r>
            <a:r>
              <a:rPr lang="fi-FI" dirty="0" err="1"/>
              <a:t>network</a:t>
            </a:r>
            <a:r>
              <a:rPr lang="fi-FI" dirty="0"/>
              <a:t> </a:t>
            </a:r>
            <a:r>
              <a:rPr lang="fi-FI" dirty="0" err="1"/>
              <a:t>costs</a:t>
            </a:r>
            <a:endParaRPr lang="fi-FI" dirty="0"/>
          </a:p>
          <a:p>
            <a:endParaRPr lang="fi-FI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287059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Picture 75" descr="Screen Shot 2012-10-03 at 15.08.15 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083" y="1473047"/>
            <a:ext cx="7764868" cy="4992266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25228"/>
            <a:ext cx="8229600" cy="1143000"/>
          </a:xfrm>
        </p:spPr>
        <p:txBody>
          <a:bodyPr>
            <a:noAutofit/>
          </a:bodyPr>
          <a:lstStyle/>
          <a:p>
            <a:r>
              <a:rPr lang="en-US" sz="3600"/>
              <a:t>Energy Balances (mixers and HEXs only)</a:t>
            </a:r>
          </a:p>
        </p:txBody>
      </p:sp>
      <p:sp>
        <p:nvSpPr>
          <p:cNvPr id="78" name="Oval 77"/>
          <p:cNvSpPr/>
          <p:nvPr/>
        </p:nvSpPr>
        <p:spPr>
          <a:xfrm>
            <a:off x="2444316" y="2067913"/>
            <a:ext cx="1455177" cy="679391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" name="Oval 81"/>
          <p:cNvSpPr/>
          <p:nvPr/>
        </p:nvSpPr>
        <p:spPr>
          <a:xfrm>
            <a:off x="3913149" y="1473047"/>
            <a:ext cx="1426114" cy="1249546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" name="Oval 82"/>
          <p:cNvSpPr/>
          <p:nvPr/>
        </p:nvSpPr>
        <p:spPr>
          <a:xfrm>
            <a:off x="2444317" y="5628232"/>
            <a:ext cx="1297264" cy="614455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3899494" y="5353141"/>
            <a:ext cx="1426114" cy="1249546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96" y="1441136"/>
            <a:ext cx="3420000" cy="360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096" y="6242687"/>
            <a:ext cx="3420000" cy="36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8951" y="1268228"/>
            <a:ext cx="3339000" cy="36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25608" y="6422687"/>
            <a:ext cx="3339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043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82" grpId="0" animBg="1"/>
      <p:bldP spid="83" grpId="0" animBg="1"/>
      <p:bldP spid="1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25228"/>
            <a:ext cx="8229600" cy="1143000"/>
          </a:xfrm>
        </p:spPr>
        <p:txBody>
          <a:bodyPr>
            <a:noAutofit/>
          </a:bodyPr>
          <a:lstStyle/>
          <a:p>
            <a:r>
              <a:rPr lang="en-US" sz="3600"/>
              <a:t>Temperature differences and constraints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1195353" y="1596918"/>
            <a:ext cx="1845198" cy="0"/>
          </a:xfrm>
          <a:prstGeom prst="straightConnector1">
            <a:avLst/>
          </a:prstGeom>
          <a:ln w="57150" cmpd="sng">
            <a:solidFill>
              <a:schemeClr val="bg1">
                <a:lumMod val="75000"/>
                <a:lumOff val="25000"/>
              </a:scheme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1875176" y="1466845"/>
            <a:ext cx="672353" cy="747058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Q</a:t>
            </a:r>
            <a:r>
              <a:rPr lang="en-US" baseline="-25000"/>
              <a:t>11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040551" y="1418071"/>
            <a:ext cx="424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C1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826101" y="1976655"/>
            <a:ext cx="1044593" cy="0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525219" y="1976655"/>
            <a:ext cx="935591" cy="0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002358" y="1567382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8064A2"/>
                </a:solidFill>
              </a:rPr>
              <a:t>T</a:t>
            </a:r>
            <a:r>
              <a:rPr lang="en-US" baseline="-25000">
                <a:solidFill>
                  <a:srgbClr val="8064A2"/>
                </a:solidFill>
              </a:rPr>
              <a:t>3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699238" y="1578256"/>
            <a:ext cx="453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8064A2"/>
                </a:solidFill>
              </a:rPr>
              <a:t>T</a:t>
            </a:r>
            <a:r>
              <a:rPr lang="en-US" baseline="-25000">
                <a:solidFill>
                  <a:srgbClr val="8064A2"/>
                </a:solidFill>
              </a:rPr>
              <a:t>56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318613" y="1212047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8064A2"/>
                </a:solidFill>
              </a:rPr>
              <a:t>t</a:t>
            </a:r>
            <a:r>
              <a:rPr lang="en-US" baseline="30000">
                <a:solidFill>
                  <a:srgbClr val="8064A2"/>
                </a:solidFill>
              </a:rPr>
              <a:t>out</a:t>
            </a:r>
            <a:r>
              <a:rPr lang="en-US" baseline="-25000">
                <a:solidFill>
                  <a:srgbClr val="8064A2"/>
                </a:solidFill>
              </a:rPr>
              <a:t>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696232" y="1209579"/>
            <a:ext cx="456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8064A2"/>
                </a:solidFill>
              </a:rPr>
              <a:t>t</a:t>
            </a:r>
            <a:r>
              <a:rPr lang="en-US" baseline="30000">
                <a:solidFill>
                  <a:srgbClr val="8064A2"/>
                </a:solidFill>
              </a:rPr>
              <a:t>in</a:t>
            </a:r>
            <a:r>
              <a:rPr lang="en-US" baseline="-25000">
                <a:solidFill>
                  <a:srgbClr val="8064A2"/>
                </a:solidFill>
              </a:rPr>
              <a:t>1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5365950" y="2019221"/>
            <a:ext cx="1845198" cy="0"/>
          </a:xfrm>
          <a:prstGeom prst="straightConnector1">
            <a:avLst/>
          </a:prstGeom>
          <a:ln w="57150" cmpd="sng">
            <a:solidFill>
              <a:schemeClr val="bg1">
                <a:lumMod val="75000"/>
                <a:lumOff val="25000"/>
              </a:scheme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6045773" y="1440918"/>
            <a:ext cx="672353" cy="747058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Q</a:t>
            </a:r>
            <a:r>
              <a:rPr lang="en-US" baseline="-25000"/>
              <a:t>12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211148" y="1840374"/>
            <a:ext cx="424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C2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5005662" y="1624698"/>
            <a:ext cx="1044593" cy="0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6689703" y="1624698"/>
            <a:ext cx="946186" cy="0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5016474" y="1561281"/>
            <a:ext cx="368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accent3">
                    <a:lumMod val="75000"/>
                  </a:schemeClr>
                </a:solidFill>
              </a:rPr>
              <a:t>F</a:t>
            </a:r>
            <a:r>
              <a:rPr lang="en-US" baseline="-25000">
                <a:solidFill>
                  <a:schemeClr val="accent3">
                    <a:lumMod val="75000"/>
                  </a:schemeClr>
                </a:solidFill>
              </a:rPr>
              <a:t>4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038221" y="1219188"/>
            <a:ext cx="377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8064A2"/>
                </a:solidFill>
              </a:rPr>
              <a:t>T</a:t>
            </a:r>
            <a:r>
              <a:rPr lang="en-US" baseline="-25000">
                <a:solidFill>
                  <a:srgbClr val="8064A2"/>
                </a:solidFill>
              </a:rPr>
              <a:t>4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950435" y="1202330"/>
            <a:ext cx="453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8064A2"/>
                </a:solidFill>
              </a:rPr>
              <a:t>T</a:t>
            </a:r>
            <a:r>
              <a:rPr lang="en-US" baseline="-25000">
                <a:solidFill>
                  <a:srgbClr val="8064A2"/>
                </a:solidFill>
              </a:rPr>
              <a:t>78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479652" y="1625624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8064A2"/>
                </a:solidFill>
              </a:rPr>
              <a:t>t</a:t>
            </a:r>
            <a:r>
              <a:rPr lang="en-US" baseline="30000">
                <a:solidFill>
                  <a:srgbClr val="8064A2"/>
                </a:solidFill>
              </a:rPr>
              <a:t>out</a:t>
            </a:r>
            <a:r>
              <a:rPr lang="en-US" baseline="-25000">
                <a:solidFill>
                  <a:srgbClr val="8064A2"/>
                </a:solidFill>
              </a:rPr>
              <a:t>2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857271" y="1623156"/>
            <a:ext cx="456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8064A2"/>
                </a:solidFill>
              </a:rPr>
              <a:t>t</a:t>
            </a:r>
            <a:r>
              <a:rPr lang="en-US" baseline="30000">
                <a:solidFill>
                  <a:srgbClr val="8064A2"/>
                </a:solidFill>
              </a:rPr>
              <a:t>in</a:t>
            </a:r>
            <a:r>
              <a:rPr lang="en-US" baseline="-25000">
                <a:solidFill>
                  <a:srgbClr val="8064A2"/>
                </a:solidFill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5353" y="2938164"/>
            <a:ext cx="2015999" cy="20159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1430" y="2974165"/>
            <a:ext cx="1691991" cy="197999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00838" y="3918857"/>
            <a:ext cx="3222675" cy="15566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5718" y="5883004"/>
            <a:ext cx="3362727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272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25228"/>
            <a:ext cx="8229600" cy="1143000"/>
          </a:xfrm>
        </p:spPr>
        <p:txBody>
          <a:bodyPr>
            <a:noAutofit/>
          </a:bodyPr>
          <a:lstStyle/>
          <a:p>
            <a:r>
              <a:rPr lang="en-US" sz="3600"/>
              <a:t>Constraints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890" y="1603228"/>
            <a:ext cx="3643363" cy="40679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9436" y="1556619"/>
            <a:ext cx="3323318" cy="413999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6960ECB-D754-4782-99A6-D65F0F65BB26}"/>
              </a:ext>
            </a:extLst>
          </p:cNvPr>
          <p:cNvSpPr txBox="1"/>
          <p:nvPr/>
        </p:nvSpPr>
        <p:spPr>
          <a:xfrm>
            <a:off x="6400903" y="466405"/>
            <a:ext cx="22445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Z= c1*A</a:t>
            </a:r>
            <a:r>
              <a:rPr lang="fi-FI" baseline="30000" dirty="0"/>
              <a:t>B</a:t>
            </a:r>
            <a:r>
              <a:rPr lang="fi-FI" dirty="0"/>
              <a:t> </a:t>
            </a:r>
            <a:r>
              <a:rPr lang="fi-FI" dirty="0" err="1"/>
              <a:t>or</a:t>
            </a:r>
            <a:r>
              <a:rPr lang="fi-FI" dirty="0"/>
              <a:t> c2 +c1*A</a:t>
            </a:r>
            <a:r>
              <a:rPr lang="fi-FI" baseline="30000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5556362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Objective Function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0052" y="1910854"/>
            <a:ext cx="3979920" cy="55762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3431" y="2843852"/>
            <a:ext cx="2025798" cy="8139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0052" y="3980894"/>
            <a:ext cx="3912884" cy="7904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29198" y="2843852"/>
            <a:ext cx="2631904" cy="95619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5232" y="5471776"/>
            <a:ext cx="8051568" cy="9608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7217950" y="4159204"/>
                <a:ext cx="1486304" cy="6128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i-FI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𝑈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fi-FI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h</m:t>
                          </m:r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fi-FI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h</m:t>
                          </m:r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fi-FI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7950" y="4159204"/>
                <a:ext cx="1486304" cy="61286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2683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Modelling Procedure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/>
              <a:t>For all streams with two or more matches, develop the superstructure: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/>
              <a:t>Initial split (streams are directed to all units)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/>
              <a:t>Split outlet of units and mix with inlet of all other units and final mixer</a:t>
            </a:r>
          </a:p>
          <a:p>
            <a:pPr marL="514350" indent="-514350">
              <a:buFont typeface="+mj-lt"/>
              <a:buAutoNum type="arabicPeriod"/>
            </a:pPr>
            <a:r>
              <a:rPr lang="en-US"/>
              <a:t>Combine all superstructures (constraints and objectives) into one model</a:t>
            </a:r>
          </a:p>
          <a:p>
            <a:pPr marL="514350" indent="-514350">
              <a:buFont typeface="+mj-lt"/>
              <a:buAutoNum type="arabicPeriod"/>
            </a:pPr>
            <a:r>
              <a:rPr lang="en-US"/>
              <a:t>Solve combined NLP model</a:t>
            </a:r>
          </a:p>
        </p:txBody>
      </p:sp>
    </p:spTree>
    <p:extLst>
      <p:ext uri="{BB962C8B-B14F-4D97-AF65-F5344CB8AC3E}">
        <p14:creationId xmlns:p14="http://schemas.microsoft.com/office/powerpoint/2010/main" val="31613660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Arrow Connector 5"/>
          <p:cNvCxnSpPr>
            <a:endCxn id="8" idx="2"/>
          </p:cNvCxnSpPr>
          <p:nvPr/>
        </p:nvCxnSpPr>
        <p:spPr>
          <a:xfrm>
            <a:off x="885975" y="3710889"/>
            <a:ext cx="946186" cy="0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40495" y="3488990"/>
            <a:ext cx="445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H1</a:t>
            </a:r>
          </a:p>
        </p:txBody>
      </p:sp>
      <p:sp>
        <p:nvSpPr>
          <p:cNvPr id="8" name="Oval 7"/>
          <p:cNvSpPr/>
          <p:nvPr/>
        </p:nvSpPr>
        <p:spPr>
          <a:xfrm>
            <a:off x="1832161" y="3615639"/>
            <a:ext cx="190500" cy="190500"/>
          </a:xfrm>
          <a:prstGeom prst="ellipse">
            <a:avLst/>
          </a:prstGeom>
          <a:solidFill>
            <a:schemeClr val="bg1"/>
          </a:solidFill>
          <a:ln w="12700" cmpd="sng"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3436471" y="367439"/>
            <a:ext cx="1845198" cy="0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4116294" y="237366"/>
            <a:ext cx="672353" cy="747058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Q</a:t>
            </a:r>
            <a:r>
              <a:rPr lang="en-US" baseline="-25000"/>
              <a:t>11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281669" y="188592"/>
            <a:ext cx="424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C1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3436471" y="6448322"/>
            <a:ext cx="1845198" cy="0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4116294" y="5870019"/>
            <a:ext cx="672353" cy="747058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Q</a:t>
            </a:r>
            <a:r>
              <a:rPr lang="en-US" baseline="-25000"/>
              <a:t>12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281669" y="6269475"/>
            <a:ext cx="424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C2</a:t>
            </a:r>
          </a:p>
        </p:txBody>
      </p:sp>
      <p:sp>
        <p:nvSpPr>
          <p:cNvPr id="28" name="Oval 27"/>
          <p:cNvSpPr/>
          <p:nvPr/>
        </p:nvSpPr>
        <p:spPr>
          <a:xfrm>
            <a:off x="2876719" y="651926"/>
            <a:ext cx="190500" cy="190500"/>
          </a:xfrm>
          <a:prstGeom prst="ellipse">
            <a:avLst/>
          </a:prstGeom>
          <a:solidFill>
            <a:schemeClr val="bg1"/>
          </a:solidFill>
          <a:ln w="12700" cmpd="sng"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Arrow Connector 34"/>
          <p:cNvCxnSpPr>
            <a:stCxn id="28" idx="6"/>
          </p:cNvCxnSpPr>
          <p:nvPr/>
        </p:nvCxnSpPr>
        <p:spPr>
          <a:xfrm>
            <a:off x="3067219" y="747176"/>
            <a:ext cx="1044593" cy="0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5701928" y="651926"/>
            <a:ext cx="190500" cy="190500"/>
          </a:xfrm>
          <a:prstGeom prst="ellipse">
            <a:avLst/>
          </a:prstGeom>
          <a:solidFill>
            <a:schemeClr val="bg1"/>
          </a:solidFill>
          <a:ln w="12700" cmpd="sng"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Arrow Connector 37"/>
          <p:cNvCxnSpPr>
            <a:endCxn id="37" idx="2"/>
          </p:cNvCxnSpPr>
          <p:nvPr/>
        </p:nvCxnSpPr>
        <p:spPr>
          <a:xfrm>
            <a:off x="4766337" y="747176"/>
            <a:ext cx="935591" cy="0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Oval 38"/>
          <p:cNvSpPr/>
          <p:nvPr/>
        </p:nvSpPr>
        <p:spPr>
          <a:xfrm>
            <a:off x="2885683" y="5958549"/>
            <a:ext cx="190500" cy="190500"/>
          </a:xfrm>
          <a:prstGeom prst="ellipse">
            <a:avLst/>
          </a:prstGeom>
          <a:solidFill>
            <a:schemeClr val="bg1"/>
          </a:solidFill>
          <a:ln w="12700" cmpd="sng"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Arrow Connector 39"/>
          <p:cNvCxnSpPr>
            <a:stCxn id="39" idx="6"/>
          </p:cNvCxnSpPr>
          <p:nvPr/>
        </p:nvCxnSpPr>
        <p:spPr>
          <a:xfrm>
            <a:off x="3076183" y="6053799"/>
            <a:ext cx="1044593" cy="0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endCxn id="70" idx="2"/>
          </p:cNvCxnSpPr>
          <p:nvPr/>
        </p:nvCxnSpPr>
        <p:spPr>
          <a:xfrm>
            <a:off x="4760224" y="6053799"/>
            <a:ext cx="946186" cy="0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Oval 69"/>
          <p:cNvSpPr/>
          <p:nvPr/>
        </p:nvSpPr>
        <p:spPr>
          <a:xfrm>
            <a:off x="5706410" y="5958549"/>
            <a:ext cx="190500" cy="190500"/>
          </a:xfrm>
          <a:prstGeom prst="ellipse">
            <a:avLst/>
          </a:prstGeom>
          <a:solidFill>
            <a:schemeClr val="bg1"/>
          </a:solidFill>
          <a:ln w="12700" cmpd="sng"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3408048" y="3325704"/>
            <a:ext cx="1845198" cy="0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4087871" y="3195631"/>
            <a:ext cx="672353" cy="747058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Q</a:t>
            </a:r>
            <a:r>
              <a:rPr lang="en-US" baseline="-25000"/>
              <a:t>13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253246" y="3146857"/>
            <a:ext cx="424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C3</a:t>
            </a:r>
          </a:p>
        </p:txBody>
      </p:sp>
      <p:sp>
        <p:nvSpPr>
          <p:cNvPr id="30" name="Oval 29"/>
          <p:cNvSpPr/>
          <p:nvPr/>
        </p:nvSpPr>
        <p:spPr>
          <a:xfrm>
            <a:off x="2848296" y="3610191"/>
            <a:ext cx="190500" cy="190500"/>
          </a:xfrm>
          <a:prstGeom prst="ellipse">
            <a:avLst/>
          </a:prstGeom>
          <a:solidFill>
            <a:schemeClr val="bg1"/>
          </a:solidFill>
          <a:ln w="12700" cmpd="sng"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Arrow Connector 30"/>
          <p:cNvCxnSpPr>
            <a:stCxn id="30" idx="6"/>
          </p:cNvCxnSpPr>
          <p:nvPr/>
        </p:nvCxnSpPr>
        <p:spPr>
          <a:xfrm>
            <a:off x="3038796" y="3705441"/>
            <a:ext cx="1044593" cy="0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6151430" y="3610191"/>
            <a:ext cx="190500" cy="190500"/>
          </a:xfrm>
          <a:prstGeom prst="ellipse">
            <a:avLst/>
          </a:prstGeom>
          <a:solidFill>
            <a:schemeClr val="bg1"/>
          </a:solidFill>
          <a:ln w="12700" cmpd="sng"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Arrow Connector 32"/>
          <p:cNvCxnSpPr>
            <a:endCxn id="32" idx="2"/>
          </p:cNvCxnSpPr>
          <p:nvPr/>
        </p:nvCxnSpPr>
        <p:spPr>
          <a:xfrm>
            <a:off x="4788647" y="3699993"/>
            <a:ext cx="1362783" cy="5448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endCxn id="30" idx="2"/>
          </p:cNvCxnSpPr>
          <p:nvPr/>
        </p:nvCxnSpPr>
        <p:spPr>
          <a:xfrm flipV="1">
            <a:off x="2022661" y="3705441"/>
            <a:ext cx="825635" cy="5448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8" idx="0"/>
          </p:cNvCxnSpPr>
          <p:nvPr/>
        </p:nvCxnSpPr>
        <p:spPr>
          <a:xfrm flipV="1">
            <a:off x="1927411" y="747176"/>
            <a:ext cx="0" cy="2868463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endCxn id="28" idx="2"/>
          </p:cNvCxnSpPr>
          <p:nvPr/>
        </p:nvCxnSpPr>
        <p:spPr>
          <a:xfrm flipV="1">
            <a:off x="1927411" y="747176"/>
            <a:ext cx="949308" cy="5448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 flipV="1">
            <a:off x="1917945" y="3795351"/>
            <a:ext cx="9466" cy="2258448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endCxn id="39" idx="2"/>
          </p:cNvCxnSpPr>
          <p:nvPr/>
        </p:nvCxnSpPr>
        <p:spPr>
          <a:xfrm flipV="1">
            <a:off x="1917945" y="6053799"/>
            <a:ext cx="967738" cy="5448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Oval 43"/>
          <p:cNvSpPr/>
          <p:nvPr/>
        </p:nvSpPr>
        <p:spPr>
          <a:xfrm>
            <a:off x="7788108" y="3610191"/>
            <a:ext cx="190500" cy="190500"/>
          </a:xfrm>
          <a:prstGeom prst="ellipse">
            <a:avLst/>
          </a:prstGeom>
          <a:solidFill>
            <a:schemeClr val="bg1"/>
          </a:solidFill>
          <a:ln w="12700" cmpd="sng"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Arrow Connector 44"/>
          <p:cNvCxnSpPr/>
          <p:nvPr/>
        </p:nvCxnSpPr>
        <p:spPr>
          <a:xfrm flipV="1">
            <a:off x="7978608" y="3699993"/>
            <a:ext cx="825635" cy="5448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V="1">
            <a:off x="2962063" y="2785529"/>
            <a:ext cx="0" cy="847639"/>
          </a:xfrm>
          <a:prstGeom prst="straightConnector1">
            <a:avLst/>
          </a:prstGeom>
          <a:ln w="57150" cmpd="sng">
            <a:solidFill>
              <a:schemeClr val="tx1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 flipV="1">
            <a:off x="7874902" y="3812879"/>
            <a:ext cx="9466" cy="2258448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37" idx="6"/>
          </p:cNvCxnSpPr>
          <p:nvPr/>
        </p:nvCxnSpPr>
        <p:spPr>
          <a:xfrm>
            <a:off x="5892428" y="747176"/>
            <a:ext cx="1991940" cy="5448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5896910" y="6060381"/>
            <a:ext cx="1991940" cy="5448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2962063" y="2785529"/>
            <a:ext cx="2825410" cy="0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endCxn id="37" idx="4"/>
          </p:cNvCxnSpPr>
          <p:nvPr/>
        </p:nvCxnSpPr>
        <p:spPr>
          <a:xfrm flipV="1">
            <a:off x="5787473" y="842426"/>
            <a:ext cx="9705" cy="1943103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V="1">
            <a:off x="2971768" y="5105814"/>
            <a:ext cx="0" cy="847639"/>
          </a:xfrm>
          <a:prstGeom prst="straightConnector1">
            <a:avLst/>
          </a:prstGeom>
          <a:ln w="57150" cmpd="sng">
            <a:solidFill>
              <a:schemeClr val="tx1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2971768" y="5105814"/>
            <a:ext cx="3303335" cy="1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endCxn id="32" idx="4"/>
          </p:cNvCxnSpPr>
          <p:nvPr/>
        </p:nvCxnSpPr>
        <p:spPr>
          <a:xfrm flipH="1" flipV="1">
            <a:off x="6246680" y="3800691"/>
            <a:ext cx="28423" cy="1305124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endCxn id="30" idx="4"/>
          </p:cNvCxnSpPr>
          <p:nvPr/>
        </p:nvCxnSpPr>
        <p:spPr>
          <a:xfrm flipH="1" flipV="1">
            <a:off x="2943546" y="3800691"/>
            <a:ext cx="13407" cy="853088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2943345" y="4653779"/>
            <a:ext cx="1453695" cy="0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70" idx="0"/>
          </p:cNvCxnSpPr>
          <p:nvPr/>
        </p:nvCxnSpPr>
        <p:spPr>
          <a:xfrm flipH="1" flipV="1">
            <a:off x="5787473" y="5500687"/>
            <a:ext cx="14187" cy="457862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>
            <a:off x="4397040" y="5500687"/>
            <a:ext cx="1404620" cy="0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>
            <a:off x="4397040" y="4653779"/>
            <a:ext cx="0" cy="846908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>
            <a:stCxn id="32" idx="6"/>
            <a:endCxn id="44" idx="2"/>
          </p:cNvCxnSpPr>
          <p:nvPr/>
        </p:nvCxnSpPr>
        <p:spPr>
          <a:xfrm>
            <a:off x="6341930" y="3705441"/>
            <a:ext cx="1446178" cy="0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>
            <a:stCxn id="44" idx="0"/>
          </p:cNvCxnSpPr>
          <p:nvPr/>
        </p:nvCxnSpPr>
        <p:spPr>
          <a:xfrm flipV="1">
            <a:off x="7883358" y="747177"/>
            <a:ext cx="5492" cy="2863014"/>
          </a:xfrm>
          <a:prstGeom prst="straightConnector1">
            <a:avLst/>
          </a:prstGeom>
          <a:ln w="57150" cmpd="sng">
            <a:solidFill>
              <a:schemeClr val="tx1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>
            <a:endCxn id="37" idx="3"/>
          </p:cNvCxnSpPr>
          <p:nvPr/>
        </p:nvCxnSpPr>
        <p:spPr>
          <a:xfrm flipV="1">
            <a:off x="4997878" y="814528"/>
            <a:ext cx="731948" cy="1643292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/>
          <p:nvPr/>
        </p:nvCxnSpPr>
        <p:spPr>
          <a:xfrm>
            <a:off x="2321419" y="2457820"/>
            <a:ext cx="2676459" cy="2200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 flipH="1" flipV="1">
            <a:off x="2313290" y="2457821"/>
            <a:ext cx="8129" cy="3042866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>
            <a:endCxn id="39" idx="1"/>
          </p:cNvCxnSpPr>
          <p:nvPr/>
        </p:nvCxnSpPr>
        <p:spPr>
          <a:xfrm>
            <a:off x="2313290" y="5500687"/>
            <a:ext cx="600291" cy="485760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>
            <a:endCxn id="28" idx="4"/>
          </p:cNvCxnSpPr>
          <p:nvPr/>
        </p:nvCxnSpPr>
        <p:spPr>
          <a:xfrm flipH="1" flipV="1">
            <a:off x="2971969" y="842426"/>
            <a:ext cx="13207" cy="1260375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/>
          <p:nvPr/>
        </p:nvCxnSpPr>
        <p:spPr>
          <a:xfrm>
            <a:off x="2971969" y="2102801"/>
            <a:ext cx="3274711" cy="0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>
            <a:stCxn id="32" idx="0"/>
          </p:cNvCxnSpPr>
          <p:nvPr/>
        </p:nvCxnSpPr>
        <p:spPr>
          <a:xfrm flipV="1">
            <a:off x="6246680" y="2102801"/>
            <a:ext cx="0" cy="1507390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>
            <a:stCxn id="70" idx="7"/>
          </p:cNvCxnSpPr>
          <p:nvPr/>
        </p:nvCxnSpPr>
        <p:spPr>
          <a:xfrm flipV="1">
            <a:off x="5869012" y="5105814"/>
            <a:ext cx="1040622" cy="880633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/>
          <p:nvPr/>
        </p:nvCxnSpPr>
        <p:spPr>
          <a:xfrm flipH="1" flipV="1">
            <a:off x="6875906" y="1624892"/>
            <a:ext cx="28424" cy="3493111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/>
          <p:nvPr/>
        </p:nvCxnSpPr>
        <p:spPr>
          <a:xfrm>
            <a:off x="3600995" y="1624892"/>
            <a:ext cx="3303335" cy="0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>
            <a:endCxn id="28" idx="5"/>
          </p:cNvCxnSpPr>
          <p:nvPr/>
        </p:nvCxnSpPr>
        <p:spPr>
          <a:xfrm flipH="1" flipV="1">
            <a:off x="3039321" y="814528"/>
            <a:ext cx="561675" cy="810364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8449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Arrow Connector 5"/>
          <p:cNvCxnSpPr>
            <a:endCxn id="8" idx="2"/>
          </p:cNvCxnSpPr>
          <p:nvPr/>
        </p:nvCxnSpPr>
        <p:spPr>
          <a:xfrm>
            <a:off x="885975" y="3710889"/>
            <a:ext cx="946186" cy="0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40495" y="3488990"/>
            <a:ext cx="445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H1</a:t>
            </a:r>
          </a:p>
        </p:txBody>
      </p:sp>
      <p:sp>
        <p:nvSpPr>
          <p:cNvPr id="8" name="Oval 7"/>
          <p:cNvSpPr/>
          <p:nvPr/>
        </p:nvSpPr>
        <p:spPr>
          <a:xfrm>
            <a:off x="1832161" y="3615639"/>
            <a:ext cx="190500" cy="190500"/>
          </a:xfrm>
          <a:prstGeom prst="ellipse">
            <a:avLst/>
          </a:prstGeom>
          <a:solidFill>
            <a:schemeClr val="bg1"/>
          </a:solidFill>
          <a:ln w="12700" cmpd="sng"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3436471" y="367439"/>
            <a:ext cx="1845198" cy="0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4116294" y="237366"/>
            <a:ext cx="672353" cy="747058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Q</a:t>
            </a:r>
            <a:r>
              <a:rPr lang="en-US" baseline="-25000"/>
              <a:t>11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281669" y="188592"/>
            <a:ext cx="424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C1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3436471" y="6448322"/>
            <a:ext cx="1845198" cy="0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4116294" y="5870019"/>
            <a:ext cx="672353" cy="747058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Q</a:t>
            </a:r>
            <a:r>
              <a:rPr lang="en-US" baseline="-25000"/>
              <a:t>12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281669" y="6269475"/>
            <a:ext cx="424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C2</a:t>
            </a:r>
          </a:p>
        </p:txBody>
      </p:sp>
      <p:sp>
        <p:nvSpPr>
          <p:cNvPr id="28" name="Oval 27"/>
          <p:cNvSpPr/>
          <p:nvPr/>
        </p:nvSpPr>
        <p:spPr>
          <a:xfrm>
            <a:off x="2876719" y="651926"/>
            <a:ext cx="190500" cy="190500"/>
          </a:xfrm>
          <a:prstGeom prst="ellipse">
            <a:avLst/>
          </a:prstGeom>
          <a:solidFill>
            <a:schemeClr val="bg1"/>
          </a:solidFill>
          <a:ln w="12700" cmpd="sng"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Arrow Connector 34"/>
          <p:cNvCxnSpPr>
            <a:stCxn id="28" idx="6"/>
          </p:cNvCxnSpPr>
          <p:nvPr/>
        </p:nvCxnSpPr>
        <p:spPr>
          <a:xfrm>
            <a:off x="3067219" y="747176"/>
            <a:ext cx="1044593" cy="0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5701928" y="651926"/>
            <a:ext cx="190500" cy="190500"/>
          </a:xfrm>
          <a:prstGeom prst="ellipse">
            <a:avLst/>
          </a:prstGeom>
          <a:solidFill>
            <a:schemeClr val="bg1"/>
          </a:solidFill>
          <a:ln w="12700" cmpd="sng"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Arrow Connector 37"/>
          <p:cNvCxnSpPr>
            <a:endCxn id="37" idx="2"/>
          </p:cNvCxnSpPr>
          <p:nvPr/>
        </p:nvCxnSpPr>
        <p:spPr>
          <a:xfrm>
            <a:off x="4766337" y="747176"/>
            <a:ext cx="935591" cy="0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Oval 38"/>
          <p:cNvSpPr/>
          <p:nvPr/>
        </p:nvSpPr>
        <p:spPr>
          <a:xfrm>
            <a:off x="2885683" y="5958549"/>
            <a:ext cx="190500" cy="190500"/>
          </a:xfrm>
          <a:prstGeom prst="ellipse">
            <a:avLst/>
          </a:prstGeom>
          <a:solidFill>
            <a:schemeClr val="bg1"/>
          </a:solidFill>
          <a:ln w="12700" cmpd="sng"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Arrow Connector 39"/>
          <p:cNvCxnSpPr>
            <a:stCxn id="39" idx="6"/>
          </p:cNvCxnSpPr>
          <p:nvPr/>
        </p:nvCxnSpPr>
        <p:spPr>
          <a:xfrm>
            <a:off x="3076183" y="6053799"/>
            <a:ext cx="1044593" cy="0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endCxn id="70" idx="2"/>
          </p:cNvCxnSpPr>
          <p:nvPr/>
        </p:nvCxnSpPr>
        <p:spPr>
          <a:xfrm>
            <a:off x="4760224" y="6053799"/>
            <a:ext cx="946186" cy="0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Oval 69"/>
          <p:cNvSpPr/>
          <p:nvPr/>
        </p:nvSpPr>
        <p:spPr>
          <a:xfrm>
            <a:off x="5706410" y="5958549"/>
            <a:ext cx="190500" cy="190500"/>
          </a:xfrm>
          <a:prstGeom prst="ellipse">
            <a:avLst/>
          </a:prstGeom>
          <a:solidFill>
            <a:schemeClr val="bg1"/>
          </a:solidFill>
          <a:ln w="12700" cmpd="sng"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3408048" y="3325704"/>
            <a:ext cx="1845198" cy="0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4087871" y="3195631"/>
            <a:ext cx="672353" cy="747058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Q</a:t>
            </a:r>
            <a:r>
              <a:rPr lang="en-US" baseline="-25000"/>
              <a:t>13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253246" y="3146857"/>
            <a:ext cx="424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C3</a:t>
            </a:r>
          </a:p>
        </p:txBody>
      </p:sp>
      <p:sp>
        <p:nvSpPr>
          <p:cNvPr id="30" name="Oval 29"/>
          <p:cNvSpPr/>
          <p:nvPr/>
        </p:nvSpPr>
        <p:spPr>
          <a:xfrm>
            <a:off x="2848296" y="3610191"/>
            <a:ext cx="190500" cy="190500"/>
          </a:xfrm>
          <a:prstGeom prst="ellipse">
            <a:avLst/>
          </a:prstGeom>
          <a:solidFill>
            <a:schemeClr val="bg1"/>
          </a:solidFill>
          <a:ln w="12700" cmpd="sng"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Arrow Connector 30"/>
          <p:cNvCxnSpPr>
            <a:stCxn id="30" idx="6"/>
          </p:cNvCxnSpPr>
          <p:nvPr/>
        </p:nvCxnSpPr>
        <p:spPr>
          <a:xfrm>
            <a:off x="3038796" y="3705441"/>
            <a:ext cx="1044593" cy="0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6151430" y="3610191"/>
            <a:ext cx="190500" cy="190500"/>
          </a:xfrm>
          <a:prstGeom prst="ellipse">
            <a:avLst/>
          </a:prstGeom>
          <a:solidFill>
            <a:schemeClr val="bg1"/>
          </a:solidFill>
          <a:ln w="12700" cmpd="sng"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Arrow Connector 32"/>
          <p:cNvCxnSpPr>
            <a:endCxn id="32" idx="2"/>
          </p:cNvCxnSpPr>
          <p:nvPr/>
        </p:nvCxnSpPr>
        <p:spPr>
          <a:xfrm>
            <a:off x="4788647" y="3699993"/>
            <a:ext cx="1362783" cy="5448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endCxn id="30" idx="2"/>
          </p:cNvCxnSpPr>
          <p:nvPr/>
        </p:nvCxnSpPr>
        <p:spPr>
          <a:xfrm flipV="1">
            <a:off x="2022661" y="3705441"/>
            <a:ext cx="825635" cy="5448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8" idx="0"/>
          </p:cNvCxnSpPr>
          <p:nvPr/>
        </p:nvCxnSpPr>
        <p:spPr>
          <a:xfrm flipV="1">
            <a:off x="1927411" y="747176"/>
            <a:ext cx="0" cy="2868463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endCxn id="28" idx="2"/>
          </p:cNvCxnSpPr>
          <p:nvPr/>
        </p:nvCxnSpPr>
        <p:spPr>
          <a:xfrm flipV="1">
            <a:off x="1927411" y="747176"/>
            <a:ext cx="949308" cy="5448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Oval 43"/>
          <p:cNvSpPr/>
          <p:nvPr/>
        </p:nvSpPr>
        <p:spPr>
          <a:xfrm>
            <a:off x="7788108" y="3610191"/>
            <a:ext cx="190500" cy="190500"/>
          </a:xfrm>
          <a:prstGeom prst="ellipse">
            <a:avLst/>
          </a:prstGeom>
          <a:solidFill>
            <a:schemeClr val="bg1"/>
          </a:solidFill>
          <a:ln w="12700" cmpd="sng"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Arrow Connector 44"/>
          <p:cNvCxnSpPr/>
          <p:nvPr/>
        </p:nvCxnSpPr>
        <p:spPr>
          <a:xfrm flipV="1">
            <a:off x="7978608" y="3699993"/>
            <a:ext cx="825635" cy="5448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 flipV="1">
            <a:off x="7874902" y="3812879"/>
            <a:ext cx="9466" cy="2258448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5896910" y="6060381"/>
            <a:ext cx="1991940" cy="5448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V="1">
            <a:off x="2971768" y="5105814"/>
            <a:ext cx="0" cy="847639"/>
          </a:xfrm>
          <a:prstGeom prst="straightConnector1">
            <a:avLst/>
          </a:prstGeom>
          <a:ln w="57150" cmpd="sng">
            <a:solidFill>
              <a:schemeClr val="tx1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2971768" y="5105814"/>
            <a:ext cx="3303335" cy="1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endCxn id="32" idx="4"/>
          </p:cNvCxnSpPr>
          <p:nvPr/>
        </p:nvCxnSpPr>
        <p:spPr>
          <a:xfrm flipH="1" flipV="1">
            <a:off x="6246680" y="3800691"/>
            <a:ext cx="28423" cy="1305124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>
            <a:endCxn id="37" idx="3"/>
          </p:cNvCxnSpPr>
          <p:nvPr/>
        </p:nvCxnSpPr>
        <p:spPr>
          <a:xfrm flipV="1">
            <a:off x="4997878" y="814528"/>
            <a:ext cx="731948" cy="1643292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/>
          <p:nvPr/>
        </p:nvCxnSpPr>
        <p:spPr>
          <a:xfrm>
            <a:off x="2321419" y="2457820"/>
            <a:ext cx="2676459" cy="2200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 flipH="1" flipV="1">
            <a:off x="2313290" y="2457821"/>
            <a:ext cx="8129" cy="3042866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>
            <a:endCxn id="39" idx="1"/>
          </p:cNvCxnSpPr>
          <p:nvPr/>
        </p:nvCxnSpPr>
        <p:spPr>
          <a:xfrm>
            <a:off x="2313290" y="5500687"/>
            <a:ext cx="600291" cy="485760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33820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Arrow Connector 5"/>
          <p:cNvCxnSpPr>
            <a:endCxn id="8" idx="2"/>
          </p:cNvCxnSpPr>
          <p:nvPr/>
        </p:nvCxnSpPr>
        <p:spPr>
          <a:xfrm>
            <a:off x="885975" y="3710889"/>
            <a:ext cx="946186" cy="0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40495" y="3488990"/>
            <a:ext cx="445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H1</a:t>
            </a:r>
          </a:p>
        </p:txBody>
      </p:sp>
      <p:sp>
        <p:nvSpPr>
          <p:cNvPr id="8" name="Oval 7"/>
          <p:cNvSpPr/>
          <p:nvPr/>
        </p:nvSpPr>
        <p:spPr>
          <a:xfrm>
            <a:off x="1832161" y="3615639"/>
            <a:ext cx="190500" cy="190500"/>
          </a:xfrm>
          <a:prstGeom prst="ellipse">
            <a:avLst/>
          </a:prstGeom>
          <a:solidFill>
            <a:schemeClr val="bg1"/>
          </a:solidFill>
          <a:ln w="12700" cmpd="sng"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3436471" y="367439"/>
            <a:ext cx="1845198" cy="0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4116294" y="237366"/>
            <a:ext cx="672353" cy="747058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Q</a:t>
            </a:r>
            <a:r>
              <a:rPr lang="en-US" baseline="-25000"/>
              <a:t>11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281669" y="188592"/>
            <a:ext cx="424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C1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3436471" y="6448322"/>
            <a:ext cx="1845198" cy="0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4116294" y="5870019"/>
            <a:ext cx="672353" cy="747058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Q</a:t>
            </a:r>
            <a:r>
              <a:rPr lang="en-US" baseline="-25000"/>
              <a:t>12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281669" y="6269475"/>
            <a:ext cx="424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C2</a:t>
            </a:r>
          </a:p>
        </p:txBody>
      </p:sp>
      <p:sp>
        <p:nvSpPr>
          <p:cNvPr id="28" name="Oval 27"/>
          <p:cNvSpPr/>
          <p:nvPr/>
        </p:nvSpPr>
        <p:spPr>
          <a:xfrm>
            <a:off x="2876719" y="651926"/>
            <a:ext cx="190500" cy="190500"/>
          </a:xfrm>
          <a:prstGeom prst="ellipse">
            <a:avLst/>
          </a:prstGeom>
          <a:solidFill>
            <a:schemeClr val="bg1"/>
          </a:solidFill>
          <a:ln w="12700" cmpd="sng"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Arrow Connector 34"/>
          <p:cNvCxnSpPr>
            <a:stCxn id="28" idx="6"/>
          </p:cNvCxnSpPr>
          <p:nvPr/>
        </p:nvCxnSpPr>
        <p:spPr>
          <a:xfrm>
            <a:off x="3067219" y="747176"/>
            <a:ext cx="1044593" cy="0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5701928" y="651926"/>
            <a:ext cx="190500" cy="190500"/>
          </a:xfrm>
          <a:prstGeom prst="ellipse">
            <a:avLst/>
          </a:prstGeom>
          <a:solidFill>
            <a:schemeClr val="bg1"/>
          </a:solidFill>
          <a:ln w="12700" cmpd="sng"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Arrow Connector 37"/>
          <p:cNvCxnSpPr>
            <a:endCxn id="37" idx="2"/>
          </p:cNvCxnSpPr>
          <p:nvPr/>
        </p:nvCxnSpPr>
        <p:spPr>
          <a:xfrm>
            <a:off x="4766337" y="747176"/>
            <a:ext cx="935591" cy="0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Oval 38"/>
          <p:cNvSpPr/>
          <p:nvPr/>
        </p:nvSpPr>
        <p:spPr>
          <a:xfrm>
            <a:off x="2885683" y="5958549"/>
            <a:ext cx="190500" cy="190500"/>
          </a:xfrm>
          <a:prstGeom prst="ellipse">
            <a:avLst/>
          </a:prstGeom>
          <a:solidFill>
            <a:schemeClr val="bg1"/>
          </a:solidFill>
          <a:ln w="12700" cmpd="sng"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Arrow Connector 39"/>
          <p:cNvCxnSpPr>
            <a:stCxn id="39" idx="6"/>
          </p:cNvCxnSpPr>
          <p:nvPr/>
        </p:nvCxnSpPr>
        <p:spPr>
          <a:xfrm>
            <a:off x="3076183" y="6053799"/>
            <a:ext cx="1044593" cy="0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endCxn id="70" idx="2"/>
          </p:cNvCxnSpPr>
          <p:nvPr/>
        </p:nvCxnSpPr>
        <p:spPr>
          <a:xfrm>
            <a:off x="4760224" y="6053799"/>
            <a:ext cx="946186" cy="0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Oval 69"/>
          <p:cNvSpPr/>
          <p:nvPr/>
        </p:nvSpPr>
        <p:spPr>
          <a:xfrm>
            <a:off x="5706410" y="5958549"/>
            <a:ext cx="190500" cy="190500"/>
          </a:xfrm>
          <a:prstGeom prst="ellipse">
            <a:avLst/>
          </a:prstGeom>
          <a:solidFill>
            <a:schemeClr val="bg1"/>
          </a:solidFill>
          <a:ln w="12700" cmpd="sng"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3408048" y="3325704"/>
            <a:ext cx="1845198" cy="0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4087871" y="3195631"/>
            <a:ext cx="672353" cy="747058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Q</a:t>
            </a:r>
            <a:r>
              <a:rPr lang="en-US" baseline="-25000"/>
              <a:t>13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253246" y="3146857"/>
            <a:ext cx="424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C3</a:t>
            </a:r>
          </a:p>
        </p:txBody>
      </p:sp>
      <p:sp>
        <p:nvSpPr>
          <p:cNvPr id="30" name="Oval 29"/>
          <p:cNvSpPr/>
          <p:nvPr/>
        </p:nvSpPr>
        <p:spPr>
          <a:xfrm>
            <a:off x="2848296" y="3610191"/>
            <a:ext cx="190500" cy="190500"/>
          </a:xfrm>
          <a:prstGeom prst="ellipse">
            <a:avLst/>
          </a:prstGeom>
          <a:solidFill>
            <a:schemeClr val="bg1"/>
          </a:solidFill>
          <a:ln w="12700" cmpd="sng"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Arrow Connector 30"/>
          <p:cNvCxnSpPr>
            <a:stCxn id="30" idx="6"/>
          </p:cNvCxnSpPr>
          <p:nvPr/>
        </p:nvCxnSpPr>
        <p:spPr>
          <a:xfrm>
            <a:off x="3038796" y="3705441"/>
            <a:ext cx="1044593" cy="0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6151430" y="3610191"/>
            <a:ext cx="190500" cy="190500"/>
          </a:xfrm>
          <a:prstGeom prst="ellipse">
            <a:avLst/>
          </a:prstGeom>
          <a:solidFill>
            <a:schemeClr val="bg1"/>
          </a:solidFill>
          <a:ln w="12700" cmpd="sng"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Arrow Connector 32"/>
          <p:cNvCxnSpPr>
            <a:endCxn id="32" idx="2"/>
          </p:cNvCxnSpPr>
          <p:nvPr/>
        </p:nvCxnSpPr>
        <p:spPr>
          <a:xfrm>
            <a:off x="4788647" y="3699993"/>
            <a:ext cx="1362783" cy="5448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8" idx="0"/>
          </p:cNvCxnSpPr>
          <p:nvPr/>
        </p:nvCxnSpPr>
        <p:spPr>
          <a:xfrm flipV="1">
            <a:off x="1927411" y="747176"/>
            <a:ext cx="0" cy="2868463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endCxn id="28" idx="2"/>
          </p:cNvCxnSpPr>
          <p:nvPr/>
        </p:nvCxnSpPr>
        <p:spPr>
          <a:xfrm flipV="1">
            <a:off x="1927411" y="747176"/>
            <a:ext cx="949308" cy="5448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Oval 43"/>
          <p:cNvSpPr/>
          <p:nvPr/>
        </p:nvSpPr>
        <p:spPr>
          <a:xfrm>
            <a:off x="7788108" y="3610191"/>
            <a:ext cx="190500" cy="190500"/>
          </a:xfrm>
          <a:prstGeom prst="ellipse">
            <a:avLst/>
          </a:prstGeom>
          <a:solidFill>
            <a:schemeClr val="bg1"/>
          </a:solidFill>
          <a:ln w="12700" cmpd="sng"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5" name="Straight Arrow Connector 44"/>
          <p:cNvCxnSpPr/>
          <p:nvPr/>
        </p:nvCxnSpPr>
        <p:spPr>
          <a:xfrm flipV="1">
            <a:off x="7978608" y="3699993"/>
            <a:ext cx="825635" cy="5448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endCxn id="30" idx="4"/>
          </p:cNvCxnSpPr>
          <p:nvPr/>
        </p:nvCxnSpPr>
        <p:spPr>
          <a:xfrm flipH="1" flipV="1">
            <a:off x="2943546" y="3800691"/>
            <a:ext cx="13407" cy="853088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2943345" y="4653779"/>
            <a:ext cx="1453695" cy="0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70" idx="0"/>
          </p:cNvCxnSpPr>
          <p:nvPr/>
        </p:nvCxnSpPr>
        <p:spPr>
          <a:xfrm flipH="1" flipV="1">
            <a:off x="5787473" y="5500687"/>
            <a:ext cx="14187" cy="457862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>
            <a:off x="4397040" y="5500687"/>
            <a:ext cx="1404620" cy="0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>
            <a:off x="4397040" y="4653779"/>
            <a:ext cx="0" cy="846908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>
            <a:stCxn id="32" idx="6"/>
            <a:endCxn id="44" idx="2"/>
          </p:cNvCxnSpPr>
          <p:nvPr/>
        </p:nvCxnSpPr>
        <p:spPr>
          <a:xfrm>
            <a:off x="6341930" y="3705441"/>
            <a:ext cx="1446178" cy="0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>
            <a:endCxn id="37" idx="3"/>
          </p:cNvCxnSpPr>
          <p:nvPr/>
        </p:nvCxnSpPr>
        <p:spPr>
          <a:xfrm flipV="1">
            <a:off x="4997878" y="814528"/>
            <a:ext cx="731948" cy="1643292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/>
          <p:nvPr/>
        </p:nvCxnSpPr>
        <p:spPr>
          <a:xfrm>
            <a:off x="2321419" y="2457820"/>
            <a:ext cx="2676459" cy="2200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 flipH="1" flipV="1">
            <a:off x="2313290" y="2457821"/>
            <a:ext cx="8129" cy="3042866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>
            <a:endCxn id="39" idx="1"/>
          </p:cNvCxnSpPr>
          <p:nvPr/>
        </p:nvCxnSpPr>
        <p:spPr>
          <a:xfrm>
            <a:off x="2313290" y="5500687"/>
            <a:ext cx="600291" cy="485760"/>
          </a:xfrm>
          <a:prstGeom prst="straightConnector1">
            <a:avLst/>
          </a:prstGeom>
          <a:ln w="57150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984936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5490" y="22583"/>
            <a:ext cx="6898744" cy="876121"/>
          </a:xfrm>
        </p:spPr>
        <p:txBody>
          <a:bodyPr>
            <a:normAutofit/>
          </a:bodyPr>
          <a:lstStyle/>
          <a:p>
            <a:r>
              <a:rPr lang="en-GB" sz="3200" dirty="0"/>
              <a:t>Sequential Heat Exchanger Synthesis</a:t>
            </a:r>
          </a:p>
        </p:txBody>
      </p:sp>
      <p:sp>
        <p:nvSpPr>
          <p:cNvPr id="4" name="Rectangle 3"/>
          <p:cNvSpPr/>
          <p:nvPr/>
        </p:nvSpPr>
        <p:spPr>
          <a:xfrm>
            <a:off x="3009646" y="4427889"/>
            <a:ext cx="2861315" cy="9319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Rectangle 4"/>
          <p:cNvSpPr/>
          <p:nvPr/>
        </p:nvSpPr>
        <p:spPr>
          <a:xfrm>
            <a:off x="2922762" y="2703063"/>
            <a:ext cx="2861315" cy="9319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Rectangle 5"/>
          <p:cNvSpPr/>
          <p:nvPr/>
        </p:nvSpPr>
        <p:spPr>
          <a:xfrm>
            <a:off x="2922763" y="926428"/>
            <a:ext cx="2861315" cy="9319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TextBox 6"/>
          <p:cNvSpPr txBox="1"/>
          <p:nvPr/>
        </p:nvSpPr>
        <p:spPr>
          <a:xfrm>
            <a:off x="2644297" y="1037203"/>
            <a:ext cx="32046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/>
              <a:t>Optimization of utilities consumption</a:t>
            </a:r>
          </a:p>
          <a:p>
            <a:pPr algn="ctr"/>
            <a:r>
              <a:rPr lang="fi-FI" dirty="0">
                <a:solidFill>
                  <a:srgbClr val="FF0000"/>
                </a:solidFill>
              </a:rPr>
              <a:t>LP-transshipment model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04145" y="2653030"/>
            <a:ext cx="32046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/>
              <a:t>Minimization of number </a:t>
            </a:r>
          </a:p>
          <a:p>
            <a:pPr algn="ctr"/>
            <a:r>
              <a:rPr lang="fi-FI" dirty="0"/>
              <a:t>of units</a:t>
            </a:r>
          </a:p>
          <a:p>
            <a:pPr algn="ctr"/>
            <a:r>
              <a:rPr lang="fi-FI" dirty="0">
                <a:solidFill>
                  <a:srgbClr val="FF0000"/>
                </a:solidFill>
              </a:rPr>
              <a:t>MILP-transshipment model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71684" y="4439102"/>
            <a:ext cx="3204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/>
              <a:t>Optimization of network cost</a:t>
            </a:r>
          </a:p>
          <a:p>
            <a:pPr algn="ctr"/>
            <a:r>
              <a:rPr lang="fi-FI" dirty="0">
                <a:solidFill>
                  <a:srgbClr val="FF0000"/>
                </a:solidFill>
              </a:rPr>
              <a:t>NLP-superstructure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19793" y="5610569"/>
            <a:ext cx="1067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Result OK?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49880" y="6377557"/>
            <a:ext cx="1104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/>
              <a:t>YES, STOP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349867" y="5847350"/>
            <a:ext cx="20087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NO, new DTmin value </a:t>
            </a:r>
          </a:p>
        </p:txBody>
      </p:sp>
      <p:cxnSp>
        <p:nvCxnSpPr>
          <p:cNvPr id="13" name="Straight Arrow Connector 12"/>
          <p:cNvCxnSpPr>
            <a:stCxn id="6" idx="2"/>
            <a:endCxn id="5" idx="0"/>
          </p:cNvCxnSpPr>
          <p:nvPr/>
        </p:nvCxnSpPr>
        <p:spPr>
          <a:xfrm flipH="1">
            <a:off x="4353420" y="1858354"/>
            <a:ext cx="1" cy="844709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endCxn id="9" idx="0"/>
          </p:cNvCxnSpPr>
          <p:nvPr/>
        </p:nvCxnSpPr>
        <p:spPr>
          <a:xfrm>
            <a:off x="4374021" y="3616773"/>
            <a:ext cx="0" cy="822329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331389" y="5184740"/>
            <a:ext cx="20603" cy="46284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4195973" y="6244186"/>
            <a:ext cx="1" cy="24030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endCxn id="12" idx="1"/>
          </p:cNvCxnSpPr>
          <p:nvPr/>
        </p:nvCxnSpPr>
        <p:spPr>
          <a:xfrm>
            <a:off x="4674550" y="6170515"/>
            <a:ext cx="1675317" cy="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884092" y="898704"/>
            <a:ext cx="18668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Problem Data </a:t>
            </a:r>
          </a:p>
          <a:p>
            <a:r>
              <a:rPr lang="fi-FI" dirty="0"/>
              <a:t>(streams, cost)</a:t>
            </a:r>
          </a:p>
          <a:p>
            <a:r>
              <a:rPr lang="fi-FI" dirty="0"/>
              <a:t>DT min value</a:t>
            </a:r>
          </a:p>
          <a:p>
            <a:endParaRPr lang="fi-FI" dirty="0"/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7455902" y="1828158"/>
            <a:ext cx="0" cy="404881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5784078" y="1372041"/>
            <a:ext cx="1038315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809756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GB" sz="3700"/>
              <a:t>Simultaneous Heat Exchanger Synthesis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6C4089F-BEA0-41C4-95BA-7C3D64A8A035}"/>
              </a:ext>
            </a:extLst>
          </p:cNvPr>
          <p:cNvSpPr txBox="1"/>
          <p:nvPr/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defTabSz="914400">
              <a:spcBef>
                <a:spcPct val="20000"/>
              </a:spcBef>
              <a:buFont typeface="Arial" pitchFamily="34" charset="0"/>
            </a:pPr>
            <a:r>
              <a:rPr lang="en-US" sz="2800"/>
              <a:t>In simultaneous HENS all different objectives (cost of utilities, cost of heat exchanger area and the cost of units) are minimized in one single MINLP model. </a:t>
            </a:r>
            <a:endParaRPr lang="fi-FI" sz="2800" dirty="0"/>
          </a:p>
        </p:txBody>
      </p:sp>
      <p:pic>
        <p:nvPicPr>
          <p:cNvPr id="1026" name="Picture 2" descr="237e) Synthesis of Heat Exchanger Networks with Optimal Placement of  Utilities | AIChE">
            <a:extLst>
              <a:ext uri="{FF2B5EF4-FFF2-40B4-BE49-F238E27FC236}">
                <a16:creationId xmlns:a16="http://schemas.microsoft.com/office/drawing/2014/main" id="{EA46549B-139B-4CD3-9CE8-DAE8CD77B5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8200" y="2620535"/>
            <a:ext cx="4038600" cy="2485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41731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205F5D-E155-48A7-A414-D357493A1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LP-transshipment model for minimum utilities</a:t>
            </a: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410ED42C-9673-4439-8238-56FAABE6D2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4949" y="1930170"/>
            <a:ext cx="4901857" cy="4790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9808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1"/>
            <a:ext cx="7772400" cy="2076450"/>
          </a:xfrm>
        </p:spPr>
        <p:txBody>
          <a:bodyPr>
            <a:normAutofit/>
          </a:bodyPr>
          <a:lstStyle/>
          <a:p>
            <a:r>
              <a:rPr lang="en-GB" dirty="0"/>
              <a:t>Sequential </a:t>
            </a:r>
            <a:br>
              <a:rPr lang="en-GB" dirty="0"/>
            </a:br>
            <a:r>
              <a:rPr lang="en-GB" dirty="0"/>
              <a:t>Heat Exchanger Synthesis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/>
              <a:t>Extended LP Transshipment Model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57666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07246" y="928465"/>
            <a:ext cx="2024760" cy="696426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367720" y="2126063"/>
            <a:ext cx="505250" cy="50525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H1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007246" y="2044133"/>
            <a:ext cx="2024760" cy="696426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7471688" y="1024050"/>
            <a:ext cx="505250" cy="50525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C1</a:t>
            </a:r>
          </a:p>
        </p:txBody>
      </p:sp>
      <p:sp>
        <p:nvSpPr>
          <p:cNvPr id="23" name="Oval 22"/>
          <p:cNvSpPr/>
          <p:nvPr/>
        </p:nvSpPr>
        <p:spPr>
          <a:xfrm>
            <a:off x="7471688" y="3209209"/>
            <a:ext cx="505250" cy="50525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/>
              <a:t>C2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007246" y="3159801"/>
            <a:ext cx="2024760" cy="696426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3007246" y="4275469"/>
            <a:ext cx="2024760" cy="696426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007246" y="5391136"/>
            <a:ext cx="2024760" cy="696426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/>
          <p:cNvCxnSpPr>
            <a:stCxn id="6" idx="6"/>
            <a:endCxn id="21" idx="1"/>
          </p:cNvCxnSpPr>
          <p:nvPr/>
        </p:nvCxnSpPr>
        <p:spPr>
          <a:xfrm>
            <a:off x="1872970" y="2378688"/>
            <a:ext cx="1134276" cy="1365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6" idx="6"/>
            <a:endCxn id="24" idx="1"/>
          </p:cNvCxnSpPr>
          <p:nvPr/>
        </p:nvCxnSpPr>
        <p:spPr>
          <a:xfrm>
            <a:off x="1872970" y="2378688"/>
            <a:ext cx="1134276" cy="112932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endCxn id="25" idx="1"/>
          </p:cNvCxnSpPr>
          <p:nvPr/>
        </p:nvCxnSpPr>
        <p:spPr>
          <a:xfrm>
            <a:off x="1872970" y="2378688"/>
            <a:ext cx="1134276" cy="224499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6" idx="6"/>
          </p:cNvCxnSpPr>
          <p:nvPr/>
        </p:nvCxnSpPr>
        <p:spPr>
          <a:xfrm>
            <a:off x="1872970" y="2378688"/>
            <a:ext cx="1138668" cy="331314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endCxn id="22" idx="2"/>
          </p:cNvCxnSpPr>
          <p:nvPr/>
        </p:nvCxnSpPr>
        <p:spPr>
          <a:xfrm flipV="1">
            <a:off x="5032006" y="1276675"/>
            <a:ext cx="2439682" cy="99338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endCxn id="22" idx="2"/>
          </p:cNvCxnSpPr>
          <p:nvPr/>
        </p:nvCxnSpPr>
        <p:spPr>
          <a:xfrm flipV="1">
            <a:off x="5032006" y="1276675"/>
            <a:ext cx="2439682" cy="207770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endCxn id="23" idx="2"/>
          </p:cNvCxnSpPr>
          <p:nvPr/>
        </p:nvCxnSpPr>
        <p:spPr>
          <a:xfrm>
            <a:off x="5032006" y="2522685"/>
            <a:ext cx="2439682" cy="93914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flipV="1">
            <a:off x="5032006" y="3480697"/>
            <a:ext cx="2439682" cy="12631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endCxn id="23" idx="2"/>
          </p:cNvCxnSpPr>
          <p:nvPr/>
        </p:nvCxnSpPr>
        <p:spPr>
          <a:xfrm flipV="1">
            <a:off x="5053116" y="3461834"/>
            <a:ext cx="2418572" cy="124023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3283326" y="2270060"/>
            <a:ext cx="245403" cy="252625"/>
          </a:xfrm>
          <a:prstGeom prst="ellipse">
            <a:avLst/>
          </a:prstGeom>
          <a:solidFill>
            <a:srgbClr val="000000"/>
          </a:solidFill>
          <a:ln w="38100" cmpd="sng"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4" name="Straight Arrow Connector 63"/>
          <p:cNvCxnSpPr>
            <a:endCxn id="17" idx="2"/>
          </p:cNvCxnSpPr>
          <p:nvPr/>
        </p:nvCxnSpPr>
        <p:spPr>
          <a:xfrm>
            <a:off x="3007246" y="2385517"/>
            <a:ext cx="276080" cy="1085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>
            <a:off x="3390689" y="2270060"/>
            <a:ext cx="1641317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>
            <a:off x="3390689" y="2522685"/>
            <a:ext cx="1641317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4" name="Oval 93"/>
          <p:cNvSpPr/>
          <p:nvPr/>
        </p:nvSpPr>
        <p:spPr>
          <a:xfrm>
            <a:off x="3289097" y="3354382"/>
            <a:ext cx="245403" cy="252625"/>
          </a:xfrm>
          <a:prstGeom prst="ellipse">
            <a:avLst/>
          </a:prstGeom>
          <a:solidFill>
            <a:srgbClr val="000000"/>
          </a:solidFill>
          <a:ln w="38100" cmpd="sng"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5" name="Straight Arrow Connector 94"/>
          <p:cNvCxnSpPr/>
          <p:nvPr/>
        </p:nvCxnSpPr>
        <p:spPr>
          <a:xfrm>
            <a:off x="3401451" y="2522685"/>
            <a:ext cx="10348" cy="83169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>
            <a:off x="2986906" y="3480695"/>
            <a:ext cx="276080" cy="1085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/>
          <p:nvPr/>
        </p:nvCxnSpPr>
        <p:spPr>
          <a:xfrm>
            <a:off x="3411799" y="3354382"/>
            <a:ext cx="1641317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/>
          <p:nvPr/>
        </p:nvCxnSpPr>
        <p:spPr>
          <a:xfrm>
            <a:off x="3411799" y="3607007"/>
            <a:ext cx="1641317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9" name="Oval 98"/>
          <p:cNvSpPr/>
          <p:nvPr/>
        </p:nvSpPr>
        <p:spPr>
          <a:xfrm>
            <a:off x="3308448" y="4449442"/>
            <a:ext cx="245403" cy="252625"/>
          </a:xfrm>
          <a:prstGeom prst="ellipse">
            <a:avLst/>
          </a:prstGeom>
          <a:solidFill>
            <a:srgbClr val="000000"/>
          </a:solidFill>
          <a:ln w="38100" cmpd="sng"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0" name="Straight Arrow Connector 99"/>
          <p:cNvCxnSpPr/>
          <p:nvPr/>
        </p:nvCxnSpPr>
        <p:spPr>
          <a:xfrm>
            <a:off x="3420802" y="3617745"/>
            <a:ext cx="10348" cy="83169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/>
          <p:nvPr/>
        </p:nvCxnSpPr>
        <p:spPr>
          <a:xfrm>
            <a:off x="3011638" y="4597279"/>
            <a:ext cx="276080" cy="1085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/>
          <p:nvPr/>
        </p:nvCxnSpPr>
        <p:spPr>
          <a:xfrm>
            <a:off x="3431150" y="4702067"/>
            <a:ext cx="1641317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7" name="Oval 106"/>
          <p:cNvSpPr/>
          <p:nvPr/>
        </p:nvSpPr>
        <p:spPr>
          <a:xfrm>
            <a:off x="3336389" y="5533764"/>
            <a:ext cx="245403" cy="252625"/>
          </a:xfrm>
          <a:prstGeom prst="ellipse">
            <a:avLst/>
          </a:prstGeom>
          <a:solidFill>
            <a:srgbClr val="000000"/>
          </a:solidFill>
          <a:ln w="38100" cmpd="sng"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8" name="Straight Arrow Connector 107"/>
          <p:cNvCxnSpPr/>
          <p:nvPr/>
        </p:nvCxnSpPr>
        <p:spPr>
          <a:xfrm>
            <a:off x="3448743" y="4702067"/>
            <a:ext cx="10348" cy="83169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/>
          <p:nvPr/>
        </p:nvCxnSpPr>
        <p:spPr>
          <a:xfrm>
            <a:off x="3034198" y="5691829"/>
            <a:ext cx="25352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/>
          <p:nvPr/>
        </p:nvCxnSpPr>
        <p:spPr>
          <a:xfrm>
            <a:off x="3468094" y="5797127"/>
            <a:ext cx="10348" cy="83169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6198291" y="1236138"/>
            <a:ext cx="57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Q</a:t>
            </a:r>
            <a:r>
              <a:rPr lang="en-US" baseline="-25000"/>
              <a:t>112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5970129" y="3169716"/>
            <a:ext cx="57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Q</a:t>
            </a:r>
            <a:r>
              <a:rPr lang="en-US" baseline="-25000"/>
              <a:t>123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5683144" y="2046741"/>
            <a:ext cx="57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Q</a:t>
            </a:r>
            <a:r>
              <a:rPr lang="en-US" baseline="-25000"/>
              <a:t>113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6897718" y="2902218"/>
            <a:ext cx="57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Q</a:t>
            </a:r>
            <a:r>
              <a:rPr lang="en-US" baseline="-25000"/>
              <a:t>122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6841049" y="3728015"/>
            <a:ext cx="57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Q</a:t>
            </a:r>
            <a:r>
              <a:rPr lang="en-US" baseline="-25000"/>
              <a:t>124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3373409" y="2718959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R</a:t>
            </a:r>
            <a:r>
              <a:rPr lang="en-US" baseline="-25000"/>
              <a:t>12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3448743" y="3856227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R</a:t>
            </a:r>
            <a:r>
              <a:rPr lang="en-US" baseline="-25000"/>
              <a:t>13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3504988" y="4997815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R</a:t>
            </a:r>
            <a:r>
              <a:rPr lang="en-US" baseline="-25000"/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2270842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94" grpId="0" animBg="1"/>
      <p:bldP spid="99" grpId="0" animBg="1"/>
      <p:bldP spid="107" grpId="0" animBg="1"/>
      <p:bldP spid="52" grpId="0"/>
      <p:bldP spid="111" grpId="0"/>
      <p:bldP spid="112" grpId="0"/>
      <p:bldP spid="113" grpId="0"/>
      <p:bldP spid="114" grpId="0"/>
      <p:bldP spid="54" grpId="0"/>
      <p:bldP spid="115" grpId="0"/>
      <p:bldP spid="1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632" y="833800"/>
            <a:ext cx="8835978" cy="1731467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846726" y="5070187"/>
            <a:ext cx="7120197" cy="751273"/>
            <a:chOff x="1000676" y="3441070"/>
            <a:chExt cx="7120197" cy="751273"/>
          </a:xfrm>
        </p:grpSpPr>
        <p:sp>
          <p:nvSpPr>
            <p:cNvPr id="5" name="Rectangle 4"/>
            <p:cNvSpPr/>
            <p:nvPr/>
          </p:nvSpPr>
          <p:spPr>
            <a:xfrm>
              <a:off x="1000676" y="3441070"/>
              <a:ext cx="7120197" cy="751273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90481" y="3441071"/>
              <a:ext cx="6876442" cy="751272"/>
            </a:xfrm>
            <a:prstGeom prst="rect">
              <a:avLst/>
            </a:prstGeom>
          </p:spPr>
        </p:pic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9657" y="3468403"/>
            <a:ext cx="6132727" cy="1457425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1090481" y="3591751"/>
            <a:ext cx="6004057" cy="3848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242881" y="4398363"/>
            <a:ext cx="6199503" cy="3848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1469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31613" y="2378688"/>
            <a:ext cx="3646785" cy="216231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6882" y="681419"/>
            <a:ext cx="860985" cy="3409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8870" y="5818202"/>
            <a:ext cx="540000" cy="36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026" y="2661454"/>
            <a:ext cx="444255" cy="36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41361" y="3288639"/>
            <a:ext cx="437647" cy="360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46187" y="3094435"/>
            <a:ext cx="621000" cy="360000"/>
          </a:xfrm>
          <a:prstGeom prst="rect">
            <a:avLst/>
          </a:prstGeom>
        </p:spPr>
      </p:pic>
      <p:cxnSp>
        <p:nvCxnSpPr>
          <p:cNvPr id="11" name="Straight Arrow Connector 10"/>
          <p:cNvCxnSpPr>
            <a:endCxn id="26" idx="0"/>
          </p:cNvCxnSpPr>
          <p:nvPr/>
        </p:nvCxnSpPr>
        <p:spPr>
          <a:xfrm>
            <a:off x="3098143" y="1101486"/>
            <a:ext cx="0" cy="16061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8" idx="3"/>
            <a:endCxn id="26" idx="2"/>
          </p:cNvCxnSpPr>
          <p:nvPr/>
        </p:nvCxnSpPr>
        <p:spPr>
          <a:xfrm flipV="1">
            <a:off x="998281" y="2818394"/>
            <a:ext cx="1989094" cy="2306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26" idx="4"/>
            <a:endCxn id="7" idx="0"/>
          </p:cNvCxnSpPr>
          <p:nvPr/>
        </p:nvCxnSpPr>
        <p:spPr>
          <a:xfrm>
            <a:off x="3098143" y="2929162"/>
            <a:ext cx="727" cy="28890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26" idx="6"/>
            <a:endCxn id="36" idx="2"/>
          </p:cNvCxnSpPr>
          <p:nvPr/>
        </p:nvCxnSpPr>
        <p:spPr>
          <a:xfrm flipV="1">
            <a:off x="3208911" y="2809226"/>
            <a:ext cx="3730369" cy="916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2987375" y="2707626"/>
            <a:ext cx="221536" cy="22153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67731" y="2618167"/>
            <a:ext cx="474894" cy="360000"/>
          </a:xfrm>
          <a:prstGeom prst="rect">
            <a:avLst/>
          </a:prstGeom>
        </p:spPr>
      </p:pic>
      <p:sp>
        <p:nvSpPr>
          <p:cNvPr id="36" name="Oval 35"/>
          <p:cNvSpPr/>
          <p:nvPr/>
        </p:nvSpPr>
        <p:spPr>
          <a:xfrm>
            <a:off x="6939280" y="2698458"/>
            <a:ext cx="221536" cy="22153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7" name="Straight Arrow Connector 36"/>
          <p:cNvCxnSpPr>
            <a:stCxn id="36" idx="6"/>
            <a:endCxn id="34" idx="1"/>
          </p:cNvCxnSpPr>
          <p:nvPr/>
        </p:nvCxnSpPr>
        <p:spPr>
          <a:xfrm flipV="1">
            <a:off x="7160816" y="2798167"/>
            <a:ext cx="606915" cy="1105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9" name="Picture 3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30156" y="2409786"/>
            <a:ext cx="760000" cy="360000"/>
          </a:xfrm>
          <a:prstGeom prst="rect">
            <a:avLst/>
          </a:prstGeom>
        </p:spPr>
      </p:pic>
      <p:sp>
        <p:nvSpPr>
          <p:cNvPr id="40" name="Oval 39"/>
          <p:cNvSpPr/>
          <p:nvPr/>
        </p:nvSpPr>
        <p:spPr>
          <a:xfrm>
            <a:off x="6939280" y="3354532"/>
            <a:ext cx="221536" cy="22153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7160816" y="3482877"/>
            <a:ext cx="53967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26" idx="5"/>
          </p:cNvCxnSpPr>
          <p:nvPr/>
        </p:nvCxnSpPr>
        <p:spPr>
          <a:xfrm>
            <a:off x="3176468" y="2896719"/>
            <a:ext cx="400711" cy="586158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endCxn id="40" idx="2"/>
          </p:cNvCxnSpPr>
          <p:nvPr/>
        </p:nvCxnSpPr>
        <p:spPr>
          <a:xfrm flipV="1">
            <a:off x="3577179" y="3465300"/>
            <a:ext cx="3362101" cy="1181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Oval 56"/>
          <p:cNvSpPr/>
          <p:nvPr/>
        </p:nvSpPr>
        <p:spPr>
          <a:xfrm>
            <a:off x="3818130" y="3909187"/>
            <a:ext cx="221536" cy="22153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3" name="Straight Arrow Connector 62"/>
          <p:cNvCxnSpPr>
            <a:endCxn id="57" idx="2"/>
          </p:cNvCxnSpPr>
          <p:nvPr/>
        </p:nvCxnSpPr>
        <p:spPr>
          <a:xfrm flipV="1">
            <a:off x="998281" y="4019955"/>
            <a:ext cx="2819849" cy="2306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5" name="Picture 6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4026" y="3863015"/>
            <a:ext cx="444255" cy="360000"/>
          </a:xfrm>
          <a:prstGeom prst="rect">
            <a:avLst/>
          </a:prstGeom>
        </p:spPr>
      </p:pic>
      <p:cxnSp>
        <p:nvCxnSpPr>
          <p:cNvPr id="66" name="Straight Connector 65"/>
          <p:cNvCxnSpPr>
            <a:stCxn id="57" idx="6"/>
          </p:cNvCxnSpPr>
          <p:nvPr/>
        </p:nvCxnSpPr>
        <p:spPr>
          <a:xfrm>
            <a:off x="4039666" y="4019955"/>
            <a:ext cx="2270621" cy="0"/>
          </a:xfrm>
          <a:prstGeom prst="line">
            <a:avLst/>
          </a:prstGeom>
          <a:ln w="28575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endCxn id="40" idx="3"/>
          </p:cNvCxnSpPr>
          <p:nvPr/>
        </p:nvCxnSpPr>
        <p:spPr>
          <a:xfrm flipV="1">
            <a:off x="6310287" y="3543625"/>
            <a:ext cx="661436" cy="4763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2" name="Picture 7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43966" y="3648639"/>
            <a:ext cx="783000" cy="360000"/>
          </a:xfrm>
          <a:prstGeom prst="rect">
            <a:avLst/>
          </a:prstGeom>
        </p:spPr>
      </p:pic>
      <p:cxnSp>
        <p:nvCxnSpPr>
          <p:cNvPr id="73" name="Straight Arrow Connector 72"/>
          <p:cNvCxnSpPr>
            <a:endCxn id="57" idx="0"/>
          </p:cNvCxnSpPr>
          <p:nvPr/>
        </p:nvCxnSpPr>
        <p:spPr>
          <a:xfrm>
            <a:off x="3928898" y="1101486"/>
            <a:ext cx="0" cy="280770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6" name="Picture 7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77179" y="693160"/>
            <a:ext cx="1044000" cy="360000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577179" y="5818202"/>
            <a:ext cx="720000" cy="360000"/>
          </a:xfrm>
          <a:prstGeom prst="rect">
            <a:avLst/>
          </a:prstGeom>
        </p:spPr>
      </p:pic>
      <p:cxnSp>
        <p:nvCxnSpPr>
          <p:cNvPr id="78" name="Straight Arrow Connector 77"/>
          <p:cNvCxnSpPr>
            <a:stCxn id="57" idx="4"/>
          </p:cNvCxnSpPr>
          <p:nvPr/>
        </p:nvCxnSpPr>
        <p:spPr>
          <a:xfrm>
            <a:off x="3928898" y="4130723"/>
            <a:ext cx="0" cy="168747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1" name="Oval 80"/>
          <p:cNvSpPr/>
          <p:nvPr/>
        </p:nvSpPr>
        <p:spPr>
          <a:xfrm>
            <a:off x="2556882" y="2320659"/>
            <a:ext cx="1128424" cy="977133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" name="Oval 81"/>
          <p:cNvSpPr/>
          <p:nvPr/>
        </p:nvSpPr>
        <p:spPr>
          <a:xfrm>
            <a:off x="3368870" y="3543625"/>
            <a:ext cx="1128424" cy="977133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" name="Oval 82"/>
          <p:cNvSpPr/>
          <p:nvPr/>
        </p:nvSpPr>
        <p:spPr>
          <a:xfrm>
            <a:off x="6460116" y="2361034"/>
            <a:ext cx="1128424" cy="733401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4" name="Oval 83"/>
          <p:cNvSpPr/>
          <p:nvPr/>
        </p:nvSpPr>
        <p:spPr>
          <a:xfrm>
            <a:off x="6460116" y="3094435"/>
            <a:ext cx="1128424" cy="814753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8834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6" grpId="0" animBg="1"/>
      <p:bldP spid="40" grpId="0" animBg="1"/>
      <p:bldP spid="57" grpId="0" animBg="1"/>
      <p:bldP spid="81" grpId="0" animBg="1"/>
      <p:bldP spid="82" grpId="0" animBg="1"/>
      <p:bldP spid="83" grpId="0" animBg="1"/>
      <p:bldP spid="8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creen Shot 2012-10-02 at 21.47.13 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321" y="1699367"/>
            <a:ext cx="4976363" cy="33731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606" y="1158591"/>
            <a:ext cx="4320000" cy="5407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8477" y="1699367"/>
            <a:ext cx="1992414" cy="54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430" y="5327396"/>
            <a:ext cx="3736552" cy="54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20419" y="4650133"/>
            <a:ext cx="2886207" cy="540000"/>
          </a:xfrm>
          <a:prstGeom prst="rect">
            <a:avLst/>
          </a:prstGeom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200" y="37092"/>
            <a:ext cx="8229600" cy="1143000"/>
          </a:xfrm>
        </p:spPr>
        <p:txBody>
          <a:bodyPr/>
          <a:lstStyle/>
          <a:p>
            <a:r>
              <a:rPr lang="en-GB"/>
              <a:t>Energy Balances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2677184" y="1818141"/>
            <a:ext cx="1370572" cy="1114639"/>
          </a:xfrm>
          <a:prstGeom prst="straightConnector1">
            <a:avLst/>
          </a:prstGeom>
          <a:ln w="57150" cmpd="sng">
            <a:solidFill>
              <a:schemeClr val="tx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2302561" y="3873828"/>
            <a:ext cx="2293424" cy="1198702"/>
          </a:xfrm>
          <a:prstGeom prst="straightConnector1">
            <a:avLst/>
          </a:prstGeom>
          <a:ln w="57150" cmpd="sng">
            <a:solidFill>
              <a:srgbClr val="7F7F7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6572883" y="2175415"/>
            <a:ext cx="590640" cy="763586"/>
          </a:xfrm>
          <a:prstGeom prst="straightConnector1">
            <a:avLst/>
          </a:prstGeom>
          <a:ln w="57150" cmpd="sng">
            <a:solidFill>
              <a:srgbClr val="7F7F7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 flipV="1">
            <a:off x="6514122" y="3555705"/>
            <a:ext cx="649401" cy="928609"/>
          </a:xfrm>
          <a:prstGeom prst="straightConnector1">
            <a:avLst/>
          </a:prstGeom>
          <a:ln w="57150" cmpd="sng">
            <a:solidFill>
              <a:srgbClr val="7F7F7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8668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669</Words>
  <Application>Microsoft Office PowerPoint</Application>
  <PresentationFormat>On-screen Show (4:3)</PresentationFormat>
  <Paragraphs>212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5" baseType="lpstr">
      <vt:lpstr>Arial</vt:lpstr>
      <vt:lpstr>Calibri</vt:lpstr>
      <vt:lpstr>Cambria Math</vt:lpstr>
      <vt:lpstr>Georgia</vt:lpstr>
      <vt:lpstr>Symbol</vt:lpstr>
      <vt:lpstr>Black</vt:lpstr>
      <vt:lpstr>LECTURE DAY 6  </vt:lpstr>
      <vt:lpstr>What was important in Lecture 5</vt:lpstr>
      <vt:lpstr>What is important in Lecture 6</vt:lpstr>
      <vt:lpstr>LP-transshipment model for minimum utilities</vt:lpstr>
      <vt:lpstr>Sequential  Heat Exchanger Synthesis</vt:lpstr>
      <vt:lpstr>PowerPoint Presentation</vt:lpstr>
      <vt:lpstr>PowerPoint Presentation</vt:lpstr>
      <vt:lpstr>PowerPoint Presentation</vt:lpstr>
      <vt:lpstr>Energy Balances</vt:lpstr>
      <vt:lpstr>PowerPoint Presentation</vt:lpstr>
      <vt:lpstr>Sequential  Heat Exchanger Network Synthesis</vt:lpstr>
      <vt:lpstr>Simplifactions</vt:lpstr>
      <vt:lpstr>PowerPoint Presentation</vt:lpstr>
      <vt:lpstr>PowerPoint Presentation</vt:lpstr>
      <vt:lpstr>PowerPoint Presentation</vt:lpstr>
      <vt:lpstr>Sequential Heat Exchanger Synthesis</vt:lpstr>
      <vt:lpstr>NLP-model for minimizing heat exchanger network costs</vt:lpstr>
      <vt:lpstr>Information from previous models</vt:lpstr>
      <vt:lpstr>HEN Superstructure</vt:lpstr>
      <vt:lpstr>Example for H1 with two matches</vt:lpstr>
      <vt:lpstr>Units in series: H1-C1, H1-C2</vt:lpstr>
      <vt:lpstr>Units in series: H1-C2, H1-C1</vt:lpstr>
      <vt:lpstr>Units in parallel</vt:lpstr>
      <vt:lpstr>Units with parallel with bypass (H1-C2)</vt:lpstr>
      <vt:lpstr>Units with parallel with bypass (H1-C1)</vt:lpstr>
      <vt:lpstr>Superstructure for H1 with two matches</vt:lpstr>
      <vt:lpstr>Variables for H1 with two matches</vt:lpstr>
      <vt:lpstr>Variables for H1 with two matches</vt:lpstr>
      <vt:lpstr>Mass Balances</vt:lpstr>
      <vt:lpstr>Energy Balances (mixers and HEXs only)</vt:lpstr>
      <vt:lpstr>Temperature differences and constraints</vt:lpstr>
      <vt:lpstr>Constraints</vt:lpstr>
      <vt:lpstr>Objective Function</vt:lpstr>
      <vt:lpstr>Modelling Procedure</vt:lpstr>
      <vt:lpstr>PowerPoint Presentation</vt:lpstr>
      <vt:lpstr>PowerPoint Presentation</vt:lpstr>
      <vt:lpstr>PowerPoint Presentation</vt:lpstr>
      <vt:lpstr>Sequential Heat Exchanger Synthesis</vt:lpstr>
      <vt:lpstr>Simultaneous Heat Exchanger Synthesis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DAY 5</dc:title>
  <dc:creator>Laukkanen Timo</dc:creator>
  <cp:lastModifiedBy>Laukkanen Timo</cp:lastModifiedBy>
  <cp:revision>6</cp:revision>
  <dcterms:created xsi:type="dcterms:W3CDTF">2020-11-24T07:57:37Z</dcterms:created>
  <dcterms:modified xsi:type="dcterms:W3CDTF">2021-12-07T13:32:39Z</dcterms:modified>
</cp:coreProperties>
</file>