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545" r:id="rId3"/>
    <p:sldId id="579" r:id="rId4"/>
    <p:sldId id="580" r:id="rId5"/>
    <p:sldId id="585" r:id="rId6"/>
    <p:sldId id="584" r:id="rId7"/>
    <p:sldId id="587" r:id="rId8"/>
    <p:sldId id="551" r:id="rId9"/>
    <p:sldId id="546" r:id="rId10"/>
    <p:sldId id="552" r:id="rId11"/>
    <p:sldId id="573" r:id="rId12"/>
    <p:sldId id="574" r:id="rId13"/>
    <p:sldId id="581" r:id="rId14"/>
    <p:sldId id="571" r:id="rId15"/>
    <p:sldId id="569" r:id="rId16"/>
    <p:sldId id="570" r:id="rId17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BC731"/>
    <a:srgbClr val="FFA33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87" autoAdjust="0"/>
    <p:restoredTop sz="93973" autoAdjust="0"/>
  </p:normalViewPr>
  <p:slideViewPr>
    <p:cSldViewPr>
      <p:cViewPr varScale="1">
        <p:scale>
          <a:sx n="70" d="100"/>
          <a:sy n="70" d="100"/>
        </p:scale>
        <p:origin x="1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14E9320-8A35-3640-A50C-83758F0C03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90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69C805E-34AD-7340-AF3E-991825087E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8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75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Helene </a:t>
            </a:r>
            <a:r>
              <a:rPr lang="fi-FI" dirty="0" err="1"/>
              <a:t>Scherfbeck</a:t>
            </a:r>
            <a:r>
              <a:rPr lang="fi-FI" dirty="0"/>
              <a:t> Toipilas 1888 maalattu </a:t>
            </a:r>
            <a:r>
              <a:rPr lang="fi-FI" dirty="0" err="1"/>
              <a:t>Englanissa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74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SAATAT OLLA PAHAN PALVELUKSESSA</a:t>
            </a:r>
            <a:r>
              <a:rPr lang="en-GB" baseline="0" dirty="0"/>
              <a:t> </a:t>
            </a:r>
          </a:p>
          <a:p>
            <a:endParaRPr lang="en-GB" baseline="0" dirty="0"/>
          </a:p>
          <a:p>
            <a:r>
              <a:rPr lang="en-GB" baseline="0" dirty="0"/>
              <a:t>SAATAT OLLA VALHEEN PALVELUKSESSA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7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VAIKUTTAVUUS YLI VUOSIKYMMENTEN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3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36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Georgia" charset="0"/>
                <a:ea typeface="Osaka" charset="0"/>
                <a:cs typeface="Osaka" charset="0"/>
              </a:rPr>
              <a:t>(salissa ja salin ulkopuolella; käsitteellis-analyyttisesti ja tunnetasolla; huvittuneesti, inspiroituneesti, kriittisesti ja itsekriittisesti; tietoisesti ja myös tiedostamattomasti).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33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Kreikkalainen filosofi ja vapautettu orja </a:t>
            </a:r>
            <a:r>
              <a:rPr lang="fi-FI" dirty="0" err="1"/>
              <a:t>Epiktetos</a:t>
            </a:r>
            <a:r>
              <a:rPr lang="fi-FI" dirty="0"/>
              <a:t> (n.55-135 jKr.) Käsikirja ja keskusteluja</a:t>
            </a:r>
          </a:p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24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Alkuvoimaa</a:t>
            </a:r>
          </a:p>
          <a:p>
            <a:endParaRPr lang="fi-FI" dirty="0"/>
          </a:p>
          <a:p>
            <a:r>
              <a:rPr lang="fi-FI" dirty="0" err="1"/>
              <a:t>On/Off</a:t>
            </a:r>
            <a:r>
              <a:rPr lang="fi-FI" dirty="0"/>
              <a:t> pätevyysvoimaa  ---- </a:t>
            </a:r>
            <a:r>
              <a:rPr lang="fi-FI" dirty="0" err="1"/>
              <a:t>Välittämisbriljanssi</a:t>
            </a:r>
            <a:endParaRPr lang="fi-FI" dirty="0"/>
          </a:p>
          <a:p>
            <a:endParaRPr lang="fi-FI" dirty="0"/>
          </a:p>
          <a:p>
            <a:r>
              <a:rPr lang="fi-FI" dirty="0"/>
              <a:t>(mitä siitä syntyy ja miltä se tuntuu)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5E9-742E-064A-AD72-5B68CF33AA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DBE5-E9D9-C840-8BDA-831536AFD7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4C1-DFBC-0946-8214-281129CCB9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5E9-742E-064A-AD72-5B68CF33AA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77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611-71B2-1749-9883-66D4AEB27E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67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7AB9-C49E-F240-A6F8-8F6A85E6BC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64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2953-739F-C741-8B35-A9852AC299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77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5A0-C695-F741-9167-2FAB5E1DAE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2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01D0-377D-0042-A4B1-40D33BAC1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77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FA9B-A5CB-1544-9789-512B02C4E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05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95ED-B6CD-4D49-B8DC-322674C8BF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28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611-71B2-1749-9883-66D4AEB27E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D2B3-D983-1B4B-AEE0-389AF0A6E9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92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DBE5-E9D9-C840-8BDA-831536AFD7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1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4C1-DFBC-0946-8214-281129CCB9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55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7AB9-C49E-F240-A6F8-8F6A85E6BC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2953-739F-C741-8B35-A9852AC299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5A0-C695-F741-9167-2FAB5E1DAE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01D0-377D-0042-A4B1-40D33BAC1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FA9B-A5CB-1544-9789-512B02C4E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95ED-B6CD-4D49-B8DC-322674C8BF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D2B3-D983-1B4B-AEE0-389AF0A6E9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DE9EAC0-6C27-7445-BD37-466916AFB7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6020C-6007-2B48-A64C-1C503CB08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</a:blip>
          <a:srcRect l="20129" t="23886" r="22858" b="24877"/>
          <a:stretch/>
        </p:blipFill>
        <p:spPr>
          <a:xfrm>
            <a:off x="8134198" y="6082990"/>
            <a:ext cx="892426" cy="737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DE9EAC0-6C27-7445-BD37-466916AFB7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course/view.php?id=22462&amp;section=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courses.aalto.fi/course/view.php?id=22462&amp;section=10" TargetMode="External"/><Relationship Id="rId4" Type="http://schemas.openxmlformats.org/officeDocument/2006/relationships/hyperlink" Target="https://mycourses.aalto.fi/course/view.php?id=22462&amp;section=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992888" cy="1440160"/>
          </a:xfrm>
        </p:spPr>
        <p:txBody>
          <a:bodyPr/>
          <a:lstStyle/>
          <a:p>
            <a:r>
              <a:rPr lang="fi-FI" sz="4800" noProof="0" dirty="0">
                <a:solidFill>
                  <a:srgbClr val="800000"/>
                </a:solidFill>
              </a:rPr>
              <a:t>Kyllä! Tänään</a:t>
            </a:r>
            <a:br>
              <a:rPr lang="fi-FI" noProof="0" dirty="0">
                <a:solidFill>
                  <a:srgbClr val="800000"/>
                </a:solidFill>
              </a:rPr>
            </a:br>
            <a:r>
              <a:rPr lang="fi-FI" sz="4000" noProof="0" dirty="0">
                <a:solidFill>
                  <a:schemeClr val="tx1"/>
                </a:solidFill>
              </a:rPr>
              <a:t>Filosofia ja systeemiajattelu 2019 luento 1 / </a:t>
            </a:r>
            <a:r>
              <a:rPr lang="fi-FI" sz="4000" dirty="0"/>
              <a:t>16.1.2019 </a:t>
            </a:r>
            <a:br>
              <a:rPr lang="fi-FI" sz="4000" dirty="0"/>
            </a:br>
            <a:br>
              <a:rPr lang="fi-FI" sz="4000" noProof="0" dirty="0">
                <a:solidFill>
                  <a:srgbClr val="800000"/>
                </a:solidFill>
              </a:rPr>
            </a:br>
            <a:br>
              <a:rPr lang="fi-FI" noProof="0" dirty="0">
                <a:solidFill>
                  <a:srgbClr val="800000"/>
                </a:solidFill>
              </a:rPr>
            </a:br>
            <a:endParaRPr lang="fi-FI" noProof="0" dirty="0">
              <a:solidFill>
                <a:srgbClr val="800000"/>
              </a:solidFill>
            </a:endParaRPr>
          </a:p>
        </p:txBody>
      </p:sp>
      <p:sp>
        <p:nvSpPr>
          <p:cNvPr id="16387" name="Alaotsikko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264696" cy="1849760"/>
          </a:xfrm>
        </p:spPr>
        <p:txBody>
          <a:bodyPr/>
          <a:lstStyle/>
          <a:p>
            <a:r>
              <a:rPr lang="fi-FI" noProof="0" dirty="0"/>
              <a:t>Filosofi Esa Saarinen</a:t>
            </a:r>
            <a:br>
              <a:rPr lang="fi-FI" noProof="0" dirty="0"/>
            </a:br>
            <a:r>
              <a:rPr lang="fi-FI" noProof="0" dirty="0"/>
              <a:t>Prof., Tuotantotalouden laitos, Perustieteiden korkeakoulu</a:t>
            </a:r>
          </a:p>
          <a:p>
            <a:r>
              <a:rPr lang="fi-FI" noProof="0" dirty="0"/>
              <a:t>Aalto-yliopisto, </a:t>
            </a:r>
            <a:r>
              <a:rPr lang="fi-FI" dirty="0"/>
              <a:t>Aalto-sali</a:t>
            </a:r>
            <a:r>
              <a:rPr lang="fi-FI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4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026E98-C95B-4C47-8B35-912307D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294E8A-3C84-034A-8CB3-EB4DCB48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D03F705-FD03-164E-B77C-45FA73ED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850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1D7C9-B170-6D4A-83F6-BB1D67AD88A6}"/>
              </a:ext>
            </a:extLst>
          </p:cNvPr>
          <p:cNvSpPr txBox="1"/>
          <p:nvPr/>
        </p:nvSpPr>
        <p:spPr>
          <a:xfrm>
            <a:off x="8564137" y="6467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936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3"/>
          <p:cNvSpPr>
            <a:spLocks noGrp="1"/>
          </p:cNvSpPr>
          <p:nvPr>
            <p:ph type="title"/>
          </p:nvPr>
        </p:nvSpPr>
        <p:spPr>
          <a:xfrm>
            <a:off x="685800" y="-1323528"/>
            <a:ext cx="7772400" cy="3456384"/>
          </a:xfrm>
        </p:spPr>
        <p:txBody>
          <a:bodyPr/>
          <a:lstStyle/>
          <a:p>
            <a:r>
              <a:rPr lang="fi-FI" sz="4000" noProof="0" dirty="0">
                <a:solidFill>
                  <a:srgbClr val="800000"/>
                </a:solidFill>
                <a:latin typeface="Georgia" charset="0"/>
                <a:ea typeface="Osaka" charset="0"/>
                <a:cs typeface="Osaka" charset="0"/>
              </a:rPr>
              <a:t>Työmenetelmät</a:t>
            </a: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>
          <a:xfrm>
            <a:off x="685800" y="692696"/>
            <a:ext cx="8208912" cy="525928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Henkilökohtainen ajatuspeilailu ja -kuljeskelu pakottomasti, tunnevoimaisesti, eläytyvästi, järkeilevästi, mielleyhtymällisesti, dialogisesti, keskittyneesti ja keskeytymättömästi, 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hyödyntäen salin </a:t>
            </a: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tunnelmaa, omaa kokemus- ja kokemusvarantoa sekä E. Saarisen luentoja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Eri ajatustraditioita edustavien ajatussisältöjen ja sanastojen hyödyntäminen oman ajattelusi </a:t>
            </a:r>
            <a:r>
              <a:rPr lang="fi-FI" sz="2200">
                <a:latin typeface="Georgia" charset="0"/>
                <a:ea typeface="Osaka" charset="0"/>
                <a:cs typeface="Osaka" charset="0"/>
              </a:rPr>
              <a:t>backbeatinä </a:t>
            </a:r>
            <a:endParaRPr lang="fi-FI" sz="2200" dirty="0">
              <a:latin typeface="Georgia" charset="0"/>
              <a:ea typeface="Osaka" charset="0"/>
              <a:cs typeface="Osak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Pien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keskustelut </a:t>
            </a: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(5-7 min) sopivissa tilanteissa</a:t>
            </a:r>
            <a:endParaRPr lang="fi-FI" sz="2200" noProof="0" dirty="0">
              <a:latin typeface="Georgia" charset="0"/>
              <a:ea typeface="Osaka" charset="0"/>
              <a:cs typeface="Osak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Referaatti ti</a:t>
            </a: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 5.2.2019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 klo 23.59 mennessä </a:t>
            </a:r>
          </a:p>
          <a:p>
            <a:pPr marL="457200" lvl="1" indent="0" eaLnBrk="1" hangingPunct="1">
              <a:buNone/>
            </a:pPr>
            <a:r>
              <a:rPr lang="fi-FI" sz="2200" noProof="0" dirty="0">
                <a:latin typeface="Georgia" charset="0"/>
                <a:ea typeface="Osaka" charset="0"/>
                <a:cs typeface="Osaka" charset="0"/>
                <a:hlinkClick r:id="rId3"/>
              </a:rPr>
              <a:t>Linkki välireferaatin ohjeisiin</a:t>
            </a:r>
            <a:endParaRPr lang="fi-FI" sz="2200" noProof="0" dirty="0">
              <a:latin typeface="Georgia" charset="0"/>
              <a:ea typeface="Osaka" charset="0"/>
              <a:cs typeface="Osak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Räjähdysvoimaiset </a:t>
            </a: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dialogi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t ti 26.2.2019 klo 23.59 mennessä 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  <a:hlinkClick r:id="rId4"/>
              </a:rPr>
              <a:t>Linkki ohjeisiin</a:t>
            </a:r>
            <a:endParaRPr lang="fi-FI" sz="2200" noProof="0" dirty="0">
              <a:latin typeface="Georgia" charset="0"/>
              <a:ea typeface="Osaka" charset="0"/>
              <a:cs typeface="Osak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Pohdintaessee pe 5</a:t>
            </a:r>
            <a:r>
              <a:rPr lang="fi-FI" sz="2200" dirty="0">
                <a:latin typeface="Georgia" charset="0"/>
                <a:ea typeface="Osaka" charset="0"/>
                <a:cs typeface="Osaka" charset="0"/>
              </a:rPr>
              <a:t>.4.2019</a:t>
            </a:r>
            <a:r>
              <a:rPr lang="fi-FI" sz="2200" noProof="0" dirty="0">
                <a:latin typeface="Georgia" charset="0"/>
                <a:ea typeface="Osaka" charset="0"/>
                <a:cs typeface="Osaka" charset="0"/>
              </a:rPr>
              <a:t> klo 23.59 mennessä</a:t>
            </a:r>
          </a:p>
          <a:p>
            <a:pPr marL="457200" lvl="1" indent="0" eaLnBrk="1" hangingPunct="1">
              <a:buNone/>
            </a:pPr>
            <a:r>
              <a:rPr lang="fi-FI" sz="2200" noProof="0" dirty="0">
                <a:latin typeface="Georgia" charset="0"/>
                <a:ea typeface="Osaka" charset="0"/>
                <a:cs typeface="Osaka" charset="0"/>
                <a:hlinkClick r:id="rId5"/>
              </a:rPr>
              <a:t>Linkki loppuesseen ohjeisiin</a:t>
            </a:r>
            <a:endParaRPr lang="fi-FI" sz="2200" noProof="0" dirty="0">
              <a:latin typeface="Georgi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A49BD-D86D-E245-A1C8-918F3322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fi-FI" dirty="0">
                <a:solidFill>
                  <a:srgbClr val="800000"/>
                </a:solidFill>
              </a:rPr>
              <a:t>Mitä tavoitellaan?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A068C-738D-9F49-8C14-369C96AA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4000" dirty="0"/>
              <a:t>(Oman) ajattelun ajattelu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4000" dirty="0"/>
              <a:t>Eläytyminen (laajentumisen mahdollisuuksiin) (kokemiskyvyn aktivoituminen ajattelun yhteydessä)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4000" dirty="0"/>
              <a:t>Matti Nykänen prinsiippi – ehkä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4000" dirty="0"/>
              <a:t>Vahvistuminen olennaisessa</a:t>
            </a:r>
          </a:p>
        </p:txBody>
      </p:sp>
    </p:spTree>
    <p:extLst>
      <p:ext uri="{BB962C8B-B14F-4D97-AF65-F5344CB8AC3E}">
        <p14:creationId xmlns:p14="http://schemas.microsoft.com/office/powerpoint/2010/main" val="15646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“</a:t>
            </a:r>
            <a:r>
              <a:rPr lang="en-US" dirty="0" err="1">
                <a:solidFill>
                  <a:srgbClr val="800000"/>
                </a:solidFill>
              </a:rPr>
              <a:t>Eivät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asiat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sinänsä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saa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ihmisiä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menettämään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mielenrauhaansa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vaan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heidän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käsityksensä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asioista</a:t>
            </a:r>
            <a:r>
              <a:rPr lang="en-US" dirty="0">
                <a:solidFill>
                  <a:srgbClr val="800000"/>
                </a:solidFill>
              </a:rPr>
              <a:t>.” </a:t>
            </a:r>
            <a:r>
              <a:rPr lang="fi-FI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fi-FI" dirty="0"/>
              <a:t>Kreikkalainen filosofi ja vapautettu orja </a:t>
            </a:r>
            <a:r>
              <a:rPr lang="fi-FI" dirty="0" err="1"/>
              <a:t>Epiktetos</a:t>
            </a:r>
            <a:r>
              <a:rPr lang="fi-FI" dirty="0"/>
              <a:t> (n. 55-135 jKr.) Käsikirja ja keskusteluja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2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7808"/>
            <a:ext cx="8748464" cy="1143000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</a:rPr>
              <a:t>Ensimmäinen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sinfonia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Timpanin</a:t>
            </a:r>
            <a:r>
              <a:rPr lang="en-US" sz="3600" dirty="0"/>
              <a:t> </a:t>
            </a:r>
            <a:r>
              <a:rPr lang="en-US" sz="3600" dirty="0" err="1"/>
              <a:t>värähdys</a:t>
            </a:r>
            <a:r>
              <a:rPr lang="en-US" sz="3600" dirty="0"/>
              <a:t> </a:t>
            </a:r>
            <a:r>
              <a:rPr lang="en-US" sz="3600" dirty="0" err="1"/>
              <a:t>taustalla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Ollaan</a:t>
            </a:r>
            <a:r>
              <a:rPr lang="en-US" sz="3600" dirty="0"/>
              <a:t> </a:t>
            </a:r>
            <a:r>
              <a:rPr lang="en-US" sz="3600" dirty="0" err="1"/>
              <a:t>yksin</a:t>
            </a:r>
            <a:r>
              <a:rPr lang="en-US" sz="3600" dirty="0"/>
              <a:t>, on </a:t>
            </a:r>
            <a:r>
              <a:rPr lang="en-US" sz="3600" dirty="0" err="1"/>
              <a:t>sitä</a:t>
            </a:r>
            <a:r>
              <a:rPr lang="en-US" sz="3600" dirty="0"/>
              <a:t> ja </a:t>
            </a:r>
            <a:r>
              <a:rPr lang="en-US" sz="3600" dirty="0" err="1"/>
              <a:t>tätä</a:t>
            </a:r>
            <a:r>
              <a:rPr lang="en-US" sz="3600" dirty="0"/>
              <a:t> </a:t>
            </a:r>
            <a:r>
              <a:rPr lang="en-US" sz="3600" dirty="0" err="1"/>
              <a:t>pilveä</a:t>
            </a:r>
            <a:r>
              <a:rPr lang="en-US" sz="3600" dirty="0"/>
              <a:t>, </a:t>
            </a:r>
            <a:r>
              <a:rPr lang="en-US" sz="3600" dirty="0" err="1"/>
              <a:t>mutta</a:t>
            </a:r>
            <a:r>
              <a:rPr lang="en-US" sz="3600" dirty="0"/>
              <a:t> </a:t>
            </a:r>
            <a:r>
              <a:rPr lang="en-US" sz="3600" dirty="0" err="1"/>
              <a:t>voi</a:t>
            </a:r>
            <a:r>
              <a:rPr lang="en-US" sz="3600" dirty="0"/>
              <a:t> </a:t>
            </a:r>
            <a:r>
              <a:rPr lang="en-US" sz="3600" dirty="0" err="1"/>
              <a:t>katsoa</a:t>
            </a:r>
            <a:r>
              <a:rPr lang="en-US" sz="3600" dirty="0"/>
              <a:t> </a:t>
            </a:r>
            <a:r>
              <a:rPr lang="en-US" sz="3600" dirty="0" err="1"/>
              <a:t>horisonttiin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Sisällä</a:t>
            </a:r>
            <a:r>
              <a:rPr lang="en-US" sz="3600" dirty="0"/>
              <a:t> </a:t>
            </a:r>
            <a:r>
              <a:rPr lang="en-US" sz="3600" dirty="0" err="1"/>
              <a:t>soi</a:t>
            </a:r>
            <a:r>
              <a:rPr lang="en-US" sz="3600" dirty="0"/>
              <a:t> </a:t>
            </a:r>
            <a:r>
              <a:rPr lang="en-US" sz="3600" dirty="0" err="1"/>
              <a:t>hakeva</a:t>
            </a:r>
            <a:r>
              <a:rPr lang="en-US" sz="3600" dirty="0"/>
              <a:t> </a:t>
            </a:r>
            <a:r>
              <a:rPr lang="en-US" sz="3600" dirty="0" err="1"/>
              <a:t>ajatus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Niin</a:t>
            </a:r>
            <a:r>
              <a:rPr lang="en-US" sz="3600" dirty="0"/>
              <a:t> </a:t>
            </a:r>
            <a:r>
              <a:rPr lang="en-US" sz="3600" dirty="0" err="1"/>
              <a:t>kuin</a:t>
            </a:r>
            <a:r>
              <a:rPr lang="en-US" sz="3600" dirty="0"/>
              <a:t> </a:t>
            </a:r>
            <a:r>
              <a:rPr lang="en-US" sz="3600" dirty="0" err="1"/>
              <a:t>mittarimato</a:t>
            </a:r>
            <a:r>
              <a:rPr lang="en-US" sz="3600" dirty="0"/>
              <a:t>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Palataan</a:t>
            </a:r>
            <a:r>
              <a:rPr lang="en-US" sz="3600" dirty="0"/>
              <a:t> </a:t>
            </a:r>
            <a:r>
              <a:rPr lang="en-US" sz="3600" dirty="0" err="1"/>
              <a:t>ensimmäiseen</a:t>
            </a:r>
            <a:r>
              <a:rPr lang="en-US" sz="3600" dirty="0"/>
              <a:t> H-</a:t>
            </a:r>
            <a:r>
              <a:rPr lang="en-US" sz="3600" dirty="0" err="1"/>
              <a:t>hetkeen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“</a:t>
            </a:r>
            <a:r>
              <a:rPr lang="en-US" sz="3600" dirty="0" err="1"/>
              <a:t>Siis</a:t>
            </a:r>
            <a:r>
              <a:rPr lang="en-US" sz="3600" dirty="0"/>
              <a:t> </a:t>
            </a:r>
            <a:r>
              <a:rPr lang="en-US" sz="3600" dirty="0" err="1"/>
              <a:t>minun</a:t>
            </a:r>
            <a:r>
              <a:rPr lang="en-US" sz="3600" dirty="0"/>
              <a:t> </a:t>
            </a:r>
            <a:r>
              <a:rPr lang="en-US" sz="3600" dirty="0" err="1"/>
              <a:t>pitää</a:t>
            </a:r>
            <a:r>
              <a:rPr lang="en-US" sz="3600" dirty="0"/>
              <a:t> </a:t>
            </a:r>
            <a:r>
              <a:rPr lang="en-US" sz="3600" dirty="0" err="1"/>
              <a:t>ihan</a:t>
            </a:r>
            <a:r>
              <a:rPr lang="en-US" sz="3600" dirty="0"/>
              <a:t> </a:t>
            </a:r>
            <a:r>
              <a:rPr lang="en-US" sz="3600" dirty="0" err="1"/>
              <a:t>kokonainen</a:t>
            </a:r>
            <a:r>
              <a:rPr lang="en-US" sz="3600" dirty="0"/>
              <a:t> sinfonia </a:t>
            </a:r>
            <a:r>
              <a:rPr lang="en-US" sz="3600" dirty="0" err="1"/>
              <a:t>kirjoittaa</a:t>
            </a:r>
            <a:r>
              <a:rPr lang="en-US" sz="3600" dirty="0"/>
              <a:t>…”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5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92696"/>
            <a:ext cx="7772400" cy="4114800"/>
          </a:xfrm>
        </p:spPr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Nyt</a:t>
            </a:r>
            <a:r>
              <a:rPr lang="en-US" sz="3600" dirty="0"/>
              <a:t> </a:t>
            </a:r>
            <a:r>
              <a:rPr lang="en-US" sz="3600" dirty="0" err="1"/>
              <a:t>menee</a:t>
            </a:r>
            <a:r>
              <a:rPr lang="en-US" sz="3600" dirty="0"/>
              <a:t> </a:t>
            </a:r>
            <a:r>
              <a:rPr lang="en-US" sz="3600" dirty="0" err="1"/>
              <a:t>ihan</a:t>
            </a:r>
            <a:r>
              <a:rPr lang="en-US" sz="3600" dirty="0"/>
              <a:t> </a:t>
            </a:r>
            <a:r>
              <a:rPr lang="en-US" sz="3600" dirty="0" err="1"/>
              <a:t>tummiin</a:t>
            </a:r>
            <a:r>
              <a:rPr lang="en-US" sz="3600" dirty="0"/>
              <a:t>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Mutta</a:t>
            </a:r>
            <a:r>
              <a:rPr lang="en-US" sz="3600" dirty="0"/>
              <a:t> … </a:t>
            </a:r>
            <a:r>
              <a:rPr lang="en-US" sz="3600" dirty="0" err="1"/>
              <a:t>kuten</a:t>
            </a:r>
            <a:r>
              <a:rPr lang="en-US" sz="3600" dirty="0"/>
              <a:t> </a:t>
            </a:r>
            <a:r>
              <a:rPr lang="en-US" sz="3600" dirty="0" err="1"/>
              <a:t>luonnossa</a:t>
            </a:r>
            <a:r>
              <a:rPr lang="en-US" sz="3600" dirty="0"/>
              <a:t>, </a:t>
            </a:r>
            <a:r>
              <a:rPr lang="en-US" sz="3600" dirty="0" err="1"/>
              <a:t>yhtäkkiä</a:t>
            </a:r>
            <a:r>
              <a:rPr lang="en-US" sz="3600" dirty="0"/>
              <a:t>!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Riikinkukkokohta</a:t>
            </a:r>
            <a:r>
              <a:rPr lang="en-US" sz="3600" dirty="0"/>
              <a:t>! Sturm und </a:t>
            </a:r>
            <a:r>
              <a:rPr lang="en-US" sz="3600" dirty="0" err="1"/>
              <a:t>Drang</a:t>
            </a:r>
            <a:r>
              <a:rPr lang="en-US" sz="3600" dirty="0"/>
              <a:t>! Challenging the Universe.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Ihana</a:t>
            </a:r>
            <a:r>
              <a:rPr lang="en-US" sz="3600" dirty="0"/>
              <a:t> </a:t>
            </a:r>
            <a:r>
              <a:rPr lang="en-US" sz="3600" dirty="0" err="1"/>
              <a:t>kasvava</a:t>
            </a:r>
            <a:r>
              <a:rPr lang="en-US" sz="3600" dirty="0"/>
              <a:t> </a:t>
            </a:r>
            <a:r>
              <a:rPr lang="en-US" sz="3600" dirty="0" err="1"/>
              <a:t>imu</a:t>
            </a:r>
            <a:r>
              <a:rPr lang="en-US" sz="3600" dirty="0"/>
              <a:t> </a:t>
            </a:r>
            <a:r>
              <a:rPr lang="en-US" sz="3600" dirty="0" err="1"/>
              <a:t>heittäytymiseen</a:t>
            </a:r>
            <a:endParaRPr lang="en-US" sz="3600" dirty="0"/>
          </a:p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Tuntuu</a:t>
            </a:r>
            <a:r>
              <a:rPr lang="en-US" sz="3600" dirty="0"/>
              <a:t> z-z-z </a:t>
            </a:r>
            <a:r>
              <a:rPr lang="en-US" sz="3600" dirty="0" err="1"/>
              <a:t>sisimmässä</a:t>
            </a:r>
            <a:endParaRPr lang="en-US" sz="3600" dirty="0"/>
          </a:p>
          <a:p>
            <a:pPr marL="742950" indent="-742950">
              <a:buFont typeface="+mj-lt"/>
              <a:buAutoNum type="arabicPeriod" startAt="7"/>
            </a:pPr>
            <a:r>
              <a:rPr lang="en-US" sz="3600" dirty="0" err="1"/>
              <a:t>Fantastista</a:t>
            </a:r>
            <a:r>
              <a:rPr lang="en-US" sz="3600" dirty="0"/>
              <a:t> </a:t>
            </a:r>
            <a:r>
              <a:rPr lang="en-US" sz="3600" dirty="0" err="1"/>
              <a:t>alkuvoimaa</a:t>
            </a:r>
            <a:r>
              <a:rPr lang="en-US" sz="3600" dirty="0"/>
              <a:t>!</a:t>
            </a:r>
          </a:p>
          <a:p>
            <a:pPr marL="514350" indent="-514350">
              <a:buFont typeface="+mj-lt"/>
              <a:buAutoNum type="arabicPeriod" startAt="7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3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EAF89-DF74-524E-A917-4AD98811C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00000"/>
                </a:solidFill>
              </a:rPr>
              <a:t>Hellä dynamiikka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154792-3226-3047-B0CD-E005B42C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93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DEC74D-4639-D242-ADB6-19ED442D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800000"/>
                </a:solidFill>
              </a:rPr>
              <a:t>Melodioita joita sovitamme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D05BEA-29B9-A446-BEB6-42C81390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4000" dirty="0"/>
              <a:t>Platon (427-347 </a:t>
            </a:r>
            <a:r>
              <a:rPr lang="fi-FI" sz="4000" dirty="0" err="1"/>
              <a:t>eKr</a:t>
            </a:r>
            <a:r>
              <a:rPr lang="fi-FI" sz="4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4000" dirty="0"/>
              <a:t>Sokrates (n. 470-399 </a:t>
            </a:r>
            <a:r>
              <a:rPr lang="fi-FI" sz="4000" dirty="0" err="1"/>
              <a:t>eKr</a:t>
            </a:r>
            <a:r>
              <a:rPr lang="fi-FI" sz="4000" dirty="0"/>
              <a:t>)</a:t>
            </a:r>
          </a:p>
          <a:p>
            <a:pPr marL="0" indent="0">
              <a:buNone/>
            </a:pP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411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8820472" cy="1752600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</a:rPr>
              <a:t>Matrix</a:t>
            </a:r>
            <a:r>
              <a:rPr lang="fi-FI" dirty="0">
                <a:solidFill>
                  <a:schemeClr val="bg1"/>
                </a:solidFill>
              </a:rPr>
              <a:t>-prinsiippi: maailmasi tuntuu itsellesi täysin todelta, vaikka olisi kuvitelmaa ja ulkoisesti hallinnoitu kupla.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24"/>
            <a:ext cx="9143999" cy="37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3CB0D-7797-434F-A74A-DEC14504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fi-FI" dirty="0">
                <a:solidFill>
                  <a:srgbClr val="800000"/>
                </a:solidFill>
              </a:rPr>
              <a:t>Yllättävät 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DC8C95-1278-3D4F-9FB5-E806C4E7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Kun et ota kännykkää esiin 60 minuuttiin ja silti viihdyt itsesi kanssa ilman ulkoisesti havaittavaa tekemistä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Kun intuitiosi ja mielikuvastosi voi työstää (tunne)sisältöjä ilman pakkoa päättää mitään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Kun tietoisuuteen nousee inspiroivia ajatuksia ja (osin tiedostamattomia) ajatusvirtoja käynnistyy ilman että koet välttämättömäksi sanallistaa tai ottaa ”kokonaan” haltuun  kokemustasi</a:t>
            </a:r>
          </a:p>
        </p:txBody>
      </p:sp>
    </p:spTree>
    <p:extLst>
      <p:ext uri="{BB962C8B-B14F-4D97-AF65-F5344CB8AC3E}">
        <p14:creationId xmlns:p14="http://schemas.microsoft.com/office/powerpoint/2010/main" val="31452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F92702-3C38-354D-8AC8-82C3C6C3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C029E2-C559-3444-B2CE-B9A1974E8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0"/>
            <a:ext cx="80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800000"/>
                </a:solidFill>
              </a:rPr>
              <a:t>Aalto-</a:t>
            </a:r>
            <a:r>
              <a:rPr lang="en-GB" sz="5400" dirty="0" err="1">
                <a:solidFill>
                  <a:srgbClr val="800000"/>
                </a:solidFill>
              </a:rPr>
              <a:t>salin</a:t>
            </a:r>
            <a:r>
              <a:rPr lang="en-GB" sz="5400" dirty="0">
                <a:solidFill>
                  <a:srgbClr val="800000"/>
                </a:solidFill>
              </a:rPr>
              <a:t> </a:t>
            </a:r>
            <a:r>
              <a:rPr lang="en-GB" sz="5400" dirty="0" err="1">
                <a:solidFill>
                  <a:srgbClr val="800000"/>
                </a:solidFill>
              </a:rPr>
              <a:t>ihme</a:t>
            </a:r>
            <a:endParaRPr lang="en-GB" sz="5400" dirty="0">
              <a:solidFill>
                <a:srgbClr val="80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en-GB" dirty="0" err="1">
                <a:solidFill>
                  <a:srgbClr val="800000"/>
                </a:solidFill>
              </a:rPr>
              <a:t>Kaksi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 err="1">
                <a:solidFill>
                  <a:srgbClr val="800000"/>
                </a:solidFill>
              </a:rPr>
              <a:t>perusprinsiippiä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dirty="0" err="1"/>
              <a:t>Meissä</a:t>
            </a:r>
            <a:r>
              <a:rPr lang="en-GB" sz="3600" dirty="0"/>
              <a:t> on </a:t>
            </a:r>
            <a:r>
              <a:rPr lang="en-GB" sz="3600" dirty="0" err="1"/>
              <a:t>enemmän</a:t>
            </a:r>
            <a:r>
              <a:rPr lang="en-GB" sz="3600" dirty="0"/>
              <a:t> </a:t>
            </a:r>
            <a:r>
              <a:rPr lang="en-GB" sz="3600" dirty="0" err="1"/>
              <a:t>hyvää</a:t>
            </a:r>
            <a:r>
              <a:rPr lang="en-GB" sz="3600" dirty="0"/>
              <a:t> </a:t>
            </a:r>
            <a:r>
              <a:rPr lang="en-GB" sz="3600" dirty="0" err="1"/>
              <a:t>kuin</a:t>
            </a:r>
            <a:r>
              <a:rPr lang="en-GB" sz="3600" dirty="0"/>
              <a:t> </a:t>
            </a:r>
            <a:r>
              <a:rPr lang="en-GB" sz="3600" dirty="0" err="1"/>
              <a:t>mitä</a:t>
            </a:r>
            <a:r>
              <a:rPr lang="en-GB" sz="3600" dirty="0"/>
              <a:t> </a:t>
            </a:r>
            <a:r>
              <a:rPr lang="en-GB" sz="3600" dirty="0" err="1"/>
              <a:t>päälle</a:t>
            </a:r>
            <a:r>
              <a:rPr lang="en-GB" sz="3600" dirty="0"/>
              <a:t> </a:t>
            </a:r>
            <a:r>
              <a:rPr lang="en-GB" sz="3600" dirty="0" err="1"/>
              <a:t>näkyy</a:t>
            </a:r>
            <a:endParaRPr lang="en-GB" sz="3600" dirty="0"/>
          </a:p>
          <a:p>
            <a:pPr marL="514350" indent="-514350">
              <a:buFont typeface="+mj-lt"/>
              <a:buAutoNum type="arabicPeriod"/>
            </a:pPr>
            <a:r>
              <a:rPr lang="en-GB" sz="3600" dirty="0" err="1"/>
              <a:t>Parempi</a:t>
            </a:r>
            <a:r>
              <a:rPr lang="en-GB" sz="3600" dirty="0"/>
              <a:t> </a:t>
            </a:r>
            <a:r>
              <a:rPr lang="en-GB" sz="3600" dirty="0" err="1"/>
              <a:t>ajattelu</a:t>
            </a:r>
            <a:r>
              <a:rPr lang="en-GB" sz="3600" dirty="0"/>
              <a:t> </a:t>
            </a:r>
            <a:r>
              <a:rPr lang="en-GB" sz="3600" dirty="0" err="1"/>
              <a:t>synnyttää</a:t>
            </a:r>
            <a:r>
              <a:rPr lang="en-GB" sz="3600" dirty="0"/>
              <a:t> </a:t>
            </a:r>
            <a:r>
              <a:rPr lang="en-GB" sz="3600" dirty="0" err="1"/>
              <a:t>parempaa</a:t>
            </a:r>
            <a:r>
              <a:rPr lang="en-GB" sz="3600" dirty="0"/>
              <a:t> </a:t>
            </a:r>
            <a:r>
              <a:rPr lang="en-GB" sz="3600" dirty="0" err="1"/>
              <a:t>elämää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241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800000"/>
                </a:solidFill>
              </a:rPr>
              <a:t>Mahdollisten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 err="1">
                <a:solidFill>
                  <a:srgbClr val="800000"/>
                </a:solidFill>
              </a:rPr>
              <a:t>maailmoiden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 err="1">
                <a:solidFill>
                  <a:srgbClr val="800000"/>
                </a:solidFill>
              </a:rPr>
              <a:t>tunnustelutilanne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 err="1">
                <a:solidFill>
                  <a:srgbClr val="800000"/>
                </a:solidFill>
              </a:rPr>
              <a:t>sopivasti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 err="1">
                <a:solidFill>
                  <a:srgbClr val="800000"/>
                </a:solidFill>
              </a:rPr>
              <a:t>eläytyen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276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81600</TotalTime>
  <Words>400</Words>
  <Application>Microsoft Macintosh PowerPoint</Application>
  <PresentationFormat>On-screen Show (4:3)</PresentationFormat>
  <Paragraphs>66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Georgia</vt:lpstr>
      <vt:lpstr>Blank Presentation</vt:lpstr>
      <vt:lpstr>1_Blank Presentation</vt:lpstr>
      <vt:lpstr>Kyllä! Tänään Filosofia ja systeemiajattelu 2019 luento 1 / 16.1.2019    </vt:lpstr>
      <vt:lpstr>Hellä dynamiikka</vt:lpstr>
      <vt:lpstr>Melodioita joita sovitamme</vt:lpstr>
      <vt:lpstr>PowerPoint Presentation</vt:lpstr>
      <vt:lpstr>Yllättävät vaikutukset</vt:lpstr>
      <vt:lpstr>PowerPoint Presentation</vt:lpstr>
      <vt:lpstr>Aalto-salin ihme</vt:lpstr>
      <vt:lpstr>Kaksi perusprinsiippiä</vt:lpstr>
      <vt:lpstr>Mahdollisten maailmoiden tunnustelutilanne sopivasti eläytyen</vt:lpstr>
      <vt:lpstr>PowerPoint Presentation</vt:lpstr>
      <vt:lpstr>Työmenetelmät</vt:lpstr>
      <vt:lpstr>Mitä tavoitellaan?</vt:lpstr>
      <vt:lpstr>“Eivät asiat sinänsä saa ihmisiä menettämään mielenrauhaansa, vaan heidän käsityksensä asioista.”  </vt:lpstr>
      <vt:lpstr>Ensimmäinen sinfonia  </vt:lpstr>
      <vt:lpstr>PowerPoint Presentation</vt:lpstr>
    </vt:vector>
  </TitlesOfParts>
  <Company>Muutostehdas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Saarinen: Johtajuuden avainsanat MJK Instituutti 30.3.2006</dc:title>
  <dc:creator>Esa Saarinen</dc:creator>
  <cp:lastModifiedBy>Tiilikainen Eero</cp:lastModifiedBy>
  <cp:revision>491</cp:revision>
  <cp:lastPrinted>2018-01-16T22:33:03Z</cp:lastPrinted>
  <dcterms:created xsi:type="dcterms:W3CDTF">2011-12-08T08:19:00Z</dcterms:created>
  <dcterms:modified xsi:type="dcterms:W3CDTF">2019-01-16T18:24:01Z</dcterms:modified>
</cp:coreProperties>
</file>