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9" r:id="rId5"/>
    <p:sldId id="260" r:id="rId6"/>
    <p:sldId id="302" r:id="rId7"/>
    <p:sldId id="261" r:id="rId8"/>
    <p:sldId id="263" r:id="rId9"/>
    <p:sldId id="265" r:id="rId10"/>
    <p:sldId id="295" r:id="rId11"/>
    <p:sldId id="266" r:id="rId12"/>
    <p:sldId id="268" r:id="rId13"/>
    <p:sldId id="270" r:id="rId14"/>
    <p:sldId id="288" r:id="rId15"/>
    <p:sldId id="289" r:id="rId16"/>
    <p:sldId id="294" r:id="rId17"/>
    <p:sldId id="267" r:id="rId18"/>
    <p:sldId id="272" r:id="rId19"/>
    <p:sldId id="273" r:id="rId20"/>
    <p:sldId id="277" r:id="rId21"/>
    <p:sldId id="262" r:id="rId22"/>
    <p:sldId id="264" r:id="rId23"/>
    <p:sldId id="276" r:id="rId24"/>
    <p:sldId id="278" r:id="rId25"/>
    <p:sldId id="279" r:id="rId26"/>
    <p:sldId id="300" r:id="rId27"/>
    <p:sldId id="296" r:id="rId28"/>
    <p:sldId id="297" r:id="rId29"/>
    <p:sldId id="298" r:id="rId30"/>
    <p:sldId id="299" r:id="rId31"/>
    <p:sldId id="313" r:id="rId32"/>
  </p:sldIdLst>
  <p:sldSz cx="9144000" cy="5143500" type="screen16x9"/>
  <p:notesSz cx="6858000" cy="1381125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58E2"/>
    <a:srgbClr val="D664BE"/>
    <a:srgbClr val="499DB7"/>
    <a:srgbClr val="009900"/>
    <a:srgbClr val="FF9933"/>
    <a:srgbClr val="9900CC"/>
    <a:srgbClr val="0000FF"/>
    <a:srgbClr val="44A144"/>
    <a:srgbClr val="005EB8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90EDA0-856E-4EA3-9EE9-530AD4D23B1E}" v="1" dt="2020-10-05T07:11:43.362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5.10.2020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5.10.2020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Reference: Mike Ross or Ross Geller ;) Or everybody loves Raymond!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05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Comments:</a:t>
            </a:r>
          </a:p>
          <a:p>
            <a:r>
              <a:rPr lang="en-US">
                <a:cs typeface="Calibri"/>
              </a:rPr>
              <a:t>Add a descriptive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76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Add more technical details about topic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Question:</a:t>
            </a:r>
          </a:p>
          <a:p>
            <a:r>
              <a:rPr lang="en-US">
                <a:cs typeface="Calibri"/>
              </a:rPr>
              <a:t>Point 2 could be placed after a convincing definition of Pub/Sub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69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Make sure the arrows are connected to the boxes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04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Comments:</a:t>
            </a:r>
          </a:p>
          <a:p>
            <a:r>
              <a:rPr lang="en-US">
                <a:cs typeface="Calibri"/>
              </a:rPr>
              <a:t>Conceptual correctness, difference between message and topic could be slightly misleading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50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Add pictures of terminals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1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8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Point 2</a:t>
            </a:r>
          </a:p>
          <a:p>
            <a:r>
              <a:rPr lang="en-US">
                <a:cs typeface="Calibri"/>
              </a:rPr>
              <a:t>Would some example help – what is this modularity you are talking about? Not clear.</a:t>
            </a:r>
          </a:p>
          <a:p>
            <a:r>
              <a:rPr lang="en-US">
                <a:cs typeface="Calibri"/>
              </a:rPr>
              <a:t>Point 3</a:t>
            </a:r>
          </a:p>
          <a:p>
            <a:r>
              <a:rPr lang="en-US">
                <a:cs typeface="Calibri"/>
              </a:rPr>
              <a:t>Is it too soon to talk about Pub/Sub at this level – just to introduce up for non beginners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7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ym typeface="Wingdings" panose="05000000000000000000" pitchFamily="2" charset="2"/>
              </a:rPr>
              <a:t>Modify, Produce or Use information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Modularity is still not clear – add a </a:t>
            </a:r>
            <a:r>
              <a:rPr lang="en-US" dirty="0" err="1">
                <a:cs typeface="Calibri"/>
              </a:rPr>
              <a:t>clarifiying</a:t>
            </a:r>
            <a:r>
              <a:rPr lang="en-US" dirty="0">
                <a:cs typeface="Calibri"/>
              </a:rPr>
              <a:t> picture and/or change the content</a:t>
            </a:r>
          </a:p>
          <a:p>
            <a:r>
              <a:rPr lang="en-US" dirty="0">
                <a:cs typeface="Calibri"/>
              </a:rPr>
              <a:t>Maybe this and the slide before (What is ROS?) could be as a </a:t>
            </a:r>
            <a:r>
              <a:rPr lang="en-US" dirty="0" err="1">
                <a:cs typeface="Calibri"/>
              </a:rPr>
              <a:t>summarying</a:t>
            </a:r>
            <a:r>
              <a:rPr lang="en-US" dirty="0">
                <a:cs typeface="Calibri"/>
              </a:rPr>
              <a:t> slides for he end of this introductory section.</a:t>
            </a:r>
          </a:p>
          <a:p>
            <a:r>
              <a:rPr lang="en-US" dirty="0">
                <a:cs typeface="Calibri"/>
              </a:rPr>
              <a:t>Modularity: helps people work alongside each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71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May include interesting pictures :)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11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Comments:</a:t>
            </a:r>
          </a:p>
          <a:p>
            <a:r>
              <a:rPr lang="en-US"/>
              <a:t>Should we have slides of Gazebo </a:t>
            </a:r>
            <a:r>
              <a:rPr lang="en-US" err="1"/>
              <a:t>abd</a:t>
            </a:r>
            <a:r>
              <a:rPr lang="en-US"/>
              <a:t> </a:t>
            </a:r>
            <a:r>
              <a:rPr lang="en-US" err="1"/>
              <a:t>RViz</a:t>
            </a:r>
            <a:r>
              <a:rPr lang="en-US"/>
              <a:t> after this? (slide 6)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3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Secret behind this picture :)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06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Slide has been shifted up.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Question:</a:t>
            </a:r>
          </a:p>
          <a:p>
            <a:r>
              <a:rPr lang="en-US">
                <a:cs typeface="Calibri"/>
              </a:rPr>
              <a:t>Can we rename the slide as ROS Architecture?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02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Update the picture!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89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1510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0" y="1347788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5"/>
            <a:ext cx="2167128" cy="31120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09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8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chart</a:t>
            </a:r>
            <a:endParaRPr lang="fi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5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1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0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8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49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5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1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2018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5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39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3" y="0"/>
            <a:ext cx="45672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0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image.</a:t>
            </a:r>
          </a:p>
          <a:p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adipiscing elit. </a:t>
            </a:r>
            <a:r>
              <a:rPr lang="fi-FI" err="1"/>
              <a:t>Maecenas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consequat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8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199905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  <a:p>
            <a:pPr lvl="0"/>
            <a:endParaRPr lang="en-US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image</a:t>
            </a:r>
            <a:br>
              <a:rPr lang="fi-FI"/>
            </a:br>
            <a:br>
              <a:rPr lang="fi-FI"/>
            </a:br>
            <a:r>
              <a:rPr lang="fi-FI" err="1"/>
              <a:t>Fit</a:t>
            </a:r>
            <a:r>
              <a:rPr lang="fi-FI"/>
              <a:t> the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image.</a:t>
            </a:r>
            <a:br>
              <a:rPr lang="en-US"/>
            </a:br>
            <a:br>
              <a:rPr lang="en-US"/>
            </a:br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adipiscing elit. </a:t>
            </a:r>
            <a:r>
              <a:rPr lang="fi-FI" err="1"/>
              <a:t>Maecenas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4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6"/>
            <a:ext cx="5130402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iki.ros.org/Services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iki.ros.org/actionlib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iki.ros.org/Parameter%20Server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AB5AAE-6935-462C-9733-525D98B4D664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>
                <a:cs typeface="Arial"/>
              </a:rPr>
              <a:t>Vehicle Mechatronics: Control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3CC66-907C-48FE-AD8A-1BC3D8016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lIns="0" rIns="0" anchor="t"/>
          <a:lstStyle/>
          <a:p>
            <a:r>
              <a:rPr lang="en-US">
                <a:latin typeface="arial"/>
                <a:cs typeface="arial"/>
              </a:rPr>
              <a:t>Everybody loves ROS</a:t>
            </a:r>
            <a:endParaRPr lang="en-US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88B4C-B997-4D1C-9758-727515DB35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5966372" y="4202964"/>
            <a:ext cx="2408118" cy="294419"/>
          </a:xfrm>
        </p:spPr>
        <p:txBody>
          <a:bodyPr anchor="t"/>
          <a:lstStyle/>
          <a:p>
            <a:r>
              <a:rPr lang="en-US">
                <a:latin typeface="arial"/>
                <a:cs typeface="arial"/>
              </a:rPr>
              <a:t>Slides: Jari </a:t>
            </a:r>
            <a:r>
              <a:rPr lang="en-US" err="1">
                <a:latin typeface="arial"/>
                <a:cs typeface="arial"/>
              </a:rPr>
              <a:t>Vepsäläinen</a:t>
            </a:r>
            <a:r>
              <a:rPr lang="en-US">
                <a:latin typeface="arial"/>
                <a:cs typeface="arial"/>
              </a:rPr>
              <a:t> &amp; Pavithra Gopalakrishnan </a:t>
            </a:r>
            <a:endParaRPr lang="en-US"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1B8299-358A-4579-BA99-37B69AADDE1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966372" y="4648600"/>
            <a:ext cx="2464025" cy="294419"/>
          </a:xfrm>
        </p:spPr>
        <p:txBody>
          <a:bodyPr anchor="t"/>
          <a:lstStyle/>
          <a:p>
            <a:r>
              <a:rPr lang="en-US">
                <a:latin typeface="arial"/>
                <a:cs typeface="arial"/>
              </a:rPr>
              <a:t>July 1,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49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69CB49-160D-44E9-A83F-71F82E19C03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Tools</a:t>
            </a:r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91F909-6D56-4B8F-93DD-6856BC9AC8A2}"/>
              </a:ext>
            </a:extLst>
          </p:cNvPr>
          <p:cNvGrpSpPr/>
          <p:nvPr/>
        </p:nvGrpSpPr>
        <p:grpSpPr>
          <a:xfrm>
            <a:off x="1997529" y="2186560"/>
            <a:ext cx="4582372" cy="2560464"/>
            <a:chOff x="1920170" y="1535379"/>
            <a:chExt cx="4582372" cy="2560464"/>
          </a:xfrm>
        </p:grpSpPr>
        <p:pic>
          <p:nvPicPr>
            <p:cNvPr id="4" name="Picture 3" descr="A picture containing clock&#10;&#10;Description generated with very high confidence">
              <a:extLst>
                <a:ext uri="{FF2B5EF4-FFF2-40B4-BE49-F238E27FC236}">
                  <a16:creationId xmlns:a16="http://schemas.microsoft.com/office/drawing/2014/main" id="{FF77F38A-BA32-437F-B9C0-67FE514BA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635" t="19938" r="14231" b="15296"/>
            <a:stretch/>
          </p:blipFill>
          <p:spPr>
            <a:xfrm rot="5400000">
              <a:off x="4211354" y="1804655"/>
              <a:ext cx="2560464" cy="20219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2" descr="A picture containing indoor, table, sitting, small&#10;&#10;Description generated with very high confidence">
              <a:extLst>
                <a:ext uri="{FF2B5EF4-FFF2-40B4-BE49-F238E27FC236}">
                  <a16:creationId xmlns:a16="http://schemas.microsoft.com/office/drawing/2014/main" id="{CC17D69A-14C6-4099-B851-A78D6CA87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920170" y="1535379"/>
              <a:ext cx="2560460" cy="256046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0BBFFBB-C3B6-4991-B494-82E99BFE167B}"/>
              </a:ext>
            </a:extLst>
          </p:cNvPr>
          <p:cNvSpPr txBox="1"/>
          <p:nvPr/>
        </p:nvSpPr>
        <p:spPr>
          <a:xfrm>
            <a:off x="252017" y="867427"/>
            <a:ext cx="4189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Gazebo (Simulator)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Real-world physics simulator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Meant for simulating your robot and its behavior</a:t>
            </a:r>
            <a:r>
              <a:rPr lang="fi-FI" sz="1600"/>
              <a:t> </a:t>
            </a:r>
            <a:r>
              <a:rPr lang="fi-FI" sz="1600" err="1"/>
              <a:t>with</a:t>
            </a:r>
            <a:r>
              <a:rPr lang="fi-FI" sz="1600"/>
              <a:t> ROS </a:t>
            </a:r>
            <a:r>
              <a:rPr lang="fi-FI" sz="1600" err="1"/>
              <a:t>commands</a:t>
            </a:r>
            <a:endParaRPr lang="en-US" sz="1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52A0FE-86CC-4E00-95DE-C1F1FC5C4A44}"/>
              </a:ext>
            </a:extLst>
          </p:cNvPr>
          <p:cNvSpPr txBox="1"/>
          <p:nvPr/>
        </p:nvSpPr>
        <p:spPr>
          <a:xfrm>
            <a:off x="4362138" y="867423"/>
            <a:ext cx="4781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/>
              <a:t>Rviz</a:t>
            </a:r>
            <a:r>
              <a:rPr lang="en-US" sz="2400" b="1"/>
              <a:t> (Visualizer)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Visualization of what the robot sees and feels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Supports both real robot and Gazebo</a:t>
            </a:r>
          </a:p>
        </p:txBody>
      </p:sp>
    </p:spTree>
    <p:extLst>
      <p:ext uri="{BB962C8B-B14F-4D97-AF65-F5344CB8AC3E}">
        <p14:creationId xmlns:p14="http://schemas.microsoft.com/office/powerpoint/2010/main" val="74956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44D311-7F03-4EE7-A507-E26F0C7679F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Gazebo example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996A3-8018-48FE-9111-7D4EB984E91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7" y="956654"/>
            <a:ext cx="8492897" cy="3049460"/>
          </a:xfrm>
        </p:spPr>
        <p:txBody>
          <a:bodyPr/>
          <a:lstStyle/>
          <a:p>
            <a:r>
              <a:rPr lang="en-US" b="0" dirty="0"/>
              <a:t>$ </a:t>
            </a:r>
            <a:r>
              <a:rPr lang="en-US" b="0" dirty="0" err="1"/>
              <a:t>roslaunch</a:t>
            </a:r>
            <a:r>
              <a:rPr lang="en-US" b="0" dirty="0"/>
              <a:t> turtlebot3_gazebo turtlebot3_world.launch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b="0" dirty="0"/>
              <a:t>Starts master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b="0" dirty="0"/>
              <a:t>Opens Gazebo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b="0" dirty="0"/>
              <a:t>Has a T-bot</a:t>
            </a:r>
            <a:endParaRPr lang="fi-FI" sz="18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92C292-F3A6-4CD6-9D6F-566079261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042" y="1611993"/>
            <a:ext cx="5430604" cy="307889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EAD79D-AE86-420F-A3A8-C8EB49F7E713}"/>
              </a:ext>
            </a:extLst>
          </p:cNvPr>
          <p:cNvCxnSpPr>
            <a:cxnSpLocks/>
          </p:cNvCxnSpPr>
          <p:nvPr/>
        </p:nvCxnSpPr>
        <p:spPr>
          <a:xfrm flipH="1">
            <a:off x="5968614" y="3398324"/>
            <a:ext cx="2125523" cy="607790"/>
          </a:xfrm>
          <a:prstGeom prst="straightConnector1">
            <a:avLst/>
          </a:prstGeom>
          <a:ln w="57150">
            <a:solidFill>
              <a:srgbClr val="EE35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F998D0-3B63-4312-8D32-1FC244CFAAF6}"/>
              </a:ext>
            </a:extLst>
          </p:cNvPr>
          <p:cNvSpPr txBox="1"/>
          <p:nvPr/>
        </p:nvSpPr>
        <p:spPr>
          <a:xfrm>
            <a:off x="8065696" y="3221945"/>
            <a:ext cx="719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T-Bot</a:t>
            </a:r>
            <a:endParaRPr lang="fi-FI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4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3DE46B5-67AF-4EB1-B9F1-C206F58AA3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04" t="25044" r="18111" b="13193"/>
          <a:stretch/>
        </p:blipFill>
        <p:spPr>
          <a:xfrm>
            <a:off x="3499200" y="1810723"/>
            <a:ext cx="3967200" cy="317520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44D311-7F03-4EE7-A507-E26F0C7679F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err="1"/>
              <a:t>Rviz</a:t>
            </a:r>
            <a:r>
              <a:rPr lang="en-US"/>
              <a:t> example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996A3-8018-48FE-9111-7D4EB984E91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7" y="956654"/>
            <a:ext cx="8492897" cy="3049460"/>
          </a:xfrm>
        </p:spPr>
        <p:txBody>
          <a:bodyPr/>
          <a:lstStyle/>
          <a:p>
            <a:r>
              <a:rPr lang="en-US" sz="1800" b="0" dirty="0"/>
              <a:t>$ </a:t>
            </a:r>
            <a:r>
              <a:rPr lang="en-US" sz="1800" b="0" dirty="0" err="1"/>
              <a:t>roslaunch</a:t>
            </a:r>
            <a:r>
              <a:rPr lang="en-US" sz="1800" b="0" dirty="0"/>
              <a:t> turtlebot3_slam turtlebot3_slam.launch </a:t>
            </a:r>
            <a:r>
              <a:rPr lang="en-US" sz="1800" b="0" dirty="0" err="1"/>
              <a:t>slam_methods</a:t>
            </a:r>
            <a:r>
              <a:rPr lang="en-US" sz="1800" b="0" dirty="0"/>
              <a:t>:=</a:t>
            </a:r>
            <a:r>
              <a:rPr lang="en-US" sz="1800" b="0" dirty="0" err="1"/>
              <a:t>gmapping</a:t>
            </a:r>
            <a:endParaRPr lang="en-US" sz="18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b="0" dirty="0"/>
              <a:t>Requires a simulated (Gazebo) or real robot to show what it sees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b="0" dirty="0"/>
              <a:t>Opens </a:t>
            </a:r>
            <a:r>
              <a:rPr lang="en-US" sz="1800" b="0" dirty="0" err="1"/>
              <a:t>RViz</a:t>
            </a:r>
            <a:endParaRPr lang="en-US" sz="18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b="0" dirty="0"/>
              <a:t>Shows SLAM view</a:t>
            </a:r>
            <a:endParaRPr lang="fi-FI" sz="1800" b="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EAD79D-AE86-420F-A3A8-C8EB49F7E713}"/>
              </a:ext>
            </a:extLst>
          </p:cNvPr>
          <p:cNvCxnSpPr>
            <a:cxnSpLocks/>
          </p:cNvCxnSpPr>
          <p:nvPr/>
        </p:nvCxnSpPr>
        <p:spPr>
          <a:xfrm flipH="1">
            <a:off x="5939249" y="3643124"/>
            <a:ext cx="2125523" cy="607790"/>
          </a:xfrm>
          <a:prstGeom prst="straightConnector1">
            <a:avLst/>
          </a:prstGeom>
          <a:ln w="57150">
            <a:solidFill>
              <a:srgbClr val="EE35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F998D0-3B63-4312-8D32-1FC244CFAAF6}"/>
              </a:ext>
            </a:extLst>
          </p:cNvPr>
          <p:cNvSpPr txBox="1"/>
          <p:nvPr/>
        </p:nvSpPr>
        <p:spPr>
          <a:xfrm>
            <a:off x="8036331" y="3466745"/>
            <a:ext cx="719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T-Bot</a:t>
            </a:r>
            <a:endParaRPr lang="fi-FI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7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0323D4-C45E-4BD4-B902-53CD6639F5F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 lIns="0" rIns="0" anchor="t"/>
          <a:lstStyle/>
          <a:p>
            <a:r>
              <a:rPr lang="en-US">
                <a:cs typeface="Arial"/>
              </a:rPr>
              <a:t>ROS Architercture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02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A989E7-6FBA-4855-B6AB-E0D1AB59651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Main components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3D2BE-DA1E-4D89-8F0B-E985E41783B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 lIns="0" tIns="0" rIns="0" bIns="0" anchor="t"/>
          <a:lstStyle/>
          <a:p>
            <a:pPr marL="1085850" lvl="1" indent="-457200">
              <a:lnSpc>
                <a:spcPct val="150000"/>
              </a:lnSpc>
              <a:buAutoNum type="arabicPeriod"/>
            </a:pPr>
            <a:r>
              <a:rPr lang="en-US" sz="2800" dirty="0"/>
              <a:t>Master</a:t>
            </a:r>
            <a:endParaRPr lang="en-US" sz="2800" dirty="0">
              <a:cs typeface="Arial"/>
            </a:endParaRPr>
          </a:p>
          <a:p>
            <a:pPr marL="1085850" lvl="1" indent="-457200">
              <a:lnSpc>
                <a:spcPct val="150000"/>
              </a:lnSpc>
              <a:buAutoNum type="arabicPeriod"/>
            </a:pPr>
            <a:r>
              <a:rPr lang="en-US" sz="2800" dirty="0"/>
              <a:t>Nodes</a:t>
            </a:r>
            <a:endParaRPr lang="en-US" sz="2800" dirty="0">
              <a:cs typeface="Arial" panose="020B0604020202020204"/>
            </a:endParaRPr>
          </a:p>
          <a:p>
            <a:pPr marL="1085850" lvl="1" indent="-457200">
              <a:lnSpc>
                <a:spcPct val="150000"/>
              </a:lnSpc>
              <a:buAutoNum type="arabicPeriod"/>
            </a:pPr>
            <a:r>
              <a:rPr lang="en-US" sz="2800" dirty="0"/>
              <a:t>Topics</a:t>
            </a:r>
            <a:endParaRPr lang="en-US" sz="2800" dirty="0">
              <a:cs typeface="Arial" panose="020B0604020202020204"/>
            </a:endParaRPr>
          </a:p>
          <a:p>
            <a:pPr marL="1085850" lvl="1" indent="-457200">
              <a:lnSpc>
                <a:spcPct val="150000"/>
              </a:lnSpc>
              <a:buAutoNum type="arabicPeriod"/>
            </a:pPr>
            <a:r>
              <a:rPr lang="en-US" sz="2800" dirty="0"/>
              <a:t>Messages</a:t>
            </a:r>
            <a:endParaRPr lang="fi-FI" sz="2800" dirty="0">
              <a:cs typeface="Arial" panose="020B060402020202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0B3353-48CF-4013-A6CF-181AD66CA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984" y="300322"/>
            <a:ext cx="3131432" cy="454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78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0C4D7C-6921-4864-BD1C-A1E61173946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ROS Master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C64CF-E354-4DE9-9FDA-81620EE9154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151880"/>
            <a:ext cx="4601961" cy="3049460"/>
          </a:xfrm>
        </p:spPr>
        <p:txBody>
          <a:bodyPr lIns="0" tIns="0" rIns="0" bIns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 server that coordinates nodes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Without master, nodes cannot find each other or exchange messages</a:t>
            </a:r>
            <a:endParaRPr lang="en-US" b="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Start with $ </a:t>
            </a:r>
            <a:r>
              <a:rPr lang="en-US" b="0" dirty="0" err="1"/>
              <a:t>roscore</a:t>
            </a:r>
            <a:r>
              <a:rPr lang="en-US" b="0" dirty="0"/>
              <a:t> or $ </a:t>
            </a:r>
            <a:r>
              <a:rPr lang="en-US" b="0" dirty="0" err="1"/>
              <a:t>roslaunch</a:t>
            </a:r>
            <a:endParaRPr lang="en-US" b="0" dirty="0"/>
          </a:p>
          <a:p>
            <a:pPr marL="342900" indent="-342900">
              <a:buChar char="•"/>
            </a:pPr>
            <a:r>
              <a:rPr lang="en-US" b="0" dirty="0">
                <a:ea typeface="+mn-lt"/>
                <a:cs typeface="+mn-lt"/>
              </a:rPr>
              <a:t>Only one ROS Master can be running</a:t>
            </a:r>
            <a:endParaRPr lang="en-US" b="0" dirty="0">
              <a:cs typeface="Arial"/>
            </a:endParaRPr>
          </a:p>
          <a:p>
            <a:endParaRPr lang="en-US" dirty="0">
              <a:cs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cs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cs typeface="Arial" panose="020B0604020202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430B85-DD15-4FC8-BEA7-1138C685E009}"/>
              </a:ext>
            </a:extLst>
          </p:cNvPr>
          <p:cNvSpPr/>
          <p:nvPr/>
        </p:nvSpPr>
        <p:spPr>
          <a:xfrm>
            <a:off x="4880328" y="1151880"/>
            <a:ext cx="4100651" cy="2284009"/>
          </a:xfrm>
          <a:prstGeom prst="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3CED3A-4659-4E2A-9604-DA2BF9D01AEF}"/>
              </a:ext>
            </a:extLst>
          </p:cNvPr>
          <p:cNvSpPr/>
          <p:nvPr/>
        </p:nvSpPr>
        <p:spPr>
          <a:xfrm>
            <a:off x="5022644" y="1592658"/>
            <a:ext cx="1081315" cy="510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Node1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48DE6-72AA-4DEA-8D14-C5327F5E9D8D}"/>
              </a:ext>
            </a:extLst>
          </p:cNvPr>
          <p:cNvSpPr/>
          <p:nvPr/>
        </p:nvSpPr>
        <p:spPr>
          <a:xfrm>
            <a:off x="7756065" y="1610336"/>
            <a:ext cx="1081315" cy="510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Node2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064524-D75C-40AA-BFD6-D8F94B7CBCC3}"/>
              </a:ext>
            </a:extLst>
          </p:cNvPr>
          <p:cNvSpPr txBox="1"/>
          <p:nvPr/>
        </p:nvSpPr>
        <p:spPr>
          <a:xfrm>
            <a:off x="6014963" y="734630"/>
            <a:ext cx="1677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ROS Master</a:t>
            </a:r>
            <a:endParaRPr lang="fi-FI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420CF7-03C5-45F5-B215-79ACE68235CD}"/>
              </a:ext>
            </a:extLst>
          </p:cNvPr>
          <p:cNvSpPr/>
          <p:nvPr/>
        </p:nvSpPr>
        <p:spPr>
          <a:xfrm>
            <a:off x="7093043" y="2610613"/>
            <a:ext cx="1081315" cy="510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Node3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D0CA96-3682-4217-A476-9E1A61D0B875}"/>
              </a:ext>
            </a:extLst>
          </p:cNvPr>
          <p:cNvSpPr/>
          <p:nvPr/>
        </p:nvSpPr>
        <p:spPr>
          <a:xfrm>
            <a:off x="6474902" y="1653574"/>
            <a:ext cx="911504" cy="37471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/Topic1</a:t>
            </a:r>
            <a:endParaRPr lang="fi-FI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70F7D61-1DC3-40F5-B758-6582F0F3B5C1}"/>
              </a:ext>
            </a:extLst>
          </p:cNvPr>
          <p:cNvCxnSpPr>
            <a:cxnSpLocks/>
          </p:cNvCxnSpPr>
          <p:nvPr/>
        </p:nvCxnSpPr>
        <p:spPr>
          <a:xfrm flipH="1">
            <a:off x="6103959" y="1758950"/>
            <a:ext cx="37094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F703E1-E1E9-4E47-A6A2-ACB167ABEB47}"/>
              </a:ext>
            </a:extLst>
          </p:cNvPr>
          <p:cNvCxnSpPr>
            <a:cxnSpLocks/>
          </p:cNvCxnSpPr>
          <p:nvPr/>
        </p:nvCxnSpPr>
        <p:spPr>
          <a:xfrm>
            <a:off x="7386406" y="1734204"/>
            <a:ext cx="36965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2E1355-4D2F-4EF5-90CB-8FC593204875}"/>
              </a:ext>
            </a:extLst>
          </p:cNvPr>
          <p:cNvCxnSpPr>
            <a:cxnSpLocks/>
          </p:cNvCxnSpPr>
          <p:nvPr/>
        </p:nvCxnSpPr>
        <p:spPr>
          <a:xfrm flipH="1">
            <a:off x="7386406" y="1981200"/>
            <a:ext cx="370846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098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0C4D7C-6921-4864-BD1C-A1E61173946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ROS Node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C64CF-E354-4DE9-9FDA-81620EE9154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241467"/>
            <a:ext cx="4923033" cy="3049460"/>
          </a:xfrm>
        </p:spPr>
        <p:txBody>
          <a:bodyPr lIns="0" tIns="0" rIns="0" bIns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Smallest computation process, written with Python or C++ (</a:t>
            </a:r>
            <a:r>
              <a:rPr lang="en-US" b="0" dirty="0" err="1"/>
              <a:t>rospy</a:t>
            </a:r>
            <a:r>
              <a:rPr lang="en-US" b="0" dirty="0"/>
              <a:t> or </a:t>
            </a:r>
            <a:r>
              <a:rPr lang="en-US" b="0" dirty="0" err="1"/>
              <a:t>roscpp</a:t>
            </a:r>
            <a:r>
              <a:rPr lang="en-US" b="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The “fundamental” building block</a:t>
            </a:r>
            <a:endParaRPr lang="en-US" b="0" dirty="0">
              <a:cs typeface="Arial"/>
            </a:endParaRPr>
          </a:p>
          <a:p>
            <a:pPr marL="342900" indent="-342900">
              <a:buChar char="•"/>
            </a:pPr>
            <a:r>
              <a:rPr lang="en-US" b="0" dirty="0">
                <a:cs typeface="Arial"/>
              </a:rPr>
              <a:t>Enables modularity</a:t>
            </a:r>
          </a:p>
          <a:p>
            <a:endParaRPr lang="en-US" b="0" dirty="0"/>
          </a:p>
          <a:p>
            <a:r>
              <a:rPr lang="en-US" b="0" dirty="0"/>
              <a:t>$ </a:t>
            </a:r>
            <a:r>
              <a:rPr lang="en-US" b="0" dirty="0" err="1"/>
              <a:t>rosrun</a:t>
            </a:r>
            <a:r>
              <a:rPr lang="en-US" b="0" dirty="0"/>
              <a:t> &lt;package&gt; &lt;node&gt;</a:t>
            </a:r>
            <a:endParaRPr lang="en-US" b="0" dirty="0">
              <a:cs typeface="Arial"/>
            </a:endParaRPr>
          </a:p>
          <a:p>
            <a:pPr marL="342900" indent="-342900">
              <a:buChar char="•"/>
            </a:pPr>
            <a:endParaRPr lang="en-US" b="0" dirty="0">
              <a:cs typeface="Arial"/>
            </a:endParaRPr>
          </a:p>
          <a:p>
            <a:endParaRPr lang="en-US" dirty="0">
              <a:cs typeface="Arial" panose="020B0604020202020204"/>
            </a:endParaRPr>
          </a:p>
          <a:p>
            <a:pPr marL="342900" indent="-342900">
              <a:buChar char="•"/>
            </a:pPr>
            <a:endParaRPr lang="en-US" dirty="0">
              <a:cs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cs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AF3B3A-B70F-4845-9D54-B7B3416E8F01}"/>
              </a:ext>
            </a:extLst>
          </p:cNvPr>
          <p:cNvSpPr txBox="1"/>
          <p:nvPr/>
        </p:nvSpPr>
        <p:spPr>
          <a:xfrm>
            <a:off x="5440680" y="1645920"/>
            <a:ext cx="31470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Nodes can act as 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Drivers (LiDAR)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Functions (move forward)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Servers (service server)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Clients (client to a server)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997696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961EB5-99A7-4307-86A3-80D15EBC2FF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Topic communication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3E60E-0C39-4947-9845-1CE6BBE002AA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 lIns="0" tIns="0" rIns="0" bIns="0" anchor="t"/>
          <a:lstStyle/>
          <a:p>
            <a:pPr marL="342900" indent="-342900">
              <a:buChar char="•"/>
            </a:pPr>
            <a:r>
              <a:rPr lang="en-US" b="0" dirty="0">
                <a:ea typeface="+mn-lt"/>
                <a:cs typeface="+mn-lt"/>
              </a:rPr>
              <a:t>Most common type of communication method between nodes</a:t>
            </a:r>
            <a:endParaRPr lang="en-US" b="0" dirty="0"/>
          </a:p>
          <a:p>
            <a:pPr marL="342900" indent="-342900">
              <a:buChar char="•"/>
            </a:pPr>
            <a:r>
              <a:rPr lang="en-US" b="0" dirty="0"/>
              <a:t>Topic communication is used in </a:t>
            </a:r>
            <a:r>
              <a:rPr lang="en-US" dirty="0"/>
              <a:t>continuous</a:t>
            </a:r>
            <a:r>
              <a:rPr lang="en-US" b="0" dirty="0"/>
              <a:t> data streams</a:t>
            </a:r>
            <a:endParaRPr lang="en-US" b="0" dirty="0">
              <a:cs typeface="Arial" panose="020B0604020202020204"/>
            </a:endParaRPr>
          </a:p>
          <a:p>
            <a:pPr marL="971550" lvl="1" indent="-342900"/>
            <a:r>
              <a:rPr lang="en-US" dirty="0"/>
              <a:t>Sensor data</a:t>
            </a:r>
            <a:endParaRPr lang="en-US" dirty="0">
              <a:cs typeface="Arial"/>
            </a:endParaRPr>
          </a:p>
          <a:p>
            <a:pPr marL="971550" lvl="1" indent="-342900"/>
            <a:r>
              <a:rPr lang="en-US" b="0" dirty="0"/>
              <a:t>Robot state</a:t>
            </a:r>
            <a:endParaRPr lang="en-US" b="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DFC639-E532-4460-A50D-542B6986A86F}"/>
              </a:ext>
            </a:extLst>
          </p:cNvPr>
          <p:cNvSpPr/>
          <p:nvPr/>
        </p:nvSpPr>
        <p:spPr>
          <a:xfrm>
            <a:off x="4922378" y="3435409"/>
            <a:ext cx="1153682" cy="546053"/>
          </a:xfrm>
          <a:prstGeom prst="rect">
            <a:avLst/>
          </a:prstGeom>
          <a:solidFill>
            <a:srgbClr val="B758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Topic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929F83-C5DF-4344-A708-95B56695BE58}"/>
              </a:ext>
            </a:extLst>
          </p:cNvPr>
          <p:cNvSpPr/>
          <p:nvPr/>
        </p:nvSpPr>
        <p:spPr>
          <a:xfrm>
            <a:off x="6725540" y="2766197"/>
            <a:ext cx="1128044" cy="669212"/>
          </a:xfrm>
          <a:prstGeom prst="ellipse">
            <a:avLst/>
          </a:prstGeom>
          <a:solidFill>
            <a:srgbClr val="499D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Node</a:t>
            </a:r>
            <a:endParaRPr lang="fi-FI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863E79-827B-4A06-94D8-121FFFC1F79F}"/>
              </a:ext>
            </a:extLst>
          </p:cNvPr>
          <p:cNvSpPr/>
          <p:nvPr/>
        </p:nvSpPr>
        <p:spPr>
          <a:xfrm>
            <a:off x="3297252" y="2766197"/>
            <a:ext cx="1128044" cy="669212"/>
          </a:xfrm>
          <a:prstGeom prst="ellipse">
            <a:avLst/>
          </a:prstGeom>
          <a:solidFill>
            <a:srgbClr val="499D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Node</a:t>
            </a:r>
            <a:endParaRPr lang="fi-FI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253DC8-666E-48ED-BB88-B9B4A709395F}"/>
              </a:ext>
            </a:extLst>
          </p:cNvPr>
          <p:cNvSpPr/>
          <p:nvPr/>
        </p:nvSpPr>
        <p:spPr>
          <a:xfrm>
            <a:off x="2740352" y="3956321"/>
            <a:ext cx="1128044" cy="669212"/>
          </a:xfrm>
          <a:prstGeom prst="ellipse">
            <a:avLst/>
          </a:prstGeom>
          <a:solidFill>
            <a:srgbClr val="499D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Node</a:t>
            </a:r>
            <a:endParaRPr lang="fi-FI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0F6F2D-1DD4-4911-99C8-A9F477E85D99}"/>
              </a:ext>
            </a:extLst>
          </p:cNvPr>
          <p:cNvSpPr/>
          <p:nvPr/>
        </p:nvSpPr>
        <p:spPr>
          <a:xfrm>
            <a:off x="6464895" y="4123624"/>
            <a:ext cx="1128044" cy="669212"/>
          </a:xfrm>
          <a:prstGeom prst="ellipse">
            <a:avLst/>
          </a:prstGeom>
          <a:solidFill>
            <a:srgbClr val="499D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Node</a:t>
            </a:r>
            <a:endParaRPr lang="fi-FI" dirty="0"/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1EF154B9-AEAB-4DE9-98EA-819D2427B37E}"/>
              </a:ext>
            </a:extLst>
          </p:cNvPr>
          <p:cNvCxnSpPr>
            <a:stCxn id="8" idx="6"/>
            <a:endCxn id="5" idx="1"/>
          </p:cNvCxnSpPr>
          <p:nvPr/>
        </p:nvCxnSpPr>
        <p:spPr>
          <a:xfrm flipV="1">
            <a:off x="3868396" y="3708436"/>
            <a:ext cx="1053982" cy="58249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DCD8DE67-2313-4791-AE18-3E549A1DD572}"/>
              </a:ext>
            </a:extLst>
          </p:cNvPr>
          <p:cNvCxnSpPr>
            <a:cxnSpLocks/>
            <a:stCxn id="7" idx="6"/>
            <a:endCxn id="5" idx="1"/>
          </p:cNvCxnSpPr>
          <p:nvPr/>
        </p:nvCxnSpPr>
        <p:spPr>
          <a:xfrm>
            <a:off x="4425296" y="3100803"/>
            <a:ext cx="497082" cy="60763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5DFAEDFD-00CF-4197-9527-8FA366AE50C7}"/>
              </a:ext>
            </a:extLst>
          </p:cNvPr>
          <p:cNvCxnSpPr>
            <a:stCxn id="5" idx="3"/>
            <a:endCxn id="9" idx="2"/>
          </p:cNvCxnSpPr>
          <p:nvPr/>
        </p:nvCxnSpPr>
        <p:spPr>
          <a:xfrm>
            <a:off x="6076060" y="3708436"/>
            <a:ext cx="388835" cy="74979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DDCC8E15-7DD5-4C2C-B71E-D710D3C08344}"/>
              </a:ext>
            </a:extLst>
          </p:cNvPr>
          <p:cNvCxnSpPr>
            <a:stCxn id="5" idx="3"/>
            <a:endCxn id="6" idx="2"/>
          </p:cNvCxnSpPr>
          <p:nvPr/>
        </p:nvCxnSpPr>
        <p:spPr>
          <a:xfrm flipV="1">
            <a:off x="6076060" y="3100803"/>
            <a:ext cx="649480" cy="60763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84D552A-87CD-4F5E-A1FD-1B9464318AC6}"/>
              </a:ext>
            </a:extLst>
          </p:cNvPr>
          <p:cNvSpPr/>
          <p:nvPr/>
        </p:nvSpPr>
        <p:spPr>
          <a:xfrm>
            <a:off x="5336851" y="2223997"/>
            <a:ext cx="1128044" cy="669212"/>
          </a:xfrm>
          <a:prstGeom prst="ellipse">
            <a:avLst/>
          </a:prstGeom>
          <a:solidFill>
            <a:srgbClr val="499D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Node</a:t>
            </a:r>
            <a:endParaRPr lang="fi-FI" dirty="0"/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C6C0B91E-FC71-4B2C-9952-23050DB5E364}"/>
              </a:ext>
            </a:extLst>
          </p:cNvPr>
          <p:cNvCxnSpPr>
            <a:cxnSpLocks/>
            <a:stCxn id="5" idx="0"/>
            <a:endCxn id="21" idx="4"/>
          </p:cNvCxnSpPr>
          <p:nvPr/>
        </p:nvCxnSpPr>
        <p:spPr>
          <a:xfrm rot="5400000" flipH="1" flipV="1">
            <a:off x="5428946" y="2963482"/>
            <a:ext cx="542200" cy="401654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049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8AD02C-F157-45A7-837A-2DB400F68D03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Publisher/Subscriber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A7187-A72E-4FD0-A415-5538FC53B4A0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 lIns="0" tIns="0" rIns="0" bIns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Also referred to as Pub/Sub</a:t>
            </a:r>
            <a:endParaRPr lang="en-US" b="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Each node can both</a:t>
            </a:r>
            <a:endParaRPr lang="en-US" b="0" dirty="0">
              <a:cs typeface="Arial"/>
            </a:endParaRPr>
          </a:p>
          <a:p>
            <a:pPr marL="971550" lvl="1" indent="-342900"/>
            <a:r>
              <a:rPr lang="en-US" b="1" i="1" dirty="0"/>
              <a:t>Publish</a:t>
            </a:r>
            <a:r>
              <a:rPr lang="en-US" b="1" dirty="0"/>
              <a:t>: </a:t>
            </a:r>
            <a:r>
              <a:rPr lang="en-US" dirty="0"/>
              <a:t>send information, regardless of who is receiving it</a:t>
            </a:r>
          </a:p>
          <a:p>
            <a:pPr marL="971550" lvl="1" indent="-342900"/>
            <a:r>
              <a:rPr lang="en-US" b="1" i="1" dirty="0"/>
              <a:t>Subscribe</a:t>
            </a:r>
            <a:r>
              <a:rPr lang="en-US" b="1" dirty="0"/>
              <a:t>: </a:t>
            </a:r>
            <a:r>
              <a:rPr lang="en-US" dirty="0"/>
              <a:t>receive information, regardless who is sending it</a:t>
            </a:r>
          </a:p>
          <a:p>
            <a:pPr marL="971550" lvl="1" indent="-34290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9983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F6E40E-07B2-410B-8587-425FEB310BA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/>
              <a:t>Pub/Sub example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F90FC-F786-4758-A3C0-3F8F79A4C6F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241467"/>
            <a:ext cx="6490721" cy="30494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LiDAR node </a:t>
            </a:r>
          </a:p>
          <a:p>
            <a:pPr marL="971550" lvl="1" indent="-342900"/>
            <a:r>
              <a:rPr lang="en-US" b="0" i="1" dirty="0">
                <a:solidFill>
                  <a:srgbClr val="00B0F0"/>
                </a:solidFill>
              </a:rPr>
              <a:t>publishes</a:t>
            </a:r>
            <a:r>
              <a:rPr lang="en-US" dirty="0"/>
              <a:t> </a:t>
            </a:r>
            <a:r>
              <a:rPr lang="en-US" b="0" dirty="0"/>
              <a:t>laser scan </a:t>
            </a:r>
            <a:r>
              <a:rPr lang="en-US" b="0" dirty="0" err="1"/>
              <a:t>msgs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Motion controller </a:t>
            </a:r>
          </a:p>
          <a:p>
            <a:pPr marL="971550" lvl="1" indent="-342900"/>
            <a:r>
              <a:rPr lang="en-US" b="0" i="1" dirty="0">
                <a:solidFill>
                  <a:srgbClr val="00B0F0"/>
                </a:solidFill>
              </a:rPr>
              <a:t>publishes</a:t>
            </a:r>
            <a:r>
              <a:rPr lang="en-US" b="0" i="1" dirty="0"/>
              <a:t> </a:t>
            </a:r>
            <a:r>
              <a:rPr lang="en-US" dirty="0"/>
              <a:t>odometry values</a:t>
            </a:r>
          </a:p>
          <a:p>
            <a:pPr marL="971550" lvl="1" indent="-342900"/>
            <a:r>
              <a:rPr lang="en-US" i="1" dirty="0">
                <a:solidFill>
                  <a:srgbClr val="FF0000"/>
                </a:solidFill>
              </a:rPr>
              <a:t>subscribes</a:t>
            </a:r>
            <a:r>
              <a:rPr lang="en-US" b="1" i="1" dirty="0"/>
              <a:t> </a:t>
            </a:r>
            <a:r>
              <a:rPr lang="en-US" dirty="0"/>
              <a:t>to motion control </a:t>
            </a:r>
            <a:r>
              <a:rPr lang="en-US" dirty="0" err="1"/>
              <a:t>msgs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Navigation node</a:t>
            </a:r>
          </a:p>
          <a:p>
            <a:pPr marL="971550" lvl="1" indent="-342900"/>
            <a:r>
              <a:rPr lang="en-US" i="1" dirty="0">
                <a:solidFill>
                  <a:srgbClr val="00B0F0"/>
                </a:solidFill>
              </a:rPr>
              <a:t>publishes</a:t>
            </a:r>
            <a:r>
              <a:rPr lang="en-US" dirty="0"/>
              <a:t> motion control </a:t>
            </a:r>
            <a:r>
              <a:rPr lang="en-US" dirty="0" err="1"/>
              <a:t>msgs</a:t>
            </a:r>
            <a:endParaRPr lang="en-US" dirty="0"/>
          </a:p>
          <a:p>
            <a:pPr marL="971550" lvl="1" indent="-342900"/>
            <a:r>
              <a:rPr lang="en-US" i="1" dirty="0">
                <a:solidFill>
                  <a:srgbClr val="FF0000"/>
                </a:solidFill>
              </a:rPr>
              <a:t>subscribes</a:t>
            </a:r>
            <a:r>
              <a:rPr lang="en-US" b="1" i="1" dirty="0"/>
              <a:t> </a:t>
            </a:r>
            <a:r>
              <a:rPr lang="en-US" dirty="0"/>
              <a:t>to LiDAR &amp; odometry </a:t>
            </a:r>
            <a:r>
              <a:rPr lang="en-US" dirty="0" err="1"/>
              <a:t>msgs</a:t>
            </a:r>
            <a:endParaRPr lang="en-US" dirty="0"/>
          </a:p>
          <a:p>
            <a:pPr marL="971550" lvl="1" indent="-342900"/>
            <a:endParaRPr lang="fi-FI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CEE693-82BD-4A19-AED3-97F238AADFD3}"/>
              </a:ext>
            </a:extLst>
          </p:cNvPr>
          <p:cNvSpPr/>
          <p:nvPr/>
        </p:nvSpPr>
        <p:spPr>
          <a:xfrm>
            <a:off x="6648116" y="287979"/>
            <a:ext cx="1776335" cy="6745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LiDAR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C9C6DC-2D6C-462F-8D16-F3BE2BC92A48}"/>
              </a:ext>
            </a:extLst>
          </p:cNvPr>
          <p:cNvSpPr/>
          <p:nvPr/>
        </p:nvSpPr>
        <p:spPr>
          <a:xfrm>
            <a:off x="6596312" y="4144287"/>
            <a:ext cx="1776335" cy="6745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Motion Controller (SCB + ECU + IMU)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C8DB8A-F369-48A1-B2CF-E6080D2729DF}"/>
              </a:ext>
            </a:extLst>
          </p:cNvPr>
          <p:cNvSpPr/>
          <p:nvPr/>
        </p:nvSpPr>
        <p:spPr>
          <a:xfrm>
            <a:off x="6648117" y="2049068"/>
            <a:ext cx="1776335" cy="6745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Navigation</a:t>
            </a:r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DC7341-E8D4-4192-A14A-767AA384FCB8}"/>
              </a:ext>
            </a:extLst>
          </p:cNvPr>
          <p:cNvCxnSpPr>
            <a:cxnSpLocks/>
            <a:stCxn id="4" idx="2"/>
            <a:endCxn id="36" idx="0"/>
          </p:cNvCxnSpPr>
          <p:nvPr/>
        </p:nvCxnSpPr>
        <p:spPr>
          <a:xfrm>
            <a:off x="7536284" y="962536"/>
            <a:ext cx="1" cy="30826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0852803-7523-4AD7-9E05-82049B330848}"/>
              </a:ext>
            </a:extLst>
          </p:cNvPr>
          <p:cNvCxnSpPr>
            <a:cxnSpLocks/>
            <a:stCxn id="48" idx="2"/>
            <a:endCxn id="5" idx="0"/>
          </p:cNvCxnSpPr>
          <p:nvPr/>
        </p:nvCxnSpPr>
        <p:spPr>
          <a:xfrm flipH="1">
            <a:off x="7484480" y="3658705"/>
            <a:ext cx="678558" cy="4855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3ED0650-9F18-435E-92BF-6F506F954FE0}"/>
              </a:ext>
            </a:extLst>
          </p:cNvPr>
          <p:cNvSpPr txBox="1"/>
          <p:nvPr/>
        </p:nvSpPr>
        <p:spPr>
          <a:xfrm>
            <a:off x="1918741" y="4458883"/>
            <a:ext cx="4576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Odometry:</a:t>
            </a:r>
            <a:r>
              <a:rPr lang="en-US" dirty="0"/>
              <a:t> coordinates (</a:t>
            </a:r>
            <a:r>
              <a:rPr lang="en-US" dirty="0" err="1"/>
              <a:t>x,y,z</a:t>
            </a:r>
            <a:r>
              <a:rPr lang="en-US" dirty="0"/>
              <a:t>), linear &amp; angular velocities</a:t>
            </a:r>
          </a:p>
          <a:p>
            <a:r>
              <a:rPr lang="en-US" b="1" dirty="0"/>
              <a:t>Msg:</a:t>
            </a:r>
            <a:r>
              <a:rPr lang="en-US" dirty="0"/>
              <a:t> short for </a:t>
            </a:r>
            <a:r>
              <a:rPr lang="en-US" b="1" dirty="0"/>
              <a:t>message</a:t>
            </a:r>
          </a:p>
          <a:p>
            <a:endParaRPr lang="en-US" dirty="0"/>
          </a:p>
          <a:p>
            <a:endParaRPr lang="fi-FI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2A9EA7F-9A99-453B-A22E-A7308E9059E7}"/>
              </a:ext>
            </a:extLst>
          </p:cNvPr>
          <p:cNvCxnSpPr>
            <a:cxnSpLocks/>
            <a:stCxn id="6" idx="2"/>
            <a:endCxn id="48" idx="0"/>
          </p:cNvCxnSpPr>
          <p:nvPr/>
        </p:nvCxnSpPr>
        <p:spPr>
          <a:xfrm>
            <a:off x="7536285" y="2723625"/>
            <a:ext cx="626753" cy="48558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445C035F-A631-42D9-B362-AAF352E2494D}"/>
              </a:ext>
            </a:extLst>
          </p:cNvPr>
          <p:cNvSpPr/>
          <p:nvPr/>
        </p:nvSpPr>
        <p:spPr>
          <a:xfrm>
            <a:off x="6944447" y="1270803"/>
            <a:ext cx="1183676" cy="44949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\scan</a:t>
            </a:r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AB3D2DE-2B83-4123-BFAA-20BB364C3AAC}"/>
              </a:ext>
            </a:extLst>
          </p:cNvPr>
          <p:cNvCxnSpPr>
            <a:cxnSpLocks/>
            <a:stCxn id="36" idx="2"/>
            <a:endCxn id="6" idx="0"/>
          </p:cNvCxnSpPr>
          <p:nvPr/>
        </p:nvCxnSpPr>
        <p:spPr>
          <a:xfrm>
            <a:off x="7536285" y="1720301"/>
            <a:ext cx="0" cy="328767"/>
          </a:xfrm>
          <a:prstGeom prst="straightConnector1">
            <a:avLst/>
          </a:prstGeom>
          <a:ln w="28575">
            <a:solidFill>
              <a:srgbClr val="EE35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53954CEE-0359-4E66-BC66-AB03578A0B38}"/>
              </a:ext>
            </a:extLst>
          </p:cNvPr>
          <p:cNvSpPr/>
          <p:nvPr/>
        </p:nvSpPr>
        <p:spPr>
          <a:xfrm>
            <a:off x="6352607" y="3209207"/>
            <a:ext cx="1183676" cy="44949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\</a:t>
            </a:r>
            <a:r>
              <a:rPr lang="en-US" err="1">
                <a:solidFill>
                  <a:schemeClr val="tx1"/>
                </a:solidFill>
              </a:rPr>
              <a:t>odom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CF9A7AF-7FCD-485A-B03A-3FDD91066058}"/>
              </a:ext>
            </a:extLst>
          </p:cNvPr>
          <p:cNvSpPr/>
          <p:nvPr/>
        </p:nvSpPr>
        <p:spPr>
          <a:xfrm>
            <a:off x="7571200" y="3209207"/>
            <a:ext cx="1183676" cy="44949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\</a:t>
            </a:r>
            <a:r>
              <a:rPr lang="en-US" err="1">
                <a:solidFill>
                  <a:schemeClr val="tx1"/>
                </a:solidFill>
              </a:rPr>
              <a:t>cmd_vel</a:t>
            </a:r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5F3ED0E-59E1-4ED2-AC14-D52765B40A0D}"/>
              </a:ext>
            </a:extLst>
          </p:cNvPr>
          <p:cNvCxnSpPr>
            <a:cxnSpLocks/>
            <a:stCxn id="5" idx="0"/>
            <a:endCxn id="47" idx="2"/>
          </p:cNvCxnSpPr>
          <p:nvPr/>
        </p:nvCxnSpPr>
        <p:spPr>
          <a:xfrm flipH="1" flipV="1">
            <a:off x="6944445" y="3658705"/>
            <a:ext cx="540035" cy="48558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485F855-378B-4DDE-B4DB-15BDDCD1BA8B}"/>
              </a:ext>
            </a:extLst>
          </p:cNvPr>
          <p:cNvCxnSpPr>
            <a:cxnSpLocks/>
            <a:stCxn id="47" idx="0"/>
            <a:endCxn id="6" idx="2"/>
          </p:cNvCxnSpPr>
          <p:nvPr/>
        </p:nvCxnSpPr>
        <p:spPr>
          <a:xfrm flipV="1">
            <a:off x="6944445" y="2723625"/>
            <a:ext cx="591840" cy="4855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03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9F288B-6D67-4627-829C-81A6B0F5A9E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7DBC5-6602-4361-942D-F5FA0645C0E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7" y="798176"/>
            <a:ext cx="8492897" cy="3049460"/>
          </a:xfrm>
        </p:spPr>
        <p:txBody>
          <a:bodyPr lIns="0" tIns="0" rIns="0" bIns="0" anchor="t"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ROS Basics</a:t>
            </a:r>
          </a:p>
          <a:p>
            <a:pPr marL="1085532" lvl="1" indent="-457200"/>
            <a:r>
              <a:rPr lang="en-US" sz="1600" dirty="0"/>
              <a:t>What is ROS?</a:t>
            </a:r>
            <a:endParaRPr lang="en-US" sz="1600" dirty="0">
              <a:cs typeface="Arial" panose="020B0604020202020204"/>
            </a:endParaRPr>
          </a:p>
          <a:p>
            <a:pPr marL="1085532" lvl="1" indent="-457200"/>
            <a:r>
              <a:rPr lang="en-US" sz="1600" dirty="0">
                <a:cs typeface="Arial" panose="020B0604020202020204"/>
              </a:rPr>
              <a:t>ROS Tools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ROS Architecture</a:t>
            </a:r>
          </a:p>
          <a:p>
            <a:pPr marL="1085532" lvl="1" indent="-457200"/>
            <a:r>
              <a:rPr lang="en-US" sz="1600" dirty="0"/>
              <a:t>Master, Nodes, Messages, Workspace, Packages and Launch Files</a:t>
            </a:r>
            <a:endParaRPr lang="en-US" sz="1600" dirty="0">
              <a:cs typeface="Arial" panose="020B0604020202020204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ROS Development</a:t>
            </a:r>
          </a:p>
          <a:p>
            <a:pPr marL="1085532" lvl="1" indent="-457200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Packages and ROS program files (Node, launch files, …)</a:t>
            </a:r>
            <a:endParaRPr lang="en-US" sz="1600" dirty="0">
              <a:solidFill>
                <a:schemeClr val="bg1">
                  <a:lumMod val="75000"/>
                </a:schemeClr>
              </a:solidFill>
              <a:cs typeface="Arial" panose="020B0604020202020204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ROS Applications</a:t>
            </a:r>
          </a:p>
          <a:p>
            <a:pPr marL="1085532" lvl="1" indent="-457200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Example application</a:t>
            </a:r>
          </a:p>
          <a:p>
            <a:pPr marL="456565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cs typeface="Arial" panose="020B0604020202020204"/>
              </a:rPr>
              <a:t>ROS Debug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6CC91-779E-454A-873E-E5BC34785813}"/>
              </a:ext>
            </a:extLst>
          </p:cNvPr>
          <p:cNvSpPr txBox="1"/>
          <p:nvPr/>
        </p:nvSpPr>
        <p:spPr>
          <a:xfrm>
            <a:off x="5065525" y="358900"/>
            <a:ext cx="3719699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These lecture slides have been inspired 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ROS wiki (wiki.ros.org)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Stanford ASL course AA274: Principles of Robot Autonomy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Robot Ignite Academy: ROS Basics</a:t>
            </a:r>
          </a:p>
          <a:p>
            <a:endParaRPr lang="fi-FI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304B73C-15ED-4BEE-8635-F5328C26B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12" y="4097602"/>
            <a:ext cx="2200464" cy="58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anford University - Wikipedia">
            <a:extLst>
              <a:ext uri="{FF2B5EF4-FFF2-40B4-BE49-F238E27FC236}">
                <a16:creationId xmlns:a16="http://schemas.microsoft.com/office/drawing/2014/main" id="{40FECF44-8E94-4100-9B8A-4C893BE0C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221" y="3957467"/>
            <a:ext cx="866682" cy="86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earning ROS - ROS Autonomous Lawnmower">
            <a:extLst>
              <a:ext uri="{FF2B5EF4-FFF2-40B4-BE49-F238E27FC236}">
                <a16:creationId xmlns:a16="http://schemas.microsoft.com/office/drawing/2014/main" id="{6997D0AF-6CBB-49E3-AD0D-6BDFF25A8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48" y="3847636"/>
            <a:ext cx="1002576" cy="100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119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77FBDD-D139-4AD3-BEDB-66238B1C017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Topics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A6907-FE99-4465-9948-FF9274C7FD5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7" y="884650"/>
            <a:ext cx="8492897" cy="3049460"/>
          </a:xfrm>
        </p:spPr>
        <p:txBody>
          <a:bodyPr lIns="0" tIns="0" rIns="0" bIns="0" anchor="t"/>
          <a:lstStyle/>
          <a:p>
            <a:r>
              <a:rPr lang="en-US" sz="2400" dirty="0"/>
              <a:t>\scan</a:t>
            </a:r>
          </a:p>
          <a:p>
            <a:r>
              <a:rPr lang="en-US" sz="1800" b="0" dirty="0"/>
              <a:t>(</a:t>
            </a:r>
            <a:r>
              <a:rPr lang="en-US" sz="1800" b="0" dirty="0" err="1"/>
              <a:t>LaserScan</a:t>
            </a:r>
            <a:r>
              <a:rPr lang="en-US" sz="1800" b="0" dirty="0"/>
              <a:t>) </a:t>
            </a:r>
            <a:r>
              <a:rPr lang="fi-FI" sz="1800" b="0" dirty="0"/>
              <a:t>–</a:t>
            </a:r>
            <a:r>
              <a:rPr lang="en-US" sz="1800" b="0" dirty="0"/>
              <a:t> an array of distance data</a:t>
            </a:r>
          </a:p>
          <a:p>
            <a:endParaRPr lang="en-US" sz="1800" b="0" dirty="0"/>
          </a:p>
          <a:p>
            <a:r>
              <a:rPr lang="en-US" sz="2400" dirty="0"/>
              <a:t>\</a:t>
            </a:r>
            <a:r>
              <a:rPr lang="en-US" sz="2400" dirty="0" err="1"/>
              <a:t>odom</a:t>
            </a:r>
            <a:endParaRPr lang="en-US" sz="2400" dirty="0"/>
          </a:p>
          <a:p>
            <a:r>
              <a:rPr lang="en-US" sz="1800" b="0" dirty="0"/>
              <a:t>(Odometry) </a:t>
            </a:r>
            <a:r>
              <a:rPr lang="fi-FI" sz="1800" b="0" dirty="0"/>
              <a:t>–</a:t>
            </a:r>
            <a:r>
              <a:rPr lang="en-US" sz="1800" b="0" dirty="0"/>
              <a:t> position and orientation data</a:t>
            </a:r>
          </a:p>
          <a:p>
            <a:endParaRPr lang="en-US" sz="1800" b="0" dirty="0"/>
          </a:p>
          <a:p>
            <a:r>
              <a:rPr lang="en-US" sz="2400" dirty="0"/>
              <a:t>\</a:t>
            </a:r>
            <a:r>
              <a:rPr lang="en-US" sz="2400" dirty="0" err="1"/>
              <a:t>cmd_vel</a:t>
            </a:r>
            <a:endParaRPr lang="en-US" sz="2400" dirty="0"/>
          </a:p>
          <a:p>
            <a:r>
              <a:rPr lang="fi-FI" sz="1800" b="0" dirty="0"/>
              <a:t>(Twist) – set </a:t>
            </a:r>
            <a:r>
              <a:rPr lang="fi-FI" sz="1800" b="0" dirty="0" err="1"/>
              <a:t>linear</a:t>
            </a:r>
            <a:r>
              <a:rPr lang="fi-FI" sz="1800" b="0" dirty="0"/>
              <a:t> and </a:t>
            </a:r>
            <a:r>
              <a:rPr lang="fi-FI" sz="1800" b="0" dirty="0" err="1"/>
              <a:t>angular</a:t>
            </a:r>
            <a:r>
              <a:rPr lang="fi-FI" sz="1800" b="0" dirty="0"/>
              <a:t> </a:t>
            </a:r>
            <a:r>
              <a:rPr lang="fi-FI" sz="1800" b="0" dirty="0" err="1"/>
              <a:t>velocities</a:t>
            </a:r>
            <a:endParaRPr lang="fi-FI" sz="1800" b="0" dirty="0"/>
          </a:p>
        </p:txBody>
      </p:sp>
    </p:spTree>
    <p:extLst>
      <p:ext uri="{BB962C8B-B14F-4D97-AF65-F5344CB8AC3E}">
        <p14:creationId xmlns:p14="http://schemas.microsoft.com/office/powerpoint/2010/main" val="3889480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546CEB-65EB-4531-BB15-0AF92553493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>
                <a:cs typeface="Arial"/>
              </a:rPr>
              <a:t>Topic monitoring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B9CD9-61C1-4D84-95F3-14633855BC7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 lIns="0" tIns="0" rIns="0" bIns="0" anchor="t"/>
          <a:lstStyle/>
          <a:p>
            <a:r>
              <a:rPr lang="en-US" b="0" dirty="0">
                <a:latin typeface="Biome Light"/>
                <a:cs typeface="Arial"/>
              </a:rPr>
              <a:t>$</a:t>
            </a:r>
            <a:r>
              <a:rPr lang="en-US" b="0" dirty="0" err="1">
                <a:latin typeface="Biome Light"/>
                <a:cs typeface="Arial"/>
              </a:rPr>
              <a:t>rostopic</a:t>
            </a:r>
            <a:r>
              <a:rPr lang="en-US" b="0" dirty="0">
                <a:latin typeface="Biome Light"/>
                <a:cs typeface="Arial"/>
              </a:rPr>
              <a:t> list</a:t>
            </a:r>
          </a:p>
          <a:p>
            <a:r>
              <a:rPr lang="en-US" b="0" dirty="0">
                <a:cs typeface="Arial"/>
              </a:rPr>
              <a:t>Provides list of active topics</a:t>
            </a:r>
            <a:endParaRPr lang="en-US" b="0" dirty="0">
              <a:latin typeface="Arial" panose="020B0604020202020204"/>
              <a:cs typeface="Arial"/>
            </a:endParaRPr>
          </a:p>
          <a:p>
            <a:endParaRPr lang="en-US" b="0" dirty="0">
              <a:latin typeface="Biome Light"/>
              <a:cs typeface="Arial"/>
            </a:endParaRPr>
          </a:p>
          <a:p>
            <a:endParaRPr lang="en-US" b="0" dirty="0">
              <a:latin typeface="Biome Light"/>
              <a:cs typeface="Arial"/>
            </a:endParaRPr>
          </a:p>
          <a:p>
            <a:r>
              <a:rPr lang="en-US" b="0" dirty="0">
                <a:latin typeface="Biome Light"/>
                <a:cs typeface="Arial"/>
              </a:rPr>
              <a:t>$</a:t>
            </a:r>
            <a:r>
              <a:rPr lang="en-US" b="0" dirty="0" err="1">
                <a:latin typeface="Biome Light"/>
                <a:cs typeface="Arial"/>
              </a:rPr>
              <a:t>rostopic</a:t>
            </a:r>
            <a:r>
              <a:rPr lang="en-US" b="0" dirty="0">
                <a:latin typeface="Biome Light"/>
                <a:cs typeface="Arial"/>
              </a:rPr>
              <a:t> info &lt;topic&gt;</a:t>
            </a:r>
          </a:p>
          <a:p>
            <a:r>
              <a:rPr lang="en-US" b="0" dirty="0">
                <a:latin typeface="Arial"/>
                <a:cs typeface="Arial"/>
              </a:rPr>
              <a:t>Obtain publisher and subscriber information of the topic</a:t>
            </a:r>
          </a:p>
          <a:p>
            <a:endParaRPr lang="en-US" b="0" dirty="0">
              <a:latin typeface="Biome Light"/>
              <a:cs typeface="Arial"/>
            </a:endParaRPr>
          </a:p>
          <a:p>
            <a:endParaRPr lang="en-US" b="0" dirty="0">
              <a:latin typeface="Arial"/>
              <a:cs typeface="Arial"/>
            </a:endParaRPr>
          </a:p>
          <a:p>
            <a:endParaRPr lang="en-US" b="0" dirty="0">
              <a:cs typeface="Arial"/>
            </a:endParaRPr>
          </a:p>
        </p:txBody>
      </p:sp>
      <p:pic>
        <p:nvPicPr>
          <p:cNvPr id="5" name="Picture 5" descr="A screen 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F98B9A9-6CEA-42E2-8169-A7DFD2820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53" y="3720332"/>
            <a:ext cx="4305896" cy="1312933"/>
          </a:xfrm>
          <a:prstGeom prst="rect">
            <a:avLst/>
          </a:prstGeom>
        </p:spPr>
      </p:pic>
      <p:pic>
        <p:nvPicPr>
          <p:cNvPr id="6" name="Picture 6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73CD4C0A-1EA2-4F02-A63F-9B0FAE020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916" y="280678"/>
            <a:ext cx="3247402" cy="272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41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546CEB-65EB-4531-BB15-0AF92553493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 dirty="0">
                <a:cs typeface="Arial"/>
              </a:rPr>
              <a:t>Topic monitoring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B9CD9-61C1-4D84-95F3-14633855BC7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64675" y="937281"/>
            <a:ext cx="8492897" cy="3049460"/>
          </a:xfrm>
        </p:spPr>
        <p:txBody>
          <a:bodyPr lIns="0" tIns="0" rIns="0" bIns="0" anchor="t"/>
          <a:lstStyle/>
          <a:p>
            <a:r>
              <a:rPr lang="en-US" sz="2000" b="0" dirty="0">
                <a:latin typeface="Biome Light"/>
                <a:cs typeface="Arial"/>
              </a:rPr>
              <a:t>$ </a:t>
            </a:r>
            <a:r>
              <a:rPr lang="en-US" sz="2000" b="0" dirty="0" err="1">
                <a:latin typeface="Biome Light"/>
                <a:cs typeface="Arial"/>
              </a:rPr>
              <a:t>rostopic</a:t>
            </a:r>
            <a:r>
              <a:rPr lang="en-US" sz="2000" b="0" dirty="0">
                <a:latin typeface="Biome Light"/>
                <a:cs typeface="Arial"/>
              </a:rPr>
              <a:t> echo &lt;topic&gt;</a:t>
            </a:r>
          </a:p>
          <a:p>
            <a:r>
              <a:rPr lang="en-US" b="0" dirty="0">
                <a:cs typeface="Arial"/>
              </a:rPr>
              <a:t>Shows all messages received on &lt;topic&gt;</a:t>
            </a:r>
            <a:endParaRPr lang="en-US" b="0" dirty="0">
              <a:latin typeface="Arial" panose="020B0604020202020204"/>
              <a:cs typeface="Arial"/>
            </a:endParaRPr>
          </a:p>
          <a:p>
            <a:endParaRPr lang="en-US" sz="2000" b="0" dirty="0">
              <a:latin typeface="Biome Light"/>
              <a:cs typeface="Arial"/>
            </a:endParaRPr>
          </a:p>
          <a:p>
            <a:r>
              <a:rPr lang="en-US" sz="2000" b="0" dirty="0">
                <a:latin typeface="Biome Light"/>
                <a:cs typeface="Arial"/>
              </a:rPr>
              <a:t>$ </a:t>
            </a:r>
            <a:r>
              <a:rPr lang="en-US" sz="2000" b="0" dirty="0" err="1">
                <a:latin typeface="Biome Light"/>
                <a:cs typeface="Arial"/>
              </a:rPr>
              <a:t>rostopic</a:t>
            </a:r>
            <a:r>
              <a:rPr lang="en-US" sz="2000" b="0" dirty="0">
                <a:latin typeface="Biome Light"/>
                <a:cs typeface="Arial"/>
              </a:rPr>
              <a:t> </a:t>
            </a:r>
            <a:r>
              <a:rPr lang="en-US" sz="2000" b="0" dirty="0" err="1">
                <a:latin typeface="Biome Light"/>
                <a:cs typeface="Arial"/>
              </a:rPr>
              <a:t>hz</a:t>
            </a:r>
            <a:r>
              <a:rPr lang="en-US" sz="2000" b="0" dirty="0">
                <a:latin typeface="Biome Light"/>
                <a:cs typeface="Arial"/>
              </a:rPr>
              <a:t> &lt;topic&gt;</a:t>
            </a:r>
          </a:p>
          <a:p>
            <a:r>
              <a:rPr lang="en-US" b="0" dirty="0">
                <a:latin typeface="Arial"/>
                <a:cs typeface="Arial"/>
              </a:rPr>
              <a:t>Shows the publishing frequency of the &lt;topic&gt;</a:t>
            </a:r>
          </a:p>
          <a:p>
            <a:endParaRPr lang="en-US" b="0" dirty="0">
              <a:latin typeface="Arial"/>
              <a:cs typeface="Arial"/>
            </a:endParaRPr>
          </a:p>
          <a:p>
            <a:endParaRPr lang="en-US" b="0" dirty="0">
              <a:latin typeface="Biome Light"/>
              <a:cs typeface="Arial"/>
            </a:endParaRPr>
          </a:p>
          <a:p>
            <a:endParaRPr lang="en-US" b="0" dirty="0">
              <a:latin typeface="Arial"/>
              <a:cs typeface="Arial"/>
            </a:endParaRPr>
          </a:p>
          <a:p>
            <a:endParaRPr lang="en-US" b="0" dirty="0">
              <a:cs typeface="Arial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9FADAC2-87C6-4A31-A444-EDAA66EB9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634" y="144164"/>
            <a:ext cx="3240957" cy="375346"/>
          </a:xfrm>
          <a:prstGeom prst="rect">
            <a:avLst/>
          </a:prstGeo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196E56B3-48C5-4B3B-BAD1-01C2AC5A6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634" y="575720"/>
            <a:ext cx="3240957" cy="4406853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68A66C69-E488-4A10-9F51-71FFBFD16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947" y="3021371"/>
            <a:ext cx="3867764" cy="158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13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AD5FD7-68D5-437A-B45C-CD3B82B4882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>
                <a:cs typeface="Arial"/>
              </a:rPr>
              <a:t>Message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94AB6-F540-4B0D-B039-AEC77312888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 lIns="0" tIns="0" rIns="0" bIns="0" anchor="t"/>
          <a:lstStyle/>
          <a:p>
            <a:pPr marL="342900" indent="-342900">
              <a:buChar char="•"/>
            </a:pPr>
            <a:r>
              <a:rPr lang="en-US" dirty="0">
                <a:ea typeface="+mn-lt"/>
                <a:cs typeface="+mn-lt"/>
              </a:rPr>
              <a:t>Topics</a:t>
            </a:r>
            <a:r>
              <a:rPr lang="en-US" b="0" dirty="0">
                <a:ea typeface="+mn-lt"/>
                <a:cs typeface="+mn-lt"/>
              </a:rPr>
              <a:t> handle information through </a:t>
            </a:r>
            <a:r>
              <a:rPr lang="en-US" dirty="0">
                <a:ea typeface="+mn-lt"/>
                <a:cs typeface="+mn-lt"/>
              </a:rPr>
              <a:t>messages</a:t>
            </a:r>
            <a:endParaRPr lang="en-US" dirty="0"/>
          </a:p>
          <a:p>
            <a:pPr marL="342900" indent="-342900">
              <a:buChar char="•"/>
            </a:pPr>
            <a:r>
              <a:rPr lang="en-US" dirty="0">
                <a:ea typeface="+mn-lt"/>
                <a:cs typeface="+mn-lt"/>
              </a:rPr>
              <a:t>.msg </a:t>
            </a:r>
            <a:r>
              <a:rPr lang="en-US" b="0" dirty="0">
                <a:ea typeface="+mn-lt"/>
                <a:cs typeface="+mn-lt"/>
              </a:rPr>
              <a:t>files are simple text files that describe the fields of a ROS message</a:t>
            </a:r>
            <a:endParaRPr lang="en-US" b="0" dirty="0">
              <a:cs typeface="Arial"/>
            </a:endParaRPr>
          </a:p>
          <a:p>
            <a:pPr marL="342900" indent="-342900">
              <a:buChar char="•"/>
            </a:pPr>
            <a:endParaRPr lang="en-US" b="0" dirty="0">
              <a:cs typeface="Arial"/>
            </a:endParaRPr>
          </a:p>
          <a:p>
            <a:r>
              <a:rPr lang="en-US" dirty="0">
                <a:ea typeface="+mn-lt"/>
                <a:cs typeface="+mn-lt"/>
              </a:rPr>
              <a:t>Example</a:t>
            </a:r>
          </a:p>
          <a:p>
            <a:r>
              <a:rPr lang="en-US" b="0">
                <a:ea typeface="+mn-lt"/>
                <a:cs typeface="+mn-lt"/>
              </a:rPr>
              <a:t>Info in </a:t>
            </a:r>
            <a:r>
              <a:rPr lang="en-US" b="0" err="1">
                <a:ea typeface="+mn-lt"/>
                <a:cs typeface="+mn-lt"/>
              </a:rPr>
              <a:t>LaserScan</a:t>
            </a:r>
            <a:r>
              <a:rPr lang="en-US" b="0" dirty="0">
                <a:ea typeface="+mn-lt"/>
                <a:cs typeface="+mn-lt"/>
              </a:rPr>
              <a:t> msg: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6998F33-03D8-4993-AD99-D2909F93A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250" y="2571750"/>
            <a:ext cx="4959538" cy="222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76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B56077-5205-4A3B-AAA2-B543B6D3EF1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 dirty="0">
                <a:cs typeface="Arial"/>
              </a:rPr>
              <a:t>More communication methods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CE926-AED2-4222-B45E-DFFBE45ECDB4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 lIns="0" tIns="0" rIns="0" bIns="0" anchor="t"/>
          <a:lstStyle/>
          <a:p>
            <a:r>
              <a:rPr lang="en-US" sz="2400" dirty="0">
                <a:cs typeface="Arial"/>
              </a:rPr>
              <a:t>In addition to Topic communication, these special communication types are all based on Topics</a:t>
            </a:r>
          </a:p>
          <a:p>
            <a:pPr marL="457200" indent="-457200">
              <a:buAutoNum type="arabicPeriod"/>
            </a:pPr>
            <a:r>
              <a:rPr lang="en-US" sz="2400" dirty="0">
                <a:cs typeface="Arial"/>
              </a:rPr>
              <a:t>Service </a:t>
            </a:r>
            <a:r>
              <a:rPr lang="en-US" sz="2400" b="0" dirty="0">
                <a:cs typeface="Arial"/>
              </a:rPr>
              <a:t>– ask for a predefined function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400" dirty="0">
                <a:cs typeface="Arial"/>
              </a:rPr>
              <a:t>Action </a:t>
            </a:r>
            <a:r>
              <a:rPr lang="en-US" sz="2400" b="0" dirty="0">
                <a:cs typeface="Arial"/>
              </a:rPr>
              <a:t>– ask for a predefined function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400" dirty="0">
                <a:cs typeface="Arial"/>
              </a:rPr>
              <a:t>Parameter </a:t>
            </a:r>
            <a:r>
              <a:rPr lang="en-US" sz="2400" b="0" dirty="0">
                <a:cs typeface="Arial"/>
              </a:rPr>
              <a:t>– set and get global parameters</a:t>
            </a: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3963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375F77-FFBD-4E92-907D-5B0AD37C42F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 dirty="0">
                <a:solidFill>
                  <a:srgbClr val="005EB8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Services</a:t>
            </a:r>
            <a:endParaRPr lang="en-US" dirty="0">
              <a:solidFill>
                <a:srgbClr val="005EB8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8FAC3-2DC3-4BC7-A427-A1947A1FD34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Service examples for a drone...</a:t>
            </a:r>
          </a:p>
          <a:p>
            <a:pPr marL="971550" lvl="1" indent="-342900"/>
            <a:r>
              <a:rPr lang="en-US" dirty="0"/>
              <a:t>“Liftoff”</a:t>
            </a:r>
          </a:p>
          <a:p>
            <a:pPr marL="971550" lvl="1" indent="-342900"/>
            <a:r>
              <a:rPr lang="en-US" dirty="0"/>
              <a:t>“Fly in a circle one lap”</a:t>
            </a:r>
          </a:p>
          <a:p>
            <a:pPr marL="971550" lvl="1" indent="-342900"/>
            <a:r>
              <a:rPr lang="en-US" dirty="0"/>
              <a:t>“Land”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Server/Client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Services are </a:t>
            </a:r>
            <a:r>
              <a:rPr lang="en-US" dirty="0">
                <a:solidFill>
                  <a:srgbClr val="EF363B"/>
                </a:solidFill>
              </a:rPr>
              <a:t>Synchronous</a:t>
            </a:r>
            <a:r>
              <a:rPr lang="en-US" dirty="0"/>
              <a:t> – while active, robot </a:t>
            </a:r>
            <a:r>
              <a:rPr lang="en-US" u="sng" dirty="0"/>
              <a:t>cannot</a:t>
            </a:r>
            <a:r>
              <a:rPr lang="en-US" dirty="0"/>
              <a:t> answer to requests/calls/commands to do something else</a:t>
            </a:r>
          </a:p>
          <a:p>
            <a:pPr marL="971550" lvl="1" indent="-342900"/>
            <a:r>
              <a:rPr lang="en-US" dirty="0"/>
              <a:t>While “Liftoff” is happening, </a:t>
            </a:r>
            <a:r>
              <a:rPr lang="en-US" u="sng" dirty="0"/>
              <a:t>cannot</a:t>
            </a:r>
            <a:r>
              <a:rPr lang="en-US" dirty="0"/>
              <a:t> start to “Fly in a circle …”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C56DA-0640-48FE-9C94-70EE314B78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67821" y="540237"/>
            <a:ext cx="3666230" cy="198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64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375F77-FFBD-4E92-907D-5B0AD37C42F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 dirty="0">
                <a:cs typeface="Arial"/>
                <a:hlinkClick r:id="rId2"/>
              </a:rPr>
              <a:t>Actions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8FAC3-2DC3-4BC7-A427-A1947A1FD34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7" y="1047020"/>
            <a:ext cx="8492897" cy="30494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Actions are commands</a:t>
            </a:r>
          </a:p>
          <a:p>
            <a:pPr marL="971550" lvl="1" indent="-342900"/>
            <a:r>
              <a:rPr lang="en-US" dirty="0"/>
              <a:t>Liftoff</a:t>
            </a:r>
          </a:p>
          <a:p>
            <a:pPr marL="971550" lvl="1" indent="-342900"/>
            <a:r>
              <a:rPr lang="en-US" dirty="0"/>
              <a:t>Fly in a circle</a:t>
            </a:r>
          </a:p>
          <a:p>
            <a:pPr marL="971550" lvl="1" indent="-342900"/>
            <a:r>
              <a:rPr lang="en-US" dirty="0"/>
              <a:t>landing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Server/Client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Actions are </a:t>
            </a:r>
            <a:r>
              <a:rPr lang="en-US" dirty="0">
                <a:solidFill>
                  <a:srgbClr val="00B050"/>
                </a:solidFill>
              </a:rPr>
              <a:t>Asynchronous</a:t>
            </a:r>
            <a:r>
              <a:rPr lang="en-US" dirty="0"/>
              <a:t> – while active, robot </a:t>
            </a:r>
            <a:r>
              <a:rPr lang="en-US" u="sng" dirty="0"/>
              <a:t>can</a:t>
            </a:r>
            <a:r>
              <a:rPr lang="en-US" dirty="0"/>
              <a:t> receive more commands and do them while also performing the original action</a:t>
            </a:r>
          </a:p>
          <a:p>
            <a:pPr marL="971550" lvl="1" indent="-342900"/>
            <a:r>
              <a:rPr lang="en-US" dirty="0"/>
              <a:t>While “Liftoff” is happening, </a:t>
            </a:r>
            <a:r>
              <a:rPr lang="en-US" u="sng" dirty="0"/>
              <a:t>can</a:t>
            </a:r>
            <a:r>
              <a:rPr lang="en-US" dirty="0"/>
              <a:t> start to also “Fly in a circle …”</a:t>
            </a:r>
          </a:p>
          <a:p>
            <a:endParaRPr lang="en-US" dirty="0"/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A9B04E1D-2F70-42BF-9D1C-5437D0A10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094" y="438211"/>
            <a:ext cx="3666230" cy="19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5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375F77-FFBD-4E92-907D-5B0AD37C42F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 dirty="0">
                <a:solidFill>
                  <a:srgbClr val="005EB8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Parameter</a:t>
            </a:r>
            <a:r>
              <a:rPr lang="en-US" dirty="0">
                <a:cs typeface="Arial"/>
              </a:rPr>
              <a:t> communication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8FAC3-2DC3-4BC7-A427-A1947A1FD34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Parameter server is shared place for global parameters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Nodes can store and retrieve parameters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Meant </a:t>
            </a:r>
            <a:r>
              <a:rPr lang="en-US"/>
              <a:t>for configuration </a:t>
            </a:r>
            <a:r>
              <a:rPr lang="en-US" dirty="0"/>
              <a:t>parameters, such as PID gains</a:t>
            </a:r>
          </a:p>
        </p:txBody>
      </p:sp>
      <p:pic>
        <p:nvPicPr>
          <p:cNvPr id="5" name="Picture 4" descr="A picture containing object, clock, meter&#10;&#10;Description automatically generated">
            <a:extLst>
              <a:ext uri="{FF2B5EF4-FFF2-40B4-BE49-F238E27FC236}">
                <a16:creationId xmlns:a16="http://schemas.microsoft.com/office/drawing/2014/main" id="{B5548A70-F7A7-4A08-A547-28734CD0F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53" y="2766197"/>
            <a:ext cx="7237646" cy="183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88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51B2B5-3A6F-4389-98D9-C240C72D760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 lIns="0" rIns="0" anchor="t"/>
          <a:lstStyle/>
          <a:p>
            <a:r>
              <a:rPr lang="en-US" dirty="0">
                <a:cs typeface="Arial"/>
              </a:rPr>
              <a:t>End of first ROS session</a:t>
            </a:r>
          </a:p>
          <a:p>
            <a:r>
              <a:rPr lang="en-US" dirty="0">
                <a:cs typeface="Arial"/>
              </a:rPr>
              <a:t>– 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AC2CDE-E5E0-4A08-A7BD-292BC83CDCC0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 lIns="0" rIns="0" anchor="t"/>
          <a:lstStyle/>
          <a:p>
            <a:r>
              <a:rPr lang="en-US">
                <a:cs typeface="Arial"/>
              </a:rPr>
              <a:t>ROS Basics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4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194EBC-3F85-4DC3-978E-374B0D2B9B1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What is ROS?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83B64-CD25-40AA-BDC1-BAB6B84873D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58775" y="942364"/>
            <a:ext cx="5262437" cy="3049460"/>
          </a:xfrm>
        </p:spPr>
        <p:txBody>
          <a:bodyPr lIns="0" tIns="0" rIns="0" bIns="0" anchor="t"/>
          <a:lstStyle/>
          <a:p>
            <a:r>
              <a:rPr lang="en-US" dirty="0"/>
              <a:t>A modular system environment for robotics</a:t>
            </a:r>
          </a:p>
          <a:p>
            <a:r>
              <a:rPr lang="en-US" b="0" dirty="0"/>
              <a:t>Robots require a lot of complex software that communicates between </a:t>
            </a:r>
            <a:r>
              <a:rPr lang="en-US" b="0" dirty="0">
                <a:solidFill>
                  <a:srgbClr val="9148C8"/>
                </a:solidFill>
              </a:rPr>
              <a:t>computers</a:t>
            </a:r>
            <a:r>
              <a:rPr lang="en-US" b="0" dirty="0"/>
              <a:t>, </a:t>
            </a:r>
            <a:r>
              <a:rPr lang="en-US" b="0" dirty="0">
                <a:solidFill>
                  <a:srgbClr val="FF00FF"/>
                </a:solidFill>
              </a:rPr>
              <a:t>actuators</a:t>
            </a:r>
            <a:r>
              <a:rPr lang="en-US" b="0" dirty="0"/>
              <a:t> and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sensors</a:t>
            </a:r>
            <a:endParaRPr lang="fi-FI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Modularity</a:t>
            </a:r>
            <a:r>
              <a:rPr lang="fi-FI" dirty="0"/>
              <a:t>:</a:t>
            </a:r>
            <a:r>
              <a:rPr lang="fi-FI" b="0" dirty="0"/>
              <a:t> </a:t>
            </a:r>
            <a:r>
              <a:rPr lang="fi-FI" b="0" dirty="0" err="1"/>
              <a:t>components</a:t>
            </a:r>
            <a:r>
              <a:rPr lang="fi-FI" b="0" dirty="0"/>
              <a:t> and </a:t>
            </a:r>
            <a:r>
              <a:rPr lang="fi-FI" b="0" dirty="0" err="1"/>
              <a:t>processes</a:t>
            </a:r>
            <a:r>
              <a:rPr lang="fi-FI" b="0" dirty="0"/>
              <a:t> </a:t>
            </a:r>
            <a:r>
              <a:rPr lang="fi-FI" b="0" dirty="0" err="1"/>
              <a:t>are</a:t>
            </a:r>
            <a:r>
              <a:rPr lang="fi-FI" b="0" dirty="0"/>
              <a:t> </a:t>
            </a:r>
            <a:r>
              <a:rPr lang="fi-FI" b="0" dirty="0" err="1"/>
              <a:t>independent</a:t>
            </a:r>
            <a:endParaRPr lang="fi-FI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Publisher/</a:t>
            </a:r>
            <a:r>
              <a:rPr lang="fi-FI" dirty="0" err="1"/>
              <a:t>Subscriber</a:t>
            </a:r>
            <a:r>
              <a:rPr lang="fi-FI" b="0" dirty="0"/>
              <a:t> </a:t>
            </a:r>
            <a:r>
              <a:rPr lang="fi-FI" b="0" dirty="0" err="1"/>
              <a:t>enables</a:t>
            </a:r>
            <a:r>
              <a:rPr lang="fi-FI" b="0" dirty="0"/>
              <a:t> </a:t>
            </a:r>
            <a:r>
              <a:rPr lang="fi-FI" b="0" dirty="0" err="1"/>
              <a:t>modular</a:t>
            </a:r>
            <a:r>
              <a:rPr lang="fi-FI" b="0" dirty="0"/>
              <a:t> </a:t>
            </a:r>
            <a:r>
              <a:rPr lang="fi-FI" b="0" dirty="0" err="1"/>
              <a:t>communication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BD7EE3E-C069-4AFC-ADD0-F958EB6B7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915" y="292783"/>
            <a:ext cx="2832606" cy="410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3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7749AD-A05A-4E65-9F85-87E22B733C5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Modularity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8B117-0F29-40BE-8752-3EAB0FDC622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1241467"/>
            <a:ext cx="8638026" cy="3049460"/>
          </a:xfrm>
        </p:spPr>
        <p:txBody>
          <a:bodyPr/>
          <a:lstStyle/>
          <a:p>
            <a:r>
              <a:rPr lang="en-US" dirty="0"/>
              <a:t>ROS </a:t>
            </a:r>
            <a:r>
              <a:rPr lang="en-US" dirty="0">
                <a:solidFill>
                  <a:schemeClr val="tx2"/>
                </a:solidFill>
              </a:rPr>
              <a:t>Nodes </a:t>
            </a:r>
            <a:r>
              <a:rPr lang="en-US" dirty="0"/>
              <a:t>are independent software building blocks that compose your robot’s perception, path plan and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Drivers </a:t>
            </a:r>
            <a:r>
              <a:rPr lang="en-US" b="0" dirty="0"/>
              <a:t>(sensors, actuators,…)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Processes </a:t>
            </a:r>
            <a:r>
              <a:rPr lang="en-US" b="0" dirty="0"/>
              <a:t>(read sensor data, move forward,…)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Services </a:t>
            </a:r>
            <a:r>
              <a:rPr lang="en-US" b="0" dirty="0"/>
              <a:t>(fetch a ball, jump and roll in place,…)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1800" dirty="0">
                <a:sym typeface="Wingdings" panose="05000000000000000000" pitchFamily="2" charset="2"/>
              </a:rPr>
              <a:t>Easy to add and remove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1800" dirty="0">
                <a:sym typeface="Wingdings" panose="05000000000000000000" pitchFamily="2" charset="2"/>
              </a:rPr>
              <a:t>Reduces code complexity compared to monolithic systems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796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85445C-12D5-4B08-A47F-20805BEBA0D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Modularity in practice</a:t>
            </a:r>
            <a:endParaRPr lang="fi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AD304E-5A5D-4BFB-B658-7C069C7EF23E}"/>
              </a:ext>
            </a:extLst>
          </p:cNvPr>
          <p:cNvSpPr/>
          <p:nvPr/>
        </p:nvSpPr>
        <p:spPr>
          <a:xfrm>
            <a:off x="1827255" y="1612294"/>
            <a:ext cx="914400" cy="736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LiDAR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4B539-00D7-4222-8CE1-A07FD501DBAA}"/>
              </a:ext>
            </a:extLst>
          </p:cNvPr>
          <p:cNvSpPr/>
          <p:nvPr/>
        </p:nvSpPr>
        <p:spPr>
          <a:xfrm>
            <a:off x="1125788" y="2557706"/>
            <a:ext cx="1009828" cy="736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Odometry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2327C3-DCE1-4408-A8F8-768A741373A4}"/>
              </a:ext>
            </a:extLst>
          </p:cNvPr>
          <p:cNvSpPr/>
          <p:nvPr/>
        </p:nvSpPr>
        <p:spPr>
          <a:xfrm>
            <a:off x="3092016" y="1142809"/>
            <a:ext cx="914400" cy="736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Camera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9C4AD8-C07F-4A75-91EE-0D05B1308E0F}"/>
              </a:ext>
            </a:extLst>
          </p:cNvPr>
          <p:cNvSpPr txBox="1"/>
          <p:nvPr/>
        </p:nvSpPr>
        <p:spPr>
          <a:xfrm>
            <a:off x="638546" y="1040592"/>
            <a:ext cx="1754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Components</a:t>
            </a:r>
            <a:endParaRPr lang="fi-FI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76A725-3174-449A-BF6E-F2AA6CB8762B}"/>
              </a:ext>
            </a:extLst>
          </p:cNvPr>
          <p:cNvSpPr txBox="1"/>
          <p:nvPr/>
        </p:nvSpPr>
        <p:spPr>
          <a:xfrm>
            <a:off x="5659107" y="730427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Processes</a:t>
            </a:r>
            <a:endParaRPr lang="fi-FI" sz="2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339C68-4AAD-4326-BED3-108AA0E3E444}"/>
              </a:ext>
            </a:extLst>
          </p:cNvPr>
          <p:cNvSpPr/>
          <p:nvPr/>
        </p:nvSpPr>
        <p:spPr>
          <a:xfrm>
            <a:off x="1630702" y="3582076"/>
            <a:ext cx="1009828" cy="736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Motors</a:t>
            </a:r>
            <a:endParaRPr lang="fi-FI" sz="14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E7BD13-1BBC-42C4-85E9-3DB695938A94}"/>
              </a:ext>
            </a:extLst>
          </p:cNvPr>
          <p:cNvCxnSpPr>
            <a:cxnSpLocks/>
            <a:stCxn id="6" idx="2"/>
            <a:endCxn id="22" idx="0"/>
          </p:cNvCxnSpPr>
          <p:nvPr/>
        </p:nvCxnSpPr>
        <p:spPr>
          <a:xfrm>
            <a:off x="3549216" y="1879029"/>
            <a:ext cx="628929" cy="823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>
            <a:extLst>
              <a:ext uri="{FF2B5EF4-FFF2-40B4-BE49-F238E27FC236}">
                <a16:creationId xmlns:a16="http://schemas.microsoft.com/office/drawing/2014/main" id="{6AD96AD8-1DA3-4C89-9E0F-12E90D0C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153" y="2702224"/>
            <a:ext cx="1895984" cy="189598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4B5EB0C-BFEE-4198-A331-85ED4B11C46D}"/>
              </a:ext>
            </a:extLst>
          </p:cNvPr>
          <p:cNvSpPr/>
          <p:nvPr/>
        </p:nvSpPr>
        <p:spPr>
          <a:xfrm>
            <a:off x="5046401" y="1546557"/>
            <a:ext cx="1139072" cy="736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Move forward</a:t>
            </a:r>
            <a:endParaRPr lang="fi-FI" sz="14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9D1969-26CB-41F1-8200-81B47202B5AD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741655" y="1980404"/>
            <a:ext cx="1282591" cy="892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D0FD208-52B3-4261-8625-07F806CBAE14}"/>
              </a:ext>
            </a:extLst>
          </p:cNvPr>
          <p:cNvSpPr/>
          <p:nvPr/>
        </p:nvSpPr>
        <p:spPr>
          <a:xfrm>
            <a:off x="5615937" y="2634084"/>
            <a:ext cx="1139072" cy="736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Turn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left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FEF468-3DAC-46B3-9C09-74CB79CEA40D}"/>
              </a:ext>
            </a:extLst>
          </p:cNvPr>
          <p:cNvSpPr/>
          <p:nvPr/>
        </p:nvSpPr>
        <p:spPr>
          <a:xfrm>
            <a:off x="7159351" y="1396334"/>
            <a:ext cx="1139072" cy="736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Drive in a circle</a:t>
            </a:r>
            <a:endParaRPr lang="fi-FI" sz="1400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E1D4E1-60AA-4901-A513-5A0FE882E4CF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4428588" y="1914667"/>
            <a:ext cx="617813" cy="799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BD317D-703E-4835-AF87-722FC356834B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4764117" y="3002194"/>
            <a:ext cx="851820" cy="88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2E642A2-8DE6-4693-B95D-3F9D8EDB62DA}"/>
              </a:ext>
            </a:extLst>
          </p:cNvPr>
          <p:cNvCxnSpPr>
            <a:stCxn id="23" idx="3"/>
            <a:endCxn id="25" idx="1"/>
          </p:cNvCxnSpPr>
          <p:nvPr/>
        </p:nvCxnSpPr>
        <p:spPr>
          <a:xfrm flipV="1">
            <a:off x="6185473" y="1764444"/>
            <a:ext cx="973878" cy="150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0FAA345-698D-4A2B-97DD-9367264CE8BC}"/>
              </a:ext>
            </a:extLst>
          </p:cNvPr>
          <p:cNvCxnSpPr>
            <a:stCxn id="24" idx="3"/>
            <a:endCxn id="25" idx="2"/>
          </p:cNvCxnSpPr>
          <p:nvPr/>
        </p:nvCxnSpPr>
        <p:spPr>
          <a:xfrm flipV="1">
            <a:off x="6755009" y="2132554"/>
            <a:ext cx="973878" cy="869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CFA8353-C52B-4636-8C8B-EA6DCC13BB93}"/>
              </a:ext>
            </a:extLst>
          </p:cNvPr>
          <p:cNvSpPr txBox="1"/>
          <p:nvPr/>
        </p:nvSpPr>
        <p:spPr>
          <a:xfrm>
            <a:off x="3768206" y="4586430"/>
            <a:ext cx="8803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TurtleBot</a:t>
            </a:r>
            <a:endParaRPr lang="fi-FI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92DB9E9-5DAB-4D26-BE74-4E1303B1659E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135616" y="2925816"/>
            <a:ext cx="1601765" cy="165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C826E4-545E-499E-BB94-1C242075F3F2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640530" y="3950186"/>
            <a:ext cx="752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C1590C4C-AC91-4C79-AD23-F0677503A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776" y="3076669"/>
            <a:ext cx="250690" cy="250690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55F33142-289D-4539-99B5-A9554CAB7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943" y="2023686"/>
            <a:ext cx="250690" cy="250690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A9CECAA8-5BFB-43E7-BFD1-16FE8229E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884" y="1839555"/>
            <a:ext cx="250690" cy="250690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7C6C4855-2328-4637-9385-7DFC332E9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00150" y="4047032"/>
            <a:ext cx="271264" cy="271264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4ACB75AF-2260-49DF-BBE3-6699DF375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09538" y="2061352"/>
            <a:ext cx="271264" cy="271264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9E8B5E7C-8D52-4FFC-9F2A-513B8BA59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474279" y="1588099"/>
            <a:ext cx="271264" cy="271264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A3FBC09A-65AC-43E5-B45F-34972130E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79584" y="3002194"/>
            <a:ext cx="271264" cy="271264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D696AB5D-90FC-4CC9-AE8E-CD29ACEC3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292" y="4067606"/>
            <a:ext cx="250690" cy="250690"/>
          </a:xfrm>
          <a:prstGeom prst="rect">
            <a:avLst/>
          </a:prstGeom>
        </p:spPr>
      </p:pic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DE20AC61-EBC7-4346-917D-9CBCCDF39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887" y="3033622"/>
            <a:ext cx="250690" cy="250690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1D0F5123-FA73-4E5F-8C61-4C2A5A199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679" y="2081926"/>
            <a:ext cx="250690" cy="250690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F4E0E432-7DE9-4406-A99C-F91B9BD61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272" y="1608673"/>
            <a:ext cx="250690" cy="2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6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961EB5-99A7-4307-86A3-80D15EBC2FF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/>
              <a:t>Pub/sub communication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3E60E-0C39-4947-9845-1CE6BBE002AA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241467"/>
            <a:ext cx="7993328" cy="3049460"/>
          </a:xfrm>
        </p:spPr>
        <p:txBody>
          <a:bodyPr lIns="0" tIns="0" rIns="0" bIns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 </a:t>
            </a:r>
            <a:r>
              <a:rPr lang="en-US" dirty="0"/>
              <a:t>Topic </a:t>
            </a:r>
            <a:r>
              <a:rPr lang="en-US" b="0" dirty="0"/>
              <a:t>is a message channel between nodes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Publisher</a:t>
            </a:r>
            <a:r>
              <a:rPr lang="en-US" b="0" dirty="0"/>
              <a:t> is the “talker” and </a:t>
            </a:r>
            <a:r>
              <a:rPr lang="en-US" dirty="0"/>
              <a:t>Subscriber </a:t>
            </a:r>
            <a:r>
              <a:rPr lang="en-US" b="0" dirty="0"/>
              <a:t>is the “listener”</a:t>
            </a:r>
          </a:p>
          <a:p>
            <a:pPr marL="342900" indent="-342900">
              <a:buChar char="•"/>
            </a:pPr>
            <a:endParaRPr lang="en-US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cs typeface="Arial" panose="020B0604020202020204"/>
            </a:endParaRPr>
          </a:p>
        </p:txBody>
      </p:sp>
      <p:pic>
        <p:nvPicPr>
          <p:cNvPr id="4" name="Google Shape;326;p10">
            <a:extLst>
              <a:ext uri="{FF2B5EF4-FFF2-40B4-BE49-F238E27FC236}">
                <a16:creationId xmlns:a16="http://schemas.microsoft.com/office/drawing/2014/main" id="{4D7678FB-CC9B-4FA2-84AE-F0DE185E22D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55216" y="2448803"/>
            <a:ext cx="3288840" cy="1842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39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10E624-3B4E-4132-BE35-1B2DF9C132F3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Why ROS?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47CAA-AA08-4AAA-B921-80530AE16ED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241467"/>
            <a:ext cx="4901763" cy="3049460"/>
          </a:xfrm>
        </p:spPr>
        <p:txBody>
          <a:bodyPr lIns="0" tIns="0" rIns="0" bIns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No need to start to build from the ground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ROS is 12 years old</a:t>
            </a:r>
            <a:endParaRPr lang="en-US" b="0" dirty="0">
              <a:cs typeface="Arial"/>
            </a:endParaRPr>
          </a:p>
          <a:p>
            <a:pPr marL="971550" lvl="1" indent="-342900"/>
            <a:r>
              <a:rPr lang="en-US" dirty="0"/>
              <a:t>Well-known</a:t>
            </a:r>
            <a:endParaRPr lang="en-US" dirty="0">
              <a:cs typeface="Arial"/>
            </a:endParaRPr>
          </a:p>
          <a:p>
            <a:pPr marL="971550" lvl="1" indent="-342900"/>
            <a:r>
              <a:rPr lang="en-US" b="0" dirty="0"/>
              <a:t>Open source</a:t>
            </a:r>
            <a:endParaRPr lang="en-US" b="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The closest to an “industry standard”</a:t>
            </a:r>
            <a:endParaRPr lang="en-US" b="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There are alternatives (LCM, YARP, Drake, Player, …)</a:t>
            </a:r>
            <a:endParaRPr lang="en-US" b="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3074" name="Picture 2" descr="ROS Kinetic Kame Released - ROS robotics news">
            <a:extLst>
              <a:ext uri="{FF2B5EF4-FFF2-40B4-BE49-F238E27FC236}">
                <a16:creationId xmlns:a16="http://schemas.microsoft.com/office/drawing/2014/main" id="{6F38E4AA-DFC3-44CA-AF02-1D1AB1C9F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20" y="595768"/>
            <a:ext cx="2395138" cy="19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digo">
            <a:extLst>
              <a:ext uri="{FF2B5EF4-FFF2-40B4-BE49-F238E27FC236}">
                <a16:creationId xmlns:a16="http://schemas.microsoft.com/office/drawing/2014/main" id="{370525E0-A8CE-45AC-ADA3-4FA07F181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20" y="2773918"/>
            <a:ext cx="2395138" cy="199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31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176759-7E8D-4D8D-B261-FB5623779B3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Why ROS?</a:t>
            </a:r>
            <a:endParaRPr lang="fi-FI"/>
          </a:p>
        </p:txBody>
      </p:sp>
      <p:grpSp>
        <p:nvGrpSpPr>
          <p:cNvPr id="4" name="Google Shape;244;p3">
            <a:extLst>
              <a:ext uri="{FF2B5EF4-FFF2-40B4-BE49-F238E27FC236}">
                <a16:creationId xmlns:a16="http://schemas.microsoft.com/office/drawing/2014/main" id="{985F1D7D-A5D9-4CC5-B562-1E28B0937A00}"/>
              </a:ext>
            </a:extLst>
          </p:cNvPr>
          <p:cNvGrpSpPr/>
          <p:nvPr/>
        </p:nvGrpSpPr>
        <p:grpSpPr>
          <a:xfrm>
            <a:off x="349309" y="1417620"/>
            <a:ext cx="8569839" cy="2548053"/>
            <a:chOff x="181893" y="471634"/>
            <a:chExt cx="8569839" cy="2548053"/>
          </a:xfrm>
        </p:grpSpPr>
        <p:sp>
          <p:nvSpPr>
            <p:cNvPr id="5" name="Google Shape;245;p3">
              <a:extLst>
                <a:ext uri="{FF2B5EF4-FFF2-40B4-BE49-F238E27FC236}">
                  <a16:creationId xmlns:a16="http://schemas.microsoft.com/office/drawing/2014/main" id="{C71B4505-7E15-4638-AFA6-B663F5B368B2}"/>
                </a:ext>
              </a:extLst>
            </p:cNvPr>
            <p:cNvSpPr/>
            <p:nvPr/>
          </p:nvSpPr>
          <p:spPr>
            <a:xfrm>
              <a:off x="849553" y="471634"/>
              <a:ext cx="1092533" cy="109253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6;p3">
              <a:extLst>
                <a:ext uri="{FF2B5EF4-FFF2-40B4-BE49-F238E27FC236}">
                  <a16:creationId xmlns:a16="http://schemas.microsoft.com/office/drawing/2014/main" id="{4B9621A9-DED4-4FA2-B182-7A1840ABBB43}"/>
                </a:ext>
              </a:extLst>
            </p:cNvPr>
            <p:cNvSpPr/>
            <p:nvPr/>
          </p:nvSpPr>
          <p:spPr>
            <a:xfrm>
              <a:off x="181893" y="1884051"/>
              <a:ext cx="242785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7;p3">
              <a:extLst>
                <a:ext uri="{FF2B5EF4-FFF2-40B4-BE49-F238E27FC236}">
                  <a16:creationId xmlns:a16="http://schemas.microsoft.com/office/drawing/2014/main" id="{D9ED9D3D-5A67-44D1-8366-EC979CF8CDFD}"/>
                </a:ext>
              </a:extLst>
            </p:cNvPr>
            <p:cNvSpPr txBox="1"/>
            <p:nvPr/>
          </p:nvSpPr>
          <p:spPr>
            <a:xfrm>
              <a:off x="181893" y="1884051"/>
              <a:ext cx="242785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700"/>
              </a:pPr>
              <a:r>
                <a:rPr lang="en-GB" sz="1700" b="1">
                  <a:solidFill>
                    <a:schemeClr val="dk1"/>
                  </a:solidFill>
                  <a:latin typeface="Arial"/>
                  <a:cs typeface="Arial"/>
                  <a:sym typeface="Arial"/>
                </a:rPr>
                <a:t>1) Communication</a:t>
              </a:r>
              <a:r>
                <a:rPr lang="en-GB" sz="1700">
                  <a:solidFill>
                    <a:schemeClr val="dk1"/>
                  </a:solidFill>
                  <a:latin typeface="Arial"/>
                  <a:cs typeface="Arial"/>
                  <a:sym typeface="Arial"/>
                </a:rPr>
                <a:t> </a:t>
              </a:r>
            </a:p>
            <a:p>
              <a:pPr algn="ctr">
                <a:lnSpc>
                  <a:spcPct val="90000"/>
                </a:lnSpc>
                <a:buClr>
                  <a:schemeClr val="dk1"/>
                </a:buClr>
                <a:buSzPts val="1700"/>
              </a:pPr>
              <a:r>
                <a:rPr lang="en-GB" sz="1700">
                  <a:solidFill>
                    <a:schemeClr val="dk1"/>
                  </a:solidFill>
                  <a:latin typeface="Arial"/>
                  <a:cs typeface="Arial"/>
                  <a:sym typeface="Arial"/>
                </a:rPr>
                <a:t>Between PC, robot and nodes (with pub/sub)</a:t>
              </a:r>
              <a:endParaRPr lang="en-GB" sz="1700">
                <a:solidFill>
                  <a:schemeClr val="dk1"/>
                </a:solidFill>
                <a:latin typeface="Arial"/>
                <a:cs typeface="Arial"/>
              </a:endParaRPr>
            </a:p>
          </p:txBody>
        </p:sp>
        <p:sp>
          <p:nvSpPr>
            <p:cNvPr id="8" name="Google Shape;248;p3">
              <a:extLst>
                <a:ext uri="{FF2B5EF4-FFF2-40B4-BE49-F238E27FC236}">
                  <a16:creationId xmlns:a16="http://schemas.microsoft.com/office/drawing/2014/main" id="{02AF87A8-46DA-42DD-9EAB-6346FB0A63C5}"/>
                </a:ext>
              </a:extLst>
            </p:cNvPr>
            <p:cNvSpPr/>
            <p:nvPr/>
          </p:nvSpPr>
          <p:spPr>
            <a:xfrm>
              <a:off x="3702279" y="471634"/>
              <a:ext cx="1092533" cy="109253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9;p3">
              <a:extLst>
                <a:ext uri="{FF2B5EF4-FFF2-40B4-BE49-F238E27FC236}">
                  <a16:creationId xmlns:a16="http://schemas.microsoft.com/office/drawing/2014/main" id="{EE034E36-E2C7-4EA6-BF10-DBDE34E7812C}"/>
                </a:ext>
              </a:extLst>
            </p:cNvPr>
            <p:cNvSpPr/>
            <p:nvPr/>
          </p:nvSpPr>
          <p:spPr>
            <a:xfrm>
              <a:off x="3034620" y="1884051"/>
              <a:ext cx="242785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0;p3">
              <a:extLst>
                <a:ext uri="{FF2B5EF4-FFF2-40B4-BE49-F238E27FC236}">
                  <a16:creationId xmlns:a16="http://schemas.microsoft.com/office/drawing/2014/main" id="{3A7D8197-7784-46EB-860A-40D8CE2D7F84}"/>
                </a:ext>
              </a:extLst>
            </p:cNvPr>
            <p:cNvSpPr txBox="1"/>
            <p:nvPr/>
          </p:nvSpPr>
          <p:spPr>
            <a:xfrm>
              <a:off x="3034620" y="1884051"/>
              <a:ext cx="2427852" cy="1135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GB" sz="1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2) Packages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Predefined robot functions (sensor drivers, navigation, IMU)</a:t>
              </a:r>
              <a:endParaRPr/>
            </a:p>
          </p:txBody>
        </p:sp>
        <p:sp>
          <p:nvSpPr>
            <p:cNvPr id="11" name="Google Shape;251;p3">
              <a:extLst>
                <a:ext uri="{FF2B5EF4-FFF2-40B4-BE49-F238E27FC236}">
                  <a16:creationId xmlns:a16="http://schemas.microsoft.com/office/drawing/2014/main" id="{1ABB89B8-305D-4FAA-8CB1-C14AA68ECD13}"/>
                </a:ext>
              </a:extLst>
            </p:cNvPr>
            <p:cNvSpPr/>
            <p:nvPr/>
          </p:nvSpPr>
          <p:spPr>
            <a:xfrm>
              <a:off x="6555006" y="471634"/>
              <a:ext cx="1092533" cy="109253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2;p3">
              <a:extLst>
                <a:ext uri="{FF2B5EF4-FFF2-40B4-BE49-F238E27FC236}">
                  <a16:creationId xmlns:a16="http://schemas.microsoft.com/office/drawing/2014/main" id="{7F5C07F8-C7C3-4A91-BD3D-2A217A31E86A}"/>
                </a:ext>
              </a:extLst>
            </p:cNvPr>
            <p:cNvSpPr/>
            <p:nvPr/>
          </p:nvSpPr>
          <p:spPr>
            <a:xfrm>
              <a:off x="5887346" y="1884051"/>
              <a:ext cx="242785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3;p3">
              <a:extLst>
                <a:ext uri="{FF2B5EF4-FFF2-40B4-BE49-F238E27FC236}">
                  <a16:creationId xmlns:a16="http://schemas.microsoft.com/office/drawing/2014/main" id="{A6F787E1-50B5-4A77-A817-92E92F93F31A}"/>
                </a:ext>
              </a:extLst>
            </p:cNvPr>
            <p:cNvSpPr txBox="1"/>
            <p:nvPr/>
          </p:nvSpPr>
          <p:spPr>
            <a:xfrm>
              <a:off x="5776184" y="1884051"/>
              <a:ext cx="2975548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GB" sz="1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3) Tools and Software</a:t>
              </a:r>
            </a:p>
            <a:p>
              <a: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</a:pPr>
              <a:r>
                <a:rPr lang="en-GB" sz="1700">
                  <a:solidFill>
                    <a:schemeClr val="dk1"/>
                  </a:solidFill>
                  <a:latin typeface="Arial"/>
                  <a:cs typeface="Arial"/>
                  <a:sym typeface="Arial"/>
                </a:rPr>
                <a:t>(Gazebo, </a:t>
              </a:r>
              <a:r>
                <a:rPr lang="en-GB" sz="1700" err="1">
                  <a:solidFill>
                    <a:schemeClr val="dk1"/>
                  </a:solidFill>
                  <a:latin typeface="Arial"/>
                  <a:cs typeface="Arial"/>
                  <a:sym typeface="Arial"/>
                </a:rPr>
                <a:t>Rviz</a:t>
              </a:r>
              <a:r>
                <a:rPr lang="en-GB" sz="1700">
                  <a:solidFill>
                    <a:schemeClr val="dk1"/>
                  </a:solidFill>
                  <a:latin typeface="Arial"/>
                  <a:cs typeface="Arial"/>
                  <a:sym typeface="Arial"/>
                </a:rPr>
                <a:t>, </a:t>
              </a:r>
              <a:r>
                <a:rPr lang="en-GB" sz="1700" err="1">
                  <a:solidFill>
                    <a:schemeClr val="dk1"/>
                  </a:solidFill>
                  <a:latin typeface="Arial"/>
                  <a:cs typeface="Arial"/>
                  <a:sym typeface="Arial"/>
                </a:rPr>
                <a:t>Rqt</a:t>
              </a:r>
              <a:r>
                <a:rPr lang="en-GB" sz="1700">
                  <a:solidFill>
                    <a:schemeClr val="dk1"/>
                  </a:solidFill>
                  <a:latin typeface="Arial"/>
                  <a:cs typeface="Arial"/>
                  <a:sym typeface="Arial"/>
                </a:rPr>
                <a:t>, OpenCV,…)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1518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9_blue.potx" id="{E5C36714-D442-4B3E-8013-4FF68170548F}" vid="{E24C7338-0383-40AA-A3E4-C85E42496B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4F5B2C0BC437346B0B3590219A4E045" ma:contentTypeVersion="12" ma:contentTypeDescription="Luo uusi asiakirja." ma:contentTypeScope="" ma:versionID="67cee76bfa19cbba089089aa26a5b41b">
  <xsd:schema xmlns:xsd="http://www.w3.org/2001/XMLSchema" xmlns:xs="http://www.w3.org/2001/XMLSchema" xmlns:p="http://schemas.microsoft.com/office/2006/metadata/properties" xmlns:ns2="586a7be6-e61f-44ee-bb3e-da1feaeb58b9" xmlns:ns3="f347d38b-83e3-4629-ae6f-c7acd8c60ff1" targetNamespace="http://schemas.microsoft.com/office/2006/metadata/properties" ma:root="true" ma:fieldsID="4d1a3399a619fbfa095cee2b89eaa01e" ns2:_="" ns3:_="">
    <xsd:import namespace="586a7be6-e61f-44ee-bb3e-da1feaeb58b9"/>
    <xsd:import namespace="f347d38b-83e3-4629-ae6f-c7acd8c60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a7be6-e61f-44ee-bb3e-da1feaeb58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7d38b-83e3-4629-ae6f-c7acd8c60f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B4D054-DCB7-4661-BA66-32955DC8DE19}">
  <ds:schemaRefs>
    <ds:schemaRef ds:uri="586a7be6-e61f-44ee-bb3e-da1feaeb58b9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f347d38b-83e3-4629-ae6f-c7acd8c60ff1"/>
  </ds:schemaRefs>
</ds:datastoreItem>
</file>

<file path=customXml/itemProps2.xml><?xml version="1.0" encoding="utf-8"?>
<ds:datastoreItem xmlns:ds="http://schemas.openxmlformats.org/officeDocument/2006/customXml" ds:itemID="{4C639125-5CD4-4B57-949A-3C4B84ED6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6a7be6-e61f-44ee-bb3e-da1feaeb58b9"/>
    <ds:schemaRef ds:uri="f347d38b-83e3-4629-ae6f-c7acd8c60f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274205-9045-414F-A597-F70F8A6E8D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Aalto_169_blue</Template>
  <TotalTime>1728</TotalTime>
  <Words>1185</Words>
  <Application>Microsoft Office PowerPoint</Application>
  <PresentationFormat>On-screen Show (16:9)</PresentationFormat>
  <Paragraphs>244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</vt:lpstr>
      <vt:lpstr>Biome Light</vt:lpstr>
      <vt:lpstr>Calibri</vt:lpstr>
      <vt:lpstr>Wingdings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Tammi Kari</dc:creator>
  <cp:lastModifiedBy>Vepsäläinen Jari</cp:lastModifiedBy>
  <cp:revision>138</cp:revision>
  <dcterms:created xsi:type="dcterms:W3CDTF">2020-04-15T06:16:03Z</dcterms:created>
  <dcterms:modified xsi:type="dcterms:W3CDTF">2020-10-05T07:32:11Z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0x010100D4F5B2C0BC437346B0B3590219A4E045</vt:lpwstr>
  </property>
</Properties>
</file>