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sldIdLst>
    <p:sldId id="256" r:id="rId2"/>
    <p:sldId id="259" r:id="rId3"/>
    <p:sldId id="284" r:id="rId4"/>
    <p:sldId id="262" r:id="rId5"/>
    <p:sldId id="264" r:id="rId6"/>
    <p:sldId id="302" r:id="rId7"/>
    <p:sldId id="357" r:id="rId8"/>
    <p:sldId id="361" r:id="rId9"/>
    <p:sldId id="359" r:id="rId10"/>
    <p:sldId id="340" r:id="rId11"/>
    <p:sldId id="317" r:id="rId12"/>
    <p:sldId id="348" r:id="rId13"/>
    <p:sldId id="329" r:id="rId14"/>
    <p:sldId id="362" r:id="rId15"/>
    <p:sldId id="353" r:id="rId16"/>
    <p:sldId id="354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939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9876" autoAdjust="0"/>
  </p:normalViewPr>
  <p:slideViewPr>
    <p:cSldViewPr>
      <p:cViewPr>
        <p:scale>
          <a:sx n="103" d="100"/>
          <a:sy n="103" d="100"/>
        </p:scale>
        <p:origin x="-7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5.2.2014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6DDB85D-3293-4C7C-89ED-111E533F566A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2" name="Picture 11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55D7-917A-46C8-B719-B45713717A62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5E3D-2BF5-4F7D-AB05-A2E3C809F36E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B0A-0A48-4404-9DAE-F5608D6EA5FC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B74F-1BF5-43DF-BCDD-65F7049B553B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C-2F1B-4F65-9108-9D36536922B0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ED293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C28BDBE-AD04-4011-B0C8-E9F969FD2071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Picture 12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127-F524-4973-BF02-3E5ECDB31E89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Picture 12" descr="aalto_HSE_eng_alakulm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990402-C611-48B5-A202-9121A0BD2316}" type="datetime1">
              <a:rPr lang="en-US" noProof="0" smtClean="0"/>
              <a:t>2/5/2014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ED293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1" name="Picture 10" descr="aalto_HSE_eng_alakulm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29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5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 Defense of Regulated Market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717032"/>
            <a:ext cx="8176064" cy="1766216"/>
          </a:xfrm>
        </p:spPr>
        <p:txBody>
          <a:bodyPr>
            <a:normAutofit/>
          </a:bodyPr>
          <a:lstStyle/>
          <a:p>
            <a:r>
              <a:rPr lang="en-US" dirty="0" smtClean="0"/>
              <a:t> 32E28000 Legal Environment of Business</a:t>
            </a:r>
            <a:endParaRPr lang="en-US" dirty="0"/>
          </a:p>
          <a:p>
            <a:r>
              <a:rPr lang="en-US" dirty="0" smtClean="0"/>
              <a:t>PhD, Jukka Mäkinen</a:t>
            </a:r>
            <a:endParaRPr lang="en-US" dirty="0"/>
          </a:p>
          <a:p>
            <a:r>
              <a:rPr lang="en-US" dirty="0" smtClean="0"/>
              <a:t>Senior University Lecturer</a:t>
            </a:r>
          </a:p>
          <a:p>
            <a:r>
              <a:rPr lang="en-US" dirty="0" smtClean="0"/>
              <a:t>Aalto University School of Business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Globalization and Political CSR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7036"/>
            <a:ext cx="7988400" cy="413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Scherer and Palazzo appeal to the “strong globalization thesis” while arguing against the classical liberal system of division of moral labor.</a:t>
            </a:r>
            <a:endParaRPr lang="en-US" dirty="0"/>
          </a:p>
          <a:p>
            <a:r>
              <a:rPr lang="en-US" dirty="0" smtClean="0"/>
              <a:t>However, the </a:t>
            </a:r>
            <a:r>
              <a:rPr lang="en-US" dirty="0"/>
              <a:t>empirical validity of </a:t>
            </a:r>
            <a:r>
              <a:rPr lang="en-US" dirty="0" smtClean="0"/>
              <a:t>the </a:t>
            </a:r>
            <a:r>
              <a:rPr lang="en-US" dirty="0"/>
              <a:t>strong globalization </a:t>
            </a:r>
            <a:r>
              <a:rPr lang="en-US" dirty="0" smtClean="0"/>
              <a:t>thesis does not </a:t>
            </a:r>
            <a:r>
              <a:rPr lang="en-US" dirty="0"/>
              <a:t>challenge </a:t>
            </a:r>
            <a:r>
              <a:rPr lang="en-US" dirty="0" smtClean="0"/>
              <a:t>the classical liberal idea of the boundaries needed between business and politics.</a:t>
            </a:r>
            <a:endParaRPr lang="en-US" b="1" dirty="0" smtClean="0"/>
          </a:p>
          <a:p>
            <a:r>
              <a:rPr lang="en-US" dirty="0" smtClean="0"/>
              <a:t>Furthermore, in global economy there is a need for the more firm boundaries between politics and business and urgent need for the hard law regulation of businesses.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Deregulation in the USA as an illustration</a:t>
            </a:r>
            <a:endParaRPr lang="en-US" sz="2000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7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260648"/>
            <a:ext cx="7988400" cy="6480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Varieties of Regulated Market Economies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472621"/>
              </p:ext>
            </p:extLst>
          </p:nvPr>
        </p:nvGraphicFramePr>
        <p:xfrm>
          <a:off x="426546" y="1124744"/>
          <a:ext cx="860995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102"/>
                <a:gridCol w="1728192"/>
                <a:gridCol w="2088232"/>
                <a:gridCol w="1944216"/>
                <a:gridCol w="1872209"/>
              </a:tblGrid>
              <a:tr h="1534345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Property-owning</a:t>
                      </a:r>
                      <a:r>
                        <a:rPr lang="en-US" sz="1100" baseline="0" noProof="0" dirty="0" smtClean="0">
                          <a:effectLst/>
                        </a:rPr>
                        <a:t> democracy</a:t>
                      </a:r>
                      <a:endParaRPr lang="en-US" sz="1100" noProof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Welfare-state capitalism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Liberal</a:t>
                      </a:r>
                      <a:r>
                        <a:rPr lang="en-US" sz="1100" baseline="0" noProof="0" smtClean="0">
                          <a:effectLst/>
                        </a:rPr>
                        <a:t> equality</a:t>
                      </a:r>
                      <a:endParaRPr lang="en-US" sz="11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</a:t>
                      </a:r>
                      <a:endParaRPr lang="en-US" sz="11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34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Division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moral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labor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between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endParaRPr lang="fi-FI" sz="1050" baseline="0" noProof="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Public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structures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/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Private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sphere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society</a:t>
                      </a:r>
                      <a:endParaRPr lang="fi-FI" sz="1050" noProof="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democratic control of social life requires the robust public structures of society stopping the concentration</a:t>
                      </a:r>
                      <a:r>
                        <a:rPr lang="en-US" sz="1200" baseline="0" noProof="0" dirty="0" smtClean="0">
                          <a:effectLst/>
                        </a:rPr>
                        <a:t> of socio-economic power over time and its transformation into political power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Scherer &amp; Palazzo do not pay attention to this version of regulated market economy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overall welfare of society demands the relatively robust public structures</a:t>
                      </a:r>
                      <a:r>
                        <a:rPr lang="en-US" sz="1200" baseline="0" noProof="0" dirty="0" smtClean="0">
                          <a:effectLst/>
                        </a:rPr>
                        <a:t> of society taking care of the redistribution of socio-economic power in a society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Scherer &amp; Palazzo do not pay attention to this version of regulated market economy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Free market economy set within the framework of social structures aiming</a:t>
                      </a:r>
                      <a:r>
                        <a:rPr lang="en-US" sz="1200" baseline="0" noProof="0" dirty="0" smtClean="0">
                          <a:effectLst/>
                        </a:rPr>
                        <a:t> towards</a:t>
                      </a:r>
                      <a:r>
                        <a:rPr lang="en-US" sz="1200" noProof="0" dirty="0" smtClean="0">
                          <a:effectLst/>
                        </a:rPr>
                        <a:t> equal opportunities 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Scherer &amp; Palazzo do not pay attention to this version of regulated market economy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Extensive private sector and markets having</a:t>
                      </a:r>
                      <a:r>
                        <a:rPr lang="en-US" sz="1200" baseline="0" noProof="0" dirty="0" smtClean="0">
                          <a:effectLst/>
                        </a:rPr>
                        <a:t> a</a:t>
                      </a:r>
                      <a:r>
                        <a:rPr lang="en-US" sz="1200" noProof="0" dirty="0" smtClean="0">
                          <a:effectLst/>
                        </a:rPr>
                        <a:t>  major role</a:t>
                      </a:r>
                      <a:r>
                        <a:rPr lang="en-US" sz="1200" baseline="0" noProof="0" dirty="0" smtClean="0">
                          <a:effectLst/>
                        </a:rPr>
                        <a:t> in a society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</a:rPr>
                        <a:t> Limited state needed for the economic efficiency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Scherer &amp; Palazzo attempt to challenge this</a:t>
                      </a:r>
                      <a:r>
                        <a:rPr lang="en-US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version of regulated market economy</a:t>
                      </a:r>
                      <a:endParaRPr lang="fi-FI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00" y="1392824"/>
            <a:ext cx="936104" cy="11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81615"/>
            <a:ext cx="1008112" cy="11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5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0864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403648" y="2692400"/>
            <a:ext cx="7632848" cy="3267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The Republican Justification for Political CSR?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Scherer &amp; Palazzo appeal to the republican political philosophy and deliberative democratic conceptions of society to overcome the separations of the political and economic realms of society.</a:t>
            </a:r>
          </a:p>
          <a:p>
            <a:r>
              <a:rPr lang="en-US" dirty="0" smtClean="0"/>
              <a:t>However, there seems to be some tensions between the republican political philosophy and political CSR.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4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85116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Republican Justification for Political CSR?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firm-centered political systems suggested by the political CSR are not in line with the republican idea of the political freedom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Contemporary republican political theory is more in line with the idea of regulated market economy (property-owning democracy) than with the political CSR.</a:t>
            </a:r>
          </a:p>
          <a:p>
            <a:r>
              <a:rPr lang="en-US" dirty="0" smtClean="0"/>
              <a:t>Scherer’s &amp; Palazzo’s description of the global economy having no institutions of background justice is in tension with the institutional background conditions for deliberative democracy (Crocker 2006; Richardson 2002).</a:t>
            </a:r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4: 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67240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791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Summary of the Critique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400" y="1124744"/>
            <a:ext cx="8320080" cy="4595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Libertarian flavor of political CSR.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Problematic response to the globalization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political plurality of the regulated market economies not taken seriously.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Difficult to combine the republican political philosophy and deliberative democracy and private firms as active political citizens.</a:t>
            </a:r>
            <a:endParaRPr lang="en-US" sz="28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7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focus on the institutional requirements of the responsible business activities.</a:t>
            </a:r>
          </a:p>
          <a:p>
            <a:r>
              <a:rPr lang="en-US" dirty="0" smtClean="0"/>
              <a:t>Global legislation and norms are urgently needed.</a:t>
            </a:r>
          </a:p>
          <a:p>
            <a:r>
              <a:rPr lang="en-US" dirty="0" smtClean="0"/>
              <a:t>Focus on the institutional means to create stronger boundaries between business and politics.</a:t>
            </a:r>
          </a:p>
          <a:p>
            <a:r>
              <a:rPr lang="en-US" dirty="0" smtClean="0"/>
              <a:t>Search for the fair and efficient divisions of responsibilities between the political and economic spheres of societies. </a:t>
            </a:r>
          </a:p>
          <a:p>
            <a:r>
              <a:rPr lang="en-US" dirty="0" smtClean="0"/>
              <a:t>Take seriously the rich political plurality of the regulated market economies.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07152"/>
          </a:xfrm>
        </p:spPr>
        <p:txBody>
          <a:bodyPr/>
          <a:lstStyle/>
          <a:p>
            <a:pPr algn="ctr"/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88400" cy="44244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Part 1: Recap; New Political CSR Discussion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2: The Critique of the Political CSR.</a:t>
            </a:r>
          </a:p>
          <a:p>
            <a:pPr>
              <a:buFont typeface="Wingdings" charset="2"/>
              <a:buChar char="ü"/>
            </a:pPr>
            <a:endParaRPr lang="en-US" sz="1800" dirty="0" smtClean="0"/>
          </a:p>
          <a:p>
            <a:pPr>
              <a:buFont typeface="Wingdings" charset="2"/>
              <a:buChar char="ü"/>
            </a:pPr>
            <a:r>
              <a:rPr lang="en-US" sz="1800" dirty="0" smtClean="0"/>
              <a:t>The Libertarian flavor of political CSR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Globalization and political CSR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Varieties of regulated </a:t>
            </a:r>
            <a:r>
              <a:rPr lang="en-US" sz="1800" dirty="0"/>
              <a:t>m</a:t>
            </a:r>
            <a:r>
              <a:rPr lang="en-US" sz="1800" dirty="0" smtClean="0"/>
              <a:t>arket </a:t>
            </a:r>
            <a:r>
              <a:rPr lang="en-US" sz="1800" dirty="0"/>
              <a:t>e</a:t>
            </a:r>
            <a:r>
              <a:rPr lang="en-US" sz="1800" dirty="0" smtClean="0"/>
              <a:t>conomies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Republican justification for political CSR?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 3: Conclusion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0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108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Part 1 : Recap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://blogs.lt.vt.edu/pemanivo/files/2012/09/golden-g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4911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Political CSR </a:t>
            </a:r>
            <a:r>
              <a:rPr lang="en-US" sz="2800" i="1" dirty="0" err="1"/>
              <a:t>ála</a:t>
            </a:r>
            <a:r>
              <a:rPr lang="en-US" sz="2800" dirty="0"/>
              <a:t> Scherer &amp; Palazzo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980728"/>
            <a:ext cx="7988400" cy="47396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global economy nation states loose their political steering power.</a:t>
            </a:r>
            <a:endParaRPr lang="en-US" sz="1800" dirty="0"/>
          </a:p>
          <a:p>
            <a:r>
              <a:rPr lang="en-US" sz="1800" dirty="0" smtClean="0"/>
              <a:t>Globalization </a:t>
            </a:r>
            <a:r>
              <a:rPr lang="en-US" sz="1800" dirty="0"/>
              <a:t>blurs the traditional boundaries between </a:t>
            </a:r>
            <a:r>
              <a:rPr lang="en-US" sz="1800" dirty="0" smtClean="0"/>
              <a:t>the political </a:t>
            </a:r>
            <a:r>
              <a:rPr lang="en-US" sz="1800" dirty="0"/>
              <a:t>and economic spheres of </a:t>
            </a:r>
            <a:r>
              <a:rPr lang="en-US" sz="1800" dirty="0" smtClean="0"/>
              <a:t>society.</a:t>
            </a:r>
          </a:p>
          <a:p>
            <a:r>
              <a:rPr lang="en-US" sz="1800" dirty="0"/>
              <a:t>Private firms take over the traditional governmental </a:t>
            </a:r>
            <a:r>
              <a:rPr lang="en-US" sz="1800" dirty="0" smtClean="0"/>
              <a:t>tasks and operate as new providers </a:t>
            </a:r>
            <a:r>
              <a:rPr lang="en-US" sz="1800" dirty="0"/>
              <a:t>of citizenship rights and public goods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politicization of business firms is in line with the realities of the global economy and deliberative conception of democracy.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7444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07152"/>
          </a:xfrm>
        </p:spPr>
        <p:txBody>
          <a:bodyPr/>
          <a:lstStyle/>
          <a:p>
            <a:pPr algn="ctr"/>
            <a:r>
              <a:rPr lang="en-US" dirty="0" smtClean="0"/>
              <a:t>New CSR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48" y="1124744"/>
            <a:ext cx="7988400" cy="46040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traditional picture of firms </a:t>
            </a:r>
            <a:r>
              <a:rPr lang="en-US" dirty="0" smtClean="0"/>
              <a:t>as </a:t>
            </a:r>
            <a:r>
              <a:rPr lang="en-US" dirty="0"/>
              <a:t>a</a:t>
            </a:r>
            <a:r>
              <a:rPr lang="en-US" dirty="0" smtClean="0"/>
              <a:t>political </a:t>
            </a:r>
            <a:r>
              <a:rPr lang="en-US" dirty="0"/>
              <a:t>actors focusing on economic roles in society does not hold anymore. </a:t>
            </a:r>
            <a:r>
              <a:rPr lang="en-US" dirty="0" smtClean="0"/>
              <a:t>The political CSR </a:t>
            </a:r>
            <a:r>
              <a:rPr lang="en-US" dirty="0"/>
              <a:t>goes </a:t>
            </a:r>
            <a:r>
              <a:rPr lang="en-US" dirty="0" smtClean="0"/>
              <a:t>beyond and replaces </a:t>
            </a:r>
            <a:r>
              <a:rPr lang="en-US" dirty="0"/>
              <a:t>the mainstream </a:t>
            </a:r>
            <a:r>
              <a:rPr lang="en-US" dirty="0" smtClean="0"/>
              <a:t>economic CSR. 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06023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015138" y="2542805"/>
            <a:ext cx="5192940" cy="338437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15138" y="2492521"/>
            <a:ext cx="5395781" cy="343466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563136"/>
          </a:xfrm>
        </p:spPr>
        <p:txBody>
          <a:bodyPr/>
          <a:lstStyle/>
          <a:p>
            <a:pPr algn="ctr"/>
            <a:r>
              <a:rPr lang="en-US" dirty="0" smtClean="0"/>
              <a:t>Political Map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43743"/>
              </p:ext>
            </p:extLst>
          </p:nvPr>
        </p:nvGraphicFramePr>
        <p:xfrm>
          <a:off x="421069" y="1124744"/>
          <a:ext cx="8568952" cy="499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71"/>
                <a:gridCol w="1296144"/>
                <a:gridCol w="1375925"/>
                <a:gridCol w="1296144"/>
                <a:gridCol w="1296144"/>
                <a:gridCol w="1152128"/>
                <a:gridCol w="1241896"/>
              </a:tblGrid>
              <a:tr h="1656184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Market</a:t>
                      </a:r>
                      <a:r>
                        <a:rPr lang="en-US" sz="1100" baseline="0" noProof="0" smtClean="0">
                          <a:effectLst/>
                        </a:rPr>
                        <a:t> socialism</a:t>
                      </a:r>
                      <a:endParaRPr lang="en-US" sz="110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Property-owning</a:t>
                      </a:r>
                      <a:r>
                        <a:rPr lang="en-US" sz="1100" baseline="0" noProof="0" smtClean="0">
                          <a:effectLst/>
                        </a:rPr>
                        <a:t> democracy</a:t>
                      </a:r>
                      <a:endParaRPr lang="en-US" sz="110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Welfare-state capitalism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Liberal</a:t>
                      </a:r>
                      <a:r>
                        <a:rPr lang="en-US" sz="1100" baseline="0" noProof="0" smtClean="0">
                          <a:effectLst/>
                        </a:rPr>
                        <a:t> equality</a:t>
                      </a:r>
                      <a:endParaRPr lang="en-US" sz="11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</a:t>
                      </a:r>
                      <a:endParaRPr lang="en-US" sz="11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noProof="0" dirty="0" smtClean="0">
                          <a:effectLst/>
                        </a:rPr>
                        <a:t>Libertarianism</a:t>
                      </a:r>
                      <a:endParaRPr lang="en-US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34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Division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moral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labor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between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endParaRPr lang="fi-FI" sz="1050" baseline="0" noProof="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Public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structures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/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Private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sphere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society</a:t>
                      </a:r>
                      <a:endParaRPr lang="fi-FI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 equality demands the public ownership of productive assets and democratic economy. Limited role for markets; addressing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allocative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efficiency 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democratic control of social life requires the robust public structures of society stopping the concentration</a:t>
                      </a:r>
                      <a:r>
                        <a:rPr lang="en-US" sz="1200" baseline="0" noProof="0" dirty="0" smtClean="0">
                          <a:effectLst/>
                        </a:rPr>
                        <a:t> of socio-economic power over time and its transformation into political power 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overall welfare of society demands the relatively robust public structures</a:t>
                      </a:r>
                      <a:r>
                        <a:rPr lang="en-US" sz="1200" baseline="0" noProof="0" dirty="0" smtClean="0">
                          <a:effectLst/>
                        </a:rPr>
                        <a:t> of society taking care of the redistribution of socio-economic power in a society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Free market economy set within the framework of social structures aiming</a:t>
                      </a:r>
                      <a:r>
                        <a:rPr lang="en-US" sz="1200" baseline="0" noProof="0" dirty="0" smtClean="0">
                          <a:effectLst/>
                        </a:rPr>
                        <a:t> towards</a:t>
                      </a:r>
                      <a:r>
                        <a:rPr lang="en-US" sz="1200" noProof="0" dirty="0" smtClean="0">
                          <a:effectLst/>
                        </a:rPr>
                        <a:t> equal opportunities 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Extensive private sector and markets having</a:t>
                      </a:r>
                      <a:r>
                        <a:rPr lang="en-US" sz="1200" baseline="0" noProof="0" dirty="0" smtClean="0">
                          <a:effectLst/>
                        </a:rPr>
                        <a:t> a</a:t>
                      </a:r>
                      <a:r>
                        <a:rPr lang="en-US" sz="1200" noProof="0" dirty="0" smtClean="0">
                          <a:effectLst/>
                        </a:rPr>
                        <a:t>  major role</a:t>
                      </a:r>
                      <a:r>
                        <a:rPr lang="en-US" sz="1200" baseline="0" noProof="0" dirty="0" smtClean="0">
                          <a:effectLst/>
                        </a:rPr>
                        <a:t> in a society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</a:rPr>
                        <a:t> Limited state needed for the economic efficiency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Scherer &amp; Palazzo attempt to challenge this position</a:t>
                      </a: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Society as the network of private agreements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Minimal state or private firms as protectors of private property rights and freedoms of contracts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72903"/>
            <a:ext cx="1080120" cy="11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66" y="1611738"/>
            <a:ext cx="936104" cy="11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799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612851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0670"/>
            <a:ext cx="993553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346200" y="2780928"/>
            <a:ext cx="7661283" cy="33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12256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2: The Critique of the Political CSR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Libertarian </a:t>
            </a:r>
            <a:r>
              <a:rPr lang="en-US" dirty="0"/>
              <a:t>F</a:t>
            </a:r>
            <a:r>
              <a:rPr lang="en-US" dirty="0" smtClean="0"/>
              <a:t>lavor of Political CSR</a:t>
            </a:r>
            <a:br>
              <a:rPr lang="en-US" dirty="0" smtClean="0"/>
            </a:br>
            <a:r>
              <a:rPr lang="en-US" dirty="0" smtClean="0"/>
              <a:t>Globalization and Political CSR</a:t>
            </a:r>
            <a:br>
              <a:rPr lang="en-US" dirty="0" smtClean="0"/>
            </a:br>
            <a:r>
              <a:rPr lang="en-US" dirty="0" smtClean="0"/>
              <a:t>Varieties of Regulated </a:t>
            </a:r>
            <a:r>
              <a:rPr lang="en-US" dirty="0"/>
              <a:t>M</a:t>
            </a:r>
            <a:r>
              <a:rPr lang="en-US" dirty="0" smtClean="0"/>
              <a:t>arket </a:t>
            </a:r>
            <a:r>
              <a:rPr lang="en-US" dirty="0"/>
              <a:t>E</a:t>
            </a:r>
            <a:r>
              <a:rPr lang="en-US" dirty="0" smtClean="0"/>
              <a:t>conomy</a:t>
            </a:r>
            <a:br>
              <a:rPr lang="en-US" dirty="0" smtClean="0"/>
            </a:br>
            <a:r>
              <a:rPr lang="en-US" dirty="0" smtClean="0"/>
              <a:t>Republican Justification for Political CSR?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http://www.getthefact.com/images/stories/why-hate/crit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5"/>
            <a:ext cx="46085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563136"/>
          </a:xfrm>
        </p:spPr>
        <p:txBody>
          <a:bodyPr/>
          <a:lstStyle/>
          <a:p>
            <a:pPr algn="ctr"/>
            <a:r>
              <a:rPr lang="en-US" dirty="0" smtClean="0"/>
              <a:t>The Libertarian Flavor of Political CSR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944696"/>
              </p:ext>
            </p:extLst>
          </p:nvPr>
        </p:nvGraphicFramePr>
        <p:xfrm>
          <a:off x="421069" y="1124744"/>
          <a:ext cx="8568952" cy="499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71"/>
                <a:gridCol w="1296144"/>
                <a:gridCol w="1375925"/>
                <a:gridCol w="1296144"/>
                <a:gridCol w="1296144"/>
                <a:gridCol w="1152128"/>
                <a:gridCol w="1241896"/>
              </a:tblGrid>
              <a:tr h="1656184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Market</a:t>
                      </a:r>
                      <a:r>
                        <a:rPr lang="en-US" sz="1100" baseline="0" noProof="0" smtClean="0">
                          <a:effectLst/>
                        </a:rPr>
                        <a:t> socialism</a:t>
                      </a:r>
                      <a:endParaRPr lang="en-US" sz="110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Property-owning</a:t>
                      </a:r>
                      <a:r>
                        <a:rPr lang="en-US" sz="1100" baseline="0" noProof="0" smtClean="0">
                          <a:effectLst/>
                        </a:rPr>
                        <a:t> democracy</a:t>
                      </a:r>
                      <a:endParaRPr lang="en-US" sz="110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Welfare-state capitalism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Liberal</a:t>
                      </a:r>
                      <a:r>
                        <a:rPr lang="en-US" sz="1100" baseline="0" noProof="0" smtClean="0">
                          <a:effectLst/>
                        </a:rPr>
                        <a:t> equality</a:t>
                      </a:r>
                      <a:endParaRPr lang="en-US" sz="11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</a:t>
                      </a:r>
                      <a:endParaRPr lang="en-US" sz="11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noProof="0" dirty="0" smtClean="0">
                          <a:effectLst/>
                        </a:rPr>
                        <a:t>Libertarianism</a:t>
                      </a:r>
                      <a:endParaRPr lang="en-US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34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Division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moral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labor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between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endParaRPr lang="fi-FI" sz="1050" baseline="0" noProof="0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Public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structures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/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Private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sphere</a:t>
                      </a:r>
                      <a:r>
                        <a:rPr lang="fi-FI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</a:t>
                      </a:r>
                      <a:r>
                        <a:rPr lang="fi-FI" sz="1050" baseline="0" noProof="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society</a:t>
                      </a:r>
                      <a:endParaRPr lang="fi-FI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 equality demands the public ownership of productive assets and democratic economy. Limited role for markets; addressing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allocative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efficiency 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democratic control of social life requires the robust public structures of society stopping the concentration</a:t>
                      </a:r>
                      <a:r>
                        <a:rPr lang="en-US" sz="1200" baseline="0" noProof="0" dirty="0" smtClean="0">
                          <a:effectLst/>
                        </a:rPr>
                        <a:t> of socio-economic power over time and its transformation into political power 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overall welfare of society demands the relatively robust public structures</a:t>
                      </a:r>
                      <a:r>
                        <a:rPr lang="en-US" sz="1200" baseline="0" noProof="0" dirty="0" smtClean="0">
                          <a:effectLst/>
                        </a:rPr>
                        <a:t> of society taking care of the redistribution of socio-economic power in a society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Free market economy set within the framework of social structures aiming</a:t>
                      </a:r>
                      <a:r>
                        <a:rPr lang="en-US" sz="1200" baseline="0" noProof="0" dirty="0" smtClean="0">
                          <a:effectLst/>
                        </a:rPr>
                        <a:t> towards</a:t>
                      </a:r>
                      <a:r>
                        <a:rPr lang="en-US" sz="1200" noProof="0" dirty="0" smtClean="0">
                          <a:effectLst/>
                        </a:rPr>
                        <a:t> equal opportunities 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Extensive private sector and markets having</a:t>
                      </a:r>
                      <a:r>
                        <a:rPr lang="en-US" sz="1200" baseline="0" noProof="0" dirty="0" smtClean="0">
                          <a:effectLst/>
                        </a:rPr>
                        <a:t> a</a:t>
                      </a:r>
                      <a:r>
                        <a:rPr lang="en-US" sz="1200" noProof="0" dirty="0" smtClean="0">
                          <a:effectLst/>
                        </a:rPr>
                        <a:t>  major role</a:t>
                      </a:r>
                      <a:r>
                        <a:rPr lang="en-US" sz="1200" baseline="0" noProof="0" dirty="0" smtClean="0">
                          <a:effectLst/>
                        </a:rPr>
                        <a:t> in a society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</a:rPr>
                        <a:t> Limited state needed for the economic efficiency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Scherer &amp; Palazzo attempts to challenge this position</a:t>
                      </a:r>
                      <a:endParaRPr lang="fi-FI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Society as the network of private agreements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Minimal state or private firms as protectors of private property rights and freedoms of contracts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rgbClr val="ED2939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Scherer &amp; Palazzo end up to this position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72903"/>
            <a:ext cx="1080120" cy="11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66" y="1611738"/>
            <a:ext cx="936104" cy="11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799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612851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0670"/>
            <a:ext cx="993553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346200" y="2780928"/>
            <a:ext cx="7661283" cy="33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Libertarian Flavor of Political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Libertarianism as a politically progressive doctrine?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2000" dirty="0"/>
              <a:t>C</a:t>
            </a:r>
            <a:r>
              <a:rPr lang="en-US" sz="2000" dirty="0" smtClean="0"/>
              <a:t>ase of the Early Industrial Finland (</a:t>
            </a:r>
            <a:r>
              <a:rPr lang="en-US" sz="2000" dirty="0" err="1" smtClean="0"/>
              <a:t>Mänttä</a:t>
            </a:r>
            <a:r>
              <a:rPr lang="en-US" sz="2000" dirty="0" smtClean="0"/>
              <a:t> 1880-1950)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Libertarian political CSR does not go beyond the economic CSR paradigm.</a:t>
            </a:r>
          </a:p>
          <a:p>
            <a:endParaRPr lang="en-US" dirty="0" smtClean="0"/>
          </a:p>
          <a:p>
            <a:r>
              <a:rPr lang="en-US" dirty="0" smtClean="0"/>
              <a:t>Libertarian political context does not offer room for the deliberative democracy emphasized by Scherer &amp; Palazzo.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88840"/>
            <a:ext cx="11156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econom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aalto_economics</Template>
  <TotalTime>4058</TotalTime>
  <Words>803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aalto_economics</vt:lpstr>
      <vt:lpstr>In Defense of Regulated Market Economy</vt:lpstr>
      <vt:lpstr>Today’s Agenda</vt:lpstr>
      <vt:lpstr>Part 1 : Recap   </vt:lpstr>
      <vt:lpstr>Political CSR ála Scherer &amp; Palazzo</vt:lpstr>
      <vt:lpstr>New CSR Paradigm</vt:lpstr>
      <vt:lpstr>Political Map</vt:lpstr>
      <vt:lpstr>Part 2: The Critique of the Political CSR   The Libertarian Flavor of Political CSR Globalization and Political CSR Varieties of Regulated Market Economy Republican Justification for Political CSR?</vt:lpstr>
      <vt:lpstr>The Libertarian Flavor of Political CSR</vt:lpstr>
      <vt:lpstr>The Libertarian Flavor of Political CSR</vt:lpstr>
      <vt:lpstr>Globalization and Political CSR</vt:lpstr>
      <vt:lpstr>The Varieties of Regulated Market Economies</vt:lpstr>
      <vt:lpstr>The Republican Justification for Political CSR?</vt:lpstr>
      <vt:lpstr>The Republican Justification for Political CSR?</vt:lpstr>
      <vt:lpstr>Part 4: Conclusion</vt:lpstr>
      <vt:lpstr>Summary of the Critique</vt:lpstr>
      <vt:lpstr>Suggestions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jmakinen</dc:creator>
  <cp:lastModifiedBy>rudanko</cp:lastModifiedBy>
  <cp:revision>280</cp:revision>
  <dcterms:created xsi:type="dcterms:W3CDTF">2011-10-12T09:23:21Z</dcterms:created>
  <dcterms:modified xsi:type="dcterms:W3CDTF">2014-02-05T09:08:39Z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