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7" r:id="rId5"/>
    <p:sldId id="258" r:id="rId6"/>
    <p:sldId id="259" r:id="rId7"/>
    <p:sldId id="274" r:id="rId8"/>
    <p:sldId id="269" r:id="rId9"/>
    <p:sldId id="270" r:id="rId10"/>
    <p:sldId id="272" r:id="rId11"/>
    <p:sldId id="260" r:id="rId12"/>
    <p:sldId id="273" r:id="rId13"/>
    <p:sldId id="276" r:id="rId14"/>
    <p:sldId id="306" r:id="rId15"/>
    <p:sldId id="337" r:id="rId16"/>
    <p:sldId id="540" r:id="rId17"/>
    <p:sldId id="566" r:id="rId18"/>
    <p:sldId id="580" r:id="rId19"/>
    <p:sldId id="275" r:id="rId20"/>
    <p:sldId id="639" r:id="rId21"/>
    <p:sldId id="653" r:id="rId22"/>
    <p:sldId id="616" r:id="rId23"/>
    <p:sldId id="629" r:id="rId24"/>
    <p:sldId id="632" r:id="rId25"/>
    <p:sldId id="633" r:id="rId26"/>
    <p:sldId id="277" r:id="rId27"/>
    <p:sldId id="654" r:id="rId28"/>
    <p:sldId id="265" r:id="rId29"/>
    <p:sldId id="266" r:id="rId30"/>
    <p:sldId id="271" r:id="rId31"/>
    <p:sldId id="655" r:id="rId32"/>
    <p:sldId id="656" r:id="rId33"/>
    <p:sldId id="302" r:id="rId34"/>
    <p:sldId id="278" r:id="rId35"/>
    <p:sldId id="279" r:id="rId36"/>
    <p:sldId id="280" r:id="rId37"/>
    <p:sldId id="281" r:id="rId38"/>
    <p:sldId id="282" r:id="rId39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6327" autoAdjust="0"/>
  </p:normalViewPr>
  <p:slideViewPr>
    <p:cSldViewPr snapToGrid="0" snapToObjects="1">
      <p:cViewPr varScale="1">
        <p:scale>
          <a:sx n="154" d="100"/>
          <a:sy n="154" d="100"/>
        </p:scale>
        <p:origin x="9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79A75-7E81-0B42-A29B-C6EA9C5DADB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fi-FI"/>
        </a:p>
      </dgm:t>
    </dgm:pt>
    <dgm:pt modelId="{7C19B298-F370-4A40-849C-B467B88E7F7F}">
      <dgm:prSet/>
      <dgm:spPr/>
      <dgm:t>
        <a:bodyPr/>
        <a:lstStyle/>
        <a:p>
          <a:r>
            <a:rPr lang="fi-FI" b="0" i="0" baseline="0"/>
            <a:t>A counterfactual explanation of a prediction describes the smallest change to the feature values that changes the prediction to a predefined output.</a:t>
          </a:r>
          <a:endParaRPr lang="fi-FI"/>
        </a:p>
      </dgm:t>
    </dgm:pt>
    <dgm:pt modelId="{9BC3E653-D166-B648-AC53-C052A324F921}" type="parTrans" cxnId="{32D360E1-F0AC-CA48-90E9-D8AC0DE45A16}">
      <dgm:prSet/>
      <dgm:spPr/>
      <dgm:t>
        <a:bodyPr/>
        <a:lstStyle/>
        <a:p>
          <a:endParaRPr lang="fi-FI"/>
        </a:p>
      </dgm:t>
    </dgm:pt>
    <dgm:pt modelId="{0B098073-FBD3-A54A-933C-14A59B028AB3}" type="sibTrans" cxnId="{32D360E1-F0AC-CA48-90E9-D8AC0DE45A16}">
      <dgm:prSet/>
      <dgm:spPr/>
      <dgm:t>
        <a:bodyPr/>
        <a:lstStyle/>
        <a:p>
          <a:endParaRPr lang="fi-FI"/>
        </a:p>
      </dgm:t>
    </dgm:pt>
    <dgm:pt modelId="{A13F9C2D-E6B6-FC48-BC02-BA6CB6644D0D}" type="pres">
      <dgm:prSet presAssocID="{FAA79A75-7E81-0B42-A29B-C6EA9C5DADB1}" presName="linear" presStyleCnt="0">
        <dgm:presLayoutVars>
          <dgm:animLvl val="lvl"/>
          <dgm:resizeHandles val="exact"/>
        </dgm:presLayoutVars>
      </dgm:prSet>
      <dgm:spPr/>
    </dgm:pt>
    <dgm:pt modelId="{1EA85367-F75A-364C-A671-570910137002}" type="pres">
      <dgm:prSet presAssocID="{7C19B298-F370-4A40-849C-B467B88E7F7F}" presName="parentText" presStyleLbl="node1" presStyleIdx="0" presStyleCnt="1" custLinFactNeighborX="1286" custLinFactNeighborY="-57262">
        <dgm:presLayoutVars>
          <dgm:chMax val="0"/>
          <dgm:bulletEnabled val="1"/>
        </dgm:presLayoutVars>
      </dgm:prSet>
      <dgm:spPr/>
    </dgm:pt>
  </dgm:ptLst>
  <dgm:cxnLst>
    <dgm:cxn modelId="{F4177A1B-1F42-6244-8E97-8D0C63FDBCB9}" type="presOf" srcId="{7C19B298-F370-4A40-849C-B467B88E7F7F}" destId="{1EA85367-F75A-364C-A671-570910137002}" srcOrd="0" destOrd="0" presId="urn:microsoft.com/office/officeart/2005/8/layout/vList2"/>
    <dgm:cxn modelId="{AA390155-CBCF-CF4F-955B-27FA16B65226}" type="presOf" srcId="{FAA79A75-7E81-0B42-A29B-C6EA9C5DADB1}" destId="{A13F9C2D-E6B6-FC48-BC02-BA6CB6644D0D}" srcOrd="0" destOrd="0" presId="urn:microsoft.com/office/officeart/2005/8/layout/vList2"/>
    <dgm:cxn modelId="{32D360E1-F0AC-CA48-90E9-D8AC0DE45A16}" srcId="{FAA79A75-7E81-0B42-A29B-C6EA9C5DADB1}" destId="{7C19B298-F370-4A40-849C-B467B88E7F7F}" srcOrd="0" destOrd="0" parTransId="{9BC3E653-D166-B648-AC53-C052A324F921}" sibTransId="{0B098073-FBD3-A54A-933C-14A59B028AB3}"/>
    <dgm:cxn modelId="{5892959D-BFD0-BB48-A8C8-79402B5D37EC}" type="presParOf" srcId="{A13F9C2D-E6B6-FC48-BC02-BA6CB6644D0D}" destId="{1EA85367-F75A-364C-A671-5709101370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85367-F75A-364C-A671-570910137002}">
      <dsp:nvSpPr>
        <dsp:cNvPr id="0" name=""/>
        <dsp:cNvSpPr/>
      </dsp:nvSpPr>
      <dsp:spPr>
        <a:xfrm>
          <a:off x="0" y="0"/>
          <a:ext cx="6624918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0" i="0" kern="1200" baseline="0"/>
            <a:t>A counterfactual explanation of a prediction describes the smallest change to the feature values that changes the prediction to a predefined output.</a:t>
          </a:r>
          <a:endParaRPr lang="fi-FI" sz="2000" kern="1200"/>
        </a:p>
      </dsp:txBody>
      <dsp:txXfrm>
        <a:off x="51403" y="51403"/>
        <a:ext cx="6522112" cy="950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2A74CD6-20E7-4615-B9CF-4B8A7B527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441E2E8-A0AE-4545-84B3-D0D1F835A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4B408B3-A120-4BDA-9CCA-15A5BC134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00" y="276119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0"/>
              <a:t>Add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9B64BB6-E4F0-485B-9067-6459869EA9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85362C26-8171-4321-8F32-E82EE7B3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700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2014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9275DD0-F8ED-4B34-AFE4-76341EF5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1478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2015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4B65ECC1-A3F2-4007-86EF-63D9F1A376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3001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2016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B443D59B-9A4E-484C-9EA2-387B85037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7495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2017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00EE8630-E2C8-4C1D-A0C1-9D457077F8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2018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0E451EE-0FDE-4EEE-A9B2-582CBF4ADA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CAB9C1E6-A5FE-44DE-88E9-1E9B2F39C4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2CFFA32-24A2-474D-A5C7-0C06678729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4B72183-4D42-482E-B4DE-D814A279E4D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60239"/>
            <a:ext cx="1539000" cy="2144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1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024D431-7E4E-4628-AB13-0C1B378E7F2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A099528-46CF-4D76-B994-C91452CA2F2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6B8669-98AE-401D-8A6E-FE7DECB7C16E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4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B86F51F-A123-4303-B058-63EA517D44A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CCEFBD9-9725-44AD-B531-1F6A0D2044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1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AA9377D-5653-4D0F-8330-07E7AD6043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9879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35225AC-830B-4E03-AE4B-1FF98AEFA1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004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3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9335F79D-92E0-4B5F-AAC8-2B6656DB1E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0800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4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87AF65E6-5944-4015-86D5-365D2047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94320B-1A3F-4013-829D-4202AB357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  <p:pic>
        <p:nvPicPr>
          <p:cNvPr id="13" name="Picture 28">
            <a:hlinkClick r:id="rId4"/>
            <a:extLst>
              <a:ext uri="{FF2B5EF4-FFF2-40B4-BE49-F238E27FC236}">
                <a16:creationId xmlns:a16="http://schemas.microsoft.com/office/drawing/2014/main" id="{9CA840A3-034E-4929-B28E-AF112F0231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65" y="3012528"/>
            <a:ext cx="419100" cy="419100"/>
          </a:xfrm>
          <a:prstGeom prst="rect">
            <a:avLst/>
          </a:prstGeom>
        </p:spPr>
      </p:pic>
      <p:pic>
        <p:nvPicPr>
          <p:cNvPr id="14" name="Picture 29">
            <a:hlinkClick r:id="rId6"/>
            <a:extLst>
              <a:ext uri="{FF2B5EF4-FFF2-40B4-BE49-F238E27FC236}">
                <a16:creationId xmlns:a16="http://schemas.microsoft.com/office/drawing/2014/main" id="{B9EAEAD6-9ADE-4826-98B9-FD651EF45F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16" y="3012528"/>
            <a:ext cx="419100" cy="419100"/>
          </a:xfrm>
          <a:prstGeom prst="rect">
            <a:avLst/>
          </a:prstGeom>
        </p:spPr>
      </p:pic>
      <p:pic>
        <p:nvPicPr>
          <p:cNvPr id="15" name="Picture 30">
            <a:hlinkClick r:id="rId8"/>
            <a:extLst>
              <a:ext uri="{FF2B5EF4-FFF2-40B4-BE49-F238E27FC236}">
                <a16:creationId xmlns:a16="http://schemas.microsoft.com/office/drawing/2014/main" id="{A5CAD8FB-1951-490E-8C8A-F4009BB6F9B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567" y="3012528"/>
            <a:ext cx="419100" cy="419100"/>
          </a:xfrm>
          <a:prstGeom prst="rect">
            <a:avLst/>
          </a:prstGeom>
        </p:spPr>
      </p:pic>
      <p:pic>
        <p:nvPicPr>
          <p:cNvPr id="17" name="Picture 31">
            <a:hlinkClick r:id="rId10"/>
            <a:extLst>
              <a:ext uri="{FF2B5EF4-FFF2-40B4-BE49-F238E27FC236}">
                <a16:creationId xmlns:a16="http://schemas.microsoft.com/office/drawing/2014/main" id="{345539DB-AF72-4BFA-9D6C-D594C6378C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18" y="3012528"/>
            <a:ext cx="419100" cy="419100"/>
          </a:xfrm>
          <a:prstGeom prst="rect">
            <a:avLst/>
          </a:prstGeom>
        </p:spPr>
      </p:pic>
      <p:pic>
        <p:nvPicPr>
          <p:cNvPr id="18" name="Picture 32">
            <a:hlinkClick r:id="rId12"/>
            <a:extLst>
              <a:ext uri="{FF2B5EF4-FFF2-40B4-BE49-F238E27FC236}">
                <a16:creationId xmlns:a16="http://schemas.microsoft.com/office/drawing/2014/main" id="{95742D9D-5312-4566-AFFE-6D8D2ED04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069" y="2995568"/>
            <a:ext cx="419100" cy="419100"/>
          </a:xfrm>
          <a:prstGeom prst="rect">
            <a:avLst/>
          </a:prstGeom>
        </p:spPr>
      </p:pic>
      <p:pic>
        <p:nvPicPr>
          <p:cNvPr id="19" name="Picture 33">
            <a:hlinkClick r:id="rId14"/>
            <a:extLst>
              <a:ext uri="{FF2B5EF4-FFF2-40B4-BE49-F238E27FC236}">
                <a16:creationId xmlns:a16="http://schemas.microsoft.com/office/drawing/2014/main" id="{3E7D1935-A498-43D5-96AB-D4F688483D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319" y="2995568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0D54-27E7-624D-AD1B-D609CFEDC484}" type="datetime1">
              <a:rPr lang="fi-FI" smtClean="0"/>
              <a:t>23.10.2023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27147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DE6FEC0-D463-4F39-9043-DB3EB64D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2CCC480-13D2-4814-87C1-ECF3FE05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1842CE2-1B1D-49EA-9D06-D1D57785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38E9F79E-594E-4FED-A2F4-706A9F56D293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526921"/>
            <a:ext cx="8497107" cy="3417429"/>
          </a:xfrm>
          <a:prstGeom prst="rect">
            <a:avLst/>
          </a:prstGeom>
        </p:spPr>
        <p:txBody>
          <a:bodyPr/>
          <a:lstStyle>
            <a:lvl1pPr marL="0" marR="0" indent="0" algn="ctr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3752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8" r:id="rId9"/>
    <p:sldLayoutId id="2147483691" r:id="rId10"/>
    <p:sldLayoutId id="2147483699" r:id="rId11"/>
    <p:sldLayoutId id="2147483679" r:id="rId12"/>
    <p:sldLayoutId id="2147483709" r:id="rId13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ites.cc.gatech.edu/~alanwags/DLAI2016/(Gunning)%20IJCAI-16%20DLAI%20WS.pdf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sites.cc.gatech.edu/~alanwags/DLAI2016/(Gunning)%20IJCAI-16%20DLAI%20WS.pdf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_files/paper/2016/hash/5680522b8e2bb01943234bce7bf84534-Abstract.html" TargetMode="External"/><Relationship Id="rId2" Type="http://schemas.openxmlformats.org/officeDocument/2006/relationships/hyperlink" Target="https://arxiv.org/abs/1706.07269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hristophm.github.io/interpretable-ml-book/" TargetMode="External"/><Relationship Id="rId4" Type="http://schemas.openxmlformats.org/officeDocument/2006/relationships/hyperlink" Target="https://www.pnas.org/doi/10.1073/pnas.190065411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abs/1602.04938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EBCFAE-A44C-C101-72E4-C7C0B54A62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dirty="0"/>
              <a:t>Course practicalities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E07238-9EB0-2EA6-285A-80F3068DA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FI" dirty="0"/>
              <a:t>Data Science for Business II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DCD6E-2479-7880-2847-1BCCF9F6486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966385" y="4453799"/>
            <a:ext cx="2464025" cy="557098"/>
          </a:xfrm>
        </p:spPr>
        <p:txBody>
          <a:bodyPr/>
          <a:lstStyle/>
          <a:p>
            <a:r>
              <a:rPr lang="en-FI" dirty="0"/>
              <a:t>Pekka Malo</a:t>
            </a:r>
            <a:br>
              <a:rPr lang="en-FI" dirty="0"/>
            </a:br>
            <a:r>
              <a:rPr lang="en-FI" dirty="0"/>
              <a:t>Iaroslav Kriuchkov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47CCE0-86A9-4551-1387-6A765235C70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FI" dirty="0"/>
              <a:t>October 24, 2023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403" y="1874112"/>
            <a:ext cx="379683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F03B8-DF61-24AE-9261-F2FE68A476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4000" dirty="0"/>
              <a:t>Module 2: Introduction to Deep Learning with Neural Networks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1232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8A71-7409-F04A-9D44-1F9B5A081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</p:spPr>
        <p:txBody>
          <a:bodyPr anchor="t">
            <a:normAutofit/>
          </a:bodyPr>
          <a:lstStyle/>
          <a:p>
            <a:r>
              <a:rPr lang="en-FI" dirty="0"/>
              <a:t>Deep learning rises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28A957-A2D2-F944-9B42-7E3D62416118}"/>
              </a:ext>
            </a:extLst>
          </p:cNvPr>
          <p:cNvGrpSpPr/>
          <p:nvPr/>
        </p:nvGrpSpPr>
        <p:grpSpPr>
          <a:xfrm>
            <a:off x="465170" y="1108165"/>
            <a:ext cx="7894659" cy="1749335"/>
            <a:chOff x="323528" y="1261611"/>
            <a:chExt cx="7894659" cy="17493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DD7741-3D47-C64C-B85F-21B81442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1261611"/>
              <a:ext cx="7894659" cy="172914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D67A4A-6874-BA46-BC44-478402C957E4}"/>
                </a:ext>
              </a:extLst>
            </p:cNvPr>
            <p:cNvSpPr/>
            <p:nvPr/>
          </p:nvSpPr>
          <p:spPr>
            <a:xfrm>
              <a:off x="5985939" y="2794922"/>
              <a:ext cx="22322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8DA7BD-FAB4-C143-AE27-232C4813DB31}"/>
              </a:ext>
            </a:extLst>
          </p:cNvPr>
          <p:cNvSpPr txBox="1"/>
          <p:nvPr/>
        </p:nvSpPr>
        <p:spPr>
          <a:xfrm>
            <a:off x="465170" y="5462412"/>
            <a:ext cx="56166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000" b="1" dirty="0"/>
              <a:t>Source: </a:t>
            </a:r>
            <a:r>
              <a:rPr lang="en-GB" sz="1000" dirty="0"/>
              <a:t>Prof. Mitesh M. Khapra: History of Deep Learning. Indian institute of Technology Madras</a:t>
            </a:r>
            <a:endParaRPr lang="en-FI" sz="1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FFE919-B6E6-814D-8E84-7C5F2CB7F75C}"/>
              </a:ext>
            </a:extLst>
          </p:cNvPr>
          <p:cNvSpPr/>
          <p:nvPr/>
        </p:nvSpPr>
        <p:spPr>
          <a:xfrm>
            <a:off x="226830" y="4333360"/>
            <a:ext cx="8640960" cy="1123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990D3-552A-5042-A535-C235D5775221}"/>
              </a:ext>
            </a:extLst>
          </p:cNvPr>
          <p:cNvSpPr txBox="1"/>
          <p:nvPr/>
        </p:nvSpPr>
        <p:spPr>
          <a:xfrm>
            <a:off x="758713" y="2704001"/>
            <a:ext cx="12413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000" dirty="0"/>
              <a:t>Schmidhuber invented an idea of unsupervised pretraining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4E8957-F5C1-3F49-A5BF-9EEDB36B785E}"/>
              </a:ext>
            </a:extLst>
          </p:cNvPr>
          <p:cNvSpPr txBox="1"/>
          <p:nvPr/>
        </p:nvSpPr>
        <p:spPr>
          <a:xfrm>
            <a:off x="2483768" y="2589905"/>
            <a:ext cx="124131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000" dirty="0"/>
              <a:t>Hinton and Salakhutdinov continue applying the idea from Schmidhuber to learn deep autoencoder 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DC6C0-91D7-7A40-81B2-42382F907270}"/>
              </a:ext>
            </a:extLst>
          </p:cNvPr>
          <p:cNvSpPr txBox="1"/>
          <p:nvPr/>
        </p:nvSpPr>
        <p:spPr>
          <a:xfrm>
            <a:off x="3951343" y="2757666"/>
            <a:ext cx="124131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000" dirty="0"/>
              <a:t>Ciresan et al. set a new record on MNIST dataset using backpropogation and GPUs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B9F494-BE41-8F4D-AEF0-FD4732D2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339" y="3677161"/>
            <a:ext cx="2133600" cy="149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A82669-F3B9-B54F-889B-9A9AEAA7F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952" y="2792884"/>
            <a:ext cx="3111500" cy="76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2F294A-07C1-5A4A-A80A-0E9438536DC3}"/>
              </a:ext>
            </a:extLst>
          </p:cNvPr>
          <p:cNvSpPr txBox="1"/>
          <p:nvPr/>
        </p:nvSpPr>
        <p:spPr>
          <a:xfrm>
            <a:off x="6074041" y="3477280"/>
            <a:ext cx="31315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000" dirty="0"/>
              <a:t>Visual recognition challenge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AFA942-A8AA-6742-BF91-25142FBDB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041" y="378595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0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E14E-43AE-F840-8B7D-247328430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700" dirty="0"/>
              <a:t>Deep learning in a nutshell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E1BDB-3AEB-4B40-9B9C-6E93C6D41D3F}"/>
              </a:ext>
            </a:extLst>
          </p:cNvPr>
          <p:cNvSpPr/>
          <p:nvPr/>
        </p:nvSpPr>
        <p:spPr>
          <a:xfrm>
            <a:off x="611560" y="921902"/>
            <a:ext cx="6868871" cy="11907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20" dirty="0"/>
              <a:t>Machine learning algorithms based on learning multiple levels of representation or abstraction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20" dirty="0"/>
              <a:t>Deep representation = composition of many functions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20" dirty="0"/>
              <a:t>General purpose framework for representation learning</a:t>
            </a:r>
          </a:p>
          <a:p>
            <a:pPr algn="ctr"/>
            <a:endParaRPr lang="en-US" sz="162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B9A02-11AE-EE46-8FB5-B8EEEA29D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2" y="2209428"/>
            <a:ext cx="3801029" cy="1869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271BD-EAAA-EC4D-B652-A63CAEE00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0" y="4175752"/>
            <a:ext cx="3861948" cy="316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F5965-3E0B-CD4D-A0FF-A142B090B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422924"/>
            <a:ext cx="3950952" cy="1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428D-A41A-E345-AE44-A2D4C9E99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Problems with DL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898AF0-58BB-7B4D-9DC1-B42DF7310385}"/>
              </a:ext>
            </a:extLst>
          </p:cNvPr>
          <p:cNvSpPr txBox="1">
            <a:spLocks/>
          </p:cNvSpPr>
          <p:nvPr/>
        </p:nvSpPr>
        <p:spPr>
          <a:xfrm>
            <a:off x="4364885" y="1872354"/>
            <a:ext cx="6153928" cy="250141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Requires lots of data</a:t>
            </a:r>
          </a:p>
          <a:p>
            <a:r>
              <a:rPr lang="en-US" sz="1500" dirty="0"/>
              <a:t>Learning algorithms can get stuck to local optima</a:t>
            </a:r>
          </a:p>
          <a:p>
            <a:r>
              <a:rPr lang="en-US" sz="1500" dirty="0"/>
              <a:t>Need for babysitting convergence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9B844-2952-544C-BA0A-813E6E6A0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76761"/>
            <a:ext cx="3885188" cy="31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36C14B-F7C4-A74A-9028-6901B09AC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Setting the learning rate</a:t>
            </a:r>
          </a:p>
        </p:txBody>
      </p:sp>
      <p:pic>
        <p:nvPicPr>
          <p:cNvPr id="7170" name="Picture 2" descr="Goldilocks of learning rates">
            <a:extLst>
              <a:ext uri="{FF2B5EF4-FFF2-40B4-BE49-F238E27FC236}">
                <a16:creationId xmlns:a16="http://schemas.microsoft.com/office/drawing/2014/main" id="{4DFA76F8-876D-0B49-8D97-22E9CA5A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284"/>
            <a:ext cx="91440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7DEEFB-755E-B64B-AF6E-FA8DFEE49A5F}"/>
              </a:ext>
            </a:extLst>
          </p:cNvPr>
          <p:cNvSpPr txBox="1"/>
          <p:nvPr/>
        </p:nvSpPr>
        <p:spPr>
          <a:xfrm>
            <a:off x="468313" y="4647828"/>
            <a:ext cx="33123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www.jeremyjordan.me</a:t>
            </a:r>
            <a:r>
              <a:rPr lang="en-GB" sz="1000" dirty="0"/>
              <a:t>/</a:t>
            </a:r>
            <a:r>
              <a:rPr lang="en-GB" sz="1000" dirty="0" err="1"/>
              <a:t>nn</a:t>
            </a:r>
            <a:r>
              <a:rPr lang="en-GB" sz="1000" dirty="0"/>
              <a:t>-learning-rate/</a:t>
            </a:r>
            <a:endParaRPr lang="en-FI" sz="1000" dirty="0"/>
          </a:p>
        </p:txBody>
      </p:sp>
    </p:spTree>
    <p:extLst>
      <p:ext uri="{BB962C8B-B14F-4D97-AF65-F5344CB8AC3E}">
        <p14:creationId xmlns:p14="http://schemas.microsoft.com/office/powerpoint/2010/main" val="262089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A5F9-7AD2-E346-ACA8-625C250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Typical components of CNN networks</a:t>
            </a:r>
          </a:p>
        </p:txBody>
      </p:sp>
      <p:pic>
        <p:nvPicPr>
          <p:cNvPr id="16386" name="Picture 2" descr="Image for post">
            <a:extLst>
              <a:ext uri="{FF2B5EF4-FFF2-40B4-BE49-F238E27FC236}">
                <a16:creationId xmlns:a16="http://schemas.microsoft.com/office/drawing/2014/main" id="{307967E2-497F-B747-8AC1-7095D731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167595"/>
            <a:ext cx="8200507" cy="21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6A8EB-A2A1-8E41-9940-2028A3CB376C}"/>
              </a:ext>
            </a:extLst>
          </p:cNvPr>
          <p:cNvSpPr txBox="1"/>
          <p:nvPr/>
        </p:nvSpPr>
        <p:spPr>
          <a:xfrm>
            <a:off x="1970162" y="3630360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500" u="sng" dirty="0"/>
              <a:t>Convolutional layers</a:t>
            </a:r>
            <a:r>
              <a:rPr lang="en-FI" sz="1500" dirty="0"/>
              <a:t> are connected by </a:t>
            </a:r>
            <a:r>
              <a:rPr lang="en-FI" sz="1500" u="sng" dirty="0"/>
              <a:t>pooling layers</a:t>
            </a:r>
            <a:r>
              <a:rPr lang="en-FI" sz="1500" dirty="0"/>
              <a:t> that help to reduce variance and computational complexity </a:t>
            </a:r>
          </a:p>
          <a:p>
            <a:endParaRPr lang="en-FI" sz="1500" dirty="0"/>
          </a:p>
          <a:p>
            <a:r>
              <a:rPr lang="en-FI" sz="1500" dirty="0"/>
              <a:t>Convolutional layers typically use ReLU activations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FEF96-385F-E74B-969B-C4EB26636819}"/>
              </a:ext>
            </a:extLst>
          </p:cNvPr>
          <p:cNvSpPr txBox="1"/>
          <p:nvPr/>
        </p:nvSpPr>
        <p:spPr>
          <a:xfrm>
            <a:off x="7236296" y="3576809"/>
            <a:ext cx="17281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500" dirty="0"/>
              <a:t>Fully connected (or dense) layers  - similar to MLP networks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8CF623E-5152-B148-982B-0B3F249F8682}"/>
              </a:ext>
            </a:extLst>
          </p:cNvPr>
          <p:cNvSpPr/>
          <p:nvPr/>
        </p:nvSpPr>
        <p:spPr>
          <a:xfrm rot="16200000">
            <a:off x="4735203" y="1319809"/>
            <a:ext cx="249657" cy="417646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EF99A6F-254E-ED46-A0D3-CAEBF8EBFAB5}"/>
              </a:ext>
            </a:extLst>
          </p:cNvPr>
          <p:cNvSpPr/>
          <p:nvPr/>
        </p:nvSpPr>
        <p:spPr>
          <a:xfrm rot="16200000">
            <a:off x="7786850" y="2786131"/>
            <a:ext cx="249657" cy="12877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3495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F03B8-DF61-24AE-9261-F2FE68A476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4000" b="1" dirty="0">
                <a:effectLst/>
              </a:rPr>
              <a:t>Module 3: Transformers and natural language processing (NLP) </a:t>
            </a:r>
            <a:endParaRPr lang="en-GB" sz="4000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1335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0123-3B37-2D48-9A33-CBA51225C2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Why is NLP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D5DE6-2BD1-244E-9BE4-5A48BCF89E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2" y="1047191"/>
            <a:ext cx="3959670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500" b="0" dirty="0"/>
              <a:t>There are many ways to say the same thing. Also the use of language is often ambiguous.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5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500" b="0" dirty="0"/>
              <a:t>Computers are not good at understanding more complex aspects of semantics and pragmatics.</a:t>
            </a:r>
          </a:p>
          <a:p>
            <a:endParaRPr lang="en-FI" sz="15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500" b="0" dirty="0"/>
              <a:t>Example: “when the hammer hit the glass table, and it shattered.”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5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500" b="0" dirty="0"/>
              <a:t>For human it is easier to guess that it is the glass table, not the hammer, because humans understand a lot based on their background knowledge and context</a:t>
            </a:r>
          </a:p>
        </p:txBody>
      </p:sp>
      <p:pic>
        <p:nvPicPr>
          <p:cNvPr id="1026" name="Picture 2" descr="Diagram of the major levels of a language.">
            <a:extLst>
              <a:ext uri="{FF2B5EF4-FFF2-40B4-BE49-F238E27FC236}">
                <a16:creationId xmlns:a16="http://schemas.microsoft.com/office/drawing/2014/main" id="{C2872823-4E24-634B-9E8D-3B8F7C00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56" y="965134"/>
            <a:ext cx="3721596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946F4-E775-2440-91A4-621E5B29BC47}"/>
              </a:ext>
            </a:extLst>
          </p:cNvPr>
          <p:cNvSpPr txBox="1"/>
          <p:nvPr/>
        </p:nvSpPr>
        <p:spPr>
          <a:xfrm>
            <a:off x="2771800" y="4957276"/>
            <a:ext cx="60486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Source: https://</a:t>
            </a:r>
            <a:r>
              <a:rPr lang="en-GB" sz="1000" dirty="0" err="1"/>
              <a:t>www.colorado.edu</a:t>
            </a:r>
            <a:r>
              <a:rPr lang="en-GB" sz="1000" dirty="0"/>
              <a:t>/</a:t>
            </a:r>
            <a:r>
              <a:rPr lang="en-GB" sz="1000" dirty="0" err="1"/>
              <a:t>earthlab</a:t>
            </a:r>
            <a:r>
              <a:rPr lang="en-GB" sz="1000" dirty="0"/>
              <a:t>/2020/02/07/what-natural-language-processing-and-why-it-hard</a:t>
            </a:r>
            <a:endParaRPr lang="en-FI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D09C4-4484-EA40-80F4-0F03236F6F10}"/>
              </a:ext>
            </a:extLst>
          </p:cNvPr>
          <p:cNvSpPr txBox="1"/>
          <p:nvPr/>
        </p:nvSpPr>
        <p:spPr>
          <a:xfrm>
            <a:off x="5441590" y="562717"/>
            <a:ext cx="29523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I" sz="1500" b="1" dirty="0"/>
              <a:t>Major levels of language</a:t>
            </a:r>
          </a:p>
        </p:txBody>
      </p:sp>
    </p:spTree>
    <p:extLst>
      <p:ext uri="{BB962C8B-B14F-4D97-AF65-F5344CB8AC3E}">
        <p14:creationId xmlns:p14="http://schemas.microsoft.com/office/powerpoint/2010/main" val="292706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3D1D8F-66DF-AD49-9589-4561785BB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</p:spPr>
        <p:txBody>
          <a:bodyPr anchor="t">
            <a:normAutofit/>
          </a:bodyPr>
          <a:lstStyle/>
          <a:p>
            <a:r>
              <a:rPr lang="en-FI"/>
              <a:t>From preprocessing to representations</a:t>
            </a:r>
          </a:p>
        </p:txBody>
      </p:sp>
      <p:pic>
        <p:nvPicPr>
          <p:cNvPr id="15362" name="Picture 2" descr="Diagram&#10;&#10;Description automatically generated">
            <a:extLst>
              <a:ext uri="{FF2B5EF4-FFF2-40B4-BE49-F238E27FC236}">
                <a16:creationId xmlns:a16="http://schemas.microsoft.com/office/drawing/2014/main" id="{70E98DBB-4A66-1F44-9953-177A1769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74" y="1261611"/>
            <a:ext cx="7896054" cy="333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2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708A59-4083-A243-A04C-BB51F95A40E4}"/>
              </a:ext>
            </a:extLst>
          </p:cNvPr>
          <p:cNvSpPr/>
          <p:nvPr/>
        </p:nvSpPr>
        <p:spPr>
          <a:xfrm>
            <a:off x="179512" y="4511918"/>
            <a:ext cx="8964488" cy="1203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BE5934-B7CA-2643-8EF8-A6D73BDE6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Sequence modeling applications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3C2970-3EEF-0341-8D0C-37A4B32636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2" y="908277"/>
            <a:ext cx="8207374" cy="3336083"/>
          </a:xfrm>
        </p:spPr>
        <p:txBody>
          <a:bodyPr/>
          <a:lstStyle/>
          <a:p>
            <a:r>
              <a:rPr lang="en-FI" dirty="0"/>
              <a:t>Speech recognition:</a:t>
            </a:r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Sentiment classification: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8572EE0E-4504-6246-B1C6-3BB91D7DE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4" b="11973"/>
          <a:stretch/>
        </p:blipFill>
        <p:spPr bwMode="auto">
          <a:xfrm>
            <a:off x="937712" y="1417340"/>
            <a:ext cx="561739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8535C-6AFC-8E46-905E-60010A54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561056"/>
            <a:ext cx="4860032" cy="21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2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D3B99A3-4E50-D49E-EA88-370FD61EF30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-236" t="832" r="1" b="2107"/>
          <a:stretch/>
        </p:blipFill>
        <p:spPr>
          <a:xfrm>
            <a:off x="277091" y="1232243"/>
            <a:ext cx="4284625" cy="3250514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228F1B-6AAD-ACD5-B9BE-1CFB47C49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4960" y="1232243"/>
            <a:ext cx="4052221" cy="32505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Deep Learning methods and coding neural networks on your 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Introduction to black box model explanations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Advanced regression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/>
              <a:t>Coding and coding...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E2C535-40D4-78D3-C62B-CA315EB073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23017"/>
            <a:ext cx="8579546" cy="1157194"/>
          </a:xfrm>
        </p:spPr>
        <p:txBody>
          <a:bodyPr/>
          <a:lstStyle/>
          <a:p>
            <a:r>
              <a:rPr lang="en-FI" dirty="0"/>
              <a:t>What to expect from course</a:t>
            </a:r>
          </a:p>
        </p:txBody>
      </p:sp>
    </p:spTree>
    <p:extLst>
      <p:ext uri="{BB962C8B-B14F-4D97-AF65-F5344CB8AC3E}">
        <p14:creationId xmlns:p14="http://schemas.microsoft.com/office/powerpoint/2010/main" val="268355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4C04-0386-FD43-B310-BAE28D64AC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AD9D4-A192-7E47-845D-C98139E973D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199168C-D9E6-4E46-A38D-DE80E592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" y="692150"/>
            <a:ext cx="9144000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2FD2D8-C606-CD41-BAA6-1124E942F58C}"/>
              </a:ext>
            </a:extLst>
          </p:cNvPr>
          <p:cNvSpPr/>
          <p:nvPr/>
        </p:nvSpPr>
        <p:spPr>
          <a:xfrm>
            <a:off x="5292080" y="546409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FI" sz="1000" b="1" dirty="0"/>
              <a:t>Source:</a:t>
            </a:r>
            <a:r>
              <a:rPr lang="en-FI" sz="1000" dirty="0"/>
              <a:t> http://jalammar.github.io/illustrated-transformer/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07852AC-1CA7-4E4A-B45C-D1ED34249E55}"/>
              </a:ext>
            </a:extLst>
          </p:cNvPr>
          <p:cNvSpPr/>
          <p:nvPr/>
        </p:nvSpPr>
        <p:spPr>
          <a:xfrm rot="5400000">
            <a:off x="4319972" y="1183123"/>
            <a:ext cx="216024" cy="8640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05A5F-2EA9-A94E-9D00-D5F1958B205D}"/>
              </a:ext>
            </a:extLst>
          </p:cNvPr>
          <p:cNvSpPr txBox="1"/>
          <p:nvPr/>
        </p:nvSpPr>
        <p:spPr>
          <a:xfrm>
            <a:off x="2987824" y="1021156"/>
            <a:ext cx="223224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T</a:t>
            </a:r>
            <a:r>
              <a:rPr lang="en-FI" sz="1000" dirty="0"/>
              <a:t>he output of top encoder is transformed into a set of attention vectors that are used by each decoder</a:t>
            </a:r>
          </a:p>
        </p:txBody>
      </p:sp>
    </p:spTree>
    <p:extLst>
      <p:ext uri="{BB962C8B-B14F-4D97-AF65-F5344CB8AC3E}">
        <p14:creationId xmlns:p14="http://schemas.microsoft.com/office/powerpoint/2010/main" val="1498510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18BE-96CF-F645-9BFC-1BC54D846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Example: Transformers as building blocks of modern NLP architectures</a:t>
            </a:r>
          </a:p>
        </p:txBody>
      </p:sp>
      <p:pic>
        <p:nvPicPr>
          <p:cNvPr id="22530" name="Picture 2" descr="Image for post">
            <a:extLst>
              <a:ext uri="{FF2B5EF4-FFF2-40B4-BE49-F238E27FC236}">
                <a16:creationId xmlns:a16="http://schemas.microsoft.com/office/drawing/2014/main" id="{424781B3-4ECD-FF4C-8F6B-5E50F518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7" y="1594807"/>
            <a:ext cx="8874777" cy="22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4697D-ADA3-FD4A-841A-9724803A8E3A}"/>
              </a:ext>
            </a:extLst>
          </p:cNvPr>
          <p:cNvSpPr txBox="1"/>
          <p:nvPr/>
        </p:nvSpPr>
        <p:spPr>
          <a:xfrm>
            <a:off x="323528" y="4104862"/>
            <a:ext cx="77048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2000" b="1" dirty="0"/>
              <a:t>BERT = Bidirectional Encoder Representation for Transformers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9AEE9-A0E6-B140-B92E-A5EB89F20A88}"/>
              </a:ext>
            </a:extLst>
          </p:cNvPr>
          <p:cNvSpPr txBox="1"/>
          <p:nvPr/>
        </p:nvSpPr>
        <p:spPr>
          <a:xfrm>
            <a:off x="468313" y="3721596"/>
            <a:ext cx="33115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I</a:t>
            </a:r>
            <a:r>
              <a:rPr lang="en-FI" sz="1000" dirty="0"/>
              <a:t>nput embeddings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A31CD-8FDB-CD4E-9C72-6039904CAAF2}"/>
              </a:ext>
            </a:extLst>
          </p:cNvPr>
          <p:cNvSpPr txBox="1"/>
          <p:nvPr/>
        </p:nvSpPr>
        <p:spPr>
          <a:xfrm>
            <a:off x="611560" y="1476866"/>
            <a:ext cx="33115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dirty="0" err="1"/>
              <a:t>Contextualized</a:t>
            </a:r>
            <a:r>
              <a:rPr lang="fi-FI" sz="1000" dirty="0"/>
              <a:t> </a:t>
            </a:r>
            <a:r>
              <a:rPr lang="fi-FI" sz="1000" dirty="0" err="1"/>
              <a:t>representations</a:t>
            </a:r>
            <a:r>
              <a:rPr lang="fi-FI" sz="1000" dirty="0"/>
              <a:t> of </a:t>
            </a:r>
            <a:r>
              <a:rPr lang="fi-FI" sz="1000" dirty="0" err="1"/>
              <a:t>inputs</a:t>
            </a:r>
            <a:endParaRPr lang="en-FI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E7762-0E42-2B48-B3A7-3BD03D54BFB6}"/>
              </a:ext>
            </a:extLst>
          </p:cNvPr>
          <p:cNvSpPr txBox="1"/>
          <p:nvPr/>
        </p:nvSpPr>
        <p:spPr>
          <a:xfrm>
            <a:off x="354467" y="4620472"/>
            <a:ext cx="64087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Source:</a:t>
            </a:r>
            <a:r>
              <a:rPr lang="en-GB" sz="1000" dirty="0"/>
              <a:t> https://</a:t>
            </a:r>
            <a:r>
              <a:rPr lang="en-GB" sz="1000" dirty="0" err="1"/>
              <a:t>ai.googleblog.com</a:t>
            </a:r>
            <a:r>
              <a:rPr lang="en-GB" sz="1000" dirty="0"/>
              <a:t>/2018/11/open-sourcing-</a:t>
            </a:r>
            <a:r>
              <a:rPr lang="en-GB" sz="1000" dirty="0" err="1"/>
              <a:t>bert</a:t>
            </a:r>
            <a:r>
              <a:rPr lang="en-GB" sz="1000" dirty="0"/>
              <a:t>-state-of-art-</a:t>
            </a:r>
            <a:r>
              <a:rPr lang="en-GB" sz="1000" dirty="0" err="1"/>
              <a:t>pre.html</a:t>
            </a:r>
            <a:endParaRPr lang="en-FI" sz="1000" dirty="0"/>
          </a:p>
        </p:txBody>
      </p:sp>
    </p:spTree>
    <p:extLst>
      <p:ext uri="{BB962C8B-B14F-4D97-AF65-F5344CB8AC3E}">
        <p14:creationId xmlns:p14="http://schemas.microsoft.com/office/powerpoint/2010/main" val="1142652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EBB3C-58B3-F24A-ACB8-2B16F0B67EF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FE97A10-862D-E34D-80F5-38D0E41E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86"/>
            <a:ext cx="9144000" cy="50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495163-FB44-8846-90FF-E6AF2AFEA33B}"/>
              </a:ext>
            </a:extLst>
          </p:cNvPr>
          <p:cNvSpPr/>
          <p:nvPr/>
        </p:nvSpPr>
        <p:spPr>
          <a:xfrm>
            <a:off x="179512" y="5477270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I" sz="1000" dirty="0"/>
              <a:t>Source: https://jalammar.github.io/illustrated-bert/</a:t>
            </a:r>
          </a:p>
        </p:txBody>
      </p:sp>
    </p:spTree>
    <p:extLst>
      <p:ext uri="{BB962C8B-B14F-4D97-AF65-F5344CB8AC3E}">
        <p14:creationId xmlns:p14="http://schemas.microsoft.com/office/powerpoint/2010/main" val="794902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F03B8-DF61-24AE-9261-F2FE68A476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4000" b="1" dirty="0">
                <a:effectLst/>
              </a:rPr>
              <a:t>Module 4: Explainable artificial intelligence (</a:t>
            </a:r>
            <a:r>
              <a:rPr lang="en-GB" sz="4000" b="1" dirty="0" err="1">
                <a:effectLst/>
              </a:rPr>
              <a:t>xAI</a:t>
            </a:r>
            <a:r>
              <a:rPr lang="en-GB" sz="4000" b="1" dirty="0">
                <a:effectLst/>
              </a:rPr>
              <a:t>) and interpretable machine learning (IML)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59529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Explainability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-Accuracy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tradeoff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A6639-CE5A-9F15-9C01-627ADE93DE4A}"/>
              </a:ext>
            </a:extLst>
          </p:cNvPr>
          <p:cNvSpPr txBox="1"/>
          <p:nvPr/>
        </p:nvSpPr>
        <p:spPr>
          <a:xfrm>
            <a:off x="1806498" y="4790843"/>
            <a:ext cx="643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800" dirty="0"/>
              <a:t>Image: </a:t>
            </a:r>
            <a:r>
              <a:rPr lang="en-GB" sz="800" dirty="0">
                <a:hlinkClick r:id="rId2"/>
              </a:rPr>
              <a:t>DARPA</a:t>
            </a:r>
            <a:r>
              <a:rPr lang="en-GB" sz="800" dirty="0"/>
              <a:t> </a:t>
            </a:r>
          </a:p>
          <a:p>
            <a:endParaRPr lang="en-FI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E70C4-819E-1FEC-CF21-37C175015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31603"/>
            <a:ext cx="7772400" cy="36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spc="-10" dirty="0"/>
              <a:t>Understanding</a:t>
            </a:r>
            <a:r>
              <a:rPr lang="en-GB" sz="2800" spc="-85" dirty="0"/>
              <a:t> </a:t>
            </a:r>
            <a:r>
              <a:rPr lang="en-GB" sz="2800" dirty="0"/>
              <a:t>the</a:t>
            </a:r>
            <a:r>
              <a:rPr lang="en-GB" sz="2800" spc="-85" dirty="0"/>
              <a:t> </a:t>
            </a:r>
            <a:r>
              <a:rPr lang="en-GB" sz="2800" dirty="0"/>
              <a:t>features</a:t>
            </a:r>
            <a:r>
              <a:rPr lang="en-GB" sz="2800" spc="-85" dirty="0"/>
              <a:t> </a:t>
            </a:r>
            <a:r>
              <a:rPr lang="en-GB" sz="2800" dirty="0"/>
              <a:t>learned</a:t>
            </a:r>
            <a:r>
              <a:rPr lang="en-GB" sz="2800" spc="-85" dirty="0"/>
              <a:t> </a:t>
            </a:r>
            <a:r>
              <a:rPr lang="en-GB" sz="2800" dirty="0"/>
              <a:t>by</a:t>
            </a:r>
            <a:r>
              <a:rPr lang="en-GB" sz="2800" spc="-85" dirty="0"/>
              <a:t> </a:t>
            </a:r>
            <a:r>
              <a:rPr lang="en-GB" sz="2800" dirty="0"/>
              <a:t>the</a:t>
            </a:r>
            <a:r>
              <a:rPr lang="en-GB" sz="2800" spc="-85" dirty="0"/>
              <a:t> </a:t>
            </a:r>
            <a:r>
              <a:rPr lang="en-GB" sz="2800" spc="-10" dirty="0"/>
              <a:t>models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A6639-CE5A-9F15-9C01-627ADE93DE4A}"/>
              </a:ext>
            </a:extLst>
          </p:cNvPr>
          <p:cNvSpPr txBox="1"/>
          <p:nvPr/>
        </p:nvSpPr>
        <p:spPr>
          <a:xfrm>
            <a:off x="1806498" y="4790843"/>
            <a:ext cx="643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dirty="0">
                <a:hlinkClick r:id="rId2"/>
              </a:rPr>
              <a:t>DARPA</a:t>
            </a:r>
            <a:endParaRPr lang="en-GB" sz="800" dirty="0"/>
          </a:p>
          <a:p>
            <a:endParaRPr lang="en-FI" sz="800" dirty="0"/>
          </a:p>
        </p:txBody>
      </p:sp>
      <p:pic>
        <p:nvPicPr>
          <p:cNvPr id="5" name="object 7">
            <a:extLst>
              <a:ext uri="{FF2B5EF4-FFF2-40B4-BE49-F238E27FC236}">
                <a16:creationId xmlns:a16="http://schemas.microsoft.com/office/drawing/2014/main" id="{0EDCC295-7ED6-B706-FB61-25ECF30DC8A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99" y="1446955"/>
            <a:ext cx="4317012" cy="2590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33D76-0AE7-9EF3-7620-59D48F05481E}"/>
              </a:ext>
            </a:extLst>
          </p:cNvPr>
          <p:cNvSpPr txBox="1"/>
          <p:nvPr/>
        </p:nvSpPr>
        <p:spPr>
          <a:xfrm>
            <a:off x="325552" y="1407084"/>
            <a:ext cx="3956517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Even</a:t>
            </a:r>
            <a:r>
              <a:rPr lang="en-GB" sz="1400" spc="17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if</a:t>
            </a:r>
            <a:r>
              <a:rPr lang="en-GB" sz="1400" spc="18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the</a:t>
            </a:r>
            <a:r>
              <a:rPr lang="en-GB" sz="1400" spc="18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models</a:t>
            </a:r>
            <a:r>
              <a:rPr lang="en-GB" sz="1400" spc="18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achieve</a:t>
            </a:r>
            <a:r>
              <a:rPr lang="en-GB" sz="1400" spc="18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high</a:t>
            </a:r>
            <a:r>
              <a:rPr lang="en-GB" sz="1400" spc="18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performances,</a:t>
            </a:r>
            <a:r>
              <a:rPr lang="en-GB" sz="1400" spc="22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it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is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not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trivial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to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assure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that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they</a:t>
            </a:r>
            <a:r>
              <a:rPr lang="en-GB" sz="1400" b="1" spc="180" dirty="0">
                <a:latin typeface="Arial"/>
                <a:cs typeface="Arial"/>
              </a:rPr>
              <a:t> </a:t>
            </a:r>
            <a:r>
              <a:rPr lang="en-GB" sz="1400" b="1" spc="-25" dirty="0">
                <a:latin typeface="Arial"/>
                <a:cs typeface="Arial"/>
              </a:rPr>
              <a:t>are </a:t>
            </a:r>
            <a:r>
              <a:rPr lang="en-GB" sz="1400" b="1" dirty="0">
                <a:latin typeface="Arial"/>
                <a:cs typeface="Arial"/>
              </a:rPr>
              <a:t>learning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features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that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are</a:t>
            </a:r>
            <a:r>
              <a:rPr lang="en-GB" sz="1400" b="1" spc="-2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relevant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for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that</a:t>
            </a:r>
            <a:r>
              <a:rPr lang="en-GB" sz="1400" b="1" spc="-2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domain</a:t>
            </a:r>
            <a:r>
              <a:rPr lang="en-GB" sz="1400" b="1" spc="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(i.e.,</a:t>
            </a:r>
            <a:r>
              <a:rPr lang="en-GB" sz="1400" spc="-2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black</a:t>
            </a:r>
            <a:r>
              <a:rPr lang="en-GB" sz="1400" b="1" spc="-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box</a:t>
            </a:r>
            <a:r>
              <a:rPr lang="en-GB" sz="1400" b="1" spc="-20" dirty="0">
                <a:latin typeface="Arial"/>
                <a:cs typeface="Arial"/>
              </a:rPr>
              <a:t> </a:t>
            </a:r>
            <a:r>
              <a:rPr lang="en-GB" sz="1400" spc="-10" dirty="0">
                <a:latin typeface="Arial"/>
                <a:cs typeface="Arial"/>
              </a:rPr>
              <a:t>behaviour)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spc="-1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While</a:t>
            </a:r>
            <a:r>
              <a:rPr lang="en-GB" sz="1400" spc="9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this</a:t>
            </a:r>
            <a:r>
              <a:rPr lang="en-GB" sz="1400" spc="10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may</a:t>
            </a:r>
            <a:r>
              <a:rPr lang="en-GB" sz="1400" b="1" spc="10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not</a:t>
            </a:r>
            <a:r>
              <a:rPr lang="en-GB" sz="1400" b="1" spc="9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be</a:t>
            </a:r>
            <a:r>
              <a:rPr lang="en-GB" sz="1400" b="1" spc="10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an</a:t>
            </a:r>
            <a:r>
              <a:rPr lang="en-GB" sz="1400" b="1" spc="9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issue</a:t>
            </a:r>
            <a:r>
              <a:rPr lang="en-GB" sz="1400" b="1" spc="9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in</a:t>
            </a:r>
            <a:r>
              <a:rPr lang="en-GB" sz="1400" b="1" spc="10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several</a:t>
            </a:r>
            <a:r>
              <a:rPr lang="en-GB" sz="1400" b="1" spc="9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domains</a:t>
            </a:r>
            <a:r>
              <a:rPr lang="en-GB" sz="1400" b="1" spc="13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(e.g.,</a:t>
            </a:r>
            <a:r>
              <a:rPr lang="en-GB" sz="1400" spc="10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recommendation</a:t>
            </a:r>
            <a:r>
              <a:rPr lang="en-GB" sz="1400" spc="9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systems),</a:t>
            </a:r>
            <a:r>
              <a:rPr lang="en-GB" sz="1400" spc="100" dirty="0">
                <a:latin typeface="Arial"/>
                <a:cs typeface="Arial"/>
              </a:rPr>
              <a:t> </a:t>
            </a:r>
            <a:r>
              <a:rPr lang="en-GB" sz="1400" spc="-25" dirty="0">
                <a:latin typeface="Arial"/>
                <a:cs typeface="Arial"/>
              </a:rPr>
              <a:t>in </a:t>
            </a:r>
            <a:r>
              <a:rPr lang="en-GB" sz="1400" dirty="0">
                <a:latin typeface="Arial"/>
                <a:cs typeface="Arial"/>
              </a:rPr>
              <a:t>others,</a:t>
            </a:r>
            <a:r>
              <a:rPr lang="en-GB" sz="1400" spc="13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it</a:t>
            </a:r>
            <a:r>
              <a:rPr lang="en-GB" sz="1400" spc="13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is</a:t>
            </a:r>
            <a:r>
              <a:rPr lang="en-GB" sz="1400" spc="13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of</a:t>
            </a:r>
            <a:r>
              <a:rPr lang="en-GB" sz="1400" spc="13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utmost</a:t>
            </a:r>
            <a:r>
              <a:rPr lang="en-GB" sz="1400" spc="13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importance</a:t>
            </a:r>
            <a:r>
              <a:rPr lang="en-GB" sz="1400" spc="13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that</a:t>
            </a:r>
            <a:r>
              <a:rPr lang="en-GB" sz="1400" spc="13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the</a:t>
            </a:r>
            <a:r>
              <a:rPr lang="en-GB" sz="1400" spc="19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system</a:t>
            </a:r>
            <a:r>
              <a:rPr lang="en-GB" sz="1400" b="1" spc="13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is</a:t>
            </a:r>
            <a:r>
              <a:rPr lang="en-GB" sz="1400" b="1" spc="13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capable</a:t>
            </a:r>
            <a:r>
              <a:rPr lang="en-GB" sz="1400" b="1" spc="13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of</a:t>
            </a:r>
            <a:r>
              <a:rPr lang="en-GB" sz="1400" b="1" spc="135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transparently</a:t>
            </a:r>
            <a:r>
              <a:rPr lang="en-GB" sz="1400" b="1" spc="135" dirty="0">
                <a:latin typeface="Arial"/>
                <a:cs typeface="Arial"/>
              </a:rPr>
              <a:t> </a:t>
            </a:r>
            <a:r>
              <a:rPr lang="en-GB" sz="1400" b="1" spc="-10" dirty="0">
                <a:latin typeface="Arial"/>
                <a:cs typeface="Arial"/>
              </a:rPr>
              <a:t>showing </a:t>
            </a:r>
            <a:r>
              <a:rPr lang="en-GB" sz="1400" dirty="0">
                <a:latin typeface="Arial"/>
                <a:cs typeface="Arial"/>
              </a:rPr>
              <a:t>the</a:t>
            </a:r>
            <a:r>
              <a:rPr lang="en-GB" sz="1400" spc="-2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reasons</a:t>
            </a:r>
            <a:r>
              <a:rPr lang="en-GB" sz="1400" spc="-1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behind</a:t>
            </a:r>
            <a:r>
              <a:rPr lang="en-GB" sz="1400" spc="-1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its</a:t>
            </a:r>
            <a:r>
              <a:rPr lang="en-GB" sz="1400" spc="-1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decisions</a:t>
            </a:r>
            <a:r>
              <a:rPr lang="en-GB" sz="1400" spc="-15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(e.g.,</a:t>
            </a:r>
            <a:r>
              <a:rPr lang="en-GB" sz="1400" spc="-15" dirty="0">
                <a:latin typeface="Arial"/>
                <a:cs typeface="Arial"/>
              </a:rPr>
              <a:t> </a:t>
            </a:r>
            <a:r>
              <a:rPr lang="en-GB" sz="1400" spc="-10" dirty="0">
                <a:latin typeface="Arial"/>
                <a:cs typeface="Arial"/>
              </a:rPr>
              <a:t>healthcare)</a:t>
            </a: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5987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spc="-10" dirty="0"/>
              <a:t>Interpretability is a key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A6639-CE5A-9F15-9C01-627ADE93DE4A}"/>
              </a:ext>
            </a:extLst>
          </p:cNvPr>
          <p:cNvSpPr txBox="1"/>
          <p:nvPr/>
        </p:nvSpPr>
        <p:spPr>
          <a:xfrm>
            <a:off x="1806498" y="4790843"/>
            <a:ext cx="643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[1] </a:t>
            </a:r>
            <a:r>
              <a:rPr lang="en-GB" sz="800" dirty="0">
                <a:hlinkClick r:id="rId2"/>
              </a:rPr>
              <a:t>Tim Miller “Explanation in Artificial Intelligence: Insights from the Social Sciences”</a:t>
            </a:r>
            <a:endParaRPr lang="en-GB" sz="800" dirty="0"/>
          </a:p>
          <a:p>
            <a:r>
              <a:rPr lang="en-GB" sz="800" dirty="0"/>
              <a:t>[2] </a:t>
            </a:r>
            <a:r>
              <a:rPr lang="en-GB" sz="800" dirty="0">
                <a:hlinkClick r:id="rId3"/>
              </a:rPr>
              <a:t>Been Kim et al. “Examples are not enough, learn to criticize! Criticism for interpretability.”</a:t>
            </a:r>
            <a:endParaRPr lang="en-GB" sz="800" dirty="0"/>
          </a:p>
          <a:p>
            <a:r>
              <a:rPr lang="en-GB" sz="800" dirty="0"/>
              <a:t>[3] </a:t>
            </a:r>
            <a:r>
              <a:rPr lang="en-GB" sz="800" dirty="0">
                <a:hlinkClick r:id="rId4"/>
              </a:rPr>
              <a:t>W. J. Murdoch “Definitions, methods, and applications in interpretable machine learning.”</a:t>
            </a:r>
            <a:endParaRPr lang="en-GB" sz="800" dirty="0"/>
          </a:p>
          <a:p>
            <a:r>
              <a:rPr lang="en-GB" sz="800" dirty="0"/>
              <a:t>[4] </a:t>
            </a:r>
            <a:r>
              <a:rPr lang="en-GB" sz="800" dirty="0">
                <a:hlinkClick r:id="rId5"/>
              </a:rPr>
              <a:t>Christoph Molnar “Interpretable Machine Learning A Guide for Making Black Box Models Explainable”</a:t>
            </a:r>
            <a:r>
              <a:rPr lang="en-GB" sz="800" dirty="0"/>
              <a:t>,</a:t>
            </a:r>
          </a:p>
          <a:p>
            <a:endParaRPr lang="en-FI" sz="800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A602F2DF-0A6E-EFB5-1374-E1F52625A4AF}"/>
              </a:ext>
            </a:extLst>
          </p:cNvPr>
          <p:cNvSpPr txBox="1"/>
          <p:nvPr/>
        </p:nvSpPr>
        <p:spPr>
          <a:xfrm>
            <a:off x="472206" y="958851"/>
            <a:ext cx="7348516" cy="3080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0" indent="-2857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b="1" dirty="0">
                <a:cs typeface="Arial"/>
              </a:rPr>
              <a:t>Interpretability</a:t>
            </a:r>
            <a:r>
              <a:rPr lang="en-US" sz="1400" b="1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is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-3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concept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that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results</a:t>
            </a:r>
            <a:r>
              <a:rPr lang="en-US" sz="1400" spc="-3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from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interaction</a:t>
            </a:r>
            <a:r>
              <a:rPr lang="en-US" sz="1400" spc="-3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between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several</a:t>
            </a:r>
            <a:r>
              <a:rPr lang="en-US" sz="1400" spc="-2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definitions:</a:t>
            </a:r>
          </a:p>
          <a:p>
            <a:pPr marL="654050" lvl="1" indent="-2857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dirty="0">
                <a:cs typeface="Arial"/>
              </a:rPr>
              <a:t>The</a:t>
            </a:r>
            <a:r>
              <a:rPr lang="en-US" sz="1400" spc="-4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degree</a:t>
            </a:r>
            <a:r>
              <a:rPr lang="en-US" sz="1400" spc="-4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to</a:t>
            </a:r>
            <a:r>
              <a:rPr lang="en-US" sz="1400" spc="-4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which</a:t>
            </a:r>
            <a:r>
              <a:rPr lang="en-US" sz="1400" spc="-4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-4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human</a:t>
            </a:r>
            <a:r>
              <a:rPr lang="en-US" sz="1400" spc="-4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can</a:t>
            </a:r>
            <a:r>
              <a:rPr lang="en-US" sz="1400" spc="-35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understand</a:t>
            </a:r>
            <a:r>
              <a:rPr lang="en-US" sz="1400" b="1" spc="-4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the</a:t>
            </a:r>
            <a:r>
              <a:rPr lang="en-US" sz="1400" b="1" spc="-4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cause</a:t>
            </a:r>
            <a:r>
              <a:rPr lang="en-US" sz="1400" b="1" spc="-4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of</a:t>
            </a:r>
            <a:r>
              <a:rPr lang="en-US" sz="1400" b="1" spc="-4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a</a:t>
            </a:r>
            <a:r>
              <a:rPr lang="en-US" sz="1400" b="1" spc="-40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decision </a:t>
            </a:r>
            <a:r>
              <a:rPr lang="en-US" sz="1400" spc="-10" dirty="0">
                <a:cs typeface="Arial"/>
              </a:rPr>
              <a:t>[1]</a:t>
            </a:r>
            <a:endParaRPr lang="en-US" sz="1400" spc="-15" baseline="32828" dirty="0">
              <a:cs typeface="Arial"/>
            </a:endParaRPr>
          </a:p>
          <a:p>
            <a:pPr marL="654050" lvl="1" indent="-2857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dirty="0">
                <a:cs typeface="Arial"/>
              </a:rPr>
              <a:t>The</a:t>
            </a:r>
            <a:r>
              <a:rPr lang="en-US" sz="1400" spc="-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degree</a:t>
            </a:r>
            <a:r>
              <a:rPr lang="en-US" sz="1400" spc="-5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to</a:t>
            </a:r>
            <a:r>
              <a:rPr lang="en-US" sz="1400" spc="-5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which</a:t>
            </a:r>
            <a:r>
              <a:rPr lang="en-US" sz="1400" spc="-5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-5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human</a:t>
            </a:r>
            <a:r>
              <a:rPr lang="en-US" sz="1400" spc="-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can</a:t>
            </a:r>
            <a:r>
              <a:rPr lang="en-US" sz="1400" spc="-45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consistently</a:t>
            </a:r>
            <a:r>
              <a:rPr lang="en-US" sz="1400" b="1" spc="-5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predict</a:t>
            </a:r>
            <a:r>
              <a:rPr lang="en-US" sz="1400" b="1" spc="-5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the</a:t>
            </a:r>
            <a:r>
              <a:rPr lang="en-US" sz="1400" b="1" spc="-50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model’s</a:t>
            </a:r>
            <a:r>
              <a:rPr lang="en-US" sz="1400" b="1" spc="-50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result </a:t>
            </a:r>
            <a:r>
              <a:rPr lang="en-US" sz="1400" spc="-10" dirty="0">
                <a:cs typeface="Arial"/>
              </a:rPr>
              <a:t>[2]</a:t>
            </a:r>
            <a:endParaRPr lang="en-US" sz="1400" baseline="32828" dirty="0">
              <a:cs typeface="Arial"/>
            </a:endParaRPr>
          </a:p>
          <a:p>
            <a:pPr lvl="1">
              <a:spcBef>
                <a:spcPts val="200"/>
              </a:spcBef>
              <a:buFont typeface="Arial"/>
              <a:buChar char="○"/>
            </a:pPr>
            <a:endParaRPr lang="en-US" sz="1400" dirty="0">
              <a:cs typeface="Arial"/>
            </a:endParaRPr>
          </a:p>
          <a:p>
            <a:pPr marL="310515" marR="17780" indent="-285750" algn="just"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b="1" dirty="0">
                <a:cs typeface="Arial"/>
              </a:rPr>
              <a:t>Interpretable</a:t>
            </a:r>
            <a:r>
              <a:rPr lang="en-US" sz="1400" b="1" spc="-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machine</a:t>
            </a:r>
            <a:r>
              <a:rPr lang="en-US" sz="1400" b="1" spc="-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learning</a:t>
            </a:r>
            <a:r>
              <a:rPr lang="en-US" sz="1400" b="1" spc="2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is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also related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to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</a:t>
            </a:r>
            <a:r>
              <a:rPr lang="en-US" sz="1400" spc="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“extraction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of relevant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knowledge  </a:t>
            </a:r>
            <a:r>
              <a:rPr lang="en-US" sz="1400" dirty="0">
                <a:cs typeface="Arial"/>
              </a:rPr>
              <a:t>from</a:t>
            </a:r>
            <a:r>
              <a:rPr lang="en-US" sz="1400" spc="5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60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machine-</a:t>
            </a:r>
            <a:r>
              <a:rPr lang="en-US" sz="1400" dirty="0">
                <a:cs typeface="Arial"/>
              </a:rPr>
              <a:t>learning</a:t>
            </a:r>
            <a:r>
              <a:rPr lang="en-US" sz="1400" spc="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model</a:t>
            </a:r>
            <a:r>
              <a:rPr lang="en-US" sz="1400" spc="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concerning</a:t>
            </a:r>
            <a:r>
              <a:rPr lang="en-US" sz="1400" spc="6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relationships</a:t>
            </a:r>
            <a:r>
              <a:rPr lang="en-US" sz="1400" spc="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either</a:t>
            </a:r>
            <a:r>
              <a:rPr lang="en-US" sz="1400" spc="6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contained</a:t>
            </a:r>
            <a:r>
              <a:rPr lang="en-US" sz="1400" spc="5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in</a:t>
            </a:r>
            <a:r>
              <a:rPr lang="en-US" sz="1400" spc="6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data</a:t>
            </a:r>
            <a:r>
              <a:rPr lang="en-US" sz="1400" spc="55" dirty="0">
                <a:cs typeface="Arial"/>
              </a:rPr>
              <a:t> </a:t>
            </a:r>
            <a:r>
              <a:rPr lang="en-US" sz="1400" spc="-25" dirty="0">
                <a:cs typeface="Arial"/>
              </a:rPr>
              <a:t>or </a:t>
            </a:r>
            <a:r>
              <a:rPr lang="en-US" sz="1400" dirty="0">
                <a:cs typeface="Arial"/>
              </a:rPr>
              <a:t>learned</a:t>
            </a:r>
            <a:r>
              <a:rPr lang="en-US" sz="1400" spc="-2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by</a:t>
            </a:r>
            <a:r>
              <a:rPr lang="en-US" sz="1400" spc="-2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</a:t>
            </a:r>
            <a:r>
              <a:rPr lang="en-US" sz="1400" spc="-20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model”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[3]</a:t>
            </a:r>
          </a:p>
          <a:p>
            <a:pPr marL="310515" marR="17780" indent="-285750" algn="just">
              <a:buFont typeface="Arial" panose="020B0604020202020204" pitchFamily="34" charset="0"/>
              <a:buChar char="•"/>
              <a:tabLst>
                <a:tab pos="391795" algn="l"/>
              </a:tabLst>
            </a:pPr>
            <a:endParaRPr lang="en-US" sz="1400" dirty="0">
              <a:cs typeface="Arial"/>
            </a:endParaRPr>
          </a:p>
          <a:p>
            <a:pPr marL="310515" marR="33020" indent="-285750" algn="just"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spc="-10" dirty="0">
                <a:cs typeface="Arial"/>
              </a:rPr>
              <a:t>Intuitively,</a:t>
            </a:r>
            <a:r>
              <a:rPr lang="en-US" sz="1400" spc="-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higher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the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degree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of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interpretability</a:t>
            </a:r>
            <a:r>
              <a:rPr lang="en-US" sz="1400" b="1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of</a:t>
            </a:r>
            <a:r>
              <a:rPr lang="en-US" sz="1400" spc="-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-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model,</a:t>
            </a:r>
            <a:r>
              <a:rPr lang="en-US" sz="1400" spc="-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</a:t>
            </a:r>
            <a:r>
              <a:rPr lang="en-US" sz="1400" spc="1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higher</a:t>
            </a:r>
            <a:r>
              <a:rPr lang="en-US" sz="1400" b="1" spc="-1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the</a:t>
            </a:r>
            <a:r>
              <a:rPr lang="en-US" sz="1400" b="1" spc="-10" dirty="0">
                <a:cs typeface="Arial"/>
              </a:rPr>
              <a:t> likelihood </a:t>
            </a:r>
            <a:r>
              <a:rPr lang="en-US" sz="1400" b="1" dirty="0">
                <a:cs typeface="Arial"/>
              </a:rPr>
              <a:t>of</a:t>
            </a:r>
            <a:r>
              <a:rPr lang="en-US" sz="1400" b="1" spc="-30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a</a:t>
            </a:r>
            <a:r>
              <a:rPr lang="en-US" sz="1400" b="1" spc="-2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user</a:t>
            </a:r>
            <a:r>
              <a:rPr lang="en-US" sz="1400" b="1" spc="-2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comprehending</a:t>
            </a:r>
            <a:r>
              <a:rPr lang="en-US" sz="1400" b="1" spc="-25" dirty="0">
                <a:cs typeface="Arial"/>
              </a:rPr>
              <a:t> </a:t>
            </a:r>
            <a:r>
              <a:rPr lang="en-US" sz="1400" b="1" dirty="0">
                <a:cs typeface="Arial"/>
              </a:rPr>
              <a:t>its</a:t>
            </a:r>
            <a:r>
              <a:rPr lang="en-US" sz="1400" b="1" spc="-25" dirty="0">
                <a:cs typeface="Arial"/>
              </a:rPr>
              <a:t> </a:t>
            </a:r>
            <a:r>
              <a:rPr lang="en-US" sz="1400" b="1" spc="-10" dirty="0">
                <a:cs typeface="Arial"/>
              </a:rPr>
              <a:t>predictions </a:t>
            </a:r>
            <a:r>
              <a:rPr lang="en-US" sz="1400" spc="-10" dirty="0">
                <a:cs typeface="Arial"/>
              </a:rPr>
              <a:t>[4]</a:t>
            </a:r>
          </a:p>
          <a:p>
            <a:pPr marL="310515" marR="33020" indent="-285750" algn="just">
              <a:buFont typeface="Arial" panose="020B0604020202020204" pitchFamily="34" charset="0"/>
              <a:buChar char="•"/>
              <a:tabLst>
                <a:tab pos="391795" algn="l"/>
              </a:tabLst>
            </a:pPr>
            <a:endParaRPr lang="en-US" sz="1400" b="1" spc="-10" dirty="0">
              <a:cs typeface="Arial"/>
            </a:endParaRPr>
          </a:p>
          <a:p>
            <a:pPr marL="310515" marR="33020" indent="-285750" algn="just"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lang="en-US" sz="1400" dirty="0">
                <a:cs typeface="Arial"/>
              </a:rPr>
              <a:t>“Humans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have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</a:t>
            </a:r>
            <a:r>
              <a:rPr lang="en-US" sz="1400" spc="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mental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model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of</a:t>
            </a:r>
            <a:r>
              <a:rPr lang="en-US" sz="1400" spc="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their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environment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that</a:t>
            </a:r>
            <a:r>
              <a:rPr lang="en-US" sz="1400" spc="1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is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updated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when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something </a:t>
            </a:r>
            <a:r>
              <a:rPr lang="en-US" sz="1400" dirty="0">
                <a:cs typeface="Arial"/>
              </a:rPr>
              <a:t>unexpected</a:t>
            </a:r>
            <a:r>
              <a:rPr lang="en-US" sz="1400" spc="30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happens.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This</a:t>
            </a:r>
            <a:r>
              <a:rPr lang="en-US" sz="1400" spc="30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update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is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performed</a:t>
            </a:r>
            <a:r>
              <a:rPr lang="en-US" sz="1400" spc="30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by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finding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an</a:t>
            </a:r>
            <a:r>
              <a:rPr lang="en-US" sz="1400" spc="30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explanation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for</a:t>
            </a:r>
            <a:r>
              <a:rPr lang="en-US" sz="1400" spc="310" dirty="0">
                <a:cs typeface="Arial"/>
              </a:rPr>
              <a:t> </a:t>
            </a:r>
            <a:r>
              <a:rPr lang="en-US" sz="1400" spc="-25" dirty="0">
                <a:cs typeface="Arial"/>
              </a:rPr>
              <a:t>the </a:t>
            </a:r>
            <a:r>
              <a:rPr lang="en-US" sz="1400" dirty="0">
                <a:cs typeface="Arial"/>
              </a:rPr>
              <a:t>unexpected</a:t>
            </a:r>
            <a:r>
              <a:rPr lang="en-US" sz="1400" spc="-50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event” [4]</a:t>
            </a:r>
            <a:endParaRPr lang="en-US" sz="1400" baseline="30092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86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spc="-10" dirty="0">
                <a:latin typeface="Arial" panose="020B0604020202020204" pitchFamily="34" charset="0"/>
                <a:cs typeface="Arial" panose="020B0604020202020204" pitchFamily="34" charset="0"/>
              </a:rPr>
              <a:t>Intuition behind LIME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A6639-CE5A-9F15-9C01-627ADE93DE4A}"/>
              </a:ext>
            </a:extLst>
          </p:cNvPr>
          <p:cNvSpPr txBox="1"/>
          <p:nvPr/>
        </p:nvSpPr>
        <p:spPr>
          <a:xfrm>
            <a:off x="1806498" y="4865184"/>
            <a:ext cx="6430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Source, Image: </a:t>
            </a:r>
            <a:r>
              <a:rPr lang="en-GB" sz="800" dirty="0">
                <a:hlinkClick r:id="rId2"/>
              </a:rPr>
              <a:t>Ribeiro et al. “Why Should I Trust You: Explaining the Predictions of Any Classifier”</a:t>
            </a:r>
            <a:endParaRPr lang="en-GB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9F178-1B6B-A5EB-D515-32B3D4FCE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506" y="962259"/>
            <a:ext cx="3900943" cy="37409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6A55108-93A7-4C45-152E-54860F0B8F83}"/>
              </a:ext>
            </a:extLst>
          </p:cNvPr>
          <p:cNvSpPr txBox="1"/>
          <p:nvPr/>
        </p:nvSpPr>
        <p:spPr>
          <a:xfrm>
            <a:off x="307623" y="1200150"/>
            <a:ext cx="4425743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 an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could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want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model's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prediction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cross in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AutoNum type="arabicPeriod"/>
            </a:pP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Perturb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dataset of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similar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instances</a:t>
            </a: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similar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instances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similarity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</a:t>
            </a: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 a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dataset: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approximate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complex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locally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prediction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simpler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output of LIME is a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explanations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reflecting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contribution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feature to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prediction</a:t>
            </a:r>
            <a:r>
              <a:rPr lang="fi-FI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 data </a:t>
            </a:r>
            <a:r>
              <a:rPr lang="fi-FI" sz="1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sample</a:t>
            </a:r>
            <a:endParaRPr lang="fi-FI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77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spc="-10" dirty="0">
                <a:latin typeface="Arial" panose="020B0604020202020204" pitchFamily="34" charset="0"/>
                <a:cs typeface="Arial" panose="020B0604020202020204" pitchFamily="34" charset="0"/>
              </a:rPr>
              <a:t>The Attribution Problem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0AF20-E7E9-07D5-6BE9-614BDC7470B1}"/>
              </a:ext>
            </a:extLst>
          </p:cNvPr>
          <p:cNvSpPr txBox="1"/>
          <p:nvPr/>
        </p:nvSpPr>
        <p:spPr>
          <a:xfrm>
            <a:off x="416313" y="962259"/>
            <a:ext cx="79545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800" dirty="0"/>
              <a:t>Problem: Why did the model make this prediction?</a:t>
            </a:r>
          </a:p>
          <a:p>
            <a:endParaRPr lang="en-FI" sz="1800" dirty="0"/>
          </a:p>
          <a:p>
            <a:r>
              <a:rPr lang="en-FI" sz="1800" dirty="0"/>
              <a:t>Attribute a model’s prediction on </a:t>
            </a:r>
            <a:r>
              <a:rPr lang="en-FI" sz="1800" u="sng" dirty="0"/>
              <a:t>an input</a:t>
            </a:r>
            <a:r>
              <a:rPr lang="en-FI" sz="1800" dirty="0"/>
              <a:t> to features of the input</a:t>
            </a:r>
          </a:p>
          <a:p>
            <a:endParaRPr lang="en-FI" sz="1800" dirty="0"/>
          </a:p>
          <a:p>
            <a:r>
              <a:rPr lang="en-FI" sz="18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dirty="0"/>
              <a:t>Attribute an object recognition network’s prediction to its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</a:t>
            </a:r>
            <a:r>
              <a:rPr lang="en-FI" sz="1800" dirty="0"/>
              <a:t>ribute a text sentiment network’s prediction to individual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dirty="0"/>
              <a:t>Attribute a lending model’s prediction to its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1800" dirty="0"/>
          </a:p>
          <a:p>
            <a:r>
              <a:rPr lang="en-FI" sz="1800" dirty="0"/>
              <a:t>A reductive formulation of “why this prediction”, but suprisingly useful</a:t>
            </a:r>
          </a:p>
        </p:txBody>
      </p:sp>
    </p:spTree>
    <p:extLst>
      <p:ext uri="{BB962C8B-B14F-4D97-AF65-F5344CB8AC3E}">
        <p14:creationId xmlns:p14="http://schemas.microsoft.com/office/powerpoint/2010/main" val="2566092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F615A-FE22-7284-5D04-3CBFB76EBB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2" y="395964"/>
            <a:ext cx="8492897" cy="566294"/>
          </a:xfrm>
        </p:spPr>
        <p:txBody>
          <a:bodyPr/>
          <a:lstStyle/>
          <a:p>
            <a:r>
              <a:rPr lang="en-GB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Cooperative Game</a:t>
            </a:r>
            <a:endParaRPr lang="en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7D01B0-3DA7-D408-A417-F0A2531F6EE9}"/>
                  </a:ext>
                </a:extLst>
              </p:cNvPr>
              <p:cNvSpPr txBox="1"/>
              <p:nvPr/>
            </p:nvSpPr>
            <p:spPr>
              <a:xfrm>
                <a:off x="325551" y="962259"/>
                <a:ext cx="849289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I" sz="1800" dirty="0"/>
                  <a:t>Players </a:t>
                </a:r>
                <a14:m>
                  <m:oMath xmlns:m="http://schemas.openxmlformats.org/officeDocument/2006/math">
                    <m:r>
                      <a:rPr lang="fi-FI" sz="1800" i="1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fi-FI" sz="1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FI" sz="1800" dirty="0"/>
                  <a:t> collaborate to generate some </a:t>
                </a:r>
                <a:r>
                  <a:rPr lang="en-FI" sz="1800" b="1" dirty="0"/>
                  <a:t>gain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For example, employees in a company generate some profit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The gain is described by a </a:t>
                </a:r>
                <a:r>
                  <a:rPr lang="en-GB" sz="1800" b="1" dirty="0"/>
                  <a:t>set function </a:t>
                </a:r>
                <a14:m>
                  <m:oMath xmlns:m="http://schemas.openxmlformats.org/officeDocument/2006/math">
                    <m:r>
                      <a:rPr lang="fi-FI" sz="1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fi-FI" sz="18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i-FI" sz="18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fi-FI" sz="18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specifying the gain </a:t>
                </a:r>
                <a:br>
                  <a:rPr lang="en-GB" sz="1800" dirty="0"/>
                </a:br>
                <a:r>
                  <a:rPr lang="en-GB" sz="1800" dirty="0"/>
                  <a:t>for any subset </a:t>
                </a:r>
                <a14:m>
                  <m:oMath xmlns:m="http://schemas.openxmlformats.org/officeDocument/2006/math">
                    <m:r>
                      <a:rPr lang="fi-FI" sz="1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fi-FI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fi-FI" sz="1800" i="1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fi-FI" sz="1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FI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I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I" sz="1800" dirty="0"/>
                  <a:t>Classic result in game theory on distributing the total gain from a </a:t>
                </a:r>
                <a:r>
                  <a:rPr lang="en-FI" sz="1800" b="1" dirty="0"/>
                  <a:t>cooperative game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I" sz="1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I" sz="1800" dirty="0"/>
                  <a:t>Introduced by </a:t>
                </a:r>
                <a:r>
                  <a:rPr lang="en-FI" sz="1800" b="1" dirty="0"/>
                  <a:t>Lloyd Shapley</a:t>
                </a:r>
                <a:r>
                  <a:rPr lang="en-FI" sz="1800" dirty="0"/>
                  <a:t> in 1953 [1], who later won the Noble Prize in Economics in 2012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I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I" sz="1800" dirty="0"/>
                  <a:t>Popular tool in studying cost-sharing, market analytics, voting power, and most recently </a:t>
                </a:r>
                <a:r>
                  <a:rPr lang="en-FI" sz="1800" b="1" dirty="0"/>
                  <a:t>explaining ML models</a:t>
                </a:r>
                <a:endParaRPr lang="en-FI" sz="1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7D01B0-3DA7-D408-A417-F0A2531F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51" y="962259"/>
                <a:ext cx="8492897" cy="3693319"/>
              </a:xfrm>
              <a:prstGeom prst="rect">
                <a:avLst/>
              </a:prstGeom>
              <a:blipFill>
                <a:blip r:embed="rId2"/>
                <a:stretch>
                  <a:fillRect l="-448" t="-685" r="-299" b="-171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464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E2C535-40D4-78D3-C62B-CA315EB073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23017"/>
            <a:ext cx="8579546" cy="1157194"/>
          </a:xfrm>
        </p:spPr>
        <p:txBody>
          <a:bodyPr/>
          <a:lstStyle/>
          <a:p>
            <a:r>
              <a:rPr lang="en-FI" dirty="0"/>
              <a:t>Course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E4E84-19D9-2B06-2EDF-33E3277D9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0490" y="1380211"/>
            <a:ext cx="4475830" cy="32505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</a:rPr>
              <a:t>Module 1: Quantile and convex regressions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Module 2: Introduction to Deep Learning with Neural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</a:rPr>
              <a:t>Module 3: Transformers and natural language processing (NLP) 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</a:rPr>
              <a:t>Module 4: Explainable artificial intelligence (</a:t>
            </a:r>
            <a:r>
              <a:rPr lang="en-GB" sz="1800" b="1" dirty="0" err="1">
                <a:effectLst/>
              </a:rPr>
              <a:t>xAI</a:t>
            </a:r>
            <a:r>
              <a:rPr lang="en-GB" sz="1800" b="1" dirty="0">
                <a:effectLst/>
              </a:rPr>
              <a:t>) and interpretable machine learning (IML) 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6C8A0-8091-8366-FFBA-AD238641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1560714"/>
            <a:ext cx="3886200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3F18EE-99FE-AA09-24A6-2101F8B6062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Counterfactual</a:t>
            </a:r>
            <a:r>
              <a:rPr lang="fi-FI" dirty="0"/>
              <a:t> </a:t>
            </a:r>
            <a:r>
              <a:rPr lang="fi-FI" dirty="0" err="1"/>
              <a:t>explanation</a:t>
            </a:r>
            <a:endParaRPr lang="fi-FI" dirty="0"/>
          </a:p>
        </p:txBody>
      </p:sp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4CA1F39F-3CAA-BF4F-641C-0C4ADB16957B}"/>
              </a:ext>
            </a:extLst>
          </p:cNvPr>
          <p:cNvGraphicFramePr/>
          <p:nvPr/>
        </p:nvGraphicFramePr>
        <p:xfrm>
          <a:off x="1071283" y="1249311"/>
          <a:ext cx="6624918" cy="107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25398BA4-C57C-04AC-3328-F4E2755D2F33}"/>
              </a:ext>
            </a:extLst>
          </p:cNvPr>
          <p:cNvSpPr txBox="1"/>
          <p:nvPr/>
        </p:nvSpPr>
        <p:spPr>
          <a:xfrm>
            <a:off x="510989" y="2517101"/>
            <a:ext cx="7745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Counterfactuals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actual</a:t>
            </a:r>
            <a:r>
              <a:rPr lang="fi-FI" dirty="0"/>
              <a:t> </a:t>
            </a:r>
            <a:r>
              <a:rPr lang="fi-FI" dirty="0" err="1"/>
              <a:t>instances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 data,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a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combination</a:t>
            </a:r>
            <a:r>
              <a:rPr lang="fi-FI" dirty="0"/>
              <a:t> of feature </a:t>
            </a:r>
            <a:r>
              <a:rPr lang="fi-FI" dirty="0" err="1"/>
              <a:t>values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Can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seen</a:t>
            </a:r>
            <a:r>
              <a:rPr lang="fi-FI" dirty="0"/>
              <a:t> as ”</a:t>
            </a:r>
            <a:r>
              <a:rPr lang="fi-FI" dirty="0" err="1"/>
              <a:t>human-friendly</a:t>
            </a:r>
            <a:r>
              <a:rPr lang="fi-FI" dirty="0"/>
              <a:t>” </a:t>
            </a:r>
            <a:r>
              <a:rPr lang="fi-FI" dirty="0" err="1"/>
              <a:t>explanations</a:t>
            </a:r>
            <a:r>
              <a:rPr lang="fi-FI" dirty="0"/>
              <a:t>, </a:t>
            </a:r>
            <a:r>
              <a:rPr lang="fi-FI" dirty="0" err="1"/>
              <a:t>because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contrastive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instance</a:t>
            </a:r>
            <a:r>
              <a:rPr lang="fi-FI" dirty="0"/>
              <a:t> and </a:t>
            </a:r>
            <a:r>
              <a:rPr lang="fi-FI" dirty="0" err="1"/>
              <a:t>because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selective</a:t>
            </a:r>
            <a:r>
              <a:rPr lang="fi-FI" dirty="0"/>
              <a:t> (i.e.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on a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number</a:t>
            </a:r>
            <a:r>
              <a:rPr lang="fi-FI" dirty="0"/>
              <a:t> of feature </a:t>
            </a:r>
            <a:r>
              <a:rPr lang="fi-FI" dirty="0" err="1"/>
              <a:t>changes</a:t>
            </a:r>
            <a:r>
              <a:rPr lang="fi-FI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necessarily</a:t>
            </a:r>
            <a:r>
              <a:rPr lang="fi-FI" dirty="0"/>
              <a:t> </a:t>
            </a:r>
            <a:r>
              <a:rPr lang="fi-FI" dirty="0" err="1"/>
              <a:t>unique</a:t>
            </a:r>
            <a:r>
              <a:rPr lang="fi-FI" dirty="0"/>
              <a:t>,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counterfactual</a:t>
            </a:r>
            <a:r>
              <a:rPr lang="fi-FI" dirty="0"/>
              <a:t> </a:t>
            </a:r>
            <a:r>
              <a:rPr lang="fi-FI" dirty="0" err="1"/>
              <a:t>explanations</a:t>
            </a:r>
            <a:r>
              <a:rPr lang="fi-FI" dirty="0"/>
              <a:t> </a:t>
            </a:r>
            <a:r>
              <a:rPr lang="fi-FI" dirty="0" err="1"/>
              <a:t>telling</a:t>
            </a:r>
            <a:r>
              <a:rPr lang="fi-FI" dirty="0"/>
              <a:t> a ”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story</a:t>
            </a:r>
            <a:r>
              <a:rPr lang="fi-FI" dirty="0"/>
              <a:t>” on </a:t>
            </a:r>
            <a:r>
              <a:rPr lang="fi-FI" dirty="0" err="1"/>
              <a:t>how</a:t>
            </a:r>
            <a:r>
              <a:rPr lang="fi-FI" dirty="0"/>
              <a:t> a </a:t>
            </a:r>
            <a:r>
              <a:rPr lang="fi-FI" dirty="0" err="1"/>
              <a:t>certain</a:t>
            </a:r>
            <a:r>
              <a:rPr lang="fi-FI" dirty="0"/>
              <a:t> </a:t>
            </a:r>
            <a:r>
              <a:rPr lang="fi-FI" dirty="0" err="1"/>
              <a:t>outcome</a:t>
            </a:r>
            <a:r>
              <a:rPr lang="fi-FI" dirty="0"/>
              <a:t> is </a:t>
            </a:r>
            <a:r>
              <a:rPr lang="fi-FI" dirty="0" err="1"/>
              <a:t>reached</a:t>
            </a:r>
            <a:r>
              <a:rPr lang="fi-FI" dirty="0"/>
              <a:t> (</a:t>
            </a:r>
            <a:r>
              <a:rPr lang="fi-FI" dirty="0" err="1"/>
              <a:t>Rashomon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324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F03B8-DF61-24AE-9261-F2FE68A476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4000" b="1" dirty="0">
                <a:effectLst/>
              </a:rPr>
              <a:t>Course practicalities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8266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 dirty="0"/>
              <a:t>Assignments and deadlines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CF6C3-05FC-CA79-1FE0-731A865D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3" y="1218666"/>
            <a:ext cx="7772400" cy="1853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6610E-D1C5-9D10-A041-596BB180B693}"/>
              </a:ext>
            </a:extLst>
          </p:cNvPr>
          <p:cNvSpPr txBox="1"/>
          <p:nvPr/>
        </p:nvSpPr>
        <p:spPr>
          <a:xfrm>
            <a:off x="444753" y="3358342"/>
            <a:ext cx="7479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/>
              <a:t>Late submissions allowed: -25% of points for every 12 hours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5EB33-088E-53AE-7455-E735C20F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938" y="3851851"/>
            <a:ext cx="2806123" cy="12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8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 dirty="0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2B472-FAD6-75A4-DD96-3A6D218C8B28}"/>
              </a:ext>
            </a:extLst>
          </p:cNvPr>
          <p:cNvSpPr txBox="1"/>
          <p:nvPr/>
        </p:nvSpPr>
        <p:spPr>
          <a:xfrm>
            <a:off x="444752" y="1022465"/>
            <a:ext cx="8424927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Materials are released on the scheduled day at noon the latest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In general, materials are sufficient to pass the course, but we encourage to study more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As a support, Datacamp license is provided: no mandatory courses, but we will recommend some for Modules 2-4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We might add extra material to extend learning, but it won’t be used in the assignments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4169144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 dirty="0"/>
              <a:t>Learning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2B472-FAD6-75A4-DD96-3A6D218C8B28}"/>
              </a:ext>
            </a:extLst>
          </p:cNvPr>
          <p:cNvSpPr txBox="1"/>
          <p:nvPr/>
        </p:nvSpPr>
        <p:spPr>
          <a:xfrm>
            <a:off x="444752" y="1022465"/>
            <a:ext cx="8424927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Learning is asynchronous – recorded videos and slides are provided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For discussions and question we have a </a:t>
            </a:r>
            <a:r>
              <a:rPr lang="en-FI" sz="1600" b="1" dirty="0"/>
              <a:t>zoom meeting every Tuesday starting from 16.30</a:t>
            </a:r>
            <a:r>
              <a:rPr lang="en-FI" sz="1600" dirty="0"/>
              <a:t> – please come at the beginning, we will finish the meeting when the there are no questions left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You are encouraged to work on the assignments together, as they are rather complex and big. Yet, every submission should be individual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b="1" dirty="0"/>
              <a:t>Use of Generative AI - it is ok to use it, but you should explicitely mention when and where you have used it</a:t>
            </a:r>
          </a:p>
        </p:txBody>
      </p:sp>
    </p:spTree>
    <p:extLst>
      <p:ext uri="{BB962C8B-B14F-4D97-AF65-F5344CB8AC3E}">
        <p14:creationId xmlns:p14="http://schemas.microsoft.com/office/powerpoint/2010/main" val="228357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 dirty="0"/>
              <a:t>Coding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2B472-FAD6-75A4-DD96-3A6D218C8B28}"/>
              </a:ext>
            </a:extLst>
          </p:cNvPr>
          <p:cNvSpPr txBox="1"/>
          <p:nvPr/>
        </p:nvSpPr>
        <p:spPr>
          <a:xfrm>
            <a:off x="444752" y="1022465"/>
            <a:ext cx="8424927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Google Colab is used as a coding environment (for GPU acceleration purposes), available with Aalto credentials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You can run things locally as well, yet they might take some more time in Modules 2-4, if you do not have a discrete Nvidia GPU or a computer with Apple Silicon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Assignments and tutorials are stored on GitHub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FI" sz="1600" dirty="0"/>
              <a:t>You get a personal copy of the draft by the link, do not forget to save it to your Google Drive, otherwise progress will be lost</a:t>
            </a:r>
          </a:p>
        </p:txBody>
      </p:sp>
    </p:spTree>
    <p:extLst>
      <p:ext uri="{BB962C8B-B14F-4D97-AF65-F5344CB8AC3E}">
        <p14:creationId xmlns:p14="http://schemas.microsoft.com/office/powerpoint/2010/main" val="428377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F03B8-DF61-24AE-9261-F2FE68A4764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4000" b="1" dirty="0">
                <a:effectLst/>
              </a:rPr>
              <a:t>Module 1: Quantile and convex regressions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4806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929DCA-2BF8-0D6F-739C-4AFC0A4994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sz="2800" dirty="0"/>
              <a:t>Module 1 – Quantile and convex regressions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5A0EF-2909-5500-278C-7C668DB1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0" y="829456"/>
            <a:ext cx="7139225" cy="39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D05E3-F0E6-75A3-5A19-02CE35792BB5}"/>
              </a:ext>
            </a:extLst>
          </p:cNvPr>
          <p:cNvSpPr txBox="1"/>
          <p:nvPr/>
        </p:nvSpPr>
        <p:spPr>
          <a:xfrm>
            <a:off x="1837114" y="5087389"/>
            <a:ext cx="6101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Source: John Fox </a:t>
            </a:r>
            <a:r>
              <a:rPr lang="en-GB" sz="1000" dirty="0"/>
              <a:t>https://</a:t>
            </a:r>
            <a:r>
              <a:rPr lang="en-GB" sz="1000" dirty="0" err="1"/>
              <a:t>socialsciences.mcmaster.ca</a:t>
            </a:r>
            <a:r>
              <a:rPr lang="en-GB" sz="1000" dirty="0"/>
              <a:t>/</a:t>
            </a:r>
            <a:r>
              <a:rPr lang="en-GB" sz="1000" dirty="0" err="1"/>
              <a:t>jfox</a:t>
            </a:r>
            <a:r>
              <a:rPr lang="en-GB" sz="1000" dirty="0"/>
              <a:t>/Courses/soc740/lecture-6-notes.pdf</a:t>
            </a:r>
            <a:endParaRPr lang="en-FI" sz="1000" dirty="0"/>
          </a:p>
        </p:txBody>
      </p:sp>
    </p:spTree>
    <p:extLst>
      <p:ext uri="{BB962C8B-B14F-4D97-AF65-F5344CB8AC3E}">
        <p14:creationId xmlns:p14="http://schemas.microsoft.com/office/powerpoint/2010/main" val="105579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929DCA-2BF8-0D6F-739C-4AFC0A4994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sz="2800" dirty="0"/>
              <a:t>Module 1 – Quantile and convex regressions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B1E919-6815-4676-0515-4AA9D54C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51114"/>
            <a:ext cx="4572000" cy="23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5DE5F-BCB5-E7CA-7C51-CF11B6A5C401}"/>
              </a:ext>
            </a:extLst>
          </p:cNvPr>
          <p:cNvSpPr txBox="1"/>
          <p:nvPr/>
        </p:nvSpPr>
        <p:spPr>
          <a:xfrm>
            <a:off x="292353" y="3286558"/>
            <a:ext cx="76629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800" b="0" dirty="0"/>
              <a:t>Explore median against the mean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FI" sz="1800" b="0" dirty="0"/>
              <a:t>Median can be a better summary of a central tendency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FI" sz="1800" b="0" dirty="0"/>
              <a:t>Less sensitive to outliers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FI" sz="1800" dirty="0"/>
              <a:t>No assumption of distriburtion of errors (compared to OLS, where errors are normally distributed)</a:t>
            </a:r>
            <a:endParaRPr lang="en-FI" sz="1800" b="0" dirty="0"/>
          </a:p>
        </p:txBody>
      </p:sp>
    </p:spTree>
    <p:extLst>
      <p:ext uri="{BB962C8B-B14F-4D97-AF65-F5344CB8AC3E}">
        <p14:creationId xmlns:p14="http://schemas.microsoft.com/office/powerpoint/2010/main" val="151837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929DCA-2BF8-0D6F-739C-4AFC0A4994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sz="2800" dirty="0"/>
              <a:t>Module 1 – Quantile and convex regressions</a:t>
            </a:r>
          </a:p>
        </p:txBody>
      </p:sp>
      <p:pic>
        <p:nvPicPr>
          <p:cNvPr id="3" name="Picture 4" descr="least squares - Quantile regression - &quot;check function&quot; - Cross Validated">
            <a:extLst>
              <a:ext uri="{FF2B5EF4-FFF2-40B4-BE49-F238E27FC236}">
                <a16:creationId xmlns:a16="http://schemas.microsoft.com/office/drawing/2014/main" id="{AFD72976-E225-1081-D77D-DF603676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14" y="771267"/>
            <a:ext cx="5279572" cy="38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D4336-8CDB-F19A-7FD3-02C54D2CE9F1}"/>
              </a:ext>
            </a:extLst>
          </p:cNvPr>
          <p:cNvSpPr txBox="1"/>
          <p:nvPr/>
        </p:nvSpPr>
        <p:spPr>
          <a:xfrm>
            <a:off x="1837114" y="5087389"/>
            <a:ext cx="6101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stats.stackexchange.com</a:t>
            </a:r>
            <a:r>
              <a:rPr lang="en-GB" dirty="0"/>
              <a:t>/questions/321857/quantile-regression-check-function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16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/>
              <a:t>Module 1 – Quantile and convex regressions</a:t>
            </a:r>
            <a:endParaRPr lang="en-FI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C06226-10FC-AC19-7D94-FF4908064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0" y="781951"/>
            <a:ext cx="7897091" cy="49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32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933DA-A65D-C702-C8C6-34BADAA22976}"/>
              </a:ext>
            </a:extLst>
          </p:cNvPr>
          <p:cNvSpPr txBox="1">
            <a:spLocks/>
          </p:cNvSpPr>
          <p:nvPr/>
        </p:nvSpPr>
        <p:spPr>
          <a:xfrm>
            <a:off x="444753" y="3683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33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800"/>
              <a:t>Module 1 – Quantile and convex regressions</a:t>
            </a:r>
            <a:endParaRPr lang="en-FI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79FB1-5D8B-DBD9-189C-D6502148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0" y="803788"/>
            <a:ext cx="7582675" cy="47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7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10_EN.pptx" id="{EC6E3AE2-1BDE-421F-8314-35A9DDFB8605}" vid="{62C2226C-79BD-4E50-AC62-889D4E413A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8067A49724945B01A3FCDF2E7485D" ma:contentTypeVersion="2" ma:contentTypeDescription="Create a new document." ma:contentTypeScope="" ma:versionID="018ac5e784e32aed0794ad18ccdee6a2">
  <xsd:schema xmlns:xsd="http://www.w3.org/2001/XMLSchema" xmlns:xs="http://www.w3.org/2001/XMLSchema" xmlns:p="http://schemas.microsoft.com/office/2006/metadata/properties" xmlns:ns2="1f75d104-e856-40ea-a1e1-b25d46133343" targetNamespace="http://schemas.microsoft.com/office/2006/metadata/properties" ma:root="true" ma:fieldsID="d141ec57cbfff1fab7480baa61827cc3" ns2:_="">
    <xsd:import namespace="1f75d104-e856-40ea-a1e1-b25d46133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5d104-e856-40ea-a1e1-b25d46133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ECBD57-7B9C-4EE2-9E35-52367C845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5d104-e856-40ea-a1e1-b25d46133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3B04A4-A866-4DCF-B040-3E694F28CF6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3F9ED59-9E5C-48E1-94D8-E863E6C62E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55</TotalTime>
  <Words>1601</Words>
  <Application>Microsoft Macintosh PowerPoint</Application>
  <PresentationFormat>On-screen Show (16:10)</PresentationFormat>
  <Paragraphs>168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</vt:lpstr>
      <vt:lpstr>Calibri</vt:lpstr>
      <vt:lpstr>Cambria Math</vt:lpstr>
      <vt:lpstr>Courier New</vt:lpstr>
      <vt:lpstr>Georgia</vt:lpstr>
      <vt:lpstr>Lucida Grande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learning rises</vt:lpstr>
      <vt:lpstr>Deep learning in a nutshell</vt:lpstr>
      <vt:lpstr>Problems with DL</vt:lpstr>
      <vt:lpstr>Setting the learning rate</vt:lpstr>
      <vt:lpstr>Typical components of CNN networks</vt:lpstr>
      <vt:lpstr>PowerPoint Presentation</vt:lpstr>
      <vt:lpstr>Why is NLP difficult?</vt:lpstr>
      <vt:lpstr>From preprocessing to representations</vt:lpstr>
      <vt:lpstr>Sequence modeling applications</vt:lpstr>
      <vt:lpstr>Transformer</vt:lpstr>
      <vt:lpstr>Example: Transformers as building blocks of modern NLP architectures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Kriuchkov Iaroslav</dc:creator>
  <cp:lastModifiedBy>Kriuchkov Iaroslav</cp:lastModifiedBy>
  <cp:revision>1</cp:revision>
  <dcterms:created xsi:type="dcterms:W3CDTF">2023-10-23T09:22:09Z</dcterms:created>
  <dcterms:modified xsi:type="dcterms:W3CDTF">2023-10-23T10:17:44Z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0x01010077D8067A49724945B01A3FCDF2E7485D</vt:lpwstr>
  </property>
</Properties>
</file>