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426" r:id="rId3"/>
    <p:sldId id="256" r:id="rId4"/>
    <p:sldId id="408" r:id="rId5"/>
    <p:sldId id="425" r:id="rId6"/>
    <p:sldId id="257" r:id="rId7"/>
    <p:sldId id="390" r:id="rId8"/>
    <p:sldId id="375" r:id="rId9"/>
    <p:sldId id="384" r:id="rId10"/>
    <p:sldId id="385" r:id="rId11"/>
    <p:sldId id="383" r:id="rId12"/>
    <p:sldId id="382" r:id="rId13"/>
    <p:sldId id="387" r:id="rId14"/>
    <p:sldId id="416" r:id="rId15"/>
    <p:sldId id="420" r:id="rId16"/>
    <p:sldId id="391" r:id="rId17"/>
    <p:sldId id="392" r:id="rId18"/>
    <p:sldId id="389" r:id="rId19"/>
    <p:sldId id="270" r:id="rId20"/>
    <p:sldId id="370" r:id="rId21"/>
    <p:sldId id="311" r:id="rId22"/>
    <p:sldId id="313" r:id="rId23"/>
    <p:sldId id="347" r:id="rId24"/>
    <p:sldId id="335" r:id="rId25"/>
    <p:sldId id="363" r:id="rId26"/>
    <p:sldId id="336" r:id="rId27"/>
    <p:sldId id="357" r:id="rId28"/>
    <p:sldId id="343" r:id="rId29"/>
    <p:sldId id="271" r:id="rId30"/>
    <p:sldId id="267" r:id="rId31"/>
    <p:sldId id="268" r:id="rId32"/>
    <p:sldId id="421" r:id="rId33"/>
    <p:sldId id="259" r:id="rId34"/>
    <p:sldId id="330" r:id="rId35"/>
    <p:sldId id="331" r:id="rId36"/>
    <p:sldId id="402" r:id="rId37"/>
    <p:sldId id="371" r:id="rId38"/>
    <p:sldId id="356" r:id="rId39"/>
    <p:sldId id="412" r:id="rId40"/>
    <p:sldId id="372" r:id="rId41"/>
    <p:sldId id="409" r:id="rId42"/>
    <p:sldId id="359" r:id="rId43"/>
    <p:sldId id="414" r:id="rId44"/>
    <p:sldId id="422" r:id="rId45"/>
    <p:sldId id="373" r:id="rId46"/>
    <p:sldId id="374" r:id="rId47"/>
    <p:sldId id="415" r:id="rId48"/>
    <p:sldId id="260" r:id="rId49"/>
    <p:sldId id="261" r:id="rId50"/>
    <p:sldId id="332" r:id="rId51"/>
    <p:sldId id="333" r:id="rId52"/>
    <p:sldId id="324" r:id="rId53"/>
    <p:sldId id="323" r:id="rId54"/>
    <p:sldId id="325" r:id="rId55"/>
    <p:sldId id="344" r:id="rId56"/>
    <p:sldId id="423" r:id="rId57"/>
    <p:sldId id="308" r:id="rId58"/>
    <p:sldId id="30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48" r:id="rId67"/>
    <p:sldId id="319" r:id="rId68"/>
    <p:sldId id="424" r:id="rId69"/>
    <p:sldId id="298" r:id="rId70"/>
    <p:sldId id="317" r:id="rId71"/>
    <p:sldId id="318" r:id="rId72"/>
    <p:sldId id="322" r:id="rId73"/>
    <p:sldId id="418" r:id="rId74"/>
    <p:sldId id="320" r:id="rId75"/>
    <p:sldId id="321" r:id="rId76"/>
    <p:sldId id="326" r:id="rId77"/>
    <p:sldId id="401" r:id="rId78"/>
    <p:sldId id="355" r:id="rId79"/>
    <p:sldId id="327" r:id="rId80"/>
    <p:sldId id="400" r:id="rId81"/>
    <p:sldId id="395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1290AE"/>
    <a:srgbClr val="CCFFFF"/>
    <a:srgbClr val="F73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4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dirty="0"/>
              <a:t>Pinta 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Sheet1!$F$4:$F$13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2</c:v>
                </c:pt>
                <c:pt idx="5">
                  <c:v>7</c:v>
                </c:pt>
                <c:pt idx="6">
                  <c:v>2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9F-42E5-BCB0-689D45EBCE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0826080"/>
        <c:axId val="490825248"/>
      </c:barChart>
      <c:catAx>
        <c:axId val="49082608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490825248"/>
        <c:crosses val="autoZero"/>
        <c:auto val="1"/>
        <c:lblAlgn val="ctr"/>
        <c:lblOffset val="100"/>
        <c:noMultiLvlLbl val="0"/>
      </c:catAx>
      <c:valAx>
        <c:axId val="49082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49082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dirty="0"/>
              <a:t>Pinta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Sheet1!$B$4:$B$13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3D-4177-A1DC-7B72B9EFB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0526912"/>
        <c:axId val="550523168"/>
      </c:barChart>
      <c:catAx>
        <c:axId val="5505269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550523168"/>
        <c:crosses val="autoZero"/>
        <c:auto val="1"/>
        <c:lblAlgn val="ctr"/>
        <c:lblOffset val="100"/>
        <c:noMultiLvlLbl val="0"/>
      </c:catAx>
      <c:valAx>
        <c:axId val="550523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550526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B4F6-B319-4254-AC61-6EAE34BCAC59}" type="datetimeFigureOut">
              <a:rPr lang="fi-FI" smtClean="0"/>
              <a:t>9.11.2020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4B0-F5E2-40C5-BC66-509AAA8903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782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B4F6-B319-4254-AC61-6EAE34BCAC59}" type="datetimeFigureOut">
              <a:rPr lang="fi-FI" smtClean="0"/>
              <a:t>9.11.2020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4B0-F5E2-40C5-BC66-509AAA8903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313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B4F6-B319-4254-AC61-6EAE34BCAC59}" type="datetimeFigureOut">
              <a:rPr lang="fi-FI" smtClean="0"/>
              <a:t>9.11.2020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4B0-F5E2-40C5-BC66-509AAA8903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583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B4F6-B319-4254-AC61-6EAE34BCAC59}" type="datetimeFigureOut">
              <a:rPr lang="fi-FI" smtClean="0"/>
              <a:t>9.11.2020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4B0-F5E2-40C5-BC66-509AAA8903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741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B4F6-B319-4254-AC61-6EAE34BCAC59}" type="datetimeFigureOut">
              <a:rPr lang="fi-FI" smtClean="0"/>
              <a:t>9.11.2020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4B0-F5E2-40C5-BC66-509AAA8903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8836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B4F6-B319-4254-AC61-6EAE34BCAC59}" type="datetimeFigureOut">
              <a:rPr lang="fi-FI" smtClean="0"/>
              <a:t>9.11.2020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4B0-F5E2-40C5-BC66-509AAA8903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302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B4F6-B319-4254-AC61-6EAE34BCAC59}" type="datetimeFigureOut">
              <a:rPr lang="fi-FI" smtClean="0"/>
              <a:t>9.11.2020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4B0-F5E2-40C5-BC66-509AAA8903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5785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B4F6-B319-4254-AC61-6EAE34BCAC59}" type="datetimeFigureOut">
              <a:rPr lang="fi-FI" smtClean="0"/>
              <a:t>9.11.2020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4B0-F5E2-40C5-BC66-509AAA8903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507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B4F6-B319-4254-AC61-6EAE34BCAC59}" type="datetimeFigureOut">
              <a:rPr lang="fi-FI" smtClean="0"/>
              <a:t>9.11.2020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4B0-F5E2-40C5-BC66-509AAA8903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499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B4F6-B319-4254-AC61-6EAE34BCAC59}" type="datetimeFigureOut">
              <a:rPr lang="fi-FI" smtClean="0"/>
              <a:t>9.11.2020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4B0-F5E2-40C5-BC66-509AAA8903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0142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B4F6-B319-4254-AC61-6EAE34BCAC59}" type="datetimeFigureOut">
              <a:rPr lang="fi-FI" smtClean="0"/>
              <a:t>9.11.2020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04B0-F5E2-40C5-BC66-509AAA8903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039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2B4F6-B319-4254-AC61-6EAE34BCAC59}" type="datetimeFigureOut">
              <a:rPr lang="fi-FI" smtClean="0"/>
              <a:t>9.11.2020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504B0-F5E2-40C5-BC66-509AAA8903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166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s://www.researchgate.net/deref/http%3A%2F%2Fdx.doi.org%2F10.1039%2Fc4ra00506f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5186" y="795157"/>
            <a:ext cx="8258175" cy="5726293"/>
          </a:xfrm>
          <a:prstGeom prst="rect">
            <a:avLst/>
          </a:prstGeom>
          <a:solidFill>
            <a:srgbClr val="F56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9531" y="1371600"/>
            <a:ext cx="66489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000" dirty="0"/>
              <a:t>Luento 9:</a:t>
            </a:r>
          </a:p>
          <a:p>
            <a:pPr algn="ctr"/>
            <a:r>
              <a:rPr lang="fi-FI" sz="6000" dirty="0"/>
              <a:t>Pinnat ja pinnoitteet</a:t>
            </a:r>
          </a:p>
          <a:p>
            <a:pPr algn="ctr"/>
            <a:endParaRPr lang="fi-FI" sz="6000" dirty="0"/>
          </a:p>
          <a:p>
            <a:pPr algn="ctr"/>
            <a:r>
              <a:rPr lang="fi-FI" sz="3600" dirty="0"/>
              <a:t>sami.franssila@aalto.fi</a:t>
            </a:r>
          </a:p>
        </p:txBody>
      </p:sp>
    </p:spTree>
    <p:extLst>
      <p:ext uri="{BB962C8B-B14F-4D97-AF65-F5344CB8AC3E}">
        <p14:creationId xmlns:p14="http://schemas.microsoft.com/office/powerpoint/2010/main" val="1258478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</a:t>
            </a:r>
            <a:r>
              <a:rPr lang="fi-FI" baseline="-25000" dirty="0" err="1"/>
              <a:t>real</a:t>
            </a:r>
            <a:r>
              <a:rPr lang="fi-FI" dirty="0"/>
              <a:t>/</a:t>
            </a:r>
            <a:r>
              <a:rPr lang="fi-FI" dirty="0" err="1"/>
              <a:t>A</a:t>
            </a:r>
            <a:r>
              <a:rPr lang="fi-FI" baseline="-25000" dirty="0" err="1"/>
              <a:t>nominal</a:t>
            </a:r>
            <a:r>
              <a:rPr lang="fi-FI" dirty="0"/>
              <a:t> = </a:t>
            </a:r>
            <a:r>
              <a:rPr lang="el-GR" dirty="0"/>
              <a:t>ρ</a:t>
            </a:r>
            <a:r>
              <a:rPr lang="fi-FI" dirty="0" err="1"/>
              <a:t>ag</a:t>
            </a:r>
            <a:r>
              <a:rPr lang="fi-FI" dirty="0"/>
              <a:t>/</a:t>
            </a:r>
            <a:r>
              <a:rPr lang="el-GR" dirty="0"/>
              <a:t>σ</a:t>
            </a:r>
            <a:r>
              <a:rPr lang="fi-FI" baseline="-25000" dirty="0"/>
              <a:t>y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58596" cy="435133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10 cm teräskuutiolle: </a:t>
            </a:r>
          </a:p>
          <a:p>
            <a:pPr marL="0" indent="0">
              <a:buNone/>
            </a:pPr>
            <a:r>
              <a:rPr lang="fi-FI" dirty="0"/>
              <a:t>	a = 0.1 m (</a:t>
            </a:r>
            <a:r>
              <a:rPr lang="fi-FI" b="1" dirty="0">
                <a:solidFill>
                  <a:srgbClr val="FF0000"/>
                </a:solidFill>
              </a:rPr>
              <a:t>nimellinen kontakti 10000 mm</a:t>
            </a:r>
            <a:r>
              <a:rPr lang="fi-FI" b="1" baseline="30000" dirty="0">
                <a:solidFill>
                  <a:srgbClr val="FF0000"/>
                </a:solidFill>
              </a:rPr>
              <a:t>2</a:t>
            </a:r>
            <a:r>
              <a:rPr lang="fi-FI" dirty="0"/>
              <a:t>)</a:t>
            </a:r>
          </a:p>
          <a:p>
            <a:pPr marL="0" indent="0">
              <a:buNone/>
            </a:pPr>
            <a:r>
              <a:rPr lang="fi-FI" dirty="0"/>
              <a:t>	</a:t>
            </a:r>
            <a:r>
              <a:rPr lang="el-GR" dirty="0"/>
              <a:t>ρ</a:t>
            </a:r>
            <a:r>
              <a:rPr lang="fi-FI" dirty="0"/>
              <a:t> = 7900 kg/m</a:t>
            </a:r>
            <a:r>
              <a:rPr lang="fi-FI" baseline="30000" dirty="0"/>
              <a:t>3</a:t>
            </a:r>
          </a:p>
          <a:p>
            <a:pPr marL="0" indent="0">
              <a:buNone/>
            </a:pPr>
            <a:r>
              <a:rPr lang="fi-FI" dirty="0"/>
              <a:t>	</a:t>
            </a:r>
            <a:r>
              <a:rPr lang="el-GR" dirty="0"/>
              <a:t>σ</a:t>
            </a:r>
            <a:r>
              <a:rPr lang="fi-FI" baseline="-25000" dirty="0"/>
              <a:t>y </a:t>
            </a:r>
            <a:r>
              <a:rPr lang="fi-FI" dirty="0"/>
              <a:t>= 200 MPa</a:t>
            </a:r>
          </a:p>
          <a:p>
            <a:pPr marL="0" indent="0">
              <a:buNone/>
            </a:pPr>
            <a:r>
              <a:rPr lang="fi-FI" dirty="0"/>
              <a:t>	g = 9.81 m/s</a:t>
            </a:r>
            <a:r>
              <a:rPr lang="fi-FI" baseline="30000" dirty="0"/>
              <a:t>2</a:t>
            </a:r>
          </a:p>
          <a:p>
            <a:pPr marL="0" indent="0">
              <a:buNone/>
            </a:pPr>
            <a:r>
              <a:rPr lang="fi-FI" dirty="0" err="1"/>
              <a:t>A</a:t>
            </a:r>
            <a:r>
              <a:rPr lang="fi-FI" baseline="-25000" dirty="0" err="1"/>
              <a:t>real</a:t>
            </a:r>
            <a:r>
              <a:rPr lang="fi-FI" dirty="0"/>
              <a:t>/</a:t>
            </a:r>
            <a:r>
              <a:rPr lang="fi-FI" dirty="0" err="1"/>
              <a:t>A</a:t>
            </a:r>
            <a:r>
              <a:rPr lang="fi-FI" baseline="-25000" dirty="0" err="1"/>
              <a:t>nominal</a:t>
            </a:r>
            <a:r>
              <a:rPr lang="fi-FI" baseline="-25000" dirty="0"/>
              <a:t> </a:t>
            </a:r>
            <a:r>
              <a:rPr lang="fi-FI" dirty="0"/>
              <a:t>= 4*10</a:t>
            </a:r>
            <a:r>
              <a:rPr lang="fi-FI" baseline="30000" dirty="0"/>
              <a:t>-5</a:t>
            </a:r>
            <a:r>
              <a:rPr lang="fi-FI" dirty="0"/>
              <a:t> </a:t>
            </a:r>
          </a:p>
          <a:p>
            <a:pPr marL="0" indent="0">
              <a:buNone/>
            </a:pPr>
            <a:r>
              <a:rPr lang="fi-FI" dirty="0">
                <a:sym typeface="Wingdings" panose="05000000000000000000" pitchFamily="2" charset="2"/>
              </a:rPr>
              <a:t> </a:t>
            </a:r>
            <a:r>
              <a:rPr lang="fi-FI" b="1" dirty="0">
                <a:solidFill>
                  <a:srgbClr val="FF0000"/>
                </a:solidFill>
                <a:sym typeface="Wingdings" panose="05000000000000000000" pitchFamily="2" charset="2"/>
              </a:rPr>
              <a:t>reaalinen kontakti 0.4 mm</a:t>
            </a:r>
            <a:r>
              <a:rPr lang="fi-FI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endParaRPr lang="fi-FI" b="1" baseline="30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9887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Adhesiivinen</a:t>
            </a:r>
            <a:r>
              <a:rPr lang="fi-FI" dirty="0"/>
              <a:t> kuluminen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68" y="1312983"/>
            <a:ext cx="8296901" cy="32459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636" y="4814296"/>
            <a:ext cx="78377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Kun kosketuksissa olevat pinnat pakotetaan liukumaan toisiinsa nähden, leikkausvoimat repivät irti kontaktissa olevia </a:t>
            </a:r>
            <a:r>
              <a:rPr lang="fi-FI" sz="2800" dirty="0" err="1"/>
              <a:t>asperiitteja</a:t>
            </a:r>
            <a:r>
              <a:rPr lang="fi-FI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373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Abrasiivinen</a:t>
            </a:r>
            <a:r>
              <a:rPr lang="fi-FI" dirty="0"/>
              <a:t> kuluminen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428"/>
          <a:stretch/>
        </p:blipFill>
        <p:spPr>
          <a:xfrm>
            <a:off x="755333" y="1515291"/>
            <a:ext cx="5606830" cy="2817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6641" y="4219324"/>
            <a:ext cx="76287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Kovempi materiaali ”jyrää” pehmeämmän läpi</a:t>
            </a:r>
          </a:p>
          <a:p>
            <a:r>
              <a:rPr lang="fi-FI" sz="2800" dirty="0"/>
              <a:t>(tai kovat partikkelit kuluttavat pehmeää).</a:t>
            </a:r>
          </a:p>
          <a:p>
            <a:endParaRPr lang="fi-FI" sz="2800" dirty="0"/>
          </a:p>
          <a:p>
            <a:r>
              <a:rPr lang="fi-FI" sz="2800" dirty="0"/>
              <a:t>Hammaspaikkojen materiaalin pitää olla kovaa, mutta ei liian kovaa.</a:t>
            </a:r>
          </a:p>
        </p:txBody>
      </p:sp>
    </p:spTree>
    <p:extLst>
      <p:ext uri="{BB962C8B-B14F-4D97-AF65-F5344CB8AC3E}">
        <p14:creationId xmlns:p14="http://schemas.microsoft.com/office/powerpoint/2010/main" val="1008466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356639" y="316151"/>
            <a:ext cx="3115570" cy="1832818"/>
            <a:chOff x="476716" y="3050221"/>
            <a:chExt cx="3788229" cy="2553340"/>
          </a:xfrm>
        </p:grpSpPr>
        <p:sp>
          <p:nvSpPr>
            <p:cNvPr id="5" name="Rectangle 4"/>
            <p:cNvSpPr/>
            <p:nvPr/>
          </p:nvSpPr>
          <p:spPr>
            <a:xfrm>
              <a:off x="476718" y="3513206"/>
              <a:ext cx="3788226" cy="107235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6717" y="3050221"/>
              <a:ext cx="3788228" cy="1079273"/>
              <a:chOff x="1567542" y="2782388"/>
              <a:chExt cx="3657600" cy="107927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567542" y="2782388"/>
                <a:ext cx="3657600" cy="81395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567542" y="3574279"/>
                <a:ext cx="3657599" cy="287382"/>
              </a:xfrm>
              <a:custGeom>
                <a:avLst/>
                <a:gdLst>
                  <a:gd name="connsiteX0" fmla="*/ 0 w 3448594"/>
                  <a:gd name="connsiteY0" fmla="*/ 0 h 261257"/>
                  <a:gd name="connsiteX1" fmla="*/ 91440 w 3448594"/>
                  <a:gd name="connsiteY1" fmla="*/ 117565 h 261257"/>
                  <a:gd name="connsiteX2" fmla="*/ 287383 w 3448594"/>
                  <a:gd name="connsiteY2" fmla="*/ 0 h 261257"/>
                  <a:gd name="connsiteX3" fmla="*/ 326571 w 3448594"/>
                  <a:gd name="connsiteY3" fmla="*/ 143691 h 261257"/>
                  <a:gd name="connsiteX4" fmla="*/ 457200 w 3448594"/>
                  <a:gd name="connsiteY4" fmla="*/ 143691 h 261257"/>
                  <a:gd name="connsiteX5" fmla="*/ 496388 w 3448594"/>
                  <a:gd name="connsiteY5" fmla="*/ 65314 h 261257"/>
                  <a:gd name="connsiteX6" fmla="*/ 587828 w 3448594"/>
                  <a:gd name="connsiteY6" fmla="*/ 52251 h 261257"/>
                  <a:gd name="connsiteX7" fmla="*/ 692331 w 3448594"/>
                  <a:gd name="connsiteY7" fmla="*/ 13062 h 261257"/>
                  <a:gd name="connsiteX8" fmla="*/ 744583 w 3448594"/>
                  <a:gd name="connsiteY8" fmla="*/ 91440 h 261257"/>
                  <a:gd name="connsiteX9" fmla="*/ 836023 w 3448594"/>
                  <a:gd name="connsiteY9" fmla="*/ 169817 h 261257"/>
                  <a:gd name="connsiteX10" fmla="*/ 953588 w 3448594"/>
                  <a:gd name="connsiteY10" fmla="*/ 104502 h 261257"/>
                  <a:gd name="connsiteX11" fmla="*/ 1031966 w 3448594"/>
                  <a:gd name="connsiteY11" fmla="*/ 13062 h 261257"/>
                  <a:gd name="connsiteX12" fmla="*/ 1123406 w 3448594"/>
                  <a:gd name="connsiteY12" fmla="*/ 104502 h 261257"/>
                  <a:gd name="connsiteX13" fmla="*/ 1227908 w 3448594"/>
                  <a:gd name="connsiteY13" fmla="*/ 156754 h 261257"/>
                  <a:gd name="connsiteX14" fmla="*/ 1358537 w 3448594"/>
                  <a:gd name="connsiteY14" fmla="*/ 65314 h 261257"/>
                  <a:gd name="connsiteX15" fmla="*/ 1476103 w 3448594"/>
                  <a:gd name="connsiteY15" fmla="*/ 26125 h 261257"/>
                  <a:gd name="connsiteX16" fmla="*/ 1580606 w 3448594"/>
                  <a:gd name="connsiteY16" fmla="*/ 39188 h 261257"/>
                  <a:gd name="connsiteX17" fmla="*/ 1672046 w 3448594"/>
                  <a:gd name="connsiteY17" fmla="*/ 143691 h 261257"/>
                  <a:gd name="connsiteX18" fmla="*/ 1802674 w 3448594"/>
                  <a:gd name="connsiteY18" fmla="*/ 39188 h 261257"/>
                  <a:gd name="connsiteX19" fmla="*/ 1854926 w 3448594"/>
                  <a:gd name="connsiteY19" fmla="*/ 0 h 261257"/>
                  <a:gd name="connsiteX20" fmla="*/ 1985554 w 3448594"/>
                  <a:gd name="connsiteY20" fmla="*/ 117565 h 261257"/>
                  <a:gd name="connsiteX21" fmla="*/ 1985554 w 3448594"/>
                  <a:gd name="connsiteY21" fmla="*/ 182880 h 261257"/>
                  <a:gd name="connsiteX22" fmla="*/ 2050868 w 3448594"/>
                  <a:gd name="connsiteY22" fmla="*/ 26125 h 261257"/>
                  <a:gd name="connsiteX23" fmla="*/ 2076994 w 3448594"/>
                  <a:gd name="connsiteY23" fmla="*/ 26125 h 261257"/>
                  <a:gd name="connsiteX24" fmla="*/ 2076994 w 3448594"/>
                  <a:gd name="connsiteY24" fmla="*/ 104502 h 261257"/>
                  <a:gd name="connsiteX25" fmla="*/ 2116183 w 3448594"/>
                  <a:gd name="connsiteY25" fmla="*/ 261257 h 261257"/>
                  <a:gd name="connsiteX26" fmla="*/ 2116183 w 3448594"/>
                  <a:gd name="connsiteY26" fmla="*/ 261257 h 261257"/>
                  <a:gd name="connsiteX27" fmla="*/ 2207623 w 3448594"/>
                  <a:gd name="connsiteY27" fmla="*/ 169817 h 261257"/>
                  <a:gd name="connsiteX28" fmla="*/ 2259874 w 3448594"/>
                  <a:gd name="connsiteY28" fmla="*/ 65314 h 261257"/>
                  <a:gd name="connsiteX29" fmla="*/ 2299063 w 3448594"/>
                  <a:gd name="connsiteY29" fmla="*/ 13062 h 261257"/>
                  <a:gd name="connsiteX30" fmla="*/ 2416628 w 3448594"/>
                  <a:gd name="connsiteY30" fmla="*/ 13062 h 261257"/>
                  <a:gd name="connsiteX31" fmla="*/ 2442754 w 3448594"/>
                  <a:gd name="connsiteY31" fmla="*/ 52251 h 261257"/>
                  <a:gd name="connsiteX32" fmla="*/ 2495006 w 3448594"/>
                  <a:gd name="connsiteY32" fmla="*/ 104502 h 261257"/>
                  <a:gd name="connsiteX33" fmla="*/ 2599508 w 3448594"/>
                  <a:gd name="connsiteY33" fmla="*/ 52251 h 261257"/>
                  <a:gd name="connsiteX34" fmla="*/ 2690948 w 3448594"/>
                  <a:gd name="connsiteY34" fmla="*/ 13062 h 261257"/>
                  <a:gd name="connsiteX35" fmla="*/ 2808514 w 3448594"/>
                  <a:gd name="connsiteY35" fmla="*/ 91440 h 261257"/>
                  <a:gd name="connsiteX36" fmla="*/ 2808514 w 3448594"/>
                  <a:gd name="connsiteY36" fmla="*/ 91440 h 261257"/>
                  <a:gd name="connsiteX37" fmla="*/ 3030583 w 3448594"/>
                  <a:gd name="connsiteY37" fmla="*/ 39188 h 261257"/>
                  <a:gd name="connsiteX38" fmla="*/ 3030583 w 3448594"/>
                  <a:gd name="connsiteY38" fmla="*/ 39188 h 261257"/>
                  <a:gd name="connsiteX39" fmla="*/ 3317966 w 3448594"/>
                  <a:gd name="connsiteY39" fmla="*/ 91440 h 261257"/>
                  <a:gd name="connsiteX40" fmla="*/ 3448594 w 3448594"/>
                  <a:gd name="connsiteY40" fmla="*/ 0 h 26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448594" h="261257">
                    <a:moveTo>
                      <a:pt x="0" y="0"/>
                    </a:moveTo>
                    <a:lnTo>
                      <a:pt x="91440" y="117565"/>
                    </a:lnTo>
                    <a:lnTo>
                      <a:pt x="287383" y="0"/>
                    </a:lnTo>
                    <a:lnTo>
                      <a:pt x="326571" y="143691"/>
                    </a:lnTo>
                    <a:lnTo>
                      <a:pt x="457200" y="143691"/>
                    </a:lnTo>
                    <a:lnTo>
                      <a:pt x="496388" y="65314"/>
                    </a:lnTo>
                    <a:lnTo>
                      <a:pt x="587828" y="52251"/>
                    </a:lnTo>
                    <a:lnTo>
                      <a:pt x="692331" y="13062"/>
                    </a:lnTo>
                    <a:lnTo>
                      <a:pt x="744583" y="91440"/>
                    </a:lnTo>
                    <a:lnTo>
                      <a:pt x="836023" y="169817"/>
                    </a:lnTo>
                    <a:lnTo>
                      <a:pt x="953588" y="104502"/>
                    </a:lnTo>
                    <a:lnTo>
                      <a:pt x="1031966" y="13062"/>
                    </a:lnTo>
                    <a:lnTo>
                      <a:pt x="1123406" y="104502"/>
                    </a:lnTo>
                    <a:lnTo>
                      <a:pt x="1227908" y="156754"/>
                    </a:lnTo>
                    <a:lnTo>
                      <a:pt x="1358537" y="65314"/>
                    </a:lnTo>
                    <a:lnTo>
                      <a:pt x="1476103" y="26125"/>
                    </a:lnTo>
                    <a:lnTo>
                      <a:pt x="1580606" y="39188"/>
                    </a:lnTo>
                    <a:lnTo>
                      <a:pt x="1672046" y="143691"/>
                    </a:lnTo>
                    <a:lnTo>
                      <a:pt x="1802674" y="39188"/>
                    </a:lnTo>
                    <a:lnTo>
                      <a:pt x="1854926" y="0"/>
                    </a:lnTo>
                    <a:lnTo>
                      <a:pt x="1985554" y="117565"/>
                    </a:lnTo>
                    <a:lnTo>
                      <a:pt x="1985554" y="182880"/>
                    </a:lnTo>
                    <a:lnTo>
                      <a:pt x="2050868" y="26125"/>
                    </a:lnTo>
                    <a:lnTo>
                      <a:pt x="2076994" y="26125"/>
                    </a:lnTo>
                    <a:lnTo>
                      <a:pt x="2076994" y="104502"/>
                    </a:lnTo>
                    <a:lnTo>
                      <a:pt x="2116183" y="261257"/>
                    </a:lnTo>
                    <a:lnTo>
                      <a:pt x="2116183" y="261257"/>
                    </a:lnTo>
                    <a:lnTo>
                      <a:pt x="2207623" y="169817"/>
                    </a:lnTo>
                    <a:lnTo>
                      <a:pt x="2259874" y="65314"/>
                    </a:lnTo>
                    <a:lnTo>
                      <a:pt x="2299063" y="13062"/>
                    </a:lnTo>
                    <a:lnTo>
                      <a:pt x="2416628" y="13062"/>
                    </a:lnTo>
                    <a:lnTo>
                      <a:pt x="2442754" y="52251"/>
                    </a:lnTo>
                    <a:lnTo>
                      <a:pt x="2495006" y="104502"/>
                    </a:lnTo>
                    <a:lnTo>
                      <a:pt x="2599508" y="52251"/>
                    </a:lnTo>
                    <a:lnTo>
                      <a:pt x="2690948" y="13062"/>
                    </a:lnTo>
                    <a:lnTo>
                      <a:pt x="2808514" y="91440"/>
                    </a:lnTo>
                    <a:lnTo>
                      <a:pt x="2808514" y="91440"/>
                    </a:lnTo>
                    <a:lnTo>
                      <a:pt x="3030583" y="39188"/>
                    </a:lnTo>
                    <a:lnTo>
                      <a:pt x="3030583" y="39188"/>
                    </a:lnTo>
                    <a:lnTo>
                      <a:pt x="3317966" y="91440"/>
                    </a:lnTo>
                    <a:lnTo>
                      <a:pt x="3448594" y="0"/>
                    </a:ln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76716" y="3908748"/>
              <a:ext cx="3788228" cy="1694813"/>
              <a:chOff x="476719" y="3933692"/>
              <a:chExt cx="3788228" cy="169481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76719" y="4570413"/>
                <a:ext cx="3788228" cy="1058092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698787" y="4052842"/>
                <a:ext cx="1110343" cy="535577"/>
              </a:xfrm>
              <a:custGeom>
                <a:avLst/>
                <a:gdLst>
                  <a:gd name="connsiteX0" fmla="*/ 0 w 1110343"/>
                  <a:gd name="connsiteY0" fmla="*/ 522514 h 535577"/>
                  <a:gd name="connsiteX1" fmla="*/ 261257 w 1110343"/>
                  <a:gd name="connsiteY1" fmla="*/ 117565 h 535577"/>
                  <a:gd name="connsiteX2" fmla="*/ 365760 w 1110343"/>
                  <a:gd name="connsiteY2" fmla="*/ 78377 h 535577"/>
                  <a:gd name="connsiteX3" fmla="*/ 470263 w 1110343"/>
                  <a:gd name="connsiteY3" fmla="*/ 39188 h 535577"/>
                  <a:gd name="connsiteX4" fmla="*/ 1018903 w 1110343"/>
                  <a:gd name="connsiteY4" fmla="*/ 0 h 535577"/>
                  <a:gd name="connsiteX5" fmla="*/ 1110343 w 1110343"/>
                  <a:gd name="connsiteY5" fmla="*/ 222068 h 535577"/>
                  <a:gd name="connsiteX6" fmla="*/ 757646 w 1110343"/>
                  <a:gd name="connsiteY6" fmla="*/ 313508 h 535577"/>
                  <a:gd name="connsiteX7" fmla="*/ 404949 w 1110343"/>
                  <a:gd name="connsiteY7" fmla="*/ 339634 h 535577"/>
                  <a:gd name="connsiteX8" fmla="*/ 300446 w 1110343"/>
                  <a:gd name="connsiteY8" fmla="*/ 535577 h 53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343" h="535577">
                    <a:moveTo>
                      <a:pt x="0" y="522514"/>
                    </a:moveTo>
                    <a:lnTo>
                      <a:pt x="261257" y="117565"/>
                    </a:lnTo>
                    <a:lnTo>
                      <a:pt x="365760" y="78377"/>
                    </a:lnTo>
                    <a:cubicBezTo>
                      <a:pt x="467973" y="41873"/>
                      <a:pt x="414344" y="67147"/>
                      <a:pt x="470263" y="39188"/>
                    </a:cubicBezTo>
                    <a:lnTo>
                      <a:pt x="1018903" y="0"/>
                    </a:lnTo>
                    <a:lnTo>
                      <a:pt x="1110343" y="222068"/>
                    </a:lnTo>
                    <a:lnTo>
                      <a:pt x="757646" y="313508"/>
                    </a:lnTo>
                    <a:lnTo>
                      <a:pt x="404949" y="339634"/>
                    </a:lnTo>
                    <a:lnTo>
                      <a:pt x="300446" y="535577"/>
                    </a:lnTo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1971326" y="4149928"/>
                <a:ext cx="1110343" cy="535577"/>
              </a:xfrm>
              <a:custGeom>
                <a:avLst/>
                <a:gdLst>
                  <a:gd name="connsiteX0" fmla="*/ 0 w 1110343"/>
                  <a:gd name="connsiteY0" fmla="*/ 522514 h 535577"/>
                  <a:gd name="connsiteX1" fmla="*/ 261257 w 1110343"/>
                  <a:gd name="connsiteY1" fmla="*/ 117565 h 535577"/>
                  <a:gd name="connsiteX2" fmla="*/ 365760 w 1110343"/>
                  <a:gd name="connsiteY2" fmla="*/ 78377 h 535577"/>
                  <a:gd name="connsiteX3" fmla="*/ 470263 w 1110343"/>
                  <a:gd name="connsiteY3" fmla="*/ 39188 h 535577"/>
                  <a:gd name="connsiteX4" fmla="*/ 1018903 w 1110343"/>
                  <a:gd name="connsiteY4" fmla="*/ 0 h 535577"/>
                  <a:gd name="connsiteX5" fmla="*/ 1110343 w 1110343"/>
                  <a:gd name="connsiteY5" fmla="*/ 222068 h 535577"/>
                  <a:gd name="connsiteX6" fmla="*/ 757646 w 1110343"/>
                  <a:gd name="connsiteY6" fmla="*/ 313508 h 535577"/>
                  <a:gd name="connsiteX7" fmla="*/ 404949 w 1110343"/>
                  <a:gd name="connsiteY7" fmla="*/ 339634 h 535577"/>
                  <a:gd name="connsiteX8" fmla="*/ 300446 w 1110343"/>
                  <a:gd name="connsiteY8" fmla="*/ 535577 h 53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343" h="535577">
                    <a:moveTo>
                      <a:pt x="0" y="522514"/>
                    </a:moveTo>
                    <a:lnTo>
                      <a:pt x="261257" y="117565"/>
                    </a:lnTo>
                    <a:lnTo>
                      <a:pt x="365760" y="78377"/>
                    </a:lnTo>
                    <a:cubicBezTo>
                      <a:pt x="467973" y="41873"/>
                      <a:pt x="414344" y="67147"/>
                      <a:pt x="470263" y="39188"/>
                    </a:cubicBezTo>
                    <a:lnTo>
                      <a:pt x="1018903" y="0"/>
                    </a:lnTo>
                    <a:lnTo>
                      <a:pt x="1110343" y="222068"/>
                    </a:lnTo>
                    <a:lnTo>
                      <a:pt x="757646" y="313508"/>
                    </a:lnTo>
                    <a:lnTo>
                      <a:pt x="404949" y="339634"/>
                    </a:lnTo>
                    <a:lnTo>
                      <a:pt x="300446" y="535577"/>
                    </a:lnTo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3196787" y="3933692"/>
                <a:ext cx="937532" cy="654728"/>
              </a:xfrm>
              <a:custGeom>
                <a:avLst/>
                <a:gdLst>
                  <a:gd name="connsiteX0" fmla="*/ 0 w 1110343"/>
                  <a:gd name="connsiteY0" fmla="*/ 522514 h 535577"/>
                  <a:gd name="connsiteX1" fmla="*/ 261257 w 1110343"/>
                  <a:gd name="connsiteY1" fmla="*/ 117565 h 535577"/>
                  <a:gd name="connsiteX2" fmla="*/ 365760 w 1110343"/>
                  <a:gd name="connsiteY2" fmla="*/ 78377 h 535577"/>
                  <a:gd name="connsiteX3" fmla="*/ 470263 w 1110343"/>
                  <a:gd name="connsiteY3" fmla="*/ 39188 h 535577"/>
                  <a:gd name="connsiteX4" fmla="*/ 1018903 w 1110343"/>
                  <a:gd name="connsiteY4" fmla="*/ 0 h 535577"/>
                  <a:gd name="connsiteX5" fmla="*/ 1110343 w 1110343"/>
                  <a:gd name="connsiteY5" fmla="*/ 222068 h 535577"/>
                  <a:gd name="connsiteX6" fmla="*/ 757646 w 1110343"/>
                  <a:gd name="connsiteY6" fmla="*/ 313508 h 535577"/>
                  <a:gd name="connsiteX7" fmla="*/ 404949 w 1110343"/>
                  <a:gd name="connsiteY7" fmla="*/ 339634 h 535577"/>
                  <a:gd name="connsiteX8" fmla="*/ 300446 w 1110343"/>
                  <a:gd name="connsiteY8" fmla="*/ 535577 h 53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343" h="535577">
                    <a:moveTo>
                      <a:pt x="0" y="522514"/>
                    </a:moveTo>
                    <a:lnTo>
                      <a:pt x="261257" y="117565"/>
                    </a:lnTo>
                    <a:lnTo>
                      <a:pt x="365760" y="78377"/>
                    </a:lnTo>
                    <a:cubicBezTo>
                      <a:pt x="467973" y="41873"/>
                      <a:pt x="414344" y="67147"/>
                      <a:pt x="470263" y="39188"/>
                    </a:cubicBezTo>
                    <a:lnTo>
                      <a:pt x="1018903" y="0"/>
                    </a:lnTo>
                    <a:lnTo>
                      <a:pt x="1110343" y="222068"/>
                    </a:lnTo>
                    <a:lnTo>
                      <a:pt x="757646" y="313508"/>
                    </a:lnTo>
                    <a:lnTo>
                      <a:pt x="404949" y="339634"/>
                    </a:lnTo>
                    <a:lnTo>
                      <a:pt x="300446" y="535577"/>
                    </a:lnTo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723744" y="3933692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Oval 11"/>
            <p:cNvSpPr/>
            <p:nvPr/>
          </p:nvSpPr>
          <p:spPr>
            <a:xfrm>
              <a:off x="1886417" y="4323953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Oval 12"/>
            <p:cNvSpPr/>
            <p:nvPr/>
          </p:nvSpPr>
          <p:spPr>
            <a:xfrm>
              <a:off x="1463420" y="3939906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Oval 13"/>
            <p:cNvSpPr/>
            <p:nvPr/>
          </p:nvSpPr>
          <p:spPr>
            <a:xfrm>
              <a:off x="3221740" y="3972938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Oval 14"/>
            <p:cNvSpPr/>
            <p:nvPr/>
          </p:nvSpPr>
          <p:spPr>
            <a:xfrm>
              <a:off x="2020312" y="4062345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Oval 15"/>
            <p:cNvSpPr/>
            <p:nvPr/>
          </p:nvSpPr>
          <p:spPr>
            <a:xfrm>
              <a:off x="2868842" y="3963949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Oval 16"/>
            <p:cNvSpPr/>
            <p:nvPr/>
          </p:nvSpPr>
          <p:spPr>
            <a:xfrm>
              <a:off x="2034921" y="3880729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Oval 17"/>
            <p:cNvSpPr/>
            <p:nvPr/>
          </p:nvSpPr>
          <p:spPr>
            <a:xfrm>
              <a:off x="3133919" y="4176943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Oval 18"/>
            <p:cNvSpPr/>
            <p:nvPr/>
          </p:nvSpPr>
          <p:spPr>
            <a:xfrm>
              <a:off x="2577031" y="3842727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Oval 19"/>
            <p:cNvSpPr/>
            <p:nvPr/>
          </p:nvSpPr>
          <p:spPr>
            <a:xfrm>
              <a:off x="3982453" y="3866770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Oval 20"/>
            <p:cNvSpPr/>
            <p:nvPr/>
          </p:nvSpPr>
          <p:spPr>
            <a:xfrm>
              <a:off x="3362790" y="3891278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43066" y="2393647"/>
            <a:ext cx="3115569" cy="1869842"/>
            <a:chOff x="4928061" y="3045711"/>
            <a:chExt cx="3788229" cy="2462256"/>
          </a:xfrm>
        </p:grpSpPr>
        <p:sp>
          <p:nvSpPr>
            <p:cNvPr id="42" name="Rectangle 41"/>
            <p:cNvSpPr/>
            <p:nvPr/>
          </p:nvSpPr>
          <p:spPr>
            <a:xfrm>
              <a:off x="4928061" y="3813154"/>
              <a:ext cx="3788228" cy="88947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928061" y="3813154"/>
              <a:ext cx="3788228" cy="1694813"/>
              <a:chOff x="476719" y="3933692"/>
              <a:chExt cx="3788228" cy="1694813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76719" y="4570413"/>
                <a:ext cx="3788228" cy="1058092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698787" y="4052842"/>
                <a:ext cx="1110343" cy="535577"/>
              </a:xfrm>
              <a:custGeom>
                <a:avLst/>
                <a:gdLst>
                  <a:gd name="connsiteX0" fmla="*/ 0 w 1110343"/>
                  <a:gd name="connsiteY0" fmla="*/ 522514 h 535577"/>
                  <a:gd name="connsiteX1" fmla="*/ 261257 w 1110343"/>
                  <a:gd name="connsiteY1" fmla="*/ 117565 h 535577"/>
                  <a:gd name="connsiteX2" fmla="*/ 365760 w 1110343"/>
                  <a:gd name="connsiteY2" fmla="*/ 78377 h 535577"/>
                  <a:gd name="connsiteX3" fmla="*/ 470263 w 1110343"/>
                  <a:gd name="connsiteY3" fmla="*/ 39188 h 535577"/>
                  <a:gd name="connsiteX4" fmla="*/ 1018903 w 1110343"/>
                  <a:gd name="connsiteY4" fmla="*/ 0 h 535577"/>
                  <a:gd name="connsiteX5" fmla="*/ 1110343 w 1110343"/>
                  <a:gd name="connsiteY5" fmla="*/ 222068 h 535577"/>
                  <a:gd name="connsiteX6" fmla="*/ 757646 w 1110343"/>
                  <a:gd name="connsiteY6" fmla="*/ 313508 h 535577"/>
                  <a:gd name="connsiteX7" fmla="*/ 404949 w 1110343"/>
                  <a:gd name="connsiteY7" fmla="*/ 339634 h 535577"/>
                  <a:gd name="connsiteX8" fmla="*/ 300446 w 1110343"/>
                  <a:gd name="connsiteY8" fmla="*/ 535577 h 53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343" h="535577">
                    <a:moveTo>
                      <a:pt x="0" y="522514"/>
                    </a:moveTo>
                    <a:lnTo>
                      <a:pt x="261257" y="117565"/>
                    </a:lnTo>
                    <a:lnTo>
                      <a:pt x="365760" y="78377"/>
                    </a:lnTo>
                    <a:cubicBezTo>
                      <a:pt x="467973" y="41873"/>
                      <a:pt x="414344" y="67147"/>
                      <a:pt x="470263" y="39188"/>
                    </a:cubicBezTo>
                    <a:lnTo>
                      <a:pt x="1018903" y="0"/>
                    </a:lnTo>
                    <a:lnTo>
                      <a:pt x="1110343" y="222068"/>
                    </a:lnTo>
                    <a:lnTo>
                      <a:pt x="757646" y="313508"/>
                    </a:lnTo>
                    <a:lnTo>
                      <a:pt x="404949" y="339634"/>
                    </a:lnTo>
                    <a:lnTo>
                      <a:pt x="300446" y="535577"/>
                    </a:lnTo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971326" y="4149928"/>
                <a:ext cx="1110343" cy="535577"/>
              </a:xfrm>
              <a:custGeom>
                <a:avLst/>
                <a:gdLst>
                  <a:gd name="connsiteX0" fmla="*/ 0 w 1110343"/>
                  <a:gd name="connsiteY0" fmla="*/ 522514 h 535577"/>
                  <a:gd name="connsiteX1" fmla="*/ 261257 w 1110343"/>
                  <a:gd name="connsiteY1" fmla="*/ 117565 h 535577"/>
                  <a:gd name="connsiteX2" fmla="*/ 365760 w 1110343"/>
                  <a:gd name="connsiteY2" fmla="*/ 78377 h 535577"/>
                  <a:gd name="connsiteX3" fmla="*/ 470263 w 1110343"/>
                  <a:gd name="connsiteY3" fmla="*/ 39188 h 535577"/>
                  <a:gd name="connsiteX4" fmla="*/ 1018903 w 1110343"/>
                  <a:gd name="connsiteY4" fmla="*/ 0 h 535577"/>
                  <a:gd name="connsiteX5" fmla="*/ 1110343 w 1110343"/>
                  <a:gd name="connsiteY5" fmla="*/ 222068 h 535577"/>
                  <a:gd name="connsiteX6" fmla="*/ 757646 w 1110343"/>
                  <a:gd name="connsiteY6" fmla="*/ 313508 h 535577"/>
                  <a:gd name="connsiteX7" fmla="*/ 404949 w 1110343"/>
                  <a:gd name="connsiteY7" fmla="*/ 339634 h 535577"/>
                  <a:gd name="connsiteX8" fmla="*/ 300446 w 1110343"/>
                  <a:gd name="connsiteY8" fmla="*/ 535577 h 53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343" h="535577">
                    <a:moveTo>
                      <a:pt x="0" y="522514"/>
                    </a:moveTo>
                    <a:lnTo>
                      <a:pt x="261257" y="117565"/>
                    </a:lnTo>
                    <a:lnTo>
                      <a:pt x="365760" y="78377"/>
                    </a:lnTo>
                    <a:cubicBezTo>
                      <a:pt x="467973" y="41873"/>
                      <a:pt x="414344" y="67147"/>
                      <a:pt x="470263" y="39188"/>
                    </a:cubicBezTo>
                    <a:lnTo>
                      <a:pt x="1018903" y="0"/>
                    </a:lnTo>
                    <a:lnTo>
                      <a:pt x="1110343" y="222068"/>
                    </a:lnTo>
                    <a:lnTo>
                      <a:pt x="757646" y="313508"/>
                    </a:lnTo>
                    <a:lnTo>
                      <a:pt x="404949" y="339634"/>
                    </a:lnTo>
                    <a:lnTo>
                      <a:pt x="300446" y="535577"/>
                    </a:lnTo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3196787" y="3933692"/>
                <a:ext cx="937532" cy="654728"/>
              </a:xfrm>
              <a:custGeom>
                <a:avLst/>
                <a:gdLst>
                  <a:gd name="connsiteX0" fmla="*/ 0 w 1110343"/>
                  <a:gd name="connsiteY0" fmla="*/ 522514 h 535577"/>
                  <a:gd name="connsiteX1" fmla="*/ 261257 w 1110343"/>
                  <a:gd name="connsiteY1" fmla="*/ 117565 h 535577"/>
                  <a:gd name="connsiteX2" fmla="*/ 365760 w 1110343"/>
                  <a:gd name="connsiteY2" fmla="*/ 78377 h 535577"/>
                  <a:gd name="connsiteX3" fmla="*/ 470263 w 1110343"/>
                  <a:gd name="connsiteY3" fmla="*/ 39188 h 535577"/>
                  <a:gd name="connsiteX4" fmla="*/ 1018903 w 1110343"/>
                  <a:gd name="connsiteY4" fmla="*/ 0 h 535577"/>
                  <a:gd name="connsiteX5" fmla="*/ 1110343 w 1110343"/>
                  <a:gd name="connsiteY5" fmla="*/ 222068 h 535577"/>
                  <a:gd name="connsiteX6" fmla="*/ 757646 w 1110343"/>
                  <a:gd name="connsiteY6" fmla="*/ 313508 h 535577"/>
                  <a:gd name="connsiteX7" fmla="*/ 404949 w 1110343"/>
                  <a:gd name="connsiteY7" fmla="*/ 339634 h 535577"/>
                  <a:gd name="connsiteX8" fmla="*/ 300446 w 1110343"/>
                  <a:gd name="connsiteY8" fmla="*/ 535577 h 53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343" h="535577">
                    <a:moveTo>
                      <a:pt x="0" y="522514"/>
                    </a:moveTo>
                    <a:lnTo>
                      <a:pt x="261257" y="117565"/>
                    </a:lnTo>
                    <a:lnTo>
                      <a:pt x="365760" y="78377"/>
                    </a:lnTo>
                    <a:cubicBezTo>
                      <a:pt x="467973" y="41873"/>
                      <a:pt x="414344" y="67147"/>
                      <a:pt x="470263" y="39188"/>
                    </a:cubicBezTo>
                    <a:lnTo>
                      <a:pt x="1018903" y="0"/>
                    </a:lnTo>
                    <a:lnTo>
                      <a:pt x="1110343" y="222068"/>
                    </a:lnTo>
                    <a:lnTo>
                      <a:pt x="757646" y="313508"/>
                    </a:lnTo>
                    <a:lnTo>
                      <a:pt x="404949" y="339634"/>
                    </a:lnTo>
                    <a:lnTo>
                      <a:pt x="300446" y="535577"/>
                    </a:lnTo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928062" y="3045711"/>
              <a:ext cx="3788228" cy="929546"/>
              <a:chOff x="4928062" y="3045711"/>
              <a:chExt cx="3788228" cy="929546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928062" y="3045711"/>
                <a:ext cx="3788228" cy="79189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4928062" y="3837602"/>
                <a:ext cx="3788227" cy="137655"/>
              </a:xfrm>
              <a:custGeom>
                <a:avLst/>
                <a:gdLst>
                  <a:gd name="connsiteX0" fmla="*/ 0 w 3448594"/>
                  <a:gd name="connsiteY0" fmla="*/ 0 h 261257"/>
                  <a:gd name="connsiteX1" fmla="*/ 91440 w 3448594"/>
                  <a:gd name="connsiteY1" fmla="*/ 117565 h 261257"/>
                  <a:gd name="connsiteX2" fmla="*/ 287383 w 3448594"/>
                  <a:gd name="connsiteY2" fmla="*/ 0 h 261257"/>
                  <a:gd name="connsiteX3" fmla="*/ 326571 w 3448594"/>
                  <a:gd name="connsiteY3" fmla="*/ 143691 h 261257"/>
                  <a:gd name="connsiteX4" fmla="*/ 457200 w 3448594"/>
                  <a:gd name="connsiteY4" fmla="*/ 143691 h 261257"/>
                  <a:gd name="connsiteX5" fmla="*/ 496388 w 3448594"/>
                  <a:gd name="connsiteY5" fmla="*/ 65314 h 261257"/>
                  <a:gd name="connsiteX6" fmla="*/ 587828 w 3448594"/>
                  <a:gd name="connsiteY6" fmla="*/ 52251 h 261257"/>
                  <a:gd name="connsiteX7" fmla="*/ 692331 w 3448594"/>
                  <a:gd name="connsiteY7" fmla="*/ 13062 h 261257"/>
                  <a:gd name="connsiteX8" fmla="*/ 744583 w 3448594"/>
                  <a:gd name="connsiteY8" fmla="*/ 91440 h 261257"/>
                  <a:gd name="connsiteX9" fmla="*/ 836023 w 3448594"/>
                  <a:gd name="connsiteY9" fmla="*/ 169817 h 261257"/>
                  <a:gd name="connsiteX10" fmla="*/ 953588 w 3448594"/>
                  <a:gd name="connsiteY10" fmla="*/ 104502 h 261257"/>
                  <a:gd name="connsiteX11" fmla="*/ 1031966 w 3448594"/>
                  <a:gd name="connsiteY11" fmla="*/ 13062 h 261257"/>
                  <a:gd name="connsiteX12" fmla="*/ 1123406 w 3448594"/>
                  <a:gd name="connsiteY12" fmla="*/ 104502 h 261257"/>
                  <a:gd name="connsiteX13" fmla="*/ 1227908 w 3448594"/>
                  <a:gd name="connsiteY13" fmla="*/ 156754 h 261257"/>
                  <a:gd name="connsiteX14" fmla="*/ 1358537 w 3448594"/>
                  <a:gd name="connsiteY14" fmla="*/ 65314 h 261257"/>
                  <a:gd name="connsiteX15" fmla="*/ 1476103 w 3448594"/>
                  <a:gd name="connsiteY15" fmla="*/ 26125 h 261257"/>
                  <a:gd name="connsiteX16" fmla="*/ 1580606 w 3448594"/>
                  <a:gd name="connsiteY16" fmla="*/ 39188 h 261257"/>
                  <a:gd name="connsiteX17" fmla="*/ 1672046 w 3448594"/>
                  <a:gd name="connsiteY17" fmla="*/ 143691 h 261257"/>
                  <a:gd name="connsiteX18" fmla="*/ 1802674 w 3448594"/>
                  <a:gd name="connsiteY18" fmla="*/ 39188 h 261257"/>
                  <a:gd name="connsiteX19" fmla="*/ 1854926 w 3448594"/>
                  <a:gd name="connsiteY19" fmla="*/ 0 h 261257"/>
                  <a:gd name="connsiteX20" fmla="*/ 1985554 w 3448594"/>
                  <a:gd name="connsiteY20" fmla="*/ 117565 h 261257"/>
                  <a:gd name="connsiteX21" fmla="*/ 1985554 w 3448594"/>
                  <a:gd name="connsiteY21" fmla="*/ 182880 h 261257"/>
                  <a:gd name="connsiteX22" fmla="*/ 2050868 w 3448594"/>
                  <a:gd name="connsiteY22" fmla="*/ 26125 h 261257"/>
                  <a:gd name="connsiteX23" fmla="*/ 2076994 w 3448594"/>
                  <a:gd name="connsiteY23" fmla="*/ 26125 h 261257"/>
                  <a:gd name="connsiteX24" fmla="*/ 2076994 w 3448594"/>
                  <a:gd name="connsiteY24" fmla="*/ 104502 h 261257"/>
                  <a:gd name="connsiteX25" fmla="*/ 2116183 w 3448594"/>
                  <a:gd name="connsiteY25" fmla="*/ 261257 h 261257"/>
                  <a:gd name="connsiteX26" fmla="*/ 2116183 w 3448594"/>
                  <a:gd name="connsiteY26" fmla="*/ 261257 h 261257"/>
                  <a:gd name="connsiteX27" fmla="*/ 2207623 w 3448594"/>
                  <a:gd name="connsiteY27" fmla="*/ 169817 h 261257"/>
                  <a:gd name="connsiteX28" fmla="*/ 2259874 w 3448594"/>
                  <a:gd name="connsiteY28" fmla="*/ 65314 h 261257"/>
                  <a:gd name="connsiteX29" fmla="*/ 2299063 w 3448594"/>
                  <a:gd name="connsiteY29" fmla="*/ 13062 h 261257"/>
                  <a:gd name="connsiteX30" fmla="*/ 2416628 w 3448594"/>
                  <a:gd name="connsiteY30" fmla="*/ 13062 h 261257"/>
                  <a:gd name="connsiteX31" fmla="*/ 2442754 w 3448594"/>
                  <a:gd name="connsiteY31" fmla="*/ 52251 h 261257"/>
                  <a:gd name="connsiteX32" fmla="*/ 2495006 w 3448594"/>
                  <a:gd name="connsiteY32" fmla="*/ 104502 h 261257"/>
                  <a:gd name="connsiteX33" fmla="*/ 2599508 w 3448594"/>
                  <a:gd name="connsiteY33" fmla="*/ 52251 h 261257"/>
                  <a:gd name="connsiteX34" fmla="*/ 2690948 w 3448594"/>
                  <a:gd name="connsiteY34" fmla="*/ 13062 h 261257"/>
                  <a:gd name="connsiteX35" fmla="*/ 2808514 w 3448594"/>
                  <a:gd name="connsiteY35" fmla="*/ 91440 h 261257"/>
                  <a:gd name="connsiteX36" fmla="*/ 2808514 w 3448594"/>
                  <a:gd name="connsiteY36" fmla="*/ 91440 h 261257"/>
                  <a:gd name="connsiteX37" fmla="*/ 3030583 w 3448594"/>
                  <a:gd name="connsiteY37" fmla="*/ 39188 h 261257"/>
                  <a:gd name="connsiteX38" fmla="*/ 3030583 w 3448594"/>
                  <a:gd name="connsiteY38" fmla="*/ 39188 h 261257"/>
                  <a:gd name="connsiteX39" fmla="*/ 3317966 w 3448594"/>
                  <a:gd name="connsiteY39" fmla="*/ 91440 h 261257"/>
                  <a:gd name="connsiteX40" fmla="*/ 3448594 w 3448594"/>
                  <a:gd name="connsiteY40" fmla="*/ 0 h 26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448594" h="261257">
                    <a:moveTo>
                      <a:pt x="0" y="0"/>
                    </a:moveTo>
                    <a:lnTo>
                      <a:pt x="91440" y="117565"/>
                    </a:lnTo>
                    <a:lnTo>
                      <a:pt x="287383" y="0"/>
                    </a:lnTo>
                    <a:lnTo>
                      <a:pt x="326571" y="143691"/>
                    </a:lnTo>
                    <a:lnTo>
                      <a:pt x="457200" y="143691"/>
                    </a:lnTo>
                    <a:lnTo>
                      <a:pt x="496388" y="65314"/>
                    </a:lnTo>
                    <a:lnTo>
                      <a:pt x="587828" y="52251"/>
                    </a:lnTo>
                    <a:lnTo>
                      <a:pt x="692331" y="13062"/>
                    </a:lnTo>
                    <a:lnTo>
                      <a:pt x="744583" y="91440"/>
                    </a:lnTo>
                    <a:lnTo>
                      <a:pt x="836023" y="169817"/>
                    </a:lnTo>
                    <a:lnTo>
                      <a:pt x="953588" y="104502"/>
                    </a:lnTo>
                    <a:lnTo>
                      <a:pt x="1031966" y="13062"/>
                    </a:lnTo>
                    <a:lnTo>
                      <a:pt x="1123406" y="104502"/>
                    </a:lnTo>
                    <a:lnTo>
                      <a:pt x="1227908" y="156754"/>
                    </a:lnTo>
                    <a:lnTo>
                      <a:pt x="1358537" y="65314"/>
                    </a:lnTo>
                    <a:lnTo>
                      <a:pt x="1476103" y="26125"/>
                    </a:lnTo>
                    <a:lnTo>
                      <a:pt x="1580606" y="39188"/>
                    </a:lnTo>
                    <a:lnTo>
                      <a:pt x="1672046" y="143691"/>
                    </a:lnTo>
                    <a:lnTo>
                      <a:pt x="1802674" y="39188"/>
                    </a:lnTo>
                    <a:lnTo>
                      <a:pt x="1854926" y="0"/>
                    </a:lnTo>
                    <a:lnTo>
                      <a:pt x="1985554" y="117565"/>
                    </a:lnTo>
                    <a:lnTo>
                      <a:pt x="1985554" y="182880"/>
                    </a:lnTo>
                    <a:lnTo>
                      <a:pt x="2050868" y="26125"/>
                    </a:lnTo>
                    <a:lnTo>
                      <a:pt x="2076994" y="26125"/>
                    </a:lnTo>
                    <a:lnTo>
                      <a:pt x="2076994" y="104502"/>
                    </a:lnTo>
                    <a:lnTo>
                      <a:pt x="2116183" y="261257"/>
                    </a:lnTo>
                    <a:lnTo>
                      <a:pt x="2116183" y="261257"/>
                    </a:lnTo>
                    <a:lnTo>
                      <a:pt x="2207623" y="169817"/>
                    </a:lnTo>
                    <a:lnTo>
                      <a:pt x="2259874" y="65314"/>
                    </a:lnTo>
                    <a:lnTo>
                      <a:pt x="2299063" y="13062"/>
                    </a:lnTo>
                    <a:lnTo>
                      <a:pt x="2416628" y="13062"/>
                    </a:lnTo>
                    <a:lnTo>
                      <a:pt x="2442754" y="52251"/>
                    </a:lnTo>
                    <a:lnTo>
                      <a:pt x="2495006" y="104502"/>
                    </a:lnTo>
                    <a:lnTo>
                      <a:pt x="2599508" y="52251"/>
                    </a:lnTo>
                    <a:lnTo>
                      <a:pt x="2690948" y="13062"/>
                    </a:lnTo>
                    <a:lnTo>
                      <a:pt x="2808514" y="91440"/>
                    </a:lnTo>
                    <a:lnTo>
                      <a:pt x="2808514" y="91440"/>
                    </a:lnTo>
                    <a:lnTo>
                      <a:pt x="3030583" y="39188"/>
                    </a:lnTo>
                    <a:lnTo>
                      <a:pt x="3030583" y="39188"/>
                    </a:lnTo>
                    <a:lnTo>
                      <a:pt x="3317966" y="91440"/>
                    </a:lnTo>
                    <a:lnTo>
                      <a:pt x="3448594" y="0"/>
                    </a:ln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35" name="Oval 34"/>
            <p:cNvSpPr/>
            <p:nvPr/>
          </p:nvSpPr>
          <p:spPr>
            <a:xfrm>
              <a:off x="4934142" y="3907149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6" name="Oval 35"/>
            <p:cNvSpPr/>
            <p:nvPr/>
          </p:nvSpPr>
          <p:spPr>
            <a:xfrm>
              <a:off x="5543061" y="3862050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7" name="Oval 36"/>
            <p:cNvSpPr/>
            <p:nvPr/>
          </p:nvSpPr>
          <p:spPr>
            <a:xfrm>
              <a:off x="6491617" y="3840227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Oval 37"/>
            <p:cNvSpPr/>
            <p:nvPr/>
          </p:nvSpPr>
          <p:spPr>
            <a:xfrm>
              <a:off x="6838680" y="3870207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9" name="Oval 38"/>
            <p:cNvSpPr/>
            <p:nvPr/>
          </p:nvSpPr>
          <p:spPr>
            <a:xfrm>
              <a:off x="7399278" y="3854654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0" name="Oval 39"/>
            <p:cNvSpPr/>
            <p:nvPr/>
          </p:nvSpPr>
          <p:spPr>
            <a:xfrm>
              <a:off x="7723933" y="3863822"/>
              <a:ext cx="169818" cy="119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21321" y="4537091"/>
            <a:ext cx="3115569" cy="1817564"/>
            <a:chOff x="4381611" y="2833366"/>
            <a:chExt cx="4409692" cy="2483216"/>
          </a:xfrm>
        </p:grpSpPr>
        <p:sp>
          <p:nvSpPr>
            <p:cNvPr id="45" name="Rectangle 44"/>
            <p:cNvSpPr/>
            <p:nvPr/>
          </p:nvSpPr>
          <p:spPr>
            <a:xfrm>
              <a:off x="4381611" y="3340256"/>
              <a:ext cx="4409692" cy="10372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381611" y="3340255"/>
              <a:ext cx="4409692" cy="1976327"/>
              <a:chOff x="476719" y="3933692"/>
              <a:chExt cx="3788228" cy="1694813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476719" y="4570413"/>
                <a:ext cx="3788228" cy="1058092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698787" y="4052842"/>
                <a:ext cx="1110343" cy="535577"/>
              </a:xfrm>
              <a:custGeom>
                <a:avLst/>
                <a:gdLst>
                  <a:gd name="connsiteX0" fmla="*/ 0 w 1110343"/>
                  <a:gd name="connsiteY0" fmla="*/ 522514 h 535577"/>
                  <a:gd name="connsiteX1" fmla="*/ 261257 w 1110343"/>
                  <a:gd name="connsiteY1" fmla="*/ 117565 h 535577"/>
                  <a:gd name="connsiteX2" fmla="*/ 365760 w 1110343"/>
                  <a:gd name="connsiteY2" fmla="*/ 78377 h 535577"/>
                  <a:gd name="connsiteX3" fmla="*/ 470263 w 1110343"/>
                  <a:gd name="connsiteY3" fmla="*/ 39188 h 535577"/>
                  <a:gd name="connsiteX4" fmla="*/ 1018903 w 1110343"/>
                  <a:gd name="connsiteY4" fmla="*/ 0 h 535577"/>
                  <a:gd name="connsiteX5" fmla="*/ 1110343 w 1110343"/>
                  <a:gd name="connsiteY5" fmla="*/ 222068 h 535577"/>
                  <a:gd name="connsiteX6" fmla="*/ 757646 w 1110343"/>
                  <a:gd name="connsiteY6" fmla="*/ 313508 h 535577"/>
                  <a:gd name="connsiteX7" fmla="*/ 404949 w 1110343"/>
                  <a:gd name="connsiteY7" fmla="*/ 339634 h 535577"/>
                  <a:gd name="connsiteX8" fmla="*/ 300446 w 1110343"/>
                  <a:gd name="connsiteY8" fmla="*/ 535577 h 53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343" h="535577">
                    <a:moveTo>
                      <a:pt x="0" y="522514"/>
                    </a:moveTo>
                    <a:lnTo>
                      <a:pt x="261257" y="117565"/>
                    </a:lnTo>
                    <a:lnTo>
                      <a:pt x="365760" y="78377"/>
                    </a:lnTo>
                    <a:cubicBezTo>
                      <a:pt x="467973" y="41873"/>
                      <a:pt x="414344" y="67147"/>
                      <a:pt x="470263" y="39188"/>
                    </a:cubicBezTo>
                    <a:lnTo>
                      <a:pt x="1018903" y="0"/>
                    </a:lnTo>
                    <a:lnTo>
                      <a:pt x="1110343" y="222068"/>
                    </a:lnTo>
                    <a:lnTo>
                      <a:pt x="757646" y="313508"/>
                    </a:lnTo>
                    <a:lnTo>
                      <a:pt x="404949" y="339634"/>
                    </a:lnTo>
                    <a:lnTo>
                      <a:pt x="300446" y="535577"/>
                    </a:lnTo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1971326" y="4149928"/>
                <a:ext cx="1110343" cy="535577"/>
              </a:xfrm>
              <a:custGeom>
                <a:avLst/>
                <a:gdLst>
                  <a:gd name="connsiteX0" fmla="*/ 0 w 1110343"/>
                  <a:gd name="connsiteY0" fmla="*/ 522514 h 535577"/>
                  <a:gd name="connsiteX1" fmla="*/ 261257 w 1110343"/>
                  <a:gd name="connsiteY1" fmla="*/ 117565 h 535577"/>
                  <a:gd name="connsiteX2" fmla="*/ 365760 w 1110343"/>
                  <a:gd name="connsiteY2" fmla="*/ 78377 h 535577"/>
                  <a:gd name="connsiteX3" fmla="*/ 470263 w 1110343"/>
                  <a:gd name="connsiteY3" fmla="*/ 39188 h 535577"/>
                  <a:gd name="connsiteX4" fmla="*/ 1018903 w 1110343"/>
                  <a:gd name="connsiteY4" fmla="*/ 0 h 535577"/>
                  <a:gd name="connsiteX5" fmla="*/ 1110343 w 1110343"/>
                  <a:gd name="connsiteY5" fmla="*/ 222068 h 535577"/>
                  <a:gd name="connsiteX6" fmla="*/ 757646 w 1110343"/>
                  <a:gd name="connsiteY6" fmla="*/ 313508 h 535577"/>
                  <a:gd name="connsiteX7" fmla="*/ 404949 w 1110343"/>
                  <a:gd name="connsiteY7" fmla="*/ 339634 h 535577"/>
                  <a:gd name="connsiteX8" fmla="*/ 300446 w 1110343"/>
                  <a:gd name="connsiteY8" fmla="*/ 535577 h 53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343" h="535577">
                    <a:moveTo>
                      <a:pt x="0" y="522514"/>
                    </a:moveTo>
                    <a:lnTo>
                      <a:pt x="261257" y="117565"/>
                    </a:lnTo>
                    <a:lnTo>
                      <a:pt x="365760" y="78377"/>
                    </a:lnTo>
                    <a:cubicBezTo>
                      <a:pt x="467973" y="41873"/>
                      <a:pt x="414344" y="67147"/>
                      <a:pt x="470263" y="39188"/>
                    </a:cubicBezTo>
                    <a:lnTo>
                      <a:pt x="1018903" y="0"/>
                    </a:lnTo>
                    <a:lnTo>
                      <a:pt x="1110343" y="222068"/>
                    </a:lnTo>
                    <a:lnTo>
                      <a:pt x="757646" y="313508"/>
                    </a:lnTo>
                    <a:lnTo>
                      <a:pt x="404949" y="339634"/>
                    </a:lnTo>
                    <a:lnTo>
                      <a:pt x="300446" y="535577"/>
                    </a:lnTo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3196787" y="3933692"/>
                <a:ext cx="937532" cy="654728"/>
              </a:xfrm>
              <a:custGeom>
                <a:avLst/>
                <a:gdLst>
                  <a:gd name="connsiteX0" fmla="*/ 0 w 1110343"/>
                  <a:gd name="connsiteY0" fmla="*/ 522514 h 535577"/>
                  <a:gd name="connsiteX1" fmla="*/ 261257 w 1110343"/>
                  <a:gd name="connsiteY1" fmla="*/ 117565 h 535577"/>
                  <a:gd name="connsiteX2" fmla="*/ 365760 w 1110343"/>
                  <a:gd name="connsiteY2" fmla="*/ 78377 h 535577"/>
                  <a:gd name="connsiteX3" fmla="*/ 470263 w 1110343"/>
                  <a:gd name="connsiteY3" fmla="*/ 39188 h 535577"/>
                  <a:gd name="connsiteX4" fmla="*/ 1018903 w 1110343"/>
                  <a:gd name="connsiteY4" fmla="*/ 0 h 535577"/>
                  <a:gd name="connsiteX5" fmla="*/ 1110343 w 1110343"/>
                  <a:gd name="connsiteY5" fmla="*/ 222068 h 535577"/>
                  <a:gd name="connsiteX6" fmla="*/ 757646 w 1110343"/>
                  <a:gd name="connsiteY6" fmla="*/ 313508 h 535577"/>
                  <a:gd name="connsiteX7" fmla="*/ 404949 w 1110343"/>
                  <a:gd name="connsiteY7" fmla="*/ 339634 h 535577"/>
                  <a:gd name="connsiteX8" fmla="*/ 300446 w 1110343"/>
                  <a:gd name="connsiteY8" fmla="*/ 535577 h 53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343" h="535577">
                    <a:moveTo>
                      <a:pt x="0" y="522514"/>
                    </a:moveTo>
                    <a:lnTo>
                      <a:pt x="261257" y="117565"/>
                    </a:lnTo>
                    <a:lnTo>
                      <a:pt x="365760" y="78377"/>
                    </a:lnTo>
                    <a:cubicBezTo>
                      <a:pt x="467973" y="41873"/>
                      <a:pt x="414344" y="67147"/>
                      <a:pt x="470263" y="39188"/>
                    </a:cubicBezTo>
                    <a:lnTo>
                      <a:pt x="1018903" y="0"/>
                    </a:lnTo>
                    <a:lnTo>
                      <a:pt x="1110343" y="222068"/>
                    </a:lnTo>
                    <a:lnTo>
                      <a:pt x="757646" y="313508"/>
                    </a:lnTo>
                    <a:lnTo>
                      <a:pt x="404949" y="339634"/>
                    </a:lnTo>
                    <a:lnTo>
                      <a:pt x="300446" y="535577"/>
                    </a:lnTo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4386375" y="2833366"/>
              <a:ext cx="4404928" cy="681255"/>
              <a:chOff x="4448334" y="1719894"/>
              <a:chExt cx="3115568" cy="647083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4448334" y="1719894"/>
                <a:ext cx="3115568" cy="60136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4448334" y="2321258"/>
                <a:ext cx="3115567" cy="45719"/>
              </a:xfrm>
              <a:custGeom>
                <a:avLst/>
                <a:gdLst>
                  <a:gd name="connsiteX0" fmla="*/ 0 w 3448594"/>
                  <a:gd name="connsiteY0" fmla="*/ 0 h 261257"/>
                  <a:gd name="connsiteX1" fmla="*/ 91440 w 3448594"/>
                  <a:gd name="connsiteY1" fmla="*/ 117565 h 261257"/>
                  <a:gd name="connsiteX2" fmla="*/ 287383 w 3448594"/>
                  <a:gd name="connsiteY2" fmla="*/ 0 h 261257"/>
                  <a:gd name="connsiteX3" fmla="*/ 326571 w 3448594"/>
                  <a:gd name="connsiteY3" fmla="*/ 143691 h 261257"/>
                  <a:gd name="connsiteX4" fmla="*/ 457200 w 3448594"/>
                  <a:gd name="connsiteY4" fmla="*/ 143691 h 261257"/>
                  <a:gd name="connsiteX5" fmla="*/ 496388 w 3448594"/>
                  <a:gd name="connsiteY5" fmla="*/ 65314 h 261257"/>
                  <a:gd name="connsiteX6" fmla="*/ 587828 w 3448594"/>
                  <a:gd name="connsiteY6" fmla="*/ 52251 h 261257"/>
                  <a:gd name="connsiteX7" fmla="*/ 692331 w 3448594"/>
                  <a:gd name="connsiteY7" fmla="*/ 13062 h 261257"/>
                  <a:gd name="connsiteX8" fmla="*/ 744583 w 3448594"/>
                  <a:gd name="connsiteY8" fmla="*/ 91440 h 261257"/>
                  <a:gd name="connsiteX9" fmla="*/ 836023 w 3448594"/>
                  <a:gd name="connsiteY9" fmla="*/ 169817 h 261257"/>
                  <a:gd name="connsiteX10" fmla="*/ 953588 w 3448594"/>
                  <a:gd name="connsiteY10" fmla="*/ 104502 h 261257"/>
                  <a:gd name="connsiteX11" fmla="*/ 1031966 w 3448594"/>
                  <a:gd name="connsiteY11" fmla="*/ 13062 h 261257"/>
                  <a:gd name="connsiteX12" fmla="*/ 1123406 w 3448594"/>
                  <a:gd name="connsiteY12" fmla="*/ 104502 h 261257"/>
                  <a:gd name="connsiteX13" fmla="*/ 1227908 w 3448594"/>
                  <a:gd name="connsiteY13" fmla="*/ 156754 h 261257"/>
                  <a:gd name="connsiteX14" fmla="*/ 1358537 w 3448594"/>
                  <a:gd name="connsiteY14" fmla="*/ 65314 h 261257"/>
                  <a:gd name="connsiteX15" fmla="*/ 1476103 w 3448594"/>
                  <a:gd name="connsiteY15" fmla="*/ 26125 h 261257"/>
                  <a:gd name="connsiteX16" fmla="*/ 1580606 w 3448594"/>
                  <a:gd name="connsiteY16" fmla="*/ 39188 h 261257"/>
                  <a:gd name="connsiteX17" fmla="*/ 1672046 w 3448594"/>
                  <a:gd name="connsiteY17" fmla="*/ 143691 h 261257"/>
                  <a:gd name="connsiteX18" fmla="*/ 1802674 w 3448594"/>
                  <a:gd name="connsiteY18" fmla="*/ 39188 h 261257"/>
                  <a:gd name="connsiteX19" fmla="*/ 1854926 w 3448594"/>
                  <a:gd name="connsiteY19" fmla="*/ 0 h 261257"/>
                  <a:gd name="connsiteX20" fmla="*/ 1985554 w 3448594"/>
                  <a:gd name="connsiteY20" fmla="*/ 117565 h 261257"/>
                  <a:gd name="connsiteX21" fmla="*/ 1985554 w 3448594"/>
                  <a:gd name="connsiteY21" fmla="*/ 182880 h 261257"/>
                  <a:gd name="connsiteX22" fmla="*/ 2050868 w 3448594"/>
                  <a:gd name="connsiteY22" fmla="*/ 26125 h 261257"/>
                  <a:gd name="connsiteX23" fmla="*/ 2076994 w 3448594"/>
                  <a:gd name="connsiteY23" fmla="*/ 26125 h 261257"/>
                  <a:gd name="connsiteX24" fmla="*/ 2076994 w 3448594"/>
                  <a:gd name="connsiteY24" fmla="*/ 104502 h 261257"/>
                  <a:gd name="connsiteX25" fmla="*/ 2116183 w 3448594"/>
                  <a:gd name="connsiteY25" fmla="*/ 261257 h 261257"/>
                  <a:gd name="connsiteX26" fmla="*/ 2116183 w 3448594"/>
                  <a:gd name="connsiteY26" fmla="*/ 261257 h 261257"/>
                  <a:gd name="connsiteX27" fmla="*/ 2207623 w 3448594"/>
                  <a:gd name="connsiteY27" fmla="*/ 169817 h 261257"/>
                  <a:gd name="connsiteX28" fmla="*/ 2259874 w 3448594"/>
                  <a:gd name="connsiteY28" fmla="*/ 65314 h 261257"/>
                  <a:gd name="connsiteX29" fmla="*/ 2299063 w 3448594"/>
                  <a:gd name="connsiteY29" fmla="*/ 13062 h 261257"/>
                  <a:gd name="connsiteX30" fmla="*/ 2416628 w 3448594"/>
                  <a:gd name="connsiteY30" fmla="*/ 13062 h 261257"/>
                  <a:gd name="connsiteX31" fmla="*/ 2442754 w 3448594"/>
                  <a:gd name="connsiteY31" fmla="*/ 52251 h 261257"/>
                  <a:gd name="connsiteX32" fmla="*/ 2495006 w 3448594"/>
                  <a:gd name="connsiteY32" fmla="*/ 104502 h 261257"/>
                  <a:gd name="connsiteX33" fmla="*/ 2599508 w 3448594"/>
                  <a:gd name="connsiteY33" fmla="*/ 52251 h 261257"/>
                  <a:gd name="connsiteX34" fmla="*/ 2690948 w 3448594"/>
                  <a:gd name="connsiteY34" fmla="*/ 13062 h 261257"/>
                  <a:gd name="connsiteX35" fmla="*/ 2808514 w 3448594"/>
                  <a:gd name="connsiteY35" fmla="*/ 91440 h 261257"/>
                  <a:gd name="connsiteX36" fmla="*/ 2808514 w 3448594"/>
                  <a:gd name="connsiteY36" fmla="*/ 91440 h 261257"/>
                  <a:gd name="connsiteX37" fmla="*/ 3030583 w 3448594"/>
                  <a:gd name="connsiteY37" fmla="*/ 39188 h 261257"/>
                  <a:gd name="connsiteX38" fmla="*/ 3030583 w 3448594"/>
                  <a:gd name="connsiteY38" fmla="*/ 39188 h 261257"/>
                  <a:gd name="connsiteX39" fmla="*/ 3317966 w 3448594"/>
                  <a:gd name="connsiteY39" fmla="*/ 91440 h 261257"/>
                  <a:gd name="connsiteX40" fmla="*/ 3448594 w 3448594"/>
                  <a:gd name="connsiteY40" fmla="*/ 0 h 26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448594" h="261257">
                    <a:moveTo>
                      <a:pt x="0" y="0"/>
                    </a:moveTo>
                    <a:lnTo>
                      <a:pt x="91440" y="117565"/>
                    </a:lnTo>
                    <a:lnTo>
                      <a:pt x="287383" y="0"/>
                    </a:lnTo>
                    <a:lnTo>
                      <a:pt x="326571" y="143691"/>
                    </a:lnTo>
                    <a:lnTo>
                      <a:pt x="457200" y="143691"/>
                    </a:lnTo>
                    <a:lnTo>
                      <a:pt x="496388" y="65314"/>
                    </a:lnTo>
                    <a:lnTo>
                      <a:pt x="587828" y="52251"/>
                    </a:lnTo>
                    <a:lnTo>
                      <a:pt x="692331" y="13062"/>
                    </a:lnTo>
                    <a:lnTo>
                      <a:pt x="744583" y="91440"/>
                    </a:lnTo>
                    <a:lnTo>
                      <a:pt x="836023" y="169817"/>
                    </a:lnTo>
                    <a:lnTo>
                      <a:pt x="953588" y="104502"/>
                    </a:lnTo>
                    <a:lnTo>
                      <a:pt x="1031966" y="13062"/>
                    </a:lnTo>
                    <a:lnTo>
                      <a:pt x="1123406" y="104502"/>
                    </a:lnTo>
                    <a:lnTo>
                      <a:pt x="1227908" y="156754"/>
                    </a:lnTo>
                    <a:lnTo>
                      <a:pt x="1358537" y="65314"/>
                    </a:lnTo>
                    <a:lnTo>
                      <a:pt x="1476103" y="26125"/>
                    </a:lnTo>
                    <a:lnTo>
                      <a:pt x="1580606" y="39188"/>
                    </a:lnTo>
                    <a:lnTo>
                      <a:pt x="1672046" y="143691"/>
                    </a:lnTo>
                    <a:lnTo>
                      <a:pt x="1802674" y="39188"/>
                    </a:lnTo>
                    <a:lnTo>
                      <a:pt x="1854926" y="0"/>
                    </a:lnTo>
                    <a:lnTo>
                      <a:pt x="1985554" y="117565"/>
                    </a:lnTo>
                    <a:lnTo>
                      <a:pt x="1985554" y="182880"/>
                    </a:lnTo>
                    <a:lnTo>
                      <a:pt x="2050868" y="26125"/>
                    </a:lnTo>
                    <a:lnTo>
                      <a:pt x="2076994" y="26125"/>
                    </a:lnTo>
                    <a:lnTo>
                      <a:pt x="2076994" y="104502"/>
                    </a:lnTo>
                    <a:lnTo>
                      <a:pt x="2116183" y="261257"/>
                    </a:lnTo>
                    <a:lnTo>
                      <a:pt x="2116183" y="261257"/>
                    </a:lnTo>
                    <a:lnTo>
                      <a:pt x="2207623" y="169817"/>
                    </a:lnTo>
                    <a:lnTo>
                      <a:pt x="2259874" y="65314"/>
                    </a:lnTo>
                    <a:lnTo>
                      <a:pt x="2299063" y="13062"/>
                    </a:lnTo>
                    <a:lnTo>
                      <a:pt x="2416628" y="13062"/>
                    </a:lnTo>
                    <a:lnTo>
                      <a:pt x="2442754" y="52251"/>
                    </a:lnTo>
                    <a:lnTo>
                      <a:pt x="2495006" y="104502"/>
                    </a:lnTo>
                    <a:lnTo>
                      <a:pt x="2599508" y="52251"/>
                    </a:lnTo>
                    <a:lnTo>
                      <a:pt x="2690948" y="13062"/>
                    </a:lnTo>
                    <a:lnTo>
                      <a:pt x="2808514" y="91440"/>
                    </a:lnTo>
                    <a:lnTo>
                      <a:pt x="2808514" y="91440"/>
                    </a:lnTo>
                    <a:lnTo>
                      <a:pt x="3030583" y="39188"/>
                    </a:lnTo>
                    <a:lnTo>
                      <a:pt x="3030583" y="39188"/>
                    </a:lnTo>
                    <a:lnTo>
                      <a:pt x="3317966" y="91440"/>
                    </a:lnTo>
                    <a:lnTo>
                      <a:pt x="3448594" y="0"/>
                    </a:ln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48" name="Oval 47"/>
            <p:cNvSpPr/>
            <p:nvPr/>
          </p:nvSpPr>
          <p:spPr>
            <a:xfrm>
              <a:off x="4412388" y="3517675"/>
              <a:ext cx="197677" cy="1389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" name="Oval 48"/>
            <p:cNvSpPr/>
            <p:nvPr/>
          </p:nvSpPr>
          <p:spPr>
            <a:xfrm>
              <a:off x="6641419" y="3477659"/>
              <a:ext cx="197677" cy="1389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0" name="Oval 49"/>
            <p:cNvSpPr/>
            <p:nvPr/>
          </p:nvSpPr>
          <p:spPr>
            <a:xfrm>
              <a:off x="4747957" y="3506166"/>
              <a:ext cx="197677" cy="1389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1" name="Oval 50"/>
            <p:cNvSpPr/>
            <p:nvPr/>
          </p:nvSpPr>
          <p:spPr>
            <a:xfrm>
              <a:off x="5914372" y="3502466"/>
              <a:ext cx="197677" cy="1389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2" name="Oval 51"/>
            <p:cNvSpPr/>
            <p:nvPr/>
          </p:nvSpPr>
          <p:spPr>
            <a:xfrm>
              <a:off x="6321172" y="3488465"/>
              <a:ext cx="197677" cy="1389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3" name="Oval 52"/>
            <p:cNvSpPr/>
            <p:nvPr/>
          </p:nvSpPr>
          <p:spPr>
            <a:xfrm>
              <a:off x="7474728" y="3498815"/>
              <a:ext cx="197677" cy="1389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3892765" y="385559"/>
            <a:ext cx="501610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/>
              <a:t>Kemiallis</a:t>
            </a:r>
            <a:r>
              <a:rPr lang="fi-FI" sz="2800" dirty="0"/>
              <a:t>-mekaaninen kiillotus: </a:t>
            </a:r>
          </a:p>
          <a:p>
            <a:r>
              <a:rPr lang="fi-FI" sz="2800" dirty="0"/>
              <a:t>kovat Al</a:t>
            </a:r>
            <a:r>
              <a:rPr lang="fi-FI" sz="2800" baseline="-25000" dirty="0"/>
              <a:t>2</a:t>
            </a:r>
            <a:r>
              <a:rPr lang="fi-FI" sz="2800" dirty="0"/>
              <a:t>O</a:t>
            </a:r>
            <a:r>
              <a:rPr lang="fi-FI" sz="2800" baseline="-25000" dirty="0"/>
              <a:t>3</a:t>
            </a:r>
            <a:r>
              <a:rPr lang="fi-FI" sz="2800" dirty="0"/>
              <a:t> partikkelit (10-20 </a:t>
            </a:r>
            <a:r>
              <a:rPr lang="fi-FI" sz="2800" dirty="0" err="1"/>
              <a:t>nm</a:t>
            </a:r>
            <a:r>
              <a:rPr lang="fi-FI" sz="2800" dirty="0"/>
              <a:t>) hiovat mekaanisesti metallia ja emäs (/happo) syövyttää.</a:t>
            </a:r>
          </a:p>
          <a:p>
            <a:endParaRPr lang="fi-FI" sz="2800" dirty="0"/>
          </a:p>
          <a:p>
            <a:r>
              <a:rPr lang="fi-FI" sz="2800" dirty="0"/>
              <a:t>Pehmeä kiillotusliina mukautuu paineeseen, mutta pitää partikkelit painettuina kiillotettavaan pintaan.</a:t>
            </a:r>
          </a:p>
          <a:p>
            <a:endParaRPr lang="fi-FI" sz="2800" dirty="0"/>
          </a:p>
          <a:p>
            <a:r>
              <a:rPr lang="fi-FI" sz="2800" dirty="0"/>
              <a:t>Kiillotusnopeus esim. piille noin 100-1000 </a:t>
            </a:r>
            <a:r>
              <a:rPr lang="fi-FI" sz="2800" dirty="0" err="1"/>
              <a:t>nm</a:t>
            </a:r>
            <a:r>
              <a:rPr lang="fi-FI" sz="2800" dirty="0"/>
              <a:t>/min.</a:t>
            </a:r>
          </a:p>
        </p:txBody>
      </p:sp>
    </p:spTree>
    <p:extLst>
      <p:ext uri="{BB962C8B-B14F-4D97-AF65-F5344CB8AC3E}">
        <p14:creationId xmlns:p14="http://schemas.microsoft.com/office/powerpoint/2010/main" val="2828119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9ACE-166E-48B0-A0D0-73DC909B7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29600" cy="1325563"/>
          </a:xfrm>
        </p:spPr>
        <p:txBody>
          <a:bodyPr/>
          <a:lstStyle/>
          <a:p>
            <a:r>
              <a:rPr lang="en-US" dirty="0" err="1"/>
              <a:t>Lämmönjohtuminen</a:t>
            </a:r>
            <a:r>
              <a:rPr lang="en-US" dirty="0"/>
              <a:t> </a:t>
            </a:r>
            <a:r>
              <a:rPr lang="en-US" dirty="0" err="1"/>
              <a:t>rajapinnalla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84ABC-2E27-4F56-B0AA-73C2339F5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401" y="3164050"/>
            <a:ext cx="2505196" cy="1284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905C6C-D356-4510-8689-9DE08B1C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954" y="5149849"/>
            <a:ext cx="2551591" cy="1445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078AB2-7666-4ED1-9CC4-B1A83C401E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8" t="19137" r="16789" b="13977"/>
          <a:stretch/>
        </p:blipFill>
        <p:spPr>
          <a:xfrm>
            <a:off x="5437238" y="1431882"/>
            <a:ext cx="2436931" cy="144523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77831D4-8AEB-41A0-8C75-CA625F538978}"/>
              </a:ext>
            </a:extLst>
          </p:cNvPr>
          <p:cNvSpPr/>
          <p:nvPr/>
        </p:nvSpPr>
        <p:spPr>
          <a:xfrm rot="2880558">
            <a:off x="3150715" y="2696970"/>
            <a:ext cx="2545244" cy="362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F4B28-BD87-4C33-8220-419CB01463FD}"/>
              </a:ext>
            </a:extLst>
          </p:cNvPr>
          <p:cNvSpPr txBox="1"/>
          <p:nvPr/>
        </p:nvSpPr>
        <p:spPr>
          <a:xfrm>
            <a:off x="466981" y="1431882"/>
            <a:ext cx="3765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Ilma</a:t>
            </a:r>
            <a:r>
              <a:rPr lang="en-US" sz="2400" dirty="0"/>
              <a:t> </a:t>
            </a:r>
            <a:r>
              <a:rPr lang="en-US" sz="2400" dirty="0" err="1"/>
              <a:t>huono</a:t>
            </a:r>
            <a:r>
              <a:rPr lang="en-US" sz="2400" dirty="0"/>
              <a:t> </a:t>
            </a:r>
            <a:r>
              <a:rPr lang="en-US" sz="2400" dirty="0" err="1"/>
              <a:t>lämmönjohde</a:t>
            </a:r>
            <a:r>
              <a:rPr lang="en-US" sz="2400" dirty="0"/>
              <a:t>,</a:t>
            </a:r>
          </a:p>
          <a:p>
            <a:r>
              <a:rPr lang="fi-FI" sz="2400" dirty="0"/>
              <a:t>0.024 W/K*m</a:t>
            </a:r>
            <a:endParaRPr lang="LID4096" sz="24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82EB234-1614-466E-8DD8-A26C9E08BC17}"/>
              </a:ext>
            </a:extLst>
          </p:cNvPr>
          <p:cNvSpPr/>
          <p:nvPr/>
        </p:nvSpPr>
        <p:spPr>
          <a:xfrm rot="3003816">
            <a:off x="3309779" y="4795341"/>
            <a:ext cx="2363456" cy="314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B24482-5783-44BE-BDDF-EB0AFEDBFEE3}"/>
              </a:ext>
            </a:extLst>
          </p:cNvPr>
          <p:cNvSpPr txBox="1"/>
          <p:nvPr/>
        </p:nvSpPr>
        <p:spPr>
          <a:xfrm>
            <a:off x="429812" y="2574611"/>
            <a:ext cx="48691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Pastamainen</a:t>
            </a:r>
            <a:r>
              <a:rPr lang="en-US" sz="2400" dirty="0"/>
              <a:t> </a:t>
            </a:r>
            <a:r>
              <a:rPr lang="en-US" sz="2400" dirty="0" err="1"/>
              <a:t>lämpöä</a:t>
            </a:r>
            <a:r>
              <a:rPr lang="en-US" sz="2400" dirty="0"/>
              <a:t> </a:t>
            </a:r>
            <a:r>
              <a:rPr lang="en-US" sz="2400" dirty="0" err="1"/>
              <a:t>johtava</a:t>
            </a:r>
            <a:r>
              <a:rPr lang="en-US" sz="2400" dirty="0"/>
              <a:t> </a:t>
            </a:r>
            <a:r>
              <a:rPr lang="en-US" sz="2400" dirty="0" err="1"/>
              <a:t>kerros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FF0000"/>
                </a:solidFill>
              </a:rPr>
              <a:t>TIM, thermal interface material, </a:t>
            </a:r>
            <a:r>
              <a:rPr lang="en-US" sz="2400" dirty="0" err="1"/>
              <a:t>esim</a:t>
            </a:r>
            <a:r>
              <a:rPr lang="en-US" sz="2400" dirty="0"/>
              <a:t>. </a:t>
            </a:r>
            <a:r>
              <a:rPr lang="en-US" sz="2400" dirty="0" err="1"/>
              <a:t>silikonia</a:t>
            </a:r>
            <a:r>
              <a:rPr lang="en-US" sz="2400" dirty="0"/>
              <a:t> </a:t>
            </a:r>
            <a:r>
              <a:rPr lang="en-US" sz="2400" dirty="0" err="1"/>
              <a:t>jossa</a:t>
            </a:r>
            <a:r>
              <a:rPr lang="en-US" sz="2400" dirty="0"/>
              <a:t> </a:t>
            </a:r>
            <a:r>
              <a:rPr lang="en-US" sz="2400" dirty="0" err="1"/>
              <a:t>boorinitridi-partikkeleita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Lämmönjohtavuus</a:t>
            </a:r>
            <a:r>
              <a:rPr lang="en-US" sz="2400" dirty="0"/>
              <a:t>  </a:t>
            </a:r>
            <a:r>
              <a:rPr lang="en-US" sz="2400" dirty="0">
                <a:cs typeface="Times New Roman" panose="02020603050405020304" pitchFamily="18" charset="0"/>
              </a:rPr>
              <a:t>λ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esim</a:t>
            </a:r>
            <a:r>
              <a:rPr lang="en-US" sz="2400" dirty="0"/>
              <a:t>. 3 W/K*m</a:t>
            </a:r>
          </a:p>
          <a:p>
            <a:r>
              <a:rPr lang="en-US" sz="2400" dirty="0"/>
              <a:t>(</a:t>
            </a:r>
            <a:r>
              <a:rPr lang="en-US" sz="2400" dirty="0" err="1"/>
              <a:t>silikoni</a:t>
            </a:r>
            <a:r>
              <a:rPr lang="en-US" sz="2400" dirty="0"/>
              <a:t> </a:t>
            </a:r>
            <a:r>
              <a:rPr lang="en-US" sz="2400" dirty="0" err="1"/>
              <a:t>ilman</a:t>
            </a:r>
            <a:r>
              <a:rPr lang="en-US" sz="2400" dirty="0"/>
              <a:t> </a:t>
            </a:r>
            <a:r>
              <a:rPr lang="en-US" sz="2400" dirty="0" err="1"/>
              <a:t>lisäkettä</a:t>
            </a:r>
            <a:r>
              <a:rPr lang="en-US" sz="2400" dirty="0"/>
              <a:t> 0.2 W/K*m)</a:t>
            </a:r>
          </a:p>
          <a:p>
            <a:r>
              <a:rPr lang="en-US" sz="2400" dirty="0"/>
              <a:t>Toki: Si 130 W/K*m, </a:t>
            </a:r>
          </a:p>
          <a:p>
            <a:r>
              <a:rPr lang="en-US" sz="2400" dirty="0"/>
              <a:t>Cu 380 W/K*m,</a:t>
            </a:r>
          </a:p>
          <a:p>
            <a:r>
              <a:rPr lang="en-US" sz="2400" dirty="0" err="1"/>
              <a:t>Mutta</a:t>
            </a:r>
            <a:r>
              <a:rPr lang="en-US" sz="2400" dirty="0"/>
              <a:t> Q = </a:t>
            </a:r>
            <a:r>
              <a:rPr lang="en-US" sz="2400" dirty="0">
                <a:cs typeface="Times New Roman" panose="02020603050405020304" pitchFamily="18" charset="0"/>
              </a:rPr>
              <a:t>λ</a:t>
            </a:r>
            <a:r>
              <a:rPr lang="el-GR" sz="2400" dirty="0">
                <a:cs typeface="Times New Roman" panose="02020603050405020304" pitchFamily="18" charset="0"/>
              </a:rPr>
              <a:t>Δ</a:t>
            </a:r>
            <a:r>
              <a:rPr lang="en-US" sz="2400" dirty="0">
                <a:cs typeface="Times New Roman" panose="02020603050405020304" pitchFamily="18" charset="0"/>
              </a:rPr>
              <a:t>T/</a:t>
            </a:r>
            <a:r>
              <a:rPr lang="el-GR" sz="2400" dirty="0">
                <a:cs typeface="Times New Roman" panose="02020603050405020304" pitchFamily="18" charset="0"/>
              </a:rPr>
              <a:t> Δ</a:t>
            </a:r>
            <a:r>
              <a:rPr lang="en-US" sz="2400" dirty="0">
                <a:cs typeface="Times New Roman" panose="02020603050405020304" pitchFamily="18" charset="0"/>
              </a:rPr>
              <a:t>x, ja </a:t>
            </a:r>
            <a:r>
              <a:rPr lang="el-GR" sz="2400" dirty="0">
                <a:cs typeface="Times New Roman" panose="02020603050405020304" pitchFamily="18" charset="0"/>
              </a:rPr>
              <a:t>Δ</a:t>
            </a:r>
            <a:r>
              <a:rPr lang="en-US" sz="2400" dirty="0">
                <a:cs typeface="Times New Roman" panose="02020603050405020304" pitchFamily="18" charset="0"/>
              </a:rPr>
              <a:t>x on </a:t>
            </a:r>
            <a:r>
              <a:rPr lang="en-US" sz="2400" dirty="0" err="1">
                <a:cs typeface="Times New Roman" panose="02020603050405020304" pitchFamily="18" charset="0"/>
              </a:rPr>
              <a:t>pieni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525029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946" y="148929"/>
            <a:ext cx="4920107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11B4A2-B1BF-4E2B-966C-AA704907B204}"/>
              </a:ext>
            </a:extLst>
          </p:cNvPr>
          <p:cNvSpPr txBox="1"/>
          <p:nvPr/>
        </p:nvSpPr>
        <p:spPr>
          <a:xfrm>
            <a:off x="2486273" y="1380754"/>
            <a:ext cx="4171453" cy="251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Tauko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1870589" y="6170"/>
            <a:ext cx="5112196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0746" y="5310973"/>
            <a:ext cx="529461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24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945" y="141237"/>
            <a:ext cx="7886700" cy="1325563"/>
          </a:xfrm>
        </p:spPr>
        <p:txBody>
          <a:bodyPr/>
          <a:lstStyle/>
          <a:p>
            <a:r>
              <a:rPr lang="fi-FI" dirty="0"/>
              <a:t>Karheuden mittareita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35945" y="3838548"/>
          <a:ext cx="2741095" cy="1554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4" r:id="rId3" imgW="927100" imgH="520700" progId="Equation.3">
                  <p:embed/>
                </p:oleObj>
              </mc:Choice>
              <mc:Fallback>
                <p:oleObj r:id="rId3" imgW="927100" imgH="5207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45" y="3838548"/>
                        <a:ext cx="2741095" cy="15542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77136" y="4674239"/>
            <a:ext cx="3984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RMS, </a:t>
            </a:r>
          </a:p>
          <a:p>
            <a:r>
              <a:rPr lang="fi-FI" sz="2800" dirty="0" err="1"/>
              <a:t>root</a:t>
            </a:r>
            <a:r>
              <a:rPr lang="fi-FI" sz="2800" dirty="0"/>
              <a:t> </a:t>
            </a:r>
            <a:r>
              <a:rPr lang="fi-FI" sz="2800" dirty="0" err="1"/>
              <a:t>mean</a:t>
            </a:r>
            <a:r>
              <a:rPr lang="fi-FI" sz="2800" dirty="0"/>
              <a:t> square, neliöllinen karheus.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2633" y="1531620"/>
            <a:ext cx="39841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Ra, </a:t>
            </a:r>
          </a:p>
          <a:p>
            <a:r>
              <a:rPr lang="fi-FI" sz="2800" dirty="0" err="1"/>
              <a:t>roughness</a:t>
            </a:r>
            <a:r>
              <a:rPr lang="fi-FI" sz="2800" dirty="0"/>
              <a:t> </a:t>
            </a:r>
            <a:r>
              <a:rPr lang="fi-FI" sz="2800" dirty="0" err="1"/>
              <a:t>average</a:t>
            </a:r>
            <a:r>
              <a:rPr lang="fi-FI" sz="2800" dirty="0"/>
              <a:t>, keskiarvokarheus</a:t>
            </a:r>
          </a:p>
          <a:p>
            <a:endParaRPr lang="fi-FI" sz="2800" dirty="0"/>
          </a:p>
          <a:p>
            <a:r>
              <a:rPr lang="fi-FI" sz="2800" dirty="0" err="1"/>
              <a:t>lzl</a:t>
            </a:r>
            <a:r>
              <a:rPr lang="fi-FI" sz="2800" dirty="0"/>
              <a:t> = etäisyys referenssipinnasta</a:t>
            </a:r>
          </a:p>
        </p:txBody>
      </p:sp>
      <p:pic>
        <p:nvPicPr>
          <p:cNvPr id="16" name="Picture 1" descr="http://www.harrisonep.com/assets/images/ra-formul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5" y="1518375"/>
            <a:ext cx="3743146" cy="132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http://www.harrisonep.com/assets/images/ra-formula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5" y="2684719"/>
            <a:ext cx="3794132" cy="51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Picture 13" descr="http://www.harrisonep.com/assets/images/rms-formula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5" y="5522417"/>
            <a:ext cx="4221429" cy="5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33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Peak-to-</a:t>
            </a:r>
            <a:r>
              <a:rPr lang="fi-FI" dirty="0" err="1"/>
              <a:t>valley</a:t>
            </a:r>
            <a:endParaRPr lang="fi-FI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846320" y="1442019"/>
          <a:ext cx="4127863" cy="2547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69817" y="1436439"/>
          <a:ext cx="4140926" cy="2495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759" y="4402183"/>
            <a:ext cx="4715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Peak-to-</a:t>
            </a:r>
            <a:r>
              <a:rPr lang="fi-FI" sz="2800" dirty="0" err="1"/>
              <a:t>valley</a:t>
            </a:r>
            <a:r>
              <a:rPr lang="fi-FI" sz="2800" dirty="0"/>
              <a:t> = 4 yksikköä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1121" y="4402183"/>
            <a:ext cx="360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Peak-to </a:t>
            </a:r>
            <a:r>
              <a:rPr lang="fi-FI" sz="2800" dirty="0" err="1"/>
              <a:t>valley</a:t>
            </a:r>
            <a:r>
              <a:rPr lang="fi-FI" sz="2800" dirty="0"/>
              <a:t> = 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" y="5159829"/>
            <a:ext cx="7432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Peak-to-</a:t>
            </a:r>
            <a:r>
              <a:rPr lang="fi-FI" sz="2800" dirty="0" err="1"/>
              <a:t>valley</a:t>
            </a:r>
            <a:r>
              <a:rPr lang="fi-FI" sz="2800" dirty="0"/>
              <a:t> on </a:t>
            </a:r>
            <a:r>
              <a:rPr lang="fi-FI" sz="2800" dirty="0" err="1"/>
              <a:t>simplistinen</a:t>
            </a:r>
            <a:r>
              <a:rPr lang="fi-FI" sz="2800" dirty="0"/>
              <a:t> mittari karheudelle, mutta yhdessä muiden kanssa se on hyödyllinen.</a:t>
            </a:r>
          </a:p>
        </p:txBody>
      </p:sp>
    </p:spTree>
    <p:extLst>
      <p:ext uri="{BB962C8B-B14F-4D97-AF65-F5344CB8AC3E}">
        <p14:creationId xmlns:p14="http://schemas.microsoft.com/office/powerpoint/2010/main" val="3730095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SiO</a:t>
            </a:r>
            <a:r>
              <a:rPr lang="fi-FI" baseline="-25000" dirty="0"/>
              <a:t>2</a:t>
            </a:r>
            <a:r>
              <a:rPr lang="fi-FI" dirty="0"/>
              <a:t> kiillotus: AFM karheus</a:t>
            </a:r>
          </a:p>
        </p:txBody>
      </p:sp>
      <p:pic>
        <p:nvPicPr>
          <p:cNvPr id="24578" name="Picture 2" descr="wasp before cmp 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12581"/>
            <a:ext cx="3499213" cy="299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wasp after cmp 3d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09" y="1690689"/>
            <a:ext cx="3198541" cy="258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817" y="6302688"/>
            <a:ext cx="701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courtesy Kimmo </a:t>
            </a:r>
            <a:r>
              <a:rPr lang="en-US" dirty="0" err="1"/>
              <a:t>Henttinen</a:t>
            </a:r>
            <a:r>
              <a:rPr lang="en-US" dirty="0"/>
              <a:t>, VTT.</a:t>
            </a:r>
            <a:endParaRPr lang="fi-FI" dirty="0"/>
          </a:p>
        </p:txBody>
      </p:sp>
      <p:sp>
        <p:nvSpPr>
          <p:cNvPr id="5" name="TextBox 4"/>
          <p:cNvSpPr txBox="1"/>
          <p:nvPr/>
        </p:nvSpPr>
        <p:spPr>
          <a:xfrm>
            <a:off x="565785" y="4703401"/>
            <a:ext cx="36249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PECVD SiO</a:t>
            </a:r>
            <a:r>
              <a:rPr lang="fi-FI" sz="2800" baseline="-25000" dirty="0"/>
              <a:t>2</a:t>
            </a:r>
            <a:r>
              <a:rPr lang="fi-FI" sz="2800" dirty="0"/>
              <a:t> aluksi</a:t>
            </a:r>
          </a:p>
          <a:p>
            <a:r>
              <a:rPr lang="fi-FI" sz="2800" dirty="0" err="1"/>
              <a:t>peak</a:t>
            </a:r>
            <a:r>
              <a:rPr lang="fi-FI" sz="2800" dirty="0"/>
              <a:t>-to-</a:t>
            </a:r>
            <a:r>
              <a:rPr lang="fi-FI" sz="2800" dirty="0" err="1"/>
              <a:t>valley</a:t>
            </a:r>
            <a:r>
              <a:rPr lang="fi-FI" sz="2800" dirty="0"/>
              <a:t> 26 </a:t>
            </a:r>
            <a:r>
              <a:rPr lang="fi-FI" sz="2800" dirty="0" err="1"/>
              <a:t>nm</a:t>
            </a:r>
            <a:r>
              <a:rPr lang="fi-FI" sz="2800" dirty="0"/>
              <a:t>, RMS 3.3 </a:t>
            </a:r>
            <a:r>
              <a:rPr lang="fi-FI" sz="2800" dirty="0" err="1"/>
              <a:t>nm</a:t>
            </a:r>
            <a:endParaRPr lang="fi-FI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094513" y="4671472"/>
            <a:ext cx="38143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PECVD SiO</a:t>
            </a:r>
            <a:r>
              <a:rPr lang="fi-FI" sz="2800" baseline="-25000" dirty="0"/>
              <a:t>2</a:t>
            </a:r>
            <a:r>
              <a:rPr lang="fi-FI" sz="2800" dirty="0"/>
              <a:t> kiillotuksen jälkeen: </a:t>
            </a:r>
            <a:r>
              <a:rPr lang="fi-FI" sz="2800" dirty="0" err="1"/>
              <a:t>peak</a:t>
            </a:r>
            <a:r>
              <a:rPr lang="fi-FI" sz="2800" dirty="0"/>
              <a:t>-to-</a:t>
            </a:r>
            <a:r>
              <a:rPr lang="fi-FI" sz="2800" dirty="0" err="1"/>
              <a:t>valley</a:t>
            </a:r>
            <a:r>
              <a:rPr lang="fi-FI" sz="2800" dirty="0"/>
              <a:t> 2 </a:t>
            </a:r>
            <a:r>
              <a:rPr lang="fi-FI" sz="2800" dirty="0" err="1"/>
              <a:t>nm</a:t>
            </a:r>
            <a:r>
              <a:rPr lang="fi-FI" sz="2800" dirty="0"/>
              <a:t> ja RMS 0.2 </a:t>
            </a:r>
            <a:r>
              <a:rPr lang="fi-FI" sz="2800" dirty="0" err="1"/>
              <a:t>nm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1431332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fi-FI" dirty="0" err="1"/>
              <a:t>Pinnan</a:t>
            </a:r>
            <a:r>
              <a:rPr lang="en-GB" altLang="fi-FI" dirty="0"/>
              <a:t> </a:t>
            </a:r>
            <a:r>
              <a:rPr lang="en-GB" altLang="fi-FI" dirty="0" err="1"/>
              <a:t>kemia</a:t>
            </a:r>
            <a:r>
              <a:rPr lang="en-GB" altLang="fi-FI" dirty="0"/>
              <a:t> </a:t>
            </a:r>
            <a:r>
              <a:rPr lang="en-GB" altLang="fi-FI" dirty="0" err="1"/>
              <a:t>vaikuttaa</a:t>
            </a:r>
            <a:endParaRPr lang="en-US" altLang="fi-FI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87583"/>
            <a:ext cx="8839200" cy="4525963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r>
              <a:rPr lang="en-GB" altLang="fi-FI" sz="3200" dirty="0" err="1"/>
              <a:t>Reaktioihin</a:t>
            </a:r>
            <a:r>
              <a:rPr lang="en-GB" altLang="fi-FI" sz="3200" dirty="0"/>
              <a:t> (</a:t>
            </a:r>
            <a:r>
              <a:rPr lang="en-GB" altLang="fi-FI" sz="3200" dirty="0" err="1"/>
              <a:t>haluttuihin</a:t>
            </a:r>
            <a:r>
              <a:rPr lang="en-GB" altLang="fi-FI" sz="32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GB" altLang="fi-FI" sz="3200" dirty="0" err="1"/>
              <a:t>Reaktioihin</a:t>
            </a:r>
            <a:r>
              <a:rPr lang="en-GB" altLang="fi-FI" sz="3200" dirty="0"/>
              <a:t> (</a:t>
            </a:r>
            <a:r>
              <a:rPr lang="en-GB" altLang="fi-FI" sz="3200" dirty="0" err="1"/>
              <a:t>ei-toivottuihin</a:t>
            </a:r>
            <a:r>
              <a:rPr lang="en-GB" altLang="fi-FI" sz="3200" dirty="0"/>
              <a:t>, </a:t>
            </a:r>
            <a:r>
              <a:rPr lang="en-GB" altLang="fi-FI" sz="3200" dirty="0" err="1"/>
              <a:t>kontaminaatio</a:t>
            </a:r>
            <a:r>
              <a:rPr lang="en-GB" altLang="fi-FI" sz="3200" dirty="0"/>
              <a:t>…)</a:t>
            </a:r>
          </a:p>
          <a:p>
            <a:pPr lvl="1"/>
            <a:r>
              <a:rPr lang="en-GB" altLang="fi-FI" sz="3200" dirty="0" err="1"/>
              <a:t>Sähköiseen</a:t>
            </a:r>
            <a:r>
              <a:rPr lang="en-GB" altLang="fi-FI" sz="3200" dirty="0"/>
              <a:t> </a:t>
            </a:r>
            <a:r>
              <a:rPr lang="en-GB" altLang="fi-FI" sz="3200" dirty="0" err="1"/>
              <a:t>varautumiseen</a:t>
            </a:r>
            <a:endParaRPr lang="en-GB" altLang="fi-FI" sz="3200" dirty="0"/>
          </a:p>
          <a:p>
            <a:pPr lvl="1">
              <a:lnSpc>
                <a:spcPct val="90000"/>
              </a:lnSpc>
            </a:pPr>
            <a:r>
              <a:rPr lang="en-GB" altLang="fi-FI" sz="3200" dirty="0" err="1"/>
              <a:t>Partikkeleiden</a:t>
            </a:r>
            <a:r>
              <a:rPr lang="en-GB" altLang="fi-FI" sz="3200" dirty="0"/>
              <a:t> </a:t>
            </a:r>
            <a:r>
              <a:rPr lang="en-GB" altLang="fi-FI" sz="3200" dirty="0" err="1"/>
              <a:t>kiinnittymiseen</a:t>
            </a:r>
            <a:r>
              <a:rPr lang="en-GB" altLang="fi-FI" sz="3200" dirty="0"/>
              <a:t>/</a:t>
            </a:r>
            <a:r>
              <a:rPr lang="en-GB" altLang="fi-FI" sz="3200" dirty="0" err="1"/>
              <a:t>irtoamiseen</a:t>
            </a:r>
            <a:endParaRPr lang="en-GB" altLang="fi-FI" sz="3200" dirty="0"/>
          </a:p>
          <a:p>
            <a:pPr lvl="1">
              <a:lnSpc>
                <a:spcPct val="90000"/>
              </a:lnSpc>
            </a:pPr>
            <a:r>
              <a:rPr lang="en-GB" altLang="fi-FI" sz="3200" dirty="0" err="1"/>
              <a:t>Katalyysiin</a:t>
            </a:r>
            <a:r>
              <a:rPr lang="en-GB" altLang="fi-FI" sz="3200" dirty="0"/>
              <a:t>/</a:t>
            </a:r>
            <a:r>
              <a:rPr lang="en-GB" altLang="fi-FI" sz="3200" dirty="0" err="1"/>
              <a:t>fotokatalyysiin</a:t>
            </a:r>
            <a:endParaRPr lang="en-GB" altLang="fi-FI" sz="3200" dirty="0"/>
          </a:p>
          <a:p>
            <a:pPr lvl="1">
              <a:lnSpc>
                <a:spcPct val="90000"/>
              </a:lnSpc>
            </a:pPr>
            <a:r>
              <a:rPr lang="en-GB" altLang="fi-FI" sz="3200" dirty="0" err="1"/>
              <a:t>Vettymiseen</a:t>
            </a:r>
            <a:r>
              <a:rPr lang="en-GB" altLang="fi-FI" sz="3200" dirty="0"/>
              <a:t>/</a:t>
            </a:r>
            <a:r>
              <a:rPr lang="en-GB" altLang="fi-FI" sz="3200" dirty="0" err="1"/>
              <a:t>hylkimiseen</a:t>
            </a:r>
            <a:endParaRPr lang="en-GB" altLang="fi-FI" sz="3200" dirty="0"/>
          </a:p>
        </p:txBody>
      </p:sp>
    </p:spTree>
    <p:extLst>
      <p:ext uri="{BB962C8B-B14F-4D97-AF65-F5344CB8AC3E}">
        <p14:creationId xmlns:p14="http://schemas.microsoft.com/office/powerpoint/2010/main" val="1101236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F5A8-507A-4D5D-B06D-0C74614A1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www.socrative.com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58A19C-C429-4778-B7C4-68107FF3A6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5"/>
            <a:ext cx="7886700" cy="3448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Student login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Room name: </a:t>
            </a:r>
            <a:r>
              <a:rPr lang="en-US" sz="2800" b="1" dirty="0">
                <a:solidFill>
                  <a:srgbClr val="FF0000"/>
                </a:solidFill>
              </a:rPr>
              <a:t>175662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Jos </a:t>
            </a:r>
            <a:r>
              <a:rPr lang="en-US" sz="2800" b="1" dirty="0" err="1">
                <a:solidFill>
                  <a:srgbClr val="FF0000"/>
                </a:solidFill>
              </a:rPr>
              <a:t>kirjaudut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nimimerkillä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voit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kysyä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anonyymisti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lang="LID4096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68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Sidokset pinnoilla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610" y="1528931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Pinnoilla kiinnittyminen on joko:</a:t>
            </a:r>
          </a:p>
          <a:p>
            <a:pPr marL="0" indent="0">
              <a:buNone/>
            </a:pPr>
            <a:r>
              <a:rPr lang="fi-FI" dirty="0"/>
              <a:t>-</a:t>
            </a:r>
            <a:r>
              <a:rPr lang="fi-FI" dirty="0" err="1"/>
              <a:t>kemisorptiota</a:t>
            </a:r>
            <a:r>
              <a:rPr lang="fi-FI" dirty="0"/>
              <a:t> (=</a:t>
            </a:r>
            <a:r>
              <a:rPr lang="fi-FI" dirty="0" err="1"/>
              <a:t>kovalenttinen</a:t>
            </a:r>
            <a:r>
              <a:rPr lang="fi-FI" dirty="0"/>
              <a:t> sidos, ~ 1eV)</a:t>
            </a:r>
          </a:p>
          <a:p>
            <a:pPr marL="0" indent="0">
              <a:buNone/>
            </a:pPr>
            <a:r>
              <a:rPr lang="fi-FI" dirty="0"/>
              <a:t>-</a:t>
            </a:r>
            <a:r>
              <a:rPr lang="fi-FI" dirty="0" err="1"/>
              <a:t>fysisorptiota</a:t>
            </a:r>
            <a:r>
              <a:rPr lang="fi-FI" dirty="0"/>
              <a:t> (=heikko sidos, ~ 0.1 </a:t>
            </a:r>
            <a:r>
              <a:rPr lang="fi-FI" dirty="0" err="1"/>
              <a:t>eV</a:t>
            </a:r>
            <a:r>
              <a:rPr lang="fi-FI" dirty="0"/>
              <a:t>, </a:t>
            </a:r>
          </a:p>
          <a:p>
            <a:pPr marL="0" indent="0">
              <a:buNone/>
            </a:pPr>
            <a:r>
              <a:rPr lang="fi-FI" dirty="0"/>
              <a:t>esim. van der </a:t>
            </a:r>
            <a:r>
              <a:rPr lang="fi-FI" dirty="0" err="1"/>
              <a:t>Waals</a:t>
            </a:r>
            <a:r>
              <a:rPr lang="fi-FI" dirty="0"/>
              <a:t>, tai hydrofobinen interaktio)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24"/>
          <a:stretch/>
        </p:blipFill>
        <p:spPr>
          <a:xfrm>
            <a:off x="628650" y="4077535"/>
            <a:ext cx="3705263" cy="223436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184340" y="3763908"/>
            <a:ext cx="4892986" cy="2537217"/>
            <a:chOff x="4184340" y="3763908"/>
            <a:chExt cx="4892986" cy="2537217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r="55559"/>
            <a:stretch/>
          </p:blipFill>
          <p:spPr>
            <a:xfrm>
              <a:off x="4184340" y="4026238"/>
              <a:ext cx="2816380" cy="2274887"/>
            </a:xfrm>
            <a:prstGeom prst="rect">
              <a:avLst/>
            </a:prstGeom>
            <a:noFill/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4571999" y="3763908"/>
              <a:ext cx="3213463" cy="5246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GB" sz="2400" dirty="0"/>
                <a:t>Hydrophobic surface</a:t>
              </a:r>
              <a:endParaRPr lang="en-US" sz="2400" dirty="0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7158556" y="4484718"/>
              <a:ext cx="1918770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400" dirty="0"/>
                <a:t>hydrophobic moiety</a:t>
              </a:r>
            </a:p>
            <a:p>
              <a:pPr>
                <a:spcBef>
                  <a:spcPct val="50000"/>
                </a:spcBef>
              </a:pPr>
              <a:r>
                <a:rPr lang="en-GB" sz="2400" dirty="0"/>
                <a:t>hydrophilic moiety</a:t>
              </a:r>
              <a:endParaRPr lang="en-US" sz="24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275385" y="4926544"/>
              <a:ext cx="431800" cy="1374581"/>
              <a:chOff x="8275385" y="4926544"/>
              <a:chExt cx="431800" cy="1374581"/>
            </a:xfrm>
          </p:grpSpPr>
          <p:sp>
            <p:nvSpPr>
              <p:cNvPr id="7" name="Oval 6"/>
              <p:cNvSpPr>
                <a:spLocks noChangeArrowheads="1"/>
              </p:cNvSpPr>
              <p:nvPr/>
            </p:nvSpPr>
            <p:spPr bwMode="auto">
              <a:xfrm>
                <a:off x="8275385" y="4926544"/>
                <a:ext cx="288925" cy="287337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8275385" y="5942350"/>
                <a:ext cx="431800" cy="358775"/>
              </a:xfrm>
              <a:custGeom>
                <a:avLst/>
                <a:gdLst>
                  <a:gd name="T0" fmla="*/ 157058 w 998"/>
                  <a:gd name="T1" fmla="*/ 35601 h 907"/>
                  <a:gd name="T2" fmla="*/ 0 w 998"/>
                  <a:gd name="T3" fmla="*/ 179190 h 907"/>
                  <a:gd name="T4" fmla="*/ 78312 w 998"/>
                  <a:gd name="T5" fmla="*/ 358775 h 907"/>
                  <a:gd name="T6" fmla="*/ 353055 w 998"/>
                  <a:gd name="T7" fmla="*/ 358775 h 907"/>
                  <a:gd name="T8" fmla="*/ 431800 w 998"/>
                  <a:gd name="T9" fmla="*/ 179190 h 907"/>
                  <a:gd name="T10" fmla="*/ 196430 w 998"/>
                  <a:gd name="T11" fmla="*/ 0 h 907"/>
                  <a:gd name="T12" fmla="*/ 157058 w 998"/>
                  <a:gd name="T13" fmla="*/ 35601 h 9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8"/>
                  <a:gd name="T22" fmla="*/ 0 h 907"/>
                  <a:gd name="T23" fmla="*/ 998 w 998"/>
                  <a:gd name="T24" fmla="*/ 907 h 90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8" h="907">
                    <a:moveTo>
                      <a:pt x="363" y="90"/>
                    </a:moveTo>
                    <a:lnTo>
                      <a:pt x="0" y="453"/>
                    </a:lnTo>
                    <a:lnTo>
                      <a:pt x="181" y="907"/>
                    </a:lnTo>
                    <a:lnTo>
                      <a:pt x="816" y="907"/>
                    </a:lnTo>
                    <a:lnTo>
                      <a:pt x="998" y="453"/>
                    </a:lnTo>
                    <a:lnTo>
                      <a:pt x="454" y="0"/>
                    </a:lnTo>
                    <a:lnTo>
                      <a:pt x="363" y="9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39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Pinnan kemia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2116"/>
            <a:ext cx="7886700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dirty="0" err="1"/>
              <a:t>Natiivioksidit</a:t>
            </a:r>
            <a:r>
              <a:rPr lang="fi-FI" dirty="0"/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SiO</a:t>
            </a:r>
            <a:r>
              <a:rPr lang="fi-FI" baseline="-25000" dirty="0"/>
              <a:t>2</a:t>
            </a:r>
            <a:r>
              <a:rPr lang="fi-FI" dirty="0"/>
              <a:t>, TiO</a:t>
            </a:r>
            <a:r>
              <a:rPr lang="fi-FI" baseline="-25000" dirty="0"/>
              <a:t>2</a:t>
            </a:r>
            <a:r>
              <a:rPr lang="fi-FI" dirty="0"/>
              <a:t>, Al</a:t>
            </a:r>
            <a:r>
              <a:rPr lang="fi-FI" baseline="-25000" dirty="0"/>
              <a:t>2</a:t>
            </a:r>
            <a:r>
              <a:rPr lang="fi-FI" dirty="0"/>
              <a:t>O</a:t>
            </a:r>
            <a:r>
              <a:rPr lang="fi-FI" baseline="-25000" dirty="0"/>
              <a:t>3</a:t>
            </a:r>
            <a:r>
              <a:rPr lang="fi-FI" dirty="0"/>
              <a:t>…</a:t>
            </a:r>
          </a:p>
          <a:p>
            <a:pPr marL="0" indent="0">
              <a:spcBef>
                <a:spcPts val="0"/>
              </a:spcBef>
              <a:buNone/>
            </a:pPr>
            <a:endParaRPr lang="fi-FI" dirty="0"/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Ilmasta kulkeutunut orgaaninen aines,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C</a:t>
            </a:r>
            <a:r>
              <a:rPr lang="fi-FI" baseline="-25000" dirty="0"/>
              <a:t>n</a:t>
            </a:r>
            <a:r>
              <a:rPr lang="fi-FI" dirty="0"/>
              <a:t>H</a:t>
            </a:r>
            <a:r>
              <a:rPr lang="fi-FI" baseline="-25000" dirty="0"/>
              <a:t>2n+2</a:t>
            </a:r>
            <a:r>
              <a:rPr lang="fi-FI" dirty="0"/>
              <a:t>, CH</a:t>
            </a:r>
            <a:r>
              <a:rPr lang="fi-FI" baseline="-25000" dirty="0"/>
              <a:t>3</a:t>
            </a:r>
            <a:r>
              <a:rPr lang="fi-FI" dirty="0"/>
              <a:t>COOH, (COOH)</a:t>
            </a:r>
            <a:r>
              <a:rPr lang="fi-FI" baseline="-25000" dirty="0"/>
              <a:t>2</a:t>
            </a:r>
            <a:r>
              <a:rPr lang="fi-FI" dirty="0"/>
              <a:t>,… </a:t>
            </a:r>
            <a:endParaRPr lang="fi-FI" baseline="-25000" dirty="0"/>
          </a:p>
          <a:p>
            <a:pPr marL="0" indent="0">
              <a:spcBef>
                <a:spcPts val="0"/>
              </a:spcBef>
              <a:buNone/>
            </a:pPr>
            <a:endParaRPr lang="fi-FI" baseline="-25000" dirty="0"/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Sateen mukana mm.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2400" dirty="0" err="1"/>
              <a:t>Al</a:t>
            </a:r>
            <a:r>
              <a:rPr lang="fi-FI" sz="2400" dirty="0"/>
              <a:t>, As, </a:t>
            </a:r>
            <a:r>
              <a:rPr lang="fi-FI" sz="2400" dirty="0" err="1"/>
              <a:t>Ba</a:t>
            </a:r>
            <a:r>
              <a:rPr lang="fi-FI" sz="2400" dirty="0"/>
              <a:t>, </a:t>
            </a:r>
            <a:r>
              <a:rPr lang="fi-FI" sz="2400" dirty="0" err="1"/>
              <a:t>Ca</a:t>
            </a:r>
            <a:r>
              <a:rPr lang="fi-FI" sz="2400" dirty="0"/>
              <a:t>, Cl, </a:t>
            </a:r>
            <a:r>
              <a:rPr lang="fi-FI" sz="2400" dirty="0" err="1"/>
              <a:t>Co</a:t>
            </a:r>
            <a:r>
              <a:rPr lang="fi-FI" sz="2400" dirty="0"/>
              <a:t>, </a:t>
            </a:r>
            <a:r>
              <a:rPr lang="fi-FI" sz="2400" dirty="0" err="1"/>
              <a:t>Cr</a:t>
            </a:r>
            <a:r>
              <a:rPr lang="fi-FI" sz="2400" dirty="0"/>
              <a:t>, </a:t>
            </a:r>
            <a:r>
              <a:rPr lang="fi-FI" sz="2400" dirty="0" err="1"/>
              <a:t>Cu</a:t>
            </a:r>
            <a:r>
              <a:rPr lang="fi-FI" sz="2400" dirty="0"/>
              <a:t>, F, </a:t>
            </a:r>
            <a:r>
              <a:rPr lang="fi-FI" sz="2400" dirty="0" err="1"/>
              <a:t>Fe</a:t>
            </a:r>
            <a:r>
              <a:rPr lang="fi-FI" sz="2400" dirty="0"/>
              <a:t>, K, Mg, </a:t>
            </a:r>
            <a:r>
              <a:rPr lang="fi-FI" sz="2400" dirty="0" err="1"/>
              <a:t>Mn</a:t>
            </a:r>
            <a:r>
              <a:rPr lang="fi-FI" sz="2400" dirty="0"/>
              <a:t>, Na, NH</a:t>
            </a:r>
            <a:r>
              <a:rPr lang="fi-FI" sz="2400" baseline="-25000" dirty="0"/>
              <a:t>4</a:t>
            </a:r>
            <a:r>
              <a:rPr lang="fi-FI" sz="2400" dirty="0"/>
              <a:t>, </a:t>
            </a:r>
            <a:r>
              <a:rPr lang="fi-FI" sz="2400" dirty="0" err="1"/>
              <a:t>Ni</a:t>
            </a:r>
            <a:r>
              <a:rPr lang="fi-FI" sz="2400" dirty="0"/>
              <a:t>, </a:t>
            </a:r>
            <a:r>
              <a:rPr lang="fi-FI" sz="2400" dirty="0" err="1"/>
              <a:t>Pb</a:t>
            </a:r>
            <a:r>
              <a:rPr lang="fi-FI" sz="2400" dirty="0"/>
              <a:t>, S, </a:t>
            </a:r>
            <a:r>
              <a:rPr lang="fi-FI" sz="2400" dirty="0" err="1"/>
              <a:t>Sb</a:t>
            </a:r>
            <a:r>
              <a:rPr lang="fi-FI" sz="2400" dirty="0"/>
              <a:t>, </a:t>
            </a:r>
            <a:r>
              <a:rPr lang="fi-FI" sz="2400" dirty="0" err="1"/>
              <a:t>Si</a:t>
            </a:r>
            <a:r>
              <a:rPr lang="fi-FI" sz="2400" dirty="0"/>
              <a:t>, Sn, </a:t>
            </a:r>
            <a:r>
              <a:rPr lang="fi-FI" sz="2400" dirty="0" err="1"/>
              <a:t>Sr</a:t>
            </a:r>
            <a:r>
              <a:rPr lang="fi-FI" sz="2400" dirty="0"/>
              <a:t>, Ti, </a:t>
            </a:r>
            <a:r>
              <a:rPr lang="fi-FI" sz="2400" dirty="0" err="1"/>
              <a:t>Zn</a:t>
            </a:r>
            <a:r>
              <a:rPr lang="fi-FI" sz="2400" dirty="0"/>
              <a:t>, NO</a:t>
            </a:r>
            <a:r>
              <a:rPr lang="fi-FI" sz="2400" baseline="-25000" dirty="0"/>
              <a:t>3</a:t>
            </a:r>
            <a:r>
              <a:rPr lang="fi-FI" sz="2400" dirty="0"/>
              <a:t> </a:t>
            </a:r>
            <a:r>
              <a:rPr lang="fi-FI" sz="2400" baseline="30000" dirty="0"/>
              <a:t>−</a:t>
            </a:r>
            <a:r>
              <a:rPr lang="fi-FI" sz="2400" dirty="0"/>
              <a:t>, PO</a:t>
            </a:r>
            <a:r>
              <a:rPr lang="fi-FI" sz="2400" baseline="-25000" dirty="0"/>
              <a:t>4</a:t>
            </a:r>
            <a:r>
              <a:rPr lang="fi-FI" sz="2400" dirty="0"/>
              <a:t> </a:t>
            </a:r>
            <a:r>
              <a:rPr lang="fi-FI" sz="2400" baseline="30000" dirty="0"/>
              <a:t>3−</a:t>
            </a:r>
            <a:r>
              <a:rPr lang="fi-FI" sz="2400" dirty="0"/>
              <a:t>, SO</a:t>
            </a:r>
            <a:r>
              <a:rPr lang="fi-FI" sz="2400" baseline="-25000" dirty="0"/>
              <a:t>4</a:t>
            </a:r>
            <a:r>
              <a:rPr lang="fi-FI" sz="2400" dirty="0"/>
              <a:t> </a:t>
            </a:r>
            <a:r>
              <a:rPr lang="fi-FI" sz="2400" baseline="30000" dirty="0"/>
              <a:t>2−</a:t>
            </a:r>
          </a:p>
          <a:p>
            <a:pPr marL="0" indent="0">
              <a:spcBef>
                <a:spcPts val="0"/>
              </a:spcBef>
              <a:buNone/>
            </a:pPr>
            <a:endParaRPr lang="fi-FI" dirty="0"/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Ja näiden aiheuttamat reaktiotuotteet, kuten CuSO</a:t>
            </a:r>
            <a:r>
              <a:rPr lang="fi-FI" baseline="-25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2957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754" y="5473337"/>
            <a:ext cx="8817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Kuparin patinaa, CuSO</a:t>
            </a:r>
            <a:r>
              <a:rPr lang="fi-FI" sz="3200" baseline="-25000" dirty="0"/>
              <a:t>4 </a:t>
            </a:r>
            <a:r>
              <a:rPr lang="fi-FI" sz="3200" dirty="0"/>
              <a:t>(sininen),</a:t>
            </a:r>
          </a:p>
          <a:p>
            <a:r>
              <a:rPr lang="fi-FI" sz="3200" dirty="0"/>
              <a:t>ehkä myös vihertävää </a:t>
            </a:r>
            <a:r>
              <a:rPr lang="fi-FI" sz="3200" dirty="0" err="1"/>
              <a:t>CuCl</a:t>
            </a:r>
            <a:r>
              <a:rPr lang="fi-FI" sz="3200" baseline="-25000" dirty="0" err="1"/>
              <a:t>x</a:t>
            </a:r>
            <a:endParaRPr lang="fi-FI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17043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Pinnan kiderakenne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2641"/>
          <a:stretch/>
        </p:blipFill>
        <p:spPr>
          <a:xfrm>
            <a:off x="377089" y="2871659"/>
            <a:ext cx="2903421" cy="454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3876"/>
          <a:stretch/>
        </p:blipFill>
        <p:spPr>
          <a:xfrm>
            <a:off x="137979" y="1393823"/>
            <a:ext cx="3581145" cy="1510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23" y="4944933"/>
            <a:ext cx="4159508" cy="1469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766" y="3597933"/>
            <a:ext cx="4115702" cy="2731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542" y="211472"/>
            <a:ext cx="1827832" cy="315457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5400000">
            <a:off x="114727" y="3861573"/>
            <a:ext cx="1578891" cy="587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Box 9"/>
          <p:cNvSpPr txBox="1"/>
          <p:nvPr/>
        </p:nvSpPr>
        <p:spPr>
          <a:xfrm>
            <a:off x="1380873" y="3484990"/>
            <a:ext cx="2926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Luusolut kasvavat hyvin nanokiteisellä oksidipinnalla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32562" y="2735849"/>
            <a:ext cx="2179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Koska pinta varautunut.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8234" y="1393823"/>
            <a:ext cx="2859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Kestää korroosio-väsymistestin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1420" y="6414005"/>
            <a:ext cx="394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Bahl</a:t>
            </a:r>
            <a:r>
              <a:rPr lang="fi-FI" dirty="0"/>
              <a:t>: </a:t>
            </a:r>
            <a:r>
              <a:rPr lang="fi-FI" dirty="0" err="1"/>
              <a:t>Nanoscale</a:t>
            </a:r>
            <a:r>
              <a:rPr lang="fi-FI" dirty="0"/>
              <a:t> 2015 p 7704</a:t>
            </a:r>
          </a:p>
        </p:txBody>
      </p:sp>
    </p:spTree>
    <p:extLst>
      <p:ext uri="{BB962C8B-B14F-4D97-AF65-F5344CB8AC3E}">
        <p14:creationId xmlns:p14="http://schemas.microsoft.com/office/powerpoint/2010/main" val="12438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Pinnan pesu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1541417"/>
            <a:ext cx="81757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Poistaa ei-toivottuja molekyylejä.</a:t>
            </a:r>
          </a:p>
          <a:p>
            <a:r>
              <a:rPr lang="fi-FI" sz="2800" dirty="0"/>
              <a:t>Poistaa partikkeleita.</a:t>
            </a:r>
          </a:p>
          <a:p>
            <a:r>
              <a:rPr lang="fi-FI" sz="2800" dirty="0"/>
              <a:t>Vie pinnan tunnettuun tilaan, ja poistaa edellisen työvaiheen tai odotuksen vaikutuksen.</a:t>
            </a:r>
          </a:p>
          <a:p>
            <a:endParaRPr lang="fi-FI" sz="2800" dirty="0"/>
          </a:p>
          <a:p>
            <a:r>
              <a:rPr lang="fi-FI" sz="2800" dirty="0"/>
              <a:t>Tyypillisiä pesuja:</a:t>
            </a:r>
          </a:p>
          <a:p>
            <a:r>
              <a:rPr lang="fi-FI" sz="2800" dirty="0"/>
              <a:t>-vesipesu </a:t>
            </a:r>
            <a:r>
              <a:rPr lang="fi-FI" sz="2800" dirty="0">
                <a:sym typeface="Wingdings" panose="05000000000000000000" pitchFamily="2" charset="2"/>
              </a:rPr>
              <a:t> vesiliukoiset pois</a:t>
            </a:r>
            <a:endParaRPr lang="fi-FI" sz="2800" dirty="0"/>
          </a:p>
          <a:p>
            <a:r>
              <a:rPr lang="fi-FI" sz="2800" dirty="0"/>
              <a:t>-liuotinpesu  </a:t>
            </a:r>
            <a:r>
              <a:rPr lang="fi-FI" sz="2800" dirty="0">
                <a:sym typeface="Wingdings" panose="05000000000000000000" pitchFamily="2" charset="2"/>
              </a:rPr>
              <a:t> orgaaninen lika/rasvat pois</a:t>
            </a:r>
            <a:endParaRPr lang="fi-FI" sz="2800" dirty="0"/>
          </a:p>
          <a:p>
            <a:r>
              <a:rPr lang="fi-FI" sz="2800" dirty="0"/>
              <a:t>-happopesu  </a:t>
            </a:r>
            <a:r>
              <a:rPr lang="fi-FI" sz="2800" dirty="0">
                <a:sym typeface="Wingdings" panose="05000000000000000000" pitchFamily="2" charset="2"/>
              </a:rPr>
              <a:t> orgaaninen ja metallit pois</a:t>
            </a:r>
            <a:endParaRPr lang="fi-FI" sz="2800" dirty="0"/>
          </a:p>
          <a:p>
            <a:r>
              <a:rPr lang="fi-FI" sz="2800" dirty="0"/>
              <a:t>-otsoni </a:t>
            </a:r>
            <a:r>
              <a:rPr lang="fi-FI" sz="2800" dirty="0">
                <a:sym typeface="Wingdings" panose="05000000000000000000" pitchFamily="2" charset="2"/>
              </a:rPr>
              <a:t> orgaaniset epäpuhtaudet pois</a:t>
            </a:r>
          </a:p>
          <a:p>
            <a:r>
              <a:rPr lang="fi-FI" sz="2800" dirty="0">
                <a:sym typeface="Wingdings" panose="05000000000000000000" pitchFamily="2" charset="2"/>
              </a:rPr>
              <a:t>-UV-valo  sterilisaatio, bakteerien tappaminen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106469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345533" cy="1325563"/>
          </a:xfrm>
        </p:spPr>
        <p:txBody>
          <a:bodyPr/>
          <a:lstStyle/>
          <a:p>
            <a:r>
              <a:rPr lang="fi-FI" dirty="0"/>
              <a:t>Pesu ja eristeen läpilyöntijännite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r="5849"/>
          <a:stretch/>
        </p:blipFill>
        <p:spPr>
          <a:xfrm>
            <a:off x="4422320" y="1690689"/>
            <a:ext cx="4093030" cy="2873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958" y="4607418"/>
            <a:ext cx="7985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Pinnan puhtaus ennen eristeen kasvatusta aiheuttaa eron: pesu B parempi koska korkeampi läpilyöntijännite ja pienempi hajonta.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71" b="30415"/>
          <a:stretch/>
        </p:blipFill>
        <p:spPr>
          <a:xfrm>
            <a:off x="628649" y="1486243"/>
            <a:ext cx="3407773" cy="2663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1251" y="6386481"/>
            <a:ext cx="820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Katso luento 4A: sähköiset ja optiset ominaisuudet: E = V/d; E</a:t>
            </a:r>
            <a:r>
              <a:rPr lang="fi-FI" baseline="-25000" dirty="0"/>
              <a:t>BD</a:t>
            </a:r>
            <a:r>
              <a:rPr lang="fi-FI" dirty="0"/>
              <a:t> = </a:t>
            </a:r>
            <a:r>
              <a:rPr lang="fi-FI" dirty="0" err="1"/>
              <a:t>V</a:t>
            </a:r>
            <a:r>
              <a:rPr lang="fi-FI" baseline="-25000" dirty="0" err="1"/>
              <a:t>max</a:t>
            </a:r>
            <a:r>
              <a:rPr lang="fi-FI" dirty="0"/>
              <a:t>/d </a:t>
            </a:r>
          </a:p>
        </p:txBody>
      </p:sp>
    </p:spTree>
    <p:extLst>
      <p:ext uri="{BB962C8B-B14F-4D97-AF65-F5344CB8AC3E}">
        <p14:creationId xmlns:p14="http://schemas.microsoft.com/office/powerpoint/2010/main" val="154075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4" y="365126"/>
            <a:ext cx="8987246" cy="1325563"/>
          </a:xfrm>
        </p:spPr>
        <p:txBody>
          <a:bodyPr/>
          <a:lstStyle/>
          <a:p>
            <a:r>
              <a:rPr lang="fi-FI" dirty="0"/>
              <a:t>Pinnan aktivointi vakioituun tilaan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572" y="1481684"/>
            <a:ext cx="8438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ym typeface="Wingdings" panose="05000000000000000000" pitchFamily="2" charset="2"/>
              </a:rPr>
              <a:t>-</a:t>
            </a:r>
            <a:r>
              <a:rPr lang="fi-FI" sz="2800" dirty="0" err="1">
                <a:sym typeface="Wingdings" panose="05000000000000000000" pitchFamily="2" charset="2"/>
              </a:rPr>
              <a:t>NaOH</a:t>
            </a:r>
            <a:r>
              <a:rPr lang="fi-FI" sz="2800" dirty="0">
                <a:sym typeface="Wingdings" panose="05000000000000000000" pitchFamily="2" charset="2"/>
              </a:rPr>
              <a:t>   OH-terminoitu pinta (oksidit)</a:t>
            </a:r>
          </a:p>
          <a:p>
            <a:r>
              <a:rPr lang="fi-FI" sz="2800" dirty="0">
                <a:sym typeface="Wingdings" panose="05000000000000000000" pitchFamily="2" charset="2"/>
              </a:rPr>
              <a:t>-happi-plasma   oksidipinta (metallit)</a:t>
            </a:r>
          </a:p>
          <a:p>
            <a:r>
              <a:rPr lang="fi-FI" sz="2800" dirty="0">
                <a:sym typeface="Wingdings" panose="05000000000000000000" pitchFamily="2" charset="2"/>
              </a:rPr>
              <a:t>-vety-plasma  pelkistetty pinta</a:t>
            </a:r>
          </a:p>
          <a:p>
            <a:r>
              <a:rPr lang="fi-FI" sz="2800" dirty="0">
                <a:sym typeface="Wingdings" panose="05000000000000000000" pitchFamily="2" charset="2"/>
              </a:rPr>
              <a:t>-argon-plasma  katkenneita, reaktiivisia sidoksia</a:t>
            </a:r>
          </a:p>
          <a:p>
            <a:r>
              <a:rPr lang="fi-FI" sz="2800" dirty="0">
                <a:sym typeface="Wingdings" panose="05000000000000000000" pitchFamily="2" charset="2"/>
              </a:rPr>
              <a:t>-</a:t>
            </a:r>
            <a:r>
              <a:rPr lang="fi-FI" sz="2800" dirty="0" err="1">
                <a:sym typeface="Wingdings" panose="05000000000000000000" pitchFamily="2" charset="2"/>
              </a:rPr>
              <a:t>polylysiini</a:t>
            </a:r>
            <a:r>
              <a:rPr lang="fi-FI" sz="2800" dirty="0">
                <a:sym typeface="Wingdings" panose="05000000000000000000" pitchFamily="2" charset="2"/>
              </a:rPr>
              <a:t>-pinnoite  soluyhteensopivuus</a:t>
            </a:r>
            <a:endParaRPr lang="fi-FI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9" y="4344852"/>
            <a:ext cx="5166008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7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Pesu + aktivointi samalla !!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1520038"/>
            <a:ext cx="7042312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/>
              <a:t>Piikiekon puhdistus:</a:t>
            </a:r>
          </a:p>
          <a:p>
            <a:r>
              <a:rPr lang="fi-FI" sz="3200" dirty="0"/>
              <a:t>-ammoniakki/peroksidi (NH</a:t>
            </a:r>
            <a:r>
              <a:rPr lang="fi-FI" sz="3200" baseline="-25000" dirty="0"/>
              <a:t>4</a:t>
            </a:r>
            <a:r>
              <a:rPr lang="fi-FI" sz="3200" dirty="0"/>
              <a:t>OH/H</a:t>
            </a:r>
            <a:r>
              <a:rPr lang="fi-FI" sz="3200" baseline="-25000" dirty="0"/>
              <a:t>2</a:t>
            </a:r>
            <a:r>
              <a:rPr lang="fi-FI" sz="3200" dirty="0"/>
              <a:t>O</a:t>
            </a:r>
            <a:r>
              <a:rPr lang="fi-FI" sz="3200" baseline="-25000" dirty="0"/>
              <a:t>2</a:t>
            </a:r>
            <a:r>
              <a:rPr lang="fi-FI" sz="3200" dirty="0"/>
              <a:t>)</a:t>
            </a:r>
          </a:p>
          <a:p>
            <a:endParaRPr lang="fi-FI" sz="3200" dirty="0">
              <a:sym typeface="Wingdings" panose="05000000000000000000" pitchFamily="2" charset="2"/>
            </a:endParaRPr>
          </a:p>
          <a:p>
            <a:r>
              <a:rPr lang="fi-FI" sz="3200" dirty="0">
                <a:sym typeface="Wingdings" panose="05000000000000000000" pitchFamily="2" charset="2"/>
              </a:rPr>
              <a:t>-poistaa orgaanista likaa</a:t>
            </a:r>
          </a:p>
          <a:p>
            <a:r>
              <a:rPr lang="fi-FI" sz="3200" dirty="0">
                <a:sym typeface="Wingdings" panose="05000000000000000000" pitchFamily="2" charset="2"/>
              </a:rPr>
              <a:t>-poistaa metalleja</a:t>
            </a:r>
          </a:p>
          <a:p>
            <a:r>
              <a:rPr lang="fi-FI" sz="3200" dirty="0">
                <a:sym typeface="Wingdings" panose="05000000000000000000" pitchFamily="2" charset="2"/>
              </a:rPr>
              <a:t>-jättää pinnan OH-terminoiduksi</a:t>
            </a:r>
          </a:p>
          <a:p>
            <a:r>
              <a:rPr lang="fi-FI" sz="3200" dirty="0">
                <a:sym typeface="Wingdings" panose="05000000000000000000" pitchFamily="2" charset="2"/>
              </a:rPr>
              <a:t>-</a:t>
            </a:r>
            <a:r>
              <a:rPr lang="fi-FI" sz="3200" dirty="0" err="1">
                <a:sym typeface="Wingdings" panose="05000000000000000000" pitchFamily="2" charset="2"/>
              </a:rPr>
              <a:t>allesyö</a:t>
            </a:r>
            <a:r>
              <a:rPr lang="fi-FI" sz="3200" dirty="0">
                <a:sym typeface="Wingdings" panose="05000000000000000000" pitchFamily="2" charset="2"/>
              </a:rPr>
              <a:t> ja irrottaa partikkeleita</a:t>
            </a:r>
          </a:p>
          <a:p>
            <a:r>
              <a:rPr lang="fi-FI" sz="3200" dirty="0">
                <a:sym typeface="Wingdings" panose="05000000000000000000" pitchFamily="2" charset="2"/>
              </a:rPr>
              <a:t>-karhentaa piikiekon pintaa, </a:t>
            </a:r>
          </a:p>
          <a:p>
            <a:r>
              <a:rPr lang="fi-FI" sz="3200" dirty="0">
                <a:sym typeface="Wingdings" panose="05000000000000000000" pitchFamily="2" charset="2"/>
              </a:rPr>
              <a:t>koska syövyttää hieman piitä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925403" y="3030193"/>
            <a:ext cx="2024745" cy="3014160"/>
            <a:chOff x="6886215" y="2977273"/>
            <a:chExt cx="2024745" cy="3014160"/>
          </a:xfrm>
        </p:grpSpPr>
        <p:sp>
          <p:nvSpPr>
            <p:cNvPr id="7" name="Rectangle 6"/>
            <p:cNvSpPr/>
            <p:nvPr/>
          </p:nvSpPr>
          <p:spPr>
            <a:xfrm>
              <a:off x="6886215" y="5207662"/>
              <a:ext cx="2024743" cy="78377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886217" y="3473662"/>
              <a:ext cx="2024743" cy="78377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Oval 5"/>
            <p:cNvSpPr/>
            <p:nvPr/>
          </p:nvSpPr>
          <p:spPr>
            <a:xfrm>
              <a:off x="7643862" y="2977273"/>
              <a:ext cx="535578" cy="4833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" name="Oval 7"/>
            <p:cNvSpPr/>
            <p:nvPr/>
          </p:nvSpPr>
          <p:spPr>
            <a:xfrm>
              <a:off x="7630797" y="4618775"/>
              <a:ext cx="535578" cy="4833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886216" y="5116222"/>
              <a:ext cx="2024743" cy="91441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8177807" y="4532282"/>
              <a:ext cx="483326" cy="200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69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643" y="352063"/>
            <a:ext cx="7876902" cy="1325563"/>
          </a:xfrm>
        </p:spPr>
        <p:txBody>
          <a:bodyPr/>
          <a:lstStyle/>
          <a:p>
            <a:r>
              <a:rPr lang="fi-FI" dirty="0"/>
              <a:t>Pinnan passivointi vakiotilaan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643" y="1538243"/>
            <a:ext cx="852841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dirty="0"/>
              <a:t>Monesti on tarpeen pitää pinta epäreaktiivisena.</a:t>
            </a:r>
          </a:p>
          <a:p>
            <a:pPr marL="0" indent="0">
              <a:buNone/>
            </a:pPr>
            <a:r>
              <a:rPr lang="fi-FI" dirty="0"/>
              <a:t>-alumiinin anodisointi Al</a:t>
            </a:r>
            <a:r>
              <a:rPr lang="fi-FI" baseline="-25000" dirty="0"/>
              <a:t>2</a:t>
            </a:r>
            <a:r>
              <a:rPr lang="fi-FI" dirty="0"/>
              <a:t>O</a:t>
            </a:r>
            <a:r>
              <a:rPr lang="fi-FI" baseline="-25000" dirty="0"/>
              <a:t>3</a:t>
            </a:r>
            <a:r>
              <a:rPr lang="fi-FI" dirty="0"/>
              <a:t> kemiallisen ja mekaanisen kestävyyden parantamiseksi</a:t>
            </a:r>
          </a:p>
          <a:p>
            <a:pPr marL="0" indent="0">
              <a:buNone/>
            </a:pPr>
            <a:r>
              <a:rPr lang="fi-FI" dirty="0">
                <a:sym typeface="Wingdings" panose="05000000000000000000" pitchFamily="2" charset="2"/>
              </a:rPr>
              <a:t>-HF syövyttää piikiekolta SiO</a:t>
            </a:r>
            <a:r>
              <a:rPr lang="fi-FI" baseline="-25000" dirty="0">
                <a:sym typeface="Wingdings" panose="05000000000000000000" pitchFamily="2" charset="2"/>
              </a:rPr>
              <a:t>2</a:t>
            </a:r>
            <a:r>
              <a:rPr lang="fi-FI" dirty="0">
                <a:sym typeface="Wingdings" panose="05000000000000000000" pitchFamily="2" charset="2"/>
              </a:rPr>
              <a:t> pois ja jättää piin pinnan H- tai F-terminoiduksi</a:t>
            </a:r>
          </a:p>
          <a:p>
            <a:pPr marL="0" indent="0">
              <a:buNone/>
            </a:pPr>
            <a:r>
              <a:rPr lang="fi-FI" dirty="0"/>
              <a:t>-teräksen pintaan anodinen oksidi suojaamaan korroosiolta</a:t>
            </a:r>
          </a:p>
          <a:p>
            <a:pPr marL="0" indent="0">
              <a:buNone/>
            </a:pPr>
            <a:r>
              <a:rPr lang="fi-FI" dirty="0"/>
              <a:t>-</a:t>
            </a:r>
            <a:r>
              <a:rPr lang="fi-FI" dirty="0" err="1"/>
              <a:t>petrimaljaan</a:t>
            </a:r>
            <a:r>
              <a:rPr lang="fi-FI" dirty="0"/>
              <a:t> BSA* </a:t>
            </a:r>
            <a:r>
              <a:rPr lang="fi-FI" dirty="0">
                <a:sym typeface="Wingdings" panose="05000000000000000000" pitchFamily="2" charset="2"/>
              </a:rPr>
              <a:t> proteiinihylkivyys</a:t>
            </a:r>
          </a:p>
          <a:p>
            <a:pPr marL="0" indent="0">
              <a:buNone/>
            </a:pPr>
            <a:r>
              <a:rPr lang="fi-FI" dirty="0">
                <a:sym typeface="Wingdings" panose="05000000000000000000" pitchFamily="2" charset="2"/>
              </a:rPr>
              <a:t>*BSA = </a:t>
            </a:r>
            <a:r>
              <a:rPr lang="fi-FI" dirty="0" err="1">
                <a:sym typeface="Wingdings" panose="05000000000000000000" pitchFamily="2" charset="2"/>
              </a:rPr>
              <a:t>Bovine</a:t>
            </a:r>
            <a:r>
              <a:rPr lang="fi-FI" dirty="0">
                <a:sym typeface="Wingdings" panose="05000000000000000000" pitchFamily="2" charset="2"/>
              </a:rPr>
              <a:t> </a:t>
            </a:r>
            <a:r>
              <a:rPr lang="fi-FI" dirty="0" err="1">
                <a:sym typeface="Wingdings" panose="05000000000000000000" pitchFamily="2" charset="2"/>
              </a:rPr>
              <a:t>Serum</a:t>
            </a:r>
            <a:r>
              <a:rPr lang="fi-FI" dirty="0">
                <a:sym typeface="Wingdings" panose="05000000000000000000" pitchFamily="2" charset="2"/>
              </a:rPr>
              <a:t> Albumin (=proteiini)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346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Kontaktikulma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600200"/>
            <a:ext cx="824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Youngin</a:t>
            </a:r>
            <a:r>
              <a:rPr lang="en-GB" sz="3200" dirty="0"/>
              <a:t> </a:t>
            </a:r>
            <a:r>
              <a:rPr lang="en-GB" sz="3200" dirty="0" err="1"/>
              <a:t>yhtälö</a:t>
            </a:r>
            <a:r>
              <a:rPr lang="en-GB" sz="3200" dirty="0"/>
              <a:t>: 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3200" baseline="-25000" dirty="0"/>
              <a:t>LG</a:t>
            </a:r>
            <a:r>
              <a:rPr lang="el-GR" sz="3200" dirty="0"/>
              <a:t> </a:t>
            </a:r>
            <a:r>
              <a:rPr lang="en-GB" sz="3200" dirty="0" err="1"/>
              <a:t>cos</a:t>
            </a:r>
            <a:r>
              <a:rPr lang="en-GB" sz="3200" dirty="0"/>
              <a:t>(θ) = 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3200" baseline="-25000" dirty="0"/>
              <a:t>SG</a:t>
            </a:r>
            <a:r>
              <a:rPr lang="en-GB" sz="3200" dirty="0"/>
              <a:t> - 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3200" baseline="-25000" dirty="0"/>
              <a:t>SL</a:t>
            </a:r>
            <a:endParaRPr lang="en-US" sz="3200" baseline="-25000" dirty="0"/>
          </a:p>
        </p:txBody>
      </p:sp>
      <p:pic>
        <p:nvPicPr>
          <p:cNvPr id="22533" name="Picture 5" descr="C:\Documents and Settings\villej\Desktop\Graffat\Young-thet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503" y="3202577"/>
            <a:ext cx="7400924" cy="2819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669280" y="2727551"/>
            <a:ext cx="31220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Kolme voimavektoria tasapainossa</a:t>
            </a:r>
          </a:p>
        </p:txBody>
      </p:sp>
    </p:spTree>
    <p:extLst>
      <p:ext uri="{BB962C8B-B14F-4D97-AF65-F5344CB8AC3E}">
        <p14:creationId xmlns:p14="http://schemas.microsoft.com/office/powerpoint/2010/main" val="9263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452" y="66557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Mitkä ilmiöt ja prosessit tapahtuvat aineen pinnalla ? </a:t>
            </a:r>
            <a:br>
              <a:rPr lang="fi-FI" dirty="0"/>
            </a:br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2" y="1690689"/>
            <a:ext cx="8298510" cy="491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12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Vettymisen</a:t>
            </a:r>
            <a:r>
              <a:rPr lang="en-GB" dirty="0"/>
              <a:t> </a:t>
            </a:r>
            <a:r>
              <a:rPr lang="en-GB" dirty="0" err="1"/>
              <a:t>asteet</a:t>
            </a:r>
            <a:endParaRPr lang="en-US" dirty="0"/>
          </a:p>
        </p:txBody>
      </p:sp>
      <p:grpSp>
        <p:nvGrpSpPr>
          <p:cNvPr id="33" name="Group 19"/>
          <p:cNvGrpSpPr>
            <a:grpSpLocks/>
          </p:cNvGrpSpPr>
          <p:nvPr/>
        </p:nvGrpSpPr>
        <p:grpSpPr bwMode="auto">
          <a:xfrm>
            <a:off x="323850" y="1039019"/>
            <a:ext cx="8496300" cy="2016125"/>
            <a:chOff x="249" y="1117"/>
            <a:chExt cx="5352" cy="1270"/>
          </a:xfrm>
        </p:grpSpPr>
        <p:grpSp>
          <p:nvGrpSpPr>
            <p:cNvPr id="34" name="Group 13"/>
            <p:cNvGrpSpPr>
              <a:grpSpLocks/>
            </p:cNvGrpSpPr>
            <p:nvPr/>
          </p:nvGrpSpPr>
          <p:grpSpPr bwMode="auto">
            <a:xfrm>
              <a:off x="249" y="1117"/>
              <a:ext cx="5352" cy="1270"/>
              <a:chOff x="204" y="1525"/>
              <a:chExt cx="5352" cy="1270"/>
            </a:xfrm>
          </p:grpSpPr>
          <p:sp>
            <p:nvSpPr>
              <p:cNvPr id="39" name="Rectangle 5"/>
              <p:cNvSpPr>
                <a:spLocks noChangeArrowheads="1"/>
              </p:cNvSpPr>
              <p:nvPr/>
            </p:nvSpPr>
            <p:spPr bwMode="auto">
              <a:xfrm>
                <a:off x="4286" y="2432"/>
                <a:ext cx="1270" cy="36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Oval 9"/>
              <p:cNvSpPr>
                <a:spLocks noChangeArrowheads="1"/>
              </p:cNvSpPr>
              <p:nvPr/>
            </p:nvSpPr>
            <p:spPr bwMode="auto">
              <a:xfrm>
                <a:off x="204" y="2341"/>
                <a:ext cx="1270" cy="31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Rectangle 4"/>
              <p:cNvSpPr>
                <a:spLocks noChangeArrowheads="1"/>
              </p:cNvSpPr>
              <p:nvPr/>
            </p:nvSpPr>
            <p:spPr bwMode="auto">
              <a:xfrm>
                <a:off x="204" y="2432"/>
                <a:ext cx="1270" cy="36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Oval 10"/>
              <p:cNvSpPr>
                <a:spLocks noChangeArrowheads="1"/>
              </p:cNvSpPr>
              <p:nvPr/>
            </p:nvSpPr>
            <p:spPr bwMode="auto">
              <a:xfrm>
                <a:off x="1746" y="2251"/>
                <a:ext cx="817" cy="40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Rectangle 6"/>
              <p:cNvSpPr>
                <a:spLocks noChangeArrowheads="1"/>
              </p:cNvSpPr>
              <p:nvPr/>
            </p:nvSpPr>
            <p:spPr bwMode="auto">
              <a:xfrm>
                <a:off x="1565" y="2432"/>
                <a:ext cx="1270" cy="36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Oval 11"/>
              <p:cNvSpPr>
                <a:spLocks noChangeArrowheads="1"/>
              </p:cNvSpPr>
              <p:nvPr/>
            </p:nvSpPr>
            <p:spPr bwMode="auto">
              <a:xfrm>
                <a:off x="3107" y="1888"/>
                <a:ext cx="862" cy="8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Rectangle 7"/>
              <p:cNvSpPr>
                <a:spLocks noChangeArrowheads="1"/>
              </p:cNvSpPr>
              <p:nvPr/>
            </p:nvSpPr>
            <p:spPr bwMode="auto">
              <a:xfrm>
                <a:off x="2925" y="2432"/>
                <a:ext cx="1270" cy="36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Oval 12"/>
              <p:cNvSpPr>
                <a:spLocks noChangeArrowheads="1"/>
              </p:cNvSpPr>
              <p:nvPr/>
            </p:nvSpPr>
            <p:spPr bwMode="auto">
              <a:xfrm>
                <a:off x="4422" y="1525"/>
                <a:ext cx="952" cy="90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5" name="Line 15"/>
            <p:cNvSpPr>
              <a:spLocks noChangeShapeType="1"/>
            </p:cNvSpPr>
            <p:nvPr/>
          </p:nvSpPr>
          <p:spPr bwMode="auto">
            <a:xfrm flipV="1">
              <a:off x="315" y="1654"/>
              <a:ext cx="953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1787" y="1566"/>
              <a:ext cx="181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 flipH="1" flipV="1">
              <a:off x="3025" y="1332"/>
              <a:ext cx="136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Line 18"/>
            <p:cNvSpPr>
              <a:spLocks noChangeShapeType="1"/>
            </p:cNvSpPr>
            <p:nvPr/>
          </p:nvSpPr>
          <p:spPr bwMode="auto">
            <a:xfrm flipH="1" flipV="1">
              <a:off x="4248" y="1882"/>
              <a:ext cx="635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47638" y="3269412"/>
            <a:ext cx="236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θ</a:t>
            </a:r>
            <a:r>
              <a:rPr lang="en-GB" sz="2400" dirty="0"/>
              <a:t> ~ 0°</a:t>
            </a:r>
          </a:p>
          <a:p>
            <a:r>
              <a:rPr lang="en-GB" sz="2400" dirty="0"/>
              <a:t>Super-</a:t>
            </a:r>
          </a:p>
          <a:p>
            <a:r>
              <a:rPr lang="en-GB" sz="2400" dirty="0" err="1"/>
              <a:t>hydrofiilinen</a:t>
            </a:r>
            <a:r>
              <a:rPr lang="en-GB" sz="2400" dirty="0"/>
              <a:t>,</a:t>
            </a:r>
          </a:p>
          <a:p>
            <a:r>
              <a:rPr lang="en-GB" sz="2400" dirty="0" err="1"/>
              <a:t>täysin</a:t>
            </a:r>
            <a:r>
              <a:rPr lang="en-GB" sz="2400" dirty="0"/>
              <a:t> </a:t>
            </a:r>
            <a:r>
              <a:rPr lang="en-GB" sz="2400" dirty="0" err="1"/>
              <a:t>vettyvä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>
                <a:cs typeface="Arial" charset="0"/>
              </a:rPr>
              <a:t>SiO</a:t>
            </a:r>
            <a:r>
              <a:rPr lang="en-GB" sz="2400" baseline="-25000" dirty="0">
                <a:cs typeface="Arial" charset="0"/>
              </a:rPr>
              <a:t>2, </a:t>
            </a:r>
            <a:r>
              <a:rPr lang="en-GB" sz="2400" dirty="0" err="1">
                <a:cs typeface="Arial" charset="0"/>
              </a:rPr>
              <a:t>puhtaat</a:t>
            </a:r>
            <a:r>
              <a:rPr lang="en-GB" sz="2400" dirty="0">
                <a:cs typeface="Arial" charset="0"/>
              </a:rPr>
              <a:t> </a:t>
            </a:r>
            <a:r>
              <a:rPr lang="en-GB" sz="2400" dirty="0" err="1">
                <a:cs typeface="Arial" charset="0"/>
              </a:rPr>
              <a:t>metallit</a:t>
            </a:r>
            <a:r>
              <a:rPr lang="en-GB" sz="2400" dirty="0">
                <a:cs typeface="Arial" charset="0"/>
              </a:rPr>
              <a:t>. </a:t>
            </a:r>
            <a:r>
              <a:rPr lang="en-GB" sz="2400" dirty="0" err="1">
                <a:cs typeface="Arial" charset="0"/>
              </a:rPr>
              <a:t>Vaatii</a:t>
            </a:r>
            <a:r>
              <a:rPr lang="en-GB" sz="2400" dirty="0">
                <a:cs typeface="Arial" charset="0"/>
              </a:rPr>
              <a:t> </a:t>
            </a:r>
            <a:r>
              <a:rPr lang="en-GB" sz="2400" dirty="0" err="1">
                <a:cs typeface="Arial" charset="0"/>
              </a:rPr>
              <a:t>sekä</a:t>
            </a:r>
            <a:r>
              <a:rPr lang="en-GB" sz="2400" dirty="0">
                <a:cs typeface="Arial" charset="0"/>
              </a:rPr>
              <a:t> </a:t>
            </a:r>
            <a:r>
              <a:rPr lang="en-GB" sz="2400" dirty="0" err="1">
                <a:cs typeface="Arial" charset="0"/>
              </a:rPr>
              <a:t>karheuden</a:t>
            </a:r>
            <a:r>
              <a:rPr lang="en-GB" sz="2400" dirty="0">
                <a:cs typeface="Arial" charset="0"/>
              </a:rPr>
              <a:t> </a:t>
            </a:r>
            <a:r>
              <a:rPr lang="en-GB" sz="2400" dirty="0" err="1">
                <a:cs typeface="Arial" charset="0"/>
              </a:rPr>
              <a:t>että</a:t>
            </a:r>
            <a:r>
              <a:rPr lang="en-GB" sz="2400" dirty="0">
                <a:cs typeface="Arial" charset="0"/>
              </a:rPr>
              <a:t> </a:t>
            </a:r>
            <a:r>
              <a:rPr lang="en-GB" sz="2400" dirty="0" err="1">
                <a:cs typeface="Arial" charset="0"/>
              </a:rPr>
              <a:t>kemian</a:t>
            </a:r>
            <a:r>
              <a:rPr lang="en-GB" sz="2400" dirty="0">
                <a:cs typeface="Arial" charset="0"/>
              </a:rPr>
              <a:t>. 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2428263" y="3268208"/>
            <a:ext cx="205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5° &lt; </a:t>
            </a:r>
            <a:r>
              <a:rPr lang="el-GR" sz="2400" dirty="0"/>
              <a:t>θ</a:t>
            </a:r>
            <a:r>
              <a:rPr lang="en-GB" sz="2400" dirty="0"/>
              <a:t> &lt; 90°</a:t>
            </a:r>
          </a:p>
          <a:p>
            <a:endParaRPr lang="en-GB" sz="2400" dirty="0"/>
          </a:p>
          <a:p>
            <a:r>
              <a:rPr lang="en-GB" sz="2400" dirty="0" err="1"/>
              <a:t>Hydrofiilinen</a:t>
            </a:r>
            <a:endParaRPr lang="en-GB" sz="2400" dirty="0"/>
          </a:p>
          <a:p>
            <a:endParaRPr lang="en-GB" sz="2400" dirty="0"/>
          </a:p>
          <a:p>
            <a:endParaRPr lang="en-GB" sz="2400" dirty="0">
              <a:cs typeface="Arial" charset="0"/>
            </a:endParaRPr>
          </a:p>
          <a:p>
            <a:r>
              <a:rPr lang="en-GB" sz="2400" dirty="0" err="1"/>
              <a:t>Epoksi</a:t>
            </a:r>
            <a:r>
              <a:rPr lang="en-GB" sz="2400" dirty="0"/>
              <a:t>, </a:t>
            </a:r>
            <a:r>
              <a:rPr lang="en-GB" sz="2400" dirty="0" err="1"/>
              <a:t>polyimidi</a:t>
            </a:r>
            <a:r>
              <a:rPr lang="en-GB" sz="2400" dirty="0"/>
              <a:t>, </a:t>
            </a:r>
            <a:r>
              <a:rPr lang="en-GB" sz="2400" dirty="0" err="1"/>
              <a:t>pii</a:t>
            </a:r>
            <a:endParaRPr lang="en-GB" sz="2400" dirty="0"/>
          </a:p>
          <a:p>
            <a:endParaRPr lang="en-GB" sz="2400" dirty="0"/>
          </a:p>
          <a:p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4503829" y="3269412"/>
            <a:ext cx="20684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90°&lt;</a:t>
            </a:r>
            <a:r>
              <a:rPr lang="el-GR" sz="2400" dirty="0"/>
              <a:t>θ</a:t>
            </a:r>
            <a:r>
              <a:rPr lang="en-GB" sz="2400" dirty="0"/>
              <a:t>&lt;≈120°</a:t>
            </a:r>
          </a:p>
          <a:p>
            <a:endParaRPr lang="en-GB" sz="2400" dirty="0"/>
          </a:p>
          <a:p>
            <a:r>
              <a:rPr lang="en-GB" sz="2400" dirty="0" err="1"/>
              <a:t>Hydrofobinen</a:t>
            </a:r>
            <a:endParaRPr lang="en-GB" sz="2400" dirty="0"/>
          </a:p>
          <a:p>
            <a:endParaRPr lang="en-GB" sz="2400" dirty="0"/>
          </a:p>
          <a:p>
            <a:endParaRPr lang="en-GB" sz="2400" dirty="0">
              <a:cs typeface="Arial" charset="0"/>
            </a:endParaRPr>
          </a:p>
          <a:p>
            <a:r>
              <a:rPr lang="en-GB" sz="2400" dirty="0">
                <a:cs typeface="Arial" charset="0"/>
              </a:rPr>
              <a:t>PDMS </a:t>
            </a:r>
            <a:r>
              <a:rPr lang="en-GB" sz="2400" dirty="0" err="1">
                <a:cs typeface="Arial" charset="0"/>
              </a:rPr>
              <a:t>silikoni</a:t>
            </a:r>
            <a:r>
              <a:rPr lang="en-GB" sz="2400" dirty="0">
                <a:cs typeface="Arial" charset="0"/>
              </a:rPr>
              <a:t>, Teflon (</a:t>
            </a:r>
            <a:r>
              <a:rPr lang="en-GB" sz="2400" dirty="0" err="1">
                <a:cs typeface="Arial" charset="0"/>
              </a:rPr>
              <a:t>suurin</a:t>
            </a:r>
            <a:r>
              <a:rPr lang="en-GB" sz="2400" dirty="0">
                <a:cs typeface="Arial" charset="0"/>
              </a:rPr>
              <a:t> </a:t>
            </a:r>
            <a:r>
              <a:rPr lang="el-GR" sz="2400" dirty="0"/>
              <a:t>θ</a:t>
            </a:r>
            <a:r>
              <a:rPr lang="fi-FI" sz="2400" dirty="0"/>
              <a:t> sileänä)</a:t>
            </a:r>
            <a:endParaRPr lang="en-US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6572251" y="3269412"/>
            <a:ext cx="25717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150° ≈ &lt; </a:t>
            </a:r>
            <a:r>
              <a:rPr lang="el-GR" sz="2400" dirty="0"/>
              <a:t>θ</a:t>
            </a:r>
            <a:r>
              <a:rPr lang="en-GB" sz="2400" dirty="0"/>
              <a:t> &lt; 180°</a:t>
            </a:r>
          </a:p>
          <a:p>
            <a:endParaRPr lang="en-GB" sz="2400" dirty="0"/>
          </a:p>
          <a:p>
            <a:r>
              <a:rPr lang="en-GB" sz="2400" dirty="0"/>
              <a:t>Super-</a:t>
            </a:r>
          </a:p>
          <a:p>
            <a:r>
              <a:rPr lang="en-GB" sz="2400" dirty="0" err="1"/>
              <a:t>hydrofobinen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 err="1"/>
              <a:t>Vaatii</a:t>
            </a:r>
            <a:r>
              <a:rPr lang="en-GB" sz="2400" dirty="0"/>
              <a:t> </a:t>
            </a:r>
            <a:r>
              <a:rPr lang="en-GB" sz="2400" dirty="0" err="1"/>
              <a:t>sekä</a:t>
            </a:r>
            <a:r>
              <a:rPr lang="en-GB" sz="2400" dirty="0"/>
              <a:t> </a:t>
            </a:r>
            <a:r>
              <a:rPr lang="en-GB" sz="2400" dirty="0" err="1"/>
              <a:t>karheuden</a:t>
            </a:r>
            <a:r>
              <a:rPr lang="en-GB" sz="2400" dirty="0"/>
              <a:t> </a:t>
            </a:r>
            <a:r>
              <a:rPr lang="en-GB" sz="2400" dirty="0" err="1"/>
              <a:t>että</a:t>
            </a:r>
            <a:r>
              <a:rPr lang="en-GB" sz="2400" dirty="0"/>
              <a:t> </a:t>
            </a:r>
            <a:r>
              <a:rPr lang="en-GB" sz="2400" dirty="0" err="1"/>
              <a:t>kemian</a:t>
            </a:r>
            <a:r>
              <a:rPr lang="en-GB" sz="2400" dirty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3068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i-FI" sz="4000"/>
              <a:t>Mitä 2 nm pintakerros vaikuttaa ?</a:t>
            </a:r>
            <a:endParaRPr lang="en-US" altLang="fi-FI" sz="400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6215063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378823" y="5503682"/>
            <a:ext cx="36585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i-FI" sz="3200" dirty="0"/>
              <a:t>SiO</a:t>
            </a:r>
            <a:r>
              <a:rPr lang="en-GB" altLang="fi-FI" sz="3200" baseline="-25000" dirty="0"/>
              <a:t>2</a:t>
            </a:r>
            <a:r>
              <a:rPr lang="en-GB" altLang="fi-FI" sz="3200" dirty="0"/>
              <a:t> </a:t>
            </a:r>
            <a:r>
              <a:rPr lang="en-GB" altLang="fi-FI" sz="3200" dirty="0" err="1"/>
              <a:t>hydrofiilinen</a:t>
            </a:r>
            <a:r>
              <a:rPr lang="en-GB" altLang="fi-FI" sz="3200" dirty="0"/>
              <a:t>:</a:t>
            </a:r>
          </a:p>
          <a:p>
            <a:pPr eaLnBrk="1" hangingPunct="1"/>
            <a:r>
              <a:rPr lang="en-GB" altLang="fi-FI" sz="3200" dirty="0" err="1"/>
              <a:t>Täysin</a:t>
            </a:r>
            <a:r>
              <a:rPr lang="en-GB" altLang="fi-FI" sz="3200" dirty="0"/>
              <a:t> </a:t>
            </a:r>
            <a:r>
              <a:rPr lang="en-GB" altLang="fi-FI" sz="3200" dirty="0" err="1"/>
              <a:t>vettyvä</a:t>
            </a:r>
            <a:endParaRPr lang="en-US" altLang="fi-FI" sz="3200" dirty="0"/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4255792" y="5503682"/>
            <a:ext cx="42595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i-FI" sz="3200" dirty="0"/>
              <a:t>Teflon </a:t>
            </a:r>
            <a:r>
              <a:rPr lang="en-GB" altLang="fi-FI" sz="3200" dirty="0" err="1"/>
              <a:t>hydrofobinen</a:t>
            </a:r>
            <a:r>
              <a:rPr lang="en-GB" altLang="fi-FI" sz="3200" dirty="0"/>
              <a:t>:</a:t>
            </a:r>
          </a:p>
          <a:p>
            <a:pPr eaLnBrk="1" hangingPunct="1"/>
            <a:r>
              <a:rPr lang="en-GB" altLang="fi-FI" sz="3200" dirty="0" err="1"/>
              <a:t>Täysin</a:t>
            </a:r>
            <a:r>
              <a:rPr lang="en-GB" altLang="fi-FI" sz="3200" dirty="0"/>
              <a:t> </a:t>
            </a:r>
            <a:r>
              <a:rPr lang="en-GB" altLang="fi-FI" sz="3200" dirty="0" err="1"/>
              <a:t>hylkivä</a:t>
            </a:r>
            <a:endParaRPr lang="en-US" altLang="fi-FI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779838" y="3644900"/>
            <a:ext cx="0" cy="287972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792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946" y="148929"/>
            <a:ext cx="4920107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11B4A2-B1BF-4E2B-966C-AA704907B204}"/>
              </a:ext>
            </a:extLst>
          </p:cNvPr>
          <p:cNvSpPr txBox="1"/>
          <p:nvPr/>
        </p:nvSpPr>
        <p:spPr>
          <a:xfrm>
            <a:off x="2486273" y="1380754"/>
            <a:ext cx="4171453" cy="251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Tauko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1870589" y="6170"/>
            <a:ext cx="5112196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0746" y="5310973"/>
            <a:ext cx="529461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58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Pinnoitteet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585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-paistinpannuun teflonia tarttuvuuden estämiseksi</a:t>
            </a:r>
          </a:p>
          <a:p>
            <a:pPr marL="0" indent="0">
              <a:buNone/>
            </a:pPr>
            <a:r>
              <a:rPr lang="fi-FI" dirty="0"/>
              <a:t>-laiturin laudat petsataan veden vaikutusta vastaan</a:t>
            </a:r>
          </a:p>
          <a:p>
            <a:pPr marL="0" indent="0">
              <a:buNone/>
            </a:pPr>
            <a:r>
              <a:rPr lang="fi-FI" dirty="0"/>
              <a:t>-venemaali merirokon kiinnittymisen estoon</a:t>
            </a:r>
          </a:p>
          <a:p>
            <a:pPr marL="0" indent="0">
              <a:buNone/>
            </a:pPr>
            <a:r>
              <a:rPr lang="fi-FI" dirty="0"/>
              <a:t>-Fjällräveniin mehiläisvahaa veden hylkimiseksi</a:t>
            </a:r>
          </a:p>
          <a:p>
            <a:pPr marL="0" indent="0">
              <a:buNone/>
            </a:pPr>
            <a:r>
              <a:rPr lang="fi-FI" dirty="0"/>
              <a:t>-huuliin punaa kiillon parantamiseksi</a:t>
            </a:r>
          </a:p>
          <a:p>
            <a:pPr marL="0" indent="0">
              <a:buNone/>
            </a:pPr>
            <a:r>
              <a:rPr lang="fi-FI" dirty="0"/>
              <a:t>-autoon vahaa suolakorroosion vähentämiseen</a:t>
            </a:r>
          </a:p>
          <a:p>
            <a:pPr marL="0" indent="0">
              <a:buNone/>
            </a:pPr>
            <a:r>
              <a:rPr lang="fi-FI" dirty="0"/>
              <a:t>-iholle aurinkovoidetta </a:t>
            </a:r>
            <a:r>
              <a:rPr lang="fi-FI" dirty="0" err="1"/>
              <a:t>UV:ta</a:t>
            </a:r>
            <a:r>
              <a:rPr lang="fi-FI" dirty="0"/>
              <a:t> absorboimaan</a:t>
            </a:r>
          </a:p>
        </p:txBody>
      </p:sp>
    </p:spTree>
    <p:extLst>
      <p:ext uri="{BB962C8B-B14F-4D97-AF65-F5344CB8AC3E}">
        <p14:creationId xmlns:p14="http://schemas.microsoft.com/office/powerpoint/2010/main" val="114274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Klassisia pinnoitteita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697" y="1735798"/>
            <a:ext cx="6531429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b="1" dirty="0"/>
              <a:t>Anodisointi</a:t>
            </a:r>
            <a:r>
              <a:rPr lang="fi-FI" dirty="0"/>
              <a:t> (eloksointi, </a:t>
            </a:r>
            <a:r>
              <a:rPr lang="fi-FI" dirty="0" err="1"/>
              <a:t>electrical</a:t>
            </a:r>
            <a:r>
              <a:rPr lang="fi-FI" dirty="0"/>
              <a:t> </a:t>
            </a:r>
            <a:r>
              <a:rPr lang="fi-FI" dirty="0" err="1"/>
              <a:t>oxidation</a:t>
            </a:r>
            <a:r>
              <a:rPr lang="fi-FI" dirty="0"/>
              <a:t>):</a:t>
            </a:r>
          </a:p>
          <a:p>
            <a:pPr marL="0" indent="0">
              <a:buNone/>
            </a:pPr>
            <a:r>
              <a:rPr lang="fi-FI" dirty="0"/>
              <a:t>Alumiinin pinta oksidoidaan </a:t>
            </a:r>
            <a:r>
              <a:rPr lang="fi-FI" dirty="0">
                <a:sym typeface="Wingdings" panose="05000000000000000000" pitchFamily="2" charset="2"/>
              </a:rPr>
              <a:t> korroosionkestävyys, kovuus, väri (lisäaineilla). Paksuus 10-100 µm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b="1" dirty="0"/>
              <a:t>Sähkösinkitys</a:t>
            </a:r>
            <a:r>
              <a:rPr lang="fi-FI" dirty="0"/>
              <a:t>:</a:t>
            </a:r>
          </a:p>
          <a:p>
            <a:pPr marL="0" indent="0">
              <a:buNone/>
            </a:pPr>
            <a:r>
              <a:rPr lang="fi-FI" dirty="0"/>
              <a:t>Teräksen ja raudan päälle kasvatetaan korroosiolta suojaava ja kiiltävä pinta; &gt;10 µm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b="1" dirty="0"/>
              <a:t>Kemiallinen nikkelöinti:</a:t>
            </a:r>
          </a:p>
          <a:p>
            <a:pPr marL="0" indent="0">
              <a:buNone/>
            </a:pPr>
            <a:r>
              <a:rPr lang="fi-FI" dirty="0" err="1"/>
              <a:t>Autokatalyttinen</a:t>
            </a:r>
            <a:r>
              <a:rPr lang="fi-FI" dirty="0"/>
              <a:t> </a:t>
            </a:r>
            <a:r>
              <a:rPr lang="fi-FI" dirty="0" err="1"/>
              <a:t>Ni</a:t>
            </a:r>
            <a:r>
              <a:rPr lang="fi-FI" dirty="0"/>
              <a:t>-P pinnoite teräkselle, alumiinille, messingille. Paksuus 10-100 µm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r="38286"/>
          <a:stretch/>
        </p:blipFill>
        <p:spPr>
          <a:xfrm>
            <a:off x="6988629" y="234157"/>
            <a:ext cx="1959428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r="22857"/>
          <a:stretch/>
        </p:blipFill>
        <p:spPr>
          <a:xfrm>
            <a:off x="6988629" y="3518741"/>
            <a:ext cx="1981334" cy="25683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5097" y="6250175"/>
            <a:ext cx="3082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https://www.pinnoitushelin.fi/</a:t>
            </a:r>
          </a:p>
        </p:txBody>
      </p:sp>
    </p:spTree>
    <p:extLst>
      <p:ext uri="{BB962C8B-B14F-4D97-AF65-F5344CB8AC3E}">
        <p14:creationId xmlns:p14="http://schemas.microsoft.com/office/powerpoint/2010/main" val="16799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Sinkityn kappaleen elinikä eri ympäristö-olosuhteissa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897" b="5950"/>
          <a:stretch/>
        </p:blipFill>
        <p:spPr>
          <a:xfrm>
            <a:off x="2142309" y="1847111"/>
            <a:ext cx="4399056" cy="42532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55282" y="5434149"/>
            <a:ext cx="258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Paksuus, µm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063931"/>
            <a:ext cx="2017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Kestoikä, vuosia</a:t>
            </a:r>
          </a:p>
        </p:txBody>
      </p:sp>
      <p:sp>
        <p:nvSpPr>
          <p:cNvPr id="8" name="Rectangle 7"/>
          <p:cNvSpPr/>
          <p:nvPr/>
        </p:nvSpPr>
        <p:spPr>
          <a:xfrm>
            <a:off x="3973919" y="6495552"/>
            <a:ext cx="11961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" dirty="0">
                <a:solidFill>
                  <a:srgbClr val="000000"/>
                </a:solidFill>
                <a:latin typeface="Frutiger"/>
              </a:rPr>
              <a:t>Teräsrakenne </a:t>
            </a:r>
            <a:r>
              <a:rPr lang="fi-FI" sz="800" b="1" dirty="0">
                <a:solidFill>
                  <a:srgbClr val="000000"/>
                </a:solidFill>
                <a:latin typeface="Frutiger"/>
              </a:rPr>
              <a:t>1 </a:t>
            </a:r>
            <a:r>
              <a:rPr lang="fi-FI" sz="800" dirty="0">
                <a:solidFill>
                  <a:srgbClr val="000000"/>
                </a:solidFill>
                <a:latin typeface="Frutiger"/>
              </a:rPr>
              <a:t>2015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5335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FC47-D79A-48E3-A977-553C9606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Pinnotteiden</a:t>
            </a:r>
            <a:r>
              <a:rPr lang="en-US" dirty="0"/>
              <a:t> </a:t>
            </a:r>
            <a:r>
              <a:rPr lang="en-US" dirty="0" err="1"/>
              <a:t>ongelmia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9FC25-7685-4C10-B3C0-8D37BBAB2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Kierrätettävyys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Zn </a:t>
            </a:r>
            <a:r>
              <a:rPr lang="en-US" dirty="0" err="1"/>
              <a:t>T</a:t>
            </a:r>
            <a:r>
              <a:rPr lang="en-US" baseline="-25000" dirty="0" err="1"/>
              <a:t>mp</a:t>
            </a:r>
            <a:r>
              <a:rPr lang="en-US" dirty="0"/>
              <a:t> = 420</a:t>
            </a:r>
            <a:r>
              <a:rPr lang="en-US" baseline="30000" dirty="0"/>
              <a:t>o</a:t>
            </a:r>
            <a:r>
              <a:rPr lang="en-US" dirty="0"/>
              <a:t>C, </a:t>
            </a:r>
            <a:r>
              <a:rPr lang="en-US" dirty="0" err="1"/>
              <a:t>T</a:t>
            </a:r>
            <a:r>
              <a:rPr lang="en-US" baseline="-25000" dirty="0" err="1"/>
              <a:t>bp</a:t>
            </a:r>
            <a:r>
              <a:rPr lang="en-US" dirty="0"/>
              <a:t> = 910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  <a:p>
            <a:pPr marL="0" indent="0">
              <a:buNone/>
            </a:pPr>
            <a:r>
              <a:rPr lang="en-US" dirty="0"/>
              <a:t>Fe  </a:t>
            </a:r>
            <a:r>
              <a:rPr lang="en-US" dirty="0" err="1"/>
              <a:t>T</a:t>
            </a:r>
            <a:r>
              <a:rPr lang="en-US" baseline="-25000" dirty="0" err="1"/>
              <a:t>mp</a:t>
            </a:r>
            <a:r>
              <a:rPr lang="en-US" dirty="0"/>
              <a:t> = 1500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Jos </a:t>
            </a:r>
            <a:r>
              <a:rPr lang="en-US" dirty="0" err="1"/>
              <a:t>sinkkipinnoitettu</a:t>
            </a:r>
            <a:r>
              <a:rPr lang="en-US" dirty="0"/>
              <a:t> </a:t>
            </a:r>
            <a:r>
              <a:rPr lang="en-US" dirty="0" err="1"/>
              <a:t>teräskappale</a:t>
            </a:r>
            <a:r>
              <a:rPr lang="en-US" dirty="0"/>
              <a:t> </a:t>
            </a:r>
            <a:r>
              <a:rPr lang="en-US" dirty="0" err="1"/>
              <a:t>sulatetaan</a:t>
            </a:r>
            <a:r>
              <a:rPr lang="en-US" dirty="0"/>
              <a:t>, </a:t>
            </a:r>
            <a:r>
              <a:rPr lang="en-US" dirty="0" err="1"/>
              <a:t>sinkki</a:t>
            </a:r>
            <a:r>
              <a:rPr lang="en-US" dirty="0"/>
              <a:t> </a:t>
            </a:r>
            <a:r>
              <a:rPr lang="en-US" dirty="0" err="1"/>
              <a:t>päätyy</a:t>
            </a:r>
            <a:r>
              <a:rPr lang="en-US" dirty="0"/>
              <a:t> </a:t>
            </a:r>
            <a:r>
              <a:rPr lang="en-US" dirty="0" err="1"/>
              <a:t>kaasufaasiin</a:t>
            </a:r>
            <a:r>
              <a:rPr lang="en-US" dirty="0"/>
              <a:t> 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Timantinkaltaisella</a:t>
            </a:r>
            <a:r>
              <a:rPr lang="en-US" dirty="0"/>
              <a:t> </a:t>
            </a:r>
            <a:r>
              <a:rPr lang="en-US" dirty="0" err="1"/>
              <a:t>kalvolla</a:t>
            </a:r>
            <a:r>
              <a:rPr lang="en-US" dirty="0"/>
              <a:t> </a:t>
            </a:r>
            <a:r>
              <a:rPr lang="en-US" dirty="0" err="1"/>
              <a:t>päällystetty</a:t>
            </a:r>
            <a:r>
              <a:rPr lang="en-US" dirty="0"/>
              <a:t> PET-</a:t>
            </a:r>
            <a:r>
              <a:rPr lang="en-US" dirty="0" err="1"/>
              <a:t>muovinen</a:t>
            </a:r>
            <a:r>
              <a:rPr lang="en-US" dirty="0"/>
              <a:t> </a:t>
            </a:r>
            <a:r>
              <a:rPr lang="en-US" dirty="0" err="1"/>
              <a:t>juomapullo</a:t>
            </a:r>
            <a:r>
              <a:rPr lang="en-US" dirty="0"/>
              <a:t> ?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5481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37" y="126645"/>
            <a:ext cx="8341485" cy="1325563"/>
          </a:xfrm>
        </p:spPr>
        <p:txBody>
          <a:bodyPr/>
          <a:lstStyle/>
          <a:p>
            <a:r>
              <a:rPr lang="fi-FI" dirty="0"/>
              <a:t>Pinnoituksen kolme päätapausta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1764191"/>
            <a:ext cx="2532561" cy="1227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6" name="Straight Connector 5"/>
          <p:cNvCxnSpPr/>
          <p:nvPr/>
        </p:nvCxnSpPr>
        <p:spPr>
          <a:xfrm>
            <a:off x="2808514" y="1764191"/>
            <a:ext cx="1515292" cy="0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23360" y="1542123"/>
            <a:ext cx="253256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fi-FI" sz="2800" dirty="0"/>
          </a:p>
        </p:txBody>
      </p:sp>
      <p:sp>
        <p:nvSpPr>
          <p:cNvPr id="12" name="Rectangle 11"/>
          <p:cNvSpPr/>
          <p:nvPr/>
        </p:nvSpPr>
        <p:spPr>
          <a:xfrm>
            <a:off x="628650" y="3622576"/>
            <a:ext cx="2532561" cy="1227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4" name="Straight Connector 13"/>
          <p:cNvCxnSpPr/>
          <p:nvPr/>
        </p:nvCxnSpPr>
        <p:spPr>
          <a:xfrm>
            <a:off x="2808514" y="3618410"/>
            <a:ext cx="1515292" cy="0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23360" y="3396342"/>
            <a:ext cx="253256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fi-FI" sz="2800" dirty="0"/>
          </a:p>
        </p:txBody>
      </p:sp>
      <p:sp>
        <p:nvSpPr>
          <p:cNvPr id="16" name="Rectangle 15"/>
          <p:cNvSpPr/>
          <p:nvPr/>
        </p:nvSpPr>
        <p:spPr>
          <a:xfrm>
            <a:off x="628650" y="5476794"/>
            <a:ext cx="2532561" cy="1227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Rectangle 16"/>
          <p:cNvSpPr/>
          <p:nvPr/>
        </p:nvSpPr>
        <p:spPr>
          <a:xfrm>
            <a:off x="4023361" y="5472628"/>
            <a:ext cx="2532561" cy="122790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8" name="Straight Connector 17"/>
          <p:cNvCxnSpPr/>
          <p:nvPr/>
        </p:nvCxnSpPr>
        <p:spPr>
          <a:xfrm>
            <a:off x="2808514" y="5472628"/>
            <a:ext cx="1515292" cy="0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23361" y="3618410"/>
            <a:ext cx="2532561" cy="122790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xtBox 19"/>
          <p:cNvSpPr txBox="1"/>
          <p:nvPr/>
        </p:nvSpPr>
        <p:spPr>
          <a:xfrm>
            <a:off x="6555921" y="1306658"/>
            <a:ext cx="24800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Konversio-pinnoitus (reaktio substraatissa)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22100" y="3396342"/>
            <a:ext cx="2621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Kalvo-pinnoitus</a:t>
            </a:r>
          </a:p>
          <a:p>
            <a:r>
              <a:rPr lang="fi-FI" sz="2800" dirty="0"/>
              <a:t>(materiaalin lisäystä)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5922" y="5472628"/>
            <a:ext cx="2588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Pintakerroksen muokkaus</a:t>
            </a:r>
          </a:p>
        </p:txBody>
      </p:sp>
      <p:sp>
        <p:nvSpPr>
          <p:cNvPr id="5" name="Rectangle 4"/>
          <p:cNvSpPr/>
          <p:nvPr/>
        </p:nvSpPr>
        <p:spPr>
          <a:xfrm>
            <a:off x="4023361" y="1912757"/>
            <a:ext cx="2532561" cy="107934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Rectangle 22"/>
          <p:cNvSpPr/>
          <p:nvPr/>
        </p:nvSpPr>
        <p:spPr>
          <a:xfrm>
            <a:off x="4023360" y="5476794"/>
            <a:ext cx="2532562" cy="310052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368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896" y="219278"/>
            <a:ext cx="7886700" cy="1325563"/>
          </a:xfrm>
        </p:spPr>
        <p:txBody>
          <a:bodyPr/>
          <a:lstStyle/>
          <a:p>
            <a:r>
              <a:rPr lang="fi-FI" dirty="0"/>
              <a:t>Konversio-pinnoite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1998617"/>
            <a:ext cx="2532561" cy="1227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Rectangle 4"/>
          <p:cNvSpPr/>
          <p:nvPr/>
        </p:nvSpPr>
        <p:spPr>
          <a:xfrm>
            <a:off x="5653495" y="1998616"/>
            <a:ext cx="2532561" cy="1227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5656217" y="1776548"/>
            <a:ext cx="2529839" cy="418012"/>
          </a:xfrm>
          <a:prstGeom prst="rect">
            <a:avLst/>
          </a:prstGeom>
          <a:solidFill>
            <a:srgbClr val="1290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8" name="Straight Connector 7"/>
          <p:cNvCxnSpPr/>
          <p:nvPr/>
        </p:nvCxnSpPr>
        <p:spPr>
          <a:xfrm>
            <a:off x="3331029" y="1998616"/>
            <a:ext cx="2168434" cy="0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53589" y="2521131"/>
            <a:ext cx="188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alumiini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34715" y="1488459"/>
            <a:ext cx="196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anodisointi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53495" y="1776548"/>
            <a:ext cx="2354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alumiinioksidi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52160" y="2521131"/>
            <a:ext cx="188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alumiini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650" y="3422468"/>
            <a:ext cx="82671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Alumiinioksidin vaatima alumiini on peräisin alumiinisubstraatista.</a:t>
            </a:r>
          </a:p>
          <a:p>
            <a:endParaRPr lang="fi-FI" sz="2800" dirty="0"/>
          </a:p>
          <a:p>
            <a:r>
              <a:rPr lang="fi-FI" sz="2800" dirty="0"/>
              <a:t>Jokaiselle substraatille pitää kehittää oma konversio-pinnoite, esim. piikiekoille terminen oksidointi: </a:t>
            </a:r>
            <a:r>
              <a:rPr lang="fi-FI" sz="2800" dirty="0" err="1"/>
              <a:t>Si</a:t>
            </a:r>
            <a:r>
              <a:rPr lang="fi-FI" sz="2800" dirty="0"/>
              <a:t> + O</a:t>
            </a:r>
            <a:r>
              <a:rPr lang="fi-FI" sz="2800" baseline="-25000" dirty="0"/>
              <a:t>2</a:t>
            </a:r>
            <a:r>
              <a:rPr lang="fi-FI" sz="2800" dirty="0"/>
              <a:t> </a:t>
            </a:r>
            <a:r>
              <a:rPr lang="fi-FI" sz="2800" dirty="0">
                <a:sym typeface="Wingdings" panose="05000000000000000000" pitchFamily="2" charset="2"/>
              </a:rPr>
              <a:t> SiO</a:t>
            </a:r>
            <a:r>
              <a:rPr lang="fi-FI" sz="2800" baseline="-25000" dirty="0">
                <a:sym typeface="Wingdings" panose="05000000000000000000" pitchFamily="2" charset="2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4715" y="2026196"/>
            <a:ext cx="2064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=eloksointi = </a:t>
            </a:r>
            <a:r>
              <a:rPr lang="fi-FI" sz="2400" dirty="0" err="1"/>
              <a:t>electrical</a:t>
            </a:r>
            <a:r>
              <a:rPr lang="fi-FI" sz="2400" dirty="0"/>
              <a:t> </a:t>
            </a:r>
            <a:r>
              <a:rPr lang="fi-FI" sz="2400" dirty="0" err="1"/>
              <a:t>oxidation</a:t>
            </a:r>
            <a:endParaRPr lang="fi-FI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91908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2EA24-184F-4DAA-B2A6-66482775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Alumiinin</a:t>
            </a:r>
            <a:r>
              <a:rPr lang="en-US" dirty="0"/>
              <a:t> </a:t>
            </a:r>
            <a:r>
              <a:rPr lang="en-US" dirty="0" err="1"/>
              <a:t>anodisointi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64EBE-104D-4358-AA3C-5EA9CC40F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58651"/>
            <a:ext cx="4687151" cy="2492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266132-1E7D-440D-A9D9-C5941BD0DCBC}"/>
              </a:ext>
            </a:extLst>
          </p:cNvPr>
          <p:cNvSpPr txBox="1"/>
          <p:nvPr/>
        </p:nvSpPr>
        <p:spPr>
          <a:xfrm>
            <a:off x="322688" y="4211638"/>
            <a:ext cx="3359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</a:t>
            </a:r>
            <a:r>
              <a:rPr lang="en-US" sz="2400" dirty="0" err="1"/>
              <a:t>Sähkö-kemiallinen</a:t>
            </a:r>
            <a:r>
              <a:rPr lang="en-US" sz="2400" dirty="0"/>
              <a:t> </a:t>
            </a:r>
            <a:r>
              <a:rPr lang="en-US" sz="2400" dirty="0" err="1"/>
              <a:t>etsaus</a:t>
            </a:r>
            <a:r>
              <a:rPr lang="en-US" sz="2400" dirty="0"/>
              <a:t> ja/tai</a:t>
            </a:r>
          </a:p>
          <a:p>
            <a:r>
              <a:rPr lang="en-US" sz="2400" dirty="0" err="1"/>
              <a:t>oksidointi</a:t>
            </a:r>
            <a:endParaRPr lang="LID4096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FC74C4-033C-42AA-91D6-3EFF408D5E7A}"/>
              </a:ext>
            </a:extLst>
          </p:cNvPr>
          <p:cNvSpPr txBox="1"/>
          <p:nvPr/>
        </p:nvSpPr>
        <p:spPr>
          <a:xfrm>
            <a:off x="3441700" y="4242652"/>
            <a:ext cx="3536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</a:t>
            </a:r>
            <a:r>
              <a:rPr lang="en-US" sz="2400" dirty="0" err="1"/>
              <a:t>Huokosten</a:t>
            </a:r>
            <a:r>
              <a:rPr lang="en-US" sz="2400" dirty="0"/>
              <a:t> </a:t>
            </a:r>
            <a:r>
              <a:rPr lang="en-US" sz="2400" dirty="0" err="1"/>
              <a:t>täyttäminen</a:t>
            </a:r>
            <a:endParaRPr lang="en-US" sz="2400" dirty="0"/>
          </a:p>
          <a:p>
            <a:r>
              <a:rPr lang="en-US" sz="2400" dirty="0" err="1"/>
              <a:t>väriaineella</a:t>
            </a:r>
            <a:r>
              <a:rPr lang="en-US" sz="2400" dirty="0"/>
              <a:t> &amp;</a:t>
            </a:r>
          </a:p>
          <a:p>
            <a:r>
              <a:rPr lang="en-US" sz="2400" dirty="0" err="1"/>
              <a:t>sulkeminen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B5EA3-7F03-4AFD-B992-CEB089789B53}"/>
              </a:ext>
            </a:extLst>
          </p:cNvPr>
          <p:cNvSpPr txBox="1"/>
          <p:nvPr/>
        </p:nvSpPr>
        <p:spPr>
          <a:xfrm>
            <a:off x="457200" y="6096000"/>
            <a:ext cx="8058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Sara </a:t>
            </a:r>
            <a:r>
              <a:rPr lang="fi-FI" sz="1200" dirty="0" err="1"/>
              <a:t>M.Aguilar</a:t>
            </a:r>
            <a:r>
              <a:rPr lang="fi-FI" sz="1200" dirty="0"/>
              <a:t>-Sierra, </a:t>
            </a:r>
            <a:r>
              <a:rPr lang="fi-FI" sz="1200" dirty="0" err="1"/>
              <a:t>JosepFerré-Borrull</a:t>
            </a:r>
            <a:r>
              <a:rPr lang="fi-FI" sz="1200" dirty="0"/>
              <a:t>, </a:t>
            </a:r>
            <a:r>
              <a:rPr lang="fi-FI" sz="1200" dirty="0" err="1"/>
              <a:t>Félix</a:t>
            </a:r>
            <a:r>
              <a:rPr lang="fi-FI" sz="1200" dirty="0"/>
              <a:t> </a:t>
            </a:r>
            <a:r>
              <a:rPr lang="fi-FI" sz="1200" dirty="0" err="1"/>
              <a:t>E.Echeverría</a:t>
            </a:r>
            <a:r>
              <a:rPr lang="fi-FI" sz="1200" dirty="0"/>
              <a:t>, </a:t>
            </a:r>
            <a:r>
              <a:rPr lang="fi-FI" sz="1200" dirty="0" err="1"/>
              <a:t>Lluís</a:t>
            </a:r>
            <a:r>
              <a:rPr lang="fi-FI" sz="1200" dirty="0"/>
              <a:t> </a:t>
            </a:r>
            <a:r>
              <a:rPr lang="fi-FI" sz="1200" dirty="0" err="1"/>
              <a:t>F.Marsal</a:t>
            </a:r>
            <a:r>
              <a:rPr lang="fi-FI" sz="1200" dirty="0"/>
              <a:t>: </a:t>
            </a:r>
            <a:r>
              <a:rPr lang="fi-FI" sz="1200" dirty="0" err="1"/>
              <a:t>Applied</a:t>
            </a:r>
            <a:r>
              <a:rPr lang="fi-FI" sz="1200" dirty="0"/>
              <a:t> Surface Science 2019</a:t>
            </a:r>
            <a:endParaRPr lang="LID4096" sz="1200" dirty="0"/>
          </a:p>
        </p:txBody>
      </p:sp>
      <p:pic>
        <p:nvPicPr>
          <p:cNvPr id="9" name="Picture 8" descr="A picture containing implement, stationary&#10;&#10;Description automatically generated">
            <a:extLst>
              <a:ext uri="{FF2B5EF4-FFF2-40B4-BE49-F238E27FC236}">
                <a16:creationId xmlns:a16="http://schemas.microsoft.com/office/drawing/2014/main" id="{B82C1EA3-3C1C-4C8E-9937-D35B8785D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75" y="2132012"/>
            <a:ext cx="3412068" cy="19192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68359C-4EB3-4D76-81FB-01D1759448B1}"/>
              </a:ext>
            </a:extLst>
          </p:cNvPr>
          <p:cNvSpPr/>
          <p:nvPr/>
        </p:nvSpPr>
        <p:spPr>
          <a:xfrm>
            <a:off x="5804899" y="4211638"/>
            <a:ext cx="2866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ID4096" dirty="0"/>
              <a:t>https://www.youtube.com/watch?v=3ZhVOy-ytJY</a:t>
            </a:r>
          </a:p>
        </p:txBody>
      </p:sp>
    </p:spTree>
    <p:extLst>
      <p:ext uri="{BB962C8B-B14F-4D97-AF65-F5344CB8AC3E}">
        <p14:creationId xmlns:p14="http://schemas.microsoft.com/office/powerpoint/2010/main" val="215373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54" y="911288"/>
            <a:ext cx="3267060" cy="19366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3027" y="36624"/>
            <a:ext cx="7886700" cy="1325563"/>
          </a:xfrm>
        </p:spPr>
        <p:txBody>
          <a:bodyPr/>
          <a:lstStyle/>
          <a:p>
            <a:r>
              <a:rPr lang="fi-FI" dirty="0"/>
              <a:t>Lotus: vettähylkivät pinnat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5439" y="1571060"/>
            <a:ext cx="1727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Mao et </a:t>
            </a:r>
            <a:r>
              <a:rPr lang="fi-FI" dirty="0" err="1"/>
              <a:t>al</a:t>
            </a:r>
            <a:r>
              <a:rPr lang="fi-FI" dirty="0"/>
              <a:t>:</a:t>
            </a:r>
          </a:p>
          <a:p>
            <a:r>
              <a:rPr lang="fi-FI" dirty="0"/>
              <a:t>J. </a:t>
            </a:r>
            <a:r>
              <a:rPr lang="fi-FI" dirty="0" err="1"/>
              <a:t>Mater</a:t>
            </a:r>
            <a:r>
              <a:rPr lang="fi-FI" dirty="0"/>
              <a:t>. </a:t>
            </a:r>
            <a:r>
              <a:rPr lang="fi-FI" dirty="0" err="1"/>
              <a:t>Chem</a:t>
            </a:r>
            <a:r>
              <a:rPr lang="fi-FI" dirty="0"/>
              <a:t>., 2009, 19, 9025–9029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50" y="5956663"/>
            <a:ext cx="2362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Aito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7111" y="5887571"/>
            <a:ext cx="4118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Insinöörin tekemä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00D54F-09E9-42D7-B94C-28A88A74FFED}"/>
              </a:ext>
            </a:extLst>
          </p:cNvPr>
          <p:cNvGrpSpPr/>
          <p:nvPr/>
        </p:nvGrpSpPr>
        <p:grpSpPr>
          <a:xfrm>
            <a:off x="147403" y="3056779"/>
            <a:ext cx="4163340" cy="2691081"/>
            <a:chOff x="218664" y="1981201"/>
            <a:chExt cx="3915186" cy="2485672"/>
          </a:xfrm>
        </p:grpSpPr>
        <p:pic>
          <p:nvPicPr>
            <p:cNvPr id="11" name="Picture 2" descr="C:\Users\sasha\Desktop\phd defense presentation\11081625666_48dcd6f547_b.jpg">
              <a:extLst>
                <a:ext uri="{FF2B5EF4-FFF2-40B4-BE49-F238E27FC236}">
                  <a16:creationId xmlns:a16="http://schemas.microsoft.com/office/drawing/2014/main" id="{C0AC718E-8F52-4A94-81ED-5B3D856492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3"/>
            <a:stretch/>
          </p:blipFill>
          <p:spPr bwMode="auto">
            <a:xfrm>
              <a:off x="218664" y="1981201"/>
              <a:ext cx="3915186" cy="248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D:\sasha\SASHA\SEM\lotus\side view 1.tif">
              <a:extLst>
                <a:ext uri="{FF2B5EF4-FFF2-40B4-BE49-F238E27FC236}">
                  <a16:creationId xmlns:a16="http://schemas.microsoft.com/office/drawing/2014/main" id="{AC9D34BA-DE40-4C08-B4A4-0FDC931289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075" r="83581" b="2979"/>
            <a:stretch/>
          </p:blipFill>
          <p:spPr bwMode="auto">
            <a:xfrm>
              <a:off x="218664" y="4259759"/>
              <a:ext cx="563016" cy="199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0EA269D-D614-4F08-9CB5-0777C7E868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957" r="21259"/>
          <a:stretch/>
        </p:blipFill>
        <p:spPr>
          <a:xfrm>
            <a:off x="4486377" y="3056710"/>
            <a:ext cx="4396964" cy="29144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1428CC-5B4B-4B27-A8FF-484CB096E459}"/>
              </a:ext>
            </a:extLst>
          </p:cNvPr>
          <p:cNvSpPr txBox="1"/>
          <p:nvPr/>
        </p:nvSpPr>
        <p:spPr>
          <a:xfrm>
            <a:off x="5198724" y="6465048"/>
            <a:ext cx="3388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Sahoo et al: </a:t>
            </a:r>
            <a:r>
              <a:rPr lang="fi-FI" sz="1200" dirty="0"/>
              <a:t>DOI: </a:t>
            </a:r>
            <a:r>
              <a:rPr lang="fi-FI" sz="1200" dirty="0">
                <a:hlinkClick r:id="rId7"/>
              </a:rPr>
              <a:t>10.1039/c4ra00506f</a:t>
            </a:r>
            <a:r>
              <a:rPr lang="fi-FI" sz="1200" dirty="0"/>
              <a:t>, </a:t>
            </a:r>
            <a:endParaRPr lang="LID4096" sz="1200" dirty="0"/>
          </a:p>
        </p:txBody>
      </p:sp>
    </p:spTree>
    <p:extLst>
      <p:ext uri="{BB962C8B-B14F-4D97-AF65-F5344CB8AC3E}">
        <p14:creationId xmlns:p14="http://schemas.microsoft.com/office/powerpoint/2010/main" val="127844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Kalvo-pinnoite: tuodaan pinnoitemateriaali muualta</a:t>
            </a:r>
          </a:p>
        </p:txBody>
      </p:sp>
      <p:sp>
        <p:nvSpPr>
          <p:cNvPr id="9" name="Rectangle 8"/>
          <p:cNvSpPr/>
          <p:nvPr/>
        </p:nvSpPr>
        <p:spPr>
          <a:xfrm>
            <a:off x="628650" y="2108703"/>
            <a:ext cx="2532561" cy="122790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9"/>
          <p:cNvSpPr/>
          <p:nvPr/>
        </p:nvSpPr>
        <p:spPr>
          <a:xfrm>
            <a:off x="5653495" y="2108702"/>
            <a:ext cx="2532561" cy="122790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331029" y="2104345"/>
            <a:ext cx="2168434" cy="4356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56217" y="1690689"/>
            <a:ext cx="2529839" cy="418012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xtBox 18"/>
          <p:cNvSpPr txBox="1"/>
          <p:nvPr/>
        </p:nvSpPr>
        <p:spPr>
          <a:xfrm>
            <a:off x="879564" y="2457902"/>
            <a:ext cx="2030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substraatti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72295" y="2337563"/>
            <a:ext cx="1730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Kalvon-kasvatus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61611" y="1690689"/>
            <a:ext cx="1332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kalvo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21977" y="2622509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substraatti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6535" y="3850418"/>
            <a:ext cx="81425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Teoriassa rajaton määrä mahdollisuuksia.</a:t>
            </a:r>
          </a:p>
          <a:p>
            <a:endParaRPr lang="fi-FI" sz="2800" dirty="0"/>
          </a:p>
          <a:p>
            <a:r>
              <a:rPr lang="fi-FI" sz="2800" dirty="0"/>
              <a:t>Todellisuudessa lämpötila, </a:t>
            </a:r>
            <a:r>
              <a:rPr lang="fi-FI" sz="2800" dirty="0" err="1"/>
              <a:t>lämpölaajenimiskertoimet</a:t>
            </a:r>
            <a:r>
              <a:rPr lang="fi-FI" sz="2800" dirty="0"/>
              <a:t>, adheesio, kemiallinen kestävyys… vaikuttavat pinnoitevalintoihin.</a:t>
            </a:r>
          </a:p>
        </p:txBody>
      </p:sp>
    </p:spTree>
    <p:extLst>
      <p:ext uri="{BB962C8B-B14F-4D97-AF65-F5344CB8AC3E}">
        <p14:creationId xmlns:p14="http://schemas.microsoft.com/office/powerpoint/2010/main" val="2994543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94514-6B29-4011-955C-7F1EC6689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Heijastuksenestokalvo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4CAF5-1576-4F7F-8EB2-4D0272C52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90629"/>
            <a:ext cx="8060466" cy="2251121"/>
          </a:xfrm>
          <a:prstGeom prst="rect">
            <a:avLst/>
          </a:prstGeom>
        </p:spPr>
      </p:pic>
      <p:pic>
        <p:nvPicPr>
          <p:cNvPr id="21506" name="Picture 2" descr="Kuvahaun tulos: camera lens coatings">
            <a:extLst>
              <a:ext uri="{FF2B5EF4-FFF2-40B4-BE49-F238E27FC236}">
                <a16:creationId xmlns:a16="http://schemas.microsoft.com/office/drawing/2014/main" id="{B4CB024E-4CE8-4298-9140-5C673284A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973969"/>
            <a:ext cx="3382832" cy="225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2E4399-2441-4D75-B713-20F7AC6F60F0}"/>
              </a:ext>
            </a:extLst>
          </p:cNvPr>
          <p:cNvSpPr/>
          <p:nvPr/>
        </p:nvSpPr>
        <p:spPr>
          <a:xfrm>
            <a:off x="539750" y="6277430"/>
            <a:ext cx="47307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ID4096" sz="1100" dirty="0"/>
              <a:t>https://av.jpn.support.panasonic.com/support/global/cs/dsc/knowhow/knowhow17.html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3D3967-7FA4-452C-B1DE-15D4E7D455CF}"/>
              </a:ext>
            </a:extLst>
          </p:cNvPr>
          <p:cNvSpPr txBox="1"/>
          <p:nvPr/>
        </p:nvSpPr>
        <p:spPr>
          <a:xfrm>
            <a:off x="4800600" y="3892550"/>
            <a:ext cx="3382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MgF</a:t>
            </a:r>
            <a:r>
              <a:rPr lang="en-US" sz="2400" baseline="-25000" dirty="0"/>
              <a:t>2</a:t>
            </a:r>
            <a:r>
              <a:rPr lang="en-US" sz="2400" dirty="0"/>
              <a:t>, </a:t>
            </a:r>
            <a:r>
              <a:rPr lang="en-US" sz="2400" dirty="0" err="1"/>
              <a:t>taitekerroin</a:t>
            </a:r>
            <a:r>
              <a:rPr lang="en-US" sz="2400" dirty="0"/>
              <a:t> 1.38 </a:t>
            </a:r>
            <a:r>
              <a:rPr lang="en-US" sz="2400" dirty="0" err="1"/>
              <a:t>yleisesti</a:t>
            </a:r>
            <a:r>
              <a:rPr lang="en-US" sz="2400" dirty="0"/>
              <a:t> </a:t>
            </a:r>
            <a:r>
              <a:rPr lang="en-US" sz="2400" dirty="0" err="1"/>
              <a:t>käytetty</a:t>
            </a:r>
            <a:r>
              <a:rPr lang="en-US" sz="2400" dirty="0"/>
              <a:t> </a:t>
            </a:r>
            <a:r>
              <a:rPr lang="en-US" sz="2400" dirty="0" err="1"/>
              <a:t>pinnoite</a:t>
            </a:r>
            <a:r>
              <a:rPr lang="en-US" sz="2400" dirty="0"/>
              <a:t>.</a:t>
            </a:r>
          </a:p>
          <a:p>
            <a:endParaRPr lang="LID4096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217B17-97BE-4795-AF52-41C0ED3835EA}"/>
                  </a:ext>
                </a:extLst>
              </p:cNvPr>
              <p:cNvSpPr txBox="1"/>
              <p:nvPr/>
            </p:nvSpPr>
            <p:spPr>
              <a:xfrm>
                <a:off x="4753424" y="5067238"/>
                <a:ext cx="1923347" cy="929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i-FI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i-FI" sz="32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i-FI" sz="32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i-FI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altLang="en-US" sz="32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l-GR" alt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fi-FI" altLang="en-US" sz="3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217B17-97BE-4795-AF52-41C0ED383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424" y="5067238"/>
                <a:ext cx="1923347" cy="9295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6BE337D-69B0-430C-80ED-95B3ABC781CD}"/>
              </a:ext>
            </a:extLst>
          </p:cNvPr>
          <p:cNvSpPr txBox="1"/>
          <p:nvPr/>
        </p:nvSpPr>
        <p:spPr>
          <a:xfrm>
            <a:off x="7294432" y="5301180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100 nm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2496075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91252"/>
            <a:ext cx="7886700" cy="1325563"/>
          </a:xfrm>
        </p:spPr>
        <p:txBody>
          <a:bodyPr/>
          <a:lstStyle/>
          <a:p>
            <a:r>
              <a:rPr lang="fi-FI" dirty="0"/>
              <a:t>Pintakerroksen muokkaus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2994" y="2335284"/>
            <a:ext cx="47810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Substraatin pintakerrosta muokataan:</a:t>
            </a:r>
          </a:p>
          <a:p>
            <a:endParaRPr lang="fi-FI" sz="2800" dirty="0"/>
          </a:p>
          <a:p>
            <a:r>
              <a:rPr lang="fi-FI" sz="2800" dirty="0"/>
              <a:t>-vierailla atomeilla</a:t>
            </a:r>
          </a:p>
          <a:p>
            <a:r>
              <a:rPr lang="fi-FI" sz="2800" dirty="0"/>
              <a:t>-tuottamalla virheitä</a:t>
            </a:r>
          </a:p>
          <a:p>
            <a:r>
              <a:rPr lang="fi-FI" sz="2800" dirty="0"/>
              <a:t>-muuttamalla kiderakennetta</a:t>
            </a:r>
          </a:p>
          <a:p>
            <a:endParaRPr lang="fi-FI" sz="2800" dirty="0"/>
          </a:p>
        </p:txBody>
      </p:sp>
      <p:sp>
        <p:nvSpPr>
          <p:cNvPr id="3" name="Rectangle 2"/>
          <p:cNvSpPr/>
          <p:nvPr/>
        </p:nvSpPr>
        <p:spPr>
          <a:xfrm>
            <a:off x="391886" y="2149438"/>
            <a:ext cx="3174274" cy="159366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/>
          <p:cNvSpPr/>
          <p:nvPr/>
        </p:nvSpPr>
        <p:spPr>
          <a:xfrm>
            <a:off x="391886" y="2149438"/>
            <a:ext cx="3174274" cy="29331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2" name="Straight Connector 11"/>
          <p:cNvCxnSpPr/>
          <p:nvPr/>
        </p:nvCxnSpPr>
        <p:spPr>
          <a:xfrm>
            <a:off x="3566160" y="2149438"/>
            <a:ext cx="796834" cy="0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5452" y="3889555"/>
            <a:ext cx="38143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Pinnan ominaisuudet vaikuttavat:</a:t>
            </a:r>
          </a:p>
          <a:p>
            <a:pPr lvl="1"/>
            <a:r>
              <a:rPr lang="fi-FI" sz="2800" dirty="0"/>
              <a:t>-kovuuteen</a:t>
            </a:r>
          </a:p>
          <a:p>
            <a:pPr lvl="1"/>
            <a:r>
              <a:rPr lang="fi-FI" sz="2800" dirty="0"/>
              <a:t>-korroosionkestoon</a:t>
            </a:r>
          </a:p>
          <a:p>
            <a:pPr lvl="1"/>
            <a:r>
              <a:rPr lang="fi-FI" sz="2800" dirty="0"/>
              <a:t>-väriin</a:t>
            </a:r>
          </a:p>
          <a:p>
            <a:pPr lvl="1"/>
            <a:r>
              <a:rPr lang="fi-FI" sz="2800" dirty="0"/>
              <a:t>-kitkakertoimeen…</a:t>
            </a:r>
          </a:p>
        </p:txBody>
      </p:sp>
    </p:spTree>
    <p:extLst>
      <p:ext uri="{BB962C8B-B14F-4D97-AF65-F5344CB8AC3E}">
        <p14:creationId xmlns:p14="http://schemas.microsoft.com/office/powerpoint/2010/main" val="112827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91252"/>
            <a:ext cx="7886700" cy="1325563"/>
          </a:xfrm>
        </p:spPr>
        <p:txBody>
          <a:bodyPr/>
          <a:lstStyle/>
          <a:p>
            <a:r>
              <a:rPr lang="fi-FI" dirty="0"/>
              <a:t>Pintakerroksen muokkaus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0446" y="2056450"/>
            <a:ext cx="2534194" cy="1666464"/>
            <a:chOff x="1005840" y="2278518"/>
            <a:chExt cx="1763485" cy="2228169"/>
          </a:xfrm>
        </p:grpSpPr>
        <p:sp>
          <p:nvSpPr>
            <p:cNvPr id="4" name="Cube 3"/>
            <p:cNvSpPr/>
            <p:nvPr/>
          </p:nvSpPr>
          <p:spPr>
            <a:xfrm>
              <a:off x="1031966" y="2834641"/>
              <a:ext cx="1737359" cy="167204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Snip Same Side Corner Rectangle 5"/>
            <p:cNvSpPr/>
            <p:nvPr/>
          </p:nvSpPr>
          <p:spPr>
            <a:xfrm flipV="1">
              <a:off x="1371601" y="3260135"/>
              <a:ext cx="548640" cy="313508"/>
            </a:xfrm>
            <a:prstGeom prst="snip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Freeform 6"/>
            <p:cNvSpPr/>
            <p:nvPr/>
          </p:nvSpPr>
          <p:spPr>
            <a:xfrm>
              <a:off x="1371600" y="2939143"/>
              <a:ext cx="640080" cy="326571"/>
            </a:xfrm>
            <a:custGeom>
              <a:avLst/>
              <a:gdLst>
                <a:gd name="connsiteX0" fmla="*/ 0 w 640080"/>
                <a:gd name="connsiteY0" fmla="*/ 313508 h 326571"/>
                <a:gd name="connsiteX1" fmla="*/ 300446 w 640080"/>
                <a:gd name="connsiteY1" fmla="*/ 39188 h 326571"/>
                <a:gd name="connsiteX2" fmla="*/ 548640 w 640080"/>
                <a:gd name="connsiteY2" fmla="*/ 0 h 326571"/>
                <a:gd name="connsiteX3" fmla="*/ 640080 w 640080"/>
                <a:gd name="connsiteY3" fmla="*/ 78377 h 326571"/>
                <a:gd name="connsiteX4" fmla="*/ 561703 w 640080"/>
                <a:gd name="connsiteY4" fmla="*/ 326571 h 32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326571">
                  <a:moveTo>
                    <a:pt x="0" y="313508"/>
                  </a:moveTo>
                  <a:lnTo>
                    <a:pt x="300446" y="39188"/>
                  </a:lnTo>
                  <a:lnTo>
                    <a:pt x="548640" y="0"/>
                  </a:lnTo>
                  <a:lnTo>
                    <a:pt x="640080" y="78377"/>
                  </a:lnTo>
                  <a:lnTo>
                    <a:pt x="561703" y="326571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" name="Lightning Bolt 4"/>
            <p:cNvSpPr/>
            <p:nvPr/>
          </p:nvSpPr>
          <p:spPr>
            <a:xfrm>
              <a:off x="1005840" y="2278518"/>
              <a:ext cx="809897" cy="739002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416300" y="1481683"/>
            <a:ext cx="55871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Laser lämmittää teräksen pinnan &gt;900</a:t>
            </a:r>
            <a:r>
              <a:rPr lang="fi-FI" sz="2800" baseline="30000" dirty="0"/>
              <a:t>o</a:t>
            </a:r>
            <a:r>
              <a:rPr lang="fi-FI" sz="2800" dirty="0"/>
              <a:t>C </a:t>
            </a:r>
            <a:r>
              <a:rPr lang="fi-FI" sz="2800" dirty="0">
                <a:sym typeface="Wingdings" panose="05000000000000000000" pitchFamily="2" charset="2"/>
              </a:rPr>
              <a:t> </a:t>
            </a:r>
            <a:r>
              <a:rPr lang="fi-FI" sz="2800" dirty="0" err="1">
                <a:sym typeface="Wingdings" panose="05000000000000000000" pitchFamily="2" charset="2"/>
              </a:rPr>
              <a:t>austeniittia</a:t>
            </a:r>
            <a:r>
              <a:rPr lang="fi-FI" sz="2800" dirty="0">
                <a:sym typeface="Wingdings" panose="05000000000000000000" pitchFamily="2" charset="2"/>
              </a:rPr>
              <a:t>.</a:t>
            </a:r>
          </a:p>
          <a:p>
            <a:endParaRPr lang="fi-FI" sz="2800" dirty="0">
              <a:sym typeface="Wingdings" panose="05000000000000000000" pitchFamily="2" charset="2"/>
            </a:endParaRPr>
          </a:p>
          <a:p>
            <a:r>
              <a:rPr lang="fi-FI" sz="2800" dirty="0">
                <a:sym typeface="Wingdings" panose="05000000000000000000" pitchFamily="2" charset="2"/>
              </a:rPr>
              <a:t>Lämpökäsitelty alue jäähtyy nopeasti  </a:t>
            </a:r>
            <a:r>
              <a:rPr lang="fi-FI" sz="2800" dirty="0" err="1">
                <a:sym typeface="Wingdings" panose="05000000000000000000" pitchFamily="2" charset="2"/>
              </a:rPr>
              <a:t>martensiittia</a:t>
            </a:r>
            <a:r>
              <a:rPr lang="fi-FI" sz="2800" dirty="0">
                <a:sym typeface="Wingdings" panose="05000000000000000000" pitchFamily="2" charset="2"/>
              </a:rPr>
              <a:t>.</a:t>
            </a:r>
          </a:p>
          <a:p>
            <a:endParaRPr lang="fi-FI" sz="2800" dirty="0">
              <a:sym typeface="Wingdings" panose="05000000000000000000" pitchFamily="2" charset="2"/>
            </a:endParaRPr>
          </a:p>
          <a:p>
            <a:r>
              <a:rPr lang="fi-FI" sz="2800" dirty="0" err="1">
                <a:sym typeface="Wingdings" panose="05000000000000000000" pitchFamily="2" charset="2"/>
              </a:rPr>
              <a:t>Martensiitti</a:t>
            </a:r>
            <a:r>
              <a:rPr lang="fi-FI" sz="2800" dirty="0">
                <a:sym typeface="Wingdings" panose="05000000000000000000" pitchFamily="2" charset="2"/>
              </a:rPr>
              <a:t> on kovaa  kulutuskestävää.</a:t>
            </a:r>
          </a:p>
          <a:p>
            <a:r>
              <a:rPr lang="fi-FI" sz="2800" dirty="0" err="1">
                <a:sym typeface="Wingdings" panose="05000000000000000000" pitchFamily="2" charset="2"/>
              </a:rPr>
              <a:t>Martensiitti</a:t>
            </a:r>
            <a:r>
              <a:rPr lang="fi-FI" sz="2800" dirty="0">
                <a:sym typeface="Wingdings" panose="05000000000000000000" pitchFamily="2" charset="2"/>
              </a:rPr>
              <a:t> on haurasta, mutta se ei ole kantavana rakenteena. 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09700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946" y="148929"/>
            <a:ext cx="4920107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D9FC0-5A79-42E7-8FF0-A707870C46AC}"/>
              </a:ext>
            </a:extLst>
          </p:cNvPr>
          <p:cNvSpPr txBox="1"/>
          <p:nvPr/>
        </p:nvSpPr>
        <p:spPr>
          <a:xfrm>
            <a:off x="2486273" y="1380754"/>
            <a:ext cx="4171453" cy="251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Tauko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1870589" y="6170"/>
            <a:ext cx="5112196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0746" y="5310973"/>
            <a:ext cx="529461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490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Pinnoitteen edut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63804" cy="2249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Perustana voidaan käyttää halpaa/lujaa/helposti työstettävää materiaalia.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Vain pinta on kallista/vaikeasti työstettävää tai näyttävää materiaalia.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815904" y="4688860"/>
            <a:ext cx="1867989" cy="12148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Rectangle 4"/>
          <p:cNvSpPr/>
          <p:nvPr/>
        </p:nvSpPr>
        <p:spPr>
          <a:xfrm>
            <a:off x="2815904" y="4336162"/>
            <a:ext cx="1867990" cy="3657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/>
          <p:cNvSpPr txBox="1"/>
          <p:nvPr/>
        </p:nvSpPr>
        <p:spPr>
          <a:xfrm>
            <a:off x="3191064" y="4888229"/>
            <a:ext cx="11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teräs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1064" y="4258490"/>
            <a:ext cx="111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sinkki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0690" y="4165640"/>
            <a:ext cx="2596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korroosiosuoja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1428" y="4865533"/>
            <a:ext cx="2281015" cy="984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mekaaninen lujuus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875481" y="4223080"/>
            <a:ext cx="4016973" cy="1680625"/>
            <a:chOff x="4881154" y="4785489"/>
            <a:chExt cx="4016973" cy="1680625"/>
          </a:xfrm>
        </p:grpSpPr>
        <p:sp>
          <p:nvSpPr>
            <p:cNvPr id="11" name="Rectangle 10"/>
            <p:cNvSpPr/>
            <p:nvPr/>
          </p:nvSpPr>
          <p:spPr>
            <a:xfrm>
              <a:off x="4881154" y="5251269"/>
              <a:ext cx="1867989" cy="121484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81154" y="4898571"/>
              <a:ext cx="1867990" cy="36576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64726" y="5450638"/>
              <a:ext cx="1399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800" dirty="0"/>
                <a:t>pronssi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64726" y="4824325"/>
              <a:ext cx="1401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800" dirty="0"/>
                <a:t>kulta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49635" y="5597081"/>
              <a:ext cx="2024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800" dirty="0"/>
                <a:t>Hinta/valu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25887" y="4785489"/>
              <a:ext cx="2072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800" dirty="0"/>
                <a:t>näyttävyys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15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62" y="206915"/>
            <a:ext cx="7886700" cy="1325563"/>
          </a:xfrm>
        </p:spPr>
        <p:txBody>
          <a:bodyPr/>
          <a:lstStyle/>
          <a:p>
            <a:r>
              <a:rPr lang="fi-FI" dirty="0"/>
              <a:t>Monikerrospinnoitteet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67986" y="1707611"/>
            <a:ext cx="2532561" cy="1825656"/>
            <a:chOff x="767986" y="1707611"/>
            <a:chExt cx="2532561" cy="1825656"/>
          </a:xfrm>
        </p:grpSpPr>
        <p:sp>
          <p:nvSpPr>
            <p:cNvPr id="9" name="Rectangle 8"/>
            <p:cNvSpPr/>
            <p:nvPr/>
          </p:nvSpPr>
          <p:spPr>
            <a:xfrm>
              <a:off x="767986" y="2305358"/>
              <a:ext cx="2532561" cy="12279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7986" y="1707611"/>
              <a:ext cx="2532561" cy="53557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7986" y="2253461"/>
              <a:ext cx="2532561" cy="2269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14872" y="2741087"/>
            <a:ext cx="306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substraatti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4871" y="2202592"/>
            <a:ext cx="5032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/>
              <a:t>primer</a:t>
            </a:r>
            <a:r>
              <a:rPr lang="fi-FI" sz="2800" dirty="0"/>
              <a:t> (adheesiopromoottori)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14872" y="1798904"/>
            <a:ext cx="260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/>
              <a:t>topcoat</a:t>
            </a:r>
            <a:endParaRPr lang="fi-FI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846362" y="4401099"/>
            <a:ext cx="23758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Pintamaali</a:t>
            </a:r>
          </a:p>
          <a:p>
            <a:r>
              <a:rPr lang="fi-FI" sz="2800" dirty="0"/>
              <a:t>Pohjamaali</a:t>
            </a:r>
          </a:p>
          <a:p>
            <a:endParaRPr lang="fi-FI" sz="2800" dirty="0"/>
          </a:p>
          <a:p>
            <a:r>
              <a:rPr lang="fi-FI" sz="2800" dirty="0"/>
              <a:t>Lauta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61166" y="4401641"/>
            <a:ext cx="2586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Kulta</a:t>
            </a:r>
          </a:p>
          <a:p>
            <a:r>
              <a:rPr lang="fi-FI" sz="2800" dirty="0"/>
              <a:t>Titaani</a:t>
            </a:r>
          </a:p>
          <a:p>
            <a:endParaRPr lang="fi-FI" sz="2800" dirty="0"/>
          </a:p>
          <a:p>
            <a:r>
              <a:rPr lang="fi-FI" sz="2800" dirty="0"/>
              <a:t>Piikiekko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212099" y="4396212"/>
            <a:ext cx="2532561" cy="1825656"/>
            <a:chOff x="767986" y="1707611"/>
            <a:chExt cx="2532561" cy="1825656"/>
          </a:xfrm>
        </p:grpSpPr>
        <p:sp>
          <p:nvSpPr>
            <p:cNvPr id="32" name="Rectangle 31"/>
            <p:cNvSpPr/>
            <p:nvPr/>
          </p:nvSpPr>
          <p:spPr>
            <a:xfrm>
              <a:off x="767986" y="2305358"/>
              <a:ext cx="2532561" cy="12279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67986" y="1707611"/>
              <a:ext cx="2532561" cy="53557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67986" y="2253461"/>
              <a:ext cx="2532561" cy="2269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2543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1FD6E-CDF0-47A9-A713-2907683B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Mummonmökki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3CEFF-4E06-4356-86C1-18A9DB9D0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69" y="1773239"/>
            <a:ext cx="445135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Maalin</a:t>
            </a:r>
            <a:r>
              <a:rPr lang="en-US" dirty="0"/>
              <a:t> </a:t>
            </a:r>
            <a:r>
              <a:rPr lang="en-US" dirty="0" err="1"/>
              <a:t>paksuus</a:t>
            </a:r>
            <a:r>
              <a:rPr lang="en-US" dirty="0"/>
              <a:t> </a:t>
            </a:r>
            <a:r>
              <a:rPr lang="en-US" dirty="0" err="1"/>
              <a:t>mummonmökin</a:t>
            </a:r>
            <a:r>
              <a:rPr lang="en-US" dirty="0"/>
              <a:t> </a:t>
            </a:r>
            <a:r>
              <a:rPr lang="en-US" dirty="0" err="1"/>
              <a:t>seinässä</a:t>
            </a:r>
            <a:r>
              <a:rPr lang="en-US" dirty="0"/>
              <a:t> 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Jätetään</a:t>
            </a:r>
            <a:r>
              <a:rPr lang="en-US" dirty="0"/>
              <a:t> </a:t>
            </a:r>
            <a:r>
              <a:rPr lang="en-US" dirty="0" err="1"/>
              <a:t>harjoitustehtäväksi</a:t>
            </a:r>
            <a:r>
              <a:rPr lang="en-US" dirty="0"/>
              <a:t> </a:t>
            </a:r>
            <a:r>
              <a:rPr lang="en-US" dirty="0" err="1"/>
              <a:t>seuraavilla</a:t>
            </a:r>
            <a:r>
              <a:rPr lang="en-US" dirty="0"/>
              <a:t> </a:t>
            </a:r>
            <a:r>
              <a:rPr lang="en-US" dirty="0" err="1"/>
              <a:t>vinkeillä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Etsi</a:t>
            </a:r>
            <a:r>
              <a:rPr lang="en-US" dirty="0"/>
              <a:t> </a:t>
            </a:r>
            <a:r>
              <a:rPr lang="en-US" dirty="0" err="1"/>
              <a:t>maalipurkin</a:t>
            </a:r>
            <a:r>
              <a:rPr lang="en-US" dirty="0"/>
              <a:t> </a:t>
            </a:r>
            <a:r>
              <a:rPr lang="en-US" dirty="0" err="1"/>
              <a:t>kyljestä</a:t>
            </a:r>
            <a:r>
              <a:rPr lang="en-US" dirty="0"/>
              <a:t> </a:t>
            </a:r>
            <a:r>
              <a:rPr lang="en-US" dirty="0" err="1"/>
              <a:t>ohjeita</a:t>
            </a:r>
            <a:r>
              <a:rPr lang="en-US" dirty="0"/>
              <a:t> </a:t>
            </a:r>
            <a:r>
              <a:rPr lang="en-US" dirty="0" err="1"/>
              <a:t>riittoisuudesta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Mieti</a:t>
            </a:r>
            <a:r>
              <a:rPr lang="en-US" dirty="0"/>
              <a:t> </a:t>
            </a:r>
            <a:r>
              <a:rPr lang="en-US" dirty="0" err="1"/>
              <a:t>mikä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maalista</a:t>
            </a:r>
            <a:r>
              <a:rPr lang="en-US" dirty="0"/>
              <a:t> on </a:t>
            </a:r>
            <a:r>
              <a:rPr lang="en-US" dirty="0" err="1"/>
              <a:t>liuotinta</a:t>
            </a:r>
            <a:r>
              <a:rPr lang="en-US" dirty="0"/>
              <a:t> (</a:t>
            </a:r>
            <a:r>
              <a:rPr lang="en-US" dirty="0" err="1"/>
              <a:t>haihtuu</a:t>
            </a:r>
            <a:r>
              <a:rPr lang="en-US" dirty="0"/>
              <a:t>) ja </a:t>
            </a:r>
            <a:r>
              <a:rPr lang="en-US" dirty="0" err="1"/>
              <a:t>mikä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kiinteää</a:t>
            </a:r>
            <a:r>
              <a:rPr lang="en-US" dirty="0"/>
              <a:t> ! Eli wet thickness vs. dry thickness</a:t>
            </a:r>
          </a:p>
          <a:p>
            <a:pPr marL="0" indent="0">
              <a:buNone/>
            </a:pP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BB77F-EC76-4697-88BB-9F01FB017B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6" r="11208"/>
          <a:stretch/>
        </p:blipFill>
        <p:spPr>
          <a:xfrm>
            <a:off x="5435082" y="1943100"/>
            <a:ext cx="3239018" cy="33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21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Silmälasin pinnoitteet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582" y="1709332"/>
            <a:ext cx="433686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3200" dirty="0"/>
              <a:t>Naarmutumaton pinta</a:t>
            </a:r>
          </a:p>
          <a:p>
            <a:pPr marL="0" indent="0">
              <a:buNone/>
            </a:pPr>
            <a:r>
              <a:rPr lang="fi-FI" sz="3200" dirty="0"/>
              <a:t>Likaantumaton pinta</a:t>
            </a:r>
          </a:p>
          <a:p>
            <a:pPr marL="0" indent="0">
              <a:buNone/>
            </a:pPr>
            <a:r>
              <a:rPr lang="fi-FI" sz="3200" dirty="0"/>
              <a:t>Huuruuntumaton pinta</a:t>
            </a:r>
          </a:p>
          <a:p>
            <a:pPr marL="0" indent="0">
              <a:buNone/>
            </a:pPr>
            <a:r>
              <a:rPr lang="fi-FI" sz="3200" dirty="0"/>
              <a:t>Heijastamaton pinta</a:t>
            </a:r>
          </a:p>
          <a:p>
            <a:pPr marL="0" indent="0">
              <a:buNone/>
            </a:pPr>
            <a:r>
              <a:rPr lang="fi-FI" sz="3200" dirty="0"/>
              <a:t>Polarisaatiosuodatin</a:t>
            </a:r>
          </a:p>
          <a:p>
            <a:pPr marL="0" indent="0">
              <a:buNone/>
            </a:pPr>
            <a:r>
              <a:rPr lang="fi-FI" sz="3200" dirty="0"/>
              <a:t>UV-suoja</a:t>
            </a:r>
          </a:p>
          <a:p>
            <a:pPr marL="0" indent="0">
              <a:buNone/>
            </a:pPr>
            <a:endParaRPr lang="fi-FI" sz="3200" dirty="0"/>
          </a:p>
          <a:p>
            <a:pPr marL="0" indent="0">
              <a:buNone/>
            </a:pPr>
            <a:r>
              <a:rPr lang="fi-FI" sz="3200" dirty="0"/>
              <a:t>Peililasit 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7473" y="1690689"/>
            <a:ext cx="29913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Missä järjestyksessä nämä kalvot ovat ?</a:t>
            </a:r>
          </a:p>
          <a:p>
            <a:endParaRPr lang="fi-FI" sz="3200" dirty="0"/>
          </a:p>
          <a:p>
            <a:r>
              <a:rPr lang="fi-FI" sz="3200" dirty="0"/>
              <a:t>Voitko saada kaikki samaan linssiin ?</a:t>
            </a:r>
          </a:p>
        </p:txBody>
      </p:sp>
    </p:spTree>
    <p:extLst>
      <p:ext uri="{BB962C8B-B14F-4D97-AF65-F5344CB8AC3E}">
        <p14:creationId xmlns:p14="http://schemas.microsoft.com/office/powerpoint/2010/main" val="27248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Missä järjestyksessä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28354"/>
            <a:ext cx="6733767" cy="497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4C4D-B371-4212-AD95-16E9627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401050" cy="1325563"/>
          </a:xfrm>
        </p:spPr>
        <p:txBody>
          <a:bodyPr/>
          <a:lstStyle/>
          <a:p>
            <a:r>
              <a:rPr lang="en-US" dirty="0" err="1"/>
              <a:t>Faasimuutokset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DB5F1-E922-41CA-9FFA-5EC75D909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5"/>
          <a:stretch/>
        </p:blipFill>
        <p:spPr>
          <a:xfrm>
            <a:off x="558600" y="1466850"/>
            <a:ext cx="3899100" cy="27559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8EAF1B-D7BD-4527-A8BE-31DB88549830}"/>
              </a:ext>
            </a:extLst>
          </p:cNvPr>
          <p:cNvSpPr txBox="1"/>
          <p:nvPr/>
        </p:nvSpPr>
        <p:spPr>
          <a:xfrm>
            <a:off x="628650" y="4421654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Jäätyminen</a:t>
            </a:r>
            <a:r>
              <a:rPr lang="en-US" sz="2400" dirty="0"/>
              <a:t> </a:t>
            </a:r>
            <a:r>
              <a:rPr lang="en-US" sz="2400" dirty="0" err="1"/>
              <a:t>alkaa</a:t>
            </a:r>
            <a:r>
              <a:rPr lang="en-US" sz="2400" dirty="0"/>
              <a:t> </a:t>
            </a:r>
            <a:r>
              <a:rPr lang="en-US" sz="2400" dirty="0" err="1"/>
              <a:t>pinnalla</a:t>
            </a:r>
            <a:r>
              <a:rPr lang="en-US" sz="2400" dirty="0"/>
              <a:t> </a:t>
            </a:r>
            <a:r>
              <a:rPr lang="en-US" sz="2400" dirty="0" err="1"/>
              <a:t>olevista</a:t>
            </a:r>
            <a:r>
              <a:rPr lang="en-US" sz="2400" dirty="0"/>
              <a:t> </a:t>
            </a:r>
            <a:r>
              <a:rPr lang="en-US" sz="2400" dirty="0" err="1"/>
              <a:t>defekteistä</a:t>
            </a:r>
            <a:r>
              <a:rPr lang="en-US" sz="2400" dirty="0"/>
              <a:t>. </a:t>
            </a:r>
            <a:r>
              <a:rPr lang="en-US" sz="2400" dirty="0" err="1"/>
              <a:t>Jäätyminen</a:t>
            </a:r>
            <a:r>
              <a:rPr lang="en-US" sz="2400" dirty="0"/>
              <a:t> </a:t>
            </a:r>
            <a:r>
              <a:rPr lang="en-US" sz="2400" dirty="0" err="1"/>
              <a:t>vesikuplan</a:t>
            </a:r>
            <a:r>
              <a:rPr lang="en-US" sz="2400" dirty="0"/>
              <a:t> </a:t>
            </a:r>
            <a:r>
              <a:rPr lang="en-US" sz="2400" dirty="0" err="1"/>
              <a:t>sisällä</a:t>
            </a:r>
            <a:r>
              <a:rPr lang="en-US" sz="2400" dirty="0"/>
              <a:t> </a:t>
            </a:r>
            <a:r>
              <a:rPr lang="en-US" sz="2400" dirty="0" err="1"/>
              <a:t>energeettisesti</a:t>
            </a:r>
            <a:r>
              <a:rPr lang="en-US" sz="2400" dirty="0"/>
              <a:t> </a:t>
            </a:r>
            <a:r>
              <a:rPr lang="en-US" sz="2400" dirty="0" err="1"/>
              <a:t>paljon</a:t>
            </a:r>
            <a:r>
              <a:rPr lang="en-US" sz="2400" dirty="0"/>
              <a:t> </a:t>
            </a:r>
            <a:r>
              <a:rPr lang="en-US" sz="2400" dirty="0" err="1"/>
              <a:t>epäedullisempaa</a:t>
            </a:r>
            <a:r>
              <a:rPr lang="en-US" sz="2400" dirty="0"/>
              <a:t>.</a:t>
            </a:r>
            <a:endParaRPr lang="LID4096" sz="2400" dirty="0"/>
          </a:p>
        </p:txBody>
      </p:sp>
      <p:pic>
        <p:nvPicPr>
          <p:cNvPr id="6" name="Picture 5" descr="A picture containing vessel, mug, sitting, table&#10;&#10;Description automatically generated">
            <a:extLst>
              <a:ext uri="{FF2B5EF4-FFF2-40B4-BE49-F238E27FC236}">
                <a16:creationId xmlns:a16="http://schemas.microsoft.com/office/drawing/2014/main" id="{666C173B-CF98-410B-BE98-CF475ECD7B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t="7734" r="10833" b="7127"/>
          <a:stretch/>
        </p:blipFill>
        <p:spPr>
          <a:xfrm>
            <a:off x="5876925" y="1303411"/>
            <a:ext cx="2238375" cy="2919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0D9C3E-6E9B-4757-B2FE-C735EFBD62C6}"/>
              </a:ext>
            </a:extLst>
          </p:cNvPr>
          <p:cNvSpPr txBox="1"/>
          <p:nvPr/>
        </p:nvSpPr>
        <p:spPr>
          <a:xfrm>
            <a:off x="5210175" y="4421654"/>
            <a:ext cx="401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Kiehuminen</a:t>
            </a:r>
            <a:r>
              <a:rPr lang="en-US" sz="2400" dirty="0"/>
              <a:t> </a:t>
            </a:r>
            <a:r>
              <a:rPr lang="en-US" sz="2400" dirty="0" err="1"/>
              <a:t>alkaa</a:t>
            </a:r>
            <a:r>
              <a:rPr lang="en-US" sz="2400" dirty="0"/>
              <a:t> </a:t>
            </a:r>
            <a:r>
              <a:rPr lang="en-US" sz="2400" dirty="0" err="1"/>
              <a:t>pinnan</a:t>
            </a:r>
            <a:r>
              <a:rPr lang="en-US" sz="2400" dirty="0"/>
              <a:t> </a:t>
            </a:r>
            <a:r>
              <a:rPr lang="en-US" sz="2400" dirty="0" err="1"/>
              <a:t>defekteistä</a:t>
            </a:r>
            <a:r>
              <a:rPr lang="en-US" sz="2400" dirty="0"/>
              <a:t>; </a:t>
            </a:r>
            <a:r>
              <a:rPr lang="en-US" sz="2400" dirty="0" err="1"/>
              <a:t>vasta</a:t>
            </a:r>
            <a:r>
              <a:rPr lang="en-US" sz="2400" dirty="0"/>
              <a:t> </a:t>
            </a:r>
            <a:r>
              <a:rPr lang="en-US" sz="2400" dirty="0" err="1"/>
              <a:t>sitten</a:t>
            </a:r>
            <a:r>
              <a:rPr lang="en-US" sz="2400" dirty="0"/>
              <a:t> </a:t>
            </a:r>
            <a:r>
              <a:rPr lang="en-US" sz="2400" dirty="0" err="1"/>
              <a:t>homogeenisesti</a:t>
            </a:r>
            <a:r>
              <a:rPr lang="en-US" sz="2400" dirty="0"/>
              <a:t> </a:t>
            </a:r>
            <a:r>
              <a:rPr lang="en-US" sz="2400" dirty="0" err="1"/>
              <a:t>koko</a:t>
            </a:r>
            <a:r>
              <a:rPr lang="en-US" sz="2400" dirty="0"/>
              <a:t> </a:t>
            </a:r>
            <a:r>
              <a:rPr lang="en-US" sz="2400" dirty="0" err="1"/>
              <a:t>tilavuudessa</a:t>
            </a:r>
            <a:r>
              <a:rPr lang="en-US" sz="2400" dirty="0"/>
              <a:t>.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109961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Ohutkalvopinnoitteet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r>
              <a:rPr lang="fi-FI" dirty="0"/>
              <a:t>Paksuudet tyypillisesti 1 </a:t>
            </a:r>
            <a:r>
              <a:rPr lang="fi-FI" dirty="0" err="1"/>
              <a:t>nm</a:t>
            </a:r>
            <a:r>
              <a:rPr lang="fi-FI" dirty="0"/>
              <a:t> – 4 µm</a:t>
            </a:r>
          </a:p>
          <a:p>
            <a:r>
              <a:rPr lang="fi-FI" dirty="0"/>
              <a:t>Lähes kaikki mahdolliset materiaalit</a:t>
            </a:r>
          </a:p>
          <a:p>
            <a:r>
              <a:rPr lang="fi-FI" dirty="0"/>
              <a:t>Kemiallisia ja fysikaalisia kasvatusmenetelmiä</a:t>
            </a:r>
          </a:p>
          <a:p>
            <a:r>
              <a:rPr lang="fi-FI" dirty="0"/>
              <a:t>Laadultaan huonompia kuin </a:t>
            </a:r>
            <a:r>
              <a:rPr lang="fi-FI" dirty="0" err="1"/>
              <a:t>bulk</a:t>
            </a:r>
            <a:r>
              <a:rPr lang="fi-FI" dirty="0"/>
              <a:t>-materiaalit,</a:t>
            </a:r>
          </a:p>
          <a:p>
            <a:pPr marL="0" indent="0">
              <a:buNone/>
            </a:pPr>
            <a:r>
              <a:rPr lang="fi-FI" dirty="0"/>
              <a:t>mutta riittävän hyviä monissa sovelluksissa.</a:t>
            </a:r>
          </a:p>
          <a:p>
            <a:r>
              <a:rPr lang="fi-FI" dirty="0"/>
              <a:t>Ainoita mahdollisuuksia monissa sovelluksissa.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039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sfr\My Documents\2012\Thin films CIGS solar cell SEM cross section Poortmansin kir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5" y="248464"/>
            <a:ext cx="4633452" cy="325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645" y="3812631"/>
            <a:ext cx="38796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PVD: </a:t>
            </a:r>
            <a:r>
              <a:rPr lang="fi-FI" sz="2800" dirty="0" err="1"/>
              <a:t>Physical</a:t>
            </a:r>
            <a:r>
              <a:rPr lang="fi-FI" sz="2800" dirty="0"/>
              <a:t> </a:t>
            </a:r>
            <a:r>
              <a:rPr lang="fi-FI" sz="2800" dirty="0" err="1"/>
              <a:t>Vapor</a:t>
            </a:r>
            <a:r>
              <a:rPr lang="fi-FI" sz="2800" dirty="0"/>
              <a:t> Deposition</a:t>
            </a:r>
          </a:p>
          <a:p>
            <a:endParaRPr lang="fi-FI" sz="2800" dirty="0"/>
          </a:p>
          <a:p>
            <a:r>
              <a:rPr lang="fi-FI" sz="2800" dirty="0"/>
              <a:t>-metalleja</a:t>
            </a:r>
          </a:p>
          <a:p>
            <a:r>
              <a:rPr lang="fi-FI" sz="2800" dirty="0"/>
              <a:t>-metalliseoksia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4051" y="4622529"/>
            <a:ext cx="39449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CVD: </a:t>
            </a:r>
            <a:r>
              <a:rPr lang="fi-FI" sz="2800" dirty="0" err="1"/>
              <a:t>Chemical</a:t>
            </a:r>
            <a:r>
              <a:rPr lang="fi-FI" sz="2800" dirty="0"/>
              <a:t> </a:t>
            </a:r>
            <a:r>
              <a:rPr lang="fi-FI" sz="2800" dirty="0" err="1"/>
              <a:t>Vapor</a:t>
            </a:r>
            <a:r>
              <a:rPr lang="fi-FI" sz="2800" dirty="0"/>
              <a:t> Deposition</a:t>
            </a:r>
          </a:p>
          <a:p>
            <a:r>
              <a:rPr lang="fi-FI" sz="2800" dirty="0"/>
              <a:t>-oksideja</a:t>
            </a:r>
          </a:p>
          <a:p>
            <a:r>
              <a:rPr lang="fi-FI" sz="2800" dirty="0"/>
              <a:t>-nitridejä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91" y="248464"/>
            <a:ext cx="3417706" cy="41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C0D6A7-9FD6-49C1-A955-0963F7C16FE2}"/>
              </a:ext>
            </a:extLst>
          </p:cNvPr>
          <p:cNvSpPr txBox="1"/>
          <p:nvPr/>
        </p:nvSpPr>
        <p:spPr>
          <a:xfrm>
            <a:off x="221645" y="275380"/>
            <a:ext cx="3384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Aurinkokenno</a:t>
            </a:r>
            <a:endParaRPr lang="LID4096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850B90-9EE5-4858-A1D2-7CC53843D4AD}"/>
              </a:ext>
            </a:extLst>
          </p:cNvPr>
          <p:cNvSpPr txBox="1"/>
          <p:nvPr/>
        </p:nvSpPr>
        <p:spPr>
          <a:xfrm>
            <a:off x="5055491" y="227154"/>
            <a:ext cx="216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Mikropiiri</a:t>
            </a:r>
            <a:endParaRPr lang="LID4096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284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SAM</a:t>
            </a:r>
            <a:br>
              <a:rPr lang="fi-FI" dirty="0"/>
            </a:br>
            <a:r>
              <a:rPr lang="fi-FI" dirty="0"/>
              <a:t>(</a:t>
            </a:r>
            <a:r>
              <a:rPr lang="fi-FI" dirty="0" err="1"/>
              <a:t>Self-Assembled</a:t>
            </a:r>
            <a:r>
              <a:rPr lang="fi-FI" dirty="0"/>
              <a:t> </a:t>
            </a:r>
            <a:r>
              <a:rPr lang="fi-FI" dirty="0" err="1"/>
              <a:t>Monolayers</a:t>
            </a:r>
            <a:r>
              <a:rPr lang="fi-FI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24"/>
          <a:stretch/>
        </p:blipFill>
        <p:spPr>
          <a:xfrm>
            <a:off x="765538" y="1837781"/>
            <a:ext cx="7437936" cy="44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129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SAM rakenne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2" y="2263173"/>
            <a:ext cx="4181281" cy="3004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33477"/>
          <a:stretch/>
        </p:blipFill>
        <p:spPr>
          <a:xfrm>
            <a:off x="4924697" y="1907175"/>
            <a:ext cx="3695699" cy="41938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24697" y="2599509"/>
            <a:ext cx="248194" cy="300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ectangle 8"/>
          <p:cNvSpPr/>
          <p:nvPr/>
        </p:nvSpPr>
        <p:spPr>
          <a:xfrm>
            <a:off x="4911091" y="3703680"/>
            <a:ext cx="248194" cy="300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9"/>
          <p:cNvSpPr/>
          <p:nvPr/>
        </p:nvSpPr>
        <p:spPr>
          <a:xfrm>
            <a:off x="4898571" y="4807851"/>
            <a:ext cx="248194" cy="300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/>
          <p:cNvSpPr/>
          <p:nvPr/>
        </p:nvSpPr>
        <p:spPr>
          <a:xfrm>
            <a:off x="4898571" y="5872833"/>
            <a:ext cx="248194" cy="300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628650" y="5630091"/>
            <a:ext cx="3864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Lähtöaineet tuodaan joko kaasuna tai nesteenä.</a:t>
            </a:r>
          </a:p>
        </p:txBody>
      </p:sp>
      <p:sp>
        <p:nvSpPr>
          <p:cNvPr id="4" name="Right Arrow 3"/>
          <p:cNvSpPr/>
          <p:nvPr/>
        </p:nvSpPr>
        <p:spPr>
          <a:xfrm rot="5400000">
            <a:off x="7153872" y="3848971"/>
            <a:ext cx="3261252" cy="30099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8386354" y="1812355"/>
            <a:ext cx="75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aika</a:t>
            </a:r>
          </a:p>
        </p:txBody>
      </p:sp>
    </p:spTree>
    <p:extLst>
      <p:ext uri="{BB962C8B-B14F-4D97-AF65-F5344CB8AC3E}">
        <p14:creationId xmlns:p14="http://schemas.microsoft.com/office/powerpoint/2010/main" val="28204242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SAM toiminnallisuus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>
          <a:xfrm>
            <a:off x="1886602" y="2213895"/>
            <a:ext cx="5370796" cy="4401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0961" y="1690689"/>
            <a:ext cx="1371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Hydro-</a:t>
            </a:r>
            <a:r>
              <a:rPr lang="fi-FI" sz="2800" dirty="0" err="1"/>
              <a:t>fobinen</a:t>
            </a:r>
            <a:r>
              <a:rPr lang="fi-FI" sz="2800" dirty="0"/>
              <a:t> fluori-pinta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" y="2598630"/>
            <a:ext cx="19724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Hydro-</a:t>
            </a:r>
            <a:r>
              <a:rPr lang="fi-FI" sz="2800" dirty="0" err="1"/>
              <a:t>fiilinen</a:t>
            </a:r>
            <a:r>
              <a:rPr lang="fi-FI" sz="2800" dirty="0"/>
              <a:t>, polaarinen OH-pinta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3931" y="1690689"/>
            <a:ext cx="3553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Muita funktionaalisuuksia</a:t>
            </a:r>
          </a:p>
        </p:txBody>
      </p:sp>
    </p:spTree>
    <p:extLst>
      <p:ext uri="{BB962C8B-B14F-4D97-AF65-F5344CB8AC3E}">
        <p14:creationId xmlns:p14="http://schemas.microsoft.com/office/powerpoint/2010/main" val="276233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Ohutkalvot: CVD</a:t>
            </a:r>
            <a:br>
              <a:rPr lang="fi-FI" dirty="0"/>
            </a:br>
            <a:r>
              <a:rPr lang="fi-FI" dirty="0" err="1"/>
              <a:t>Chemical</a:t>
            </a:r>
            <a:r>
              <a:rPr lang="fi-FI" dirty="0"/>
              <a:t> </a:t>
            </a:r>
            <a:r>
              <a:rPr lang="fi-FI" dirty="0" err="1"/>
              <a:t>Vapor</a:t>
            </a:r>
            <a:r>
              <a:rPr lang="fi-FI" dirty="0"/>
              <a:t> Deposition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0971" y="2241119"/>
            <a:ext cx="6662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SiH</a:t>
            </a:r>
            <a:r>
              <a:rPr lang="fi-FI" sz="3600" baseline="-25000" dirty="0"/>
              <a:t>4</a:t>
            </a:r>
            <a:r>
              <a:rPr lang="fi-FI" sz="3600" dirty="0"/>
              <a:t> (g) </a:t>
            </a:r>
            <a:r>
              <a:rPr lang="fi-FI" sz="3600" dirty="0">
                <a:sym typeface="Wingdings" panose="05000000000000000000" pitchFamily="2" charset="2"/>
              </a:rPr>
              <a:t> </a:t>
            </a:r>
            <a:r>
              <a:rPr lang="fi-FI" sz="3600" dirty="0" err="1">
                <a:sym typeface="Wingdings" panose="05000000000000000000" pitchFamily="2" charset="2"/>
              </a:rPr>
              <a:t>Si</a:t>
            </a:r>
            <a:r>
              <a:rPr lang="fi-FI" sz="3600" dirty="0">
                <a:sym typeface="Wingdings" panose="05000000000000000000" pitchFamily="2" charset="2"/>
              </a:rPr>
              <a:t> (s) + 2 H</a:t>
            </a:r>
            <a:r>
              <a:rPr lang="fi-FI" sz="3600" baseline="-25000" dirty="0">
                <a:sym typeface="Wingdings" panose="05000000000000000000" pitchFamily="2" charset="2"/>
              </a:rPr>
              <a:t>2</a:t>
            </a:r>
            <a:r>
              <a:rPr lang="fi-FI" sz="3600" dirty="0">
                <a:sym typeface="Wingdings" panose="05000000000000000000" pitchFamily="2" charset="2"/>
              </a:rPr>
              <a:t> (g)</a:t>
            </a:r>
          </a:p>
          <a:p>
            <a:endParaRPr lang="fi-FI" sz="3600" dirty="0">
              <a:sym typeface="Wingdings" panose="05000000000000000000" pitchFamily="2" charset="2"/>
            </a:endParaRPr>
          </a:p>
          <a:p>
            <a:r>
              <a:rPr lang="fi-FI" sz="3600" dirty="0">
                <a:sym typeface="Wingdings" panose="05000000000000000000" pitchFamily="2" charset="2"/>
              </a:rPr>
              <a:t>CH</a:t>
            </a:r>
            <a:r>
              <a:rPr lang="fi-FI" sz="3600" baseline="-25000" dirty="0">
                <a:sym typeface="Wingdings" panose="05000000000000000000" pitchFamily="2" charset="2"/>
              </a:rPr>
              <a:t>4</a:t>
            </a:r>
            <a:r>
              <a:rPr lang="fi-FI" sz="3600" dirty="0">
                <a:sym typeface="Wingdings" panose="05000000000000000000" pitchFamily="2" charset="2"/>
              </a:rPr>
              <a:t> (g)  C (s) + 2 H</a:t>
            </a:r>
            <a:r>
              <a:rPr lang="fi-FI" sz="3600" baseline="-25000" dirty="0">
                <a:sym typeface="Wingdings" panose="05000000000000000000" pitchFamily="2" charset="2"/>
              </a:rPr>
              <a:t>2</a:t>
            </a:r>
            <a:r>
              <a:rPr lang="fi-FI" sz="3600" dirty="0">
                <a:sym typeface="Wingdings" panose="05000000000000000000" pitchFamily="2" charset="2"/>
              </a:rPr>
              <a:t> (g)</a:t>
            </a:r>
            <a:endParaRPr lang="fi-FI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574807"/>
            <a:ext cx="2717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Kaasumainen lähtöaine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10298" y="4603740"/>
            <a:ext cx="1854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Kiinteä tuote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3417" y="4603740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Kaasumainen sivutuote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997927" y="4937760"/>
            <a:ext cx="718458" cy="3135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3" name="Group 12"/>
          <p:cNvGrpSpPr/>
          <p:nvPr/>
        </p:nvGrpSpPr>
        <p:grpSpPr>
          <a:xfrm>
            <a:off x="5371011" y="4807131"/>
            <a:ext cx="518160" cy="444137"/>
            <a:chOff x="5371011" y="4807131"/>
            <a:chExt cx="518160" cy="44413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5630091" y="4807131"/>
              <a:ext cx="13063" cy="4441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371011" y="5025734"/>
              <a:ext cx="518160" cy="43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455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946" y="148929"/>
            <a:ext cx="4920107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D9FC0-5A79-42E7-8FF0-A707870C46AC}"/>
              </a:ext>
            </a:extLst>
          </p:cNvPr>
          <p:cNvSpPr txBox="1"/>
          <p:nvPr/>
        </p:nvSpPr>
        <p:spPr>
          <a:xfrm>
            <a:off x="2486273" y="1380754"/>
            <a:ext cx="4171453" cy="251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Tauko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1870589" y="6170"/>
            <a:ext cx="5112196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0746" y="5310973"/>
            <a:ext cx="529461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718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ALD </a:t>
            </a:r>
            <a:r>
              <a:rPr lang="en-GB" altLang="en-US" dirty="0" err="1"/>
              <a:t>prosessi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7051675" y="4114800"/>
            <a:ext cx="1427163" cy="38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5AFA2-C096-49AE-A55D-43D43738347B}"/>
              </a:ext>
            </a:extLst>
          </p:cNvPr>
          <p:cNvSpPr txBox="1"/>
          <p:nvPr/>
        </p:nvSpPr>
        <p:spPr>
          <a:xfrm>
            <a:off x="571500" y="1549400"/>
            <a:ext cx="84137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Kaasumaiset</a:t>
            </a:r>
            <a:r>
              <a:rPr lang="en-US" sz="2400" dirty="0"/>
              <a:t>  </a:t>
            </a:r>
            <a:r>
              <a:rPr lang="en-US" sz="2400" dirty="0" err="1"/>
              <a:t>lähtöaineet</a:t>
            </a:r>
            <a:endParaRPr lang="en-US" sz="2400" dirty="0"/>
          </a:p>
          <a:p>
            <a:r>
              <a:rPr lang="en-US" sz="2400" dirty="0" err="1"/>
              <a:t>Saturoituva</a:t>
            </a:r>
            <a:r>
              <a:rPr lang="en-US" sz="2400" dirty="0"/>
              <a:t> </a:t>
            </a:r>
            <a:r>
              <a:rPr lang="en-US" sz="2400" dirty="0" err="1"/>
              <a:t>reaktio</a:t>
            </a:r>
            <a:r>
              <a:rPr lang="en-US" sz="2400" dirty="0"/>
              <a:t>: vain </a:t>
            </a:r>
            <a:r>
              <a:rPr lang="en-US" sz="2400" dirty="0" err="1"/>
              <a:t>yksi</a:t>
            </a:r>
            <a:r>
              <a:rPr lang="en-US" sz="2400" dirty="0"/>
              <a:t> </a:t>
            </a:r>
            <a:r>
              <a:rPr lang="en-US" sz="2400" dirty="0" err="1"/>
              <a:t>atomikerros</a:t>
            </a:r>
            <a:r>
              <a:rPr lang="en-US" sz="2400" dirty="0"/>
              <a:t> </a:t>
            </a:r>
            <a:r>
              <a:rPr lang="en-US" sz="2400" dirty="0" err="1"/>
              <a:t>reagoi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Tuodaan</a:t>
            </a:r>
            <a:r>
              <a:rPr lang="en-US" sz="2400" dirty="0"/>
              <a:t> </a:t>
            </a:r>
            <a:r>
              <a:rPr lang="en-US" sz="2400" dirty="0" err="1"/>
              <a:t>ensin</a:t>
            </a:r>
            <a:r>
              <a:rPr lang="en-US" sz="2400" dirty="0"/>
              <a:t> </a:t>
            </a:r>
            <a:r>
              <a:rPr lang="en-US" sz="2400" dirty="0" err="1"/>
              <a:t>lähtöaine</a:t>
            </a:r>
            <a:r>
              <a:rPr lang="en-US" sz="2400" dirty="0"/>
              <a:t> 1</a:t>
            </a:r>
          </a:p>
          <a:p>
            <a:r>
              <a:rPr lang="en-US" sz="2400" dirty="0" err="1"/>
              <a:t>Annetaan</a:t>
            </a:r>
            <a:r>
              <a:rPr lang="en-US" sz="2400" dirty="0"/>
              <a:t> </a:t>
            </a:r>
            <a:r>
              <a:rPr lang="en-US" sz="2400" dirty="0" err="1"/>
              <a:t>sen</a:t>
            </a:r>
            <a:r>
              <a:rPr lang="en-US" sz="2400" dirty="0"/>
              <a:t> </a:t>
            </a:r>
            <a:r>
              <a:rPr lang="en-US" sz="2400" dirty="0" err="1"/>
              <a:t>reagoida</a:t>
            </a:r>
            <a:r>
              <a:rPr lang="en-US" sz="2400" dirty="0"/>
              <a:t> </a:t>
            </a:r>
            <a:r>
              <a:rPr lang="en-US" sz="2400" dirty="0" err="1"/>
              <a:t>pinnan</a:t>
            </a:r>
            <a:r>
              <a:rPr lang="en-US" sz="2400" dirty="0"/>
              <a:t> </a:t>
            </a:r>
            <a:r>
              <a:rPr lang="en-US" sz="2400" dirty="0" err="1"/>
              <a:t>kanssa</a:t>
            </a:r>
            <a:endParaRPr lang="en-US" sz="2400" dirty="0"/>
          </a:p>
          <a:p>
            <a:r>
              <a:rPr lang="en-US" sz="2400" dirty="0" err="1"/>
              <a:t>Huuhdellaan</a:t>
            </a:r>
            <a:r>
              <a:rPr lang="en-US" sz="2400" dirty="0"/>
              <a:t> </a:t>
            </a:r>
            <a:r>
              <a:rPr lang="en-US" sz="2400" dirty="0" err="1"/>
              <a:t>loput</a:t>
            </a:r>
            <a:r>
              <a:rPr lang="en-US" sz="2400" dirty="0"/>
              <a:t> </a:t>
            </a:r>
            <a:r>
              <a:rPr lang="en-US" sz="2400" dirty="0" err="1"/>
              <a:t>lähtöaineet</a:t>
            </a:r>
            <a:r>
              <a:rPr lang="en-US" sz="2400" dirty="0"/>
              <a:t> ja </a:t>
            </a:r>
            <a:r>
              <a:rPr lang="en-US" sz="2400" dirty="0" err="1"/>
              <a:t>reaktiotuotteet</a:t>
            </a:r>
            <a:r>
              <a:rPr lang="en-US" sz="2400" dirty="0"/>
              <a:t> pois</a:t>
            </a:r>
          </a:p>
          <a:p>
            <a:r>
              <a:rPr lang="en-US" sz="2400" dirty="0" err="1"/>
              <a:t>Tuodaan</a:t>
            </a:r>
            <a:r>
              <a:rPr lang="en-US" sz="2400" dirty="0"/>
              <a:t> </a:t>
            </a:r>
            <a:r>
              <a:rPr lang="en-US" sz="2400" dirty="0" err="1"/>
              <a:t>lähtöaine</a:t>
            </a:r>
            <a:r>
              <a:rPr lang="en-US" sz="2400" dirty="0"/>
              <a:t> 2</a:t>
            </a:r>
          </a:p>
          <a:p>
            <a:r>
              <a:rPr lang="en-US" sz="2400" dirty="0" err="1"/>
              <a:t>Annetaan</a:t>
            </a:r>
            <a:r>
              <a:rPr lang="en-US" sz="2400" dirty="0"/>
              <a:t> </a:t>
            </a:r>
            <a:r>
              <a:rPr lang="en-US" sz="2400" dirty="0" err="1"/>
              <a:t>sen</a:t>
            </a:r>
            <a:r>
              <a:rPr lang="en-US" sz="2400" dirty="0"/>
              <a:t> </a:t>
            </a:r>
            <a:r>
              <a:rPr lang="en-US" sz="2400" dirty="0" err="1"/>
              <a:t>reagoida</a:t>
            </a:r>
            <a:r>
              <a:rPr lang="en-US" sz="2400" dirty="0"/>
              <a:t> </a:t>
            </a:r>
            <a:r>
              <a:rPr lang="en-US" sz="2400" dirty="0" err="1"/>
              <a:t>pinnan</a:t>
            </a:r>
            <a:r>
              <a:rPr lang="en-US" sz="2400" dirty="0"/>
              <a:t> </a:t>
            </a:r>
            <a:r>
              <a:rPr lang="en-US" sz="2400" dirty="0" err="1"/>
              <a:t>kanssa</a:t>
            </a:r>
            <a:endParaRPr lang="en-US" sz="2400" dirty="0"/>
          </a:p>
          <a:p>
            <a:r>
              <a:rPr lang="en-US" sz="2400" dirty="0" err="1"/>
              <a:t>Huuhdellaan</a:t>
            </a:r>
            <a:r>
              <a:rPr lang="en-US" sz="2400" dirty="0"/>
              <a:t> </a:t>
            </a:r>
            <a:r>
              <a:rPr lang="en-US" sz="2400" dirty="0" err="1"/>
              <a:t>loput</a:t>
            </a:r>
            <a:r>
              <a:rPr lang="en-US" sz="2400" dirty="0"/>
              <a:t> </a:t>
            </a:r>
            <a:r>
              <a:rPr lang="en-US" sz="2400" dirty="0" err="1"/>
              <a:t>lähtöaineet</a:t>
            </a:r>
            <a:r>
              <a:rPr lang="en-US" sz="2400" dirty="0"/>
              <a:t> ja </a:t>
            </a:r>
            <a:r>
              <a:rPr lang="en-US" sz="2400" dirty="0" err="1"/>
              <a:t>reaktiotuotteet</a:t>
            </a:r>
            <a:r>
              <a:rPr lang="en-US" sz="2400" dirty="0"/>
              <a:t> pois</a:t>
            </a:r>
          </a:p>
          <a:p>
            <a:r>
              <a:rPr lang="en-US" sz="2400" dirty="0" err="1"/>
              <a:t>Yksi</a:t>
            </a:r>
            <a:r>
              <a:rPr lang="en-US" sz="2400" dirty="0"/>
              <a:t> </a:t>
            </a:r>
            <a:r>
              <a:rPr lang="en-US" sz="2400" dirty="0" err="1"/>
              <a:t>atomikerros</a:t>
            </a:r>
            <a:r>
              <a:rPr lang="en-US" sz="2400" dirty="0"/>
              <a:t>, </a:t>
            </a:r>
            <a:r>
              <a:rPr lang="en-US" sz="2400" dirty="0" err="1"/>
              <a:t>noin</a:t>
            </a:r>
            <a:r>
              <a:rPr lang="en-US" sz="2400" dirty="0"/>
              <a:t> 0.1 nm </a:t>
            </a:r>
            <a:r>
              <a:rPr lang="en-US" sz="2400" dirty="0" err="1"/>
              <a:t>kalvoa</a:t>
            </a:r>
            <a:r>
              <a:rPr lang="en-US" sz="2400" dirty="0"/>
              <a:t> </a:t>
            </a:r>
            <a:r>
              <a:rPr lang="en-US" sz="2400" dirty="0" err="1"/>
              <a:t>kasvanut</a:t>
            </a:r>
            <a:endParaRPr lang="en-US" sz="2400" dirty="0"/>
          </a:p>
          <a:p>
            <a:r>
              <a:rPr lang="en-US" sz="2400" dirty="0" err="1"/>
              <a:t>Toistetaan</a:t>
            </a:r>
            <a:r>
              <a:rPr lang="en-US" sz="2400" dirty="0"/>
              <a:t> </a:t>
            </a:r>
            <a:r>
              <a:rPr lang="en-US" sz="2400" dirty="0" err="1"/>
              <a:t>haluttu</a:t>
            </a:r>
            <a:r>
              <a:rPr lang="en-US" sz="2400" dirty="0"/>
              <a:t> </a:t>
            </a:r>
            <a:r>
              <a:rPr lang="en-US" sz="2400" dirty="0" err="1"/>
              <a:t>määrä</a:t>
            </a:r>
            <a:r>
              <a:rPr lang="en-US" sz="2400" dirty="0"/>
              <a:t> </a:t>
            </a:r>
            <a:r>
              <a:rPr lang="en-US" sz="2400" dirty="0" err="1"/>
              <a:t>kertoja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 </a:t>
            </a:r>
            <a:r>
              <a:rPr lang="en-US" sz="2400" dirty="0" err="1">
                <a:sym typeface="Wingdings" panose="05000000000000000000" pitchFamily="2" charset="2"/>
              </a:rPr>
              <a:t>lopullinen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paksuus</a:t>
            </a:r>
            <a:r>
              <a:rPr lang="en-US" sz="2400" dirty="0">
                <a:sym typeface="Wingdings" panose="05000000000000000000" pitchFamily="2" charset="2"/>
              </a:rPr>
              <a:t>,</a:t>
            </a:r>
          </a:p>
          <a:p>
            <a:r>
              <a:rPr lang="en-US" sz="2400" dirty="0" err="1">
                <a:sym typeface="Wingdings" panose="05000000000000000000" pitchFamily="2" charset="2"/>
              </a:rPr>
              <a:t>esim</a:t>
            </a:r>
            <a:r>
              <a:rPr lang="en-US" sz="2400" dirty="0">
                <a:sym typeface="Wingdings" panose="05000000000000000000" pitchFamily="2" charset="2"/>
              </a:rPr>
              <a:t>. 5 nm tai 50 nm tai 500 nm.</a:t>
            </a:r>
            <a:endParaRPr lang="en-US" sz="240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8CFAF20-DD4D-4FF9-A353-B5E4F075DD6A}"/>
              </a:ext>
            </a:extLst>
          </p:cNvPr>
          <p:cNvSpPr/>
          <p:nvPr/>
        </p:nvSpPr>
        <p:spPr>
          <a:xfrm>
            <a:off x="7858125" y="2793999"/>
            <a:ext cx="323850" cy="240030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B5FB3E-581D-4456-9122-D7C19D4E3C46}"/>
              </a:ext>
            </a:extLst>
          </p:cNvPr>
          <p:cNvSpPr txBox="1"/>
          <p:nvPr/>
        </p:nvSpPr>
        <p:spPr>
          <a:xfrm>
            <a:off x="8008938" y="3578650"/>
            <a:ext cx="104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ALD </a:t>
            </a:r>
            <a:r>
              <a:rPr lang="en-US" sz="2400" dirty="0" err="1"/>
              <a:t>sykli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61020D-9FDD-429D-B768-7FB1CBBA62C2}"/>
              </a:ext>
            </a:extLst>
          </p:cNvPr>
          <p:cNvSpPr/>
          <p:nvPr/>
        </p:nvSpPr>
        <p:spPr>
          <a:xfrm>
            <a:off x="647700" y="2714624"/>
            <a:ext cx="7080250" cy="2559050"/>
          </a:xfrm>
          <a:prstGeom prst="rect">
            <a:avLst/>
          </a:prstGeom>
          <a:solidFill>
            <a:srgbClr val="5B9BD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4671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z="4000" dirty="0" err="1"/>
              <a:t>Step</a:t>
            </a:r>
            <a:r>
              <a:rPr lang="fi-FI" altLang="fi-FI" sz="4000" dirty="0"/>
              <a:t> 0: pinnan aktivointi</a:t>
            </a:r>
          </a:p>
        </p:txBody>
      </p:sp>
      <p:pic>
        <p:nvPicPr>
          <p:cNvPr id="430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7338"/>
            <a:ext cx="8281988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755650" y="6167438"/>
            <a:ext cx="7345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800"/>
              <a:t>J Provine &amp; Michelle Rincon, Stanford University 2012</a:t>
            </a:r>
          </a:p>
        </p:txBody>
      </p:sp>
      <p:sp>
        <p:nvSpPr>
          <p:cNvPr id="2" name="Rectangle 1"/>
          <p:cNvSpPr/>
          <p:nvPr/>
        </p:nvSpPr>
        <p:spPr>
          <a:xfrm>
            <a:off x="287383" y="1463040"/>
            <a:ext cx="8595360" cy="2664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xtBox 2"/>
          <p:cNvSpPr txBox="1"/>
          <p:nvPr/>
        </p:nvSpPr>
        <p:spPr>
          <a:xfrm>
            <a:off x="628650" y="1690689"/>
            <a:ext cx="70784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Esim. happiplasma tai alkali-käsittely jättää pinnalle hydroksyyliryhmiä.</a:t>
            </a:r>
          </a:p>
          <a:p>
            <a:endParaRPr lang="fi-FI" sz="2800" dirty="0"/>
          </a:p>
          <a:p>
            <a:r>
              <a:rPr lang="fi-FI" sz="2800" dirty="0"/>
              <a:t>Toimii piillä, oksideilla, metalleilla,</a:t>
            </a:r>
          </a:p>
          <a:p>
            <a:r>
              <a:rPr lang="fi-FI" sz="2800" dirty="0"/>
              <a:t>Polymeereillä ei kovin hyvin.</a:t>
            </a:r>
          </a:p>
        </p:txBody>
      </p:sp>
    </p:spTree>
    <p:extLst>
      <p:ext uri="{BB962C8B-B14F-4D97-AF65-F5344CB8AC3E}">
        <p14:creationId xmlns:p14="http://schemas.microsoft.com/office/powerpoint/2010/main" val="2369091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z="4000" dirty="0" err="1"/>
              <a:t>Step</a:t>
            </a:r>
            <a:r>
              <a:rPr lang="fi-FI" altLang="fi-FI" sz="4000" dirty="0"/>
              <a:t> 1: lähtöaine 1 sisään</a:t>
            </a:r>
          </a:p>
        </p:txBody>
      </p:sp>
      <p:pic>
        <p:nvPicPr>
          <p:cNvPr id="430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7338"/>
            <a:ext cx="8281988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755650" y="6167438"/>
            <a:ext cx="7345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800"/>
              <a:t>J Provine &amp; Michelle Rincon, Stanford University 2012</a:t>
            </a:r>
          </a:p>
        </p:txBody>
      </p:sp>
    </p:spTree>
    <p:extLst>
      <p:ext uri="{BB962C8B-B14F-4D97-AF65-F5344CB8AC3E}">
        <p14:creationId xmlns:p14="http://schemas.microsoft.com/office/powerpoint/2010/main" val="1294672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Prosesseja pinnoilla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/>
              <a:t>-vettyminen/hylkiminen</a:t>
            </a:r>
          </a:p>
          <a:p>
            <a:pPr marL="0" indent="0">
              <a:buNone/>
            </a:pPr>
            <a:r>
              <a:rPr lang="fi-FI" dirty="0"/>
              <a:t>-faasimuutos</a:t>
            </a:r>
          </a:p>
          <a:p>
            <a:pPr marL="0" indent="0">
              <a:buNone/>
            </a:pPr>
            <a:r>
              <a:rPr lang="fi-FI" dirty="0"/>
              <a:t>-katalyysi</a:t>
            </a:r>
          </a:p>
          <a:p>
            <a:pPr marL="0" indent="0">
              <a:buNone/>
            </a:pPr>
            <a:r>
              <a:rPr lang="fi-FI" dirty="0"/>
              <a:t>-kitka</a:t>
            </a:r>
          </a:p>
          <a:p>
            <a:pPr marL="0" indent="0">
              <a:buNone/>
            </a:pPr>
            <a:r>
              <a:rPr lang="fi-FI" dirty="0"/>
              <a:t>-voitelu</a:t>
            </a:r>
          </a:p>
          <a:p>
            <a:pPr marL="0" indent="0">
              <a:buNone/>
            </a:pPr>
            <a:r>
              <a:rPr lang="fi-FI" dirty="0"/>
              <a:t>-kuluminen</a:t>
            </a:r>
          </a:p>
          <a:p>
            <a:pPr marL="0" indent="0">
              <a:buNone/>
            </a:pPr>
            <a:r>
              <a:rPr lang="fi-FI" dirty="0"/>
              <a:t>-korroosio</a:t>
            </a:r>
          </a:p>
          <a:p>
            <a:pPr marL="0" indent="0">
              <a:buNone/>
            </a:pPr>
            <a:r>
              <a:rPr lang="fi-FI" dirty="0"/>
              <a:t>-adheesio</a:t>
            </a:r>
          </a:p>
          <a:p>
            <a:pPr marL="0" indent="0">
              <a:buNone/>
            </a:pPr>
            <a:r>
              <a:rPr lang="fi-FI" dirty="0"/>
              <a:t>-adsorptio</a:t>
            </a:r>
          </a:p>
          <a:p>
            <a:pPr marL="0" indent="0">
              <a:buNone/>
            </a:pPr>
            <a:r>
              <a:rPr lang="fi-FI" dirty="0"/>
              <a:t>-elektrodiprosessit (akut, patterit, hydrolyysi…)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4879" y="1825625"/>
            <a:ext cx="41931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FF0000"/>
                </a:solidFill>
              </a:rPr>
              <a:t>Lisäksi pinta vaikuttaa:</a:t>
            </a:r>
          </a:p>
          <a:p>
            <a:r>
              <a:rPr lang="fi-FI" sz="2800" dirty="0">
                <a:solidFill>
                  <a:srgbClr val="FF0000"/>
                </a:solidFill>
              </a:rPr>
              <a:t>-väriin</a:t>
            </a:r>
          </a:p>
          <a:p>
            <a:r>
              <a:rPr lang="fi-FI" sz="2800" dirty="0">
                <a:solidFill>
                  <a:srgbClr val="FF0000"/>
                </a:solidFill>
              </a:rPr>
              <a:t>-kiiltoon</a:t>
            </a:r>
          </a:p>
          <a:p>
            <a:r>
              <a:rPr lang="fi-FI" sz="2800" dirty="0">
                <a:solidFill>
                  <a:srgbClr val="FF0000"/>
                </a:solidFill>
              </a:rPr>
              <a:t>-heijastavuuteen</a:t>
            </a:r>
          </a:p>
          <a:p>
            <a:r>
              <a:rPr lang="fi-FI" sz="2800" dirty="0">
                <a:solidFill>
                  <a:srgbClr val="FF0000"/>
                </a:solidFill>
              </a:rPr>
              <a:t>-esteettiseen ilmeeseen</a:t>
            </a:r>
          </a:p>
          <a:p>
            <a:r>
              <a:rPr lang="fi-FI" sz="2800" dirty="0">
                <a:solidFill>
                  <a:srgbClr val="FF0000"/>
                </a:solidFill>
              </a:rPr>
              <a:t>-</a:t>
            </a:r>
            <a:r>
              <a:rPr lang="fi-FI" sz="2800" dirty="0" err="1">
                <a:solidFill>
                  <a:srgbClr val="FF0000"/>
                </a:solidFill>
              </a:rPr>
              <a:t>haptiseen</a:t>
            </a:r>
            <a:r>
              <a:rPr lang="fi-FI" sz="2800" dirty="0">
                <a:solidFill>
                  <a:srgbClr val="FF0000"/>
                </a:solidFill>
              </a:rPr>
              <a:t> kokemukseen</a:t>
            </a:r>
          </a:p>
          <a:p>
            <a:r>
              <a:rPr lang="fi-FI" sz="2800" dirty="0">
                <a:solidFill>
                  <a:srgbClr val="FF0000"/>
                </a:solidFill>
              </a:rPr>
              <a:t>-bioyhteensopivuuteen</a:t>
            </a:r>
          </a:p>
        </p:txBody>
      </p:sp>
    </p:spTree>
    <p:extLst>
      <p:ext uri="{BB962C8B-B14F-4D97-AF65-F5344CB8AC3E}">
        <p14:creationId xmlns:p14="http://schemas.microsoft.com/office/powerpoint/2010/main" val="1996985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26571" y="365126"/>
            <a:ext cx="8188779" cy="1325563"/>
          </a:xfrm>
        </p:spPr>
        <p:txBody>
          <a:bodyPr/>
          <a:lstStyle/>
          <a:p>
            <a:r>
              <a:rPr lang="fi-FI" altLang="fi-FI" sz="4000" dirty="0"/>
              <a:t>Reaktio hydroksyyliryhmän kanssa</a:t>
            </a:r>
          </a:p>
        </p:txBody>
      </p:sp>
      <p:pic>
        <p:nvPicPr>
          <p:cNvPr id="440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773238"/>
            <a:ext cx="8281987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0194" y="4376058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/>
              <a:t>Kovalenttinen</a:t>
            </a:r>
            <a:r>
              <a:rPr lang="fi-FI" sz="2800" dirty="0"/>
              <a:t> sidos</a:t>
            </a:r>
          </a:p>
        </p:txBody>
      </p:sp>
    </p:spTree>
    <p:extLst>
      <p:ext uri="{BB962C8B-B14F-4D97-AF65-F5344CB8AC3E}">
        <p14:creationId xmlns:p14="http://schemas.microsoft.com/office/powerpoint/2010/main" val="17569539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22250" y="365126"/>
            <a:ext cx="8813800" cy="1325563"/>
          </a:xfrm>
        </p:spPr>
        <p:txBody>
          <a:bodyPr/>
          <a:lstStyle/>
          <a:p>
            <a:r>
              <a:rPr lang="fi-FI" altLang="fi-FI" sz="4000" dirty="0"/>
              <a:t>Reaktio jatkuu kunnes pinta saturoituu</a:t>
            </a:r>
          </a:p>
        </p:txBody>
      </p:sp>
      <p:pic>
        <p:nvPicPr>
          <p:cNvPr id="450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773238"/>
            <a:ext cx="8231187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2967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altLang="fi-FI" dirty="0" err="1"/>
              <a:t>Step</a:t>
            </a:r>
            <a:r>
              <a:rPr lang="fi-FI" altLang="fi-FI" dirty="0"/>
              <a:t> 2: huuhdellaan ylimääräiset lähtöaineet ja sivutuotteet pois</a:t>
            </a:r>
          </a:p>
        </p:txBody>
      </p:sp>
      <p:pic>
        <p:nvPicPr>
          <p:cNvPr id="460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775"/>
            <a:ext cx="8281988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475581" y="1381412"/>
            <a:ext cx="3887787" cy="1800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i-FI"/>
          </a:p>
        </p:txBody>
      </p:sp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1619250" y="1989138"/>
            <a:ext cx="3600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dirty="0"/>
              <a:t>Huuhtelu typellä</a:t>
            </a:r>
          </a:p>
        </p:txBody>
      </p:sp>
    </p:spTree>
    <p:extLst>
      <p:ext uri="{BB962C8B-B14F-4D97-AF65-F5344CB8AC3E}">
        <p14:creationId xmlns:p14="http://schemas.microsoft.com/office/powerpoint/2010/main" val="17660622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 err="1"/>
              <a:t>Step</a:t>
            </a:r>
            <a:r>
              <a:rPr lang="fi-FI" altLang="fi-FI" dirty="0"/>
              <a:t> 3: toinen lähtöaine sisään</a:t>
            </a:r>
          </a:p>
        </p:txBody>
      </p:sp>
      <p:pic>
        <p:nvPicPr>
          <p:cNvPr id="471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" y="1690689"/>
            <a:ext cx="8281988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2294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/>
              <a:t>Toinen puolireaktio, odottelua</a:t>
            </a:r>
          </a:p>
        </p:txBody>
      </p:sp>
      <p:pic>
        <p:nvPicPr>
          <p:cNvPr id="481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773238"/>
            <a:ext cx="833437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425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 err="1"/>
              <a:t>Step</a:t>
            </a:r>
            <a:r>
              <a:rPr lang="fi-FI" altLang="fi-FI" dirty="0"/>
              <a:t> 4: uusi huuhtelu</a:t>
            </a:r>
          </a:p>
        </p:txBody>
      </p:sp>
      <p:pic>
        <p:nvPicPr>
          <p:cNvPr id="491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0575"/>
            <a:ext cx="8332788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979613" y="1778000"/>
            <a:ext cx="3887787" cy="1800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i-FI"/>
          </a:p>
        </p:txBody>
      </p:sp>
      <p:sp>
        <p:nvSpPr>
          <p:cNvPr id="49157" name="TextBox 4"/>
          <p:cNvSpPr txBox="1">
            <a:spLocks noChangeArrowheads="1"/>
          </p:cNvSpPr>
          <p:nvPr/>
        </p:nvSpPr>
        <p:spPr bwMode="auto">
          <a:xfrm>
            <a:off x="2051050" y="2349500"/>
            <a:ext cx="3600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4000" dirty="0"/>
              <a:t>N</a:t>
            </a:r>
            <a:r>
              <a:rPr lang="fi-FI" altLang="fi-FI" sz="40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236914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Toista sykli monta kertaa…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4" y="2024743"/>
            <a:ext cx="5820763" cy="3547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>
            <a:off x="6322423" y="2361343"/>
            <a:ext cx="2651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dirty="0"/>
              <a:t>Paksuus määräytyy  tarkasti pulssimäärän mukaan</a:t>
            </a:r>
          </a:p>
        </p:txBody>
      </p:sp>
    </p:spTree>
    <p:extLst>
      <p:ext uri="{BB962C8B-B14F-4D97-AF65-F5344CB8AC3E}">
        <p14:creationId xmlns:p14="http://schemas.microsoft.com/office/powerpoint/2010/main" val="37713234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ALD-kalvojen ominaisuuksia</a:t>
            </a:r>
          </a:p>
        </p:txBody>
      </p:sp>
      <p:pic>
        <p:nvPicPr>
          <p:cNvPr id="4" name="Picture 2" descr="al2o3_tio2_ALD_nanolaminate Alasaarela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67" y="1550809"/>
            <a:ext cx="3985462" cy="270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383" y="1690689"/>
            <a:ext cx="42846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-peittää pinnan erinomaisesti riippumatta pinnan muodosta</a:t>
            </a:r>
          </a:p>
          <a:p>
            <a:r>
              <a:rPr lang="fi-FI" sz="2800" dirty="0"/>
              <a:t>-adheesio erinomainen koska </a:t>
            </a:r>
            <a:r>
              <a:rPr lang="fi-FI" sz="2800" dirty="0" err="1"/>
              <a:t>kovalenttinen</a:t>
            </a:r>
            <a:r>
              <a:rPr lang="fi-FI" sz="2800" dirty="0"/>
              <a:t> sidos</a:t>
            </a:r>
          </a:p>
          <a:p>
            <a:r>
              <a:rPr lang="fi-FI" sz="2800" dirty="0"/>
              <a:t>-kasvaa hitaasti pulsseittain (0.1 </a:t>
            </a:r>
            <a:r>
              <a:rPr lang="fi-FI" sz="2800" dirty="0" err="1"/>
              <a:t>nm</a:t>
            </a:r>
            <a:r>
              <a:rPr lang="fi-FI" sz="2800" dirty="0"/>
              <a:t>/pulssi </a:t>
            </a:r>
            <a:r>
              <a:rPr lang="fi-FI" sz="2800" dirty="0">
                <a:sym typeface="Wingdings" panose="05000000000000000000" pitchFamily="2" charset="2"/>
              </a:rPr>
              <a:t> esim. </a:t>
            </a:r>
            <a:r>
              <a:rPr lang="fi-FI" sz="2800" dirty="0"/>
              <a:t>2 </a:t>
            </a:r>
            <a:r>
              <a:rPr lang="fi-FI" sz="2800" dirty="0" err="1"/>
              <a:t>nm</a:t>
            </a:r>
            <a:r>
              <a:rPr lang="fi-FI" sz="2800" dirty="0"/>
              <a:t>/min…)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1451" y="4376057"/>
            <a:ext cx="34338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TiO</a:t>
            </a:r>
            <a:r>
              <a:rPr lang="fi-FI" sz="2800" baseline="-25000" dirty="0"/>
              <a:t>2</a:t>
            </a:r>
            <a:r>
              <a:rPr lang="fi-FI" sz="2800" dirty="0"/>
              <a:t>/Al</a:t>
            </a:r>
            <a:r>
              <a:rPr lang="fi-FI" sz="2800" baseline="-25000" dirty="0"/>
              <a:t>2</a:t>
            </a:r>
            <a:r>
              <a:rPr lang="fi-FI" sz="2800" dirty="0"/>
              <a:t>O</a:t>
            </a:r>
            <a:r>
              <a:rPr lang="fi-FI" sz="2800" baseline="-25000" dirty="0"/>
              <a:t>3</a:t>
            </a:r>
            <a:r>
              <a:rPr lang="fi-FI" sz="2800" dirty="0"/>
              <a:t> nanolaminaatti:</a:t>
            </a:r>
          </a:p>
          <a:p>
            <a:r>
              <a:rPr lang="fi-FI" sz="2800" dirty="0"/>
              <a:t>5+5 kerrosta, kukin 10 </a:t>
            </a:r>
            <a:r>
              <a:rPr lang="fi-FI" sz="2800" dirty="0" err="1"/>
              <a:t>nm</a:t>
            </a:r>
            <a:r>
              <a:rPr lang="fi-FI" sz="2800" dirty="0"/>
              <a:t> paksu </a:t>
            </a:r>
          </a:p>
        </p:txBody>
      </p:sp>
    </p:spTree>
    <p:extLst>
      <p:ext uri="{BB962C8B-B14F-4D97-AF65-F5344CB8AC3E}">
        <p14:creationId xmlns:p14="http://schemas.microsoft.com/office/powerpoint/2010/main" val="321190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946" y="148929"/>
            <a:ext cx="4920107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13A3D8-88AD-41B2-BBFE-8031D8027DC5}"/>
              </a:ext>
            </a:extLst>
          </p:cNvPr>
          <p:cNvSpPr txBox="1"/>
          <p:nvPr/>
        </p:nvSpPr>
        <p:spPr>
          <a:xfrm>
            <a:off x="2486273" y="1380754"/>
            <a:ext cx="4171453" cy="251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Tauko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1870589" y="6170"/>
            <a:ext cx="5112196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0746" y="5310973"/>
            <a:ext cx="529461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988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72" y="71224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i-FI" sz="3600" dirty="0"/>
              <a:t>Ajatuskoe: kuvitellaan että kalvo kasvatetaan kuumassa (T</a:t>
            </a:r>
            <a:r>
              <a:rPr lang="fi-FI" sz="3600" baseline="-25000" dirty="0"/>
              <a:t>2</a:t>
            </a:r>
            <a:r>
              <a:rPr lang="fi-FI" sz="3600" dirty="0"/>
              <a:t>), alustasta erillään, ja molemmat lämpölaajenevat erikseen. Lopuksi yhdistetään alusta ja kalvo, ja jäähdytetään alas (T</a:t>
            </a:r>
            <a:r>
              <a:rPr lang="fi-FI" sz="3600" baseline="-25000" dirty="0"/>
              <a:t>1</a:t>
            </a:r>
            <a:r>
              <a:rPr lang="fi-FI" sz="3600" dirty="0"/>
              <a:t>).</a:t>
            </a:r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0848"/>
          <a:stretch/>
        </p:blipFill>
        <p:spPr>
          <a:xfrm>
            <a:off x="776575" y="2821579"/>
            <a:ext cx="6646575" cy="2705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507" y="5594082"/>
            <a:ext cx="7920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Jos kalvon lämpölaajenemiskerroin isompi kuin substraatilla, se supistuu enemmän.</a:t>
            </a:r>
          </a:p>
        </p:txBody>
      </p:sp>
    </p:spTree>
    <p:extLst>
      <p:ext uri="{BB962C8B-B14F-4D97-AF65-F5344CB8AC3E}">
        <p14:creationId xmlns:p14="http://schemas.microsoft.com/office/powerpoint/2010/main" val="21017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fi-FI" dirty="0" err="1"/>
              <a:t>Pinnan</a:t>
            </a:r>
            <a:r>
              <a:rPr lang="en-GB" altLang="fi-FI" dirty="0"/>
              <a:t> </a:t>
            </a:r>
            <a:r>
              <a:rPr lang="en-GB" altLang="fi-FI" dirty="0" err="1"/>
              <a:t>geometria</a:t>
            </a:r>
            <a:r>
              <a:rPr lang="en-GB" altLang="fi-FI" dirty="0"/>
              <a:t> </a:t>
            </a:r>
            <a:r>
              <a:rPr lang="en-GB" altLang="fi-FI" dirty="0" err="1"/>
              <a:t>vaikuttaa</a:t>
            </a:r>
            <a:endParaRPr lang="en-US" altLang="fi-FI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8612" y="1700191"/>
            <a:ext cx="2715441" cy="4525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fi-FI" dirty="0"/>
              <a:t>-</a:t>
            </a:r>
            <a:r>
              <a:rPr lang="en-GB" altLang="fi-FI" dirty="0" err="1"/>
              <a:t>kitkaan</a:t>
            </a:r>
            <a:endParaRPr lang="en-GB" altLang="fi-FI" dirty="0"/>
          </a:p>
          <a:p>
            <a:pPr marL="0" indent="0">
              <a:buNone/>
            </a:pPr>
            <a:r>
              <a:rPr lang="en-GB" altLang="fi-FI" dirty="0"/>
              <a:t>-</a:t>
            </a:r>
            <a:r>
              <a:rPr lang="en-GB" altLang="fi-FI" dirty="0" err="1"/>
              <a:t>vettymiseen</a:t>
            </a:r>
            <a:endParaRPr lang="en-GB" altLang="fi-FI" dirty="0"/>
          </a:p>
          <a:p>
            <a:pPr marL="0" indent="0">
              <a:buNone/>
            </a:pPr>
            <a:r>
              <a:rPr lang="en-GB" altLang="fi-FI" dirty="0"/>
              <a:t>-</a:t>
            </a:r>
            <a:r>
              <a:rPr lang="en-GB" altLang="fi-FI" dirty="0" err="1"/>
              <a:t>katalyysiin</a:t>
            </a:r>
            <a:endParaRPr lang="en-GB" altLang="fi-FI" dirty="0"/>
          </a:p>
          <a:p>
            <a:pPr marL="0" indent="0" eaLnBrk="1" hangingPunct="1">
              <a:buNone/>
            </a:pPr>
            <a:r>
              <a:rPr lang="en-GB" altLang="fi-FI" dirty="0"/>
              <a:t>-</a:t>
            </a:r>
            <a:r>
              <a:rPr lang="en-GB" altLang="fi-FI" dirty="0" err="1"/>
              <a:t>adheesioon</a:t>
            </a:r>
            <a:endParaRPr lang="en-GB" altLang="fi-FI" dirty="0"/>
          </a:p>
          <a:p>
            <a:pPr marL="0" indent="0" eaLnBrk="1" hangingPunct="1">
              <a:buNone/>
            </a:pPr>
            <a:r>
              <a:rPr lang="en-GB" altLang="fi-FI" dirty="0"/>
              <a:t>-</a:t>
            </a:r>
            <a:r>
              <a:rPr lang="en-GB" altLang="fi-FI" dirty="0" err="1"/>
              <a:t>adsorptioon</a:t>
            </a:r>
            <a:endParaRPr lang="en-GB" altLang="fi-FI" dirty="0"/>
          </a:p>
          <a:p>
            <a:pPr marL="0" indent="0" eaLnBrk="1" hangingPunct="1">
              <a:buNone/>
            </a:pPr>
            <a:r>
              <a:rPr lang="en-GB" altLang="fi-FI" dirty="0"/>
              <a:t>-…</a:t>
            </a:r>
          </a:p>
          <a:p>
            <a:pPr marL="0" indent="0" eaLnBrk="1" hangingPunct="1">
              <a:buNone/>
            </a:pPr>
            <a:endParaRPr lang="en-GB" altLang="fi-FI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084" y="1386239"/>
            <a:ext cx="3058525" cy="229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70" y="3680133"/>
            <a:ext cx="2498803" cy="21394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1056" y="1690689"/>
            <a:ext cx="1538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Alumiini </a:t>
            </a:r>
            <a:r>
              <a:rPr lang="fi-FI" sz="2400" dirty="0" err="1"/>
              <a:t>HCl</a:t>
            </a:r>
            <a:r>
              <a:rPr lang="fi-FI" sz="2400" dirty="0"/>
              <a:t> syövytetty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09270" y="5932468"/>
            <a:ext cx="2715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Kupari </a:t>
            </a:r>
            <a:r>
              <a:rPr lang="fi-FI" sz="2400" dirty="0" err="1"/>
              <a:t>elektroless</a:t>
            </a:r>
            <a:r>
              <a:rPr lang="fi-FI" sz="2400" dirty="0"/>
              <a:t> kasvatettu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8CCFEA-3FCE-41F8-94E0-CEF41614C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376" y="3761951"/>
            <a:ext cx="2637248" cy="2293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014BE5-2C6C-40F3-A0B1-6D4AB6757015}"/>
              </a:ext>
            </a:extLst>
          </p:cNvPr>
          <p:cNvSpPr txBox="1"/>
          <p:nvPr/>
        </p:nvSpPr>
        <p:spPr>
          <a:xfrm>
            <a:off x="399250" y="6301800"/>
            <a:ext cx="2370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Biener</a:t>
            </a:r>
            <a:r>
              <a:rPr lang="en-US" sz="1200" dirty="0"/>
              <a:t> et al: </a:t>
            </a:r>
            <a:r>
              <a:rPr lang="it-IT" sz="1200" dirty="0"/>
              <a:t>Nano Lett. 2011, 11, 3085–3090</a:t>
            </a:r>
            <a:endParaRPr lang="LID4096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FCB0E-BEEA-4278-8F24-A8AB150E0780}"/>
              </a:ext>
            </a:extLst>
          </p:cNvPr>
          <p:cNvSpPr txBox="1"/>
          <p:nvPr/>
        </p:nvSpPr>
        <p:spPr>
          <a:xfrm>
            <a:off x="3253376" y="6055579"/>
            <a:ext cx="2637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Gold catalyst: </a:t>
            </a:r>
            <a:r>
              <a:rPr lang="en-US" sz="2000" dirty="0" err="1"/>
              <a:t>dealloyed</a:t>
            </a:r>
            <a:r>
              <a:rPr lang="en-US" sz="2000" dirty="0"/>
              <a:t> </a:t>
            </a:r>
            <a:r>
              <a:rPr lang="fi-FI" sz="2000" dirty="0"/>
              <a:t>Ag</a:t>
            </a:r>
            <a:r>
              <a:rPr lang="fi-FI" sz="2000" baseline="-25000" dirty="0"/>
              <a:t>0.7</a:t>
            </a:r>
            <a:r>
              <a:rPr lang="fi-FI" sz="2000" dirty="0"/>
              <a:t>Au</a:t>
            </a:r>
            <a:r>
              <a:rPr lang="fi-FI" sz="2000" baseline="-25000" dirty="0"/>
              <a:t>0.3</a:t>
            </a:r>
            <a:endParaRPr lang="LID4096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4677882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”Pakkoliitos”: ohutkalvo on kiinni isossa alustassa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839" t="50848" r="33723"/>
          <a:stretch/>
        </p:blipFill>
        <p:spPr>
          <a:xfrm>
            <a:off x="431073" y="2142309"/>
            <a:ext cx="2586447" cy="32451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9406" y="1999783"/>
            <a:ext cx="55255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Ohutkalvo ei pääse kutistumaan niin paljon kuin se ”haluaisi”, koska se on kiinni isossa alustassa </a:t>
            </a:r>
            <a:r>
              <a:rPr lang="fi-FI" sz="2800" dirty="0">
                <a:sym typeface="Wingdings" panose="05000000000000000000" pitchFamily="2" charset="2"/>
              </a:rPr>
              <a:t> venymä (</a:t>
            </a:r>
            <a:r>
              <a:rPr lang="fi-FI" sz="2800" dirty="0" err="1">
                <a:sym typeface="Wingdings" panose="05000000000000000000" pitchFamily="2" charset="2"/>
              </a:rPr>
              <a:t>strain</a:t>
            </a:r>
            <a:r>
              <a:rPr lang="fi-FI" sz="2800" dirty="0">
                <a:sym typeface="Wingdings" panose="05000000000000000000" pitchFamily="2" charset="2"/>
              </a:rPr>
              <a:t>)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ε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800" dirty="0">
                <a:cs typeface="Times New Roman" panose="02020603050405020304" pitchFamily="18" charset="0"/>
                <a:sym typeface="Wingdings" panose="05000000000000000000" pitchFamily="2" charset="2"/>
              </a:rPr>
              <a:t>ja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</a:t>
            </a:r>
            <a:r>
              <a:rPr lang="fi-FI" sz="2800" dirty="0">
                <a:sym typeface="Wingdings" panose="05000000000000000000" pitchFamily="2" charset="2"/>
              </a:rPr>
              <a:t>ämpöjännitys (</a:t>
            </a:r>
            <a:r>
              <a:rPr lang="fi-FI" sz="2800" dirty="0" err="1">
                <a:sym typeface="Wingdings" panose="05000000000000000000" pitchFamily="2" charset="2"/>
              </a:rPr>
              <a:t>stress</a:t>
            </a:r>
            <a:r>
              <a:rPr lang="fi-FI" sz="2800" dirty="0">
                <a:sym typeface="Wingdings" panose="05000000000000000000" pitchFamily="2" charset="2"/>
              </a:rPr>
              <a:t>) </a:t>
            </a:r>
            <a:r>
              <a:rPr lang="el-GR" sz="2800" dirty="0">
                <a:sym typeface="Wingdings" panose="05000000000000000000" pitchFamily="2" charset="2"/>
              </a:rPr>
              <a:t>σ</a:t>
            </a:r>
            <a:r>
              <a:rPr lang="fi-FI" sz="2800" dirty="0">
                <a:sym typeface="Wingdings" panose="05000000000000000000" pitchFamily="2" charset="2"/>
              </a:rPr>
              <a:t>.</a:t>
            </a:r>
            <a:endParaRPr lang="fi-FI" sz="2800" dirty="0"/>
          </a:p>
          <a:p>
            <a:endParaRPr lang="fi-FI" sz="2800" dirty="0"/>
          </a:p>
          <a:p>
            <a:r>
              <a:rPr lang="fi-FI" sz="2800" dirty="0"/>
              <a:t>Huomaa: mitat esim. </a:t>
            </a:r>
          </a:p>
          <a:p>
            <a:r>
              <a:rPr lang="fi-FI" sz="2800" dirty="0"/>
              <a:t>ohutkalvo 500 </a:t>
            </a:r>
            <a:r>
              <a:rPr lang="fi-FI" sz="2800" dirty="0" err="1"/>
              <a:t>nm</a:t>
            </a:r>
            <a:r>
              <a:rPr lang="fi-FI" sz="2800" dirty="0"/>
              <a:t> paksu; </a:t>
            </a:r>
          </a:p>
          <a:p>
            <a:r>
              <a:rPr lang="fi-FI" sz="2800" dirty="0"/>
              <a:t>piikiekko 500 µm paksu.</a:t>
            </a:r>
          </a:p>
          <a:p>
            <a:endParaRPr lang="fi-FI" sz="2800" dirty="0"/>
          </a:p>
        </p:txBody>
      </p:sp>
      <p:sp>
        <p:nvSpPr>
          <p:cNvPr id="5" name="Rectangle 4"/>
          <p:cNvSpPr/>
          <p:nvPr/>
        </p:nvSpPr>
        <p:spPr>
          <a:xfrm>
            <a:off x="326571" y="3944983"/>
            <a:ext cx="522515" cy="666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/>
          <p:cNvSpPr/>
          <p:nvPr/>
        </p:nvSpPr>
        <p:spPr>
          <a:xfrm>
            <a:off x="385354" y="2247792"/>
            <a:ext cx="1136469" cy="574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/>
          <p:cNvSpPr txBox="1"/>
          <p:nvPr/>
        </p:nvSpPr>
        <p:spPr>
          <a:xfrm>
            <a:off x="764177" y="2247792"/>
            <a:ext cx="757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ε</a:t>
            </a: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7633935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Kalvoon jää </a:t>
            </a:r>
            <a:r>
              <a:rPr lang="fi-FI" u="sng" dirty="0"/>
              <a:t>veto</a:t>
            </a:r>
            <a:r>
              <a:rPr lang="fi-FI" dirty="0"/>
              <a:t>jännitys </a:t>
            </a:r>
            <a:r>
              <a:rPr lang="el-GR" dirty="0"/>
              <a:t>σ</a:t>
            </a:r>
            <a:endParaRPr lang="fi-FI" dirty="0"/>
          </a:p>
        </p:txBody>
      </p:sp>
      <p:sp>
        <p:nvSpPr>
          <p:cNvPr id="5" name="Rectangle 4"/>
          <p:cNvSpPr/>
          <p:nvPr/>
        </p:nvSpPr>
        <p:spPr>
          <a:xfrm>
            <a:off x="998247" y="2549080"/>
            <a:ext cx="9485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>
            <a:off x="1146988" y="2516303"/>
            <a:ext cx="764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/>
              <a:t>σ</a:t>
            </a:r>
            <a:r>
              <a:rPr lang="fi-FI" sz="2800" dirty="0"/>
              <a:t> =</a:t>
            </a:r>
          </a:p>
        </p:txBody>
      </p:sp>
      <p:sp>
        <p:nvSpPr>
          <p:cNvPr id="6" name="Rectangle 5"/>
          <p:cNvSpPr/>
          <p:nvPr/>
        </p:nvSpPr>
        <p:spPr>
          <a:xfrm>
            <a:off x="958488" y="4532387"/>
            <a:ext cx="570779" cy="8295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4121161" y="1716815"/>
            <a:ext cx="48791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err="1"/>
              <a:t>Hooken</a:t>
            </a:r>
            <a:r>
              <a:rPr lang="fi-FI" sz="3200" dirty="0"/>
              <a:t> laki:</a:t>
            </a:r>
          </a:p>
          <a:p>
            <a:endParaRPr lang="fi-FI" sz="3200" dirty="0"/>
          </a:p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E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endParaRPr lang="fi-FI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sz="3200" dirty="0">
                <a:cs typeface="Times New Roman" panose="02020603050405020304" pitchFamily="18" charset="0"/>
              </a:rPr>
              <a:t>Jännitys = </a:t>
            </a:r>
            <a:r>
              <a:rPr lang="fi-FI" sz="3200" dirty="0" err="1">
                <a:cs typeface="Times New Roman" panose="02020603050405020304" pitchFamily="18" charset="0"/>
              </a:rPr>
              <a:t>kimmomoduli</a:t>
            </a:r>
            <a:r>
              <a:rPr lang="fi-FI" sz="3200" dirty="0">
                <a:cs typeface="Times New Roman" panose="02020603050405020304" pitchFamily="18" charset="0"/>
              </a:rPr>
              <a:t> * venymä.</a:t>
            </a:r>
          </a:p>
          <a:p>
            <a:endParaRPr lang="fi-FI" sz="3200" dirty="0">
              <a:cs typeface="Times New Roman" panose="02020603050405020304" pitchFamily="18" charset="0"/>
            </a:endParaRPr>
          </a:p>
          <a:p>
            <a:r>
              <a:rPr lang="fi-FI" sz="3200" dirty="0" err="1">
                <a:cs typeface="Times New Roman" panose="02020603050405020304" pitchFamily="18" charset="0"/>
              </a:rPr>
              <a:t>Poisson</a:t>
            </a:r>
            <a:r>
              <a:rPr lang="fi-FI" sz="3200" dirty="0">
                <a:cs typeface="Times New Roman" panose="02020603050405020304" pitchFamily="18" charset="0"/>
              </a:rPr>
              <a:t> (1-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</a:t>
            </a: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i-FI" sz="3200" dirty="0">
                <a:cs typeface="Times New Roman" panose="02020603050405020304" pitchFamily="18" charset="0"/>
              </a:rPr>
              <a:t>, koska </a:t>
            </a:r>
            <a:r>
              <a:rPr lang="fi-FI" sz="3200" dirty="0" err="1">
                <a:cs typeface="Times New Roman" panose="02020603050405020304" pitchFamily="18" charset="0"/>
              </a:rPr>
              <a:t>biaksiaalinen</a:t>
            </a:r>
            <a:r>
              <a:rPr lang="fi-FI" sz="3200" dirty="0">
                <a:cs typeface="Times New Roman" panose="02020603050405020304" pitchFamily="18" charset="0"/>
              </a:rPr>
              <a:t> stressi</a:t>
            </a:r>
            <a:endParaRPr lang="fi-FI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531B7A-2ACB-46FF-A381-47CFCAE25DDD}"/>
              </a:ext>
            </a:extLst>
          </p:cNvPr>
          <p:cNvGrpSpPr/>
          <p:nvPr/>
        </p:nvGrpSpPr>
        <p:grpSpPr>
          <a:xfrm>
            <a:off x="183261" y="1982537"/>
            <a:ext cx="3526971" cy="4135991"/>
            <a:chOff x="896800" y="2157198"/>
            <a:chExt cx="3526971" cy="41359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65294" t="50848"/>
            <a:stretch/>
          </p:blipFill>
          <p:spPr>
            <a:xfrm>
              <a:off x="896800" y="2157198"/>
              <a:ext cx="3526971" cy="4135991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3226525" y="3579223"/>
              <a:ext cx="718457" cy="130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1307729" y="3592286"/>
              <a:ext cx="639018" cy="65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911546" y="5551714"/>
            <a:ext cx="1674207" cy="966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41163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</a:t>
            </a:r>
            <a:r>
              <a:rPr lang="fi-FI" baseline="-25000" dirty="0"/>
              <a:t>2</a:t>
            </a:r>
            <a:r>
              <a:rPr lang="fi-FI" dirty="0"/>
              <a:t>O</a:t>
            </a:r>
            <a:r>
              <a:rPr lang="fi-FI" baseline="-25000" dirty="0"/>
              <a:t>3</a:t>
            </a:r>
            <a:r>
              <a:rPr lang="fi-FI" dirty="0"/>
              <a:t> piin päällä 300</a:t>
            </a:r>
            <a:r>
              <a:rPr lang="fi-FI" baseline="30000" dirty="0"/>
              <a:t>o</a:t>
            </a:r>
            <a:r>
              <a:rPr lang="fi-FI" dirty="0"/>
              <a:t>C (ALD)</a:t>
            </a:r>
          </a:p>
        </p:txBody>
      </p:sp>
      <p:sp>
        <p:nvSpPr>
          <p:cNvPr id="3" name="Rectangle 2"/>
          <p:cNvSpPr/>
          <p:nvPr/>
        </p:nvSpPr>
        <p:spPr>
          <a:xfrm>
            <a:off x="939876" y="1690689"/>
            <a:ext cx="4612160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i-FI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2,alusta, </a:t>
            </a:r>
            <a:r>
              <a:rPr lang="fi-FI" sz="3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fi-F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3*10</a:t>
            </a:r>
            <a:r>
              <a:rPr lang="fi-FI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fi-F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/K </a:t>
            </a:r>
          </a:p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i-FI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1,kalvo</a:t>
            </a:r>
            <a:r>
              <a:rPr lang="fi-FI" sz="3600" baseline="-25000" dirty="0"/>
              <a:t>, Al2O3</a:t>
            </a:r>
            <a:r>
              <a:rPr lang="fi-FI" sz="3200" baseline="-25000" dirty="0"/>
              <a:t>  </a:t>
            </a:r>
            <a:r>
              <a:rPr lang="fi-FI" sz="3200" dirty="0"/>
              <a:t>= 8*10</a:t>
            </a:r>
            <a:r>
              <a:rPr lang="fi-FI" sz="3200" baseline="30000" dirty="0"/>
              <a:t>-6</a:t>
            </a:r>
            <a:r>
              <a:rPr lang="fi-FI" sz="3200" dirty="0"/>
              <a:t>/K, </a:t>
            </a:r>
          </a:p>
          <a:p>
            <a:endParaRPr lang="fi-FI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i-FI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Al2O3</a:t>
            </a: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300 </a:t>
            </a:r>
            <a:r>
              <a:rPr lang="fi-FI" sz="3200" dirty="0" err="1">
                <a:cs typeface="Times New Roman" panose="02020603050405020304" pitchFamily="18" charset="0"/>
              </a:rPr>
              <a:t>GPa</a:t>
            </a: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</a:t>
            </a: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0.2 </a:t>
            </a:r>
            <a:endParaRPr lang="fi-FI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5490" t="50848" b="36963"/>
          <a:stretch/>
        </p:blipFill>
        <p:spPr>
          <a:xfrm>
            <a:off x="6476544" y="1757606"/>
            <a:ext cx="2490875" cy="1025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217" y="4577336"/>
            <a:ext cx="73214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 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i-FI" sz="2800" dirty="0"/>
              <a:t>= 300 </a:t>
            </a:r>
            <a:r>
              <a:rPr lang="fi-FI" sz="2800" dirty="0" err="1"/>
              <a:t>GPa</a:t>
            </a:r>
            <a:r>
              <a:rPr lang="fi-FI" sz="2800" dirty="0"/>
              <a:t> * (8-3)*10</a:t>
            </a:r>
            <a:r>
              <a:rPr lang="fi-FI" sz="2800" baseline="30000" dirty="0"/>
              <a:t>-6</a:t>
            </a:r>
            <a:r>
              <a:rPr lang="fi-FI" sz="2800" dirty="0"/>
              <a:t>/K *300K/(1-0.2)</a:t>
            </a:r>
          </a:p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 </a:t>
            </a:r>
            <a:r>
              <a:rPr lang="fi-FI" sz="2800" dirty="0"/>
              <a:t>	= 560 MPa</a:t>
            </a:r>
          </a:p>
          <a:p>
            <a:r>
              <a:rPr lang="fi-FI" sz="4000" dirty="0"/>
              <a:t>Vetojännitys</a:t>
            </a:r>
          </a:p>
        </p:txBody>
      </p:sp>
      <p:sp>
        <p:nvSpPr>
          <p:cNvPr id="6" name="Rectangle 5"/>
          <p:cNvSpPr/>
          <p:nvPr/>
        </p:nvSpPr>
        <p:spPr>
          <a:xfrm>
            <a:off x="5807799" y="2085784"/>
            <a:ext cx="668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48716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EE713-F4E2-4274-B0C2-FE4A6C59B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Vetojännitys</a:t>
            </a:r>
            <a:r>
              <a:rPr lang="en-US" dirty="0"/>
              <a:t> </a:t>
            </a:r>
            <a:r>
              <a:rPr lang="en-US" dirty="0" err="1"/>
              <a:t>atomitasolla</a:t>
            </a:r>
            <a:endParaRPr lang="LID4096" dirty="0"/>
          </a:p>
        </p:txBody>
      </p:sp>
      <p:pic>
        <p:nvPicPr>
          <p:cNvPr id="4" name="Picture 3" descr="A picture containing honeycomb, food&#10;&#10;Description automatically generated">
            <a:extLst>
              <a:ext uri="{FF2B5EF4-FFF2-40B4-BE49-F238E27FC236}">
                <a16:creationId xmlns:a16="http://schemas.microsoft.com/office/drawing/2014/main" id="{FBC70972-3062-440C-853C-D9A564AB5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3"/>
          <a:stretch/>
        </p:blipFill>
        <p:spPr>
          <a:xfrm>
            <a:off x="1965692" y="3016252"/>
            <a:ext cx="4818508" cy="3105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6DA963-D053-4957-A0D8-13987C9F8EE5}"/>
              </a:ext>
            </a:extLst>
          </p:cNvPr>
          <p:cNvSpPr txBox="1"/>
          <p:nvPr/>
        </p:nvSpPr>
        <p:spPr>
          <a:xfrm>
            <a:off x="1453946" y="2060021"/>
            <a:ext cx="29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Tätä</a:t>
            </a:r>
            <a:r>
              <a:rPr lang="en-US" sz="2400" dirty="0"/>
              <a:t> </a:t>
            </a:r>
            <a:r>
              <a:rPr lang="en-US" sz="2400" dirty="0" err="1"/>
              <a:t>kalvo</a:t>
            </a:r>
            <a:r>
              <a:rPr lang="en-US" sz="2400" dirty="0"/>
              <a:t> </a:t>
            </a:r>
            <a:r>
              <a:rPr lang="en-US" sz="2400" dirty="0" err="1"/>
              <a:t>haluaisi</a:t>
            </a:r>
            <a:r>
              <a:rPr lang="en-US" sz="2400" dirty="0"/>
              <a:t> </a:t>
            </a:r>
            <a:r>
              <a:rPr lang="en-US" sz="2400" dirty="0" err="1"/>
              <a:t>luonnostaan</a:t>
            </a:r>
            <a:r>
              <a:rPr lang="en-US" sz="2400" dirty="0"/>
              <a:t> olla</a:t>
            </a:r>
            <a:endParaRPr lang="LID4096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8E83D-8599-4374-BF0D-C1B60F739156}"/>
              </a:ext>
            </a:extLst>
          </p:cNvPr>
          <p:cNvSpPr txBox="1"/>
          <p:nvPr/>
        </p:nvSpPr>
        <p:spPr>
          <a:xfrm>
            <a:off x="4512945" y="1690689"/>
            <a:ext cx="423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Mutta</a:t>
            </a:r>
            <a:r>
              <a:rPr lang="en-US" sz="2400" dirty="0"/>
              <a:t> </a:t>
            </a:r>
            <a:r>
              <a:rPr lang="en-US" sz="2400" dirty="0" err="1"/>
              <a:t>tähän</a:t>
            </a:r>
            <a:r>
              <a:rPr lang="en-US" sz="2400" dirty="0"/>
              <a:t> </a:t>
            </a:r>
            <a:r>
              <a:rPr lang="en-US" sz="2400" dirty="0" err="1"/>
              <a:t>kalvo</a:t>
            </a:r>
            <a:r>
              <a:rPr lang="en-US" sz="2400" dirty="0"/>
              <a:t> </a:t>
            </a:r>
            <a:r>
              <a:rPr lang="en-US" sz="2400" dirty="0" err="1"/>
              <a:t>pakotetaan</a:t>
            </a:r>
            <a:r>
              <a:rPr lang="en-US" sz="2400" dirty="0"/>
              <a:t>, </a:t>
            </a:r>
            <a:r>
              <a:rPr lang="en-US" sz="2400" dirty="0" err="1"/>
              <a:t>koska</a:t>
            </a:r>
            <a:r>
              <a:rPr lang="en-US" sz="2400" dirty="0"/>
              <a:t> </a:t>
            </a:r>
            <a:r>
              <a:rPr lang="en-US" sz="2400" dirty="0" err="1"/>
              <a:t>substraatti</a:t>
            </a:r>
            <a:r>
              <a:rPr lang="en-US" sz="2400" dirty="0"/>
              <a:t> on </a:t>
            </a:r>
            <a:r>
              <a:rPr lang="en-US" sz="2400" dirty="0" err="1"/>
              <a:t>niin</a:t>
            </a:r>
            <a:r>
              <a:rPr lang="en-US" sz="2400" dirty="0"/>
              <a:t> </a:t>
            </a:r>
            <a:r>
              <a:rPr lang="en-US" sz="2400" dirty="0" err="1"/>
              <a:t>paljon</a:t>
            </a:r>
            <a:r>
              <a:rPr lang="en-US" sz="2400" dirty="0"/>
              <a:t> </a:t>
            </a:r>
            <a:r>
              <a:rPr lang="en-US" sz="2400" dirty="0" err="1"/>
              <a:t>massivisempi</a:t>
            </a:r>
            <a:endParaRPr lang="LID4096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2BF4DB-C8A0-4ADB-88DE-0D3809F56BB0}"/>
              </a:ext>
            </a:extLst>
          </p:cNvPr>
          <p:cNvSpPr/>
          <p:nvPr/>
        </p:nvSpPr>
        <p:spPr>
          <a:xfrm>
            <a:off x="7035800" y="5587147"/>
            <a:ext cx="1708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ID4096" sz="1200" dirty="0"/>
              <a:t>https://www.extremetech.com/extreme/285588-engineers-are-using-ai-to-predict-how-new-unknown-materials-will-perform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368A020D-3164-43D3-80EB-EAB4A592E455}"/>
              </a:ext>
            </a:extLst>
          </p:cNvPr>
          <p:cNvSpPr/>
          <p:nvPr/>
        </p:nvSpPr>
        <p:spPr>
          <a:xfrm>
            <a:off x="1555750" y="4222750"/>
            <a:ext cx="266700" cy="184785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6956FA-B787-40FE-B2D4-FCBD0B453BC3}"/>
              </a:ext>
            </a:extLst>
          </p:cNvPr>
          <p:cNvSpPr txBox="1"/>
          <p:nvPr/>
        </p:nvSpPr>
        <p:spPr>
          <a:xfrm>
            <a:off x="212888" y="4756150"/>
            <a:ext cx="1132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subst-raatti</a:t>
            </a:r>
            <a:endParaRPr lang="LID4096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78356-2F9A-475B-9A0D-E866E5F9638F}"/>
              </a:ext>
            </a:extLst>
          </p:cNvPr>
          <p:cNvSpPr txBox="1"/>
          <p:nvPr/>
        </p:nvSpPr>
        <p:spPr>
          <a:xfrm>
            <a:off x="212888" y="3429000"/>
            <a:ext cx="123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kalvo</a:t>
            </a:r>
            <a:endParaRPr lang="LID4096" sz="2400" dirty="0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095AF2F3-0640-45DE-AA0F-9EE3925A1CAD}"/>
              </a:ext>
            </a:extLst>
          </p:cNvPr>
          <p:cNvSpPr/>
          <p:nvPr/>
        </p:nvSpPr>
        <p:spPr>
          <a:xfrm>
            <a:off x="1597188" y="3248909"/>
            <a:ext cx="266700" cy="830996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66A20-5358-43E0-A37F-B93B0CBD5E55}"/>
              </a:ext>
            </a:extLst>
          </p:cNvPr>
          <p:cNvSpPr txBox="1"/>
          <p:nvPr/>
        </p:nvSpPr>
        <p:spPr>
          <a:xfrm>
            <a:off x="6882158" y="3125357"/>
            <a:ext cx="2070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Röntgen-diffraktiolla</a:t>
            </a:r>
            <a:r>
              <a:rPr lang="en-US" sz="2000" dirty="0"/>
              <a:t> </a:t>
            </a:r>
            <a:r>
              <a:rPr lang="en-US" sz="2000" dirty="0" err="1"/>
              <a:t>voi</a:t>
            </a:r>
            <a:r>
              <a:rPr lang="en-US" sz="2000" dirty="0"/>
              <a:t> </a:t>
            </a:r>
            <a:r>
              <a:rPr lang="en-US" sz="2000" dirty="0" err="1"/>
              <a:t>mitata</a:t>
            </a:r>
            <a:r>
              <a:rPr lang="en-US" sz="2000" dirty="0"/>
              <a:t> </a:t>
            </a:r>
            <a:r>
              <a:rPr lang="en-US" sz="2000" dirty="0" err="1"/>
              <a:t>jännityksen</a:t>
            </a:r>
            <a:r>
              <a:rPr lang="en-US" sz="2000" dirty="0"/>
              <a:t>, </a:t>
            </a:r>
            <a:r>
              <a:rPr lang="en-US" sz="2000" dirty="0" err="1"/>
              <a:t>koska</a:t>
            </a:r>
            <a:r>
              <a:rPr lang="en-US" sz="2000" dirty="0"/>
              <a:t> </a:t>
            </a:r>
            <a:r>
              <a:rPr lang="en-US" sz="2000" dirty="0" err="1"/>
              <a:t>sidospituus</a:t>
            </a:r>
            <a:r>
              <a:rPr lang="en-US" sz="2000" dirty="0"/>
              <a:t> </a:t>
            </a:r>
            <a:r>
              <a:rPr lang="en-US" sz="2000" dirty="0" err="1"/>
              <a:t>muuttuu</a:t>
            </a:r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17631793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5578" y="2312125"/>
            <a:ext cx="3122022" cy="49705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/>
          <p:cNvSpPr/>
          <p:nvPr/>
        </p:nvSpPr>
        <p:spPr>
          <a:xfrm>
            <a:off x="535578" y="2920381"/>
            <a:ext cx="3122021" cy="282727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Entä jos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i-FI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alusta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α</a:t>
            </a:r>
            <a:r>
              <a:rPr lang="fi-FI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kalvo</a:t>
            </a:r>
            <a:r>
              <a:rPr lang="fi-FI" dirty="0"/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6047" y="1828801"/>
            <a:ext cx="4088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Alusta kutistuu jäähdytettäessä enemmän kuin kalvo.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5666" y="3579889"/>
            <a:ext cx="1670413" cy="1580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ectangle 7"/>
          <p:cNvSpPr/>
          <p:nvPr/>
        </p:nvSpPr>
        <p:spPr>
          <a:xfrm>
            <a:off x="628650" y="2423326"/>
            <a:ext cx="2924447" cy="25455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9" name="Group 18"/>
          <p:cNvGrpSpPr/>
          <p:nvPr/>
        </p:nvGrpSpPr>
        <p:grpSpPr>
          <a:xfrm>
            <a:off x="5299164" y="3450937"/>
            <a:ext cx="1670413" cy="1835164"/>
            <a:chOff x="5299164" y="3450937"/>
            <a:chExt cx="1670413" cy="1835164"/>
          </a:xfrm>
        </p:grpSpPr>
        <p:sp>
          <p:nvSpPr>
            <p:cNvPr id="13" name="Rectangle 12"/>
            <p:cNvSpPr/>
            <p:nvPr/>
          </p:nvSpPr>
          <p:spPr>
            <a:xfrm>
              <a:off x="5299164" y="3705496"/>
              <a:ext cx="1670413" cy="15806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9164" y="3450937"/>
              <a:ext cx="1670413" cy="2545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5377542" y="3532286"/>
              <a:ext cx="357053" cy="9688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Right Arrow 15"/>
            <p:cNvSpPr/>
            <p:nvPr/>
          </p:nvSpPr>
          <p:spPr>
            <a:xfrm rot="10800000">
              <a:off x="6564085" y="3532104"/>
              <a:ext cx="355150" cy="9706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572000" y="5565110"/>
            <a:ext cx="4062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Kalvo jää puristusjännitykseen.</a:t>
            </a:r>
          </a:p>
        </p:txBody>
      </p:sp>
    </p:spTree>
    <p:extLst>
      <p:ext uri="{BB962C8B-B14F-4D97-AF65-F5344CB8AC3E}">
        <p14:creationId xmlns:p14="http://schemas.microsoft.com/office/powerpoint/2010/main" val="238423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67156" cy="1325563"/>
          </a:xfrm>
        </p:spPr>
        <p:txBody>
          <a:bodyPr/>
          <a:lstStyle/>
          <a:p>
            <a:r>
              <a:rPr lang="fi-FI" dirty="0"/>
              <a:t>Timantti piin päälle 700</a:t>
            </a:r>
            <a:r>
              <a:rPr lang="fi-FI" baseline="30000" dirty="0"/>
              <a:t>o</a:t>
            </a:r>
            <a:r>
              <a:rPr lang="fi-FI" dirty="0"/>
              <a:t>C (CVD)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1722395"/>
            <a:ext cx="5158785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i-FI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2,alusta, pii</a:t>
            </a:r>
            <a:r>
              <a:rPr lang="fi-F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3*10</a:t>
            </a:r>
            <a:r>
              <a:rPr lang="fi-FI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fi-F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/K </a:t>
            </a:r>
          </a:p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i-FI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1,kalvo</a:t>
            </a:r>
            <a:r>
              <a:rPr lang="fi-FI" sz="3600" baseline="-25000" dirty="0"/>
              <a:t>,</a:t>
            </a:r>
            <a:r>
              <a:rPr lang="fi-FI" sz="3600" dirty="0"/>
              <a:t> </a:t>
            </a:r>
            <a:r>
              <a:rPr lang="fi-FI" sz="3200" baseline="-25000" dirty="0"/>
              <a:t>timantti  </a:t>
            </a:r>
            <a:r>
              <a:rPr lang="fi-FI" sz="3200" dirty="0"/>
              <a:t>= 0.5*10</a:t>
            </a:r>
            <a:r>
              <a:rPr lang="fi-FI" sz="3200" baseline="30000" dirty="0"/>
              <a:t>-6</a:t>
            </a:r>
            <a:r>
              <a:rPr lang="fi-FI" sz="3200" dirty="0"/>
              <a:t>/K, </a:t>
            </a:r>
          </a:p>
          <a:p>
            <a:endParaRPr lang="fi-FI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i-FI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timantti</a:t>
            </a: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1000 </a:t>
            </a:r>
            <a:r>
              <a:rPr lang="fi-FI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GPa</a:t>
            </a: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</a:t>
            </a: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0.2 </a:t>
            </a:r>
            <a:endParaRPr lang="fi-FI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5490" t="50848" b="36963"/>
          <a:stretch/>
        </p:blipFill>
        <p:spPr>
          <a:xfrm>
            <a:off x="6579163" y="1722602"/>
            <a:ext cx="2490875" cy="1025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4318758"/>
            <a:ext cx="77207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 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i-FI" sz="2800" dirty="0"/>
              <a:t>= 1000 </a:t>
            </a:r>
            <a:r>
              <a:rPr lang="fi-FI" sz="2800" dirty="0" err="1"/>
              <a:t>GPa</a:t>
            </a:r>
            <a:r>
              <a:rPr lang="fi-FI" sz="2800" dirty="0"/>
              <a:t> *(0.5-3)*10</a:t>
            </a:r>
            <a:r>
              <a:rPr lang="fi-FI" sz="2800" baseline="30000" dirty="0"/>
              <a:t>-6</a:t>
            </a:r>
            <a:r>
              <a:rPr lang="fi-FI" sz="2800" dirty="0"/>
              <a:t>/K *700K/(1-0.2)</a:t>
            </a:r>
          </a:p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 </a:t>
            </a:r>
            <a:r>
              <a:rPr lang="fi-FI" sz="2800" dirty="0"/>
              <a:t>	= -2.2GPa</a:t>
            </a:r>
          </a:p>
          <a:p>
            <a:endParaRPr lang="fi-FI" sz="2800" dirty="0"/>
          </a:p>
          <a:p>
            <a:r>
              <a:rPr lang="fi-FI" sz="4000" dirty="0"/>
              <a:t>Puristusjännitys (negatiivinen)</a:t>
            </a:r>
            <a:endParaRPr lang="fi-FI" sz="2800" dirty="0"/>
          </a:p>
        </p:txBody>
      </p:sp>
      <p:sp>
        <p:nvSpPr>
          <p:cNvPr id="6" name="Rectangle 5"/>
          <p:cNvSpPr/>
          <p:nvPr/>
        </p:nvSpPr>
        <p:spPr>
          <a:xfrm>
            <a:off x="5910418" y="2034499"/>
            <a:ext cx="668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50224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25" y="42773"/>
            <a:ext cx="7886700" cy="1325563"/>
          </a:xfrm>
        </p:spPr>
        <p:txBody>
          <a:bodyPr/>
          <a:lstStyle/>
          <a:p>
            <a:r>
              <a:rPr lang="fi-FI" dirty="0"/>
              <a:t>Vetojännitys </a:t>
            </a:r>
            <a:r>
              <a:rPr lang="fi-FI" dirty="0">
                <a:sym typeface="Wingdings" panose="05000000000000000000" pitchFamily="2" charset="2"/>
              </a:rPr>
              <a:t> säröilyn vaara</a:t>
            </a:r>
            <a:endParaRPr lang="fi-FI" dirty="0"/>
          </a:p>
        </p:txBody>
      </p:sp>
      <p:grpSp>
        <p:nvGrpSpPr>
          <p:cNvPr id="20" name="Group 19"/>
          <p:cNvGrpSpPr/>
          <p:nvPr/>
        </p:nvGrpSpPr>
        <p:grpSpPr>
          <a:xfrm>
            <a:off x="438694" y="1020672"/>
            <a:ext cx="8266612" cy="2028825"/>
            <a:chOff x="431074" y="1989138"/>
            <a:chExt cx="8266612" cy="2028825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H="1">
              <a:off x="431074" y="2352675"/>
              <a:ext cx="1092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884238" y="1989138"/>
              <a:ext cx="7813448" cy="2028825"/>
              <a:chOff x="884238" y="1989138"/>
              <a:chExt cx="7813448" cy="2028825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884238" y="2439988"/>
                <a:ext cx="2936875" cy="156527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i-FI"/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884238" y="2276475"/>
                <a:ext cx="2936875" cy="15081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i-FI"/>
              </a:p>
            </p:txBody>
          </p:sp>
          <p:cxnSp>
            <p:nvCxnSpPr>
              <p:cNvPr id="8" name="Straight Arrow Connector 7"/>
              <p:cNvCxnSpPr/>
              <p:nvPr/>
            </p:nvCxnSpPr>
            <p:spPr bwMode="auto">
              <a:xfrm>
                <a:off x="3131412" y="2352675"/>
                <a:ext cx="104457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Isosceles Triangle 9"/>
              <p:cNvSpPr/>
              <p:nvPr/>
            </p:nvSpPr>
            <p:spPr bwMode="auto">
              <a:xfrm flipH="1" flipV="1">
                <a:off x="1795463" y="1989138"/>
                <a:ext cx="320675" cy="36353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i-FI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370513" y="2289175"/>
                <a:ext cx="2935287" cy="15081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i-FI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7653111" y="2380117"/>
                <a:ext cx="104457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4952774" y="2380117"/>
                <a:ext cx="10922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Isosceles Triangle 17"/>
              <p:cNvSpPr/>
              <p:nvPr/>
            </p:nvSpPr>
            <p:spPr>
              <a:xfrm flipH="1" flipV="1">
                <a:off x="6280150" y="2170113"/>
                <a:ext cx="320675" cy="36353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i-FI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370513" y="2439988"/>
                <a:ext cx="2935287" cy="157797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i-FI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DCCE483-A63F-40EB-933B-6B50883ACAAB}"/>
              </a:ext>
            </a:extLst>
          </p:cNvPr>
          <p:cNvSpPr txBox="1"/>
          <p:nvPr/>
        </p:nvSpPr>
        <p:spPr>
          <a:xfrm>
            <a:off x="697956" y="3132047"/>
            <a:ext cx="80073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Puristusjännitys</a:t>
            </a:r>
            <a:r>
              <a:rPr lang="en-US" sz="4400" dirty="0"/>
              <a:t> </a:t>
            </a:r>
            <a:r>
              <a:rPr lang="en-US" sz="4400" dirty="0">
                <a:sym typeface="Wingdings" panose="05000000000000000000" pitchFamily="2" charset="2"/>
              </a:rPr>
              <a:t> </a:t>
            </a:r>
            <a:r>
              <a:rPr lang="en-US" sz="4400" dirty="0" err="1">
                <a:sym typeface="Wingdings" panose="05000000000000000000" pitchFamily="2" charset="2"/>
              </a:rPr>
              <a:t>halkemat</a:t>
            </a:r>
            <a:r>
              <a:rPr lang="en-US" sz="4400" dirty="0">
                <a:sym typeface="Wingdings" panose="05000000000000000000" pitchFamily="2" charset="2"/>
              </a:rPr>
              <a:t> </a:t>
            </a:r>
            <a:r>
              <a:rPr lang="en-US" sz="4400" dirty="0" err="1">
                <a:sym typeface="Wingdings" panose="05000000000000000000" pitchFamily="2" charset="2"/>
              </a:rPr>
              <a:t>pyrkivät</a:t>
            </a:r>
            <a:r>
              <a:rPr lang="en-US" sz="4400" dirty="0">
                <a:sym typeface="Wingdings" panose="05000000000000000000" pitchFamily="2" charset="2"/>
              </a:rPr>
              <a:t> </a:t>
            </a:r>
            <a:r>
              <a:rPr lang="en-US" sz="4400" dirty="0" err="1">
                <a:sym typeface="Wingdings" panose="05000000000000000000" pitchFamily="2" charset="2"/>
              </a:rPr>
              <a:t>sulkeutumaan</a:t>
            </a:r>
            <a:endParaRPr lang="LID4096" sz="4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4677BB-B0E7-42D7-8F3B-6DD2E787539B}"/>
              </a:ext>
            </a:extLst>
          </p:cNvPr>
          <p:cNvGrpSpPr/>
          <p:nvPr/>
        </p:nvGrpSpPr>
        <p:grpSpPr>
          <a:xfrm>
            <a:off x="375194" y="4599233"/>
            <a:ext cx="8266612" cy="2028825"/>
            <a:chOff x="375194" y="4599233"/>
            <a:chExt cx="8266612" cy="20288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5ED617-FBFD-40DF-A52A-D904B3E44466}"/>
                </a:ext>
              </a:extLst>
            </p:cNvPr>
            <p:cNvSpPr/>
            <p:nvPr/>
          </p:nvSpPr>
          <p:spPr bwMode="auto">
            <a:xfrm>
              <a:off x="828358" y="5050083"/>
              <a:ext cx="2936875" cy="15652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0EAC5A0-7CC8-4946-8C81-75A6D96F364E}"/>
                </a:ext>
              </a:extLst>
            </p:cNvPr>
            <p:cNvSpPr/>
            <p:nvPr/>
          </p:nvSpPr>
          <p:spPr bwMode="auto">
            <a:xfrm>
              <a:off x="828358" y="4886570"/>
              <a:ext cx="2936875" cy="15081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D556860-9FBF-4295-81EC-A8F46224829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075532" y="4962770"/>
              <a:ext cx="104457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6FEE2C46-300B-41D8-B6A4-D5C71ACC841C}"/>
                </a:ext>
              </a:extLst>
            </p:cNvPr>
            <p:cNvSpPr/>
            <p:nvPr/>
          </p:nvSpPr>
          <p:spPr bwMode="auto">
            <a:xfrm flipH="1" flipV="1">
              <a:off x="1739583" y="4599233"/>
              <a:ext cx="320675" cy="36353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DB666E1-1234-49EB-B65C-CBBC4739B3EC}"/>
                </a:ext>
              </a:extLst>
            </p:cNvPr>
            <p:cNvSpPr/>
            <p:nvPr/>
          </p:nvSpPr>
          <p:spPr>
            <a:xfrm>
              <a:off x="5314633" y="4899270"/>
              <a:ext cx="2935287" cy="15081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7A983F0-BB99-4025-A038-552883812E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7231" y="4990212"/>
              <a:ext cx="104457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3D4AD8A-E965-479F-88EC-FC5EFEDF4E49}"/>
                </a:ext>
              </a:extLst>
            </p:cNvPr>
            <p:cNvCxnSpPr>
              <a:cxnSpLocks/>
            </p:cNvCxnSpPr>
            <p:nvPr/>
          </p:nvCxnSpPr>
          <p:spPr>
            <a:xfrm>
              <a:off x="4896894" y="4990212"/>
              <a:ext cx="1092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5373FD-A372-40C1-91C0-DA8227844139}"/>
                </a:ext>
              </a:extLst>
            </p:cNvPr>
            <p:cNvSpPr/>
            <p:nvPr/>
          </p:nvSpPr>
          <p:spPr>
            <a:xfrm>
              <a:off x="5314633" y="5050083"/>
              <a:ext cx="2935287" cy="15779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BF420E9-7395-4367-9C89-15916F2235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5194" y="4962770"/>
              <a:ext cx="1092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58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Ioninvaihto: puristusjännitys</a:t>
            </a:r>
            <a:r>
              <a:rPr lang="fi-FI" dirty="0">
                <a:sym typeface="Wingdings" panose="05000000000000000000" pitchFamily="2" charset="2"/>
              </a:rPr>
              <a:t> </a:t>
            </a: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4" y="1482954"/>
            <a:ext cx="4594096" cy="2724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904" y="4581804"/>
            <a:ext cx="76039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Kalium-atomit suurempia kuin Na, pintakerros yrittää paisua, mutta bulkki on pintaa isompi, ja pitää pinnan alkuperäisissä mitoissa  </a:t>
            </a:r>
          </a:p>
          <a:p>
            <a:r>
              <a:rPr lang="fi-FI" sz="2800" dirty="0">
                <a:sym typeface="Wingdings" panose="05000000000000000000" pitchFamily="2" charset="2"/>
              </a:rPr>
              <a:t> pinta puristusjännityksessä.</a:t>
            </a:r>
            <a:endParaRPr lang="fi-FI" sz="2800" dirty="0"/>
          </a:p>
        </p:txBody>
      </p:sp>
      <p:sp>
        <p:nvSpPr>
          <p:cNvPr id="5" name="Rectangle 4"/>
          <p:cNvSpPr/>
          <p:nvPr/>
        </p:nvSpPr>
        <p:spPr>
          <a:xfrm rot="16200000">
            <a:off x="6123353" y="3498637"/>
            <a:ext cx="5310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https://www.neg.co.jp/en/rd/topics/product-dinorex/</a:t>
            </a:r>
          </a:p>
        </p:txBody>
      </p:sp>
      <p:sp>
        <p:nvSpPr>
          <p:cNvPr id="6" name="Right Brace 5"/>
          <p:cNvSpPr/>
          <p:nvPr/>
        </p:nvSpPr>
        <p:spPr>
          <a:xfrm>
            <a:off x="5129569" y="2973074"/>
            <a:ext cx="217131" cy="906776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5617029" y="2721743"/>
            <a:ext cx="2706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Gorilla-lasi: </a:t>
            </a:r>
          </a:p>
          <a:p>
            <a:r>
              <a:rPr lang="fi-FI" sz="2800" dirty="0"/>
              <a:t>75 µm paksu</a:t>
            </a:r>
          </a:p>
          <a:p>
            <a:r>
              <a:rPr lang="fi-FI" sz="2800" dirty="0"/>
              <a:t>kerros</a:t>
            </a:r>
          </a:p>
        </p:txBody>
      </p:sp>
    </p:spTree>
    <p:extLst>
      <p:ext uri="{BB962C8B-B14F-4D97-AF65-F5344CB8AC3E}">
        <p14:creationId xmlns:p14="http://schemas.microsoft.com/office/powerpoint/2010/main" val="35751911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17" y="199275"/>
            <a:ext cx="8345533" cy="1325563"/>
          </a:xfrm>
        </p:spPr>
        <p:txBody>
          <a:bodyPr/>
          <a:lstStyle/>
          <a:p>
            <a:r>
              <a:rPr lang="fi-FI" dirty="0"/>
              <a:t>Puristusjännitys </a:t>
            </a:r>
            <a:r>
              <a:rPr lang="fi-FI" dirty="0">
                <a:sym typeface="Wingdings" panose="05000000000000000000" pitchFamily="2" charset="2"/>
              </a:rPr>
              <a:t> halkeamaton</a:t>
            </a:r>
            <a:r>
              <a:rPr lang="fi-FI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7" b="13815"/>
          <a:stretch/>
        </p:blipFill>
        <p:spPr>
          <a:xfrm>
            <a:off x="39188" y="2015893"/>
            <a:ext cx="8476162" cy="2383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057" y="4619915"/>
            <a:ext cx="8032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Kun pinta puristusjännityksessä, pienet halkeamat pyrkivät sulkeutumaan.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2690" y="1524838"/>
            <a:ext cx="2442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ioninvaihto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6123353" y="3498637"/>
            <a:ext cx="5310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https://www.neg.co.jp/en/rd/topics/product-dinorex/</a:t>
            </a:r>
          </a:p>
        </p:txBody>
      </p:sp>
    </p:spTree>
    <p:extLst>
      <p:ext uri="{BB962C8B-B14F-4D97-AF65-F5344CB8AC3E}">
        <p14:creationId xmlns:p14="http://schemas.microsoft.com/office/powerpoint/2010/main" val="10808719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32470" cy="1325563"/>
          </a:xfrm>
        </p:spPr>
        <p:txBody>
          <a:bodyPr/>
          <a:lstStyle/>
          <a:p>
            <a:r>
              <a:rPr lang="fi-FI" dirty="0"/>
              <a:t>Vapautetut kalvot:</a:t>
            </a:r>
            <a:br>
              <a:rPr lang="fi-FI" dirty="0"/>
            </a:br>
            <a:r>
              <a:rPr lang="fi-FI" dirty="0"/>
              <a:t>puristusjännitys </a:t>
            </a:r>
            <a:r>
              <a:rPr lang="fi-FI" dirty="0">
                <a:sym typeface="Wingdings" panose="05000000000000000000" pitchFamily="2" charset="2"/>
              </a:rPr>
              <a:t> </a:t>
            </a:r>
            <a:r>
              <a:rPr lang="fi-FI" dirty="0" err="1">
                <a:sym typeface="Wingdings" panose="05000000000000000000" pitchFamily="2" charset="2"/>
              </a:rPr>
              <a:t>lommahdus</a:t>
            </a:r>
            <a:endParaRPr lang="fi-FI" dirty="0"/>
          </a:p>
        </p:txBody>
      </p:sp>
      <p:sp>
        <p:nvSpPr>
          <p:cNvPr id="3" name="Rectangle 2"/>
          <p:cNvSpPr/>
          <p:nvPr/>
        </p:nvSpPr>
        <p:spPr>
          <a:xfrm>
            <a:off x="528830" y="3211441"/>
            <a:ext cx="3948113" cy="69532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4" name="Rectangle 3"/>
          <p:cNvSpPr/>
          <p:nvPr/>
        </p:nvSpPr>
        <p:spPr>
          <a:xfrm>
            <a:off x="528830" y="2630415"/>
            <a:ext cx="892175" cy="581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5" name="Rectangle 4"/>
          <p:cNvSpPr/>
          <p:nvPr/>
        </p:nvSpPr>
        <p:spPr>
          <a:xfrm>
            <a:off x="3584768" y="2630415"/>
            <a:ext cx="892175" cy="581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528830" y="2416102"/>
            <a:ext cx="3948113" cy="2143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1137" y="2530765"/>
            <a:ext cx="12858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350658" y="2530765"/>
            <a:ext cx="13938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40493" y="3211441"/>
            <a:ext cx="3948112" cy="69532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0" name="Rectangle 9"/>
          <p:cNvSpPr/>
          <p:nvPr/>
        </p:nvSpPr>
        <p:spPr>
          <a:xfrm>
            <a:off x="4940493" y="2630415"/>
            <a:ext cx="893762" cy="581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1" name="Rectangle 10"/>
          <p:cNvSpPr/>
          <p:nvPr/>
        </p:nvSpPr>
        <p:spPr>
          <a:xfrm>
            <a:off x="7996430" y="2630415"/>
            <a:ext cx="892175" cy="581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2" name="Freeform 11"/>
          <p:cNvSpPr/>
          <p:nvPr/>
        </p:nvSpPr>
        <p:spPr>
          <a:xfrm>
            <a:off x="4945255" y="2274815"/>
            <a:ext cx="3948113" cy="474662"/>
          </a:xfrm>
          <a:custGeom>
            <a:avLst/>
            <a:gdLst>
              <a:gd name="connsiteX0" fmla="*/ 0 w 3948057"/>
              <a:gd name="connsiteY0" fmla="*/ 333487 h 473337"/>
              <a:gd name="connsiteX1" fmla="*/ 903642 w 3948057"/>
              <a:gd name="connsiteY1" fmla="*/ 355003 h 473337"/>
              <a:gd name="connsiteX2" fmla="*/ 1269402 w 3948057"/>
              <a:gd name="connsiteY2" fmla="*/ 462579 h 473337"/>
              <a:gd name="connsiteX3" fmla="*/ 1570617 w 3948057"/>
              <a:gd name="connsiteY3" fmla="*/ 322730 h 473337"/>
              <a:gd name="connsiteX4" fmla="*/ 1871831 w 3948057"/>
              <a:gd name="connsiteY4" fmla="*/ 441064 h 473337"/>
              <a:gd name="connsiteX5" fmla="*/ 2162287 w 3948057"/>
              <a:gd name="connsiteY5" fmla="*/ 301214 h 473337"/>
              <a:gd name="connsiteX6" fmla="*/ 2517290 w 3948057"/>
              <a:gd name="connsiteY6" fmla="*/ 473337 h 473337"/>
              <a:gd name="connsiteX7" fmla="*/ 2753958 w 3948057"/>
              <a:gd name="connsiteY7" fmla="*/ 290457 h 473337"/>
              <a:gd name="connsiteX8" fmla="*/ 3044414 w 3948057"/>
              <a:gd name="connsiteY8" fmla="*/ 355003 h 473337"/>
              <a:gd name="connsiteX9" fmla="*/ 3948057 w 3948057"/>
              <a:gd name="connsiteY9" fmla="*/ 355003 h 473337"/>
              <a:gd name="connsiteX10" fmla="*/ 3948057 w 3948057"/>
              <a:gd name="connsiteY10" fmla="*/ 107577 h 473337"/>
              <a:gd name="connsiteX11" fmla="*/ 3098202 w 3948057"/>
              <a:gd name="connsiteY11" fmla="*/ 107577 h 473337"/>
              <a:gd name="connsiteX12" fmla="*/ 2786231 w 3948057"/>
              <a:gd name="connsiteY12" fmla="*/ 0 h 473337"/>
              <a:gd name="connsiteX13" fmla="*/ 2474259 w 3948057"/>
              <a:gd name="connsiteY13" fmla="*/ 193638 h 473337"/>
              <a:gd name="connsiteX14" fmla="*/ 2130014 w 3948057"/>
              <a:gd name="connsiteY14" fmla="*/ 21516 h 473337"/>
              <a:gd name="connsiteX15" fmla="*/ 1850315 w 3948057"/>
              <a:gd name="connsiteY15" fmla="*/ 193638 h 473337"/>
              <a:gd name="connsiteX16" fmla="*/ 1484555 w 3948057"/>
              <a:gd name="connsiteY16" fmla="*/ 43031 h 473337"/>
              <a:gd name="connsiteX17" fmla="*/ 1269402 w 3948057"/>
              <a:gd name="connsiteY17" fmla="*/ 215153 h 473337"/>
              <a:gd name="connsiteX18" fmla="*/ 892885 w 3948057"/>
              <a:gd name="connsiteY18" fmla="*/ 64546 h 473337"/>
              <a:gd name="connsiteX19" fmla="*/ 10758 w 3948057"/>
              <a:gd name="connsiteY19" fmla="*/ 43031 h 473337"/>
              <a:gd name="connsiteX20" fmla="*/ 0 w 3948057"/>
              <a:gd name="connsiteY20" fmla="*/ 333487 h 47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48057" h="473337">
                <a:moveTo>
                  <a:pt x="0" y="333487"/>
                </a:moveTo>
                <a:lnTo>
                  <a:pt x="903642" y="355003"/>
                </a:lnTo>
                <a:lnTo>
                  <a:pt x="1269402" y="462579"/>
                </a:lnTo>
                <a:lnTo>
                  <a:pt x="1570617" y="322730"/>
                </a:lnTo>
                <a:lnTo>
                  <a:pt x="1871831" y="441064"/>
                </a:lnTo>
                <a:lnTo>
                  <a:pt x="2162287" y="301214"/>
                </a:lnTo>
                <a:lnTo>
                  <a:pt x="2517290" y="473337"/>
                </a:lnTo>
                <a:lnTo>
                  <a:pt x="2753958" y="290457"/>
                </a:lnTo>
                <a:lnTo>
                  <a:pt x="3044414" y="355003"/>
                </a:lnTo>
                <a:lnTo>
                  <a:pt x="3948057" y="355003"/>
                </a:lnTo>
                <a:lnTo>
                  <a:pt x="3948057" y="107577"/>
                </a:lnTo>
                <a:lnTo>
                  <a:pt x="3098202" y="107577"/>
                </a:lnTo>
                <a:lnTo>
                  <a:pt x="2786231" y="0"/>
                </a:lnTo>
                <a:lnTo>
                  <a:pt x="2474259" y="193638"/>
                </a:lnTo>
                <a:lnTo>
                  <a:pt x="2130014" y="21516"/>
                </a:lnTo>
                <a:lnTo>
                  <a:pt x="1850315" y="193638"/>
                </a:lnTo>
                <a:lnTo>
                  <a:pt x="1484555" y="43031"/>
                </a:lnTo>
                <a:lnTo>
                  <a:pt x="1269402" y="215153"/>
                </a:lnTo>
                <a:lnTo>
                  <a:pt x="892885" y="64546"/>
                </a:lnTo>
                <a:lnTo>
                  <a:pt x="10758" y="43031"/>
                </a:lnTo>
                <a:lnTo>
                  <a:pt x="0" y="333487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854075" y="51577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i-FI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115621"/>
              </p:ext>
            </p:extLst>
          </p:nvPr>
        </p:nvGraphicFramePr>
        <p:xfrm>
          <a:off x="647893" y="4088011"/>
          <a:ext cx="3256027" cy="1471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" r:id="rId3" imgW="990170" imgH="444307" progId="Equation.3">
                  <p:embed/>
                </p:oleObj>
              </mc:Choice>
              <mc:Fallback>
                <p:oleObj r:id="rId3" imgW="990170" imgH="444307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893" y="4088011"/>
                        <a:ext cx="3256027" cy="14714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H="1">
            <a:off x="5834255" y="3306842"/>
            <a:ext cx="2162175" cy="1515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20634" y="3253443"/>
            <a:ext cx="58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L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429454" y="2352416"/>
            <a:ext cx="0" cy="32860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297794" y="1884394"/>
            <a:ext cx="58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21548" y="4223584"/>
            <a:ext cx="44841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Kriittinen </a:t>
            </a:r>
            <a:r>
              <a:rPr lang="fi-FI" sz="3600" dirty="0" err="1"/>
              <a:t>lommahdusjännitys</a:t>
            </a:r>
            <a:endParaRPr lang="fi-FI" sz="3600" dirty="0"/>
          </a:p>
          <a:p>
            <a:endParaRPr lang="fi-FI" sz="1600" dirty="0"/>
          </a:p>
          <a:p>
            <a:r>
              <a:rPr lang="fi-FI" sz="2000" dirty="0"/>
              <a:t>molemmista päistä kiinnitetylle palkille</a:t>
            </a:r>
          </a:p>
        </p:txBody>
      </p:sp>
    </p:spTree>
    <p:extLst>
      <p:ext uri="{BB962C8B-B14F-4D97-AF65-F5344CB8AC3E}">
        <p14:creationId xmlns:p14="http://schemas.microsoft.com/office/powerpoint/2010/main" val="40031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Kontaktipinta-ala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81683"/>
            <a:ext cx="5719899" cy="3323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6834" y="4976949"/>
            <a:ext cx="7883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Koska pinnat ovat (mikro- ja atomitasolla) aina epätasaisia, todellinen kontaktipinta-ala on paljon vähemmän kuin makroskooppinen pinta-ala.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7975-6F97-4732-8D22-DA23E45BC0EA}"/>
              </a:ext>
            </a:extLst>
          </p:cNvPr>
          <p:cNvSpPr txBox="1"/>
          <p:nvPr/>
        </p:nvSpPr>
        <p:spPr>
          <a:xfrm>
            <a:off x="6610350" y="2647731"/>
            <a:ext cx="207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Kukkula</a:t>
            </a:r>
            <a:r>
              <a:rPr lang="en-US" sz="2400" dirty="0"/>
              <a:t>, </a:t>
            </a:r>
            <a:r>
              <a:rPr lang="en-US" sz="2400" dirty="0" err="1"/>
              <a:t>kohouma</a:t>
            </a:r>
            <a:r>
              <a:rPr lang="en-US" sz="2400" dirty="0"/>
              <a:t> = </a:t>
            </a:r>
          </a:p>
          <a:p>
            <a:r>
              <a:rPr lang="en-US" sz="2400" dirty="0" err="1"/>
              <a:t>asperiitti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14744813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F5B1-2224-4001-8EA3-2EBAA724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202974"/>
            <a:ext cx="7886700" cy="1325563"/>
          </a:xfrm>
        </p:spPr>
        <p:txBody>
          <a:bodyPr/>
          <a:lstStyle/>
          <a:p>
            <a:r>
              <a:rPr lang="en-US" dirty="0" err="1"/>
              <a:t>Nolla</a:t>
            </a:r>
            <a:r>
              <a:rPr lang="en-US" dirty="0"/>
              <a:t>- tai </a:t>
            </a:r>
            <a:r>
              <a:rPr lang="en-US" dirty="0" err="1"/>
              <a:t>pieni</a:t>
            </a:r>
            <a:r>
              <a:rPr lang="en-US" dirty="0"/>
              <a:t> </a:t>
            </a:r>
            <a:r>
              <a:rPr lang="en-US" dirty="0" err="1"/>
              <a:t>vetojännitys</a:t>
            </a:r>
            <a:endParaRPr lang="LID4096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ED376C-9E71-4ECC-BA5E-19D4A24DA3B1}"/>
              </a:ext>
            </a:extLst>
          </p:cNvPr>
          <p:cNvGrpSpPr/>
          <p:nvPr/>
        </p:nvGrpSpPr>
        <p:grpSpPr>
          <a:xfrm>
            <a:off x="486814" y="1747145"/>
            <a:ext cx="3948113" cy="1376002"/>
            <a:chOff x="312930" y="1654465"/>
            <a:chExt cx="3948113" cy="13760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9A90A8-DCB4-4A2C-8F1E-519852FFC480}"/>
                </a:ext>
              </a:extLst>
            </p:cNvPr>
            <p:cNvSpPr/>
            <p:nvPr/>
          </p:nvSpPr>
          <p:spPr>
            <a:xfrm>
              <a:off x="312930" y="2335141"/>
              <a:ext cx="3948113" cy="69532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0D0142-CE7B-43CE-AB98-66E51195D3A9}"/>
                </a:ext>
              </a:extLst>
            </p:cNvPr>
            <p:cNvSpPr/>
            <p:nvPr/>
          </p:nvSpPr>
          <p:spPr>
            <a:xfrm>
              <a:off x="312930" y="1754115"/>
              <a:ext cx="892175" cy="5810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D66E71-2C14-4052-8BE6-0DF2E25E6665}"/>
                </a:ext>
              </a:extLst>
            </p:cNvPr>
            <p:cNvSpPr/>
            <p:nvPr/>
          </p:nvSpPr>
          <p:spPr>
            <a:xfrm>
              <a:off x="3368868" y="1754115"/>
              <a:ext cx="892175" cy="5810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09E64A-2355-4C98-85AC-E05D23B6C91F}"/>
                </a:ext>
              </a:extLst>
            </p:cNvPr>
            <p:cNvSpPr/>
            <p:nvPr/>
          </p:nvSpPr>
          <p:spPr>
            <a:xfrm>
              <a:off x="312930" y="1654465"/>
              <a:ext cx="3948113" cy="996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CDFFC20-9099-4941-97D5-A25A22F2A120}"/>
              </a:ext>
            </a:extLst>
          </p:cNvPr>
          <p:cNvSpPr txBox="1"/>
          <p:nvPr/>
        </p:nvSpPr>
        <p:spPr>
          <a:xfrm>
            <a:off x="4963852" y="3579916"/>
            <a:ext cx="42590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Voi</a:t>
            </a:r>
            <a:r>
              <a:rPr lang="en-US" sz="2800" dirty="0"/>
              <a:t> </a:t>
            </a:r>
            <a:r>
              <a:rPr lang="en-US" sz="2800" dirty="0" err="1"/>
              <a:t>alkaa</a:t>
            </a:r>
            <a:r>
              <a:rPr lang="en-US" sz="2800" dirty="0"/>
              <a:t> </a:t>
            </a:r>
            <a:r>
              <a:rPr lang="en-US" sz="2800" dirty="0" err="1"/>
              <a:t>roikkua</a:t>
            </a:r>
            <a:r>
              <a:rPr lang="en-US" sz="2800" dirty="0"/>
              <a:t>, </a:t>
            </a:r>
            <a:r>
              <a:rPr lang="en-US" sz="2800" dirty="0" err="1"/>
              <a:t>jos</a:t>
            </a:r>
            <a:r>
              <a:rPr lang="en-US" sz="2800" dirty="0"/>
              <a:t> </a:t>
            </a:r>
          </a:p>
          <a:p>
            <a:r>
              <a:rPr lang="en-US" sz="2800" dirty="0"/>
              <a:t>-iso </a:t>
            </a:r>
            <a:r>
              <a:rPr lang="en-US" sz="2800" dirty="0" err="1"/>
              <a:t>massa</a:t>
            </a:r>
            <a:endParaRPr lang="en-US" sz="2800" dirty="0"/>
          </a:p>
          <a:p>
            <a:r>
              <a:rPr lang="en-US" sz="2800" dirty="0"/>
              <a:t>-</a:t>
            </a:r>
            <a:r>
              <a:rPr lang="en-US" sz="2800" dirty="0" err="1"/>
              <a:t>pitkä</a:t>
            </a:r>
            <a:r>
              <a:rPr lang="en-US" sz="2800" dirty="0"/>
              <a:t> </a:t>
            </a:r>
            <a:r>
              <a:rPr lang="en-US" sz="2800" dirty="0" err="1"/>
              <a:t>jänneväli</a:t>
            </a:r>
            <a:endParaRPr lang="en-US" sz="2800" dirty="0"/>
          </a:p>
          <a:p>
            <a:r>
              <a:rPr lang="en-US" sz="2800" dirty="0"/>
              <a:t>-</a:t>
            </a:r>
            <a:r>
              <a:rPr lang="en-US" sz="2800" dirty="0" err="1"/>
              <a:t>ohut</a:t>
            </a:r>
            <a:r>
              <a:rPr lang="en-US" sz="2800" dirty="0"/>
              <a:t> </a:t>
            </a:r>
            <a:r>
              <a:rPr lang="en-US" sz="2800" dirty="0" err="1"/>
              <a:t>kalvo</a:t>
            </a:r>
            <a:endParaRPr lang="LID4096" sz="28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3E57960-F6D7-4B5A-BC1D-55D24B2FC3D6}"/>
              </a:ext>
            </a:extLst>
          </p:cNvPr>
          <p:cNvGrpSpPr/>
          <p:nvPr/>
        </p:nvGrpSpPr>
        <p:grpSpPr>
          <a:xfrm>
            <a:off x="181821" y="3727885"/>
            <a:ext cx="4449763" cy="2434079"/>
            <a:chOff x="167341" y="3988235"/>
            <a:chExt cx="4449763" cy="24340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D0A091-FACE-4D4B-8EA1-3D2E616A8000}"/>
                </a:ext>
              </a:extLst>
            </p:cNvPr>
            <p:cNvSpPr/>
            <p:nvPr/>
          </p:nvSpPr>
          <p:spPr>
            <a:xfrm>
              <a:off x="472334" y="4668910"/>
              <a:ext cx="3948113" cy="69532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C895C4-94A3-40C1-B5AA-6F0FAA5B6B61}"/>
                </a:ext>
              </a:extLst>
            </p:cNvPr>
            <p:cNvSpPr/>
            <p:nvPr/>
          </p:nvSpPr>
          <p:spPr>
            <a:xfrm>
              <a:off x="472334" y="4087885"/>
              <a:ext cx="892175" cy="5810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FFEABB-62CD-4273-8720-B6167299D4A6}"/>
                </a:ext>
              </a:extLst>
            </p:cNvPr>
            <p:cNvSpPr/>
            <p:nvPr/>
          </p:nvSpPr>
          <p:spPr>
            <a:xfrm>
              <a:off x="3528272" y="4087885"/>
              <a:ext cx="892175" cy="5810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E99926-A2EF-4763-BD57-3C4DBB79B2B8}"/>
                </a:ext>
              </a:extLst>
            </p:cNvPr>
            <p:cNvSpPr/>
            <p:nvPr/>
          </p:nvSpPr>
          <p:spPr>
            <a:xfrm>
              <a:off x="472334" y="3988235"/>
              <a:ext cx="3948113" cy="996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1C0FB9A-F600-4FF2-9E21-E8D93B608D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341" y="4036150"/>
              <a:ext cx="128587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31DA346-6E1C-4BCF-8490-87DC2BC54492}"/>
                </a:ext>
              </a:extLst>
            </p:cNvPr>
            <p:cNvCxnSpPr>
              <a:cxnSpLocks/>
            </p:cNvCxnSpPr>
            <p:nvPr/>
          </p:nvCxnSpPr>
          <p:spPr>
            <a:xfrm>
              <a:off x="3406683" y="4036150"/>
              <a:ext cx="121042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2A20CA-9B40-467D-8075-3BED40AB9EC6}"/>
                </a:ext>
              </a:extLst>
            </p:cNvPr>
            <p:cNvSpPr txBox="1"/>
            <p:nvPr/>
          </p:nvSpPr>
          <p:spPr>
            <a:xfrm>
              <a:off x="472334" y="5468207"/>
              <a:ext cx="3719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Pysyy</a:t>
              </a:r>
              <a:r>
                <a:rPr lang="en-US" sz="2800" dirty="0"/>
                <a:t> </a:t>
              </a:r>
              <a:r>
                <a:rPr lang="en-US" sz="2800" dirty="0" err="1"/>
                <a:t>tasaisena</a:t>
              </a:r>
              <a:r>
                <a:rPr lang="en-US" sz="2800" dirty="0"/>
                <a:t>, </a:t>
              </a:r>
              <a:r>
                <a:rPr lang="en-US" sz="2800" dirty="0" err="1"/>
                <a:t>koska</a:t>
              </a:r>
              <a:r>
                <a:rPr lang="en-US" sz="2800" dirty="0"/>
                <a:t> </a:t>
              </a:r>
              <a:r>
                <a:rPr lang="en-US" sz="2800" dirty="0" err="1"/>
                <a:t>vetojännitys</a:t>
              </a:r>
              <a:endParaRPr lang="LID4096" sz="2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2B9F83E-8488-49DA-9061-2C8C7131E5EC}"/>
              </a:ext>
            </a:extLst>
          </p:cNvPr>
          <p:cNvGrpSpPr/>
          <p:nvPr/>
        </p:nvGrpSpPr>
        <p:grpSpPr>
          <a:xfrm>
            <a:off x="4999229" y="1742343"/>
            <a:ext cx="3948113" cy="1380804"/>
            <a:chOff x="312930" y="3606691"/>
            <a:chExt cx="3948113" cy="138080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D402B07-03EB-451B-8ECC-A6C0441D1C8E}"/>
                </a:ext>
              </a:extLst>
            </p:cNvPr>
            <p:cNvSpPr/>
            <p:nvPr/>
          </p:nvSpPr>
          <p:spPr>
            <a:xfrm>
              <a:off x="312930" y="4292169"/>
              <a:ext cx="3948113" cy="69532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8F27BB-8371-48C0-B6B5-8B8CC744CE43}"/>
                </a:ext>
              </a:extLst>
            </p:cNvPr>
            <p:cNvSpPr/>
            <p:nvPr/>
          </p:nvSpPr>
          <p:spPr>
            <a:xfrm>
              <a:off x="312930" y="3711143"/>
              <a:ext cx="892175" cy="5810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4DDBC7E-9510-4564-B50E-051208770F25}"/>
                </a:ext>
              </a:extLst>
            </p:cNvPr>
            <p:cNvSpPr/>
            <p:nvPr/>
          </p:nvSpPr>
          <p:spPr>
            <a:xfrm>
              <a:off x="3368868" y="3711143"/>
              <a:ext cx="892175" cy="5810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BBE106-3C66-4537-BEA8-AF2A4622FD1B}"/>
                </a:ext>
              </a:extLst>
            </p:cNvPr>
            <p:cNvSpPr/>
            <p:nvPr/>
          </p:nvSpPr>
          <p:spPr>
            <a:xfrm>
              <a:off x="312930" y="3611493"/>
              <a:ext cx="892175" cy="9962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397FFFA-3C1C-4D66-8AFA-48C968C87A9C}"/>
                </a:ext>
              </a:extLst>
            </p:cNvPr>
            <p:cNvSpPr/>
            <p:nvPr/>
          </p:nvSpPr>
          <p:spPr>
            <a:xfrm>
              <a:off x="3368867" y="3611493"/>
              <a:ext cx="892175" cy="9962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EFEF169-953D-4AD2-ABC5-5B7A06C9D559}"/>
                </a:ext>
              </a:extLst>
            </p:cNvPr>
            <p:cNvSpPr/>
            <p:nvPr/>
          </p:nvSpPr>
          <p:spPr>
            <a:xfrm>
              <a:off x="1061369" y="3606691"/>
              <a:ext cx="2439980" cy="228709"/>
            </a:xfrm>
            <a:custGeom>
              <a:avLst/>
              <a:gdLst>
                <a:gd name="connsiteX0" fmla="*/ 145131 w 2439980"/>
                <a:gd name="connsiteY0" fmla="*/ 101709 h 228709"/>
                <a:gd name="connsiteX1" fmla="*/ 1218281 w 2439980"/>
                <a:gd name="connsiteY1" fmla="*/ 228709 h 228709"/>
                <a:gd name="connsiteX2" fmla="*/ 2310481 w 2439980"/>
                <a:gd name="connsiteY2" fmla="*/ 101709 h 228709"/>
                <a:gd name="connsiteX3" fmla="*/ 2304131 w 2439980"/>
                <a:gd name="connsiteY3" fmla="*/ 109 h 228709"/>
                <a:gd name="connsiteX4" fmla="*/ 1275431 w 2439980"/>
                <a:gd name="connsiteY4" fmla="*/ 120759 h 228709"/>
                <a:gd name="connsiteX5" fmla="*/ 132431 w 2439980"/>
                <a:gd name="connsiteY5" fmla="*/ 109 h 228709"/>
                <a:gd name="connsiteX6" fmla="*/ 145131 w 2439980"/>
                <a:gd name="connsiteY6" fmla="*/ 101709 h 22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9980" h="228709">
                  <a:moveTo>
                    <a:pt x="145131" y="101709"/>
                  </a:moveTo>
                  <a:cubicBezTo>
                    <a:pt x="326106" y="139809"/>
                    <a:pt x="857389" y="228709"/>
                    <a:pt x="1218281" y="228709"/>
                  </a:cubicBezTo>
                  <a:cubicBezTo>
                    <a:pt x="1579173" y="228709"/>
                    <a:pt x="2129506" y="139809"/>
                    <a:pt x="2310481" y="101709"/>
                  </a:cubicBezTo>
                  <a:cubicBezTo>
                    <a:pt x="2491456" y="63609"/>
                    <a:pt x="2476639" y="-3066"/>
                    <a:pt x="2304131" y="109"/>
                  </a:cubicBezTo>
                  <a:cubicBezTo>
                    <a:pt x="2131623" y="3284"/>
                    <a:pt x="1637381" y="120759"/>
                    <a:pt x="1275431" y="120759"/>
                  </a:cubicBezTo>
                  <a:cubicBezTo>
                    <a:pt x="913481" y="120759"/>
                    <a:pt x="320814" y="3284"/>
                    <a:pt x="132431" y="109"/>
                  </a:cubicBezTo>
                  <a:cubicBezTo>
                    <a:pt x="-55952" y="-3066"/>
                    <a:pt x="-35844" y="63609"/>
                    <a:pt x="145131" y="101709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D1F337DE-F820-43DD-AD84-1176125CAEE5}"/>
                </a:ext>
              </a:extLst>
            </p:cNvPr>
            <p:cNvSpPr/>
            <p:nvPr/>
          </p:nvSpPr>
          <p:spPr>
            <a:xfrm>
              <a:off x="2125784" y="3903830"/>
              <a:ext cx="311150" cy="33162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61C729-F22B-4C20-86A5-88A47A0B4D71}"/>
                </a:ext>
              </a:extLst>
            </p:cNvPr>
            <p:cNvSpPr txBox="1"/>
            <p:nvPr/>
          </p:nvSpPr>
          <p:spPr>
            <a:xfrm>
              <a:off x="2407088" y="3843213"/>
              <a:ext cx="386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endParaRPr lang="LID4096" dirty="0"/>
            </a:p>
          </p:txBody>
        </p:sp>
      </p:grpSp>
    </p:spTree>
    <p:extLst>
      <p:ext uri="{BB962C8B-B14F-4D97-AF65-F5344CB8AC3E}">
        <p14:creationId xmlns:p14="http://schemas.microsoft.com/office/powerpoint/2010/main" val="90201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(Nano)pinnoitteita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8242"/>
            <a:ext cx="4230733" cy="4351338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fi-FI" sz="2000" dirty="0"/>
              <a:t>Anti-</a:t>
            </a:r>
            <a:r>
              <a:rPr lang="fi-FI" sz="2000" dirty="0" err="1"/>
              <a:t>fingerprint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endParaRPr lang="fi-FI" sz="2000" dirty="0"/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fi-FI" sz="2000" dirty="0"/>
              <a:t>Anti-</a:t>
            </a:r>
            <a:r>
              <a:rPr lang="fi-FI" sz="2000" dirty="0" err="1"/>
              <a:t>microbial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endParaRPr lang="fi-FI" sz="2000" dirty="0"/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fi-FI" sz="2000" dirty="0"/>
              <a:t>Anti-</a:t>
            </a:r>
            <a:r>
              <a:rPr lang="fi-FI" sz="2000" dirty="0" err="1"/>
              <a:t>corrosion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endParaRPr lang="fi-FI" sz="2000" dirty="0"/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fi-FI" sz="2000" dirty="0" err="1"/>
              <a:t>Abrasion</a:t>
            </a:r>
            <a:r>
              <a:rPr lang="fi-FI" sz="2000" dirty="0"/>
              <a:t> &amp; </a:t>
            </a:r>
            <a:r>
              <a:rPr lang="fi-FI" sz="2000" dirty="0" err="1"/>
              <a:t>wear-resistant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endParaRPr lang="fi-FI" sz="2000" dirty="0"/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fi-FI" sz="2000" dirty="0" err="1"/>
              <a:t>Barrier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endParaRPr lang="fi-FI" sz="2000" dirty="0"/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fi-FI" sz="2000" dirty="0"/>
              <a:t>Smart </a:t>
            </a:r>
            <a:r>
              <a:rPr lang="fi-FI" sz="2000" dirty="0" err="1"/>
              <a:t>nanocoatings</a:t>
            </a:r>
            <a:endParaRPr lang="fi-FI" sz="2000" dirty="0"/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fi-FI" sz="2000" dirty="0"/>
              <a:t>Anti-</a:t>
            </a:r>
            <a:r>
              <a:rPr lang="fi-FI" sz="2000" dirty="0" err="1"/>
              <a:t>fouling</a:t>
            </a:r>
            <a:r>
              <a:rPr lang="fi-FI" sz="2000" dirty="0"/>
              <a:t> and </a:t>
            </a:r>
            <a:r>
              <a:rPr lang="fi-FI" sz="2000" dirty="0" err="1"/>
              <a:t>easy</a:t>
            </a:r>
            <a:r>
              <a:rPr lang="fi-FI" sz="2000" dirty="0"/>
              <a:t>-to-</a:t>
            </a:r>
            <a:r>
              <a:rPr lang="fi-FI" sz="2000" dirty="0" err="1"/>
              <a:t>clean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endParaRPr lang="fi-FI" sz="2000" dirty="0"/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fi-FI" sz="2000" dirty="0" err="1"/>
              <a:t>Self-cleaning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endParaRPr lang="fi-FI" sz="20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fi-FI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859383" y="1538242"/>
            <a:ext cx="3972741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UV-</a:t>
            </a:r>
            <a:r>
              <a:rPr lang="fi-FI" sz="2000" dirty="0" err="1"/>
              <a:t>Resistant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endParaRPr lang="fi-FI" sz="20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 err="1"/>
              <a:t>Thermal</a:t>
            </a:r>
            <a:r>
              <a:rPr lang="fi-FI" sz="2000" dirty="0"/>
              <a:t> </a:t>
            </a:r>
            <a:r>
              <a:rPr lang="fi-FI" sz="2000" dirty="0" err="1"/>
              <a:t>barrier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endParaRPr lang="fi-FI" sz="20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 err="1"/>
              <a:t>Flame</a:t>
            </a:r>
            <a:r>
              <a:rPr lang="fi-FI" sz="2000" dirty="0"/>
              <a:t> </a:t>
            </a:r>
            <a:r>
              <a:rPr lang="fi-FI" sz="2000" dirty="0" err="1"/>
              <a:t>retardant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endParaRPr lang="fi-FI" sz="20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Anti-icing &amp; </a:t>
            </a:r>
            <a:r>
              <a:rPr lang="fi-FI" sz="2000" dirty="0" err="1"/>
              <a:t>deicing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endParaRPr lang="fi-FI" sz="20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Anti-</a:t>
            </a:r>
            <a:r>
              <a:rPr lang="fi-FI" sz="2000" dirty="0" err="1"/>
              <a:t>reflective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r>
              <a:rPr lang="fi-FI" sz="2000" dirty="0"/>
              <a:t>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Anti-</a:t>
            </a:r>
            <a:r>
              <a:rPr lang="fi-FI" sz="2000" dirty="0" err="1"/>
              <a:t>glare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r>
              <a:rPr lang="fi-FI" sz="2000" dirty="0"/>
              <a:t>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 err="1"/>
              <a:t>Self-healing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r>
              <a:rPr lang="fi-FI" sz="2000" dirty="0"/>
              <a:t>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 err="1"/>
              <a:t>Multi-functional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r>
              <a:rPr lang="fi-FI" sz="2000" dirty="0"/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 err="1"/>
              <a:t>Photocatalytic</a:t>
            </a:r>
            <a:r>
              <a:rPr lang="fi-FI" sz="2000" dirty="0"/>
              <a:t> </a:t>
            </a:r>
            <a:r>
              <a:rPr lang="fi-FI" sz="2000" dirty="0" err="1"/>
              <a:t>nanocoatings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543500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Reaalinen kontaktipinta-ala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441"/>
          <a:stretch/>
        </p:blipFill>
        <p:spPr>
          <a:xfrm>
            <a:off x="4572000" y="1314052"/>
            <a:ext cx="2792982" cy="1642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1553382"/>
            <a:ext cx="2414996" cy="1403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9749" y="3187337"/>
            <a:ext cx="43760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Sliderin</a:t>
            </a:r>
            <a:r>
              <a:rPr lang="fi-FI" sz="2400" dirty="0"/>
              <a:t> massa = </a:t>
            </a:r>
            <a:r>
              <a:rPr lang="el-GR" sz="2400" dirty="0"/>
              <a:t>ρ</a:t>
            </a:r>
            <a:r>
              <a:rPr lang="fi-FI" sz="2400" dirty="0"/>
              <a:t>V = </a:t>
            </a:r>
            <a:r>
              <a:rPr lang="el-GR" sz="2400" dirty="0"/>
              <a:t>ρ</a:t>
            </a:r>
            <a:r>
              <a:rPr lang="fi-FI" sz="2400" dirty="0"/>
              <a:t>a</a:t>
            </a:r>
            <a:r>
              <a:rPr lang="fi-FI" sz="2400" baseline="30000" dirty="0"/>
              <a:t>3</a:t>
            </a:r>
          </a:p>
          <a:p>
            <a:r>
              <a:rPr lang="fi-FI" sz="2400" dirty="0"/>
              <a:t> </a:t>
            </a:r>
          </a:p>
          <a:p>
            <a:r>
              <a:rPr lang="fi-FI" sz="2400" dirty="0" err="1"/>
              <a:t>F</a:t>
            </a:r>
            <a:r>
              <a:rPr lang="fi-FI" sz="2400" baseline="-25000" dirty="0" err="1"/>
              <a:t>n</a:t>
            </a:r>
            <a:r>
              <a:rPr lang="fi-FI" sz="2400" dirty="0"/>
              <a:t> = ma = </a:t>
            </a:r>
            <a:r>
              <a:rPr lang="el-GR" sz="2400" dirty="0"/>
              <a:t>ρ</a:t>
            </a:r>
            <a:r>
              <a:rPr lang="fi-FI" sz="2400" dirty="0"/>
              <a:t>a</a:t>
            </a:r>
            <a:r>
              <a:rPr lang="fi-FI" sz="2400" baseline="30000" dirty="0"/>
              <a:t>3 </a:t>
            </a:r>
            <a:r>
              <a:rPr lang="fi-FI" sz="2400" dirty="0"/>
              <a:t>g = </a:t>
            </a:r>
            <a:r>
              <a:rPr lang="el-GR" sz="2400" dirty="0"/>
              <a:t>ρ</a:t>
            </a:r>
            <a:r>
              <a:rPr lang="fi-FI" sz="2400" dirty="0"/>
              <a:t>a a</a:t>
            </a:r>
            <a:r>
              <a:rPr lang="fi-FI" sz="2400" baseline="30000" dirty="0"/>
              <a:t>2 </a:t>
            </a:r>
            <a:r>
              <a:rPr lang="fi-FI" sz="2400" dirty="0"/>
              <a:t>g </a:t>
            </a:r>
          </a:p>
          <a:p>
            <a:r>
              <a:rPr lang="fi-FI" sz="2400" dirty="0"/>
              <a:t>= </a:t>
            </a:r>
            <a:r>
              <a:rPr lang="el-GR" sz="2400" dirty="0"/>
              <a:t>ρ</a:t>
            </a:r>
            <a:r>
              <a:rPr lang="fi-FI" sz="2400" dirty="0"/>
              <a:t>a </a:t>
            </a:r>
            <a:r>
              <a:rPr lang="fi-FI" sz="2400" dirty="0" err="1"/>
              <a:t>A</a:t>
            </a:r>
            <a:r>
              <a:rPr lang="fi-FI" sz="2400" baseline="-25000" dirty="0" err="1"/>
              <a:t>nominal</a:t>
            </a:r>
            <a:r>
              <a:rPr lang="fi-FI" sz="2400" baseline="30000" dirty="0"/>
              <a:t> </a:t>
            </a:r>
            <a:r>
              <a:rPr lang="fi-FI" sz="2400" dirty="0"/>
              <a:t>g </a:t>
            </a:r>
          </a:p>
          <a:p>
            <a:endParaRPr lang="fi-FI" sz="2400" dirty="0"/>
          </a:p>
          <a:p>
            <a:r>
              <a:rPr lang="fi-FI" sz="2400" dirty="0" err="1"/>
              <a:t>A</a:t>
            </a:r>
            <a:r>
              <a:rPr lang="fi-FI" sz="2400" baseline="-25000" dirty="0" err="1"/>
              <a:t>real</a:t>
            </a:r>
            <a:r>
              <a:rPr lang="fi-FI" sz="2400" dirty="0"/>
              <a:t>/</a:t>
            </a:r>
            <a:r>
              <a:rPr lang="fi-FI" sz="2400" dirty="0" err="1"/>
              <a:t>A</a:t>
            </a:r>
            <a:r>
              <a:rPr lang="fi-FI" sz="2400" baseline="-25000" dirty="0" err="1"/>
              <a:t>nominal</a:t>
            </a:r>
            <a:r>
              <a:rPr lang="fi-FI" sz="2400" dirty="0"/>
              <a:t> = </a:t>
            </a:r>
            <a:r>
              <a:rPr lang="fi-FI" sz="2400" dirty="0" err="1"/>
              <a:t>F</a:t>
            </a:r>
            <a:r>
              <a:rPr lang="fi-FI" sz="2400" baseline="-25000" dirty="0" err="1"/>
              <a:t>n</a:t>
            </a:r>
            <a:r>
              <a:rPr lang="fi-FI" sz="2400" dirty="0"/>
              <a:t>/a</a:t>
            </a:r>
            <a:r>
              <a:rPr lang="fi-FI" sz="2400" baseline="30000" dirty="0"/>
              <a:t>2</a:t>
            </a:r>
            <a:r>
              <a:rPr lang="el-GR" sz="2400" dirty="0"/>
              <a:t>σ</a:t>
            </a:r>
            <a:r>
              <a:rPr lang="fi-FI" sz="2400" baseline="-25000" dirty="0"/>
              <a:t>y</a:t>
            </a:r>
          </a:p>
          <a:p>
            <a:endParaRPr lang="fi-FI" sz="2400" dirty="0"/>
          </a:p>
          <a:p>
            <a:r>
              <a:rPr lang="fi-FI" sz="2400" dirty="0"/>
              <a:t>= </a:t>
            </a:r>
            <a:r>
              <a:rPr lang="el-GR" sz="2400" dirty="0"/>
              <a:t>ρ</a:t>
            </a:r>
            <a:r>
              <a:rPr lang="fi-FI" sz="2400" dirty="0"/>
              <a:t>a </a:t>
            </a:r>
            <a:r>
              <a:rPr lang="fi-FI" sz="2400" dirty="0" err="1"/>
              <a:t>A</a:t>
            </a:r>
            <a:r>
              <a:rPr lang="fi-FI" sz="2400" baseline="-25000" dirty="0" err="1"/>
              <a:t>nominal</a:t>
            </a:r>
            <a:r>
              <a:rPr lang="fi-FI" sz="2400" baseline="30000" dirty="0"/>
              <a:t> </a:t>
            </a:r>
            <a:r>
              <a:rPr lang="fi-FI" sz="2400" dirty="0"/>
              <a:t>g/ a</a:t>
            </a:r>
            <a:r>
              <a:rPr lang="fi-FI" sz="2400" baseline="30000" dirty="0"/>
              <a:t>2</a:t>
            </a:r>
            <a:r>
              <a:rPr lang="el-GR" sz="2400" dirty="0"/>
              <a:t>σ</a:t>
            </a:r>
            <a:r>
              <a:rPr lang="fi-FI" sz="2400" baseline="-25000" dirty="0"/>
              <a:t>y </a:t>
            </a:r>
            <a:r>
              <a:rPr lang="fi-FI" sz="2400" dirty="0"/>
              <a:t>= </a:t>
            </a:r>
            <a:r>
              <a:rPr lang="el-GR" sz="2400" dirty="0"/>
              <a:t>ρ</a:t>
            </a:r>
            <a:r>
              <a:rPr lang="fi-FI" sz="2400" dirty="0" err="1"/>
              <a:t>ag</a:t>
            </a:r>
            <a:r>
              <a:rPr lang="fi-FI" sz="2400" dirty="0"/>
              <a:t>/</a:t>
            </a:r>
            <a:r>
              <a:rPr lang="el-GR" sz="2400" dirty="0"/>
              <a:t>σ</a:t>
            </a:r>
            <a:r>
              <a:rPr lang="fi-FI" sz="2400" baseline="-25000" dirty="0"/>
              <a:t>y</a:t>
            </a:r>
            <a:endParaRPr lang="fi-FI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8649" y="3187337"/>
            <a:ext cx="44291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Pinnat tarttuvat kun aine murtuu paineen alla</a:t>
            </a:r>
          </a:p>
          <a:p>
            <a:r>
              <a:rPr lang="fi-FI" sz="2400" dirty="0" err="1"/>
              <a:t>F</a:t>
            </a:r>
            <a:r>
              <a:rPr lang="fi-FI" sz="2400" baseline="-25000" dirty="0" err="1"/>
              <a:t>normal</a:t>
            </a:r>
            <a:r>
              <a:rPr lang="fi-FI" sz="2400" dirty="0"/>
              <a:t> = </a:t>
            </a:r>
            <a:r>
              <a:rPr lang="fi-FI" sz="2400" dirty="0" err="1"/>
              <a:t>A</a:t>
            </a:r>
            <a:r>
              <a:rPr lang="fi-FI" sz="2400" baseline="-25000" dirty="0" err="1"/>
              <a:t>real</a:t>
            </a:r>
            <a:r>
              <a:rPr lang="fi-FI" sz="2400" baseline="-25000" dirty="0"/>
              <a:t> </a:t>
            </a:r>
            <a:r>
              <a:rPr lang="fi-FI" sz="2400" dirty="0"/>
              <a:t>* </a:t>
            </a:r>
            <a:r>
              <a:rPr lang="el-GR" sz="2400" dirty="0"/>
              <a:t>σ</a:t>
            </a:r>
            <a:r>
              <a:rPr lang="fi-FI" sz="2400" baseline="-25000" dirty="0"/>
              <a:t>y</a:t>
            </a:r>
          </a:p>
          <a:p>
            <a:endParaRPr lang="fi-FI" sz="2400" dirty="0"/>
          </a:p>
          <a:p>
            <a:r>
              <a:rPr lang="el-GR" sz="2400" dirty="0"/>
              <a:t>σ</a:t>
            </a:r>
            <a:r>
              <a:rPr lang="fi-FI" sz="2400" baseline="-25000" dirty="0"/>
              <a:t>y</a:t>
            </a:r>
            <a:r>
              <a:rPr lang="fi-FI" sz="2400" dirty="0"/>
              <a:t> = murtolujuus</a:t>
            </a:r>
          </a:p>
          <a:p>
            <a:endParaRPr lang="fi-FI" sz="2400" dirty="0"/>
          </a:p>
          <a:p>
            <a:r>
              <a:rPr lang="fi-FI" sz="2400" dirty="0"/>
              <a:t>Todellinen kontaktiala </a:t>
            </a:r>
          </a:p>
          <a:p>
            <a:r>
              <a:rPr lang="fi-FI" sz="2400" dirty="0" err="1"/>
              <a:t>A</a:t>
            </a:r>
            <a:r>
              <a:rPr lang="fi-FI" sz="2400" baseline="-25000" dirty="0" err="1"/>
              <a:t>real</a:t>
            </a:r>
            <a:r>
              <a:rPr lang="fi-FI" sz="2400" dirty="0"/>
              <a:t> = </a:t>
            </a:r>
            <a:r>
              <a:rPr lang="fi-FI" sz="2400" dirty="0" err="1"/>
              <a:t>F</a:t>
            </a:r>
            <a:r>
              <a:rPr lang="fi-FI" sz="2400" baseline="-25000" dirty="0" err="1"/>
              <a:t>n</a:t>
            </a:r>
            <a:r>
              <a:rPr lang="fi-FI" sz="2400" dirty="0"/>
              <a:t>/</a:t>
            </a:r>
            <a:r>
              <a:rPr lang="el-GR" sz="2400" dirty="0"/>
              <a:t>σ</a:t>
            </a:r>
            <a:r>
              <a:rPr lang="fi-FI" sz="2400" baseline="-25000" dirty="0"/>
              <a:t>y</a:t>
            </a:r>
          </a:p>
          <a:p>
            <a:endParaRPr lang="fi-FI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602583" y="1690689"/>
            <a:ext cx="1293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A</a:t>
            </a:r>
            <a:r>
              <a:rPr lang="fi-FI" sz="2400" baseline="-25000" dirty="0" err="1"/>
              <a:t>nominal</a:t>
            </a:r>
            <a:r>
              <a:rPr lang="fi-FI" sz="2400" dirty="0"/>
              <a:t> = a</a:t>
            </a:r>
            <a:r>
              <a:rPr lang="fi-FI" sz="24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8454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3729</TotalTime>
  <Words>2440</Words>
  <Application>Microsoft Office PowerPoint</Application>
  <PresentationFormat>On-screen Show (4:3)</PresentationFormat>
  <Paragraphs>516</Paragraphs>
  <Slides>81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Cambria Math</vt:lpstr>
      <vt:lpstr>Frutiger</vt:lpstr>
      <vt:lpstr>Times New Roman</vt:lpstr>
      <vt:lpstr>Office Theme</vt:lpstr>
      <vt:lpstr>Equation.3</vt:lpstr>
      <vt:lpstr>PowerPoint Presentation</vt:lpstr>
      <vt:lpstr>www.socrative.com</vt:lpstr>
      <vt:lpstr>Mitkä ilmiöt ja prosessit tapahtuvat aineen pinnalla ?  </vt:lpstr>
      <vt:lpstr>Lotus: vettähylkivät pinnat</vt:lpstr>
      <vt:lpstr>Faasimuutokset</vt:lpstr>
      <vt:lpstr>Prosesseja pinnoilla</vt:lpstr>
      <vt:lpstr>Pinnan geometria vaikuttaa</vt:lpstr>
      <vt:lpstr>Kontaktipinta-ala ?</vt:lpstr>
      <vt:lpstr>Reaalinen kontaktipinta-ala</vt:lpstr>
      <vt:lpstr>Areal/Anominal = ρag/σy</vt:lpstr>
      <vt:lpstr>Adhesiivinen kuluminen</vt:lpstr>
      <vt:lpstr>Abrasiivinen kuluminen</vt:lpstr>
      <vt:lpstr>PowerPoint Presentation</vt:lpstr>
      <vt:lpstr>Lämmönjohtuminen rajapinnalla</vt:lpstr>
      <vt:lpstr>PowerPoint Presentation</vt:lpstr>
      <vt:lpstr>Karheuden mittareita</vt:lpstr>
      <vt:lpstr>Peak-to-valley</vt:lpstr>
      <vt:lpstr>SiO2 kiillotus: AFM karheus</vt:lpstr>
      <vt:lpstr>Pinnan kemia vaikuttaa</vt:lpstr>
      <vt:lpstr>Sidokset pinnoilla</vt:lpstr>
      <vt:lpstr>Pinnan kemia</vt:lpstr>
      <vt:lpstr>PowerPoint Presentation</vt:lpstr>
      <vt:lpstr>Pinnan kiderakenne</vt:lpstr>
      <vt:lpstr>Pinnan pesu</vt:lpstr>
      <vt:lpstr>Pesu ja eristeen läpilyöntijännite</vt:lpstr>
      <vt:lpstr>Pinnan aktivointi vakioituun tilaan</vt:lpstr>
      <vt:lpstr>Pesu + aktivointi samalla !!</vt:lpstr>
      <vt:lpstr>Pinnan passivointi vakiotilaan</vt:lpstr>
      <vt:lpstr>Kontaktikulma</vt:lpstr>
      <vt:lpstr>Vettymisen asteet</vt:lpstr>
      <vt:lpstr>Mitä 2 nm pintakerros vaikuttaa ?</vt:lpstr>
      <vt:lpstr>PowerPoint Presentation</vt:lpstr>
      <vt:lpstr>Pinnoitteet</vt:lpstr>
      <vt:lpstr>Klassisia pinnoitteita</vt:lpstr>
      <vt:lpstr>Sinkityn kappaleen elinikä eri ympäristö-olosuhteissa</vt:lpstr>
      <vt:lpstr>Pinnotteiden ongelmia</vt:lpstr>
      <vt:lpstr>Pinnoituksen kolme päätapausta</vt:lpstr>
      <vt:lpstr>Konversio-pinnoite</vt:lpstr>
      <vt:lpstr>Alumiinin anodisointi</vt:lpstr>
      <vt:lpstr>Kalvo-pinnoite: tuodaan pinnoitemateriaali muualta</vt:lpstr>
      <vt:lpstr>Heijastuksenestokalvo</vt:lpstr>
      <vt:lpstr>Pintakerroksen muokkaus</vt:lpstr>
      <vt:lpstr>Pintakerroksen muokkaus</vt:lpstr>
      <vt:lpstr>PowerPoint Presentation</vt:lpstr>
      <vt:lpstr>Pinnoitteen edut</vt:lpstr>
      <vt:lpstr>Monikerrospinnoitteet</vt:lpstr>
      <vt:lpstr>Mummonmökki</vt:lpstr>
      <vt:lpstr>Silmälasin pinnoitteet</vt:lpstr>
      <vt:lpstr>Missä järjestyksessä ?</vt:lpstr>
      <vt:lpstr>Ohutkalvopinnoitteet</vt:lpstr>
      <vt:lpstr>PowerPoint Presentation</vt:lpstr>
      <vt:lpstr>SAM (Self-Assembled Monolayers)</vt:lpstr>
      <vt:lpstr>SAM rakenne</vt:lpstr>
      <vt:lpstr>SAM toiminnallisuus</vt:lpstr>
      <vt:lpstr>Ohutkalvot: CVD Chemical Vapor Deposition</vt:lpstr>
      <vt:lpstr>PowerPoint Presentation</vt:lpstr>
      <vt:lpstr>ALD prosessi</vt:lpstr>
      <vt:lpstr>Step 0: pinnan aktivointi</vt:lpstr>
      <vt:lpstr>Step 1: lähtöaine 1 sisään</vt:lpstr>
      <vt:lpstr>Reaktio hydroksyyliryhmän kanssa</vt:lpstr>
      <vt:lpstr>Reaktio jatkuu kunnes pinta saturoituu</vt:lpstr>
      <vt:lpstr>Step 2: huuhdellaan ylimääräiset lähtöaineet ja sivutuotteet pois</vt:lpstr>
      <vt:lpstr>Step 3: toinen lähtöaine sisään</vt:lpstr>
      <vt:lpstr>Toinen puolireaktio, odottelua</vt:lpstr>
      <vt:lpstr>Step 4: uusi huuhtelu</vt:lpstr>
      <vt:lpstr>Toista sykli monta kertaa…</vt:lpstr>
      <vt:lpstr>ALD-kalvojen ominaisuuksia</vt:lpstr>
      <vt:lpstr>PowerPoint Presentation</vt:lpstr>
      <vt:lpstr>Ajatuskoe: kuvitellaan että kalvo kasvatetaan kuumassa (T2), alustasta erillään, ja molemmat lämpölaajenevat erikseen. Lopuksi yhdistetään alusta ja kalvo, ja jäähdytetään alas (T1).</vt:lpstr>
      <vt:lpstr>”Pakkoliitos”: ohutkalvo on kiinni isossa alustassa</vt:lpstr>
      <vt:lpstr>Kalvoon jää vetojännitys σ</vt:lpstr>
      <vt:lpstr>Al2O3 piin päällä 300oC (ALD)</vt:lpstr>
      <vt:lpstr>Vetojännitys atomitasolla</vt:lpstr>
      <vt:lpstr>Entä jos αalusta &gt; αkalvo ?</vt:lpstr>
      <vt:lpstr>Timantti piin päälle 700oC (CVD)</vt:lpstr>
      <vt:lpstr>Vetojännitys  säröilyn vaara</vt:lpstr>
      <vt:lpstr>Ioninvaihto: puristusjännitys </vt:lpstr>
      <vt:lpstr>Puristusjännitys  halkeamaton  </vt:lpstr>
      <vt:lpstr>Vapautetut kalvot: puristusjännitys  lommahdus</vt:lpstr>
      <vt:lpstr>Nolla- tai pieni vetojännitys</vt:lpstr>
      <vt:lpstr>(Nano)pinnoitteita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Franssila Sami</dc:creator>
  <cp:lastModifiedBy>Franssila Sami</cp:lastModifiedBy>
  <cp:revision>16</cp:revision>
  <dcterms:created xsi:type="dcterms:W3CDTF">2020-06-17T10:38:04Z</dcterms:created>
  <dcterms:modified xsi:type="dcterms:W3CDTF">2020-11-09T10:12:59Z</dcterms:modified>
</cp:coreProperties>
</file>