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547"/>
  </p:notesMasterIdLst>
  <p:sldIdLst>
    <p:sldId id="1279" r:id="rId2"/>
    <p:sldId id="1293" r:id="rId3"/>
    <p:sldId id="1298" r:id="rId4"/>
    <p:sldId id="1295" r:id="rId5"/>
    <p:sldId id="1296" r:id="rId6"/>
    <p:sldId id="1297" r:id="rId7"/>
    <p:sldId id="1294" r:id="rId8"/>
    <p:sldId id="1299" r:id="rId9"/>
    <p:sldId id="1300" r:id="rId10"/>
    <p:sldId id="1307" r:id="rId11"/>
    <p:sldId id="1304" r:id="rId12"/>
    <p:sldId id="1306" r:id="rId13"/>
    <p:sldId id="1282" r:id="rId14"/>
    <p:sldId id="288" r:id="rId15"/>
    <p:sldId id="265" r:id="rId16"/>
    <p:sldId id="365" r:id="rId17"/>
    <p:sldId id="366" r:id="rId18"/>
    <p:sldId id="367" r:id="rId19"/>
    <p:sldId id="368" r:id="rId20"/>
    <p:sldId id="364" r:id="rId21"/>
    <p:sldId id="263" r:id="rId22"/>
    <p:sldId id="331" r:id="rId23"/>
    <p:sldId id="332" r:id="rId24"/>
    <p:sldId id="369" r:id="rId25"/>
    <p:sldId id="370" r:id="rId26"/>
    <p:sldId id="371" r:id="rId27"/>
    <p:sldId id="333" r:id="rId28"/>
    <p:sldId id="372" r:id="rId29"/>
    <p:sldId id="335" r:id="rId30"/>
    <p:sldId id="340" r:id="rId31"/>
    <p:sldId id="341" r:id="rId32"/>
    <p:sldId id="266" r:id="rId33"/>
    <p:sldId id="342" r:id="rId34"/>
    <p:sldId id="268" r:id="rId35"/>
    <p:sldId id="299" r:id="rId36"/>
    <p:sldId id="269" r:id="rId37"/>
    <p:sldId id="300" r:id="rId38"/>
    <p:sldId id="270" r:id="rId39"/>
    <p:sldId id="295" r:id="rId40"/>
    <p:sldId id="343" r:id="rId41"/>
    <p:sldId id="344" r:id="rId42"/>
    <p:sldId id="345" r:id="rId43"/>
    <p:sldId id="373" r:id="rId44"/>
    <p:sldId id="271" r:id="rId45"/>
    <p:sldId id="302" r:id="rId46"/>
    <p:sldId id="274" r:id="rId47"/>
    <p:sldId id="298" r:id="rId48"/>
    <p:sldId id="306" r:id="rId49"/>
    <p:sldId id="307" r:id="rId50"/>
    <p:sldId id="308" r:id="rId51"/>
    <p:sldId id="309" r:id="rId52"/>
    <p:sldId id="310" r:id="rId53"/>
    <p:sldId id="673" r:id="rId54"/>
    <p:sldId id="679" r:id="rId55"/>
    <p:sldId id="623" r:id="rId56"/>
    <p:sldId id="557" r:id="rId57"/>
    <p:sldId id="558" r:id="rId58"/>
    <p:sldId id="647" r:id="rId59"/>
    <p:sldId id="560" r:id="rId60"/>
    <p:sldId id="561" r:id="rId61"/>
    <p:sldId id="562" r:id="rId62"/>
    <p:sldId id="563" r:id="rId63"/>
    <p:sldId id="565" r:id="rId64"/>
    <p:sldId id="566" r:id="rId65"/>
    <p:sldId id="652" r:id="rId66"/>
    <p:sldId id="567" r:id="rId67"/>
    <p:sldId id="653" r:id="rId68"/>
    <p:sldId id="568" r:id="rId69"/>
    <p:sldId id="654" r:id="rId70"/>
    <p:sldId id="569" r:id="rId71"/>
    <p:sldId id="570" r:id="rId72"/>
    <p:sldId id="674" r:id="rId73"/>
    <p:sldId id="655" r:id="rId74"/>
    <p:sldId id="571" r:id="rId75"/>
    <p:sldId id="656" r:id="rId76"/>
    <p:sldId id="572" r:id="rId77"/>
    <p:sldId id="659" r:id="rId78"/>
    <p:sldId id="573" r:id="rId79"/>
    <p:sldId id="574" r:id="rId80"/>
    <p:sldId id="660" r:id="rId81"/>
    <p:sldId id="575" r:id="rId82"/>
    <p:sldId id="586" r:id="rId83"/>
    <p:sldId id="576" r:id="rId84"/>
    <p:sldId id="577" r:id="rId85"/>
    <p:sldId id="676" r:id="rId86"/>
    <p:sldId id="677" r:id="rId87"/>
    <p:sldId id="678" r:id="rId88"/>
    <p:sldId id="661" r:id="rId89"/>
    <p:sldId id="627" r:id="rId90"/>
    <p:sldId id="629" r:id="rId91"/>
    <p:sldId id="615" r:id="rId92"/>
    <p:sldId id="630" r:id="rId93"/>
    <p:sldId id="631" r:id="rId94"/>
    <p:sldId id="632" r:id="rId95"/>
    <p:sldId id="680" r:id="rId96"/>
    <p:sldId id="681" r:id="rId97"/>
    <p:sldId id="662" r:id="rId98"/>
    <p:sldId id="616" r:id="rId99"/>
    <p:sldId id="633" r:id="rId100"/>
    <p:sldId id="665" r:id="rId101"/>
    <p:sldId id="666" r:id="rId102"/>
    <p:sldId id="634" r:id="rId103"/>
    <p:sldId id="635" r:id="rId104"/>
    <p:sldId id="663" r:id="rId105"/>
    <p:sldId id="636" r:id="rId106"/>
    <p:sldId id="637" r:id="rId107"/>
    <p:sldId id="1280" r:id="rId108"/>
    <p:sldId id="257" r:id="rId109"/>
    <p:sldId id="314" r:id="rId110"/>
    <p:sldId id="683" r:id="rId111"/>
    <p:sldId id="684" r:id="rId112"/>
    <p:sldId id="685" r:id="rId113"/>
    <p:sldId id="686" r:id="rId114"/>
    <p:sldId id="315" r:id="rId115"/>
    <p:sldId id="687" r:id="rId116"/>
    <p:sldId id="688" r:id="rId117"/>
    <p:sldId id="267" r:id="rId118"/>
    <p:sldId id="689" r:id="rId119"/>
    <p:sldId id="690" r:id="rId120"/>
    <p:sldId id="691" r:id="rId121"/>
    <p:sldId id="272" r:id="rId122"/>
    <p:sldId id="692" r:id="rId123"/>
    <p:sldId id="693" r:id="rId124"/>
    <p:sldId id="275" r:id="rId125"/>
    <p:sldId id="276" r:id="rId126"/>
    <p:sldId id="318" r:id="rId127"/>
    <p:sldId id="319" r:id="rId128"/>
    <p:sldId id="320" r:id="rId129"/>
    <p:sldId id="694" r:id="rId130"/>
    <p:sldId id="321" r:id="rId131"/>
    <p:sldId id="322" r:id="rId132"/>
    <p:sldId id="323" r:id="rId133"/>
    <p:sldId id="324" r:id="rId134"/>
    <p:sldId id="346" r:id="rId135"/>
    <p:sldId id="347" r:id="rId136"/>
    <p:sldId id="348" r:id="rId137"/>
    <p:sldId id="695" r:id="rId138"/>
    <p:sldId id="696" r:id="rId139"/>
    <p:sldId id="349" r:id="rId140"/>
    <p:sldId id="325" r:id="rId141"/>
    <p:sldId id="350" r:id="rId142"/>
    <p:sldId id="351" r:id="rId143"/>
    <p:sldId id="352" r:id="rId144"/>
    <p:sldId id="353" r:id="rId145"/>
    <p:sldId id="284" r:id="rId146"/>
    <p:sldId id="294" r:id="rId147"/>
    <p:sldId id="697" r:id="rId148"/>
    <p:sldId id="296" r:id="rId149"/>
    <p:sldId id="297" r:id="rId150"/>
    <p:sldId id="698" r:id="rId151"/>
    <p:sldId id="699" r:id="rId152"/>
    <p:sldId id="700" r:id="rId153"/>
    <p:sldId id="301" r:id="rId154"/>
    <p:sldId id="701" r:id="rId155"/>
    <p:sldId id="303" r:id="rId156"/>
    <p:sldId id="304" r:id="rId157"/>
    <p:sldId id="305" r:id="rId158"/>
    <p:sldId id="702" r:id="rId159"/>
    <p:sldId id="703" r:id="rId160"/>
    <p:sldId id="704" r:id="rId161"/>
    <p:sldId id="705" r:id="rId162"/>
    <p:sldId id="1281" r:id="rId163"/>
    <p:sldId id="863" r:id="rId164"/>
    <p:sldId id="864" r:id="rId165"/>
    <p:sldId id="865" r:id="rId166"/>
    <p:sldId id="734" r:id="rId167"/>
    <p:sldId id="866" r:id="rId168"/>
    <p:sldId id="867" r:id="rId169"/>
    <p:sldId id="868" r:id="rId170"/>
    <p:sldId id="869" r:id="rId171"/>
    <p:sldId id="870" r:id="rId172"/>
    <p:sldId id="847" r:id="rId173"/>
    <p:sldId id="871" r:id="rId174"/>
    <p:sldId id="848" r:id="rId175"/>
    <p:sldId id="733" r:id="rId176"/>
    <p:sldId id="886" r:id="rId177"/>
    <p:sldId id="887" r:id="rId178"/>
    <p:sldId id="888" r:id="rId179"/>
    <p:sldId id="889" r:id="rId180"/>
    <p:sldId id="890" r:id="rId181"/>
    <p:sldId id="891" r:id="rId182"/>
    <p:sldId id="892" r:id="rId183"/>
    <p:sldId id="893" r:id="rId184"/>
    <p:sldId id="894" r:id="rId185"/>
    <p:sldId id="895" r:id="rId186"/>
    <p:sldId id="896" r:id="rId187"/>
    <p:sldId id="897" r:id="rId188"/>
    <p:sldId id="898" r:id="rId189"/>
    <p:sldId id="899" r:id="rId190"/>
    <p:sldId id="900" r:id="rId191"/>
    <p:sldId id="901" r:id="rId192"/>
    <p:sldId id="902" r:id="rId193"/>
    <p:sldId id="903" r:id="rId194"/>
    <p:sldId id="904" r:id="rId195"/>
    <p:sldId id="905" r:id="rId196"/>
    <p:sldId id="906" r:id="rId197"/>
    <p:sldId id="907" r:id="rId198"/>
    <p:sldId id="1283" r:id="rId199"/>
    <p:sldId id="741" r:id="rId200"/>
    <p:sldId id="910" r:id="rId201"/>
    <p:sldId id="911" r:id="rId202"/>
    <p:sldId id="912" r:id="rId203"/>
    <p:sldId id="913" r:id="rId204"/>
    <p:sldId id="744" r:id="rId205"/>
    <p:sldId id="914" r:id="rId206"/>
    <p:sldId id="915" r:id="rId207"/>
    <p:sldId id="916" r:id="rId208"/>
    <p:sldId id="917" r:id="rId209"/>
    <p:sldId id="918" r:id="rId210"/>
    <p:sldId id="919" r:id="rId211"/>
    <p:sldId id="920" r:id="rId212"/>
    <p:sldId id="921" r:id="rId213"/>
    <p:sldId id="922" r:id="rId214"/>
    <p:sldId id="923" r:id="rId215"/>
    <p:sldId id="1332" r:id="rId216"/>
    <p:sldId id="924" r:id="rId217"/>
    <p:sldId id="925" r:id="rId218"/>
    <p:sldId id="926" r:id="rId219"/>
    <p:sldId id="927" r:id="rId220"/>
    <p:sldId id="928" r:id="rId221"/>
    <p:sldId id="929" r:id="rId222"/>
    <p:sldId id="930" r:id="rId223"/>
    <p:sldId id="931" r:id="rId224"/>
    <p:sldId id="932" r:id="rId225"/>
    <p:sldId id="933" r:id="rId226"/>
    <p:sldId id="934" r:id="rId227"/>
    <p:sldId id="935" r:id="rId228"/>
    <p:sldId id="936" r:id="rId229"/>
    <p:sldId id="937" r:id="rId230"/>
    <p:sldId id="938" r:id="rId231"/>
    <p:sldId id="939" r:id="rId232"/>
    <p:sldId id="940" r:id="rId233"/>
    <p:sldId id="941" r:id="rId234"/>
    <p:sldId id="943" r:id="rId235"/>
    <p:sldId id="944" r:id="rId236"/>
    <p:sldId id="945" r:id="rId237"/>
    <p:sldId id="946" r:id="rId238"/>
    <p:sldId id="947" r:id="rId239"/>
    <p:sldId id="1284" r:id="rId240"/>
    <p:sldId id="948" r:id="rId241"/>
    <p:sldId id="856" r:id="rId242"/>
    <p:sldId id="855" r:id="rId243"/>
    <p:sldId id="854" r:id="rId244"/>
    <p:sldId id="949" r:id="rId245"/>
    <p:sldId id="950" r:id="rId246"/>
    <p:sldId id="857" r:id="rId247"/>
    <p:sldId id="858" r:id="rId248"/>
    <p:sldId id="951" r:id="rId249"/>
    <p:sldId id="952" r:id="rId250"/>
    <p:sldId id="953" r:id="rId251"/>
    <p:sldId id="954" r:id="rId252"/>
    <p:sldId id="955" r:id="rId253"/>
    <p:sldId id="956" r:id="rId254"/>
    <p:sldId id="957" r:id="rId255"/>
    <p:sldId id="958" r:id="rId256"/>
    <p:sldId id="832" r:id="rId257"/>
    <p:sldId id="831" r:id="rId258"/>
    <p:sldId id="833" r:id="rId259"/>
    <p:sldId id="859" r:id="rId260"/>
    <p:sldId id="860" r:id="rId261"/>
    <p:sldId id="861" r:id="rId262"/>
    <p:sldId id="959" r:id="rId263"/>
    <p:sldId id="835" r:id="rId264"/>
    <p:sldId id="836" r:id="rId265"/>
    <p:sldId id="837" r:id="rId266"/>
    <p:sldId id="838" r:id="rId267"/>
    <p:sldId id="839" r:id="rId268"/>
    <p:sldId id="840" r:id="rId269"/>
    <p:sldId id="841" r:id="rId270"/>
    <p:sldId id="842" r:id="rId271"/>
    <p:sldId id="843" r:id="rId272"/>
    <p:sldId id="960" r:id="rId273"/>
    <p:sldId id="961" r:id="rId274"/>
    <p:sldId id="962" r:id="rId275"/>
    <p:sldId id="1333" r:id="rId276"/>
    <p:sldId id="1285" r:id="rId277"/>
    <p:sldId id="1015" r:id="rId278"/>
    <p:sldId id="850" r:id="rId279"/>
    <p:sldId id="849" r:id="rId280"/>
    <p:sldId id="1016" r:id="rId281"/>
    <p:sldId id="1017" r:id="rId282"/>
    <p:sldId id="1018" r:id="rId283"/>
    <p:sldId id="1019" r:id="rId284"/>
    <p:sldId id="1020" r:id="rId285"/>
    <p:sldId id="1021" r:id="rId286"/>
    <p:sldId id="1022" r:id="rId287"/>
    <p:sldId id="1023" r:id="rId288"/>
    <p:sldId id="1024" r:id="rId289"/>
    <p:sldId id="1025" r:id="rId290"/>
    <p:sldId id="1026" r:id="rId291"/>
    <p:sldId id="1027" r:id="rId292"/>
    <p:sldId id="1028" r:id="rId293"/>
    <p:sldId id="1029" r:id="rId294"/>
    <p:sldId id="1030" r:id="rId295"/>
    <p:sldId id="1031" r:id="rId296"/>
    <p:sldId id="1032" r:id="rId297"/>
    <p:sldId id="1033" r:id="rId298"/>
    <p:sldId id="1034" r:id="rId299"/>
    <p:sldId id="1035" r:id="rId300"/>
    <p:sldId id="1036" r:id="rId301"/>
    <p:sldId id="1037" r:id="rId302"/>
    <p:sldId id="1038" r:id="rId303"/>
    <p:sldId id="1039" r:id="rId304"/>
    <p:sldId id="1040" r:id="rId305"/>
    <p:sldId id="1041" r:id="rId306"/>
    <p:sldId id="1042" r:id="rId307"/>
    <p:sldId id="1043" r:id="rId308"/>
    <p:sldId id="1044" r:id="rId309"/>
    <p:sldId id="1045" r:id="rId310"/>
    <p:sldId id="1046" r:id="rId311"/>
    <p:sldId id="1047" r:id="rId312"/>
    <p:sldId id="1048" r:id="rId313"/>
    <p:sldId id="1049" r:id="rId314"/>
    <p:sldId id="1050" r:id="rId315"/>
    <p:sldId id="1051" r:id="rId316"/>
    <p:sldId id="1052" r:id="rId317"/>
    <p:sldId id="1053" r:id="rId318"/>
    <p:sldId id="1054" r:id="rId319"/>
    <p:sldId id="1055" r:id="rId320"/>
    <p:sldId id="1056" r:id="rId321"/>
    <p:sldId id="1057" r:id="rId322"/>
    <p:sldId id="1058" r:id="rId323"/>
    <p:sldId id="1286" r:id="rId324"/>
    <p:sldId id="1061" r:id="rId325"/>
    <p:sldId id="1062" r:id="rId326"/>
    <p:sldId id="1063" r:id="rId327"/>
    <p:sldId id="1064" r:id="rId328"/>
    <p:sldId id="1065" r:id="rId329"/>
    <p:sldId id="1066" r:id="rId330"/>
    <p:sldId id="1067" r:id="rId331"/>
    <p:sldId id="1068" r:id="rId332"/>
    <p:sldId id="1069" r:id="rId333"/>
    <p:sldId id="1070" r:id="rId334"/>
    <p:sldId id="1071" r:id="rId335"/>
    <p:sldId id="1072" r:id="rId336"/>
    <p:sldId id="1073" r:id="rId337"/>
    <p:sldId id="1074" r:id="rId338"/>
    <p:sldId id="1075" r:id="rId339"/>
    <p:sldId id="1076" r:id="rId340"/>
    <p:sldId id="1077" r:id="rId341"/>
    <p:sldId id="1078" r:id="rId342"/>
    <p:sldId id="1079" r:id="rId343"/>
    <p:sldId id="1080" r:id="rId344"/>
    <p:sldId id="1082" r:id="rId345"/>
    <p:sldId id="1083" r:id="rId346"/>
    <p:sldId id="1084" r:id="rId347"/>
    <p:sldId id="1085" r:id="rId348"/>
    <p:sldId id="1086" r:id="rId349"/>
    <p:sldId id="1087" r:id="rId350"/>
    <p:sldId id="1088" r:id="rId351"/>
    <p:sldId id="1089" r:id="rId352"/>
    <p:sldId id="1090" r:id="rId353"/>
    <p:sldId id="1091" r:id="rId354"/>
    <p:sldId id="1092" r:id="rId355"/>
    <p:sldId id="1093" r:id="rId356"/>
    <p:sldId id="1094" r:id="rId357"/>
    <p:sldId id="1095" r:id="rId358"/>
    <p:sldId id="1096" r:id="rId359"/>
    <p:sldId id="1097" r:id="rId360"/>
    <p:sldId id="1098" r:id="rId361"/>
    <p:sldId id="1099" r:id="rId362"/>
    <p:sldId id="1100" r:id="rId363"/>
    <p:sldId id="1101" r:id="rId364"/>
    <p:sldId id="1102" r:id="rId365"/>
    <p:sldId id="1103" r:id="rId366"/>
    <p:sldId id="1104" r:id="rId367"/>
    <p:sldId id="1105" r:id="rId368"/>
    <p:sldId id="1106" r:id="rId369"/>
    <p:sldId id="1107" r:id="rId370"/>
    <p:sldId id="1108" r:id="rId371"/>
    <p:sldId id="1109" r:id="rId372"/>
    <p:sldId id="1110" r:id="rId373"/>
    <p:sldId id="1111" r:id="rId374"/>
    <p:sldId id="1112" r:id="rId375"/>
    <p:sldId id="1287" r:id="rId376"/>
    <p:sldId id="1115" r:id="rId377"/>
    <p:sldId id="1116" r:id="rId378"/>
    <p:sldId id="1117" r:id="rId379"/>
    <p:sldId id="1118" r:id="rId380"/>
    <p:sldId id="1119" r:id="rId381"/>
    <p:sldId id="1120" r:id="rId382"/>
    <p:sldId id="1121" r:id="rId383"/>
    <p:sldId id="1122" r:id="rId384"/>
    <p:sldId id="1123" r:id="rId385"/>
    <p:sldId id="1124" r:id="rId386"/>
    <p:sldId id="1125" r:id="rId387"/>
    <p:sldId id="1126" r:id="rId388"/>
    <p:sldId id="1127" r:id="rId389"/>
    <p:sldId id="1128" r:id="rId390"/>
    <p:sldId id="1129" r:id="rId391"/>
    <p:sldId id="1130" r:id="rId392"/>
    <p:sldId id="1131" r:id="rId393"/>
    <p:sldId id="1132" r:id="rId394"/>
    <p:sldId id="1133" r:id="rId395"/>
    <p:sldId id="1134" r:id="rId396"/>
    <p:sldId id="1135" r:id="rId397"/>
    <p:sldId id="1136" r:id="rId398"/>
    <p:sldId id="1137" r:id="rId399"/>
    <p:sldId id="1138" r:id="rId400"/>
    <p:sldId id="1139" r:id="rId401"/>
    <p:sldId id="1140" r:id="rId402"/>
    <p:sldId id="1141" r:id="rId403"/>
    <p:sldId id="1142" r:id="rId404"/>
    <p:sldId id="1143" r:id="rId405"/>
    <p:sldId id="1144" r:id="rId406"/>
    <p:sldId id="1145" r:id="rId407"/>
    <p:sldId id="1146" r:id="rId408"/>
    <p:sldId id="1147" r:id="rId409"/>
    <p:sldId id="1148" r:id="rId410"/>
    <p:sldId id="1149" r:id="rId411"/>
    <p:sldId id="1150" r:id="rId412"/>
    <p:sldId id="1151" r:id="rId413"/>
    <p:sldId id="1152" r:id="rId414"/>
    <p:sldId id="1153" r:id="rId415"/>
    <p:sldId id="1154" r:id="rId416"/>
    <p:sldId id="1155" r:id="rId417"/>
    <p:sldId id="1156" r:id="rId418"/>
    <p:sldId id="1157" r:id="rId419"/>
    <p:sldId id="1158" r:id="rId420"/>
    <p:sldId id="1159" r:id="rId421"/>
    <p:sldId id="1160" r:id="rId422"/>
    <p:sldId id="1161" r:id="rId423"/>
    <p:sldId id="1162" r:id="rId424"/>
    <p:sldId id="1164" r:id="rId425"/>
    <p:sldId id="1165" r:id="rId426"/>
    <p:sldId id="1167" r:id="rId427"/>
    <p:sldId id="1168" r:id="rId428"/>
    <p:sldId id="1169" r:id="rId429"/>
    <p:sldId id="1170" r:id="rId430"/>
    <p:sldId id="1171" r:id="rId431"/>
    <p:sldId id="1172" r:id="rId432"/>
    <p:sldId id="1173" r:id="rId433"/>
    <p:sldId id="1174" r:id="rId434"/>
    <p:sldId id="1175" r:id="rId435"/>
    <p:sldId id="1176" r:id="rId436"/>
    <p:sldId id="1177" r:id="rId437"/>
    <p:sldId id="1288" r:id="rId438"/>
    <p:sldId id="1180" r:id="rId439"/>
    <p:sldId id="1181" r:id="rId440"/>
    <p:sldId id="1182" r:id="rId441"/>
    <p:sldId id="1183" r:id="rId442"/>
    <p:sldId id="1184" r:id="rId443"/>
    <p:sldId id="1185" r:id="rId444"/>
    <p:sldId id="1186" r:id="rId445"/>
    <p:sldId id="1187" r:id="rId446"/>
    <p:sldId id="1188" r:id="rId447"/>
    <p:sldId id="1189" r:id="rId448"/>
    <p:sldId id="1190" r:id="rId449"/>
    <p:sldId id="1191" r:id="rId450"/>
    <p:sldId id="1192" r:id="rId451"/>
    <p:sldId id="1193" r:id="rId452"/>
    <p:sldId id="1194" r:id="rId453"/>
    <p:sldId id="1195" r:id="rId454"/>
    <p:sldId id="1196" r:id="rId455"/>
    <p:sldId id="1197" r:id="rId456"/>
    <p:sldId id="1198" r:id="rId457"/>
    <p:sldId id="1199" r:id="rId458"/>
    <p:sldId id="1200" r:id="rId459"/>
    <p:sldId id="1201" r:id="rId460"/>
    <p:sldId id="1202" r:id="rId461"/>
    <p:sldId id="1203" r:id="rId462"/>
    <p:sldId id="1204" r:id="rId463"/>
    <p:sldId id="1205" r:id="rId464"/>
    <p:sldId id="1206" r:id="rId465"/>
    <p:sldId id="1207" r:id="rId466"/>
    <p:sldId id="1208" r:id="rId467"/>
    <p:sldId id="1209" r:id="rId468"/>
    <p:sldId id="1210" r:id="rId469"/>
    <p:sldId id="1211" r:id="rId470"/>
    <p:sldId id="1212" r:id="rId471"/>
    <p:sldId id="1213" r:id="rId472"/>
    <p:sldId id="1214" r:id="rId473"/>
    <p:sldId id="1215" r:id="rId474"/>
    <p:sldId id="1216" r:id="rId475"/>
    <p:sldId id="1217" r:id="rId476"/>
    <p:sldId id="1218" r:id="rId477"/>
    <p:sldId id="1219" r:id="rId478"/>
    <p:sldId id="1220" r:id="rId479"/>
    <p:sldId id="1221" r:id="rId480"/>
    <p:sldId id="1222" r:id="rId481"/>
    <p:sldId id="1223" r:id="rId482"/>
    <p:sldId id="1224" r:id="rId483"/>
    <p:sldId id="1225" r:id="rId484"/>
    <p:sldId id="1226" r:id="rId485"/>
    <p:sldId id="1227" r:id="rId486"/>
    <p:sldId id="1228" r:id="rId487"/>
    <p:sldId id="1229" r:id="rId488"/>
    <p:sldId id="1230" r:id="rId489"/>
    <p:sldId id="1231" r:id="rId490"/>
    <p:sldId id="1232" r:id="rId491"/>
    <p:sldId id="1233" r:id="rId492"/>
    <p:sldId id="1234" r:id="rId493"/>
    <p:sldId id="1235" r:id="rId494"/>
    <p:sldId id="1236" r:id="rId495"/>
    <p:sldId id="1237" r:id="rId496"/>
    <p:sldId id="1238" r:id="rId497"/>
    <p:sldId id="1239" r:id="rId498"/>
    <p:sldId id="1240" r:id="rId499"/>
    <p:sldId id="1241" r:id="rId500"/>
    <p:sldId id="1242" r:id="rId501"/>
    <p:sldId id="1243" r:id="rId502"/>
    <p:sldId id="1289" r:id="rId503"/>
    <p:sldId id="1246" r:id="rId504"/>
    <p:sldId id="1247" r:id="rId505"/>
    <p:sldId id="1248" r:id="rId506"/>
    <p:sldId id="1249" r:id="rId507"/>
    <p:sldId id="1250" r:id="rId508"/>
    <p:sldId id="1251" r:id="rId509"/>
    <p:sldId id="1252" r:id="rId510"/>
    <p:sldId id="1253" r:id="rId511"/>
    <p:sldId id="1254" r:id="rId512"/>
    <p:sldId id="1255" r:id="rId513"/>
    <p:sldId id="1256" r:id="rId514"/>
    <p:sldId id="1257" r:id="rId515"/>
    <p:sldId id="1258" r:id="rId516"/>
    <p:sldId id="1259" r:id="rId517"/>
    <p:sldId id="1260" r:id="rId518"/>
    <p:sldId id="1261" r:id="rId519"/>
    <p:sldId id="1262" r:id="rId520"/>
    <p:sldId id="1263" r:id="rId521"/>
    <p:sldId id="1264" r:id="rId522"/>
    <p:sldId id="1265" r:id="rId523"/>
    <p:sldId id="1266" r:id="rId524"/>
    <p:sldId id="1267" r:id="rId525"/>
    <p:sldId id="1268" r:id="rId526"/>
    <p:sldId id="1269" r:id="rId527"/>
    <p:sldId id="1270" r:id="rId528"/>
    <p:sldId id="1271" r:id="rId529"/>
    <p:sldId id="1272" r:id="rId530"/>
    <p:sldId id="1273" r:id="rId531"/>
    <p:sldId id="1274" r:id="rId532"/>
    <p:sldId id="1275" r:id="rId533"/>
    <p:sldId id="1276" r:id="rId534"/>
    <p:sldId id="1277" r:id="rId535"/>
    <p:sldId id="1308" r:id="rId536"/>
    <p:sldId id="1309" r:id="rId537"/>
    <p:sldId id="1319" r:id="rId538"/>
    <p:sldId id="1324" r:id="rId539"/>
    <p:sldId id="1321" r:id="rId540"/>
    <p:sldId id="1311" r:id="rId541"/>
    <p:sldId id="1312" r:id="rId542"/>
    <p:sldId id="1322" r:id="rId543"/>
    <p:sldId id="1320" r:id="rId544"/>
    <p:sldId id="1323" r:id="rId545"/>
    <p:sldId id="1310" r:id="rId5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 Schneider" initials="CS" lastIdx="1" clrIdx="0">
    <p:extLst>
      <p:ext uri="{19B8F6BF-5375-455C-9EA6-DF929625EA0E}">
        <p15:presenceInfo xmlns:p15="http://schemas.microsoft.com/office/powerpoint/2012/main" userId="S-1-5-21-3009188405-4059014094-2327816963-117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990099"/>
    <a:srgbClr val="FFFF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4712" autoAdjust="0"/>
  </p:normalViewPr>
  <p:slideViewPr>
    <p:cSldViewPr snapToGrid="0">
      <p:cViewPr varScale="1">
        <p:scale>
          <a:sx n="175" d="100"/>
          <a:sy n="175" d="100"/>
        </p:scale>
        <p:origin x="3234" y="126"/>
      </p:cViewPr>
      <p:guideLst/>
    </p:cSldViewPr>
  </p:slideViewPr>
  <p:notesTextViewPr>
    <p:cViewPr>
      <p:scale>
        <a:sx n="1" d="1"/>
        <a:sy n="1" d="1"/>
      </p:scale>
      <p:origin x="0" y="0"/>
    </p:cViewPr>
  </p:notesTextViewPr>
  <p:sorterViewPr>
    <p:cViewPr>
      <p:scale>
        <a:sx n="200" d="100"/>
        <a:sy n="200" d="100"/>
      </p:scale>
      <p:origin x="0" y="-232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commentAuthors" Target="commentAuthors.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viewProps" Target="viewProps.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tableStyles" Target="tableStyle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notesMaster" Target="notesMasters/notesMaster1.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presProps" Target="presProps.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248" Type="http://schemas.openxmlformats.org/officeDocument/2006/relationships/slide" Target="slides/slide247.xml"/><Relationship Id="rId455" Type="http://schemas.openxmlformats.org/officeDocument/2006/relationships/slide" Target="slides/slide454.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Kat:Dropbox:Tech%20entre%20class:Final%20Gate:Forecasting+Financials%20Genesi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amil\Downloads\Dropbox\mYui\Final\Financial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Kamil\Downloads\Dropbox\mYui\Final\Financial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amil\Downloads\Dropbox\mYui\Final\Financial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Dropbox\Capri\Current%20Structure\Chapter%2007%20(Structuring%20Deals)\Inserts\Tables%20for%20chapter%207%20(2019-04-15).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hellmann\Dropbox\RA%20Textbook\Chapter%2014\Cambridge%20Associates%20page%201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4"/>
          <c:order val="0"/>
          <c:tx>
            <c:strRef>
              <c:f>'Summary Statements'!$A$15:$B$15</c:f>
              <c:strCache>
                <c:ptCount val="1"/>
                <c:pt idx="0">
                  <c:v>Total Revenue</c:v>
                </c:pt>
              </c:strCache>
            </c:strRef>
          </c:tx>
          <c:invertIfNegative val="0"/>
          <c:cat>
            <c:strRef>
              <c:f>'Summary Statements'!$C$8:$G$10</c:f>
              <c:strCache>
                <c:ptCount val="5"/>
                <c:pt idx="0">
                  <c:v>2012</c:v>
                </c:pt>
                <c:pt idx="1">
                  <c:v>2013</c:v>
                </c:pt>
                <c:pt idx="2">
                  <c:v>2014</c:v>
                </c:pt>
                <c:pt idx="3">
                  <c:v>2015</c:v>
                </c:pt>
                <c:pt idx="4">
                  <c:v>2016</c:v>
                </c:pt>
              </c:strCache>
            </c:strRef>
          </c:cat>
          <c:val>
            <c:numRef>
              <c:f>'Summary Statements'!$C$15:$G$15</c:f>
              <c:numCache>
                <c:formatCode>"$"#,##0_);\("$"#,##0\)</c:formatCode>
                <c:ptCount val="5"/>
                <c:pt idx="0">
                  <c:v>8800</c:v>
                </c:pt>
                <c:pt idx="1">
                  <c:v>132800</c:v>
                </c:pt>
                <c:pt idx="2">
                  <c:v>864000</c:v>
                </c:pt>
                <c:pt idx="3">
                  <c:v>21159999.999999996</c:v>
                </c:pt>
                <c:pt idx="4">
                  <c:v>99550000.000000015</c:v>
                </c:pt>
              </c:numCache>
            </c:numRef>
          </c:val>
          <c:extLst>
            <c:ext xmlns:c16="http://schemas.microsoft.com/office/drawing/2014/chart" uri="{C3380CC4-5D6E-409C-BE32-E72D297353CC}">
              <c16:uniqueId val="{00000000-7BB0-4499-B8B3-E9B906B223E9}"/>
            </c:ext>
          </c:extLst>
        </c:ser>
        <c:ser>
          <c:idx val="8"/>
          <c:order val="1"/>
          <c:tx>
            <c:strRef>
              <c:f>'Summary Statements'!$A$19:$B$19</c:f>
              <c:strCache>
                <c:ptCount val="1"/>
                <c:pt idx="0">
                  <c:v>Gross Margin</c:v>
                </c:pt>
              </c:strCache>
            </c:strRef>
          </c:tx>
          <c:invertIfNegative val="0"/>
          <c:cat>
            <c:strRef>
              <c:f>'Summary Statements'!$C$8:$G$10</c:f>
              <c:strCache>
                <c:ptCount val="5"/>
                <c:pt idx="0">
                  <c:v>2012</c:v>
                </c:pt>
                <c:pt idx="1">
                  <c:v>2013</c:v>
                </c:pt>
                <c:pt idx="2">
                  <c:v>2014</c:v>
                </c:pt>
                <c:pt idx="3">
                  <c:v>2015</c:v>
                </c:pt>
                <c:pt idx="4">
                  <c:v>2016</c:v>
                </c:pt>
              </c:strCache>
            </c:strRef>
          </c:cat>
          <c:val>
            <c:numRef>
              <c:f>'Summary Statements'!$C$19:$G$19</c:f>
              <c:numCache>
                <c:formatCode>"$"#,##0_);\("$"#,##0\)</c:formatCode>
                <c:ptCount val="5"/>
                <c:pt idx="0">
                  <c:v>-18938.888888888901</c:v>
                </c:pt>
                <c:pt idx="1">
                  <c:v>-175747.9166666666</c:v>
                </c:pt>
                <c:pt idx="2">
                  <c:v>-48166.666666666613</c:v>
                </c:pt>
                <c:pt idx="3">
                  <c:v>9971396.6145833321</c:v>
                </c:pt>
                <c:pt idx="4">
                  <c:v>48566525.859375</c:v>
                </c:pt>
              </c:numCache>
            </c:numRef>
          </c:val>
          <c:extLst>
            <c:ext xmlns:c16="http://schemas.microsoft.com/office/drawing/2014/chart" uri="{C3380CC4-5D6E-409C-BE32-E72D297353CC}">
              <c16:uniqueId val="{00000001-7BB0-4499-B8B3-E9B906B223E9}"/>
            </c:ext>
          </c:extLst>
        </c:ser>
        <c:ser>
          <c:idx val="18"/>
          <c:order val="2"/>
          <c:tx>
            <c:strRef>
              <c:f>'Summary Statements'!$A$29:$B$29</c:f>
              <c:strCache>
                <c:ptCount val="1"/>
                <c:pt idx="0">
                  <c:v>Total Operating Expenses</c:v>
                </c:pt>
              </c:strCache>
            </c:strRef>
          </c:tx>
          <c:invertIfNegative val="0"/>
          <c:cat>
            <c:strRef>
              <c:f>'Summary Statements'!$C$8:$G$10</c:f>
              <c:strCache>
                <c:ptCount val="5"/>
                <c:pt idx="0">
                  <c:v>2012</c:v>
                </c:pt>
                <c:pt idx="1">
                  <c:v>2013</c:v>
                </c:pt>
                <c:pt idx="2">
                  <c:v>2014</c:v>
                </c:pt>
                <c:pt idx="3">
                  <c:v>2015</c:v>
                </c:pt>
                <c:pt idx="4">
                  <c:v>2016</c:v>
                </c:pt>
              </c:strCache>
            </c:strRef>
          </c:cat>
          <c:val>
            <c:numRef>
              <c:f>'Summary Statements'!$C$29:$G$29</c:f>
              <c:numCache>
                <c:formatCode>"$"#,##0_);\("$"#,##0\)</c:formatCode>
                <c:ptCount val="5"/>
                <c:pt idx="0">
                  <c:v>2642642.4999999991</c:v>
                </c:pt>
                <c:pt idx="1">
                  <c:v>6339170.7361111101</c:v>
                </c:pt>
                <c:pt idx="2">
                  <c:v>12303333.6666667</c:v>
                </c:pt>
                <c:pt idx="3">
                  <c:v>21733046.114583407</c:v>
                </c:pt>
                <c:pt idx="4">
                  <c:v>43654877.015624993</c:v>
                </c:pt>
              </c:numCache>
            </c:numRef>
          </c:val>
          <c:extLst>
            <c:ext xmlns:c16="http://schemas.microsoft.com/office/drawing/2014/chart" uri="{C3380CC4-5D6E-409C-BE32-E72D297353CC}">
              <c16:uniqueId val="{00000002-7BB0-4499-B8B3-E9B906B223E9}"/>
            </c:ext>
          </c:extLst>
        </c:ser>
        <c:ser>
          <c:idx val="21"/>
          <c:order val="3"/>
          <c:tx>
            <c:strRef>
              <c:f>'Summary Statements'!$A$32:$B$32</c:f>
              <c:strCache>
                <c:ptCount val="1"/>
                <c:pt idx="0">
                  <c:v>Income Before Int &amp; Taxes</c:v>
                </c:pt>
              </c:strCache>
            </c:strRef>
          </c:tx>
          <c:invertIfNegative val="0"/>
          <c:cat>
            <c:strRef>
              <c:f>'Summary Statements'!$C$8:$G$10</c:f>
              <c:strCache>
                <c:ptCount val="5"/>
                <c:pt idx="0">
                  <c:v>2012</c:v>
                </c:pt>
                <c:pt idx="1">
                  <c:v>2013</c:v>
                </c:pt>
                <c:pt idx="2">
                  <c:v>2014</c:v>
                </c:pt>
                <c:pt idx="3">
                  <c:v>2015</c:v>
                </c:pt>
                <c:pt idx="4">
                  <c:v>2016</c:v>
                </c:pt>
              </c:strCache>
            </c:strRef>
          </c:cat>
          <c:val>
            <c:numRef>
              <c:f>'Summary Statements'!$C$32:$G$32</c:f>
              <c:numCache>
                <c:formatCode>"$"#,##0_);\("$"#,##0\)</c:formatCode>
                <c:ptCount val="5"/>
                <c:pt idx="0">
                  <c:v>-2661581.3888889006</c:v>
                </c:pt>
                <c:pt idx="1">
                  <c:v>-6514918.652777778</c:v>
                </c:pt>
                <c:pt idx="2">
                  <c:v>-12351500.3333333</c:v>
                </c:pt>
                <c:pt idx="3">
                  <c:v>-11761649.5</c:v>
                </c:pt>
                <c:pt idx="4">
                  <c:v>4911648.84375</c:v>
                </c:pt>
              </c:numCache>
            </c:numRef>
          </c:val>
          <c:extLst>
            <c:ext xmlns:c16="http://schemas.microsoft.com/office/drawing/2014/chart" uri="{C3380CC4-5D6E-409C-BE32-E72D297353CC}">
              <c16:uniqueId val="{00000003-7BB0-4499-B8B3-E9B906B223E9}"/>
            </c:ext>
          </c:extLst>
        </c:ser>
        <c:dLbls>
          <c:showLegendKey val="0"/>
          <c:showVal val="0"/>
          <c:showCatName val="0"/>
          <c:showSerName val="0"/>
          <c:showPercent val="0"/>
          <c:showBubbleSize val="0"/>
        </c:dLbls>
        <c:gapWidth val="150"/>
        <c:axId val="401266840"/>
        <c:axId val="401271152"/>
      </c:barChart>
      <c:catAx>
        <c:axId val="401266840"/>
        <c:scaling>
          <c:orientation val="minMax"/>
        </c:scaling>
        <c:delete val="0"/>
        <c:axPos val="b"/>
        <c:numFmt formatCode="General" sourceLinked="1"/>
        <c:majorTickMark val="none"/>
        <c:minorTickMark val="none"/>
        <c:tickLblPos val="nextTo"/>
        <c:txPr>
          <a:bodyPr rot="0"/>
          <a:lstStyle/>
          <a:p>
            <a:pPr>
              <a:defRPr/>
            </a:pPr>
            <a:endParaRPr lang="en-US"/>
          </a:p>
        </c:txPr>
        <c:crossAx val="401271152"/>
        <c:crosses val="autoZero"/>
        <c:auto val="1"/>
        <c:lblAlgn val="ctr"/>
        <c:lblOffset val="100"/>
        <c:noMultiLvlLbl val="0"/>
      </c:catAx>
      <c:valAx>
        <c:axId val="401271152"/>
        <c:scaling>
          <c:orientation val="minMax"/>
        </c:scaling>
        <c:delete val="0"/>
        <c:axPos val="l"/>
        <c:majorGridlines/>
        <c:title>
          <c:tx>
            <c:rich>
              <a:bodyPr/>
              <a:lstStyle/>
              <a:p>
                <a:pPr>
                  <a:defRPr/>
                </a:pPr>
                <a:r>
                  <a:rPr lang="en-US" dirty="0"/>
                  <a:t>$Millions</a:t>
                </a:r>
              </a:p>
            </c:rich>
          </c:tx>
          <c:layout>
            <c:manualLayout>
              <c:xMode val="edge"/>
              <c:yMode val="edge"/>
              <c:x val="9.5289030138219544E-2"/>
              <c:y val="0.37392100255683502"/>
            </c:manualLayout>
          </c:layout>
          <c:overlay val="0"/>
        </c:title>
        <c:numFmt formatCode="&quot;$&quot;0,," sourceLinked="0"/>
        <c:majorTickMark val="none"/>
        <c:minorTickMark val="none"/>
        <c:tickLblPos val="nextTo"/>
        <c:crossAx val="401266840"/>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Summary!$H$4</c:f>
              <c:strCache>
                <c:ptCount val="1"/>
                <c:pt idx="0">
                  <c:v>Revenue</c:v>
                </c:pt>
              </c:strCache>
            </c:strRef>
          </c:tx>
          <c:spPr>
            <a:effectLst>
              <a:outerShdw blurRad="50800" dist="38100" dir="2700000" algn="tl" rotWithShape="0">
                <a:prstClr val="black">
                  <a:alpha val="40000"/>
                </a:prstClr>
              </a:outerShdw>
            </a:effectLst>
            <a:scene3d>
              <a:camera prst="orthographicFront"/>
              <a:lightRig rig="threePt" dir="tl"/>
            </a:scene3d>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C78-4056-ADF2-7F1B389E0FB2}"/>
                </c:ext>
              </c:extLst>
            </c:dLbl>
            <c:dLbl>
              <c:idx val="1"/>
              <c:delete val="1"/>
              <c:extLst>
                <c:ext xmlns:c15="http://schemas.microsoft.com/office/drawing/2012/chart" uri="{CE6537A1-D6FC-4f65-9D91-7224C49458BB}"/>
                <c:ext xmlns:c16="http://schemas.microsoft.com/office/drawing/2014/chart" uri="{C3380CC4-5D6E-409C-BE32-E72D297353CC}">
                  <c16:uniqueId val="{00000001-4C78-4056-ADF2-7F1B389E0FB2}"/>
                </c:ext>
              </c:extLst>
            </c:dLbl>
            <c:dLbl>
              <c:idx val="2"/>
              <c:delete val="1"/>
              <c:extLst>
                <c:ext xmlns:c15="http://schemas.microsoft.com/office/drawing/2012/chart" uri="{CE6537A1-D6FC-4f65-9D91-7224C49458BB}"/>
                <c:ext xmlns:c16="http://schemas.microsoft.com/office/drawing/2014/chart" uri="{C3380CC4-5D6E-409C-BE32-E72D297353CC}">
                  <c16:uniqueId val="{00000002-4C78-4056-ADF2-7F1B389E0FB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Summary!$I$3:$O$3</c:f>
              <c:numCache>
                <c:formatCode>0</c:formatCode>
                <c:ptCount val="7"/>
                <c:pt idx="0">
                  <c:v>2013</c:v>
                </c:pt>
                <c:pt idx="1">
                  <c:v>2014</c:v>
                </c:pt>
                <c:pt idx="2">
                  <c:v>2015</c:v>
                </c:pt>
                <c:pt idx="3">
                  <c:v>2016</c:v>
                </c:pt>
                <c:pt idx="4">
                  <c:v>2017</c:v>
                </c:pt>
                <c:pt idx="5">
                  <c:v>2018</c:v>
                </c:pt>
                <c:pt idx="6">
                  <c:v>2019</c:v>
                </c:pt>
              </c:numCache>
            </c:numRef>
          </c:cat>
          <c:val>
            <c:numRef>
              <c:f>Summary!$I$4:$O$4</c:f>
              <c:numCache>
                <c:formatCode>_-"$"* #,##0_-;\-"$"* #,##0_-;_-"$"* "-"??_-;_-@_-</c:formatCode>
                <c:ptCount val="7"/>
                <c:pt idx="0">
                  <c:v>6075</c:v>
                </c:pt>
                <c:pt idx="1">
                  <c:v>2531250</c:v>
                </c:pt>
                <c:pt idx="2">
                  <c:v>15187500</c:v>
                </c:pt>
                <c:pt idx="3">
                  <c:v>40500000</c:v>
                </c:pt>
                <c:pt idx="4">
                  <c:v>75937500</c:v>
                </c:pt>
                <c:pt idx="5">
                  <c:v>116437500</c:v>
                </c:pt>
                <c:pt idx="6">
                  <c:v>151875000</c:v>
                </c:pt>
              </c:numCache>
            </c:numRef>
          </c:val>
          <c:extLst>
            <c:ext xmlns:c16="http://schemas.microsoft.com/office/drawing/2014/chart" uri="{C3380CC4-5D6E-409C-BE32-E72D297353CC}">
              <c16:uniqueId val="{00000003-4C78-4056-ADF2-7F1B389E0FB2}"/>
            </c:ext>
          </c:extLst>
        </c:ser>
        <c:dLbls>
          <c:showLegendKey val="0"/>
          <c:showVal val="0"/>
          <c:showCatName val="0"/>
          <c:showSerName val="0"/>
          <c:showPercent val="0"/>
          <c:showBubbleSize val="0"/>
        </c:dLbls>
        <c:gapWidth val="150"/>
        <c:axId val="401268408"/>
        <c:axId val="401265272"/>
      </c:barChart>
      <c:lineChart>
        <c:grouping val="standard"/>
        <c:varyColors val="0"/>
        <c:ser>
          <c:idx val="4"/>
          <c:order val="1"/>
          <c:tx>
            <c:strRef>
              <c:f>Summary!$H$8</c:f>
              <c:strCache>
                <c:ptCount val="1"/>
                <c:pt idx="0">
                  <c:v>Market Penetration</c:v>
                </c:pt>
              </c:strCache>
            </c:strRef>
          </c:tx>
          <c:spPr>
            <a:ln>
              <a:solidFill>
                <a:schemeClr val="accent2"/>
              </a:solidFill>
            </a:ln>
            <a:effectLst>
              <a:outerShdw blurRad="50800" dist="38100" dir="2700000" algn="tl" rotWithShape="0">
                <a:prstClr val="black">
                  <a:alpha val="40000"/>
                </a:prstClr>
              </a:outerShdw>
            </a:effectLst>
          </c:spPr>
          <c:marker>
            <c:symbol val="circle"/>
            <c:size val="9"/>
            <c:spPr>
              <a:solidFill>
                <a:schemeClr val="accent2"/>
              </a:solidFill>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4C78-4056-ADF2-7F1B389E0FB2}"/>
                </c:ext>
              </c:extLst>
            </c:dLbl>
            <c:dLbl>
              <c:idx val="1"/>
              <c:delete val="1"/>
              <c:extLst>
                <c:ext xmlns:c15="http://schemas.microsoft.com/office/drawing/2012/chart" uri="{CE6537A1-D6FC-4f65-9D91-7224C49458BB}"/>
                <c:ext xmlns:c16="http://schemas.microsoft.com/office/drawing/2014/chart" uri="{C3380CC4-5D6E-409C-BE32-E72D297353CC}">
                  <c16:uniqueId val="{00000005-4C78-4056-ADF2-7F1B389E0FB2}"/>
                </c:ext>
              </c:extLst>
            </c:dLbl>
            <c:dLbl>
              <c:idx val="2"/>
              <c:delete val="1"/>
              <c:extLst>
                <c:ext xmlns:c15="http://schemas.microsoft.com/office/drawing/2012/chart" uri="{CE6537A1-D6FC-4f65-9D91-7224C49458BB}"/>
                <c:ext xmlns:c16="http://schemas.microsoft.com/office/drawing/2014/chart" uri="{C3380CC4-5D6E-409C-BE32-E72D297353CC}">
                  <c16:uniqueId val="{00000006-4C78-4056-ADF2-7F1B389E0FB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Summary!$I$3:$O$3</c:f>
              <c:numCache>
                <c:formatCode>0</c:formatCode>
                <c:ptCount val="7"/>
                <c:pt idx="0">
                  <c:v>2013</c:v>
                </c:pt>
                <c:pt idx="1">
                  <c:v>2014</c:v>
                </c:pt>
                <c:pt idx="2">
                  <c:v>2015</c:v>
                </c:pt>
                <c:pt idx="3">
                  <c:v>2016</c:v>
                </c:pt>
                <c:pt idx="4">
                  <c:v>2017</c:v>
                </c:pt>
                <c:pt idx="5">
                  <c:v>2018</c:v>
                </c:pt>
                <c:pt idx="6">
                  <c:v>2019</c:v>
                </c:pt>
              </c:numCache>
            </c:numRef>
          </c:cat>
          <c:val>
            <c:numRef>
              <c:f>Summary!$I$8:$O$8</c:f>
              <c:numCache>
                <c:formatCode>0%</c:formatCode>
                <c:ptCount val="7"/>
                <c:pt idx="0">
                  <c:v>0</c:v>
                </c:pt>
                <c:pt idx="1">
                  <c:v>5.0000000000000001E-3</c:v>
                </c:pt>
                <c:pt idx="2">
                  <c:v>0.03</c:v>
                </c:pt>
                <c:pt idx="3">
                  <c:v>0.08</c:v>
                </c:pt>
                <c:pt idx="4">
                  <c:v>0.15</c:v>
                </c:pt>
                <c:pt idx="5">
                  <c:v>0.23</c:v>
                </c:pt>
                <c:pt idx="6">
                  <c:v>0.3</c:v>
                </c:pt>
              </c:numCache>
            </c:numRef>
          </c:val>
          <c:smooth val="0"/>
          <c:extLst>
            <c:ext xmlns:c16="http://schemas.microsoft.com/office/drawing/2014/chart" uri="{C3380CC4-5D6E-409C-BE32-E72D297353CC}">
              <c16:uniqueId val="{00000007-4C78-4056-ADF2-7F1B389E0FB2}"/>
            </c:ext>
          </c:extLst>
        </c:ser>
        <c:dLbls>
          <c:showLegendKey val="0"/>
          <c:showVal val="0"/>
          <c:showCatName val="0"/>
          <c:showSerName val="0"/>
          <c:showPercent val="0"/>
          <c:showBubbleSize val="0"/>
        </c:dLbls>
        <c:marker val="1"/>
        <c:smooth val="0"/>
        <c:axId val="401273504"/>
        <c:axId val="401273896"/>
      </c:lineChart>
      <c:catAx>
        <c:axId val="401268408"/>
        <c:scaling>
          <c:orientation val="minMax"/>
        </c:scaling>
        <c:delete val="0"/>
        <c:axPos val="b"/>
        <c:numFmt formatCode="0" sourceLinked="1"/>
        <c:majorTickMark val="out"/>
        <c:minorTickMark val="none"/>
        <c:tickLblPos val="nextTo"/>
        <c:crossAx val="401265272"/>
        <c:crosses val="autoZero"/>
        <c:auto val="1"/>
        <c:lblAlgn val="ctr"/>
        <c:lblOffset val="100"/>
        <c:noMultiLvlLbl val="0"/>
      </c:catAx>
      <c:valAx>
        <c:axId val="401265272"/>
        <c:scaling>
          <c:orientation val="minMax"/>
          <c:max val="160000000"/>
        </c:scaling>
        <c:delete val="0"/>
        <c:axPos val="l"/>
        <c:majorGridlines/>
        <c:numFmt formatCode="_-&quot;$&quot;* #,##0_-;\-&quot;$&quot;* #,##0_-;_-&quot;$&quot;* &quot;-&quot;??_-;_-@_-" sourceLinked="1"/>
        <c:majorTickMark val="out"/>
        <c:minorTickMark val="none"/>
        <c:tickLblPos val="nextTo"/>
        <c:crossAx val="401268408"/>
        <c:crosses val="autoZero"/>
        <c:crossBetween val="between"/>
        <c:dispUnits>
          <c:builtInUnit val="millions"/>
          <c:dispUnitsLbl/>
        </c:dispUnits>
      </c:valAx>
      <c:valAx>
        <c:axId val="401273896"/>
        <c:scaling>
          <c:orientation val="minMax"/>
          <c:max val="1"/>
        </c:scaling>
        <c:delete val="0"/>
        <c:axPos val="r"/>
        <c:numFmt formatCode="0%" sourceLinked="1"/>
        <c:majorTickMark val="out"/>
        <c:minorTickMark val="none"/>
        <c:tickLblPos val="nextTo"/>
        <c:crossAx val="401273504"/>
        <c:crosses val="max"/>
        <c:crossBetween val="between"/>
      </c:valAx>
      <c:catAx>
        <c:axId val="401273504"/>
        <c:scaling>
          <c:orientation val="minMax"/>
        </c:scaling>
        <c:delete val="1"/>
        <c:axPos val="b"/>
        <c:numFmt formatCode="0" sourceLinked="1"/>
        <c:majorTickMark val="out"/>
        <c:minorTickMark val="none"/>
        <c:tickLblPos val="none"/>
        <c:crossAx val="401273896"/>
        <c:crosses val="autoZero"/>
        <c:auto val="1"/>
        <c:lblAlgn val="ctr"/>
        <c:lblOffset val="100"/>
        <c:noMultiLvlLbl val="0"/>
      </c:catAx>
    </c:plotArea>
    <c:legend>
      <c:legendPos val="b"/>
      <c:overlay val="0"/>
    </c:legend>
    <c:plotVisOnly val="1"/>
    <c:dispBlanksAs val="gap"/>
    <c:showDLblsOverMax val="0"/>
  </c:chart>
  <c:txPr>
    <a:bodyPr/>
    <a:lstStyle/>
    <a:p>
      <a:pPr>
        <a:defRPr sz="2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Summary!$H$4</c:f>
              <c:strCache>
                <c:ptCount val="1"/>
                <c:pt idx="0">
                  <c:v>Revenue</c:v>
                </c:pt>
              </c:strCache>
            </c:strRef>
          </c:tx>
          <c:invertIfNegative val="0"/>
          <c:cat>
            <c:numRef>
              <c:f>Summary!$I$3:$O$3</c:f>
              <c:numCache>
                <c:formatCode>0</c:formatCode>
                <c:ptCount val="7"/>
                <c:pt idx="0">
                  <c:v>2013</c:v>
                </c:pt>
                <c:pt idx="1">
                  <c:v>2014</c:v>
                </c:pt>
                <c:pt idx="2">
                  <c:v>2015</c:v>
                </c:pt>
                <c:pt idx="3">
                  <c:v>2016</c:v>
                </c:pt>
                <c:pt idx="4">
                  <c:v>2017</c:v>
                </c:pt>
                <c:pt idx="5">
                  <c:v>2018</c:v>
                </c:pt>
                <c:pt idx="6">
                  <c:v>2019</c:v>
                </c:pt>
              </c:numCache>
            </c:numRef>
          </c:cat>
          <c:val>
            <c:numRef>
              <c:f>Summary!$I$4:$O$4</c:f>
              <c:numCache>
                <c:formatCode>_-"$"* #,##0_-;\-"$"* #,##0_-;_-"$"* "-"??_-;_-@_-</c:formatCode>
                <c:ptCount val="7"/>
                <c:pt idx="0">
                  <c:v>6075</c:v>
                </c:pt>
                <c:pt idx="1">
                  <c:v>2531250</c:v>
                </c:pt>
                <c:pt idx="2">
                  <c:v>15187500</c:v>
                </c:pt>
                <c:pt idx="3">
                  <c:v>40500000</c:v>
                </c:pt>
                <c:pt idx="4">
                  <c:v>75937500</c:v>
                </c:pt>
                <c:pt idx="5">
                  <c:v>116437500</c:v>
                </c:pt>
                <c:pt idx="6">
                  <c:v>151875000</c:v>
                </c:pt>
              </c:numCache>
            </c:numRef>
          </c:val>
          <c:extLst>
            <c:ext xmlns:c16="http://schemas.microsoft.com/office/drawing/2014/chart" uri="{C3380CC4-5D6E-409C-BE32-E72D297353CC}">
              <c16:uniqueId val="{00000000-F4A6-48F1-98E3-C6845F39307F}"/>
            </c:ext>
          </c:extLst>
        </c:ser>
        <c:ser>
          <c:idx val="2"/>
          <c:order val="1"/>
          <c:tx>
            <c:strRef>
              <c:f>Summary!$H$5</c:f>
              <c:strCache>
                <c:ptCount val="1"/>
                <c:pt idx="0">
                  <c:v>Gross Profit</c:v>
                </c:pt>
              </c:strCache>
            </c:strRef>
          </c:tx>
          <c:invertIfNegative val="0"/>
          <c:cat>
            <c:numRef>
              <c:f>Summary!$I$3:$O$3</c:f>
              <c:numCache>
                <c:formatCode>0</c:formatCode>
                <c:ptCount val="7"/>
                <c:pt idx="0">
                  <c:v>2013</c:v>
                </c:pt>
                <c:pt idx="1">
                  <c:v>2014</c:v>
                </c:pt>
                <c:pt idx="2">
                  <c:v>2015</c:v>
                </c:pt>
                <c:pt idx="3">
                  <c:v>2016</c:v>
                </c:pt>
                <c:pt idx="4">
                  <c:v>2017</c:v>
                </c:pt>
                <c:pt idx="5">
                  <c:v>2018</c:v>
                </c:pt>
                <c:pt idx="6">
                  <c:v>2019</c:v>
                </c:pt>
              </c:numCache>
            </c:numRef>
          </c:cat>
          <c:val>
            <c:numRef>
              <c:f>Summary!$I$5:$O$5</c:f>
              <c:numCache>
                <c:formatCode>_-"$"* #,##0_-;\-"$"* #,##0_-;_-"$"* "-"??_-;_-@_-</c:formatCode>
                <c:ptCount val="7"/>
                <c:pt idx="0">
                  <c:v>3037.5</c:v>
                </c:pt>
                <c:pt idx="1">
                  <c:v>1518750</c:v>
                </c:pt>
                <c:pt idx="2">
                  <c:v>10631250</c:v>
                </c:pt>
                <c:pt idx="3">
                  <c:v>30375000</c:v>
                </c:pt>
                <c:pt idx="4">
                  <c:v>60750000</c:v>
                </c:pt>
                <c:pt idx="5">
                  <c:v>93150000</c:v>
                </c:pt>
                <c:pt idx="6">
                  <c:v>121500000</c:v>
                </c:pt>
              </c:numCache>
            </c:numRef>
          </c:val>
          <c:extLst>
            <c:ext xmlns:c16="http://schemas.microsoft.com/office/drawing/2014/chart" uri="{C3380CC4-5D6E-409C-BE32-E72D297353CC}">
              <c16:uniqueId val="{00000001-F4A6-48F1-98E3-C6845F39307F}"/>
            </c:ext>
          </c:extLst>
        </c:ser>
        <c:ser>
          <c:idx val="3"/>
          <c:order val="2"/>
          <c:tx>
            <c:strRef>
              <c:f>Summary!$H$7</c:f>
              <c:strCache>
                <c:ptCount val="1"/>
                <c:pt idx="0">
                  <c:v>EBITDA</c:v>
                </c:pt>
              </c:strCache>
            </c:strRef>
          </c:tx>
          <c:invertIfNegative val="0"/>
          <c:dLbls>
            <c:numFmt formatCode="&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Summary!$I$3:$O$3</c:f>
              <c:numCache>
                <c:formatCode>0</c:formatCode>
                <c:ptCount val="7"/>
                <c:pt idx="0">
                  <c:v>2013</c:v>
                </c:pt>
                <c:pt idx="1">
                  <c:v>2014</c:v>
                </c:pt>
                <c:pt idx="2">
                  <c:v>2015</c:v>
                </c:pt>
                <c:pt idx="3">
                  <c:v>2016</c:v>
                </c:pt>
                <c:pt idx="4">
                  <c:v>2017</c:v>
                </c:pt>
                <c:pt idx="5">
                  <c:v>2018</c:v>
                </c:pt>
                <c:pt idx="6">
                  <c:v>2019</c:v>
                </c:pt>
              </c:numCache>
            </c:numRef>
          </c:cat>
          <c:val>
            <c:numRef>
              <c:f>Summary!$I$7:$O$7</c:f>
              <c:numCache>
                <c:formatCode>_-"$"* #,##0_-;\-"$"* #,##0_-;_-"$"* "-"??_-;_-@_-</c:formatCode>
                <c:ptCount val="7"/>
                <c:pt idx="0">
                  <c:v>-1396962.5</c:v>
                </c:pt>
                <c:pt idx="1">
                  <c:v>-4131250</c:v>
                </c:pt>
                <c:pt idx="2">
                  <c:v>-8579739.0109890103</c:v>
                </c:pt>
                <c:pt idx="3">
                  <c:v>-791818.38871187926</c:v>
                </c:pt>
                <c:pt idx="4">
                  <c:v>3418949.8247150099</c:v>
                </c:pt>
                <c:pt idx="5">
                  <c:v>9647169.4978808109</c:v>
                </c:pt>
                <c:pt idx="6">
                  <c:v>16176675.6362966</c:v>
                </c:pt>
              </c:numCache>
            </c:numRef>
          </c:val>
          <c:extLst>
            <c:ext xmlns:c16="http://schemas.microsoft.com/office/drawing/2014/chart" uri="{C3380CC4-5D6E-409C-BE32-E72D297353CC}">
              <c16:uniqueId val="{00000002-F4A6-48F1-98E3-C6845F39307F}"/>
            </c:ext>
          </c:extLst>
        </c:ser>
        <c:dLbls>
          <c:showLegendKey val="0"/>
          <c:showVal val="0"/>
          <c:showCatName val="0"/>
          <c:showSerName val="0"/>
          <c:showPercent val="0"/>
          <c:showBubbleSize val="0"/>
        </c:dLbls>
        <c:gapWidth val="50"/>
        <c:shape val="box"/>
        <c:axId val="401274680"/>
        <c:axId val="401275072"/>
        <c:axId val="0"/>
      </c:bar3DChart>
      <c:catAx>
        <c:axId val="401274680"/>
        <c:scaling>
          <c:orientation val="minMax"/>
        </c:scaling>
        <c:delete val="0"/>
        <c:axPos val="b"/>
        <c:numFmt formatCode="0" sourceLinked="1"/>
        <c:majorTickMark val="out"/>
        <c:minorTickMark val="none"/>
        <c:tickLblPos val="low"/>
        <c:crossAx val="401275072"/>
        <c:crosses val="autoZero"/>
        <c:auto val="0"/>
        <c:lblAlgn val="ctr"/>
        <c:lblOffset val="100"/>
        <c:noMultiLvlLbl val="0"/>
      </c:catAx>
      <c:valAx>
        <c:axId val="401275072"/>
        <c:scaling>
          <c:orientation val="minMax"/>
        </c:scaling>
        <c:delete val="0"/>
        <c:axPos val="l"/>
        <c:majorGridlines/>
        <c:numFmt formatCode="_-&quot;$&quot;* #,##0_-;\-&quot;$&quot;* #,##0_-;_-&quot;$&quot;* &quot;-&quot;??_-;_-@_-" sourceLinked="1"/>
        <c:majorTickMark val="out"/>
        <c:minorTickMark val="none"/>
        <c:tickLblPos val="nextTo"/>
        <c:crossAx val="401274680"/>
        <c:crosses val="autoZero"/>
        <c:crossBetween val="between"/>
        <c:dispUnits>
          <c:builtInUnit val="millions"/>
          <c:dispUnitsLbl/>
        </c:dispUnits>
      </c:valAx>
    </c:plotArea>
    <c:legend>
      <c:legendPos val="b"/>
      <c:overlay val="0"/>
    </c:legend>
    <c:plotVisOnly val="1"/>
    <c:dispBlanksAs val="gap"/>
    <c:showDLblsOverMax val="0"/>
  </c:chart>
  <c:txPr>
    <a:bodyPr/>
    <a:lstStyle/>
    <a:p>
      <a:pPr>
        <a:defRPr sz="2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4"/>
          <c:order val="0"/>
          <c:tx>
            <c:strRef>
              <c:f>'Operating Stacks'!$B$7</c:f>
              <c:strCache>
                <c:ptCount val="1"/>
                <c:pt idx="0">
                  <c:v>R&amp;D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'Operating Stacks'!$I$3:$M$3</c:f>
              <c:numCache>
                <c:formatCode>0</c:formatCode>
                <c:ptCount val="5"/>
                <c:pt idx="0">
                  <c:v>2013</c:v>
                </c:pt>
                <c:pt idx="1">
                  <c:v>2014</c:v>
                </c:pt>
                <c:pt idx="2">
                  <c:v>2015</c:v>
                </c:pt>
                <c:pt idx="3">
                  <c:v>2016</c:v>
                </c:pt>
                <c:pt idx="4">
                  <c:v>2017</c:v>
                </c:pt>
              </c:numCache>
            </c:numRef>
          </c:cat>
          <c:val>
            <c:numRef>
              <c:f>'Operating Stacks'!$I$7:$M$7</c:f>
              <c:numCache>
                <c:formatCode>0%</c:formatCode>
                <c:ptCount val="5"/>
                <c:pt idx="0">
                  <c:v>0.44642857142857201</c:v>
                </c:pt>
                <c:pt idx="1">
                  <c:v>0.39823008849557501</c:v>
                </c:pt>
                <c:pt idx="2">
                  <c:v>0.347500286008466</c:v>
                </c:pt>
                <c:pt idx="3">
                  <c:v>0.35064764366611001</c:v>
                </c:pt>
                <c:pt idx="4">
                  <c:v>0.339174590078476</c:v>
                </c:pt>
              </c:numCache>
            </c:numRef>
          </c:val>
          <c:extLst>
            <c:ext xmlns:c16="http://schemas.microsoft.com/office/drawing/2014/chart" uri="{C3380CC4-5D6E-409C-BE32-E72D297353CC}">
              <c16:uniqueId val="{00000000-241A-42D7-B897-9ECBEF036C92}"/>
            </c:ext>
          </c:extLst>
        </c:ser>
        <c:ser>
          <c:idx val="3"/>
          <c:order val="1"/>
          <c:tx>
            <c:strRef>
              <c:f>'Operating Stacks'!$B$6</c:f>
              <c:strCache>
                <c:ptCount val="1"/>
                <c:pt idx="0">
                  <c:v>Sales/Marketing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'Operating Stacks'!$I$3:$M$3</c:f>
              <c:numCache>
                <c:formatCode>0</c:formatCode>
                <c:ptCount val="5"/>
                <c:pt idx="0">
                  <c:v>2013</c:v>
                </c:pt>
                <c:pt idx="1">
                  <c:v>2014</c:v>
                </c:pt>
                <c:pt idx="2">
                  <c:v>2015</c:v>
                </c:pt>
                <c:pt idx="3">
                  <c:v>2016</c:v>
                </c:pt>
                <c:pt idx="4">
                  <c:v>2017</c:v>
                </c:pt>
              </c:numCache>
            </c:numRef>
          </c:cat>
          <c:val>
            <c:numRef>
              <c:f>'Operating Stacks'!$I$6:$M$6</c:f>
              <c:numCache>
                <c:formatCode>0%</c:formatCode>
                <c:ptCount val="5"/>
                <c:pt idx="0">
                  <c:v>0.13571428571428601</c:v>
                </c:pt>
                <c:pt idx="1">
                  <c:v>0.28318584070796499</c:v>
                </c:pt>
                <c:pt idx="2">
                  <c:v>0.208214163139229</c:v>
                </c:pt>
                <c:pt idx="3">
                  <c:v>0.24946877259085601</c:v>
                </c:pt>
                <c:pt idx="4">
                  <c:v>0.258808354760103</c:v>
                </c:pt>
              </c:numCache>
            </c:numRef>
          </c:val>
          <c:extLst>
            <c:ext xmlns:c16="http://schemas.microsoft.com/office/drawing/2014/chart" uri="{C3380CC4-5D6E-409C-BE32-E72D297353CC}">
              <c16:uniqueId val="{00000001-241A-42D7-B897-9ECBEF036C92}"/>
            </c:ext>
          </c:extLst>
        </c:ser>
        <c:ser>
          <c:idx val="1"/>
          <c:order val="2"/>
          <c:tx>
            <c:strRef>
              <c:f>'Operating Stacks'!$B$5</c:f>
              <c:strCache>
                <c:ptCount val="1"/>
                <c:pt idx="0">
                  <c:v>Operations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'Operating Stacks'!$I$3:$M$3</c:f>
              <c:numCache>
                <c:formatCode>0</c:formatCode>
                <c:ptCount val="5"/>
                <c:pt idx="0">
                  <c:v>2013</c:v>
                </c:pt>
                <c:pt idx="1">
                  <c:v>2014</c:v>
                </c:pt>
                <c:pt idx="2">
                  <c:v>2015</c:v>
                </c:pt>
                <c:pt idx="3">
                  <c:v>2016</c:v>
                </c:pt>
                <c:pt idx="4">
                  <c:v>2017</c:v>
                </c:pt>
              </c:numCache>
            </c:numRef>
          </c:cat>
          <c:val>
            <c:numRef>
              <c:f>'Operating Stacks'!$I$5:$M$5</c:f>
              <c:numCache>
                <c:formatCode>0%</c:formatCode>
                <c:ptCount val="5"/>
                <c:pt idx="0">
                  <c:v>0.160714285714286</c:v>
                </c:pt>
                <c:pt idx="1">
                  <c:v>0.17699115044247801</c:v>
                </c:pt>
                <c:pt idx="2">
                  <c:v>0.296705182473401</c:v>
                </c:pt>
                <c:pt idx="3">
                  <c:v>0.22294339103031499</c:v>
                </c:pt>
                <c:pt idx="4">
                  <c:v>0.218083177253759</c:v>
                </c:pt>
              </c:numCache>
            </c:numRef>
          </c:val>
          <c:extLst>
            <c:ext xmlns:c16="http://schemas.microsoft.com/office/drawing/2014/chart" uri="{C3380CC4-5D6E-409C-BE32-E72D297353CC}">
              <c16:uniqueId val="{00000002-241A-42D7-B897-9ECBEF036C92}"/>
            </c:ext>
          </c:extLst>
        </c:ser>
        <c:ser>
          <c:idx val="0"/>
          <c:order val="3"/>
          <c:tx>
            <c:strRef>
              <c:f>'Operating Stacks'!$B$4</c:f>
              <c:strCache>
                <c:ptCount val="1"/>
                <c:pt idx="0">
                  <c:v>General &amp; Administrative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'Operating Stacks'!$I$3:$M$3</c:f>
              <c:numCache>
                <c:formatCode>0</c:formatCode>
                <c:ptCount val="5"/>
                <c:pt idx="0">
                  <c:v>2013</c:v>
                </c:pt>
                <c:pt idx="1">
                  <c:v>2014</c:v>
                </c:pt>
                <c:pt idx="2">
                  <c:v>2015</c:v>
                </c:pt>
                <c:pt idx="3">
                  <c:v>2016</c:v>
                </c:pt>
                <c:pt idx="4">
                  <c:v>2017</c:v>
                </c:pt>
              </c:numCache>
            </c:numRef>
          </c:cat>
          <c:val>
            <c:numRef>
              <c:f>'Operating Stacks'!$I$4:$M$4</c:f>
              <c:numCache>
                <c:formatCode>0%</c:formatCode>
                <c:ptCount val="5"/>
                <c:pt idx="0">
                  <c:v>0.25714285714285701</c:v>
                </c:pt>
                <c:pt idx="1">
                  <c:v>0.14159292035398199</c:v>
                </c:pt>
                <c:pt idx="2">
                  <c:v>0.14758036837890401</c:v>
                </c:pt>
                <c:pt idx="3">
                  <c:v>0.17694019271271799</c:v>
                </c:pt>
                <c:pt idx="4">
                  <c:v>0.183933877907663</c:v>
                </c:pt>
              </c:numCache>
            </c:numRef>
          </c:val>
          <c:extLst>
            <c:ext xmlns:c16="http://schemas.microsoft.com/office/drawing/2014/chart" uri="{C3380CC4-5D6E-409C-BE32-E72D297353CC}">
              <c16:uniqueId val="{00000003-241A-42D7-B897-9ECBEF036C92}"/>
            </c:ext>
          </c:extLst>
        </c:ser>
        <c:dLbls>
          <c:showLegendKey val="0"/>
          <c:showVal val="0"/>
          <c:showCatName val="0"/>
          <c:showSerName val="0"/>
          <c:showPercent val="0"/>
          <c:showBubbleSize val="0"/>
        </c:dLbls>
        <c:gapWidth val="50"/>
        <c:shape val="cylinder"/>
        <c:axId val="401275856"/>
        <c:axId val="401276248"/>
        <c:axId val="0"/>
      </c:bar3DChart>
      <c:catAx>
        <c:axId val="401275856"/>
        <c:scaling>
          <c:orientation val="minMax"/>
        </c:scaling>
        <c:delete val="0"/>
        <c:axPos val="b"/>
        <c:numFmt formatCode="0" sourceLinked="1"/>
        <c:majorTickMark val="out"/>
        <c:minorTickMark val="none"/>
        <c:tickLblPos val="nextTo"/>
        <c:crossAx val="401276248"/>
        <c:crosses val="autoZero"/>
        <c:auto val="0"/>
        <c:lblAlgn val="ctr"/>
        <c:lblOffset val="100"/>
        <c:noMultiLvlLbl val="0"/>
      </c:catAx>
      <c:valAx>
        <c:axId val="401276248"/>
        <c:scaling>
          <c:orientation val="minMax"/>
        </c:scaling>
        <c:delete val="0"/>
        <c:axPos val="l"/>
        <c:majorGridlines/>
        <c:numFmt formatCode="0%" sourceLinked="1"/>
        <c:majorTickMark val="out"/>
        <c:minorTickMark val="none"/>
        <c:tickLblPos val="nextTo"/>
        <c:crossAx val="401275856"/>
        <c:crosses val="autoZero"/>
        <c:crossBetween val="between"/>
        <c:majorUnit val="0.2"/>
      </c:valAx>
    </c:plotArea>
    <c:legend>
      <c:legendPos val="b"/>
      <c:overlay val="0"/>
    </c:legend>
    <c:plotVisOnly val="1"/>
    <c:dispBlanksAs val="gap"/>
    <c:showDLblsOverMax val="0"/>
  </c:chart>
  <c:txPr>
    <a:bodyPr/>
    <a:lstStyle/>
    <a:p>
      <a:pPr>
        <a:defRPr sz="2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7.2'!$B$123</c:f>
              <c:strCache>
                <c:ptCount val="1"/>
                <c:pt idx="0">
                  <c:v>Angel/Seed</c:v>
                </c:pt>
              </c:strCache>
            </c:strRef>
          </c:tx>
          <c:spPr>
            <a:ln w="28575" cap="rnd">
              <a:solidFill>
                <a:schemeClr val="accent1"/>
              </a:solidFill>
              <a:round/>
            </a:ln>
            <a:effectLst/>
          </c:spPr>
          <c:marker>
            <c:symbol val="none"/>
          </c:marker>
          <c:cat>
            <c:numRef>
              <c:f>'Figure 7.2'!$C$97:$P$97</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'Figure 7.2'!$C$123:$P$123</c:f>
              <c:numCache>
                <c:formatCode>0.0%</c:formatCode>
                <c:ptCount val="14"/>
                <c:pt idx="0">
                  <c:v>0.32258064516129031</c:v>
                </c:pt>
                <c:pt idx="1">
                  <c:v>0.37694704049844235</c:v>
                </c:pt>
                <c:pt idx="2">
                  <c:v>0.39694656488549618</c:v>
                </c:pt>
                <c:pt idx="3">
                  <c:v>0.38917089678510997</c:v>
                </c:pt>
                <c:pt idx="4">
                  <c:v>0.37956204379562042</c:v>
                </c:pt>
                <c:pt idx="5">
                  <c:v>0.44871794871794873</c:v>
                </c:pt>
                <c:pt idx="6">
                  <c:v>0.48995215311004786</c:v>
                </c:pt>
                <c:pt idx="7">
                  <c:v>0.51417004048582993</c:v>
                </c:pt>
                <c:pt idx="8">
                  <c:v>0.52228875582168999</c:v>
                </c:pt>
                <c:pt idx="9">
                  <c:v>0.52983201390229773</c:v>
                </c:pt>
                <c:pt idx="10">
                  <c:v>0.55672774384601142</c:v>
                </c:pt>
                <c:pt idx="11">
                  <c:v>0.56329381879762908</c:v>
                </c:pt>
                <c:pt idx="12">
                  <c:v>0.59944472488642098</c:v>
                </c:pt>
                <c:pt idx="13">
                  <c:v>0.58571016997983294</c:v>
                </c:pt>
              </c:numCache>
            </c:numRef>
          </c:val>
          <c:smooth val="0"/>
          <c:extLst>
            <c:ext xmlns:c16="http://schemas.microsoft.com/office/drawing/2014/chart" uri="{C3380CC4-5D6E-409C-BE32-E72D297353CC}">
              <c16:uniqueId val="{00000000-906A-4BDB-9991-EED9C872306A}"/>
            </c:ext>
          </c:extLst>
        </c:ser>
        <c:ser>
          <c:idx val="1"/>
          <c:order val="1"/>
          <c:tx>
            <c:strRef>
              <c:f>'Figure 7.2'!$B$124</c:f>
              <c:strCache>
                <c:ptCount val="1"/>
                <c:pt idx="0">
                  <c:v>Series A</c:v>
                </c:pt>
              </c:strCache>
            </c:strRef>
          </c:tx>
          <c:spPr>
            <a:ln w="28575" cap="rnd">
              <a:solidFill>
                <a:schemeClr val="accent2"/>
              </a:solidFill>
              <a:round/>
            </a:ln>
            <a:effectLst/>
          </c:spPr>
          <c:marker>
            <c:symbol val="none"/>
          </c:marker>
          <c:cat>
            <c:numRef>
              <c:f>'Figure 7.2'!$C$97:$P$97</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'Figure 7.2'!$C$124:$P$124</c:f>
              <c:numCache>
                <c:formatCode>0.0%</c:formatCode>
                <c:ptCount val="14"/>
                <c:pt idx="0">
                  <c:v>0.70974808324205918</c:v>
                </c:pt>
                <c:pt idx="1">
                  <c:v>0.65858208955223885</c:v>
                </c:pt>
                <c:pt idx="2">
                  <c:v>0.65759312320916907</c:v>
                </c:pt>
                <c:pt idx="3">
                  <c:v>0.64211975223675155</c:v>
                </c:pt>
                <c:pt idx="4">
                  <c:v>0.66437007874015752</c:v>
                </c:pt>
                <c:pt idx="5">
                  <c:v>0.6339144215530903</c:v>
                </c:pt>
                <c:pt idx="6">
                  <c:v>0.65393939393939393</c:v>
                </c:pt>
                <c:pt idx="7">
                  <c:v>0.64689880304679004</c:v>
                </c:pt>
                <c:pt idx="8">
                  <c:v>0.68348848603625678</c:v>
                </c:pt>
                <c:pt idx="9">
                  <c:v>0.69348350764279965</c:v>
                </c:pt>
                <c:pt idx="10">
                  <c:v>0.71948608137044967</c:v>
                </c:pt>
                <c:pt idx="11">
                  <c:v>0.74232413525068019</c:v>
                </c:pt>
                <c:pt idx="12">
                  <c:v>0.74162495186753952</c:v>
                </c:pt>
                <c:pt idx="13">
                  <c:v>0.74787644787644791</c:v>
                </c:pt>
              </c:numCache>
            </c:numRef>
          </c:val>
          <c:smooth val="0"/>
          <c:extLst>
            <c:ext xmlns:c16="http://schemas.microsoft.com/office/drawing/2014/chart" uri="{C3380CC4-5D6E-409C-BE32-E72D297353CC}">
              <c16:uniqueId val="{00000001-906A-4BDB-9991-EED9C872306A}"/>
            </c:ext>
          </c:extLst>
        </c:ser>
        <c:ser>
          <c:idx val="2"/>
          <c:order val="2"/>
          <c:tx>
            <c:strRef>
              <c:f>'Figure 7.2'!$B$125</c:f>
              <c:strCache>
                <c:ptCount val="1"/>
                <c:pt idx="0">
                  <c:v>Series B+</c:v>
                </c:pt>
              </c:strCache>
            </c:strRef>
          </c:tx>
          <c:spPr>
            <a:ln w="28575" cap="rnd">
              <a:solidFill>
                <a:schemeClr val="accent3"/>
              </a:solidFill>
              <a:round/>
            </a:ln>
            <a:effectLst/>
          </c:spPr>
          <c:marker>
            <c:symbol val="none"/>
          </c:marker>
          <c:cat>
            <c:numRef>
              <c:f>'Figure 7.2'!$C$97:$P$97</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'Figure 7.2'!$C$125:$P$125</c:f>
              <c:numCache>
                <c:formatCode>0.0%</c:formatCode>
                <c:ptCount val="14"/>
                <c:pt idx="0">
                  <c:v>0.86453839516824849</c:v>
                </c:pt>
                <c:pt idx="1">
                  <c:v>0.8735271013354281</c:v>
                </c:pt>
                <c:pt idx="2">
                  <c:v>0.84818067754077797</c:v>
                </c:pt>
                <c:pt idx="3">
                  <c:v>0.8487544483985765</c:v>
                </c:pt>
                <c:pt idx="4">
                  <c:v>0.8134453781512605</c:v>
                </c:pt>
                <c:pt idx="5">
                  <c:v>0.81979891724671305</c:v>
                </c:pt>
                <c:pt idx="6">
                  <c:v>0.82605863192182405</c:v>
                </c:pt>
                <c:pt idx="7">
                  <c:v>0.80744544287548137</c:v>
                </c:pt>
                <c:pt idx="8">
                  <c:v>0.79883381924198249</c:v>
                </c:pt>
                <c:pt idx="9">
                  <c:v>0.82697807435653004</c:v>
                </c:pt>
                <c:pt idx="10">
                  <c:v>0.83708609271523182</c:v>
                </c:pt>
                <c:pt idx="11">
                  <c:v>0.82134234669241912</c:v>
                </c:pt>
                <c:pt idx="12">
                  <c:v>0.82398190045248865</c:v>
                </c:pt>
                <c:pt idx="13">
                  <c:v>0.8365853658536585</c:v>
                </c:pt>
              </c:numCache>
            </c:numRef>
          </c:val>
          <c:smooth val="0"/>
          <c:extLst>
            <c:ext xmlns:c16="http://schemas.microsoft.com/office/drawing/2014/chart" uri="{C3380CC4-5D6E-409C-BE32-E72D297353CC}">
              <c16:uniqueId val="{00000002-906A-4BDB-9991-EED9C872306A}"/>
            </c:ext>
          </c:extLst>
        </c:ser>
        <c:dLbls>
          <c:showLegendKey val="0"/>
          <c:showVal val="0"/>
          <c:showCatName val="0"/>
          <c:showSerName val="0"/>
          <c:showPercent val="0"/>
          <c:showBubbleSize val="0"/>
        </c:dLbls>
        <c:smooth val="0"/>
        <c:axId val="57116879"/>
        <c:axId val="2089459439"/>
      </c:lineChart>
      <c:catAx>
        <c:axId val="571168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89459439"/>
        <c:crosses val="autoZero"/>
        <c:auto val="1"/>
        <c:lblAlgn val="ctr"/>
        <c:lblOffset val="100"/>
        <c:noMultiLvlLbl val="0"/>
      </c:catAx>
      <c:valAx>
        <c:axId val="2089459439"/>
        <c:scaling>
          <c:orientation val="minMax"/>
          <c:max val="0.95000000000000007"/>
          <c:min val="0.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116879"/>
        <c:crosses val="autoZero"/>
        <c:crossBetween val="between"/>
      </c:valAx>
      <c:spPr>
        <a:noFill/>
        <a:ln>
          <a:noFill/>
        </a:ln>
        <a:effectLst/>
      </c:spPr>
    </c:plotArea>
    <c:legend>
      <c:legendPos val="b"/>
      <c:layout>
        <c:manualLayout>
          <c:xMode val="edge"/>
          <c:yMode val="edge"/>
          <c:x val="0.21448638152202038"/>
          <c:y val="0.91347476920767556"/>
          <c:w val="0.52428444240298244"/>
          <c:h val="6.383020547039461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1"/>
              </a:solidFill>
              <a:round/>
            </a:ln>
            <a:effectLst/>
          </c:spPr>
          <c:marker>
            <c:symbol val="none"/>
          </c:marker>
          <c:cat>
            <c:numRef>
              <c:f>Sheet1!$B$1:$T$1</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Sheet1!$B$2:$T$2</c:f>
              <c:numCache>
                <c:formatCode>General</c:formatCode>
                <c:ptCount val="19"/>
                <c:pt idx="0">
                  <c:v>137.41</c:v>
                </c:pt>
                <c:pt idx="1">
                  <c:v>150.96</c:v>
                </c:pt>
                <c:pt idx="2">
                  <c:v>13.93</c:v>
                </c:pt>
                <c:pt idx="3">
                  <c:v>-2.75</c:v>
                </c:pt>
                <c:pt idx="4">
                  <c:v>4.21</c:v>
                </c:pt>
                <c:pt idx="5">
                  <c:v>8.8800000000000008</c:v>
                </c:pt>
                <c:pt idx="6">
                  <c:v>11.18</c:v>
                </c:pt>
                <c:pt idx="7">
                  <c:v>11.88</c:v>
                </c:pt>
                <c:pt idx="8">
                  <c:v>11.74</c:v>
                </c:pt>
                <c:pt idx="9">
                  <c:v>8.0399999999999991</c:v>
                </c:pt>
                <c:pt idx="10">
                  <c:v>12.78</c:v>
                </c:pt>
                <c:pt idx="11">
                  <c:v>15.97</c:v>
                </c:pt>
                <c:pt idx="12">
                  <c:v>28.44</c:v>
                </c:pt>
                <c:pt idx="13">
                  <c:v>25.36</c:v>
                </c:pt>
                <c:pt idx="14">
                  <c:v>27.93</c:v>
                </c:pt>
                <c:pt idx="15">
                  <c:v>31.09</c:v>
                </c:pt>
                <c:pt idx="16">
                  <c:v>39.17</c:v>
                </c:pt>
                <c:pt idx="17">
                  <c:v>28.4</c:v>
                </c:pt>
                <c:pt idx="18">
                  <c:v>22.14</c:v>
                </c:pt>
              </c:numCache>
            </c:numRef>
          </c:val>
          <c:smooth val="0"/>
          <c:extLst>
            <c:ext xmlns:c16="http://schemas.microsoft.com/office/drawing/2014/chart" uri="{C3380CC4-5D6E-409C-BE32-E72D297353CC}">
              <c16:uniqueId val="{00000000-6D16-48EA-96A5-352079F4967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50583008"/>
        <c:axId val="-1250594432"/>
      </c:lineChart>
      <c:catAx>
        <c:axId val="-12505830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250594432"/>
        <c:crosses val="autoZero"/>
        <c:auto val="1"/>
        <c:lblAlgn val="ctr"/>
        <c:lblOffset val="100"/>
        <c:noMultiLvlLbl val="0"/>
      </c:catAx>
      <c:valAx>
        <c:axId val="-12505944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25058300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solidFill>
              <a:schemeClr val="accent1"/>
            </a:solidFill>
            <a:ln>
              <a:noFill/>
            </a:ln>
            <a:effectLst/>
          </c:spPr>
          <c:cat>
            <c:numRef>
              <c:f>'IRR TVPI PME'!$A$2:$A$36</c:f>
              <c:numCache>
                <c:formatCode>General</c:formatCode>
                <c:ptCount val="3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numCache>
            </c:numRef>
          </c:cat>
          <c:val>
            <c:numRef>
              <c:f>'IRR TVPI PME'!$B$2:$B$36</c:f>
              <c:numCache>
                <c:formatCode>General</c:formatCode>
                <c:ptCount val="35"/>
                <c:pt idx="0">
                  <c:v>8.4700000000000006</c:v>
                </c:pt>
                <c:pt idx="1">
                  <c:v>7.38</c:v>
                </c:pt>
                <c:pt idx="2">
                  <c:v>10.23</c:v>
                </c:pt>
                <c:pt idx="3">
                  <c:v>8.65</c:v>
                </c:pt>
                <c:pt idx="4">
                  <c:v>12.91</c:v>
                </c:pt>
                <c:pt idx="5">
                  <c:v>14.52</c:v>
                </c:pt>
                <c:pt idx="6">
                  <c:v>18.260000000000002</c:v>
                </c:pt>
                <c:pt idx="7">
                  <c:v>18.89</c:v>
                </c:pt>
                <c:pt idx="8">
                  <c:v>19.16</c:v>
                </c:pt>
                <c:pt idx="9">
                  <c:v>33.11</c:v>
                </c:pt>
                <c:pt idx="10">
                  <c:v>27.89</c:v>
                </c:pt>
                <c:pt idx="11">
                  <c:v>32.6</c:v>
                </c:pt>
                <c:pt idx="12">
                  <c:v>46.71</c:v>
                </c:pt>
                <c:pt idx="13">
                  <c:v>59.31</c:v>
                </c:pt>
                <c:pt idx="14">
                  <c:v>88.48</c:v>
                </c:pt>
                <c:pt idx="15">
                  <c:v>100.83</c:v>
                </c:pt>
                <c:pt idx="16">
                  <c:v>91.8</c:v>
                </c:pt>
                <c:pt idx="17">
                  <c:v>11.88</c:v>
                </c:pt>
                <c:pt idx="18">
                  <c:v>-0.9</c:v>
                </c:pt>
                <c:pt idx="19">
                  <c:v>0.74</c:v>
                </c:pt>
                <c:pt idx="20">
                  <c:v>2.69</c:v>
                </c:pt>
                <c:pt idx="21">
                  <c:v>-0.33</c:v>
                </c:pt>
                <c:pt idx="22">
                  <c:v>9.16</c:v>
                </c:pt>
                <c:pt idx="23">
                  <c:v>8</c:v>
                </c:pt>
                <c:pt idx="24">
                  <c:v>7.18</c:v>
                </c:pt>
                <c:pt idx="25">
                  <c:v>8.92</c:v>
                </c:pt>
                <c:pt idx="26">
                  <c:v>15.83</c:v>
                </c:pt>
                <c:pt idx="27">
                  <c:v>12.8</c:v>
                </c:pt>
                <c:pt idx="28">
                  <c:v>15.09</c:v>
                </c:pt>
                <c:pt idx="29">
                  <c:v>28.29</c:v>
                </c:pt>
                <c:pt idx="30">
                  <c:v>19.100000000000001</c:v>
                </c:pt>
                <c:pt idx="31">
                  <c:v>18.559999999999999</c:v>
                </c:pt>
                <c:pt idx="32">
                  <c:v>18.04</c:v>
                </c:pt>
                <c:pt idx="33">
                  <c:v>11.82</c:v>
                </c:pt>
                <c:pt idx="34">
                  <c:v>11.09</c:v>
                </c:pt>
              </c:numCache>
            </c:numRef>
          </c:val>
          <c:extLst>
            <c:ext xmlns:c16="http://schemas.microsoft.com/office/drawing/2014/chart" uri="{C3380CC4-5D6E-409C-BE32-E72D297353CC}">
              <c16:uniqueId val="{00000000-6D25-4F07-A53F-7BAD437E78F1}"/>
            </c:ext>
          </c:extLst>
        </c:ser>
        <c:dLbls>
          <c:showLegendKey val="0"/>
          <c:showVal val="0"/>
          <c:showCatName val="0"/>
          <c:showSerName val="0"/>
          <c:showPercent val="0"/>
          <c:showBubbleSize val="0"/>
        </c:dLbls>
        <c:axId val="-1250591168"/>
        <c:axId val="-1250585728"/>
      </c:areaChart>
      <c:catAx>
        <c:axId val="-1250591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585728"/>
        <c:crosses val="autoZero"/>
        <c:auto val="1"/>
        <c:lblAlgn val="ctr"/>
        <c:lblOffset val="100"/>
        <c:noMultiLvlLbl val="0"/>
      </c:catAx>
      <c:valAx>
        <c:axId val="-1250585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59116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C2412-57D9-42BB-B035-ACEF3E410CD8}" type="doc">
      <dgm:prSet loTypeId="urn:microsoft.com/office/officeart/2005/8/layout/venn1" loCatId="relationship" qsTypeId="urn:microsoft.com/office/officeart/2005/8/quickstyle/simple1" qsCatId="simple" csTypeId="urn:microsoft.com/office/officeart/2005/8/colors/accent1_2" csCatId="accent1" phldr="1"/>
      <dgm:spPr/>
    </dgm:pt>
    <dgm:pt modelId="{8190B916-ABD9-491F-AABD-3F943C9F516D}">
      <dgm:prSet phldrT="[Text]"/>
      <dgm:spPr/>
      <dgm:t>
        <a:bodyPr/>
        <a:lstStyle/>
        <a:p>
          <a:r>
            <a:rPr lang="en-US" dirty="0">
              <a:solidFill>
                <a:srgbClr val="00B0F0"/>
              </a:solidFill>
            </a:rPr>
            <a:t>Corporate finance</a:t>
          </a:r>
        </a:p>
      </dgm:t>
    </dgm:pt>
    <dgm:pt modelId="{9DF6B516-291D-41FD-83F6-8A84D0327D48}" type="parTrans" cxnId="{7D2CAD48-4265-4B03-A88E-AA032AC9A5CF}">
      <dgm:prSet/>
      <dgm:spPr/>
      <dgm:t>
        <a:bodyPr/>
        <a:lstStyle/>
        <a:p>
          <a:endParaRPr lang="en-US"/>
        </a:p>
      </dgm:t>
    </dgm:pt>
    <dgm:pt modelId="{B023B15F-D200-4F37-A4A6-83B12E6A25BE}" type="sibTrans" cxnId="{7D2CAD48-4265-4B03-A88E-AA032AC9A5CF}">
      <dgm:prSet/>
      <dgm:spPr/>
      <dgm:t>
        <a:bodyPr/>
        <a:lstStyle/>
        <a:p>
          <a:endParaRPr lang="en-US"/>
        </a:p>
      </dgm:t>
    </dgm:pt>
    <dgm:pt modelId="{76764AB4-656B-42C3-B1F0-59E787D6A7AA}">
      <dgm:prSet phldrT="[Text]"/>
      <dgm:spPr/>
      <dgm:t>
        <a:bodyPr/>
        <a:lstStyle/>
        <a:p>
          <a:r>
            <a:rPr lang="en-US" dirty="0">
              <a:solidFill>
                <a:srgbClr val="FF0000"/>
              </a:solidFill>
            </a:rPr>
            <a:t>Entrepre-neurship</a:t>
          </a:r>
        </a:p>
      </dgm:t>
    </dgm:pt>
    <dgm:pt modelId="{59B01EA6-3890-4DD8-8588-D136F69AEEAA}" type="parTrans" cxnId="{DF55D814-8D7D-43B7-AEBF-090A5EB8ED29}">
      <dgm:prSet/>
      <dgm:spPr/>
      <dgm:t>
        <a:bodyPr/>
        <a:lstStyle/>
        <a:p>
          <a:endParaRPr lang="en-GB"/>
        </a:p>
      </dgm:t>
    </dgm:pt>
    <dgm:pt modelId="{D42CAA87-CF51-4193-89F7-F61C97A9C575}" type="sibTrans" cxnId="{DF55D814-8D7D-43B7-AEBF-090A5EB8ED29}">
      <dgm:prSet/>
      <dgm:spPr/>
      <dgm:t>
        <a:bodyPr/>
        <a:lstStyle/>
        <a:p>
          <a:endParaRPr lang="en-GB"/>
        </a:p>
      </dgm:t>
    </dgm:pt>
    <dgm:pt modelId="{0FD91CCE-CB31-41F7-A99F-1EA71F543098}" type="pres">
      <dgm:prSet presAssocID="{451C2412-57D9-42BB-B035-ACEF3E410CD8}" presName="compositeShape" presStyleCnt="0">
        <dgm:presLayoutVars>
          <dgm:chMax val="7"/>
          <dgm:dir/>
          <dgm:resizeHandles val="exact"/>
        </dgm:presLayoutVars>
      </dgm:prSet>
      <dgm:spPr/>
    </dgm:pt>
    <dgm:pt modelId="{553FF338-EF98-4AFD-8A8A-8D1E49617C5D}" type="pres">
      <dgm:prSet presAssocID="{8190B916-ABD9-491F-AABD-3F943C9F516D}" presName="circ1" presStyleLbl="vennNode1" presStyleIdx="0" presStyleCnt="2" custScaleX="100093"/>
      <dgm:spPr/>
    </dgm:pt>
    <dgm:pt modelId="{B21BAE04-A847-4480-B1FE-59936EB7A1B5}" type="pres">
      <dgm:prSet presAssocID="{8190B916-ABD9-491F-AABD-3F943C9F516D}" presName="circ1Tx" presStyleLbl="revTx" presStyleIdx="0" presStyleCnt="0">
        <dgm:presLayoutVars>
          <dgm:chMax val="0"/>
          <dgm:chPref val="0"/>
          <dgm:bulletEnabled val="1"/>
        </dgm:presLayoutVars>
      </dgm:prSet>
      <dgm:spPr/>
    </dgm:pt>
    <dgm:pt modelId="{9BC39871-D906-4F73-AFB1-DDA762DEF3B0}" type="pres">
      <dgm:prSet presAssocID="{76764AB4-656B-42C3-B1F0-59E787D6A7AA}" presName="circ2" presStyleLbl="vennNode1" presStyleIdx="1" presStyleCnt="2"/>
      <dgm:spPr/>
    </dgm:pt>
    <dgm:pt modelId="{6E9BB005-89A9-4AD2-B70F-FBDA38400C61}" type="pres">
      <dgm:prSet presAssocID="{76764AB4-656B-42C3-B1F0-59E787D6A7AA}" presName="circ2Tx" presStyleLbl="revTx" presStyleIdx="0" presStyleCnt="0">
        <dgm:presLayoutVars>
          <dgm:chMax val="0"/>
          <dgm:chPref val="0"/>
          <dgm:bulletEnabled val="1"/>
        </dgm:presLayoutVars>
      </dgm:prSet>
      <dgm:spPr/>
    </dgm:pt>
  </dgm:ptLst>
  <dgm:cxnLst>
    <dgm:cxn modelId="{DF55D814-8D7D-43B7-AEBF-090A5EB8ED29}" srcId="{451C2412-57D9-42BB-B035-ACEF3E410CD8}" destId="{76764AB4-656B-42C3-B1F0-59E787D6A7AA}" srcOrd="1" destOrd="0" parTransId="{59B01EA6-3890-4DD8-8588-D136F69AEEAA}" sibTransId="{D42CAA87-CF51-4193-89F7-F61C97A9C575}"/>
    <dgm:cxn modelId="{7D2CAD48-4265-4B03-A88E-AA032AC9A5CF}" srcId="{451C2412-57D9-42BB-B035-ACEF3E410CD8}" destId="{8190B916-ABD9-491F-AABD-3F943C9F516D}" srcOrd="0" destOrd="0" parTransId="{9DF6B516-291D-41FD-83F6-8A84D0327D48}" sibTransId="{B023B15F-D200-4F37-A4A6-83B12E6A25BE}"/>
    <dgm:cxn modelId="{7907D46D-CC14-4B01-B6B7-5101F6945FDD}" type="presOf" srcId="{8190B916-ABD9-491F-AABD-3F943C9F516D}" destId="{553FF338-EF98-4AFD-8A8A-8D1E49617C5D}" srcOrd="0" destOrd="0" presId="urn:microsoft.com/office/officeart/2005/8/layout/venn1"/>
    <dgm:cxn modelId="{95045D78-3327-4354-95F4-39A8CB93DBEC}" type="presOf" srcId="{76764AB4-656B-42C3-B1F0-59E787D6A7AA}" destId="{6E9BB005-89A9-4AD2-B70F-FBDA38400C61}" srcOrd="1" destOrd="0" presId="urn:microsoft.com/office/officeart/2005/8/layout/venn1"/>
    <dgm:cxn modelId="{E40318AA-1F80-485A-A9A0-935EBBBE2B26}" type="presOf" srcId="{8190B916-ABD9-491F-AABD-3F943C9F516D}" destId="{B21BAE04-A847-4480-B1FE-59936EB7A1B5}" srcOrd="1" destOrd="0" presId="urn:microsoft.com/office/officeart/2005/8/layout/venn1"/>
    <dgm:cxn modelId="{2406B5B1-EF69-4204-A810-502BAC5086AE}" type="presOf" srcId="{451C2412-57D9-42BB-B035-ACEF3E410CD8}" destId="{0FD91CCE-CB31-41F7-A99F-1EA71F543098}" srcOrd="0" destOrd="0" presId="urn:microsoft.com/office/officeart/2005/8/layout/venn1"/>
    <dgm:cxn modelId="{8EC5DCD8-C819-443B-B293-03A030A0B190}" type="presOf" srcId="{76764AB4-656B-42C3-B1F0-59E787D6A7AA}" destId="{9BC39871-D906-4F73-AFB1-DDA762DEF3B0}" srcOrd="0" destOrd="0" presId="urn:microsoft.com/office/officeart/2005/8/layout/venn1"/>
    <dgm:cxn modelId="{22E2A80A-C343-489D-9F50-889D08744C23}" type="presParOf" srcId="{0FD91CCE-CB31-41F7-A99F-1EA71F543098}" destId="{553FF338-EF98-4AFD-8A8A-8D1E49617C5D}" srcOrd="0" destOrd="0" presId="urn:microsoft.com/office/officeart/2005/8/layout/venn1"/>
    <dgm:cxn modelId="{BF31D24C-4EDB-46BF-A463-53656D7A2C06}" type="presParOf" srcId="{0FD91CCE-CB31-41F7-A99F-1EA71F543098}" destId="{B21BAE04-A847-4480-B1FE-59936EB7A1B5}" srcOrd="1" destOrd="0" presId="urn:microsoft.com/office/officeart/2005/8/layout/venn1"/>
    <dgm:cxn modelId="{FA83D839-DF04-485A-9366-7414A1657811}" type="presParOf" srcId="{0FD91CCE-CB31-41F7-A99F-1EA71F543098}" destId="{9BC39871-D906-4F73-AFB1-DDA762DEF3B0}" srcOrd="2" destOrd="0" presId="urn:microsoft.com/office/officeart/2005/8/layout/venn1"/>
    <dgm:cxn modelId="{29F12E37-009B-422B-ADAD-461D3E09CEE0}" type="presParOf" srcId="{0FD91CCE-CB31-41F7-A99F-1EA71F543098}" destId="{6E9BB005-89A9-4AD2-B70F-FBDA38400C6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C2412-57D9-42BB-B035-ACEF3E410CD8}" type="doc">
      <dgm:prSet loTypeId="urn:microsoft.com/office/officeart/2005/8/layout/venn1" loCatId="relationship" qsTypeId="urn:microsoft.com/office/officeart/2005/8/quickstyle/simple1" qsCatId="simple" csTypeId="urn:microsoft.com/office/officeart/2005/8/colors/accent1_2" csCatId="accent1" phldr="1"/>
      <dgm:spPr/>
    </dgm:pt>
    <dgm:pt modelId="{8190B916-ABD9-491F-AABD-3F943C9F516D}">
      <dgm:prSet phldrT="[Text]"/>
      <dgm:spPr/>
      <dgm:t>
        <a:bodyPr/>
        <a:lstStyle/>
        <a:p>
          <a:r>
            <a:rPr lang="en-US" dirty="0">
              <a:solidFill>
                <a:srgbClr val="00B0F0"/>
              </a:solidFill>
            </a:rPr>
            <a:t>Corporate finance</a:t>
          </a:r>
        </a:p>
      </dgm:t>
    </dgm:pt>
    <dgm:pt modelId="{9DF6B516-291D-41FD-83F6-8A84D0327D48}" type="parTrans" cxnId="{7D2CAD48-4265-4B03-A88E-AA032AC9A5CF}">
      <dgm:prSet/>
      <dgm:spPr/>
      <dgm:t>
        <a:bodyPr/>
        <a:lstStyle/>
        <a:p>
          <a:endParaRPr lang="en-US"/>
        </a:p>
      </dgm:t>
    </dgm:pt>
    <dgm:pt modelId="{B023B15F-D200-4F37-A4A6-83B12E6A25BE}" type="sibTrans" cxnId="{7D2CAD48-4265-4B03-A88E-AA032AC9A5CF}">
      <dgm:prSet/>
      <dgm:spPr/>
      <dgm:t>
        <a:bodyPr/>
        <a:lstStyle/>
        <a:p>
          <a:endParaRPr lang="en-US"/>
        </a:p>
      </dgm:t>
    </dgm:pt>
    <dgm:pt modelId="{76764AB4-656B-42C3-B1F0-59E787D6A7AA}">
      <dgm:prSet phldrT="[Text]"/>
      <dgm:spPr/>
      <dgm:t>
        <a:bodyPr/>
        <a:lstStyle/>
        <a:p>
          <a:r>
            <a:rPr lang="en-US" dirty="0">
              <a:solidFill>
                <a:srgbClr val="FF0000"/>
              </a:solidFill>
            </a:rPr>
            <a:t>Entrepre-neurship</a:t>
          </a:r>
        </a:p>
      </dgm:t>
    </dgm:pt>
    <dgm:pt modelId="{59B01EA6-3890-4DD8-8588-D136F69AEEAA}" type="parTrans" cxnId="{DF55D814-8D7D-43B7-AEBF-090A5EB8ED29}">
      <dgm:prSet/>
      <dgm:spPr/>
      <dgm:t>
        <a:bodyPr/>
        <a:lstStyle/>
        <a:p>
          <a:endParaRPr lang="en-GB"/>
        </a:p>
      </dgm:t>
    </dgm:pt>
    <dgm:pt modelId="{D42CAA87-CF51-4193-89F7-F61C97A9C575}" type="sibTrans" cxnId="{DF55D814-8D7D-43B7-AEBF-090A5EB8ED29}">
      <dgm:prSet/>
      <dgm:spPr/>
      <dgm:t>
        <a:bodyPr/>
        <a:lstStyle/>
        <a:p>
          <a:endParaRPr lang="en-GB"/>
        </a:p>
      </dgm:t>
    </dgm:pt>
    <dgm:pt modelId="{0FD91CCE-CB31-41F7-A99F-1EA71F543098}" type="pres">
      <dgm:prSet presAssocID="{451C2412-57D9-42BB-B035-ACEF3E410CD8}" presName="compositeShape" presStyleCnt="0">
        <dgm:presLayoutVars>
          <dgm:chMax val="7"/>
          <dgm:dir/>
          <dgm:resizeHandles val="exact"/>
        </dgm:presLayoutVars>
      </dgm:prSet>
      <dgm:spPr/>
    </dgm:pt>
    <dgm:pt modelId="{553FF338-EF98-4AFD-8A8A-8D1E49617C5D}" type="pres">
      <dgm:prSet presAssocID="{8190B916-ABD9-491F-AABD-3F943C9F516D}" presName="circ1" presStyleLbl="vennNode1" presStyleIdx="0" presStyleCnt="2" custScaleX="100093"/>
      <dgm:spPr/>
    </dgm:pt>
    <dgm:pt modelId="{B21BAE04-A847-4480-B1FE-59936EB7A1B5}" type="pres">
      <dgm:prSet presAssocID="{8190B916-ABD9-491F-AABD-3F943C9F516D}" presName="circ1Tx" presStyleLbl="revTx" presStyleIdx="0" presStyleCnt="0">
        <dgm:presLayoutVars>
          <dgm:chMax val="0"/>
          <dgm:chPref val="0"/>
          <dgm:bulletEnabled val="1"/>
        </dgm:presLayoutVars>
      </dgm:prSet>
      <dgm:spPr/>
    </dgm:pt>
    <dgm:pt modelId="{9BC39871-D906-4F73-AFB1-DDA762DEF3B0}" type="pres">
      <dgm:prSet presAssocID="{76764AB4-656B-42C3-B1F0-59E787D6A7AA}" presName="circ2" presStyleLbl="vennNode1" presStyleIdx="1" presStyleCnt="2"/>
      <dgm:spPr/>
    </dgm:pt>
    <dgm:pt modelId="{6E9BB005-89A9-4AD2-B70F-FBDA38400C61}" type="pres">
      <dgm:prSet presAssocID="{76764AB4-656B-42C3-B1F0-59E787D6A7AA}" presName="circ2Tx" presStyleLbl="revTx" presStyleIdx="0" presStyleCnt="0">
        <dgm:presLayoutVars>
          <dgm:chMax val="0"/>
          <dgm:chPref val="0"/>
          <dgm:bulletEnabled val="1"/>
        </dgm:presLayoutVars>
      </dgm:prSet>
      <dgm:spPr/>
    </dgm:pt>
  </dgm:ptLst>
  <dgm:cxnLst>
    <dgm:cxn modelId="{96AACC11-F832-41AC-950E-D9E2477984D3}" type="presOf" srcId="{8190B916-ABD9-491F-AABD-3F943C9F516D}" destId="{553FF338-EF98-4AFD-8A8A-8D1E49617C5D}" srcOrd="0" destOrd="0" presId="urn:microsoft.com/office/officeart/2005/8/layout/venn1"/>
    <dgm:cxn modelId="{DF55D814-8D7D-43B7-AEBF-090A5EB8ED29}" srcId="{451C2412-57D9-42BB-B035-ACEF3E410CD8}" destId="{76764AB4-656B-42C3-B1F0-59E787D6A7AA}" srcOrd="1" destOrd="0" parTransId="{59B01EA6-3890-4DD8-8588-D136F69AEEAA}" sibTransId="{D42CAA87-CF51-4193-89F7-F61C97A9C575}"/>
    <dgm:cxn modelId="{24684433-AC02-43A9-8ED8-7328D285EAA3}" type="presOf" srcId="{8190B916-ABD9-491F-AABD-3F943C9F516D}" destId="{B21BAE04-A847-4480-B1FE-59936EB7A1B5}" srcOrd="1" destOrd="0" presId="urn:microsoft.com/office/officeart/2005/8/layout/venn1"/>
    <dgm:cxn modelId="{7D2CAD48-4265-4B03-A88E-AA032AC9A5CF}" srcId="{451C2412-57D9-42BB-B035-ACEF3E410CD8}" destId="{8190B916-ABD9-491F-AABD-3F943C9F516D}" srcOrd="0" destOrd="0" parTransId="{9DF6B516-291D-41FD-83F6-8A84D0327D48}" sibTransId="{B023B15F-D200-4F37-A4A6-83B12E6A25BE}"/>
    <dgm:cxn modelId="{E729847C-AE72-4275-BACF-BE1631A2C320}" type="presOf" srcId="{451C2412-57D9-42BB-B035-ACEF3E410CD8}" destId="{0FD91CCE-CB31-41F7-A99F-1EA71F543098}" srcOrd="0" destOrd="0" presId="urn:microsoft.com/office/officeart/2005/8/layout/venn1"/>
    <dgm:cxn modelId="{D6EF8DBB-127B-4A67-B419-9714E129EF10}" type="presOf" srcId="{76764AB4-656B-42C3-B1F0-59E787D6A7AA}" destId="{6E9BB005-89A9-4AD2-B70F-FBDA38400C61}" srcOrd="1" destOrd="0" presId="urn:microsoft.com/office/officeart/2005/8/layout/venn1"/>
    <dgm:cxn modelId="{45642EE6-35FE-4F96-9216-F1C0E8205F43}" type="presOf" srcId="{76764AB4-656B-42C3-B1F0-59E787D6A7AA}" destId="{9BC39871-D906-4F73-AFB1-DDA762DEF3B0}" srcOrd="0" destOrd="0" presId="urn:microsoft.com/office/officeart/2005/8/layout/venn1"/>
    <dgm:cxn modelId="{3A1FF54D-7DFC-4ED4-AAB2-8D5AF5A19BAA}" type="presParOf" srcId="{0FD91CCE-CB31-41F7-A99F-1EA71F543098}" destId="{553FF338-EF98-4AFD-8A8A-8D1E49617C5D}" srcOrd="0" destOrd="0" presId="urn:microsoft.com/office/officeart/2005/8/layout/venn1"/>
    <dgm:cxn modelId="{A60C941C-F7C4-4199-AECE-D478F6648F23}" type="presParOf" srcId="{0FD91CCE-CB31-41F7-A99F-1EA71F543098}" destId="{B21BAE04-A847-4480-B1FE-59936EB7A1B5}" srcOrd="1" destOrd="0" presId="urn:microsoft.com/office/officeart/2005/8/layout/venn1"/>
    <dgm:cxn modelId="{0674CB32-C215-44CE-8DBA-92493316C71A}" type="presParOf" srcId="{0FD91CCE-CB31-41F7-A99F-1EA71F543098}" destId="{9BC39871-D906-4F73-AFB1-DDA762DEF3B0}" srcOrd="2" destOrd="0" presId="urn:microsoft.com/office/officeart/2005/8/layout/venn1"/>
    <dgm:cxn modelId="{653372B1-9F2E-4EC3-9933-EF93E069ACC7}" type="presParOf" srcId="{0FD91CCE-CB31-41F7-A99F-1EA71F543098}" destId="{6E9BB005-89A9-4AD2-B70F-FBDA38400C6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1C2412-57D9-42BB-B035-ACEF3E410CD8}" type="doc">
      <dgm:prSet loTypeId="urn:microsoft.com/office/officeart/2005/8/layout/venn1" loCatId="relationship" qsTypeId="urn:microsoft.com/office/officeart/2005/8/quickstyle/simple1" qsCatId="simple" csTypeId="urn:microsoft.com/office/officeart/2005/8/colors/accent1_2" csCatId="accent1" phldr="1"/>
      <dgm:spPr/>
    </dgm:pt>
    <dgm:pt modelId="{8190B916-ABD9-491F-AABD-3F943C9F516D}">
      <dgm:prSet phldrT="[Text]"/>
      <dgm:spPr/>
      <dgm:t>
        <a:bodyPr/>
        <a:lstStyle/>
        <a:p>
          <a:r>
            <a:rPr lang="en-US" dirty="0">
              <a:solidFill>
                <a:srgbClr val="00B0F0"/>
              </a:solidFill>
            </a:rPr>
            <a:t>VCs</a:t>
          </a:r>
        </a:p>
        <a:p>
          <a:r>
            <a:rPr lang="en-US" dirty="0">
              <a:solidFill>
                <a:srgbClr val="00B0F0"/>
              </a:solidFill>
            </a:rPr>
            <a:t>Angels</a:t>
          </a:r>
        </a:p>
        <a:p>
          <a:r>
            <a:rPr lang="en-US" dirty="0">
              <a:solidFill>
                <a:srgbClr val="00B0F0"/>
              </a:solidFill>
            </a:rPr>
            <a:t>Crowd</a:t>
          </a:r>
        </a:p>
        <a:p>
          <a:r>
            <a:rPr lang="en-US" dirty="0">
              <a:solidFill>
                <a:srgbClr val="00B0F0"/>
              </a:solidFill>
            </a:rPr>
            <a:t>Family &amp; friends</a:t>
          </a:r>
        </a:p>
        <a:p>
          <a:r>
            <a:rPr lang="en-US" dirty="0">
              <a:solidFill>
                <a:srgbClr val="00B0F0"/>
              </a:solidFill>
            </a:rPr>
            <a:t>Banks</a:t>
          </a:r>
        </a:p>
        <a:p>
          <a:r>
            <a:rPr lang="en-US" dirty="0">
              <a:solidFill>
                <a:srgbClr val="00B0F0"/>
              </a:solidFill>
            </a:rPr>
            <a:t>Government</a:t>
          </a:r>
        </a:p>
      </dgm:t>
    </dgm:pt>
    <dgm:pt modelId="{9DF6B516-291D-41FD-83F6-8A84D0327D48}" type="parTrans" cxnId="{7D2CAD48-4265-4B03-A88E-AA032AC9A5CF}">
      <dgm:prSet/>
      <dgm:spPr/>
      <dgm:t>
        <a:bodyPr/>
        <a:lstStyle/>
        <a:p>
          <a:endParaRPr lang="en-US"/>
        </a:p>
      </dgm:t>
    </dgm:pt>
    <dgm:pt modelId="{B023B15F-D200-4F37-A4A6-83B12E6A25BE}" type="sibTrans" cxnId="{7D2CAD48-4265-4B03-A88E-AA032AC9A5CF}">
      <dgm:prSet/>
      <dgm:spPr/>
      <dgm:t>
        <a:bodyPr/>
        <a:lstStyle/>
        <a:p>
          <a:endParaRPr lang="en-US"/>
        </a:p>
      </dgm:t>
    </dgm:pt>
    <dgm:pt modelId="{76764AB4-656B-42C3-B1F0-59E787D6A7AA}">
      <dgm:prSet phldrT="[Text]"/>
      <dgm:spPr/>
      <dgm:t>
        <a:bodyPr/>
        <a:lstStyle/>
        <a:p>
          <a:r>
            <a:rPr lang="en-US" dirty="0">
              <a:solidFill>
                <a:srgbClr val="FF0000"/>
              </a:solidFill>
            </a:rPr>
            <a:t>Young </a:t>
          </a:r>
        </a:p>
        <a:p>
          <a:r>
            <a:rPr lang="en-US" dirty="0">
              <a:solidFill>
                <a:srgbClr val="FF0000"/>
              </a:solidFill>
            </a:rPr>
            <a:t>innovative companies </a:t>
          </a:r>
        </a:p>
        <a:p>
          <a:r>
            <a:rPr lang="en-US" dirty="0">
              <a:solidFill>
                <a:srgbClr val="FF0000"/>
              </a:solidFill>
              <a:latin typeface="Calibri" panose="020F0502020204030204" pitchFamily="34" charset="0"/>
            </a:rPr>
            <a:t>≠</a:t>
          </a:r>
          <a:r>
            <a:rPr lang="en-US" dirty="0">
              <a:solidFill>
                <a:srgbClr val="FF0000"/>
              </a:solidFill>
            </a:rPr>
            <a:t>SMEs</a:t>
          </a:r>
        </a:p>
      </dgm:t>
    </dgm:pt>
    <dgm:pt modelId="{59B01EA6-3890-4DD8-8588-D136F69AEEAA}" type="parTrans" cxnId="{DF55D814-8D7D-43B7-AEBF-090A5EB8ED29}">
      <dgm:prSet/>
      <dgm:spPr/>
      <dgm:t>
        <a:bodyPr/>
        <a:lstStyle/>
        <a:p>
          <a:endParaRPr lang="en-GB"/>
        </a:p>
      </dgm:t>
    </dgm:pt>
    <dgm:pt modelId="{D42CAA87-CF51-4193-89F7-F61C97A9C575}" type="sibTrans" cxnId="{DF55D814-8D7D-43B7-AEBF-090A5EB8ED29}">
      <dgm:prSet/>
      <dgm:spPr/>
      <dgm:t>
        <a:bodyPr/>
        <a:lstStyle/>
        <a:p>
          <a:endParaRPr lang="en-GB"/>
        </a:p>
      </dgm:t>
    </dgm:pt>
    <dgm:pt modelId="{0FD91CCE-CB31-41F7-A99F-1EA71F543098}" type="pres">
      <dgm:prSet presAssocID="{451C2412-57D9-42BB-B035-ACEF3E410CD8}" presName="compositeShape" presStyleCnt="0">
        <dgm:presLayoutVars>
          <dgm:chMax val="7"/>
          <dgm:dir/>
          <dgm:resizeHandles val="exact"/>
        </dgm:presLayoutVars>
      </dgm:prSet>
      <dgm:spPr/>
    </dgm:pt>
    <dgm:pt modelId="{553FF338-EF98-4AFD-8A8A-8D1E49617C5D}" type="pres">
      <dgm:prSet presAssocID="{8190B916-ABD9-491F-AABD-3F943C9F516D}" presName="circ1" presStyleLbl="vennNode1" presStyleIdx="0" presStyleCnt="2" custScaleX="100093"/>
      <dgm:spPr/>
    </dgm:pt>
    <dgm:pt modelId="{B21BAE04-A847-4480-B1FE-59936EB7A1B5}" type="pres">
      <dgm:prSet presAssocID="{8190B916-ABD9-491F-AABD-3F943C9F516D}" presName="circ1Tx" presStyleLbl="revTx" presStyleIdx="0" presStyleCnt="0">
        <dgm:presLayoutVars>
          <dgm:chMax val="0"/>
          <dgm:chPref val="0"/>
          <dgm:bulletEnabled val="1"/>
        </dgm:presLayoutVars>
      </dgm:prSet>
      <dgm:spPr/>
    </dgm:pt>
    <dgm:pt modelId="{9BC39871-D906-4F73-AFB1-DDA762DEF3B0}" type="pres">
      <dgm:prSet presAssocID="{76764AB4-656B-42C3-B1F0-59E787D6A7AA}" presName="circ2" presStyleLbl="vennNode1" presStyleIdx="1" presStyleCnt="2"/>
      <dgm:spPr/>
    </dgm:pt>
    <dgm:pt modelId="{6E9BB005-89A9-4AD2-B70F-FBDA38400C61}" type="pres">
      <dgm:prSet presAssocID="{76764AB4-656B-42C3-B1F0-59E787D6A7AA}" presName="circ2Tx" presStyleLbl="revTx" presStyleIdx="0" presStyleCnt="0">
        <dgm:presLayoutVars>
          <dgm:chMax val="0"/>
          <dgm:chPref val="0"/>
          <dgm:bulletEnabled val="1"/>
        </dgm:presLayoutVars>
      </dgm:prSet>
      <dgm:spPr/>
    </dgm:pt>
  </dgm:ptLst>
  <dgm:cxnLst>
    <dgm:cxn modelId="{DF55D814-8D7D-43B7-AEBF-090A5EB8ED29}" srcId="{451C2412-57D9-42BB-B035-ACEF3E410CD8}" destId="{76764AB4-656B-42C3-B1F0-59E787D6A7AA}" srcOrd="1" destOrd="0" parTransId="{59B01EA6-3890-4DD8-8588-D136F69AEEAA}" sibTransId="{D42CAA87-CF51-4193-89F7-F61C97A9C575}"/>
    <dgm:cxn modelId="{46E6961E-818F-47A9-B93F-72FC71ED02CC}" type="presOf" srcId="{8190B916-ABD9-491F-AABD-3F943C9F516D}" destId="{B21BAE04-A847-4480-B1FE-59936EB7A1B5}" srcOrd="1" destOrd="0" presId="urn:microsoft.com/office/officeart/2005/8/layout/venn1"/>
    <dgm:cxn modelId="{7D2CAD48-4265-4B03-A88E-AA032AC9A5CF}" srcId="{451C2412-57D9-42BB-B035-ACEF3E410CD8}" destId="{8190B916-ABD9-491F-AABD-3F943C9F516D}" srcOrd="0" destOrd="0" parTransId="{9DF6B516-291D-41FD-83F6-8A84D0327D48}" sibTransId="{B023B15F-D200-4F37-A4A6-83B12E6A25BE}"/>
    <dgm:cxn modelId="{03EEEA6C-1386-4E38-BFB4-39D69F48F0E0}" type="presOf" srcId="{76764AB4-656B-42C3-B1F0-59E787D6A7AA}" destId="{6E9BB005-89A9-4AD2-B70F-FBDA38400C61}" srcOrd="1" destOrd="0" presId="urn:microsoft.com/office/officeart/2005/8/layout/venn1"/>
    <dgm:cxn modelId="{FAB83E4E-C904-4E36-99FB-30C0D9E0B3BF}" type="presOf" srcId="{8190B916-ABD9-491F-AABD-3F943C9F516D}" destId="{553FF338-EF98-4AFD-8A8A-8D1E49617C5D}" srcOrd="0" destOrd="0" presId="urn:microsoft.com/office/officeart/2005/8/layout/venn1"/>
    <dgm:cxn modelId="{234711AA-7E01-493F-AD25-73E558B0CB51}" type="presOf" srcId="{451C2412-57D9-42BB-B035-ACEF3E410CD8}" destId="{0FD91CCE-CB31-41F7-A99F-1EA71F543098}" srcOrd="0" destOrd="0" presId="urn:microsoft.com/office/officeart/2005/8/layout/venn1"/>
    <dgm:cxn modelId="{4AB2C3FA-97CC-4B29-961E-2F629D22B5AA}" type="presOf" srcId="{76764AB4-656B-42C3-B1F0-59E787D6A7AA}" destId="{9BC39871-D906-4F73-AFB1-DDA762DEF3B0}" srcOrd="0" destOrd="0" presId="urn:microsoft.com/office/officeart/2005/8/layout/venn1"/>
    <dgm:cxn modelId="{E47CF5C6-CF2B-44AF-B815-012F49CCA9DE}" type="presParOf" srcId="{0FD91CCE-CB31-41F7-A99F-1EA71F543098}" destId="{553FF338-EF98-4AFD-8A8A-8D1E49617C5D}" srcOrd="0" destOrd="0" presId="urn:microsoft.com/office/officeart/2005/8/layout/venn1"/>
    <dgm:cxn modelId="{A8297C1B-9C2D-4608-A3C2-0B842D566296}" type="presParOf" srcId="{0FD91CCE-CB31-41F7-A99F-1EA71F543098}" destId="{B21BAE04-A847-4480-B1FE-59936EB7A1B5}" srcOrd="1" destOrd="0" presId="urn:microsoft.com/office/officeart/2005/8/layout/venn1"/>
    <dgm:cxn modelId="{3B258E15-FF94-4DB9-A57D-E03934B9B0F1}" type="presParOf" srcId="{0FD91CCE-CB31-41F7-A99F-1EA71F543098}" destId="{9BC39871-D906-4F73-AFB1-DDA762DEF3B0}" srcOrd="2" destOrd="0" presId="urn:microsoft.com/office/officeart/2005/8/layout/venn1"/>
    <dgm:cxn modelId="{93DF0504-F113-4EF4-AB68-FA2AF666F2E9}" type="presParOf" srcId="{0FD91CCE-CB31-41F7-A99F-1EA71F543098}" destId="{6E9BB005-89A9-4AD2-B70F-FBDA38400C6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27B5A7-5CF2-5F4C-8F53-A0912234B19B}"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66F8EE4D-767B-0841-8D95-561BC6BBEAF6}">
      <dgm:prSet phldrT="[Text]"/>
      <dgm:spPr>
        <a:ln>
          <a:solidFill>
            <a:schemeClr val="tx1"/>
          </a:solidFill>
        </a:ln>
      </dgm:spPr>
      <dgm:t>
        <a:bodyPr/>
        <a:lstStyle/>
        <a:p>
          <a:r>
            <a:rPr lang="en-CA" b="1" u="sng" dirty="0"/>
            <a:t>Unit economics</a:t>
          </a:r>
          <a:endParaRPr lang="en-US" dirty="0"/>
        </a:p>
      </dgm:t>
    </dgm:pt>
    <dgm:pt modelId="{E3271D06-5746-3D41-918F-764466DA87BE}" type="parTrans" cxnId="{BE111955-2FB2-484D-B1C0-B41EA05CE156}">
      <dgm:prSet/>
      <dgm:spPr/>
      <dgm:t>
        <a:bodyPr/>
        <a:lstStyle/>
        <a:p>
          <a:endParaRPr lang="en-US"/>
        </a:p>
      </dgm:t>
    </dgm:pt>
    <dgm:pt modelId="{24F95D61-F6F4-7343-B8BA-D2E5AB5BD432}" type="sibTrans" cxnId="{BE111955-2FB2-484D-B1C0-B41EA05CE156}">
      <dgm:prSet/>
      <dgm:spPr/>
      <dgm:t>
        <a:bodyPr/>
        <a:lstStyle/>
        <a:p>
          <a:endParaRPr lang="en-US"/>
        </a:p>
      </dgm:t>
    </dgm:pt>
    <dgm:pt modelId="{AA442CFE-405B-3C4C-B5A4-0AADA2F41FC3}">
      <dgm:prSet phldrT="[Text]" custT="1"/>
      <dgm:spPr>
        <a:ln>
          <a:solidFill>
            <a:srgbClr val="000000"/>
          </a:solidFill>
        </a:ln>
      </dgm:spPr>
      <dgm:t>
        <a:bodyPr/>
        <a:lstStyle/>
        <a:p>
          <a:r>
            <a:rPr lang="en-CA" sz="2800" dirty="0">
              <a:solidFill>
                <a:srgbClr val="000000"/>
              </a:solidFill>
            </a:rPr>
            <a:t>Sale Price: </a:t>
          </a:r>
          <a:r>
            <a:rPr lang="en-CA" sz="2800" b="1" dirty="0">
              <a:solidFill>
                <a:srgbClr val="000000"/>
              </a:solidFill>
            </a:rPr>
            <a:t>$3250</a:t>
          </a:r>
          <a:endParaRPr lang="en-US" sz="2800" dirty="0">
            <a:solidFill>
              <a:srgbClr val="000000"/>
            </a:solidFill>
          </a:endParaRPr>
        </a:p>
      </dgm:t>
    </dgm:pt>
    <dgm:pt modelId="{9E461152-F300-2440-A411-7D9B0B4DDA96}" type="parTrans" cxnId="{DB298ECB-C4F5-D849-AE59-C24AE0C794CD}">
      <dgm:prSet/>
      <dgm:spPr/>
      <dgm:t>
        <a:bodyPr/>
        <a:lstStyle/>
        <a:p>
          <a:endParaRPr lang="en-US"/>
        </a:p>
      </dgm:t>
    </dgm:pt>
    <dgm:pt modelId="{0587E7B8-EAD8-8348-BDE9-947D1A6F4C5D}" type="sibTrans" cxnId="{DB298ECB-C4F5-D849-AE59-C24AE0C794CD}">
      <dgm:prSet/>
      <dgm:spPr/>
      <dgm:t>
        <a:bodyPr/>
        <a:lstStyle/>
        <a:p>
          <a:endParaRPr lang="en-US"/>
        </a:p>
      </dgm:t>
    </dgm:pt>
    <dgm:pt modelId="{5E45F6FC-E6E0-1A43-884E-168E5A089D4D}">
      <dgm:prSet phldrT="[Text]" custT="1"/>
      <dgm:spPr>
        <a:ln>
          <a:solidFill>
            <a:srgbClr val="000000"/>
          </a:solidFill>
        </a:ln>
      </dgm:spPr>
      <dgm:t>
        <a:bodyPr/>
        <a:lstStyle/>
        <a:p>
          <a:r>
            <a:rPr lang="en-CA" sz="2800" dirty="0">
              <a:solidFill>
                <a:srgbClr val="000000"/>
              </a:solidFill>
            </a:rPr>
            <a:t>Unit Cost: </a:t>
          </a:r>
          <a:r>
            <a:rPr lang="en-CA" sz="2800" b="1" dirty="0">
              <a:solidFill>
                <a:srgbClr val="000000"/>
              </a:solidFill>
            </a:rPr>
            <a:t>$1700</a:t>
          </a:r>
        </a:p>
        <a:p>
          <a:r>
            <a:rPr lang="en-CA" sz="2400" b="0" dirty="0">
              <a:solidFill>
                <a:srgbClr val="000000"/>
              </a:solidFill>
            </a:rPr>
            <a:t>- Goggles / Sensor $950</a:t>
          </a:r>
        </a:p>
        <a:p>
          <a:r>
            <a:rPr lang="en-CA" sz="2400" b="0" dirty="0">
              <a:solidFill>
                <a:srgbClr val="000000"/>
              </a:solidFill>
            </a:rPr>
            <a:t>- Gloves $400 </a:t>
          </a:r>
        </a:p>
        <a:p>
          <a:r>
            <a:rPr lang="en-CA" sz="2400" b="0" dirty="0">
              <a:solidFill>
                <a:srgbClr val="000000"/>
              </a:solidFill>
            </a:rPr>
            <a:t>- Accelerometer $350</a:t>
          </a:r>
        </a:p>
      </dgm:t>
    </dgm:pt>
    <dgm:pt modelId="{10B0FE93-044A-0848-B9BE-A7ACCF7B4602}" type="parTrans" cxnId="{CDE7907E-CF73-B844-BF12-B42B8A1AF1B8}">
      <dgm:prSet/>
      <dgm:spPr/>
      <dgm:t>
        <a:bodyPr/>
        <a:lstStyle/>
        <a:p>
          <a:endParaRPr lang="en-US"/>
        </a:p>
      </dgm:t>
    </dgm:pt>
    <dgm:pt modelId="{6DB4E63B-9109-014A-835E-846FF9779767}" type="sibTrans" cxnId="{CDE7907E-CF73-B844-BF12-B42B8A1AF1B8}">
      <dgm:prSet/>
      <dgm:spPr/>
      <dgm:t>
        <a:bodyPr/>
        <a:lstStyle/>
        <a:p>
          <a:endParaRPr lang="en-US"/>
        </a:p>
      </dgm:t>
    </dgm:pt>
    <dgm:pt modelId="{E60668B7-1620-C24F-8D49-88A3CEA96F40}">
      <dgm:prSet phldrT="[Text]" custT="1"/>
      <dgm:spPr>
        <a:ln>
          <a:solidFill>
            <a:srgbClr val="000000"/>
          </a:solidFill>
        </a:ln>
      </dgm:spPr>
      <dgm:t>
        <a:bodyPr/>
        <a:lstStyle/>
        <a:p>
          <a:r>
            <a:rPr lang="en-US" sz="2800" dirty="0">
              <a:solidFill>
                <a:srgbClr val="000000"/>
              </a:solidFill>
            </a:rPr>
            <a:t>Premium Package: </a:t>
          </a:r>
          <a:r>
            <a:rPr lang="en-US" sz="2800" b="1" dirty="0">
              <a:solidFill>
                <a:srgbClr val="000000"/>
              </a:solidFill>
            </a:rPr>
            <a:t>$500</a:t>
          </a:r>
        </a:p>
      </dgm:t>
    </dgm:pt>
    <dgm:pt modelId="{DC21F5BD-B9E4-DE47-A2E8-2FE7BFDCB4E4}" type="parTrans" cxnId="{D96E7DC1-AF55-E84F-9D10-9D84570EAAA5}">
      <dgm:prSet/>
      <dgm:spPr/>
      <dgm:t>
        <a:bodyPr/>
        <a:lstStyle/>
        <a:p>
          <a:endParaRPr lang="en-US"/>
        </a:p>
      </dgm:t>
    </dgm:pt>
    <dgm:pt modelId="{78A548BE-C4C8-3545-906D-C3C0D3870381}" type="sibTrans" cxnId="{D96E7DC1-AF55-E84F-9D10-9D84570EAAA5}">
      <dgm:prSet/>
      <dgm:spPr/>
      <dgm:t>
        <a:bodyPr/>
        <a:lstStyle/>
        <a:p>
          <a:endParaRPr lang="en-US"/>
        </a:p>
      </dgm:t>
    </dgm:pt>
    <dgm:pt modelId="{DB500869-1351-B040-8D76-6AB699996A83}">
      <dgm:prSet phldrT="[Text]" custT="1"/>
      <dgm:spPr>
        <a:ln>
          <a:solidFill>
            <a:srgbClr val="000000"/>
          </a:solidFill>
        </a:ln>
      </dgm:spPr>
      <dgm:t>
        <a:bodyPr/>
        <a:lstStyle/>
        <a:p>
          <a:r>
            <a:rPr lang="en-US" sz="2800" dirty="0">
              <a:solidFill>
                <a:srgbClr val="000000"/>
              </a:solidFill>
            </a:rPr>
            <a:t>Annual Costs:</a:t>
          </a:r>
        </a:p>
        <a:p>
          <a:r>
            <a:rPr lang="en-US" sz="2200" dirty="0">
              <a:solidFill>
                <a:srgbClr val="000000"/>
              </a:solidFill>
            </a:rPr>
            <a:t>- </a:t>
          </a:r>
          <a:r>
            <a:rPr lang="en-US" sz="2400" dirty="0">
              <a:solidFill>
                <a:srgbClr val="000000"/>
              </a:solidFill>
            </a:rPr>
            <a:t>Extended Warranty</a:t>
          </a:r>
        </a:p>
        <a:p>
          <a:r>
            <a:rPr lang="en-US" sz="2400" dirty="0">
              <a:solidFill>
                <a:srgbClr val="000000"/>
              </a:solidFill>
            </a:rPr>
            <a:t>- Live Tech Support</a:t>
          </a:r>
        </a:p>
        <a:p>
          <a:r>
            <a:rPr lang="en-US" sz="2400" dirty="0">
              <a:solidFill>
                <a:srgbClr val="000000"/>
              </a:solidFill>
            </a:rPr>
            <a:t>- Training Website</a:t>
          </a:r>
        </a:p>
      </dgm:t>
    </dgm:pt>
    <dgm:pt modelId="{3ED86DB5-C13A-AE46-BA85-EE94655AAAA5}" type="parTrans" cxnId="{CF783856-2AAB-1345-9F91-A5E7D8DAFFA7}">
      <dgm:prSet/>
      <dgm:spPr/>
      <dgm:t>
        <a:bodyPr/>
        <a:lstStyle/>
        <a:p>
          <a:endParaRPr lang="en-US"/>
        </a:p>
      </dgm:t>
    </dgm:pt>
    <dgm:pt modelId="{F3DB642E-16A9-9645-A3C4-9F2676A91DBA}" type="sibTrans" cxnId="{CF783856-2AAB-1345-9F91-A5E7D8DAFFA7}">
      <dgm:prSet/>
      <dgm:spPr/>
      <dgm:t>
        <a:bodyPr/>
        <a:lstStyle/>
        <a:p>
          <a:endParaRPr lang="en-US"/>
        </a:p>
      </dgm:t>
    </dgm:pt>
    <dgm:pt modelId="{2C12A73C-F0C7-7842-A7A9-A767654C2967}">
      <dgm:prSet phldrT="[Text]"/>
      <dgm:spPr>
        <a:ln>
          <a:solidFill>
            <a:srgbClr val="000000"/>
          </a:solidFill>
        </a:ln>
      </dgm:spPr>
      <dgm:t>
        <a:bodyPr/>
        <a:lstStyle/>
        <a:p>
          <a:r>
            <a:rPr lang="en-CA" b="1" u="sng" dirty="0"/>
            <a:t>Annual Recurring</a:t>
          </a:r>
          <a:endParaRPr lang="en-US" dirty="0"/>
        </a:p>
      </dgm:t>
    </dgm:pt>
    <dgm:pt modelId="{C40C887F-6F43-5549-BC98-597C72580A47}" type="sibTrans" cxnId="{23B40E89-215A-5748-9A0A-9A2B526DFFBF}">
      <dgm:prSet/>
      <dgm:spPr/>
      <dgm:t>
        <a:bodyPr/>
        <a:lstStyle/>
        <a:p>
          <a:endParaRPr lang="en-US"/>
        </a:p>
      </dgm:t>
    </dgm:pt>
    <dgm:pt modelId="{CBDBAA34-2CF5-994B-9F83-CECAA962CC46}" type="parTrans" cxnId="{23B40E89-215A-5748-9A0A-9A2B526DFFBF}">
      <dgm:prSet/>
      <dgm:spPr/>
      <dgm:t>
        <a:bodyPr/>
        <a:lstStyle/>
        <a:p>
          <a:endParaRPr lang="en-US"/>
        </a:p>
      </dgm:t>
    </dgm:pt>
    <dgm:pt modelId="{0966D290-AA61-7741-828C-90D5A526E2A5}" type="pres">
      <dgm:prSet presAssocID="{FB27B5A7-5CF2-5F4C-8F53-A0912234B19B}" presName="theList" presStyleCnt="0">
        <dgm:presLayoutVars>
          <dgm:dir/>
          <dgm:animLvl val="lvl"/>
          <dgm:resizeHandles val="exact"/>
        </dgm:presLayoutVars>
      </dgm:prSet>
      <dgm:spPr/>
    </dgm:pt>
    <dgm:pt modelId="{388A3B8E-DAC3-7043-84AB-847CCD232B98}" type="pres">
      <dgm:prSet presAssocID="{66F8EE4D-767B-0841-8D95-561BC6BBEAF6}" presName="compNode" presStyleCnt="0"/>
      <dgm:spPr/>
    </dgm:pt>
    <dgm:pt modelId="{8CD87E9C-B487-AA47-BDA9-A011EB72AF36}" type="pres">
      <dgm:prSet presAssocID="{66F8EE4D-767B-0841-8D95-561BC6BBEAF6}" presName="aNode" presStyleLbl="bgShp" presStyleIdx="0" presStyleCnt="2"/>
      <dgm:spPr/>
    </dgm:pt>
    <dgm:pt modelId="{E968026B-2C38-9140-A7E1-107C234C9F6A}" type="pres">
      <dgm:prSet presAssocID="{66F8EE4D-767B-0841-8D95-561BC6BBEAF6}" presName="textNode" presStyleLbl="bgShp" presStyleIdx="0" presStyleCnt="2"/>
      <dgm:spPr/>
    </dgm:pt>
    <dgm:pt modelId="{6A8C2838-B9F4-8F49-A839-F56E8DF358C4}" type="pres">
      <dgm:prSet presAssocID="{66F8EE4D-767B-0841-8D95-561BC6BBEAF6}" presName="compChildNode" presStyleCnt="0"/>
      <dgm:spPr/>
    </dgm:pt>
    <dgm:pt modelId="{D0660675-0BC4-9D46-A019-E3943E01B1F2}" type="pres">
      <dgm:prSet presAssocID="{66F8EE4D-767B-0841-8D95-561BC6BBEAF6}" presName="theInnerList" presStyleCnt="0"/>
      <dgm:spPr/>
    </dgm:pt>
    <dgm:pt modelId="{BEEE0F73-4B49-AF48-821E-52A22DBB2022}" type="pres">
      <dgm:prSet presAssocID="{AA442CFE-405B-3C4C-B5A4-0AADA2F41FC3}" presName="childNode" presStyleLbl="node1" presStyleIdx="0" presStyleCnt="4" custScaleY="23366">
        <dgm:presLayoutVars>
          <dgm:bulletEnabled val="1"/>
        </dgm:presLayoutVars>
      </dgm:prSet>
      <dgm:spPr/>
    </dgm:pt>
    <dgm:pt modelId="{504E16AD-A286-E04C-B331-F93A61534618}" type="pres">
      <dgm:prSet presAssocID="{AA442CFE-405B-3C4C-B5A4-0AADA2F41FC3}" presName="aSpace2" presStyleCnt="0"/>
      <dgm:spPr/>
    </dgm:pt>
    <dgm:pt modelId="{B6842415-0B5F-A445-A1BE-9ECF8F51890F}" type="pres">
      <dgm:prSet presAssocID="{5E45F6FC-E6E0-1A43-884E-168E5A089D4D}" presName="childNode" presStyleLbl="node1" presStyleIdx="1" presStyleCnt="4" custScaleX="115564">
        <dgm:presLayoutVars>
          <dgm:bulletEnabled val="1"/>
        </dgm:presLayoutVars>
      </dgm:prSet>
      <dgm:spPr/>
    </dgm:pt>
    <dgm:pt modelId="{E963443D-454A-9449-A09D-B6F8B8538B8B}" type="pres">
      <dgm:prSet presAssocID="{66F8EE4D-767B-0841-8D95-561BC6BBEAF6}" presName="aSpace" presStyleCnt="0"/>
      <dgm:spPr/>
    </dgm:pt>
    <dgm:pt modelId="{5A43F4F3-1940-B74D-8F64-4CB643EA63B9}" type="pres">
      <dgm:prSet presAssocID="{2C12A73C-F0C7-7842-A7A9-A767654C2967}" presName="compNode" presStyleCnt="0"/>
      <dgm:spPr/>
    </dgm:pt>
    <dgm:pt modelId="{96D27AF1-2AF6-4040-8E24-B13053866ABF}" type="pres">
      <dgm:prSet presAssocID="{2C12A73C-F0C7-7842-A7A9-A767654C2967}" presName="aNode" presStyleLbl="bgShp" presStyleIdx="1" presStyleCnt="2" custScaleX="101233" custLinFactNeighborX="8358" custLinFactNeighborY="-12486"/>
      <dgm:spPr/>
    </dgm:pt>
    <dgm:pt modelId="{B07BDD02-D57A-5845-813C-0107F55536B2}" type="pres">
      <dgm:prSet presAssocID="{2C12A73C-F0C7-7842-A7A9-A767654C2967}" presName="textNode" presStyleLbl="bgShp" presStyleIdx="1" presStyleCnt="2"/>
      <dgm:spPr/>
    </dgm:pt>
    <dgm:pt modelId="{844E7198-6358-874F-9565-A42291EF51E7}" type="pres">
      <dgm:prSet presAssocID="{2C12A73C-F0C7-7842-A7A9-A767654C2967}" presName="compChildNode" presStyleCnt="0"/>
      <dgm:spPr/>
    </dgm:pt>
    <dgm:pt modelId="{FA106B59-24EC-AC42-B251-2D40AA5A65EE}" type="pres">
      <dgm:prSet presAssocID="{2C12A73C-F0C7-7842-A7A9-A767654C2967}" presName="theInnerList" presStyleCnt="0"/>
      <dgm:spPr/>
    </dgm:pt>
    <dgm:pt modelId="{F62F6E2A-6ED6-F34F-9996-8FE62DABF445}" type="pres">
      <dgm:prSet presAssocID="{E60668B7-1620-C24F-8D49-88A3CEA96F40}" presName="childNode" presStyleLbl="node1" presStyleIdx="2" presStyleCnt="4" custScaleX="112417" custScaleY="27035">
        <dgm:presLayoutVars>
          <dgm:bulletEnabled val="1"/>
        </dgm:presLayoutVars>
      </dgm:prSet>
      <dgm:spPr/>
    </dgm:pt>
    <dgm:pt modelId="{C3AA4442-151B-3547-B9FA-6DE05C11FDCD}" type="pres">
      <dgm:prSet presAssocID="{E60668B7-1620-C24F-8D49-88A3CEA96F40}" presName="aSpace2" presStyleCnt="0"/>
      <dgm:spPr/>
    </dgm:pt>
    <dgm:pt modelId="{C339255C-06B2-D447-9F22-0EDD6B7A668D}" type="pres">
      <dgm:prSet presAssocID="{DB500869-1351-B040-8D76-6AB699996A83}" presName="childNode" presStyleLbl="node1" presStyleIdx="3" presStyleCnt="4" custScaleX="117726">
        <dgm:presLayoutVars>
          <dgm:bulletEnabled val="1"/>
        </dgm:presLayoutVars>
      </dgm:prSet>
      <dgm:spPr/>
    </dgm:pt>
  </dgm:ptLst>
  <dgm:cxnLst>
    <dgm:cxn modelId="{818B4703-84C8-4244-9977-99A9C23A4EFE}" type="presOf" srcId="{E60668B7-1620-C24F-8D49-88A3CEA96F40}" destId="{F62F6E2A-6ED6-F34F-9996-8FE62DABF445}" srcOrd="0" destOrd="0" presId="urn:microsoft.com/office/officeart/2005/8/layout/lProcess2"/>
    <dgm:cxn modelId="{1EC7B442-16A5-4565-B86E-B4F0D3474B9F}" type="presOf" srcId="{2C12A73C-F0C7-7842-A7A9-A767654C2967}" destId="{B07BDD02-D57A-5845-813C-0107F55536B2}" srcOrd="1" destOrd="0" presId="urn:microsoft.com/office/officeart/2005/8/layout/lProcess2"/>
    <dgm:cxn modelId="{885BF26C-450C-4A84-8684-3CF1D2744DCA}" type="presOf" srcId="{66F8EE4D-767B-0841-8D95-561BC6BBEAF6}" destId="{8CD87E9C-B487-AA47-BDA9-A011EB72AF36}" srcOrd="0" destOrd="0" presId="urn:microsoft.com/office/officeart/2005/8/layout/lProcess2"/>
    <dgm:cxn modelId="{BE111955-2FB2-484D-B1C0-B41EA05CE156}" srcId="{FB27B5A7-5CF2-5F4C-8F53-A0912234B19B}" destId="{66F8EE4D-767B-0841-8D95-561BC6BBEAF6}" srcOrd="0" destOrd="0" parTransId="{E3271D06-5746-3D41-918F-764466DA87BE}" sibTransId="{24F95D61-F6F4-7343-B8BA-D2E5AB5BD432}"/>
    <dgm:cxn modelId="{CF783856-2AAB-1345-9F91-A5E7D8DAFFA7}" srcId="{2C12A73C-F0C7-7842-A7A9-A767654C2967}" destId="{DB500869-1351-B040-8D76-6AB699996A83}" srcOrd="1" destOrd="0" parTransId="{3ED86DB5-C13A-AE46-BA85-EE94655AAAA5}" sibTransId="{F3DB642E-16A9-9645-A3C4-9F2676A91DBA}"/>
    <dgm:cxn modelId="{5303C179-2F87-4FB7-BBB7-13A293CDCCF7}" type="presOf" srcId="{5E45F6FC-E6E0-1A43-884E-168E5A089D4D}" destId="{B6842415-0B5F-A445-A1BE-9ECF8F51890F}" srcOrd="0" destOrd="0" presId="urn:microsoft.com/office/officeart/2005/8/layout/lProcess2"/>
    <dgm:cxn modelId="{CDE7907E-CF73-B844-BF12-B42B8A1AF1B8}" srcId="{66F8EE4D-767B-0841-8D95-561BC6BBEAF6}" destId="{5E45F6FC-E6E0-1A43-884E-168E5A089D4D}" srcOrd="1" destOrd="0" parTransId="{10B0FE93-044A-0848-B9BE-A7ACCF7B4602}" sibTransId="{6DB4E63B-9109-014A-835E-846FF9779767}"/>
    <dgm:cxn modelId="{1898F880-78F9-4AD0-B5BE-BB0B2EABDA20}" type="presOf" srcId="{66F8EE4D-767B-0841-8D95-561BC6BBEAF6}" destId="{E968026B-2C38-9140-A7E1-107C234C9F6A}" srcOrd="1" destOrd="0" presId="urn:microsoft.com/office/officeart/2005/8/layout/lProcess2"/>
    <dgm:cxn modelId="{2E032388-7A12-4F79-A17A-1C9F09D9971A}" type="presOf" srcId="{2C12A73C-F0C7-7842-A7A9-A767654C2967}" destId="{96D27AF1-2AF6-4040-8E24-B13053866ABF}" srcOrd="0" destOrd="0" presId="urn:microsoft.com/office/officeart/2005/8/layout/lProcess2"/>
    <dgm:cxn modelId="{23B40E89-215A-5748-9A0A-9A2B526DFFBF}" srcId="{FB27B5A7-5CF2-5F4C-8F53-A0912234B19B}" destId="{2C12A73C-F0C7-7842-A7A9-A767654C2967}" srcOrd="1" destOrd="0" parTransId="{CBDBAA34-2CF5-994B-9F83-CECAA962CC46}" sibTransId="{C40C887F-6F43-5549-BC98-597C72580A47}"/>
    <dgm:cxn modelId="{DDEED49F-6E99-401B-9D22-F2C8A19885A5}" type="presOf" srcId="{FB27B5A7-5CF2-5F4C-8F53-A0912234B19B}" destId="{0966D290-AA61-7741-828C-90D5A526E2A5}" srcOrd="0" destOrd="0" presId="urn:microsoft.com/office/officeart/2005/8/layout/lProcess2"/>
    <dgm:cxn modelId="{E2234CAF-510B-4B5C-9B85-A8AE55869988}" type="presOf" srcId="{DB500869-1351-B040-8D76-6AB699996A83}" destId="{C339255C-06B2-D447-9F22-0EDD6B7A668D}" srcOrd="0" destOrd="0" presId="urn:microsoft.com/office/officeart/2005/8/layout/lProcess2"/>
    <dgm:cxn modelId="{D96E7DC1-AF55-E84F-9D10-9D84570EAAA5}" srcId="{2C12A73C-F0C7-7842-A7A9-A767654C2967}" destId="{E60668B7-1620-C24F-8D49-88A3CEA96F40}" srcOrd="0" destOrd="0" parTransId="{DC21F5BD-B9E4-DE47-A2E8-2FE7BFDCB4E4}" sibTransId="{78A548BE-C4C8-3545-906D-C3C0D3870381}"/>
    <dgm:cxn modelId="{DB298ECB-C4F5-D849-AE59-C24AE0C794CD}" srcId="{66F8EE4D-767B-0841-8D95-561BC6BBEAF6}" destId="{AA442CFE-405B-3C4C-B5A4-0AADA2F41FC3}" srcOrd="0" destOrd="0" parTransId="{9E461152-F300-2440-A411-7D9B0B4DDA96}" sibTransId="{0587E7B8-EAD8-8348-BDE9-947D1A6F4C5D}"/>
    <dgm:cxn modelId="{46ED09D2-5D5A-46C0-9F95-30442516B087}" type="presOf" srcId="{AA442CFE-405B-3C4C-B5A4-0AADA2F41FC3}" destId="{BEEE0F73-4B49-AF48-821E-52A22DBB2022}" srcOrd="0" destOrd="0" presId="urn:microsoft.com/office/officeart/2005/8/layout/lProcess2"/>
    <dgm:cxn modelId="{26D441D3-D653-4FAE-99C9-1B1B748B6596}" type="presParOf" srcId="{0966D290-AA61-7741-828C-90D5A526E2A5}" destId="{388A3B8E-DAC3-7043-84AB-847CCD232B98}" srcOrd="0" destOrd="0" presId="urn:microsoft.com/office/officeart/2005/8/layout/lProcess2"/>
    <dgm:cxn modelId="{BD470AE7-6F46-4C9F-889C-9E81283EDAB1}" type="presParOf" srcId="{388A3B8E-DAC3-7043-84AB-847CCD232B98}" destId="{8CD87E9C-B487-AA47-BDA9-A011EB72AF36}" srcOrd="0" destOrd="0" presId="urn:microsoft.com/office/officeart/2005/8/layout/lProcess2"/>
    <dgm:cxn modelId="{6EB12D88-76BA-4EB0-94DD-889AC28F58B4}" type="presParOf" srcId="{388A3B8E-DAC3-7043-84AB-847CCD232B98}" destId="{E968026B-2C38-9140-A7E1-107C234C9F6A}" srcOrd="1" destOrd="0" presId="urn:microsoft.com/office/officeart/2005/8/layout/lProcess2"/>
    <dgm:cxn modelId="{D4127CDA-E6C7-4860-8982-B9A666FBBB50}" type="presParOf" srcId="{388A3B8E-DAC3-7043-84AB-847CCD232B98}" destId="{6A8C2838-B9F4-8F49-A839-F56E8DF358C4}" srcOrd="2" destOrd="0" presId="urn:microsoft.com/office/officeart/2005/8/layout/lProcess2"/>
    <dgm:cxn modelId="{8442B2BF-9C41-4FF3-8AC5-013AC3954687}" type="presParOf" srcId="{6A8C2838-B9F4-8F49-A839-F56E8DF358C4}" destId="{D0660675-0BC4-9D46-A019-E3943E01B1F2}" srcOrd="0" destOrd="0" presId="urn:microsoft.com/office/officeart/2005/8/layout/lProcess2"/>
    <dgm:cxn modelId="{A01A1CE7-E735-4125-B9EF-5D09D5BDE819}" type="presParOf" srcId="{D0660675-0BC4-9D46-A019-E3943E01B1F2}" destId="{BEEE0F73-4B49-AF48-821E-52A22DBB2022}" srcOrd="0" destOrd="0" presId="urn:microsoft.com/office/officeart/2005/8/layout/lProcess2"/>
    <dgm:cxn modelId="{EB61D222-DF1D-43D7-AC5C-D9B788EE1399}" type="presParOf" srcId="{D0660675-0BC4-9D46-A019-E3943E01B1F2}" destId="{504E16AD-A286-E04C-B331-F93A61534618}" srcOrd="1" destOrd="0" presId="urn:microsoft.com/office/officeart/2005/8/layout/lProcess2"/>
    <dgm:cxn modelId="{662D58C2-DBEB-4E9F-B628-C64CF78FF847}" type="presParOf" srcId="{D0660675-0BC4-9D46-A019-E3943E01B1F2}" destId="{B6842415-0B5F-A445-A1BE-9ECF8F51890F}" srcOrd="2" destOrd="0" presId="urn:microsoft.com/office/officeart/2005/8/layout/lProcess2"/>
    <dgm:cxn modelId="{F81B3678-C4B8-499A-AB39-C81E05411A10}" type="presParOf" srcId="{0966D290-AA61-7741-828C-90D5A526E2A5}" destId="{E963443D-454A-9449-A09D-B6F8B8538B8B}" srcOrd="1" destOrd="0" presId="urn:microsoft.com/office/officeart/2005/8/layout/lProcess2"/>
    <dgm:cxn modelId="{61601745-5C97-4441-A716-1B00BA3C6E72}" type="presParOf" srcId="{0966D290-AA61-7741-828C-90D5A526E2A5}" destId="{5A43F4F3-1940-B74D-8F64-4CB643EA63B9}" srcOrd="2" destOrd="0" presId="urn:microsoft.com/office/officeart/2005/8/layout/lProcess2"/>
    <dgm:cxn modelId="{95922F58-736B-4CC6-B9AE-56CAAB6EC21E}" type="presParOf" srcId="{5A43F4F3-1940-B74D-8F64-4CB643EA63B9}" destId="{96D27AF1-2AF6-4040-8E24-B13053866ABF}" srcOrd="0" destOrd="0" presId="urn:microsoft.com/office/officeart/2005/8/layout/lProcess2"/>
    <dgm:cxn modelId="{E798DA6D-C237-4DB9-AB92-9C0C98C941EC}" type="presParOf" srcId="{5A43F4F3-1940-B74D-8F64-4CB643EA63B9}" destId="{B07BDD02-D57A-5845-813C-0107F55536B2}" srcOrd="1" destOrd="0" presId="urn:microsoft.com/office/officeart/2005/8/layout/lProcess2"/>
    <dgm:cxn modelId="{AF514947-70BB-4CD1-9DA2-DDCCAE3A031F}" type="presParOf" srcId="{5A43F4F3-1940-B74D-8F64-4CB643EA63B9}" destId="{844E7198-6358-874F-9565-A42291EF51E7}" srcOrd="2" destOrd="0" presId="urn:microsoft.com/office/officeart/2005/8/layout/lProcess2"/>
    <dgm:cxn modelId="{43F77D3F-D4AB-47F4-A53B-B57263A0108B}" type="presParOf" srcId="{844E7198-6358-874F-9565-A42291EF51E7}" destId="{FA106B59-24EC-AC42-B251-2D40AA5A65EE}" srcOrd="0" destOrd="0" presId="urn:microsoft.com/office/officeart/2005/8/layout/lProcess2"/>
    <dgm:cxn modelId="{D13B599D-2C79-4561-AF3A-1FAD89E104A8}" type="presParOf" srcId="{FA106B59-24EC-AC42-B251-2D40AA5A65EE}" destId="{F62F6E2A-6ED6-F34F-9996-8FE62DABF445}" srcOrd="0" destOrd="0" presId="urn:microsoft.com/office/officeart/2005/8/layout/lProcess2"/>
    <dgm:cxn modelId="{208157B7-2D37-4E71-B2F8-07249395FF4A}" type="presParOf" srcId="{FA106B59-24EC-AC42-B251-2D40AA5A65EE}" destId="{C3AA4442-151B-3547-B9FA-6DE05C11FDCD}" srcOrd="1" destOrd="0" presId="urn:microsoft.com/office/officeart/2005/8/layout/lProcess2"/>
    <dgm:cxn modelId="{54EAE0F2-EBEC-42FE-BC48-2A3F3B947A2C}" type="presParOf" srcId="{FA106B59-24EC-AC42-B251-2D40AA5A65EE}" destId="{C339255C-06B2-D447-9F22-0EDD6B7A668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33017C-8B47-D54C-9AAA-79FBAC22CCFE}"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3DD595FD-604A-2D47-BA89-34E2D6B659E2}">
      <dgm:prSet phldrT="[Text]"/>
      <dgm:spPr>
        <a:ln>
          <a:solidFill>
            <a:srgbClr val="000000"/>
          </a:solidFill>
        </a:ln>
      </dgm:spPr>
      <dgm:t>
        <a:bodyPr/>
        <a:lstStyle/>
        <a:p>
          <a:r>
            <a:rPr lang="en-CA" dirty="0">
              <a:solidFill>
                <a:srgbClr val="000000"/>
              </a:solidFill>
            </a:rPr>
            <a:t>Uptake of Premium Package                                </a:t>
          </a:r>
          <a:endParaRPr lang="en-US" dirty="0">
            <a:solidFill>
              <a:srgbClr val="000000"/>
            </a:solidFill>
          </a:endParaRPr>
        </a:p>
      </dgm:t>
    </dgm:pt>
    <dgm:pt modelId="{4A3C1885-97EE-6E43-BF2A-078671B20BB5}" type="parTrans" cxnId="{F54A0041-1334-2B46-998E-D3F23AACD875}">
      <dgm:prSet/>
      <dgm:spPr/>
      <dgm:t>
        <a:bodyPr/>
        <a:lstStyle/>
        <a:p>
          <a:endParaRPr lang="en-US"/>
        </a:p>
      </dgm:t>
    </dgm:pt>
    <dgm:pt modelId="{52AB537D-6EE3-E044-8E86-F6A5A11DE723}" type="sibTrans" cxnId="{F54A0041-1334-2B46-998E-D3F23AACD875}">
      <dgm:prSet/>
      <dgm:spPr/>
      <dgm:t>
        <a:bodyPr/>
        <a:lstStyle/>
        <a:p>
          <a:endParaRPr lang="en-US"/>
        </a:p>
      </dgm:t>
    </dgm:pt>
    <dgm:pt modelId="{9CBBA827-DE56-E142-831F-8EEC175F772B}">
      <dgm:prSet phldrT="[Text]"/>
      <dgm:spPr>
        <a:ln>
          <a:solidFill>
            <a:srgbClr val="000000">
              <a:alpha val="90000"/>
            </a:srgbClr>
          </a:solidFill>
        </a:ln>
      </dgm:spPr>
      <dgm:t>
        <a:bodyPr/>
        <a:lstStyle/>
        <a:p>
          <a:r>
            <a:rPr lang="en-US" dirty="0"/>
            <a:t> 50%</a:t>
          </a:r>
        </a:p>
      </dgm:t>
    </dgm:pt>
    <dgm:pt modelId="{E28DEFD0-0985-804F-901C-7206ECF1AE32}" type="parTrans" cxnId="{0CD8E5D3-B990-274D-8843-B3A390967ED9}">
      <dgm:prSet/>
      <dgm:spPr/>
      <dgm:t>
        <a:bodyPr/>
        <a:lstStyle/>
        <a:p>
          <a:endParaRPr lang="en-US"/>
        </a:p>
      </dgm:t>
    </dgm:pt>
    <dgm:pt modelId="{75890242-A4AF-7146-A1F3-D44D4CD6E505}" type="sibTrans" cxnId="{0CD8E5D3-B990-274D-8843-B3A390967ED9}">
      <dgm:prSet/>
      <dgm:spPr/>
      <dgm:t>
        <a:bodyPr/>
        <a:lstStyle/>
        <a:p>
          <a:endParaRPr lang="en-US"/>
        </a:p>
      </dgm:t>
    </dgm:pt>
    <dgm:pt modelId="{15E64110-9DDB-CF4A-BF16-82D69A676EB3}">
      <dgm:prSet phldrT="[Text]"/>
      <dgm:spPr>
        <a:ln>
          <a:solidFill>
            <a:srgbClr val="000000"/>
          </a:solidFill>
        </a:ln>
      </dgm:spPr>
      <dgm:t>
        <a:bodyPr/>
        <a:lstStyle/>
        <a:p>
          <a:r>
            <a:rPr lang="en-CA" dirty="0">
              <a:solidFill>
                <a:srgbClr val="000000"/>
              </a:solidFill>
            </a:rPr>
            <a:t>Target Market Entry Share                                     </a:t>
          </a:r>
          <a:endParaRPr lang="en-US" dirty="0">
            <a:solidFill>
              <a:srgbClr val="000000"/>
            </a:solidFill>
          </a:endParaRPr>
        </a:p>
      </dgm:t>
    </dgm:pt>
    <dgm:pt modelId="{4BF0C344-2B27-8E4C-97A9-ACAF853CBC8B}" type="parTrans" cxnId="{4DC20604-D9A9-1B42-BC71-CD02A2C0AFD6}">
      <dgm:prSet/>
      <dgm:spPr/>
      <dgm:t>
        <a:bodyPr/>
        <a:lstStyle/>
        <a:p>
          <a:endParaRPr lang="en-US"/>
        </a:p>
      </dgm:t>
    </dgm:pt>
    <dgm:pt modelId="{14DC6703-902C-3A4D-BD1C-ED0CF76C4763}" type="sibTrans" cxnId="{4DC20604-D9A9-1B42-BC71-CD02A2C0AFD6}">
      <dgm:prSet/>
      <dgm:spPr/>
      <dgm:t>
        <a:bodyPr/>
        <a:lstStyle/>
        <a:p>
          <a:endParaRPr lang="en-US"/>
        </a:p>
      </dgm:t>
    </dgm:pt>
    <dgm:pt modelId="{BE0F293D-9A9E-A045-8F9D-78407879CE33}">
      <dgm:prSet phldrT="[Text]"/>
      <dgm:spPr>
        <a:ln>
          <a:solidFill>
            <a:srgbClr val="000000"/>
          </a:solidFill>
        </a:ln>
      </dgm:spPr>
      <dgm:t>
        <a:bodyPr/>
        <a:lstStyle/>
        <a:p>
          <a:r>
            <a:rPr lang="en-US" dirty="0">
              <a:solidFill>
                <a:srgbClr val="000000"/>
              </a:solidFill>
            </a:rPr>
            <a:t>Software Updates</a:t>
          </a:r>
        </a:p>
      </dgm:t>
    </dgm:pt>
    <dgm:pt modelId="{5DF6F318-CB5D-A74A-B6B2-22636A37375E}" type="parTrans" cxnId="{15C31A58-07D0-6442-B4EE-7B1F17E60266}">
      <dgm:prSet/>
      <dgm:spPr/>
      <dgm:t>
        <a:bodyPr/>
        <a:lstStyle/>
        <a:p>
          <a:endParaRPr lang="en-US"/>
        </a:p>
      </dgm:t>
    </dgm:pt>
    <dgm:pt modelId="{D920B757-D8C6-B544-ADAB-57CB2103F5C5}" type="sibTrans" cxnId="{15C31A58-07D0-6442-B4EE-7B1F17E60266}">
      <dgm:prSet/>
      <dgm:spPr/>
      <dgm:t>
        <a:bodyPr/>
        <a:lstStyle/>
        <a:p>
          <a:endParaRPr lang="en-US"/>
        </a:p>
      </dgm:t>
    </dgm:pt>
    <dgm:pt modelId="{0BCB8A6A-06F5-FC49-A4B5-76DD63FBD8ED}">
      <dgm:prSet phldrT="[Text]"/>
      <dgm:spPr>
        <a:ln>
          <a:solidFill>
            <a:srgbClr val="000000">
              <a:alpha val="90000"/>
            </a:srgbClr>
          </a:solidFill>
        </a:ln>
      </dgm:spPr>
      <dgm:t>
        <a:bodyPr/>
        <a:lstStyle/>
        <a:p>
          <a:r>
            <a:rPr lang="en-US" dirty="0"/>
            <a:t>Quarterly</a:t>
          </a:r>
        </a:p>
      </dgm:t>
    </dgm:pt>
    <dgm:pt modelId="{F269CF34-8030-6F4D-93BD-5089F27F5F27}" type="parTrans" cxnId="{9D0AEA7F-AFF5-C442-B43C-8B4684918ED0}">
      <dgm:prSet/>
      <dgm:spPr/>
      <dgm:t>
        <a:bodyPr/>
        <a:lstStyle/>
        <a:p>
          <a:endParaRPr lang="en-US"/>
        </a:p>
      </dgm:t>
    </dgm:pt>
    <dgm:pt modelId="{5FA875DE-BB93-9A4F-B0B5-F16E5DFAA015}" type="sibTrans" cxnId="{9D0AEA7F-AFF5-C442-B43C-8B4684918ED0}">
      <dgm:prSet/>
      <dgm:spPr/>
      <dgm:t>
        <a:bodyPr/>
        <a:lstStyle/>
        <a:p>
          <a:endParaRPr lang="en-US"/>
        </a:p>
      </dgm:t>
    </dgm:pt>
    <dgm:pt modelId="{727B890D-BDAC-1F42-A4FD-F041D9ABCA62}">
      <dgm:prSet phldrT="[Text]"/>
      <dgm:spPr>
        <a:ln>
          <a:solidFill>
            <a:srgbClr val="000000"/>
          </a:solidFill>
        </a:ln>
      </dgm:spPr>
      <dgm:t>
        <a:bodyPr/>
        <a:lstStyle/>
        <a:p>
          <a:r>
            <a:rPr lang="en-US" dirty="0">
              <a:solidFill>
                <a:srgbClr val="000000"/>
              </a:solidFill>
            </a:rPr>
            <a:t>Product Iterations</a:t>
          </a:r>
        </a:p>
      </dgm:t>
    </dgm:pt>
    <dgm:pt modelId="{8C1B905E-72D2-E441-B3BE-1343445D61BF}" type="parTrans" cxnId="{8984025D-023E-D84C-BF7A-2C1AE2A12D4A}">
      <dgm:prSet/>
      <dgm:spPr/>
      <dgm:t>
        <a:bodyPr/>
        <a:lstStyle/>
        <a:p>
          <a:endParaRPr lang="en-US"/>
        </a:p>
      </dgm:t>
    </dgm:pt>
    <dgm:pt modelId="{E5CDF338-7CD8-4948-9F01-307BAD2B6BD8}" type="sibTrans" cxnId="{8984025D-023E-D84C-BF7A-2C1AE2A12D4A}">
      <dgm:prSet/>
      <dgm:spPr/>
      <dgm:t>
        <a:bodyPr/>
        <a:lstStyle/>
        <a:p>
          <a:endParaRPr lang="en-US"/>
        </a:p>
      </dgm:t>
    </dgm:pt>
    <dgm:pt modelId="{AA9F20EE-CC08-D24F-85A2-9603BE5D2AE5}">
      <dgm:prSet phldrT="[Text]"/>
      <dgm:spPr>
        <a:ln>
          <a:solidFill>
            <a:srgbClr val="000000">
              <a:alpha val="90000"/>
            </a:srgbClr>
          </a:solidFill>
        </a:ln>
      </dgm:spPr>
      <dgm:t>
        <a:bodyPr/>
        <a:lstStyle/>
        <a:p>
          <a:r>
            <a:rPr lang="en-US" dirty="0"/>
            <a:t>Every 2 years</a:t>
          </a:r>
        </a:p>
      </dgm:t>
    </dgm:pt>
    <dgm:pt modelId="{CF064371-D9D6-994B-8568-CBAFA84BA97C}" type="parTrans" cxnId="{038538A0-A172-F44D-A0A8-7FFDFADB6C70}">
      <dgm:prSet/>
      <dgm:spPr/>
      <dgm:t>
        <a:bodyPr/>
        <a:lstStyle/>
        <a:p>
          <a:endParaRPr lang="en-US"/>
        </a:p>
      </dgm:t>
    </dgm:pt>
    <dgm:pt modelId="{52B59ADB-E82E-4440-BB41-EBAEB830C407}" type="sibTrans" cxnId="{038538A0-A172-F44D-A0A8-7FFDFADB6C70}">
      <dgm:prSet/>
      <dgm:spPr/>
      <dgm:t>
        <a:bodyPr/>
        <a:lstStyle/>
        <a:p>
          <a:endParaRPr lang="en-US"/>
        </a:p>
      </dgm:t>
    </dgm:pt>
    <dgm:pt modelId="{F54959A5-D7F2-7249-AA66-C2059D86B199}">
      <dgm:prSet/>
      <dgm:spPr>
        <a:ln>
          <a:solidFill>
            <a:srgbClr val="000000">
              <a:alpha val="90000"/>
            </a:srgbClr>
          </a:solidFill>
        </a:ln>
      </dgm:spPr>
      <dgm:t>
        <a:bodyPr/>
        <a:lstStyle/>
        <a:p>
          <a:r>
            <a:rPr lang="en-US" dirty="0"/>
            <a:t>+5% Annual</a:t>
          </a:r>
        </a:p>
      </dgm:t>
    </dgm:pt>
    <dgm:pt modelId="{9220517B-9788-9649-89E4-6C3086899B18}" type="parTrans" cxnId="{2CC2309D-CB1B-7346-AA35-129081CE2216}">
      <dgm:prSet/>
      <dgm:spPr/>
      <dgm:t>
        <a:bodyPr/>
        <a:lstStyle/>
        <a:p>
          <a:endParaRPr lang="en-US"/>
        </a:p>
      </dgm:t>
    </dgm:pt>
    <dgm:pt modelId="{4A043943-4306-C643-BC53-472DD4D37B68}" type="sibTrans" cxnId="{2CC2309D-CB1B-7346-AA35-129081CE2216}">
      <dgm:prSet/>
      <dgm:spPr/>
      <dgm:t>
        <a:bodyPr/>
        <a:lstStyle/>
        <a:p>
          <a:endParaRPr lang="en-US"/>
        </a:p>
      </dgm:t>
    </dgm:pt>
    <dgm:pt modelId="{109ACE43-34DB-A449-ABA6-9F85729269F9}">
      <dgm:prSet/>
      <dgm:spPr>
        <a:ln>
          <a:solidFill>
            <a:srgbClr val="000000"/>
          </a:solidFill>
        </a:ln>
      </dgm:spPr>
      <dgm:t>
        <a:bodyPr/>
        <a:lstStyle/>
        <a:p>
          <a:r>
            <a:rPr lang="en-US" dirty="0">
              <a:solidFill>
                <a:srgbClr val="000000"/>
              </a:solidFill>
            </a:rPr>
            <a:t>Growth Rate</a:t>
          </a:r>
        </a:p>
      </dgm:t>
    </dgm:pt>
    <dgm:pt modelId="{7143CA9A-F2F9-3145-AE25-EBE3368E7216}" type="parTrans" cxnId="{2286904D-97F7-B344-9C41-B0FE366D64A4}">
      <dgm:prSet/>
      <dgm:spPr/>
      <dgm:t>
        <a:bodyPr/>
        <a:lstStyle/>
        <a:p>
          <a:endParaRPr lang="en-US"/>
        </a:p>
      </dgm:t>
    </dgm:pt>
    <dgm:pt modelId="{7A77322D-2E4B-014C-ACCD-7E62206FF302}" type="sibTrans" cxnId="{2286904D-97F7-B344-9C41-B0FE366D64A4}">
      <dgm:prSet/>
      <dgm:spPr/>
      <dgm:t>
        <a:bodyPr/>
        <a:lstStyle/>
        <a:p>
          <a:endParaRPr lang="en-US"/>
        </a:p>
      </dgm:t>
    </dgm:pt>
    <dgm:pt modelId="{F1BAE6B5-B21D-C44C-8577-E50C9C2600D2}">
      <dgm:prSet/>
      <dgm:spPr>
        <a:ln>
          <a:solidFill>
            <a:srgbClr val="000000"/>
          </a:solidFill>
        </a:ln>
      </dgm:spPr>
      <dgm:t>
        <a:bodyPr/>
        <a:lstStyle/>
        <a:p>
          <a:r>
            <a:rPr lang="en-US" dirty="0">
              <a:solidFill>
                <a:srgbClr val="000000"/>
              </a:solidFill>
            </a:rPr>
            <a:t>Inventory</a:t>
          </a:r>
        </a:p>
      </dgm:t>
    </dgm:pt>
    <dgm:pt modelId="{D139400E-80CC-DF4A-BA93-0C3B67C1BD75}" type="parTrans" cxnId="{FF862D2C-19D6-A04D-BFF7-B1DE50CF7944}">
      <dgm:prSet/>
      <dgm:spPr/>
      <dgm:t>
        <a:bodyPr/>
        <a:lstStyle/>
        <a:p>
          <a:endParaRPr lang="en-US"/>
        </a:p>
      </dgm:t>
    </dgm:pt>
    <dgm:pt modelId="{C76AB64F-F4CB-534D-90A5-C56881D20F51}" type="sibTrans" cxnId="{FF862D2C-19D6-A04D-BFF7-B1DE50CF7944}">
      <dgm:prSet/>
      <dgm:spPr/>
      <dgm:t>
        <a:bodyPr/>
        <a:lstStyle/>
        <a:p>
          <a:endParaRPr lang="en-US"/>
        </a:p>
      </dgm:t>
    </dgm:pt>
    <dgm:pt modelId="{6E15D130-E1F2-8043-857B-7682176FDA71}">
      <dgm:prSet/>
      <dgm:spPr>
        <a:ln>
          <a:solidFill>
            <a:srgbClr val="000000">
              <a:alpha val="90000"/>
            </a:srgbClr>
          </a:solidFill>
        </a:ln>
      </dgm:spPr>
      <dgm:t>
        <a:bodyPr/>
        <a:lstStyle/>
        <a:p>
          <a:r>
            <a:rPr lang="en-US" dirty="0"/>
            <a:t>10% Annual Sales</a:t>
          </a:r>
        </a:p>
      </dgm:t>
    </dgm:pt>
    <dgm:pt modelId="{AE596951-94D2-4045-8F55-A4AAED4CED8F}" type="parTrans" cxnId="{81A6F3B5-FE0D-7F41-B399-5866FD16A19A}">
      <dgm:prSet/>
      <dgm:spPr/>
      <dgm:t>
        <a:bodyPr/>
        <a:lstStyle/>
        <a:p>
          <a:endParaRPr lang="en-US"/>
        </a:p>
      </dgm:t>
    </dgm:pt>
    <dgm:pt modelId="{B20A4778-A99F-A045-936D-5C915DDB7C05}" type="sibTrans" cxnId="{81A6F3B5-FE0D-7F41-B399-5866FD16A19A}">
      <dgm:prSet/>
      <dgm:spPr/>
      <dgm:t>
        <a:bodyPr/>
        <a:lstStyle/>
        <a:p>
          <a:endParaRPr lang="en-US"/>
        </a:p>
      </dgm:t>
    </dgm:pt>
    <dgm:pt modelId="{7C11FEFD-47FE-7C46-AC9B-4800206BA922}">
      <dgm:prSet/>
      <dgm:spPr>
        <a:ln>
          <a:solidFill>
            <a:srgbClr val="000000">
              <a:alpha val="90000"/>
            </a:srgbClr>
          </a:solidFill>
        </a:ln>
      </dgm:spPr>
      <dgm:t>
        <a:bodyPr/>
        <a:lstStyle/>
        <a:p>
          <a:r>
            <a:rPr lang="en-US" dirty="0"/>
            <a:t>2%</a:t>
          </a:r>
        </a:p>
      </dgm:t>
    </dgm:pt>
    <dgm:pt modelId="{A0E723B7-8EE1-6B4B-880B-3A431DFF07FC}" type="parTrans" cxnId="{A0C8E1E6-2D24-494E-8C05-92237677D8BB}">
      <dgm:prSet/>
      <dgm:spPr/>
      <dgm:t>
        <a:bodyPr/>
        <a:lstStyle/>
        <a:p>
          <a:endParaRPr lang="en-US"/>
        </a:p>
      </dgm:t>
    </dgm:pt>
    <dgm:pt modelId="{5EC00DC8-2753-3F4E-B271-8A8CA00C9607}" type="sibTrans" cxnId="{A0C8E1E6-2D24-494E-8C05-92237677D8BB}">
      <dgm:prSet/>
      <dgm:spPr/>
      <dgm:t>
        <a:bodyPr/>
        <a:lstStyle/>
        <a:p>
          <a:endParaRPr lang="en-US"/>
        </a:p>
      </dgm:t>
    </dgm:pt>
    <dgm:pt modelId="{FC1EF24A-3088-4F4A-B7E0-8EFC9C76A258}">
      <dgm:prSet/>
      <dgm:spPr>
        <a:ln>
          <a:solidFill>
            <a:srgbClr val="000000">
              <a:alpha val="90000"/>
            </a:srgbClr>
          </a:solidFill>
        </a:ln>
      </dgm:spPr>
      <dgm:t>
        <a:bodyPr/>
        <a:lstStyle/>
        <a:p>
          <a:r>
            <a:rPr lang="en-US" dirty="0"/>
            <a:t>2% + 1%n years </a:t>
          </a:r>
        </a:p>
      </dgm:t>
    </dgm:pt>
    <dgm:pt modelId="{D5B8E699-2FB1-6749-A7C1-4F323D0B3B5D}" type="parTrans" cxnId="{D5ACA238-7E68-AE43-81E0-59E3FA04AF6F}">
      <dgm:prSet/>
      <dgm:spPr/>
      <dgm:t>
        <a:bodyPr/>
        <a:lstStyle/>
        <a:p>
          <a:endParaRPr lang="en-US"/>
        </a:p>
      </dgm:t>
    </dgm:pt>
    <dgm:pt modelId="{B8ACDFB0-0425-2748-8110-2470E1EDC26B}" type="sibTrans" cxnId="{D5ACA238-7E68-AE43-81E0-59E3FA04AF6F}">
      <dgm:prSet/>
      <dgm:spPr/>
      <dgm:t>
        <a:bodyPr/>
        <a:lstStyle/>
        <a:p>
          <a:endParaRPr lang="en-US"/>
        </a:p>
      </dgm:t>
    </dgm:pt>
    <dgm:pt modelId="{E7F034DC-9947-B646-BFAF-FBE51ADA56AE}">
      <dgm:prSet/>
      <dgm:spPr>
        <a:ln>
          <a:solidFill>
            <a:srgbClr val="000000"/>
          </a:solidFill>
        </a:ln>
      </dgm:spPr>
      <dgm:t>
        <a:bodyPr/>
        <a:lstStyle/>
        <a:p>
          <a:r>
            <a:rPr lang="en-US" dirty="0">
              <a:solidFill>
                <a:srgbClr val="000000"/>
              </a:solidFill>
            </a:rPr>
            <a:t>Salary</a:t>
          </a:r>
        </a:p>
      </dgm:t>
    </dgm:pt>
    <dgm:pt modelId="{D1D1EF51-69F4-1B43-9B14-E3F167F4905C}" type="parTrans" cxnId="{7AFE5503-5499-4746-ABDE-ED1A06FB1886}">
      <dgm:prSet/>
      <dgm:spPr/>
      <dgm:t>
        <a:bodyPr/>
        <a:lstStyle/>
        <a:p>
          <a:endParaRPr lang="en-US"/>
        </a:p>
      </dgm:t>
    </dgm:pt>
    <dgm:pt modelId="{E57CB830-124A-CE49-B303-4ADB30423265}" type="sibTrans" cxnId="{7AFE5503-5499-4746-ABDE-ED1A06FB1886}">
      <dgm:prSet/>
      <dgm:spPr/>
      <dgm:t>
        <a:bodyPr/>
        <a:lstStyle/>
        <a:p>
          <a:endParaRPr lang="en-US"/>
        </a:p>
      </dgm:t>
    </dgm:pt>
    <dgm:pt modelId="{A1C6B1AD-A9FF-4088-B417-7BE7B5979282}">
      <dgm:prSet/>
      <dgm:spPr>
        <a:ln>
          <a:solidFill>
            <a:schemeClr val="tx1"/>
          </a:solidFill>
        </a:ln>
      </dgm:spPr>
      <dgm:t>
        <a:bodyPr/>
        <a:lstStyle/>
        <a:p>
          <a:r>
            <a:rPr lang="en-CA" dirty="0">
              <a:solidFill>
                <a:schemeClr val="tx1"/>
              </a:solidFill>
            </a:rPr>
            <a:t>Product</a:t>
          </a:r>
          <a:r>
            <a:rPr lang="en-CA" dirty="0"/>
            <a:t> </a:t>
          </a:r>
          <a:r>
            <a:rPr lang="en-CA" dirty="0">
              <a:solidFill>
                <a:schemeClr val="tx1"/>
              </a:solidFill>
            </a:rPr>
            <a:t>per Customer</a:t>
          </a:r>
        </a:p>
      </dgm:t>
    </dgm:pt>
    <dgm:pt modelId="{36023696-8D42-439E-998A-4696F919EB35}" type="parTrans" cxnId="{A533809A-E6C0-49E1-BABB-C27E44913025}">
      <dgm:prSet/>
      <dgm:spPr/>
      <dgm:t>
        <a:bodyPr/>
        <a:lstStyle/>
        <a:p>
          <a:endParaRPr lang="en-CA"/>
        </a:p>
      </dgm:t>
    </dgm:pt>
    <dgm:pt modelId="{E8B32A46-17F0-494F-B2F6-62E473B03EC6}" type="sibTrans" cxnId="{A533809A-E6C0-49E1-BABB-C27E44913025}">
      <dgm:prSet/>
      <dgm:spPr/>
      <dgm:t>
        <a:bodyPr/>
        <a:lstStyle/>
        <a:p>
          <a:endParaRPr lang="en-CA"/>
        </a:p>
      </dgm:t>
    </dgm:pt>
    <dgm:pt modelId="{2F631190-D0B6-4D90-92A2-86BE252E9CC1}">
      <dgm:prSet/>
      <dgm:spPr>
        <a:ln>
          <a:solidFill>
            <a:schemeClr val="tx1">
              <a:alpha val="90000"/>
            </a:schemeClr>
          </a:solidFill>
        </a:ln>
      </dgm:spPr>
      <dgm:t>
        <a:bodyPr/>
        <a:lstStyle/>
        <a:p>
          <a:r>
            <a:rPr lang="en-CA" dirty="0"/>
            <a:t>1</a:t>
          </a:r>
        </a:p>
      </dgm:t>
    </dgm:pt>
    <dgm:pt modelId="{0FA5D3C8-DAB7-46A3-A5C6-2B5212B6F8D2}" type="parTrans" cxnId="{06D2A540-D198-41A3-93F1-8B629CC86571}">
      <dgm:prSet/>
      <dgm:spPr/>
      <dgm:t>
        <a:bodyPr/>
        <a:lstStyle/>
        <a:p>
          <a:endParaRPr lang="en-CA"/>
        </a:p>
      </dgm:t>
    </dgm:pt>
    <dgm:pt modelId="{AD6FAB1D-EFB5-40BF-B651-F6AB94C8ABBD}" type="sibTrans" cxnId="{06D2A540-D198-41A3-93F1-8B629CC86571}">
      <dgm:prSet/>
      <dgm:spPr/>
      <dgm:t>
        <a:bodyPr/>
        <a:lstStyle/>
        <a:p>
          <a:endParaRPr lang="en-CA"/>
        </a:p>
      </dgm:t>
    </dgm:pt>
    <dgm:pt modelId="{878A482E-C990-CC4D-B639-1953F1A7A6C7}" type="pres">
      <dgm:prSet presAssocID="{5733017C-8B47-D54C-9AAA-79FBAC22CCFE}" presName="Name0" presStyleCnt="0">
        <dgm:presLayoutVars>
          <dgm:dir/>
          <dgm:animLvl val="lvl"/>
          <dgm:resizeHandles val="exact"/>
        </dgm:presLayoutVars>
      </dgm:prSet>
      <dgm:spPr/>
    </dgm:pt>
    <dgm:pt modelId="{6EC66043-718D-489C-AC8D-EB65C2555395}" type="pres">
      <dgm:prSet presAssocID="{A1C6B1AD-A9FF-4088-B417-7BE7B5979282}" presName="linNode" presStyleCnt="0"/>
      <dgm:spPr/>
    </dgm:pt>
    <dgm:pt modelId="{CF0157D3-4C23-482E-AA4D-86C8BE85DB1A}" type="pres">
      <dgm:prSet presAssocID="{A1C6B1AD-A9FF-4088-B417-7BE7B5979282}" presName="parentText" presStyleLbl="node1" presStyleIdx="0" presStyleCnt="8" custScaleX="380451">
        <dgm:presLayoutVars>
          <dgm:chMax val="1"/>
          <dgm:bulletEnabled val="1"/>
        </dgm:presLayoutVars>
      </dgm:prSet>
      <dgm:spPr/>
    </dgm:pt>
    <dgm:pt modelId="{7C00CD3B-FC03-4539-B770-E87D4BF702B5}" type="pres">
      <dgm:prSet presAssocID="{A1C6B1AD-A9FF-4088-B417-7BE7B5979282}" presName="descendantText" presStyleLbl="alignAccFollowNode1" presStyleIdx="0" presStyleCnt="8">
        <dgm:presLayoutVars>
          <dgm:bulletEnabled val="1"/>
        </dgm:presLayoutVars>
      </dgm:prSet>
      <dgm:spPr/>
    </dgm:pt>
    <dgm:pt modelId="{4881F178-3CEE-459F-8C8E-BDF7318B515D}" type="pres">
      <dgm:prSet presAssocID="{E8B32A46-17F0-494F-B2F6-62E473B03EC6}" presName="sp" presStyleCnt="0"/>
      <dgm:spPr/>
    </dgm:pt>
    <dgm:pt modelId="{E3210F8C-CC92-8B43-8CFF-3E10781606FA}" type="pres">
      <dgm:prSet presAssocID="{3DD595FD-604A-2D47-BA89-34E2D6B659E2}" presName="linNode" presStyleCnt="0"/>
      <dgm:spPr/>
    </dgm:pt>
    <dgm:pt modelId="{8EECD050-6FB6-D342-A3F4-4FFE791420AB}" type="pres">
      <dgm:prSet presAssocID="{3DD595FD-604A-2D47-BA89-34E2D6B659E2}" presName="parentText" presStyleLbl="node1" presStyleIdx="1" presStyleCnt="8" custScaleX="379243">
        <dgm:presLayoutVars>
          <dgm:chMax val="1"/>
          <dgm:bulletEnabled val="1"/>
        </dgm:presLayoutVars>
      </dgm:prSet>
      <dgm:spPr/>
    </dgm:pt>
    <dgm:pt modelId="{05EF83ED-7259-B74B-A1E3-E5AD499E6EBD}" type="pres">
      <dgm:prSet presAssocID="{3DD595FD-604A-2D47-BA89-34E2D6B659E2}" presName="descendantText" presStyleLbl="alignAccFollowNode1" presStyleIdx="1" presStyleCnt="8">
        <dgm:presLayoutVars>
          <dgm:bulletEnabled val="1"/>
        </dgm:presLayoutVars>
      </dgm:prSet>
      <dgm:spPr/>
    </dgm:pt>
    <dgm:pt modelId="{CC4663A0-594D-0C4C-8F1D-8E5B5FD37027}" type="pres">
      <dgm:prSet presAssocID="{52AB537D-6EE3-E044-8E86-F6A5A11DE723}" presName="sp" presStyleCnt="0"/>
      <dgm:spPr/>
    </dgm:pt>
    <dgm:pt modelId="{9A30746F-D5D5-EA40-A737-0FCC2BAA8A56}" type="pres">
      <dgm:prSet presAssocID="{15E64110-9DDB-CF4A-BF16-82D69A676EB3}" presName="linNode" presStyleCnt="0"/>
      <dgm:spPr/>
    </dgm:pt>
    <dgm:pt modelId="{D9D0BF17-7357-3E43-B516-73F6BA093F65}" type="pres">
      <dgm:prSet presAssocID="{15E64110-9DDB-CF4A-BF16-82D69A676EB3}" presName="parentText" presStyleLbl="node1" presStyleIdx="2" presStyleCnt="8" custScaleX="379243">
        <dgm:presLayoutVars>
          <dgm:chMax val="1"/>
          <dgm:bulletEnabled val="1"/>
        </dgm:presLayoutVars>
      </dgm:prSet>
      <dgm:spPr/>
    </dgm:pt>
    <dgm:pt modelId="{E14B762E-24F6-B049-8C52-3F70CCCB3E98}" type="pres">
      <dgm:prSet presAssocID="{15E64110-9DDB-CF4A-BF16-82D69A676EB3}" presName="descendantText" presStyleLbl="alignAccFollowNode1" presStyleIdx="2" presStyleCnt="8">
        <dgm:presLayoutVars>
          <dgm:bulletEnabled val="1"/>
        </dgm:presLayoutVars>
      </dgm:prSet>
      <dgm:spPr/>
    </dgm:pt>
    <dgm:pt modelId="{9F793D34-768D-F547-8C56-3573AF84E997}" type="pres">
      <dgm:prSet presAssocID="{14DC6703-902C-3A4D-BD1C-ED0CF76C4763}" presName="sp" presStyleCnt="0"/>
      <dgm:spPr/>
    </dgm:pt>
    <dgm:pt modelId="{7680CE1F-4F0F-E142-96B2-85267E28B22E}" type="pres">
      <dgm:prSet presAssocID="{109ACE43-34DB-A449-ABA6-9F85729269F9}" presName="linNode" presStyleCnt="0"/>
      <dgm:spPr/>
    </dgm:pt>
    <dgm:pt modelId="{B31B6DF2-D6A4-4343-8E62-90D464FF0922}" type="pres">
      <dgm:prSet presAssocID="{109ACE43-34DB-A449-ABA6-9F85729269F9}" presName="parentText" presStyleLbl="node1" presStyleIdx="3" presStyleCnt="8" custScaleX="379243">
        <dgm:presLayoutVars>
          <dgm:chMax val="1"/>
          <dgm:bulletEnabled val="1"/>
        </dgm:presLayoutVars>
      </dgm:prSet>
      <dgm:spPr/>
    </dgm:pt>
    <dgm:pt modelId="{5E54BF1C-733C-7D44-A84A-0430CFD666ED}" type="pres">
      <dgm:prSet presAssocID="{109ACE43-34DB-A449-ABA6-9F85729269F9}" presName="descendantText" presStyleLbl="alignAccFollowNode1" presStyleIdx="3" presStyleCnt="8">
        <dgm:presLayoutVars>
          <dgm:bulletEnabled val="1"/>
        </dgm:presLayoutVars>
      </dgm:prSet>
      <dgm:spPr/>
    </dgm:pt>
    <dgm:pt modelId="{D984388F-7EBE-5948-AF1D-6E11B26A268E}" type="pres">
      <dgm:prSet presAssocID="{7A77322D-2E4B-014C-ACCD-7E62206FF302}" presName="sp" presStyleCnt="0"/>
      <dgm:spPr/>
    </dgm:pt>
    <dgm:pt modelId="{02C05FDE-5089-A744-9329-B16283E06232}" type="pres">
      <dgm:prSet presAssocID="{F1BAE6B5-B21D-C44C-8577-E50C9C2600D2}" presName="linNode" presStyleCnt="0"/>
      <dgm:spPr/>
    </dgm:pt>
    <dgm:pt modelId="{6ABA4C87-614D-4049-AB99-8747F621A030}" type="pres">
      <dgm:prSet presAssocID="{F1BAE6B5-B21D-C44C-8577-E50C9C2600D2}" presName="parentText" presStyleLbl="node1" presStyleIdx="4" presStyleCnt="8" custScaleX="379243">
        <dgm:presLayoutVars>
          <dgm:chMax val="1"/>
          <dgm:bulletEnabled val="1"/>
        </dgm:presLayoutVars>
      </dgm:prSet>
      <dgm:spPr/>
    </dgm:pt>
    <dgm:pt modelId="{771F8D63-82FC-774B-8D19-35FDD70857FC}" type="pres">
      <dgm:prSet presAssocID="{F1BAE6B5-B21D-C44C-8577-E50C9C2600D2}" presName="descendantText" presStyleLbl="alignAccFollowNode1" presStyleIdx="4" presStyleCnt="8">
        <dgm:presLayoutVars>
          <dgm:bulletEnabled val="1"/>
        </dgm:presLayoutVars>
      </dgm:prSet>
      <dgm:spPr/>
    </dgm:pt>
    <dgm:pt modelId="{6FC41359-572B-2B4B-A6E9-5A0B182B3B4C}" type="pres">
      <dgm:prSet presAssocID="{C76AB64F-F4CB-534D-90A5-C56881D20F51}" presName="sp" presStyleCnt="0"/>
      <dgm:spPr/>
    </dgm:pt>
    <dgm:pt modelId="{4604DFDE-B0BF-3847-A90B-B451C888C9E2}" type="pres">
      <dgm:prSet presAssocID="{E7F034DC-9947-B646-BFAF-FBE51ADA56AE}" presName="linNode" presStyleCnt="0"/>
      <dgm:spPr/>
    </dgm:pt>
    <dgm:pt modelId="{3B4D894E-DDC0-2245-B4EC-FFD00F6779FE}" type="pres">
      <dgm:prSet presAssocID="{E7F034DC-9947-B646-BFAF-FBE51ADA56AE}" presName="parentText" presStyleLbl="node1" presStyleIdx="5" presStyleCnt="8" custScaleX="379243">
        <dgm:presLayoutVars>
          <dgm:chMax val="1"/>
          <dgm:bulletEnabled val="1"/>
        </dgm:presLayoutVars>
      </dgm:prSet>
      <dgm:spPr/>
    </dgm:pt>
    <dgm:pt modelId="{840681EF-5DDB-B74E-B9D0-F6109FE58C23}" type="pres">
      <dgm:prSet presAssocID="{E7F034DC-9947-B646-BFAF-FBE51ADA56AE}" presName="descendantText" presStyleLbl="alignAccFollowNode1" presStyleIdx="5" presStyleCnt="8">
        <dgm:presLayoutVars>
          <dgm:bulletEnabled val="1"/>
        </dgm:presLayoutVars>
      </dgm:prSet>
      <dgm:spPr/>
    </dgm:pt>
    <dgm:pt modelId="{F4AFD790-00A5-074D-BC73-9F9BA4F32835}" type="pres">
      <dgm:prSet presAssocID="{E57CB830-124A-CE49-B303-4ADB30423265}" presName="sp" presStyleCnt="0"/>
      <dgm:spPr/>
    </dgm:pt>
    <dgm:pt modelId="{1BFB6859-9149-5447-9483-6978E541C4AA}" type="pres">
      <dgm:prSet presAssocID="{BE0F293D-9A9E-A045-8F9D-78407879CE33}" presName="linNode" presStyleCnt="0"/>
      <dgm:spPr/>
    </dgm:pt>
    <dgm:pt modelId="{C534D881-5CE3-1F49-847E-9DE4A27A2816}" type="pres">
      <dgm:prSet presAssocID="{BE0F293D-9A9E-A045-8F9D-78407879CE33}" presName="parentText" presStyleLbl="node1" presStyleIdx="6" presStyleCnt="8" custScaleX="379243">
        <dgm:presLayoutVars>
          <dgm:chMax val="1"/>
          <dgm:bulletEnabled val="1"/>
        </dgm:presLayoutVars>
      </dgm:prSet>
      <dgm:spPr/>
    </dgm:pt>
    <dgm:pt modelId="{4B27C81F-EBCE-F042-B41D-F9BFE9DC38D2}" type="pres">
      <dgm:prSet presAssocID="{BE0F293D-9A9E-A045-8F9D-78407879CE33}" presName="descendantText" presStyleLbl="alignAccFollowNode1" presStyleIdx="6" presStyleCnt="8">
        <dgm:presLayoutVars>
          <dgm:bulletEnabled val="1"/>
        </dgm:presLayoutVars>
      </dgm:prSet>
      <dgm:spPr/>
    </dgm:pt>
    <dgm:pt modelId="{6C4F7155-DA6A-AA43-8595-A5267A838684}" type="pres">
      <dgm:prSet presAssocID="{D920B757-D8C6-B544-ADAB-57CB2103F5C5}" presName="sp" presStyleCnt="0"/>
      <dgm:spPr/>
    </dgm:pt>
    <dgm:pt modelId="{CAAC7FF5-370D-7045-9666-A1C2ADFC3600}" type="pres">
      <dgm:prSet presAssocID="{727B890D-BDAC-1F42-A4FD-F041D9ABCA62}" presName="linNode" presStyleCnt="0"/>
      <dgm:spPr/>
    </dgm:pt>
    <dgm:pt modelId="{6383BFEC-8337-CD4B-B7F8-4EBFC6DE884E}" type="pres">
      <dgm:prSet presAssocID="{727B890D-BDAC-1F42-A4FD-F041D9ABCA62}" presName="parentText" presStyleLbl="node1" presStyleIdx="7" presStyleCnt="8" custScaleX="379243">
        <dgm:presLayoutVars>
          <dgm:chMax val="1"/>
          <dgm:bulletEnabled val="1"/>
        </dgm:presLayoutVars>
      </dgm:prSet>
      <dgm:spPr/>
    </dgm:pt>
    <dgm:pt modelId="{BB89F90F-2502-1E4B-A20C-30BA933E0B1A}" type="pres">
      <dgm:prSet presAssocID="{727B890D-BDAC-1F42-A4FD-F041D9ABCA62}" presName="descendantText" presStyleLbl="alignAccFollowNode1" presStyleIdx="7" presStyleCnt="8">
        <dgm:presLayoutVars>
          <dgm:bulletEnabled val="1"/>
        </dgm:presLayoutVars>
      </dgm:prSet>
      <dgm:spPr/>
    </dgm:pt>
  </dgm:ptLst>
  <dgm:cxnLst>
    <dgm:cxn modelId="{7AFE5503-5499-4746-ABDE-ED1A06FB1886}" srcId="{5733017C-8B47-D54C-9AAA-79FBAC22CCFE}" destId="{E7F034DC-9947-B646-BFAF-FBE51ADA56AE}" srcOrd="5" destOrd="0" parTransId="{D1D1EF51-69F4-1B43-9B14-E3F167F4905C}" sibTransId="{E57CB830-124A-CE49-B303-4ADB30423265}"/>
    <dgm:cxn modelId="{4DC20604-D9A9-1B42-BC71-CD02A2C0AFD6}" srcId="{5733017C-8B47-D54C-9AAA-79FBAC22CCFE}" destId="{15E64110-9DDB-CF4A-BF16-82D69A676EB3}" srcOrd="2" destOrd="0" parTransId="{4BF0C344-2B27-8E4C-97A9-ACAF853CBC8B}" sibTransId="{14DC6703-902C-3A4D-BD1C-ED0CF76C4763}"/>
    <dgm:cxn modelId="{DF7D660C-5CEA-4134-8BB3-B1154F0DC91F}" type="presOf" srcId="{3DD595FD-604A-2D47-BA89-34E2D6B659E2}" destId="{8EECD050-6FB6-D342-A3F4-4FFE791420AB}" srcOrd="0" destOrd="0" presId="urn:microsoft.com/office/officeart/2005/8/layout/vList5"/>
    <dgm:cxn modelId="{57C21A25-587F-4F36-A3EE-1F5B04C3107B}" type="presOf" srcId="{5733017C-8B47-D54C-9AAA-79FBAC22CCFE}" destId="{878A482E-C990-CC4D-B639-1953F1A7A6C7}" srcOrd="0" destOrd="0" presId="urn:microsoft.com/office/officeart/2005/8/layout/vList5"/>
    <dgm:cxn modelId="{FF862D2C-19D6-A04D-BFF7-B1DE50CF7944}" srcId="{5733017C-8B47-D54C-9AAA-79FBAC22CCFE}" destId="{F1BAE6B5-B21D-C44C-8577-E50C9C2600D2}" srcOrd="4" destOrd="0" parTransId="{D139400E-80CC-DF4A-BA93-0C3B67C1BD75}" sibTransId="{C76AB64F-F4CB-534D-90A5-C56881D20F51}"/>
    <dgm:cxn modelId="{968B7B36-DCC8-47D9-BBBD-3256E6728545}" type="presOf" srcId="{7C11FEFD-47FE-7C46-AC9B-4800206BA922}" destId="{E14B762E-24F6-B049-8C52-3F70CCCB3E98}" srcOrd="0" destOrd="0" presId="urn:microsoft.com/office/officeart/2005/8/layout/vList5"/>
    <dgm:cxn modelId="{D3BDEB36-287D-4F5B-BA60-4A1E88D1985A}" type="presOf" srcId="{6E15D130-E1F2-8043-857B-7682176FDA71}" destId="{771F8D63-82FC-774B-8D19-35FDD70857FC}" srcOrd="0" destOrd="0" presId="urn:microsoft.com/office/officeart/2005/8/layout/vList5"/>
    <dgm:cxn modelId="{6FD10138-A389-45AA-9E5F-2993AEDEE41B}" type="presOf" srcId="{F1BAE6B5-B21D-C44C-8577-E50C9C2600D2}" destId="{6ABA4C87-614D-4049-AB99-8747F621A030}" srcOrd="0" destOrd="0" presId="urn:microsoft.com/office/officeart/2005/8/layout/vList5"/>
    <dgm:cxn modelId="{D5ACA238-7E68-AE43-81E0-59E3FA04AF6F}" srcId="{109ACE43-34DB-A449-ABA6-9F85729269F9}" destId="{FC1EF24A-3088-4F4A-B7E0-8EFC9C76A258}" srcOrd="0" destOrd="0" parTransId="{D5B8E699-2FB1-6749-A7C1-4F323D0B3B5D}" sibTransId="{B8ACDFB0-0425-2748-8110-2470E1EDC26B}"/>
    <dgm:cxn modelId="{06D2A540-D198-41A3-93F1-8B629CC86571}" srcId="{A1C6B1AD-A9FF-4088-B417-7BE7B5979282}" destId="{2F631190-D0B6-4D90-92A2-86BE252E9CC1}" srcOrd="0" destOrd="0" parTransId="{0FA5D3C8-DAB7-46A3-A5C6-2B5212B6F8D2}" sibTransId="{AD6FAB1D-EFB5-40BF-B651-F6AB94C8ABBD}"/>
    <dgm:cxn modelId="{FDBDCD40-912E-4B8A-830D-050D4D3A82AA}" type="presOf" srcId="{109ACE43-34DB-A449-ABA6-9F85729269F9}" destId="{B31B6DF2-D6A4-4343-8E62-90D464FF0922}" srcOrd="0" destOrd="0" presId="urn:microsoft.com/office/officeart/2005/8/layout/vList5"/>
    <dgm:cxn modelId="{8984025D-023E-D84C-BF7A-2C1AE2A12D4A}" srcId="{5733017C-8B47-D54C-9AAA-79FBAC22CCFE}" destId="{727B890D-BDAC-1F42-A4FD-F041D9ABCA62}" srcOrd="7" destOrd="0" parTransId="{8C1B905E-72D2-E441-B3BE-1343445D61BF}" sibTransId="{E5CDF338-7CD8-4948-9F01-307BAD2B6BD8}"/>
    <dgm:cxn modelId="{F54A0041-1334-2B46-998E-D3F23AACD875}" srcId="{5733017C-8B47-D54C-9AAA-79FBAC22CCFE}" destId="{3DD595FD-604A-2D47-BA89-34E2D6B659E2}" srcOrd="1" destOrd="0" parTransId="{4A3C1885-97EE-6E43-BF2A-078671B20BB5}" sibTransId="{52AB537D-6EE3-E044-8E86-F6A5A11DE723}"/>
    <dgm:cxn modelId="{A8B72667-C51E-48F1-B1E5-E31A506DBC4C}" type="presOf" srcId="{AA9F20EE-CC08-D24F-85A2-9603BE5D2AE5}" destId="{BB89F90F-2502-1E4B-A20C-30BA933E0B1A}" srcOrd="0" destOrd="0" presId="urn:microsoft.com/office/officeart/2005/8/layout/vList5"/>
    <dgm:cxn modelId="{2286904D-97F7-B344-9C41-B0FE366D64A4}" srcId="{5733017C-8B47-D54C-9AAA-79FBAC22CCFE}" destId="{109ACE43-34DB-A449-ABA6-9F85729269F9}" srcOrd="3" destOrd="0" parTransId="{7143CA9A-F2F9-3145-AE25-EBE3368E7216}" sibTransId="{7A77322D-2E4B-014C-ACCD-7E62206FF302}"/>
    <dgm:cxn modelId="{1B9A4B54-39AD-424C-9015-F08C714A57E8}" type="presOf" srcId="{F54959A5-D7F2-7249-AA66-C2059D86B199}" destId="{840681EF-5DDB-B74E-B9D0-F6109FE58C23}" srcOrd="0" destOrd="0" presId="urn:microsoft.com/office/officeart/2005/8/layout/vList5"/>
    <dgm:cxn modelId="{15C31A58-07D0-6442-B4EE-7B1F17E60266}" srcId="{5733017C-8B47-D54C-9AAA-79FBAC22CCFE}" destId="{BE0F293D-9A9E-A045-8F9D-78407879CE33}" srcOrd="6" destOrd="0" parTransId="{5DF6F318-CB5D-A74A-B6B2-22636A37375E}" sibTransId="{D920B757-D8C6-B544-ADAB-57CB2103F5C5}"/>
    <dgm:cxn modelId="{9D0AEA7F-AFF5-C442-B43C-8B4684918ED0}" srcId="{BE0F293D-9A9E-A045-8F9D-78407879CE33}" destId="{0BCB8A6A-06F5-FC49-A4B5-76DD63FBD8ED}" srcOrd="0" destOrd="0" parTransId="{F269CF34-8030-6F4D-93BD-5089F27F5F27}" sibTransId="{5FA875DE-BB93-9A4F-B0B5-F16E5DFAA015}"/>
    <dgm:cxn modelId="{705B8481-4712-4B9E-B3E3-7E238F6345EA}" type="presOf" srcId="{FC1EF24A-3088-4F4A-B7E0-8EFC9C76A258}" destId="{5E54BF1C-733C-7D44-A84A-0430CFD666ED}" srcOrd="0" destOrd="0" presId="urn:microsoft.com/office/officeart/2005/8/layout/vList5"/>
    <dgm:cxn modelId="{5D489C84-6C17-4149-A362-C03AA03E338E}" type="presOf" srcId="{2F631190-D0B6-4D90-92A2-86BE252E9CC1}" destId="{7C00CD3B-FC03-4539-B770-E87D4BF702B5}" srcOrd="0" destOrd="0" presId="urn:microsoft.com/office/officeart/2005/8/layout/vList5"/>
    <dgm:cxn modelId="{D45A4A85-AF43-43A2-A1E9-BDD398F0E8AF}" type="presOf" srcId="{15E64110-9DDB-CF4A-BF16-82D69A676EB3}" destId="{D9D0BF17-7357-3E43-B516-73F6BA093F65}" srcOrd="0" destOrd="0" presId="urn:microsoft.com/office/officeart/2005/8/layout/vList5"/>
    <dgm:cxn modelId="{0CDE288E-4E03-437B-83DA-CA8A9F3E6C36}" type="presOf" srcId="{BE0F293D-9A9E-A045-8F9D-78407879CE33}" destId="{C534D881-5CE3-1F49-847E-9DE4A27A2816}" srcOrd="0" destOrd="0" presId="urn:microsoft.com/office/officeart/2005/8/layout/vList5"/>
    <dgm:cxn modelId="{A533809A-E6C0-49E1-BABB-C27E44913025}" srcId="{5733017C-8B47-D54C-9AAA-79FBAC22CCFE}" destId="{A1C6B1AD-A9FF-4088-B417-7BE7B5979282}" srcOrd="0" destOrd="0" parTransId="{36023696-8D42-439E-998A-4696F919EB35}" sibTransId="{E8B32A46-17F0-494F-B2F6-62E473B03EC6}"/>
    <dgm:cxn modelId="{2CC2309D-CB1B-7346-AA35-129081CE2216}" srcId="{E7F034DC-9947-B646-BFAF-FBE51ADA56AE}" destId="{F54959A5-D7F2-7249-AA66-C2059D86B199}" srcOrd="0" destOrd="0" parTransId="{9220517B-9788-9649-89E4-6C3086899B18}" sibTransId="{4A043943-4306-C643-BC53-472DD4D37B68}"/>
    <dgm:cxn modelId="{038538A0-A172-F44D-A0A8-7FFDFADB6C70}" srcId="{727B890D-BDAC-1F42-A4FD-F041D9ABCA62}" destId="{AA9F20EE-CC08-D24F-85A2-9603BE5D2AE5}" srcOrd="0" destOrd="0" parTransId="{CF064371-D9D6-994B-8568-CBAFA84BA97C}" sibTransId="{52B59ADB-E82E-4440-BB41-EBAEB830C407}"/>
    <dgm:cxn modelId="{04A443A1-FB13-40CB-ABDE-9C1F10F12C53}" type="presOf" srcId="{9CBBA827-DE56-E142-831F-8EEC175F772B}" destId="{05EF83ED-7259-B74B-A1E3-E5AD499E6EBD}" srcOrd="0" destOrd="0" presId="urn:microsoft.com/office/officeart/2005/8/layout/vList5"/>
    <dgm:cxn modelId="{81A6F3B5-FE0D-7F41-B399-5866FD16A19A}" srcId="{F1BAE6B5-B21D-C44C-8577-E50C9C2600D2}" destId="{6E15D130-E1F2-8043-857B-7682176FDA71}" srcOrd="0" destOrd="0" parTransId="{AE596951-94D2-4045-8F55-A4AAED4CED8F}" sibTransId="{B20A4778-A99F-A045-936D-5C915DDB7C05}"/>
    <dgm:cxn modelId="{C8C646BF-B7DA-455C-B536-FD55C6988B93}" type="presOf" srcId="{0BCB8A6A-06F5-FC49-A4B5-76DD63FBD8ED}" destId="{4B27C81F-EBCE-F042-B41D-F9BFE9DC38D2}" srcOrd="0" destOrd="0" presId="urn:microsoft.com/office/officeart/2005/8/layout/vList5"/>
    <dgm:cxn modelId="{D57604CC-2FD6-4273-992F-F7971511743F}" type="presOf" srcId="{A1C6B1AD-A9FF-4088-B417-7BE7B5979282}" destId="{CF0157D3-4C23-482E-AA4D-86C8BE85DB1A}" srcOrd="0" destOrd="0" presId="urn:microsoft.com/office/officeart/2005/8/layout/vList5"/>
    <dgm:cxn modelId="{E9D397D2-9318-4887-B8E8-7453BAE82C7E}" type="presOf" srcId="{E7F034DC-9947-B646-BFAF-FBE51ADA56AE}" destId="{3B4D894E-DDC0-2245-B4EC-FFD00F6779FE}" srcOrd="0" destOrd="0" presId="urn:microsoft.com/office/officeart/2005/8/layout/vList5"/>
    <dgm:cxn modelId="{0CD8E5D3-B990-274D-8843-B3A390967ED9}" srcId="{3DD595FD-604A-2D47-BA89-34E2D6B659E2}" destId="{9CBBA827-DE56-E142-831F-8EEC175F772B}" srcOrd="0" destOrd="0" parTransId="{E28DEFD0-0985-804F-901C-7206ECF1AE32}" sibTransId="{75890242-A4AF-7146-A1F3-D44D4CD6E505}"/>
    <dgm:cxn modelId="{A0C8E1E6-2D24-494E-8C05-92237677D8BB}" srcId="{15E64110-9DDB-CF4A-BF16-82D69A676EB3}" destId="{7C11FEFD-47FE-7C46-AC9B-4800206BA922}" srcOrd="0" destOrd="0" parTransId="{A0E723B7-8EE1-6B4B-880B-3A431DFF07FC}" sibTransId="{5EC00DC8-2753-3F4E-B271-8A8CA00C9607}"/>
    <dgm:cxn modelId="{C7B738F5-A036-428A-9C89-5DDF98A73C7F}" type="presOf" srcId="{727B890D-BDAC-1F42-A4FD-F041D9ABCA62}" destId="{6383BFEC-8337-CD4B-B7F8-4EBFC6DE884E}" srcOrd="0" destOrd="0" presId="urn:microsoft.com/office/officeart/2005/8/layout/vList5"/>
    <dgm:cxn modelId="{424EF229-3BDA-43CC-A5AE-D6FBC0880647}" type="presParOf" srcId="{878A482E-C990-CC4D-B639-1953F1A7A6C7}" destId="{6EC66043-718D-489C-AC8D-EB65C2555395}" srcOrd="0" destOrd="0" presId="urn:microsoft.com/office/officeart/2005/8/layout/vList5"/>
    <dgm:cxn modelId="{6DD68EA0-80B3-42B3-A35A-F385CD210C8C}" type="presParOf" srcId="{6EC66043-718D-489C-AC8D-EB65C2555395}" destId="{CF0157D3-4C23-482E-AA4D-86C8BE85DB1A}" srcOrd="0" destOrd="0" presId="urn:microsoft.com/office/officeart/2005/8/layout/vList5"/>
    <dgm:cxn modelId="{EE9E1E6E-C288-401B-9E80-91B0D1F31155}" type="presParOf" srcId="{6EC66043-718D-489C-AC8D-EB65C2555395}" destId="{7C00CD3B-FC03-4539-B770-E87D4BF702B5}" srcOrd="1" destOrd="0" presId="urn:microsoft.com/office/officeart/2005/8/layout/vList5"/>
    <dgm:cxn modelId="{17C9F26B-A562-4129-93DE-2346B8AC3EDE}" type="presParOf" srcId="{878A482E-C990-CC4D-B639-1953F1A7A6C7}" destId="{4881F178-3CEE-459F-8C8E-BDF7318B515D}" srcOrd="1" destOrd="0" presId="urn:microsoft.com/office/officeart/2005/8/layout/vList5"/>
    <dgm:cxn modelId="{96E86A22-8E49-454A-9D3E-17BFE8EEC933}" type="presParOf" srcId="{878A482E-C990-CC4D-B639-1953F1A7A6C7}" destId="{E3210F8C-CC92-8B43-8CFF-3E10781606FA}" srcOrd="2" destOrd="0" presId="urn:microsoft.com/office/officeart/2005/8/layout/vList5"/>
    <dgm:cxn modelId="{CA6B48BC-6DCF-4B85-A8DF-133C1DA37B02}" type="presParOf" srcId="{E3210F8C-CC92-8B43-8CFF-3E10781606FA}" destId="{8EECD050-6FB6-D342-A3F4-4FFE791420AB}" srcOrd="0" destOrd="0" presId="urn:microsoft.com/office/officeart/2005/8/layout/vList5"/>
    <dgm:cxn modelId="{1FF269F7-1429-4DCF-885F-DAB334D428B6}" type="presParOf" srcId="{E3210F8C-CC92-8B43-8CFF-3E10781606FA}" destId="{05EF83ED-7259-B74B-A1E3-E5AD499E6EBD}" srcOrd="1" destOrd="0" presId="urn:microsoft.com/office/officeart/2005/8/layout/vList5"/>
    <dgm:cxn modelId="{217DC2C5-47A6-4CCD-A3ED-FF4D42D1DD8E}" type="presParOf" srcId="{878A482E-C990-CC4D-B639-1953F1A7A6C7}" destId="{CC4663A0-594D-0C4C-8F1D-8E5B5FD37027}" srcOrd="3" destOrd="0" presId="urn:microsoft.com/office/officeart/2005/8/layout/vList5"/>
    <dgm:cxn modelId="{F576E581-6B61-4420-956C-0EB43A42E027}" type="presParOf" srcId="{878A482E-C990-CC4D-B639-1953F1A7A6C7}" destId="{9A30746F-D5D5-EA40-A737-0FCC2BAA8A56}" srcOrd="4" destOrd="0" presId="urn:microsoft.com/office/officeart/2005/8/layout/vList5"/>
    <dgm:cxn modelId="{0222964E-7D72-46BA-9C8D-07D9D4160458}" type="presParOf" srcId="{9A30746F-D5D5-EA40-A737-0FCC2BAA8A56}" destId="{D9D0BF17-7357-3E43-B516-73F6BA093F65}" srcOrd="0" destOrd="0" presId="urn:microsoft.com/office/officeart/2005/8/layout/vList5"/>
    <dgm:cxn modelId="{BCDAC654-D31A-47C4-9B23-CF2EE6F0C6B0}" type="presParOf" srcId="{9A30746F-D5D5-EA40-A737-0FCC2BAA8A56}" destId="{E14B762E-24F6-B049-8C52-3F70CCCB3E98}" srcOrd="1" destOrd="0" presId="urn:microsoft.com/office/officeart/2005/8/layout/vList5"/>
    <dgm:cxn modelId="{303DCA08-CD91-4995-9A5D-16E25428E566}" type="presParOf" srcId="{878A482E-C990-CC4D-B639-1953F1A7A6C7}" destId="{9F793D34-768D-F547-8C56-3573AF84E997}" srcOrd="5" destOrd="0" presId="urn:microsoft.com/office/officeart/2005/8/layout/vList5"/>
    <dgm:cxn modelId="{D90F59A5-35AB-4B5D-9608-9FA4D07EF73E}" type="presParOf" srcId="{878A482E-C990-CC4D-B639-1953F1A7A6C7}" destId="{7680CE1F-4F0F-E142-96B2-85267E28B22E}" srcOrd="6" destOrd="0" presId="urn:microsoft.com/office/officeart/2005/8/layout/vList5"/>
    <dgm:cxn modelId="{F32BD4D9-67B6-45A6-9B12-ED9DA72C1E52}" type="presParOf" srcId="{7680CE1F-4F0F-E142-96B2-85267E28B22E}" destId="{B31B6DF2-D6A4-4343-8E62-90D464FF0922}" srcOrd="0" destOrd="0" presId="urn:microsoft.com/office/officeart/2005/8/layout/vList5"/>
    <dgm:cxn modelId="{0D64BFA7-7031-4039-A9E9-00BA7E99E55A}" type="presParOf" srcId="{7680CE1F-4F0F-E142-96B2-85267E28B22E}" destId="{5E54BF1C-733C-7D44-A84A-0430CFD666ED}" srcOrd="1" destOrd="0" presId="urn:microsoft.com/office/officeart/2005/8/layout/vList5"/>
    <dgm:cxn modelId="{AD7B36FC-A611-4CC2-AB75-ED5C234BD0A6}" type="presParOf" srcId="{878A482E-C990-CC4D-B639-1953F1A7A6C7}" destId="{D984388F-7EBE-5948-AF1D-6E11B26A268E}" srcOrd="7" destOrd="0" presId="urn:microsoft.com/office/officeart/2005/8/layout/vList5"/>
    <dgm:cxn modelId="{72EA7B2A-F5CE-42FB-AE35-90527897CB20}" type="presParOf" srcId="{878A482E-C990-CC4D-B639-1953F1A7A6C7}" destId="{02C05FDE-5089-A744-9329-B16283E06232}" srcOrd="8" destOrd="0" presId="urn:microsoft.com/office/officeart/2005/8/layout/vList5"/>
    <dgm:cxn modelId="{19A28A9C-1B4E-4F9B-841C-5B4FD619F772}" type="presParOf" srcId="{02C05FDE-5089-A744-9329-B16283E06232}" destId="{6ABA4C87-614D-4049-AB99-8747F621A030}" srcOrd="0" destOrd="0" presId="urn:microsoft.com/office/officeart/2005/8/layout/vList5"/>
    <dgm:cxn modelId="{49CFDCB8-56E8-455A-8C9D-2814E8F8020E}" type="presParOf" srcId="{02C05FDE-5089-A744-9329-B16283E06232}" destId="{771F8D63-82FC-774B-8D19-35FDD70857FC}" srcOrd="1" destOrd="0" presId="urn:microsoft.com/office/officeart/2005/8/layout/vList5"/>
    <dgm:cxn modelId="{AC0608C4-9022-462F-97B7-876206E3E509}" type="presParOf" srcId="{878A482E-C990-CC4D-B639-1953F1A7A6C7}" destId="{6FC41359-572B-2B4B-A6E9-5A0B182B3B4C}" srcOrd="9" destOrd="0" presId="urn:microsoft.com/office/officeart/2005/8/layout/vList5"/>
    <dgm:cxn modelId="{1DA4D92D-D604-4BE8-B8FD-98037B34AA3C}" type="presParOf" srcId="{878A482E-C990-CC4D-B639-1953F1A7A6C7}" destId="{4604DFDE-B0BF-3847-A90B-B451C888C9E2}" srcOrd="10" destOrd="0" presId="urn:microsoft.com/office/officeart/2005/8/layout/vList5"/>
    <dgm:cxn modelId="{FA1D134C-F008-4DE8-A90B-CB2451D9D98F}" type="presParOf" srcId="{4604DFDE-B0BF-3847-A90B-B451C888C9E2}" destId="{3B4D894E-DDC0-2245-B4EC-FFD00F6779FE}" srcOrd="0" destOrd="0" presId="urn:microsoft.com/office/officeart/2005/8/layout/vList5"/>
    <dgm:cxn modelId="{9840167B-2BCD-47EF-A8CC-313FE8023520}" type="presParOf" srcId="{4604DFDE-B0BF-3847-A90B-B451C888C9E2}" destId="{840681EF-5DDB-B74E-B9D0-F6109FE58C23}" srcOrd="1" destOrd="0" presId="urn:microsoft.com/office/officeart/2005/8/layout/vList5"/>
    <dgm:cxn modelId="{8FB6EF28-4DB3-4490-840B-079FE0790DE7}" type="presParOf" srcId="{878A482E-C990-CC4D-B639-1953F1A7A6C7}" destId="{F4AFD790-00A5-074D-BC73-9F9BA4F32835}" srcOrd="11" destOrd="0" presId="urn:microsoft.com/office/officeart/2005/8/layout/vList5"/>
    <dgm:cxn modelId="{7B3490AC-710F-4E40-AA4F-CB6807F74285}" type="presParOf" srcId="{878A482E-C990-CC4D-B639-1953F1A7A6C7}" destId="{1BFB6859-9149-5447-9483-6978E541C4AA}" srcOrd="12" destOrd="0" presId="urn:microsoft.com/office/officeart/2005/8/layout/vList5"/>
    <dgm:cxn modelId="{ADDC4C4C-A57A-46D7-A1EB-CEE166847ECE}" type="presParOf" srcId="{1BFB6859-9149-5447-9483-6978E541C4AA}" destId="{C534D881-5CE3-1F49-847E-9DE4A27A2816}" srcOrd="0" destOrd="0" presId="urn:microsoft.com/office/officeart/2005/8/layout/vList5"/>
    <dgm:cxn modelId="{7F567896-E70F-4639-9F48-EA5ED757A858}" type="presParOf" srcId="{1BFB6859-9149-5447-9483-6978E541C4AA}" destId="{4B27C81F-EBCE-F042-B41D-F9BFE9DC38D2}" srcOrd="1" destOrd="0" presId="urn:microsoft.com/office/officeart/2005/8/layout/vList5"/>
    <dgm:cxn modelId="{E9BB607E-3162-41CD-B684-552CF92727DB}" type="presParOf" srcId="{878A482E-C990-CC4D-B639-1953F1A7A6C7}" destId="{6C4F7155-DA6A-AA43-8595-A5267A838684}" srcOrd="13" destOrd="0" presId="urn:microsoft.com/office/officeart/2005/8/layout/vList5"/>
    <dgm:cxn modelId="{CFE1EA05-7458-4B10-BE3A-114510B6DE37}" type="presParOf" srcId="{878A482E-C990-CC4D-B639-1953F1A7A6C7}" destId="{CAAC7FF5-370D-7045-9666-A1C2ADFC3600}" srcOrd="14" destOrd="0" presId="urn:microsoft.com/office/officeart/2005/8/layout/vList5"/>
    <dgm:cxn modelId="{1B7FB97C-CB59-403B-AF4C-0A8C9D33BC92}" type="presParOf" srcId="{CAAC7FF5-370D-7045-9666-A1C2ADFC3600}" destId="{6383BFEC-8337-CD4B-B7F8-4EBFC6DE884E}" srcOrd="0" destOrd="0" presId="urn:microsoft.com/office/officeart/2005/8/layout/vList5"/>
    <dgm:cxn modelId="{EE4310CC-E83C-444F-B4EF-164FDD1FB266}" type="presParOf" srcId="{CAAC7FF5-370D-7045-9666-A1C2ADFC3600}" destId="{BB89F90F-2502-1E4B-A20C-30BA933E0B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1334A0-45E3-4AAD-9B08-0E33A5DFDD6E}"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n-CA"/>
        </a:p>
      </dgm:t>
    </dgm:pt>
    <dgm:pt modelId="{CA479A56-063F-4FC2-A77D-A2EA4FB0178E}">
      <dgm:prSet phldrT="[Text]"/>
      <dgm:spPr/>
      <dgm:t>
        <a:bodyPr/>
        <a:lstStyle/>
        <a:p>
          <a:r>
            <a:rPr lang="en-CA" dirty="0"/>
            <a:t>33% Distributor Markup</a:t>
          </a:r>
        </a:p>
      </dgm:t>
    </dgm:pt>
    <dgm:pt modelId="{556F1694-B1A0-4DCA-9CF2-23209E8F0F51}" type="parTrans" cxnId="{BE0F4D23-B3AE-47E2-9EA4-7661C4883B93}">
      <dgm:prSet/>
      <dgm:spPr/>
      <dgm:t>
        <a:bodyPr/>
        <a:lstStyle/>
        <a:p>
          <a:endParaRPr lang="en-CA"/>
        </a:p>
      </dgm:t>
    </dgm:pt>
    <dgm:pt modelId="{91654FE5-8729-4978-87DE-0526B2E61243}" type="sibTrans" cxnId="{BE0F4D23-B3AE-47E2-9EA4-7661C4883B93}">
      <dgm:prSet/>
      <dgm:spPr/>
      <dgm:t>
        <a:bodyPr/>
        <a:lstStyle/>
        <a:p>
          <a:endParaRPr lang="en-CA"/>
        </a:p>
      </dgm:t>
    </dgm:pt>
    <dgm:pt modelId="{DD944DAD-6F4B-4E9A-AE5C-C8072D66467C}">
      <dgm:prSet phldrT="[Text]"/>
      <dgm:spPr/>
      <dgm:t>
        <a:bodyPr/>
        <a:lstStyle/>
        <a:p>
          <a:r>
            <a:rPr lang="en-CA" dirty="0"/>
            <a:t>Slow Medical Market</a:t>
          </a:r>
        </a:p>
      </dgm:t>
    </dgm:pt>
    <dgm:pt modelId="{3B88805B-1AE8-48B5-8625-4D83C49C8C9D}" type="parTrans" cxnId="{3CAEDDE7-9ECF-4E2B-B748-5CD3CAC6A5D0}">
      <dgm:prSet/>
      <dgm:spPr/>
      <dgm:t>
        <a:bodyPr/>
        <a:lstStyle/>
        <a:p>
          <a:endParaRPr lang="en-CA"/>
        </a:p>
      </dgm:t>
    </dgm:pt>
    <dgm:pt modelId="{A83331EB-450D-4162-B1D4-0AA773B6F322}" type="sibTrans" cxnId="{3CAEDDE7-9ECF-4E2B-B748-5CD3CAC6A5D0}">
      <dgm:prSet/>
      <dgm:spPr/>
      <dgm:t>
        <a:bodyPr/>
        <a:lstStyle/>
        <a:p>
          <a:endParaRPr lang="en-CA"/>
        </a:p>
      </dgm:t>
    </dgm:pt>
    <dgm:pt modelId="{1AF112EE-93CA-458F-BED1-3EA4E744C4F1}">
      <dgm:prSet phldrT="[Text]"/>
      <dgm:spPr/>
      <dgm:t>
        <a:bodyPr/>
        <a:lstStyle/>
        <a:p>
          <a:r>
            <a:rPr lang="en-CA" dirty="0"/>
            <a:t>15% penetration in 5 years</a:t>
          </a:r>
        </a:p>
      </dgm:t>
    </dgm:pt>
    <dgm:pt modelId="{A81942D7-043D-4B09-A076-2BD37CC11D9D}" type="parTrans" cxnId="{9C88847B-05B5-44B1-B47D-64FA525FB590}">
      <dgm:prSet/>
      <dgm:spPr/>
      <dgm:t>
        <a:bodyPr/>
        <a:lstStyle/>
        <a:p>
          <a:endParaRPr lang="en-CA"/>
        </a:p>
      </dgm:t>
    </dgm:pt>
    <dgm:pt modelId="{AD2989F8-5FD2-4C00-BCD3-925661FD0014}" type="sibTrans" cxnId="{9C88847B-05B5-44B1-B47D-64FA525FB590}">
      <dgm:prSet/>
      <dgm:spPr/>
      <dgm:t>
        <a:bodyPr/>
        <a:lstStyle/>
        <a:p>
          <a:endParaRPr lang="en-CA"/>
        </a:p>
      </dgm:t>
    </dgm:pt>
    <dgm:pt modelId="{DD4EDDA1-F309-4F98-96CE-3FB86E2649AC}">
      <dgm:prSet phldrT="[Text]"/>
      <dgm:spPr/>
      <dgm:t>
        <a:bodyPr/>
        <a:lstStyle/>
        <a:p>
          <a:r>
            <a:rPr lang="en-CA" dirty="0"/>
            <a:t>Wholesale price of $75.00</a:t>
          </a:r>
        </a:p>
      </dgm:t>
    </dgm:pt>
    <dgm:pt modelId="{1671291B-4D20-416A-85AE-CBA8BEF6C08D}" type="parTrans" cxnId="{930C9D5D-F0F8-4331-8370-7FD37322CFBD}">
      <dgm:prSet/>
      <dgm:spPr/>
      <dgm:t>
        <a:bodyPr/>
        <a:lstStyle/>
        <a:p>
          <a:endParaRPr lang="en-CA"/>
        </a:p>
      </dgm:t>
    </dgm:pt>
    <dgm:pt modelId="{576DF894-D39B-44F3-8702-483A213231BC}" type="sibTrans" cxnId="{930C9D5D-F0F8-4331-8370-7FD37322CFBD}">
      <dgm:prSet/>
      <dgm:spPr/>
      <dgm:t>
        <a:bodyPr/>
        <a:lstStyle/>
        <a:p>
          <a:endParaRPr lang="en-CA"/>
        </a:p>
      </dgm:t>
    </dgm:pt>
    <dgm:pt modelId="{DCEEA867-905E-4272-8ACC-514577EF6B53}">
      <dgm:prSet phldrT="[Text]"/>
      <dgm:spPr/>
      <dgm:t>
        <a:bodyPr/>
        <a:lstStyle/>
        <a:p>
          <a:r>
            <a:rPr lang="en-CA" dirty="0"/>
            <a:t>30% penetration in 7 years</a:t>
          </a:r>
        </a:p>
      </dgm:t>
    </dgm:pt>
    <dgm:pt modelId="{EFF4889E-0C97-42D3-8D5F-1E9716723D86}" type="parTrans" cxnId="{CF4E72A2-70AF-48AB-B5D1-4EE3B4A67833}">
      <dgm:prSet/>
      <dgm:spPr/>
      <dgm:t>
        <a:bodyPr/>
        <a:lstStyle/>
        <a:p>
          <a:endParaRPr lang="en-CA"/>
        </a:p>
      </dgm:t>
    </dgm:pt>
    <dgm:pt modelId="{343ABE08-FB8E-4518-815F-436053FE9605}" type="sibTrans" cxnId="{CF4E72A2-70AF-48AB-B5D1-4EE3B4A67833}">
      <dgm:prSet/>
      <dgm:spPr/>
      <dgm:t>
        <a:bodyPr/>
        <a:lstStyle/>
        <a:p>
          <a:endParaRPr lang="en-CA"/>
        </a:p>
      </dgm:t>
    </dgm:pt>
    <dgm:pt modelId="{8B564DC3-9936-4DE7-8DAA-B546E1A6D44A}">
      <dgm:prSet phldrT="[Text]"/>
      <dgm:spPr/>
      <dgm:t>
        <a:bodyPr/>
        <a:lstStyle/>
        <a:p>
          <a:r>
            <a:rPr lang="en-CA" dirty="0"/>
            <a:t>Class I Device</a:t>
          </a:r>
        </a:p>
      </dgm:t>
    </dgm:pt>
    <dgm:pt modelId="{9442B28C-96F8-4DA6-A006-B6F3AF25722A}" type="parTrans" cxnId="{EAEBD30E-AD2F-44C7-9C2C-58D7BF72D840}">
      <dgm:prSet/>
      <dgm:spPr/>
      <dgm:t>
        <a:bodyPr/>
        <a:lstStyle/>
        <a:p>
          <a:endParaRPr lang="en-CA"/>
        </a:p>
      </dgm:t>
    </dgm:pt>
    <dgm:pt modelId="{F0E4914B-B300-4B87-946A-591DCF2D51B8}" type="sibTrans" cxnId="{EAEBD30E-AD2F-44C7-9C2C-58D7BF72D840}">
      <dgm:prSet/>
      <dgm:spPr/>
      <dgm:t>
        <a:bodyPr/>
        <a:lstStyle/>
        <a:p>
          <a:endParaRPr lang="en-CA"/>
        </a:p>
      </dgm:t>
    </dgm:pt>
    <dgm:pt modelId="{BB5EF7DB-2887-4AE5-BC93-6F91D058FFED}">
      <dgm:prSet phldrT="[Text]"/>
      <dgm:spPr/>
      <dgm:t>
        <a:bodyPr/>
        <a:lstStyle/>
        <a:p>
          <a:r>
            <a:rPr lang="en-CA" dirty="0"/>
            <a:t>No FDA approval</a:t>
          </a:r>
        </a:p>
      </dgm:t>
    </dgm:pt>
    <dgm:pt modelId="{C35D4652-9DC8-4442-B6A5-2E2015E738AC}" type="parTrans" cxnId="{0E5F61DB-7A81-4AD8-B559-BC6F7CCD3ADD}">
      <dgm:prSet/>
      <dgm:spPr/>
      <dgm:t>
        <a:bodyPr/>
        <a:lstStyle/>
        <a:p>
          <a:endParaRPr lang="en-CA"/>
        </a:p>
      </dgm:t>
    </dgm:pt>
    <dgm:pt modelId="{AE4069BB-4F9B-409C-B440-CDB8F10E1EDA}" type="sibTrans" cxnId="{0E5F61DB-7A81-4AD8-B559-BC6F7CCD3ADD}">
      <dgm:prSet/>
      <dgm:spPr/>
      <dgm:t>
        <a:bodyPr/>
        <a:lstStyle/>
        <a:p>
          <a:endParaRPr lang="en-CA"/>
        </a:p>
      </dgm:t>
    </dgm:pt>
    <dgm:pt modelId="{BC91AAAD-9A46-45A3-A2AA-2B7D726BFF30}">
      <dgm:prSet phldrT="[Text]"/>
      <dgm:spPr/>
      <dgm:t>
        <a:bodyPr/>
        <a:lstStyle/>
        <a:p>
          <a:r>
            <a:rPr lang="en-CA" dirty="0"/>
            <a:t>90 day pre-market notification</a:t>
          </a:r>
        </a:p>
      </dgm:t>
    </dgm:pt>
    <dgm:pt modelId="{61455007-FEAC-4A5F-AED5-89A3D9E89257}" type="parTrans" cxnId="{9638209A-9382-40DC-8568-6F6FE40C920C}">
      <dgm:prSet/>
      <dgm:spPr/>
      <dgm:t>
        <a:bodyPr/>
        <a:lstStyle/>
        <a:p>
          <a:endParaRPr lang="en-CA"/>
        </a:p>
      </dgm:t>
    </dgm:pt>
    <dgm:pt modelId="{5F3757B7-16DE-4072-B2FC-891B0704F552}" type="sibTrans" cxnId="{9638209A-9382-40DC-8568-6F6FE40C920C}">
      <dgm:prSet/>
      <dgm:spPr/>
      <dgm:t>
        <a:bodyPr/>
        <a:lstStyle/>
        <a:p>
          <a:endParaRPr lang="en-CA"/>
        </a:p>
      </dgm:t>
    </dgm:pt>
    <dgm:pt modelId="{1BAB6E41-CC7D-428F-B052-74FD925BE1AD}">
      <dgm:prSet phldrT="[Text]"/>
      <dgm:spPr/>
      <dgm:t>
        <a:bodyPr/>
        <a:lstStyle/>
        <a:p>
          <a:r>
            <a:rPr lang="en-CA" dirty="0"/>
            <a:t>Steady Adoption</a:t>
          </a:r>
        </a:p>
      </dgm:t>
    </dgm:pt>
    <dgm:pt modelId="{A47699EA-32B1-47B1-8C2D-555D2F448FEA}" type="parTrans" cxnId="{371426FD-715C-421F-8C89-7DA7757F74FA}">
      <dgm:prSet/>
      <dgm:spPr/>
      <dgm:t>
        <a:bodyPr/>
        <a:lstStyle/>
        <a:p>
          <a:endParaRPr lang="en-CA"/>
        </a:p>
      </dgm:t>
    </dgm:pt>
    <dgm:pt modelId="{EDDFFD16-3C33-4523-AB17-B97B0057ED59}" type="sibTrans" cxnId="{371426FD-715C-421F-8C89-7DA7757F74FA}">
      <dgm:prSet/>
      <dgm:spPr/>
      <dgm:t>
        <a:bodyPr/>
        <a:lstStyle/>
        <a:p>
          <a:endParaRPr lang="en-CA"/>
        </a:p>
      </dgm:t>
    </dgm:pt>
    <dgm:pt modelId="{5DE7C414-9605-4B99-B2B4-4A50A8880E4A}">
      <dgm:prSet phldrT="[Text]"/>
      <dgm:spPr/>
      <dgm:t>
        <a:bodyPr/>
        <a:lstStyle/>
        <a:p>
          <a:r>
            <a:rPr lang="en-CA" dirty="0"/>
            <a:t>Growth rate is linear</a:t>
          </a:r>
        </a:p>
      </dgm:t>
    </dgm:pt>
    <dgm:pt modelId="{3A80E933-14CF-4271-9584-7E9907D734C1}" type="parTrans" cxnId="{6275C1AB-E9EA-48F0-8BA2-D112929C59ED}">
      <dgm:prSet/>
      <dgm:spPr/>
      <dgm:t>
        <a:bodyPr/>
        <a:lstStyle/>
        <a:p>
          <a:endParaRPr lang="en-CA"/>
        </a:p>
      </dgm:t>
    </dgm:pt>
    <dgm:pt modelId="{22B3D4C6-A431-4406-9B62-A5BC0F0C4079}" type="sibTrans" cxnId="{6275C1AB-E9EA-48F0-8BA2-D112929C59ED}">
      <dgm:prSet/>
      <dgm:spPr/>
      <dgm:t>
        <a:bodyPr/>
        <a:lstStyle/>
        <a:p>
          <a:endParaRPr lang="en-CA"/>
        </a:p>
      </dgm:t>
    </dgm:pt>
    <dgm:pt modelId="{CCA27EB3-EC23-4AD0-AC2D-E358D668E759}">
      <dgm:prSet phldrT="[Text]"/>
      <dgm:spPr/>
      <dgm:t>
        <a:bodyPr/>
        <a:lstStyle/>
        <a:p>
          <a:r>
            <a:rPr lang="en-CA" dirty="0"/>
            <a:t>25% of all operations</a:t>
          </a:r>
        </a:p>
      </dgm:t>
    </dgm:pt>
    <dgm:pt modelId="{62A806A2-C372-42BA-B49A-2336B8559894}" type="parTrans" cxnId="{466FBBF3-6E93-4310-862E-7785669ABE32}">
      <dgm:prSet/>
      <dgm:spPr/>
      <dgm:t>
        <a:bodyPr/>
        <a:lstStyle/>
        <a:p>
          <a:endParaRPr lang="en-CA"/>
        </a:p>
      </dgm:t>
    </dgm:pt>
    <dgm:pt modelId="{775EC2D2-F24C-4D1D-BB6D-F725EB6E2ACE}" type="sibTrans" cxnId="{466FBBF3-6E93-4310-862E-7785669ABE32}">
      <dgm:prSet/>
      <dgm:spPr/>
      <dgm:t>
        <a:bodyPr/>
        <a:lstStyle/>
        <a:p>
          <a:endParaRPr lang="en-CA"/>
        </a:p>
      </dgm:t>
    </dgm:pt>
    <dgm:pt modelId="{07F9E4A4-8CFE-4A20-8621-BEDBE6D5D6DE}">
      <dgm:prSet phldrT="[Text]"/>
      <dgm:spPr/>
      <dgm:t>
        <a:bodyPr/>
        <a:lstStyle/>
        <a:p>
          <a:r>
            <a:rPr lang="en-CA" dirty="0"/>
            <a:t>50%-75% of operations use imaging.</a:t>
          </a:r>
        </a:p>
      </dgm:t>
    </dgm:pt>
    <dgm:pt modelId="{D137CD71-D427-4705-9ECD-5607E0DD953D}" type="parTrans" cxnId="{CCF874D2-349F-4F78-B6AA-7C8D997124CD}">
      <dgm:prSet/>
      <dgm:spPr/>
      <dgm:t>
        <a:bodyPr/>
        <a:lstStyle/>
        <a:p>
          <a:endParaRPr lang="en-CA"/>
        </a:p>
      </dgm:t>
    </dgm:pt>
    <dgm:pt modelId="{8D4D4961-28A5-446B-9DA2-694098EE34AF}" type="sibTrans" cxnId="{CCF874D2-349F-4F78-B6AA-7C8D997124CD}">
      <dgm:prSet/>
      <dgm:spPr/>
      <dgm:t>
        <a:bodyPr/>
        <a:lstStyle/>
        <a:p>
          <a:endParaRPr lang="en-CA"/>
        </a:p>
      </dgm:t>
    </dgm:pt>
    <dgm:pt modelId="{6C3074FD-330F-4CBA-BD66-B06FD824465F}">
      <dgm:prSet phldrT="[Text]"/>
      <dgm:spPr/>
      <dgm:t>
        <a:bodyPr/>
        <a:lstStyle/>
        <a:p>
          <a:r>
            <a:rPr lang="en-CA" dirty="0"/>
            <a:t>Half of those are long enough.</a:t>
          </a:r>
        </a:p>
      </dgm:t>
    </dgm:pt>
    <dgm:pt modelId="{08AE9FFD-9C5E-4A7C-BB81-E64E3F5D8999}" type="parTrans" cxnId="{F0267D01-B07D-4A91-A49F-C5B33C0D444C}">
      <dgm:prSet/>
      <dgm:spPr/>
      <dgm:t>
        <a:bodyPr/>
        <a:lstStyle/>
        <a:p>
          <a:endParaRPr lang="en-CA"/>
        </a:p>
      </dgm:t>
    </dgm:pt>
    <dgm:pt modelId="{FFA25844-DA3B-4AA4-BFA2-6FD25F223342}" type="sibTrans" cxnId="{F0267D01-B07D-4A91-A49F-C5B33C0D444C}">
      <dgm:prSet/>
      <dgm:spPr/>
      <dgm:t>
        <a:bodyPr/>
        <a:lstStyle/>
        <a:p>
          <a:endParaRPr lang="en-CA"/>
        </a:p>
      </dgm:t>
    </dgm:pt>
    <dgm:pt modelId="{CF9B5A0C-9E79-49F9-8728-CD18774865D2}">
      <dgm:prSet phldrT="[Text]"/>
      <dgm:spPr/>
      <dgm:t>
        <a:bodyPr/>
        <a:lstStyle/>
        <a:p>
          <a:r>
            <a:rPr lang="en-CA" dirty="0"/>
            <a:t>Retail price of $112.50</a:t>
          </a:r>
        </a:p>
      </dgm:t>
    </dgm:pt>
    <dgm:pt modelId="{65D16205-C65E-4465-8F1E-03E9BF209845}" type="parTrans" cxnId="{C97F0E5E-D203-4744-9049-C18B2E0910A2}">
      <dgm:prSet/>
      <dgm:spPr/>
      <dgm:t>
        <a:bodyPr/>
        <a:lstStyle/>
        <a:p>
          <a:endParaRPr lang="en-CA"/>
        </a:p>
      </dgm:t>
    </dgm:pt>
    <dgm:pt modelId="{A48DA97A-845F-4236-B69D-66116DC40F1A}" type="sibTrans" cxnId="{C97F0E5E-D203-4744-9049-C18B2E0910A2}">
      <dgm:prSet/>
      <dgm:spPr/>
      <dgm:t>
        <a:bodyPr/>
        <a:lstStyle/>
        <a:p>
          <a:endParaRPr lang="en-CA"/>
        </a:p>
      </dgm:t>
    </dgm:pt>
    <dgm:pt modelId="{E6EEA6CC-A175-4058-A210-CD964B3B1A66}" type="pres">
      <dgm:prSet presAssocID="{8F1334A0-45E3-4AAD-9B08-0E33A5DFDD6E}" presName="Name0" presStyleCnt="0">
        <dgm:presLayoutVars>
          <dgm:dir/>
          <dgm:animLvl val="lvl"/>
          <dgm:resizeHandles val="exact"/>
        </dgm:presLayoutVars>
      </dgm:prSet>
      <dgm:spPr/>
    </dgm:pt>
    <dgm:pt modelId="{672D9499-AE65-4CA9-A138-B09B4EB87A43}" type="pres">
      <dgm:prSet presAssocID="{CCA27EB3-EC23-4AD0-AC2D-E358D668E759}" presName="linNode" presStyleCnt="0"/>
      <dgm:spPr/>
    </dgm:pt>
    <dgm:pt modelId="{F5D6C3CD-7080-4649-BEB9-77986CD6694F}" type="pres">
      <dgm:prSet presAssocID="{CCA27EB3-EC23-4AD0-AC2D-E358D668E759}" presName="parTx" presStyleLbl="revTx" presStyleIdx="0" presStyleCnt="5" custScaleX="114430">
        <dgm:presLayoutVars>
          <dgm:chMax val="1"/>
          <dgm:bulletEnabled val="1"/>
        </dgm:presLayoutVars>
      </dgm:prSet>
      <dgm:spPr/>
    </dgm:pt>
    <dgm:pt modelId="{D996415A-585F-479A-932D-5C1ED22D0919}" type="pres">
      <dgm:prSet presAssocID="{CCA27EB3-EC23-4AD0-AC2D-E358D668E759}" presName="bracket" presStyleLbl="parChTrans1D1" presStyleIdx="0" presStyleCnt="5"/>
      <dgm:spPr/>
    </dgm:pt>
    <dgm:pt modelId="{636F19F2-A7A1-47F2-9785-E53F37C96351}" type="pres">
      <dgm:prSet presAssocID="{CCA27EB3-EC23-4AD0-AC2D-E358D668E759}" presName="spH" presStyleCnt="0"/>
      <dgm:spPr/>
    </dgm:pt>
    <dgm:pt modelId="{6B10C60A-8ECA-4A31-A22B-2CCFBD91DFE2}" type="pres">
      <dgm:prSet presAssocID="{CCA27EB3-EC23-4AD0-AC2D-E358D668E759}" presName="desTx" presStyleLbl="node1" presStyleIdx="0" presStyleCnt="5" custScaleX="94672">
        <dgm:presLayoutVars>
          <dgm:bulletEnabled val="1"/>
        </dgm:presLayoutVars>
      </dgm:prSet>
      <dgm:spPr/>
    </dgm:pt>
    <dgm:pt modelId="{0D191104-B94A-4F48-8886-3704AFBF26B7}" type="pres">
      <dgm:prSet presAssocID="{775EC2D2-F24C-4D1D-BB6D-F725EB6E2ACE}" presName="spV" presStyleCnt="0"/>
      <dgm:spPr/>
    </dgm:pt>
    <dgm:pt modelId="{36C56CE3-1E8B-4466-99C9-E7C7FEF0E7E5}" type="pres">
      <dgm:prSet presAssocID="{CA479A56-063F-4FC2-A77D-A2EA4FB0178E}" presName="linNode" presStyleCnt="0"/>
      <dgm:spPr/>
    </dgm:pt>
    <dgm:pt modelId="{802973A1-85F8-42B4-8321-4FE1E7356A48}" type="pres">
      <dgm:prSet presAssocID="{CA479A56-063F-4FC2-A77D-A2EA4FB0178E}" presName="parTx" presStyleLbl="revTx" presStyleIdx="1" presStyleCnt="5" custScaleX="114883">
        <dgm:presLayoutVars>
          <dgm:chMax val="1"/>
          <dgm:bulletEnabled val="1"/>
        </dgm:presLayoutVars>
      </dgm:prSet>
      <dgm:spPr/>
    </dgm:pt>
    <dgm:pt modelId="{5A30FEF6-2043-45D3-876B-FE2AE54A2BF5}" type="pres">
      <dgm:prSet presAssocID="{CA479A56-063F-4FC2-A77D-A2EA4FB0178E}" presName="bracket" presStyleLbl="parChTrans1D1" presStyleIdx="1" presStyleCnt="5"/>
      <dgm:spPr/>
    </dgm:pt>
    <dgm:pt modelId="{DBD7F90E-0A3D-4415-8C01-EBAE87E8ABEB}" type="pres">
      <dgm:prSet presAssocID="{CA479A56-063F-4FC2-A77D-A2EA4FB0178E}" presName="spH" presStyleCnt="0"/>
      <dgm:spPr/>
    </dgm:pt>
    <dgm:pt modelId="{3D1F2FEF-B44A-46E7-B474-A65DA47451EC}" type="pres">
      <dgm:prSet presAssocID="{CA479A56-063F-4FC2-A77D-A2EA4FB0178E}" presName="desTx" presStyleLbl="node1" presStyleIdx="1" presStyleCnt="5" custScaleX="94672">
        <dgm:presLayoutVars>
          <dgm:bulletEnabled val="1"/>
        </dgm:presLayoutVars>
      </dgm:prSet>
      <dgm:spPr/>
    </dgm:pt>
    <dgm:pt modelId="{E9798EAE-8968-4F5A-8E85-B7CEB265D978}" type="pres">
      <dgm:prSet presAssocID="{91654FE5-8729-4978-87DE-0526B2E61243}" presName="spV" presStyleCnt="0"/>
      <dgm:spPr/>
    </dgm:pt>
    <dgm:pt modelId="{54A43A54-4DFE-4DD3-970A-5D144BE68645}" type="pres">
      <dgm:prSet presAssocID="{DD944DAD-6F4B-4E9A-AE5C-C8072D66467C}" presName="linNode" presStyleCnt="0"/>
      <dgm:spPr/>
    </dgm:pt>
    <dgm:pt modelId="{360C3078-7100-410D-9294-4541E8DE7382}" type="pres">
      <dgm:prSet presAssocID="{DD944DAD-6F4B-4E9A-AE5C-C8072D66467C}" presName="parTx" presStyleLbl="revTx" presStyleIdx="2" presStyleCnt="5" custScaleX="114430">
        <dgm:presLayoutVars>
          <dgm:chMax val="1"/>
          <dgm:bulletEnabled val="1"/>
        </dgm:presLayoutVars>
      </dgm:prSet>
      <dgm:spPr/>
    </dgm:pt>
    <dgm:pt modelId="{E07E16E6-CF7A-4F75-811B-94AF2238EDD4}" type="pres">
      <dgm:prSet presAssocID="{DD944DAD-6F4B-4E9A-AE5C-C8072D66467C}" presName="bracket" presStyleLbl="parChTrans1D1" presStyleIdx="2" presStyleCnt="5"/>
      <dgm:spPr/>
    </dgm:pt>
    <dgm:pt modelId="{FD43E772-85D1-4153-A0EC-2BCF07AAA222}" type="pres">
      <dgm:prSet presAssocID="{DD944DAD-6F4B-4E9A-AE5C-C8072D66467C}" presName="spH" presStyleCnt="0"/>
      <dgm:spPr/>
    </dgm:pt>
    <dgm:pt modelId="{3A739D6A-E1BB-4CA4-B596-619AEE2A1898}" type="pres">
      <dgm:prSet presAssocID="{DD944DAD-6F4B-4E9A-AE5C-C8072D66467C}" presName="desTx" presStyleLbl="node1" presStyleIdx="2" presStyleCnt="5" custScaleX="94672">
        <dgm:presLayoutVars>
          <dgm:bulletEnabled val="1"/>
        </dgm:presLayoutVars>
      </dgm:prSet>
      <dgm:spPr/>
    </dgm:pt>
    <dgm:pt modelId="{A8C85A8D-7F66-403C-908A-A3BC11056021}" type="pres">
      <dgm:prSet presAssocID="{A83331EB-450D-4162-B1D4-0AA773B6F322}" presName="spV" presStyleCnt="0"/>
      <dgm:spPr/>
    </dgm:pt>
    <dgm:pt modelId="{3B7E8E61-84A1-4746-BE94-0EF9CF8E8B6A}" type="pres">
      <dgm:prSet presAssocID="{8B564DC3-9936-4DE7-8DAA-B546E1A6D44A}" presName="linNode" presStyleCnt="0"/>
      <dgm:spPr/>
    </dgm:pt>
    <dgm:pt modelId="{FBB358A9-835E-43E6-8B0E-F88EC739B0F0}" type="pres">
      <dgm:prSet presAssocID="{8B564DC3-9936-4DE7-8DAA-B546E1A6D44A}" presName="parTx" presStyleLbl="revTx" presStyleIdx="3" presStyleCnt="5" custScaleX="114430">
        <dgm:presLayoutVars>
          <dgm:chMax val="1"/>
          <dgm:bulletEnabled val="1"/>
        </dgm:presLayoutVars>
      </dgm:prSet>
      <dgm:spPr/>
    </dgm:pt>
    <dgm:pt modelId="{BB041657-7EAC-48C4-AC05-3DFB614E368E}" type="pres">
      <dgm:prSet presAssocID="{8B564DC3-9936-4DE7-8DAA-B546E1A6D44A}" presName="bracket" presStyleLbl="parChTrans1D1" presStyleIdx="3" presStyleCnt="5"/>
      <dgm:spPr/>
    </dgm:pt>
    <dgm:pt modelId="{1F1D4AE1-E394-42BE-9E84-265BE8B8F8BC}" type="pres">
      <dgm:prSet presAssocID="{8B564DC3-9936-4DE7-8DAA-B546E1A6D44A}" presName="spH" presStyleCnt="0"/>
      <dgm:spPr/>
    </dgm:pt>
    <dgm:pt modelId="{F823CEB6-F939-497F-912B-B3F8DE10E73A}" type="pres">
      <dgm:prSet presAssocID="{8B564DC3-9936-4DE7-8DAA-B546E1A6D44A}" presName="desTx" presStyleLbl="node1" presStyleIdx="3" presStyleCnt="5" custScaleX="94672">
        <dgm:presLayoutVars>
          <dgm:bulletEnabled val="1"/>
        </dgm:presLayoutVars>
      </dgm:prSet>
      <dgm:spPr/>
    </dgm:pt>
    <dgm:pt modelId="{5BD1F821-C570-466C-9B1E-6EEF6B7590A9}" type="pres">
      <dgm:prSet presAssocID="{F0E4914B-B300-4B87-946A-591DCF2D51B8}" presName="spV" presStyleCnt="0"/>
      <dgm:spPr/>
    </dgm:pt>
    <dgm:pt modelId="{510B42D0-127B-4D18-A93F-9FB09900EE04}" type="pres">
      <dgm:prSet presAssocID="{1BAB6E41-CC7D-428F-B052-74FD925BE1AD}" presName="linNode" presStyleCnt="0"/>
      <dgm:spPr/>
    </dgm:pt>
    <dgm:pt modelId="{FCD26F58-5659-410B-AD9D-A3AA573A4B34}" type="pres">
      <dgm:prSet presAssocID="{1BAB6E41-CC7D-428F-B052-74FD925BE1AD}" presName="parTx" presStyleLbl="revTx" presStyleIdx="4" presStyleCnt="5" custScaleX="114430">
        <dgm:presLayoutVars>
          <dgm:chMax val="1"/>
          <dgm:bulletEnabled val="1"/>
        </dgm:presLayoutVars>
      </dgm:prSet>
      <dgm:spPr/>
    </dgm:pt>
    <dgm:pt modelId="{EFC8776C-7143-49F4-8847-200F9110A4A6}" type="pres">
      <dgm:prSet presAssocID="{1BAB6E41-CC7D-428F-B052-74FD925BE1AD}" presName="bracket" presStyleLbl="parChTrans1D1" presStyleIdx="4" presStyleCnt="5"/>
      <dgm:spPr/>
    </dgm:pt>
    <dgm:pt modelId="{93491B90-1008-4379-B292-436DD1ACE39F}" type="pres">
      <dgm:prSet presAssocID="{1BAB6E41-CC7D-428F-B052-74FD925BE1AD}" presName="spH" presStyleCnt="0"/>
      <dgm:spPr/>
    </dgm:pt>
    <dgm:pt modelId="{33197ABE-9B45-48C3-A562-2C845A873CF1}" type="pres">
      <dgm:prSet presAssocID="{1BAB6E41-CC7D-428F-B052-74FD925BE1AD}" presName="desTx" presStyleLbl="node1" presStyleIdx="4" presStyleCnt="5" custScaleX="94672">
        <dgm:presLayoutVars>
          <dgm:bulletEnabled val="1"/>
        </dgm:presLayoutVars>
      </dgm:prSet>
      <dgm:spPr/>
    </dgm:pt>
  </dgm:ptLst>
  <dgm:cxnLst>
    <dgm:cxn modelId="{F0267D01-B07D-4A91-A49F-C5B33C0D444C}" srcId="{CCA27EB3-EC23-4AD0-AC2D-E358D668E759}" destId="{6C3074FD-330F-4CBA-BD66-B06FD824465F}" srcOrd="1" destOrd="0" parTransId="{08AE9FFD-9C5E-4A7C-BB81-E64E3F5D8999}" sibTransId="{FFA25844-DA3B-4AA4-BFA2-6FD25F223342}"/>
    <dgm:cxn modelId="{9B978D0B-9E45-4A07-BEE2-423753778AE6}" type="presOf" srcId="{1BAB6E41-CC7D-428F-B052-74FD925BE1AD}" destId="{FCD26F58-5659-410B-AD9D-A3AA573A4B34}" srcOrd="0" destOrd="0" presId="urn:diagrams.loki3.com/BracketList+Icon"/>
    <dgm:cxn modelId="{EAEBD30E-AD2F-44C7-9C2C-58D7BF72D840}" srcId="{8F1334A0-45E3-4AAD-9B08-0E33A5DFDD6E}" destId="{8B564DC3-9936-4DE7-8DAA-B546E1A6D44A}" srcOrd="3" destOrd="0" parTransId="{9442B28C-96F8-4DA6-A006-B6F3AF25722A}" sibTransId="{F0E4914B-B300-4B87-946A-591DCF2D51B8}"/>
    <dgm:cxn modelId="{92CC4A1E-1A87-4284-933C-304DC1A4859B}" type="presOf" srcId="{CF9B5A0C-9E79-49F9-8728-CD18774865D2}" destId="{3D1F2FEF-B44A-46E7-B474-A65DA47451EC}" srcOrd="0" destOrd="0" presId="urn:diagrams.loki3.com/BracketList+Icon"/>
    <dgm:cxn modelId="{BE0F4D23-B3AE-47E2-9EA4-7661C4883B93}" srcId="{8F1334A0-45E3-4AAD-9B08-0E33A5DFDD6E}" destId="{CA479A56-063F-4FC2-A77D-A2EA4FB0178E}" srcOrd="1" destOrd="0" parTransId="{556F1694-B1A0-4DCA-9CF2-23209E8F0F51}" sibTransId="{91654FE5-8729-4978-87DE-0526B2E61243}"/>
    <dgm:cxn modelId="{EA9BBA26-FC58-43C7-A019-73838AF5FF4E}" type="presOf" srcId="{BC91AAAD-9A46-45A3-A2AA-2B7D726BFF30}" destId="{F823CEB6-F939-497F-912B-B3F8DE10E73A}" srcOrd="0" destOrd="1" presId="urn:diagrams.loki3.com/BracketList+Icon"/>
    <dgm:cxn modelId="{47CADE28-E757-4CFE-97B1-271EEB80C7FD}" type="presOf" srcId="{CCA27EB3-EC23-4AD0-AC2D-E358D668E759}" destId="{F5D6C3CD-7080-4649-BEB9-77986CD6694F}" srcOrd="0" destOrd="0" presId="urn:diagrams.loki3.com/BracketList+Icon"/>
    <dgm:cxn modelId="{4EF6392D-6E91-4038-BF1A-6E410709CDE6}" type="presOf" srcId="{8F1334A0-45E3-4AAD-9B08-0E33A5DFDD6E}" destId="{E6EEA6CC-A175-4058-A210-CD964B3B1A66}" srcOrd="0" destOrd="0" presId="urn:diagrams.loki3.com/BracketList+Icon"/>
    <dgm:cxn modelId="{3EF8002E-3056-4C33-86BD-CE58F1550F65}" type="presOf" srcId="{CA479A56-063F-4FC2-A77D-A2EA4FB0178E}" destId="{802973A1-85F8-42B4-8321-4FE1E7356A48}" srcOrd="0" destOrd="0" presId="urn:diagrams.loki3.com/BracketList+Icon"/>
    <dgm:cxn modelId="{3742403D-F2EE-47DD-9346-B3AAFC2BA297}" type="presOf" srcId="{DD944DAD-6F4B-4E9A-AE5C-C8072D66467C}" destId="{360C3078-7100-410D-9294-4541E8DE7382}" srcOrd="0" destOrd="0" presId="urn:diagrams.loki3.com/BracketList+Icon"/>
    <dgm:cxn modelId="{930C9D5D-F0F8-4331-8370-7FD37322CFBD}" srcId="{CA479A56-063F-4FC2-A77D-A2EA4FB0178E}" destId="{DD4EDDA1-F309-4F98-96CE-3FB86E2649AC}" srcOrd="1" destOrd="0" parTransId="{1671291B-4D20-416A-85AE-CBA8BEF6C08D}" sibTransId="{576DF894-D39B-44F3-8702-483A213231BC}"/>
    <dgm:cxn modelId="{C97F0E5E-D203-4744-9049-C18B2E0910A2}" srcId="{CA479A56-063F-4FC2-A77D-A2EA4FB0178E}" destId="{CF9B5A0C-9E79-49F9-8728-CD18774865D2}" srcOrd="0" destOrd="0" parTransId="{65D16205-C65E-4465-8F1E-03E9BF209845}" sibTransId="{A48DA97A-845F-4236-B69D-66116DC40F1A}"/>
    <dgm:cxn modelId="{7B55C85E-748D-4AFB-ADB1-30289B4A076F}" type="presOf" srcId="{BB5EF7DB-2887-4AE5-BC93-6F91D058FFED}" destId="{F823CEB6-F939-497F-912B-B3F8DE10E73A}" srcOrd="0" destOrd="0" presId="urn:diagrams.loki3.com/BracketList+Icon"/>
    <dgm:cxn modelId="{D3AE555F-ABE4-4113-9005-EC44694E4204}" type="presOf" srcId="{6C3074FD-330F-4CBA-BD66-B06FD824465F}" destId="{6B10C60A-8ECA-4A31-A22B-2CCFBD91DFE2}" srcOrd="0" destOrd="1" presId="urn:diagrams.loki3.com/BracketList+Icon"/>
    <dgm:cxn modelId="{5F129E45-2696-4DFD-9BEA-835F5323A950}" type="presOf" srcId="{5DE7C414-9605-4B99-B2B4-4A50A8880E4A}" destId="{33197ABE-9B45-48C3-A562-2C845A873CF1}" srcOrd="0" destOrd="0" presId="urn:diagrams.loki3.com/BracketList+Icon"/>
    <dgm:cxn modelId="{12F8CA72-6D96-41E2-9A1B-01B7B9E6BE39}" type="presOf" srcId="{8B564DC3-9936-4DE7-8DAA-B546E1A6D44A}" destId="{FBB358A9-835E-43E6-8B0E-F88EC739B0F0}" srcOrd="0" destOrd="0" presId="urn:diagrams.loki3.com/BracketList+Icon"/>
    <dgm:cxn modelId="{9C88847B-05B5-44B1-B47D-64FA525FB590}" srcId="{DD944DAD-6F4B-4E9A-AE5C-C8072D66467C}" destId="{1AF112EE-93CA-458F-BED1-3EA4E744C4F1}" srcOrd="0" destOrd="0" parTransId="{A81942D7-043D-4B09-A076-2BD37CC11D9D}" sibTransId="{AD2989F8-5FD2-4C00-BCD3-925661FD0014}"/>
    <dgm:cxn modelId="{8313CF82-2BC7-43C9-9B79-279FD86061E5}" type="presOf" srcId="{DD4EDDA1-F309-4F98-96CE-3FB86E2649AC}" destId="{3D1F2FEF-B44A-46E7-B474-A65DA47451EC}" srcOrd="0" destOrd="1" presId="urn:diagrams.loki3.com/BracketList+Icon"/>
    <dgm:cxn modelId="{9638209A-9382-40DC-8568-6F6FE40C920C}" srcId="{8B564DC3-9936-4DE7-8DAA-B546E1A6D44A}" destId="{BC91AAAD-9A46-45A3-A2AA-2B7D726BFF30}" srcOrd="1" destOrd="0" parTransId="{61455007-FEAC-4A5F-AED5-89A3D9E89257}" sibTransId="{5F3757B7-16DE-4072-B2FC-891B0704F552}"/>
    <dgm:cxn modelId="{CF4E72A2-70AF-48AB-B5D1-4EE3B4A67833}" srcId="{DD944DAD-6F4B-4E9A-AE5C-C8072D66467C}" destId="{DCEEA867-905E-4272-8ACC-514577EF6B53}" srcOrd="1" destOrd="0" parTransId="{EFF4889E-0C97-42D3-8D5F-1E9716723D86}" sibTransId="{343ABE08-FB8E-4518-815F-436053FE9605}"/>
    <dgm:cxn modelId="{6275C1AB-E9EA-48F0-8BA2-D112929C59ED}" srcId="{1BAB6E41-CC7D-428F-B052-74FD925BE1AD}" destId="{5DE7C414-9605-4B99-B2B4-4A50A8880E4A}" srcOrd="0" destOrd="0" parTransId="{3A80E933-14CF-4271-9584-7E9907D734C1}" sibTransId="{22B3D4C6-A431-4406-9B62-A5BC0F0C4079}"/>
    <dgm:cxn modelId="{CCF874D2-349F-4F78-B6AA-7C8D997124CD}" srcId="{CCA27EB3-EC23-4AD0-AC2D-E358D668E759}" destId="{07F9E4A4-8CFE-4A20-8621-BEDBE6D5D6DE}" srcOrd="0" destOrd="0" parTransId="{D137CD71-D427-4705-9ECD-5607E0DD953D}" sibTransId="{8D4D4961-28A5-446B-9DA2-694098EE34AF}"/>
    <dgm:cxn modelId="{0E5F61DB-7A81-4AD8-B559-BC6F7CCD3ADD}" srcId="{8B564DC3-9936-4DE7-8DAA-B546E1A6D44A}" destId="{BB5EF7DB-2887-4AE5-BC93-6F91D058FFED}" srcOrd="0" destOrd="0" parTransId="{C35D4652-9DC8-4442-B6A5-2E2015E738AC}" sibTransId="{AE4069BB-4F9B-409C-B440-CDB8F10E1EDA}"/>
    <dgm:cxn modelId="{3CAEDDE7-9ECF-4E2B-B748-5CD3CAC6A5D0}" srcId="{8F1334A0-45E3-4AAD-9B08-0E33A5DFDD6E}" destId="{DD944DAD-6F4B-4E9A-AE5C-C8072D66467C}" srcOrd="2" destOrd="0" parTransId="{3B88805B-1AE8-48B5-8625-4D83C49C8C9D}" sibTransId="{A83331EB-450D-4162-B1D4-0AA773B6F322}"/>
    <dgm:cxn modelId="{DA2214F1-F2F7-4D95-B6D4-AA2E9E72DF9D}" type="presOf" srcId="{DCEEA867-905E-4272-8ACC-514577EF6B53}" destId="{3A739D6A-E1BB-4CA4-B596-619AEE2A1898}" srcOrd="0" destOrd="1" presId="urn:diagrams.loki3.com/BracketList+Icon"/>
    <dgm:cxn modelId="{466FBBF3-6E93-4310-862E-7785669ABE32}" srcId="{8F1334A0-45E3-4AAD-9B08-0E33A5DFDD6E}" destId="{CCA27EB3-EC23-4AD0-AC2D-E358D668E759}" srcOrd="0" destOrd="0" parTransId="{62A806A2-C372-42BA-B49A-2336B8559894}" sibTransId="{775EC2D2-F24C-4D1D-BB6D-F725EB6E2ACE}"/>
    <dgm:cxn modelId="{D6B015F6-2021-4C59-BE47-2F8431346C7F}" type="presOf" srcId="{1AF112EE-93CA-458F-BED1-3EA4E744C4F1}" destId="{3A739D6A-E1BB-4CA4-B596-619AEE2A1898}" srcOrd="0" destOrd="0" presId="urn:diagrams.loki3.com/BracketList+Icon"/>
    <dgm:cxn modelId="{8E20FDF6-42D0-4E23-92BF-E47D10FCCEE2}" type="presOf" srcId="{07F9E4A4-8CFE-4A20-8621-BEDBE6D5D6DE}" destId="{6B10C60A-8ECA-4A31-A22B-2CCFBD91DFE2}" srcOrd="0" destOrd="0" presId="urn:diagrams.loki3.com/BracketList+Icon"/>
    <dgm:cxn modelId="{371426FD-715C-421F-8C89-7DA7757F74FA}" srcId="{8F1334A0-45E3-4AAD-9B08-0E33A5DFDD6E}" destId="{1BAB6E41-CC7D-428F-B052-74FD925BE1AD}" srcOrd="4" destOrd="0" parTransId="{A47699EA-32B1-47B1-8C2D-555D2F448FEA}" sibTransId="{EDDFFD16-3C33-4523-AB17-B97B0057ED59}"/>
    <dgm:cxn modelId="{D2429471-846B-4D2F-A6B8-FD1E6B394A2B}" type="presParOf" srcId="{E6EEA6CC-A175-4058-A210-CD964B3B1A66}" destId="{672D9499-AE65-4CA9-A138-B09B4EB87A43}" srcOrd="0" destOrd="0" presId="urn:diagrams.loki3.com/BracketList+Icon"/>
    <dgm:cxn modelId="{DA625D72-AA51-4412-ADB0-0D8DB0A96067}" type="presParOf" srcId="{672D9499-AE65-4CA9-A138-B09B4EB87A43}" destId="{F5D6C3CD-7080-4649-BEB9-77986CD6694F}" srcOrd="0" destOrd="0" presId="urn:diagrams.loki3.com/BracketList+Icon"/>
    <dgm:cxn modelId="{6B9D6563-9504-4F94-A977-9FACD809EA48}" type="presParOf" srcId="{672D9499-AE65-4CA9-A138-B09B4EB87A43}" destId="{D996415A-585F-479A-932D-5C1ED22D0919}" srcOrd="1" destOrd="0" presId="urn:diagrams.loki3.com/BracketList+Icon"/>
    <dgm:cxn modelId="{E452083D-7936-424C-805D-378655990588}" type="presParOf" srcId="{672D9499-AE65-4CA9-A138-B09B4EB87A43}" destId="{636F19F2-A7A1-47F2-9785-E53F37C96351}" srcOrd="2" destOrd="0" presId="urn:diagrams.loki3.com/BracketList+Icon"/>
    <dgm:cxn modelId="{C2458149-E822-4258-868F-C31E8CF4B1FA}" type="presParOf" srcId="{672D9499-AE65-4CA9-A138-B09B4EB87A43}" destId="{6B10C60A-8ECA-4A31-A22B-2CCFBD91DFE2}" srcOrd="3" destOrd="0" presId="urn:diagrams.loki3.com/BracketList+Icon"/>
    <dgm:cxn modelId="{2CAE690C-4A31-4F7B-BA06-2CA6ECBC6135}" type="presParOf" srcId="{E6EEA6CC-A175-4058-A210-CD964B3B1A66}" destId="{0D191104-B94A-4F48-8886-3704AFBF26B7}" srcOrd="1" destOrd="0" presId="urn:diagrams.loki3.com/BracketList+Icon"/>
    <dgm:cxn modelId="{C0AC7394-7718-488A-A40A-439BA9E4601B}" type="presParOf" srcId="{E6EEA6CC-A175-4058-A210-CD964B3B1A66}" destId="{36C56CE3-1E8B-4466-99C9-E7C7FEF0E7E5}" srcOrd="2" destOrd="0" presId="urn:diagrams.loki3.com/BracketList+Icon"/>
    <dgm:cxn modelId="{F594C5E3-9623-499F-BDFB-3C160879D1AE}" type="presParOf" srcId="{36C56CE3-1E8B-4466-99C9-E7C7FEF0E7E5}" destId="{802973A1-85F8-42B4-8321-4FE1E7356A48}" srcOrd="0" destOrd="0" presId="urn:diagrams.loki3.com/BracketList+Icon"/>
    <dgm:cxn modelId="{B1E3D051-3478-4436-93C9-4889A6F12BB3}" type="presParOf" srcId="{36C56CE3-1E8B-4466-99C9-E7C7FEF0E7E5}" destId="{5A30FEF6-2043-45D3-876B-FE2AE54A2BF5}" srcOrd="1" destOrd="0" presId="urn:diagrams.loki3.com/BracketList+Icon"/>
    <dgm:cxn modelId="{018E7183-285B-4821-B045-432306F17035}" type="presParOf" srcId="{36C56CE3-1E8B-4466-99C9-E7C7FEF0E7E5}" destId="{DBD7F90E-0A3D-4415-8C01-EBAE87E8ABEB}" srcOrd="2" destOrd="0" presId="urn:diagrams.loki3.com/BracketList+Icon"/>
    <dgm:cxn modelId="{E5856927-5DC3-484B-BD83-6ED2D869933B}" type="presParOf" srcId="{36C56CE3-1E8B-4466-99C9-E7C7FEF0E7E5}" destId="{3D1F2FEF-B44A-46E7-B474-A65DA47451EC}" srcOrd="3" destOrd="0" presId="urn:diagrams.loki3.com/BracketList+Icon"/>
    <dgm:cxn modelId="{BC63BABB-166E-4C6D-A379-B3F7BFE3DA3B}" type="presParOf" srcId="{E6EEA6CC-A175-4058-A210-CD964B3B1A66}" destId="{E9798EAE-8968-4F5A-8E85-B7CEB265D978}" srcOrd="3" destOrd="0" presId="urn:diagrams.loki3.com/BracketList+Icon"/>
    <dgm:cxn modelId="{8EB1D389-367D-46B5-BDB5-6F137F421D97}" type="presParOf" srcId="{E6EEA6CC-A175-4058-A210-CD964B3B1A66}" destId="{54A43A54-4DFE-4DD3-970A-5D144BE68645}" srcOrd="4" destOrd="0" presId="urn:diagrams.loki3.com/BracketList+Icon"/>
    <dgm:cxn modelId="{2B124912-15DE-4C0B-88F9-99EA43A96D75}" type="presParOf" srcId="{54A43A54-4DFE-4DD3-970A-5D144BE68645}" destId="{360C3078-7100-410D-9294-4541E8DE7382}" srcOrd="0" destOrd="0" presId="urn:diagrams.loki3.com/BracketList+Icon"/>
    <dgm:cxn modelId="{C6286231-F73D-4DF0-A246-968E7F4C485A}" type="presParOf" srcId="{54A43A54-4DFE-4DD3-970A-5D144BE68645}" destId="{E07E16E6-CF7A-4F75-811B-94AF2238EDD4}" srcOrd="1" destOrd="0" presId="urn:diagrams.loki3.com/BracketList+Icon"/>
    <dgm:cxn modelId="{18781A00-6808-4E26-9B0C-0C7BC41EBBBD}" type="presParOf" srcId="{54A43A54-4DFE-4DD3-970A-5D144BE68645}" destId="{FD43E772-85D1-4153-A0EC-2BCF07AAA222}" srcOrd="2" destOrd="0" presId="urn:diagrams.loki3.com/BracketList+Icon"/>
    <dgm:cxn modelId="{24B101B4-7D81-4E28-B925-756206D1EC82}" type="presParOf" srcId="{54A43A54-4DFE-4DD3-970A-5D144BE68645}" destId="{3A739D6A-E1BB-4CA4-B596-619AEE2A1898}" srcOrd="3" destOrd="0" presId="urn:diagrams.loki3.com/BracketList+Icon"/>
    <dgm:cxn modelId="{9703C2F4-DC94-4BBC-B0F8-C24BE0B17014}" type="presParOf" srcId="{E6EEA6CC-A175-4058-A210-CD964B3B1A66}" destId="{A8C85A8D-7F66-403C-908A-A3BC11056021}" srcOrd="5" destOrd="0" presId="urn:diagrams.loki3.com/BracketList+Icon"/>
    <dgm:cxn modelId="{56F2A910-8EBA-4FFC-97B9-0C6A790E4843}" type="presParOf" srcId="{E6EEA6CC-A175-4058-A210-CD964B3B1A66}" destId="{3B7E8E61-84A1-4746-BE94-0EF9CF8E8B6A}" srcOrd="6" destOrd="0" presId="urn:diagrams.loki3.com/BracketList+Icon"/>
    <dgm:cxn modelId="{45D3E735-6713-435C-AA33-07F11D197D2A}" type="presParOf" srcId="{3B7E8E61-84A1-4746-BE94-0EF9CF8E8B6A}" destId="{FBB358A9-835E-43E6-8B0E-F88EC739B0F0}" srcOrd="0" destOrd="0" presId="urn:diagrams.loki3.com/BracketList+Icon"/>
    <dgm:cxn modelId="{B203ACC8-AAA8-4DAD-AFCB-11E1988104F9}" type="presParOf" srcId="{3B7E8E61-84A1-4746-BE94-0EF9CF8E8B6A}" destId="{BB041657-7EAC-48C4-AC05-3DFB614E368E}" srcOrd="1" destOrd="0" presId="urn:diagrams.loki3.com/BracketList+Icon"/>
    <dgm:cxn modelId="{B5A4F4E2-0714-4EA1-A054-134B3D73C374}" type="presParOf" srcId="{3B7E8E61-84A1-4746-BE94-0EF9CF8E8B6A}" destId="{1F1D4AE1-E394-42BE-9E84-265BE8B8F8BC}" srcOrd="2" destOrd="0" presId="urn:diagrams.loki3.com/BracketList+Icon"/>
    <dgm:cxn modelId="{A7857BA3-AF70-4046-B46F-920D750C32C8}" type="presParOf" srcId="{3B7E8E61-84A1-4746-BE94-0EF9CF8E8B6A}" destId="{F823CEB6-F939-497F-912B-B3F8DE10E73A}" srcOrd="3" destOrd="0" presId="urn:diagrams.loki3.com/BracketList+Icon"/>
    <dgm:cxn modelId="{53DDF000-4C2A-4148-A09D-CED1B1853600}" type="presParOf" srcId="{E6EEA6CC-A175-4058-A210-CD964B3B1A66}" destId="{5BD1F821-C570-466C-9B1E-6EEF6B7590A9}" srcOrd="7" destOrd="0" presId="urn:diagrams.loki3.com/BracketList+Icon"/>
    <dgm:cxn modelId="{72E8D83B-52AF-465F-9E37-299AD4F40ED7}" type="presParOf" srcId="{E6EEA6CC-A175-4058-A210-CD964B3B1A66}" destId="{510B42D0-127B-4D18-A93F-9FB09900EE04}" srcOrd="8" destOrd="0" presId="urn:diagrams.loki3.com/BracketList+Icon"/>
    <dgm:cxn modelId="{8CCD9E42-EB47-416A-B0B0-E946A8BC71D3}" type="presParOf" srcId="{510B42D0-127B-4D18-A93F-9FB09900EE04}" destId="{FCD26F58-5659-410B-AD9D-A3AA573A4B34}" srcOrd="0" destOrd="0" presId="urn:diagrams.loki3.com/BracketList+Icon"/>
    <dgm:cxn modelId="{1622D5B7-3261-4BAB-9152-6C8D8E667DED}" type="presParOf" srcId="{510B42D0-127B-4D18-A93F-9FB09900EE04}" destId="{EFC8776C-7143-49F4-8847-200F9110A4A6}" srcOrd="1" destOrd="0" presId="urn:diagrams.loki3.com/BracketList+Icon"/>
    <dgm:cxn modelId="{A1562409-E95B-44B8-A3FF-4DECE7E68B2A}" type="presParOf" srcId="{510B42D0-127B-4D18-A93F-9FB09900EE04}" destId="{93491B90-1008-4379-B292-436DD1ACE39F}" srcOrd="2" destOrd="0" presId="urn:diagrams.loki3.com/BracketList+Icon"/>
    <dgm:cxn modelId="{C7C046D1-0D12-4594-BB02-BA78E795A331}" type="presParOf" srcId="{510B42D0-127B-4D18-A93F-9FB09900EE04}" destId="{33197ABE-9B45-48C3-A562-2C845A873CF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FF338-EF98-4AFD-8A8A-8D1E49617C5D}">
      <dsp:nvSpPr>
        <dsp:cNvPr id="0" name=""/>
        <dsp:cNvSpPr/>
      </dsp:nvSpPr>
      <dsp:spPr>
        <a:xfrm>
          <a:off x="269676" y="12582"/>
          <a:ext cx="4605088" cy="460080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rgbClr val="00B0F0"/>
              </a:solidFill>
            </a:rPr>
            <a:t>Corporate finance</a:t>
          </a:r>
        </a:p>
      </dsp:txBody>
      <dsp:txXfrm>
        <a:off x="912728" y="555117"/>
        <a:ext cx="2655186" cy="3515741"/>
      </dsp:txXfrm>
    </dsp:sp>
    <dsp:sp modelId="{9BC39871-D906-4F73-AFB1-DDA762DEF3B0}">
      <dsp:nvSpPr>
        <dsp:cNvPr id="0" name=""/>
        <dsp:cNvSpPr/>
      </dsp:nvSpPr>
      <dsp:spPr>
        <a:xfrm>
          <a:off x="3587714" y="12582"/>
          <a:ext cx="4600809" cy="460080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rgbClr val="FF0000"/>
              </a:solidFill>
            </a:rPr>
            <a:t>Entrepre-neurship</a:t>
          </a:r>
        </a:p>
      </dsp:txBody>
      <dsp:txXfrm>
        <a:off x="4893349" y="555117"/>
        <a:ext cx="2652719" cy="3515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FF338-EF98-4AFD-8A8A-8D1E49617C5D}">
      <dsp:nvSpPr>
        <dsp:cNvPr id="0" name=""/>
        <dsp:cNvSpPr/>
      </dsp:nvSpPr>
      <dsp:spPr>
        <a:xfrm>
          <a:off x="269676" y="12582"/>
          <a:ext cx="4605088" cy="460080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rgbClr val="00B0F0"/>
              </a:solidFill>
            </a:rPr>
            <a:t>Corporate finance</a:t>
          </a:r>
        </a:p>
      </dsp:txBody>
      <dsp:txXfrm>
        <a:off x="912728" y="555117"/>
        <a:ext cx="2655186" cy="3515741"/>
      </dsp:txXfrm>
    </dsp:sp>
    <dsp:sp modelId="{9BC39871-D906-4F73-AFB1-DDA762DEF3B0}">
      <dsp:nvSpPr>
        <dsp:cNvPr id="0" name=""/>
        <dsp:cNvSpPr/>
      </dsp:nvSpPr>
      <dsp:spPr>
        <a:xfrm>
          <a:off x="3587714" y="12582"/>
          <a:ext cx="4600809" cy="460080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rgbClr val="FF0000"/>
              </a:solidFill>
            </a:rPr>
            <a:t>Entrepre-neurship</a:t>
          </a:r>
        </a:p>
      </dsp:txBody>
      <dsp:txXfrm>
        <a:off x="4893349" y="555117"/>
        <a:ext cx="2652719" cy="3515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FF338-EF98-4AFD-8A8A-8D1E49617C5D}">
      <dsp:nvSpPr>
        <dsp:cNvPr id="0" name=""/>
        <dsp:cNvSpPr/>
      </dsp:nvSpPr>
      <dsp:spPr>
        <a:xfrm>
          <a:off x="269676" y="12582"/>
          <a:ext cx="4605088" cy="460080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00B0F0"/>
              </a:solidFill>
            </a:rPr>
            <a:t>VCs</a:t>
          </a:r>
        </a:p>
        <a:p>
          <a:pPr marL="0" lvl="0" indent="0" algn="ctr" defTabSz="1377950">
            <a:lnSpc>
              <a:spcPct val="90000"/>
            </a:lnSpc>
            <a:spcBef>
              <a:spcPct val="0"/>
            </a:spcBef>
            <a:spcAft>
              <a:spcPct val="35000"/>
            </a:spcAft>
            <a:buNone/>
          </a:pPr>
          <a:r>
            <a:rPr lang="en-US" sz="3100" kern="1200" dirty="0">
              <a:solidFill>
                <a:srgbClr val="00B0F0"/>
              </a:solidFill>
            </a:rPr>
            <a:t>Angels</a:t>
          </a:r>
        </a:p>
        <a:p>
          <a:pPr marL="0" lvl="0" indent="0" algn="ctr" defTabSz="1377950">
            <a:lnSpc>
              <a:spcPct val="90000"/>
            </a:lnSpc>
            <a:spcBef>
              <a:spcPct val="0"/>
            </a:spcBef>
            <a:spcAft>
              <a:spcPct val="35000"/>
            </a:spcAft>
            <a:buNone/>
          </a:pPr>
          <a:r>
            <a:rPr lang="en-US" sz="3100" kern="1200" dirty="0">
              <a:solidFill>
                <a:srgbClr val="00B0F0"/>
              </a:solidFill>
            </a:rPr>
            <a:t>Crowd</a:t>
          </a:r>
        </a:p>
        <a:p>
          <a:pPr marL="0" lvl="0" indent="0" algn="ctr" defTabSz="1377950">
            <a:lnSpc>
              <a:spcPct val="90000"/>
            </a:lnSpc>
            <a:spcBef>
              <a:spcPct val="0"/>
            </a:spcBef>
            <a:spcAft>
              <a:spcPct val="35000"/>
            </a:spcAft>
            <a:buNone/>
          </a:pPr>
          <a:r>
            <a:rPr lang="en-US" sz="3100" kern="1200" dirty="0">
              <a:solidFill>
                <a:srgbClr val="00B0F0"/>
              </a:solidFill>
            </a:rPr>
            <a:t>Family &amp; friends</a:t>
          </a:r>
        </a:p>
        <a:p>
          <a:pPr marL="0" lvl="0" indent="0" algn="ctr" defTabSz="1377950">
            <a:lnSpc>
              <a:spcPct val="90000"/>
            </a:lnSpc>
            <a:spcBef>
              <a:spcPct val="0"/>
            </a:spcBef>
            <a:spcAft>
              <a:spcPct val="35000"/>
            </a:spcAft>
            <a:buNone/>
          </a:pPr>
          <a:r>
            <a:rPr lang="en-US" sz="3100" kern="1200" dirty="0">
              <a:solidFill>
                <a:srgbClr val="00B0F0"/>
              </a:solidFill>
            </a:rPr>
            <a:t>Banks</a:t>
          </a:r>
        </a:p>
        <a:p>
          <a:pPr marL="0" lvl="0" indent="0" algn="ctr" defTabSz="1377950">
            <a:lnSpc>
              <a:spcPct val="90000"/>
            </a:lnSpc>
            <a:spcBef>
              <a:spcPct val="0"/>
            </a:spcBef>
            <a:spcAft>
              <a:spcPct val="35000"/>
            </a:spcAft>
            <a:buNone/>
          </a:pPr>
          <a:r>
            <a:rPr lang="en-US" sz="3100" kern="1200" dirty="0">
              <a:solidFill>
                <a:srgbClr val="00B0F0"/>
              </a:solidFill>
            </a:rPr>
            <a:t>Government</a:t>
          </a:r>
        </a:p>
      </dsp:txBody>
      <dsp:txXfrm>
        <a:off x="912728" y="555117"/>
        <a:ext cx="2655186" cy="3515741"/>
      </dsp:txXfrm>
    </dsp:sp>
    <dsp:sp modelId="{9BC39871-D906-4F73-AFB1-DDA762DEF3B0}">
      <dsp:nvSpPr>
        <dsp:cNvPr id="0" name=""/>
        <dsp:cNvSpPr/>
      </dsp:nvSpPr>
      <dsp:spPr>
        <a:xfrm>
          <a:off x="3587714" y="12582"/>
          <a:ext cx="4600809" cy="460080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FF0000"/>
              </a:solidFill>
            </a:rPr>
            <a:t>Young </a:t>
          </a:r>
        </a:p>
        <a:p>
          <a:pPr marL="0" lvl="0" indent="0" algn="ctr" defTabSz="1377950">
            <a:lnSpc>
              <a:spcPct val="90000"/>
            </a:lnSpc>
            <a:spcBef>
              <a:spcPct val="0"/>
            </a:spcBef>
            <a:spcAft>
              <a:spcPct val="35000"/>
            </a:spcAft>
            <a:buNone/>
          </a:pPr>
          <a:r>
            <a:rPr lang="en-US" sz="3100" kern="1200" dirty="0">
              <a:solidFill>
                <a:srgbClr val="FF0000"/>
              </a:solidFill>
            </a:rPr>
            <a:t>innovative companies </a:t>
          </a:r>
        </a:p>
        <a:p>
          <a:pPr marL="0" lvl="0" indent="0" algn="ctr" defTabSz="1377950">
            <a:lnSpc>
              <a:spcPct val="90000"/>
            </a:lnSpc>
            <a:spcBef>
              <a:spcPct val="0"/>
            </a:spcBef>
            <a:spcAft>
              <a:spcPct val="35000"/>
            </a:spcAft>
            <a:buNone/>
          </a:pPr>
          <a:r>
            <a:rPr lang="en-US" sz="3100" kern="1200" dirty="0">
              <a:solidFill>
                <a:srgbClr val="FF0000"/>
              </a:solidFill>
              <a:latin typeface="Calibri" panose="020F0502020204030204" pitchFamily="34" charset="0"/>
            </a:rPr>
            <a:t>≠</a:t>
          </a:r>
          <a:r>
            <a:rPr lang="en-US" sz="3100" kern="1200" dirty="0">
              <a:solidFill>
                <a:srgbClr val="FF0000"/>
              </a:solidFill>
            </a:rPr>
            <a:t>SMEs</a:t>
          </a:r>
        </a:p>
      </dsp:txBody>
      <dsp:txXfrm>
        <a:off x="4893349" y="555117"/>
        <a:ext cx="2652719" cy="3515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87E9C-B487-AA47-BDA9-A011EB72AF36}">
      <dsp:nvSpPr>
        <dsp:cNvPr id="0" name=""/>
        <dsp:cNvSpPr/>
      </dsp:nvSpPr>
      <dsp:spPr>
        <a:xfrm>
          <a:off x="693" y="0"/>
          <a:ext cx="4129520" cy="4573985"/>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CA" sz="4200" b="1" u="sng" kern="1200" dirty="0"/>
            <a:t>Unit economics</a:t>
          </a:r>
          <a:endParaRPr lang="en-US" sz="4200" kern="1200" dirty="0"/>
        </a:p>
      </dsp:txBody>
      <dsp:txXfrm>
        <a:off x="693" y="0"/>
        <a:ext cx="4129520" cy="1372195"/>
      </dsp:txXfrm>
    </dsp:sp>
    <dsp:sp modelId="{BEEE0F73-4B49-AF48-821E-52A22DBB2022}">
      <dsp:nvSpPr>
        <dsp:cNvPr id="0" name=""/>
        <dsp:cNvSpPr/>
      </dsp:nvSpPr>
      <dsp:spPr>
        <a:xfrm>
          <a:off x="413645" y="1372225"/>
          <a:ext cx="3303616" cy="50066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CA" sz="2800" kern="1200" dirty="0">
              <a:solidFill>
                <a:srgbClr val="000000"/>
              </a:solidFill>
            </a:rPr>
            <a:t>Sale Price: </a:t>
          </a:r>
          <a:r>
            <a:rPr lang="en-CA" sz="2800" b="1" kern="1200" dirty="0">
              <a:solidFill>
                <a:srgbClr val="000000"/>
              </a:solidFill>
            </a:rPr>
            <a:t>$3250</a:t>
          </a:r>
          <a:endParaRPr lang="en-US" sz="2800" kern="1200" dirty="0">
            <a:solidFill>
              <a:srgbClr val="000000"/>
            </a:solidFill>
          </a:endParaRPr>
        </a:p>
      </dsp:txBody>
      <dsp:txXfrm>
        <a:off x="428309" y="1386889"/>
        <a:ext cx="3274288" cy="471338"/>
      </dsp:txXfrm>
    </dsp:sp>
    <dsp:sp modelId="{B6842415-0B5F-A445-A1BE-9ECF8F51890F}">
      <dsp:nvSpPr>
        <dsp:cNvPr id="0" name=""/>
        <dsp:cNvSpPr/>
      </dsp:nvSpPr>
      <dsp:spPr>
        <a:xfrm>
          <a:off x="156557" y="2202540"/>
          <a:ext cx="3817791" cy="2142715"/>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CA" sz="2800" kern="1200" dirty="0">
              <a:solidFill>
                <a:srgbClr val="000000"/>
              </a:solidFill>
            </a:rPr>
            <a:t>Unit Cost: </a:t>
          </a:r>
          <a:r>
            <a:rPr lang="en-CA" sz="2800" b="1" kern="1200" dirty="0">
              <a:solidFill>
                <a:srgbClr val="000000"/>
              </a:solidFill>
            </a:rPr>
            <a:t>$1700</a:t>
          </a:r>
        </a:p>
        <a:p>
          <a:pPr marL="0" lvl="0" indent="0" algn="ctr" defTabSz="1244600">
            <a:lnSpc>
              <a:spcPct val="90000"/>
            </a:lnSpc>
            <a:spcBef>
              <a:spcPct val="0"/>
            </a:spcBef>
            <a:spcAft>
              <a:spcPct val="35000"/>
            </a:spcAft>
            <a:buNone/>
          </a:pPr>
          <a:r>
            <a:rPr lang="en-CA" sz="2400" b="0" kern="1200" dirty="0">
              <a:solidFill>
                <a:srgbClr val="000000"/>
              </a:solidFill>
            </a:rPr>
            <a:t>- Goggles / Sensor $950</a:t>
          </a:r>
        </a:p>
        <a:p>
          <a:pPr marL="0" lvl="0" indent="0" algn="ctr" defTabSz="1244600">
            <a:lnSpc>
              <a:spcPct val="90000"/>
            </a:lnSpc>
            <a:spcBef>
              <a:spcPct val="0"/>
            </a:spcBef>
            <a:spcAft>
              <a:spcPct val="35000"/>
            </a:spcAft>
            <a:buNone/>
          </a:pPr>
          <a:r>
            <a:rPr lang="en-CA" sz="2400" b="0" kern="1200" dirty="0">
              <a:solidFill>
                <a:srgbClr val="000000"/>
              </a:solidFill>
            </a:rPr>
            <a:t>- Gloves $400 </a:t>
          </a:r>
        </a:p>
        <a:p>
          <a:pPr marL="0" lvl="0" indent="0" algn="ctr" defTabSz="1244600">
            <a:lnSpc>
              <a:spcPct val="90000"/>
            </a:lnSpc>
            <a:spcBef>
              <a:spcPct val="0"/>
            </a:spcBef>
            <a:spcAft>
              <a:spcPct val="35000"/>
            </a:spcAft>
            <a:buNone/>
          </a:pPr>
          <a:r>
            <a:rPr lang="en-CA" sz="2400" b="0" kern="1200" dirty="0">
              <a:solidFill>
                <a:srgbClr val="000000"/>
              </a:solidFill>
            </a:rPr>
            <a:t>- Accelerometer $350</a:t>
          </a:r>
        </a:p>
      </dsp:txBody>
      <dsp:txXfrm>
        <a:off x="219315" y="2265298"/>
        <a:ext cx="3692275" cy="2017199"/>
      </dsp:txXfrm>
    </dsp:sp>
    <dsp:sp modelId="{96D27AF1-2AF6-4040-8E24-B13053866ABF}">
      <dsp:nvSpPr>
        <dsp:cNvPr id="0" name=""/>
        <dsp:cNvSpPr/>
      </dsp:nvSpPr>
      <dsp:spPr>
        <a:xfrm>
          <a:off x="4440620" y="0"/>
          <a:ext cx="4180437" cy="4573985"/>
        </a:xfrm>
        <a:prstGeom prst="roundRect">
          <a:avLst>
            <a:gd name="adj" fmla="val 10000"/>
          </a:avLst>
        </a:prstGeom>
        <a:solidFill>
          <a:schemeClr val="accent1">
            <a:tint val="40000"/>
            <a:hueOff val="0"/>
            <a:satOff val="0"/>
            <a:lumOff val="0"/>
            <a:alphaOff val="0"/>
          </a:schemeClr>
        </a:solidFill>
        <a:ln>
          <a:solidFill>
            <a:srgbClr val="000000"/>
          </a:solid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CA" sz="4200" b="1" u="sng" kern="1200" dirty="0"/>
            <a:t>Annual Recurring</a:t>
          </a:r>
          <a:endParaRPr lang="en-US" sz="4200" kern="1200" dirty="0"/>
        </a:p>
      </dsp:txBody>
      <dsp:txXfrm>
        <a:off x="4440620" y="0"/>
        <a:ext cx="4180437" cy="1372195"/>
      </dsp:txXfrm>
    </dsp:sp>
    <dsp:sp modelId="{F62F6E2A-6ED6-F34F-9996-8FE62DABF445}">
      <dsp:nvSpPr>
        <dsp:cNvPr id="0" name=""/>
        <dsp:cNvSpPr/>
      </dsp:nvSpPr>
      <dsp:spPr>
        <a:xfrm>
          <a:off x="4673233" y="1372199"/>
          <a:ext cx="3713826" cy="56436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Premium Package: </a:t>
          </a:r>
          <a:r>
            <a:rPr lang="en-US" sz="2800" b="1" kern="1200" dirty="0">
              <a:solidFill>
                <a:srgbClr val="000000"/>
              </a:solidFill>
            </a:rPr>
            <a:t>$500</a:t>
          </a:r>
        </a:p>
      </dsp:txBody>
      <dsp:txXfrm>
        <a:off x="4689763" y="1388729"/>
        <a:ext cx="3680766" cy="531309"/>
      </dsp:txXfrm>
    </dsp:sp>
    <dsp:sp modelId="{C339255C-06B2-D447-9F22-0EDD6B7A668D}">
      <dsp:nvSpPr>
        <dsp:cNvPr id="0" name=""/>
        <dsp:cNvSpPr/>
      </dsp:nvSpPr>
      <dsp:spPr>
        <a:xfrm>
          <a:off x="4585538" y="2257730"/>
          <a:ext cx="3889215" cy="2087550"/>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Annual Costs:</a:t>
          </a:r>
        </a:p>
        <a:p>
          <a:pPr marL="0" lvl="0" indent="0" algn="ctr" defTabSz="1244600">
            <a:lnSpc>
              <a:spcPct val="90000"/>
            </a:lnSpc>
            <a:spcBef>
              <a:spcPct val="0"/>
            </a:spcBef>
            <a:spcAft>
              <a:spcPct val="35000"/>
            </a:spcAft>
            <a:buNone/>
          </a:pPr>
          <a:r>
            <a:rPr lang="en-US" sz="2200" kern="1200" dirty="0">
              <a:solidFill>
                <a:srgbClr val="000000"/>
              </a:solidFill>
            </a:rPr>
            <a:t>- </a:t>
          </a:r>
          <a:r>
            <a:rPr lang="en-US" sz="2400" kern="1200" dirty="0">
              <a:solidFill>
                <a:srgbClr val="000000"/>
              </a:solidFill>
            </a:rPr>
            <a:t>Extended Warranty</a:t>
          </a:r>
        </a:p>
        <a:p>
          <a:pPr marL="0" lvl="0" indent="0" algn="ctr" defTabSz="1244600">
            <a:lnSpc>
              <a:spcPct val="90000"/>
            </a:lnSpc>
            <a:spcBef>
              <a:spcPct val="0"/>
            </a:spcBef>
            <a:spcAft>
              <a:spcPct val="35000"/>
            </a:spcAft>
            <a:buNone/>
          </a:pPr>
          <a:r>
            <a:rPr lang="en-US" sz="2400" kern="1200" dirty="0">
              <a:solidFill>
                <a:srgbClr val="000000"/>
              </a:solidFill>
            </a:rPr>
            <a:t>- Live Tech Support</a:t>
          </a:r>
        </a:p>
        <a:p>
          <a:pPr marL="0" lvl="0" indent="0" algn="ctr" defTabSz="1244600">
            <a:lnSpc>
              <a:spcPct val="90000"/>
            </a:lnSpc>
            <a:spcBef>
              <a:spcPct val="0"/>
            </a:spcBef>
            <a:spcAft>
              <a:spcPct val="35000"/>
            </a:spcAft>
            <a:buNone/>
          </a:pPr>
          <a:r>
            <a:rPr lang="en-US" sz="2400" kern="1200" dirty="0">
              <a:solidFill>
                <a:srgbClr val="000000"/>
              </a:solidFill>
            </a:rPr>
            <a:t>- Training Website</a:t>
          </a:r>
        </a:p>
      </dsp:txBody>
      <dsp:txXfrm>
        <a:off x="4646680" y="2318872"/>
        <a:ext cx="3766931" cy="1965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0CD3B-FC03-4539-B770-E87D4BF702B5}">
      <dsp:nvSpPr>
        <dsp:cNvPr id="0" name=""/>
        <dsp:cNvSpPr/>
      </dsp:nvSpPr>
      <dsp:spPr>
        <a:xfrm rot="5400000">
          <a:off x="6747261" y="-1045236"/>
          <a:ext cx="438202" cy="2638588"/>
        </a:xfrm>
        <a:prstGeom prst="round2Same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CA" sz="2200" kern="1200" dirty="0"/>
            <a:t>1</a:t>
          </a:r>
        </a:p>
      </dsp:txBody>
      <dsp:txXfrm rot="-5400000">
        <a:off x="5647069" y="76347"/>
        <a:ext cx="2617197" cy="395420"/>
      </dsp:txXfrm>
    </dsp:sp>
    <dsp:sp modelId="{CF0157D3-4C23-482E-AA4D-86C8BE85DB1A}">
      <dsp:nvSpPr>
        <dsp:cNvPr id="0" name=""/>
        <dsp:cNvSpPr/>
      </dsp:nvSpPr>
      <dsp:spPr>
        <a:xfrm>
          <a:off x="391" y="181"/>
          <a:ext cx="5646676" cy="5477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CA" sz="2700" kern="1200" dirty="0">
              <a:solidFill>
                <a:schemeClr val="tx1"/>
              </a:solidFill>
            </a:rPr>
            <a:t>Product</a:t>
          </a:r>
          <a:r>
            <a:rPr lang="en-CA" sz="2700" kern="1200" dirty="0"/>
            <a:t> </a:t>
          </a:r>
          <a:r>
            <a:rPr lang="en-CA" sz="2700" kern="1200" dirty="0">
              <a:solidFill>
                <a:schemeClr val="tx1"/>
              </a:solidFill>
            </a:rPr>
            <a:t>per Customer</a:t>
          </a:r>
        </a:p>
      </dsp:txBody>
      <dsp:txXfrm>
        <a:off x="27130" y="26920"/>
        <a:ext cx="5593198" cy="494274"/>
      </dsp:txXfrm>
    </dsp:sp>
    <dsp:sp modelId="{05EF83ED-7259-B74B-A1E3-E5AD499E6EBD}">
      <dsp:nvSpPr>
        <dsp:cNvPr id="0" name=""/>
        <dsp:cNvSpPr/>
      </dsp:nvSpPr>
      <dsp:spPr>
        <a:xfrm rot="5400000">
          <a:off x="6742968" y="-472685"/>
          <a:ext cx="438202" cy="2643767"/>
        </a:xfrm>
        <a:prstGeom prst="round2SameRect">
          <a:avLst/>
        </a:prstGeom>
        <a:solidFill>
          <a:schemeClr val="accent1">
            <a:alpha val="90000"/>
            <a:tint val="40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 50%</a:t>
          </a:r>
        </a:p>
      </dsp:txBody>
      <dsp:txXfrm rot="-5400000">
        <a:off x="5640186" y="651488"/>
        <a:ext cx="2622376" cy="395420"/>
      </dsp:txXfrm>
    </dsp:sp>
    <dsp:sp modelId="{8EECD050-6FB6-D342-A3F4-4FFE791420AB}">
      <dsp:nvSpPr>
        <dsp:cNvPr id="0" name=""/>
        <dsp:cNvSpPr/>
      </dsp:nvSpPr>
      <dsp:spPr>
        <a:xfrm>
          <a:off x="391" y="575321"/>
          <a:ext cx="5639794" cy="5477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CA" sz="2700" kern="1200" dirty="0">
              <a:solidFill>
                <a:srgbClr val="000000"/>
              </a:solidFill>
            </a:rPr>
            <a:t>Uptake of Premium Package                                </a:t>
          </a:r>
          <a:endParaRPr lang="en-US" sz="2700" kern="1200" dirty="0">
            <a:solidFill>
              <a:srgbClr val="000000"/>
            </a:solidFill>
          </a:endParaRPr>
        </a:p>
      </dsp:txBody>
      <dsp:txXfrm>
        <a:off x="27130" y="602060"/>
        <a:ext cx="5586316" cy="494274"/>
      </dsp:txXfrm>
    </dsp:sp>
    <dsp:sp modelId="{E14B762E-24F6-B049-8C52-3F70CCCB3E98}">
      <dsp:nvSpPr>
        <dsp:cNvPr id="0" name=""/>
        <dsp:cNvSpPr/>
      </dsp:nvSpPr>
      <dsp:spPr>
        <a:xfrm rot="5400000">
          <a:off x="6742968" y="102454"/>
          <a:ext cx="438202" cy="2643767"/>
        </a:xfrm>
        <a:prstGeom prst="round2SameRect">
          <a:avLst/>
        </a:prstGeom>
        <a:solidFill>
          <a:schemeClr val="accent1">
            <a:alpha val="90000"/>
            <a:tint val="40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2%</a:t>
          </a:r>
        </a:p>
      </dsp:txBody>
      <dsp:txXfrm rot="-5400000">
        <a:off x="5640186" y="1226628"/>
        <a:ext cx="2622376" cy="395420"/>
      </dsp:txXfrm>
    </dsp:sp>
    <dsp:sp modelId="{D9D0BF17-7357-3E43-B516-73F6BA093F65}">
      <dsp:nvSpPr>
        <dsp:cNvPr id="0" name=""/>
        <dsp:cNvSpPr/>
      </dsp:nvSpPr>
      <dsp:spPr>
        <a:xfrm>
          <a:off x="391" y="1150461"/>
          <a:ext cx="5639794" cy="5477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CA" sz="2700" kern="1200" dirty="0">
              <a:solidFill>
                <a:srgbClr val="000000"/>
              </a:solidFill>
            </a:rPr>
            <a:t>Target Market Entry Share                                     </a:t>
          </a:r>
          <a:endParaRPr lang="en-US" sz="2700" kern="1200" dirty="0">
            <a:solidFill>
              <a:srgbClr val="000000"/>
            </a:solidFill>
          </a:endParaRPr>
        </a:p>
      </dsp:txBody>
      <dsp:txXfrm>
        <a:off x="27130" y="1177200"/>
        <a:ext cx="5586316" cy="494274"/>
      </dsp:txXfrm>
    </dsp:sp>
    <dsp:sp modelId="{5E54BF1C-733C-7D44-A84A-0430CFD666ED}">
      <dsp:nvSpPr>
        <dsp:cNvPr id="0" name=""/>
        <dsp:cNvSpPr/>
      </dsp:nvSpPr>
      <dsp:spPr>
        <a:xfrm rot="5400000">
          <a:off x="6742968" y="677594"/>
          <a:ext cx="438202" cy="2643767"/>
        </a:xfrm>
        <a:prstGeom prst="round2SameRect">
          <a:avLst/>
        </a:prstGeom>
        <a:solidFill>
          <a:schemeClr val="accent1">
            <a:alpha val="90000"/>
            <a:tint val="40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2% + 1%n years </a:t>
          </a:r>
        </a:p>
      </dsp:txBody>
      <dsp:txXfrm rot="-5400000">
        <a:off x="5640186" y="1801768"/>
        <a:ext cx="2622376" cy="395420"/>
      </dsp:txXfrm>
    </dsp:sp>
    <dsp:sp modelId="{B31B6DF2-D6A4-4343-8E62-90D464FF0922}">
      <dsp:nvSpPr>
        <dsp:cNvPr id="0" name=""/>
        <dsp:cNvSpPr/>
      </dsp:nvSpPr>
      <dsp:spPr>
        <a:xfrm>
          <a:off x="391" y="1725602"/>
          <a:ext cx="5639794" cy="5477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0000"/>
              </a:solidFill>
            </a:rPr>
            <a:t>Growth Rate</a:t>
          </a:r>
        </a:p>
      </dsp:txBody>
      <dsp:txXfrm>
        <a:off x="27130" y="1752341"/>
        <a:ext cx="5586316" cy="494274"/>
      </dsp:txXfrm>
    </dsp:sp>
    <dsp:sp modelId="{771F8D63-82FC-774B-8D19-35FDD70857FC}">
      <dsp:nvSpPr>
        <dsp:cNvPr id="0" name=""/>
        <dsp:cNvSpPr/>
      </dsp:nvSpPr>
      <dsp:spPr>
        <a:xfrm rot="5400000">
          <a:off x="6742968" y="1252735"/>
          <a:ext cx="438202" cy="2643767"/>
        </a:xfrm>
        <a:prstGeom prst="round2SameRect">
          <a:avLst/>
        </a:prstGeom>
        <a:solidFill>
          <a:schemeClr val="accent1">
            <a:alpha val="90000"/>
            <a:tint val="40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10% Annual Sales</a:t>
          </a:r>
        </a:p>
      </dsp:txBody>
      <dsp:txXfrm rot="-5400000">
        <a:off x="5640186" y="2376909"/>
        <a:ext cx="2622376" cy="395420"/>
      </dsp:txXfrm>
    </dsp:sp>
    <dsp:sp modelId="{6ABA4C87-614D-4049-AB99-8747F621A030}">
      <dsp:nvSpPr>
        <dsp:cNvPr id="0" name=""/>
        <dsp:cNvSpPr/>
      </dsp:nvSpPr>
      <dsp:spPr>
        <a:xfrm>
          <a:off x="391" y="2300742"/>
          <a:ext cx="5639794" cy="5477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0000"/>
              </a:solidFill>
            </a:rPr>
            <a:t>Inventory</a:t>
          </a:r>
        </a:p>
      </dsp:txBody>
      <dsp:txXfrm>
        <a:off x="27130" y="2327481"/>
        <a:ext cx="5586316" cy="494274"/>
      </dsp:txXfrm>
    </dsp:sp>
    <dsp:sp modelId="{840681EF-5DDB-B74E-B9D0-F6109FE58C23}">
      <dsp:nvSpPr>
        <dsp:cNvPr id="0" name=""/>
        <dsp:cNvSpPr/>
      </dsp:nvSpPr>
      <dsp:spPr>
        <a:xfrm rot="5400000">
          <a:off x="6742968" y="1827875"/>
          <a:ext cx="438202" cy="2643767"/>
        </a:xfrm>
        <a:prstGeom prst="round2SameRect">
          <a:avLst/>
        </a:prstGeom>
        <a:solidFill>
          <a:schemeClr val="accent1">
            <a:alpha val="90000"/>
            <a:tint val="40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+5% Annual</a:t>
          </a:r>
        </a:p>
      </dsp:txBody>
      <dsp:txXfrm rot="-5400000">
        <a:off x="5640186" y="2952049"/>
        <a:ext cx="2622376" cy="395420"/>
      </dsp:txXfrm>
    </dsp:sp>
    <dsp:sp modelId="{3B4D894E-DDC0-2245-B4EC-FFD00F6779FE}">
      <dsp:nvSpPr>
        <dsp:cNvPr id="0" name=""/>
        <dsp:cNvSpPr/>
      </dsp:nvSpPr>
      <dsp:spPr>
        <a:xfrm>
          <a:off x="391" y="2875882"/>
          <a:ext cx="5639794" cy="5477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0000"/>
              </a:solidFill>
            </a:rPr>
            <a:t>Salary</a:t>
          </a:r>
        </a:p>
      </dsp:txBody>
      <dsp:txXfrm>
        <a:off x="27130" y="2902621"/>
        <a:ext cx="5586316" cy="494274"/>
      </dsp:txXfrm>
    </dsp:sp>
    <dsp:sp modelId="{4B27C81F-EBCE-F042-B41D-F9BFE9DC38D2}">
      <dsp:nvSpPr>
        <dsp:cNvPr id="0" name=""/>
        <dsp:cNvSpPr/>
      </dsp:nvSpPr>
      <dsp:spPr>
        <a:xfrm rot="5400000">
          <a:off x="6742968" y="2403015"/>
          <a:ext cx="438202" cy="2643767"/>
        </a:xfrm>
        <a:prstGeom prst="round2SameRect">
          <a:avLst/>
        </a:prstGeom>
        <a:solidFill>
          <a:schemeClr val="accent1">
            <a:alpha val="90000"/>
            <a:tint val="40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Quarterly</a:t>
          </a:r>
        </a:p>
      </dsp:txBody>
      <dsp:txXfrm rot="-5400000">
        <a:off x="5640186" y="3527189"/>
        <a:ext cx="2622376" cy="395420"/>
      </dsp:txXfrm>
    </dsp:sp>
    <dsp:sp modelId="{C534D881-5CE3-1F49-847E-9DE4A27A2816}">
      <dsp:nvSpPr>
        <dsp:cNvPr id="0" name=""/>
        <dsp:cNvSpPr/>
      </dsp:nvSpPr>
      <dsp:spPr>
        <a:xfrm>
          <a:off x="391" y="3451022"/>
          <a:ext cx="5639794" cy="5477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0000"/>
              </a:solidFill>
            </a:rPr>
            <a:t>Software Updates</a:t>
          </a:r>
        </a:p>
      </dsp:txBody>
      <dsp:txXfrm>
        <a:off x="27130" y="3477761"/>
        <a:ext cx="5586316" cy="494274"/>
      </dsp:txXfrm>
    </dsp:sp>
    <dsp:sp modelId="{BB89F90F-2502-1E4B-A20C-30BA933E0B1A}">
      <dsp:nvSpPr>
        <dsp:cNvPr id="0" name=""/>
        <dsp:cNvSpPr/>
      </dsp:nvSpPr>
      <dsp:spPr>
        <a:xfrm rot="5400000">
          <a:off x="6742968" y="2978155"/>
          <a:ext cx="438202" cy="2643767"/>
        </a:xfrm>
        <a:prstGeom prst="round2SameRect">
          <a:avLst/>
        </a:prstGeom>
        <a:solidFill>
          <a:schemeClr val="accent1">
            <a:alpha val="90000"/>
            <a:tint val="40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Every 2 years</a:t>
          </a:r>
        </a:p>
      </dsp:txBody>
      <dsp:txXfrm rot="-5400000">
        <a:off x="5640186" y="4102329"/>
        <a:ext cx="2622376" cy="395420"/>
      </dsp:txXfrm>
    </dsp:sp>
    <dsp:sp modelId="{6383BFEC-8337-CD4B-B7F8-4EBFC6DE884E}">
      <dsp:nvSpPr>
        <dsp:cNvPr id="0" name=""/>
        <dsp:cNvSpPr/>
      </dsp:nvSpPr>
      <dsp:spPr>
        <a:xfrm>
          <a:off x="391" y="4026162"/>
          <a:ext cx="5639794" cy="5477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solidFill>
            <a:srgbClr val="000000"/>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0000"/>
              </a:solidFill>
            </a:rPr>
            <a:t>Product Iterations</a:t>
          </a:r>
        </a:p>
      </dsp:txBody>
      <dsp:txXfrm>
        <a:off x="27130" y="4052901"/>
        <a:ext cx="5586316" cy="494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6C3CD-7080-4649-BEB9-77986CD6694F}">
      <dsp:nvSpPr>
        <dsp:cNvPr id="0" name=""/>
        <dsp:cNvSpPr/>
      </dsp:nvSpPr>
      <dsp:spPr>
        <a:xfrm>
          <a:off x="1" y="118254"/>
          <a:ext cx="2547528"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CA" sz="2500" kern="1200" dirty="0"/>
            <a:t>25% of all operations</a:t>
          </a:r>
        </a:p>
      </dsp:txBody>
      <dsp:txXfrm>
        <a:off x="1" y="118254"/>
        <a:ext cx="2547528" cy="835312"/>
      </dsp:txXfrm>
    </dsp:sp>
    <dsp:sp modelId="{D996415A-585F-479A-932D-5C1ED22D0919}">
      <dsp:nvSpPr>
        <dsp:cNvPr id="0" name=""/>
        <dsp:cNvSpPr/>
      </dsp:nvSpPr>
      <dsp:spPr>
        <a:xfrm>
          <a:off x="2547530" y="52996"/>
          <a:ext cx="445255" cy="96583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0C60A-8ECA-4A31-A22B-2CCFBD91DFE2}">
      <dsp:nvSpPr>
        <dsp:cNvPr id="0" name=""/>
        <dsp:cNvSpPr/>
      </dsp:nvSpPr>
      <dsp:spPr>
        <a:xfrm>
          <a:off x="3170888" y="52996"/>
          <a:ext cx="5732837" cy="96583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50%-75% of operations use imaging.</a:t>
          </a:r>
        </a:p>
        <a:p>
          <a:pPr marL="228600" lvl="1" indent="-228600" algn="l" defTabSz="1111250">
            <a:lnSpc>
              <a:spcPct val="90000"/>
            </a:lnSpc>
            <a:spcBef>
              <a:spcPct val="0"/>
            </a:spcBef>
            <a:spcAft>
              <a:spcPct val="15000"/>
            </a:spcAft>
            <a:buChar char="•"/>
          </a:pPr>
          <a:r>
            <a:rPr lang="en-CA" sz="2500" kern="1200" dirty="0"/>
            <a:t>Half of those are long enough.</a:t>
          </a:r>
        </a:p>
      </dsp:txBody>
      <dsp:txXfrm>
        <a:off x="3170888" y="52996"/>
        <a:ext cx="5732837" cy="965830"/>
      </dsp:txXfrm>
    </dsp:sp>
    <dsp:sp modelId="{802973A1-85F8-42B4-8321-4FE1E7356A48}">
      <dsp:nvSpPr>
        <dsp:cNvPr id="0" name=""/>
        <dsp:cNvSpPr/>
      </dsp:nvSpPr>
      <dsp:spPr>
        <a:xfrm>
          <a:off x="1" y="1174084"/>
          <a:ext cx="2557613"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CA" sz="2500" kern="1200" dirty="0"/>
            <a:t>33% Distributor Markup</a:t>
          </a:r>
        </a:p>
      </dsp:txBody>
      <dsp:txXfrm>
        <a:off x="1" y="1174084"/>
        <a:ext cx="2557613" cy="835312"/>
      </dsp:txXfrm>
    </dsp:sp>
    <dsp:sp modelId="{5A30FEF6-2043-45D3-876B-FE2AE54A2BF5}">
      <dsp:nvSpPr>
        <dsp:cNvPr id="0" name=""/>
        <dsp:cNvSpPr/>
      </dsp:nvSpPr>
      <dsp:spPr>
        <a:xfrm>
          <a:off x="2557615" y="1108826"/>
          <a:ext cx="445255" cy="96583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F2FEF-B44A-46E7-B474-A65DA47451EC}">
      <dsp:nvSpPr>
        <dsp:cNvPr id="0" name=""/>
        <dsp:cNvSpPr/>
      </dsp:nvSpPr>
      <dsp:spPr>
        <a:xfrm>
          <a:off x="3180973" y="1108826"/>
          <a:ext cx="5732837" cy="96583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Retail price of $112.50</a:t>
          </a:r>
        </a:p>
        <a:p>
          <a:pPr marL="228600" lvl="1" indent="-228600" algn="l" defTabSz="1111250">
            <a:lnSpc>
              <a:spcPct val="90000"/>
            </a:lnSpc>
            <a:spcBef>
              <a:spcPct val="0"/>
            </a:spcBef>
            <a:spcAft>
              <a:spcPct val="15000"/>
            </a:spcAft>
            <a:buChar char="•"/>
          </a:pPr>
          <a:r>
            <a:rPr lang="en-CA" sz="2500" kern="1200" dirty="0"/>
            <a:t>Wholesale price of $75.00</a:t>
          </a:r>
        </a:p>
      </dsp:txBody>
      <dsp:txXfrm>
        <a:off x="3180973" y="1108826"/>
        <a:ext cx="5732837" cy="965830"/>
      </dsp:txXfrm>
    </dsp:sp>
    <dsp:sp modelId="{360C3078-7100-410D-9294-4541E8DE7382}">
      <dsp:nvSpPr>
        <dsp:cNvPr id="0" name=""/>
        <dsp:cNvSpPr/>
      </dsp:nvSpPr>
      <dsp:spPr>
        <a:xfrm>
          <a:off x="1" y="2229914"/>
          <a:ext cx="2547528"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CA" sz="2500" kern="1200" dirty="0"/>
            <a:t>Slow Medical Market</a:t>
          </a:r>
        </a:p>
      </dsp:txBody>
      <dsp:txXfrm>
        <a:off x="1" y="2229914"/>
        <a:ext cx="2547528" cy="835312"/>
      </dsp:txXfrm>
    </dsp:sp>
    <dsp:sp modelId="{E07E16E6-CF7A-4F75-811B-94AF2238EDD4}">
      <dsp:nvSpPr>
        <dsp:cNvPr id="0" name=""/>
        <dsp:cNvSpPr/>
      </dsp:nvSpPr>
      <dsp:spPr>
        <a:xfrm>
          <a:off x="2547530" y="2164656"/>
          <a:ext cx="445255" cy="96583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39D6A-E1BB-4CA4-B596-619AEE2A1898}">
      <dsp:nvSpPr>
        <dsp:cNvPr id="0" name=""/>
        <dsp:cNvSpPr/>
      </dsp:nvSpPr>
      <dsp:spPr>
        <a:xfrm>
          <a:off x="3170888" y="2164656"/>
          <a:ext cx="5732837" cy="96583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15% penetration in 5 years</a:t>
          </a:r>
        </a:p>
        <a:p>
          <a:pPr marL="228600" lvl="1" indent="-228600" algn="l" defTabSz="1111250">
            <a:lnSpc>
              <a:spcPct val="90000"/>
            </a:lnSpc>
            <a:spcBef>
              <a:spcPct val="0"/>
            </a:spcBef>
            <a:spcAft>
              <a:spcPct val="15000"/>
            </a:spcAft>
            <a:buChar char="•"/>
          </a:pPr>
          <a:r>
            <a:rPr lang="en-CA" sz="2500" kern="1200" dirty="0"/>
            <a:t>30% penetration in 7 years</a:t>
          </a:r>
        </a:p>
      </dsp:txBody>
      <dsp:txXfrm>
        <a:off x="3170888" y="2164656"/>
        <a:ext cx="5732837" cy="965830"/>
      </dsp:txXfrm>
    </dsp:sp>
    <dsp:sp modelId="{FBB358A9-835E-43E6-8B0E-F88EC739B0F0}">
      <dsp:nvSpPr>
        <dsp:cNvPr id="0" name=""/>
        <dsp:cNvSpPr/>
      </dsp:nvSpPr>
      <dsp:spPr>
        <a:xfrm>
          <a:off x="1" y="3452517"/>
          <a:ext cx="2547528"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CA" sz="2500" kern="1200" dirty="0"/>
            <a:t>Class I Device</a:t>
          </a:r>
        </a:p>
      </dsp:txBody>
      <dsp:txXfrm>
        <a:off x="1" y="3452517"/>
        <a:ext cx="2547528" cy="495000"/>
      </dsp:txXfrm>
    </dsp:sp>
    <dsp:sp modelId="{BB041657-7EAC-48C4-AC05-3DFB614E368E}">
      <dsp:nvSpPr>
        <dsp:cNvPr id="0" name=""/>
        <dsp:cNvSpPr/>
      </dsp:nvSpPr>
      <dsp:spPr>
        <a:xfrm>
          <a:off x="2547530" y="3220486"/>
          <a:ext cx="445255" cy="95906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3CEB6-F939-497F-912B-B3F8DE10E73A}">
      <dsp:nvSpPr>
        <dsp:cNvPr id="0" name=""/>
        <dsp:cNvSpPr/>
      </dsp:nvSpPr>
      <dsp:spPr>
        <a:xfrm>
          <a:off x="3170888" y="3220486"/>
          <a:ext cx="5732837" cy="95906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No FDA approval</a:t>
          </a:r>
        </a:p>
        <a:p>
          <a:pPr marL="228600" lvl="1" indent="-228600" algn="l" defTabSz="1111250">
            <a:lnSpc>
              <a:spcPct val="90000"/>
            </a:lnSpc>
            <a:spcBef>
              <a:spcPct val="0"/>
            </a:spcBef>
            <a:spcAft>
              <a:spcPct val="15000"/>
            </a:spcAft>
            <a:buChar char="•"/>
          </a:pPr>
          <a:r>
            <a:rPr lang="en-CA" sz="2500" kern="1200" dirty="0"/>
            <a:t>90 day pre-market notification</a:t>
          </a:r>
        </a:p>
      </dsp:txBody>
      <dsp:txXfrm>
        <a:off x="3170888" y="3220486"/>
        <a:ext cx="5732837" cy="959062"/>
      </dsp:txXfrm>
    </dsp:sp>
    <dsp:sp modelId="{FCD26F58-5659-410B-AD9D-A3AA573A4B34}">
      <dsp:nvSpPr>
        <dsp:cNvPr id="0" name=""/>
        <dsp:cNvSpPr/>
      </dsp:nvSpPr>
      <dsp:spPr>
        <a:xfrm>
          <a:off x="1" y="4292751"/>
          <a:ext cx="2547528"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CA" sz="2500" kern="1200" dirty="0"/>
            <a:t>Steady Adoption</a:t>
          </a:r>
        </a:p>
      </dsp:txBody>
      <dsp:txXfrm>
        <a:off x="1" y="4292751"/>
        <a:ext cx="2547528" cy="495000"/>
      </dsp:txXfrm>
    </dsp:sp>
    <dsp:sp modelId="{EFC8776C-7143-49F4-8847-200F9110A4A6}">
      <dsp:nvSpPr>
        <dsp:cNvPr id="0" name=""/>
        <dsp:cNvSpPr/>
      </dsp:nvSpPr>
      <dsp:spPr>
        <a:xfrm>
          <a:off x="2547530" y="4269548"/>
          <a:ext cx="445255" cy="541406"/>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197ABE-9B45-48C3-A562-2C845A873CF1}">
      <dsp:nvSpPr>
        <dsp:cNvPr id="0" name=""/>
        <dsp:cNvSpPr/>
      </dsp:nvSpPr>
      <dsp:spPr>
        <a:xfrm>
          <a:off x="3170888" y="4269548"/>
          <a:ext cx="5732837" cy="54140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Growth rate is linear</a:t>
          </a:r>
        </a:p>
      </dsp:txBody>
      <dsp:txXfrm>
        <a:off x="3170888" y="4269548"/>
        <a:ext cx="5732837" cy="5414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E9B0D-E03F-41A2-8D82-8754AD4FF450}" type="datetimeFigureOut">
              <a:rPr lang="en-GB" smtClean="0"/>
              <a:t>09/02/2024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E18A8-C5D6-4B27-A770-A8B123992E9C}" type="slidenum">
              <a:rPr lang="en-GB" smtClean="0"/>
              <a:t>‹#›</a:t>
            </a:fld>
            <a:endParaRPr lang="en-GB" dirty="0"/>
          </a:p>
        </p:txBody>
      </p:sp>
    </p:spTree>
    <p:extLst>
      <p:ext uri="{BB962C8B-B14F-4D97-AF65-F5344CB8AC3E}">
        <p14:creationId xmlns:p14="http://schemas.microsoft.com/office/powerpoint/2010/main" val="189450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FE18A8-C5D6-4B27-A770-A8B123992E9C}" type="slidenum">
              <a:rPr lang="en-GB" smtClean="0"/>
              <a:t>26</a:t>
            </a:fld>
            <a:endParaRPr lang="en-GB" dirty="0"/>
          </a:p>
        </p:txBody>
      </p:sp>
    </p:spTree>
    <p:extLst>
      <p:ext uri="{BB962C8B-B14F-4D97-AF65-F5344CB8AC3E}">
        <p14:creationId xmlns:p14="http://schemas.microsoft.com/office/powerpoint/2010/main" val="162562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dirty="0"/>
              <a:t>FDA, ISO 13485</a:t>
            </a:r>
          </a:p>
          <a:p>
            <a:pPr>
              <a:spcBef>
                <a:spcPct val="0"/>
              </a:spcBef>
            </a:pPr>
            <a:r>
              <a:rPr lang="en-CA" altLang="en-US" dirty="0"/>
              <a:t>Class 1</a:t>
            </a:r>
          </a:p>
          <a:p>
            <a:pPr>
              <a:spcBef>
                <a:spcPct val="0"/>
              </a:spcBef>
            </a:pPr>
            <a:endParaRPr lang="en-US" altLang="en-US" dirty="0"/>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82A7CD-7609-497F-96DC-BEA402B86CE0}" type="slidenum">
              <a:rPr lang="en-US" altLang="en-US">
                <a:latin typeface="Calibri" panose="020F0502020204030204" pitchFamily="34" charset="0"/>
              </a:rPr>
              <a:pPr eaLnBrk="1" hangingPunct="1"/>
              <a:t>158</a:t>
            </a:fld>
            <a:endParaRPr lang="en-US" altLang="en-US" dirty="0">
              <a:latin typeface="Calibri" panose="020F0502020204030204" pitchFamily="34" charset="0"/>
            </a:endParaRPr>
          </a:p>
        </p:txBody>
      </p:sp>
    </p:spTree>
    <p:extLst>
      <p:ext uri="{BB962C8B-B14F-4D97-AF65-F5344CB8AC3E}">
        <p14:creationId xmlns:p14="http://schemas.microsoft.com/office/powerpoint/2010/main" val="90900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Kamil</a:t>
            </a:r>
          </a:p>
          <a:p>
            <a:r>
              <a:rPr lang="en-US" altLang="en-US" dirty="0"/>
              <a:t>----- Meeting Notes (3/27/12 19:36) -----</a:t>
            </a:r>
          </a:p>
          <a:p>
            <a:r>
              <a:rPr lang="en-US" altLang="en-US" dirty="0"/>
              <a:t>wrong order of financials? almost never see COGS plotted. Revenue, then all opex (operating expenses). Separate slide showing operating profits. Need something showing distro channels. before financials, talk about ASUMPTIONS in financial model. Bullet points? Growth, customer base, margins, distribution channels, then financials. If fixed gross margin, pointless to show COGS. Separate slide showing how gross margin moves over time. Care about common size gross margin (gross margin is always common size). Really care about GM on disposibles.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69B9DC-76C2-47F3-A47C-A06F641D104D}" type="slidenum">
              <a:rPr lang="en-US" altLang="en-US">
                <a:latin typeface="Calibri" panose="020F0502020204030204" pitchFamily="34" charset="0"/>
              </a:rPr>
              <a:pPr eaLnBrk="1" hangingPunct="1"/>
              <a:t>159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55703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Kamil</a:t>
            </a:r>
          </a:p>
          <a:p>
            <a:r>
              <a:rPr lang="en-US" altLang="en-US" dirty="0"/>
              <a:t>Operations – Certification Processes &amp; Manufacturing</a:t>
            </a:r>
          </a:p>
          <a:p>
            <a:r>
              <a:rPr lang="en-US" altLang="en-US" dirty="0"/>
              <a:t>HR – Relatively small, small size company</a:t>
            </a:r>
          </a:p>
          <a:p>
            <a:r>
              <a:rPr lang="en-US" altLang="en-US" dirty="0"/>
              <a:t>Sales/Marketing – Presence in trade shows, distributor training</a:t>
            </a:r>
          </a:p>
          <a:p>
            <a:r>
              <a:rPr lang="en-US" altLang="en-US" dirty="0"/>
              <a:t>R&amp;D – Heavy software development costs</a:t>
            </a:r>
          </a:p>
          <a:p>
            <a:r>
              <a:rPr lang="en-US" altLang="en-US" dirty="0"/>
              <a:t>----- Meeting Notes (3/27/12 19:36) -----</a:t>
            </a:r>
          </a:p>
          <a:p>
            <a:r>
              <a:rPr lang="en-US" altLang="en-US" dirty="0"/>
              <a:t>show operating stacks over all 5 years. General and Administrative Expenses. HR goes in G&amp;A. R&amp;D is Product Development. Operations is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71D0B1-5264-4B78-9C5B-145D48FAA009}" type="slidenum">
              <a:rPr lang="en-US" altLang="en-US">
                <a:latin typeface="Calibri" panose="020F0502020204030204" pitchFamily="34" charset="0"/>
              </a:rPr>
              <a:pPr eaLnBrk="1" hangingPunct="1"/>
              <a:t>160</a:t>
            </a:fld>
            <a:endParaRPr lang="en-US" altLang="en-US" dirty="0">
              <a:latin typeface="Calibri" panose="020F0502020204030204" pitchFamily="34" charset="0"/>
            </a:endParaRPr>
          </a:p>
        </p:txBody>
      </p:sp>
    </p:spTree>
    <p:extLst>
      <p:ext uri="{BB962C8B-B14F-4D97-AF65-F5344CB8AC3E}">
        <p14:creationId xmlns:p14="http://schemas.microsoft.com/office/powerpoint/2010/main" val="83228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Kamil</a:t>
            </a:r>
          </a:p>
          <a:p>
            <a:r>
              <a:rPr lang="en-US" altLang="en-US" dirty="0"/>
              <a:t>Operations – Certification Processes &amp; Manufacturing</a:t>
            </a:r>
          </a:p>
          <a:p>
            <a:r>
              <a:rPr lang="en-US" altLang="en-US" dirty="0"/>
              <a:t>HR – Relatively small, small size company</a:t>
            </a:r>
          </a:p>
          <a:p>
            <a:r>
              <a:rPr lang="en-US" altLang="en-US" dirty="0"/>
              <a:t>Sales/Marketing – Presence in trade shows, distributor training</a:t>
            </a:r>
          </a:p>
          <a:p>
            <a:r>
              <a:rPr lang="en-US" altLang="en-US" dirty="0"/>
              <a:t>R&amp;D – Heavy software development costs</a:t>
            </a:r>
          </a:p>
          <a:p>
            <a:r>
              <a:rPr lang="en-US" altLang="en-US" dirty="0"/>
              <a:t>----- Meeting Notes (3/27/12 19:36) -----</a:t>
            </a:r>
          </a:p>
          <a:p>
            <a:r>
              <a:rPr lang="en-US" altLang="en-US" dirty="0"/>
              <a:t>show operating stacks over all 5 years. General and Administrative Expenses. HR goes in G&amp;A. R&amp;D is Product Development. Operations is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216280-614A-4BCE-A82B-B8471096E72E}" type="slidenum">
              <a:rPr lang="en-US" altLang="en-US">
                <a:latin typeface="Calibri" panose="020F0502020204030204" pitchFamily="34" charset="0"/>
              </a:rPr>
              <a:pPr eaLnBrk="1" hangingPunct="1"/>
              <a:t>161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9935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9955D9-4F12-4A48-A20C-D1F27875D77E}" type="slidenum">
              <a:rPr lang="en-US" altLang="en-US">
                <a:latin typeface="Calibri" panose="020F0502020204030204" pitchFamily="34" charset="0"/>
              </a:rPr>
              <a:pPr eaLnBrk="1" hangingPunct="1"/>
              <a:t>121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1493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9955D9-4F12-4A48-A20C-D1F27875D77E}" type="slidenum">
              <a:rPr lang="en-US" altLang="en-US">
                <a:latin typeface="Calibri" panose="020F0502020204030204" pitchFamily="34" charset="0"/>
              </a:rPr>
              <a:pPr eaLnBrk="1" hangingPunct="1"/>
              <a:t>122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4890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25F90C-BB85-4CC5-A72F-48C09E5807DC}" type="slidenum">
              <a:rPr lang="en-US" altLang="en-US">
                <a:latin typeface="Calibri" panose="020F0502020204030204" pitchFamily="34" charset="0"/>
              </a:rPr>
              <a:pPr eaLnBrk="1" hangingPunct="1"/>
              <a:t>123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219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190201-6E43-4BD8-8E82-20F8ADC96C8A}" type="slidenum">
              <a:rPr lang="en-CA" altLang="en-US">
                <a:latin typeface="Calibri" panose="020F0502020204030204" pitchFamily="34" charset="0"/>
              </a:rPr>
              <a:pPr eaLnBrk="1" hangingPunct="1"/>
              <a:t>147</a:t>
            </a:fld>
            <a:endParaRPr lang="en-CA" altLang="en-US" dirty="0">
              <a:latin typeface="Calibri" panose="020F0502020204030204" pitchFamily="34" charset="0"/>
            </a:endParaRPr>
          </a:p>
        </p:txBody>
      </p:sp>
    </p:spTree>
    <p:extLst>
      <p:ext uri="{BB962C8B-B14F-4D97-AF65-F5344CB8AC3E}">
        <p14:creationId xmlns:p14="http://schemas.microsoft.com/office/powerpoint/2010/main" val="248180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18C536-5752-41B7-9517-39AD90748947}" type="slidenum">
              <a:rPr lang="en-CA" altLang="en-US">
                <a:latin typeface="Calibri" panose="020F0502020204030204" pitchFamily="34" charset="0"/>
              </a:rPr>
              <a:pPr eaLnBrk="1" hangingPunct="1"/>
              <a:t>148</a:t>
            </a:fld>
            <a:endParaRPr lang="en-CA" altLang="en-US" dirty="0">
              <a:latin typeface="Calibri" panose="020F0502020204030204" pitchFamily="34" charset="0"/>
            </a:endParaRPr>
          </a:p>
        </p:txBody>
      </p:sp>
    </p:spTree>
    <p:extLst>
      <p:ext uri="{BB962C8B-B14F-4D97-AF65-F5344CB8AC3E}">
        <p14:creationId xmlns:p14="http://schemas.microsoft.com/office/powerpoint/2010/main" val="182085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Revenue, gross profit, what costs are (itemized costs) </a:t>
            </a:r>
            <a:r>
              <a:rPr lang="en-CA" altLang="en-US" dirty="0">
                <a:sym typeface="Wingdings" panose="05000000000000000000" pitchFamily="2" charset="2"/>
              </a:rPr>
              <a:t> DO a percentage of Gross Margin</a:t>
            </a:r>
            <a:endParaRPr lang="en-CA"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4657D-CEF8-4196-A16E-FEF10A16C207}" type="slidenum">
              <a:rPr lang="en-US" altLang="en-US">
                <a:latin typeface="Calibri" panose="020F0502020204030204" pitchFamily="34" charset="0"/>
              </a:rPr>
              <a:pPr eaLnBrk="1" hangingPunct="1"/>
              <a:t>152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867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Kamil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55BF91-226B-45AF-90D3-1EB49098F261}" type="slidenum">
              <a:rPr lang="en-US" altLang="en-US">
                <a:latin typeface="Calibri" panose="020F0502020204030204" pitchFamily="34" charset="0"/>
              </a:rPr>
              <a:pPr eaLnBrk="1" hangingPunct="1"/>
              <a:t>156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86215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our first year of operation we are focusing on developing the alpha version of our hardware and software and evaluate it in the teaching hospitals in order to cater it towards doctors needs. The device will be a plug an play interface similar to standard mouse and keyboard which then can be used to control and navigate through images. The product that is getting release at the end of 2013 is essentially has all the functionalities we have envisioned, however it is still going to be in development.</a:t>
            </a:r>
          </a:p>
          <a:p>
            <a:endParaRPr lang="en-US" altLang="en-US" dirty="0"/>
          </a:p>
          <a:p>
            <a:r>
              <a:rPr lang="en-US" altLang="en-US" dirty="0"/>
              <a:t>Our beta version will include a final revision of the software side. At the same time we are planning to expand our R&amp;D lab from 13 to 28 people to help us get the Beta version to mass production of our second revision of our product.  He result will be a more efficient, miniaturized version of our beta product with some PACS compatibility. </a:t>
            </a:r>
          </a:p>
          <a:p>
            <a:endParaRPr lang="en-US" altLang="en-US" dirty="0"/>
          </a:p>
          <a:p>
            <a:r>
              <a:rPr lang="en-US" altLang="en-US" dirty="0"/>
              <a:t>With our second revision completed we will have big push to the market domination. That marks our first sales target marked by a star on the diagram.</a:t>
            </a:r>
          </a:p>
          <a:p>
            <a:endParaRPr lang="en-US" altLang="en-US" dirty="0"/>
          </a:p>
          <a:p>
            <a:r>
              <a:rPr lang="en-US" altLang="en-US" dirty="0"/>
              <a:t>In the following years we planning to expand our PACS compatibility to cover most of the widely used systems out there. By end of 2017 we expect our product being widely adopted in the surgery rooms across the world and become the standard way of interaction with medical imaging in image guided surgeries.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84FE5C-8808-468A-B33B-1F2BD4F4A230}" type="slidenum">
              <a:rPr lang="en-US" altLang="en-US">
                <a:latin typeface="Calibri" panose="020F0502020204030204" pitchFamily="34" charset="0"/>
              </a:rPr>
              <a:pPr eaLnBrk="1" hangingPunct="1"/>
              <a:t>157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5694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BE6A84-E669-4445-B6CF-A8134F0C2DDA}" type="datetime1">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05C8C-BB84-42E2-A236-8AB4ACB7820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03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6999C-7FD3-436A-99D2-10872C676BD0}" type="datetime1">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05C8C-BB84-42E2-A236-8AB4ACB7820A}" type="slidenum">
              <a:rPr lang="en-US" smtClean="0"/>
              <a:t>‹#›</a:t>
            </a:fld>
            <a:endParaRPr lang="en-US" dirty="0"/>
          </a:p>
        </p:txBody>
      </p:sp>
    </p:spTree>
    <p:extLst>
      <p:ext uri="{BB962C8B-B14F-4D97-AF65-F5344CB8AC3E}">
        <p14:creationId xmlns:p14="http://schemas.microsoft.com/office/powerpoint/2010/main" val="111691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7CCF2-F42C-4224-9E39-422EF462EFD3}" type="datetime1">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05C8C-BB84-42E2-A236-8AB4ACB7820A}" type="slidenum">
              <a:rPr lang="en-US" smtClean="0"/>
              <a:t>‹#›</a:t>
            </a:fld>
            <a:endParaRPr lang="en-US" dirty="0"/>
          </a:p>
        </p:txBody>
      </p:sp>
    </p:spTree>
    <p:extLst>
      <p:ext uri="{BB962C8B-B14F-4D97-AF65-F5344CB8AC3E}">
        <p14:creationId xmlns:p14="http://schemas.microsoft.com/office/powerpoint/2010/main" val="36532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6E347A-43CC-40B3-B88C-ACDD022BEDE3}" type="datetime1">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05C8C-BB84-42E2-A236-8AB4ACB7820A}" type="slidenum">
              <a:rPr lang="en-US" smtClean="0"/>
              <a:t>‹#›</a:t>
            </a:fld>
            <a:endParaRPr lang="en-US" dirty="0"/>
          </a:p>
        </p:txBody>
      </p:sp>
    </p:spTree>
    <p:extLst>
      <p:ext uri="{BB962C8B-B14F-4D97-AF65-F5344CB8AC3E}">
        <p14:creationId xmlns:p14="http://schemas.microsoft.com/office/powerpoint/2010/main" val="63395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3ACDED3-18A0-4128-AD6E-AE72361E9D72}" type="datetime1">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05C8C-BB84-42E2-A236-8AB4ACB7820A}" type="slidenum">
              <a:rPr lang="en-US" smtClean="0"/>
              <a:t>‹#›</a:t>
            </a:fld>
            <a:endParaRPr lang="en-US" dirty="0"/>
          </a:p>
        </p:txBody>
      </p:sp>
      <p:cxnSp>
        <p:nvCxnSpPr>
          <p:cNvPr id="9" name="Straight Connector 8"/>
          <p:cNvCxnSpPr/>
          <p:nvPr/>
        </p:nvCxnSpPr>
        <p:spPr>
          <a:xfrm>
            <a:off x="1185080" y="39595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80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25E3A7-87F7-479F-A2B6-812530A18D9B}" type="datetime1">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05C8C-BB84-42E2-A236-8AB4ACB7820A}" type="slidenum">
              <a:rPr lang="en-US" smtClean="0"/>
              <a:t>‹#›</a:t>
            </a:fld>
            <a:endParaRPr lang="en-US" dirty="0"/>
          </a:p>
        </p:txBody>
      </p:sp>
    </p:spTree>
    <p:extLst>
      <p:ext uri="{BB962C8B-B14F-4D97-AF65-F5344CB8AC3E}">
        <p14:creationId xmlns:p14="http://schemas.microsoft.com/office/powerpoint/2010/main" val="28381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450E20-4052-490E-85B4-A045C2B25769}" type="datetime1">
              <a:rPr lang="en-US" smtClean="0"/>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505C8C-BB84-42E2-A236-8AB4ACB7820A}" type="slidenum">
              <a:rPr lang="en-US" smtClean="0"/>
              <a:t>‹#›</a:t>
            </a:fld>
            <a:endParaRPr lang="en-US" dirty="0"/>
          </a:p>
        </p:txBody>
      </p:sp>
    </p:spTree>
    <p:extLst>
      <p:ext uri="{BB962C8B-B14F-4D97-AF65-F5344CB8AC3E}">
        <p14:creationId xmlns:p14="http://schemas.microsoft.com/office/powerpoint/2010/main" val="251668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4E421-B097-445D-8025-2822CCA5DDAD}" type="datetime1">
              <a:rPr lang="en-US" smtClean="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505C8C-BB84-42E2-A236-8AB4ACB7820A}" type="slidenum">
              <a:rPr lang="en-US" smtClean="0"/>
              <a:t>‹#›</a:t>
            </a:fld>
            <a:endParaRPr lang="en-US" dirty="0"/>
          </a:p>
        </p:txBody>
      </p:sp>
    </p:spTree>
    <p:extLst>
      <p:ext uri="{BB962C8B-B14F-4D97-AF65-F5344CB8AC3E}">
        <p14:creationId xmlns:p14="http://schemas.microsoft.com/office/powerpoint/2010/main" val="143068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B3DB7E-C375-4C81-9B53-E9510C47F566}" type="datetime1">
              <a:rPr lang="en-US" smtClean="0"/>
              <a:t>2/9/2024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505C8C-BB84-42E2-A236-8AB4ACB7820A}" type="slidenum">
              <a:rPr lang="en-US" smtClean="0"/>
              <a:t>‹#›</a:t>
            </a:fld>
            <a:endParaRPr lang="en-US" dirty="0"/>
          </a:p>
        </p:txBody>
      </p:sp>
    </p:spTree>
    <p:extLst>
      <p:ext uri="{BB962C8B-B14F-4D97-AF65-F5344CB8AC3E}">
        <p14:creationId xmlns:p14="http://schemas.microsoft.com/office/powerpoint/2010/main" val="6685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0C377D-45CA-4491-9180-52340E58E40C}" type="datetime1">
              <a:rPr lang="en-US" smtClean="0"/>
              <a:t>2/9/2024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505C8C-BB84-42E2-A236-8AB4ACB7820A}" type="slidenum">
              <a:rPr lang="en-US" smtClean="0"/>
              <a:t>‹#›</a:t>
            </a:fld>
            <a:endParaRPr lang="en-US" dirty="0"/>
          </a:p>
        </p:txBody>
      </p:sp>
    </p:spTree>
    <p:extLst>
      <p:ext uri="{BB962C8B-B14F-4D97-AF65-F5344CB8AC3E}">
        <p14:creationId xmlns:p14="http://schemas.microsoft.com/office/powerpoint/2010/main" val="403249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D3251-43B1-41B6-A867-F83975601193}" type="datetime1">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05C8C-BB84-42E2-A236-8AB4ACB7820A}" type="slidenum">
              <a:rPr lang="en-US" smtClean="0"/>
              <a:t>‹#›</a:t>
            </a:fld>
            <a:endParaRPr lang="en-US" dirty="0"/>
          </a:p>
        </p:txBody>
      </p:sp>
    </p:spTree>
    <p:extLst>
      <p:ext uri="{BB962C8B-B14F-4D97-AF65-F5344CB8AC3E}">
        <p14:creationId xmlns:p14="http://schemas.microsoft.com/office/powerpoint/2010/main" val="127648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0D62F4-F62A-4782-BC25-E27C4173C70F}" type="datetime1">
              <a:rPr lang="en-US" smtClean="0"/>
              <a:t>2/9/2024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505C8C-BB84-42E2-A236-8AB4ACB7820A}"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9381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ntrepreneurialfinance.net/courseware"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www.google.com/search?q=gantt+chart&amp;client=firefox-b-d&amp;hl=en&amp;sxsrf=APq-WBvgNJ19_UyQ9BTtmB-52E7MKyAEHQ:1646317205863&amp;source=lnms&amp;tbm=isch&amp;sa=X&amp;ved=2ahUKEwjbn_jBkar2AhUlQ_EDHdJjADoQ_AUoAXoECAEQAw&amp;biw=2880&amp;bih=1103&amp;dpr=1.33"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1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hyperlink" Target="https://www.entrepreneurialfinance.net/courseware"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2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emf"/></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1</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850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1: Introduction to Entrepreneurial Finance &amp; Chapter 2: Evaluating Business Opportunities</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82047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63743"/>
            <a:ext cx="10767060" cy="1450757"/>
          </a:xfrm>
        </p:spPr>
        <p:txBody>
          <a:bodyPr>
            <a:noAutofit/>
          </a:bodyPr>
          <a:lstStyle/>
          <a:p>
            <a:pPr algn="ctr"/>
            <a:r>
              <a:rPr lang="en-GB" sz="6000" dirty="0">
                <a:solidFill>
                  <a:schemeClr val="accent4">
                    <a:lumMod val="50000"/>
                  </a:schemeClr>
                </a:solidFill>
              </a:rPr>
              <a:t>Textbook</a:t>
            </a:r>
          </a:p>
        </p:txBody>
      </p:sp>
      <p:sp>
        <p:nvSpPr>
          <p:cNvPr id="3" name="Content Placeholder 2"/>
          <p:cNvSpPr>
            <a:spLocks noGrp="1"/>
          </p:cNvSpPr>
          <p:nvPr>
            <p:ph idx="1"/>
          </p:nvPr>
        </p:nvSpPr>
        <p:spPr>
          <a:xfrm>
            <a:off x="1097279" y="1845734"/>
            <a:ext cx="10909663" cy="4023360"/>
          </a:xfrm>
        </p:spPr>
        <p:txBody>
          <a:bodyPr>
            <a:normAutofit fontScale="92500" lnSpcReduction="10000"/>
          </a:bodyPr>
          <a:lstStyle/>
          <a:p>
            <a:pPr>
              <a:buSzPct val="130000"/>
              <a:buFont typeface="Arial" panose="020B0604020202020204" pitchFamily="34" charset="0"/>
              <a:buChar char="•"/>
            </a:pPr>
            <a:r>
              <a:rPr lang="en-GB" sz="4000" dirty="0">
                <a:solidFill>
                  <a:schemeClr val="accent4">
                    <a:lumMod val="50000"/>
                  </a:schemeClr>
                </a:solidFill>
              </a:rPr>
              <a:t> </a:t>
            </a:r>
            <a:r>
              <a:rPr lang="en-US" sz="4000" dirty="0">
                <a:solidFill>
                  <a:schemeClr val="accent4">
                    <a:lumMod val="50000"/>
                  </a:schemeClr>
                </a:solidFill>
              </a:rPr>
              <a:t>Da Rin &amp; Hellmann, 2020, Fundamentals of Entrepreneurial Finance, Oxford University Press </a:t>
            </a:r>
            <a:endParaRPr lang="en-GB" sz="4000" dirty="0">
              <a:solidFill>
                <a:schemeClr val="accent4">
                  <a:lumMod val="50000"/>
                </a:schemeClr>
              </a:solidFill>
            </a:endParaRPr>
          </a:p>
          <a:p>
            <a:pPr lvl="1">
              <a:buFont typeface="Courier New" panose="02070309020205020404" pitchFamily="49" charset="0"/>
              <a:buChar char="o"/>
            </a:pPr>
            <a:r>
              <a:rPr lang="en-GB" sz="3200" dirty="0">
                <a:solidFill>
                  <a:schemeClr val="accent4">
                    <a:lumMod val="50000"/>
                  </a:schemeClr>
                </a:solidFill>
              </a:rPr>
              <a:t> </a:t>
            </a:r>
            <a:r>
              <a:rPr lang="en-US" sz="3600" dirty="0">
                <a:solidFill>
                  <a:schemeClr val="accent4">
                    <a:lumMod val="50000"/>
                  </a:schemeClr>
                </a:solidFill>
              </a:rPr>
              <a:t>Excellent, modern textbook, includes a lot of material</a:t>
            </a:r>
          </a:p>
          <a:p>
            <a:pPr lvl="1">
              <a:buFont typeface="Courier New" panose="02070309020205020404" pitchFamily="49" charset="0"/>
              <a:buChar char="o"/>
            </a:pPr>
            <a:r>
              <a:rPr lang="en-US" sz="3600" dirty="0">
                <a:solidFill>
                  <a:schemeClr val="accent4">
                    <a:lumMod val="50000"/>
                  </a:schemeClr>
                </a:solidFill>
              </a:rPr>
              <a:t> Slides generally follow the book</a:t>
            </a:r>
          </a:p>
          <a:p>
            <a:pPr lvl="1">
              <a:buFont typeface="Courier New" panose="02070309020205020404" pitchFamily="49" charset="0"/>
              <a:buChar char="o"/>
            </a:pPr>
            <a:r>
              <a:rPr lang="en-US" sz="3600" dirty="0">
                <a:solidFill>
                  <a:schemeClr val="accent4">
                    <a:lumMod val="50000"/>
                  </a:schemeClr>
                </a:solidFill>
              </a:rPr>
              <a:t> Slides include material we will not have time to cover</a:t>
            </a:r>
          </a:p>
          <a:p>
            <a:pPr lvl="3">
              <a:buFont typeface="Courier New" panose="02070309020205020404" pitchFamily="49" charset="0"/>
              <a:buChar char="o"/>
            </a:pPr>
            <a:r>
              <a:rPr lang="en-US" sz="3200" dirty="0">
                <a:solidFill>
                  <a:schemeClr val="accent4">
                    <a:lumMod val="50000"/>
                  </a:schemeClr>
                </a:solidFill>
              </a:rPr>
              <a:t> They are included for completeness and to make it easier to navigate through the material</a:t>
            </a:r>
          </a:p>
          <a:p>
            <a:pPr lvl="2">
              <a:buFont typeface="Courier New" panose="02070309020205020404" pitchFamily="49" charset="0"/>
              <a:buChar char="o"/>
            </a:pPr>
            <a:r>
              <a:rPr lang="en-US" sz="3200" dirty="0">
                <a:solidFill>
                  <a:schemeClr val="accent4">
                    <a:lumMod val="50000"/>
                  </a:schemeClr>
                </a:solidFill>
              </a:rPr>
              <a:t> Courseware: </a:t>
            </a:r>
            <a:r>
              <a:rPr lang="en-US" sz="3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https://www.entrepreneurialfinance.net/courseware</a:t>
            </a:r>
            <a:endParaRPr lang="fi-FI" sz="3200" dirty="0"/>
          </a:p>
          <a:p>
            <a:pPr marL="566928" lvl="3" indent="0">
              <a:buNone/>
            </a:pPr>
            <a:endParaRPr lang="en-US" sz="3200" dirty="0">
              <a:solidFill>
                <a:schemeClr val="accent4">
                  <a:lumMod val="50000"/>
                </a:schemeClr>
              </a:solidFill>
            </a:endParaRPr>
          </a:p>
          <a:p>
            <a:pPr lvl="3">
              <a:buFont typeface="Courier New" panose="02070309020205020404" pitchFamily="49" charset="0"/>
              <a:buChar char="o"/>
            </a:pPr>
            <a:endParaRPr lang="en-US" sz="3200" dirty="0">
              <a:solidFill>
                <a:schemeClr val="accent4">
                  <a:lumMod val="50000"/>
                </a:schemeClr>
              </a:solidFill>
            </a:endParaRPr>
          </a:p>
          <a:p>
            <a:pPr lvl="2">
              <a:buFont typeface="Courier New" panose="02070309020205020404" pitchFamily="49" charset="0"/>
              <a:buChar char="o"/>
            </a:pPr>
            <a:endParaRPr lang="en-US" sz="3200" dirty="0">
              <a:solidFill>
                <a:schemeClr val="accent4">
                  <a:lumMod val="50000"/>
                </a:schemeClr>
              </a:solidFill>
            </a:endParaRPr>
          </a:p>
          <a:p>
            <a:pPr marL="0" lvl="0" indent="0">
              <a:buClr>
                <a:schemeClr val="accent4">
                  <a:lumMod val="50000"/>
                </a:schemeClr>
              </a:buClr>
              <a:buNone/>
            </a:pPr>
            <a:endParaRPr lang="en-US" sz="38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10</a:t>
            </a:fld>
            <a:endParaRPr lang="en-US" dirty="0"/>
          </a:p>
        </p:txBody>
      </p:sp>
    </p:spTree>
    <p:extLst>
      <p:ext uri="{BB962C8B-B14F-4D97-AF65-F5344CB8AC3E}">
        <p14:creationId xmlns:p14="http://schemas.microsoft.com/office/powerpoint/2010/main" val="32576908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investors can use the VEM</a:t>
            </a:r>
          </a:p>
        </p:txBody>
      </p:sp>
      <p:sp>
        <p:nvSpPr>
          <p:cNvPr id="3" name="Content Placeholder 2"/>
          <p:cNvSpPr>
            <a:spLocks noGrp="1"/>
          </p:cNvSpPr>
          <p:nvPr>
            <p:ph idx="1"/>
          </p:nvPr>
        </p:nvSpPr>
        <p:spPr>
          <a:xfrm>
            <a:off x="1097280" y="2040044"/>
            <a:ext cx="11094720" cy="4223596"/>
          </a:xfrm>
        </p:spPr>
        <p:txBody>
          <a:bodyPr>
            <a:no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Investors can make the VEM operational with a simple radar chart that summarizes and visualizes our assessment:</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Comparative advantages and risks (columns)</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Assessment of each perspective (rows)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The VEM Tool makes this operational. Try it out!</a:t>
            </a:r>
          </a:p>
        </p:txBody>
      </p:sp>
      <p:sp>
        <p:nvSpPr>
          <p:cNvPr id="4" name="Slide Number Placeholder 3"/>
          <p:cNvSpPr>
            <a:spLocks noGrp="1"/>
          </p:cNvSpPr>
          <p:nvPr>
            <p:ph type="sldNum" sz="quarter" idx="12"/>
          </p:nvPr>
        </p:nvSpPr>
        <p:spPr/>
        <p:txBody>
          <a:bodyPr/>
          <a:lstStyle/>
          <a:p>
            <a:fld id="{87505C8C-BB84-42E2-A236-8AB4ACB7820A}" type="slidenum">
              <a:rPr lang="en-US" smtClean="0"/>
              <a:t>100</a:t>
            </a:fld>
            <a:endParaRPr lang="en-US" dirty="0"/>
          </a:p>
        </p:txBody>
      </p:sp>
    </p:spTree>
    <p:extLst>
      <p:ext uri="{BB962C8B-B14F-4D97-AF65-F5344CB8AC3E}">
        <p14:creationId xmlns:p14="http://schemas.microsoft.com/office/powerpoint/2010/main" val="3470929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investors can use the VEM</a:t>
            </a:r>
          </a:p>
        </p:txBody>
      </p:sp>
      <p:sp>
        <p:nvSpPr>
          <p:cNvPr id="3" name="Content Placeholder 2"/>
          <p:cNvSpPr>
            <a:spLocks noGrp="1"/>
          </p:cNvSpPr>
          <p:nvPr>
            <p:ph idx="1"/>
          </p:nvPr>
        </p:nvSpPr>
        <p:spPr>
          <a:xfrm>
            <a:off x="1097280" y="2040044"/>
            <a:ext cx="11094720" cy="4223596"/>
          </a:xfrm>
        </p:spPr>
        <p:txBody>
          <a:bodyPr>
            <a:noAutofit/>
          </a:bodyPr>
          <a:lstStyle/>
          <a:p>
            <a:pPr marL="0">
              <a:lnSpc>
                <a:spcPct val="100000"/>
              </a:lnSpc>
              <a:spcBef>
                <a:spcPts val="600"/>
              </a:spcBef>
              <a:buNone/>
            </a:pPr>
            <a:r>
              <a:rPr lang="en-US" sz="3600" dirty="0">
                <a:solidFill>
                  <a:schemeClr val="accent4">
                    <a:lumMod val="50000"/>
                  </a:schemeClr>
                </a:solidFill>
              </a:rPr>
              <a:t>The investor’s decision will then depend on a careful assessment of the BP strengths as well as of the financial appeal of the deal.</a:t>
            </a:r>
          </a:p>
          <a:p>
            <a:pPr marL="0">
              <a:lnSpc>
                <a:spcPct val="100000"/>
              </a:lnSpc>
              <a:spcBef>
                <a:spcPts val="600"/>
              </a:spcBef>
              <a:buNone/>
            </a:pPr>
            <a:r>
              <a:rPr lang="en-US" sz="3600" dirty="0">
                <a:solidFill>
                  <a:schemeClr val="accent4">
                    <a:lumMod val="50000"/>
                  </a:schemeClr>
                </a:solidFill>
              </a:rPr>
              <a:t>Different investors have different decision processes and rules, but the quality of the BP is always at the heart of their decision.</a:t>
            </a:r>
          </a:p>
        </p:txBody>
      </p:sp>
      <p:sp>
        <p:nvSpPr>
          <p:cNvPr id="4" name="Slide Number Placeholder 3"/>
          <p:cNvSpPr>
            <a:spLocks noGrp="1"/>
          </p:cNvSpPr>
          <p:nvPr>
            <p:ph type="sldNum" sz="quarter" idx="12"/>
          </p:nvPr>
        </p:nvSpPr>
        <p:spPr/>
        <p:txBody>
          <a:bodyPr/>
          <a:lstStyle/>
          <a:p>
            <a:fld id="{87505C8C-BB84-42E2-A236-8AB4ACB7820A}" type="slidenum">
              <a:rPr lang="en-US" smtClean="0"/>
              <a:t>101</a:t>
            </a:fld>
            <a:endParaRPr lang="en-US" dirty="0"/>
          </a:p>
        </p:txBody>
      </p:sp>
    </p:spTree>
    <p:extLst>
      <p:ext uri="{BB962C8B-B14F-4D97-AF65-F5344CB8AC3E}">
        <p14:creationId xmlns:p14="http://schemas.microsoft.com/office/powerpoint/2010/main" val="21667194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investors can use the VEM</a:t>
            </a:r>
          </a:p>
        </p:txBody>
      </p:sp>
      <p:sp>
        <p:nvSpPr>
          <p:cNvPr id="3" name="Content Placeholder 2"/>
          <p:cNvSpPr>
            <a:spLocks noGrp="1"/>
          </p:cNvSpPr>
          <p:nvPr>
            <p:ph idx="1"/>
          </p:nvPr>
        </p:nvSpPr>
        <p:spPr>
          <a:xfrm>
            <a:off x="1097280" y="2040044"/>
            <a:ext cx="10938027" cy="4223596"/>
          </a:xfrm>
        </p:spPr>
        <p:txBody>
          <a:bodyPr>
            <a:noAutofit/>
          </a:bodyPr>
          <a:lstStyle/>
          <a:p>
            <a:pPr marL="0">
              <a:lnSpc>
                <a:spcPct val="100000"/>
              </a:lnSpc>
              <a:spcBef>
                <a:spcPts val="600"/>
              </a:spcBef>
              <a:buNone/>
            </a:pPr>
            <a:r>
              <a:rPr lang="en-US" sz="3600" dirty="0">
                <a:solidFill>
                  <a:schemeClr val="accent4">
                    <a:lumMod val="50000"/>
                  </a:schemeClr>
                </a:solidFill>
              </a:rPr>
              <a:t>Due diligence (DD) is how investors figure out the venture’s business fundamentals, considering how convincing are the assumptions underlying the BP. </a:t>
            </a:r>
          </a:p>
          <a:p>
            <a:pPr marL="0">
              <a:lnSpc>
                <a:spcPct val="100000"/>
              </a:lnSpc>
              <a:spcBef>
                <a:spcPts val="600"/>
              </a:spcBef>
              <a:buNone/>
            </a:pPr>
            <a:r>
              <a:rPr lang="en-US" sz="3600" dirty="0">
                <a:solidFill>
                  <a:schemeClr val="accent4">
                    <a:lumMod val="50000"/>
                  </a:schemeClr>
                </a:solidFill>
              </a:rPr>
              <a:t>DD is a time-consuming activity that is undertaken only when the investor is already inclined to invest and has negotiated a preliminary deal structure (term sheet).</a:t>
            </a:r>
          </a:p>
        </p:txBody>
      </p:sp>
      <p:sp>
        <p:nvSpPr>
          <p:cNvPr id="4" name="Slide Number Placeholder 3"/>
          <p:cNvSpPr>
            <a:spLocks noGrp="1"/>
          </p:cNvSpPr>
          <p:nvPr>
            <p:ph type="sldNum" sz="quarter" idx="12"/>
          </p:nvPr>
        </p:nvSpPr>
        <p:spPr/>
        <p:txBody>
          <a:bodyPr/>
          <a:lstStyle/>
          <a:p>
            <a:fld id="{87505C8C-BB84-42E2-A236-8AB4ACB7820A}" type="slidenum">
              <a:rPr lang="en-US" smtClean="0"/>
              <a:t>102</a:t>
            </a:fld>
            <a:endParaRPr lang="en-US" dirty="0"/>
          </a:p>
        </p:txBody>
      </p:sp>
    </p:spTree>
    <p:extLst>
      <p:ext uri="{BB962C8B-B14F-4D97-AF65-F5344CB8AC3E}">
        <p14:creationId xmlns:p14="http://schemas.microsoft.com/office/powerpoint/2010/main" val="12539106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82660309"/>
              </p:ext>
            </p:extLst>
          </p:nvPr>
        </p:nvGraphicFramePr>
        <p:xfrm>
          <a:off x="685800" y="1559754"/>
          <a:ext cx="10275570" cy="4201891"/>
        </p:xfrm>
        <a:graphic>
          <a:graphicData uri="http://schemas.openxmlformats.org/drawingml/2006/table">
            <a:tbl>
              <a:tblPr firstRow="1" firstCol="1" bandRow="1">
                <a:tableStyleId>{74C1A8A3-306A-4EB7-A6B1-4F7E0EB9C5D6}</a:tableStyleId>
              </a:tblPr>
              <a:tblGrid>
                <a:gridCol w="2868930">
                  <a:extLst>
                    <a:ext uri="{9D8B030D-6E8A-4147-A177-3AD203B41FA5}">
                      <a16:colId xmlns:a16="http://schemas.microsoft.com/office/drawing/2014/main" val="20000"/>
                    </a:ext>
                  </a:extLst>
                </a:gridCol>
                <a:gridCol w="293751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411730">
                  <a:extLst>
                    <a:ext uri="{9D8B030D-6E8A-4147-A177-3AD203B41FA5}">
                      <a16:colId xmlns:a16="http://schemas.microsoft.com/office/drawing/2014/main" val="20003"/>
                    </a:ext>
                  </a:extLst>
                </a:gridCol>
              </a:tblGrid>
              <a:tr h="83695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solidFill>
                            <a:schemeClr val="bg2">
                              <a:lumMod val="50000"/>
                            </a:schemeClr>
                          </a:solidFill>
                          <a:effectLst/>
                        </a:rPr>
                        <a:t>Venture Evaluation Matrix</a:t>
                      </a: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Company</a:t>
                      </a: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val="10000"/>
                  </a:ext>
                </a:extLst>
              </a:tr>
              <a:tr h="1106117">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rPr>
                        <a:t>Primary market research</a:t>
                      </a:r>
                      <a:endParaRPr lang="en-CA" sz="24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rPr>
                        <a:t>Assess</a:t>
                      </a:r>
                      <a:r>
                        <a:rPr lang="en-CA" sz="2400" baseline="0" dirty="0">
                          <a:solidFill>
                            <a:schemeClr val="accent4">
                              <a:lumMod val="50000"/>
                            </a:schemeClr>
                          </a:solidFill>
                          <a:effectLst/>
                        </a:rPr>
                        <a:t> technology</a:t>
                      </a:r>
                      <a:endParaRPr lang="en-CA" sz="24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rPr>
                        <a:t>Meet</a:t>
                      </a:r>
                      <a:r>
                        <a:rPr lang="en-CA" sz="2400" baseline="0" dirty="0">
                          <a:solidFill>
                            <a:schemeClr val="accent4">
                              <a:lumMod val="50000"/>
                            </a:schemeClr>
                          </a:solidFill>
                          <a:effectLst/>
                        </a:rPr>
                        <a:t> the t</a:t>
                      </a:r>
                      <a:r>
                        <a:rPr lang="en-CA" sz="2400" dirty="0">
                          <a:solidFill>
                            <a:schemeClr val="accent4">
                              <a:lumMod val="50000"/>
                            </a:schemeClr>
                          </a:solidFill>
                          <a:effectLst/>
                        </a:rPr>
                        <a:t>eam</a:t>
                      </a:r>
                      <a:endParaRPr lang="en-CA" sz="24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1067099">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rPr>
                        <a:t>Secondary market research</a:t>
                      </a:r>
                      <a:endParaRPr lang="en-CA" sz="2400" dirty="0">
                        <a:solidFill>
                          <a:schemeClr val="accent4">
                            <a:lumMod val="50000"/>
                          </a:schemeClr>
                        </a:solidFill>
                        <a:effectLst/>
                        <a:latin typeface="+mn-lt"/>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rPr>
                        <a:t>Characterize competition</a:t>
                      </a:r>
                      <a:endParaRPr lang="en-CA" sz="24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rPr>
                        <a:t>Listen</a:t>
                      </a:r>
                      <a:r>
                        <a:rPr lang="en-CA" sz="2400" baseline="0" dirty="0">
                          <a:solidFill>
                            <a:schemeClr val="accent4">
                              <a:lumMod val="50000"/>
                            </a:schemeClr>
                          </a:solidFill>
                          <a:effectLst/>
                        </a:rPr>
                        <a:t> to the n</a:t>
                      </a:r>
                      <a:r>
                        <a:rPr lang="en-CA" sz="2400" dirty="0">
                          <a:solidFill>
                            <a:schemeClr val="accent4">
                              <a:lumMod val="50000"/>
                            </a:schemeClr>
                          </a:solidFill>
                          <a:effectLst/>
                        </a:rPr>
                        <a:t>etwork</a:t>
                      </a:r>
                      <a:endParaRPr lang="en-CA" sz="24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2"/>
                  </a:ext>
                </a:extLst>
              </a:tr>
              <a:tr h="882246">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rPr>
                        <a:t>Verify</a:t>
                      </a:r>
                      <a:r>
                        <a:rPr lang="en-CA" sz="2400" baseline="0" dirty="0">
                          <a:solidFill>
                            <a:schemeClr val="accent4">
                              <a:lumMod val="50000"/>
                            </a:schemeClr>
                          </a:solidFill>
                          <a:effectLst/>
                        </a:rPr>
                        <a:t> customer access</a:t>
                      </a:r>
                      <a:endParaRPr lang="en-CA" sz="24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rPr>
                        <a:t>Site visits &amp;</a:t>
                      </a:r>
                      <a:r>
                        <a:rPr lang="en-CA" sz="2400" baseline="0" dirty="0">
                          <a:solidFill>
                            <a:schemeClr val="accent4">
                              <a:lumMod val="50000"/>
                            </a:schemeClr>
                          </a:solidFill>
                          <a:effectLst/>
                        </a:rPr>
                        <a:t> suppliers</a:t>
                      </a:r>
                      <a:endParaRPr lang="en-CA" sz="24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400" dirty="0">
                          <a:solidFill>
                            <a:schemeClr val="accent4">
                              <a:lumMod val="50000"/>
                            </a:schemeClr>
                          </a:solidFill>
                          <a:effectLst/>
                          <a:latin typeface="+mn-lt"/>
                          <a:ea typeface="+mn-ea"/>
                          <a:cs typeface="+mn-cs"/>
                        </a:rPr>
                        <a:t>Discuss</a:t>
                      </a:r>
                      <a:r>
                        <a:rPr lang="en-CA" sz="2400" baseline="0" dirty="0">
                          <a:solidFill>
                            <a:schemeClr val="accent4">
                              <a:lumMod val="50000"/>
                            </a:schemeClr>
                          </a:solidFill>
                          <a:effectLst/>
                          <a:latin typeface="+mn-lt"/>
                          <a:ea typeface="+mn-ea"/>
                          <a:cs typeface="+mn-cs"/>
                        </a:rPr>
                        <a:t> aspirations</a:t>
                      </a:r>
                      <a:endParaRPr lang="en-CA" sz="24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How investors can use the VEM</a:t>
            </a:r>
          </a:p>
        </p:txBody>
      </p:sp>
      <p:sp>
        <p:nvSpPr>
          <p:cNvPr id="4" name="Slide Number Placeholder 3"/>
          <p:cNvSpPr>
            <a:spLocks noGrp="1"/>
          </p:cNvSpPr>
          <p:nvPr>
            <p:ph type="sldNum" sz="quarter" idx="12"/>
          </p:nvPr>
        </p:nvSpPr>
        <p:spPr/>
        <p:txBody>
          <a:bodyPr/>
          <a:lstStyle/>
          <a:p>
            <a:fld id="{87505C8C-BB84-42E2-A236-8AB4ACB7820A}" type="slidenum">
              <a:rPr lang="en-US" smtClean="0"/>
              <a:t>103</a:t>
            </a:fld>
            <a:endParaRPr lang="en-US" dirty="0"/>
          </a:p>
        </p:txBody>
      </p:sp>
    </p:spTree>
    <p:extLst>
      <p:ext uri="{BB962C8B-B14F-4D97-AF65-F5344CB8AC3E}">
        <p14:creationId xmlns:p14="http://schemas.microsoft.com/office/powerpoint/2010/main" val="32935777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t>How investors can use the VEM</a:t>
            </a:r>
          </a:p>
        </p:txBody>
      </p:sp>
      <p:sp>
        <p:nvSpPr>
          <p:cNvPr id="3" name="Content Placeholder 2"/>
          <p:cNvSpPr>
            <a:spLocks noGrp="1"/>
          </p:cNvSpPr>
          <p:nvPr>
            <p:ph idx="1"/>
          </p:nvPr>
        </p:nvSpPr>
        <p:spPr>
          <a:xfrm>
            <a:off x="1090841" y="2040044"/>
            <a:ext cx="11094720" cy="4223596"/>
          </a:xfrm>
        </p:spPr>
        <p:txBody>
          <a:bodyPr>
            <a:noAutofit/>
          </a:bodyPr>
          <a:lstStyle/>
          <a:p>
            <a:pPr marL="0">
              <a:lnSpc>
                <a:spcPct val="100000"/>
              </a:lnSpc>
              <a:spcBef>
                <a:spcPts val="600"/>
              </a:spcBef>
              <a:buNone/>
            </a:pPr>
            <a:r>
              <a:rPr lang="en-US" sz="3600" dirty="0">
                <a:solidFill>
                  <a:schemeClr val="accent4">
                    <a:lumMod val="50000"/>
                  </a:schemeClr>
                </a:solidFill>
              </a:rPr>
              <a:t>Consider the customer dimension:</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Need is verified by asking directly customers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Market requires secondary market research</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Sales needs verifying the quality of customer access</a:t>
            </a:r>
          </a:p>
        </p:txBody>
      </p:sp>
      <p:sp>
        <p:nvSpPr>
          <p:cNvPr id="4" name="Slide Number Placeholder 3"/>
          <p:cNvSpPr>
            <a:spLocks noGrp="1"/>
          </p:cNvSpPr>
          <p:nvPr>
            <p:ph type="sldNum" sz="quarter" idx="12"/>
          </p:nvPr>
        </p:nvSpPr>
        <p:spPr/>
        <p:txBody>
          <a:bodyPr/>
          <a:lstStyle/>
          <a:p>
            <a:fld id="{87505C8C-BB84-42E2-A236-8AB4ACB7820A}" type="slidenum">
              <a:rPr lang="en-US" smtClean="0"/>
              <a:t>104</a:t>
            </a:fld>
            <a:endParaRPr lang="en-US" dirty="0"/>
          </a:p>
        </p:txBody>
      </p:sp>
    </p:spTree>
    <p:extLst>
      <p:ext uri="{BB962C8B-B14F-4D97-AF65-F5344CB8AC3E}">
        <p14:creationId xmlns:p14="http://schemas.microsoft.com/office/powerpoint/2010/main" val="2038192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investors can use the VEM</a:t>
            </a:r>
          </a:p>
        </p:txBody>
      </p:sp>
      <p:sp>
        <p:nvSpPr>
          <p:cNvPr id="3" name="Content Placeholder 2"/>
          <p:cNvSpPr>
            <a:spLocks noGrp="1"/>
          </p:cNvSpPr>
          <p:nvPr>
            <p:ph idx="1"/>
          </p:nvPr>
        </p:nvSpPr>
        <p:spPr>
          <a:xfrm>
            <a:off x="1097280" y="2040044"/>
            <a:ext cx="11094720" cy="4223596"/>
          </a:xfrm>
        </p:spPr>
        <p:txBody>
          <a:bodyPr>
            <a:noAutofit/>
          </a:bodyPr>
          <a:lstStyle/>
          <a:p>
            <a:pPr marL="0">
              <a:lnSpc>
                <a:spcPct val="100000"/>
              </a:lnSpc>
              <a:spcBef>
                <a:spcPts val="600"/>
              </a:spcBef>
              <a:buNone/>
            </a:pPr>
            <a:r>
              <a:rPr lang="en-US" sz="3600" dirty="0">
                <a:solidFill>
                  <a:schemeClr val="accent4">
                    <a:lumMod val="50000"/>
                  </a:schemeClr>
                </a:solidFill>
              </a:rPr>
              <a:t>About the technology dimension:</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Solution is verified by expert testing of the technology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Competition is assessed with primary and secondary market research</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Operational efficiency needs verifying that milestones are appropriate and can be benchmarked to the operations of competitors</a:t>
            </a:r>
          </a:p>
        </p:txBody>
      </p:sp>
      <p:sp>
        <p:nvSpPr>
          <p:cNvPr id="4" name="Slide Number Placeholder 3"/>
          <p:cNvSpPr>
            <a:spLocks noGrp="1"/>
          </p:cNvSpPr>
          <p:nvPr>
            <p:ph type="sldNum" sz="quarter" idx="12"/>
          </p:nvPr>
        </p:nvSpPr>
        <p:spPr/>
        <p:txBody>
          <a:bodyPr/>
          <a:lstStyle/>
          <a:p>
            <a:fld id="{87505C8C-BB84-42E2-A236-8AB4ACB7820A}" type="slidenum">
              <a:rPr lang="en-US" smtClean="0"/>
              <a:t>105</a:t>
            </a:fld>
            <a:endParaRPr lang="en-US" dirty="0"/>
          </a:p>
        </p:txBody>
      </p:sp>
    </p:spTree>
    <p:extLst>
      <p:ext uri="{BB962C8B-B14F-4D97-AF65-F5344CB8AC3E}">
        <p14:creationId xmlns:p14="http://schemas.microsoft.com/office/powerpoint/2010/main" val="1779044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investors can use the VEM</a:t>
            </a:r>
          </a:p>
        </p:txBody>
      </p:sp>
      <p:sp>
        <p:nvSpPr>
          <p:cNvPr id="3" name="Content Placeholder 2"/>
          <p:cNvSpPr>
            <a:spLocks noGrp="1"/>
          </p:cNvSpPr>
          <p:nvPr>
            <p:ph idx="1"/>
          </p:nvPr>
        </p:nvSpPr>
        <p:spPr>
          <a:xfrm>
            <a:off x="1077963" y="2040044"/>
            <a:ext cx="11094720" cy="4223596"/>
          </a:xfrm>
        </p:spPr>
        <p:txBody>
          <a:bodyPr>
            <a:noAutofit/>
          </a:bodyPr>
          <a:lstStyle/>
          <a:p>
            <a:pPr marL="0">
              <a:lnSpc>
                <a:spcPct val="100000"/>
              </a:lnSpc>
              <a:spcBef>
                <a:spcPts val="600"/>
              </a:spcBef>
              <a:buNone/>
            </a:pPr>
            <a:r>
              <a:rPr lang="en-US" sz="3600" dirty="0">
                <a:solidFill>
                  <a:schemeClr val="accent4">
                    <a:lumMod val="50000"/>
                  </a:schemeClr>
                </a:solidFill>
              </a:rPr>
              <a:t>About the talent/people dimension:</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Evaluating the team requires fact checking but also evaluating entrepreneurial vision and group work</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Networking is evaluated by looking at the professional standing of the founders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Organization is about being able to guide a large organization and transiting leadership to new hands</a:t>
            </a:r>
          </a:p>
        </p:txBody>
      </p:sp>
      <p:sp>
        <p:nvSpPr>
          <p:cNvPr id="4" name="Slide Number Placeholder 3"/>
          <p:cNvSpPr>
            <a:spLocks noGrp="1"/>
          </p:cNvSpPr>
          <p:nvPr>
            <p:ph type="sldNum" sz="quarter" idx="12"/>
          </p:nvPr>
        </p:nvSpPr>
        <p:spPr/>
        <p:txBody>
          <a:bodyPr/>
          <a:lstStyle/>
          <a:p>
            <a:fld id="{87505C8C-BB84-42E2-A236-8AB4ACB7820A}" type="slidenum">
              <a:rPr lang="en-US" smtClean="0"/>
              <a:t>106</a:t>
            </a:fld>
            <a:endParaRPr lang="en-US" dirty="0"/>
          </a:p>
        </p:txBody>
      </p:sp>
    </p:spTree>
    <p:extLst>
      <p:ext uri="{BB962C8B-B14F-4D97-AF65-F5344CB8AC3E}">
        <p14:creationId xmlns:p14="http://schemas.microsoft.com/office/powerpoint/2010/main" val="15514131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2</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3: The Financial Plan</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18762666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Learning goals</a:t>
            </a:r>
          </a:p>
        </p:txBody>
      </p:sp>
      <p:sp>
        <p:nvSpPr>
          <p:cNvPr id="3" name="Content Placeholder 2"/>
          <p:cNvSpPr>
            <a:spLocks noGrp="1"/>
          </p:cNvSpPr>
          <p:nvPr>
            <p:ph idx="1"/>
          </p:nvPr>
        </p:nvSpPr>
        <p:spPr>
          <a:xfrm>
            <a:off x="1097280" y="1845734"/>
            <a:ext cx="10755630" cy="4683082"/>
          </a:xfrm>
        </p:spPr>
        <p:txBody>
          <a:bodyPr>
            <a:noAutofit/>
          </a:bodyPr>
          <a:lstStyle/>
          <a:p>
            <a:pPr marL="457200" lvl="0" indent="-457200">
              <a:buFont typeface="+mj-lt"/>
              <a:buAutoNum type="arabicPeriod"/>
            </a:pPr>
            <a:r>
              <a:rPr lang="en-GB" sz="3200" dirty="0">
                <a:solidFill>
                  <a:schemeClr val="accent4">
                    <a:lumMod val="50000"/>
                  </a:schemeClr>
                </a:solidFill>
              </a:rPr>
              <a:t>How to build a financial plan for the financial attractiveness of a venture and its financing needs, including income statement, balance sheet, and cash flow statement</a:t>
            </a:r>
          </a:p>
          <a:p>
            <a:pPr marL="457200" lvl="0" indent="-457200">
              <a:buFont typeface="+mj-lt"/>
              <a:buAutoNum type="arabicPeriod"/>
            </a:pPr>
            <a:r>
              <a:rPr lang="en-GB" sz="3200" dirty="0">
                <a:solidFill>
                  <a:schemeClr val="accent4">
                    <a:lumMod val="50000"/>
                  </a:schemeClr>
                </a:solidFill>
              </a:rPr>
              <a:t>Key forecast metrics, such as revenues, costs, and cash flow</a:t>
            </a:r>
          </a:p>
          <a:p>
            <a:pPr marL="457200" lvl="0" indent="-457200">
              <a:buFont typeface="+mj-lt"/>
              <a:buAutoNum type="arabicPeriod"/>
            </a:pPr>
            <a:r>
              <a:rPr lang="en-GB" sz="3200" dirty="0">
                <a:solidFill>
                  <a:schemeClr val="accent4">
                    <a:lumMod val="50000"/>
                  </a:schemeClr>
                </a:solidFill>
              </a:rPr>
              <a:t>How to identify milestones that can be used to provide salient information about the venture’s progress</a:t>
            </a:r>
          </a:p>
          <a:p>
            <a:pPr marL="457200" lvl="0" indent="-457200">
              <a:buFont typeface="+mj-lt"/>
              <a:buAutoNum type="arabicPeriod"/>
            </a:pPr>
            <a:r>
              <a:rPr lang="en-GB" sz="3200" dirty="0">
                <a:solidFill>
                  <a:schemeClr val="accent4">
                    <a:lumMod val="50000"/>
                  </a:schemeClr>
                </a:solidFill>
              </a:rPr>
              <a:t>How to pitch a financial plan to investors</a:t>
            </a:r>
          </a:p>
        </p:txBody>
      </p:sp>
      <p:sp>
        <p:nvSpPr>
          <p:cNvPr id="4" name="Slide Number Placeholder 3"/>
          <p:cNvSpPr>
            <a:spLocks noGrp="1"/>
          </p:cNvSpPr>
          <p:nvPr>
            <p:ph type="sldNum" sz="quarter" idx="12"/>
          </p:nvPr>
        </p:nvSpPr>
        <p:spPr/>
        <p:txBody>
          <a:bodyPr/>
          <a:lstStyle/>
          <a:p>
            <a:fld id="{87505C8C-BB84-42E2-A236-8AB4ACB7820A}" type="slidenum">
              <a:rPr lang="en-US" smtClean="0"/>
              <a:t>108</a:t>
            </a:fld>
            <a:endParaRPr lang="en-US" dirty="0"/>
          </a:p>
        </p:txBody>
      </p:sp>
    </p:spTree>
    <p:extLst>
      <p:ext uri="{BB962C8B-B14F-4D97-AF65-F5344CB8AC3E}">
        <p14:creationId xmlns:p14="http://schemas.microsoft.com/office/powerpoint/2010/main" val="26565139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Two key questions</a:t>
            </a:r>
          </a:p>
        </p:txBody>
      </p:sp>
      <p:sp>
        <p:nvSpPr>
          <p:cNvPr id="3" name="Content Placeholder 2"/>
          <p:cNvSpPr>
            <a:spLocks noGrp="1"/>
          </p:cNvSpPr>
          <p:nvPr>
            <p:ph idx="1"/>
          </p:nvPr>
        </p:nvSpPr>
        <p:spPr/>
        <p:txBody>
          <a:bodyPr>
            <a:noAutofit/>
          </a:bodyPr>
          <a:lstStyle/>
          <a:p>
            <a:pPr marL="457200" lvl="0" indent="-457200">
              <a:buFont typeface="+mj-lt"/>
              <a:buAutoNum type="arabicPeriod"/>
            </a:pPr>
            <a:r>
              <a:rPr lang="en-US" sz="3600" dirty="0">
                <a:solidFill>
                  <a:schemeClr val="accent4">
                    <a:lumMod val="50000"/>
                  </a:schemeClr>
                </a:solidFill>
              </a:rPr>
              <a:t>How financially attractive is the venture?</a:t>
            </a:r>
          </a:p>
          <a:p>
            <a:pPr marL="292608" lvl="1" indent="0">
              <a:buNone/>
            </a:pPr>
            <a:r>
              <a:rPr lang="en-US" sz="3400" dirty="0">
                <a:solidFill>
                  <a:schemeClr val="accent4">
                    <a:lumMod val="50000"/>
                  </a:schemeClr>
                </a:solidFill>
              </a:rPr>
              <a:t>- Financial goals: where to get to</a:t>
            </a:r>
            <a:endParaRPr lang="en-GB" sz="3400" dirty="0">
              <a:solidFill>
                <a:schemeClr val="accent4">
                  <a:lumMod val="50000"/>
                </a:schemeClr>
              </a:solidFill>
            </a:endParaRPr>
          </a:p>
          <a:p>
            <a:pPr marL="457200" lvl="0" indent="-457200">
              <a:buFont typeface="+mj-lt"/>
              <a:buAutoNum type="arabicPeriod"/>
            </a:pPr>
            <a:r>
              <a:rPr lang="en-US" sz="3600" dirty="0">
                <a:solidFill>
                  <a:schemeClr val="accent4">
                    <a:lumMod val="50000"/>
                  </a:schemeClr>
                </a:solidFill>
              </a:rPr>
              <a:t>What financial resources does the venture need? </a:t>
            </a:r>
            <a:endParaRPr lang="en-GB" sz="3600" dirty="0">
              <a:solidFill>
                <a:schemeClr val="accent4">
                  <a:lumMod val="50000"/>
                </a:schemeClr>
              </a:solidFill>
            </a:endParaRPr>
          </a:p>
          <a:p>
            <a:pPr marL="292608" lvl="1" indent="0">
              <a:buNone/>
            </a:pPr>
            <a:r>
              <a:rPr lang="en-GB" sz="3400" dirty="0">
                <a:solidFill>
                  <a:schemeClr val="accent4">
                    <a:lumMod val="50000"/>
                  </a:schemeClr>
                </a:solidFill>
              </a:rPr>
              <a:t>- Financial means: how to (financially) get there</a:t>
            </a:r>
          </a:p>
          <a:p>
            <a:pPr marL="0" indent="0">
              <a:buNone/>
            </a:pPr>
            <a:r>
              <a:rPr lang="en-GB" sz="3600" dirty="0">
                <a:solidFill>
                  <a:schemeClr val="accent4">
                    <a:lumMod val="50000"/>
                  </a:schemeClr>
                </a:solidFill>
              </a:rPr>
              <a:t>Financial projections are management accounting tools that </a:t>
            </a:r>
            <a:r>
              <a:rPr lang="en-GB" sz="3600" i="1" dirty="0">
                <a:solidFill>
                  <a:schemeClr val="accent4">
                    <a:lumMod val="50000"/>
                  </a:schemeClr>
                </a:solidFill>
              </a:rPr>
              <a:t>look forward</a:t>
            </a:r>
            <a:r>
              <a:rPr lang="en-GB" sz="3600" dirty="0">
                <a:solidFill>
                  <a:schemeClr val="accent4">
                    <a:lumMod val="50000"/>
                  </a:schemeClr>
                </a:solidFill>
              </a:rPr>
              <a:t>, rather than financial accounting tools that serve the purpose of reporting past facts.</a:t>
            </a:r>
          </a:p>
        </p:txBody>
      </p:sp>
      <p:sp>
        <p:nvSpPr>
          <p:cNvPr id="4" name="Slide Number Placeholder 3"/>
          <p:cNvSpPr>
            <a:spLocks noGrp="1"/>
          </p:cNvSpPr>
          <p:nvPr>
            <p:ph type="sldNum" sz="quarter" idx="12"/>
          </p:nvPr>
        </p:nvSpPr>
        <p:spPr/>
        <p:txBody>
          <a:bodyPr/>
          <a:lstStyle/>
          <a:p>
            <a:fld id="{87505C8C-BB84-42E2-A236-8AB4ACB7820A}" type="slidenum">
              <a:rPr lang="en-US" smtClean="0"/>
              <a:t>109</a:t>
            </a:fld>
            <a:endParaRPr lang="en-US" dirty="0"/>
          </a:p>
        </p:txBody>
      </p:sp>
    </p:spTree>
    <p:extLst>
      <p:ext uri="{BB962C8B-B14F-4D97-AF65-F5344CB8AC3E}">
        <p14:creationId xmlns:p14="http://schemas.microsoft.com/office/powerpoint/2010/main" val="21242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79287" cy="1450757"/>
          </a:xfrm>
        </p:spPr>
        <p:txBody>
          <a:bodyPr>
            <a:normAutofit/>
          </a:bodyPr>
          <a:lstStyle/>
          <a:p>
            <a:pPr algn="ctr"/>
            <a:r>
              <a:rPr lang="en-GB" sz="6000" dirty="0">
                <a:solidFill>
                  <a:schemeClr val="accent4">
                    <a:lumMod val="50000"/>
                  </a:schemeClr>
                </a:solidFill>
              </a:rPr>
              <a:t>Q&amp;A on grading exercises</a:t>
            </a:r>
          </a:p>
        </p:txBody>
      </p:sp>
      <p:sp>
        <p:nvSpPr>
          <p:cNvPr id="3" name="Content Placeholder 2"/>
          <p:cNvSpPr>
            <a:spLocks noGrp="1"/>
          </p:cNvSpPr>
          <p:nvPr>
            <p:ph idx="1"/>
          </p:nvPr>
        </p:nvSpPr>
        <p:spPr>
          <a:xfrm>
            <a:off x="751115" y="1845734"/>
            <a:ext cx="11342914" cy="4600786"/>
          </a:xfrm>
        </p:spPr>
        <p:txBody>
          <a:bodyPr>
            <a:noAutofit/>
          </a:bodyPr>
          <a:lstStyle/>
          <a:p>
            <a:pPr>
              <a:buSzPct val="130000"/>
              <a:buFont typeface="Arial" panose="020B0604020202020204" pitchFamily="34" charset="0"/>
              <a:buChar char="•"/>
            </a:pPr>
            <a:r>
              <a:rPr lang="en-GB" sz="3100" dirty="0">
                <a:solidFill>
                  <a:schemeClr val="accent4">
                    <a:lumMod val="50000"/>
                  </a:schemeClr>
                </a:solidFill>
              </a:rPr>
              <a:t> </a:t>
            </a:r>
            <a:r>
              <a:rPr lang="en-US" sz="3100" dirty="0">
                <a:solidFill>
                  <a:schemeClr val="accent4">
                    <a:lumMod val="50000"/>
                  </a:schemeClr>
                </a:solidFill>
              </a:rPr>
              <a:t>Q: Exercises may be fuzzy and they are graded on a no-right-to-appeal basis. How do you make sure that students are treated fairly?</a:t>
            </a:r>
          </a:p>
          <a:p>
            <a:pPr>
              <a:buSzPct val="130000"/>
              <a:buFont typeface="Arial" panose="020B0604020202020204" pitchFamily="34" charset="0"/>
              <a:buChar char="•"/>
            </a:pPr>
            <a:r>
              <a:rPr lang="en-GB" sz="3100" dirty="0">
                <a:solidFill>
                  <a:schemeClr val="accent4">
                    <a:lumMod val="50000"/>
                  </a:schemeClr>
                </a:solidFill>
              </a:rPr>
              <a:t> A: </a:t>
            </a:r>
            <a:r>
              <a:rPr lang="en-US" sz="3100" dirty="0">
                <a:solidFill>
                  <a:schemeClr val="accent4">
                    <a:lumMod val="50000"/>
                  </a:schemeClr>
                </a:solidFill>
              </a:rPr>
              <a:t>Although we try to make as good exercises as possible, we make mistakes. Apart from being lenient in grading ambiguous questions, we make this up to students by scaling the exercise results by a factor 33/30; in effect, a student needs to get less than 90% of the exercises right to earn full points. There are lots of exercise questions, so it is unlikely that you will get less points than you deserve. The exercise papers will be graded by Penglong Li. </a:t>
            </a:r>
            <a:endParaRPr lang="en-GB" sz="31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11</a:t>
            </a:fld>
            <a:endParaRPr lang="en-US" dirty="0"/>
          </a:p>
        </p:txBody>
      </p:sp>
    </p:spTree>
    <p:extLst>
      <p:ext uri="{BB962C8B-B14F-4D97-AF65-F5344CB8AC3E}">
        <p14:creationId xmlns:p14="http://schemas.microsoft.com/office/powerpoint/2010/main" val="9957405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Two key questions</a:t>
            </a:r>
          </a:p>
        </p:txBody>
      </p:sp>
      <p:sp>
        <p:nvSpPr>
          <p:cNvPr id="3" name="Content Placeholder 2"/>
          <p:cNvSpPr>
            <a:spLocks noGrp="1"/>
          </p:cNvSpPr>
          <p:nvPr>
            <p:ph idx="1"/>
          </p:nvPr>
        </p:nvSpPr>
        <p:spPr>
          <a:xfrm>
            <a:off x="1097279" y="1809158"/>
            <a:ext cx="10860677" cy="4454482"/>
          </a:xfrm>
        </p:spPr>
        <p:txBody>
          <a:bodyPr>
            <a:noAutofit/>
          </a:bodyPr>
          <a:lstStyle/>
          <a:p>
            <a:pPr marL="0" lvl="0" indent="0">
              <a:spcAft>
                <a:spcPts val="0"/>
              </a:spcAft>
              <a:buNone/>
            </a:pPr>
            <a:r>
              <a:rPr lang="en-US" sz="3600" dirty="0">
                <a:solidFill>
                  <a:schemeClr val="accent4">
                    <a:lumMod val="50000"/>
                  </a:schemeClr>
                </a:solidFill>
              </a:rPr>
              <a:t>The financial plan’s configurations changes with the venture’s stage of development:</a:t>
            </a:r>
          </a:p>
          <a:p>
            <a:pPr marL="806958" lvl="1" indent="-514350">
              <a:buFont typeface="Courier New" panose="02070309020205020404" pitchFamily="49" charset="0"/>
              <a:buChar char="o"/>
            </a:pPr>
            <a:r>
              <a:rPr lang="en-US" sz="3200" dirty="0">
                <a:solidFill>
                  <a:schemeClr val="accent4">
                    <a:lumMod val="50000"/>
                  </a:schemeClr>
                </a:solidFill>
              </a:rPr>
              <a:t>From skimpy cost structures and revenue hopes … </a:t>
            </a:r>
          </a:p>
          <a:p>
            <a:pPr marL="806958" lvl="1" indent="-514350">
              <a:buFont typeface="Courier New" panose="02070309020205020404" pitchFamily="49" charset="0"/>
              <a:buChar char="o"/>
            </a:pPr>
            <a:r>
              <a:rPr lang="en-US" sz="3200" dirty="0">
                <a:solidFill>
                  <a:schemeClr val="accent4">
                    <a:lumMod val="50000"/>
                  </a:schemeClr>
                </a:solidFill>
              </a:rPr>
              <a:t>… to increasingly precise, internally generated estimates</a:t>
            </a:r>
            <a:endParaRPr lang="en-GB" sz="3200" dirty="0">
              <a:solidFill>
                <a:schemeClr val="accent4">
                  <a:lumMod val="50000"/>
                </a:schemeClr>
              </a:solidFill>
            </a:endParaRPr>
          </a:p>
          <a:p>
            <a:pPr marL="0" lvl="0" indent="0">
              <a:spcBef>
                <a:spcPts val="600"/>
              </a:spcBef>
              <a:buNone/>
            </a:pPr>
            <a:r>
              <a:rPr lang="en-US" sz="3600" dirty="0">
                <a:solidFill>
                  <a:schemeClr val="accent4">
                    <a:lumMod val="50000"/>
                  </a:schemeClr>
                </a:solidFill>
              </a:rPr>
              <a:t>Do we always need a financial plan? </a:t>
            </a:r>
            <a:endParaRPr lang="en-GB" sz="3600" dirty="0">
              <a:solidFill>
                <a:schemeClr val="accent4">
                  <a:lumMod val="50000"/>
                </a:schemeClr>
              </a:solidFill>
            </a:endParaRPr>
          </a:p>
          <a:p>
            <a:pPr marL="749808" lvl="1" indent="-457200">
              <a:buFont typeface="Courier New" panose="02070309020205020404" pitchFamily="49" charset="0"/>
              <a:buChar char="o"/>
            </a:pPr>
            <a:r>
              <a:rPr lang="en-GB" sz="3200" dirty="0">
                <a:solidFill>
                  <a:schemeClr val="accent4">
                    <a:lumMod val="50000"/>
                  </a:schemeClr>
                </a:solidFill>
              </a:rPr>
              <a:t>Balance detail/analysis and realism: should be appropriate to the stage and nature of the venture</a:t>
            </a:r>
          </a:p>
          <a:p>
            <a:pPr marL="932688" lvl="2" indent="-457200">
              <a:buFont typeface="Courier New" panose="02070309020205020404" pitchFamily="49" charset="0"/>
              <a:buChar char="o"/>
            </a:pPr>
            <a:r>
              <a:rPr lang="en-GB" sz="3200" dirty="0">
                <a:solidFill>
                  <a:schemeClr val="accent4">
                    <a:lumMod val="50000"/>
                  </a:schemeClr>
                </a:solidFill>
              </a:rPr>
              <a:t>Early stage: quarterly/monthly up to two years forward</a:t>
            </a:r>
          </a:p>
          <a:p>
            <a:pPr marL="932688" lvl="2" indent="-457200">
              <a:buFont typeface="Courier New" panose="02070309020205020404" pitchFamily="49" charset="0"/>
              <a:buChar char="o"/>
            </a:pPr>
            <a:r>
              <a:rPr lang="en-GB" sz="3200" dirty="0">
                <a:solidFill>
                  <a:schemeClr val="accent4">
                    <a:lumMod val="50000"/>
                  </a:schemeClr>
                </a:solidFill>
              </a:rPr>
              <a:t>Later stage: lower frequency but further out into the future</a:t>
            </a:r>
          </a:p>
        </p:txBody>
      </p:sp>
      <p:sp>
        <p:nvSpPr>
          <p:cNvPr id="4" name="Slide Number Placeholder 3"/>
          <p:cNvSpPr>
            <a:spLocks noGrp="1"/>
          </p:cNvSpPr>
          <p:nvPr>
            <p:ph type="sldNum" sz="quarter" idx="12"/>
          </p:nvPr>
        </p:nvSpPr>
        <p:spPr/>
        <p:txBody>
          <a:bodyPr/>
          <a:lstStyle/>
          <a:p>
            <a:fld id="{87505C8C-BB84-42E2-A236-8AB4ACB7820A}" type="slidenum">
              <a:rPr lang="en-US" smtClean="0"/>
              <a:t>110</a:t>
            </a:fld>
            <a:endParaRPr lang="en-US" dirty="0"/>
          </a:p>
        </p:txBody>
      </p:sp>
    </p:spTree>
    <p:extLst>
      <p:ext uri="{BB962C8B-B14F-4D97-AF65-F5344CB8AC3E}">
        <p14:creationId xmlns:p14="http://schemas.microsoft.com/office/powerpoint/2010/main" val="33744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Role of financial projections</a:t>
            </a:r>
          </a:p>
        </p:txBody>
      </p:sp>
      <p:grpSp>
        <p:nvGrpSpPr>
          <p:cNvPr id="3" name="Group 2"/>
          <p:cNvGrpSpPr/>
          <p:nvPr/>
        </p:nvGrpSpPr>
        <p:grpSpPr>
          <a:xfrm>
            <a:off x="2298604" y="1869310"/>
            <a:ext cx="9720664" cy="3976630"/>
            <a:chOff x="2298604" y="1869310"/>
            <a:chExt cx="9720664" cy="3976630"/>
          </a:xfrm>
        </p:grpSpPr>
        <p:sp>
          <p:nvSpPr>
            <p:cNvPr id="5" name="Bent-Up Arrow 4"/>
            <p:cNvSpPr/>
            <p:nvPr/>
          </p:nvSpPr>
          <p:spPr>
            <a:xfrm rot="5400000">
              <a:off x="2574000" y="3021579"/>
              <a:ext cx="1039465" cy="118339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2298604" y="1869310"/>
              <a:ext cx="1749848" cy="1224837"/>
            </a:xfrm>
            <a:custGeom>
              <a:avLst/>
              <a:gdLst>
                <a:gd name="connsiteX0" fmla="*/ 0 w 1749848"/>
                <a:gd name="connsiteY0" fmla="*/ 204180 h 1224837"/>
                <a:gd name="connsiteX1" fmla="*/ 204180 w 1749848"/>
                <a:gd name="connsiteY1" fmla="*/ 0 h 1224837"/>
                <a:gd name="connsiteX2" fmla="*/ 1545668 w 1749848"/>
                <a:gd name="connsiteY2" fmla="*/ 0 h 1224837"/>
                <a:gd name="connsiteX3" fmla="*/ 1749848 w 1749848"/>
                <a:gd name="connsiteY3" fmla="*/ 204180 h 1224837"/>
                <a:gd name="connsiteX4" fmla="*/ 1749848 w 1749848"/>
                <a:gd name="connsiteY4" fmla="*/ 1020657 h 1224837"/>
                <a:gd name="connsiteX5" fmla="*/ 1545668 w 1749848"/>
                <a:gd name="connsiteY5" fmla="*/ 1224837 h 1224837"/>
                <a:gd name="connsiteX6" fmla="*/ 204180 w 1749848"/>
                <a:gd name="connsiteY6" fmla="*/ 1224837 h 1224837"/>
                <a:gd name="connsiteX7" fmla="*/ 0 w 1749848"/>
                <a:gd name="connsiteY7" fmla="*/ 1020657 h 1224837"/>
                <a:gd name="connsiteX8" fmla="*/ 0 w 1749848"/>
                <a:gd name="connsiteY8" fmla="*/ 204180 h 12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48" h="1224837">
                  <a:moveTo>
                    <a:pt x="0" y="204180"/>
                  </a:moveTo>
                  <a:cubicBezTo>
                    <a:pt x="0" y="91414"/>
                    <a:pt x="91414" y="0"/>
                    <a:pt x="204180" y="0"/>
                  </a:cubicBezTo>
                  <a:lnTo>
                    <a:pt x="1545668" y="0"/>
                  </a:lnTo>
                  <a:cubicBezTo>
                    <a:pt x="1658434" y="0"/>
                    <a:pt x="1749848" y="91414"/>
                    <a:pt x="1749848" y="204180"/>
                  </a:cubicBezTo>
                  <a:lnTo>
                    <a:pt x="1749848" y="1020657"/>
                  </a:lnTo>
                  <a:cubicBezTo>
                    <a:pt x="1749848" y="1133423"/>
                    <a:pt x="1658434" y="1224837"/>
                    <a:pt x="1545668" y="1224837"/>
                  </a:cubicBezTo>
                  <a:lnTo>
                    <a:pt x="204180" y="1224837"/>
                  </a:lnTo>
                  <a:cubicBezTo>
                    <a:pt x="91414" y="1224837"/>
                    <a:pt x="0" y="1133423"/>
                    <a:pt x="0" y="1020657"/>
                  </a:cubicBezTo>
                  <a:lnTo>
                    <a:pt x="0" y="2041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242" tIns="151242" rIns="151242" bIns="151242" numCol="1" spcCol="1270" anchor="ctr" anchorCtr="0">
              <a:noAutofit/>
            </a:bodyPr>
            <a:lstStyle/>
            <a:p>
              <a:pPr lvl="0" algn="ctr" defTabSz="1066800">
                <a:lnSpc>
                  <a:spcPct val="90000"/>
                </a:lnSpc>
                <a:spcBef>
                  <a:spcPct val="0"/>
                </a:spcBef>
                <a:spcAft>
                  <a:spcPct val="35000"/>
                </a:spcAft>
              </a:pPr>
              <a:r>
                <a:rPr lang="en-GB" sz="2400" kern="1200" dirty="0"/>
                <a:t>Financial Projections</a:t>
              </a:r>
            </a:p>
          </p:txBody>
        </p:sp>
        <p:sp>
          <p:nvSpPr>
            <p:cNvPr id="7" name="Freeform 6"/>
            <p:cNvSpPr/>
            <p:nvPr/>
          </p:nvSpPr>
          <p:spPr>
            <a:xfrm>
              <a:off x="4424280" y="1945775"/>
              <a:ext cx="4905785" cy="1071738"/>
            </a:xfrm>
            <a:custGeom>
              <a:avLst/>
              <a:gdLst>
                <a:gd name="connsiteX0" fmla="*/ 0 w 4905785"/>
                <a:gd name="connsiteY0" fmla="*/ 0 h 1071738"/>
                <a:gd name="connsiteX1" fmla="*/ 4905785 w 4905785"/>
                <a:gd name="connsiteY1" fmla="*/ 0 h 1071738"/>
                <a:gd name="connsiteX2" fmla="*/ 4905785 w 4905785"/>
                <a:gd name="connsiteY2" fmla="*/ 1071738 h 1071738"/>
                <a:gd name="connsiteX3" fmla="*/ 0 w 4905785"/>
                <a:gd name="connsiteY3" fmla="*/ 1071738 h 1071738"/>
                <a:gd name="connsiteX4" fmla="*/ 0 w 4905785"/>
                <a:gd name="connsiteY4" fmla="*/ 0 h 1071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785" h="1071738">
                  <a:moveTo>
                    <a:pt x="0" y="0"/>
                  </a:moveTo>
                  <a:lnTo>
                    <a:pt x="4905785" y="0"/>
                  </a:lnTo>
                  <a:lnTo>
                    <a:pt x="4905785" y="1071738"/>
                  </a:lnTo>
                  <a:lnTo>
                    <a:pt x="0" y="10717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chemeClr val="accent4">
                      <a:lumMod val="50000"/>
                    </a:schemeClr>
                  </a:solidFill>
                </a:rPr>
                <a:t>Project financial future</a:t>
              </a:r>
            </a:p>
          </p:txBody>
        </p:sp>
        <p:sp>
          <p:nvSpPr>
            <p:cNvPr id="8" name="Bent-Up Arrow 7"/>
            <p:cNvSpPr/>
            <p:nvPr/>
          </p:nvSpPr>
          <p:spPr>
            <a:xfrm rot="5400000">
              <a:off x="5175574" y="4397475"/>
              <a:ext cx="1039465" cy="118339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900178" y="3245206"/>
              <a:ext cx="1749848" cy="1224837"/>
            </a:xfrm>
            <a:custGeom>
              <a:avLst/>
              <a:gdLst>
                <a:gd name="connsiteX0" fmla="*/ 0 w 1749848"/>
                <a:gd name="connsiteY0" fmla="*/ 204180 h 1224837"/>
                <a:gd name="connsiteX1" fmla="*/ 204180 w 1749848"/>
                <a:gd name="connsiteY1" fmla="*/ 0 h 1224837"/>
                <a:gd name="connsiteX2" fmla="*/ 1545668 w 1749848"/>
                <a:gd name="connsiteY2" fmla="*/ 0 h 1224837"/>
                <a:gd name="connsiteX3" fmla="*/ 1749848 w 1749848"/>
                <a:gd name="connsiteY3" fmla="*/ 204180 h 1224837"/>
                <a:gd name="connsiteX4" fmla="*/ 1749848 w 1749848"/>
                <a:gd name="connsiteY4" fmla="*/ 1020657 h 1224837"/>
                <a:gd name="connsiteX5" fmla="*/ 1545668 w 1749848"/>
                <a:gd name="connsiteY5" fmla="*/ 1224837 h 1224837"/>
                <a:gd name="connsiteX6" fmla="*/ 204180 w 1749848"/>
                <a:gd name="connsiteY6" fmla="*/ 1224837 h 1224837"/>
                <a:gd name="connsiteX7" fmla="*/ 0 w 1749848"/>
                <a:gd name="connsiteY7" fmla="*/ 1020657 h 1224837"/>
                <a:gd name="connsiteX8" fmla="*/ 0 w 1749848"/>
                <a:gd name="connsiteY8" fmla="*/ 204180 h 12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48" h="1224837">
                  <a:moveTo>
                    <a:pt x="0" y="204180"/>
                  </a:moveTo>
                  <a:cubicBezTo>
                    <a:pt x="0" y="91414"/>
                    <a:pt x="91414" y="0"/>
                    <a:pt x="204180" y="0"/>
                  </a:cubicBezTo>
                  <a:lnTo>
                    <a:pt x="1545668" y="0"/>
                  </a:lnTo>
                  <a:cubicBezTo>
                    <a:pt x="1658434" y="0"/>
                    <a:pt x="1749848" y="91414"/>
                    <a:pt x="1749848" y="204180"/>
                  </a:cubicBezTo>
                  <a:lnTo>
                    <a:pt x="1749848" y="1020657"/>
                  </a:lnTo>
                  <a:cubicBezTo>
                    <a:pt x="1749848" y="1133423"/>
                    <a:pt x="1658434" y="1224837"/>
                    <a:pt x="1545668" y="1224837"/>
                  </a:cubicBezTo>
                  <a:lnTo>
                    <a:pt x="204180" y="1224837"/>
                  </a:lnTo>
                  <a:cubicBezTo>
                    <a:pt x="91414" y="1224837"/>
                    <a:pt x="0" y="1133423"/>
                    <a:pt x="0" y="1020657"/>
                  </a:cubicBezTo>
                  <a:lnTo>
                    <a:pt x="0" y="2041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242" tIns="151242" rIns="151242" bIns="151242" numCol="1" spcCol="1270" anchor="ctr" anchorCtr="0">
              <a:noAutofit/>
            </a:bodyPr>
            <a:lstStyle/>
            <a:p>
              <a:pPr lvl="0" algn="ctr" defTabSz="1066800">
                <a:lnSpc>
                  <a:spcPct val="90000"/>
                </a:lnSpc>
                <a:spcBef>
                  <a:spcPct val="0"/>
                </a:spcBef>
                <a:spcAft>
                  <a:spcPct val="35000"/>
                </a:spcAft>
              </a:pPr>
              <a:r>
                <a:rPr lang="en-GB" sz="2400" kern="1200" dirty="0"/>
                <a:t>Financial plan</a:t>
              </a:r>
            </a:p>
          </p:txBody>
        </p:sp>
        <p:sp>
          <p:nvSpPr>
            <p:cNvPr id="10" name="Freeform 9"/>
            <p:cNvSpPr/>
            <p:nvPr/>
          </p:nvSpPr>
          <p:spPr>
            <a:xfrm>
              <a:off x="6619889" y="3451976"/>
              <a:ext cx="5399379" cy="718063"/>
            </a:xfrm>
            <a:custGeom>
              <a:avLst/>
              <a:gdLst>
                <a:gd name="connsiteX0" fmla="*/ 0 w 5399379"/>
                <a:gd name="connsiteY0" fmla="*/ 0 h 718063"/>
                <a:gd name="connsiteX1" fmla="*/ 5399379 w 5399379"/>
                <a:gd name="connsiteY1" fmla="*/ 0 h 718063"/>
                <a:gd name="connsiteX2" fmla="*/ 5399379 w 5399379"/>
                <a:gd name="connsiteY2" fmla="*/ 718063 h 718063"/>
                <a:gd name="connsiteX3" fmla="*/ 0 w 5399379"/>
                <a:gd name="connsiteY3" fmla="*/ 718063 h 718063"/>
                <a:gd name="connsiteX4" fmla="*/ 0 w 5399379"/>
                <a:gd name="connsiteY4" fmla="*/ 0 h 71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379" h="718063">
                  <a:moveTo>
                    <a:pt x="0" y="0"/>
                  </a:moveTo>
                  <a:lnTo>
                    <a:pt x="5399379" y="0"/>
                  </a:lnTo>
                  <a:lnTo>
                    <a:pt x="5399379" y="718063"/>
                  </a:lnTo>
                  <a:lnTo>
                    <a:pt x="0" y="7180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solidFill>
                    <a:schemeClr val="accent4">
                      <a:lumMod val="50000"/>
                    </a:schemeClr>
                  </a:solidFill>
                </a:rPr>
                <a:t>Answer two key questions</a:t>
              </a:r>
            </a:p>
          </p:txBody>
        </p:sp>
        <p:sp>
          <p:nvSpPr>
            <p:cNvPr id="11" name="Freeform 10"/>
            <p:cNvSpPr/>
            <p:nvPr/>
          </p:nvSpPr>
          <p:spPr>
            <a:xfrm>
              <a:off x="6941451" y="4621103"/>
              <a:ext cx="1749848" cy="1224837"/>
            </a:xfrm>
            <a:custGeom>
              <a:avLst/>
              <a:gdLst>
                <a:gd name="connsiteX0" fmla="*/ 0 w 1749848"/>
                <a:gd name="connsiteY0" fmla="*/ 204180 h 1224837"/>
                <a:gd name="connsiteX1" fmla="*/ 204180 w 1749848"/>
                <a:gd name="connsiteY1" fmla="*/ 0 h 1224837"/>
                <a:gd name="connsiteX2" fmla="*/ 1545668 w 1749848"/>
                <a:gd name="connsiteY2" fmla="*/ 0 h 1224837"/>
                <a:gd name="connsiteX3" fmla="*/ 1749848 w 1749848"/>
                <a:gd name="connsiteY3" fmla="*/ 204180 h 1224837"/>
                <a:gd name="connsiteX4" fmla="*/ 1749848 w 1749848"/>
                <a:gd name="connsiteY4" fmla="*/ 1020657 h 1224837"/>
                <a:gd name="connsiteX5" fmla="*/ 1545668 w 1749848"/>
                <a:gd name="connsiteY5" fmla="*/ 1224837 h 1224837"/>
                <a:gd name="connsiteX6" fmla="*/ 204180 w 1749848"/>
                <a:gd name="connsiteY6" fmla="*/ 1224837 h 1224837"/>
                <a:gd name="connsiteX7" fmla="*/ 0 w 1749848"/>
                <a:gd name="connsiteY7" fmla="*/ 1020657 h 1224837"/>
                <a:gd name="connsiteX8" fmla="*/ 0 w 1749848"/>
                <a:gd name="connsiteY8" fmla="*/ 204180 h 12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48" h="1224837">
                  <a:moveTo>
                    <a:pt x="0" y="204180"/>
                  </a:moveTo>
                  <a:cubicBezTo>
                    <a:pt x="0" y="91414"/>
                    <a:pt x="91414" y="0"/>
                    <a:pt x="204180" y="0"/>
                  </a:cubicBezTo>
                  <a:lnTo>
                    <a:pt x="1545668" y="0"/>
                  </a:lnTo>
                  <a:cubicBezTo>
                    <a:pt x="1658434" y="0"/>
                    <a:pt x="1749848" y="91414"/>
                    <a:pt x="1749848" y="204180"/>
                  </a:cubicBezTo>
                  <a:lnTo>
                    <a:pt x="1749848" y="1020657"/>
                  </a:lnTo>
                  <a:cubicBezTo>
                    <a:pt x="1749848" y="1133423"/>
                    <a:pt x="1658434" y="1224837"/>
                    <a:pt x="1545668" y="1224837"/>
                  </a:cubicBezTo>
                  <a:lnTo>
                    <a:pt x="204180" y="1224837"/>
                  </a:lnTo>
                  <a:cubicBezTo>
                    <a:pt x="91414" y="1224837"/>
                    <a:pt x="0" y="1133423"/>
                    <a:pt x="0" y="1020657"/>
                  </a:cubicBezTo>
                  <a:lnTo>
                    <a:pt x="0" y="2041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242" tIns="151242" rIns="151242" bIns="151242" numCol="1" spcCol="1270" anchor="ctr" anchorCtr="0">
              <a:noAutofit/>
            </a:bodyPr>
            <a:lstStyle/>
            <a:p>
              <a:pPr lvl="0" algn="ctr" defTabSz="1066800">
                <a:lnSpc>
                  <a:spcPct val="90000"/>
                </a:lnSpc>
                <a:spcBef>
                  <a:spcPct val="0"/>
                </a:spcBef>
                <a:spcAft>
                  <a:spcPct val="35000"/>
                </a:spcAft>
              </a:pPr>
              <a:r>
                <a:rPr lang="en-GB" sz="2400" kern="1200" dirty="0"/>
                <a:t>Business plan</a:t>
              </a:r>
            </a:p>
          </p:txBody>
        </p:sp>
        <p:sp>
          <p:nvSpPr>
            <p:cNvPr id="12" name="Freeform 11"/>
            <p:cNvSpPr/>
            <p:nvPr/>
          </p:nvSpPr>
          <p:spPr>
            <a:xfrm>
              <a:off x="8634843" y="4737919"/>
              <a:ext cx="3176157" cy="989967"/>
            </a:xfrm>
            <a:custGeom>
              <a:avLst/>
              <a:gdLst>
                <a:gd name="connsiteX0" fmla="*/ 0 w 1385584"/>
                <a:gd name="connsiteY0" fmla="*/ 0 h 989967"/>
                <a:gd name="connsiteX1" fmla="*/ 1385584 w 1385584"/>
                <a:gd name="connsiteY1" fmla="*/ 0 h 989967"/>
                <a:gd name="connsiteX2" fmla="*/ 1385584 w 1385584"/>
                <a:gd name="connsiteY2" fmla="*/ 989967 h 989967"/>
                <a:gd name="connsiteX3" fmla="*/ 0 w 1385584"/>
                <a:gd name="connsiteY3" fmla="*/ 989967 h 989967"/>
                <a:gd name="connsiteX4" fmla="*/ 0 w 1385584"/>
                <a:gd name="connsiteY4" fmla="*/ 0 h 9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584" h="989967">
                  <a:moveTo>
                    <a:pt x="0" y="0"/>
                  </a:moveTo>
                  <a:lnTo>
                    <a:pt x="1385584" y="0"/>
                  </a:lnTo>
                  <a:lnTo>
                    <a:pt x="1385584" y="989967"/>
                  </a:lnTo>
                  <a:lnTo>
                    <a:pt x="0" y="9899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3200" kern="1200" dirty="0">
                  <a:solidFill>
                    <a:schemeClr val="accent4">
                      <a:lumMod val="50000"/>
                    </a:schemeClr>
                  </a:solidFill>
                </a:rPr>
                <a:t>Propose business venture</a:t>
              </a:r>
            </a:p>
          </p:txBody>
        </p:sp>
      </p:grpSp>
      <p:sp>
        <p:nvSpPr>
          <p:cNvPr id="4" name="Slide Number Placeholder 3"/>
          <p:cNvSpPr>
            <a:spLocks noGrp="1"/>
          </p:cNvSpPr>
          <p:nvPr>
            <p:ph type="sldNum" sz="quarter" idx="12"/>
          </p:nvPr>
        </p:nvSpPr>
        <p:spPr/>
        <p:txBody>
          <a:bodyPr/>
          <a:lstStyle/>
          <a:p>
            <a:fld id="{87505C8C-BB84-42E2-A236-8AB4ACB7820A}" type="slidenum">
              <a:rPr lang="en-US" smtClean="0"/>
              <a:t>111</a:t>
            </a:fld>
            <a:endParaRPr lang="en-US" dirty="0"/>
          </a:p>
        </p:txBody>
      </p:sp>
    </p:spTree>
    <p:extLst>
      <p:ext uri="{BB962C8B-B14F-4D97-AF65-F5344CB8AC3E}">
        <p14:creationId xmlns:p14="http://schemas.microsoft.com/office/powerpoint/2010/main" val="30517096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30" y="978933"/>
            <a:ext cx="10058400" cy="758426"/>
          </a:xfrm>
        </p:spPr>
        <p:txBody>
          <a:bodyPr>
            <a:noAutofit/>
          </a:bodyPr>
          <a:lstStyle/>
          <a:p>
            <a:r>
              <a:rPr lang="en-GB" sz="6000" dirty="0">
                <a:solidFill>
                  <a:schemeClr val="accent4">
                    <a:lumMod val="50000"/>
                  </a:schemeClr>
                </a:solidFill>
              </a:rPr>
              <a:t>Financial projections as a mirror</a:t>
            </a:r>
          </a:p>
        </p:txBody>
      </p:sp>
      <p:sp>
        <p:nvSpPr>
          <p:cNvPr id="5" name="Content Placeholder 2"/>
          <p:cNvSpPr>
            <a:spLocks noGrp="1"/>
          </p:cNvSpPr>
          <p:nvPr>
            <p:ph idx="1"/>
          </p:nvPr>
        </p:nvSpPr>
        <p:spPr>
          <a:xfrm>
            <a:off x="1097280" y="1845734"/>
            <a:ext cx="10755630" cy="4305684"/>
          </a:xfrm>
        </p:spPr>
        <p:txBody>
          <a:bodyPr>
            <a:noAutofit/>
          </a:bodyPr>
          <a:lstStyle/>
          <a:p>
            <a:pPr lvl="0">
              <a:spcBef>
                <a:spcPts val="600"/>
              </a:spcBef>
            </a:pPr>
            <a:r>
              <a:rPr lang="en-US" sz="3600" dirty="0">
                <a:solidFill>
                  <a:schemeClr val="accent4">
                    <a:lumMod val="50000"/>
                  </a:schemeClr>
                </a:solidFill>
              </a:rPr>
              <a:t>Financial projections can be thought of as reflections:</a:t>
            </a:r>
          </a:p>
          <a:p>
            <a:pPr lvl="0">
              <a:spcBef>
                <a:spcPts val="600"/>
              </a:spcBef>
            </a:pPr>
            <a:endParaRPr lang="en-US" sz="500" dirty="0">
              <a:solidFill>
                <a:schemeClr val="accent4">
                  <a:lumMod val="50000"/>
                </a:schemeClr>
              </a:solidFill>
            </a:endParaRPr>
          </a:p>
          <a:p>
            <a:pPr marL="0" indent="-457200">
              <a:spcBef>
                <a:spcPts val="600"/>
              </a:spcBef>
              <a:spcAft>
                <a:spcPts val="0"/>
              </a:spcAft>
              <a:buFont typeface="+mj-lt"/>
              <a:buAutoNum type="arabicPeriod"/>
            </a:pPr>
            <a:r>
              <a:rPr lang="en-US" sz="3600" dirty="0">
                <a:solidFill>
                  <a:schemeClr val="accent4">
                    <a:lumMod val="50000"/>
                  </a:schemeClr>
                </a:solidFill>
              </a:rPr>
              <a:t>Force entrepreneurs to reflect on their business model </a:t>
            </a:r>
          </a:p>
          <a:p>
            <a:pPr marL="1487452" lvl="6" indent="-571500">
              <a:spcBef>
                <a:spcPts val="600"/>
              </a:spcBef>
              <a:spcAft>
                <a:spcPts val="0"/>
              </a:spcAft>
              <a:buFont typeface="Courier New" panose="02070309020205020404" pitchFamily="49" charset="0"/>
              <a:buChar char="o"/>
            </a:pPr>
            <a:r>
              <a:rPr lang="en-US" sz="3200" dirty="0">
                <a:solidFill>
                  <a:schemeClr val="accent4">
                    <a:lumMod val="50000"/>
                  </a:schemeClr>
                </a:solidFill>
              </a:rPr>
              <a:t>Analyze, motivate, and discuss strategic choices</a:t>
            </a:r>
          </a:p>
          <a:p>
            <a:pPr marL="0" lvl="1" indent="0">
              <a:spcBef>
                <a:spcPts val="600"/>
              </a:spcBef>
              <a:spcAft>
                <a:spcPts val="0"/>
              </a:spcAft>
              <a:buNone/>
            </a:pPr>
            <a:endParaRPr lang="en-GB" sz="600" dirty="0">
              <a:solidFill>
                <a:schemeClr val="accent4">
                  <a:lumMod val="50000"/>
                </a:schemeClr>
              </a:solidFill>
            </a:endParaRPr>
          </a:p>
          <a:p>
            <a:pPr marL="0" indent="-457200">
              <a:spcBef>
                <a:spcPts val="600"/>
              </a:spcBef>
              <a:spcAft>
                <a:spcPts val="0"/>
              </a:spcAft>
              <a:buFont typeface="+mj-lt"/>
              <a:buAutoNum type="arabicPeriod"/>
            </a:pPr>
            <a:r>
              <a:rPr lang="en-US" sz="3600" dirty="0">
                <a:solidFill>
                  <a:schemeClr val="accent4">
                    <a:lumMod val="50000"/>
                  </a:schemeClr>
                </a:solidFill>
              </a:rPr>
              <a:t>Are a reflection of the businesses plan</a:t>
            </a:r>
          </a:p>
          <a:p>
            <a:pPr marL="1490472" lvl="7" indent="-571500">
              <a:spcBef>
                <a:spcPts val="600"/>
              </a:spcBef>
              <a:spcAft>
                <a:spcPts val="0"/>
              </a:spcAft>
              <a:buFont typeface="Courier New" panose="02070309020205020404" pitchFamily="49" charset="0"/>
              <a:buChar char="o"/>
            </a:pPr>
            <a:r>
              <a:rPr lang="en-US" sz="3200" dirty="0">
                <a:solidFill>
                  <a:schemeClr val="accent4">
                    <a:lumMod val="50000"/>
                  </a:schemeClr>
                </a:solidFill>
              </a:rPr>
              <a:t>Set expectations and make BP speak in numbers</a:t>
            </a:r>
          </a:p>
          <a:p>
            <a:pPr marL="0" indent="-457200">
              <a:spcBef>
                <a:spcPts val="600"/>
              </a:spcBef>
              <a:spcAft>
                <a:spcPts val="0"/>
              </a:spcAft>
              <a:buFont typeface="+mj-lt"/>
              <a:buAutoNum type="arabicPeriod"/>
            </a:pPr>
            <a:r>
              <a:rPr lang="en-US" sz="3600" dirty="0">
                <a:solidFill>
                  <a:schemeClr val="accent4">
                    <a:lumMod val="50000"/>
                  </a:schemeClr>
                </a:solidFill>
              </a:rPr>
              <a:t>Reflect something about entrepreneurs themselves</a:t>
            </a:r>
          </a:p>
          <a:p>
            <a:pPr marL="1490472" lvl="5" indent="-571500">
              <a:spcBef>
                <a:spcPts val="600"/>
              </a:spcBef>
              <a:spcAft>
                <a:spcPts val="0"/>
              </a:spcAft>
              <a:buFont typeface="Courier New" panose="02070309020205020404" pitchFamily="49" charset="0"/>
              <a:buChar char="o"/>
            </a:pPr>
            <a:r>
              <a:rPr lang="en-US" sz="3200" dirty="0">
                <a:solidFill>
                  <a:schemeClr val="accent4">
                    <a:lumMod val="50000"/>
                  </a:schemeClr>
                </a:solidFill>
              </a:rPr>
              <a:t>Reveal their approach to business</a:t>
            </a:r>
            <a:endParaRPr lang="en-GB" sz="3200"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87505C8C-BB84-42E2-A236-8AB4ACB7820A}" type="slidenum">
              <a:rPr lang="en-US" smtClean="0"/>
              <a:t>112</a:t>
            </a:fld>
            <a:endParaRPr lang="en-US" dirty="0"/>
          </a:p>
        </p:txBody>
      </p:sp>
    </p:spTree>
    <p:extLst>
      <p:ext uri="{BB962C8B-B14F-4D97-AF65-F5344CB8AC3E}">
        <p14:creationId xmlns:p14="http://schemas.microsoft.com/office/powerpoint/2010/main" val="15406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altLang="en-US" sz="6000" dirty="0">
                <a:solidFill>
                  <a:schemeClr val="accent4">
                    <a:lumMod val="50000"/>
                  </a:schemeClr>
                </a:solidFill>
              </a:rPr>
              <a:t>Limitations</a:t>
            </a:r>
          </a:p>
        </p:txBody>
      </p:sp>
      <p:sp>
        <p:nvSpPr>
          <p:cNvPr id="3" name="Content Placeholder 2"/>
          <p:cNvSpPr>
            <a:spLocks noGrp="1"/>
          </p:cNvSpPr>
          <p:nvPr>
            <p:ph idx="1"/>
          </p:nvPr>
        </p:nvSpPr>
        <p:spPr>
          <a:xfrm>
            <a:off x="933450" y="1888899"/>
            <a:ext cx="10431236" cy="4525962"/>
          </a:xfrm>
        </p:spPr>
        <p:txBody>
          <a:bodyPr>
            <a:normAutofit/>
          </a:bodyPr>
          <a:lstStyle/>
          <a:p>
            <a:pPr marL="0" indent="0">
              <a:buNone/>
            </a:pPr>
            <a:r>
              <a:rPr lang="en-GB" altLang="en-US" sz="3600" dirty="0">
                <a:solidFill>
                  <a:schemeClr val="accent4">
                    <a:lumMod val="50000"/>
                  </a:schemeClr>
                </a:solidFill>
              </a:rPr>
              <a:t>The nature of the entrepreneurial process implies that:</a:t>
            </a:r>
          </a:p>
          <a:p>
            <a:pPr>
              <a:buFont typeface="Courier New" panose="02070309020205020404" pitchFamily="49" charset="0"/>
              <a:buChar char="o"/>
            </a:pPr>
            <a:r>
              <a:rPr lang="en-GB" altLang="en-US" sz="3600" dirty="0">
                <a:solidFill>
                  <a:schemeClr val="accent4">
                    <a:lumMod val="50000"/>
                  </a:schemeClr>
                </a:solidFill>
              </a:rPr>
              <a:t> Financial projections are always inaccurate</a:t>
            </a:r>
          </a:p>
          <a:p>
            <a:pPr>
              <a:buFont typeface="Courier New" panose="02070309020205020404" pitchFamily="49" charset="0"/>
              <a:buChar char="o"/>
            </a:pPr>
            <a:r>
              <a:rPr lang="en-GB" altLang="en-US" sz="3600" dirty="0">
                <a:solidFill>
                  <a:schemeClr val="accent4">
                    <a:lumMod val="50000"/>
                  </a:schemeClr>
                </a:solidFill>
              </a:rPr>
              <a:t> Financial projections quickly become outdated</a:t>
            </a:r>
          </a:p>
          <a:p>
            <a:pPr>
              <a:buFont typeface="Courier New" panose="02070309020205020404" pitchFamily="49" charset="0"/>
              <a:buChar char="o"/>
            </a:pPr>
            <a:r>
              <a:rPr lang="en-GB" altLang="en-US" sz="3600" dirty="0">
                <a:solidFill>
                  <a:schemeClr val="accent4">
                    <a:lumMod val="50000"/>
                  </a:schemeClr>
                </a:solidFill>
              </a:rPr>
              <a:t> Financial projections are always optimistic </a:t>
            </a:r>
          </a:p>
          <a:p>
            <a:pPr marL="384048" lvl="2" indent="0">
              <a:buNone/>
            </a:pPr>
            <a:r>
              <a:rPr lang="en-GB" altLang="en-US" sz="2800" dirty="0">
                <a:solidFill>
                  <a:schemeClr val="accent4">
                    <a:lumMod val="50000"/>
                  </a:schemeClr>
                </a:solidFill>
              </a:rPr>
              <a:t>		</a:t>
            </a:r>
            <a:endParaRPr lang="en-GB" altLang="en-US" sz="3600" dirty="0">
              <a:solidFill>
                <a:schemeClr val="accent4">
                  <a:lumMod val="50000"/>
                </a:schemeClr>
              </a:solidFill>
            </a:endParaRPr>
          </a:p>
        </p:txBody>
      </p:sp>
      <p:sp>
        <p:nvSpPr>
          <p:cNvPr id="2" name="Slide Number Placeholder 1"/>
          <p:cNvSpPr>
            <a:spLocks noGrp="1"/>
          </p:cNvSpPr>
          <p:nvPr>
            <p:ph type="sldNum" sz="quarter" idx="12"/>
          </p:nvPr>
        </p:nvSpPr>
        <p:spPr/>
        <p:txBody>
          <a:bodyPr/>
          <a:lstStyle/>
          <a:p>
            <a:fld id="{87505C8C-BB84-42E2-A236-8AB4ACB7820A}" type="slidenum">
              <a:rPr lang="en-US" smtClean="0"/>
              <a:t>113</a:t>
            </a:fld>
            <a:endParaRPr lang="en-US" dirty="0"/>
          </a:p>
        </p:txBody>
      </p:sp>
    </p:spTree>
    <p:extLst>
      <p:ext uri="{BB962C8B-B14F-4D97-AF65-F5344CB8AC3E}">
        <p14:creationId xmlns:p14="http://schemas.microsoft.com/office/powerpoint/2010/main" val="4511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44880" y="277459"/>
            <a:ext cx="11247120" cy="1450757"/>
          </a:xfrm>
        </p:spPr>
        <p:txBody>
          <a:bodyPr>
            <a:noAutofit/>
          </a:bodyPr>
          <a:lstStyle/>
          <a:p>
            <a:r>
              <a:rPr lang="en-GB" altLang="en-US" sz="6000" dirty="0">
                <a:solidFill>
                  <a:schemeClr val="accent4">
                    <a:lumMod val="50000"/>
                  </a:schemeClr>
                </a:solidFill>
              </a:rPr>
              <a:t>The structure of financial projections</a:t>
            </a:r>
          </a:p>
        </p:txBody>
      </p:sp>
      <p:sp>
        <p:nvSpPr>
          <p:cNvPr id="3" name="Content Placeholder 2"/>
          <p:cNvSpPr>
            <a:spLocks noGrp="1"/>
          </p:cNvSpPr>
          <p:nvPr>
            <p:ph idx="1"/>
          </p:nvPr>
        </p:nvSpPr>
        <p:spPr>
          <a:xfrm>
            <a:off x="933450" y="1888899"/>
            <a:ext cx="11008614" cy="4265013"/>
          </a:xfrm>
        </p:spPr>
        <p:txBody>
          <a:bodyPr>
            <a:normAutofit/>
          </a:bodyPr>
          <a:lstStyle/>
          <a:p>
            <a:pPr marL="0" indent="0">
              <a:buNone/>
            </a:pPr>
            <a:r>
              <a:rPr lang="en-GB" altLang="en-US" sz="3600" dirty="0">
                <a:solidFill>
                  <a:schemeClr val="accent4">
                    <a:lumMod val="50000"/>
                  </a:schemeClr>
                </a:solidFill>
              </a:rPr>
              <a:t>Financial projections consist of three main accounts:</a:t>
            </a:r>
          </a:p>
          <a:p>
            <a:pPr marL="742950" indent="-742950">
              <a:buFont typeface="+mj-lt"/>
              <a:buAutoNum type="arabicPeriod"/>
            </a:pPr>
            <a:r>
              <a:rPr lang="en-GB" altLang="en-US" sz="3600" dirty="0">
                <a:solidFill>
                  <a:schemeClr val="accent4">
                    <a:lumMod val="50000"/>
                  </a:schemeClr>
                </a:solidFill>
              </a:rPr>
              <a:t>Income statement (IS): business model and profitability</a:t>
            </a:r>
          </a:p>
          <a:p>
            <a:pPr marL="841248" lvl="4" indent="0">
              <a:buNone/>
            </a:pPr>
            <a:r>
              <a:rPr lang="en-GB" altLang="en-US" sz="3200" dirty="0">
                <a:solidFill>
                  <a:schemeClr val="accent4">
                    <a:lumMod val="50000"/>
                  </a:schemeClr>
                </a:solidFill>
              </a:rPr>
              <a:t>- Costs, revenues, profitability measures (flows)</a:t>
            </a:r>
          </a:p>
          <a:p>
            <a:pPr marL="742950" indent="-742950">
              <a:buFont typeface="+mj-lt"/>
              <a:buAutoNum type="arabicPeriod"/>
            </a:pPr>
            <a:r>
              <a:rPr lang="en-GB" altLang="en-US" sz="3600" dirty="0">
                <a:solidFill>
                  <a:schemeClr val="accent4">
                    <a:lumMod val="50000"/>
                  </a:schemeClr>
                </a:solidFill>
              </a:rPr>
              <a:t>Balance sheet (BS): size, asset base structure, financing</a:t>
            </a:r>
          </a:p>
          <a:p>
            <a:pPr marL="841248" lvl="4" indent="0">
              <a:buNone/>
            </a:pPr>
            <a:r>
              <a:rPr lang="en-GB" altLang="en-US" sz="3200" dirty="0">
                <a:solidFill>
                  <a:schemeClr val="accent4">
                    <a:lumMod val="50000"/>
                  </a:schemeClr>
                </a:solidFill>
              </a:rPr>
              <a:t>- Assets and financing (types); net income links to IS (stocks)</a:t>
            </a:r>
          </a:p>
          <a:p>
            <a:pPr marL="742950" indent="-742950">
              <a:buFont typeface="+mj-lt"/>
              <a:buAutoNum type="arabicPeriod"/>
            </a:pPr>
            <a:r>
              <a:rPr lang="en-GB" altLang="en-US" sz="3600" dirty="0">
                <a:solidFill>
                  <a:schemeClr val="accent4">
                    <a:lumMod val="50000"/>
                  </a:schemeClr>
                </a:solidFill>
              </a:rPr>
              <a:t>Cash flow statement (CF): cash changes from IS and BS </a:t>
            </a:r>
          </a:p>
          <a:p>
            <a:pPr marL="841248" lvl="4" indent="0">
              <a:buNone/>
            </a:pPr>
            <a:r>
              <a:rPr lang="en-GB" altLang="en-US" sz="3200" dirty="0">
                <a:solidFill>
                  <a:schemeClr val="accent4">
                    <a:lumMod val="50000"/>
                  </a:schemeClr>
                </a:solidFill>
              </a:rPr>
              <a:t>- Financing needs, their amount and timing</a:t>
            </a:r>
          </a:p>
        </p:txBody>
      </p:sp>
      <p:sp>
        <p:nvSpPr>
          <p:cNvPr id="2" name="Slide Number Placeholder 1"/>
          <p:cNvSpPr>
            <a:spLocks noGrp="1"/>
          </p:cNvSpPr>
          <p:nvPr>
            <p:ph type="sldNum" sz="quarter" idx="12"/>
          </p:nvPr>
        </p:nvSpPr>
        <p:spPr/>
        <p:txBody>
          <a:bodyPr/>
          <a:lstStyle/>
          <a:p>
            <a:fld id="{87505C8C-BB84-42E2-A236-8AB4ACB7820A}" type="slidenum">
              <a:rPr lang="en-US" smtClean="0"/>
              <a:t>114</a:t>
            </a:fld>
            <a:endParaRPr lang="en-US" dirty="0"/>
          </a:p>
        </p:txBody>
      </p:sp>
    </p:spTree>
    <p:extLst>
      <p:ext uri="{BB962C8B-B14F-4D97-AF65-F5344CB8AC3E}">
        <p14:creationId xmlns:p14="http://schemas.microsoft.com/office/powerpoint/2010/main" val="10331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Sources of information</a:t>
            </a:r>
          </a:p>
        </p:txBody>
      </p:sp>
      <p:sp>
        <p:nvSpPr>
          <p:cNvPr id="3" name="Content Placeholder 2"/>
          <p:cNvSpPr>
            <a:spLocks noGrp="1"/>
          </p:cNvSpPr>
          <p:nvPr>
            <p:ph idx="1"/>
          </p:nvPr>
        </p:nvSpPr>
        <p:spPr>
          <a:xfrm>
            <a:off x="1097280" y="1845734"/>
            <a:ext cx="10572750" cy="4475056"/>
          </a:xfrm>
        </p:spPr>
        <p:txBody>
          <a:bodyPr>
            <a:normAutofit/>
          </a:bodyPr>
          <a:lstStyle/>
          <a:p>
            <a:pPr marL="0" indent="0">
              <a:lnSpc>
                <a:spcPct val="100000"/>
              </a:lnSpc>
              <a:spcBef>
                <a:spcPts val="600"/>
              </a:spcBef>
              <a:spcAft>
                <a:spcPts val="0"/>
              </a:spcAft>
              <a:buNone/>
            </a:pPr>
            <a:r>
              <a:rPr lang="en-GB" sz="3600" dirty="0">
                <a:solidFill>
                  <a:schemeClr val="accent4">
                    <a:lumMod val="50000"/>
                  </a:schemeClr>
                </a:solidFill>
              </a:rPr>
              <a:t>Financial projections reflect information about the company, the market(s), and the entrepreneur’s plans.</a:t>
            </a:r>
          </a:p>
          <a:p>
            <a:pPr marL="0" indent="0">
              <a:lnSpc>
                <a:spcPct val="100000"/>
              </a:lnSpc>
              <a:spcBef>
                <a:spcPts val="600"/>
              </a:spcBef>
              <a:spcAft>
                <a:spcPts val="0"/>
              </a:spcAft>
              <a:buNone/>
            </a:pPr>
            <a:endParaRPr lang="en-GB" sz="500" dirty="0">
              <a:solidFill>
                <a:schemeClr val="accent4">
                  <a:lumMod val="50000"/>
                </a:schemeClr>
              </a:solidFill>
            </a:endParaRPr>
          </a:p>
          <a:p>
            <a:pPr marL="0" indent="0">
              <a:lnSpc>
                <a:spcPct val="100000"/>
              </a:lnSpc>
              <a:spcBef>
                <a:spcPts val="600"/>
              </a:spcBef>
              <a:spcAft>
                <a:spcPts val="0"/>
              </a:spcAft>
              <a:buNone/>
            </a:pPr>
            <a:r>
              <a:rPr lang="en-GB" sz="3600" dirty="0">
                <a:solidFill>
                  <a:schemeClr val="accent4">
                    <a:lumMod val="50000"/>
                  </a:schemeClr>
                </a:solidFill>
              </a:rPr>
              <a:t>We distinguish four main sources of information:</a:t>
            </a:r>
          </a:p>
          <a:p>
            <a:pPr>
              <a:lnSpc>
                <a:spcPct val="100000"/>
              </a:lnSpc>
              <a:spcBef>
                <a:spcPts val="600"/>
              </a:spcBef>
              <a:spcAft>
                <a:spcPts val="0"/>
              </a:spcAft>
              <a:buFont typeface="Courier New" panose="02070309020205020404" pitchFamily="49" charset="0"/>
              <a:buChar char="o"/>
            </a:pPr>
            <a:r>
              <a:rPr lang="en-GB" sz="3600" dirty="0">
                <a:solidFill>
                  <a:schemeClr val="accent4">
                    <a:lumMod val="50000"/>
                  </a:schemeClr>
                </a:solidFill>
              </a:rPr>
              <a:t> Primary data research: directly from the market</a:t>
            </a:r>
          </a:p>
          <a:p>
            <a:pPr>
              <a:lnSpc>
                <a:spcPct val="100000"/>
              </a:lnSpc>
              <a:spcBef>
                <a:spcPts val="600"/>
              </a:spcBef>
              <a:spcAft>
                <a:spcPts val="0"/>
              </a:spcAft>
              <a:buFont typeface="Courier New" panose="02070309020205020404" pitchFamily="49" charset="0"/>
              <a:buChar char="o"/>
            </a:pPr>
            <a:r>
              <a:rPr lang="en-GB" sz="3600" dirty="0">
                <a:solidFill>
                  <a:schemeClr val="accent4">
                    <a:lumMod val="50000"/>
                  </a:schemeClr>
                </a:solidFill>
              </a:rPr>
              <a:t> Secondary data research: filtered and prepared</a:t>
            </a:r>
          </a:p>
          <a:p>
            <a:pPr>
              <a:lnSpc>
                <a:spcPct val="100000"/>
              </a:lnSpc>
              <a:spcBef>
                <a:spcPts val="600"/>
              </a:spcBef>
              <a:spcAft>
                <a:spcPts val="0"/>
              </a:spcAft>
              <a:buFont typeface="Courier New" panose="02070309020205020404" pitchFamily="49" charset="0"/>
              <a:buChar char="o"/>
            </a:pPr>
            <a:r>
              <a:rPr lang="en-GB" sz="3600" dirty="0">
                <a:solidFill>
                  <a:schemeClr val="accent4">
                    <a:lumMod val="50000"/>
                  </a:schemeClr>
                </a:solidFill>
              </a:rPr>
              <a:t> Learn from the experience of similar companies</a:t>
            </a:r>
          </a:p>
          <a:p>
            <a:pPr>
              <a:lnSpc>
                <a:spcPct val="100000"/>
              </a:lnSpc>
              <a:spcBef>
                <a:spcPts val="600"/>
              </a:spcBef>
              <a:spcAft>
                <a:spcPts val="0"/>
              </a:spcAft>
              <a:buFont typeface="Courier New" panose="02070309020205020404" pitchFamily="49" charset="0"/>
              <a:buChar char="o"/>
            </a:pPr>
            <a:r>
              <a:rPr lang="en-GB" sz="3600" dirty="0">
                <a:solidFill>
                  <a:schemeClr val="accent4">
                    <a:lumMod val="50000"/>
                  </a:schemeClr>
                </a:solidFill>
              </a:rPr>
              <a:t> Use own past performance, when available</a:t>
            </a:r>
          </a:p>
        </p:txBody>
      </p:sp>
      <p:sp>
        <p:nvSpPr>
          <p:cNvPr id="4" name="Slide Number Placeholder 3"/>
          <p:cNvSpPr>
            <a:spLocks noGrp="1"/>
          </p:cNvSpPr>
          <p:nvPr>
            <p:ph type="sldNum" sz="quarter" idx="12"/>
          </p:nvPr>
        </p:nvSpPr>
        <p:spPr/>
        <p:txBody>
          <a:bodyPr/>
          <a:lstStyle/>
          <a:p>
            <a:fld id="{87505C8C-BB84-42E2-A236-8AB4ACB7820A}" type="slidenum">
              <a:rPr lang="en-US" smtClean="0"/>
              <a:t>115</a:t>
            </a:fld>
            <a:endParaRPr lang="en-US" dirty="0"/>
          </a:p>
        </p:txBody>
      </p:sp>
    </p:spTree>
    <p:extLst>
      <p:ext uri="{BB962C8B-B14F-4D97-AF65-F5344CB8AC3E}">
        <p14:creationId xmlns:p14="http://schemas.microsoft.com/office/powerpoint/2010/main" val="127756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5365"/>
            <a:ext cx="11094720" cy="1561996"/>
          </a:xfrm>
        </p:spPr>
        <p:txBody>
          <a:bodyPr>
            <a:noAutofit/>
          </a:bodyPr>
          <a:lstStyle/>
          <a:p>
            <a:r>
              <a:rPr lang="en-GB" sz="6000" dirty="0">
                <a:solidFill>
                  <a:schemeClr val="accent4">
                    <a:lumMod val="50000"/>
                  </a:schemeClr>
                </a:solidFill>
              </a:rPr>
              <a:t>How to build financial projections</a:t>
            </a:r>
          </a:p>
        </p:txBody>
      </p:sp>
      <p:sp>
        <p:nvSpPr>
          <p:cNvPr id="3" name="Content Placeholder 2"/>
          <p:cNvSpPr>
            <a:spLocks noGrp="1"/>
          </p:cNvSpPr>
          <p:nvPr>
            <p:ph idx="1"/>
          </p:nvPr>
        </p:nvSpPr>
        <p:spPr>
          <a:xfrm>
            <a:off x="1097280" y="1845733"/>
            <a:ext cx="10872216" cy="4599401"/>
          </a:xfrm>
        </p:spPr>
        <p:txBody>
          <a:bodyPr>
            <a:noAutofit/>
          </a:bodyPr>
          <a:lstStyle/>
          <a:p>
            <a:pPr marL="0" lvl="0" indent="0">
              <a:buNone/>
            </a:pPr>
            <a:r>
              <a:rPr lang="en-US" sz="3600" dirty="0">
                <a:solidFill>
                  <a:schemeClr val="accent4">
                    <a:lumMod val="50000"/>
                  </a:schemeClr>
                </a:solidFill>
              </a:rPr>
              <a:t>The process requires discipline and an analytical approach, that result into five different steps:</a:t>
            </a:r>
          </a:p>
          <a:p>
            <a:pPr marL="457200" lvl="0" indent="-457200">
              <a:buFont typeface="+mj-lt"/>
              <a:buAutoNum type="arabicPeriod"/>
            </a:pPr>
            <a:r>
              <a:rPr lang="en-US" sz="3600" dirty="0">
                <a:solidFill>
                  <a:schemeClr val="accent4">
                    <a:lumMod val="50000"/>
                  </a:schemeClr>
                </a:solidFill>
              </a:rPr>
              <a:t>Define a timeline</a:t>
            </a:r>
            <a:endParaRPr lang="en-GB" sz="3600" dirty="0">
              <a:solidFill>
                <a:schemeClr val="accent4">
                  <a:lumMod val="50000"/>
                </a:schemeClr>
              </a:solidFill>
            </a:endParaRPr>
          </a:p>
          <a:p>
            <a:pPr marL="457200" lvl="0" indent="-457200">
              <a:buFont typeface="+mj-lt"/>
              <a:buAutoNum type="arabicPeriod"/>
            </a:pPr>
            <a:r>
              <a:rPr lang="en-US" sz="3600" dirty="0">
                <a:solidFill>
                  <a:schemeClr val="accent4">
                    <a:lumMod val="50000"/>
                  </a:schemeClr>
                </a:solidFill>
              </a:rPr>
              <a:t>Estimate the revenues of the company</a:t>
            </a:r>
            <a:endParaRPr lang="en-GB" sz="3600" dirty="0">
              <a:solidFill>
                <a:schemeClr val="accent4">
                  <a:lumMod val="50000"/>
                </a:schemeClr>
              </a:solidFill>
            </a:endParaRPr>
          </a:p>
          <a:p>
            <a:pPr marL="457200" lvl="0" indent="-457200">
              <a:buFont typeface="+mj-lt"/>
              <a:buAutoNum type="arabicPeriod"/>
            </a:pPr>
            <a:r>
              <a:rPr lang="en-US" sz="3600" dirty="0">
                <a:solidFill>
                  <a:schemeClr val="accent4">
                    <a:lumMod val="50000"/>
                  </a:schemeClr>
                </a:solidFill>
              </a:rPr>
              <a:t>Estimate the costs of the company</a:t>
            </a:r>
            <a:endParaRPr lang="en-GB" sz="3600" dirty="0">
              <a:solidFill>
                <a:schemeClr val="accent4">
                  <a:lumMod val="50000"/>
                </a:schemeClr>
              </a:solidFill>
            </a:endParaRPr>
          </a:p>
          <a:p>
            <a:pPr marL="457200" lvl="0" indent="-457200">
              <a:buFont typeface="+mj-lt"/>
              <a:buAutoNum type="arabicPeriod"/>
            </a:pPr>
            <a:r>
              <a:rPr lang="en-US" sz="3600" dirty="0">
                <a:solidFill>
                  <a:schemeClr val="accent4">
                    <a:lumMod val="50000"/>
                  </a:schemeClr>
                </a:solidFill>
              </a:rPr>
              <a:t>Build the three financial statements</a:t>
            </a:r>
            <a:endParaRPr lang="en-GB" sz="3600" dirty="0">
              <a:solidFill>
                <a:schemeClr val="accent4">
                  <a:lumMod val="50000"/>
                </a:schemeClr>
              </a:solidFill>
            </a:endParaRPr>
          </a:p>
          <a:p>
            <a:pPr marL="457200" lvl="0" indent="-457200">
              <a:buFont typeface="+mj-lt"/>
              <a:buAutoNum type="arabicPeriod"/>
            </a:pPr>
            <a:r>
              <a:rPr lang="en-US" sz="3600" dirty="0">
                <a:solidFill>
                  <a:schemeClr val="accent4">
                    <a:lumMod val="50000"/>
                  </a:schemeClr>
                </a:solidFill>
              </a:rPr>
              <a:t>Formulate the financial plan</a:t>
            </a:r>
            <a:endParaRPr lang="en-GB"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116</a:t>
            </a:fld>
            <a:endParaRPr lang="en-US" dirty="0"/>
          </a:p>
        </p:txBody>
      </p:sp>
    </p:spTree>
    <p:extLst>
      <p:ext uri="{BB962C8B-B14F-4D97-AF65-F5344CB8AC3E}">
        <p14:creationId xmlns:p14="http://schemas.microsoft.com/office/powerpoint/2010/main" val="40114206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1: define a timeline</a:t>
            </a:r>
          </a:p>
        </p:txBody>
      </p:sp>
      <p:sp>
        <p:nvSpPr>
          <p:cNvPr id="3" name="Content Placeholder 2"/>
          <p:cNvSpPr>
            <a:spLocks noGrp="1"/>
          </p:cNvSpPr>
          <p:nvPr>
            <p:ph idx="1"/>
          </p:nvPr>
        </p:nvSpPr>
        <p:spPr>
          <a:xfrm>
            <a:off x="1097280" y="1737360"/>
            <a:ext cx="10954512" cy="4838096"/>
          </a:xfrm>
        </p:spPr>
        <p:txBody>
          <a:bodyPr>
            <a:noAutofit/>
          </a:bodyPr>
          <a:lstStyle/>
          <a:p>
            <a:pPr>
              <a:buFont typeface="Courier New" panose="02070309020205020404" pitchFamily="49" charset="0"/>
              <a:buChar char="o"/>
            </a:pPr>
            <a:r>
              <a:rPr lang="en-GB" sz="3600" dirty="0">
                <a:solidFill>
                  <a:schemeClr val="accent4">
                    <a:lumMod val="50000"/>
                  </a:schemeClr>
                </a:solidFill>
              </a:rPr>
              <a:t> Identify the relevant business milestones</a:t>
            </a:r>
          </a:p>
          <a:p>
            <a:pPr lvl="2">
              <a:buFont typeface="Courier New" panose="02070309020205020404" pitchFamily="49" charset="0"/>
              <a:buChar char="o"/>
            </a:pPr>
            <a:r>
              <a:rPr lang="en-GB" sz="3200" dirty="0">
                <a:solidFill>
                  <a:schemeClr val="accent4">
                    <a:lumMod val="50000"/>
                  </a:schemeClr>
                </a:solidFill>
              </a:rPr>
              <a:t> Can be reflected into a Gantt chart</a:t>
            </a:r>
          </a:p>
          <a:p>
            <a:pPr lvl="2">
              <a:buFont typeface="Courier New" panose="02070309020205020404" pitchFamily="49" charset="0"/>
              <a:buChar char="o"/>
            </a:pPr>
            <a:r>
              <a:rPr lang="en-GB" sz="1050" dirty="0">
                <a:solidFill>
                  <a:schemeClr val="accent4">
                    <a:lumMod val="50000"/>
                  </a:schemeClr>
                </a:solidFill>
                <a:hlinkClick r:id="rId2"/>
              </a:rPr>
              <a:t>https://www.google.com/search?q=gantt+chart&amp;client=firefox-b-d&amp;hl=en&amp;sxsrf=APq-WBvgNJ19_UyQ9BTtmB-52E7MKyAEHQ:1646317205863&amp;source=lnms&amp;tbm=isch&amp;sa=X&amp;ved=2ahUKEwjbn_jBkar2AhUlQ_EDHdJjADoQ_AUoAXoECAEQAw&amp;biw=2880&amp;bih=1103&amp;dpr=1.33</a:t>
            </a:r>
            <a:endParaRPr lang="en-GB" sz="1050" dirty="0">
              <a:solidFill>
                <a:schemeClr val="accent4">
                  <a:lumMod val="50000"/>
                </a:schemeClr>
              </a:solidFill>
            </a:endParaRPr>
          </a:p>
          <a:p>
            <a:pPr>
              <a:buFont typeface="Courier New" panose="02070309020205020404" pitchFamily="49" charset="0"/>
              <a:buChar char="o"/>
            </a:pPr>
            <a:r>
              <a:rPr lang="en-GB" sz="3600" dirty="0">
                <a:solidFill>
                  <a:schemeClr val="accent4">
                    <a:lumMod val="50000"/>
                  </a:schemeClr>
                </a:solidFill>
              </a:rPr>
              <a:t> Define the appropriate time horizon (across milestones)</a:t>
            </a:r>
          </a:p>
          <a:p>
            <a:pPr lvl="2">
              <a:buFont typeface="Courier New" panose="02070309020205020404" pitchFamily="49" charset="0"/>
              <a:buChar char="o"/>
            </a:pPr>
            <a:r>
              <a:rPr lang="en-GB" sz="3000" dirty="0">
                <a:solidFill>
                  <a:schemeClr val="accent4">
                    <a:lumMod val="50000"/>
                  </a:schemeClr>
                </a:solidFill>
              </a:rPr>
              <a:t> </a:t>
            </a:r>
            <a:r>
              <a:rPr lang="en-GB" sz="3200" dirty="0">
                <a:solidFill>
                  <a:schemeClr val="accent4">
                    <a:lumMod val="50000"/>
                  </a:schemeClr>
                </a:solidFill>
              </a:rPr>
              <a:t>From 2 years (apps) to 20 (nuclear) – typical is 5 or 6</a:t>
            </a:r>
          </a:p>
          <a:p>
            <a:pPr>
              <a:buFont typeface="Courier New" panose="02070309020205020404" pitchFamily="49" charset="0"/>
              <a:buChar char="o"/>
            </a:pPr>
            <a:r>
              <a:rPr lang="en-GB" sz="3600" dirty="0">
                <a:solidFill>
                  <a:schemeClr val="accent4">
                    <a:lumMod val="50000"/>
                  </a:schemeClr>
                </a:solidFill>
              </a:rPr>
              <a:t> Set the level of account detail (between milestones)</a:t>
            </a:r>
          </a:p>
          <a:p>
            <a:pPr lvl="2">
              <a:buFont typeface="Courier New" panose="02070309020205020404" pitchFamily="49" charset="0"/>
              <a:buChar char="o"/>
            </a:pPr>
            <a:r>
              <a:rPr lang="en-GB" sz="3000" dirty="0">
                <a:solidFill>
                  <a:schemeClr val="accent4">
                    <a:lumMod val="50000"/>
                  </a:schemeClr>
                </a:solidFill>
              </a:rPr>
              <a:t> </a:t>
            </a:r>
            <a:r>
              <a:rPr lang="en-GB" sz="3200" dirty="0">
                <a:solidFill>
                  <a:schemeClr val="accent4">
                    <a:lumMod val="50000"/>
                  </a:schemeClr>
                </a:solidFill>
              </a:rPr>
              <a:t>Monthly, quarterly, yearly </a:t>
            </a:r>
          </a:p>
          <a:p>
            <a:pPr>
              <a:buFont typeface="Courier New" panose="02070309020205020404" pitchFamily="49" charset="0"/>
              <a:buChar char="o"/>
            </a:pPr>
            <a:r>
              <a:rPr lang="en-GB" sz="3600" dirty="0">
                <a:solidFill>
                  <a:schemeClr val="accent4">
                    <a:lumMod val="50000"/>
                  </a:schemeClr>
                </a:solidFill>
              </a:rPr>
              <a:t> Set the time intervals, across the horizon</a:t>
            </a:r>
          </a:p>
        </p:txBody>
      </p:sp>
      <p:sp>
        <p:nvSpPr>
          <p:cNvPr id="4" name="Slide Number Placeholder 3"/>
          <p:cNvSpPr>
            <a:spLocks noGrp="1"/>
          </p:cNvSpPr>
          <p:nvPr>
            <p:ph type="sldNum" sz="quarter" idx="12"/>
          </p:nvPr>
        </p:nvSpPr>
        <p:spPr/>
        <p:txBody>
          <a:bodyPr/>
          <a:lstStyle/>
          <a:p>
            <a:fld id="{87505C8C-BB84-42E2-A236-8AB4ACB7820A}" type="slidenum">
              <a:rPr lang="en-US" smtClean="0"/>
              <a:t>117</a:t>
            </a:fld>
            <a:endParaRPr lang="en-US" dirty="0"/>
          </a:p>
        </p:txBody>
      </p:sp>
    </p:spTree>
    <p:extLst>
      <p:ext uri="{BB962C8B-B14F-4D97-AF65-F5344CB8AC3E}">
        <p14:creationId xmlns:p14="http://schemas.microsoft.com/office/powerpoint/2010/main" val="6232790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1: define a timeline</a:t>
            </a:r>
          </a:p>
        </p:txBody>
      </p:sp>
      <p:sp>
        <p:nvSpPr>
          <p:cNvPr id="3" name="Content Placeholder 2"/>
          <p:cNvSpPr>
            <a:spLocks noGrp="1"/>
          </p:cNvSpPr>
          <p:nvPr>
            <p:ph idx="1"/>
          </p:nvPr>
        </p:nvSpPr>
        <p:spPr>
          <a:xfrm>
            <a:off x="1097280" y="1737360"/>
            <a:ext cx="10954512" cy="4838096"/>
          </a:xfrm>
        </p:spPr>
        <p:txBody>
          <a:bodyPr>
            <a:noAutofit/>
          </a:bodyPr>
          <a:lstStyle/>
          <a:p>
            <a:pPr>
              <a:buFont typeface="Courier New" panose="02070309020205020404" pitchFamily="49" charset="0"/>
              <a:buChar char="o"/>
            </a:pPr>
            <a:r>
              <a:rPr lang="en-GB" sz="3600" dirty="0">
                <a:solidFill>
                  <a:schemeClr val="accent4">
                    <a:lumMod val="50000"/>
                  </a:schemeClr>
                </a:solidFill>
              </a:rPr>
              <a:t> Milestones are particularly important, as they are also used to define funding-relevant targets.</a:t>
            </a:r>
          </a:p>
          <a:p>
            <a:pPr lvl="2">
              <a:buFont typeface="Courier New" panose="02070309020205020404" pitchFamily="49" charset="0"/>
              <a:buChar char="o"/>
            </a:pPr>
            <a:r>
              <a:rPr lang="en-GB" sz="3200" dirty="0">
                <a:solidFill>
                  <a:schemeClr val="accent4">
                    <a:lumMod val="50000"/>
                  </a:schemeClr>
                </a:solidFill>
              </a:rPr>
              <a:t> Milestone = Salient event whose achievement reveals important information in a discontinuous way</a:t>
            </a:r>
          </a:p>
          <a:p>
            <a:pPr>
              <a:buFont typeface="Courier New" panose="02070309020205020404" pitchFamily="49" charset="0"/>
              <a:buChar char="o"/>
            </a:pPr>
            <a:r>
              <a:rPr lang="en-GB" sz="3600" dirty="0">
                <a:solidFill>
                  <a:schemeClr val="accent4">
                    <a:lumMod val="50000"/>
                  </a:schemeClr>
                </a:solidFill>
              </a:rPr>
              <a:t> Milestones represent different types of business achievements, from technical, to commercial, to managerial.</a:t>
            </a:r>
          </a:p>
          <a:p>
            <a:pPr marL="384048" lvl="2" indent="0">
              <a:buNone/>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118</a:t>
            </a:fld>
            <a:endParaRPr lang="en-US" dirty="0"/>
          </a:p>
        </p:txBody>
      </p:sp>
    </p:spTree>
    <p:extLst>
      <p:ext uri="{BB962C8B-B14F-4D97-AF65-F5344CB8AC3E}">
        <p14:creationId xmlns:p14="http://schemas.microsoft.com/office/powerpoint/2010/main" val="23749419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ropbox\Che Textbook Projct\Chopping\Graphic_Figures\WH_Box_3_1_Fig_1.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006" y="123796"/>
            <a:ext cx="5555067" cy="6656619"/>
          </a:xfrm>
          <a:prstGeom prst="rect">
            <a:avLst/>
          </a:prstGeom>
          <a:noFill/>
          <a:ln>
            <a:noFill/>
          </a:ln>
        </p:spPr>
      </p:pic>
      <p:sp>
        <p:nvSpPr>
          <p:cNvPr id="3" name="Slide Number Placeholder 2"/>
          <p:cNvSpPr>
            <a:spLocks noGrp="1"/>
          </p:cNvSpPr>
          <p:nvPr>
            <p:ph type="sldNum" sz="quarter" idx="12"/>
          </p:nvPr>
        </p:nvSpPr>
        <p:spPr/>
        <p:txBody>
          <a:bodyPr/>
          <a:lstStyle/>
          <a:p>
            <a:fld id="{87505C8C-BB84-42E2-A236-8AB4ACB7820A}" type="slidenum">
              <a:rPr lang="en-US" smtClean="0"/>
              <a:t>119</a:t>
            </a:fld>
            <a:endParaRPr lang="en-US" dirty="0"/>
          </a:p>
        </p:txBody>
      </p:sp>
    </p:spTree>
    <p:extLst>
      <p:ext uri="{BB962C8B-B14F-4D97-AF65-F5344CB8AC3E}">
        <p14:creationId xmlns:p14="http://schemas.microsoft.com/office/powerpoint/2010/main" val="330928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79287" cy="1450757"/>
          </a:xfrm>
        </p:spPr>
        <p:txBody>
          <a:bodyPr>
            <a:normAutofit fontScale="90000"/>
          </a:bodyPr>
          <a:lstStyle/>
          <a:p>
            <a:r>
              <a:rPr lang="en-US" sz="6000" dirty="0">
                <a:solidFill>
                  <a:schemeClr val="accent4">
                    <a:lumMod val="50000"/>
                  </a:schemeClr>
                </a:solidFill>
              </a:rPr>
              <a:t>Why don’t you post model answers to exercises on the course website? </a:t>
            </a:r>
            <a:endParaRPr lang="en-GB" sz="6000" dirty="0">
              <a:solidFill>
                <a:schemeClr val="accent4">
                  <a:lumMod val="50000"/>
                </a:schemeClr>
              </a:solidFill>
            </a:endParaRPr>
          </a:p>
        </p:txBody>
      </p:sp>
      <p:sp>
        <p:nvSpPr>
          <p:cNvPr id="3" name="Content Placeholder 2"/>
          <p:cNvSpPr>
            <a:spLocks noGrp="1"/>
          </p:cNvSpPr>
          <p:nvPr>
            <p:ph idx="1"/>
          </p:nvPr>
        </p:nvSpPr>
        <p:spPr>
          <a:xfrm>
            <a:off x="751115" y="1845734"/>
            <a:ext cx="11342914" cy="4600786"/>
          </a:xfrm>
        </p:spPr>
        <p:txBody>
          <a:bodyPr>
            <a:noAutofit/>
          </a:bodyPr>
          <a:lstStyle/>
          <a:p>
            <a:pPr>
              <a:buSzPct val="130000"/>
              <a:buFont typeface="Arial" panose="020B0604020202020204" pitchFamily="34" charset="0"/>
              <a:buChar char="•"/>
            </a:pPr>
            <a:r>
              <a:rPr lang="en-GB" sz="3600" dirty="0">
                <a:solidFill>
                  <a:schemeClr val="accent4">
                    <a:lumMod val="50000"/>
                  </a:schemeClr>
                </a:solidFill>
              </a:rPr>
              <a:t> </a:t>
            </a:r>
            <a:r>
              <a:rPr lang="en-US" sz="3600" dirty="0">
                <a:solidFill>
                  <a:schemeClr val="accent4">
                    <a:lumMod val="50000"/>
                  </a:schemeClr>
                </a:solidFill>
              </a:rPr>
              <a:t>Supply of different good quality question types is finite</a:t>
            </a:r>
            <a:endParaRPr lang="en-GB" sz="3600" dirty="0">
              <a:solidFill>
                <a:schemeClr val="accent4">
                  <a:lumMod val="50000"/>
                </a:schemeClr>
              </a:solidFill>
            </a:endParaRPr>
          </a:p>
          <a:p>
            <a:pPr lvl="1">
              <a:buFont typeface="Courier New" panose="02070309020205020404" pitchFamily="49" charset="0"/>
              <a:buChar char="o"/>
            </a:pPr>
            <a:r>
              <a:rPr lang="en-GB" sz="3200" dirty="0">
                <a:solidFill>
                  <a:schemeClr val="accent4">
                    <a:lumMod val="50000"/>
                  </a:schemeClr>
                </a:solidFill>
              </a:rPr>
              <a:t> </a:t>
            </a:r>
            <a:r>
              <a:rPr lang="en-US" sz="3200" dirty="0">
                <a:solidFill>
                  <a:schemeClr val="accent4">
                    <a:lumMod val="50000"/>
                  </a:schemeClr>
                </a:solidFill>
              </a:rPr>
              <a:t>Giving out the model answers in electronic format would, </a:t>
            </a:r>
            <a:r>
              <a:rPr lang="en-US" sz="3200" i="1" dirty="0">
                <a:solidFill>
                  <a:schemeClr val="accent4">
                    <a:lumMod val="50000"/>
                  </a:schemeClr>
                </a:solidFill>
              </a:rPr>
              <a:t>in the long run</a:t>
            </a:r>
            <a:r>
              <a:rPr lang="en-US" sz="3200" dirty="0">
                <a:solidFill>
                  <a:schemeClr val="accent4">
                    <a:lumMod val="50000"/>
                  </a:schemeClr>
                </a:solidFill>
              </a:rPr>
              <a:t>, probably lead to a situation where there would be a full menu of model answers that could be applied without much thought to whatever question type we have in mind. </a:t>
            </a:r>
          </a:p>
          <a:p>
            <a:pPr lvl="1">
              <a:buFont typeface="Courier New" panose="02070309020205020404" pitchFamily="49" charset="0"/>
              <a:buChar char="o"/>
            </a:pPr>
            <a:r>
              <a:rPr lang="en-GB" sz="3200" dirty="0">
                <a:solidFill>
                  <a:schemeClr val="accent4">
                    <a:lumMod val="50000"/>
                  </a:schemeClr>
                </a:solidFill>
              </a:rPr>
              <a:t> </a:t>
            </a:r>
            <a:r>
              <a:rPr lang="en-US" sz="3200" dirty="0">
                <a:solidFill>
                  <a:schemeClr val="accent4">
                    <a:lumMod val="50000"/>
                  </a:schemeClr>
                </a:solidFill>
              </a:rPr>
              <a:t>The learning experience, aggregated over all students, and </a:t>
            </a:r>
            <a:r>
              <a:rPr lang="en-US" sz="3200" i="1" dirty="0">
                <a:solidFill>
                  <a:schemeClr val="accent4">
                    <a:lumMod val="50000"/>
                  </a:schemeClr>
                </a:solidFill>
              </a:rPr>
              <a:t>taking into account future students</a:t>
            </a:r>
            <a:r>
              <a:rPr lang="en-US" sz="3200" dirty="0">
                <a:solidFill>
                  <a:schemeClr val="accent4">
                    <a:lumMod val="50000"/>
                  </a:schemeClr>
                </a:solidFill>
              </a:rPr>
              <a:t>, would probably not improve from what it is presently.</a:t>
            </a: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12</a:t>
            </a:fld>
            <a:endParaRPr lang="en-US" dirty="0"/>
          </a:p>
        </p:txBody>
      </p:sp>
    </p:spTree>
    <p:extLst>
      <p:ext uri="{BB962C8B-B14F-4D97-AF65-F5344CB8AC3E}">
        <p14:creationId xmlns:p14="http://schemas.microsoft.com/office/powerpoint/2010/main" val="22782739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2: estimating revenues</a:t>
            </a:r>
          </a:p>
        </p:txBody>
      </p:sp>
      <p:sp>
        <p:nvSpPr>
          <p:cNvPr id="3" name="Content Placeholder 2"/>
          <p:cNvSpPr>
            <a:spLocks noGrp="1"/>
          </p:cNvSpPr>
          <p:nvPr>
            <p:ph idx="1"/>
          </p:nvPr>
        </p:nvSpPr>
        <p:spPr>
          <a:xfrm>
            <a:off x="1097279" y="1845733"/>
            <a:ext cx="10539549" cy="4576837"/>
          </a:xfrm>
        </p:spPr>
        <p:txBody>
          <a:bodyPr>
            <a:noAutofit/>
          </a:bodyPr>
          <a:lstStyle/>
          <a:p>
            <a:pPr marL="0" indent="0" algn="ctr">
              <a:buNone/>
            </a:pPr>
            <a:r>
              <a:rPr lang="en-GB" sz="3600" dirty="0">
                <a:solidFill>
                  <a:schemeClr val="accent4">
                    <a:lumMod val="50000"/>
                  </a:schemeClr>
                </a:solidFill>
              </a:rPr>
              <a:t>Revenue = Price * Quantity</a:t>
            </a:r>
          </a:p>
          <a:p>
            <a:r>
              <a:rPr lang="en-GB" sz="3600" dirty="0">
                <a:solidFill>
                  <a:schemeClr val="accent4">
                    <a:lumMod val="50000"/>
                  </a:schemeClr>
                </a:solidFill>
              </a:rPr>
              <a:t>1. Define unit: good/service, customer, contract</a:t>
            </a:r>
          </a:p>
          <a:p>
            <a:r>
              <a:rPr lang="en-GB" sz="3600" dirty="0">
                <a:solidFill>
                  <a:schemeClr val="accent4">
                    <a:lumMod val="50000"/>
                  </a:schemeClr>
                </a:solidFill>
              </a:rPr>
              <a:t>2. Estimate price: focus on </a:t>
            </a:r>
            <a:r>
              <a:rPr lang="en-GB" sz="3600" i="1" dirty="0">
                <a:solidFill>
                  <a:schemeClr val="accent4">
                    <a:lumMod val="50000"/>
                  </a:schemeClr>
                </a:solidFill>
              </a:rPr>
              <a:t>net average</a:t>
            </a:r>
            <a:r>
              <a:rPr lang="en-GB" sz="3600" dirty="0">
                <a:solidFill>
                  <a:schemeClr val="accent4">
                    <a:lumMod val="50000"/>
                  </a:schemeClr>
                </a:solidFill>
              </a:rPr>
              <a:t> price</a:t>
            </a:r>
          </a:p>
          <a:p>
            <a:pPr lvl="4">
              <a:buFont typeface="Courier New" panose="02070309020205020404" pitchFamily="49" charset="0"/>
              <a:buChar char="o"/>
            </a:pPr>
            <a:r>
              <a:rPr lang="en-GB" sz="3200" dirty="0">
                <a:solidFill>
                  <a:schemeClr val="accent4">
                    <a:lumMod val="50000"/>
                  </a:schemeClr>
                </a:solidFill>
              </a:rPr>
              <a:t> Price distribution (over time, units, regions …)</a:t>
            </a:r>
          </a:p>
          <a:p>
            <a:r>
              <a:rPr lang="en-GB" sz="3600" dirty="0">
                <a:solidFill>
                  <a:schemeClr val="accent4">
                    <a:lumMod val="50000"/>
                  </a:schemeClr>
                </a:solidFill>
              </a:rPr>
              <a:t>3. Estimate quantity: top-down vs. bottom-up </a:t>
            </a:r>
          </a:p>
          <a:p>
            <a:endParaRPr lang="en-GB" sz="1000" dirty="0">
              <a:solidFill>
                <a:schemeClr val="accent4">
                  <a:lumMod val="50000"/>
                </a:schemeClr>
              </a:solidFill>
            </a:endParaRPr>
          </a:p>
          <a:p>
            <a:r>
              <a:rPr lang="en-GB" sz="3600" dirty="0">
                <a:solidFill>
                  <a:schemeClr val="accent4">
                    <a:lumMod val="50000"/>
                  </a:schemeClr>
                </a:solidFill>
              </a:rPr>
              <a:t>Revenues are the ‘top line’ – their timing is important.</a:t>
            </a:r>
          </a:p>
        </p:txBody>
      </p:sp>
      <p:sp>
        <p:nvSpPr>
          <p:cNvPr id="4" name="Slide Number Placeholder 3"/>
          <p:cNvSpPr>
            <a:spLocks noGrp="1"/>
          </p:cNvSpPr>
          <p:nvPr>
            <p:ph type="sldNum" sz="quarter" idx="12"/>
          </p:nvPr>
        </p:nvSpPr>
        <p:spPr/>
        <p:txBody>
          <a:bodyPr/>
          <a:lstStyle/>
          <a:p>
            <a:fld id="{87505C8C-BB84-42E2-A236-8AB4ACB7820A}" type="slidenum">
              <a:rPr lang="en-US" smtClean="0"/>
              <a:t>120</a:t>
            </a:fld>
            <a:endParaRPr lang="en-US" dirty="0"/>
          </a:p>
        </p:txBody>
      </p:sp>
    </p:spTree>
    <p:extLst>
      <p:ext uri="{BB962C8B-B14F-4D97-AF65-F5344CB8AC3E}">
        <p14:creationId xmlns:p14="http://schemas.microsoft.com/office/powerpoint/2010/main" val="23285025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CA" altLang="en-US" sz="6000" dirty="0">
                <a:solidFill>
                  <a:schemeClr val="accent4">
                    <a:lumMod val="50000"/>
                  </a:schemeClr>
                </a:solidFill>
              </a:rPr>
              <a:t>Top-down revenue projections</a:t>
            </a:r>
          </a:p>
        </p:txBody>
      </p:sp>
      <p:sp>
        <p:nvSpPr>
          <p:cNvPr id="7"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Based on demand-side logic and supported by secondary data sources, in steps: </a:t>
            </a:r>
          </a:p>
          <a:p>
            <a:r>
              <a:rPr lang="en-GB" sz="3600" dirty="0">
                <a:solidFill>
                  <a:schemeClr val="accent4">
                    <a:lumMod val="50000"/>
                  </a:schemeClr>
                </a:solidFill>
              </a:rPr>
              <a:t>1. Size of relevant target market </a:t>
            </a:r>
          </a:p>
          <a:p>
            <a:r>
              <a:rPr lang="en-GB" sz="3600" dirty="0">
                <a:solidFill>
                  <a:schemeClr val="accent4">
                    <a:lumMod val="50000"/>
                  </a:schemeClr>
                </a:solidFill>
              </a:rPr>
              <a:t>2. Segmentation, if any</a:t>
            </a:r>
          </a:p>
          <a:p>
            <a:r>
              <a:rPr lang="en-GB" sz="3600" dirty="0">
                <a:solidFill>
                  <a:schemeClr val="accent4">
                    <a:lumMod val="50000"/>
                  </a:schemeClr>
                </a:solidFill>
              </a:rPr>
              <a:t>3. Market share (captured share of addressable market) </a:t>
            </a:r>
          </a:p>
          <a:p>
            <a:endParaRPr lang="en-GB" sz="500" dirty="0">
              <a:solidFill>
                <a:schemeClr val="accent4">
                  <a:lumMod val="50000"/>
                </a:schemeClr>
              </a:solidFill>
            </a:endParaRPr>
          </a:p>
          <a:p>
            <a:r>
              <a:rPr lang="en-GB" sz="3600" dirty="0">
                <a:solidFill>
                  <a:schemeClr val="accent4">
                    <a:lumMod val="50000"/>
                  </a:schemeClr>
                </a:solidFill>
              </a:rPr>
              <a:t>Importance of the speed/shape at which the market share is acquired.</a:t>
            </a:r>
          </a:p>
        </p:txBody>
      </p:sp>
      <p:sp>
        <p:nvSpPr>
          <p:cNvPr id="2" name="Slide Number Placeholder 1"/>
          <p:cNvSpPr>
            <a:spLocks noGrp="1"/>
          </p:cNvSpPr>
          <p:nvPr>
            <p:ph type="sldNum" sz="quarter" idx="12"/>
          </p:nvPr>
        </p:nvSpPr>
        <p:spPr/>
        <p:txBody>
          <a:bodyPr/>
          <a:lstStyle/>
          <a:p>
            <a:fld id="{87505C8C-BB84-42E2-A236-8AB4ACB7820A}" type="slidenum">
              <a:rPr lang="en-US" smtClean="0"/>
              <a:t>121</a:t>
            </a:fld>
            <a:endParaRPr lang="en-US" dirty="0"/>
          </a:p>
        </p:txBody>
      </p:sp>
    </p:spTree>
    <p:extLst>
      <p:ext uri="{BB962C8B-B14F-4D97-AF65-F5344CB8AC3E}">
        <p14:creationId xmlns:p14="http://schemas.microsoft.com/office/powerpoint/2010/main" val="21144635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CA" altLang="en-US" sz="6000" dirty="0">
                <a:solidFill>
                  <a:schemeClr val="accent4">
                    <a:lumMod val="50000"/>
                  </a:schemeClr>
                </a:solidFill>
              </a:rPr>
              <a:t>Top-down revenue projections</a:t>
            </a:r>
          </a:p>
        </p:txBody>
      </p:sp>
      <p:sp>
        <p:nvSpPr>
          <p:cNvPr id="7"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It works well when the target market share is well defined and can be well approximated.</a:t>
            </a:r>
          </a:p>
          <a:p>
            <a:r>
              <a:rPr lang="en-GB" sz="3600" dirty="0">
                <a:solidFill>
                  <a:schemeClr val="accent4">
                    <a:lumMod val="50000"/>
                  </a:schemeClr>
                </a:solidFill>
              </a:rPr>
              <a:t>It is less convincing when:</a:t>
            </a:r>
          </a:p>
          <a:p>
            <a:pPr lvl="1">
              <a:buFont typeface="Courier New" panose="02070309020205020404" pitchFamily="49" charset="0"/>
              <a:buChar char="o"/>
            </a:pPr>
            <a:r>
              <a:rPr lang="en-GB" sz="3400" dirty="0">
                <a:solidFill>
                  <a:schemeClr val="accent4">
                    <a:lumMod val="50000"/>
                  </a:schemeClr>
                </a:solidFill>
              </a:rPr>
              <a:t> </a:t>
            </a:r>
            <a:r>
              <a:rPr lang="en-GB" sz="3600" dirty="0">
                <a:solidFill>
                  <a:schemeClr val="accent4">
                    <a:lumMod val="50000"/>
                  </a:schemeClr>
                </a:solidFill>
              </a:rPr>
              <a:t>The target market is much larger than what the venture can achieve (‘restaurants in New York’)</a:t>
            </a:r>
          </a:p>
          <a:p>
            <a:pPr lvl="1">
              <a:buFont typeface="Courier New" panose="02070309020205020404" pitchFamily="49" charset="0"/>
              <a:buChar char="o"/>
            </a:pPr>
            <a:r>
              <a:rPr lang="en-GB" sz="3600" dirty="0">
                <a:solidFill>
                  <a:schemeClr val="accent4">
                    <a:lumMod val="50000"/>
                  </a:schemeClr>
                </a:solidFill>
              </a:rPr>
              <a:t> The target market does not exist yet as the venture introduces </a:t>
            </a:r>
            <a:r>
              <a:rPr lang="en-GB" sz="3400" dirty="0">
                <a:solidFill>
                  <a:schemeClr val="accent4">
                    <a:lumMod val="50000"/>
                  </a:schemeClr>
                </a:solidFill>
              </a:rPr>
              <a:t>something really new (‘space flights’)</a:t>
            </a:r>
          </a:p>
        </p:txBody>
      </p:sp>
      <p:sp>
        <p:nvSpPr>
          <p:cNvPr id="2" name="Slide Number Placeholder 1"/>
          <p:cNvSpPr>
            <a:spLocks noGrp="1"/>
          </p:cNvSpPr>
          <p:nvPr>
            <p:ph type="sldNum" sz="quarter" idx="12"/>
          </p:nvPr>
        </p:nvSpPr>
        <p:spPr/>
        <p:txBody>
          <a:bodyPr/>
          <a:lstStyle/>
          <a:p>
            <a:fld id="{87505C8C-BB84-42E2-A236-8AB4ACB7820A}" type="slidenum">
              <a:rPr lang="en-US" smtClean="0"/>
              <a:t>122</a:t>
            </a:fld>
            <a:endParaRPr lang="en-US" dirty="0"/>
          </a:p>
        </p:txBody>
      </p:sp>
    </p:spTree>
    <p:extLst>
      <p:ext uri="{BB962C8B-B14F-4D97-AF65-F5344CB8AC3E}">
        <p14:creationId xmlns:p14="http://schemas.microsoft.com/office/powerpoint/2010/main" val="9631765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6000" dirty="0">
                <a:solidFill>
                  <a:schemeClr val="accent4">
                    <a:lumMod val="50000"/>
                  </a:schemeClr>
                </a:solidFill>
              </a:rPr>
              <a:t>Bottom-up revenue projections</a:t>
            </a:r>
            <a:endParaRPr lang="en-US" sz="6000" dirty="0">
              <a:solidFill>
                <a:schemeClr val="accent4">
                  <a:lumMod val="50000"/>
                </a:schemeClr>
              </a:solidFill>
            </a:endParaRPr>
          </a:p>
        </p:txBody>
      </p:sp>
      <p:sp>
        <p:nvSpPr>
          <p:cNvPr id="6" name="Content Placeholder 2"/>
          <p:cNvSpPr>
            <a:spLocks noGrp="1"/>
          </p:cNvSpPr>
          <p:nvPr>
            <p:ph idx="1"/>
          </p:nvPr>
        </p:nvSpPr>
        <p:spPr>
          <a:xfrm>
            <a:off x="1097279" y="1845733"/>
            <a:ext cx="10902655" cy="4576837"/>
          </a:xfrm>
        </p:spPr>
        <p:txBody>
          <a:bodyPr>
            <a:noAutofit/>
          </a:bodyPr>
          <a:lstStyle/>
          <a:p>
            <a:pPr>
              <a:spcBef>
                <a:spcPts val="600"/>
              </a:spcBef>
            </a:pPr>
            <a:r>
              <a:rPr lang="en-GB" sz="3600" dirty="0">
                <a:solidFill>
                  <a:schemeClr val="accent4">
                    <a:lumMod val="50000"/>
                  </a:schemeClr>
                </a:solidFill>
              </a:rPr>
              <a:t>Based on supply-side logic based on the company’s ability to develop and deliver the product. Supported by company data.</a:t>
            </a:r>
          </a:p>
          <a:p>
            <a:pPr>
              <a:spcBef>
                <a:spcPts val="600"/>
              </a:spcBef>
            </a:pPr>
            <a:r>
              <a:rPr lang="en-GB" sz="3600" dirty="0">
                <a:solidFill>
                  <a:schemeClr val="accent4">
                    <a:lumMod val="50000"/>
                  </a:schemeClr>
                </a:solidFill>
              </a:rPr>
              <a:t>Necessary for very large markets or new markets</a:t>
            </a:r>
          </a:p>
          <a:p>
            <a:pPr>
              <a:spcBef>
                <a:spcPts val="600"/>
              </a:spcBef>
            </a:pPr>
            <a:r>
              <a:rPr lang="en-GB" sz="3600" dirty="0">
                <a:solidFill>
                  <a:schemeClr val="accent4">
                    <a:lumMod val="50000"/>
                  </a:schemeClr>
                </a:solidFill>
              </a:rPr>
              <a:t>Requires estimating realistic growth rate of production capacity</a:t>
            </a:r>
          </a:p>
          <a:p>
            <a:pPr>
              <a:spcBef>
                <a:spcPts val="600"/>
              </a:spcBef>
            </a:pPr>
            <a:r>
              <a:rPr lang="en-GB" sz="3600" dirty="0">
                <a:solidFill>
                  <a:schemeClr val="accent4">
                    <a:lumMod val="50000"/>
                  </a:schemeClr>
                </a:solidFill>
              </a:rPr>
              <a:t>Complementary to top-down</a:t>
            </a:r>
          </a:p>
          <a:p>
            <a:pPr>
              <a:spcBef>
                <a:spcPts val="600"/>
              </a:spcBef>
            </a:pPr>
            <a:r>
              <a:rPr lang="en-GB" sz="3600" dirty="0">
                <a:solidFill>
                  <a:schemeClr val="accent4">
                    <a:lumMod val="50000"/>
                  </a:schemeClr>
                </a:solidFill>
              </a:rPr>
              <a:t>Need for realism: returns, discounts, fulfilment </a:t>
            </a:r>
            <a:r>
              <a:rPr lang="en-150" sz="3600" dirty="0">
                <a:solidFill>
                  <a:schemeClr val="accent4">
                    <a:lumMod val="50000"/>
                  </a:schemeClr>
                </a:solidFill>
              </a:rPr>
              <a:t>…</a:t>
            </a:r>
            <a:endParaRPr lang="en-GB" sz="3600" dirty="0">
              <a:solidFill>
                <a:schemeClr val="accent4">
                  <a:lumMod val="50000"/>
                </a:schemeClr>
              </a:solidFill>
            </a:endParaRPr>
          </a:p>
          <a:p>
            <a:pPr>
              <a:spcBef>
                <a:spcPts val="600"/>
              </a:spcBef>
            </a:pPr>
            <a:endParaRPr lang="en-GB" sz="1000"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87505C8C-BB84-42E2-A236-8AB4ACB7820A}" type="slidenum">
              <a:rPr lang="en-US" smtClean="0"/>
              <a:t>123</a:t>
            </a:fld>
            <a:endParaRPr lang="en-US" dirty="0"/>
          </a:p>
        </p:txBody>
      </p:sp>
    </p:spTree>
    <p:extLst>
      <p:ext uri="{BB962C8B-B14F-4D97-AF65-F5344CB8AC3E}">
        <p14:creationId xmlns:p14="http://schemas.microsoft.com/office/powerpoint/2010/main" val="17790728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13984" y="249025"/>
            <a:ext cx="11478016" cy="1450757"/>
          </a:xfrm>
        </p:spPr>
        <p:txBody>
          <a:bodyPr>
            <a:noAutofit/>
          </a:bodyPr>
          <a:lstStyle/>
          <a:p>
            <a:r>
              <a:rPr lang="en-GB" altLang="en-US" sz="6000" dirty="0">
                <a:solidFill>
                  <a:schemeClr val="accent4">
                    <a:lumMod val="50000"/>
                  </a:schemeClr>
                </a:solidFill>
              </a:rPr>
              <a:t>Combining top-down and bottom-up</a:t>
            </a:r>
          </a:p>
        </p:txBody>
      </p:sp>
      <p:sp>
        <p:nvSpPr>
          <p:cNvPr id="3" name="Content Placeholder 2"/>
          <p:cNvSpPr>
            <a:spLocks noGrp="1"/>
          </p:cNvSpPr>
          <p:nvPr>
            <p:ph idx="1"/>
          </p:nvPr>
        </p:nvSpPr>
        <p:spPr>
          <a:xfrm>
            <a:off x="713985" y="1926771"/>
            <a:ext cx="5536504" cy="4148817"/>
          </a:xfrm>
        </p:spPr>
        <p:txBody>
          <a:bodyPr>
            <a:noAutofit/>
          </a:bodyPr>
          <a:lstStyle/>
          <a:p>
            <a:r>
              <a:rPr lang="en-GB" altLang="en-US" sz="2600" dirty="0">
                <a:solidFill>
                  <a:schemeClr val="accent4">
                    <a:lumMod val="50000"/>
                  </a:schemeClr>
                </a:solidFill>
              </a:rPr>
              <a:t>Estimated Market Share S = C/M</a:t>
            </a:r>
          </a:p>
          <a:p>
            <a:pPr lvl="1"/>
            <a:r>
              <a:rPr lang="en-GB" altLang="en-US" sz="2600" dirty="0">
                <a:solidFill>
                  <a:schemeClr val="accent4">
                    <a:lumMod val="50000"/>
                  </a:schemeClr>
                </a:solidFill>
              </a:rPr>
              <a:t>C = Bottom-up capacity</a:t>
            </a:r>
          </a:p>
          <a:p>
            <a:pPr lvl="1"/>
            <a:r>
              <a:rPr lang="en-GB" altLang="en-US" sz="2600" dirty="0">
                <a:solidFill>
                  <a:schemeClr val="accent4">
                    <a:lumMod val="50000"/>
                  </a:schemeClr>
                </a:solidFill>
              </a:rPr>
              <a:t>M = Top-down market size</a:t>
            </a:r>
          </a:p>
          <a:p>
            <a:r>
              <a:rPr lang="en-GB" altLang="en-US" sz="2600" u="sng" dirty="0">
                <a:solidFill>
                  <a:schemeClr val="accent4">
                    <a:lumMod val="50000"/>
                  </a:schemeClr>
                </a:solidFill>
              </a:rPr>
              <a:t>Case 1</a:t>
            </a:r>
            <a:r>
              <a:rPr lang="en-GB" altLang="en-US" sz="2600" dirty="0">
                <a:solidFill>
                  <a:schemeClr val="accent4">
                    <a:lumMod val="50000"/>
                  </a:schemeClr>
                </a:solidFill>
              </a:rPr>
              <a:t>: Small share (S&lt;5%)</a:t>
            </a:r>
          </a:p>
          <a:p>
            <a:pPr lvl="1"/>
            <a:r>
              <a:rPr lang="en-GB" altLang="en-US" sz="2600" dirty="0">
                <a:solidFill>
                  <a:schemeClr val="accent4">
                    <a:lumMod val="50000"/>
                  </a:schemeClr>
                </a:solidFill>
              </a:rPr>
              <a:t>Market segment defined too broadly?</a:t>
            </a:r>
          </a:p>
          <a:p>
            <a:pPr lvl="1"/>
            <a:r>
              <a:rPr lang="en-GB" altLang="en-US" sz="2600" dirty="0">
                <a:solidFill>
                  <a:schemeClr val="accent4">
                    <a:lumMod val="50000"/>
                  </a:schemeClr>
                </a:solidFill>
              </a:rPr>
              <a:t>Bottom-up strategy too conservative?</a:t>
            </a:r>
          </a:p>
          <a:p>
            <a:r>
              <a:rPr lang="en-GB" altLang="en-US" sz="2600" u="sng" dirty="0">
                <a:solidFill>
                  <a:schemeClr val="accent4">
                    <a:lumMod val="50000"/>
                  </a:schemeClr>
                </a:solidFill>
              </a:rPr>
              <a:t>Case 2</a:t>
            </a:r>
            <a:r>
              <a:rPr lang="en-GB" altLang="en-US" sz="2600" dirty="0">
                <a:solidFill>
                  <a:schemeClr val="accent4">
                    <a:lumMod val="50000"/>
                  </a:schemeClr>
                </a:solidFill>
              </a:rPr>
              <a:t>: ‘Normal’ share (5% &lt;S&lt;25%)</a:t>
            </a:r>
          </a:p>
          <a:p>
            <a:pPr lvl="1"/>
            <a:r>
              <a:rPr lang="en-GB" altLang="en-US" sz="2600" dirty="0">
                <a:solidFill>
                  <a:schemeClr val="accent4">
                    <a:lumMod val="50000"/>
                  </a:schemeClr>
                </a:solidFill>
              </a:rPr>
              <a:t>Is market share realistic?</a:t>
            </a:r>
          </a:p>
        </p:txBody>
      </p:sp>
      <p:sp>
        <p:nvSpPr>
          <p:cNvPr id="4" name="Content Placeholder 2"/>
          <p:cNvSpPr txBox="1">
            <a:spLocks/>
          </p:cNvSpPr>
          <p:nvPr/>
        </p:nvSpPr>
        <p:spPr>
          <a:xfrm>
            <a:off x="6126480" y="1926770"/>
            <a:ext cx="5435043" cy="414881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altLang="en-US" sz="2600" u="sng" dirty="0">
                <a:solidFill>
                  <a:schemeClr val="accent4">
                    <a:lumMod val="50000"/>
                  </a:schemeClr>
                </a:solidFill>
              </a:rPr>
              <a:t>Case 3</a:t>
            </a:r>
            <a:r>
              <a:rPr lang="en-GB" altLang="en-US" sz="2600" dirty="0">
                <a:solidFill>
                  <a:schemeClr val="accent4">
                    <a:lumMod val="50000"/>
                  </a:schemeClr>
                </a:solidFill>
              </a:rPr>
              <a:t>: Aggressive share (S &gt; 50%)</a:t>
            </a:r>
          </a:p>
          <a:p>
            <a:pPr lvl="1"/>
            <a:r>
              <a:rPr lang="en-GB" altLang="en-US" sz="2600" dirty="0">
                <a:solidFill>
                  <a:schemeClr val="accent4">
                    <a:lumMod val="50000"/>
                  </a:schemeClr>
                </a:solidFill>
              </a:rPr>
              <a:t> Can you really be the largest player?</a:t>
            </a:r>
          </a:p>
          <a:p>
            <a:r>
              <a:rPr lang="en-GB" altLang="en-US" sz="2600" u="sng" dirty="0">
                <a:solidFill>
                  <a:schemeClr val="accent4">
                    <a:lumMod val="50000"/>
                  </a:schemeClr>
                </a:solidFill>
              </a:rPr>
              <a:t>Case 4</a:t>
            </a:r>
            <a:r>
              <a:rPr lang="en-GB" altLang="en-US" sz="2600" dirty="0">
                <a:solidFill>
                  <a:schemeClr val="accent4">
                    <a:lumMod val="50000"/>
                  </a:schemeClr>
                </a:solidFill>
              </a:rPr>
              <a:t>: Impossible share (S&gt;100%)</a:t>
            </a:r>
          </a:p>
          <a:p>
            <a:pPr lvl="1"/>
            <a:r>
              <a:rPr lang="en-GB" altLang="en-US" sz="2600" dirty="0">
                <a:solidFill>
                  <a:schemeClr val="accent4">
                    <a:lumMod val="50000"/>
                  </a:schemeClr>
                </a:solidFill>
              </a:rPr>
              <a:t>Stop dreaming!</a:t>
            </a:r>
          </a:p>
          <a:p>
            <a:pPr lvl="1"/>
            <a:r>
              <a:rPr lang="en-GB" altLang="en-US" sz="2600" dirty="0">
                <a:solidFill>
                  <a:schemeClr val="accent4">
                    <a:lumMod val="50000"/>
                  </a:schemeClr>
                </a:solidFill>
              </a:rPr>
              <a:t>Market doesn’t support growth strategy  </a:t>
            </a:r>
          </a:p>
        </p:txBody>
      </p:sp>
      <p:sp>
        <p:nvSpPr>
          <p:cNvPr id="2" name="Slide Number Placeholder 1"/>
          <p:cNvSpPr>
            <a:spLocks noGrp="1"/>
          </p:cNvSpPr>
          <p:nvPr>
            <p:ph type="sldNum" sz="quarter" idx="12"/>
          </p:nvPr>
        </p:nvSpPr>
        <p:spPr/>
        <p:txBody>
          <a:bodyPr/>
          <a:lstStyle/>
          <a:p>
            <a:fld id="{87505C8C-BB84-42E2-A236-8AB4ACB7820A}" type="slidenum">
              <a:rPr lang="en-US" smtClean="0"/>
              <a:t>124</a:t>
            </a:fld>
            <a:endParaRPr lang="en-US" dirty="0"/>
          </a:p>
        </p:txBody>
      </p:sp>
    </p:spTree>
    <p:extLst>
      <p:ext uri="{BB962C8B-B14F-4D97-AF65-F5344CB8AC3E}">
        <p14:creationId xmlns:p14="http://schemas.microsoft.com/office/powerpoint/2010/main" val="4571269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3: estimating costs</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Three types of costs:</a:t>
            </a:r>
          </a:p>
          <a:p>
            <a:pPr lvl="1">
              <a:buFont typeface="Courier New" panose="02070309020205020404" pitchFamily="49" charset="0"/>
              <a:buChar char="o"/>
            </a:pPr>
            <a:r>
              <a:rPr lang="en-GB" sz="3400" dirty="0">
                <a:solidFill>
                  <a:schemeClr val="accent4">
                    <a:lumMod val="50000"/>
                  </a:schemeClr>
                </a:solidFill>
              </a:rPr>
              <a:t> </a:t>
            </a:r>
            <a:r>
              <a:rPr lang="en-GB" sz="3600" dirty="0">
                <a:solidFill>
                  <a:schemeClr val="accent4">
                    <a:lumMod val="50000"/>
                  </a:schemeClr>
                </a:solidFill>
              </a:rPr>
              <a:t>COGS, costs of goods sold: delivering the product</a:t>
            </a:r>
          </a:p>
          <a:p>
            <a:pPr lvl="1">
              <a:buFont typeface="Courier New" panose="02070309020205020404" pitchFamily="49" charset="0"/>
              <a:buChar char="o"/>
            </a:pPr>
            <a:r>
              <a:rPr lang="en-GB" sz="3600" dirty="0">
                <a:solidFill>
                  <a:schemeClr val="accent4">
                    <a:lumMod val="50000"/>
                  </a:schemeClr>
                </a:solidFill>
              </a:rPr>
              <a:t> Operating expenses: running the business </a:t>
            </a:r>
          </a:p>
          <a:p>
            <a:pPr lvl="1">
              <a:buFont typeface="Courier New" panose="02070309020205020404" pitchFamily="49" charset="0"/>
              <a:buChar char="o"/>
            </a:pPr>
            <a:r>
              <a:rPr lang="en-GB" sz="3600" dirty="0">
                <a:solidFill>
                  <a:schemeClr val="accent4">
                    <a:lumMod val="50000"/>
                  </a:schemeClr>
                </a:solidFill>
              </a:rPr>
              <a:t> Development costs: creating and maintaining the venture</a:t>
            </a:r>
          </a:p>
          <a:p>
            <a:endParaRPr lang="en-GB" sz="500" dirty="0">
              <a:solidFill>
                <a:schemeClr val="accent4">
                  <a:lumMod val="50000"/>
                </a:schemeClr>
              </a:solidFill>
            </a:endParaRPr>
          </a:p>
          <a:p>
            <a:r>
              <a:rPr lang="en-GB" sz="3600" dirty="0">
                <a:solidFill>
                  <a:schemeClr val="accent4">
                    <a:lumMod val="50000"/>
                  </a:schemeClr>
                </a:solidFill>
              </a:rPr>
              <a:t>Economic interpretation: fixed vs. variable costs</a:t>
            </a:r>
          </a:p>
        </p:txBody>
      </p:sp>
      <p:sp>
        <p:nvSpPr>
          <p:cNvPr id="3" name="Slide Number Placeholder 2"/>
          <p:cNvSpPr>
            <a:spLocks noGrp="1"/>
          </p:cNvSpPr>
          <p:nvPr>
            <p:ph type="sldNum" sz="quarter" idx="12"/>
          </p:nvPr>
        </p:nvSpPr>
        <p:spPr/>
        <p:txBody>
          <a:bodyPr/>
          <a:lstStyle/>
          <a:p>
            <a:fld id="{87505C8C-BB84-42E2-A236-8AB4ACB7820A}" type="slidenum">
              <a:rPr lang="en-US" smtClean="0"/>
              <a:t>125</a:t>
            </a:fld>
            <a:endParaRPr lang="en-US" dirty="0"/>
          </a:p>
        </p:txBody>
      </p:sp>
    </p:spTree>
    <p:extLst>
      <p:ext uri="{BB962C8B-B14F-4D97-AF65-F5344CB8AC3E}">
        <p14:creationId xmlns:p14="http://schemas.microsoft.com/office/powerpoint/2010/main" val="24975485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3: estimating costs</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COGS are the costs that relate directly to the production and delivery of the product, and are lowest in services.</a:t>
            </a:r>
          </a:p>
          <a:p>
            <a:r>
              <a:rPr lang="en-GB" sz="3600" dirty="0">
                <a:solidFill>
                  <a:schemeClr val="accent4">
                    <a:lumMod val="50000"/>
                  </a:schemeClr>
                </a:solidFill>
              </a:rPr>
              <a:t>Bottom-up: unit costs by looking at inputs</a:t>
            </a:r>
          </a:p>
          <a:p>
            <a:r>
              <a:rPr lang="en-GB" sz="3600" dirty="0">
                <a:solidFill>
                  <a:schemeClr val="accent4">
                    <a:lumMod val="50000"/>
                  </a:schemeClr>
                </a:solidFill>
              </a:rPr>
              <a:t>Top-down: learn from existing competitors</a:t>
            </a:r>
          </a:p>
        </p:txBody>
      </p:sp>
      <p:sp>
        <p:nvSpPr>
          <p:cNvPr id="3" name="Slide Number Placeholder 2"/>
          <p:cNvSpPr>
            <a:spLocks noGrp="1"/>
          </p:cNvSpPr>
          <p:nvPr>
            <p:ph type="sldNum" sz="quarter" idx="12"/>
          </p:nvPr>
        </p:nvSpPr>
        <p:spPr/>
        <p:txBody>
          <a:bodyPr/>
          <a:lstStyle/>
          <a:p>
            <a:fld id="{87505C8C-BB84-42E2-A236-8AB4ACB7820A}" type="slidenum">
              <a:rPr lang="en-US" smtClean="0"/>
              <a:t>126</a:t>
            </a:fld>
            <a:endParaRPr lang="en-US" dirty="0"/>
          </a:p>
        </p:txBody>
      </p:sp>
    </p:spTree>
    <p:extLst>
      <p:ext uri="{BB962C8B-B14F-4D97-AF65-F5344CB8AC3E}">
        <p14:creationId xmlns:p14="http://schemas.microsoft.com/office/powerpoint/2010/main" val="38011025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3: estimating costs</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Operating expenses (OEs) are the costs that relate indirectly to the production and delivery of the product. They are incurred irrespective of the sale. </a:t>
            </a:r>
          </a:p>
          <a:p>
            <a:r>
              <a:rPr lang="en-GB" sz="3600" dirty="0">
                <a:solidFill>
                  <a:schemeClr val="accent4">
                    <a:lumMod val="50000"/>
                  </a:schemeClr>
                </a:solidFill>
              </a:rPr>
              <a:t>Salaries and stock options are very important OEs for new ventures. </a:t>
            </a:r>
          </a:p>
          <a:p>
            <a:r>
              <a:rPr lang="en-GB" sz="3600" dirty="0">
                <a:solidFill>
                  <a:schemeClr val="accent4">
                    <a:lumMod val="50000"/>
                  </a:schemeClr>
                </a:solidFill>
              </a:rPr>
              <a:t>Tangible assets are large for manufacturing companies.</a:t>
            </a:r>
          </a:p>
          <a:p>
            <a:r>
              <a:rPr lang="en-GB" sz="3600" dirty="0">
                <a:solidFill>
                  <a:schemeClr val="accent4">
                    <a:lumMod val="50000"/>
                  </a:schemeClr>
                </a:solidFill>
              </a:rPr>
              <a:t>Intangible assets like brands and R&amp;D are also important.</a:t>
            </a:r>
          </a:p>
        </p:txBody>
      </p:sp>
      <p:sp>
        <p:nvSpPr>
          <p:cNvPr id="3" name="Slide Number Placeholder 2"/>
          <p:cNvSpPr>
            <a:spLocks noGrp="1"/>
          </p:cNvSpPr>
          <p:nvPr>
            <p:ph type="sldNum" sz="quarter" idx="12"/>
          </p:nvPr>
        </p:nvSpPr>
        <p:spPr/>
        <p:txBody>
          <a:bodyPr/>
          <a:lstStyle/>
          <a:p>
            <a:fld id="{87505C8C-BB84-42E2-A236-8AB4ACB7820A}" type="slidenum">
              <a:rPr lang="en-US" smtClean="0"/>
              <a:t>127</a:t>
            </a:fld>
            <a:endParaRPr lang="en-US" dirty="0"/>
          </a:p>
        </p:txBody>
      </p:sp>
    </p:spTree>
    <p:extLst>
      <p:ext uri="{BB962C8B-B14F-4D97-AF65-F5344CB8AC3E}">
        <p14:creationId xmlns:p14="http://schemas.microsoft.com/office/powerpoint/2010/main" val="40972585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3: estimating costs</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Capital expenses are non-recurring costs of acquiring long-lived assets. </a:t>
            </a:r>
          </a:p>
          <a:p>
            <a:pPr lvl="2">
              <a:buFont typeface="Courier New" panose="02070309020205020404" pitchFamily="49" charset="0"/>
              <a:buChar char="o"/>
            </a:pPr>
            <a:r>
              <a:rPr lang="en-GB" sz="3200" dirty="0">
                <a:solidFill>
                  <a:schemeClr val="accent4">
                    <a:lumMod val="50000"/>
                  </a:schemeClr>
                </a:solidFill>
              </a:rPr>
              <a:t> Rental vs. purchase: depends (also) on strategic importance</a:t>
            </a:r>
          </a:p>
          <a:p>
            <a:r>
              <a:rPr lang="en-GB" sz="3600" dirty="0">
                <a:solidFill>
                  <a:schemeClr val="accent4">
                    <a:lumMod val="50000"/>
                  </a:schemeClr>
                </a:solidFill>
              </a:rPr>
              <a:t>Development costs are one-off costs related to the creation of the venture and its products. For innovative companies they are relatively recurring, by definition.</a:t>
            </a:r>
          </a:p>
        </p:txBody>
      </p:sp>
      <p:sp>
        <p:nvSpPr>
          <p:cNvPr id="3" name="Slide Number Placeholder 2"/>
          <p:cNvSpPr>
            <a:spLocks noGrp="1"/>
          </p:cNvSpPr>
          <p:nvPr>
            <p:ph type="sldNum" sz="quarter" idx="12"/>
          </p:nvPr>
        </p:nvSpPr>
        <p:spPr/>
        <p:txBody>
          <a:bodyPr/>
          <a:lstStyle/>
          <a:p>
            <a:fld id="{87505C8C-BB84-42E2-A236-8AB4ACB7820A}" type="slidenum">
              <a:rPr lang="en-US" smtClean="0"/>
              <a:t>128</a:t>
            </a:fld>
            <a:endParaRPr lang="en-US" dirty="0"/>
          </a:p>
        </p:txBody>
      </p:sp>
    </p:spTree>
    <p:extLst>
      <p:ext uri="{BB962C8B-B14F-4D97-AF65-F5344CB8AC3E}">
        <p14:creationId xmlns:p14="http://schemas.microsoft.com/office/powerpoint/2010/main" val="10047031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3: estimating costs</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Non-operating expenses are recurring costs that relate to maintaining the asset base:</a:t>
            </a:r>
          </a:p>
          <a:p>
            <a:pPr lvl="2">
              <a:buFont typeface="Courier New" panose="02070309020205020404" pitchFamily="49" charset="0"/>
              <a:buChar char="o"/>
            </a:pPr>
            <a:r>
              <a:rPr lang="en-GB" sz="3200" dirty="0">
                <a:solidFill>
                  <a:schemeClr val="accent4">
                    <a:lumMod val="50000"/>
                  </a:schemeClr>
                </a:solidFill>
              </a:rPr>
              <a:t> Depreciation and amortization</a:t>
            </a:r>
          </a:p>
          <a:p>
            <a:pPr lvl="2">
              <a:buFont typeface="Courier New" panose="02070309020205020404" pitchFamily="49" charset="0"/>
              <a:buChar char="o"/>
            </a:pPr>
            <a:r>
              <a:rPr lang="en-GB" sz="3200" dirty="0">
                <a:solidFill>
                  <a:schemeClr val="accent4">
                    <a:lumMod val="50000"/>
                  </a:schemeClr>
                </a:solidFill>
              </a:rPr>
              <a:t> Interest expenses</a:t>
            </a:r>
          </a:p>
          <a:p>
            <a:pPr lvl="2">
              <a:buFont typeface="Courier New" panose="02070309020205020404" pitchFamily="49" charset="0"/>
              <a:buChar char="o"/>
            </a:pPr>
            <a:r>
              <a:rPr lang="en-GB" sz="3200" dirty="0">
                <a:solidFill>
                  <a:schemeClr val="accent4">
                    <a:lumMod val="50000"/>
                  </a:schemeClr>
                </a:solidFill>
              </a:rPr>
              <a:t> Asset revaluations/devaluations</a:t>
            </a:r>
          </a:p>
          <a:p>
            <a:pPr marL="0">
              <a:buNone/>
            </a:pPr>
            <a:r>
              <a:rPr lang="en-GB" sz="3600" dirty="0">
                <a:solidFill>
                  <a:schemeClr val="accent4">
                    <a:lumMod val="50000"/>
                  </a:schemeClr>
                </a:solidFill>
              </a:rPr>
              <a:t>They are important as they reflect the need to maintain asset quality to remain competitive.</a:t>
            </a:r>
          </a:p>
        </p:txBody>
      </p:sp>
      <p:sp>
        <p:nvSpPr>
          <p:cNvPr id="3" name="Slide Number Placeholder 2"/>
          <p:cNvSpPr>
            <a:spLocks noGrp="1"/>
          </p:cNvSpPr>
          <p:nvPr>
            <p:ph type="sldNum" sz="quarter" idx="12"/>
          </p:nvPr>
        </p:nvSpPr>
        <p:spPr/>
        <p:txBody>
          <a:bodyPr/>
          <a:lstStyle/>
          <a:p>
            <a:fld id="{87505C8C-BB84-42E2-A236-8AB4ACB7820A}" type="slidenum">
              <a:rPr lang="en-US" smtClean="0"/>
              <a:t>129</a:t>
            </a:fld>
            <a:endParaRPr lang="en-US" dirty="0"/>
          </a:p>
        </p:txBody>
      </p:sp>
    </p:spTree>
    <p:extLst>
      <p:ext uri="{BB962C8B-B14F-4D97-AF65-F5344CB8AC3E}">
        <p14:creationId xmlns:p14="http://schemas.microsoft.com/office/powerpoint/2010/main" val="17524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spcBef>
                <a:spcPts val="1200"/>
              </a:spcBef>
            </a:pPr>
            <a:br>
              <a:rPr lang="en-US" b="1" dirty="0">
                <a:solidFill>
                  <a:schemeClr val="accent4">
                    <a:lumMod val="75000"/>
                  </a:schemeClr>
                </a:solidFill>
              </a:rPr>
            </a:br>
            <a:br>
              <a:rPr lang="en-US" b="1" dirty="0">
                <a:solidFill>
                  <a:schemeClr val="accent4">
                    <a:lumMod val="75000"/>
                  </a:schemeClr>
                </a:solidFill>
              </a:rPr>
            </a:br>
            <a:br>
              <a:rPr lang="en-US" sz="1100" b="1" dirty="0">
                <a:solidFill>
                  <a:schemeClr val="accent4">
                    <a:lumMod val="75000"/>
                  </a:schemeClr>
                </a:solidFill>
              </a:rPr>
            </a:br>
            <a:r>
              <a:rPr lang="en-US" b="1" dirty="0">
                <a:solidFill>
                  <a:schemeClr val="accent4">
                    <a:lumMod val="75000"/>
                  </a:schemeClr>
                </a:solidFill>
              </a:rPr>
              <a:t>Introduction to entrepreneurial finance</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a:bodyPr>
          <a:lstStyle/>
          <a:p>
            <a:pPr algn="ctr">
              <a:spcBef>
                <a:spcPts val="600"/>
              </a:spcBef>
              <a:spcAft>
                <a:spcPts val="0"/>
              </a:spcAft>
            </a:pPr>
            <a:endParaRPr lang="en-GB" cap="none" dirty="0">
              <a:solidFill>
                <a:schemeClr val="accent4">
                  <a:lumMod val="75000"/>
                </a:schemeClr>
              </a:solidFill>
              <a:latin typeface="Calibri Light" panose="020F0302020204030204" pitchFamily="34" charset="0"/>
            </a:endParaRPr>
          </a:p>
        </p:txBody>
      </p:sp>
    </p:spTree>
    <p:extLst>
      <p:ext uri="{BB962C8B-B14F-4D97-AF65-F5344CB8AC3E}">
        <p14:creationId xmlns:p14="http://schemas.microsoft.com/office/powerpoint/2010/main" val="41924394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4: build the financial model</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The financial model consists of the three accounts.</a:t>
            </a:r>
          </a:p>
          <a:p>
            <a:r>
              <a:rPr lang="en-GB" sz="3600" dirty="0">
                <a:solidFill>
                  <a:schemeClr val="accent4">
                    <a:lumMod val="50000"/>
                  </a:schemeClr>
                </a:solidFill>
              </a:rPr>
              <a:t>1. Income statement (or profit and loss):</a:t>
            </a:r>
          </a:p>
          <a:p>
            <a:pPr lvl="3">
              <a:buFont typeface="Courier New" panose="02070309020205020404" pitchFamily="49" charset="0"/>
              <a:buChar char="o"/>
            </a:pPr>
            <a:r>
              <a:rPr lang="en-GB" sz="3200" dirty="0">
                <a:solidFill>
                  <a:schemeClr val="accent4">
                    <a:lumMod val="50000"/>
                  </a:schemeClr>
                </a:solidFill>
              </a:rPr>
              <a:t>	</a:t>
            </a:r>
            <a:r>
              <a:rPr lang="en-GB" sz="3600" dirty="0">
                <a:solidFill>
                  <a:schemeClr val="accent4">
                    <a:lumMod val="50000"/>
                  </a:schemeClr>
                </a:solidFill>
              </a:rPr>
              <a:t>Project’s revenues, their timing and growth</a:t>
            </a:r>
          </a:p>
          <a:p>
            <a:pPr lvl="3">
              <a:buFont typeface="Courier New" panose="02070309020205020404" pitchFamily="49" charset="0"/>
              <a:buChar char="o"/>
            </a:pPr>
            <a:r>
              <a:rPr lang="en-GB" sz="3600" dirty="0">
                <a:solidFill>
                  <a:schemeClr val="accent4">
                    <a:lumMod val="50000"/>
                  </a:schemeClr>
                </a:solidFill>
              </a:rPr>
              <a:t>	Project’s costs, their timing and growth</a:t>
            </a:r>
          </a:p>
          <a:p>
            <a:pPr lvl="3">
              <a:buFont typeface="Courier New" panose="02070309020205020404" pitchFamily="49" charset="0"/>
              <a:buChar char="o"/>
            </a:pPr>
            <a:r>
              <a:rPr lang="en-GB" sz="3600" dirty="0">
                <a:solidFill>
                  <a:schemeClr val="accent4">
                    <a:lumMod val="50000"/>
                  </a:schemeClr>
                </a:solidFill>
              </a:rPr>
              <a:t>	Derives bottom line measures of profits: </a:t>
            </a:r>
          </a:p>
          <a:p>
            <a:pPr marL="201168" lvl="1" indent="0">
              <a:buNone/>
            </a:pPr>
            <a:r>
              <a:rPr lang="en-GB" sz="3600" dirty="0">
                <a:solidFill>
                  <a:schemeClr val="accent4">
                    <a:lumMod val="50000"/>
                  </a:schemeClr>
                </a:solidFill>
              </a:rPr>
              <a:t>		</a:t>
            </a:r>
            <a:r>
              <a:rPr lang="en-GB" sz="3200" dirty="0">
                <a:solidFill>
                  <a:schemeClr val="accent4">
                    <a:lumMod val="50000"/>
                  </a:schemeClr>
                </a:solidFill>
              </a:rPr>
              <a:t>Gross margin = Revenue – COGS</a:t>
            </a:r>
          </a:p>
          <a:p>
            <a:pPr marL="201168" lvl="1" indent="0">
              <a:buNone/>
            </a:pPr>
            <a:r>
              <a:rPr lang="en-GB" sz="3200" dirty="0">
                <a:solidFill>
                  <a:schemeClr val="accent4">
                    <a:lumMod val="50000"/>
                  </a:schemeClr>
                </a:solidFill>
              </a:rPr>
              <a:t>		EBITDA = Gross margin – Operating expenses</a:t>
            </a:r>
          </a:p>
          <a:p>
            <a:pPr marL="201168" lvl="1" indent="0">
              <a:buNone/>
            </a:pPr>
            <a:r>
              <a:rPr lang="en-GB" sz="3200" dirty="0">
                <a:solidFill>
                  <a:schemeClr val="accent4">
                    <a:lumMod val="50000"/>
                  </a:schemeClr>
                </a:solidFill>
              </a:rPr>
              <a:t>		Net income = EBITDA – ITDA</a:t>
            </a:r>
          </a:p>
        </p:txBody>
      </p:sp>
      <p:sp>
        <p:nvSpPr>
          <p:cNvPr id="3" name="Slide Number Placeholder 2"/>
          <p:cNvSpPr>
            <a:spLocks noGrp="1"/>
          </p:cNvSpPr>
          <p:nvPr>
            <p:ph type="sldNum" sz="quarter" idx="12"/>
          </p:nvPr>
        </p:nvSpPr>
        <p:spPr/>
        <p:txBody>
          <a:bodyPr/>
          <a:lstStyle/>
          <a:p>
            <a:fld id="{87505C8C-BB84-42E2-A236-8AB4ACB7820A}" type="slidenum">
              <a:rPr lang="en-US" smtClean="0"/>
              <a:t>130</a:t>
            </a:fld>
            <a:endParaRPr lang="en-US" dirty="0"/>
          </a:p>
        </p:txBody>
      </p:sp>
    </p:spTree>
    <p:extLst>
      <p:ext uri="{BB962C8B-B14F-4D97-AF65-F5344CB8AC3E}">
        <p14:creationId xmlns:p14="http://schemas.microsoft.com/office/powerpoint/2010/main" val="37156720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4: build the financial model</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The financial model consists of the three accounts.</a:t>
            </a:r>
          </a:p>
          <a:p>
            <a:r>
              <a:rPr lang="en-GB" sz="3600" dirty="0">
                <a:solidFill>
                  <a:schemeClr val="accent4">
                    <a:lumMod val="50000"/>
                  </a:schemeClr>
                </a:solidFill>
              </a:rPr>
              <a:t>2. Balance sheet:</a:t>
            </a:r>
          </a:p>
          <a:p>
            <a:pPr lvl="3">
              <a:buFont typeface="Courier New" panose="02070309020205020404" pitchFamily="49" charset="0"/>
              <a:buChar char="o"/>
            </a:pPr>
            <a:r>
              <a:rPr lang="en-GB" sz="3200" dirty="0">
                <a:solidFill>
                  <a:schemeClr val="accent4">
                    <a:lumMod val="50000"/>
                  </a:schemeClr>
                </a:solidFill>
              </a:rPr>
              <a:t>	</a:t>
            </a:r>
            <a:r>
              <a:rPr lang="en-GB" sz="3600" dirty="0">
                <a:solidFill>
                  <a:schemeClr val="accent4">
                    <a:lumMod val="50000"/>
                  </a:schemeClr>
                </a:solidFill>
              </a:rPr>
              <a:t>Short-term (current) and long-term (fixed)</a:t>
            </a:r>
          </a:p>
          <a:p>
            <a:pPr lvl="3">
              <a:buFont typeface="Courier New" panose="02070309020205020404" pitchFamily="49" charset="0"/>
              <a:buChar char="o"/>
            </a:pPr>
            <a:r>
              <a:rPr lang="en-GB" sz="3600" dirty="0">
                <a:solidFill>
                  <a:schemeClr val="accent4">
                    <a:lumMod val="50000"/>
                  </a:schemeClr>
                </a:solidFill>
              </a:rPr>
              <a:t>	Assets: tangible and intangible  </a:t>
            </a:r>
          </a:p>
          <a:p>
            <a:pPr lvl="3">
              <a:buFont typeface="Courier New" panose="02070309020205020404" pitchFamily="49" charset="0"/>
              <a:buChar char="o"/>
            </a:pPr>
            <a:r>
              <a:rPr lang="en-GB" sz="3600" dirty="0">
                <a:solidFill>
                  <a:schemeClr val="accent4">
                    <a:lumMod val="50000"/>
                  </a:schemeClr>
                </a:solidFill>
              </a:rPr>
              <a:t>	Liabilities: debt and equity</a:t>
            </a:r>
          </a:p>
        </p:txBody>
      </p:sp>
      <p:sp>
        <p:nvSpPr>
          <p:cNvPr id="3" name="Slide Number Placeholder 2"/>
          <p:cNvSpPr>
            <a:spLocks noGrp="1"/>
          </p:cNvSpPr>
          <p:nvPr>
            <p:ph type="sldNum" sz="quarter" idx="12"/>
          </p:nvPr>
        </p:nvSpPr>
        <p:spPr/>
        <p:txBody>
          <a:bodyPr/>
          <a:lstStyle/>
          <a:p>
            <a:fld id="{87505C8C-BB84-42E2-A236-8AB4ACB7820A}" type="slidenum">
              <a:rPr lang="en-US" smtClean="0"/>
              <a:t>131</a:t>
            </a:fld>
            <a:endParaRPr lang="en-US" dirty="0"/>
          </a:p>
        </p:txBody>
      </p:sp>
    </p:spTree>
    <p:extLst>
      <p:ext uri="{BB962C8B-B14F-4D97-AF65-F5344CB8AC3E}">
        <p14:creationId xmlns:p14="http://schemas.microsoft.com/office/powerpoint/2010/main" val="22268418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4: build the financial model</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The financial model consists of the three accounts.</a:t>
            </a:r>
          </a:p>
          <a:p>
            <a:r>
              <a:rPr lang="en-GB" sz="3600" dirty="0">
                <a:solidFill>
                  <a:schemeClr val="accent4">
                    <a:lumMod val="50000"/>
                  </a:schemeClr>
                </a:solidFill>
              </a:rPr>
              <a:t>3. Cash flow statement:</a:t>
            </a:r>
          </a:p>
          <a:p>
            <a:pPr lvl="3">
              <a:buFont typeface="Courier New" panose="02070309020205020404" pitchFamily="49" charset="0"/>
              <a:buChar char="o"/>
            </a:pPr>
            <a:r>
              <a:rPr lang="en-GB" sz="3200" dirty="0">
                <a:solidFill>
                  <a:schemeClr val="accent4">
                    <a:lumMod val="50000"/>
                  </a:schemeClr>
                </a:solidFill>
              </a:rPr>
              <a:t>	</a:t>
            </a:r>
            <a:r>
              <a:rPr lang="en-GB" sz="3600" dirty="0">
                <a:solidFill>
                  <a:schemeClr val="accent4">
                    <a:lumMod val="50000"/>
                  </a:schemeClr>
                </a:solidFill>
              </a:rPr>
              <a:t>Operating cash flow: ‘reverses’ D&amp;A</a:t>
            </a:r>
          </a:p>
          <a:p>
            <a:pPr lvl="3">
              <a:buFont typeface="Courier New" panose="02070309020205020404" pitchFamily="49" charset="0"/>
              <a:buChar char="o"/>
            </a:pPr>
            <a:r>
              <a:rPr lang="en-GB" sz="3600" dirty="0">
                <a:solidFill>
                  <a:schemeClr val="accent4">
                    <a:lumMod val="50000"/>
                  </a:schemeClr>
                </a:solidFill>
              </a:rPr>
              <a:t>	Investing activities (tangible and intangible)</a:t>
            </a:r>
          </a:p>
          <a:p>
            <a:pPr lvl="3">
              <a:buFont typeface="Courier New" panose="02070309020205020404" pitchFamily="49" charset="0"/>
              <a:buChar char="o"/>
            </a:pPr>
            <a:r>
              <a:rPr lang="en-GB" sz="3600" dirty="0">
                <a:solidFill>
                  <a:schemeClr val="accent4">
                    <a:lumMod val="50000"/>
                  </a:schemeClr>
                </a:solidFill>
              </a:rPr>
              <a:t>	Financing activities </a:t>
            </a:r>
          </a:p>
          <a:p>
            <a:pPr marL="201168" lvl="1" indent="0">
              <a:buNone/>
            </a:pPr>
            <a:r>
              <a:rPr lang="en-GB" sz="3600" dirty="0">
                <a:solidFill>
                  <a:schemeClr val="accent4">
                    <a:lumMod val="50000"/>
                  </a:schemeClr>
                </a:solidFill>
              </a:rPr>
              <a:t>Monitors the in/out-flow of cash</a:t>
            </a:r>
          </a:p>
          <a:p>
            <a:pPr marL="201168" lvl="1" indent="0">
              <a:buNone/>
            </a:pPr>
            <a:r>
              <a:rPr lang="en-GB" sz="3600" dirty="0">
                <a:solidFill>
                  <a:schemeClr val="accent4">
                    <a:lumMod val="50000"/>
                  </a:schemeClr>
                </a:solidFill>
              </a:rPr>
              <a:t>Moves income statement to operational cash flows</a:t>
            </a:r>
          </a:p>
        </p:txBody>
      </p:sp>
      <p:sp>
        <p:nvSpPr>
          <p:cNvPr id="3" name="Slide Number Placeholder 2"/>
          <p:cNvSpPr>
            <a:spLocks noGrp="1"/>
          </p:cNvSpPr>
          <p:nvPr>
            <p:ph type="sldNum" sz="quarter" idx="12"/>
          </p:nvPr>
        </p:nvSpPr>
        <p:spPr/>
        <p:txBody>
          <a:bodyPr/>
          <a:lstStyle/>
          <a:p>
            <a:fld id="{87505C8C-BB84-42E2-A236-8AB4ACB7820A}" type="slidenum">
              <a:rPr lang="en-US" smtClean="0"/>
              <a:t>132</a:t>
            </a:fld>
            <a:endParaRPr lang="en-US" dirty="0"/>
          </a:p>
        </p:txBody>
      </p:sp>
    </p:spTree>
    <p:extLst>
      <p:ext uri="{BB962C8B-B14F-4D97-AF65-F5344CB8AC3E}">
        <p14:creationId xmlns:p14="http://schemas.microsoft.com/office/powerpoint/2010/main" val="35730269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4: build the financial model</a:t>
            </a:r>
          </a:p>
        </p:txBody>
      </p:sp>
      <p:sp>
        <p:nvSpPr>
          <p:cNvPr id="6" name="Content Placeholder 2"/>
          <p:cNvSpPr>
            <a:spLocks noGrp="1"/>
          </p:cNvSpPr>
          <p:nvPr>
            <p:ph idx="1"/>
          </p:nvPr>
        </p:nvSpPr>
        <p:spPr>
          <a:xfrm>
            <a:off x="1097279" y="1845733"/>
            <a:ext cx="10902655" cy="4576837"/>
          </a:xfrm>
        </p:spPr>
        <p:txBody>
          <a:bodyPr>
            <a:noAutofit/>
          </a:bodyPr>
          <a:lstStyle/>
          <a:p>
            <a:pPr>
              <a:spcBef>
                <a:spcPts val="600"/>
              </a:spcBef>
              <a:spcAft>
                <a:spcPts val="0"/>
              </a:spcAft>
            </a:pPr>
            <a:r>
              <a:rPr lang="en-GB" sz="3600" dirty="0">
                <a:solidFill>
                  <a:schemeClr val="accent4">
                    <a:lumMod val="50000"/>
                  </a:schemeClr>
                </a:solidFill>
              </a:rPr>
              <a:t>The financial model can be used to interpret the venture’s financial potential upside and downside.</a:t>
            </a:r>
          </a:p>
          <a:p>
            <a:pPr>
              <a:spcBef>
                <a:spcPts val="600"/>
              </a:spcBef>
              <a:spcAft>
                <a:spcPts val="0"/>
              </a:spcAft>
            </a:pPr>
            <a:r>
              <a:rPr lang="en-GB" sz="3600" dirty="0">
                <a:solidFill>
                  <a:schemeClr val="accent4">
                    <a:lumMod val="50000"/>
                  </a:schemeClr>
                </a:solidFill>
              </a:rPr>
              <a:t>1. Income statement: interpret profitability with different measures: </a:t>
            </a:r>
          </a:p>
          <a:p>
            <a:pPr lvl="8">
              <a:spcBef>
                <a:spcPts val="600"/>
              </a:spcBef>
              <a:spcAft>
                <a:spcPts val="0"/>
              </a:spcAft>
              <a:buFont typeface="Courier New" panose="02070309020205020404" pitchFamily="49" charset="0"/>
              <a:buChar char="o"/>
            </a:pPr>
            <a:r>
              <a:rPr lang="en-GB" sz="3200" dirty="0">
                <a:solidFill>
                  <a:schemeClr val="accent4">
                    <a:lumMod val="50000"/>
                  </a:schemeClr>
                </a:solidFill>
              </a:rPr>
              <a:t> Gross margin </a:t>
            </a:r>
          </a:p>
          <a:p>
            <a:pPr lvl="8">
              <a:spcBef>
                <a:spcPts val="600"/>
              </a:spcBef>
              <a:spcAft>
                <a:spcPts val="0"/>
              </a:spcAft>
              <a:buFont typeface="Courier New" panose="02070309020205020404" pitchFamily="49" charset="0"/>
              <a:buChar char="o"/>
            </a:pPr>
            <a:r>
              <a:rPr lang="en-GB" sz="3200" dirty="0">
                <a:solidFill>
                  <a:schemeClr val="accent4">
                    <a:lumMod val="50000"/>
                  </a:schemeClr>
                </a:solidFill>
              </a:rPr>
              <a:t> Net margin</a:t>
            </a:r>
          </a:p>
          <a:p>
            <a:pPr lvl="8">
              <a:spcBef>
                <a:spcPts val="600"/>
              </a:spcBef>
              <a:spcAft>
                <a:spcPts val="0"/>
              </a:spcAft>
              <a:buFont typeface="Courier New" panose="02070309020205020404" pitchFamily="49" charset="0"/>
              <a:buChar char="o"/>
            </a:pPr>
            <a:r>
              <a:rPr lang="en-GB" sz="3200" dirty="0">
                <a:solidFill>
                  <a:schemeClr val="accent4">
                    <a:lumMod val="50000"/>
                  </a:schemeClr>
                </a:solidFill>
              </a:rPr>
              <a:t> Break-even</a:t>
            </a:r>
          </a:p>
          <a:p>
            <a:pPr marL="0" indent="0">
              <a:spcBef>
                <a:spcPts val="600"/>
              </a:spcBef>
              <a:spcAft>
                <a:spcPts val="0"/>
              </a:spcAft>
              <a:buNone/>
            </a:pPr>
            <a:r>
              <a:rPr lang="en-GB" sz="3600" dirty="0">
                <a:solidFill>
                  <a:schemeClr val="accent4">
                    <a:lumMod val="50000"/>
                  </a:schemeClr>
                </a:solidFill>
              </a:rPr>
              <a:t>Benchmarking to competitors and other start-ups</a:t>
            </a:r>
          </a:p>
        </p:txBody>
      </p:sp>
      <p:sp>
        <p:nvSpPr>
          <p:cNvPr id="3" name="Slide Number Placeholder 2"/>
          <p:cNvSpPr>
            <a:spLocks noGrp="1"/>
          </p:cNvSpPr>
          <p:nvPr>
            <p:ph type="sldNum" sz="quarter" idx="12"/>
          </p:nvPr>
        </p:nvSpPr>
        <p:spPr/>
        <p:txBody>
          <a:bodyPr/>
          <a:lstStyle/>
          <a:p>
            <a:fld id="{87505C8C-BB84-42E2-A236-8AB4ACB7820A}" type="slidenum">
              <a:rPr lang="en-US" smtClean="0"/>
              <a:t>133</a:t>
            </a:fld>
            <a:endParaRPr lang="en-US" dirty="0"/>
          </a:p>
        </p:txBody>
      </p:sp>
    </p:spTree>
    <p:extLst>
      <p:ext uri="{BB962C8B-B14F-4D97-AF65-F5344CB8AC3E}">
        <p14:creationId xmlns:p14="http://schemas.microsoft.com/office/powerpoint/2010/main" val="40263818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4: build the financial model</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2. Balance sheet: interpret needs for working capital and for long-term capital goods.</a:t>
            </a:r>
          </a:p>
          <a:p>
            <a:r>
              <a:rPr lang="en-GB" sz="3600" dirty="0">
                <a:solidFill>
                  <a:schemeClr val="accent4">
                    <a:lumMod val="50000"/>
                  </a:schemeClr>
                </a:solidFill>
              </a:rPr>
              <a:t>NWC = CA – CL</a:t>
            </a:r>
          </a:p>
          <a:p>
            <a:r>
              <a:rPr lang="en-GB" sz="3600" dirty="0">
                <a:solidFill>
                  <a:schemeClr val="accent4">
                    <a:lumMod val="50000"/>
                  </a:schemeClr>
                </a:solidFill>
              </a:rPr>
              <a:t>CA = cash, inventory, accounts receivables</a:t>
            </a:r>
          </a:p>
          <a:p>
            <a:r>
              <a:rPr lang="en-GB" sz="3600" dirty="0">
                <a:solidFill>
                  <a:schemeClr val="accent4">
                    <a:lumMod val="50000"/>
                  </a:schemeClr>
                </a:solidFill>
              </a:rPr>
              <a:t>CL = accounts payables </a:t>
            </a:r>
          </a:p>
        </p:txBody>
      </p:sp>
      <p:sp>
        <p:nvSpPr>
          <p:cNvPr id="3" name="Slide Number Placeholder 2"/>
          <p:cNvSpPr>
            <a:spLocks noGrp="1"/>
          </p:cNvSpPr>
          <p:nvPr>
            <p:ph type="sldNum" sz="quarter" idx="12"/>
          </p:nvPr>
        </p:nvSpPr>
        <p:spPr/>
        <p:txBody>
          <a:bodyPr/>
          <a:lstStyle/>
          <a:p>
            <a:fld id="{87505C8C-BB84-42E2-A236-8AB4ACB7820A}" type="slidenum">
              <a:rPr lang="en-US" smtClean="0"/>
              <a:t>134</a:t>
            </a:fld>
            <a:endParaRPr lang="en-US" dirty="0"/>
          </a:p>
        </p:txBody>
      </p:sp>
    </p:spTree>
    <p:extLst>
      <p:ext uri="{BB962C8B-B14F-4D97-AF65-F5344CB8AC3E}">
        <p14:creationId xmlns:p14="http://schemas.microsoft.com/office/powerpoint/2010/main" val="13279992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4: build the financial model</a:t>
            </a:r>
          </a:p>
        </p:txBody>
      </p:sp>
      <p:sp>
        <p:nvSpPr>
          <p:cNvPr id="6" name="Content Placeholder 2"/>
          <p:cNvSpPr>
            <a:spLocks noGrp="1"/>
          </p:cNvSpPr>
          <p:nvPr>
            <p:ph idx="1"/>
          </p:nvPr>
        </p:nvSpPr>
        <p:spPr>
          <a:xfrm>
            <a:off x="1091737" y="1845733"/>
            <a:ext cx="10902655" cy="4576837"/>
          </a:xfrm>
        </p:spPr>
        <p:txBody>
          <a:bodyPr>
            <a:noAutofit/>
          </a:bodyPr>
          <a:lstStyle/>
          <a:p>
            <a:r>
              <a:rPr lang="en-GB" sz="3600" dirty="0">
                <a:solidFill>
                  <a:schemeClr val="accent4">
                    <a:lumMod val="50000"/>
                  </a:schemeClr>
                </a:solidFill>
              </a:rPr>
              <a:t>3. Cash flow statement:  identify the venture’s funding needs.</a:t>
            </a:r>
          </a:p>
          <a:p>
            <a:r>
              <a:rPr lang="en-GB" sz="3600" dirty="0">
                <a:solidFill>
                  <a:schemeClr val="accent4">
                    <a:lumMod val="50000"/>
                  </a:schemeClr>
                </a:solidFill>
              </a:rPr>
              <a:t>Cash flow from operation is usually negative until the venture reaches maturity.</a:t>
            </a:r>
          </a:p>
          <a:p>
            <a:r>
              <a:rPr lang="en-GB" sz="3600" dirty="0">
                <a:solidFill>
                  <a:schemeClr val="accent4">
                    <a:lumMod val="50000"/>
                  </a:schemeClr>
                </a:solidFill>
              </a:rPr>
              <a:t>Cash flow from investing is also negative.</a:t>
            </a:r>
          </a:p>
          <a:p>
            <a:r>
              <a:rPr lang="en-GB" sz="3600" dirty="0">
                <a:solidFill>
                  <a:schemeClr val="accent4">
                    <a:lumMod val="50000"/>
                  </a:schemeClr>
                </a:solidFill>
              </a:rPr>
              <a:t>Therefore financing is needed and CF statement allows to identify how much and when.</a:t>
            </a:r>
          </a:p>
        </p:txBody>
      </p:sp>
      <p:sp>
        <p:nvSpPr>
          <p:cNvPr id="3" name="Slide Number Placeholder 2"/>
          <p:cNvSpPr>
            <a:spLocks noGrp="1"/>
          </p:cNvSpPr>
          <p:nvPr>
            <p:ph type="sldNum" sz="quarter" idx="12"/>
          </p:nvPr>
        </p:nvSpPr>
        <p:spPr/>
        <p:txBody>
          <a:bodyPr/>
          <a:lstStyle/>
          <a:p>
            <a:fld id="{87505C8C-BB84-42E2-A236-8AB4ACB7820A}" type="slidenum">
              <a:rPr lang="en-US" smtClean="0"/>
              <a:t>135</a:t>
            </a:fld>
            <a:endParaRPr lang="en-US" dirty="0"/>
          </a:p>
        </p:txBody>
      </p:sp>
    </p:spTree>
    <p:extLst>
      <p:ext uri="{BB962C8B-B14F-4D97-AF65-F5344CB8AC3E}">
        <p14:creationId xmlns:p14="http://schemas.microsoft.com/office/powerpoint/2010/main" val="645603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Step 4: build the financial model</a:t>
            </a:r>
          </a:p>
        </p:txBody>
      </p:sp>
      <p:sp>
        <p:nvSpPr>
          <p:cNvPr id="6" name="Content Placeholder 2"/>
          <p:cNvSpPr>
            <a:spLocks noGrp="1"/>
          </p:cNvSpPr>
          <p:nvPr>
            <p:ph idx="1"/>
          </p:nvPr>
        </p:nvSpPr>
        <p:spPr>
          <a:xfrm>
            <a:off x="1091737" y="1845733"/>
            <a:ext cx="10902655" cy="4576837"/>
          </a:xfrm>
        </p:spPr>
        <p:txBody>
          <a:bodyPr>
            <a:noAutofit/>
          </a:bodyPr>
          <a:lstStyle/>
          <a:p>
            <a:r>
              <a:rPr lang="en-GB" sz="3600" dirty="0">
                <a:solidFill>
                  <a:schemeClr val="accent4">
                    <a:lumMod val="50000"/>
                  </a:schemeClr>
                </a:solidFill>
              </a:rPr>
              <a:t>Income vs. cash flow: Start-ups need to focus first on retaining strictly positive cash balances, and then to become profitable. </a:t>
            </a:r>
          </a:p>
          <a:p>
            <a:r>
              <a:rPr lang="en-GB" sz="3600" dirty="0">
                <a:solidFill>
                  <a:schemeClr val="accent4">
                    <a:lumMod val="50000"/>
                  </a:schemeClr>
                </a:solidFill>
              </a:rPr>
              <a:t>CF = Net Income </a:t>
            </a:r>
            <a:r>
              <a:rPr lang="en-150" sz="3600" dirty="0">
                <a:solidFill>
                  <a:schemeClr val="accent4">
                    <a:lumMod val="50000"/>
                  </a:schemeClr>
                </a:solidFill>
              </a:rPr>
              <a:t>–</a:t>
            </a:r>
            <a:r>
              <a:rPr lang="en-GB" sz="3600" dirty="0">
                <a:solidFill>
                  <a:schemeClr val="accent4">
                    <a:lumMod val="50000"/>
                  </a:schemeClr>
                </a:solidFill>
              </a:rPr>
              <a:t> </a:t>
            </a:r>
            <a:r>
              <a:rPr lang="el-GR" sz="3600" dirty="0">
                <a:solidFill>
                  <a:schemeClr val="accent4">
                    <a:lumMod val="50000"/>
                  </a:schemeClr>
                </a:solidFill>
              </a:rPr>
              <a:t>Δ</a:t>
            </a:r>
            <a:r>
              <a:rPr lang="en-US" sz="3600" dirty="0">
                <a:solidFill>
                  <a:schemeClr val="accent4">
                    <a:lumMod val="50000"/>
                  </a:schemeClr>
                </a:solidFill>
              </a:rPr>
              <a:t>NWC </a:t>
            </a:r>
            <a:r>
              <a:rPr lang="en-150" sz="3600" dirty="0">
                <a:solidFill>
                  <a:schemeClr val="accent4">
                    <a:lumMod val="50000"/>
                  </a:schemeClr>
                </a:solidFill>
              </a:rPr>
              <a:t>–</a:t>
            </a:r>
            <a:r>
              <a:rPr lang="en-US" sz="3600" dirty="0">
                <a:solidFill>
                  <a:schemeClr val="accent4">
                    <a:lumMod val="50000"/>
                  </a:schemeClr>
                </a:solidFill>
              </a:rPr>
              <a:t> Capex + Depreciation</a:t>
            </a:r>
            <a:endParaRPr lang="en-GB" sz="3600" dirty="0">
              <a:solidFill>
                <a:schemeClr val="accent4">
                  <a:lumMod val="50000"/>
                </a:schemeClr>
              </a:solidFill>
            </a:endParaRPr>
          </a:p>
          <a:p>
            <a:r>
              <a:rPr lang="en-GB" sz="3600" dirty="0">
                <a:solidFill>
                  <a:schemeClr val="accent4">
                    <a:lumMod val="50000"/>
                  </a:schemeClr>
                </a:solidFill>
              </a:rPr>
              <a:t>So a positive net income may not be sufficient to ensure a positive CF, and in turn a positive cash balance.</a:t>
            </a:r>
          </a:p>
          <a:p>
            <a:r>
              <a:rPr lang="en-GB" sz="3600" dirty="0">
                <a:solidFill>
                  <a:schemeClr val="accent4">
                    <a:lumMod val="50000"/>
                  </a:schemeClr>
                </a:solidFill>
              </a:rPr>
              <a:t>The following ‘hockey sticks’ figure illustrates the point. </a:t>
            </a:r>
          </a:p>
        </p:txBody>
      </p:sp>
      <p:sp>
        <p:nvSpPr>
          <p:cNvPr id="3" name="Slide Number Placeholder 2"/>
          <p:cNvSpPr>
            <a:spLocks noGrp="1"/>
          </p:cNvSpPr>
          <p:nvPr>
            <p:ph type="sldNum" sz="quarter" idx="12"/>
          </p:nvPr>
        </p:nvSpPr>
        <p:spPr/>
        <p:txBody>
          <a:bodyPr/>
          <a:lstStyle/>
          <a:p>
            <a:fld id="{87505C8C-BB84-42E2-A236-8AB4ACB7820A}" type="slidenum">
              <a:rPr lang="en-US" smtClean="0"/>
              <a:t>136</a:t>
            </a:fld>
            <a:endParaRPr lang="en-US" dirty="0"/>
          </a:p>
        </p:txBody>
      </p:sp>
    </p:spTree>
    <p:extLst>
      <p:ext uri="{BB962C8B-B14F-4D97-AF65-F5344CB8AC3E}">
        <p14:creationId xmlns:p14="http://schemas.microsoft.com/office/powerpoint/2010/main" val="26594834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4718" y="1751968"/>
            <a:ext cx="8149129" cy="4585092"/>
          </a:xfrm>
          <a:prstGeom prst="rect">
            <a:avLst/>
          </a:prstGeom>
        </p:spPr>
      </p:pic>
      <p:sp>
        <p:nvSpPr>
          <p:cNvPr id="5" name="Title 1"/>
          <p:cNvSpPr>
            <a:spLocks noGrp="1"/>
          </p:cNvSpPr>
          <p:nvPr>
            <p:ph type="title"/>
          </p:nvPr>
        </p:nvSpPr>
        <p:spPr>
          <a:xfrm>
            <a:off x="1097280" y="286603"/>
            <a:ext cx="10902654" cy="1450757"/>
          </a:xfrm>
        </p:spPr>
        <p:txBody>
          <a:bodyPr>
            <a:normAutofit/>
          </a:bodyPr>
          <a:lstStyle/>
          <a:p>
            <a:r>
              <a:rPr lang="en-GB" sz="6000" dirty="0">
                <a:solidFill>
                  <a:schemeClr val="accent4">
                    <a:lumMod val="50000"/>
                  </a:schemeClr>
                </a:solidFill>
              </a:rPr>
              <a:t>Cash flow forecasting</a:t>
            </a:r>
          </a:p>
        </p:txBody>
      </p:sp>
      <p:sp>
        <p:nvSpPr>
          <p:cNvPr id="2" name="Slide Number Placeholder 1"/>
          <p:cNvSpPr>
            <a:spLocks noGrp="1"/>
          </p:cNvSpPr>
          <p:nvPr>
            <p:ph type="sldNum" sz="quarter" idx="12"/>
          </p:nvPr>
        </p:nvSpPr>
        <p:spPr/>
        <p:txBody>
          <a:bodyPr/>
          <a:lstStyle/>
          <a:p>
            <a:fld id="{87505C8C-BB84-42E2-A236-8AB4ACB7820A}" type="slidenum">
              <a:rPr lang="en-US" smtClean="0"/>
              <a:t>137</a:t>
            </a:fld>
            <a:endParaRPr lang="en-US" dirty="0"/>
          </a:p>
        </p:txBody>
      </p:sp>
    </p:spTree>
    <p:extLst>
      <p:ext uri="{BB962C8B-B14F-4D97-AF65-F5344CB8AC3E}">
        <p14:creationId xmlns:p14="http://schemas.microsoft.com/office/powerpoint/2010/main" val="12598649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02655" cy="1450757"/>
          </a:xfrm>
        </p:spPr>
        <p:txBody>
          <a:bodyPr>
            <a:noAutofit/>
          </a:bodyPr>
          <a:lstStyle/>
          <a:p>
            <a:r>
              <a:rPr lang="en-GB" sz="6000" dirty="0">
                <a:solidFill>
                  <a:schemeClr val="accent4">
                    <a:lumMod val="50000"/>
                  </a:schemeClr>
                </a:solidFill>
              </a:rPr>
              <a:t>Step 4: testing financial projections</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Financial projections consider a single path for the venture. This is often restrictive, so both entrepreneur and investor often resort to ways to test the realism of the assumptions.  </a:t>
            </a:r>
          </a:p>
          <a:p>
            <a:pPr>
              <a:buFont typeface="Courier New" panose="02070309020205020404" pitchFamily="49" charset="0"/>
              <a:buChar char="o"/>
            </a:pPr>
            <a:r>
              <a:rPr lang="en-GB" sz="3600" dirty="0">
                <a:solidFill>
                  <a:schemeClr val="accent4">
                    <a:lumMod val="50000"/>
                  </a:schemeClr>
                </a:solidFill>
              </a:rPr>
              <a:t> Scenario analysis: construct alternative sets of assumptions</a:t>
            </a:r>
          </a:p>
          <a:p>
            <a:pPr>
              <a:buFont typeface="Courier New" panose="02070309020205020404" pitchFamily="49" charset="0"/>
              <a:buChar char="o"/>
            </a:pPr>
            <a:r>
              <a:rPr lang="en-GB" sz="3600" dirty="0">
                <a:solidFill>
                  <a:schemeClr val="accent4">
                    <a:lumMod val="50000"/>
                  </a:schemeClr>
                </a:solidFill>
              </a:rPr>
              <a:t> Sensitivity analysis: understanding which assumptions are crucial, and to what extent </a:t>
            </a:r>
          </a:p>
        </p:txBody>
      </p:sp>
      <p:sp>
        <p:nvSpPr>
          <p:cNvPr id="3" name="Slide Number Placeholder 2"/>
          <p:cNvSpPr>
            <a:spLocks noGrp="1"/>
          </p:cNvSpPr>
          <p:nvPr>
            <p:ph type="sldNum" sz="quarter" idx="12"/>
          </p:nvPr>
        </p:nvSpPr>
        <p:spPr/>
        <p:txBody>
          <a:bodyPr/>
          <a:lstStyle/>
          <a:p>
            <a:fld id="{87505C8C-BB84-42E2-A236-8AB4ACB7820A}" type="slidenum">
              <a:rPr lang="en-US" smtClean="0"/>
              <a:t>138</a:t>
            </a:fld>
            <a:endParaRPr lang="en-US" dirty="0"/>
          </a:p>
        </p:txBody>
      </p:sp>
    </p:spTree>
    <p:extLst>
      <p:ext uri="{BB962C8B-B14F-4D97-AF65-F5344CB8AC3E}">
        <p14:creationId xmlns:p14="http://schemas.microsoft.com/office/powerpoint/2010/main" val="17749811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02655" cy="1450757"/>
          </a:xfrm>
        </p:spPr>
        <p:txBody>
          <a:bodyPr>
            <a:noAutofit/>
          </a:bodyPr>
          <a:lstStyle/>
          <a:p>
            <a:r>
              <a:rPr lang="en-GB" sz="6000" dirty="0">
                <a:solidFill>
                  <a:schemeClr val="accent4">
                    <a:lumMod val="50000"/>
                  </a:schemeClr>
                </a:solidFill>
              </a:rPr>
              <a:t>Step 4: testing financial projections</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Sometimes one can take a shortcut and make simplifications to make the financial plan more manageable. Three examples:</a:t>
            </a:r>
          </a:p>
          <a:p>
            <a:pPr>
              <a:buFont typeface="Courier New" panose="02070309020205020404" pitchFamily="49" charset="0"/>
              <a:buChar char="o"/>
            </a:pPr>
            <a:r>
              <a:rPr lang="en-GB" sz="3600" dirty="0">
                <a:solidFill>
                  <a:schemeClr val="accent4">
                    <a:lumMod val="50000"/>
                  </a:schemeClr>
                </a:solidFill>
              </a:rPr>
              <a:t> Build a unit model by expressing all accounts in product units and varying the scale of production</a:t>
            </a:r>
          </a:p>
          <a:p>
            <a:pPr>
              <a:buFont typeface="Courier New" panose="02070309020205020404" pitchFamily="49" charset="0"/>
              <a:buChar char="o"/>
            </a:pPr>
            <a:r>
              <a:rPr lang="en-GB" sz="3600" dirty="0">
                <a:solidFill>
                  <a:schemeClr val="accent4">
                    <a:lumMod val="50000"/>
                  </a:schemeClr>
                </a:solidFill>
              </a:rPr>
              <a:t> Limit the analysis to a key industry metric (“eyeballs”) </a:t>
            </a:r>
          </a:p>
          <a:p>
            <a:pPr>
              <a:buFont typeface="Courier New" panose="02070309020205020404" pitchFamily="49" charset="0"/>
              <a:buChar char="o"/>
            </a:pPr>
            <a:r>
              <a:rPr lang="en-GB" sz="3600" dirty="0">
                <a:solidFill>
                  <a:schemeClr val="accent4">
                    <a:lumMod val="50000"/>
                  </a:schemeClr>
                </a:solidFill>
              </a:rPr>
              <a:t> Shrinking time horizon to the experimentation period</a:t>
            </a:r>
          </a:p>
        </p:txBody>
      </p:sp>
      <p:sp>
        <p:nvSpPr>
          <p:cNvPr id="3" name="Slide Number Placeholder 2"/>
          <p:cNvSpPr>
            <a:spLocks noGrp="1"/>
          </p:cNvSpPr>
          <p:nvPr>
            <p:ph type="sldNum" sz="quarter" idx="12"/>
          </p:nvPr>
        </p:nvSpPr>
        <p:spPr/>
        <p:txBody>
          <a:bodyPr/>
          <a:lstStyle/>
          <a:p>
            <a:fld id="{87505C8C-BB84-42E2-A236-8AB4ACB7820A}" type="slidenum">
              <a:rPr lang="en-US" smtClean="0"/>
              <a:t>139</a:t>
            </a:fld>
            <a:endParaRPr lang="en-US" dirty="0"/>
          </a:p>
        </p:txBody>
      </p:sp>
    </p:spTree>
    <p:extLst>
      <p:ext uri="{BB962C8B-B14F-4D97-AF65-F5344CB8AC3E}">
        <p14:creationId xmlns:p14="http://schemas.microsoft.com/office/powerpoint/2010/main" val="244097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63743"/>
            <a:ext cx="10767060" cy="1450757"/>
          </a:xfrm>
        </p:spPr>
        <p:txBody>
          <a:bodyPr>
            <a:noAutofit/>
          </a:bodyPr>
          <a:lstStyle/>
          <a:p>
            <a:pPr algn="ctr"/>
            <a:r>
              <a:rPr lang="en-GB" sz="6000" dirty="0">
                <a:solidFill>
                  <a:schemeClr val="accent4">
                    <a:lumMod val="50000"/>
                  </a:schemeClr>
                </a:solidFill>
              </a:rPr>
              <a:t>Course goals</a:t>
            </a:r>
          </a:p>
        </p:txBody>
      </p:sp>
      <p:sp>
        <p:nvSpPr>
          <p:cNvPr id="3" name="Content Placeholder 2"/>
          <p:cNvSpPr>
            <a:spLocks noGrp="1"/>
          </p:cNvSpPr>
          <p:nvPr>
            <p:ph idx="1"/>
          </p:nvPr>
        </p:nvSpPr>
        <p:spPr>
          <a:xfrm>
            <a:off x="1097279" y="1845734"/>
            <a:ext cx="10909663" cy="4023360"/>
          </a:xfrm>
        </p:spPr>
        <p:txBody>
          <a:bodyPr>
            <a:normAutofit/>
          </a:bodyPr>
          <a:lstStyle/>
          <a:p>
            <a:pPr marL="457200" lvl="0" indent="-457200">
              <a:buClr>
                <a:schemeClr val="accent4">
                  <a:lumMod val="50000"/>
                </a:schemeClr>
              </a:buClr>
              <a:buFont typeface="+mj-lt"/>
              <a:buAutoNum type="arabicPeriod"/>
            </a:pPr>
            <a:r>
              <a:rPr lang="en-GB" sz="4000" dirty="0">
                <a:solidFill>
                  <a:schemeClr val="accent4">
                    <a:lumMod val="50000"/>
                  </a:schemeClr>
                </a:solidFill>
              </a:rPr>
              <a:t>What is entrepreneurial finance ?  </a:t>
            </a:r>
          </a:p>
          <a:p>
            <a:pPr marL="457200" indent="-457200">
              <a:buClr>
                <a:schemeClr val="accent4">
                  <a:lumMod val="50000"/>
                </a:schemeClr>
              </a:buClr>
              <a:buFont typeface="+mj-lt"/>
              <a:buAutoNum type="arabicPeriod"/>
            </a:pPr>
            <a:r>
              <a:rPr lang="en-GB" sz="4000" dirty="0">
                <a:solidFill>
                  <a:schemeClr val="accent4">
                    <a:lumMod val="50000"/>
                  </a:schemeClr>
                </a:solidFill>
              </a:rPr>
              <a:t>Why is it challenging? </a:t>
            </a:r>
          </a:p>
          <a:p>
            <a:pPr marL="457200" lvl="0" indent="-457200">
              <a:buClr>
                <a:schemeClr val="accent4">
                  <a:lumMod val="50000"/>
                </a:schemeClr>
              </a:buClr>
              <a:buFont typeface="+mj-lt"/>
              <a:buAutoNum type="arabicPeriod"/>
            </a:pPr>
            <a:r>
              <a:rPr lang="en-GB" sz="4000" dirty="0">
                <a:solidFill>
                  <a:schemeClr val="accent4">
                    <a:lumMod val="50000"/>
                  </a:schemeClr>
                </a:solidFill>
              </a:rPr>
              <a:t>Why is it important? </a:t>
            </a:r>
          </a:p>
          <a:p>
            <a:pPr marL="457200" lvl="0" indent="-457200">
              <a:buClr>
                <a:schemeClr val="accent4">
                  <a:lumMod val="50000"/>
                </a:schemeClr>
              </a:buClr>
              <a:buFont typeface="+mj-lt"/>
              <a:buAutoNum type="arabicPeriod"/>
            </a:pPr>
            <a:r>
              <a:rPr lang="en-GB" sz="4000" dirty="0">
                <a:solidFill>
                  <a:schemeClr val="accent4">
                    <a:lumMod val="50000"/>
                  </a:schemeClr>
                </a:solidFill>
              </a:rPr>
              <a:t>How can we understand it?</a:t>
            </a:r>
          </a:p>
        </p:txBody>
      </p:sp>
      <p:sp>
        <p:nvSpPr>
          <p:cNvPr id="4" name="Slide Number Placeholder 3"/>
          <p:cNvSpPr>
            <a:spLocks noGrp="1"/>
          </p:cNvSpPr>
          <p:nvPr>
            <p:ph type="sldNum" sz="quarter" idx="12"/>
          </p:nvPr>
        </p:nvSpPr>
        <p:spPr/>
        <p:txBody>
          <a:bodyPr/>
          <a:lstStyle/>
          <a:p>
            <a:fld id="{87505C8C-BB84-42E2-A236-8AB4ACB7820A}" type="slidenum">
              <a:rPr lang="en-US" smtClean="0"/>
              <a:t>14</a:t>
            </a:fld>
            <a:endParaRPr lang="en-US" dirty="0"/>
          </a:p>
        </p:txBody>
      </p:sp>
    </p:spTree>
    <p:extLst>
      <p:ext uri="{BB962C8B-B14F-4D97-AF65-F5344CB8AC3E}">
        <p14:creationId xmlns:p14="http://schemas.microsoft.com/office/powerpoint/2010/main" val="34012224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902654" cy="1450757"/>
          </a:xfrm>
        </p:spPr>
        <p:txBody>
          <a:bodyPr>
            <a:normAutofit/>
          </a:bodyPr>
          <a:lstStyle/>
          <a:p>
            <a:r>
              <a:rPr lang="en-GB" sz="6000" dirty="0">
                <a:solidFill>
                  <a:schemeClr val="accent4">
                    <a:lumMod val="50000"/>
                  </a:schemeClr>
                </a:solidFill>
              </a:rPr>
              <a:t>Step 5: formulate the financial plan</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The financial plan builds on the projections and address the two key questions of interest to the investor:</a:t>
            </a:r>
          </a:p>
          <a:p>
            <a:pPr marL="457200" lvl="0" indent="-457200">
              <a:buFont typeface="+mj-lt"/>
              <a:buAutoNum type="arabicPeriod"/>
            </a:pPr>
            <a:r>
              <a:rPr lang="en-US" sz="3600" dirty="0">
                <a:solidFill>
                  <a:schemeClr val="accent4">
                    <a:lumMod val="50000"/>
                  </a:schemeClr>
                </a:solidFill>
              </a:rPr>
              <a:t>How financially attractive is the venture?</a:t>
            </a:r>
            <a:endParaRPr lang="en-GB" sz="3600" dirty="0">
              <a:solidFill>
                <a:schemeClr val="accent4">
                  <a:lumMod val="50000"/>
                </a:schemeClr>
              </a:solidFill>
            </a:endParaRPr>
          </a:p>
          <a:p>
            <a:pPr marL="1490472" lvl="3" indent="-571500">
              <a:buFont typeface="Courier New" panose="02070309020205020404" pitchFamily="49" charset="0"/>
              <a:buChar char="o"/>
            </a:pPr>
            <a:r>
              <a:rPr lang="en-US" sz="3200" dirty="0">
                <a:solidFill>
                  <a:schemeClr val="accent4">
                    <a:lumMod val="50000"/>
                  </a:schemeClr>
                </a:solidFill>
              </a:rPr>
              <a:t>This can be argued using the three statements</a:t>
            </a:r>
          </a:p>
          <a:p>
            <a:pPr marL="457200" lvl="0" indent="-457200">
              <a:buFont typeface="+mj-lt"/>
              <a:buAutoNum type="arabicPeriod"/>
            </a:pPr>
            <a:r>
              <a:rPr lang="en-US" sz="3600" dirty="0">
                <a:solidFill>
                  <a:schemeClr val="accent4">
                    <a:lumMod val="50000"/>
                  </a:schemeClr>
                </a:solidFill>
              </a:rPr>
              <a:t>What financial resources does the venture need? </a:t>
            </a:r>
            <a:endParaRPr lang="en-GB" sz="3600" dirty="0">
              <a:solidFill>
                <a:schemeClr val="accent4">
                  <a:lumMod val="50000"/>
                </a:schemeClr>
              </a:solidFill>
            </a:endParaRPr>
          </a:p>
          <a:p>
            <a:pPr marL="1490472" lvl="4" indent="-576072">
              <a:buFont typeface="Courier New" panose="02070309020205020404" pitchFamily="49" charset="0"/>
              <a:buChar char="o"/>
            </a:pPr>
            <a:r>
              <a:rPr lang="en-GB" sz="3000" dirty="0">
                <a:solidFill>
                  <a:schemeClr val="accent4">
                    <a:lumMod val="50000"/>
                  </a:schemeClr>
                </a:solidFill>
              </a:rPr>
              <a:t>This largely relies on the cash flow statement</a:t>
            </a:r>
          </a:p>
          <a:p>
            <a:pPr marL="1490472" lvl="4" indent="-576072">
              <a:buFont typeface="Courier New" panose="02070309020205020404" pitchFamily="49" charset="0"/>
              <a:buChar char="o"/>
            </a:pPr>
            <a:r>
              <a:rPr lang="en-GB" sz="3000" dirty="0">
                <a:solidFill>
                  <a:schemeClr val="accent4">
                    <a:lumMod val="50000"/>
                  </a:schemeClr>
                </a:solidFill>
              </a:rPr>
              <a:t>Current and future funding needs</a:t>
            </a:r>
          </a:p>
        </p:txBody>
      </p:sp>
      <p:sp>
        <p:nvSpPr>
          <p:cNvPr id="3" name="Slide Number Placeholder 2"/>
          <p:cNvSpPr>
            <a:spLocks noGrp="1"/>
          </p:cNvSpPr>
          <p:nvPr>
            <p:ph type="sldNum" sz="quarter" idx="12"/>
          </p:nvPr>
        </p:nvSpPr>
        <p:spPr/>
        <p:txBody>
          <a:bodyPr/>
          <a:lstStyle/>
          <a:p>
            <a:fld id="{87505C8C-BB84-42E2-A236-8AB4ACB7820A}" type="slidenum">
              <a:rPr lang="en-US" smtClean="0"/>
              <a:t>140</a:t>
            </a:fld>
            <a:endParaRPr lang="en-US" dirty="0"/>
          </a:p>
        </p:txBody>
      </p:sp>
    </p:spTree>
    <p:extLst>
      <p:ext uri="{BB962C8B-B14F-4D97-AF65-F5344CB8AC3E}">
        <p14:creationId xmlns:p14="http://schemas.microsoft.com/office/powerpoint/2010/main" val="39254781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902654" cy="1450757"/>
          </a:xfrm>
        </p:spPr>
        <p:txBody>
          <a:bodyPr>
            <a:normAutofit/>
          </a:bodyPr>
          <a:lstStyle/>
          <a:p>
            <a:r>
              <a:rPr lang="en-GB" sz="6000" dirty="0">
                <a:solidFill>
                  <a:schemeClr val="accent4">
                    <a:lumMod val="50000"/>
                  </a:schemeClr>
                </a:solidFill>
              </a:rPr>
              <a:t>Pitching the financial plan (FP)</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Pitching the FP may take many different forms, also depending on the preferences of the investors.</a:t>
            </a:r>
          </a:p>
          <a:p>
            <a:r>
              <a:rPr lang="en-GB" sz="3600" dirty="0">
                <a:solidFill>
                  <a:schemeClr val="accent4">
                    <a:lumMod val="50000"/>
                  </a:schemeClr>
                </a:solidFill>
              </a:rPr>
              <a:t>Irrespective of the presentation format, the two questions motivating the FP need to be answered convincingly. Differences will be on:</a:t>
            </a:r>
          </a:p>
          <a:p>
            <a:pPr marL="1490472" lvl="3" indent="-571500">
              <a:buFont typeface="Courier New" panose="02070309020205020404" pitchFamily="49" charset="0"/>
              <a:buChar char="o"/>
            </a:pPr>
            <a:r>
              <a:rPr lang="en-US" sz="3200" dirty="0">
                <a:solidFill>
                  <a:schemeClr val="accent4">
                    <a:lumMod val="50000"/>
                  </a:schemeClr>
                </a:solidFill>
              </a:rPr>
              <a:t>Medium (e.g., pdf vs. PowerPoint)</a:t>
            </a:r>
          </a:p>
          <a:p>
            <a:pPr marL="1490472" lvl="3" indent="-571500">
              <a:buFont typeface="Courier New" panose="02070309020205020404" pitchFamily="49" charset="0"/>
              <a:buChar char="o"/>
            </a:pPr>
            <a:r>
              <a:rPr lang="en-US" sz="3200" dirty="0">
                <a:solidFill>
                  <a:schemeClr val="accent4">
                    <a:lumMod val="50000"/>
                  </a:schemeClr>
                </a:solidFill>
              </a:rPr>
              <a:t>Detail of accounts </a:t>
            </a:r>
            <a:r>
              <a:rPr lang="en-150" sz="3200" dirty="0">
                <a:solidFill>
                  <a:schemeClr val="accent4">
                    <a:lumMod val="50000"/>
                  </a:schemeClr>
                </a:solidFill>
              </a:rPr>
              <a:t>–</a:t>
            </a:r>
            <a:r>
              <a:rPr lang="en-US" sz="3200" dirty="0">
                <a:solidFill>
                  <a:schemeClr val="accent4">
                    <a:lumMod val="50000"/>
                  </a:schemeClr>
                </a:solidFill>
              </a:rPr>
              <a:t> also depending on venture stage</a:t>
            </a:r>
          </a:p>
          <a:p>
            <a:pPr marL="1490472" lvl="4" indent="-576072">
              <a:buFont typeface="Courier New" panose="02070309020205020404" pitchFamily="49" charset="0"/>
              <a:buChar char="o"/>
            </a:pPr>
            <a:r>
              <a:rPr lang="en-GB" sz="3000" dirty="0">
                <a:solidFill>
                  <a:schemeClr val="accent4">
                    <a:lumMod val="50000"/>
                  </a:schemeClr>
                </a:solidFill>
              </a:rPr>
              <a:t>Type of interaction (personal vs. impersonal)</a:t>
            </a:r>
          </a:p>
        </p:txBody>
      </p:sp>
      <p:sp>
        <p:nvSpPr>
          <p:cNvPr id="3" name="Slide Number Placeholder 2"/>
          <p:cNvSpPr>
            <a:spLocks noGrp="1"/>
          </p:cNvSpPr>
          <p:nvPr>
            <p:ph type="sldNum" sz="quarter" idx="12"/>
          </p:nvPr>
        </p:nvSpPr>
        <p:spPr/>
        <p:txBody>
          <a:bodyPr/>
          <a:lstStyle/>
          <a:p>
            <a:fld id="{87505C8C-BB84-42E2-A236-8AB4ACB7820A}" type="slidenum">
              <a:rPr lang="en-US" smtClean="0"/>
              <a:t>141</a:t>
            </a:fld>
            <a:endParaRPr lang="en-US" dirty="0"/>
          </a:p>
        </p:txBody>
      </p:sp>
    </p:spTree>
    <p:extLst>
      <p:ext uri="{BB962C8B-B14F-4D97-AF65-F5344CB8AC3E}">
        <p14:creationId xmlns:p14="http://schemas.microsoft.com/office/powerpoint/2010/main" val="167387054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902654" cy="1450757"/>
          </a:xfrm>
        </p:spPr>
        <p:txBody>
          <a:bodyPr>
            <a:normAutofit/>
          </a:bodyPr>
          <a:lstStyle/>
          <a:p>
            <a:r>
              <a:rPr lang="en-GB" sz="6000" dirty="0">
                <a:solidFill>
                  <a:schemeClr val="accent4">
                    <a:lumMod val="50000"/>
                  </a:schemeClr>
                </a:solidFill>
              </a:rPr>
              <a:t>Pitching the financial plan</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Key points to be covered are however the following:</a:t>
            </a:r>
          </a:p>
          <a:p>
            <a:pPr marL="1490472" lvl="3" indent="-571500">
              <a:buFont typeface="Courier New" panose="02070309020205020404" pitchFamily="49" charset="0"/>
              <a:buChar char="o"/>
            </a:pPr>
            <a:r>
              <a:rPr lang="en-US" sz="3200" dirty="0">
                <a:solidFill>
                  <a:schemeClr val="accent4">
                    <a:lumMod val="50000"/>
                  </a:schemeClr>
                </a:solidFill>
              </a:rPr>
              <a:t>Discussion of the underlying assumptions </a:t>
            </a:r>
          </a:p>
          <a:p>
            <a:pPr marL="1490472" lvl="3" indent="-571500">
              <a:buFont typeface="Courier New" panose="02070309020205020404" pitchFamily="49" charset="0"/>
              <a:buChar char="o"/>
            </a:pPr>
            <a:r>
              <a:rPr lang="en-US" sz="3200" dirty="0">
                <a:solidFill>
                  <a:schemeClr val="accent4">
                    <a:lumMod val="50000"/>
                  </a:schemeClr>
                </a:solidFill>
              </a:rPr>
              <a:t>Revenues: level, growth, timing </a:t>
            </a:r>
            <a:r>
              <a:rPr lang="en-150" sz="3200" dirty="0">
                <a:solidFill>
                  <a:schemeClr val="accent4">
                    <a:lumMod val="50000"/>
                  </a:schemeClr>
                </a:solidFill>
              </a:rPr>
              <a:t>…</a:t>
            </a:r>
            <a:endParaRPr lang="en-US" sz="3200" dirty="0">
              <a:solidFill>
                <a:schemeClr val="accent4">
                  <a:lumMod val="50000"/>
                </a:schemeClr>
              </a:solidFill>
            </a:endParaRPr>
          </a:p>
          <a:p>
            <a:pPr marL="1490472" lvl="3" indent="-571500">
              <a:buFont typeface="Courier New" panose="02070309020205020404" pitchFamily="49" charset="0"/>
              <a:buChar char="o"/>
            </a:pPr>
            <a:r>
              <a:rPr lang="en-US" sz="3200" dirty="0">
                <a:solidFill>
                  <a:schemeClr val="accent4">
                    <a:lumMod val="50000"/>
                  </a:schemeClr>
                </a:solidFill>
              </a:rPr>
              <a:t>Costs: nature, level, growth</a:t>
            </a:r>
          </a:p>
          <a:p>
            <a:pPr marL="1490472" lvl="4" indent="-576072">
              <a:buFont typeface="Courier New" panose="02070309020205020404" pitchFamily="49" charset="0"/>
              <a:buChar char="o"/>
            </a:pPr>
            <a:r>
              <a:rPr lang="en-GB" sz="3000" dirty="0">
                <a:solidFill>
                  <a:schemeClr val="accent4">
                    <a:lumMod val="50000"/>
                  </a:schemeClr>
                </a:solidFill>
              </a:rPr>
              <a:t>Profitability: drivers and timing</a:t>
            </a:r>
          </a:p>
          <a:p>
            <a:pPr marL="1490472" lvl="4" indent="-576072">
              <a:buFont typeface="Courier New" panose="02070309020205020404" pitchFamily="49" charset="0"/>
              <a:buChar char="o"/>
            </a:pPr>
            <a:r>
              <a:rPr lang="en-GB" sz="3000" dirty="0">
                <a:solidFill>
                  <a:schemeClr val="accent4">
                    <a:lumMod val="50000"/>
                  </a:schemeClr>
                </a:solidFill>
              </a:rPr>
              <a:t>Funding needs and cash flow analysis</a:t>
            </a:r>
          </a:p>
        </p:txBody>
      </p:sp>
      <p:sp>
        <p:nvSpPr>
          <p:cNvPr id="3" name="Slide Number Placeholder 2"/>
          <p:cNvSpPr>
            <a:spLocks noGrp="1"/>
          </p:cNvSpPr>
          <p:nvPr>
            <p:ph type="sldNum" sz="quarter" idx="12"/>
          </p:nvPr>
        </p:nvSpPr>
        <p:spPr/>
        <p:txBody>
          <a:bodyPr/>
          <a:lstStyle/>
          <a:p>
            <a:fld id="{87505C8C-BB84-42E2-A236-8AB4ACB7820A}" type="slidenum">
              <a:rPr lang="en-US" smtClean="0"/>
              <a:t>142</a:t>
            </a:fld>
            <a:endParaRPr lang="en-US" dirty="0"/>
          </a:p>
        </p:txBody>
      </p:sp>
    </p:spTree>
    <p:extLst>
      <p:ext uri="{BB962C8B-B14F-4D97-AF65-F5344CB8AC3E}">
        <p14:creationId xmlns:p14="http://schemas.microsoft.com/office/powerpoint/2010/main" val="32811007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902654" cy="1450757"/>
          </a:xfrm>
        </p:spPr>
        <p:txBody>
          <a:bodyPr>
            <a:normAutofit/>
          </a:bodyPr>
          <a:lstStyle/>
          <a:p>
            <a:r>
              <a:rPr lang="en-GB" sz="6000" dirty="0">
                <a:solidFill>
                  <a:schemeClr val="accent4">
                    <a:lumMod val="50000"/>
                  </a:schemeClr>
                </a:solidFill>
              </a:rPr>
              <a:t>Nobel insights: </a:t>
            </a:r>
            <a:r>
              <a:rPr lang="en-GB" sz="6000" dirty="0" err="1">
                <a:solidFill>
                  <a:schemeClr val="accent4">
                    <a:lumMod val="50000"/>
                  </a:schemeClr>
                </a:solidFill>
              </a:rPr>
              <a:t>behavioral</a:t>
            </a:r>
            <a:r>
              <a:rPr lang="en-GB" sz="6000" dirty="0">
                <a:solidFill>
                  <a:schemeClr val="accent4">
                    <a:lumMod val="50000"/>
                  </a:schemeClr>
                </a:solidFill>
              </a:rPr>
              <a:t> biases</a:t>
            </a:r>
          </a:p>
        </p:txBody>
      </p:sp>
      <p:sp>
        <p:nvSpPr>
          <p:cNvPr id="6" name="Content Placeholder 2"/>
          <p:cNvSpPr>
            <a:spLocks noGrp="1"/>
          </p:cNvSpPr>
          <p:nvPr>
            <p:ph idx="1"/>
          </p:nvPr>
        </p:nvSpPr>
        <p:spPr>
          <a:xfrm>
            <a:off x="1097279" y="1845733"/>
            <a:ext cx="10902655" cy="4576837"/>
          </a:xfrm>
        </p:spPr>
        <p:txBody>
          <a:bodyPr>
            <a:noAutofit/>
          </a:bodyPr>
          <a:lstStyle/>
          <a:p>
            <a:pPr>
              <a:spcAft>
                <a:spcPts val="0"/>
              </a:spcAft>
            </a:pPr>
            <a:r>
              <a:rPr lang="en-GB" sz="3600" dirty="0">
                <a:solidFill>
                  <a:schemeClr val="accent4">
                    <a:lumMod val="50000"/>
                  </a:schemeClr>
                </a:solidFill>
              </a:rPr>
              <a:t>Daniel Kahneman (Nobel, 2002) showed the importance of </a:t>
            </a:r>
            <a:r>
              <a:rPr lang="en-GB" sz="3600" dirty="0" err="1">
                <a:solidFill>
                  <a:schemeClr val="accent4">
                    <a:lumMod val="50000"/>
                  </a:schemeClr>
                </a:solidFill>
              </a:rPr>
              <a:t>behavioral</a:t>
            </a:r>
            <a:r>
              <a:rPr lang="en-GB" sz="3600" dirty="0">
                <a:solidFill>
                  <a:schemeClr val="accent4">
                    <a:lumMod val="50000"/>
                  </a:schemeClr>
                </a:solidFill>
              </a:rPr>
              <a:t> biases in ‘fast’ thinking:</a:t>
            </a:r>
          </a:p>
          <a:p>
            <a:pPr marL="1490472" lvl="2" indent="-576072">
              <a:spcBef>
                <a:spcPts val="0"/>
              </a:spcBef>
              <a:buFont typeface="Courier New" panose="02070309020205020404" pitchFamily="49" charset="0"/>
              <a:buChar char="o"/>
            </a:pPr>
            <a:r>
              <a:rPr lang="en-GB" sz="3000" dirty="0">
                <a:solidFill>
                  <a:schemeClr val="accent4">
                    <a:lumMod val="50000"/>
                  </a:schemeClr>
                </a:solidFill>
              </a:rPr>
              <a:t>Investors may well fall in this trap when choosing ventures, as this is a standardized activity for them</a:t>
            </a:r>
          </a:p>
          <a:p>
            <a:pPr marL="1490472" lvl="2" indent="-576072">
              <a:spcBef>
                <a:spcPts val="0"/>
              </a:spcBef>
              <a:buFont typeface="Courier New" panose="02070309020205020404" pitchFamily="49" charset="0"/>
              <a:buChar char="o"/>
            </a:pPr>
            <a:r>
              <a:rPr lang="en-GB" sz="3000" dirty="0">
                <a:solidFill>
                  <a:schemeClr val="accent4">
                    <a:lumMod val="50000"/>
                  </a:schemeClr>
                </a:solidFill>
              </a:rPr>
              <a:t>‘Framing’ of information may determine which ventures get funded and which not</a:t>
            </a:r>
          </a:p>
          <a:p>
            <a:pPr marL="1490472" lvl="2" indent="-576072">
              <a:spcBef>
                <a:spcPts val="0"/>
              </a:spcBef>
              <a:buFont typeface="Courier New" panose="02070309020205020404" pitchFamily="49" charset="0"/>
              <a:buChar char="o"/>
            </a:pPr>
            <a:r>
              <a:rPr lang="en-GB" sz="3000" dirty="0">
                <a:solidFill>
                  <a:schemeClr val="accent4">
                    <a:lumMod val="50000"/>
                  </a:schemeClr>
                </a:solidFill>
              </a:rPr>
              <a:t>Moreover, the sunk cost fallacy can lead investors to keep pouring money in ailing ventures just because they had already invested </a:t>
            </a:r>
          </a:p>
          <a:p>
            <a:pPr marL="1490472" lvl="2" indent="-576072">
              <a:spcBef>
                <a:spcPts val="0"/>
              </a:spcBef>
              <a:buFont typeface="Courier New" panose="02070309020205020404" pitchFamily="49" charset="0"/>
              <a:buChar char="o"/>
            </a:pPr>
            <a:r>
              <a:rPr lang="en-GB" sz="3000" dirty="0">
                <a:solidFill>
                  <a:schemeClr val="accent4">
                    <a:lumMod val="50000"/>
                  </a:schemeClr>
                </a:solidFill>
              </a:rPr>
              <a:t>For entrepreneurs, overoptimism is a common bias</a:t>
            </a:r>
          </a:p>
        </p:txBody>
      </p:sp>
      <p:sp>
        <p:nvSpPr>
          <p:cNvPr id="3" name="Slide Number Placeholder 2"/>
          <p:cNvSpPr>
            <a:spLocks noGrp="1"/>
          </p:cNvSpPr>
          <p:nvPr>
            <p:ph type="sldNum" sz="quarter" idx="12"/>
          </p:nvPr>
        </p:nvSpPr>
        <p:spPr/>
        <p:txBody>
          <a:bodyPr/>
          <a:lstStyle/>
          <a:p>
            <a:fld id="{87505C8C-BB84-42E2-A236-8AB4ACB7820A}" type="slidenum">
              <a:rPr lang="en-US" smtClean="0"/>
              <a:t>143</a:t>
            </a:fld>
            <a:endParaRPr lang="en-US" dirty="0"/>
          </a:p>
        </p:txBody>
      </p:sp>
    </p:spTree>
    <p:extLst>
      <p:ext uri="{BB962C8B-B14F-4D97-AF65-F5344CB8AC3E}">
        <p14:creationId xmlns:p14="http://schemas.microsoft.com/office/powerpoint/2010/main" val="16367048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902654" cy="1450757"/>
          </a:xfrm>
        </p:spPr>
        <p:txBody>
          <a:bodyPr>
            <a:normAutofit/>
          </a:bodyPr>
          <a:lstStyle/>
          <a:p>
            <a:r>
              <a:rPr lang="en-GB" sz="6000" dirty="0" err="1">
                <a:solidFill>
                  <a:schemeClr val="accent4">
                    <a:lumMod val="50000"/>
                  </a:schemeClr>
                </a:solidFill>
              </a:rPr>
              <a:t>Behavioral</a:t>
            </a:r>
            <a:r>
              <a:rPr lang="en-GB" sz="6000" dirty="0">
                <a:solidFill>
                  <a:schemeClr val="accent4">
                    <a:lumMod val="50000"/>
                  </a:schemeClr>
                </a:solidFill>
              </a:rPr>
              <a:t> biases and the pitch</a:t>
            </a:r>
          </a:p>
        </p:txBody>
      </p:sp>
      <p:sp>
        <p:nvSpPr>
          <p:cNvPr id="6" name="Content Placeholder 2"/>
          <p:cNvSpPr>
            <a:spLocks noGrp="1"/>
          </p:cNvSpPr>
          <p:nvPr>
            <p:ph idx="1"/>
          </p:nvPr>
        </p:nvSpPr>
        <p:spPr>
          <a:xfrm>
            <a:off x="1097279" y="1845733"/>
            <a:ext cx="10902655" cy="4576837"/>
          </a:xfrm>
        </p:spPr>
        <p:txBody>
          <a:bodyPr>
            <a:noAutofit/>
          </a:bodyPr>
          <a:lstStyle/>
          <a:p>
            <a:r>
              <a:rPr lang="en-GB" sz="3600" dirty="0">
                <a:solidFill>
                  <a:schemeClr val="accent4">
                    <a:lumMod val="50000"/>
                  </a:schemeClr>
                </a:solidFill>
              </a:rPr>
              <a:t>Richard Thaler (Nobel, 2017) builds on this work to argue that </a:t>
            </a:r>
            <a:r>
              <a:rPr lang="en-GB" sz="3600" dirty="0" err="1">
                <a:solidFill>
                  <a:schemeClr val="accent4">
                    <a:lumMod val="50000"/>
                  </a:schemeClr>
                </a:solidFill>
              </a:rPr>
              <a:t>behavioral</a:t>
            </a:r>
            <a:r>
              <a:rPr lang="en-GB" sz="3600" dirty="0">
                <a:solidFill>
                  <a:schemeClr val="accent4">
                    <a:lumMod val="50000"/>
                  </a:schemeClr>
                </a:solidFill>
              </a:rPr>
              <a:t> biases can be amplified, or reduced</a:t>
            </a:r>
            <a:r>
              <a:rPr lang="en-GB" sz="3600">
                <a:solidFill>
                  <a:schemeClr val="accent4">
                    <a:lumMod val="50000"/>
                  </a:schemeClr>
                </a:solidFill>
              </a:rPr>
              <a:t>, by </a:t>
            </a:r>
            <a:r>
              <a:rPr lang="en-GB" sz="3600" dirty="0">
                <a:solidFill>
                  <a:schemeClr val="accent4">
                    <a:lumMod val="50000"/>
                  </a:schemeClr>
                </a:solidFill>
              </a:rPr>
              <a:t>nudging, which is a form of framing.</a:t>
            </a:r>
          </a:p>
          <a:p>
            <a:r>
              <a:rPr lang="en-GB" sz="3600" dirty="0">
                <a:solidFill>
                  <a:schemeClr val="accent4">
                    <a:lumMod val="50000"/>
                  </a:schemeClr>
                </a:solidFill>
              </a:rPr>
              <a:t>All these biases apply closely to financial projects, as these reflect judgement over future possibilities rather than on objective facts. </a:t>
            </a:r>
          </a:p>
        </p:txBody>
      </p:sp>
      <p:sp>
        <p:nvSpPr>
          <p:cNvPr id="3" name="Slide Number Placeholder 2"/>
          <p:cNvSpPr>
            <a:spLocks noGrp="1"/>
          </p:cNvSpPr>
          <p:nvPr>
            <p:ph type="sldNum" sz="quarter" idx="12"/>
          </p:nvPr>
        </p:nvSpPr>
        <p:spPr/>
        <p:txBody>
          <a:bodyPr/>
          <a:lstStyle/>
          <a:p>
            <a:fld id="{87505C8C-BB84-42E2-A236-8AB4ACB7820A}" type="slidenum">
              <a:rPr lang="en-US" smtClean="0"/>
              <a:t>144</a:t>
            </a:fld>
            <a:endParaRPr lang="en-US" dirty="0"/>
          </a:p>
        </p:txBody>
      </p:sp>
    </p:spTree>
    <p:extLst>
      <p:ext uri="{BB962C8B-B14F-4D97-AF65-F5344CB8AC3E}">
        <p14:creationId xmlns:p14="http://schemas.microsoft.com/office/powerpoint/2010/main" val="36719981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11450" y="1844676"/>
            <a:ext cx="7772400" cy="1362075"/>
          </a:xfrm>
        </p:spPr>
        <p:txBody>
          <a:bodyPr/>
          <a:lstStyle/>
          <a:p>
            <a:pPr>
              <a:defRPr/>
            </a:pPr>
            <a:r>
              <a:rPr lang="en-US" dirty="0">
                <a:solidFill>
                  <a:schemeClr val="accent4">
                    <a:lumMod val="50000"/>
                  </a:schemeClr>
                </a:solidFill>
              </a:rPr>
              <a:t>Pitching mistakes</a:t>
            </a:r>
          </a:p>
        </p:txBody>
      </p:sp>
      <p:sp>
        <p:nvSpPr>
          <p:cNvPr id="2" name="Slide Number Placeholder 1"/>
          <p:cNvSpPr>
            <a:spLocks noGrp="1"/>
          </p:cNvSpPr>
          <p:nvPr>
            <p:ph type="sldNum" sz="quarter" idx="12"/>
          </p:nvPr>
        </p:nvSpPr>
        <p:spPr/>
        <p:txBody>
          <a:bodyPr/>
          <a:lstStyle/>
          <a:p>
            <a:fld id="{87505C8C-BB84-42E2-A236-8AB4ACB7820A}" type="slidenum">
              <a:rPr lang="en-US" smtClean="0"/>
              <a:t>145</a:t>
            </a:fld>
            <a:endParaRPr lang="en-US" dirty="0"/>
          </a:p>
        </p:txBody>
      </p:sp>
    </p:spTree>
    <p:extLst>
      <p:ext uri="{BB962C8B-B14F-4D97-AF65-F5344CB8AC3E}">
        <p14:creationId xmlns:p14="http://schemas.microsoft.com/office/powerpoint/2010/main" val="41148286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0057" y="1077686"/>
            <a:ext cx="8393793" cy="2634343"/>
          </a:xfrm>
        </p:spPr>
        <p:txBody>
          <a:bodyPr>
            <a:normAutofit/>
          </a:bodyPr>
          <a:lstStyle/>
          <a:p>
            <a:pPr algn="ctr">
              <a:defRPr/>
            </a:pPr>
            <a:r>
              <a:rPr lang="en-US" dirty="0">
                <a:solidFill>
                  <a:schemeClr val="accent4">
                    <a:lumMod val="50000"/>
                  </a:schemeClr>
                </a:solidFill>
              </a:rPr>
              <a:t>Presentation #1</a:t>
            </a:r>
            <a:br>
              <a:rPr lang="en-US" dirty="0">
                <a:solidFill>
                  <a:schemeClr val="accent4">
                    <a:lumMod val="50000"/>
                  </a:schemeClr>
                </a:solidFill>
              </a:rPr>
            </a:br>
            <a:r>
              <a:rPr lang="en-US" dirty="0">
                <a:solidFill>
                  <a:schemeClr val="accent4">
                    <a:lumMod val="50000"/>
                  </a:schemeClr>
                </a:solidFill>
              </a:rPr>
              <a:t>‘The Useless’</a:t>
            </a:r>
          </a:p>
        </p:txBody>
      </p:sp>
      <p:sp>
        <p:nvSpPr>
          <p:cNvPr id="2" name="Slide Number Placeholder 1"/>
          <p:cNvSpPr>
            <a:spLocks noGrp="1"/>
          </p:cNvSpPr>
          <p:nvPr>
            <p:ph type="sldNum" sz="quarter" idx="12"/>
          </p:nvPr>
        </p:nvSpPr>
        <p:spPr/>
        <p:txBody>
          <a:bodyPr/>
          <a:lstStyle/>
          <a:p>
            <a:fld id="{87505C8C-BB84-42E2-A236-8AB4ACB7820A}" type="slidenum">
              <a:rPr lang="en-US" smtClean="0"/>
              <a:t>146</a:t>
            </a:fld>
            <a:endParaRPr lang="en-US" dirty="0"/>
          </a:p>
        </p:txBody>
      </p:sp>
    </p:spTree>
    <p:extLst>
      <p:ext uri="{BB962C8B-B14F-4D97-AF65-F5344CB8AC3E}">
        <p14:creationId xmlns:p14="http://schemas.microsoft.com/office/powerpoint/2010/main" val="39739893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3642360" y="243841"/>
            <a:ext cx="4876800" cy="771525"/>
          </a:xfrm>
        </p:spPr>
        <p:txBody>
          <a:bodyPr/>
          <a:lstStyle/>
          <a:p>
            <a:pPr algn="ctr"/>
            <a:r>
              <a:rPr lang="en-CA" altLang="en-US" dirty="0">
                <a:solidFill>
                  <a:schemeClr val="accent4">
                    <a:lumMod val="50000"/>
                  </a:schemeClr>
                </a:solidFill>
              </a:rPr>
              <a:t>Financial projection</a:t>
            </a:r>
          </a:p>
        </p:txBody>
      </p:sp>
      <p:graphicFrame>
        <p:nvGraphicFramePr>
          <p:cNvPr id="6" name="Chart 5"/>
          <p:cNvGraphicFramePr>
            <a:graphicFrameLocks/>
          </p:cNvGraphicFramePr>
          <p:nvPr>
            <p:extLst>
              <p:ext uri="{D42A27DB-BD31-4B8C-83A1-F6EECF244321}">
                <p14:modId xmlns:p14="http://schemas.microsoft.com/office/powerpoint/2010/main" val="528074937"/>
              </p:ext>
            </p:extLst>
          </p:nvPr>
        </p:nvGraphicFramePr>
        <p:xfrm>
          <a:off x="2057401" y="1077685"/>
          <a:ext cx="7917107" cy="502152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87505C8C-BB84-42E2-A236-8AB4ACB7820A}" type="slidenum">
              <a:rPr lang="en-US" smtClean="0"/>
              <a:t>147</a:t>
            </a:fld>
            <a:endParaRPr lang="en-US" dirty="0"/>
          </a:p>
        </p:txBody>
      </p:sp>
    </p:spTree>
    <p:extLst>
      <p:ext uri="{BB962C8B-B14F-4D97-AF65-F5344CB8AC3E}">
        <p14:creationId xmlns:p14="http://schemas.microsoft.com/office/powerpoint/2010/main" val="439346911"/>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a:xfrm>
            <a:off x="3897086" y="228601"/>
            <a:ext cx="4506913" cy="714375"/>
          </a:xfrm>
        </p:spPr>
        <p:txBody>
          <a:bodyPr>
            <a:normAutofit fontScale="90000"/>
          </a:bodyPr>
          <a:lstStyle/>
          <a:p>
            <a:r>
              <a:rPr lang="en-CA" altLang="en-US" dirty="0">
                <a:solidFill>
                  <a:schemeClr val="accent4">
                    <a:lumMod val="50000"/>
                  </a:schemeClr>
                </a:solidFill>
              </a:rPr>
              <a:t>Operating stacks</a:t>
            </a:r>
          </a:p>
        </p:txBody>
      </p:sp>
      <p:pic>
        <p:nvPicPr>
          <p:cNvPr id="59397" name="Picture 1"/>
          <p:cNvPicPr>
            <a:picLocks noChangeAspect="1"/>
          </p:cNvPicPr>
          <p:nvPr/>
        </p:nvPicPr>
        <p:blipFill>
          <a:blip r:embed="rId3">
            <a:extLst>
              <a:ext uri="{28A0092B-C50C-407E-A947-70E740481C1C}">
                <a14:useLocalDpi xmlns:a14="http://schemas.microsoft.com/office/drawing/2010/main" val="0"/>
              </a:ext>
            </a:extLst>
          </a:blip>
          <a:srcRect t="10109"/>
          <a:stretch>
            <a:fillRect/>
          </a:stretch>
        </p:blipFill>
        <p:spPr bwMode="auto">
          <a:xfrm>
            <a:off x="2721428" y="1393373"/>
            <a:ext cx="81534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7505C8C-BB84-42E2-A236-8AB4ACB7820A}" type="slidenum">
              <a:rPr lang="en-US" smtClean="0"/>
              <a:t>148</a:t>
            </a:fld>
            <a:endParaRPr lang="en-US" dirty="0"/>
          </a:p>
        </p:txBody>
      </p:sp>
    </p:spTree>
    <p:extLst>
      <p:ext uri="{BB962C8B-B14F-4D97-AF65-F5344CB8AC3E}">
        <p14:creationId xmlns:p14="http://schemas.microsoft.com/office/powerpoint/2010/main" val="3105680163"/>
      </p:ext>
    </p:extLst>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11450" y="1119448"/>
            <a:ext cx="7772400" cy="2087304"/>
          </a:xfrm>
        </p:spPr>
        <p:txBody>
          <a:bodyPr>
            <a:normAutofit fontScale="90000"/>
          </a:bodyPr>
          <a:lstStyle/>
          <a:p>
            <a:pPr algn="ctr">
              <a:defRPr/>
            </a:pPr>
            <a:r>
              <a:rPr lang="en-US" dirty="0">
                <a:solidFill>
                  <a:schemeClr val="accent4">
                    <a:lumMod val="50000"/>
                  </a:schemeClr>
                </a:solidFill>
              </a:rPr>
              <a:t>Presentation #2</a:t>
            </a:r>
            <a:br>
              <a:rPr lang="en-US" dirty="0">
                <a:solidFill>
                  <a:schemeClr val="accent4">
                    <a:lumMod val="50000"/>
                  </a:schemeClr>
                </a:solidFill>
              </a:rPr>
            </a:br>
            <a:r>
              <a:rPr lang="en-US" dirty="0">
                <a:solidFill>
                  <a:schemeClr val="accent4">
                    <a:lumMod val="50000"/>
                  </a:schemeClr>
                </a:solidFill>
              </a:rPr>
              <a:t>‘The So-So’</a:t>
            </a:r>
          </a:p>
        </p:txBody>
      </p:sp>
      <p:sp>
        <p:nvSpPr>
          <p:cNvPr id="2" name="Slide Number Placeholder 1"/>
          <p:cNvSpPr>
            <a:spLocks noGrp="1"/>
          </p:cNvSpPr>
          <p:nvPr>
            <p:ph type="sldNum" sz="quarter" idx="12"/>
          </p:nvPr>
        </p:nvSpPr>
        <p:spPr/>
        <p:txBody>
          <a:bodyPr/>
          <a:lstStyle/>
          <a:p>
            <a:fld id="{87505C8C-BB84-42E2-A236-8AB4ACB7820A}" type="slidenum">
              <a:rPr lang="en-US" smtClean="0"/>
              <a:t>149</a:t>
            </a:fld>
            <a:endParaRPr lang="en-US" dirty="0"/>
          </a:p>
        </p:txBody>
      </p:sp>
    </p:spTree>
    <p:extLst>
      <p:ext uri="{BB962C8B-B14F-4D97-AF65-F5344CB8AC3E}">
        <p14:creationId xmlns:p14="http://schemas.microsoft.com/office/powerpoint/2010/main" val="353770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79287" cy="1450757"/>
          </a:xfrm>
        </p:spPr>
        <p:txBody>
          <a:bodyPr>
            <a:normAutofit fontScale="90000"/>
          </a:bodyPr>
          <a:lstStyle/>
          <a:p>
            <a:r>
              <a:rPr lang="en-GB" sz="6000" dirty="0">
                <a:solidFill>
                  <a:schemeClr val="accent4">
                    <a:lumMod val="50000"/>
                  </a:schemeClr>
                </a:solidFill>
              </a:rPr>
              <a:t>What is entrepreneurial finance (EF)?</a:t>
            </a:r>
          </a:p>
        </p:txBody>
      </p:sp>
      <p:sp>
        <p:nvSpPr>
          <p:cNvPr id="3" name="Content Placeholder 2"/>
          <p:cNvSpPr>
            <a:spLocks noGrp="1"/>
          </p:cNvSpPr>
          <p:nvPr>
            <p:ph idx="1"/>
          </p:nvPr>
        </p:nvSpPr>
        <p:spPr>
          <a:xfrm>
            <a:off x="751115" y="1845734"/>
            <a:ext cx="11342914" cy="4600786"/>
          </a:xfrm>
        </p:spPr>
        <p:txBody>
          <a:bodyPr>
            <a:noAutofit/>
          </a:bodyPr>
          <a:lstStyle/>
          <a:p>
            <a:pPr>
              <a:buSzPct val="130000"/>
              <a:buFont typeface="Arial" panose="020B0604020202020204" pitchFamily="34" charset="0"/>
              <a:buChar char="•"/>
            </a:pPr>
            <a:r>
              <a:rPr lang="en-GB" sz="3600" dirty="0">
                <a:solidFill>
                  <a:schemeClr val="accent4">
                    <a:lumMod val="50000"/>
                  </a:schemeClr>
                </a:solidFill>
              </a:rPr>
              <a:t> Entrepreneurial finance = provision of funding to young, innovative, growth-oriented companies</a:t>
            </a:r>
          </a:p>
          <a:p>
            <a:pPr lvl="1">
              <a:buFont typeface="Courier New" panose="02070309020205020404" pitchFamily="49" charset="0"/>
              <a:buChar char="o"/>
            </a:pPr>
            <a:r>
              <a:rPr lang="en-GB" sz="3200" dirty="0">
                <a:solidFill>
                  <a:schemeClr val="accent4">
                    <a:lumMod val="50000"/>
                  </a:schemeClr>
                </a:solidFill>
              </a:rPr>
              <a:t> Young: typically less than 10 years</a:t>
            </a:r>
          </a:p>
          <a:p>
            <a:pPr lvl="1">
              <a:buFont typeface="Courier New" panose="02070309020205020404" pitchFamily="49" charset="0"/>
              <a:buChar char="o"/>
            </a:pPr>
            <a:r>
              <a:rPr lang="en-GB" sz="3200" dirty="0">
                <a:solidFill>
                  <a:schemeClr val="accent4">
                    <a:lumMod val="50000"/>
                  </a:schemeClr>
                </a:solidFill>
              </a:rPr>
              <a:t> Innovative: technology or business model</a:t>
            </a:r>
          </a:p>
          <a:p>
            <a:pPr lvl="1">
              <a:buFont typeface="Courier New" panose="02070309020205020404" pitchFamily="49" charset="0"/>
              <a:buChar char="o"/>
            </a:pPr>
            <a:r>
              <a:rPr lang="en-GB" sz="3200" dirty="0">
                <a:solidFill>
                  <a:schemeClr val="accent4">
                    <a:lumMod val="50000"/>
                  </a:schemeClr>
                </a:solidFill>
              </a:rPr>
              <a:t> Growth-oriented: different from SMEs</a:t>
            </a:r>
          </a:p>
          <a:p>
            <a:pPr>
              <a:buSzPct val="130000"/>
              <a:buFont typeface="Arial" panose="020B0604020202020204" pitchFamily="34" charset="0"/>
              <a:buChar char="•"/>
            </a:pPr>
            <a:r>
              <a:rPr lang="en-GB" sz="3600" dirty="0">
                <a:solidFill>
                  <a:schemeClr val="accent4">
                    <a:lumMod val="50000"/>
                  </a:schemeClr>
                </a:solidFill>
              </a:rPr>
              <a:t> Investors: great variety that we need to understand</a:t>
            </a:r>
          </a:p>
          <a:p>
            <a:pPr>
              <a:buSzPct val="130000"/>
              <a:buFont typeface="Arial" panose="020B0604020202020204" pitchFamily="34" charset="0"/>
              <a:buChar char="•"/>
            </a:pPr>
            <a:r>
              <a:rPr lang="en-GB" sz="3600" dirty="0">
                <a:solidFill>
                  <a:schemeClr val="accent4">
                    <a:lumMod val="50000"/>
                  </a:schemeClr>
                </a:solidFill>
              </a:rPr>
              <a:t> Entrepreneurial finance process: long and risky</a:t>
            </a:r>
          </a:p>
          <a:p>
            <a:pPr lvl="1">
              <a:buFont typeface="Courier New" panose="02070309020205020404" pitchFamily="49" charset="0"/>
              <a:buChar char="o"/>
            </a:pPr>
            <a:r>
              <a:rPr lang="en-GB" sz="3200" dirty="0">
                <a:solidFill>
                  <a:schemeClr val="accent4">
                    <a:lumMod val="50000"/>
                  </a:schemeClr>
                </a:solidFill>
              </a:rPr>
              <a:t> Need to understand both actors and steps</a:t>
            </a:r>
          </a:p>
        </p:txBody>
      </p:sp>
      <p:sp>
        <p:nvSpPr>
          <p:cNvPr id="4" name="Slide Number Placeholder 3"/>
          <p:cNvSpPr>
            <a:spLocks noGrp="1"/>
          </p:cNvSpPr>
          <p:nvPr>
            <p:ph type="sldNum" sz="quarter" idx="12"/>
          </p:nvPr>
        </p:nvSpPr>
        <p:spPr/>
        <p:txBody>
          <a:bodyPr/>
          <a:lstStyle/>
          <a:p>
            <a:fld id="{87505C8C-BB84-42E2-A236-8AB4ACB7820A}" type="slidenum">
              <a:rPr lang="en-US" smtClean="0"/>
              <a:t>15</a:t>
            </a:fld>
            <a:endParaRPr lang="en-US" dirty="0"/>
          </a:p>
        </p:txBody>
      </p:sp>
    </p:spTree>
    <p:extLst>
      <p:ext uri="{BB962C8B-B14F-4D97-AF65-F5344CB8AC3E}">
        <p14:creationId xmlns:p14="http://schemas.microsoft.com/office/powerpoint/2010/main" val="11910657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2660651" y="5513388"/>
            <a:ext cx="6989763" cy="1270000"/>
          </a:xfrm>
          <a:prstGeom prst="right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981200" y="14288"/>
            <a:ext cx="8229600" cy="1143000"/>
          </a:xfrm>
        </p:spPr>
        <p:txBody>
          <a:bodyPr>
            <a:normAutofit/>
          </a:bodyPr>
          <a:lstStyle/>
          <a:p>
            <a:pPr>
              <a:defRPr/>
            </a:pPr>
            <a:r>
              <a:rPr lang="en-CA" dirty="0">
                <a:solidFill>
                  <a:schemeClr val="accent4">
                    <a:lumMod val="50000"/>
                  </a:schemeClr>
                </a:solidFill>
                <a:cs typeface="Rockwell"/>
              </a:rPr>
              <a:t>Financials:  business model</a:t>
            </a:r>
          </a:p>
        </p:txBody>
      </p:sp>
      <p:sp>
        <p:nvSpPr>
          <p:cNvPr id="61444" name="Right Arrow 6"/>
          <p:cNvSpPr>
            <a:spLocks noChangeArrowheads="1"/>
          </p:cNvSpPr>
          <p:nvPr/>
        </p:nvSpPr>
        <p:spPr bwMode="auto">
          <a:xfrm>
            <a:off x="3176588" y="5329239"/>
            <a:ext cx="6535106" cy="1528465"/>
          </a:xfrm>
          <a:prstGeom prst="rightArrow">
            <a:avLst>
              <a:gd name="adj1" fmla="val 50000"/>
              <a:gd name="adj2" fmla="val 4999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CA" altLang="en-US" sz="4400" dirty="0">
                <a:solidFill>
                  <a:schemeClr val="tx1"/>
                </a:solidFill>
                <a:latin typeface="Arial" panose="020B0604020202020204" pitchFamily="34" charset="0"/>
                <a:sym typeface="Wingdings" panose="05000000000000000000" pitchFamily="2" charset="2"/>
              </a:rPr>
              <a:t>Unit </a:t>
            </a:r>
            <a:r>
              <a:rPr lang="en-CA" altLang="en-US" sz="4400" dirty="0">
                <a:solidFill>
                  <a:schemeClr val="tx1"/>
                </a:solidFill>
                <a:latin typeface="Arial" panose="020B0604020202020204" pitchFamily="34" charset="0"/>
              </a:rPr>
              <a:t>Gross Margin: 40%</a:t>
            </a:r>
          </a:p>
        </p:txBody>
      </p:sp>
      <p:graphicFrame>
        <p:nvGraphicFramePr>
          <p:cNvPr id="10" name="Diagram 9"/>
          <p:cNvGraphicFramePr/>
          <p:nvPr/>
        </p:nvGraphicFramePr>
        <p:xfrm>
          <a:off x="1822824" y="1112440"/>
          <a:ext cx="8621058" cy="4573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7505C8C-BB84-42E2-A236-8AB4ACB7820A}" type="slidenum">
              <a:rPr lang="en-US" smtClean="0"/>
              <a:t>150</a:t>
            </a:fld>
            <a:endParaRPr lang="en-US" dirty="0"/>
          </a:p>
        </p:txBody>
      </p:sp>
    </p:spTree>
    <p:extLst>
      <p:ext uri="{BB962C8B-B14F-4D97-AF65-F5344CB8AC3E}">
        <p14:creationId xmlns:p14="http://schemas.microsoft.com/office/powerpoint/2010/main" val="11813275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213"/>
            <a:ext cx="8229600" cy="1143000"/>
          </a:xfrm>
        </p:spPr>
        <p:txBody>
          <a:bodyPr>
            <a:normAutofit/>
          </a:bodyPr>
          <a:lstStyle/>
          <a:p>
            <a:pPr>
              <a:defRPr/>
            </a:pPr>
            <a:r>
              <a:rPr lang="en-CA" dirty="0">
                <a:solidFill>
                  <a:schemeClr val="accent4">
                    <a:lumMod val="50000"/>
                  </a:schemeClr>
                </a:solidFill>
                <a:cs typeface="Rockwell"/>
              </a:rPr>
              <a:t>Financial model: assumptions</a:t>
            </a:r>
          </a:p>
        </p:txBody>
      </p:sp>
      <p:graphicFrame>
        <p:nvGraphicFramePr>
          <p:cNvPr id="7" name="Diagram 6"/>
          <p:cNvGraphicFramePr/>
          <p:nvPr/>
        </p:nvGraphicFramePr>
        <p:xfrm>
          <a:off x="1981200" y="1485901"/>
          <a:ext cx="8286048" cy="4574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7505C8C-BB84-42E2-A236-8AB4ACB7820A}" type="slidenum">
              <a:rPr lang="en-US" smtClean="0"/>
              <a:t>151</a:t>
            </a:fld>
            <a:endParaRPr lang="en-US" dirty="0"/>
          </a:p>
        </p:txBody>
      </p:sp>
    </p:spTree>
    <p:extLst>
      <p:ext uri="{BB962C8B-B14F-4D97-AF65-F5344CB8AC3E}">
        <p14:creationId xmlns:p14="http://schemas.microsoft.com/office/powerpoint/2010/main" val="67822133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097280" y="286604"/>
            <a:ext cx="10058400" cy="954368"/>
          </a:xfrm>
        </p:spPr>
        <p:txBody>
          <a:bodyPr/>
          <a:lstStyle/>
          <a:p>
            <a:r>
              <a:rPr lang="en-CA" altLang="en-US" dirty="0">
                <a:solidFill>
                  <a:schemeClr val="accent4">
                    <a:lumMod val="50000"/>
                  </a:schemeClr>
                </a:solidFill>
                <a:ea typeface="Rockwell" panose="02060603020205020403" pitchFamily="18" charset="0"/>
                <a:cs typeface="Rockwell" panose="02060603020205020403" pitchFamily="18" charset="0"/>
              </a:rPr>
              <a:t>Profit and loss</a:t>
            </a:r>
          </a:p>
        </p:txBody>
      </p:sp>
      <p:graphicFrame>
        <p:nvGraphicFramePr>
          <p:cNvPr id="14" name="Table 13"/>
          <p:cNvGraphicFramePr>
            <a:graphicFrameLocks noGrp="1"/>
          </p:cNvGraphicFramePr>
          <p:nvPr/>
        </p:nvGraphicFramePr>
        <p:xfrm>
          <a:off x="2166323" y="1417639"/>
          <a:ext cx="7844452" cy="4908460"/>
        </p:xfrm>
        <a:graphic>
          <a:graphicData uri="http://schemas.openxmlformats.org/drawingml/2006/table">
            <a:tbl>
              <a:tblPr firstRow="1" bandRow="1">
                <a:tableStyleId>{3C2FFA5D-87B4-456A-9821-1D502468CF0F}</a:tableStyleId>
              </a:tblPr>
              <a:tblGrid>
                <a:gridCol w="1419988">
                  <a:extLst>
                    <a:ext uri="{9D8B030D-6E8A-4147-A177-3AD203B41FA5}">
                      <a16:colId xmlns:a16="http://schemas.microsoft.com/office/drawing/2014/main" val="20000"/>
                    </a:ext>
                  </a:extLst>
                </a:gridCol>
                <a:gridCol w="1070744">
                  <a:extLst>
                    <a:ext uri="{9D8B030D-6E8A-4147-A177-3AD203B41FA5}">
                      <a16:colId xmlns:a16="http://schemas.microsoft.com/office/drawing/2014/main" val="20001"/>
                    </a:ext>
                  </a:extLst>
                </a:gridCol>
                <a:gridCol w="1070744">
                  <a:extLst>
                    <a:ext uri="{9D8B030D-6E8A-4147-A177-3AD203B41FA5}">
                      <a16:colId xmlns:a16="http://schemas.microsoft.com/office/drawing/2014/main" val="20002"/>
                    </a:ext>
                  </a:extLst>
                </a:gridCol>
                <a:gridCol w="1070744">
                  <a:extLst>
                    <a:ext uri="{9D8B030D-6E8A-4147-A177-3AD203B41FA5}">
                      <a16:colId xmlns:a16="http://schemas.microsoft.com/office/drawing/2014/main" val="20003"/>
                    </a:ext>
                  </a:extLst>
                </a:gridCol>
                <a:gridCol w="1070744">
                  <a:extLst>
                    <a:ext uri="{9D8B030D-6E8A-4147-A177-3AD203B41FA5}">
                      <a16:colId xmlns:a16="http://schemas.microsoft.com/office/drawing/2014/main" val="20004"/>
                    </a:ext>
                  </a:extLst>
                </a:gridCol>
                <a:gridCol w="1070744">
                  <a:extLst>
                    <a:ext uri="{9D8B030D-6E8A-4147-A177-3AD203B41FA5}">
                      <a16:colId xmlns:a16="http://schemas.microsoft.com/office/drawing/2014/main" val="20005"/>
                    </a:ext>
                  </a:extLst>
                </a:gridCol>
                <a:gridCol w="1070744">
                  <a:extLst>
                    <a:ext uri="{9D8B030D-6E8A-4147-A177-3AD203B41FA5}">
                      <a16:colId xmlns:a16="http://schemas.microsoft.com/office/drawing/2014/main" val="20006"/>
                    </a:ext>
                  </a:extLst>
                </a:gridCol>
              </a:tblGrid>
              <a:tr h="477306">
                <a:tc>
                  <a:txBody>
                    <a:bodyPr/>
                    <a:lstStyle/>
                    <a:p>
                      <a:pPr algn="ctr"/>
                      <a:r>
                        <a:rPr lang="en-US" dirty="0">
                          <a:solidFill>
                            <a:srgbClr val="000000"/>
                          </a:solidFill>
                        </a:rPr>
                        <a:t>$MM</a:t>
                      </a:r>
                    </a:p>
                  </a:txBody>
                  <a:tcPr/>
                </a:tc>
                <a:tc>
                  <a:txBody>
                    <a:bodyPr/>
                    <a:lstStyle/>
                    <a:p>
                      <a:pPr algn="ctr"/>
                      <a:r>
                        <a:rPr lang="en-US" dirty="0">
                          <a:solidFill>
                            <a:srgbClr val="000000"/>
                          </a:solidFill>
                        </a:rPr>
                        <a:t>Year 1</a:t>
                      </a:r>
                    </a:p>
                  </a:txBody>
                  <a:tcPr/>
                </a:tc>
                <a:tc>
                  <a:txBody>
                    <a:bodyPr/>
                    <a:lstStyle/>
                    <a:p>
                      <a:pPr algn="ctr"/>
                      <a:r>
                        <a:rPr lang="en-US" dirty="0">
                          <a:solidFill>
                            <a:srgbClr val="000000"/>
                          </a:solidFill>
                        </a:rPr>
                        <a:t>Year 2</a:t>
                      </a:r>
                    </a:p>
                  </a:txBody>
                  <a:tcPr/>
                </a:tc>
                <a:tc>
                  <a:txBody>
                    <a:bodyPr/>
                    <a:lstStyle/>
                    <a:p>
                      <a:pPr algn="ctr"/>
                      <a:r>
                        <a:rPr lang="en-US" dirty="0">
                          <a:solidFill>
                            <a:srgbClr val="000000"/>
                          </a:solidFill>
                        </a:rPr>
                        <a:t>Year</a:t>
                      </a:r>
                      <a:r>
                        <a:rPr lang="en-US" baseline="0" dirty="0">
                          <a:solidFill>
                            <a:srgbClr val="000000"/>
                          </a:solidFill>
                        </a:rPr>
                        <a:t> 3</a:t>
                      </a:r>
                      <a:endParaRPr lang="en-US" dirty="0">
                        <a:solidFill>
                          <a:srgbClr val="000000"/>
                        </a:solidFill>
                      </a:endParaRPr>
                    </a:p>
                  </a:txBody>
                  <a:tcPr/>
                </a:tc>
                <a:tc>
                  <a:txBody>
                    <a:bodyPr/>
                    <a:lstStyle/>
                    <a:p>
                      <a:pPr algn="ctr"/>
                      <a:r>
                        <a:rPr lang="en-US" dirty="0">
                          <a:solidFill>
                            <a:srgbClr val="000000"/>
                          </a:solidFill>
                        </a:rPr>
                        <a:t>Year 4</a:t>
                      </a:r>
                    </a:p>
                  </a:txBody>
                  <a:tcPr/>
                </a:tc>
                <a:tc>
                  <a:txBody>
                    <a:bodyPr/>
                    <a:lstStyle/>
                    <a:p>
                      <a:pPr algn="ctr"/>
                      <a:r>
                        <a:rPr lang="en-US" dirty="0">
                          <a:solidFill>
                            <a:srgbClr val="000000"/>
                          </a:solidFill>
                        </a:rPr>
                        <a:t>Year 5</a:t>
                      </a:r>
                    </a:p>
                  </a:txBody>
                  <a:tcPr/>
                </a:tc>
                <a:tc>
                  <a:txBody>
                    <a:bodyPr/>
                    <a:lstStyle/>
                    <a:p>
                      <a:pPr algn="ctr"/>
                      <a:r>
                        <a:rPr lang="en-US" dirty="0">
                          <a:solidFill>
                            <a:srgbClr val="000000"/>
                          </a:solidFill>
                        </a:rPr>
                        <a:t>Year 6</a:t>
                      </a:r>
                    </a:p>
                  </a:txBody>
                  <a:tcPr/>
                </a:tc>
                <a:extLst>
                  <a:ext uri="{0D108BD9-81ED-4DB2-BD59-A6C34878D82A}">
                    <a16:rowId xmlns:a16="http://schemas.microsoft.com/office/drawing/2014/main" val="10000"/>
                  </a:ext>
                </a:extLst>
              </a:tr>
              <a:tr h="477306">
                <a:tc>
                  <a:txBody>
                    <a:bodyPr/>
                    <a:lstStyle/>
                    <a:p>
                      <a:r>
                        <a:rPr lang="en-US" sz="2000" dirty="0"/>
                        <a:t>Unit Sales</a:t>
                      </a:r>
                    </a:p>
                  </a:txBody>
                  <a:tcPr>
                    <a:solidFill>
                      <a:srgbClr val="DCE6F2"/>
                    </a:solidFill>
                  </a:tcPr>
                </a:tc>
                <a:tc>
                  <a:txBody>
                    <a:bodyPr/>
                    <a:lstStyle/>
                    <a:p>
                      <a:pPr algn="ctr"/>
                      <a:r>
                        <a:rPr lang="en-US" sz="2200" dirty="0"/>
                        <a:t>0</a:t>
                      </a:r>
                    </a:p>
                  </a:txBody>
                  <a:tcPr>
                    <a:solidFill>
                      <a:srgbClr val="DCE6F2"/>
                    </a:solidFill>
                  </a:tcPr>
                </a:tc>
                <a:tc>
                  <a:txBody>
                    <a:bodyPr/>
                    <a:lstStyle/>
                    <a:p>
                      <a:pPr algn="ctr"/>
                      <a:r>
                        <a:rPr lang="en-US" sz="2200" dirty="0"/>
                        <a:t>9</a:t>
                      </a:r>
                    </a:p>
                  </a:txBody>
                  <a:tcPr>
                    <a:solidFill>
                      <a:srgbClr val="DCE6F2"/>
                    </a:solidFill>
                  </a:tcPr>
                </a:tc>
                <a:tc>
                  <a:txBody>
                    <a:bodyPr/>
                    <a:lstStyle/>
                    <a:p>
                      <a:pPr algn="ctr"/>
                      <a:r>
                        <a:rPr lang="en-US" sz="2200" dirty="0"/>
                        <a:t>862</a:t>
                      </a:r>
                    </a:p>
                  </a:txBody>
                  <a:tcPr>
                    <a:solidFill>
                      <a:srgbClr val="DCE6F2"/>
                    </a:solidFill>
                  </a:tcPr>
                </a:tc>
                <a:tc>
                  <a:txBody>
                    <a:bodyPr/>
                    <a:lstStyle/>
                    <a:p>
                      <a:pPr algn="ctr"/>
                      <a:r>
                        <a:rPr lang="en-US" sz="2200" dirty="0"/>
                        <a:t>1679</a:t>
                      </a:r>
                    </a:p>
                  </a:txBody>
                  <a:tcPr>
                    <a:solidFill>
                      <a:srgbClr val="DCE6F2"/>
                    </a:solidFill>
                  </a:tcPr>
                </a:tc>
                <a:tc>
                  <a:txBody>
                    <a:bodyPr/>
                    <a:lstStyle/>
                    <a:p>
                      <a:pPr algn="ctr"/>
                      <a:r>
                        <a:rPr lang="en-US" sz="2200" dirty="0"/>
                        <a:t>2934</a:t>
                      </a:r>
                    </a:p>
                  </a:txBody>
                  <a:tcPr>
                    <a:solidFill>
                      <a:srgbClr val="DCE6F2"/>
                    </a:solidFill>
                  </a:tcPr>
                </a:tc>
                <a:tc>
                  <a:txBody>
                    <a:bodyPr/>
                    <a:lstStyle/>
                    <a:p>
                      <a:pPr algn="ctr"/>
                      <a:r>
                        <a:rPr lang="en-US" sz="2200" dirty="0"/>
                        <a:t>5478</a:t>
                      </a:r>
                    </a:p>
                  </a:txBody>
                  <a:tcPr>
                    <a:solidFill>
                      <a:srgbClr val="DCE6F2"/>
                    </a:solidFill>
                  </a:tcPr>
                </a:tc>
                <a:extLst>
                  <a:ext uri="{0D108BD9-81ED-4DB2-BD59-A6C34878D82A}">
                    <a16:rowId xmlns:a16="http://schemas.microsoft.com/office/drawing/2014/main" val="10001"/>
                  </a:ext>
                </a:extLst>
              </a:tr>
              <a:tr h="477306">
                <a:tc>
                  <a:txBody>
                    <a:bodyPr/>
                    <a:lstStyle/>
                    <a:p>
                      <a:r>
                        <a:rPr lang="en-US" sz="2000" dirty="0"/>
                        <a:t>Head Count</a:t>
                      </a:r>
                    </a:p>
                  </a:txBody>
                  <a:tcPr>
                    <a:solidFill>
                      <a:schemeClr val="bg1"/>
                    </a:solidFill>
                  </a:tcPr>
                </a:tc>
                <a:tc>
                  <a:txBody>
                    <a:bodyPr/>
                    <a:lstStyle/>
                    <a:p>
                      <a:pPr algn="ctr"/>
                      <a:r>
                        <a:rPr lang="en-US" sz="2200" dirty="0"/>
                        <a:t>5</a:t>
                      </a:r>
                    </a:p>
                  </a:txBody>
                  <a:tcPr>
                    <a:solidFill>
                      <a:schemeClr val="bg1"/>
                    </a:solidFill>
                  </a:tcPr>
                </a:tc>
                <a:tc>
                  <a:txBody>
                    <a:bodyPr/>
                    <a:lstStyle/>
                    <a:p>
                      <a:pPr algn="ctr"/>
                      <a:r>
                        <a:rPr lang="en-US" sz="2200" dirty="0"/>
                        <a:t>5</a:t>
                      </a:r>
                    </a:p>
                  </a:txBody>
                  <a:tcPr>
                    <a:solidFill>
                      <a:schemeClr val="bg1"/>
                    </a:solidFill>
                  </a:tcPr>
                </a:tc>
                <a:tc>
                  <a:txBody>
                    <a:bodyPr/>
                    <a:lstStyle/>
                    <a:p>
                      <a:pPr algn="ctr"/>
                      <a:r>
                        <a:rPr lang="en-US" sz="2200" dirty="0"/>
                        <a:t>8</a:t>
                      </a:r>
                    </a:p>
                  </a:txBody>
                  <a:tcPr>
                    <a:solidFill>
                      <a:schemeClr val="bg1"/>
                    </a:solidFill>
                  </a:tcPr>
                </a:tc>
                <a:tc>
                  <a:txBody>
                    <a:bodyPr/>
                    <a:lstStyle/>
                    <a:p>
                      <a:pPr algn="ctr"/>
                      <a:r>
                        <a:rPr lang="en-US" sz="2200" dirty="0"/>
                        <a:t>13</a:t>
                      </a:r>
                    </a:p>
                  </a:txBody>
                  <a:tcPr>
                    <a:solidFill>
                      <a:schemeClr val="bg1"/>
                    </a:solidFill>
                  </a:tcPr>
                </a:tc>
                <a:tc>
                  <a:txBody>
                    <a:bodyPr/>
                    <a:lstStyle/>
                    <a:p>
                      <a:pPr algn="ctr"/>
                      <a:r>
                        <a:rPr lang="en-US" sz="2200" dirty="0"/>
                        <a:t>15</a:t>
                      </a:r>
                    </a:p>
                  </a:txBody>
                  <a:tcPr>
                    <a:solidFill>
                      <a:schemeClr val="bg1"/>
                    </a:solidFill>
                  </a:tcPr>
                </a:tc>
                <a:tc>
                  <a:txBody>
                    <a:bodyPr/>
                    <a:lstStyle/>
                    <a:p>
                      <a:pPr algn="ctr"/>
                      <a:r>
                        <a:rPr lang="en-US" sz="2200" dirty="0"/>
                        <a:t>21</a:t>
                      </a:r>
                    </a:p>
                  </a:txBody>
                  <a:tcPr>
                    <a:solidFill>
                      <a:schemeClr val="bg1"/>
                    </a:solidFill>
                  </a:tcPr>
                </a:tc>
                <a:extLst>
                  <a:ext uri="{0D108BD9-81ED-4DB2-BD59-A6C34878D82A}">
                    <a16:rowId xmlns:a16="http://schemas.microsoft.com/office/drawing/2014/main" val="10002"/>
                  </a:ext>
                </a:extLst>
              </a:tr>
              <a:tr h="477306">
                <a:tc>
                  <a:txBody>
                    <a:bodyPr/>
                    <a:lstStyle/>
                    <a:p>
                      <a:r>
                        <a:rPr lang="en-US" sz="2000" dirty="0"/>
                        <a:t>Revenue</a:t>
                      </a:r>
                    </a:p>
                  </a:txBody>
                  <a:tcPr>
                    <a:solidFill>
                      <a:srgbClr val="DCE6F2"/>
                    </a:solidFill>
                  </a:tcPr>
                </a:tc>
                <a:tc>
                  <a:txBody>
                    <a:bodyPr/>
                    <a:lstStyle/>
                    <a:p>
                      <a:pPr algn="ctr"/>
                      <a:r>
                        <a:rPr lang="en-US" sz="2200" dirty="0"/>
                        <a:t>0</a:t>
                      </a:r>
                    </a:p>
                  </a:txBody>
                  <a:tcPr>
                    <a:solidFill>
                      <a:srgbClr val="DCE6F2"/>
                    </a:solidFill>
                  </a:tcPr>
                </a:tc>
                <a:tc>
                  <a:txBody>
                    <a:bodyPr/>
                    <a:lstStyle/>
                    <a:p>
                      <a:pPr algn="ctr"/>
                      <a:r>
                        <a:rPr lang="en-US" sz="2200" dirty="0"/>
                        <a:t>0.03</a:t>
                      </a:r>
                    </a:p>
                  </a:txBody>
                  <a:tcPr>
                    <a:solidFill>
                      <a:srgbClr val="DCE6F2"/>
                    </a:solidFill>
                  </a:tcPr>
                </a:tc>
                <a:tc>
                  <a:txBody>
                    <a:bodyPr/>
                    <a:lstStyle/>
                    <a:p>
                      <a:pPr algn="ctr"/>
                      <a:r>
                        <a:rPr lang="en-US" sz="2200" dirty="0"/>
                        <a:t>2.9</a:t>
                      </a:r>
                    </a:p>
                  </a:txBody>
                  <a:tcPr>
                    <a:solidFill>
                      <a:srgbClr val="DCE6F2"/>
                    </a:solidFill>
                  </a:tcPr>
                </a:tc>
                <a:tc>
                  <a:txBody>
                    <a:bodyPr/>
                    <a:lstStyle/>
                    <a:p>
                      <a:pPr algn="ctr"/>
                      <a:r>
                        <a:rPr lang="en-US" sz="2200" dirty="0"/>
                        <a:t>6.0</a:t>
                      </a:r>
                    </a:p>
                  </a:txBody>
                  <a:tcPr>
                    <a:solidFill>
                      <a:srgbClr val="DCE6F2"/>
                    </a:solidFill>
                  </a:tcPr>
                </a:tc>
                <a:tc>
                  <a:txBody>
                    <a:bodyPr/>
                    <a:lstStyle/>
                    <a:p>
                      <a:pPr algn="ctr"/>
                      <a:r>
                        <a:rPr lang="en-US" sz="2200" dirty="0"/>
                        <a:t>10.7</a:t>
                      </a:r>
                    </a:p>
                  </a:txBody>
                  <a:tcPr>
                    <a:solidFill>
                      <a:srgbClr val="DCE6F2"/>
                    </a:solidFill>
                  </a:tcPr>
                </a:tc>
                <a:tc>
                  <a:txBody>
                    <a:bodyPr/>
                    <a:lstStyle/>
                    <a:p>
                      <a:pPr algn="ctr"/>
                      <a:r>
                        <a:rPr lang="en-US" sz="2200" dirty="0"/>
                        <a:t>20.1</a:t>
                      </a:r>
                    </a:p>
                  </a:txBody>
                  <a:tcPr>
                    <a:solidFill>
                      <a:srgbClr val="DCE6F2"/>
                    </a:solidFill>
                  </a:tcPr>
                </a:tc>
                <a:extLst>
                  <a:ext uri="{0D108BD9-81ED-4DB2-BD59-A6C34878D82A}">
                    <a16:rowId xmlns:a16="http://schemas.microsoft.com/office/drawing/2014/main" val="10003"/>
                  </a:ext>
                </a:extLst>
              </a:tr>
              <a:tr h="477306">
                <a:tc>
                  <a:txBody>
                    <a:bodyPr/>
                    <a:lstStyle/>
                    <a:p>
                      <a:r>
                        <a:rPr lang="en-US" sz="2000" dirty="0"/>
                        <a:t>Gross Profit</a:t>
                      </a:r>
                    </a:p>
                  </a:txBody>
                  <a:tcPr>
                    <a:solidFill>
                      <a:schemeClr val="bg1"/>
                    </a:solidFill>
                  </a:tcPr>
                </a:tc>
                <a:tc>
                  <a:txBody>
                    <a:bodyPr/>
                    <a:lstStyle/>
                    <a:p>
                      <a:pPr algn="ctr"/>
                      <a:r>
                        <a:rPr lang="en-US" sz="2200" dirty="0"/>
                        <a:t>0</a:t>
                      </a:r>
                    </a:p>
                  </a:txBody>
                  <a:tcPr>
                    <a:solidFill>
                      <a:schemeClr val="bg1"/>
                    </a:solidFill>
                  </a:tcPr>
                </a:tc>
                <a:tc>
                  <a:txBody>
                    <a:bodyPr/>
                    <a:lstStyle/>
                    <a:p>
                      <a:pPr algn="ctr"/>
                      <a:r>
                        <a:rPr lang="en-US" sz="2200" dirty="0"/>
                        <a:t>0.02</a:t>
                      </a:r>
                    </a:p>
                  </a:txBody>
                  <a:tcPr>
                    <a:solidFill>
                      <a:schemeClr val="bg1"/>
                    </a:solidFill>
                  </a:tcPr>
                </a:tc>
                <a:tc>
                  <a:txBody>
                    <a:bodyPr/>
                    <a:lstStyle/>
                    <a:p>
                      <a:pPr algn="ctr"/>
                      <a:r>
                        <a:rPr lang="en-US" sz="2200" dirty="0"/>
                        <a:t>1.5</a:t>
                      </a:r>
                    </a:p>
                  </a:txBody>
                  <a:tcPr>
                    <a:solidFill>
                      <a:schemeClr val="bg1"/>
                    </a:solidFill>
                  </a:tcPr>
                </a:tc>
                <a:tc>
                  <a:txBody>
                    <a:bodyPr/>
                    <a:lstStyle/>
                    <a:p>
                      <a:pPr algn="ctr"/>
                      <a:r>
                        <a:rPr lang="en-US" sz="2200" dirty="0"/>
                        <a:t>3.2</a:t>
                      </a:r>
                    </a:p>
                  </a:txBody>
                  <a:tcPr>
                    <a:solidFill>
                      <a:schemeClr val="bg1"/>
                    </a:solidFill>
                  </a:tcPr>
                </a:tc>
                <a:tc>
                  <a:txBody>
                    <a:bodyPr/>
                    <a:lstStyle/>
                    <a:p>
                      <a:pPr algn="ctr"/>
                      <a:r>
                        <a:rPr lang="en-US" sz="2200" dirty="0"/>
                        <a:t>5.7</a:t>
                      </a:r>
                    </a:p>
                  </a:txBody>
                  <a:tcPr>
                    <a:solidFill>
                      <a:schemeClr val="bg1"/>
                    </a:solidFill>
                  </a:tcPr>
                </a:tc>
                <a:tc>
                  <a:txBody>
                    <a:bodyPr/>
                    <a:lstStyle/>
                    <a:p>
                      <a:pPr algn="ctr"/>
                      <a:r>
                        <a:rPr lang="en-US" sz="2200" dirty="0"/>
                        <a:t>10.7</a:t>
                      </a:r>
                    </a:p>
                  </a:txBody>
                  <a:tcPr>
                    <a:solidFill>
                      <a:schemeClr val="bg1"/>
                    </a:solidFill>
                  </a:tcPr>
                </a:tc>
                <a:extLst>
                  <a:ext uri="{0D108BD9-81ED-4DB2-BD59-A6C34878D82A}">
                    <a16:rowId xmlns:a16="http://schemas.microsoft.com/office/drawing/2014/main" val="10004"/>
                  </a:ext>
                </a:extLst>
              </a:tr>
              <a:tr h="477306">
                <a:tc>
                  <a:txBody>
                    <a:bodyPr/>
                    <a:lstStyle/>
                    <a:p>
                      <a:r>
                        <a:rPr lang="en-US" sz="2000" dirty="0"/>
                        <a:t>Gross Margin %</a:t>
                      </a:r>
                    </a:p>
                  </a:txBody>
                  <a:tcPr>
                    <a:solidFill>
                      <a:schemeClr val="accent1">
                        <a:lumMod val="20000"/>
                        <a:lumOff val="80000"/>
                      </a:schemeClr>
                    </a:solidFill>
                  </a:tcPr>
                </a:tc>
                <a:tc>
                  <a:txBody>
                    <a:bodyPr/>
                    <a:lstStyle/>
                    <a:p>
                      <a:pPr algn="ctr"/>
                      <a:r>
                        <a:rPr lang="en-US" sz="2200" dirty="0"/>
                        <a:t>49</a:t>
                      </a:r>
                    </a:p>
                  </a:txBody>
                  <a:tcPr>
                    <a:solidFill>
                      <a:schemeClr val="accent1">
                        <a:lumMod val="20000"/>
                        <a:lumOff val="80000"/>
                      </a:schemeClr>
                    </a:solidFill>
                  </a:tcPr>
                </a:tc>
                <a:tc>
                  <a:txBody>
                    <a:bodyPr/>
                    <a:lstStyle/>
                    <a:p>
                      <a:pPr algn="ctr"/>
                      <a:r>
                        <a:rPr lang="en-US" sz="2200" dirty="0"/>
                        <a:t>49</a:t>
                      </a:r>
                    </a:p>
                  </a:txBody>
                  <a:tcPr>
                    <a:solidFill>
                      <a:schemeClr val="accent1">
                        <a:lumMod val="20000"/>
                        <a:lumOff val="80000"/>
                      </a:schemeClr>
                    </a:solidFill>
                  </a:tcPr>
                </a:tc>
                <a:tc>
                  <a:txBody>
                    <a:bodyPr/>
                    <a:lstStyle/>
                    <a:p>
                      <a:pPr algn="ctr"/>
                      <a:r>
                        <a:rPr lang="en-US" sz="2200" dirty="0"/>
                        <a:t>49</a:t>
                      </a:r>
                    </a:p>
                  </a:txBody>
                  <a:tcPr>
                    <a:solidFill>
                      <a:schemeClr val="accent1">
                        <a:lumMod val="20000"/>
                        <a:lumOff val="80000"/>
                      </a:schemeClr>
                    </a:solidFill>
                  </a:tcPr>
                </a:tc>
                <a:tc>
                  <a:txBody>
                    <a:bodyPr/>
                    <a:lstStyle/>
                    <a:p>
                      <a:pPr algn="ctr"/>
                      <a:r>
                        <a:rPr lang="en-US" sz="2200" dirty="0"/>
                        <a:t>50</a:t>
                      </a:r>
                    </a:p>
                  </a:txBody>
                  <a:tcPr>
                    <a:solidFill>
                      <a:schemeClr val="accent1">
                        <a:lumMod val="20000"/>
                        <a:lumOff val="80000"/>
                      </a:schemeClr>
                    </a:solidFill>
                  </a:tcPr>
                </a:tc>
                <a:tc>
                  <a:txBody>
                    <a:bodyPr/>
                    <a:lstStyle/>
                    <a:p>
                      <a:pPr algn="ctr"/>
                      <a:r>
                        <a:rPr lang="en-US" sz="2200" dirty="0"/>
                        <a:t>51</a:t>
                      </a:r>
                    </a:p>
                  </a:txBody>
                  <a:tcPr>
                    <a:solidFill>
                      <a:schemeClr val="accent1">
                        <a:lumMod val="20000"/>
                        <a:lumOff val="80000"/>
                      </a:schemeClr>
                    </a:solidFill>
                  </a:tcPr>
                </a:tc>
                <a:tc>
                  <a:txBody>
                    <a:bodyPr/>
                    <a:lstStyle/>
                    <a:p>
                      <a:pPr algn="ctr"/>
                      <a:r>
                        <a:rPr lang="en-US" sz="2200" dirty="0"/>
                        <a:t>51</a:t>
                      </a:r>
                    </a:p>
                  </a:txBody>
                  <a:tcPr>
                    <a:solidFill>
                      <a:schemeClr val="accent1">
                        <a:lumMod val="20000"/>
                        <a:lumOff val="80000"/>
                      </a:schemeClr>
                    </a:solidFill>
                  </a:tcPr>
                </a:tc>
                <a:extLst>
                  <a:ext uri="{0D108BD9-81ED-4DB2-BD59-A6C34878D82A}">
                    <a16:rowId xmlns:a16="http://schemas.microsoft.com/office/drawing/2014/main" val="10005"/>
                  </a:ext>
                </a:extLst>
              </a:tr>
              <a:tr h="823842">
                <a:tc>
                  <a:txBody>
                    <a:bodyPr/>
                    <a:lstStyle/>
                    <a:p>
                      <a:r>
                        <a:rPr lang="en-US" sz="2000" dirty="0"/>
                        <a:t>Operating</a:t>
                      </a:r>
                    </a:p>
                    <a:p>
                      <a:r>
                        <a:rPr lang="en-US" sz="2000" dirty="0"/>
                        <a:t>Expenses</a:t>
                      </a:r>
                    </a:p>
                  </a:txBody>
                  <a:tcPr>
                    <a:solidFill>
                      <a:schemeClr val="bg1"/>
                    </a:solidFill>
                  </a:tcPr>
                </a:tc>
                <a:tc>
                  <a:txBody>
                    <a:bodyPr/>
                    <a:lstStyle/>
                    <a:p>
                      <a:pPr algn="ctr"/>
                      <a:r>
                        <a:rPr lang="en-US" sz="2200" dirty="0"/>
                        <a:t>0.8</a:t>
                      </a:r>
                    </a:p>
                  </a:txBody>
                  <a:tcPr>
                    <a:solidFill>
                      <a:schemeClr val="bg1"/>
                    </a:solidFill>
                  </a:tcPr>
                </a:tc>
                <a:tc>
                  <a:txBody>
                    <a:bodyPr/>
                    <a:lstStyle/>
                    <a:p>
                      <a:pPr algn="ctr"/>
                      <a:r>
                        <a:rPr lang="en-US" sz="2200" dirty="0"/>
                        <a:t>0.7</a:t>
                      </a:r>
                    </a:p>
                  </a:txBody>
                  <a:tcPr>
                    <a:solidFill>
                      <a:schemeClr val="bg1"/>
                    </a:solidFill>
                  </a:tcPr>
                </a:tc>
                <a:tc>
                  <a:txBody>
                    <a:bodyPr/>
                    <a:lstStyle/>
                    <a:p>
                      <a:pPr algn="ctr"/>
                      <a:r>
                        <a:rPr lang="en-US" sz="2200" dirty="0"/>
                        <a:t>1.5</a:t>
                      </a:r>
                    </a:p>
                  </a:txBody>
                  <a:tcPr>
                    <a:solidFill>
                      <a:schemeClr val="bg1"/>
                    </a:solidFill>
                  </a:tcPr>
                </a:tc>
                <a:tc>
                  <a:txBody>
                    <a:bodyPr/>
                    <a:lstStyle/>
                    <a:p>
                      <a:pPr algn="ctr"/>
                      <a:r>
                        <a:rPr lang="en-US" sz="2200" dirty="0"/>
                        <a:t>1.9</a:t>
                      </a:r>
                    </a:p>
                  </a:txBody>
                  <a:tcPr>
                    <a:solidFill>
                      <a:schemeClr val="bg1"/>
                    </a:solidFill>
                  </a:tcPr>
                </a:tc>
                <a:tc>
                  <a:txBody>
                    <a:bodyPr/>
                    <a:lstStyle/>
                    <a:p>
                      <a:pPr algn="ctr"/>
                      <a:r>
                        <a:rPr lang="en-US" sz="2200" dirty="0"/>
                        <a:t>2.5</a:t>
                      </a:r>
                    </a:p>
                  </a:txBody>
                  <a:tcPr>
                    <a:solidFill>
                      <a:schemeClr val="bg1"/>
                    </a:solidFill>
                  </a:tcPr>
                </a:tc>
                <a:tc>
                  <a:txBody>
                    <a:bodyPr/>
                    <a:lstStyle/>
                    <a:p>
                      <a:pPr algn="ctr"/>
                      <a:r>
                        <a:rPr lang="en-US" sz="2200" dirty="0"/>
                        <a:t>3.8</a:t>
                      </a:r>
                    </a:p>
                  </a:txBody>
                  <a:tcPr>
                    <a:solidFill>
                      <a:schemeClr val="bg1"/>
                    </a:solidFill>
                  </a:tcPr>
                </a:tc>
                <a:extLst>
                  <a:ext uri="{0D108BD9-81ED-4DB2-BD59-A6C34878D82A}">
                    <a16:rowId xmlns:a16="http://schemas.microsoft.com/office/drawing/2014/main" val="10006"/>
                  </a:ext>
                </a:extLst>
              </a:tr>
              <a:tr h="519742">
                <a:tc>
                  <a:txBody>
                    <a:bodyPr/>
                    <a:lstStyle/>
                    <a:p>
                      <a:r>
                        <a:rPr lang="en-US" sz="2000" dirty="0"/>
                        <a:t>EBITDA</a:t>
                      </a:r>
                    </a:p>
                  </a:txBody>
                  <a:tcPr>
                    <a:solidFill>
                      <a:schemeClr val="bg1"/>
                    </a:solidFill>
                  </a:tcPr>
                </a:tc>
                <a:tc>
                  <a:txBody>
                    <a:bodyPr/>
                    <a:lstStyle/>
                    <a:p>
                      <a:pPr algn="ctr"/>
                      <a:r>
                        <a:rPr lang="en-US" sz="2200" dirty="0"/>
                        <a:t>-0.8</a:t>
                      </a:r>
                    </a:p>
                  </a:txBody>
                  <a:tcPr>
                    <a:solidFill>
                      <a:schemeClr val="bg1"/>
                    </a:solidFill>
                  </a:tcPr>
                </a:tc>
                <a:tc>
                  <a:txBody>
                    <a:bodyPr/>
                    <a:lstStyle/>
                    <a:p>
                      <a:pPr algn="ctr"/>
                      <a:r>
                        <a:rPr lang="en-US" sz="2200" dirty="0"/>
                        <a:t>-0.7</a:t>
                      </a:r>
                    </a:p>
                  </a:txBody>
                  <a:tcPr>
                    <a:solidFill>
                      <a:schemeClr val="bg1"/>
                    </a:solidFill>
                  </a:tcPr>
                </a:tc>
                <a:tc>
                  <a:txBody>
                    <a:bodyPr/>
                    <a:lstStyle/>
                    <a:p>
                      <a:pPr algn="ctr"/>
                      <a:r>
                        <a:rPr lang="en-US" sz="2200" dirty="0"/>
                        <a:t>0</a:t>
                      </a:r>
                    </a:p>
                  </a:txBody>
                  <a:tcPr>
                    <a:solidFill>
                      <a:schemeClr val="bg1"/>
                    </a:solidFill>
                  </a:tcPr>
                </a:tc>
                <a:tc>
                  <a:txBody>
                    <a:bodyPr/>
                    <a:lstStyle/>
                    <a:p>
                      <a:pPr algn="ctr"/>
                      <a:r>
                        <a:rPr lang="en-US" sz="2200" dirty="0"/>
                        <a:t>1.2</a:t>
                      </a:r>
                    </a:p>
                  </a:txBody>
                  <a:tcPr>
                    <a:solidFill>
                      <a:schemeClr val="bg1"/>
                    </a:solidFill>
                  </a:tcPr>
                </a:tc>
                <a:tc>
                  <a:txBody>
                    <a:bodyPr/>
                    <a:lstStyle/>
                    <a:p>
                      <a:pPr algn="ctr"/>
                      <a:r>
                        <a:rPr lang="en-US" sz="2200" dirty="0"/>
                        <a:t>3.2</a:t>
                      </a:r>
                    </a:p>
                  </a:txBody>
                  <a:tcPr>
                    <a:solidFill>
                      <a:schemeClr val="bg1"/>
                    </a:solidFill>
                  </a:tcPr>
                </a:tc>
                <a:tc>
                  <a:txBody>
                    <a:bodyPr/>
                    <a:lstStyle/>
                    <a:p>
                      <a:pPr algn="ctr"/>
                      <a:r>
                        <a:rPr lang="en-US" sz="2200" dirty="0"/>
                        <a:t>6.9</a:t>
                      </a:r>
                    </a:p>
                  </a:txBody>
                  <a:tcPr>
                    <a:solidFill>
                      <a:schemeClr val="bg1"/>
                    </a:solidFill>
                  </a:tcPr>
                </a:tc>
                <a:extLst>
                  <a:ext uri="{0D108BD9-81ED-4DB2-BD59-A6C34878D82A}">
                    <a16:rowId xmlns:a16="http://schemas.microsoft.com/office/drawing/2014/main" val="10007"/>
                  </a:ext>
                </a:extLst>
              </a:tr>
              <a:tr h="477306">
                <a:tc>
                  <a:txBody>
                    <a:bodyPr/>
                    <a:lstStyle/>
                    <a:p>
                      <a:r>
                        <a:rPr lang="en-US" sz="2000" dirty="0"/>
                        <a:t>Net Income</a:t>
                      </a:r>
                    </a:p>
                  </a:txBody>
                  <a:tcPr>
                    <a:solidFill>
                      <a:schemeClr val="bg1"/>
                    </a:solidFill>
                  </a:tcPr>
                </a:tc>
                <a:tc>
                  <a:txBody>
                    <a:bodyPr/>
                    <a:lstStyle/>
                    <a:p>
                      <a:pPr algn="ctr"/>
                      <a:r>
                        <a:rPr lang="en-US" sz="2200" dirty="0"/>
                        <a:t>-0.8</a:t>
                      </a:r>
                    </a:p>
                  </a:txBody>
                  <a:tcPr>
                    <a:solidFill>
                      <a:schemeClr val="bg1"/>
                    </a:solidFill>
                  </a:tcPr>
                </a:tc>
                <a:tc>
                  <a:txBody>
                    <a:bodyPr/>
                    <a:lstStyle/>
                    <a:p>
                      <a:pPr algn="ctr"/>
                      <a:r>
                        <a:rPr lang="en-US" sz="2200" dirty="0"/>
                        <a:t>-0.7</a:t>
                      </a:r>
                    </a:p>
                  </a:txBody>
                  <a:tcPr>
                    <a:solidFill>
                      <a:schemeClr val="bg1"/>
                    </a:solidFill>
                  </a:tcPr>
                </a:tc>
                <a:tc>
                  <a:txBody>
                    <a:bodyPr/>
                    <a:lstStyle/>
                    <a:p>
                      <a:pPr algn="ctr"/>
                      <a:r>
                        <a:rPr lang="en-US" sz="2200" dirty="0"/>
                        <a:t>0</a:t>
                      </a:r>
                    </a:p>
                  </a:txBody>
                  <a:tcPr>
                    <a:solidFill>
                      <a:schemeClr val="bg1"/>
                    </a:solidFill>
                  </a:tcPr>
                </a:tc>
                <a:tc>
                  <a:txBody>
                    <a:bodyPr/>
                    <a:lstStyle/>
                    <a:p>
                      <a:pPr algn="ctr"/>
                      <a:r>
                        <a:rPr lang="en-US" sz="2200" dirty="0"/>
                        <a:t>0.9</a:t>
                      </a:r>
                    </a:p>
                  </a:txBody>
                  <a:tcPr>
                    <a:solidFill>
                      <a:schemeClr val="bg1"/>
                    </a:solidFill>
                  </a:tcPr>
                </a:tc>
                <a:tc>
                  <a:txBody>
                    <a:bodyPr/>
                    <a:lstStyle/>
                    <a:p>
                      <a:pPr algn="ctr"/>
                      <a:r>
                        <a:rPr lang="en-US" sz="2200" dirty="0"/>
                        <a:t>2.2</a:t>
                      </a:r>
                    </a:p>
                  </a:txBody>
                  <a:tcPr>
                    <a:solidFill>
                      <a:schemeClr val="bg1"/>
                    </a:solidFill>
                  </a:tcPr>
                </a:tc>
                <a:tc>
                  <a:txBody>
                    <a:bodyPr/>
                    <a:lstStyle/>
                    <a:p>
                      <a:pPr algn="ctr"/>
                      <a:r>
                        <a:rPr lang="en-US" sz="2200" dirty="0"/>
                        <a:t>4.9</a:t>
                      </a:r>
                    </a:p>
                  </a:txBody>
                  <a:tcPr>
                    <a:solidFill>
                      <a:schemeClr val="bg1"/>
                    </a:solidFill>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fld id="{87505C8C-BB84-42E2-A236-8AB4ACB7820A}" type="slidenum">
              <a:rPr lang="en-US" smtClean="0"/>
              <a:t>152</a:t>
            </a:fld>
            <a:endParaRPr lang="en-US" dirty="0"/>
          </a:p>
        </p:txBody>
      </p:sp>
    </p:spTree>
    <p:extLst>
      <p:ext uri="{BB962C8B-B14F-4D97-AF65-F5344CB8AC3E}">
        <p14:creationId xmlns:p14="http://schemas.microsoft.com/office/powerpoint/2010/main" val="25916788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3"/>
          <p:cNvGraphicFramePr>
            <a:graphicFrameLocks noChangeAspect="1"/>
          </p:cNvGraphicFramePr>
          <p:nvPr/>
        </p:nvGraphicFramePr>
        <p:xfrm>
          <a:off x="2200275" y="881064"/>
          <a:ext cx="8102600" cy="5703887"/>
        </p:xfrm>
        <a:graphic>
          <a:graphicData uri="http://schemas.openxmlformats.org/presentationml/2006/ole">
            <mc:AlternateContent xmlns:mc="http://schemas.openxmlformats.org/markup-compatibility/2006">
              <mc:Choice xmlns:v="urn:schemas-microsoft-com:vml" Requires="v">
                <p:oleObj spid="_x0000_s2058" name="Microsoft Excel Macro-Enabled Worksheet" r:id="rId3" imgW="8101587" imgH="6311111" progId="Excel.SheetMacroEnabled.12">
                  <p:embed/>
                </p:oleObj>
              </mc:Choice>
              <mc:Fallback>
                <p:oleObj name="Microsoft Excel Macro-Enabled Worksheet" r:id="rId3" imgW="8101587" imgH="6311111" progId="Excel.SheetMacroEnabled.12">
                  <p:embed/>
                  <p:pic>
                    <p:nvPicPr>
                      <p:cNvPr id="6451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275" y="881064"/>
                        <a:ext cx="8102600"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25663" y="0"/>
            <a:ext cx="8229600" cy="881064"/>
          </a:xfrm>
        </p:spPr>
        <p:txBody>
          <a:bodyPr/>
          <a:lstStyle/>
          <a:p>
            <a:pPr>
              <a:defRPr/>
            </a:pPr>
            <a:r>
              <a:rPr lang="en-CA" dirty="0">
                <a:solidFill>
                  <a:schemeClr val="accent4">
                    <a:lumMod val="50000"/>
                  </a:schemeClr>
                </a:solidFill>
                <a:latin typeface="Rockwell"/>
              </a:rPr>
              <a:t>Revenue and net income</a:t>
            </a:r>
          </a:p>
        </p:txBody>
      </p:sp>
      <p:sp>
        <p:nvSpPr>
          <p:cNvPr id="64516" name="TextBox 18"/>
          <p:cNvSpPr txBox="1">
            <a:spLocks noChangeArrowheads="1"/>
          </p:cNvSpPr>
          <p:nvPr/>
        </p:nvSpPr>
        <p:spPr bwMode="auto">
          <a:xfrm>
            <a:off x="2967269" y="4975226"/>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0"/>
              </a:spcBef>
              <a:buFontTx/>
              <a:buNone/>
            </a:pPr>
            <a:r>
              <a:rPr lang="en-US" altLang="en-US" dirty="0">
                <a:solidFill>
                  <a:schemeClr val="tx1"/>
                </a:solidFill>
                <a:latin typeface="Arial" panose="020B0604020202020204" pitchFamily="34" charset="0"/>
              </a:rPr>
              <a:t>Seed</a:t>
            </a:r>
          </a:p>
        </p:txBody>
      </p:sp>
      <p:sp>
        <p:nvSpPr>
          <p:cNvPr id="64517" name="TextBox 19"/>
          <p:cNvSpPr txBox="1">
            <a:spLocks noChangeArrowheads="1"/>
          </p:cNvSpPr>
          <p:nvPr/>
        </p:nvSpPr>
        <p:spPr bwMode="auto">
          <a:xfrm>
            <a:off x="3879513" y="4975226"/>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0"/>
              </a:spcBef>
              <a:buFontTx/>
              <a:buNone/>
            </a:pPr>
            <a:r>
              <a:rPr lang="en-US" altLang="en-US" dirty="0">
                <a:solidFill>
                  <a:schemeClr val="tx1"/>
                </a:solidFill>
                <a:latin typeface="Arial" panose="020B0604020202020204" pitchFamily="34" charset="0"/>
              </a:rPr>
              <a:t>Round 1</a:t>
            </a:r>
          </a:p>
        </p:txBody>
      </p:sp>
      <p:sp>
        <p:nvSpPr>
          <p:cNvPr id="64518" name="TextBox 20"/>
          <p:cNvSpPr txBox="1">
            <a:spLocks noChangeArrowheads="1"/>
          </p:cNvSpPr>
          <p:nvPr/>
        </p:nvSpPr>
        <p:spPr bwMode="auto">
          <a:xfrm>
            <a:off x="4876287" y="3990976"/>
            <a:ext cx="18790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latin typeface="Arial" panose="020B0604020202020204" pitchFamily="34" charset="0"/>
              </a:rPr>
              <a:t>Break-Even </a:t>
            </a:r>
          </a:p>
          <a:p>
            <a:pPr algn="ctr" eaLnBrk="1" hangingPunct="1">
              <a:spcBef>
                <a:spcPct val="0"/>
              </a:spcBef>
              <a:buFontTx/>
              <a:buNone/>
            </a:pPr>
            <a:r>
              <a:rPr lang="en-US" altLang="en-US" dirty="0">
                <a:solidFill>
                  <a:srgbClr val="FF0000"/>
                </a:solidFill>
                <a:latin typeface="Arial" panose="020B0604020202020204" pitchFamily="34" charset="0"/>
              </a:rPr>
              <a:t>Point</a:t>
            </a:r>
          </a:p>
        </p:txBody>
      </p:sp>
      <p:sp>
        <p:nvSpPr>
          <p:cNvPr id="64519" name="TextBox 16"/>
          <p:cNvSpPr txBox="1">
            <a:spLocks noChangeArrowheads="1"/>
          </p:cNvSpPr>
          <p:nvPr/>
        </p:nvSpPr>
        <p:spPr bwMode="auto">
          <a:xfrm>
            <a:off x="6604379" y="2446338"/>
            <a:ext cx="1366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0"/>
              </a:spcBef>
              <a:buFontTx/>
              <a:buNone/>
            </a:pPr>
            <a:r>
              <a:rPr lang="en-US" altLang="en-US" dirty="0">
                <a:solidFill>
                  <a:schemeClr val="tx1"/>
                </a:solidFill>
                <a:latin typeface="Arial" panose="020B0604020202020204" pitchFamily="34" charset="0"/>
              </a:rPr>
              <a:t>Payback</a:t>
            </a:r>
          </a:p>
          <a:p>
            <a:pPr algn="ctr" eaLnBrk="1" hangingPunct="1">
              <a:spcBef>
                <a:spcPct val="0"/>
              </a:spcBef>
              <a:buFontTx/>
              <a:buNone/>
            </a:pPr>
            <a:endParaRPr lang="en-US" altLang="en-US" sz="1600" dirty="0">
              <a:solidFill>
                <a:schemeClr val="tx1"/>
              </a:solidFill>
              <a:latin typeface="Arial" panose="020B0604020202020204" pitchFamily="34" charset="0"/>
            </a:endParaRPr>
          </a:p>
        </p:txBody>
      </p:sp>
      <p:sp>
        <p:nvSpPr>
          <p:cNvPr id="64520" name="TextBox 4"/>
          <p:cNvSpPr txBox="1">
            <a:spLocks noChangeArrowheads="1"/>
          </p:cNvSpPr>
          <p:nvPr/>
        </p:nvSpPr>
        <p:spPr bwMode="auto">
          <a:xfrm>
            <a:off x="3243263" y="5345114"/>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X</a:t>
            </a:r>
          </a:p>
        </p:txBody>
      </p:sp>
      <p:sp>
        <p:nvSpPr>
          <p:cNvPr id="64521" name="TextBox 14"/>
          <p:cNvSpPr txBox="1">
            <a:spLocks noChangeArrowheads="1"/>
          </p:cNvSpPr>
          <p:nvPr/>
        </p:nvSpPr>
        <p:spPr bwMode="auto">
          <a:xfrm>
            <a:off x="4446588" y="5343526"/>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X</a:t>
            </a:r>
          </a:p>
        </p:txBody>
      </p:sp>
      <p:sp>
        <p:nvSpPr>
          <p:cNvPr id="64522" name="TextBox 15"/>
          <p:cNvSpPr txBox="1">
            <a:spLocks noChangeArrowheads="1"/>
          </p:cNvSpPr>
          <p:nvPr/>
        </p:nvSpPr>
        <p:spPr bwMode="auto">
          <a:xfrm>
            <a:off x="5816600" y="4705351"/>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400" b="1" dirty="0">
                <a:solidFill>
                  <a:schemeClr val="tx1"/>
                </a:solidFill>
                <a:latin typeface="Arial" panose="020B0604020202020204" pitchFamily="34" charset="0"/>
              </a:rPr>
              <a:t>X</a:t>
            </a:r>
          </a:p>
        </p:txBody>
      </p:sp>
      <p:sp>
        <p:nvSpPr>
          <p:cNvPr id="64523" name="TextBox 17"/>
          <p:cNvSpPr txBox="1">
            <a:spLocks noChangeArrowheads="1"/>
          </p:cNvSpPr>
          <p:nvPr/>
        </p:nvSpPr>
        <p:spPr bwMode="auto">
          <a:xfrm>
            <a:off x="7631113" y="2743201"/>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endParaRPr lang="en-US" altLang="en-US" sz="1400" b="1" dirty="0">
              <a:solidFill>
                <a:schemeClr val="tx1"/>
              </a:solidFill>
              <a:latin typeface="Arial" panose="020B0604020202020204" pitchFamily="34" charset="0"/>
            </a:endParaRPr>
          </a:p>
        </p:txBody>
      </p:sp>
      <p:sp>
        <p:nvSpPr>
          <p:cNvPr id="64524" name="Rectangle 6"/>
          <p:cNvSpPr>
            <a:spLocks noChangeArrowheads="1"/>
          </p:cNvSpPr>
          <p:nvPr/>
        </p:nvSpPr>
        <p:spPr bwMode="auto">
          <a:xfrm>
            <a:off x="7556500" y="2878139"/>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400" b="1" dirty="0">
                <a:solidFill>
                  <a:schemeClr val="tx1"/>
                </a:solidFill>
                <a:latin typeface="Arial" panose="020B0604020202020204" pitchFamily="34" charset="0"/>
              </a:rPr>
              <a:t>X</a:t>
            </a:r>
          </a:p>
        </p:txBody>
      </p:sp>
      <p:sp>
        <p:nvSpPr>
          <p:cNvPr id="3" name="Slide Number Placeholder 2"/>
          <p:cNvSpPr>
            <a:spLocks noGrp="1"/>
          </p:cNvSpPr>
          <p:nvPr>
            <p:ph type="sldNum" sz="quarter" idx="12"/>
          </p:nvPr>
        </p:nvSpPr>
        <p:spPr/>
        <p:txBody>
          <a:bodyPr/>
          <a:lstStyle/>
          <a:p>
            <a:fld id="{87505C8C-BB84-42E2-A236-8AB4ACB7820A}" type="slidenum">
              <a:rPr lang="en-US" smtClean="0"/>
              <a:t>153</a:t>
            </a:fld>
            <a:endParaRPr lang="en-US" dirty="0"/>
          </a:p>
        </p:txBody>
      </p:sp>
    </p:spTree>
    <p:extLst>
      <p:ext uri="{BB962C8B-B14F-4D97-AF65-F5344CB8AC3E}">
        <p14:creationId xmlns:p14="http://schemas.microsoft.com/office/powerpoint/2010/main" val="39433063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6676" y="214314"/>
            <a:ext cx="3922549" cy="769441"/>
          </a:xfrm>
          <a:prstGeom prst="rect">
            <a:avLst/>
          </a:prstGeom>
        </p:spPr>
        <p:txBody>
          <a:bodyPr wrap="none">
            <a:spAutoFit/>
          </a:bodyPr>
          <a:lstStyle/>
          <a:p>
            <a:pPr>
              <a:defRPr/>
            </a:pPr>
            <a:r>
              <a:rPr lang="en-CA" sz="4400" dirty="0">
                <a:solidFill>
                  <a:schemeClr val="accent4">
                    <a:lumMod val="50000"/>
                  </a:schemeClr>
                </a:solidFill>
                <a:latin typeface="+mj-lt"/>
                <a:cs typeface="Rockwell"/>
              </a:rPr>
              <a:t>Operating stacks</a:t>
            </a:r>
            <a:endParaRPr lang="en-US" sz="4400" dirty="0">
              <a:solidFill>
                <a:schemeClr val="accent4">
                  <a:lumMod val="50000"/>
                </a:schemeClr>
              </a:solidFill>
              <a:latin typeface="+mj-lt"/>
              <a:cs typeface="Rockwell"/>
            </a:endParaRPr>
          </a:p>
        </p:txBody>
      </p:sp>
      <p:pic>
        <p:nvPicPr>
          <p:cNvPr id="655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1" y="1143000"/>
            <a:ext cx="7915275"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7505C8C-BB84-42E2-A236-8AB4ACB7820A}" type="slidenum">
              <a:rPr lang="en-US" smtClean="0"/>
              <a:t>154</a:t>
            </a:fld>
            <a:endParaRPr lang="en-US" dirty="0"/>
          </a:p>
        </p:txBody>
      </p:sp>
    </p:spTree>
    <p:extLst>
      <p:ext uri="{BB962C8B-B14F-4D97-AF65-F5344CB8AC3E}">
        <p14:creationId xmlns:p14="http://schemas.microsoft.com/office/powerpoint/2010/main" val="303818945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799" y="1844676"/>
            <a:ext cx="10765971" cy="1362075"/>
          </a:xfrm>
        </p:spPr>
        <p:txBody>
          <a:bodyPr>
            <a:normAutofit fontScale="90000"/>
          </a:bodyPr>
          <a:lstStyle/>
          <a:p>
            <a:pPr algn="ctr">
              <a:defRPr/>
            </a:pPr>
            <a:r>
              <a:rPr lang="en-US" dirty="0">
                <a:solidFill>
                  <a:schemeClr val="accent4">
                    <a:lumMod val="50000"/>
                  </a:schemeClr>
                </a:solidFill>
              </a:rPr>
              <a:t>Presentation #3</a:t>
            </a:r>
            <a:br>
              <a:rPr lang="en-US" dirty="0">
                <a:solidFill>
                  <a:schemeClr val="accent4">
                    <a:lumMod val="50000"/>
                  </a:schemeClr>
                </a:solidFill>
              </a:rPr>
            </a:br>
            <a:r>
              <a:rPr lang="en-US" dirty="0">
                <a:solidFill>
                  <a:schemeClr val="accent4">
                    <a:lumMod val="50000"/>
                  </a:schemeClr>
                </a:solidFill>
              </a:rPr>
              <a:t>‘Now That’s Better’</a:t>
            </a:r>
          </a:p>
        </p:txBody>
      </p:sp>
      <p:sp>
        <p:nvSpPr>
          <p:cNvPr id="2" name="Slide Number Placeholder 1"/>
          <p:cNvSpPr>
            <a:spLocks noGrp="1"/>
          </p:cNvSpPr>
          <p:nvPr>
            <p:ph type="sldNum" sz="quarter" idx="12"/>
          </p:nvPr>
        </p:nvSpPr>
        <p:spPr/>
        <p:txBody>
          <a:bodyPr/>
          <a:lstStyle/>
          <a:p>
            <a:fld id="{87505C8C-BB84-42E2-A236-8AB4ACB7820A}" type="slidenum">
              <a:rPr lang="en-US" smtClean="0"/>
              <a:t>155</a:t>
            </a:fld>
            <a:endParaRPr lang="en-US" dirty="0"/>
          </a:p>
        </p:txBody>
      </p:sp>
    </p:spTree>
    <p:extLst>
      <p:ext uri="{BB962C8B-B14F-4D97-AF65-F5344CB8AC3E}">
        <p14:creationId xmlns:p14="http://schemas.microsoft.com/office/powerpoint/2010/main" val="146275171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524001" y="536575"/>
            <a:ext cx="8913813" cy="914400"/>
          </a:xfrm>
        </p:spPr>
        <p:txBody>
          <a:bodyPr/>
          <a:lstStyle/>
          <a:p>
            <a:r>
              <a:rPr lang="en-US" altLang="en-US" dirty="0">
                <a:solidFill>
                  <a:schemeClr val="accent4">
                    <a:lumMod val="50000"/>
                  </a:schemeClr>
                </a:solidFill>
              </a:rPr>
              <a:t>Revenue &amp; market penetration</a:t>
            </a:r>
          </a:p>
        </p:txBody>
      </p:sp>
      <p:graphicFrame>
        <p:nvGraphicFramePr>
          <p:cNvPr id="5" name="Chart 4"/>
          <p:cNvGraphicFramePr>
            <a:graphicFrameLocks/>
          </p:cNvGraphicFramePr>
          <p:nvPr>
            <p:extLst>
              <p:ext uri="{D42A27DB-BD31-4B8C-83A1-F6EECF244321}">
                <p14:modId xmlns:p14="http://schemas.microsoft.com/office/powerpoint/2010/main" val="1000617869"/>
              </p:ext>
            </p:extLst>
          </p:nvPr>
        </p:nvGraphicFramePr>
        <p:xfrm>
          <a:off x="1310936" y="2013857"/>
          <a:ext cx="7974579" cy="433569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87505C8C-BB84-42E2-A236-8AB4ACB7820A}" type="slidenum">
              <a:rPr lang="en-US" smtClean="0"/>
              <a:t>156</a:t>
            </a:fld>
            <a:endParaRPr lang="en-US" dirty="0"/>
          </a:p>
        </p:txBody>
      </p:sp>
    </p:spTree>
    <p:extLst>
      <p:ext uri="{BB962C8B-B14F-4D97-AF65-F5344CB8AC3E}">
        <p14:creationId xmlns:p14="http://schemas.microsoft.com/office/powerpoint/2010/main" val="943405824"/>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24001" y="536575"/>
            <a:ext cx="8913813" cy="914400"/>
          </a:xfrm>
        </p:spPr>
        <p:txBody>
          <a:bodyPr/>
          <a:lstStyle/>
          <a:p>
            <a:r>
              <a:rPr lang="en-US" altLang="en-US" dirty="0">
                <a:solidFill>
                  <a:schemeClr val="accent4">
                    <a:lumMod val="50000"/>
                  </a:schemeClr>
                </a:solidFill>
              </a:rPr>
              <a:t>Go to market</a:t>
            </a:r>
          </a:p>
        </p:txBody>
      </p:sp>
      <p:sp>
        <p:nvSpPr>
          <p:cNvPr id="23" name="Rectangle 22"/>
          <p:cNvSpPr>
            <a:spLocks noChangeArrowheads="1"/>
          </p:cNvSpPr>
          <p:nvPr/>
        </p:nvSpPr>
        <p:spPr bwMode="auto">
          <a:xfrm>
            <a:off x="3189289" y="188436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2013</a:t>
            </a:r>
            <a:endParaRPr lang="en-US" altLang="en-US" sz="1400" dirty="0">
              <a:solidFill>
                <a:schemeClr val="tx1"/>
              </a:solidFill>
              <a:latin typeface="Arial" panose="020B0604020202020204" pitchFamily="34" charset="0"/>
            </a:endParaRPr>
          </a:p>
        </p:txBody>
      </p:sp>
      <p:sp>
        <p:nvSpPr>
          <p:cNvPr id="68612" name="Rectangle 26"/>
          <p:cNvSpPr>
            <a:spLocks noChangeArrowheads="1"/>
          </p:cNvSpPr>
          <p:nvPr/>
        </p:nvSpPr>
        <p:spPr bwMode="auto">
          <a:xfrm>
            <a:off x="1557339" y="3735389"/>
            <a:ext cx="10429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lnSpc>
                <a:spcPct val="90000"/>
              </a:lnSpc>
              <a:spcBef>
                <a:spcPct val="50000"/>
              </a:spcBef>
              <a:buFontTx/>
              <a:buNone/>
            </a:pPr>
            <a:r>
              <a:rPr lang="en-US" altLang="en-US" sz="1400" dirty="0">
                <a:solidFill>
                  <a:srgbClr val="00007E"/>
                </a:solidFill>
                <a:latin typeface="Arial" panose="020B0604020202020204" pitchFamily="34" charset="0"/>
              </a:rPr>
              <a:t>Hardware</a:t>
            </a:r>
          </a:p>
        </p:txBody>
      </p:sp>
      <p:sp>
        <p:nvSpPr>
          <p:cNvPr id="32" name="Rectangle 31"/>
          <p:cNvSpPr>
            <a:spLocks noChangeArrowheads="1"/>
          </p:cNvSpPr>
          <p:nvPr/>
        </p:nvSpPr>
        <p:spPr bwMode="auto">
          <a:xfrm>
            <a:off x="4729164" y="188436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2014</a:t>
            </a:r>
            <a:endParaRPr lang="en-US" altLang="en-US" sz="1400" dirty="0">
              <a:solidFill>
                <a:schemeClr val="tx1"/>
              </a:solidFill>
              <a:latin typeface="Arial" panose="020B0604020202020204" pitchFamily="34" charset="0"/>
            </a:endParaRPr>
          </a:p>
        </p:txBody>
      </p:sp>
      <p:sp>
        <p:nvSpPr>
          <p:cNvPr id="37" name="Rectangle 36"/>
          <p:cNvSpPr>
            <a:spLocks noChangeArrowheads="1"/>
          </p:cNvSpPr>
          <p:nvPr/>
        </p:nvSpPr>
        <p:spPr bwMode="auto">
          <a:xfrm>
            <a:off x="6237289" y="188436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2015</a:t>
            </a:r>
            <a:endParaRPr lang="en-US" altLang="en-US" sz="1400" dirty="0">
              <a:solidFill>
                <a:schemeClr val="tx1"/>
              </a:solidFill>
              <a:latin typeface="Arial" panose="020B0604020202020204" pitchFamily="34" charset="0"/>
            </a:endParaRPr>
          </a:p>
        </p:txBody>
      </p:sp>
      <p:sp>
        <p:nvSpPr>
          <p:cNvPr id="46" name="Rectangle 45"/>
          <p:cNvSpPr>
            <a:spLocks noChangeArrowheads="1"/>
          </p:cNvSpPr>
          <p:nvPr/>
        </p:nvSpPr>
        <p:spPr bwMode="auto">
          <a:xfrm>
            <a:off x="7827964" y="188436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2016</a:t>
            </a:r>
            <a:endParaRPr lang="en-US" altLang="en-US" sz="1400" dirty="0">
              <a:solidFill>
                <a:schemeClr val="tx1"/>
              </a:solidFill>
              <a:latin typeface="Arial" panose="020B0604020202020204" pitchFamily="34" charset="0"/>
            </a:endParaRPr>
          </a:p>
        </p:txBody>
      </p:sp>
      <p:sp>
        <p:nvSpPr>
          <p:cNvPr id="47" name="Rectangle 46"/>
          <p:cNvSpPr>
            <a:spLocks noChangeArrowheads="1"/>
          </p:cNvSpPr>
          <p:nvPr/>
        </p:nvSpPr>
        <p:spPr bwMode="auto">
          <a:xfrm>
            <a:off x="9336089" y="1881188"/>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2017</a:t>
            </a:r>
            <a:endParaRPr lang="en-US" altLang="en-US" sz="1400" dirty="0">
              <a:solidFill>
                <a:schemeClr val="tx1"/>
              </a:solidFill>
              <a:latin typeface="Arial" panose="020B0604020202020204" pitchFamily="34" charset="0"/>
            </a:endParaRPr>
          </a:p>
        </p:txBody>
      </p:sp>
      <p:grpSp>
        <p:nvGrpSpPr>
          <p:cNvPr id="68617" name="Group 55"/>
          <p:cNvGrpSpPr>
            <a:grpSpLocks/>
          </p:cNvGrpSpPr>
          <p:nvPr/>
        </p:nvGrpSpPr>
        <p:grpSpPr bwMode="auto">
          <a:xfrm>
            <a:off x="2611439" y="2103438"/>
            <a:ext cx="7705725" cy="3636962"/>
            <a:chOff x="1171532" y="1476336"/>
            <a:chExt cx="7705894" cy="5182427"/>
          </a:xfrm>
        </p:grpSpPr>
        <p:sp>
          <p:nvSpPr>
            <p:cNvPr id="68639" name="Line 4"/>
            <p:cNvSpPr>
              <a:spLocks noChangeShapeType="1"/>
            </p:cNvSpPr>
            <p:nvPr/>
          </p:nvSpPr>
          <p:spPr bwMode="auto">
            <a:xfrm>
              <a:off x="2710304" y="1476336"/>
              <a:ext cx="2006" cy="5160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68640" name="Line 5"/>
            <p:cNvSpPr>
              <a:spLocks noChangeShapeType="1"/>
            </p:cNvSpPr>
            <p:nvPr/>
          </p:nvSpPr>
          <p:spPr bwMode="auto">
            <a:xfrm>
              <a:off x="2327115" y="1504150"/>
              <a:ext cx="2006" cy="514191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1" name="Line 6"/>
            <p:cNvSpPr>
              <a:spLocks noChangeShapeType="1"/>
            </p:cNvSpPr>
            <p:nvPr/>
          </p:nvSpPr>
          <p:spPr bwMode="auto">
            <a:xfrm>
              <a:off x="3095498" y="1508913"/>
              <a:ext cx="2006" cy="51244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2" name="Line 7"/>
            <p:cNvSpPr>
              <a:spLocks noChangeShapeType="1"/>
            </p:cNvSpPr>
            <p:nvPr/>
          </p:nvSpPr>
          <p:spPr bwMode="auto">
            <a:xfrm>
              <a:off x="1556726" y="1504150"/>
              <a:ext cx="2006"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3" name="Line 8"/>
            <p:cNvSpPr>
              <a:spLocks noChangeShapeType="1"/>
            </p:cNvSpPr>
            <p:nvPr/>
          </p:nvSpPr>
          <p:spPr bwMode="auto">
            <a:xfrm>
              <a:off x="3865885" y="1484687"/>
              <a:ext cx="2007" cy="516096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4" name="Line 9"/>
            <p:cNvSpPr>
              <a:spLocks noChangeShapeType="1"/>
            </p:cNvSpPr>
            <p:nvPr/>
          </p:nvSpPr>
          <p:spPr bwMode="auto">
            <a:xfrm>
              <a:off x="4636274" y="1510500"/>
              <a:ext cx="2007"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5" name="Line 10"/>
            <p:cNvSpPr>
              <a:spLocks noChangeShapeType="1"/>
            </p:cNvSpPr>
            <p:nvPr/>
          </p:nvSpPr>
          <p:spPr bwMode="auto">
            <a:xfrm>
              <a:off x="5406663" y="1499388"/>
              <a:ext cx="2007" cy="51323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6" name="Line 11"/>
            <p:cNvSpPr>
              <a:spLocks noChangeShapeType="1"/>
            </p:cNvSpPr>
            <p:nvPr/>
          </p:nvSpPr>
          <p:spPr bwMode="auto">
            <a:xfrm>
              <a:off x="3480692" y="1806950"/>
              <a:ext cx="2006" cy="4827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7" name="Line 12"/>
            <p:cNvSpPr>
              <a:spLocks noChangeShapeType="1"/>
            </p:cNvSpPr>
            <p:nvPr/>
          </p:nvSpPr>
          <p:spPr bwMode="auto">
            <a:xfrm>
              <a:off x="5021468" y="1515263"/>
              <a:ext cx="2007" cy="5127624"/>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8" name="Line 13"/>
            <p:cNvSpPr>
              <a:spLocks noChangeShapeType="1"/>
            </p:cNvSpPr>
            <p:nvPr/>
          </p:nvSpPr>
          <p:spPr bwMode="auto">
            <a:xfrm>
              <a:off x="1941920" y="1812125"/>
              <a:ext cx="2006" cy="482441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49" name="Line 29"/>
            <p:cNvSpPr>
              <a:spLocks noChangeShapeType="1"/>
            </p:cNvSpPr>
            <p:nvPr/>
          </p:nvSpPr>
          <p:spPr bwMode="auto">
            <a:xfrm>
              <a:off x="1171532" y="1505738"/>
              <a:ext cx="2007" cy="51530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68650" name="Line 30"/>
            <p:cNvSpPr>
              <a:spLocks noChangeShapeType="1"/>
            </p:cNvSpPr>
            <p:nvPr/>
          </p:nvSpPr>
          <p:spPr bwMode="auto">
            <a:xfrm>
              <a:off x="5791857" y="1492083"/>
              <a:ext cx="2007" cy="514190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68651" name="Line 31"/>
            <p:cNvSpPr>
              <a:spLocks noChangeShapeType="1"/>
            </p:cNvSpPr>
            <p:nvPr/>
          </p:nvSpPr>
          <p:spPr bwMode="auto">
            <a:xfrm>
              <a:off x="4251080" y="1486275"/>
              <a:ext cx="2007" cy="5160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68652" name="Line 5"/>
            <p:cNvSpPr>
              <a:spLocks noChangeShapeType="1"/>
            </p:cNvSpPr>
            <p:nvPr/>
          </p:nvSpPr>
          <p:spPr bwMode="auto">
            <a:xfrm>
              <a:off x="8488219" y="1504150"/>
              <a:ext cx="2006" cy="514191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53" name="Line 7"/>
            <p:cNvSpPr>
              <a:spLocks noChangeShapeType="1"/>
            </p:cNvSpPr>
            <p:nvPr/>
          </p:nvSpPr>
          <p:spPr bwMode="auto">
            <a:xfrm>
              <a:off x="7719836" y="1494625"/>
              <a:ext cx="2006"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54" name="Line 13"/>
            <p:cNvSpPr>
              <a:spLocks noChangeShapeType="1"/>
            </p:cNvSpPr>
            <p:nvPr/>
          </p:nvSpPr>
          <p:spPr bwMode="auto">
            <a:xfrm>
              <a:off x="8103025" y="1812125"/>
              <a:ext cx="2006" cy="482441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55" name="Line 9"/>
            <p:cNvSpPr>
              <a:spLocks noChangeShapeType="1"/>
            </p:cNvSpPr>
            <p:nvPr/>
          </p:nvSpPr>
          <p:spPr bwMode="auto">
            <a:xfrm>
              <a:off x="6177052" y="1494625"/>
              <a:ext cx="2007"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56" name="Line 9"/>
            <p:cNvSpPr>
              <a:spLocks noChangeShapeType="1"/>
            </p:cNvSpPr>
            <p:nvPr/>
          </p:nvSpPr>
          <p:spPr bwMode="auto">
            <a:xfrm>
              <a:off x="6947440" y="1494625"/>
              <a:ext cx="2007"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57" name="Line 12"/>
            <p:cNvSpPr>
              <a:spLocks noChangeShapeType="1"/>
            </p:cNvSpPr>
            <p:nvPr/>
          </p:nvSpPr>
          <p:spPr bwMode="auto">
            <a:xfrm>
              <a:off x="6562246" y="1741036"/>
              <a:ext cx="2007" cy="4825999"/>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8658" name="Line 30"/>
            <p:cNvSpPr>
              <a:spLocks noChangeShapeType="1"/>
            </p:cNvSpPr>
            <p:nvPr/>
          </p:nvSpPr>
          <p:spPr bwMode="auto">
            <a:xfrm>
              <a:off x="7332635" y="1494625"/>
              <a:ext cx="2007" cy="51419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68659" name="Line 30"/>
            <p:cNvSpPr>
              <a:spLocks noChangeShapeType="1"/>
            </p:cNvSpPr>
            <p:nvPr/>
          </p:nvSpPr>
          <p:spPr bwMode="auto">
            <a:xfrm>
              <a:off x="8875419" y="1505738"/>
              <a:ext cx="2007" cy="51419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80" name="AutoShape 35"/>
          <p:cNvSpPr>
            <a:spLocks noChangeArrowheads="1"/>
          </p:cNvSpPr>
          <p:nvPr/>
        </p:nvSpPr>
        <p:spPr bwMode="auto">
          <a:xfrm>
            <a:off x="4940301" y="4497388"/>
            <a:ext cx="1520825" cy="317500"/>
          </a:xfrm>
          <a:prstGeom prst="roundRect">
            <a:avLst>
              <a:gd name="adj" fmla="val 16667"/>
            </a:avLst>
          </a:prstGeom>
          <a:solidFill>
            <a:schemeClr val="accent3">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PACS specific</a:t>
            </a:r>
          </a:p>
        </p:txBody>
      </p:sp>
      <p:sp>
        <p:nvSpPr>
          <p:cNvPr id="81" name="AutoShape 35"/>
          <p:cNvSpPr>
            <a:spLocks noChangeArrowheads="1"/>
          </p:cNvSpPr>
          <p:nvPr/>
        </p:nvSpPr>
        <p:spPr bwMode="auto">
          <a:xfrm>
            <a:off x="2611439" y="3681414"/>
            <a:ext cx="1538287" cy="325437"/>
          </a:xfrm>
          <a:prstGeom prst="roundRect">
            <a:avLst>
              <a:gd name="adj" fmla="val 16667"/>
            </a:avLst>
          </a:prstGeom>
          <a:solidFill>
            <a:schemeClr val="accent4">
              <a:lumMod val="40000"/>
              <a:lumOff val="6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First release</a:t>
            </a:r>
          </a:p>
        </p:txBody>
      </p:sp>
      <p:sp>
        <p:nvSpPr>
          <p:cNvPr id="83" name="AutoShape 36"/>
          <p:cNvSpPr>
            <a:spLocks noChangeArrowheads="1"/>
          </p:cNvSpPr>
          <p:nvPr/>
        </p:nvSpPr>
        <p:spPr bwMode="auto">
          <a:xfrm>
            <a:off x="7142164" y="3686176"/>
            <a:ext cx="3157537" cy="315913"/>
          </a:xfrm>
          <a:prstGeom prst="roundRect">
            <a:avLst>
              <a:gd name="adj" fmla="val 16667"/>
            </a:avLst>
          </a:prstGeom>
          <a:solidFill>
            <a:schemeClr val="accent4">
              <a:lumMod val="40000"/>
              <a:lumOff val="6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Ongoing development</a:t>
            </a:r>
          </a:p>
        </p:txBody>
      </p:sp>
      <p:sp>
        <p:nvSpPr>
          <p:cNvPr id="84" name="AutoShape 35"/>
          <p:cNvSpPr>
            <a:spLocks noChangeArrowheads="1"/>
          </p:cNvSpPr>
          <p:nvPr/>
        </p:nvSpPr>
        <p:spPr bwMode="auto">
          <a:xfrm>
            <a:off x="6461125" y="4497388"/>
            <a:ext cx="3473450" cy="317500"/>
          </a:xfrm>
          <a:prstGeom prst="roundRect">
            <a:avLst>
              <a:gd name="adj" fmla="val 16667"/>
            </a:avLst>
          </a:prstGeom>
          <a:solidFill>
            <a:schemeClr val="accent3">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2 PACS/year</a:t>
            </a:r>
          </a:p>
        </p:txBody>
      </p:sp>
      <p:sp>
        <p:nvSpPr>
          <p:cNvPr id="68622" name="Rectangle 84"/>
          <p:cNvSpPr>
            <a:spLocks noChangeArrowheads="1"/>
          </p:cNvSpPr>
          <p:nvPr/>
        </p:nvSpPr>
        <p:spPr bwMode="auto">
          <a:xfrm>
            <a:off x="1590675" y="4570414"/>
            <a:ext cx="10429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lnSpc>
                <a:spcPct val="90000"/>
              </a:lnSpc>
              <a:spcBef>
                <a:spcPct val="50000"/>
              </a:spcBef>
              <a:buFontTx/>
              <a:buNone/>
            </a:pPr>
            <a:r>
              <a:rPr lang="en-US" altLang="en-US" sz="1400" dirty="0">
                <a:solidFill>
                  <a:srgbClr val="00007E"/>
                </a:solidFill>
                <a:latin typeface="Arial" panose="020B0604020202020204" pitchFamily="34" charset="0"/>
              </a:rPr>
              <a:t>Software</a:t>
            </a:r>
          </a:p>
        </p:txBody>
      </p:sp>
      <p:sp>
        <p:nvSpPr>
          <p:cNvPr id="90" name="AutoShape 35"/>
          <p:cNvSpPr>
            <a:spLocks noChangeArrowheads="1"/>
          </p:cNvSpPr>
          <p:nvPr/>
        </p:nvSpPr>
        <p:spPr bwMode="auto">
          <a:xfrm>
            <a:off x="2611438" y="4391026"/>
            <a:ext cx="1522412" cy="530225"/>
          </a:xfrm>
          <a:prstGeom prst="roundRect">
            <a:avLst>
              <a:gd name="adj" fmla="val 16667"/>
            </a:avLst>
          </a:prstGeom>
          <a:solidFill>
            <a:schemeClr val="accent3">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Mouse, keyboard</a:t>
            </a:r>
          </a:p>
        </p:txBody>
      </p:sp>
      <p:sp>
        <p:nvSpPr>
          <p:cNvPr id="91" name="AutoShape 35"/>
          <p:cNvSpPr>
            <a:spLocks noChangeArrowheads="1"/>
          </p:cNvSpPr>
          <p:nvPr/>
        </p:nvSpPr>
        <p:spPr bwMode="auto">
          <a:xfrm>
            <a:off x="4170363" y="3684588"/>
            <a:ext cx="1136650" cy="317500"/>
          </a:xfrm>
          <a:prstGeom prst="roundRect">
            <a:avLst>
              <a:gd name="adj" fmla="val 16667"/>
            </a:avLst>
          </a:prstGeom>
          <a:solidFill>
            <a:schemeClr val="accent4">
              <a:lumMod val="40000"/>
              <a:lumOff val="6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Shrink</a:t>
            </a:r>
          </a:p>
        </p:txBody>
      </p:sp>
      <p:sp>
        <p:nvSpPr>
          <p:cNvPr id="100" name="Rounded Rectangle 99"/>
          <p:cNvSpPr/>
          <p:nvPr/>
        </p:nvSpPr>
        <p:spPr>
          <a:xfrm>
            <a:off x="2628900" y="3074989"/>
            <a:ext cx="1536700"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dirty="0">
                <a:solidFill>
                  <a:srgbClr val="21449B"/>
                </a:solidFill>
                <a:ea typeface="ＭＳ Ｐゴシック" pitchFamily="-105" charset="-128"/>
              </a:rPr>
              <a:t>13</a:t>
            </a:r>
          </a:p>
        </p:txBody>
      </p:sp>
      <p:sp>
        <p:nvSpPr>
          <p:cNvPr id="68626" name="TextBox 100"/>
          <p:cNvSpPr txBox="1">
            <a:spLocks noChangeArrowheads="1"/>
          </p:cNvSpPr>
          <p:nvPr/>
        </p:nvSpPr>
        <p:spPr bwMode="auto">
          <a:xfrm>
            <a:off x="1666875" y="2994025"/>
            <a:ext cx="782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0"/>
              </a:spcBef>
              <a:buFontTx/>
              <a:buNone/>
            </a:pPr>
            <a:r>
              <a:rPr lang="en-US" altLang="en-US" sz="1400" dirty="0">
                <a:solidFill>
                  <a:srgbClr val="00007E"/>
                </a:solidFill>
                <a:latin typeface="Century Gothic" panose="020B0502020202020204" pitchFamily="34" charset="0"/>
              </a:rPr>
              <a:t>Head</a:t>
            </a:r>
            <a:r>
              <a:rPr lang="en-US" altLang="en-US" sz="1100" dirty="0">
                <a:solidFill>
                  <a:srgbClr val="21449B"/>
                </a:solidFill>
                <a:latin typeface="Century Gothic" panose="020B0502020202020204" pitchFamily="34" charset="0"/>
              </a:rPr>
              <a:t> </a:t>
            </a:r>
          </a:p>
          <a:p>
            <a:pPr algn="ctr" eaLnBrk="1" hangingPunct="1">
              <a:spcBef>
                <a:spcPct val="0"/>
              </a:spcBef>
              <a:buFontTx/>
              <a:buNone/>
            </a:pPr>
            <a:r>
              <a:rPr lang="en-US" altLang="en-US" sz="1400" dirty="0">
                <a:solidFill>
                  <a:srgbClr val="00007E"/>
                </a:solidFill>
                <a:latin typeface="Century Gothic" panose="020B0502020202020204" pitchFamily="34" charset="0"/>
              </a:rPr>
              <a:t>Count</a:t>
            </a:r>
          </a:p>
        </p:txBody>
      </p:sp>
      <p:sp>
        <p:nvSpPr>
          <p:cNvPr id="102" name="Rounded Rectangle 101"/>
          <p:cNvSpPr/>
          <p:nvPr/>
        </p:nvSpPr>
        <p:spPr>
          <a:xfrm>
            <a:off x="4187826" y="3074989"/>
            <a:ext cx="1520825"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dirty="0">
                <a:solidFill>
                  <a:srgbClr val="21449B"/>
                </a:solidFill>
                <a:ea typeface="ＭＳ Ｐゴシック" pitchFamily="-105" charset="-128"/>
              </a:rPr>
              <a:t>31</a:t>
            </a:r>
          </a:p>
        </p:txBody>
      </p:sp>
      <p:sp>
        <p:nvSpPr>
          <p:cNvPr id="103" name="Rounded Rectangle 102"/>
          <p:cNvSpPr/>
          <p:nvPr/>
        </p:nvSpPr>
        <p:spPr>
          <a:xfrm>
            <a:off x="5708650" y="3074989"/>
            <a:ext cx="1544638"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dirty="0">
                <a:solidFill>
                  <a:srgbClr val="21449B"/>
                </a:solidFill>
                <a:ea typeface="ＭＳ Ｐゴシック" pitchFamily="-105" charset="-128"/>
              </a:rPr>
              <a:t>67</a:t>
            </a:r>
          </a:p>
        </p:txBody>
      </p:sp>
      <p:sp>
        <p:nvSpPr>
          <p:cNvPr id="104" name="Rounded Rectangle 103"/>
          <p:cNvSpPr/>
          <p:nvPr/>
        </p:nvSpPr>
        <p:spPr>
          <a:xfrm>
            <a:off x="7265988" y="3074989"/>
            <a:ext cx="1522412"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dirty="0">
                <a:solidFill>
                  <a:srgbClr val="21449B"/>
                </a:solidFill>
                <a:ea typeface="ＭＳ Ｐゴシック" pitchFamily="-105" charset="-128"/>
              </a:rPr>
              <a:t>102</a:t>
            </a:r>
          </a:p>
        </p:txBody>
      </p:sp>
      <p:sp>
        <p:nvSpPr>
          <p:cNvPr id="105" name="Rounded Rectangle 104"/>
          <p:cNvSpPr/>
          <p:nvPr/>
        </p:nvSpPr>
        <p:spPr>
          <a:xfrm>
            <a:off x="8788401" y="3074989"/>
            <a:ext cx="1522413"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dirty="0">
                <a:solidFill>
                  <a:srgbClr val="21449B"/>
                </a:solidFill>
                <a:ea typeface="ＭＳ Ｐゴシック" pitchFamily="-105" charset="-128"/>
              </a:rPr>
              <a:t>139</a:t>
            </a:r>
          </a:p>
        </p:txBody>
      </p:sp>
      <p:sp>
        <p:nvSpPr>
          <p:cNvPr id="106" name="AutoShape 35"/>
          <p:cNvSpPr>
            <a:spLocks noChangeArrowheads="1"/>
          </p:cNvSpPr>
          <p:nvPr/>
        </p:nvSpPr>
        <p:spPr bwMode="auto">
          <a:xfrm>
            <a:off x="5330825" y="3686176"/>
            <a:ext cx="1811338" cy="320675"/>
          </a:xfrm>
          <a:prstGeom prst="roundRect">
            <a:avLst>
              <a:gd name="adj" fmla="val 16667"/>
            </a:avLst>
          </a:prstGeom>
          <a:solidFill>
            <a:schemeClr val="accent4">
              <a:lumMod val="40000"/>
              <a:lumOff val="6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Rev 2</a:t>
            </a:r>
          </a:p>
        </p:txBody>
      </p:sp>
      <p:sp>
        <p:nvSpPr>
          <p:cNvPr id="113" name="AutoShape 35"/>
          <p:cNvSpPr>
            <a:spLocks noChangeArrowheads="1"/>
          </p:cNvSpPr>
          <p:nvPr/>
        </p:nvSpPr>
        <p:spPr bwMode="auto">
          <a:xfrm>
            <a:off x="4149726" y="4498975"/>
            <a:ext cx="790575" cy="317500"/>
          </a:xfrm>
          <a:prstGeom prst="roundRect">
            <a:avLst>
              <a:gd name="adj" fmla="val 16667"/>
            </a:avLst>
          </a:prstGeom>
          <a:solidFill>
            <a:schemeClr val="accent3">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final</a:t>
            </a:r>
          </a:p>
        </p:txBody>
      </p:sp>
      <p:sp>
        <p:nvSpPr>
          <p:cNvPr id="68633" name="Rectangle 94"/>
          <p:cNvSpPr>
            <a:spLocks noChangeArrowheads="1"/>
          </p:cNvSpPr>
          <p:nvPr/>
        </p:nvSpPr>
        <p:spPr bwMode="auto">
          <a:xfrm>
            <a:off x="1538289" y="2501901"/>
            <a:ext cx="10429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lnSpc>
                <a:spcPct val="90000"/>
              </a:lnSpc>
              <a:spcBef>
                <a:spcPct val="50000"/>
              </a:spcBef>
              <a:buFontTx/>
              <a:buNone/>
            </a:pPr>
            <a:r>
              <a:rPr lang="en-US" altLang="en-US" sz="1400" dirty="0">
                <a:solidFill>
                  <a:srgbClr val="00007E"/>
                </a:solidFill>
                <a:latin typeface="Arial" panose="020B0604020202020204" pitchFamily="34" charset="0"/>
              </a:rPr>
              <a:t>Sales</a:t>
            </a:r>
          </a:p>
        </p:txBody>
      </p:sp>
      <p:sp>
        <p:nvSpPr>
          <p:cNvPr id="97" name="AutoShape 35"/>
          <p:cNvSpPr>
            <a:spLocks noChangeArrowheads="1"/>
          </p:cNvSpPr>
          <p:nvPr/>
        </p:nvSpPr>
        <p:spPr bwMode="auto">
          <a:xfrm>
            <a:off x="3775076" y="2320926"/>
            <a:ext cx="1146175" cy="531813"/>
          </a:xfrm>
          <a:prstGeom prst="roundRect">
            <a:avLst>
              <a:gd name="adj" fmla="val 16667"/>
            </a:avLst>
          </a:prstGeom>
          <a:solidFill>
            <a:schemeClr val="accent5">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Beta</a:t>
            </a:r>
          </a:p>
          <a:p>
            <a:pPr algn="ctr">
              <a:lnSpc>
                <a:spcPct val="90000"/>
              </a:lnSpc>
              <a:defRPr/>
            </a:pPr>
            <a:r>
              <a:rPr lang="en-US" sz="1400" dirty="0">
                <a:latin typeface="Arial" charset="0"/>
                <a:cs typeface="Arial" charset="0"/>
              </a:rPr>
              <a:t>customer</a:t>
            </a:r>
          </a:p>
        </p:txBody>
      </p:sp>
      <p:sp>
        <p:nvSpPr>
          <p:cNvPr id="99" name="AutoShape 35"/>
          <p:cNvSpPr>
            <a:spLocks noChangeArrowheads="1"/>
          </p:cNvSpPr>
          <p:nvPr/>
        </p:nvSpPr>
        <p:spPr bwMode="auto">
          <a:xfrm>
            <a:off x="2613026" y="2320926"/>
            <a:ext cx="1184275" cy="531813"/>
          </a:xfrm>
          <a:prstGeom prst="roundRect">
            <a:avLst>
              <a:gd name="adj" fmla="val 16667"/>
            </a:avLst>
          </a:prstGeom>
          <a:solidFill>
            <a:schemeClr val="accent5">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Alpha</a:t>
            </a:r>
          </a:p>
          <a:p>
            <a:pPr algn="ctr">
              <a:lnSpc>
                <a:spcPct val="90000"/>
              </a:lnSpc>
              <a:defRPr/>
            </a:pPr>
            <a:r>
              <a:rPr lang="en-US" sz="1400" dirty="0">
                <a:latin typeface="Arial" charset="0"/>
                <a:cs typeface="Arial" charset="0"/>
              </a:rPr>
              <a:t>customer</a:t>
            </a:r>
          </a:p>
        </p:txBody>
      </p:sp>
      <p:sp>
        <p:nvSpPr>
          <p:cNvPr id="107" name="AutoShape 35"/>
          <p:cNvSpPr>
            <a:spLocks noChangeArrowheads="1"/>
          </p:cNvSpPr>
          <p:nvPr/>
        </p:nvSpPr>
        <p:spPr bwMode="auto">
          <a:xfrm>
            <a:off x="4940301" y="2308226"/>
            <a:ext cx="1522413" cy="530225"/>
          </a:xfrm>
          <a:prstGeom prst="roundRect">
            <a:avLst>
              <a:gd name="adj" fmla="val 16667"/>
            </a:avLst>
          </a:prstGeom>
          <a:solidFill>
            <a:schemeClr val="accent5">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Distributor Phase I</a:t>
            </a:r>
          </a:p>
        </p:txBody>
      </p:sp>
      <p:sp>
        <p:nvSpPr>
          <p:cNvPr id="110" name="AutoShape 35"/>
          <p:cNvSpPr>
            <a:spLocks noChangeArrowheads="1"/>
          </p:cNvSpPr>
          <p:nvPr/>
        </p:nvSpPr>
        <p:spPr bwMode="auto">
          <a:xfrm>
            <a:off x="6497639" y="2441575"/>
            <a:ext cx="3819525" cy="317500"/>
          </a:xfrm>
          <a:prstGeom prst="roundRect">
            <a:avLst>
              <a:gd name="adj" fmla="val 16667"/>
            </a:avLst>
          </a:prstGeom>
          <a:solidFill>
            <a:schemeClr val="accent5">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400" dirty="0">
                <a:latin typeface="Arial" charset="0"/>
                <a:cs typeface="Arial" charset="0"/>
              </a:rPr>
              <a:t>Distributor Phase II</a:t>
            </a:r>
          </a:p>
        </p:txBody>
      </p:sp>
      <p:sp>
        <p:nvSpPr>
          <p:cNvPr id="111" name="5-Point Star 110"/>
          <p:cNvSpPr/>
          <p:nvPr/>
        </p:nvSpPr>
        <p:spPr>
          <a:xfrm>
            <a:off x="6237289" y="2366964"/>
            <a:ext cx="458787" cy="439737"/>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 name="Slide Number Placeholder 1"/>
          <p:cNvSpPr>
            <a:spLocks noGrp="1"/>
          </p:cNvSpPr>
          <p:nvPr>
            <p:ph type="sldNum" sz="quarter" idx="12"/>
          </p:nvPr>
        </p:nvSpPr>
        <p:spPr/>
        <p:txBody>
          <a:bodyPr/>
          <a:lstStyle/>
          <a:p>
            <a:fld id="{87505C8C-BB84-42E2-A236-8AB4ACB7820A}" type="slidenum">
              <a:rPr lang="en-US" smtClean="0"/>
              <a:t>157</a:t>
            </a:fld>
            <a:endParaRPr lang="en-US" dirty="0"/>
          </a:p>
        </p:txBody>
      </p:sp>
    </p:spTree>
    <p:extLst>
      <p:ext uri="{BB962C8B-B14F-4D97-AF65-F5344CB8AC3E}">
        <p14:creationId xmlns:p14="http://schemas.microsoft.com/office/powerpoint/2010/main" val="1236324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9">
                                            <p:bg/>
                                          </p:spTgt>
                                        </p:tgtEl>
                                        <p:attrNameLst>
                                          <p:attrName>style.visibility</p:attrName>
                                        </p:attrNameLst>
                                      </p:cBhvr>
                                      <p:to>
                                        <p:strVal val="visible"/>
                                      </p:to>
                                    </p:set>
                                    <p:animEffect transition="in" filter="wipe(down)">
                                      <p:cBhvr>
                                        <p:cTn id="10" dur="500"/>
                                        <p:tgtEl>
                                          <p:spTgt spid="99">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wipe(down)">
                                      <p:cBhvr>
                                        <p:cTn id="13" dur="500"/>
                                        <p:tgtEl>
                                          <p:spTgt spid="99">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9">
                                            <p:txEl>
                                              <p:pRg st="1" end="1"/>
                                            </p:txEl>
                                          </p:spTgt>
                                        </p:tgtEl>
                                        <p:attrNameLst>
                                          <p:attrName>style.visibility</p:attrName>
                                        </p:attrNameLst>
                                      </p:cBhvr>
                                      <p:to>
                                        <p:strVal val="visible"/>
                                      </p:to>
                                    </p:set>
                                    <p:animEffect transition="in" filter="wipe(down)">
                                      <p:cBhvr>
                                        <p:cTn id="16" dur="500"/>
                                        <p:tgtEl>
                                          <p:spTgt spid="99">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0">
                                            <p:bg/>
                                          </p:spTgt>
                                        </p:tgtEl>
                                        <p:attrNameLst>
                                          <p:attrName>style.visibility</p:attrName>
                                        </p:attrNameLst>
                                      </p:cBhvr>
                                      <p:to>
                                        <p:strVal val="visible"/>
                                      </p:to>
                                    </p:set>
                                    <p:animEffect transition="in" filter="wipe(down)">
                                      <p:cBhvr>
                                        <p:cTn id="19" dur="500"/>
                                        <p:tgtEl>
                                          <p:spTgt spid="100">
                                            <p:bg/>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0">
                                            <p:txEl>
                                              <p:pRg st="0" end="0"/>
                                            </p:txEl>
                                          </p:spTgt>
                                        </p:tgtEl>
                                        <p:attrNameLst>
                                          <p:attrName>style.visibility</p:attrName>
                                        </p:attrNameLst>
                                      </p:cBhvr>
                                      <p:to>
                                        <p:strVal val="visible"/>
                                      </p:to>
                                    </p:set>
                                    <p:animEffect transition="in" filter="wipe(down)">
                                      <p:cBhvr>
                                        <p:cTn id="22" dur="500"/>
                                        <p:tgtEl>
                                          <p:spTgt spid="100">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bg/>
                                          </p:spTgt>
                                        </p:tgtEl>
                                        <p:attrNameLst>
                                          <p:attrName>style.visibility</p:attrName>
                                        </p:attrNameLst>
                                      </p:cBhvr>
                                      <p:to>
                                        <p:strVal val="visible"/>
                                      </p:to>
                                    </p:set>
                                    <p:animEffect transition="in" filter="wipe(down)">
                                      <p:cBhvr>
                                        <p:cTn id="25" dur="500"/>
                                        <p:tgtEl>
                                          <p:spTgt spid="81">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1">
                                            <p:txEl>
                                              <p:pRg st="0" end="0"/>
                                            </p:txEl>
                                          </p:spTgt>
                                        </p:tgtEl>
                                        <p:attrNameLst>
                                          <p:attrName>style.visibility</p:attrName>
                                        </p:attrNameLst>
                                      </p:cBhvr>
                                      <p:to>
                                        <p:strVal val="visible"/>
                                      </p:to>
                                    </p:set>
                                    <p:animEffect transition="in" filter="wipe(down)">
                                      <p:cBhvr>
                                        <p:cTn id="28" dur="500"/>
                                        <p:tgtEl>
                                          <p:spTgt spid="81">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0">
                                            <p:bg/>
                                          </p:spTgt>
                                        </p:tgtEl>
                                        <p:attrNameLst>
                                          <p:attrName>style.visibility</p:attrName>
                                        </p:attrNameLst>
                                      </p:cBhvr>
                                      <p:to>
                                        <p:strVal val="visible"/>
                                      </p:to>
                                    </p:set>
                                    <p:animEffect transition="in" filter="wipe(down)">
                                      <p:cBhvr>
                                        <p:cTn id="31" dur="500"/>
                                        <p:tgtEl>
                                          <p:spTgt spid="90">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0">
                                            <p:txEl>
                                              <p:pRg st="0" end="0"/>
                                            </p:txEl>
                                          </p:spTgt>
                                        </p:tgtEl>
                                        <p:attrNameLst>
                                          <p:attrName>style.visibility</p:attrName>
                                        </p:attrNameLst>
                                      </p:cBhvr>
                                      <p:to>
                                        <p:strVal val="visible"/>
                                      </p:to>
                                    </p:set>
                                    <p:animEffect transition="in" filter="wipe(down)">
                                      <p:cBhvr>
                                        <p:cTn id="34" dur="500"/>
                                        <p:tgtEl>
                                          <p:spTgt spid="90">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wipe(down)">
                                      <p:cBhvr>
                                        <p:cTn id="39" dur="500"/>
                                        <p:tgtEl>
                                          <p:spTgt spid="32">
                                            <p:txEl>
                                              <p:pRg st="0" end="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7">
                                            <p:bg/>
                                          </p:spTgt>
                                        </p:tgtEl>
                                        <p:attrNameLst>
                                          <p:attrName>style.visibility</p:attrName>
                                        </p:attrNameLst>
                                      </p:cBhvr>
                                      <p:to>
                                        <p:strVal val="visible"/>
                                      </p:to>
                                    </p:set>
                                    <p:animEffect transition="in" filter="wipe(down)">
                                      <p:cBhvr>
                                        <p:cTn id="42" dur="500"/>
                                        <p:tgtEl>
                                          <p:spTgt spid="97">
                                            <p:bg/>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7">
                                            <p:txEl>
                                              <p:pRg st="0" end="0"/>
                                            </p:txEl>
                                          </p:spTgt>
                                        </p:tgtEl>
                                        <p:attrNameLst>
                                          <p:attrName>style.visibility</p:attrName>
                                        </p:attrNameLst>
                                      </p:cBhvr>
                                      <p:to>
                                        <p:strVal val="visible"/>
                                      </p:to>
                                    </p:set>
                                    <p:animEffect transition="in" filter="wipe(down)">
                                      <p:cBhvr>
                                        <p:cTn id="45" dur="500"/>
                                        <p:tgtEl>
                                          <p:spTgt spid="97">
                                            <p:txEl>
                                              <p:pRg st="0" end="0"/>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7">
                                            <p:txEl>
                                              <p:pRg st="1" end="1"/>
                                            </p:txEl>
                                          </p:spTgt>
                                        </p:tgtEl>
                                        <p:attrNameLst>
                                          <p:attrName>style.visibility</p:attrName>
                                        </p:attrNameLst>
                                      </p:cBhvr>
                                      <p:to>
                                        <p:strVal val="visible"/>
                                      </p:to>
                                    </p:set>
                                    <p:animEffect transition="in" filter="wipe(down)">
                                      <p:cBhvr>
                                        <p:cTn id="48" dur="500"/>
                                        <p:tgtEl>
                                          <p:spTgt spid="97">
                                            <p:txEl>
                                              <p:pRg st="1" end="1"/>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2">
                                            <p:bg/>
                                          </p:spTgt>
                                        </p:tgtEl>
                                        <p:attrNameLst>
                                          <p:attrName>style.visibility</p:attrName>
                                        </p:attrNameLst>
                                      </p:cBhvr>
                                      <p:to>
                                        <p:strVal val="visible"/>
                                      </p:to>
                                    </p:set>
                                    <p:animEffect transition="in" filter="wipe(down)">
                                      <p:cBhvr>
                                        <p:cTn id="51" dur="500"/>
                                        <p:tgtEl>
                                          <p:spTgt spid="102">
                                            <p:bg/>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2">
                                            <p:txEl>
                                              <p:pRg st="0" end="0"/>
                                            </p:txEl>
                                          </p:spTgt>
                                        </p:tgtEl>
                                        <p:attrNameLst>
                                          <p:attrName>style.visibility</p:attrName>
                                        </p:attrNameLst>
                                      </p:cBhvr>
                                      <p:to>
                                        <p:strVal val="visible"/>
                                      </p:to>
                                    </p:set>
                                    <p:animEffect transition="in" filter="wipe(down)">
                                      <p:cBhvr>
                                        <p:cTn id="54" dur="500"/>
                                        <p:tgtEl>
                                          <p:spTgt spid="102">
                                            <p:txEl>
                                              <p:pRg st="0" end="0"/>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1">
                                            <p:bg/>
                                          </p:spTgt>
                                        </p:tgtEl>
                                        <p:attrNameLst>
                                          <p:attrName>style.visibility</p:attrName>
                                        </p:attrNameLst>
                                      </p:cBhvr>
                                      <p:to>
                                        <p:strVal val="visible"/>
                                      </p:to>
                                    </p:set>
                                    <p:animEffect transition="in" filter="wipe(down)">
                                      <p:cBhvr>
                                        <p:cTn id="57" dur="500"/>
                                        <p:tgtEl>
                                          <p:spTgt spid="91">
                                            <p:bg/>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1">
                                            <p:txEl>
                                              <p:pRg st="0" end="0"/>
                                            </p:txEl>
                                          </p:spTgt>
                                        </p:tgtEl>
                                        <p:attrNameLst>
                                          <p:attrName>style.visibility</p:attrName>
                                        </p:attrNameLst>
                                      </p:cBhvr>
                                      <p:to>
                                        <p:strVal val="visible"/>
                                      </p:to>
                                    </p:set>
                                    <p:animEffect transition="in" filter="wipe(down)">
                                      <p:cBhvr>
                                        <p:cTn id="60" dur="500"/>
                                        <p:tgtEl>
                                          <p:spTgt spid="91">
                                            <p:txEl>
                                              <p:pRg st="0" end="0"/>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3">
                                            <p:bg/>
                                          </p:spTgt>
                                        </p:tgtEl>
                                        <p:attrNameLst>
                                          <p:attrName>style.visibility</p:attrName>
                                        </p:attrNameLst>
                                      </p:cBhvr>
                                      <p:to>
                                        <p:strVal val="visible"/>
                                      </p:to>
                                    </p:set>
                                    <p:animEffect transition="in" filter="wipe(down)">
                                      <p:cBhvr>
                                        <p:cTn id="63" dur="500"/>
                                        <p:tgtEl>
                                          <p:spTgt spid="113">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13">
                                            <p:txEl>
                                              <p:pRg st="0" end="0"/>
                                            </p:txEl>
                                          </p:spTgt>
                                        </p:tgtEl>
                                        <p:attrNameLst>
                                          <p:attrName>style.visibility</p:attrName>
                                        </p:attrNameLst>
                                      </p:cBhvr>
                                      <p:to>
                                        <p:strVal val="visible"/>
                                      </p:to>
                                    </p:set>
                                    <p:animEffect transition="in" filter="wipe(down)">
                                      <p:cBhvr>
                                        <p:cTn id="66" dur="500"/>
                                        <p:tgtEl>
                                          <p:spTgt spid="113">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07"/>
                                        </p:tgtEl>
                                        <p:attrNameLst>
                                          <p:attrName>style.visibility</p:attrName>
                                        </p:attrNameLst>
                                      </p:cBhvr>
                                      <p:to>
                                        <p:strVal val="visible"/>
                                      </p:to>
                                    </p:set>
                                    <p:animEffect transition="in" filter="wipe(down)">
                                      <p:cBhvr>
                                        <p:cTn id="74" dur="500"/>
                                        <p:tgtEl>
                                          <p:spTgt spid="107"/>
                                        </p:tgtEl>
                                      </p:cBhvr>
                                    </p:animEffect>
                                  </p:childTnLst>
                                </p:cTn>
                              </p:par>
                              <p:par>
                                <p:cTn id="75" presetID="22" presetClass="entr" presetSubtype="4"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wipe(down)">
                                      <p:cBhvr>
                                        <p:cTn id="77" dur="500"/>
                                        <p:tgtEl>
                                          <p:spTgt spid="11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wipe(down)">
                                      <p:cBhvr>
                                        <p:cTn id="80" dur="500"/>
                                        <p:tgtEl>
                                          <p:spTgt spid="103"/>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wipe(down)">
                                      <p:cBhvr>
                                        <p:cTn id="83" dur="500"/>
                                        <p:tgtEl>
                                          <p:spTgt spid="10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wipe(down)">
                                      <p:cBhvr>
                                        <p:cTn id="86" dur="500"/>
                                        <p:tgtEl>
                                          <p:spTgt spid="8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6">
                                            <p:txEl>
                                              <p:pRg st="0" end="0"/>
                                            </p:txEl>
                                          </p:spTgt>
                                        </p:tgtEl>
                                        <p:attrNameLst>
                                          <p:attrName>style.visibility</p:attrName>
                                        </p:attrNameLst>
                                      </p:cBhvr>
                                      <p:to>
                                        <p:strVal val="visible"/>
                                      </p:to>
                                    </p:set>
                                    <p:animEffect transition="in" filter="wipe(down)">
                                      <p:cBhvr>
                                        <p:cTn id="91" dur="500"/>
                                        <p:tgtEl>
                                          <p:spTgt spid="46">
                                            <p:txEl>
                                              <p:pRg st="0" end="0"/>
                                            </p:txEl>
                                          </p:spTgt>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10">
                                            <p:bg/>
                                          </p:spTgt>
                                        </p:tgtEl>
                                        <p:attrNameLst>
                                          <p:attrName>style.visibility</p:attrName>
                                        </p:attrNameLst>
                                      </p:cBhvr>
                                      <p:to>
                                        <p:strVal val="visible"/>
                                      </p:to>
                                    </p:set>
                                    <p:animEffect transition="in" filter="wipe(down)">
                                      <p:cBhvr>
                                        <p:cTn id="94" dur="500"/>
                                        <p:tgtEl>
                                          <p:spTgt spid="110">
                                            <p:bg/>
                                          </p:spTgt>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10">
                                            <p:txEl>
                                              <p:pRg st="0" end="0"/>
                                            </p:txEl>
                                          </p:spTgt>
                                        </p:tgtEl>
                                        <p:attrNameLst>
                                          <p:attrName>style.visibility</p:attrName>
                                        </p:attrNameLst>
                                      </p:cBhvr>
                                      <p:to>
                                        <p:strVal val="visible"/>
                                      </p:to>
                                    </p:set>
                                    <p:animEffect transition="in" filter="wipe(down)">
                                      <p:cBhvr>
                                        <p:cTn id="97" dur="500"/>
                                        <p:tgtEl>
                                          <p:spTgt spid="110">
                                            <p:txEl>
                                              <p:pRg st="0" end="0"/>
                                            </p:txEl>
                                          </p:spTgt>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04">
                                            <p:bg/>
                                          </p:spTgt>
                                        </p:tgtEl>
                                        <p:attrNameLst>
                                          <p:attrName>style.visibility</p:attrName>
                                        </p:attrNameLst>
                                      </p:cBhvr>
                                      <p:to>
                                        <p:strVal val="visible"/>
                                      </p:to>
                                    </p:set>
                                    <p:animEffect transition="in" filter="wipe(down)">
                                      <p:cBhvr>
                                        <p:cTn id="100" dur="500"/>
                                        <p:tgtEl>
                                          <p:spTgt spid="104">
                                            <p:bg/>
                                          </p:spTgt>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04">
                                            <p:txEl>
                                              <p:pRg st="0" end="0"/>
                                            </p:txEl>
                                          </p:spTgt>
                                        </p:tgtEl>
                                        <p:attrNameLst>
                                          <p:attrName>style.visibility</p:attrName>
                                        </p:attrNameLst>
                                      </p:cBhvr>
                                      <p:to>
                                        <p:strVal val="visible"/>
                                      </p:to>
                                    </p:set>
                                    <p:animEffect transition="in" filter="wipe(down)">
                                      <p:cBhvr>
                                        <p:cTn id="103" dur="500"/>
                                        <p:tgtEl>
                                          <p:spTgt spid="104">
                                            <p:txEl>
                                              <p:pRg st="0" end="0"/>
                                            </p:txEl>
                                          </p:spTgt>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83">
                                            <p:bg/>
                                          </p:spTgt>
                                        </p:tgtEl>
                                        <p:attrNameLst>
                                          <p:attrName>style.visibility</p:attrName>
                                        </p:attrNameLst>
                                      </p:cBhvr>
                                      <p:to>
                                        <p:strVal val="visible"/>
                                      </p:to>
                                    </p:set>
                                    <p:animEffect transition="in" filter="wipe(down)">
                                      <p:cBhvr>
                                        <p:cTn id="106" dur="500"/>
                                        <p:tgtEl>
                                          <p:spTgt spid="83">
                                            <p:bg/>
                                          </p:spTgt>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83">
                                            <p:txEl>
                                              <p:pRg st="0" end="0"/>
                                            </p:txEl>
                                          </p:spTgt>
                                        </p:tgtEl>
                                        <p:attrNameLst>
                                          <p:attrName>style.visibility</p:attrName>
                                        </p:attrNameLst>
                                      </p:cBhvr>
                                      <p:to>
                                        <p:strVal val="visible"/>
                                      </p:to>
                                    </p:set>
                                    <p:animEffect transition="in" filter="wipe(down)">
                                      <p:cBhvr>
                                        <p:cTn id="109" dur="500"/>
                                        <p:tgtEl>
                                          <p:spTgt spid="83">
                                            <p:txEl>
                                              <p:pRg st="0" end="0"/>
                                            </p:txEl>
                                          </p:spTgt>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84">
                                            <p:bg/>
                                          </p:spTgt>
                                        </p:tgtEl>
                                        <p:attrNameLst>
                                          <p:attrName>style.visibility</p:attrName>
                                        </p:attrNameLst>
                                      </p:cBhvr>
                                      <p:to>
                                        <p:strVal val="visible"/>
                                      </p:to>
                                    </p:set>
                                    <p:animEffect transition="in" filter="wipe(down)">
                                      <p:cBhvr>
                                        <p:cTn id="112" dur="500"/>
                                        <p:tgtEl>
                                          <p:spTgt spid="84">
                                            <p:bg/>
                                          </p:spTgt>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84">
                                            <p:txEl>
                                              <p:pRg st="0" end="0"/>
                                            </p:txEl>
                                          </p:spTgt>
                                        </p:tgtEl>
                                        <p:attrNameLst>
                                          <p:attrName>style.visibility</p:attrName>
                                        </p:attrNameLst>
                                      </p:cBhvr>
                                      <p:to>
                                        <p:strVal val="visible"/>
                                      </p:to>
                                    </p:set>
                                    <p:animEffect transition="in" filter="wipe(down)">
                                      <p:cBhvr>
                                        <p:cTn id="115" dur="500"/>
                                        <p:tgtEl>
                                          <p:spTgt spid="84">
                                            <p:txEl>
                                              <p:pRg st="0" end="0"/>
                                            </p:txEl>
                                          </p:spTgt>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47">
                                            <p:txEl>
                                              <p:pRg st="0" end="0"/>
                                            </p:txEl>
                                          </p:spTgt>
                                        </p:tgtEl>
                                        <p:attrNameLst>
                                          <p:attrName>style.visibility</p:attrName>
                                        </p:attrNameLst>
                                      </p:cBhvr>
                                      <p:to>
                                        <p:strVal val="visible"/>
                                      </p:to>
                                    </p:set>
                                    <p:animEffect transition="in" filter="wipe(down)">
                                      <p:cBhvr>
                                        <p:cTn id="118" dur="500"/>
                                        <p:tgtEl>
                                          <p:spTgt spid="47">
                                            <p:txEl>
                                              <p:pRg st="0" end="0"/>
                                            </p:txEl>
                                          </p:spTgt>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05">
                                            <p:bg/>
                                          </p:spTgt>
                                        </p:tgtEl>
                                        <p:attrNameLst>
                                          <p:attrName>style.visibility</p:attrName>
                                        </p:attrNameLst>
                                      </p:cBhvr>
                                      <p:to>
                                        <p:strVal val="visible"/>
                                      </p:to>
                                    </p:set>
                                    <p:animEffect transition="in" filter="wipe(down)">
                                      <p:cBhvr>
                                        <p:cTn id="121" dur="500"/>
                                        <p:tgtEl>
                                          <p:spTgt spid="105">
                                            <p:bg/>
                                          </p:spTgt>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05">
                                            <p:txEl>
                                              <p:pRg st="0" end="0"/>
                                            </p:txEl>
                                          </p:spTgt>
                                        </p:tgtEl>
                                        <p:attrNameLst>
                                          <p:attrName>style.visibility</p:attrName>
                                        </p:attrNameLst>
                                      </p:cBhvr>
                                      <p:to>
                                        <p:strVal val="visible"/>
                                      </p:to>
                                    </p:set>
                                    <p:animEffect transition="in" filter="wipe(down)">
                                      <p:cBhvr>
                                        <p:cTn id="124"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32" grpId="0" build="allAtOnce"/>
      <p:bldP spid="37" grpId="0"/>
      <p:bldP spid="46" grpId="0" build="allAtOnce"/>
      <p:bldP spid="47" grpId="0" build="allAtOnce"/>
      <p:bldP spid="80" grpId="0" animBg="1"/>
      <p:bldP spid="81" grpId="0" build="allAtOnce" animBg="1"/>
      <p:bldP spid="83" grpId="0" build="allAtOnce" animBg="1"/>
      <p:bldP spid="84" grpId="0" build="allAtOnce" animBg="1"/>
      <p:bldP spid="90" grpId="0" build="allAtOnce" animBg="1"/>
      <p:bldP spid="91" grpId="0" build="allAtOnce" animBg="1"/>
      <p:bldP spid="100" grpId="0" build="allAtOnce" animBg="1"/>
      <p:bldP spid="102" grpId="0" build="allAtOnce" animBg="1"/>
      <p:bldP spid="103" grpId="0" animBg="1"/>
      <p:bldP spid="104" grpId="0" build="allAtOnce" animBg="1"/>
      <p:bldP spid="105" grpId="0" build="allAtOnce" animBg="1"/>
      <p:bldP spid="106" grpId="0" animBg="1"/>
      <p:bldP spid="113" grpId="0" build="allAtOnce" animBg="1"/>
      <p:bldP spid="97" grpId="0" build="allAtOnce" animBg="1"/>
      <p:bldP spid="99" grpId="0" build="allAtOnce" animBg="1"/>
      <p:bldP spid="107" grpId="0" animBg="1"/>
      <p:bldP spid="110" grpId="0" build="allAtOnce"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1" y="536575"/>
            <a:ext cx="8913813" cy="914400"/>
          </a:xfrm>
        </p:spPr>
        <p:txBody>
          <a:bodyPr/>
          <a:lstStyle/>
          <a:p>
            <a:r>
              <a:rPr lang="en-US" altLang="en-US" dirty="0">
                <a:solidFill>
                  <a:schemeClr val="accent4">
                    <a:lumMod val="50000"/>
                  </a:schemeClr>
                </a:solidFill>
              </a:rPr>
              <a:t>Assumptions</a:t>
            </a:r>
          </a:p>
        </p:txBody>
      </p:sp>
      <p:graphicFrame>
        <p:nvGraphicFramePr>
          <p:cNvPr id="2" name="Diagram 1"/>
          <p:cNvGraphicFramePr/>
          <p:nvPr/>
        </p:nvGraphicFramePr>
        <p:xfrm>
          <a:off x="1524001" y="1665941"/>
          <a:ext cx="8913813" cy="486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7505C8C-BB84-42E2-A236-8AB4ACB7820A}" type="slidenum">
              <a:rPr lang="en-US" smtClean="0"/>
              <a:t>158</a:t>
            </a:fld>
            <a:endParaRPr lang="en-US" dirty="0"/>
          </a:p>
        </p:txBody>
      </p:sp>
    </p:spTree>
    <p:extLst>
      <p:ext uri="{BB962C8B-B14F-4D97-AF65-F5344CB8AC3E}">
        <p14:creationId xmlns:p14="http://schemas.microsoft.com/office/powerpoint/2010/main" val="14386238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D996415A-585F-479A-932D-5C1ED22D0919}"/>
                                            </p:graphicEl>
                                          </p:spTgt>
                                        </p:tgtEl>
                                        <p:attrNameLst>
                                          <p:attrName>style.visibility</p:attrName>
                                        </p:attrNameLst>
                                      </p:cBhvr>
                                      <p:to>
                                        <p:strVal val="visible"/>
                                      </p:to>
                                    </p:set>
                                    <p:animEffect transition="in" filter="wipe(down)">
                                      <p:cBhvr>
                                        <p:cTn id="7" dur="250"/>
                                        <p:tgtEl>
                                          <p:spTgt spid="2">
                                            <p:graphicEl>
                                              <a:dgm id="{D996415A-585F-479A-932D-5C1ED22D0919}"/>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graphicEl>
                                              <a:dgm id="{F5D6C3CD-7080-4649-BEB9-77986CD6694F}"/>
                                            </p:graphicEl>
                                          </p:spTgt>
                                        </p:tgtEl>
                                        <p:attrNameLst>
                                          <p:attrName>style.visibility</p:attrName>
                                        </p:attrNameLst>
                                      </p:cBhvr>
                                      <p:to>
                                        <p:strVal val="visible"/>
                                      </p:to>
                                    </p:set>
                                    <p:animEffect transition="in" filter="wipe(down)">
                                      <p:cBhvr>
                                        <p:cTn id="10" dur="250"/>
                                        <p:tgtEl>
                                          <p:spTgt spid="2">
                                            <p:graphicEl>
                                              <a:dgm id="{F5D6C3CD-7080-4649-BEB9-77986CD6694F}"/>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graphicEl>
                                              <a:dgm id="{6B10C60A-8ECA-4A31-A22B-2CCFBD91DFE2}"/>
                                            </p:graphicEl>
                                          </p:spTgt>
                                        </p:tgtEl>
                                        <p:attrNameLst>
                                          <p:attrName>style.visibility</p:attrName>
                                        </p:attrNameLst>
                                      </p:cBhvr>
                                      <p:to>
                                        <p:strVal val="visible"/>
                                      </p:to>
                                    </p:set>
                                    <p:animEffect transition="in" filter="wipe(down)">
                                      <p:cBhvr>
                                        <p:cTn id="13" dur="250"/>
                                        <p:tgtEl>
                                          <p:spTgt spid="2">
                                            <p:graphicEl>
                                              <a:dgm id="{6B10C60A-8ECA-4A31-A22B-2CCFBD91DFE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graphicEl>
                                              <a:dgm id="{5A30FEF6-2043-45D3-876B-FE2AE54A2BF5}"/>
                                            </p:graphicEl>
                                          </p:spTgt>
                                        </p:tgtEl>
                                        <p:attrNameLst>
                                          <p:attrName>style.visibility</p:attrName>
                                        </p:attrNameLst>
                                      </p:cBhvr>
                                      <p:to>
                                        <p:strVal val="visible"/>
                                      </p:to>
                                    </p:set>
                                    <p:animEffect transition="in" filter="wipe(down)">
                                      <p:cBhvr>
                                        <p:cTn id="18" dur="250"/>
                                        <p:tgtEl>
                                          <p:spTgt spid="2">
                                            <p:graphicEl>
                                              <a:dgm id="{5A30FEF6-2043-45D3-876B-FE2AE54A2BF5}"/>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graphicEl>
                                              <a:dgm id="{802973A1-85F8-42B4-8321-4FE1E7356A48}"/>
                                            </p:graphicEl>
                                          </p:spTgt>
                                        </p:tgtEl>
                                        <p:attrNameLst>
                                          <p:attrName>style.visibility</p:attrName>
                                        </p:attrNameLst>
                                      </p:cBhvr>
                                      <p:to>
                                        <p:strVal val="visible"/>
                                      </p:to>
                                    </p:set>
                                    <p:animEffect transition="in" filter="wipe(down)">
                                      <p:cBhvr>
                                        <p:cTn id="21" dur="250"/>
                                        <p:tgtEl>
                                          <p:spTgt spid="2">
                                            <p:graphicEl>
                                              <a:dgm id="{802973A1-85F8-42B4-8321-4FE1E7356A48}"/>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graphicEl>
                                              <a:dgm id="{3D1F2FEF-B44A-46E7-B474-A65DA47451EC}"/>
                                            </p:graphicEl>
                                          </p:spTgt>
                                        </p:tgtEl>
                                        <p:attrNameLst>
                                          <p:attrName>style.visibility</p:attrName>
                                        </p:attrNameLst>
                                      </p:cBhvr>
                                      <p:to>
                                        <p:strVal val="visible"/>
                                      </p:to>
                                    </p:set>
                                    <p:animEffect transition="in" filter="wipe(down)">
                                      <p:cBhvr>
                                        <p:cTn id="24" dur="250"/>
                                        <p:tgtEl>
                                          <p:spTgt spid="2">
                                            <p:graphicEl>
                                              <a:dgm id="{3D1F2FEF-B44A-46E7-B474-A65DA47451E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graphicEl>
                                              <a:dgm id="{E07E16E6-CF7A-4F75-811B-94AF2238EDD4}"/>
                                            </p:graphicEl>
                                          </p:spTgt>
                                        </p:tgtEl>
                                        <p:attrNameLst>
                                          <p:attrName>style.visibility</p:attrName>
                                        </p:attrNameLst>
                                      </p:cBhvr>
                                      <p:to>
                                        <p:strVal val="visible"/>
                                      </p:to>
                                    </p:set>
                                    <p:animEffect transition="in" filter="wipe(down)">
                                      <p:cBhvr>
                                        <p:cTn id="29" dur="250"/>
                                        <p:tgtEl>
                                          <p:spTgt spid="2">
                                            <p:graphicEl>
                                              <a:dgm id="{E07E16E6-CF7A-4F75-811B-94AF2238EDD4}"/>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graphicEl>
                                              <a:dgm id="{360C3078-7100-410D-9294-4541E8DE7382}"/>
                                            </p:graphicEl>
                                          </p:spTgt>
                                        </p:tgtEl>
                                        <p:attrNameLst>
                                          <p:attrName>style.visibility</p:attrName>
                                        </p:attrNameLst>
                                      </p:cBhvr>
                                      <p:to>
                                        <p:strVal val="visible"/>
                                      </p:to>
                                    </p:set>
                                    <p:animEffect transition="in" filter="wipe(down)">
                                      <p:cBhvr>
                                        <p:cTn id="32" dur="250"/>
                                        <p:tgtEl>
                                          <p:spTgt spid="2">
                                            <p:graphicEl>
                                              <a:dgm id="{360C3078-7100-410D-9294-4541E8DE7382}"/>
                                            </p:graphic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
                                            <p:graphicEl>
                                              <a:dgm id="{3A739D6A-E1BB-4CA4-B596-619AEE2A1898}"/>
                                            </p:graphicEl>
                                          </p:spTgt>
                                        </p:tgtEl>
                                        <p:attrNameLst>
                                          <p:attrName>style.visibility</p:attrName>
                                        </p:attrNameLst>
                                      </p:cBhvr>
                                      <p:to>
                                        <p:strVal val="visible"/>
                                      </p:to>
                                    </p:set>
                                    <p:animEffect transition="in" filter="wipe(down)">
                                      <p:cBhvr>
                                        <p:cTn id="35" dur="250"/>
                                        <p:tgtEl>
                                          <p:spTgt spid="2">
                                            <p:graphicEl>
                                              <a:dgm id="{3A739D6A-E1BB-4CA4-B596-619AEE2A189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graphicEl>
                                              <a:dgm id="{BB041657-7EAC-48C4-AC05-3DFB614E368E}"/>
                                            </p:graphicEl>
                                          </p:spTgt>
                                        </p:tgtEl>
                                        <p:attrNameLst>
                                          <p:attrName>style.visibility</p:attrName>
                                        </p:attrNameLst>
                                      </p:cBhvr>
                                      <p:to>
                                        <p:strVal val="visible"/>
                                      </p:to>
                                    </p:set>
                                    <p:animEffect transition="in" filter="wipe(down)">
                                      <p:cBhvr>
                                        <p:cTn id="40" dur="250"/>
                                        <p:tgtEl>
                                          <p:spTgt spid="2">
                                            <p:graphicEl>
                                              <a:dgm id="{BB041657-7EAC-48C4-AC05-3DFB614E368E}"/>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
                                            <p:graphicEl>
                                              <a:dgm id="{FBB358A9-835E-43E6-8B0E-F88EC739B0F0}"/>
                                            </p:graphicEl>
                                          </p:spTgt>
                                        </p:tgtEl>
                                        <p:attrNameLst>
                                          <p:attrName>style.visibility</p:attrName>
                                        </p:attrNameLst>
                                      </p:cBhvr>
                                      <p:to>
                                        <p:strVal val="visible"/>
                                      </p:to>
                                    </p:set>
                                    <p:animEffect transition="in" filter="wipe(down)">
                                      <p:cBhvr>
                                        <p:cTn id="43" dur="250"/>
                                        <p:tgtEl>
                                          <p:spTgt spid="2">
                                            <p:graphicEl>
                                              <a:dgm id="{FBB358A9-835E-43E6-8B0E-F88EC739B0F0}"/>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
                                            <p:graphicEl>
                                              <a:dgm id="{F823CEB6-F939-497F-912B-B3F8DE10E73A}"/>
                                            </p:graphicEl>
                                          </p:spTgt>
                                        </p:tgtEl>
                                        <p:attrNameLst>
                                          <p:attrName>style.visibility</p:attrName>
                                        </p:attrNameLst>
                                      </p:cBhvr>
                                      <p:to>
                                        <p:strVal val="visible"/>
                                      </p:to>
                                    </p:set>
                                    <p:animEffect transition="in" filter="wipe(down)">
                                      <p:cBhvr>
                                        <p:cTn id="46" dur="250"/>
                                        <p:tgtEl>
                                          <p:spTgt spid="2">
                                            <p:graphicEl>
                                              <a:dgm id="{F823CEB6-F939-497F-912B-B3F8DE10E73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graphicEl>
                                              <a:dgm id="{EFC8776C-7143-49F4-8847-200F9110A4A6}"/>
                                            </p:graphicEl>
                                          </p:spTgt>
                                        </p:tgtEl>
                                        <p:attrNameLst>
                                          <p:attrName>style.visibility</p:attrName>
                                        </p:attrNameLst>
                                      </p:cBhvr>
                                      <p:to>
                                        <p:strVal val="visible"/>
                                      </p:to>
                                    </p:set>
                                    <p:animEffect transition="in" filter="wipe(down)">
                                      <p:cBhvr>
                                        <p:cTn id="51" dur="250"/>
                                        <p:tgtEl>
                                          <p:spTgt spid="2">
                                            <p:graphicEl>
                                              <a:dgm id="{EFC8776C-7143-49F4-8847-200F9110A4A6}"/>
                                            </p:graphic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
                                            <p:graphicEl>
                                              <a:dgm id="{FCD26F58-5659-410B-AD9D-A3AA573A4B34}"/>
                                            </p:graphicEl>
                                          </p:spTgt>
                                        </p:tgtEl>
                                        <p:attrNameLst>
                                          <p:attrName>style.visibility</p:attrName>
                                        </p:attrNameLst>
                                      </p:cBhvr>
                                      <p:to>
                                        <p:strVal val="visible"/>
                                      </p:to>
                                    </p:set>
                                    <p:animEffect transition="in" filter="wipe(down)">
                                      <p:cBhvr>
                                        <p:cTn id="54" dur="250"/>
                                        <p:tgtEl>
                                          <p:spTgt spid="2">
                                            <p:graphicEl>
                                              <a:dgm id="{FCD26F58-5659-410B-AD9D-A3AA573A4B34}"/>
                                            </p:graphic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
                                            <p:graphicEl>
                                              <a:dgm id="{33197ABE-9B45-48C3-A562-2C845A873CF1}"/>
                                            </p:graphicEl>
                                          </p:spTgt>
                                        </p:tgtEl>
                                        <p:attrNameLst>
                                          <p:attrName>style.visibility</p:attrName>
                                        </p:attrNameLst>
                                      </p:cBhvr>
                                      <p:to>
                                        <p:strVal val="visible"/>
                                      </p:to>
                                    </p:set>
                                    <p:animEffect transition="in" filter="wipe(down)">
                                      <p:cBhvr>
                                        <p:cTn id="57" dur="250"/>
                                        <p:tgtEl>
                                          <p:spTgt spid="2">
                                            <p:graphicEl>
                                              <a:dgm id="{33197ABE-9B45-48C3-A562-2C845A873C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524001" y="536575"/>
            <a:ext cx="8913813" cy="914400"/>
          </a:xfrm>
        </p:spPr>
        <p:txBody>
          <a:bodyPr/>
          <a:lstStyle/>
          <a:p>
            <a:r>
              <a:rPr lang="en-US" altLang="en-US" dirty="0">
                <a:solidFill>
                  <a:schemeClr val="accent4">
                    <a:lumMod val="50000"/>
                  </a:schemeClr>
                </a:solidFill>
              </a:rPr>
              <a:t>Financial projections</a:t>
            </a:r>
          </a:p>
        </p:txBody>
      </p:sp>
      <p:graphicFrame>
        <p:nvGraphicFramePr>
          <p:cNvPr id="4" name="Chart 3"/>
          <p:cNvGraphicFramePr>
            <a:graphicFrameLocks/>
          </p:cNvGraphicFramePr>
          <p:nvPr/>
        </p:nvGraphicFramePr>
        <p:xfrm>
          <a:off x="1524000" y="1450882"/>
          <a:ext cx="9144000" cy="540711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87505C8C-BB84-42E2-A236-8AB4ACB7820A}" type="slidenum">
              <a:rPr lang="en-US" smtClean="0"/>
              <a:t>159</a:t>
            </a:fld>
            <a:endParaRPr lang="en-US" dirty="0"/>
          </a:p>
        </p:txBody>
      </p:sp>
    </p:spTree>
    <p:extLst>
      <p:ext uri="{BB962C8B-B14F-4D97-AF65-F5344CB8AC3E}">
        <p14:creationId xmlns:p14="http://schemas.microsoft.com/office/powerpoint/2010/main" val="31134195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25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25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7" dur="25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79287" cy="1450757"/>
          </a:xfrm>
        </p:spPr>
        <p:txBody>
          <a:bodyPr>
            <a:normAutofit/>
          </a:bodyPr>
          <a:lstStyle/>
          <a:p>
            <a:r>
              <a:rPr lang="en-GB" sz="6000" dirty="0">
                <a:solidFill>
                  <a:schemeClr val="accent4">
                    <a:lumMod val="50000"/>
                  </a:schemeClr>
                </a:solidFill>
              </a:rPr>
              <a:t>Three fundamental principles</a:t>
            </a:r>
          </a:p>
        </p:txBody>
      </p:sp>
      <p:sp>
        <p:nvSpPr>
          <p:cNvPr id="3" name="Content Placeholder 2"/>
          <p:cNvSpPr>
            <a:spLocks noGrp="1"/>
          </p:cNvSpPr>
          <p:nvPr>
            <p:ph idx="1"/>
          </p:nvPr>
        </p:nvSpPr>
        <p:spPr>
          <a:xfrm>
            <a:off x="751115" y="1845734"/>
            <a:ext cx="11342914" cy="4600786"/>
          </a:xfrm>
        </p:spPr>
        <p:txBody>
          <a:bodyPr>
            <a:noAutofit/>
          </a:bodyPr>
          <a:lstStyle/>
          <a:p>
            <a:pPr marL="742950" indent="-742950">
              <a:buFont typeface="+mj-lt"/>
              <a:buAutoNum type="arabicPeriod"/>
            </a:pPr>
            <a:endParaRPr lang="en-GB" sz="3600" dirty="0">
              <a:solidFill>
                <a:schemeClr val="accent4">
                  <a:lumMod val="50000"/>
                </a:schemeClr>
              </a:solidFill>
            </a:endParaRPr>
          </a:p>
          <a:p>
            <a:pPr marL="742950" indent="-742950">
              <a:buFont typeface="+mj-lt"/>
              <a:buAutoNum type="arabicPeriod"/>
            </a:pPr>
            <a:r>
              <a:rPr lang="en-GB" sz="3600" dirty="0">
                <a:solidFill>
                  <a:schemeClr val="accent4">
                    <a:lumMod val="50000"/>
                  </a:schemeClr>
                </a:solidFill>
              </a:rPr>
              <a:t>Gathering and recombining resources (J. Schumpeter)</a:t>
            </a:r>
          </a:p>
          <a:p>
            <a:pPr marL="742950" indent="-742950">
              <a:buFont typeface="+mj-lt"/>
              <a:buAutoNum type="arabicPeriod"/>
            </a:pPr>
            <a:r>
              <a:rPr lang="en-GB" sz="3600" dirty="0">
                <a:solidFill>
                  <a:schemeClr val="accent4">
                    <a:lumMod val="50000"/>
                  </a:schemeClr>
                </a:solidFill>
              </a:rPr>
              <a:t>Uncertainty (F. Knight)</a:t>
            </a:r>
          </a:p>
          <a:p>
            <a:pPr marL="742950" indent="-742950">
              <a:buFont typeface="+mj-lt"/>
              <a:buAutoNum type="arabicPeriod"/>
            </a:pPr>
            <a:r>
              <a:rPr lang="en-GB" sz="3600" dirty="0">
                <a:solidFill>
                  <a:schemeClr val="accent4">
                    <a:lumMod val="50000"/>
                  </a:schemeClr>
                </a:solidFill>
              </a:rPr>
              <a:t>Experimentation (J. March)</a:t>
            </a:r>
          </a:p>
          <a:p>
            <a:pPr lvl="1">
              <a:buClr>
                <a:schemeClr val="accent4">
                  <a:lumMod val="50000"/>
                </a:schemeClr>
              </a:buClr>
              <a:buSzPct val="100000"/>
              <a:buFont typeface="Courier New" panose="02070309020205020404" pitchFamily="49" charset="0"/>
              <a:buChar char="o"/>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16</a:t>
            </a:fld>
            <a:endParaRPr lang="en-US" dirty="0"/>
          </a:p>
        </p:txBody>
      </p:sp>
    </p:spTree>
    <p:extLst>
      <p:ext uri="{BB962C8B-B14F-4D97-AF65-F5344CB8AC3E}">
        <p14:creationId xmlns:p14="http://schemas.microsoft.com/office/powerpoint/2010/main" val="83831816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24001" y="536575"/>
            <a:ext cx="8913813" cy="914400"/>
          </a:xfrm>
        </p:spPr>
        <p:txBody>
          <a:bodyPr/>
          <a:lstStyle/>
          <a:p>
            <a:r>
              <a:rPr lang="en-US" altLang="en-US" dirty="0">
                <a:solidFill>
                  <a:schemeClr val="accent4">
                    <a:lumMod val="50000"/>
                  </a:schemeClr>
                </a:solidFill>
              </a:rPr>
              <a:t>Operating stacks</a:t>
            </a:r>
          </a:p>
        </p:txBody>
      </p:sp>
      <p:graphicFrame>
        <p:nvGraphicFramePr>
          <p:cNvPr id="4" name="Chart 3"/>
          <p:cNvGraphicFramePr>
            <a:graphicFrameLocks/>
          </p:cNvGraphicFramePr>
          <p:nvPr/>
        </p:nvGraphicFramePr>
        <p:xfrm>
          <a:off x="1524000" y="1450882"/>
          <a:ext cx="9144000" cy="540711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87505C8C-BB84-42E2-A236-8AB4ACB7820A}" type="slidenum">
              <a:rPr lang="en-US" smtClean="0"/>
              <a:t>160</a:t>
            </a:fld>
            <a:endParaRPr lang="en-US" dirty="0"/>
          </a:p>
        </p:txBody>
      </p:sp>
    </p:spTree>
    <p:extLst>
      <p:ext uri="{BB962C8B-B14F-4D97-AF65-F5344CB8AC3E}">
        <p14:creationId xmlns:p14="http://schemas.microsoft.com/office/powerpoint/2010/main" val="2241088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7" dur="250"/>
                                        <p:tgtEl>
                                          <p:spTgt spid="4">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2" dur="250"/>
                                        <p:tgtEl>
                                          <p:spTgt spid="4">
                                            <p:graphicEl>
                                              <a:chart seriesIdx="-4" categoryIdx="1"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7" dur="250"/>
                                        <p:tgtEl>
                                          <p:spTgt spid="4">
                                            <p:graphicEl>
                                              <a:chart seriesIdx="-4" categoryIdx="2"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2" dur="250"/>
                                        <p:tgtEl>
                                          <p:spTgt spid="4">
                                            <p:graphicEl>
                                              <a:chart seriesIdx="-4" categoryIdx="3" bldStep="category"/>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25" dur="250"/>
                                        <p:tgtEl>
                                          <p:spTgt spid="4">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1"/>
          <p:cNvSpPr>
            <a:spLocks/>
          </p:cNvSpPr>
          <p:nvPr/>
        </p:nvSpPr>
        <p:spPr bwMode="auto">
          <a:xfrm flipH="1">
            <a:off x="9232900" y="2790826"/>
            <a:ext cx="1079500" cy="69532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w 10000"/>
              <a:gd name="T27" fmla="*/ 0 h 10000"/>
              <a:gd name="T28" fmla="*/ 2147483647 w 10000"/>
              <a:gd name="T29" fmla="*/ 2147483647 h 1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0" h="10000">
                <a:moveTo>
                  <a:pt x="9956" y="10000"/>
                </a:moveTo>
                <a:lnTo>
                  <a:pt x="8867" y="10000"/>
                </a:lnTo>
                <a:lnTo>
                  <a:pt x="8044" y="10000"/>
                </a:lnTo>
                <a:lnTo>
                  <a:pt x="7267" y="10000"/>
                </a:lnTo>
                <a:lnTo>
                  <a:pt x="6422" y="10000"/>
                </a:lnTo>
                <a:lnTo>
                  <a:pt x="5659" y="10000"/>
                </a:lnTo>
                <a:lnTo>
                  <a:pt x="4826" y="10000"/>
                </a:lnTo>
                <a:lnTo>
                  <a:pt x="4037" y="10000"/>
                </a:lnTo>
                <a:lnTo>
                  <a:pt x="3215" y="10000"/>
                </a:lnTo>
                <a:lnTo>
                  <a:pt x="2437" y="10000"/>
                </a:lnTo>
                <a:lnTo>
                  <a:pt x="1611" y="10000"/>
                </a:lnTo>
                <a:lnTo>
                  <a:pt x="778" y="10000"/>
                </a:lnTo>
                <a:lnTo>
                  <a:pt x="0" y="10000"/>
                </a:lnTo>
                <a:lnTo>
                  <a:pt x="0" y="0"/>
                </a:lnTo>
                <a:lnTo>
                  <a:pt x="10000" y="7778"/>
                </a:lnTo>
              </a:path>
            </a:pathLst>
          </a:custGeom>
          <a:gradFill rotWithShape="0">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GB" dirty="0"/>
          </a:p>
        </p:txBody>
      </p:sp>
      <p:sp>
        <p:nvSpPr>
          <p:cNvPr id="94" name="Freeform 93"/>
          <p:cNvSpPr>
            <a:spLocks/>
          </p:cNvSpPr>
          <p:nvPr/>
        </p:nvSpPr>
        <p:spPr bwMode="auto">
          <a:xfrm>
            <a:off x="6070601" y="2162176"/>
            <a:ext cx="3228975" cy="13239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w 10000"/>
              <a:gd name="T27" fmla="*/ 0 h 10000"/>
              <a:gd name="T28" fmla="*/ 2147483647 w 10000"/>
              <a:gd name="T29" fmla="*/ 2147483647 h 1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0" h="10000">
                <a:moveTo>
                  <a:pt x="9956" y="10000"/>
                </a:moveTo>
                <a:lnTo>
                  <a:pt x="8867" y="10000"/>
                </a:lnTo>
                <a:lnTo>
                  <a:pt x="8044" y="10000"/>
                </a:lnTo>
                <a:lnTo>
                  <a:pt x="7267" y="10000"/>
                </a:lnTo>
                <a:lnTo>
                  <a:pt x="6422" y="10000"/>
                </a:lnTo>
                <a:lnTo>
                  <a:pt x="5659" y="10000"/>
                </a:lnTo>
                <a:lnTo>
                  <a:pt x="4826" y="10000"/>
                </a:lnTo>
                <a:lnTo>
                  <a:pt x="4037" y="10000"/>
                </a:lnTo>
                <a:lnTo>
                  <a:pt x="3215" y="10000"/>
                </a:lnTo>
                <a:lnTo>
                  <a:pt x="2437" y="10000"/>
                </a:lnTo>
                <a:lnTo>
                  <a:pt x="1611" y="10000"/>
                </a:lnTo>
                <a:lnTo>
                  <a:pt x="778" y="10000"/>
                </a:lnTo>
                <a:lnTo>
                  <a:pt x="0" y="10000"/>
                </a:lnTo>
                <a:lnTo>
                  <a:pt x="0" y="0"/>
                </a:lnTo>
                <a:lnTo>
                  <a:pt x="10000" y="8667"/>
                </a:lnTo>
              </a:path>
            </a:pathLst>
          </a:custGeom>
          <a:gradFill rotWithShape="0">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GB" dirty="0"/>
          </a:p>
        </p:txBody>
      </p:sp>
      <p:sp>
        <p:nvSpPr>
          <p:cNvPr id="72708" name="Title 1"/>
          <p:cNvSpPr>
            <a:spLocks noGrp="1"/>
          </p:cNvSpPr>
          <p:nvPr>
            <p:ph type="title"/>
          </p:nvPr>
        </p:nvSpPr>
        <p:spPr>
          <a:xfrm>
            <a:off x="1524001" y="536575"/>
            <a:ext cx="8913813" cy="914400"/>
          </a:xfrm>
        </p:spPr>
        <p:txBody>
          <a:bodyPr/>
          <a:lstStyle/>
          <a:p>
            <a:r>
              <a:rPr lang="en-US" altLang="en-US" dirty="0">
                <a:solidFill>
                  <a:schemeClr val="accent4">
                    <a:lumMod val="50000"/>
                  </a:schemeClr>
                </a:solidFill>
              </a:rPr>
              <a:t>Funding milestones</a:t>
            </a:r>
          </a:p>
        </p:txBody>
      </p:sp>
      <p:sp>
        <p:nvSpPr>
          <p:cNvPr id="19" name="Freeform 18"/>
          <p:cNvSpPr>
            <a:spLocks/>
          </p:cNvSpPr>
          <p:nvPr/>
        </p:nvSpPr>
        <p:spPr bwMode="auto">
          <a:xfrm>
            <a:off x="4149726" y="2706689"/>
            <a:ext cx="2024063" cy="776287"/>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w 10000"/>
              <a:gd name="T27" fmla="*/ 0 h 10000"/>
              <a:gd name="T28" fmla="*/ 2147483647 w 10000"/>
              <a:gd name="T29" fmla="*/ 2147483647 h 1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0" h="10000">
                <a:moveTo>
                  <a:pt x="9956" y="10000"/>
                </a:moveTo>
                <a:lnTo>
                  <a:pt x="8867" y="10000"/>
                </a:lnTo>
                <a:lnTo>
                  <a:pt x="8044" y="10000"/>
                </a:lnTo>
                <a:lnTo>
                  <a:pt x="7267" y="10000"/>
                </a:lnTo>
                <a:lnTo>
                  <a:pt x="6422" y="10000"/>
                </a:lnTo>
                <a:lnTo>
                  <a:pt x="5659" y="10000"/>
                </a:lnTo>
                <a:lnTo>
                  <a:pt x="4826" y="10000"/>
                </a:lnTo>
                <a:lnTo>
                  <a:pt x="4037" y="10000"/>
                </a:lnTo>
                <a:lnTo>
                  <a:pt x="3215" y="10000"/>
                </a:lnTo>
                <a:lnTo>
                  <a:pt x="2437" y="10000"/>
                </a:lnTo>
                <a:lnTo>
                  <a:pt x="1611" y="10000"/>
                </a:lnTo>
                <a:lnTo>
                  <a:pt x="778" y="10000"/>
                </a:lnTo>
                <a:lnTo>
                  <a:pt x="0" y="10000"/>
                </a:lnTo>
                <a:lnTo>
                  <a:pt x="0" y="0"/>
                </a:lnTo>
                <a:lnTo>
                  <a:pt x="10000" y="7778"/>
                </a:lnTo>
              </a:path>
            </a:pathLst>
          </a:custGeom>
          <a:gradFill rotWithShape="0">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GB" dirty="0"/>
          </a:p>
        </p:txBody>
      </p:sp>
      <p:sp>
        <p:nvSpPr>
          <p:cNvPr id="20" name="Freeform 19"/>
          <p:cNvSpPr>
            <a:spLocks/>
          </p:cNvSpPr>
          <p:nvPr/>
        </p:nvSpPr>
        <p:spPr bwMode="auto">
          <a:xfrm>
            <a:off x="2628900" y="3216276"/>
            <a:ext cx="2643188" cy="265113"/>
          </a:xfrm>
          <a:custGeom>
            <a:avLst/>
            <a:gdLst>
              <a:gd name="T0" fmla="*/ 2147483647 w 4212"/>
              <a:gd name="T1" fmla="*/ 2147483647 h 264"/>
              <a:gd name="T2" fmla="*/ 2147483647 w 4212"/>
              <a:gd name="T3" fmla="*/ 2147483647 h 264"/>
              <a:gd name="T4" fmla="*/ 2147483647 w 4212"/>
              <a:gd name="T5" fmla="*/ 2147483647 h 264"/>
              <a:gd name="T6" fmla="*/ 2147483647 w 4212"/>
              <a:gd name="T7" fmla="*/ 2147483647 h 264"/>
              <a:gd name="T8" fmla="*/ 2147483647 w 4212"/>
              <a:gd name="T9" fmla="*/ 2147483647 h 264"/>
              <a:gd name="T10" fmla="*/ 2147483647 w 4212"/>
              <a:gd name="T11" fmla="*/ 2147483647 h 264"/>
              <a:gd name="T12" fmla="*/ 2147483647 w 4212"/>
              <a:gd name="T13" fmla="*/ 2147483647 h 264"/>
              <a:gd name="T14" fmla="*/ 2147483647 w 4212"/>
              <a:gd name="T15" fmla="*/ 2147483647 h 264"/>
              <a:gd name="T16" fmla="*/ 2147483647 w 4212"/>
              <a:gd name="T17" fmla="*/ 2147483647 h 264"/>
              <a:gd name="T18" fmla="*/ 0 w 4212"/>
              <a:gd name="T19" fmla="*/ 2147483647 h 264"/>
              <a:gd name="T20" fmla="*/ 2147483647 w 4212"/>
              <a:gd name="T21" fmla="*/ 0 h 264"/>
              <a:gd name="T22" fmla="*/ 2147483647 w 4212"/>
              <a:gd name="T23" fmla="*/ 2147483647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12"/>
              <a:gd name="T37" fmla="*/ 0 h 264"/>
              <a:gd name="T38" fmla="*/ 4212 w 4212"/>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12" h="264">
                <a:moveTo>
                  <a:pt x="4212" y="264"/>
                </a:moveTo>
                <a:lnTo>
                  <a:pt x="2069" y="264"/>
                </a:lnTo>
                <a:lnTo>
                  <a:pt x="1819" y="264"/>
                </a:lnTo>
                <a:lnTo>
                  <a:pt x="1555" y="264"/>
                </a:lnTo>
                <a:lnTo>
                  <a:pt x="1301" y="264"/>
                </a:lnTo>
                <a:lnTo>
                  <a:pt x="1033" y="264"/>
                </a:lnTo>
                <a:lnTo>
                  <a:pt x="786" y="264"/>
                </a:lnTo>
                <a:lnTo>
                  <a:pt x="518" y="264"/>
                </a:lnTo>
                <a:lnTo>
                  <a:pt x="265" y="264"/>
                </a:lnTo>
                <a:lnTo>
                  <a:pt x="0" y="264"/>
                </a:lnTo>
                <a:lnTo>
                  <a:pt x="6" y="0"/>
                </a:lnTo>
                <a:lnTo>
                  <a:pt x="4212" y="264"/>
                </a:lnTo>
                <a:close/>
              </a:path>
            </a:pathLst>
          </a:custGeom>
          <a:gradFill rotWithShape="0">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GB" dirty="0"/>
          </a:p>
        </p:txBody>
      </p:sp>
      <p:sp>
        <p:nvSpPr>
          <p:cNvPr id="23" name="Rectangle 22"/>
          <p:cNvSpPr>
            <a:spLocks noChangeArrowheads="1"/>
          </p:cNvSpPr>
          <p:nvPr/>
        </p:nvSpPr>
        <p:spPr bwMode="auto">
          <a:xfrm>
            <a:off x="3189289" y="1511300"/>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2013</a:t>
            </a:r>
            <a:endParaRPr lang="en-US" altLang="en-US" sz="1400" dirty="0">
              <a:solidFill>
                <a:schemeClr val="tx1"/>
              </a:solidFill>
              <a:latin typeface="Arial" panose="020B0604020202020204" pitchFamily="34" charset="0"/>
            </a:endParaRPr>
          </a:p>
        </p:txBody>
      </p:sp>
      <p:sp>
        <p:nvSpPr>
          <p:cNvPr id="72712" name="Rectangle 24"/>
          <p:cNvSpPr>
            <a:spLocks noChangeArrowheads="1"/>
          </p:cNvSpPr>
          <p:nvPr/>
        </p:nvSpPr>
        <p:spPr bwMode="auto">
          <a:xfrm rot="-5400000">
            <a:off x="1976875" y="2500339"/>
            <a:ext cx="89447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lnSpc>
                <a:spcPct val="90000"/>
              </a:lnSpc>
              <a:spcBef>
                <a:spcPct val="50000"/>
              </a:spcBef>
              <a:buFontTx/>
              <a:buNone/>
            </a:pPr>
            <a:r>
              <a:rPr lang="en-US" altLang="en-US" sz="1100" dirty="0">
                <a:solidFill>
                  <a:srgbClr val="00007E"/>
                </a:solidFill>
                <a:latin typeface="Arial" panose="020B0604020202020204" pitchFamily="34" charset="0"/>
              </a:rPr>
              <a:t>Cash Reserve</a:t>
            </a:r>
          </a:p>
        </p:txBody>
      </p:sp>
      <p:sp>
        <p:nvSpPr>
          <p:cNvPr id="72713" name="Rectangle 26"/>
          <p:cNvSpPr>
            <a:spLocks noChangeArrowheads="1"/>
          </p:cNvSpPr>
          <p:nvPr/>
        </p:nvSpPr>
        <p:spPr bwMode="auto">
          <a:xfrm>
            <a:off x="1638300" y="4454525"/>
            <a:ext cx="1042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lnSpc>
                <a:spcPct val="90000"/>
              </a:lnSpc>
              <a:spcBef>
                <a:spcPct val="50000"/>
              </a:spcBef>
              <a:buFontTx/>
              <a:buNone/>
            </a:pPr>
            <a:r>
              <a:rPr lang="en-US" altLang="en-US" sz="1100" dirty="0">
                <a:solidFill>
                  <a:srgbClr val="00007E"/>
                </a:solidFill>
                <a:latin typeface="Arial" panose="020B0604020202020204" pitchFamily="34" charset="0"/>
              </a:rPr>
              <a:t>Hardware</a:t>
            </a:r>
          </a:p>
        </p:txBody>
      </p:sp>
      <p:sp>
        <p:nvSpPr>
          <p:cNvPr id="72714" name="Rectangle 27"/>
          <p:cNvSpPr>
            <a:spLocks noChangeArrowheads="1"/>
          </p:cNvSpPr>
          <p:nvPr/>
        </p:nvSpPr>
        <p:spPr bwMode="auto">
          <a:xfrm>
            <a:off x="2724150"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Q1</a:t>
            </a:r>
            <a:endParaRPr lang="en-US" altLang="en-US" sz="1000" dirty="0">
              <a:solidFill>
                <a:schemeClr val="tx1"/>
              </a:solidFill>
              <a:latin typeface="Arial" panose="020B0604020202020204" pitchFamily="34" charset="0"/>
            </a:endParaRPr>
          </a:p>
        </p:txBody>
      </p:sp>
      <p:sp>
        <p:nvSpPr>
          <p:cNvPr id="72715" name="Rectangle 28"/>
          <p:cNvSpPr>
            <a:spLocks noChangeArrowheads="1"/>
          </p:cNvSpPr>
          <p:nvPr/>
        </p:nvSpPr>
        <p:spPr bwMode="auto">
          <a:xfrm>
            <a:off x="3092450"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Q2</a:t>
            </a:r>
            <a:endParaRPr lang="en-US" altLang="en-US" sz="1000" dirty="0">
              <a:solidFill>
                <a:schemeClr val="tx1"/>
              </a:solidFill>
              <a:latin typeface="Arial" panose="020B0604020202020204" pitchFamily="34" charset="0"/>
            </a:endParaRPr>
          </a:p>
        </p:txBody>
      </p:sp>
      <p:sp>
        <p:nvSpPr>
          <p:cNvPr id="72716" name="Rectangle 29"/>
          <p:cNvSpPr>
            <a:spLocks noChangeArrowheads="1"/>
          </p:cNvSpPr>
          <p:nvPr/>
        </p:nvSpPr>
        <p:spPr bwMode="auto">
          <a:xfrm>
            <a:off x="3494088"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Q3</a:t>
            </a:r>
            <a:endParaRPr lang="en-US" altLang="en-US" sz="1000" dirty="0">
              <a:solidFill>
                <a:schemeClr val="tx1"/>
              </a:solidFill>
              <a:latin typeface="Arial" panose="020B0604020202020204" pitchFamily="34" charset="0"/>
            </a:endParaRPr>
          </a:p>
        </p:txBody>
      </p:sp>
      <p:sp>
        <p:nvSpPr>
          <p:cNvPr id="72717" name="Rectangle 30"/>
          <p:cNvSpPr>
            <a:spLocks noChangeArrowheads="1"/>
          </p:cNvSpPr>
          <p:nvPr/>
        </p:nvSpPr>
        <p:spPr bwMode="auto">
          <a:xfrm>
            <a:off x="3862388"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Q4</a:t>
            </a:r>
            <a:endParaRPr lang="en-US" altLang="en-US" sz="1000" dirty="0">
              <a:solidFill>
                <a:schemeClr val="tx1"/>
              </a:solidFill>
              <a:latin typeface="Arial" panose="020B0604020202020204" pitchFamily="34" charset="0"/>
            </a:endParaRPr>
          </a:p>
        </p:txBody>
      </p:sp>
      <p:sp>
        <p:nvSpPr>
          <p:cNvPr id="32" name="Rectangle 31"/>
          <p:cNvSpPr>
            <a:spLocks noChangeArrowheads="1"/>
          </p:cNvSpPr>
          <p:nvPr/>
        </p:nvSpPr>
        <p:spPr bwMode="auto">
          <a:xfrm>
            <a:off x="4729164" y="1511300"/>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2014</a:t>
            </a:r>
            <a:endParaRPr lang="en-US" altLang="en-US" sz="1400" dirty="0">
              <a:solidFill>
                <a:schemeClr val="tx1"/>
              </a:solidFill>
              <a:latin typeface="Arial" panose="020B0604020202020204" pitchFamily="34" charset="0"/>
            </a:endParaRPr>
          </a:p>
        </p:txBody>
      </p:sp>
      <p:sp>
        <p:nvSpPr>
          <p:cNvPr id="72719" name="Rectangle 32"/>
          <p:cNvSpPr>
            <a:spLocks noChangeArrowheads="1"/>
          </p:cNvSpPr>
          <p:nvPr/>
        </p:nvSpPr>
        <p:spPr bwMode="auto">
          <a:xfrm>
            <a:off x="4264025"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Q1</a:t>
            </a:r>
            <a:endParaRPr lang="en-US" altLang="en-US" sz="1000" dirty="0">
              <a:solidFill>
                <a:schemeClr val="tx1"/>
              </a:solidFill>
              <a:latin typeface="Arial" panose="020B0604020202020204" pitchFamily="34" charset="0"/>
            </a:endParaRPr>
          </a:p>
        </p:txBody>
      </p:sp>
      <p:sp>
        <p:nvSpPr>
          <p:cNvPr id="72720" name="Rectangle 33"/>
          <p:cNvSpPr>
            <a:spLocks noChangeArrowheads="1"/>
          </p:cNvSpPr>
          <p:nvPr/>
        </p:nvSpPr>
        <p:spPr bwMode="auto">
          <a:xfrm>
            <a:off x="4633913"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Q2</a:t>
            </a:r>
            <a:endParaRPr lang="en-US" altLang="en-US" sz="1000" dirty="0">
              <a:solidFill>
                <a:schemeClr val="tx1"/>
              </a:solidFill>
              <a:latin typeface="Arial" panose="020B0604020202020204" pitchFamily="34" charset="0"/>
            </a:endParaRPr>
          </a:p>
        </p:txBody>
      </p:sp>
      <p:sp>
        <p:nvSpPr>
          <p:cNvPr id="72721" name="Rectangle 34"/>
          <p:cNvSpPr>
            <a:spLocks noChangeArrowheads="1"/>
          </p:cNvSpPr>
          <p:nvPr/>
        </p:nvSpPr>
        <p:spPr bwMode="auto">
          <a:xfrm>
            <a:off x="5033963"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Q3</a:t>
            </a:r>
            <a:endParaRPr lang="en-US" altLang="en-US" sz="1000" dirty="0">
              <a:solidFill>
                <a:schemeClr val="tx1"/>
              </a:solidFill>
              <a:latin typeface="Arial" panose="020B0604020202020204" pitchFamily="34" charset="0"/>
            </a:endParaRPr>
          </a:p>
        </p:txBody>
      </p:sp>
      <p:sp>
        <p:nvSpPr>
          <p:cNvPr id="72722" name="Rectangle 35"/>
          <p:cNvSpPr>
            <a:spLocks noChangeArrowheads="1"/>
          </p:cNvSpPr>
          <p:nvPr/>
        </p:nvSpPr>
        <p:spPr bwMode="auto">
          <a:xfrm>
            <a:off x="5397500"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Q4</a:t>
            </a:r>
            <a:endParaRPr lang="en-US" altLang="en-US" sz="1000" dirty="0">
              <a:solidFill>
                <a:schemeClr val="tx1"/>
              </a:solidFill>
              <a:latin typeface="Arial" panose="020B0604020202020204" pitchFamily="34" charset="0"/>
            </a:endParaRPr>
          </a:p>
        </p:txBody>
      </p:sp>
      <p:sp>
        <p:nvSpPr>
          <p:cNvPr id="37" name="Rectangle 36"/>
          <p:cNvSpPr>
            <a:spLocks noChangeArrowheads="1"/>
          </p:cNvSpPr>
          <p:nvPr/>
        </p:nvSpPr>
        <p:spPr bwMode="auto">
          <a:xfrm>
            <a:off x="6237289" y="1511300"/>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2015</a:t>
            </a:r>
            <a:endParaRPr lang="en-US" altLang="en-US" sz="1400" dirty="0">
              <a:solidFill>
                <a:schemeClr val="tx1"/>
              </a:solidFill>
              <a:latin typeface="Arial" panose="020B0604020202020204" pitchFamily="34" charset="0"/>
            </a:endParaRPr>
          </a:p>
        </p:txBody>
      </p:sp>
      <p:sp>
        <p:nvSpPr>
          <p:cNvPr id="72724" name="Rectangle 37"/>
          <p:cNvSpPr>
            <a:spLocks noChangeArrowheads="1"/>
          </p:cNvSpPr>
          <p:nvPr/>
        </p:nvSpPr>
        <p:spPr bwMode="auto">
          <a:xfrm>
            <a:off x="5788025"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Q1</a:t>
            </a:r>
            <a:endParaRPr lang="en-US" altLang="en-US" sz="1000" dirty="0">
              <a:solidFill>
                <a:schemeClr val="tx1"/>
              </a:solidFill>
              <a:latin typeface="Arial" panose="020B0604020202020204" pitchFamily="34" charset="0"/>
            </a:endParaRPr>
          </a:p>
        </p:txBody>
      </p:sp>
      <p:sp>
        <p:nvSpPr>
          <p:cNvPr id="72725" name="Rectangle 38"/>
          <p:cNvSpPr>
            <a:spLocks noChangeArrowheads="1"/>
          </p:cNvSpPr>
          <p:nvPr/>
        </p:nvSpPr>
        <p:spPr bwMode="auto">
          <a:xfrm>
            <a:off x="6173788"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Q2</a:t>
            </a:r>
            <a:endParaRPr lang="en-US" altLang="en-US" sz="1000" dirty="0">
              <a:solidFill>
                <a:schemeClr val="tx1"/>
              </a:solidFill>
              <a:latin typeface="Arial" panose="020B0604020202020204" pitchFamily="34" charset="0"/>
            </a:endParaRPr>
          </a:p>
        </p:txBody>
      </p:sp>
      <p:sp>
        <p:nvSpPr>
          <p:cNvPr id="72726" name="Rectangle 39"/>
          <p:cNvSpPr>
            <a:spLocks noChangeArrowheads="1"/>
          </p:cNvSpPr>
          <p:nvPr/>
        </p:nvSpPr>
        <p:spPr bwMode="auto">
          <a:xfrm>
            <a:off x="6575425"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Q3</a:t>
            </a:r>
            <a:endParaRPr lang="en-US" altLang="en-US" sz="1000" dirty="0">
              <a:solidFill>
                <a:schemeClr val="tx1"/>
              </a:solidFill>
              <a:latin typeface="Arial" panose="020B0604020202020204" pitchFamily="34" charset="0"/>
            </a:endParaRPr>
          </a:p>
        </p:txBody>
      </p:sp>
      <p:sp>
        <p:nvSpPr>
          <p:cNvPr id="72727" name="Rectangle 40"/>
          <p:cNvSpPr>
            <a:spLocks noChangeArrowheads="1"/>
          </p:cNvSpPr>
          <p:nvPr/>
        </p:nvSpPr>
        <p:spPr bwMode="auto">
          <a:xfrm>
            <a:off x="6943725"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Q4</a:t>
            </a:r>
            <a:endParaRPr lang="en-US" altLang="en-US" sz="1000" dirty="0">
              <a:solidFill>
                <a:schemeClr val="tx1"/>
              </a:solidFill>
              <a:latin typeface="Arial" panose="020B0604020202020204" pitchFamily="34" charset="0"/>
            </a:endParaRPr>
          </a:p>
        </p:txBody>
      </p:sp>
      <p:sp>
        <p:nvSpPr>
          <p:cNvPr id="72728" name="Rectangle 41"/>
          <p:cNvSpPr>
            <a:spLocks noChangeArrowheads="1"/>
          </p:cNvSpPr>
          <p:nvPr/>
        </p:nvSpPr>
        <p:spPr bwMode="auto">
          <a:xfrm>
            <a:off x="8848725"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Q1</a:t>
            </a:r>
            <a:endParaRPr lang="en-US" altLang="en-US" sz="1000" dirty="0">
              <a:solidFill>
                <a:schemeClr val="tx1"/>
              </a:solidFill>
              <a:latin typeface="Arial" panose="020B0604020202020204" pitchFamily="34" charset="0"/>
            </a:endParaRPr>
          </a:p>
        </p:txBody>
      </p:sp>
      <p:sp>
        <p:nvSpPr>
          <p:cNvPr id="72729" name="Rectangle 42"/>
          <p:cNvSpPr>
            <a:spLocks noChangeArrowheads="1"/>
          </p:cNvSpPr>
          <p:nvPr/>
        </p:nvSpPr>
        <p:spPr bwMode="auto">
          <a:xfrm>
            <a:off x="9232900"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Q2</a:t>
            </a:r>
            <a:endParaRPr lang="en-US" altLang="en-US" sz="1000" dirty="0">
              <a:solidFill>
                <a:schemeClr val="tx1"/>
              </a:solidFill>
              <a:latin typeface="Arial" panose="020B0604020202020204" pitchFamily="34" charset="0"/>
            </a:endParaRPr>
          </a:p>
        </p:txBody>
      </p:sp>
      <p:sp>
        <p:nvSpPr>
          <p:cNvPr id="72730" name="Rectangle 43"/>
          <p:cNvSpPr>
            <a:spLocks noChangeArrowheads="1"/>
          </p:cNvSpPr>
          <p:nvPr/>
        </p:nvSpPr>
        <p:spPr bwMode="auto">
          <a:xfrm>
            <a:off x="9639300"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Q3</a:t>
            </a:r>
            <a:endParaRPr lang="en-US" altLang="en-US" sz="1000" dirty="0">
              <a:solidFill>
                <a:schemeClr val="tx1"/>
              </a:solidFill>
              <a:latin typeface="Arial" panose="020B0604020202020204" pitchFamily="34" charset="0"/>
            </a:endParaRPr>
          </a:p>
        </p:txBody>
      </p:sp>
      <p:sp>
        <p:nvSpPr>
          <p:cNvPr id="72731" name="Rectangle 44"/>
          <p:cNvSpPr>
            <a:spLocks noChangeArrowheads="1"/>
          </p:cNvSpPr>
          <p:nvPr/>
        </p:nvSpPr>
        <p:spPr bwMode="auto">
          <a:xfrm>
            <a:off x="10026650"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Q4</a:t>
            </a:r>
            <a:endParaRPr lang="en-US" altLang="en-US" sz="1000" dirty="0">
              <a:solidFill>
                <a:schemeClr val="tx1"/>
              </a:solidFill>
              <a:latin typeface="Arial" panose="020B0604020202020204" pitchFamily="34" charset="0"/>
            </a:endParaRPr>
          </a:p>
        </p:txBody>
      </p:sp>
      <p:sp>
        <p:nvSpPr>
          <p:cNvPr id="46" name="Rectangle 45"/>
          <p:cNvSpPr>
            <a:spLocks noChangeArrowheads="1"/>
          </p:cNvSpPr>
          <p:nvPr/>
        </p:nvSpPr>
        <p:spPr bwMode="auto">
          <a:xfrm>
            <a:off x="7827964" y="1511300"/>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2016</a:t>
            </a:r>
            <a:endParaRPr lang="en-US" altLang="en-US" sz="1400" dirty="0">
              <a:solidFill>
                <a:schemeClr val="tx1"/>
              </a:solidFill>
              <a:latin typeface="Arial" panose="020B0604020202020204" pitchFamily="34" charset="0"/>
            </a:endParaRPr>
          </a:p>
        </p:txBody>
      </p:sp>
      <p:sp>
        <p:nvSpPr>
          <p:cNvPr id="47" name="Rectangle 46"/>
          <p:cNvSpPr>
            <a:spLocks noChangeArrowheads="1"/>
          </p:cNvSpPr>
          <p:nvPr/>
        </p:nvSpPr>
        <p:spPr bwMode="auto">
          <a:xfrm>
            <a:off x="9336089" y="150971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500" b="1" dirty="0">
                <a:solidFill>
                  <a:srgbClr val="000000"/>
                </a:solidFill>
                <a:latin typeface="Arial" panose="020B0604020202020204" pitchFamily="34" charset="0"/>
              </a:rPr>
              <a:t>2017</a:t>
            </a:r>
            <a:endParaRPr lang="en-US" altLang="en-US" sz="1400" dirty="0">
              <a:solidFill>
                <a:schemeClr val="tx1"/>
              </a:solidFill>
              <a:latin typeface="Arial" panose="020B0604020202020204" pitchFamily="34" charset="0"/>
            </a:endParaRPr>
          </a:p>
        </p:txBody>
      </p:sp>
      <p:sp>
        <p:nvSpPr>
          <p:cNvPr id="72734" name="Rectangle 48"/>
          <p:cNvSpPr>
            <a:spLocks noChangeArrowheads="1"/>
          </p:cNvSpPr>
          <p:nvPr/>
        </p:nvSpPr>
        <p:spPr bwMode="auto">
          <a:xfrm>
            <a:off x="7329488"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Q1</a:t>
            </a:r>
            <a:endParaRPr lang="en-US" altLang="en-US" sz="1000" dirty="0">
              <a:solidFill>
                <a:schemeClr val="tx1"/>
              </a:solidFill>
              <a:latin typeface="Arial" panose="020B0604020202020204" pitchFamily="34" charset="0"/>
            </a:endParaRPr>
          </a:p>
        </p:txBody>
      </p:sp>
      <p:sp>
        <p:nvSpPr>
          <p:cNvPr id="72735" name="Rectangle 49"/>
          <p:cNvSpPr>
            <a:spLocks noChangeArrowheads="1"/>
          </p:cNvSpPr>
          <p:nvPr/>
        </p:nvSpPr>
        <p:spPr bwMode="auto">
          <a:xfrm>
            <a:off x="7715250"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Q2</a:t>
            </a:r>
            <a:endParaRPr lang="en-US" altLang="en-US" sz="1000" dirty="0">
              <a:solidFill>
                <a:schemeClr val="tx1"/>
              </a:solidFill>
              <a:latin typeface="Arial" panose="020B0604020202020204" pitchFamily="34" charset="0"/>
            </a:endParaRPr>
          </a:p>
        </p:txBody>
      </p:sp>
      <p:sp>
        <p:nvSpPr>
          <p:cNvPr id="72736" name="Rectangle 50"/>
          <p:cNvSpPr>
            <a:spLocks noChangeArrowheads="1"/>
          </p:cNvSpPr>
          <p:nvPr/>
        </p:nvSpPr>
        <p:spPr bwMode="auto">
          <a:xfrm>
            <a:off x="8099425"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Q3</a:t>
            </a:r>
            <a:endParaRPr lang="en-US" altLang="en-US" sz="1000" dirty="0">
              <a:solidFill>
                <a:schemeClr val="tx1"/>
              </a:solidFill>
              <a:latin typeface="Arial" panose="020B0604020202020204" pitchFamily="34" charset="0"/>
            </a:endParaRPr>
          </a:p>
        </p:txBody>
      </p:sp>
      <p:sp>
        <p:nvSpPr>
          <p:cNvPr id="72737" name="Rectangle 51"/>
          <p:cNvSpPr>
            <a:spLocks noChangeArrowheads="1"/>
          </p:cNvSpPr>
          <p:nvPr/>
        </p:nvSpPr>
        <p:spPr bwMode="auto">
          <a:xfrm>
            <a:off x="8485188" y="1816100"/>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50000"/>
              </a:spcBef>
              <a:buFontTx/>
              <a:buNone/>
            </a:pPr>
            <a:r>
              <a:rPr lang="en-US" altLang="en-US" sz="1000" dirty="0">
                <a:solidFill>
                  <a:srgbClr val="000000"/>
                </a:solidFill>
                <a:latin typeface="Arial" panose="020B0604020202020204" pitchFamily="34" charset="0"/>
              </a:rPr>
              <a:t>Q4</a:t>
            </a:r>
            <a:endParaRPr lang="en-US" altLang="en-US" sz="1000" dirty="0">
              <a:solidFill>
                <a:schemeClr val="tx1"/>
              </a:solidFill>
              <a:latin typeface="Arial" panose="020B0604020202020204" pitchFamily="34" charset="0"/>
            </a:endParaRPr>
          </a:p>
        </p:txBody>
      </p:sp>
      <p:grpSp>
        <p:nvGrpSpPr>
          <p:cNvPr id="72738" name="Group 55"/>
          <p:cNvGrpSpPr>
            <a:grpSpLocks/>
          </p:cNvGrpSpPr>
          <p:nvPr/>
        </p:nvGrpSpPr>
        <p:grpSpPr bwMode="auto">
          <a:xfrm>
            <a:off x="2611439" y="1900238"/>
            <a:ext cx="7705725" cy="4398962"/>
            <a:chOff x="1171532" y="1494625"/>
            <a:chExt cx="7705894" cy="5334000"/>
          </a:xfrm>
        </p:grpSpPr>
        <p:sp>
          <p:nvSpPr>
            <p:cNvPr id="72766" name="Line 4"/>
            <p:cNvSpPr>
              <a:spLocks noChangeShapeType="1"/>
            </p:cNvSpPr>
            <p:nvPr/>
          </p:nvSpPr>
          <p:spPr bwMode="auto">
            <a:xfrm>
              <a:off x="2710304" y="1515263"/>
              <a:ext cx="2006" cy="5160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72767" name="Line 5"/>
            <p:cNvSpPr>
              <a:spLocks noChangeShapeType="1"/>
            </p:cNvSpPr>
            <p:nvPr/>
          </p:nvSpPr>
          <p:spPr bwMode="auto">
            <a:xfrm>
              <a:off x="2327115" y="1504150"/>
              <a:ext cx="2006" cy="514191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68" name="Line 6"/>
            <p:cNvSpPr>
              <a:spLocks noChangeShapeType="1"/>
            </p:cNvSpPr>
            <p:nvPr/>
          </p:nvSpPr>
          <p:spPr bwMode="auto">
            <a:xfrm>
              <a:off x="3095498" y="1508913"/>
              <a:ext cx="2006" cy="51244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69" name="Line 7"/>
            <p:cNvSpPr>
              <a:spLocks noChangeShapeType="1"/>
            </p:cNvSpPr>
            <p:nvPr/>
          </p:nvSpPr>
          <p:spPr bwMode="auto">
            <a:xfrm>
              <a:off x="1556726" y="1504150"/>
              <a:ext cx="2006"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70" name="Line 8"/>
            <p:cNvSpPr>
              <a:spLocks noChangeShapeType="1"/>
            </p:cNvSpPr>
            <p:nvPr/>
          </p:nvSpPr>
          <p:spPr bwMode="auto">
            <a:xfrm>
              <a:off x="3865885" y="1504150"/>
              <a:ext cx="2007" cy="516096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71" name="Line 9"/>
            <p:cNvSpPr>
              <a:spLocks noChangeShapeType="1"/>
            </p:cNvSpPr>
            <p:nvPr/>
          </p:nvSpPr>
          <p:spPr bwMode="auto">
            <a:xfrm>
              <a:off x="4636274" y="1510500"/>
              <a:ext cx="2007"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72" name="Line 10"/>
            <p:cNvSpPr>
              <a:spLocks noChangeShapeType="1"/>
            </p:cNvSpPr>
            <p:nvPr/>
          </p:nvSpPr>
          <p:spPr bwMode="auto">
            <a:xfrm>
              <a:off x="5406663" y="1499388"/>
              <a:ext cx="2007" cy="51323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73" name="Line 11"/>
            <p:cNvSpPr>
              <a:spLocks noChangeShapeType="1"/>
            </p:cNvSpPr>
            <p:nvPr/>
          </p:nvSpPr>
          <p:spPr bwMode="auto">
            <a:xfrm>
              <a:off x="3480692" y="1826413"/>
              <a:ext cx="2006" cy="4827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74" name="Line 12"/>
            <p:cNvSpPr>
              <a:spLocks noChangeShapeType="1"/>
            </p:cNvSpPr>
            <p:nvPr/>
          </p:nvSpPr>
          <p:spPr bwMode="auto">
            <a:xfrm>
              <a:off x="5021468" y="1816888"/>
              <a:ext cx="2007" cy="482600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75" name="Line 13"/>
            <p:cNvSpPr>
              <a:spLocks noChangeShapeType="1"/>
            </p:cNvSpPr>
            <p:nvPr/>
          </p:nvSpPr>
          <p:spPr bwMode="auto">
            <a:xfrm>
              <a:off x="1941920" y="1812125"/>
              <a:ext cx="2006" cy="482441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76" name="Line 29"/>
            <p:cNvSpPr>
              <a:spLocks noChangeShapeType="1"/>
            </p:cNvSpPr>
            <p:nvPr/>
          </p:nvSpPr>
          <p:spPr bwMode="auto">
            <a:xfrm>
              <a:off x="1171532" y="1505738"/>
              <a:ext cx="2007" cy="51530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72777" name="Line 30"/>
            <p:cNvSpPr>
              <a:spLocks noChangeShapeType="1"/>
            </p:cNvSpPr>
            <p:nvPr/>
          </p:nvSpPr>
          <p:spPr bwMode="auto">
            <a:xfrm>
              <a:off x="5791857" y="1686713"/>
              <a:ext cx="2007" cy="51419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72778" name="Line 31"/>
            <p:cNvSpPr>
              <a:spLocks noChangeShapeType="1"/>
            </p:cNvSpPr>
            <p:nvPr/>
          </p:nvSpPr>
          <p:spPr bwMode="auto">
            <a:xfrm>
              <a:off x="4251080" y="1505738"/>
              <a:ext cx="2007" cy="5160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72779" name="Line 5"/>
            <p:cNvSpPr>
              <a:spLocks noChangeShapeType="1"/>
            </p:cNvSpPr>
            <p:nvPr/>
          </p:nvSpPr>
          <p:spPr bwMode="auto">
            <a:xfrm>
              <a:off x="8488219" y="1504150"/>
              <a:ext cx="2006" cy="514191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80" name="Line 7"/>
            <p:cNvSpPr>
              <a:spLocks noChangeShapeType="1"/>
            </p:cNvSpPr>
            <p:nvPr/>
          </p:nvSpPr>
          <p:spPr bwMode="auto">
            <a:xfrm>
              <a:off x="7719836" y="1494625"/>
              <a:ext cx="2006"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81" name="Line 13"/>
            <p:cNvSpPr>
              <a:spLocks noChangeShapeType="1"/>
            </p:cNvSpPr>
            <p:nvPr/>
          </p:nvSpPr>
          <p:spPr bwMode="auto">
            <a:xfrm>
              <a:off x="8103025" y="1812125"/>
              <a:ext cx="2006" cy="482441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82" name="Line 9"/>
            <p:cNvSpPr>
              <a:spLocks noChangeShapeType="1"/>
            </p:cNvSpPr>
            <p:nvPr/>
          </p:nvSpPr>
          <p:spPr bwMode="auto">
            <a:xfrm>
              <a:off x="6177052" y="1494625"/>
              <a:ext cx="2007"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83" name="Line 9"/>
            <p:cNvSpPr>
              <a:spLocks noChangeShapeType="1"/>
            </p:cNvSpPr>
            <p:nvPr/>
          </p:nvSpPr>
          <p:spPr bwMode="auto">
            <a:xfrm>
              <a:off x="6947440" y="1494625"/>
              <a:ext cx="2007" cy="51323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84" name="Line 12"/>
            <p:cNvSpPr>
              <a:spLocks noChangeShapeType="1"/>
            </p:cNvSpPr>
            <p:nvPr/>
          </p:nvSpPr>
          <p:spPr bwMode="auto">
            <a:xfrm>
              <a:off x="6562246" y="1799425"/>
              <a:ext cx="2007" cy="482600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785" name="Line 30"/>
            <p:cNvSpPr>
              <a:spLocks noChangeShapeType="1"/>
            </p:cNvSpPr>
            <p:nvPr/>
          </p:nvSpPr>
          <p:spPr bwMode="auto">
            <a:xfrm>
              <a:off x="7332635" y="1494625"/>
              <a:ext cx="2007" cy="51419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72786" name="Line 30"/>
            <p:cNvSpPr>
              <a:spLocks noChangeShapeType="1"/>
            </p:cNvSpPr>
            <p:nvPr/>
          </p:nvSpPr>
          <p:spPr bwMode="auto">
            <a:xfrm>
              <a:off x="8875419" y="1505738"/>
              <a:ext cx="2007" cy="51419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80" name="AutoShape 35"/>
          <p:cNvSpPr>
            <a:spLocks noChangeArrowheads="1"/>
          </p:cNvSpPr>
          <p:nvPr/>
        </p:nvSpPr>
        <p:spPr bwMode="auto">
          <a:xfrm>
            <a:off x="4919663" y="5197850"/>
            <a:ext cx="1155700" cy="270712"/>
          </a:xfrm>
          <a:prstGeom prst="roundRect">
            <a:avLst>
              <a:gd name="adj" fmla="val 16667"/>
            </a:avLst>
          </a:prstGeom>
          <a:solidFill>
            <a:schemeClr val="accent3">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PACS specific</a:t>
            </a:r>
          </a:p>
        </p:txBody>
      </p:sp>
      <p:sp>
        <p:nvSpPr>
          <p:cNvPr id="81" name="AutoShape 35"/>
          <p:cNvSpPr>
            <a:spLocks noChangeArrowheads="1"/>
          </p:cNvSpPr>
          <p:nvPr/>
        </p:nvSpPr>
        <p:spPr bwMode="auto">
          <a:xfrm>
            <a:off x="2611439" y="4381501"/>
            <a:ext cx="1538287" cy="269875"/>
          </a:xfrm>
          <a:prstGeom prst="roundRect">
            <a:avLst>
              <a:gd name="adj" fmla="val 16667"/>
            </a:avLst>
          </a:prstGeom>
          <a:solidFill>
            <a:schemeClr val="accent4">
              <a:lumMod val="40000"/>
              <a:lumOff val="6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First release</a:t>
            </a:r>
          </a:p>
        </p:txBody>
      </p:sp>
      <p:sp>
        <p:nvSpPr>
          <p:cNvPr id="83" name="AutoShape 36"/>
          <p:cNvSpPr>
            <a:spLocks noChangeArrowheads="1"/>
          </p:cNvSpPr>
          <p:nvPr/>
        </p:nvSpPr>
        <p:spPr bwMode="auto">
          <a:xfrm>
            <a:off x="7253288" y="4386264"/>
            <a:ext cx="3046412" cy="269875"/>
          </a:xfrm>
          <a:prstGeom prst="roundRect">
            <a:avLst>
              <a:gd name="adj" fmla="val 16667"/>
            </a:avLst>
          </a:prstGeom>
          <a:solidFill>
            <a:schemeClr val="accent4">
              <a:lumMod val="40000"/>
              <a:lumOff val="6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Ongoing development</a:t>
            </a:r>
          </a:p>
        </p:txBody>
      </p:sp>
      <p:sp>
        <p:nvSpPr>
          <p:cNvPr id="84" name="AutoShape 35"/>
          <p:cNvSpPr>
            <a:spLocks noChangeArrowheads="1"/>
          </p:cNvSpPr>
          <p:nvPr/>
        </p:nvSpPr>
        <p:spPr bwMode="auto">
          <a:xfrm>
            <a:off x="6075363" y="5192713"/>
            <a:ext cx="3859212" cy="271462"/>
          </a:xfrm>
          <a:prstGeom prst="roundRect">
            <a:avLst>
              <a:gd name="adj" fmla="val 16667"/>
            </a:avLst>
          </a:prstGeom>
          <a:solidFill>
            <a:schemeClr val="accent3">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2 PACS/year</a:t>
            </a:r>
          </a:p>
        </p:txBody>
      </p:sp>
      <p:sp>
        <p:nvSpPr>
          <p:cNvPr id="72743" name="Rectangle 84"/>
          <p:cNvSpPr>
            <a:spLocks noChangeArrowheads="1"/>
          </p:cNvSpPr>
          <p:nvPr/>
        </p:nvSpPr>
        <p:spPr bwMode="auto">
          <a:xfrm>
            <a:off x="1604964" y="5260975"/>
            <a:ext cx="1042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lnSpc>
                <a:spcPct val="90000"/>
              </a:lnSpc>
              <a:spcBef>
                <a:spcPct val="50000"/>
              </a:spcBef>
              <a:buFontTx/>
              <a:buNone/>
            </a:pPr>
            <a:r>
              <a:rPr lang="en-US" altLang="en-US" sz="1100" dirty="0">
                <a:solidFill>
                  <a:srgbClr val="00007E"/>
                </a:solidFill>
                <a:latin typeface="Arial" panose="020B0604020202020204" pitchFamily="34" charset="0"/>
              </a:rPr>
              <a:t>Software</a:t>
            </a:r>
          </a:p>
        </p:txBody>
      </p:sp>
      <p:sp>
        <p:nvSpPr>
          <p:cNvPr id="72744" name="Rectangle 85"/>
          <p:cNvSpPr>
            <a:spLocks noChangeArrowheads="1"/>
          </p:cNvSpPr>
          <p:nvPr/>
        </p:nvSpPr>
        <p:spPr bwMode="auto">
          <a:xfrm>
            <a:off x="1598614" y="6034088"/>
            <a:ext cx="1042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lnSpc>
                <a:spcPct val="90000"/>
              </a:lnSpc>
              <a:spcBef>
                <a:spcPct val="50000"/>
              </a:spcBef>
              <a:buFontTx/>
              <a:buNone/>
            </a:pPr>
            <a:r>
              <a:rPr lang="en-US" altLang="en-US" sz="1100" dirty="0">
                <a:solidFill>
                  <a:srgbClr val="00007E"/>
                </a:solidFill>
                <a:latin typeface="Arial" panose="020B0604020202020204" pitchFamily="34" charset="0"/>
              </a:rPr>
              <a:t>Sales</a:t>
            </a:r>
          </a:p>
        </p:txBody>
      </p:sp>
      <p:sp>
        <p:nvSpPr>
          <p:cNvPr id="87" name="AutoShape 35"/>
          <p:cNvSpPr>
            <a:spLocks noChangeArrowheads="1"/>
          </p:cNvSpPr>
          <p:nvPr/>
        </p:nvSpPr>
        <p:spPr bwMode="auto">
          <a:xfrm>
            <a:off x="3768726" y="5872164"/>
            <a:ext cx="1152525" cy="439737"/>
          </a:xfrm>
          <a:prstGeom prst="roundRect">
            <a:avLst>
              <a:gd name="adj" fmla="val 16667"/>
            </a:avLst>
          </a:prstGeom>
          <a:solidFill>
            <a:schemeClr val="accent5">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Beta</a:t>
            </a:r>
          </a:p>
          <a:p>
            <a:pPr algn="ctr">
              <a:lnSpc>
                <a:spcPct val="90000"/>
              </a:lnSpc>
              <a:defRPr/>
            </a:pPr>
            <a:r>
              <a:rPr lang="en-US" sz="1100" dirty="0">
                <a:latin typeface="Arial" charset="0"/>
                <a:cs typeface="Arial" charset="0"/>
              </a:rPr>
              <a:t>customer</a:t>
            </a:r>
          </a:p>
        </p:txBody>
      </p:sp>
      <p:sp>
        <p:nvSpPr>
          <p:cNvPr id="88" name="AutoShape 35"/>
          <p:cNvSpPr>
            <a:spLocks noChangeArrowheads="1"/>
          </p:cNvSpPr>
          <p:nvPr/>
        </p:nvSpPr>
        <p:spPr bwMode="auto">
          <a:xfrm>
            <a:off x="2611439" y="5872164"/>
            <a:ext cx="1157287" cy="439737"/>
          </a:xfrm>
          <a:prstGeom prst="roundRect">
            <a:avLst>
              <a:gd name="adj" fmla="val 16667"/>
            </a:avLst>
          </a:prstGeom>
          <a:solidFill>
            <a:schemeClr val="accent5">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Alpha</a:t>
            </a:r>
          </a:p>
          <a:p>
            <a:pPr algn="ctr">
              <a:lnSpc>
                <a:spcPct val="90000"/>
              </a:lnSpc>
              <a:defRPr/>
            </a:pPr>
            <a:r>
              <a:rPr lang="en-US" sz="1100" dirty="0">
                <a:latin typeface="Arial" charset="0"/>
                <a:cs typeface="Arial" charset="0"/>
              </a:rPr>
              <a:t>customer</a:t>
            </a:r>
          </a:p>
        </p:txBody>
      </p:sp>
      <p:sp>
        <p:nvSpPr>
          <p:cNvPr id="89" name="AutoShape 35"/>
          <p:cNvSpPr>
            <a:spLocks noChangeArrowheads="1"/>
          </p:cNvSpPr>
          <p:nvPr/>
        </p:nvSpPr>
        <p:spPr bwMode="auto">
          <a:xfrm>
            <a:off x="4919663" y="5943601"/>
            <a:ext cx="1543050" cy="269875"/>
          </a:xfrm>
          <a:prstGeom prst="roundRect">
            <a:avLst>
              <a:gd name="adj" fmla="val 16667"/>
            </a:avLst>
          </a:prstGeom>
          <a:solidFill>
            <a:schemeClr val="accent5">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Distributor Phase I</a:t>
            </a:r>
          </a:p>
        </p:txBody>
      </p:sp>
      <p:sp>
        <p:nvSpPr>
          <p:cNvPr id="90" name="AutoShape 35"/>
          <p:cNvSpPr>
            <a:spLocks noChangeArrowheads="1"/>
          </p:cNvSpPr>
          <p:nvPr/>
        </p:nvSpPr>
        <p:spPr bwMode="auto">
          <a:xfrm>
            <a:off x="2625725" y="5192713"/>
            <a:ext cx="1524000" cy="279400"/>
          </a:xfrm>
          <a:prstGeom prst="roundRect">
            <a:avLst>
              <a:gd name="adj" fmla="val 16667"/>
            </a:avLst>
          </a:prstGeom>
          <a:solidFill>
            <a:schemeClr val="accent3">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Mouse, keyboard</a:t>
            </a:r>
          </a:p>
        </p:txBody>
      </p:sp>
      <p:sp>
        <p:nvSpPr>
          <p:cNvPr id="91" name="AutoShape 35"/>
          <p:cNvSpPr>
            <a:spLocks noChangeArrowheads="1"/>
          </p:cNvSpPr>
          <p:nvPr/>
        </p:nvSpPr>
        <p:spPr bwMode="auto">
          <a:xfrm>
            <a:off x="4149725" y="4376738"/>
            <a:ext cx="1157288" cy="271462"/>
          </a:xfrm>
          <a:prstGeom prst="roundRect">
            <a:avLst>
              <a:gd name="adj" fmla="val 16667"/>
            </a:avLst>
          </a:prstGeom>
          <a:solidFill>
            <a:schemeClr val="accent4">
              <a:lumMod val="40000"/>
              <a:lumOff val="6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Shrink</a:t>
            </a:r>
          </a:p>
        </p:txBody>
      </p:sp>
      <p:sp>
        <p:nvSpPr>
          <p:cNvPr id="96" name="5-Point Star 95"/>
          <p:cNvSpPr/>
          <p:nvPr/>
        </p:nvSpPr>
        <p:spPr>
          <a:xfrm>
            <a:off x="3910014" y="4216400"/>
            <a:ext cx="458787" cy="438150"/>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98" name="5-Point Star 97"/>
          <p:cNvSpPr/>
          <p:nvPr/>
        </p:nvSpPr>
        <p:spPr>
          <a:xfrm>
            <a:off x="5842000" y="5041900"/>
            <a:ext cx="458788" cy="438150"/>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00" name="Rounded Rectangle 99"/>
          <p:cNvSpPr/>
          <p:nvPr/>
        </p:nvSpPr>
        <p:spPr>
          <a:xfrm>
            <a:off x="2628901" y="3770314"/>
            <a:ext cx="1520825"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solidFill>
                  <a:srgbClr val="21449B"/>
                </a:solidFill>
                <a:ea typeface="ＭＳ Ｐゴシック" pitchFamily="-105" charset="-128"/>
              </a:rPr>
              <a:t>13</a:t>
            </a:r>
          </a:p>
        </p:txBody>
      </p:sp>
      <p:sp>
        <p:nvSpPr>
          <p:cNvPr id="72753" name="TextBox 100"/>
          <p:cNvSpPr txBox="1">
            <a:spLocks noChangeArrowheads="1"/>
          </p:cNvSpPr>
          <p:nvPr/>
        </p:nvSpPr>
        <p:spPr bwMode="auto">
          <a:xfrm>
            <a:off x="1858964" y="3756026"/>
            <a:ext cx="782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eaLnBrk="1" hangingPunct="1">
              <a:spcBef>
                <a:spcPct val="0"/>
              </a:spcBef>
              <a:buFontTx/>
              <a:buNone/>
            </a:pPr>
            <a:r>
              <a:rPr lang="en-US" altLang="en-US" sz="1100" dirty="0">
                <a:solidFill>
                  <a:srgbClr val="00007E"/>
                </a:solidFill>
                <a:latin typeface="Century Gothic" panose="020B0502020202020204" pitchFamily="34" charset="0"/>
              </a:rPr>
              <a:t>Head</a:t>
            </a:r>
            <a:r>
              <a:rPr lang="en-US" altLang="en-US" sz="1000" dirty="0">
                <a:solidFill>
                  <a:srgbClr val="21449B"/>
                </a:solidFill>
                <a:latin typeface="Century Gothic" panose="020B0502020202020204" pitchFamily="34" charset="0"/>
              </a:rPr>
              <a:t> </a:t>
            </a:r>
          </a:p>
          <a:p>
            <a:pPr eaLnBrk="1" hangingPunct="1">
              <a:spcBef>
                <a:spcPct val="0"/>
              </a:spcBef>
              <a:buFontTx/>
              <a:buNone/>
            </a:pPr>
            <a:r>
              <a:rPr lang="en-US" altLang="en-US" sz="1100" dirty="0">
                <a:solidFill>
                  <a:srgbClr val="00007E"/>
                </a:solidFill>
                <a:latin typeface="Century Gothic" panose="020B0502020202020204" pitchFamily="34" charset="0"/>
              </a:rPr>
              <a:t>Count</a:t>
            </a:r>
          </a:p>
        </p:txBody>
      </p:sp>
      <p:sp>
        <p:nvSpPr>
          <p:cNvPr id="102" name="Rounded Rectangle 101"/>
          <p:cNvSpPr/>
          <p:nvPr/>
        </p:nvSpPr>
        <p:spPr>
          <a:xfrm>
            <a:off x="4149726" y="3770314"/>
            <a:ext cx="1558925"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solidFill>
                  <a:srgbClr val="21449B"/>
                </a:solidFill>
                <a:ea typeface="ＭＳ Ｐゴシック" pitchFamily="-105" charset="-128"/>
              </a:rPr>
              <a:t>31</a:t>
            </a:r>
          </a:p>
        </p:txBody>
      </p:sp>
      <p:sp>
        <p:nvSpPr>
          <p:cNvPr id="103" name="Rounded Rectangle 102"/>
          <p:cNvSpPr/>
          <p:nvPr/>
        </p:nvSpPr>
        <p:spPr>
          <a:xfrm>
            <a:off x="5708650" y="3770314"/>
            <a:ext cx="1544638"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solidFill>
                  <a:srgbClr val="21449B"/>
                </a:solidFill>
                <a:ea typeface="ＭＳ Ｐゴシック" pitchFamily="-105" charset="-128"/>
              </a:rPr>
              <a:t>67</a:t>
            </a:r>
          </a:p>
        </p:txBody>
      </p:sp>
      <p:sp>
        <p:nvSpPr>
          <p:cNvPr id="104" name="Rounded Rectangle 103"/>
          <p:cNvSpPr/>
          <p:nvPr/>
        </p:nvSpPr>
        <p:spPr>
          <a:xfrm>
            <a:off x="7265988" y="3770314"/>
            <a:ext cx="1522412"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solidFill>
                  <a:srgbClr val="21449B"/>
                </a:solidFill>
                <a:ea typeface="ＭＳ Ｐゴシック" pitchFamily="-105" charset="-128"/>
              </a:rPr>
              <a:t>102</a:t>
            </a:r>
          </a:p>
        </p:txBody>
      </p:sp>
      <p:sp>
        <p:nvSpPr>
          <p:cNvPr id="105" name="Rounded Rectangle 104"/>
          <p:cNvSpPr/>
          <p:nvPr/>
        </p:nvSpPr>
        <p:spPr>
          <a:xfrm>
            <a:off x="8788401" y="3770314"/>
            <a:ext cx="1522413" cy="3063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solidFill>
                  <a:srgbClr val="21449B"/>
                </a:solidFill>
                <a:ea typeface="ＭＳ Ｐゴシック" pitchFamily="-105" charset="-128"/>
              </a:rPr>
              <a:t>139</a:t>
            </a:r>
          </a:p>
        </p:txBody>
      </p:sp>
      <p:sp>
        <p:nvSpPr>
          <p:cNvPr id="106" name="AutoShape 35"/>
          <p:cNvSpPr>
            <a:spLocks noChangeArrowheads="1"/>
          </p:cNvSpPr>
          <p:nvPr/>
        </p:nvSpPr>
        <p:spPr bwMode="auto">
          <a:xfrm>
            <a:off x="5307013" y="4381501"/>
            <a:ext cx="1924050" cy="269875"/>
          </a:xfrm>
          <a:prstGeom prst="roundRect">
            <a:avLst>
              <a:gd name="adj" fmla="val 16667"/>
            </a:avLst>
          </a:prstGeom>
          <a:solidFill>
            <a:schemeClr val="accent4">
              <a:lumMod val="40000"/>
              <a:lumOff val="6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Rev 2</a:t>
            </a:r>
          </a:p>
        </p:txBody>
      </p:sp>
      <p:sp>
        <p:nvSpPr>
          <p:cNvPr id="108" name="AutoShape 35"/>
          <p:cNvSpPr>
            <a:spLocks noChangeArrowheads="1"/>
          </p:cNvSpPr>
          <p:nvPr/>
        </p:nvSpPr>
        <p:spPr bwMode="auto">
          <a:xfrm>
            <a:off x="6497639" y="5937251"/>
            <a:ext cx="3819525" cy="271463"/>
          </a:xfrm>
          <a:prstGeom prst="roundRect">
            <a:avLst>
              <a:gd name="adj" fmla="val 16667"/>
            </a:avLst>
          </a:prstGeom>
          <a:solidFill>
            <a:schemeClr val="accent5">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Distributor Phase II</a:t>
            </a:r>
          </a:p>
        </p:txBody>
      </p:sp>
      <p:sp>
        <p:nvSpPr>
          <p:cNvPr id="109" name="5-Point Star 108"/>
          <p:cNvSpPr/>
          <p:nvPr/>
        </p:nvSpPr>
        <p:spPr>
          <a:xfrm>
            <a:off x="6248400" y="5786438"/>
            <a:ext cx="457200" cy="438150"/>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13" name="AutoShape 35"/>
          <p:cNvSpPr>
            <a:spLocks noChangeArrowheads="1"/>
          </p:cNvSpPr>
          <p:nvPr/>
        </p:nvSpPr>
        <p:spPr bwMode="auto">
          <a:xfrm>
            <a:off x="4149725" y="5199063"/>
            <a:ext cx="769938" cy="271462"/>
          </a:xfrm>
          <a:prstGeom prst="roundRect">
            <a:avLst>
              <a:gd name="adj" fmla="val 16667"/>
            </a:avLst>
          </a:prstGeom>
          <a:solidFill>
            <a:schemeClr val="accent3">
              <a:lumMod val="60000"/>
              <a:lumOff val="40000"/>
            </a:schemeClr>
          </a:solidFill>
          <a:ln w="9525" algn="ctr">
            <a:solidFill>
              <a:schemeClr val="bg2"/>
            </a:solidFill>
            <a:round/>
            <a:headEnd/>
            <a:tailEnd/>
          </a:ln>
        </p:spPr>
        <p:txBody>
          <a:bodyPr anchor="ctr">
            <a:spAutoFit/>
          </a:bodyPr>
          <a:lstStyle/>
          <a:p>
            <a:pPr algn="ctr">
              <a:lnSpc>
                <a:spcPct val="90000"/>
              </a:lnSpc>
              <a:defRPr/>
            </a:pPr>
            <a:r>
              <a:rPr lang="en-US" sz="1100" dirty="0">
                <a:latin typeface="Arial" charset="0"/>
                <a:cs typeface="Arial" charset="0"/>
              </a:rPr>
              <a:t>final</a:t>
            </a:r>
          </a:p>
        </p:txBody>
      </p:sp>
      <p:sp>
        <p:nvSpPr>
          <p:cNvPr id="114" name="5-Point Star 113"/>
          <p:cNvSpPr/>
          <p:nvPr/>
        </p:nvSpPr>
        <p:spPr>
          <a:xfrm>
            <a:off x="3930650" y="5041900"/>
            <a:ext cx="458788" cy="438150"/>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48" name="Text Box 28"/>
          <p:cNvSpPr txBox="1">
            <a:spLocks noChangeArrowheads="1"/>
          </p:cNvSpPr>
          <p:nvPr/>
        </p:nvSpPr>
        <p:spPr bwMode="auto">
          <a:xfrm>
            <a:off x="4695825" y="2268539"/>
            <a:ext cx="1004888" cy="5238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50000"/>
              </a:spcBef>
              <a:buFontTx/>
              <a:buNone/>
            </a:pPr>
            <a:r>
              <a:rPr lang="en-US" altLang="en-US" sz="1400" b="1" dirty="0">
                <a:solidFill>
                  <a:schemeClr val="tx1"/>
                </a:solidFill>
                <a:latin typeface="Arial" panose="020B0604020202020204" pitchFamily="34" charset="0"/>
              </a:rPr>
              <a:t>Series B  $5 MM</a:t>
            </a:r>
          </a:p>
        </p:txBody>
      </p:sp>
      <p:sp>
        <p:nvSpPr>
          <p:cNvPr id="53" name="Text Box 28"/>
          <p:cNvSpPr txBox="1">
            <a:spLocks noChangeArrowheads="1"/>
          </p:cNvSpPr>
          <p:nvPr/>
        </p:nvSpPr>
        <p:spPr bwMode="auto">
          <a:xfrm>
            <a:off x="7354888" y="2071689"/>
            <a:ext cx="944562" cy="5238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50000"/>
              </a:spcBef>
              <a:buFontTx/>
              <a:buNone/>
            </a:pPr>
            <a:r>
              <a:rPr lang="en-US" altLang="en-US" sz="1400" b="1" dirty="0">
                <a:solidFill>
                  <a:schemeClr val="tx1"/>
                </a:solidFill>
                <a:latin typeface="Arial" panose="020B0604020202020204" pitchFamily="34" charset="0"/>
              </a:rPr>
              <a:t>Series C  $8.5 MM</a:t>
            </a:r>
          </a:p>
        </p:txBody>
      </p:sp>
      <p:sp>
        <p:nvSpPr>
          <p:cNvPr id="24" name="Text Box 27"/>
          <p:cNvSpPr txBox="1">
            <a:spLocks noChangeArrowheads="1"/>
          </p:cNvSpPr>
          <p:nvPr/>
        </p:nvSpPr>
        <p:spPr bwMode="auto">
          <a:xfrm>
            <a:off x="2871788" y="2617788"/>
            <a:ext cx="10985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AF9738"/>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rgbClr val="AF9738"/>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rgbClr val="AF9738"/>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AF9738"/>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AF9738"/>
                </a:solidFill>
                <a:latin typeface="Calibri" panose="020F0502020204030204" pitchFamily="34" charset="0"/>
              </a:defRPr>
            </a:lvl9pPr>
          </a:lstStyle>
          <a:p>
            <a:pPr algn="ctr" eaLnBrk="1" hangingPunct="1">
              <a:spcBef>
                <a:spcPct val="50000"/>
              </a:spcBef>
              <a:buFontTx/>
              <a:buNone/>
            </a:pPr>
            <a:r>
              <a:rPr lang="en-US" altLang="en-US" sz="1400" b="1" dirty="0">
                <a:solidFill>
                  <a:schemeClr val="tx1"/>
                </a:solidFill>
                <a:latin typeface="Arial" panose="020B0604020202020204" pitchFamily="34" charset="0"/>
              </a:rPr>
              <a:t>Series A  $1.5 MM</a:t>
            </a:r>
          </a:p>
        </p:txBody>
      </p:sp>
      <p:sp>
        <p:nvSpPr>
          <p:cNvPr id="2" name="Slide Number Placeholder 1"/>
          <p:cNvSpPr>
            <a:spLocks noGrp="1"/>
          </p:cNvSpPr>
          <p:nvPr>
            <p:ph type="sldNum" sz="quarter" idx="12"/>
          </p:nvPr>
        </p:nvSpPr>
        <p:spPr/>
        <p:txBody>
          <a:bodyPr/>
          <a:lstStyle/>
          <a:p>
            <a:fld id="{87505C8C-BB84-42E2-A236-8AB4ACB7820A}" type="slidenum">
              <a:rPr lang="en-US" smtClean="0"/>
              <a:t>161</a:t>
            </a:fld>
            <a:endParaRPr lang="en-US" dirty="0"/>
          </a:p>
        </p:txBody>
      </p:sp>
    </p:spTree>
    <p:extLst>
      <p:ext uri="{BB962C8B-B14F-4D97-AF65-F5344CB8AC3E}">
        <p14:creationId xmlns:p14="http://schemas.microsoft.com/office/powerpoint/2010/main" val="30703725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25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25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25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down)">
                                      <p:cBhvr>
                                        <p:cTn id="16" dur="250"/>
                                        <p:tgtEl>
                                          <p:spTgt spid="10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250"/>
                                        <p:tgtEl>
                                          <p:spTgt spid="81"/>
                                        </p:tgtEl>
                                      </p:cBhvr>
                                    </p:animEffect>
                                  </p:childTnLst>
                                </p:cTn>
                              </p:par>
                              <p:par>
                                <p:cTn id="20" presetID="22" presetClass="entr" presetSubtype="4"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wipe(down)">
                                      <p:cBhvr>
                                        <p:cTn id="22" dur="250"/>
                                        <p:tgtEl>
                                          <p:spTgt spid="9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down)">
                                      <p:cBhvr>
                                        <p:cTn id="25" dur="250"/>
                                        <p:tgtEl>
                                          <p:spTgt spid="90"/>
                                        </p:tgtEl>
                                      </p:cBhvr>
                                    </p:animEffect>
                                  </p:childTnLst>
                                </p:cTn>
                              </p:par>
                              <p:par>
                                <p:cTn id="26" presetID="22" presetClass="entr" presetSubtype="4"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wipe(down)">
                                      <p:cBhvr>
                                        <p:cTn id="28" dur="250"/>
                                        <p:tgtEl>
                                          <p:spTgt spid="1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down)">
                                      <p:cBhvr>
                                        <p:cTn id="31" dur="250"/>
                                        <p:tgtEl>
                                          <p:spTgt spid="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250"/>
                                        <p:tgtEl>
                                          <p:spTgt spid="3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250"/>
                                        <p:tgtEl>
                                          <p:spTgt spid="4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25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wipe(down)">
                                      <p:cBhvr>
                                        <p:cTn id="45" dur="250"/>
                                        <p:tgtEl>
                                          <p:spTgt spid="10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ipe(down)">
                                      <p:cBhvr>
                                        <p:cTn id="48" dur="250"/>
                                        <p:tgtEl>
                                          <p:spTgt spid="9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wipe(down)">
                                      <p:cBhvr>
                                        <p:cTn id="51" dur="250"/>
                                        <p:tgtEl>
                                          <p:spTgt spid="11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down)">
                                      <p:cBhvr>
                                        <p:cTn id="54" dur="250"/>
                                        <p:tgtEl>
                                          <p:spTgt spid="80"/>
                                        </p:tgtEl>
                                      </p:cBhvr>
                                    </p:animEffect>
                                  </p:childTnLst>
                                </p:cTn>
                              </p:par>
                              <p:par>
                                <p:cTn id="55" presetID="22" presetClass="entr" presetSubtype="4"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wipe(down)">
                                      <p:cBhvr>
                                        <p:cTn id="57" dur="250"/>
                                        <p:tgtEl>
                                          <p:spTgt spid="9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down)">
                                      <p:cBhvr>
                                        <p:cTn id="60" dur="250"/>
                                        <p:tgtEl>
                                          <p:spTgt spid="8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down)">
                                      <p:cBhvr>
                                        <p:cTn id="63" dur="250"/>
                                        <p:tgtEl>
                                          <p:spTgt spid="89"/>
                                        </p:tgtEl>
                                      </p:cBhvr>
                                    </p:animEffect>
                                  </p:childTnLst>
                                </p:cTn>
                              </p:par>
                              <p:par>
                                <p:cTn id="64" presetID="22" presetClass="entr" presetSubtype="4" fill="hold" nodeType="withEffect">
                                  <p:stCondLst>
                                    <p:cond delay="0"/>
                                  </p:stCondLst>
                                  <p:childTnLst>
                                    <p:set>
                                      <p:cBhvr>
                                        <p:cTn id="65" dur="1" fill="hold">
                                          <p:stCondLst>
                                            <p:cond delay="0"/>
                                          </p:stCondLst>
                                        </p:cTn>
                                        <p:tgtEl>
                                          <p:spTgt spid="109"/>
                                        </p:tgtEl>
                                        <p:attrNameLst>
                                          <p:attrName>style.visibility</p:attrName>
                                        </p:attrNameLst>
                                      </p:cBhvr>
                                      <p:to>
                                        <p:strVal val="visible"/>
                                      </p:to>
                                    </p:set>
                                    <p:animEffect transition="in" filter="wipe(down)">
                                      <p:cBhvr>
                                        <p:cTn id="66" dur="250"/>
                                        <p:tgtEl>
                                          <p:spTgt spid="10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250"/>
                                        <p:tgtEl>
                                          <p:spTgt spid="3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down)">
                                      <p:cBhvr>
                                        <p:cTn id="74" dur="250"/>
                                        <p:tgtEl>
                                          <p:spTgt spid="4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down)">
                                      <p:cBhvr>
                                        <p:cTn id="77" dur="250"/>
                                        <p:tgtEl>
                                          <p:spTgt spid="5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wipe(down)">
                                      <p:cBhvr>
                                        <p:cTn id="80" dur="250"/>
                                        <p:tgtEl>
                                          <p:spTgt spid="9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down)">
                                      <p:cBhvr>
                                        <p:cTn id="83" dur="250"/>
                                        <p:tgtEl>
                                          <p:spTgt spid="10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wipe(down)">
                                      <p:cBhvr>
                                        <p:cTn id="86" dur="250"/>
                                        <p:tgtEl>
                                          <p:spTgt spid="104"/>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wipe(down)">
                                      <p:cBhvr>
                                        <p:cTn id="89" dur="250"/>
                                        <p:tgtEl>
                                          <p:spTgt spid="106"/>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wipe(down)">
                                      <p:cBhvr>
                                        <p:cTn id="92" dur="250"/>
                                        <p:tgtEl>
                                          <p:spTgt spid="83"/>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wipe(down)">
                                      <p:cBhvr>
                                        <p:cTn id="95" dur="250"/>
                                        <p:tgtEl>
                                          <p:spTgt spid="84"/>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wipe(down)">
                                      <p:cBhvr>
                                        <p:cTn id="98" dur="250"/>
                                        <p:tgtEl>
                                          <p:spTgt spid="10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92"/>
                                        </p:tgtEl>
                                        <p:attrNameLst>
                                          <p:attrName>style.visibility</p:attrName>
                                        </p:attrNameLst>
                                      </p:cBhvr>
                                      <p:to>
                                        <p:strVal val="visible"/>
                                      </p:to>
                                    </p:set>
                                    <p:animEffect transition="in" filter="wipe(down)">
                                      <p:cBhvr>
                                        <p:cTn id="103" dur="250"/>
                                        <p:tgtEl>
                                          <p:spTgt spid="92"/>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down)">
                                      <p:cBhvr>
                                        <p:cTn id="106" dur="250"/>
                                        <p:tgtEl>
                                          <p:spTgt spid="47"/>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05"/>
                                        </p:tgtEl>
                                        <p:attrNameLst>
                                          <p:attrName>style.visibility</p:attrName>
                                        </p:attrNameLst>
                                      </p:cBhvr>
                                      <p:to>
                                        <p:strVal val="visible"/>
                                      </p:to>
                                    </p:set>
                                    <p:animEffect transition="in" filter="wipe(down)">
                                      <p:cBhvr>
                                        <p:cTn id="109"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4" grpId="0" animBg="1"/>
      <p:bldP spid="19" grpId="0" animBg="1"/>
      <p:bldP spid="20" grpId="0" animBg="1"/>
      <p:bldP spid="23" grpId="0"/>
      <p:bldP spid="32" grpId="0"/>
      <p:bldP spid="37" grpId="0"/>
      <p:bldP spid="46" grpId="0"/>
      <p:bldP spid="47" grpId="0"/>
      <p:bldP spid="80" grpId="0" animBg="1"/>
      <p:bldP spid="81" grpId="0" animBg="1"/>
      <p:bldP spid="83" grpId="0" animBg="1"/>
      <p:bldP spid="84" grpId="0" animBg="1"/>
      <p:bldP spid="87" grpId="0" animBg="1"/>
      <p:bldP spid="88" grpId="0" animBg="1"/>
      <p:bldP spid="89" grpId="0" animBg="1"/>
      <p:bldP spid="90" grpId="0" animBg="1"/>
      <p:bldP spid="91" grpId="0" animBg="1"/>
      <p:bldP spid="100" grpId="0" animBg="1"/>
      <p:bldP spid="102" grpId="0" animBg="1"/>
      <p:bldP spid="103" grpId="0" animBg="1"/>
      <p:bldP spid="104" grpId="0" animBg="1"/>
      <p:bldP spid="105" grpId="0" animBg="1"/>
      <p:bldP spid="106" grpId="0" animBg="1"/>
      <p:bldP spid="108" grpId="0" animBg="1"/>
      <p:bldP spid="113" grpId="0" animBg="1"/>
      <p:bldP spid="48" grpId="0" animBg="1"/>
      <p:bldP spid="53" grpId="0" animBg="1"/>
      <p:bldP spid="24"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3</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6: Term Sheets</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114187287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principles</a:t>
            </a:r>
          </a:p>
        </p:txBody>
      </p:sp>
      <p:sp>
        <p:nvSpPr>
          <p:cNvPr id="3" name="Content Placeholder 2"/>
          <p:cNvSpPr>
            <a:spLocks noGrp="1"/>
          </p:cNvSpPr>
          <p:nvPr>
            <p:ph idx="1"/>
          </p:nvPr>
        </p:nvSpPr>
        <p:spPr>
          <a:xfrm>
            <a:off x="1108709" y="2051474"/>
            <a:ext cx="10845397" cy="4257886"/>
          </a:xfrm>
        </p:spPr>
        <p:txBody>
          <a:bodyPr>
            <a:noAutofit/>
          </a:bodyPr>
          <a:lstStyle/>
          <a:p>
            <a:pPr marL="0">
              <a:lnSpc>
                <a:spcPct val="114000"/>
              </a:lnSpc>
              <a:spcBef>
                <a:spcPts val="0"/>
              </a:spcBef>
              <a:spcAft>
                <a:spcPts val="0"/>
              </a:spcAft>
              <a:buNone/>
            </a:pPr>
            <a:r>
              <a:rPr lang="en-GB" sz="3600" dirty="0">
                <a:solidFill>
                  <a:schemeClr val="accent4">
                    <a:lumMod val="50000"/>
                  </a:schemeClr>
                </a:solidFill>
              </a:rPr>
              <a:t>Term sheets (TS) are a set of contractual clauses that govern the rights and obligations of both entrepreneur and investor.  </a:t>
            </a:r>
          </a:p>
          <a:p>
            <a:pPr marL="0">
              <a:lnSpc>
                <a:spcPct val="114000"/>
              </a:lnSpc>
              <a:spcBef>
                <a:spcPts val="0"/>
              </a:spcBef>
              <a:spcAft>
                <a:spcPts val="0"/>
              </a:spcAft>
              <a:buNone/>
            </a:pPr>
            <a:r>
              <a:rPr lang="en-GB" sz="3600" dirty="0">
                <a:solidFill>
                  <a:schemeClr val="accent4">
                    <a:lumMod val="50000"/>
                  </a:schemeClr>
                </a:solidFill>
              </a:rPr>
              <a:t>TS are the negotiation bases for the final legal documents: </a:t>
            </a:r>
          </a:p>
          <a:p>
            <a:pPr marL="576072" lvl="1">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Corporate charter</a:t>
            </a:r>
          </a:p>
          <a:p>
            <a:pPr marL="576072" lvl="1">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Investor rights agreement &amp; purchase agreement</a:t>
            </a:r>
          </a:p>
          <a:p>
            <a:pPr marL="576072" lvl="1">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Founder employment agreements</a:t>
            </a: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163</a:t>
            </a:fld>
            <a:endParaRPr lang="en-US" dirty="0"/>
          </a:p>
        </p:txBody>
      </p:sp>
    </p:spTree>
    <p:extLst>
      <p:ext uri="{BB962C8B-B14F-4D97-AF65-F5344CB8AC3E}">
        <p14:creationId xmlns:p14="http://schemas.microsoft.com/office/powerpoint/2010/main" val="24994800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principles</a:t>
            </a:r>
          </a:p>
        </p:txBody>
      </p:sp>
      <p:sp>
        <p:nvSpPr>
          <p:cNvPr id="3" name="Content Placeholder 2"/>
          <p:cNvSpPr>
            <a:spLocks noGrp="1"/>
          </p:cNvSpPr>
          <p:nvPr>
            <p:ph idx="1"/>
          </p:nvPr>
        </p:nvSpPr>
        <p:spPr>
          <a:xfrm>
            <a:off x="1108709" y="2051474"/>
            <a:ext cx="10845397" cy="4260116"/>
          </a:xfrm>
        </p:spPr>
        <p:txBody>
          <a:bodyPr>
            <a:noAutofit/>
          </a:bodyPr>
          <a:lstStyle/>
          <a:p>
            <a:pPr marL="0">
              <a:lnSpc>
                <a:spcPct val="114000"/>
              </a:lnSpc>
              <a:spcBef>
                <a:spcPts val="0"/>
              </a:spcBef>
              <a:spcAft>
                <a:spcPts val="0"/>
              </a:spcAft>
              <a:buNone/>
            </a:pPr>
            <a:r>
              <a:rPr lang="en-GB" sz="3600" dirty="0">
                <a:solidFill>
                  <a:schemeClr val="accent4">
                    <a:lumMod val="50000"/>
                  </a:schemeClr>
                </a:solidFill>
              </a:rPr>
              <a:t>TS play several different roles: </a:t>
            </a:r>
          </a:p>
          <a:p>
            <a:pPr marL="576072" lvl="1">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Govern the rights, obligations, rewards of the parties</a:t>
            </a:r>
          </a:p>
          <a:p>
            <a:pPr marL="576072" lvl="1">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Shape the incentives for all parties (incl. employees)</a:t>
            </a:r>
          </a:p>
          <a:p>
            <a:pPr marL="576072" lvl="1">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Bring the parties to clarify their expectations</a:t>
            </a:r>
          </a:p>
          <a:p>
            <a:pPr marL="576072" lvl="1">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ea typeface="MS Mincho" panose="02020609040205080304" pitchFamily="49" charset="-128"/>
              </a:rPr>
              <a:t> Allocate risk across the two parties</a:t>
            </a:r>
          </a:p>
          <a:p>
            <a:pPr marL="576072" lvl="1">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ea typeface="MS Mincho" panose="02020609040205080304" pitchFamily="49" charset="-128"/>
              </a:rPr>
              <a:t> Specify the rights and duties of the parties towards external parties (employees, future investors) </a:t>
            </a: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164</a:t>
            </a:fld>
            <a:endParaRPr lang="en-US" dirty="0"/>
          </a:p>
        </p:txBody>
      </p:sp>
    </p:spTree>
    <p:extLst>
      <p:ext uri="{BB962C8B-B14F-4D97-AF65-F5344CB8AC3E}">
        <p14:creationId xmlns:p14="http://schemas.microsoft.com/office/powerpoint/2010/main" val="16165703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principles</a:t>
            </a:r>
          </a:p>
        </p:txBody>
      </p:sp>
      <p:sp>
        <p:nvSpPr>
          <p:cNvPr id="3" name="Content Placeholder 2"/>
          <p:cNvSpPr>
            <a:spLocks noGrp="1"/>
          </p:cNvSpPr>
          <p:nvPr>
            <p:ph idx="1"/>
          </p:nvPr>
        </p:nvSpPr>
        <p:spPr>
          <a:xfrm>
            <a:off x="1108709" y="2051474"/>
            <a:ext cx="11083291" cy="4260116"/>
          </a:xfrm>
        </p:spPr>
        <p:txBody>
          <a:bodyPr>
            <a:noAutofit/>
          </a:bodyPr>
          <a:lstStyle/>
          <a:p>
            <a:pPr marL="0" lvl="0" indent="0">
              <a:lnSpc>
                <a:spcPct val="114000"/>
              </a:lnSpc>
              <a:spcBef>
                <a:spcPts val="0"/>
              </a:spcBef>
              <a:spcAft>
                <a:spcPts val="0"/>
              </a:spcAft>
              <a:buClr>
                <a:srgbClr val="6F6F74"/>
              </a:buClr>
              <a:buNone/>
            </a:pPr>
            <a:r>
              <a:rPr lang="en-GB" sz="3600" dirty="0">
                <a:solidFill>
                  <a:schemeClr val="accent4">
                    <a:lumMod val="50000"/>
                  </a:schemeClr>
                </a:solidFill>
              </a:rPr>
              <a:t>TS govern several areas, we focus on:</a:t>
            </a:r>
          </a:p>
          <a:p>
            <a:pPr marL="576072" lvl="2">
              <a:lnSpc>
                <a:spcPct val="114000"/>
              </a:lnSpc>
              <a:spcBef>
                <a:spcPts val="0"/>
              </a:spcBef>
              <a:spcAft>
                <a:spcPts val="0"/>
              </a:spcAft>
              <a:buClr>
                <a:srgbClr val="6F6F74"/>
              </a:buClr>
              <a:buFont typeface="Courier New" panose="02070309020205020404" pitchFamily="49" charset="0"/>
              <a:buChar char="o"/>
            </a:pPr>
            <a:r>
              <a:rPr lang="en-GB" sz="3000" dirty="0">
                <a:solidFill>
                  <a:schemeClr val="accent4">
                    <a:lumMod val="50000"/>
                  </a:schemeClr>
                </a:solidFill>
              </a:rPr>
              <a:t> Cash flow rights</a:t>
            </a:r>
          </a:p>
          <a:p>
            <a:pPr marL="576072" lvl="2">
              <a:lnSpc>
                <a:spcPct val="114000"/>
              </a:lnSpc>
              <a:spcBef>
                <a:spcPts val="0"/>
              </a:spcBef>
              <a:spcAft>
                <a:spcPts val="0"/>
              </a:spcAft>
              <a:buClr>
                <a:srgbClr val="6F6F74"/>
              </a:buClr>
              <a:buFont typeface="Courier New" panose="02070309020205020404" pitchFamily="49" charset="0"/>
              <a:buChar char="o"/>
            </a:pPr>
            <a:r>
              <a:rPr lang="en-GB" sz="3000" dirty="0">
                <a:solidFill>
                  <a:schemeClr val="accent4">
                    <a:lumMod val="50000"/>
                  </a:schemeClr>
                </a:solidFill>
              </a:rPr>
              <a:t> Control rights </a:t>
            </a:r>
          </a:p>
          <a:p>
            <a:pPr marL="576072" lvl="2">
              <a:lnSpc>
                <a:spcPct val="114000"/>
              </a:lnSpc>
              <a:spcBef>
                <a:spcPts val="0"/>
              </a:spcBef>
              <a:spcAft>
                <a:spcPts val="0"/>
              </a:spcAft>
              <a:buClr>
                <a:srgbClr val="6F6F74"/>
              </a:buClr>
              <a:buFont typeface="Courier New" panose="02070309020205020404" pitchFamily="49" charset="0"/>
              <a:buChar char="o"/>
            </a:pPr>
            <a:r>
              <a:rPr lang="en-GB" sz="3000" dirty="0">
                <a:solidFill>
                  <a:schemeClr val="accent4">
                    <a:lumMod val="50000"/>
                  </a:schemeClr>
                </a:solidFill>
              </a:rPr>
              <a:t> Compensation and employment for founders and key employees</a:t>
            </a:r>
          </a:p>
          <a:p>
            <a:pPr marL="576072" lvl="2">
              <a:lnSpc>
                <a:spcPct val="114000"/>
              </a:lnSpc>
              <a:spcBef>
                <a:spcPts val="0"/>
              </a:spcBef>
              <a:spcAft>
                <a:spcPts val="0"/>
              </a:spcAft>
              <a:buClr>
                <a:srgbClr val="6F6F74"/>
              </a:buClr>
              <a:buFont typeface="Courier New" panose="02070309020205020404" pitchFamily="49" charset="0"/>
              <a:buChar char="o"/>
            </a:pPr>
            <a:r>
              <a:rPr lang="en-GB" sz="3000" dirty="0">
                <a:solidFill>
                  <a:schemeClr val="accent4">
                    <a:lumMod val="50000"/>
                  </a:schemeClr>
                </a:solidFill>
              </a:rPr>
              <a:t> Other rights (anti-dilution, future fundraising, liquidity)</a:t>
            </a:r>
          </a:p>
          <a:p>
            <a:pPr marL="576072" lvl="0" indent="-182880">
              <a:lnSpc>
                <a:spcPct val="114000"/>
              </a:lnSpc>
              <a:spcBef>
                <a:spcPts val="0"/>
              </a:spcBef>
              <a:spcAft>
                <a:spcPts val="0"/>
              </a:spcAft>
              <a:buClr>
                <a:srgbClr val="6F6F74"/>
              </a:buClr>
              <a:buFont typeface="Courier New" panose="02070309020205020404" pitchFamily="49" charset="0"/>
              <a:buChar char="o"/>
            </a:pPr>
            <a:endParaRPr lang="en-GB" sz="500" dirty="0">
              <a:solidFill>
                <a:schemeClr val="accent4">
                  <a:lumMod val="50000"/>
                </a:schemeClr>
              </a:solidFill>
            </a:endParaRPr>
          </a:p>
          <a:p>
            <a:pPr marL="0" indent="0">
              <a:lnSpc>
                <a:spcPct val="114000"/>
              </a:lnSpc>
              <a:spcBef>
                <a:spcPts val="0"/>
              </a:spcBef>
              <a:spcAft>
                <a:spcPts val="0"/>
              </a:spcAft>
              <a:buClr>
                <a:srgbClr val="6F6F74"/>
              </a:buClr>
              <a:buNone/>
            </a:pPr>
            <a:r>
              <a:rPr lang="en-GB" sz="3600" dirty="0">
                <a:solidFill>
                  <a:schemeClr val="accent4">
                    <a:lumMod val="50000"/>
                  </a:schemeClr>
                </a:solidFill>
              </a:rPr>
              <a:t>Entrepreneurs should rely on experienced lawyers for help on interpreting a proposed TS.</a:t>
            </a:r>
          </a:p>
          <a:p>
            <a:pPr marL="393192" lvl="0" indent="0">
              <a:lnSpc>
                <a:spcPct val="114000"/>
              </a:lnSpc>
              <a:spcBef>
                <a:spcPts val="0"/>
              </a:spcBef>
              <a:spcAft>
                <a:spcPts val="0"/>
              </a:spcAft>
              <a:buClr>
                <a:srgbClr val="6F6F74"/>
              </a:buClr>
              <a:buNone/>
            </a:pPr>
            <a:endParaRPr lang="en-GB" sz="5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165</a:t>
            </a:fld>
            <a:endParaRPr lang="en-US" dirty="0"/>
          </a:p>
        </p:txBody>
      </p:sp>
    </p:spTree>
    <p:extLst>
      <p:ext uri="{BB962C8B-B14F-4D97-AF65-F5344CB8AC3E}">
        <p14:creationId xmlns:p14="http://schemas.microsoft.com/office/powerpoint/2010/main" val="17316159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contingent contracting</a:t>
            </a:r>
          </a:p>
        </p:txBody>
      </p:sp>
      <p:sp>
        <p:nvSpPr>
          <p:cNvPr id="3" name="Content Placeholder 2"/>
          <p:cNvSpPr>
            <a:spLocks noGrp="1"/>
          </p:cNvSpPr>
          <p:nvPr>
            <p:ph idx="1"/>
          </p:nvPr>
        </p:nvSpPr>
        <p:spPr>
          <a:xfrm>
            <a:off x="1108709" y="1973415"/>
            <a:ext cx="10845397" cy="4695014"/>
          </a:xfrm>
        </p:spPr>
        <p:txBody>
          <a:bodyPr>
            <a:noAutofit/>
          </a:bodyPr>
          <a:lstStyle/>
          <a:p>
            <a:pPr marL="0">
              <a:lnSpc>
                <a:spcPct val="114000"/>
              </a:lnSpc>
              <a:spcBef>
                <a:spcPts val="0"/>
              </a:spcBef>
              <a:spcAft>
                <a:spcPts val="0"/>
              </a:spcAft>
              <a:buNone/>
            </a:pPr>
            <a:r>
              <a:rPr lang="en-GB" sz="3600" dirty="0">
                <a:solidFill>
                  <a:schemeClr val="accent4">
                    <a:lumMod val="50000"/>
                  </a:schemeClr>
                </a:solidFill>
              </a:rPr>
              <a:t>TS address highly uncertain prospects, which compound the natural impossibility to cover all possible future events and situations.</a:t>
            </a:r>
          </a:p>
          <a:p>
            <a:pPr marL="0">
              <a:lnSpc>
                <a:spcPct val="114000"/>
              </a:lnSpc>
              <a:spcBef>
                <a:spcPts val="0"/>
              </a:spcBef>
              <a:spcAft>
                <a:spcPts val="0"/>
              </a:spcAft>
              <a:buNone/>
            </a:pPr>
            <a:r>
              <a:rPr lang="en-GB" sz="3600" dirty="0">
                <a:solidFill>
                  <a:schemeClr val="accent4">
                    <a:lumMod val="50000"/>
                  </a:schemeClr>
                </a:solidFill>
              </a:rPr>
              <a:t>This is expressed as contracts being ‘incomplete.’</a:t>
            </a:r>
          </a:p>
          <a:p>
            <a:pPr marL="0">
              <a:lnSpc>
                <a:spcPct val="114000"/>
              </a:lnSpc>
              <a:spcBef>
                <a:spcPts val="0"/>
              </a:spcBef>
              <a:spcAft>
                <a:spcPts val="0"/>
              </a:spcAft>
              <a:buNone/>
            </a:pPr>
            <a:r>
              <a:rPr lang="en-GB" sz="3600" dirty="0">
                <a:solidFill>
                  <a:schemeClr val="accent4">
                    <a:lumMod val="50000"/>
                  </a:schemeClr>
                </a:solidFill>
              </a:rPr>
              <a:t>It is addressed through ‘contingent contracting,’ where clauses apply to certain situations only.</a:t>
            </a:r>
          </a:p>
        </p:txBody>
      </p:sp>
      <p:sp>
        <p:nvSpPr>
          <p:cNvPr id="4" name="Slide Number Placeholder 3"/>
          <p:cNvSpPr>
            <a:spLocks noGrp="1"/>
          </p:cNvSpPr>
          <p:nvPr>
            <p:ph type="sldNum" sz="quarter" idx="12"/>
          </p:nvPr>
        </p:nvSpPr>
        <p:spPr/>
        <p:txBody>
          <a:bodyPr/>
          <a:lstStyle/>
          <a:p>
            <a:fld id="{87505C8C-BB84-42E2-A236-8AB4ACB7820A}" type="slidenum">
              <a:rPr lang="en-US" smtClean="0"/>
              <a:t>166</a:t>
            </a:fld>
            <a:endParaRPr lang="en-US" dirty="0"/>
          </a:p>
        </p:txBody>
      </p:sp>
    </p:spTree>
    <p:extLst>
      <p:ext uri="{BB962C8B-B14F-4D97-AF65-F5344CB8AC3E}">
        <p14:creationId xmlns:p14="http://schemas.microsoft.com/office/powerpoint/2010/main" val="212158546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contingent contracting</a:t>
            </a:r>
          </a:p>
        </p:txBody>
      </p:sp>
      <p:sp>
        <p:nvSpPr>
          <p:cNvPr id="3" name="Content Placeholder 2"/>
          <p:cNvSpPr>
            <a:spLocks noGrp="1"/>
          </p:cNvSpPr>
          <p:nvPr>
            <p:ph idx="1"/>
          </p:nvPr>
        </p:nvSpPr>
        <p:spPr>
          <a:xfrm>
            <a:off x="1108709" y="1973415"/>
            <a:ext cx="10845397" cy="4695014"/>
          </a:xfrm>
        </p:spPr>
        <p:txBody>
          <a:bodyPr>
            <a:noAutofit/>
          </a:bodyPr>
          <a:lstStyle/>
          <a:p>
            <a:pPr marL="0" indent="0">
              <a:lnSpc>
                <a:spcPct val="114000"/>
              </a:lnSpc>
              <a:spcBef>
                <a:spcPts val="0"/>
              </a:spcBef>
              <a:spcAft>
                <a:spcPts val="0"/>
              </a:spcAft>
              <a:buNone/>
            </a:pPr>
            <a:r>
              <a:rPr lang="en-GB" sz="3600" dirty="0">
                <a:solidFill>
                  <a:schemeClr val="accent4">
                    <a:lumMod val="50000"/>
                  </a:schemeClr>
                </a:solidFill>
              </a:rPr>
              <a:t>TS define contingencies through ‘milestones’ which identify salient events that reveal information on whether the company’s progress conforms or not to expectations. </a:t>
            </a:r>
            <a:endParaRPr lang="en-GB" sz="3200" dirty="0">
              <a:solidFill>
                <a:schemeClr val="accent4">
                  <a:lumMod val="50000"/>
                </a:schemeClr>
              </a:solidFill>
            </a:endParaRPr>
          </a:p>
          <a:p>
            <a:pPr marL="576072" lvl="1">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ea typeface="MS Mincho" panose="02020609040205080304" pitchFamily="49" charset="-128"/>
              </a:rPr>
              <a:t> “The board of directors consists of five members. The investor nominates two. If the company fails to generate sales within 12 months from the closing, the investor nominates two additional directors”</a:t>
            </a:r>
          </a:p>
          <a:p>
            <a:pPr marL="576072" lvl="1">
              <a:lnSpc>
                <a:spcPct val="114000"/>
              </a:lnSpc>
              <a:spcBef>
                <a:spcPts val="0"/>
              </a:spcBef>
              <a:spcAft>
                <a:spcPts val="0"/>
              </a:spcAft>
              <a:buFont typeface="Courier New" panose="02070309020205020404" pitchFamily="49" charset="0"/>
              <a:buChar char="o"/>
            </a:pPr>
            <a:endParaRPr lang="en-US" sz="3200" dirty="0">
              <a:solidFill>
                <a:schemeClr val="accent4">
                  <a:lumMod val="50000"/>
                </a:schemeClr>
              </a:solidFill>
              <a:ea typeface="MS Mincho" panose="02020609040205080304" pitchFamily="49" charset="-128"/>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167</a:t>
            </a:fld>
            <a:endParaRPr lang="en-US" dirty="0"/>
          </a:p>
        </p:txBody>
      </p:sp>
    </p:spTree>
    <p:extLst>
      <p:ext uri="{BB962C8B-B14F-4D97-AF65-F5344CB8AC3E}">
        <p14:creationId xmlns:p14="http://schemas.microsoft.com/office/powerpoint/2010/main" val="305063997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milestones</a:t>
            </a:r>
          </a:p>
        </p:txBody>
      </p:sp>
      <p:sp>
        <p:nvSpPr>
          <p:cNvPr id="3" name="Content Placeholder 2"/>
          <p:cNvSpPr>
            <a:spLocks noGrp="1"/>
          </p:cNvSpPr>
          <p:nvPr>
            <p:ph idx="1"/>
          </p:nvPr>
        </p:nvSpPr>
        <p:spPr>
          <a:xfrm>
            <a:off x="1108709" y="2057016"/>
            <a:ext cx="10979659" cy="4260116"/>
          </a:xfrm>
        </p:spPr>
        <p:txBody>
          <a:bodyPr>
            <a:noAutofit/>
          </a:bodyPr>
          <a:lstStyle/>
          <a:p>
            <a:pPr marL="574675" indent="-574675">
              <a:lnSpc>
                <a:spcPct val="114000"/>
              </a:lnSpc>
              <a:spcBef>
                <a:spcPts val="0"/>
              </a:spcBef>
              <a:spcAft>
                <a:spcPts val="0"/>
              </a:spcAft>
              <a:buNone/>
            </a:pPr>
            <a:r>
              <a:rPr lang="en-US" sz="3600" dirty="0">
                <a:solidFill>
                  <a:schemeClr val="accent4">
                    <a:lumMod val="50000"/>
                  </a:schemeClr>
                </a:solidFill>
              </a:rPr>
              <a:t>Milestones measure performance in different dimensions: </a:t>
            </a:r>
          </a:p>
          <a:p>
            <a:pPr marL="574675" lvl="1">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600" dirty="0">
                <a:solidFill>
                  <a:schemeClr val="accent4">
                    <a:lumMod val="50000"/>
                  </a:schemeClr>
                </a:solidFill>
              </a:rPr>
              <a:t>Financial (e.g., sales, ebit, operating CF,  financial ratio)</a:t>
            </a:r>
          </a:p>
          <a:p>
            <a:pPr marL="574675"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Operational (e.g., regulatory approval, supply contract) </a:t>
            </a:r>
          </a:p>
          <a:p>
            <a:pPr marL="574675"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Managerial (e.g., hiring of CxO, independent director) </a:t>
            </a:r>
          </a:p>
          <a:p>
            <a:pPr marL="574675"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Technical (e.g., working prototype, license acquisition)</a:t>
            </a:r>
            <a:endParaRPr lang="en-GB"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168</a:t>
            </a:fld>
            <a:endParaRPr lang="en-US" dirty="0"/>
          </a:p>
        </p:txBody>
      </p:sp>
    </p:spTree>
    <p:extLst>
      <p:ext uri="{BB962C8B-B14F-4D97-AF65-F5344CB8AC3E}">
        <p14:creationId xmlns:p14="http://schemas.microsoft.com/office/powerpoint/2010/main" val="120069024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milestones</a:t>
            </a:r>
            <a:endParaRPr lang="en-US" sz="6000" dirty="0"/>
          </a:p>
        </p:txBody>
      </p:sp>
      <p:sp>
        <p:nvSpPr>
          <p:cNvPr id="3" name="Content Placeholder 2"/>
          <p:cNvSpPr>
            <a:spLocks noGrp="1"/>
          </p:cNvSpPr>
          <p:nvPr>
            <p:ph idx="1"/>
          </p:nvPr>
        </p:nvSpPr>
        <p:spPr>
          <a:xfrm>
            <a:off x="1108709" y="2051474"/>
            <a:ext cx="10845397" cy="4260116"/>
          </a:xfrm>
        </p:spPr>
        <p:txBody>
          <a:bodyPr>
            <a:noAutofit/>
          </a:bodyPr>
          <a:lstStyle/>
          <a:p>
            <a:pPr marL="55563" indent="0">
              <a:lnSpc>
                <a:spcPct val="114000"/>
              </a:lnSpc>
              <a:spcBef>
                <a:spcPts val="0"/>
              </a:spcBef>
              <a:spcAft>
                <a:spcPts val="0"/>
              </a:spcAft>
              <a:buNone/>
            </a:pPr>
            <a:r>
              <a:rPr lang="en-US" sz="3600" dirty="0">
                <a:solidFill>
                  <a:schemeClr val="accent4">
                    <a:lumMod val="50000"/>
                  </a:schemeClr>
                </a:solidFill>
              </a:rPr>
              <a:t>Milestones have important economic roles: </a:t>
            </a:r>
          </a:p>
          <a:p>
            <a:pPr marL="576072"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Define performance targets </a:t>
            </a:r>
          </a:p>
          <a:p>
            <a:pPr marL="576072"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Align expectations of entrepreneurs and investors</a:t>
            </a:r>
          </a:p>
          <a:p>
            <a:pPr marL="576072"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Provide a focal point for renegotiation</a:t>
            </a:r>
          </a:p>
          <a:p>
            <a:pPr marL="576072"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Facilitate negotiation about valuation, by linking it to performance targets</a:t>
            </a:r>
            <a:endParaRPr lang="en-GB"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169</a:t>
            </a:fld>
            <a:endParaRPr lang="en-US" dirty="0"/>
          </a:p>
        </p:txBody>
      </p:sp>
    </p:spTree>
    <p:extLst>
      <p:ext uri="{BB962C8B-B14F-4D97-AF65-F5344CB8AC3E}">
        <p14:creationId xmlns:p14="http://schemas.microsoft.com/office/powerpoint/2010/main" val="172389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847070" cy="1450757"/>
          </a:xfrm>
        </p:spPr>
        <p:txBody>
          <a:bodyPr>
            <a:normAutofit/>
          </a:bodyPr>
          <a:lstStyle/>
          <a:p>
            <a:r>
              <a:rPr lang="en-GB" sz="6000" dirty="0">
                <a:solidFill>
                  <a:schemeClr val="accent4">
                    <a:lumMod val="50000"/>
                  </a:schemeClr>
                </a:solidFill>
              </a:rPr>
              <a:t>Three fundamental principles</a:t>
            </a:r>
          </a:p>
        </p:txBody>
      </p:sp>
      <p:sp>
        <p:nvSpPr>
          <p:cNvPr id="3" name="Content Placeholder 2"/>
          <p:cNvSpPr>
            <a:spLocks noGrp="1"/>
          </p:cNvSpPr>
          <p:nvPr>
            <p:ph idx="1"/>
          </p:nvPr>
        </p:nvSpPr>
        <p:spPr>
          <a:xfrm>
            <a:off x="1088135" y="1845734"/>
            <a:ext cx="10442873" cy="4544180"/>
          </a:xfrm>
        </p:spPr>
        <p:txBody>
          <a:bodyPr>
            <a:normAutofit/>
          </a:bodyPr>
          <a:lstStyle/>
          <a:p>
            <a:pPr marL="0" indent="0">
              <a:lnSpc>
                <a:spcPct val="110000"/>
              </a:lnSpc>
              <a:spcBef>
                <a:spcPts val="0"/>
              </a:spcBef>
              <a:spcAft>
                <a:spcPts val="0"/>
              </a:spcAft>
              <a:buSzPct val="130000"/>
              <a:buNone/>
            </a:pPr>
            <a:r>
              <a:rPr lang="en-GB" sz="3600" dirty="0">
                <a:solidFill>
                  <a:schemeClr val="accent4">
                    <a:lumMod val="50000"/>
                  </a:schemeClr>
                </a:solidFill>
              </a:rPr>
              <a:t>1. </a:t>
            </a:r>
            <a:r>
              <a:rPr lang="en-US" sz="3600" dirty="0">
                <a:solidFill>
                  <a:schemeClr val="accent4">
                    <a:lumMod val="50000"/>
                  </a:schemeClr>
                </a:solidFill>
              </a:rPr>
              <a:t>Entrepreneurship as a recombination of existing resources to create new sources of value</a:t>
            </a:r>
            <a:r>
              <a:rPr lang="en-GB" sz="3600" dirty="0">
                <a:solidFill>
                  <a:schemeClr val="accent4">
                    <a:lumMod val="50000"/>
                  </a:schemeClr>
                </a:solidFill>
              </a:rPr>
              <a:t> (Joseph Schumpeter, 1930s)</a:t>
            </a:r>
          </a:p>
          <a:p>
            <a:pPr marL="548640" lvl="4" indent="0">
              <a:lnSpc>
                <a:spcPct val="110000"/>
              </a:lnSpc>
              <a:spcBef>
                <a:spcPts val="0"/>
              </a:spcBef>
              <a:spcAft>
                <a:spcPts val="0"/>
              </a:spcAft>
              <a:buFont typeface="Courier New" panose="02070309020205020404" pitchFamily="49" charset="0"/>
              <a:buChar char="o"/>
            </a:pPr>
            <a:r>
              <a:rPr lang="en-GB" sz="3200" dirty="0">
                <a:solidFill>
                  <a:schemeClr val="accent4">
                    <a:lumMod val="50000"/>
                  </a:schemeClr>
                </a:solidFill>
              </a:rPr>
              <a:t> Entrepreneurs need to convince resources owners to provide them</a:t>
            </a:r>
          </a:p>
          <a:p>
            <a:pPr marL="548640" lvl="4" indent="0">
              <a:lnSpc>
                <a:spcPct val="110000"/>
              </a:lnSpc>
              <a:spcBef>
                <a:spcPts val="0"/>
              </a:spcBef>
              <a:spcAft>
                <a:spcPts val="0"/>
              </a:spcAft>
              <a:buFont typeface="Courier New" panose="02070309020205020404" pitchFamily="49" charset="0"/>
              <a:buChar char="o"/>
            </a:pPr>
            <a:r>
              <a:rPr lang="en-US" sz="3200" dirty="0">
                <a:solidFill>
                  <a:schemeClr val="accent4">
                    <a:lumMod val="50000"/>
                  </a:schemeClr>
                </a:solidFill>
              </a:rPr>
              <a:t> Financing is a key resource because money allows the entrepreneurs to acquire other resources</a:t>
            </a:r>
            <a:r>
              <a:rPr lang="en-GB" sz="3200" dirty="0">
                <a:solidFill>
                  <a:schemeClr val="accent4">
                    <a:lumMod val="50000"/>
                  </a:schemeClr>
                </a:solidFill>
              </a:rPr>
              <a:t> (which ones?)</a:t>
            </a:r>
          </a:p>
        </p:txBody>
      </p:sp>
      <p:sp>
        <p:nvSpPr>
          <p:cNvPr id="4" name="Slide Number Placeholder 3"/>
          <p:cNvSpPr>
            <a:spLocks noGrp="1"/>
          </p:cNvSpPr>
          <p:nvPr>
            <p:ph type="sldNum" sz="quarter" idx="12"/>
          </p:nvPr>
        </p:nvSpPr>
        <p:spPr/>
        <p:txBody>
          <a:bodyPr/>
          <a:lstStyle/>
          <a:p>
            <a:fld id="{87505C8C-BB84-42E2-A236-8AB4ACB7820A}" type="slidenum">
              <a:rPr lang="en-US" smtClean="0"/>
              <a:t>17</a:t>
            </a:fld>
            <a:endParaRPr lang="en-US" dirty="0"/>
          </a:p>
        </p:txBody>
      </p:sp>
    </p:spTree>
    <p:extLst>
      <p:ext uri="{BB962C8B-B14F-4D97-AF65-F5344CB8AC3E}">
        <p14:creationId xmlns:p14="http://schemas.microsoft.com/office/powerpoint/2010/main" val="71513089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milestones</a:t>
            </a:r>
            <a:endParaRPr lang="en-US" sz="6000" dirty="0"/>
          </a:p>
        </p:txBody>
      </p:sp>
      <p:sp>
        <p:nvSpPr>
          <p:cNvPr id="3" name="Content Placeholder 2"/>
          <p:cNvSpPr>
            <a:spLocks noGrp="1"/>
          </p:cNvSpPr>
          <p:nvPr>
            <p:ph idx="1"/>
          </p:nvPr>
        </p:nvSpPr>
        <p:spPr>
          <a:xfrm>
            <a:off x="1108709" y="2051474"/>
            <a:ext cx="10845397" cy="426011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Future financing depends on meeting milestones. </a:t>
            </a:r>
          </a:p>
          <a:p>
            <a:pPr marL="0">
              <a:lnSpc>
                <a:spcPct val="114000"/>
              </a:lnSpc>
              <a:spcBef>
                <a:spcPts val="0"/>
              </a:spcBef>
              <a:spcAft>
                <a:spcPts val="0"/>
              </a:spcAft>
              <a:buNone/>
            </a:pPr>
            <a:r>
              <a:rPr lang="en-US" sz="3600" dirty="0">
                <a:solidFill>
                  <a:schemeClr val="accent4">
                    <a:lumMod val="50000"/>
                  </a:schemeClr>
                </a:solidFill>
              </a:rPr>
              <a:t>Indeed, staged financing creates milestones based on performance achievements.</a:t>
            </a:r>
          </a:p>
          <a:p>
            <a:pPr marL="576072" lvl="2">
              <a:lnSpc>
                <a:spcPct val="114000"/>
              </a:lnSpc>
              <a:spcBef>
                <a:spcPts val="0"/>
              </a:spcBef>
              <a:spcAft>
                <a:spcPts val="0"/>
              </a:spcAft>
              <a:buFont typeface="Courier New" panose="02070309020205020404" pitchFamily="49" charset="0"/>
              <a:buChar char="o"/>
              <a:tabLst>
                <a:tab pos="1252538" algn="l"/>
              </a:tabLst>
            </a:pPr>
            <a:r>
              <a:rPr lang="en-US" sz="3000" dirty="0">
                <a:solidFill>
                  <a:schemeClr val="accent4">
                    <a:lumMod val="50000"/>
                  </a:schemeClr>
                </a:solidFill>
              </a:rPr>
              <a:t> </a:t>
            </a:r>
            <a:r>
              <a:rPr lang="en-US" sz="3600" dirty="0">
                <a:solidFill>
                  <a:schemeClr val="accent4">
                    <a:lumMod val="50000"/>
                  </a:schemeClr>
                </a:solidFill>
              </a:rPr>
              <a:t>The ability to set meaningful milestones is an important skill of a good investor</a:t>
            </a: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170</a:t>
            </a:fld>
            <a:endParaRPr lang="en-US" dirty="0"/>
          </a:p>
        </p:txBody>
      </p:sp>
    </p:spTree>
    <p:extLst>
      <p:ext uri="{BB962C8B-B14F-4D97-AF65-F5344CB8AC3E}">
        <p14:creationId xmlns:p14="http://schemas.microsoft.com/office/powerpoint/2010/main" val="49591148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Term sheets: contingent contracting</a:t>
            </a:r>
          </a:p>
        </p:txBody>
      </p:sp>
      <p:sp>
        <p:nvSpPr>
          <p:cNvPr id="3" name="Content Placeholder 2"/>
          <p:cNvSpPr>
            <a:spLocks noGrp="1"/>
          </p:cNvSpPr>
          <p:nvPr>
            <p:ph idx="1"/>
          </p:nvPr>
        </p:nvSpPr>
        <p:spPr>
          <a:xfrm>
            <a:off x="1108709" y="2051474"/>
            <a:ext cx="10845397" cy="426011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Milestones also have drawbacks: </a:t>
            </a:r>
          </a:p>
          <a:p>
            <a:pPr marL="576072"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Defining performance may be elusive (when is a prototype really working?)</a:t>
            </a:r>
          </a:p>
          <a:p>
            <a:pPr marL="576072"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Pursuing milestones may lead to under-pivoting, e.g., in order to bring the product quickly to market</a:t>
            </a:r>
          </a:p>
          <a:p>
            <a:pPr marL="576072"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Pursuing milestones may lead to short-termism, e.g.,  in order to achieve a sales/production target</a:t>
            </a:r>
          </a:p>
        </p:txBody>
      </p:sp>
      <p:sp>
        <p:nvSpPr>
          <p:cNvPr id="4" name="Slide Number Placeholder 3"/>
          <p:cNvSpPr>
            <a:spLocks noGrp="1"/>
          </p:cNvSpPr>
          <p:nvPr>
            <p:ph type="sldNum" sz="quarter" idx="12"/>
          </p:nvPr>
        </p:nvSpPr>
        <p:spPr/>
        <p:txBody>
          <a:bodyPr/>
          <a:lstStyle/>
          <a:p>
            <a:fld id="{87505C8C-BB84-42E2-A236-8AB4ACB7820A}" type="slidenum">
              <a:rPr lang="en-US" smtClean="0"/>
              <a:t>171</a:t>
            </a:fld>
            <a:endParaRPr lang="en-US" dirty="0"/>
          </a:p>
        </p:txBody>
      </p:sp>
    </p:spTree>
    <p:extLst>
      <p:ext uri="{BB962C8B-B14F-4D97-AF65-F5344CB8AC3E}">
        <p14:creationId xmlns:p14="http://schemas.microsoft.com/office/powerpoint/2010/main" val="19018380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Nobel insights: incomplete contracts</a:t>
            </a:r>
            <a:endParaRPr lang="en-US" sz="6000" dirty="0"/>
          </a:p>
        </p:txBody>
      </p:sp>
      <p:sp>
        <p:nvSpPr>
          <p:cNvPr id="3" name="Content Placeholder 2"/>
          <p:cNvSpPr>
            <a:spLocks noGrp="1"/>
          </p:cNvSpPr>
          <p:nvPr>
            <p:ph idx="1"/>
          </p:nvPr>
        </p:nvSpPr>
        <p:spPr>
          <a:xfrm>
            <a:off x="1090421" y="1987466"/>
            <a:ext cx="10845397" cy="4260116"/>
          </a:xfrm>
        </p:spPr>
        <p:txBody>
          <a:bodyPr>
            <a:noAutofit/>
          </a:bodyPr>
          <a:lstStyle/>
          <a:p>
            <a:pPr marL="0">
              <a:lnSpc>
                <a:spcPct val="114000"/>
              </a:lnSpc>
              <a:spcBef>
                <a:spcPts val="0"/>
              </a:spcBef>
              <a:spcAft>
                <a:spcPts val="0"/>
              </a:spcAft>
              <a:buNone/>
            </a:pPr>
            <a:r>
              <a:rPr lang="en-US" sz="3200" dirty="0">
                <a:solidFill>
                  <a:schemeClr val="accent4">
                    <a:lumMod val="50000"/>
                  </a:schemeClr>
                </a:solidFill>
              </a:rPr>
              <a:t>Oliver Hart (Nobel, 2016): Why are contracts incomplete? How do contracts deal with unforeseen contingencies? </a:t>
            </a:r>
          </a:p>
          <a:p>
            <a:pPr marL="0">
              <a:lnSpc>
                <a:spcPct val="114000"/>
              </a:lnSpc>
              <a:spcBef>
                <a:spcPts val="0"/>
              </a:spcBef>
              <a:spcAft>
                <a:spcPts val="0"/>
              </a:spcAft>
              <a:buNone/>
            </a:pPr>
            <a:r>
              <a:rPr lang="en-US" sz="3200" dirty="0">
                <a:solidFill>
                  <a:schemeClr val="accent4">
                    <a:lumMod val="50000"/>
                  </a:schemeClr>
                </a:solidFill>
              </a:rPr>
              <a:t>He distinguishes between:</a:t>
            </a:r>
          </a:p>
          <a:p>
            <a:pPr marL="576072" lvl="2">
              <a:lnSpc>
                <a:spcPct val="114000"/>
              </a:lnSpc>
              <a:spcBef>
                <a:spcPts val="0"/>
              </a:spcBef>
              <a:spcAft>
                <a:spcPts val="0"/>
              </a:spcAft>
              <a:buFont typeface="Courier New" panose="02070309020205020404" pitchFamily="49" charset="0"/>
              <a:buChar char="o"/>
              <a:tabLst>
                <a:tab pos="1252538" algn="l"/>
              </a:tabLst>
            </a:pPr>
            <a:r>
              <a:rPr lang="en-US" sz="2800" dirty="0">
                <a:solidFill>
                  <a:schemeClr val="accent4">
                    <a:lumMod val="50000"/>
                  </a:schemeClr>
                </a:solidFill>
              </a:rPr>
              <a:t> Clauses that deal with verifiable actions (need a milestone)</a:t>
            </a:r>
          </a:p>
          <a:p>
            <a:pPr marL="576072" lvl="2">
              <a:lnSpc>
                <a:spcPct val="114000"/>
              </a:lnSpc>
              <a:spcBef>
                <a:spcPts val="0"/>
              </a:spcBef>
              <a:spcAft>
                <a:spcPts val="0"/>
              </a:spcAft>
              <a:buFont typeface="Courier New" panose="02070309020205020404" pitchFamily="49" charset="0"/>
              <a:buChar char="o"/>
              <a:tabLst>
                <a:tab pos="1252538" algn="l"/>
              </a:tabLst>
            </a:pPr>
            <a:r>
              <a:rPr lang="en-US" sz="2800" dirty="0">
                <a:solidFill>
                  <a:schemeClr val="accent4">
                    <a:lumMod val="50000"/>
                  </a:schemeClr>
                </a:solidFill>
              </a:rPr>
              <a:t> Clauses that allocate decision rights (only need to identify who has a right to decide) </a:t>
            </a:r>
          </a:p>
          <a:p>
            <a:pPr marL="0" indent="-82296">
              <a:lnSpc>
                <a:spcPct val="114000"/>
              </a:lnSpc>
              <a:spcBef>
                <a:spcPts val="0"/>
              </a:spcBef>
              <a:spcAft>
                <a:spcPts val="0"/>
              </a:spcAft>
              <a:buNone/>
              <a:tabLst>
                <a:tab pos="1252538" algn="l"/>
              </a:tabLst>
            </a:pPr>
            <a:r>
              <a:rPr lang="en-150" sz="3600" dirty="0">
                <a:solidFill>
                  <a:schemeClr val="accent4">
                    <a:lumMod val="50000"/>
                  </a:schemeClr>
                </a:solidFill>
              </a:rPr>
              <a:t>––</a:t>
            </a:r>
            <a:r>
              <a:rPr lang="en-US" sz="3600" dirty="0">
                <a:solidFill>
                  <a:schemeClr val="accent4">
                    <a:lumMod val="50000"/>
                  </a:schemeClr>
                </a:solidFill>
              </a:rPr>
              <a:t>&gt; explains why it is optimal to make control over the company contingent on performance </a:t>
            </a:r>
          </a:p>
        </p:txBody>
      </p:sp>
      <p:sp>
        <p:nvSpPr>
          <p:cNvPr id="4" name="Slide Number Placeholder 3"/>
          <p:cNvSpPr>
            <a:spLocks noGrp="1"/>
          </p:cNvSpPr>
          <p:nvPr>
            <p:ph type="sldNum" sz="quarter" idx="12"/>
          </p:nvPr>
        </p:nvSpPr>
        <p:spPr/>
        <p:txBody>
          <a:bodyPr/>
          <a:lstStyle/>
          <a:p>
            <a:fld id="{87505C8C-BB84-42E2-A236-8AB4ACB7820A}" type="slidenum">
              <a:rPr lang="en-US" smtClean="0"/>
              <a:t>172</a:t>
            </a:fld>
            <a:endParaRPr lang="en-US" dirty="0"/>
          </a:p>
        </p:txBody>
      </p:sp>
    </p:spTree>
    <p:extLst>
      <p:ext uri="{BB962C8B-B14F-4D97-AF65-F5344CB8AC3E}">
        <p14:creationId xmlns:p14="http://schemas.microsoft.com/office/powerpoint/2010/main" val="230924624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Nobel insights: incomplete contracts</a:t>
            </a:r>
            <a:endParaRPr lang="en-US" sz="6000" dirty="0"/>
          </a:p>
        </p:txBody>
      </p:sp>
      <p:sp>
        <p:nvSpPr>
          <p:cNvPr id="3" name="Content Placeholder 2"/>
          <p:cNvSpPr>
            <a:spLocks noGrp="1"/>
          </p:cNvSpPr>
          <p:nvPr>
            <p:ph idx="1"/>
          </p:nvPr>
        </p:nvSpPr>
        <p:spPr>
          <a:xfrm>
            <a:off x="1090421" y="1987466"/>
            <a:ext cx="11057244" cy="4260116"/>
          </a:xfrm>
        </p:spPr>
        <p:txBody>
          <a:bodyPr>
            <a:noAutofit/>
          </a:bodyPr>
          <a:lstStyle/>
          <a:p>
            <a:pPr marL="0" indent="-82296">
              <a:lnSpc>
                <a:spcPct val="114000"/>
              </a:lnSpc>
              <a:spcBef>
                <a:spcPts val="0"/>
              </a:spcBef>
              <a:spcAft>
                <a:spcPts val="0"/>
              </a:spcAft>
              <a:buNone/>
              <a:tabLst>
                <a:tab pos="1252538" algn="l"/>
              </a:tabLst>
            </a:pPr>
            <a:r>
              <a:rPr lang="en-US" sz="3600" dirty="0">
                <a:solidFill>
                  <a:schemeClr val="accent4">
                    <a:lumMod val="50000"/>
                  </a:schemeClr>
                </a:solidFill>
              </a:rPr>
              <a:t>The former type relies on the existence of precise circumstances that disclose information. </a:t>
            </a:r>
          </a:p>
          <a:p>
            <a:pPr marL="0" indent="-82296">
              <a:lnSpc>
                <a:spcPct val="114000"/>
              </a:lnSpc>
              <a:spcBef>
                <a:spcPts val="0"/>
              </a:spcBef>
              <a:spcAft>
                <a:spcPts val="0"/>
              </a:spcAft>
              <a:buNone/>
              <a:tabLst>
                <a:tab pos="1252538" algn="l"/>
              </a:tabLst>
            </a:pPr>
            <a:r>
              <a:rPr lang="en-US" sz="3600" dirty="0">
                <a:solidFill>
                  <a:schemeClr val="accent4">
                    <a:lumMod val="50000"/>
                  </a:schemeClr>
                </a:solidFill>
              </a:rPr>
              <a:t>The latter type deals with case where this is not possible, as often in ventures, where information is opaque and difficult to interpret. </a:t>
            </a:r>
          </a:p>
          <a:p>
            <a:pPr marL="0" indent="-82296">
              <a:lnSpc>
                <a:spcPct val="114000"/>
              </a:lnSpc>
              <a:spcBef>
                <a:spcPts val="0"/>
              </a:spcBef>
              <a:spcAft>
                <a:spcPts val="0"/>
              </a:spcAft>
              <a:buNone/>
              <a:tabLst>
                <a:tab pos="1252538" algn="l"/>
              </a:tabLst>
            </a:pPr>
            <a:r>
              <a:rPr lang="en-150" sz="3600" dirty="0">
                <a:solidFill>
                  <a:schemeClr val="accent4">
                    <a:lumMod val="50000"/>
                  </a:schemeClr>
                </a:solidFill>
              </a:rPr>
              <a:t>––</a:t>
            </a:r>
            <a:r>
              <a:rPr lang="en-US" sz="3600" dirty="0">
                <a:solidFill>
                  <a:schemeClr val="accent4">
                    <a:lumMod val="50000"/>
                  </a:schemeClr>
                </a:solidFill>
              </a:rPr>
              <a:t>&gt; It explains why it is optimal to make control over the company contingent on performance </a:t>
            </a:r>
          </a:p>
        </p:txBody>
      </p:sp>
      <p:sp>
        <p:nvSpPr>
          <p:cNvPr id="4" name="Slide Number Placeholder 3"/>
          <p:cNvSpPr>
            <a:spLocks noGrp="1"/>
          </p:cNvSpPr>
          <p:nvPr>
            <p:ph type="sldNum" sz="quarter" idx="12"/>
          </p:nvPr>
        </p:nvSpPr>
        <p:spPr/>
        <p:txBody>
          <a:bodyPr/>
          <a:lstStyle/>
          <a:p>
            <a:fld id="{87505C8C-BB84-42E2-A236-8AB4ACB7820A}" type="slidenum">
              <a:rPr lang="en-US" smtClean="0"/>
              <a:t>173</a:t>
            </a:fld>
            <a:endParaRPr lang="en-US" dirty="0"/>
          </a:p>
        </p:txBody>
      </p:sp>
    </p:spTree>
    <p:extLst>
      <p:ext uri="{BB962C8B-B14F-4D97-AF65-F5344CB8AC3E}">
        <p14:creationId xmlns:p14="http://schemas.microsoft.com/office/powerpoint/2010/main" val="98000122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Nobel insights: incomplete contracts</a:t>
            </a:r>
            <a:endParaRPr lang="en-US" sz="6000" dirty="0"/>
          </a:p>
        </p:txBody>
      </p:sp>
      <p:sp>
        <p:nvSpPr>
          <p:cNvPr id="3" name="Content Placeholder 2"/>
          <p:cNvSpPr>
            <a:spLocks noGrp="1"/>
          </p:cNvSpPr>
          <p:nvPr>
            <p:ph idx="1"/>
          </p:nvPr>
        </p:nvSpPr>
        <p:spPr>
          <a:xfrm>
            <a:off x="1090421" y="1987466"/>
            <a:ext cx="10845397" cy="426011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Hart’s second contribution is to understand renegotiation: Contracts are dynamic and respond to changes in external/internal conditions. </a:t>
            </a:r>
          </a:p>
          <a:p>
            <a:pPr marL="576072" lvl="2">
              <a:lnSpc>
                <a:spcPct val="114000"/>
              </a:lnSpc>
              <a:spcBef>
                <a:spcPts val="0"/>
              </a:spcBef>
              <a:spcAft>
                <a:spcPts val="0"/>
              </a:spcAft>
              <a:buFont typeface="Courier New" panose="02070309020205020404" pitchFamily="49" charset="0"/>
              <a:buChar char="o"/>
              <a:tabLst>
                <a:tab pos="1252538" algn="l"/>
              </a:tabLst>
            </a:pPr>
            <a:r>
              <a:rPr lang="en-US" sz="3000" dirty="0">
                <a:solidFill>
                  <a:schemeClr val="accent4">
                    <a:lumMod val="50000"/>
                  </a:schemeClr>
                </a:solidFill>
              </a:rPr>
              <a:t> This also </a:t>
            </a:r>
            <a:r>
              <a:rPr lang="en-US" sz="3200" dirty="0">
                <a:solidFill>
                  <a:schemeClr val="accent4">
                    <a:lumMod val="50000"/>
                  </a:schemeClr>
                </a:solidFill>
              </a:rPr>
              <a:t>explains how renegotiation is affected by initial contract rules: Series A rounds provide a reference point from which contracting can later deviate</a:t>
            </a:r>
          </a:p>
        </p:txBody>
      </p:sp>
      <p:sp>
        <p:nvSpPr>
          <p:cNvPr id="4" name="Slide Number Placeholder 3"/>
          <p:cNvSpPr>
            <a:spLocks noGrp="1"/>
          </p:cNvSpPr>
          <p:nvPr>
            <p:ph type="sldNum" sz="quarter" idx="12"/>
          </p:nvPr>
        </p:nvSpPr>
        <p:spPr/>
        <p:txBody>
          <a:bodyPr/>
          <a:lstStyle/>
          <a:p>
            <a:fld id="{87505C8C-BB84-42E2-A236-8AB4ACB7820A}" type="slidenum">
              <a:rPr lang="en-US" smtClean="0"/>
              <a:t>174</a:t>
            </a:fld>
            <a:endParaRPr lang="en-US" dirty="0"/>
          </a:p>
        </p:txBody>
      </p:sp>
    </p:spTree>
    <p:extLst>
      <p:ext uri="{BB962C8B-B14F-4D97-AF65-F5344CB8AC3E}">
        <p14:creationId xmlns:p14="http://schemas.microsoft.com/office/powerpoint/2010/main" val="357915611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t>Term sheets: series</a:t>
            </a:r>
          </a:p>
        </p:txBody>
      </p:sp>
      <p:sp>
        <p:nvSpPr>
          <p:cNvPr id="3" name="Content Placeholder 2"/>
          <p:cNvSpPr>
            <a:spLocks noGrp="1"/>
          </p:cNvSpPr>
          <p:nvPr>
            <p:ph idx="1"/>
          </p:nvPr>
        </p:nvSpPr>
        <p:spPr>
          <a:xfrm>
            <a:off x="1108709" y="2051474"/>
            <a:ext cx="10845397" cy="4260116"/>
          </a:xfrm>
        </p:spPr>
        <p:txBody>
          <a:bodyPr>
            <a:noAutofit/>
          </a:bodyPr>
          <a:lstStyle/>
          <a:p>
            <a:pPr marL="0" lvl="0">
              <a:lnSpc>
                <a:spcPct val="114000"/>
              </a:lnSpc>
              <a:spcBef>
                <a:spcPts val="0"/>
              </a:spcBef>
              <a:spcAft>
                <a:spcPts val="0"/>
              </a:spcAft>
              <a:buClr>
                <a:srgbClr val="6F6F74"/>
              </a:buClr>
              <a:buNone/>
            </a:pPr>
            <a:endParaRPr lang="en-GB" sz="500" dirty="0">
              <a:solidFill>
                <a:schemeClr val="accent4">
                  <a:lumMod val="50000"/>
                </a:schemeClr>
              </a:solidFill>
            </a:endParaRPr>
          </a:p>
          <a:p>
            <a:pPr marL="92592" lvl="0" indent="-183600">
              <a:lnSpc>
                <a:spcPct val="114000"/>
              </a:lnSpc>
              <a:spcBef>
                <a:spcPts val="0"/>
              </a:spcBef>
              <a:spcAft>
                <a:spcPts val="0"/>
              </a:spcAft>
              <a:buClr>
                <a:srgbClr val="6F6F74"/>
              </a:buClr>
              <a:buFont typeface="Courier New" panose="02070309020205020404" pitchFamily="49" charset="0"/>
              <a:buChar char="o"/>
            </a:pPr>
            <a:endParaRPr lang="en-GB" sz="500" dirty="0">
              <a:solidFill>
                <a:schemeClr val="accent4">
                  <a:lumMod val="50000"/>
                </a:schemeClr>
              </a:solidFill>
            </a:endParaRPr>
          </a:p>
          <a:p>
            <a:pPr marL="0" lvl="0" indent="-91008">
              <a:lnSpc>
                <a:spcPct val="114000"/>
              </a:lnSpc>
              <a:spcBef>
                <a:spcPts val="0"/>
              </a:spcBef>
              <a:spcAft>
                <a:spcPts val="0"/>
              </a:spcAft>
              <a:buClr>
                <a:srgbClr val="6F6F74"/>
              </a:buClr>
              <a:buNone/>
            </a:pPr>
            <a:r>
              <a:rPr lang="en-GB" sz="3600" dirty="0">
                <a:solidFill>
                  <a:schemeClr val="accent4">
                    <a:lumMod val="50000"/>
                  </a:schemeClr>
                </a:solidFill>
              </a:rPr>
              <a:t>TS come in Series (A, B, …F…). Series A sets the terms for future rounds, so it is most salient.</a:t>
            </a:r>
          </a:p>
          <a:p>
            <a:pPr marL="0" lvl="0" indent="-91008">
              <a:lnSpc>
                <a:spcPct val="114000"/>
              </a:lnSpc>
              <a:spcBef>
                <a:spcPts val="0"/>
              </a:spcBef>
              <a:spcAft>
                <a:spcPts val="0"/>
              </a:spcAft>
              <a:buClr>
                <a:srgbClr val="6F6F74"/>
              </a:buClr>
              <a:buNone/>
            </a:pPr>
            <a:r>
              <a:rPr lang="en-GB" sz="3600" dirty="0">
                <a:solidFill>
                  <a:schemeClr val="accent4">
                    <a:lumMod val="50000"/>
                  </a:schemeClr>
                </a:solidFill>
              </a:rPr>
              <a:t>Each series has a (partially) different set of investors. So each series votes as such, by majority. </a:t>
            </a:r>
          </a:p>
          <a:p>
            <a:pPr marL="0" lvl="0">
              <a:lnSpc>
                <a:spcPct val="114000"/>
              </a:lnSpc>
              <a:spcBef>
                <a:spcPts val="0"/>
              </a:spcBef>
              <a:spcAft>
                <a:spcPts val="0"/>
              </a:spcAft>
              <a:buClr>
                <a:srgbClr val="6F6F74"/>
              </a:buClr>
              <a:buNone/>
            </a:pPr>
            <a:endParaRPr lang="en-US" sz="7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175</a:t>
            </a:fld>
            <a:endParaRPr lang="en-US" dirty="0"/>
          </a:p>
        </p:txBody>
      </p:sp>
    </p:spTree>
    <p:extLst>
      <p:ext uri="{BB962C8B-B14F-4D97-AF65-F5344CB8AC3E}">
        <p14:creationId xmlns:p14="http://schemas.microsoft.com/office/powerpoint/2010/main" val="138336103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Compensation and employment</a:t>
            </a:r>
          </a:p>
        </p:txBody>
      </p:sp>
      <p:sp>
        <p:nvSpPr>
          <p:cNvPr id="3" name="Content Placeholder 2"/>
          <p:cNvSpPr>
            <a:spLocks noGrp="1"/>
          </p:cNvSpPr>
          <p:nvPr>
            <p:ph idx="1"/>
          </p:nvPr>
        </p:nvSpPr>
        <p:spPr>
          <a:xfrm>
            <a:off x="1097279" y="2028959"/>
            <a:ext cx="10768490" cy="4232742"/>
          </a:xfrm>
        </p:spPr>
        <p:txBody>
          <a:bodyPr>
            <a:normAutofit/>
          </a:bodyPr>
          <a:lstStyle/>
          <a:p>
            <a:pPr marL="385200" indent="0">
              <a:lnSpc>
                <a:spcPct val="114000"/>
              </a:lnSpc>
              <a:spcBef>
                <a:spcPts val="0"/>
              </a:spcBef>
              <a:spcAft>
                <a:spcPts val="0"/>
              </a:spcAft>
              <a:buNone/>
            </a:pPr>
            <a:r>
              <a:rPr lang="en-GB" sz="3600" dirty="0">
                <a:solidFill>
                  <a:schemeClr val="accent4">
                    <a:lumMod val="50000"/>
                  </a:schemeClr>
                </a:solidFill>
              </a:rPr>
              <a:t>Upon funding, founders become employees.</a:t>
            </a:r>
          </a:p>
          <a:p>
            <a:pPr marL="385200" indent="0">
              <a:lnSpc>
                <a:spcPct val="114000"/>
              </a:lnSpc>
              <a:spcBef>
                <a:spcPts val="0"/>
              </a:spcBef>
              <a:spcAft>
                <a:spcPts val="0"/>
              </a:spcAft>
              <a:buNone/>
            </a:pPr>
            <a:r>
              <a:rPr lang="en-GB" sz="3600" dirty="0">
                <a:solidFill>
                  <a:schemeClr val="accent4">
                    <a:lumMod val="50000"/>
                  </a:schemeClr>
                </a:solidFill>
              </a:rPr>
              <a:t>Main implications of founder employment agreements: </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They can be fired (Steve Jobs &amp; Travis Kalanick)</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They are subject to non-compete laws</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They confer to the company their IP</a:t>
            </a:r>
          </a:p>
        </p:txBody>
      </p:sp>
      <p:sp>
        <p:nvSpPr>
          <p:cNvPr id="4" name="Slide Number Placeholder 3"/>
          <p:cNvSpPr>
            <a:spLocks noGrp="1"/>
          </p:cNvSpPr>
          <p:nvPr>
            <p:ph type="sldNum" sz="quarter" idx="12"/>
          </p:nvPr>
        </p:nvSpPr>
        <p:spPr/>
        <p:txBody>
          <a:bodyPr/>
          <a:lstStyle/>
          <a:p>
            <a:fld id="{87505C8C-BB84-42E2-A236-8AB4ACB7820A}" type="slidenum">
              <a:rPr lang="en-US" smtClean="0"/>
              <a:t>176</a:t>
            </a:fld>
            <a:endParaRPr lang="en-US" dirty="0"/>
          </a:p>
        </p:txBody>
      </p:sp>
    </p:spTree>
    <p:extLst>
      <p:ext uri="{BB962C8B-B14F-4D97-AF65-F5344CB8AC3E}">
        <p14:creationId xmlns:p14="http://schemas.microsoft.com/office/powerpoint/2010/main" val="56715634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Compensation and employment</a:t>
            </a:r>
          </a:p>
        </p:txBody>
      </p:sp>
      <p:sp>
        <p:nvSpPr>
          <p:cNvPr id="3" name="Content Placeholder 2"/>
          <p:cNvSpPr>
            <a:spLocks noGrp="1"/>
          </p:cNvSpPr>
          <p:nvPr>
            <p:ph idx="1"/>
          </p:nvPr>
        </p:nvSpPr>
        <p:spPr>
          <a:xfrm>
            <a:off x="1097279" y="2040042"/>
            <a:ext cx="10768490" cy="4432195"/>
          </a:xfrm>
        </p:spPr>
        <p:txBody>
          <a:bodyPr>
            <a:normAutofit fontScale="92500" lnSpcReduction="20000"/>
          </a:bodyPr>
          <a:lstStyle/>
          <a:p>
            <a:pPr marL="385200" indent="0">
              <a:lnSpc>
                <a:spcPct val="124000"/>
              </a:lnSpc>
              <a:spcBef>
                <a:spcPts val="0"/>
              </a:spcBef>
              <a:spcAft>
                <a:spcPts val="0"/>
              </a:spcAft>
              <a:buNone/>
            </a:pPr>
            <a:r>
              <a:rPr lang="en-GB" sz="4200" dirty="0">
                <a:solidFill>
                  <a:schemeClr val="accent4">
                    <a:lumMod val="50000"/>
                  </a:schemeClr>
                </a:solidFill>
              </a:rPr>
              <a:t>Founders receive compensation that may include:</a:t>
            </a:r>
          </a:p>
          <a:p>
            <a:pPr marL="576072" indent="-182880">
              <a:lnSpc>
                <a:spcPct val="124000"/>
              </a:lnSpc>
              <a:spcBef>
                <a:spcPts val="0"/>
              </a:spcBef>
              <a:spcAft>
                <a:spcPts val="0"/>
              </a:spcAft>
              <a:buFont typeface="Courier New" panose="02070309020205020404" pitchFamily="49" charset="0"/>
              <a:buChar char="o"/>
            </a:pPr>
            <a:r>
              <a:rPr lang="en-GB" sz="3800" dirty="0">
                <a:solidFill>
                  <a:schemeClr val="accent4">
                    <a:lumMod val="50000"/>
                  </a:schemeClr>
                </a:solidFill>
              </a:rPr>
              <a:t> Salary (below market)</a:t>
            </a:r>
          </a:p>
          <a:p>
            <a:pPr marL="576072" indent="-182880">
              <a:lnSpc>
                <a:spcPct val="124000"/>
              </a:lnSpc>
              <a:spcBef>
                <a:spcPts val="0"/>
              </a:spcBef>
              <a:spcAft>
                <a:spcPts val="0"/>
              </a:spcAft>
              <a:buFont typeface="Courier New" panose="02070309020205020404" pitchFamily="49" charset="0"/>
              <a:buChar char="o"/>
            </a:pPr>
            <a:r>
              <a:rPr lang="en-GB" sz="3800" dirty="0">
                <a:solidFill>
                  <a:schemeClr val="accent4">
                    <a:lumMod val="50000"/>
                  </a:schemeClr>
                </a:solidFill>
              </a:rPr>
              <a:t> Performance bonus </a:t>
            </a:r>
          </a:p>
          <a:p>
            <a:pPr marL="576072" indent="-182880">
              <a:lnSpc>
                <a:spcPct val="124000"/>
              </a:lnSpc>
              <a:spcBef>
                <a:spcPts val="0"/>
              </a:spcBef>
              <a:spcAft>
                <a:spcPts val="0"/>
              </a:spcAft>
              <a:buFont typeface="Courier New" panose="02070309020205020404" pitchFamily="49" charset="0"/>
              <a:buChar char="o"/>
            </a:pPr>
            <a:r>
              <a:rPr lang="en-GB" sz="3800" dirty="0">
                <a:solidFill>
                  <a:schemeClr val="accent4">
                    <a:lumMod val="50000"/>
                  </a:schemeClr>
                </a:solidFill>
              </a:rPr>
              <a:t> Stock options (at </a:t>
            </a:r>
            <a:r>
              <a:rPr lang="en-GB" sz="3600" dirty="0">
                <a:solidFill>
                  <a:schemeClr val="accent4">
                    <a:lumMod val="50000"/>
                  </a:schemeClr>
                </a:solidFill>
              </a:rPr>
              <a:t>later stages, to restore incentives)</a:t>
            </a:r>
          </a:p>
          <a:p>
            <a:pPr marL="385200" indent="0">
              <a:lnSpc>
                <a:spcPct val="124000"/>
              </a:lnSpc>
              <a:spcBef>
                <a:spcPts val="0"/>
              </a:spcBef>
              <a:spcAft>
                <a:spcPts val="0"/>
              </a:spcAft>
              <a:buNone/>
            </a:pPr>
            <a:r>
              <a:rPr lang="en-GB" sz="4200" dirty="0">
                <a:solidFill>
                  <a:schemeClr val="accent4">
                    <a:lumMod val="50000"/>
                  </a:schemeClr>
                </a:solidFill>
              </a:rPr>
              <a:t>Two guiding principles: </a:t>
            </a:r>
          </a:p>
          <a:p>
            <a:pPr marL="576072" indent="-182880">
              <a:lnSpc>
                <a:spcPct val="124000"/>
              </a:lnSpc>
              <a:spcBef>
                <a:spcPts val="0"/>
              </a:spcBef>
              <a:spcAft>
                <a:spcPts val="0"/>
              </a:spcAft>
              <a:buFont typeface="Courier New" panose="02070309020205020404" pitchFamily="49" charset="0"/>
              <a:buChar char="o"/>
            </a:pPr>
            <a:r>
              <a:rPr lang="en-GB" sz="3800" dirty="0">
                <a:solidFill>
                  <a:schemeClr val="accent4">
                    <a:lumMod val="50000"/>
                  </a:schemeClr>
                </a:solidFill>
              </a:rPr>
              <a:t> Defer pay as much as possible to save cash</a:t>
            </a:r>
          </a:p>
          <a:p>
            <a:pPr marL="576072" indent="-182880">
              <a:lnSpc>
                <a:spcPct val="124000"/>
              </a:lnSpc>
              <a:spcBef>
                <a:spcPts val="0"/>
              </a:spcBef>
              <a:spcAft>
                <a:spcPts val="0"/>
              </a:spcAft>
              <a:buFont typeface="Courier New" panose="02070309020205020404" pitchFamily="49" charset="0"/>
              <a:buChar char="o"/>
            </a:pPr>
            <a:r>
              <a:rPr lang="en-GB" sz="3800" dirty="0">
                <a:solidFill>
                  <a:schemeClr val="accent4">
                    <a:lumMod val="50000"/>
                  </a:schemeClr>
                </a:solidFill>
              </a:rPr>
              <a:t> Provide incentives for long-term value creation</a:t>
            </a:r>
          </a:p>
        </p:txBody>
      </p:sp>
      <p:sp>
        <p:nvSpPr>
          <p:cNvPr id="4" name="Slide Number Placeholder 3"/>
          <p:cNvSpPr>
            <a:spLocks noGrp="1"/>
          </p:cNvSpPr>
          <p:nvPr>
            <p:ph type="sldNum" sz="quarter" idx="12"/>
          </p:nvPr>
        </p:nvSpPr>
        <p:spPr/>
        <p:txBody>
          <a:bodyPr/>
          <a:lstStyle/>
          <a:p>
            <a:fld id="{87505C8C-BB84-42E2-A236-8AB4ACB7820A}" type="slidenum">
              <a:rPr lang="en-US" smtClean="0"/>
              <a:t>177</a:t>
            </a:fld>
            <a:endParaRPr lang="en-US" dirty="0"/>
          </a:p>
        </p:txBody>
      </p:sp>
    </p:spTree>
    <p:extLst>
      <p:ext uri="{BB962C8B-B14F-4D97-AF65-F5344CB8AC3E}">
        <p14:creationId xmlns:p14="http://schemas.microsoft.com/office/powerpoint/2010/main" val="125921687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Compensation and employment</a:t>
            </a:r>
          </a:p>
        </p:txBody>
      </p:sp>
      <p:sp>
        <p:nvSpPr>
          <p:cNvPr id="3" name="Content Placeholder 2"/>
          <p:cNvSpPr>
            <a:spLocks noGrp="1"/>
          </p:cNvSpPr>
          <p:nvPr>
            <p:ph idx="1"/>
          </p:nvPr>
        </p:nvSpPr>
        <p:spPr>
          <a:xfrm>
            <a:off x="1097279" y="2040042"/>
            <a:ext cx="10768490" cy="4432195"/>
          </a:xfrm>
        </p:spPr>
        <p:txBody>
          <a:bodyPr>
            <a:normAutofit fontScale="92500"/>
          </a:bodyPr>
          <a:lstStyle/>
          <a:p>
            <a:pPr marL="0" indent="0">
              <a:lnSpc>
                <a:spcPct val="124000"/>
              </a:lnSpc>
              <a:spcBef>
                <a:spcPts val="0"/>
              </a:spcBef>
              <a:spcAft>
                <a:spcPts val="0"/>
              </a:spcAft>
              <a:buNone/>
            </a:pPr>
            <a:r>
              <a:rPr lang="en-GB" sz="3900" dirty="0">
                <a:solidFill>
                  <a:schemeClr val="accent4">
                    <a:lumMod val="50000"/>
                  </a:schemeClr>
                </a:solidFill>
              </a:rPr>
              <a:t>Most of the compensation derives from future sale of common stock. </a:t>
            </a:r>
          </a:p>
          <a:p>
            <a:pPr marL="0" indent="0">
              <a:lnSpc>
                <a:spcPct val="124000"/>
              </a:lnSpc>
              <a:spcBef>
                <a:spcPts val="0"/>
              </a:spcBef>
              <a:spcAft>
                <a:spcPts val="0"/>
              </a:spcAft>
              <a:buNone/>
            </a:pPr>
            <a:r>
              <a:rPr lang="en-GB" sz="3900" dirty="0">
                <a:solidFill>
                  <a:schemeClr val="accent4">
                    <a:lumMod val="50000"/>
                  </a:schemeClr>
                </a:solidFill>
              </a:rPr>
              <a:t>Founders’ stock is vested (‘earned back’) with two criteria:  </a:t>
            </a:r>
          </a:p>
          <a:p>
            <a:pPr marL="576072" indent="-182880">
              <a:lnSpc>
                <a:spcPct val="124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r>
              <a:rPr lang="en-GB" sz="3500" dirty="0">
                <a:solidFill>
                  <a:schemeClr val="accent4">
                    <a:lumMod val="50000"/>
                  </a:schemeClr>
                </a:solidFill>
              </a:rPr>
              <a:t>Time vesting (linear, with/out cliff, acceleration)</a:t>
            </a:r>
          </a:p>
          <a:p>
            <a:pPr marL="576072" indent="-182880">
              <a:lnSpc>
                <a:spcPct val="124000"/>
              </a:lnSpc>
              <a:spcBef>
                <a:spcPts val="0"/>
              </a:spcBef>
              <a:spcAft>
                <a:spcPts val="0"/>
              </a:spcAft>
              <a:buFont typeface="Courier New" panose="02070309020205020404" pitchFamily="49" charset="0"/>
              <a:buChar char="o"/>
            </a:pPr>
            <a:r>
              <a:rPr lang="en-GB" sz="3500" dirty="0">
                <a:solidFill>
                  <a:schemeClr val="accent4">
                    <a:lumMod val="50000"/>
                  </a:schemeClr>
                </a:solidFill>
              </a:rPr>
              <a:t> Performance vesting (accelerated upon IPO/acquisition)</a:t>
            </a:r>
          </a:p>
          <a:p>
            <a:pPr marL="55563" indent="0">
              <a:lnSpc>
                <a:spcPct val="124000"/>
              </a:lnSpc>
              <a:spcBef>
                <a:spcPts val="0"/>
              </a:spcBef>
              <a:spcAft>
                <a:spcPts val="0"/>
              </a:spcAft>
              <a:buNone/>
            </a:pPr>
            <a:r>
              <a:rPr lang="en-GB" sz="3900" dirty="0">
                <a:solidFill>
                  <a:schemeClr val="accent4">
                    <a:lumMod val="50000"/>
                  </a:schemeClr>
                </a:solidFill>
              </a:rPr>
              <a:t>Vesting is lost in case of dismissal with cause. </a:t>
            </a:r>
          </a:p>
        </p:txBody>
      </p:sp>
      <p:sp>
        <p:nvSpPr>
          <p:cNvPr id="4" name="Slide Number Placeholder 3"/>
          <p:cNvSpPr>
            <a:spLocks noGrp="1"/>
          </p:cNvSpPr>
          <p:nvPr>
            <p:ph type="sldNum" sz="quarter" idx="12"/>
          </p:nvPr>
        </p:nvSpPr>
        <p:spPr/>
        <p:txBody>
          <a:bodyPr/>
          <a:lstStyle/>
          <a:p>
            <a:fld id="{87505C8C-BB84-42E2-A236-8AB4ACB7820A}" type="slidenum">
              <a:rPr lang="en-US" smtClean="0"/>
              <a:t>178</a:t>
            </a:fld>
            <a:endParaRPr lang="en-US" dirty="0"/>
          </a:p>
        </p:txBody>
      </p:sp>
    </p:spTree>
    <p:extLst>
      <p:ext uri="{BB962C8B-B14F-4D97-AF65-F5344CB8AC3E}">
        <p14:creationId xmlns:p14="http://schemas.microsoft.com/office/powerpoint/2010/main" val="41592038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Compensation and employment</a:t>
            </a:r>
          </a:p>
        </p:txBody>
      </p:sp>
      <p:sp>
        <p:nvSpPr>
          <p:cNvPr id="3" name="Content Placeholder 2"/>
          <p:cNvSpPr>
            <a:spLocks noGrp="1"/>
          </p:cNvSpPr>
          <p:nvPr>
            <p:ph idx="1"/>
          </p:nvPr>
        </p:nvSpPr>
        <p:spPr>
          <a:xfrm>
            <a:off x="1097279" y="2040042"/>
            <a:ext cx="10768490" cy="4432195"/>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Example: founder obtains 60% ownership; vesting is at 6% quarterly rate with a cliff of one year.</a:t>
            </a:r>
          </a:p>
          <a:p>
            <a:pPr marL="576072" indent="-18288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Each quarter the founder vests 6% of its whole allotted common stock (60%) </a:t>
            </a:r>
            <a:r>
              <a:rPr lang="en-150" sz="3200" dirty="0">
                <a:solidFill>
                  <a:schemeClr val="accent4">
                    <a:lumMod val="50000"/>
                  </a:schemeClr>
                </a:solidFill>
              </a:rPr>
              <a:t>––</a:t>
            </a:r>
            <a:r>
              <a:rPr lang="en-US" sz="3200" dirty="0">
                <a:solidFill>
                  <a:schemeClr val="accent4">
                    <a:lumMod val="50000"/>
                  </a:schemeClr>
                </a:solidFill>
              </a:rPr>
              <a:t>&gt;</a:t>
            </a:r>
            <a:r>
              <a:rPr lang="en-GB" sz="3200" dirty="0">
                <a:solidFill>
                  <a:schemeClr val="accent4">
                    <a:lumMod val="50000"/>
                  </a:schemeClr>
                </a:solidFill>
              </a:rPr>
              <a:t> vesting completes after 10 quarters</a:t>
            </a:r>
          </a:p>
          <a:p>
            <a:pPr marL="576072" indent="-18288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Vesting requires one year of employment to start ‘kicking in’ so after 9 months the founder has not vested any stock, but after 12 month the vested part jumps to 24%</a:t>
            </a:r>
          </a:p>
        </p:txBody>
      </p:sp>
      <p:sp>
        <p:nvSpPr>
          <p:cNvPr id="4" name="Slide Number Placeholder 3"/>
          <p:cNvSpPr>
            <a:spLocks noGrp="1"/>
          </p:cNvSpPr>
          <p:nvPr>
            <p:ph type="sldNum" sz="quarter" idx="12"/>
          </p:nvPr>
        </p:nvSpPr>
        <p:spPr/>
        <p:txBody>
          <a:bodyPr/>
          <a:lstStyle/>
          <a:p>
            <a:fld id="{87505C8C-BB84-42E2-A236-8AB4ACB7820A}" type="slidenum">
              <a:rPr lang="en-US" smtClean="0"/>
              <a:t>179</a:t>
            </a:fld>
            <a:endParaRPr lang="en-US" dirty="0"/>
          </a:p>
        </p:txBody>
      </p:sp>
    </p:spTree>
    <p:extLst>
      <p:ext uri="{BB962C8B-B14F-4D97-AF65-F5344CB8AC3E}">
        <p14:creationId xmlns:p14="http://schemas.microsoft.com/office/powerpoint/2010/main" val="428229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847070" cy="1450757"/>
          </a:xfrm>
        </p:spPr>
        <p:txBody>
          <a:bodyPr>
            <a:normAutofit/>
          </a:bodyPr>
          <a:lstStyle/>
          <a:p>
            <a:r>
              <a:rPr lang="en-GB" sz="6000" dirty="0">
                <a:solidFill>
                  <a:schemeClr val="accent4">
                    <a:lumMod val="50000"/>
                  </a:schemeClr>
                </a:solidFill>
              </a:rPr>
              <a:t>Three fundamental principles</a:t>
            </a:r>
          </a:p>
        </p:txBody>
      </p:sp>
      <p:sp>
        <p:nvSpPr>
          <p:cNvPr id="3" name="Content Placeholder 2"/>
          <p:cNvSpPr>
            <a:spLocks noGrp="1"/>
          </p:cNvSpPr>
          <p:nvPr>
            <p:ph idx="1"/>
          </p:nvPr>
        </p:nvSpPr>
        <p:spPr>
          <a:xfrm>
            <a:off x="1088136" y="1845734"/>
            <a:ext cx="10256520" cy="4544180"/>
          </a:xfrm>
        </p:spPr>
        <p:txBody>
          <a:bodyPr>
            <a:normAutofit/>
          </a:bodyPr>
          <a:lstStyle/>
          <a:p>
            <a:pPr marL="0" indent="0">
              <a:lnSpc>
                <a:spcPct val="110000"/>
              </a:lnSpc>
              <a:spcBef>
                <a:spcPts val="0"/>
              </a:spcBef>
              <a:spcAft>
                <a:spcPts val="0"/>
              </a:spcAft>
              <a:buSzPct val="130000"/>
              <a:buNone/>
            </a:pPr>
            <a:r>
              <a:rPr lang="en-GB" sz="3600" dirty="0">
                <a:solidFill>
                  <a:schemeClr val="accent4">
                    <a:lumMod val="50000"/>
                  </a:schemeClr>
                </a:solidFill>
              </a:rPr>
              <a:t>2. </a:t>
            </a:r>
            <a:r>
              <a:rPr lang="en-US" sz="3600" dirty="0">
                <a:solidFill>
                  <a:schemeClr val="accent4">
                    <a:lumMod val="50000"/>
                  </a:schemeClr>
                </a:solidFill>
              </a:rPr>
              <a:t>The entrepreneurial process is inherently uncertain (Frank Knight, 1930s)</a:t>
            </a:r>
            <a:endParaRPr lang="en-GB" sz="3600" dirty="0">
              <a:solidFill>
                <a:schemeClr val="accent4">
                  <a:lumMod val="50000"/>
                </a:schemeClr>
              </a:solidFill>
            </a:endParaRPr>
          </a:p>
          <a:p>
            <a:pPr marL="548640" lvl="4" indent="0">
              <a:lnSpc>
                <a:spcPct val="110000"/>
              </a:lnSpc>
              <a:spcBef>
                <a:spcPts val="0"/>
              </a:spcBef>
              <a:spcAft>
                <a:spcPts val="0"/>
              </a:spcAft>
              <a:buFont typeface="Courier New" panose="02070309020205020404" pitchFamily="49" charset="0"/>
              <a:buChar char="o"/>
            </a:pPr>
            <a:r>
              <a:rPr lang="en-GB" sz="3200" dirty="0">
                <a:solidFill>
                  <a:schemeClr val="accent4">
                    <a:lumMod val="50000"/>
                  </a:schemeClr>
                </a:solidFill>
              </a:rPr>
              <a:t> Risk: we know the potential outcomes</a:t>
            </a:r>
          </a:p>
          <a:p>
            <a:pPr marL="548640" lvl="4" indent="0">
              <a:lnSpc>
                <a:spcPct val="110000"/>
              </a:lnSpc>
              <a:spcBef>
                <a:spcPts val="0"/>
              </a:spcBef>
              <a:spcAft>
                <a:spcPts val="0"/>
              </a:spcAft>
              <a:buFont typeface="Courier New" panose="02070309020205020404" pitchFamily="49" charset="0"/>
              <a:buChar char="o"/>
            </a:pPr>
            <a:r>
              <a:rPr lang="en-GB" sz="3200" dirty="0">
                <a:solidFill>
                  <a:schemeClr val="accent4">
                    <a:lumMod val="50000"/>
                  </a:schemeClr>
                </a:solidFill>
              </a:rPr>
              <a:t> Uncertainty: we ignore what might happen</a:t>
            </a:r>
            <a:endParaRPr lang="en-US" sz="3200" dirty="0">
              <a:solidFill>
                <a:schemeClr val="accent4">
                  <a:lumMod val="50000"/>
                </a:schemeClr>
              </a:solidFill>
            </a:endParaRPr>
          </a:p>
          <a:p>
            <a:pPr marL="548640" lvl="4" indent="0">
              <a:lnSpc>
                <a:spcPct val="110000"/>
              </a:lnSpc>
              <a:spcBef>
                <a:spcPts val="0"/>
              </a:spcBef>
              <a:spcAft>
                <a:spcPts val="0"/>
              </a:spcAft>
              <a:buFont typeface="Courier New" panose="02070309020205020404" pitchFamily="49" charset="0"/>
              <a:buChar char="o"/>
            </a:pPr>
            <a:r>
              <a:rPr lang="en-US" sz="3200" dirty="0">
                <a:solidFill>
                  <a:schemeClr val="accent4">
                    <a:lumMod val="50000"/>
                  </a:schemeClr>
                </a:solidFill>
              </a:rPr>
              <a:t> You may know the risk distribution of investing in stocks, but you have no idea of whether your intuition of building a room-sharing platform will flop or become a great success (e.g., Airbnb)</a:t>
            </a:r>
          </a:p>
        </p:txBody>
      </p:sp>
      <p:sp>
        <p:nvSpPr>
          <p:cNvPr id="4" name="Slide Number Placeholder 3"/>
          <p:cNvSpPr>
            <a:spLocks noGrp="1"/>
          </p:cNvSpPr>
          <p:nvPr>
            <p:ph type="sldNum" sz="quarter" idx="12"/>
          </p:nvPr>
        </p:nvSpPr>
        <p:spPr/>
        <p:txBody>
          <a:bodyPr/>
          <a:lstStyle/>
          <a:p>
            <a:fld id="{87505C8C-BB84-42E2-A236-8AB4ACB7820A}" type="slidenum">
              <a:rPr lang="en-US" smtClean="0"/>
              <a:t>18</a:t>
            </a:fld>
            <a:endParaRPr lang="en-US" dirty="0"/>
          </a:p>
        </p:txBody>
      </p:sp>
    </p:spTree>
    <p:extLst>
      <p:ext uri="{BB962C8B-B14F-4D97-AF65-F5344CB8AC3E}">
        <p14:creationId xmlns:p14="http://schemas.microsoft.com/office/powerpoint/2010/main" val="239421703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Compensation and employment</a:t>
            </a:r>
          </a:p>
        </p:txBody>
      </p:sp>
      <p:sp>
        <p:nvSpPr>
          <p:cNvPr id="3" name="Content Placeholder 2"/>
          <p:cNvSpPr>
            <a:spLocks noGrp="1"/>
          </p:cNvSpPr>
          <p:nvPr>
            <p:ph idx="1"/>
          </p:nvPr>
        </p:nvSpPr>
        <p:spPr>
          <a:xfrm>
            <a:off x="1097279" y="2040042"/>
            <a:ext cx="10768490" cy="4432195"/>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Stock options come from an ‘option pool’ that is typically set up at the first funding (Series A) and replenished when needed. </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 pool is 10%-20% of the fully diluted stock base and many companies ‘consume’ 2%-5% per year, depending on the type of talent they need to recruit</a:t>
            </a:r>
          </a:p>
        </p:txBody>
      </p:sp>
      <p:sp>
        <p:nvSpPr>
          <p:cNvPr id="4" name="Slide Number Placeholder 3"/>
          <p:cNvSpPr>
            <a:spLocks noGrp="1"/>
          </p:cNvSpPr>
          <p:nvPr>
            <p:ph type="sldNum" sz="quarter" idx="12"/>
          </p:nvPr>
        </p:nvSpPr>
        <p:spPr/>
        <p:txBody>
          <a:bodyPr/>
          <a:lstStyle/>
          <a:p>
            <a:fld id="{87505C8C-BB84-42E2-A236-8AB4ACB7820A}" type="slidenum">
              <a:rPr lang="en-US" smtClean="0"/>
              <a:t>180</a:t>
            </a:fld>
            <a:endParaRPr lang="en-US" dirty="0"/>
          </a:p>
        </p:txBody>
      </p:sp>
    </p:spTree>
    <p:extLst>
      <p:ext uri="{BB962C8B-B14F-4D97-AF65-F5344CB8AC3E}">
        <p14:creationId xmlns:p14="http://schemas.microsoft.com/office/powerpoint/2010/main" val="35089464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Compensation and employment</a:t>
            </a:r>
          </a:p>
        </p:txBody>
      </p:sp>
      <p:sp>
        <p:nvSpPr>
          <p:cNvPr id="3" name="Content Placeholder 2"/>
          <p:cNvSpPr>
            <a:spLocks noGrp="1"/>
          </p:cNvSpPr>
          <p:nvPr>
            <p:ph idx="1"/>
          </p:nvPr>
        </p:nvSpPr>
        <p:spPr>
          <a:xfrm>
            <a:off x="1097278" y="2040043"/>
            <a:ext cx="11094721" cy="4305894"/>
          </a:xfrm>
        </p:spPr>
        <p:txBody>
          <a:bodyPr>
            <a:normAutofit fontScale="92500"/>
          </a:bodyPr>
          <a:lstStyle/>
          <a:p>
            <a:pPr marL="0" indent="0">
              <a:lnSpc>
                <a:spcPct val="124000"/>
              </a:lnSpc>
              <a:spcBef>
                <a:spcPts val="0"/>
              </a:spcBef>
              <a:spcAft>
                <a:spcPts val="0"/>
              </a:spcAft>
              <a:buNone/>
              <a:tabLst>
                <a:tab pos="0" algn="l"/>
              </a:tabLst>
            </a:pPr>
            <a:r>
              <a:rPr lang="en-GB" sz="3900" dirty="0">
                <a:solidFill>
                  <a:schemeClr val="accent4">
                    <a:lumMod val="50000"/>
                  </a:schemeClr>
                </a:solidFill>
              </a:rPr>
              <a:t>Stock options are also subject to vesting, unless they come from a hiring or yearly bonus. </a:t>
            </a:r>
          </a:p>
          <a:p>
            <a:pPr marL="576072" indent="-182880">
              <a:lnSpc>
                <a:spcPct val="124000"/>
              </a:lnSpc>
              <a:spcBef>
                <a:spcPts val="0"/>
              </a:spcBef>
              <a:spcAft>
                <a:spcPts val="0"/>
              </a:spcAft>
              <a:buFont typeface="Courier New" panose="02070309020205020404" pitchFamily="49" charset="0"/>
              <a:buChar char="o"/>
            </a:pPr>
            <a:r>
              <a:rPr lang="en-GB" sz="3500" dirty="0">
                <a:solidFill>
                  <a:schemeClr val="accent4">
                    <a:lumMod val="50000"/>
                  </a:schemeClr>
                </a:solidFill>
              </a:rPr>
              <a:t> They have a strike price, often very small or linked to the last round’s price</a:t>
            </a:r>
          </a:p>
          <a:p>
            <a:pPr marL="576072" indent="-182880">
              <a:lnSpc>
                <a:spcPct val="124000"/>
              </a:lnSpc>
              <a:spcBef>
                <a:spcPts val="0"/>
              </a:spcBef>
              <a:spcAft>
                <a:spcPts val="0"/>
              </a:spcAft>
              <a:buFont typeface="Courier New" panose="02070309020205020404" pitchFamily="49" charset="0"/>
              <a:buChar char="o"/>
            </a:pPr>
            <a:r>
              <a:rPr lang="en-GB" sz="3500" dirty="0">
                <a:solidFill>
                  <a:schemeClr val="accent4">
                    <a:lumMod val="50000"/>
                  </a:schemeClr>
                </a:solidFill>
              </a:rPr>
              <a:t> Exercise may require a (short-term) loan from the company</a:t>
            </a:r>
          </a:p>
          <a:p>
            <a:pPr marL="576072" indent="-182880">
              <a:lnSpc>
                <a:spcPct val="124000"/>
              </a:lnSpc>
              <a:spcBef>
                <a:spcPts val="0"/>
              </a:spcBef>
              <a:spcAft>
                <a:spcPts val="0"/>
              </a:spcAft>
              <a:buFont typeface="Courier New" panose="02070309020205020404" pitchFamily="49" charset="0"/>
              <a:buChar char="o"/>
            </a:pPr>
            <a:r>
              <a:rPr lang="en-GB" sz="3500" dirty="0">
                <a:solidFill>
                  <a:schemeClr val="accent4">
                    <a:lumMod val="50000"/>
                  </a:schemeClr>
                </a:solidFill>
              </a:rPr>
              <a:t> Importance of granting liquidity to employees</a:t>
            </a:r>
          </a:p>
        </p:txBody>
      </p:sp>
      <p:sp>
        <p:nvSpPr>
          <p:cNvPr id="4" name="Slide Number Placeholder 3"/>
          <p:cNvSpPr>
            <a:spLocks noGrp="1"/>
          </p:cNvSpPr>
          <p:nvPr>
            <p:ph type="sldNum" sz="quarter" idx="12"/>
          </p:nvPr>
        </p:nvSpPr>
        <p:spPr/>
        <p:txBody>
          <a:bodyPr/>
          <a:lstStyle/>
          <a:p>
            <a:fld id="{87505C8C-BB84-42E2-A236-8AB4ACB7820A}" type="slidenum">
              <a:rPr lang="en-US" smtClean="0"/>
              <a:t>181</a:t>
            </a:fld>
            <a:endParaRPr lang="en-US" dirty="0"/>
          </a:p>
        </p:txBody>
      </p:sp>
    </p:spTree>
    <p:extLst>
      <p:ext uri="{BB962C8B-B14F-4D97-AF65-F5344CB8AC3E}">
        <p14:creationId xmlns:p14="http://schemas.microsoft.com/office/powerpoint/2010/main" val="344749695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Term sheets: control rights</a:t>
            </a:r>
          </a:p>
        </p:txBody>
      </p:sp>
      <p:sp>
        <p:nvSpPr>
          <p:cNvPr id="3" name="Content Placeholder 2"/>
          <p:cNvSpPr>
            <a:spLocks noGrp="1"/>
          </p:cNvSpPr>
          <p:nvPr>
            <p:ph idx="1"/>
          </p:nvPr>
        </p:nvSpPr>
        <p:spPr>
          <a:xfrm>
            <a:off x="1097279" y="2040042"/>
            <a:ext cx="10768490" cy="4432195"/>
          </a:xfrm>
        </p:spPr>
        <p:txBody>
          <a:bodyPr>
            <a:noAutofit/>
          </a:bodyPr>
          <a:lstStyle/>
          <a:p>
            <a:pPr marL="0" indent="0">
              <a:lnSpc>
                <a:spcPct val="110000"/>
              </a:lnSpc>
              <a:spcBef>
                <a:spcPts val="600"/>
              </a:spcBef>
              <a:buNone/>
            </a:pPr>
            <a:r>
              <a:rPr lang="en-GB" sz="3600" dirty="0">
                <a:solidFill>
                  <a:schemeClr val="accent4">
                    <a:lumMod val="50000"/>
                  </a:schemeClr>
                </a:solidFill>
              </a:rPr>
              <a:t>The company charter and by-laws provide four main types of control rights: </a:t>
            </a:r>
          </a:p>
          <a:p>
            <a:pPr marL="576072" lvl="4" indent="-183600">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Shareholders’ voting rights</a:t>
            </a:r>
          </a:p>
          <a:p>
            <a:pPr marL="576072" lvl="4" indent="-183600">
              <a:lnSpc>
                <a:spcPct val="100000"/>
              </a:lnSpc>
              <a:spcBef>
                <a:spcPts val="600"/>
              </a:spcBef>
              <a:spcAft>
                <a:spcPts val="200"/>
              </a:spcAft>
              <a:buFont typeface="Courier New" panose="02070309020205020404" pitchFamily="49" charset="0"/>
              <a:buChar char="o"/>
            </a:pPr>
            <a:r>
              <a:rPr lang="en-GB" sz="3200" dirty="0">
                <a:solidFill>
                  <a:schemeClr val="accent4">
                    <a:lumMod val="50000"/>
                  </a:schemeClr>
                </a:solidFill>
              </a:rPr>
              <a:t> </a:t>
            </a:r>
            <a:r>
              <a:rPr lang="en-US" sz="3200" dirty="0">
                <a:solidFill>
                  <a:schemeClr val="accent4">
                    <a:lumMod val="50000"/>
                  </a:schemeClr>
                </a:solidFill>
              </a:rPr>
              <a:t>Board of directors</a:t>
            </a:r>
          </a:p>
          <a:p>
            <a:pPr marL="576072" lvl="4" indent="-183600">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Contractual rights</a:t>
            </a:r>
          </a:p>
          <a:p>
            <a:pPr marL="576072" lvl="4" indent="-183600">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Informal control</a:t>
            </a:r>
          </a:p>
        </p:txBody>
      </p:sp>
      <p:sp>
        <p:nvSpPr>
          <p:cNvPr id="4" name="Slide Number Placeholder 3"/>
          <p:cNvSpPr>
            <a:spLocks noGrp="1"/>
          </p:cNvSpPr>
          <p:nvPr>
            <p:ph type="sldNum" sz="quarter" idx="12"/>
          </p:nvPr>
        </p:nvSpPr>
        <p:spPr/>
        <p:txBody>
          <a:bodyPr/>
          <a:lstStyle/>
          <a:p>
            <a:fld id="{87505C8C-BB84-42E2-A236-8AB4ACB7820A}" type="slidenum">
              <a:rPr lang="en-US" smtClean="0"/>
              <a:t>182</a:t>
            </a:fld>
            <a:endParaRPr lang="en-US" dirty="0"/>
          </a:p>
        </p:txBody>
      </p:sp>
    </p:spTree>
    <p:extLst>
      <p:ext uri="{BB962C8B-B14F-4D97-AF65-F5344CB8AC3E}">
        <p14:creationId xmlns:p14="http://schemas.microsoft.com/office/powerpoint/2010/main" val="429169635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02298"/>
            <a:ext cx="11178541" cy="4432195"/>
          </a:xfrm>
        </p:spPr>
        <p:txBody>
          <a:bodyPr>
            <a:noAutofit/>
          </a:bodyPr>
          <a:lstStyle/>
          <a:p>
            <a:pPr marL="179388" indent="0">
              <a:lnSpc>
                <a:spcPct val="114000"/>
              </a:lnSpc>
              <a:spcBef>
                <a:spcPts val="0"/>
              </a:spcBef>
              <a:spcAft>
                <a:spcPts val="0"/>
              </a:spcAft>
              <a:buNone/>
            </a:pPr>
            <a:r>
              <a:rPr lang="en-GB" sz="3400" dirty="0">
                <a:solidFill>
                  <a:schemeClr val="accent4">
                    <a:lumMod val="50000"/>
                  </a:schemeClr>
                </a:solidFill>
              </a:rPr>
              <a:t>Term sheets at all rounds set some rules that affect future fundraising and future investors. </a:t>
            </a:r>
          </a:p>
          <a:p>
            <a:pPr marL="179388" indent="0">
              <a:lnSpc>
                <a:spcPct val="114000"/>
              </a:lnSpc>
              <a:spcBef>
                <a:spcPts val="0"/>
              </a:spcBef>
              <a:spcAft>
                <a:spcPts val="0"/>
              </a:spcAft>
              <a:buNone/>
            </a:pPr>
            <a:r>
              <a:rPr lang="en-GB" sz="3400" dirty="0">
                <a:solidFill>
                  <a:schemeClr val="accent4">
                    <a:lumMod val="50000"/>
                  </a:schemeClr>
                </a:solidFill>
              </a:rPr>
              <a:t>These rules include both rights (e.g., anti-dilution) and obligations (e.g., pay-to-play). </a:t>
            </a:r>
          </a:p>
          <a:p>
            <a:pPr marL="179388" indent="0">
              <a:lnSpc>
                <a:spcPct val="114000"/>
              </a:lnSpc>
              <a:spcBef>
                <a:spcPts val="0"/>
              </a:spcBef>
              <a:spcAft>
                <a:spcPts val="0"/>
              </a:spcAft>
              <a:buNone/>
            </a:pPr>
            <a:endParaRPr lang="en-US" sz="34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Term sheets: future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183</a:t>
            </a:fld>
            <a:endParaRPr lang="en-US" dirty="0"/>
          </a:p>
        </p:txBody>
      </p:sp>
    </p:spTree>
    <p:extLst>
      <p:ext uri="{BB962C8B-B14F-4D97-AF65-F5344CB8AC3E}">
        <p14:creationId xmlns:p14="http://schemas.microsoft.com/office/powerpoint/2010/main" val="399133293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0917937" cy="4432195"/>
          </a:xfrm>
        </p:spPr>
        <p:txBody>
          <a:bodyPr>
            <a:noAutofit/>
          </a:bodyPr>
          <a:lstStyle/>
          <a:p>
            <a:pPr marL="179388" indent="0">
              <a:lnSpc>
                <a:spcPct val="114000"/>
              </a:lnSpc>
              <a:spcBef>
                <a:spcPts val="0"/>
              </a:spcBef>
              <a:spcAft>
                <a:spcPts val="0"/>
              </a:spcAft>
              <a:buNone/>
            </a:pPr>
            <a:r>
              <a:rPr lang="en-GB" sz="3600" dirty="0">
                <a:solidFill>
                  <a:schemeClr val="accent4">
                    <a:lumMod val="50000"/>
                  </a:schemeClr>
                </a:solidFill>
              </a:rPr>
              <a:t>Investors need to sell their shares at some point.</a:t>
            </a:r>
          </a:p>
          <a:p>
            <a:pPr marL="576072" indent="-18288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a:r>
            <a:r>
              <a:rPr lang="en-GB" sz="2900" dirty="0">
                <a:solidFill>
                  <a:schemeClr val="accent4">
                    <a:lumMod val="50000"/>
                  </a:schemeClr>
                </a:solidFill>
              </a:rPr>
              <a:t>Redemption rights: allows investors to “redeem” his shares after a reasonably long period, at preferred terms.</a:t>
            </a:r>
          </a:p>
          <a:p>
            <a:pPr marL="576072" indent="-182880">
              <a:lnSpc>
                <a:spcPct val="114000"/>
              </a:lnSpc>
              <a:spcBef>
                <a:spcPts val="0"/>
              </a:spcBef>
              <a:spcAft>
                <a:spcPts val="0"/>
              </a:spcAft>
              <a:buFont typeface="Courier New" panose="02070309020205020404" pitchFamily="49" charset="0"/>
              <a:buChar char="o"/>
            </a:pPr>
            <a:r>
              <a:rPr lang="en-GB" sz="2900" dirty="0">
                <a:solidFill>
                  <a:schemeClr val="accent4">
                    <a:lumMod val="50000"/>
                  </a:schemeClr>
                </a:solidFill>
              </a:rPr>
              <a:t> Tag-along rights: investors can sell their shares along with founders. </a:t>
            </a:r>
          </a:p>
          <a:p>
            <a:pPr marL="576072" indent="-182880">
              <a:lnSpc>
                <a:spcPct val="114000"/>
              </a:lnSpc>
              <a:spcBef>
                <a:spcPts val="0"/>
              </a:spcBef>
              <a:spcAft>
                <a:spcPts val="0"/>
              </a:spcAft>
              <a:buFont typeface="Courier New" panose="02070309020205020404" pitchFamily="49" charset="0"/>
              <a:buChar char="o"/>
            </a:pPr>
            <a:r>
              <a:rPr lang="en-GB" sz="2900" dirty="0">
                <a:solidFill>
                  <a:schemeClr val="accent4">
                    <a:lumMod val="50000"/>
                  </a:schemeClr>
                </a:solidFill>
              </a:rPr>
              <a:t> Drag-along rights: investors can force other shareholders to sell their stock.</a:t>
            </a:r>
          </a:p>
          <a:p>
            <a:pPr marL="576072" indent="-182880">
              <a:lnSpc>
                <a:spcPct val="114000"/>
              </a:lnSpc>
              <a:spcBef>
                <a:spcPts val="0"/>
              </a:spcBef>
              <a:spcAft>
                <a:spcPts val="0"/>
              </a:spcAft>
              <a:buFont typeface="Courier New" panose="02070309020205020404" pitchFamily="49" charset="0"/>
              <a:buChar char="o"/>
            </a:pPr>
            <a:r>
              <a:rPr lang="en-GB" sz="2900" dirty="0">
                <a:solidFill>
                  <a:schemeClr val="accent4">
                    <a:lumMod val="50000"/>
                  </a:schemeClr>
                </a:solidFill>
              </a:rPr>
              <a:t> Registration rights and piggy-back: force listing.</a:t>
            </a:r>
            <a:r>
              <a:rPr lang="en-US" sz="2900" dirty="0">
                <a:solidFill>
                  <a:schemeClr val="accent4">
                    <a:lumMod val="50000"/>
                  </a:schemeClr>
                </a:solidFill>
              </a:rPr>
              <a:t> </a:t>
            </a:r>
            <a:endParaRPr lang="en-GB" sz="29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Term sheets: investor liquidity</a:t>
            </a:r>
          </a:p>
        </p:txBody>
      </p:sp>
      <p:sp>
        <p:nvSpPr>
          <p:cNvPr id="2" name="Slide Number Placeholder 1"/>
          <p:cNvSpPr>
            <a:spLocks noGrp="1"/>
          </p:cNvSpPr>
          <p:nvPr>
            <p:ph type="sldNum" sz="quarter" idx="12"/>
          </p:nvPr>
        </p:nvSpPr>
        <p:spPr/>
        <p:txBody>
          <a:bodyPr/>
          <a:lstStyle/>
          <a:p>
            <a:fld id="{87505C8C-BB84-42E2-A236-8AB4ACB7820A}" type="slidenum">
              <a:rPr lang="en-US" smtClean="0"/>
              <a:t>184</a:t>
            </a:fld>
            <a:endParaRPr lang="en-US" dirty="0"/>
          </a:p>
        </p:txBody>
      </p:sp>
    </p:spTree>
    <p:extLst>
      <p:ext uri="{BB962C8B-B14F-4D97-AF65-F5344CB8AC3E}">
        <p14:creationId xmlns:p14="http://schemas.microsoft.com/office/powerpoint/2010/main" val="33855360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Autofit/>
          </a:bodyPr>
          <a:lstStyle/>
          <a:p>
            <a:pPr marL="179388" indent="0">
              <a:lnSpc>
                <a:spcPct val="114000"/>
              </a:lnSpc>
              <a:spcBef>
                <a:spcPts val="0"/>
              </a:spcBef>
              <a:spcAft>
                <a:spcPts val="0"/>
              </a:spcAft>
              <a:buNone/>
            </a:pPr>
            <a:r>
              <a:rPr lang="en-GB" sz="3600" dirty="0">
                <a:solidFill>
                  <a:schemeClr val="accent4">
                    <a:lumMod val="50000"/>
                  </a:schemeClr>
                </a:solidFill>
              </a:rPr>
              <a:t>Information rights: allows investors obtain hard data, useful at early stages.</a:t>
            </a:r>
          </a:p>
          <a:p>
            <a:pPr marL="179388" indent="0">
              <a:lnSpc>
                <a:spcPct val="114000"/>
              </a:lnSpc>
              <a:spcBef>
                <a:spcPts val="0"/>
              </a:spcBef>
              <a:spcAft>
                <a:spcPts val="0"/>
              </a:spcAft>
              <a:buNone/>
            </a:pPr>
            <a:r>
              <a:rPr lang="en-GB" sz="3600" dirty="0">
                <a:solidFill>
                  <a:schemeClr val="accent4">
                    <a:lumMod val="50000"/>
                  </a:schemeClr>
                </a:solidFill>
              </a:rPr>
              <a:t>Key man insurance: the company is the founder(s). </a:t>
            </a:r>
          </a:p>
          <a:p>
            <a:pPr marL="179388" indent="0">
              <a:lnSpc>
                <a:spcPct val="114000"/>
              </a:lnSpc>
              <a:spcBef>
                <a:spcPts val="0"/>
              </a:spcBef>
              <a:spcAft>
                <a:spcPts val="0"/>
              </a:spcAft>
              <a:buNone/>
            </a:pPr>
            <a:r>
              <a:rPr lang="en-GB" sz="3600" dirty="0">
                <a:solidFill>
                  <a:schemeClr val="accent4">
                    <a:lumMod val="50000"/>
                  </a:schemeClr>
                </a:solidFill>
              </a:rPr>
              <a:t>Legal resolutions: applicable law and disputes.</a:t>
            </a:r>
          </a:p>
          <a:p>
            <a:pPr marL="179388" indent="0">
              <a:lnSpc>
                <a:spcPct val="114000"/>
              </a:lnSpc>
              <a:spcBef>
                <a:spcPts val="0"/>
              </a:spcBef>
              <a:spcAft>
                <a:spcPts val="0"/>
              </a:spcAft>
              <a:buNone/>
            </a:pPr>
            <a:r>
              <a:rPr lang="en-GB" sz="3600" dirty="0">
                <a:solidFill>
                  <a:schemeClr val="accent4">
                    <a:lumMod val="50000"/>
                  </a:schemeClr>
                </a:solidFill>
              </a:rPr>
              <a:t>Representations and warranties: key to close the deal.</a:t>
            </a:r>
          </a:p>
          <a:p>
            <a:pPr marL="179388" indent="0">
              <a:lnSpc>
                <a:spcPct val="114000"/>
              </a:lnSpc>
              <a:spcBef>
                <a:spcPts val="0"/>
              </a:spcBef>
              <a:spcAft>
                <a:spcPts val="0"/>
              </a:spcAft>
              <a:buNone/>
            </a:pPr>
            <a:r>
              <a:rPr lang="en-US" sz="3600" dirty="0">
                <a:solidFill>
                  <a:schemeClr val="accent4">
                    <a:lumMod val="50000"/>
                  </a:schemeClr>
                </a:solidFill>
              </a:rPr>
              <a:t> </a:t>
            </a:r>
            <a:endParaRPr lang="en-GB" sz="36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Term sheets: additional clauses</a:t>
            </a:r>
          </a:p>
        </p:txBody>
      </p:sp>
      <p:sp>
        <p:nvSpPr>
          <p:cNvPr id="2" name="Slide Number Placeholder 1"/>
          <p:cNvSpPr>
            <a:spLocks noGrp="1"/>
          </p:cNvSpPr>
          <p:nvPr>
            <p:ph type="sldNum" sz="quarter" idx="12"/>
          </p:nvPr>
        </p:nvSpPr>
        <p:spPr/>
        <p:txBody>
          <a:bodyPr/>
          <a:lstStyle/>
          <a:p>
            <a:fld id="{87505C8C-BB84-42E2-A236-8AB4ACB7820A}" type="slidenum">
              <a:rPr lang="en-US" smtClean="0"/>
              <a:t>185</a:t>
            </a:fld>
            <a:endParaRPr lang="en-US" dirty="0"/>
          </a:p>
        </p:txBody>
      </p:sp>
    </p:spTree>
    <p:extLst>
      <p:ext uri="{BB962C8B-B14F-4D97-AF65-F5344CB8AC3E}">
        <p14:creationId xmlns:p14="http://schemas.microsoft.com/office/powerpoint/2010/main" val="102299670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14000"/>
              </a:lnSpc>
              <a:spcBef>
                <a:spcPts val="0"/>
              </a:spcBef>
              <a:spcAft>
                <a:spcPts val="0"/>
              </a:spcAft>
              <a:buNone/>
            </a:pPr>
            <a:r>
              <a:rPr lang="en-GB" sz="3600" dirty="0">
                <a:solidFill>
                  <a:schemeClr val="accent4">
                    <a:lumMod val="50000"/>
                  </a:schemeClr>
                </a:solidFill>
              </a:rPr>
              <a:t>Registration rights: force listing.</a:t>
            </a:r>
          </a:p>
          <a:p>
            <a:pPr marL="179388" indent="0">
              <a:lnSpc>
                <a:spcPct val="114000"/>
              </a:lnSpc>
              <a:spcBef>
                <a:spcPts val="0"/>
              </a:spcBef>
              <a:spcAft>
                <a:spcPts val="0"/>
              </a:spcAft>
              <a:buNone/>
            </a:pPr>
            <a:r>
              <a:rPr lang="en-GB" sz="3600" dirty="0">
                <a:solidFill>
                  <a:schemeClr val="accent4">
                    <a:lumMod val="50000"/>
                  </a:schemeClr>
                </a:solidFill>
              </a:rPr>
              <a:t>Negotiation: no shop clause, exploding offer, due diligence conditionality, co-investors, milestones.</a:t>
            </a:r>
          </a:p>
          <a:p>
            <a:pPr marL="179388" indent="0">
              <a:lnSpc>
                <a:spcPct val="114000"/>
              </a:lnSpc>
              <a:spcBef>
                <a:spcPts val="0"/>
              </a:spcBef>
              <a:spcAft>
                <a:spcPts val="0"/>
              </a:spcAft>
              <a:buNone/>
            </a:pPr>
            <a:endParaRPr lang="en-GB" sz="3600" dirty="0">
              <a:solidFill>
                <a:schemeClr val="accent4">
                  <a:lumMod val="50000"/>
                </a:schemeClr>
              </a:solidFill>
            </a:endParaRPr>
          </a:p>
          <a:p>
            <a:pPr marL="179388" indent="0">
              <a:lnSpc>
                <a:spcPct val="114000"/>
              </a:lnSpc>
              <a:spcBef>
                <a:spcPts val="0"/>
              </a:spcBef>
              <a:spcAft>
                <a:spcPts val="0"/>
              </a:spcAft>
              <a:buNone/>
            </a:pPr>
            <a:r>
              <a:rPr lang="en-US" sz="3600" dirty="0">
                <a:solidFill>
                  <a:schemeClr val="accent4">
                    <a:lumMod val="50000"/>
                  </a:schemeClr>
                </a:solidFill>
              </a:rPr>
              <a:t> </a:t>
            </a:r>
            <a:endParaRPr lang="en-GB" sz="36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Term sheets: additional clauses</a:t>
            </a:r>
          </a:p>
        </p:txBody>
      </p:sp>
      <p:sp>
        <p:nvSpPr>
          <p:cNvPr id="2" name="Slide Number Placeholder 1"/>
          <p:cNvSpPr>
            <a:spLocks noGrp="1"/>
          </p:cNvSpPr>
          <p:nvPr>
            <p:ph type="sldNum" sz="quarter" idx="12"/>
          </p:nvPr>
        </p:nvSpPr>
        <p:spPr/>
        <p:txBody>
          <a:bodyPr/>
          <a:lstStyle/>
          <a:p>
            <a:fld id="{87505C8C-BB84-42E2-A236-8AB4ACB7820A}" type="slidenum">
              <a:rPr lang="en-US" smtClean="0"/>
              <a:t>186</a:t>
            </a:fld>
            <a:endParaRPr lang="en-US" dirty="0"/>
          </a:p>
        </p:txBody>
      </p:sp>
    </p:spTree>
    <p:extLst>
      <p:ext uri="{BB962C8B-B14F-4D97-AF65-F5344CB8AC3E}">
        <p14:creationId xmlns:p14="http://schemas.microsoft.com/office/powerpoint/2010/main" val="154477491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Autofit/>
          </a:bodyPr>
          <a:lstStyle/>
          <a:p>
            <a:pPr marL="0" indent="0">
              <a:lnSpc>
                <a:spcPct val="134000"/>
              </a:lnSpc>
              <a:spcBef>
                <a:spcPts val="0"/>
              </a:spcBef>
              <a:spcAft>
                <a:spcPts val="0"/>
              </a:spcAft>
              <a:buNone/>
            </a:pPr>
            <a:r>
              <a:rPr lang="en-GB" sz="3600" dirty="0">
                <a:solidFill>
                  <a:schemeClr val="accent4">
                    <a:lumMod val="50000"/>
                  </a:schemeClr>
                </a:solidFill>
              </a:rPr>
              <a:t>You cannot ‘have your cake and eat it,’ i.e., you cannot negotiate all terms. What should you focus on?  </a:t>
            </a:r>
          </a:p>
          <a:p>
            <a:pPr marL="0" indent="0">
              <a:lnSpc>
                <a:spcPct val="134000"/>
              </a:lnSpc>
              <a:spcBef>
                <a:spcPts val="0"/>
              </a:spcBef>
              <a:spcAft>
                <a:spcPts val="0"/>
              </a:spcAft>
              <a:buNone/>
            </a:pPr>
            <a:r>
              <a:rPr lang="en-GB" sz="3600" dirty="0">
                <a:solidFill>
                  <a:schemeClr val="accent4">
                    <a:lumMod val="50000"/>
                  </a:schemeClr>
                </a:solidFill>
              </a:rPr>
              <a:t>Valuation is the most visible term, and also the easier to grasp for entrepreneurs. </a:t>
            </a:r>
          </a:p>
          <a:p>
            <a:pPr marL="576072" indent="-182880">
              <a:lnSpc>
                <a:spcPct val="134000"/>
              </a:lnSpc>
              <a:spcBef>
                <a:spcPts val="0"/>
              </a:spcBef>
              <a:spcAft>
                <a:spcPts val="0"/>
              </a:spcAft>
              <a:buFont typeface="Courier New" panose="02070309020205020404" pitchFamily="49" charset="0"/>
              <a:buChar char="o"/>
            </a:pPr>
            <a:r>
              <a:rPr lang="en-GB" sz="3200" dirty="0">
                <a:solidFill>
                  <a:schemeClr val="accent4">
                    <a:lumMod val="50000"/>
                  </a:schemeClr>
                </a:solidFill>
              </a:rPr>
              <a:t> However, we have seen that cash flow rights can undo a generous valuation.</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Valuation vs. terms</a:t>
            </a:r>
          </a:p>
        </p:txBody>
      </p:sp>
      <p:sp>
        <p:nvSpPr>
          <p:cNvPr id="2" name="Slide Number Placeholder 1"/>
          <p:cNvSpPr>
            <a:spLocks noGrp="1"/>
          </p:cNvSpPr>
          <p:nvPr>
            <p:ph type="sldNum" sz="quarter" idx="12"/>
          </p:nvPr>
        </p:nvSpPr>
        <p:spPr/>
        <p:txBody>
          <a:bodyPr/>
          <a:lstStyle/>
          <a:p>
            <a:fld id="{87505C8C-BB84-42E2-A236-8AB4ACB7820A}" type="slidenum">
              <a:rPr lang="en-US" smtClean="0"/>
              <a:t>187</a:t>
            </a:fld>
            <a:endParaRPr lang="en-US" dirty="0"/>
          </a:p>
        </p:txBody>
      </p:sp>
    </p:spTree>
    <p:extLst>
      <p:ext uri="{BB962C8B-B14F-4D97-AF65-F5344CB8AC3E}">
        <p14:creationId xmlns:p14="http://schemas.microsoft.com/office/powerpoint/2010/main" val="158797776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55563" indent="0">
              <a:lnSpc>
                <a:spcPct val="114000"/>
              </a:lnSpc>
              <a:spcBef>
                <a:spcPts val="0"/>
              </a:spcBef>
              <a:spcAft>
                <a:spcPts val="600"/>
              </a:spcAft>
              <a:buNone/>
            </a:pPr>
            <a:r>
              <a:rPr lang="en-GB" sz="3900" dirty="0">
                <a:solidFill>
                  <a:schemeClr val="accent4">
                    <a:lumMod val="50000"/>
                  </a:schemeClr>
                </a:solidFill>
              </a:rPr>
              <a:t>There are some trade-offs that make clear how negotiation is not a zero-sum game: </a:t>
            </a:r>
          </a:p>
          <a:p>
            <a:pPr marL="576072" indent="-182880">
              <a:lnSpc>
                <a:spcPct val="114000"/>
              </a:lnSpc>
              <a:spcBef>
                <a:spcPts val="0"/>
              </a:spcBef>
              <a:spcAft>
                <a:spcPts val="600"/>
              </a:spcAft>
              <a:buFont typeface="Courier New" panose="02070309020205020404" pitchFamily="49" charset="0"/>
              <a:buChar char="o"/>
            </a:pPr>
            <a:r>
              <a:rPr lang="en-GB" sz="3900" dirty="0">
                <a:solidFill>
                  <a:schemeClr val="accent4">
                    <a:lumMod val="50000"/>
                  </a:schemeClr>
                </a:solidFill>
              </a:rPr>
              <a:t> Valuation vs. control rights (protecting yourself)</a:t>
            </a:r>
          </a:p>
          <a:p>
            <a:pPr marL="576072" indent="-182880">
              <a:lnSpc>
                <a:spcPct val="114000"/>
              </a:lnSpc>
              <a:spcBef>
                <a:spcPts val="0"/>
              </a:spcBef>
              <a:spcAft>
                <a:spcPts val="600"/>
              </a:spcAft>
              <a:buFont typeface="Courier New" panose="02070309020205020404" pitchFamily="49" charset="0"/>
              <a:buChar char="o"/>
            </a:pPr>
            <a:r>
              <a:rPr lang="en-GB" sz="3900" dirty="0">
                <a:solidFill>
                  <a:schemeClr val="accent4">
                    <a:lumMod val="50000"/>
                  </a:schemeClr>
                </a:solidFill>
              </a:rPr>
              <a:t> Valuation vs. compensation and future payoffs</a:t>
            </a:r>
          </a:p>
          <a:p>
            <a:pPr marL="576072" indent="-182880">
              <a:lnSpc>
                <a:spcPct val="114000"/>
              </a:lnSpc>
              <a:spcBef>
                <a:spcPts val="0"/>
              </a:spcBef>
              <a:spcAft>
                <a:spcPts val="600"/>
              </a:spcAft>
              <a:buFont typeface="Courier New" panose="02070309020205020404" pitchFamily="49" charset="0"/>
              <a:buChar char="o"/>
            </a:pPr>
            <a:r>
              <a:rPr lang="en-GB" sz="3900" dirty="0">
                <a:solidFill>
                  <a:schemeClr val="accent4">
                    <a:lumMod val="50000"/>
                  </a:schemeClr>
                </a:solidFill>
              </a:rPr>
              <a:t> Valuation in upside and downside</a:t>
            </a:r>
          </a:p>
          <a:p>
            <a:pPr marL="55563" indent="0">
              <a:lnSpc>
                <a:spcPct val="114000"/>
              </a:lnSpc>
              <a:spcBef>
                <a:spcPts val="0"/>
              </a:spcBef>
              <a:spcAft>
                <a:spcPts val="600"/>
              </a:spcAft>
              <a:buNone/>
            </a:pPr>
            <a:r>
              <a:rPr lang="en-US" sz="500" dirty="0">
                <a:solidFill>
                  <a:schemeClr val="accent4">
                    <a:lumMod val="50000"/>
                  </a:schemeClr>
                </a:solidFill>
              </a:rPr>
              <a:t> </a:t>
            </a:r>
            <a:endParaRPr lang="en-GB" sz="39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Valuation vs. terms</a:t>
            </a:r>
          </a:p>
        </p:txBody>
      </p:sp>
      <p:sp>
        <p:nvSpPr>
          <p:cNvPr id="2" name="Slide Number Placeholder 1"/>
          <p:cNvSpPr>
            <a:spLocks noGrp="1"/>
          </p:cNvSpPr>
          <p:nvPr>
            <p:ph type="sldNum" sz="quarter" idx="12"/>
          </p:nvPr>
        </p:nvSpPr>
        <p:spPr/>
        <p:txBody>
          <a:bodyPr/>
          <a:lstStyle/>
          <a:p>
            <a:fld id="{87505C8C-BB84-42E2-A236-8AB4ACB7820A}" type="slidenum">
              <a:rPr lang="en-US" smtClean="0"/>
              <a:t>188</a:t>
            </a:fld>
            <a:endParaRPr lang="en-US" dirty="0"/>
          </a:p>
        </p:txBody>
      </p:sp>
    </p:spTree>
    <p:extLst>
      <p:ext uri="{BB962C8B-B14F-4D97-AF65-F5344CB8AC3E}">
        <p14:creationId xmlns:p14="http://schemas.microsoft.com/office/powerpoint/2010/main" val="266701169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20000"/>
              </a:lnSpc>
              <a:spcBef>
                <a:spcPts val="600"/>
              </a:spcBef>
              <a:buNone/>
            </a:pPr>
            <a:r>
              <a:rPr lang="en-GB" sz="3900" dirty="0">
                <a:solidFill>
                  <a:schemeClr val="accent4">
                    <a:lumMod val="50000"/>
                  </a:schemeClr>
                </a:solidFill>
              </a:rPr>
              <a:t>Example of the upside/downside trade-off (Box 6.6)</a:t>
            </a: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r>
              <a:rPr lang="en-US" sz="500" dirty="0">
                <a:solidFill>
                  <a:schemeClr val="accent4">
                    <a:lumMod val="50000"/>
                  </a:schemeClr>
                </a:solidFill>
              </a:rPr>
              <a:t> </a:t>
            </a:r>
            <a:endParaRPr lang="en-GB" sz="39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Valuation vs. terms</a:t>
            </a:r>
          </a:p>
        </p:txBody>
      </p:sp>
      <p:pic>
        <p:nvPicPr>
          <p:cNvPr id="2" name="Picture 1"/>
          <p:cNvPicPr>
            <a:picLocks noChangeAspect="1"/>
          </p:cNvPicPr>
          <p:nvPr/>
        </p:nvPicPr>
        <p:blipFill>
          <a:blip r:embed="rId2"/>
          <a:stretch>
            <a:fillRect/>
          </a:stretch>
        </p:blipFill>
        <p:spPr>
          <a:xfrm>
            <a:off x="1437563" y="3037125"/>
            <a:ext cx="9676545" cy="2623011"/>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189</a:t>
            </a:fld>
            <a:endParaRPr lang="en-US" dirty="0"/>
          </a:p>
        </p:txBody>
      </p:sp>
    </p:spTree>
    <p:extLst>
      <p:ext uri="{BB962C8B-B14F-4D97-AF65-F5344CB8AC3E}">
        <p14:creationId xmlns:p14="http://schemas.microsoft.com/office/powerpoint/2010/main" val="40682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847070" cy="1450757"/>
          </a:xfrm>
        </p:spPr>
        <p:txBody>
          <a:bodyPr>
            <a:normAutofit/>
          </a:bodyPr>
          <a:lstStyle/>
          <a:p>
            <a:r>
              <a:rPr lang="en-GB" sz="6000" dirty="0">
                <a:solidFill>
                  <a:schemeClr val="accent4">
                    <a:lumMod val="50000"/>
                  </a:schemeClr>
                </a:solidFill>
              </a:rPr>
              <a:t>Three fundamental principles</a:t>
            </a:r>
          </a:p>
        </p:txBody>
      </p:sp>
      <p:sp>
        <p:nvSpPr>
          <p:cNvPr id="3" name="Content Placeholder 2"/>
          <p:cNvSpPr>
            <a:spLocks noGrp="1"/>
          </p:cNvSpPr>
          <p:nvPr>
            <p:ph idx="1"/>
          </p:nvPr>
        </p:nvSpPr>
        <p:spPr>
          <a:xfrm>
            <a:off x="1088136" y="1845734"/>
            <a:ext cx="10256520" cy="4544180"/>
          </a:xfrm>
        </p:spPr>
        <p:txBody>
          <a:bodyPr>
            <a:normAutofit/>
          </a:bodyPr>
          <a:lstStyle/>
          <a:p>
            <a:pPr marL="0" indent="0">
              <a:lnSpc>
                <a:spcPct val="110000"/>
              </a:lnSpc>
              <a:spcBef>
                <a:spcPts val="0"/>
              </a:spcBef>
              <a:spcAft>
                <a:spcPts val="0"/>
              </a:spcAft>
              <a:buSzPct val="130000"/>
              <a:buNone/>
            </a:pPr>
            <a:r>
              <a:rPr lang="en-GB" sz="3600" dirty="0">
                <a:solidFill>
                  <a:schemeClr val="accent4">
                    <a:lumMod val="50000"/>
                  </a:schemeClr>
                </a:solidFill>
              </a:rPr>
              <a:t>3. Entrepreneurship consists of on </a:t>
            </a:r>
            <a:r>
              <a:rPr lang="en-US" sz="3600" dirty="0">
                <a:solidFill>
                  <a:schemeClr val="accent4">
                    <a:lumMod val="50000"/>
                  </a:schemeClr>
                </a:solidFill>
              </a:rPr>
              <a:t>experimentation and dynamic flexibility (James March, 1960s)</a:t>
            </a:r>
            <a:endParaRPr lang="en-GB" sz="3600" dirty="0">
              <a:solidFill>
                <a:schemeClr val="accent4">
                  <a:lumMod val="50000"/>
                </a:schemeClr>
              </a:solidFill>
            </a:endParaRPr>
          </a:p>
          <a:p>
            <a:pPr marL="548640" lvl="4" indent="0">
              <a:lnSpc>
                <a:spcPct val="110000"/>
              </a:lnSpc>
              <a:spcBef>
                <a:spcPts val="0"/>
              </a:spcBef>
              <a:spcAft>
                <a:spcPts val="0"/>
              </a:spcAft>
              <a:buFont typeface="Courier New" panose="02070309020205020404" pitchFamily="49" charset="0"/>
              <a:buChar char="o"/>
            </a:pPr>
            <a:r>
              <a:rPr lang="en-GB" sz="3200" dirty="0">
                <a:solidFill>
                  <a:schemeClr val="accent4">
                    <a:lumMod val="50000"/>
                  </a:schemeClr>
                </a:solidFill>
              </a:rPr>
              <a:t> ‘Exploration’ by entrepreneurial companies vs. ‘exploitation’ by established companies. </a:t>
            </a:r>
          </a:p>
          <a:p>
            <a:pPr marL="548640" lvl="4" indent="0">
              <a:lnSpc>
                <a:spcPct val="110000"/>
              </a:lnSpc>
              <a:spcBef>
                <a:spcPts val="0"/>
              </a:spcBef>
              <a:spcAft>
                <a:spcPts val="0"/>
              </a:spcAft>
              <a:buFont typeface="Courier New" panose="02070309020205020404" pitchFamily="49" charset="0"/>
              <a:buChar char="o"/>
            </a:pPr>
            <a:r>
              <a:rPr lang="en-GB" sz="3200" dirty="0">
                <a:solidFill>
                  <a:schemeClr val="accent4">
                    <a:lumMod val="50000"/>
                  </a:schemeClr>
                </a:solidFill>
              </a:rPr>
              <a:t> Organizational structure matters for incentives and the ability to ‘pivot’ (adapt dynamically to market feedback)</a:t>
            </a: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19</a:t>
            </a:fld>
            <a:endParaRPr lang="en-US" dirty="0"/>
          </a:p>
        </p:txBody>
      </p:sp>
    </p:spTree>
    <p:extLst>
      <p:ext uri="{BB962C8B-B14F-4D97-AF65-F5344CB8AC3E}">
        <p14:creationId xmlns:p14="http://schemas.microsoft.com/office/powerpoint/2010/main" val="237167891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20000"/>
              </a:lnSpc>
              <a:spcBef>
                <a:spcPts val="600"/>
              </a:spcBef>
              <a:buNone/>
            </a:pPr>
            <a:r>
              <a:rPr lang="en-GB" sz="3900" dirty="0">
                <a:solidFill>
                  <a:schemeClr val="accent4">
                    <a:lumMod val="50000"/>
                  </a:schemeClr>
                </a:solidFill>
              </a:rPr>
              <a:t>Example of the upside/downside trade-off (Box 6.6)</a:t>
            </a: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r>
              <a:rPr lang="en-US" sz="500" dirty="0">
                <a:solidFill>
                  <a:schemeClr val="accent4">
                    <a:lumMod val="50000"/>
                  </a:schemeClr>
                </a:solidFill>
              </a:rPr>
              <a:t> </a:t>
            </a:r>
            <a:endParaRPr lang="en-GB" sz="39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Valuation vs. terms</a:t>
            </a:r>
          </a:p>
        </p:txBody>
      </p:sp>
      <p:pic>
        <p:nvPicPr>
          <p:cNvPr id="8" name="Picture 7"/>
          <p:cNvPicPr>
            <a:picLocks noChangeAspect="1"/>
          </p:cNvPicPr>
          <p:nvPr/>
        </p:nvPicPr>
        <p:blipFill>
          <a:blip r:embed="rId2"/>
          <a:stretch>
            <a:fillRect/>
          </a:stretch>
        </p:blipFill>
        <p:spPr>
          <a:xfrm>
            <a:off x="1596805" y="3048373"/>
            <a:ext cx="9728825" cy="2575187"/>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190</a:t>
            </a:fld>
            <a:endParaRPr lang="en-US" dirty="0"/>
          </a:p>
        </p:txBody>
      </p:sp>
    </p:spTree>
    <p:extLst>
      <p:ext uri="{BB962C8B-B14F-4D97-AF65-F5344CB8AC3E}">
        <p14:creationId xmlns:p14="http://schemas.microsoft.com/office/powerpoint/2010/main" val="410581616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20000"/>
              </a:lnSpc>
              <a:spcBef>
                <a:spcPts val="600"/>
              </a:spcBef>
              <a:buNone/>
            </a:pPr>
            <a:r>
              <a:rPr lang="en-GB" sz="3900" dirty="0">
                <a:solidFill>
                  <a:schemeClr val="accent4">
                    <a:lumMod val="50000"/>
                  </a:schemeClr>
                </a:solidFill>
              </a:rPr>
              <a:t>Example of the upside/downside trade-off (Box 6.6)</a:t>
            </a: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r>
              <a:rPr lang="en-US" sz="500" dirty="0">
                <a:solidFill>
                  <a:schemeClr val="accent4">
                    <a:lumMod val="50000"/>
                  </a:schemeClr>
                </a:solidFill>
              </a:rPr>
              <a:t> </a:t>
            </a:r>
            <a:endParaRPr lang="en-GB" sz="39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Valuation vs. terms</a:t>
            </a:r>
          </a:p>
        </p:txBody>
      </p:sp>
      <p:pic>
        <p:nvPicPr>
          <p:cNvPr id="2" name="Picture 1"/>
          <p:cNvPicPr>
            <a:picLocks noChangeAspect="1"/>
          </p:cNvPicPr>
          <p:nvPr/>
        </p:nvPicPr>
        <p:blipFill>
          <a:blip r:embed="rId2"/>
          <a:stretch>
            <a:fillRect/>
          </a:stretch>
        </p:blipFill>
        <p:spPr>
          <a:xfrm>
            <a:off x="1097279" y="3027981"/>
            <a:ext cx="10067545" cy="2664845"/>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191</a:t>
            </a:fld>
            <a:endParaRPr lang="en-US" dirty="0"/>
          </a:p>
        </p:txBody>
      </p:sp>
    </p:spTree>
    <p:extLst>
      <p:ext uri="{BB962C8B-B14F-4D97-AF65-F5344CB8AC3E}">
        <p14:creationId xmlns:p14="http://schemas.microsoft.com/office/powerpoint/2010/main" val="303828201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20000"/>
              </a:lnSpc>
              <a:spcBef>
                <a:spcPts val="600"/>
              </a:spcBef>
              <a:buNone/>
            </a:pPr>
            <a:r>
              <a:rPr lang="en-GB" sz="3900" dirty="0">
                <a:solidFill>
                  <a:schemeClr val="accent4">
                    <a:lumMod val="50000"/>
                  </a:schemeClr>
                </a:solidFill>
              </a:rPr>
              <a:t>Example of the upside/downside trade-off (Box 6.6)</a:t>
            </a: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r>
              <a:rPr lang="en-US" sz="500" dirty="0">
                <a:solidFill>
                  <a:schemeClr val="accent4">
                    <a:lumMod val="50000"/>
                  </a:schemeClr>
                </a:solidFill>
              </a:rPr>
              <a:t> </a:t>
            </a:r>
            <a:endParaRPr lang="en-GB" sz="39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Valuation vs. terms</a:t>
            </a:r>
          </a:p>
        </p:txBody>
      </p:sp>
      <p:pic>
        <p:nvPicPr>
          <p:cNvPr id="8" name="Picture 7"/>
          <p:cNvPicPr>
            <a:picLocks noChangeAspect="1"/>
          </p:cNvPicPr>
          <p:nvPr/>
        </p:nvPicPr>
        <p:blipFill>
          <a:blip r:embed="rId2"/>
          <a:stretch>
            <a:fillRect/>
          </a:stretch>
        </p:blipFill>
        <p:spPr>
          <a:xfrm>
            <a:off x="2316098" y="3240149"/>
            <a:ext cx="7930294" cy="2045083"/>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192</a:t>
            </a:fld>
            <a:endParaRPr lang="en-US" dirty="0"/>
          </a:p>
        </p:txBody>
      </p:sp>
    </p:spTree>
    <p:extLst>
      <p:ext uri="{BB962C8B-B14F-4D97-AF65-F5344CB8AC3E}">
        <p14:creationId xmlns:p14="http://schemas.microsoft.com/office/powerpoint/2010/main" val="17696470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20000"/>
              </a:lnSpc>
              <a:spcBef>
                <a:spcPts val="600"/>
              </a:spcBef>
              <a:buNone/>
            </a:pPr>
            <a:r>
              <a:rPr lang="en-GB" sz="3900" dirty="0">
                <a:solidFill>
                  <a:schemeClr val="accent4">
                    <a:lumMod val="50000"/>
                  </a:schemeClr>
                </a:solidFill>
              </a:rPr>
              <a:t>Example of the upside/downside trade-off (Box 6.6)</a:t>
            </a: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endParaRPr lang="en-GB" sz="3900" dirty="0">
              <a:solidFill>
                <a:schemeClr val="accent4">
                  <a:lumMod val="50000"/>
                </a:schemeClr>
              </a:solidFill>
            </a:endParaRPr>
          </a:p>
          <a:p>
            <a:pPr marL="179388" indent="0">
              <a:lnSpc>
                <a:spcPct val="120000"/>
              </a:lnSpc>
              <a:spcBef>
                <a:spcPts val="600"/>
              </a:spcBef>
              <a:buNone/>
            </a:pPr>
            <a:r>
              <a:rPr lang="en-US" sz="500" dirty="0">
                <a:solidFill>
                  <a:schemeClr val="accent4">
                    <a:lumMod val="50000"/>
                  </a:schemeClr>
                </a:solidFill>
              </a:rPr>
              <a:t> </a:t>
            </a:r>
            <a:endParaRPr lang="en-GB" sz="39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Valuation vs. terms</a:t>
            </a:r>
          </a:p>
        </p:txBody>
      </p:sp>
      <p:pic>
        <p:nvPicPr>
          <p:cNvPr id="4" name="Picture 3"/>
          <p:cNvPicPr>
            <a:picLocks noChangeAspect="1"/>
          </p:cNvPicPr>
          <p:nvPr/>
        </p:nvPicPr>
        <p:blipFill>
          <a:blip r:embed="rId2"/>
          <a:stretch>
            <a:fillRect/>
          </a:stretch>
        </p:blipFill>
        <p:spPr>
          <a:xfrm>
            <a:off x="1097279" y="3244037"/>
            <a:ext cx="10362760" cy="2024203"/>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193</a:t>
            </a:fld>
            <a:endParaRPr lang="en-US" dirty="0"/>
          </a:p>
        </p:txBody>
      </p:sp>
    </p:spTree>
    <p:extLst>
      <p:ext uri="{BB962C8B-B14F-4D97-AF65-F5344CB8AC3E}">
        <p14:creationId xmlns:p14="http://schemas.microsoft.com/office/powerpoint/2010/main" val="17662279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14000"/>
              </a:lnSpc>
              <a:spcBef>
                <a:spcPts val="0"/>
              </a:spcBef>
              <a:spcAft>
                <a:spcPts val="0"/>
              </a:spcAft>
              <a:buNone/>
            </a:pPr>
            <a:r>
              <a:rPr lang="en-GB" sz="3600" dirty="0">
                <a:solidFill>
                  <a:schemeClr val="accent4">
                    <a:lumMod val="50000"/>
                  </a:schemeClr>
                </a:solidFill>
              </a:rPr>
              <a:t>Term sheets are different for seed (‘pre-venture’) stage, which is characterized by: </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Low funding amounts (&lt; $100K)</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Unsophisticated investors</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Most likely outcome: the company fades away</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Convertible notes</a:t>
            </a:r>
          </a:p>
        </p:txBody>
      </p:sp>
      <p:sp>
        <p:nvSpPr>
          <p:cNvPr id="2" name="Slide Number Placeholder 1"/>
          <p:cNvSpPr>
            <a:spLocks noGrp="1"/>
          </p:cNvSpPr>
          <p:nvPr>
            <p:ph type="sldNum" sz="quarter" idx="12"/>
          </p:nvPr>
        </p:nvSpPr>
        <p:spPr/>
        <p:txBody>
          <a:bodyPr/>
          <a:lstStyle/>
          <a:p>
            <a:fld id="{87505C8C-BB84-42E2-A236-8AB4ACB7820A}" type="slidenum">
              <a:rPr lang="en-US" smtClean="0"/>
              <a:t>194</a:t>
            </a:fld>
            <a:endParaRPr lang="en-US" dirty="0"/>
          </a:p>
        </p:txBody>
      </p:sp>
    </p:spTree>
    <p:extLst>
      <p:ext uri="{BB962C8B-B14F-4D97-AF65-F5344CB8AC3E}">
        <p14:creationId xmlns:p14="http://schemas.microsoft.com/office/powerpoint/2010/main" val="28353042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13534" cy="4432195"/>
          </a:xfrm>
        </p:spPr>
        <p:txBody>
          <a:bodyPr>
            <a:noAutofit/>
          </a:bodyPr>
          <a:lstStyle/>
          <a:p>
            <a:pPr marL="55563" indent="0">
              <a:lnSpc>
                <a:spcPct val="114000"/>
              </a:lnSpc>
              <a:spcBef>
                <a:spcPts val="0"/>
              </a:spcBef>
              <a:spcAft>
                <a:spcPts val="0"/>
              </a:spcAft>
              <a:buNone/>
            </a:pPr>
            <a:r>
              <a:rPr lang="en-GB" sz="3600" dirty="0">
                <a:solidFill>
                  <a:schemeClr val="accent4">
                    <a:lumMod val="50000"/>
                  </a:schemeClr>
                </a:solidFill>
              </a:rPr>
              <a:t>Convertible notes (CN) are debt-like claims that address these issues:</a:t>
            </a:r>
          </a:p>
          <a:p>
            <a:pPr marL="576072" indent="-182880">
              <a:lnSpc>
                <a:spcPct val="114000"/>
              </a:lnSpc>
              <a:spcBef>
                <a:spcPts val="0"/>
              </a:spcBef>
              <a:spcAft>
                <a:spcPts val="0"/>
              </a:spcAft>
              <a:buFont typeface="Courier New" panose="02070309020205020404" pitchFamily="49" charset="0"/>
              <a:buChar char="o"/>
            </a:pPr>
            <a:r>
              <a:rPr lang="en-GB" sz="3100" dirty="0">
                <a:solidFill>
                  <a:schemeClr val="accent4">
                    <a:lumMod val="50000"/>
                  </a:schemeClr>
                </a:solidFill>
              </a:rPr>
              <a:t> Automatically converted into stock at first ‘qualified’ fundraising (Series A)</a:t>
            </a:r>
          </a:p>
          <a:p>
            <a:pPr marL="576072" indent="-182880">
              <a:lnSpc>
                <a:spcPct val="114000"/>
              </a:lnSpc>
              <a:spcBef>
                <a:spcPts val="0"/>
              </a:spcBef>
              <a:spcAft>
                <a:spcPts val="0"/>
              </a:spcAft>
              <a:buFont typeface="Courier New" panose="02070309020205020404" pitchFamily="49" charset="0"/>
              <a:buChar char="o"/>
            </a:pPr>
            <a:r>
              <a:rPr lang="en-GB" sz="3100" dirty="0">
                <a:solidFill>
                  <a:schemeClr val="accent4">
                    <a:lumMod val="50000"/>
                  </a:schemeClr>
                </a:solidFill>
              </a:rPr>
              <a:t> Converted into the same security then issued (conv. preferred)</a:t>
            </a:r>
          </a:p>
          <a:p>
            <a:pPr marL="576072" lvl="3">
              <a:lnSpc>
                <a:spcPct val="114000"/>
              </a:lnSpc>
              <a:spcBef>
                <a:spcPts val="0"/>
              </a:spcBef>
              <a:spcAft>
                <a:spcPts val="0"/>
              </a:spcAft>
              <a:buFont typeface="Courier New" panose="02070309020205020404" pitchFamily="49" charset="0"/>
              <a:buChar char="o"/>
            </a:pPr>
            <a:r>
              <a:rPr lang="en-GB" sz="3100" dirty="0">
                <a:solidFill>
                  <a:schemeClr val="accent4">
                    <a:lumMod val="50000"/>
                  </a:schemeClr>
                </a:solidFill>
              </a:rPr>
              <a:t> Conversion rate pre-determined by a price discount (10-20%)</a:t>
            </a:r>
          </a:p>
          <a:p>
            <a:pPr marL="576072" indent="-182880">
              <a:lnSpc>
                <a:spcPct val="114000"/>
              </a:lnSpc>
              <a:spcBef>
                <a:spcPts val="0"/>
              </a:spcBef>
              <a:spcAft>
                <a:spcPts val="0"/>
              </a:spcAft>
              <a:buFont typeface="Courier New" panose="02070309020205020404" pitchFamily="49" charset="0"/>
              <a:buChar char="o"/>
            </a:pPr>
            <a:r>
              <a:rPr lang="en-GB" sz="3100" dirty="0">
                <a:solidFill>
                  <a:schemeClr val="accent4">
                    <a:lumMod val="50000"/>
                  </a:schemeClr>
                </a:solidFill>
              </a:rPr>
              <a:t> Maturity: </a:t>
            </a:r>
            <a:r>
              <a:rPr lang="en-US" sz="3100" dirty="0">
                <a:solidFill>
                  <a:schemeClr val="accent4">
                    <a:lumMod val="50000"/>
                  </a:schemeClr>
                </a:solidFill>
              </a:rPr>
              <a:t>12-24 months</a:t>
            </a:r>
            <a:endParaRPr lang="en-GB" sz="31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Convertible notes</a:t>
            </a:r>
          </a:p>
        </p:txBody>
      </p:sp>
      <p:sp>
        <p:nvSpPr>
          <p:cNvPr id="2" name="Slide Number Placeholder 1"/>
          <p:cNvSpPr>
            <a:spLocks noGrp="1"/>
          </p:cNvSpPr>
          <p:nvPr>
            <p:ph type="sldNum" sz="quarter" idx="12"/>
          </p:nvPr>
        </p:nvSpPr>
        <p:spPr/>
        <p:txBody>
          <a:bodyPr/>
          <a:lstStyle/>
          <a:p>
            <a:fld id="{87505C8C-BB84-42E2-A236-8AB4ACB7820A}" type="slidenum">
              <a:rPr lang="en-US" smtClean="0"/>
              <a:t>195</a:t>
            </a:fld>
            <a:endParaRPr lang="en-US" dirty="0"/>
          </a:p>
        </p:txBody>
      </p:sp>
    </p:spTree>
    <p:extLst>
      <p:ext uri="{BB962C8B-B14F-4D97-AF65-F5344CB8AC3E}">
        <p14:creationId xmlns:p14="http://schemas.microsoft.com/office/powerpoint/2010/main" val="22962984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14000"/>
              </a:lnSpc>
              <a:spcBef>
                <a:spcPts val="0"/>
              </a:spcBef>
              <a:spcAft>
                <a:spcPts val="0"/>
              </a:spcAft>
              <a:buNone/>
            </a:pPr>
            <a:r>
              <a:rPr lang="en-GB" sz="3600" dirty="0">
                <a:solidFill>
                  <a:schemeClr val="accent4">
                    <a:lumMod val="50000"/>
                  </a:schemeClr>
                </a:solidFill>
              </a:rPr>
              <a:t>The appeal of CN:</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Simple, standardized, structure (‘templates’)</a:t>
            </a:r>
          </a:p>
          <a:p>
            <a:pPr marL="393192" lvl="3" indent="0">
              <a:lnSpc>
                <a:spcPct val="114000"/>
              </a:lnSpc>
              <a:spcBef>
                <a:spcPts val="0"/>
              </a:spcBef>
              <a:spcAft>
                <a:spcPts val="0"/>
              </a:spcAft>
              <a:buNone/>
            </a:pPr>
            <a:r>
              <a:rPr lang="en-GB" sz="3600" dirty="0">
                <a:solidFill>
                  <a:schemeClr val="accent4">
                    <a:lumMod val="50000"/>
                  </a:schemeClr>
                </a:solidFill>
              </a:rPr>
              <a:t>	- Allows to save on legal costs</a:t>
            </a:r>
          </a:p>
          <a:p>
            <a:pPr marL="393192" lvl="3" indent="0">
              <a:lnSpc>
                <a:spcPct val="114000"/>
              </a:lnSpc>
              <a:spcBef>
                <a:spcPts val="0"/>
              </a:spcBef>
              <a:spcAft>
                <a:spcPts val="0"/>
              </a:spcAft>
              <a:buNone/>
            </a:pPr>
            <a:r>
              <a:rPr lang="en-GB" sz="3600" dirty="0">
                <a:solidFill>
                  <a:schemeClr val="accent4">
                    <a:lumMod val="50000"/>
                  </a:schemeClr>
                </a:solidFill>
              </a:rPr>
              <a:t>	- Virtually no control and other protective rights</a:t>
            </a:r>
          </a:p>
          <a:p>
            <a:pPr marL="576072" indent="-18288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D</a:t>
            </a:r>
            <a:r>
              <a:rPr lang="en-US" sz="3600" dirty="0" err="1">
                <a:solidFill>
                  <a:schemeClr val="accent4">
                    <a:lumMod val="50000"/>
                  </a:schemeClr>
                </a:solidFill>
              </a:rPr>
              <a:t>elegates</a:t>
            </a:r>
            <a:r>
              <a:rPr lang="en-US" sz="3600" dirty="0">
                <a:solidFill>
                  <a:schemeClr val="accent4">
                    <a:lumMod val="50000"/>
                  </a:schemeClr>
                </a:solidFill>
              </a:rPr>
              <a:t> / postpones valuation and negotiation </a:t>
            </a:r>
            <a:endParaRPr lang="en-GB" sz="36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Convertible notes</a:t>
            </a:r>
          </a:p>
        </p:txBody>
      </p:sp>
      <p:sp>
        <p:nvSpPr>
          <p:cNvPr id="2" name="Slide Number Placeholder 1"/>
          <p:cNvSpPr>
            <a:spLocks noGrp="1"/>
          </p:cNvSpPr>
          <p:nvPr>
            <p:ph type="sldNum" sz="quarter" idx="12"/>
          </p:nvPr>
        </p:nvSpPr>
        <p:spPr/>
        <p:txBody>
          <a:bodyPr/>
          <a:lstStyle/>
          <a:p>
            <a:fld id="{87505C8C-BB84-42E2-A236-8AB4ACB7820A}" type="slidenum">
              <a:rPr lang="en-US" smtClean="0"/>
              <a:t>196</a:t>
            </a:fld>
            <a:endParaRPr lang="en-US" dirty="0"/>
          </a:p>
        </p:txBody>
      </p:sp>
    </p:spTree>
    <p:extLst>
      <p:ext uri="{BB962C8B-B14F-4D97-AF65-F5344CB8AC3E}">
        <p14:creationId xmlns:p14="http://schemas.microsoft.com/office/powerpoint/2010/main" val="23826430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422" y="2040042"/>
            <a:ext cx="11094721" cy="4432195"/>
          </a:xfrm>
        </p:spPr>
        <p:txBody>
          <a:bodyPr>
            <a:normAutofit/>
          </a:bodyPr>
          <a:lstStyle/>
          <a:p>
            <a:pPr marL="179388" indent="0">
              <a:lnSpc>
                <a:spcPct val="120000"/>
              </a:lnSpc>
              <a:spcBef>
                <a:spcPts val="600"/>
              </a:spcBef>
              <a:buNone/>
            </a:pPr>
            <a:r>
              <a:rPr lang="en-GB" sz="3900" dirty="0">
                <a:solidFill>
                  <a:schemeClr val="accent4">
                    <a:lumMod val="50000"/>
                  </a:schemeClr>
                </a:solidFill>
              </a:rPr>
              <a:t>Conversion rate:  P</a:t>
            </a:r>
            <a:r>
              <a:rPr lang="en-GB" sz="3900" baseline="-25000" dirty="0">
                <a:solidFill>
                  <a:schemeClr val="accent4">
                    <a:lumMod val="50000"/>
                  </a:schemeClr>
                </a:solidFill>
              </a:rPr>
              <a:t>CN</a:t>
            </a:r>
            <a:r>
              <a:rPr lang="en-GB" sz="3900" dirty="0">
                <a:solidFill>
                  <a:schemeClr val="accent4">
                    <a:lumMod val="50000"/>
                  </a:schemeClr>
                </a:solidFill>
              </a:rPr>
              <a:t> = (1-DIS)*P</a:t>
            </a:r>
            <a:r>
              <a:rPr lang="en-GB" sz="3900" baseline="-25000" dirty="0">
                <a:solidFill>
                  <a:schemeClr val="accent4">
                    <a:lumMod val="50000"/>
                  </a:schemeClr>
                </a:solidFill>
              </a:rPr>
              <a:t>INV</a:t>
            </a:r>
          </a:p>
          <a:p>
            <a:pPr marL="179388" indent="0">
              <a:lnSpc>
                <a:spcPct val="120000"/>
              </a:lnSpc>
              <a:spcBef>
                <a:spcPts val="600"/>
              </a:spcBef>
              <a:buNone/>
            </a:pPr>
            <a:r>
              <a:rPr lang="en-GB" sz="3900" dirty="0">
                <a:solidFill>
                  <a:schemeClr val="accent4">
                    <a:lumMod val="50000"/>
                  </a:schemeClr>
                </a:solidFill>
              </a:rPr>
              <a:t>Ownership: 		S</a:t>
            </a:r>
            <a:r>
              <a:rPr lang="en-GB" sz="3900" baseline="-25000" dirty="0">
                <a:solidFill>
                  <a:schemeClr val="accent4">
                    <a:lumMod val="50000"/>
                  </a:schemeClr>
                </a:solidFill>
              </a:rPr>
              <a:t>CN</a:t>
            </a:r>
            <a:r>
              <a:rPr lang="en-GB" sz="3900" dirty="0">
                <a:solidFill>
                  <a:schemeClr val="accent4">
                    <a:lumMod val="50000"/>
                  </a:schemeClr>
                </a:solidFill>
              </a:rPr>
              <a:t> = I</a:t>
            </a:r>
            <a:r>
              <a:rPr lang="en-GB" sz="3900" baseline="-25000" dirty="0">
                <a:solidFill>
                  <a:schemeClr val="accent4">
                    <a:lumMod val="50000"/>
                  </a:schemeClr>
                </a:solidFill>
              </a:rPr>
              <a:t>CN</a:t>
            </a:r>
            <a:r>
              <a:rPr lang="en-GB" sz="3900" dirty="0">
                <a:solidFill>
                  <a:schemeClr val="accent4">
                    <a:lumMod val="50000"/>
                  </a:schemeClr>
                </a:solidFill>
              </a:rPr>
              <a:t>/P</a:t>
            </a:r>
            <a:r>
              <a:rPr lang="en-GB" sz="3900" baseline="-25000" dirty="0">
                <a:solidFill>
                  <a:schemeClr val="accent4">
                    <a:lumMod val="50000"/>
                  </a:schemeClr>
                </a:solidFill>
              </a:rPr>
              <a:t>CN </a:t>
            </a:r>
            <a:r>
              <a:rPr lang="en-GB" sz="3900" dirty="0">
                <a:solidFill>
                  <a:schemeClr val="accent4">
                    <a:lumMod val="50000"/>
                  </a:schemeClr>
                </a:solidFill>
              </a:rPr>
              <a:t>= I</a:t>
            </a:r>
            <a:r>
              <a:rPr lang="en-GB" sz="3900" baseline="-25000" dirty="0">
                <a:solidFill>
                  <a:schemeClr val="accent4">
                    <a:lumMod val="50000"/>
                  </a:schemeClr>
                </a:solidFill>
              </a:rPr>
              <a:t>CN</a:t>
            </a:r>
            <a:r>
              <a:rPr lang="en-GB" sz="3900" dirty="0">
                <a:solidFill>
                  <a:schemeClr val="accent4">
                    <a:lumMod val="50000"/>
                  </a:schemeClr>
                </a:solidFill>
              </a:rPr>
              <a:t>/(1-DIS)*P</a:t>
            </a:r>
            <a:r>
              <a:rPr lang="en-GB" sz="3900" baseline="-25000" dirty="0">
                <a:solidFill>
                  <a:schemeClr val="accent4">
                    <a:lumMod val="50000"/>
                  </a:schemeClr>
                </a:solidFill>
              </a:rPr>
              <a:t>INV </a:t>
            </a:r>
          </a:p>
          <a:p>
            <a:pPr marL="179388" indent="0">
              <a:lnSpc>
                <a:spcPct val="120000"/>
              </a:lnSpc>
              <a:spcBef>
                <a:spcPts val="600"/>
              </a:spcBef>
              <a:buNone/>
            </a:pPr>
            <a:r>
              <a:rPr lang="en-GB" sz="3900" dirty="0">
                <a:solidFill>
                  <a:schemeClr val="accent4">
                    <a:lumMod val="50000"/>
                  </a:schemeClr>
                </a:solidFill>
              </a:rPr>
              <a:t>Valuation Cap: avoids ‘paying for success’</a:t>
            </a:r>
          </a:p>
          <a:p>
            <a:pPr marL="179388" indent="0">
              <a:lnSpc>
                <a:spcPct val="120000"/>
              </a:lnSpc>
              <a:spcBef>
                <a:spcPts val="600"/>
              </a:spcBef>
              <a:buNone/>
            </a:pPr>
            <a:r>
              <a:rPr lang="en-GB" sz="3900" dirty="0">
                <a:solidFill>
                  <a:schemeClr val="accent4">
                    <a:lumMod val="50000"/>
                  </a:schemeClr>
                </a:solidFill>
              </a:rPr>
              <a:t>				P</a:t>
            </a:r>
            <a:r>
              <a:rPr lang="en-GB" sz="3900" baseline="-25000" dirty="0">
                <a:solidFill>
                  <a:schemeClr val="accent4">
                    <a:lumMod val="50000"/>
                  </a:schemeClr>
                </a:solidFill>
              </a:rPr>
              <a:t>CN</a:t>
            </a:r>
            <a:r>
              <a:rPr lang="en-GB" sz="3900" dirty="0">
                <a:solidFill>
                  <a:schemeClr val="accent4">
                    <a:lumMod val="50000"/>
                  </a:schemeClr>
                </a:solidFill>
              </a:rPr>
              <a:t> = V</a:t>
            </a:r>
            <a:r>
              <a:rPr lang="en-GB" sz="3900" baseline="-25000" dirty="0">
                <a:solidFill>
                  <a:schemeClr val="accent4">
                    <a:lumMod val="50000"/>
                  </a:schemeClr>
                </a:solidFill>
              </a:rPr>
              <a:t>CAP</a:t>
            </a:r>
            <a:r>
              <a:rPr lang="en-GB" sz="3900" dirty="0">
                <a:solidFill>
                  <a:schemeClr val="accent4">
                    <a:lumMod val="50000"/>
                  </a:schemeClr>
                </a:solidFill>
              </a:rPr>
              <a:t>/S</a:t>
            </a:r>
            <a:r>
              <a:rPr lang="en-GB" sz="3900" baseline="-25000" dirty="0">
                <a:solidFill>
                  <a:schemeClr val="accent4">
                    <a:lumMod val="50000"/>
                  </a:schemeClr>
                </a:solidFill>
              </a:rPr>
              <a:t>PRE</a:t>
            </a:r>
            <a:r>
              <a:rPr lang="en-GB" sz="3900" dirty="0">
                <a:solidFill>
                  <a:schemeClr val="accent4">
                    <a:lumMod val="50000"/>
                  </a:schemeClr>
                </a:solidFill>
              </a:rPr>
              <a:t> ≤ (1-DIS)*P</a:t>
            </a:r>
            <a:r>
              <a:rPr lang="en-GB" sz="3900" baseline="-25000" dirty="0">
                <a:solidFill>
                  <a:schemeClr val="accent4">
                    <a:lumMod val="50000"/>
                  </a:schemeClr>
                </a:solidFill>
              </a:rPr>
              <a:t>INV </a:t>
            </a:r>
          </a:p>
          <a:p>
            <a:pPr marL="179388" indent="0">
              <a:lnSpc>
                <a:spcPct val="120000"/>
              </a:lnSpc>
              <a:spcBef>
                <a:spcPts val="600"/>
              </a:spcBef>
              <a:buNone/>
            </a:pPr>
            <a:r>
              <a:rPr lang="en-GB" sz="3900" dirty="0">
                <a:solidFill>
                  <a:schemeClr val="accent4">
                    <a:lumMod val="50000"/>
                  </a:schemeClr>
                </a:solidFill>
              </a:rPr>
              <a:t>				P</a:t>
            </a:r>
            <a:r>
              <a:rPr lang="en-GB" sz="3900" baseline="-25000" dirty="0">
                <a:solidFill>
                  <a:schemeClr val="accent4">
                    <a:lumMod val="50000"/>
                  </a:schemeClr>
                </a:solidFill>
              </a:rPr>
              <a:t>INV</a:t>
            </a:r>
            <a:r>
              <a:rPr lang="en-GB" sz="3900" dirty="0">
                <a:solidFill>
                  <a:schemeClr val="accent4">
                    <a:lumMod val="50000"/>
                  </a:schemeClr>
                </a:solidFill>
              </a:rPr>
              <a:t> = V</a:t>
            </a:r>
            <a:r>
              <a:rPr lang="en-GB" sz="3900" baseline="-25000" dirty="0">
                <a:solidFill>
                  <a:schemeClr val="accent4">
                    <a:lumMod val="50000"/>
                  </a:schemeClr>
                </a:solidFill>
              </a:rPr>
              <a:t>PRE</a:t>
            </a:r>
            <a:r>
              <a:rPr lang="en-GB" sz="3900" dirty="0">
                <a:solidFill>
                  <a:schemeClr val="accent4">
                    <a:lumMod val="50000"/>
                  </a:schemeClr>
                </a:solidFill>
              </a:rPr>
              <a:t>/(S</a:t>
            </a:r>
            <a:r>
              <a:rPr lang="en-GB" sz="3900" baseline="-25000" dirty="0">
                <a:solidFill>
                  <a:schemeClr val="accent4">
                    <a:lumMod val="50000"/>
                  </a:schemeClr>
                </a:solidFill>
              </a:rPr>
              <a:t>PRE </a:t>
            </a:r>
            <a:r>
              <a:rPr lang="en-GB" sz="3900" dirty="0">
                <a:solidFill>
                  <a:schemeClr val="accent4">
                    <a:lumMod val="50000"/>
                  </a:schemeClr>
                </a:solidFill>
              </a:rPr>
              <a:t>+ S</a:t>
            </a:r>
            <a:r>
              <a:rPr lang="en-GB" sz="3900" baseline="-25000" dirty="0">
                <a:solidFill>
                  <a:schemeClr val="accent4">
                    <a:lumMod val="50000"/>
                  </a:schemeClr>
                </a:solidFill>
              </a:rPr>
              <a:t>CN</a:t>
            </a:r>
            <a:r>
              <a:rPr lang="en-GB" sz="3900" dirty="0">
                <a:solidFill>
                  <a:schemeClr val="accent4">
                    <a:lumMod val="50000"/>
                  </a:schemeClr>
                </a:solidFill>
              </a:rPr>
              <a:t>)</a:t>
            </a:r>
            <a:endParaRPr lang="en-GB" sz="3900" baseline="-25000" dirty="0">
              <a:solidFill>
                <a:schemeClr val="accent4">
                  <a:lumMod val="50000"/>
                </a:schemeClr>
              </a:solidFill>
            </a:endParaRPr>
          </a:p>
          <a:p>
            <a:pPr marL="179388" indent="0">
              <a:lnSpc>
                <a:spcPct val="120000"/>
              </a:lnSpc>
              <a:spcBef>
                <a:spcPts val="600"/>
              </a:spcBef>
              <a:buNone/>
            </a:pPr>
            <a:endParaRPr lang="en-GB" sz="3900" baseline="-250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Convertible notes</a:t>
            </a:r>
          </a:p>
        </p:txBody>
      </p:sp>
      <p:sp>
        <p:nvSpPr>
          <p:cNvPr id="2" name="Slide Number Placeholder 1"/>
          <p:cNvSpPr>
            <a:spLocks noGrp="1"/>
          </p:cNvSpPr>
          <p:nvPr>
            <p:ph type="sldNum" sz="quarter" idx="12"/>
          </p:nvPr>
        </p:nvSpPr>
        <p:spPr/>
        <p:txBody>
          <a:bodyPr/>
          <a:lstStyle/>
          <a:p>
            <a:fld id="{87505C8C-BB84-42E2-A236-8AB4ACB7820A}" type="slidenum">
              <a:rPr lang="en-US" smtClean="0"/>
              <a:t>197</a:t>
            </a:fld>
            <a:endParaRPr lang="en-US" dirty="0"/>
          </a:p>
        </p:txBody>
      </p:sp>
    </p:spTree>
    <p:extLst>
      <p:ext uri="{BB962C8B-B14F-4D97-AF65-F5344CB8AC3E}">
        <p14:creationId xmlns:p14="http://schemas.microsoft.com/office/powerpoint/2010/main" val="17920085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4</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7: Structuring Deals</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18287277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0945369" cy="4432195"/>
          </a:xfrm>
        </p:spPr>
        <p:txBody>
          <a:bodyPr>
            <a:normAutofit fontScale="92500"/>
          </a:bodyPr>
          <a:lstStyle/>
          <a:p>
            <a:pPr marL="0" lvl="3" indent="0">
              <a:lnSpc>
                <a:spcPct val="124000"/>
              </a:lnSpc>
              <a:spcBef>
                <a:spcPts val="0"/>
              </a:spcBef>
              <a:spcAft>
                <a:spcPts val="0"/>
              </a:spcAft>
              <a:buNone/>
            </a:pPr>
            <a:r>
              <a:rPr lang="en-GB" sz="3900" dirty="0">
                <a:solidFill>
                  <a:schemeClr val="accent4">
                    <a:lumMod val="50000"/>
                  </a:schemeClr>
                </a:solidFill>
              </a:rPr>
              <a:t>Deals are made of ‘hard’ elements (valuation, term sheet). </a:t>
            </a:r>
          </a:p>
          <a:p>
            <a:pPr marL="571500" lvl="3">
              <a:lnSpc>
                <a:spcPct val="124000"/>
              </a:lnSpc>
              <a:spcBef>
                <a:spcPts val="0"/>
              </a:spcBef>
              <a:spcAft>
                <a:spcPts val="0"/>
              </a:spcAft>
              <a:buFont typeface="Courier New" panose="02070309020205020404" pitchFamily="49" charset="0"/>
              <a:buChar char="o"/>
            </a:pPr>
            <a:r>
              <a:rPr lang="en-GB" sz="3500" dirty="0">
                <a:solidFill>
                  <a:schemeClr val="accent4">
                    <a:lumMod val="50000"/>
                  </a:schemeClr>
                </a:solidFill>
              </a:rPr>
              <a:t> These are summarized in quantitative relationships (e.g., pricing) and hard legal constraints</a:t>
            </a:r>
          </a:p>
          <a:p>
            <a:pPr marL="0" lvl="3" indent="0">
              <a:lnSpc>
                <a:spcPct val="124000"/>
              </a:lnSpc>
              <a:spcBef>
                <a:spcPts val="0"/>
              </a:spcBef>
              <a:spcAft>
                <a:spcPts val="0"/>
              </a:spcAft>
              <a:buNone/>
            </a:pPr>
            <a:r>
              <a:rPr lang="en-GB" sz="3900" dirty="0">
                <a:solidFill>
                  <a:schemeClr val="accent4">
                    <a:lumMod val="50000"/>
                  </a:schemeClr>
                </a:solidFill>
              </a:rPr>
              <a:t>However, it is necessary to have some ‘soft’ elements that provide a buffer to sustain the deal and allow the parties to work productively. </a:t>
            </a:r>
            <a:endParaRPr lang="en-US" sz="39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 </a:t>
            </a:r>
          </a:p>
        </p:txBody>
      </p:sp>
      <p:sp>
        <p:nvSpPr>
          <p:cNvPr id="2" name="Slide Number Placeholder 1"/>
          <p:cNvSpPr>
            <a:spLocks noGrp="1"/>
          </p:cNvSpPr>
          <p:nvPr>
            <p:ph type="sldNum" sz="quarter" idx="12"/>
          </p:nvPr>
        </p:nvSpPr>
        <p:spPr/>
        <p:txBody>
          <a:bodyPr/>
          <a:lstStyle/>
          <a:p>
            <a:fld id="{87505C8C-BB84-42E2-A236-8AB4ACB7820A}" type="slidenum">
              <a:rPr lang="en-US" smtClean="0"/>
              <a:t>199</a:t>
            </a:fld>
            <a:endParaRPr lang="en-US" dirty="0"/>
          </a:p>
        </p:txBody>
      </p:sp>
    </p:spTree>
    <p:extLst>
      <p:ext uri="{BB962C8B-B14F-4D97-AF65-F5344CB8AC3E}">
        <p14:creationId xmlns:p14="http://schemas.microsoft.com/office/powerpoint/2010/main" val="239554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spcBef>
                <a:spcPts val="1200"/>
              </a:spcBef>
            </a:pPr>
            <a:br>
              <a:rPr lang="en-US" b="1" dirty="0">
                <a:solidFill>
                  <a:schemeClr val="accent4">
                    <a:lumMod val="75000"/>
                  </a:schemeClr>
                </a:solidFill>
              </a:rPr>
            </a:br>
            <a:br>
              <a:rPr lang="en-US" b="1" dirty="0">
                <a:solidFill>
                  <a:schemeClr val="accent4">
                    <a:lumMod val="75000"/>
                  </a:schemeClr>
                </a:solidFill>
              </a:rPr>
            </a:br>
            <a:br>
              <a:rPr lang="en-US" sz="1100" b="1" dirty="0">
                <a:solidFill>
                  <a:schemeClr val="accent4">
                    <a:lumMod val="75000"/>
                  </a:schemeClr>
                </a:solidFill>
              </a:rPr>
            </a:br>
            <a:r>
              <a:rPr lang="en-US" b="1" dirty="0">
                <a:solidFill>
                  <a:schemeClr val="accent4">
                    <a:lumMod val="75000"/>
                  </a:schemeClr>
                </a:solidFill>
              </a:rPr>
              <a:t>Introduction to course</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a:bodyPr>
          <a:lstStyle/>
          <a:p>
            <a:pPr algn="ctr">
              <a:spcBef>
                <a:spcPts val="600"/>
              </a:spcBef>
              <a:spcAft>
                <a:spcPts val="0"/>
              </a:spcAft>
            </a:pPr>
            <a:endParaRPr lang="en-GB" cap="none" dirty="0">
              <a:solidFill>
                <a:schemeClr val="accent4">
                  <a:lumMod val="75000"/>
                </a:schemeClr>
              </a:solidFill>
              <a:latin typeface="Calibri Light" panose="020F0302020204030204" pitchFamily="34" charset="0"/>
            </a:endParaRPr>
          </a:p>
        </p:txBody>
      </p:sp>
    </p:spTree>
    <p:extLst>
      <p:ext uri="{BB962C8B-B14F-4D97-AF65-F5344CB8AC3E}">
        <p14:creationId xmlns:p14="http://schemas.microsoft.com/office/powerpoint/2010/main" val="322919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Why is EF challenging?</a:t>
            </a:r>
          </a:p>
        </p:txBody>
      </p:sp>
      <p:sp>
        <p:nvSpPr>
          <p:cNvPr id="3" name="Content Placeholder 2"/>
          <p:cNvSpPr>
            <a:spLocks noGrp="1"/>
          </p:cNvSpPr>
          <p:nvPr>
            <p:ph idx="1"/>
          </p:nvPr>
        </p:nvSpPr>
        <p:spPr>
          <a:xfrm>
            <a:off x="751115" y="1845734"/>
            <a:ext cx="11342914" cy="4600786"/>
          </a:xfrm>
        </p:spPr>
        <p:txBody>
          <a:bodyPr>
            <a:noAutofit/>
          </a:bodyPr>
          <a:lstStyle/>
          <a:p>
            <a:pPr>
              <a:buSzPct val="130000"/>
              <a:buFont typeface="Arial" panose="020B0604020202020204" pitchFamily="34" charset="0"/>
              <a:buChar char="•"/>
            </a:pPr>
            <a:r>
              <a:rPr lang="en-GB" sz="3600" dirty="0">
                <a:solidFill>
                  <a:schemeClr val="accent4">
                    <a:lumMod val="50000"/>
                  </a:schemeClr>
                </a:solidFill>
              </a:rPr>
              <a:t> Entrepreneur perspective</a:t>
            </a:r>
          </a:p>
          <a:p>
            <a:pPr lvl="1">
              <a:buFont typeface="Courier New" panose="02070309020205020404" pitchFamily="49" charset="0"/>
              <a:buChar char="o"/>
            </a:pPr>
            <a:r>
              <a:rPr lang="en-GB" sz="3200" dirty="0">
                <a:solidFill>
                  <a:schemeClr val="accent4">
                    <a:lumMod val="50000"/>
                  </a:schemeClr>
                </a:solidFill>
              </a:rPr>
              <a:t> Getting funded often considered hard</a:t>
            </a:r>
          </a:p>
          <a:p>
            <a:pPr lvl="1">
              <a:buFont typeface="Courier New" panose="02070309020205020404" pitchFamily="49" charset="0"/>
              <a:buChar char="o"/>
            </a:pPr>
            <a:r>
              <a:rPr lang="en-GB" sz="3200" dirty="0">
                <a:solidFill>
                  <a:schemeClr val="accent4">
                    <a:lumMod val="50000"/>
                  </a:schemeClr>
                </a:solidFill>
              </a:rPr>
              <a:t> Bewildering diversity of investors with different characteristics</a:t>
            </a:r>
          </a:p>
          <a:p>
            <a:pPr marL="749808" lvl="4" indent="0">
              <a:buNone/>
            </a:pPr>
            <a:r>
              <a:rPr lang="en-GB" sz="3200" dirty="0">
                <a:solidFill>
                  <a:schemeClr val="accent4">
                    <a:lumMod val="50000"/>
                  </a:schemeClr>
                </a:solidFill>
              </a:rPr>
              <a:t>- difficult to reach out to</a:t>
            </a:r>
          </a:p>
          <a:p>
            <a:pPr>
              <a:buSzPct val="130000"/>
              <a:buFont typeface="Arial" panose="020B0604020202020204" pitchFamily="34" charset="0"/>
              <a:buChar char="•"/>
            </a:pPr>
            <a:r>
              <a:rPr lang="en-GB" sz="3600" dirty="0">
                <a:solidFill>
                  <a:schemeClr val="accent4">
                    <a:lumMod val="50000"/>
                  </a:schemeClr>
                </a:solidFill>
              </a:rPr>
              <a:t> Investor perspective</a:t>
            </a:r>
          </a:p>
          <a:p>
            <a:pPr lvl="1">
              <a:buFont typeface="Courier New" panose="02070309020205020404" pitchFamily="49" charset="0"/>
              <a:buChar char="o"/>
            </a:pPr>
            <a:r>
              <a:rPr lang="en-GB" sz="3200" dirty="0">
                <a:solidFill>
                  <a:schemeClr val="accent4">
                    <a:lumMod val="50000"/>
                  </a:schemeClr>
                </a:solidFill>
              </a:rPr>
              <a:t> Swamped with proposals – most of them are bad or a poor fit</a:t>
            </a:r>
          </a:p>
          <a:p>
            <a:pPr lvl="1">
              <a:buFont typeface="Courier New" panose="02070309020205020404" pitchFamily="49" charset="0"/>
              <a:buChar char="o"/>
            </a:pPr>
            <a:r>
              <a:rPr lang="en-GB" sz="3200" dirty="0">
                <a:solidFill>
                  <a:schemeClr val="accent4">
                    <a:lumMod val="50000"/>
                  </a:schemeClr>
                </a:solidFill>
              </a:rPr>
              <a:t> Long and costly investment process to get their money back</a:t>
            </a:r>
          </a:p>
          <a:p>
            <a:pPr>
              <a:buSzPct val="130000"/>
              <a:buFont typeface="Arial" panose="020B0604020202020204" pitchFamily="34" charset="0"/>
              <a:buChar char="•"/>
            </a:pPr>
            <a:r>
              <a:rPr lang="en-GB" sz="3600" dirty="0">
                <a:solidFill>
                  <a:schemeClr val="accent4">
                    <a:lumMod val="50000"/>
                  </a:schemeClr>
                </a:solidFill>
              </a:rPr>
              <a:t> Managing a successful collision is not easy!</a:t>
            </a:r>
          </a:p>
        </p:txBody>
      </p:sp>
      <p:sp>
        <p:nvSpPr>
          <p:cNvPr id="4" name="Slide Number Placeholder 3"/>
          <p:cNvSpPr>
            <a:spLocks noGrp="1"/>
          </p:cNvSpPr>
          <p:nvPr>
            <p:ph type="sldNum" sz="quarter" idx="12"/>
          </p:nvPr>
        </p:nvSpPr>
        <p:spPr/>
        <p:txBody>
          <a:bodyPr/>
          <a:lstStyle/>
          <a:p>
            <a:fld id="{87505C8C-BB84-42E2-A236-8AB4ACB7820A}" type="slidenum">
              <a:rPr lang="en-US" smtClean="0"/>
              <a:t>20</a:t>
            </a:fld>
            <a:endParaRPr lang="en-US" dirty="0"/>
          </a:p>
        </p:txBody>
      </p:sp>
    </p:spTree>
    <p:extLst>
      <p:ext uri="{BB962C8B-B14F-4D97-AF65-F5344CB8AC3E}">
        <p14:creationId xmlns:p14="http://schemas.microsoft.com/office/powerpoint/2010/main" val="1704988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a:bodyPr>
          <a:lstStyle/>
          <a:p>
            <a:pPr marL="55563" lvl="3" indent="0">
              <a:lnSpc>
                <a:spcPct val="114000"/>
              </a:lnSpc>
              <a:spcBef>
                <a:spcPts val="0"/>
              </a:spcBef>
              <a:spcAft>
                <a:spcPts val="0"/>
              </a:spcAft>
              <a:buNone/>
            </a:pPr>
            <a:r>
              <a:rPr lang="en-GB" sz="3600" dirty="0">
                <a:solidFill>
                  <a:schemeClr val="accent4">
                    <a:lumMod val="50000"/>
                  </a:schemeClr>
                </a:solidFill>
              </a:rPr>
              <a:t>Buffers go into effect when (contingent) contracts are not enough for effective solutions. </a:t>
            </a:r>
          </a:p>
          <a:p>
            <a:pPr marL="55563" lvl="3" indent="0">
              <a:lnSpc>
                <a:spcPct val="114000"/>
              </a:lnSpc>
              <a:spcBef>
                <a:spcPts val="0"/>
              </a:spcBef>
              <a:spcAft>
                <a:spcPts val="0"/>
              </a:spcAft>
              <a:buNone/>
            </a:pPr>
            <a:r>
              <a:rPr lang="en-GB" sz="3600" dirty="0">
                <a:solidFill>
                  <a:schemeClr val="accent4">
                    <a:lumMod val="50000"/>
                  </a:schemeClr>
                </a:solidFill>
              </a:rPr>
              <a:t>For instance:</a:t>
            </a:r>
          </a:p>
          <a:p>
            <a:pPr marL="576072" lvl="6"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How do you elicit interest into the venture? </a:t>
            </a:r>
          </a:p>
          <a:p>
            <a:pPr marL="576072" lvl="6"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How do you choose a commercial partner? </a:t>
            </a:r>
          </a:p>
          <a:p>
            <a:pPr marL="576072" lvl="6" indent="-183600">
              <a:lnSpc>
                <a:spcPct val="114000"/>
              </a:lnSpc>
              <a:spcBef>
                <a:spcPts val="0"/>
              </a:spcBef>
              <a:spcAft>
                <a:spcPts val="0"/>
              </a:spcAft>
              <a:buFont typeface="Courier New" panose="02070309020205020404" pitchFamily="49" charset="0"/>
              <a:buChar char="o"/>
            </a:pPr>
            <a:r>
              <a:rPr lang="en-US" sz="3300" dirty="0">
                <a:solidFill>
                  <a:schemeClr val="accent4">
                    <a:lumMod val="50000"/>
                  </a:schemeClr>
                </a:solidFill>
              </a:rPr>
              <a:t> How do you react if a key employee leaves? A competitor appears? A key supplier goes bankrupt?</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 </a:t>
            </a:r>
          </a:p>
        </p:txBody>
      </p:sp>
      <p:sp>
        <p:nvSpPr>
          <p:cNvPr id="2" name="Slide Number Placeholder 1"/>
          <p:cNvSpPr>
            <a:spLocks noGrp="1"/>
          </p:cNvSpPr>
          <p:nvPr>
            <p:ph type="sldNum" sz="quarter" idx="12"/>
          </p:nvPr>
        </p:nvSpPr>
        <p:spPr/>
        <p:txBody>
          <a:bodyPr/>
          <a:lstStyle/>
          <a:p>
            <a:fld id="{87505C8C-BB84-42E2-A236-8AB4ACB7820A}" type="slidenum">
              <a:rPr lang="en-US" smtClean="0"/>
              <a:t>200</a:t>
            </a:fld>
            <a:endParaRPr lang="en-US" dirty="0"/>
          </a:p>
        </p:txBody>
      </p:sp>
    </p:spTree>
    <p:extLst>
      <p:ext uri="{BB962C8B-B14F-4D97-AF65-F5344CB8AC3E}">
        <p14:creationId xmlns:p14="http://schemas.microsoft.com/office/powerpoint/2010/main" val="112121646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lnSpcReduction="10000"/>
          </a:bodyPr>
          <a:lstStyle/>
          <a:p>
            <a:pPr marL="55563" lvl="3" indent="0">
              <a:lnSpc>
                <a:spcPct val="114000"/>
              </a:lnSpc>
              <a:spcBef>
                <a:spcPts val="0"/>
              </a:spcBef>
              <a:spcAft>
                <a:spcPts val="0"/>
              </a:spcAft>
              <a:buNone/>
            </a:pPr>
            <a:r>
              <a:rPr lang="en-US" sz="3600" dirty="0">
                <a:solidFill>
                  <a:schemeClr val="accent4">
                    <a:lumMod val="50000"/>
                  </a:schemeClr>
                </a:solidFill>
              </a:rPr>
              <a:t>Both the entrepreneur and the investor contribute to structuring the deal: </a:t>
            </a:r>
          </a:p>
          <a:p>
            <a:pPr marL="576072" lvl="3">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Entrepreneur: gets the process started, </a:t>
            </a:r>
          </a:p>
          <a:p>
            <a:pPr marL="576072" lvl="3">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Investor: designs the term sheet, valuation</a:t>
            </a:r>
          </a:p>
          <a:p>
            <a:pPr marL="0" indent="0">
              <a:lnSpc>
                <a:spcPct val="120000"/>
              </a:lnSpc>
              <a:spcBef>
                <a:spcPts val="0"/>
              </a:spcBef>
              <a:spcAft>
                <a:spcPts val="0"/>
              </a:spcAft>
              <a:buNone/>
            </a:pPr>
            <a:r>
              <a:rPr lang="en-US" sz="3600" dirty="0">
                <a:solidFill>
                  <a:schemeClr val="accent4">
                    <a:lumMod val="50000"/>
                  </a:schemeClr>
                </a:solidFill>
              </a:rPr>
              <a:t>Given the presence of both hard and soft elements, deal structuring is more art than science. </a:t>
            </a:r>
          </a:p>
          <a:p>
            <a:pPr marL="0" indent="0">
              <a:lnSpc>
                <a:spcPct val="120000"/>
              </a:lnSpc>
              <a:spcBef>
                <a:spcPts val="0"/>
              </a:spcBef>
              <a:spcAft>
                <a:spcPts val="0"/>
              </a:spcAft>
              <a:buNone/>
            </a:pPr>
            <a:r>
              <a:rPr lang="en-US" sz="3600" dirty="0">
                <a:solidFill>
                  <a:schemeClr val="accent4">
                    <a:lumMod val="50000"/>
                  </a:schemeClr>
                </a:solidFill>
              </a:rPr>
              <a:t>	Yet, art is not easier than science!</a:t>
            </a:r>
          </a:p>
          <a:p>
            <a:pPr marL="27432" lvl="1" indent="0">
              <a:lnSpc>
                <a:spcPct val="114000"/>
              </a:lnSpc>
              <a:spcBef>
                <a:spcPts val="0"/>
              </a:spcBef>
              <a:spcAft>
                <a:spcPts val="0"/>
              </a:spcAft>
              <a:buNone/>
            </a:pPr>
            <a:endParaRPr lang="en-US" sz="4000" dirty="0">
              <a:solidFill>
                <a:schemeClr val="accent4">
                  <a:lumMod val="50000"/>
                </a:schemeClr>
              </a:solidFill>
            </a:endParaRPr>
          </a:p>
          <a:p>
            <a:pPr marL="55563" lvl="4" indent="0">
              <a:lnSpc>
                <a:spcPct val="114000"/>
              </a:lnSpc>
              <a:spcBef>
                <a:spcPts val="0"/>
              </a:spcBef>
              <a:spcAft>
                <a:spcPts val="0"/>
              </a:spcAft>
              <a:buNone/>
            </a:pPr>
            <a:endParaRPr lang="en-US" sz="36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 </a:t>
            </a:r>
          </a:p>
        </p:txBody>
      </p:sp>
      <p:sp>
        <p:nvSpPr>
          <p:cNvPr id="2" name="Slide Number Placeholder 1"/>
          <p:cNvSpPr>
            <a:spLocks noGrp="1"/>
          </p:cNvSpPr>
          <p:nvPr>
            <p:ph type="sldNum" sz="quarter" idx="12"/>
          </p:nvPr>
        </p:nvSpPr>
        <p:spPr/>
        <p:txBody>
          <a:bodyPr/>
          <a:lstStyle/>
          <a:p>
            <a:fld id="{87505C8C-BB84-42E2-A236-8AB4ACB7820A}" type="slidenum">
              <a:rPr lang="en-US" smtClean="0"/>
              <a:t>201</a:t>
            </a:fld>
            <a:endParaRPr lang="en-US" dirty="0"/>
          </a:p>
        </p:txBody>
      </p:sp>
    </p:spTree>
    <p:extLst>
      <p:ext uri="{BB962C8B-B14F-4D97-AF65-F5344CB8AC3E}">
        <p14:creationId xmlns:p14="http://schemas.microsoft.com/office/powerpoint/2010/main" val="371858466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a:bodyPr>
          <a:lstStyle/>
          <a:p>
            <a:pPr marL="182563" lvl="3" indent="19050">
              <a:lnSpc>
                <a:spcPct val="114000"/>
              </a:lnSpc>
              <a:spcBef>
                <a:spcPts val="0"/>
              </a:spcBef>
              <a:spcAft>
                <a:spcPts val="0"/>
              </a:spcAft>
              <a:buNone/>
            </a:pPr>
            <a:r>
              <a:rPr lang="en-GB" sz="3600" dirty="0">
                <a:solidFill>
                  <a:schemeClr val="accent4">
                    <a:lumMod val="50000"/>
                  </a:schemeClr>
                </a:solidFill>
              </a:rPr>
              <a:t>We divide the structuring process into five steps: </a:t>
            </a:r>
          </a:p>
          <a:p>
            <a:pPr marL="75251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Fundraising / pitching (to investors)</a:t>
            </a:r>
          </a:p>
          <a:p>
            <a:pPr marL="75251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Screening (business opportunities)</a:t>
            </a:r>
          </a:p>
          <a:p>
            <a:pPr marL="75251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Syndicating (with other investors)</a:t>
            </a:r>
          </a:p>
          <a:p>
            <a:pPr marL="75251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Negotiating (between the parties)</a:t>
            </a:r>
          </a:p>
          <a:p>
            <a:pPr marL="75251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Closing</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a:t>
            </a:r>
          </a:p>
        </p:txBody>
      </p:sp>
      <p:sp>
        <p:nvSpPr>
          <p:cNvPr id="2" name="Slide Number Placeholder 1"/>
          <p:cNvSpPr>
            <a:spLocks noGrp="1"/>
          </p:cNvSpPr>
          <p:nvPr>
            <p:ph type="sldNum" sz="quarter" idx="12"/>
          </p:nvPr>
        </p:nvSpPr>
        <p:spPr/>
        <p:txBody>
          <a:bodyPr/>
          <a:lstStyle/>
          <a:p>
            <a:fld id="{87505C8C-BB84-42E2-A236-8AB4ACB7820A}" type="slidenum">
              <a:rPr lang="en-US" smtClean="0"/>
              <a:t>202</a:t>
            </a:fld>
            <a:endParaRPr lang="en-US" dirty="0"/>
          </a:p>
        </p:txBody>
      </p:sp>
    </p:spTree>
    <p:extLst>
      <p:ext uri="{BB962C8B-B14F-4D97-AF65-F5344CB8AC3E}">
        <p14:creationId xmlns:p14="http://schemas.microsoft.com/office/powerpoint/2010/main" val="188056015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 y="2648712"/>
            <a:ext cx="11014710" cy="2517648"/>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203</a:t>
            </a:fld>
            <a:endParaRPr lang="en-US" dirty="0"/>
          </a:p>
        </p:txBody>
      </p:sp>
    </p:spTree>
    <p:extLst>
      <p:ext uri="{BB962C8B-B14F-4D97-AF65-F5344CB8AC3E}">
        <p14:creationId xmlns:p14="http://schemas.microsoft.com/office/powerpoint/2010/main" val="108768213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22677" cy="4432195"/>
          </a:xfrm>
        </p:spPr>
        <p:txBody>
          <a:bodyPr>
            <a:normAutofit/>
          </a:bodyPr>
          <a:lstStyle/>
          <a:p>
            <a:pPr marL="55563" lvl="3" indent="0">
              <a:lnSpc>
                <a:spcPct val="114000"/>
              </a:lnSpc>
              <a:spcBef>
                <a:spcPts val="0"/>
              </a:spcBef>
              <a:spcAft>
                <a:spcPts val="0"/>
              </a:spcAft>
              <a:buNone/>
            </a:pPr>
            <a:r>
              <a:rPr lang="en-US" sz="3600" dirty="0">
                <a:solidFill>
                  <a:schemeClr val="accent4">
                    <a:lumMod val="50000"/>
                  </a:schemeClr>
                </a:solidFill>
              </a:rPr>
              <a:t>Fundraising is a long process that requires preparation:</a:t>
            </a:r>
            <a:endParaRPr lang="en-US" sz="3300" dirty="0">
              <a:solidFill>
                <a:schemeClr val="accent4">
                  <a:lumMod val="50000"/>
                </a:schemeClr>
              </a:solidFill>
            </a:endParaRPr>
          </a:p>
          <a:p>
            <a:pPr marL="576072" lvl="6" indent="-183600">
              <a:lnSpc>
                <a:spcPct val="114000"/>
              </a:lnSpc>
              <a:spcBef>
                <a:spcPts val="0"/>
              </a:spcBef>
              <a:spcAft>
                <a:spcPts val="0"/>
              </a:spcAft>
              <a:buFont typeface="Courier New" panose="02070309020205020404" pitchFamily="49" charset="0"/>
              <a:buChar char="o"/>
            </a:pPr>
            <a:r>
              <a:rPr lang="en-US" sz="3300" dirty="0">
                <a:solidFill>
                  <a:schemeClr val="accent4">
                    <a:lumMod val="50000"/>
                  </a:schemeClr>
                </a:solidFill>
              </a:rPr>
              <a:t> </a:t>
            </a:r>
            <a:r>
              <a:rPr lang="en-US" sz="3600" dirty="0">
                <a:solidFill>
                  <a:schemeClr val="accent4">
                    <a:lumMod val="50000"/>
                  </a:schemeClr>
                </a:solidFill>
              </a:rPr>
              <a:t>Using the VEM to prepare a strong business case</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Building a financial plan</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Negotiating share splits among founders</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Preparing to negotiate a valuation</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204</a:t>
            </a:fld>
            <a:endParaRPr lang="en-US" dirty="0"/>
          </a:p>
        </p:txBody>
      </p:sp>
    </p:spTree>
    <p:extLst>
      <p:ext uri="{BB962C8B-B14F-4D97-AF65-F5344CB8AC3E}">
        <p14:creationId xmlns:p14="http://schemas.microsoft.com/office/powerpoint/2010/main" val="263516017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a:bodyPr>
          <a:lstStyle/>
          <a:p>
            <a:pPr marL="0" lvl="3" indent="0">
              <a:lnSpc>
                <a:spcPct val="114000"/>
              </a:lnSpc>
              <a:spcBef>
                <a:spcPts val="0"/>
              </a:spcBef>
              <a:spcAft>
                <a:spcPts val="0"/>
              </a:spcAft>
              <a:buNone/>
            </a:pPr>
            <a:r>
              <a:rPr lang="en-US" sz="3600" dirty="0">
                <a:solidFill>
                  <a:schemeClr val="accent4">
                    <a:lumMod val="50000"/>
                  </a:schemeClr>
                </a:solidFill>
              </a:rPr>
              <a:t>Fundraising also requires engaging potential investors:</a:t>
            </a:r>
            <a:endParaRPr lang="en-US" sz="3300" dirty="0">
              <a:solidFill>
                <a:schemeClr val="accent4">
                  <a:lumMod val="50000"/>
                </a:schemeClr>
              </a:solidFill>
            </a:endParaRPr>
          </a:p>
          <a:p>
            <a:pPr marL="576072" lvl="6" indent="-183600">
              <a:lnSpc>
                <a:spcPct val="114000"/>
              </a:lnSpc>
              <a:spcBef>
                <a:spcPts val="0"/>
              </a:spcBef>
              <a:spcAft>
                <a:spcPts val="0"/>
              </a:spcAft>
              <a:buFont typeface="Courier New" panose="02070309020205020404" pitchFamily="49" charset="0"/>
              <a:buChar char="o"/>
            </a:pPr>
            <a:r>
              <a:rPr lang="en-US" sz="3300" dirty="0">
                <a:solidFill>
                  <a:schemeClr val="accent4">
                    <a:lumMod val="50000"/>
                  </a:schemeClr>
                </a:solidFill>
              </a:rPr>
              <a:t> </a:t>
            </a:r>
            <a:r>
              <a:rPr lang="en-US" sz="3600" dirty="0">
                <a:solidFill>
                  <a:schemeClr val="accent4">
                    <a:lumMod val="50000"/>
                  </a:schemeClr>
                </a:solidFill>
              </a:rPr>
              <a:t>Early contact facilitates interaction and trust building</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Later stage companies want to keep good relations with investors and attract competing bids</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Timing the fundraising campaign: trading off traction with expectations</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205</a:t>
            </a:fld>
            <a:endParaRPr lang="en-US" dirty="0"/>
          </a:p>
        </p:txBody>
      </p:sp>
    </p:spTree>
    <p:extLst>
      <p:ext uri="{BB962C8B-B14F-4D97-AF65-F5344CB8AC3E}">
        <p14:creationId xmlns:p14="http://schemas.microsoft.com/office/powerpoint/2010/main" val="109530499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3"/>
            <a:ext cx="11178542" cy="4278462"/>
          </a:xfrm>
        </p:spPr>
        <p:txBody>
          <a:bodyPr>
            <a:normAutofit/>
          </a:bodyPr>
          <a:lstStyle/>
          <a:p>
            <a:pPr marL="55563" lvl="3" indent="0">
              <a:lnSpc>
                <a:spcPct val="114000"/>
              </a:lnSpc>
              <a:spcBef>
                <a:spcPts val="0"/>
              </a:spcBef>
              <a:spcAft>
                <a:spcPts val="0"/>
              </a:spcAft>
              <a:buNone/>
            </a:pPr>
            <a:r>
              <a:rPr lang="en-US" sz="3600" dirty="0">
                <a:solidFill>
                  <a:schemeClr val="accent4">
                    <a:lumMod val="50000"/>
                  </a:schemeClr>
                </a:solidFill>
              </a:rPr>
              <a:t>Executing the fundraising campaign has its own challenges:</a:t>
            </a:r>
          </a:p>
          <a:p>
            <a:pPr marL="576072" lvl="6" indent="-183600">
              <a:lnSpc>
                <a:spcPct val="114000"/>
              </a:lnSpc>
              <a:spcBef>
                <a:spcPts val="0"/>
              </a:spcBef>
              <a:spcAft>
                <a:spcPts val="0"/>
              </a:spcAft>
              <a:buFont typeface="Courier New" panose="02070309020205020404" pitchFamily="49" charset="0"/>
              <a:buChar char="o"/>
            </a:pPr>
            <a:r>
              <a:rPr lang="en-US" sz="3300" dirty="0">
                <a:solidFill>
                  <a:schemeClr val="accent4">
                    <a:lumMod val="50000"/>
                  </a:schemeClr>
                </a:solidFill>
              </a:rPr>
              <a:t> </a:t>
            </a:r>
            <a:r>
              <a:rPr lang="en-US" sz="3600" dirty="0">
                <a:solidFill>
                  <a:schemeClr val="accent4">
                    <a:lumMod val="50000"/>
                  </a:schemeClr>
                </a:solidFill>
              </a:rPr>
              <a:t>Cold-calling vs. introductions</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Need to involve many investors to get one offer (“right investor at the right time”)</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Prepare a good pitch: domain knowledge and confidence. Key relevant dimensions change with stage.</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206</a:t>
            </a:fld>
            <a:endParaRPr lang="en-US" dirty="0"/>
          </a:p>
        </p:txBody>
      </p:sp>
    </p:spTree>
    <p:extLst>
      <p:ext uri="{BB962C8B-B14F-4D97-AF65-F5344CB8AC3E}">
        <p14:creationId xmlns:p14="http://schemas.microsoft.com/office/powerpoint/2010/main" val="3351588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3"/>
            <a:ext cx="11178542" cy="4278462"/>
          </a:xfrm>
        </p:spPr>
        <p:txBody>
          <a:bodyPr>
            <a:normAutofit lnSpcReduction="10000"/>
          </a:bodyPr>
          <a:lstStyle/>
          <a:p>
            <a:pPr marL="0" lvl="3" indent="0">
              <a:lnSpc>
                <a:spcPct val="114000"/>
              </a:lnSpc>
              <a:spcBef>
                <a:spcPts val="0"/>
              </a:spcBef>
              <a:spcAft>
                <a:spcPts val="0"/>
              </a:spcAft>
              <a:buNone/>
            </a:pPr>
            <a:r>
              <a:rPr lang="en-US" sz="3600" dirty="0">
                <a:solidFill>
                  <a:schemeClr val="accent4">
                    <a:lumMod val="50000"/>
                  </a:schemeClr>
                </a:solidFill>
              </a:rPr>
              <a:t>The disclosure dilemma:</a:t>
            </a:r>
          </a:p>
          <a:p>
            <a:pPr marL="576072" lvl="6" indent="-183600">
              <a:lnSpc>
                <a:spcPct val="114000"/>
              </a:lnSpc>
              <a:spcBef>
                <a:spcPts val="0"/>
              </a:spcBef>
              <a:spcAft>
                <a:spcPts val="0"/>
              </a:spcAft>
              <a:buFont typeface="Courier New" panose="02070309020205020404" pitchFamily="49" charset="0"/>
              <a:buChar char="o"/>
            </a:pPr>
            <a:r>
              <a:rPr lang="en-US" sz="3300" dirty="0">
                <a:solidFill>
                  <a:schemeClr val="accent4">
                    <a:lumMod val="50000"/>
                  </a:schemeClr>
                </a:solidFill>
              </a:rPr>
              <a:t> </a:t>
            </a:r>
            <a:r>
              <a:rPr lang="en-US" sz="3600" dirty="0">
                <a:solidFill>
                  <a:schemeClr val="accent4">
                    <a:lumMod val="50000"/>
                  </a:schemeClr>
                </a:solidFill>
              </a:rPr>
              <a:t>Non-disclosure agreements (NDAs) are a largely useless tool — information is largely common knowledge (idea execution is key)</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Arrow’s information paradox: you only pay if you can see the quality of the idea, but that requires that this is disclosed!</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207</a:t>
            </a:fld>
            <a:endParaRPr lang="en-US" dirty="0"/>
          </a:p>
        </p:txBody>
      </p:sp>
    </p:spTree>
    <p:extLst>
      <p:ext uri="{BB962C8B-B14F-4D97-AF65-F5344CB8AC3E}">
        <p14:creationId xmlns:p14="http://schemas.microsoft.com/office/powerpoint/2010/main" val="2373698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672" y="2040042"/>
            <a:ext cx="11387328" cy="4499303"/>
          </a:xfrm>
        </p:spPr>
        <p:txBody>
          <a:bodyPr>
            <a:normAutofit/>
          </a:bodyPr>
          <a:lstStyle/>
          <a:p>
            <a:pPr marL="0" lvl="3" indent="0">
              <a:lnSpc>
                <a:spcPct val="134000"/>
              </a:lnSpc>
              <a:spcBef>
                <a:spcPts val="0"/>
              </a:spcBef>
              <a:spcAft>
                <a:spcPts val="0"/>
              </a:spcAft>
              <a:buNone/>
            </a:pPr>
            <a:r>
              <a:rPr lang="en-US" sz="3600" dirty="0">
                <a:solidFill>
                  <a:schemeClr val="accent4">
                    <a:lumMod val="50000"/>
                  </a:schemeClr>
                </a:solidFill>
              </a:rPr>
              <a:t>So, how can we solve the disclosure dilemma?</a:t>
            </a:r>
          </a:p>
          <a:p>
            <a:pPr marL="0" lvl="3" indent="0">
              <a:lnSpc>
                <a:spcPct val="134000"/>
              </a:lnSpc>
              <a:spcBef>
                <a:spcPts val="0"/>
              </a:spcBef>
              <a:spcAft>
                <a:spcPts val="0"/>
              </a:spcAft>
              <a:buNone/>
            </a:pPr>
            <a:r>
              <a:rPr lang="en-US" sz="3600" dirty="0">
                <a:solidFill>
                  <a:schemeClr val="accent4">
                    <a:lumMod val="50000"/>
                  </a:schemeClr>
                </a:solidFill>
              </a:rPr>
              <a:t>Two solutions:</a:t>
            </a:r>
          </a:p>
          <a:p>
            <a:pPr marL="576072" lvl="7" indent="-182880">
              <a:lnSpc>
                <a:spcPct val="134000"/>
              </a:lnSpc>
              <a:spcBef>
                <a:spcPts val="0"/>
              </a:spcBef>
              <a:spcAft>
                <a:spcPts val="0"/>
              </a:spcAft>
              <a:buFont typeface="Courier New" panose="02070309020205020404" pitchFamily="49" charset="0"/>
              <a:buChar char="o"/>
            </a:pPr>
            <a:r>
              <a:rPr lang="en-US" sz="3600" dirty="0">
                <a:solidFill>
                  <a:schemeClr val="accent4">
                    <a:lumMod val="50000"/>
                  </a:schemeClr>
                </a:solidFill>
              </a:rPr>
              <a:t> Patenting as a way to protect ideas even with disclosure </a:t>
            </a:r>
          </a:p>
          <a:p>
            <a:pPr marL="576072" lvl="7" indent="-182880">
              <a:lnSpc>
                <a:spcPct val="134000"/>
              </a:lnSpc>
              <a:spcBef>
                <a:spcPts val="0"/>
              </a:spcBef>
              <a:spcAft>
                <a:spcPts val="0"/>
              </a:spcAft>
              <a:buFont typeface="Courier New" panose="02070309020205020404" pitchFamily="49" charset="0"/>
              <a:buChar char="o"/>
            </a:pPr>
            <a:r>
              <a:rPr lang="en-US" sz="3600" dirty="0">
                <a:solidFill>
                  <a:schemeClr val="accent4">
                    <a:lumMod val="50000"/>
                  </a:schemeClr>
                </a:solidFill>
              </a:rPr>
              <a:t> NDAs suitable for objective, project-specific, non-patentable information, often soft (e.g., client lists)</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208</a:t>
            </a:fld>
            <a:endParaRPr lang="en-US" dirty="0"/>
          </a:p>
        </p:txBody>
      </p:sp>
    </p:spTree>
    <p:extLst>
      <p:ext uri="{BB962C8B-B14F-4D97-AF65-F5344CB8AC3E}">
        <p14:creationId xmlns:p14="http://schemas.microsoft.com/office/powerpoint/2010/main" val="374175814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a:bodyPr>
          <a:lstStyle/>
          <a:p>
            <a:pPr marL="55563" lvl="3" indent="0">
              <a:lnSpc>
                <a:spcPct val="114000"/>
              </a:lnSpc>
              <a:spcBef>
                <a:spcPts val="0"/>
              </a:spcBef>
              <a:spcAft>
                <a:spcPts val="0"/>
              </a:spcAft>
              <a:buNone/>
            </a:pPr>
            <a:r>
              <a:rPr lang="en-US" sz="3600" dirty="0">
                <a:solidFill>
                  <a:schemeClr val="accent4">
                    <a:lumMod val="50000"/>
                  </a:schemeClr>
                </a:solidFill>
              </a:rPr>
              <a:t>Do business ideas have a value? </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Valuing an idea is different from valuing a venture, because it reflects a more basic level of option value</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Valuing an idea is only necessary if some financial transaction depends on it</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209</a:t>
            </a:fld>
            <a:endParaRPr lang="en-US" dirty="0"/>
          </a:p>
        </p:txBody>
      </p:sp>
    </p:spTree>
    <p:extLst>
      <p:ext uri="{BB962C8B-B14F-4D97-AF65-F5344CB8AC3E}">
        <p14:creationId xmlns:p14="http://schemas.microsoft.com/office/powerpoint/2010/main" val="419960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847070" cy="1450757"/>
          </a:xfrm>
        </p:spPr>
        <p:txBody>
          <a:bodyPr>
            <a:normAutofit/>
          </a:bodyPr>
          <a:lstStyle/>
          <a:p>
            <a:r>
              <a:rPr lang="en-GB" sz="6000" dirty="0">
                <a:solidFill>
                  <a:schemeClr val="accent4">
                    <a:lumMod val="50000"/>
                  </a:schemeClr>
                </a:solidFill>
              </a:rPr>
              <a:t>Why is EF important?</a:t>
            </a:r>
          </a:p>
        </p:txBody>
      </p:sp>
      <p:sp>
        <p:nvSpPr>
          <p:cNvPr id="3" name="Content Placeholder 2"/>
          <p:cNvSpPr>
            <a:spLocks noGrp="1"/>
          </p:cNvSpPr>
          <p:nvPr>
            <p:ph idx="1"/>
          </p:nvPr>
        </p:nvSpPr>
        <p:spPr>
          <a:xfrm>
            <a:off x="1088136" y="1845734"/>
            <a:ext cx="10256520" cy="4544180"/>
          </a:xfrm>
        </p:spPr>
        <p:txBody>
          <a:bodyPr>
            <a:normAutofit/>
          </a:bodyPr>
          <a:lstStyle/>
          <a:p>
            <a:pPr>
              <a:buSzPct val="130000"/>
              <a:buFont typeface="Arial" panose="020B0604020202020204" pitchFamily="34" charset="0"/>
              <a:buChar char="•"/>
            </a:pPr>
            <a:r>
              <a:rPr lang="en-GB" sz="3200" dirty="0">
                <a:solidFill>
                  <a:schemeClr val="accent4">
                    <a:lumMod val="50000"/>
                  </a:schemeClr>
                </a:solidFill>
              </a:rPr>
              <a:t> Entrepreneur perspective:</a:t>
            </a:r>
          </a:p>
          <a:p>
            <a:pPr lvl="1">
              <a:buFont typeface="Courier New" panose="02070309020205020404" pitchFamily="49" charset="0"/>
              <a:buChar char="o"/>
            </a:pPr>
            <a:r>
              <a:rPr lang="en-GB" sz="2800" dirty="0">
                <a:solidFill>
                  <a:schemeClr val="accent4">
                    <a:lumMod val="50000"/>
                  </a:schemeClr>
                </a:solidFill>
              </a:rPr>
              <a:t> Money is a key resource </a:t>
            </a:r>
          </a:p>
          <a:p>
            <a:pPr lvl="1">
              <a:buFont typeface="Courier New" panose="02070309020205020404" pitchFamily="49" charset="0"/>
              <a:buChar char="o"/>
            </a:pPr>
            <a:r>
              <a:rPr lang="en-GB" sz="2800" dirty="0">
                <a:solidFill>
                  <a:schemeClr val="accent4">
                    <a:lumMod val="50000"/>
                  </a:schemeClr>
                </a:solidFill>
              </a:rPr>
              <a:t> Investors impact company</a:t>
            </a:r>
          </a:p>
          <a:p>
            <a:pPr>
              <a:buSzPct val="130000"/>
              <a:buFont typeface="Arial" panose="020B0604020202020204" pitchFamily="34" charset="0"/>
              <a:buChar char="•"/>
            </a:pPr>
            <a:r>
              <a:rPr lang="en-GB" sz="3200" dirty="0">
                <a:solidFill>
                  <a:schemeClr val="accent4">
                    <a:lumMod val="50000"/>
                  </a:schemeClr>
                </a:solidFill>
              </a:rPr>
              <a:t> Investor perspective:</a:t>
            </a:r>
          </a:p>
          <a:p>
            <a:pPr lvl="1">
              <a:buFont typeface="Courier New" panose="02070309020205020404" pitchFamily="49" charset="0"/>
              <a:buChar char="o"/>
            </a:pPr>
            <a:r>
              <a:rPr lang="en-GB" sz="2800" dirty="0">
                <a:solidFill>
                  <a:schemeClr val="accent4">
                    <a:lumMod val="50000"/>
                  </a:schemeClr>
                </a:solidFill>
              </a:rPr>
              <a:t> Search for returns, portfolio diversification, or strategic objectives</a:t>
            </a:r>
          </a:p>
          <a:p>
            <a:pPr lvl="1">
              <a:buFont typeface="Courier New" panose="02070309020205020404" pitchFamily="49" charset="0"/>
              <a:buChar char="o"/>
            </a:pPr>
            <a:r>
              <a:rPr lang="en-GB" sz="2800" dirty="0">
                <a:solidFill>
                  <a:schemeClr val="accent4">
                    <a:lumMod val="50000"/>
                  </a:schemeClr>
                </a:solidFill>
              </a:rPr>
              <a:t> Pass on knowledge and expertise</a:t>
            </a:r>
          </a:p>
          <a:p>
            <a:pPr>
              <a:buSzPct val="130000"/>
              <a:buFont typeface="Arial" panose="020B0604020202020204" pitchFamily="34" charset="0"/>
              <a:buChar char="•"/>
            </a:pPr>
            <a:r>
              <a:rPr lang="en-GB" sz="3200" dirty="0">
                <a:solidFill>
                  <a:schemeClr val="accent4">
                    <a:lumMod val="50000"/>
                  </a:schemeClr>
                </a:solidFill>
              </a:rPr>
              <a:t> Economic and societal perspective:</a:t>
            </a:r>
          </a:p>
          <a:p>
            <a:pPr lvl="1">
              <a:buFont typeface="Courier New" panose="02070309020205020404" pitchFamily="49" charset="0"/>
              <a:buChar char="o"/>
            </a:pPr>
            <a:r>
              <a:rPr lang="en-GB" sz="2800" dirty="0">
                <a:solidFill>
                  <a:schemeClr val="accent4">
                    <a:lumMod val="50000"/>
                  </a:schemeClr>
                </a:solidFill>
              </a:rPr>
              <a:t> Market-driven selection system</a:t>
            </a:r>
          </a:p>
          <a:p>
            <a:pPr lvl="1">
              <a:buFont typeface="Courier New" panose="02070309020205020404" pitchFamily="49" charset="0"/>
              <a:buChar char="o"/>
            </a:pPr>
            <a:r>
              <a:rPr lang="en-GB" sz="2800" dirty="0">
                <a:solidFill>
                  <a:schemeClr val="accent4">
                    <a:lumMod val="50000"/>
                  </a:schemeClr>
                </a:solidFill>
              </a:rPr>
              <a:t> Create jobs, innovation, and economic growth</a:t>
            </a:r>
          </a:p>
        </p:txBody>
      </p:sp>
      <p:sp>
        <p:nvSpPr>
          <p:cNvPr id="4" name="Slide Number Placeholder 3"/>
          <p:cNvSpPr>
            <a:spLocks noGrp="1"/>
          </p:cNvSpPr>
          <p:nvPr>
            <p:ph type="sldNum" sz="quarter" idx="12"/>
          </p:nvPr>
        </p:nvSpPr>
        <p:spPr/>
        <p:txBody>
          <a:bodyPr/>
          <a:lstStyle/>
          <a:p>
            <a:fld id="{87505C8C-BB84-42E2-A236-8AB4ACB7820A}" type="slidenum">
              <a:rPr lang="en-US" smtClean="0"/>
              <a:t>21</a:t>
            </a:fld>
            <a:endParaRPr lang="en-US" dirty="0"/>
          </a:p>
        </p:txBody>
      </p:sp>
    </p:spTree>
    <p:extLst>
      <p:ext uri="{BB962C8B-B14F-4D97-AF65-F5344CB8AC3E}">
        <p14:creationId xmlns:p14="http://schemas.microsoft.com/office/powerpoint/2010/main" val="356520542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135" y="2040042"/>
            <a:ext cx="10768490" cy="4432195"/>
          </a:xfrm>
        </p:spPr>
        <p:txBody>
          <a:bodyPr>
            <a:normAutofit fontScale="85000" lnSpcReduction="10000"/>
          </a:bodyPr>
          <a:lstStyle/>
          <a:p>
            <a:pPr marL="55563" lvl="4" indent="0">
              <a:lnSpc>
                <a:spcPct val="124000"/>
              </a:lnSpc>
              <a:spcBef>
                <a:spcPts val="0"/>
              </a:spcBef>
              <a:spcAft>
                <a:spcPts val="0"/>
              </a:spcAft>
              <a:buNone/>
            </a:pPr>
            <a:r>
              <a:rPr lang="en-US" sz="4200" dirty="0">
                <a:solidFill>
                  <a:schemeClr val="accent4">
                    <a:lumMod val="50000"/>
                  </a:schemeClr>
                </a:solidFill>
              </a:rPr>
              <a:t>What is an idea’s theoretical value?</a:t>
            </a:r>
          </a:p>
          <a:p>
            <a:pPr marL="576072" lvl="6" indent="-183600">
              <a:lnSpc>
                <a:spcPct val="124000"/>
              </a:lnSpc>
              <a:spcBef>
                <a:spcPts val="0"/>
              </a:spcBef>
              <a:spcAft>
                <a:spcPts val="0"/>
              </a:spcAft>
              <a:buFont typeface="Courier New" panose="02070309020205020404" pitchFamily="49" charset="0"/>
              <a:buChar char="o"/>
            </a:pPr>
            <a:r>
              <a:rPr lang="en-US" sz="3800" dirty="0">
                <a:solidFill>
                  <a:schemeClr val="accent4">
                    <a:lumMod val="50000"/>
                  </a:schemeClr>
                </a:solidFill>
              </a:rPr>
              <a:t> Financially, an asset is worth the (properly) discounted value of its future cash flow</a:t>
            </a:r>
          </a:p>
          <a:p>
            <a:pPr marL="968912" lvl="8" indent="0">
              <a:lnSpc>
                <a:spcPct val="124000"/>
              </a:lnSpc>
              <a:spcBef>
                <a:spcPts val="0"/>
              </a:spcBef>
              <a:spcAft>
                <a:spcPts val="0"/>
              </a:spcAft>
              <a:buNone/>
            </a:pPr>
            <a:r>
              <a:rPr lang="en-US" sz="3300" dirty="0">
                <a:solidFill>
                  <a:schemeClr val="accent4">
                    <a:lumMod val="50000"/>
                  </a:schemeClr>
                </a:solidFill>
              </a:rPr>
              <a:t>- An idea itself does not generate any cash flow, so it can only be valued together with the assets needed to make it profitable </a:t>
            </a:r>
          </a:p>
          <a:p>
            <a:pPr marL="576072" lvl="6" indent="-183600">
              <a:lnSpc>
                <a:spcPct val="124000"/>
              </a:lnSpc>
              <a:spcBef>
                <a:spcPts val="0"/>
              </a:spcBef>
              <a:spcAft>
                <a:spcPts val="0"/>
              </a:spcAft>
              <a:buFont typeface="Courier New" panose="02070309020205020404" pitchFamily="49" charset="0"/>
              <a:buChar char="o"/>
            </a:pPr>
            <a:r>
              <a:rPr lang="en-US" sz="3300" dirty="0">
                <a:solidFill>
                  <a:schemeClr val="accent4">
                    <a:lumMod val="50000"/>
                  </a:schemeClr>
                </a:solidFill>
              </a:rPr>
              <a:t> </a:t>
            </a:r>
            <a:r>
              <a:rPr lang="en-US" sz="3800" dirty="0">
                <a:solidFill>
                  <a:schemeClr val="accent4">
                    <a:lumMod val="50000"/>
                  </a:schemeClr>
                </a:solidFill>
              </a:rPr>
              <a:t>The key question is whether the idea can improve the profitability of alternative uses of those assets </a:t>
            </a:r>
          </a:p>
          <a:p>
            <a:pPr marL="968912" lvl="8" indent="0">
              <a:lnSpc>
                <a:spcPct val="124000"/>
              </a:lnSpc>
              <a:spcBef>
                <a:spcPts val="0"/>
              </a:spcBef>
              <a:spcAft>
                <a:spcPts val="0"/>
              </a:spcAft>
              <a:buNone/>
            </a:pPr>
            <a:r>
              <a:rPr lang="en-US" sz="3300" dirty="0">
                <a:solidFill>
                  <a:schemeClr val="accent4">
                    <a:lumMod val="50000"/>
                  </a:schemeClr>
                </a:solidFill>
              </a:rPr>
              <a:t>- This means asking how unique the idea is </a:t>
            </a:r>
          </a:p>
          <a:p>
            <a:pPr marL="768912" lvl="7" indent="0">
              <a:lnSpc>
                <a:spcPct val="124000"/>
              </a:lnSpc>
              <a:spcBef>
                <a:spcPts val="0"/>
              </a:spcBef>
              <a:spcAft>
                <a:spcPts val="0"/>
              </a:spcAft>
              <a:buNone/>
            </a:pPr>
            <a:endParaRPr lang="en-US" sz="33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210</a:t>
            </a:fld>
            <a:endParaRPr lang="en-US" dirty="0"/>
          </a:p>
        </p:txBody>
      </p:sp>
    </p:spTree>
    <p:extLst>
      <p:ext uri="{BB962C8B-B14F-4D97-AF65-F5344CB8AC3E}">
        <p14:creationId xmlns:p14="http://schemas.microsoft.com/office/powerpoint/2010/main" val="346674401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a:bodyPr>
          <a:lstStyle/>
          <a:p>
            <a:pPr marL="55563" lvl="4" indent="0">
              <a:lnSpc>
                <a:spcPct val="114000"/>
              </a:lnSpc>
              <a:spcBef>
                <a:spcPts val="0"/>
              </a:spcBef>
              <a:spcAft>
                <a:spcPts val="0"/>
              </a:spcAft>
              <a:buNone/>
            </a:pPr>
            <a:r>
              <a:rPr lang="en-US" sz="3600" dirty="0">
                <a:solidFill>
                  <a:schemeClr val="accent4">
                    <a:lumMod val="50000"/>
                  </a:schemeClr>
                </a:solidFill>
              </a:rPr>
              <a:t>What do we conclude?</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An idea in isolation is not worth much</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Asking where the value of the venture lies is the key question </a:t>
            </a:r>
          </a:p>
          <a:p>
            <a:pPr marL="392472" lvl="6" indent="0">
              <a:lnSpc>
                <a:spcPct val="114000"/>
              </a:lnSpc>
              <a:spcBef>
                <a:spcPts val="0"/>
              </a:spcBef>
              <a:spcAft>
                <a:spcPts val="0"/>
              </a:spcAft>
              <a:buNone/>
            </a:pPr>
            <a:endParaRPr lang="en-US" sz="3600" dirty="0">
              <a:solidFill>
                <a:schemeClr val="accent4">
                  <a:lumMod val="50000"/>
                </a:schemeClr>
              </a:solidFill>
            </a:endParaRPr>
          </a:p>
          <a:p>
            <a:pPr marL="768912" lvl="7" indent="0">
              <a:lnSpc>
                <a:spcPct val="130000"/>
              </a:lnSpc>
              <a:spcBef>
                <a:spcPts val="0"/>
              </a:spcBef>
              <a:spcAft>
                <a:spcPts val="0"/>
              </a:spcAft>
              <a:buNone/>
            </a:pPr>
            <a:endParaRPr lang="en-US" sz="33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fundraising</a:t>
            </a:r>
          </a:p>
        </p:txBody>
      </p:sp>
      <p:sp>
        <p:nvSpPr>
          <p:cNvPr id="2" name="Slide Number Placeholder 1"/>
          <p:cNvSpPr>
            <a:spLocks noGrp="1"/>
          </p:cNvSpPr>
          <p:nvPr>
            <p:ph type="sldNum" sz="quarter" idx="12"/>
          </p:nvPr>
        </p:nvSpPr>
        <p:spPr/>
        <p:txBody>
          <a:bodyPr/>
          <a:lstStyle/>
          <a:p>
            <a:fld id="{87505C8C-BB84-42E2-A236-8AB4ACB7820A}" type="slidenum">
              <a:rPr lang="en-US" smtClean="0"/>
              <a:t>211</a:t>
            </a:fld>
            <a:endParaRPr lang="en-US" dirty="0"/>
          </a:p>
        </p:txBody>
      </p:sp>
    </p:spTree>
    <p:extLst>
      <p:ext uri="{BB962C8B-B14F-4D97-AF65-F5344CB8AC3E}">
        <p14:creationId xmlns:p14="http://schemas.microsoft.com/office/powerpoint/2010/main" val="280355202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 y="2648712"/>
            <a:ext cx="11014710" cy="2517648"/>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212</a:t>
            </a:fld>
            <a:endParaRPr lang="en-US" dirty="0"/>
          </a:p>
        </p:txBody>
      </p:sp>
    </p:spTree>
    <p:extLst>
      <p:ext uri="{BB962C8B-B14F-4D97-AF65-F5344CB8AC3E}">
        <p14:creationId xmlns:p14="http://schemas.microsoft.com/office/powerpoint/2010/main" val="86537660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12610"/>
            <a:ext cx="11178541" cy="4432195"/>
          </a:xfrm>
        </p:spPr>
        <p:txBody>
          <a:bodyPr>
            <a:normAutofit fontScale="77500" lnSpcReduction="20000"/>
          </a:bodyPr>
          <a:lstStyle/>
          <a:p>
            <a:pPr marL="55563" lvl="4" indent="0">
              <a:lnSpc>
                <a:spcPct val="134000"/>
              </a:lnSpc>
              <a:spcBef>
                <a:spcPts val="0"/>
              </a:spcBef>
              <a:spcAft>
                <a:spcPts val="0"/>
              </a:spcAft>
              <a:buNone/>
            </a:pPr>
            <a:r>
              <a:rPr lang="en-US" sz="4600" dirty="0">
                <a:solidFill>
                  <a:schemeClr val="accent4">
                    <a:lumMod val="50000"/>
                  </a:schemeClr>
                </a:solidFill>
              </a:rPr>
              <a:t>Once proposals are in, they need vetting by investors. </a:t>
            </a:r>
          </a:p>
          <a:p>
            <a:pPr marL="55563" lvl="4" indent="0">
              <a:lnSpc>
                <a:spcPct val="134000"/>
              </a:lnSpc>
              <a:spcBef>
                <a:spcPts val="0"/>
              </a:spcBef>
              <a:spcAft>
                <a:spcPts val="0"/>
              </a:spcAft>
              <a:buNone/>
            </a:pPr>
            <a:r>
              <a:rPr lang="en-US" sz="4600" dirty="0">
                <a:solidFill>
                  <a:schemeClr val="accent4">
                    <a:lumMod val="50000"/>
                  </a:schemeClr>
                </a:solidFill>
              </a:rPr>
              <a:t>Again from a survey (averages per year):</a:t>
            </a:r>
          </a:p>
          <a:p>
            <a:pPr marL="914400" lvl="7" indent="-457200">
              <a:lnSpc>
                <a:spcPct val="134000"/>
              </a:lnSpc>
              <a:spcBef>
                <a:spcPts val="0"/>
              </a:spcBef>
              <a:spcAft>
                <a:spcPts val="0"/>
              </a:spcAft>
              <a:buFont typeface="Courier New" panose="02070309020205020404" pitchFamily="49" charset="0"/>
              <a:buChar char="o"/>
              <a:tabLst>
                <a:tab pos="914400" algn="l"/>
              </a:tabLst>
            </a:pPr>
            <a:r>
              <a:rPr lang="en-US" sz="3600" dirty="0">
                <a:solidFill>
                  <a:schemeClr val="accent4">
                    <a:lumMod val="50000"/>
                  </a:schemeClr>
                </a:solidFill>
              </a:rPr>
              <a:t>200 BPs examine in depth</a:t>
            </a:r>
          </a:p>
          <a:p>
            <a:pPr marL="914400" lvl="7" indent="-457200">
              <a:lnSpc>
                <a:spcPct val="134000"/>
              </a:lnSpc>
              <a:spcBef>
                <a:spcPts val="0"/>
              </a:spcBef>
              <a:spcAft>
                <a:spcPts val="0"/>
              </a:spcAft>
              <a:buFont typeface="Courier New" panose="02070309020205020404" pitchFamily="49" charset="0"/>
              <a:buChar char="o"/>
              <a:tabLst>
                <a:tab pos="914400" algn="l"/>
              </a:tabLst>
            </a:pPr>
            <a:r>
              <a:rPr lang="en-US" sz="3600" dirty="0">
                <a:solidFill>
                  <a:schemeClr val="accent4">
                    <a:lumMod val="50000"/>
                  </a:schemeClr>
                </a:solidFill>
              </a:rPr>
              <a:t>50 management teams met </a:t>
            </a:r>
          </a:p>
          <a:p>
            <a:pPr marL="914400" lvl="7" indent="-457200">
              <a:lnSpc>
                <a:spcPct val="134000"/>
              </a:lnSpc>
              <a:spcBef>
                <a:spcPts val="0"/>
              </a:spcBef>
              <a:spcAft>
                <a:spcPts val="0"/>
              </a:spcAft>
              <a:buFont typeface="Courier New" panose="02070309020205020404" pitchFamily="49" charset="0"/>
              <a:buChar char="o"/>
              <a:tabLst>
                <a:tab pos="914400" algn="l"/>
              </a:tabLst>
            </a:pPr>
            <a:r>
              <a:rPr lang="en-US" sz="3600" dirty="0">
                <a:solidFill>
                  <a:schemeClr val="accent4">
                    <a:lumMod val="50000"/>
                  </a:schemeClr>
                </a:solidFill>
              </a:rPr>
              <a:t>20 BPs reviewed (12 with due diligence) by each partner</a:t>
            </a:r>
          </a:p>
          <a:p>
            <a:pPr marL="914400" lvl="7" indent="-457200">
              <a:lnSpc>
                <a:spcPct val="134000"/>
              </a:lnSpc>
              <a:spcBef>
                <a:spcPts val="0"/>
              </a:spcBef>
              <a:spcAft>
                <a:spcPts val="0"/>
              </a:spcAft>
              <a:buFont typeface="Courier New" panose="02070309020205020404" pitchFamily="49" charset="0"/>
              <a:buChar char="o"/>
              <a:tabLst>
                <a:tab pos="914400" algn="l"/>
              </a:tabLst>
            </a:pPr>
            <a:r>
              <a:rPr lang="en-US" sz="3600" dirty="0">
                <a:solidFill>
                  <a:schemeClr val="accent4">
                    <a:lumMod val="50000"/>
                  </a:schemeClr>
                </a:solidFill>
              </a:rPr>
              <a:t>5.5 offers made - 4 accepted </a:t>
            </a:r>
          </a:p>
          <a:p>
            <a:pPr marL="914400" lvl="7" indent="-457200">
              <a:lnSpc>
                <a:spcPct val="134000"/>
              </a:lnSpc>
              <a:spcBef>
                <a:spcPts val="0"/>
              </a:spcBef>
              <a:spcAft>
                <a:spcPts val="0"/>
              </a:spcAft>
              <a:buFont typeface="Courier New" panose="02070309020205020404" pitchFamily="49" charset="0"/>
              <a:buChar char="o"/>
              <a:tabLst>
                <a:tab pos="914400" algn="l"/>
              </a:tabLst>
            </a:pPr>
            <a:r>
              <a:rPr lang="en-US" sz="3600" dirty="0">
                <a:solidFill>
                  <a:schemeClr val="accent4">
                    <a:lumMod val="50000"/>
                  </a:schemeClr>
                </a:solidFill>
              </a:rPr>
              <a:t>Probability of moving from screening to investment: 2%. </a:t>
            </a:r>
          </a:p>
          <a:p>
            <a:pPr marL="914400" lvl="7" indent="-457200">
              <a:lnSpc>
                <a:spcPct val="134000"/>
              </a:lnSpc>
              <a:spcBef>
                <a:spcPts val="0"/>
              </a:spcBef>
              <a:spcAft>
                <a:spcPts val="0"/>
              </a:spcAft>
              <a:buFont typeface="Courier New" panose="02070309020205020404" pitchFamily="49" charset="0"/>
              <a:buChar char="o"/>
              <a:tabLst>
                <a:tab pos="914400" algn="l"/>
              </a:tabLst>
            </a:pPr>
            <a:r>
              <a:rPr lang="en-US" sz="3600" dirty="0">
                <a:solidFill>
                  <a:schemeClr val="accent4">
                    <a:lumMod val="50000"/>
                  </a:schemeClr>
                </a:solidFill>
              </a:rPr>
              <a:t>83 days to deal closing, 118 hours of due diligence</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screening</a:t>
            </a:r>
          </a:p>
        </p:txBody>
      </p:sp>
      <p:sp>
        <p:nvSpPr>
          <p:cNvPr id="2" name="Slide Number Placeholder 1"/>
          <p:cNvSpPr>
            <a:spLocks noGrp="1"/>
          </p:cNvSpPr>
          <p:nvPr>
            <p:ph type="sldNum" sz="quarter" idx="12"/>
          </p:nvPr>
        </p:nvSpPr>
        <p:spPr/>
        <p:txBody>
          <a:bodyPr/>
          <a:lstStyle/>
          <a:p>
            <a:fld id="{87505C8C-BB84-42E2-A236-8AB4ACB7820A}" type="slidenum">
              <a:rPr lang="en-US" smtClean="0"/>
              <a:t>213</a:t>
            </a:fld>
            <a:endParaRPr lang="en-US" dirty="0"/>
          </a:p>
        </p:txBody>
      </p:sp>
    </p:spTree>
    <p:extLst>
      <p:ext uri="{BB962C8B-B14F-4D97-AF65-F5344CB8AC3E}">
        <p14:creationId xmlns:p14="http://schemas.microsoft.com/office/powerpoint/2010/main" val="428493081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a:bodyPr>
          <a:lstStyle/>
          <a:p>
            <a:pPr marL="55563" lvl="3" indent="0">
              <a:lnSpc>
                <a:spcPct val="114000"/>
              </a:lnSpc>
              <a:spcBef>
                <a:spcPts val="0"/>
              </a:spcBef>
              <a:spcAft>
                <a:spcPts val="0"/>
              </a:spcAft>
              <a:buNone/>
            </a:pPr>
            <a:r>
              <a:rPr lang="en-GB" sz="3600" dirty="0">
                <a:solidFill>
                  <a:schemeClr val="accent4">
                    <a:lumMod val="50000"/>
                  </a:schemeClr>
                </a:solidFill>
              </a:rPr>
              <a:t>The tool represents a way to assess the fit between investor and entrepreneur, sifting through several questions that can be adjusted to each situation. </a:t>
            </a:r>
          </a:p>
          <a:p>
            <a:pPr marL="55563" lvl="3" indent="0">
              <a:lnSpc>
                <a:spcPct val="114000"/>
              </a:lnSpc>
              <a:spcBef>
                <a:spcPts val="0"/>
              </a:spcBef>
              <a:spcAft>
                <a:spcPts val="0"/>
              </a:spcAft>
              <a:buNone/>
            </a:pPr>
            <a:r>
              <a:rPr lang="en-GB" sz="3600" dirty="0">
                <a:solidFill>
                  <a:schemeClr val="accent4">
                    <a:lumMod val="50000"/>
                  </a:schemeClr>
                </a:solidFill>
              </a:rPr>
              <a:t>It is implemented as a standard spreadsheet. Available in:</a:t>
            </a:r>
          </a:p>
          <a:p>
            <a:pPr marL="55563" lvl="3" indent="0">
              <a:lnSpc>
                <a:spcPct val="114000"/>
              </a:lnSpc>
              <a:spcBef>
                <a:spcPts val="0"/>
              </a:spcBef>
              <a:spcAft>
                <a:spcPts val="0"/>
              </a:spcAft>
              <a:buNone/>
            </a:pPr>
            <a:r>
              <a:rPr lang="en-US" sz="3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https://www.entrepreneurialfinance.net/courseware</a:t>
            </a:r>
            <a:endParaRPr lang="fi-FI" sz="3600" dirty="0"/>
          </a:p>
          <a:p>
            <a:pPr marL="55563" lvl="3" indent="0">
              <a:lnSpc>
                <a:spcPct val="114000"/>
              </a:lnSpc>
              <a:spcBef>
                <a:spcPts val="0"/>
              </a:spcBef>
              <a:spcAft>
                <a:spcPts val="0"/>
              </a:spcAft>
              <a:buNone/>
            </a:pPr>
            <a:endParaRPr lang="en-GB" sz="36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MATCH tool</a:t>
            </a:r>
          </a:p>
        </p:txBody>
      </p:sp>
      <p:sp>
        <p:nvSpPr>
          <p:cNvPr id="2" name="Slide Number Placeholder 1"/>
          <p:cNvSpPr>
            <a:spLocks noGrp="1"/>
          </p:cNvSpPr>
          <p:nvPr>
            <p:ph type="sldNum" sz="quarter" idx="12"/>
          </p:nvPr>
        </p:nvSpPr>
        <p:spPr/>
        <p:txBody>
          <a:bodyPr/>
          <a:lstStyle/>
          <a:p>
            <a:fld id="{87505C8C-BB84-42E2-A236-8AB4ACB7820A}" type="slidenum">
              <a:rPr lang="en-US" smtClean="0"/>
              <a:t>214</a:t>
            </a:fld>
            <a:endParaRPr lang="en-US" dirty="0"/>
          </a:p>
        </p:txBody>
      </p:sp>
    </p:spTree>
    <p:extLst>
      <p:ext uri="{BB962C8B-B14F-4D97-AF65-F5344CB8AC3E}">
        <p14:creationId xmlns:p14="http://schemas.microsoft.com/office/powerpoint/2010/main" val="22738472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a:bodyPr>
          <a:lstStyle/>
          <a:p>
            <a:pPr marL="55563" lvl="3" indent="0">
              <a:lnSpc>
                <a:spcPct val="114000"/>
              </a:lnSpc>
              <a:spcBef>
                <a:spcPts val="0"/>
              </a:spcBef>
              <a:spcAft>
                <a:spcPts val="0"/>
              </a:spcAft>
              <a:buNone/>
            </a:pPr>
            <a:r>
              <a:rPr lang="en-GB" sz="3600" dirty="0">
                <a:solidFill>
                  <a:schemeClr val="accent4">
                    <a:lumMod val="50000"/>
                  </a:schemeClr>
                </a:solidFill>
              </a:rPr>
              <a:t>Addresses the following questions:</a:t>
            </a: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Should we consider working together? </a:t>
            </a:r>
            <a:r>
              <a:rPr lang="en-GB" sz="2000" dirty="0">
                <a:solidFill>
                  <a:schemeClr val="accent4">
                    <a:lumMod val="50000"/>
                  </a:schemeClr>
                </a:solidFill>
              </a:rPr>
              <a:t>Geography, industry, stage</a:t>
            </a:r>
            <a:endParaRPr lang="en-GB" sz="3200" dirty="0">
              <a:solidFill>
                <a:schemeClr val="accent4">
                  <a:lumMod val="50000"/>
                </a:schemeClr>
              </a:solidFill>
            </a:endParaRP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Could we strike a deal? </a:t>
            </a:r>
            <a:r>
              <a:rPr lang="en-GB" sz="2000" dirty="0">
                <a:solidFill>
                  <a:schemeClr val="accent4">
                    <a:lumMod val="50000"/>
                  </a:schemeClr>
                </a:solidFill>
              </a:rPr>
              <a:t>Size, security type, board of directors</a:t>
            </a: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What do we have to offer each other?                            </a:t>
            </a:r>
            <a:r>
              <a:rPr lang="en-GB" sz="2000" dirty="0">
                <a:solidFill>
                  <a:schemeClr val="accent4">
                    <a:lumMod val="50000"/>
                  </a:schemeClr>
                </a:solidFill>
              </a:rPr>
              <a:t>Customers and markets, technology and operations, leadership and organization</a:t>
            </a: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How do we get on with each other?                                    </a:t>
            </a:r>
            <a:r>
              <a:rPr lang="en-GB" sz="2000" dirty="0">
                <a:solidFill>
                  <a:schemeClr val="accent4">
                    <a:lumMod val="50000"/>
                  </a:schemeClr>
                </a:solidFill>
              </a:rPr>
              <a:t>Active involvement, reinvestment, exit horizon</a:t>
            </a:r>
            <a:endParaRPr lang="en-GB" sz="3200" dirty="0">
              <a:solidFill>
                <a:schemeClr val="accent4">
                  <a:lumMod val="50000"/>
                </a:schemeClr>
              </a:solidFill>
            </a:endParaRP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Can we trust each other?</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MATCH tool</a:t>
            </a:r>
          </a:p>
        </p:txBody>
      </p:sp>
      <p:sp>
        <p:nvSpPr>
          <p:cNvPr id="2" name="Slide Number Placeholder 1"/>
          <p:cNvSpPr>
            <a:spLocks noGrp="1"/>
          </p:cNvSpPr>
          <p:nvPr>
            <p:ph type="sldNum" sz="quarter" idx="12"/>
          </p:nvPr>
        </p:nvSpPr>
        <p:spPr/>
        <p:txBody>
          <a:bodyPr/>
          <a:lstStyle/>
          <a:p>
            <a:fld id="{87505C8C-BB84-42E2-A236-8AB4ACB7820A}" type="slidenum">
              <a:rPr lang="en-US" smtClean="0"/>
              <a:t>215</a:t>
            </a:fld>
            <a:endParaRPr lang="en-US" dirty="0"/>
          </a:p>
        </p:txBody>
      </p:sp>
    </p:spTree>
    <p:extLst>
      <p:ext uri="{BB962C8B-B14F-4D97-AF65-F5344CB8AC3E}">
        <p14:creationId xmlns:p14="http://schemas.microsoft.com/office/powerpoint/2010/main" val="154429989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 y="2648712"/>
            <a:ext cx="11014710" cy="2517648"/>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216</a:t>
            </a:fld>
            <a:endParaRPr lang="en-US" dirty="0"/>
          </a:p>
        </p:txBody>
      </p:sp>
    </p:spTree>
    <p:extLst>
      <p:ext uri="{BB962C8B-B14F-4D97-AF65-F5344CB8AC3E}">
        <p14:creationId xmlns:p14="http://schemas.microsoft.com/office/powerpoint/2010/main" val="378025610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0978344" cy="4432195"/>
          </a:xfrm>
        </p:spPr>
        <p:txBody>
          <a:bodyPr>
            <a:noAutofit/>
          </a:bodyPr>
          <a:lstStyle/>
          <a:p>
            <a:pPr marL="55563" lvl="3" indent="0">
              <a:lnSpc>
                <a:spcPct val="131000"/>
              </a:lnSpc>
              <a:spcBef>
                <a:spcPts val="0"/>
              </a:spcBef>
              <a:spcAft>
                <a:spcPts val="0"/>
              </a:spcAft>
              <a:buNone/>
            </a:pPr>
            <a:r>
              <a:rPr lang="en-GB" sz="3600" dirty="0">
                <a:solidFill>
                  <a:schemeClr val="accent4">
                    <a:lumMod val="50000"/>
                  </a:schemeClr>
                </a:solidFill>
              </a:rPr>
              <a:t>Syndication is quite common (50% to 80% of deals). Investor syndicate the deal to:</a:t>
            </a:r>
          </a:p>
          <a:p>
            <a:pPr marL="576072" lvl="6" indent="-183600">
              <a:lnSpc>
                <a:spcPct val="131000"/>
              </a:lnSpc>
              <a:spcBef>
                <a:spcPts val="0"/>
              </a:spcBef>
              <a:spcAft>
                <a:spcPts val="0"/>
              </a:spcAft>
              <a:buFont typeface="Courier New" panose="02070309020205020404" pitchFamily="49" charset="0"/>
              <a:buChar char="o"/>
            </a:pPr>
            <a:r>
              <a:rPr lang="en-US" sz="3600" dirty="0">
                <a:solidFill>
                  <a:schemeClr val="accent4">
                    <a:lumMod val="50000"/>
                  </a:schemeClr>
                </a:solidFill>
              </a:rPr>
              <a:t> Obtain second opinions</a:t>
            </a:r>
          </a:p>
          <a:p>
            <a:pPr marL="576072" lvl="6" indent="-183600">
              <a:lnSpc>
                <a:spcPct val="131000"/>
              </a:lnSpc>
              <a:spcBef>
                <a:spcPts val="0"/>
              </a:spcBef>
              <a:spcAft>
                <a:spcPts val="0"/>
              </a:spcAft>
              <a:buFont typeface="Courier New" panose="02070309020205020404" pitchFamily="49" charset="0"/>
              <a:buChar char="o"/>
            </a:pPr>
            <a:r>
              <a:rPr lang="en-US" sz="3600" dirty="0">
                <a:solidFill>
                  <a:schemeClr val="accent4">
                    <a:lumMod val="50000"/>
                  </a:schemeClr>
                </a:solidFill>
              </a:rPr>
              <a:t> Reduce commitment/diversify/keep ‘dry powder’</a:t>
            </a:r>
          </a:p>
          <a:p>
            <a:pPr marL="576072" lvl="6" indent="-183600">
              <a:lnSpc>
                <a:spcPct val="131000"/>
              </a:lnSpc>
              <a:spcBef>
                <a:spcPts val="0"/>
              </a:spcBef>
              <a:spcAft>
                <a:spcPts val="0"/>
              </a:spcAft>
              <a:buFont typeface="Courier New" panose="02070309020205020404" pitchFamily="49" charset="0"/>
              <a:buChar char="o"/>
            </a:pPr>
            <a:r>
              <a:rPr lang="en-US" sz="3600" dirty="0">
                <a:solidFill>
                  <a:schemeClr val="accent4">
                    <a:lumMod val="50000"/>
                  </a:schemeClr>
                </a:solidFill>
              </a:rPr>
              <a:t> Reciprocate invitations (giving up cherry-picking)</a:t>
            </a:r>
          </a:p>
          <a:p>
            <a:pPr marL="576072" lvl="6" indent="-183600">
              <a:lnSpc>
                <a:spcPct val="131000"/>
              </a:lnSpc>
              <a:spcBef>
                <a:spcPts val="0"/>
              </a:spcBef>
              <a:spcAft>
                <a:spcPts val="0"/>
              </a:spcAft>
              <a:buFont typeface="Courier New" panose="02070309020205020404" pitchFamily="49" charset="0"/>
              <a:buChar char="o"/>
            </a:pPr>
            <a:r>
              <a:rPr lang="en-US" sz="3600" dirty="0">
                <a:solidFill>
                  <a:schemeClr val="accent4">
                    <a:lumMod val="50000"/>
                  </a:schemeClr>
                </a:solidFill>
              </a:rPr>
              <a:t> Involve investors with complementary skill &amp; network</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Syndication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217</a:t>
            </a:fld>
            <a:endParaRPr lang="en-US" dirty="0"/>
          </a:p>
        </p:txBody>
      </p:sp>
    </p:spTree>
    <p:extLst>
      <p:ext uri="{BB962C8B-B14F-4D97-AF65-F5344CB8AC3E}">
        <p14:creationId xmlns:p14="http://schemas.microsoft.com/office/powerpoint/2010/main" val="91695233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Syndication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218</a:t>
            </a:fld>
            <a:endParaRPr lang="en-US" dirty="0"/>
          </a:p>
        </p:txBody>
      </p:sp>
      <p:graphicFrame>
        <p:nvGraphicFramePr>
          <p:cNvPr id="8" name="Chart 7">
            <a:extLst>
              <a:ext uri="{FF2B5EF4-FFF2-40B4-BE49-F238E27FC236}">
                <a16:creationId xmlns:a16="http://schemas.microsoft.com/office/drawing/2014/main" id="{6A5F22D8-571E-41B7-8F40-E8910551FD22}"/>
              </a:ext>
            </a:extLst>
          </p:cNvPr>
          <p:cNvGraphicFramePr/>
          <p:nvPr/>
        </p:nvGraphicFramePr>
        <p:xfrm>
          <a:off x="2542684" y="1902258"/>
          <a:ext cx="7172123" cy="44209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660414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0" lvl="3" indent="0">
              <a:lnSpc>
                <a:spcPct val="114000"/>
              </a:lnSpc>
              <a:spcBef>
                <a:spcPts val="0"/>
              </a:spcBef>
              <a:spcAft>
                <a:spcPts val="0"/>
              </a:spcAft>
              <a:buNone/>
            </a:pPr>
            <a:r>
              <a:rPr lang="en-US" sz="3600" dirty="0">
                <a:solidFill>
                  <a:schemeClr val="accent4">
                    <a:lumMod val="50000"/>
                  </a:schemeClr>
                </a:solidFill>
              </a:rPr>
              <a:t>A survey of VCs reports information about the main reasons to syndicate:</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Capital constraints (39%)</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Complementary expertise (33%)</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Risk sharing (24%)</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Access to future deals (3%)</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Syndication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219</a:t>
            </a:fld>
            <a:endParaRPr lang="en-US" dirty="0"/>
          </a:p>
        </p:txBody>
      </p:sp>
    </p:spTree>
    <p:extLst>
      <p:ext uri="{BB962C8B-B14F-4D97-AF65-F5344CB8AC3E}">
        <p14:creationId xmlns:p14="http://schemas.microsoft.com/office/powerpoint/2010/main" val="24538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47764" cy="1450757"/>
          </a:xfrm>
        </p:spPr>
        <p:txBody>
          <a:bodyPr>
            <a:noAutofit/>
          </a:bodyPr>
          <a:lstStyle/>
          <a:p>
            <a:r>
              <a:rPr lang="en-GB" sz="6000" dirty="0">
                <a:solidFill>
                  <a:schemeClr val="accent4">
                    <a:lumMod val="50000"/>
                  </a:schemeClr>
                </a:solidFill>
              </a:rPr>
              <a:t>Nobel insights: what drives growth</a:t>
            </a:r>
          </a:p>
        </p:txBody>
      </p:sp>
      <p:sp>
        <p:nvSpPr>
          <p:cNvPr id="3" name="Content Placeholder 2"/>
          <p:cNvSpPr>
            <a:spLocks noGrp="1"/>
          </p:cNvSpPr>
          <p:nvPr>
            <p:ph idx="1"/>
          </p:nvPr>
        </p:nvSpPr>
        <p:spPr>
          <a:xfrm>
            <a:off x="751115" y="1845734"/>
            <a:ext cx="11342914" cy="4600786"/>
          </a:xfrm>
        </p:spPr>
        <p:txBody>
          <a:bodyPr>
            <a:noAutofit/>
          </a:bodyPr>
          <a:lstStyle/>
          <a:p>
            <a:pPr>
              <a:buSzPct val="130000"/>
              <a:buFont typeface="Arial" panose="020B0604020202020204" pitchFamily="34" charset="0"/>
              <a:buChar char="•"/>
            </a:pPr>
            <a:r>
              <a:rPr lang="en-GB" sz="3600" dirty="0">
                <a:solidFill>
                  <a:schemeClr val="accent4">
                    <a:lumMod val="50000"/>
                  </a:schemeClr>
                </a:solidFill>
              </a:rPr>
              <a:t> First of our series of Nobel insights</a:t>
            </a:r>
          </a:p>
          <a:p>
            <a:pPr lvl="1">
              <a:buFont typeface="Courier New" panose="02070309020205020404" pitchFamily="49" charset="0"/>
              <a:buChar char="o"/>
            </a:pPr>
            <a:r>
              <a:rPr lang="en-GB" sz="3200" dirty="0">
                <a:solidFill>
                  <a:schemeClr val="accent4">
                    <a:lumMod val="50000"/>
                  </a:schemeClr>
                </a:solidFill>
              </a:rPr>
              <a:t> Fundamental economic insights are very important for practical business, including entrepreneurial finance.</a:t>
            </a:r>
          </a:p>
          <a:p>
            <a:pPr>
              <a:buSzPct val="130000"/>
              <a:buFont typeface="Arial" panose="020B0604020202020204" pitchFamily="34" charset="0"/>
              <a:buChar char="•"/>
            </a:pPr>
            <a:r>
              <a:rPr lang="en-GB" sz="3600" dirty="0">
                <a:solidFill>
                  <a:schemeClr val="accent4">
                    <a:lumMod val="50000"/>
                  </a:schemeClr>
                </a:solidFill>
              </a:rPr>
              <a:t> Bob Solow (1987): what drives economic growth? </a:t>
            </a:r>
          </a:p>
          <a:p>
            <a:pPr lvl="1">
              <a:buFont typeface="Courier New" panose="02070309020205020404" pitchFamily="49" charset="0"/>
              <a:buChar char="o"/>
            </a:pPr>
            <a:r>
              <a:rPr lang="en-GB" sz="3200" dirty="0">
                <a:solidFill>
                  <a:schemeClr val="accent4">
                    <a:lumMod val="50000"/>
                  </a:schemeClr>
                </a:solidFill>
              </a:rPr>
              <a:t> Once labor and capital are fully employed, the key driver is technological progress (you often read about ‘TFP - total factor productivity’ in the financial press)</a:t>
            </a:r>
          </a:p>
          <a:p>
            <a:pPr lvl="1">
              <a:buFont typeface="Courier New" panose="02070309020205020404" pitchFamily="49" charset="0"/>
              <a:buChar char="o"/>
            </a:pPr>
            <a:r>
              <a:rPr lang="en-GB" sz="3200" dirty="0">
                <a:solidFill>
                  <a:schemeClr val="accent4">
                    <a:lumMod val="50000"/>
                  </a:schemeClr>
                </a:solidFill>
              </a:rPr>
              <a:t> Several economists have been investigating the links of innovation (also corporate) and entrepreneurship with TFP</a:t>
            </a:r>
          </a:p>
        </p:txBody>
      </p:sp>
      <p:sp>
        <p:nvSpPr>
          <p:cNvPr id="4" name="Slide Number Placeholder 3"/>
          <p:cNvSpPr>
            <a:spLocks noGrp="1"/>
          </p:cNvSpPr>
          <p:nvPr>
            <p:ph type="sldNum" sz="quarter" idx="12"/>
          </p:nvPr>
        </p:nvSpPr>
        <p:spPr/>
        <p:txBody>
          <a:bodyPr/>
          <a:lstStyle/>
          <a:p>
            <a:fld id="{87505C8C-BB84-42E2-A236-8AB4ACB7820A}" type="slidenum">
              <a:rPr lang="en-US" smtClean="0"/>
              <a:t>22</a:t>
            </a:fld>
            <a:endParaRPr lang="en-US" dirty="0"/>
          </a:p>
        </p:txBody>
      </p:sp>
    </p:spTree>
    <p:extLst>
      <p:ext uri="{BB962C8B-B14F-4D97-AF65-F5344CB8AC3E}">
        <p14:creationId xmlns:p14="http://schemas.microsoft.com/office/powerpoint/2010/main" val="395516532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0" lvl="3" indent="0">
              <a:lnSpc>
                <a:spcPct val="114000"/>
              </a:lnSpc>
              <a:spcBef>
                <a:spcPts val="0"/>
              </a:spcBef>
              <a:spcAft>
                <a:spcPts val="0"/>
              </a:spcAft>
              <a:buNone/>
            </a:pPr>
            <a:r>
              <a:rPr lang="en-GB" sz="3600" dirty="0">
                <a:solidFill>
                  <a:schemeClr val="accent4">
                    <a:lumMod val="50000"/>
                  </a:schemeClr>
                </a:solidFill>
              </a:rPr>
              <a:t>How are syndicates structured? </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Lead investor performs due diligence, negotiates, sits on boards of directors</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Followers provide capital, on-demand expertise and networks</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Syndication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220</a:t>
            </a:fld>
            <a:endParaRPr lang="en-US" dirty="0"/>
          </a:p>
        </p:txBody>
      </p:sp>
    </p:spTree>
    <p:extLst>
      <p:ext uri="{BB962C8B-B14F-4D97-AF65-F5344CB8AC3E}">
        <p14:creationId xmlns:p14="http://schemas.microsoft.com/office/powerpoint/2010/main" val="186073008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55929" cy="4432195"/>
          </a:xfrm>
        </p:spPr>
        <p:txBody>
          <a:bodyPr>
            <a:normAutofit fontScale="92500" lnSpcReduction="10000"/>
          </a:bodyPr>
          <a:lstStyle/>
          <a:p>
            <a:pPr marL="182563" lvl="3" indent="19050">
              <a:lnSpc>
                <a:spcPct val="114000"/>
              </a:lnSpc>
              <a:spcBef>
                <a:spcPts val="0"/>
              </a:spcBef>
              <a:spcAft>
                <a:spcPts val="0"/>
              </a:spcAft>
              <a:buNone/>
            </a:pPr>
            <a:r>
              <a:rPr lang="en-US" sz="3900" dirty="0">
                <a:solidFill>
                  <a:schemeClr val="accent4">
                    <a:lumMod val="50000"/>
                  </a:schemeClr>
                </a:solidFill>
              </a:rPr>
              <a:t>Does syndication affect performance?</a:t>
            </a:r>
          </a:p>
          <a:p>
            <a:pPr marL="576072" lvl="6"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Studies show that syndicated deals tend to perform better</a:t>
            </a:r>
          </a:p>
          <a:p>
            <a:pPr marL="968912" lvl="8" indent="0">
              <a:lnSpc>
                <a:spcPct val="114000"/>
              </a:lnSpc>
              <a:spcBef>
                <a:spcPts val="0"/>
              </a:spcBef>
              <a:spcAft>
                <a:spcPts val="0"/>
              </a:spcAft>
              <a:buNone/>
            </a:pPr>
            <a:r>
              <a:rPr lang="en-US" sz="3500" dirty="0">
                <a:solidFill>
                  <a:schemeClr val="accent4">
                    <a:lumMod val="50000"/>
                  </a:schemeClr>
                </a:solidFill>
              </a:rPr>
              <a:t>- VCs with better record tend to be better networked and syndicate more</a:t>
            </a:r>
          </a:p>
          <a:p>
            <a:pPr marL="968912" lvl="8" indent="0">
              <a:lnSpc>
                <a:spcPct val="114000"/>
              </a:lnSpc>
              <a:spcBef>
                <a:spcPts val="0"/>
              </a:spcBef>
              <a:spcAft>
                <a:spcPts val="0"/>
              </a:spcAft>
              <a:buNone/>
            </a:pPr>
            <a:r>
              <a:rPr lang="en-US" sz="3500" dirty="0">
                <a:solidFill>
                  <a:schemeClr val="accent4">
                    <a:lumMod val="50000"/>
                  </a:schemeClr>
                </a:solidFill>
              </a:rPr>
              <a:t>- Their past success breeds future success by accessing better deals through others</a:t>
            </a:r>
          </a:p>
          <a:p>
            <a:pPr marL="576072" lvl="6"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Syndication also allows to make better investment choices, improve diversification, attract co-investors that are a good fit</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Syndication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221</a:t>
            </a:fld>
            <a:endParaRPr lang="en-US" dirty="0"/>
          </a:p>
        </p:txBody>
      </p:sp>
    </p:spTree>
    <p:extLst>
      <p:ext uri="{BB962C8B-B14F-4D97-AF65-F5344CB8AC3E}">
        <p14:creationId xmlns:p14="http://schemas.microsoft.com/office/powerpoint/2010/main" val="101563813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 y="2648712"/>
            <a:ext cx="11014710" cy="2517648"/>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222</a:t>
            </a:fld>
            <a:endParaRPr lang="en-US" dirty="0"/>
          </a:p>
        </p:txBody>
      </p:sp>
    </p:spTree>
    <p:extLst>
      <p:ext uri="{BB962C8B-B14F-4D97-AF65-F5344CB8AC3E}">
        <p14:creationId xmlns:p14="http://schemas.microsoft.com/office/powerpoint/2010/main" val="40522842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lnSpcReduction="10000"/>
          </a:bodyPr>
          <a:lstStyle/>
          <a:p>
            <a:pPr marL="0" lvl="3" indent="0">
              <a:lnSpc>
                <a:spcPct val="114000"/>
              </a:lnSpc>
              <a:spcBef>
                <a:spcPts val="0"/>
              </a:spcBef>
              <a:spcAft>
                <a:spcPts val="0"/>
              </a:spcAft>
              <a:buNone/>
            </a:pPr>
            <a:r>
              <a:rPr lang="en-GB" sz="3600" dirty="0">
                <a:solidFill>
                  <a:schemeClr val="accent4">
                    <a:lumMod val="50000"/>
                  </a:schemeClr>
                </a:solidFill>
              </a:rPr>
              <a:t>John Nash (Nobel, 1994) pioneered the mathematical study of non-cooperative games with the ‘Nash bargaining solution.’</a:t>
            </a:r>
          </a:p>
          <a:p>
            <a:pPr marL="0" lvl="3" indent="0">
              <a:lnSpc>
                <a:spcPct val="114000"/>
              </a:lnSpc>
              <a:spcBef>
                <a:spcPts val="0"/>
              </a:spcBef>
              <a:spcAft>
                <a:spcPts val="0"/>
              </a:spcAft>
              <a:buNone/>
            </a:pPr>
            <a:r>
              <a:rPr lang="en-GB" sz="3600" dirty="0">
                <a:solidFill>
                  <a:schemeClr val="accent4">
                    <a:lumMod val="50000"/>
                  </a:schemeClr>
                </a:solidFill>
              </a:rPr>
              <a:t>His goal was to understand what deal two parties would strike in a general setting. </a:t>
            </a:r>
          </a:p>
          <a:p>
            <a:pPr marL="0" lvl="3" indent="0">
              <a:lnSpc>
                <a:spcPct val="114000"/>
              </a:lnSpc>
              <a:spcBef>
                <a:spcPts val="0"/>
              </a:spcBef>
              <a:spcAft>
                <a:spcPts val="0"/>
              </a:spcAft>
              <a:buNone/>
            </a:pPr>
            <a:r>
              <a:rPr lang="en-GB" sz="3600" dirty="0">
                <a:solidFill>
                  <a:schemeClr val="accent4">
                    <a:lumMod val="50000"/>
                  </a:schemeClr>
                </a:solidFill>
              </a:rPr>
              <a:t>He managed to show this complex problem can be made simple.</a:t>
            </a:r>
            <a:endParaRPr lang="en-US" sz="33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Nobel insights: bargaining theory</a:t>
            </a:r>
          </a:p>
        </p:txBody>
      </p:sp>
      <p:sp>
        <p:nvSpPr>
          <p:cNvPr id="2" name="Slide Number Placeholder 1"/>
          <p:cNvSpPr>
            <a:spLocks noGrp="1"/>
          </p:cNvSpPr>
          <p:nvPr>
            <p:ph type="sldNum" sz="quarter" idx="12"/>
          </p:nvPr>
        </p:nvSpPr>
        <p:spPr/>
        <p:txBody>
          <a:bodyPr/>
          <a:lstStyle/>
          <a:p>
            <a:fld id="{87505C8C-BB84-42E2-A236-8AB4ACB7820A}" type="slidenum">
              <a:rPr lang="en-US" smtClean="0"/>
              <a:t>223</a:t>
            </a:fld>
            <a:endParaRPr lang="en-US" dirty="0"/>
          </a:p>
        </p:txBody>
      </p:sp>
    </p:spTree>
    <p:extLst>
      <p:ext uri="{BB962C8B-B14F-4D97-AF65-F5344CB8AC3E}">
        <p14:creationId xmlns:p14="http://schemas.microsoft.com/office/powerpoint/2010/main" val="142573945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0" lvl="3" indent="0">
              <a:lnSpc>
                <a:spcPct val="114000"/>
              </a:lnSpc>
              <a:spcBef>
                <a:spcPts val="0"/>
              </a:spcBef>
              <a:spcAft>
                <a:spcPts val="0"/>
              </a:spcAft>
              <a:buNone/>
            </a:pPr>
            <a:r>
              <a:rPr lang="en-GB" sz="3600" dirty="0">
                <a:solidFill>
                  <a:schemeClr val="accent4">
                    <a:lumMod val="50000"/>
                  </a:schemeClr>
                </a:solidFill>
              </a:rPr>
              <a:t>Nash showed that all we need to know is three variables:</a:t>
            </a:r>
          </a:p>
          <a:p>
            <a:pPr marL="576072" lvl="6"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Each party’s outside option of walking out of the deal</a:t>
            </a:r>
          </a:p>
          <a:p>
            <a:pPr marL="576072" lvl="6"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 joint value that the two parties can achieve by cooperating</a:t>
            </a:r>
          </a:p>
          <a:p>
            <a:pPr marL="576072" lvl="6"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 rule for splitting the surplus between joint value and the sum of the outside options</a:t>
            </a:r>
            <a:endParaRPr lang="en-US" sz="36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Nobel insights: bargaining theory</a:t>
            </a:r>
          </a:p>
        </p:txBody>
      </p:sp>
      <p:sp>
        <p:nvSpPr>
          <p:cNvPr id="2" name="Slide Number Placeholder 1"/>
          <p:cNvSpPr>
            <a:spLocks noGrp="1"/>
          </p:cNvSpPr>
          <p:nvPr>
            <p:ph type="sldNum" sz="quarter" idx="12"/>
          </p:nvPr>
        </p:nvSpPr>
        <p:spPr/>
        <p:txBody>
          <a:bodyPr/>
          <a:lstStyle/>
          <a:p>
            <a:fld id="{87505C8C-BB84-42E2-A236-8AB4ACB7820A}" type="slidenum">
              <a:rPr lang="en-US" smtClean="0"/>
              <a:t>224</a:t>
            </a:fld>
            <a:endParaRPr lang="en-US" dirty="0"/>
          </a:p>
        </p:txBody>
      </p:sp>
    </p:spTree>
    <p:extLst>
      <p:ext uri="{BB962C8B-B14F-4D97-AF65-F5344CB8AC3E}">
        <p14:creationId xmlns:p14="http://schemas.microsoft.com/office/powerpoint/2010/main" val="23675087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0" lvl="3" indent="0">
              <a:lnSpc>
                <a:spcPct val="114000"/>
              </a:lnSpc>
              <a:spcBef>
                <a:spcPts val="0"/>
              </a:spcBef>
              <a:spcAft>
                <a:spcPts val="0"/>
              </a:spcAft>
              <a:buNone/>
            </a:pPr>
            <a:r>
              <a:rPr lang="en-GB" sz="3600" dirty="0">
                <a:solidFill>
                  <a:schemeClr val="accent4">
                    <a:lumMod val="50000"/>
                  </a:schemeClr>
                </a:solidFill>
              </a:rPr>
              <a:t>Nash bargaining theory can be made operational by using three concepts:</a:t>
            </a:r>
          </a:p>
          <a:p>
            <a:pPr marL="576072" lvl="6"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Each party’s outside option of walking out of the deal</a:t>
            </a:r>
          </a:p>
          <a:p>
            <a:pPr marL="576072" lvl="6"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 </a:t>
            </a:r>
            <a:r>
              <a:rPr lang="en-US" sz="3600" dirty="0">
                <a:solidFill>
                  <a:schemeClr val="accent4">
                    <a:lumMod val="50000"/>
                  </a:schemeClr>
                </a:solidFill>
              </a:rPr>
              <a:t>ZOPA: zone of possible agreements</a:t>
            </a:r>
          </a:p>
          <a:p>
            <a:pPr marL="576072"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 actual final agreement</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negotiation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225</a:t>
            </a:fld>
            <a:endParaRPr lang="en-US" dirty="0"/>
          </a:p>
        </p:txBody>
      </p:sp>
    </p:spTree>
    <p:extLst>
      <p:ext uri="{BB962C8B-B14F-4D97-AF65-F5344CB8AC3E}">
        <p14:creationId xmlns:p14="http://schemas.microsoft.com/office/powerpoint/2010/main" val="66238454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Autofit/>
          </a:bodyPr>
          <a:lstStyle/>
          <a:p>
            <a:pPr marL="0" lvl="3" indent="0">
              <a:lnSpc>
                <a:spcPct val="114000"/>
              </a:lnSpc>
              <a:spcBef>
                <a:spcPts val="0"/>
              </a:spcBef>
              <a:spcAft>
                <a:spcPts val="0"/>
              </a:spcAft>
              <a:buNone/>
            </a:pPr>
            <a:r>
              <a:rPr lang="en-GB" sz="3600" dirty="0">
                <a:solidFill>
                  <a:schemeClr val="accent4">
                    <a:lumMod val="50000"/>
                  </a:schemeClr>
                </a:solidFill>
              </a:rPr>
              <a:t>Outside options are the alternatives to the deal. </a:t>
            </a:r>
          </a:p>
          <a:p>
            <a:pPr marL="571500" lvl="3">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They give each party the power to threaten to walk out, so they are very important</a:t>
            </a:r>
          </a:p>
          <a:p>
            <a:pPr marL="571500" lvl="3">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They are often build over time by cultivating alternative employment/investment possibilities</a:t>
            </a:r>
          </a:p>
          <a:p>
            <a:pPr marL="571500" lvl="3">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For later stage deals, the cash flow situation is an important factor in this respect</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negotiation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226</a:t>
            </a:fld>
            <a:endParaRPr lang="en-US" dirty="0"/>
          </a:p>
        </p:txBody>
      </p:sp>
    </p:spTree>
    <p:extLst>
      <p:ext uri="{BB962C8B-B14F-4D97-AF65-F5344CB8AC3E}">
        <p14:creationId xmlns:p14="http://schemas.microsoft.com/office/powerpoint/2010/main" val="112455968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55563" lvl="3" indent="0">
              <a:lnSpc>
                <a:spcPct val="114000"/>
              </a:lnSpc>
              <a:spcBef>
                <a:spcPts val="0"/>
              </a:spcBef>
              <a:spcAft>
                <a:spcPts val="0"/>
              </a:spcAft>
              <a:buNone/>
            </a:pPr>
            <a:r>
              <a:rPr lang="en-GB" sz="3600" dirty="0">
                <a:solidFill>
                  <a:schemeClr val="accent4">
                    <a:lumMod val="50000"/>
                  </a:schemeClr>
                </a:solidFill>
              </a:rPr>
              <a:t>The ZOPA maps the respective sets of admissible deals, those that are more attractive than the outside option(s).</a:t>
            </a:r>
          </a:p>
          <a:p>
            <a:pPr marL="576072" lvl="3">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We provide a simple bi-dimensional example, trading-off valuation and downside protection</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negotiation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227</a:t>
            </a:fld>
            <a:endParaRPr lang="en-US" dirty="0"/>
          </a:p>
        </p:txBody>
      </p:sp>
    </p:spTree>
    <p:extLst>
      <p:ext uri="{BB962C8B-B14F-4D97-AF65-F5344CB8AC3E}">
        <p14:creationId xmlns:p14="http://schemas.microsoft.com/office/powerpoint/2010/main" val="87359122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structuring: process</a:t>
            </a:r>
          </a:p>
        </p:txBody>
      </p:sp>
      <p:pic>
        <p:nvPicPr>
          <p:cNvPr id="4" name="Picture 3"/>
          <p:cNvPicPr>
            <a:picLocks noChangeAspect="1"/>
          </p:cNvPicPr>
          <p:nvPr/>
        </p:nvPicPr>
        <p:blipFill>
          <a:blip r:embed="rId2"/>
          <a:stretch>
            <a:fillRect/>
          </a:stretch>
        </p:blipFill>
        <p:spPr>
          <a:xfrm>
            <a:off x="2029623" y="2063306"/>
            <a:ext cx="7949873" cy="4377307"/>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228</a:t>
            </a:fld>
            <a:endParaRPr lang="en-US" dirty="0"/>
          </a:p>
        </p:txBody>
      </p:sp>
    </p:spTree>
    <p:extLst>
      <p:ext uri="{BB962C8B-B14F-4D97-AF65-F5344CB8AC3E}">
        <p14:creationId xmlns:p14="http://schemas.microsoft.com/office/powerpoint/2010/main" val="105059709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55563" lvl="3" indent="0">
              <a:lnSpc>
                <a:spcPct val="114000"/>
              </a:lnSpc>
              <a:spcBef>
                <a:spcPts val="0"/>
              </a:spcBef>
              <a:spcAft>
                <a:spcPts val="0"/>
              </a:spcAft>
              <a:buNone/>
            </a:pPr>
            <a:r>
              <a:rPr lang="en-GB" sz="3600" dirty="0">
                <a:solidFill>
                  <a:schemeClr val="accent4">
                    <a:lumMod val="50000"/>
                  </a:schemeClr>
                </a:solidFill>
              </a:rPr>
              <a:t>Which specific deal is chosen within the ZOPA depends on deal-specific conditions, including any factors not accounted for in the diagram. </a:t>
            </a:r>
          </a:p>
          <a:p>
            <a:pPr marL="55563" lvl="3" indent="0">
              <a:lnSpc>
                <a:spcPct val="114000"/>
              </a:lnSpc>
              <a:spcBef>
                <a:spcPts val="0"/>
              </a:spcBef>
              <a:spcAft>
                <a:spcPts val="0"/>
              </a:spcAft>
              <a:buNone/>
            </a:pPr>
            <a:r>
              <a:rPr lang="en-GB" sz="3600" dirty="0">
                <a:solidFill>
                  <a:schemeClr val="accent4">
                    <a:lumMod val="50000"/>
                  </a:schemeClr>
                </a:solidFill>
              </a:rPr>
              <a:t>Negotiating ability here comes into play!</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negotiation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229</a:t>
            </a:fld>
            <a:endParaRPr lang="en-US" dirty="0"/>
          </a:p>
        </p:txBody>
      </p:sp>
    </p:spTree>
    <p:extLst>
      <p:ext uri="{BB962C8B-B14F-4D97-AF65-F5344CB8AC3E}">
        <p14:creationId xmlns:p14="http://schemas.microsoft.com/office/powerpoint/2010/main" val="1483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The drivers of long-term growth</a:t>
            </a:r>
          </a:p>
        </p:txBody>
      </p:sp>
      <p:sp>
        <p:nvSpPr>
          <p:cNvPr id="3" name="Content Placeholder 2"/>
          <p:cNvSpPr>
            <a:spLocks noGrp="1"/>
          </p:cNvSpPr>
          <p:nvPr>
            <p:ph idx="1"/>
          </p:nvPr>
        </p:nvSpPr>
        <p:spPr>
          <a:xfrm>
            <a:off x="751115" y="1845734"/>
            <a:ext cx="11342914" cy="4600786"/>
          </a:xfrm>
        </p:spPr>
        <p:txBody>
          <a:bodyPr>
            <a:noAutofit/>
          </a:bodyPr>
          <a:lstStyle/>
          <a:p>
            <a:pPr lvl="1">
              <a:buSzPct val="130000"/>
              <a:buFont typeface="Arial" panose="020B0604020202020204" pitchFamily="34" charset="0"/>
              <a:buChar char="•"/>
            </a:pPr>
            <a:r>
              <a:rPr lang="en-GB" sz="3600" dirty="0">
                <a:solidFill>
                  <a:schemeClr val="accent4">
                    <a:lumMod val="50000"/>
                  </a:schemeClr>
                </a:solidFill>
              </a:rPr>
              <a:t> Examples of findings from such studies: </a:t>
            </a:r>
          </a:p>
          <a:p>
            <a:pPr lvl="2">
              <a:buFont typeface="Courier New" panose="02070309020205020404" pitchFamily="49" charset="0"/>
              <a:buChar char="o"/>
            </a:pPr>
            <a:r>
              <a:rPr lang="en-US" sz="2400" dirty="0">
                <a:solidFill>
                  <a:schemeClr val="accent4">
                    <a:lumMod val="50000"/>
                  </a:schemeClr>
                </a:solidFill>
              </a:rPr>
              <a:t> </a:t>
            </a:r>
            <a:r>
              <a:rPr lang="en-US" sz="2800" dirty="0">
                <a:solidFill>
                  <a:schemeClr val="accent4">
                    <a:lumMod val="50000"/>
                  </a:schemeClr>
                </a:solidFill>
              </a:rPr>
              <a:t>Start-ups that have received VC funding have significantly higher TFP than a control group of startups without it.  </a:t>
            </a:r>
          </a:p>
          <a:p>
            <a:pPr lvl="2">
              <a:buFont typeface="Courier New" panose="02070309020205020404" pitchFamily="49" charset="0"/>
              <a:buChar char="o"/>
            </a:pPr>
            <a:r>
              <a:rPr lang="en-US" sz="2800" dirty="0">
                <a:solidFill>
                  <a:schemeClr val="accent4">
                    <a:lumMod val="50000"/>
                  </a:schemeClr>
                </a:solidFill>
              </a:rPr>
              <a:t> Venture capital generates more innovative outputs (as measured by patent rates) than corporate R&amp;D spending.  </a:t>
            </a:r>
          </a:p>
          <a:p>
            <a:pPr lvl="2">
              <a:buFont typeface="Courier New" panose="02070309020205020404" pitchFamily="49" charset="0"/>
              <a:buChar char="o"/>
            </a:pPr>
            <a:r>
              <a:rPr lang="en-US" sz="2800" dirty="0">
                <a:solidFill>
                  <a:schemeClr val="accent4">
                    <a:lumMod val="50000"/>
                  </a:schemeClr>
                </a:solidFill>
              </a:rPr>
              <a:t> Increases in local venture capital funding increase the local start-up rate, employment, and aggregate income.</a:t>
            </a:r>
          </a:p>
          <a:p>
            <a:pPr lvl="1">
              <a:buSzPct val="130000"/>
              <a:buFont typeface="Arial" panose="020B0604020202020204" pitchFamily="34" charset="0"/>
              <a:buChar char="•"/>
            </a:pPr>
            <a:r>
              <a:rPr lang="en-US" sz="3600" dirty="0">
                <a:solidFill>
                  <a:schemeClr val="accent4">
                    <a:lumMod val="50000"/>
                  </a:schemeClr>
                </a:solidFill>
              </a:rPr>
              <a:t> Conclusion: entrepreneurial finance does contribute to economic growth!</a:t>
            </a:r>
          </a:p>
          <a:p>
            <a:pPr lvl="1">
              <a:buFont typeface="Courier New" panose="02070309020205020404" pitchFamily="49" charset="0"/>
              <a:buChar char="o"/>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23</a:t>
            </a:fld>
            <a:endParaRPr lang="en-US" dirty="0"/>
          </a:p>
        </p:txBody>
      </p:sp>
    </p:spTree>
    <p:extLst>
      <p:ext uri="{BB962C8B-B14F-4D97-AF65-F5344CB8AC3E}">
        <p14:creationId xmlns:p14="http://schemas.microsoft.com/office/powerpoint/2010/main" val="184210125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Autofit/>
          </a:bodyPr>
          <a:lstStyle/>
          <a:p>
            <a:pPr marL="0" lvl="3" indent="0">
              <a:lnSpc>
                <a:spcPct val="114000"/>
              </a:lnSpc>
              <a:spcBef>
                <a:spcPts val="0"/>
              </a:spcBef>
              <a:spcAft>
                <a:spcPts val="0"/>
              </a:spcAft>
              <a:buNone/>
            </a:pPr>
            <a:r>
              <a:rPr lang="en-GB" sz="3600" dirty="0">
                <a:solidFill>
                  <a:schemeClr val="accent4">
                    <a:lumMod val="50000"/>
                  </a:schemeClr>
                </a:solidFill>
              </a:rPr>
              <a:t>We can bring this into equations:</a:t>
            </a:r>
          </a:p>
          <a:p>
            <a:pPr marL="0" lvl="3" indent="0">
              <a:lnSpc>
                <a:spcPct val="114000"/>
              </a:lnSpc>
              <a:spcBef>
                <a:spcPts val="0"/>
              </a:spcBef>
              <a:spcAft>
                <a:spcPts val="0"/>
              </a:spcAft>
              <a:buNone/>
            </a:pPr>
            <a:r>
              <a:rPr lang="en-GB" sz="3200" dirty="0">
                <a:solidFill>
                  <a:schemeClr val="accent4">
                    <a:lumMod val="50000"/>
                  </a:schemeClr>
                </a:solidFill>
              </a:rPr>
              <a:t>Notation: SV=surplus, JV=joint value of cooperation, OO=outside option, BV=bargaining value, BS=bargaining strength, E = entrepreneur, I = investor </a:t>
            </a:r>
          </a:p>
          <a:p>
            <a:pPr marL="0" lvl="3" indent="0" algn="ctr">
              <a:lnSpc>
                <a:spcPct val="114000"/>
              </a:lnSpc>
              <a:spcBef>
                <a:spcPts val="0"/>
              </a:spcBef>
              <a:spcAft>
                <a:spcPts val="0"/>
              </a:spcAft>
              <a:buNone/>
            </a:pPr>
            <a:r>
              <a:rPr lang="en-GB" sz="3600" dirty="0">
                <a:solidFill>
                  <a:schemeClr val="accent4">
                    <a:lumMod val="50000"/>
                  </a:schemeClr>
                </a:solidFill>
              </a:rPr>
              <a:t>SV = JV  - OO</a:t>
            </a:r>
            <a:r>
              <a:rPr lang="en-GB" sz="3600" baseline="-25000" dirty="0">
                <a:solidFill>
                  <a:schemeClr val="accent4">
                    <a:lumMod val="50000"/>
                  </a:schemeClr>
                </a:solidFill>
              </a:rPr>
              <a:t>E</a:t>
            </a:r>
            <a:r>
              <a:rPr lang="en-GB" sz="3600" dirty="0">
                <a:solidFill>
                  <a:schemeClr val="accent4">
                    <a:lumMod val="50000"/>
                  </a:schemeClr>
                </a:solidFill>
              </a:rPr>
              <a:t> </a:t>
            </a:r>
            <a:r>
              <a:rPr lang="en-150" sz="3600" dirty="0">
                <a:solidFill>
                  <a:schemeClr val="accent4">
                    <a:lumMod val="50000"/>
                  </a:schemeClr>
                </a:solidFill>
              </a:rPr>
              <a:t>–</a:t>
            </a:r>
            <a:r>
              <a:rPr lang="en-GB" sz="3600" dirty="0">
                <a:solidFill>
                  <a:schemeClr val="accent4">
                    <a:lumMod val="50000"/>
                  </a:schemeClr>
                </a:solidFill>
              </a:rPr>
              <a:t> OO</a:t>
            </a:r>
            <a:r>
              <a:rPr lang="en-GB" sz="3600" baseline="-25000" dirty="0">
                <a:solidFill>
                  <a:schemeClr val="accent4">
                    <a:lumMod val="50000"/>
                  </a:schemeClr>
                </a:solidFill>
              </a:rPr>
              <a:t>I</a:t>
            </a:r>
            <a:r>
              <a:rPr lang="en-GB" sz="3600" dirty="0">
                <a:solidFill>
                  <a:schemeClr val="accent4">
                    <a:lumMod val="50000"/>
                  </a:schemeClr>
                </a:solidFill>
              </a:rPr>
              <a:t> </a:t>
            </a:r>
          </a:p>
          <a:p>
            <a:pPr marL="0" lvl="3" indent="0" algn="ctr">
              <a:lnSpc>
                <a:spcPct val="114000"/>
              </a:lnSpc>
              <a:spcBef>
                <a:spcPts val="0"/>
              </a:spcBef>
              <a:spcAft>
                <a:spcPts val="0"/>
              </a:spcAft>
              <a:buNone/>
            </a:pPr>
            <a:r>
              <a:rPr lang="en-GB" sz="3600" dirty="0">
                <a:solidFill>
                  <a:schemeClr val="accent4">
                    <a:lumMod val="50000"/>
                  </a:schemeClr>
                </a:solidFill>
              </a:rPr>
              <a:t>BV</a:t>
            </a:r>
            <a:r>
              <a:rPr lang="en-GB" sz="3600" baseline="-25000" dirty="0">
                <a:solidFill>
                  <a:schemeClr val="accent4">
                    <a:lumMod val="50000"/>
                  </a:schemeClr>
                </a:solidFill>
              </a:rPr>
              <a:t>E</a:t>
            </a:r>
            <a:r>
              <a:rPr lang="en-GB" sz="3600" dirty="0">
                <a:solidFill>
                  <a:schemeClr val="accent4">
                    <a:lumMod val="50000"/>
                  </a:schemeClr>
                </a:solidFill>
              </a:rPr>
              <a:t> = OO</a:t>
            </a:r>
            <a:r>
              <a:rPr lang="en-GB" sz="3600" baseline="-25000" dirty="0">
                <a:solidFill>
                  <a:schemeClr val="accent4">
                    <a:lumMod val="50000"/>
                  </a:schemeClr>
                </a:solidFill>
              </a:rPr>
              <a:t>E</a:t>
            </a:r>
            <a:r>
              <a:rPr lang="en-GB" sz="3600" dirty="0">
                <a:solidFill>
                  <a:schemeClr val="accent4">
                    <a:lumMod val="50000"/>
                  </a:schemeClr>
                </a:solidFill>
              </a:rPr>
              <a:t> </a:t>
            </a:r>
            <a:r>
              <a:rPr lang="en-US" sz="3600" dirty="0">
                <a:solidFill>
                  <a:schemeClr val="accent4">
                    <a:lumMod val="50000"/>
                  </a:schemeClr>
                </a:solidFill>
              </a:rPr>
              <a:t>+BS</a:t>
            </a:r>
            <a:r>
              <a:rPr lang="en-US" sz="3600" baseline="-25000" dirty="0">
                <a:solidFill>
                  <a:schemeClr val="accent4">
                    <a:lumMod val="50000"/>
                  </a:schemeClr>
                </a:solidFill>
              </a:rPr>
              <a:t>E</a:t>
            </a:r>
            <a:r>
              <a:rPr lang="en-US" sz="3600" dirty="0">
                <a:solidFill>
                  <a:schemeClr val="accent4">
                    <a:lumMod val="50000"/>
                  </a:schemeClr>
                </a:solidFill>
              </a:rPr>
              <a:t>*SV</a:t>
            </a:r>
          </a:p>
          <a:p>
            <a:pPr marL="0" lvl="3" indent="0" algn="ctr">
              <a:lnSpc>
                <a:spcPct val="114000"/>
              </a:lnSpc>
              <a:spcBef>
                <a:spcPts val="0"/>
              </a:spcBef>
              <a:spcAft>
                <a:spcPts val="0"/>
              </a:spcAft>
              <a:buNone/>
            </a:pPr>
            <a:r>
              <a:rPr lang="en-GB" sz="3600" dirty="0">
                <a:solidFill>
                  <a:schemeClr val="accent4">
                    <a:lumMod val="50000"/>
                  </a:schemeClr>
                </a:solidFill>
              </a:rPr>
              <a:t>BV</a:t>
            </a:r>
            <a:r>
              <a:rPr lang="en-GB" sz="3600" baseline="-25000" dirty="0">
                <a:solidFill>
                  <a:schemeClr val="accent4">
                    <a:lumMod val="50000"/>
                  </a:schemeClr>
                </a:solidFill>
              </a:rPr>
              <a:t>I</a:t>
            </a:r>
            <a:r>
              <a:rPr lang="en-GB" sz="3600" dirty="0">
                <a:solidFill>
                  <a:schemeClr val="accent4">
                    <a:lumMod val="50000"/>
                  </a:schemeClr>
                </a:solidFill>
              </a:rPr>
              <a:t> = OO</a:t>
            </a:r>
            <a:r>
              <a:rPr lang="en-GB" sz="3600" baseline="-25000" dirty="0">
                <a:solidFill>
                  <a:schemeClr val="accent4">
                    <a:lumMod val="50000"/>
                  </a:schemeClr>
                </a:solidFill>
              </a:rPr>
              <a:t>I</a:t>
            </a:r>
            <a:r>
              <a:rPr lang="en-GB" sz="3600" dirty="0">
                <a:solidFill>
                  <a:schemeClr val="accent4">
                    <a:lumMod val="50000"/>
                  </a:schemeClr>
                </a:solidFill>
              </a:rPr>
              <a:t> </a:t>
            </a:r>
            <a:r>
              <a:rPr lang="en-US" sz="3600" dirty="0">
                <a:solidFill>
                  <a:schemeClr val="accent4">
                    <a:lumMod val="50000"/>
                  </a:schemeClr>
                </a:solidFill>
              </a:rPr>
              <a:t>+BS</a:t>
            </a:r>
            <a:r>
              <a:rPr lang="en-US" sz="3600" baseline="-25000" dirty="0">
                <a:solidFill>
                  <a:schemeClr val="accent4">
                    <a:lumMod val="50000"/>
                  </a:schemeClr>
                </a:solidFill>
              </a:rPr>
              <a:t>I</a:t>
            </a:r>
            <a:r>
              <a:rPr lang="en-US" sz="3600" dirty="0">
                <a:solidFill>
                  <a:schemeClr val="accent4">
                    <a:lumMod val="50000"/>
                  </a:schemeClr>
                </a:solidFill>
              </a:rPr>
              <a:t>*SV</a:t>
            </a:r>
            <a:endParaRPr lang="en-GB" sz="36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negotiation</a:t>
            </a:r>
          </a:p>
        </p:txBody>
      </p:sp>
      <p:sp>
        <p:nvSpPr>
          <p:cNvPr id="2" name="Slide Number Placeholder 1"/>
          <p:cNvSpPr>
            <a:spLocks noGrp="1"/>
          </p:cNvSpPr>
          <p:nvPr>
            <p:ph type="sldNum" sz="quarter" idx="12"/>
          </p:nvPr>
        </p:nvSpPr>
        <p:spPr/>
        <p:txBody>
          <a:bodyPr/>
          <a:lstStyle/>
          <a:p>
            <a:fld id="{87505C8C-BB84-42E2-A236-8AB4ACB7820A}" type="slidenum">
              <a:rPr lang="en-US" smtClean="0"/>
              <a:t>230</a:t>
            </a:fld>
            <a:endParaRPr lang="en-US" dirty="0"/>
          </a:p>
        </p:txBody>
      </p:sp>
    </p:spTree>
    <p:extLst>
      <p:ext uri="{BB962C8B-B14F-4D97-AF65-F5344CB8AC3E}">
        <p14:creationId xmlns:p14="http://schemas.microsoft.com/office/powerpoint/2010/main" val="391175752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art of structuring deals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 y="2648712"/>
            <a:ext cx="11014710" cy="2517648"/>
          </a:xfrm>
          <a:prstGeom prst="rect">
            <a:avLst/>
          </a:prstGeom>
        </p:spPr>
      </p:pic>
      <p:sp>
        <p:nvSpPr>
          <p:cNvPr id="2" name="Slide Number Placeholder 1"/>
          <p:cNvSpPr>
            <a:spLocks noGrp="1"/>
          </p:cNvSpPr>
          <p:nvPr>
            <p:ph type="sldNum" sz="quarter" idx="12"/>
          </p:nvPr>
        </p:nvSpPr>
        <p:spPr/>
        <p:txBody>
          <a:bodyPr/>
          <a:lstStyle/>
          <a:p>
            <a:fld id="{87505C8C-BB84-42E2-A236-8AB4ACB7820A}" type="slidenum">
              <a:rPr lang="en-US" smtClean="0"/>
              <a:t>231</a:t>
            </a:fld>
            <a:endParaRPr lang="en-US" dirty="0"/>
          </a:p>
        </p:txBody>
      </p:sp>
    </p:spTree>
    <p:extLst>
      <p:ext uri="{BB962C8B-B14F-4D97-AF65-F5344CB8AC3E}">
        <p14:creationId xmlns:p14="http://schemas.microsoft.com/office/powerpoint/2010/main" val="141398969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55563" lvl="3" indent="0">
              <a:lnSpc>
                <a:spcPct val="114000"/>
              </a:lnSpc>
              <a:spcBef>
                <a:spcPts val="0"/>
              </a:spcBef>
              <a:spcAft>
                <a:spcPts val="0"/>
              </a:spcAft>
              <a:buNone/>
            </a:pPr>
            <a:r>
              <a:rPr lang="en-GB" sz="3600" dirty="0">
                <a:solidFill>
                  <a:schemeClr val="accent4">
                    <a:lumMod val="50000"/>
                  </a:schemeClr>
                </a:solidFill>
              </a:rPr>
              <a:t>Closing the deal requires coordinating various activities, like the interest of different investors, so that everything can fall into place in the right way. </a:t>
            </a:r>
          </a:p>
          <a:p>
            <a:pPr marL="576072" lvl="3">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Entrepreneurs take initiative. Founders need to agree on a common position on bargaining</a:t>
            </a:r>
          </a:p>
          <a:p>
            <a:pPr marL="576072" lvl="3">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Investors contribute experience and a balancing hand</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closing</a:t>
            </a:r>
          </a:p>
        </p:txBody>
      </p:sp>
      <p:sp>
        <p:nvSpPr>
          <p:cNvPr id="2" name="Slide Number Placeholder 1"/>
          <p:cNvSpPr>
            <a:spLocks noGrp="1"/>
          </p:cNvSpPr>
          <p:nvPr>
            <p:ph type="sldNum" sz="quarter" idx="12"/>
          </p:nvPr>
        </p:nvSpPr>
        <p:spPr/>
        <p:txBody>
          <a:bodyPr/>
          <a:lstStyle/>
          <a:p>
            <a:fld id="{87505C8C-BB84-42E2-A236-8AB4ACB7820A}" type="slidenum">
              <a:rPr lang="en-US" smtClean="0"/>
              <a:t>232</a:t>
            </a:fld>
            <a:endParaRPr lang="en-US" dirty="0"/>
          </a:p>
        </p:txBody>
      </p:sp>
    </p:spTree>
    <p:extLst>
      <p:ext uri="{BB962C8B-B14F-4D97-AF65-F5344CB8AC3E}">
        <p14:creationId xmlns:p14="http://schemas.microsoft.com/office/powerpoint/2010/main" val="314977358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0" lvl="3" indent="0">
              <a:lnSpc>
                <a:spcPct val="114000"/>
              </a:lnSpc>
              <a:spcBef>
                <a:spcPts val="0"/>
              </a:spcBef>
              <a:spcAft>
                <a:spcPts val="0"/>
              </a:spcAft>
              <a:buNone/>
            </a:pPr>
            <a:r>
              <a:rPr lang="en-GB" sz="3600" dirty="0">
                <a:solidFill>
                  <a:schemeClr val="accent4">
                    <a:lumMod val="50000"/>
                  </a:schemeClr>
                </a:solidFill>
              </a:rPr>
              <a:t>A constant threat is to get agreement/commitment by external parties. </a:t>
            </a:r>
          </a:p>
          <a:p>
            <a:pPr marL="576072" lvl="3">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Example: funding conditional on hiring a senior manager, who will accept conditional on funding…</a:t>
            </a:r>
          </a:p>
          <a:p>
            <a:pPr marL="0" lvl="3" indent="0">
              <a:lnSpc>
                <a:spcPct val="114000"/>
              </a:lnSpc>
              <a:spcBef>
                <a:spcPts val="0"/>
              </a:spcBef>
              <a:spcAft>
                <a:spcPts val="0"/>
              </a:spcAft>
              <a:buNone/>
            </a:pPr>
            <a:r>
              <a:rPr lang="en-GB" sz="3600" dirty="0">
                <a:solidFill>
                  <a:schemeClr val="accent4">
                    <a:lumMod val="50000"/>
                  </a:schemeClr>
                </a:solidFill>
              </a:rPr>
              <a:t>Here good negotiators can make a difference.</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closing</a:t>
            </a:r>
          </a:p>
        </p:txBody>
      </p:sp>
      <p:sp>
        <p:nvSpPr>
          <p:cNvPr id="2" name="Slide Number Placeholder 1"/>
          <p:cNvSpPr>
            <a:spLocks noGrp="1"/>
          </p:cNvSpPr>
          <p:nvPr>
            <p:ph type="sldNum" sz="quarter" idx="12"/>
          </p:nvPr>
        </p:nvSpPr>
        <p:spPr/>
        <p:txBody>
          <a:bodyPr/>
          <a:lstStyle/>
          <a:p>
            <a:fld id="{87505C8C-BB84-42E2-A236-8AB4ACB7820A}" type="slidenum">
              <a:rPr lang="en-US" smtClean="0"/>
              <a:t>233</a:t>
            </a:fld>
            <a:endParaRPr lang="en-US" dirty="0"/>
          </a:p>
        </p:txBody>
      </p:sp>
    </p:spTree>
    <p:extLst>
      <p:ext uri="{BB962C8B-B14F-4D97-AF65-F5344CB8AC3E}">
        <p14:creationId xmlns:p14="http://schemas.microsoft.com/office/powerpoint/2010/main" val="304831779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182563" lvl="3" indent="19050">
              <a:lnSpc>
                <a:spcPct val="124000"/>
              </a:lnSpc>
              <a:spcBef>
                <a:spcPts val="0"/>
              </a:spcBef>
              <a:spcAft>
                <a:spcPts val="0"/>
              </a:spcAft>
              <a:buNone/>
            </a:pPr>
            <a:r>
              <a:rPr lang="en-GB" sz="3600" dirty="0">
                <a:solidFill>
                  <a:schemeClr val="accent4">
                    <a:lumMod val="50000"/>
                  </a:schemeClr>
                </a:solidFill>
              </a:rPr>
              <a:t>Both sides benefit from creating competition. </a:t>
            </a:r>
          </a:p>
          <a:p>
            <a:pPr marL="576072" lvl="4">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Means building better outside options to reduce the ZOPA </a:t>
            </a:r>
          </a:p>
          <a:p>
            <a:pPr marL="576072" lvl="4">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‘No shop’ clauses</a:t>
            </a:r>
          </a:p>
          <a:p>
            <a:pPr marL="182563" lvl="3" indent="19050">
              <a:lnSpc>
                <a:spcPct val="124000"/>
              </a:lnSpc>
              <a:spcBef>
                <a:spcPts val="0"/>
              </a:spcBef>
              <a:spcAft>
                <a:spcPts val="0"/>
              </a:spcAft>
              <a:buNone/>
            </a:pPr>
            <a:r>
              <a:rPr lang="en-GB" sz="3600" dirty="0">
                <a:solidFill>
                  <a:schemeClr val="accent4">
                    <a:lumMod val="50000"/>
                  </a:schemeClr>
                </a:solidFill>
              </a:rPr>
              <a:t>Market conditions also affect how ‘hot’ is a certain deal: </a:t>
            </a:r>
          </a:p>
          <a:p>
            <a:pPr marL="576072" lvl="4">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When ‘money chases deals’ getting better conditions is easy </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Deal closing with competition</a:t>
            </a:r>
          </a:p>
        </p:txBody>
      </p:sp>
      <p:sp>
        <p:nvSpPr>
          <p:cNvPr id="2" name="Slide Number Placeholder 1"/>
          <p:cNvSpPr>
            <a:spLocks noGrp="1"/>
          </p:cNvSpPr>
          <p:nvPr>
            <p:ph type="sldNum" sz="quarter" idx="12"/>
          </p:nvPr>
        </p:nvSpPr>
        <p:spPr/>
        <p:txBody>
          <a:bodyPr/>
          <a:lstStyle/>
          <a:p>
            <a:fld id="{87505C8C-BB84-42E2-A236-8AB4ACB7820A}" type="slidenum">
              <a:rPr lang="en-US" smtClean="0"/>
              <a:t>234</a:t>
            </a:fld>
            <a:endParaRPr lang="en-US" dirty="0"/>
          </a:p>
        </p:txBody>
      </p:sp>
    </p:spTree>
    <p:extLst>
      <p:ext uri="{BB962C8B-B14F-4D97-AF65-F5344CB8AC3E}">
        <p14:creationId xmlns:p14="http://schemas.microsoft.com/office/powerpoint/2010/main" val="325129755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55563" lvl="3" indent="0">
              <a:lnSpc>
                <a:spcPct val="114000"/>
              </a:lnSpc>
              <a:spcBef>
                <a:spcPts val="0"/>
              </a:spcBef>
              <a:spcAft>
                <a:spcPts val="0"/>
              </a:spcAft>
              <a:buNone/>
            </a:pPr>
            <a:r>
              <a:rPr lang="en-GB" sz="3600" dirty="0">
                <a:solidFill>
                  <a:schemeClr val="accent4">
                    <a:lumMod val="50000"/>
                  </a:schemeClr>
                </a:solidFill>
              </a:rPr>
              <a:t>A deal is part of a set of repeated interactions, whose goal is the success of the venture. </a:t>
            </a:r>
          </a:p>
          <a:p>
            <a:pPr marL="55563" lvl="3" indent="0">
              <a:lnSpc>
                <a:spcPct val="114000"/>
              </a:lnSpc>
              <a:spcBef>
                <a:spcPts val="0"/>
              </a:spcBef>
              <a:spcAft>
                <a:spcPts val="0"/>
              </a:spcAft>
              <a:buNone/>
            </a:pPr>
            <a:r>
              <a:rPr lang="en-GB" sz="3600" dirty="0">
                <a:solidFill>
                  <a:schemeClr val="accent4">
                    <a:lumMod val="50000"/>
                  </a:schemeClr>
                </a:solidFill>
              </a:rPr>
              <a:t>Two ‘soft’ elements are particularly important as buffers: trust and a long-term perspective. </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Living with the deal</a:t>
            </a:r>
          </a:p>
        </p:txBody>
      </p:sp>
      <p:sp>
        <p:nvSpPr>
          <p:cNvPr id="2" name="Slide Number Placeholder 1"/>
          <p:cNvSpPr>
            <a:spLocks noGrp="1"/>
          </p:cNvSpPr>
          <p:nvPr>
            <p:ph type="sldNum" sz="quarter" idx="12"/>
          </p:nvPr>
        </p:nvSpPr>
        <p:spPr/>
        <p:txBody>
          <a:bodyPr/>
          <a:lstStyle/>
          <a:p>
            <a:fld id="{87505C8C-BB84-42E2-A236-8AB4ACB7820A}" type="slidenum">
              <a:rPr lang="en-US" smtClean="0"/>
              <a:t>235</a:t>
            </a:fld>
            <a:endParaRPr lang="en-US" dirty="0"/>
          </a:p>
        </p:txBody>
      </p:sp>
    </p:spTree>
    <p:extLst>
      <p:ext uri="{BB962C8B-B14F-4D97-AF65-F5344CB8AC3E}">
        <p14:creationId xmlns:p14="http://schemas.microsoft.com/office/powerpoint/2010/main" val="321835060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55563" lvl="3" indent="0">
              <a:lnSpc>
                <a:spcPct val="124000"/>
              </a:lnSpc>
              <a:spcBef>
                <a:spcPts val="0"/>
              </a:spcBef>
              <a:spcAft>
                <a:spcPts val="0"/>
              </a:spcAft>
              <a:buNone/>
            </a:pPr>
            <a:r>
              <a:rPr lang="en-GB" sz="3600" dirty="0">
                <a:solidFill>
                  <a:schemeClr val="accent4">
                    <a:lumMod val="50000"/>
                  </a:schemeClr>
                </a:solidFill>
              </a:rPr>
              <a:t>Trust = ‘</a:t>
            </a:r>
            <a:r>
              <a:rPr lang="en-US" sz="3600" dirty="0">
                <a:solidFill>
                  <a:schemeClr val="accent4">
                    <a:lumMod val="50000"/>
                  </a:schemeClr>
                </a:solidFill>
              </a:rPr>
              <a:t>firm belief in the reliability, truth, or ability of someone’</a:t>
            </a:r>
          </a:p>
          <a:p>
            <a:pPr marL="576072" lvl="3">
              <a:lnSpc>
                <a:spcPct val="124000"/>
              </a:lnSpc>
              <a:spcBef>
                <a:spcPts val="0"/>
              </a:spcBef>
              <a:spcAft>
                <a:spcPts val="0"/>
              </a:spcAft>
              <a:buFont typeface="Courier New" panose="02070309020205020404" pitchFamily="49" charset="0"/>
              <a:buChar char="o"/>
            </a:pPr>
            <a:r>
              <a:rPr lang="en-GB" sz="3600" dirty="0">
                <a:solidFill>
                  <a:schemeClr val="accent4">
                    <a:lumMod val="50000"/>
                  </a:schemeClr>
                </a:solidFill>
              </a:rPr>
              <a:t> I</a:t>
            </a:r>
            <a:r>
              <a:rPr lang="en-US" sz="3600" dirty="0">
                <a:solidFill>
                  <a:schemeClr val="accent4">
                    <a:lumMod val="50000"/>
                  </a:schemeClr>
                </a:solidFill>
              </a:rPr>
              <a:t>t allows one party to let the other take actions without direct control or limitations </a:t>
            </a:r>
          </a:p>
          <a:p>
            <a:pPr marL="576072" lvl="3">
              <a:lnSpc>
                <a:spcPct val="124000"/>
              </a:lnSpc>
              <a:spcBef>
                <a:spcPts val="0"/>
              </a:spcBef>
              <a:spcAft>
                <a:spcPts val="0"/>
              </a:spcAft>
              <a:buFont typeface="Courier New" panose="02070309020205020404" pitchFamily="49" charset="0"/>
              <a:buChar char="o"/>
            </a:pPr>
            <a:r>
              <a:rPr lang="en-US" sz="3600" dirty="0">
                <a:solidFill>
                  <a:schemeClr val="accent4">
                    <a:lumMod val="50000"/>
                  </a:schemeClr>
                </a:solidFill>
              </a:rPr>
              <a:t> It allows parties to make decisions when contracts cannot help and there is need to absorb bumps</a:t>
            </a:r>
            <a:endParaRPr lang="en-GB" sz="32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Living with the deal: trust</a:t>
            </a:r>
          </a:p>
        </p:txBody>
      </p:sp>
      <p:sp>
        <p:nvSpPr>
          <p:cNvPr id="2" name="Slide Number Placeholder 1"/>
          <p:cNvSpPr>
            <a:spLocks noGrp="1"/>
          </p:cNvSpPr>
          <p:nvPr>
            <p:ph type="sldNum" sz="quarter" idx="12"/>
          </p:nvPr>
        </p:nvSpPr>
        <p:spPr/>
        <p:txBody>
          <a:bodyPr/>
          <a:lstStyle/>
          <a:p>
            <a:fld id="{87505C8C-BB84-42E2-A236-8AB4ACB7820A}" type="slidenum">
              <a:rPr lang="en-US" smtClean="0"/>
              <a:t>236</a:t>
            </a:fld>
            <a:endParaRPr lang="en-US" dirty="0"/>
          </a:p>
        </p:txBody>
      </p:sp>
    </p:spTree>
    <p:extLst>
      <p:ext uri="{BB962C8B-B14F-4D97-AF65-F5344CB8AC3E}">
        <p14:creationId xmlns:p14="http://schemas.microsoft.com/office/powerpoint/2010/main" val="219329252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a:bodyPr>
          <a:lstStyle/>
          <a:p>
            <a:pPr marL="0" lvl="3" indent="0">
              <a:lnSpc>
                <a:spcPct val="114000"/>
              </a:lnSpc>
              <a:spcBef>
                <a:spcPts val="0"/>
              </a:spcBef>
              <a:spcAft>
                <a:spcPts val="0"/>
              </a:spcAft>
              <a:buNone/>
            </a:pPr>
            <a:r>
              <a:rPr lang="en-GB" sz="3600" dirty="0">
                <a:solidFill>
                  <a:schemeClr val="accent4">
                    <a:lumMod val="50000"/>
                  </a:schemeClr>
                </a:solidFill>
              </a:rPr>
              <a:t>Trust </a:t>
            </a:r>
            <a:r>
              <a:rPr lang="en-US" sz="3600" dirty="0">
                <a:solidFill>
                  <a:schemeClr val="accent4">
                    <a:lumMod val="50000"/>
                  </a:schemeClr>
                </a:solidFill>
              </a:rPr>
              <a:t>starts out as ‘generalized’ trust among two sets of people, and grows (or vanishes) as ‘personalized’ trust between two individuals (or teams). </a:t>
            </a:r>
          </a:p>
          <a:p>
            <a:pPr marL="576072" lvl="3">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Dissipation of trust quickly leads to a formal relationship that is costly for all parties and harmful for the venture</a:t>
            </a:r>
            <a:endParaRPr lang="en-GB" sz="3600" dirty="0">
              <a:solidFill>
                <a:schemeClr val="accent4">
                  <a:lumMod val="50000"/>
                </a:schemeClr>
              </a:solidFill>
            </a:endParaRP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Living with the deal: trust</a:t>
            </a:r>
            <a:endParaRPr lang="en-US" sz="6000" b="1" dirty="0">
              <a:solidFill>
                <a:schemeClr val="accent4">
                  <a:lumMod val="50000"/>
                </a:schemeClr>
              </a:solidFill>
            </a:endParaRPr>
          </a:p>
        </p:txBody>
      </p:sp>
      <p:sp>
        <p:nvSpPr>
          <p:cNvPr id="2" name="Slide Number Placeholder 1"/>
          <p:cNvSpPr>
            <a:spLocks noGrp="1"/>
          </p:cNvSpPr>
          <p:nvPr>
            <p:ph type="sldNum" sz="quarter" idx="12"/>
          </p:nvPr>
        </p:nvSpPr>
        <p:spPr/>
        <p:txBody>
          <a:bodyPr/>
          <a:lstStyle/>
          <a:p>
            <a:fld id="{87505C8C-BB84-42E2-A236-8AB4ACB7820A}" type="slidenum">
              <a:rPr lang="en-US" smtClean="0"/>
              <a:t>237</a:t>
            </a:fld>
            <a:endParaRPr lang="en-US" dirty="0"/>
          </a:p>
        </p:txBody>
      </p:sp>
    </p:spTree>
    <p:extLst>
      <p:ext uri="{BB962C8B-B14F-4D97-AF65-F5344CB8AC3E}">
        <p14:creationId xmlns:p14="http://schemas.microsoft.com/office/powerpoint/2010/main" val="106962260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2"/>
            <a:ext cx="11009377" cy="4432195"/>
          </a:xfrm>
        </p:spPr>
        <p:txBody>
          <a:bodyPr>
            <a:normAutofit lnSpcReduction="10000"/>
          </a:bodyPr>
          <a:lstStyle/>
          <a:p>
            <a:pPr marL="182563" lvl="3" indent="19050">
              <a:lnSpc>
                <a:spcPct val="124000"/>
              </a:lnSpc>
              <a:spcBef>
                <a:spcPts val="0"/>
              </a:spcBef>
              <a:spcAft>
                <a:spcPts val="0"/>
              </a:spcAft>
              <a:buNone/>
            </a:pPr>
            <a:r>
              <a:rPr lang="en-US" sz="3600" dirty="0">
                <a:solidFill>
                  <a:schemeClr val="accent4">
                    <a:lumMod val="50000"/>
                  </a:schemeClr>
                </a:solidFill>
              </a:rPr>
              <a:t>A long-term perspective allows to ‘compensate’ for inter-temporal imbalances: there may be trade-offs between short-term and long-term gains:</a:t>
            </a:r>
          </a:p>
          <a:p>
            <a:pPr marL="576072" lvl="7" indent="-182880">
              <a:lnSpc>
                <a:spcPct val="124000"/>
              </a:lnSpc>
              <a:spcBef>
                <a:spcPts val="0"/>
              </a:spcBef>
              <a:spcAft>
                <a:spcPts val="0"/>
              </a:spcAft>
              <a:buFont typeface="Courier New" panose="02070309020205020404" pitchFamily="49" charset="0"/>
              <a:buChar char="o"/>
              <a:tabLst>
                <a:tab pos="1198563" algn="l"/>
              </a:tabLst>
            </a:pPr>
            <a:r>
              <a:rPr lang="en-US" sz="3200" dirty="0">
                <a:solidFill>
                  <a:schemeClr val="accent4">
                    <a:lumMod val="50000"/>
                  </a:schemeClr>
                </a:solidFill>
              </a:rPr>
              <a:t> Higher valuation now at the risk of down round later</a:t>
            </a:r>
          </a:p>
          <a:p>
            <a:pPr marL="576072" lvl="7" indent="-182880">
              <a:lnSpc>
                <a:spcPct val="124000"/>
              </a:lnSpc>
              <a:spcBef>
                <a:spcPts val="0"/>
              </a:spcBef>
              <a:spcAft>
                <a:spcPts val="0"/>
              </a:spcAft>
              <a:buFont typeface="Courier New" panose="02070309020205020404" pitchFamily="49" charset="0"/>
              <a:buChar char="o"/>
              <a:tabLst>
                <a:tab pos="1198563" algn="l"/>
              </a:tabLst>
            </a:pPr>
            <a:r>
              <a:rPr lang="en-US" sz="3200" dirty="0">
                <a:solidFill>
                  <a:schemeClr val="accent4">
                    <a:lumMod val="50000"/>
                  </a:schemeClr>
                </a:solidFill>
              </a:rPr>
              <a:t> How to make room for future investors?</a:t>
            </a:r>
          </a:p>
          <a:p>
            <a:pPr marL="0" lvl="2" indent="0">
              <a:lnSpc>
                <a:spcPct val="124000"/>
              </a:lnSpc>
              <a:spcBef>
                <a:spcPts val="0"/>
              </a:spcBef>
              <a:spcAft>
                <a:spcPts val="0"/>
              </a:spcAft>
              <a:buNone/>
              <a:tabLst>
                <a:tab pos="1198563" algn="l"/>
              </a:tabLst>
            </a:pPr>
            <a:r>
              <a:rPr lang="en-US" sz="3600" dirty="0">
                <a:solidFill>
                  <a:schemeClr val="accent4">
                    <a:lumMod val="50000"/>
                  </a:schemeClr>
                </a:solidFill>
              </a:rPr>
              <a:t>A long-term perspective moves beyond the deal, and can create future value-creating opportunities.</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Living with the deal: long-term view</a:t>
            </a:r>
            <a:endParaRPr lang="en-US" sz="6000" b="1" dirty="0">
              <a:solidFill>
                <a:schemeClr val="accent4">
                  <a:lumMod val="50000"/>
                </a:schemeClr>
              </a:solidFill>
            </a:endParaRPr>
          </a:p>
        </p:txBody>
      </p:sp>
      <p:sp>
        <p:nvSpPr>
          <p:cNvPr id="2" name="Slide Number Placeholder 1"/>
          <p:cNvSpPr>
            <a:spLocks noGrp="1"/>
          </p:cNvSpPr>
          <p:nvPr>
            <p:ph type="sldNum" sz="quarter" idx="12"/>
          </p:nvPr>
        </p:nvSpPr>
        <p:spPr/>
        <p:txBody>
          <a:bodyPr/>
          <a:lstStyle/>
          <a:p>
            <a:fld id="{87505C8C-BB84-42E2-A236-8AB4ACB7820A}" type="slidenum">
              <a:rPr lang="en-US" smtClean="0"/>
              <a:t>238</a:t>
            </a:fld>
            <a:endParaRPr lang="en-US" dirty="0"/>
          </a:p>
        </p:txBody>
      </p:sp>
    </p:spTree>
    <p:extLst>
      <p:ext uri="{BB962C8B-B14F-4D97-AF65-F5344CB8AC3E}">
        <p14:creationId xmlns:p14="http://schemas.microsoft.com/office/powerpoint/2010/main" val="201433875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5</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8: Corporate Governance</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369515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Which companies create jobs?</a:t>
            </a:r>
          </a:p>
        </p:txBody>
      </p:sp>
      <p:sp>
        <p:nvSpPr>
          <p:cNvPr id="3" name="Content Placeholder 2"/>
          <p:cNvSpPr>
            <a:spLocks noGrp="1"/>
          </p:cNvSpPr>
          <p:nvPr>
            <p:ph idx="1"/>
          </p:nvPr>
        </p:nvSpPr>
        <p:spPr>
          <a:xfrm>
            <a:off x="751115" y="1845734"/>
            <a:ext cx="11342914" cy="4600786"/>
          </a:xfrm>
        </p:spPr>
        <p:txBody>
          <a:bodyPr>
            <a:noAutofit/>
          </a:bodyPr>
          <a:lstStyle/>
          <a:p>
            <a:pPr marL="201168" lvl="1" indent="0">
              <a:buNone/>
            </a:pPr>
            <a:r>
              <a:rPr lang="en-GB" sz="3600" dirty="0">
                <a:solidFill>
                  <a:schemeClr val="accent4">
                    <a:lumMod val="50000"/>
                  </a:schemeClr>
                </a:solidFill>
              </a:rPr>
              <a:t>Several studies look into who creates (lasting) jobs: </a:t>
            </a:r>
          </a:p>
          <a:p>
            <a:pPr lvl="1">
              <a:buFont typeface="Courier New" panose="02070309020205020404" pitchFamily="49" charset="0"/>
              <a:buChar char="o"/>
            </a:pPr>
            <a:r>
              <a:rPr lang="en-US" sz="3200" dirty="0">
                <a:solidFill>
                  <a:schemeClr val="accent4">
                    <a:lumMod val="50000"/>
                  </a:schemeClr>
                </a:solidFill>
              </a:rPr>
              <a:t> What matters for the economy is </a:t>
            </a:r>
            <a:r>
              <a:rPr lang="en-US" sz="3200" i="1" dirty="0">
                <a:solidFill>
                  <a:schemeClr val="accent4">
                    <a:lumMod val="50000"/>
                  </a:schemeClr>
                </a:solidFill>
              </a:rPr>
              <a:t>net </a:t>
            </a:r>
            <a:r>
              <a:rPr lang="en-US" sz="3200" dirty="0">
                <a:solidFill>
                  <a:schemeClr val="accent4">
                    <a:lumMod val="50000"/>
                  </a:schemeClr>
                </a:solidFill>
              </a:rPr>
              <a:t>job creation: jobs created minus jobs destroyed over a period of time. </a:t>
            </a:r>
          </a:p>
          <a:p>
            <a:pPr lvl="1">
              <a:buFont typeface="Courier New" panose="02070309020205020404" pitchFamily="49" charset="0"/>
              <a:buChar char="o"/>
            </a:pPr>
            <a:r>
              <a:rPr lang="en-US" sz="3200" dirty="0">
                <a:solidFill>
                  <a:schemeClr val="accent4">
                    <a:lumMod val="50000"/>
                  </a:schemeClr>
                </a:solidFill>
              </a:rPr>
              <a:t> </a:t>
            </a:r>
            <a:r>
              <a:rPr lang="en-US" sz="3200" u="sng" dirty="0">
                <a:solidFill>
                  <a:schemeClr val="accent4">
                    <a:lumMod val="50000"/>
                  </a:schemeClr>
                </a:solidFill>
              </a:rPr>
              <a:t>Young</a:t>
            </a:r>
            <a:r>
              <a:rPr lang="en-US" sz="3200" dirty="0">
                <a:solidFill>
                  <a:schemeClr val="accent4">
                    <a:lumMod val="50000"/>
                  </a:schemeClr>
                </a:solidFill>
              </a:rPr>
              <a:t> firms make a very significant contribution to net job creation, but that the same cannot be said for </a:t>
            </a:r>
            <a:r>
              <a:rPr lang="en-US" sz="3200" u="sng" dirty="0">
                <a:solidFill>
                  <a:schemeClr val="accent4">
                    <a:lumMod val="50000"/>
                  </a:schemeClr>
                </a:solidFill>
              </a:rPr>
              <a:t>small</a:t>
            </a:r>
            <a:r>
              <a:rPr lang="en-US" sz="3200" dirty="0">
                <a:solidFill>
                  <a:schemeClr val="accent4">
                    <a:lumMod val="50000"/>
                  </a:schemeClr>
                </a:solidFill>
              </a:rPr>
              <a:t> firms.  </a:t>
            </a:r>
          </a:p>
          <a:p>
            <a:pPr marL="1117120" lvl="6" indent="0">
              <a:buNone/>
            </a:pPr>
            <a:r>
              <a:rPr lang="en-US" sz="2800" dirty="0">
                <a:solidFill>
                  <a:schemeClr val="accent4">
                    <a:lumMod val="50000"/>
                  </a:schemeClr>
                </a:solidFill>
              </a:rPr>
              <a:t>- Hence the term ‘gazelles’ (fast growing start-ups)</a:t>
            </a:r>
          </a:p>
          <a:p>
            <a:pPr lvl="1">
              <a:buFont typeface="Courier New" panose="02070309020205020404" pitchFamily="49" charset="0"/>
              <a:buChar char="o"/>
            </a:pPr>
            <a:r>
              <a:rPr lang="en-US" sz="3200" dirty="0">
                <a:solidFill>
                  <a:schemeClr val="accent4">
                    <a:lumMod val="50000"/>
                  </a:schemeClr>
                </a:solidFill>
              </a:rPr>
              <a:t> Only few gazelles eventually become large companies, as many die out during their growth.</a:t>
            </a:r>
          </a:p>
          <a:p>
            <a:pPr marL="201168" lvl="1" indent="0">
              <a:buNone/>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24</a:t>
            </a:fld>
            <a:endParaRPr lang="en-US" dirty="0"/>
          </a:p>
        </p:txBody>
      </p:sp>
    </p:spTree>
    <p:extLst>
      <p:ext uri="{BB962C8B-B14F-4D97-AF65-F5344CB8AC3E}">
        <p14:creationId xmlns:p14="http://schemas.microsoft.com/office/powerpoint/2010/main" val="408360225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86603"/>
            <a:ext cx="11475720" cy="1450757"/>
          </a:xfrm>
        </p:spPr>
        <p:txBody>
          <a:bodyPr>
            <a:normAutofit/>
          </a:bodyPr>
          <a:lstStyle/>
          <a:p>
            <a:pPr algn="ctr"/>
            <a:r>
              <a:rPr lang="en-US" sz="6000" dirty="0">
                <a:solidFill>
                  <a:schemeClr val="accent4">
                    <a:lumMod val="50000"/>
                  </a:schemeClr>
                </a:solidFill>
              </a:rPr>
              <a:t>The need for corporate governance</a:t>
            </a:r>
          </a:p>
        </p:txBody>
      </p:sp>
      <p:sp>
        <p:nvSpPr>
          <p:cNvPr id="3" name="Content Placeholder 2"/>
          <p:cNvSpPr>
            <a:spLocks noGrp="1"/>
          </p:cNvSpPr>
          <p:nvPr>
            <p:ph idx="1"/>
          </p:nvPr>
        </p:nvSpPr>
        <p:spPr>
          <a:xfrm>
            <a:off x="1097280" y="2040044"/>
            <a:ext cx="10058400" cy="4023360"/>
          </a:xfrm>
        </p:spPr>
        <p:txBody>
          <a:bodyPr>
            <a:normAutofit/>
          </a:bodyPr>
          <a:lstStyle/>
          <a:p>
            <a:pPr marL="173038" indent="28575">
              <a:lnSpc>
                <a:spcPct val="114000"/>
              </a:lnSpc>
              <a:spcBef>
                <a:spcPts val="0"/>
              </a:spcBef>
              <a:spcAft>
                <a:spcPts val="0"/>
              </a:spcAft>
              <a:buNone/>
            </a:pPr>
            <a:r>
              <a:rPr lang="en-GB" sz="3600" dirty="0">
                <a:solidFill>
                  <a:schemeClr val="accent4">
                    <a:lumMod val="50000"/>
                  </a:schemeClr>
                </a:solidFill>
              </a:rPr>
              <a:t>Investors provide two main resources to their companies: (a) money (b) corporate governance.</a:t>
            </a:r>
          </a:p>
          <a:p>
            <a:pPr marL="173038" indent="28575">
              <a:lnSpc>
                <a:spcPct val="114000"/>
              </a:lnSpc>
              <a:spcBef>
                <a:spcPts val="0"/>
              </a:spcBef>
              <a:spcAft>
                <a:spcPts val="0"/>
              </a:spcAft>
              <a:buNone/>
            </a:pPr>
            <a:endParaRPr lang="en-US" sz="1000" dirty="0">
              <a:solidFill>
                <a:schemeClr val="accent4">
                  <a:lumMod val="50000"/>
                </a:schemeClr>
              </a:solidFill>
            </a:endParaRPr>
          </a:p>
          <a:p>
            <a:pPr marL="173038" indent="28575">
              <a:lnSpc>
                <a:spcPct val="114000"/>
              </a:lnSpc>
              <a:spcBef>
                <a:spcPts val="0"/>
              </a:spcBef>
              <a:spcAft>
                <a:spcPts val="0"/>
              </a:spcAft>
              <a:buNone/>
            </a:pPr>
            <a:r>
              <a:rPr lang="en-US" sz="3600" dirty="0">
                <a:solidFill>
                  <a:schemeClr val="accent4">
                    <a:lumMod val="50000"/>
                  </a:schemeClr>
                </a:solidFill>
              </a:rPr>
              <a:t>Corporate governance = Set of actions through which investors (try to) ensure to receive a return from their investment.</a:t>
            </a:r>
            <a:endParaRPr lang="en-GB"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240</a:t>
            </a:fld>
            <a:endParaRPr lang="en-US" dirty="0"/>
          </a:p>
        </p:txBody>
      </p:sp>
    </p:spTree>
    <p:extLst>
      <p:ext uri="{BB962C8B-B14F-4D97-AF65-F5344CB8AC3E}">
        <p14:creationId xmlns:p14="http://schemas.microsoft.com/office/powerpoint/2010/main" val="313310716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86603"/>
            <a:ext cx="11475720" cy="1450757"/>
          </a:xfrm>
        </p:spPr>
        <p:txBody>
          <a:bodyPr>
            <a:normAutofit/>
          </a:bodyPr>
          <a:lstStyle/>
          <a:p>
            <a:pPr algn="ctr"/>
            <a:r>
              <a:rPr lang="en-US" sz="6000" dirty="0">
                <a:solidFill>
                  <a:schemeClr val="accent4">
                    <a:lumMod val="50000"/>
                  </a:schemeClr>
                </a:solidFill>
              </a:rPr>
              <a:t>The need for corporate governance</a:t>
            </a:r>
          </a:p>
        </p:txBody>
      </p:sp>
      <p:sp>
        <p:nvSpPr>
          <p:cNvPr id="3" name="Content Placeholder 2"/>
          <p:cNvSpPr>
            <a:spLocks noGrp="1"/>
          </p:cNvSpPr>
          <p:nvPr>
            <p:ph idx="1"/>
          </p:nvPr>
        </p:nvSpPr>
        <p:spPr>
          <a:xfrm>
            <a:off x="1097280" y="2040044"/>
            <a:ext cx="10963656" cy="4351612"/>
          </a:xfrm>
        </p:spPr>
        <p:txBody>
          <a:bodyPr>
            <a:normAutofit/>
          </a:bodyPr>
          <a:lstStyle/>
          <a:p>
            <a:pPr marL="182563" indent="0">
              <a:lnSpc>
                <a:spcPct val="124000"/>
              </a:lnSpc>
              <a:spcBef>
                <a:spcPts val="0"/>
              </a:spcBef>
              <a:spcAft>
                <a:spcPts val="0"/>
              </a:spcAft>
              <a:buNone/>
            </a:pPr>
            <a:r>
              <a:rPr lang="en-GB" sz="3600" dirty="0">
                <a:solidFill>
                  <a:schemeClr val="accent4">
                    <a:lumMod val="50000"/>
                  </a:schemeClr>
                </a:solidFill>
              </a:rPr>
              <a:t>There are two motivations for corporate governance: </a:t>
            </a:r>
          </a:p>
          <a:p>
            <a:pPr marL="576000" lvl="2" indent="-183600">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Companies’ need for guidance</a:t>
            </a:r>
          </a:p>
          <a:p>
            <a:pPr marL="576000" lvl="2" indent="-183600">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Investors’ need to protect their investment</a:t>
            </a:r>
          </a:p>
          <a:p>
            <a:pPr marL="743312" lvl="5" indent="-183600">
              <a:lnSpc>
                <a:spcPct val="124000"/>
              </a:lnSpc>
              <a:spcBef>
                <a:spcPts val="0"/>
              </a:spcBef>
              <a:spcAft>
                <a:spcPts val="0"/>
              </a:spcAft>
              <a:buNone/>
            </a:pPr>
            <a:r>
              <a:rPr lang="en-GB" sz="3200" dirty="0">
                <a:solidFill>
                  <a:schemeClr val="accent4">
                    <a:lumMod val="50000"/>
                  </a:schemeClr>
                </a:solidFill>
              </a:rPr>
              <a:t>	</a:t>
            </a:r>
          </a:p>
          <a:p>
            <a:pPr marL="743312" lvl="5" indent="-183600">
              <a:lnSpc>
                <a:spcPct val="124000"/>
              </a:lnSpc>
              <a:spcBef>
                <a:spcPts val="0"/>
              </a:spcBef>
              <a:spcAft>
                <a:spcPts val="0"/>
              </a:spcAft>
              <a:buNone/>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241</a:t>
            </a:fld>
            <a:endParaRPr lang="en-US" dirty="0"/>
          </a:p>
        </p:txBody>
      </p:sp>
    </p:spTree>
    <p:extLst>
      <p:ext uri="{BB962C8B-B14F-4D97-AF65-F5344CB8AC3E}">
        <p14:creationId xmlns:p14="http://schemas.microsoft.com/office/powerpoint/2010/main" val="119845176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86603"/>
            <a:ext cx="11475720" cy="1450757"/>
          </a:xfrm>
        </p:spPr>
        <p:txBody>
          <a:bodyPr>
            <a:normAutofit/>
          </a:bodyPr>
          <a:lstStyle/>
          <a:p>
            <a:pPr algn="ctr"/>
            <a:r>
              <a:rPr lang="en-US" sz="6000" dirty="0">
                <a:solidFill>
                  <a:schemeClr val="accent4">
                    <a:lumMod val="50000"/>
                  </a:schemeClr>
                </a:solidFill>
              </a:rPr>
              <a:t>The need for corporate governance</a:t>
            </a:r>
          </a:p>
        </p:txBody>
      </p:sp>
      <p:sp>
        <p:nvSpPr>
          <p:cNvPr id="3" name="Content Placeholder 2"/>
          <p:cNvSpPr>
            <a:spLocks noGrp="1"/>
          </p:cNvSpPr>
          <p:nvPr>
            <p:ph idx="1"/>
          </p:nvPr>
        </p:nvSpPr>
        <p:spPr>
          <a:xfrm>
            <a:off x="1097280" y="2040044"/>
            <a:ext cx="10963656" cy="4351612"/>
          </a:xfrm>
        </p:spPr>
        <p:txBody>
          <a:bodyPr>
            <a:normAutofit fontScale="92500" lnSpcReduction="10000"/>
          </a:bodyPr>
          <a:lstStyle/>
          <a:p>
            <a:pPr marL="182563" indent="0">
              <a:lnSpc>
                <a:spcPct val="124000"/>
              </a:lnSpc>
              <a:spcBef>
                <a:spcPts val="0"/>
              </a:spcBef>
              <a:spcAft>
                <a:spcPts val="0"/>
              </a:spcAft>
              <a:buNone/>
            </a:pPr>
            <a:r>
              <a:rPr lang="en-GB" sz="3900" dirty="0">
                <a:solidFill>
                  <a:schemeClr val="accent4">
                    <a:lumMod val="50000"/>
                  </a:schemeClr>
                </a:solidFill>
              </a:rPr>
              <a:t>Companies’ need for guidance: </a:t>
            </a:r>
          </a:p>
          <a:p>
            <a:pPr marL="943312" lvl="6" indent="-183600">
              <a:lnSpc>
                <a:spcPct val="124000"/>
              </a:lnSpc>
              <a:spcBef>
                <a:spcPts val="0"/>
              </a:spcBef>
              <a:spcAft>
                <a:spcPts val="0"/>
              </a:spcAft>
              <a:buNone/>
            </a:pPr>
            <a:r>
              <a:rPr lang="en-GB" sz="3500" dirty="0">
                <a:solidFill>
                  <a:schemeClr val="accent4">
                    <a:lumMod val="50000"/>
                  </a:schemeClr>
                </a:solidFill>
              </a:rPr>
              <a:t>- Entrepreneurial drive rarely comes with (business) experience </a:t>
            </a:r>
          </a:p>
          <a:p>
            <a:pPr marL="943312" lvl="6" indent="-183600">
              <a:lnSpc>
                <a:spcPct val="124000"/>
              </a:lnSpc>
              <a:spcBef>
                <a:spcPts val="0"/>
              </a:spcBef>
              <a:spcAft>
                <a:spcPts val="0"/>
              </a:spcAft>
              <a:buNone/>
            </a:pPr>
            <a:r>
              <a:rPr lang="en-GB" sz="3500" dirty="0">
                <a:solidFill>
                  <a:schemeClr val="accent4">
                    <a:lumMod val="50000"/>
                  </a:schemeClr>
                </a:solidFill>
              </a:rPr>
              <a:t>- Early-stage companies mostly need mentoring and connections</a:t>
            </a:r>
          </a:p>
          <a:p>
            <a:pPr marL="943312" lvl="6" indent="-183600">
              <a:lnSpc>
                <a:spcPct val="124000"/>
              </a:lnSpc>
              <a:spcBef>
                <a:spcPts val="0"/>
              </a:spcBef>
              <a:spcAft>
                <a:spcPts val="0"/>
              </a:spcAft>
              <a:buNone/>
            </a:pPr>
            <a:r>
              <a:rPr lang="en-GB" sz="3500" dirty="0">
                <a:solidFill>
                  <a:schemeClr val="accent4">
                    <a:lumMod val="50000"/>
                  </a:schemeClr>
                </a:solidFill>
              </a:rPr>
              <a:t>- Late-stage companies mostly need strategic advice and monitoring + benchmarking of strategies</a:t>
            </a:r>
          </a:p>
        </p:txBody>
      </p:sp>
      <p:sp>
        <p:nvSpPr>
          <p:cNvPr id="4" name="Slide Number Placeholder 3"/>
          <p:cNvSpPr>
            <a:spLocks noGrp="1"/>
          </p:cNvSpPr>
          <p:nvPr>
            <p:ph type="sldNum" sz="quarter" idx="12"/>
          </p:nvPr>
        </p:nvSpPr>
        <p:spPr/>
        <p:txBody>
          <a:bodyPr/>
          <a:lstStyle/>
          <a:p>
            <a:fld id="{87505C8C-BB84-42E2-A236-8AB4ACB7820A}" type="slidenum">
              <a:rPr lang="en-US" smtClean="0"/>
              <a:t>242</a:t>
            </a:fld>
            <a:endParaRPr lang="en-US" dirty="0"/>
          </a:p>
        </p:txBody>
      </p:sp>
    </p:spTree>
    <p:extLst>
      <p:ext uri="{BB962C8B-B14F-4D97-AF65-F5344CB8AC3E}">
        <p14:creationId xmlns:p14="http://schemas.microsoft.com/office/powerpoint/2010/main" val="359978800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86603"/>
            <a:ext cx="11475720" cy="1450757"/>
          </a:xfrm>
        </p:spPr>
        <p:txBody>
          <a:bodyPr>
            <a:normAutofit/>
          </a:bodyPr>
          <a:lstStyle/>
          <a:p>
            <a:pPr algn="ctr"/>
            <a:r>
              <a:rPr lang="en-US" sz="6000" dirty="0">
                <a:solidFill>
                  <a:schemeClr val="accent4">
                    <a:lumMod val="50000"/>
                  </a:schemeClr>
                </a:solidFill>
              </a:rPr>
              <a:t>The need for corporate governance</a:t>
            </a:r>
          </a:p>
        </p:txBody>
      </p:sp>
      <p:sp>
        <p:nvSpPr>
          <p:cNvPr id="3" name="Content Placeholder 2"/>
          <p:cNvSpPr>
            <a:spLocks noGrp="1"/>
          </p:cNvSpPr>
          <p:nvPr>
            <p:ph idx="1"/>
          </p:nvPr>
        </p:nvSpPr>
        <p:spPr>
          <a:xfrm>
            <a:off x="1097280" y="2040044"/>
            <a:ext cx="10963656" cy="4351612"/>
          </a:xfrm>
        </p:spPr>
        <p:txBody>
          <a:bodyPr>
            <a:normAutofit/>
          </a:bodyPr>
          <a:lstStyle/>
          <a:p>
            <a:pPr marL="385200" indent="-183600">
              <a:lnSpc>
                <a:spcPct val="124000"/>
              </a:lnSpc>
              <a:spcBef>
                <a:spcPts val="0"/>
              </a:spcBef>
              <a:spcAft>
                <a:spcPts val="0"/>
              </a:spcAft>
              <a:buNone/>
            </a:pPr>
            <a:r>
              <a:rPr lang="en-GB" sz="3600" dirty="0">
                <a:solidFill>
                  <a:schemeClr val="accent4">
                    <a:lumMod val="50000"/>
                  </a:schemeClr>
                </a:solidFill>
              </a:rPr>
              <a:t>Investors’ need to protect their investment:</a:t>
            </a:r>
          </a:p>
          <a:p>
            <a:pPr marL="576000" lvl="2" indent="-183600">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VCs want to reduce downside risk while pushing their companies to create a large upside </a:t>
            </a:r>
          </a:p>
          <a:p>
            <a:pPr marL="576000" lvl="2" indent="-183600">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Company vs entrepreneur: conflicts of interest: exit - firing a founding CEO</a:t>
            </a:r>
          </a:p>
        </p:txBody>
      </p:sp>
      <p:sp>
        <p:nvSpPr>
          <p:cNvPr id="4" name="Slide Number Placeholder 3"/>
          <p:cNvSpPr>
            <a:spLocks noGrp="1"/>
          </p:cNvSpPr>
          <p:nvPr>
            <p:ph type="sldNum" sz="quarter" idx="12"/>
          </p:nvPr>
        </p:nvSpPr>
        <p:spPr/>
        <p:txBody>
          <a:bodyPr/>
          <a:lstStyle/>
          <a:p>
            <a:fld id="{87505C8C-BB84-42E2-A236-8AB4ACB7820A}" type="slidenum">
              <a:rPr lang="en-US" smtClean="0"/>
              <a:t>243</a:t>
            </a:fld>
            <a:endParaRPr lang="en-US" dirty="0"/>
          </a:p>
        </p:txBody>
      </p:sp>
    </p:spTree>
    <p:extLst>
      <p:ext uri="{BB962C8B-B14F-4D97-AF65-F5344CB8AC3E}">
        <p14:creationId xmlns:p14="http://schemas.microsoft.com/office/powerpoint/2010/main" val="27545992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3" name="Content Placeholder 2"/>
          <p:cNvSpPr>
            <a:spLocks noGrp="1"/>
          </p:cNvSpPr>
          <p:nvPr>
            <p:ph idx="1"/>
          </p:nvPr>
        </p:nvSpPr>
        <p:spPr>
          <a:xfrm>
            <a:off x="1005840" y="1985180"/>
            <a:ext cx="10881360" cy="4525348"/>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Main governance rules are defined in the company’s charter and other legal documents: bylaws, shareholder agreements, etc.</a:t>
            </a:r>
          </a:p>
          <a:p>
            <a:pPr marL="228600" indent="0">
              <a:lnSpc>
                <a:spcPct val="114000"/>
              </a:lnSpc>
              <a:spcBef>
                <a:spcPts val="0"/>
              </a:spcBef>
              <a:spcAft>
                <a:spcPts val="0"/>
              </a:spcAft>
              <a:buNone/>
            </a:pPr>
            <a:r>
              <a:rPr lang="en-GB" sz="3600" dirty="0">
                <a:solidFill>
                  <a:schemeClr val="accent4">
                    <a:lumMod val="50000"/>
                  </a:schemeClr>
                </a:solidFill>
              </a:rPr>
              <a:t>Three main control structures:</a:t>
            </a:r>
          </a:p>
          <a:p>
            <a:pPr marL="576000"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a:t>
            </a:r>
            <a:r>
              <a:rPr lang="en-GB" sz="3200" dirty="0">
                <a:solidFill>
                  <a:schemeClr val="accent4">
                    <a:lumMod val="50000"/>
                  </a:schemeClr>
                </a:solidFill>
              </a:rPr>
              <a:t>Voting rights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Board of directors (BoD)</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Informal control</a:t>
            </a:r>
          </a:p>
        </p:txBody>
      </p:sp>
      <p:sp>
        <p:nvSpPr>
          <p:cNvPr id="4" name="Slide Number Placeholder 3"/>
          <p:cNvSpPr>
            <a:spLocks noGrp="1"/>
          </p:cNvSpPr>
          <p:nvPr>
            <p:ph type="sldNum" sz="quarter" idx="12"/>
          </p:nvPr>
        </p:nvSpPr>
        <p:spPr/>
        <p:txBody>
          <a:bodyPr/>
          <a:lstStyle/>
          <a:p>
            <a:fld id="{87505C8C-BB84-42E2-A236-8AB4ACB7820A}" type="slidenum">
              <a:rPr lang="en-US" smtClean="0"/>
              <a:t>244</a:t>
            </a:fld>
            <a:endParaRPr lang="en-US" dirty="0"/>
          </a:p>
        </p:txBody>
      </p:sp>
    </p:spTree>
    <p:extLst>
      <p:ext uri="{BB962C8B-B14F-4D97-AF65-F5344CB8AC3E}">
        <p14:creationId xmlns:p14="http://schemas.microsoft.com/office/powerpoint/2010/main" val="32145507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1985180"/>
            <a:ext cx="10963656" cy="4369900"/>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(1) Voting rights</a:t>
            </a:r>
          </a:p>
          <a:p>
            <a:pPr marL="228600" indent="0">
              <a:lnSpc>
                <a:spcPct val="114000"/>
              </a:lnSpc>
              <a:spcBef>
                <a:spcPts val="0"/>
              </a:spcBef>
              <a:spcAft>
                <a:spcPts val="0"/>
              </a:spcAft>
              <a:buNone/>
            </a:pPr>
            <a:r>
              <a:rPr lang="en-GB" sz="3600" dirty="0">
                <a:solidFill>
                  <a:schemeClr val="accent4">
                    <a:lumMod val="50000"/>
                  </a:schemeClr>
                </a:solidFill>
              </a:rPr>
              <a:t>Shareholders decide on actions set by law or bylaws. E.g., when and how to sell the company. Votes are by simple or super majority.</a:t>
            </a:r>
          </a:p>
          <a:p>
            <a:pPr marL="228600" indent="0">
              <a:lnSpc>
                <a:spcPct val="114000"/>
              </a:lnSpc>
              <a:spcBef>
                <a:spcPts val="0"/>
              </a:spcBef>
              <a:spcAft>
                <a:spcPts val="0"/>
              </a:spcAft>
              <a:buNone/>
            </a:pPr>
            <a:r>
              <a:rPr lang="en-GB" sz="3600" dirty="0">
                <a:solidFill>
                  <a:schemeClr val="accent4">
                    <a:lumMod val="50000"/>
                  </a:schemeClr>
                </a:solidFill>
              </a:rPr>
              <a:t>Standard: equal voting power (‘one share, one vote), but:</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Share class voting (series of shares)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Dual-class shares: deviations from the 1-share-1-vote rule</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245</a:t>
            </a:fld>
            <a:endParaRPr lang="en-US" dirty="0"/>
          </a:p>
        </p:txBody>
      </p:sp>
    </p:spTree>
    <p:extLst>
      <p:ext uri="{BB962C8B-B14F-4D97-AF65-F5344CB8AC3E}">
        <p14:creationId xmlns:p14="http://schemas.microsoft.com/office/powerpoint/2010/main" val="172598836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1985180"/>
            <a:ext cx="9710928" cy="684868"/>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Vote by share class: example</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246</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54793756"/>
              </p:ext>
            </p:extLst>
          </p:nvPr>
        </p:nvGraphicFramePr>
        <p:xfrm>
          <a:off x="-445698" y="2963588"/>
          <a:ext cx="12115448" cy="2688964"/>
        </p:xfrm>
        <a:graphic>
          <a:graphicData uri="http://schemas.openxmlformats.org/presentationml/2006/ole">
            <mc:AlternateContent xmlns:mc="http://schemas.openxmlformats.org/markup-compatibility/2006">
              <mc:Choice xmlns:v="urn:schemas-microsoft-com:vml" Requires="v">
                <p:oleObj spid="_x0000_s3082" name="Document" r:id="rId3" imgW="5729037" imgH="1270994" progId="Word.Document.12">
                  <p:embed/>
                </p:oleObj>
              </mc:Choice>
              <mc:Fallback>
                <p:oleObj name="Document" r:id="rId3" imgW="5729037" imgH="1270994" progId="Word.Document.12">
                  <p:embed/>
                  <p:pic>
                    <p:nvPicPr>
                      <p:cNvPr id="6" name="Object 5"/>
                      <p:cNvPicPr/>
                      <p:nvPr/>
                    </p:nvPicPr>
                    <p:blipFill>
                      <a:blip r:embed="rId4"/>
                      <a:stretch>
                        <a:fillRect/>
                      </a:stretch>
                    </p:blipFill>
                    <p:spPr>
                      <a:xfrm>
                        <a:off x="-445698" y="2963588"/>
                        <a:ext cx="12115448" cy="2688964"/>
                      </a:xfrm>
                      <a:prstGeom prst="rect">
                        <a:avLst/>
                      </a:prstGeom>
                    </p:spPr>
                  </p:pic>
                </p:oleObj>
              </mc:Fallback>
            </mc:AlternateContent>
          </a:graphicData>
        </a:graphic>
      </p:graphicFrame>
    </p:spTree>
    <p:extLst>
      <p:ext uri="{BB962C8B-B14F-4D97-AF65-F5344CB8AC3E}">
        <p14:creationId xmlns:p14="http://schemas.microsoft.com/office/powerpoint/2010/main" val="408631959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1985180"/>
            <a:ext cx="9710928" cy="684868"/>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Dual class and non-voting shares: example</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247</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69149088"/>
              </p:ext>
            </p:extLst>
          </p:nvPr>
        </p:nvGraphicFramePr>
        <p:xfrm>
          <a:off x="640080" y="2980935"/>
          <a:ext cx="10905193" cy="2500442"/>
        </p:xfrm>
        <a:graphic>
          <a:graphicData uri="http://schemas.openxmlformats.org/presentationml/2006/ole">
            <mc:AlternateContent xmlns:mc="http://schemas.openxmlformats.org/markup-compatibility/2006">
              <mc:Choice xmlns:v="urn:schemas-microsoft-com:vml" Requires="v">
                <p:oleObj spid="_x0000_s4106" name="Document" r:id="rId3" imgW="5940984" imgH="1362526" progId="Word.Document.12">
                  <p:embed/>
                </p:oleObj>
              </mc:Choice>
              <mc:Fallback>
                <p:oleObj name="Document" r:id="rId3" imgW="5940984" imgH="1362526" progId="Word.Document.12">
                  <p:embed/>
                  <p:pic>
                    <p:nvPicPr>
                      <p:cNvPr id="4" name="Object 3"/>
                      <p:cNvPicPr/>
                      <p:nvPr/>
                    </p:nvPicPr>
                    <p:blipFill>
                      <a:blip r:embed="rId4"/>
                      <a:stretch>
                        <a:fillRect/>
                      </a:stretch>
                    </p:blipFill>
                    <p:spPr>
                      <a:xfrm>
                        <a:off x="640080" y="2980935"/>
                        <a:ext cx="10905193" cy="2500442"/>
                      </a:xfrm>
                      <a:prstGeom prst="rect">
                        <a:avLst/>
                      </a:prstGeom>
                    </p:spPr>
                  </p:pic>
                </p:oleObj>
              </mc:Fallback>
            </mc:AlternateContent>
          </a:graphicData>
        </a:graphic>
      </p:graphicFrame>
    </p:spTree>
    <p:extLst>
      <p:ext uri="{BB962C8B-B14F-4D97-AF65-F5344CB8AC3E}">
        <p14:creationId xmlns:p14="http://schemas.microsoft.com/office/powerpoint/2010/main" val="315260098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1985180"/>
            <a:ext cx="10524744" cy="4023360"/>
          </a:xfrm>
        </p:spPr>
        <p:txBody>
          <a:bodyPr>
            <a:noAutofit/>
          </a:bodyPr>
          <a:lstStyle/>
          <a:p>
            <a:pPr marL="228600" indent="0">
              <a:lnSpc>
                <a:spcPct val="115000"/>
              </a:lnSpc>
              <a:spcBef>
                <a:spcPts val="0"/>
              </a:spcBef>
              <a:spcAft>
                <a:spcPts val="0"/>
              </a:spcAft>
              <a:buNone/>
            </a:pPr>
            <a:r>
              <a:rPr lang="en-GB" sz="3600" dirty="0">
                <a:solidFill>
                  <a:schemeClr val="accent4">
                    <a:lumMod val="50000"/>
                  </a:schemeClr>
                </a:solidFill>
              </a:rPr>
              <a:t>(2) Boards of directors</a:t>
            </a:r>
          </a:p>
          <a:p>
            <a:pPr marL="228600" indent="0">
              <a:lnSpc>
                <a:spcPct val="115000"/>
              </a:lnSpc>
              <a:spcBef>
                <a:spcPts val="0"/>
              </a:spcBef>
              <a:spcAft>
                <a:spcPts val="0"/>
              </a:spcAft>
              <a:buNone/>
            </a:pPr>
            <a:r>
              <a:rPr lang="en-GB" sz="3600" dirty="0">
                <a:solidFill>
                  <a:schemeClr val="accent4">
                    <a:lumMod val="50000"/>
                  </a:schemeClr>
                </a:solidFill>
              </a:rPr>
              <a:t>BoDs make most key strategic decisions: products, market, executive hires/firings, alliances, fundraising.</a:t>
            </a:r>
          </a:p>
          <a:p>
            <a:pPr marL="228600" indent="0">
              <a:lnSpc>
                <a:spcPct val="115000"/>
              </a:lnSpc>
              <a:spcBef>
                <a:spcPts val="0"/>
              </a:spcBef>
              <a:spcAft>
                <a:spcPts val="0"/>
              </a:spcAft>
              <a:buNone/>
            </a:pPr>
            <a:r>
              <a:rPr lang="en-GB" sz="3600" dirty="0">
                <a:solidFill>
                  <a:schemeClr val="accent4">
                    <a:lumMod val="50000"/>
                  </a:schemeClr>
                </a:solidFill>
              </a:rPr>
              <a:t>Are nominated under different rules: majority, super majority, unanimity, even nominating rights.</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248</a:t>
            </a:fld>
            <a:endParaRPr lang="en-US" dirty="0"/>
          </a:p>
        </p:txBody>
      </p:sp>
    </p:spTree>
    <p:extLst>
      <p:ext uri="{BB962C8B-B14F-4D97-AF65-F5344CB8AC3E}">
        <p14:creationId xmlns:p14="http://schemas.microsoft.com/office/powerpoint/2010/main" val="199549799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1985180"/>
            <a:ext cx="10524744" cy="4023360"/>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Different roles of BoDs:</a:t>
            </a:r>
          </a:p>
          <a:p>
            <a:pPr marL="8001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Boss (decisions)</a:t>
            </a:r>
          </a:p>
          <a:p>
            <a:pPr marL="8001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Monitor (oversees on behalf of shareholders)</a:t>
            </a:r>
          </a:p>
          <a:p>
            <a:pPr marL="8001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Coach (advice to CEO)</a:t>
            </a:r>
          </a:p>
          <a:p>
            <a:pPr marL="8001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Promoter (forge new relationships) </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249</a:t>
            </a:fld>
            <a:endParaRPr lang="en-US" dirty="0"/>
          </a:p>
        </p:txBody>
      </p:sp>
    </p:spTree>
    <p:extLst>
      <p:ext uri="{BB962C8B-B14F-4D97-AF65-F5344CB8AC3E}">
        <p14:creationId xmlns:p14="http://schemas.microsoft.com/office/powerpoint/2010/main" val="1341840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Which companies create jobs?</a:t>
            </a:r>
          </a:p>
        </p:txBody>
      </p:sp>
      <p:sp>
        <p:nvSpPr>
          <p:cNvPr id="3" name="Content Placeholder 2"/>
          <p:cNvSpPr>
            <a:spLocks noGrp="1"/>
          </p:cNvSpPr>
          <p:nvPr>
            <p:ph idx="1"/>
          </p:nvPr>
        </p:nvSpPr>
        <p:spPr>
          <a:xfrm>
            <a:off x="751115" y="1845734"/>
            <a:ext cx="11342914" cy="4600786"/>
          </a:xfrm>
        </p:spPr>
        <p:txBody>
          <a:bodyPr>
            <a:noAutofit/>
          </a:bodyPr>
          <a:lstStyle/>
          <a:p>
            <a:pPr marL="201168" lvl="1" indent="0">
              <a:buNone/>
            </a:pPr>
            <a:r>
              <a:rPr lang="en-GB" sz="3600" dirty="0">
                <a:solidFill>
                  <a:schemeClr val="accent4">
                    <a:lumMod val="50000"/>
                  </a:schemeClr>
                </a:solidFill>
              </a:rPr>
              <a:t>The textbook focuses on those start-ups that aim at growing fast into large companies (‘ventures’).</a:t>
            </a:r>
          </a:p>
          <a:p>
            <a:pPr marL="749808" lvl="4" indent="0">
              <a:buNone/>
            </a:pPr>
            <a:r>
              <a:rPr lang="en-GB" sz="3600" dirty="0">
                <a:solidFill>
                  <a:schemeClr val="accent4">
                    <a:lumMod val="50000"/>
                  </a:schemeClr>
                </a:solidFill>
              </a:rPr>
              <a:t>- This is not a course on SME financing.</a:t>
            </a:r>
          </a:p>
          <a:p>
            <a:pPr lvl="1">
              <a:buFont typeface="Courier New" panose="02070309020205020404" pitchFamily="49" charset="0"/>
              <a:buChar char="o"/>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25</a:t>
            </a:fld>
            <a:endParaRPr lang="en-US" dirty="0"/>
          </a:p>
        </p:txBody>
      </p:sp>
    </p:spTree>
    <p:extLst>
      <p:ext uri="{BB962C8B-B14F-4D97-AF65-F5344CB8AC3E}">
        <p14:creationId xmlns:p14="http://schemas.microsoft.com/office/powerpoint/2010/main" val="260692725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378184" cy="4315036"/>
          </a:xfrm>
        </p:spPr>
        <p:txBody>
          <a:bodyPr>
            <a:noAutofit/>
          </a:bodyPr>
          <a:lstStyle/>
          <a:p>
            <a:pPr marL="228600" indent="0">
              <a:lnSpc>
                <a:spcPct val="115000"/>
              </a:lnSpc>
              <a:spcBef>
                <a:spcPts val="0"/>
              </a:spcBef>
              <a:spcAft>
                <a:spcPts val="0"/>
              </a:spcAft>
              <a:buNone/>
            </a:pPr>
            <a:r>
              <a:rPr lang="en-GB" sz="3600" dirty="0">
                <a:solidFill>
                  <a:schemeClr val="accent4">
                    <a:lumMod val="50000"/>
                  </a:schemeClr>
                </a:solidFill>
              </a:rPr>
              <a:t>Board members have a fiduciary duty to all shareholders: they should put the general interest of shareholders first.</a:t>
            </a:r>
          </a:p>
          <a:p>
            <a:pPr marL="576000" indent="-183600">
              <a:lnSpc>
                <a:spcPct val="115000"/>
              </a:lnSpc>
              <a:spcBef>
                <a:spcPts val="0"/>
              </a:spcBef>
              <a:spcAft>
                <a:spcPts val="0"/>
              </a:spcAft>
              <a:buFont typeface="Courier New" panose="02070309020205020404" pitchFamily="49" charset="0"/>
              <a:buChar char="o"/>
            </a:pPr>
            <a:r>
              <a:rPr lang="en-GB" sz="3200" dirty="0">
                <a:solidFill>
                  <a:schemeClr val="accent4">
                    <a:lumMod val="50000"/>
                  </a:schemeClr>
                </a:solidFill>
              </a:rPr>
              <a:t> Role of observer status: no voting rights but active involvement</a:t>
            </a:r>
          </a:p>
          <a:p>
            <a:pPr marL="576000" indent="-183600">
              <a:lnSpc>
                <a:spcPct val="115000"/>
              </a:lnSpc>
              <a:spcBef>
                <a:spcPts val="0"/>
              </a:spcBef>
              <a:spcAft>
                <a:spcPts val="0"/>
              </a:spcAft>
              <a:buFont typeface="Courier New" panose="02070309020205020404" pitchFamily="49" charset="0"/>
              <a:buChar char="o"/>
            </a:pPr>
            <a:r>
              <a:rPr lang="en-GB" sz="3200" dirty="0">
                <a:solidFill>
                  <a:schemeClr val="accent4">
                    <a:lumMod val="50000"/>
                  </a:schemeClr>
                </a:solidFill>
              </a:rPr>
              <a:t> Sometimes the law requires a dual board structure: a supervisory board and a management board (small companies may be exempted)</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250</a:t>
            </a:fld>
            <a:endParaRPr lang="en-US" dirty="0"/>
          </a:p>
        </p:txBody>
      </p:sp>
    </p:spTree>
    <p:extLst>
      <p:ext uri="{BB962C8B-B14F-4D97-AF65-F5344CB8AC3E}">
        <p14:creationId xmlns:p14="http://schemas.microsoft.com/office/powerpoint/2010/main" val="172573997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Start-ups’ BoDs are small:</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r>
              <a:rPr lang="en-GB" sz="3200" dirty="0">
                <a:solidFill>
                  <a:schemeClr val="accent4">
                    <a:lumMod val="50000"/>
                  </a:schemeClr>
                </a:solidFill>
              </a:rPr>
              <a:t>Typically odd number</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3 or 5, growing to 9 (or more)</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Frequent meetings (monthly in many cases)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Directors spend time advising the company</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Committees (audit, compensation, etc.) only at a later stage</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251</a:t>
            </a:fld>
            <a:endParaRPr lang="en-US" dirty="0"/>
          </a:p>
        </p:txBody>
      </p:sp>
    </p:spTree>
    <p:extLst>
      <p:ext uri="{BB962C8B-B14F-4D97-AF65-F5344CB8AC3E}">
        <p14:creationId xmlns:p14="http://schemas.microsoft.com/office/powerpoint/2010/main" val="164210517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Composition</a:t>
            </a:r>
            <a:r>
              <a:rPr lang="en-US" sz="3600" dirty="0">
                <a:solidFill>
                  <a:schemeClr val="accent4">
                    <a:lumMod val="50000"/>
                  </a:schemeClr>
                </a:solidFill>
              </a:rPr>
              <a:t>: BoDs</a:t>
            </a:r>
            <a:r>
              <a:rPr lang="en-GB" sz="3600" dirty="0">
                <a:solidFill>
                  <a:schemeClr val="accent4">
                    <a:lumMod val="50000"/>
                  </a:schemeClr>
                </a:solidFill>
              </a:rPr>
              <a:t> include 3 categories: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Entrepreneurs / management</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Investors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Independent directors: bring industry expertise and networks</a:t>
            </a:r>
          </a:p>
          <a:p>
            <a:pPr marL="265113" indent="0">
              <a:lnSpc>
                <a:spcPct val="114000"/>
              </a:lnSpc>
              <a:spcBef>
                <a:spcPts val="0"/>
              </a:spcBef>
              <a:spcAft>
                <a:spcPts val="0"/>
              </a:spcAft>
              <a:buNone/>
            </a:pPr>
            <a:r>
              <a:rPr lang="en-GB" sz="3600" dirty="0">
                <a:solidFill>
                  <a:schemeClr val="accent4">
                    <a:lumMod val="50000"/>
                  </a:schemeClr>
                </a:solidFill>
              </a:rPr>
              <a:t>BoD members change over time, also reflecting investor additions/turnover.</a:t>
            </a:r>
          </a:p>
          <a:p>
            <a:pPr marL="265113" indent="0">
              <a:lnSpc>
                <a:spcPct val="114000"/>
              </a:lnSpc>
              <a:spcBef>
                <a:spcPts val="0"/>
              </a:spcBef>
              <a:spcAft>
                <a:spcPts val="0"/>
              </a:spcAft>
              <a:buNone/>
            </a:pPr>
            <a:r>
              <a:rPr lang="en-GB" sz="3600" dirty="0">
                <a:solidFill>
                  <a:schemeClr val="accent4">
                    <a:lumMod val="50000"/>
                  </a:schemeClr>
                </a:solidFill>
              </a:rPr>
              <a:t>The BoD becomes larger and more formal over time.</a:t>
            </a:r>
          </a:p>
          <a:p>
            <a:pPr marL="576000" indent="-183600">
              <a:lnSpc>
                <a:spcPct val="114000"/>
              </a:lnSpc>
              <a:spcBef>
                <a:spcPts val="0"/>
              </a:spcBef>
              <a:spcAft>
                <a:spcPts val="0"/>
              </a:spcAft>
              <a:buFont typeface="Courier New" panose="02070309020205020404" pitchFamily="49" charset="0"/>
              <a:buChar char="o"/>
            </a:pPr>
            <a:endParaRPr lang="en-GB" sz="3200" dirty="0">
              <a:solidFill>
                <a:schemeClr val="accent4">
                  <a:lumMod val="50000"/>
                </a:schemeClr>
              </a:solidFill>
            </a:endParaRP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252</a:t>
            </a:fld>
            <a:endParaRPr lang="en-US" dirty="0"/>
          </a:p>
        </p:txBody>
      </p:sp>
    </p:spTree>
    <p:extLst>
      <p:ext uri="{BB962C8B-B14F-4D97-AF65-F5344CB8AC3E}">
        <p14:creationId xmlns:p14="http://schemas.microsoft.com/office/powerpoint/2010/main" val="72258954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Outside directors have different roles than in public companies:</a:t>
            </a:r>
            <a:endParaRPr lang="en-GB" sz="3000" dirty="0">
              <a:solidFill>
                <a:schemeClr val="accent4">
                  <a:lumMod val="50000"/>
                </a:schemeClr>
              </a:solidFill>
            </a:endParaRP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Balance: pivotal role if investors/management at the odds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Promoter: experience and industry knowledge</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253</a:t>
            </a:fld>
            <a:endParaRPr lang="en-US" dirty="0"/>
          </a:p>
        </p:txBody>
      </p:sp>
    </p:spTree>
    <p:extLst>
      <p:ext uri="{BB962C8B-B14F-4D97-AF65-F5344CB8AC3E}">
        <p14:creationId xmlns:p14="http://schemas.microsoft.com/office/powerpoint/2010/main" val="18761562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1976036"/>
            <a:ext cx="11591544"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(3) Informal control. Decisions are often made outside of framework of formal control rights: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Power of the purse: staged financing gives substantial power </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Power of personality: comes from credibility and respect</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Power of persuasion: comes from experience and strength of arguments</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254</a:t>
            </a:fld>
            <a:endParaRPr lang="en-US" dirty="0"/>
          </a:p>
        </p:txBody>
      </p:sp>
    </p:spTree>
    <p:extLst>
      <p:ext uri="{BB962C8B-B14F-4D97-AF65-F5344CB8AC3E}">
        <p14:creationId xmlns:p14="http://schemas.microsoft.com/office/powerpoint/2010/main" val="356829266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1976036"/>
            <a:ext cx="11591544"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Power of the purse </a:t>
            </a:r>
            <a:r>
              <a:rPr lang="en-GB" sz="3600" i="1" dirty="0">
                <a:solidFill>
                  <a:schemeClr val="accent4">
                    <a:lumMod val="50000"/>
                  </a:schemeClr>
                </a:solidFill>
              </a:rPr>
              <a:t>(belongs to the investors):</a:t>
            </a:r>
          </a:p>
          <a:p>
            <a:pPr marL="576000"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‘The golden rule is that who has the gold makes the rules’</a:t>
            </a:r>
          </a:p>
          <a:p>
            <a:pPr marL="576000"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a:t>
            </a:r>
            <a:r>
              <a:rPr lang="en-GB" sz="3200" dirty="0">
                <a:solidFill>
                  <a:schemeClr val="accent4">
                    <a:lumMod val="50000"/>
                  </a:schemeClr>
                </a:solidFill>
              </a:rPr>
              <a:t>Entrepreneurs depend on investors for future funding</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Current investors wield great power also through their ability to signal to outsiders</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255</a:t>
            </a:fld>
            <a:endParaRPr lang="en-US" dirty="0"/>
          </a:p>
        </p:txBody>
      </p:sp>
    </p:spTree>
    <p:extLst>
      <p:ext uri="{BB962C8B-B14F-4D97-AF65-F5344CB8AC3E}">
        <p14:creationId xmlns:p14="http://schemas.microsoft.com/office/powerpoint/2010/main" val="264453037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1976036"/>
            <a:ext cx="11591544"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Power of personality </a:t>
            </a:r>
            <a:r>
              <a:rPr lang="en-GB" sz="3600" i="1" dirty="0">
                <a:solidFill>
                  <a:schemeClr val="accent4">
                    <a:lumMod val="50000"/>
                  </a:schemeClr>
                </a:solidFill>
              </a:rPr>
              <a:t>(belongs mainly to management).</a:t>
            </a:r>
          </a:p>
          <a:p>
            <a:pPr marL="228600" indent="0">
              <a:lnSpc>
                <a:spcPct val="114000"/>
              </a:lnSpc>
              <a:spcBef>
                <a:spcPts val="0"/>
              </a:spcBef>
              <a:spcAft>
                <a:spcPts val="0"/>
              </a:spcAft>
              <a:buNone/>
            </a:pPr>
            <a:r>
              <a:rPr lang="en-GB" sz="3600" dirty="0">
                <a:solidFill>
                  <a:schemeClr val="accent4">
                    <a:lumMod val="50000"/>
                  </a:schemeClr>
                </a:solidFill>
              </a:rPr>
              <a:t>Stems from having the trust and respect of employees and directors.  </a:t>
            </a:r>
          </a:p>
          <a:p>
            <a:pPr marL="228600" indent="0">
              <a:lnSpc>
                <a:spcPct val="114000"/>
              </a:lnSpc>
              <a:spcBef>
                <a:spcPts val="0"/>
              </a:spcBef>
              <a:spcAft>
                <a:spcPts val="0"/>
              </a:spcAft>
              <a:buNone/>
            </a:pPr>
            <a:r>
              <a:rPr lang="en-GB" sz="3600" dirty="0">
                <a:solidFill>
                  <a:schemeClr val="accent4">
                    <a:lumMod val="50000"/>
                  </a:schemeClr>
                </a:solidFill>
              </a:rPr>
              <a:t>E.g.: A founder can persuade employees to leave the company if it is sold:</a:t>
            </a:r>
          </a:p>
          <a:p>
            <a:pPr marL="521208" lvl="1" indent="0">
              <a:lnSpc>
                <a:spcPct val="114000"/>
              </a:lnSpc>
              <a:spcBef>
                <a:spcPts val="0"/>
              </a:spcBef>
              <a:spcAft>
                <a:spcPts val="0"/>
              </a:spcAft>
              <a:buNone/>
            </a:pPr>
            <a:r>
              <a:rPr lang="en-GB" sz="3200" dirty="0">
                <a:solidFill>
                  <a:schemeClr val="accent4">
                    <a:lumMod val="50000"/>
                  </a:schemeClr>
                </a:solidFill>
              </a:rPr>
              <a:t>- Makes the company unattractive without key people ...</a:t>
            </a:r>
          </a:p>
          <a:p>
            <a:pPr marL="521208" lvl="1" indent="0">
              <a:lnSpc>
                <a:spcPct val="114000"/>
              </a:lnSpc>
              <a:spcBef>
                <a:spcPts val="0"/>
              </a:spcBef>
              <a:spcAft>
                <a:spcPts val="0"/>
              </a:spcAft>
              <a:buNone/>
            </a:pPr>
            <a:r>
              <a:rPr lang="en-GB" sz="3200" dirty="0">
                <a:solidFill>
                  <a:schemeClr val="accent4">
                    <a:lumMod val="50000"/>
                  </a:schemeClr>
                </a:solidFill>
              </a:rPr>
              <a:t>-  … It may overturn investors’ decision</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256</a:t>
            </a:fld>
            <a:endParaRPr lang="en-US" dirty="0"/>
          </a:p>
        </p:txBody>
      </p:sp>
    </p:spTree>
    <p:extLst>
      <p:ext uri="{BB962C8B-B14F-4D97-AF65-F5344CB8AC3E}">
        <p14:creationId xmlns:p14="http://schemas.microsoft.com/office/powerpoint/2010/main" val="342894783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1976036"/>
            <a:ext cx="11591544"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Power of persuasion </a:t>
            </a:r>
            <a:r>
              <a:rPr lang="en-GB" sz="3600" i="1" dirty="0">
                <a:solidFill>
                  <a:schemeClr val="accent4">
                    <a:lumMod val="50000"/>
                  </a:schemeClr>
                </a:solidFill>
              </a:rPr>
              <a:t>(belongs to both investors and entrepreneurs):</a:t>
            </a:r>
          </a:p>
          <a:p>
            <a:pPr marL="228600" indent="0">
              <a:lnSpc>
                <a:spcPct val="114000"/>
              </a:lnSpc>
              <a:spcBef>
                <a:spcPts val="0"/>
              </a:spcBef>
              <a:spcAft>
                <a:spcPts val="0"/>
              </a:spcAft>
              <a:buNone/>
            </a:pPr>
            <a:r>
              <a:rPr lang="en-GB" sz="3200" dirty="0">
                <a:solidFill>
                  <a:schemeClr val="accent4">
                    <a:lumMod val="50000"/>
                  </a:schemeClr>
                </a:solidFill>
              </a:rPr>
              <a:t>Some decisions are ambiguous and hard. </a:t>
            </a:r>
          </a:p>
          <a:p>
            <a:pPr marL="228600" indent="0">
              <a:lnSpc>
                <a:spcPct val="114000"/>
              </a:lnSpc>
              <a:spcBef>
                <a:spcPts val="0"/>
              </a:spcBef>
              <a:spcAft>
                <a:spcPts val="0"/>
              </a:spcAft>
              <a:buNone/>
            </a:pPr>
            <a:r>
              <a:rPr lang="en-GB" sz="3200" dirty="0">
                <a:solidFill>
                  <a:schemeClr val="accent4">
                    <a:lumMod val="50000"/>
                  </a:schemeClr>
                </a:solidFill>
              </a:rPr>
              <a:t>BoD votes, especially swing votes kept by outside directors, can be gained by the persuasion of good arguments.</a:t>
            </a:r>
          </a:p>
          <a:p>
            <a:pPr marL="228600" indent="0">
              <a:lnSpc>
                <a:spcPct val="114000"/>
              </a:lnSpc>
              <a:spcBef>
                <a:spcPts val="0"/>
              </a:spcBef>
              <a:spcAft>
                <a:spcPts val="0"/>
              </a:spcAft>
              <a:buNone/>
            </a:pPr>
            <a:r>
              <a:rPr lang="en-GB" sz="3200" dirty="0">
                <a:solidFill>
                  <a:schemeClr val="accent4">
                    <a:lumMod val="50000"/>
                  </a:schemeClr>
                </a:solidFill>
              </a:rPr>
              <a:t>Knowledge and expertise are therefore important for influencing the decision process.</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Corporate governance structures</a:t>
            </a:r>
          </a:p>
        </p:txBody>
      </p:sp>
      <p:sp>
        <p:nvSpPr>
          <p:cNvPr id="2" name="Slide Number Placeholder 1"/>
          <p:cNvSpPr>
            <a:spLocks noGrp="1"/>
          </p:cNvSpPr>
          <p:nvPr>
            <p:ph type="sldNum" sz="quarter" idx="12"/>
          </p:nvPr>
        </p:nvSpPr>
        <p:spPr/>
        <p:txBody>
          <a:bodyPr/>
          <a:lstStyle/>
          <a:p>
            <a:fld id="{87505C8C-BB84-42E2-A236-8AB4ACB7820A}" type="slidenum">
              <a:rPr lang="en-US" smtClean="0"/>
              <a:t>257</a:t>
            </a:fld>
            <a:endParaRPr lang="en-US" dirty="0"/>
          </a:p>
        </p:txBody>
      </p:sp>
    </p:spTree>
    <p:extLst>
      <p:ext uri="{BB962C8B-B14F-4D97-AF65-F5344CB8AC3E}">
        <p14:creationId xmlns:p14="http://schemas.microsoft.com/office/powerpoint/2010/main" val="372950804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tabLst>
                <a:tab pos="4398963" algn="l"/>
              </a:tabLst>
            </a:pPr>
            <a:r>
              <a:rPr lang="en-GB" sz="3600" dirty="0">
                <a:solidFill>
                  <a:schemeClr val="accent4">
                    <a:lumMod val="50000"/>
                  </a:schemeClr>
                </a:solidFill>
              </a:rPr>
              <a:t>Do investors mainly ‘pick’ winners or ‘make’ them? </a:t>
            </a:r>
          </a:p>
          <a:p>
            <a:pPr marL="228600" indent="0">
              <a:lnSpc>
                <a:spcPct val="114000"/>
              </a:lnSpc>
              <a:spcBef>
                <a:spcPts val="0"/>
              </a:spcBef>
              <a:spcAft>
                <a:spcPts val="0"/>
              </a:spcAft>
              <a:buNone/>
              <a:tabLst>
                <a:tab pos="4398963" algn="l"/>
              </a:tabLst>
            </a:pPr>
            <a:r>
              <a:rPr lang="en-GB" sz="3600" dirty="0">
                <a:solidFill>
                  <a:schemeClr val="accent4">
                    <a:lumMod val="50000"/>
                  </a:schemeClr>
                </a:solidFill>
              </a:rPr>
              <a:t>Difficult question: we need to differentiate the ability to choose the right companies (‘selection’) from the ability to help it succeed (‘treatment’). </a:t>
            </a:r>
          </a:p>
          <a:p>
            <a:pPr marL="228600" indent="0">
              <a:lnSpc>
                <a:spcPct val="114000"/>
              </a:lnSpc>
              <a:spcBef>
                <a:spcPts val="0"/>
              </a:spcBef>
              <a:spcAft>
                <a:spcPts val="0"/>
              </a:spcAft>
              <a:buNone/>
              <a:tabLst>
                <a:tab pos="4398963" algn="l"/>
              </a:tabLst>
            </a:pPr>
            <a:r>
              <a:rPr lang="en-GB" sz="3600" dirty="0">
                <a:solidFill>
                  <a:schemeClr val="accent4">
                    <a:lumMod val="50000"/>
                  </a:schemeClr>
                </a:solidFill>
              </a:rPr>
              <a:t>A large empirical literature has found that both dimensions matter.</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258</a:t>
            </a:fld>
            <a:endParaRPr lang="en-US" dirty="0"/>
          </a:p>
        </p:txBody>
      </p:sp>
    </p:spTree>
    <p:extLst>
      <p:ext uri="{BB962C8B-B14F-4D97-AF65-F5344CB8AC3E}">
        <p14:creationId xmlns:p14="http://schemas.microsoft.com/office/powerpoint/2010/main" val="75494275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1976036"/>
            <a:ext cx="11591544"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Clive Granger (Nobel, 2003) studied the co-evolution of variables over time, allowing to understand, for example, how interest rates affect house price movements. </a:t>
            </a:r>
          </a:p>
          <a:p>
            <a:pPr marL="228600" indent="0">
              <a:lnSpc>
                <a:spcPct val="114000"/>
              </a:lnSpc>
              <a:spcBef>
                <a:spcPts val="0"/>
              </a:spcBef>
              <a:spcAft>
                <a:spcPts val="0"/>
              </a:spcAft>
              <a:buNone/>
            </a:pPr>
            <a:r>
              <a:rPr lang="en-GB" sz="3600" dirty="0">
                <a:solidFill>
                  <a:schemeClr val="accent4">
                    <a:lumMod val="50000"/>
                  </a:schemeClr>
                </a:solidFill>
              </a:rPr>
              <a:t>This approach becomes limited when, for example, expectations drive decisions before an event occurs:</a:t>
            </a:r>
          </a:p>
          <a:p>
            <a:pPr marL="521208" lvl="1" indent="0">
              <a:lnSpc>
                <a:spcPct val="114000"/>
              </a:lnSpc>
              <a:spcBef>
                <a:spcPts val="0"/>
              </a:spcBef>
              <a:spcAft>
                <a:spcPts val="0"/>
              </a:spcAft>
              <a:buNone/>
            </a:pPr>
            <a:r>
              <a:rPr lang="en-GB" sz="3200" dirty="0">
                <a:solidFill>
                  <a:schemeClr val="accent4">
                    <a:lumMod val="50000"/>
                  </a:schemeClr>
                </a:solidFill>
              </a:rPr>
              <a:t>- E.g.,: Christmas tree purchases and Christmas happening</a:t>
            </a:r>
            <a:endParaRPr lang="en-GB" sz="3400" dirty="0">
              <a:solidFill>
                <a:schemeClr val="accent4">
                  <a:lumMod val="50000"/>
                </a:schemeClr>
              </a:solidFill>
            </a:endParaRPr>
          </a:p>
          <a:p>
            <a:pPr marL="228600" indent="0">
              <a:lnSpc>
                <a:spcPct val="114000"/>
              </a:lnSpc>
              <a:spcBef>
                <a:spcPts val="0"/>
              </a:spcBef>
              <a:spcAft>
                <a:spcPts val="0"/>
              </a:spcAft>
              <a:buNone/>
            </a:pPr>
            <a:r>
              <a:rPr lang="en-GB" sz="3600" dirty="0">
                <a:solidFill>
                  <a:schemeClr val="accent4">
                    <a:lumMod val="50000"/>
                  </a:schemeClr>
                </a:solidFill>
              </a:rPr>
              <a:t>In our context, VCs may invest in anticipation of success</a:t>
            </a:r>
          </a:p>
        </p:txBody>
      </p:sp>
      <p:sp>
        <p:nvSpPr>
          <p:cNvPr id="5" name="Title 1"/>
          <p:cNvSpPr>
            <a:spLocks noGrp="1"/>
          </p:cNvSpPr>
          <p:nvPr>
            <p:ph type="title"/>
          </p:nvPr>
        </p:nvSpPr>
        <p:spPr>
          <a:xfrm>
            <a:off x="164592" y="240883"/>
            <a:ext cx="11832336" cy="1450757"/>
          </a:xfrm>
        </p:spPr>
        <p:txBody>
          <a:bodyPr>
            <a:noAutofit/>
          </a:bodyPr>
          <a:lstStyle/>
          <a:p>
            <a:pPr algn="ctr"/>
            <a:r>
              <a:rPr lang="en-GB" sz="6000" dirty="0">
                <a:solidFill>
                  <a:schemeClr val="accent4">
                    <a:lumMod val="50000"/>
                  </a:schemeClr>
                </a:solidFill>
              </a:rPr>
              <a:t>Nobel insights: selection vs. treatment</a:t>
            </a:r>
            <a:endParaRPr lang="en-US" sz="6000" dirty="0">
              <a:solidFill>
                <a:schemeClr val="accent4">
                  <a:lumMod val="50000"/>
                </a:schemeClr>
              </a:solidFill>
            </a:endParaRPr>
          </a:p>
        </p:txBody>
      </p:sp>
      <p:sp>
        <p:nvSpPr>
          <p:cNvPr id="2" name="Slide Number Placeholder 1"/>
          <p:cNvSpPr>
            <a:spLocks noGrp="1"/>
          </p:cNvSpPr>
          <p:nvPr>
            <p:ph type="sldNum" sz="quarter" idx="12"/>
          </p:nvPr>
        </p:nvSpPr>
        <p:spPr/>
        <p:txBody>
          <a:bodyPr/>
          <a:lstStyle/>
          <a:p>
            <a:fld id="{87505C8C-BB84-42E2-A236-8AB4ACB7820A}" type="slidenum">
              <a:rPr lang="en-US" smtClean="0"/>
              <a:t>259</a:t>
            </a:fld>
            <a:endParaRPr lang="en-US" dirty="0"/>
          </a:p>
        </p:txBody>
      </p:sp>
    </p:spTree>
    <p:extLst>
      <p:ext uri="{BB962C8B-B14F-4D97-AF65-F5344CB8AC3E}">
        <p14:creationId xmlns:p14="http://schemas.microsoft.com/office/powerpoint/2010/main" val="346870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Some data on EF: survival rates</a:t>
            </a:r>
          </a:p>
        </p:txBody>
      </p:sp>
      <p:sp>
        <p:nvSpPr>
          <p:cNvPr id="3" name="Content Placeholder 2"/>
          <p:cNvSpPr>
            <a:spLocks noGrp="1"/>
          </p:cNvSpPr>
          <p:nvPr>
            <p:ph idx="1"/>
          </p:nvPr>
        </p:nvSpPr>
        <p:spPr>
          <a:xfrm>
            <a:off x="751115" y="1845734"/>
            <a:ext cx="11342914" cy="4600786"/>
          </a:xfrm>
        </p:spPr>
        <p:txBody>
          <a:bodyPr>
            <a:noAutofit/>
          </a:bodyPr>
          <a:lstStyle/>
          <a:p>
            <a:pPr marL="201168" lvl="1" indent="0">
              <a:buNone/>
            </a:pPr>
            <a:r>
              <a:rPr lang="en-GB" sz="3600" dirty="0">
                <a:solidFill>
                  <a:schemeClr val="accent4">
                    <a:lumMod val="50000"/>
                  </a:schemeClr>
                </a:solidFill>
              </a:rPr>
              <a:t>A key fact of entrepreneurship is that ‘death is the rule ‘: </a:t>
            </a:r>
          </a:p>
          <a:p>
            <a:pPr lvl="1">
              <a:buFont typeface="Courier New" panose="02070309020205020404" pitchFamily="49" charset="0"/>
              <a:buChar char="o"/>
            </a:pPr>
            <a:r>
              <a:rPr lang="en-US" sz="3200" dirty="0">
                <a:solidFill>
                  <a:schemeClr val="accent4">
                    <a:lumMod val="50000"/>
                  </a:schemeClr>
                </a:solidFill>
              </a:rPr>
              <a:t> Few start-ups survive </a:t>
            </a:r>
          </a:p>
          <a:p>
            <a:pPr lvl="1">
              <a:buFont typeface="Courier New" panose="02070309020205020404" pitchFamily="49" charset="0"/>
              <a:buChar char="o"/>
            </a:pPr>
            <a:r>
              <a:rPr lang="en-US" sz="3200" dirty="0">
                <a:solidFill>
                  <a:schemeClr val="accent4">
                    <a:lumMod val="50000"/>
                  </a:schemeClr>
                </a:solidFill>
              </a:rPr>
              <a:t> After 10 years (from founding), the failure rate of US VC-backed start-up is about 32%, about half the failure rate of comparable non-VC backed start-ups. </a:t>
            </a:r>
          </a:p>
          <a:p>
            <a:pPr marL="201168" lvl="1" indent="0">
              <a:buNone/>
            </a:pPr>
            <a:endParaRPr lang="en-US" sz="1000" dirty="0">
              <a:solidFill>
                <a:schemeClr val="accent4">
                  <a:lumMod val="50000"/>
                </a:schemeClr>
              </a:solidFill>
            </a:endParaRPr>
          </a:p>
          <a:p>
            <a:pPr marL="201168" lvl="1" indent="0">
              <a:buNone/>
            </a:pPr>
            <a:r>
              <a:rPr lang="en-US" sz="3200" dirty="0">
                <a:solidFill>
                  <a:schemeClr val="accent4">
                    <a:lumMod val="50000"/>
                  </a:schemeClr>
                </a:solidFill>
              </a:rPr>
              <a:t>In the long run: </a:t>
            </a:r>
            <a:endParaRPr lang="en-US" sz="2800" dirty="0">
              <a:solidFill>
                <a:schemeClr val="accent4">
                  <a:lumMod val="50000"/>
                </a:schemeClr>
              </a:solidFill>
            </a:endParaRPr>
          </a:p>
          <a:p>
            <a:pPr lvl="1">
              <a:buFont typeface="Courier New" panose="02070309020205020404" pitchFamily="49" charset="0"/>
              <a:buChar char="o"/>
            </a:pPr>
            <a:r>
              <a:rPr lang="en-US" sz="3200" dirty="0">
                <a:solidFill>
                  <a:schemeClr val="accent4">
                    <a:lumMod val="50000"/>
                  </a:schemeClr>
                </a:solidFill>
              </a:rPr>
              <a:t> VC backed companies account for only 0.1% of US start-ups, yet they account for 5.5% of US employment. </a:t>
            </a: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26</a:t>
            </a:fld>
            <a:endParaRPr lang="en-US" dirty="0"/>
          </a:p>
        </p:txBody>
      </p:sp>
    </p:spTree>
    <p:extLst>
      <p:ext uri="{BB962C8B-B14F-4D97-AF65-F5344CB8AC3E}">
        <p14:creationId xmlns:p14="http://schemas.microsoft.com/office/powerpoint/2010/main" val="83466722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1976036"/>
            <a:ext cx="11591544"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James Heckman (Nobel, 2000) contributed fundamental insights into how to deal with ‘selected’ data samples. </a:t>
            </a:r>
            <a:endParaRPr lang="en-GB" sz="3600" i="1" dirty="0">
              <a:solidFill>
                <a:schemeClr val="accent4">
                  <a:lumMod val="50000"/>
                </a:schemeClr>
              </a:solidFill>
            </a:endParaRP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Selection comes from (good) investors being able to choose good companies, which have higher chances of success, and vice-versa, which is different from their bring able to affect the growth of companies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The first effect is ‘selection’ and the second ‘ treatment’ </a:t>
            </a:r>
          </a:p>
        </p:txBody>
      </p:sp>
      <p:sp>
        <p:nvSpPr>
          <p:cNvPr id="5" name="Title 1"/>
          <p:cNvSpPr>
            <a:spLocks noGrp="1"/>
          </p:cNvSpPr>
          <p:nvPr>
            <p:ph type="title"/>
          </p:nvPr>
        </p:nvSpPr>
        <p:spPr>
          <a:xfrm>
            <a:off x="164592" y="240883"/>
            <a:ext cx="11832336" cy="1450757"/>
          </a:xfrm>
        </p:spPr>
        <p:txBody>
          <a:bodyPr>
            <a:noAutofit/>
          </a:bodyPr>
          <a:lstStyle/>
          <a:p>
            <a:pPr algn="ctr"/>
            <a:r>
              <a:rPr lang="en-GB" sz="6000" dirty="0">
                <a:solidFill>
                  <a:schemeClr val="accent4">
                    <a:lumMod val="50000"/>
                  </a:schemeClr>
                </a:solidFill>
              </a:rPr>
              <a:t>Nobel insights: selection vs. treatment</a:t>
            </a:r>
            <a:endParaRPr lang="en-US" sz="6000" dirty="0">
              <a:solidFill>
                <a:schemeClr val="accent4">
                  <a:lumMod val="50000"/>
                </a:schemeClr>
              </a:solidFill>
            </a:endParaRPr>
          </a:p>
        </p:txBody>
      </p:sp>
      <p:sp>
        <p:nvSpPr>
          <p:cNvPr id="2" name="Slide Number Placeholder 1"/>
          <p:cNvSpPr>
            <a:spLocks noGrp="1"/>
          </p:cNvSpPr>
          <p:nvPr>
            <p:ph type="sldNum" sz="quarter" idx="12"/>
          </p:nvPr>
        </p:nvSpPr>
        <p:spPr/>
        <p:txBody>
          <a:bodyPr/>
          <a:lstStyle/>
          <a:p>
            <a:fld id="{87505C8C-BB84-42E2-A236-8AB4ACB7820A}" type="slidenum">
              <a:rPr lang="en-US" smtClean="0"/>
              <a:t>260</a:t>
            </a:fld>
            <a:endParaRPr lang="en-US" dirty="0"/>
          </a:p>
        </p:txBody>
      </p:sp>
    </p:spTree>
    <p:extLst>
      <p:ext uri="{BB962C8B-B14F-4D97-AF65-F5344CB8AC3E}">
        <p14:creationId xmlns:p14="http://schemas.microsoft.com/office/powerpoint/2010/main" val="242465446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1976036"/>
            <a:ext cx="11591544"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To ‘identify’ a real (‘causal’) treatment effect the idea is to find a way to mimic what happens when companies are randomly assigned to VC investors – like with random assignment of drug treatments to patients. </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a:r>
            <a:r>
              <a:rPr lang="en-GB" sz="3200">
                <a:solidFill>
                  <a:schemeClr val="accent4">
                    <a:lumMod val="50000"/>
                  </a:schemeClr>
                </a:solidFill>
              </a:rPr>
              <a:t>Researchers look </a:t>
            </a:r>
            <a:r>
              <a:rPr lang="en-GB" sz="3200" dirty="0">
                <a:solidFill>
                  <a:schemeClr val="accent4">
                    <a:lumMod val="50000"/>
                  </a:schemeClr>
                </a:solidFill>
              </a:rPr>
              <a:t>for ways to observe investments that are ‘quasi random’ due to exogenous events</a:t>
            </a:r>
          </a:p>
        </p:txBody>
      </p:sp>
      <p:sp>
        <p:nvSpPr>
          <p:cNvPr id="5" name="Title 1"/>
          <p:cNvSpPr>
            <a:spLocks noGrp="1"/>
          </p:cNvSpPr>
          <p:nvPr>
            <p:ph type="title"/>
          </p:nvPr>
        </p:nvSpPr>
        <p:spPr>
          <a:xfrm>
            <a:off x="164592" y="240883"/>
            <a:ext cx="11832336" cy="1450757"/>
          </a:xfrm>
        </p:spPr>
        <p:txBody>
          <a:bodyPr>
            <a:noAutofit/>
          </a:bodyPr>
          <a:lstStyle/>
          <a:p>
            <a:pPr algn="ctr"/>
            <a:r>
              <a:rPr lang="en-GB" sz="6000" dirty="0">
                <a:solidFill>
                  <a:schemeClr val="accent4">
                    <a:lumMod val="50000"/>
                  </a:schemeClr>
                </a:solidFill>
              </a:rPr>
              <a:t>Nobel insights: selection vs. treatment</a:t>
            </a:r>
            <a:endParaRPr lang="en-US" sz="6000" dirty="0">
              <a:solidFill>
                <a:schemeClr val="accent4">
                  <a:lumMod val="50000"/>
                </a:schemeClr>
              </a:solidFill>
            </a:endParaRPr>
          </a:p>
        </p:txBody>
      </p:sp>
      <p:sp>
        <p:nvSpPr>
          <p:cNvPr id="2" name="Slide Number Placeholder 1"/>
          <p:cNvSpPr>
            <a:spLocks noGrp="1"/>
          </p:cNvSpPr>
          <p:nvPr>
            <p:ph type="sldNum" sz="quarter" idx="12"/>
          </p:nvPr>
        </p:nvSpPr>
        <p:spPr/>
        <p:txBody>
          <a:bodyPr/>
          <a:lstStyle/>
          <a:p>
            <a:fld id="{87505C8C-BB84-42E2-A236-8AB4ACB7820A}" type="slidenum">
              <a:rPr lang="en-US" smtClean="0"/>
              <a:t>261</a:t>
            </a:fld>
            <a:endParaRPr lang="en-US" dirty="0"/>
          </a:p>
        </p:txBody>
      </p:sp>
    </p:spTree>
    <p:extLst>
      <p:ext uri="{BB962C8B-B14F-4D97-AF65-F5344CB8AC3E}">
        <p14:creationId xmlns:p14="http://schemas.microsoft.com/office/powerpoint/2010/main" val="253463558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1976036"/>
            <a:ext cx="11591544"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Example: the opening of flight routes decreases the distance from companies.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a:r>
            <a:r>
              <a:rPr lang="en-GB" sz="3000" dirty="0">
                <a:solidFill>
                  <a:schemeClr val="accent4">
                    <a:lumMod val="50000"/>
                  </a:schemeClr>
                </a:solidFill>
              </a:rPr>
              <a:t>This quasi-randomly allows VCs to spend more time with founders</a:t>
            </a:r>
          </a:p>
          <a:p>
            <a:pPr marL="576000"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We can exploit this to see how VCs manage to bring to success companies in which they had already invested before the change</a:t>
            </a:r>
          </a:p>
          <a:p>
            <a:pPr marL="576000"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Result: these companies become more innovative and successful, point to a real treatment effect (on top of any selection effect)</a:t>
            </a:r>
          </a:p>
        </p:txBody>
      </p:sp>
      <p:sp>
        <p:nvSpPr>
          <p:cNvPr id="5" name="Title 1"/>
          <p:cNvSpPr>
            <a:spLocks noGrp="1"/>
          </p:cNvSpPr>
          <p:nvPr>
            <p:ph type="title"/>
          </p:nvPr>
        </p:nvSpPr>
        <p:spPr>
          <a:xfrm>
            <a:off x="164592" y="240883"/>
            <a:ext cx="11832336" cy="1450757"/>
          </a:xfrm>
        </p:spPr>
        <p:txBody>
          <a:bodyPr>
            <a:noAutofit/>
          </a:bodyPr>
          <a:lstStyle/>
          <a:p>
            <a:pPr algn="ctr"/>
            <a:r>
              <a:rPr lang="en-GB" sz="6000" dirty="0">
                <a:solidFill>
                  <a:schemeClr val="accent4">
                    <a:lumMod val="50000"/>
                  </a:schemeClr>
                </a:solidFill>
              </a:rPr>
              <a:t>Nobel insights: selection vs. treatment</a:t>
            </a:r>
            <a:endParaRPr lang="en-US" sz="6000" dirty="0">
              <a:solidFill>
                <a:schemeClr val="accent4">
                  <a:lumMod val="50000"/>
                </a:schemeClr>
              </a:solidFill>
            </a:endParaRPr>
          </a:p>
        </p:txBody>
      </p:sp>
      <p:sp>
        <p:nvSpPr>
          <p:cNvPr id="2" name="Slide Number Placeholder 1"/>
          <p:cNvSpPr>
            <a:spLocks noGrp="1"/>
          </p:cNvSpPr>
          <p:nvPr>
            <p:ph type="sldNum" sz="quarter" idx="12"/>
          </p:nvPr>
        </p:nvSpPr>
        <p:spPr/>
        <p:txBody>
          <a:bodyPr/>
          <a:lstStyle/>
          <a:p>
            <a:fld id="{87505C8C-BB84-42E2-A236-8AB4ACB7820A}" type="slidenum">
              <a:rPr lang="en-US" smtClean="0"/>
              <a:t>262</a:t>
            </a:fld>
            <a:endParaRPr lang="en-US" dirty="0"/>
          </a:p>
        </p:txBody>
      </p:sp>
    </p:spTree>
    <p:extLst>
      <p:ext uri="{BB962C8B-B14F-4D97-AF65-F5344CB8AC3E}">
        <p14:creationId xmlns:p14="http://schemas.microsoft.com/office/powerpoint/2010/main" val="221224051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How do investors add value? </a:t>
            </a:r>
          </a:p>
          <a:p>
            <a:pPr marL="228600" indent="0">
              <a:lnSpc>
                <a:spcPct val="114000"/>
              </a:lnSpc>
              <a:spcBef>
                <a:spcPts val="0"/>
              </a:spcBef>
              <a:spcAft>
                <a:spcPts val="0"/>
              </a:spcAft>
              <a:buNone/>
            </a:pPr>
            <a:r>
              <a:rPr lang="en-GB" sz="3600" dirty="0">
                <a:solidFill>
                  <a:schemeClr val="accent4">
                    <a:lumMod val="50000"/>
                  </a:schemeClr>
                </a:solidFill>
              </a:rPr>
              <a:t>We identify four types of activities: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Mentoring and coaching</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Advising </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Networking </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Pressuring</a:t>
            </a:r>
          </a:p>
          <a:p>
            <a:pPr marL="228600" indent="0">
              <a:lnSpc>
                <a:spcPct val="114000"/>
              </a:lnSpc>
              <a:spcBef>
                <a:spcPts val="0"/>
              </a:spcBef>
              <a:spcAft>
                <a:spcPts val="0"/>
              </a:spcAft>
              <a:buNone/>
            </a:pPr>
            <a:endParaRPr lang="en-GB" sz="3000" dirty="0">
              <a:solidFill>
                <a:schemeClr val="accent4">
                  <a:lumMod val="50000"/>
                </a:schemeClr>
              </a:solidFill>
            </a:endParaRP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263</a:t>
            </a:fld>
            <a:endParaRPr lang="en-US" dirty="0"/>
          </a:p>
        </p:txBody>
      </p:sp>
    </p:spTree>
    <p:extLst>
      <p:ext uri="{BB962C8B-B14F-4D97-AF65-F5344CB8AC3E}">
        <p14:creationId xmlns:p14="http://schemas.microsoft.com/office/powerpoint/2010/main" val="242197342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Mentoring and coaching take place at the personal level.</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Founders need to learn how to cope with entrepreneurial and personal challenges </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Investors have seen these various times over</a:t>
            </a:r>
          </a:p>
          <a:p>
            <a:pPr marL="228600" indent="0">
              <a:lnSpc>
                <a:spcPct val="114000"/>
              </a:lnSpc>
              <a:spcBef>
                <a:spcPts val="0"/>
              </a:spcBef>
              <a:spcAft>
                <a:spcPts val="0"/>
              </a:spcAft>
              <a:buNone/>
            </a:pPr>
            <a:endParaRPr lang="en-GB" sz="3200" dirty="0">
              <a:solidFill>
                <a:schemeClr val="accent4">
                  <a:lumMod val="50000"/>
                </a:schemeClr>
              </a:solidFill>
            </a:endParaRP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264</a:t>
            </a:fld>
            <a:endParaRPr lang="en-US" dirty="0"/>
          </a:p>
        </p:txBody>
      </p:sp>
    </p:spTree>
    <p:extLst>
      <p:ext uri="{BB962C8B-B14F-4D97-AF65-F5344CB8AC3E}">
        <p14:creationId xmlns:p14="http://schemas.microsoft.com/office/powerpoint/2010/main" val="339511732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119063" indent="0">
              <a:lnSpc>
                <a:spcPct val="114000"/>
              </a:lnSpc>
              <a:spcBef>
                <a:spcPts val="0"/>
              </a:spcBef>
              <a:spcAft>
                <a:spcPts val="0"/>
              </a:spcAft>
              <a:buNone/>
            </a:pPr>
            <a:r>
              <a:rPr lang="en-GB" sz="3600" dirty="0">
                <a:solidFill>
                  <a:schemeClr val="accent4">
                    <a:lumMod val="50000"/>
                  </a:schemeClr>
                </a:solidFill>
              </a:rPr>
              <a:t>Advising takes place at the company level:</a:t>
            </a:r>
          </a:p>
          <a:p>
            <a:pPr marL="576000" indent="-183600">
              <a:lnSpc>
                <a:spcPct val="114000"/>
              </a:lnSpc>
              <a:spcBef>
                <a:spcPts val="0"/>
              </a:spcBef>
              <a:spcAft>
                <a:spcPts val="0"/>
              </a:spcAft>
              <a:buClr>
                <a:srgbClr val="6F6F74"/>
              </a:buClr>
              <a:buFont typeface="Courier New" panose="02070309020205020404" pitchFamily="49" charset="0"/>
              <a:buChar char="o"/>
            </a:pPr>
            <a:r>
              <a:rPr lang="en-GB" sz="3200" dirty="0">
                <a:solidFill>
                  <a:srgbClr val="92A9B9">
                    <a:lumMod val="50000"/>
                  </a:srgbClr>
                </a:solidFill>
              </a:rPr>
              <a:t> Companies need guidance in areas where founders are not prepared enough</a:t>
            </a:r>
          </a:p>
          <a:p>
            <a:pPr marL="576000" indent="-183600">
              <a:lnSpc>
                <a:spcPct val="114000"/>
              </a:lnSpc>
              <a:spcBef>
                <a:spcPts val="0"/>
              </a:spcBef>
              <a:spcAft>
                <a:spcPts val="0"/>
              </a:spcAft>
              <a:buClr>
                <a:srgbClr val="6F6F74"/>
              </a:buClr>
              <a:buFont typeface="Courier New" panose="02070309020205020404" pitchFamily="49" charset="0"/>
              <a:buChar char="o"/>
            </a:pPr>
            <a:r>
              <a:rPr lang="en-GB" sz="3200" dirty="0">
                <a:solidFill>
                  <a:srgbClr val="92A9B9">
                    <a:lumMod val="50000"/>
                  </a:srgbClr>
                </a:solidFill>
              </a:rPr>
              <a:t> Investors can support decision-making in strategic, marketing, and human resources, also based on their experience and skills</a:t>
            </a:r>
          </a:p>
          <a:p>
            <a:pPr marL="576000" indent="-183600">
              <a:lnSpc>
                <a:spcPct val="114000"/>
              </a:lnSpc>
              <a:spcBef>
                <a:spcPts val="0"/>
              </a:spcBef>
              <a:spcAft>
                <a:spcPts val="0"/>
              </a:spcAft>
              <a:buClr>
                <a:srgbClr val="6F6F74"/>
              </a:buClr>
              <a:buFont typeface="Courier New" panose="02070309020205020404" pitchFamily="49" charset="0"/>
              <a:buChar char="o"/>
            </a:pPr>
            <a:r>
              <a:rPr lang="en-GB" sz="3200" dirty="0">
                <a:solidFill>
                  <a:srgbClr val="92A9B9">
                    <a:lumMod val="50000"/>
                  </a:srgbClr>
                </a:solidFill>
              </a:rPr>
              <a:t> Some VC investors maintain a permanent staff for this, and use information also to benchmark their companies</a:t>
            </a:r>
          </a:p>
          <a:p>
            <a:pPr marL="228600" indent="0">
              <a:lnSpc>
                <a:spcPct val="114000"/>
              </a:lnSpc>
              <a:spcBef>
                <a:spcPts val="0"/>
              </a:spcBef>
              <a:spcAft>
                <a:spcPts val="0"/>
              </a:spcAft>
              <a:buNone/>
            </a:pPr>
            <a:endParaRPr lang="en-GB" sz="3000" dirty="0">
              <a:solidFill>
                <a:schemeClr val="accent4">
                  <a:lumMod val="50000"/>
                </a:schemeClr>
              </a:solidFill>
            </a:endParaRP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265</a:t>
            </a:fld>
            <a:endParaRPr lang="en-US" dirty="0"/>
          </a:p>
        </p:txBody>
      </p:sp>
    </p:spTree>
    <p:extLst>
      <p:ext uri="{BB962C8B-B14F-4D97-AF65-F5344CB8AC3E}">
        <p14:creationId xmlns:p14="http://schemas.microsoft.com/office/powerpoint/2010/main" val="425301096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119063" indent="0">
              <a:lnSpc>
                <a:spcPct val="114000"/>
              </a:lnSpc>
              <a:spcBef>
                <a:spcPts val="0"/>
              </a:spcBef>
              <a:spcAft>
                <a:spcPts val="0"/>
              </a:spcAft>
              <a:buNone/>
            </a:pPr>
            <a:r>
              <a:rPr lang="en-US" sz="3600" dirty="0">
                <a:solidFill>
                  <a:schemeClr val="accent4">
                    <a:lumMod val="50000"/>
                  </a:schemeClr>
                </a:solidFill>
              </a:rPr>
              <a:t> Networking takes place at the industry level:</a:t>
            </a:r>
          </a:p>
          <a:p>
            <a:pPr marL="576000" lvl="1"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a:t>
            </a:r>
            <a:r>
              <a:rPr lang="en-US" sz="3200" dirty="0">
                <a:solidFill>
                  <a:schemeClr val="accent4">
                    <a:lumMod val="50000"/>
                  </a:schemeClr>
                </a:solidFill>
              </a:rPr>
              <a:t>‘</a:t>
            </a:r>
            <a:r>
              <a:rPr lang="en-US" sz="3200" i="1" dirty="0">
                <a:solidFill>
                  <a:schemeClr val="accent4">
                    <a:lumMod val="50000"/>
                  </a:schemeClr>
                </a:solidFill>
              </a:rPr>
              <a:t>Entrepreneurship is the pursuit of opportunities regardless of the resources one currently controls</a:t>
            </a:r>
            <a:r>
              <a:rPr lang="en-US" sz="3200" dirty="0">
                <a:solidFill>
                  <a:schemeClr val="accent4">
                    <a:lumMod val="50000"/>
                  </a:schemeClr>
                </a:solidFill>
              </a:rPr>
              <a:t>’ (Howard Stevenson, HBS)</a:t>
            </a:r>
          </a:p>
          <a:p>
            <a:pPr marL="576000" lvl="1"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Networking allows getting in touch with potential employees, industry leaders, governments, potential funders</a:t>
            </a:r>
          </a:p>
          <a:p>
            <a:pPr marL="576000" lvl="1"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VCs also help companies forge strategic alliances</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266</a:t>
            </a:fld>
            <a:endParaRPr lang="en-US" dirty="0"/>
          </a:p>
        </p:txBody>
      </p:sp>
    </p:spTree>
    <p:extLst>
      <p:ext uri="{BB962C8B-B14F-4D97-AF65-F5344CB8AC3E}">
        <p14:creationId xmlns:p14="http://schemas.microsoft.com/office/powerpoint/2010/main" val="392519015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119063" indent="0">
              <a:lnSpc>
                <a:spcPct val="114000"/>
              </a:lnSpc>
              <a:spcBef>
                <a:spcPts val="0"/>
              </a:spcBef>
              <a:spcAft>
                <a:spcPts val="0"/>
              </a:spcAft>
              <a:buNone/>
            </a:pPr>
            <a:r>
              <a:rPr lang="en-US" sz="3600" dirty="0">
                <a:solidFill>
                  <a:schemeClr val="accent4">
                    <a:lumMod val="50000"/>
                  </a:schemeClr>
                </a:solidFill>
              </a:rPr>
              <a:t>Strategic pressure takes place at the company level:</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IP protection strategy</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Monitoring to suggest when strategic change is needed</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Push managers to rethink their strategies under changed circumstances (e.g., cut costs in recession)	</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267</a:t>
            </a:fld>
            <a:endParaRPr lang="en-US" dirty="0"/>
          </a:p>
        </p:txBody>
      </p:sp>
    </p:spTree>
    <p:extLst>
      <p:ext uri="{BB962C8B-B14F-4D97-AF65-F5344CB8AC3E}">
        <p14:creationId xmlns:p14="http://schemas.microsoft.com/office/powerpoint/2010/main" val="249844035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Where do investors add value? </a:t>
            </a:r>
          </a:p>
          <a:p>
            <a:pPr marL="228600" indent="0">
              <a:lnSpc>
                <a:spcPct val="114000"/>
              </a:lnSpc>
              <a:spcBef>
                <a:spcPts val="0"/>
              </a:spcBef>
              <a:spcAft>
                <a:spcPts val="0"/>
              </a:spcAft>
              <a:buNone/>
            </a:pPr>
            <a:r>
              <a:rPr lang="en-US" sz="3600" dirty="0">
                <a:solidFill>
                  <a:schemeClr val="accent4">
                    <a:lumMod val="50000"/>
                  </a:schemeClr>
                </a:solidFill>
              </a:rPr>
              <a:t>We go back to the VEM to identify relevant challenges (3</a:t>
            </a:r>
            <a:r>
              <a:rPr lang="en-US" sz="3600" baseline="30000" dirty="0">
                <a:solidFill>
                  <a:schemeClr val="accent4">
                    <a:lumMod val="50000"/>
                  </a:schemeClr>
                </a:solidFill>
              </a:rPr>
              <a:t>rd</a:t>
            </a:r>
            <a:r>
              <a:rPr lang="en-US" sz="3600" dirty="0">
                <a:solidFill>
                  <a:schemeClr val="accent4">
                    <a:lumMod val="50000"/>
                  </a:schemeClr>
                </a:solidFill>
              </a:rPr>
              <a:t> row)</a:t>
            </a:r>
            <a:r>
              <a:rPr lang="en-GB" sz="3600" dirty="0">
                <a:solidFill>
                  <a:schemeClr val="accent4">
                    <a:lumMod val="50000"/>
                  </a:schemeClr>
                </a:solidFill>
              </a:rPr>
              <a:t>:</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Sales challenge</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Production challenge</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Organization challenge</a:t>
            </a:r>
          </a:p>
          <a:p>
            <a:pPr marL="228600" indent="0">
              <a:lnSpc>
                <a:spcPct val="114000"/>
              </a:lnSpc>
              <a:spcBef>
                <a:spcPts val="0"/>
              </a:spcBef>
              <a:spcAft>
                <a:spcPts val="0"/>
              </a:spcAft>
              <a:buNone/>
            </a:pPr>
            <a:endParaRPr lang="en-GB" sz="3200" dirty="0">
              <a:solidFill>
                <a:schemeClr val="accent4">
                  <a:lumMod val="50000"/>
                </a:schemeClr>
              </a:solidFill>
            </a:endParaRP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268</a:t>
            </a:fld>
            <a:endParaRPr lang="en-US" dirty="0"/>
          </a:p>
        </p:txBody>
      </p:sp>
    </p:spTree>
    <p:extLst>
      <p:ext uri="{BB962C8B-B14F-4D97-AF65-F5344CB8AC3E}">
        <p14:creationId xmlns:p14="http://schemas.microsoft.com/office/powerpoint/2010/main" val="29232522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GB" sz="3200" dirty="0">
                <a:solidFill>
                  <a:schemeClr val="accent4">
                    <a:lumMod val="50000"/>
                  </a:schemeClr>
                </a:solidFill>
              </a:rPr>
              <a:t>Sales challenge. </a:t>
            </a:r>
            <a:r>
              <a:rPr lang="en-US" sz="3200" dirty="0">
                <a:solidFill>
                  <a:schemeClr val="accent4">
                    <a:lumMod val="50000"/>
                  </a:schemeClr>
                </a:solidFill>
              </a:rPr>
              <a:t>Investors provide: </a:t>
            </a:r>
            <a:endParaRPr lang="en-GB" sz="3200" dirty="0">
              <a:solidFill>
                <a:schemeClr val="accent4">
                  <a:lumMod val="50000"/>
                </a:schemeClr>
              </a:solidFill>
            </a:endParaRP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Strategic advice building on their experience</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Expertise on market penetration, customer engagement, geographical expansion</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Contacts and validation for hiring key commercial figures </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Support in establishing relationships with key customers (large companies, government-owned, etc.) </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269</a:t>
            </a:fld>
            <a:endParaRPr lang="en-US" dirty="0"/>
          </a:p>
        </p:txBody>
      </p:sp>
    </p:spTree>
    <p:extLst>
      <p:ext uri="{BB962C8B-B14F-4D97-AF65-F5344CB8AC3E}">
        <p14:creationId xmlns:p14="http://schemas.microsoft.com/office/powerpoint/2010/main" val="1733294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Some data: US VC investments</a:t>
            </a:r>
          </a:p>
        </p:txBody>
      </p:sp>
      <p:pic>
        <p:nvPicPr>
          <p:cNvPr id="3" name="Picture 2"/>
          <p:cNvPicPr>
            <a:picLocks noChangeAspect="1"/>
          </p:cNvPicPr>
          <p:nvPr/>
        </p:nvPicPr>
        <p:blipFill>
          <a:blip r:embed="rId2"/>
          <a:stretch>
            <a:fillRect/>
          </a:stretch>
        </p:blipFill>
        <p:spPr>
          <a:xfrm>
            <a:off x="2064724" y="1883546"/>
            <a:ext cx="7407384" cy="4250450"/>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27</a:t>
            </a:fld>
            <a:endParaRPr lang="en-US" dirty="0"/>
          </a:p>
        </p:txBody>
      </p:sp>
    </p:spTree>
    <p:extLst>
      <p:ext uri="{BB962C8B-B14F-4D97-AF65-F5344CB8AC3E}">
        <p14:creationId xmlns:p14="http://schemas.microsoft.com/office/powerpoint/2010/main" val="109669159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20000"/>
              </a:lnSpc>
              <a:spcBef>
                <a:spcPts val="600"/>
              </a:spcBef>
              <a:buNone/>
            </a:pPr>
            <a:r>
              <a:rPr lang="en-GB" sz="3600" dirty="0">
                <a:solidFill>
                  <a:schemeClr val="accent4">
                    <a:lumMod val="50000"/>
                  </a:schemeClr>
                </a:solidFill>
              </a:rPr>
              <a:t>Production challenge. </a:t>
            </a:r>
            <a:r>
              <a:rPr lang="en-US" sz="3600" dirty="0">
                <a:solidFill>
                  <a:schemeClr val="accent4">
                    <a:lumMod val="50000"/>
                  </a:schemeClr>
                </a:solidFill>
              </a:rPr>
              <a:t>Investors provide: </a:t>
            </a:r>
            <a:endParaRPr lang="en-GB" sz="3600" dirty="0">
              <a:solidFill>
                <a:schemeClr val="accent4">
                  <a:lumMod val="50000"/>
                </a:schemeClr>
              </a:solidFill>
            </a:endParaRPr>
          </a:p>
          <a:p>
            <a:pPr marL="576000" indent="-183600">
              <a:lnSpc>
                <a:spcPct val="120000"/>
              </a:lnSpc>
              <a:spcBef>
                <a:spcPts val="600"/>
              </a:spcBef>
              <a:buFont typeface="Courier New" panose="02070309020205020404" pitchFamily="49" charset="0"/>
              <a:buChar char="o"/>
            </a:pPr>
            <a:r>
              <a:rPr lang="en-US" sz="3200" dirty="0">
                <a:solidFill>
                  <a:schemeClr val="accent4">
                    <a:lumMod val="50000"/>
                  </a:schemeClr>
                </a:solidFill>
              </a:rPr>
              <a:t> Support for identifying suppliers and strategic partners</a:t>
            </a:r>
          </a:p>
          <a:p>
            <a:pPr marL="576000" indent="-183600">
              <a:lnSpc>
                <a:spcPct val="120000"/>
              </a:lnSpc>
              <a:spcBef>
                <a:spcPts val="600"/>
              </a:spcBef>
              <a:buFont typeface="Courier New" panose="02070309020205020404" pitchFamily="49" charset="0"/>
              <a:buChar char="o"/>
            </a:pPr>
            <a:r>
              <a:rPr lang="en-US" sz="3200" dirty="0">
                <a:solidFill>
                  <a:schemeClr val="accent4">
                    <a:lumMod val="50000"/>
                  </a:schemeClr>
                </a:solidFill>
              </a:rPr>
              <a:t> Credibility and certification towards third parties</a:t>
            </a:r>
          </a:p>
          <a:p>
            <a:pPr marL="576000" indent="-183600">
              <a:lnSpc>
                <a:spcPct val="120000"/>
              </a:lnSpc>
              <a:spcBef>
                <a:spcPts val="600"/>
              </a:spcBef>
              <a:buFont typeface="Courier New" panose="02070309020205020404" pitchFamily="49" charset="0"/>
              <a:buChar char="o"/>
            </a:pPr>
            <a:r>
              <a:rPr lang="en-US" sz="3200" dirty="0">
                <a:solidFill>
                  <a:schemeClr val="accent4">
                    <a:lumMod val="50000"/>
                  </a:schemeClr>
                </a:solidFill>
              </a:rPr>
              <a:t> Connections to professional service providers</a:t>
            </a:r>
          </a:p>
          <a:p>
            <a:pPr marL="576000" indent="-183600">
              <a:lnSpc>
                <a:spcPct val="120000"/>
              </a:lnSpc>
              <a:spcBef>
                <a:spcPts val="600"/>
              </a:spcBef>
              <a:buFont typeface="Courier New" panose="02070309020205020404" pitchFamily="49" charset="0"/>
              <a:buChar char="o"/>
            </a:pPr>
            <a:r>
              <a:rPr lang="en-US" sz="3200" dirty="0">
                <a:solidFill>
                  <a:schemeClr val="accent4">
                    <a:lumMod val="50000"/>
                  </a:schemeClr>
                </a:solidFill>
              </a:rPr>
              <a:t> Connections to regulators and local government officials</a:t>
            </a:r>
          </a:p>
          <a:p>
            <a:pPr marL="685800" indent="-457200">
              <a:lnSpc>
                <a:spcPct val="120000"/>
              </a:lnSpc>
              <a:spcBef>
                <a:spcPts val="600"/>
              </a:spcBef>
              <a:buFontTx/>
              <a:buChar char="-"/>
            </a:pPr>
            <a:endParaRPr lang="en-GB" sz="3200" dirty="0">
              <a:solidFill>
                <a:schemeClr val="accent4">
                  <a:lumMod val="50000"/>
                </a:schemeClr>
              </a:solidFill>
            </a:endParaRPr>
          </a:p>
          <a:p>
            <a:pPr marL="228600" indent="0">
              <a:lnSpc>
                <a:spcPct val="120000"/>
              </a:lnSpc>
              <a:spcBef>
                <a:spcPts val="600"/>
              </a:spcBef>
              <a:buNone/>
            </a:pPr>
            <a:endParaRPr lang="en-GB" sz="3200" dirty="0">
              <a:solidFill>
                <a:schemeClr val="accent4">
                  <a:lumMod val="50000"/>
                </a:schemeClr>
              </a:solidFill>
            </a:endParaRP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270</a:t>
            </a:fld>
            <a:endParaRPr lang="en-US" dirty="0"/>
          </a:p>
        </p:txBody>
      </p:sp>
    </p:spTree>
    <p:extLst>
      <p:ext uri="{BB962C8B-B14F-4D97-AF65-F5344CB8AC3E}">
        <p14:creationId xmlns:p14="http://schemas.microsoft.com/office/powerpoint/2010/main" val="190933985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576000" indent="-183600">
              <a:lnSpc>
                <a:spcPct val="114000"/>
              </a:lnSpc>
              <a:spcBef>
                <a:spcPts val="0"/>
              </a:spcBef>
              <a:spcAft>
                <a:spcPts val="0"/>
              </a:spcAft>
              <a:buNone/>
            </a:pPr>
            <a:r>
              <a:rPr lang="en-GB" sz="3600" dirty="0">
                <a:solidFill>
                  <a:schemeClr val="accent4">
                    <a:lumMod val="50000"/>
                  </a:schemeClr>
                </a:solidFill>
              </a:rPr>
              <a:t>Organization challenge. </a:t>
            </a:r>
            <a:r>
              <a:rPr lang="en-US" sz="3600" dirty="0">
                <a:solidFill>
                  <a:schemeClr val="accent4">
                    <a:lumMod val="50000"/>
                  </a:schemeClr>
                </a:solidFill>
              </a:rPr>
              <a:t>Investors provide: </a:t>
            </a:r>
            <a:endParaRPr lang="en-GB" sz="3600" dirty="0">
              <a:solidFill>
                <a:schemeClr val="accent4">
                  <a:lumMod val="50000"/>
                </a:schemeClr>
              </a:solidFill>
            </a:endParaRP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Support for professionalizing start-ups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Pressure to craft a functional corporate culture</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Credibility towards potential employees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Network of contacts for managerial hiring</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Performance benchmarking</a:t>
            </a:r>
          </a:p>
          <a:p>
            <a:pPr marL="576000" indent="-183600">
              <a:lnSpc>
                <a:spcPct val="114000"/>
              </a:lnSpc>
              <a:spcBef>
                <a:spcPts val="0"/>
              </a:spcBef>
              <a:spcAft>
                <a:spcPts val="0"/>
              </a:spcAft>
              <a:buFontTx/>
              <a:buChar char="-"/>
            </a:pPr>
            <a:endParaRPr lang="en-GB" sz="3200" dirty="0">
              <a:solidFill>
                <a:schemeClr val="accent4">
                  <a:lumMod val="50000"/>
                </a:schemeClr>
              </a:solidFill>
            </a:endParaRPr>
          </a:p>
          <a:p>
            <a:pPr marL="576000" indent="-183600">
              <a:lnSpc>
                <a:spcPct val="114000"/>
              </a:lnSpc>
              <a:spcBef>
                <a:spcPts val="0"/>
              </a:spcBef>
              <a:spcAft>
                <a:spcPts val="0"/>
              </a:spcAft>
              <a:buNone/>
            </a:pPr>
            <a:endParaRPr lang="en-GB" sz="3200" dirty="0">
              <a:solidFill>
                <a:schemeClr val="accent4">
                  <a:lumMod val="50000"/>
                </a:schemeClr>
              </a:solidFill>
            </a:endParaRP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271</a:t>
            </a:fld>
            <a:endParaRPr lang="en-US" dirty="0"/>
          </a:p>
        </p:txBody>
      </p:sp>
    </p:spTree>
    <p:extLst>
      <p:ext uri="{BB962C8B-B14F-4D97-AF65-F5344CB8AC3E}">
        <p14:creationId xmlns:p14="http://schemas.microsoft.com/office/powerpoint/2010/main" val="53332541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US" sz="3600" dirty="0">
                <a:solidFill>
                  <a:schemeClr val="accent4">
                    <a:lumMod val="50000"/>
                  </a:schemeClr>
                </a:solidFill>
              </a:rPr>
              <a:t>An additional important dimension of value adding is helping with the exit challenge:</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Pressure on companies to build profile that acquirers / stock market expect (e.g: focus on a limited set of products, or more developed corporate structure) </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Instill a corporate culture of transparent communication, consistent financial reporting</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Investor value-adding</a:t>
            </a:r>
          </a:p>
        </p:txBody>
      </p:sp>
      <p:sp>
        <p:nvSpPr>
          <p:cNvPr id="2" name="Slide Number Placeholder 1"/>
          <p:cNvSpPr>
            <a:spLocks noGrp="1"/>
          </p:cNvSpPr>
          <p:nvPr>
            <p:ph type="sldNum" sz="quarter" idx="12"/>
          </p:nvPr>
        </p:nvSpPr>
        <p:spPr/>
        <p:txBody>
          <a:bodyPr/>
          <a:lstStyle/>
          <a:p>
            <a:fld id="{87505C8C-BB84-42E2-A236-8AB4ACB7820A}" type="slidenum">
              <a:rPr lang="en-US" smtClean="0"/>
              <a:t>272</a:t>
            </a:fld>
            <a:endParaRPr lang="en-US" dirty="0"/>
          </a:p>
        </p:txBody>
      </p:sp>
    </p:spTree>
    <p:extLst>
      <p:ext uri="{BB962C8B-B14F-4D97-AF65-F5344CB8AC3E}">
        <p14:creationId xmlns:p14="http://schemas.microsoft.com/office/powerpoint/2010/main" val="30673521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497056" cy="4315036"/>
          </a:xfrm>
        </p:spPr>
        <p:txBody>
          <a:bodyPr>
            <a:noAutofit/>
          </a:bodyPr>
          <a:lstStyle/>
          <a:p>
            <a:pPr marL="228600" indent="0">
              <a:lnSpc>
                <a:spcPct val="114000"/>
              </a:lnSpc>
              <a:spcBef>
                <a:spcPts val="0"/>
              </a:spcBef>
              <a:spcAft>
                <a:spcPts val="0"/>
              </a:spcAft>
              <a:buNone/>
            </a:pPr>
            <a:r>
              <a:rPr lang="en-GB" sz="3600" dirty="0">
                <a:solidFill>
                  <a:schemeClr val="accent4">
                    <a:lumMod val="50000"/>
                  </a:schemeClr>
                </a:solidFill>
              </a:rPr>
              <a:t>Investors obtain and retain rights to allow replacing under-performing managers. They use that often.</a:t>
            </a:r>
          </a:p>
          <a:p>
            <a:pPr marL="228600" indent="0">
              <a:lnSpc>
                <a:spcPct val="114000"/>
              </a:lnSpc>
              <a:spcBef>
                <a:spcPts val="0"/>
              </a:spcBef>
              <a:spcAft>
                <a:spcPts val="0"/>
              </a:spcAft>
              <a:buNone/>
            </a:pPr>
            <a:r>
              <a:rPr lang="en-GB" sz="3600" dirty="0">
                <a:solidFill>
                  <a:schemeClr val="accent4">
                    <a:lumMod val="50000"/>
                  </a:schemeClr>
                </a:solidFill>
              </a:rPr>
              <a:t>Why do problems arise?</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Founders prove inadequate as managers, but why?</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Entrepreneurial and managerial skills may be uncorrelated</a:t>
            </a:r>
          </a:p>
          <a:p>
            <a:pPr marL="867888" lvl="2" indent="0">
              <a:lnSpc>
                <a:spcPct val="114000"/>
              </a:lnSpc>
              <a:spcBef>
                <a:spcPts val="0"/>
              </a:spcBef>
              <a:spcAft>
                <a:spcPts val="0"/>
              </a:spcAft>
              <a:buNone/>
            </a:pPr>
            <a:r>
              <a:rPr lang="en-GB" sz="3200" dirty="0">
                <a:solidFill>
                  <a:schemeClr val="accent4">
                    <a:lumMod val="50000"/>
                  </a:schemeClr>
                </a:solidFill>
              </a:rPr>
              <a:t>- Some founders welcome a change of role, some resist it</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Replacing managers</a:t>
            </a:r>
          </a:p>
        </p:txBody>
      </p:sp>
      <p:sp>
        <p:nvSpPr>
          <p:cNvPr id="2" name="Slide Number Placeholder 1"/>
          <p:cNvSpPr>
            <a:spLocks noGrp="1"/>
          </p:cNvSpPr>
          <p:nvPr>
            <p:ph type="sldNum" sz="quarter" idx="12"/>
          </p:nvPr>
        </p:nvSpPr>
        <p:spPr/>
        <p:txBody>
          <a:bodyPr/>
          <a:lstStyle/>
          <a:p>
            <a:fld id="{87505C8C-BB84-42E2-A236-8AB4ACB7820A}" type="slidenum">
              <a:rPr lang="en-US" smtClean="0"/>
              <a:t>273</a:t>
            </a:fld>
            <a:endParaRPr lang="en-US" dirty="0"/>
          </a:p>
        </p:txBody>
      </p:sp>
    </p:spTree>
    <p:extLst>
      <p:ext uri="{BB962C8B-B14F-4D97-AF65-F5344CB8AC3E}">
        <p14:creationId xmlns:p14="http://schemas.microsoft.com/office/powerpoint/2010/main" val="209279327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1985180"/>
            <a:ext cx="11186159" cy="4315036"/>
          </a:xfrm>
        </p:spPr>
        <p:txBody>
          <a:bodyPr>
            <a:noAutofit/>
          </a:bodyPr>
          <a:lstStyle/>
          <a:p>
            <a:pPr marL="228600" indent="0">
              <a:lnSpc>
                <a:spcPct val="114000"/>
              </a:lnSpc>
              <a:spcBef>
                <a:spcPts val="0"/>
              </a:spcBef>
              <a:spcAft>
                <a:spcPts val="0"/>
              </a:spcAft>
              <a:buNone/>
            </a:pPr>
            <a:r>
              <a:rPr lang="en-US" sz="3600" dirty="0">
                <a:solidFill>
                  <a:schemeClr val="accent4">
                    <a:lumMod val="50000"/>
                  </a:schemeClr>
                </a:solidFill>
              </a:rPr>
              <a:t>The tool help one understand to which extent an investor is a good match for a company.</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Based on a questionnaire to identify company and investor situation, goals, needs </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It allows for analytical and visual approaches to make decisions</a:t>
            </a:r>
          </a:p>
        </p:txBody>
      </p:sp>
      <p:sp>
        <p:nvSpPr>
          <p:cNvPr id="5" name="Title 1"/>
          <p:cNvSpPr>
            <a:spLocks noGrp="1"/>
          </p:cNvSpPr>
          <p:nvPr>
            <p:ph type="title"/>
          </p:nvPr>
        </p:nvSpPr>
        <p:spPr>
          <a:xfrm>
            <a:off x="1005840" y="240883"/>
            <a:ext cx="10418064" cy="1450757"/>
          </a:xfrm>
        </p:spPr>
        <p:txBody>
          <a:bodyPr>
            <a:normAutofit/>
          </a:bodyPr>
          <a:lstStyle/>
          <a:p>
            <a:pPr algn="ctr"/>
            <a:r>
              <a:rPr lang="en-US" sz="5600" dirty="0">
                <a:solidFill>
                  <a:schemeClr val="accent4">
                    <a:lumMod val="50000"/>
                  </a:schemeClr>
                </a:solidFill>
              </a:rPr>
              <a:t>The MATCH tool</a:t>
            </a:r>
          </a:p>
        </p:txBody>
      </p:sp>
      <p:sp>
        <p:nvSpPr>
          <p:cNvPr id="2" name="Slide Number Placeholder 1"/>
          <p:cNvSpPr>
            <a:spLocks noGrp="1"/>
          </p:cNvSpPr>
          <p:nvPr>
            <p:ph type="sldNum" sz="quarter" idx="12"/>
          </p:nvPr>
        </p:nvSpPr>
        <p:spPr/>
        <p:txBody>
          <a:bodyPr/>
          <a:lstStyle/>
          <a:p>
            <a:fld id="{87505C8C-BB84-42E2-A236-8AB4ACB7820A}" type="slidenum">
              <a:rPr lang="en-US" smtClean="0"/>
              <a:t>274</a:t>
            </a:fld>
            <a:endParaRPr lang="en-US" dirty="0"/>
          </a:p>
        </p:txBody>
      </p:sp>
    </p:spTree>
    <p:extLst>
      <p:ext uri="{BB962C8B-B14F-4D97-AF65-F5344CB8AC3E}">
        <p14:creationId xmlns:p14="http://schemas.microsoft.com/office/powerpoint/2010/main" val="109013256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40042"/>
            <a:ext cx="10768490" cy="4432195"/>
          </a:xfrm>
        </p:spPr>
        <p:txBody>
          <a:bodyPr>
            <a:normAutofit/>
          </a:bodyPr>
          <a:lstStyle/>
          <a:p>
            <a:pPr marL="55563" lvl="3" indent="0">
              <a:lnSpc>
                <a:spcPct val="114000"/>
              </a:lnSpc>
              <a:spcBef>
                <a:spcPts val="0"/>
              </a:spcBef>
              <a:spcAft>
                <a:spcPts val="0"/>
              </a:spcAft>
              <a:buNone/>
            </a:pPr>
            <a:r>
              <a:rPr lang="en-GB" sz="3600" dirty="0">
                <a:solidFill>
                  <a:schemeClr val="accent4">
                    <a:lumMod val="50000"/>
                  </a:schemeClr>
                </a:solidFill>
              </a:rPr>
              <a:t>Addresses the following questions:</a:t>
            </a: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Should we consider working together? </a:t>
            </a:r>
            <a:r>
              <a:rPr lang="en-GB" sz="2000" dirty="0">
                <a:solidFill>
                  <a:schemeClr val="accent4">
                    <a:lumMod val="50000"/>
                  </a:schemeClr>
                </a:solidFill>
              </a:rPr>
              <a:t>Geography, industry, stage</a:t>
            </a:r>
            <a:endParaRPr lang="en-GB" sz="3200" dirty="0">
              <a:solidFill>
                <a:schemeClr val="accent4">
                  <a:lumMod val="50000"/>
                </a:schemeClr>
              </a:solidFill>
            </a:endParaRP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Could we strike a deal? </a:t>
            </a:r>
            <a:r>
              <a:rPr lang="en-GB" sz="2000" dirty="0">
                <a:solidFill>
                  <a:schemeClr val="accent4">
                    <a:lumMod val="50000"/>
                  </a:schemeClr>
                </a:solidFill>
              </a:rPr>
              <a:t>Size, security type, board of directors</a:t>
            </a: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What do we have to offer each other?                            </a:t>
            </a:r>
            <a:r>
              <a:rPr lang="en-GB" sz="2000" dirty="0">
                <a:solidFill>
                  <a:schemeClr val="accent4">
                    <a:lumMod val="50000"/>
                  </a:schemeClr>
                </a:solidFill>
              </a:rPr>
              <a:t>Customers and markets, technology and operations, leadership and organization</a:t>
            </a: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How do we get on with each other?                                    </a:t>
            </a:r>
            <a:r>
              <a:rPr lang="en-GB" sz="2000" dirty="0">
                <a:solidFill>
                  <a:schemeClr val="accent4">
                    <a:lumMod val="50000"/>
                  </a:schemeClr>
                </a:solidFill>
              </a:rPr>
              <a:t>Active involvement, reinvestment, exit horizon</a:t>
            </a:r>
            <a:endParaRPr lang="en-GB" sz="3200" dirty="0">
              <a:solidFill>
                <a:schemeClr val="accent4">
                  <a:lumMod val="50000"/>
                </a:schemeClr>
              </a:solidFill>
            </a:endParaRPr>
          </a:p>
          <a:p>
            <a:pPr marL="981393" lvl="4" indent="-742950">
              <a:lnSpc>
                <a:spcPct val="114000"/>
              </a:lnSpc>
              <a:spcBef>
                <a:spcPts val="0"/>
              </a:spcBef>
              <a:spcAft>
                <a:spcPts val="0"/>
              </a:spcAft>
              <a:buFont typeface="+mj-lt"/>
              <a:buAutoNum type="arabicPeriod"/>
            </a:pPr>
            <a:r>
              <a:rPr lang="en-GB" sz="3200" dirty="0">
                <a:solidFill>
                  <a:schemeClr val="accent4">
                    <a:lumMod val="50000"/>
                  </a:schemeClr>
                </a:solidFill>
              </a:rPr>
              <a:t>Can we trust each other?</a:t>
            </a:r>
          </a:p>
        </p:txBody>
      </p:sp>
      <p:sp>
        <p:nvSpPr>
          <p:cNvPr id="6" name="Title 1"/>
          <p:cNvSpPr>
            <a:spLocks noGrp="1"/>
          </p:cNvSpPr>
          <p:nvPr>
            <p:ph type="title"/>
          </p:nvPr>
        </p:nvSpPr>
        <p:spPr>
          <a:xfrm>
            <a:off x="1097279" y="286603"/>
            <a:ext cx="11178541" cy="1450757"/>
          </a:xfrm>
        </p:spPr>
        <p:txBody>
          <a:bodyPr>
            <a:noAutofit/>
          </a:bodyPr>
          <a:lstStyle/>
          <a:p>
            <a:pPr algn="ctr"/>
            <a:r>
              <a:rPr lang="en-US" sz="6000" dirty="0">
                <a:solidFill>
                  <a:schemeClr val="accent4">
                    <a:lumMod val="50000"/>
                  </a:schemeClr>
                </a:solidFill>
              </a:rPr>
              <a:t>The MATCH tool</a:t>
            </a:r>
          </a:p>
        </p:txBody>
      </p:sp>
      <p:sp>
        <p:nvSpPr>
          <p:cNvPr id="2" name="Slide Number Placeholder 1"/>
          <p:cNvSpPr>
            <a:spLocks noGrp="1"/>
          </p:cNvSpPr>
          <p:nvPr>
            <p:ph type="sldNum" sz="quarter" idx="12"/>
          </p:nvPr>
        </p:nvSpPr>
        <p:spPr/>
        <p:txBody>
          <a:bodyPr/>
          <a:lstStyle/>
          <a:p>
            <a:fld id="{87505C8C-BB84-42E2-A236-8AB4ACB7820A}" type="slidenum">
              <a:rPr lang="en-US" smtClean="0"/>
              <a:t>275</a:t>
            </a:fld>
            <a:endParaRPr lang="en-US" dirty="0"/>
          </a:p>
        </p:txBody>
      </p:sp>
    </p:spTree>
    <p:extLst>
      <p:ext uri="{BB962C8B-B14F-4D97-AF65-F5344CB8AC3E}">
        <p14:creationId xmlns:p14="http://schemas.microsoft.com/office/powerpoint/2010/main" val="230489855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6</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10: Debt Financing</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290427954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What is debt?</a:t>
            </a:r>
          </a:p>
        </p:txBody>
      </p:sp>
      <p:sp>
        <p:nvSpPr>
          <p:cNvPr id="3" name="Content Placeholder 2"/>
          <p:cNvSpPr>
            <a:spLocks noGrp="1"/>
          </p:cNvSpPr>
          <p:nvPr>
            <p:ph idx="1"/>
          </p:nvPr>
        </p:nvSpPr>
        <p:spPr>
          <a:xfrm>
            <a:off x="1097280" y="1945701"/>
            <a:ext cx="11094720" cy="428074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Debt is the main alternative to equity funding. </a:t>
            </a:r>
          </a:p>
          <a:p>
            <a:pPr marL="0">
              <a:lnSpc>
                <a:spcPct val="114000"/>
              </a:lnSpc>
              <a:spcBef>
                <a:spcPts val="0"/>
              </a:spcBef>
              <a:spcAft>
                <a:spcPts val="0"/>
              </a:spcAft>
              <a:buNone/>
            </a:pPr>
            <a:r>
              <a:rPr lang="en-US" sz="3600" dirty="0">
                <a:solidFill>
                  <a:schemeClr val="accent4">
                    <a:lumMod val="50000"/>
                  </a:schemeClr>
                </a:solidFill>
              </a:rPr>
              <a:t>The basic debt structure is simple: the lender provides an amount I to the borrower, who returns it back T periods (years) later, paying an interest rate of r each period:</a:t>
            </a:r>
          </a:p>
          <a:p>
            <a:pPr marL="0" algn="ctr">
              <a:lnSpc>
                <a:spcPct val="114000"/>
              </a:lnSpc>
              <a:spcBef>
                <a:spcPts val="0"/>
              </a:spcBef>
              <a:spcAft>
                <a:spcPts val="0"/>
              </a:spcAft>
              <a:buNone/>
            </a:pPr>
            <a:r>
              <a:rPr lang="en-US" sz="3600" dirty="0">
                <a:solidFill>
                  <a:schemeClr val="accent4">
                    <a:lumMod val="50000"/>
                  </a:schemeClr>
                </a:solidFill>
              </a:rPr>
              <a:t>D = I*(1+r)</a:t>
            </a:r>
            <a:r>
              <a:rPr lang="en-US" sz="3600" baseline="30000" dirty="0">
                <a:solidFill>
                  <a:schemeClr val="accent4">
                    <a:lumMod val="50000"/>
                  </a:schemeClr>
                </a:solidFill>
              </a:rPr>
              <a:t>T</a:t>
            </a:r>
            <a:r>
              <a:rPr lang="en-US" sz="3600" dirty="0">
                <a:solidFill>
                  <a:schemeClr val="accent4">
                    <a:lumMod val="50000"/>
                  </a:schemeClr>
                </a:solidFill>
              </a:rPr>
              <a:t> 	(10.1)</a:t>
            </a:r>
          </a:p>
          <a:p>
            <a:pPr marL="0">
              <a:lnSpc>
                <a:spcPct val="114000"/>
              </a:lnSpc>
              <a:spcBef>
                <a:spcPts val="0"/>
              </a:spcBef>
              <a:spcAft>
                <a:spcPts val="0"/>
              </a:spcAft>
              <a:buNone/>
            </a:pPr>
            <a:r>
              <a:rPr lang="en-US" sz="3600" dirty="0">
                <a:solidFill>
                  <a:schemeClr val="accent4">
                    <a:lumMod val="50000"/>
                  </a:schemeClr>
                </a:solidFill>
              </a:rPr>
              <a:t>if X&lt;D then the company is in default.</a:t>
            </a: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217594689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What is debt?</a:t>
            </a:r>
          </a:p>
        </p:txBody>
      </p:sp>
      <p:sp>
        <p:nvSpPr>
          <p:cNvPr id="3" name="Content Placeholder 2"/>
          <p:cNvSpPr>
            <a:spLocks noGrp="1"/>
          </p:cNvSpPr>
          <p:nvPr>
            <p:ph idx="1"/>
          </p:nvPr>
        </p:nvSpPr>
        <p:spPr>
          <a:xfrm>
            <a:off x="1097280" y="1945701"/>
            <a:ext cx="11094720" cy="4280746"/>
          </a:xfrm>
        </p:spPr>
        <p:txBody>
          <a:bodyPr>
            <a:noAutofit/>
          </a:bodyPr>
          <a:lstStyle/>
          <a:p>
            <a:pPr marL="0">
              <a:lnSpc>
                <a:spcPct val="100000"/>
              </a:lnSpc>
              <a:spcBef>
                <a:spcPts val="600"/>
              </a:spcBef>
              <a:buNone/>
            </a:pPr>
            <a:r>
              <a:rPr lang="en-US" sz="3600" dirty="0">
                <a:solidFill>
                  <a:schemeClr val="accent4">
                    <a:lumMod val="50000"/>
                  </a:schemeClr>
                </a:solidFill>
              </a:rPr>
              <a:t>I = amount (‘principal’) </a:t>
            </a:r>
          </a:p>
          <a:p>
            <a:pPr marL="0">
              <a:lnSpc>
                <a:spcPct val="100000"/>
              </a:lnSpc>
              <a:spcBef>
                <a:spcPts val="600"/>
              </a:spcBef>
              <a:buNone/>
            </a:pPr>
            <a:r>
              <a:rPr lang="en-US" sz="3600" dirty="0">
                <a:solidFill>
                  <a:schemeClr val="accent4">
                    <a:lumMod val="50000"/>
                  </a:schemeClr>
                </a:solidFill>
              </a:rPr>
              <a:t>It is the basis for computing the cost of the debt. </a:t>
            </a:r>
          </a:p>
        </p:txBody>
      </p:sp>
    </p:spTree>
    <p:extLst>
      <p:ext uri="{BB962C8B-B14F-4D97-AF65-F5344CB8AC3E}">
        <p14:creationId xmlns:p14="http://schemas.microsoft.com/office/powerpoint/2010/main" val="32931709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ropbox\Traghetto\libretto\Vanessa\18.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306" y="359864"/>
            <a:ext cx="7514498" cy="5871694"/>
          </a:xfrm>
          <a:prstGeom prst="rect">
            <a:avLst/>
          </a:prstGeom>
          <a:noFill/>
          <a:ln>
            <a:noFill/>
          </a:ln>
        </p:spPr>
      </p:pic>
    </p:spTree>
    <p:extLst>
      <p:ext uri="{BB962C8B-B14F-4D97-AF65-F5344CB8AC3E}">
        <p14:creationId xmlns:p14="http://schemas.microsoft.com/office/powerpoint/2010/main" val="439439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590904" cy="1450757"/>
          </a:xfrm>
        </p:spPr>
        <p:txBody>
          <a:bodyPr>
            <a:noAutofit/>
          </a:bodyPr>
          <a:lstStyle/>
          <a:p>
            <a:r>
              <a:rPr lang="en-GB" sz="6000" dirty="0">
                <a:solidFill>
                  <a:schemeClr val="accent4">
                    <a:lumMod val="50000"/>
                  </a:schemeClr>
                </a:solidFill>
              </a:rPr>
              <a:t>Some data: global VC investments</a:t>
            </a:r>
          </a:p>
        </p:txBody>
      </p:sp>
      <p:pic>
        <p:nvPicPr>
          <p:cNvPr id="3" name="Picture 2"/>
          <p:cNvPicPr>
            <a:picLocks noChangeAspect="1"/>
          </p:cNvPicPr>
          <p:nvPr/>
        </p:nvPicPr>
        <p:blipFill>
          <a:blip r:embed="rId2"/>
          <a:stretch>
            <a:fillRect/>
          </a:stretch>
        </p:blipFill>
        <p:spPr>
          <a:xfrm>
            <a:off x="2137117" y="2022661"/>
            <a:ext cx="8059560" cy="4378139"/>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28</a:t>
            </a:fld>
            <a:endParaRPr lang="en-US" dirty="0"/>
          </a:p>
        </p:txBody>
      </p:sp>
    </p:spTree>
    <p:extLst>
      <p:ext uri="{BB962C8B-B14F-4D97-AF65-F5344CB8AC3E}">
        <p14:creationId xmlns:p14="http://schemas.microsoft.com/office/powerpoint/2010/main" val="323779555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What is debt?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040044"/>
                <a:ext cx="11094720" cy="428074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In many cases the payment is spread over each period:</a:t>
                </a:r>
              </a:p>
              <a:p>
                <a:pPr marL="0" algn="ctr">
                  <a:lnSpc>
                    <a:spcPct val="114000"/>
                  </a:lnSpc>
                  <a:spcBef>
                    <a:spcPts val="0"/>
                  </a:spcBef>
                  <a:spcAft>
                    <a:spcPts val="0"/>
                  </a:spcAft>
                  <a:buNone/>
                </a:pPr>
                <a:endParaRPr lang="en-US" sz="1000" b="0" i="1" dirty="0">
                  <a:solidFill>
                    <a:schemeClr val="accent4">
                      <a:lumMod val="50000"/>
                    </a:schemeClr>
                  </a:solidFill>
                  <a:latin typeface="Cambria Math" panose="02040503050406030204" pitchFamily="18" charset="0"/>
                </a:endParaRPr>
              </a:p>
              <a:p>
                <a:pPr marL="0" algn="ctr">
                  <a:lnSpc>
                    <a:spcPct val="114000"/>
                  </a:lnSpc>
                  <a:spcBef>
                    <a:spcPts val="0"/>
                  </a:spcBef>
                  <a:spcAft>
                    <a:spcPts val="0"/>
                  </a:spcAft>
                  <a:buNone/>
                </a:pPr>
                <a14:m>
                  <m:oMath xmlns:m="http://schemas.openxmlformats.org/officeDocument/2006/math">
                    <m:r>
                      <a:rPr lang="en-US" sz="3600" b="0" i="1" smtClean="0">
                        <a:solidFill>
                          <a:schemeClr val="accent4">
                            <a:lumMod val="50000"/>
                          </a:schemeClr>
                        </a:solidFill>
                        <a:latin typeface="Cambria Math" panose="02040503050406030204" pitchFamily="18" charset="0"/>
                      </a:rPr>
                      <m:t>𝐷</m:t>
                    </m:r>
                    <m:r>
                      <a:rPr lang="en-US" sz="3600" b="0" i="1" smtClean="0">
                        <a:solidFill>
                          <a:schemeClr val="accent4">
                            <a:lumMod val="50000"/>
                          </a:schemeClr>
                        </a:solidFill>
                        <a:latin typeface="Cambria Math" panose="02040503050406030204" pitchFamily="18" charset="0"/>
                      </a:rPr>
                      <m:t>=</m:t>
                    </m:r>
                    <m:nary>
                      <m:naryPr>
                        <m:chr m:val="∑"/>
                        <m:ctrlPr>
                          <a:rPr lang="en-US" sz="3600" b="0" i="1" smtClean="0">
                            <a:solidFill>
                              <a:schemeClr val="accent4">
                                <a:lumMod val="50000"/>
                              </a:schemeClr>
                            </a:solidFill>
                            <a:latin typeface="Cambria Math" panose="02040503050406030204" pitchFamily="18" charset="0"/>
                          </a:rPr>
                        </m:ctrlPr>
                      </m:naryPr>
                      <m:sub>
                        <m:r>
                          <m:rPr>
                            <m:brk m:alnAt="23"/>
                          </m:rPr>
                          <a:rPr lang="en-US" sz="3600" b="0" i="1" smtClean="0">
                            <a:solidFill>
                              <a:schemeClr val="accent4">
                                <a:lumMod val="50000"/>
                              </a:schemeClr>
                            </a:solidFill>
                            <a:latin typeface="Cambria Math" panose="02040503050406030204" pitchFamily="18" charset="0"/>
                          </a:rPr>
                          <m:t>1</m:t>
                        </m:r>
                      </m:sub>
                      <m:sup>
                        <m:r>
                          <a:rPr lang="en-US" sz="3600" b="0" i="1" smtClean="0">
                            <a:solidFill>
                              <a:schemeClr val="accent4">
                                <a:lumMod val="50000"/>
                              </a:schemeClr>
                            </a:solidFill>
                            <a:latin typeface="Cambria Math" panose="02040503050406030204" pitchFamily="18" charset="0"/>
                          </a:rPr>
                          <m:t>𝑇</m:t>
                        </m:r>
                      </m:sup>
                      <m:e>
                        <m:r>
                          <a:rPr lang="en-US" sz="3600" b="0" i="1" smtClean="0">
                            <a:solidFill>
                              <a:schemeClr val="accent4">
                                <a:lumMod val="50000"/>
                              </a:schemeClr>
                            </a:solidFill>
                            <a:latin typeface="Cambria Math" panose="02040503050406030204" pitchFamily="18" charset="0"/>
                          </a:rPr>
                          <m:t>𝐼</m:t>
                        </m:r>
                        <m:r>
                          <a:rPr lang="en-US" sz="3600" b="0" i="1" smtClean="0">
                            <a:solidFill>
                              <a:schemeClr val="accent4">
                                <a:lumMod val="50000"/>
                              </a:schemeClr>
                            </a:solidFill>
                            <a:latin typeface="Cambria Math" panose="02040503050406030204" pitchFamily="18" charset="0"/>
                          </a:rPr>
                          <m:t>∗</m:t>
                        </m:r>
                        <m:sSup>
                          <m:sSupPr>
                            <m:ctrlPr>
                              <a:rPr lang="en-US" sz="3600" b="0" i="1" smtClean="0">
                                <a:solidFill>
                                  <a:schemeClr val="accent4">
                                    <a:lumMod val="50000"/>
                                  </a:schemeClr>
                                </a:solidFill>
                                <a:latin typeface="Cambria Math" panose="02040503050406030204" pitchFamily="18" charset="0"/>
                              </a:rPr>
                            </m:ctrlPr>
                          </m:sSupPr>
                          <m:e>
                            <m:r>
                              <a:rPr lang="en-US" sz="3600" b="0" i="1" smtClean="0">
                                <a:solidFill>
                                  <a:schemeClr val="accent4">
                                    <a:lumMod val="50000"/>
                                  </a:schemeClr>
                                </a:solidFill>
                                <a:latin typeface="Cambria Math" panose="02040503050406030204" pitchFamily="18" charset="0"/>
                              </a:rPr>
                              <m:t>𝑟</m:t>
                            </m:r>
                          </m:e>
                          <m:sup>
                            <m:r>
                              <a:rPr lang="en-US" sz="3600" b="0" i="1" smtClean="0">
                                <a:solidFill>
                                  <a:schemeClr val="accent4">
                                    <a:lumMod val="50000"/>
                                  </a:schemeClr>
                                </a:solidFill>
                                <a:latin typeface="Cambria Math" panose="02040503050406030204" pitchFamily="18" charset="0"/>
                              </a:rPr>
                              <m:t>𝑡</m:t>
                            </m:r>
                          </m:sup>
                        </m:sSup>
                        <m:r>
                          <a:rPr lang="en-US" sz="3600" b="0" i="1" smtClean="0">
                            <a:solidFill>
                              <a:schemeClr val="accent4">
                                <a:lumMod val="50000"/>
                              </a:schemeClr>
                            </a:solidFill>
                            <a:latin typeface="Cambria Math" panose="02040503050406030204" pitchFamily="18" charset="0"/>
                          </a:rPr>
                          <m:t>+</m:t>
                        </m:r>
                        <m:r>
                          <a:rPr lang="en-US" sz="3600" b="0" i="1" smtClean="0">
                            <a:solidFill>
                              <a:schemeClr val="accent4">
                                <a:lumMod val="50000"/>
                              </a:schemeClr>
                            </a:solidFill>
                            <a:latin typeface="Cambria Math" panose="02040503050406030204" pitchFamily="18" charset="0"/>
                          </a:rPr>
                          <m:t>𝐼</m:t>
                        </m:r>
                      </m:e>
                    </m:nary>
                  </m:oMath>
                </a14:m>
                <a:r>
                  <a:rPr lang="en-US" sz="3600" dirty="0">
                    <a:solidFill>
                      <a:schemeClr val="accent4">
                        <a:lumMod val="50000"/>
                      </a:schemeClr>
                    </a:solidFill>
                  </a:rPr>
                  <a:t>	(10.1’)</a:t>
                </a:r>
              </a:p>
              <a:p>
                <a:pPr marL="0">
                  <a:lnSpc>
                    <a:spcPct val="114000"/>
                  </a:lnSpc>
                  <a:spcBef>
                    <a:spcPts val="0"/>
                  </a:spcBef>
                  <a:spcAft>
                    <a:spcPts val="0"/>
                  </a:spcAft>
                  <a:buNone/>
                </a:pPr>
                <a:endParaRPr lang="en-US" sz="1000" dirty="0">
                  <a:solidFill>
                    <a:schemeClr val="accent4">
                      <a:lumMod val="50000"/>
                    </a:schemeClr>
                  </a:solidFill>
                </a:endParaRPr>
              </a:p>
              <a:p>
                <a:pPr marL="0">
                  <a:lnSpc>
                    <a:spcPct val="114000"/>
                  </a:lnSpc>
                  <a:spcBef>
                    <a:spcPts val="0"/>
                  </a:spcBef>
                  <a:spcAft>
                    <a:spcPts val="0"/>
                  </a:spcAft>
                  <a:buNone/>
                </a:pPr>
                <a:r>
                  <a:rPr lang="en-US" sz="3600" dirty="0">
                    <a:solidFill>
                      <a:schemeClr val="accent4">
                        <a:lumMod val="50000"/>
                      </a:schemeClr>
                    </a:solidFill>
                  </a:rPr>
                  <a:t>in this case the interest is each period (usually year). Another alternative is to repay part of the debt each year, together with interest, like in mortgage.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040044"/>
                <a:ext cx="11094720" cy="4280746"/>
              </a:xfrm>
              <a:blipFill>
                <a:blip r:embed="rId2"/>
                <a:stretch>
                  <a:fillRect l="-2473" t="-1282"/>
                </a:stretch>
              </a:blipFill>
            </p:spPr>
            <p:txBody>
              <a:bodyPr/>
              <a:lstStyle/>
              <a:p>
                <a:r>
                  <a:rPr lang="en-US">
                    <a:noFill/>
                  </a:rPr>
                  <a:t> </a:t>
                </a:r>
              </a:p>
            </p:txBody>
          </p:sp>
        </mc:Fallback>
      </mc:AlternateContent>
    </p:spTree>
    <p:extLst>
      <p:ext uri="{BB962C8B-B14F-4D97-AF65-F5344CB8AC3E}">
        <p14:creationId xmlns:p14="http://schemas.microsoft.com/office/powerpoint/2010/main" val="44480413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What is debt?</a:t>
            </a:r>
          </a:p>
        </p:txBody>
      </p:sp>
      <p:sp>
        <p:nvSpPr>
          <p:cNvPr id="3" name="Content Placeholder 2"/>
          <p:cNvSpPr>
            <a:spLocks noGrp="1"/>
          </p:cNvSpPr>
          <p:nvPr>
            <p:ph idx="1"/>
          </p:nvPr>
        </p:nvSpPr>
        <p:spPr>
          <a:xfrm>
            <a:off x="1097280" y="2040044"/>
            <a:ext cx="11094720" cy="428074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There are three important distinctions that matter:</a:t>
            </a:r>
          </a:p>
          <a:p>
            <a:pPr marL="0" indent="0">
              <a:lnSpc>
                <a:spcPct val="114000"/>
              </a:lnSpc>
              <a:spcBef>
                <a:spcPts val="0"/>
              </a:spcBef>
              <a:spcAft>
                <a:spcPts val="0"/>
              </a:spcAft>
              <a:buNone/>
            </a:pPr>
            <a:r>
              <a:rPr lang="en-US" sz="3600" i="1" dirty="0">
                <a:solidFill>
                  <a:schemeClr val="accent4">
                    <a:lumMod val="50000"/>
                  </a:schemeClr>
                </a:solidFill>
              </a:rPr>
              <a:t>1) Installment vs revolving credit</a:t>
            </a:r>
            <a:r>
              <a:rPr lang="en-US" sz="3600" dirty="0">
                <a:solidFill>
                  <a:schemeClr val="accent4">
                    <a:lumMod val="50000"/>
                  </a:schemeClr>
                </a:solidFill>
              </a:rPr>
              <a:t>. </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Installment credit is the standard fixed-term (’term’) loan</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Revolving credit (e.g., credit lines) is more flexible and allows to ‘draw’ money up to the agreed ceiling, which cannot be surpassed </a:t>
            </a:r>
          </a:p>
          <a:p>
            <a:pPr marL="0" indent="0">
              <a:lnSpc>
                <a:spcPct val="114000"/>
              </a:lnSpc>
              <a:spcBef>
                <a:spcPts val="0"/>
              </a:spcBef>
              <a:spcAft>
                <a:spcPts val="0"/>
              </a:spcAft>
              <a:buNone/>
            </a:pPr>
            <a:r>
              <a:rPr lang="en-US" sz="3200" dirty="0">
                <a:solidFill>
                  <a:schemeClr val="accent4">
                    <a:lumMod val="50000"/>
                  </a:schemeClr>
                </a:solidFill>
              </a:rPr>
              <a:t>Revolving credit is often more expensive.</a:t>
            </a:r>
          </a:p>
        </p:txBody>
      </p:sp>
    </p:spTree>
    <p:extLst>
      <p:ext uri="{BB962C8B-B14F-4D97-AF65-F5344CB8AC3E}">
        <p14:creationId xmlns:p14="http://schemas.microsoft.com/office/powerpoint/2010/main" val="262617878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What is debt?</a:t>
            </a:r>
          </a:p>
        </p:txBody>
      </p:sp>
      <p:sp>
        <p:nvSpPr>
          <p:cNvPr id="3" name="Content Placeholder 2"/>
          <p:cNvSpPr>
            <a:spLocks noGrp="1"/>
          </p:cNvSpPr>
          <p:nvPr>
            <p:ph idx="1"/>
          </p:nvPr>
        </p:nvSpPr>
        <p:spPr>
          <a:xfrm>
            <a:off x="1097280" y="2040044"/>
            <a:ext cx="10943267" cy="4280746"/>
          </a:xfrm>
        </p:spPr>
        <p:txBody>
          <a:bodyPr>
            <a:noAutofit/>
          </a:bodyPr>
          <a:lstStyle/>
          <a:p>
            <a:pPr marL="0">
              <a:lnSpc>
                <a:spcPct val="100000"/>
              </a:lnSpc>
              <a:spcBef>
                <a:spcPts val="600"/>
              </a:spcBef>
              <a:buNone/>
            </a:pPr>
            <a:r>
              <a:rPr lang="en-US" sz="3600" dirty="0">
                <a:solidFill>
                  <a:schemeClr val="accent4">
                    <a:lumMod val="50000"/>
                  </a:schemeClr>
                </a:solidFill>
              </a:rPr>
              <a:t>2) </a:t>
            </a:r>
            <a:r>
              <a:rPr lang="en-US" sz="3600" i="1" dirty="0">
                <a:solidFill>
                  <a:schemeClr val="accent4">
                    <a:lumMod val="50000"/>
                  </a:schemeClr>
                </a:solidFill>
              </a:rPr>
              <a:t>Secured vs. unsecured credit</a:t>
            </a:r>
            <a:r>
              <a:rPr lang="en-US" sz="3600" dirty="0">
                <a:solidFill>
                  <a:schemeClr val="accent4">
                    <a:lumMod val="50000"/>
                  </a:schemeClr>
                </a:solidFill>
              </a:rPr>
              <a:t>. </a:t>
            </a:r>
          </a:p>
          <a:p>
            <a:pPr marL="0">
              <a:lnSpc>
                <a:spcPct val="100000"/>
              </a:lnSpc>
              <a:spcBef>
                <a:spcPts val="600"/>
              </a:spcBef>
              <a:buNone/>
            </a:pPr>
            <a:r>
              <a:rPr lang="en-US" sz="3600" dirty="0">
                <a:solidFill>
                  <a:schemeClr val="accent4">
                    <a:lumMod val="50000"/>
                  </a:schemeClr>
                </a:solidFill>
              </a:rPr>
              <a:t>Secured credit has collateral that guarantees it and reassure the lender. </a:t>
            </a:r>
          </a:p>
          <a:p>
            <a:pPr marL="0">
              <a:lnSpc>
                <a:spcPct val="100000"/>
              </a:lnSpc>
              <a:spcBef>
                <a:spcPts val="600"/>
              </a:spcBef>
              <a:buNone/>
            </a:pPr>
            <a:r>
              <a:rPr lang="en-US" sz="3600" dirty="0">
                <a:solidFill>
                  <a:schemeClr val="accent4">
                    <a:lumMod val="50000"/>
                  </a:schemeClr>
                </a:solidFill>
              </a:rPr>
              <a:t>Unsecured credit is granted when the lender can trust the venture to generate enough cash flow to repay the loan.</a:t>
            </a:r>
          </a:p>
        </p:txBody>
      </p:sp>
    </p:spTree>
    <p:extLst>
      <p:ext uri="{BB962C8B-B14F-4D97-AF65-F5344CB8AC3E}">
        <p14:creationId xmlns:p14="http://schemas.microsoft.com/office/powerpoint/2010/main" val="28216409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What is debt?</a:t>
            </a:r>
          </a:p>
        </p:txBody>
      </p:sp>
      <p:sp>
        <p:nvSpPr>
          <p:cNvPr id="3" name="Content Placeholder 2"/>
          <p:cNvSpPr>
            <a:spLocks noGrp="1"/>
          </p:cNvSpPr>
          <p:nvPr>
            <p:ph idx="1"/>
          </p:nvPr>
        </p:nvSpPr>
        <p:spPr>
          <a:xfrm>
            <a:off x="1097280" y="2012612"/>
            <a:ext cx="10892151" cy="4280746"/>
          </a:xfrm>
        </p:spPr>
        <p:txBody>
          <a:bodyPr>
            <a:noAutofit/>
          </a:bodyPr>
          <a:lstStyle/>
          <a:p>
            <a:pPr marL="0">
              <a:lnSpc>
                <a:spcPct val="100000"/>
              </a:lnSpc>
              <a:spcBef>
                <a:spcPts val="600"/>
              </a:spcBef>
              <a:buNone/>
            </a:pPr>
            <a:r>
              <a:rPr lang="en-US" sz="3600" dirty="0">
                <a:solidFill>
                  <a:schemeClr val="accent4">
                    <a:lumMod val="50000"/>
                  </a:schemeClr>
                </a:solidFill>
              </a:rPr>
              <a:t>3) </a:t>
            </a:r>
            <a:r>
              <a:rPr lang="en-US" sz="3600" i="1" dirty="0">
                <a:solidFill>
                  <a:schemeClr val="accent4">
                    <a:lumMod val="50000"/>
                  </a:schemeClr>
                </a:solidFill>
              </a:rPr>
              <a:t>Personal vs. corporate debt</a:t>
            </a:r>
            <a:r>
              <a:rPr lang="en-US" sz="3600" dirty="0">
                <a:solidFill>
                  <a:schemeClr val="accent4">
                    <a:lumMod val="50000"/>
                  </a:schemeClr>
                </a:solidFill>
              </a:rPr>
              <a:t>.</a:t>
            </a:r>
          </a:p>
          <a:p>
            <a:pPr marL="0">
              <a:lnSpc>
                <a:spcPct val="100000"/>
              </a:lnSpc>
              <a:spcBef>
                <a:spcPts val="600"/>
              </a:spcBef>
              <a:buNone/>
            </a:pPr>
            <a:r>
              <a:rPr lang="en-US" sz="3600" dirty="0">
                <a:solidFill>
                  <a:schemeClr val="accent4">
                    <a:lumMod val="50000"/>
                  </a:schemeClr>
                </a:solidFill>
              </a:rPr>
              <a:t>Founders often can (or need to) tap personal borrowing capacity to obtain resources before their company becomes ‘bankable.’ </a:t>
            </a:r>
          </a:p>
          <a:p>
            <a:pPr marL="576072" indent="-182880">
              <a:lnSpc>
                <a:spcPct val="100000"/>
              </a:lnSpc>
              <a:spcBef>
                <a:spcPts val="600"/>
              </a:spcBef>
              <a:buFont typeface="Courier New" panose="02070309020205020404" pitchFamily="49" charset="0"/>
              <a:buChar char="o"/>
            </a:pPr>
            <a:r>
              <a:rPr lang="en-US" sz="3200" dirty="0">
                <a:solidFill>
                  <a:schemeClr val="accent4">
                    <a:lumMod val="50000"/>
                  </a:schemeClr>
                </a:solidFill>
              </a:rPr>
              <a:t> Example: investing in bringing the idea to prototype stage before the company is incorporated. </a:t>
            </a:r>
          </a:p>
        </p:txBody>
      </p:sp>
    </p:spTree>
    <p:extLst>
      <p:ext uri="{BB962C8B-B14F-4D97-AF65-F5344CB8AC3E}">
        <p14:creationId xmlns:p14="http://schemas.microsoft.com/office/powerpoint/2010/main" val="118502789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Structure of debt contracts</a:t>
            </a:r>
          </a:p>
        </p:txBody>
      </p:sp>
      <p:sp>
        <p:nvSpPr>
          <p:cNvPr id="3" name="Content Placeholder 2"/>
          <p:cNvSpPr>
            <a:spLocks noGrp="1"/>
          </p:cNvSpPr>
          <p:nvPr>
            <p:ph idx="1"/>
          </p:nvPr>
        </p:nvSpPr>
        <p:spPr>
          <a:xfrm>
            <a:off x="941832" y="2040044"/>
            <a:ext cx="1133856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There are four key elements of a debt contract beyond the amount: </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Maturity: how long is the contract </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Cost: several components </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Collateral: how is the principal guaranteed </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Covenants: how is the lender protected</a:t>
            </a:r>
          </a:p>
        </p:txBody>
      </p:sp>
    </p:spTree>
    <p:extLst>
      <p:ext uri="{BB962C8B-B14F-4D97-AF65-F5344CB8AC3E}">
        <p14:creationId xmlns:p14="http://schemas.microsoft.com/office/powerpoint/2010/main" val="249106875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Structure of debt contracts</a:t>
            </a:r>
          </a:p>
        </p:txBody>
      </p:sp>
      <p:sp>
        <p:nvSpPr>
          <p:cNvPr id="3" name="Content Placeholder 2"/>
          <p:cNvSpPr>
            <a:spLocks noGrp="1"/>
          </p:cNvSpPr>
          <p:nvPr>
            <p:ph idx="1"/>
          </p:nvPr>
        </p:nvSpPr>
        <p:spPr>
          <a:xfrm>
            <a:off x="941832" y="2040044"/>
            <a:ext cx="1133856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1) Maturity. </a:t>
            </a:r>
          </a:p>
          <a:p>
            <a:pPr marL="0">
              <a:lnSpc>
                <a:spcPct val="114000"/>
              </a:lnSpc>
              <a:spcBef>
                <a:spcPts val="0"/>
              </a:spcBef>
              <a:spcAft>
                <a:spcPts val="0"/>
              </a:spcAft>
              <a:buNone/>
            </a:pPr>
            <a:r>
              <a:rPr lang="en-US" sz="3600" dirty="0">
                <a:solidFill>
                  <a:schemeClr val="accent4">
                    <a:lumMod val="50000"/>
                  </a:schemeClr>
                </a:solidFill>
              </a:rPr>
              <a:t>This is the date by which the loan has to be fully repaid.</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Short term: &lt; 1 year</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Long term: &gt; 1 year</a:t>
            </a:r>
          </a:p>
          <a:p>
            <a:pPr marL="0" indent="0">
              <a:lnSpc>
                <a:spcPct val="114000"/>
              </a:lnSpc>
              <a:spcBef>
                <a:spcPts val="0"/>
              </a:spcBef>
              <a:spcAft>
                <a:spcPts val="0"/>
              </a:spcAft>
              <a:buNone/>
            </a:pPr>
            <a:r>
              <a:rPr lang="en-US" sz="3600" dirty="0">
                <a:solidFill>
                  <a:schemeClr val="accent4">
                    <a:lumMod val="50000"/>
                  </a:schemeClr>
                </a:solidFill>
              </a:rPr>
              <a:t>When all payments occur at maturity we talk of ‘bullet’ loan.</a:t>
            </a:r>
          </a:p>
          <a:p>
            <a:pPr marL="0" indent="0">
              <a:lnSpc>
                <a:spcPct val="114000"/>
              </a:lnSpc>
              <a:spcBef>
                <a:spcPts val="0"/>
              </a:spcBef>
              <a:spcAft>
                <a:spcPts val="0"/>
              </a:spcAft>
              <a:buNone/>
            </a:pPr>
            <a:r>
              <a:rPr lang="en-US" sz="3600" dirty="0">
                <a:solidFill>
                  <a:schemeClr val="accent4">
                    <a:lumMod val="50000"/>
                  </a:schemeClr>
                </a:solidFill>
              </a:rPr>
              <a:t>When revolving credit is renewed we talk of ‘roll-over.’</a:t>
            </a:r>
          </a:p>
          <a:p>
            <a:pPr marL="0">
              <a:lnSpc>
                <a:spcPct val="114000"/>
              </a:lnSpc>
              <a:spcBef>
                <a:spcPts val="0"/>
              </a:spcBef>
              <a:spcAft>
                <a:spcPts val="0"/>
              </a:spcAft>
              <a:buNone/>
            </a:pPr>
            <a:r>
              <a:rPr lang="en-US" sz="3600" dirty="0">
                <a:solidFill>
                  <a:schemeClr val="accent4">
                    <a:lumMod val="50000"/>
                  </a:schemeClr>
                </a:solidFill>
              </a:rPr>
              <a:t>	</a:t>
            </a:r>
          </a:p>
        </p:txBody>
      </p:sp>
    </p:spTree>
    <p:extLst>
      <p:ext uri="{BB962C8B-B14F-4D97-AF65-F5344CB8AC3E}">
        <p14:creationId xmlns:p14="http://schemas.microsoft.com/office/powerpoint/2010/main" val="73919875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Structure of debt contracts</a:t>
            </a:r>
          </a:p>
        </p:txBody>
      </p:sp>
      <p:sp>
        <p:nvSpPr>
          <p:cNvPr id="3" name="Content Placeholder 2"/>
          <p:cNvSpPr>
            <a:spLocks noGrp="1"/>
          </p:cNvSpPr>
          <p:nvPr>
            <p:ph idx="1"/>
          </p:nvPr>
        </p:nvSpPr>
        <p:spPr>
          <a:xfrm>
            <a:off x="941832" y="2040044"/>
            <a:ext cx="11338560" cy="4542500"/>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2) Cost.</a:t>
            </a:r>
          </a:p>
          <a:p>
            <a:pPr marL="0">
              <a:lnSpc>
                <a:spcPct val="114000"/>
              </a:lnSpc>
              <a:spcBef>
                <a:spcPts val="0"/>
              </a:spcBef>
              <a:spcAft>
                <a:spcPts val="0"/>
              </a:spcAft>
              <a:buNone/>
            </a:pPr>
            <a:r>
              <a:rPr lang="en-US" sz="3600" dirty="0">
                <a:solidFill>
                  <a:schemeClr val="accent4">
                    <a:lumMod val="50000"/>
                  </a:schemeClr>
                </a:solidFill>
              </a:rPr>
              <a:t>Two elements: interest rates and fees. </a:t>
            </a:r>
          </a:p>
          <a:p>
            <a:pPr marL="0">
              <a:lnSpc>
                <a:spcPct val="114000"/>
              </a:lnSpc>
              <a:spcBef>
                <a:spcPts val="0"/>
              </a:spcBef>
              <a:spcAft>
                <a:spcPts val="0"/>
              </a:spcAft>
              <a:buNone/>
            </a:pPr>
            <a:r>
              <a:rPr lang="en-US" sz="3600" dirty="0">
                <a:solidFill>
                  <a:schemeClr val="accent4">
                    <a:lumMod val="50000"/>
                  </a:schemeClr>
                </a:solidFill>
              </a:rPr>
              <a:t>Costs depend on the principal, not on company valuation!</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Fees may be high in % terms when the loan is small</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Interest rate may be: </a:t>
            </a:r>
          </a:p>
          <a:p>
            <a:pPr marL="1143000" lvl="1" indent="-457200">
              <a:lnSpc>
                <a:spcPct val="114000"/>
              </a:lnSpc>
              <a:spcBef>
                <a:spcPts val="0"/>
              </a:spcBef>
              <a:spcAft>
                <a:spcPts val="0"/>
              </a:spcAft>
              <a:buFontTx/>
              <a:buChar char="-"/>
            </a:pPr>
            <a:r>
              <a:rPr lang="en-US" sz="3400" dirty="0">
                <a:solidFill>
                  <a:schemeClr val="accent4">
                    <a:lumMod val="50000"/>
                  </a:schemeClr>
                </a:solidFill>
              </a:rPr>
              <a:t>Variable (spread on anchor rate, e.g., prime) </a:t>
            </a:r>
          </a:p>
          <a:p>
            <a:pPr marL="1143000" lvl="1" indent="-457200">
              <a:lnSpc>
                <a:spcPct val="114000"/>
              </a:lnSpc>
              <a:spcBef>
                <a:spcPts val="0"/>
              </a:spcBef>
              <a:spcAft>
                <a:spcPts val="0"/>
              </a:spcAft>
              <a:buFontTx/>
              <a:buChar char="-"/>
            </a:pPr>
            <a:r>
              <a:rPr lang="en-US" sz="3400" dirty="0">
                <a:solidFill>
                  <a:schemeClr val="accent4">
                    <a:lumMod val="50000"/>
                  </a:schemeClr>
                </a:solidFill>
              </a:rPr>
              <a:t>Fixed</a:t>
            </a:r>
          </a:p>
        </p:txBody>
      </p:sp>
    </p:spTree>
    <p:extLst>
      <p:ext uri="{BB962C8B-B14F-4D97-AF65-F5344CB8AC3E}">
        <p14:creationId xmlns:p14="http://schemas.microsoft.com/office/powerpoint/2010/main" val="285913234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Structure of debt contracts</a:t>
            </a:r>
          </a:p>
        </p:txBody>
      </p:sp>
      <p:sp>
        <p:nvSpPr>
          <p:cNvPr id="3" name="Content Placeholder 2"/>
          <p:cNvSpPr>
            <a:spLocks noGrp="1"/>
          </p:cNvSpPr>
          <p:nvPr>
            <p:ph idx="1"/>
          </p:nvPr>
        </p:nvSpPr>
        <p:spPr>
          <a:xfrm>
            <a:off x="941832" y="2040044"/>
            <a:ext cx="11250168"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3) Collateral. </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Is an asset that is seized by the lender in case of default </a:t>
            </a:r>
            <a:r>
              <a:rPr lang="en-150" sz="3600" dirty="0">
                <a:solidFill>
                  <a:schemeClr val="accent4">
                    <a:lumMod val="50000"/>
                  </a:schemeClr>
                </a:solidFill>
              </a:rPr>
              <a:t>––</a:t>
            </a:r>
            <a:r>
              <a:rPr lang="en-US" sz="3600" dirty="0">
                <a:solidFill>
                  <a:schemeClr val="accent4">
                    <a:lumMod val="50000"/>
                  </a:schemeClr>
                </a:solidFill>
              </a:rPr>
              <a:t>&gt; Search for liquid assets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Is often a tangible asset, but it can also be intangibles (patent or trademark)</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With recourse loans lenders can also seize assets not pledged as collateral, if this falls short of the amount</a:t>
            </a: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21533912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Structure of debt contracts</a:t>
            </a:r>
          </a:p>
        </p:txBody>
      </p:sp>
      <p:sp>
        <p:nvSpPr>
          <p:cNvPr id="3" name="Content Placeholder 2"/>
          <p:cNvSpPr>
            <a:spLocks noGrp="1"/>
          </p:cNvSpPr>
          <p:nvPr>
            <p:ph idx="1"/>
          </p:nvPr>
        </p:nvSpPr>
        <p:spPr>
          <a:xfrm>
            <a:off x="941832" y="2040044"/>
            <a:ext cx="1133856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4) Covenants. </a:t>
            </a:r>
          </a:p>
          <a:p>
            <a:pPr marL="0">
              <a:lnSpc>
                <a:spcPct val="114000"/>
              </a:lnSpc>
              <a:spcBef>
                <a:spcPts val="0"/>
              </a:spcBef>
              <a:spcAft>
                <a:spcPts val="0"/>
              </a:spcAft>
              <a:buNone/>
            </a:pPr>
            <a:r>
              <a:rPr lang="en-US" sz="3600" dirty="0">
                <a:solidFill>
                  <a:schemeClr val="accent4">
                    <a:lumMod val="50000"/>
                  </a:schemeClr>
                </a:solidFill>
              </a:rPr>
              <a:t>They are legal clauses that help protect the lender from borrower misbehavior and reduce repayment risk.</a:t>
            </a:r>
          </a:p>
          <a:p>
            <a:pPr marL="0">
              <a:lnSpc>
                <a:spcPct val="114000"/>
              </a:lnSpc>
              <a:spcBef>
                <a:spcPts val="0"/>
              </a:spcBef>
              <a:spcAft>
                <a:spcPts val="0"/>
              </a:spcAft>
              <a:buNone/>
            </a:pPr>
            <a:r>
              <a:rPr lang="en-US" sz="3600" dirty="0">
                <a:solidFill>
                  <a:schemeClr val="accent4">
                    <a:lumMod val="50000"/>
                  </a:schemeClr>
                </a:solidFill>
              </a:rPr>
              <a:t>Riskier loans have more covenants. </a:t>
            </a:r>
          </a:p>
          <a:p>
            <a:pPr marL="0">
              <a:lnSpc>
                <a:spcPct val="114000"/>
              </a:lnSpc>
              <a:spcBef>
                <a:spcPts val="0"/>
              </a:spcBef>
              <a:spcAft>
                <a:spcPts val="0"/>
              </a:spcAft>
              <a:buNone/>
            </a:pPr>
            <a:r>
              <a:rPr lang="en-US" sz="3600" dirty="0">
                <a:solidFill>
                  <a:schemeClr val="accent4">
                    <a:lumMod val="50000"/>
                  </a:schemeClr>
                </a:solidFill>
              </a:rPr>
              <a:t>We distinguish two types of covenants:</a:t>
            </a:r>
          </a:p>
        </p:txBody>
      </p:sp>
    </p:spTree>
    <p:extLst>
      <p:ext uri="{BB962C8B-B14F-4D97-AF65-F5344CB8AC3E}">
        <p14:creationId xmlns:p14="http://schemas.microsoft.com/office/powerpoint/2010/main" val="30776592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Debt covenants</a:t>
            </a:r>
            <a:endParaRPr lang="en-US" sz="6000" dirty="0"/>
          </a:p>
        </p:txBody>
      </p:sp>
      <p:sp>
        <p:nvSpPr>
          <p:cNvPr id="3" name="Content Placeholder 2"/>
          <p:cNvSpPr>
            <a:spLocks noGrp="1"/>
          </p:cNvSpPr>
          <p:nvPr>
            <p:ph idx="1"/>
          </p:nvPr>
        </p:nvSpPr>
        <p:spPr>
          <a:xfrm>
            <a:off x="1097279" y="2040044"/>
            <a:ext cx="10318521" cy="426988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Affirmative covenants: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They are used to induce virtuous behavior and avoid repayment problems by setting limits/targets to financial ratios, such as interest coverage or return on equity (ROA)</a:t>
            </a:r>
          </a:p>
        </p:txBody>
      </p:sp>
    </p:spTree>
    <p:extLst>
      <p:ext uri="{BB962C8B-B14F-4D97-AF65-F5344CB8AC3E}">
        <p14:creationId xmlns:p14="http://schemas.microsoft.com/office/powerpoint/2010/main" val="381978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Some data on EF: VC/GDP ratio</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07282" y="1737360"/>
            <a:ext cx="3975100" cy="4694555"/>
          </a:xfrm>
          <a:prstGeom prst="rect">
            <a:avLst/>
          </a:prstGeom>
          <a:noFill/>
        </p:spPr>
      </p:pic>
      <p:sp>
        <p:nvSpPr>
          <p:cNvPr id="3" name="Slide Number Placeholder 2"/>
          <p:cNvSpPr>
            <a:spLocks noGrp="1"/>
          </p:cNvSpPr>
          <p:nvPr>
            <p:ph type="sldNum" sz="quarter" idx="12"/>
          </p:nvPr>
        </p:nvSpPr>
        <p:spPr/>
        <p:txBody>
          <a:bodyPr/>
          <a:lstStyle/>
          <a:p>
            <a:fld id="{87505C8C-BB84-42E2-A236-8AB4ACB7820A}" type="slidenum">
              <a:rPr lang="en-US" smtClean="0"/>
              <a:t>29</a:t>
            </a:fld>
            <a:endParaRPr lang="en-US" dirty="0"/>
          </a:p>
        </p:txBody>
      </p:sp>
    </p:spTree>
    <p:extLst>
      <p:ext uri="{BB962C8B-B14F-4D97-AF65-F5344CB8AC3E}">
        <p14:creationId xmlns:p14="http://schemas.microsoft.com/office/powerpoint/2010/main" val="274658211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Debt covenants</a:t>
            </a:r>
            <a:endParaRPr lang="en-US" sz="6000" dirty="0"/>
          </a:p>
        </p:txBody>
      </p:sp>
      <p:sp>
        <p:nvSpPr>
          <p:cNvPr id="3" name="Content Placeholder 2"/>
          <p:cNvSpPr>
            <a:spLocks noGrp="1"/>
          </p:cNvSpPr>
          <p:nvPr>
            <p:ph idx="1"/>
          </p:nvPr>
        </p:nvSpPr>
        <p:spPr>
          <a:xfrm>
            <a:off x="1097279" y="2040044"/>
            <a:ext cx="10318521" cy="4269884"/>
          </a:xfrm>
        </p:spPr>
        <p:txBody>
          <a:bodyPr>
            <a:normAutofit lnSpcReduction="10000"/>
          </a:bodyPr>
          <a:lstStyle/>
          <a:p>
            <a:pPr marL="0">
              <a:lnSpc>
                <a:spcPct val="114000"/>
              </a:lnSpc>
              <a:spcBef>
                <a:spcPts val="0"/>
              </a:spcBef>
              <a:spcAft>
                <a:spcPts val="0"/>
              </a:spcAft>
              <a:buNone/>
            </a:pPr>
            <a:r>
              <a:rPr lang="en-US" sz="3600" dirty="0">
                <a:solidFill>
                  <a:schemeClr val="accent4">
                    <a:lumMod val="50000"/>
                  </a:schemeClr>
                </a:solidFill>
              </a:rPr>
              <a:t>Negative covenants (prohibitions):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They punish the borrower for taking actions that may make repayment more difficult</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t>
            </a:r>
            <a:r>
              <a:rPr lang="en-150" sz="3600" dirty="0">
                <a:solidFill>
                  <a:schemeClr val="accent4">
                    <a:lumMod val="50000"/>
                  </a:schemeClr>
                </a:solidFill>
              </a:rPr>
              <a:t>…</a:t>
            </a:r>
            <a:r>
              <a:rPr lang="en-US" sz="3600" dirty="0">
                <a:solidFill>
                  <a:schemeClr val="accent4">
                    <a:lumMod val="50000"/>
                  </a:schemeClr>
                </a:solidFill>
              </a:rPr>
              <a:t> actions cannot be prevented </a:t>
            </a:r>
            <a:r>
              <a:rPr lang="en-150" sz="3600" dirty="0">
                <a:solidFill>
                  <a:schemeClr val="accent4">
                    <a:lumMod val="50000"/>
                  </a:schemeClr>
                </a:solidFill>
              </a:rPr>
              <a:t>…</a:t>
            </a:r>
            <a:endParaRPr lang="en-US" sz="3600" dirty="0">
              <a:solidFill>
                <a:schemeClr val="accent4">
                  <a:lumMod val="50000"/>
                </a:schemeClr>
              </a:solidFill>
            </a:endParaRP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But if they occur, then the loan can be recalled </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Example: payment of dividends before repayment of debt</a:t>
            </a:r>
          </a:p>
        </p:txBody>
      </p:sp>
    </p:spTree>
    <p:extLst>
      <p:ext uri="{BB962C8B-B14F-4D97-AF65-F5344CB8AC3E}">
        <p14:creationId xmlns:p14="http://schemas.microsoft.com/office/powerpoint/2010/main" val="267766903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Debt covenants</a:t>
            </a:r>
          </a:p>
        </p:txBody>
      </p:sp>
      <p:sp>
        <p:nvSpPr>
          <p:cNvPr id="3" name="Content Placeholder 2"/>
          <p:cNvSpPr>
            <a:spLocks noGrp="1"/>
          </p:cNvSpPr>
          <p:nvPr>
            <p:ph idx="1"/>
          </p:nvPr>
        </p:nvSpPr>
        <p:spPr>
          <a:xfrm>
            <a:off x="1097280" y="2040044"/>
            <a:ext cx="10442448" cy="4251028"/>
          </a:xfrm>
        </p:spPr>
        <p:txBody>
          <a:bodyPr>
            <a:normAutofit/>
          </a:bodyPr>
          <a:lstStyle/>
          <a:p>
            <a:pPr marL="0">
              <a:lnSpc>
                <a:spcPct val="100000"/>
              </a:lnSpc>
              <a:spcBef>
                <a:spcPts val="600"/>
              </a:spcBef>
              <a:buNone/>
            </a:pPr>
            <a:r>
              <a:rPr lang="en-US" sz="3600" dirty="0">
                <a:solidFill>
                  <a:schemeClr val="accent4">
                    <a:lumMod val="50000"/>
                  </a:schemeClr>
                </a:solidFill>
              </a:rPr>
              <a:t>A key covenant is seniority, that regulates the order of repayment to different lenders, depending on the timing of their investment and sometimes also its size. </a:t>
            </a:r>
          </a:p>
        </p:txBody>
      </p:sp>
    </p:spTree>
    <p:extLst>
      <p:ext uri="{BB962C8B-B14F-4D97-AF65-F5344CB8AC3E}">
        <p14:creationId xmlns:p14="http://schemas.microsoft.com/office/powerpoint/2010/main" val="63798116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Debt covenants</a:t>
            </a:r>
          </a:p>
        </p:txBody>
      </p:sp>
      <p:sp>
        <p:nvSpPr>
          <p:cNvPr id="3" name="Content Placeholder 2"/>
          <p:cNvSpPr>
            <a:spLocks noGrp="1"/>
          </p:cNvSpPr>
          <p:nvPr>
            <p:ph idx="1"/>
          </p:nvPr>
        </p:nvSpPr>
        <p:spPr>
          <a:xfrm>
            <a:off x="1097280" y="2040044"/>
            <a:ext cx="10442448" cy="4251028"/>
          </a:xfrm>
        </p:spPr>
        <p:txBody>
          <a:bodyPr>
            <a:normAutofit lnSpcReduction="10000"/>
          </a:bodyPr>
          <a:lstStyle/>
          <a:p>
            <a:pPr marL="0">
              <a:lnSpc>
                <a:spcPct val="114000"/>
              </a:lnSpc>
              <a:spcBef>
                <a:spcPts val="0"/>
              </a:spcBef>
              <a:spcAft>
                <a:spcPts val="0"/>
              </a:spcAft>
              <a:buNone/>
            </a:pPr>
            <a:r>
              <a:rPr lang="en-US" sz="3600" dirty="0">
                <a:solidFill>
                  <a:schemeClr val="accent4">
                    <a:lumMod val="50000"/>
                  </a:schemeClr>
                </a:solidFill>
              </a:rPr>
              <a:t>In case of default, covenants are often used as negotiating chips to force borrowers to take actions favorable to the lender, rather than to trigger extreme actions like repossessions. </a:t>
            </a:r>
          </a:p>
          <a:p>
            <a:pPr marL="0">
              <a:lnSpc>
                <a:spcPct val="114000"/>
              </a:lnSpc>
              <a:spcBef>
                <a:spcPts val="0"/>
              </a:spcBef>
              <a:spcAft>
                <a:spcPts val="0"/>
              </a:spcAft>
              <a:buNone/>
            </a:pPr>
            <a:r>
              <a:rPr lang="en-US" sz="3600" dirty="0">
                <a:solidFill>
                  <a:schemeClr val="accent4">
                    <a:lumMod val="50000"/>
                  </a:schemeClr>
                </a:solidFill>
              </a:rPr>
              <a:t>There are often substantial transaction costs in repossessions and in reselling assets, which make a negotiated solution more appealing. </a:t>
            </a:r>
          </a:p>
        </p:txBody>
      </p:sp>
    </p:spTree>
    <p:extLst>
      <p:ext uri="{BB962C8B-B14F-4D97-AF65-F5344CB8AC3E}">
        <p14:creationId xmlns:p14="http://schemas.microsoft.com/office/powerpoint/2010/main" val="70132696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Debt vs. equity</a:t>
            </a:r>
          </a:p>
        </p:txBody>
      </p:sp>
      <p:sp>
        <p:nvSpPr>
          <p:cNvPr id="3" name="Content Placeholder 2"/>
          <p:cNvSpPr>
            <a:spLocks noGrp="1"/>
          </p:cNvSpPr>
          <p:nvPr>
            <p:ph idx="1"/>
          </p:nvPr>
        </p:nvSpPr>
        <p:spPr>
          <a:xfrm>
            <a:off x="1097280" y="2040044"/>
            <a:ext cx="10853928" cy="4196164"/>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A common fallacy is that debt is cheaper than equity because it is non-dilutive of founders’ ownership.</a:t>
            </a:r>
          </a:p>
          <a:p>
            <a:pPr marL="0">
              <a:lnSpc>
                <a:spcPct val="114000"/>
              </a:lnSpc>
              <a:spcBef>
                <a:spcPts val="0"/>
              </a:spcBef>
              <a:spcAft>
                <a:spcPts val="0"/>
              </a:spcAft>
              <a:buNone/>
            </a:pPr>
            <a:r>
              <a:rPr lang="en-US" sz="3600" dirty="0">
                <a:solidFill>
                  <a:schemeClr val="accent4">
                    <a:lumMod val="50000"/>
                  </a:schemeClr>
                </a:solidFill>
              </a:rPr>
              <a:t>This is wrong!</a:t>
            </a:r>
          </a:p>
          <a:p>
            <a:pPr marL="0">
              <a:lnSpc>
                <a:spcPct val="114000"/>
              </a:lnSpc>
              <a:spcBef>
                <a:spcPts val="0"/>
              </a:spcBef>
              <a:spcAft>
                <a:spcPts val="0"/>
              </a:spcAft>
              <a:buNone/>
            </a:pPr>
            <a:endParaRPr lang="en-US" sz="3600" dirty="0">
              <a:solidFill>
                <a:schemeClr val="accent4">
                  <a:lumMod val="50000"/>
                </a:schemeClr>
              </a:solidFill>
            </a:endParaRP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106863164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debt vs. equity </a:t>
            </a:r>
          </a:p>
        </p:txBody>
      </p:sp>
      <p:sp>
        <p:nvSpPr>
          <p:cNvPr id="3" name="Content Placeholder 2"/>
          <p:cNvSpPr>
            <a:spLocks noGrp="1"/>
          </p:cNvSpPr>
          <p:nvPr>
            <p:ph idx="1"/>
          </p:nvPr>
        </p:nvSpPr>
        <p:spPr>
          <a:xfrm>
            <a:off x="1097280" y="2040044"/>
            <a:ext cx="10853928" cy="4196164"/>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Franco Modigliani (Nobel, 1985) developed with Merton Miller (Nobel, 1990) a fundamental principle (‘theorem’) of corporate finance:</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 value of a firm does not depend on the mix of debt and equity it uses to fund itself</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Therefore the cost of debt and equity is the same</a:t>
            </a:r>
          </a:p>
        </p:txBody>
      </p:sp>
    </p:spTree>
    <p:extLst>
      <p:ext uri="{BB962C8B-B14F-4D97-AF65-F5344CB8AC3E}">
        <p14:creationId xmlns:p14="http://schemas.microsoft.com/office/powerpoint/2010/main" val="14777753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debt vs. equity </a:t>
            </a:r>
          </a:p>
        </p:txBody>
      </p:sp>
      <p:sp>
        <p:nvSpPr>
          <p:cNvPr id="3" name="Content Placeholder 2"/>
          <p:cNvSpPr>
            <a:spLocks noGrp="1"/>
          </p:cNvSpPr>
          <p:nvPr>
            <p:ph idx="1"/>
          </p:nvPr>
        </p:nvSpPr>
        <p:spPr>
          <a:xfrm>
            <a:off x="1097280" y="2040043"/>
            <a:ext cx="10853928" cy="4508423"/>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This theorem assumes the absence of financial frictions like taxes (think of deductibility of interest payments), asymmetric information on company value, or bankruptcy costs:</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This is clearly not the case in reality</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Indeed the theorem provides a benchmark for understanding how debt and equity costs are determined in the real world</a:t>
            </a:r>
          </a:p>
        </p:txBody>
      </p:sp>
    </p:spTree>
    <p:extLst>
      <p:ext uri="{BB962C8B-B14F-4D97-AF65-F5344CB8AC3E}">
        <p14:creationId xmlns:p14="http://schemas.microsoft.com/office/powerpoint/2010/main" val="310109894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debt vs. equity </a:t>
            </a:r>
          </a:p>
        </p:txBody>
      </p:sp>
      <p:sp>
        <p:nvSpPr>
          <p:cNvPr id="3" name="Content Placeholder 2"/>
          <p:cNvSpPr>
            <a:spLocks noGrp="1"/>
          </p:cNvSpPr>
          <p:nvPr>
            <p:ph idx="1"/>
          </p:nvPr>
        </p:nvSpPr>
        <p:spPr>
          <a:xfrm>
            <a:off x="1097280" y="2040044"/>
            <a:ext cx="10853928" cy="4196164"/>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Joseph Stiglitz (Nobel, 2001) showed the importance for company valuation of ‘moral hazard’ (MH) and ‘adverse selection (AS):’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t>
            </a:r>
            <a:r>
              <a:rPr lang="en-US" sz="3200" dirty="0">
                <a:solidFill>
                  <a:schemeClr val="accent4">
                    <a:lumMod val="50000"/>
                  </a:schemeClr>
                </a:solidFill>
              </a:rPr>
              <a:t>MH occurs when the entrepreneur takes actions that harm the investors’ share of company value (invest in pet projects)</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AS occurs when the entrepreneur conceals value-relevant information from the investor</a:t>
            </a:r>
          </a:p>
        </p:txBody>
      </p:sp>
    </p:spTree>
    <p:extLst>
      <p:ext uri="{BB962C8B-B14F-4D97-AF65-F5344CB8AC3E}">
        <p14:creationId xmlns:p14="http://schemas.microsoft.com/office/powerpoint/2010/main" val="28423820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debt vs. equity </a:t>
            </a:r>
          </a:p>
        </p:txBody>
      </p:sp>
      <p:sp>
        <p:nvSpPr>
          <p:cNvPr id="3" name="Content Placeholder 2"/>
          <p:cNvSpPr>
            <a:spLocks noGrp="1"/>
          </p:cNvSpPr>
          <p:nvPr>
            <p:ph idx="1"/>
          </p:nvPr>
        </p:nvSpPr>
        <p:spPr>
          <a:xfrm>
            <a:off x="1097280" y="2040044"/>
            <a:ext cx="10853928" cy="4196164"/>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Stiglitz showed that in these cases debt provides weaker incentives to the entrepreneur, so that it has a higher costs than equity.</a:t>
            </a:r>
          </a:p>
          <a:p>
            <a:pPr marL="576072" indent="-182880">
              <a:lnSpc>
                <a:spcPct val="114000"/>
              </a:lnSpc>
              <a:spcBef>
                <a:spcPts val="0"/>
              </a:spcBef>
              <a:spcAft>
                <a:spcPts val="0"/>
              </a:spcAft>
              <a:buFont typeface="Courier New" panose="02070309020205020404" pitchFamily="49" charset="0"/>
              <a:buChar char="o"/>
            </a:pPr>
            <a:endParaRPr lang="en-US" sz="3600" dirty="0">
              <a:solidFill>
                <a:schemeClr val="accent4">
                  <a:lumMod val="50000"/>
                </a:schemeClr>
              </a:solidFill>
            </a:endParaRPr>
          </a:p>
        </p:txBody>
      </p:sp>
    </p:spTree>
    <p:extLst>
      <p:ext uri="{BB962C8B-B14F-4D97-AF65-F5344CB8AC3E}">
        <p14:creationId xmlns:p14="http://schemas.microsoft.com/office/powerpoint/2010/main" val="11130933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Debt vs. equity</a:t>
            </a:r>
          </a:p>
        </p:txBody>
      </p:sp>
      <p:sp>
        <p:nvSpPr>
          <p:cNvPr id="3" name="Content Placeholder 2"/>
          <p:cNvSpPr>
            <a:spLocks noGrp="1"/>
          </p:cNvSpPr>
          <p:nvPr>
            <p:ph idx="1"/>
          </p:nvPr>
        </p:nvSpPr>
        <p:spPr>
          <a:xfrm>
            <a:off x="1074560" y="2040044"/>
            <a:ext cx="10853928" cy="4196164"/>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We introduce the story of Mario Mozzarella to show two key insights: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 payoff and risk profiles of debt and equity depend on their mix</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Debt is not necessarily cheaper than equity: it depends on the project’s risk profile</a:t>
            </a:r>
          </a:p>
          <a:p>
            <a:pPr marL="0">
              <a:lnSpc>
                <a:spcPct val="114000"/>
              </a:lnSpc>
              <a:spcBef>
                <a:spcPts val="0"/>
              </a:spcBef>
              <a:spcAft>
                <a:spcPts val="0"/>
              </a:spcAft>
              <a:buNone/>
            </a:pPr>
            <a:endParaRPr lang="en-US" sz="3600" dirty="0">
              <a:solidFill>
                <a:schemeClr val="accent4">
                  <a:lumMod val="50000"/>
                </a:schemeClr>
              </a:solidFill>
            </a:endParaRP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359195478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4404166"/>
              </p:ext>
            </p:extLst>
          </p:nvPr>
        </p:nvGraphicFramePr>
        <p:xfrm>
          <a:off x="653143" y="420288"/>
          <a:ext cx="10808097" cy="5685174"/>
        </p:xfrm>
        <a:graphic>
          <a:graphicData uri="http://schemas.openxmlformats.org/drawingml/2006/table">
            <a:tbl>
              <a:tblPr firstRow="1" firstCol="1" bandRow="1"/>
              <a:tblGrid>
                <a:gridCol w="3954183">
                  <a:extLst>
                    <a:ext uri="{9D8B030D-6E8A-4147-A177-3AD203B41FA5}">
                      <a16:colId xmlns:a16="http://schemas.microsoft.com/office/drawing/2014/main" val="704503872"/>
                    </a:ext>
                  </a:extLst>
                </a:gridCol>
                <a:gridCol w="1142319">
                  <a:extLst>
                    <a:ext uri="{9D8B030D-6E8A-4147-A177-3AD203B41FA5}">
                      <a16:colId xmlns:a16="http://schemas.microsoft.com/office/drawing/2014/main" val="3044116605"/>
                    </a:ext>
                  </a:extLst>
                </a:gridCol>
                <a:gridCol w="1142319">
                  <a:extLst>
                    <a:ext uri="{9D8B030D-6E8A-4147-A177-3AD203B41FA5}">
                      <a16:colId xmlns:a16="http://schemas.microsoft.com/office/drawing/2014/main" val="3227136956"/>
                    </a:ext>
                  </a:extLst>
                </a:gridCol>
                <a:gridCol w="1142319">
                  <a:extLst>
                    <a:ext uri="{9D8B030D-6E8A-4147-A177-3AD203B41FA5}">
                      <a16:colId xmlns:a16="http://schemas.microsoft.com/office/drawing/2014/main" val="4141420207"/>
                    </a:ext>
                  </a:extLst>
                </a:gridCol>
                <a:gridCol w="1142319">
                  <a:extLst>
                    <a:ext uri="{9D8B030D-6E8A-4147-A177-3AD203B41FA5}">
                      <a16:colId xmlns:a16="http://schemas.microsoft.com/office/drawing/2014/main" val="2912063576"/>
                    </a:ext>
                  </a:extLst>
                </a:gridCol>
                <a:gridCol w="1142319">
                  <a:extLst>
                    <a:ext uri="{9D8B030D-6E8A-4147-A177-3AD203B41FA5}">
                      <a16:colId xmlns:a16="http://schemas.microsoft.com/office/drawing/2014/main" val="1320358149"/>
                    </a:ext>
                  </a:extLst>
                </a:gridCol>
                <a:gridCol w="1142319">
                  <a:extLst>
                    <a:ext uri="{9D8B030D-6E8A-4147-A177-3AD203B41FA5}">
                      <a16:colId xmlns:a16="http://schemas.microsoft.com/office/drawing/2014/main" val="462247196"/>
                    </a:ext>
                  </a:extLst>
                </a:gridCol>
              </a:tblGrid>
              <a:tr h="1217243">
                <a:tc>
                  <a:txBody>
                    <a:bodyPr/>
                    <a:lstStyle/>
                    <a:p>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 equity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Naïve equity and safe debt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Equity and safe debt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Equity and naïve risky debt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Equity and risky debt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  risky debt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217007"/>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Debt amount (Paco)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415293"/>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Equity amount (Andrés)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652002"/>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Required debt value at maturity  (Paco)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335069"/>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Required exit equity value (Andrés)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343753"/>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Interest rate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924134"/>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Debt value (Paco)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820,000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1,700,000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475383"/>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Equity fraction (Andrés)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27.5%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18.5%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782410"/>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Expected equity value, net of debt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3,560,000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3,560,000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3,420,000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3,340,000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2,900,000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6170"/>
                  </a:ext>
                </a:extLst>
              </a:tr>
              <a:tr h="343687">
                <a:tc>
                  <a:txBody>
                    <a:bodyPr/>
                    <a:lstStyle/>
                    <a:p>
                      <a:pPr algn="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Equity value, net of debt (success)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7,500,000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7,060,000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7,060,000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6,840,000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6,680,000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5,800,000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672950"/>
                  </a:ext>
                </a:extLst>
              </a:tr>
              <a:tr h="343687">
                <a:tc>
                  <a:txBody>
                    <a:bodyPr/>
                    <a:lstStyle/>
                    <a:p>
                      <a:pPr algn="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Equity value, net of debt (failure)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906772"/>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Post-money valuation (net of debt)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3,236,364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3,109,091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468899"/>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Post-money valuation (gross of debt)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4,036,364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3,709,091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254177"/>
                  </a:ext>
                </a:extLst>
              </a:tr>
              <a:tr h="343687">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Pre-money valuation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2,709,091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2,636,364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104452"/>
                  </a:ext>
                </a:extLst>
              </a:tr>
            </a:tbl>
          </a:graphicData>
        </a:graphic>
      </p:graphicFrame>
    </p:spTree>
    <p:extLst>
      <p:ext uri="{BB962C8B-B14F-4D97-AF65-F5344CB8AC3E}">
        <p14:creationId xmlns:p14="http://schemas.microsoft.com/office/powerpoint/2010/main" val="315754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85613" cy="1450757"/>
          </a:xfrm>
        </p:spPr>
        <p:txBody>
          <a:bodyPr>
            <a:normAutofit/>
          </a:bodyPr>
          <a:lstStyle/>
          <a:p>
            <a:r>
              <a:rPr lang="en-GB" sz="5600" dirty="0">
                <a:solidFill>
                  <a:schemeClr val="accent4">
                    <a:lumMod val="50000"/>
                  </a:schemeClr>
                </a:solidFill>
              </a:rPr>
              <a:t>What is entrepreneurial finance (EF)?</a:t>
            </a:r>
          </a:p>
        </p:txBody>
      </p:sp>
      <p:sp>
        <p:nvSpPr>
          <p:cNvPr id="3" name="Content Placeholder 2"/>
          <p:cNvSpPr>
            <a:spLocks noGrp="1"/>
          </p:cNvSpPr>
          <p:nvPr>
            <p:ph idx="1"/>
          </p:nvPr>
        </p:nvSpPr>
        <p:spPr>
          <a:xfrm>
            <a:off x="751115" y="1845734"/>
            <a:ext cx="11342914" cy="4600786"/>
          </a:xfrm>
        </p:spPr>
        <p:txBody>
          <a:bodyPr>
            <a:noAutofit/>
          </a:bodyPr>
          <a:lstStyle/>
          <a:p>
            <a:pPr marL="0" indent="0">
              <a:buSzPct val="130000"/>
              <a:buNone/>
            </a:pPr>
            <a:r>
              <a:rPr lang="en-GB" sz="3600" dirty="0">
                <a:solidFill>
                  <a:schemeClr val="accent4">
                    <a:lumMod val="50000"/>
                  </a:schemeClr>
                </a:solidFill>
              </a:rPr>
              <a:t>It involves</a:t>
            </a:r>
            <a:r>
              <a:rPr lang="en-150" sz="3600" dirty="0">
                <a:solidFill>
                  <a:schemeClr val="accent4">
                    <a:lumMod val="50000"/>
                  </a:schemeClr>
                </a:solidFill>
              </a:rPr>
              <a:t>…</a:t>
            </a:r>
            <a:r>
              <a:rPr lang="en-US" sz="3600" dirty="0">
                <a:solidFill>
                  <a:schemeClr val="accent4">
                    <a:lumMod val="50000"/>
                  </a:schemeClr>
                </a:solidFill>
              </a:rPr>
              <a:t>.</a:t>
            </a:r>
            <a:endParaRPr lang="en-GB"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a:t>
            </a:fld>
            <a:endParaRPr lang="en-US" dirty="0"/>
          </a:p>
        </p:txBody>
      </p:sp>
    </p:spTree>
    <p:extLst>
      <p:ext uri="{BB962C8B-B14F-4D97-AF65-F5344CB8AC3E}">
        <p14:creationId xmlns:p14="http://schemas.microsoft.com/office/powerpoint/2010/main" val="1133155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Two frameworks</a:t>
            </a:r>
            <a:br>
              <a:rPr lang="en-US" b="1" dirty="0">
                <a:solidFill>
                  <a:schemeClr val="accent4">
                    <a:lumMod val="75000"/>
                  </a:schemeClr>
                </a:solidFill>
              </a:rPr>
            </a:br>
            <a:br>
              <a:rPr lang="en-US" sz="2000" b="1" dirty="0">
                <a:solidFill>
                  <a:schemeClr val="accent4">
                    <a:lumMod val="75000"/>
                  </a:schemeClr>
                </a:solidFill>
              </a:rPr>
            </a:br>
            <a:r>
              <a:rPr lang="en-US" sz="2000" b="1" dirty="0">
                <a:solidFill>
                  <a:schemeClr val="accent4">
                    <a:lumMod val="75000"/>
                  </a:schemeClr>
                </a:solidFill>
              </a:rPr>
              <a:t>=</a:t>
            </a:r>
            <a:endParaRPr lang="en-US" b="1" dirty="0">
              <a:solidFill>
                <a:schemeClr val="accent4">
                  <a:lumMod val="75000"/>
                </a:schemeClr>
              </a:solidFill>
            </a:endParaRPr>
          </a:p>
        </p:txBody>
      </p:sp>
    </p:spTree>
    <p:extLst>
      <p:ext uri="{BB962C8B-B14F-4D97-AF65-F5344CB8AC3E}">
        <p14:creationId xmlns:p14="http://schemas.microsoft.com/office/powerpoint/2010/main" val="63570951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Comparing debt &amp; equity</a:t>
            </a:r>
          </a:p>
        </p:txBody>
      </p:sp>
      <p:sp>
        <p:nvSpPr>
          <p:cNvPr id="3" name="Content Placeholder 2"/>
          <p:cNvSpPr>
            <a:spLocks noGrp="1"/>
          </p:cNvSpPr>
          <p:nvPr>
            <p:ph idx="1"/>
          </p:nvPr>
        </p:nvSpPr>
        <p:spPr>
          <a:xfrm>
            <a:off x="1097280" y="2040044"/>
            <a:ext cx="10853928" cy="4196164"/>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We focus on two important dimensions: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Transaction costs: the costs of making market transactions </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Incentives for entrepreneurs and investors</a:t>
            </a:r>
          </a:p>
          <a:p>
            <a:pPr marL="0">
              <a:lnSpc>
                <a:spcPct val="114000"/>
              </a:lnSpc>
              <a:spcBef>
                <a:spcPts val="0"/>
              </a:spcBef>
              <a:spcAft>
                <a:spcPts val="0"/>
              </a:spcAft>
              <a:buNone/>
            </a:pPr>
            <a:endParaRPr lang="en-US" sz="3600" dirty="0">
              <a:solidFill>
                <a:schemeClr val="accent4">
                  <a:lumMod val="50000"/>
                </a:schemeClr>
              </a:solidFill>
            </a:endParaRP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293982558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Debt vs. equity: transaction costs</a:t>
            </a:r>
          </a:p>
        </p:txBody>
      </p:sp>
      <p:sp>
        <p:nvSpPr>
          <p:cNvPr id="3" name="Content Placeholder 2"/>
          <p:cNvSpPr>
            <a:spLocks noGrp="1"/>
          </p:cNvSpPr>
          <p:nvPr>
            <p:ph idx="1"/>
          </p:nvPr>
        </p:nvSpPr>
        <p:spPr>
          <a:xfrm>
            <a:off x="1097280" y="2040044"/>
            <a:ext cx="11027664" cy="4196164"/>
          </a:xfrm>
        </p:spPr>
        <p:txBody>
          <a:bodyPr>
            <a:noAutofit/>
          </a:bodyPr>
          <a:lstStyle/>
          <a:p>
            <a:pPr marL="0" indent="0">
              <a:lnSpc>
                <a:spcPct val="114000"/>
              </a:lnSpc>
              <a:spcBef>
                <a:spcPts val="0"/>
              </a:spcBef>
              <a:spcAft>
                <a:spcPts val="0"/>
              </a:spcAft>
              <a:buNone/>
            </a:pPr>
            <a:r>
              <a:rPr lang="en-US" sz="3600" dirty="0">
                <a:solidFill>
                  <a:schemeClr val="accent4">
                    <a:lumMod val="50000"/>
                  </a:schemeClr>
                </a:solidFill>
              </a:rPr>
              <a:t>Transaction costs occur at three moments: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t>
            </a:r>
            <a:r>
              <a:rPr lang="en-US" sz="3200" dirty="0">
                <a:solidFill>
                  <a:schemeClr val="accent4">
                    <a:lumMod val="50000"/>
                  </a:schemeClr>
                </a:solidFill>
              </a:rPr>
              <a:t>At the time of the deal (due diligence and negotiation): lower for debt</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During the investment (taxation): debt carries some advantage, not clear how cogent for start-ups </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repayment: equity entails organizing the exit and debt the costs of default, so debt is cheaper for safer ventures  </a:t>
            </a:r>
            <a:r>
              <a:rPr lang="en-150" sz="3200" dirty="0">
                <a:solidFill>
                  <a:schemeClr val="accent4">
                    <a:lumMod val="50000"/>
                  </a:schemeClr>
                </a:solidFill>
              </a:rPr>
              <a:t>…</a:t>
            </a:r>
            <a:r>
              <a:rPr lang="en-US" sz="3200" dirty="0">
                <a:solidFill>
                  <a:schemeClr val="accent4">
                    <a:lumMod val="50000"/>
                  </a:schemeClr>
                </a:solidFill>
              </a:rPr>
              <a:t>.</a:t>
            </a:r>
          </a:p>
        </p:txBody>
      </p:sp>
    </p:spTree>
    <p:extLst>
      <p:ext uri="{BB962C8B-B14F-4D97-AF65-F5344CB8AC3E}">
        <p14:creationId xmlns:p14="http://schemas.microsoft.com/office/powerpoint/2010/main" val="125792611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Debt vs. equity: transaction costs</a:t>
            </a:r>
          </a:p>
        </p:txBody>
      </p:sp>
      <p:sp>
        <p:nvSpPr>
          <p:cNvPr id="3" name="Content Placeholder 2"/>
          <p:cNvSpPr>
            <a:spLocks noGrp="1"/>
          </p:cNvSpPr>
          <p:nvPr>
            <p:ph idx="1"/>
          </p:nvPr>
        </p:nvSpPr>
        <p:spPr>
          <a:xfrm>
            <a:off x="1097280" y="2040044"/>
            <a:ext cx="10853928" cy="4196164"/>
          </a:xfrm>
        </p:spPr>
        <p:txBody>
          <a:bodyPr>
            <a:noAutofit/>
          </a:bodyPr>
          <a:lstStyle/>
          <a:p>
            <a:pPr marL="576072" lvl="3">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150" sz="3200" dirty="0">
                <a:solidFill>
                  <a:schemeClr val="accent4">
                    <a:lumMod val="50000"/>
                  </a:schemeClr>
                </a:solidFill>
              </a:rPr>
              <a:t>…</a:t>
            </a:r>
            <a:r>
              <a:rPr lang="en-US" sz="3200" dirty="0">
                <a:solidFill>
                  <a:schemeClr val="accent4">
                    <a:lumMod val="50000"/>
                  </a:schemeClr>
                </a:solidFill>
              </a:rPr>
              <a:t> As the default probability is higher in earlier stages: the incentive for lenders is to keep the company away from bankruptcy, even if it means growing slowly</a:t>
            </a:r>
          </a:p>
          <a:p>
            <a:pPr marL="576072" lvl="3">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The incentive for equity holders is instead to push the company into high profitability, even if it means taking on more risk</a:t>
            </a:r>
          </a:p>
          <a:p>
            <a:pPr marL="0">
              <a:lnSpc>
                <a:spcPct val="114000"/>
              </a:lnSpc>
              <a:spcBef>
                <a:spcPts val="0"/>
              </a:spcBef>
              <a:spcAft>
                <a:spcPts val="0"/>
              </a:spcAft>
              <a:buNone/>
            </a:pPr>
            <a:endParaRPr lang="en-US" sz="3200" dirty="0">
              <a:solidFill>
                <a:schemeClr val="accent4">
                  <a:lumMod val="50000"/>
                </a:schemeClr>
              </a:solidFill>
            </a:endParaRPr>
          </a:p>
        </p:txBody>
      </p:sp>
    </p:spTree>
    <p:extLst>
      <p:ext uri="{BB962C8B-B14F-4D97-AF65-F5344CB8AC3E}">
        <p14:creationId xmlns:p14="http://schemas.microsoft.com/office/powerpoint/2010/main" val="183246114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66" y="275173"/>
            <a:ext cx="11999934" cy="1450757"/>
          </a:xfrm>
        </p:spPr>
        <p:txBody>
          <a:bodyPr>
            <a:normAutofit/>
          </a:bodyPr>
          <a:lstStyle/>
          <a:p>
            <a:pPr algn="ctr"/>
            <a:r>
              <a:rPr lang="en-US" sz="6000" dirty="0">
                <a:solidFill>
                  <a:schemeClr val="accent4">
                    <a:lumMod val="50000"/>
                  </a:schemeClr>
                </a:solidFill>
              </a:rPr>
              <a:t>Debt vs. equity: incentives</a:t>
            </a:r>
          </a:p>
        </p:txBody>
      </p:sp>
      <p:sp>
        <p:nvSpPr>
          <p:cNvPr id="3" name="Content Placeholder 2"/>
          <p:cNvSpPr>
            <a:spLocks noGrp="1"/>
          </p:cNvSpPr>
          <p:nvPr>
            <p:ph idx="1"/>
          </p:nvPr>
        </p:nvSpPr>
        <p:spPr>
          <a:xfrm>
            <a:off x="1108710" y="2051474"/>
            <a:ext cx="10058400" cy="4023360"/>
          </a:xfrm>
        </p:spPr>
        <p:txBody>
          <a:bodyPr>
            <a:normAutofit/>
          </a:bodyPr>
          <a:lstStyle/>
          <a:p>
            <a:pPr marL="0">
              <a:lnSpc>
                <a:spcPct val="100000"/>
              </a:lnSpc>
              <a:spcBef>
                <a:spcPts val="600"/>
              </a:spcBef>
              <a:buNone/>
            </a:pPr>
            <a:r>
              <a:rPr lang="en-US" sz="3600" dirty="0">
                <a:solidFill>
                  <a:schemeClr val="accent4">
                    <a:lumMod val="50000"/>
                  </a:schemeClr>
                </a:solidFill>
              </a:rPr>
              <a:t>We can see this graphically … </a:t>
            </a:r>
          </a:p>
        </p:txBody>
      </p:sp>
    </p:spTree>
    <p:extLst>
      <p:ext uri="{BB962C8B-B14F-4D97-AF65-F5344CB8AC3E}">
        <p14:creationId xmlns:p14="http://schemas.microsoft.com/office/powerpoint/2010/main" val="121051381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6544" y="230124"/>
            <a:ext cx="7571232" cy="5920777"/>
          </a:xfrm>
          <a:prstGeom prst="rect">
            <a:avLst/>
          </a:prstGeom>
        </p:spPr>
      </p:pic>
    </p:spTree>
    <p:extLst>
      <p:ext uri="{BB962C8B-B14F-4D97-AF65-F5344CB8AC3E}">
        <p14:creationId xmlns:p14="http://schemas.microsoft.com/office/powerpoint/2010/main" val="51478987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Debt vs. equity: incentives</a:t>
            </a:r>
          </a:p>
        </p:txBody>
      </p:sp>
      <p:sp>
        <p:nvSpPr>
          <p:cNvPr id="3" name="Content Placeholder 2"/>
          <p:cNvSpPr>
            <a:spLocks noGrp="1"/>
          </p:cNvSpPr>
          <p:nvPr>
            <p:ph idx="1"/>
          </p:nvPr>
        </p:nvSpPr>
        <p:spPr>
          <a:xfrm>
            <a:off x="1097280" y="2040044"/>
            <a:ext cx="10853928" cy="4196164"/>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Lenders get protection in the ‘downside,’ but do not benefit from the company reaching high profits. </a:t>
            </a:r>
          </a:p>
          <a:p>
            <a:pPr marL="576072" lvl="4">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The incentive for lenders is to keep the exit value X &gt; D</a:t>
            </a:r>
          </a:p>
          <a:p>
            <a:pPr marL="576072" lvl="4">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The incentive for equity holders is to push the company into high profitability: X &gt;&gt; D</a:t>
            </a: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334856221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Why don’t banks lend to start-ups?</a:t>
            </a:r>
          </a:p>
        </p:txBody>
      </p:sp>
      <p:sp>
        <p:nvSpPr>
          <p:cNvPr id="3" name="Content Placeholder 2"/>
          <p:cNvSpPr>
            <a:spLocks noGrp="1"/>
          </p:cNvSpPr>
          <p:nvPr>
            <p:ph idx="1"/>
          </p:nvPr>
        </p:nvSpPr>
        <p:spPr>
          <a:xfrm>
            <a:off x="1097280" y="2040044"/>
            <a:ext cx="1109472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Banks raise deposits from savers and lend that money to (relatively) predictable business.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They need safety to keep their promise to depositors that they can withdraw their money on demand </a:t>
            </a:r>
          </a:p>
        </p:txBody>
      </p:sp>
    </p:spTree>
    <p:extLst>
      <p:ext uri="{BB962C8B-B14F-4D97-AF65-F5344CB8AC3E}">
        <p14:creationId xmlns:p14="http://schemas.microsoft.com/office/powerpoint/2010/main" val="258404075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Why don’t banks lend to start-ups?</a:t>
            </a:r>
          </a:p>
        </p:txBody>
      </p:sp>
      <p:sp>
        <p:nvSpPr>
          <p:cNvPr id="3" name="Content Placeholder 2"/>
          <p:cNvSpPr>
            <a:spLocks noGrp="1"/>
          </p:cNvSpPr>
          <p:nvPr>
            <p:ph idx="1"/>
          </p:nvPr>
        </p:nvSpPr>
        <p:spPr>
          <a:xfrm>
            <a:off x="1097280" y="2040044"/>
            <a:ext cx="1109472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Which business do banks lend to? </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Businesses with predictable cash flows and stable earnings (a corner shop, a firm in a mature industry)</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Businesses with liquid assets, i.e., assets that can be sold quickly at a price close to which they can be bought for; </a:t>
            </a:r>
          </a:p>
          <a:p>
            <a:pPr marL="0">
              <a:lnSpc>
                <a:spcPct val="114000"/>
              </a:lnSpc>
              <a:spcBef>
                <a:spcPts val="0"/>
              </a:spcBef>
              <a:spcAft>
                <a:spcPts val="0"/>
              </a:spcAft>
              <a:buNone/>
            </a:pPr>
            <a:r>
              <a:rPr lang="en-US" sz="3600" dirty="0">
                <a:solidFill>
                  <a:schemeClr val="accent4">
                    <a:lumMod val="50000"/>
                  </a:schemeClr>
                </a:solidFill>
              </a:rPr>
              <a:t>These are typically SMEs.</a:t>
            </a: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74230374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Why don’t banks lend to start-ups?</a:t>
            </a:r>
          </a:p>
        </p:txBody>
      </p:sp>
      <p:sp>
        <p:nvSpPr>
          <p:cNvPr id="3" name="Content Placeholder 2"/>
          <p:cNvSpPr>
            <a:spLocks noGrp="1"/>
          </p:cNvSpPr>
          <p:nvPr>
            <p:ph idx="1"/>
          </p:nvPr>
        </p:nvSpPr>
        <p:spPr>
          <a:xfrm>
            <a:off x="1097280" y="2040044"/>
            <a:ext cx="1109472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Entrepreneurial ventures are the polar opposite :</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They do not have a settled business model, often no revenues, seldom any profits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They rarely possess assets that can be collateralized</a:t>
            </a:r>
          </a:p>
        </p:txBody>
      </p:sp>
    </p:spTree>
    <p:extLst>
      <p:ext uri="{BB962C8B-B14F-4D97-AF65-F5344CB8AC3E}">
        <p14:creationId xmlns:p14="http://schemas.microsoft.com/office/powerpoint/2010/main" val="139960681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Why don’t banks lend to start-ups?</a:t>
            </a:r>
          </a:p>
        </p:txBody>
      </p:sp>
      <p:sp>
        <p:nvSpPr>
          <p:cNvPr id="3" name="Content Placeholder 2"/>
          <p:cNvSpPr>
            <a:spLocks noGrp="1"/>
          </p:cNvSpPr>
          <p:nvPr>
            <p:ph idx="1"/>
          </p:nvPr>
        </p:nvSpPr>
        <p:spPr>
          <a:xfrm>
            <a:off x="1097280" y="2040044"/>
            <a:ext cx="1109472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Banks consider three main criteria in their credit decisions:</a:t>
            </a:r>
          </a:p>
          <a:p>
            <a:pPr marL="0">
              <a:lnSpc>
                <a:spcPct val="114000"/>
              </a:lnSpc>
              <a:spcBef>
                <a:spcPts val="0"/>
              </a:spcBef>
              <a:spcAft>
                <a:spcPts val="0"/>
              </a:spcAft>
              <a:buNone/>
            </a:pPr>
            <a:r>
              <a:rPr lang="en-US" sz="3600" dirty="0">
                <a:solidFill>
                  <a:schemeClr val="accent4">
                    <a:lumMod val="50000"/>
                  </a:schemeClr>
                </a:solidFill>
              </a:rPr>
              <a:t>1) The probability of default</a:t>
            </a:r>
          </a:p>
          <a:p>
            <a:pPr marL="576072" lvl="4">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This is high for ventures: survival depends on stable revenues, stable costs, and experienced management, none found at a start-up</a:t>
            </a:r>
          </a:p>
        </p:txBody>
      </p:sp>
    </p:spTree>
    <p:extLst>
      <p:ext uri="{BB962C8B-B14F-4D97-AF65-F5344CB8AC3E}">
        <p14:creationId xmlns:p14="http://schemas.microsoft.com/office/powerpoint/2010/main" val="335233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847070" cy="1450757"/>
          </a:xfrm>
        </p:spPr>
        <p:txBody>
          <a:bodyPr>
            <a:normAutofit/>
          </a:bodyPr>
          <a:lstStyle/>
          <a:p>
            <a:r>
              <a:rPr lang="en-GB" sz="6000" dirty="0">
                <a:solidFill>
                  <a:schemeClr val="accent4">
                    <a:lumMod val="50000"/>
                  </a:schemeClr>
                </a:solidFill>
              </a:rPr>
              <a:t>Why frameworks?</a:t>
            </a:r>
          </a:p>
        </p:txBody>
      </p:sp>
      <p:sp>
        <p:nvSpPr>
          <p:cNvPr id="3" name="Content Placeholder 2"/>
          <p:cNvSpPr>
            <a:spLocks noGrp="1"/>
          </p:cNvSpPr>
          <p:nvPr>
            <p:ph idx="1"/>
          </p:nvPr>
        </p:nvSpPr>
        <p:spPr>
          <a:xfrm>
            <a:off x="1078992" y="1845734"/>
            <a:ext cx="10865358" cy="4544180"/>
          </a:xfrm>
        </p:spPr>
        <p:txBody>
          <a:bodyPr>
            <a:normAutofit/>
          </a:bodyPr>
          <a:lstStyle/>
          <a:p>
            <a:pPr>
              <a:buSzPct val="130000"/>
              <a:buFont typeface="Arial" panose="020B0604020202020204" pitchFamily="34" charset="0"/>
              <a:buChar char="•"/>
            </a:pPr>
            <a:r>
              <a:rPr lang="en-GB" sz="3600" dirty="0">
                <a:solidFill>
                  <a:schemeClr val="accent4">
                    <a:lumMod val="50000"/>
                  </a:schemeClr>
                </a:solidFill>
              </a:rPr>
              <a:t> The goal is to give you a deeper understanding of the entrepreneurial finance process:</a:t>
            </a:r>
          </a:p>
          <a:p>
            <a:pPr lvl="1">
              <a:spcBef>
                <a:spcPts val="600"/>
              </a:spcBef>
              <a:buFont typeface="Courier New" panose="02070309020205020404" pitchFamily="49" charset="0"/>
              <a:buChar char="o"/>
            </a:pPr>
            <a:r>
              <a:rPr lang="en-GB" sz="3600" dirty="0">
                <a:solidFill>
                  <a:schemeClr val="accent4">
                    <a:lumMod val="50000"/>
                  </a:schemeClr>
                </a:solidFill>
              </a:rPr>
              <a:t> Not short-lived facts …</a:t>
            </a:r>
          </a:p>
          <a:p>
            <a:pPr lvl="1">
              <a:spcBef>
                <a:spcPts val="600"/>
              </a:spcBef>
              <a:buFont typeface="Courier New" panose="02070309020205020404" pitchFamily="49" charset="0"/>
              <a:buChar char="o"/>
            </a:pPr>
            <a:r>
              <a:rPr lang="en-GB" sz="3600" dirty="0">
                <a:solidFill>
                  <a:schemeClr val="accent4">
                    <a:lumMod val="50000"/>
                  </a:schemeClr>
                </a:solidFill>
              </a:rPr>
              <a:t> … but long-lived conceptual tools to understand the world</a:t>
            </a:r>
          </a:p>
          <a:p>
            <a:pPr lvl="1">
              <a:spcBef>
                <a:spcPts val="600"/>
              </a:spcBef>
              <a:buFont typeface="Courier New" panose="02070309020205020404" pitchFamily="49" charset="0"/>
              <a:buChar char="o"/>
            </a:pPr>
            <a:r>
              <a:rPr lang="en-GB" sz="3600" dirty="0">
                <a:solidFill>
                  <a:schemeClr val="accent4">
                    <a:lumMod val="50000"/>
                  </a:schemeClr>
                </a:solidFill>
              </a:rPr>
              <a:t> Frameworks are simplified models of reality that help understanding it</a:t>
            </a:r>
          </a:p>
        </p:txBody>
      </p:sp>
      <p:sp>
        <p:nvSpPr>
          <p:cNvPr id="4" name="Slide Number Placeholder 3"/>
          <p:cNvSpPr>
            <a:spLocks noGrp="1"/>
          </p:cNvSpPr>
          <p:nvPr>
            <p:ph type="sldNum" sz="quarter" idx="12"/>
          </p:nvPr>
        </p:nvSpPr>
        <p:spPr/>
        <p:txBody>
          <a:bodyPr/>
          <a:lstStyle/>
          <a:p>
            <a:fld id="{87505C8C-BB84-42E2-A236-8AB4ACB7820A}" type="slidenum">
              <a:rPr lang="en-US" smtClean="0"/>
              <a:t>31</a:t>
            </a:fld>
            <a:endParaRPr lang="en-US" dirty="0"/>
          </a:p>
        </p:txBody>
      </p:sp>
    </p:spTree>
    <p:extLst>
      <p:ext uri="{BB962C8B-B14F-4D97-AF65-F5344CB8AC3E}">
        <p14:creationId xmlns:p14="http://schemas.microsoft.com/office/powerpoint/2010/main" val="1224490504"/>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Why don’t banks lend to start-ups?</a:t>
            </a:r>
          </a:p>
        </p:txBody>
      </p:sp>
      <p:sp>
        <p:nvSpPr>
          <p:cNvPr id="3" name="Content Placeholder 2"/>
          <p:cNvSpPr>
            <a:spLocks noGrp="1"/>
          </p:cNvSpPr>
          <p:nvPr>
            <p:ph idx="1"/>
          </p:nvPr>
        </p:nvSpPr>
        <p:spPr>
          <a:xfrm>
            <a:off x="1097280" y="2040044"/>
            <a:ext cx="1109472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2) The recovery rate in case of default</a:t>
            </a:r>
          </a:p>
          <a:p>
            <a:pPr marL="576072" lvl="4">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This is low for ventures: there are few tangible assets, capital is largely human, and ideas are often not embodied into IP</a:t>
            </a:r>
          </a:p>
        </p:txBody>
      </p:sp>
    </p:spTree>
    <p:extLst>
      <p:ext uri="{BB962C8B-B14F-4D97-AF65-F5344CB8AC3E}">
        <p14:creationId xmlns:p14="http://schemas.microsoft.com/office/powerpoint/2010/main" val="115921934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Why don’t banks lend to start-ups?</a:t>
            </a:r>
          </a:p>
        </p:txBody>
      </p:sp>
      <p:sp>
        <p:nvSpPr>
          <p:cNvPr id="3" name="Content Placeholder 2"/>
          <p:cNvSpPr>
            <a:spLocks noGrp="1"/>
          </p:cNvSpPr>
          <p:nvPr>
            <p:ph idx="1"/>
          </p:nvPr>
        </p:nvSpPr>
        <p:spPr>
          <a:xfrm>
            <a:off x="1097280" y="2040044"/>
            <a:ext cx="11094720" cy="417787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3) The interest rate they can charge </a:t>
            </a:r>
          </a:p>
          <a:p>
            <a:pPr marL="576072" lvl="4">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This cannot rise to the point of compensating for the high risk and volatile return:</a:t>
            </a:r>
          </a:p>
          <a:p>
            <a:pPr marL="475488" lvl="2">
              <a:lnSpc>
                <a:spcPct val="114000"/>
              </a:lnSpc>
              <a:spcBef>
                <a:spcPts val="0"/>
              </a:spcBef>
              <a:spcAft>
                <a:spcPts val="0"/>
              </a:spcAft>
              <a:buNone/>
            </a:pPr>
            <a:r>
              <a:rPr lang="en-US" sz="3600" dirty="0">
                <a:solidFill>
                  <a:schemeClr val="accent4">
                    <a:lumMod val="50000"/>
                  </a:schemeClr>
                </a:solidFill>
              </a:rPr>
              <a:t>		</a:t>
            </a:r>
            <a:r>
              <a:rPr lang="en-US" sz="3200" dirty="0">
                <a:solidFill>
                  <a:schemeClr val="accent4">
                    <a:lumMod val="50000"/>
                  </a:schemeClr>
                </a:solidFill>
              </a:rPr>
              <a:t>- Only riskier projects would accept (adverse selection)</a:t>
            </a:r>
          </a:p>
          <a:p>
            <a:pPr marL="841248" lvl="4">
              <a:lnSpc>
                <a:spcPct val="114000"/>
              </a:lnSpc>
              <a:spcBef>
                <a:spcPts val="0"/>
              </a:spcBef>
              <a:spcAft>
                <a:spcPts val="0"/>
              </a:spcAft>
              <a:buNone/>
            </a:pPr>
            <a:r>
              <a:rPr lang="en-US" sz="3200" dirty="0">
                <a:solidFill>
                  <a:schemeClr val="accent4">
                    <a:lumMod val="50000"/>
                  </a:schemeClr>
                </a:solidFill>
              </a:rPr>
              <a:t>		- Entrepreneurs would take too much risk (moral hazard) </a:t>
            </a:r>
          </a:p>
        </p:txBody>
      </p:sp>
    </p:spTree>
    <p:extLst>
      <p:ext uri="{BB962C8B-B14F-4D97-AF65-F5344CB8AC3E}">
        <p14:creationId xmlns:p14="http://schemas.microsoft.com/office/powerpoint/2010/main" val="381110988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Who lends to entrepreneurs?</a:t>
            </a:r>
          </a:p>
        </p:txBody>
      </p:sp>
      <p:sp>
        <p:nvSpPr>
          <p:cNvPr id="3" name="Content Placeholder 2"/>
          <p:cNvSpPr>
            <a:spLocks noGrp="1"/>
          </p:cNvSpPr>
          <p:nvPr>
            <p:ph idx="1"/>
          </p:nvPr>
        </p:nvSpPr>
        <p:spPr>
          <a:xfrm>
            <a:off x="1097280" y="2040044"/>
            <a:ext cx="10814972" cy="428074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Studies show that at the early stages of company creation, entrepreneurs rely heavily on debt from informal sources: themselves, family and friends, sometimes P2P platforms. </a:t>
            </a:r>
          </a:p>
          <a:p>
            <a:pPr marL="0">
              <a:lnSpc>
                <a:spcPct val="114000"/>
              </a:lnSpc>
              <a:spcBef>
                <a:spcPts val="0"/>
              </a:spcBef>
              <a:spcAft>
                <a:spcPts val="0"/>
              </a:spcAft>
              <a:buNone/>
            </a:pPr>
            <a:r>
              <a:rPr lang="en-US" sz="3600" dirty="0">
                <a:solidFill>
                  <a:schemeClr val="accent4">
                    <a:lumMod val="50000"/>
                  </a:schemeClr>
                </a:solidFill>
              </a:rPr>
              <a:t>Personal loans, through mortgages, consumer loans, credit cards, are often crucial ‘bootstrapping’ instruments that allow the founders to explore an idea. </a:t>
            </a:r>
          </a:p>
        </p:txBody>
      </p:sp>
    </p:spTree>
    <p:extLst>
      <p:ext uri="{BB962C8B-B14F-4D97-AF65-F5344CB8AC3E}">
        <p14:creationId xmlns:p14="http://schemas.microsoft.com/office/powerpoint/2010/main" val="3914556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Who lends to entrepreneurs?</a:t>
            </a:r>
          </a:p>
        </p:txBody>
      </p:sp>
      <p:sp>
        <p:nvSpPr>
          <p:cNvPr id="3" name="Content Placeholder 2"/>
          <p:cNvSpPr>
            <a:spLocks noGrp="1"/>
          </p:cNvSpPr>
          <p:nvPr>
            <p:ph idx="1"/>
          </p:nvPr>
        </p:nvSpPr>
        <p:spPr>
          <a:xfrm>
            <a:off x="1097280" y="2040044"/>
            <a:ext cx="10814972" cy="428074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As the company is created and becomes operational, it may become ‘bankable’ and access corporate credit. Usually this happens relatively late in the company’s life.</a:t>
            </a:r>
          </a:p>
        </p:txBody>
      </p:sp>
    </p:spTree>
    <p:extLst>
      <p:ext uri="{BB962C8B-B14F-4D97-AF65-F5344CB8AC3E}">
        <p14:creationId xmlns:p14="http://schemas.microsoft.com/office/powerpoint/2010/main" val="332339413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Alternative types of debt</a:t>
            </a:r>
          </a:p>
        </p:txBody>
      </p:sp>
      <p:sp>
        <p:nvSpPr>
          <p:cNvPr id="3" name="Content Placeholder 2"/>
          <p:cNvSpPr>
            <a:spLocks noGrp="1"/>
          </p:cNvSpPr>
          <p:nvPr>
            <p:ph idx="1"/>
          </p:nvPr>
        </p:nvSpPr>
        <p:spPr>
          <a:xfrm>
            <a:off x="1097280" y="2040044"/>
            <a:ext cx="10607040" cy="4023360"/>
          </a:xfrm>
        </p:spPr>
        <p:txBody>
          <a:bodyPr>
            <a:noAutofit/>
          </a:bodyPr>
          <a:lstStyle/>
          <a:p>
            <a:pPr marL="0">
              <a:lnSpc>
                <a:spcPct val="124000"/>
              </a:lnSpc>
              <a:spcBef>
                <a:spcPts val="0"/>
              </a:spcBef>
              <a:spcAft>
                <a:spcPts val="0"/>
              </a:spcAft>
              <a:buNone/>
            </a:pPr>
            <a:r>
              <a:rPr lang="en-US" sz="3600" dirty="0">
                <a:solidFill>
                  <a:schemeClr val="accent4">
                    <a:lumMod val="50000"/>
                  </a:schemeClr>
                </a:solidFill>
              </a:rPr>
              <a:t>Personal debt. </a:t>
            </a:r>
          </a:p>
          <a:p>
            <a:pPr marL="0">
              <a:lnSpc>
                <a:spcPct val="124000"/>
              </a:lnSpc>
              <a:spcBef>
                <a:spcPts val="0"/>
              </a:spcBef>
              <a:spcAft>
                <a:spcPts val="0"/>
              </a:spcAft>
              <a:buNone/>
            </a:pPr>
            <a:r>
              <a:rPr lang="en-US" sz="3600" dirty="0">
                <a:solidFill>
                  <a:schemeClr val="accent4">
                    <a:lumMod val="50000"/>
                  </a:schemeClr>
                </a:solidFill>
              </a:rPr>
              <a:t>For early stages companies, personal debt is often the main source of funding, through personal guarantees or personal collateral. It is rarely unsecured. </a:t>
            </a:r>
          </a:p>
          <a:p>
            <a:pPr marL="0">
              <a:lnSpc>
                <a:spcPct val="124000"/>
              </a:lnSpc>
              <a:spcBef>
                <a:spcPts val="0"/>
              </a:spcBef>
              <a:spcAft>
                <a:spcPts val="0"/>
              </a:spcAft>
              <a:buNone/>
            </a:pPr>
            <a:r>
              <a:rPr lang="en-US" sz="3600" dirty="0">
                <a:solidFill>
                  <a:schemeClr val="accent4">
                    <a:lumMod val="50000"/>
                  </a:schemeClr>
                </a:solidFill>
              </a:rPr>
              <a:t>Personal debt works also through credit cards, that are expensive but very flexible. </a:t>
            </a:r>
          </a:p>
        </p:txBody>
      </p:sp>
    </p:spTree>
    <p:extLst>
      <p:ext uri="{BB962C8B-B14F-4D97-AF65-F5344CB8AC3E}">
        <p14:creationId xmlns:p14="http://schemas.microsoft.com/office/powerpoint/2010/main" val="246782597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Alternative types of debt</a:t>
            </a:r>
          </a:p>
        </p:txBody>
      </p:sp>
      <p:sp>
        <p:nvSpPr>
          <p:cNvPr id="3" name="Content Placeholder 2"/>
          <p:cNvSpPr>
            <a:spLocks noGrp="1"/>
          </p:cNvSpPr>
          <p:nvPr>
            <p:ph idx="1"/>
          </p:nvPr>
        </p:nvSpPr>
        <p:spPr>
          <a:xfrm>
            <a:off x="1097280" y="2040044"/>
            <a:ext cx="10607040" cy="402336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Personal networks, personal wealth, and family wealth can provide an additional channel.</a:t>
            </a:r>
          </a:p>
          <a:p>
            <a:pPr marL="0">
              <a:lnSpc>
                <a:spcPct val="114000"/>
              </a:lnSpc>
              <a:spcBef>
                <a:spcPts val="0"/>
              </a:spcBef>
              <a:spcAft>
                <a:spcPts val="0"/>
              </a:spcAft>
              <a:buNone/>
            </a:pPr>
            <a:r>
              <a:rPr lang="en-US" sz="3600" dirty="0">
                <a:solidFill>
                  <a:schemeClr val="accent4">
                    <a:lumMod val="50000"/>
                  </a:schemeClr>
                </a:solidFill>
              </a:rPr>
              <a:t>Finally, recent regulatory and technological changes make peer-to-peer lending a viable option. </a:t>
            </a:r>
          </a:p>
          <a:p>
            <a:pPr marL="0">
              <a:lnSpc>
                <a:spcPct val="114000"/>
              </a:lnSpc>
              <a:spcBef>
                <a:spcPts val="0"/>
              </a:spcBef>
              <a:spcAft>
                <a:spcPts val="0"/>
              </a:spcAft>
              <a:buNone/>
            </a:pPr>
            <a:r>
              <a:rPr lang="en-US" sz="3600" dirty="0">
                <a:solidFill>
                  <a:schemeClr val="accent4">
                    <a:lumMod val="50000"/>
                  </a:schemeClr>
                </a:solidFill>
              </a:rPr>
              <a:t>The resilience of this channel still needs time testing.</a:t>
            </a:r>
          </a:p>
        </p:txBody>
      </p:sp>
    </p:spTree>
    <p:extLst>
      <p:ext uri="{BB962C8B-B14F-4D97-AF65-F5344CB8AC3E}">
        <p14:creationId xmlns:p14="http://schemas.microsoft.com/office/powerpoint/2010/main" val="86690437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Alternative types of debt</a:t>
            </a:r>
          </a:p>
        </p:txBody>
      </p:sp>
      <p:sp>
        <p:nvSpPr>
          <p:cNvPr id="3" name="Content Placeholder 2"/>
          <p:cNvSpPr>
            <a:spLocks noGrp="1"/>
          </p:cNvSpPr>
          <p:nvPr>
            <p:ph idx="1"/>
          </p:nvPr>
        </p:nvSpPr>
        <p:spPr>
          <a:xfrm>
            <a:off x="1097280" y="2040044"/>
            <a:ext cx="10607040" cy="402336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Trade credit. </a:t>
            </a:r>
          </a:p>
          <a:p>
            <a:pPr marL="0">
              <a:lnSpc>
                <a:spcPct val="114000"/>
              </a:lnSpc>
              <a:spcBef>
                <a:spcPts val="0"/>
              </a:spcBef>
              <a:spcAft>
                <a:spcPts val="0"/>
              </a:spcAft>
              <a:buNone/>
            </a:pPr>
            <a:r>
              <a:rPr lang="en-US" sz="3600" dirty="0">
                <a:solidFill>
                  <a:schemeClr val="accent4">
                    <a:lumMod val="50000"/>
                  </a:schemeClr>
                </a:solidFill>
              </a:rPr>
              <a:t>Funding working capital by obtaining favorable payment conditions from suppliers and at the same time asking prompt repayment from clients can make the company financially efficient. </a:t>
            </a:r>
          </a:p>
        </p:txBody>
      </p:sp>
    </p:spTree>
    <p:extLst>
      <p:ext uri="{BB962C8B-B14F-4D97-AF65-F5344CB8AC3E}">
        <p14:creationId xmlns:p14="http://schemas.microsoft.com/office/powerpoint/2010/main" val="404243249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Alternative types of debt</a:t>
            </a:r>
          </a:p>
        </p:txBody>
      </p:sp>
      <p:sp>
        <p:nvSpPr>
          <p:cNvPr id="3" name="Content Placeholder 2"/>
          <p:cNvSpPr>
            <a:spLocks noGrp="1"/>
          </p:cNvSpPr>
          <p:nvPr>
            <p:ph idx="1"/>
          </p:nvPr>
        </p:nvSpPr>
        <p:spPr>
          <a:xfrm>
            <a:off x="1097280" y="2040043"/>
            <a:ext cx="10914869" cy="4275563"/>
          </a:xfrm>
        </p:spPr>
        <p:txBody>
          <a:bodyPr>
            <a:normAutofit lnSpcReduction="10000"/>
          </a:bodyPr>
          <a:lstStyle/>
          <a:p>
            <a:pPr marL="0">
              <a:lnSpc>
                <a:spcPct val="114000"/>
              </a:lnSpc>
              <a:spcBef>
                <a:spcPts val="0"/>
              </a:spcBef>
              <a:spcAft>
                <a:spcPts val="0"/>
              </a:spcAft>
              <a:buNone/>
            </a:pPr>
            <a:r>
              <a:rPr lang="en-US" sz="3600" dirty="0">
                <a:solidFill>
                  <a:schemeClr val="accent4">
                    <a:lumMod val="50000"/>
                  </a:schemeClr>
                </a:solidFill>
              </a:rPr>
              <a:t>Discounting and factoring. </a:t>
            </a:r>
          </a:p>
          <a:p>
            <a:pPr marL="0">
              <a:lnSpc>
                <a:spcPct val="114000"/>
              </a:lnSpc>
              <a:spcBef>
                <a:spcPts val="0"/>
              </a:spcBef>
              <a:spcAft>
                <a:spcPts val="0"/>
              </a:spcAft>
              <a:buNone/>
            </a:pPr>
            <a:r>
              <a:rPr lang="en-US" sz="3600" dirty="0">
                <a:solidFill>
                  <a:schemeClr val="accent4">
                    <a:lumMod val="50000"/>
                  </a:schemeClr>
                </a:solidFill>
              </a:rPr>
              <a:t>Banks extend credit by discounting invoices. </a:t>
            </a:r>
          </a:p>
          <a:p>
            <a:pPr marL="0">
              <a:lnSpc>
                <a:spcPct val="114000"/>
              </a:lnSpc>
              <a:spcBef>
                <a:spcPts val="0"/>
              </a:spcBef>
              <a:spcAft>
                <a:spcPts val="0"/>
              </a:spcAft>
              <a:buNone/>
            </a:pPr>
            <a:r>
              <a:rPr lang="en-US" sz="3600" dirty="0">
                <a:solidFill>
                  <a:schemeClr val="accent4">
                    <a:lumMod val="50000"/>
                  </a:schemeClr>
                </a:solidFill>
              </a:rPr>
              <a:t>This transforms account receivables into cash, and transfers the risk to the bank. Cost: 15%-25%.</a:t>
            </a:r>
          </a:p>
          <a:p>
            <a:pPr marL="0">
              <a:lnSpc>
                <a:spcPct val="114000"/>
              </a:lnSpc>
              <a:spcBef>
                <a:spcPts val="0"/>
              </a:spcBef>
              <a:spcAft>
                <a:spcPts val="0"/>
              </a:spcAft>
              <a:buNone/>
            </a:pPr>
            <a:r>
              <a:rPr lang="en-US" sz="3600" dirty="0">
                <a:solidFill>
                  <a:schemeClr val="accent4">
                    <a:lumMod val="50000"/>
                  </a:schemeClr>
                </a:solidFill>
              </a:rPr>
              <a:t>The factor, which is a specialized intermediary, instead buys the credit outright </a:t>
            </a:r>
            <a:r>
              <a:rPr lang="en-150" sz="3600" dirty="0">
                <a:solidFill>
                  <a:schemeClr val="accent4">
                    <a:lumMod val="50000"/>
                  </a:schemeClr>
                </a:solidFill>
              </a:rPr>
              <a:t>–</a:t>
            </a:r>
            <a:r>
              <a:rPr lang="en-US" sz="3600" dirty="0">
                <a:solidFill>
                  <a:schemeClr val="accent4">
                    <a:lumMod val="50000"/>
                  </a:schemeClr>
                </a:solidFill>
              </a:rPr>
              <a:t> so technically is not lending but paying for an asset.</a:t>
            </a:r>
          </a:p>
        </p:txBody>
      </p:sp>
    </p:spTree>
    <p:extLst>
      <p:ext uri="{BB962C8B-B14F-4D97-AF65-F5344CB8AC3E}">
        <p14:creationId xmlns:p14="http://schemas.microsoft.com/office/powerpoint/2010/main" val="48987024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Alternative types of debt</a:t>
            </a:r>
          </a:p>
        </p:txBody>
      </p:sp>
      <p:sp>
        <p:nvSpPr>
          <p:cNvPr id="3" name="Content Placeholder 2"/>
          <p:cNvSpPr>
            <a:spLocks noGrp="1"/>
          </p:cNvSpPr>
          <p:nvPr>
            <p:ph idx="1"/>
          </p:nvPr>
        </p:nvSpPr>
        <p:spPr>
          <a:xfrm>
            <a:off x="1097280" y="2040044"/>
            <a:ext cx="10607040" cy="402336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Venture leasing. </a:t>
            </a:r>
          </a:p>
          <a:p>
            <a:pPr marL="0">
              <a:lnSpc>
                <a:spcPct val="114000"/>
              </a:lnSpc>
              <a:spcBef>
                <a:spcPts val="0"/>
              </a:spcBef>
              <a:spcAft>
                <a:spcPts val="0"/>
              </a:spcAft>
              <a:buNone/>
            </a:pPr>
            <a:r>
              <a:rPr lang="en-US" sz="3600" dirty="0">
                <a:solidFill>
                  <a:schemeClr val="accent4">
                    <a:lumMod val="50000"/>
                  </a:schemeClr>
                </a:solidFill>
              </a:rPr>
              <a:t>Leasing is a standard way to finance the rental use of fixed assets, which are owned by a specialized company. Specialized intermediaries have adapted it to entrepreneurial companies.</a:t>
            </a:r>
          </a:p>
          <a:p>
            <a:pPr marL="576072" indent="0">
              <a:lnSpc>
                <a:spcPct val="114000"/>
              </a:lnSpc>
              <a:spcBef>
                <a:spcPts val="200"/>
              </a:spcBef>
              <a:spcAft>
                <a:spcPts val="0"/>
              </a:spcAft>
              <a:buFont typeface="Courier New" panose="02070309020205020404" pitchFamily="49" charset="0"/>
              <a:buChar char="o"/>
            </a:pPr>
            <a:r>
              <a:rPr lang="en-US" sz="3200" dirty="0">
                <a:solidFill>
                  <a:schemeClr val="accent4">
                    <a:lumMod val="50000"/>
                  </a:schemeClr>
                </a:solidFill>
              </a:rPr>
              <a:t> Cost: interest 8-12% above prime plus warrants</a:t>
            </a:r>
          </a:p>
        </p:txBody>
      </p:sp>
    </p:spTree>
    <p:extLst>
      <p:ext uri="{BB962C8B-B14F-4D97-AF65-F5344CB8AC3E}">
        <p14:creationId xmlns:p14="http://schemas.microsoft.com/office/powerpoint/2010/main" val="106647602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Alternative types of debt</a:t>
            </a:r>
          </a:p>
        </p:txBody>
      </p:sp>
      <p:sp>
        <p:nvSpPr>
          <p:cNvPr id="3" name="Content Placeholder 2"/>
          <p:cNvSpPr>
            <a:spLocks noGrp="1"/>
          </p:cNvSpPr>
          <p:nvPr>
            <p:ph idx="1"/>
          </p:nvPr>
        </p:nvSpPr>
        <p:spPr>
          <a:xfrm>
            <a:off x="1097280" y="2040044"/>
            <a:ext cx="10607040" cy="4023360"/>
          </a:xfrm>
        </p:spPr>
        <p:txBody>
          <a:bodyPr>
            <a:normAutofit/>
          </a:bodyPr>
          <a:lstStyle/>
          <a:p>
            <a:pPr marL="0">
              <a:lnSpc>
                <a:spcPct val="124000"/>
              </a:lnSpc>
              <a:spcBef>
                <a:spcPts val="0"/>
              </a:spcBef>
              <a:spcAft>
                <a:spcPts val="0"/>
              </a:spcAft>
              <a:buNone/>
            </a:pPr>
            <a:r>
              <a:rPr lang="en-US" sz="3600" dirty="0">
                <a:solidFill>
                  <a:schemeClr val="accent4">
                    <a:lumMod val="50000"/>
                  </a:schemeClr>
                </a:solidFill>
              </a:rPr>
              <a:t>Venture debt. </a:t>
            </a:r>
          </a:p>
          <a:p>
            <a:pPr marL="0">
              <a:lnSpc>
                <a:spcPct val="124000"/>
              </a:lnSpc>
              <a:spcBef>
                <a:spcPts val="0"/>
              </a:spcBef>
              <a:spcAft>
                <a:spcPts val="0"/>
              </a:spcAft>
              <a:buNone/>
            </a:pPr>
            <a:r>
              <a:rPr lang="en-US" sz="3600" dirty="0">
                <a:solidFill>
                  <a:schemeClr val="accent4">
                    <a:lumMod val="50000"/>
                  </a:schemeClr>
                </a:solidFill>
              </a:rPr>
              <a:t>Specialized banks lend to ventures on the premise that the company will soon receive a (new) round of venture capital or angel financing. </a:t>
            </a:r>
          </a:p>
          <a:p>
            <a:pPr marL="576072" indent="-18288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The collateral is the expectation of a future round</a:t>
            </a:r>
          </a:p>
          <a:p>
            <a:pPr marL="0">
              <a:lnSpc>
                <a:spcPct val="12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4185921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The FIRE framework</a:t>
            </a:r>
          </a:p>
        </p:txBody>
      </p:sp>
      <p:pic>
        <p:nvPicPr>
          <p:cNvPr id="4" name="Picture 3"/>
          <p:cNvPicPr>
            <a:picLocks noChangeAspect="1"/>
          </p:cNvPicPr>
          <p:nvPr/>
        </p:nvPicPr>
        <p:blipFill>
          <a:blip r:embed="rId2"/>
          <a:stretch>
            <a:fillRect/>
          </a:stretch>
        </p:blipFill>
        <p:spPr>
          <a:xfrm>
            <a:off x="2373979" y="1737360"/>
            <a:ext cx="7505001" cy="4529014"/>
          </a:xfrm>
          <a:prstGeom prst="rect">
            <a:avLst/>
          </a:prstGeom>
        </p:spPr>
      </p:pic>
      <p:sp>
        <p:nvSpPr>
          <p:cNvPr id="3" name="Slide Number Placeholder 2"/>
          <p:cNvSpPr>
            <a:spLocks noGrp="1"/>
          </p:cNvSpPr>
          <p:nvPr>
            <p:ph type="sldNum" sz="quarter" idx="12"/>
          </p:nvPr>
        </p:nvSpPr>
        <p:spPr/>
        <p:txBody>
          <a:bodyPr/>
          <a:lstStyle/>
          <a:p>
            <a:fld id="{87505C8C-BB84-42E2-A236-8AB4ACB7820A}" type="slidenum">
              <a:rPr lang="en-US" smtClean="0"/>
              <a:t>32</a:t>
            </a:fld>
            <a:endParaRPr lang="en-US" dirty="0"/>
          </a:p>
        </p:txBody>
      </p:sp>
    </p:spTree>
    <p:extLst>
      <p:ext uri="{BB962C8B-B14F-4D97-AF65-F5344CB8AC3E}">
        <p14:creationId xmlns:p14="http://schemas.microsoft.com/office/powerpoint/2010/main" val="268157197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Alternative types of debt</a:t>
            </a:r>
          </a:p>
        </p:txBody>
      </p:sp>
      <p:sp>
        <p:nvSpPr>
          <p:cNvPr id="3" name="Content Placeholder 2"/>
          <p:cNvSpPr>
            <a:spLocks noGrp="1"/>
          </p:cNvSpPr>
          <p:nvPr>
            <p:ph idx="1"/>
          </p:nvPr>
        </p:nvSpPr>
        <p:spPr>
          <a:xfrm>
            <a:off x="1097280" y="2040043"/>
            <a:ext cx="10835356" cy="4303961"/>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Four elements make venture debt viable: </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Lenders free-ride on the due diligence and expertise of equity investors</a:t>
            </a:r>
          </a:p>
          <a:p>
            <a:pPr marL="576072" indent="-18288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Loan repayment comes from capital fundraising</a:t>
            </a:r>
          </a:p>
          <a:p>
            <a:pPr marL="576072" indent="-18288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High interest, so profitable for lenders</a:t>
            </a:r>
          </a:p>
          <a:p>
            <a:pPr marL="576072" indent="-18288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Warrants further increase profitability in the case of successful ventures</a:t>
            </a:r>
          </a:p>
          <a:p>
            <a:pPr marL="576072" indent="-182880">
              <a:lnSpc>
                <a:spcPct val="11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177949313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Valuation with debt</a:t>
            </a:r>
          </a:p>
        </p:txBody>
      </p:sp>
      <p:sp>
        <p:nvSpPr>
          <p:cNvPr id="3" name="Content Placeholder 2"/>
          <p:cNvSpPr>
            <a:spLocks noGrp="1"/>
          </p:cNvSpPr>
          <p:nvPr>
            <p:ph idx="1"/>
          </p:nvPr>
        </p:nvSpPr>
        <p:spPr>
          <a:xfrm>
            <a:off x="1097280" y="2040044"/>
            <a:ext cx="10607040" cy="402336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Valuation of leveraged companies revolves around the need to find a proper discount rate that balances the risks to the two different types of investors.</a:t>
            </a:r>
          </a:p>
          <a:p>
            <a:pPr marL="576072" indent="-18288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Intuition: one needs to separate the value of the venture to debt holders and to equity holders</a:t>
            </a: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69036981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Valuation with debt</a:t>
            </a:r>
          </a:p>
        </p:txBody>
      </p:sp>
      <p:sp>
        <p:nvSpPr>
          <p:cNvPr id="3" name="Content Placeholder 2"/>
          <p:cNvSpPr>
            <a:spLocks noGrp="1"/>
          </p:cNvSpPr>
          <p:nvPr>
            <p:ph idx="1"/>
          </p:nvPr>
        </p:nvSpPr>
        <p:spPr>
          <a:xfrm>
            <a:off x="1097279" y="2040043"/>
            <a:ext cx="10755843" cy="4230127"/>
          </a:xfrm>
        </p:spPr>
        <p:txBody>
          <a:bodyPr>
            <a:normAutofit fontScale="92500" lnSpcReduction="10000"/>
          </a:bodyPr>
          <a:lstStyle/>
          <a:p>
            <a:pPr marL="0">
              <a:lnSpc>
                <a:spcPct val="124000"/>
              </a:lnSpc>
              <a:spcBef>
                <a:spcPts val="0"/>
              </a:spcBef>
              <a:spcAft>
                <a:spcPts val="0"/>
              </a:spcAft>
              <a:buNone/>
            </a:pPr>
            <a:r>
              <a:rPr lang="en-US" sz="3600" dirty="0">
                <a:solidFill>
                  <a:schemeClr val="accent4">
                    <a:lumMod val="50000"/>
                  </a:schemeClr>
                </a:solidFill>
              </a:rPr>
              <a:t>We express this as: </a:t>
            </a:r>
          </a:p>
          <a:p>
            <a:pPr marL="0" algn="ctr">
              <a:lnSpc>
                <a:spcPct val="124000"/>
              </a:lnSpc>
              <a:spcBef>
                <a:spcPts val="0"/>
              </a:spcBef>
              <a:spcAft>
                <a:spcPts val="0"/>
              </a:spcAft>
              <a:buNone/>
            </a:pPr>
            <a:r>
              <a:rPr lang="en-US" sz="3600" dirty="0">
                <a:solidFill>
                  <a:schemeClr val="accent4">
                    <a:lumMod val="50000"/>
                  </a:schemeClr>
                </a:solidFill>
              </a:rPr>
              <a:t>Enterprise value (EV) = Equity value + Debt value</a:t>
            </a:r>
          </a:p>
          <a:p>
            <a:pPr marL="0">
              <a:lnSpc>
                <a:spcPct val="124000"/>
              </a:lnSpc>
              <a:spcBef>
                <a:spcPts val="0"/>
              </a:spcBef>
              <a:spcAft>
                <a:spcPts val="0"/>
              </a:spcAft>
              <a:buNone/>
            </a:pPr>
            <a:r>
              <a:rPr lang="en-US" sz="3600" dirty="0">
                <a:solidFill>
                  <a:schemeClr val="accent4">
                    <a:lumMod val="50000"/>
                  </a:schemeClr>
                </a:solidFill>
              </a:rPr>
              <a:t>Need to clarify which value one computes in each occasion, and make sure to attach the right value to pre/post money valuation.</a:t>
            </a:r>
          </a:p>
          <a:p>
            <a:pPr marL="0">
              <a:lnSpc>
                <a:spcPct val="124000"/>
              </a:lnSpc>
              <a:spcBef>
                <a:spcPts val="0"/>
              </a:spcBef>
              <a:spcAft>
                <a:spcPts val="0"/>
              </a:spcAft>
              <a:buNone/>
            </a:pPr>
            <a:r>
              <a:rPr lang="en-US" sz="3600" dirty="0">
                <a:solidFill>
                  <a:schemeClr val="accent4">
                    <a:lumMod val="50000"/>
                  </a:schemeClr>
                </a:solidFill>
              </a:rPr>
              <a:t>While the EV is constant, the value of debt and equity varies with their mix.</a:t>
            </a:r>
          </a:p>
          <a:p>
            <a:pPr marL="0">
              <a:lnSpc>
                <a:spcPct val="12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117324451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7</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11: Exit</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224776288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58331"/>
            <a:ext cx="10588752" cy="4401453"/>
          </a:xfrm>
        </p:spPr>
        <p:txBody>
          <a:bodyPr>
            <a:normAutofit fontScale="70000" lnSpcReduction="20000"/>
          </a:bodyPr>
          <a:lstStyle/>
          <a:p>
            <a:pPr marL="0">
              <a:lnSpc>
                <a:spcPct val="134000"/>
              </a:lnSpc>
              <a:spcBef>
                <a:spcPts val="0"/>
              </a:spcBef>
              <a:spcAft>
                <a:spcPts val="0"/>
              </a:spcAft>
              <a:buNone/>
            </a:pPr>
            <a:r>
              <a:rPr lang="en-GB" sz="4600" dirty="0">
                <a:solidFill>
                  <a:schemeClr val="accent4">
                    <a:lumMod val="50000"/>
                  </a:schemeClr>
                </a:solidFill>
              </a:rPr>
              <a:t>Exit is the crucial goal for investors, this is why they invest in the first place! </a:t>
            </a:r>
          </a:p>
          <a:p>
            <a:pPr marL="576000" lvl="7" indent="-183600">
              <a:lnSpc>
                <a:spcPct val="134000"/>
              </a:lnSpc>
              <a:spcBef>
                <a:spcPts val="0"/>
              </a:spcBef>
              <a:spcAft>
                <a:spcPts val="0"/>
              </a:spcAft>
              <a:buFont typeface="Courier New" panose="02070309020205020404" pitchFamily="49" charset="0"/>
              <a:buChar char="o"/>
            </a:pPr>
            <a:r>
              <a:rPr lang="en-GB" sz="4000" dirty="0">
                <a:solidFill>
                  <a:schemeClr val="accent4">
                    <a:lumMod val="50000"/>
                  </a:schemeClr>
                </a:solidFill>
              </a:rPr>
              <a:t> Exit is about reaping returns, not about raising money</a:t>
            </a:r>
          </a:p>
          <a:p>
            <a:pPr marL="576000" lvl="7" indent="-183600">
              <a:lnSpc>
                <a:spcPct val="134000"/>
              </a:lnSpc>
              <a:spcBef>
                <a:spcPts val="0"/>
              </a:spcBef>
              <a:spcAft>
                <a:spcPts val="0"/>
              </a:spcAft>
              <a:buFont typeface="Courier New" panose="02070309020205020404" pitchFamily="49" charset="0"/>
              <a:buChar char="o"/>
            </a:pPr>
            <a:r>
              <a:rPr lang="en-GB" sz="4000" dirty="0">
                <a:solidFill>
                  <a:schemeClr val="accent4">
                    <a:lumMod val="50000"/>
                  </a:schemeClr>
                </a:solidFill>
              </a:rPr>
              <a:t> It is called ‘liquidity event’ because it generates liquidity to investors</a:t>
            </a:r>
          </a:p>
          <a:p>
            <a:pPr marL="0">
              <a:lnSpc>
                <a:spcPct val="134000"/>
              </a:lnSpc>
              <a:spcBef>
                <a:spcPts val="0"/>
              </a:spcBef>
              <a:spcAft>
                <a:spcPts val="0"/>
              </a:spcAft>
              <a:buNone/>
            </a:pPr>
            <a:r>
              <a:rPr lang="en-GB" sz="4600" dirty="0">
                <a:solidFill>
                  <a:schemeClr val="accent4">
                    <a:lumMod val="50000"/>
                  </a:schemeClr>
                </a:solidFill>
              </a:rPr>
              <a:t>Exit is also very important for entrepreneurs, financially and business-wise. </a:t>
            </a:r>
          </a:p>
          <a:p>
            <a:pPr marL="0">
              <a:lnSpc>
                <a:spcPct val="134000"/>
              </a:lnSpc>
              <a:spcBef>
                <a:spcPts val="0"/>
              </a:spcBef>
              <a:spcAft>
                <a:spcPts val="0"/>
              </a:spcAft>
              <a:buNone/>
            </a:pPr>
            <a:r>
              <a:rPr lang="en-GB" sz="4600" dirty="0">
                <a:solidFill>
                  <a:schemeClr val="accent4">
                    <a:lumMod val="50000"/>
                  </a:schemeClr>
                </a:solidFill>
              </a:rPr>
              <a:t>Exit timing and type is determined partially by market conditions and partly by planning.</a:t>
            </a:r>
          </a:p>
        </p:txBody>
      </p:sp>
      <p:sp>
        <p:nvSpPr>
          <p:cNvPr id="4" name="Slide Number Placeholder 3"/>
          <p:cNvSpPr>
            <a:spLocks noGrp="1"/>
          </p:cNvSpPr>
          <p:nvPr>
            <p:ph type="sldNum" sz="quarter" idx="12"/>
          </p:nvPr>
        </p:nvSpPr>
        <p:spPr/>
        <p:txBody>
          <a:bodyPr/>
          <a:lstStyle/>
          <a:p>
            <a:fld id="{87505C8C-BB84-42E2-A236-8AB4ACB7820A}" type="slidenum">
              <a:rPr lang="en-US" smtClean="0"/>
              <a:t>324</a:t>
            </a:fld>
            <a:endParaRPr lang="en-US" dirty="0"/>
          </a:p>
        </p:txBody>
      </p:sp>
    </p:spTree>
    <p:extLst>
      <p:ext uri="{BB962C8B-B14F-4D97-AF65-F5344CB8AC3E}">
        <p14:creationId xmlns:p14="http://schemas.microsoft.com/office/powerpoint/2010/main" val="135662557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58331"/>
            <a:ext cx="11094720" cy="4401454"/>
          </a:xfrm>
        </p:spPr>
        <p:txBody>
          <a:bodyPr>
            <a:normAutofit fontScale="85000" lnSpcReduction="20000"/>
          </a:bodyPr>
          <a:lstStyle/>
          <a:p>
            <a:pPr marL="0">
              <a:lnSpc>
                <a:spcPct val="134000"/>
              </a:lnSpc>
              <a:spcBef>
                <a:spcPts val="0"/>
              </a:spcBef>
              <a:spcAft>
                <a:spcPts val="0"/>
              </a:spcAft>
              <a:buNone/>
            </a:pPr>
            <a:r>
              <a:rPr lang="en-GB" sz="4200" dirty="0">
                <a:solidFill>
                  <a:schemeClr val="accent4">
                    <a:lumMod val="50000"/>
                  </a:schemeClr>
                </a:solidFill>
              </a:rPr>
              <a:t>Investors have three underlying reasons for exiting: </a:t>
            </a:r>
          </a:p>
          <a:p>
            <a:pPr marL="576000" lvl="7" indent="-183600">
              <a:lnSpc>
                <a:spcPct val="134000"/>
              </a:lnSpc>
              <a:spcBef>
                <a:spcPts val="0"/>
              </a:spcBef>
              <a:spcAft>
                <a:spcPts val="0"/>
              </a:spcAft>
              <a:buFont typeface="Courier New" panose="02070309020205020404" pitchFamily="49" charset="0"/>
              <a:buChar char="o"/>
              <a:tabLst>
                <a:tab pos="914400" algn="l"/>
              </a:tabLst>
            </a:pPr>
            <a:r>
              <a:rPr lang="en-GB" sz="3500" dirty="0">
                <a:solidFill>
                  <a:schemeClr val="accent4">
                    <a:lumMod val="50000"/>
                  </a:schemeClr>
                </a:solidFill>
              </a:rPr>
              <a:t> Liquidity: private company shares are difficult to sell, unless the whole company is sold (‘liquidity event’). All investors need liquidity, at some point</a:t>
            </a:r>
          </a:p>
          <a:p>
            <a:pPr marL="576000" lvl="7" indent="-183600">
              <a:lnSpc>
                <a:spcPct val="134000"/>
              </a:lnSpc>
              <a:spcBef>
                <a:spcPts val="0"/>
              </a:spcBef>
              <a:spcAft>
                <a:spcPts val="0"/>
              </a:spcAft>
              <a:buFont typeface="Courier New" panose="02070309020205020404" pitchFamily="49" charset="0"/>
              <a:buChar char="o"/>
              <a:tabLst>
                <a:tab pos="914400" algn="l"/>
              </a:tabLst>
            </a:pPr>
            <a:r>
              <a:rPr lang="en-GB" sz="3500" dirty="0">
                <a:solidFill>
                  <a:schemeClr val="accent4">
                    <a:lumMod val="50000"/>
                  </a:schemeClr>
                </a:solidFill>
              </a:rPr>
              <a:t> Need for new owners: as the company matures, different inputs can benefit it (monetary and not)</a:t>
            </a:r>
          </a:p>
          <a:p>
            <a:pPr marL="576000" lvl="7" indent="-183600">
              <a:lnSpc>
                <a:spcPct val="134000"/>
              </a:lnSpc>
              <a:spcBef>
                <a:spcPts val="0"/>
              </a:spcBef>
              <a:spcAft>
                <a:spcPts val="0"/>
              </a:spcAft>
              <a:buFont typeface="Courier New" panose="02070309020205020404" pitchFamily="49" charset="0"/>
              <a:buChar char="o"/>
              <a:tabLst>
                <a:tab pos="914400" algn="l"/>
              </a:tabLst>
            </a:pPr>
            <a:r>
              <a:rPr lang="en-GB" sz="3500" dirty="0">
                <a:solidFill>
                  <a:schemeClr val="accent4">
                    <a:lumMod val="50000"/>
                  </a:schemeClr>
                </a:solidFill>
              </a:rPr>
              <a:t> Market timing: investors can increase returns by timing the market, especially for IPOs</a:t>
            </a:r>
          </a:p>
        </p:txBody>
      </p:sp>
      <p:sp>
        <p:nvSpPr>
          <p:cNvPr id="4" name="Slide Number Placeholder 3"/>
          <p:cNvSpPr>
            <a:spLocks noGrp="1"/>
          </p:cNvSpPr>
          <p:nvPr>
            <p:ph type="sldNum" sz="quarter" idx="12"/>
          </p:nvPr>
        </p:nvSpPr>
        <p:spPr/>
        <p:txBody>
          <a:bodyPr/>
          <a:lstStyle/>
          <a:p>
            <a:fld id="{87505C8C-BB84-42E2-A236-8AB4ACB7820A}" type="slidenum">
              <a:rPr lang="en-US" smtClean="0"/>
              <a:t>325</a:t>
            </a:fld>
            <a:endParaRPr lang="en-US" dirty="0"/>
          </a:p>
        </p:txBody>
      </p:sp>
    </p:spTree>
    <p:extLst>
      <p:ext uri="{BB962C8B-B14F-4D97-AF65-F5344CB8AC3E}">
        <p14:creationId xmlns:p14="http://schemas.microsoft.com/office/powerpoint/2010/main" val="179555485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58332"/>
            <a:ext cx="10616184" cy="4023360"/>
          </a:xfrm>
        </p:spPr>
        <p:txBody>
          <a:bodyPr>
            <a:normAutofit/>
          </a:bodyPr>
          <a:lstStyle/>
          <a:p>
            <a:pPr marL="0">
              <a:lnSpc>
                <a:spcPct val="114000"/>
              </a:lnSpc>
              <a:spcBef>
                <a:spcPts val="0"/>
              </a:spcBef>
              <a:spcAft>
                <a:spcPts val="0"/>
              </a:spcAft>
              <a:buNone/>
            </a:pPr>
            <a:r>
              <a:rPr lang="en-GB" sz="3600" dirty="0">
                <a:solidFill>
                  <a:schemeClr val="accent4">
                    <a:lumMod val="50000"/>
                  </a:schemeClr>
                </a:solidFill>
              </a:rPr>
              <a:t>We consider three main types of successful exits: </a:t>
            </a:r>
          </a:p>
          <a:p>
            <a:pPr marL="914400" lvl="7" indent="-457200">
              <a:lnSpc>
                <a:spcPct val="114000"/>
              </a:lnSpc>
              <a:spcBef>
                <a:spcPts val="0"/>
              </a:spcBef>
              <a:spcAft>
                <a:spcPts val="0"/>
              </a:spcAft>
              <a:buFont typeface="Courier New" panose="02070309020205020404" pitchFamily="49" charset="0"/>
              <a:buChar char="o"/>
              <a:tabLst>
                <a:tab pos="914400" algn="l"/>
              </a:tabLst>
            </a:pPr>
            <a:r>
              <a:rPr lang="en-GB" sz="3200" dirty="0">
                <a:solidFill>
                  <a:schemeClr val="accent4">
                    <a:lumMod val="50000"/>
                  </a:schemeClr>
                </a:solidFill>
              </a:rPr>
              <a:t>IPO</a:t>
            </a:r>
          </a:p>
          <a:p>
            <a:pPr marL="914400" lvl="7" indent="-457200">
              <a:lnSpc>
                <a:spcPct val="114000"/>
              </a:lnSpc>
              <a:spcBef>
                <a:spcPts val="0"/>
              </a:spcBef>
              <a:spcAft>
                <a:spcPts val="0"/>
              </a:spcAft>
              <a:buFont typeface="Courier New" panose="02070309020205020404" pitchFamily="49" charset="0"/>
              <a:buChar char="o"/>
              <a:tabLst>
                <a:tab pos="914400" algn="l"/>
              </a:tabLst>
            </a:pPr>
            <a:r>
              <a:rPr lang="en-GB" sz="3200" dirty="0">
                <a:solidFill>
                  <a:schemeClr val="accent4">
                    <a:lumMod val="50000"/>
                  </a:schemeClr>
                </a:solidFill>
              </a:rPr>
              <a:t>Acquisition</a:t>
            </a:r>
          </a:p>
          <a:p>
            <a:pPr marL="914400" lvl="7" indent="-457200">
              <a:lnSpc>
                <a:spcPct val="114000"/>
              </a:lnSpc>
              <a:spcBef>
                <a:spcPts val="0"/>
              </a:spcBef>
              <a:spcAft>
                <a:spcPts val="0"/>
              </a:spcAft>
              <a:buFont typeface="Courier New" panose="02070309020205020404" pitchFamily="49" charset="0"/>
              <a:buChar char="o"/>
              <a:tabLst>
                <a:tab pos="914400" algn="l"/>
              </a:tabLst>
            </a:pPr>
            <a:r>
              <a:rPr lang="en-GB" sz="3200" dirty="0">
                <a:solidFill>
                  <a:schemeClr val="accent4">
                    <a:lumMod val="50000"/>
                  </a:schemeClr>
                </a:solidFill>
              </a:rPr>
              <a:t>Sale to financial buyers</a:t>
            </a:r>
          </a:p>
          <a:p>
            <a:pPr marL="57200" lvl="5" indent="0">
              <a:lnSpc>
                <a:spcPct val="114000"/>
              </a:lnSpc>
              <a:spcBef>
                <a:spcPts val="0"/>
              </a:spcBef>
              <a:spcAft>
                <a:spcPts val="0"/>
              </a:spcAft>
              <a:buNone/>
              <a:tabLst>
                <a:tab pos="914400" algn="l"/>
              </a:tabLst>
            </a:pPr>
            <a:r>
              <a:rPr lang="en-GB" sz="3600" dirty="0">
                <a:solidFill>
                  <a:schemeClr val="accent4">
                    <a:lumMod val="50000"/>
                  </a:schemeClr>
                </a:solidFill>
              </a:rPr>
              <a:t>And one unsuccessful exit: closing down</a:t>
            </a:r>
          </a:p>
          <a:p>
            <a:pPr marL="57200" lvl="5" indent="0" algn="ctr">
              <a:lnSpc>
                <a:spcPct val="114000"/>
              </a:lnSpc>
              <a:spcBef>
                <a:spcPts val="0"/>
              </a:spcBef>
              <a:spcAft>
                <a:spcPts val="0"/>
              </a:spcAft>
              <a:buNone/>
              <a:tabLst>
                <a:tab pos="914400" algn="l"/>
              </a:tabLst>
            </a:pPr>
            <a:r>
              <a:rPr lang="en-GB" sz="3600" dirty="0">
                <a:solidFill>
                  <a:schemeClr val="accent4">
                    <a:lumMod val="50000"/>
                  </a:schemeClr>
                </a:solidFill>
              </a:rPr>
              <a:t>Closures represent at least 50% of exits</a:t>
            </a:r>
            <a:endParaRPr lang="en-US" sz="3000" dirty="0">
              <a:solidFill>
                <a:schemeClr val="accent4">
                  <a:lumMod val="50000"/>
                </a:schemeClr>
              </a:solidFill>
            </a:endParaRPr>
          </a:p>
          <a:p>
            <a:pPr lvl="1">
              <a:lnSpc>
                <a:spcPct val="114000"/>
              </a:lnSpc>
              <a:spcBef>
                <a:spcPts val="0"/>
              </a:spcBef>
              <a:spcAft>
                <a:spcPts val="0"/>
              </a:spcAft>
              <a:buFont typeface="Courier New" panose="02070309020205020404" pitchFamily="49" charset="0"/>
              <a:buChar char="o"/>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326</a:t>
            </a:fld>
            <a:endParaRPr lang="en-US" dirty="0"/>
          </a:p>
        </p:txBody>
      </p:sp>
    </p:spTree>
    <p:extLst>
      <p:ext uri="{BB962C8B-B14F-4D97-AF65-F5344CB8AC3E}">
        <p14:creationId xmlns:p14="http://schemas.microsoft.com/office/powerpoint/2010/main" val="366916051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Exiting investments (2008-2017)</a:t>
            </a:r>
          </a:p>
        </p:txBody>
      </p:sp>
      <p:pic>
        <p:nvPicPr>
          <p:cNvPr id="3" name="Picture 2"/>
          <p:cNvPicPr>
            <a:picLocks noChangeAspect="1"/>
          </p:cNvPicPr>
          <p:nvPr/>
        </p:nvPicPr>
        <p:blipFill>
          <a:blip r:embed="rId2"/>
          <a:stretch>
            <a:fillRect/>
          </a:stretch>
        </p:blipFill>
        <p:spPr>
          <a:xfrm>
            <a:off x="947039" y="2153767"/>
            <a:ext cx="10490431" cy="3826409"/>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327</a:t>
            </a:fld>
            <a:endParaRPr lang="en-US" dirty="0"/>
          </a:p>
        </p:txBody>
      </p:sp>
    </p:spTree>
    <p:extLst>
      <p:ext uri="{BB962C8B-B14F-4D97-AF65-F5344CB8AC3E}">
        <p14:creationId xmlns:p14="http://schemas.microsoft.com/office/powerpoint/2010/main" val="378456914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40044"/>
            <a:ext cx="10735056" cy="428760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What leads to failure?</a:t>
            </a:r>
          </a:p>
          <a:p>
            <a:pPr marL="0">
              <a:lnSpc>
                <a:spcPct val="114000"/>
              </a:lnSpc>
              <a:spcBef>
                <a:spcPts val="0"/>
              </a:spcBef>
              <a:spcAft>
                <a:spcPts val="0"/>
              </a:spcAft>
              <a:buNone/>
            </a:pPr>
            <a:r>
              <a:rPr lang="en-US" sz="3600" dirty="0">
                <a:solidFill>
                  <a:schemeClr val="accent4">
                    <a:lumMod val="50000"/>
                  </a:schemeClr>
                </a:solidFill>
              </a:rPr>
              <a:t>From a survey of VCs: the (perceived) key drivers of success and failure are very similar: </a:t>
            </a:r>
          </a:p>
          <a:p>
            <a:pPr marL="0">
              <a:lnSpc>
                <a:spcPct val="114000"/>
              </a:lnSpc>
              <a:spcBef>
                <a:spcPts val="0"/>
              </a:spcBef>
              <a:spcAft>
                <a:spcPts val="0"/>
              </a:spcAft>
              <a:buNone/>
            </a:pPr>
            <a:r>
              <a:rPr lang="en-US" sz="3600" dirty="0">
                <a:solidFill>
                  <a:schemeClr val="accent4">
                    <a:lumMod val="50000"/>
                  </a:schemeClr>
                </a:solidFill>
              </a:rPr>
              <a:t>- Team is key driver for successes (96%) and failures (92%) </a:t>
            </a:r>
          </a:p>
          <a:p>
            <a:pPr marL="0">
              <a:lnSpc>
                <a:spcPct val="114000"/>
              </a:lnSpc>
              <a:spcBef>
                <a:spcPts val="0"/>
              </a:spcBef>
              <a:spcAft>
                <a:spcPts val="0"/>
              </a:spcAft>
              <a:buNone/>
            </a:pPr>
            <a:r>
              <a:rPr lang="en-US" sz="3600" dirty="0">
                <a:solidFill>
                  <a:schemeClr val="accent4">
                    <a:lumMod val="50000"/>
                  </a:schemeClr>
                </a:solidFill>
              </a:rPr>
              <a:t>- Business model is key driver for successes (60%) and failures (57%)</a:t>
            </a:r>
            <a:endParaRPr lang="en-GB"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328</a:t>
            </a:fld>
            <a:endParaRPr lang="en-US" dirty="0"/>
          </a:p>
        </p:txBody>
      </p:sp>
    </p:spTree>
    <p:extLst>
      <p:ext uri="{BB962C8B-B14F-4D97-AF65-F5344CB8AC3E}">
        <p14:creationId xmlns:p14="http://schemas.microsoft.com/office/powerpoint/2010/main" val="3329171587"/>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40044"/>
            <a:ext cx="10277856" cy="4287604"/>
          </a:xfrm>
        </p:spPr>
        <p:txBody>
          <a:bodyPr>
            <a:normAutofit/>
          </a:bodyPr>
          <a:lstStyle/>
          <a:p>
            <a:pPr marL="0">
              <a:lnSpc>
                <a:spcPct val="114000"/>
              </a:lnSpc>
              <a:spcBef>
                <a:spcPts val="0"/>
              </a:spcBef>
              <a:spcAft>
                <a:spcPts val="0"/>
              </a:spcAft>
              <a:buNone/>
            </a:pPr>
            <a:r>
              <a:rPr lang="en-GB" sz="3600" dirty="0">
                <a:solidFill>
                  <a:schemeClr val="accent4">
                    <a:lumMod val="50000"/>
                  </a:schemeClr>
                </a:solidFill>
              </a:rPr>
              <a:t>Exit is a decision, not just an event:</a:t>
            </a:r>
          </a:p>
          <a:p>
            <a:pPr marL="576000" lvl="7" indent="-183600">
              <a:lnSpc>
                <a:spcPct val="114000"/>
              </a:lnSpc>
              <a:spcBef>
                <a:spcPts val="0"/>
              </a:spcBef>
              <a:spcAft>
                <a:spcPts val="0"/>
              </a:spcAft>
              <a:buFont typeface="Courier New" panose="02070309020205020404" pitchFamily="49" charset="0"/>
              <a:buChar char="o"/>
              <a:tabLst>
                <a:tab pos="914400" algn="l"/>
              </a:tabLst>
            </a:pPr>
            <a:r>
              <a:rPr lang="en-GB" sz="3000" dirty="0">
                <a:solidFill>
                  <a:schemeClr val="accent4">
                    <a:lumMod val="50000"/>
                  </a:schemeClr>
                </a:solidFill>
              </a:rPr>
              <a:t> Continuation is always possible</a:t>
            </a:r>
          </a:p>
          <a:p>
            <a:pPr marL="576000" lvl="7" indent="-183600">
              <a:lnSpc>
                <a:spcPct val="114000"/>
              </a:lnSpc>
              <a:spcBef>
                <a:spcPts val="0"/>
              </a:spcBef>
              <a:spcAft>
                <a:spcPts val="0"/>
              </a:spcAft>
              <a:buFont typeface="Courier New" panose="02070309020205020404" pitchFamily="49" charset="0"/>
              <a:buChar char="o"/>
              <a:tabLst>
                <a:tab pos="914400" algn="l"/>
              </a:tabLst>
            </a:pPr>
            <a:r>
              <a:rPr lang="en-GB" sz="3000" dirty="0">
                <a:solidFill>
                  <a:schemeClr val="accent4">
                    <a:lumMod val="50000"/>
                  </a:schemeClr>
                </a:solidFill>
              </a:rPr>
              <a:t> The decision needs to consider the opportunity cost of continuing vs. alternative uses of (i) funds and (ii) investor time and attention</a:t>
            </a:r>
          </a:p>
          <a:p>
            <a:pPr marL="576000" lvl="7" indent="-183600">
              <a:lnSpc>
                <a:spcPct val="114000"/>
              </a:lnSpc>
              <a:spcBef>
                <a:spcPts val="0"/>
              </a:spcBef>
              <a:spcAft>
                <a:spcPts val="0"/>
              </a:spcAft>
              <a:buFont typeface="Courier New" panose="02070309020205020404" pitchFamily="49" charset="0"/>
              <a:buChar char="o"/>
              <a:tabLst>
                <a:tab pos="914400" algn="l"/>
              </a:tabLst>
            </a:pPr>
            <a:r>
              <a:rPr lang="en-GB" sz="3000" dirty="0">
                <a:solidFill>
                  <a:schemeClr val="accent4">
                    <a:lumMod val="50000"/>
                  </a:schemeClr>
                </a:solidFill>
              </a:rPr>
              <a:t> The appropriate framework is that of real options</a:t>
            </a:r>
          </a:p>
        </p:txBody>
      </p:sp>
      <p:sp>
        <p:nvSpPr>
          <p:cNvPr id="4" name="Slide Number Placeholder 3"/>
          <p:cNvSpPr>
            <a:spLocks noGrp="1"/>
          </p:cNvSpPr>
          <p:nvPr>
            <p:ph type="sldNum" sz="quarter" idx="12"/>
          </p:nvPr>
        </p:nvSpPr>
        <p:spPr/>
        <p:txBody>
          <a:bodyPr/>
          <a:lstStyle/>
          <a:p>
            <a:fld id="{87505C8C-BB84-42E2-A236-8AB4ACB7820A}" type="slidenum">
              <a:rPr lang="en-US" smtClean="0"/>
              <a:t>329</a:t>
            </a:fld>
            <a:endParaRPr lang="en-US" dirty="0"/>
          </a:p>
        </p:txBody>
      </p:sp>
    </p:spTree>
    <p:extLst>
      <p:ext uri="{BB962C8B-B14F-4D97-AF65-F5344CB8AC3E}">
        <p14:creationId xmlns:p14="http://schemas.microsoft.com/office/powerpoint/2010/main" val="115657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The FIRE framework</a:t>
            </a:r>
          </a:p>
        </p:txBody>
      </p:sp>
      <p:sp>
        <p:nvSpPr>
          <p:cNvPr id="3" name="Content Placeholder 2"/>
          <p:cNvSpPr>
            <a:spLocks noGrp="1"/>
          </p:cNvSpPr>
          <p:nvPr>
            <p:ph idx="1"/>
          </p:nvPr>
        </p:nvSpPr>
        <p:spPr>
          <a:xfrm>
            <a:off x="751115" y="1845734"/>
            <a:ext cx="11342914" cy="4600786"/>
          </a:xfrm>
        </p:spPr>
        <p:txBody>
          <a:bodyPr>
            <a:noAutofit/>
          </a:bodyPr>
          <a:lstStyle/>
          <a:p>
            <a:pPr>
              <a:buSzPct val="130000"/>
              <a:buFont typeface="Arial" panose="020B0604020202020204" pitchFamily="34" charset="0"/>
              <a:buChar char="•"/>
            </a:pPr>
            <a:r>
              <a:rPr lang="en-GB" sz="3600" dirty="0">
                <a:solidFill>
                  <a:schemeClr val="accent4">
                    <a:lumMod val="50000"/>
                  </a:schemeClr>
                </a:solidFill>
              </a:rPr>
              <a:t> </a:t>
            </a:r>
            <a:r>
              <a:rPr lang="en-US" sz="3600" dirty="0">
                <a:solidFill>
                  <a:schemeClr val="accent4">
                    <a:lumMod val="50000"/>
                  </a:schemeClr>
                </a:solidFill>
              </a:rPr>
              <a:t>FIT: matching process between entrepreneurs and investors </a:t>
            </a:r>
          </a:p>
          <a:p>
            <a:pPr>
              <a:buSzPct val="130000"/>
              <a:buFont typeface="Arial" panose="020B0604020202020204" pitchFamily="34" charset="0"/>
              <a:buChar char="•"/>
            </a:pPr>
            <a:r>
              <a:rPr lang="en-US" sz="3600" dirty="0">
                <a:solidFill>
                  <a:schemeClr val="accent4">
                    <a:lumMod val="50000"/>
                  </a:schemeClr>
                </a:solidFill>
              </a:rPr>
              <a:t> INVEST: process of closing a deal - money for ownership</a:t>
            </a:r>
          </a:p>
          <a:p>
            <a:pPr>
              <a:buSzPct val="130000"/>
              <a:buFont typeface="Arial" panose="020B0604020202020204" pitchFamily="34" charset="0"/>
              <a:buChar char="•"/>
            </a:pPr>
            <a:r>
              <a:rPr lang="en-US" sz="3600" dirty="0">
                <a:solidFill>
                  <a:schemeClr val="accent4">
                    <a:lumMod val="50000"/>
                  </a:schemeClr>
                </a:solidFill>
              </a:rPr>
              <a:t> RIDE: the path forward, with all the surprises and pivots that are endemic to the entrepreneurial process. </a:t>
            </a:r>
          </a:p>
          <a:p>
            <a:pPr>
              <a:buSzPct val="130000"/>
              <a:buFont typeface="Arial" panose="020B0604020202020204" pitchFamily="34" charset="0"/>
              <a:buChar char="•"/>
            </a:pPr>
            <a:r>
              <a:rPr lang="en-US" sz="3600" dirty="0">
                <a:solidFill>
                  <a:schemeClr val="accent4">
                    <a:lumMod val="50000"/>
                  </a:schemeClr>
                </a:solidFill>
              </a:rPr>
              <a:t> EXIT: the process by which the investors sells some or all of their shares to obtain a return on their investment. </a:t>
            </a:r>
            <a:endParaRPr lang="en-GB" sz="3600" dirty="0">
              <a:solidFill>
                <a:schemeClr val="accent4">
                  <a:lumMod val="50000"/>
                </a:schemeClr>
              </a:solidFill>
            </a:endParaRPr>
          </a:p>
          <a:p>
            <a:pPr marL="0" indent="0">
              <a:buSzPct val="130000"/>
              <a:buNone/>
            </a:pPr>
            <a:endParaRPr lang="en-US"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33</a:t>
            </a:fld>
            <a:endParaRPr lang="en-US" dirty="0"/>
          </a:p>
        </p:txBody>
      </p:sp>
    </p:spTree>
    <p:extLst>
      <p:ext uri="{BB962C8B-B14F-4D97-AF65-F5344CB8AC3E}">
        <p14:creationId xmlns:p14="http://schemas.microsoft.com/office/powerpoint/2010/main" val="18318662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40044"/>
            <a:ext cx="10277856" cy="4287604"/>
          </a:xfrm>
        </p:spPr>
        <p:txBody>
          <a:bodyPr>
            <a:normAutofit/>
          </a:bodyPr>
          <a:lstStyle/>
          <a:p>
            <a:pPr marL="0">
              <a:lnSpc>
                <a:spcPct val="114000"/>
              </a:lnSpc>
              <a:spcBef>
                <a:spcPts val="0"/>
              </a:spcBef>
              <a:spcAft>
                <a:spcPts val="0"/>
              </a:spcAft>
              <a:buNone/>
            </a:pPr>
            <a:r>
              <a:rPr lang="en-GB" sz="3600" dirty="0">
                <a:solidFill>
                  <a:schemeClr val="accent4">
                    <a:lumMod val="50000"/>
                  </a:schemeClr>
                </a:solidFill>
              </a:rPr>
              <a:t>Exit may occur both in downside or upside conditions:</a:t>
            </a:r>
          </a:p>
          <a:p>
            <a:pPr marL="576000" lvl="7" indent="-183600">
              <a:lnSpc>
                <a:spcPct val="114000"/>
              </a:lnSpc>
              <a:spcBef>
                <a:spcPts val="0"/>
              </a:spcBef>
              <a:spcAft>
                <a:spcPts val="0"/>
              </a:spcAft>
              <a:buFont typeface="Courier New" panose="02070309020205020404" pitchFamily="49" charset="0"/>
              <a:buChar char="o"/>
              <a:tabLst>
                <a:tab pos="914400" algn="l"/>
              </a:tabLst>
            </a:pPr>
            <a:r>
              <a:rPr lang="en-GB" sz="3000" dirty="0">
                <a:solidFill>
                  <a:schemeClr val="accent4">
                    <a:lumMod val="50000"/>
                  </a:schemeClr>
                </a:solidFill>
              </a:rPr>
              <a:t> </a:t>
            </a:r>
            <a:r>
              <a:rPr lang="en-GB" sz="3200" dirty="0">
                <a:solidFill>
                  <a:schemeClr val="accent4">
                    <a:lumMod val="50000"/>
                  </a:schemeClr>
                </a:solidFill>
              </a:rPr>
              <a:t>In the </a:t>
            </a:r>
            <a:r>
              <a:rPr lang="en-GB" sz="3200" u="sng" dirty="0">
                <a:solidFill>
                  <a:schemeClr val="accent4">
                    <a:lumMod val="50000"/>
                  </a:schemeClr>
                </a:solidFill>
              </a:rPr>
              <a:t>downside </a:t>
            </a:r>
            <a:r>
              <a:rPr lang="en-GB" sz="3200" dirty="0">
                <a:solidFill>
                  <a:schemeClr val="accent4">
                    <a:lumMod val="50000"/>
                  </a:schemeClr>
                </a:solidFill>
              </a:rPr>
              <a:t>the choice is between continuing or closing</a:t>
            </a:r>
          </a:p>
          <a:p>
            <a:pPr marL="576000" lvl="7" indent="-183600">
              <a:lnSpc>
                <a:spcPct val="114000"/>
              </a:lnSpc>
              <a:spcBef>
                <a:spcPts val="0"/>
              </a:spcBef>
              <a:spcAft>
                <a:spcPts val="0"/>
              </a:spcAft>
              <a:buFont typeface="Courier New" panose="02070309020205020404" pitchFamily="49" charset="0"/>
              <a:buChar char="o"/>
              <a:tabLst>
                <a:tab pos="914400" algn="l"/>
              </a:tabLst>
            </a:pPr>
            <a:r>
              <a:rPr lang="en-GB" sz="3200" dirty="0">
                <a:solidFill>
                  <a:schemeClr val="accent4">
                    <a:lumMod val="50000"/>
                  </a:schemeClr>
                </a:solidFill>
              </a:rPr>
              <a:t> In the </a:t>
            </a:r>
            <a:r>
              <a:rPr lang="en-GB" sz="3200" u="sng" dirty="0">
                <a:solidFill>
                  <a:schemeClr val="accent4">
                    <a:lumMod val="50000"/>
                  </a:schemeClr>
                </a:solidFill>
              </a:rPr>
              <a:t>upside</a:t>
            </a:r>
            <a:r>
              <a:rPr lang="en-GB" sz="3200" dirty="0">
                <a:solidFill>
                  <a:schemeClr val="accent4">
                    <a:lumMod val="50000"/>
                  </a:schemeClr>
                </a:solidFill>
              </a:rPr>
              <a:t> the choice is between continuing or one of the three successful exits: IPO, acquisition, sale to a financial buyer</a:t>
            </a:r>
          </a:p>
        </p:txBody>
      </p:sp>
      <p:sp>
        <p:nvSpPr>
          <p:cNvPr id="4" name="Slide Number Placeholder 3"/>
          <p:cNvSpPr>
            <a:spLocks noGrp="1"/>
          </p:cNvSpPr>
          <p:nvPr>
            <p:ph type="sldNum" sz="quarter" idx="12"/>
          </p:nvPr>
        </p:nvSpPr>
        <p:spPr/>
        <p:txBody>
          <a:bodyPr/>
          <a:lstStyle/>
          <a:p>
            <a:fld id="{87505C8C-BB84-42E2-A236-8AB4ACB7820A}" type="slidenum">
              <a:rPr lang="en-US" smtClean="0"/>
              <a:t>330</a:t>
            </a:fld>
            <a:endParaRPr lang="en-US" dirty="0"/>
          </a:p>
        </p:txBody>
      </p:sp>
    </p:spTree>
    <p:extLst>
      <p:ext uri="{BB962C8B-B14F-4D97-AF65-F5344CB8AC3E}">
        <p14:creationId xmlns:p14="http://schemas.microsoft.com/office/powerpoint/2010/main" val="1625888897"/>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 downside</a:t>
            </a:r>
          </a:p>
        </p:txBody>
      </p:sp>
      <p:pic>
        <p:nvPicPr>
          <p:cNvPr id="3" name="Picture 2"/>
          <p:cNvPicPr>
            <a:picLocks noChangeAspect="1"/>
          </p:cNvPicPr>
          <p:nvPr/>
        </p:nvPicPr>
        <p:blipFill>
          <a:blip r:embed="rId2"/>
          <a:stretch>
            <a:fillRect/>
          </a:stretch>
        </p:blipFill>
        <p:spPr>
          <a:xfrm>
            <a:off x="2336155" y="1737360"/>
            <a:ext cx="7580649" cy="4578226"/>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331</a:t>
            </a:fld>
            <a:endParaRPr lang="en-US" dirty="0"/>
          </a:p>
        </p:txBody>
      </p:sp>
    </p:spTree>
    <p:extLst>
      <p:ext uri="{BB962C8B-B14F-4D97-AF65-F5344CB8AC3E}">
        <p14:creationId xmlns:p14="http://schemas.microsoft.com/office/powerpoint/2010/main" val="161419967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 upside</a:t>
            </a:r>
          </a:p>
        </p:txBody>
      </p:sp>
      <p:pic>
        <p:nvPicPr>
          <p:cNvPr id="3" name="Picture 2"/>
          <p:cNvPicPr>
            <a:picLocks noChangeAspect="1"/>
          </p:cNvPicPr>
          <p:nvPr/>
        </p:nvPicPr>
        <p:blipFill>
          <a:blip r:embed="rId2"/>
          <a:stretch>
            <a:fillRect/>
          </a:stretch>
        </p:blipFill>
        <p:spPr>
          <a:xfrm>
            <a:off x="2366943" y="1810382"/>
            <a:ext cx="7519073" cy="4544698"/>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332</a:t>
            </a:fld>
            <a:endParaRPr lang="en-US" dirty="0"/>
          </a:p>
        </p:txBody>
      </p:sp>
    </p:spTree>
    <p:extLst>
      <p:ext uri="{BB962C8B-B14F-4D97-AF65-F5344CB8AC3E}">
        <p14:creationId xmlns:p14="http://schemas.microsoft.com/office/powerpoint/2010/main" val="96495297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40044"/>
            <a:ext cx="10872216" cy="4287604"/>
          </a:xfrm>
        </p:spPr>
        <p:txBody>
          <a:bodyPr>
            <a:normAutofit/>
          </a:bodyPr>
          <a:lstStyle/>
          <a:p>
            <a:pPr marL="0">
              <a:lnSpc>
                <a:spcPct val="114000"/>
              </a:lnSpc>
              <a:spcBef>
                <a:spcPts val="0"/>
              </a:spcBef>
              <a:spcAft>
                <a:spcPts val="0"/>
              </a:spcAft>
              <a:buNone/>
            </a:pPr>
            <a:r>
              <a:rPr lang="en-GB" sz="3600" dirty="0">
                <a:solidFill>
                  <a:schemeClr val="accent4">
                    <a:lumMod val="50000"/>
                  </a:schemeClr>
                </a:solidFill>
              </a:rPr>
              <a:t>The timing of exit depends on three main factors:</a:t>
            </a:r>
          </a:p>
          <a:p>
            <a:pPr marL="576000" lvl="7" indent="-183600">
              <a:lnSpc>
                <a:spcPct val="114000"/>
              </a:lnSpc>
              <a:spcBef>
                <a:spcPts val="0"/>
              </a:spcBef>
              <a:spcAft>
                <a:spcPts val="0"/>
              </a:spcAft>
              <a:buFont typeface="Courier New" panose="02070309020205020404" pitchFamily="49" charset="0"/>
              <a:buChar char="o"/>
              <a:tabLst>
                <a:tab pos="914400" algn="l"/>
              </a:tabLst>
            </a:pPr>
            <a:r>
              <a:rPr lang="en-US" sz="3200" dirty="0">
                <a:solidFill>
                  <a:schemeClr val="accent4">
                    <a:lumMod val="50000"/>
                  </a:schemeClr>
                </a:solidFill>
              </a:rPr>
              <a:t> The preferences of investors and entrepreneurs</a:t>
            </a:r>
          </a:p>
          <a:p>
            <a:pPr marL="576000" lvl="7" indent="-183600">
              <a:lnSpc>
                <a:spcPct val="114000"/>
              </a:lnSpc>
              <a:spcBef>
                <a:spcPts val="0"/>
              </a:spcBef>
              <a:spcAft>
                <a:spcPts val="0"/>
              </a:spcAft>
              <a:buFont typeface="Courier New" panose="02070309020205020404" pitchFamily="49" charset="0"/>
              <a:buChar char="o"/>
              <a:tabLst>
                <a:tab pos="914400" algn="l"/>
              </a:tabLst>
            </a:pPr>
            <a:r>
              <a:rPr lang="en-US" sz="3200" dirty="0">
                <a:solidFill>
                  <a:schemeClr val="accent4">
                    <a:lumMod val="50000"/>
                  </a:schemeClr>
                </a:solidFill>
              </a:rPr>
              <a:t> Their expectations about company fundamentals</a:t>
            </a:r>
          </a:p>
          <a:p>
            <a:pPr marL="576000" lvl="7" indent="-183600">
              <a:lnSpc>
                <a:spcPct val="114000"/>
              </a:lnSpc>
              <a:spcBef>
                <a:spcPts val="0"/>
              </a:spcBef>
              <a:spcAft>
                <a:spcPts val="0"/>
              </a:spcAft>
              <a:buFont typeface="Courier New" panose="02070309020205020404" pitchFamily="49" charset="0"/>
              <a:buChar char="o"/>
              <a:tabLst>
                <a:tab pos="914400" algn="l"/>
              </a:tabLst>
            </a:pPr>
            <a:r>
              <a:rPr lang="en-US" sz="3200" dirty="0">
                <a:solidFill>
                  <a:schemeClr val="accent4">
                    <a:lumMod val="50000"/>
                  </a:schemeClr>
                </a:solidFill>
              </a:rPr>
              <a:t> Their ability to time the market</a:t>
            </a:r>
            <a:endParaRPr lang="en-GB" sz="3200" dirty="0">
              <a:solidFill>
                <a:schemeClr val="accent4">
                  <a:lumMod val="50000"/>
                </a:schemeClr>
              </a:solidFill>
            </a:endParaRPr>
          </a:p>
          <a:p>
            <a:pPr marL="0">
              <a:lnSpc>
                <a:spcPct val="114000"/>
              </a:lnSpc>
              <a:spcBef>
                <a:spcPts val="0"/>
              </a:spcBef>
              <a:spcAft>
                <a:spcPts val="0"/>
              </a:spcAft>
              <a:buNone/>
            </a:pPr>
            <a:r>
              <a:rPr lang="en-GB" sz="3600" dirty="0">
                <a:solidFill>
                  <a:schemeClr val="accent4">
                    <a:lumMod val="50000"/>
                  </a:schemeClr>
                </a:solidFill>
              </a:rPr>
              <a:t>In any case, it is not possible to post</a:t>
            </a:r>
            <a:r>
              <a:rPr lang="en-US" sz="3600" dirty="0">
                <a:solidFill>
                  <a:schemeClr val="accent4">
                    <a:lumMod val="50000"/>
                  </a:schemeClr>
                </a:solidFill>
              </a:rPr>
              <a:t>pone exit indefinitely.</a:t>
            </a:r>
            <a:endParaRPr lang="en-GB" sz="3600" dirty="0">
              <a:solidFill>
                <a:schemeClr val="accent4">
                  <a:lumMod val="50000"/>
                </a:schemeClr>
              </a:solidFill>
            </a:endParaRPr>
          </a:p>
          <a:p>
            <a:pPr marL="0">
              <a:lnSpc>
                <a:spcPct val="114000"/>
              </a:lnSpc>
              <a:spcBef>
                <a:spcPts val="0"/>
              </a:spcBef>
              <a:spcAft>
                <a:spcPts val="0"/>
              </a:spcAft>
              <a:buNone/>
            </a:pPr>
            <a:r>
              <a:rPr lang="en-GB" sz="3600" dirty="0">
                <a:solidFill>
                  <a:schemeClr val="accent4">
                    <a:lumMod val="50000"/>
                  </a:schemeClr>
                </a:solidFill>
              </a:rPr>
              <a:t>	- Start-ups vs. family firms</a:t>
            </a:r>
          </a:p>
        </p:txBody>
      </p:sp>
      <p:sp>
        <p:nvSpPr>
          <p:cNvPr id="4" name="Slide Number Placeholder 3"/>
          <p:cNvSpPr>
            <a:spLocks noGrp="1"/>
          </p:cNvSpPr>
          <p:nvPr>
            <p:ph type="sldNum" sz="quarter" idx="12"/>
          </p:nvPr>
        </p:nvSpPr>
        <p:spPr/>
        <p:txBody>
          <a:bodyPr/>
          <a:lstStyle/>
          <a:p>
            <a:fld id="{87505C8C-BB84-42E2-A236-8AB4ACB7820A}" type="slidenum">
              <a:rPr lang="en-US" smtClean="0"/>
              <a:t>333</a:t>
            </a:fld>
            <a:endParaRPr lang="en-US" dirty="0"/>
          </a:p>
        </p:txBody>
      </p:sp>
    </p:spTree>
    <p:extLst>
      <p:ext uri="{BB962C8B-B14F-4D97-AF65-F5344CB8AC3E}">
        <p14:creationId xmlns:p14="http://schemas.microsoft.com/office/powerpoint/2010/main" val="250132424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1961868"/>
            <a:ext cx="10899648" cy="4497917"/>
          </a:xfrm>
        </p:spPr>
        <p:txBody>
          <a:bodyPr>
            <a:normAutofit/>
          </a:bodyPr>
          <a:lstStyle/>
          <a:p>
            <a:pPr marL="0">
              <a:lnSpc>
                <a:spcPct val="114000"/>
              </a:lnSpc>
              <a:spcBef>
                <a:spcPts val="0"/>
              </a:spcBef>
              <a:spcAft>
                <a:spcPts val="0"/>
              </a:spcAft>
              <a:buNone/>
            </a:pPr>
            <a:r>
              <a:rPr lang="en-GB" sz="3600" dirty="0">
                <a:solidFill>
                  <a:schemeClr val="accent4">
                    <a:lumMod val="50000"/>
                  </a:schemeClr>
                </a:solidFill>
              </a:rPr>
              <a:t>For IPOs, the company needs to satisfy listing requirements and appeal to institutional investors.</a:t>
            </a:r>
          </a:p>
          <a:p>
            <a:pPr marL="0">
              <a:lnSpc>
                <a:spcPct val="114000"/>
              </a:lnSpc>
              <a:spcBef>
                <a:spcPts val="0"/>
              </a:spcBef>
              <a:spcAft>
                <a:spcPts val="0"/>
              </a:spcAft>
              <a:buNone/>
            </a:pPr>
            <a:r>
              <a:rPr lang="en-GB" sz="3600" dirty="0">
                <a:solidFill>
                  <a:schemeClr val="accent4">
                    <a:lumMod val="50000"/>
                  </a:schemeClr>
                </a:solidFill>
              </a:rPr>
              <a:t>Some companies go public when they can achieve strong financial results – which often are reversed after the IPO.</a:t>
            </a:r>
          </a:p>
          <a:p>
            <a:pPr marL="0">
              <a:lnSpc>
                <a:spcPct val="114000"/>
              </a:lnSpc>
              <a:spcBef>
                <a:spcPts val="0"/>
              </a:spcBef>
              <a:spcAft>
                <a:spcPts val="0"/>
              </a:spcAft>
              <a:buNone/>
            </a:pPr>
            <a:r>
              <a:rPr lang="en-GB" sz="3600" dirty="0">
                <a:solidFill>
                  <a:schemeClr val="accent4">
                    <a:lumMod val="50000"/>
                  </a:schemeClr>
                </a:solidFill>
              </a:rPr>
              <a:t>External market timing reflects outside forces </a:t>
            </a:r>
          </a:p>
          <a:p>
            <a:pPr marL="0">
              <a:lnSpc>
                <a:spcPct val="114000"/>
              </a:lnSpc>
              <a:spcBef>
                <a:spcPts val="0"/>
              </a:spcBef>
              <a:spcAft>
                <a:spcPts val="0"/>
              </a:spcAft>
              <a:buNone/>
            </a:pPr>
            <a:r>
              <a:rPr lang="en-GB" sz="3600" dirty="0">
                <a:solidFill>
                  <a:schemeClr val="accent4">
                    <a:lumMod val="50000"/>
                  </a:schemeClr>
                </a:solidFill>
              </a:rPr>
              <a:t>	- It may result in cancelling a planned IPO </a:t>
            </a:r>
          </a:p>
        </p:txBody>
      </p:sp>
      <p:sp>
        <p:nvSpPr>
          <p:cNvPr id="4" name="Slide Number Placeholder 3"/>
          <p:cNvSpPr>
            <a:spLocks noGrp="1"/>
          </p:cNvSpPr>
          <p:nvPr>
            <p:ph type="sldNum" sz="quarter" idx="12"/>
          </p:nvPr>
        </p:nvSpPr>
        <p:spPr/>
        <p:txBody>
          <a:bodyPr/>
          <a:lstStyle/>
          <a:p>
            <a:fld id="{87505C8C-BB84-42E2-A236-8AB4ACB7820A}" type="slidenum">
              <a:rPr lang="en-US" smtClean="0"/>
              <a:t>334</a:t>
            </a:fld>
            <a:endParaRPr lang="en-US" dirty="0"/>
          </a:p>
        </p:txBody>
      </p:sp>
    </p:spTree>
    <p:extLst>
      <p:ext uri="{BB962C8B-B14F-4D97-AF65-F5344CB8AC3E}">
        <p14:creationId xmlns:p14="http://schemas.microsoft.com/office/powerpoint/2010/main" val="346550714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40044"/>
            <a:ext cx="10872216" cy="4287604"/>
          </a:xfrm>
        </p:spPr>
        <p:txBody>
          <a:bodyPr>
            <a:normAutofit/>
          </a:bodyPr>
          <a:lstStyle/>
          <a:p>
            <a:pPr marL="0">
              <a:lnSpc>
                <a:spcPct val="114000"/>
              </a:lnSpc>
              <a:spcBef>
                <a:spcPts val="0"/>
              </a:spcBef>
              <a:spcAft>
                <a:spcPts val="0"/>
              </a:spcAft>
              <a:buNone/>
            </a:pPr>
            <a:r>
              <a:rPr lang="en-GB" sz="3600" dirty="0">
                <a:solidFill>
                  <a:schemeClr val="accent4">
                    <a:lumMod val="50000"/>
                  </a:schemeClr>
                </a:solidFill>
              </a:rPr>
              <a:t>For acquisitions, the company should instead be amenable to integration. </a:t>
            </a:r>
          </a:p>
          <a:p>
            <a:pPr marL="0">
              <a:lnSpc>
                <a:spcPct val="114000"/>
              </a:lnSpc>
              <a:spcBef>
                <a:spcPts val="0"/>
              </a:spcBef>
              <a:spcAft>
                <a:spcPts val="0"/>
              </a:spcAft>
              <a:buNone/>
            </a:pPr>
            <a:r>
              <a:rPr lang="en-US" sz="3600" dirty="0">
                <a:solidFill>
                  <a:schemeClr val="accent4">
                    <a:lumMod val="50000"/>
                  </a:schemeClr>
                </a:solidFill>
              </a:rPr>
              <a:t>The right time to sell to the strategic buyer is at that scale-up stage, when the value of the start-up for the buyer is highest. </a:t>
            </a:r>
          </a:p>
          <a:p>
            <a:pPr marL="0">
              <a:lnSpc>
                <a:spcPct val="114000"/>
              </a:lnSpc>
              <a:spcBef>
                <a:spcPts val="0"/>
              </a:spcBef>
              <a:spcAft>
                <a:spcPts val="0"/>
              </a:spcAft>
              <a:buNone/>
            </a:pPr>
            <a:endParaRPr lang="en-GB"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335</a:t>
            </a:fld>
            <a:endParaRPr lang="en-US" dirty="0"/>
          </a:p>
        </p:txBody>
      </p:sp>
    </p:spTree>
    <p:extLst>
      <p:ext uri="{BB962C8B-B14F-4D97-AF65-F5344CB8AC3E}">
        <p14:creationId xmlns:p14="http://schemas.microsoft.com/office/powerpoint/2010/main" val="268466983"/>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Exiting investments</a:t>
            </a:r>
          </a:p>
        </p:txBody>
      </p:sp>
      <p:sp>
        <p:nvSpPr>
          <p:cNvPr id="3" name="Content Placeholder 2"/>
          <p:cNvSpPr>
            <a:spLocks noGrp="1"/>
          </p:cNvSpPr>
          <p:nvPr>
            <p:ph idx="1"/>
          </p:nvPr>
        </p:nvSpPr>
        <p:spPr>
          <a:xfrm>
            <a:off x="1097280" y="2040044"/>
            <a:ext cx="10872216" cy="428760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The rise of unicorns:</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Billion dollar capitalization as visibility milestone </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Research shows that cash flow rights may lead to misleading valuation figures</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Falling unicorns tend to fade away</a:t>
            </a:r>
          </a:p>
        </p:txBody>
      </p:sp>
      <p:sp>
        <p:nvSpPr>
          <p:cNvPr id="4" name="Slide Number Placeholder 3"/>
          <p:cNvSpPr>
            <a:spLocks noGrp="1"/>
          </p:cNvSpPr>
          <p:nvPr>
            <p:ph type="sldNum" sz="quarter" idx="12"/>
          </p:nvPr>
        </p:nvSpPr>
        <p:spPr/>
        <p:txBody>
          <a:bodyPr/>
          <a:lstStyle/>
          <a:p>
            <a:fld id="{87505C8C-BB84-42E2-A236-8AB4ACB7820A}" type="slidenum">
              <a:rPr lang="en-US" smtClean="0"/>
              <a:t>336</a:t>
            </a:fld>
            <a:endParaRPr lang="en-US" dirty="0"/>
          </a:p>
        </p:txBody>
      </p:sp>
    </p:spTree>
    <p:extLst>
      <p:ext uri="{BB962C8B-B14F-4D97-AF65-F5344CB8AC3E}">
        <p14:creationId xmlns:p14="http://schemas.microsoft.com/office/powerpoint/2010/main" val="37703130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1094722" cy="4419741"/>
          </a:xfrm>
        </p:spPr>
        <p:txBody>
          <a:bodyPr>
            <a:normAutofit/>
          </a:bodyPr>
          <a:lstStyle/>
          <a:p>
            <a:pPr marL="228600" indent="-26988">
              <a:lnSpc>
                <a:spcPct val="134000"/>
              </a:lnSpc>
              <a:spcBef>
                <a:spcPts val="0"/>
              </a:spcBef>
              <a:spcAft>
                <a:spcPts val="0"/>
              </a:spcAft>
              <a:buNone/>
            </a:pPr>
            <a:r>
              <a:rPr lang="en-GB" sz="3600" dirty="0">
                <a:solidFill>
                  <a:schemeClr val="accent4">
                    <a:lumMod val="50000"/>
                  </a:schemeClr>
                </a:solidFill>
              </a:rPr>
              <a:t>Going public is considered lucrative for investors. </a:t>
            </a:r>
          </a:p>
          <a:p>
            <a:pPr marL="228600" indent="-26988">
              <a:lnSpc>
                <a:spcPct val="134000"/>
              </a:lnSpc>
              <a:spcBef>
                <a:spcPts val="0"/>
              </a:spcBef>
              <a:spcAft>
                <a:spcPts val="0"/>
              </a:spcAft>
              <a:buNone/>
            </a:pPr>
            <a:r>
              <a:rPr lang="en-GB" sz="3600" dirty="0">
                <a:solidFill>
                  <a:schemeClr val="accent4">
                    <a:lumMod val="50000"/>
                  </a:schemeClr>
                </a:solidFill>
              </a:rPr>
              <a:t>It is a choice that entails both costs and benefits.</a:t>
            </a:r>
          </a:p>
          <a:p>
            <a:pPr marL="228600" indent="-26988">
              <a:lnSpc>
                <a:spcPct val="134000"/>
              </a:lnSpc>
              <a:spcBef>
                <a:spcPts val="0"/>
              </a:spcBef>
              <a:spcAft>
                <a:spcPts val="0"/>
              </a:spcAft>
              <a:buNone/>
            </a:pPr>
            <a:r>
              <a:rPr lang="en-GB" sz="3600" dirty="0">
                <a:solidFill>
                  <a:schemeClr val="accent4">
                    <a:lumMod val="50000"/>
                  </a:schemeClr>
                </a:solidFill>
              </a:rPr>
              <a:t>Benefits: </a:t>
            </a:r>
          </a:p>
          <a:p>
            <a:pPr marL="576000" lvl="2" indent="-183600">
              <a:lnSpc>
                <a:spcPct val="134000"/>
              </a:lnSpc>
              <a:spcBef>
                <a:spcPts val="0"/>
              </a:spcBef>
              <a:spcAft>
                <a:spcPts val="0"/>
              </a:spcAft>
              <a:buFont typeface="Courier New" panose="02070309020205020404" pitchFamily="49" charset="0"/>
              <a:buChar char="o"/>
            </a:pPr>
            <a:r>
              <a:rPr lang="en-GB" sz="3200" dirty="0">
                <a:solidFill>
                  <a:schemeClr val="accent4">
                    <a:lumMod val="50000"/>
                  </a:schemeClr>
                </a:solidFill>
              </a:rPr>
              <a:t> Liquidity for shareholders (return or diversification)</a:t>
            </a:r>
          </a:p>
          <a:p>
            <a:pPr marL="576000" lvl="2" indent="-183600">
              <a:lnSpc>
                <a:spcPct val="134000"/>
              </a:lnSpc>
              <a:spcBef>
                <a:spcPts val="0"/>
              </a:spcBef>
              <a:spcAft>
                <a:spcPts val="0"/>
              </a:spcAft>
              <a:buFont typeface="Courier New" panose="02070309020205020404" pitchFamily="49" charset="0"/>
              <a:buChar char="o"/>
            </a:pPr>
            <a:r>
              <a:rPr lang="en-GB" sz="3200" dirty="0">
                <a:solidFill>
                  <a:schemeClr val="accent4">
                    <a:lumMod val="50000"/>
                  </a:schemeClr>
                </a:solidFill>
              </a:rPr>
              <a:t> Visibility vis-à-vis banks, workforce, competitors, clients</a:t>
            </a:r>
          </a:p>
          <a:p>
            <a:pPr marL="576000" lvl="2" indent="-183600">
              <a:lnSpc>
                <a:spcPct val="134000"/>
              </a:lnSpc>
              <a:spcBef>
                <a:spcPts val="0"/>
              </a:spcBef>
              <a:spcAft>
                <a:spcPts val="0"/>
              </a:spcAft>
              <a:buFont typeface="Courier New" panose="02070309020205020404" pitchFamily="49" charset="0"/>
              <a:buChar char="o"/>
            </a:pPr>
            <a:r>
              <a:rPr lang="en-GB" sz="3200" dirty="0">
                <a:solidFill>
                  <a:schemeClr val="accent4">
                    <a:lumMod val="50000"/>
                  </a:schemeClr>
                </a:solidFill>
              </a:rPr>
              <a:t> Shares give ‘acquisition currency’</a:t>
            </a:r>
          </a:p>
          <a:p>
            <a:pPr marL="385200" lvl="1" indent="-183600">
              <a:lnSpc>
                <a:spcPct val="134000"/>
              </a:lnSpc>
              <a:spcBef>
                <a:spcPts val="0"/>
              </a:spcBef>
              <a:spcAft>
                <a:spcPts val="0"/>
              </a:spcAft>
              <a:buFont typeface="Courier New" panose="02070309020205020404" pitchFamily="49" charset="0"/>
              <a:buChar char="o"/>
            </a:pPr>
            <a:endParaRPr lang="en-US" sz="4800" dirty="0">
              <a:solidFill>
                <a:schemeClr val="accent4">
                  <a:lumMod val="50000"/>
                </a:schemeClr>
              </a:solidFill>
            </a:endParaRPr>
          </a:p>
          <a:p>
            <a:pPr marL="385200" lvl="1" indent="-183600">
              <a:lnSpc>
                <a:spcPct val="13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337</a:t>
            </a:fld>
            <a:endParaRPr lang="en-US" dirty="0"/>
          </a:p>
        </p:txBody>
      </p:sp>
    </p:spTree>
    <p:extLst>
      <p:ext uri="{BB962C8B-B14F-4D97-AF65-F5344CB8AC3E}">
        <p14:creationId xmlns:p14="http://schemas.microsoft.com/office/powerpoint/2010/main" val="63066059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Costs</a:t>
            </a:r>
          </a:p>
          <a:p>
            <a:pPr marL="392400" lvl="2" indent="0">
              <a:lnSpc>
                <a:spcPct val="114000"/>
              </a:lnSpc>
              <a:spcBef>
                <a:spcPts val="0"/>
              </a:spcBef>
              <a:spcAft>
                <a:spcPts val="0"/>
              </a:spcAft>
              <a:buNone/>
            </a:pPr>
            <a:r>
              <a:rPr lang="en-US" sz="3200" dirty="0">
                <a:solidFill>
                  <a:schemeClr val="accent4">
                    <a:lumMod val="50000"/>
                  </a:schemeClr>
                </a:solidFill>
              </a:rPr>
              <a:t>Direct: the process is time-consuming and expensive</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a:r>
            <a:r>
              <a:rPr lang="en-GB" sz="3200" dirty="0" err="1">
                <a:solidFill>
                  <a:schemeClr val="accent4">
                    <a:lumMod val="50000"/>
                  </a:schemeClr>
                </a:solidFill>
              </a:rPr>
              <a:t>Underpricing</a:t>
            </a:r>
            <a:r>
              <a:rPr lang="en-GB" sz="3200" dirty="0">
                <a:solidFill>
                  <a:schemeClr val="accent4">
                    <a:lumMod val="50000"/>
                  </a:schemeClr>
                </a:solidFill>
              </a:rPr>
              <a:t>, which ultimately arises from asymmetric information (various channels)</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Costs of investment bankers, auditors, advisors</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Listing fees (also yearly)</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Compliance and disclosure costs (also yearly)</a:t>
            </a:r>
          </a:p>
          <a:p>
            <a:pPr marL="385200" lvl="1" indent="-183600">
              <a:lnSpc>
                <a:spcPct val="11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338</a:t>
            </a:fld>
            <a:endParaRPr lang="en-US" dirty="0"/>
          </a:p>
        </p:txBody>
      </p:sp>
    </p:spTree>
    <p:extLst>
      <p:ext uri="{BB962C8B-B14F-4D97-AF65-F5344CB8AC3E}">
        <p14:creationId xmlns:p14="http://schemas.microsoft.com/office/powerpoint/2010/main" val="4166617163"/>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Costs </a:t>
            </a:r>
          </a:p>
          <a:p>
            <a:pPr marL="392400" lvl="2" indent="0">
              <a:lnSpc>
                <a:spcPct val="114000"/>
              </a:lnSpc>
              <a:spcBef>
                <a:spcPts val="0"/>
              </a:spcBef>
              <a:spcAft>
                <a:spcPts val="0"/>
              </a:spcAft>
              <a:buNone/>
            </a:pPr>
            <a:r>
              <a:rPr lang="en-US" sz="3200" dirty="0">
                <a:solidFill>
                  <a:schemeClr val="accent4">
                    <a:lumMod val="50000"/>
                  </a:schemeClr>
                </a:solidFill>
              </a:rPr>
              <a:t>Indirect: </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a:r>
            <a:r>
              <a:rPr lang="en-US" sz="3200" dirty="0">
                <a:solidFill>
                  <a:schemeClr val="accent4">
                    <a:lumMod val="50000"/>
                  </a:schemeClr>
                </a:solidFill>
              </a:rPr>
              <a:t>Opportunity cost of managerial attention</a:t>
            </a:r>
            <a:endParaRPr lang="en-GB" sz="3200" dirty="0">
              <a:solidFill>
                <a:schemeClr val="accent4">
                  <a:lumMod val="50000"/>
                </a:schemeClr>
              </a:solidFill>
            </a:endParaRP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a:r>
            <a:r>
              <a:rPr lang="en-US" sz="3200" dirty="0">
                <a:solidFill>
                  <a:schemeClr val="accent4">
                    <a:lumMod val="50000"/>
                  </a:schemeClr>
                </a:solidFill>
              </a:rPr>
              <a:t>Disclosure of sensitive information at IPO</a:t>
            </a:r>
            <a:endParaRPr lang="en-GB" sz="3200" dirty="0">
              <a:solidFill>
                <a:schemeClr val="accent4">
                  <a:lumMod val="50000"/>
                </a:schemeClr>
              </a:solidFill>
            </a:endParaRP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Cost of transparency</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Costs of monitoring by shareholders</a:t>
            </a:r>
          </a:p>
          <a:p>
            <a:pPr marL="385200" lvl="1" indent="-183600">
              <a:lnSpc>
                <a:spcPct val="11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339</a:t>
            </a:fld>
            <a:endParaRPr lang="en-US" dirty="0"/>
          </a:p>
        </p:txBody>
      </p:sp>
    </p:spTree>
    <p:extLst>
      <p:ext uri="{BB962C8B-B14F-4D97-AF65-F5344CB8AC3E}">
        <p14:creationId xmlns:p14="http://schemas.microsoft.com/office/powerpoint/2010/main" val="4245123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The fit step</a:t>
            </a:r>
          </a:p>
        </p:txBody>
      </p:sp>
      <p:pic>
        <p:nvPicPr>
          <p:cNvPr id="3" name="Picture 2"/>
          <p:cNvPicPr>
            <a:picLocks noChangeAspect="1"/>
          </p:cNvPicPr>
          <p:nvPr/>
        </p:nvPicPr>
        <p:blipFill>
          <a:blip r:embed="rId2"/>
          <a:stretch>
            <a:fillRect/>
          </a:stretch>
        </p:blipFill>
        <p:spPr>
          <a:xfrm>
            <a:off x="2468880" y="1737360"/>
            <a:ext cx="7545640" cy="4535469"/>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34</a:t>
            </a:fld>
            <a:endParaRPr lang="en-US" dirty="0"/>
          </a:p>
        </p:txBody>
      </p:sp>
    </p:spTree>
    <p:extLst>
      <p:ext uri="{BB962C8B-B14F-4D97-AF65-F5344CB8AC3E}">
        <p14:creationId xmlns:p14="http://schemas.microsoft.com/office/powerpoint/2010/main" val="3218538661"/>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72802"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What are the main costs of the going public process</a:t>
            </a:r>
            <a:r>
              <a:rPr lang="en-US" sz="3600" dirty="0">
                <a:solidFill>
                  <a:schemeClr val="accent4">
                    <a:lumMod val="50000"/>
                  </a:schemeClr>
                </a:solidFill>
              </a:rPr>
              <a:t>?</a:t>
            </a:r>
            <a:endParaRPr lang="en-GB" sz="3600" dirty="0">
              <a:solidFill>
                <a:schemeClr val="accent4">
                  <a:lumMod val="50000"/>
                </a:schemeClr>
              </a:solidFill>
            </a:endParaRP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a:t>
            </a:r>
            <a:r>
              <a:rPr lang="en-GB" sz="3000" dirty="0" err="1">
                <a:solidFill>
                  <a:schemeClr val="accent4">
                    <a:lumMod val="50000"/>
                  </a:schemeClr>
                </a:solidFill>
              </a:rPr>
              <a:t>Underpricing</a:t>
            </a:r>
            <a:r>
              <a:rPr lang="en-GB" sz="3000" dirty="0">
                <a:solidFill>
                  <a:schemeClr val="accent4">
                    <a:lumMod val="50000"/>
                  </a:schemeClr>
                </a:solidFill>
              </a:rPr>
              <a:t>, which ultimately arises from asymmetric information (various channels)</a:t>
            </a: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Costs of investment bankers, auditors, advisors</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Listing fees (also yearly)</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Compliance and disclosure costs (also yearly)</a:t>
            </a:r>
          </a:p>
        </p:txBody>
      </p:sp>
      <p:sp>
        <p:nvSpPr>
          <p:cNvPr id="4" name="Slide Number Placeholder 3"/>
          <p:cNvSpPr>
            <a:spLocks noGrp="1"/>
          </p:cNvSpPr>
          <p:nvPr>
            <p:ph type="sldNum" sz="quarter" idx="12"/>
          </p:nvPr>
        </p:nvSpPr>
        <p:spPr/>
        <p:txBody>
          <a:bodyPr/>
          <a:lstStyle/>
          <a:p>
            <a:fld id="{87505C8C-BB84-42E2-A236-8AB4ACB7820A}" type="slidenum">
              <a:rPr lang="en-US" smtClean="0"/>
              <a:t>340</a:t>
            </a:fld>
            <a:endParaRPr lang="en-US" dirty="0"/>
          </a:p>
        </p:txBody>
      </p:sp>
    </p:spTree>
    <p:extLst>
      <p:ext uri="{BB962C8B-B14F-4D97-AF65-F5344CB8AC3E}">
        <p14:creationId xmlns:p14="http://schemas.microsoft.com/office/powerpoint/2010/main" val="49211167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27081" cy="4425050"/>
          </a:xfrm>
        </p:spPr>
        <p:txBody>
          <a:bodyPr>
            <a:normAutofit fontScale="92500" lnSpcReduction="10000"/>
          </a:bodyPr>
          <a:lstStyle/>
          <a:p>
            <a:pPr marL="228600" indent="-26988">
              <a:lnSpc>
                <a:spcPct val="124000"/>
              </a:lnSpc>
              <a:spcBef>
                <a:spcPts val="0"/>
              </a:spcBef>
              <a:spcAft>
                <a:spcPts val="0"/>
              </a:spcAft>
              <a:buNone/>
            </a:pPr>
            <a:r>
              <a:rPr lang="en-GB" sz="3900" dirty="0">
                <a:solidFill>
                  <a:schemeClr val="accent4">
                    <a:lumMod val="50000"/>
                  </a:schemeClr>
                </a:solidFill>
              </a:rPr>
              <a:t>Preparing for the IPO requires: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r>
              <a:rPr lang="en-GB" sz="3500" dirty="0">
                <a:solidFill>
                  <a:schemeClr val="accent4">
                    <a:lumMod val="50000"/>
                  </a:schemeClr>
                </a:solidFill>
              </a:rPr>
              <a:t>Becoming a fully-fledged independent company</a:t>
            </a:r>
          </a:p>
          <a:p>
            <a:pPr marL="575280" lvl="3" indent="0">
              <a:lnSpc>
                <a:spcPct val="124000"/>
              </a:lnSpc>
              <a:spcBef>
                <a:spcPts val="0"/>
              </a:spcBef>
              <a:spcAft>
                <a:spcPts val="0"/>
              </a:spcAft>
              <a:buNone/>
            </a:pPr>
            <a:r>
              <a:rPr lang="en-GB" sz="3600" dirty="0">
                <a:solidFill>
                  <a:schemeClr val="accent4">
                    <a:lumMod val="50000"/>
                  </a:schemeClr>
                </a:solidFill>
              </a:rPr>
              <a:t>- </a:t>
            </a:r>
            <a:r>
              <a:rPr lang="en-GB" sz="3100" dirty="0">
                <a:solidFill>
                  <a:schemeClr val="accent4">
                    <a:lumMod val="50000"/>
                  </a:schemeClr>
                </a:solidFill>
              </a:rPr>
              <a:t>Complete the management team, with CFO and company counsel</a:t>
            </a:r>
          </a:p>
          <a:p>
            <a:pPr marL="575280" lvl="3" indent="0">
              <a:lnSpc>
                <a:spcPct val="124000"/>
              </a:lnSpc>
              <a:spcBef>
                <a:spcPts val="0"/>
              </a:spcBef>
              <a:spcAft>
                <a:spcPts val="0"/>
              </a:spcAft>
              <a:buNone/>
            </a:pPr>
            <a:r>
              <a:rPr lang="en-GB" sz="3100" dirty="0">
                <a:solidFill>
                  <a:schemeClr val="accent4">
                    <a:lumMod val="50000"/>
                  </a:schemeClr>
                </a:solidFill>
              </a:rPr>
              <a:t>- Structure the board for a public market </a:t>
            </a:r>
            <a:r>
              <a:rPr lang="en-US" sz="3100" dirty="0">
                <a:solidFill>
                  <a:schemeClr val="accent4">
                    <a:lumMod val="50000"/>
                  </a:schemeClr>
                </a:solidFill>
              </a:rPr>
              <a:t>(independent directors, committees)</a:t>
            </a:r>
            <a:endParaRPr lang="en-GB" sz="3100" dirty="0">
              <a:solidFill>
                <a:schemeClr val="accent4">
                  <a:lumMod val="50000"/>
                </a:schemeClr>
              </a:solidFill>
            </a:endParaRP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r>
              <a:rPr lang="en-GB" sz="3500" dirty="0">
                <a:solidFill>
                  <a:schemeClr val="accent4">
                    <a:lumMod val="50000"/>
                  </a:schemeClr>
                </a:solidFill>
              </a:rPr>
              <a:t>Satisfy listing requirements, compliance, disclosure, market pressures (e.g., quarterly earnings targets)</a:t>
            </a:r>
          </a:p>
          <a:p>
            <a:pPr marL="576000" lvl="2" indent="-183600">
              <a:lnSpc>
                <a:spcPct val="124000"/>
              </a:lnSpc>
              <a:spcBef>
                <a:spcPts val="0"/>
              </a:spcBef>
              <a:spcAft>
                <a:spcPts val="0"/>
              </a:spcAft>
              <a:buFont typeface="Courier New" panose="02070309020205020404" pitchFamily="49" charset="0"/>
              <a:buChar char="o"/>
            </a:pPr>
            <a:r>
              <a:rPr lang="en-GB" sz="3500" dirty="0">
                <a:solidFill>
                  <a:schemeClr val="accent4">
                    <a:lumMod val="50000"/>
                  </a:schemeClr>
                </a:solidFill>
              </a:rPr>
              <a:t> Retain an investment bank to manage the process</a:t>
            </a:r>
          </a:p>
        </p:txBody>
      </p:sp>
      <p:sp>
        <p:nvSpPr>
          <p:cNvPr id="4" name="Slide Number Placeholder 3"/>
          <p:cNvSpPr>
            <a:spLocks noGrp="1"/>
          </p:cNvSpPr>
          <p:nvPr>
            <p:ph type="sldNum" sz="quarter" idx="12"/>
          </p:nvPr>
        </p:nvSpPr>
        <p:spPr/>
        <p:txBody>
          <a:bodyPr/>
          <a:lstStyle/>
          <a:p>
            <a:fld id="{87505C8C-BB84-42E2-A236-8AB4ACB7820A}" type="slidenum">
              <a:rPr lang="en-US" smtClean="0"/>
              <a:t>341</a:t>
            </a:fld>
            <a:endParaRPr lang="en-US" dirty="0"/>
          </a:p>
        </p:txBody>
      </p:sp>
    </p:spTree>
    <p:extLst>
      <p:ext uri="{BB962C8B-B14F-4D97-AF65-F5344CB8AC3E}">
        <p14:creationId xmlns:p14="http://schemas.microsoft.com/office/powerpoint/2010/main" val="61645889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72802"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Preparing for the IPO requires: </a:t>
            </a:r>
          </a:p>
          <a:p>
            <a:pPr marL="576000" lvl="2"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r>
              <a:rPr lang="en-GB" sz="3200" dirty="0">
                <a:solidFill>
                  <a:schemeClr val="accent4">
                    <a:lumMod val="50000"/>
                  </a:schemeClr>
                </a:solidFill>
              </a:rPr>
              <a:t>Decide when: market timing may ensure higher gains </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Decide where to list: home vs. abroad, main vs. niche market</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Five main steps: investment bank, due diligence, road show, pricing, sale and trading</a:t>
            </a:r>
            <a:endParaRPr lang="en-GB" sz="3200" dirty="0">
              <a:solidFill>
                <a:schemeClr val="accent4">
                  <a:lumMod val="50000"/>
                </a:schemeClr>
              </a:solidFill>
            </a:endParaRPr>
          </a:p>
          <a:p>
            <a:pPr marL="677088" lvl="2" indent="0">
              <a:lnSpc>
                <a:spcPct val="114000"/>
              </a:lnSpc>
              <a:spcBef>
                <a:spcPts val="0"/>
              </a:spcBef>
              <a:spcAft>
                <a:spcPts val="0"/>
              </a:spcAft>
              <a:buNone/>
            </a:pPr>
            <a:endParaRPr lang="en-US" sz="3600" dirty="0">
              <a:solidFill>
                <a:schemeClr val="accent4">
                  <a:lumMod val="50000"/>
                </a:schemeClr>
              </a:solidFill>
            </a:endParaRPr>
          </a:p>
          <a:p>
            <a:pPr marL="385200" lvl="1" indent="-183600">
              <a:lnSpc>
                <a:spcPct val="114000"/>
              </a:lnSpc>
              <a:spcBef>
                <a:spcPts val="0"/>
              </a:spcBef>
              <a:spcAft>
                <a:spcPts val="0"/>
              </a:spcAft>
              <a:buNone/>
            </a:pPr>
            <a:endParaRPr lang="en-US"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342</a:t>
            </a:fld>
            <a:endParaRPr lang="en-US" dirty="0"/>
          </a:p>
        </p:txBody>
      </p:sp>
    </p:spTree>
    <p:extLst>
      <p:ext uri="{BB962C8B-B14F-4D97-AF65-F5344CB8AC3E}">
        <p14:creationId xmlns:p14="http://schemas.microsoft.com/office/powerpoint/2010/main" val="104900082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pic>
        <p:nvPicPr>
          <p:cNvPr id="5" name="Picture 4"/>
          <p:cNvPicPr>
            <a:picLocks noChangeAspect="1"/>
          </p:cNvPicPr>
          <p:nvPr/>
        </p:nvPicPr>
        <p:blipFill>
          <a:blip r:embed="rId2"/>
          <a:stretch>
            <a:fillRect/>
          </a:stretch>
        </p:blipFill>
        <p:spPr>
          <a:xfrm>
            <a:off x="401196" y="2435304"/>
            <a:ext cx="11450567" cy="2749344"/>
          </a:xfrm>
          <a:prstGeom prst="rect">
            <a:avLst/>
          </a:prstGeom>
        </p:spPr>
      </p:pic>
      <p:sp>
        <p:nvSpPr>
          <p:cNvPr id="3" name="Slide Number Placeholder 2"/>
          <p:cNvSpPr>
            <a:spLocks noGrp="1"/>
          </p:cNvSpPr>
          <p:nvPr>
            <p:ph type="sldNum" sz="quarter" idx="12"/>
          </p:nvPr>
        </p:nvSpPr>
        <p:spPr/>
        <p:txBody>
          <a:bodyPr/>
          <a:lstStyle/>
          <a:p>
            <a:fld id="{87505C8C-BB84-42E2-A236-8AB4ACB7820A}" type="slidenum">
              <a:rPr lang="en-US" smtClean="0"/>
              <a:t>343</a:t>
            </a:fld>
            <a:endParaRPr lang="en-US" dirty="0"/>
          </a:p>
        </p:txBody>
      </p:sp>
    </p:spTree>
    <p:extLst>
      <p:ext uri="{BB962C8B-B14F-4D97-AF65-F5344CB8AC3E}">
        <p14:creationId xmlns:p14="http://schemas.microsoft.com/office/powerpoint/2010/main" val="314626406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72802"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Selecting the investment bank:</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Manage the whole listing process</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Underwrite the issue (ensure demand for shares is met) </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Do due diligence and write the IPO prospectus</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Prepare the road show and elicit investors’ interest</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Price the IPO and manage the sale of shares</a:t>
            </a:r>
          </a:p>
        </p:txBody>
      </p:sp>
      <p:sp>
        <p:nvSpPr>
          <p:cNvPr id="4" name="Slide Number Placeholder 3"/>
          <p:cNvSpPr>
            <a:spLocks noGrp="1"/>
          </p:cNvSpPr>
          <p:nvPr>
            <p:ph type="sldNum" sz="quarter" idx="12"/>
          </p:nvPr>
        </p:nvSpPr>
        <p:spPr/>
        <p:txBody>
          <a:bodyPr/>
          <a:lstStyle/>
          <a:p>
            <a:fld id="{87505C8C-BB84-42E2-A236-8AB4ACB7820A}" type="slidenum">
              <a:rPr lang="en-US" smtClean="0"/>
              <a:t>344</a:t>
            </a:fld>
            <a:endParaRPr lang="en-US" dirty="0"/>
          </a:p>
        </p:txBody>
      </p:sp>
    </p:spTree>
    <p:extLst>
      <p:ext uri="{BB962C8B-B14F-4D97-AF65-F5344CB8AC3E}">
        <p14:creationId xmlns:p14="http://schemas.microsoft.com/office/powerpoint/2010/main" val="357767712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72802" cy="4425050"/>
          </a:xfrm>
        </p:spPr>
        <p:txBody>
          <a:bodyPr>
            <a:normAutofit/>
          </a:bodyPr>
          <a:lstStyle/>
          <a:p>
            <a:pPr marL="228600" indent="-26988">
              <a:lnSpc>
                <a:spcPct val="114000"/>
              </a:lnSpc>
              <a:spcBef>
                <a:spcPts val="0"/>
              </a:spcBef>
              <a:spcAft>
                <a:spcPts val="0"/>
              </a:spcAft>
              <a:buNone/>
            </a:pPr>
            <a:r>
              <a:rPr lang="en-GB" sz="3900" dirty="0">
                <a:solidFill>
                  <a:schemeClr val="accent4">
                    <a:lumMod val="50000"/>
                  </a:schemeClr>
                </a:solidFill>
              </a:rPr>
              <a:t>The JOBS Act (2012)</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Simplified listing procedure and streamlined disclosures for business with revenue </a:t>
            </a:r>
            <a:r>
              <a:rPr lang="en-US" sz="3200" dirty="0">
                <a:solidFill>
                  <a:schemeClr val="accent4">
                    <a:lumMod val="50000"/>
                  </a:schemeClr>
                </a:solidFill>
              </a:rPr>
              <a:t>&lt; $1B</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Waives some Sarbanes-Oxley Act provisions</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Allows for confidential registration (withdraw sensitive information)</a:t>
            </a:r>
          </a:p>
        </p:txBody>
      </p:sp>
      <p:sp>
        <p:nvSpPr>
          <p:cNvPr id="4" name="Slide Number Placeholder 3"/>
          <p:cNvSpPr>
            <a:spLocks noGrp="1"/>
          </p:cNvSpPr>
          <p:nvPr>
            <p:ph type="sldNum" sz="quarter" idx="12"/>
          </p:nvPr>
        </p:nvSpPr>
        <p:spPr/>
        <p:txBody>
          <a:bodyPr/>
          <a:lstStyle/>
          <a:p>
            <a:fld id="{87505C8C-BB84-42E2-A236-8AB4ACB7820A}" type="slidenum">
              <a:rPr lang="en-US" smtClean="0"/>
              <a:t>345</a:t>
            </a:fld>
            <a:endParaRPr lang="en-US" dirty="0"/>
          </a:p>
        </p:txBody>
      </p:sp>
    </p:spTree>
    <p:extLst>
      <p:ext uri="{BB962C8B-B14F-4D97-AF65-F5344CB8AC3E}">
        <p14:creationId xmlns:p14="http://schemas.microsoft.com/office/powerpoint/2010/main" val="183595521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72802" cy="4425050"/>
          </a:xfrm>
        </p:spPr>
        <p:txBody>
          <a:bodyPr>
            <a:normAutofit/>
          </a:bodyPr>
          <a:lstStyle/>
          <a:p>
            <a:pPr marL="228600" indent="-26988">
              <a:lnSpc>
                <a:spcPct val="114000"/>
              </a:lnSpc>
              <a:spcBef>
                <a:spcPts val="0"/>
              </a:spcBef>
              <a:spcAft>
                <a:spcPts val="0"/>
              </a:spcAft>
              <a:buNone/>
            </a:pPr>
            <a:r>
              <a:rPr lang="en-US" sz="3600" dirty="0">
                <a:solidFill>
                  <a:schemeClr val="accent4">
                    <a:lumMod val="50000"/>
                  </a:schemeClr>
                </a:solidFill>
              </a:rPr>
              <a:t>Pricing the IPO</a:t>
            </a:r>
            <a:endParaRPr lang="en-GB" sz="3600" dirty="0">
              <a:solidFill>
                <a:schemeClr val="accent4">
                  <a:lumMod val="50000"/>
                </a:schemeClr>
              </a:solidFill>
            </a:endParaRP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How many shares to issue? (primary and free float)</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what price? (how much capital to raise)</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Three main pricing mechanisms: book-building, fixed-price, auction</a:t>
            </a:r>
          </a:p>
        </p:txBody>
      </p:sp>
      <p:sp>
        <p:nvSpPr>
          <p:cNvPr id="4" name="Slide Number Placeholder 3"/>
          <p:cNvSpPr>
            <a:spLocks noGrp="1"/>
          </p:cNvSpPr>
          <p:nvPr>
            <p:ph type="sldNum" sz="quarter" idx="12"/>
          </p:nvPr>
        </p:nvSpPr>
        <p:spPr/>
        <p:txBody>
          <a:bodyPr/>
          <a:lstStyle/>
          <a:p>
            <a:fld id="{87505C8C-BB84-42E2-A236-8AB4ACB7820A}" type="slidenum">
              <a:rPr lang="en-US" smtClean="0"/>
              <a:t>346</a:t>
            </a:fld>
            <a:endParaRPr lang="en-US" dirty="0"/>
          </a:p>
        </p:txBody>
      </p:sp>
    </p:spTree>
    <p:extLst>
      <p:ext uri="{BB962C8B-B14F-4D97-AF65-F5344CB8AC3E}">
        <p14:creationId xmlns:p14="http://schemas.microsoft.com/office/powerpoint/2010/main" val="362691760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72802" cy="4425050"/>
          </a:xfrm>
        </p:spPr>
        <p:txBody>
          <a:bodyPr>
            <a:normAutofit/>
          </a:bodyPr>
          <a:lstStyle/>
          <a:p>
            <a:pPr marL="228600" indent="-26988">
              <a:lnSpc>
                <a:spcPct val="114000"/>
              </a:lnSpc>
              <a:spcBef>
                <a:spcPts val="0"/>
              </a:spcBef>
              <a:spcAft>
                <a:spcPts val="0"/>
              </a:spcAft>
              <a:buNone/>
            </a:pPr>
            <a:r>
              <a:rPr lang="en-US" sz="3600" dirty="0">
                <a:solidFill>
                  <a:schemeClr val="accent4">
                    <a:lumMod val="50000"/>
                  </a:schemeClr>
                </a:solidFill>
              </a:rPr>
              <a:t>Structuring the IPO</a:t>
            </a:r>
            <a:endParaRPr lang="en-GB" sz="3600" dirty="0">
              <a:solidFill>
                <a:schemeClr val="accent4">
                  <a:lumMod val="50000"/>
                </a:schemeClr>
              </a:solidFill>
            </a:endParaRP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Share issue structure: primary, secondary, free float</a:t>
            </a:r>
          </a:p>
          <a:p>
            <a:pPr marL="392400" lvl="2" indent="0">
              <a:lnSpc>
                <a:spcPct val="114000"/>
              </a:lnSpc>
              <a:spcBef>
                <a:spcPts val="0"/>
              </a:spcBef>
              <a:spcAft>
                <a:spcPts val="0"/>
              </a:spcAft>
              <a:buNone/>
            </a:pPr>
            <a:r>
              <a:rPr lang="en-GB" sz="3200" dirty="0">
                <a:solidFill>
                  <a:schemeClr val="accent4">
                    <a:lumMod val="50000"/>
                  </a:schemeClr>
                </a:solidFill>
              </a:rPr>
              <a:t>	- Market distaste for large secondary sales (</a:t>
            </a:r>
            <a:r>
              <a:rPr lang="en-GB" sz="3200" dirty="0" err="1">
                <a:solidFill>
                  <a:schemeClr val="accent4">
                    <a:lumMod val="50000"/>
                  </a:schemeClr>
                </a:solidFill>
              </a:rPr>
              <a:t>signaling</a:t>
            </a:r>
            <a:r>
              <a:rPr lang="en-GB" sz="3200" dirty="0">
                <a:solidFill>
                  <a:schemeClr val="accent4">
                    <a:lumMod val="50000"/>
                  </a:schemeClr>
                </a:solidFill>
              </a:rPr>
              <a:t> effect)</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Which type of shares to issue (debate on dual class shares)</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200" dirty="0" err="1">
                <a:solidFill>
                  <a:schemeClr val="accent4">
                    <a:lumMod val="50000"/>
                  </a:schemeClr>
                </a:solidFill>
              </a:rPr>
              <a:t>Greenshoe</a:t>
            </a:r>
            <a:r>
              <a:rPr lang="en-US" sz="3200" dirty="0">
                <a:solidFill>
                  <a:schemeClr val="accent4">
                    <a:lumMod val="50000"/>
                  </a:schemeClr>
                </a:solidFill>
              </a:rPr>
              <a:t>” over-allotment option to stabilize market prices</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Lock-up agreements to ensure insiders do not sell off shares</a:t>
            </a:r>
          </a:p>
        </p:txBody>
      </p:sp>
      <p:sp>
        <p:nvSpPr>
          <p:cNvPr id="4" name="Slide Number Placeholder 3"/>
          <p:cNvSpPr>
            <a:spLocks noGrp="1"/>
          </p:cNvSpPr>
          <p:nvPr>
            <p:ph type="sldNum" sz="quarter" idx="12"/>
          </p:nvPr>
        </p:nvSpPr>
        <p:spPr/>
        <p:txBody>
          <a:bodyPr/>
          <a:lstStyle/>
          <a:p>
            <a:fld id="{87505C8C-BB84-42E2-A236-8AB4ACB7820A}" type="slidenum">
              <a:rPr lang="en-US" smtClean="0"/>
              <a:t>347</a:t>
            </a:fld>
            <a:endParaRPr lang="en-US" dirty="0"/>
          </a:p>
        </p:txBody>
      </p:sp>
    </p:spTree>
    <p:extLst>
      <p:ext uri="{BB962C8B-B14F-4D97-AF65-F5344CB8AC3E}">
        <p14:creationId xmlns:p14="http://schemas.microsoft.com/office/powerpoint/2010/main" val="420804474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72802" cy="4425050"/>
          </a:xfrm>
        </p:spPr>
        <p:txBody>
          <a:bodyPr>
            <a:normAutofit/>
          </a:bodyPr>
          <a:lstStyle/>
          <a:p>
            <a:pPr marL="228600" indent="-26988">
              <a:lnSpc>
                <a:spcPct val="114000"/>
              </a:lnSpc>
              <a:spcBef>
                <a:spcPts val="0"/>
              </a:spcBef>
              <a:spcAft>
                <a:spcPts val="0"/>
              </a:spcAft>
              <a:buNone/>
            </a:pPr>
            <a:r>
              <a:rPr lang="en-US" sz="3600" dirty="0">
                <a:solidFill>
                  <a:schemeClr val="accent4">
                    <a:lumMod val="50000"/>
                  </a:schemeClr>
                </a:solidFill>
              </a:rPr>
              <a:t>Structuring the IPO</a:t>
            </a:r>
            <a:endParaRPr lang="en-GB" sz="3600" dirty="0">
              <a:solidFill>
                <a:schemeClr val="accent4">
                  <a:lumMod val="50000"/>
                </a:schemeClr>
              </a:solidFill>
            </a:endParaRP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a:r>
            <a:r>
              <a:rPr lang="en-US" sz="3200" dirty="0">
                <a:solidFill>
                  <a:schemeClr val="accent4">
                    <a:lumMod val="50000"/>
                  </a:schemeClr>
                </a:solidFill>
              </a:rPr>
              <a:t>IPO vs. direct listing: fundraising vs. allowing trading</a:t>
            </a:r>
          </a:p>
        </p:txBody>
      </p:sp>
      <p:sp>
        <p:nvSpPr>
          <p:cNvPr id="4" name="Slide Number Placeholder 3"/>
          <p:cNvSpPr>
            <a:spLocks noGrp="1"/>
          </p:cNvSpPr>
          <p:nvPr>
            <p:ph type="sldNum" sz="quarter" idx="12"/>
          </p:nvPr>
        </p:nvSpPr>
        <p:spPr/>
        <p:txBody>
          <a:bodyPr/>
          <a:lstStyle/>
          <a:p>
            <a:fld id="{87505C8C-BB84-42E2-A236-8AB4ACB7820A}" type="slidenum">
              <a:rPr lang="en-US" smtClean="0"/>
              <a:t>348</a:t>
            </a:fld>
            <a:endParaRPr lang="en-US" dirty="0"/>
          </a:p>
        </p:txBody>
      </p:sp>
    </p:spTree>
    <p:extLst>
      <p:ext uri="{BB962C8B-B14F-4D97-AF65-F5344CB8AC3E}">
        <p14:creationId xmlns:p14="http://schemas.microsoft.com/office/powerpoint/2010/main" val="17745621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IPOs</a:t>
            </a:r>
          </a:p>
        </p:txBody>
      </p:sp>
      <p:sp>
        <p:nvSpPr>
          <p:cNvPr id="3" name="Content Placeholder 2"/>
          <p:cNvSpPr>
            <a:spLocks noGrp="1"/>
          </p:cNvSpPr>
          <p:nvPr>
            <p:ph idx="1"/>
          </p:nvPr>
        </p:nvSpPr>
        <p:spPr>
          <a:xfrm>
            <a:off x="1097278" y="2040044"/>
            <a:ext cx="10972802"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What happens after the IPO</a:t>
            </a:r>
            <a:r>
              <a:rPr lang="en-US" sz="3600" dirty="0">
                <a:solidFill>
                  <a:schemeClr val="accent4">
                    <a:lumMod val="50000"/>
                  </a:schemeClr>
                </a:solidFill>
              </a:rPr>
              <a:t>?</a:t>
            </a:r>
            <a:endParaRPr lang="en-GB" sz="3600" dirty="0">
              <a:solidFill>
                <a:schemeClr val="accent4">
                  <a:lumMod val="50000"/>
                </a:schemeClr>
              </a:solidFill>
            </a:endParaRPr>
          </a:p>
          <a:p>
            <a:pPr marL="860688"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The company is public, a big deal! </a:t>
            </a:r>
          </a:p>
          <a:p>
            <a:pPr marL="860688"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Investors need to choose when to divest their shares and when to leave their board seats</a:t>
            </a:r>
            <a:r>
              <a:rPr lang="en-US" sz="3000" dirty="0">
                <a:solidFill>
                  <a:schemeClr val="accent4">
                    <a:lumMod val="50000"/>
                  </a:schemeClr>
                </a:solidFill>
              </a:rPr>
              <a:t> </a:t>
            </a:r>
          </a:p>
          <a:p>
            <a:pPr marL="860688"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Founders and managers also obtain liquidity</a:t>
            </a:r>
          </a:p>
          <a:p>
            <a:pPr marL="860688"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Founders also need to choose their role in the public company</a:t>
            </a:r>
          </a:p>
          <a:p>
            <a:pPr marL="677088" lvl="2" indent="0">
              <a:lnSpc>
                <a:spcPct val="114000"/>
              </a:lnSpc>
              <a:spcBef>
                <a:spcPts val="0"/>
              </a:spcBef>
              <a:spcAft>
                <a:spcPts val="0"/>
              </a:spcAft>
              <a:buNone/>
            </a:pPr>
            <a:endParaRPr lang="en-US"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349</a:t>
            </a:fld>
            <a:endParaRPr lang="en-US" dirty="0"/>
          </a:p>
        </p:txBody>
      </p:sp>
    </p:spTree>
    <p:extLst>
      <p:ext uri="{BB962C8B-B14F-4D97-AF65-F5344CB8AC3E}">
        <p14:creationId xmlns:p14="http://schemas.microsoft.com/office/powerpoint/2010/main" val="2231121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735" y="286603"/>
            <a:ext cx="10674025" cy="1450757"/>
          </a:xfrm>
        </p:spPr>
        <p:txBody>
          <a:bodyPr>
            <a:normAutofit/>
          </a:bodyPr>
          <a:lstStyle/>
          <a:p>
            <a:r>
              <a:rPr lang="en-GB" sz="6000" dirty="0">
                <a:solidFill>
                  <a:schemeClr val="accent4">
                    <a:lumMod val="50000"/>
                  </a:schemeClr>
                </a:solidFill>
              </a:rPr>
              <a:t>The fit step</a:t>
            </a:r>
            <a:endParaRPr lang="en-US" sz="6000" dirty="0">
              <a:solidFill>
                <a:schemeClr val="accent4">
                  <a:lumMod val="50000"/>
                </a:schemeClr>
              </a:solidFill>
            </a:endParaRPr>
          </a:p>
        </p:txBody>
      </p:sp>
      <p:sp>
        <p:nvSpPr>
          <p:cNvPr id="3" name="Content Placeholder 2"/>
          <p:cNvSpPr>
            <a:spLocks noGrp="1"/>
          </p:cNvSpPr>
          <p:nvPr>
            <p:ph idx="1"/>
          </p:nvPr>
        </p:nvSpPr>
        <p:spPr>
          <a:xfrm>
            <a:off x="914400" y="1989244"/>
            <a:ext cx="11094720" cy="4369900"/>
          </a:xfrm>
        </p:spPr>
        <p:txBody>
          <a:bodyPr>
            <a:noAutofit/>
          </a:bodyPr>
          <a:lstStyle/>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Entrepreneur and investor face a </a:t>
            </a:r>
            <a:r>
              <a:rPr lang="en-US" sz="3600" i="1" dirty="0">
                <a:solidFill>
                  <a:schemeClr val="accent4">
                    <a:lumMod val="50000"/>
                  </a:schemeClr>
                </a:solidFill>
              </a:rPr>
              <a:t>search challenge</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Who are the potentially relevant partners?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Networking, information gathering, processing</a:t>
            </a:r>
          </a:p>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Entrepreneur and investor face a </a:t>
            </a:r>
            <a:r>
              <a:rPr lang="en-US" sz="3600" i="1" dirty="0">
                <a:solidFill>
                  <a:schemeClr val="accent4">
                    <a:lumMod val="50000"/>
                  </a:schemeClr>
                </a:solidFill>
              </a:rPr>
              <a:t>selection challenge</a:t>
            </a:r>
            <a:endParaRPr lang="en-US" sz="3600" dirty="0">
              <a:solidFill>
                <a:schemeClr val="accent4">
                  <a:lumMod val="50000"/>
                </a:schemeClr>
              </a:solidFill>
            </a:endParaRP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Screening and </a:t>
            </a:r>
            <a:r>
              <a:rPr lang="en-GB" sz="3600" dirty="0">
                <a:solidFill>
                  <a:schemeClr val="accent4">
                    <a:lumMod val="50000"/>
                  </a:schemeClr>
                </a:solidFill>
              </a:rPr>
              <a:t>signalling</a:t>
            </a:r>
            <a:r>
              <a:rPr lang="en-US" sz="3600" dirty="0">
                <a:solidFill>
                  <a:schemeClr val="accent4">
                    <a:lumMod val="50000"/>
                  </a:schemeClr>
                </a:solidFill>
              </a:rPr>
              <a:t> by both parties</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Deep due diligence: track records, credibility, ‘clicking’ </a:t>
            </a:r>
          </a:p>
        </p:txBody>
      </p:sp>
      <p:sp>
        <p:nvSpPr>
          <p:cNvPr id="4" name="Slide Number Placeholder 3"/>
          <p:cNvSpPr>
            <a:spLocks noGrp="1"/>
          </p:cNvSpPr>
          <p:nvPr>
            <p:ph type="sldNum" sz="quarter" idx="12"/>
          </p:nvPr>
        </p:nvSpPr>
        <p:spPr/>
        <p:txBody>
          <a:bodyPr/>
          <a:lstStyle/>
          <a:p>
            <a:fld id="{87505C8C-BB84-42E2-A236-8AB4ACB7820A}" type="slidenum">
              <a:rPr lang="en-US" smtClean="0"/>
              <a:t>35</a:t>
            </a:fld>
            <a:endParaRPr lang="en-US" dirty="0"/>
          </a:p>
        </p:txBody>
      </p:sp>
    </p:spTree>
    <p:extLst>
      <p:ext uri="{BB962C8B-B14F-4D97-AF65-F5344CB8AC3E}">
        <p14:creationId xmlns:p14="http://schemas.microsoft.com/office/powerpoint/2010/main" val="2740698293"/>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24000"/>
              </a:lnSpc>
              <a:spcBef>
                <a:spcPts val="0"/>
              </a:spcBef>
              <a:spcAft>
                <a:spcPts val="0"/>
              </a:spcAft>
              <a:buNone/>
            </a:pPr>
            <a:r>
              <a:rPr lang="en-GB" sz="3600" dirty="0">
                <a:solidFill>
                  <a:schemeClr val="accent4">
                    <a:lumMod val="50000"/>
                  </a:schemeClr>
                </a:solidFill>
              </a:rPr>
              <a:t>Acquisitions are the most common successful exit route. They have both costs and benefits.</a:t>
            </a:r>
          </a:p>
          <a:p>
            <a:pPr marL="228600" indent="-26988">
              <a:lnSpc>
                <a:spcPct val="124000"/>
              </a:lnSpc>
              <a:spcBef>
                <a:spcPts val="0"/>
              </a:spcBef>
              <a:spcAft>
                <a:spcPts val="0"/>
              </a:spcAft>
              <a:buNone/>
            </a:pPr>
            <a:r>
              <a:rPr lang="en-GB" sz="3600" dirty="0">
                <a:solidFill>
                  <a:schemeClr val="accent4">
                    <a:lumMod val="50000"/>
                  </a:schemeClr>
                </a:solidFill>
              </a:rPr>
              <a:t>Benefits: </a:t>
            </a:r>
          </a:p>
          <a:p>
            <a:pPr marL="576000" lvl="2" indent="-183600">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Liquidity for shareholders (return or diversification)</a:t>
            </a:r>
          </a:p>
          <a:p>
            <a:pPr marL="576000" lvl="2" indent="-183600">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Simplicity and low-cost</a:t>
            </a:r>
          </a:p>
          <a:p>
            <a:pPr marL="576000" lvl="2" indent="-183600">
              <a:lnSpc>
                <a:spcPct val="124000"/>
              </a:lnSpc>
              <a:spcBef>
                <a:spcPts val="0"/>
              </a:spcBef>
              <a:spcAft>
                <a:spcPts val="0"/>
              </a:spcAft>
              <a:buFont typeface="Courier New" panose="02070309020205020404" pitchFamily="49" charset="0"/>
              <a:buChar char="o"/>
            </a:pPr>
            <a:r>
              <a:rPr lang="en-GB" sz="3200" dirty="0">
                <a:solidFill>
                  <a:schemeClr val="accent4">
                    <a:lumMod val="50000"/>
                  </a:schemeClr>
                </a:solidFill>
              </a:rPr>
              <a:t> No need for public disclosures</a:t>
            </a:r>
          </a:p>
          <a:p>
            <a:pPr marL="385200" lvl="1" indent="-183600">
              <a:lnSpc>
                <a:spcPct val="124000"/>
              </a:lnSpc>
              <a:spcBef>
                <a:spcPts val="0"/>
              </a:spcBef>
              <a:spcAft>
                <a:spcPts val="0"/>
              </a:spcAft>
              <a:buFont typeface="Courier New" panose="02070309020205020404" pitchFamily="49" charset="0"/>
              <a:buChar char="o"/>
            </a:pPr>
            <a:endParaRPr lang="en-US" sz="4800" dirty="0">
              <a:solidFill>
                <a:schemeClr val="accent4">
                  <a:lumMod val="50000"/>
                </a:schemeClr>
              </a:solidFill>
            </a:endParaRPr>
          </a:p>
          <a:p>
            <a:pPr marL="385200" lvl="1" indent="-183600">
              <a:lnSpc>
                <a:spcPct val="12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350</a:t>
            </a:fld>
            <a:endParaRPr lang="en-US" dirty="0"/>
          </a:p>
        </p:txBody>
      </p:sp>
    </p:spTree>
    <p:extLst>
      <p:ext uri="{BB962C8B-B14F-4D97-AF65-F5344CB8AC3E}">
        <p14:creationId xmlns:p14="http://schemas.microsoft.com/office/powerpoint/2010/main" val="248513472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Costs: </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Direct: the process is relatively inexpensive, but may involve earn-outs and fees to an investment bank, lawyers, accountants</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Indirect: scrutiny by potential competitors (‘opening the kimono’),  loss of control over the company</a:t>
            </a:r>
          </a:p>
          <a:p>
            <a:pPr marL="385200" lvl="1" indent="-183600">
              <a:lnSpc>
                <a:spcPct val="114000"/>
              </a:lnSpc>
              <a:spcBef>
                <a:spcPts val="0"/>
              </a:spcBef>
              <a:spcAft>
                <a:spcPts val="0"/>
              </a:spcAft>
              <a:buNone/>
            </a:pPr>
            <a:endParaRPr lang="en-US"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351</a:t>
            </a:fld>
            <a:endParaRPr lang="en-US" dirty="0"/>
          </a:p>
        </p:txBody>
      </p:sp>
    </p:spTree>
    <p:extLst>
      <p:ext uri="{BB962C8B-B14F-4D97-AF65-F5344CB8AC3E}">
        <p14:creationId xmlns:p14="http://schemas.microsoft.com/office/powerpoint/2010/main" val="330947016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What is the rationale behind the acquisition? </a:t>
            </a:r>
          </a:p>
          <a:p>
            <a:pPr marL="228600" indent="-26988">
              <a:lnSpc>
                <a:spcPct val="114000"/>
              </a:lnSpc>
              <a:spcBef>
                <a:spcPts val="0"/>
              </a:spcBef>
              <a:spcAft>
                <a:spcPts val="0"/>
              </a:spcAft>
              <a:buNone/>
            </a:pPr>
            <a:r>
              <a:rPr lang="en-US" sz="3600" dirty="0">
                <a:solidFill>
                  <a:schemeClr val="accent4">
                    <a:lumMod val="50000"/>
                  </a:schemeClr>
                </a:solidFill>
              </a:rPr>
              <a:t>“Build-or-sell” trade-off, driven by the value to the seller of remaining independent :</a:t>
            </a:r>
            <a:endParaRPr lang="en-GB" sz="3600" dirty="0">
              <a:solidFill>
                <a:schemeClr val="accent4">
                  <a:lumMod val="50000"/>
                </a:schemeClr>
              </a:solidFill>
            </a:endParaRP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What commercialization, production, organization assets can the acquirer provide?  </a:t>
            </a:r>
          </a:p>
        </p:txBody>
      </p:sp>
      <p:sp>
        <p:nvSpPr>
          <p:cNvPr id="4" name="Slide Number Placeholder 3"/>
          <p:cNvSpPr>
            <a:spLocks noGrp="1"/>
          </p:cNvSpPr>
          <p:nvPr>
            <p:ph type="sldNum" sz="quarter" idx="12"/>
          </p:nvPr>
        </p:nvSpPr>
        <p:spPr/>
        <p:txBody>
          <a:bodyPr/>
          <a:lstStyle/>
          <a:p>
            <a:fld id="{87505C8C-BB84-42E2-A236-8AB4ACB7820A}" type="slidenum">
              <a:rPr lang="en-US" smtClean="0"/>
              <a:t>352</a:t>
            </a:fld>
            <a:endParaRPr lang="en-US" dirty="0"/>
          </a:p>
        </p:txBody>
      </p:sp>
    </p:spTree>
    <p:extLst>
      <p:ext uri="{BB962C8B-B14F-4D97-AF65-F5344CB8AC3E}">
        <p14:creationId xmlns:p14="http://schemas.microsoft.com/office/powerpoint/2010/main" val="20238945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What is the rationale behind the acquisition? </a:t>
            </a:r>
          </a:p>
          <a:p>
            <a:pPr marL="228600" indent="-26988">
              <a:lnSpc>
                <a:spcPct val="114000"/>
              </a:lnSpc>
              <a:spcBef>
                <a:spcPts val="0"/>
              </a:spcBef>
              <a:spcAft>
                <a:spcPts val="0"/>
              </a:spcAft>
              <a:buNone/>
            </a:pPr>
            <a:r>
              <a:rPr lang="en-US" sz="3600" dirty="0">
                <a:solidFill>
                  <a:schemeClr val="accent4">
                    <a:lumMod val="50000"/>
                  </a:schemeClr>
                </a:solidFill>
              </a:rPr>
              <a:t>“Build-or-buy” trade-off, driven by the value to the acquirer of replicating the start-up’s assets:</a:t>
            </a:r>
            <a:endParaRPr lang="en-GB" sz="3600" dirty="0">
              <a:solidFill>
                <a:schemeClr val="accent4">
                  <a:lumMod val="50000"/>
                </a:schemeClr>
              </a:solidFill>
            </a:endParaRP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What innovative assets can the start-up provide?  </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What is the cost to the acquirer to build the venture itself? </a:t>
            </a:r>
          </a:p>
        </p:txBody>
      </p:sp>
      <p:sp>
        <p:nvSpPr>
          <p:cNvPr id="4" name="Slide Number Placeholder 3"/>
          <p:cNvSpPr>
            <a:spLocks noGrp="1"/>
          </p:cNvSpPr>
          <p:nvPr>
            <p:ph type="sldNum" sz="quarter" idx="12"/>
          </p:nvPr>
        </p:nvSpPr>
        <p:spPr/>
        <p:txBody>
          <a:bodyPr/>
          <a:lstStyle/>
          <a:p>
            <a:fld id="{87505C8C-BB84-42E2-A236-8AB4ACB7820A}" type="slidenum">
              <a:rPr lang="en-US" smtClean="0"/>
              <a:t>353</a:t>
            </a:fld>
            <a:endParaRPr lang="en-US" dirty="0"/>
          </a:p>
        </p:txBody>
      </p:sp>
    </p:spTree>
    <p:extLst>
      <p:ext uri="{BB962C8B-B14F-4D97-AF65-F5344CB8AC3E}">
        <p14:creationId xmlns:p14="http://schemas.microsoft.com/office/powerpoint/2010/main" val="270552920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97278" y="2040044"/>
            <a:ext cx="10927081" cy="4287604"/>
          </a:xfrm>
        </p:spPr>
        <p:txBody>
          <a:bodyPr>
            <a:normAutofit fontScale="92500" lnSpcReduction="10000"/>
          </a:bodyPr>
          <a:lstStyle/>
          <a:p>
            <a:pPr marL="228600" indent="-26988">
              <a:lnSpc>
                <a:spcPct val="114000"/>
              </a:lnSpc>
              <a:spcBef>
                <a:spcPts val="0"/>
              </a:spcBef>
              <a:spcAft>
                <a:spcPts val="0"/>
              </a:spcAft>
              <a:buNone/>
            </a:pPr>
            <a:r>
              <a:rPr lang="en-GB" sz="3900" dirty="0">
                <a:solidFill>
                  <a:schemeClr val="accent4">
                    <a:lumMod val="50000"/>
                  </a:schemeClr>
                </a:solidFill>
              </a:rPr>
              <a:t>Building is often difficult for three reasons:</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It is difficult, both technically and organizationally </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It takes time </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Acquiring a competitor helps</a:t>
            </a:r>
          </a:p>
          <a:p>
            <a:pPr marL="201600" indent="0">
              <a:lnSpc>
                <a:spcPct val="114000"/>
              </a:lnSpc>
              <a:spcBef>
                <a:spcPts val="0"/>
              </a:spcBef>
              <a:spcAft>
                <a:spcPts val="0"/>
              </a:spcAft>
              <a:buNone/>
            </a:pPr>
            <a:r>
              <a:rPr lang="en-GB" sz="3900" dirty="0">
                <a:solidFill>
                  <a:schemeClr val="accent4">
                    <a:lumMod val="50000"/>
                  </a:schemeClr>
                </a:solidFill>
              </a:rPr>
              <a:t>Buying also has challenges: </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The price may be excessive </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Most acquisitions fail</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The buyer picks the wrong start-up and lets another succeed</a:t>
            </a:r>
            <a:endParaRPr lang="en-GB" sz="3600" dirty="0">
              <a:solidFill>
                <a:schemeClr val="accent4">
                  <a:lumMod val="50000"/>
                </a:schemeClr>
              </a:solidFill>
            </a:endParaRPr>
          </a:p>
          <a:p>
            <a:pPr marL="677088" lvl="2" indent="0">
              <a:lnSpc>
                <a:spcPct val="114000"/>
              </a:lnSpc>
              <a:spcBef>
                <a:spcPts val="0"/>
              </a:spcBef>
              <a:spcAft>
                <a:spcPts val="0"/>
              </a:spcAft>
              <a:buNone/>
            </a:pPr>
            <a:endParaRPr lang="en-US"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354</a:t>
            </a:fld>
            <a:endParaRPr lang="en-US" dirty="0"/>
          </a:p>
        </p:txBody>
      </p:sp>
    </p:spTree>
    <p:extLst>
      <p:ext uri="{BB962C8B-B14F-4D97-AF65-F5344CB8AC3E}">
        <p14:creationId xmlns:p14="http://schemas.microsoft.com/office/powerpoint/2010/main" val="151607853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97278" y="2040044"/>
            <a:ext cx="10927081" cy="4287604"/>
          </a:xfrm>
        </p:spPr>
        <p:txBody>
          <a:bodyPr>
            <a:normAutofit fontScale="92500" lnSpcReduction="10000"/>
          </a:bodyPr>
          <a:lstStyle/>
          <a:p>
            <a:pPr marL="228600" indent="-26988">
              <a:lnSpc>
                <a:spcPct val="114000"/>
              </a:lnSpc>
              <a:spcBef>
                <a:spcPts val="0"/>
              </a:spcBef>
              <a:spcAft>
                <a:spcPts val="0"/>
              </a:spcAft>
              <a:buNone/>
            </a:pPr>
            <a:r>
              <a:rPr lang="en-GB" sz="3900" dirty="0">
                <a:solidFill>
                  <a:schemeClr val="accent4">
                    <a:lumMod val="50000"/>
                  </a:schemeClr>
                </a:solidFill>
              </a:rPr>
              <a:t>Acqui-hires have a special rationale: acquire a team</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Many hires in a single transaction, can step up competitiveness</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Keep a functional team together</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Rewards recruits through tax-advantageous capital gains</a:t>
            </a:r>
          </a:p>
          <a:p>
            <a:pPr marL="201600" indent="0">
              <a:lnSpc>
                <a:spcPct val="114000"/>
              </a:lnSpc>
              <a:spcBef>
                <a:spcPts val="0"/>
              </a:spcBef>
              <a:spcAft>
                <a:spcPts val="0"/>
              </a:spcAft>
              <a:buNone/>
            </a:pPr>
            <a:r>
              <a:rPr lang="en-GB" sz="3900" dirty="0">
                <a:solidFill>
                  <a:schemeClr val="accent4">
                    <a:lumMod val="50000"/>
                  </a:schemeClr>
                </a:solidFill>
              </a:rPr>
              <a:t>Challenges: </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Recruits may leave after the lock-up/vesting period (&gt;24mos)</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May destabilize key employee equilibrium within the acquirer</a:t>
            </a:r>
          </a:p>
          <a:p>
            <a:pPr marL="860688"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May be costly</a:t>
            </a:r>
            <a:endParaRPr lang="en-GB" sz="3600" dirty="0">
              <a:solidFill>
                <a:schemeClr val="accent4">
                  <a:lumMod val="50000"/>
                </a:schemeClr>
              </a:solidFill>
            </a:endParaRPr>
          </a:p>
          <a:p>
            <a:pPr marL="677088" lvl="2" indent="0">
              <a:lnSpc>
                <a:spcPct val="114000"/>
              </a:lnSpc>
              <a:spcBef>
                <a:spcPts val="0"/>
              </a:spcBef>
              <a:spcAft>
                <a:spcPts val="0"/>
              </a:spcAft>
              <a:buNone/>
            </a:pPr>
            <a:endParaRPr lang="en-US"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355</a:t>
            </a:fld>
            <a:endParaRPr lang="en-US" dirty="0"/>
          </a:p>
        </p:txBody>
      </p:sp>
    </p:spTree>
    <p:extLst>
      <p:ext uri="{BB962C8B-B14F-4D97-AF65-F5344CB8AC3E}">
        <p14:creationId xmlns:p14="http://schemas.microsoft.com/office/powerpoint/2010/main" val="192854139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24126" y="2012612"/>
            <a:ext cx="11094722" cy="4552780"/>
          </a:xfrm>
        </p:spPr>
        <p:txBody>
          <a:bodyPr>
            <a:normAutofit fontScale="92500"/>
          </a:bodyPr>
          <a:lstStyle/>
          <a:p>
            <a:pPr marL="228600" indent="-26988">
              <a:lnSpc>
                <a:spcPct val="124000"/>
              </a:lnSpc>
              <a:spcBef>
                <a:spcPts val="0"/>
              </a:spcBef>
              <a:spcAft>
                <a:spcPts val="0"/>
              </a:spcAft>
              <a:buNone/>
            </a:pPr>
            <a:r>
              <a:rPr lang="en-GB" sz="3600" dirty="0">
                <a:solidFill>
                  <a:schemeClr val="accent4">
                    <a:lumMod val="50000"/>
                  </a:schemeClr>
                </a:solidFill>
              </a:rPr>
              <a:t>Preparing for an acquisition requires placing the company in the market and making it visible</a:t>
            </a:r>
            <a:r>
              <a:rPr lang="en-US" sz="3600" dirty="0">
                <a:solidFill>
                  <a:schemeClr val="accent4">
                    <a:lumMod val="50000"/>
                  </a:schemeClr>
                </a:solidFill>
              </a:rPr>
              <a:t>: </a:t>
            </a:r>
            <a:endParaRPr lang="en-GB" sz="3600" dirty="0">
              <a:solidFill>
                <a:schemeClr val="accent4">
                  <a:lumMod val="50000"/>
                </a:schemeClr>
              </a:solidFill>
            </a:endParaRPr>
          </a:p>
          <a:p>
            <a:pPr marL="576000" lvl="2"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“Companies are bought, not sold” </a:t>
            </a:r>
          </a:p>
          <a:p>
            <a:pPr marL="576000" lvl="2"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Trade-off specializing for an acquirer vs generating competition</a:t>
            </a:r>
            <a:endParaRPr lang="en-US" sz="3200" b="1" dirty="0">
              <a:solidFill>
                <a:schemeClr val="accent4">
                  <a:lumMod val="50000"/>
                </a:schemeClr>
              </a:solidFill>
            </a:endParaRPr>
          </a:p>
          <a:p>
            <a:pPr marL="576000" lvl="2"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Strategic investors may even become buyers</a:t>
            </a:r>
          </a:p>
          <a:p>
            <a:pPr marL="201600" indent="0">
              <a:lnSpc>
                <a:spcPct val="124000"/>
              </a:lnSpc>
              <a:spcBef>
                <a:spcPts val="0"/>
              </a:spcBef>
              <a:spcAft>
                <a:spcPts val="0"/>
              </a:spcAft>
              <a:buNone/>
            </a:pPr>
            <a:r>
              <a:rPr lang="en-GB" sz="3600" dirty="0">
                <a:solidFill>
                  <a:schemeClr val="accent4">
                    <a:lumMod val="50000"/>
                  </a:schemeClr>
                </a:solidFill>
              </a:rPr>
              <a:t>Some sellers choose to auction, others to negotiate.</a:t>
            </a:r>
          </a:p>
          <a:p>
            <a:pPr marL="201600" indent="0">
              <a:lnSpc>
                <a:spcPct val="124000"/>
              </a:lnSpc>
              <a:spcBef>
                <a:spcPts val="0"/>
              </a:spcBef>
              <a:spcAft>
                <a:spcPts val="0"/>
              </a:spcAft>
              <a:buNone/>
            </a:pPr>
            <a:r>
              <a:rPr lang="en-GB" sz="3600" dirty="0">
                <a:solidFill>
                  <a:schemeClr val="accent4">
                    <a:lumMod val="50000"/>
                  </a:schemeClr>
                </a:solidFill>
              </a:rPr>
              <a:t>Acquirers need to develop </a:t>
            </a:r>
            <a:r>
              <a:rPr lang="en-US" sz="3600" dirty="0">
                <a:solidFill>
                  <a:schemeClr val="accent4">
                    <a:lumMod val="50000"/>
                  </a:schemeClr>
                </a:solidFill>
              </a:rPr>
              <a:t>“absorptive capacity.”</a:t>
            </a:r>
            <a:endParaRPr lang="en-GB"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356</a:t>
            </a:fld>
            <a:endParaRPr lang="en-US" dirty="0"/>
          </a:p>
        </p:txBody>
      </p:sp>
    </p:spTree>
    <p:extLst>
      <p:ext uri="{BB962C8B-B14F-4D97-AF65-F5344CB8AC3E}">
        <p14:creationId xmlns:p14="http://schemas.microsoft.com/office/powerpoint/2010/main" val="122000116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The key structuring element is pricing, which responds to a negotiation logic:</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What are the outside options and the ZOPA?</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Perceived synergies determine the value to the buyer, and competition among bidders can be very important</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Payment method: stock or cash?</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Earn-out clauses insure the buyer from over-paying</a:t>
            </a:r>
          </a:p>
        </p:txBody>
      </p:sp>
      <p:sp>
        <p:nvSpPr>
          <p:cNvPr id="4" name="Slide Number Placeholder 3"/>
          <p:cNvSpPr>
            <a:spLocks noGrp="1"/>
          </p:cNvSpPr>
          <p:nvPr>
            <p:ph type="sldNum" sz="quarter" idx="12"/>
          </p:nvPr>
        </p:nvSpPr>
        <p:spPr/>
        <p:txBody>
          <a:bodyPr/>
          <a:lstStyle/>
          <a:p>
            <a:fld id="{87505C8C-BB84-42E2-A236-8AB4ACB7820A}" type="slidenum">
              <a:rPr lang="en-US" smtClean="0"/>
              <a:t>357</a:t>
            </a:fld>
            <a:endParaRPr lang="en-US" dirty="0"/>
          </a:p>
        </p:txBody>
      </p:sp>
    </p:spTree>
    <p:extLst>
      <p:ext uri="{BB962C8B-B14F-4D97-AF65-F5344CB8AC3E}">
        <p14:creationId xmlns:p14="http://schemas.microsoft.com/office/powerpoint/2010/main" val="36579873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William Vickrey (Nobel, 1996) studied how prices are formed in alternative competitive bidding processes:</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a:t>
            </a:r>
            <a:r>
              <a:rPr lang="en-US" sz="3200" dirty="0">
                <a:solidFill>
                  <a:schemeClr val="accent4">
                    <a:lumMod val="50000"/>
                  </a:schemeClr>
                </a:solidFill>
              </a:rPr>
              <a:t>English auction: ascending bids stop when one buyer is left</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Dutch auction: ‘descending price’ that stops at the first bid</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Sealed bid auction: buyers submit private bids </a:t>
            </a:r>
          </a:p>
          <a:p>
            <a:pPr marL="392400" lvl="2" indent="0">
              <a:lnSpc>
                <a:spcPct val="114000"/>
              </a:lnSpc>
              <a:spcBef>
                <a:spcPts val="0"/>
              </a:spcBef>
              <a:spcAft>
                <a:spcPts val="0"/>
              </a:spcAft>
              <a:buNone/>
            </a:pPr>
            <a:r>
              <a:rPr lang="en-US" sz="3200" dirty="0">
                <a:solidFill>
                  <a:schemeClr val="accent4">
                    <a:lumMod val="50000"/>
                  </a:schemeClr>
                </a:solidFill>
              </a:rPr>
              <a:t>	- Most IPOs use a variation where the winner pays the second-highest price</a:t>
            </a:r>
          </a:p>
          <a:p>
            <a:pPr marL="392400" lvl="2" indent="0">
              <a:lnSpc>
                <a:spcPct val="114000"/>
              </a:lnSpc>
              <a:spcBef>
                <a:spcPts val="0"/>
              </a:spcBef>
              <a:spcAft>
                <a:spcPts val="0"/>
              </a:spcAft>
              <a:buNone/>
            </a:pPr>
            <a:endParaRPr lang="en-US"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358</a:t>
            </a:fld>
            <a:endParaRPr lang="en-US" dirty="0"/>
          </a:p>
        </p:txBody>
      </p:sp>
      <p:sp>
        <p:nvSpPr>
          <p:cNvPr id="6" name="Title 1"/>
          <p:cNvSpPr>
            <a:spLocks noGrp="1"/>
          </p:cNvSpPr>
          <p:nvPr>
            <p:ph type="title"/>
          </p:nvPr>
        </p:nvSpPr>
        <p:spPr/>
        <p:txBody>
          <a:bodyPr>
            <a:noAutofit/>
          </a:bodyPr>
          <a:lstStyle/>
          <a:p>
            <a:pPr algn="ctr"/>
            <a:r>
              <a:rPr lang="en-US" sz="6000" dirty="0">
                <a:solidFill>
                  <a:schemeClr val="accent4">
                    <a:lumMod val="50000"/>
                  </a:schemeClr>
                </a:solidFill>
              </a:rPr>
              <a:t>Nobel insights: auction theory</a:t>
            </a:r>
          </a:p>
        </p:txBody>
      </p:sp>
    </p:spTree>
    <p:extLst>
      <p:ext uri="{BB962C8B-B14F-4D97-AF65-F5344CB8AC3E}">
        <p14:creationId xmlns:p14="http://schemas.microsoft.com/office/powerpoint/2010/main" val="99793650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For auctions it is important the differentiate between “private” and “common” values:</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a:t>
            </a:r>
            <a:r>
              <a:rPr lang="en-US" sz="3200" dirty="0">
                <a:solidFill>
                  <a:schemeClr val="accent4">
                    <a:lumMod val="50000"/>
                  </a:schemeClr>
                </a:solidFill>
              </a:rPr>
              <a:t>Private: value of a bottle of wine varies across bidders</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Common: company shares at IPO</a:t>
            </a:r>
          </a:p>
          <a:p>
            <a:pPr marL="392400" lvl="2" indent="0">
              <a:lnSpc>
                <a:spcPct val="114000"/>
              </a:lnSpc>
              <a:spcBef>
                <a:spcPts val="0"/>
              </a:spcBef>
              <a:spcAft>
                <a:spcPts val="0"/>
              </a:spcAft>
              <a:buNone/>
            </a:pPr>
            <a:r>
              <a:rPr lang="en-US" sz="3200" dirty="0">
                <a:solidFill>
                  <a:schemeClr val="accent4">
                    <a:lumMod val="50000"/>
                  </a:schemeClr>
                </a:solidFill>
              </a:rPr>
              <a:t>	- This creates a winner’s curse: whenever a bidder wins, it means it pays a higher price than most others would</a:t>
            </a:r>
          </a:p>
          <a:p>
            <a:pPr marL="392400" lvl="2" indent="0">
              <a:lnSpc>
                <a:spcPct val="114000"/>
              </a:lnSpc>
              <a:spcBef>
                <a:spcPts val="0"/>
              </a:spcBef>
              <a:spcAft>
                <a:spcPts val="0"/>
              </a:spcAft>
              <a:buNone/>
            </a:pPr>
            <a:endParaRPr lang="en-US"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359</a:t>
            </a:fld>
            <a:endParaRPr lang="en-US" dirty="0"/>
          </a:p>
        </p:txBody>
      </p:sp>
      <p:sp>
        <p:nvSpPr>
          <p:cNvPr id="6" name="Title 1"/>
          <p:cNvSpPr>
            <a:spLocks noGrp="1"/>
          </p:cNvSpPr>
          <p:nvPr>
            <p:ph type="title"/>
          </p:nvPr>
        </p:nvSpPr>
        <p:spPr/>
        <p:txBody>
          <a:bodyPr>
            <a:noAutofit/>
          </a:bodyPr>
          <a:lstStyle/>
          <a:p>
            <a:pPr algn="ctr"/>
            <a:r>
              <a:rPr lang="en-US" sz="6000" dirty="0">
                <a:solidFill>
                  <a:schemeClr val="accent4">
                    <a:lumMod val="50000"/>
                  </a:schemeClr>
                </a:solidFill>
              </a:rPr>
              <a:t>Nobel insights: auction theory</a:t>
            </a:r>
          </a:p>
        </p:txBody>
      </p:sp>
    </p:spTree>
    <p:extLst>
      <p:ext uri="{BB962C8B-B14F-4D97-AF65-F5344CB8AC3E}">
        <p14:creationId xmlns:p14="http://schemas.microsoft.com/office/powerpoint/2010/main" val="803839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The invest step</a:t>
            </a:r>
          </a:p>
        </p:txBody>
      </p:sp>
      <p:pic>
        <p:nvPicPr>
          <p:cNvPr id="3" name="Picture 2"/>
          <p:cNvPicPr>
            <a:picLocks noChangeAspect="1"/>
          </p:cNvPicPr>
          <p:nvPr/>
        </p:nvPicPr>
        <p:blipFill>
          <a:blip r:embed="rId2"/>
          <a:stretch>
            <a:fillRect/>
          </a:stretch>
        </p:blipFill>
        <p:spPr>
          <a:xfrm>
            <a:off x="2411940" y="1737360"/>
            <a:ext cx="7585000" cy="4562760"/>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36</a:t>
            </a:fld>
            <a:endParaRPr lang="en-US" dirty="0"/>
          </a:p>
        </p:txBody>
      </p:sp>
    </p:spTree>
    <p:extLst>
      <p:ext uri="{BB962C8B-B14F-4D97-AF65-F5344CB8AC3E}">
        <p14:creationId xmlns:p14="http://schemas.microsoft.com/office/powerpoint/2010/main" val="1727554131"/>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Acquisitions</a:t>
            </a:r>
          </a:p>
        </p:txBody>
      </p:sp>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After the acquisition: </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Investors cash in and leave the company</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The acquirer has the challenge to integrate the company and to retain the key talent, including founders</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Founders may remain for a transition period, or for longer </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What about key employees? Many possible trajectories …</a:t>
            </a:r>
          </a:p>
          <a:p>
            <a:pPr marL="392400" lvl="2" indent="0">
              <a:lnSpc>
                <a:spcPct val="114000"/>
              </a:lnSpc>
              <a:spcBef>
                <a:spcPts val="0"/>
              </a:spcBef>
              <a:spcAft>
                <a:spcPts val="0"/>
              </a:spcAft>
              <a:buNone/>
            </a:pP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360</a:t>
            </a:fld>
            <a:endParaRPr lang="en-US" dirty="0"/>
          </a:p>
        </p:txBody>
      </p:sp>
    </p:spTree>
    <p:extLst>
      <p:ext uri="{BB962C8B-B14F-4D97-AF65-F5344CB8AC3E}">
        <p14:creationId xmlns:p14="http://schemas.microsoft.com/office/powerpoint/2010/main" val="2222921519"/>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Financial sale</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There are two types of sales to financial acquirers: </a:t>
            </a:r>
          </a:p>
          <a:p>
            <a:pPr marL="860688"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Buyout: the whole company is sold. This often concerns late stage companies that are well developed and are bought for either scaling-up or a turnaround by a specialized investor</a:t>
            </a:r>
            <a:endParaRPr lang="en-GB" sz="3200" dirty="0">
              <a:solidFill>
                <a:srgbClr val="FF0000"/>
              </a:solidFill>
            </a:endParaRPr>
          </a:p>
          <a:p>
            <a:pPr marL="677088" lvl="2" indent="0">
              <a:lnSpc>
                <a:spcPct val="114000"/>
              </a:lnSpc>
              <a:spcBef>
                <a:spcPts val="0"/>
              </a:spcBef>
              <a:spcAft>
                <a:spcPts val="0"/>
              </a:spcAft>
              <a:buNone/>
            </a:pPr>
            <a:r>
              <a:rPr lang="en-GB" sz="3200" dirty="0">
                <a:solidFill>
                  <a:schemeClr val="accent4">
                    <a:lumMod val="50000"/>
                  </a:schemeClr>
                </a:solidFill>
              </a:rPr>
              <a:t>	- MBO, management buyout (managers buy the company)</a:t>
            </a:r>
          </a:p>
          <a:p>
            <a:pPr marL="677088" lvl="2" indent="0">
              <a:lnSpc>
                <a:spcPct val="114000"/>
              </a:lnSpc>
              <a:spcBef>
                <a:spcPts val="0"/>
              </a:spcBef>
              <a:spcAft>
                <a:spcPts val="0"/>
              </a:spcAft>
              <a:buNone/>
            </a:pPr>
            <a:r>
              <a:rPr lang="en-GB" sz="3200" dirty="0">
                <a:solidFill>
                  <a:schemeClr val="accent4">
                    <a:lumMod val="50000"/>
                  </a:schemeClr>
                </a:solidFill>
              </a:rPr>
              <a:t>	- MBI, management buy-in (new investors, new managers)</a:t>
            </a:r>
          </a:p>
          <a:p>
            <a:pPr marL="677088" lvl="2" indent="0">
              <a:lnSpc>
                <a:spcPct val="114000"/>
              </a:lnSpc>
              <a:spcBef>
                <a:spcPts val="0"/>
              </a:spcBef>
              <a:spcAft>
                <a:spcPts val="0"/>
              </a:spcAft>
              <a:buNone/>
            </a:pPr>
            <a:r>
              <a:rPr lang="en-GB" sz="3200" dirty="0">
                <a:solidFill>
                  <a:schemeClr val="accent4">
                    <a:lumMod val="50000"/>
                  </a:schemeClr>
                </a:solidFill>
              </a:rPr>
              <a:t>	- LBO, leveraged buyout (debt-financed transaction)</a:t>
            </a: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361</a:t>
            </a:fld>
            <a:endParaRPr lang="en-US" dirty="0"/>
          </a:p>
        </p:txBody>
      </p:sp>
    </p:spTree>
    <p:extLst>
      <p:ext uri="{BB962C8B-B14F-4D97-AF65-F5344CB8AC3E}">
        <p14:creationId xmlns:p14="http://schemas.microsoft.com/office/powerpoint/2010/main" val="48581783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Financial sale</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There are two types of sales to financial acquirers: </a:t>
            </a:r>
          </a:p>
          <a:p>
            <a:pPr marL="860688"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Secondary sale (‘secondary’): only the seller’s stake is sold, to secure liquidity or to allow a new investor that can help the company with different skills/networks</a:t>
            </a:r>
          </a:p>
          <a:p>
            <a:pPr marL="677088" lvl="2" indent="0">
              <a:lnSpc>
                <a:spcPct val="114000"/>
              </a:lnSpc>
              <a:spcBef>
                <a:spcPts val="0"/>
              </a:spcBef>
              <a:spcAft>
                <a:spcPts val="0"/>
              </a:spcAft>
              <a:buNone/>
            </a:pPr>
            <a:r>
              <a:rPr lang="en-US" sz="3200" dirty="0">
                <a:solidFill>
                  <a:schemeClr val="accent4">
                    <a:lumMod val="50000"/>
                  </a:schemeClr>
                </a:solidFill>
              </a:rPr>
              <a:t>- Like buyouts, buyers are financial investors</a:t>
            </a:r>
          </a:p>
          <a:p>
            <a:pPr marL="677088" lvl="2" indent="0">
              <a:lnSpc>
                <a:spcPct val="114000"/>
              </a:lnSpc>
              <a:spcBef>
                <a:spcPts val="0"/>
              </a:spcBef>
              <a:spcAft>
                <a:spcPts val="0"/>
              </a:spcAft>
              <a:buNone/>
            </a:pPr>
            <a:r>
              <a:rPr lang="en-US" sz="3200" dirty="0">
                <a:solidFill>
                  <a:schemeClr val="accent4">
                    <a:lumMod val="50000"/>
                  </a:schemeClr>
                </a:solidFill>
              </a:rPr>
              <a:t>- Unlike buyouts, the sale is about only some ownership stakes</a:t>
            </a:r>
          </a:p>
          <a:p>
            <a:pPr marL="860688" lvl="2" indent="-183600">
              <a:lnSpc>
                <a:spcPct val="114000"/>
              </a:lnSpc>
              <a:spcBef>
                <a:spcPts val="0"/>
              </a:spcBef>
              <a:spcAft>
                <a:spcPts val="0"/>
              </a:spcAft>
              <a:buFont typeface="Courier New" panose="02070309020205020404" pitchFamily="49" charset="0"/>
              <a:buChar char="o"/>
            </a:pPr>
            <a:endParaRPr lang="en-GB" sz="3200" dirty="0">
              <a:solidFill>
                <a:schemeClr val="accent4">
                  <a:lumMod val="50000"/>
                </a:schemeClr>
              </a:solidFill>
            </a:endParaRPr>
          </a:p>
          <a:p>
            <a:pPr marL="860688" lvl="2" indent="-183600">
              <a:lnSpc>
                <a:spcPct val="114000"/>
              </a:lnSpc>
              <a:spcBef>
                <a:spcPts val="0"/>
              </a:spcBef>
              <a:spcAft>
                <a:spcPts val="0"/>
              </a:spcAft>
              <a:buFont typeface="Courier New" panose="02070309020205020404" pitchFamily="49" charset="0"/>
              <a:buChar char="o"/>
            </a:pPr>
            <a:endParaRPr lang="en-US" sz="4800" dirty="0">
              <a:solidFill>
                <a:schemeClr val="accent4">
                  <a:lumMod val="50000"/>
                </a:schemeClr>
              </a:solidFill>
            </a:endParaRPr>
          </a:p>
          <a:p>
            <a:pPr marL="385200" lvl="1" indent="-183600">
              <a:lnSpc>
                <a:spcPct val="11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362</a:t>
            </a:fld>
            <a:endParaRPr lang="en-US" dirty="0"/>
          </a:p>
        </p:txBody>
      </p:sp>
    </p:spTree>
    <p:extLst>
      <p:ext uri="{BB962C8B-B14F-4D97-AF65-F5344CB8AC3E}">
        <p14:creationId xmlns:p14="http://schemas.microsoft.com/office/powerpoint/2010/main" val="24664366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Financial sale</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Three types of sellers who need liquidity:</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Investors, who what to cash in </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Founders, who want to diversify their portfolios </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Employees, who obtained stocks via options</a:t>
            </a:r>
          </a:p>
          <a:p>
            <a:pPr marL="392400" lvl="2" indent="0">
              <a:lnSpc>
                <a:spcPct val="114000"/>
              </a:lnSpc>
              <a:spcBef>
                <a:spcPts val="0"/>
              </a:spcBef>
              <a:spcAft>
                <a:spcPts val="0"/>
              </a:spcAft>
              <a:buNone/>
            </a:pPr>
            <a:endParaRPr lang="en-GB"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363</a:t>
            </a:fld>
            <a:endParaRPr lang="en-US" dirty="0"/>
          </a:p>
        </p:txBody>
      </p:sp>
    </p:spTree>
    <p:extLst>
      <p:ext uri="{BB962C8B-B14F-4D97-AF65-F5344CB8AC3E}">
        <p14:creationId xmlns:p14="http://schemas.microsoft.com/office/powerpoint/2010/main" val="291876093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Financial sale</a:t>
            </a:r>
          </a:p>
        </p:txBody>
      </p:sp>
      <p:sp>
        <p:nvSpPr>
          <p:cNvPr id="3" name="Content Placeholder 2"/>
          <p:cNvSpPr>
            <a:spLocks noGrp="1"/>
          </p:cNvSpPr>
          <p:nvPr>
            <p:ph idx="1"/>
          </p:nvPr>
        </p:nvSpPr>
        <p:spPr>
          <a:xfrm>
            <a:off x="1097278" y="2040044"/>
            <a:ext cx="11094722"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Three types of buyers:</a:t>
            </a: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a:t>
            </a:r>
            <a:r>
              <a:rPr lang="en-GB" sz="3200" dirty="0">
                <a:solidFill>
                  <a:schemeClr val="accent4">
                    <a:lumMod val="50000"/>
                  </a:schemeClr>
                </a:solidFill>
              </a:rPr>
              <a:t>New investors, who buy from existing investors</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Existing investors, who buy from the others (via right of first refusal)</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The company (via right of first refusal) </a:t>
            </a:r>
            <a:endParaRPr lang="en-GB" sz="3200" dirty="0">
              <a:solidFill>
                <a:srgbClr val="FF0000"/>
              </a:solidFill>
            </a:endParaRPr>
          </a:p>
          <a:p>
            <a:pPr marL="576000" lvl="2" indent="-183600">
              <a:lnSpc>
                <a:spcPct val="114000"/>
              </a:lnSpc>
              <a:spcBef>
                <a:spcPts val="0"/>
              </a:spcBef>
              <a:spcAft>
                <a:spcPts val="0"/>
              </a:spcAft>
              <a:buFont typeface="Courier New" panose="02070309020205020404" pitchFamily="49" charset="0"/>
              <a:buChar char="o"/>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364</a:t>
            </a:fld>
            <a:endParaRPr lang="en-US" dirty="0"/>
          </a:p>
        </p:txBody>
      </p:sp>
    </p:spTree>
    <p:extLst>
      <p:ext uri="{BB962C8B-B14F-4D97-AF65-F5344CB8AC3E}">
        <p14:creationId xmlns:p14="http://schemas.microsoft.com/office/powerpoint/2010/main" val="89509229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Financial sale</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Three types of transactions:</a:t>
            </a: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At a funding round, allowing new investors to buy out old ones</a:t>
            </a: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As a stand-alone transaction, same as above</a:t>
            </a: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On a specialized marketplace, where founders and employees can sell shares to new investors</a:t>
            </a:r>
          </a:p>
        </p:txBody>
      </p:sp>
      <p:sp>
        <p:nvSpPr>
          <p:cNvPr id="4" name="Slide Number Placeholder 3"/>
          <p:cNvSpPr>
            <a:spLocks noGrp="1"/>
          </p:cNvSpPr>
          <p:nvPr>
            <p:ph type="sldNum" sz="quarter" idx="12"/>
          </p:nvPr>
        </p:nvSpPr>
        <p:spPr/>
        <p:txBody>
          <a:bodyPr/>
          <a:lstStyle/>
          <a:p>
            <a:fld id="{87505C8C-BB84-42E2-A236-8AB4ACB7820A}" type="slidenum">
              <a:rPr lang="en-US" smtClean="0"/>
              <a:t>365</a:t>
            </a:fld>
            <a:endParaRPr lang="en-US" dirty="0"/>
          </a:p>
        </p:txBody>
      </p:sp>
    </p:spTree>
    <p:extLst>
      <p:ext uri="{BB962C8B-B14F-4D97-AF65-F5344CB8AC3E}">
        <p14:creationId xmlns:p14="http://schemas.microsoft.com/office/powerpoint/2010/main" val="266875635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Financial sale</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Funding round sale:</a:t>
            </a: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a:t>
            </a:r>
            <a:r>
              <a:rPr lang="en-GB" sz="3200" dirty="0">
                <a:solidFill>
                  <a:schemeClr val="accent4">
                    <a:lumMod val="50000"/>
                  </a:schemeClr>
                </a:solidFill>
              </a:rPr>
              <a:t>New investors may purchase from shareholders who want to obtain liquidity</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These investors buy </a:t>
            </a:r>
            <a:r>
              <a:rPr lang="en-US" sz="3200" dirty="0">
                <a:solidFill>
                  <a:schemeClr val="accent4">
                    <a:lumMod val="50000"/>
                  </a:schemeClr>
                </a:solidFill>
              </a:rPr>
              <a:t>only if </a:t>
            </a:r>
            <a:r>
              <a:rPr lang="en-GB" sz="3200" dirty="0">
                <a:solidFill>
                  <a:schemeClr val="accent4">
                    <a:lumMod val="50000"/>
                  </a:schemeClr>
                </a:solidFill>
              </a:rPr>
              <a:t>they want to go beyond their deal allocation</a:t>
            </a:r>
            <a:r>
              <a:rPr lang="en-GB" sz="3000" dirty="0">
                <a:solidFill>
                  <a:schemeClr val="accent4">
                    <a:lumMod val="50000"/>
                  </a:schemeClr>
                </a:solidFill>
              </a:rPr>
              <a:t> </a:t>
            </a:r>
          </a:p>
          <a:p>
            <a:pPr marL="385200" lvl="1" indent="-183600">
              <a:lnSpc>
                <a:spcPct val="114000"/>
              </a:lnSpc>
              <a:spcBef>
                <a:spcPts val="0"/>
              </a:spcBef>
              <a:spcAft>
                <a:spcPts val="0"/>
              </a:spcAft>
              <a:buFont typeface="Courier New" panose="02070309020205020404" pitchFamily="49" charset="0"/>
              <a:buChar char="o"/>
            </a:pPr>
            <a:endParaRPr lang="en-US" sz="4800" dirty="0">
              <a:solidFill>
                <a:schemeClr val="accent4">
                  <a:lumMod val="50000"/>
                </a:schemeClr>
              </a:solidFill>
            </a:endParaRPr>
          </a:p>
          <a:p>
            <a:pPr marL="385200" lvl="1" indent="-183600">
              <a:lnSpc>
                <a:spcPct val="11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366</a:t>
            </a:fld>
            <a:endParaRPr lang="en-US" dirty="0"/>
          </a:p>
        </p:txBody>
      </p:sp>
    </p:spTree>
    <p:extLst>
      <p:ext uri="{BB962C8B-B14F-4D97-AF65-F5344CB8AC3E}">
        <p14:creationId xmlns:p14="http://schemas.microsoft.com/office/powerpoint/2010/main" val="426192826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Financial sale</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Stand</a:t>
            </a:r>
            <a:r>
              <a:rPr lang="en-US" sz="3600" dirty="0">
                <a:solidFill>
                  <a:schemeClr val="accent4">
                    <a:lumMod val="50000"/>
                  </a:schemeClr>
                </a:solidFill>
              </a:rPr>
              <a:t>-alone transaction</a:t>
            </a:r>
            <a:r>
              <a:rPr lang="en-GB" sz="3600" dirty="0">
                <a:solidFill>
                  <a:schemeClr val="accent4">
                    <a:lumMod val="50000"/>
                  </a:schemeClr>
                </a:solidFill>
              </a:rPr>
              <a:t>:</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Negotiated transaction that reveals valuation information, which may be contract-relevant </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t>
            </a:r>
            <a:r>
              <a:rPr lang="en-US" sz="3200" dirty="0">
                <a:solidFill>
                  <a:schemeClr val="accent4">
                    <a:lumMod val="50000"/>
                  </a:schemeClr>
                </a:solidFill>
              </a:rPr>
              <a:t>Buyers are other VCs, often specialized funds, or other institutional investors</a:t>
            </a:r>
          </a:p>
        </p:txBody>
      </p:sp>
      <p:sp>
        <p:nvSpPr>
          <p:cNvPr id="4" name="Slide Number Placeholder 3"/>
          <p:cNvSpPr>
            <a:spLocks noGrp="1"/>
          </p:cNvSpPr>
          <p:nvPr>
            <p:ph type="sldNum" sz="quarter" idx="12"/>
          </p:nvPr>
        </p:nvSpPr>
        <p:spPr/>
        <p:txBody>
          <a:bodyPr/>
          <a:lstStyle/>
          <a:p>
            <a:fld id="{87505C8C-BB84-42E2-A236-8AB4ACB7820A}" type="slidenum">
              <a:rPr lang="en-US" smtClean="0"/>
              <a:t>367</a:t>
            </a:fld>
            <a:endParaRPr lang="en-US" dirty="0"/>
          </a:p>
        </p:txBody>
      </p:sp>
    </p:spTree>
    <p:extLst>
      <p:ext uri="{BB962C8B-B14F-4D97-AF65-F5344CB8AC3E}">
        <p14:creationId xmlns:p14="http://schemas.microsoft.com/office/powerpoint/2010/main" val="52904099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Financial sale</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US" sz="3600" dirty="0">
                <a:solidFill>
                  <a:schemeClr val="accent4">
                    <a:lumMod val="50000"/>
                  </a:schemeClr>
                </a:solidFill>
              </a:rPr>
              <a:t>Specialized marketplace sale</a:t>
            </a:r>
            <a:r>
              <a:rPr lang="en-GB" sz="3600" dirty="0">
                <a:solidFill>
                  <a:schemeClr val="accent4">
                    <a:lumMod val="50000"/>
                  </a:schemeClr>
                </a:solidFill>
              </a:rPr>
              <a:t>:</a:t>
            </a: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Recent growth of secondary platforms catering mainly to employees of companies that drag their exits</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Such sale may trigger rights of first refusal, or face hostility by the company (admin complexity, investor identity, increasing number of investors)</a:t>
            </a:r>
          </a:p>
          <a:p>
            <a:pPr marL="576000" lvl="2"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Regulation still unsettled </a:t>
            </a:r>
          </a:p>
        </p:txBody>
      </p:sp>
      <p:sp>
        <p:nvSpPr>
          <p:cNvPr id="4" name="Slide Number Placeholder 3"/>
          <p:cNvSpPr>
            <a:spLocks noGrp="1"/>
          </p:cNvSpPr>
          <p:nvPr>
            <p:ph type="sldNum" sz="quarter" idx="12"/>
          </p:nvPr>
        </p:nvSpPr>
        <p:spPr/>
        <p:txBody>
          <a:bodyPr/>
          <a:lstStyle/>
          <a:p>
            <a:fld id="{87505C8C-BB84-42E2-A236-8AB4ACB7820A}" type="slidenum">
              <a:rPr lang="en-US" smtClean="0"/>
              <a:t>368</a:t>
            </a:fld>
            <a:endParaRPr lang="en-US" dirty="0"/>
          </a:p>
        </p:txBody>
      </p:sp>
    </p:spTree>
    <p:extLst>
      <p:ext uri="{BB962C8B-B14F-4D97-AF65-F5344CB8AC3E}">
        <p14:creationId xmlns:p14="http://schemas.microsoft.com/office/powerpoint/2010/main" val="1230719195"/>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pPr algn="ctr"/>
            <a:r>
              <a:rPr lang="en-US" sz="6000" dirty="0">
                <a:solidFill>
                  <a:schemeClr val="accent4">
                    <a:lumMod val="50000"/>
                  </a:schemeClr>
                </a:solidFill>
              </a:rPr>
              <a:t>Closing down</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Most common solution: </a:t>
            </a: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Closing down simple if there are no creditors</a:t>
            </a:r>
            <a:endParaRPr lang="en-GB" sz="3000" dirty="0">
              <a:solidFill>
                <a:srgbClr val="FF0000"/>
              </a:solidFill>
            </a:endParaRPr>
          </a:p>
          <a:p>
            <a:pPr marL="576000" lvl="2"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With creditors bankruptcy can be an option or even necessity.</a:t>
            </a:r>
          </a:p>
          <a:p>
            <a:pPr marL="576000" lvl="3" indent="-183600">
              <a:lnSpc>
                <a:spcPct val="114000"/>
              </a:lnSpc>
              <a:spcBef>
                <a:spcPts val="0"/>
              </a:spcBef>
              <a:spcAft>
                <a:spcPts val="0"/>
              </a:spcAft>
              <a:buNone/>
            </a:pPr>
            <a:r>
              <a:rPr lang="en-GB" sz="3000" dirty="0">
                <a:solidFill>
                  <a:schemeClr val="accent4">
                    <a:lumMod val="50000"/>
                  </a:schemeClr>
                </a:solidFill>
              </a:rPr>
              <a:t>	- Legislation-specific</a:t>
            </a:r>
          </a:p>
          <a:p>
            <a:pPr marL="758880" lvl="4" indent="-183600">
              <a:lnSpc>
                <a:spcPct val="114000"/>
              </a:lnSpc>
              <a:spcBef>
                <a:spcPts val="0"/>
              </a:spcBef>
              <a:spcAft>
                <a:spcPts val="0"/>
              </a:spcAft>
              <a:buNone/>
            </a:pPr>
            <a:r>
              <a:rPr lang="en-GB" sz="3000" dirty="0">
                <a:solidFill>
                  <a:schemeClr val="accent4">
                    <a:lumMod val="50000"/>
                  </a:schemeClr>
                </a:solidFill>
              </a:rPr>
              <a:t>- Reorganization (‘chapter 11’) vs. closing down (‘chapter 7’)</a:t>
            </a:r>
          </a:p>
          <a:p>
            <a:pPr marL="576000" lvl="4"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Bankruptcy is costly: direct and indirect costs</a:t>
            </a:r>
            <a:endParaRPr lang="en-GB" sz="3000" dirty="0">
              <a:solidFill>
                <a:srgbClr val="FF0000"/>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369</a:t>
            </a:fld>
            <a:endParaRPr lang="en-US" dirty="0"/>
          </a:p>
        </p:txBody>
      </p:sp>
    </p:spTree>
    <p:extLst>
      <p:ext uri="{BB962C8B-B14F-4D97-AF65-F5344CB8AC3E}">
        <p14:creationId xmlns:p14="http://schemas.microsoft.com/office/powerpoint/2010/main" val="4114394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940" y="286603"/>
            <a:ext cx="11134060" cy="1450757"/>
          </a:xfrm>
        </p:spPr>
        <p:txBody>
          <a:bodyPr>
            <a:normAutofit/>
          </a:bodyPr>
          <a:lstStyle/>
          <a:p>
            <a:r>
              <a:rPr lang="en-GB" sz="6000" dirty="0">
                <a:solidFill>
                  <a:schemeClr val="accent4">
                    <a:lumMod val="50000"/>
                  </a:schemeClr>
                </a:solidFill>
              </a:rPr>
              <a:t>The invest step</a:t>
            </a:r>
            <a:endParaRPr lang="en-US" sz="6000" dirty="0">
              <a:solidFill>
                <a:schemeClr val="accent4">
                  <a:lumMod val="50000"/>
                </a:schemeClr>
              </a:solidFill>
            </a:endParaRPr>
          </a:p>
        </p:txBody>
      </p:sp>
      <p:sp>
        <p:nvSpPr>
          <p:cNvPr id="3" name="Content Placeholder 2"/>
          <p:cNvSpPr>
            <a:spLocks noGrp="1"/>
          </p:cNvSpPr>
          <p:nvPr>
            <p:ph idx="1"/>
          </p:nvPr>
        </p:nvSpPr>
        <p:spPr>
          <a:xfrm>
            <a:off x="792480" y="2040044"/>
            <a:ext cx="11226799" cy="4369900"/>
          </a:xfrm>
        </p:spPr>
        <p:txBody>
          <a:bodyPr>
            <a:noAutofit/>
          </a:bodyPr>
          <a:lstStyle/>
          <a:p>
            <a:pPr marL="201168" lvl="1" indent="0">
              <a:lnSpc>
                <a:spcPct val="100000"/>
              </a:lnSpc>
              <a:spcBef>
                <a:spcPts val="600"/>
              </a:spcBef>
              <a:spcAft>
                <a:spcPts val="200"/>
              </a:spcAft>
              <a:buNone/>
            </a:pPr>
            <a:r>
              <a:rPr lang="en-US" sz="3600" dirty="0">
                <a:solidFill>
                  <a:schemeClr val="accent4">
                    <a:lumMod val="50000"/>
                  </a:schemeClr>
                </a:solidFill>
              </a:rPr>
              <a:t>Four main forces affecting the deal:</a:t>
            </a:r>
            <a:endParaRPr lang="en-US" sz="3600" i="1" dirty="0">
              <a:solidFill>
                <a:schemeClr val="accent4">
                  <a:lumMod val="50000"/>
                </a:schemeClr>
              </a:solidFill>
            </a:endParaRPr>
          </a:p>
          <a:p>
            <a:pPr marL="690563" lvl="3" indent="-293688" defTabSz="741363">
              <a:lnSpc>
                <a:spcPct val="100000"/>
              </a:lnSpc>
              <a:spcBef>
                <a:spcPts val="600"/>
              </a:spcBef>
              <a:spcAft>
                <a:spcPts val="200"/>
              </a:spcAft>
              <a:buFont typeface="Courier New" panose="02070309020205020404" pitchFamily="49" charset="0"/>
              <a:buChar char="o"/>
              <a:tabLst>
                <a:tab pos="690563" algn="l"/>
              </a:tabLst>
            </a:pPr>
            <a:r>
              <a:rPr lang="en-US" sz="3600" dirty="0">
                <a:solidFill>
                  <a:schemeClr val="accent4">
                    <a:lumMod val="50000"/>
                  </a:schemeClr>
                </a:solidFill>
              </a:rPr>
              <a:t> Entrepreneur needs: company requirements and own preferences  </a:t>
            </a:r>
          </a:p>
          <a:p>
            <a:pPr marL="690563" lvl="3" indent="-293688" defTabSz="741363">
              <a:lnSpc>
                <a:spcPct val="100000"/>
              </a:lnSpc>
              <a:spcBef>
                <a:spcPts val="600"/>
              </a:spcBef>
              <a:spcAft>
                <a:spcPts val="200"/>
              </a:spcAft>
              <a:buFont typeface="Courier New" panose="02070309020205020404" pitchFamily="49" charset="0"/>
              <a:buChar char="o"/>
              <a:tabLst>
                <a:tab pos="690563" algn="l"/>
              </a:tabLst>
            </a:pPr>
            <a:r>
              <a:rPr lang="en-US" sz="3600" dirty="0">
                <a:solidFill>
                  <a:schemeClr val="accent4">
                    <a:lumMod val="50000"/>
                  </a:schemeClr>
                </a:solidFill>
              </a:rPr>
              <a:t> Investor needs: own preferences (see FUEL framework)</a:t>
            </a:r>
          </a:p>
          <a:p>
            <a:pPr marL="690563" lvl="3" indent="-293688" defTabSz="741363">
              <a:lnSpc>
                <a:spcPct val="100000"/>
              </a:lnSpc>
              <a:spcBef>
                <a:spcPts val="600"/>
              </a:spcBef>
              <a:spcAft>
                <a:spcPts val="200"/>
              </a:spcAft>
              <a:buFont typeface="Courier New" panose="02070309020205020404" pitchFamily="49" charset="0"/>
              <a:buChar char="o"/>
              <a:tabLst>
                <a:tab pos="690563" algn="l"/>
              </a:tabLst>
            </a:pPr>
            <a:r>
              <a:rPr lang="en-US" sz="3600" dirty="0">
                <a:solidFill>
                  <a:schemeClr val="accent4">
                    <a:lumMod val="50000"/>
                  </a:schemeClr>
                </a:solidFill>
              </a:rPr>
              <a:t> Expectations: on the venture’s future</a:t>
            </a:r>
          </a:p>
          <a:p>
            <a:pPr marL="690563" lvl="3" indent="-293688" defTabSz="741363">
              <a:lnSpc>
                <a:spcPct val="100000"/>
              </a:lnSpc>
              <a:spcBef>
                <a:spcPts val="600"/>
              </a:spcBef>
              <a:spcAft>
                <a:spcPts val="200"/>
              </a:spcAft>
              <a:buFont typeface="Courier New" panose="02070309020205020404" pitchFamily="49" charset="0"/>
              <a:buChar char="o"/>
              <a:tabLst>
                <a:tab pos="690563" algn="l"/>
              </a:tabLst>
            </a:pPr>
            <a:r>
              <a:rPr lang="en-US" sz="3600" dirty="0">
                <a:solidFill>
                  <a:schemeClr val="accent4">
                    <a:lumMod val="50000"/>
                  </a:schemeClr>
                </a:solidFill>
              </a:rPr>
              <a:t> Market conditions: parties’ relative bargaining power</a:t>
            </a:r>
          </a:p>
        </p:txBody>
      </p:sp>
      <p:sp>
        <p:nvSpPr>
          <p:cNvPr id="4" name="Slide Number Placeholder 3"/>
          <p:cNvSpPr>
            <a:spLocks noGrp="1"/>
          </p:cNvSpPr>
          <p:nvPr>
            <p:ph type="sldNum" sz="quarter" idx="12"/>
          </p:nvPr>
        </p:nvSpPr>
        <p:spPr/>
        <p:txBody>
          <a:bodyPr/>
          <a:lstStyle/>
          <a:p>
            <a:fld id="{87505C8C-BB84-42E2-A236-8AB4ACB7820A}" type="slidenum">
              <a:rPr lang="en-US" smtClean="0"/>
              <a:t>37</a:t>
            </a:fld>
            <a:endParaRPr lang="en-US" dirty="0"/>
          </a:p>
        </p:txBody>
      </p:sp>
    </p:spTree>
    <p:extLst>
      <p:ext uri="{BB962C8B-B14F-4D97-AF65-F5344CB8AC3E}">
        <p14:creationId xmlns:p14="http://schemas.microsoft.com/office/powerpoint/2010/main" val="138586575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r>
              <a:rPr lang="en-US" sz="6000" dirty="0">
                <a:solidFill>
                  <a:schemeClr val="accent4">
                    <a:lumMod val="50000"/>
                  </a:schemeClr>
                </a:solidFill>
              </a:rPr>
              <a:t>Exiting investments: determinants</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Three main determinants: </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Market forces</a:t>
            </a:r>
            <a:endParaRPr lang="en-GB" sz="3200" dirty="0">
              <a:solidFill>
                <a:srgbClr val="FF0000"/>
              </a:solidFill>
            </a:endParaRP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Economic fundamentals</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Company dynamics</a:t>
            </a:r>
          </a:p>
          <a:p>
            <a:pPr marL="385200" lvl="1" indent="-183600">
              <a:lnSpc>
                <a:spcPct val="11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370</a:t>
            </a:fld>
            <a:endParaRPr lang="en-US" dirty="0"/>
          </a:p>
        </p:txBody>
      </p:sp>
    </p:spTree>
    <p:extLst>
      <p:ext uri="{BB962C8B-B14F-4D97-AF65-F5344CB8AC3E}">
        <p14:creationId xmlns:p14="http://schemas.microsoft.com/office/powerpoint/2010/main" val="155901229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r>
              <a:rPr lang="en-US" sz="6000" dirty="0">
                <a:solidFill>
                  <a:schemeClr val="accent4">
                    <a:lumMod val="50000"/>
                  </a:schemeClr>
                </a:solidFill>
              </a:rPr>
              <a:t>Exiting investments: determinants</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Market forces vary: </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Across countries (regions, states)</a:t>
            </a:r>
            <a:r>
              <a:rPr lang="en-US" sz="3200" dirty="0">
                <a:solidFill>
                  <a:schemeClr val="accent4">
                    <a:lumMod val="50000"/>
                  </a:schemeClr>
                </a:solidFill>
              </a:rPr>
              <a:t> </a:t>
            </a:r>
          </a:p>
          <a:p>
            <a:pPr marL="685008" lvl="1" indent="0">
              <a:lnSpc>
                <a:spcPct val="114000"/>
              </a:lnSpc>
              <a:spcBef>
                <a:spcPts val="0"/>
              </a:spcBef>
              <a:spcAft>
                <a:spcPts val="0"/>
              </a:spcAft>
              <a:buNone/>
            </a:pPr>
            <a:r>
              <a:rPr lang="en-US" sz="3200" dirty="0">
                <a:solidFill>
                  <a:schemeClr val="accent4">
                    <a:lumMod val="50000"/>
                  </a:schemeClr>
                </a:solidFill>
              </a:rPr>
              <a:t>- Institutional factors include: country culture, capital markets, taxation, regulation</a:t>
            </a:r>
            <a:endParaRPr lang="en-GB" sz="3200" dirty="0">
              <a:solidFill>
                <a:schemeClr val="accent4">
                  <a:lumMod val="50000"/>
                </a:schemeClr>
              </a:solidFill>
            </a:endParaRP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Across time </a:t>
            </a:r>
          </a:p>
          <a:p>
            <a:pPr marL="685008" lvl="1" indent="0">
              <a:lnSpc>
                <a:spcPct val="114000"/>
              </a:lnSpc>
              <a:spcBef>
                <a:spcPts val="0"/>
              </a:spcBef>
              <a:spcAft>
                <a:spcPts val="0"/>
              </a:spcAft>
              <a:buNone/>
            </a:pPr>
            <a:r>
              <a:rPr lang="en-US" sz="3200" dirty="0">
                <a:solidFill>
                  <a:schemeClr val="accent4">
                    <a:lumMod val="50000"/>
                  </a:schemeClr>
                </a:solidFill>
              </a:rPr>
              <a:t>- Dynamic factors include: business cycles, industry cycles, investors cycles</a:t>
            </a:r>
            <a:endParaRPr lang="en-GB" sz="3200" dirty="0">
              <a:solidFill>
                <a:schemeClr val="accent4">
                  <a:lumMod val="50000"/>
                </a:schemeClr>
              </a:solidFill>
            </a:endParaRPr>
          </a:p>
          <a:p>
            <a:pPr marL="228600" indent="-26988">
              <a:lnSpc>
                <a:spcPct val="114000"/>
              </a:lnSpc>
              <a:spcBef>
                <a:spcPts val="0"/>
              </a:spcBef>
              <a:spcAft>
                <a:spcPts val="0"/>
              </a:spcAft>
              <a:buNone/>
            </a:pPr>
            <a:endParaRPr lang="en-GB" sz="3600" dirty="0">
              <a:solidFill>
                <a:schemeClr val="accent4">
                  <a:lumMod val="50000"/>
                </a:schemeClr>
              </a:solidFill>
            </a:endParaRPr>
          </a:p>
          <a:p>
            <a:pPr marL="385200" lvl="1" indent="-183600">
              <a:lnSpc>
                <a:spcPct val="11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371</a:t>
            </a:fld>
            <a:endParaRPr lang="en-US" dirty="0"/>
          </a:p>
        </p:txBody>
      </p:sp>
    </p:spTree>
    <p:extLst>
      <p:ext uri="{BB962C8B-B14F-4D97-AF65-F5344CB8AC3E}">
        <p14:creationId xmlns:p14="http://schemas.microsoft.com/office/powerpoint/2010/main" val="268990552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r>
              <a:rPr lang="en-US" sz="6000" dirty="0">
                <a:solidFill>
                  <a:schemeClr val="accent4">
                    <a:lumMod val="50000"/>
                  </a:schemeClr>
                </a:solidFill>
              </a:rPr>
              <a:t>Exiting investments: determinants</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Economic fundamentals.</a:t>
            </a:r>
          </a:p>
          <a:p>
            <a:pPr marL="228600" indent="-26988">
              <a:lnSpc>
                <a:spcPct val="114000"/>
              </a:lnSpc>
              <a:spcBef>
                <a:spcPts val="0"/>
              </a:spcBef>
              <a:spcAft>
                <a:spcPts val="0"/>
              </a:spcAft>
              <a:buNone/>
            </a:pPr>
            <a:r>
              <a:rPr lang="en-GB" sz="3600" dirty="0">
                <a:solidFill>
                  <a:schemeClr val="accent4">
                    <a:lumMod val="50000"/>
                  </a:schemeClr>
                </a:solidFill>
              </a:rPr>
              <a:t>Shareholders, as the company progresses and creates value, can choose (or move towards) the type of exit most suitable to them.</a:t>
            </a:r>
          </a:p>
          <a:p>
            <a:pPr marL="228600" indent="-26988">
              <a:lnSpc>
                <a:spcPct val="114000"/>
              </a:lnSpc>
              <a:spcBef>
                <a:spcPts val="0"/>
              </a:spcBef>
              <a:spcAft>
                <a:spcPts val="0"/>
              </a:spcAft>
              <a:buNone/>
            </a:pPr>
            <a:r>
              <a:rPr lang="en-GB" sz="3600" dirty="0">
                <a:solidFill>
                  <a:schemeClr val="accent4">
                    <a:lumMod val="50000"/>
                  </a:schemeClr>
                </a:solidFill>
              </a:rPr>
              <a:t>This requires answering two key questions:</a:t>
            </a:r>
          </a:p>
          <a:p>
            <a:pPr marL="385200" lvl="1" indent="-183600">
              <a:lnSpc>
                <a:spcPct val="11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372</a:t>
            </a:fld>
            <a:endParaRPr lang="en-US" dirty="0"/>
          </a:p>
        </p:txBody>
      </p:sp>
    </p:spTree>
    <p:extLst>
      <p:ext uri="{BB962C8B-B14F-4D97-AF65-F5344CB8AC3E}">
        <p14:creationId xmlns:p14="http://schemas.microsoft.com/office/powerpoint/2010/main" val="393718604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r>
              <a:rPr lang="en-US" sz="6000" dirty="0">
                <a:solidFill>
                  <a:schemeClr val="accent4">
                    <a:lumMod val="50000"/>
                  </a:schemeClr>
                </a:solidFill>
              </a:rPr>
              <a:t>Exiting investments: determinants</a:t>
            </a:r>
          </a:p>
        </p:txBody>
      </p:sp>
      <p:grpSp>
        <p:nvGrpSpPr>
          <p:cNvPr id="29" name="Group 28"/>
          <p:cNvGrpSpPr/>
          <p:nvPr/>
        </p:nvGrpSpPr>
        <p:grpSpPr>
          <a:xfrm>
            <a:off x="717483" y="1862568"/>
            <a:ext cx="9889557" cy="4068329"/>
            <a:chOff x="633343" y="609475"/>
            <a:chExt cx="10504688" cy="4760613"/>
          </a:xfrm>
        </p:grpSpPr>
        <p:sp>
          <p:nvSpPr>
            <p:cNvPr id="30" name="Freeform 29"/>
            <p:cNvSpPr/>
            <p:nvPr/>
          </p:nvSpPr>
          <p:spPr>
            <a:xfrm>
              <a:off x="633343" y="2398368"/>
              <a:ext cx="2986400" cy="1382194"/>
            </a:xfrm>
            <a:custGeom>
              <a:avLst/>
              <a:gdLst>
                <a:gd name="connsiteX0" fmla="*/ 0 w 2764391"/>
                <a:gd name="connsiteY0" fmla="*/ 138220 h 1382195"/>
                <a:gd name="connsiteX1" fmla="*/ 138220 w 2764391"/>
                <a:gd name="connsiteY1" fmla="*/ 0 h 1382195"/>
                <a:gd name="connsiteX2" fmla="*/ 2626172 w 2764391"/>
                <a:gd name="connsiteY2" fmla="*/ 0 h 1382195"/>
                <a:gd name="connsiteX3" fmla="*/ 2764392 w 2764391"/>
                <a:gd name="connsiteY3" fmla="*/ 138220 h 1382195"/>
                <a:gd name="connsiteX4" fmla="*/ 2764391 w 2764391"/>
                <a:gd name="connsiteY4" fmla="*/ 1243976 h 1382195"/>
                <a:gd name="connsiteX5" fmla="*/ 2626171 w 2764391"/>
                <a:gd name="connsiteY5" fmla="*/ 1382196 h 1382195"/>
                <a:gd name="connsiteX6" fmla="*/ 138220 w 2764391"/>
                <a:gd name="connsiteY6" fmla="*/ 1382195 h 1382195"/>
                <a:gd name="connsiteX7" fmla="*/ 0 w 2764391"/>
                <a:gd name="connsiteY7" fmla="*/ 1243975 h 1382195"/>
                <a:gd name="connsiteX8" fmla="*/ 0 w 2764391"/>
                <a:gd name="connsiteY8" fmla="*/ 138220 h 138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391" h="1382195">
                  <a:moveTo>
                    <a:pt x="0" y="138220"/>
                  </a:moveTo>
                  <a:cubicBezTo>
                    <a:pt x="0" y="61883"/>
                    <a:pt x="61883" y="0"/>
                    <a:pt x="138220" y="0"/>
                  </a:cubicBezTo>
                  <a:lnTo>
                    <a:pt x="2626172" y="0"/>
                  </a:lnTo>
                  <a:cubicBezTo>
                    <a:pt x="2702509" y="0"/>
                    <a:pt x="2764392" y="61883"/>
                    <a:pt x="2764392" y="138220"/>
                  </a:cubicBezTo>
                  <a:cubicBezTo>
                    <a:pt x="2764392" y="506805"/>
                    <a:pt x="2764391" y="875391"/>
                    <a:pt x="2764391" y="1243976"/>
                  </a:cubicBezTo>
                  <a:cubicBezTo>
                    <a:pt x="2764391" y="1320313"/>
                    <a:pt x="2702508" y="1382196"/>
                    <a:pt x="2626171" y="1382196"/>
                  </a:cubicBezTo>
                  <a:lnTo>
                    <a:pt x="138220" y="1382195"/>
                  </a:lnTo>
                  <a:cubicBezTo>
                    <a:pt x="61883" y="1382195"/>
                    <a:pt x="0" y="1320312"/>
                    <a:pt x="0" y="1243975"/>
                  </a:cubicBezTo>
                  <a:lnTo>
                    <a:pt x="0" y="13822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63343" tIns="63343" rIns="63343" bIns="63343"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3600" b="0" i="0" u="none" strike="noStrike" kern="0" cap="none" spc="0" normalizeH="0" baseline="0" noProof="0" dirty="0">
                  <a:ln>
                    <a:noFill/>
                  </a:ln>
                  <a:solidFill>
                    <a:prstClr val="white"/>
                  </a:solidFill>
                  <a:effectLst/>
                  <a:uLnTx/>
                  <a:uFillTx/>
                  <a:latin typeface="Calibri" panose="020F0502020204030204"/>
                  <a:ea typeface="+mn-ea"/>
                  <a:cs typeface="+mn-cs"/>
                </a:rPr>
                <a:t>Independent?</a:t>
              </a:r>
            </a:p>
          </p:txBody>
        </p:sp>
        <p:sp>
          <p:nvSpPr>
            <p:cNvPr id="31" name="Freeform 30"/>
            <p:cNvSpPr/>
            <p:nvPr/>
          </p:nvSpPr>
          <p:spPr>
            <a:xfrm rot="20405286">
              <a:off x="3383833" y="2037755"/>
              <a:ext cx="5252569" cy="40649"/>
            </a:xfrm>
            <a:custGeom>
              <a:avLst/>
              <a:gdLst>
                <a:gd name="connsiteX0" fmla="*/ 0 w 5252569"/>
                <a:gd name="connsiteY0" fmla="*/ 20324 h 40649"/>
                <a:gd name="connsiteX1" fmla="*/ 5252569 w 5252569"/>
                <a:gd name="connsiteY1" fmla="*/ 20324 h 40649"/>
              </a:gdLst>
              <a:ahLst/>
              <a:cxnLst>
                <a:cxn ang="0">
                  <a:pos x="connsiteX0" y="connsiteY0"/>
                </a:cxn>
                <a:cxn ang="0">
                  <a:pos x="connsiteX1" y="connsiteY1"/>
                </a:cxn>
              </a:cxnLst>
              <a:rect l="l" t="t" r="r" b="b"/>
              <a:pathLst>
                <a:path w="5252569" h="40649">
                  <a:moveTo>
                    <a:pt x="0" y="20324"/>
                  </a:moveTo>
                  <a:lnTo>
                    <a:pt x="5252569" y="20324"/>
                  </a:lnTo>
                </a:path>
              </a:pathLst>
            </a:custGeom>
            <a:noFill/>
            <a:ln w="12700" cap="flat" cmpd="sng" algn="ctr">
              <a:solidFill>
                <a:srgbClr val="5B9BD5">
                  <a:shade val="60000"/>
                  <a:hueOff val="0"/>
                  <a:satOff val="0"/>
                  <a:lumOff val="0"/>
                  <a:alphaOff val="0"/>
                </a:srgbClr>
              </a:solidFill>
              <a:prstDash val="solid"/>
              <a:miter lim="800000"/>
            </a:ln>
            <a:effectLst/>
          </p:spPr>
          <p:txBody>
            <a:bodyPr spcFirstLastPara="0" vert="horz" wrap="square" lIns="2507670" tIns="-110989" rIns="2507670" bIns="-110991"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endParaRPr kumimoji="0" lang="en-GB" sz="18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2" name="Freeform 31"/>
            <p:cNvSpPr/>
            <p:nvPr/>
          </p:nvSpPr>
          <p:spPr>
            <a:xfrm>
              <a:off x="8336293" y="609475"/>
              <a:ext cx="2764391" cy="1382195"/>
            </a:xfrm>
            <a:custGeom>
              <a:avLst/>
              <a:gdLst>
                <a:gd name="connsiteX0" fmla="*/ 0 w 2764391"/>
                <a:gd name="connsiteY0" fmla="*/ 138220 h 1382195"/>
                <a:gd name="connsiteX1" fmla="*/ 138220 w 2764391"/>
                <a:gd name="connsiteY1" fmla="*/ 0 h 1382195"/>
                <a:gd name="connsiteX2" fmla="*/ 2626172 w 2764391"/>
                <a:gd name="connsiteY2" fmla="*/ 0 h 1382195"/>
                <a:gd name="connsiteX3" fmla="*/ 2764392 w 2764391"/>
                <a:gd name="connsiteY3" fmla="*/ 138220 h 1382195"/>
                <a:gd name="connsiteX4" fmla="*/ 2764391 w 2764391"/>
                <a:gd name="connsiteY4" fmla="*/ 1243976 h 1382195"/>
                <a:gd name="connsiteX5" fmla="*/ 2626171 w 2764391"/>
                <a:gd name="connsiteY5" fmla="*/ 1382196 h 1382195"/>
                <a:gd name="connsiteX6" fmla="*/ 138220 w 2764391"/>
                <a:gd name="connsiteY6" fmla="*/ 1382195 h 1382195"/>
                <a:gd name="connsiteX7" fmla="*/ 0 w 2764391"/>
                <a:gd name="connsiteY7" fmla="*/ 1243975 h 1382195"/>
                <a:gd name="connsiteX8" fmla="*/ 0 w 2764391"/>
                <a:gd name="connsiteY8" fmla="*/ 138220 h 138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391" h="1382195">
                  <a:moveTo>
                    <a:pt x="0" y="138220"/>
                  </a:moveTo>
                  <a:cubicBezTo>
                    <a:pt x="0" y="61883"/>
                    <a:pt x="61883" y="0"/>
                    <a:pt x="138220" y="0"/>
                  </a:cubicBezTo>
                  <a:lnTo>
                    <a:pt x="2626172" y="0"/>
                  </a:lnTo>
                  <a:cubicBezTo>
                    <a:pt x="2702509" y="0"/>
                    <a:pt x="2764392" y="61883"/>
                    <a:pt x="2764392" y="138220"/>
                  </a:cubicBezTo>
                  <a:cubicBezTo>
                    <a:pt x="2764392" y="506805"/>
                    <a:pt x="2764391" y="875391"/>
                    <a:pt x="2764391" y="1243976"/>
                  </a:cubicBezTo>
                  <a:cubicBezTo>
                    <a:pt x="2764391" y="1320313"/>
                    <a:pt x="2702508" y="1382196"/>
                    <a:pt x="2626171" y="1382196"/>
                  </a:cubicBezTo>
                  <a:lnTo>
                    <a:pt x="138220" y="1382195"/>
                  </a:lnTo>
                  <a:cubicBezTo>
                    <a:pt x="61883" y="1382195"/>
                    <a:pt x="0" y="1320312"/>
                    <a:pt x="0" y="1243975"/>
                  </a:cubicBezTo>
                  <a:lnTo>
                    <a:pt x="0" y="13822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63343" tIns="63343" rIns="63343" bIns="63343"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3600" b="0" i="0" u="none" strike="noStrike" kern="0" cap="none" spc="0" normalizeH="0" baseline="0" noProof="0" dirty="0">
                  <a:ln>
                    <a:noFill/>
                  </a:ln>
                  <a:solidFill>
                    <a:prstClr val="white"/>
                  </a:solidFill>
                  <a:effectLst/>
                  <a:uLnTx/>
                  <a:uFillTx/>
                  <a:latin typeface="Calibri" panose="020F0502020204030204"/>
                  <a:ea typeface="+mn-ea"/>
                  <a:cs typeface="+mn-cs"/>
                </a:rPr>
                <a:t>Acquisition</a:t>
              </a:r>
            </a:p>
          </p:txBody>
        </p:sp>
        <p:sp>
          <p:nvSpPr>
            <p:cNvPr id="33" name="Freeform 32"/>
            <p:cNvSpPr/>
            <p:nvPr/>
          </p:nvSpPr>
          <p:spPr>
            <a:xfrm rot="2142401">
              <a:off x="3417329" y="3443744"/>
              <a:ext cx="1361743" cy="40649"/>
            </a:xfrm>
            <a:custGeom>
              <a:avLst/>
              <a:gdLst>
                <a:gd name="connsiteX0" fmla="*/ 0 w 1361743"/>
                <a:gd name="connsiteY0" fmla="*/ 20324 h 40649"/>
                <a:gd name="connsiteX1" fmla="*/ 1361743 w 1361743"/>
                <a:gd name="connsiteY1" fmla="*/ 20324 h 40649"/>
              </a:gdLst>
              <a:ahLst/>
              <a:cxnLst>
                <a:cxn ang="0">
                  <a:pos x="connsiteX0" y="connsiteY0"/>
                </a:cxn>
                <a:cxn ang="0">
                  <a:pos x="connsiteX1" y="connsiteY1"/>
                </a:cxn>
              </a:cxnLst>
              <a:rect l="l" t="t" r="r" b="b"/>
              <a:pathLst>
                <a:path w="1361743" h="40649">
                  <a:moveTo>
                    <a:pt x="0" y="20324"/>
                  </a:moveTo>
                  <a:lnTo>
                    <a:pt x="1361743" y="20324"/>
                  </a:lnTo>
                </a:path>
              </a:pathLst>
            </a:custGeom>
            <a:noFill/>
            <a:ln w="12700" cap="flat" cmpd="sng" algn="ctr">
              <a:solidFill>
                <a:srgbClr val="5B9BD5">
                  <a:shade val="60000"/>
                  <a:hueOff val="0"/>
                  <a:satOff val="0"/>
                  <a:lumOff val="0"/>
                  <a:alphaOff val="0"/>
                </a:srgbClr>
              </a:solidFill>
              <a:prstDash val="solid"/>
              <a:miter lim="800000"/>
            </a:ln>
            <a:effectLst/>
          </p:spPr>
          <p:txBody>
            <a:bodyPr spcFirstLastPara="0" vert="horz" wrap="square" lIns="659528" tIns="-13720" rIns="659527" bIns="-13719"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en-GB" sz="5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4" name="Freeform 33"/>
            <p:cNvSpPr/>
            <p:nvPr/>
          </p:nvSpPr>
          <p:spPr>
            <a:xfrm>
              <a:off x="4503492" y="3193131"/>
              <a:ext cx="2764391" cy="1382195"/>
            </a:xfrm>
            <a:custGeom>
              <a:avLst/>
              <a:gdLst>
                <a:gd name="connsiteX0" fmla="*/ 0 w 2764391"/>
                <a:gd name="connsiteY0" fmla="*/ 138220 h 1382195"/>
                <a:gd name="connsiteX1" fmla="*/ 138220 w 2764391"/>
                <a:gd name="connsiteY1" fmla="*/ 0 h 1382195"/>
                <a:gd name="connsiteX2" fmla="*/ 2626172 w 2764391"/>
                <a:gd name="connsiteY2" fmla="*/ 0 h 1382195"/>
                <a:gd name="connsiteX3" fmla="*/ 2764392 w 2764391"/>
                <a:gd name="connsiteY3" fmla="*/ 138220 h 1382195"/>
                <a:gd name="connsiteX4" fmla="*/ 2764391 w 2764391"/>
                <a:gd name="connsiteY4" fmla="*/ 1243976 h 1382195"/>
                <a:gd name="connsiteX5" fmla="*/ 2626171 w 2764391"/>
                <a:gd name="connsiteY5" fmla="*/ 1382196 h 1382195"/>
                <a:gd name="connsiteX6" fmla="*/ 138220 w 2764391"/>
                <a:gd name="connsiteY6" fmla="*/ 1382195 h 1382195"/>
                <a:gd name="connsiteX7" fmla="*/ 0 w 2764391"/>
                <a:gd name="connsiteY7" fmla="*/ 1243975 h 1382195"/>
                <a:gd name="connsiteX8" fmla="*/ 0 w 2764391"/>
                <a:gd name="connsiteY8" fmla="*/ 138220 h 138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391" h="1382195">
                  <a:moveTo>
                    <a:pt x="0" y="138220"/>
                  </a:moveTo>
                  <a:cubicBezTo>
                    <a:pt x="0" y="61883"/>
                    <a:pt x="61883" y="0"/>
                    <a:pt x="138220" y="0"/>
                  </a:cubicBezTo>
                  <a:lnTo>
                    <a:pt x="2626172" y="0"/>
                  </a:lnTo>
                  <a:cubicBezTo>
                    <a:pt x="2702509" y="0"/>
                    <a:pt x="2764392" y="61883"/>
                    <a:pt x="2764392" y="138220"/>
                  </a:cubicBezTo>
                  <a:cubicBezTo>
                    <a:pt x="2764392" y="506805"/>
                    <a:pt x="2764391" y="875391"/>
                    <a:pt x="2764391" y="1243976"/>
                  </a:cubicBezTo>
                  <a:cubicBezTo>
                    <a:pt x="2764391" y="1320313"/>
                    <a:pt x="2702508" y="1382196"/>
                    <a:pt x="2626171" y="1382196"/>
                  </a:cubicBezTo>
                  <a:lnTo>
                    <a:pt x="138220" y="1382195"/>
                  </a:lnTo>
                  <a:cubicBezTo>
                    <a:pt x="61883" y="1382195"/>
                    <a:pt x="0" y="1320312"/>
                    <a:pt x="0" y="1243975"/>
                  </a:cubicBezTo>
                  <a:lnTo>
                    <a:pt x="0" y="13822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63343" tIns="63343" rIns="63343" bIns="63343"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3600" b="0" i="0" u="none" strike="noStrike" kern="0" cap="none" spc="0" normalizeH="0" baseline="0" noProof="0" dirty="0">
                  <a:ln>
                    <a:noFill/>
                  </a:ln>
                  <a:solidFill>
                    <a:prstClr val="white"/>
                  </a:solidFill>
                  <a:effectLst/>
                  <a:uLnTx/>
                  <a:uFillTx/>
                  <a:latin typeface="Calibri" panose="020F0502020204030204"/>
                  <a:ea typeface="+mn-ea"/>
                  <a:cs typeface="+mn-cs"/>
                </a:rPr>
                <a:t>Private?</a:t>
              </a:r>
            </a:p>
          </p:txBody>
        </p:sp>
        <p:sp>
          <p:nvSpPr>
            <p:cNvPr id="35" name="Freeform 34"/>
            <p:cNvSpPr/>
            <p:nvPr/>
          </p:nvSpPr>
          <p:spPr>
            <a:xfrm rot="19457599">
              <a:off x="7139891" y="3380474"/>
              <a:ext cx="1361743" cy="40649"/>
            </a:xfrm>
            <a:custGeom>
              <a:avLst/>
              <a:gdLst>
                <a:gd name="connsiteX0" fmla="*/ 0 w 1361743"/>
                <a:gd name="connsiteY0" fmla="*/ 20324 h 40649"/>
                <a:gd name="connsiteX1" fmla="*/ 1361743 w 1361743"/>
                <a:gd name="connsiteY1" fmla="*/ 20324 h 40649"/>
              </a:gdLst>
              <a:ahLst/>
              <a:cxnLst>
                <a:cxn ang="0">
                  <a:pos x="connsiteX0" y="connsiteY0"/>
                </a:cxn>
                <a:cxn ang="0">
                  <a:pos x="connsiteX1" y="connsiteY1"/>
                </a:cxn>
              </a:cxnLst>
              <a:rect l="l" t="t" r="r" b="b"/>
              <a:pathLst>
                <a:path w="1361743" h="40649">
                  <a:moveTo>
                    <a:pt x="0" y="20324"/>
                  </a:moveTo>
                  <a:lnTo>
                    <a:pt x="1361743" y="20324"/>
                  </a:lnTo>
                </a:path>
              </a:pathLst>
            </a:custGeom>
            <a:noFill/>
            <a:ln w="12700" cap="flat" cmpd="sng" algn="ctr">
              <a:solidFill>
                <a:srgbClr val="5B9BD5">
                  <a:shade val="80000"/>
                  <a:hueOff val="0"/>
                  <a:satOff val="0"/>
                  <a:lumOff val="0"/>
                  <a:alphaOff val="0"/>
                </a:srgbClr>
              </a:solidFill>
              <a:prstDash val="solid"/>
              <a:miter lim="800000"/>
            </a:ln>
            <a:effectLst/>
          </p:spPr>
          <p:txBody>
            <a:bodyPr spcFirstLastPara="0" vert="horz" wrap="square" lIns="659527" tIns="-13719" rIns="659528" bIns="-13720"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en-GB" sz="5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6" name="Freeform 35"/>
            <p:cNvSpPr/>
            <p:nvPr/>
          </p:nvSpPr>
          <p:spPr>
            <a:xfrm>
              <a:off x="8373640" y="2398368"/>
              <a:ext cx="2764391" cy="1382195"/>
            </a:xfrm>
            <a:custGeom>
              <a:avLst/>
              <a:gdLst>
                <a:gd name="connsiteX0" fmla="*/ 0 w 2764391"/>
                <a:gd name="connsiteY0" fmla="*/ 138220 h 1382195"/>
                <a:gd name="connsiteX1" fmla="*/ 138220 w 2764391"/>
                <a:gd name="connsiteY1" fmla="*/ 0 h 1382195"/>
                <a:gd name="connsiteX2" fmla="*/ 2626172 w 2764391"/>
                <a:gd name="connsiteY2" fmla="*/ 0 h 1382195"/>
                <a:gd name="connsiteX3" fmla="*/ 2764392 w 2764391"/>
                <a:gd name="connsiteY3" fmla="*/ 138220 h 1382195"/>
                <a:gd name="connsiteX4" fmla="*/ 2764391 w 2764391"/>
                <a:gd name="connsiteY4" fmla="*/ 1243976 h 1382195"/>
                <a:gd name="connsiteX5" fmla="*/ 2626171 w 2764391"/>
                <a:gd name="connsiteY5" fmla="*/ 1382196 h 1382195"/>
                <a:gd name="connsiteX6" fmla="*/ 138220 w 2764391"/>
                <a:gd name="connsiteY6" fmla="*/ 1382195 h 1382195"/>
                <a:gd name="connsiteX7" fmla="*/ 0 w 2764391"/>
                <a:gd name="connsiteY7" fmla="*/ 1243975 h 1382195"/>
                <a:gd name="connsiteX8" fmla="*/ 0 w 2764391"/>
                <a:gd name="connsiteY8" fmla="*/ 138220 h 138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391" h="1382195">
                  <a:moveTo>
                    <a:pt x="0" y="138220"/>
                  </a:moveTo>
                  <a:cubicBezTo>
                    <a:pt x="0" y="61883"/>
                    <a:pt x="61883" y="0"/>
                    <a:pt x="138220" y="0"/>
                  </a:cubicBezTo>
                  <a:lnTo>
                    <a:pt x="2626172" y="0"/>
                  </a:lnTo>
                  <a:cubicBezTo>
                    <a:pt x="2702509" y="0"/>
                    <a:pt x="2764392" y="61883"/>
                    <a:pt x="2764392" y="138220"/>
                  </a:cubicBezTo>
                  <a:cubicBezTo>
                    <a:pt x="2764392" y="506805"/>
                    <a:pt x="2764391" y="875391"/>
                    <a:pt x="2764391" y="1243976"/>
                  </a:cubicBezTo>
                  <a:cubicBezTo>
                    <a:pt x="2764391" y="1320313"/>
                    <a:pt x="2702508" y="1382196"/>
                    <a:pt x="2626171" y="1382196"/>
                  </a:cubicBezTo>
                  <a:lnTo>
                    <a:pt x="138220" y="1382195"/>
                  </a:lnTo>
                  <a:cubicBezTo>
                    <a:pt x="61883" y="1382195"/>
                    <a:pt x="0" y="1320312"/>
                    <a:pt x="0" y="1243975"/>
                  </a:cubicBezTo>
                  <a:lnTo>
                    <a:pt x="0" y="13822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63343" tIns="63343" rIns="63343" bIns="63343"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3600" b="0" i="0" u="none" strike="noStrike" kern="0" cap="none" spc="0" normalizeH="0" baseline="0" noProof="0" dirty="0">
                  <a:ln>
                    <a:noFill/>
                  </a:ln>
                  <a:solidFill>
                    <a:prstClr val="white"/>
                  </a:solidFill>
                  <a:effectLst/>
                  <a:uLnTx/>
                  <a:uFillTx/>
                  <a:latin typeface="Calibri" panose="020F0502020204030204"/>
                  <a:ea typeface="+mn-ea"/>
                  <a:cs typeface="+mn-cs"/>
                </a:rPr>
                <a:t>IPO</a:t>
              </a:r>
            </a:p>
          </p:txBody>
        </p:sp>
        <p:sp>
          <p:nvSpPr>
            <p:cNvPr id="37" name="Freeform 36"/>
            <p:cNvSpPr/>
            <p:nvPr/>
          </p:nvSpPr>
          <p:spPr>
            <a:xfrm rot="2142401">
              <a:off x="7139890" y="4261285"/>
              <a:ext cx="1361743" cy="40649"/>
            </a:xfrm>
            <a:custGeom>
              <a:avLst/>
              <a:gdLst>
                <a:gd name="connsiteX0" fmla="*/ 0 w 1361743"/>
                <a:gd name="connsiteY0" fmla="*/ 20324 h 40649"/>
                <a:gd name="connsiteX1" fmla="*/ 1361743 w 1361743"/>
                <a:gd name="connsiteY1" fmla="*/ 20324 h 40649"/>
              </a:gdLst>
              <a:ahLst/>
              <a:cxnLst>
                <a:cxn ang="0">
                  <a:pos x="connsiteX0" y="connsiteY0"/>
                </a:cxn>
                <a:cxn ang="0">
                  <a:pos x="connsiteX1" y="connsiteY1"/>
                </a:cxn>
              </a:cxnLst>
              <a:rect l="l" t="t" r="r" b="b"/>
              <a:pathLst>
                <a:path w="1361743" h="40649">
                  <a:moveTo>
                    <a:pt x="0" y="20324"/>
                  </a:moveTo>
                  <a:lnTo>
                    <a:pt x="1361743" y="20324"/>
                  </a:lnTo>
                </a:path>
              </a:pathLst>
            </a:custGeom>
            <a:noFill/>
            <a:ln w="12700" cap="flat" cmpd="sng" algn="ctr">
              <a:solidFill>
                <a:srgbClr val="5B9BD5">
                  <a:shade val="80000"/>
                  <a:hueOff val="0"/>
                  <a:satOff val="0"/>
                  <a:lumOff val="0"/>
                  <a:alphaOff val="0"/>
                </a:srgbClr>
              </a:solidFill>
              <a:prstDash val="solid"/>
              <a:miter lim="800000"/>
            </a:ln>
            <a:effectLst/>
          </p:spPr>
          <p:txBody>
            <a:bodyPr spcFirstLastPara="0" vert="horz" wrap="square" lIns="659528" tIns="-13720" rIns="659527" bIns="-13719"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en-GB" sz="5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8" name="Freeform 37"/>
            <p:cNvSpPr/>
            <p:nvPr/>
          </p:nvSpPr>
          <p:spPr>
            <a:xfrm>
              <a:off x="8373640" y="3987893"/>
              <a:ext cx="2764391" cy="1382195"/>
            </a:xfrm>
            <a:custGeom>
              <a:avLst/>
              <a:gdLst>
                <a:gd name="connsiteX0" fmla="*/ 0 w 2764391"/>
                <a:gd name="connsiteY0" fmla="*/ 138220 h 1382195"/>
                <a:gd name="connsiteX1" fmla="*/ 138220 w 2764391"/>
                <a:gd name="connsiteY1" fmla="*/ 0 h 1382195"/>
                <a:gd name="connsiteX2" fmla="*/ 2626172 w 2764391"/>
                <a:gd name="connsiteY2" fmla="*/ 0 h 1382195"/>
                <a:gd name="connsiteX3" fmla="*/ 2764392 w 2764391"/>
                <a:gd name="connsiteY3" fmla="*/ 138220 h 1382195"/>
                <a:gd name="connsiteX4" fmla="*/ 2764391 w 2764391"/>
                <a:gd name="connsiteY4" fmla="*/ 1243976 h 1382195"/>
                <a:gd name="connsiteX5" fmla="*/ 2626171 w 2764391"/>
                <a:gd name="connsiteY5" fmla="*/ 1382196 h 1382195"/>
                <a:gd name="connsiteX6" fmla="*/ 138220 w 2764391"/>
                <a:gd name="connsiteY6" fmla="*/ 1382195 h 1382195"/>
                <a:gd name="connsiteX7" fmla="*/ 0 w 2764391"/>
                <a:gd name="connsiteY7" fmla="*/ 1243975 h 1382195"/>
                <a:gd name="connsiteX8" fmla="*/ 0 w 2764391"/>
                <a:gd name="connsiteY8" fmla="*/ 138220 h 138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391" h="1382195">
                  <a:moveTo>
                    <a:pt x="0" y="138220"/>
                  </a:moveTo>
                  <a:cubicBezTo>
                    <a:pt x="0" y="61883"/>
                    <a:pt x="61883" y="0"/>
                    <a:pt x="138220" y="0"/>
                  </a:cubicBezTo>
                  <a:lnTo>
                    <a:pt x="2626172" y="0"/>
                  </a:lnTo>
                  <a:cubicBezTo>
                    <a:pt x="2702509" y="0"/>
                    <a:pt x="2764392" y="61883"/>
                    <a:pt x="2764392" y="138220"/>
                  </a:cubicBezTo>
                  <a:cubicBezTo>
                    <a:pt x="2764392" y="506805"/>
                    <a:pt x="2764391" y="875391"/>
                    <a:pt x="2764391" y="1243976"/>
                  </a:cubicBezTo>
                  <a:cubicBezTo>
                    <a:pt x="2764391" y="1320313"/>
                    <a:pt x="2702508" y="1382196"/>
                    <a:pt x="2626171" y="1382196"/>
                  </a:cubicBezTo>
                  <a:lnTo>
                    <a:pt x="138220" y="1382195"/>
                  </a:lnTo>
                  <a:cubicBezTo>
                    <a:pt x="61883" y="1382195"/>
                    <a:pt x="0" y="1320312"/>
                    <a:pt x="0" y="1243975"/>
                  </a:cubicBezTo>
                  <a:lnTo>
                    <a:pt x="0" y="13822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63343" tIns="63343" rIns="63343" bIns="63343"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GB" sz="3600" b="0" i="0" u="none" strike="noStrike" kern="0" cap="none" spc="0" normalizeH="0" baseline="0" noProof="0" dirty="0">
                  <a:ln>
                    <a:noFill/>
                  </a:ln>
                  <a:solidFill>
                    <a:prstClr val="white"/>
                  </a:solidFill>
                  <a:effectLst/>
                  <a:uLnTx/>
                  <a:uFillTx/>
                  <a:latin typeface="Calibri" panose="020F0502020204030204"/>
                  <a:ea typeface="+mn-ea"/>
                  <a:cs typeface="+mn-cs"/>
                </a:rPr>
                <a:t>Continue or financial sale</a:t>
              </a:r>
            </a:p>
          </p:txBody>
        </p:sp>
      </p:grpSp>
      <p:sp>
        <p:nvSpPr>
          <p:cNvPr id="39" name="32-Point Star 38"/>
          <p:cNvSpPr/>
          <p:nvPr/>
        </p:nvSpPr>
        <p:spPr>
          <a:xfrm>
            <a:off x="3206157" y="4628030"/>
            <a:ext cx="1050344" cy="544396"/>
          </a:xfrm>
          <a:prstGeom prst="star32">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Yes</a:t>
            </a:r>
          </a:p>
        </p:txBody>
      </p:sp>
      <p:sp>
        <p:nvSpPr>
          <p:cNvPr id="40" name="32-Point Star 39"/>
          <p:cNvSpPr/>
          <p:nvPr/>
        </p:nvSpPr>
        <p:spPr>
          <a:xfrm>
            <a:off x="6766561" y="5304368"/>
            <a:ext cx="1028956" cy="544396"/>
          </a:xfrm>
          <a:prstGeom prst="star32">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Yes</a:t>
            </a:r>
          </a:p>
        </p:txBody>
      </p:sp>
      <p:sp>
        <p:nvSpPr>
          <p:cNvPr id="41" name="32-Point Star 40"/>
          <p:cNvSpPr/>
          <p:nvPr/>
        </p:nvSpPr>
        <p:spPr>
          <a:xfrm>
            <a:off x="6937214" y="3534906"/>
            <a:ext cx="858303" cy="544396"/>
          </a:xfrm>
          <a:prstGeom prst="star32">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No</a:t>
            </a:r>
          </a:p>
        </p:txBody>
      </p:sp>
      <p:sp>
        <p:nvSpPr>
          <p:cNvPr id="42" name="32-Point Star 41"/>
          <p:cNvSpPr/>
          <p:nvPr/>
        </p:nvSpPr>
        <p:spPr>
          <a:xfrm>
            <a:off x="3623438" y="2934429"/>
            <a:ext cx="912199" cy="544396"/>
          </a:xfrm>
          <a:prstGeom prst="star32">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No</a:t>
            </a:r>
          </a:p>
        </p:txBody>
      </p:sp>
      <p:sp>
        <p:nvSpPr>
          <p:cNvPr id="3" name="Slide Number Placeholder 2"/>
          <p:cNvSpPr>
            <a:spLocks noGrp="1"/>
          </p:cNvSpPr>
          <p:nvPr>
            <p:ph type="sldNum" sz="quarter" idx="12"/>
          </p:nvPr>
        </p:nvSpPr>
        <p:spPr/>
        <p:txBody>
          <a:bodyPr/>
          <a:lstStyle/>
          <a:p>
            <a:fld id="{87505C8C-BB84-42E2-A236-8AB4ACB7820A}" type="slidenum">
              <a:rPr lang="en-US" smtClean="0"/>
              <a:t>373</a:t>
            </a:fld>
            <a:endParaRPr lang="en-US" dirty="0"/>
          </a:p>
        </p:txBody>
      </p:sp>
    </p:spTree>
    <p:extLst>
      <p:ext uri="{BB962C8B-B14F-4D97-AF65-F5344CB8AC3E}">
        <p14:creationId xmlns:p14="http://schemas.microsoft.com/office/powerpoint/2010/main" val="1385026249"/>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97312" cy="1450757"/>
          </a:xfrm>
        </p:spPr>
        <p:txBody>
          <a:bodyPr>
            <a:normAutofit/>
          </a:bodyPr>
          <a:lstStyle/>
          <a:p>
            <a:r>
              <a:rPr lang="en-US" sz="6000" dirty="0">
                <a:solidFill>
                  <a:schemeClr val="accent4">
                    <a:lumMod val="50000"/>
                  </a:schemeClr>
                </a:solidFill>
              </a:rPr>
              <a:t>Exiting investments: determinants</a:t>
            </a:r>
          </a:p>
        </p:txBody>
      </p:sp>
      <p:sp>
        <p:nvSpPr>
          <p:cNvPr id="3" name="Content Placeholder 2"/>
          <p:cNvSpPr>
            <a:spLocks noGrp="1"/>
          </p:cNvSpPr>
          <p:nvPr>
            <p:ph idx="1"/>
          </p:nvPr>
        </p:nvSpPr>
        <p:spPr>
          <a:xfrm>
            <a:off x="1097278" y="2040044"/>
            <a:ext cx="10927081" cy="442505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Company dynamics.</a:t>
            </a:r>
          </a:p>
          <a:p>
            <a:pPr marL="228600" indent="-26988">
              <a:lnSpc>
                <a:spcPct val="114000"/>
              </a:lnSpc>
              <a:spcBef>
                <a:spcPts val="0"/>
              </a:spcBef>
              <a:spcAft>
                <a:spcPts val="0"/>
              </a:spcAft>
              <a:buNone/>
            </a:pPr>
            <a:r>
              <a:rPr lang="en-GB" sz="3600" dirty="0">
                <a:solidFill>
                  <a:schemeClr val="accent4">
                    <a:lumMod val="50000"/>
                  </a:schemeClr>
                </a:solidFill>
              </a:rPr>
              <a:t>Internal preference for liquidity, and bargaining among investors.</a:t>
            </a:r>
          </a:p>
          <a:p>
            <a:pPr marL="228600" indent="-26988">
              <a:lnSpc>
                <a:spcPct val="114000"/>
              </a:lnSpc>
              <a:spcBef>
                <a:spcPts val="0"/>
              </a:spcBef>
              <a:spcAft>
                <a:spcPts val="0"/>
              </a:spcAft>
              <a:buNone/>
            </a:pPr>
            <a:r>
              <a:rPr lang="en-GB" sz="3600" dirty="0">
                <a:solidFill>
                  <a:schemeClr val="accent4">
                    <a:lumMod val="50000"/>
                  </a:schemeClr>
                </a:solidFill>
              </a:rPr>
              <a:t>Market appeal of the company (public vs private markets)</a:t>
            </a:r>
          </a:p>
          <a:p>
            <a:pPr marL="228600" indent="-26988">
              <a:lnSpc>
                <a:spcPct val="114000"/>
              </a:lnSpc>
              <a:spcBef>
                <a:spcPts val="0"/>
              </a:spcBef>
              <a:spcAft>
                <a:spcPts val="0"/>
              </a:spcAft>
              <a:buNone/>
            </a:pPr>
            <a:r>
              <a:rPr lang="en-GB" sz="3600" dirty="0">
                <a:solidFill>
                  <a:schemeClr val="accent4">
                    <a:lumMod val="50000"/>
                  </a:schemeClr>
                </a:solidFill>
              </a:rPr>
              <a:t>Value of the continuation option.</a:t>
            </a:r>
          </a:p>
          <a:p>
            <a:pPr marL="385200" lvl="1" indent="-183600">
              <a:lnSpc>
                <a:spcPct val="114000"/>
              </a:lnSpc>
              <a:spcBef>
                <a:spcPts val="0"/>
              </a:spcBef>
              <a:spcAft>
                <a:spcPts val="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374</a:t>
            </a:fld>
            <a:endParaRPr lang="en-US" dirty="0"/>
          </a:p>
        </p:txBody>
      </p:sp>
    </p:spTree>
    <p:extLst>
      <p:ext uri="{BB962C8B-B14F-4D97-AF65-F5344CB8AC3E}">
        <p14:creationId xmlns:p14="http://schemas.microsoft.com/office/powerpoint/2010/main" val="241526066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8</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12: Venture Capital</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317215071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86603"/>
            <a:ext cx="10058400" cy="1450757"/>
          </a:xfrm>
        </p:spPr>
        <p:txBody>
          <a:bodyPr>
            <a:normAutofit/>
          </a:bodyPr>
          <a:lstStyle/>
          <a:p>
            <a:pPr algn="r"/>
            <a:r>
              <a:rPr lang="en-GB" sz="6000" dirty="0">
                <a:solidFill>
                  <a:schemeClr val="accent4">
                    <a:lumMod val="50000"/>
                  </a:schemeClr>
                </a:solidFill>
              </a:rPr>
              <a:t>The FUEL framework</a:t>
            </a:r>
          </a:p>
        </p:txBody>
      </p:sp>
      <p:grpSp>
        <p:nvGrpSpPr>
          <p:cNvPr id="18" name="Group 17"/>
          <p:cNvGrpSpPr/>
          <p:nvPr/>
        </p:nvGrpSpPr>
        <p:grpSpPr>
          <a:xfrm>
            <a:off x="393191" y="618789"/>
            <a:ext cx="7488935" cy="5469430"/>
            <a:chOff x="175491" y="480403"/>
            <a:chExt cx="9654308" cy="6214323"/>
          </a:xfrm>
        </p:grpSpPr>
        <p:pic>
          <p:nvPicPr>
            <p:cNvPr id="19" name="Picture 6" descr="Image result for oil t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836" y="480403"/>
              <a:ext cx="4016882" cy="61974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518795" y="2674098"/>
              <a:ext cx="736469" cy="707886"/>
            </a:xfrm>
            <a:prstGeom prst="rect">
              <a:avLst/>
            </a:prstGeom>
            <a:solidFill>
              <a:schemeClr val="bg1"/>
            </a:solidFill>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F</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 name="Rectangle 20"/>
            <p:cNvSpPr/>
            <p:nvPr/>
          </p:nvSpPr>
          <p:spPr>
            <a:xfrm>
              <a:off x="2518795" y="3606308"/>
              <a:ext cx="736469" cy="707886"/>
            </a:xfrm>
            <a:prstGeom prst="rect">
              <a:avLst/>
            </a:prstGeom>
            <a:solidFill>
              <a:schemeClr val="bg1"/>
            </a:solidFill>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U</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2" name="Rectangle 21"/>
            <p:cNvSpPr/>
            <p:nvPr/>
          </p:nvSpPr>
          <p:spPr>
            <a:xfrm>
              <a:off x="2518795" y="4538518"/>
              <a:ext cx="736469" cy="707886"/>
            </a:xfrm>
            <a:prstGeom prst="rect">
              <a:avLst/>
            </a:prstGeom>
            <a:solidFill>
              <a:schemeClr val="bg1"/>
            </a:solidFill>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E</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3" name="Rectangle 22"/>
            <p:cNvSpPr/>
            <p:nvPr/>
          </p:nvSpPr>
          <p:spPr>
            <a:xfrm>
              <a:off x="2484042" y="5470728"/>
              <a:ext cx="736469" cy="707886"/>
            </a:xfrm>
            <a:prstGeom prst="rect">
              <a:avLst/>
            </a:prstGeom>
            <a:solidFill>
              <a:schemeClr val="bg1"/>
            </a:solidFill>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4" name="Rectangle 23"/>
            <p:cNvSpPr/>
            <p:nvPr/>
          </p:nvSpPr>
          <p:spPr>
            <a:xfrm>
              <a:off x="4079367" y="5465563"/>
              <a:ext cx="5750429" cy="707886"/>
            </a:xfrm>
            <a:prstGeom prst="rect">
              <a:avLst/>
            </a:prstGeom>
            <a:solidFill>
              <a:schemeClr val="bg1"/>
            </a:solidFill>
          </p:spPr>
          <p:txBody>
            <a:bodyPr wrap="square" lIns="91440" tIns="45720" rIns="91440" bIns="45720">
              <a:spAutoFit/>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OGIC &amp; STYLE</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5" name="Rectangle 24"/>
            <p:cNvSpPr/>
            <p:nvPr/>
          </p:nvSpPr>
          <p:spPr>
            <a:xfrm>
              <a:off x="175491" y="6195462"/>
              <a:ext cx="5902036" cy="499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4079368" y="2674098"/>
              <a:ext cx="5750429" cy="707886"/>
            </a:xfrm>
            <a:prstGeom prst="rect">
              <a:avLst/>
            </a:prstGeom>
            <a:solidFill>
              <a:schemeClr val="bg1"/>
            </a:solidFill>
          </p:spPr>
          <p:txBody>
            <a:bodyPr wrap="square" lIns="91440" tIns="45720" rIns="91440" bIns="45720">
              <a:spAutoFit/>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UNDAMENTAL STRUCTURE </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4079369" y="3610785"/>
              <a:ext cx="5750429" cy="707886"/>
            </a:xfrm>
            <a:prstGeom prst="rect">
              <a:avLst/>
            </a:prstGeom>
            <a:solidFill>
              <a:schemeClr val="bg1"/>
            </a:solidFill>
          </p:spPr>
          <p:txBody>
            <a:bodyPr wrap="square" lIns="91440" tIns="45720" rIns="91440" bIns="45720">
              <a:spAutoFit/>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NDERLYING MOTIVATION</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4079370" y="4538458"/>
              <a:ext cx="5750429" cy="707886"/>
            </a:xfrm>
            <a:prstGeom prst="rect">
              <a:avLst/>
            </a:prstGeom>
            <a:solidFill>
              <a:schemeClr val="bg1"/>
            </a:solidFill>
          </p:spPr>
          <p:txBody>
            <a:bodyPr wrap="square" lIns="91440" tIns="45720" rIns="91440" bIns="45720">
              <a:spAutoFit/>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E</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XPERTISE &amp; NETWORKS</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14" name="Content Placeholder 2"/>
          <p:cNvSpPr>
            <a:spLocks noGrp="1"/>
          </p:cNvSpPr>
          <p:nvPr>
            <p:ph idx="1"/>
          </p:nvPr>
        </p:nvSpPr>
        <p:spPr>
          <a:xfrm>
            <a:off x="3849513" y="1923446"/>
            <a:ext cx="7732088" cy="779479"/>
          </a:xfrm>
        </p:spPr>
        <p:txBody>
          <a:bodyPr>
            <a:noAutofit/>
          </a:bodyPr>
          <a:lstStyle/>
          <a:p>
            <a:pPr marL="182563" indent="0">
              <a:buNone/>
            </a:pPr>
            <a:r>
              <a:rPr lang="en-US" altLang="en-US" sz="4000" dirty="0">
                <a:solidFill>
                  <a:schemeClr val="accent4">
                    <a:lumMod val="50000"/>
                  </a:schemeClr>
                </a:solidFill>
              </a:rPr>
              <a:t>Keep the FUEL framework in mind:</a:t>
            </a:r>
          </a:p>
          <a:p>
            <a:pPr marL="182563" indent="0">
              <a:buNone/>
            </a:pPr>
            <a:endParaRPr lang="en-US" altLang="en-US" sz="4000" dirty="0">
              <a:solidFill>
                <a:schemeClr val="accent4">
                  <a:lumMod val="50000"/>
                </a:schemeClr>
              </a:solidFill>
            </a:endParaRPr>
          </a:p>
          <a:p>
            <a:pPr marL="182563" indent="0">
              <a:buNone/>
            </a:pPr>
            <a:endParaRPr lang="en-US" altLang="en-US" sz="4000" dirty="0">
              <a:solidFill>
                <a:schemeClr val="accent4">
                  <a:lumMod val="50000"/>
                </a:schemeClr>
              </a:solidFill>
            </a:endParaRPr>
          </a:p>
          <a:p>
            <a:pPr marL="182563" indent="0">
              <a:buNone/>
            </a:pPr>
            <a:endParaRPr lang="en-GB" altLang="en-US" sz="4000" dirty="0">
              <a:solidFill>
                <a:schemeClr val="accent4">
                  <a:lumMod val="50000"/>
                </a:schemeClr>
              </a:solidFill>
            </a:endParaRPr>
          </a:p>
        </p:txBody>
      </p:sp>
    </p:spTree>
    <p:extLst>
      <p:ext uri="{BB962C8B-B14F-4D97-AF65-F5344CB8AC3E}">
        <p14:creationId xmlns:p14="http://schemas.microsoft.com/office/powerpoint/2010/main" val="3200682357"/>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FUEL framework</a:t>
            </a:r>
          </a:p>
        </p:txBody>
      </p:sp>
      <p:sp>
        <p:nvSpPr>
          <p:cNvPr id="3" name="Content Placeholder 2"/>
          <p:cNvSpPr>
            <a:spLocks noGrp="1"/>
          </p:cNvSpPr>
          <p:nvPr>
            <p:ph idx="1"/>
          </p:nvPr>
        </p:nvSpPr>
        <p:spPr>
          <a:xfrm>
            <a:off x="1097280" y="2049188"/>
            <a:ext cx="10058400" cy="4369900"/>
          </a:xfrm>
        </p:spPr>
        <p:txBody>
          <a:bodyPr>
            <a:normAutofit/>
          </a:bodyPr>
          <a:lstStyle/>
          <a:p>
            <a:pPr marL="0">
              <a:lnSpc>
                <a:spcPct val="114000"/>
              </a:lnSpc>
              <a:spcBef>
                <a:spcPts val="0"/>
              </a:spcBef>
              <a:spcAft>
                <a:spcPts val="0"/>
              </a:spcAft>
              <a:buNone/>
            </a:pPr>
            <a:endParaRPr lang="en-US" sz="500" dirty="0">
              <a:solidFill>
                <a:schemeClr val="accent4">
                  <a:lumMod val="50000"/>
                </a:schemeClr>
              </a:solidFill>
            </a:endParaRPr>
          </a:p>
          <a:p>
            <a:pPr marL="576000" lvl="1">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Investor’s nature and approach to the deal</a:t>
            </a:r>
          </a:p>
          <a:p>
            <a:pPr marL="820800" lvl="3">
              <a:lnSpc>
                <a:spcPct val="114000"/>
              </a:lnSpc>
              <a:spcBef>
                <a:spcPts val="0"/>
              </a:spcBef>
              <a:spcAft>
                <a:spcPts val="0"/>
              </a:spcAft>
              <a:buFont typeface="Courier New" panose="02070309020205020404" pitchFamily="49" charset="0"/>
              <a:buChar char="o"/>
            </a:pPr>
            <a:r>
              <a:rPr lang="en-US" sz="2800" dirty="0">
                <a:solidFill>
                  <a:schemeClr val="accent4">
                    <a:lumMod val="50000"/>
                  </a:schemeClr>
                </a:solidFill>
              </a:rPr>
              <a:t> </a:t>
            </a:r>
            <a:r>
              <a:rPr lang="en-US" sz="3000" dirty="0">
                <a:solidFill>
                  <a:schemeClr val="accent4">
                    <a:lumMod val="50000"/>
                  </a:schemeClr>
                </a:solidFill>
              </a:rPr>
              <a:t>Investors are not fungible, and money is not green </a:t>
            </a:r>
          </a:p>
          <a:p>
            <a:pPr marL="820800" lvl="3">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Focuses on the investor’s defining traits</a:t>
            </a:r>
          </a:p>
          <a:p>
            <a:pPr marL="576000" lvl="1">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a:t>
            </a:r>
            <a:r>
              <a:rPr lang="en-US" sz="3200" b="1" dirty="0">
                <a:solidFill>
                  <a:schemeClr val="accent4">
                    <a:lumMod val="50000"/>
                  </a:schemeClr>
                </a:solidFill>
              </a:rPr>
              <a:t>F</a:t>
            </a:r>
            <a:r>
              <a:rPr lang="en-US" sz="3200" dirty="0">
                <a:solidFill>
                  <a:schemeClr val="accent4">
                    <a:lumMod val="50000"/>
                  </a:schemeClr>
                </a:solidFill>
              </a:rPr>
              <a:t>undamental structure: who is the investor?</a:t>
            </a:r>
          </a:p>
          <a:p>
            <a:pPr marL="576000" lvl="1">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200" b="1" dirty="0">
                <a:solidFill>
                  <a:schemeClr val="accent4">
                    <a:lumMod val="50000"/>
                  </a:schemeClr>
                </a:solidFill>
              </a:rPr>
              <a:t>U</a:t>
            </a:r>
            <a:r>
              <a:rPr lang="en-US" sz="3200" dirty="0">
                <a:solidFill>
                  <a:schemeClr val="accent4">
                    <a:lumMod val="50000"/>
                  </a:schemeClr>
                </a:solidFill>
              </a:rPr>
              <a:t>nderlying motivation: what does he want?</a:t>
            </a:r>
          </a:p>
          <a:p>
            <a:pPr marL="576000" lvl="1">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200" b="1" dirty="0">
                <a:solidFill>
                  <a:schemeClr val="accent4">
                    <a:lumMod val="50000"/>
                  </a:schemeClr>
                </a:solidFill>
              </a:rPr>
              <a:t>E</a:t>
            </a:r>
            <a:r>
              <a:rPr lang="en-US" sz="3200" dirty="0">
                <a:solidFill>
                  <a:schemeClr val="accent4">
                    <a:lumMod val="50000"/>
                  </a:schemeClr>
                </a:solidFill>
              </a:rPr>
              <a:t>xpertise and networks: what does he contribute?</a:t>
            </a:r>
          </a:p>
          <a:p>
            <a:pPr marL="576000" lvl="1">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200" b="1" dirty="0">
                <a:solidFill>
                  <a:schemeClr val="accent4">
                    <a:lumMod val="50000"/>
                  </a:schemeClr>
                </a:solidFill>
              </a:rPr>
              <a:t>L</a:t>
            </a:r>
            <a:r>
              <a:rPr lang="en-US" sz="3200" dirty="0">
                <a:solidFill>
                  <a:schemeClr val="accent4">
                    <a:lumMod val="50000"/>
                  </a:schemeClr>
                </a:solidFill>
              </a:rPr>
              <a:t>ogic and style: how does he operate? </a:t>
            </a:r>
          </a:p>
        </p:txBody>
      </p:sp>
    </p:spTree>
    <p:extLst>
      <p:ext uri="{BB962C8B-B14F-4D97-AF65-F5344CB8AC3E}">
        <p14:creationId xmlns:p14="http://schemas.microsoft.com/office/powerpoint/2010/main" val="135860728"/>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venture capital model</a:t>
            </a:r>
          </a:p>
        </p:txBody>
      </p:sp>
      <p:sp>
        <p:nvSpPr>
          <p:cNvPr id="3" name="Content Placeholder 2"/>
          <p:cNvSpPr>
            <a:spLocks noGrp="1"/>
          </p:cNvSpPr>
          <p:nvPr>
            <p:ph idx="1"/>
          </p:nvPr>
        </p:nvSpPr>
        <p:spPr>
          <a:xfrm>
            <a:off x="1097280" y="1956816"/>
            <a:ext cx="10972800" cy="4581144"/>
          </a:xfrm>
        </p:spPr>
        <p:txBody>
          <a:bodyPr>
            <a:normAutofit fontScale="25000" lnSpcReduction="20000"/>
          </a:bodyPr>
          <a:lstStyle/>
          <a:p>
            <a:pPr marL="0">
              <a:lnSpc>
                <a:spcPct val="134000"/>
              </a:lnSpc>
              <a:spcBef>
                <a:spcPts val="0"/>
              </a:spcBef>
              <a:spcAft>
                <a:spcPts val="0"/>
              </a:spcAft>
              <a:buNone/>
            </a:pPr>
            <a:r>
              <a:rPr lang="en-US" sz="14400" dirty="0">
                <a:solidFill>
                  <a:schemeClr val="accent4">
                    <a:lumMod val="50000"/>
                  </a:schemeClr>
                </a:solidFill>
              </a:rPr>
              <a:t>Terminology:</a:t>
            </a:r>
          </a:p>
          <a:p>
            <a:pPr marL="576000" indent="-183600">
              <a:lnSpc>
                <a:spcPct val="134000"/>
              </a:lnSpc>
              <a:spcBef>
                <a:spcPts val="0"/>
              </a:spcBef>
              <a:spcAft>
                <a:spcPts val="0"/>
              </a:spcAft>
              <a:buFont typeface="Courier New" panose="02070309020205020404" pitchFamily="49" charset="0"/>
              <a:buChar char="o"/>
              <a:tabLst>
                <a:tab pos="354013" algn="l"/>
              </a:tabLst>
            </a:pPr>
            <a:r>
              <a:rPr lang="en-US" sz="12800" dirty="0">
                <a:solidFill>
                  <a:schemeClr val="accent4">
                    <a:lumMod val="50000"/>
                  </a:schemeClr>
                </a:solidFill>
              </a:rPr>
              <a:t> Limited partner (LP): the investor, which allocates money to VC funds</a:t>
            </a:r>
          </a:p>
          <a:p>
            <a:pPr marL="576000" indent="-183600">
              <a:lnSpc>
                <a:spcPct val="134000"/>
              </a:lnSpc>
              <a:spcBef>
                <a:spcPts val="0"/>
              </a:spcBef>
              <a:spcAft>
                <a:spcPts val="0"/>
              </a:spcAft>
              <a:buFont typeface="Courier New" panose="02070309020205020404" pitchFamily="49" charset="0"/>
              <a:buChar char="o"/>
              <a:tabLst>
                <a:tab pos="354013" algn="l"/>
              </a:tabLst>
            </a:pPr>
            <a:r>
              <a:rPr lang="en-US" sz="12800" dirty="0">
                <a:solidFill>
                  <a:schemeClr val="accent4">
                    <a:lumMod val="50000"/>
                  </a:schemeClr>
                </a:solidFill>
              </a:rPr>
              <a:t> General partner (GP): the VC firm, which raises money through a ‘fund’ legal vehicle</a:t>
            </a:r>
          </a:p>
          <a:p>
            <a:pPr marL="576000" indent="-183600">
              <a:lnSpc>
                <a:spcPct val="134000"/>
              </a:lnSpc>
              <a:spcBef>
                <a:spcPts val="0"/>
              </a:spcBef>
              <a:spcAft>
                <a:spcPts val="0"/>
              </a:spcAft>
              <a:buFont typeface="Courier New" panose="02070309020205020404" pitchFamily="49" charset="0"/>
              <a:buChar char="o"/>
              <a:tabLst>
                <a:tab pos="354013" algn="l"/>
              </a:tabLst>
            </a:pPr>
            <a:r>
              <a:rPr lang="en-US" sz="12800" dirty="0">
                <a:solidFill>
                  <a:schemeClr val="accent4">
                    <a:lumMod val="50000"/>
                  </a:schemeClr>
                </a:solidFill>
              </a:rPr>
              <a:t> The company: which receives money and generate value which will translate into returns for GPs and LPs</a:t>
            </a:r>
          </a:p>
        </p:txBody>
      </p:sp>
    </p:spTree>
    <p:extLst>
      <p:ext uri="{BB962C8B-B14F-4D97-AF65-F5344CB8AC3E}">
        <p14:creationId xmlns:p14="http://schemas.microsoft.com/office/powerpoint/2010/main" val="64119624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venture capital model</a:t>
            </a:r>
          </a:p>
        </p:txBody>
      </p:sp>
      <p:sp>
        <p:nvSpPr>
          <p:cNvPr id="3" name="Content Placeholder 2"/>
          <p:cNvSpPr>
            <a:spLocks noGrp="1"/>
          </p:cNvSpPr>
          <p:nvPr>
            <p:ph idx="1"/>
          </p:nvPr>
        </p:nvSpPr>
        <p:spPr>
          <a:xfrm>
            <a:off x="1097280" y="2040044"/>
            <a:ext cx="10881360" cy="4479628"/>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Financial flows form consist of two phases, which form a full cycle:</a:t>
            </a:r>
          </a:p>
          <a:p>
            <a:pPr marL="576000" indent="-183600">
              <a:lnSpc>
                <a:spcPct val="114000"/>
              </a:lnSpc>
              <a:spcBef>
                <a:spcPts val="0"/>
              </a:spcBef>
              <a:spcAft>
                <a:spcPts val="0"/>
              </a:spcAft>
              <a:buFont typeface="Courier New" panose="02070309020205020404" pitchFamily="49" charset="0"/>
              <a:buChar char="o"/>
              <a:tabLst>
                <a:tab pos="354013" algn="l"/>
              </a:tabLst>
            </a:pPr>
            <a:r>
              <a:rPr lang="en-US" sz="3600" dirty="0">
                <a:solidFill>
                  <a:schemeClr val="accent4">
                    <a:lumMod val="50000"/>
                  </a:schemeClr>
                </a:solidFill>
              </a:rPr>
              <a:t> Investment phase: money flows from the investors to the companies</a:t>
            </a:r>
          </a:p>
          <a:p>
            <a:pPr marL="1050768" lvl="3" indent="0">
              <a:lnSpc>
                <a:spcPct val="114000"/>
              </a:lnSpc>
              <a:spcBef>
                <a:spcPts val="0"/>
              </a:spcBef>
              <a:spcAft>
                <a:spcPts val="0"/>
              </a:spcAft>
              <a:buNone/>
              <a:tabLst>
                <a:tab pos="354013" algn="l"/>
              </a:tabLst>
            </a:pPr>
            <a:r>
              <a:rPr lang="en-US" sz="3200" dirty="0">
                <a:solidFill>
                  <a:schemeClr val="accent4">
                    <a:lumMod val="50000"/>
                  </a:schemeClr>
                </a:solidFill>
              </a:rPr>
              <a:t>- Capital (GP) contribution from LPs (GP) to the fund</a:t>
            </a:r>
          </a:p>
          <a:p>
            <a:pPr marL="1050768" lvl="3" indent="0">
              <a:lnSpc>
                <a:spcPct val="114000"/>
              </a:lnSpc>
              <a:spcBef>
                <a:spcPts val="0"/>
              </a:spcBef>
              <a:spcAft>
                <a:spcPts val="0"/>
              </a:spcAft>
              <a:buNone/>
              <a:tabLst>
                <a:tab pos="354013" algn="l"/>
              </a:tabLst>
            </a:pPr>
            <a:r>
              <a:rPr lang="en-US" sz="3200" dirty="0">
                <a:solidFill>
                  <a:schemeClr val="accent4">
                    <a:lumMod val="50000"/>
                  </a:schemeClr>
                </a:solidFill>
              </a:rPr>
              <a:t>- Management fee from the fund to the VC firm</a:t>
            </a:r>
          </a:p>
          <a:p>
            <a:pPr marL="1050768" lvl="3" indent="0">
              <a:lnSpc>
                <a:spcPct val="114000"/>
              </a:lnSpc>
              <a:spcBef>
                <a:spcPts val="0"/>
              </a:spcBef>
              <a:spcAft>
                <a:spcPts val="0"/>
              </a:spcAft>
              <a:buNone/>
              <a:tabLst>
                <a:tab pos="354013" algn="l"/>
              </a:tabLst>
            </a:pPr>
            <a:r>
              <a:rPr lang="en-US" sz="3200" dirty="0">
                <a:solidFill>
                  <a:schemeClr val="accent4">
                    <a:lumMod val="50000"/>
                  </a:schemeClr>
                </a:solidFill>
              </a:rPr>
              <a:t>- Equity investment from the fund to the company</a:t>
            </a:r>
          </a:p>
        </p:txBody>
      </p:sp>
    </p:spTree>
    <p:extLst>
      <p:ext uri="{BB962C8B-B14F-4D97-AF65-F5344CB8AC3E}">
        <p14:creationId xmlns:p14="http://schemas.microsoft.com/office/powerpoint/2010/main" val="3921786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The ride step</a:t>
            </a:r>
          </a:p>
        </p:txBody>
      </p:sp>
      <p:pic>
        <p:nvPicPr>
          <p:cNvPr id="4" name="Picture 3"/>
          <p:cNvPicPr>
            <a:picLocks noChangeAspect="1"/>
          </p:cNvPicPr>
          <p:nvPr/>
        </p:nvPicPr>
        <p:blipFill>
          <a:blip r:embed="rId2"/>
          <a:stretch>
            <a:fillRect/>
          </a:stretch>
        </p:blipFill>
        <p:spPr>
          <a:xfrm>
            <a:off x="2410910" y="1840693"/>
            <a:ext cx="7431140" cy="4457114"/>
          </a:xfrm>
          <a:prstGeom prst="rect">
            <a:avLst/>
          </a:prstGeom>
        </p:spPr>
      </p:pic>
      <p:sp>
        <p:nvSpPr>
          <p:cNvPr id="3" name="Slide Number Placeholder 2"/>
          <p:cNvSpPr>
            <a:spLocks noGrp="1"/>
          </p:cNvSpPr>
          <p:nvPr>
            <p:ph type="sldNum" sz="quarter" idx="12"/>
          </p:nvPr>
        </p:nvSpPr>
        <p:spPr/>
        <p:txBody>
          <a:bodyPr/>
          <a:lstStyle/>
          <a:p>
            <a:fld id="{87505C8C-BB84-42E2-A236-8AB4ACB7820A}" type="slidenum">
              <a:rPr lang="en-US" smtClean="0"/>
              <a:t>38</a:t>
            </a:fld>
            <a:endParaRPr lang="en-US" dirty="0"/>
          </a:p>
        </p:txBody>
      </p:sp>
    </p:spTree>
    <p:extLst>
      <p:ext uri="{BB962C8B-B14F-4D97-AF65-F5344CB8AC3E}">
        <p14:creationId xmlns:p14="http://schemas.microsoft.com/office/powerpoint/2010/main" val="293876181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venture capital model</a:t>
            </a:r>
          </a:p>
        </p:txBody>
      </p:sp>
      <p:sp>
        <p:nvSpPr>
          <p:cNvPr id="3" name="Content Placeholder 2"/>
          <p:cNvSpPr>
            <a:spLocks noGrp="1"/>
          </p:cNvSpPr>
          <p:nvPr>
            <p:ph idx="1"/>
          </p:nvPr>
        </p:nvSpPr>
        <p:spPr>
          <a:xfrm>
            <a:off x="1097280" y="2040044"/>
            <a:ext cx="10881360" cy="4479628"/>
          </a:xfrm>
        </p:spPr>
        <p:txBody>
          <a:bodyPr>
            <a:noAutofit/>
          </a:bodyPr>
          <a:lstStyle/>
          <a:p>
            <a:pPr marL="576000" indent="-183600">
              <a:lnSpc>
                <a:spcPct val="114000"/>
              </a:lnSpc>
              <a:spcBef>
                <a:spcPts val="0"/>
              </a:spcBef>
              <a:spcAft>
                <a:spcPts val="0"/>
              </a:spcAft>
              <a:buFont typeface="Courier New" panose="02070309020205020404" pitchFamily="49" charset="0"/>
              <a:buChar char="o"/>
              <a:tabLst>
                <a:tab pos="354013" algn="l"/>
              </a:tabLst>
            </a:pPr>
            <a:r>
              <a:rPr lang="en-US" sz="3600" dirty="0">
                <a:solidFill>
                  <a:schemeClr val="accent4">
                    <a:lumMod val="50000"/>
                  </a:schemeClr>
                </a:solidFill>
              </a:rPr>
              <a:t> Return (‘exit,’ ‘harvest’) phase: money flows back from the (exited) companies to the investors and to the VC firm</a:t>
            </a:r>
          </a:p>
          <a:p>
            <a:pPr marL="1233648" lvl="4" indent="0">
              <a:lnSpc>
                <a:spcPct val="114000"/>
              </a:lnSpc>
              <a:spcBef>
                <a:spcPts val="0"/>
              </a:spcBef>
              <a:spcAft>
                <a:spcPts val="0"/>
              </a:spcAft>
              <a:buNone/>
              <a:tabLst>
                <a:tab pos="354013" algn="l"/>
              </a:tabLst>
            </a:pPr>
            <a:r>
              <a:rPr lang="en-US" sz="3200" dirty="0">
                <a:solidFill>
                  <a:schemeClr val="accent4">
                    <a:lumMod val="50000"/>
                  </a:schemeClr>
                </a:solidFill>
              </a:rPr>
              <a:t>- Exit proceeds from the company to the fund</a:t>
            </a:r>
          </a:p>
          <a:p>
            <a:pPr marL="1233648" lvl="4" indent="0">
              <a:lnSpc>
                <a:spcPct val="114000"/>
              </a:lnSpc>
              <a:spcBef>
                <a:spcPts val="0"/>
              </a:spcBef>
              <a:spcAft>
                <a:spcPts val="0"/>
              </a:spcAft>
              <a:buNone/>
              <a:tabLst>
                <a:tab pos="354013" algn="l"/>
              </a:tabLst>
            </a:pPr>
            <a:r>
              <a:rPr lang="en-US" sz="3200" dirty="0">
                <a:solidFill>
                  <a:schemeClr val="accent4">
                    <a:lumMod val="50000"/>
                  </a:schemeClr>
                </a:solidFill>
              </a:rPr>
              <a:t>- Carried interest from the fund to the VC firm</a:t>
            </a:r>
          </a:p>
          <a:p>
            <a:pPr marL="1233648" lvl="4" indent="0">
              <a:lnSpc>
                <a:spcPct val="114000"/>
              </a:lnSpc>
              <a:spcBef>
                <a:spcPts val="0"/>
              </a:spcBef>
              <a:spcAft>
                <a:spcPts val="0"/>
              </a:spcAft>
              <a:buNone/>
              <a:tabLst>
                <a:tab pos="354013" algn="l"/>
              </a:tabLst>
            </a:pPr>
            <a:r>
              <a:rPr lang="en-US" sz="3200" dirty="0">
                <a:solidFill>
                  <a:schemeClr val="accent4">
                    <a:lumMod val="50000"/>
                  </a:schemeClr>
                </a:solidFill>
              </a:rPr>
              <a:t>- Fund distribution from the fund to the LPs</a:t>
            </a:r>
          </a:p>
          <a:p>
            <a:pPr marL="392400" indent="0">
              <a:lnSpc>
                <a:spcPct val="114000"/>
              </a:lnSpc>
              <a:spcBef>
                <a:spcPts val="0"/>
              </a:spcBef>
              <a:spcAft>
                <a:spcPts val="0"/>
              </a:spcAft>
              <a:buNone/>
              <a:tabLst>
                <a:tab pos="354013" algn="l"/>
              </a:tabLst>
            </a:pPr>
            <a:endParaRPr lang="en-US" sz="3600" dirty="0">
              <a:solidFill>
                <a:schemeClr val="accent4">
                  <a:lumMod val="50000"/>
                </a:schemeClr>
              </a:solidFill>
            </a:endParaRPr>
          </a:p>
        </p:txBody>
      </p:sp>
    </p:spTree>
    <p:extLst>
      <p:ext uri="{BB962C8B-B14F-4D97-AF65-F5344CB8AC3E}">
        <p14:creationId xmlns:p14="http://schemas.microsoft.com/office/powerpoint/2010/main" val="2000675127"/>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35774" y="402336"/>
            <a:ext cx="9118998" cy="5687568"/>
          </a:xfrm>
          <a:prstGeom prst="rect">
            <a:avLst/>
          </a:prstGeom>
        </p:spPr>
      </p:pic>
    </p:spTree>
    <p:extLst>
      <p:ext uri="{BB962C8B-B14F-4D97-AF65-F5344CB8AC3E}">
        <p14:creationId xmlns:p14="http://schemas.microsoft.com/office/powerpoint/2010/main" val="21162792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venture capital model</a:t>
            </a:r>
          </a:p>
        </p:txBody>
      </p:sp>
      <p:sp>
        <p:nvSpPr>
          <p:cNvPr id="3" name="Content Placeholder 2"/>
          <p:cNvSpPr>
            <a:spLocks noGrp="1"/>
          </p:cNvSpPr>
          <p:nvPr>
            <p:ph idx="1"/>
          </p:nvPr>
        </p:nvSpPr>
        <p:spPr>
          <a:xfrm>
            <a:off x="1097280" y="2040044"/>
            <a:ext cx="11027664" cy="4200736"/>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VC is therefore a form of </a:t>
            </a:r>
            <a:r>
              <a:rPr lang="en-US" sz="3600" u="sng" dirty="0">
                <a:solidFill>
                  <a:schemeClr val="accent4">
                    <a:lumMod val="50000"/>
                  </a:schemeClr>
                </a:solidFill>
              </a:rPr>
              <a:t>financial intermediation</a:t>
            </a:r>
            <a:r>
              <a:rPr lang="en-US" sz="3600" dirty="0">
                <a:solidFill>
                  <a:schemeClr val="accent4">
                    <a:lumMod val="50000"/>
                  </a:schemeClr>
                </a:solidFill>
              </a:rPr>
              <a:t>:</a:t>
            </a:r>
          </a:p>
          <a:p>
            <a:pPr marL="0">
              <a:lnSpc>
                <a:spcPct val="114000"/>
              </a:lnSpc>
              <a:spcBef>
                <a:spcPts val="0"/>
              </a:spcBef>
              <a:spcAft>
                <a:spcPts val="0"/>
              </a:spcAft>
              <a:buNone/>
            </a:pPr>
            <a:endParaRPr lang="en-US" sz="600" dirty="0">
              <a:solidFill>
                <a:schemeClr val="accent4">
                  <a:lumMod val="50000"/>
                </a:schemeClr>
              </a:solidFill>
            </a:endParaRPr>
          </a:p>
          <a:p>
            <a:pPr marL="576000"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It raises funds from third parties (LPs) </a:t>
            </a:r>
          </a:p>
          <a:p>
            <a:pPr marL="576000"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It invests the funds on their behalf</a:t>
            </a:r>
          </a:p>
          <a:p>
            <a:pPr marL="576000"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It gives back any profits to LPs, retaining part of them</a:t>
            </a:r>
          </a:p>
          <a:p>
            <a:pPr lvl="1">
              <a:lnSpc>
                <a:spcPct val="114000"/>
              </a:lnSpc>
              <a:spcBef>
                <a:spcPts val="0"/>
              </a:spcBef>
              <a:spcAft>
                <a:spcPts val="0"/>
              </a:spcAft>
              <a:buFont typeface="Courier New" panose="02070309020205020404" pitchFamily="49" charset="0"/>
              <a:buChar char="o"/>
            </a:pPr>
            <a:endParaRPr lang="en-US" sz="600" dirty="0">
              <a:solidFill>
                <a:schemeClr val="accent4">
                  <a:lumMod val="50000"/>
                </a:schemeClr>
              </a:solidFill>
            </a:endParaRPr>
          </a:p>
          <a:p>
            <a:pPr lvl="1">
              <a:lnSpc>
                <a:spcPct val="114000"/>
              </a:lnSpc>
              <a:spcBef>
                <a:spcPts val="0"/>
              </a:spcBef>
              <a:spcAft>
                <a:spcPts val="0"/>
              </a:spcAft>
              <a:buFont typeface="Courier New" panose="02070309020205020404" pitchFamily="49" charset="0"/>
              <a:buChar char="o"/>
            </a:pPr>
            <a:endParaRPr lang="en-US" sz="1000" dirty="0">
              <a:solidFill>
                <a:schemeClr val="accent4">
                  <a:lumMod val="50000"/>
                </a:schemeClr>
              </a:solidFill>
            </a:endParaRPr>
          </a:p>
          <a:p>
            <a:pPr marL="0">
              <a:lnSpc>
                <a:spcPct val="114000"/>
              </a:lnSpc>
              <a:spcBef>
                <a:spcPts val="0"/>
              </a:spcBef>
              <a:spcAft>
                <a:spcPts val="0"/>
              </a:spcAft>
              <a:buNone/>
            </a:pPr>
            <a:endParaRPr lang="en-US" sz="3600" dirty="0">
              <a:solidFill>
                <a:schemeClr val="accent4">
                  <a:lumMod val="50000"/>
                </a:schemeClr>
              </a:solidFill>
            </a:endParaRPr>
          </a:p>
          <a:p>
            <a:pPr marL="0">
              <a:lnSpc>
                <a:spcPct val="114000"/>
              </a:lnSpc>
              <a:spcBef>
                <a:spcPts val="0"/>
              </a:spcBef>
              <a:spcAft>
                <a:spcPts val="0"/>
              </a:spcAft>
              <a:buNone/>
            </a:pPr>
            <a:endParaRPr lang="en-US" sz="3200" dirty="0">
              <a:solidFill>
                <a:schemeClr val="accent4">
                  <a:lumMod val="50000"/>
                </a:schemeClr>
              </a:solidFill>
            </a:endParaRPr>
          </a:p>
        </p:txBody>
      </p:sp>
    </p:spTree>
    <p:extLst>
      <p:ext uri="{BB962C8B-B14F-4D97-AF65-F5344CB8AC3E}">
        <p14:creationId xmlns:p14="http://schemas.microsoft.com/office/powerpoint/2010/main" val="333734705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pPr algn="ctr"/>
            <a:r>
              <a:rPr lang="en-US" sz="6000" dirty="0">
                <a:solidFill>
                  <a:schemeClr val="accent4">
                    <a:lumMod val="50000"/>
                  </a:schemeClr>
                </a:solidFill>
              </a:rPr>
              <a:t>The venture capital model</a:t>
            </a:r>
            <a:endParaRPr lang="en-GB" altLang="en-US" sz="6000" b="1" dirty="0">
              <a:solidFill>
                <a:schemeClr val="accent4">
                  <a:lumMod val="50000"/>
                </a:schemeClr>
              </a:solidFill>
            </a:endParaRPr>
          </a:p>
        </p:txBody>
      </p:sp>
      <p:pic>
        <p:nvPicPr>
          <p:cNvPr id="3" name="Picture 2"/>
          <p:cNvPicPr>
            <a:picLocks noChangeAspect="1"/>
          </p:cNvPicPr>
          <p:nvPr/>
        </p:nvPicPr>
        <p:blipFill>
          <a:blip r:embed="rId2"/>
          <a:stretch>
            <a:fillRect/>
          </a:stretch>
        </p:blipFill>
        <p:spPr>
          <a:xfrm>
            <a:off x="2404872" y="2199025"/>
            <a:ext cx="7397496" cy="4165660"/>
          </a:xfrm>
          <a:prstGeom prst="rect">
            <a:avLst/>
          </a:prstGeom>
        </p:spPr>
      </p:pic>
      <p:sp>
        <p:nvSpPr>
          <p:cNvPr id="4" name="TextBox 3"/>
          <p:cNvSpPr txBox="1"/>
          <p:nvPr/>
        </p:nvSpPr>
        <p:spPr>
          <a:xfrm>
            <a:off x="4457700" y="1737360"/>
            <a:ext cx="3547872" cy="461665"/>
          </a:xfrm>
          <a:prstGeom prst="rect">
            <a:avLst/>
          </a:prstGeom>
          <a:noFill/>
        </p:spPr>
        <p:txBody>
          <a:bodyPr wrap="square" rtlCol="0">
            <a:spAutoFit/>
          </a:bodyPr>
          <a:lstStyle/>
          <a:p>
            <a:r>
              <a:rPr lang="en-US" sz="2400" dirty="0">
                <a:solidFill>
                  <a:schemeClr val="accent4">
                    <a:lumMod val="50000"/>
                  </a:schemeClr>
                </a:solidFill>
              </a:rPr>
              <a:t>Amount of fund raised, $B</a:t>
            </a:r>
          </a:p>
        </p:txBody>
      </p:sp>
    </p:spTree>
    <p:extLst>
      <p:ext uri="{BB962C8B-B14F-4D97-AF65-F5344CB8AC3E}">
        <p14:creationId xmlns:p14="http://schemas.microsoft.com/office/powerpoint/2010/main" val="129741586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pPr algn="ctr"/>
            <a:r>
              <a:rPr lang="en-US" sz="6000" dirty="0">
                <a:solidFill>
                  <a:schemeClr val="accent4">
                    <a:lumMod val="50000"/>
                  </a:schemeClr>
                </a:solidFill>
              </a:rPr>
              <a:t>The venture capital model</a:t>
            </a:r>
            <a:endParaRPr lang="en-GB" altLang="en-US" sz="6000" b="1" dirty="0">
              <a:solidFill>
                <a:schemeClr val="accent4">
                  <a:lumMod val="50000"/>
                </a:schemeClr>
              </a:solidFill>
            </a:endParaRPr>
          </a:p>
        </p:txBody>
      </p:sp>
      <p:pic>
        <p:nvPicPr>
          <p:cNvPr id="2" name="Picture 1"/>
          <p:cNvPicPr>
            <a:picLocks noChangeAspect="1"/>
          </p:cNvPicPr>
          <p:nvPr/>
        </p:nvPicPr>
        <p:blipFill>
          <a:blip r:embed="rId2"/>
          <a:stretch>
            <a:fillRect/>
          </a:stretch>
        </p:blipFill>
        <p:spPr>
          <a:xfrm>
            <a:off x="2734056" y="2126344"/>
            <a:ext cx="6913818" cy="4186197"/>
          </a:xfrm>
          <a:prstGeom prst="rect">
            <a:avLst/>
          </a:prstGeom>
        </p:spPr>
      </p:pic>
      <p:sp>
        <p:nvSpPr>
          <p:cNvPr id="5" name="TextBox 4"/>
          <p:cNvSpPr txBox="1"/>
          <p:nvPr/>
        </p:nvSpPr>
        <p:spPr>
          <a:xfrm>
            <a:off x="4507992" y="1664679"/>
            <a:ext cx="3511296" cy="461665"/>
          </a:xfrm>
          <a:prstGeom prst="rect">
            <a:avLst/>
          </a:prstGeom>
          <a:noFill/>
        </p:spPr>
        <p:txBody>
          <a:bodyPr wrap="square" rtlCol="0">
            <a:spAutoFit/>
          </a:bodyPr>
          <a:lstStyle/>
          <a:p>
            <a:r>
              <a:rPr lang="en-US" sz="2400" dirty="0">
                <a:solidFill>
                  <a:schemeClr val="accent4">
                    <a:lumMod val="50000"/>
                  </a:schemeClr>
                </a:solidFill>
              </a:rPr>
              <a:t>Number of funds raised</a:t>
            </a:r>
          </a:p>
        </p:txBody>
      </p:sp>
    </p:spTree>
    <p:extLst>
      <p:ext uri="{BB962C8B-B14F-4D97-AF65-F5344CB8AC3E}">
        <p14:creationId xmlns:p14="http://schemas.microsoft.com/office/powerpoint/2010/main" val="329834516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venture capital model</a:t>
            </a:r>
          </a:p>
        </p:txBody>
      </p:sp>
      <p:sp>
        <p:nvSpPr>
          <p:cNvPr id="3" name="Content Placeholder 2"/>
          <p:cNvSpPr>
            <a:spLocks noGrp="1"/>
          </p:cNvSpPr>
          <p:nvPr>
            <p:ph idx="1"/>
          </p:nvPr>
        </p:nvSpPr>
        <p:spPr>
          <a:xfrm>
            <a:off x="1097280" y="2040044"/>
            <a:ext cx="10938510" cy="4200736"/>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Limited partners (LPs):</a:t>
            </a:r>
          </a:p>
          <a:p>
            <a:pPr marL="0">
              <a:lnSpc>
                <a:spcPct val="114000"/>
              </a:lnSpc>
              <a:spcBef>
                <a:spcPts val="0"/>
              </a:spcBef>
              <a:spcAft>
                <a:spcPts val="0"/>
              </a:spcAft>
              <a:buNone/>
            </a:pPr>
            <a:endParaRPr lang="en-US" sz="600" dirty="0">
              <a:solidFill>
                <a:schemeClr val="accent4">
                  <a:lumMod val="50000"/>
                </a:schemeClr>
              </a:solidFill>
            </a:endParaRPr>
          </a:p>
          <a:p>
            <a:pPr marL="576000" lvl="1">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Institutional Investors which commit money directly (e.g., endowments, family offices, corporates) or on behalf of others (e.g., pension funds, insurance companies, sovereign wealth funds)</a:t>
            </a:r>
          </a:p>
          <a:p>
            <a:pPr lvl="1">
              <a:lnSpc>
                <a:spcPct val="114000"/>
              </a:lnSpc>
              <a:spcBef>
                <a:spcPts val="0"/>
              </a:spcBef>
              <a:spcAft>
                <a:spcPts val="0"/>
              </a:spcAft>
              <a:buFont typeface="Courier New" panose="02070309020205020404" pitchFamily="49" charset="0"/>
              <a:buChar char="o"/>
            </a:pPr>
            <a:endParaRPr lang="en-US" sz="600" dirty="0">
              <a:solidFill>
                <a:schemeClr val="accent4">
                  <a:lumMod val="50000"/>
                </a:schemeClr>
              </a:solidFill>
            </a:endParaRPr>
          </a:p>
          <a:p>
            <a:pPr lvl="1">
              <a:lnSpc>
                <a:spcPct val="114000"/>
              </a:lnSpc>
              <a:spcBef>
                <a:spcPts val="0"/>
              </a:spcBef>
              <a:spcAft>
                <a:spcPts val="0"/>
              </a:spcAft>
              <a:buFont typeface="Courier New" panose="02070309020205020404" pitchFamily="49" charset="0"/>
              <a:buChar char="o"/>
            </a:pPr>
            <a:endParaRPr lang="en-US" sz="600" dirty="0">
              <a:solidFill>
                <a:schemeClr val="accent4">
                  <a:lumMod val="50000"/>
                </a:schemeClr>
              </a:solidFill>
            </a:endParaRPr>
          </a:p>
          <a:p>
            <a:pPr lvl="1">
              <a:lnSpc>
                <a:spcPct val="114000"/>
              </a:lnSpc>
              <a:spcBef>
                <a:spcPts val="0"/>
              </a:spcBef>
              <a:spcAft>
                <a:spcPts val="0"/>
              </a:spcAft>
              <a:buFont typeface="Courier New" panose="02070309020205020404" pitchFamily="49" charset="0"/>
              <a:buChar char="o"/>
            </a:pPr>
            <a:endParaRPr lang="en-US" sz="1000" dirty="0">
              <a:solidFill>
                <a:schemeClr val="accent4">
                  <a:lumMod val="50000"/>
                </a:schemeClr>
              </a:solidFill>
            </a:endParaRPr>
          </a:p>
          <a:p>
            <a:pPr marL="0">
              <a:lnSpc>
                <a:spcPct val="114000"/>
              </a:lnSpc>
              <a:spcBef>
                <a:spcPts val="0"/>
              </a:spcBef>
              <a:spcAft>
                <a:spcPts val="0"/>
              </a:spcAft>
              <a:buNone/>
            </a:pPr>
            <a:endParaRPr lang="en-US" sz="3600" dirty="0">
              <a:solidFill>
                <a:schemeClr val="accent4">
                  <a:lumMod val="50000"/>
                </a:schemeClr>
              </a:solidFill>
            </a:endParaRPr>
          </a:p>
          <a:p>
            <a:pPr marL="0">
              <a:lnSpc>
                <a:spcPct val="114000"/>
              </a:lnSpc>
              <a:spcBef>
                <a:spcPts val="0"/>
              </a:spcBef>
              <a:spcAft>
                <a:spcPts val="0"/>
              </a:spcAft>
              <a:buNone/>
            </a:pPr>
            <a:endParaRPr lang="en-US" sz="3200" dirty="0">
              <a:solidFill>
                <a:schemeClr val="accent4">
                  <a:lumMod val="50000"/>
                </a:schemeClr>
              </a:solidFill>
            </a:endParaRPr>
          </a:p>
        </p:txBody>
      </p:sp>
    </p:spTree>
    <p:extLst>
      <p:ext uri="{BB962C8B-B14F-4D97-AF65-F5344CB8AC3E}">
        <p14:creationId xmlns:p14="http://schemas.microsoft.com/office/powerpoint/2010/main" val="146797015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venture capital model</a:t>
            </a:r>
          </a:p>
        </p:txBody>
      </p:sp>
      <p:sp>
        <p:nvSpPr>
          <p:cNvPr id="3" name="Content Placeholder 2"/>
          <p:cNvSpPr>
            <a:spLocks noGrp="1"/>
          </p:cNvSpPr>
          <p:nvPr>
            <p:ph idx="1"/>
          </p:nvPr>
        </p:nvSpPr>
        <p:spPr>
          <a:xfrm>
            <a:off x="1097280" y="2040044"/>
            <a:ext cx="11094720" cy="4200736"/>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LPs need to make two important decisions:</a:t>
            </a:r>
          </a:p>
          <a:p>
            <a:pPr marL="201168" lvl="1" indent="0">
              <a:lnSpc>
                <a:spcPct val="114000"/>
              </a:lnSpc>
              <a:spcBef>
                <a:spcPts val="0"/>
              </a:spcBef>
              <a:spcAft>
                <a:spcPts val="0"/>
              </a:spcAft>
              <a:buNone/>
            </a:pPr>
            <a:r>
              <a:rPr lang="en-US" sz="3600" dirty="0">
                <a:solidFill>
                  <a:schemeClr val="accent4">
                    <a:lumMod val="50000"/>
                  </a:schemeClr>
                </a:solidFill>
              </a:rPr>
              <a:t>1) An asset allocation choice (top down):</a:t>
            </a:r>
          </a:p>
          <a:p>
            <a:pPr marL="576000" lvl="2">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How much money to invest in each assets class</a:t>
            </a:r>
          </a:p>
          <a:p>
            <a:pPr marL="576000" lvl="2">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How much to allocate to VC within ‘alternative assets’</a:t>
            </a:r>
          </a:p>
          <a:p>
            <a:pPr marL="201168" lvl="1" indent="0">
              <a:lnSpc>
                <a:spcPct val="114000"/>
              </a:lnSpc>
              <a:spcBef>
                <a:spcPts val="0"/>
              </a:spcBef>
              <a:spcAft>
                <a:spcPts val="0"/>
              </a:spcAft>
              <a:buNone/>
            </a:pPr>
            <a:endParaRPr lang="en-US" sz="1000" dirty="0">
              <a:solidFill>
                <a:schemeClr val="accent4">
                  <a:lumMod val="50000"/>
                </a:schemeClr>
              </a:solidFill>
            </a:endParaRPr>
          </a:p>
          <a:p>
            <a:pPr marL="201168" lvl="1" indent="0">
              <a:lnSpc>
                <a:spcPct val="114000"/>
              </a:lnSpc>
              <a:spcBef>
                <a:spcPts val="0"/>
              </a:spcBef>
              <a:spcAft>
                <a:spcPts val="0"/>
              </a:spcAft>
              <a:buNone/>
            </a:pPr>
            <a:r>
              <a:rPr lang="en-US" sz="3600" dirty="0">
                <a:solidFill>
                  <a:schemeClr val="accent4">
                    <a:lumMod val="50000"/>
                  </a:schemeClr>
                </a:solidFill>
              </a:rPr>
              <a:t>2) A choice of building a portfolio of specific GPs:  </a:t>
            </a:r>
          </a:p>
          <a:p>
            <a:pPr marL="576000" lvl="2">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300+ PPMs (private placement memorandum) per year</a:t>
            </a:r>
          </a:p>
        </p:txBody>
      </p:sp>
    </p:spTree>
    <p:extLst>
      <p:ext uri="{BB962C8B-B14F-4D97-AF65-F5344CB8AC3E}">
        <p14:creationId xmlns:p14="http://schemas.microsoft.com/office/powerpoint/2010/main" val="142324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venture capital model</a:t>
            </a:r>
          </a:p>
        </p:txBody>
      </p:sp>
      <p:sp>
        <p:nvSpPr>
          <p:cNvPr id="3" name="Content Placeholder 2"/>
          <p:cNvSpPr>
            <a:spLocks noGrp="1"/>
          </p:cNvSpPr>
          <p:nvPr>
            <p:ph idx="1"/>
          </p:nvPr>
        </p:nvSpPr>
        <p:spPr>
          <a:xfrm>
            <a:off x="1097280" y="2040044"/>
            <a:ext cx="10938510" cy="4200736"/>
          </a:xfrm>
        </p:spPr>
        <p:txBody>
          <a:bodyPr>
            <a:normAutofit fontScale="92500" lnSpcReduction="10000"/>
          </a:bodyPr>
          <a:lstStyle/>
          <a:p>
            <a:pPr marL="201168" lvl="1" indent="0">
              <a:lnSpc>
                <a:spcPct val="124000"/>
              </a:lnSpc>
              <a:spcBef>
                <a:spcPts val="0"/>
              </a:spcBef>
              <a:spcAft>
                <a:spcPts val="0"/>
              </a:spcAft>
              <a:buNone/>
            </a:pPr>
            <a:r>
              <a:rPr lang="en-US" sz="3900" dirty="0">
                <a:solidFill>
                  <a:schemeClr val="accent4">
                    <a:lumMod val="50000"/>
                  </a:schemeClr>
                </a:solidFill>
              </a:rPr>
              <a:t>1) Money is allocated across four ‘assets classes:’ stocks, bonds, commodities, alternative assets.</a:t>
            </a:r>
          </a:p>
          <a:p>
            <a:pPr marL="576000" lvl="2">
              <a:lnSpc>
                <a:spcPct val="124000"/>
              </a:lnSpc>
              <a:spcBef>
                <a:spcPts val="0"/>
              </a:spcBef>
              <a:spcAft>
                <a:spcPts val="0"/>
              </a:spcAft>
              <a:buFont typeface="Courier New" panose="02070309020205020404" pitchFamily="49" charset="0"/>
              <a:buChar char="o"/>
            </a:pPr>
            <a:r>
              <a:rPr lang="en-US" sz="3600" dirty="0">
                <a:solidFill>
                  <a:schemeClr val="accent4">
                    <a:lumMod val="50000"/>
                  </a:schemeClr>
                </a:solidFill>
              </a:rPr>
              <a:t> </a:t>
            </a:r>
            <a:r>
              <a:rPr lang="en-US" sz="3500" dirty="0">
                <a:solidFill>
                  <a:schemeClr val="accent4">
                    <a:lumMod val="50000"/>
                  </a:schemeClr>
                </a:solidFill>
              </a:rPr>
              <a:t>VC is in the category of ‘alternative assets’ (VC &lt; 5%)</a:t>
            </a:r>
          </a:p>
          <a:p>
            <a:pPr marL="576000" lvl="2">
              <a:lnSpc>
                <a:spcPct val="124000"/>
              </a:lnSpc>
              <a:spcBef>
                <a:spcPts val="0"/>
              </a:spcBef>
              <a:spcAft>
                <a:spcPts val="0"/>
              </a:spcAft>
              <a:buFont typeface="Courier New" panose="02070309020205020404" pitchFamily="49" charset="0"/>
              <a:buChar char="o"/>
            </a:pPr>
            <a:r>
              <a:rPr lang="en-US" sz="3500" dirty="0">
                <a:solidFill>
                  <a:schemeClr val="accent4">
                    <a:lumMod val="50000"/>
                  </a:schemeClr>
                </a:solidFill>
              </a:rPr>
              <a:t> Alternative assets: real estate, hedge funds, woodlands, VC and buyouts</a:t>
            </a:r>
          </a:p>
          <a:p>
            <a:pPr marL="576000" lvl="2">
              <a:lnSpc>
                <a:spcPct val="124000"/>
              </a:lnSpc>
              <a:spcBef>
                <a:spcPts val="0"/>
              </a:spcBef>
              <a:spcAft>
                <a:spcPts val="0"/>
              </a:spcAft>
              <a:buFont typeface="Courier New" panose="02070309020205020404" pitchFamily="49" charset="0"/>
              <a:buChar char="o"/>
            </a:pPr>
            <a:r>
              <a:rPr lang="en-US" sz="3500" dirty="0">
                <a:solidFill>
                  <a:schemeClr val="accent4">
                    <a:lumMod val="50000"/>
                  </a:schemeClr>
                </a:solidFill>
              </a:rPr>
              <a:t> Alternative assets: illiquid and specialized </a:t>
            </a:r>
          </a:p>
          <a:p>
            <a:pPr marL="1117120" lvl="6" indent="0">
              <a:lnSpc>
                <a:spcPct val="124000"/>
              </a:lnSpc>
              <a:spcBef>
                <a:spcPts val="0"/>
              </a:spcBef>
              <a:spcAft>
                <a:spcPts val="0"/>
              </a:spcAft>
              <a:buNone/>
            </a:pPr>
            <a:r>
              <a:rPr lang="en-US" sz="3500" dirty="0">
                <a:solidFill>
                  <a:schemeClr val="accent4">
                    <a:lumMod val="50000"/>
                  </a:schemeClr>
                </a:solidFill>
              </a:rPr>
              <a:t>→ Use of intermediaries</a:t>
            </a:r>
          </a:p>
        </p:txBody>
      </p:sp>
    </p:spTree>
    <p:extLst>
      <p:ext uri="{BB962C8B-B14F-4D97-AF65-F5344CB8AC3E}">
        <p14:creationId xmlns:p14="http://schemas.microsoft.com/office/powerpoint/2010/main" val="296381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4"/>
            <a:ext cx="10927081" cy="4287604"/>
          </a:xfrm>
        </p:spPr>
        <p:txBody>
          <a:bodyPr>
            <a:normAutofit lnSpcReduction="10000"/>
          </a:bodyPr>
          <a:lstStyle/>
          <a:p>
            <a:pPr marL="228600" indent="-26988">
              <a:lnSpc>
                <a:spcPct val="124000"/>
              </a:lnSpc>
              <a:spcBef>
                <a:spcPts val="0"/>
              </a:spcBef>
              <a:spcAft>
                <a:spcPts val="0"/>
              </a:spcAft>
              <a:buNone/>
            </a:pPr>
            <a:r>
              <a:rPr lang="en-GB" sz="3600" dirty="0">
                <a:solidFill>
                  <a:schemeClr val="accent4">
                    <a:lumMod val="50000"/>
                  </a:schemeClr>
                </a:solidFill>
              </a:rPr>
              <a:t>Eugene Fama (Nobel, 2013) developed a widely used model of asset pricing (with Kenneth French), the three factor model that extends the CAPM:</a:t>
            </a:r>
          </a:p>
          <a:p>
            <a:pPr marL="576000" lvl="2" indent="-183600">
              <a:lnSpc>
                <a:spcPct val="124000"/>
              </a:lnSpc>
              <a:spcBef>
                <a:spcPts val="0"/>
              </a:spcBef>
              <a:spcAft>
                <a:spcPts val="0"/>
              </a:spcAft>
              <a:buFont typeface="Courier New" panose="02070309020205020404" pitchFamily="49" charset="0"/>
              <a:buChar char="o"/>
            </a:pPr>
            <a:r>
              <a:rPr lang="en-US" sz="3000" dirty="0">
                <a:solidFill>
                  <a:schemeClr val="accent4">
                    <a:lumMod val="50000"/>
                  </a:schemeClr>
                </a:solidFill>
              </a:rPr>
              <a:t> </a:t>
            </a:r>
            <a:r>
              <a:rPr lang="en-US" sz="3200" dirty="0">
                <a:solidFill>
                  <a:schemeClr val="accent4">
                    <a:lumMod val="50000"/>
                  </a:schemeClr>
                </a:solidFill>
              </a:rPr>
              <a:t>Factors are: market, book-to-market, size</a:t>
            </a:r>
          </a:p>
          <a:p>
            <a:pPr marL="576000" lvl="2"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This model has contrasting predictions for VC returns</a:t>
            </a:r>
          </a:p>
          <a:p>
            <a:pPr marL="392400" lvl="2" indent="0">
              <a:lnSpc>
                <a:spcPct val="124000"/>
              </a:lnSpc>
              <a:spcBef>
                <a:spcPts val="0"/>
              </a:spcBef>
              <a:spcAft>
                <a:spcPts val="0"/>
              </a:spcAft>
              <a:buNone/>
            </a:pPr>
            <a:r>
              <a:rPr lang="en-US" sz="3200" dirty="0">
                <a:solidFill>
                  <a:schemeClr val="accent4">
                    <a:lumMod val="50000"/>
                  </a:schemeClr>
                </a:solidFill>
              </a:rPr>
              <a:t>	- Lower book-to-market predicts lower returns </a:t>
            </a:r>
          </a:p>
          <a:p>
            <a:pPr marL="392400" lvl="2" indent="0">
              <a:lnSpc>
                <a:spcPct val="124000"/>
              </a:lnSpc>
              <a:spcBef>
                <a:spcPts val="0"/>
              </a:spcBef>
              <a:spcAft>
                <a:spcPts val="0"/>
              </a:spcAft>
              <a:buNone/>
            </a:pPr>
            <a:r>
              <a:rPr lang="en-US" sz="3200" dirty="0">
                <a:solidFill>
                  <a:schemeClr val="accent4">
                    <a:lumMod val="50000"/>
                  </a:schemeClr>
                </a:solidFill>
              </a:rPr>
              <a:t>	- Smaller sized predicts higher returns </a:t>
            </a:r>
          </a:p>
        </p:txBody>
      </p:sp>
      <p:sp>
        <p:nvSpPr>
          <p:cNvPr id="4" name="Slide Number Placeholder 3"/>
          <p:cNvSpPr>
            <a:spLocks noGrp="1"/>
          </p:cNvSpPr>
          <p:nvPr>
            <p:ph type="sldNum" sz="quarter" idx="12"/>
          </p:nvPr>
        </p:nvSpPr>
        <p:spPr/>
        <p:txBody>
          <a:bodyPr/>
          <a:lstStyle/>
          <a:p>
            <a:fld id="{87505C8C-BB84-42E2-A236-8AB4ACB7820A}" type="slidenum">
              <a:rPr lang="en-US" smtClean="0"/>
              <a:t>388</a:t>
            </a:fld>
            <a:endParaRPr lang="en-US" dirty="0"/>
          </a:p>
        </p:txBody>
      </p:sp>
      <p:sp>
        <p:nvSpPr>
          <p:cNvPr id="6" name="Title 1"/>
          <p:cNvSpPr>
            <a:spLocks noGrp="1"/>
          </p:cNvSpPr>
          <p:nvPr>
            <p:ph type="title"/>
          </p:nvPr>
        </p:nvSpPr>
        <p:spPr/>
        <p:txBody>
          <a:bodyPr>
            <a:noAutofit/>
          </a:bodyPr>
          <a:lstStyle/>
          <a:p>
            <a:pPr algn="ctr"/>
            <a:r>
              <a:rPr lang="en-US" sz="6000" dirty="0">
                <a:solidFill>
                  <a:schemeClr val="accent4">
                    <a:lumMod val="50000"/>
                  </a:schemeClr>
                </a:solidFill>
              </a:rPr>
              <a:t>Nobel insights: portfolio analysis</a:t>
            </a:r>
          </a:p>
        </p:txBody>
      </p:sp>
    </p:spTree>
    <p:extLst>
      <p:ext uri="{BB962C8B-B14F-4D97-AF65-F5344CB8AC3E}">
        <p14:creationId xmlns:p14="http://schemas.microsoft.com/office/powerpoint/2010/main" val="3842390533"/>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24000"/>
              </a:lnSpc>
              <a:spcBef>
                <a:spcPts val="0"/>
              </a:spcBef>
              <a:spcAft>
                <a:spcPts val="0"/>
              </a:spcAft>
              <a:buNone/>
            </a:pPr>
            <a:r>
              <a:rPr lang="en-GB" sz="3600" dirty="0">
                <a:solidFill>
                  <a:schemeClr val="accent4">
                    <a:lumMod val="50000"/>
                  </a:schemeClr>
                </a:solidFill>
              </a:rPr>
              <a:t>Robert Shiller (Nobel, 2013) argued that the Fama-French model under-predicts the amount of stock market volatility we observe: this is due to investor sentiment.</a:t>
            </a:r>
          </a:p>
          <a:p>
            <a:pPr marL="576000" lvl="2" indent="-183600">
              <a:lnSpc>
                <a:spcPct val="124000"/>
              </a:lnSpc>
              <a:spcBef>
                <a:spcPts val="0"/>
              </a:spcBef>
              <a:spcAft>
                <a:spcPts val="0"/>
              </a:spcAft>
              <a:buFont typeface="Courier New" panose="02070309020205020404" pitchFamily="49" charset="0"/>
              <a:buChar char="o"/>
            </a:pPr>
            <a:r>
              <a:rPr lang="en-US" sz="3000" dirty="0">
                <a:solidFill>
                  <a:schemeClr val="accent4">
                    <a:lumMod val="50000"/>
                  </a:schemeClr>
                </a:solidFill>
              </a:rPr>
              <a:t> </a:t>
            </a:r>
            <a:r>
              <a:rPr lang="en-US" sz="3200" dirty="0">
                <a:solidFill>
                  <a:schemeClr val="accent4">
                    <a:lumMod val="50000"/>
                  </a:schemeClr>
                </a:solidFill>
              </a:rPr>
              <a:t>This contributes to understand the high volatility and cyclicality of VC markets</a:t>
            </a:r>
          </a:p>
          <a:p>
            <a:pPr marL="576000" lvl="2" indent="-183600">
              <a:lnSpc>
                <a:spcPct val="12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389</a:t>
            </a:fld>
            <a:endParaRPr lang="en-US" dirty="0"/>
          </a:p>
        </p:txBody>
      </p:sp>
      <p:sp>
        <p:nvSpPr>
          <p:cNvPr id="6" name="Title 1"/>
          <p:cNvSpPr>
            <a:spLocks noGrp="1"/>
          </p:cNvSpPr>
          <p:nvPr>
            <p:ph type="title"/>
          </p:nvPr>
        </p:nvSpPr>
        <p:spPr/>
        <p:txBody>
          <a:bodyPr>
            <a:noAutofit/>
          </a:bodyPr>
          <a:lstStyle/>
          <a:p>
            <a:pPr algn="ctr"/>
            <a:r>
              <a:rPr lang="en-US" sz="6000" dirty="0">
                <a:solidFill>
                  <a:schemeClr val="accent4">
                    <a:lumMod val="50000"/>
                  </a:schemeClr>
                </a:solidFill>
              </a:rPr>
              <a:t>Nobel insights: portfolio analysis</a:t>
            </a:r>
          </a:p>
        </p:txBody>
      </p:sp>
    </p:spTree>
    <p:extLst>
      <p:ext uri="{BB962C8B-B14F-4D97-AF65-F5344CB8AC3E}">
        <p14:creationId xmlns:p14="http://schemas.microsoft.com/office/powerpoint/2010/main" val="2640680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The ride step</a:t>
            </a:r>
          </a:p>
        </p:txBody>
      </p:sp>
      <p:sp>
        <p:nvSpPr>
          <p:cNvPr id="3" name="Content Placeholder 2"/>
          <p:cNvSpPr>
            <a:spLocks noGrp="1"/>
          </p:cNvSpPr>
          <p:nvPr>
            <p:ph idx="1"/>
          </p:nvPr>
        </p:nvSpPr>
        <p:spPr>
          <a:xfrm>
            <a:off x="751115" y="1836590"/>
            <a:ext cx="11440885" cy="4564210"/>
          </a:xfrm>
        </p:spPr>
        <p:txBody>
          <a:bodyPr>
            <a:noAutofit/>
          </a:bodyPr>
          <a:lstStyle/>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Entrepreneur and investor both help grow the company: </a:t>
            </a:r>
            <a:endParaRPr lang="en-US" sz="3600" i="1" dirty="0">
              <a:solidFill>
                <a:schemeClr val="accent4">
                  <a:lumMod val="50000"/>
                </a:schemeClr>
              </a:solidFill>
            </a:endParaRP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t>
            </a:r>
            <a:r>
              <a:rPr lang="en-US" sz="3600" i="1" dirty="0">
                <a:solidFill>
                  <a:schemeClr val="accent4">
                    <a:lumMod val="50000"/>
                  </a:schemeClr>
                </a:solidFill>
              </a:rPr>
              <a:t>Learning</a:t>
            </a:r>
            <a:r>
              <a:rPr lang="en-US" sz="3600" dirty="0">
                <a:solidFill>
                  <a:schemeClr val="accent4">
                    <a:lumMod val="50000"/>
                  </a:schemeClr>
                </a:solidFill>
              </a:rPr>
              <a:t>: discover about the company, the market, and each other   </a:t>
            </a:r>
          </a:p>
          <a:p>
            <a:pPr marL="871400" lvl="5" indent="0">
              <a:lnSpc>
                <a:spcPct val="100000"/>
              </a:lnSpc>
              <a:spcBef>
                <a:spcPts val="600"/>
              </a:spcBef>
              <a:spcAft>
                <a:spcPts val="200"/>
              </a:spcAft>
              <a:buNone/>
            </a:pPr>
            <a:r>
              <a:rPr lang="en-US" sz="3600" dirty="0">
                <a:solidFill>
                  <a:schemeClr val="accent4">
                    <a:lumMod val="50000"/>
                  </a:schemeClr>
                </a:solidFill>
              </a:rPr>
              <a:t>- Adjust (pivot) strategy, build/destroy trust</a:t>
            </a:r>
          </a:p>
          <a:p>
            <a:pPr lvl="3">
              <a:lnSpc>
                <a:spcPct val="100000"/>
              </a:lnSpc>
              <a:spcBef>
                <a:spcPts val="600"/>
              </a:spcBef>
              <a:spcAft>
                <a:spcPts val="200"/>
              </a:spcAft>
              <a:buFont typeface="Courier New" panose="02070309020205020404" pitchFamily="49" charset="0"/>
              <a:buChar char="o"/>
            </a:pPr>
            <a:r>
              <a:rPr lang="en-US" sz="3600" i="1" dirty="0">
                <a:solidFill>
                  <a:schemeClr val="accent4">
                    <a:lumMod val="50000"/>
                  </a:schemeClr>
                </a:solidFill>
              </a:rPr>
              <a:t> Governance</a:t>
            </a:r>
            <a:r>
              <a:rPr lang="en-US" sz="3600" dirty="0">
                <a:solidFill>
                  <a:schemeClr val="accent4">
                    <a:lumMod val="50000"/>
                  </a:schemeClr>
                </a:solidFill>
              </a:rPr>
              <a:t>: </a:t>
            </a:r>
            <a:r>
              <a:rPr lang="en-US" sz="3600">
                <a:solidFill>
                  <a:schemeClr val="accent4">
                    <a:lumMod val="50000"/>
                  </a:schemeClr>
                </a:solidFill>
              </a:rPr>
              <a:t>who chooses </a:t>
            </a:r>
            <a:r>
              <a:rPr lang="en-US" sz="3600" dirty="0">
                <a:solidFill>
                  <a:schemeClr val="accent4">
                    <a:lumMod val="50000"/>
                  </a:schemeClr>
                </a:solidFill>
              </a:rPr>
              <a:t>when there is disagreement? </a:t>
            </a:r>
          </a:p>
          <a:p>
            <a:pPr marL="566928" lvl="3" indent="0">
              <a:lnSpc>
                <a:spcPct val="100000"/>
              </a:lnSpc>
              <a:spcBef>
                <a:spcPts val="600"/>
              </a:spcBef>
              <a:spcAft>
                <a:spcPts val="200"/>
              </a:spcAft>
              <a:buNone/>
            </a:pPr>
            <a:r>
              <a:rPr lang="en-US" sz="3600" dirty="0">
                <a:solidFill>
                  <a:schemeClr val="accent4">
                    <a:lumMod val="50000"/>
                  </a:schemeClr>
                </a:solidFill>
              </a:rPr>
              <a:t>	- Role of board of directors</a:t>
            </a:r>
          </a:p>
        </p:txBody>
      </p:sp>
      <p:sp>
        <p:nvSpPr>
          <p:cNvPr id="4" name="Slide Number Placeholder 3"/>
          <p:cNvSpPr>
            <a:spLocks noGrp="1"/>
          </p:cNvSpPr>
          <p:nvPr>
            <p:ph type="sldNum" sz="quarter" idx="12"/>
          </p:nvPr>
        </p:nvSpPr>
        <p:spPr/>
        <p:txBody>
          <a:bodyPr/>
          <a:lstStyle/>
          <a:p>
            <a:fld id="{87505C8C-BB84-42E2-A236-8AB4ACB7820A}" type="slidenum">
              <a:rPr lang="en-US" smtClean="0"/>
              <a:t>39</a:t>
            </a:fld>
            <a:endParaRPr lang="en-US" dirty="0"/>
          </a:p>
        </p:txBody>
      </p:sp>
    </p:spTree>
    <p:extLst>
      <p:ext uri="{BB962C8B-B14F-4D97-AF65-F5344CB8AC3E}">
        <p14:creationId xmlns:p14="http://schemas.microsoft.com/office/powerpoint/2010/main" val="3349107031"/>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8" y="2040044"/>
            <a:ext cx="10927081" cy="4287604"/>
          </a:xfrm>
        </p:spPr>
        <p:txBody>
          <a:bodyPr>
            <a:normAutofit/>
          </a:bodyPr>
          <a:lstStyle/>
          <a:p>
            <a:pPr marL="228600" indent="-26988">
              <a:lnSpc>
                <a:spcPct val="124000"/>
              </a:lnSpc>
              <a:spcBef>
                <a:spcPts val="0"/>
              </a:spcBef>
              <a:spcAft>
                <a:spcPts val="0"/>
              </a:spcAft>
              <a:buNone/>
            </a:pPr>
            <a:r>
              <a:rPr lang="en-GB" sz="3600" dirty="0">
                <a:solidFill>
                  <a:schemeClr val="accent4">
                    <a:lumMod val="50000"/>
                  </a:schemeClr>
                </a:solidFill>
              </a:rPr>
              <a:t>Robert Merton (Nobel, 1997) and Myron Scholes (Nobel, 1997) provided a framework for pricing options (also </a:t>
            </a:r>
            <a:r>
              <a:rPr lang="en-GB" sz="3600">
                <a:solidFill>
                  <a:schemeClr val="accent4">
                    <a:lumMod val="50000"/>
                  </a:schemeClr>
                </a:solidFill>
              </a:rPr>
              <a:t>with Fischer </a:t>
            </a:r>
            <a:r>
              <a:rPr lang="en-GB" sz="3600" dirty="0">
                <a:solidFill>
                  <a:schemeClr val="accent4">
                    <a:lumMod val="50000"/>
                  </a:schemeClr>
                </a:solidFill>
              </a:rPr>
              <a:t>Black). VC compensation has an option</a:t>
            </a:r>
            <a:r>
              <a:rPr lang="en-US" sz="3600" dirty="0">
                <a:solidFill>
                  <a:schemeClr val="accent4">
                    <a:lumMod val="50000"/>
                  </a:schemeClr>
                </a:solidFill>
              </a:rPr>
              <a:t>-like structure.</a:t>
            </a:r>
            <a:endParaRPr lang="en-GB" sz="3600" dirty="0">
              <a:solidFill>
                <a:schemeClr val="accent4">
                  <a:lumMod val="50000"/>
                </a:schemeClr>
              </a:solidFill>
            </a:endParaRPr>
          </a:p>
          <a:p>
            <a:pPr marL="576000" lvl="2" indent="-183600">
              <a:lnSpc>
                <a:spcPct val="124000"/>
              </a:lnSpc>
              <a:spcBef>
                <a:spcPts val="0"/>
              </a:spcBef>
              <a:spcAft>
                <a:spcPts val="0"/>
              </a:spcAft>
              <a:buFont typeface="Courier New" panose="02070309020205020404" pitchFamily="49" charset="0"/>
              <a:buChar char="o"/>
            </a:pPr>
            <a:r>
              <a:rPr lang="en-US" sz="3000" dirty="0">
                <a:solidFill>
                  <a:schemeClr val="accent4">
                    <a:lumMod val="50000"/>
                  </a:schemeClr>
                </a:solidFill>
              </a:rPr>
              <a:t> </a:t>
            </a:r>
            <a:r>
              <a:rPr lang="en-US" sz="3200" dirty="0">
                <a:solidFill>
                  <a:schemeClr val="accent4">
                    <a:lumMod val="50000"/>
                  </a:schemeClr>
                </a:solidFill>
              </a:rPr>
              <a:t>Options bring their holders to greater risk-taking, consistent with observed VC investment behavior</a:t>
            </a:r>
          </a:p>
        </p:txBody>
      </p:sp>
      <p:sp>
        <p:nvSpPr>
          <p:cNvPr id="4" name="Slide Number Placeholder 3"/>
          <p:cNvSpPr>
            <a:spLocks noGrp="1"/>
          </p:cNvSpPr>
          <p:nvPr>
            <p:ph type="sldNum" sz="quarter" idx="12"/>
          </p:nvPr>
        </p:nvSpPr>
        <p:spPr/>
        <p:txBody>
          <a:bodyPr/>
          <a:lstStyle/>
          <a:p>
            <a:fld id="{87505C8C-BB84-42E2-A236-8AB4ACB7820A}" type="slidenum">
              <a:rPr lang="en-US" smtClean="0"/>
              <a:t>390</a:t>
            </a:fld>
            <a:endParaRPr lang="en-US" dirty="0"/>
          </a:p>
        </p:txBody>
      </p:sp>
      <p:sp>
        <p:nvSpPr>
          <p:cNvPr id="6" name="Title 1"/>
          <p:cNvSpPr>
            <a:spLocks noGrp="1"/>
          </p:cNvSpPr>
          <p:nvPr>
            <p:ph type="title"/>
          </p:nvPr>
        </p:nvSpPr>
        <p:spPr/>
        <p:txBody>
          <a:bodyPr>
            <a:noAutofit/>
          </a:bodyPr>
          <a:lstStyle/>
          <a:p>
            <a:pPr algn="ctr"/>
            <a:r>
              <a:rPr lang="en-US" sz="6000" dirty="0">
                <a:solidFill>
                  <a:schemeClr val="accent4">
                    <a:lumMod val="50000"/>
                  </a:schemeClr>
                </a:solidFill>
              </a:rPr>
              <a:t>Nobel insights: portfolio analysis</a:t>
            </a:r>
          </a:p>
        </p:txBody>
      </p:sp>
    </p:spTree>
    <p:extLst>
      <p:ext uri="{BB962C8B-B14F-4D97-AF65-F5344CB8AC3E}">
        <p14:creationId xmlns:p14="http://schemas.microsoft.com/office/powerpoint/2010/main" val="1965581862"/>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venture capital model</a:t>
            </a:r>
          </a:p>
        </p:txBody>
      </p:sp>
      <p:sp>
        <p:nvSpPr>
          <p:cNvPr id="3" name="Content Placeholder 2"/>
          <p:cNvSpPr>
            <a:spLocks noGrp="1"/>
          </p:cNvSpPr>
          <p:nvPr>
            <p:ph idx="1"/>
          </p:nvPr>
        </p:nvSpPr>
        <p:spPr>
          <a:xfrm>
            <a:off x="1097280" y="2040044"/>
            <a:ext cx="10938510" cy="4200736"/>
          </a:xfrm>
        </p:spPr>
        <p:txBody>
          <a:bodyPr>
            <a:noAutofit/>
          </a:bodyPr>
          <a:lstStyle/>
          <a:p>
            <a:pPr marL="0">
              <a:lnSpc>
                <a:spcPct val="100000"/>
              </a:lnSpc>
              <a:spcBef>
                <a:spcPts val="600"/>
              </a:spcBef>
              <a:buNone/>
            </a:pPr>
            <a:r>
              <a:rPr lang="en-US" sz="3600" dirty="0">
                <a:solidFill>
                  <a:schemeClr val="accent4">
                    <a:lumMod val="50000"/>
                  </a:schemeClr>
                </a:solidFill>
              </a:rPr>
              <a:t>2) How do LPs build their GP portfolio?</a:t>
            </a:r>
          </a:p>
          <a:p>
            <a:pPr marL="0">
              <a:lnSpc>
                <a:spcPct val="100000"/>
              </a:lnSpc>
              <a:spcBef>
                <a:spcPts val="600"/>
              </a:spcBef>
              <a:buNone/>
            </a:pPr>
            <a:r>
              <a:rPr lang="en-US" sz="3600" dirty="0">
                <a:solidFill>
                  <a:schemeClr val="accent4">
                    <a:lumMod val="50000"/>
                  </a:schemeClr>
                </a:solidFill>
              </a:rPr>
              <a:t>VC markets are illiquid and segmented, so it is difficult to invest in any GP at a given time: </a:t>
            </a:r>
          </a:p>
          <a:p>
            <a:pPr marL="576000" indent="-183600">
              <a:lnSpc>
                <a:spcPct val="100000"/>
              </a:lnSpc>
              <a:spcBef>
                <a:spcPts val="600"/>
              </a:spcBef>
              <a:buFont typeface="Courier New" panose="02070309020205020404" pitchFamily="49" charset="0"/>
              <a:buChar char="o"/>
            </a:pPr>
            <a:r>
              <a:rPr lang="en-US" sz="3200" dirty="0">
                <a:solidFill>
                  <a:schemeClr val="accent4">
                    <a:lumMod val="50000"/>
                  </a:schemeClr>
                </a:solidFill>
              </a:rPr>
              <a:t> They only raise funds every few years, so there are few funds investable at any time, and secondary markets are tiny</a:t>
            </a:r>
          </a:p>
          <a:p>
            <a:pPr marL="576000" indent="-183600">
              <a:lnSpc>
                <a:spcPct val="100000"/>
              </a:lnSpc>
              <a:spcBef>
                <a:spcPts val="600"/>
              </a:spcBef>
              <a:buFont typeface="Courier New" panose="02070309020205020404" pitchFamily="49" charset="0"/>
              <a:buChar char="o"/>
            </a:pPr>
            <a:r>
              <a:rPr lang="en-US" sz="3200" dirty="0">
                <a:solidFill>
                  <a:schemeClr val="accent4">
                    <a:lumMod val="50000"/>
                  </a:schemeClr>
                </a:solidFill>
              </a:rPr>
              <a:t> Use of gatekeepers or funds-of-funds to gain access in funds raised by established GPs</a:t>
            </a:r>
          </a:p>
          <a:p>
            <a:pPr marL="1138428" lvl="3" indent="-571500">
              <a:lnSpc>
                <a:spcPct val="100000"/>
              </a:lnSpc>
              <a:spcBef>
                <a:spcPts val="600"/>
              </a:spcBef>
              <a:buFont typeface="Courier New" panose="02070309020205020404" pitchFamily="49" charset="0"/>
              <a:buChar char="o"/>
            </a:pPr>
            <a:endParaRPr lang="en-US" sz="3200" dirty="0">
              <a:solidFill>
                <a:schemeClr val="accent4">
                  <a:lumMod val="50000"/>
                </a:schemeClr>
              </a:solidFill>
            </a:endParaRPr>
          </a:p>
          <a:p>
            <a:pPr marL="0">
              <a:lnSpc>
                <a:spcPct val="100000"/>
              </a:lnSpc>
              <a:spcBef>
                <a:spcPts val="600"/>
              </a:spcBef>
              <a:buNone/>
            </a:pPr>
            <a:endParaRPr lang="en-US" sz="3600" dirty="0">
              <a:solidFill>
                <a:schemeClr val="accent4">
                  <a:lumMod val="50000"/>
                </a:schemeClr>
              </a:solidFill>
            </a:endParaRPr>
          </a:p>
        </p:txBody>
      </p:sp>
    </p:spTree>
    <p:extLst>
      <p:ext uri="{BB962C8B-B14F-4D97-AF65-F5344CB8AC3E}">
        <p14:creationId xmlns:p14="http://schemas.microsoft.com/office/powerpoint/2010/main" val="3740012795"/>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Autofit/>
          </a:bodyPr>
          <a:lstStyle/>
          <a:p>
            <a:pPr algn="ctr"/>
            <a:r>
              <a:rPr lang="en-US" sz="5800" dirty="0">
                <a:solidFill>
                  <a:schemeClr val="accent4">
                    <a:lumMod val="50000"/>
                  </a:schemeClr>
                </a:solidFill>
              </a:rPr>
              <a:t>Limited partnership agreements (LPAs)</a:t>
            </a:r>
          </a:p>
        </p:txBody>
      </p:sp>
      <p:sp>
        <p:nvSpPr>
          <p:cNvPr id="3" name="Content Placeholder 2"/>
          <p:cNvSpPr>
            <a:spLocks noGrp="1"/>
          </p:cNvSpPr>
          <p:nvPr>
            <p:ph idx="1"/>
          </p:nvPr>
        </p:nvSpPr>
        <p:spPr>
          <a:xfrm>
            <a:off x="1106424" y="1939460"/>
            <a:ext cx="10938510" cy="4388188"/>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LPs cannot see (asymmetric information) and assess (lack if expertise) what GPs do.</a:t>
            </a:r>
          </a:p>
          <a:p>
            <a:pPr marL="0">
              <a:lnSpc>
                <a:spcPct val="114000"/>
              </a:lnSpc>
              <a:spcBef>
                <a:spcPts val="0"/>
              </a:spcBef>
              <a:spcAft>
                <a:spcPts val="0"/>
              </a:spcAft>
              <a:buNone/>
            </a:pPr>
            <a:r>
              <a:rPr lang="en-US" sz="3600" dirty="0">
                <a:solidFill>
                  <a:schemeClr val="accent4">
                    <a:lumMod val="50000"/>
                  </a:schemeClr>
                </a:solidFill>
              </a:rPr>
              <a:t>To preserve limited liability, LPs also refrain from intervening in the fund’s management. </a:t>
            </a:r>
          </a:p>
          <a:p>
            <a:pPr marL="0">
              <a:lnSpc>
                <a:spcPct val="114000"/>
              </a:lnSpc>
              <a:spcBef>
                <a:spcPts val="0"/>
              </a:spcBef>
              <a:spcAft>
                <a:spcPts val="0"/>
              </a:spcAft>
              <a:buNone/>
            </a:pPr>
            <a:r>
              <a:rPr lang="en-US" sz="3600" dirty="0">
                <a:solidFill>
                  <a:schemeClr val="accent4">
                    <a:lumMod val="50000"/>
                  </a:schemeClr>
                </a:solidFill>
              </a:rPr>
              <a:t>The limited partnership agreement (LPA) is a contractual solution to these problems. </a:t>
            </a:r>
          </a:p>
          <a:p>
            <a:pPr marL="576000"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t>
            </a:r>
            <a:r>
              <a:rPr lang="en-US" sz="3200" dirty="0">
                <a:solidFill>
                  <a:schemeClr val="accent4">
                    <a:lumMod val="50000"/>
                  </a:schemeClr>
                </a:solidFill>
              </a:rPr>
              <a:t>It regulates rights and duties of both parties</a:t>
            </a:r>
            <a:endParaRPr lang="en-US" sz="3600" dirty="0">
              <a:solidFill>
                <a:schemeClr val="accent4">
                  <a:lumMod val="50000"/>
                </a:schemeClr>
              </a:solidFill>
            </a:endParaRPr>
          </a:p>
        </p:txBody>
      </p:sp>
    </p:spTree>
    <p:extLst>
      <p:ext uri="{BB962C8B-B14F-4D97-AF65-F5344CB8AC3E}">
        <p14:creationId xmlns:p14="http://schemas.microsoft.com/office/powerpoint/2010/main" val="163395823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fund structure</a:t>
            </a:r>
          </a:p>
        </p:txBody>
      </p:sp>
      <p:sp>
        <p:nvSpPr>
          <p:cNvPr id="3" name="Content Placeholder 2"/>
          <p:cNvSpPr>
            <a:spLocks noGrp="1"/>
          </p:cNvSpPr>
          <p:nvPr>
            <p:ph idx="1"/>
          </p:nvPr>
        </p:nvSpPr>
        <p:spPr>
          <a:xfrm>
            <a:off x="1097280" y="2040044"/>
            <a:ext cx="10938510" cy="4200736"/>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Fund size ranges from $10M to $1B.</a:t>
            </a:r>
          </a:p>
          <a:p>
            <a:pPr marL="0">
              <a:lnSpc>
                <a:spcPct val="114000"/>
              </a:lnSpc>
              <a:spcBef>
                <a:spcPts val="0"/>
              </a:spcBef>
              <a:spcAft>
                <a:spcPts val="0"/>
              </a:spcAft>
              <a:buNone/>
            </a:pPr>
            <a:r>
              <a:rPr lang="en-US" sz="3600" dirty="0">
                <a:solidFill>
                  <a:schemeClr val="accent4">
                    <a:lumMod val="50000"/>
                  </a:schemeClr>
                </a:solidFill>
              </a:rPr>
              <a:t>Main determinant of size: VC past performance. </a:t>
            </a:r>
          </a:p>
          <a:p>
            <a:pPr marL="932688" lvl="3" indent="-4572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GP compensation gives incentive to increase fund size</a:t>
            </a:r>
          </a:p>
          <a:p>
            <a:pPr marL="0">
              <a:lnSpc>
                <a:spcPct val="114000"/>
              </a:lnSpc>
              <a:spcBef>
                <a:spcPts val="0"/>
              </a:spcBef>
              <a:spcAft>
                <a:spcPts val="0"/>
              </a:spcAft>
              <a:buNone/>
            </a:pPr>
            <a:r>
              <a:rPr lang="en-US" sz="3600" dirty="0">
                <a:solidFill>
                  <a:schemeClr val="accent4">
                    <a:lumMod val="50000"/>
                  </a:schemeClr>
                </a:solidFill>
              </a:rPr>
              <a:t>2017 average US fund size: $140M (median $50M)</a:t>
            </a:r>
          </a:p>
          <a:p>
            <a:pPr marL="1371600" lvl="4" indent="-4572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In the 2005-18 average year, 213 funds raised about $30B</a:t>
            </a:r>
          </a:p>
          <a:p>
            <a:pPr marL="1371600" lvl="4" indent="-4572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In 2018, 52 out of 257 funds raised were ‘first funds’: experimentation! </a:t>
            </a:r>
          </a:p>
          <a:p>
            <a:pPr marL="1371600" lvl="4" indent="-457200">
              <a:lnSpc>
                <a:spcPct val="11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a:p>
            <a:pPr marL="0">
              <a:lnSpc>
                <a:spcPct val="114000"/>
              </a:lnSpc>
              <a:spcBef>
                <a:spcPts val="0"/>
              </a:spcBef>
              <a:spcAft>
                <a:spcPts val="0"/>
              </a:spcAft>
              <a:buNone/>
            </a:pPr>
            <a:endParaRPr lang="en-US" sz="3200" dirty="0">
              <a:solidFill>
                <a:schemeClr val="accent4">
                  <a:lumMod val="50000"/>
                </a:schemeClr>
              </a:solidFill>
            </a:endParaRPr>
          </a:p>
        </p:txBody>
      </p:sp>
    </p:spTree>
    <p:extLst>
      <p:ext uri="{BB962C8B-B14F-4D97-AF65-F5344CB8AC3E}">
        <p14:creationId xmlns:p14="http://schemas.microsoft.com/office/powerpoint/2010/main" val="3346209566"/>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fund size distribution (US, 2018)</a:t>
            </a:r>
          </a:p>
        </p:txBody>
      </p:sp>
      <p:pic>
        <p:nvPicPr>
          <p:cNvPr id="3" name="Picture 2"/>
          <p:cNvPicPr>
            <a:picLocks noChangeAspect="1"/>
          </p:cNvPicPr>
          <p:nvPr/>
        </p:nvPicPr>
        <p:blipFill>
          <a:blip r:embed="rId2"/>
          <a:stretch>
            <a:fillRect/>
          </a:stretch>
        </p:blipFill>
        <p:spPr>
          <a:xfrm>
            <a:off x="2208591" y="2199025"/>
            <a:ext cx="7415167" cy="4123944"/>
          </a:xfrm>
          <a:prstGeom prst="rect">
            <a:avLst/>
          </a:prstGeom>
        </p:spPr>
      </p:pic>
      <p:sp>
        <p:nvSpPr>
          <p:cNvPr id="4" name="TextBox 3"/>
          <p:cNvSpPr txBox="1"/>
          <p:nvPr/>
        </p:nvSpPr>
        <p:spPr>
          <a:xfrm>
            <a:off x="3602736" y="1737360"/>
            <a:ext cx="4646272" cy="461665"/>
          </a:xfrm>
          <a:prstGeom prst="rect">
            <a:avLst/>
          </a:prstGeom>
          <a:noFill/>
        </p:spPr>
        <p:txBody>
          <a:bodyPr wrap="none" rtlCol="0">
            <a:spAutoFit/>
          </a:bodyPr>
          <a:lstStyle/>
          <a:p>
            <a:r>
              <a:rPr lang="en-US" sz="2400" dirty="0">
                <a:solidFill>
                  <a:schemeClr val="accent4">
                    <a:lumMod val="50000"/>
                  </a:schemeClr>
                </a:solidFill>
              </a:rPr>
              <a:t>Median amount of funds raised,  $B</a:t>
            </a:r>
          </a:p>
        </p:txBody>
      </p:sp>
    </p:spTree>
    <p:extLst>
      <p:ext uri="{BB962C8B-B14F-4D97-AF65-F5344CB8AC3E}">
        <p14:creationId xmlns:p14="http://schemas.microsoft.com/office/powerpoint/2010/main" val="11386056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86802"/>
            <a:ext cx="11795760" cy="1005840"/>
          </a:xfrm>
        </p:spPr>
        <p:txBody>
          <a:bodyPr>
            <a:normAutofit/>
          </a:bodyPr>
          <a:lstStyle/>
          <a:p>
            <a:pPr algn="ctr"/>
            <a:r>
              <a:rPr lang="en-US" sz="6000" dirty="0">
                <a:solidFill>
                  <a:schemeClr val="accent4">
                    <a:lumMod val="50000"/>
                  </a:schemeClr>
                </a:solidFill>
              </a:rPr>
              <a:t>LPA: US VC funds raised (US, 2005-18)</a:t>
            </a:r>
          </a:p>
        </p:txBody>
      </p:sp>
      <p:pic>
        <p:nvPicPr>
          <p:cNvPr id="5" name="Picture 4"/>
          <p:cNvPicPr>
            <a:picLocks noChangeAspect="1"/>
          </p:cNvPicPr>
          <p:nvPr/>
        </p:nvPicPr>
        <p:blipFill>
          <a:blip r:embed="rId2"/>
          <a:stretch>
            <a:fillRect/>
          </a:stretch>
        </p:blipFill>
        <p:spPr>
          <a:xfrm>
            <a:off x="2018152" y="2026796"/>
            <a:ext cx="8125216" cy="4053964"/>
          </a:xfrm>
          <a:prstGeom prst="rect">
            <a:avLst/>
          </a:prstGeom>
        </p:spPr>
      </p:pic>
      <p:sp>
        <p:nvSpPr>
          <p:cNvPr id="6" name="TextBox 5"/>
          <p:cNvSpPr txBox="1"/>
          <p:nvPr/>
        </p:nvSpPr>
        <p:spPr>
          <a:xfrm>
            <a:off x="3602736" y="1737360"/>
            <a:ext cx="5158913" cy="461665"/>
          </a:xfrm>
          <a:prstGeom prst="rect">
            <a:avLst/>
          </a:prstGeom>
          <a:noFill/>
        </p:spPr>
        <p:txBody>
          <a:bodyPr wrap="none" rtlCol="0">
            <a:spAutoFit/>
          </a:bodyPr>
          <a:lstStyle/>
          <a:p>
            <a:r>
              <a:rPr lang="en-US" sz="2400" dirty="0">
                <a:solidFill>
                  <a:schemeClr val="accent4">
                    <a:lumMod val="50000"/>
                  </a:schemeClr>
                </a:solidFill>
              </a:rPr>
              <a:t>Number and size of US VC funds raised</a:t>
            </a:r>
          </a:p>
        </p:txBody>
      </p:sp>
    </p:spTree>
    <p:extLst>
      <p:ext uri="{BB962C8B-B14F-4D97-AF65-F5344CB8AC3E}">
        <p14:creationId xmlns:p14="http://schemas.microsoft.com/office/powerpoint/2010/main" val="165515585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fund structure</a:t>
            </a:r>
          </a:p>
        </p:txBody>
      </p:sp>
      <p:sp>
        <p:nvSpPr>
          <p:cNvPr id="3" name="Content Placeholder 2"/>
          <p:cNvSpPr>
            <a:spLocks noGrp="1"/>
          </p:cNvSpPr>
          <p:nvPr>
            <p:ph idx="1"/>
          </p:nvPr>
        </p:nvSpPr>
        <p:spPr>
          <a:xfrm>
            <a:off x="1097280" y="1930316"/>
            <a:ext cx="11094720" cy="4598500"/>
          </a:xfrm>
        </p:spPr>
        <p:txBody>
          <a:bodyPr>
            <a:normAutofit/>
          </a:bodyPr>
          <a:lstStyle/>
          <a:p>
            <a:pPr marL="0">
              <a:lnSpc>
                <a:spcPct val="124000"/>
              </a:lnSpc>
              <a:spcBef>
                <a:spcPts val="0"/>
              </a:spcBef>
              <a:spcAft>
                <a:spcPts val="0"/>
              </a:spcAft>
              <a:buNone/>
            </a:pPr>
            <a:r>
              <a:rPr lang="en-US" sz="3600" dirty="0">
                <a:solidFill>
                  <a:schemeClr val="accent4">
                    <a:lumMod val="50000"/>
                  </a:schemeClr>
                </a:solidFill>
              </a:rPr>
              <a:t>Money is transferred to the fund gradually:</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Through periodic ‘capital calls’ (conserve deployed capital)</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Importance of reliability of LPs for disbursements</a:t>
            </a:r>
            <a:endParaRPr lang="en-US" sz="3600" dirty="0">
              <a:solidFill>
                <a:schemeClr val="accent4">
                  <a:lumMod val="50000"/>
                </a:schemeClr>
              </a:solidFill>
            </a:endParaRPr>
          </a:p>
          <a:p>
            <a:pPr marL="0">
              <a:lnSpc>
                <a:spcPct val="124000"/>
              </a:lnSpc>
              <a:spcBef>
                <a:spcPts val="0"/>
              </a:spcBef>
              <a:spcAft>
                <a:spcPts val="0"/>
              </a:spcAft>
              <a:buNone/>
            </a:pPr>
            <a:r>
              <a:rPr lang="en-US" sz="3600" dirty="0">
                <a:solidFill>
                  <a:schemeClr val="accent4">
                    <a:lumMod val="50000"/>
                  </a:schemeClr>
                </a:solidFill>
              </a:rPr>
              <a:t>Fund horizon is ten year. Why?</a:t>
            </a:r>
          </a:p>
          <a:p>
            <a:pPr marL="576000" lvl="4"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Investment period + harvest period: economic interpretation </a:t>
            </a:r>
          </a:p>
          <a:p>
            <a:pPr marL="0">
              <a:lnSpc>
                <a:spcPct val="124000"/>
              </a:lnSpc>
              <a:spcBef>
                <a:spcPts val="0"/>
              </a:spcBef>
              <a:spcAft>
                <a:spcPts val="0"/>
              </a:spcAft>
              <a:buNone/>
            </a:pPr>
            <a:r>
              <a:rPr lang="en-US" sz="3600" dirty="0">
                <a:solidFill>
                  <a:schemeClr val="accent4">
                    <a:lumMod val="50000"/>
                  </a:schemeClr>
                </a:solidFill>
              </a:rPr>
              <a:t>Fundraising cycle to ensure ‘go back to market’ discipline</a:t>
            </a:r>
          </a:p>
          <a:p>
            <a:pPr marL="576000" lvl="4"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Experimentation here, too</a:t>
            </a:r>
          </a:p>
        </p:txBody>
      </p:sp>
    </p:spTree>
    <p:extLst>
      <p:ext uri="{BB962C8B-B14F-4D97-AF65-F5344CB8AC3E}">
        <p14:creationId xmlns:p14="http://schemas.microsoft.com/office/powerpoint/2010/main" val="1243632422"/>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fund rules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Fund rules provide boundaries to GP actions and duties they need to perform. </a:t>
            </a:r>
          </a:p>
          <a:p>
            <a:pPr marL="0">
              <a:lnSpc>
                <a:spcPct val="114000"/>
              </a:lnSpc>
              <a:spcBef>
                <a:spcPts val="0"/>
              </a:spcBef>
              <a:spcAft>
                <a:spcPts val="0"/>
              </a:spcAft>
              <a:buNone/>
            </a:pPr>
            <a:r>
              <a:rPr lang="en-US" sz="3600" dirty="0">
                <a:solidFill>
                  <a:schemeClr val="accent4">
                    <a:lumMod val="50000"/>
                  </a:schemeClr>
                </a:solidFill>
              </a:rPr>
              <a:t>Three main areas:  </a:t>
            </a:r>
          </a:p>
          <a:p>
            <a:pPr marL="841248" lvl="4">
              <a:lnSpc>
                <a:spcPct val="114000"/>
              </a:lnSpc>
              <a:spcBef>
                <a:spcPts val="0"/>
              </a:spcBef>
              <a:spcAft>
                <a:spcPts val="0"/>
              </a:spcAft>
              <a:buNone/>
            </a:pPr>
            <a:r>
              <a:rPr lang="en-US" sz="3600" dirty="0">
                <a:solidFill>
                  <a:schemeClr val="accent4">
                    <a:lumMod val="50000"/>
                  </a:schemeClr>
                </a:solidFill>
              </a:rPr>
              <a:t>- Investment restrictions</a:t>
            </a:r>
          </a:p>
          <a:p>
            <a:pPr marL="841248" lvl="4">
              <a:lnSpc>
                <a:spcPct val="114000"/>
              </a:lnSpc>
              <a:spcBef>
                <a:spcPts val="0"/>
              </a:spcBef>
              <a:spcAft>
                <a:spcPts val="0"/>
              </a:spcAft>
              <a:buNone/>
            </a:pPr>
            <a:r>
              <a:rPr lang="en-US" sz="3600" dirty="0">
                <a:solidFill>
                  <a:schemeClr val="accent4">
                    <a:lumMod val="50000"/>
                  </a:schemeClr>
                </a:solidFill>
              </a:rPr>
              <a:t>- Management rules</a:t>
            </a:r>
          </a:p>
          <a:p>
            <a:pPr marL="841248" lvl="4">
              <a:lnSpc>
                <a:spcPct val="114000"/>
              </a:lnSpc>
              <a:spcBef>
                <a:spcPts val="0"/>
              </a:spcBef>
              <a:spcAft>
                <a:spcPts val="0"/>
              </a:spcAft>
              <a:buNone/>
            </a:pPr>
            <a:r>
              <a:rPr lang="en-US" sz="3600" dirty="0">
                <a:solidFill>
                  <a:schemeClr val="accent4">
                    <a:lumMod val="50000"/>
                  </a:schemeClr>
                </a:solidFill>
              </a:rPr>
              <a:t>- Partner activity restrictions</a:t>
            </a:r>
          </a:p>
        </p:txBody>
      </p:sp>
    </p:spTree>
    <p:extLst>
      <p:ext uri="{BB962C8B-B14F-4D97-AF65-F5344CB8AC3E}">
        <p14:creationId xmlns:p14="http://schemas.microsoft.com/office/powerpoint/2010/main" val="1072112562"/>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fund rules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4000" dirty="0">
                <a:solidFill>
                  <a:schemeClr val="accent4">
                    <a:lumMod val="50000"/>
                  </a:schemeClr>
                </a:solidFill>
              </a:rPr>
              <a:t>Investment restrictions: </a:t>
            </a:r>
          </a:p>
          <a:p>
            <a:pPr marL="914400" lvl="2" indent="-4572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Promise to invest in a specific strategy (size, stage, industry, geography), without ‘drifting. Is it optimal?</a:t>
            </a:r>
          </a:p>
          <a:p>
            <a:pPr marL="914400" lvl="2" indent="-4572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Exposure restrictions </a:t>
            </a:r>
          </a:p>
          <a:p>
            <a:pPr marL="914400" lvl="2" indent="-4572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Restrictions on cross-fund investments</a:t>
            </a:r>
          </a:p>
        </p:txBody>
      </p:sp>
    </p:spTree>
    <p:extLst>
      <p:ext uri="{BB962C8B-B14F-4D97-AF65-F5344CB8AC3E}">
        <p14:creationId xmlns:p14="http://schemas.microsoft.com/office/powerpoint/2010/main" val="1456320266"/>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fund rules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Fund management rules:</a:t>
            </a:r>
          </a:p>
          <a:p>
            <a:pPr marL="914400" lvl="4" indent="-512763">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Capital distributions back to LPs: cash vs. stock</a:t>
            </a:r>
          </a:p>
          <a:p>
            <a:pPr marL="914400" lvl="4" indent="-512763">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Limits to ‘recycling’ of fund profits into new investments</a:t>
            </a:r>
          </a:p>
        </p:txBody>
      </p:sp>
    </p:spTree>
    <p:extLst>
      <p:ext uri="{BB962C8B-B14F-4D97-AF65-F5344CB8AC3E}">
        <p14:creationId xmlns:p14="http://schemas.microsoft.com/office/powerpoint/2010/main" val="255290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intergalactic-hq.com/col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97280" y="1883228"/>
            <a:ext cx="9874345" cy="43216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4055824678"/>
              </p:ext>
            </p:extLst>
          </p:nvPr>
        </p:nvGraphicFramePr>
        <p:xfrm>
          <a:off x="2019300" y="2232026"/>
          <a:ext cx="84582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1097280" y="286603"/>
            <a:ext cx="10058400" cy="1450757"/>
          </a:xfrm>
        </p:spPr>
        <p:txBody>
          <a:bodyPr>
            <a:normAutofit/>
          </a:bodyPr>
          <a:lstStyle/>
          <a:p>
            <a:pPr algn="ctr"/>
            <a:r>
              <a:rPr lang="en-GB" sz="8000" dirty="0">
                <a:solidFill>
                  <a:schemeClr val="accent4">
                    <a:lumMod val="75000"/>
                  </a:schemeClr>
                </a:solidFill>
              </a:rPr>
              <a:t>Collision of two worlds</a:t>
            </a:r>
          </a:p>
        </p:txBody>
      </p:sp>
      <p:sp>
        <p:nvSpPr>
          <p:cNvPr id="2" name="Slide Number Placeholder 1"/>
          <p:cNvSpPr>
            <a:spLocks noGrp="1"/>
          </p:cNvSpPr>
          <p:nvPr>
            <p:ph type="sldNum" sz="quarter" idx="12"/>
          </p:nvPr>
        </p:nvSpPr>
        <p:spPr/>
        <p:txBody>
          <a:bodyPr/>
          <a:lstStyle/>
          <a:p>
            <a:fld id="{87505C8C-BB84-42E2-A236-8AB4ACB7820A}" type="slidenum">
              <a:rPr lang="en-US" smtClean="0"/>
              <a:t>4</a:t>
            </a:fld>
            <a:endParaRPr lang="en-US" dirty="0"/>
          </a:p>
        </p:txBody>
      </p:sp>
    </p:spTree>
    <p:extLst>
      <p:ext uri="{BB962C8B-B14F-4D97-AF65-F5344CB8AC3E}">
        <p14:creationId xmlns:p14="http://schemas.microsoft.com/office/powerpoint/2010/main" val="123949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0" y="286603"/>
            <a:ext cx="10626179" cy="1450757"/>
          </a:xfrm>
        </p:spPr>
        <p:txBody>
          <a:bodyPr>
            <a:normAutofit/>
          </a:bodyPr>
          <a:lstStyle/>
          <a:p>
            <a:r>
              <a:rPr lang="en-GB" sz="6000" dirty="0">
                <a:solidFill>
                  <a:schemeClr val="accent4">
                    <a:lumMod val="50000"/>
                  </a:schemeClr>
                </a:solidFill>
              </a:rPr>
              <a:t>Staged financing</a:t>
            </a:r>
            <a:endParaRPr lang="en-US" sz="6000" dirty="0">
              <a:solidFill>
                <a:schemeClr val="accent4">
                  <a:lumMod val="50000"/>
                </a:schemeClr>
              </a:solidFill>
            </a:endParaRPr>
          </a:p>
        </p:txBody>
      </p:sp>
      <p:pic>
        <p:nvPicPr>
          <p:cNvPr id="4" name="Picture 3"/>
          <p:cNvPicPr>
            <a:picLocks noChangeAspect="1"/>
          </p:cNvPicPr>
          <p:nvPr/>
        </p:nvPicPr>
        <p:blipFill>
          <a:blip r:embed="rId2"/>
          <a:stretch>
            <a:fillRect/>
          </a:stretch>
        </p:blipFill>
        <p:spPr>
          <a:xfrm>
            <a:off x="2370784" y="1818640"/>
            <a:ext cx="7580435" cy="4541919"/>
          </a:xfrm>
          <a:prstGeom prst="rect">
            <a:avLst/>
          </a:prstGeom>
        </p:spPr>
      </p:pic>
      <p:sp>
        <p:nvSpPr>
          <p:cNvPr id="3" name="Slide Number Placeholder 2"/>
          <p:cNvSpPr>
            <a:spLocks noGrp="1"/>
          </p:cNvSpPr>
          <p:nvPr>
            <p:ph type="sldNum" sz="quarter" idx="12"/>
          </p:nvPr>
        </p:nvSpPr>
        <p:spPr/>
        <p:txBody>
          <a:bodyPr/>
          <a:lstStyle/>
          <a:p>
            <a:fld id="{87505C8C-BB84-42E2-A236-8AB4ACB7820A}" type="slidenum">
              <a:rPr lang="en-US" smtClean="0"/>
              <a:t>40</a:t>
            </a:fld>
            <a:endParaRPr lang="en-US" dirty="0"/>
          </a:p>
        </p:txBody>
      </p:sp>
    </p:spTree>
    <p:extLst>
      <p:ext uri="{BB962C8B-B14F-4D97-AF65-F5344CB8AC3E}">
        <p14:creationId xmlns:p14="http://schemas.microsoft.com/office/powerpoint/2010/main" val="730907245"/>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fund rules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Partner activity restrictions: </a:t>
            </a:r>
          </a:p>
          <a:p>
            <a:pPr marL="932688" lvl="3" indent="-4572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Personal investments and cherry picking </a:t>
            </a:r>
          </a:p>
          <a:p>
            <a:pPr marL="932688" lvl="3" indent="-4572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Activity and time commitment </a:t>
            </a:r>
          </a:p>
          <a:p>
            <a:pPr marL="932688" lvl="3" indent="-4572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Separation procedure for ‘leavers’</a:t>
            </a:r>
          </a:p>
          <a:p>
            <a:pPr marL="932688" lvl="3" indent="-4572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Key man rule</a:t>
            </a:r>
          </a:p>
        </p:txBody>
      </p:sp>
    </p:spTree>
    <p:extLst>
      <p:ext uri="{BB962C8B-B14F-4D97-AF65-F5344CB8AC3E}">
        <p14:creationId xmlns:p14="http://schemas.microsoft.com/office/powerpoint/2010/main" val="2288235725"/>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GP compensation</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24000"/>
              </a:lnSpc>
              <a:spcBef>
                <a:spcPts val="0"/>
              </a:spcBef>
              <a:spcAft>
                <a:spcPts val="0"/>
              </a:spcAft>
              <a:buNone/>
            </a:pPr>
            <a:r>
              <a:rPr lang="en-US" sz="3900" dirty="0">
                <a:solidFill>
                  <a:schemeClr val="accent4">
                    <a:lumMod val="50000"/>
                  </a:schemeClr>
                </a:solidFill>
              </a:rPr>
              <a:t>Traditional model is called ‘2/20:’ </a:t>
            </a:r>
          </a:p>
          <a:p>
            <a:pPr marL="576000" indent="-183600">
              <a:lnSpc>
                <a:spcPct val="124000"/>
              </a:lnSpc>
              <a:spcBef>
                <a:spcPts val="0"/>
              </a:spcBef>
              <a:spcAft>
                <a:spcPts val="0"/>
              </a:spcAft>
              <a:buFont typeface="Courier New" panose="02070309020205020404" pitchFamily="49" charset="0"/>
              <a:buChar char="o"/>
            </a:pPr>
            <a:r>
              <a:rPr lang="en-US" sz="3900" dirty="0">
                <a:solidFill>
                  <a:schemeClr val="accent4">
                    <a:lumMod val="50000"/>
                  </a:schemeClr>
                </a:solidFill>
              </a:rPr>
              <a:t> Management fee: 2% of ‘capital’ </a:t>
            </a:r>
          </a:p>
          <a:p>
            <a:pPr marL="576000" indent="-183600">
              <a:lnSpc>
                <a:spcPct val="124000"/>
              </a:lnSpc>
              <a:spcBef>
                <a:spcPts val="0"/>
              </a:spcBef>
              <a:spcAft>
                <a:spcPts val="0"/>
              </a:spcAft>
              <a:buFont typeface="Courier New" panose="02070309020205020404" pitchFamily="49" charset="0"/>
              <a:buChar char="o"/>
            </a:pPr>
            <a:r>
              <a:rPr lang="en-US" sz="3900" dirty="0">
                <a:solidFill>
                  <a:schemeClr val="accent4">
                    <a:lumMod val="50000"/>
                  </a:schemeClr>
                </a:solidFill>
              </a:rPr>
              <a:t> Carried interest: 20% of ‘profits’</a:t>
            </a:r>
          </a:p>
          <a:p>
            <a:pPr marL="0" indent="0">
              <a:lnSpc>
                <a:spcPct val="124000"/>
              </a:lnSpc>
              <a:spcBef>
                <a:spcPts val="0"/>
              </a:spcBef>
              <a:spcAft>
                <a:spcPts val="0"/>
              </a:spcAft>
              <a:buNone/>
            </a:pPr>
            <a:r>
              <a:rPr lang="en-US" sz="3900" dirty="0">
                <a:solidFill>
                  <a:schemeClr val="accent4">
                    <a:lumMod val="50000"/>
                  </a:schemeClr>
                </a:solidFill>
              </a:rPr>
              <a:t>Goal is to cover operating costs and provide incentive to maximize final fund value.</a:t>
            </a:r>
          </a:p>
          <a:p>
            <a:pPr marL="576000" indent="-183600">
              <a:lnSpc>
                <a:spcPct val="124000"/>
              </a:lnSpc>
              <a:spcBef>
                <a:spcPts val="0"/>
              </a:spcBef>
              <a:spcAft>
                <a:spcPts val="0"/>
              </a:spcAft>
              <a:buFont typeface="Courier New" panose="02070309020205020404" pitchFamily="49" charset="0"/>
              <a:buChar char="o"/>
            </a:pPr>
            <a:endParaRPr lang="en-US" sz="3900" dirty="0">
              <a:solidFill>
                <a:schemeClr val="accent4">
                  <a:lumMod val="50000"/>
                </a:schemeClr>
              </a:solidFill>
            </a:endParaRPr>
          </a:p>
        </p:txBody>
      </p:sp>
    </p:spTree>
    <p:extLst>
      <p:ext uri="{BB962C8B-B14F-4D97-AF65-F5344CB8AC3E}">
        <p14:creationId xmlns:p14="http://schemas.microsoft.com/office/powerpoint/2010/main" val="338620494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GP compensation</a:t>
            </a:r>
          </a:p>
        </p:txBody>
      </p:sp>
      <p:sp>
        <p:nvSpPr>
          <p:cNvPr id="3" name="Content Placeholder 2"/>
          <p:cNvSpPr>
            <a:spLocks noGrp="1"/>
          </p:cNvSpPr>
          <p:nvPr>
            <p:ph idx="1"/>
          </p:nvPr>
        </p:nvSpPr>
        <p:spPr>
          <a:xfrm>
            <a:off x="1097280" y="1976036"/>
            <a:ext cx="11094720" cy="4598500"/>
          </a:xfrm>
        </p:spPr>
        <p:txBody>
          <a:bodyPr>
            <a:normAutofit fontScale="92500"/>
          </a:bodyPr>
          <a:lstStyle/>
          <a:p>
            <a:pPr marL="0">
              <a:lnSpc>
                <a:spcPct val="124000"/>
              </a:lnSpc>
              <a:spcBef>
                <a:spcPts val="0"/>
              </a:spcBef>
              <a:spcAft>
                <a:spcPts val="0"/>
              </a:spcAft>
              <a:buNone/>
            </a:pPr>
            <a:r>
              <a:rPr lang="en-US" sz="3900" dirty="0">
                <a:solidFill>
                  <a:schemeClr val="accent4">
                    <a:lumMod val="50000"/>
                  </a:schemeClr>
                </a:solidFill>
              </a:rPr>
              <a:t>Management fee: covers operational costs </a:t>
            </a:r>
          </a:p>
          <a:p>
            <a:pPr marL="0">
              <a:lnSpc>
                <a:spcPct val="124000"/>
              </a:lnSpc>
              <a:spcBef>
                <a:spcPts val="0"/>
              </a:spcBef>
              <a:spcAft>
                <a:spcPts val="0"/>
              </a:spcAft>
              <a:buNone/>
            </a:pPr>
            <a:r>
              <a:rPr lang="en-US" sz="3900" dirty="0">
                <a:solidFill>
                  <a:schemeClr val="accent4">
                    <a:lumMod val="50000"/>
                  </a:schemeClr>
                </a:solidFill>
              </a:rPr>
              <a:t>Need to choose level and basis: </a:t>
            </a:r>
          </a:p>
          <a:p>
            <a:pPr marL="1371600" lvl="4" indent="-4572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Level: 2%  or 2% investment period &amp; 1% harvest period</a:t>
            </a:r>
          </a:p>
          <a:p>
            <a:pPr marL="1371600" lvl="4" indent="-4572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Basis: committed or invested capital</a:t>
            </a:r>
          </a:p>
          <a:p>
            <a:pPr marL="1371600" lvl="4" indent="-4572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Common: 2% on committed capital in investment period, and 1% on invested capital on harvest period – with variations</a:t>
            </a:r>
          </a:p>
          <a:p>
            <a:pPr marL="0">
              <a:lnSpc>
                <a:spcPct val="124000"/>
              </a:lnSpc>
              <a:spcBef>
                <a:spcPts val="0"/>
              </a:spcBef>
              <a:spcAft>
                <a:spcPts val="0"/>
              </a:spcAft>
              <a:buNone/>
            </a:pPr>
            <a:r>
              <a:rPr lang="en-US" sz="3900" dirty="0">
                <a:solidFill>
                  <a:schemeClr val="accent4">
                    <a:lumMod val="50000"/>
                  </a:schemeClr>
                </a:solidFill>
              </a:rPr>
              <a:t>Management fee creates an incentive to raise larger funds</a:t>
            </a:r>
          </a:p>
        </p:txBody>
      </p:sp>
    </p:spTree>
    <p:extLst>
      <p:ext uri="{BB962C8B-B14F-4D97-AF65-F5344CB8AC3E}">
        <p14:creationId xmlns:p14="http://schemas.microsoft.com/office/powerpoint/2010/main" val="291634979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GP compensation</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Carried interest (Carry): aligns LP and GP incentives</a:t>
            </a:r>
          </a:p>
          <a:p>
            <a:pPr marL="0">
              <a:lnSpc>
                <a:spcPct val="114000"/>
              </a:lnSpc>
              <a:spcBef>
                <a:spcPts val="0"/>
              </a:spcBef>
              <a:spcAft>
                <a:spcPts val="0"/>
              </a:spcAft>
              <a:buNone/>
            </a:pPr>
            <a:r>
              <a:rPr lang="en-US" sz="3600" dirty="0">
                <a:solidFill>
                  <a:schemeClr val="accent4">
                    <a:lumMod val="50000"/>
                  </a:schemeClr>
                </a:solidFill>
              </a:rPr>
              <a:t>Need to define profits and payment rules</a:t>
            </a:r>
          </a:p>
          <a:p>
            <a:pPr marL="0">
              <a:lnSpc>
                <a:spcPct val="114000"/>
              </a:lnSpc>
              <a:spcBef>
                <a:spcPts val="0"/>
              </a:spcBef>
              <a:spcAft>
                <a:spcPts val="0"/>
              </a:spcAft>
              <a:buNone/>
            </a:pPr>
            <a:r>
              <a:rPr lang="en-US" sz="3600" dirty="0">
                <a:solidFill>
                  <a:schemeClr val="accent4">
                    <a:lumMod val="50000"/>
                  </a:schemeClr>
                </a:solidFill>
              </a:rPr>
              <a:t>Standard (very stable): 20% of profits from the investment</a:t>
            </a: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Profits: exit proceeds minus contributed capital and management fee</a:t>
            </a: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Hurdle rate: 8% common, often with catch-up provision</a:t>
            </a: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Variations on: carry level (uncommon), profit, hurdle</a:t>
            </a:r>
          </a:p>
        </p:txBody>
      </p:sp>
    </p:spTree>
    <p:extLst>
      <p:ext uri="{BB962C8B-B14F-4D97-AF65-F5344CB8AC3E}">
        <p14:creationId xmlns:p14="http://schemas.microsoft.com/office/powerpoint/2010/main" val="2143289745"/>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GP compensation</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1200"/>
              </a:spcAft>
              <a:buNone/>
            </a:pPr>
            <a:r>
              <a:rPr lang="en-US" sz="3600" dirty="0">
                <a:solidFill>
                  <a:schemeClr val="accent4">
                    <a:lumMod val="50000"/>
                  </a:schemeClr>
                </a:solidFill>
              </a:rPr>
              <a:t>Timing of compensation:</a:t>
            </a:r>
          </a:p>
          <a:p>
            <a:pPr marL="0">
              <a:lnSpc>
                <a:spcPct val="114000"/>
              </a:lnSpc>
              <a:spcBef>
                <a:spcPts val="0"/>
              </a:spcBef>
              <a:spcAft>
                <a:spcPts val="1200"/>
              </a:spcAft>
              <a:buNone/>
            </a:pPr>
            <a:r>
              <a:rPr lang="en-US" sz="3600" dirty="0">
                <a:solidFill>
                  <a:schemeClr val="accent4">
                    <a:lumMod val="50000"/>
                  </a:schemeClr>
                </a:solidFill>
              </a:rPr>
              <a:t>Management fee: quarterly </a:t>
            </a:r>
          </a:p>
          <a:p>
            <a:pPr marL="0">
              <a:lnSpc>
                <a:spcPct val="114000"/>
              </a:lnSpc>
              <a:spcBef>
                <a:spcPts val="0"/>
              </a:spcBef>
              <a:spcAft>
                <a:spcPts val="1200"/>
              </a:spcAft>
              <a:buNone/>
            </a:pPr>
            <a:r>
              <a:rPr lang="en-US" sz="3600" dirty="0">
                <a:solidFill>
                  <a:schemeClr val="accent4">
                    <a:lumMod val="50000"/>
                  </a:schemeClr>
                </a:solidFill>
              </a:rPr>
              <a:t>Carry: either at fund liquidation (‘European waterfall’) or at each exit event (‘American waterfall’)</a:t>
            </a:r>
          </a:p>
          <a:p>
            <a:pPr marL="576000" lvl="5" indent="-183600">
              <a:lnSpc>
                <a:spcPct val="114000"/>
              </a:lnSpc>
              <a:spcBef>
                <a:spcPts val="0"/>
              </a:spcBef>
              <a:spcAft>
                <a:spcPts val="1200"/>
              </a:spcAft>
              <a:buFont typeface="Courier New" panose="02070309020205020404" pitchFamily="49" charset="0"/>
              <a:buChar char="o"/>
            </a:pPr>
            <a:r>
              <a:rPr lang="en-US" sz="3200" dirty="0">
                <a:solidFill>
                  <a:schemeClr val="accent4">
                    <a:lumMod val="50000"/>
                  </a:schemeClr>
                </a:solidFill>
              </a:rPr>
              <a:t> Claw-back provisions protect LPs, but often difficult to enforce</a:t>
            </a:r>
          </a:p>
          <a:p>
            <a:pPr marL="0" indent="-92573">
              <a:lnSpc>
                <a:spcPct val="114000"/>
              </a:lnSpc>
              <a:spcBef>
                <a:spcPts val="0"/>
              </a:spcBef>
              <a:spcAft>
                <a:spcPts val="1200"/>
              </a:spcAft>
              <a:buNone/>
            </a:pPr>
            <a:r>
              <a:rPr lang="en-US" sz="3600" dirty="0">
                <a:solidFill>
                  <a:schemeClr val="accent4">
                    <a:lumMod val="50000"/>
                  </a:schemeClr>
                </a:solidFill>
              </a:rPr>
              <a:t>Taxation of carry: capital gains or income tax? </a:t>
            </a:r>
          </a:p>
        </p:txBody>
      </p:sp>
    </p:spTree>
    <p:extLst>
      <p:ext uri="{BB962C8B-B14F-4D97-AF65-F5344CB8AC3E}">
        <p14:creationId xmlns:p14="http://schemas.microsoft.com/office/powerpoint/2010/main" val="250691392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GP compensation example</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24000"/>
              </a:lnSpc>
              <a:spcBef>
                <a:spcPts val="0"/>
              </a:spcBef>
              <a:spcAft>
                <a:spcPts val="0"/>
              </a:spcAft>
              <a:buNone/>
            </a:pPr>
            <a:r>
              <a:rPr lang="en-US" sz="3900" dirty="0">
                <a:solidFill>
                  <a:schemeClr val="accent4">
                    <a:lumMod val="50000"/>
                  </a:schemeClr>
                </a:solidFill>
              </a:rPr>
              <a:t>Fund size: assume $100M</a:t>
            </a:r>
          </a:p>
          <a:p>
            <a:pPr marL="914400" lvl="4" indent="-4572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Management fee: 2% on committed capital in investment period, 1% on invested capital in harvest period (with straight decrease over 5 years: 100, 80, 60, 40, 20): </a:t>
            </a:r>
          </a:p>
          <a:p>
            <a:pPr marL="914400" lvl="6" indent="-457200">
              <a:lnSpc>
                <a:spcPct val="124000"/>
              </a:lnSpc>
              <a:spcBef>
                <a:spcPts val="0"/>
              </a:spcBef>
              <a:spcAft>
                <a:spcPts val="0"/>
              </a:spcAft>
              <a:buNone/>
            </a:pPr>
            <a:r>
              <a:rPr lang="en-US" sz="3200" dirty="0">
                <a:solidFill>
                  <a:schemeClr val="accent4">
                    <a:lumMod val="50000"/>
                  </a:schemeClr>
                </a:solidFill>
              </a:rPr>
              <a:t>	 Fee = $13M = $10M (=5*0.02*$100M) </a:t>
            </a:r>
          </a:p>
          <a:p>
            <a:pPr marL="914400" lvl="6" indent="-457200">
              <a:lnSpc>
                <a:spcPct val="124000"/>
              </a:lnSpc>
              <a:spcBef>
                <a:spcPts val="0"/>
              </a:spcBef>
              <a:spcAft>
                <a:spcPts val="0"/>
              </a:spcAft>
              <a:buNone/>
            </a:pPr>
            <a:r>
              <a:rPr lang="en-US" sz="3200">
                <a:solidFill>
                  <a:schemeClr val="accent4">
                    <a:lumMod val="50000"/>
                  </a:schemeClr>
                </a:solidFill>
              </a:rPr>
              <a:t>		+ </a:t>
            </a:r>
            <a:r>
              <a:rPr lang="en-US" sz="3200" dirty="0">
                <a:solidFill>
                  <a:schemeClr val="accent4">
                    <a:lumMod val="50000"/>
                  </a:schemeClr>
                </a:solidFill>
              </a:rPr>
              <a:t>$3M (=0.01*($100M+$80M+$60M+$40M+$20M))</a:t>
            </a:r>
          </a:p>
        </p:txBody>
      </p:sp>
    </p:spTree>
    <p:extLst>
      <p:ext uri="{BB962C8B-B14F-4D97-AF65-F5344CB8AC3E}">
        <p14:creationId xmlns:p14="http://schemas.microsoft.com/office/powerpoint/2010/main" val="32575633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GP compensation example</a:t>
            </a:r>
          </a:p>
        </p:txBody>
      </p:sp>
      <p:sp>
        <p:nvSpPr>
          <p:cNvPr id="3" name="Content Placeholder 2"/>
          <p:cNvSpPr>
            <a:spLocks noGrp="1"/>
          </p:cNvSpPr>
          <p:nvPr>
            <p:ph idx="1"/>
          </p:nvPr>
        </p:nvSpPr>
        <p:spPr>
          <a:xfrm>
            <a:off x="1097280" y="1976036"/>
            <a:ext cx="11094720" cy="4598500"/>
          </a:xfrm>
        </p:spPr>
        <p:txBody>
          <a:bodyPr>
            <a:normAutofit/>
          </a:bodyPr>
          <a:lstStyle/>
          <a:p>
            <a:pPr marL="914400" lvl="3" indent="-4572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Carry: assume $350M exit proceeds</a:t>
            </a:r>
          </a:p>
          <a:p>
            <a:pPr marL="914400" lvl="3" indent="-4572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Profits amount to $237M = $350M-$100M-$13M </a:t>
            </a:r>
          </a:p>
          <a:p>
            <a:pPr marL="914400" lvl="3" indent="-4572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Carry: $47.4M=0.2*$237M</a:t>
            </a:r>
          </a:p>
          <a:p>
            <a:pPr marL="914400" lvl="3" indent="-4572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Variations, hurdle rate, claw back …</a:t>
            </a:r>
          </a:p>
        </p:txBody>
      </p:sp>
    </p:spTree>
    <p:extLst>
      <p:ext uri="{BB962C8B-B14F-4D97-AF65-F5344CB8AC3E}">
        <p14:creationId xmlns:p14="http://schemas.microsoft.com/office/powerpoint/2010/main" val="2073823431"/>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LPA: GP compensation unveiled</a:t>
            </a:r>
          </a:p>
        </p:txBody>
      </p:sp>
      <p:sp>
        <p:nvSpPr>
          <p:cNvPr id="3" name="Content Placeholder 2"/>
          <p:cNvSpPr>
            <a:spLocks noGrp="1"/>
          </p:cNvSpPr>
          <p:nvPr>
            <p:ph idx="1"/>
          </p:nvPr>
        </p:nvSpPr>
        <p:spPr>
          <a:xfrm>
            <a:off x="1097280" y="1976036"/>
            <a:ext cx="11094720" cy="4598500"/>
          </a:xfrm>
        </p:spPr>
        <p:txBody>
          <a:bodyPr>
            <a:normAutofit fontScale="92500"/>
          </a:bodyPr>
          <a:lstStyle/>
          <a:p>
            <a:pPr marL="0">
              <a:lnSpc>
                <a:spcPct val="124000"/>
              </a:lnSpc>
              <a:spcBef>
                <a:spcPts val="0"/>
              </a:spcBef>
              <a:spcAft>
                <a:spcPts val="0"/>
              </a:spcAft>
              <a:buNone/>
            </a:pPr>
            <a:r>
              <a:rPr lang="en-US" sz="3900" dirty="0">
                <a:solidFill>
                  <a:schemeClr val="accent4">
                    <a:lumMod val="50000"/>
                  </a:schemeClr>
                </a:solidFill>
              </a:rPr>
              <a:t>What do academic studies find? </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For larger funds, management fees can be greater than carry!</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Are incentives aligned? Funds earning higher fee deliver higher net returns to LPs. Fees are also cyclical, reflecting bargaining power</a:t>
            </a:r>
          </a:p>
          <a:p>
            <a:pPr marL="576000" lvl="4"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Over a VC partner’s lifetime, current performance affects future performance directly (fee and carry) and indirectly (more and larger funds raised, so more fees)</a:t>
            </a:r>
          </a:p>
        </p:txBody>
      </p:sp>
    </p:spTree>
    <p:extLst>
      <p:ext uri="{BB962C8B-B14F-4D97-AF65-F5344CB8AC3E}">
        <p14:creationId xmlns:p14="http://schemas.microsoft.com/office/powerpoint/2010/main" val="825697046"/>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90" y="286603"/>
            <a:ext cx="11776340" cy="1450757"/>
          </a:xfrm>
        </p:spPr>
        <p:txBody>
          <a:bodyPr>
            <a:normAutofit/>
          </a:bodyPr>
          <a:lstStyle/>
          <a:p>
            <a:pPr algn="ctr"/>
            <a:r>
              <a:rPr lang="en-US" sz="6000" dirty="0">
                <a:solidFill>
                  <a:schemeClr val="accent4">
                    <a:lumMod val="50000"/>
                  </a:schemeClr>
                </a:solidFill>
              </a:rPr>
              <a:t>LPA: GP incentives</a:t>
            </a:r>
          </a:p>
        </p:txBody>
      </p:sp>
      <p:sp>
        <p:nvSpPr>
          <p:cNvPr id="3" name="Content Placeholder 2"/>
          <p:cNvSpPr>
            <a:spLocks noGrp="1"/>
          </p:cNvSpPr>
          <p:nvPr>
            <p:ph idx="1"/>
          </p:nvPr>
        </p:nvSpPr>
        <p:spPr>
          <a:xfrm>
            <a:off x="1097280" y="1976036"/>
            <a:ext cx="10871650" cy="4598500"/>
          </a:xfrm>
        </p:spPr>
        <p:txBody>
          <a:bodyPr>
            <a:normAutofit fontScale="70000" lnSpcReduction="20000"/>
          </a:bodyPr>
          <a:lstStyle/>
          <a:p>
            <a:pPr marL="0">
              <a:lnSpc>
                <a:spcPct val="134000"/>
              </a:lnSpc>
              <a:spcBef>
                <a:spcPts val="0"/>
              </a:spcBef>
              <a:spcAft>
                <a:spcPts val="0"/>
              </a:spcAft>
              <a:buNone/>
            </a:pPr>
            <a:r>
              <a:rPr lang="en-US" sz="5100" dirty="0">
                <a:solidFill>
                  <a:schemeClr val="accent4">
                    <a:lumMod val="50000"/>
                  </a:schemeClr>
                </a:solidFill>
              </a:rPr>
              <a:t>Fees give an incentive to raise larger funds: is such growth ‘sustainable’? </a:t>
            </a:r>
          </a:p>
          <a:p>
            <a:pPr marL="1204288" lvl="4" indent="-183600">
              <a:lnSpc>
                <a:spcPct val="134000"/>
              </a:lnSpc>
              <a:spcBef>
                <a:spcPts val="0"/>
              </a:spcBef>
              <a:spcAft>
                <a:spcPts val="0"/>
              </a:spcAft>
              <a:buFont typeface="Courier New" panose="02070309020205020404" pitchFamily="49" charset="0"/>
              <a:buChar char="o"/>
            </a:pPr>
            <a:r>
              <a:rPr lang="en-US" sz="4300" dirty="0">
                <a:solidFill>
                  <a:schemeClr val="accent4">
                    <a:lumMod val="50000"/>
                  </a:schemeClr>
                </a:solidFill>
              </a:rPr>
              <a:t> Venture investing is largely not scalable</a:t>
            </a:r>
          </a:p>
          <a:p>
            <a:pPr marL="1204288" lvl="4" indent="-183600">
              <a:lnSpc>
                <a:spcPct val="134000"/>
              </a:lnSpc>
              <a:spcBef>
                <a:spcPts val="0"/>
              </a:spcBef>
              <a:spcAft>
                <a:spcPts val="0"/>
              </a:spcAft>
              <a:buFont typeface="Courier New" panose="02070309020205020404" pitchFamily="49" charset="0"/>
              <a:buChar char="o"/>
            </a:pPr>
            <a:r>
              <a:rPr lang="en-US" sz="4300" dirty="0">
                <a:solidFill>
                  <a:schemeClr val="accent4">
                    <a:lumMod val="50000"/>
                  </a:schemeClr>
                </a:solidFill>
              </a:rPr>
              <a:t> Limited supply side of good startups in a given space</a:t>
            </a:r>
          </a:p>
          <a:p>
            <a:pPr marL="0">
              <a:lnSpc>
                <a:spcPct val="134000"/>
              </a:lnSpc>
              <a:spcBef>
                <a:spcPts val="0"/>
              </a:spcBef>
              <a:spcAft>
                <a:spcPts val="0"/>
              </a:spcAft>
              <a:buNone/>
            </a:pPr>
            <a:r>
              <a:rPr lang="en-US" sz="5100" dirty="0">
                <a:solidFill>
                  <a:schemeClr val="accent4">
                    <a:lumMod val="50000"/>
                  </a:schemeClr>
                </a:solidFill>
              </a:rPr>
              <a:t>Result: ‘strategy drift’ with larger funds investing at later stages, where more money is put into a single company.</a:t>
            </a:r>
            <a:r>
              <a:rPr lang="en-US" sz="4200" dirty="0">
                <a:solidFill>
                  <a:schemeClr val="accent4">
                    <a:lumMod val="50000"/>
                  </a:schemeClr>
                </a:solidFill>
              </a:rPr>
              <a:t> </a:t>
            </a:r>
          </a:p>
          <a:p>
            <a:pPr marL="1204288" lvl="4" indent="-183600">
              <a:lnSpc>
                <a:spcPct val="134000"/>
              </a:lnSpc>
              <a:spcBef>
                <a:spcPts val="0"/>
              </a:spcBef>
              <a:spcAft>
                <a:spcPts val="0"/>
              </a:spcAft>
              <a:buFont typeface="Courier New" panose="02070309020205020404" pitchFamily="49" charset="0"/>
              <a:buChar char="o"/>
            </a:pPr>
            <a:r>
              <a:rPr lang="en-US" sz="4300" dirty="0">
                <a:solidFill>
                  <a:schemeClr val="accent4">
                    <a:lumMod val="50000"/>
                  </a:schemeClr>
                </a:solidFill>
              </a:rPr>
              <a:t> Can a VC perform well across early and late stages?</a:t>
            </a:r>
            <a:endParaRPr lang="en-US" sz="4200" dirty="0">
              <a:solidFill>
                <a:schemeClr val="accent4">
                  <a:lumMod val="50000"/>
                </a:schemeClr>
              </a:solidFill>
            </a:endParaRPr>
          </a:p>
        </p:txBody>
      </p:sp>
    </p:spTree>
    <p:extLst>
      <p:ext uri="{BB962C8B-B14F-4D97-AF65-F5344CB8AC3E}">
        <p14:creationId xmlns:p14="http://schemas.microsoft.com/office/powerpoint/2010/main" val="1537403327"/>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90" y="286603"/>
            <a:ext cx="11776340" cy="1450757"/>
          </a:xfrm>
        </p:spPr>
        <p:txBody>
          <a:bodyPr>
            <a:normAutofit/>
          </a:bodyPr>
          <a:lstStyle/>
          <a:p>
            <a:pPr algn="ctr"/>
            <a:r>
              <a:rPr lang="en-US" sz="6000" dirty="0">
                <a:solidFill>
                  <a:schemeClr val="accent4">
                    <a:lumMod val="50000"/>
                  </a:schemeClr>
                </a:solidFill>
              </a:rPr>
              <a:t>LPA: GP incentives</a:t>
            </a:r>
          </a:p>
        </p:txBody>
      </p:sp>
      <p:sp>
        <p:nvSpPr>
          <p:cNvPr id="3" name="Content Placeholder 2"/>
          <p:cNvSpPr>
            <a:spLocks noGrp="1"/>
          </p:cNvSpPr>
          <p:nvPr>
            <p:ph idx="1"/>
          </p:nvPr>
        </p:nvSpPr>
        <p:spPr>
          <a:xfrm>
            <a:off x="1097280" y="1976036"/>
            <a:ext cx="11094720" cy="4598500"/>
          </a:xfrm>
        </p:spPr>
        <p:txBody>
          <a:bodyPr>
            <a:normAutofit fontScale="70000" lnSpcReduction="20000"/>
          </a:bodyPr>
          <a:lstStyle/>
          <a:p>
            <a:pPr marL="0">
              <a:lnSpc>
                <a:spcPct val="134000"/>
              </a:lnSpc>
              <a:spcBef>
                <a:spcPts val="0"/>
              </a:spcBef>
              <a:spcAft>
                <a:spcPts val="0"/>
              </a:spcAft>
              <a:buNone/>
            </a:pPr>
            <a:r>
              <a:rPr lang="en-US" sz="5100" dirty="0">
                <a:solidFill>
                  <a:schemeClr val="accent4">
                    <a:lumMod val="50000"/>
                  </a:schemeClr>
                </a:solidFill>
              </a:rPr>
              <a:t>LPs diversify across GPs -&gt; Want GPs to focus on their area of expertise -&gt; The LPA constrains risk-taking:</a:t>
            </a:r>
          </a:p>
          <a:p>
            <a:pPr marL="576000" lvl="5" indent="-183600">
              <a:lnSpc>
                <a:spcPct val="134000"/>
              </a:lnSpc>
              <a:spcBef>
                <a:spcPts val="0"/>
              </a:spcBef>
              <a:spcAft>
                <a:spcPts val="0"/>
              </a:spcAft>
              <a:buFont typeface="Courier New" panose="02070309020205020404" pitchFamily="49" charset="0"/>
              <a:buChar char="o"/>
            </a:pPr>
            <a:r>
              <a:rPr lang="en-US" sz="4000" dirty="0">
                <a:solidFill>
                  <a:schemeClr val="accent4">
                    <a:lumMod val="50000"/>
                  </a:schemeClr>
                </a:solidFill>
              </a:rPr>
              <a:t> GPs diversify by investing in startups competing in the same space</a:t>
            </a:r>
          </a:p>
          <a:p>
            <a:pPr marL="576000" lvl="5" indent="-183600">
              <a:lnSpc>
                <a:spcPct val="134000"/>
              </a:lnSpc>
              <a:spcBef>
                <a:spcPts val="0"/>
              </a:spcBef>
              <a:spcAft>
                <a:spcPts val="0"/>
              </a:spcAft>
              <a:buFont typeface="Courier New" panose="02070309020205020404" pitchFamily="49" charset="0"/>
              <a:buChar char="o"/>
            </a:pPr>
            <a:r>
              <a:rPr lang="en-US" sz="4000" dirty="0">
                <a:solidFill>
                  <a:schemeClr val="accent4">
                    <a:lumMod val="50000"/>
                  </a:schemeClr>
                </a:solidFill>
              </a:rPr>
              <a:t> ‘Strategy drift’ is an important reason for not reinvesting</a:t>
            </a:r>
          </a:p>
          <a:p>
            <a:pPr marL="0">
              <a:lnSpc>
                <a:spcPct val="134000"/>
              </a:lnSpc>
              <a:spcBef>
                <a:spcPts val="0"/>
              </a:spcBef>
              <a:spcAft>
                <a:spcPts val="0"/>
              </a:spcAft>
              <a:buNone/>
            </a:pPr>
            <a:r>
              <a:rPr lang="en-US" sz="5100" dirty="0">
                <a:solidFill>
                  <a:schemeClr val="accent4">
                    <a:lumMod val="50000"/>
                  </a:schemeClr>
                </a:solidFill>
              </a:rPr>
              <a:t>Fundraising cycle creates reputational concerns: GPs want to keep raising funds to keep earning fees:</a:t>
            </a:r>
          </a:p>
          <a:p>
            <a:pPr marL="1371600" lvl="4" indent="-457200">
              <a:lnSpc>
                <a:spcPct val="134000"/>
              </a:lnSpc>
              <a:spcBef>
                <a:spcPts val="0"/>
              </a:spcBef>
              <a:spcAft>
                <a:spcPts val="0"/>
              </a:spcAft>
              <a:buFont typeface="Courier New" panose="02070309020205020404" pitchFamily="49" charset="0"/>
              <a:buChar char="o"/>
            </a:pPr>
            <a:r>
              <a:rPr lang="en-US" sz="4000" dirty="0">
                <a:solidFill>
                  <a:schemeClr val="accent4">
                    <a:lumMod val="50000"/>
                  </a:schemeClr>
                </a:solidFill>
              </a:rPr>
              <a:t>GP’s payoff function convex by design -&gt; it encourages risk-taking</a:t>
            </a:r>
          </a:p>
        </p:txBody>
      </p:sp>
    </p:spTree>
    <p:extLst>
      <p:ext uri="{BB962C8B-B14F-4D97-AF65-F5344CB8AC3E}">
        <p14:creationId xmlns:p14="http://schemas.microsoft.com/office/powerpoint/2010/main" val="2757778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286603"/>
            <a:ext cx="10678160" cy="1450757"/>
          </a:xfrm>
        </p:spPr>
        <p:txBody>
          <a:bodyPr>
            <a:normAutofit/>
          </a:bodyPr>
          <a:lstStyle/>
          <a:p>
            <a:r>
              <a:rPr lang="en-US" sz="6000" dirty="0">
                <a:solidFill>
                  <a:schemeClr val="accent4">
                    <a:lumMod val="50000"/>
                  </a:schemeClr>
                </a:solidFill>
              </a:rPr>
              <a:t>Staged financing</a:t>
            </a:r>
          </a:p>
        </p:txBody>
      </p:sp>
      <p:sp>
        <p:nvSpPr>
          <p:cNvPr id="3" name="Content Placeholder 2"/>
          <p:cNvSpPr>
            <a:spLocks noGrp="1"/>
          </p:cNvSpPr>
          <p:nvPr>
            <p:ph idx="1"/>
          </p:nvPr>
        </p:nvSpPr>
        <p:spPr>
          <a:xfrm>
            <a:off x="1117600" y="2040044"/>
            <a:ext cx="10911840" cy="4369900"/>
          </a:xfrm>
        </p:spPr>
        <p:txBody>
          <a:bodyPr>
            <a:noAutofit/>
          </a:bodyPr>
          <a:lstStyle/>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The FIRE framework encompasses staged financing:</a:t>
            </a:r>
            <a:endParaRPr lang="en-US" sz="3600" i="1" dirty="0">
              <a:solidFill>
                <a:schemeClr val="accent4">
                  <a:lumMod val="50000"/>
                </a:schemeClr>
              </a:solidFill>
            </a:endParaRP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Money is provided over several rounds every 12/18 months</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Milestone-based</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Staging vs. tranching</a:t>
            </a:r>
          </a:p>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Entrepreneur and investor both face costs and benefits, but often staging is mutually advantageous</a:t>
            </a:r>
          </a:p>
        </p:txBody>
      </p:sp>
      <p:sp>
        <p:nvSpPr>
          <p:cNvPr id="4" name="Slide Number Placeholder 3"/>
          <p:cNvSpPr>
            <a:spLocks noGrp="1"/>
          </p:cNvSpPr>
          <p:nvPr>
            <p:ph type="sldNum" sz="quarter" idx="12"/>
          </p:nvPr>
        </p:nvSpPr>
        <p:spPr/>
        <p:txBody>
          <a:bodyPr/>
          <a:lstStyle/>
          <a:p>
            <a:fld id="{87505C8C-BB84-42E2-A236-8AB4ACB7820A}" type="slidenum">
              <a:rPr lang="en-US" smtClean="0"/>
              <a:t>41</a:t>
            </a:fld>
            <a:endParaRPr lang="en-US" dirty="0"/>
          </a:p>
        </p:txBody>
      </p:sp>
    </p:spTree>
    <p:extLst>
      <p:ext uri="{BB962C8B-B14F-4D97-AF65-F5344CB8AC3E}">
        <p14:creationId xmlns:p14="http://schemas.microsoft.com/office/powerpoint/2010/main" val="270824943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90" y="286603"/>
            <a:ext cx="11776340" cy="1450757"/>
          </a:xfrm>
        </p:spPr>
        <p:txBody>
          <a:bodyPr>
            <a:normAutofit/>
          </a:bodyPr>
          <a:lstStyle/>
          <a:p>
            <a:pPr algn="ctr"/>
            <a:r>
              <a:rPr lang="en-US" sz="6000" dirty="0">
                <a:solidFill>
                  <a:schemeClr val="accent4">
                    <a:lumMod val="50000"/>
                  </a:schemeClr>
                </a:solidFill>
              </a:rPr>
              <a:t>LPA: GP incentives</a:t>
            </a:r>
          </a:p>
        </p:txBody>
      </p:sp>
      <p:sp>
        <p:nvSpPr>
          <p:cNvPr id="3" name="Content Placeholder 2"/>
          <p:cNvSpPr>
            <a:spLocks noGrp="1"/>
          </p:cNvSpPr>
          <p:nvPr>
            <p:ph idx="1"/>
          </p:nvPr>
        </p:nvSpPr>
        <p:spPr>
          <a:xfrm>
            <a:off x="1106424" y="1985180"/>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The LPA has consequences for portfolio companies: </a:t>
            </a: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Ten-year fund life limits investment horizon</a:t>
            </a:r>
          </a:p>
          <a:p>
            <a:pPr marL="915987" lvl="5" indent="0">
              <a:lnSpc>
                <a:spcPct val="114000"/>
              </a:lnSpc>
              <a:spcBef>
                <a:spcPts val="0"/>
              </a:spcBef>
              <a:spcAft>
                <a:spcPts val="0"/>
              </a:spcAft>
              <a:buNone/>
            </a:pPr>
            <a:r>
              <a:rPr lang="en-US" sz="3000" dirty="0">
                <a:solidFill>
                  <a:schemeClr val="accent4">
                    <a:lumMod val="50000"/>
                  </a:schemeClr>
                </a:solidFill>
              </a:rPr>
              <a:t>- E.g.: biotech, where strategic alliances flourish </a:t>
            </a:r>
          </a:p>
          <a:p>
            <a:pPr marL="915987" lvl="5" indent="0">
              <a:lnSpc>
                <a:spcPct val="114000"/>
              </a:lnSpc>
              <a:spcBef>
                <a:spcPts val="0"/>
              </a:spcBef>
              <a:spcAft>
                <a:spcPts val="0"/>
              </a:spcAft>
              <a:buNone/>
            </a:pPr>
            <a:r>
              <a:rPr lang="en-US" sz="3000" dirty="0">
                <a:solidFill>
                  <a:schemeClr val="accent4">
                    <a:lumMod val="50000"/>
                  </a:schemeClr>
                </a:solidFill>
              </a:rPr>
              <a:t>- Exiting the investment may be driven by fund timing</a:t>
            </a: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LPA clauses also explain some of the term sheet provisions</a:t>
            </a:r>
          </a:p>
          <a:p>
            <a:pPr marL="0">
              <a:lnSpc>
                <a:spcPct val="114000"/>
              </a:lnSpc>
              <a:spcBef>
                <a:spcPts val="0"/>
              </a:spcBef>
              <a:spcAft>
                <a:spcPts val="0"/>
              </a:spcAft>
              <a:buNone/>
            </a:pPr>
            <a:endParaRPr lang="en-US" sz="3900" dirty="0">
              <a:solidFill>
                <a:schemeClr val="accent4">
                  <a:lumMod val="50000"/>
                </a:schemeClr>
              </a:solidFill>
            </a:endParaRPr>
          </a:p>
        </p:txBody>
      </p:sp>
    </p:spTree>
    <p:extLst>
      <p:ext uri="{BB962C8B-B14F-4D97-AF65-F5344CB8AC3E}">
        <p14:creationId xmlns:p14="http://schemas.microsoft.com/office/powerpoint/2010/main" val="559457489"/>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90" y="286603"/>
            <a:ext cx="11776340" cy="1450757"/>
          </a:xfrm>
        </p:spPr>
        <p:txBody>
          <a:bodyPr>
            <a:normAutofit/>
          </a:bodyPr>
          <a:lstStyle/>
          <a:p>
            <a:pPr algn="ctr"/>
            <a:r>
              <a:rPr lang="en-US" sz="6000" dirty="0">
                <a:solidFill>
                  <a:schemeClr val="accent4">
                    <a:lumMod val="50000"/>
                  </a:schemeClr>
                </a:solidFill>
              </a:rPr>
              <a:t>LPA: the power of large LPs</a:t>
            </a:r>
          </a:p>
        </p:txBody>
      </p:sp>
      <p:sp>
        <p:nvSpPr>
          <p:cNvPr id="3" name="Content Placeholder 2"/>
          <p:cNvSpPr>
            <a:spLocks noGrp="1"/>
          </p:cNvSpPr>
          <p:nvPr>
            <p:ph idx="1"/>
          </p:nvPr>
        </p:nvSpPr>
        <p:spPr>
          <a:xfrm>
            <a:off x="1097280" y="1976036"/>
            <a:ext cx="11173968" cy="4598500"/>
          </a:xfrm>
        </p:spPr>
        <p:txBody>
          <a:bodyPr>
            <a:normAutofit fontScale="70000" lnSpcReduction="20000"/>
          </a:bodyPr>
          <a:lstStyle/>
          <a:p>
            <a:pPr marL="0">
              <a:lnSpc>
                <a:spcPct val="134000"/>
              </a:lnSpc>
              <a:spcBef>
                <a:spcPts val="0"/>
              </a:spcBef>
              <a:spcAft>
                <a:spcPts val="0"/>
              </a:spcAft>
              <a:buNone/>
            </a:pPr>
            <a:r>
              <a:rPr lang="en-US" sz="5100" dirty="0">
                <a:solidFill>
                  <a:schemeClr val="accent4">
                    <a:lumMod val="50000"/>
                  </a:schemeClr>
                </a:solidFill>
              </a:rPr>
              <a:t>Recent survey research finds that being large confers LPs bargaining power -&gt; Can extract favorable LPA conditions: </a:t>
            </a:r>
          </a:p>
          <a:p>
            <a:pPr marL="576000" lvl="4" indent="-183600">
              <a:lnSpc>
                <a:spcPct val="134000"/>
              </a:lnSpc>
              <a:spcBef>
                <a:spcPts val="0"/>
              </a:spcBef>
              <a:spcAft>
                <a:spcPts val="0"/>
              </a:spcAft>
              <a:buFont typeface="Courier New" panose="02070309020205020404" pitchFamily="49" charset="0"/>
              <a:buChar char="o"/>
            </a:pPr>
            <a:r>
              <a:rPr lang="en-US" sz="4300" dirty="0">
                <a:solidFill>
                  <a:schemeClr val="accent4">
                    <a:lumMod val="50000"/>
                  </a:schemeClr>
                </a:solidFill>
              </a:rPr>
              <a:t> Large LPs can afford dedicated teams</a:t>
            </a:r>
          </a:p>
          <a:p>
            <a:pPr marL="576000" lvl="4" indent="-183600">
              <a:lnSpc>
                <a:spcPct val="134000"/>
              </a:lnSpc>
              <a:spcBef>
                <a:spcPts val="0"/>
              </a:spcBef>
              <a:spcAft>
                <a:spcPts val="0"/>
              </a:spcAft>
              <a:buFont typeface="Courier New" panose="02070309020205020404" pitchFamily="49" charset="0"/>
              <a:buChar char="o"/>
            </a:pPr>
            <a:r>
              <a:rPr lang="en-US" sz="4300" dirty="0">
                <a:solidFill>
                  <a:schemeClr val="accent4">
                    <a:lumMod val="50000"/>
                  </a:schemeClr>
                </a:solidFill>
              </a:rPr>
              <a:t> Large LPs are more active in selecting and monitoring GPs</a:t>
            </a:r>
          </a:p>
          <a:p>
            <a:pPr marL="0">
              <a:lnSpc>
                <a:spcPct val="134000"/>
              </a:lnSpc>
              <a:spcBef>
                <a:spcPts val="0"/>
              </a:spcBef>
              <a:spcAft>
                <a:spcPts val="0"/>
              </a:spcAft>
              <a:buNone/>
            </a:pPr>
            <a:r>
              <a:rPr lang="en-US" sz="5100" dirty="0">
                <a:solidFill>
                  <a:schemeClr val="accent4">
                    <a:lumMod val="50000"/>
                  </a:schemeClr>
                </a:solidFill>
              </a:rPr>
              <a:t>A related study finds that larger LPs achieve higher net (of fees) returns. Active oversight could be the reason for this. </a:t>
            </a:r>
          </a:p>
        </p:txBody>
      </p:sp>
    </p:spTree>
    <p:extLst>
      <p:ext uri="{BB962C8B-B14F-4D97-AF65-F5344CB8AC3E}">
        <p14:creationId xmlns:p14="http://schemas.microsoft.com/office/powerpoint/2010/main" val="201954724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Venture capital firms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VC firm are professional partnerships: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Centrality of human capital</a:t>
            </a:r>
          </a:p>
          <a:p>
            <a:pPr marL="0">
              <a:lnSpc>
                <a:spcPct val="114000"/>
              </a:lnSpc>
              <a:spcBef>
                <a:spcPts val="0"/>
              </a:spcBef>
              <a:spcAft>
                <a:spcPts val="0"/>
              </a:spcAft>
              <a:buNone/>
            </a:pPr>
            <a:r>
              <a:rPr lang="en-US" sz="3900" dirty="0">
                <a:solidFill>
                  <a:schemeClr val="accent4">
                    <a:lumMod val="50000"/>
                  </a:schemeClr>
                </a:solidFill>
              </a:rPr>
              <a:t>VC firms are hierarchical:</a:t>
            </a:r>
          </a:p>
          <a:p>
            <a:pPr marL="576000" lvl="4"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Partners/principals, ‘venture’ partners, associates, staff </a:t>
            </a:r>
          </a:p>
          <a:p>
            <a:pPr marL="0">
              <a:lnSpc>
                <a:spcPct val="114000"/>
              </a:lnSpc>
              <a:spcBef>
                <a:spcPts val="0"/>
              </a:spcBef>
              <a:spcAft>
                <a:spcPts val="0"/>
              </a:spcAft>
              <a:buNone/>
            </a:pPr>
            <a:r>
              <a:rPr lang="en-US" sz="3900" dirty="0">
                <a:solidFill>
                  <a:schemeClr val="accent4">
                    <a:lumMod val="50000"/>
                  </a:schemeClr>
                </a:solidFill>
              </a:rPr>
              <a:t>What do VC partners do?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Sourcing deals, supporting companies, managing the firm, networking, managing LPs </a:t>
            </a:r>
          </a:p>
          <a:p>
            <a:pPr marL="1371600" lvl="5" indent="-455613">
              <a:lnSpc>
                <a:spcPct val="114000"/>
              </a:lnSpc>
              <a:spcBef>
                <a:spcPts val="0"/>
              </a:spcBef>
              <a:spcAft>
                <a:spcPts val="0"/>
              </a:spcAft>
              <a:buFont typeface="Courier New" panose="02070309020205020404" pitchFamily="49" charset="0"/>
              <a:buChar char="o"/>
            </a:pPr>
            <a:endParaRPr lang="en-US" sz="3300" dirty="0">
              <a:solidFill>
                <a:schemeClr val="accent4">
                  <a:lumMod val="50000"/>
                </a:schemeClr>
              </a:solidFill>
            </a:endParaRPr>
          </a:p>
        </p:txBody>
      </p:sp>
    </p:spTree>
    <p:extLst>
      <p:ext uri="{BB962C8B-B14F-4D97-AF65-F5344CB8AC3E}">
        <p14:creationId xmlns:p14="http://schemas.microsoft.com/office/powerpoint/2010/main" val="228607285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Venture capital firms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VC firms are small (US survey data):  </a:t>
            </a:r>
          </a:p>
          <a:p>
            <a:pPr marL="576000" lvl="5" indent="-183600">
              <a:lnSpc>
                <a:spcPct val="114000"/>
              </a:lnSpc>
              <a:spcBef>
                <a:spcPts val="0"/>
              </a:spcBef>
              <a:spcAft>
                <a:spcPts val="0"/>
              </a:spcAft>
              <a:buFont typeface="Courier New" panose="02070309020205020404" pitchFamily="49" charset="0"/>
              <a:buChar char="o"/>
            </a:pPr>
            <a:r>
              <a:rPr lang="en-US" sz="2800" dirty="0">
                <a:solidFill>
                  <a:schemeClr val="accent4">
                    <a:lumMod val="50000"/>
                  </a:schemeClr>
                </a:solidFill>
              </a:rPr>
              <a:t> </a:t>
            </a:r>
            <a:r>
              <a:rPr lang="en-US" sz="3600" dirty="0">
                <a:solidFill>
                  <a:schemeClr val="accent4">
                    <a:lumMod val="50000"/>
                  </a:schemeClr>
                </a:solidFill>
              </a:rPr>
              <a:t>Early stage investors:</a:t>
            </a:r>
          </a:p>
          <a:p>
            <a:pPr marL="1115987" lvl="6" indent="0">
              <a:lnSpc>
                <a:spcPct val="114000"/>
              </a:lnSpc>
              <a:spcBef>
                <a:spcPts val="0"/>
              </a:spcBef>
              <a:spcAft>
                <a:spcPts val="0"/>
              </a:spcAft>
              <a:buNone/>
            </a:pPr>
            <a:r>
              <a:rPr lang="en-US" sz="3200" dirty="0">
                <a:solidFill>
                  <a:schemeClr val="accent4">
                    <a:lumMod val="50000"/>
                  </a:schemeClr>
                </a:solidFill>
              </a:rPr>
              <a:t>- Partners/principals: 4, ‘venture’ partners: 1,  associates: 2, staff: 3 </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Late stage investors:</a:t>
            </a:r>
          </a:p>
          <a:p>
            <a:pPr marL="1143000" lvl="5" indent="0">
              <a:lnSpc>
                <a:spcPct val="114000"/>
              </a:lnSpc>
              <a:spcBef>
                <a:spcPts val="0"/>
              </a:spcBef>
              <a:spcAft>
                <a:spcPts val="0"/>
              </a:spcAft>
              <a:buNone/>
            </a:pPr>
            <a:r>
              <a:rPr lang="en-US" sz="3200" dirty="0">
                <a:solidFill>
                  <a:schemeClr val="accent4">
                    <a:lumMod val="50000"/>
                  </a:schemeClr>
                </a:solidFill>
              </a:rPr>
              <a:t>- Partners/principals: 6, ‘venture’ partners: 1,  associates: 5, staff: 5 </a:t>
            </a:r>
          </a:p>
          <a:p>
            <a:pPr marL="1371600" lvl="5" indent="-455613">
              <a:lnSpc>
                <a:spcPct val="114000"/>
              </a:lnSpc>
              <a:spcBef>
                <a:spcPts val="0"/>
              </a:spcBef>
              <a:spcAft>
                <a:spcPts val="0"/>
              </a:spcAft>
              <a:buFont typeface="Courier New" panose="02070309020205020404" pitchFamily="49" charset="0"/>
              <a:buChar char="o"/>
            </a:pPr>
            <a:endParaRPr lang="en-US" sz="3600" dirty="0">
              <a:solidFill>
                <a:schemeClr val="accent4">
                  <a:lumMod val="50000"/>
                </a:schemeClr>
              </a:solidFill>
            </a:endParaRPr>
          </a:p>
          <a:p>
            <a:pPr marL="1371600" lvl="5" indent="-455613">
              <a:lnSpc>
                <a:spcPct val="114000"/>
              </a:lnSpc>
              <a:spcBef>
                <a:spcPts val="0"/>
              </a:spcBef>
              <a:spcAft>
                <a:spcPts val="0"/>
              </a:spcAft>
              <a:buFont typeface="Courier New" panose="02070309020205020404" pitchFamily="49" charset="0"/>
              <a:buChar char="o"/>
            </a:pPr>
            <a:endParaRPr lang="en-US" sz="3300" dirty="0">
              <a:solidFill>
                <a:schemeClr val="accent4">
                  <a:lumMod val="50000"/>
                </a:schemeClr>
              </a:solidFill>
            </a:endParaRPr>
          </a:p>
        </p:txBody>
      </p:sp>
    </p:spTree>
    <p:extLst>
      <p:ext uri="{BB962C8B-B14F-4D97-AF65-F5344CB8AC3E}">
        <p14:creationId xmlns:p14="http://schemas.microsoft.com/office/powerpoint/2010/main" val="1847216354"/>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Venture capital firms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How do VCs work?</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Majority of VCs use unanimity model for investment decisions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Succession and pay are very important -&gt; turnover fairly high</a:t>
            </a:r>
          </a:p>
        </p:txBody>
      </p:sp>
    </p:spTree>
    <p:extLst>
      <p:ext uri="{BB962C8B-B14F-4D97-AF65-F5344CB8AC3E}">
        <p14:creationId xmlns:p14="http://schemas.microsoft.com/office/powerpoint/2010/main" val="679898058"/>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Venture capital firms</a:t>
            </a:r>
          </a:p>
        </p:txBody>
      </p:sp>
      <p:sp>
        <p:nvSpPr>
          <p:cNvPr id="3" name="Content Placeholder 2"/>
          <p:cNvSpPr>
            <a:spLocks noGrp="1"/>
          </p:cNvSpPr>
          <p:nvPr>
            <p:ph idx="1"/>
          </p:nvPr>
        </p:nvSpPr>
        <p:spPr>
          <a:xfrm>
            <a:off x="1097280" y="1976036"/>
            <a:ext cx="11094720" cy="4598500"/>
          </a:xfrm>
        </p:spPr>
        <p:txBody>
          <a:bodyPr>
            <a:normAutofit fontScale="92500" lnSpcReduction="20000"/>
          </a:bodyPr>
          <a:lstStyle/>
          <a:p>
            <a:pPr marL="0">
              <a:lnSpc>
                <a:spcPct val="134000"/>
              </a:lnSpc>
              <a:spcBef>
                <a:spcPts val="0"/>
              </a:spcBef>
              <a:spcAft>
                <a:spcPts val="0"/>
              </a:spcAft>
              <a:buNone/>
            </a:pPr>
            <a:r>
              <a:rPr lang="en-US" sz="3900" dirty="0">
                <a:solidFill>
                  <a:schemeClr val="accent4">
                    <a:lumMod val="50000"/>
                  </a:schemeClr>
                </a:solidFill>
              </a:rPr>
              <a:t>Fundraising is a key activity: it allows the firm to exist</a:t>
            </a:r>
          </a:p>
          <a:p>
            <a:pPr marL="576000" lvl="5" indent="-183600">
              <a:lnSpc>
                <a:spcPct val="134000"/>
              </a:lnSpc>
              <a:spcBef>
                <a:spcPts val="0"/>
              </a:spcBef>
              <a:spcAft>
                <a:spcPts val="0"/>
              </a:spcAft>
              <a:buFont typeface="Courier New" panose="02070309020205020404" pitchFamily="49" charset="0"/>
              <a:buChar char="o"/>
            </a:pPr>
            <a:r>
              <a:rPr lang="en-US" sz="3200" dirty="0">
                <a:solidFill>
                  <a:schemeClr val="accent4">
                    <a:lumMod val="50000"/>
                  </a:schemeClr>
                </a:solidFill>
              </a:rPr>
              <a:t>‘</a:t>
            </a:r>
            <a:r>
              <a:rPr lang="en-US" sz="3000" dirty="0">
                <a:solidFill>
                  <a:schemeClr val="accent4">
                    <a:lumMod val="50000"/>
                  </a:schemeClr>
                </a:solidFill>
              </a:rPr>
              <a:t>First funds’ are particularly difficult to raise (and many fail) </a:t>
            </a:r>
          </a:p>
          <a:p>
            <a:pPr marL="576000" lvl="7" indent="-183600">
              <a:lnSpc>
                <a:spcPct val="134000"/>
              </a:lnSpc>
              <a:spcBef>
                <a:spcPts val="0"/>
              </a:spcBef>
              <a:spcAft>
                <a:spcPts val="0"/>
              </a:spcAft>
              <a:buNone/>
            </a:pPr>
            <a:r>
              <a:rPr lang="en-US" sz="3000" dirty="0">
                <a:solidFill>
                  <a:schemeClr val="accent4">
                    <a:lumMod val="50000"/>
                  </a:schemeClr>
                </a:solidFill>
              </a:rPr>
              <a:t>	- Lack of track record compensated by a cornerstone LP and LP-friendly LPA terms; first closings.</a:t>
            </a:r>
          </a:p>
          <a:p>
            <a:pPr marL="576000" lvl="5" indent="-183600">
              <a:lnSpc>
                <a:spcPct val="134000"/>
              </a:lnSpc>
              <a:spcBef>
                <a:spcPts val="0"/>
              </a:spcBef>
              <a:spcAft>
                <a:spcPts val="0"/>
              </a:spcAft>
              <a:buFont typeface="Courier New" panose="02070309020205020404" pitchFamily="49" charset="0"/>
              <a:buChar char="o"/>
            </a:pPr>
            <a:r>
              <a:rPr lang="en-US" sz="3000" dirty="0">
                <a:solidFill>
                  <a:schemeClr val="accent4">
                    <a:lumMod val="50000"/>
                  </a:schemeClr>
                </a:solidFill>
              </a:rPr>
              <a:t> Seasoned GPs rely on past performance and stagger funds</a:t>
            </a:r>
          </a:p>
          <a:p>
            <a:pPr marL="576000" lvl="7" indent="-183600">
              <a:lnSpc>
                <a:spcPct val="134000"/>
              </a:lnSpc>
              <a:spcBef>
                <a:spcPts val="0"/>
              </a:spcBef>
              <a:spcAft>
                <a:spcPts val="0"/>
              </a:spcAft>
              <a:buNone/>
            </a:pPr>
            <a:r>
              <a:rPr lang="en-US" sz="3000" dirty="0">
                <a:solidFill>
                  <a:schemeClr val="accent4">
                    <a:lumMod val="50000"/>
                  </a:schemeClr>
                </a:solidFill>
              </a:rPr>
              <a:t>	- Fund size tend to increase -&gt; move to later stage</a:t>
            </a:r>
          </a:p>
          <a:p>
            <a:pPr marL="0">
              <a:lnSpc>
                <a:spcPct val="134000"/>
              </a:lnSpc>
              <a:spcBef>
                <a:spcPts val="0"/>
              </a:spcBef>
              <a:spcAft>
                <a:spcPts val="0"/>
              </a:spcAft>
              <a:buNone/>
            </a:pPr>
            <a:r>
              <a:rPr lang="en-US" sz="3900" dirty="0">
                <a:solidFill>
                  <a:schemeClr val="accent4">
                    <a:lumMod val="50000"/>
                  </a:schemeClr>
                </a:solidFill>
              </a:rPr>
              <a:t>Market conditions particularly important:</a:t>
            </a:r>
          </a:p>
          <a:p>
            <a:pPr marL="576000" lvl="4" indent="-183600">
              <a:lnSpc>
                <a:spcPct val="134000"/>
              </a:lnSpc>
              <a:spcBef>
                <a:spcPts val="0"/>
              </a:spcBef>
              <a:spcAft>
                <a:spcPts val="0"/>
              </a:spcAft>
              <a:buFont typeface="Courier New" panose="02070309020205020404" pitchFamily="49" charset="0"/>
              <a:buChar char="o"/>
            </a:pPr>
            <a:r>
              <a:rPr lang="en-US" sz="3200" dirty="0">
                <a:solidFill>
                  <a:schemeClr val="accent4">
                    <a:lumMod val="50000"/>
                  </a:schemeClr>
                </a:solidFill>
              </a:rPr>
              <a:t> Size and conditions depend on the cycle </a:t>
            </a:r>
          </a:p>
        </p:txBody>
      </p:sp>
    </p:spTree>
    <p:extLst>
      <p:ext uri="{BB962C8B-B14F-4D97-AF65-F5344CB8AC3E}">
        <p14:creationId xmlns:p14="http://schemas.microsoft.com/office/powerpoint/2010/main" val="337664072"/>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Venture capital firms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900" dirty="0">
                <a:solidFill>
                  <a:schemeClr val="accent4">
                    <a:lumMod val="50000"/>
                  </a:schemeClr>
                </a:solidFill>
              </a:rPr>
              <a:t>Networks matters on multiple dimensions: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Fundraising, and relations with LPs</a:t>
            </a:r>
            <a:endParaRPr lang="en-US" sz="3000" dirty="0">
              <a:solidFill>
                <a:schemeClr val="accent4">
                  <a:lumMod val="50000"/>
                </a:schemeClr>
              </a:solidFill>
            </a:endParaRP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Investing, and relations with GPs (competition/cooperation)</a:t>
            </a:r>
            <a:endParaRPr lang="en-US" sz="3900" dirty="0">
              <a:solidFill>
                <a:schemeClr val="accent4">
                  <a:lumMod val="50000"/>
                </a:schemeClr>
              </a:solidFill>
            </a:endParaRPr>
          </a:p>
          <a:p>
            <a:pPr marL="576000" lvl="4"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Deal flow </a:t>
            </a:r>
          </a:p>
          <a:p>
            <a:pPr marL="576000" lvl="4"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Supporting companies </a:t>
            </a:r>
          </a:p>
          <a:p>
            <a:pPr marL="576000" lvl="4"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Relations with professionals</a:t>
            </a:r>
          </a:p>
        </p:txBody>
      </p:sp>
    </p:spTree>
    <p:extLst>
      <p:ext uri="{BB962C8B-B14F-4D97-AF65-F5344CB8AC3E}">
        <p14:creationId xmlns:p14="http://schemas.microsoft.com/office/powerpoint/2010/main" val="3318244583"/>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Venture capital firms</a:t>
            </a:r>
          </a:p>
        </p:txBody>
      </p:sp>
      <p:sp>
        <p:nvSpPr>
          <p:cNvPr id="3" name="Content Placeholder 2"/>
          <p:cNvSpPr>
            <a:spLocks noGrp="1"/>
          </p:cNvSpPr>
          <p:nvPr>
            <p:ph idx="1"/>
          </p:nvPr>
        </p:nvSpPr>
        <p:spPr>
          <a:xfrm>
            <a:off x="1097280" y="1976036"/>
            <a:ext cx="11094720" cy="4598500"/>
          </a:xfrm>
        </p:spPr>
        <p:txBody>
          <a:bodyPr>
            <a:normAutofit lnSpcReduction="10000"/>
          </a:bodyPr>
          <a:lstStyle/>
          <a:p>
            <a:pPr marL="0">
              <a:lnSpc>
                <a:spcPct val="114000"/>
              </a:lnSpc>
              <a:spcBef>
                <a:spcPts val="0"/>
              </a:spcBef>
              <a:spcAft>
                <a:spcPts val="0"/>
              </a:spcAft>
              <a:buNone/>
            </a:pPr>
            <a:r>
              <a:rPr lang="en-US" sz="3600" dirty="0">
                <a:solidFill>
                  <a:schemeClr val="accent4">
                    <a:lumMod val="50000"/>
                  </a:schemeClr>
                </a:solidFill>
              </a:rPr>
              <a:t>Alternatives to the partnership model exist, and experimentation does occur. Both not widespread.</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Evergreen funds - rare</a:t>
            </a:r>
            <a:endParaRPr lang="en-US" sz="3000" dirty="0">
              <a:solidFill>
                <a:schemeClr val="accent4">
                  <a:lumMod val="50000"/>
                </a:schemeClr>
              </a:solidFill>
            </a:endParaRP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Listed VC firms, difficult to value  - also rare</a:t>
            </a:r>
            <a:endParaRPr lang="en-US" sz="3900" dirty="0">
              <a:solidFill>
                <a:schemeClr val="accent4">
                  <a:lumMod val="50000"/>
                </a:schemeClr>
              </a:solidFill>
            </a:endParaRPr>
          </a:p>
          <a:p>
            <a:pPr marL="576000" lvl="4"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Captive funds, owned by a parent organization:</a:t>
            </a:r>
          </a:p>
          <a:p>
            <a:pPr marL="559712" lvl="5" indent="0">
              <a:lnSpc>
                <a:spcPct val="114000"/>
              </a:lnSpc>
              <a:spcBef>
                <a:spcPts val="0"/>
              </a:spcBef>
              <a:spcAft>
                <a:spcPts val="0"/>
              </a:spcAft>
              <a:buNone/>
            </a:pPr>
            <a:r>
              <a:rPr lang="en-US" sz="3200" dirty="0">
                <a:solidFill>
                  <a:schemeClr val="accent4">
                    <a:lumMod val="50000"/>
                  </a:schemeClr>
                </a:solidFill>
              </a:rPr>
              <a:t>	- Banks</a:t>
            </a:r>
          </a:p>
          <a:p>
            <a:pPr marL="559712" lvl="5" indent="0">
              <a:lnSpc>
                <a:spcPct val="114000"/>
              </a:lnSpc>
              <a:spcBef>
                <a:spcPts val="0"/>
              </a:spcBef>
              <a:spcAft>
                <a:spcPts val="0"/>
              </a:spcAft>
              <a:buNone/>
            </a:pPr>
            <a:r>
              <a:rPr lang="en-US" sz="3200" dirty="0">
                <a:solidFill>
                  <a:schemeClr val="accent4">
                    <a:lumMod val="50000"/>
                  </a:schemeClr>
                </a:solidFill>
              </a:rPr>
              <a:t>	- Corporations</a:t>
            </a:r>
          </a:p>
          <a:p>
            <a:pPr marL="559712" lvl="5" indent="0">
              <a:lnSpc>
                <a:spcPct val="114000"/>
              </a:lnSpc>
              <a:spcBef>
                <a:spcPts val="0"/>
              </a:spcBef>
              <a:spcAft>
                <a:spcPts val="0"/>
              </a:spcAft>
              <a:buNone/>
            </a:pPr>
            <a:r>
              <a:rPr lang="en-US" sz="3200" dirty="0">
                <a:solidFill>
                  <a:schemeClr val="accent4">
                    <a:lumMod val="50000"/>
                  </a:schemeClr>
                </a:solidFill>
              </a:rPr>
              <a:t>	- Governments</a:t>
            </a:r>
          </a:p>
        </p:txBody>
      </p:sp>
    </p:spTree>
    <p:extLst>
      <p:ext uri="{BB962C8B-B14F-4D97-AF65-F5344CB8AC3E}">
        <p14:creationId xmlns:p14="http://schemas.microsoft.com/office/powerpoint/2010/main" val="3170629202"/>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VC investment strategies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Investment strategy defines how the VC approaches all the phases of the investment cycle:</a:t>
            </a:r>
            <a:r>
              <a:rPr lang="en-US" sz="4200" dirty="0">
                <a:solidFill>
                  <a:schemeClr val="accent4">
                    <a:lumMod val="50000"/>
                  </a:schemeClr>
                </a:solidFill>
              </a:rPr>
              <a:t> </a:t>
            </a:r>
          </a:p>
          <a:p>
            <a:pPr marL="576000" lvl="5" indent="-183600">
              <a:lnSpc>
                <a:spcPct val="114000"/>
              </a:lnSpc>
              <a:spcBef>
                <a:spcPts val="0"/>
              </a:spcBef>
              <a:spcAft>
                <a:spcPts val="0"/>
              </a:spcAft>
              <a:buFont typeface="Courier New" panose="02070309020205020404" pitchFamily="49" charset="0"/>
              <a:buChar char="o"/>
            </a:pPr>
            <a:r>
              <a:rPr lang="en-US" sz="3300" dirty="0">
                <a:solidFill>
                  <a:schemeClr val="accent4">
                    <a:lumMod val="50000"/>
                  </a:schemeClr>
                </a:solidFill>
              </a:rPr>
              <a:t> </a:t>
            </a:r>
            <a:r>
              <a:rPr lang="en-US" sz="3200" dirty="0">
                <a:solidFill>
                  <a:schemeClr val="accent4">
                    <a:lumMod val="50000"/>
                  </a:schemeClr>
                </a:solidFill>
              </a:rPr>
              <a:t>Deal sourcing</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Deal selection, negotiation, contracting</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Staged financing and company support</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Exit </a:t>
            </a:r>
          </a:p>
        </p:txBody>
      </p:sp>
    </p:spTree>
    <p:extLst>
      <p:ext uri="{BB962C8B-B14F-4D97-AF65-F5344CB8AC3E}">
        <p14:creationId xmlns:p14="http://schemas.microsoft.com/office/powerpoint/2010/main" val="3053660304"/>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VC investment strategies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The strategy is defined at fund level. </a:t>
            </a:r>
          </a:p>
          <a:p>
            <a:pPr marL="0">
              <a:lnSpc>
                <a:spcPct val="114000"/>
              </a:lnSpc>
              <a:spcBef>
                <a:spcPts val="0"/>
              </a:spcBef>
              <a:spcAft>
                <a:spcPts val="0"/>
              </a:spcAft>
              <a:buNone/>
            </a:pPr>
            <a:r>
              <a:rPr lang="en-US" sz="3600" dirty="0">
                <a:solidFill>
                  <a:schemeClr val="accent4">
                    <a:lumMod val="50000"/>
                  </a:schemeClr>
                </a:solidFill>
              </a:rPr>
              <a:t>Key parts are included in the LPA. </a:t>
            </a:r>
          </a:p>
          <a:p>
            <a:pPr marL="0">
              <a:lnSpc>
                <a:spcPct val="114000"/>
              </a:lnSpc>
              <a:spcBef>
                <a:spcPts val="0"/>
              </a:spcBef>
              <a:spcAft>
                <a:spcPts val="0"/>
              </a:spcAft>
              <a:buNone/>
            </a:pPr>
            <a:r>
              <a:rPr lang="en-US" sz="3600" dirty="0">
                <a:solidFill>
                  <a:schemeClr val="accent4">
                    <a:lumMod val="50000"/>
                  </a:schemeClr>
                </a:solidFill>
              </a:rPr>
              <a:t>A VC can raise funds with different strategies.</a:t>
            </a:r>
          </a:p>
          <a:p>
            <a:pPr marL="0">
              <a:lnSpc>
                <a:spcPct val="114000"/>
              </a:lnSpc>
              <a:spcBef>
                <a:spcPts val="0"/>
              </a:spcBef>
              <a:spcAft>
                <a:spcPts val="0"/>
              </a:spcAft>
              <a:buNone/>
            </a:pPr>
            <a:r>
              <a:rPr lang="en-US" sz="3600" dirty="0">
                <a:solidFill>
                  <a:schemeClr val="accent4">
                    <a:lumMod val="50000"/>
                  </a:schemeClr>
                </a:solidFill>
              </a:rPr>
              <a:t>A strategy has three main dimensions: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Industry</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Geography</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Stage</a:t>
            </a:r>
          </a:p>
        </p:txBody>
      </p:sp>
    </p:spTree>
    <p:extLst>
      <p:ext uri="{BB962C8B-B14F-4D97-AF65-F5344CB8AC3E}">
        <p14:creationId xmlns:p14="http://schemas.microsoft.com/office/powerpoint/2010/main" val="357567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684" y="286603"/>
            <a:ext cx="10658076" cy="1450757"/>
          </a:xfrm>
        </p:spPr>
        <p:txBody>
          <a:bodyPr>
            <a:normAutofit/>
          </a:bodyPr>
          <a:lstStyle/>
          <a:p>
            <a:r>
              <a:rPr lang="en-US" sz="6000" dirty="0">
                <a:solidFill>
                  <a:schemeClr val="accent4">
                    <a:lumMod val="50000"/>
                  </a:schemeClr>
                </a:solidFill>
              </a:rPr>
              <a:t>Staged financing</a:t>
            </a:r>
          </a:p>
        </p:txBody>
      </p:sp>
      <p:sp>
        <p:nvSpPr>
          <p:cNvPr id="3" name="Content Placeholder 2"/>
          <p:cNvSpPr>
            <a:spLocks noGrp="1"/>
          </p:cNvSpPr>
          <p:nvPr>
            <p:ph idx="1"/>
          </p:nvPr>
        </p:nvSpPr>
        <p:spPr>
          <a:xfrm>
            <a:off x="822959" y="1867324"/>
            <a:ext cx="11541761" cy="4369900"/>
          </a:xfrm>
        </p:spPr>
        <p:txBody>
          <a:bodyPr>
            <a:noAutofit/>
          </a:bodyPr>
          <a:lstStyle/>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For the entrepreneur:</a:t>
            </a:r>
            <a:endParaRPr lang="en-US" sz="3600" i="1" dirty="0">
              <a:solidFill>
                <a:schemeClr val="accent4">
                  <a:lumMod val="50000"/>
                </a:schemeClr>
              </a:solidFill>
            </a:endParaRP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Staging decreases fundraising cost and dilution</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Staging introduces refinancing risk (internal &amp; external)</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For the investor:</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Staging creates option value of waiting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Staging increases control through the ‘power of the purse’</a:t>
            </a:r>
          </a:p>
        </p:txBody>
      </p:sp>
      <p:sp>
        <p:nvSpPr>
          <p:cNvPr id="4" name="Slide Number Placeholder 3"/>
          <p:cNvSpPr>
            <a:spLocks noGrp="1"/>
          </p:cNvSpPr>
          <p:nvPr>
            <p:ph type="sldNum" sz="quarter" idx="12"/>
          </p:nvPr>
        </p:nvSpPr>
        <p:spPr/>
        <p:txBody>
          <a:bodyPr/>
          <a:lstStyle/>
          <a:p>
            <a:fld id="{87505C8C-BB84-42E2-A236-8AB4ACB7820A}" type="slidenum">
              <a:rPr lang="en-US" smtClean="0"/>
              <a:t>42</a:t>
            </a:fld>
            <a:endParaRPr lang="en-US" dirty="0"/>
          </a:p>
        </p:txBody>
      </p:sp>
    </p:spTree>
    <p:extLst>
      <p:ext uri="{BB962C8B-B14F-4D97-AF65-F5344CB8AC3E}">
        <p14:creationId xmlns:p14="http://schemas.microsoft.com/office/powerpoint/2010/main" val="3347501567"/>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VC investment strategies</a:t>
            </a:r>
          </a:p>
        </p:txBody>
      </p:sp>
      <p:sp>
        <p:nvSpPr>
          <p:cNvPr id="3" name="Content Placeholder 2"/>
          <p:cNvSpPr>
            <a:spLocks noGrp="1"/>
          </p:cNvSpPr>
          <p:nvPr>
            <p:ph idx="1"/>
          </p:nvPr>
        </p:nvSpPr>
        <p:spPr>
          <a:xfrm>
            <a:off x="1097280" y="1985180"/>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(1) Few industries are ‘venturable:’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Dynamic change in progress (technology, deregulation,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Intermediate levels of capital (no consulting or nuclear plants)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Scalability</a:t>
            </a:r>
          </a:p>
        </p:txBody>
      </p:sp>
    </p:spTree>
    <p:extLst>
      <p:ext uri="{BB962C8B-B14F-4D97-AF65-F5344CB8AC3E}">
        <p14:creationId xmlns:p14="http://schemas.microsoft.com/office/powerpoint/2010/main" val="1176104697"/>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VC investment strategies</a:t>
            </a:r>
          </a:p>
        </p:txBody>
      </p:sp>
      <p:sp>
        <p:nvSpPr>
          <p:cNvPr id="3" name="Content Placeholder 2"/>
          <p:cNvSpPr>
            <a:spLocks noGrp="1"/>
          </p:cNvSpPr>
          <p:nvPr>
            <p:ph idx="1"/>
          </p:nvPr>
        </p:nvSpPr>
        <p:spPr>
          <a:xfrm>
            <a:off x="1097280" y="1939460"/>
            <a:ext cx="11094720" cy="4598500"/>
          </a:xfrm>
        </p:spPr>
        <p:txBody>
          <a:bodyPr>
            <a:normAutofit/>
          </a:bodyPr>
          <a:lstStyle/>
          <a:p>
            <a:pPr marL="0">
              <a:lnSpc>
                <a:spcPct val="124000"/>
              </a:lnSpc>
              <a:spcBef>
                <a:spcPts val="0"/>
              </a:spcBef>
              <a:spcAft>
                <a:spcPts val="0"/>
              </a:spcAft>
              <a:buNone/>
            </a:pPr>
            <a:r>
              <a:rPr lang="en-US" sz="3600" dirty="0">
                <a:solidFill>
                  <a:schemeClr val="accent4">
                    <a:lumMod val="50000"/>
                  </a:schemeClr>
                </a:solidFill>
              </a:rPr>
              <a:t>(2) Proximity is a hallmark of VC investing:</a:t>
            </a:r>
            <a:r>
              <a:rPr lang="en-US" sz="3900" dirty="0">
                <a:solidFill>
                  <a:schemeClr val="accent4">
                    <a:lumMod val="50000"/>
                  </a:schemeClr>
                </a:solidFill>
              </a:rPr>
              <a:t>  </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Interaction with the entrepreneurs </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Knowledge of the business environment</a:t>
            </a:r>
          </a:p>
          <a:p>
            <a:pPr marL="0">
              <a:lnSpc>
                <a:spcPct val="124000"/>
              </a:lnSpc>
              <a:spcBef>
                <a:spcPts val="0"/>
              </a:spcBef>
              <a:spcAft>
                <a:spcPts val="0"/>
              </a:spcAft>
              <a:buNone/>
            </a:pPr>
            <a:r>
              <a:rPr lang="en-US" sz="3600" dirty="0">
                <a:solidFill>
                  <a:schemeClr val="accent4">
                    <a:lumMod val="50000"/>
                  </a:schemeClr>
                </a:solidFill>
              </a:rPr>
              <a:t>Growing openness to distant investments:</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Syndication with local investors </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Hiring local partners</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Opening of local offices, even raising a local fund</a:t>
            </a:r>
            <a:endParaRPr lang="en-US" sz="3900" dirty="0">
              <a:solidFill>
                <a:schemeClr val="accent4">
                  <a:lumMod val="50000"/>
                </a:schemeClr>
              </a:solidFill>
            </a:endParaRPr>
          </a:p>
        </p:txBody>
      </p:sp>
    </p:spTree>
    <p:extLst>
      <p:ext uri="{BB962C8B-B14F-4D97-AF65-F5344CB8AC3E}">
        <p14:creationId xmlns:p14="http://schemas.microsoft.com/office/powerpoint/2010/main" val="1478074469"/>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VC investment strategies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(3) Early vs. late stage investing:</a:t>
            </a:r>
            <a:r>
              <a:rPr lang="en-US" sz="3900" dirty="0">
                <a:solidFill>
                  <a:schemeClr val="accent4">
                    <a:lumMod val="50000"/>
                  </a:schemeClr>
                </a:solidFill>
              </a:rPr>
              <a:t>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Time vs. money resources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Different risk profiles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Stage-specialized vs. all-stage investors</a:t>
            </a:r>
          </a:p>
        </p:txBody>
      </p:sp>
    </p:spTree>
    <p:extLst>
      <p:ext uri="{BB962C8B-B14F-4D97-AF65-F5344CB8AC3E}">
        <p14:creationId xmlns:p14="http://schemas.microsoft.com/office/powerpoint/2010/main" val="3148184613"/>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VC investment strategies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Possible strategy configurations:  </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Local specialists – usual starting point </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Global specialist – upon success</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Local generalists – also a  way to move into new spaces</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Global generalists – only top firms </a:t>
            </a:r>
          </a:p>
        </p:txBody>
      </p:sp>
    </p:spTree>
    <p:extLst>
      <p:ext uri="{BB962C8B-B14F-4D97-AF65-F5344CB8AC3E}">
        <p14:creationId xmlns:p14="http://schemas.microsoft.com/office/powerpoint/2010/main" val="130224310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VC investment strategies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Additional elements define investment strategy styles: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Deal sourcing: proprietary deal flow vs. syndication</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Syndication preferences (and ambitions)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Deal structuring and negotiation</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Interaction with companies </a:t>
            </a:r>
          </a:p>
        </p:txBody>
      </p:sp>
    </p:spTree>
    <p:extLst>
      <p:ext uri="{BB962C8B-B14F-4D97-AF65-F5344CB8AC3E}">
        <p14:creationId xmlns:p14="http://schemas.microsoft.com/office/powerpoint/2010/main" val="3982319912"/>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VC investment strategies</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We focus on three dimension of strategy implementation:</a:t>
            </a:r>
            <a:r>
              <a:rPr lang="en-US" sz="3900" dirty="0">
                <a:solidFill>
                  <a:schemeClr val="accent4">
                    <a:lumMod val="50000"/>
                  </a:schemeClr>
                </a:solidFill>
              </a:rPr>
              <a:t>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Size of the investment/portfolio structure – implications for managing portfolio companies: attention time, staging, internal competition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Timing of investments/exits: involves assessing the option value of waiting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Managing risk across portfolio companies</a:t>
            </a:r>
          </a:p>
        </p:txBody>
      </p:sp>
    </p:spTree>
    <p:extLst>
      <p:ext uri="{BB962C8B-B14F-4D97-AF65-F5344CB8AC3E}">
        <p14:creationId xmlns:p14="http://schemas.microsoft.com/office/powerpoint/2010/main" val="3053365527"/>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How do LPs and GPs share profits? </a:t>
            </a:r>
          </a:p>
          <a:p>
            <a:pPr marL="0">
              <a:lnSpc>
                <a:spcPct val="114000"/>
              </a:lnSpc>
              <a:spcBef>
                <a:spcPts val="0"/>
              </a:spcBef>
              <a:spcAft>
                <a:spcPts val="0"/>
              </a:spcAft>
              <a:buNone/>
            </a:pPr>
            <a:r>
              <a:rPr lang="en-US" sz="3600" dirty="0">
                <a:solidFill>
                  <a:schemeClr val="accent4">
                    <a:lumMod val="50000"/>
                  </a:schemeClr>
                </a:solidFill>
              </a:rPr>
              <a:t>We can compute returns at three levels:  </a:t>
            </a:r>
            <a:endParaRPr lang="en-US" sz="3600" dirty="0">
              <a:solidFill>
                <a:srgbClr val="FF0000"/>
              </a:solidFill>
            </a:endParaRP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600" dirty="0">
                <a:solidFill>
                  <a:schemeClr val="accent4">
                    <a:lumMod val="50000"/>
                  </a:schemeClr>
                </a:solidFill>
              </a:rPr>
              <a:t>Company-level returns</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Gross (of fees) returns to the VC fund</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Net (of fees) returns to the LPs</a:t>
            </a:r>
          </a:p>
        </p:txBody>
      </p:sp>
    </p:spTree>
    <p:extLst>
      <p:ext uri="{BB962C8B-B14F-4D97-AF65-F5344CB8AC3E}">
        <p14:creationId xmlns:p14="http://schemas.microsoft.com/office/powerpoint/2010/main" val="2984928885"/>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sp>
        <p:nvSpPr>
          <p:cNvPr id="6" name="Rectangle 6"/>
          <p:cNvSpPr>
            <a:spLocks noChangeAspect="1" noChangeArrowheads="1"/>
          </p:cNvSpPr>
          <p:nvPr/>
        </p:nvSpPr>
        <p:spPr bwMode="auto">
          <a:xfrm>
            <a:off x="4841395" y="5268063"/>
            <a:ext cx="691523" cy="965842"/>
          </a:xfrm>
          <a:prstGeom prst="rect">
            <a:avLst/>
          </a:prstGeom>
          <a:solidFill>
            <a:srgbClr val="FF9933"/>
          </a:solidFill>
          <a:ln w="9525">
            <a:solidFill>
              <a:schemeClr val="tx1"/>
            </a:solidFill>
            <a:miter lim="800000"/>
            <a:headEnd/>
            <a:tailEnd/>
          </a:ln>
        </p:spPr>
        <p:txBody>
          <a:bodyPr wrap="none" anchor="ctr"/>
          <a:lstStyle/>
          <a:p>
            <a:pPr algn="ctr"/>
            <a:r>
              <a:rPr lang="en-US" dirty="0">
                <a:latin typeface="Tahoma" panose="020B0604030504040204" pitchFamily="34" charset="0"/>
                <a:ea typeface="Tahoma" panose="020B0604030504040204" pitchFamily="34" charset="0"/>
                <a:cs typeface="Tahoma" panose="020B0604030504040204" pitchFamily="34" charset="0"/>
              </a:rPr>
              <a:t>C1</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 name="Line 8"/>
          <p:cNvSpPr>
            <a:spLocks noChangeAspect="1" noChangeShapeType="1"/>
          </p:cNvSpPr>
          <p:nvPr/>
        </p:nvSpPr>
        <p:spPr bwMode="auto">
          <a:xfrm rot="10800000">
            <a:off x="6181242" y="3055273"/>
            <a:ext cx="0" cy="648000"/>
          </a:xfrm>
          <a:prstGeom prst="line">
            <a:avLst/>
          </a:prstGeom>
          <a:noFill/>
          <a:ln w="19050">
            <a:solidFill>
              <a:srgbClr val="000066"/>
            </a:solidFill>
            <a:round/>
            <a:headEnd/>
            <a:tailEnd type="triangle" w="med" len="med"/>
          </a:ln>
        </p:spPr>
        <p:txBody>
          <a:bodyPr/>
          <a:lstStyle/>
          <a:p>
            <a:endParaRPr lang="en-US" dirty="0"/>
          </a:p>
        </p:txBody>
      </p:sp>
      <p:sp>
        <p:nvSpPr>
          <p:cNvPr id="9" name="Line 9"/>
          <p:cNvSpPr>
            <a:spLocks noChangeAspect="1" noChangeShapeType="1"/>
          </p:cNvSpPr>
          <p:nvPr/>
        </p:nvSpPr>
        <p:spPr bwMode="auto">
          <a:xfrm rot="10800000">
            <a:off x="6138393" y="4836273"/>
            <a:ext cx="0" cy="432442"/>
          </a:xfrm>
          <a:prstGeom prst="line">
            <a:avLst/>
          </a:prstGeom>
          <a:noFill/>
          <a:ln w="19050">
            <a:solidFill>
              <a:srgbClr val="000066"/>
            </a:solidFill>
            <a:round/>
            <a:headEnd/>
            <a:tailEnd type="triangle" w="med" len="med"/>
          </a:ln>
        </p:spPr>
        <p:txBody>
          <a:bodyPr/>
          <a:lstStyle/>
          <a:p>
            <a:endParaRPr lang="en-US" dirty="0"/>
          </a:p>
        </p:txBody>
      </p:sp>
      <p:sp>
        <p:nvSpPr>
          <p:cNvPr id="12" name="Rectangle 12"/>
          <p:cNvSpPr>
            <a:spLocks noChangeAspect="1" noChangeArrowheads="1"/>
          </p:cNvSpPr>
          <p:nvPr/>
        </p:nvSpPr>
        <p:spPr bwMode="auto">
          <a:xfrm>
            <a:off x="6786083" y="5268063"/>
            <a:ext cx="691522" cy="965842"/>
          </a:xfrm>
          <a:prstGeom prst="rect">
            <a:avLst/>
          </a:prstGeom>
          <a:solidFill>
            <a:srgbClr val="FF9933"/>
          </a:solidFill>
          <a:ln w="9525">
            <a:solidFill>
              <a:schemeClr val="tx1"/>
            </a:solidFill>
            <a:miter lim="800000"/>
            <a:headEnd/>
            <a:tailEnd/>
          </a:ln>
        </p:spPr>
        <p:txBody>
          <a:bodyPr wrap="none" anchor="ctr"/>
          <a:lstStyle/>
          <a:p>
            <a:pPr algn="ctr"/>
            <a:r>
              <a:rPr lang="en-US" dirty="0">
                <a:latin typeface="Tahoma" pitchFamily="34" charset="0"/>
              </a:rPr>
              <a:t>C3</a:t>
            </a:r>
            <a:endParaRPr lang="en-GB" dirty="0">
              <a:latin typeface="Tahoma" pitchFamily="34" charset="0"/>
            </a:endParaRPr>
          </a:p>
        </p:txBody>
      </p:sp>
      <p:sp>
        <p:nvSpPr>
          <p:cNvPr id="13" name="Rectangle 13"/>
          <p:cNvSpPr>
            <a:spLocks noChangeAspect="1" noChangeArrowheads="1"/>
          </p:cNvSpPr>
          <p:nvPr/>
        </p:nvSpPr>
        <p:spPr bwMode="auto">
          <a:xfrm>
            <a:off x="5812945" y="5268063"/>
            <a:ext cx="691523" cy="965842"/>
          </a:xfrm>
          <a:prstGeom prst="rect">
            <a:avLst/>
          </a:prstGeom>
          <a:solidFill>
            <a:srgbClr val="FF9933"/>
          </a:solidFill>
          <a:ln w="9525">
            <a:solidFill>
              <a:schemeClr val="tx1"/>
            </a:solidFill>
            <a:miter lim="800000"/>
            <a:headEnd/>
            <a:tailEnd/>
          </a:ln>
        </p:spPr>
        <p:txBody>
          <a:bodyPr wrap="none" anchor="ctr"/>
          <a:lstStyle/>
          <a:p>
            <a:pPr algn="ctr"/>
            <a:r>
              <a:rPr lang="en-US" dirty="0">
                <a:latin typeface="Tahoma" pitchFamily="34" charset="0"/>
              </a:rPr>
              <a:t>C2</a:t>
            </a:r>
            <a:endParaRPr lang="en-GB" dirty="0">
              <a:latin typeface="Tahoma" pitchFamily="34" charset="0"/>
            </a:endParaRPr>
          </a:p>
        </p:txBody>
      </p:sp>
      <p:sp>
        <p:nvSpPr>
          <p:cNvPr id="20" name="Line 20"/>
          <p:cNvSpPr>
            <a:spLocks noChangeAspect="1" noChangeShapeType="1"/>
          </p:cNvSpPr>
          <p:nvPr/>
        </p:nvSpPr>
        <p:spPr bwMode="auto">
          <a:xfrm rot="13500000">
            <a:off x="5671510" y="4753320"/>
            <a:ext cx="0" cy="561973"/>
          </a:xfrm>
          <a:prstGeom prst="line">
            <a:avLst/>
          </a:prstGeom>
          <a:noFill/>
          <a:ln w="19050">
            <a:solidFill>
              <a:srgbClr val="000066"/>
            </a:solidFill>
            <a:round/>
            <a:headEnd/>
            <a:tailEnd type="triangle" w="med" len="med"/>
          </a:ln>
        </p:spPr>
        <p:txBody>
          <a:bodyPr/>
          <a:lstStyle/>
          <a:p>
            <a:endParaRPr lang="en-US" dirty="0"/>
          </a:p>
        </p:txBody>
      </p:sp>
      <p:sp>
        <p:nvSpPr>
          <p:cNvPr id="21" name="Line 21"/>
          <p:cNvSpPr>
            <a:spLocks noChangeAspect="1" noChangeShapeType="1"/>
          </p:cNvSpPr>
          <p:nvPr/>
        </p:nvSpPr>
        <p:spPr bwMode="auto">
          <a:xfrm rot="-13500000">
            <a:off x="6690780" y="4734815"/>
            <a:ext cx="0" cy="561973"/>
          </a:xfrm>
          <a:prstGeom prst="line">
            <a:avLst/>
          </a:prstGeom>
          <a:noFill/>
          <a:ln w="19050">
            <a:solidFill>
              <a:srgbClr val="000066"/>
            </a:solidFill>
            <a:round/>
            <a:headEnd/>
            <a:tailEnd type="triangle" w="med" len="med"/>
          </a:ln>
        </p:spPr>
        <p:txBody>
          <a:bodyPr/>
          <a:lstStyle/>
          <a:p>
            <a:endParaRPr lang="en-US" dirty="0"/>
          </a:p>
        </p:txBody>
      </p:sp>
      <p:sp>
        <p:nvSpPr>
          <p:cNvPr id="28" name="Rectangle 28"/>
          <p:cNvSpPr>
            <a:spLocks noChangeAspect="1" noChangeArrowheads="1"/>
          </p:cNvSpPr>
          <p:nvPr/>
        </p:nvSpPr>
        <p:spPr bwMode="auto">
          <a:xfrm>
            <a:off x="4947758" y="1936818"/>
            <a:ext cx="2331720" cy="1097280"/>
          </a:xfrm>
          <a:prstGeom prst="rect">
            <a:avLst/>
          </a:prstGeom>
          <a:solidFill>
            <a:schemeClr val="accent4">
              <a:lumMod val="60000"/>
              <a:lumOff val="40000"/>
            </a:schemeClr>
          </a:solidFill>
          <a:ln w="9525">
            <a:solidFill>
              <a:schemeClr val="tx1"/>
            </a:solidFill>
            <a:miter lim="800000"/>
            <a:headEnd/>
            <a:tailEnd/>
          </a:ln>
        </p:spPr>
        <p:txBody>
          <a:bodyPr wrap="none" anchor="ctr"/>
          <a:lstStyle/>
          <a:p>
            <a:pPr algn="ctr"/>
            <a:r>
              <a:rPr lang="en-US" dirty="0">
                <a:latin typeface="Tahoma" panose="020B0604030504040204" pitchFamily="34" charset="0"/>
                <a:ea typeface="Tahoma" panose="020B0604030504040204" pitchFamily="34" charset="0"/>
                <a:cs typeface="Tahoma" panose="020B0604030504040204" pitchFamily="34" charset="0"/>
              </a:rPr>
              <a:t>LP</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1"/>
          <p:cNvSpPr>
            <a:spLocks noChangeAspect="1" noChangeArrowheads="1"/>
          </p:cNvSpPr>
          <p:nvPr/>
        </p:nvSpPr>
        <p:spPr bwMode="auto">
          <a:xfrm>
            <a:off x="5576401" y="3703273"/>
            <a:ext cx="1209682" cy="1097280"/>
          </a:xfrm>
          <a:prstGeom prst="rect">
            <a:avLst/>
          </a:prstGeom>
          <a:solidFill>
            <a:schemeClr val="accent2">
              <a:lumMod val="75000"/>
            </a:schemeClr>
          </a:solidFill>
          <a:ln w="9525">
            <a:solidFill>
              <a:schemeClr val="tx1"/>
            </a:solidFill>
            <a:miter lim="800000"/>
            <a:headEnd/>
            <a:tailEnd/>
          </a:ln>
        </p:spPr>
        <p:txBody>
          <a:bodyPr wrap="none" anchor="ctr"/>
          <a:lstStyle/>
          <a:p>
            <a:pPr algn="ctr"/>
            <a:r>
              <a:rPr lang="en-US" dirty="0">
                <a:latin typeface="Tahoma" panose="020B0604030504040204" pitchFamily="34" charset="0"/>
                <a:ea typeface="Tahoma" panose="020B0604030504040204" pitchFamily="34" charset="0"/>
                <a:cs typeface="Tahoma" panose="020B0604030504040204" pitchFamily="34" charset="0"/>
              </a:rPr>
              <a:t>Fund 1</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1828799" y="5566318"/>
            <a:ext cx="2770829" cy="584775"/>
          </a:xfrm>
          <a:prstGeom prst="rect">
            <a:avLst/>
          </a:prstGeom>
          <a:noFill/>
        </p:spPr>
        <p:txBody>
          <a:bodyPr wrap="square" rtlCol="0">
            <a:spAutoFit/>
          </a:bodyPr>
          <a:lstStyle/>
          <a:p>
            <a:r>
              <a:rPr lang="en-US" sz="3200" dirty="0"/>
              <a:t>Company level:</a:t>
            </a:r>
            <a:endParaRPr lang="fr-FR" sz="3200" dirty="0"/>
          </a:p>
        </p:txBody>
      </p:sp>
      <p:sp>
        <p:nvSpPr>
          <p:cNvPr id="36" name="TextBox 35"/>
          <p:cNvSpPr txBox="1"/>
          <p:nvPr/>
        </p:nvSpPr>
        <p:spPr>
          <a:xfrm>
            <a:off x="1444751" y="3880691"/>
            <a:ext cx="3273749" cy="584775"/>
          </a:xfrm>
          <a:prstGeom prst="rect">
            <a:avLst/>
          </a:prstGeom>
          <a:noFill/>
        </p:spPr>
        <p:txBody>
          <a:bodyPr wrap="square" rtlCol="0">
            <a:spAutoFit/>
          </a:bodyPr>
          <a:lstStyle/>
          <a:p>
            <a:r>
              <a:rPr lang="en-US" sz="3200" dirty="0"/>
              <a:t>Fund level (gross):</a:t>
            </a:r>
            <a:endParaRPr lang="fr-FR" sz="3200" dirty="0"/>
          </a:p>
        </p:txBody>
      </p:sp>
      <p:sp>
        <p:nvSpPr>
          <p:cNvPr id="37" name="TextBox 36"/>
          <p:cNvSpPr txBox="1"/>
          <p:nvPr/>
        </p:nvSpPr>
        <p:spPr>
          <a:xfrm>
            <a:off x="2121408" y="2300792"/>
            <a:ext cx="2478221" cy="584775"/>
          </a:xfrm>
          <a:prstGeom prst="rect">
            <a:avLst/>
          </a:prstGeom>
          <a:noFill/>
        </p:spPr>
        <p:txBody>
          <a:bodyPr wrap="square" rtlCol="0">
            <a:spAutoFit/>
          </a:bodyPr>
          <a:lstStyle/>
          <a:p>
            <a:r>
              <a:rPr lang="en-US" sz="3200" dirty="0"/>
              <a:t>LP level (net):</a:t>
            </a:r>
            <a:endParaRPr lang="fr-FR" sz="3200" dirty="0"/>
          </a:p>
        </p:txBody>
      </p:sp>
      <p:sp>
        <p:nvSpPr>
          <p:cNvPr id="38" name="Line 8"/>
          <p:cNvSpPr>
            <a:spLocks noChangeAspect="1" noChangeShapeType="1"/>
          </p:cNvSpPr>
          <p:nvPr/>
        </p:nvSpPr>
        <p:spPr bwMode="auto">
          <a:xfrm rot="16200000">
            <a:off x="7213468" y="3886470"/>
            <a:ext cx="0" cy="648000"/>
          </a:xfrm>
          <a:prstGeom prst="line">
            <a:avLst/>
          </a:prstGeom>
          <a:noFill/>
          <a:ln w="19050">
            <a:solidFill>
              <a:srgbClr val="000066"/>
            </a:solidFill>
            <a:round/>
            <a:headEnd/>
            <a:tailEnd type="triangle" w="med" len="med"/>
          </a:ln>
        </p:spPr>
        <p:txBody>
          <a:bodyPr/>
          <a:lstStyle/>
          <a:p>
            <a:endParaRPr lang="en-US" dirty="0"/>
          </a:p>
        </p:txBody>
      </p:sp>
      <p:sp>
        <p:nvSpPr>
          <p:cNvPr id="39" name="TextBox 38"/>
          <p:cNvSpPr txBox="1"/>
          <p:nvPr/>
        </p:nvSpPr>
        <p:spPr>
          <a:xfrm>
            <a:off x="7528160" y="3929683"/>
            <a:ext cx="4663840" cy="584775"/>
          </a:xfrm>
          <a:prstGeom prst="rect">
            <a:avLst/>
          </a:prstGeom>
          <a:noFill/>
        </p:spPr>
        <p:txBody>
          <a:bodyPr wrap="square" rtlCol="0">
            <a:spAutoFit/>
          </a:bodyPr>
          <a:lstStyle/>
          <a:p>
            <a:r>
              <a:rPr lang="en-US" sz="3200" dirty="0"/>
              <a:t>Management fee and carry</a:t>
            </a:r>
            <a:endParaRPr lang="fr-FR" sz="3200" dirty="0"/>
          </a:p>
        </p:txBody>
      </p:sp>
      <p:sp>
        <p:nvSpPr>
          <p:cNvPr id="17" name="Rectangle 31"/>
          <p:cNvSpPr>
            <a:spLocks noChangeAspect="1" noChangeArrowheads="1"/>
          </p:cNvSpPr>
          <p:nvPr/>
        </p:nvSpPr>
        <p:spPr bwMode="auto">
          <a:xfrm>
            <a:off x="10319089" y="4514458"/>
            <a:ext cx="1209682" cy="1097280"/>
          </a:xfrm>
          <a:prstGeom prst="rect">
            <a:avLst/>
          </a:prstGeom>
          <a:solidFill>
            <a:schemeClr val="accent2">
              <a:lumMod val="75000"/>
            </a:schemeClr>
          </a:solidFill>
          <a:ln w="9525">
            <a:solidFill>
              <a:schemeClr val="tx1"/>
            </a:solidFill>
            <a:miter lim="800000"/>
            <a:headEnd/>
            <a:tailEnd/>
          </a:ln>
        </p:spPr>
        <p:txBody>
          <a:bodyPr wrap="none" anchor="ctr"/>
          <a:lstStyle/>
          <a:p>
            <a:pPr algn="ctr"/>
            <a:r>
              <a:rPr lang="en-US" dirty="0">
                <a:latin typeface="Tahoma" panose="020B0604030504040204" pitchFamily="34" charset="0"/>
                <a:ea typeface="Tahoma" panose="020B0604030504040204" pitchFamily="34" charset="0"/>
                <a:cs typeface="Tahoma" panose="020B0604030504040204" pitchFamily="34" charset="0"/>
              </a:rPr>
              <a:t>GP</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935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20" grpId="0" animBg="1"/>
      <p:bldP spid="21" grpId="0" animBg="1"/>
      <p:bldP spid="28" grpId="0" animBg="1"/>
      <p:bldP spid="31" grpId="0" animBg="1"/>
      <p:bldP spid="35" grpId="0"/>
      <p:bldP spid="36" grpId="0"/>
      <p:bldP spid="37" grpId="0"/>
      <p:bldP spid="38" grpId="0" animBg="1"/>
      <p:bldP spid="39" grpId="0"/>
      <p:bldP spid="17" grpId="0" animBg="1"/>
    </p:bld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sp>
        <p:nvSpPr>
          <p:cNvPr id="3" name="Content Placeholder 2"/>
          <p:cNvSpPr>
            <a:spLocks noGrp="1"/>
          </p:cNvSpPr>
          <p:nvPr>
            <p:ph idx="1"/>
          </p:nvPr>
        </p:nvSpPr>
        <p:spPr>
          <a:xfrm>
            <a:off x="1097280" y="1976036"/>
            <a:ext cx="10981944"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Two challenges make it difficult to assess returns:</a:t>
            </a:r>
          </a:p>
          <a:p>
            <a:pPr marL="576000" lvl="4"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600" dirty="0">
                <a:solidFill>
                  <a:schemeClr val="accent4">
                    <a:lumMod val="50000"/>
                  </a:schemeClr>
                </a:solidFill>
              </a:rPr>
              <a:t>Data availability: (still) opaque industry </a:t>
            </a:r>
          </a:p>
          <a:p>
            <a:pPr marL="576000" lvl="4"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Data availability and quality: selection biases – only good returns are reported and unreported valuations may be reported opportunistically</a:t>
            </a:r>
          </a:p>
          <a:p>
            <a:pPr marL="959712" lvl="7" indent="0">
              <a:lnSpc>
                <a:spcPct val="114000"/>
              </a:lnSpc>
              <a:spcBef>
                <a:spcPts val="0"/>
              </a:spcBef>
              <a:spcAft>
                <a:spcPts val="0"/>
              </a:spcAft>
              <a:buNone/>
            </a:pPr>
            <a:r>
              <a:rPr lang="en-US" sz="3600" dirty="0">
                <a:solidFill>
                  <a:schemeClr val="accent4">
                    <a:lumMod val="50000"/>
                  </a:schemeClr>
                </a:solidFill>
              </a:rPr>
              <a:t>- U</a:t>
            </a:r>
            <a:r>
              <a:rPr lang="en-US" sz="3200" dirty="0">
                <a:solidFill>
                  <a:schemeClr val="accent4">
                    <a:lumMod val="50000"/>
                  </a:schemeClr>
                </a:solidFill>
              </a:rPr>
              <a:t>se of valuation based convertible preferred does not reflect valuation of common stock</a:t>
            </a:r>
            <a:endParaRPr lang="en-US" sz="3600" dirty="0">
              <a:solidFill>
                <a:schemeClr val="accent4">
                  <a:lumMod val="50000"/>
                </a:schemeClr>
              </a:solidFill>
            </a:endParaRPr>
          </a:p>
        </p:txBody>
      </p:sp>
    </p:spTree>
    <p:extLst>
      <p:ext uri="{BB962C8B-B14F-4D97-AF65-F5344CB8AC3E}">
        <p14:creationId xmlns:p14="http://schemas.microsoft.com/office/powerpoint/2010/main" val="2766290581"/>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What do we know about company-level returns? </a:t>
            </a:r>
            <a:endParaRPr lang="en-US" sz="3600" dirty="0">
              <a:solidFill>
                <a:srgbClr val="FF0000"/>
              </a:solidFill>
            </a:endParaRP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a:t>
            </a:r>
            <a:r>
              <a:rPr lang="en-US" sz="3600" dirty="0">
                <a:solidFill>
                  <a:schemeClr val="accent4">
                    <a:lumMod val="50000"/>
                  </a:schemeClr>
                </a:solidFill>
              </a:rPr>
              <a:t>Highly skewed: median &lt; average</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Reflects economics of experimentation: frequent failure </a:t>
            </a:r>
          </a:p>
        </p:txBody>
      </p:sp>
    </p:spTree>
    <p:extLst>
      <p:ext uri="{BB962C8B-B14F-4D97-AF65-F5344CB8AC3E}">
        <p14:creationId xmlns:p14="http://schemas.microsoft.com/office/powerpoint/2010/main" val="3552991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991" y="286603"/>
            <a:ext cx="10753769" cy="1450757"/>
          </a:xfrm>
        </p:spPr>
        <p:txBody>
          <a:bodyPr>
            <a:normAutofit/>
          </a:bodyPr>
          <a:lstStyle/>
          <a:p>
            <a:r>
              <a:rPr lang="en-US" sz="6000" dirty="0">
                <a:solidFill>
                  <a:schemeClr val="accent4">
                    <a:lumMod val="50000"/>
                  </a:schemeClr>
                </a:solidFill>
              </a:rPr>
              <a:t>Terminology: rounds, series, stages</a:t>
            </a:r>
          </a:p>
        </p:txBody>
      </p:sp>
      <p:sp>
        <p:nvSpPr>
          <p:cNvPr id="3" name="Content Placeholder 2"/>
          <p:cNvSpPr>
            <a:spLocks noGrp="1"/>
          </p:cNvSpPr>
          <p:nvPr>
            <p:ph idx="1"/>
          </p:nvPr>
        </p:nvSpPr>
        <p:spPr>
          <a:xfrm>
            <a:off x="1097279" y="1866308"/>
            <a:ext cx="10928143" cy="4369900"/>
          </a:xfrm>
        </p:spPr>
        <p:txBody>
          <a:bodyPr>
            <a:noAutofit/>
          </a:bodyPr>
          <a:lstStyle/>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Terminology may appear confusing, but it is not:</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Rounds are consecutive and numbered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Each round corresponds to a set of securities, called Series and in alphabetical sequence (A, B, C </a:t>
            </a:r>
            <a:r>
              <a:rPr lang="en-150" sz="3600" dirty="0">
                <a:solidFill>
                  <a:schemeClr val="accent4">
                    <a:lumMod val="50000"/>
                  </a:schemeClr>
                </a:solidFill>
              </a:rPr>
              <a:t>…</a:t>
            </a:r>
            <a:r>
              <a:rPr lang="en-US" sz="3600" dirty="0">
                <a:solidFill>
                  <a:schemeClr val="accent4">
                    <a:lumMod val="50000"/>
                  </a:schemeClr>
                </a:solidFill>
              </a:rPr>
              <a:t>)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Pre-VC rounds are called seed, but some VCs call so their own first rounds </a:t>
            </a:r>
            <a:r>
              <a:rPr lang="en-150" sz="3600" dirty="0">
                <a:solidFill>
                  <a:schemeClr val="accent4">
                    <a:lumMod val="50000"/>
                  </a:schemeClr>
                </a:solidFill>
              </a:rPr>
              <a:t>–</a:t>
            </a:r>
            <a:r>
              <a:rPr lang="en-US" sz="3600" dirty="0">
                <a:solidFill>
                  <a:schemeClr val="accent4">
                    <a:lumMod val="50000"/>
                  </a:schemeClr>
                </a:solidFill>
              </a:rPr>
              <a:t> this is one confusing bit</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b="1" dirty="0">
                <a:solidFill>
                  <a:schemeClr val="accent4">
                    <a:lumMod val="50000"/>
                  </a:schemeClr>
                </a:solidFill>
              </a:rPr>
              <a:t> </a:t>
            </a:r>
            <a:r>
              <a:rPr lang="en-US" sz="3600" dirty="0">
                <a:solidFill>
                  <a:schemeClr val="accent4">
                    <a:lumMod val="50000"/>
                  </a:schemeClr>
                </a:solidFill>
              </a:rPr>
              <a:t>Stages reflect venture developments, from seed to late.</a:t>
            </a:r>
          </a:p>
        </p:txBody>
      </p:sp>
      <p:sp>
        <p:nvSpPr>
          <p:cNvPr id="4" name="Slide Number Placeholder 3"/>
          <p:cNvSpPr>
            <a:spLocks noGrp="1"/>
          </p:cNvSpPr>
          <p:nvPr>
            <p:ph type="sldNum" sz="quarter" idx="12"/>
          </p:nvPr>
        </p:nvSpPr>
        <p:spPr/>
        <p:txBody>
          <a:bodyPr/>
          <a:lstStyle/>
          <a:p>
            <a:fld id="{87505C8C-BB84-42E2-A236-8AB4ACB7820A}" type="slidenum">
              <a:rPr lang="en-US" smtClean="0"/>
              <a:t>43</a:t>
            </a:fld>
            <a:endParaRPr lang="en-US" dirty="0"/>
          </a:p>
        </p:txBody>
      </p:sp>
    </p:spTree>
    <p:extLst>
      <p:ext uri="{BB962C8B-B14F-4D97-AF65-F5344CB8AC3E}">
        <p14:creationId xmlns:p14="http://schemas.microsoft.com/office/powerpoint/2010/main" val="106833777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sp>
        <p:nvSpPr>
          <p:cNvPr id="6" name="TextBox 5"/>
          <p:cNvSpPr txBox="1"/>
          <p:nvPr/>
        </p:nvSpPr>
        <p:spPr>
          <a:xfrm>
            <a:off x="192024" y="1959515"/>
            <a:ext cx="4526280" cy="4005072"/>
          </a:xfrm>
          <a:prstGeom prst="rect">
            <a:avLst/>
          </a:prstGeom>
          <a:solidFill>
            <a:schemeClr val="bg1"/>
          </a:solidFill>
        </p:spPr>
        <p:txBody>
          <a:bodyPr wrap="square" rtlCol="0">
            <a:spAutoFit/>
          </a:bodyPr>
          <a:lstStyle/>
          <a:p>
            <a:endParaRPr lang="fr-FR" dirty="0"/>
          </a:p>
        </p:txBody>
      </p:sp>
      <p:pic>
        <p:nvPicPr>
          <p:cNvPr id="3" name="Picture 2"/>
          <p:cNvPicPr>
            <a:picLocks noChangeAspect="1"/>
          </p:cNvPicPr>
          <p:nvPr/>
        </p:nvPicPr>
        <p:blipFill>
          <a:blip r:embed="rId2"/>
          <a:stretch>
            <a:fillRect/>
          </a:stretch>
        </p:blipFill>
        <p:spPr>
          <a:xfrm>
            <a:off x="2739749" y="1801368"/>
            <a:ext cx="6587131" cy="4542189"/>
          </a:xfrm>
          <a:prstGeom prst="rect">
            <a:avLst/>
          </a:prstGeom>
        </p:spPr>
      </p:pic>
    </p:spTree>
    <p:extLst>
      <p:ext uri="{BB962C8B-B14F-4D97-AF65-F5344CB8AC3E}">
        <p14:creationId xmlns:p14="http://schemas.microsoft.com/office/powerpoint/2010/main" val="831483257"/>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5400" dirty="0">
                <a:solidFill>
                  <a:schemeClr val="accent4">
                    <a:lumMod val="50000"/>
                  </a:schemeClr>
                </a:solidFill>
              </a:rPr>
              <a:t>Risk and return in venture capital </a:t>
            </a:r>
          </a:p>
        </p:txBody>
      </p:sp>
      <p:graphicFrame>
        <p:nvGraphicFramePr>
          <p:cNvPr id="6" name="Chart 5"/>
          <p:cNvGraphicFramePr/>
          <p:nvPr>
            <p:extLst>
              <p:ext uri="{D42A27DB-BD31-4B8C-83A1-F6EECF244321}">
                <p14:modId xmlns:p14="http://schemas.microsoft.com/office/powerpoint/2010/main" val="221433229"/>
              </p:ext>
            </p:extLst>
          </p:nvPr>
        </p:nvGraphicFramePr>
        <p:xfrm>
          <a:off x="1740408" y="2020824"/>
          <a:ext cx="8418576" cy="416052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279648" y="1883664"/>
            <a:ext cx="5340096" cy="461665"/>
          </a:xfrm>
          <a:prstGeom prst="rect">
            <a:avLst/>
          </a:prstGeom>
          <a:noFill/>
        </p:spPr>
        <p:txBody>
          <a:bodyPr wrap="square" rtlCol="0">
            <a:spAutoFit/>
          </a:bodyPr>
          <a:lstStyle/>
          <a:p>
            <a:r>
              <a:rPr lang="en-US" sz="2400" dirty="0">
                <a:solidFill>
                  <a:schemeClr val="accent4">
                    <a:lumMod val="50000"/>
                  </a:schemeClr>
                </a:solidFill>
              </a:rPr>
              <a:t>Company-level VC returns, US 1997-2015</a:t>
            </a:r>
          </a:p>
        </p:txBody>
      </p:sp>
    </p:spTree>
    <p:extLst>
      <p:ext uri="{BB962C8B-B14F-4D97-AF65-F5344CB8AC3E}">
        <p14:creationId xmlns:p14="http://schemas.microsoft.com/office/powerpoint/2010/main" val="385029868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What do we know about fund-level returns? </a:t>
            </a:r>
            <a:endParaRPr lang="en-US" sz="3600" dirty="0">
              <a:solidFill>
                <a:srgbClr val="FF0000"/>
              </a:solidFill>
            </a:endParaRP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Better quality data (reported by LPs)</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They excluded fees/carry paid out to GPs</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Different level but also different timing of cash flows</a:t>
            </a:r>
          </a:p>
          <a:p>
            <a:pPr marL="1371600" lvl="5" indent="-455613">
              <a:lnSpc>
                <a:spcPct val="114000"/>
              </a:lnSpc>
              <a:spcBef>
                <a:spcPts val="0"/>
              </a:spcBef>
              <a:spcAft>
                <a:spcPts val="0"/>
              </a:spcAft>
              <a:buFont typeface="Courier New" panose="02070309020205020404" pitchFamily="49" charset="0"/>
              <a:buChar char="o"/>
            </a:pPr>
            <a:endParaRPr lang="en-US" sz="3000" dirty="0">
              <a:solidFill>
                <a:schemeClr val="accent4">
                  <a:lumMod val="50000"/>
                </a:schemeClr>
              </a:solidFill>
            </a:endParaRPr>
          </a:p>
        </p:txBody>
      </p:sp>
    </p:spTree>
    <p:extLst>
      <p:ext uri="{BB962C8B-B14F-4D97-AF65-F5344CB8AC3E}">
        <p14:creationId xmlns:p14="http://schemas.microsoft.com/office/powerpoint/2010/main" val="331794820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graphicFrame>
        <p:nvGraphicFramePr>
          <p:cNvPr id="5" name="Chart 4"/>
          <p:cNvGraphicFramePr/>
          <p:nvPr>
            <p:extLst>
              <p:ext uri="{D42A27DB-BD31-4B8C-83A1-F6EECF244321}">
                <p14:modId xmlns:p14="http://schemas.microsoft.com/office/powerpoint/2010/main" val="460089905"/>
              </p:ext>
            </p:extLst>
          </p:nvPr>
        </p:nvGraphicFramePr>
        <p:xfrm>
          <a:off x="2416563" y="1871566"/>
          <a:ext cx="7707151" cy="42773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755136" y="1871566"/>
            <a:ext cx="5340096" cy="461665"/>
          </a:xfrm>
          <a:prstGeom prst="rect">
            <a:avLst/>
          </a:prstGeom>
          <a:noFill/>
        </p:spPr>
        <p:txBody>
          <a:bodyPr wrap="square" rtlCol="0">
            <a:spAutoFit/>
          </a:bodyPr>
          <a:lstStyle/>
          <a:p>
            <a:r>
              <a:rPr lang="en-US" sz="2400" dirty="0">
                <a:solidFill>
                  <a:schemeClr val="accent4">
                    <a:lumMod val="50000"/>
                  </a:schemeClr>
                </a:solidFill>
              </a:rPr>
              <a:t>Net IRR for US VC funds, 1981-2015</a:t>
            </a:r>
          </a:p>
        </p:txBody>
      </p:sp>
    </p:spTree>
    <p:extLst>
      <p:ext uri="{BB962C8B-B14F-4D97-AF65-F5344CB8AC3E}">
        <p14:creationId xmlns:p14="http://schemas.microsoft.com/office/powerpoint/2010/main" val="2920891623"/>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sp>
        <p:nvSpPr>
          <p:cNvPr id="3" name="Content Placeholder 2"/>
          <p:cNvSpPr>
            <a:spLocks noGrp="1"/>
          </p:cNvSpPr>
          <p:nvPr>
            <p:ph idx="1"/>
          </p:nvPr>
        </p:nvSpPr>
        <p:spPr>
          <a:xfrm>
            <a:off x="1097280" y="1976036"/>
            <a:ext cx="10863072" cy="4598500"/>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Three other common measures used by the VC industry:</a:t>
            </a:r>
            <a:endParaRPr lang="en-US" sz="3600" dirty="0">
              <a:solidFill>
                <a:srgbClr val="FF0000"/>
              </a:solidFill>
            </a:endParaRP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Cash-on-cash </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Annual net returns, measured as year-on-year increase in VC portfolio value</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Public market equivalent (PME): Compares investor returns on VC to an investment in public markets with the same timing of cash flows</a:t>
            </a:r>
          </a:p>
          <a:p>
            <a:pPr marL="1371600" lvl="5" indent="-455613">
              <a:lnSpc>
                <a:spcPct val="114000"/>
              </a:lnSpc>
              <a:spcBef>
                <a:spcPts val="0"/>
              </a:spcBef>
              <a:spcAft>
                <a:spcPts val="0"/>
              </a:spcAft>
              <a:buFont typeface="Courier New" panose="02070309020205020404" pitchFamily="49" charset="0"/>
              <a:buChar char="o"/>
            </a:pPr>
            <a:endParaRPr lang="en-US" sz="3000" dirty="0">
              <a:solidFill>
                <a:schemeClr val="accent4">
                  <a:lumMod val="50000"/>
                </a:schemeClr>
              </a:solidFill>
            </a:endParaRPr>
          </a:p>
        </p:txBody>
      </p:sp>
    </p:spTree>
    <p:extLst>
      <p:ext uri="{BB962C8B-B14F-4D97-AF65-F5344CB8AC3E}">
        <p14:creationId xmlns:p14="http://schemas.microsoft.com/office/powerpoint/2010/main" val="946617806"/>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Risk and return in venture capital </a:t>
            </a:r>
          </a:p>
        </p:txBody>
      </p:sp>
      <p:sp>
        <p:nvSpPr>
          <p:cNvPr id="4" name="TextBox 3"/>
          <p:cNvSpPr txBox="1"/>
          <p:nvPr/>
        </p:nvSpPr>
        <p:spPr>
          <a:xfrm>
            <a:off x="3764280" y="1732895"/>
            <a:ext cx="5340096" cy="461665"/>
          </a:xfrm>
          <a:prstGeom prst="rect">
            <a:avLst/>
          </a:prstGeom>
          <a:noFill/>
        </p:spPr>
        <p:txBody>
          <a:bodyPr wrap="square" rtlCol="0">
            <a:spAutoFit/>
          </a:bodyPr>
          <a:lstStyle/>
          <a:p>
            <a:r>
              <a:rPr lang="en-US" sz="2400" dirty="0">
                <a:solidFill>
                  <a:schemeClr val="accent4">
                    <a:lumMod val="50000"/>
                  </a:schemeClr>
                </a:solidFill>
              </a:rPr>
              <a:t>PME for US VC funds, 1981-2015</a:t>
            </a:r>
          </a:p>
        </p:txBody>
      </p:sp>
      <p:pic>
        <p:nvPicPr>
          <p:cNvPr id="3" name="Picture 2"/>
          <p:cNvPicPr>
            <a:picLocks noChangeAspect="1"/>
          </p:cNvPicPr>
          <p:nvPr/>
        </p:nvPicPr>
        <p:blipFill>
          <a:blip r:embed="rId2"/>
          <a:stretch>
            <a:fillRect/>
          </a:stretch>
        </p:blipFill>
        <p:spPr>
          <a:xfrm>
            <a:off x="2490739" y="2194560"/>
            <a:ext cx="6987813" cy="4200122"/>
          </a:xfrm>
          <a:prstGeom prst="rect">
            <a:avLst/>
          </a:prstGeom>
        </p:spPr>
      </p:pic>
    </p:spTree>
    <p:extLst>
      <p:ext uri="{BB962C8B-B14F-4D97-AF65-F5344CB8AC3E}">
        <p14:creationId xmlns:p14="http://schemas.microsoft.com/office/powerpoint/2010/main" val="2181128658"/>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Assessing VC fund performance</a:t>
            </a:r>
          </a:p>
        </p:txBody>
      </p:sp>
      <p:sp>
        <p:nvSpPr>
          <p:cNvPr id="3" name="Content Placeholder 2"/>
          <p:cNvSpPr>
            <a:spLocks noGrp="1"/>
          </p:cNvSpPr>
          <p:nvPr>
            <p:ph idx="1"/>
          </p:nvPr>
        </p:nvSpPr>
        <p:spPr>
          <a:xfrm>
            <a:off x="1097280" y="1976036"/>
            <a:ext cx="11094720" cy="4598500"/>
          </a:xfrm>
        </p:spPr>
        <p:txBody>
          <a:bodyPr>
            <a:normAutofit/>
          </a:bodyPr>
          <a:lstStyle/>
          <a:p>
            <a:pPr marL="0">
              <a:lnSpc>
                <a:spcPct val="114000"/>
              </a:lnSpc>
              <a:spcBef>
                <a:spcPts val="0"/>
              </a:spcBef>
              <a:spcAft>
                <a:spcPts val="0"/>
              </a:spcAft>
              <a:buNone/>
            </a:pPr>
            <a:r>
              <a:rPr lang="en-US" sz="3900" dirty="0">
                <a:solidFill>
                  <a:schemeClr val="accent4">
                    <a:lumMod val="50000"/>
                  </a:schemeClr>
                </a:solidFill>
              </a:rPr>
              <a:t>Overall, academic studies paint a dismal picture of VC returns:</a:t>
            </a:r>
          </a:p>
          <a:p>
            <a:pPr marL="576000" lvl="4"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‘Top quartile’ returns are good and persistent</a:t>
            </a:r>
          </a:p>
          <a:p>
            <a:pPr marL="576000" lvl="4"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Below this threshold returns are low for the risk taken</a:t>
            </a:r>
          </a:p>
          <a:p>
            <a:pPr marL="576000" lvl="4" indent="-183600">
              <a:lnSpc>
                <a:spcPct val="11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p:txBody>
      </p:sp>
    </p:spTree>
    <p:extLst>
      <p:ext uri="{BB962C8B-B14F-4D97-AF65-F5344CB8AC3E}">
        <p14:creationId xmlns:p14="http://schemas.microsoft.com/office/powerpoint/2010/main" val="2009126874"/>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9</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13: Early Stage Investors</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1948310043"/>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86603"/>
            <a:ext cx="10058400" cy="1450757"/>
          </a:xfrm>
        </p:spPr>
        <p:txBody>
          <a:bodyPr>
            <a:normAutofit/>
          </a:bodyPr>
          <a:lstStyle/>
          <a:p>
            <a:pPr algn="r"/>
            <a:r>
              <a:rPr lang="en-GB" sz="6000" dirty="0">
                <a:solidFill>
                  <a:schemeClr val="accent4">
                    <a:lumMod val="50000"/>
                  </a:schemeClr>
                </a:solidFill>
              </a:rPr>
              <a:t>The FUEL Framework</a:t>
            </a:r>
          </a:p>
        </p:txBody>
      </p:sp>
      <p:grpSp>
        <p:nvGrpSpPr>
          <p:cNvPr id="18" name="Group 17"/>
          <p:cNvGrpSpPr/>
          <p:nvPr/>
        </p:nvGrpSpPr>
        <p:grpSpPr>
          <a:xfrm>
            <a:off x="393191" y="618789"/>
            <a:ext cx="7488935" cy="5469430"/>
            <a:chOff x="175491" y="480403"/>
            <a:chExt cx="9654308" cy="6214323"/>
          </a:xfrm>
        </p:grpSpPr>
        <p:pic>
          <p:nvPicPr>
            <p:cNvPr id="19" name="Picture 6" descr="Image result for oil t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836" y="480403"/>
              <a:ext cx="4016882" cy="61974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518795" y="2674098"/>
              <a:ext cx="736469" cy="707886"/>
            </a:xfrm>
            <a:prstGeom prst="rect">
              <a:avLst/>
            </a:prstGeom>
            <a:solidFill>
              <a:schemeClr val="bg1"/>
            </a:solidFill>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F</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 name="Rectangle 20"/>
            <p:cNvSpPr/>
            <p:nvPr/>
          </p:nvSpPr>
          <p:spPr>
            <a:xfrm>
              <a:off x="2518795" y="3606308"/>
              <a:ext cx="736469" cy="707886"/>
            </a:xfrm>
            <a:prstGeom prst="rect">
              <a:avLst/>
            </a:prstGeom>
            <a:solidFill>
              <a:schemeClr val="bg1"/>
            </a:solidFill>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U</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2" name="Rectangle 21"/>
            <p:cNvSpPr/>
            <p:nvPr/>
          </p:nvSpPr>
          <p:spPr>
            <a:xfrm>
              <a:off x="2518795" y="4538518"/>
              <a:ext cx="736469" cy="707886"/>
            </a:xfrm>
            <a:prstGeom prst="rect">
              <a:avLst/>
            </a:prstGeom>
            <a:solidFill>
              <a:schemeClr val="bg1"/>
            </a:solidFill>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E</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3" name="Rectangle 22"/>
            <p:cNvSpPr/>
            <p:nvPr/>
          </p:nvSpPr>
          <p:spPr>
            <a:xfrm>
              <a:off x="2484042" y="5470728"/>
              <a:ext cx="736469" cy="707886"/>
            </a:xfrm>
            <a:prstGeom prst="rect">
              <a:avLst/>
            </a:prstGeom>
            <a:solidFill>
              <a:schemeClr val="bg1"/>
            </a:solidFill>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4" name="Rectangle 23"/>
            <p:cNvSpPr/>
            <p:nvPr/>
          </p:nvSpPr>
          <p:spPr>
            <a:xfrm>
              <a:off x="4079367" y="5465563"/>
              <a:ext cx="5750429" cy="707886"/>
            </a:xfrm>
            <a:prstGeom prst="rect">
              <a:avLst/>
            </a:prstGeom>
            <a:solidFill>
              <a:schemeClr val="bg1"/>
            </a:solidFill>
          </p:spPr>
          <p:txBody>
            <a:bodyPr wrap="square" lIns="91440" tIns="45720" rIns="91440" bIns="45720">
              <a:spAutoFit/>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OGIC &amp; STYLE</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5" name="Rectangle 24"/>
            <p:cNvSpPr/>
            <p:nvPr/>
          </p:nvSpPr>
          <p:spPr>
            <a:xfrm>
              <a:off x="175491" y="6195462"/>
              <a:ext cx="5902036" cy="499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4079368" y="2674098"/>
              <a:ext cx="5750429" cy="707886"/>
            </a:xfrm>
            <a:prstGeom prst="rect">
              <a:avLst/>
            </a:prstGeom>
            <a:solidFill>
              <a:schemeClr val="bg1"/>
            </a:solidFill>
          </p:spPr>
          <p:txBody>
            <a:bodyPr wrap="square" lIns="91440" tIns="45720" rIns="91440" bIns="45720">
              <a:spAutoFit/>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UNDAMENTAL STRUCTURE </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4079369" y="3610785"/>
              <a:ext cx="5750429" cy="707886"/>
            </a:xfrm>
            <a:prstGeom prst="rect">
              <a:avLst/>
            </a:prstGeom>
            <a:solidFill>
              <a:schemeClr val="bg1"/>
            </a:solidFill>
          </p:spPr>
          <p:txBody>
            <a:bodyPr wrap="square" lIns="91440" tIns="45720" rIns="91440" bIns="45720">
              <a:spAutoFit/>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U</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NDERLYING MOTIVATION</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4079370" y="4538458"/>
              <a:ext cx="5750429" cy="707886"/>
            </a:xfrm>
            <a:prstGeom prst="rect">
              <a:avLst/>
            </a:prstGeom>
            <a:solidFill>
              <a:schemeClr val="bg1"/>
            </a:solidFill>
          </p:spPr>
          <p:txBody>
            <a:bodyPr wrap="square" lIns="91440" tIns="45720" rIns="91440" bIns="45720">
              <a:spAutoFit/>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E</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XPERTISE &amp; NETWORKS</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14" name="Content Placeholder 2"/>
          <p:cNvSpPr>
            <a:spLocks noGrp="1"/>
          </p:cNvSpPr>
          <p:nvPr>
            <p:ph idx="1"/>
          </p:nvPr>
        </p:nvSpPr>
        <p:spPr>
          <a:xfrm>
            <a:off x="3849513" y="1923446"/>
            <a:ext cx="7732088" cy="779479"/>
          </a:xfrm>
        </p:spPr>
        <p:txBody>
          <a:bodyPr>
            <a:noAutofit/>
          </a:bodyPr>
          <a:lstStyle/>
          <a:p>
            <a:pPr marL="182563" indent="0">
              <a:buNone/>
            </a:pPr>
            <a:r>
              <a:rPr lang="en-US" altLang="en-US" sz="4000" dirty="0">
                <a:solidFill>
                  <a:schemeClr val="accent4">
                    <a:lumMod val="50000"/>
                  </a:schemeClr>
                </a:solidFill>
              </a:rPr>
              <a:t>Keep the FUEL framework in mind:</a:t>
            </a:r>
          </a:p>
          <a:p>
            <a:pPr marL="182563" indent="0">
              <a:buNone/>
            </a:pPr>
            <a:endParaRPr lang="en-US" altLang="en-US" sz="4000" dirty="0">
              <a:solidFill>
                <a:schemeClr val="accent4">
                  <a:lumMod val="50000"/>
                </a:schemeClr>
              </a:solidFill>
            </a:endParaRPr>
          </a:p>
          <a:p>
            <a:pPr marL="182563" indent="0">
              <a:buNone/>
            </a:pPr>
            <a:endParaRPr lang="en-US" altLang="en-US" sz="4000" dirty="0">
              <a:solidFill>
                <a:schemeClr val="accent4">
                  <a:lumMod val="50000"/>
                </a:schemeClr>
              </a:solidFill>
            </a:endParaRPr>
          </a:p>
          <a:p>
            <a:pPr marL="182563" indent="0">
              <a:buNone/>
            </a:pPr>
            <a:endParaRPr lang="en-GB" altLang="en-US" sz="4000" dirty="0">
              <a:solidFill>
                <a:schemeClr val="accent4">
                  <a:lumMod val="50000"/>
                </a:schemeClr>
              </a:solidFill>
            </a:endParaRPr>
          </a:p>
        </p:txBody>
      </p:sp>
    </p:spTree>
    <p:extLst>
      <p:ext uri="{BB962C8B-B14F-4D97-AF65-F5344CB8AC3E}">
        <p14:creationId xmlns:p14="http://schemas.microsoft.com/office/powerpoint/2010/main" val="1856610093"/>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FUEL framework</a:t>
            </a:r>
          </a:p>
        </p:txBody>
      </p:sp>
      <p:sp>
        <p:nvSpPr>
          <p:cNvPr id="3" name="Content Placeholder 2"/>
          <p:cNvSpPr>
            <a:spLocks noGrp="1"/>
          </p:cNvSpPr>
          <p:nvPr>
            <p:ph idx="1"/>
          </p:nvPr>
        </p:nvSpPr>
        <p:spPr>
          <a:xfrm>
            <a:off x="1097280" y="2049188"/>
            <a:ext cx="10058400" cy="4369900"/>
          </a:xfrm>
        </p:spPr>
        <p:txBody>
          <a:bodyPr>
            <a:normAutofit/>
          </a:bodyPr>
          <a:lstStyle/>
          <a:p>
            <a:pPr marL="0">
              <a:lnSpc>
                <a:spcPct val="100000"/>
              </a:lnSpc>
              <a:spcBef>
                <a:spcPts val="600"/>
              </a:spcBef>
              <a:buNone/>
            </a:pPr>
            <a:endParaRPr lang="en-US" sz="500" dirty="0">
              <a:solidFill>
                <a:schemeClr val="accent4">
                  <a:lumMod val="50000"/>
                </a:schemeClr>
              </a:solidFill>
            </a:endParaRP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Investor’s nature and approach to the deal</a:t>
            </a:r>
          </a:p>
          <a:p>
            <a:pPr lvl="3">
              <a:lnSpc>
                <a:spcPct val="100000"/>
              </a:lnSpc>
              <a:spcBef>
                <a:spcPts val="600"/>
              </a:spcBef>
              <a:spcAft>
                <a:spcPts val="200"/>
              </a:spcAft>
              <a:buFont typeface="Courier New" panose="02070309020205020404" pitchFamily="49" charset="0"/>
              <a:buChar char="o"/>
            </a:pPr>
            <a:r>
              <a:rPr lang="en-US" sz="2800" dirty="0">
                <a:solidFill>
                  <a:schemeClr val="accent4">
                    <a:lumMod val="50000"/>
                  </a:schemeClr>
                </a:solidFill>
              </a:rPr>
              <a:t> Investors are not fungible, and money is not green </a:t>
            </a:r>
          </a:p>
          <a:p>
            <a:pPr lvl="3">
              <a:lnSpc>
                <a:spcPct val="100000"/>
              </a:lnSpc>
              <a:spcBef>
                <a:spcPts val="600"/>
              </a:spcBef>
              <a:spcAft>
                <a:spcPts val="200"/>
              </a:spcAft>
              <a:buFont typeface="Courier New" panose="02070309020205020404" pitchFamily="49" charset="0"/>
              <a:buChar char="o"/>
            </a:pPr>
            <a:r>
              <a:rPr lang="en-US" sz="2800" dirty="0">
                <a:solidFill>
                  <a:schemeClr val="accent4">
                    <a:lumMod val="50000"/>
                  </a:schemeClr>
                </a:solidFill>
              </a:rPr>
              <a:t> Focuses on the investor’s defining traits</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a:t>
            </a:r>
            <a:r>
              <a:rPr lang="en-US" sz="3000" b="1" dirty="0">
                <a:solidFill>
                  <a:schemeClr val="accent4">
                    <a:lumMod val="50000"/>
                  </a:schemeClr>
                </a:solidFill>
              </a:rPr>
              <a:t>F</a:t>
            </a:r>
            <a:r>
              <a:rPr lang="en-US" sz="3000" dirty="0">
                <a:solidFill>
                  <a:schemeClr val="accent4">
                    <a:lumMod val="50000"/>
                  </a:schemeClr>
                </a:solidFill>
              </a:rPr>
              <a:t>undamental structure: who is the investor?</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a:t>
            </a:r>
            <a:r>
              <a:rPr lang="en-US" sz="3000" b="1" dirty="0">
                <a:solidFill>
                  <a:schemeClr val="accent4">
                    <a:lumMod val="50000"/>
                  </a:schemeClr>
                </a:solidFill>
              </a:rPr>
              <a:t>U</a:t>
            </a:r>
            <a:r>
              <a:rPr lang="en-US" sz="3000" dirty="0">
                <a:solidFill>
                  <a:schemeClr val="accent4">
                    <a:lumMod val="50000"/>
                  </a:schemeClr>
                </a:solidFill>
              </a:rPr>
              <a:t>nderlying motivation: what does he want?</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a:t>
            </a:r>
            <a:r>
              <a:rPr lang="en-US" sz="3000" b="1" dirty="0">
                <a:solidFill>
                  <a:schemeClr val="accent4">
                    <a:lumMod val="50000"/>
                  </a:schemeClr>
                </a:solidFill>
              </a:rPr>
              <a:t>E</a:t>
            </a:r>
            <a:r>
              <a:rPr lang="en-US" sz="3000" dirty="0">
                <a:solidFill>
                  <a:schemeClr val="accent4">
                    <a:lumMod val="50000"/>
                  </a:schemeClr>
                </a:solidFill>
              </a:rPr>
              <a:t>xpertise and networks: what does  he contribute?</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a:t>
            </a:r>
            <a:r>
              <a:rPr lang="en-US" sz="3000" b="1" dirty="0">
                <a:solidFill>
                  <a:schemeClr val="accent4">
                    <a:lumMod val="50000"/>
                  </a:schemeClr>
                </a:solidFill>
              </a:rPr>
              <a:t>L</a:t>
            </a:r>
            <a:r>
              <a:rPr lang="en-US" sz="3000" dirty="0">
                <a:solidFill>
                  <a:schemeClr val="accent4">
                    <a:lumMod val="50000"/>
                  </a:schemeClr>
                </a:solidFill>
              </a:rPr>
              <a:t>ogic and style: how does he operate? </a:t>
            </a:r>
          </a:p>
        </p:txBody>
      </p:sp>
    </p:spTree>
    <p:extLst>
      <p:ext uri="{BB962C8B-B14F-4D97-AF65-F5344CB8AC3E}">
        <p14:creationId xmlns:p14="http://schemas.microsoft.com/office/powerpoint/2010/main" val="2047713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The exit stage</a:t>
            </a:r>
          </a:p>
        </p:txBody>
      </p:sp>
      <p:pic>
        <p:nvPicPr>
          <p:cNvPr id="4" name="Picture 3"/>
          <p:cNvPicPr>
            <a:picLocks noChangeAspect="1"/>
          </p:cNvPicPr>
          <p:nvPr/>
        </p:nvPicPr>
        <p:blipFill>
          <a:blip r:embed="rId2"/>
          <a:stretch>
            <a:fillRect/>
          </a:stretch>
        </p:blipFill>
        <p:spPr>
          <a:xfrm>
            <a:off x="2428240" y="1810836"/>
            <a:ext cx="7555799" cy="4517450"/>
          </a:xfrm>
          <a:prstGeom prst="rect">
            <a:avLst/>
          </a:prstGeom>
        </p:spPr>
      </p:pic>
      <p:sp>
        <p:nvSpPr>
          <p:cNvPr id="3" name="Slide Number Placeholder 2"/>
          <p:cNvSpPr>
            <a:spLocks noGrp="1"/>
          </p:cNvSpPr>
          <p:nvPr>
            <p:ph type="sldNum" sz="quarter" idx="12"/>
          </p:nvPr>
        </p:nvSpPr>
        <p:spPr/>
        <p:txBody>
          <a:bodyPr/>
          <a:lstStyle/>
          <a:p>
            <a:fld id="{87505C8C-BB84-42E2-A236-8AB4ACB7820A}" type="slidenum">
              <a:rPr lang="en-US" smtClean="0"/>
              <a:t>44</a:t>
            </a:fld>
            <a:endParaRPr lang="en-US" dirty="0"/>
          </a:p>
        </p:txBody>
      </p:sp>
    </p:spTree>
    <p:extLst>
      <p:ext uri="{BB962C8B-B14F-4D97-AF65-F5344CB8AC3E}">
        <p14:creationId xmlns:p14="http://schemas.microsoft.com/office/powerpoint/2010/main" val="176704428"/>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Founders, family, and friends</a:t>
            </a:r>
          </a:p>
        </p:txBody>
      </p:sp>
      <p:sp>
        <p:nvSpPr>
          <p:cNvPr id="3" name="Content Placeholder 2"/>
          <p:cNvSpPr>
            <a:spLocks noGrp="1"/>
          </p:cNvSpPr>
          <p:nvPr>
            <p:ph idx="1"/>
          </p:nvPr>
        </p:nvSpPr>
        <p:spPr>
          <a:xfrm>
            <a:off x="1097280" y="2040044"/>
            <a:ext cx="10927080"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Founders often provide the first investment using: </a:t>
            </a:r>
          </a:p>
          <a:p>
            <a:pPr marL="576000"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Personal debt (incl. second mortgages)</a:t>
            </a:r>
          </a:p>
          <a:p>
            <a:pPr marL="576000"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Credit cards</a:t>
            </a:r>
          </a:p>
          <a:p>
            <a:pPr marL="0">
              <a:lnSpc>
                <a:spcPct val="114000"/>
              </a:lnSpc>
              <a:spcBef>
                <a:spcPts val="0"/>
              </a:spcBef>
              <a:spcAft>
                <a:spcPts val="0"/>
              </a:spcAft>
              <a:buNone/>
            </a:pPr>
            <a:r>
              <a:rPr lang="en-US" sz="3600" dirty="0">
                <a:solidFill>
                  <a:schemeClr val="accent4">
                    <a:lumMod val="50000"/>
                  </a:schemeClr>
                </a:solidFill>
              </a:rPr>
              <a:t>Founders set up the company and prepare it to meet outside investors.</a:t>
            </a: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4012245799"/>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Founders, family, and friends</a:t>
            </a:r>
          </a:p>
        </p:txBody>
      </p:sp>
      <p:sp>
        <p:nvSpPr>
          <p:cNvPr id="3" name="Content Placeholder 2"/>
          <p:cNvSpPr>
            <a:spLocks noGrp="1"/>
          </p:cNvSpPr>
          <p:nvPr>
            <p:ph idx="1"/>
          </p:nvPr>
        </p:nvSpPr>
        <p:spPr>
          <a:xfrm>
            <a:off x="1097280" y="2040044"/>
            <a:ext cx="10479024" cy="4296748"/>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Family and friends complement founders’ cornerstone investments:</a:t>
            </a:r>
          </a:p>
          <a:p>
            <a:pPr marL="576000"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FFF = ‘family, friends, and fools’</a:t>
            </a:r>
          </a:p>
          <a:p>
            <a:pPr marL="576000"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‘Bootstrapping’</a:t>
            </a:r>
          </a:p>
        </p:txBody>
      </p:sp>
    </p:spTree>
    <p:extLst>
      <p:ext uri="{BB962C8B-B14F-4D97-AF65-F5344CB8AC3E}">
        <p14:creationId xmlns:p14="http://schemas.microsoft.com/office/powerpoint/2010/main" val="2474025870"/>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Founders, family, and friends</a:t>
            </a:r>
          </a:p>
        </p:txBody>
      </p:sp>
      <p:sp>
        <p:nvSpPr>
          <p:cNvPr id="3" name="Content Placeholder 2"/>
          <p:cNvSpPr>
            <a:spLocks noGrp="1"/>
          </p:cNvSpPr>
          <p:nvPr>
            <p:ph idx="1"/>
          </p:nvPr>
        </p:nvSpPr>
        <p:spPr>
          <a:xfrm>
            <a:off x="1097280" y="2040044"/>
            <a:ext cx="10138410" cy="4200736"/>
          </a:xfrm>
        </p:spPr>
        <p:txBody>
          <a:bodyPr>
            <a:normAutofit fontScale="70000" lnSpcReduction="20000"/>
          </a:bodyPr>
          <a:lstStyle/>
          <a:p>
            <a:pPr marL="0">
              <a:lnSpc>
                <a:spcPct val="134000"/>
              </a:lnSpc>
              <a:spcBef>
                <a:spcPts val="0"/>
              </a:spcBef>
              <a:spcAft>
                <a:spcPts val="0"/>
              </a:spcAft>
              <a:buNone/>
            </a:pPr>
            <a:r>
              <a:rPr lang="en-US" sz="5100" dirty="0">
                <a:solidFill>
                  <a:schemeClr val="accent4">
                    <a:lumMod val="50000"/>
                  </a:schemeClr>
                </a:solidFill>
              </a:rPr>
              <a:t>Why do founders invest? </a:t>
            </a:r>
          </a:p>
          <a:p>
            <a:pPr marL="576000" indent="-183600">
              <a:lnSpc>
                <a:spcPct val="134000"/>
              </a:lnSpc>
              <a:spcBef>
                <a:spcPts val="0"/>
              </a:spcBef>
              <a:spcAft>
                <a:spcPts val="0"/>
              </a:spcAft>
              <a:buFont typeface="Courier New" panose="02070309020205020404" pitchFamily="49" charset="0"/>
              <a:buChar char="o"/>
              <a:tabLst>
                <a:tab pos="1371600" algn="l"/>
              </a:tabLst>
            </a:pPr>
            <a:r>
              <a:rPr lang="en-US" sz="5100" dirty="0">
                <a:solidFill>
                  <a:schemeClr val="accent4">
                    <a:lumMod val="50000"/>
                  </a:schemeClr>
                </a:solidFill>
              </a:rPr>
              <a:t> Bad portfolio choice, but necessity often rules</a:t>
            </a:r>
          </a:p>
          <a:p>
            <a:pPr marL="576000" indent="-183600">
              <a:lnSpc>
                <a:spcPct val="134000"/>
              </a:lnSpc>
              <a:spcBef>
                <a:spcPts val="0"/>
              </a:spcBef>
              <a:spcAft>
                <a:spcPts val="0"/>
              </a:spcAft>
              <a:buFont typeface="Courier New" panose="02070309020205020404" pitchFamily="49" charset="0"/>
              <a:buChar char="o"/>
              <a:tabLst>
                <a:tab pos="1371600" algn="l"/>
              </a:tabLst>
            </a:pPr>
            <a:r>
              <a:rPr lang="en-US" sz="5100" dirty="0">
                <a:solidFill>
                  <a:schemeClr val="accent4">
                    <a:lumMod val="50000"/>
                  </a:schemeClr>
                </a:solidFill>
              </a:rPr>
              <a:t> Investors may demand ‘skin in the game’</a:t>
            </a:r>
          </a:p>
          <a:p>
            <a:pPr marL="0">
              <a:lnSpc>
                <a:spcPct val="134000"/>
              </a:lnSpc>
              <a:spcBef>
                <a:spcPts val="0"/>
              </a:spcBef>
              <a:spcAft>
                <a:spcPts val="0"/>
              </a:spcAft>
              <a:buNone/>
            </a:pPr>
            <a:r>
              <a:rPr lang="en-US" sz="5100" dirty="0">
                <a:solidFill>
                  <a:schemeClr val="accent4">
                    <a:lumMod val="50000"/>
                  </a:schemeClr>
                </a:solidFill>
              </a:rPr>
              <a:t>Why do family and friends invest?</a:t>
            </a:r>
          </a:p>
          <a:p>
            <a:pPr marL="576000" lvl="6" indent="-183600">
              <a:lnSpc>
                <a:spcPct val="134000"/>
              </a:lnSpc>
              <a:spcBef>
                <a:spcPts val="0"/>
              </a:spcBef>
              <a:spcAft>
                <a:spcPts val="0"/>
              </a:spcAft>
              <a:buFont typeface="Courier New" panose="02070309020205020404" pitchFamily="49" charset="0"/>
              <a:buChar char="o"/>
            </a:pPr>
            <a:r>
              <a:rPr lang="en-US" sz="5100" dirty="0">
                <a:solidFill>
                  <a:schemeClr val="accent4">
                    <a:lumMod val="50000"/>
                  </a:schemeClr>
                </a:solidFill>
              </a:rPr>
              <a:t> Personal/social relations usually more important than financial returns</a:t>
            </a:r>
          </a:p>
        </p:txBody>
      </p:sp>
    </p:spTree>
    <p:extLst>
      <p:ext uri="{BB962C8B-B14F-4D97-AF65-F5344CB8AC3E}">
        <p14:creationId xmlns:p14="http://schemas.microsoft.com/office/powerpoint/2010/main" val="2728116746"/>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Founders, family, and friends</a:t>
            </a:r>
          </a:p>
        </p:txBody>
      </p:sp>
      <p:sp>
        <p:nvSpPr>
          <p:cNvPr id="3" name="Content Placeholder 2"/>
          <p:cNvSpPr>
            <a:spLocks noGrp="1"/>
          </p:cNvSpPr>
          <p:nvPr>
            <p:ph idx="1"/>
          </p:nvPr>
        </p:nvSpPr>
        <p:spPr>
          <a:xfrm>
            <a:off x="1097280" y="1948604"/>
            <a:ext cx="10698480" cy="4580212"/>
          </a:xfrm>
        </p:spPr>
        <p:txBody>
          <a:bodyPr>
            <a:noAutofit/>
          </a:bodyPr>
          <a:lstStyle/>
          <a:p>
            <a:pPr marL="0">
              <a:lnSpc>
                <a:spcPct val="114000"/>
              </a:lnSpc>
              <a:spcBef>
                <a:spcPts val="0"/>
              </a:spcBef>
              <a:spcAft>
                <a:spcPts val="0"/>
              </a:spcAft>
              <a:buNone/>
            </a:pPr>
            <a:r>
              <a:rPr lang="en-US" sz="3600" dirty="0">
                <a:solidFill>
                  <a:schemeClr val="accent4">
                    <a:lumMod val="50000"/>
                  </a:schemeClr>
                </a:solidFill>
              </a:rPr>
              <a:t>Expertise and networks? </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000" dirty="0">
                <a:solidFill>
                  <a:schemeClr val="accent4">
                    <a:lumMod val="50000"/>
                  </a:schemeClr>
                </a:solidFill>
              </a:rPr>
              <a:t> Mostly limited (overlap with founders’)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000" dirty="0">
                <a:solidFill>
                  <a:schemeClr val="accent4">
                    <a:lumMod val="50000"/>
                  </a:schemeClr>
                </a:solidFill>
              </a:rPr>
              <a:t> Occasionally important, coming with support and mentoring</a:t>
            </a:r>
          </a:p>
          <a:p>
            <a:pPr marL="0">
              <a:lnSpc>
                <a:spcPct val="114000"/>
              </a:lnSpc>
              <a:spcBef>
                <a:spcPts val="0"/>
              </a:spcBef>
              <a:spcAft>
                <a:spcPts val="0"/>
              </a:spcAft>
              <a:buNone/>
            </a:pPr>
            <a:r>
              <a:rPr lang="en-US" sz="3600" dirty="0">
                <a:solidFill>
                  <a:schemeClr val="accent4">
                    <a:lumMod val="50000"/>
                  </a:schemeClr>
                </a:solidFill>
              </a:rPr>
              <a:t>Investment structures:</a:t>
            </a:r>
          </a:p>
          <a:p>
            <a:pPr marL="576000" lvl="6"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Pure ‘grant’</a:t>
            </a:r>
          </a:p>
          <a:p>
            <a:pPr marL="576000" lvl="6"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Loan with no fixed maturity</a:t>
            </a:r>
          </a:p>
          <a:p>
            <a:pPr marL="576000" lvl="6"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Equity (issue of valuation, SAFEs)</a:t>
            </a:r>
          </a:p>
          <a:p>
            <a:pPr marL="576000" lvl="6"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Often ‘shallow pockets’</a:t>
            </a:r>
          </a:p>
        </p:txBody>
      </p:sp>
    </p:spTree>
    <p:extLst>
      <p:ext uri="{BB962C8B-B14F-4D97-AF65-F5344CB8AC3E}">
        <p14:creationId xmlns:p14="http://schemas.microsoft.com/office/powerpoint/2010/main" val="878805310"/>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Angel investors</a:t>
            </a:r>
          </a:p>
        </p:txBody>
      </p:sp>
      <p:sp>
        <p:nvSpPr>
          <p:cNvPr id="3" name="Content Placeholder 2"/>
          <p:cNvSpPr>
            <a:spLocks noGrp="1"/>
          </p:cNvSpPr>
          <p:nvPr>
            <p:ph idx="1"/>
          </p:nvPr>
        </p:nvSpPr>
        <p:spPr>
          <a:xfrm>
            <a:off x="1097280" y="2040044"/>
            <a:ext cx="10698480" cy="4296748"/>
          </a:xfrm>
        </p:spPr>
        <p:txBody>
          <a:bodyPr>
            <a:normAutofit lnSpcReduction="10000"/>
          </a:bodyPr>
          <a:lstStyle/>
          <a:p>
            <a:pPr marL="0">
              <a:lnSpc>
                <a:spcPct val="114000"/>
              </a:lnSpc>
              <a:spcBef>
                <a:spcPts val="0"/>
              </a:spcBef>
              <a:spcAft>
                <a:spcPts val="0"/>
              </a:spcAft>
              <a:buNone/>
            </a:pPr>
            <a:r>
              <a:rPr lang="en-US" sz="3600" dirty="0">
                <a:solidFill>
                  <a:schemeClr val="accent4">
                    <a:lumMod val="50000"/>
                  </a:schemeClr>
                </a:solidFill>
              </a:rPr>
              <a:t>Angels: individuals who invest their own money in start-ups. </a:t>
            </a:r>
          </a:p>
          <a:p>
            <a:pPr marL="576000"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Two main types: savers (middle to high income) and (former) entrepreneurs </a:t>
            </a:r>
          </a:p>
          <a:p>
            <a:pPr marL="576000"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Two main angel group structures: networks and funds </a:t>
            </a:r>
          </a:p>
          <a:p>
            <a:pPr marL="576000"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Other structures: family offices and “super angels”</a:t>
            </a:r>
          </a:p>
        </p:txBody>
      </p:sp>
    </p:spTree>
    <p:extLst>
      <p:ext uri="{BB962C8B-B14F-4D97-AF65-F5344CB8AC3E}">
        <p14:creationId xmlns:p14="http://schemas.microsoft.com/office/powerpoint/2010/main" val="267617798"/>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Angel investors</a:t>
            </a:r>
          </a:p>
        </p:txBody>
      </p:sp>
      <p:sp>
        <p:nvSpPr>
          <p:cNvPr id="3" name="Content Placeholder 2"/>
          <p:cNvSpPr>
            <a:spLocks noGrp="1"/>
          </p:cNvSpPr>
          <p:nvPr>
            <p:ph idx="1"/>
          </p:nvPr>
        </p:nvSpPr>
        <p:spPr>
          <a:xfrm>
            <a:off x="1097280" y="2040044"/>
            <a:ext cx="10835640"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Angel networks: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Affiliations of individuals who invest independently</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Varying degree of structure </a:t>
            </a:r>
          </a:p>
          <a:p>
            <a:pPr marL="0">
              <a:lnSpc>
                <a:spcPct val="114000"/>
              </a:lnSpc>
              <a:spcBef>
                <a:spcPts val="0"/>
              </a:spcBef>
              <a:spcAft>
                <a:spcPts val="0"/>
              </a:spcAft>
              <a:buNone/>
            </a:pPr>
            <a:r>
              <a:rPr lang="en-US" sz="3600" dirty="0">
                <a:solidFill>
                  <a:schemeClr val="accent4">
                    <a:lumMod val="50000"/>
                  </a:schemeClr>
                </a:solidFill>
              </a:rPr>
              <a:t>Angel funds: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Investment vehicles whose participants pool capital and invest jointly </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Stable structure with professional managers</a:t>
            </a:r>
          </a:p>
        </p:txBody>
      </p:sp>
    </p:spTree>
    <p:extLst>
      <p:ext uri="{BB962C8B-B14F-4D97-AF65-F5344CB8AC3E}">
        <p14:creationId xmlns:p14="http://schemas.microsoft.com/office/powerpoint/2010/main" val="3449602015"/>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Angel investors</a:t>
            </a:r>
          </a:p>
        </p:txBody>
      </p:sp>
      <p:sp>
        <p:nvSpPr>
          <p:cNvPr id="3" name="Content Placeholder 2"/>
          <p:cNvSpPr>
            <a:spLocks noGrp="1"/>
          </p:cNvSpPr>
          <p:nvPr>
            <p:ph idx="1"/>
          </p:nvPr>
        </p:nvSpPr>
        <p:spPr>
          <a:xfrm>
            <a:off x="1097280" y="2040044"/>
            <a:ext cx="10479024"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Investment amounts vary widely: angel funds may invest as much as early stage VC funds.  </a:t>
            </a:r>
          </a:p>
          <a:p>
            <a:pPr marL="576000"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Typically small amounts (&lt;100K)</a:t>
            </a:r>
          </a:p>
          <a:p>
            <a:pPr marL="576000" lvl="6"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Most angels groups have ‘shallow pockets’ with little ability to invest in future (larger) rounds</a:t>
            </a:r>
          </a:p>
        </p:txBody>
      </p:sp>
    </p:spTree>
    <p:extLst>
      <p:ext uri="{BB962C8B-B14F-4D97-AF65-F5344CB8AC3E}">
        <p14:creationId xmlns:p14="http://schemas.microsoft.com/office/powerpoint/2010/main" val="1425704537"/>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Angel investors</a:t>
            </a:r>
          </a:p>
        </p:txBody>
      </p:sp>
      <p:pic>
        <p:nvPicPr>
          <p:cNvPr id="5" name="Picture 4"/>
          <p:cNvPicPr>
            <a:picLocks noChangeAspect="1"/>
          </p:cNvPicPr>
          <p:nvPr/>
        </p:nvPicPr>
        <p:blipFill>
          <a:blip r:embed="rId2"/>
          <a:stretch>
            <a:fillRect/>
          </a:stretch>
        </p:blipFill>
        <p:spPr>
          <a:xfrm>
            <a:off x="2176272" y="2199025"/>
            <a:ext cx="7678140" cy="4194539"/>
          </a:xfrm>
          <a:prstGeom prst="rect">
            <a:avLst/>
          </a:prstGeom>
        </p:spPr>
      </p:pic>
      <p:sp>
        <p:nvSpPr>
          <p:cNvPr id="6" name="TextBox 5"/>
          <p:cNvSpPr txBox="1"/>
          <p:nvPr/>
        </p:nvSpPr>
        <p:spPr>
          <a:xfrm>
            <a:off x="2865200" y="1737360"/>
            <a:ext cx="6431120" cy="461665"/>
          </a:xfrm>
          <a:prstGeom prst="rect">
            <a:avLst/>
          </a:prstGeom>
          <a:noFill/>
        </p:spPr>
        <p:txBody>
          <a:bodyPr wrap="none" rtlCol="0">
            <a:spAutoFit/>
          </a:bodyPr>
          <a:lstStyle/>
          <a:p>
            <a:r>
              <a:rPr lang="en-US" sz="2400" dirty="0">
                <a:solidFill>
                  <a:schemeClr val="accent4">
                    <a:lumMod val="50000"/>
                  </a:schemeClr>
                </a:solidFill>
              </a:rPr>
              <a:t>Aggregate angel investments (estimate), by region</a:t>
            </a:r>
          </a:p>
        </p:txBody>
      </p:sp>
    </p:spTree>
    <p:extLst>
      <p:ext uri="{BB962C8B-B14F-4D97-AF65-F5344CB8AC3E}">
        <p14:creationId xmlns:p14="http://schemas.microsoft.com/office/powerpoint/2010/main" val="805834615"/>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Angel investors</a:t>
            </a:r>
          </a:p>
        </p:txBody>
      </p:sp>
      <p:sp>
        <p:nvSpPr>
          <p:cNvPr id="3" name="Content Placeholder 2"/>
          <p:cNvSpPr>
            <a:spLocks noGrp="1"/>
          </p:cNvSpPr>
          <p:nvPr>
            <p:ph idx="1"/>
          </p:nvPr>
        </p:nvSpPr>
        <p:spPr>
          <a:xfrm>
            <a:off x="1097280" y="2076620"/>
            <a:ext cx="10917936" cy="4296748"/>
          </a:xfrm>
        </p:spPr>
        <p:txBody>
          <a:bodyPr>
            <a:normAutofit/>
          </a:bodyPr>
          <a:lstStyle/>
          <a:p>
            <a:pPr marL="0">
              <a:lnSpc>
                <a:spcPct val="124000"/>
              </a:lnSpc>
              <a:spcBef>
                <a:spcPts val="0"/>
              </a:spcBef>
              <a:spcAft>
                <a:spcPts val="0"/>
              </a:spcAft>
              <a:buNone/>
            </a:pPr>
            <a:r>
              <a:rPr lang="en-US" sz="3600" dirty="0">
                <a:solidFill>
                  <a:schemeClr val="accent4">
                    <a:lumMod val="50000"/>
                  </a:schemeClr>
                </a:solidFill>
              </a:rPr>
              <a:t>Motivation is (almost) purely financial, but also:</a:t>
            </a:r>
          </a:p>
          <a:p>
            <a:pPr marL="576000" lvl="6" indent="-183600">
              <a:lnSpc>
                <a:spcPct val="124000"/>
              </a:lnSpc>
              <a:spcBef>
                <a:spcPts val="0"/>
              </a:spcBef>
              <a:spcAft>
                <a:spcPts val="0"/>
              </a:spcAft>
              <a:buFont typeface="Courier New" panose="02070309020205020404" pitchFamily="49" charset="0"/>
              <a:buChar char="o"/>
            </a:pPr>
            <a:r>
              <a:rPr lang="en-US" sz="3600" dirty="0">
                <a:solidFill>
                  <a:schemeClr val="accent4">
                    <a:lumMod val="50000"/>
                  </a:schemeClr>
                </a:solidFill>
              </a:rPr>
              <a:t> </a:t>
            </a:r>
            <a:r>
              <a:rPr lang="en-US" sz="3200" dirty="0">
                <a:solidFill>
                  <a:schemeClr val="accent4">
                    <a:lumMod val="50000"/>
                  </a:schemeClr>
                </a:solidFill>
              </a:rPr>
              <a:t>Willingness to ‘give-back’ </a:t>
            </a:r>
          </a:p>
          <a:p>
            <a:pPr marL="576000" lvl="6"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Investing as consumption or learning on new opportunities</a:t>
            </a:r>
          </a:p>
          <a:p>
            <a:pPr marL="576000" lvl="6"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Pooling of expertise and knowledge vs. ‘lone wolves’</a:t>
            </a:r>
          </a:p>
          <a:p>
            <a:pPr marL="576000" lvl="6" indent="-183600">
              <a:lnSpc>
                <a:spcPct val="12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p:txBody>
      </p:sp>
    </p:spTree>
    <p:extLst>
      <p:ext uri="{BB962C8B-B14F-4D97-AF65-F5344CB8AC3E}">
        <p14:creationId xmlns:p14="http://schemas.microsoft.com/office/powerpoint/2010/main" val="2358704782"/>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Angel investors</a:t>
            </a:r>
          </a:p>
        </p:txBody>
      </p:sp>
      <p:sp>
        <p:nvSpPr>
          <p:cNvPr id="3" name="Content Placeholder 2"/>
          <p:cNvSpPr>
            <a:spLocks noGrp="1"/>
          </p:cNvSpPr>
          <p:nvPr>
            <p:ph idx="1"/>
          </p:nvPr>
        </p:nvSpPr>
        <p:spPr>
          <a:xfrm>
            <a:off x="1097280" y="2076620"/>
            <a:ext cx="10917936" cy="4296748"/>
          </a:xfrm>
        </p:spPr>
        <p:txBody>
          <a:bodyPr>
            <a:normAutofit lnSpcReduction="10000"/>
          </a:bodyPr>
          <a:lstStyle/>
          <a:p>
            <a:pPr marL="0" indent="0">
              <a:lnSpc>
                <a:spcPct val="114000"/>
              </a:lnSpc>
              <a:spcBef>
                <a:spcPts val="0"/>
              </a:spcBef>
              <a:spcAft>
                <a:spcPts val="0"/>
              </a:spcAft>
              <a:buNone/>
            </a:pPr>
            <a:r>
              <a:rPr lang="en-US" sz="3600" dirty="0">
                <a:solidFill>
                  <a:schemeClr val="accent4">
                    <a:lumMod val="50000"/>
                  </a:schemeClr>
                </a:solidFill>
              </a:rPr>
              <a:t>How do angels invest?</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Expertise and networks: wide variation – from nothing to top-VC quality</a:t>
            </a:r>
          </a:p>
          <a:p>
            <a:pPr marL="576000" lvl="1"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Preferences: proximity and early-stage</a:t>
            </a:r>
          </a:p>
          <a:p>
            <a:pPr marL="576000" lvl="1"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Selection: idiosyncratic if individual, structured if group</a:t>
            </a:r>
          </a:p>
          <a:p>
            <a:pPr marL="576000" lvl="1"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Involvement: wide variation – from little to intense</a:t>
            </a:r>
          </a:p>
          <a:p>
            <a:pPr marL="576000" lvl="1"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Deal structure: often simple securities (common, SAFE) and few control rights</a:t>
            </a:r>
          </a:p>
        </p:txBody>
      </p:sp>
    </p:spTree>
    <p:extLst>
      <p:ext uri="{BB962C8B-B14F-4D97-AF65-F5344CB8AC3E}">
        <p14:creationId xmlns:p14="http://schemas.microsoft.com/office/powerpoint/2010/main" val="27514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286603"/>
            <a:ext cx="10752268" cy="1450757"/>
          </a:xfrm>
        </p:spPr>
        <p:txBody>
          <a:bodyPr>
            <a:normAutofit/>
          </a:bodyPr>
          <a:lstStyle/>
          <a:p>
            <a:r>
              <a:rPr lang="en-GB" sz="6000" dirty="0">
                <a:solidFill>
                  <a:schemeClr val="accent4">
                    <a:lumMod val="50000"/>
                  </a:schemeClr>
                </a:solidFill>
              </a:rPr>
              <a:t>The exit stage</a:t>
            </a:r>
            <a:endParaRPr lang="en-US" sz="6000" dirty="0">
              <a:solidFill>
                <a:schemeClr val="accent4">
                  <a:lumMod val="50000"/>
                </a:schemeClr>
              </a:solidFill>
            </a:endParaRPr>
          </a:p>
        </p:txBody>
      </p:sp>
      <p:sp>
        <p:nvSpPr>
          <p:cNvPr id="3" name="Content Placeholder 2"/>
          <p:cNvSpPr>
            <a:spLocks noGrp="1"/>
          </p:cNvSpPr>
          <p:nvPr>
            <p:ph idx="1"/>
          </p:nvPr>
        </p:nvSpPr>
        <p:spPr>
          <a:xfrm>
            <a:off x="1097280" y="1958764"/>
            <a:ext cx="11094720" cy="4369900"/>
          </a:xfrm>
        </p:spPr>
        <p:txBody>
          <a:bodyPr>
            <a:no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Crucial moment: Returns are realized</a:t>
            </a:r>
            <a:endParaRPr lang="en-US" sz="3600" i="1" dirty="0">
              <a:solidFill>
                <a:schemeClr val="accent4">
                  <a:lumMod val="50000"/>
                </a:schemeClr>
              </a:solidFill>
            </a:endParaRP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When to exit?</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Timing constraints of different parties. Conflicts?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How to exit?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Success (Sale) option: IPO, acquisition, sale to financial buyer (secondary/buyout)</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Failure: Closing down, with or without bankruptcy</a:t>
            </a:r>
          </a:p>
        </p:txBody>
      </p:sp>
      <p:sp>
        <p:nvSpPr>
          <p:cNvPr id="4" name="Slide Number Placeholder 3"/>
          <p:cNvSpPr>
            <a:spLocks noGrp="1"/>
          </p:cNvSpPr>
          <p:nvPr>
            <p:ph type="sldNum" sz="quarter" idx="12"/>
          </p:nvPr>
        </p:nvSpPr>
        <p:spPr/>
        <p:txBody>
          <a:bodyPr/>
          <a:lstStyle/>
          <a:p>
            <a:fld id="{87505C8C-BB84-42E2-A236-8AB4ACB7820A}" type="slidenum">
              <a:rPr lang="en-US" smtClean="0"/>
              <a:t>45</a:t>
            </a:fld>
            <a:endParaRPr lang="en-US" dirty="0"/>
          </a:p>
        </p:txBody>
      </p:sp>
    </p:spTree>
    <p:extLst>
      <p:ext uri="{BB962C8B-B14F-4D97-AF65-F5344CB8AC3E}">
        <p14:creationId xmlns:p14="http://schemas.microsoft.com/office/powerpoint/2010/main" val="341889895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0917936"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Corporate investors (strategic investors), invest on behalf of established incumbents, often technology companies.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Also known as corporate venture capital (CVC)</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Large set of investors, can invest large sums</a:t>
            </a:r>
          </a:p>
          <a:p>
            <a:pPr marL="915987" lvl="5" indent="0">
              <a:lnSpc>
                <a:spcPct val="114000"/>
              </a:lnSpc>
              <a:spcBef>
                <a:spcPts val="0"/>
              </a:spcBef>
              <a:spcAft>
                <a:spcPts val="0"/>
              </a:spcAft>
              <a:buNone/>
            </a:pPr>
            <a:endParaRPr lang="en-US" sz="3200" dirty="0">
              <a:solidFill>
                <a:schemeClr val="accent4">
                  <a:lumMod val="50000"/>
                </a:schemeClr>
              </a:solidFill>
            </a:endParaRPr>
          </a:p>
        </p:txBody>
      </p:sp>
    </p:spTree>
    <p:extLst>
      <p:ext uri="{BB962C8B-B14F-4D97-AF65-F5344CB8AC3E}">
        <p14:creationId xmlns:p14="http://schemas.microsoft.com/office/powerpoint/2010/main" val="2483853810"/>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pic>
        <p:nvPicPr>
          <p:cNvPr id="5" name="Picture 4"/>
          <p:cNvPicPr>
            <a:picLocks noChangeAspect="1"/>
          </p:cNvPicPr>
          <p:nvPr/>
        </p:nvPicPr>
        <p:blipFill>
          <a:blip r:embed="rId2"/>
          <a:stretch>
            <a:fillRect/>
          </a:stretch>
        </p:blipFill>
        <p:spPr>
          <a:xfrm>
            <a:off x="2694116" y="2130552"/>
            <a:ext cx="6852219" cy="4250574"/>
          </a:xfrm>
          <a:prstGeom prst="rect">
            <a:avLst/>
          </a:prstGeom>
        </p:spPr>
      </p:pic>
      <p:sp>
        <p:nvSpPr>
          <p:cNvPr id="6" name="TextBox 5"/>
          <p:cNvSpPr txBox="1"/>
          <p:nvPr/>
        </p:nvSpPr>
        <p:spPr>
          <a:xfrm>
            <a:off x="3554780" y="1737360"/>
            <a:ext cx="5051960" cy="461665"/>
          </a:xfrm>
          <a:prstGeom prst="rect">
            <a:avLst/>
          </a:prstGeom>
          <a:noFill/>
        </p:spPr>
        <p:txBody>
          <a:bodyPr wrap="none" rtlCol="0">
            <a:spAutoFit/>
          </a:bodyPr>
          <a:lstStyle/>
          <a:p>
            <a:r>
              <a:rPr lang="en-US" sz="2400" dirty="0">
                <a:solidFill>
                  <a:schemeClr val="accent4">
                    <a:lumMod val="50000"/>
                  </a:schemeClr>
                </a:solidFill>
              </a:rPr>
              <a:t>Global corporate venture investments</a:t>
            </a:r>
          </a:p>
        </p:txBody>
      </p:sp>
    </p:spTree>
    <p:extLst>
      <p:ext uri="{BB962C8B-B14F-4D97-AF65-F5344CB8AC3E}">
        <p14:creationId xmlns:p14="http://schemas.microsoft.com/office/powerpoint/2010/main" val="29284396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on firms vs. markets</a:t>
            </a:r>
          </a:p>
        </p:txBody>
      </p:sp>
      <p:sp>
        <p:nvSpPr>
          <p:cNvPr id="3" name="Content Placeholder 2"/>
          <p:cNvSpPr>
            <a:spLocks noGrp="1"/>
          </p:cNvSpPr>
          <p:nvPr>
            <p:ph idx="1"/>
          </p:nvPr>
        </p:nvSpPr>
        <p:spPr>
          <a:xfrm>
            <a:off x="1097280" y="2076620"/>
            <a:ext cx="10981944"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Why are there corporate investors? </a:t>
            </a:r>
          </a:p>
          <a:p>
            <a:pPr marL="0">
              <a:lnSpc>
                <a:spcPct val="114000"/>
              </a:lnSpc>
              <a:spcBef>
                <a:spcPts val="0"/>
              </a:spcBef>
              <a:spcAft>
                <a:spcPts val="0"/>
              </a:spcAft>
              <a:buNone/>
            </a:pPr>
            <a:r>
              <a:rPr lang="en-US" sz="3600" dirty="0">
                <a:solidFill>
                  <a:schemeClr val="accent4">
                    <a:lumMod val="50000"/>
                  </a:schemeClr>
                </a:solidFill>
              </a:rPr>
              <a:t>We need three Nobel Prize winners to understand this!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Frederick Hayek (Nobel, 1974, for asking how to use information)</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Ronald Coase (Nobel, 1991, for asking what a firm is in 1937)</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Oliver Williamson (Nobel, 2009, for asking where firm boundaries lie)</a:t>
            </a:r>
          </a:p>
        </p:txBody>
      </p:sp>
    </p:spTree>
    <p:extLst>
      <p:ext uri="{BB962C8B-B14F-4D97-AF65-F5344CB8AC3E}">
        <p14:creationId xmlns:p14="http://schemas.microsoft.com/office/powerpoint/2010/main" val="1221144856"/>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portfolio analysis</a:t>
            </a:r>
          </a:p>
        </p:txBody>
      </p:sp>
      <p:sp>
        <p:nvSpPr>
          <p:cNvPr id="3" name="Content Placeholder 2"/>
          <p:cNvSpPr>
            <a:spLocks noGrp="1"/>
          </p:cNvSpPr>
          <p:nvPr>
            <p:ph idx="1"/>
          </p:nvPr>
        </p:nvSpPr>
        <p:spPr>
          <a:xfrm>
            <a:off x="1097280" y="2076620"/>
            <a:ext cx="10981944" cy="4296748"/>
          </a:xfrm>
        </p:spPr>
        <p:txBody>
          <a:bodyPr>
            <a:normAutofit/>
          </a:bodyPr>
          <a:lstStyle/>
          <a:p>
            <a:pPr marL="0">
              <a:lnSpc>
                <a:spcPct val="124000"/>
              </a:lnSpc>
              <a:spcBef>
                <a:spcPts val="0"/>
              </a:spcBef>
              <a:spcAft>
                <a:spcPts val="0"/>
              </a:spcAft>
              <a:buNone/>
            </a:pPr>
            <a:r>
              <a:rPr lang="en-US" sz="3900" dirty="0">
                <a:solidFill>
                  <a:schemeClr val="accent4">
                    <a:lumMod val="50000"/>
                  </a:schemeClr>
                </a:solidFill>
              </a:rPr>
              <a:t>Coase: Which activities should be performed within the firm and which through market transactions?   </a:t>
            </a:r>
          </a:p>
          <a:p>
            <a:pPr marL="0">
              <a:lnSpc>
                <a:spcPct val="124000"/>
              </a:lnSpc>
              <a:spcBef>
                <a:spcPts val="0"/>
              </a:spcBef>
              <a:spcAft>
                <a:spcPts val="0"/>
              </a:spcAft>
              <a:buNone/>
            </a:pPr>
            <a:r>
              <a:rPr lang="en-US" sz="3500" dirty="0">
                <a:solidFill>
                  <a:schemeClr val="accent4">
                    <a:lumMod val="50000"/>
                  </a:schemeClr>
                </a:solidFill>
              </a:rPr>
              <a:t>Transaction costs: costs of using the external market (e.g., contracting)</a:t>
            </a:r>
          </a:p>
          <a:p>
            <a:pPr marL="576000" lvl="5" indent="-183600">
              <a:lnSpc>
                <a:spcPct val="124000"/>
              </a:lnSpc>
              <a:spcBef>
                <a:spcPts val="0"/>
              </a:spcBef>
              <a:spcAft>
                <a:spcPts val="0"/>
              </a:spcAft>
              <a:buFont typeface="Courier New" panose="02070309020205020404" pitchFamily="49" charset="0"/>
              <a:buChar char="o"/>
            </a:pPr>
            <a:r>
              <a:rPr lang="en-US" sz="3500" dirty="0">
                <a:solidFill>
                  <a:schemeClr val="accent4">
                    <a:lumMod val="50000"/>
                  </a:schemeClr>
                </a:solidFill>
              </a:rPr>
              <a:t> When high -&gt; transact </a:t>
            </a:r>
            <a:r>
              <a:rPr lang="en-US" sz="3500" i="1">
                <a:solidFill>
                  <a:schemeClr val="accent4">
                    <a:lumMod val="50000"/>
                  </a:schemeClr>
                </a:solidFill>
              </a:rPr>
              <a:t>within </a:t>
            </a:r>
            <a:r>
              <a:rPr lang="en-US" sz="3500">
                <a:solidFill>
                  <a:schemeClr val="accent4">
                    <a:lumMod val="50000"/>
                  </a:schemeClr>
                </a:solidFill>
              </a:rPr>
              <a:t>firms</a:t>
            </a:r>
            <a:endParaRPr lang="en-US" sz="3500" dirty="0">
              <a:solidFill>
                <a:schemeClr val="accent4">
                  <a:lumMod val="50000"/>
                </a:schemeClr>
              </a:solidFill>
            </a:endParaRPr>
          </a:p>
          <a:p>
            <a:pPr marL="576000" lvl="5" indent="-183600">
              <a:lnSpc>
                <a:spcPct val="124000"/>
              </a:lnSpc>
              <a:spcBef>
                <a:spcPts val="0"/>
              </a:spcBef>
              <a:spcAft>
                <a:spcPts val="0"/>
              </a:spcAft>
              <a:buFont typeface="Courier New" panose="02070309020205020404" pitchFamily="49" charset="0"/>
              <a:buChar char="o"/>
            </a:pPr>
            <a:r>
              <a:rPr lang="en-US" sz="3500" dirty="0">
                <a:solidFill>
                  <a:schemeClr val="accent4">
                    <a:lumMod val="50000"/>
                  </a:schemeClr>
                </a:solidFill>
              </a:rPr>
              <a:t> When low -&gt; transact </a:t>
            </a:r>
            <a:r>
              <a:rPr lang="en-US" sz="3500" i="1" dirty="0">
                <a:solidFill>
                  <a:schemeClr val="accent4">
                    <a:lumMod val="50000"/>
                  </a:schemeClr>
                </a:solidFill>
              </a:rPr>
              <a:t>between</a:t>
            </a:r>
            <a:r>
              <a:rPr lang="en-US" sz="3500" dirty="0">
                <a:solidFill>
                  <a:schemeClr val="accent4">
                    <a:lumMod val="50000"/>
                  </a:schemeClr>
                </a:solidFill>
              </a:rPr>
              <a:t> firms</a:t>
            </a:r>
          </a:p>
        </p:txBody>
      </p:sp>
    </p:spTree>
    <p:extLst>
      <p:ext uri="{BB962C8B-B14F-4D97-AF65-F5344CB8AC3E}">
        <p14:creationId xmlns:p14="http://schemas.microsoft.com/office/powerpoint/2010/main" val="33688500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portfolio analysis</a:t>
            </a:r>
          </a:p>
        </p:txBody>
      </p:sp>
      <p:sp>
        <p:nvSpPr>
          <p:cNvPr id="3" name="Content Placeholder 2"/>
          <p:cNvSpPr>
            <a:spLocks noGrp="1"/>
          </p:cNvSpPr>
          <p:nvPr>
            <p:ph idx="1"/>
          </p:nvPr>
        </p:nvSpPr>
        <p:spPr>
          <a:xfrm>
            <a:off x="1097280" y="2076620"/>
            <a:ext cx="10981944"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Hayek: Focuses instead on the benefits of markets.   </a:t>
            </a:r>
          </a:p>
          <a:p>
            <a:pPr marL="0">
              <a:lnSpc>
                <a:spcPct val="114000"/>
              </a:lnSpc>
              <a:spcBef>
                <a:spcPts val="0"/>
              </a:spcBef>
              <a:spcAft>
                <a:spcPts val="0"/>
              </a:spcAft>
              <a:buNone/>
            </a:pPr>
            <a:r>
              <a:rPr lang="en-US" sz="3600" dirty="0">
                <a:solidFill>
                  <a:schemeClr val="accent4">
                    <a:lumMod val="50000"/>
                  </a:schemeClr>
                </a:solidFill>
              </a:rPr>
              <a:t>Markets make the best use of decentralized information:</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Without price information we make very poor decisions because we overlook the information that prices reflect (e.g., falling demand)</a:t>
            </a:r>
          </a:p>
          <a:p>
            <a:pPr marL="42208" lvl="3" indent="0">
              <a:lnSpc>
                <a:spcPct val="114000"/>
              </a:lnSpc>
              <a:spcBef>
                <a:spcPts val="0"/>
              </a:spcBef>
              <a:spcAft>
                <a:spcPts val="0"/>
              </a:spcAft>
              <a:buNone/>
            </a:pPr>
            <a:r>
              <a:rPr lang="en-US" sz="3600" dirty="0">
                <a:solidFill>
                  <a:schemeClr val="accent4">
                    <a:lumMod val="50000"/>
                  </a:schemeClr>
                </a:solidFill>
              </a:rPr>
              <a:t>-&gt; Central role of prices within the economy</a:t>
            </a:r>
          </a:p>
        </p:txBody>
      </p:sp>
    </p:spTree>
    <p:extLst>
      <p:ext uri="{BB962C8B-B14F-4D97-AF65-F5344CB8AC3E}">
        <p14:creationId xmlns:p14="http://schemas.microsoft.com/office/powerpoint/2010/main" val="3719487681"/>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portfolio analysis</a:t>
            </a:r>
          </a:p>
        </p:txBody>
      </p:sp>
      <p:sp>
        <p:nvSpPr>
          <p:cNvPr id="3" name="Content Placeholder 2"/>
          <p:cNvSpPr>
            <a:spLocks noGrp="1"/>
          </p:cNvSpPr>
          <p:nvPr>
            <p:ph idx="1"/>
          </p:nvPr>
        </p:nvSpPr>
        <p:spPr>
          <a:xfrm>
            <a:off x="1097280" y="2076620"/>
            <a:ext cx="11094720" cy="4507060"/>
          </a:xfrm>
        </p:spPr>
        <p:txBody>
          <a:bodyPr>
            <a:normAutofit fontScale="70000" lnSpcReduction="20000"/>
          </a:bodyPr>
          <a:lstStyle/>
          <a:p>
            <a:pPr marL="0">
              <a:lnSpc>
                <a:spcPct val="134000"/>
              </a:lnSpc>
              <a:spcBef>
                <a:spcPts val="0"/>
              </a:spcBef>
              <a:spcAft>
                <a:spcPts val="0"/>
              </a:spcAft>
              <a:buNone/>
            </a:pPr>
            <a:r>
              <a:rPr lang="en-US" sz="5100" dirty="0">
                <a:solidFill>
                  <a:schemeClr val="accent4">
                    <a:lumMod val="50000"/>
                  </a:schemeClr>
                </a:solidFill>
              </a:rPr>
              <a:t>Williamson further develops the analysis of the costs and benefits of markets.   </a:t>
            </a:r>
          </a:p>
          <a:p>
            <a:pPr marL="0">
              <a:lnSpc>
                <a:spcPct val="134000"/>
              </a:lnSpc>
              <a:spcBef>
                <a:spcPts val="0"/>
              </a:spcBef>
              <a:spcAft>
                <a:spcPts val="0"/>
              </a:spcAft>
              <a:buNone/>
            </a:pPr>
            <a:r>
              <a:rPr lang="en-US" sz="5100" dirty="0">
                <a:solidFill>
                  <a:schemeClr val="accent4">
                    <a:lumMod val="50000"/>
                  </a:schemeClr>
                </a:solidFill>
              </a:rPr>
              <a:t>Asset specificity: when two assets are specialized to each other, they should be used within the firm (integration).</a:t>
            </a:r>
          </a:p>
          <a:p>
            <a:pPr marL="576000" lvl="6" indent="-183600">
              <a:lnSpc>
                <a:spcPct val="134000"/>
              </a:lnSpc>
              <a:spcBef>
                <a:spcPts val="0"/>
              </a:spcBef>
              <a:spcAft>
                <a:spcPts val="0"/>
              </a:spcAft>
              <a:buFont typeface="Courier New" panose="02070309020205020404" pitchFamily="49" charset="0"/>
              <a:buChar char="o"/>
            </a:pPr>
            <a:r>
              <a:rPr lang="en-US" sz="4600" dirty="0">
                <a:solidFill>
                  <a:schemeClr val="accent4">
                    <a:lumMod val="50000"/>
                  </a:schemeClr>
                </a:solidFill>
              </a:rPr>
              <a:t> If used in the market: the ‘hold-up’ problem</a:t>
            </a:r>
          </a:p>
          <a:p>
            <a:pPr marL="0">
              <a:lnSpc>
                <a:spcPct val="134000"/>
              </a:lnSpc>
              <a:spcBef>
                <a:spcPts val="0"/>
              </a:spcBef>
              <a:spcAft>
                <a:spcPts val="0"/>
              </a:spcAft>
              <a:buNone/>
            </a:pPr>
            <a:r>
              <a:rPr lang="en-US" sz="5100" dirty="0">
                <a:solidFill>
                  <a:schemeClr val="accent4">
                    <a:lumMod val="50000"/>
                  </a:schemeClr>
                </a:solidFill>
              </a:rPr>
              <a:t>If assets are fungible, then market transactions are more efficient.</a:t>
            </a:r>
          </a:p>
          <a:p>
            <a:pPr marL="576000" lvl="5" indent="-183600">
              <a:lnSpc>
                <a:spcPct val="13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p:txBody>
      </p:sp>
    </p:spTree>
    <p:extLst>
      <p:ext uri="{BB962C8B-B14F-4D97-AF65-F5344CB8AC3E}">
        <p14:creationId xmlns:p14="http://schemas.microsoft.com/office/powerpoint/2010/main" val="73812989"/>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Nobel insights: portfolio analysis</a:t>
            </a:r>
          </a:p>
        </p:txBody>
      </p:sp>
      <p:sp>
        <p:nvSpPr>
          <p:cNvPr id="3" name="Content Placeholder 2"/>
          <p:cNvSpPr>
            <a:spLocks noGrp="1"/>
          </p:cNvSpPr>
          <p:nvPr>
            <p:ph idx="1"/>
          </p:nvPr>
        </p:nvSpPr>
        <p:spPr>
          <a:xfrm>
            <a:off x="1097280" y="2076620"/>
            <a:ext cx="10981944" cy="4296748"/>
          </a:xfrm>
        </p:spPr>
        <p:txBody>
          <a:bodyPr>
            <a:normAutofit fontScale="85000" lnSpcReduction="20000"/>
          </a:bodyPr>
          <a:lstStyle/>
          <a:p>
            <a:pPr marL="0">
              <a:lnSpc>
                <a:spcPct val="134000"/>
              </a:lnSpc>
              <a:spcBef>
                <a:spcPts val="0"/>
              </a:spcBef>
              <a:spcAft>
                <a:spcPts val="0"/>
              </a:spcAft>
              <a:buNone/>
            </a:pPr>
            <a:r>
              <a:rPr lang="en-US" sz="3600" dirty="0">
                <a:solidFill>
                  <a:schemeClr val="accent4">
                    <a:lumMod val="50000"/>
                  </a:schemeClr>
                </a:solidFill>
              </a:rPr>
              <a:t>Example: Bio and Pharma business units.</a:t>
            </a:r>
          </a:p>
          <a:p>
            <a:pPr marL="576000" indent="-183600">
              <a:lnSpc>
                <a:spcPct val="134000"/>
              </a:lnSpc>
              <a:spcBef>
                <a:spcPts val="0"/>
              </a:spcBef>
              <a:spcAft>
                <a:spcPts val="0"/>
              </a:spcAft>
              <a:buFont typeface="Courier New" panose="02070309020205020404" pitchFamily="49" charset="0"/>
              <a:buChar char="o"/>
            </a:pPr>
            <a:r>
              <a:rPr lang="en-US" sz="3300" dirty="0">
                <a:solidFill>
                  <a:schemeClr val="accent4">
                    <a:lumMod val="50000"/>
                  </a:schemeClr>
                </a:solidFill>
              </a:rPr>
              <a:t> If independent -&gt; interact in the market</a:t>
            </a:r>
          </a:p>
          <a:p>
            <a:pPr marL="576000" indent="-183600">
              <a:lnSpc>
                <a:spcPct val="134000"/>
              </a:lnSpc>
              <a:spcBef>
                <a:spcPts val="0"/>
              </a:spcBef>
              <a:spcAft>
                <a:spcPts val="0"/>
              </a:spcAft>
              <a:buFont typeface="Courier New" panose="02070309020205020404" pitchFamily="49" charset="0"/>
              <a:buChar char="o"/>
            </a:pPr>
            <a:r>
              <a:rPr lang="en-US" sz="3300" dirty="0">
                <a:solidFill>
                  <a:schemeClr val="accent4">
                    <a:lumMod val="50000"/>
                  </a:schemeClr>
                </a:solidFill>
              </a:rPr>
              <a:t> If mutually specialized -&gt; they integrate into a single firm (otherwise Pharma can threaten Bio to discontinue its services unless their price is increased, or vice versa)</a:t>
            </a:r>
          </a:p>
          <a:p>
            <a:pPr marL="0" indent="0">
              <a:lnSpc>
                <a:spcPct val="134000"/>
              </a:lnSpc>
              <a:spcBef>
                <a:spcPts val="0"/>
              </a:spcBef>
              <a:spcAft>
                <a:spcPts val="0"/>
              </a:spcAft>
              <a:buNone/>
            </a:pPr>
            <a:r>
              <a:rPr lang="en-US" sz="3800" dirty="0">
                <a:solidFill>
                  <a:schemeClr val="accent4">
                    <a:lumMod val="50000"/>
                  </a:schemeClr>
                </a:solidFill>
              </a:rPr>
              <a:t>Strategic investments as an intermediate solution: ownership reduces transaction costs (Coase) and hold-up (Williamson), and to exploit decentralized prices (Hayek). Temporary by nature.</a:t>
            </a:r>
          </a:p>
        </p:txBody>
      </p:sp>
    </p:spTree>
    <p:extLst>
      <p:ext uri="{BB962C8B-B14F-4D97-AF65-F5344CB8AC3E}">
        <p14:creationId xmlns:p14="http://schemas.microsoft.com/office/powerpoint/2010/main" val="261912490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0917936"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Corporate investors are a cyclical but resilient part of the venture landscape: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Non-core investment budgets vary pro-cyclically</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This puts off some entrepreneurs who want predictability: what if your counterpart fades away? </a:t>
            </a:r>
          </a:p>
          <a:p>
            <a:pPr marL="915987" lvl="5" indent="0">
              <a:lnSpc>
                <a:spcPct val="114000"/>
              </a:lnSpc>
              <a:spcBef>
                <a:spcPts val="0"/>
              </a:spcBef>
              <a:spcAft>
                <a:spcPts val="0"/>
              </a:spcAft>
              <a:buNone/>
            </a:pPr>
            <a:endParaRPr lang="en-US" sz="3200" dirty="0">
              <a:solidFill>
                <a:schemeClr val="accent4">
                  <a:lumMod val="50000"/>
                </a:schemeClr>
              </a:solidFill>
            </a:endParaRPr>
          </a:p>
        </p:txBody>
      </p:sp>
    </p:spTree>
    <p:extLst>
      <p:ext uri="{BB962C8B-B14F-4D97-AF65-F5344CB8AC3E}">
        <p14:creationId xmlns:p14="http://schemas.microsoft.com/office/powerpoint/2010/main" val="1642271206"/>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0917936"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Corporate investors are motivated by strategic gains, rather than by financial ones. </a:t>
            </a:r>
          </a:p>
          <a:p>
            <a:pPr marL="0">
              <a:lnSpc>
                <a:spcPct val="114000"/>
              </a:lnSpc>
              <a:spcBef>
                <a:spcPts val="0"/>
              </a:spcBef>
              <a:spcAft>
                <a:spcPts val="0"/>
              </a:spcAft>
              <a:buNone/>
            </a:pPr>
            <a:r>
              <a:rPr lang="en-US" sz="3600" dirty="0">
                <a:solidFill>
                  <a:schemeClr val="accent4">
                    <a:lumMod val="50000"/>
                  </a:schemeClr>
                </a:solidFill>
              </a:rPr>
              <a:t>Let’s explore the implications of this fact. </a:t>
            </a:r>
          </a:p>
          <a:p>
            <a:pPr marL="915987" lvl="5" indent="0">
              <a:lnSpc>
                <a:spcPct val="114000"/>
              </a:lnSpc>
              <a:spcBef>
                <a:spcPts val="0"/>
              </a:spcBef>
              <a:spcAft>
                <a:spcPts val="0"/>
              </a:spcAft>
              <a:buNone/>
            </a:pPr>
            <a:endParaRPr lang="en-US" sz="3200" dirty="0">
              <a:solidFill>
                <a:schemeClr val="accent4">
                  <a:lumMod val="50000"/>
                </a:schemeClr>
              </a:solidFill>
            </a:endParaRPr>
          </a:p>
        </p:txBody>
      </p:sp>
    </p:spTree>
    <p:extLst>
      <p:ext uri="{BB962C8B-B14F-4D97-AF65-F5344CB8AC3E}">
        <p14:creationId xmlns:p14="http://schemas.microsoft.com/office/powerpoint/2010/main" val="2864140354"/>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0917936"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Why do corporate investors fund start-ups?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Take a window on the technology landscape and keep touch with new trends, attract talent (‘acqui-hires’)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Establish vertical relationships with innovators (downstream buyer or upstream supplier)</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Influence competitive dynamics (‘killer acquisitions’)</a:t>
            </a:r>
          </a:p>
        </p:txBody>
      </p:sp>
    </p:spTree>
    <p:extLst>
      <p:ext uri="{BB962C8B-B14F-4D97-AF65-F5344CB8AC3E}">
        <p14:creationId xmlns:p14="http://schemas.microsoft.com/office/powerpoint/2010/main" val="781166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86603"/>
            <a:ext cx="10058400" cy="1450757"/>
          </a:xfrm>
        </p:spPr>
        <p:txBody>
          <a:bodyPr>
            <a:normAutofit/>
          </a:bodyPr>
          <a:lstStyle/>
          <a:p>
            <a:r>
              <a:rPr lang="en-GB" sz="6000" dirty="0">
                <a:solidFill>
                  <a:schemeClr val="accent4">
                    <a:lumMod val="50000"/>
                  </a:schemeClr>
                </a:solidFill>
              </a:rPr>
              <a:t>The FUEL framework</a:t>
            </a:r>
          </a:p>
        </p:txBody>
      </p:sp>
      <p:pic>
        <p:nvPicPr>
          <p:cNvPr id="3" name="Picture 2"/>
          <p:cNvPicPr>
            <a:picLocks noChangeAspect="1"/>
          </p:cNvPicPr>
          <p:nvPr/>
        </p:nvPicPr>
        <p:blipFill>
          <a:blip r:embed="rId2"/>
          <a:stretch>
            <a:fillRect/>
          </a:stretch>
        </p:blipFill>
        <p:spPr>
          <a:xfrm>
            <a:off x="2162386" y="1737360"/>
            <a:ext cx="7614082" cy="4586313"/>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46</a:t>
            </a:fld>
            <a:endParaRPr lang="en-US" dirty="0"/>
          </a:p>
        </p:txBody>
      </p:sp>
    </p:spTree>
    <p:extLst>
      <p:ext uri="{BB962C8B-B14F-4D97-AF65-F5344CB8AC3E}">
        <p14:creationId xmlns:p14="http://schemas.microsoft.com/office/powerpoint/2010/main" val="670246214"/>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0917936"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Corporate investors adopt different strategies and approaches, of which investment is one. </a:t>
            </a:r>
          </a:p>
          <a:p>
            <a:pPr marL="0">
              <a:lnSpc>
                <a:spcPct val="114000"/>
              </a:lnSpc>
              <a:spcBef>
                <a:spcPts val="0"/>
              </a:spcBef>
              <a:spcAft>
                <a:spcPts val="0"/>
              </a:spcAft>
              <a:buNone/>
            </a:pPr>
            <a:r>
              <a:rPr lang="en-US" sz="3600" dirty="0">
                <a:solidFill>
                  <a:schemeClr val="accent4">
                    <a:lumMod val="50000"/>
                  </a:schemeClr>
                </a:solidFill>
              </a:rPr>
              <a:t>We use a two-dimensional matrix to map them:</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Rows: transaction complexity</a:t>
            </a:r>
          </a:p>
          <a:p>
            <a:pPr marL="576000" lvl="2"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Columns: asset complementarity</a:t>
            </a:r>
          </a:p>
        </p:txBody>
      </p:sp>
    </p:spTree>
    <p:extLst>
      <p:ext uri="{BB962C8B-B14F-4D97-AF65-F5344CB8AC3E}">
        <p14:creationId xmlns:p14="http://schemas.microsoft.com/office/powerpoint/2010/main" val="3144792524"/>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graphicFrame>
        <p:nvGraphicFramePr>
          <p:cNvPr id="5" name="Table 4"/>
          <p:cNvGraphicFramePr>
            <a:graphicFrameLocks noGrp="1"/>
          </p:cNvGraphicFramePr>
          <p:nvPr/>
        </p:nvGraphicFramePr>
        <p:xfrm>
          <a:off x="1207007" y="2065400"/>
          <a:ext cx="9747505" cy="3688842"/>
        </p:xfrm>
        <a:graphic>
          <a:graphicData uri="http://schemas.openxmlformats.org/drawingml/2006/table">
            <a:tbl>
              <a:tblPr firstRow="1" firstCol="1" bandRow="1">
                <a:tableStyleId>{5C22544A-7EE6-4342-B048-85BDC9FD1C3A}</a:tableStyleId>
              </a:tblPr>
              <a:tblGrid>
                <a:gridCol w="2906847">
                  <a:extLst>
                    <a:ext uri="{9D8B030D-6E8A-4147-A177-3AD203B41FA5}">
                      <a16:colId xmlns:a16="http://schemas.microsoft.com/office/drawing/2014/main" val="3886344481"/>
                    </a:ext>
                  </a:extLst>
                </a:gridCol>
                <a:gridCol w="3591130">
                  <a:extLst>
                    <a:ext uri="{9D8B030D-6E8A-4147-A177-3AD203B41FA5}">
                      <a16:colId xmlns:a16="http://schemas.microsoft.com/office/drawing/2014/main" val="1224403703"/>
                    </a:ext>
                  </a:extLst>
                </a:gridCol>
                <a:gridCol w="3249528">
                  <a:extLst>
                    <a:ext uri="{9D8B030D-6E8A-4147-A177-3AD203B41FA5}">
                      <a16:colId xmlns:a16="http://schemas.microsoft.com/office/drawing/2014/main" val="920048512"/>
                    </a:ext>
                  </a:extLst>
                </a:gridCol>
              </a:tblGrid>
              <a:tr h="1112901">
                <a:tc>
                  <a:txBody>
                    <a:bodyPr/>
                    <a:lstStyle/>
                    <a:p>
                      <a:pPr algn="r">
                        <a:spcAft>
                          <a:spcPts val="0"/>
                        </a:spcAft>
                      </a:pPr>
                      <a:r>
                        <a:rPr lang="en-US" sz="3200" dirty="0">
                          <a:effectLst/>
                        </a:rPr>
                        <a:t> </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n-US" sz="3200" dirty="0">
                          <a:effectLst/>
                        </a:rPr>
                        <a:t>Low asset complementarity</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n-US" sz="3200" dirty="0">
                          <a:effectLst/>
                        </a:rPr>
                        <a:t>High asset complementarity</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447360034"/>
                  </a:ext>
                </a:extLst>
              </a:tr>
              <a:tr h="1112901">
                <a:tc>
                  <a:txBody>
                    <a:bodyPr/>
                    <a:lstStyle/>
                    <a:p>
                      <a:pPr algn="ctr">
                        <a:spcAft>
                          <a:spcPts val="0"/>
                        </a:spcAft>
                      </a:pPr>
                      <a:r>
                        <a:rPr lang="en-US" sz="3200" dirty="0">
                          <a:effectLst/>
                        </a:rPr>
                        <a:t>Simple business transactions</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3200" dirty="0">
                          <a:effectLst/>
                        </a:rPr>
                        <a:t>Customer / supplier relationship</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3200" dirty="0">
                          <a:effectLst/>
                        </a:rPr>
                        <a:t>Strategic investment</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777164952"/>
                  </a:ext>
                </a:extLst>
              </a:tr>
              <a:tr h="1112901">
                <a:tc>
                  <a:txBody>
                    <a:bodyPr/>
                    <a:lstStyle/>
                    <a:p>
                      <a:pPr algn="ctr">
                        <a:spcAft>
                          <a:spcPts val="0"/>
                        </a:spcAft>
                      </a:pPr>
                      <a:r>
                        <a:rPr lang="en-US" sz="3200" dirty="0">
                          <a:effectLst/>
                        </a:rPr>
                        <a:t>Complex business transactions</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3200" dirty="0">
                          <a:effectLst/>
                        </a:rPr>
                        <a:t>Strategic alliance</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3200" dirty="0">
                          <a:effectLst/>
                        </a:rPr>
                        <a:t>Joint venture / acquisition</a:t>
                      </a:r>
                      <a:endParaRPr lang="fr-FR" sz="3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313757437"/>
                  </a:ext>
                </a:extLst>
              </a:tr>
            </a:tbl>
          </a:graphicData>
        </a:graphic>
      </p:graphicFrame>
    </p:spTree>
    <p:extLst>
      <p:ext uri="{BB962C8B-B14F-4D97-AF65-F5344CB8AC3E}">
        <p14:creationId xmlns:p14="http://schemas.microsoft.com/office/powerpoint/2010/main" val="1922335531"/>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1027664" cy="4479628"/>
          </a:xfrm>
        </p:spPr>
        <p:txBody>
          <a:bodyPr>
            <a:normAutofit/>
          </a:bodyPr>
          <a:lstStyle/>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Customer/supplier relationships are used for simple transactions and low asset complementarity – mostly purchase of goods and services with at most some trade credit </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Strategic alliances are used to govern complex, long-term transactions with low asset complementarity through agreements on jointly execute research or commercialization. Compensatory financial flows to share expenses</a:t>
            </a:r>
          </a:p>
        </p:txBody>
      </p:sp>
    </p:spTree>
    <p:extLst>
      <p:ext uri="{BB962C8B-B14F-4D97-AF65-F5344CB8AC3E}">
        <p14:creationId xmlns:p14="http://schemas.microsoft.com/office/powerpoint/2010/main" val="1353059540"/>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1027664" cy="4479628"/>
          </a:xfrm>
        </p:spPr>
        <p:txBody>
          <a:bodyPr>
            <a:normAutofit/>
          </a:bodyPr>
          <a:lstStyle/>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Strategic investments allow to evolve into an acquisition and are used for simple transactions with high asset complementarity. They provide equity to the start-up</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Joint ventures and acquisitions allow more control rights on the start-up and are used for complex transactions and high asset complementarity. They require an initial joint investment.</a:t>
            </a:r>
          </a:p>
        </p:txBody>
      </p:sp>
    </p:spTree>
    <p:extLst>
      <p:ext uri="{BB962C8B-B14F-4D97-AF65-F5344CB8AC3E}">
        <p14:creationId xmlns:p14="http://schemas.microsoft.com/office/powerpoint/2010/main" val="373027239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0963656" cy="4379044"/>
          </a:xfrm>
        </p:spPr>
        <p:txBody>
          <a:bodyPr>
            <a:normAutofit fontScale="85000" lnSpcReduction="20000"/>
          </a:bodyPr>
          <a:lstStyle/>
          <a:p>
            <a:pPr marL="0">
              <a:lnSpc>
                <a:spcPct val="134000"/>
              </a:lnSpc>
              <a:spcBef>
                <a:spcPts val="0"/>
              </a:spcBef>
              <a:spcAft>
                <a:spcPts val="0"/>
              </a:spcAft>
              <a:buNone/>
            </a:pPr>
            <a:r>
              <a:rPr lang="en-US" sz="4600" dirty="0">
                <a:solidFill>
                  <a:schemeClr val="accent4">
                    <a:lumMod val="50000"/>
                  </a:schemeClr>
                </a:solidFill>
              </a:rPr>
              <a:t>Different possible structures: along a centralized-decentralized axis:</a:t>
            </a:r>
          </a:p>
          <a:p>
            <a:pPr marL="576000" lvl="5" indent="-183600">
              <a:lnSpc>
                <a:spcPct val="13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600" dirty="0">
                <a:solidFill>
                  <a:schemeClr val="accent4">
                    <a:lumMod val="50000"/>
                  </a:schemeClr>
                </a:solidFill>
              </a:rPr>
              <a:t>‘Independent’ subsidiary that invests autonomously</a:t>
            </a:r>
          </a:p>
          <a:p>
            <a:pPr marL="576000" lvl="5" indent="-183600">
              <a:lnSpc>
                <a:spcPct val="134000"/>
              </a:lnSpc>
              <a:spcBef>
                <a:spcPts val="0"/>
              </a:spcBef>
              <a:spcAft>
                <a:spcPts val="0"/>
              </a:spcAft>
              <a:buFont typeface="Courier New" panose="02070309020205020404" pitchFamily="49" charset="0"/>
              <a:buChar char="o"/>
            </a:pPr>
            <a:r>
              <a:rPr lang="en-US" sz="3600" dirty="0">
                <a:solidFill>
                  <a:schemeClr val="accent4">
                    <a:lumMod val="50000"/>
                  </a:schemeClr>
                </a:solidFill>
              </a:rPr>
              <a:t> Centrally controlled investment unit that reports directly to divisional heads or HQ</a:t>
            </a:r>
            <a:endParaRPr lang="en-US" sz="3200" dirty="0">
              <a:solidFill>
                <a:schemeClr val="accent4">
                  <a:lumMod val="50000"/>
                </a:schemeClr>
              </a:solidFill>
            </a:endParaRPr>
          </a:p>
          <a:p>
            <a:pPr marL="0" indent="0">
              <a:lnSpc>
                <a:spcPct val="134000"/>
              </a:lnSpc>
              <a:spcBef>
                <a:spcPts val="0"/>
              </a:spcBef>
              <a:spcAft>
                <a:spcPts val="0"/>
              </a:spcAft>
              <a:buNone/>
            </a:pPr>
            <a:r>
              <a:rPr lang="en-US" sz="4200" dirty="0">
                <a:solidFill>
                  <a:schemeClr val="accent4">
                    <a:lumMod val="50000"/>
                  </a:schemeClr>
                </a:solidFill>
              </a:rPr>
              <a:t>How to attract and retain good investment managers? </a:t>
            </a:r>
          </a:p>
          <a:p>
            <a:pPr marL="0" indent="0">
              <a:lnSpc>
                <a:spcPct val="134000"/>
              </a:lnSpc>
              <a:spcBef>
                <a:spcPts val="0"/>
              </a:spcBef>
              <a:spcAft>
                <a:spcPts val="0"/>
              </a:spcAft>
              <a:buNone/>
            </a:pPr>
            <a:r>
              <a:rPr lang="en-US" sz="4200" dirty="0">
                <a:solidFill>
                  <a:schemeClr val="accent4">
                    <a:lumMod val="50000"/>
                  </a:schemeClr>
                </a:solidFill>
              </a:rPr>
              <a:t>How to involve divisions to be supportive of the startup?</a:t>
            </a:r>
          </a:p>
        </p:txBody>
      </p:sp>
    </p:spTree>
    <p:extLst>
      <p:ext uri="{BB962C8B-B14F-4D97-AF65-F5344CB8AC3E}">
        <p14:creationId xmlns:p14="http://schemas.microsoft.com/office/powerpoint/2010/main" val="1364608512"/>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0917936"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Corporate investing is not about funding internal innovative projects: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This is called ‘intrapreneurship’ and may give rise to new products or services, or lead to a spinoff</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Being ‘intrapreneurial’ is very difficult as incumbents find it difficult to replicate the market incentives available to start-ups</a:t>
            </a:r>
          </a:p>
        </p:txBody>
      </p:sp>
    </p:spTree>
    <p:extLst>
      <p:ext uri="{BB962C8B-B14F-4D97-AF65-F5344CB8AC3E}">
        <p14:creationId xmlns:p14="http://schemas.microsoft.com/office/powerpoint/2010/main" val="4247089725"/>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Corporate investors</a:t>
            </a:r>
          </a:p>
        </p:txBody>
      </p:sp>
      <p:sp>
        <p:nvSpPr>
          <p:cNvPr id="3" name="Content Placeholder 2"/>
          <p:cNvSpPr>
            <a:spLocks noGrp="1"/>
          </p:cNvSpPr>
          <p:nvPr>
            <p:ph idx="1"/>
          </p:nvPr>
        </p:nvSpPr>
        <p:spPr>
          <a:xfrm>
            <a:off x="1097280" y="2076620"/>
            <a:ext cx="10917936" cy="4296748"/>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Major differences with VC investors approach:</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Deal flow driven by strategic considerations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Willingness to give higher valuations for strategic benefits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Expertise and networks focused on one technological space</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Ambivalent effects of the ‘option to acquire’ and of the ‘competitive threat’</a:t>
            </a:r>
          </a:p>
          <a:p>
            <a:pPr marL="576000" lvl="5" indent="-183600">
              <a:lnSpc>
                <a:spcPct val="11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p:txBody>
      </p:sp>
    </p:spTree>
    <p:extLst>
      <p:ext uri="{BB962C8B-B14F-4D97-AF65-F5344CB8AC3E}">
        <p14:creationId xmlns:p14="http://schemas.microsoft.com/office/powerpoint/2010/main" val="700447225"/>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Fintech</a:t>
            </a:r>
          </a:p>
        </p:txBody>
      </p:sp>
      <p:sp>
        <p:nvSpPr>
          <p:cNvPr id="3" name="Content Placeholder 2"/>
          <p:cNvSpPr>
            <a:spLocks noGrp="1"/>
          </p:cNvSpPr>
          <p:nvPr>
            <p:ph idx="1"/>
          </p:nvPr>
        </p:nvSpPr>
        <p:spPr>
          <a:xfrm>
            <a:off x="1097280" y="2076620"/>
            <a:ext cx="11000232" cy="4360756"/>
          </a:xfrm>
        </p:spPr>
        <p:txBody>
          <a:bodyPr>
            <a:normAutofit fontScale="85000" lnSpcReduction="20000"/>
          </a:bodyPr>
          <a:lstStyle/>
          <a:p>
            <a:pPr marL="0">
              <a:lnSpc>
                <a:spcPct val="134000"/>
              </a:lnSpc>
              <a:spcBef>
                <a:spcPts val="0"/>
              </a:spcBef>
              <a:spcAft>
                <a:spcPts val="0"/>
              </a:spcAft>
              <a:buNone/>
            </a:pPr>
            <a:r>
              <a:rPr lang="en-US" sz="4200" dirty="0">
                <a:solidFill>
                  <a:schemeClr val="accent4">
                    <a:lumMod val="50000"/>
                  </a:schemeClr>
                </a:solidFill>
              </a:rPr>
              <a:t>Fintech is a loose term that defines technological disruption of financial intermediation:</a:t>
            </a:r>
          </a:p>
          <a:p>
            <a:pPr marL="576000" lvl="5" indent="-183600">
              <a:lnSpc>
                <a:spcPct val="13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a:r>
            <a:r>
              <a:rPr lang="en-US" sz="3800" dirty="0">
                <a:solidFill>
                  <a:schemeClr val="accent4">
                    <a:lumMod val="50000"/>
                  </a:schemeClr>
                </a:solidFill>
              </a:rPr>
              <a:t>Application of AI and ML to ‘big data,’ together with deregulatory elusion of some financial activities (e.g., deposit insurance or Basel requirements)</a:t>
            </a:r>
          </a:p>
          <a:p>
            <a:pPr marL="0" indent="0">
              <a:lnSpc>
                <a:spcPct val="134000"/>
              </a:lnSpc>
              <a:spcBef>
                <a:spcPts val="0"/>
              </a:spcBef>
              <a:spcAft>
                <a:spcPts val="0"/>
              </a:spcAft>
              <a:buNone/>
            </a:pPr>
            <a:r>
              <a:rPr lang="en-US" sz="4200" dirty="0">
                <a:solidFill>
                  <a:schemeClr val="accent4">
                    <a:lumMod val="50000"/>
                  </a:schemeClr>
                </a:solidFill>
              </a:rPr>
              <a:t>It is a fast-moving space. </a:t>
            </a:r>
          </a:p>
          <a:p>
            <a:pPr marL="0" indent="0">
              <a:lnSpc>
                <a:spcPct val="134000"/>
              </a:lnSpc>
              <a:spcBef>
                <a:spcPts val="0"/>
              </a:spcBef>
              <a:spcAft>
                <a:spcPts val="0"/>
              </a:spcAft>
              <a:buNone/>
            </a:pPr>
            <a:r>
              <a:rPr lang="en-US" sz="4200" dirty="0">
                <a:solidFill>
                  <a:schemeClr val="accent4">
                    <a:lumMod val="50000"/>
                  </a:schemeClr>
                </a:solidFill>
              </a:rPr>
              <a:t>We focus on crowdfunding and ICOs. </a:t>
            </a:r>
          </a:p>
        </p:txBody>
      </p:sp>
    </p:spTree>
    <p:extLst>
      <p:ext uri="{BB962C8B-B14F-4D97-AF65-F5344CB8AC3E}">
        <p14:creationId xmlns:p14="http://schemas.microsoft.com/office/powerpoint/2010/main" val="2677620142"/>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0524744" cy="4200736"/>
          </a:xfrm>
        </p:spPr>
        <p:txBody>
          <a:bodyPr>
            <a:normAutofit fontScale="70000" lnSpcReduction="20000"/>
          </a:bodyPr>
          <a:lstStyle/>
          <a:p>
            <a:pPr marL="0">
              <a:lnSpc>
                <a:spcPct val="134000"/>
              </a:lnSpc>
              <a:spcBef>
                <a:spcPts val="0"/>
              </a:spcBef>
              <a:spcAft>
                <a:spcPts val="0"/>
              </a:spcAft>
              <a:buNone/>
            </a:pPr>
            <a:r>
              <a:rPr lang="en-US" sz="5100" dirty="0">
                <a:solidFill>
                  <a:schemeClr val="accent4">
                    <a:lumMod val="50000"/>
                  </a:schemeClr>
                </a:solidFill>
              </a:rPr>
              <a:t>Rise of the ‘crowd’: reach out to decentralized resources through an online platform. </a:t>
            </a:r>
          </a:p>
          <a:p>
            <a:pPr marL="576000" indent="-183600">
              <a:lnSpc>
                <a:spcPct val="134000"/>
              </a:lnSpc>
              <a:spcBef>
                <a:spcPts val="0"/>
              </a:spcBef>
              <a:spcAft>
                <a:spcPts val="0"/>
              </a:spcAft>
              <a:buFont typeface="Courier New" panose="02070309020205020404" pitchFamily="49" charset="0"/>
              <a:buChar char="o"/>
              <a:tabLst>
                <a:tab pos="1371600" algn="l"/>
              </a:tabLst>
            </a:pPr>
            <a:r>
              <a:rPr lang="en-US" sz="5100" dirty="0">
                <a:solidFill>
                  <a:schemeClr val="accent4">
                    <a:lumMod val="50000"/>
                  </a:schemeClr>
                </a:solidFill>
              </a:rPr>
              <a:t> Common for services (crowdsourcing)</a:t>
            </a:r>
          </a:p>
          <a:p>
            <a:pPr marL="576000" indent="-183600">
              <a:lnSpc>
                <a:spcPct val="134000"/>
              </a:lnSpc>
              <a:spcBef>
                <a:spcPts val="0"/>
              </a:spcBef>
              <a:spcAft>
                <a:spcPts val="0"/>
              </a:spcAft>
              <a:buFont typeface="Courier New" panose="02070309020205020404" pitchFamily="49" charset="0"/>
              <a:buChar char="o"/>
              <a:tabLst>
                <a:tab pos="1371600" algn="l"/>
              </a:tabLst>
            </a:pPr>
            <a:r>
              <a:rPr lang="en-US" sz="5100" dirty="0">
                <a:solidFill>
                  <a:schemeClr val="accent4">
                    <a:lumMod val="50000"/>
                  </a:schemeClr>
                </a:solidFill>
              </a:rPr>
              <a:t> Increasingly used for funding (crowdfunding)</a:t>
            </a:r>
          </a:p>
          <a:p>
            <a:pPr marL="0">
              <a:lnSpc>
                <a:spcPct val="134000"/>
              </a:lnSpc>
              <a:spcBef>
                <a:spcPts val="0"/>
              </a:spcBef>
              <a:spcAft>
                <a:spcPts val="0"/>
              </a:spcAft>
              <a:buNone/>
            </a:pPr>
            <a:r>
              <a:rPr lang="en-US" sz="5100" dirty="0">
                <a:solidFill>
                  <a:schemeClr val="accent4">
                    <a:lumMod val="50000"/>
                  </a:schemeClr>
                </a:solidFill>
              </a:rPr>
              <a:t>Crowdfunding (CF) is not an investor, but a ‘matching’ platform for investors and entrepreneurs to connect. </a:t>
            </a:r>
          </a:p>
        </p:txBody>
      </p:sp>
    </p:spTree>
    <p:extLst>
      <p:ext uri="{BB962C8B-B14F-4D97-AF65-F5344CB8AC3E}">
        <p14:creationId xmlns:p14="http://schemas.microsoft.com/office/powerpoint/2010/main" val="119472371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0789920" cy="4324180"/>
          </a:xfrm>
        </p:spPr>
        <p:txBody>
          <a:bodyPr>
            <a:normAutofit fontScale="85000" lnSpcReduction="10000"/>
          </a:bodyPr>
          <a:lstStyle/>
          <a:p>
            <a:pPr marL="0">
              <a:lnSpc>
                <a:spcPct val="124000"/>
              </a:lnSpc>
              <a:spcBef>
                <a:spcPts val="0"/>
              </a:spcBef>
              <a:spcAft>
                <a:spcPts val="0"/>
              </a:spcAft>
              <a:buNone/>
            </a:pPr>
            <a:r>
              <a:rPr lang="en-US" sz="4200" dirty="0">
                <a:solidFill>
                  <a:schemeClr val="accent4">
                    <a:lumMod val="50000"/>
                  </a:schemeClr>
                </a:solidFill>
              </a:rPr>
              <a:t>Textbook transactions are not the norm in real life. Matching is often used instead of purchases:</a:t>
            </a:r>
          </a:p>
          <a:p>
            <a:pPr marL="576000" indent="-183600">
              <a:lnSpc>
                <a:spcPct val="12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a:t>
            </a:r>
            <a:r>
              <a:rPr lang="en-US" sz="3800" dirty="0">
                <a:solidFill>
                  <a:schemeClr val="accent4">
                    <a:lumMod val="50000"/>
                  </a:schemeClr>
                </a:solidFill>
              </a:rPr>
              <a:t>University place, doctor residency, rental apartment, spouse</a:t>
            </a:r>
          </a:p>
          <a:p>
            <a:pPr marL="0" indent="0">
              <a:lnSpc>
                <a:spcPct val="124000"/>
              </a:lnSpc>
              <a:spcBef>
                <a:spcPts val="0"/>
              </a:spcBef>
              <a:spcAft>
                <a:spcPts val="0"/>
              </a:spcAft>
              <a:buNone/>
              <a:tabLst>
                <a:tab pos="1371600" algn="l"/>
              </a:tabLst>
            </a:pPr>
            <a:r>
              <a:rPr lang="en-US" sz="4200" dirty="0">
                <a:solidFill>
                  <a:schemeClr val="accent4">
                    <a:lumMod val="50000"/>
                  </a:schemeClr>
                </a:solidFill>
              </a:rPr>
              <a:t>Main conditions for a matching market to thrive is to generate thickness:</a:t>
            </a:r>
          </a:p>
          <a:p>
            <a:pPr marL="576000" indent="-183600">
              <a:lnSpc>
                <a:spcPct val="124000"/>
              </a:lnSpc>
              <a:spcBef>
                <a:spcPts val="0"/>
              </a:spcBef>
              <a:spcAft>
                <a:spcPts val="0"/>
              </a:spcAft>
              <a:buFont typeface="Courier New" panose="02070309020205020404" pitchFamily="49" charset="0"/>
              <a:buChar char="o"/>
              <a:tabLst>
                <a:tab pos="1371600" algn="l"/>
              </a:tabLst>
            </a:pPr>
            <a:r>
              <a:rPr lang="en-US" sz="3800" dirty="0">
                <a:solidFill>
                  <a:schemeClr val="accent4">
                    <a:lumMod val="50000"/>
                  </a:schemeClr>
                </a:solidFill>
              </a:rPr>
              <a:t> You need many potential counterparts on both sides of the platform</a:t>
            </a:r>
          </a:p>
          <a:p>
            <a:pPr marL="0">
              <a:lnSpc>
                <a:spcPct val="12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143777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698480" cy="1450757"/>
          </a:xfrm>
        </p:spPr>
        <p:txBody>
          <a:bodyPr>
            <a:normAutofit/>
          </a:bodyPr>
          <a:lstStyle/>
          <a:p>
            <a:r>
              <a:rPr lang="en-US" sz="6000" dirty="0">
                <a:solidFill>
                  <a:schemeClr val="accent4">
                    <a:lumMod val="50000"/>
                  </a:schemeClr>
                </a:solidFill>
              </a:rPr>
              <a:t>The FUEL framework</a:t>
            </a:r>
          </a:p>
        </p:txBody>
      </p:sp>
      <p:sp>
        <p:nvSpPr>
          <p:cNvPr id="3" name="Content Placeholder 2"/>
          <p:cNvSpPr>
            <a:spLocks noGrp="1"/>
          </p:cNvSpPr>
          <p:nvPr>
            <p:ph idx="1"/>
          </p:nvPr>
        </p:nvSpPr>
        <p:spPr>
          <a:xfrm>
            <a:off x="1097280" y="1866308"/>
            <a:ext cx="10901562" cy="4369900"/>
          </a:xfrm>
        </p:spPr>
        <p:txBody>
          <a:bodyPr>
            <a:noAutofit/>
          </a:bodyPr>
          <a:lstStyle/>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Reflects the investor’s nature and approach to the deal</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Investors are not fungible, money is not green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Focuses on the investor’s defining traits</a:t>
            </a:r>
          </a:p>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a:t>
            </a:r>
            <a:r>
              <a:rPr lang="en-US" sz="3600" b="1" dirty="0">
                <a:solidFill>
                  <a:schemeClr val="accent4">
                    <a:lumMod val="50000"/>
                  </a:schemeClr>
                </a:solidFill>
              </a:rPr>
              <a:t>F</a:t>
            </a:r>
            <a:r>
              <a:rPr lang="en-US" sz="3600" dirty="0">
                <a:solidFill>
                  <a:schemeClr val="accent4">
                    <a:lumMod val="50000"/>
                  </a:schemeClr>
                </a:solidFill>
              </a:rPr>
              <a:t>undamental structure: who is the investor?</a:t>
            </a:r>
          </a:p>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a:t>
            </a:r>
            <a:r>
              <a:rPr lang="en-US" sz="3600" b="1" dirty="0">
                <a:solidFill>
                  <a:schemeClr val="accent4">
                    <a:lumMod val="50000"/>
                  </a:schemeClr>
                </a:solidFill>
              </a:rPr>
              <a:t>U</a:t>
            </a:r>
            <a:r>
              <a:rPr lang="en-US" sz="3600" dirty="0">
                <a:solidFill>
                  <a:schemeClr val="accent4">
                    <a:lumMod val="50000"/>
                  </a:schemeClr>
                </a:solidFill>
              </a:rPr>
              <a:t>nderlying motivation: what does he want?</a:t>
            </a:r>
          </a:p>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a:t>
            </a:r>
            <a:r>
              <a:rPr lang="en-US" sz="3600" b="1" dirty="0">
                <a:solidFill>
                  <a:schemeClr val="accent4">
                    <a:lumMod val="50000"/>
                  </a:schemeClr>
                </a:solidFill>
              </a:rPr>
              <a:t>E</a:t>
            </a:r>
            <a:r>
              <a:rPr lang="en-US" sz="3600" dirty="0">
                <a:solidFill>
                  <a:schemeClr val="accent4">
                    <a:lumMod val="50000"/>
                  </a:schemeClr>
                </a:solidFill>
              </a:rPr>
              <a:t>xpertise and networks: what does he contribute?</a:t>
            </a:r>
          </a:p>
          <a:p>
            <a:pPr lvl="1">
              <a:lnSpc>
                <a:spcPct val="100000"/>
              </a:lnSpc>
              <a:spcBef>
                <a:spcPts val="600"/>
              </a:spcBef>
              <a:spcAft>
                <a:spcPts val="200"/>
              </a:spcAft>
              <a:buSzPct val="130000"/>
              <a:buFont typeface="Arial" panose="020B0604020202020204" pitchFamily="34" charset="0"/>
              <a:buChar char="•"/>
            </a:pPr>
            <a:r>
              <a:rPr lang="en-US" sz="3600" dirty="0">
                <a:solidFill>
                  <a:schemeClr val="accent4">
                    <a:lumMod val="50000"/>
                  </a:schemeClr>
                </a:solidFill>
              </a:rPr>
              <a:t> </a:t>
            </a:r>
            <a:r>
              <a:rPr lang="en-US" sz="3600" b="1" dirty="0">
                <a:solidFill>
                  <a:schemeClr val="accent4">
                    <a:lumMod val="50000"/>
                  </a:schemeClr>
                </a:solidFill>
              </a:rPr>
              <a:t>L</a:t>
            </a:r>
            <a:r>
              <a:rPr lang="en-US" sz="3600" dirty="0">
                <a:solidFill>
                  <a:schemeClr val="accent4">
                    <a:lumMod val="50000"/>
                  </a:schemeClr>
                </a:solidFill>
              </a:rPr>
              <a:t>ogic and style: how does he operate? </a:t>
            </a:r>
          </a:p>
        </p:txBody>
      </p:sp>
      <p:sp>
        <p:nvSpPr>
          <p:cNvPr id="4" name="Slide Number Placeholder 3"/>
          <p:cNvSpPr>
            <a:spLocks noGrp="1"/>
          </p:cNvSpPr>
          <p:nvPr>
            <p:ph type="sldNum" sz="quarter" idx="12"/>
          </p:nvPr>
        </p:nvSpPr>
        <p:spPr/>
        <p:txBody>
          <a:bodyPr/>
          <a:lstStyle/>
          <a:p>
            <a:fld id="{87505C8C-BB84-42E2-A236-8AB4ACB7820A}" type="slidenum">
              <a:rPr lang="en-US" smtClean="0"/>
              <a:t>47</a:t>
            </a:fld>
            <a:endParaRPr lang="en-US" dirty="0"/>
          </a:p>
        </p:txBody>
      </p:sp>
    </p:spTree>
    <p:extLst>
      <p:ext uri="{BB962C8B-B14F-4D97-AF65-F5344CB8AC3E}">
        <p14:creationId xmlns:p14="http://schemas.microsoft.com/office/powerpoint/2010/main" val="1995899468"/>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94720" cy="4200736"/>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Three types of crowdfunding platforms: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Rewards and donations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Lending</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Equity</a:t>
            </a:r>
          </a:p>
        </p:txBody>
      </p:sp>
    </p:spTree>
    <p:extLst>
      <p:ext uri="{BB962C8B-B14F-4D97-AF65-F5344CB8AC3E}">
        <p14:creationId xmlns:p14="http://schemas.microsoft.com/office/powerpoint/2010/main" val="4267497326"/>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94720" cy="4200736"/>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Rewards and donations: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No contract and no obligations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No funding</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May help assess demand for a good/service …</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 and create hype around the start-up</a:t>
            </a:r>
          </a:p>
        </p:txBody>
      </p:sp>
    </p:spTree>
    <p:extLst>
      <p:ext uri="{BB962C8B-B14F-4D97-AF65-F5344CB8AC3E}">
        <p14:creationId xmlns:p14="http://schemas.microsoft.com/office/powerpoint/2010/main" val="101879010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18520" cy="428760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Lending platforms (peer-to-peer lending, P2P) are open to a wide public: </a:t>
            </a:r>
          </a:p>
          <a:p>
            <a:pPr marL="576000" lvl="7"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Difficult to access for start-ups: lack of verifiable information</a:t>
            </a:r>
          </a:p>
          <a:p>
            <a:pPr marL="576000" lvl="7"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Limited size loans: rarely above $50k</a:t>
            </a:r>
          </a:p>
          <a:p>
            <a:pPr marL="576000" lvl="7"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Low interest rates but transaction fee</a:t>
            </a:r>
          </a:p>
          <a:p>
            <a:pPr marL="576000" lvl="7"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Used more by SMEs than by start-ups</a:t>
            </a:r>
          </a:p>
          <a:p>
            <a:pPr marL="576000" lvl="7"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Examples: </a:t>
            </a:r>
            <a:r>
              <a:rPr lang="en-US" sz="3200" dirty="0"/>
              <a:t>Funding Circle, Lending Club, Street Shares ..</a:t>
            </a:r>
            <a:endParaRPr lang="en-US" sz="3200" dirty="0">
              <a:solidFill>
                <a:schemeClr val="accent4">
                  <a:lumMod val="50000"/>
                </a:schemeClr>
              </a:solidFill>
            </a:endParaRPr>
          </a:p>
          <a:p>
            <a:pPr marL="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1955500336"/>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0936224" cy="4351612"/>
          </a:xfrm>
        </p:spPr>
        <p:txBody>
          <a:bodyPr>
            <a:normAutofit fontScale="25000" lnSpcReduction="20000"/>
          </a:bodyPr>
          <a:lstStyle/>
          <a:p>
            <a:pPr marL="0">
              <a:lnSpc>
                <a:spcPct val="134000"/>
              </a:lnSpc>
              <a:spcBef>
                <a:spcPts val="0"/>
              </a:spcBef>
              <a:spcAft>
                <a:spcPts val="0"/>
              </a:spcAft>
              <a:buNone/>
            </a:pPr>
            <a:r>
              <a:rPr lang="en-US" sz="12800" dirty="0">
                <a:solidFill>
                  <a:schemeClr val="accent4">
                    <a:lumMod val="50000"/>
                  </a:schemeClr>
                </a:solidFill>
              </a:rPr>
              <a:t>Equity platforms: slow development due to regulatory caution. </a:t>
            </a:r>
          </a:p>
          <a:p>
            <a:pPr marL="0">
              <a:lnSpc>
                <a:spcPct val="134000"/>
              </a:lnSpc>
              <a:spcBef>
                <a:spcPts val="0"/>
              </a:spcBef>
              <a:spcAft>
                <a:spcPts val="0"/>
              </a:spcAft>
              <a:buNone/>
            </a:pPr>
            <a:r>
              <a:rPr lang="en-US" sz="12800" dirty="0">
                <a:solidFill>
                  <a:schemeClr val="accent4">
                    <a:lumMod val="50000"/>
                  </a:schemeClr>
                </a:solidFill>
              </a:rPr>
              <a:t>UK and US have been the most active (so far). </a:t>
            </a:r>
          </a:p>
          <a:p>
            <a:pPr marL="0">
              <a:lnSpc>
                <a:spcPct val="134000"/>
              </a:lnSpc>
              <a:spcBef>
                <a:spcPts val="0"/>
              </a:spcBef>
              <a:spcAft>
                <a:spcPts val="0"/>
              </a:spcAft>
              <a:buNone/>
            </a:pPr>
            <a:r>
              <a:rPr lang="en-US" sz="12800" dirty="0">
                <a:solidFill>
                  <a:schemeClr val="accent4">
                    <a:lumMod val="50000"/>
                  </a:schemeClr>
                </a:solidFill>
              </a:rPr>
              <a:t>Regulation is experimenting and changing continuously (‘sandboxes’)</a:t>
            </a:r>
          </a:p>
          <a:p>
            <a:pPr marL="576000" indent="-183600">
              <a:lnSpc>
                <a:spcPct val="134000"/>
              </a:lnSpc>
              <a:spcBef>
                <a:spcPts val="0"/>
              </a:spcBef>
              <a:spcAft>
                <a:spcPts val="0"/>
              </a:spcAft>
              <a:buFont typeface="Courier New" panose="02070309020205020404" pitchFamily="49" charset="0"/>
              <a:buChar char="o"/>
              <a:tabLst>
                <a:tab pos="1371600" algn="l"/>
              </a:tabLst>
            </a:pPr>
            <a:r>
              <a:rPr lang="en-US" sz="12000" dirty="0">
                <a:solidFill>
                  <a:schemeClr val="accent4">
                    <a:lumMod val="50000"/>
                  </a:schemeClr>
                </a:solidFill>
              </a:rPr>
              <a:t> Need to achieve efficient matching </a:t>
            </a:r>
          </a:p>
          <a:p>
            <a:pPr marL="576000" indent="-183600">
              <a:lnSpc>
                <a:spcPct val="134000"/>
              </a:lnSpc>
              <a:spcBef>
                <a:spcPts val="0"/>
              </a:spcBef>
              <a:spcAft>
                <a:spcPts val="0"/>
              </a:spcAft>
              <a:buFont typeface="Courier New" panose="02070309020205020404" pitchFamily="49" charset="0"/>
              <a:buChar char="o"/>
              <a:tabLst>
                <a:tab pos="1371600" algn="l"/>
              </a:tabLst>
            </a:pPr>
            <a:r>
              <a:rPr lang="en-US" sz="12000" dirty="0">
                <a:solidFill>
                  <a:schemeClr val="accent4">
                    <a:lumMod val="50000"/>
                  </a:schemeClr>
                </a:solidFill>
              </a:rPr>
              <a:t> Need to oversee disclosure and avoid fraud – but also for a ‘lean’ compliance procedure</a:t>
            </a:r>
          </a:p>
          <a:p>
            <a:pPr marL="576000" lvl="5" indent="-183600">
              <a:lnSpc>
                <a:spcPct val="134000"/>
              </a:lnSpc>
              <a:spcBef>
                <a:spcPts val="0"/>
              </a:spcBef>
              <a:spcAft>
                <a:spcPts val="0"/>
              </a:spcAft>
              <a:buFont typeface="Courier New" panose="02070309020205020404" pitchFamily="49" charset="0"/>
              <a:buChar char="o"/>
            </a:pPr>
            <a:r>
              <a:rPr lang="en-US" sz="12000" dirty="0">
                <a:solidFill>
                  <a:schemeClr val="accent4">
                    <a:lumMod val="50000"/>
                  </a:schemeClr>
                </a:solidFill>
              </a:rPr>
              <a:t> Clearance for ‘accredited’ investors</a:t>
            </a:r>
          </a:p>
        </p:txBody>
      </p:sp>
    </p:spTree>
    <p:extLst>
      <p:ext uri="{BB962C8B-B14F-4D97-AF65-F5344CB8AC3E}">
        <p14:creationId xmlns:p14="http://schemas.microsoft.com/office/powerpoint/2010/main" val="2947005317"/>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0853928" cy="4200736"/>
          </a:xfrm>
        </p:spPr>
        <p:txBody>
          <a:bodyPr>
            <a:normAutofit lnSpcReduction="10000"/>
          </a:bodyPr>
          <a:lstStyle/>
          <a:p>
            <a:pPr marL="0">
              <a:lnSpc>
                <a:spcPct val="114000"/>
              </a:lnSpc>
              <a:spcBef>
                <a:spcPts val="0"/>
              </a:spcBef>
              <a:spcAft>
                <a:spcPts val="0"/>
              </a:spcAft>
              <a:buNone/>
            </a:pPr>
            <a:r>
              <a:rPr lang="en-US" sz="3600" dirty="0">
                <a:solidFill>
                  <a:schemeClr val="accent4">
                    <a:lumMod val="50000"/>
                  </a:schemeClr>
                </a:solidFill>
              </a:rPr>
              <a:t>Equity platforms: two major benefits for investors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Reach a much wider deal flow in a cost-effective way</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Ease of closing transactions</a:t>
            </a:r>
          </a:p>
          <a:p>
            <a:pPr marL="42208" lvl="3" indent="0">
              <a:lnSpc>
                <a:spcPct val="114000"/>
              </a:lnSpc>
              <a:spcBef>
                <a:spcPts val="0"/>
              </a:spcBef>
              <a:spcAft>
                <a:spcPts val="0"/>
              </a:spcAft>
              <a:buNone/>
            </a:pPr>
            <a:r>
              <a:rPr lang="en-US" sz="3600" dirty="0">
                <a:solidFill>
                  <a:schemeClr val="accent4">
                    <a:lumMod val="50000"/>
                  </a:schemeClr>
                </a:solidFill>
              </a:rPr>
              <a:t>It is also possible to combine online and offline interactions. </a:t>
            </a:r>
          </a:p>
          <a:p>
            <a:pPr marL="42208" lvl="3" indent="0">
              <a:lnSpc>
                <a:spcPct val="114000"/>
              </a:lnSpc>
              <a:spcBef>
                <a:spcPts val="0"/>
              </a:spcBef>
              <a:spcAft>
                <a:spcPts val="0"/>
              </a:spcAft>
              <a:buNone/>
            </a:pPr>
            <a:r>
              <a:rPr lang="en-US" sz="3600" dirty="0">
                <a:solidFill>
                  <a:schemeClr val="accent4">
                    <a:lumMod val="50000"/>
                  </a:schemeClr>
                </a:solidFill>
              </a:rPr>
              <a:t>Major benefit for entrepreneurs: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Reach many investors in a cost-effective way</a:t>
            </a:r>
          </a:p>
          <a:p>
            <a:pPr marL="576000" lvl="5" indent="-183600">
              <a:lnSpc>
                <a:spcPct val="11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p:txBody>
      </p:sp>
    </p:spTree>
    <p:extLst>
      <p:ext uri="{BB962C8B-B14F-4D97-AF65-F5344CB8AC3E}">
        <p14:creationId xmlns:p14="http://schemas.microsoft.com/office/powerpoint/2010/main" val="2929976320"/>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0853928" cy="4200736"/>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Entrepreneurs face two major trade-offs: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How much information to disclose: no privacy on a platform and the less you disclose the less appealing you may result</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How much to learn via feedback and success: feedback from the crowd is public, too</a:t>
            </a:r>
          </a:p>
        </p:txBody>
      </p:sp>
    </p:spTree>
    <p:extLst>
      <p:ext uri="{BB962C8B-B14F-4D97-AF65-F5344CB8AC3E}">
        <p14:creationId xmlns:p14="http://schemas.microsoft.com/office/powerpoint/2010/main" val="1716416424"/>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94720" cy="4488772"/>
          </a:xfrm>
        </p:spPr>
        <p:txBody>
          <a:bodyPr>
            <a:normAutofit/>
          </a:bodyPr>
          <a:lstStyle/>
          <a:p>
            <a:pPr marL="0">
              <a:lnSpc>
                <a:spcPct val="124000"/>
              </a:lnSpc>
              <a:spcBef>
                <a:spcPts val="0"/>
              </a:spcBef>
              <a:spcAft>
                <a:spcPts val="0"/>
              </a:spcAft>
              <a:buNone/>
            </a:pPr>
            <a:r>
              <a:rPr lang="en-US" sz="3600" dirty="0">
                <a:solidFill>
                  <a:schemeClr val="accent4">
                    <a:lumMod val="50000"/>
                  </a:schemeClr>
                </a:solidFill>
              </a:rPr>
              <a:t>Platforms charge fees. Four main types:</a:t>
            </a:r>
          </a:p>
          <a:p>
            <a:pPr marL="576000" indent="-183600">
              <a:lnSpc>
                <a:spcPct val="12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a:t>
            </a:r>
            <a:r>
              <a:rPr lang="en-US" sz="3200" dirty="0">
                <a:solidFill>
                  <a:schemeClr val="accent4">
                    <a:lumMod val="50000"/>
                  </a:schemeClr>
                </a:solidFill>
              </a:rPr>
              <a:t>Listing (+ sometimes charge investor for access)</a:t>
            </a:r>
          </a:p>
          <a:p>
            <a:pPr marL="576000" indent="-183600">
              <a:lnSpc>
                <a:spcPct val="12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Success (percentage of funds raised)</a:t>
            </a:r>
          </a:p>
          <a:p>
            <a:pPr marL="576000" indent="-183600">
              <a:lnSpc>
                <a:spcPct val="12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Equity stake or carried interest (transaction fee in P2P)</a:t>
            </a:r>
          </a:p>
          <a:p>
            <a:pPr marL="576000" indent="-183600">
              <a:lnSpc>
                <a:spcPct val="12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Ancillary services</a:t>
            </a:r>
          </a:p>
          <a:p>
            <a:pPr marL="0" indent="0">
              <a:lnSpc>
                <a:spcPct val="124000"/>
              </a:lnSpc>
              <a:spcBef>
                <a:spcPts val="0"/>
              </a:spcBef>
              <a:spcAft>
                <a:spcPts val="0"/>
              </a:spcAft>
              <a:buNone/>
              <a:tabLst>
                <a:tab pos="1371600" algn="l"/>
              </a:tabLst>
            </a:pPr>
            <a:r>
              <a:rPr lang="en-US" sz="3600" dirty="0">
                <a:solidFill>
                  <a:schemeClr val="accent4">
                    <a:lumMod val="50000"/>
                  </a:schemeClr>
                </a:solidFill>
              </a:rPr>
              <a:t>Fees generate incentives for platforms …</a:t>
            </a:r>
          </a:p>
        </p:txBody>
      </p:sp>
    </p:spTree>
    <p:extLst>
      <p:ext uri="{BB962C8B-B14F-4D97-AF65-F5344CB8AC3E}">
        <p14:creationId xmlns:p14="http://schemas.microsoft.com/office/powerpoint/2010/main" val="3480890662"/>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94720" cy="4488772"/>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How do platforms set fees?</a:t>
            </a:r>
          </a:p>
          <a:p>
            <a:pPr marL="0">
              <a:lnSpc>
                <a:spcPct val="114000"/>
              </a:lnSpc>
              <a:spcBef>
                <a:spcPts val="0"/>
              </a:spcBef>
              <a:spcAft>
                <a:spcPts val="0"/>
              </a:spcAft>
              <a:buNone/>
            </a:pPr>
            <a:r>
              <a:rPr lang="en-US" sz="3600" dirty="0">
                <a:solidFill>
                  <a:schemeClr val="accent4">
                    <a:lumMod val="50000"/>
                  </a:schemeClr>
                </a:solidFill>
              </a:rPr>
              <a:t>They exploit two externalities: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Participants want less competition on their side of the market</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Participants want more competition on the other side of the market </a:t>
            </a:r>
          </a:p>
          <a:p>
            <a:pPr marL="0" indent="0">
              <a:lnSpc>
                <a:spcPct val="114000"/>
              </a:lnSpc>
              <a:spcBef>
                <a:spcPts val="0"/>
              </a:spcBef>
              <a:spcAft>
                <a:spcPts val="0"/>
              </a:spcAft>
              <a:buNone/>
              <a:tabLst>
                <a:tab pos="1371600" algn="l"/>
              </a:tabLst>
            </a:pPr>
            <a:r>
              <a:rPr lang="en-US" sz="3600" dirty="0">
                <a:solidFill>
                  <a:schemeClr val="accent4">
                    <a:lumMod val="50000"/>
                  </a:schemeClr>
                </a:solidFill>
              </a:rPr>
              <a:t>This creates the conditions for a ‘winner takes all’ outcome: only one platform per market will survive.</a:t>
            </a:r>
          </a:p>
        </p:txBody>
      </p:sp>
    </p:spTree>
    <p:extLst>
      <p:ext uri="{BB962C8B-B14F-4D97-AF65-F5344CB8AC3E}">
        <p14:creationId xmlns:p14="http://schemas.microsoft.com/office/powerpoint/2010/main" val="3213178949"/>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94720" cy="4488772"/>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A crowdfunding campaign is akin to a fundraising campaign, but under different rules: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Choose what to offer in exchange for the funding</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Specify a fundraising goal and when to close the campaign</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Choose target amount and share price (or interest in P2P)</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Define contractual terms</a:t>
            </a:r>
            <a:endParaRPr lang="en-US" sz="3600" dirty="0">
              <a:solidFill>
                <a:schemeClr val="accent4">
                  <a:lumMod val="50000"/>
                </a:schemeClr>
              </a:solidFill>
            </a:endParaRPr>
          </a:p>
        </p:txBody>
      </p:sp>
    </p:spTree>
    <p:extLst>
      <p:ext uri="{BB962C8B-B14F-4D97-AF65-F5344CB8AC3E}">
        <p14:creationId xmlns:p14="http://schemas.microsoft.com/office/powerpoint/2010/main" val="295288123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94720" cy="4488772"/>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Manage the campaign over its dynamics: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Choose when to start</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Promote the campaign to attract investors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Influence investor dynamics (‘wisdom of the crowd’ or ‘herd behavior’)</a:t>
            </a:r>
          </a:p>
          <a:p>
            <a:pPr marL="392400" lvl="5" indent="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252961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698480" cy="1450757"/>
          </a:xfrm>
        </p:spPr>
        <p:txBody>
          <a:bodyPr>
            <a:normAutofit/>
          </a:bodyPr>
          <a:lstStyle/>
          <a:p>
            <a:pPr>
              <a:lnSpc>
                <a:spcPct val="100000"/>
              </a:lnSpc>
              <a:spcBef>
                <a:spcPts val="600"/>
              </a:spcBef>
            </a:pPr>
            <a:r>
              <a:rPr lang="en-US" sz="6000" dirty="0">
                <a:solidFill>
                  <a:schemeClr val="accent4">
                    <a:lumMod val="50000"/>
                  </a:schemeClr>
                </a:solidFill>
              </a:rPr>
              <a:t>The fundamental structure</a:t>
            </a:r>
          </a:p>
        </p:txBody>
      </p:sp>
      <p:sp>
        <p:nvSpPr>
          <p:cNvPr id="3" name="Content Placeholder 2"/>
          <p:cNvSpPr>
            <a:spLocks noGrp="1"/>
          </p:cNvSpPr>
          <p:nvPr>
            <p:ph idx="1"/>
          </p:nvPr>
        </p:nvSpPr>
        <p:spPr>
          <a:xfrm>
            <a:off x="1097280" y="1907964"/>
            <a:ext cx="11023600" cy="4369900"/>
          </a:xfrm>
        </p:spPr>
        <p:txBody>
          <a:bodyPr>
            <a:noAutofit/>
          </a:bodyPr>
          <a:lstStyle/>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What is the investor’s identity?</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What are his organizational structure and financial resources?</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Whose money and how much</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What are his governance and decision making?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Who makes decisions and how?</a:t>
            </a:r>
          </a:p>
          <a:p>
            <a:pPr marL="0" indent="0">
              <a:lnSpc>
                <a:spcPct val="100000"/>
              </a:lnSpc>
              <a:spcBef>
                <a:spcPts val="600"/>
              </a:spcBef>
              <a:buNone/>
            </a:pPr>
            <a:r>
              <a:rPr lang="en-US" sz="3600" dirty="0">
                <a:solidFill>
                  <a:schemeClr val="accent4">
                    <a:lumMod val="50000"/>
                  </a:schemeClr>
                </a:solidFill>
              </a:rPr>
              <a:t>Example: compare a VC fund and an individual angel</a:t>
            </a:r>
          </a:p>
        </p:txBody>
      </p:sp>
      <p:sp>
        <p:nvSpPr>
          <p:cNvPr id="4" name="Slide Number Placeholder 3"/>
          <p:cNvSpPr>
            <a:spLocks noGrp="1"/>
          </p:cNvSpPr>
          <p:nvPr>
            <p:ph type="sldNum" sz="quarter" idx="12"/>
          </p:nvPr>
        </p:nvSpPr>
        <p:spPr/>
        <p:txBody>
          <a:bodyPr/>
          <a:lstStyle/>
          <a:p>
            <a:fld id="{87505C8C-BB84-42E2-A236-8AB4ACB7820A}" type="slidenum">
              <a:rPr lang="en-US" smtClean="0"/>
              <a:t>48</a:t>
            </a:fld>
            <a:endParaRPr lang="en-US" dirty="0"/>
          </a:p>
        </p:txBody>
      </p:sp>
    </p:spTree>
    <p:extLst>
      <p:ext uri="{BB962C8B-B14F-4D97-AF65-F5344CB8AC3E}">
        <p14:creationId xmlns:p14="http://schemas.microsoft.com/office/powerpoint/2010/main" val="2374120190"/>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94720" cy="4488772"/>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How to compute returns from investment?</a:t>
            </a:r>
          </a:p>
          <a:p>
            <a:pPr marL="0" lvl="5" indent="-91440">
              <a:lnSpc>
                <a:spcPct val="114000"/>
              </a:lnSpc>
              <a:spcBef>
                <a:spcPts val="0"/>
              </a:spcBef>
              <a:spcAft>
                <a:spcPts val="0"/>
              </a:spcAft>
              <a:buSzPct val="100000"/>
              <a:buNone/>
            </a:pPr>
            <a:r>
              <a:rPr lang="en-US" sz="3600" dirty="0">
                <a:solidFill>
                  <a:schemeClr val="accent4">
                    <a:lumMod val="50000"/>
                  </a:schemeClr>
                </a:solidFill>
              </a:rPr>
              <a:t>P2P lending yields the promised interest (if repaid)</a:t>
            </a:r>
          </a:p>
          <a:p>
            <a:pPr marL="0">
              <a:lnSpc>
                <a:spcPct val="114000"/>
              </a:lnSpc>
              <a:spcBef>
                <a:spcPts val="0"/>
              </a:spcBef>
              <a:spcAft>
                <a:spcPts val="0"/>
              </a:spcAft>
              <a:buNone/>
            </a:pPr>
            <a:r>
              <a:rPr lang="en-US" sz="3600" dirty="0">
                <a:solidFill>
                  <a:schemeClr val="accent4">
                    <a:lumMod val="50000"/>
                  </a:schemeClr>
                </a:solidFill>
              </a:rPr>
              <a:t>Equity crowdfunding poses three challenges: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Ownership dilution may subsequently wash returns away</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Weak control rights – otherwise future fundraising difficult </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(Consequently) how to force exit on the entrepreneur?</a:t>
            </a:r>
          </a:p>
          <a:p>
            <a:pPr marL="392400" lvl="5" indent="0">
              <a:lnSpc>
                <a:spcPct val="114000"/>
              </a:lnSpc>
              <a:spcBef>
                <a:spcPts val="0"/>
              </a:spcBef>
              <a:spcAft>
                <a:spcPts val="0"/>
              </a:spcAft>
              <a:buNone/>
            </a:pPr>
            <a:endParaRPr lang="en-US" sz="3600" dirty="0">
              <a:solidFill>
                <a:schemeClr val="accent4">
                  <a:lumMod val="50000"/>
                </a:schemeClr>
              </a:solidFill>
            </a:endParaRPr>
          </a:p>
        </p:txBody>
      </p:sp>
    </p:spTree>
    <p:extLst>
      <p:ext uri="{BB962C8B-B14F-4D97-AF65-F5344CB8AC3E}">
        <p14:creationId xmlns:p14="http://schemas.microsoft.com/office/powerpoint/2010/main" val="1621108085"/>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Crowdfunding</a:t>
            </a:r>
          </a:p>
        </p:txBody>
      </p:sp>
      <p:sp>
        <p:nvSpPr>
          <p:cNvPr id="3" name="Content Placeholder 2"/>
          <p:cNvSpPr>
            <a:spLocks noGrp="1"/>
          </p:cNvSpPr>
          <p:nvPr>
            <p:ph idx="1"/>
          </p:nvPr>
        </p:nvSpPr>
        <p:spPr>
          <a:xfrm>
            <a:off x="1097280" y="2040044"/>
            <a:ext cx="11094720" cy="4488772"/>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When is crowdfunding feasible?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At early stages – also to garner visibility</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For small amount and with few investors – also a bridge to more standard deals</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For companies that do not have much proprietary knowledge </a:t>
            </a:r>
          </a:p>
        </p:txBody>
      </p:sp>
    </p:spTree>
    <p:extLst>
      <p:ext uri="{BB962C8B-B14F-4D97-AF65-F5344CB8AC3E}">
        <p14:creationId xmlns:p14="http://schemas.microsoft.com/office/powerpoint/2010/main" val="2636175718"/>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 (ICOs)</a:t>
            </a:r>
          </a:p>
        </p:txBody>
      </p:sp>
      <p:sp>
        <p:nvSpPr>
          <p:cNvPr id="3" name="Content Placeholder 2"/>
          <p:cNvSpPr>
            <a:spLocks noGrp="1"/>
          </p:cNvSpPr>
          <p:nvPr>
            <p:ph idx="1"/>
          </p:nvPr>
        </p:nvSpPr>
        <p:spPr>
          <a:xfrm>
            <a:off x="1088136" y="2076620"/>
            <a:ext cx="10917936" cy="4333324"/>
          </a:xfrm>
        </p:spPr>
        <p:txBody>
          <a:bodyPr>
            <a:normAutofit lnSpcReduction="10000"/>
          </a:bodyPr>
          <a:lstStyle/>
          <a:p>
            <a:pPr marL="0">
              <a:lnSpc>
                <a:spcPct val="124000"/>
              </a:lnSpc>
              <a:spcBef>
                <a:spcPts val="0"/>
              </a:spcBef>
              <a:spcAft>
                <a:spcPts val="0"/>
              </a:spcAft>
              <a:buNone/>
            </a:pPr>
            <a:r>
              <a:rPr lang="en-US" sz="3600" dirty="0">
                <a:solidFill>
                  <a:schemeClr val="accent4">
                    <a:lumMod val="50000"/>
                  </a:schemeClr>
                </a:solidFill>
              </a:rPr>
              <a:t>Blockchain: cryptographic technology that provides a ‘distributed ledger’ to record transactions in a secure and diffuse way - unlike a centralized system like a house ownership registry. </a:t>
            </a:r>
          </a:p>
          <a:p>
            <a:pPr marL="576000"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Bitcoin:  application of blockchain developed by ‘Satoshi Nakamoto’ in 2008 – provides a ‘crypto’ currency</a:t>
            </a:r>
          </a:p>
          <a:p>
            <a:pPr marL="576000"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Blockchain technology is moving fast</a:t>
            </a:r>
          </a:p>
          <a:p>
            <a:pPr marL="576000" indent="-183600">
              <a:lnSpc>
                <a:spcPct val="124000"/>
              </a:lnSpc>
              <a:spcBef>
                <a:spcPts val="0"/>
              </a:spcBef>
              <a:spcAft>
                <a:spcPts val="0"/>
              </a:spcAft>
              <a:buFont typeface="Courier New" panose="02070309020205020404" pitchFamily="49" charset="0"/>
              <a:buChar char="o"/>
            </a:pPr>
            <a:endParaRPr lang="en-US" sz="3600" dirty="0">
              <a:solidFill>
                <a:schemeClr val="accent4">
                  <a:lumMod val="50000"/>
                </a:schemeClr>
              </a:solidFill>
            </a:endParaRPr>
          </a:p>
          <a:p>
            <a:pPr marL="576000" indent="-183600">
              <a:lnSpc>
                <a:spcPct val="124000"/>
              </a:lnSpc>
              <a:spcBef>
                <a:spcPts val="0"/>
              </a:spcBef>
              <a:spcAft>
                <a:spcPts val="0"/>
              </a:spcAft>
              <a:buFont typeface="Courier New" panose="02070309020205020404" pitchFamily="49" charset="0"/>
              <a:buChar char="o"/>
            </a:pPr>
            <a:endParaRPr lang="en-US" sz="3600" dirty="0">
              <a:solidFill>
                <a:schemeClr val="accent4">
                  <a:lumMod val="50000"/>
                </a:schemeClr>
              </a:solidFill>
            </a:endParaRPr>
          </a:p>
        </p:txBody>
      </p:sp>
    </p:spTree>
    <p:extLst>
      <p:ext uri="{BB962C8B-B14F-4D97-AF65-F5344CB8AC3E}">
        <p14:creationId xmlns:p14="http://schemas.microsoft.com/office/powerpoint/2010/main" val="19748100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45368" cy="4433908"/>
          </a:xfrm>
        </p:spPr>
        <p:txBody>
          <a:bodyPr>
            <a:normAutofit fontScale="85000" lnSpcReduction="10000"/>
          </a:bodyPr>
          <a:lstStyle/>
          <a:p>
            <a:pPr marL="0">
              <a:lnSpc>
                <a:spcPct val="134000"/>
              </a:lnSpc>
              <a:spcBef>
                <a:spcPts val="0"/>
              </a:spcBef>
              <a:spcAft>
                <a:spcPts val="0"/>
              </a:spcAft>
              <a:buNone/>
            </a:pPr>
            <a:r>
              <a:rPr lang="en-US" sz="3900" dirty="0">
                <a:solidFill>
                  <a:schemeClr val="accent4">
                    <a:lumMod val="50000"/>
                  </a:schemeClr>
                </a:solidFill>
              </a:rPr>
              <a:t>The blockchain ledger is:</a:t>
            </a:r>
          </a:p>
          <a:p>
            <a:pPr marL="576000" indent="-183600">
              <a:lnSpc>
                <a:spcPct val="134000"/>
              </a:lnSpc>
              <a:spcBef>
                <a:spcPts val="0"/>
              </a:spcBef>
              <a:spcAft>
                <a:spcPts val="0"/>
              </a:spcAft>
              <a:buFont typeface="Courier New" panose="02070309020205020404" pitchFamily="49" charset="0"/>
              <a:buChar char="o"/>
            </a:pPr>
            <a:r>
              <a:rPr lang="en-US" sz="3900" dirty="0">
                <a:solidFill>
                  <a:schemeClr val="accent4">
                    <a:lumMod val="50000"/>
                  </a:schemeClr>
                </a:solidFill>
              </a:rPr>
              <a:t> Open (vs. to closed and owned by an authority) </a:t>
            </a:r>
          </a:p>
          <a:p>
            <a:pPr marL="576000" indent="-183600">
              <a:lnSpc>
                <a:spcPct val="134000"/>
              </a:lnSpc>
              <a:spcBef>
                <a:spcPts val="0"/>
              </a:spcBef>
              <a:spcAft>
                <a:spcPts val="0"/>
              </a:spcAft>
              <a:buFont typeface="Courier New" panose="02070309020205020404" pitchFamily="49" charset="0"/>
              <a:buChar char="o"/>
            </a:pPr>
            <a:r>
              <a:rPr lang="en-US" sz="3900" dirty="0">
                <a:solidFill>
                  <a:schemeClr val="accent4">
                    <a:lumMod val="50000"/>
                  </a:schemeClr>
                </a:solidFill>
              </a:rPr>
              <a:t> Distributed (vs. centralized) </a:t>
            </a:r>
          </a:p>
          <a:p>
            <a:pPr marL="0" indent="0">
              <a:lnSpc>
                <a:spcPct val="134000"/>
              </a:lnSpc>
              <a:spcBef>
                <a:spcPts val="0"/>
              </a:spcBef>
              <a:spcAft>
                <a:spcPts val="0"/>
              </a:spcAft>
              <a:buNone/>
            </a:pPr>
            <a:r>
              <a:rPr lang="en-US" sz="3900" dirty="0">
                <a:solidFill>
                  <a:schemeClr val="accent4">
                    <a:lumMod val="50000"/>
                  </a:schemeClr>
                </a:solidFill>
              </a:rPr>
              <a:t>-&gt; It is safe: the more decentralized node participate, the less likely is fraud. </a:t>
            </a:r>
          </a:p>
          <a:p>
            <a:pPr marL="576000" lvl="5" indent="-183600">
              <a:lnSpc>
                <a:spcPct val="134000"/>
              </a:lnSpc>
              <a:spcBef>
                <a:spcPts val="0"/>
              </a:spcBef>
              <a:spcAft>
                <a:spcPts val="0"/>
              </a:spcAft>
              <a:buFont typeface="Courier New" panose="02070309020205020404" pitchFamily="49" charset="0"/>
              <a:buChar char="o"/>
            </a:pPr>
            <a:r>
              <a:rPr lang="en-US" sz="3500" dirty="0">
                <a:solidFill>
                  <a:schemeClr val="accent4">
                    <a:lumMod val="50000"/>
                  </a:schemeClr>
                </a:solidFill>
              </a:rPr>
              <a:t> The approval of a new block (of information) comes from a majority of the nodes, which independently check its legitimacy</a:t>
            </a:r>
          </a:p>
        </p:txBody>
      </p:sp>
    </p:spTree>
    <p:extLst>
      <p:ext uri="{BB962C8B-B14F-4D97-AF65-F5344CB8AC3E}">
        <p14:creationId xmlns:p14="http://schemas.microsoft.com/office/powerpoint/2010/main" val="2819291070"/>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rmAutofit fontScale="92500" lnSpcReduction="20000"/>
          </a:bodyPr>
          <a:lstStyle/>
          <a:p>
            <a:pPr marL="200035" lvl="1" indent="0">
              <a:lnSpc>
                <a:spcPct val="134000"/>
              </a:lnSpc>
              <a:spcBef>
                <a:spcPts val="0"/>
              </a:spcBef>
              <a:spcAft>
                <a:spcPts val="0"/>
              </a:spcAft>
              <a:buNone/>
            </a:pPr>
            <a:r>
              <a:rPr lang="en-US" sz="4200" dirty="0">
                <a:solidFill>
                  <a:schemeClr val="accent4">
                    <a:lumMod val="50000"/>
                  </a:schemeClr>
                </a:solidFill>
              </a:rPr>
              <a:t>Blockchain explained in five steps:</a:t>
            </a:r>
          </a:p>
          <a:p>
            <a:pPr marL="576000" lvl="5" indent="-183600">
              <a:lnSpc>
                <a:spcPct val="134000"/>
              </a:lnSpc>
              <a:spcBef>
                <a:spcPts val="0"/>
              </a:spcBef>
              <a:spcAft>
                <a:spcPts val="0"/>
              </a:spcAft>
              <a:buFont typeface="Courier New" panose="02070309020205020404" pitchFamily="49" charset="0"/>
              <a:buChar char="o"/>
            </a:pPr>
            <a:r>
              <a:rPr lang="en-US" sz="3500" dirty="0">
                <a:solidFill>
                  <a:schemeClr val="accent4">
                    <a:lumMod val="50000"/>
                  </a:schemeClr>
                </a:solidFill>
              </a:rPr>
              <a:t> Block formation. A node in the Blockchain requests inclusion of a transaction. Other nodes verify (independently) the transaction and include it into a block with other ones</a:t>
            </a:r>
          </a:p>
          <a:p>
            <a:pPr marL="576000" lvl="5" indent="-183600">
              <a:lnSpc>
                <a:spcPct val="134000"/>
              </a:lnSpc>
              <a:spcBef>
                <a:spcPts val="0"/>
              </a:spcBef>
              <a:spcAft>
                <a:spcPts val="0"/>
              </a:spcAft>
              <a:buFont typeface="Courier New" panose="02070309020205020404" pitchFamily="49" charset="0"/>
              <a:buChar char="o"/>
            </a:pPr>
            <a:r>
              <a:rPr lang="en-US" sz="3500" dirty="0">
                <a:solidFill>
                  <a:schemeClr val="accent4">
                    <a:lumMod val="50000"/>
                  </a:schemeClr>
                </a:solidFill>
              </a:rPr>
              <a:t> Mining. Nodes compete to validate the new block and add it to the ledger. Competition is based on mining = solving a mathematical puzzle that requires increasing computer power</a:t>
            </a:r>
          </a:p>
        </p:txBody>
      </p:sp>
    </p:spTree>
    <p:extLst>
      <p:ext uri="{BB962C8B-B14F-4D97-AF65-F5344CB8AC3E}">
        <p14:creationId xmlns:p14="http://schemas.microsoft.com/office/powerpoint/2010/main" val="309289475"/>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Autofit/>
          </a:bodyPr>
          <a:lstStyle/>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Verification. The first node to solve the puzzle can add the block, provided the other nodes agree that the solution is correct.</a:t>
            </a: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Logging. The new block is added to the Blockchain. As the ledger grows it becomes more difficult to forge a block as all subsequent blocks need to be forged as well to keep the chain valid. </a:t>
            </a:r>
          </a:p>
          <a:p>
            <a:pPr marL="576000" lvl="5" indent="-183600">
              <a:lnSpc>
                <a:spcPct val="114000"/>
              </a:lnSpc>
              <a:spcBef>
                <a:spcPts val="0"/>
              </a:spcBef>
              <a:spcAft>
                <a:spcPts val="0"/>
              </a:spcAft>
              <a:buFont typeface="Courier New" panose="02070309020205020404" pitchFamily="49" charset="0"/>
              <a:buChar char="o"/>
            </a:pPr>
            <a:r>
              <a:rPr lang="en-US" sz="3000" dirty="0">
                <a:solidFill>
                  <a:schemeClr val="accent4">
                    <a:lumMod val="50000"/>
                  </a:schemeClr>
                </a:solidFill>
              </a:rPr>
              <a:t> Reward. The winning node receives two compensations: (i) transaction fees from the node requesting the mining, (ii) the reward bestowed by the network, in form of cryptocurrency units.</a:t>
            </a:r>
          </a:p>
        </p:txBody>
      </p:sp>
    </p:spTree>
    <p:extLst>
      <p:ext uri="{BB962C8B-B14F-4D97-AF65-F5344CB8AC3E}">
        <p14:creationId xmlns:p14="http://schemas.microsoft.com/office/powerpoint/2010/main" val="3618224672"/>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rmAutofit fontScale="85000" lnSpcReduction="10000"/>
          </a:bodyPr>
          <a:lstStyle/>
          <a:p>
            <a:pPr marL="200035" lvl="1" indent="0">
              <a:lnSpc>
                <a:spcPct val="134000"/>
              </a:lnSpc>
              <a:spcBef>
                <a:spcPts val="0"/>
              </a:spcBef>
              <a:spcAft>
                <a:spcPts val="0"/>
              </a:spcAft>
              <a:buNone/>
            </a:pPr>
            <a:r>
              <a:rPr lang="en-US" sz="4200" dirty="0">
                <a:solidFill>
                  <a:schemeClr val="accent4">
                    <a:lumMod val="50000"/>
                  </a:schemeClr>
                </a:solidFill>
              </a:rPr>
              <a:t>Mining provides incentives but also creates challenges:</a:t>
            </a:r>
          </a:p>
          <a:p>
            <a:pPr marL="576000" lvl="5" indent="-183600">
              <a:lnSpc>
                <a:spcPct val="134000"/>
              </a:lnSpc>
              <a:spcBef>
                <a:spcPts val="0"/>
              </a:spcBef>
              <a:spcAft>
                <a:spcPts val="0"/>
              </a:spcAft>
              <a:buFont typeface="Courier New" panose="02070309020205020404" pitchFamily="49" charset="0"/>
              <a:buChar char="o"/>
            </a:pPr>
            <a:r>
              <a:rPr lang="en-US" sz="3500" dirty="0">
                <a:solidFill>
                  <a:schemeClr val="accent4">
                    <a:lumMod val="50000"/>
                  </a:schemeClr>
                </a:solidFill>
              </a:rPr>
              <a:t> Maintaining the incentives of the ‘miners’ is a key challenge, because each network commits to issuing a maximum number of crypto ‘tokens.’</a:t>
            </a:r>
          </a:p>
          <a:p>
            <a:pPr marL="576000" lvl="5" indent="-183600">
              <a:lnSpc>
                <a:spcPct val="134000"/>
              </a:lnSpc>
              <a:spcBef>
                <a:spcPts val="0"/>
              </a:spcBef>
              <a:spcAft>
                <a:spcPts val="0"/>
              </a:spcAft>
              <a:buFont typeface="Courier New" panose="02070309020205020404" pitchFamily="49" charset="0"/>
              <a:buChar char="o"/>
            </a:pPr>
            <a:r>
              <a:rPr lang="en-US" sz="3500" dirty="0">
                <a:solidFill>
                  <a:schemeClr val="accent4">
                    <a:lumMod val="50000"/>
                  </a:schemeClr>
                </a:solidFill>
              </a:rPr>
              <a:t> Avoiding hijacking by a coordinated group </a:t>
            </a:r>
          </a:p>
          <a:p>
            <a:pPr marL="576000" lvl="5" indent="-183600">
              <a:lnSpc>
                <a:spcPct val="134000"/>
              </a:lnSpc>
              <a:spcBef>
                <a:spcPts val="0"/>
              </a:spcBef>
              <a:spcAft>
                <a:spcPts val="0"/>
              </a:spcAft>
              <a:buFont typeface="Courier New" panose="02070309020205020404" pitchFamily="49" charset="0"/>
              <a:buChar char="o"/>
            </a:pPr>
            <a:r>
              <a:rPr lang="en-US" sz="3500" dirty="0">
                <a:solidFill>
                  <a:schemeClr val="accent4">
                    <a:lumMod val="50000"/>
                  </a:schemeClr>
                </a:solidFill>
              </a:rPr>
              <a:t> Regulatory threat: Jamie Dimon (JP Morgan’s CEO): ‘There is no currency that gets around government control’</a:t>
            </a:r>
          </a:p>
        </p:txBody>
      </p:sp>
    </p:spTree>
    <p:extLst>
      <p:ext uri="{BB962C8B-B14F-4D97-AF65-F5344CB8AC3E}">
        <p14:creationId xmlns:p14="http://schemas.microsoft.com/office/powerpoint/2010/main" val="1625998778"/>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rmAutofit fontScale="92500" lnSpcReduction="20000"/>
          </a:bodyPr>
          <a:lstStyle/>
          <a:p>
            <a:pPr marL="0">
              <a:lnSpc>
                <a:spcPct val="124000"/>
              </a:lnSpc>
              <a:spcBef>
                <a:spcPts val="0"/>
              </a:spcBef>
              <a:spcAft>
                <a:spcPts val="0"/>
              </a:spcAft>
              <a:buNone/>
            </a:pPr>
            <a:r>
              <a:rPr lang="en-US" sz="3900" dirty="0">
                <a:solidFill>
                  <a:schemeClr val="tx1"/>
                </a:solidFill>
              </a:rPr>
              <a:t>Blockchain is relevant to entrepreneurial finance for two reasons: </a:t>
            </a:r>
          </a:p>
          <a:p>
            <a:pPr marL="0">
              <a:lnSpc>
                <a:spcPct val="124000"/>
              </a:lnSpc>
              <a:spcBef>
                <a:spcPts val="0"/>
              </a:spcBef>
              <a:spcAft>
                <a:spcPts val="0"/>
              </a:spcAft>
              <a:buNone/>
            </a:pPr>
            <a:r>
              <a:rPr lang="en-US" sz="3900" dirty="0">
                <a:solidFill>
                  <a:schemeClr val="tx1"/>
                </a:solidFill>
              </a:rPr>
              <a:t>1) It is attracting large sums as a potentially disruptive technology wherever there is need for secure transactions. </a:t>
            </a:r>
          </a:p>
          <a:p>
            <a:pPr marL="0">
              <a:lnSpc>
                <a:spcPct val="124000"/>
              </a:lnSpc>
              <a:spcBef>
                <a:spcPts val="0"/>
              </a:spcBef>
              <a:spcAft>
                <a:spcPts val="0"/>
              </a:spcAft>
              <a:buNone/>
            </a:pPr>
            <a:r>
              <a:rPr lang="en-US" sz="3900" dirty="0">
                <a:solidFill>
                  <a:schemeClr val="tx1"/>
                </a:solidFill>
              </a:rPr>
              <a:t>2) It is used to support initial coin offerings, a new way of raising funds for smart currencies and (increasingly) smart contracts. </a:t>
            </a:r>
            <a:endParaRPr lang="en-US" sz="3500" dirty="0">
              <a:solidFill>
                <a:schemeClr val="tx1"/>
              </a:solidFill>
            </a:endParaRPr>
          </a:p>
        </p:txBody>
      </p:sp>
    </p:spTree>
    <p:extLst>
      <p:ext uri="{BB962C8B-B14F-4D97-AF65-F5344CB8AC3E}">
        <p14:creationId xmlns:p14="http://schemas.microsoft.com/office/powerpoint/2010/main" val="797911278"/>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45368" cy="433332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ICOs are fundraising events, mostly for companies operating on Blockchain applications: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Sale of crypto ‘tokens’ issued by the venture that may allow to pay for its future services, against bitcoins or other crypto currency – resembles a pre-sale of services at a discount</a:t>
            </a:r>
          </a:p>
          <a:p>
            <a:pPr marL="576000" indent="-183600">
              <a:lnSpc>
                <a:spcPct val="11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p:txBody>
      </p:sp>
    </p:spTree>
    <p:extLst>
      <p:ext uri="{BB962C8B-B14F-4D97-AF65-F5344CB8AC3E}">
        <p14:creationId xmlns:p14="http://schemas.microsoft.com/office/powerpoint/2010/main" val="1544306710"/>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 ICOs process: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The venture issues a ‘white paper’ to describe the project and intended uses of funds (~IPO prospectus)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The founders choose how many tokens to issue at the ICO, how many to sell (and when) and how many to retain</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The founder choose a pricing mechanism and whether tokens will be listed on an exchange or not</a:t>
            </a:r>
          </a:p>
          <a:p>
            <a:pPr marL="576000" indent="-183600">
              <a:lnSpc>
                <a:spcPct val="114000"/>
              </a:lnSpc>
              <a:spcBef>
                <a:spcPts val="0"/>
              </a:spcBef>
              <a:spcAft>
                <a:spcPts val="0"/>
              </a:spcAft>
              <a:buFont typeface="Courier New" panose="02070309020205020404" pitchFamily="49" charset="0"/>
              <a:buChar char="o"/>
            </a:pPr>
            <a:endParaRPr lang="en-US" sz="3200" dirty="0">
              <a:solidFill>
                <a:schemeClr val="accent4">
                  <a:lumMod val="50000"/>
                </a:schemeClr>
              </a:solidFill>
            </a:endParaRPr>
          </a:p>
        </p:txBody>
      </p:sp>
    </p:spTree>
    <p:extLst>
      <p:ext uri="{BB962C8B-B14F-4D97-AF65-F5344CB8AC3E}">
        <p14:creationId xmlns:p14="http://schemas.microsoft.com/office/powerpoint/2010/main" val="2365010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102" y="286603"/>
            <a:ext cx="10684658" cy="1450757"/>
          </a:xfrm>
        </p:spPr>
        <p:txBody>
          <a:bodyPr>
            <a:normAutofit/>
          </a:bodyPr>
          <a:lstStyle/>
          <a:p>
            <a:r>
              <a:rPr lang="en-US" sz="6000" dirty="0">
                <a:solidFill>
                  <a:schemeClr val="accent4">
                    <a:lumMod val="50000"/>
                  </a:schemeClr>
                </a:solidFill>
              </a:rPr>
              <a:t>The fundamental structure</a:t>
            </a:r>
            <a:endParaRPr lang="en-US" sz="6000" dirty="0"/>
          </a:p>
        </p:txBody>
      </p:sp>
      <p:sp>
        <p:nvSpPr>
          <p:cNvPr id="11" name="Rounded Rectangle 10"/>
          <p:cNvSpPr/>
          <p:nvPr/>
        </p:nvSpPr>
        <p:spPr>
          <a:xfrm>
            <a:off x="2326023" y="2209839"/>
            <a:ext cx="2280448" cy="86046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alibri" panose="020F0502020204030204"/>
                <a:ea typeface="+mn-ea"/>
                <a:cs typeface="+mn-cs"/>
              </a:rPr>
              <a:t>Institutional investor</a:t>
            </a:r>
          </a:p>
        </p:txBody>
      </p:sp>
      <p:sp>
        <p:nvSpPr>
          <p:cNvPr id="12" name="Rounded Rectangle 11"/>
          <p:cNvSpPr/>
          <p:nvPr/>
        </p:nvSpPr>
        <p:spPr>
          <a:xfrm>
            <a:off x="2326023" y="4982248"/>
            <a:ext cx="2280448" cy="86046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alibri" panose="020F0502020204030204"/>
                <a:ea typeface="+mn-ea"/>
                <a:cs typeface="+mn-cs"/>
              </a:rPr>
              <a:t>Entrepreneurial company</a:t>
            </a:r>
          </a:p>
        </p:txBody>
      </p:sp>
      <p:sp>
        <p:nvSpPr>
          <p:cNvPr id="13" name="Rounded Rectangle 12"/>
          <p:cNvSpPr/>
          <p:nvPr/>
        </p:nvSpPr>
        <p:spPr>
          <a:xfrm>
            <a:off x="2326023" y="3596549"/>
            <a:ext cx="2280448" cy="859457"/>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alibri" panose="020F0502020204030204"/>
                <a:ea typeface="+mn-ea"/>
                <a:cs typeface="+mn-cs"/>
              </a:rPr>
              <a:t>VC fund</a:t>
            </a:r>
          </a:p>
        </p:txBody>
      </p:sp>
      <p:sp>
        <p:nvSpPr>
          <p:cNvPr id="16" name="Up-Down Arrow 15"/>
          <p:cNvSpPr/>
          <p:nvPr/>
        </p:nvSpPr>
        <p:spPr>
          <a:xfrm>
            <a:off x="3342395" y="3101591"/>
            <a:ext cx="247704" cy="455278"/>
          </a:xfrm>
          <a:prstGeom prst="upDownArrow">
            <a:avLst>
              <a:gd name="adj1" fmla="val 56592"/>
              <a:gd name="adj2" fmla="val 50000"/>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Up-Down Arrow 16"/>
          <p:cNvSpPr/>
          <p:nvPr/>
        </p:nvSpPr>
        <p:spPr>
          <a:xfrm>
            <a:off x="3342395" y="4506707"/>
            <a:ext cx="247704" cy="455278"/>
          </a:xfrm>
          <a:prstGeom prst="upDownArrow">
            <a:avLst>
              <a:gd name="adj1" fmla="val 56592"/>
              <a:gd name="adj2" fmla="val 50000"/>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17"/>
          <p:cNvSpPr/>
          <p:nvPr/>
        </p:nvSpPr>
        <p:spPr>
          <a:xfrm>
            <a:off x="6609551" y="4982248"/>
            <a:ext cx="2280448" cy="86046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alibri" panose="020F0502020204030204"/>
                <a:ea typeface="+mn-ea"/>
                <a:cs typeface="+mn-cs"/>
              </a:rPr>
              <a:t>Entrepreneurial company</a:t>
            </a:r>
          </a:p>
        </p:txBody>
      </p:sp>
      <p:sp>
        <p:nvSpPr>
          <p:cNvPr id="19" name="Rounded Rectangle 18"/>
          <p:cNvSpPr/>
          <p:nvPr/>
        </p:nvSpPr>
        <p:spPr>
          <a:xfrm>
            <a:off x="6609551" y="3596549"/>
            <a:ext cx="2280448" cy="859457"/>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alibri" panose="020F0502020204030204"/>
                <a:ea typeface="+mn-ea"/>
                <a:cs typeface="+mn-cs"/>
              </a:rPr>
              <a:t>Angel investor</a:t>
            </a:r>
          </a:p>
        </p:txBody>
      </p:sp>
      <p:sp>
        <p:nvSpPr>
          <p:cNvPr id="20" name="Up-Down Arrow 19"/>
          <p:cNvSpPr/>
          <p:nvPr/>
        </p:nvSpPr>
        <p:spPr>
          <a:xfrm>
            <a:off x="7625923" y="4506707"/>
            <a:ext cx="247704" cy="455278"/>
          </a:xfrm>
          <a:prstGeom prst="upDownArrow">
            <a:avLst>
              <a:gd name="adj1" fmla="val 56592"/>
              <a:gd name="adj2" fmla="val 50000"/>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Arrow Connector 21"/>
          <p:cNvCxnSpPr/>
          <p:nvPr/>
        </p:nvCxnSpPr>
        <p:spPr>
          <a:xfrm>
            <a:off x="5014686" y="4016829"/>
            <a:ext cx="1175657" cy="8164"/>
          </a:xfrm>
          <a:prstGeom prst="straightConnector1">
            <a:avLst/>
          </a:prstGeom>
          <a:ln>
            <a:prstDash val="sysDot"/>
            <a:headEnd type="triangle"/>
            <a:tailEnd type="triangle"/>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fld id="{87505C8C-BB84-42E2-A236-8AB4ACB7820A}" type="slidenum">
              <a:rPr lang="en-US" smtClean="0"/>
              <a:t>49</a:t>
            </a:fld>
            <a:endParaRPr lang="en-US" dirty="0"/>
          </a:p>
        </p:txBody>
      </p:sp>
    </p:spTree>
    <p:extLst>
      <p:ext uri="{BB962C8B-B14F-4D97-AF65-F5344CB8AC3E}">
        <p14:creationId xmlns:p14="http://schemas.microsoft.com/office/powerpoint/2010/main" val="225996351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rmAutofit lnSpcReduction="10000"/>
          </a:bodyPr>
          <a:lstStyle/>
          <a:p>
            <a:pPr marL="0">
              <a:lnSpc>
                <a:spcPct val="114000"/>
              </a:lnSpc>
              <a:spcBef>
                <a:spcPts val="0"/>
              </a:spcBef>
              <a:spcAft>
                <a:spcPts val="0"/>
              </a:spcAft>
              <a:buNone/>
            </a:pPr>
            <a:r>
              <a:rPr lang="en-US" sz="3600" dirty="0">
                <a:solidFill>
                  <a:schemeClr val="accent4">
                    <a:lumMod val="50000"/>
                  </a:schemeClr>
                </a:solidFill>
              </a:rPr>
              <a:t>ICOs process: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Issuers also need to choose how much ownership concentration to allow (difficult to enforce, due to anonymity)</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 pre-sale round to attract attention may also take place</a:t>
            </a:r>
          </a:p>
          <a:p>
            <a:pPr marL="0" indent="0">
              <a:lnSpc>
                <a:spcPct val="114000"/>
              </a:lnSpc>
              <a:spcBef>
                <a:spcPts val="0"/>
              </a:spcBef>
              <a:spcAft>
                <a:spcPts val="0"/>
              </a:spcAft>
              <a:buNone/>
            </a:pPr>
            <a:r>
              <a:rPr lang="en-US" sz="3200" dirty="0">
                <a:solidFill>
                  <a:schemeClr val="accent4">
                    <a:lumMod val="50000"/>
                  </a:schemeClr>
                </a:solidFill>
              </a:rPr>
              <a:t>Who buys into ICOs?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Founders and investors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Financial investors</a:t>
            </a:r>
          </a:p>
          <a:p>
            <a:pPr marL="576000"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Users of the venture’s future services</a:t>
            </a:r>
          </a:p>
          <a:p>
            <a:pPr marL="0" indent="0">
              <a:lnSpc>
                <a:spcPct val="114000"/>
              </a:lnSpc>
              <a:spcBef>
                <a:spcPts val="0"/>
              </a:spcBef>
              <a:spcAft>
                <a:spcPts val="0"/>
              </a:spcAft>
              <a:buNone/>
            </a:pPr>
            <a:endParaRPr lang="en-US" sz="3200" dirty="0">
              <a:solidFill>
                <a:schemeClr val="accent4">
                  <a:lumMod val="50000"/>
                </a:schemeClr>
              </a:solidFill>
            </a:endParaRPr>
          </a:p>
          <a:p>
            <a:pPr marL="0" indent="0">
              <a:lnSpc>
                <a:spcPct val="114000"/>
              </a:lnSpc>
              <a:spcBef>
                <a:spcPts val="0"/>
              </a:spcBef>
              <a:spcAft>
                <a:spcPts val="0"/>
              </a:spcAft>
              <a:buNone/>
            </a:pPr>
            <a:endParaRPr lang="en-US" sz="3200" dirty="0">
              <a:solidFill>
                <a:schemeClr val="accent4">
                  <a:lumMod val="50000"/>
                </a:schemeClr>
              </a:solidFill>
            </a:endParaRPr>
          </a:p>
        </p:txBody>
      </p:sp>
    </p:spTree>
    <p:extLst>
      <p:ext uri="{BB962C8B-B14F-4D97-AF65-F5344CB8AC3E}">
        <p14:creationId xmlns:p14="http://schemas.microsoft.com/office/powerpoint/2010/main" val="3313788093"/>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rmAutofit/>
          </a:bodyPr>
          <a:lstStyle/>
          <a:p>
            <a:pPr marL="200035" lvl="1" indent="0">
              <a:lnSpc>
                <a:spcPct val="124000"/>
              </a:lnSpc>
              <a:spcBef>
                <a:spcPts val="0"/>
              </a:spcBef>
              <a:spcAft>
                <a:spcPts val="0"/>
              </a:spcAft>
              <a:buNone/>
            </a:pPr>
            <a:r>
              <a:rPr lang="en-US" sz="3600" dirty="0">
                <a:solidFill>
                  <a:schemeClr val="accent4">
                    <a:lumMod val="50000"/>
                  </a:schemeClr>
                </a:solidFill>
              </a:rPr>
              <a:t>ICOs appealing features:</a:t>
            </a:r>
          </a:p>
          <a:p>
            <a:pPr marL="576000" lvl="5" indent="-183600">
              <a:lnSpc>
                <a:spcPct val="124000"/>
              </a:lnSpc>
              <a:spcBef>
                <a:spcPts val="0"/>
              </a:spcBef>
              <a:spcAft>
                <a:spcPts val="0"/>
              </a:spcAft>
              <a:buFont typeface="Courier New" panose="02070309020205020404" pitchFamily="49" charset="0"/>
              <a:buChar char="o"/>
            </a:pPr>
            <a:r>
              <a:rPr lang="en-US" sz="3500" dirty="0">
                <a:solidFill>
                  <a:schemeClr val="accent4">
                    <a:lumMod val="50000"/>
                  </a:schemeClr>
                </a:solidFill>
              </a:rPr>
              <a:t> </a:t>
            </a:r>
            <a:r>
              <a:rPr lang="en-US" sz="3200" dirty="0">
                <a:solidFill>
                  <a:schemeClr val="accent4">
                    <a:lumMod val="50000"/>
                  </a:schemeClr>
                </a:solidFill>
              </a:rPr>
              <a:t>Advocates point to the ‘democratization’ of fundraising, lowering its costs and disclosures </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ICOs allow funding without dilution (pre-payment)</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Companies give up very fewer control rights than with IPO</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Investors find a speculative opportunity</a:t>
            </a:r>
          </a:p>
        </p:txBody>
      </p:sp>
    </p:spTree>
    <p:extLst>
      <p:ext uri="{BB962C8B-B14F-4D97-AF65-F5344CB8AC3E}">
        <p14:creationId xmlns:p14="http://schemas.microsoft.com/office/powerpoint/2010/main" val="297372146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rmAutofit fontScale="92500"/>
          </a:bodyPr>
          <a:lstStyle/>
          <a:p>
            <a:pPr marL="200035" lvl="1" indent="0">
              <a:lnSpc>
                <a:spcPct val="114000"/>
              </a:lnSpc>
              <a:spcBef>
                <a:spcPts val="0"/>
              </a:spcBef>
              <a:spcAft>
                <a:spcPts val="0"/>
              </a:spcAft>
              <a:buNone/>
            </a:pPr>
            <a:r>
              <a:rPr lang="en-US" sz="3900" dirty="0">
                <a:solidFill>
                  <a:schemeClr val="accent4">
                    <a:lumMod val="50000"/>
                  </a:schemeClr>
                </a:solidFill>
              </a:rPr>
              <a:t>ICOs potential weaknesses:</a:t>
            </a:r>
          </a:p>
          <a:p>
            <a:pPr marL="576000" lvl="5"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Detractors point to possible fraud and lack of investor protection</a:t>
            </a:r>
          </a:p>
          <a:p>
            <a:pPr marL="576000" lvl="5"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Some cases saw founders take the money and run, or misrepresent the project, also money laundering possible</a:t>
            </a:r>
          </a:p>
          <a:p>
            <a:pPr marL="576000" lvl="5"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Tax evasion for investors, thank to anonymity</a:t>
            </a:r>
          </a:p>
          <a:p>
            <a:pPr marL="576000" lvl="5"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Technological viability of proposed projects</a:t>
            </a:r>
          </a:p>
        </p:txBody>
      </p:sp>
    </p:spTree>
    <p:extLst>
      <p:ext uri="{BB962C8B-B14F-4D97-AF65-F5344CB8AC3E}">
        <p14:creationId xmlns:p14="http://schemas.microsoft.com/office/powerpoint/2010/main" val="1473783454"/>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Initial coin offerings</a:t>
            </a:r>
          </a:p>
        </p:txBody>
      </p:sp>
      <p:sp>
        <p:nvSpPr>
          <p:cNvPr id="3" name="Content Placeholder 2"/>
          <p:cNvSpPr>
            <a:spLocks noGrp="1"/>
          </p:cNvSpPr>
          <p:nvPr>
            <p:ph idx="1"/>
          </p:nvPr>
        </p:nvSpPr>
        <p:spPr>
          <a:xfrm>
            <a:off x="1097280" y="2076620"/>
            <a:ext cx="10917936" cy="4333324"/>
          </a:xfrm>
        </p:spPr>
        <p:txBody>
          <a:bodyPr>
            <a:normAutofit/>
          </a:bodyPr>
          <a:lstStyle/>
          <a:p>
            <a:pPr marL="200035" lvl="1" indent="0">
              <a:lnSpc>
                <a:spcPct val="114000"/>
              </a:lnSpc>
              <a:spcBef>
                <a:spcPts val="0"/>
              </a:spcBef>
              <a:spcAft>
                <a:spcPts val="0"/>
              </a:spcAft>
              <a:buNone/>
            </a:pPr>
            <a:r>
              <a:rPr lang="en-US" sz="3900" dirty="0">
                <a:solidFill>
                  <a:schemeClr val="accent4">
                    <a:lumMod val="50000"/>
                  </a:schemeClr>
                </a:solidFill>
              </a:rPr>
              <a:t>Regulators’ view:</a:t>
            </a:r>
          </a:p>
          <a:p>
            <a:pPr marL="576000" lvl="5"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Protection of investors requires substantive information disclosure</a:t>
            </a:r>
          </a:p>
          <a:p>
            <a:pPr marL="576000" lvl="5"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Are tokens securities? If so, should fall into regulations</a:t>
            </a:r>
          </a:p>
          <a:p>
            <a:pPr marL="392400" lvl="5" indent="0">
              <a:lnSpc>
                <a:spcPct val="114000"/>
              </a:lnSpc>
              <a:spcBef>
                <a:spcPts val="0"/>
              </a:spcBef>
              <a:spcAft>
                <a:spcPts val="0"/>
              </a:spcAft>
              <a:buNone/>
            </a:pPr>
            <a:r>
              <a:rPr lang="en-US" sz="3500" dirty="0">
                <a:solidFill>
                  <a:schemeClr val="accent4">
                    <a:lumMod val="50000"/>
                  </a:schemeClr>
                </a:solidFill>
              </a:rPr>
              <a:t> 	- Utility vs. security tokens</a:t>
            </a:r>
          </a:p>
          <a:p>
            <a:pPr marL="576000" lvl="5" indent="-183600">
              <a:lnSpc>
                <a:spcPct val="114000"/>
              </a:lnSpc>
              <a:spcBef>
                <a:spcPts val="0"/>
              </a:spcBef>
              <a:spcAft>
                <a:spcPts val="0"/>
              </a:spcAft>
              <a:buFont typeface="Courier New" panose="02070309020205020404" pitchFamily="49" charset="0"/>
              <a:buChar char="o"/>
            </a:pPr>
            <a:r>
              <a:rPr lang="en-US" sz="3500" dirty="0">
                <a:solidFill>
                  <a:schemeClr val="accent4">
                    <a:lumMod val="50000"/>
                  </a:schemeClr>
                </a:solidFill>
              </a:rPr>
              <a:t> Taxation of both issue proceeds and capital gains</a:t>
            </a:r>
          </a:p>
        </p:txBody>
      </p:sp>
    </p:spTree>
    <p:extLst>
      <p:ext uri="{BB962C8B-B14F-4D97-AF65-F5344CB8AC3E}">
        <p14:creationId xmlns:p14="http://schemas.microsoft.com/office/powerpoint/2010/main" val="2848543508"/>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Other early stage investors</a:t>
            </a:r>
          </a:p>
        </p:txBody>
      </p:sp>
      <p:sp>
        <p:nvSpPr>
          <p:cNvPr id="3" name="Content Placeholder 2"/>
          <p:cNvSpPr>
            <a:spLocks noGrp="1"/>
          </p:cNvSpPr>
          <p:nvPr>
            <p:ph idx="1"/>
          </p:nvPr>
        </p:nvSpPr>
        <p:spPr>
          <a:xfrm>
            <a:off x="1097280" y="2040044"/>
            <a:ext cx="10524744" cy="4200736"/>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We consider three additional early-stage investor types: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Accelerators and Incubators </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Technology transfer funds (TTFs)</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600" dirty="0">
                <a:solidFill>
                  <a:schemeClr val="accent4">
                    <a:lumMod val="50000"/>
                  </a:schemeClr>
                </a:solidFill>
              </a:rPr>
              <a:t> Social impact venture investors (SIVIs)</a:t>
            </a:r>
          </a:p>
        </p:txBody>
      </p:sp>
    </p:spTree>
    <p:extLst>
      <p:ext uri="{BB962C8B-B14F-4D97-AF65-F5344CB8AC3E}">
        <p14:creationId xmlns:p14="http://schemas.microsoft.com/office/powerpoint/2010/main" val="3149237993"/>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Accelerators &amp; incubators</a:t>
            </a:r>
          </a:p>
        </p:txBody>
      </p:sp>
      <p:sp>
        <p:nvSpPr>
          <p:cNvPr id="3" name="Content Placeholder 2"/>
          <p:cNvSpPr>
            <a:spLocks noGrp="1"/>
          </p:cNvSpPr>
          <p:nvPr>
            <p:ph idx="1"/>
          </p:nvPr>
        </p:nvSpPr>
        <p:spPr>
          <a:xfrm>
            <a:off x="1097280" y="2040044"/>
            <a:ext cx="10981944" cy="4607644"/>
          </a:xfrm>
        </p:spPr>
        <p:txBody>
          <a:bodyPr>
            <a:normAutofit/>
          </a:bodyPr>
          <a:lstStyle/>
          <a:p>
            <a:pPr marL="0">
              <a:lnSpc>
                <a:spcPct val="124000"/>
              </a:lnSpc>
              <a:spcBef>
                <a:spcPts val="0"/>
              </a:spcBef>
              <a:spcAft>
                <a:spcPts val="0"/>
              </a:spcAft>
              <a:buNone/>
            </a:pPr>
            <a:r>
              <a:rPr lang="en-US" sz="3600" dirty="0">
                <a:solidFill>
                  <a:schemeClr val="accent4">
                    <a:lumMod val="50000"/>
                  </a:schemeClr>
                </a:solidFill>
              </a:rPr>
              <a:t>Incubators have been active for a long time, often as public policy instruments or university spaces: </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Main goal: provide space and services to ‘incubate’ new business ideas to get ready for product/capital markets</a:t>
            </a:r>
          </a:p>
          <a:p>
            <a:pPr marL="576000" indent="-183600">
              <a:lnSpc>
                <a:spcPct val="12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They provide networking spaces and free offices</a:t>
            </a:r>
          </a:p>
          <a:p>
            <a:pPr marL="576000" lvl="5" indent="-183600">
              <a:lnSpc>
                <a:spcPct val="124000"/>
              </a:lnSpc>
              <a:spcBef>
                <a:spcPts val="0"/>
              </a:spcBef>
              <a:spcAft>
                <a:spcPts val="0"/>
              </a:spcAft>
              <a:buFont typeface="Courier New" panose="02070309020205020404" pitchFamily="49" charset="0"/>
              <a:buChar char="o"/>
            </a:pPr>
            <a:r>
              <a:rPr lang="en-US" sz="3200" dirty="0">
                <a:solidFill>
                  <a:schemeClr val="accent4">
                    <a:lumMod val="50000"/>
                  </a:schemeClr>
                </a:solidFill>
              </a:rPr>
              <a:t> Cost: rent or a small equity stake</a:t>
            </a:r>
          </a:p>
        </p:txBody>
      </p:sp>
    </p:spTree>
    <p:extLst>
      <p:ext uri="{BB962C8B-B14F-4D97-AF65-F5344CB8AC3E}">
        <p14:creationId xmlns:p14="http://schemas.microsoft.com/office/powerpoint/2010/main" val="189621607"/>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Accelerators &amp; incubators</a:t>
            </a:r>
          </a:p>
        </p:txBody>
      </p:sp>
      <p:sp>
        <p:nvSpPr>
          <p:cNvPr id="3" name="Content Placeholder 2"/>
          <p:cNvSpPr>
            <a:spLocks noGrp="1"/>
          </p:cNvSpPr>
          <p:nvPr>
            <p:ph idx="1"/>
          </p:nvPr>
        </p:nvSpPr>
        <p:spPr>
          <a:xfrm>
            <a:off x="1097280" y="2040044"/>
            <a:ext cx="10981944" cy="460764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Accelerators have further evolved into training programs, often with a commercial dimension: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Y-Combinator (San Francisco, 2007) as first such innovator</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Accelerators provide mentoring and small funding (in-kind and/or cash), in exchange for equity (~7%)</a:t>
            </a:r>
          </a:p>
          <a:p>
            <a:pPr marL="576000" indent="-183600">
              <a:lnSpc>
                <a:spcPct val="114000"/>
              </a:lnSpc>
              <a:spcBef>
                <a:spcPts val="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3/6 month cohorts: need to achieve milestones towards readying for fundraising by external investors</a:t>
            </a:r>
          </a:p>
          <a:p>
            <a:pPr marL="576000" indent="-183600">
              <a:lnSpc>
                <a:spcPct val="114000"/>
              </a:lnSpc>
              <a:spcBef>
                <a:spcPts val="0"/>
              </a:spcBef>
              <a:spcAft>
                <a:spcPts val="0"/>
              </a:spcAft>
              <a:buFont typeface="Courier New" panose="02070309020205020404" pitchFamily="49" charset="0"/>
              <a:buChar char="o"/>
              <a:tabLst>
                <a:tab pos="1371600" algn="l"/>
              </a:tabLst>
            </a:pPr>
            <a:endParaRPr lang="en-US" sz="3200" dirty="0">
              <a:solidFill>
                <a:schemeClr val="accent4">
                  <a:lumMod val="50000"/>
                </a:schemeClr>
              </a:solidFill>
            </a:endParaRPr>
          </a:p>
        </p:txBody>
      </p:sp>
    </p:spTree>
    <p:extLst>
      <p:ext uri="{BB962C8B-B14F-4D97-AF65-F5344CB8AC3E}">
        <p14:creationId xmlns:p14="http://schemas.microsoft.com/office/powerpoint/2010/main" val="448957198"/>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Accelerators &amp; incubators</a:t>
            </a:r>
          </a:p>
        </p:txBody>
      </p:sp>
      <p:sp>
        <p:nvSpPr>
          <p:cNvPr id="3" name="Content Placeholder 2"/>
          <p:cNvSpPr>
            <a:spLocks noGrp="1"/>
          </p:cNvSpPr>
          <p:nvPr>
            <p:ph idx="1"/>
          </p:nvPr>
        </p:nvSpPr>
        <p:spPr>
          <a:xfrm>
            <a:off x="1097280" y="2040044"/>
            <a:ext cx="10981944" cy="4607644"/>
          </a:xfrm>
        </p:spPr>
        <p:txBody>
          <a:bodyPr>
            <a:normAutofit/>
          </a:bodyPr>
          <a:lstStyle/>
          <a:p>
            <a:pPr marL="504000" lvl="5" indent="-183600">
              <a:lnSpc>
                <a:spcPct val="114000"/>
              </a:lnSpc>
              <a:spcBef>
                <a:spcPts val="800"/>
              </a:spcBef>
              <a:spcAft>
                <a:spcPts val="0"/>
              </a:spcAft>
              <a:buFont typeface="Courier New" panose="02070309020205020404" pitchFamily="49" charset="0"/>
              <a:buChar char="o"/>
            </a:pPr>
            <a:r>
              <a:rPr lang="en-US" sz="3200" dirty="0">
                <a:solidFill>
                  <a:schemeClr val="accent4">
                    <a:lumMod val="50000"/>
                  </a:schemeClr>
                </a:solidFill>
              </a:rPr>
              <a:t> Participation is competitive, by application</a:t>
            </a:r>
          </a:p>
          <a:p>
            <a:pPr marL="504000" indent="-183600">
              <a:lnSpc>
                <a:spcPct val="114000"/>
              </a:lnSpc>
              <a:spcBef>
                <a:spcPts val="800"/>
              </a:spcBef>
              <a:spcAft>
                <a:spcPts val="0"/>
              </a:spcAft>
              <a:buFont typeface="Courier New" panose="02070309020205020404" pitchFamily="49" charset="0"/>
              <a:buChar char="o"/>
              <a:tabLst>
                <a:tab pos="1371600" algn="l"/>
              </a:tabLst>
            </a:pPr>
            <a:r>
              <a:rPr lang="en-US" sz="3200" dirty="0">
                <a:solidFill>
                  <a:schemeClr val="accent4">
                    <a:lumMod val="50000"/>
                  </a:schemeClr>
                </a:solidFill>
              </a:rPr>
              <a:t> Considerable peer-learning and networking. Also master classes and specialized learning</a:t>
            </a:r>
          </a:p>
          <a:p>
            <a:pPr marL="504000" lvl="5" indent="-183600">
              <a:lnSpc>
                <a:spcPct val="114000"/>
              </a:lnSpc>
              <a:spcBef>
                <a:spcPts val="800"/>
              </a:spcBef>
              <a:spcAft>
                <a:spcPts val="0"/>
              </a:spcAft>
              <a:buFont typeface="Courier New" panose="02070309020205020404" pitchFamily="49" charset="0"/>
              <a:buChar char="o"/>
            </a:pPr>
            <a:r>
              <a:rPr lang="en-US" sz="3200" dirty="0">
                <a:solidFill>
                  <a:schemeClr val="accent4">
                    <a:lumMod val="50000"/>
                  </a:schemeClr>
                </a:solidFill>
              </a:rPr>
              <a:t> Accelerators are shallow pocket investors: after graduating the venture is on its own</a:t>
            </a:r>
          </a:p>
          <a:p>
            <a:pPr marL="504000" lvl="5" indent="-183600">
              <a:lnSpc>
                <a:spcPct val="114000"/>
              </a:lnSpc>
              <a:spcBef>
                <a:spcPts val="800"/>
              </a:spcBef>
              <a:spcAft>
                <a:spcPts val="0"/>
              </a:spcAft>
              <a:buFont typeface="Courier New" panose="02070309020205020404" pitchFamily="49" charset="0"/>
              <a:buChar char="o"/>
            </a:pPr>
            <a:r>
              <a:rPr lang="en-US" sz="3200" dirty="0">
                <a:solidFill>
                  <a:schemeClr val="accent4">
                    <a:lumMod val="50000"/>
                  </a:schemeClr>
                </a:solidFill>
              </a:rPr>
              <a:t> Corporate accelerators have strategic goals as well</a:t>
            </a:r>
          </a:p>
        </p:txBody>
      </p:sp>
    </p:spTree>
    <p:extLst>
      <p:ext uri="{BB962C8B-B14F-4D97-AF65-F5344CB8AC3E}">
        <p14:creationId xmlns:p14="http://schemas.microsoft.com/office/powerpoint/2010/main" val="1124609231"/>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Technology transfer funds (TTFs)</a:t>
            </a:r>
          </a:p>
        </p:txBody>
      </p:sp>
      <p:sp>
        <p:nvSpPr>
          <p:cNvPr id="3" name="Content Placeholder 2"/>
          <p:cNvSpPr>
            <a:spLocks noGrp="1"/>
          </p:cNvSpPr>
          <p:nvPr>
            <p:ph idx="1"/>
          </p:nvPr>
        </p:nvSpPr>
        <p:spPr>
          <a:xfrm>
            <a:off x="1097280" y="2040044"/>
            <a:ext cx="10981944" cy="460764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Universities produce much science-based innovation.</a:t>
            </a:r>
          </a:p>
          <a:p>
            <a:pPr marL="0">
              <a:lnSpc>
                <a:spcPct val="114000"/>
              </a:lnSpc>
              <a:spcBef>
                <a:spcPts val="0"/>
              </a:spcBef>
              <a:spcAft>
                <a:spcPts val="0"/>
              </a:spcAft>
              <a:buNone/>
            </a:pPr>
            <a:r>
              <a:rPr lang="en-US" sz="3600" dirty="0">
                <a:solidFill>
                  <a:schemeClr val="accent4">
                    <a:lumMod val="50000"/>
                  </a:schemeClr>
                </a:solidFill>
              </a:rPr>
              <a:t>Its commercialization helps attract faculty and generate funding.</a:t>
            </a:r>
            <a:r>
              <a:rPr lang="en-US" sz="3200" dirty="0">
                <a:solidFill>
                  <a:schemeClr val="accent4">
                    <a:lumMod val="50000"/>
                  </a:schemeClr>
                </a:solidFill>
              </a:rPr>
              <a:t>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Applied research is usually needed to discover commercial potential, and this is best done in a university lab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IP ownership varies by countries but often belongs to the university</a:t>
            </a:r>
          </a:p>
        </p:txBody>
      </p:sp>
    </p:spTree>
    <p:extLst>
      <p:ext uri="{BB962C8B-B14F-4D97-AF65-F5344CB8AC3E}">
        <p14:creationId xmlns:p14="http://schemas.microsoft.com/office/powerpoint/2010/main" val="950644556"/>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Technology transfer funds (TTFs)</a:t>
            </a:r>
          </a:p>
        </p:txBody>
      </p:sp>
      <p:sp>
        <p:nvSpPr>
          <p:cNvPr id="3" name="Content Placeholder 2"/>
          <p:cNvSpPr>
            <a:spLocks noGrp="1"/>
          </p:cNvSpPr>
          <p:nvPr>
            <p:ph idx="1"/>
          </p:nvPr>
        </p:nvSpPr>
        <p:spPr>
          <a:xfrm>
            <a:off x="1097280" y="2040044"/>
            <a:ext cx="10981944" cy="460764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TTF and TT offices (TTOs) provide useful services:</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Manage IP protection at an early stage, creating claims on the technology</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TTOs manage the IP decision: licensing vs. spinning-off</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TTOs also generate public/private grants, which are non dilutive of equity</a:t>
            </a:r>
          </a:p>
        </p:txBody>
      </p:sp>
    </p:spTree>
    <p:extLst>
      <p:ext uri="{BB962C8B-B14F-4D97-AF65-F5344CB8AC3E}">
        <p14:creationId xmlns:p14="http://schemas.microsoft.com/office/powerpoint/2010/main" val="381470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intergalactic-hq.com/col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97280" y="1883228"/>
            <a:ext cx="9874345" cy="43216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946969256"/>
              </p:ext>
            </p:extLst>
          </p:nvPr>
        </p:nvGraphicFramePr>
        <p:xfrm>
          <a:off x="2019300" y="2232026"/>
          <a:ext cx="84582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miley Face 4"/>
          <p:cNvSpPr/>
          <p:nvPr/>
        </p:nvSpPr>
        <p:spPr>
          <a:xfrm>
            <a:off x="5743952" y="4005064"/>
            <a:ext cx="1066800" cy="990600"/>
          </a:xfrm>
          <a:prstGeom prst="smileyFac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7030A0"/>
              </a:solidFill>
            </a:endParaRPr>
          </a:p>
        </p:txBody>
      </p:sp>
      <p:sp>
        <p:nvSpPr>
          <p:cNvPr id="6" name="Cloud Callout 5"/>
          <p:cNvSpPr/>
          <p:nvPr/>
        </p:nvSpPr>
        <p:spPr>
          <a:xfrm>
            <a:off x="7968208" y="1883226"/>
            <a:ext cx="2318792" cy="1502231"/>
          </a:xfrm>
          <a:prstGeom prst="cloudCallout">
            <a:avLst>
              <a:gd name="adj1" fmla="val -104353"/>
              <a:gd name="adj2" fmla="val 86575"/>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Right brain intuition</a:t>
            </a:r>
          </a:p>
        </p:txBody>
      </p:sp>
      <p:sp>
        <p:nvSpPr>
          <p:cNvPr id="7" name="Rectangular Callout 6"/>
          <p:cNvSpPr/>
          <p:nvPr/>
        </p:nvSpPr>
        <p:spPr>
          <a:xfrm>
            <a:off x="2019300" y="1986641"/>
            <a:ext cx="2438400" cy="1295400"/>
          </a:xfrm>
          <a:prstGeom prst="wedgeRectCallout">
            <a:avLst>
              <a:gd name="adj1" fmla="val 109680"/>
              <a:gd name="adj2" fmla="val 104685"/>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Left brain logic</a:t>
            </a:r>
          </a:p>
        </p:txBody>
      </p:sp>
      <p:sp>
        <p:nvSpPr>
          <p:cNvPr id="11" name="Title 1"/>
          <p:cNvSpPr>
            <a:spLocks noGrp="1"/>
          </p:cNvSpPr>
          <p:nvPr>
            <p:ph type="title"/>
          </p:nvPr>
        </p:nvSpPr>
        <p:spPr>
          <a:xfrm>
            <a:off x="1097280" y="286603"/>
            <a:ext cx="10058400" cy="1450757"/>
          </a:xfrm>
        </p:spPr>
        <p:txBody>
          <a:bodyPr>
            <a:normAutofit/>
          </a:bodyPr>
          <a:lstStyle/>
          <a:p>
            <a:pPr algn="ctr"/>
            <a:r>
              <a:rPr lang="en-GB" sz="8000" dirty="0">
                <a:solidFill>
                  <a:schemeClr val="accent4">
                    <a:lumMod val="75000"/>
                  </a:schemeClr>
                </a:solidFill>
              </a:rPr>
              <a:t>Collision of two worlds</a:t>
            </a:r>
            <a:endParaRPr lang="en-GB" sz="8000" dirty="0"/>
          </a:p>
        </p:txBody>
      </p:sp>
      <p:sp>
        <p:nvSpPr>
          <p:cNvPr id="2" name="Slide Number Placeholder 1"/>
          <p:cNvSpPr>
            <a:spLocks noGrp="1"/>
          </p:cNvSpPr>
          <p:nvPr>
            <p:ph type="sldNum" sz="quarter" idx="12"/>
          </p:nvPr>
        </p:nvSpPr>
        <p:spPr/>
        <p:txBody>
          <a:bodyPr/>
          <a:lstStyle/>
          <a:p>
            <a:fld id="{87505C8C-BB84-42E2-A236-8AB4ACB7820A}" type="slidenum">
              <a:rPr lang="en-US" smtClean="0"/>
              <a:t>5</a:t>
            </a:fld>
            <a:endParaRPr lang="en-US" dirty="0"/>
          </a:p>
        </p:txBody>
      </p:sp>
    </p:spTree>
    <p:extLst>
      <p:ext uri="{BB962C8B-B14F-4D97-AF65-F5344CB8AC3E}">
        <p14:creationId xmlns:p14="http://schemas.microsoft.com/office/powerpoint/2010/main" val="5388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112" y="286603"/>
            <a:ext cx="10583648" cy="1450757"/>
          </a:xfrm>
        </p:spPr>
        <p:txBody>
          <a:bodyPr>
            <a:normAutofit/>
          </a:bodyPr>
          <a:lstStyle/>
          <a:p>
            <a:pPr>
              <a:lnSpc>
                <a:spcPct val="100000"/>
              </a:lnSpc>
              <a:spcBef>
                <a:spcPts val="600"/>
              </a:spcBef>
            </a:pPr>
            <a:r>
              <a:rPr lang="en-US" sz="6000" dirty="0">
                <a:solidFill>
                  <a:schemeClr val="accent4">
                    <a:lumMod val="50000"/>
                  </a:schemeClr>
                </a:solidFill>
              </a:rPr>
              <a:t>The underlying motivation</a:t>
            </a:r>
          </a:p>
        </p:txBody>
      </p:sp>
      <p:sp>
        <p:nvSpPr>
          <p:cNvPr id="3" name="Content Placeholder 2"/>
          <p:cNvSpPr>
            <a:spLocks noGrp="1"/>
          </p:cNvSpPr>
          <p:nvPr>
            <p:ph idx="1"/>
          </p:nvPr>
        </p:nvSpPr>
        <p:spPr>
          <a:xfrm>
            <a:off x="1087120" y="1968924"/>
            <a:ext cx="10820400" cy="4369900"/>
          </a:xfrm>
        </p:spPr>
        <p:txBody>
          <a:bodyPr>
            <a:noAutofit/>
          </a:bodyPr>
          <a:lstStyle/>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What does the investor want?</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How does he value financial and non-financial returns?</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Personal, social, strategic objectives may drive decisions</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How risk-tolerant and patient is he?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Time horizon is important: it affects strategy and exit</a:t>
            </a:r>
          </a:p>
          <a:p>
            <a:pPr marL="201168" lvl="1" indent="0">
              <a:lnSpc>
                <a:spcPct val="100000"/>
              </a:lnSpc>
              <a:spcBef>
                <a:spcPts val="600"/>
              </a:spcBef>
              <a:spcAft>
                <a:spcPts val="200"/>
              </a:spcAft>
              <a:buNone/>
            </a:pPr>
            <a:r>
              <a:rPr lang="en-US" sz="3600" dirty="0">
                <a:solidFill>
                  <a:schemeClr val="accent4">
                    <a:lumMod val="50000"/>
                  </a:schemeClr>
                </a:solidFill>
              </a:rPr>
              <a:t>Example: compare a VC fund and an individual angel</a:t>
            </a:r>
          </a:p>
        </p:txBody>
      </p:sp>
      <p:sp>
        <p:nvSpPr>
          <p:cNvPr id="4" name="Slide Number Placeholder 3"/>
          <p:cNvSpPr>
            <a:spLocks noGrp="1"/>
          </p:cNvSpPr>
          <p:nvPr>
            <p:ph type="sldNum" sz="quarter" idx="12"/>
          </p:nvPr>
        </p:nvSpPr>
        <p:spPr/>
        <p:txBody>
          <a:bodyPr/>
          <a:lstStyle/>
          <a:p>
            <a:fld id="{87505C8C-BB84-42E2-A236-8AB4ACB7820A}" type="slidenum">
              <a:rPr lang="en-US" smtClean="0"/>
              <a:t>50</a:t>
            </a:fld>
            <a:endParaRPr lang="en-US" dirty="0"/>
          </a:p>
        </p:txBody>
      </p:sp>
    </p:spTree>
    <p:extLst>
      <p:ext uri="{BB962C8B-B14F-4D97-AF65-F5344CB8AC3E}">
        <p14:creationId xmlns:p14="http://schemas.microsoft.com/office/powerpoint/2010/main" val="4058027582"/>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Technology transfer funds (TTFs)</a:t>
            </a:r>
          </a:p>
        </p:txBody>
      </p:sp>
      <p:sp>
        <p:nvSpPr>
          <p:cNvPr id="3" name="Content Placeholder 2"/>
          <p:cNvSpPr>
            <a:spLocks noGrp="1"/>
          </p:cNvSpPr>
          <p:nvPr>
            <p:ph idx="1"/>
          </p:nvPr>
        </p:nvSpPr>
        <p:spPr>
          <a:xfrm>
            <a:off x="1097280" y="2040044"/>
            <a:ext cx="10981944" cy="4607644"/>
          </a:xfrm>
        </p:spPr>
        <p:txBody>
          <a:bodyPr>
            <a:normAutofit/>
          </a:bodyPr>
          <a:lstStyle/>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TTFs may provide small funding at seed/early stage</a:t>
            </a:r>
          </a:p>
          <a:p>
            <a:pPr marL="576000" lvl="5"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These organizations are important for providing incentives to faculty</a:t>
            </a:r>
          </a:p>
        </p:txBody>
      </p:sp>
    </p:spTree>
    <p:extLst>
      <p:ext uri="{BB962C8B-B14F-4D97-AF65-F5344CB8AC3E}">
        <p14:creationId xmlns:p14="http://schemas.microsoft.com/office/powerpoint/2010/main" val="2533333973"/>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Social impact venture investors</a:t>
            </a:r>
          </a:p>
        </p:txBody>
      </p:sp>
      <p:sp>
        <p:nvSpPr>
          <p:cNvPr id="3" name="Content Placeholder 2"/>
          <p:cNvSpPr>
            <a:spLocks noGrp="1"/>
          </p:cNvSpPr>
          <p:nvPr>
            <p:ph idx="1"/>
          </p:nvPr>
        </p:nvSpPr>
        <p:spPr>
          <a:xfrm>
            <a:off x="1097280" y="2040044"/>
            <a:ext cx="10981944" cy="4607644"/>
          </a:xfrm>
        </p:spPr>
        <p:txBody>
          <a:bodyPr>
            <a:normAutofit/>
          </a:bodyPr>
          <a:lstStyle/>
          <a:p>
            <a:pPr marL="0">
              <a:lnSpc>
                <a:spcPct val="114000"/>
              </a:lnSpc>
              <a:spcBef>
                <a:spcPts val="0"/>
              </a:spcBef>
              <a:spcAft>
                <a:spcPts val="0"/>
              </a:spcAft>
              <a:buNone/>
            </a:pPr>
            <a:r>
              <a:rPr lang="en-US" sz="3600" dirty="0">
                <a:solidFill>
                  <a:schemeClr val="accent4">
                    <a:lumMod val="50000"/>
                  </a:schemeClr>
                </a:solidFill>
              </a:rPr>
              <a:t>SIVIs are a small but growing segment of early stage investing. </a:t>
            </a:r>
            <a:endParaRPr lang="en-US" sz="3200" dirty="0">
              <a:solidFill>
                <a:schemeClr val="accent4">
                  <a:lumMod val="50000"/>
                </a:schemeClr>
              </a:solidFill>
            </a:endParaRP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Much of their activity targets non-profit ventures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Some funding also goes to commercial ventures which have also a socially valuable dimension (e.g., recycling)</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Is there a trade-off profitability vs. social goals? </a:t>
            </a:r>
          </a:p>
          <a:p>
            <a:pPr marL="576000" lvl="5" indent="-183600">
              <a:lnSpc>
                <a:spcPct val="114000"/>
              </a:lnSpc>
              <a:spcBef>
                <a:spcPts val="0"/>
              </a:spcBef>
              <a:spcAft>
                <a:spcPts val="0"/>
              </a:spcAft>
              <a:buFont typeface="Courier New" panose="02070309020205020404" pitchFamily="49" charset="0"/>
              <a:buChar char="o"/>
            </a:pPr>
            <a:r>
              <a:rPr lang="en-US" sz="3200" dirty="0">
                <a:solidFill>
                  <a:schemeClr val="accent4">
                    <a:lumMod val="50000"/>
                  </a:schemeClr>
                </a:solidFill>
              </a:rPr>
              <a:t> Which metric to use for evaluating investments?</a:t>
            </a:r>
          </a:p>
        </p:txBody>
      </p:sp>
    </p:spTree>
    <p:extLst>
      <p:ext uri="{BB962C8B-B14F-4D97-AF65-F5344CB8AC3E}">
        <p14:creationId xmlns:p14="http://schemas.microsoft.com/office/powerpoint/2010/main" val="3121859994"/>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spcBef>
                <a:spcPts val="1200"/>
              </a:spcBef>
            </a:pPr>
            <a:br>
              <a:rPr lang="en-US" b="1" dirty="0">
                <a:solidFill>
                  <a:schemeClr val="accent4">
                    <a:lumMod val="75000"/>
                  </a:schemeClr>
                </a:solidFill>
              </a:rPr>
            </a:br>
            <a:r>
              <a:rPr lang="en-US" b="1" dirty="0">
                <a:solidFill>
                  <a:schemeClr val="accent4">
                    <a:lumMod val="75000"/>
                  </a:schemeClr>
                </a:solidFill>
              </a:rPr>
              <a:t>Lecture 10</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fontScale="92500" lnSpcReduction="20000"/>
          </a:bodyPr>
          <a:lstStyle/>
          <a:p>
            <a:pPr algn="ctr">
              <a:spcBef>
                <a:spcPts val="600"/>
              </a:spcBef>
              <a:spcAft>
                <a:spcPts val="0"/>
              </a:spcAft>
            </a:pPr>
            <a:r>
              <a:rPr lang="en-US" cap="none" dirty="0">
                <a:solidFill>
                  <a:schemeClr val="accent4">
                    <a:lumMod val="75000"/>
                  </a:schemeClr>
                </a:solidFill>
                <a:latin typeface="Calibri Light" panose="020F0302020204030204" pitchFamily="34" charset="0"/>
              </a:rPr>
              <a:t>Based on ‘Fundamentals of Entrepreneurial Finance’</a:t>
            </a:r>
          </a:p>
          <a:p>
            <a:pPr algn="ctr">
              <a:spcBef>
                <a:spcPts val="600"/>
              </a:spcBef>
              <a:spcAft>
                <a:spcPts val="0"/>
              </a:spcAft>
            </a:pPr>
            <a:r>
              <a:rPr lang="en-US" cap="none" dirty="0">
                <a:solidFill>
                  <a:schemeClr val="accent4">
                    <a:lumMod val="75000"/>
                  </a:schemeClr>
                </a:solidFill>
                <a:latin typeface="Calibri Light" panose="020F0302020204030204" pitchFamily="34" charset="0"/>
              </a:rPr>
              <a:t>© 2020 </a:t>
            </a:r>
            <a:r>
              <a:rPr lang="en-GB" cap="none" dirty="0">
                <a:solidFill>
                  <a:schemeClr val="accent4">
                    <a:lumMod val="75000"/>
                  </a:schemeClr>
                </a:solidFill>
                <a:latin typeface="Calibri Light" panose="020F0302020204030204" pitchFamily="34" charset="0"/>
              </a:rPr>
              <a:t>Marco Da Rin and Thomas Hellmann</a:t>
            </a: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Chapter 14: Ecosystems</a:t>
            </a:r>
          </a:p>
          <a:p>
            <a:pPr algn="ctr">
              <a:spcBef>
                <a:spcPts val="600"/>
              </a:spcBef>
              <a:spcAft>
                <a:spcPts val="0"/>
              </a:spcAft>
            </a:pPr>
            <a:endParaRPr lang="en-US" cap="none" dirty="0">
              <a:solidFill>
                <a:schemeClr val="accent4">
                  <a:lumMod val="75000"/>
                </a:schemeClr>
              </a:solidFill>
              <a:latin typeface="Calibri Light" panose="020F0302020204030204" pitchFamily="34" charset="0"/>
            </a:endParaRPr>
          </a:p>
          <a:p>
            <a:pPr algn="ctr">
              <a:spcBef>
                <a:spcPts val="600"/>
              </a:spcBef>
              <a:spcAft>
                <a:spcPts val="0"/>
              </a:spcAft>
            </a:pPr>
            <a:r>
              <a:rPr lang="en-US" cap="none" dirty="0">
                <a:solidFill>
                  <a:schemeClr val="accent4">
                    <a:lumMod val="75000"/>
                  </a:schemeClr>
                </a:solidFill>
                <a:latin typeface="Calibri Light" panose="020F0302020204030204" pitchFamily="34" charset="0"/>
              </a:rPr>
              <a:t>FIN-E0309 – Entrepreneurial Finance</a:t>
            </a:r>
          </a:p>
        </p:txBody>
      </p:sp>
    </p:spTree>
    <p:extLst>
      <p:ext uri="{BB962C8B-B14F-4D97-AF65-F5344CB8AC3E}">
        <p14:creationId xmlns:p14="http://schemas.microsoft.com/office/powerpoint/2010/main" val="59499696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a:solidFill>
                  <a:schemeClr val="accent4">
                    <a:lumMod val="50000"/>
                  </a:schemeClr>
                </a:solidFill>
              </a:rPr>
              <a:t>Entrepreneurial ecosystems</a:t>
            </a:r>
          </a:p>
        </p:txBody>
      </p:sp>
      <p:sp>
        <p:nvSpPr>
          <p:cNvPr id="3" name="Content Placeholder 2"/>
          <p:cNvSpPr>
            <a:spLocks noGrp="1"/>
          </p:cNvSpPr>
          <p:nvPr>
            <p:ph idx="1"/>
          </p:nvPr>
        </p:nvSpPr>
        <p:spPr>
          <a:xfrm>
            <a:off x="1097280" y="2040044"/>
            <a:ext cx="10927080" cy="4023360"/>
          </a:xfrm>
        </p:spPr>
        <p:txBody>
          <a:bodyPr>
            <a:normAutofit lnSpcReduction="10000"/>
          </a:bodyPr>
          <a:lstStyle/>
          <a:p>
            <a:pPr marL="0" indent="0">
              <a:lnSpc>
                <a:spcPct val="114000"/>
              </a:lnSpc>
              <a:spcBef>
                <a:spcPts val="0"/>
              </a:spcBef>
              <a:spcAft>
                <a:spcPts val="0"/>
              </a:spcAft>
              <a:buNone/>
            </a:pPr>
            <a:r>
              <a:rPr lang="en-GB" sz="3600" dirty="0">
                <a:solidFill>
                  <a:schemeClr val="accent4">
                    <a:lumMod val="50000"/>
                  </a:schemeClr>
                </a:solidFill>
              </a:rPr>
              <a:t>We now look at entrepreneurial finance from the perspective of the environment surrounding entrepreneurs and investors.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 systemic approach is important to understand the interactions between the parties: </a:t>
            </a:r>
          </a:p>
          <a:p>
            <a:pPr marL="685008" lvl="1" indent="0">
              <a:lnSpc>
                <a:spcPct val="114000"/>
              </a:lnSpc>
              <a:spcBef>
                <a:spcPts val="0"/>
              </a:spcBef>
              <a:spcAft>
                <a:spcPts val="0"/>
              </a:spcAft>
              <a:buNone/>
            </a:pPr>
            <a:r>
              <a:rPr lang="en-GB" sz="3200" dirty="0">
                <a:solidFill>
                  <a:schemeClr val="accent4">
                    <a:lumMod val="50000"/>
                  </a:schemeClr>
                </a:solidFill>
              </a:rPr>
              <a:t>- Why Silicon Valley and not Saarland? </a:t>
            </a:r>
          </a:p>
          <a:p>
            <a:pPr marL="685008" lvl="1" indent="0">
              <a:lnSpc>
                <a:spcPct val="114000"/>
              </a:lnSpc>
              <a:spcBef>
                <a:spcPts val="0"/>
              </a:spcBef>
              <a:spcAft>
                <a:spcPts val="0"/>
              </a:spcAft>
              <a:buNone/>
            </a:pPr>
            <a:r>
              <a:rPr lang="en-GB" sz="3200" dirty="0">
                <a:solidFill>
                  <a:schemeClr val="accent4">
                    <a:lumMod val="50000"/>
                  </a:schemeClr>
                </a:solidFill>
              </a:rPr>
              <a:t>- Why only relatively few places? </a:t>
            </a:r>
            <a:endParaRPr lang="en-GB" sz="2400" dirty="0">
              <a:solidFill>
                <a:schemeClr val="accent4">
                  <a:lumMod val="50000"/>
                </a:schemeClr>
              </a:solidFill>
            </a:endParaRPr>
          </a:p>
        </p:txBody>
      </p:sp>
    </p:spTree>
    <p:extLst>
      <p:ext uri="{BB962C8B-B14F-4D97-AF65-F5344CB8AC3E}">
        <p14:creationId xmlns:p14="http://schemas.microsoft.com/office/powerpoint/2010/main" val="459335042"/>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a:solidFill>
                  <a:schemeClr val="accent4">
                    <a:lumMod val="50000"/>
                  </a:schemeClr>
                </a:solidFill>
              </a:rPr>
              <a:t>Entrepreneurial ecosystems</a:t>
            </a:r>
          </a:p>
        </p:txBody>
      </p:sp>
      <p:sp>
        <p:nvSpPr>
          <p:cNvPr id="3" name="Content Placeholder 2"/>
          <p:cNvSpPr>
            <a:spLocks noGrp="1"/>
          </p:cNvSpPr>
          <p:nvPr>
            <p:ph idx="1"/>
          </p:nvPr>
        </p:nvSpPr>
        <p:spPr>
          <a:xfrm>
            <a:off x="1097280" y="2040044"/>
            <a:ext cx="10872216" cy="4104724"/>
          </a:xfrm>
        </p:spPr>
        <p:txBody>
          <a:bodyPr>
            <a:normAutofit/>
          </a:bodyPr>
          <a:lstStyle/>
          <a:p>
            <a:pPr marL="173038" indent="-173038">
              <a:lnSpc>
                <a:spcPct val="114000"/>
              </a:lnSpc>
              <a:spcBef>
                <a:spcPts val="0"/>
              </a:spcBef>
              <a:spcAft>
                <a:spcPts val="0"/>
              </a:spcAft>
              <a:buNone/>
            </a:pPr>
            <a:r>
              <a:rPr lang="en-GB" sz="3600" dirty="0">
                <a:solidFill>
                  <a:schemeClr val="accent4">
                    <a:lumMod val="50000"/>
                  </a:schemeClr>
                </a:solidFill>
              </a:rPr>
              <a:t>Ecosystem are difficult to define. </a:t>
            </a:r>
          </a:p>
          <a:p>
            <a:pPr marL="173038" indent="-173038">
              <a:lnSpc>
                <a:spcPct val="114000"/>
              </a:lnSpc>
              <a:spcBef>
                <a:spcPts val="0"/>
              </a:spcBef>
              <a:spcAft>
                <a:spcPts val="0"/>
              </a:spcAft>
              <a:buNone/>
            </a:pPr>
            <a:r>
              <a:rPr lang="en-GB" sz="3600" dirty="0">
                <a:solidFill>
                  <a:schemeClr val="accent4">
                    <a:lumMod val="50000"/>
                  </a:schemeClr>
                </a:solidFill>
              </a:rPr>
              <a:t>Usually they are identified at regional level:</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High-growth oriented businesses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Presence of supporting professional services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Availability of specialized talent</a:t>
            </a:r>
          </a:p>
          <a:p>
            <a:pPr marL="173038" indent="-173038">
              <a:lnSpc>
                <a:spcPct val="114000"/>
              </a:lnSpc>
              <a:spcBef>
                <a:spcPts val="0"/>
              </a:spcBef>
              <a:spcAft>
                <a:spcPts val="0"/>
              </a:spcAft>
              <a:buNone/>
            </a:pPr>
            <a:r>
              <a:rPr lang="en-GB" sz="3600" dirty="0">
                <a:solidFill>
                  <a:schemeClr val="accent4">
                    <a:lumMod val="50000"/>
                  </a:schemeClr>
                </a:solidFill>
              </a:rPr>
              <a:t>Ecosystems are often specialized in one or few industries.</a:t>
            </a:r>
          </a:p>
        </p:txBody>
      </p:sp>
    </p:spTree>
    <p:extLst>
      <p:ext uri="{BB962C8B-B14F-4D97-AF65-F5344CB8AC3E}">
        <p14:creationId xmlns:p14="http://schemas.microsoft.com/office/powerpoint/2010/main" val="4265199243"/>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Ecosystem structure</a:t>
            </a:r>
          </a:p>
        </p:txBody>
      </p:sp>
      <p:sp>
        <p:nvSpPr>
          <p:cNvPr id="3" name="Content Placeholder 2"/>
          <p:cNvSpPr>
            <a:spLocks noGrp="1"/>
          </p:cNvSpPr>
          <p:nvPr>
            <p:ph idx="1"/>
          </p:nvPr>
        </p:nvSpPr>
        <p:spPr>
          <a:xfrm>
            <a:off x="1097280" y="2040044"/>
            <a:ext cx="11018520" cy="4305892"/>
          </a:xfrm>
        </p:spPr>
        <p:txBody>
          <a:bodyPr>
            <a:normAutofit fontScale="92500"/>
          </a:bodyPr>
          <a:lstStyle/>
          <a:p>
            <a:pPr marL="384175" indent="-384175">
              <a:lnSpc>
                <a:spcPct val="114000"/>
              </a:lnSpc>
              <a:spcBef>
                <a:spcPts val="0"/>
              </a:spcBef>
              <a:spcAft>
                <a:spcPts val="0"/>
              </a:spcAft>
              <a:buNone/>
            </a:pPr>
            <a:r>
              <a:rPr lang="en-GB" sz="3500" dirty="0">
                <a:solidFill>
                  <a:schemeClr val="accent4">
                    <a:lumMod val="50000"/>
                  </a:schemeClr>
                </a:solidFill>
              </a:rPr>
              <a:t>Ecosystems have three key components:</a:t>
            </a:r>
          </a:p>
          <a:p>
            <a:pPr marL="576000" indent="-183600">
              <a:lnSpc>
                <a:spcPct val="114000"/>
              </a:lnSpc>
              <a:spcBef>
                <a:spcPts val="0"/>
              </a:spcBef>
              <a:spcAft>
                <a:spcPts val="0"/>
              </a:spcAft>
              <a:buAutoNum type="arabicPeriod"/>
            </a:pPr>
            <a:r>
              <a:rPr lang="en-GB" sz="3500" dirty="0">
                <a:solidFill>
                  <a:schemeClr val="accent4">
                    <a:lumMod val="50000"/>
                  </a:schemeClr>
                </a:solidFill>
              </a:rPr>
              <a:t> Talent pool - entrepreneurs, employees and managers, technical and commercial talent</a:t>
            </a:r>
          </a:p>
          <a:p>
            <a:pPr marL="576000" indent="-183600">
              <a:lnSpc>
                <a:spcPct val="114000"/>
              </a:lnSpc>
              <a:spcBef>
                <a:spcPts val="0"/>
              </a:spcBef>
              <a:spcAft>
                <a:spcPts val="0"/>
              </a:spcAft>
              <a:buAutoNum type="arabicPeriod"/>
            </a:pPr>
            <a:r>
              <a:rPr lang="en-GB" sz="3500" dirty="0">
                <a:solidFill>
                  <a:schemeClr val="accent4">
                    <a:lumMod val="50000"/>
                  </a:schemeClr>
                </a:solidFill>
              </a:rPr>
              <a:t> Investors - formal and informal, local and out-of-town, with different investment strategies</a:t>
            </a:r>
          </a:p>
          <a:p>
            <a:pPr marL="576000" indent="-183600">
              <a:lnSpc>
                <a:spcPct val="114000"/>
              </a:lnSpc>
              <a:spcBef>
                <a:spcPts val="0"/>
              </a:spcBef>
              <a:spcAft>
                <a:spcPts val="0"/>
              </a:spcAft>
              <a:buAutoNum type="arabicPeriod"/>
            </a:pPr>
            <a:r>
              <a:rPr lang="en-GB" sz="3500" dirty="0">
                <a:solidFill>
                  <a:schemeClr val="accent4">
                    <a:lumMod val="50000"/>
                  </a:schemeClr>
                </a:solidFill>
              </a:rPr>
              <a:t> Supporting parties - universities, academics, research units, established firms, lawyers, consultants, governments</a:t>
            </a:r>
          </a:p>
        </p:txBody>
      </p:sp>
    </p:spTree>
    <p:extLst>
      <p:ext uri="{BB962C8B-B14F-4D97-AF65-F5344CB8AC3E}">
        <p14:creationId xmlns:p14="http://schemas.microsoft.com/office/powerpoint/2010/main" val="102401337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 y="286603"/>
            <a:ext cx="11494008" cy="1450757"/>
          </a:xfrm>
        </p:spPr>
        <p:txBody>
          <a:bodyPr>
            <a:normAutofit/>
          </a:bodyPr>
          <a:lstStyle/>
          <a:p>
            <a:pPr algn="ctr"/>
            <a:r>
              <a:rPr lang="en-US" sz="6000" dirty="0">
                <a:solidFill>
                  <a:schemeClr val="accent4">
                    <a:lumMod val="50000"/>
                  </a:schemeClr>
                </a:solidFill>
              </a:rPr>
              <a:t>Nobel insights on general equilibrium</a:t>
            </a:r>
          </a:p>
        </p:txBody>
      </p:sp>
      <p:sp>
        <p:nvSpPr>
          <p:cNvPr id="3" name="Content Placeholder 2"/>
          <p:cNvSpPr>
            <a:spLocks noGrp="1"/>
          </p:cNvSpPr>
          <p:nvPr>
            <p:ph idx="1"/>
          </p:nvPr>
        </p:nvSpPr>
        <p:spPr>
          <a:xfrm>
            <a:off x="1097280" y="2040044"/>
            <a:ext cx="10954512" cy="4278460"/>
          </a:xfrm>
        </p:spPr>
        <p:txBody>
          <a:bodyPr>
            <a:noAutofit/>
          </a:bodyPr>
          <a:lstStyle/>
          <a:p>
            <a:pPr marL="0" indent="0">
              <a:lnSpc>
                <a:spcPct val="114000"/>
              </a:lnSpc>
              <a:spcBef>
                <a:spcPts val="0"/>
              </a:spcBef>
              <a:spcAft>
                <a:spcPts val="0"/>
              </a:spcAft>
              <a:buNone/>
            </a:pPr>
            <a:r>
              <a:rPr lang="en-GB" sz="3600" dirty="0">
                <a:solidFill>
                  <a:schemeClr val="accent4">
                    <a:lumMod val="50000"/>
                  </a:schemeClr>
                </a:solidFill>
              </a:rPr>
              <a:t>Economists have long studied ecosystems under the name of general equilibrium - interactions across </a:t>
            </a:r>
            <a:r>
              <a:rPr lang="en-GB" sz="3600" i="1" dirty="0">
                <a:solidFill>
                  <a:schemeClr val="accent4">
                    <a:lumMod val="50000"/>
                  </a:schemeClr>
                </a:solidFill>
              </a:rPr>
              <a:t>all </a:t>
            </a:r>
            <a:r>
              <a:rPr lang="en-GB" sz="3600" dirty="0">
                <a:solidFill>
                  <a:schemeClr val="accent4">
                    <a:lumMod val="50000"/>
                  </a:schemeClr>
                </a:solidFill>
              </a:rPr>
              <a:t>parties of the economy.</a:t>
            </a:r>
          </a:p>
          <a:p>
            <a:pPr marL="576000" indent="-183600">
              <a:lnSpc>
                <a:spcPct val="114000"/>
              </a:lnSpc>
              <a:spcBef>
                <a:spcPts val="0"/>
              </a:spcBef>
              <a:spcAft>
                <a:spcPts val="0"/>
              </a:spcAft>
              <a:buFont typeface="Courier New" panose="02070309020205020404" pitchFamily="49" charset="0"/>
              <a:buChar char="o"/>
            </a:pPr>
            <a:r>
              <a:rPr lang="en-GB" sz="2800" dirty="0">
                <a:solidFill>
                  <a:schemeClr val="accent4">
                    <a:lumMod val="50000"/>
                  </a:schemeClr>
                </a:solidFill>
              </a:rPr>
              <a:t> </a:t>
            </a:r>
            <a:r>
              <a:rPr lang="en-GB" sz="3000" dirty="0">
                <a:solidFill>
                  <a:schemeClr val="accent4">
                    <a:lumMod val="50000"/>
                  </a:schemeClr>
                </a:solidFill>
              </a:rPr>
              <a:t>John Hicks and Ken Arrow (Nobel, 1972) showed that, in a competitive economy, the way agents choose to interact (‘equilibrium’) cannot be changed making everybody happier  </a:t>
            </a:r>
          </a:p>
          <a:p>
            <a:pPr marL="576000" indent="-183600">
              <a:lnSpc>
                <a:spcPct val="114000"/>
              </a:lnSpc>
              <a:spcBef>
                <a:spcPts val="0"/>
              </a:spcBef>
              <a:spcAft>
                <a:spcPts val="0"/>
              </a:spcAft>
              <a:buFont typeface="Courier New" panose="02070309020205020404" pitchFamily="49" charset="0"/>
              <a:buChar char="o"/>
            </a:pPr>
            <a:r>
              <a:rPr lang="en-GB" sz="3000" dirty="0">
                <a:solidFill>
                  <a:schemeClr val="accent4">
                    <a:lumMod val="50000"/>
                  </a:schemeClr>
                </a:solidFill>
              </a:rPr>
              <a:t> So: no easy win-win policies – unless market imperfections exist </a:t>
            </a:r>
          </a:p>
        </p:txBody>
      </p:sp>
    </p:spTree>
    <p:extLst>
      <p:ext uri="{BB962C8B-B14F-4D97-AF65-F5344CB8AC3E}">
        <p14:creationId xmlns:p14="http://schemas.microsoft.com/office/powerpoint/2010/main" val="1766573384"/>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40044"/>
            <a:ext cx="10515600" cy="4023360"/>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Hicks also contributed the concept of ‘substitution’ between labor and capital: when one becomes scarcer and more expensive, the other substitutes it to produce more efficiently.</a:t>
            </a:r>
          </a:p>
          <a:p>
            <a:pPr marL="576000" lvl="1"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This helps explain ecosystem dynamics - example: AI</a:t>
            </a:r>
          </a:p>
        </p:txBody>
      </p:sp>
      <p:sp>
        <p:nvSpPr>
          <p:cNvPr id="5" name="Title 1"/>
          <p:cNvSpPr>
            <a:spLocks noGrp="1"/>
          </p:cNvSpPr>
          <p:nvPr>
            <p:ph type="title"/>
          </p:nvPr>
        </p:nvSpPr>
        <p:spPr>
          <a:xfrm>
            <a:off x="283464" y="286603"/>
            <a:ext cx="11494008" cy="1450757"/>
          </a:xfrm>
        </p:spPr>
        <p:txBody>
          <a:bodyPr>
            <a:normAutofit/>
          </a:bodyPr>
          <a:lstStyle/>
          <a:p>
            <a:pPr algn="ctr"/>
            <a:r>
              <a:rPr lang="en-US" sz="6000" dirty="0">
                <a:solidFill>
                  <a:schemeClr val="accent4">
                    <a:lumMod val="50000"/>
                  </a:schemeClr>
                </a:solidFill>
              </a:rPr>
              <a:t>Nobel insights on general equilibrium</a:t>
            </a:r>
          </a:p>
        </p:txBody>
      </p:sp>
    </p:spTree>
    <p:extLst>
      <p:ext uri="{BB962C8B-B14F-4D97-AF65-F5344CB8AC3E}">
        <p14:creationId xmlns:p14="http://schemas.microsoft.com/office/powerpoint/2010/main" val="1528574424"/>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40044"/>
            <a:ext cx="10515600" cy="4023360"/>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Paul Krugman (Nobel, 2008) refined the idea of ‘agglomeration economies’ – forces that bring economic activity to take place in a specific place.</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Explain why certain areas emerged as hotspots – </a:t>
            </a:r>
          </a:p>
          <a:p>
            <a:pPr marL="392400" indent="0">
              <a:lnSpc>
                <a:spcPct val="114000"/>
              </a:lnSpc>
              <a:spcBef>
                <a:spcPts val="0"/>
              </a:spcBef>
              <a:spcAft>
                <a:spcPts val="0"/>
              </a:spcAft>
              <a:buNone/>
            </a:pPr>
            <a:r>
              <a:rPr lang="en-GB" sz="3600" dirty="0">
                <a:solidFill>
                  <a:schemeClr val="accent4">
                    <a:lumMod val="50000"/>
                  </a:schemeClr>
                </a:solidFill>
              </a:rPr>
              <a:t>Detroit vs. Cincinnati for autos after WWI</a:t>
            </a:r>
          </a:p>
        </p:txBody>
      </p:sp>
      <p:sp>
        <p:nvSpPr>
          <p:cNvPr id="6" name="Title 1"/>
          <p:cNvSpPr>
            <a:spLocks noGrp="1"/>
          </p:cNvSpPr>
          <p:nvPr>
            <p:ph type="title"/>
          </p:nvPr>
        </p:nvSpPr>
        <p:spPr>
          <a:xfrm>
            <a:off x="283464" y="286603"/>
            <a:ext cx="11494008" cy="1450757"/>
          </a:xfrm>
        </p:spPr>
        <p:txBody>
          <a:bodyPr>
            <a:normAutofit/>
          </a:bodyPr>
          <a:lstStyle/>
          <a:p>
            <a:pPr algn="ctr"/>
            <a:r>
              <a:rPr lang="en-US" sz="6000" dirty="0">
                <a:solidFill>
                  <a:schemeClr val="accent4">
                    <a:lumMod val="50000"/>
                  </a:schemeClr>
                </a:solidFill>
              </a:rPr>
              <a:t>Nobel insights on general equilibrium</a:t>
            </a:r>
          </a:p>
        </p:txBody>
      </p:sp>
    </p:spTree>
    <p:extLst>
      <p:ext uri="{BB962C8B-B14F-4D97-AF65-F5344CB8AC3E}">
        <p14:creationId xmlns:p14="http://schemas.microsoft.com/office/powerpoint/2010/main" val="2716754316"/>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40044"/>
            <a:ext cx="10515600" cy="4023360"/>
          </a:xfrm>
        </p:spPr>
        <p:txBody>
          <a:bodyPr>
            <a:normAutofit/>
          </a:bodyPr>
          <a:lstStyle/>
          <a:p>
            <a:pPr marL="200025" indent="-200025">
              <a:lnSpc>
                <a:spcPct val="114000"/>
              </a:lnSpc>
              <a:spcBef>
                <a:spcPts val="0"/>
              </a:spcBef>
              <a:spcAft>
                <a:spcPts val="0"/>
              </a:spcAft>
              <a:buNone/>
            </a:pPr>
            <a:r>
              <a:rPr lang="en-GB" sz="3600" dirty="0">
                <a:solidFill>
                  <a:schemeClr val="accent4">
                    <a:lumMod val="50000"/>
                  </a:schemeClr>
                </a:solidFill>
              </a:rPr>
              <a:t>Drivers of agglomeration economies:</a:t>
            </a:r>
          </a:p>
          <a:p>
            <a:pPr marL="201600" indent="0">
              <a:lnSpc>
                <a:spcPct val="114000"/>
              </a:lnSpc>
              <a:spcBef>
                <a:spcPts val="0"/>
              </a:spcBef>
              <a:spcAft>
                <a:spcPts val="0"/>
              </a:spcAft>
              <a:buNone/>
            </a:pPr>
            <a:r>
              <a:rPr lang="en-GB" sz="3600" dirty="0">
                <a:solidFill>
                  <a:schemeClr val="accent4">
                    <a:lumMod val="50000"/>
                  </a:schemeClr>
                </a:solidFill>
              </a:rPr>
              <a:t>1) Fixed investments – plants – may attract suppliers and lock-in complementary investments (‘co-location’)</a:t>
            </a:r>
          </a:p>
          <a:p>
            <a:pPr marL="201600" indent="0">
              <a:lnSpc>
                <a:spcPct val="114000"/>
              </a:lnSpc>
              <a:spcBef>
                <a:spcPts val="0"/>
              </a:spcBef>
              <a:spcAft>
                <a:spcPts val="0"/>
              </a:spcAft>
              <a:buNone/>
            </a:pPr>
            <a:r>
              <a:rPr lang="en-GB" sz="3600" dirty="0">
                <a:solidFill>
                  <a:schemeClr val="accent4">
                    <a:lumMod val="50000"/>
                  </a:schemeClr>
                </a:solidFill>
              </a:rPr>
              <a:t>2) Knowledge spillovers: circulation of ideas</a:t>
            </a:r>
          </a:p>
          <a:p>
            <a:pPr marL="201600" indent="0">
              <a:lnSpc>
                <a:spcPct val="114000"/>
              </a:lnSpc>
              <a:spcBef>
                <a:spcPts val="0"/>
              </a:spcBef>
              <a:spcAft>
                <a:spcPts val="0"/>
              </a:spcAft>
              <a:buNone/>
            </a:pPr>
            <a:r>
              <a:rPr lang="en-GB" sz="3600" dirty="0">
                <a:solidFill>
                  <a:schemeClr val="accent4">
                    <a:lumMod val="50000"/>
                  </a:schemeClr>
                </a:solidFill>
              </a:rPr>
              <a:t>3) Regional stickiness of talented employees </a:t>
            </a:r>
          </a:p>
        </p:txBody>
      </p:sp>
      <p:sp>
        <p:nvSpPr>
          <p:cNvPr id="5" name="Title 1"/>
          <p:cNvSpPr>
            <a:spLocks noGrp="1"/>
          </p:cNvSpPr>
          <p:nvPr>
            <p:ph type="title"/>
          </p:nvPr>
        </p:nvSpPr>
        <p:spPr>
          <a:xfrm>
            <a:off x="283464" y="286603"/>
            <a:ext cx="11494008" cy="1450757"/>
          </a:xfrm>
        </p:spPr>
        <p:txBody>
          <a:bodyPr>
            <a:normAutofit/>
          </a:bodyPr>
          <a:lstStyle/>
          <a:p>
            <a:pPr algn="ctr"/>
            <a:r>
              <a:rPr lang="en-US" sz="6000" dirty="0">
                <a:solidFill>
                  <a:schemeClr val="accent4">
                    <a:lumMod val="50000"/>
                  </a:schemeClr>
                </a:solidFill>
              </a:rPr>
              <a:t>Nobel insights on general equilibrium</a:t>
            </a:r>
          </a:p>
        </p:txBody>
      </p:sp>
    </p:spTree>
    <p:extLst>
      <p:ext uri="{BB962C8B-B14F-4D97-AF65-F5344CB8AC3E}">
        <p14:creationId xmlns:p14="http://schemas.microsoft.com/office/powerpoint/2010/main" val="3700955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052" y="286603"/>
            <a:ext cx="10843707" cy="1450757"/>
          </a:xfrm>
        </p:spPr>
        <p:txBody>
          <a:bodyPr>
            <a:normAutofit/>
          </a:bodyPr>
          <a:lstStyle/>
          <a:p>
            <a:pPr>
              <a:lnSpc>
                <a:spcPct val="100000"/>
              </a:lnSpc>
              <a:spcBef>
                <a:spcPts val="600"/>
              </a:spcBef>
            </a:pPr>
            <a:r>
              <a:rPr lang="en-US" sz="6000" dirty="0">
                <a:solidFill>
                  <a:schemeClr val="accent4">
                    <a:lumMod val="50000"/>
                  </a:schemeClr>
                </a:solidFill>
              </a:rPr>
              <a:t>The expertise and networks</a:t>
            </a:r>
          </a:p>
        </p:txBody>
      </p:sp>
      <p:sp>
        <p:nvSpPr>
          <p:cNvPr id="3" name="Content Placeholder 2"/>
          <p:cNvSpPr>
            <a:spLocks noGrp="1"/>
          </p:cNvSpPr>
          <p:nvPr>
            <p:ph idx="1"/>
          </p:nvPr>
        </p:nvSpPr>
        <p:spPr>
          <a:xfrm>
            <a:off x="568960" y="1826684"/>
            <a:ext cx="11958320" cy="4369900"/>
          </a:xfrm>
        </p:spPr>
        <p:txBody>
          <a:bodyPr>
            <a:noAutofit/>
          </a:bodyPr>
          <a:lstStyle/>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What does the investor contribute to the venture?</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What expertise and networks does he posses?</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Expertise: Investor’s own knowledge/skills</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Networks: Knowledge/skills accessible through the investor</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How is the investor’s standing with his peers? </a:t>
            </a:r>
          </a:p>
          <a:p>
            <a:pPr lvl="3">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Part of (mutual) due diligence and key validation point</a:t>
            </a:r>
          </a:p>
          <a:p>
            <a:pPr marL="201168" lvl="1" indent="0">
              <a:lnSpc>
                <a:spcPct val="100000"/>
              </a:lnSpc>
              <a:spcBef>
                <a:spcPts val="600"/>
              </a:spcBef>
              <a:spcAft>
                <a:spcPts val="200"/>
              </a:spcAft>
              <a:buNone/>
            </a:pPr>
            <a:r>
              <a:rPr lang="en-US" sz="3600" dirty="0">
                <a:solidFill>
                  <a:schemeClr val="accent4">
                    <a:lumMod val="50000"/>
                  </a:schemeClr>
                </a:solidFill>
              </a:rPr>
              <a:t>Example: compare a VC fund and an individual angel</a:t>
            </a:r>
          </a:p>
        </p:txBody>
      </p:sp>
      <p:sp>
        <p:nvSpPr>
          <p:cNvPr id="4" name="Slide Number Placeholder 3"/>
          <p:cNvSpPr>
            <a:spLocks noGrp="1"/>
          </p:cNvSpPr>
          <p:nvPr>
            <p:ph type="sldNum" sz="quarter" idx="12"/>
          </p:nvPr>
        </p:nvSpPr>
        <p:spPr/>
        <p:txBody>
          <a:bodyPr/>
          <a:lstStyle/>
          <a:p>
            <a:fld id="{87505C8C-BB84-42E2-A236-8AB4ACB7820A}" type="slidenum">
              <a:rPr lang="en-US" smtClean="0"/>
              <a:t>51</a:t>
            </a:fld>
            <a:endParaRPr lang="en-US" dirty="0"/>
          </a:p>
        </p:txBody>
      </p:sp>
    </p:spTree>
    <p:extLst>
      <p:ext uri="{BB962C8B-B14F-4D97-AF65-F5344CB8AC3E}">
        <p14:creationId xmlns:p14="http://schemas.microsoft.com/office/powerpoint/2010/main" val="3318328628"/>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Leading ecosystems</a:t>
            </a:r>
          </a:p>
        </p:txBody>
      </p:sp>
      <p:sp>
        <p:nvSpPr>
          <p:cNvPr id="3" name="Content Placeholder 2"/>
          <p:cNvSpPr>
            <a:spLocks noGrp="1"/>
          </p:cNvSpPr>
          <p:nvPr>
            <p:ph idx="1"/>
          </p:nvPr>
        </p:nvSpPr>
        <p:spPr>
          <a:xfrm>
            <a:off x="1097280" y="2040044"/>
            <a:ext cx="10588752" cy="4580212"/>
          </a:xfrm>
        </p:spPr>
        <p:txBody>
          <a:bodyPr>
            <a:noAutofit/>
          </a:bodyPr>
          <a:lstStyle/>
          <a:p>
            <a:pPr marL="0" indent="0">
              <a:lnSpc>
                <a:spcPct val="114000"/>
              </a:lnSpc>
              <a:spcBef>
                <a:spcPts val="0"/>
              </a:spcBef>
              <a:spcAft>
                <a:spcPts val="0"/>
              </a:spcAft>
              <a:buNone/>
            </a:pPr>
            <a:r>
              <a:rPr lang="en-GB" sz="3600" dirty="0">
                <a:solidFill>
                  <a:schemeClr val="accent4">
                    <a:lumMod val="50000"/>
                  </a:schemeClr>
                </a:solidFill>
              </a:rPr>
              <a:t>How do ecosystems emerge and grow?</a:t>
            </a:r>
          </a:p>
          <a:p>
            <a:pPr marL="401638" indent="-401638">
              <a:lnSpc>
                <a:spcPct val="114000"/>
              </a:lnSpc>
              <a:spcBef>
                <a:spcPts val="0"/>
              </a:spcBef>
              <a:spcAft>
                <a:spcPts val="0"/>
              </a:spcAft>
              <a:buNone/>
            </a:pPr>
            <a:r>
              <a:rPr lang="en-GB" sz="3600" dirty="0">
                <a:solidFill>
                  <a:schemeClr val="accent4">
                    <a:lumMod val="50000"/>
                  </a:schemeClr>
                </a:solidFill>
              </a:rPr>
              <a:t>Silicon Valley’s success factors as example:</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r>
              <a:rPr lang="en-GB" sz="3200" dirty="0">
                <a:solidFill>
                  <a:schemeClr val="accent4">
                    <a:lumMod val="50000"/>
                  </a:schemeClr>
                </a:solidFill>
              </a:rPr>
              <a:t>US government support</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Immigrants and migrants from mid-western US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Stanford University</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Pragmatic non-hierarchical culture</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Some luck</a:t>
            </a:r>
          </a:p>
        </p:txBody>
      </p:sp>
    </p:spTree>
    <p:extLst>
      <p:ext uri="{BB962C8B-B14F-4D97-AF65-F5344CB8AC3E}">
        <p14:creationId xmlns:p14="http://schemas.microsoft.com/office/powerpoint/2010/main" val="1543133052"/>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4">
                    <a:lumMod val="50000"/>
                  </a:schemeClr>
                </a:solidFill>
              </a:rPr>
              <a:t>Leading ecosystems</a:t>
            </a:r>
          </a:p>
        </p:txBody>
      </p:sp>
      <p:sp>
        <p:nvSpPr>
          <p:cNvPr id="3" name="Content Placeholder 2"/>
          <p:cNvSpPr>
            <a:spLocks noGrp="1"/>
          </p:cNvSpPr>
          <p:nvPr>
            <p:ph idx="1"/>
          </p:nvPr>
        </p:nvSpPr>
        <p:spPr>
          <a:xfrm>
            <a:off x="1097280" y="2040044"/>
            <a:ext cx="10058400" cy="4023360"/>
          </a:xfrm>
        </p:spPr>
        <p:txBody>
          <a:bodyPr>
            <a:normAutofit/>
          </a:bodyPr>
          <a:lstStyle/>
          <a:p>
            <a:pPr marL="228600" indent="-26988">
              <a:lnSpc>
                <a:spcPct val="114000"/>
              </a:lnSpc>
              <a:spcBef>
                <a:spcPts val="0"/>
              </a:spcBef>
              <a:spcAft>
                <a:spcPts val="0"/>
              </a:spcAft>
              <a:buNone/>
            </a:pPr>
            <a:r>
              <a:rPr lang="en-GB" sz="3600" dirty="0">
                <a:solidFill>
                  <a:schemeClr val="accent4">
                    <a:lumMod val="50000"/>
                  </a:schemeClr>
                </a:solidFill>
              </a:rPr>
              <a:t>World’s leading ecosystems:</a:t>
            </a:r>
          </a:p>
          <a:p>
            <a:pPr marL="228600" indent="-26988">
              <a:lnSpc>
                <a:spcPct val="114000"/>
              </a:lnSpc>
              <a:spcBef>
                <a:spcPts val="0"/>
              </a:spcBef>
              <a:spcAft>
                <a:spcPts val="0"/>
              </a:spcAft>
              <a:buNone/>
            </a:pPr>
            <a:r>
              <a:rPr lang="en-GB" sz="3600" i="1" dirty="0">
                <a:solidFill>
                  <a:schemeClr val="accent4">
                    <a:lumMod val="50000"/>
                  </a:schemeClr>
                </a:solidFill>
              </a:rPr>
              <a:t>US</a:t>
            </a:r>
            <a:r>
              <a:rPr lang="en-GB" sz="3600" dirty="0">
                <a:solidFill>
                  <a:schemeClr val="accent4">
                    <a:lumMod val="50000"/>
                  </a:schemeClr>
                </a:solidFill>
              </a:rPr>
              <a:t>: New York, Chicago, Boston, Seattle, Austin … </a:t>
            </a:r>
          </a:p>
          <a:p>
            <a:pPr marL="228600" indent="-26988">
              <a:lnSpc>
                <a:spcPct val="114000"/>
              </a:lnSpc>
              <a:spcBef>
                <a:spcPts val="0"/>
              </a:spcBef>
              <a:spcAft>
                <a:spcPts val="0"/>
              </a:spcAft>
              <a:buNone/>
            </a:pPr>
            <a:r>
              <a:rPr lang="en-GB" sz="3600" i="1" dirty="0">
                <a:solidFill>
                  <a:schemeClr val="accent4">
                    <a:lumMod val="50000"/>
                  </a:schemeClr>
                </a:solidFill>
              </a:rPr>
              <a:t>Europe</a:t>
            </a:r>
            <a:r>
              <a:rPr lang="en-GB" sz="3600" dirty="0">
                <a:solidFill>
                  <a:schemeClr val="accent4">
                    <a:lumMod val="50000"/>
                  </a:schemeClr>
                </a:solidFill>
              </a:rPr>
              <a:t>: London, Berlin, Paris … </a:t>
            </a:r>
          </a:p>
          <a:p>
            <a:pPr marL="228600" indent="-26988">
              <a:lnSpc>
                <a:spcPct val="114000"/>
              </a:lnSpc>
              <a:spcBef>
                <a:spcPts val="0"/>
              </a:spcBef>
              <a:spcAft>
                <a:spcPts val="0"/>
              </a:spcAft>
              <a:buNone/>
            </a:pPr>
            <a:r>
              <a:rPr lang="en-GB" sz="3600" i="1" dirty="0">
                <a:solidFill>
                  <a:schemeClr val="accent4">
                    <a:lumMod val="50000"/>
                  </a:schemeClr>
                </a:solidFill>
              </a:rPr>
              <a:t>Asia</a:t>
            </a:r>
            <a:r>
              <a:rPr lang="en-GB" sz="3600" dirty="0">
                <a:solidFill>
                  <a:schemeClr val="accent4">
                    <a:lumMod val="50000"/>
                  </a:schemeClr>
                </a:solidFill>
              </a:rPr>
              <a:t>: Beijing, Shanghai, Shenzhen, Singapore, Honk-Kong, Manila …</a:t>
            </a:r>
          </a:p>
          <a:p>
            <a:pPr marL="228600" indent="-26988">
              <a:lnSpc>
                <a:spcPct val="114000"/>
              </a:lnSpc>
              <a:spcBef>
                <a:spcPts val="0"/>
              </a:spcBef>
              <a:spcAft>
                <a:spcPts val="0"/>
              </a:spcAft>
              <a:buNone/>
            </a:pPr>
            <a:r>
              <a:rPr lang="en-GB" sz="3600" dirty="0">
                <a:solidFill>
                  <a:schemeClr val="accent4">
                    <a:lumMod val="50000"/>
                  </a:schemeClr>
                </a:solidFill>
              </a:rPr>
              <a:t>Rapidly moving landscape</a:t>
            </a:r>
          </a:p>
        </p:txBody>
      </p:sp>
    </p:spTree>
    <p:extLst>
      <p:ext uri="{BB962C8B-B14F-4D97-AF65-F5344CB8AC3E}">
        <p14:creationId xmlns:p14="http://schemas.microsoft.com/office/powerpoint/2010/main" val="1748161600"/>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Autofit/>
          </a:bodyPr>
          <a:lstStyle/>
          <a:p>
            <a:pPr algn="ctr"/>
            <a:r>
              <a:rPr lang="en-US" sz="6000" dirty="0">
                <a:solidFill>
                  <a:schemeClr val="accent4">
                    <a:lumMod val="50000"/>
                  </a:schemeClr>
                </a:solidFill>
              </a:rPr>
              <a:t>How do ecosystems work?</a:t>
            </a:r>
          </a:p>
        </p:txBody>
      </p:sp>
      <p:sp>
        <p:nvSpPr>
          <p:cNvPr id="3" name="Content Placeholder 2"/>
          <p:cNvSpPr>
            <a:spLocks noGrp="1"/>
          </p:cNvSpPr>
          <p:nvPr>
            <p:ph idx="1"/>
          </p:nvPr>
        </p:nvSpPr>
        <p:spPr>
          <a:xfrm>
            <a:off x="1097280" y="2040044"/>
            <a:ext cx="10907486" cy="4023360"/>
          </a:xfrm>
        </p:spPr>
        <p:txBody>
          <a:bodyPr>
            <a:normAutofit/>
          </a:bodyPr>
          <a:lstStyle/>
          <a:p>
            <a:pPr marL="228600" indent="-228600">
              <a:lnSpc>
                <a:spcPct val="114000"/>
              </a:lnSpc>
              <a:spcBef>
                <a:spcPts val="0"/>
              </a:spcBef>
              <a:spcAft>
                <a:spcPts val="0"/>
              </a:spcAft>
              <a:buNone/>
            </a:pPr>
            <a:r>
              <a:rPr lang="en-GB" sz="3600" dirty="0">
                <a:solidFill>
                  <a:schemeClr val="accent4">
                    <a:lumMod val="50000"/>
                  </a:schemeClr>
                </a:solidFill>
              </a:rPr>
              <a:t>We distinguish between two types of interactions: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Transaction: </a:t>
            </a:r>
            <a:r>
              <a:rPr lang="en-GB" sz="3600">
                <a:solidFill>
                  <a:schemeClr val="accent4">
                    <a:lumMod val="50000"/>
                  </a:schemeClr>
                </a:solidFill>
              </a:rPr>
              <a:t>two or more </a:t>
            </a:r>
            <a:r>
              <a:rPr lang="en-GB" sz="3600" dirty="0">
                <a:solidFill>
                  <a:schemeClr val="accent4">
                    <a:lumMod val="50000"/>
                  </a:schemeClr>
                </a:solidFill>
              </a:rPr>
              <a:t>parties strike a deal – e.g., contracts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Externality: parties affect each other indirectly – e.g,</a:t>
            </a:r>
          </a:p>
          <a:p>
            <a:pPr marL="392400" indent="0">
              <a:lnSpc>
                <a:spcPct val="114000"/>
              </a:lnSpc>
              <a:spcBef>
                <a:spcPts val="0"/>
              </a:spcBef>
              <a:spcAft>
                <a:spcPts val="0"/>
              </a:spcAft>
              <a:buNone/>
            </a:pPr>
            <a:r>
              <a:rPr lang="en-GB" sz="3600" dirty="0">
                <a:solidFill>
                  <a:schemeClr val="accent4">
                    <a:lumMod val="50000"/>
                  </a:schemeClr>
                </a:solidFill>
              </a:rPr>
              <a:t>scientific knowledge, pollution</a:t>
            </a:r>
          </a:p>
          <a:p>
            <a:pPr marL="228600" indent="-26988">
              <a:lnSpc>
                <a:spcPct val="114000"/>
              </a:lnSpc>
              <a:spcBef>
                <a:spcPts val="0"/>
              </a:spcBef>
              <a:spcAft>
                <a:spcPts val="0"/>
              </a:spcAft>
              <a:buNone/>
            </a:pPr>
            <a:endParaRPr lang="en-GB" sz="3600" dirty="0">
              <a:solidFill>
                <a:schemeClr val="accent4">
                  <a:lumMod val="50000"/>
                </a:schemeClr>
              </a:solidFill>
            </a:endParaRPr>
          </a:p>
        </p:txBody>
      </p:sp>
    </p:spTree>
    <p:extLst>
      <p:ext uri="{BB962C8B-B14F-4D97-AF65-F5344CB8AC3E}">
        <p14:creationId xmlns:p14="http://schemas.microsoft.com/office/powerpoint/2010/main" val="2848802753"/>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Autofit/>
          </a:bodyPr>
          <a:lstStyle/>
          <a:p>
            <a:pPr algn="ctr"/>
            <a:r>
              <a:rPr lang="en-US" sz="6000" dirty="0">
                <a:solidFill>
                  <a:schemeClr val="accent4">
                    <a:lumMod val="50000"/>
                  </a:schemeClr>
                </a:solidFill>
              </a:rPr>
              <a:t>How do ecosystems work?</a:t>
            </a:r>
          </a:p>
        </p:txBody>
      </p:sp>
      <p:sp>
        <p:nvSpPr>
          <p:cNvPr id="3" name="Content Placeholder 2"/>
          <p:cNvSpPr>
            <a:spLocks noGrp="1"/>
          </p:cNvSpPr>
          <p:nvPr>
            <p:ph idx="1"/>
          </p:nvPr>
        </p:nvSpPr>
        <p:spPr>
          <a:xfrm>
            <a:off x="1097280" y="2040044"/>
            <a:ext cx="10479024" cy="4023360"/>
          </a:xfrm>
        </p:spPr>
        <p:txBody>
          <a:bodyPr>
            <a:noAutofit/>
          </a:bodyPr>
          <a:lstStyle/>
          <a:p>
            <a:pPr marL="92075" indent="0">
              <a:lnSpc>
                <a:spcPct val="124000"/>
              </a:lnSpc>
              <a:spcBef>
                <a:spcPts val="0"/>
              </a:spcBef>
              <a:spcAft>
                <a:spcPts val="0"/>
              </a:spcAft>
              <a:buNone/>
            </a:pPr>
            <a:r>
              <a:rPr lang="en-GB" sz="3600" dirty="0">
                <a:solidFill>
                  <a:schemeClr val="accent4">
                    <a:lumMod val="50000"/>
                  </a:schemeClr>
                </a:solidFill>
              </a:rPr>
              <a:t>To understand ecosystems we need to understand externalities and their implications. We focus on three types of externalities: </a:t>
            </a:r>
          </a:p>
          <a:p>
            <a:pPr marL="576000" indent="-183600">
              <a:lnSpc>
                <a:spcPct val="124000"/>
              </a:lnSpc>
              <a:spcBef>
                <a:spcPts val="0"/>
              </a:spcBef>
              <a:spcAft>
                <a:spcPts val="0"/>
              </a:spcAft>
              <a:buFont typeface="Courier New" panose="02070309020205020404" pitchFamily="49" charset="0"/>
              <a:buChar char="o"/>
            </a:pPr>
            <a:r>
              <a:rPr lang="en-GB" sz="3600" dirty="0">
                <a:solidFill>
                  <a:schemeClr val="accent4">
                    <a:lumMod val="50000"/>
                  </a:schemeClr>
                </a:solidFill>
              </a:rPr>
              <a:t> Within the talent pool</a:t>
            </a:r>
          </a:p>
          <a:p>
            <a:pPr marL="576000" indent="-183600">
              <a:lnSpc>
                <a:spcPct val="124000"/>
              </a:lnSpc>
              <a:spcBef>
                <a:spcPts val="0"/>
              </a:spcBef>
              <a:spcAft>
                <a:spcPts val="0"/>
              </a:spcAft>
              <a:buFont typeface="Courier New" panose="02070309020205020404" pitchFamily="49" charset="0"/>
              <a:buChar char="o"/>
            </a:pPr>
            <a:r>
              <a:rPr lang="en-GB" sz="3600" dirty="0">
                <a:solidFill>
                  <a:schemeClr val="accent4">
                    <a:lumMod val="50000"/>
                  </a:schemeClr>
                </a:solidFill>
              </a:rPr>
              <a:t> With investors</a:t>
            </a:r>
          </a:p>
          <a:p>
            <a:pPr marL="576000" indent="-183600">
              <a:lnSpc>
                <a:spcPct val="124000"/>
              </a:lnSpc>
              <a:spcBef>
                <a:spcPts val="0"/>
              </a:spcBef>
              <a:spcAft>
                <a:spcPts val="0"/>
              </a:spcAft>
              <a:buFont typeface="Courier New" panose="02070309020205020404" pitchFamily="49" charset="0"/>
              <a:buChar char="o"/>
            </a:pPr>
            <a:r>
              <a:rPr lang="en-GB" sz="3600" dirty="0">
                <a:solidFill>
                  <a:schemeClr val="accent4">
                    <a:lumMod val="50000"/>
                  </a:schemeClr>
                </a:solidFill>
              </a:rPr>
              <a:t> With supporting parties</a:t>
            </a:r>
          </a:p>
        </p:txBody>
      </p:sp>
    </p:spTree>
    <p:extLst>
      <p:ext uri="{BB962C8B-B14F-4D97-AF65-F5344CB8AC3E}">
        <p14:creationId xmlns:p14="http://schemas.microsoft.com/office/powerpoint/2010/main" val="269810878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Interactions within the talent pool</a:t>
            </a:r>
          </a:p>
        </p:txBody>
      </p:sp>
      <p:sp>
        <p:nvSpPr>
          <p:cNvPr id="3" name="Content Placeholder 2"/>
          <p:cNvSpPr>
            <a:spLocks noGrp="1"/>
          </p:cNvSpPr>
          <p:nvPr>
            <p:ph idx="1"/>
          </p:nvPr>
        </p:nvSpPr>
        <p:spPr>
          <a:xfrm>
            <a:off x="1106424" y="2021756"/>
            <a:ext cx="10725912" cy="4443052"/>
          </a:xfrm>
        </p:spPr>
        <p:txBody>
          <a:bodyPr>
            <a:noAutofit/>
          </a:bodyPr>
          <a:lstStyle/>
          <a:p>
            <a:pPr marL="228600" indent="-228600">
              <a:lnSpc>
                <a:spcPct val="114000"/>
              </a:lnSpc>
              <a:spcBef>
                <a:spcPts val="0"/>
              </a:spcBef>
              <a:spcAft>
                <a:spcPts val="0"/>
              </a:spcAft>
              <a:buNone/>
            </a:pPr>
            <a:r>
              <a:rPr lang="en-GB" sz="3600" dirty="0">
                <a:solidFill>
                  <a:schemeClr val="accent4">
                    <a:lumMod val="50000"/>
                  </a:schemeClr>
                </a:solidFill>
              </a:rPr>
              <a:t>A large talent pool helps team formation by providing:</a:t>
            </a:r>
          </a:p>
          <a:p>
            <a:pPr marL="576000" indent="-183600">
              <a:lnSpc>
                <a:spcPct val="114000"/>
              </a:lnSpc>
              <a:spcBef>
                <a:spcPts val="0"/>
              </a:spcBef>
              <a:spcAft>
                <a:spcPts val="0"/>
              </a:spcAft>
              <a:buFont typeface="Courier New" panose="02070309020205020404" pitchFamily="49" charset="0"/>
              <a:buChar char="o"/>
            </a:pPr>
            <a:r>
              <a:rPr lang="en-GB" sz="3200" i="1" dirty="0">
                <a:solidFill>
                  <a:schemeClr val="accent4">
                    <a:lumMod val="50000"/>
                  </a:schemeClr>
                </a:solidFill>
              </a:rPr>
              <a:t> </a:t>
            </a:r>
            <a:r>
              <a:rPr lang="en-GB" sz="3200" dirty="0">
                <a:solidFill>
                  <a:schemeClr val="accent4">
                    <a:lumMod val="50000"/>
                  </a:schemeClr>
                </a:solidFill>
              </a:rPr>
              <a:t>Access to </a:t>
            </a:r>
            <a:r>
              <a:rPr lang="en-GB" sz="3200" i="1" dirty="0">
                <a:solidFill>
                  <a:schemeClr val="accent4">
                    <a:lumMod val="50000"/>
                  </a:schemeClr>
                </a:solidFill>
              </a:rPr>
              <a:t>experience</a:t>
            </a:r>
            <a:r>
              <a:rPr lang="en-GB" sz="3200" dirty="0">
                <a:solidFill>
                  <a:schemeClr val="accent4">
                    <a:lumMod val="50000"/>
                  </a:schemeClr>
                </a:solidFill>
              </a:rPr>
              <a:t>: younger and older, more experienced, founders, mentors, and investors -&gt; dynamic cycle</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Benefits of </a:t>
            </a:r>
            <a:r>
              <a:rPr lang="en-GB" sz="3200" i="1" dirty="0">
                <a:solidFill>
                  <a:schemeClr val="accent4">
                    <a:lumMod val="50000"/>
                  </a:schemeClr>
                </a:solidFill>
              </a:rPr>
              <a:t>large and diverse talent pool</a:t>
            </a:r>
            <a:r>
              <a:rPr lang="en-GB" sz="3200" dirty="0">
                <a:solidFill>
                  <a:schemeClr val="accent4">
                    <a:lumMod val="50000"/>
                  </a:schemeClr>
                </a:solidFill>
              </a:rPr>
              <a:t>, which extends to team members beyond founders</a:t>
            </a:r>
          </a:p>
          <a:p>
            <a:pPr marL="576000" indent="-183600">
              <a:lnSpc>
                <a:spcPct val="114000"/>
              </a:lnSpc>
              <a:spcBef>
                <a:spcPts val="0"/>
              </a:spcBef>
              <a:spcAft>
                <a:spcPts val="0"/>
              </a:spcAft>
              <a:buFont typeface="Courier New" panose="02070309020205020404" pitchFamily="49" charset="0"/>
              <a:buChar char="o"/>
            </a:pPr>
            <a:r>
              <a:rPr lang="en-GB" sz="3200" i="1" dirty="0">
                <a:solidFill>
                  <a:schemeClr val="accent4">
                    <a:lumMod val="50000"/>
                  </a:schemeClr>
                </a:solidFill>
              </a:rPr>
              <a:t> </a:t>
            </a:r>
            <a:r>
              <a:rPr lang="en-GB" sz="3200" dirty="0">
                <a:solidFill>
                  <a:schemeClr val="accent4">
                    <a:lumMod val="50000"/>
                  </a:schemeClr>
                </a:solidFill>
              </a:rPr>
              <a:t>Openness to </a:t>
            </a:r>
            <a:r>
              <a:rPr lang="en-GB" sz="3200" i="1" dirty="0">
                <a:solidFill>
                  <a:schemeClr val="accent4">
                    <a:lumMod val="50000"/>
                  </a:schemeClr>
                </a:solidFill>
              </a:rPr>
              <a:t>mobility (immigration)</a:t>
            </a:r>
            <a:r>
              <a:rPr lang="en-GB" sz="3200" dirty="0">
                <a:solidFill>
                  <a:schemeClr val="accent4">
                    <a:lumMod val="50000"/>
                  </a:schemeClr>
                </a:solidFill>
              </a:rPr>
              <a:t> – depends on job market flexibility, legal rules,  cultural norms</a:t>
            </a:r>
          </a:p>
        </p:txBody>
      </p:sp>
    </p:spTree>
    <p:extLst>
      <p:ext uri="{BB962C8B-B14F-4D97-AF65-F5344CB8AC3E}">
        <p14:creationId xmlns:p14="http://schemas.microsoft.com/office/powerpoint/2010/main" val="2487925202"/>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Interactions within the talent pool</a:t>
            </a:r>
          </a:p>
        </p:txBody>
      </p:sp>
      <p:sp>
        <p:nvSpPr>
          <p:cNvPr id="3" name="Content Placeholder 2"/>
          <p:cNvSpPr>
            <a:spLocks noGrp="1"/>
          </p:cNvSpPr>
          <p:nvPr>
            <p:ph idx="1"/>
          </p:nvPr>
        </p:nvSpPr>
        <p:spPr>
          <a:xfrm>
            <a:off x="1097280" y="2040044"/>
            <a:ext cx="10058400" cy="4251028"/>
          </a:xfrm>
        </p:spPr>
        <p:txBody>
          <a:bodyPr>
            <a:normAutofit/>
          </a:bodyPr>
          <a:lstStyle/>
          <a:p>
            <a:pPr marL="0" lvl="1" indent="0">
              <a:lnSpc>
                <a:spcPct val="114000"/>
              </a:lnSpc>
              <a:spcBef>
                <a:spcPts val="0"/>
              </a:spcBef>
              <a:spcAft>
                <a:spcPts val="0"/>
              </a:spcAft>
              <a:buNone/>
            </a:pPr>
            <a:r>
              <a:rPr lang="en-GB" sz="3600" dirty="0">
                <a:solidFill>
                  <a:schemeClr val="accent4">
                    <a:lumMod val="50000"/>
                  </a:schemeClr>
                </a:solidFill>
                <a:sym typeface="Wingdings" panose="05000000000000000000" pitchFamily="2" charset="2"/>
              </a:rPr>
              <a:t>Similar externalities apply to interactions among companies, both start-ups and corporations. </a:t>
            </a:r>
          </a:p>
          <a:p>
            <a:pPr marL="576000" lvl="2"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sym typeface="Wingdings" panose="05000000000000000000" pitchFamily="2" charset="2"/>
              </a:rPr>
              <a:t> Some externalities may be negative: competition for talent, for real estate, and competition in the product market</a:t>
            </a:r>
          </a:p>
        </p:txBody>
      </p:sp>
    </p:spTree>
    <p:extLst>
      <p:ext uri="{BB962C8B-B14F-4D97-AF65-F5344CB8AC3E}">
        <p14:creationId xmlns:p14="http://schemas.microsoft.com/office/powerpoint/2010/main" val="2466419339"/>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Interactions with investors</a:t>
            </a:r>
          </a:p>
        </p:txBody>
      </p:sp>
      <p:sp>
        <p:nvSpPr>
          <p:cNvPr id="3" name="Content Placeholder 2"/>
          <p:cNvSpPr>
            <a:spLocks noGrp="1"/>
          </p:cNvSpPr>
          <p:nvPr>
            <p:ph idx="1"/>
          </p:nvPr>
        </p:nvSpPr>
        <p:spPr>
          <a:xfrm>
            <a:off x="1097280" y="2040044"/>
            <a:ext cx="10277856" cy="4296748"/>
          </a:xfrm>
        </p:spPr>
        <p:txBody>
          <a:bodyPr>
            <a:normAutofit fontScale="77500" lnSpcReduction="20000"/>
          </a:bodyPr>
          <a:lstStyle/>
          <a:p>
            <a:pPr marL="0" indent="0">
              <a:lnSpc>
                <a:spcPct val="124000"/>
              </a:lnSpc>
              <a:spcBef>
                <a:spcPts val="0"/>
              </a:spcBef>
              <a:spcAft>
                <a:spcPts val="0"/>
              </a:spcAft>
              <a:buNone/>
            </a:pPr>
            <a:r>
              <a:rPr lang="en-GB" sz="4100" dirty="0">
                <a:solidFill>
                  <a:schemeClr val="accent4">
                    <a:lumMod val="50000"/>
                  </a:schemeClr>
                </a:solidFill>
              </a:rPr>
              <a:t>Investment markets are </a:t>
            </a:r>
            <a:r>
              <a:rPr lang="en-GB" sz="4100" i="1" dirty="0">
                <a:solidFill>
                  <a:schemeClr val="accent4">
                    <a:lumMod val="50000"/>
                  </a:schemeClr>
                </a:solidFill>
              </a:rPr>
              <a:t>two-sided markets</a:t>
            </a:r>
            <a:r>
              <a:rPr lang="en-GB" sz="4100" dirty="0">
                <a:solidFill>
                  <a:schemeClr val="accent4">
                    <a:lumMod val="50000"/>
                  </a:schemeClr>
                </a:solidFill>
              </a:rPr>
              <a:t>: buyers (investors) benefit from facing large and diverse set of sellers (founders) – and vice versa. </a:t>
            </a:r>
          </a:p>
          <a:p>
            <a:pPr marL="576000" lvl="1" indent="-183600">
              <a:lnSpc>
                <a:spcPct val="124000"/>
              </a:lnSpc>
              <a:spcBef>
                <a:spcPts val="0"/>
              </a:spcBef>
              <a:spcAft>
                <a:spcPts val="0"/>
              </a:spcAft>
              <a:buFont typeface="Courier New" panose="02070309020205020404" pitchFamily="49" charset="0"/>
              <a:buChar char="o"/>
            </a:pPr>
            <a:r>
              <a:rPr lang="en-GB" sz="4000" dirty="0">
                <a:solidFill>
                  <a:schemeClr val="accent4">
                    <a:lumMod val="50000"/>
                  </a:schemeClr>
                </a:solidFill>
                <a:sym typeface="Wingdings" panose="05000000000000000000" pitchFamily="2" charset="2"/>
              </a:rPr>
              <a:t> With agglomeration economies o</a:t>
            </a:r>
            <a:r>
              <a:rPr lang="en-GB" sz="4000" dirty="0">
                <a:solidFill>
                  <a:schemeClr val="accent4">
                    <a:lumMod val="50000"/>
                  </a:schemeClr>
                </a:solidFill>
              </a:rPr>
              <a:t>nly a limited number of platforms/ecosystems can flourish</a:t>
            </a:r>
          </a:p>
          <a:p>
            <a:pPr marL="0" indent="0">
              <a:lnSpc>
                <a:spcPct val="124000"/>
              </a:lnSpc>
              <a:spcBef>
                <a:spcPts val="0"/>
              </a:spcBef>
              <a:spcAft>
                <a:spcPts val="0"/>
              </a:spcAft>
              <a:buNone/>
            </a:pPr>
            <a:r>
              <a:rPr lang="en-GB" sz="4000" dirty="0">
                <a:solidFill>
                  <a:schemeClr val="accent4">
                    <a:lumMod val="50000"/>
                  </a:schemeClr>
                </a:solidFill>
              </a:rPr>
              <a:t>For investors, larger ecosystems imply: </a:t>
            </a:r>
          </a:p>
          <a:p>
            <a:pPr marL="576000" indent="-183600">
              <a:lnSpc>
                <a:spcPct val="124000"/>
              </a:lnSpc>
              <a:spcBef>
                <a:spcPts val="0"/>
              </a:spcBef>
              <a:spcAft>
                <a:spcPts val="0"/>
              </a:spcAft>
              <a:buFont typeface="Courier New" panose="02070309020205020404" pitchFamily="49" charset="0"/>
              <a:buChar char="o"/>
            </a:pPr>
            <a:r>
              <a:rPr lang="en-GB" sz="4100" dirty="0">
                <a:solidFill>
                  <a:schemeClr val="accent4">
                    <a:lumMod val="50000"/>
                  </a:schemeClr>
                </a:solidFill>
              </a:rPr>
              <a:t> Increased likelihood of a good match -&gt; MATCH tool</a:t>
            </a:r>
          </a:p>
          <a:p>
            <a:pPr marL="576000" indent="-183600">
              <a:lnSpc>
                <a:spcPct val="124000"/>
              </a:lnSpc>
              <a:spcBef>
                <a:spcPts val="0"/>
              </a:spcBef>
              <a:spcAft>
                <a:spcPts val="0"/>
              </a:spcAft>
              <a:buFont typeface="Courier New" panose="02070309020205020404" pitchFamily="49" charset="0"/>
              <a:buChar char="o"/>
            </a:pPr>
            <a:r>
              <a:rPr lang="en-GB" sz="4100" dirty="0">
                <a:solidFill>
                  <a:schemeClr val="accent4">
                    <a:lumMod val="50000"/>
                  </a:schemeClr>
                </a:solidFill>
              </a:rPr>
              <a:t> Increased the scope for diversification </a:t>
            </a:r>
          </a:p>
          <a:p>
            <a:pPr marL="385200" indent="-183600">
              <a:lnSpc>
                <a:spcPct val="124000"/>
              </a:lnSpc>
              <a:spcBef>
                <a:spcPts val="0"/>
              </a:spcBef>
              <a:spcAft>
                <a:spcPts val="0"/>
              </a:spcAft>
              <a:buNone/>
            </a:pPr>
            <a:endParaRPr lang="en-GB" sz="4000" dirty="0">
              <a:solidFill>
                <a:schemeClr val="accent4">
                  <a:lumMod val="50000"/>
                </a:schemeClr>
              </a:solidFill>
            </a:endParaRPr>
          </a:p>
        </p:txBody>
      </p:sp>
    </p:spTree>
    <p:extLst>
      <p:ext uri="{BB962C8B-B14F-4D97-AF65-F5344CB8AC3E}">
        <p14:creationId xmlns:p14="http://schemas.microsoft.com/office/powerpoint/2010/main" val="1059689859"/>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Interactions with investors</a:t>
            </a:r>
          </a:p>
        </p:txBody>
      </p:sp>
      <p:sp>
        <p:nvSpPr>
          <p:cNvPr id="3" name="Content Placeholder 2"/>
          <p:cNvSpPr>
            <a:spLocks noGrp="1"/>
          </p:cNvSpPr>
          <p:nvPr>
            <p:ph idx="1"/>
          </p:nvPr>
        </p:nvSpPr>
        <p:spPr>
          <a:xfrm>
            <a:off x="1097280" y="2040044"/>
            <a:ext cx="10716768" cy="4023360"/>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From the perspective of entrepreneur, larger ecosystems allow:</a:t>
            </a:r>
          </a:p>
          <a:p>
            <a:pPr marL="576000" indent="-183600">
              <a:lnSpc>
                <a:spcPct val="114000"/>
              </a:lnSpc>
              <a:spcBef>
                <a:spcPts val="0"/>
              </a:spcBef>
              <a:spcAft>
                <a:spcPts val="0"/>
              </a:spcAft>
              <a:buFont typeface="Courier New" panose="02070309020205020404" pitchFamily="49" charset="0"/>
              <a:buChar char="o"/>
            </a:pPr>
            <a:r>
              <a:rPr lang="en-GB" sz="4000" dirty="0">
                <a:solidFill>
                  <a:schemeClr val="accent4">
                    <a:lumMod val="50000"/>
                  </a:schemeClr>
                </a:solidFill>
              </a:rPr>
              <a:t> </a:t>
            </a:r>
            <a:r>
              <a:rPr lang="en-GB" sz="3600" dirty="0">
                <a:solidFill>
                  <a:schemeClr val="accent4">
                    <a:lumMod val="50000"/>
                  </a:schemeClr>
                </a:solidFill>
              </a:rPr>
              <a:t>More competition among investors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Access to more specialized investors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Access to investors with strong industry knowledge</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Access to investors specialized by stage</a:t>
            </a:r>
          </a:p>
          <a:p>
            <a:pPr marL="385200" indent="-183600">
              <a:lnSpc>
                <a:spcPct val="114000"/>
              </a:lnSpc>
              <a:spcBef>
                <a:spcPts val="0"/>
              </a:spcBef>
              <a:spcAft>
                <a:spcPts val="0"/>
              </a:spcAft>
              <a:buNone/>
            </a:pPr>
            <a:endParaRPr lang="en-GB" sz="4000" dirty="0">
              <a:solidFill>
                <a:schemeClr val="accent4">
                  <a:lumMod val="50000"/>
                </a:schemeClr>
              </a:solidFill>
            </a:endParaRPr>
          </a:p>
        </p:txBody>
      </p:sp>
    </p:spTree>
    <p:extLst>
      <p:ext uri="{BB962C8B-B14F-4D97-AF65-F5344CB8AC3E}">
        <p14:creationId xmlns:p14="http://schemas.microsoft.com/office/powerpoint/2010/main" val="3554096130"/>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Interactions with investors</a:t>
            </a:r>
          </a:p>
        </p:txBody>
      </p:sp>
      <p:sp>
        <p:nvSpPr>
          <p:cNvPr id="3" name="Content Placeholder 2"/>
          <p:cNvSpPr>
            <a:spLocks noGrp="1"/>
          </p:cNvSpPr>
          <p:nvPr>
            <p:ph idx="1"/>
          </p:nvPr>
        </p:nvSpPr>
        <p:spPr>
          <a:xfrm>
            <a:off x="1097280" y="2040044"/>
            <a:ext cx="10058400" cy="4023360"/>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Interactions among investors themselves are also important:</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Competition</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Cooperation and positive externalities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Increase in the ecosystem’s reputation</a:t>
            </a:r>
          </a:p>
          <a:p>
            <a:pPr marL="385200" indent="-183600">
              <a:lnSpc>
                <a:spcPct val="114000"/>
              </a:lnSpc>
              <a:spcBef>
                <a:spcPts val="0"/>
              </a:spcBef>
              <a:spcAft>
                <a:spcPts val="0"/>
              </a:spcAft>
              <a:buNone/>
            </a:pPr>
            <a:endParaRPr lang="en-GB" sz="3600" dirty="0">
              <a:solidFill>
                <a:schemeClr val="accent4">
                  <a:lumMod val="50000"/>
                </a:schemeClr>
              </a:solidFill>
            </a:endParaRPr>
          </a:p>
        </p:txBody>
      </p:sp>
    </p:spTree>
    <p:extLst>
      <p:ext uri="{BB962C8B-B14F-4D97-AF65-F5344CB8AC3E}">
        <p14:creationId xmlns:p14="http://schemas.microsoft.com/office/powerpoint/2010/main" val="3705001867"/>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Interactions with supporting parties</a:t>
            </a:r>
          </a:p>
        </p:txBody>
      </p:sp>
      <p:sp>
        <p:nvSpPr>
          <p:cNvPr id="3" name="Content Placeholder 2"/>
          <p:cNvSpPr>
            <a:spLocks noGrp="1"/>
          </p:cNvSpPr>
          <p:nvPr>
            <p:ph idx="1"/>
          </p:nvPr>
        </p:nvSpPr>
        <p:spPr>
          <a:xfrm>
            <a:off x="1097280" y="2040044"/>
            <a:ext cx="10360152" cy="4023360"/>
          </a:xfrm>
        </p:spPr>
        <p:txBody>
          <a:bodyPr>
            <a:noAutofit/>
          </a:bodyPr>
          <a:lstStyle/>
          <a:p>
            <a:pPr marL="0" indent="0">
              <a:lnSpc>
                <a:spcPct val="124000"/>
              </a:lnSpc>
              <a:spcBef>
                <a:spcPts val="0"/>
              </a:spcBef>
              <a:spcAft>
                <a:spcPts val="0"/>
              </a:spcAft>
              <a:buNone/>
            </a:pPr>
            <a:r>
              <a:rPr lang="en-GB" sz="3600" dirty="0">
                <a:solidFill>
                  <a:schemeClr val="accent4">
                    <a:lumMod val="50000"/>
                  </a:schemeClr>
                </a:solidFill>
              </a:rPr>
              <a:t>There are several supporting parties:</a:t>
            </a:r>
          </a:p>
          <a:p>
            <a:pPr marL="576000" indent="-183600">
              <a:lnSpc>
                <a:spcPct val="124000"/>
              </a:lnSpc>
              <a:spcBef>
                <a:spcPts val="0"/>
              </a:spcBef>
              <a:spcAft>
                <a:spcPts val="0"/>
              </a:spcAft>
              <a:buFont typeface="Courier New" panose="02070309020205020404" pitchFamily="49" charset="0"/>
              <a:buChar char="o"/>
            </a:pPr>
            <a:r>
              <a:rPr lang="en-GB" sz="3600" dirty="0">
                <a:solidFill>
                  <a:schemeClr val="accent4">
                    <a:lumMod val="50000"/>
                  </a:schemeClr>
                </a:solidFill>
              </a:rPr>
              <a:t> Universities: ideas (patents, licenses, copyrights) and people (students and faculty)</a:t>
            </a:r>
          </a:p>
          <a:p>
            <a:pPr marL="576000" indent="-183600">
              <a:lnSpc>
                <a:spcPct val="124000"/>
              </a:lnSpc>
              <a:spcBef>
                <a:spcPts val="0"/>
              </a:spcBef>
              <a:spcAft>
                <a:spcPts val="0"/>
              </a:spcAft>
              <a:buFont typeface="Courier New" panose="02070309020205020404" pitchFamily="49" charset="0"/>
              <a:buChar char="o"/>
            </a:pPr>
            <a:r>
              <a:rPr lang="en-GB" sz="3600" dirty="0">
                <a:solidFill>
                  <a:schemeClr val="accent4">
                    <a:lumMod val="50000"/>
                  </a:schemeClr>
                </a:solidFill>
              </a:rPr>
              <a:t> Established companies: corporate spin-offs; employee ‘spawning’; technical and managerial talent pool; demand and supply for start-ups</a:t>
            </a:r>
          </a:p>
        </p:txBody>
      </p:sp>
    </p:spTree>
    <p:extLst>
      <p:ext uri="{BB962C8B-B14F-4D97-AF65-F5344CB8AC3E}">
        <p14:creationId xmlns:p14="http://schemas.microsoft.com/office/powerpoint/2010/main" val="400238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698480" cy="1450757"/>
          </a:xfrm>
        </p:spPr>
        <p:txBody>
          <a:bodyPr>
            <a:normAutofit/>
          </a:bodyPr>
          <a:lstStyle/>
          <a:p>
            <a:pPr>
              <a:lnSpc>
                <a:spcPct val="100000"/>
              </a:lnSpc>
              <a:spcBef>
                <a:spcPts val="600"/>
              </a:spcBef>
            </a:pPr>
            <a:r>
              <a:rPr lang="en-US" sz="6000" dirty="0">
                <a:solidFill>
                  <a:schemeClr val="accent4">
                    <a:lumMod val="50000"/>
                  </a:schemeClr>
                </a:solidFill>
              </a:rPr>
              <a:t>The logic and style</a:t>
            </a:r>
          </a:p>
        </p:txBody>
      </p:sp>
      <p:sp>
        <p:nvSpPr>
          <p:cNvPr id="3" name="Content Placeholder 2"/>
          <p:cNvSpPr>
            <a:spLocks noGrp="1"/>
          </p:cNvSpPr>
          <p:nvPr>
            <p:ph idx="1"/>
          </p:nvPr>
        </p:nvSpPr>
        <p:spPr>
          <a:xfrm>
            <a:off x="1097280" y="2040044"/>
            <a:ext cx="11094720" cy="4369900"/>
          </a:xfrm>
        </p:spPr>
        <p:txBody>
          <a:bodyPr>
            <a:noAutofit/>
          </a:bodyPr>
          <a:lstStyle/>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How does the investor operate?</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How does the investor select companies (logic)?</a:t>
            </a:r>
          </a:p>
          <a:p>
            <a:pPr lvl="3">
              <a:lnSpc>
                <a:spcPct val="100000"/>
              </a:lnSpc>
              <a:spcBef>
                <a:spcPts val="600"/>
              </a:spcBef>
              <a:spcAft>
                <a:spcPts val="200"/>
              </a:spcAft>
              <a:buClr>
                <a:schemeClr val="accent4">
                  <a:lumMod val="50000"/>
                </a:schemeClr>
              </a:buClr>
              <a:buFont typeface="Courier New" panose="02070309020205020404" pitchFamily="49" charset="0"/>
              <a:buChar char="o"/>
            </a:pPr>
            <a:r>
              <a:rPr lang="en-US" sz="3600" dirty="0">
                <a:solidFill>
                  <a:schemeClr val="accent4">
                    <a:lumMod val="50000"/>
                  </a:schemeClr>
                </a:solidFill>
              </a:rPr>
              <a:t> Criteria: industry/location/stage/amount </a:t>
            </a:r>
          </a:p>
          <a:p>
            <a:pPr lvl="1">
              <a:lnSpc>
                <a:spcPct val="100000"/>
              </a:lnSpc>
              <a:spcBef>
                <a:spcPts val="600"/>
              </a:spcBef>
              <a:spcAft>
                <a:spcPts val="200"/>
              </a:spcAft>
              <a:buClr>
                <a:schemeClr val="accent4">
                  <a:lumMod val="50000"/>
                </a:schemeClr>
              </a:buClr>
              <a:buSzPct val="130000"/>
              <a:buFont typeface="Arial" panose="020B0604020202020204" pitchFamily="34" charset="0"/>
              <a:buChar char="•"/>
            </a:pPr>
            <a:r>
              <a:rPr lang="en-US" sz="3600" dirty="0">
                <a:solidFill>
                  <a:schemeClr val="accent4">
                    <a:lumMod val="50000"/>
                  </a:schemeClr>
                </a:solidFill>
              </a:rPr>
              <a:t> How does the investor interact with companies (style)? </a:t>
            </a:r>
          </a:p>
          <a:p>
            <a:pPr lvl="3">
              <a:lnSpc>
                <a:spcPct val="100000"/>
              </a:lnSpc>
              <a:spcBef>
                <a:spcPts val="600"/>
              </a:spcBef>
              <a:spcAft>
                <a:spcPts val="200"/>
              </a:spcAft>
              <a:buClr>
                <a:schemeClr val="accent4">
                  <a:lumMod val="50000"/>
                </a:schemeClr>
              </a:buClr>
              <a:buFont typeface="Courier New" panose="02070309020205020404" pitchFamily="49" charset="0"/>
              <a:buChar char="o"/>
            </a:pPr>
            <a:r>
              <a:rPr lang="en-US" sz="3600" dirty="0">
                <a:solidFill>
                  <a:schemeClr val="accent4">
                    <a:lumMod val="50000"/>
                  </a:schemeClr>
                </a:solidFill>
              </a:rPr>
              <a:t> Link to FIT stage of FIRE</a:t>
            </a:r>
          </a:p>
          <a:p>
            <a:pPr lvl="3">
              <a:lnSpc>
                <a:spcPct val="100000"/>
              </a:lnSpc>
              <a:spcBef>
                <a:spcPts val="600"/>
              </a:spcBef>
              <a:spcAft>
                <a:spcPts val="200"/>
              </a:spcAft>
              <a:buClr>
                <a:schemeClr val="accent4">
                  <a:lumMod val="50000"/>
                </a:schemeClr>
              </a:buClr>
              <a:buFont typeface="Courier New" panose="02070309020205020404" pitchFamily="49" charset="0"/>
              <a:buChar char="o"/>
            </a:pPr>
            <a:endParaRPr lang="en-US" sz="1000" dirty="0">
              <a:solidFill>
                <a:schemeClr val="accent4">
                  <a:lumMod val="50000"/>
                </a:schemeClr>
              </a:solidFill>
            </a:endParaRPr>
          </a:p>
          <a:p>
            <a:pPr marL="0" indent="0">
              <a:lnSpc>
                <a:spcPct val="100000"/>
              </a:lnSpc>
              <a:spcBef>
                <a:spcPts val="600"/>
              </a:spcBef>
              <a:buClr>
                <a:schemeClr val="accent4">
                  <a:lumMod val="50000"/>
                </a:schemeClr>
              </a:buClr>
              <a:buNone/>
            </a:pPr>
            <a:r>
              <a:rPr lang="en-US" sz="3600" dirty="0">
                <a:solidFill>
                  <a:schemeClr val="accent4">
                    <a:lumMod val="50000"/>
                  </a:schemeClr>
                </a:solidFill>
              </a:rPr>
              <a:t>Example: compare a VC fund and an individual angel</a:t>
            </a:r>
          </a:p>
        </p:txBody>
      </p:sp>
      <p:sp>
        <p:nvSpPr>
          <p:cNvPr id="4" name="Slide Number Placeholder 3"/>
          <p:cNvSpPr>
            <a:spLocks noGrp="1"/>
          </p:cNvSpPr>
          <p:nvPr>
            <p:ph type="sldNum" sz="quarter" idx="12"/>
          </p:nvPr>
        </p:nvSpPr>
        <p:spPr/>
        <p:txBody>
          <a:bodyPr/>
          <a:lstStyle/>
          <a:p>
            <a:fld id="{87505C8C-BB84-42E2-A236-8AB4ACB7820A}" type="slidenum">
              <a:rPr lang="en-US" smtClean="0"/>
              <a:t>52</a:t>
            </a:fld>
            <a:endParaRPr lang="en-US" dirty="0"/>
          </a:p>
        </p:txBody>
      </p:sp>
    </p:spTree>
    <p:extLst>
      <p:ext uri="{BB962C8B-B14F-4D97-AF65-F5344CB8AC3E}">
        <p14:creationId xmlns:p14="http://schemas.microsoft.com/office/powerpoint/2010/main" val="3681168431"/>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Interactions with supporting parties</a:t>
            </a:r>
          </a:p>
        </p:txBody>
      </p:sp>
      <p:sp>
        <p:nvSpPr>
          <p:cNvPr id="3" name="Content Placeholder 2"/>
          <p:cNvSpPr>
            <a:spLocks noGrp="1"/>
          </p:cNvSpPr>
          <p:nvPr>
            <p:ph idx="1"/>
          </p:nvPr>
        </p:nvSpPr>
        <p:spPr>
          <a:xfrm>
            <a:off x="1097280" y="2040044"/>
            <a:ext cx="10058400" cy="4023360"/>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Specialized professionals, provide a wide range of services: lawyers, accountants, head hunters, technology consultants, business consultants, financial intermediaries, bankers….</a:t>
            </a:r>
          </a:p>
          <a:p>
            <a:pPr marL="392400" indent="0">
              <a:lnSpc>
                <a:spcPct val="114000"/>
              </a:lnSpc>
              <a:spcBef>
                <a:spcPts val="0"/>
              </a:spcBef>
              <a:spcAft>
                <a:spcPts val="0"/>
              </a:spcAft>
              <a:buNone/>
            </a:pPr>
            <a:r>
              <a:rPr lang="en-GB" sz="3600" dirty="0">
                <a:solidFill>
                  <a:schemeClr val="accent4">
                    <a:lumMod val="50000"/>
                  </a:schemeClr>
                </a:solidFill>
              </a:rPr>
              <a:t>They provide services that are (i) specialized to start-ups, and (ii) crucial for their development.</a:t>
            </a:r>
          </a:p>
          <a:p>
            <a:pPr marL="576000" indent="-183600">
              <a:lnSpc>
                <a:spcPct val="114000"/>
              </a:lnSpc>
              <a:spcBef>
                <a:spcPts val="0"/>
              </a:spcBef>
              <a:spcAft>
                <a:spcPts val="0"/>
              </a:spcAft>
              <a:buFont typeface="Courier New" panose="02070309020205020404" pitchFamily="49" charset="0"/>
              <a:buChar char="o"/>
            </a:pPr>
            <a:endParaRPr lang="en-GB" sz="3600" dirty="0">
              <a:solidFill>
                <a:schemeClr val="accent4">
                  <a:lumMod val="50000"/>
                </a:schemeClr>
              </a:solidFill>
            </a:endParaRPr>
          </a:p>
        </p:txBody>
      </p:sp>
    </p:spTree>
    <p:extLst>
      <p:ext uri="{BB962C8B-B14F-4D97-AF65-F5344CB8AC3E}">
        <p14:creationId xmlns:p14="http://schemas.microsoft.com/office/powerpoint/2010/main" val="1434705966"/>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p>
        </p:txBody>
      </p:sp>
      <p:sp>
        <p:nvSpPr>
          <p:cNvPr id="3" name="Content Placeholder 2"/>
          <p:cNvSpPr>
            <a:spLocks noGrp="1"/>
          </p:cNvSpPr>
          <p:nvPr>
            <p:ph idx="1"/>
          </p:nvPr>
        </p:nvSpPr>
        <p:spPr>
          <a:xfrm>
            <a:off x="1097280" y="2040044"/>
            <a:ext cx="10451592" cy="4187020"/>
          </a:xfrm>
        </p:spPr>
        <p:txBody>
          <a:bodyPr>
            <a:normAutofit/>
          </a:bodyPr>
          <a:lstStyle/>
          <a:p>
            <a:pPr marL="0" indent="0">
              <a:lnSpc>
                <a:spcPct val="124000"/>
              </a:lnSpc>
              <a:spcBef>
                <a:spcPts val="0"/>
              </a:spcBef>
              <a:spcAft>
                <a:spcPts val="0"/>
              </a:spcAft>
              <a:buNone/>
            </a:pPr>
            <a:r>
              <a:rPr lang="en-GB" sz="3600" dirty="0">
                <a:solidFill>
                  <a:schemeClr val="accent4">
                    <a:lumMod val="50000"/>
                  </a:schemeClr>
                </a:solidFill>
              </a:rPr>
              <a:t>The government is a very special supporting party. Its presence is ubiquitous and cannot be avoided.</a:t>
            </a:r>
          </a:p>
          <a:p>
            <a:pPr marL="576000" indent="-183600">
              <a:lnSpc>
                <a:spcPct val="124000"/>
              </a:lnSpc>
              <a:spcBef>
                <a:spcPts val="0"/>
              </a:spcBef>
              <a:spcAft>
                <a:spcPts val="0"/>
              </a:spcAft>
              <a:buFont typeface="Courier New" panose="02070309020205020404" pitchFamily="49" charset="0"/>
              <a:buChar char="o"/>
            </a:pPr>
            <a:r>
              <a:rPr lang="en-GB" sz="3600" dirty="0">
                <a:solidFill>
                  <a:schemeClr val="accent4">
                    <a:lumMod val="50000"/>
                  </a:schemeClr>
                </a:solidFill>
              </a:rPr>
              <a:t> Should the government be active in supporting entrepreneurial ecosystems? </a:t>
            </a:r>
          </a:p>
          <a:p>
            <a:pPr marL="0" indent="0">
              <a:lnSpc>
                <a:spcPct val="124000"/>
              </a:lnSpc>
              <a:spcBef>
                <a:spcPts val="0"/>
              </a:spcBef>
              <a:spcAft>
                <a:spcPts val="0"/>
              </a:spcAft>
              <a:buNone/>
            </a:pPr>
            <a:r>
              <a:rPr lang="en-GB" sz="3600" dirty="0">
                <a:solidFill>
                  <a:schemeClr val="accent4">
                    <a:lumMod val="50000"/>
                  </a:schemeClr>
                </a:solidFill>
              </a:rPr>
              <a:t>Economists have identified four possible </a:t>
            </a:r>
            <a:r>
              <a:rPr lang="en-GB" sz="3600" i="1" dirty="0">
                <a:solidFill>
                  <a:schemeClr val="accent4">
                    <a:lumMod val="50000"/>
                  </a:schemeClr>
                </a:solidFill>
              </a:rPr>
              <a:t>market failures </a:t>
            </a:r>
            <a:r>
              <a:rPr lang="en-GB" sz="3600" dirty="0">
                <a:solidFill>
                  <a:schemeClr val="accent4">
                    <a:lumMod val="50000"/>
                  </a:schemeClr>
                </a:solidFill>
              </a:rPr>
              <a:t>that may justify government support.</a:t>
            </a:r>
          </a:p>
        </p:txBody>
      </p:sp>
    </p:spTree>
    <p:extLst>
      <p:ext uri="{BB962C8B-B14F-4D97-AF65-F5344CB8AC3E}">
        <p14:creationId xmlns:p14="http://schemas.microsoft.com/office/powerpoint/2010/main" val="1657229551"/>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p>
        </p:txBody>
      </p:sp>
      <p:sp>
        <p:nvSpPr>
          <p:cNvPr id="3" name="Content Placeholder 2"/>
          <p:cNvSpPr>
            <a:spLocks noGrp="1"/>
          </p:cNvSpPr>
          <p:nvPr>
            <p:ph idx="1"/>
          </p:nvPr>
        </p:nvSpPr>
        <p:spPr>
          <a:xfrm>
            <a:off x="1097280" y="2040044"/>
            <a:ext cx="11094720" cy="4187020"/>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1) </a:t>
            </a:r>
            <a:r>
              <a:rPr lang="en-GB" sz="3600" i="1" dirty="0">
                <a:solidFill>
                  <a:schemeClr val="accent4">
                    <a:lumMod val="50000"/>
                  </a:schemeClr>
                </a:solidFill>
              </a:rPr>
              <a:t>Imperfect information</a:t>
            </a:r>
            <a:r>
              <a:rPr lang="en-GB" sz="3600" dirty="0">
                <a:solidFill>
                  <a:schemeClr val="accent4">
                    <a:lumMod val="50000"/>
                  </a:schemeClr>
                </a:solidFill>
              </a:rPr>
              <a:t>: adverse selection &amp; moral hazard </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Lead investors to withdraw resources </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Government cannot solve the underlying problem, but can compensate for it, allowing start-ups access to finance</a:t>
            </a:r>
          </a:p>
        </p:txBody>
      </p:sp>
    </p:spTree>
    <p:extLst>
      <p:ext uri="{BB962C8B-B14F-4D97-AF65-F5344CB8AC3E}">
        <p14:creationId xmlns:p14="http://schemas.microsoft.com/office/powerpoint/2010/main" val="1949925564"/>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3" name="Content Placeholder 2"/>
          <p:cNvSpPr>
            <a:spLocks noGrp="1"/>
          </p:cNvSpPr>
          <p:nvPr>
            <p:ph idx="1"/>
          </p:nvPr>
        </p:nvSpPr>
        <p:spPr>
          <a:xfrm>
            <a:off x="1097280" y="2040044"/>
            <a:ext cx="10907486" cy="4023360"/>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2) </a:t>
            </a:r>
            <a:r>
              <a:rPr lang="en-GB" sz="3600" i="1" dirty="0">
                <a:solidFill>
                  <a:schemeClr val="accent4">
                    <a:lumMod val="50000"/>
                  </a:schemeClr>
                </a:solidFill>
              </a:rPr>
              <a:t>Innovation externalities</a:t>
            </a:r>
            <a:r>
              <a:rPr lang="en-GB" sz="3600" dirty="0">
                <a:solidFill>
                  <a:schemeClr val="accent4">
                    <a:lumMod val="50000"/>
                  </a:schemeClr>
                </a:solidFill>
              </a:rPr>
              <a:t>: societal value of innovation larger than private value captured by the innovator.  E.g., Invention of the light bulb. </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Under-supply of innovation </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Government could support innovative activities</a:t>
            </a:r>
          </a:p>
        </p:txBody>
      </p:sp>
    </p:spTree>
    <p:extLst>
      <p:ext uri="{BB962C8B-B14F-4D97-AF65-F5344CB8AC3E}">
        <p14:creationId xmlns:p14="http://schemas.microsoft.com/office/powerpoint/2010/main" val="4149376020"/>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3" name="Content Placeholder 2"/>
          <p:cNvSpPr>
            <a:spLocks noGrp="1"/>
          </p:cNvSpPr>
          <p:nvPr>
            <p:ph idx="1"/>
          </p:nvPr>
        </p:nvSpPr>
        <p:spPr>
          <a:xfrm>
            <a:off x="1097280" y="2040044"/>
            <a:ext cx="10058400" cy="4023360"/>
          </a:xfrm>
        </p:spPr>
        <p:txBody>
          <a:bodyPr>
            <a:normAutofit/>
          </a:bodyPr>
          <a:lstStyle/>
          <a:p>
            <a:pPr marL="0" indent="0">
              <a:lnSpc>
                <a:spcPct val="114000"/>
              </a:lnSpc>
              <a:spcBef>
                <a:spcPts val="0"/>
              </a:spcBef>
              <a:spcAft>
                <a:spcPts val="0"/>
              </a:spcAft>
              <a:buNone/>
            </a:pPr>
            <a:r>
              <a:rPr lang="en-GB" sz="3600" dirty="0">
                <a:solidFill>
                  <a:schemeClr val="accent4">
                    <a:lumMod val="50000"/>
                  </a:schemeClr>
                </a:solidFill>
              </a:rPr>
              <a:t>3) </a:t>
            </a:r>
            <a:r>
              <a:rPr lang="en-GB" sz="3600" i="1" dirty="0">
                <a:solidFill>
                  <a:schemeClr val="accent4">
                    <a:lumMod val="50000"/>
                  </a:schemeClr>
                </a:solidFill>
              </a:rPr>
              <a:t>Market Power</a:t>
            </a:r>
            <a:r>
              <a:rPr lang="en-GB" sz="3600" dirty="0">
                <a:solidFill>
                  <a:schemeClr val="accent4">
                    <a:lumMod val="50000"/>
                  </a:schemeClr>
                </a:solidFill>
              </a:rPr>
              <a:t>: tends to deter innovation.</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a:t>
            </a:r>
            <a:r>
              <a:rPr lang="en-US" sz="3600" dirty="0">
                <a:solidFill>
                  <a:schemeClr val="accent4">
                    <a:lumMod val="50000"/>
                  </a:schemeClr>
                </a:solidFill>
              </a:rPr>
              <a:t>he best of all monopoly profits is a quiet life</a:t>
            </a:r>
            <a:r>
              <a:rPr lang="en-GB" sz="3600" dirty="0">
                <a:solidFill>
                  <a:schemeClr val="accent4">
                    <a:lumMod val="50000"/>
                  </a:schemeClr>
                </a:solidFill>
              </a:rPr>
              <a:t>’ —John Hicks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Government can ensure a competitive level playing field</a:t>
            </a:r>
          </a:p>
        </p:txBody>
      </p:sp>
    </p:spTree>
    <p:extLst>
      <p:ext uri="{BB962C8B-B14F-4D97-AF65-F5344CB8AC3E}">
        <p14:creationId xmlns:p14="http://schemas.microsoft.com/office/powerpoint/2010/main" val="1280893875"/>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3" name="Content Placeholder 2"/>
          <p:cNvSpPr>
            <a:spLocks noGrp="1"/>
          </p:cNvSpPr>
          <p:nvPr>
            <p:ph idx="1"/>
          </p:nvPr>
        </p:nvSpPr>
        <p:spPr>
          <a:xfrm>
            <a:off x="1097280" y="2040044"/>
            <a:ext cx="10661904" cy="4123012"/>
          </a:xfrm>
        </p:spPr>
        <p:txBody>
          <a:bodyPr>
            <a:noAutofit/>
          </a:bodyPr>
          <a:lstStyle/>
          <a:p>
            <a:pPr marL="0" indent="0">
              <a:lnSpc>
                <a:spcPct val="113000"/>
              </a:lnSpc>
              <a:spcBef>
                <a:spcPts val="0"/>
              </a:spcBef>
              <a:spcAft>
                <a:spcPts val="0"/>
              </a:spcAft>
              <a:buNone/>
            </a:pPr>
            <a:r>
              <a:rPr lang="en-GB" sz="3600" dirty="0">
                <a:solidFill>
                  <a:schemeClr val="accent4">
                    <a:lumMod val="50000"/>
                  </a:schemeClr>
                </a:solidFill>
              </a:rPr>
              <a:t>4) </a:t>
            </a:r>
            <a:r>
              <a:rPr lang="en-GB" sz="3600" i="1" dirty="0">
                <a:solidFill>
                  <a:schemeClr val="accent4">
                    <a:lumMod val="50000"/>
                  </a:schemeClr>
                </a:solidFill>
              </a:rPr>
              <a:t>Framework conditions</a:t>
            </a:r>
            <a:r>
              <a:rPr lang="en-GB" sz="3600" dirty="0">
                <a:solidFill>
                  <a:schemeClr val="accent4">
                    <a:lumMod val="50000"/>
                  </a:schemeClr>
                </a:solidFill>
              </a:rPr>
              <a:t>: market transaction require a supportive environment. </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Refer to institutions that are more easily run by a government than a private firm – e.g., judiciary</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Government can craft them so as to enable private markets to operate efficiently</a:t>
            </a:r>
          </a:p>
        </p:txBody>
      </p:sp>
    </p:spTree>
    <p:extLst>
      <p:ext uri="{BB962C8B-B14F-4D97-AF65-F5344CB8AC3E}">
        <p14:creationId xmlns:p14="http://schemas.microsoft.com/office/powerpoint/2010/main" val="723926362"/>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3" name="Content Placeholder 2"/>
          <p:cNvSpPr>
            <a:spLocks noGrp="1"/>
          </p:cNvSpPr>
          <p:nvPr>
            <p:ph idx="1"/>
          </p:nvPr>
        </p:nvSpPr>
        <p:spPr>
          <a:xfrm>
            <a:off x="1097280" y="2040044"/>
            <a:ext cx="10049256" cy="4260172"/>
          </a:xfrm>
        </p:spPr>
        <p:txBody>
          <a:bodyPr>
            <a:noAutofit/>
          </a:bodyPr>
          <a:lstStyle/>
          <a:p>
            <a:pPr marL="0" indent="0">
              <a:lnSpc>
                <a:spcPct val="113000"/>
              </a:lnSpc>
              <a:spcBef>
                <a:spcPts val="0"/>
              </a:spcBef>
              <a:spcAft>
                <a:spcPts val="0"/>
              </a:spcAft>
              <a:buNone/>
            </a:pPr>
            <a:r>
              <a:rPr lang="en-GB" sz="3600" dirty="0">
                <a:solidFill>
                  <a:schemeClr val="accent4">
                    <a:lumMod val="50000"/>
                  </a:schemeClr>
                </a:solidFill>
              </a:rPr>
              <a:t>There are also government failures! </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Wrong incentives</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Organizational rigidity</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Incompetence </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Corruption</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r>
              <a:rPr lang="en-GB" sz="3600" dirty="0" err="1">
                <a:solidFill>
                  <a:schemeClr val="accent4">
                    <a:lumMod val="50000"/>
                  </a:schemeClr>
                </a:solidFill>
              </a:rPr>
              <a:t>Slugginesh</a:t>
            </a:r>
            <a:endParaRPr lang="en-GB" sz="3600" dirty="0">
              <a:solidFill>
                <a:schemeClr val="accent4">
                  <a:lumMod val="50000"/>
                </a:schemeClr>
              </a:solidFill>
            </a:endParaRP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p>
        </p:txBody>
      </p:sp>
    </p:spTree>
    <p:extLst>
      <p:ext uri="{BB962C8B-B14F-4D97-AF65-F5344CB8AC3E}">
        <p14:creationId xmlns:p14="http://schemas.microsoft.com/office/powerpoint/2010/main" val="133579686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3" name="Content Placeholder 2"/>
          <p:cNvSpPr>
            <a:spLocks noGrp="1"/>
          </p:cNvSpPr>
          <p:nvPr>
            <p:ph idx="1"/>
          </p:nvPr>
        </p:nvSpPr>
        <p:spPr>
          <a:xfrm>
            <a:off x="1097280" y="2040044"/>
            <a:ext cx="10058400" cy="4023360"/>
          </a:xfrm>
        </p:spPr>
        <p:txBody>
          <a:bodyPr>
            <a:noAutofit/>
          </a:bodyPr>
          <a:lstStyle/>
          <a:p>
            <a:pPr marL="228600" indent="-26988">
              <a:lnSpc>
                <a:spcPct val="113000"/>
              </a:lnSpc>
              <a:spcBef>
                <a:spcPts val="0"/>
              </a:spcBef>
              <a:spcAft>
                <a:spcPts val="0"/>
              </a:spcAft>
              <a:buNone/>
            </a:pPr>
            <a:r>
              <a:rPr lang="en-GB" sz="3600" dirty="0">
                <a:solidFill>
                  <a:schemeClr val="accent4">
                    <a:lumMod val="50000"/>
                  </a:schemeClr>
                </a:solidFill>
              </a:rPr>
              <a:t>Two types of government policies to stimulate the supply and the demand for financial capital:</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Supply side: government funding, tax credits, capital market regulations, framework conditions</a:t>
            </a:r>
          </a:p>
          <a:p>
            <a:pPr marL="576000" indent="-183600">
              <a:lnSpc>
                <a:spcPct val="113000"/>
              </a:lnSpc>
              <a:spcBef>
                <a:spcPts val="0"/>
              </a:spcBef>
              <a:spcAft>
                <a:spcPts val="0"/>
              </a:spcAft>
              <a:buFont typeface="Courier New" panose="02070309020205020404" pitchFamily="49" charset="0"/>
              <a:buChar char="o"/>
            </a:pPr>
            <a:r>
              <a:rPr lang="en-GB" sz="3600" dirty="0">
                <a:solidFill>
                  <a:schemeClr val="accent4">
                    <a:lumMod val="50000"/>
                  </a:schemeClr>
                </a:solidFill>
              </a:rPr>
              <a:t> Demand side: science infrastructure, education, competition</a:t>
            </a:r>
          </a:p>
        </p:txBody>
      </p:sp>
    </p:spTree>
    <p:extLst>
      <p:ext uri="{BB962C8B-B14F-4D97-AF65-F5344CB8AC3E}">
        <p14:creationId xmlns:p14="http://schemas.microsoft.com/office/powerpoint/2010/main" val="3636789775"/>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pic>
        <p:nvPicPr>
          <p:cNvPr id="4" name="Immagine 3"/>
          <p:cNvPicPr>
            <a:picLocks noChangeAspect="1"/>
          </p:cNvPicPr>
          <p:nvPr/>
        </p:nvPicPr>
        <p:blipFill>
          <a:blip r:embed="rId2"/>
          <a:stretch>
            <a:fillRect/>
          </a:stretch>
        </p:blipFill>
        <p:spPr>
          <a:xfrm>
            <a:off x="2055019" y="2039982"/>
            <a:ext cx="7986168" cy="4121893"/>
          </a:xfrm>
          <a:prstGeom prst="rect">
            <a:avLst/>
          </a:prstGeom>
        </p:spPr>
      </p:pic>
    </p:spTree>
    <p:extLst>
      <p:ext uri="{BB962C8B-B14F-4D97-AF65-F5344CB8AC3E}">
        <p14:creationId xmlns:p14="http://schemas.microsoft.com/office/powerpoint/2010/main" val="3388278992"/>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5" name="Content Placeholder 2"/>
          <p:cNvSpPr>
            <a:spLocks noGrp="1"/>
          </p:cNvSpPr>
          <p:nvPr>
            <p:ph idx="1"/>
          </p:nvPr>
        </p:nvSpPr>
        <p:spPr>
          <a:xfrm>
            <a:off x="1175657" y="1981261"/>
            <a:ext cx="10829109" cy="3955807"/>
          </a:xfrm>
        </p:spPr>
        <p:txBody>
          <a:bodyPr>
            <a:noAutofit/>
          </a:bodyPr>
          <a:lstStyle/>
          <a:p>
            <a:pPr marL="0" indent="0">
              <a:lnSpc>
                <a:spcPct val="114000"/>
              </a:lnSpc>
              <a:spcBef>
                <a:spcPts val="0"/>
              </a:spcBef>
              <a:spcAft>
                <a:spcPts val="0"/>
              </a:spcAft>
              <a:buNone/>
            </a:pPr>
            <a:r>
              <a:rPr lang="en-GB" sz="3600" dirty="0">
                <a:solidFill>
                  <a:schemeClr val="accent4">
                    <a:lumMod val="50000"/>
                  </a:schemeClr>
                </a:solidFill>
              </a:rPr>
              <a:t>Three types of financing support</a:t>
            </a:r>
            <a:r>
              <a:rPr lang="en-US" sz="3600" dirty="0">
                <a:solidFill>
                  <a:schemeClr val="accent4">
                    <a:lumMod val="50000"/>
                  </a:schemeClr>
                </a:solidFill>
              </a:rPr>
              <a:t>:</a:t>
            </a:r>
            <a:endParaRPr lang="en-GB" sz="3600" dirty="0">
              <a:solidFill>
                <a:schemeClr val="accent4">
                  <a:lumMod val="50000"/>
                </a:schemeClr>
              </a:solidFill>
            </a:endParaRP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Direct funding for companies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Investment into VC funds – the government becomes a limited partner, and pays management fees and carried interests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Investment through funds-of funds – involves two layers of management fees and carried interests</a:t>
            </a:r>
          </a:p>
        </p:txBody>
      </p:sp>
    </p:spTree>
    <p:extLst>
      <p:ext uri="{BB962C8B-B14F-4D97-AF65-F5344CB8AC3E}">
        <p14:creationId xmlns:p14="http://schemas.microsoft.com/office/powerpoint/2010/main" val="1460960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spcBef>
                <a:spcPts val="1200"/>
              </a:spcBef>
            </a:pPr>
            <a:br>
              <a:rPr lang="en-US" b="1" dirty="0">
                <a:solidFill>
                  <a:schemeClr val="accent4">
                    <a:lumMod val="75000"/>
                  </a:schemeClr>
                </a:solidFill>
              </a:rPr>
            </a:br>
            <a:br>
              <a:rPr lang="en-US" b="1" dirty="0">
                <a:solidFill>
                  <a:schemeClr val="accent4">
                    <a:lumMod val="75000"/>
                  </a:schemeClr>
                </a:solidFill>
              </a:rPr>
            </a:br>
            <a:br>
              <a:rPr lang="en-US" sz="1100" b="1" dirty="0">
                <a:solidFill>
                  <a:schemeClr val="accent4">
                    <a:lumMod val="75000"/>
                  </a:schemeClr>
                </a:solidFill>
              </a:rPr>
            </a:br>
            <a:r>
              <a:rPr lang="en-US" b="1" dirty="0">
                <a:solidFill>
                  <a:schemeClr val="accent4">
                    <a:lumMod val="75000"/>
                  </a:schemeClr>
                </a:solidFill>
              </a:rPr>
              <a:t>Evaluating business opportunities</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a:bodyPr>
          <a:lstStyle/>
          <a:p>
            <a:pPr algn="ctr">
              <a:spcBef>
                <a:spcPts val="600"/>
              </a:spcBef>
              <a:spcAft>
                <a:spcPts val="0"/>
              </a:spcAft>
            </a:pPr>
            <a:endParaRPr lang="en-GB" cap="none" dirty="0">
              <a:solidFill>
                <a:schemeClr val="accent4">
                  <a:lumMod val="75000"/>
                </a:schemeClr>
              </a:solidFill>
              <a:latin typeface="Calibri Light" panose="020F0302020204030204" pitchFamily="34" charset="0"/>
            </a:endParaRPr>
          </a:p>
        </p:txBody>
      </p:sp>
    </p:spTree>
    <p:extLst>
      <p:ext uri="{BB962C8B-B14F-4D97-AF65-F5344CB8AC3E}">
        <p14:creationId xmlns:p14="http://schemas.microsoft.com/office/powerpoint/2010/main" val="1411274169"/>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5" name="Content Placeholder 2"/>
          <p:cNvSpPr>
            <a:spLocks noGrp="1"/>
          </p:cNvSpPr>
          <p:nvPr>
            <p:ph idx="1"/>
          </p:nvPr>
        </p:nvSpPr>
        <p:spPr>
          <a:xfrm>
            <a:off x="1175657" y="1926397"/>
            <a:ext cx="10829109" cy="3955807"/>
          </a:xfrm>
        </p:spPr>
        <p:txBody>
          <a:bodyPr>
            <a:noAutofit/>
          </a:bodyPr>
          <a:lstStyle/>
          <a:p>
            <a:pPr marL="0" indent="0">
              <a:lnSpc>
                <a:spcPct val="114000"/>
              </a:lnSpc>
              <a:spcBef>
                <a:spcPts val="0"/>
              </a:spcBef>
              <a:spcAft>
                <a:spcPts val="0"/>
              </a:spcAft>
              <a:buNone/>
            </a:pPr>
            <a:r>
              <a:rPr lang="en-GB" sz="3600" dirty="0">
                <a:solidFill>
                  <a:schemeClr val="accent4">
                    <a:lumMod val="50000"/>
                  </a:schemeClr>
                </a:solidFill>
              </a:rPr>
              <a:t>Two approaches of providing tax subsidies to investors: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Giving them more upside potential</a:t>
            </a:r>
          </a:p>
          <a:p>
            <a:pPr marL="758160" lvl="4" indent="0">
              <a:lnSpc>
                <a:spcPct val="114000"/>
              </a:lnSpc>
              <a:spcBef>
                <a:spcPts val="0"/>
              </a:spcBef>
              <a:spcAft>
                <a:spcPts val="0"/>
              </a:spcAft>
              <a:buNone/>
            </a:pPr>
            <a:r>
              <a:rPr lang="en-GB" sz="3200" dirty="0">
                <a:solidFill>
                  <a:schemeClr val="accent4">
                    <a:lumMod val="50000"/>
                  </a:schemeClr>
                </a:solidFill>
              </a:rPr>
              <a:t>- Government caps its upside return, leaving extra upside to private investors (in case of success)</a:t>
            </a:r>
          </a:p>
          <a:p>
            <a:pPr marL="576000" indent="-183600">
              <a:lnSpc>
                <a:spcPct val="114000"/>
              </a:lnSpc>
              <a:spcBef>
                <a:spcPts val="0"/>
              </a:spcBef>
              <a:spcAft>
                <a:spcPts val="0"/>
              </a:spcAft>
              <a:buFont typeface="Courier New" panose="02070309020205020404" pitchFamily="49" charset="0"/>
              <a:buChar char="o"/>
            </a:pPr>
            <a:r>
              <a:rPr lang="en-GB" sz="3200" dirty="0">
                <a:solidFill>
                  <a:schemeClr val="accent4">
                    <a:lumMod val="50000"/>
                  </a:schemeClr>
                </a:solidFill>
              </a:rPr>
              <a:t> Giving them more downside protection</a:t>
            </a:r>
          </a:p>
          <a:p>
            <a:pPr marL="758160" lvl="4" indent="0">
              <a:lnSpc>
                <a:spcPct val="114000"/>
              </a:lnSpc>
              <a:spcBef>
                <a:spcPts val="0"/>
              </a:spcBef>
              <a:spcAft>
                <a:spcPts val="0"/>
              </a:spcAft>
              <a:buNone/>
            </a:pPr>
            <a:r>
              <a:rPr lang="en-GB" sz="3200" dirty="0">
                <a:solidFill>
                  <a:schemeClr val="accent4">
                    <a:lumMod val="50000"/>
                  </a:schemeClr>
                </a:solidFill>
                <a:sym typeface="Wingdings" panose="05000000000000000000" pitchFamily="2" charset="2"/>
              </a:rPr>
              <a:t>- G</a:t>
            </a:r>
            <a:r>
              <a:rPr lang="en-GB" sz="3200" dirty="0">
                <a:solidFill>
                  <a:schemeClr val="accent4">
                    <a:lumMod val="50000"/>
                  </a:schemeClr>
                </a:solidFill>
              </a:rPr>
              <a:t>overnment gets its return after private investors achieve a promised return</a:t>
            </a:r>
          </a:p>
        </p:txBody>
      </p:sp>
    </p:spTree>
    <p:extLst>
      <p:ext uri="{BB962C8B-B14F-4D97-AF65-F5344CB8AC3E}">
        <p14:creationId xmlns:p14="http://schemas.microsoft.com/office/powerpoint/2010/main" val="3989839832"/>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pic>
        <p:nvPicPr>
          <p:cNvPr id="3" name="Segnaposto contenuto 2"/>
          <p:cNvPicPr>
            <a:picLocks noGrp="1" noChangeAspect="1"/>
          </p:cNvPicPr>
          <p:nvPr>
            <p:ph idx="1"/>
          </p:nvPr>
        </p:nvPicPr>
        <p:blipFill rotWithShape="1">
          <a:blip r:embed="rId2"/>
          <a:srcRect b="2160"/>
          <a:stretch/>
        </p:blipFill>
        <p:spPr>
          <a:xfrm>
            <a:off x="1431419" y="1794803"/>
            <a:ext cx="9233368" cy="1944000"/>
          </a:xfrm>
          <a:prstGeom prst="rect">
            <a:avLst/>
          </a:prstGeom>
        </p:spPr>
      </p:pic>
      <p:sp>
        <p:nvSpPr>
          <p:cNvPr id="6" name="Content Placeholder 2"/>
          <p:cNvSpPr txBox="1">
            <a:spLocks/>
          </p:cNvSpPr>
          <p:nvPr/>
        </p:nvSpPr>
        <p:spPr>
          <a:xfrm>
            <a:off x="1008452" y="2146226"/>
            <a:ext cx="10996314" cy="395580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5200" indent="-183600">
              <a:lnSpc>
                <a:spcPct val="114000"/>
              </a:lnSpc>
              <a:spcBef>
                <a:spcPts val="0"/>
              </a:spcBef>
              <a:spcAft>
                <a:spcPts val="0"/>
              </a:spcAft>
              <a:buFont typeface="Calibri" panose="020F0502020204030204" pitchFamily="34" charset="0"/>
              <a:buNone/>
            </a:pPr>
            <a:endParaRPr lang="en-GB" sz="3600" dirty="0">
              <a:solidFill>
                <a:schemeClr val="accent4">
                  <a:lumMod val="50000"/>
                </a:schemeClr>
              </a:solidFill>
            </a:endParaRPr>
          </a:p>
          <a:p>
            <a:pPr marL="385200" indent="-183600">
              <a:lnSpc>
                <a:spcPct val="114000"/>
              </a:lnSpc>
              <a:spcBef>
                <a:spcPts val="0"/>
              </a:spcBef>
              <a:spcAft>
                <a:spcPts val="0"/>
              </a:spcAft>
              <a:buFont typeface="Calibri" panose="020F0502020204030204" pitchFamily="34" charset="0"/>
              <a:buNone/>
            </a:pPr>
            <a:endParaRPr lang="en-GB" sz="3600" dirty="0">
              <a:solidFill>
                <a:schemeClr val="accent4">
                  <a:lumMod val="50000"/>
                </a:schemeClr>
              </a:solidFill>
            </a:endParaRPr>
          </a:p>
          <a:p>
            <a:pPr marL="385200" indent="-183600">
              <a:lnSpc>
                <a:spcPct val="114000"/>
              </a:lnSpc>
              <a:spcBef>
                <a:spcPts val="0"/>
              </a:spcBef>
              <a:spcAft>
                <a:spcPts val="0"/>
              </a:spcAft>
              <a:buFont typeface="Calibri" panose="020F0502020204030204" pitchFamily="34" charset="0"/>
              <a:buNone/>
            </a:pPr>
            <a:endParaRPr lang="en-GB" sz="3600" dirty="0">
              <a:solidFill>
                <a:schemeClr val="accent4">
                  <a:lumMod val="50000"/>
                </a:schemeClr>
              </a:solidFill>
            </a:endParaRPr>
          </a:p>
          <a:p>
            <a:pPr marL="0" indent="0">
              <a:lnSpc>
                <a:spcPct val="114000"/>
              </a:lnSpc>
              <a:spcBef>
                <a:spcPts val="0"/>
              </a:spcBef>
              <a:spcAft>
                <a:spcPts val="0"/>
              </a:spcAft>
              <a:buFont typeface="Calibri" panose="020F0502020204030204" pitchFamily="34" charset="0"/>
              <a:buNone/>
            </a:pPr>
            <a:r>
              <a:rPr lang="en-GB" sz="3600" dirty="0">
                <a:solidFill>
                  <a:schemeClr val="accent4">
                    <a:lumMod val="50000"/>
                  </a:schemeClr>
                </a:solidFill>
              </a:rPr>
              <a:t>R&amp;D tax credits available to larger audience than investment tax credits.</a:t>
            </a:r>
          </a:p>
          <a:p>
            <a:pPr marL="0" indent="0">
              <a:lnSpc>
                <a:spcPct val="114000"/>
              </a:lnSpc>
              <a:spcBef>
                <a:spcPts val="0"/>
              </a:spcBef>
              <a:spcAft>
                <a:spcPts val="0"/>
              </a:spcAft>
              <a:buFont typeface="Calibri" panose="020F0502020204030204" pitchFamily="34" charset="0"/>
              <a:buNone/>
            </a:pPr>
            <a:r>
              <a:rPr lang="en-GB" sz="3600" dirty="0">
                <a:solidFill>
                  <a:schemeClr val="accent4">
                    <a:lumMod val="50000"/>
                  </a:schemeClr>
                </a:solidFill>
              </a:rPr>
              <a:t>Tax relief and capital gain relief only for limited companies.</a:t>
            </a:r>
          </a:p>
        </p:txBody>
      </p:sp>
    </p:spTree>
    <p:extLst>
      <p:ext uri="{BB962C8B-B14F-4D97-AF65-F5344CB8AC3E}">
        <p14:creationId xmlns:p14="http://schemas.microsoft.com/office/powerpoint/2010/main" val="1560427204"/>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6" name="Content Placeholder 2"/>
          <p:cNvSpPr txBox="1">
            <a:spLocks/>
          </p:cNvSpPr>
          <p:nvPr/>
        </p:nvSpPr>
        <p:spPr>
          <a:xfrm>
            <a:off x="962732" y="1962973"/>
            <a:ext cx="10829109" cy="395580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2075" indent="-92075">
              <a:lnSpc>
                <a:spcPct val="114000"/>
              </a:lnSpc>
              <a:spcBef>
                <a:spcPts val="0"/>
              </a:spcBef>
              <a:spcAft>
                <a:spcPts val="0"/>
              </a:spcAft>
              <a:buFont typeface="Calibri" panose="020F0502020204030204" pitchFamily="34" charset="0"/>
              <a:buNone/>
            </a:pPr>
            <a:r>
              <a:rPr lang="en-GB" sz="3600" dirty="0">
                <a:solidFill>
                  <a:schemeClr val="accent4">
                    <a:lumMod val="50000"/>
                  </a:schemeClr>
                </a:solidFill>
              </a:rPr>
              <a:t>Capital market regulations can make it easier to fundraise.</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 common approach is to loosen requirements by stock exchanges </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Another is the creation of stock exchanges (or segments) targeting entrepreneurial companies</a:t>
            </a:r>
          </a:p>
          <a:p>
            <a:pPr marL="92075" indent="-92075">
              <a:lnSpc>
                <a:spcPct val="114000"/>
              </a:lnSpc>
              <a:spcBef>
                <a:spcPts val="0"/>
              </a:spcBef>
              <a:spcAft>
                <a:spcPts val="0"/>
              </a:spcAft>
              <a:buFont typeface="Calibri" panose="020F0502020204030204" pitchFamily="34" charset="0"/>
              <a:buNone/>
            </a:pPr>
            <a:endParaRPr lang="en-GB" sz="3600" dirty="0">
              <a:solidFill>
                <a:schemeClr val="accent4">
                  <a:lumMod val="50000"/>
                </a:schemeClr>
              </a:solidFill>
            </a:endParaRPr>
          </a:p>
        </p:txBody>
      </p:sp>
    </p:spTree>
    <p:extLst>
      <p:ext uri="{BB962C8B-B14F-4D97-AF65-F5344CB8AC3E}">
        <p14:creationId xmlns:p14="http://schemas.microsoft.com/office/powerpoint/2010/main" val="501260270"/>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6" name="Content Placeholder 2"/>
          <p:cNvSpPr txBox="1">
            <a:spLocks/>
          </p:cNvSpPr>
          <p:nvPr/>
        </p:nvSpPr>
        <p:spPr>
          <a:xfrm>
            <a:off x="1008452" y="1853245"/>
            <a:ext cx="10996314" cy="395580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spcBef>
                <a:spcPts val="0"/>
              </a:spcBef>
              <a:spcAft>
                <a:spcPts val="0"/>
              </a:spcAft>
              <a:buFont typeface="Calibri" panose="020F0502020204030204" pitchFamily="34" charset="0"/>
              <a:buNone/>
            </a:pPr>
            <a:r>
              <a:rPr lang="en-GB" sz="3600" dirty="0">
                <a:solidFill>
                  <a:schemeClr val="accent4">
                    <a:lumMod val="50000"/>
                  </a:schemeClr>
                </a:solidFill>
              </a:rPr>
              <a:t>Framework conditions concern the whole corporate sector:</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Legal system reliability: common law is better than civil law for investors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Corruption</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Regulatory barriers to (new) business activity</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t>
            </a:r>
            <a:r>
              <a:rPr lang="en-GB" sz="3600" dirty="0" err="1">
                <a:solidFill>
                  <a:schemeClr val="accent4">
                    <a:lumMod val="50000"/>
                  </a:schemeClr>
                </a:solidFill>
              </a:rPr>
              <a:t>Labor</a:t>
            </a:r>
            <a:r>
              <a:rPr lang="en-GB" sz="3600" dirty="0">
                <a:solidFill>
                  <a:schemeClr val="accent4">
                    <a:lumMod val="50000"/>
                  </a:schemeClr>
                </a:solidFill>
              </a:rPr>
              <a:t> legislation</a:t>
            </a:r>
          </a:p>
          <a:p>
            <a:pPr marL="385200" indent="-183600">
              <a:lnSpc>
                <a:spcPct val="114000"/>
              </a:lnSpc>
              <a:spcBef>
                <a:spcPts val="0"/>
              </a:spcBef>
              <a:spcAft>
                <a:spcPts val="0"/>
              </a:spcAft>
              <a:buFont typeface="Calibri" panose="020F0502020204030204" pitchFamily="34" charset="0"/>
              <a:buNone/>
            </a:pPr>
            <a:endParaRPr lang="en-GB" sz="3600" dirty="0">
              <a:solidFill>
                <a:schemeClr val="accent4">
                  <a:lumMod val="50000"/>
                </a:schemeClr>
              </a:solidFill>
            </a:endParaRPr>
          </a:p>
        </p:txBody>
      </p:sp>
    </p:spTree>
    <p:extLst>
      <p:ext uri="{BB962C8B-B14F-4D97-AF65-F5344CB8AC3E}">
        <p14:creationId xmlns:p14="http://schemas.microsoft.com/office/powerpoint/2010/main" val="4131039437"/>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69038"/>
            <a:ext cx="11913326" cy="1450757"/>
          </a:xfrm>
        </p:spPr>
        <p:txBody>
          <a:bodyPr>
            <a:normAutofit/>
          </a:bodyPr>
          <a:lstStyle/>
          <a:p>
            <a:pPr algn="ctr"/>
            <a:r>
              <a:rPr lang="en-US" sz="6000" dirty="0">
                <a:solidFill>
                  <a:schemeClr val="accent4">
                    <a:lumMod val="50000"/>
                  </a:schemeClr>
                </a:solidFill>
              </a:rPr>
              <a:t>The role of government</a:t>
            </a:r>
            <a:endParaRPr lang="en-US" sz="6000" b="1" dirty="0">
              <a:solidFill>
                <a:schemeClr val="accent4">
                  <a:lumMod val="50000"/>
                </a:schemeClr>
              </a:solidFill>
            </a:endParaRPr>
          </a:p>
        </p:txBody>
      </p:sp>
      <p:sp>
        <p:nvSpPr>
          <p:cNvPr id="6" name="Content Placeholder 2"/>
          <p:cNvSpPr txBox="1">
            <a:spLocks/>
          </p:cNvSpPr>
          <p:nvPr/>
        </p:nvSpPr>
        <p:spPr>
          <a:xfrm>
            <a:off x="1008452" y="1880677"/>
            <a:ext cx="10996314" cy="44744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spcBef>
                <a:spcPts val="0"/>
              </a:spcBef>
              <a:spcAft>
                <a:spcPts val="0"/>
              </a:spcAft>
              <a:buFont typeface="Calibri" panose="020F0502020204030204" pitchFamily="34" charset="0"/>
              <a:buNone/>
            </a:pPr>
            <a:r>
              <a:rPr lang="en-GB" sz="3600" dirty="0">
                <a:solidFill>
                  <a:schemeClr val="accent4">
                    <a:lumMod val="50000"/>
                  </a:schemeClr>
                </a:solidFill>
              </a:rPr>
              <a:t>Demand-side policies promote the creation of entrepreneurial companies that then demand capital.</a:t>
            </a:r>
          </a:p>
          <a:p>
            <a:pPr marL="0" indent="0">
              <a:lnSpc>
                <a:spcPct val="114000"/>
              </a:lnSpc>
              <a:spcBef>
                <a:spcPts val="0"/>
              </a:spcBef>
              <a:spcAft>
                <a:spcPts val="0"/>
              </a:spcAft>
              <a:buFont typeface="Calibri" panose="020F0502020204030204" pitchFamily="34" charset="0"/>
              <a:buNone/>
            </a:pPr>
            <a:r>
              <a:rPr lang="en-GB" sz="3600" dirty="0">
                <a:solidFill>
                  <a:schemeClr val="accent4">
                    <a:lumMod val="50000"/>
                  </a:schemeClr>
                </a:solidFill>
              </a:rPr>
              <a:t>Three main approaches: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Supporting R&amp;D and its commercialization</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Fostering education to generated a larger talent pool</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Ensuring affordable real estate to allow physical concentration</a:t>
            </a:r>
          </a:p>
          <a:p>
            <a:pPr marL="385200" indent="-183600">
              <a:lnSpc>
                <a:spcPct val="114000"/>
              </a:lnSpc>
              <a:spcBef>
                <a:spcPts val="0"/>
              </a:spcBef>
              <a:spcAft>
                <a:spcPts val="0"/>
              </a:spcAft>
              <a:buFont typeface="Calibri" panose="020F0502020204030204" pitchFamily="34" charset="0"/>
              <a:buNone/>
            </a:pPr>
            <a:endParaRPr lang="en-GB" sz="3600" dirty="0">
              <a:solidFill>
                <a:schemeClr val="accent4">
                  <a:lumMod val="50000"/>
                </a:schemeClr>
              </a:solidFill>
            </a:endParaRPr>
          </a:p>
        </p:txBody>
      </p:sp>
    </p:spTree>
    <p:extLst>
      <p:ext uri="{BB962C8B-B14F-4D97-AF65-F5344CB8AC3E}">
        <p14:creationId xmlns:p14="http://schemas.microsoft.com/office/powerpoint/2010/main" val="3508031246"/>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spcBef>
                <a:spcPts val="1200"/>
              </a:spcBef>
            </a:pPr>
            <a:br>
              <a:rPr lang="en-US" b="1" dirty="0">
                <a:solidFill>
                  <a:schemeClr val="accent4">
                    <a:lumMod val="75000"/>
                  </a:schemeClr>
                </a:solidFill>
              </a:rPr>
            </a:br>
            <a:br>
              <a:rPr lang="en-US" b="1" dirty="0">
                <a:solidFill>
                  <a:schemeClr val="accent4">
                    <a:lumMod val="75000"/>
                  </a:schemeClr>
                </a:solidFill>
              </a:rPr>
            </a:br>
            <a:br>
              <a:rPr lang="en-US" sz="1100" b="1" dirty="0">
                <a:solidFill>
                  <a:schemeClr val="accent4">
                    <a:lumMod val="75000"/>
                  </a:schemeClr>
                </a:solidFill>
              </a:rPr>
            </a:br>
            <a:r>
              <a:rPr lang="en-US" b="1" dirty="0">
                <a:solidFill>
                  <a:schemeClr val="accent4">
                    <a:lumMod val="75000"/>
                  </a:schemeClr>
                </a:solidFill>
              </a:rPr>
              <a:t>10 lessons</a:t>
            </a:r>
            <a:br>
              <a:rPr lang="en-US" b="1" dirty="0">
                <a:solidFill>
                  <a:schemeClr val="accent4">
                    <a:lumMod val="75000"/>
                  </a:schemeClr>
                </a:solidFill>
              </a:rPr>
            </a:br>
            <a:endParaRPr lang="en-US" b="1" dirty="0">
              <a:solidFill>
                <a:schemeClr val="accent4">
                  <a:lumMod val="75000"/>
                </a:schemeClr>
              </a:solidFill>
            </a:endParaRPr>
          </a:p>
        </p:txBody>
      </p:sp>
      <p:sp>
        <p:nvSpPr>
          <p:cNvPr id="3" name="Subtitle 2"/>
          <p:cNvSpPr>
            <a:spLocks noGrp="1"/>
          </p:cNvSpPr>
          <p:nvPr>
            <p:ph type="subTitle" idx="1"/>
          </p:nvPr>
        </p:nvSpPr>
        <p:spPr>
          <a:xfrm>
            <a:off x="1097280" y="4581350"/>
            <a:ext cx="10058400" cy="1716580"/>
          </a:xfrm>
        </p:spPr>
        <p:txBody>
          <a:bodyPr>
            <a:normAutofit/>
          </a:bodyPr>
          <a:lstStyle/>
          <a:p>
            <a:pPr algn="ctr">
              <a:spcBef>
                <a:spcPts val="600"/>
              </a:spcBef>
              <a:spcAft>
                <a:spcPts val="0"/>
              </a:spcAft>
            </a:pPr>
            <a:r>
              <a:rPr lang="en-GB" cap="none" dirty="0">
                <a:solidFill>
                  <a:schemeClr val="accent4">
                    <a:lumMod val="75000"/>
                  </a:schemeClr>
                </a:solidFill>
                <a:latin typeface="Calibri Light" panose="020F0302020204030204" pitchFamily="34" charset="0"/>
              </a:rPr>
              <a:t> </a:t>
            </a:r>
          </a:p>
        </p:txBody>
      </p:sp>
    </p:spTree>
    <p:extLst>
      <p:ext uri="{BB962C8B-B14F-4D97-AF65-F5344CB8AC3E}">
        <p14:creationId xmlns:p14="http://schemas.microsoft.com/office/powerpoint/2010/main" val="1046590292"/>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1. Start-ups ≠ SMEs</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Growth</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Likelihood of failure</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Access to debt finance…</a:t>
            </a: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536</a:t>
            </a:fld>
            <a:endParaRPr lang="en-US" dirty="0"/>
          </a:p>
        </p:txBody>
      </p:sp>
    </p:spTree>
    <p:extLst>
      <p:ext uri="{BB962C8B-B14F-4D97-AF65-F5344CB8AC3E}">
        <p14:creationId xmlns:p14="http://schemas.microsoft.com/office/powerpoint/2010/main" val="226940673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2. Raising financing is hard</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VCs accept perhaps only 1/50 of applications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Founders generally need to finance their ventures themselves, at least initially</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Bank loans and some other forms of debt finance are often not available for start-ups</a:t>
            </a:r>
          </a:p>
          <a:p>
            <a:pPr marL="201168" lvl="1" indent="0">
              <a:buNone/>
            </a:pPr>
            <a:endParaRPr lang="en-GB" sz="3600" dirty="0">
              <a:solidFill>
                <a:schemeClr val="accent4">
                  <a:lumMod val="50000"/>
                </a:schemeClr>
              </a:solidFill>
            </a:endParaRPr>
          </a:p>
          <a:p>
            <a:pPr marL="201168" lvl="1" indent="0">
              <a:buNone/>
            </a:pPr>
            <a:endParaRPr lang="en-GB" sz="3600" dirty="0">
              <a:solidFill>
                <a:schemeClr val="accent4">
                  <a:lumMod val="50000"/>
                </a:schemeClr>
              </a:solidFill>
            </a:endParaRPr>
          </a:p>
          <a:p>
            <a:pPr marL="201168" lvl="1" indent="0">
              <a:buNone/>
            </a:pPr>
            <a:endParaRPr lang="en-GB" sz="3600" dirty="0">
              <a:solidFill>
                <a:schemeClr val="accent4">
                  <a:lumMod val="50000"/>
                </a:schemeClr>
              </a:solidFill>
            </a:endParaRPr>
          </a:p>
          <a:p>
            <a:pPr marL="201168" lvl="1" indent="0">
              <a:buNone/>
            </a:pPr>
            <a:r>
              <a:rPr lang="en-GB" sz="3600" dirty="0">
                <a:solidFill>
                  <a:schemeClr val="accent4">
                    <a:lumMod val="50000"/>
                  </a:schemeClr>
                </a:solidFill>
              </a:rPr>
              <a:t> </a:t>
            </a: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537</a:t>
            </a:fld>
            <a:endParaRPr lang="en-US" dirty="0"/>
          </a:p>
        </p:txBody>
      </p:sp>
    </p:spTree>
    <p:extLst>
      <p:ext uri="{BB962C8B-B14F-4D97-AF65-F5344CB8AC3E}">
        <p14:creationId xmlns:p14="http://schemas.microsoft.com/office/powerpoint/2010/main" val="2010526010"/>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3. Bet the jockey, not the horse</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Survey evidence on VCs finds that: </a:t>
            </a:r>
          </a:p>
          <a:p>
            <a:pPr marL="685008" lvl="1" indent="0">
              <a:lnSpc>
                <a:spcPct val="114000"/>
              </a:lnSpc>
              <a:spcBef>
                <a:spcPts val="0"/>
              </a:spcBef>
              <a:spcAft>
                <a:spcPts val="0"/>
              </a:spcAft>
              <a:buNone/>
            </a:pPr>
            <a:r>
              <a:rPr lang="en-US" sz="3400" dirty="0">
                <a:solidFill>
                  <a:schemeClr val="accent4">
                    <a:lumMod val="50000"/>
                  </a:schemeClr>
                </a:solidFill>
              </a:rPr>
              <a:t>- Team is key driver for successes (96%) and failures (92%) </a:t>
            </a:r>
          </a:p>
          <a:p>
            <a:pPr marL="685008" lvl="1" indent="0">
              <a:lnSpc>
                <a:spcPct val="114000"/>
              </a:lnSpc>
              <a:spcBef>
                <a:spcPts val="0"/>
              </a:spcBef>
              <a:spcAft>
                <a:spcPts val="0"/>
              </a:spcAft>
              <a:buNone/>
            </a:pPr>
            <a:r>
              <a:rPr lang="en-US" sz="3400" dirty="0">
                <a:solidFill>
                  <a:schemeClr val="accent4">
                    <a:lumMod val="50000"/>
                  </a:schemeClr>
                </a:solidFill>
              </a:rPr>
              <a:t>- Business model is key driver for successes (60%) and failures (57%)</a:t>
            </a:r>
            <a:endParaRPr lang="en-GB" sz="3400" dirty="0">
              <a:solidFill>
                <a:schemeClr val="accent4">
                  <a:lumMod val="50000"/>
                </a:schemeClr>
              </a:solidFill>
            </a:endParaRPr>
          </a:p>
          <a:p>
            <a:pPr marL="201168" lvl="1" indent="0">
              <a:buNone/>
            </a:pPr>
            <a:endParaRPr lang="en-GB" sz="3600" dirty="0">
              <a:solidFill>
                <a:schemeClr val="accent4">
                  <a:lumMod val="50000"/>
                </a:schemeClr>
              </a:solidFill>
            </a:endParaRPr>
          </a:p>
          <a:p>
            <a:pPr marL="201168" lvl="1" indent="0">
              <a:buNone/>
            </a:pPr>
            <a:r>
              <a:rPr lang="en-GB" sz="3600" dirty="0">
                <a:solidFill>
                  <a:schemeClr val="accent4">
                    <a:lumMod val="50000"/>
                  </a:schemeClr>
                </a:solidFill>
              </a:rPr>
              <a:t> </a:t>
            </a: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538</a:t>
            </a:fld>
            <a:endParaRPr lang="en-US" dirty="0"/>
          </a:p>
        </p:txBody>
      </p:sp>
    </p:spTree>
    <p:extLst>
      <p:ext uri="{BB962C8B-B14F-4D97-AF65-F5344CB8AC3E}">
        <p14:creationId xmlns:p14="http://schemas.microsoft.com/office/powerpoint/2010/main" val="1210438644"/>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4. Financing requires matching</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Both entrepreneurial firms and VCs actively search for financing / investment targets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Entrepreneurs rarely find investors through cold calling</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Rather, third-party introductions or matching after a longer looser relationship is likely to work better</a:t>
            </a:r>
          </a:p>
          <a:p>
            <a:pPr marL="576000" indent="-183600">
              <a:lnSpc>
                <a:spcPct val="114000"/>
              </a:lnSpc>
              <a:spcBef>
                <a:spcPts val="0"/>
              </a:spcBef>
              <a:spcAft>
                <a:spcPts val="0"/>
              </a:spcAft>
              <a:buFont typeface="Courier New" panose="02070309020205020404" pitchFamily="49" charset="0"/>
              <a:buChar char="o"/>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539</a:t>
            </a:fld>
            <a:endParaRPr lang="en-US" dirty="0"/>
          </a:p>
        </p:txBody>
      </p:sp>
    </p:spTree>
    <p:extLst>
      <p:ext uri="{BB962C8B-B14F-4D97-AF65-F5344CB8AC3E}">
        <p14:creationId xmlns:p14="http://schemas.microsoft.com/office/powerpoint/2010/main" val="2963640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chemeClr val="accent4">
                    <a:lumMod val="50000"/>
                  </a:schemeClr>
                </a:solidFill>
              </a:rPr>
              <a:t>Learning goals</a:t>
            </a:r>
          </a:p>
        </p:txBody>
      </p:sp>
      <p:sp>
        <p:nvSpPr>
          <p:cNvPr id="3" name="Content Placeholder 2"/>
          <p:cNvSpPr>
            <a:spLocks noGrp="1"/>
          </p:cNvSpPr>
          <p:nvPr>
            <p:ph idx="1"/>
          </p:nvPr>
        </p:nvSpPr>
        <p:spPr>
          <a:xfrm>
            <a:off x="1097280" y="1845734"/>
            <a:ext cx="10755630" cy="4683082"/>
          </a:xfrm>
        </p:spPr>
        <p:txBody>
          <a:bodyPr>
            <a:noAutofit/>
          </a:bodyPr>
          <a:lstStyle/>
          <a:p>
            <a:pPr marL="457200" lvl="0" indent="-457200">
              <a:buFont typeface="+mj-lt"/>
              <a:buAutoNum type="arabicPeriod"/>
            </a:pPr>
            <a:r>
              <a:rPr lang="en-GB" sz="3600" dirty="0">
                <a:solidFill>
                  <a:schemeClr val="accent4">
                    <a:lumMod val="50000"/>
                  </a:schemeClr>
                </a:solidFill>
              </a:rPr>
              <a:t>Learn a structured framework for evaluating venture opportunities.</a:t>
            </a:r>
          </a:p>
          <a:p>
            <a:pPr marL="457200" lvl="0" indent="-457200">
              <a:buFont typeface="+mj-lt"/>
              <a:buAutoNum type="arabicPeriod"/>
            </a:pPr>
            <a:r>
              <a:rPr lang="en-GB" sz="3600" dirty="0">
                <a:solidFill>
                  <a:schemeClr val="accent4">
                    <a:lumMod val="50000"/>
                  </a:schemeClr>
                </a:solidFill>
              </a:rPr>
              <a:t>Learn to break down a business’ value proposition into its individual components.</a:t>
            </a:r>
          </a:p>
          <a:p>
            <a:pPr marL="457200" lvl="0" indent="-457200">
              <a:buFont typeface="+mj-lt"/>
              <a:buAutoNum type="arabicPeriod"/>
            </a:pPr>
            <a:r>
              <a:rPr lang="en-GB" sz="3600" dirty="0">
                <a:solidFill>
                  <a:schemeClr val="accent4">
                    <a:lumMod val="50000"/>
                  </a:schemeClr>
                </a:solidFill>
              </a:rPr>
              <a:t>Learn to assess the attractiveness, risks, and competitive advantages of a new venture.</a:t>
            </a:r>
          </a:p>
          <a:p>
            <a:pPr marL="457200" lvl="0" indent="-457200">
              <a:buFont typeface="+mj-lt"/>
              <a:buAutoNum type="arabicPeriod"/>
            </a:pPr>
            <a:r>
              <a:rPr lang="en-GB" sz="3600" dirty="0">
                <a:solidFill>
                  <a:schemeClr val="accent4">
                    <a:lumMod val="50000"/>
                  </a:schemeClr>
                </a:solidFill>
              </a:rPr>
              <a:t>Learn to perform due diligence on a new venture’s business plan.</a:t>
            </a:r>
          </a:p>
          <a:p>
            <a:pPr marL="457200" indent="-457200">
              <a:buFont typeface="+mj-lt"/>
              <a:buAutoNum type="arabicPeriod"/>
            </a:pPr>
            <a:endParaRPr lang="en-GB"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54</a:t>
            </a:fld>
            <a:endParaRPr lang="en-US" dirty="0"/>
          </a:p>
        </p:txBody>
      </p:sp>
    </p:spTree>
    <p:extLst>
      <p:ext uri="{BB962C8B-B14F-4D97-AF65-F5344CB8AC3E}">
        <p14:creationId xmlns:p14="http://schemas.microsoft.com/office/powerpoint/2010/main" val="2162777330"/>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chemeClr val="accent4">
                    <a:lumMod val="50000"/>
                  </a:schemeClr>
                </a:solidFill>
              </a:rPr>
              <a:t>5. Strategic investors ≠ financial investors</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Strategic investors (= other firms) are interested in entrepreneurial firms because of synergistic reasons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Financial investors aim to add value to the firm but cannot offer synergy</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To the extent synergy benefits make it possible to add value, strategic investors can offer higher valuations</a:t>
            </a:r>
          </a:p>
          <a:p>
            <a:pPr marL="201168" lvl="1" indent="0">
              <a:buNone/>
            </a:pPr>
            <a:r>
              <a:rPr lang="en-GB" sz="3600" dirty="0">
                <a:solidFill>
                  <a:schemeClr val="accent4">
                    <a:lumMod val="50000"/>
                  </a:schemeClr>
                </a:solidFill>
              </a:rPr>
              <a:t> </a:t>
            </a: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540</a:t>
            </a:fld>
            <a:endParaRPr lang="en-US" dirty="0"/>
          </a:p>
        </p:txBody>
      </p:sp>
    </p:spTree>
    <p:extLst>
      <p:ext uri="{BB962C8B-B14F-4D97-AF65-F5344CB8AC3E}">
        <p14:creationId xmlns:p14="http://schemas.microsoft.com/office/powerpoint/2010/main" val="4104404997"/>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6. Valuation is not everything</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Deal terms can have mechanic effects on the valuation</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A higher valuation may be acceptable to the investor only if it has other unpleasant terms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Some investors have more to offer to the firm than others</a:t>
            </a: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541</a:t>
            </a:fld>
            <a:endParaRPr lang="en-US" dirty="0"/>
          </a:p>
        </p:txBody>
      </p:sp>
    </p:spTree>
    <p:extLst>
      <p:ext uri="{BB962C8B-B14F-4D97-AF65-F5344CB8AC3E}">
        <p14:creationId xmlns:p14="http://schemas.microsoft.com/office/powerpoint/2010/main" val="3415183369"/>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7. Contracts are incomplete</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It is impossible to write a contract that covers all contingencies</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Term sheets frequently address this by </a:t>
            </a:r>
            <a:r>
              <a:rPr lang="en-US" sz="3600" dirty="0">
                <a:solidFill>
                  <a:schemeClr val="accent4">
                    <a:lumMod val="50000"/>
                  </a:schemeClr>
                </a:solidFill>
              </a:rPr>
              <a:t>defining contingencies through milestones, and actions if milestones are not reached</a:t>
            </a:r>
          </a:p>
          <a:p>
            <a:pPr marL="576000" indent="-183600">
              <a:lnSpc>
                <a:spcPct val="114000"/>
              </a:lnSpc>
              <a:spcBef>
                <a:spcPts val="0"/>
              </a:spcBef>
              <a:spcAft>
                <a:spcPts val="0"/>
              </a:spcAft>
              <a:buFont typeface="Courier New" panose="02070309020205020404" pitchFamily="49" charset="0"/>
              <a:buChar char="o"/>
            </a:pPr>
            <a:r>
              <a:rPr lang="en-US" sz="3600" dirty="0">
                <a:solidFill>
                  <a:schemeClr val="accent4">
                    <a:lumMod val="50000"/>
                  </a:schemeClr>
                </a:solidFill>
              </a:rPr>
              <a:t> </a:t>
            </a:r>
            <a:r>
              <a:rPr lang="en-GB" sz="3600" dirty="0">
                <a:solidFill>
                  <a:schemeClr val="accent4">
                    <a:lumMod val="50000"/>
                  </a:schemeClr>
                </a:solidFill>
              </a:rPr>
              <a:t>Trust allows parties to transact even if contingencies cannot be covered adequately with milestones</a:t>
            </a: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542</a:t>
            </a:fld>
            <a:endParaRPr lang="en-US" dirty="0"/>
          </a:p>
        </p:txBody>
      </p:sp>
    </p:spTree>
    <p:extLst>
      <p:ext uri="{BB962C8B-B14F-4D97-AF65-F5344CB8AC3E}">
        <p14:creationId xmlns:p14="http://schemas.microsoft.com/office/powerpoint/2010/main" val="1469350484"/>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8. Start-ups mature over time</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Risk / discount rate decreases over time</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 firm will benefit from different inputs </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The firm will need to become a more professional and formal organization</a:t>
            </a:r>
          </a:p>
          <a:p>
            <a:pPr marL="392400" indent="0">
              <a:lnSpc>
                <a:spcPct val="114000"/>
              </a:lnSpc>
              <a:spcBef>
                <a:spcPts val="0"/>
              </a:spcBef>
              <a:spcAft>
                <a:spcPts val="0"/>
              </a:spcAft>
              <a:buNone/>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543</a:t>
            </a:fld>
            <a:endParaRPr lang="en-US" dirty="0"/>
          </a:p>
        </p:txBody>
      </p:sp>
    </p:spTree>
    <p:extLst>
      <p:ext uri="{BB962C8B-B14F-4D97-AF65-F5344CB8AC3E}">
        <p14:creationId xmlns:p14="http://schemas.microsoft.com/office/powerpoint/2010/main" val="379840295"/>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solidFill>
                  <a:schemeClr val="accent4">
                    <a:lumMod val="50000"/>
                  </a:schemeClr>
                </a:solidFill>
              </a:rPr>
              <a:t>9. Timing matters</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VC financing and the market for exits are cyclical</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In terms of the development of the business, firms have an optimal time to exit</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This may depend on the type of exit</a:t>
            </a:r>
          </a:p>
          <a:p>
            <a:pPr marL="392400" indent="0">
              <a:lnSpc>
                <a:spcPct val="114000"/>
              </a:lnSpc>
              <a:spcBef>
                <a:spcPts val="0"/>
              </a:spcBef>
              <a:spcAft>
                <a:spcPts val="0"/>
              </a:spcAft>
              <a:buNone/>
            </a:pPr>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544</a:t>
            </a:fld>
            <a:endParaRPr lang="en-US" dirty="0"/>
          </a:p>
        </p:txBody>
      </p:sp>
    </p:spTree>
    <p:extLst>
      <p:ext uri="{BB962C8B-B14F-4D97-AF65-F5344CB8AC3E}">
        <p14:creationId xmlns:p14="http://schemas.microsoft.com/office/powerpoint/2010/main" val="2101911954"/>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a:solidFill>
                  <a:schemeClr val="accent4">
                    <a:lumMod val="50000"/>
                  </a:schemeClr>
                </a:solidFill>
              </a:rPr>
              <a:t>1</a:t>
            </a:r>
            <a:r>
              <a:rPr lang="en-GB" sz="6000" dirty="0">
                <a:solidFill>
                  <a:schemeClr val="accent4">
                    <a:lumMod val="50000"/>
                  </a:schemeClr>
                </a:solidFill>
              </a:rPr>
              <a:t>0</a:t>
            </a:r>
            <a:r>
              <a:rPr lang="en-GB" sz="6000">
                <a:solidFill>
                  <a:schemeClr val="accent4">
                    <a:lumMod val="50000"/>
                  </a:schemeClr>
                </a:solidFill>
              </a:rPr>
              <a:t>. </a:t>
            </a:r>
            <a:r>
              <a:rPr lang="en-GB" sz="6000" dirty="0">
                <a:solidFill>
                  <a:schemeClr val="accent4">
                    <a:lumMod val="50000"/>
                  </a:schemeClr>
                </a:solidFill>
              </a:rPr>
              <a:t>Acquisition #1 successful exit </a:t>
            </a:r>
          </a:p>
        </p:txBody>
      </p:sp>
      <p:sp>
        <p:nvSpPr>
          <p:cNvPr id="3" name="Content Placeholder 2"/>
          <p:cNvSpPr>
            <a:spLocks noGrp="1"/>
          </p:cNvSpPr>
          <p:nvPr>
            <p:ph idx="1"/>
          </p:nvPr>
        </p:nvSpPr>
        <p:spPr>
          <a:xfrm>
            <a:off x="751115" y="1845734"/>
            <a:ext cx="11342914" cy="4600786"/>
          </a:xfrm>
        </p:spPr>
        <p:txBody>
          <a:bodyPr>
            <a:noAutofit/>
          </a:bodyPr>
          <a:lstStyle/>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Being acquired requires different things than IPO</a:t>
            </a:r>
          </a:p>
          <a:p>
            <a:pPr marL="576000" indent="-183600">
              <a:lnSpc>
                <a:spcPct val="114000"/>
              </a:lnSpc>
              <a:spcBef>
                <a:spcPts val="0"/>
              </a:spcBef>
              <a:spcAft>
                <a:spcPts val="0"/>
              </a:spcAft>
              <a:buFont typeface="Courier New" panose="02070309020205020404" pitchFamily="49" charset="0"/>
              <a:buChar char="o"/>
            </a:pPr>
            <a:r>
              <a:rPr lang="en-GB" sz="3600" dirty="0">
                <a:solidFill>
                  <a:schemeClr val="accent4">
                    <a:lumMod val="50000"/>
                  </a:schemeClr>
                </a:solidFill>
              </a:rPr>
              <a:t> It makes sense to prepare in advance</a:t>
            </a:r>
          </a:p>
          <a:p>
            <a:pPr lvl="1"/>
            <a:endParaRPr lang="en-GB"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545</a:t>
            </a:fld>
            <a:endParaRPr lang="en-US" dirty="0"/>
          </a:p>
        </p:txBody>
      </p:sp>
    </p:spTree>
    <p:extLst>
      <p:ext uri="{BB962C8B-B14F-4D97-AF65-F5344CB8AC3E}">
        <p14:creationId xmlns:p14="http://schemas.microsoft.com/office/powerpoint/2010/main" val="614783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Evaluating a business opportunity</a:t>
            </a:r>
          </a:p>
        </p:txBody>
      </p:sp>
      <p:sp>
        <p:nvSpPr>
          <p:cNvPr id="3" name="Content Placeholder 2"/>
          <p:cNvSpPr>
            <a:spLocks noGrp="1"/>
          </p:cNvSpPr>
          <p:nvPr>
            <p:ph idx="1"/>
          </p:nvPr>
        </p:nvSpPr>
        <p:spPr>
          <a:xfrm>
            <a:off x="1097280" y="2040044"/>
            <a:ext cx="10058400" cy="4023360"/>
          </a:xfrm>
        </p:spPr>
        <p:txBody>
          <a:bodyPr>
            <a:normAutofit lnSpcReduction="10000"/>
          </a:bodyPr>
          <a:lstStyle/>
          <a:p>
            <a:pPr marL="0">
              <a:lnSpc>
                <a:spcPct val="100000"/>
              </a:lnSpc>
              <a:spcBef>
                <a:spcPts val="600"/>
              </a:spcBef>
              <a:buNone/>
            </a:pPr>
            <a:r>
              <a:rPr lang="en-US" sz="3600" dirty="0">
                <a:solidFill>
                  <a:schemeClr val="accent4">
                    <a:lumMod val="50000"/>
                  </a:schemeClr>
                </a:solidFill>
              </a:rPr>
              <a:t>The starting point for any investment is evaluating the proposed business opportunity:</a:t>
            </a:r>
          </a:p>
          <a:p>
            <a:pPr marL="0">
              <a:lnSpc>
                <a:spcPct val="100000"/>
              </a:lnSpc>
              <a:spcBef>
                <a:spcPts val="600"/>
              </a:spcBef>
              <a:buNone/>
            </a:pPr>
            <a:endParaRPr lang="en-US" sz="500" dirty="0">
              <a:solidFill>
                <a:schemeClr val="accent4">
                  <a:lumMod val="50000"/>
                </a:schemeClr>
              </a:solidFill>
            </a:endParaRP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Will the opportunity be profitable enough (for a given risk)?</a:t>
            </a:r>
          </a:p>
          <a:p>
            <a:pPr lvl="3">
              <a:lnSpc>
                <a:spcPct val="100000"/>
              </a:lnSpc>
              <a:spcBef>
                <a:spcPts val="600"/>
              </a:spcBef>
              <a:spcAft>
                <a:spcPts val="200"/>
              </a:spcAft>
              <a:buFont typeface="Courier New" panose="02070309020205020404" pitchFamily="49" charset="0"/>
              <a:buChar char="o"/>
            </a:pPr>
            <a:r>
              <a:rPr lang="en-US" sz="2800" dirty="0">
                <a:solidFill>
                  <a:schemeClr val="accent4">
                    <a:lumMod val="50000"/>
                  </a:schemeClr>
                </a:solidFill>
              </a:rPr>
              <a:t> Will the entrepreneur be able to appropriate a fair share?</a:t>
            </a:r>
          </a:p>
          <a:p>
            <a:pPr lvl="3">
              <a:lnSpc>
                <a:spcPct val="100000"/>
              </a:lnSpc>
              <a:spcBef>
                <a:spcPts val="600"/>
              </a:spcBef>
              <a:spcAft>
                <a:spcPts val="200"/>
              </a:spcAft>
              <a:buFont typeface="Courier New" panose="02070309020205020404" pitchFamily="49" charset="0"/>
              <a:buChar char="o"/>
            </a:pPr>
            <a:r>
              <a:rPr lang="en-US" sz="2800" dirty="0">
                <a:solidFill>
                  <a:schemeClr val="accent4">
                    <a:lumMod val="50000"/>
                  </a:schemeClr>
                </a:solidFill>
              </a:rPr>
              <a:t> Will each resource provider be able to do so?</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Importance of conceptual strength: method vs. ‘gut feeling’</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Absolute and relative evaluation</a:t>
            </a:r>
          </a:p>
        </p:txBody>
      </p:sp>
      <p:sp>
        <p:nvSpPr>
          <p:cNvPr id="4" name="Slide Number Placeholder 3"/>
          <p:cNvSpPr>
            <a:spLocks noGrp="1"/>
          </p:cNvSpPr>
          <p:nvPr>
            <p:ph type="sldNum" sz="quarter" idx="12"/>
          </p:nvPr>
        </p:nvSpPr>
        <p:spPr/>
        <p:txBody>
          <a:bodyPr/>
          <a:lstStyle/>
          <a:p>
            <a:fld id="{87505C8C-BB84-42E2-A236-8AB4ACB7820A}" type="slidenum">
              <a:rPr lang="en-US" smtClean="0"/>
              <a:t>55</a:t>
            </a:fld>
            <a:endParaRPr lang="en-US" dirty="0"/>
          </a:p>
        </p:txBody>
      </p:sp>
    </p:spTree>
    <p:extLst>
      <p:ext uri="{BB962C8B-B14F-4D97-AF65-F5344CB8AC3E}">
        <p14:creationId xmlns:p14="http://schemas.microsoft.com/office/powerpoint/2010/main" val="3013366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Evaluating a business opportunity</a:t>
            </a:r>
          </a:p>
        </p:txBody>
      </p:sp>
      <p:sp>
        <p:nvSpPr>
          <p:cNvPr id="3" name="Content Placeholder 2"/>
          <p:cNvSpPr>
            <a:spLocks noGrp="1"/>
          </p:cNvSpPr>
          <p:nvPr>
            <p:ph idx="1"/>
          </p:nvPr>
        </p:nvSpPr>
        <p:spPr>
          <a:xfrm>
            <a:off x="1097280" y="2040044"/>
            <a:ext cx="10355580" cy="4023360"/>
          </a:xfrm>
        </p:spPr>
        <p:txBody>
          <a:bodyPr>
            <a:normAutofit/>
          </a:bodyPr>
          <a:lstStyle/>
          <a:p>
            <a:pPr marL="0">
              <a:lnSpc>
                <a:spcPct val="100000"/>
              </a:lnSpc>
              <a:spcBef>
                <a:spcPts val="600"/>
              </a:spcBef>
              <a:buNone/>
            </a:pPr>
            <a:r>
              <a:rPr lang="en-US" sz="3600" dirty="0">
                <a:solidFill>
                  <a:schemeClr val="accent4">
                    <a:lumMod val="50000"/>
                  </a:schemeClr>
                </a:solidFill>
              </a:rPr>
              <a:t>Evaluating the opportunity is a key exercise also for the entrepreneur, in order to anticipate investors’ view:</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a:t>
            </a:r>
            <a:r>
              <a:rPr lang="en-US" sz="3200" dirty="0">
                <a:solidFill>
                  <a:schemeClr val="accent4">
                    <a:lumMod val="50000"/>
                  </a:schemeClr>
                </a:solidFill>
              </a:rPr>
              <a:t>Will the opportunity be able to generate the returns an investors seeks (for given risk)?</a:t>
            </a:r>
          </a:p>
          <a:p>
            <a:pPr lvl="1">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How can the opportunity be refined and improved?</a:t>
            </a:r>
          </a:p>
          <a:p>
            <a:pPr lvl="1">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The venture evaluation matrix tool</a:t>
            </a:r>
          </a:p>
        </p:txBody>
      </p:sp>
      <p:sp>
        <p:nvSpPr>
          <p:cNvPr id="4" name="Slide Number Placeholder 3"/>
          <p:cNvSpPr>
            <a:spLocks noGrp="1"/>
          </p:cNvSpPr>
          <p:nvPr>
            <p:ph type="sldNum" sz="quarter" idx="12"/>
          </p:nvPr>
        </p:nvSpPr>
        <p:spPr/>
        <p:txBody>
          <a:bodyPr/>
          <a:lstStyle/>
          <a:p>
            <a:fld id="{87505C8C-BB84-42E2-A236-8AB4ACB7820A}" type="slidenum">
              <a:rPr lang="en-US" smtClean="0"/>
              <a:t>56</a:t>
            </a:fld>
            <a:endParaRPr lang="en-US" dirty="0"/>
          </a:p>
        </p:txBody>
      </p:sp>
    </p:spTree>
    <p:extLst>
      <p:ext uri="{BB962C8B-B14F-4D97-AF65-F5344CB8AC3E}">
        <p14:creationId xmlns:p14="http://schemas.microsoft.com/office/powerpoint/2010/main" val="302186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6371459"/>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79066">
                  <a:extLst>
                    <a:ext uri="{9D8B030D-6E8A-4147-A177-3AD203B41FA5}">
                      <a16:colId xmlns:a16="http://schemas.microsoft.com/office/drawing/2014/main" val="20001"/>
                    </a:ext>
                  </a:extLst>
                </a:gridCol>
                <a:gridCol w="2142364">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solidFill>
                            <a:schemeClr val="bg1"/>
                          </a:solidFill>
                          <a:effectLst/>
                        </a:rPr>
                        <a:t>Company</a:t>
                      </a:r>
                      <a:endParaRPr lang="en-CA" sz="2800" dirty="0">
                        <a:solidFill>
                          <a:schemeClr val="bg1"/>
                        </a:solidFill>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1000500">
                <a:tc>
                  <a:txBody>
                    <a:bodyPr/>
                    <a:lstStyle/>
                    <a:p>
                      <a:pPr marL="0" marR="0">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1108389">
                <a:tc>
                  <a:txBody>
                    <a:bodyPr/>
                    <a:lstStyle/>
                    <a:p>
                      <a:pPr marL="0" marR="0">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Key actors</a:t>
            </a:r>
          </a:p>
        </p:txBody>
      </p:sp>
      <p:sp>
        <p:nvSpPr>
          <p:cNvPr id="4" name="Slide Number Placeholder 3"/>
          <p:cNvSpPr>
            <a:spLocks noGrp="1"/>
          </p:cNvSpPr>
          <p:nvPr>
            <p:ph type="sldNum" sz="quarter" idx="12"/>
          </p:nvPr>
        </p:nvSpPr>
        <p:spPr/>
        <p:txBody>
          <a:bodyPr/>
          <a:lstStyle/>
          <a:p>
            <a:fld id="{87505C8C-BB84-42E2-A236-8AB4ACB7820A}" type="slidenum">
              <a:rPr lang="en-US" smtClean="0"/>
              <a:t>57</a:t>
            </a:fld>
            <a:endParaRPr lang="en-US" dirty="0"/>
          </a:p>
        </p:txBody>
      </p:sp>
    </p:spTree>
    <p:extLst>
      <p:ext uri="{BB962C8B-B14F-4D97-AF65-F5344CB8AC3E}">
        <p14:creationId xmlns:p14="http://schemas.microsoft.com/office/powerpoint/2010/main" val="323090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1265330"/>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79066">
                  <a:extLst>
                    <a:ext uri="{9D8B030D-6E8A-4147-A177-3AD203B41FA5}">
                      <a16:colId xmlns:a16="http://schemas.microsoft.com/office/drawing/2014/main" val="20001"/>
                    </a:ext>
                  </a:extLst>
                </a:gridCol>
                <a:gridCol w="2142364">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Company</a:t>
                      </a: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rowSpan="3">
                  <a:txBody>
                    <a:bodyPr/>
                    <a:lstStyle/>
                    <a:p>
                      <a:pPr marL="0" marR="0" algn="ctr">
                        <a:lnSpc>
                          <a:spcPct val="115000"/>
                        </a:lnSpc>
                        <a:spcBef>
                          <a:spcPts val="0"/>
                        </a:spcBef>
                        <a:spcAft>
                          <a:spcPts val="0"/>
                        </a:spcAft>
                      </a:pPr>
                      <a:r>
                        <a:rPr lang="en-CA" sz="2800" dirty="0">
                          <a:solidFill>
                            <a:schemeClr val="accent4">
                              <a:lumMod val="50000"/>
                            </a:schemeClr>
                          </a:solidFill>
                          <a:effectLst/>
                          <a:latin typeface="+mn-lt"/>
                          <a:ea typeface="Calibri"/>
                          <a:cs typeface="Times New Roman"/>
                        </a:rPr>
                        <a:t>Demand</a:t>
                      </a:r>
                    </a:p>
                  </a:txBody>
                  <a:tcPr marL="68580" marR="68580" marT="0" marB="0" anchor="ctr">
                    <a:solidFill>
                      <a:schemeClr val="bg1"/>
                    </a:solidFill>
                  </a:tcPr>
                </a:tc>
                <a:tc rowSpan="3">
                  <a:txBody>
                    <a:bodyPr/>
                    <a:lstStyle/>
                    <a:p>
                      <a:pPr marL="0" marR="0" algn="ctr">
                        <a:lnSpc>
                          <a:spcPct val="115000"/>
                        </a:lnSpc>
                        <a:spcBef>
                          <a:spcPts val="0"/>
                        </a:spcBef>
                        <a:spcAft>
                          <a:spcPts val="0"/>
                        </a:spcAft>
                      </a:pPr>
                      <a:r>
                        <a:rPr lang="en-CA" sz="2800" dirty="0">
                          <a:solidFill>
                            <a:schemeClr val="accent4">
                              <a:lumMod val="50000"/>
                            </a:schemeClr>
                          </a:solidFill>
                          <a:effectLst/>
                          <a:latin typeface="+mn-lt"/>
                          <a:ea typeface="Calibri"/>
                          <a:cs typeface="Times New Roman"/>
                        </a:rPr>
                        <a:t>Supply</a:t>
                      </a:r>
                    </a:p>
                  </a:txBody>
                  <a:tcPr marL="68580" marR="68580" marT="0" marB="0" anchor="ctr">
                    <a:solidFill>
                      <a:schemeClr val="bg1"/>
                    </a:solidFill>
                  </a:tcPr>
                </a:tc>
                <a:tc rowSpan="3">
                  <a:txBody>
                    <a:bodyPr/>
                    <a:lstStyle/>
                    <a:p>
                      <a:pPr marL="0" marR="0" algn="ctr">
                        <a:lnSpc>
                          <a:spcPct val="115000"/>
                        </a:lnSpc>
                        <a:spcBef>
                          <a:spcPts val="0"/>
                        </a:spcBef>
                        <a:spcAft>
                          <a:spcPts val="0"/>
                        </a:spcAft>
                      </a:pPr>
                      <a:r>
                        <a:rPr lang="en-CA" sz="2800" baseline="0" dirty="0">
                          <a:solidFill>
                            <a:schemeClr val="accent4">
                              <a:lumMod val="50000"/>
                            </a:schemeClr>
                          </a:solidFill>
                          <a:effectLst/>
                          <a:latin typeface="+mn-lt"/>
                          <a:ea typeface="Calibri"/>
                          <a:cs typeface="Times New Roman"/>
                        </a:rPr>
                        <a:t>Implementing a solution</a:t>
                      </a:r>
                      <a:endParaRPr lang="en-CA" sz="2800" dirty="0">
                        <a:solidFill>
                          <a:schemeClr val="accent4">
                            <a:lumMod val="50000"/>
                          </a:schemeClr>
                        </a:solidFill>
                        <a:effectLst/>
                        <a:latin typeface="+mn-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1"/>
                  </a:ext>
                </a:extLst>
              </a:tr>
              <a:tr h="1000500">
                <a:tc>
                  <a:txBody>
                    <a:bodyPr/>
                    <a:lstStyle/>
                    <a:p>
                      <a:pPr marL="0" marR="0">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1108389">
                <a:tc>
                  <a:txBody>
                    <a:bodyPr/>
                    <a:lstStyle/>
                    <a:p>
                      <a:pPr marL="0" marR="0">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Key actors</a:t>
            </a:r>
          </a:p>
        </p:txBody>
      </p:sp>
      <p:sp>
        <p:nvSpPr>
          <p:cNvPr id="4" name="Slide Number Placeholder 3"/>
          <p:cNvSpPr>
            <a:spLocks noGrp="1"/>
          </p:cNvSpPr>
          <p:nvPr>
            <p:ph type="sldNum" sz="quarter" idx="12"/>
          </p:nvPr>
        </p:nvSpPr>
        <p:spPr/>
        <p:txBody>
          <a:bodyPr/>
          <a:lstStyle/>
          <a:p>
            <a:fld id="{87505C8C-BB84-42E2-A236-8AB4ACB7820A}" type="slidenum">
              <a:rPr lang="en-US" smtClean="0"/>
              <a:t>58</a:t>
            </a:fld>
            <a:endParaRPr lang="en-US" dirty="0"/>
          </a:p>
        </p:txBody>
      </p:sp>
    </p:spTree>
    <p:extLst>
      <p:ext uri="{BB962C8B-B14F-4D97-AF65-F5344CB8AC3E}">
        <p14:creationId xmlns:p14="http://schemas.microsoft.com/office/powerpoint/2010/main" val="284125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3195694"/>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79066">
                  <a:extLst>
                    <a:ext uri="{9D8B030D-6E8A-4147-A177-3AD203B41FA5}">
                      <a16:colId xmlns:a16="http://schemas.microsoft.com/office/drawing/2014/main" val="20001"/>
                    </a:ext>
                  </a:extLst>
                </a:gridCol>
                <a:gridCol w="2142364">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rowSpan="3">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rowSpan="3">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rowSpan="3">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v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Key perspectives</a:t>
            </a:r>
          </a:p>
        </p:txBody>
      </p:sp>
      <p:sp>
        <p:nvSpPr>
          <p:cNvPr id="4" name="Slide Number Placeholder 3"/>
          <p:cNvSpPr>
            <a:spLocks noGrp="1"/>
          </p:cNvSpPr>
          <p:nvPr>
            <p:ph type="sldNum" sz="quarter" idx="12"/>
          </p:nvPr>
        </p:nvSpPr>
        <p:spPr/>
        <p:txBody>
          <a:bodyPr/>
          <a:lstStyle/>
          <a:p>
            <a:fld id="{87505C8C-BB84-42E2-A236-8AB4ACB7820A}" type="slidenum">
              <a:rPr lang="en-US" smtClean="0"/>
              <a:t>59</a:t>
            </a:fld>
            <a:endParaRPr lang="en-US" dirty="0"/>
          </a:p>
        </p:txBody>
      </p:sp>
    </p:spTree>
    <p:extLst>
      <p:ext uri="{BB962C8B-B14F-4D97-AF65-F5344CB8AC3E}">
        <p14:creationId xmlns:p14="http://schemas.microsoft.com/office/powerpoint/2010/main" val="27909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intergalactic-hq.com/col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97280" y="1883228"/>
            <a:ext cx="9874345" cy="43216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42017514"/>
              </p:ext>
            </p:extLst>
          </p:nvPr>
        </p:nvGraphicFramePr>
        <p:xfrm>
          <a:off x="2019300" y="2232026"/>
          <a:ext cx="84582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1097280" y="286603"/>
            <a:ext cx="10058400" cy="1450757"/>
          </a:xfrm>
        </p:spPr>
        <p:txBody>
          <a:bodyPr>
            <a:normAutofit/>
          </a:bodyPr>
          <a:lstStyle/>
          <a:p>
            <a:pPr algn="ctr"/>
            <a:r>
              <a:rPr lang="en-GB" sz="8000" dirty="0">
                <a:solidFill>
                  <a:schemeClr val="accent4">
                    <a:lumMod val="75000"/>
                  </a:schemeClr>
                </a:solidFill>
              </a:rPr>
              <a:t>Collision of two worlds</a:t>
            </a:r>
            <a:endParaRPr lang="en-GB" sz="8000" dirty="0"/>
          </a:p>
        </p:txBody>
      </p:sp>
      <p:sp>
        <p:nvSpPr>
          <p:cNvPr id="2" name="Slide Number Placeholder 1"/>
          <p:cNvSpPr>
            <a:spLocks noGrp="1"/>
          </p:cNvSpPr>
          <p:nvPr>
            <p:ph type="sldNum" sz="quarter" idx="12"/>
          </p:nvPr>
        </p:nvSpPr>
        <p:spPr/>
        <p:txBody>
          <a:bodyPr/>
          <a:lstStyle/>
          <a:p>
            <a:fld id="{87505C8C-BB84-42E2-A236-8AB4ACB7820A}" type="slidenum">
              <a:rPr lang="en-US" smtClean="0"/>
              <a:t>6</a:t>
            </a:fld>
            <a:endParaRPr lang="en-US" dirty="0"/>
          </a:p>
        </p:txBody>
      </p:sp>
    </p:spTree>
    <p:extLst>
      <p:ext uri="{BB962C8B-B14F-4D97-AF65-F5344CB8AC3E}">
        <p14:creationId xmlns:p14="http://schemas.microsoft.com/office/powerpoint/2010/main" val="893218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5622512"/>
              </p:ext>
            </p:extLst>
          </p:nvPr>
        </p:nvGraphicFramePr>
        <p:xfrm>
          <a:off x="1405890" y="1314450"/>
          <a:ext cx="9304020" cy="4409639"/>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Value proposition</a:t>
                      </a:r>
                    </a:p>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(micro)</a:t>
                      </a:r>
                    </a:p>
                  </a:txBody>
                  <a:tcPr marL="68580" marR="68580" marT="0" marB="0">
                    <a:solidFill>
                      <a:schemeClr val="bg2">
                        <a:lumMod val="75000"/>
                      </a:schemeClr>
                    </a:solidFill>
                  </a:tcPr>
                </a:tc>
                <a:tc gridSpan="3">
                  <a:txBody>
                    <a:bodyPr/>
                    <a:lstStyle/>
                    <a:p>
                      <a:pPr marL="0" marR="0" algn="ctr">
                        <a:lnSpc>
                          <a:spcPct val="115000"/>
                        </a:lnSpc>
                        <a:spcBef>
                          <a:spcPts val="0"/>
                        </a:spcBef>
                        <a:spcAft>
                          <a:spcPts val="0"/>
                        </a:spcAft>
                      </a:pPr>
                      <a:r>
                        <a:rPr lang="en-CA" sz="3000" dirty="0">
                          <a:solidFill>
                            <a:schemeClr val="accent4">
                              <a:lumMod val="50000"/>
                            </a:schemeClr>
                          </a:solidFill>
                          <a:effectLst/>
                          <a:latin typeface="Calibri"/>
                          <a:ea typeface="Calibri"/>
                          <a:cs typeface="Times New Roman"/>
                        </a:rPr>
                        <a:t>Can</a:t>
                      </a:r>
                      <a:r>
                        <a:rPr lang="en-CA" sz="3000" baseline="0" dirty="0">
                          <a:solidFill>
                            <a:schemeClr val="accent4">
                              <a:lumMod val="50000"/>
                            </a:schemeClr>
                          </a:solidFill>
                          <a:effectLst/>
                          <a:latin typeface="Calibri"/>
                          <a:ea typeface="Calibri"/>
                          <a:cs typeface="Times New Roman"/>
                        </a:rPr>
                        <a:t> the company create value?</a:t>
                      </a:r>
                      <a:endParaRPr lang="en-CA" sz="30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tc h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h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1000500">
                <a:tc>
                  <a:txBody>
                    <a:bodyPr/>
                    <a:lstStyle/>
                    <a:p>
                      <a:pPr marL="0" marR="0">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Industry</a:t>
                      </a:r>
                    </a:p>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(macro)</a:t>
                      </a:r>
                    </a:p>
                  </a:txBody>
                  <a:tcPr marL="68580" marR="68580" marT="0" marB="0">
                    <a:solidFill>
                      <a:schemeClr val="bg2">
                        <a:lumMod val="75000"/>
                      </a:schemeClr>
                    </a:solidFill>
                  </a:tcPr>
                </a:tc>
                <a:tc gridSpan="3">
                  <a:txBody>
                    <a:bodyPr/>
                    <a:lstStyle/>
                    <a:p>
                      <a:pPr marL="0" marR="0" algn="ctr">
                        <a:lnSpc>
                          <a:spcPct val="115000"/>
                        </a:lnSpc>
                        <a:spcBef>
                          <a:spcPts val="0"/>
                        </a:spcBef>
                        <a:spcAft>
                          <a:spcPts val="0"/>
                        </a:spcAft>
                      </a:pPr>
                      <a:r>
                        <a:rPr lang="en-CA" sz="3000" dirty="0">
                          <a:solidFill>
                            <a:schemeClr val="accent4">
                              <a:lumMod val="50000"/>
                            </a:schemeClr>
                          </a:solidFill>
                          <a:effectLst/>
                          <a:latin typeface="Calibri"/>
                          <a:ea typeface="Calibri"/>
                          <a:cs typeface="Times New Roman"/>
                        </a:rPr>
                        <a:t>Can the</a:t>
                      </a:r>
                      <a:r>
                        <a:rPr lang="en-CA" sz="3000" baseline="0" dirty="0">
                          <a:solidFill>
                            <a:schemeClr val="accent4">
                              <a:lumMod val="50000"/>
                            </a:schemeClr>
                          </a:solidFill>
                          <a:effectLst/>
                          <a:latin typeface="Calibri"/>
                          <a:ea typeface="Calibri"/>
                          <a:cs typeface="Times New Roman"/>
                        </a:rPr>
                        <a:t> company scale up? </a:t>
                      </a:r>
                      <a:endParaRPr lang="en-CA" sz="30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tc h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h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1108389">
                <a:tc>
                  <a:txBody>
                    <a:bodyPr/>
                    <a:lstStyle/>
                    <a:p>
                      <a:pPr marL="0" marR="0">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Strategy</a:t>
                      </a:r>
                    </a:p>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(dynamic)</a:t>
                      </a:r>
                    </a:p>
                  </a:txBody>
                  <a:tcPr marL="68580" marR="68580" marT="0" marB="0">
                    <a:solidFill>
                      <a:schemeClr val="bg2">
                        <a:lumMod val="75000"/>
                      </a:schemeClr>
                    </a:solidFill>
                  </a:tcPr>
                </a:tc>
                <a:tc gridSpan="3">
                  <a:txBody>
                    <a:bodyPr/>
                    <a:lstStyle/>
                    <a:p>
                      <a:pPr marL="0" marR="0" algn="ctr">
                        <a:lnSpc>
                          <a:spcPct val="115000"/>
                        </a:lnSpc>
                        <a:spcBef>
                          <a:spcPts val="0"/>
                        </a:spcBef>
                        <a:spcAft>
                          <a:spcPts val="0"/>
                        </a:spcAft>
                      </a:pPr>
                      <a:r>
                        <a:rPr lang="en-CA" sz="3000" dirty="0">
                          <a:solidFill>
                            <a:schemeClr val="accent4">
                              <a:lumMod val="50000"/>
                            </a:schemeClr>
                          </a:solidFill>
                          <a:effectLst/>
                          <a:latin typeface="Calibri"/>
                          <a:ea typeface="Calibri"/>
                          <a:cs typeface="Times New Roman"/>
                        </a:rPr>
                        <a:t>Can the company capture</a:t>
                      </a:r>
                      <a:r>
                        <a:rPr lang="en-CA" sz="3000" baseline="0" dirty="0">
                          <a:solidFill>
                            <a:schemeClr val="accent4">
                              <a:lumMod val="50000"/>
                            </a:schemeClr>
                          </a:solidFill>
                          <a:effectLst/>
                          <a:latin typeface="Calibri"/>
                          <a:ea typeface="Calibri"/>
                          <a:cs typeface="Times New Roman"/>
                        </a:rPr>
                        <a:t> value?</a:t>
                      </a:r>
                      <a:endParaRPr lang="en-CA" sz="30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tc h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tc hMerge="1">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Key perspectives</a:t>
            </a:r>
          </a:p>
        </p:txBody>
      </p:sp>
      <p:sp>
        <p:nvSpPr>
          <p:cNvPr id="4" name="Slide Number Placeholder 3"/>
          <p:cNvSpPr>
            <a:spLocks noGrp="1"/>
          </p:cNvSpPr>
          <p:nvPr>
            <p:ph type="sldNum" sz="quarter" idx="12"/>
          </p:nvPr>
        </p:nvSpPr>
        <p:spPr/>
        <p:txBody>
          <a:bodyPr/>
          <a:lstStyle/>
          <a:p>
            <a:fld id="{87505C8C-BB84-42E2-A236-8AB4ACB7820A}" type="slidenum">
              <a:rPr lang="en-US" smtClean="0"/>
              <a:t>60</a:t>
            </a:fld>
            <a:endParaRPr lang="en-US" dirty="0"/>
          </a:p>
        </p:txBody>
      </p:sp>
    </p:spTree>
    <p:extLst>
      <p:ext uri="{BB962C8B-B14F-4D97-AF65-F5344CB8AC3E}">
        <p14:creationId xmlns:p14="http://schemas.microsoft.com/office/powerpoint/2010/main" val="1590397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0555600"/>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951892">
                  <a:extLst>
                    <a:ext uri="{9D8B030D-6E8A-4147-A177-3AD203B41FA5}">
                      <a16:colId xmlns:a16="http://schemas.microsoft.com/office/drawing/2014/main" val="20001"/>
                    </a:ext>
                  </a:extLst>
                </a:gridCol>
                <a:gridCol w="1969477">
                  <a:extLst>
                    <a:ext uri="{9D8B030D-6E8A-4147-A177-3AD203B41FA5}">
                      <a16:colId xmlns:a16="http://schemas.microsoft.com/office/drawing/2014/main" val="20002"/>
                    </a:ext>
                  </a:extLst>
                </a:gridCol>
                <a:gridCol w="2140341">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Company</a:t>
                      </a:r>
                      <a:endParaRPr lang="en-CA" sz="28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a:t>
            </a:r>
          </a:p>
        </p:txBody>
      </p:sp>
      <p:sp>
        <p:nvSpPr>
          <p:cNvPr id="4" name="Slide Number Placeholder 3"/>
          <p:cNvSpPr>
            <a:spLocks noGrp="1"/>
          </p:cNvSpPr>
          <p:nvPr>
            <p:ph type="sldNum" sz="quarter" idx="12"/>
          </p:nvPr>
        </p:nvSpPr>
        <p:spPr/>
        <p:txBody>
          <a:bodyPr/>
          <a:lstStyle/>
          <a:p>
            <a:fld id="{87505C8C-BB84-42E2-A236-8AB4ACB7820A}" type="slidenum">
              <a:rPr lang="en-US" smtClean="0"/>
              <a:t>61</a:t>
            </a:fld>
            <a:endParaRPr lang="en-US" dirty="0"/>
          </a:p>
        </p:txBody>
      </p:sp>
    </p:spTree>
    <p:extLst>
      <p:ext uri="{BB962C8B-B14F-4D97-AF65-F5344CB8AC3E}">
        <p14:creationId xmlns:p14="http://schemas.microsoft.com/office/powerpoint/2010/main" val="18419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logic</a:t>
            </a:r>
          </a:p>
        </p:txBody>
      </p:sp>
      <p:sp>
        <p:nvSpPr>
          <p:cNvPr id="6" name="Content Placeholder 2"/>
          <p:cNvSpPr txBox="1">
            <a:spLocks/>
          </p:cNvSpPr>
          <p:nvPr/>
        </p:nvSpPr>
        <p:spPr>
          <a:xfrm>
            <a:off x="680085" y="1211581"/>
            <a:ext cx="11071044" cy="5071988"/>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t>
            </a:r>
            <a:r>
              <a:rPr lang="en-US" sz="3900" dirty="0">
                <a:solidFill>
                  <a:schemeClr val="accent4">
                    <a:lumMod val="50000"/>
                  </a:schemeClr>
                </a:solidFill>
              </a:rPr>
              <a:t>Evaluate the strength of an entrepreneurial idea by assessing how it proves able to generate value:</a:t>
            </a:r>
            <a:endParaRPr lang="en-US" sz="3600" dirty="0">
              <a:solidFill>
                <a:schemeClr val="accent4">
                  <a:lumMod val="50000"/>
                </a:schemeClr>
              </a:solidFill>
            </a:endParaRP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Start with micro perspective, move to the macro perspective and to the ability to be dynamically sustainable</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Derive the opportunity’s competitive advantages and attractiveness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Assess the long-term economic viability of the opportunity</a:t>
            </a:r>
          </a:p>
          <a:p>
            <a:pPr marL="1374320" lvl="5" indent="-457200">
              <a:lnSpc>
                <a:spcPct val="100000"/>
              </a:lnSpc>
              <a:spcBef>
                <a:spcPts val="600"/>
              </a:spcBef>
              <a:spcAft>
                <a:spcPts val="200"/>
              </a:spcAft>
              <a:buFontTx/>
              <a:buChar char="-"/>
            </a:pPr>
            <a:r>
              <a:rPr lang="en-US" sz="2800" dirty="0">
                <a:solidFill>
                  <a:schemeClr val="accent4">
                    <a:lumMod val="50000"/>
                  </a:schemeClr>
                </a:solidFill>
              </a:rPr>
              <a:t>Solid foundations</a:t>
            </a:r>
          </a:p>
          <a:p>
            <a:pPr marL="1374320" lvl="5" indent="-457200">
              <a:lnSpc>
                <a:spcPct val="100000"/>
              </a:lnSpc>
              <a:spcBef>
                <a:spcPts val="600"/>
              </a:spcBef>
              <a:spcAft>
                <a:spcPts val="200"/>
              </a:spcAft>
              <a:buFontTx/>
              <a:buChar char="-"/>
            </a:pPr>
            <a:r>
              <a:rPr lang="en-US" sz="2800" dirty="0">
                <a:solidFill>
                  <a:schemeClr val="accent4">
                    <a:lumMod val="50000"/>
                  </a:schemeClr>
                </a:solidFill>
              </a:rPr>
              <a:t>Comprehensive</a:t>
            </a:r>
          </a:p>
          <a:p>
            <a:pPr marL="1374320" lvl="5" indent="-457200">
              <a:lnSpc>
                <a:spcPct val="100000"/>
              </a:lnSpc>
              <a:spcBef>
                <a:spcPts val="600"/>
              </a:spcBef>
              <a:spcAft>
                <a:spcPts val="200"/>
              </a:spcAft>
              <a:buFontTx/>
              <a:buChar char="-"/>
            </a:pPr>
            <a:r>
              <a:rPr lang="en-US" sz="2800" dirty="0">
                <a:solidFill>
                  <a:schemeClr val="accent4">
                    <a:lumMod val="50000"/>
                  </a:schemeClr>
                </a:solidFill>
              </a:rPr>
              <a:t>Easy to use</a:t>
            </a:r>
          </a:p>
          <a:p>
            <a:pPr lvl="1">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a:t>
            </a:r>
            <a:r>
              <a:rPr lang="en-US" sz="3900" dirty="0">
                <a:solidFill>
                  <a:schemeClr val="accent4">
                    <a:lumMod val="50000"/>
                  </a:schemeClr>
                </a:solidFill>
              </a:rPr>
              <a:t>VEM takes both entrepreneur and investor perspective</a:t>
            </a:r>
          </a:p>
        </p:txBody>
      </p:sp>
      <p:sp>
        <p:nvSpPr>
          <p:cNvPr id="2" name="Slide Number Placeholder 1"/>
          <p:cNvSpPr>
            <a:spLocks noGrp="1"/>
          </p:cNvSpPr>
          <p:nvPr>
            <p:ph type="sldNum" sz="quarter" idx="12"/>
          </p:nvPr>
        </p:nvSpPr>
        <p:spPr/>
        <p:txBody>
          <a:bodyPr/>
          <a:lstStyle/>
          <a:p>
            <a:fld id="{87505C8C-BB84-42E2-A236-8AB4ACB7820A}" type="slidenum">
              <a:rPr lang="en-US" smtClean="0"/>
              <a:t>62</a:t>
            </a:fld>
            <a:endParaRPr lang="en-US" dirty="0"/>
          </a:p>
        </p:txBody>
      </p:sp>
    </p:spTree>
    <p:extLst>
      <p:ext uri="{BB962C8B-B14F-4D97-AF65-F5344CB8AC3E}">
        <p14:creationId xmlns:p14="http://schemas.microsoft.com/office/powerpoint/2010/main" val="3005699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760949"/>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Company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rgbClr val="FF0000"/>
                          </a:solidFill>
                          <a:effectLst/>
                        </a:rPr>
                        <a:t>Need</a:t>
                      </a:r>
                      <a:endParaRPr lang="en-CA" sz="2800" dirty="0">
                        <a:solidFill>
                          <a:srgbClr val="FF0000"/>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63</a:t>
            </a:fld>
            <a:endParaRPr lang="en-US" dirty="0"/>
          </a:p>
        </p:txBody>
      </p:sp>
    </p:spTree>
    <p:extLst>
      <p:ext uri="{BB962C8B-B14F-4D97-AF65-F5344CB8AC3E}">
        <p14:creationId xmlns:p14="http://schemas.microsoft.com/office/powerpoint/2010/main" val="3032653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Need</a:t>
            </a:r>
          </a:p>
        </p:txBody>
      </p:sp>
      <p:sp>
        <p:nvSpPr>
          <p:cNvPr id="3" name="Content Placeholder 2"/>
          <p:cNvSpPr>
            <a:spLocks noGrp="1"/>
          </p:cNvSpPr>
          <p:nvPr>
            <p:ph idx="1"/>
          </p:nvPr>
        </p:nvSpPr>
        <p:spPr>
          <a:xfrm>
            <a:off x="960120" y="1920240"/>
            <a:ext cx="10652760" cy="4514850"/>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Know thy customer!</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exactly is the customer need?</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strong is the need? How well do customers understand it?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much are customers able and willing to pay?</a:t>
            </a:r>
          </a:p>
          <a:p>
            <a:pPr marL="566928" lvl="3" indent="0">
              <a:lnSpc>
                <a:spcPct val="100000"/>
              </a:lnSpc>
              <a:spcBef>
                <a:spcPts val="600"/>
              </a:spcBef>
              <a:spcAft>
                <a:spcPts val="200"/>
              </a:spcAft>
              <a:buNone/>
            </a:pPr>
            <a:endParaRPr lang="en-US" sz="1000" dirty="0">
              <a:solidFill>
                <a:schemeClr val="accent4">
                  <a:lumMod val="50000"/>
                </a:schemeClr>
              </a:solidFill>
            </a:endParaRP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Individual vs. corporate customers: decision process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Learning from early adopters, iterative exploration</a:t>
            </a:r>
          </a:p>
        </p:txBody>
      </p:sp>
      <p:sp>
        <p:nvSpPr>
          <p:cNvPr id="4" name="Slide Number Placeholder 3"/>
          <p:cNvSpPr>
            <a:spLocks noGrp="1"/>
          </p:cNvSpPr>
          <p:nvPr>
            <p:ph type="sldNum" sz="quarter" idx="12"/>
          </p:nvPr>
        </p:nvSpPr>
        <p:spPr/>
        <p:txBody>
          <a:bodyPr/>
          <a:lstStyle/>
          <a:p>
            <a:fld id="{87505C8C-BB84-42E2-A236-8AB4ACB7820A}" type="slidenum">
              <a:rPr lang="en-US" smtClean="0"/>
              <a:t>64</a:t>
            </a:fld>
            <a:endParaRPr lang="en-US" dirty="0"/>
          </a:p>
        </p:txBody>
      </p:sp>
    </p:spTree>
    <p:extLst>
      <p:ext uri="{BB962C8B-B14F-4D97-AF65-F5344CB8AC3E}">
        <p14:creationId xmlns:p14="http://schemas.microsoft.com/office/powerpoint/2010/main" val="3937683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471147"/>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Company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CA" sz="2800" dirty="0">
                          <a:solidFill>
                            <a:srgbClr val="FF0000"/>
                          </a:solidFill>
                          <a:effectLst/>
                        </a:rPr>
                        <a:t>Solution</a:t>
                      </a:r>
                      <a:endParaRPr lang="en-CA" sz="2800" dirty="0">
                        <a:solidFill>
                          <a:srgbClr val="FF0000"/>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65</a:t>
            </a:fld>
            <a:endParaRPr lang="en-US" dirty="0"/>
          </a:p>
        </p:txBody>
      </p:sp>
    </p:spTree>
    <p:extLst>
      <p:ext uri="{BB962C8B-B14F-4D97-AF65-F5344CB8AC3E}">
        <p14:creationId xmlns:p14="http://schemas.microsoft.com/office/powerpoint/2010/main" val="818931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Solution</a:t>
            </a:r>
          </a:p>
        </p:txBody>
      </p:sp>
      <p:sp>
        <p:nvSpPr>
          <p:cNvPr id="3" name="Content Placeholder 2"/>
          <p:cNvSpPr>
            <a:spLocks noGrp="1"/>
          </p:cNvSpPr>
          <p:nvPr>
            <p:ph idx="1"/>
          </p:nvPr>
        </p:nvSpPr>
        <p:spPr>
          <a:xfrm>
            <a:off x="960119" y="1920240"/>
            <a:ext cx="11138095" cy="4514850"/>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Know thy product!</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Does the proposed solution solve the customer’s need?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does the proposed solution compare to the alternatives?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To what extent can the innovation be protected?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Role of product experimentation, customer vs solution</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Nature of innovation, compelling or not?</a:t>
            </a:r>
          </a:p>
          <a:p>
            <a:pPr lvl="3">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a:t>
            </a:r>
            <a:r>
              <a:rPr lang="en-US" sz="3000" dirty="0">
                <a:solidFill>
                  <a:schemeClr val="accent4">
                    <a:lumMod val="50000"/>
                  </a:schemeClr>
                </a:solidFill>
              </a:rPr>
              <a:t>How to come up with the right solution? Design thinking</a:t>
            </a:r>
          </a:p>
        </p:txBody>
      </p:sp>
      <p:sp>
        <p:nvSpPr>
          <p:cNvPr id="4" name="Slide Number Placeholder 3"/>
          <p:cNvSpPr>
            <a:spLocks noGrp="1"/>
          </p:cNvSpPr>
          <p:nvPr>
            <p:ph type="sldNum" sz="quarter" idx="12"/>
          </p:nvPr>
        </p:nvSpPr>
        <p:spPr/>
        <p:txBody>
          <a:bodyPr/>
          <a:lstStyle/>
          <a:p>
            <a:fld id="{87505C8C-BB84-42E2-A236-8AB4ACB7820A}" type="slidenum">
              <a:rPr lang="en-US" smtClean="0"/>
              <a:t>66</a:t>
            </a:fld>
            <a:endParaRPr lang="en-US" dirty="0"/>
          </a:p>
        </p:txBody>
      </p:sp>
    </p:spTree>
    <p:extLst>
      <p:ext uri="{BB962C8B-B14F-4D97-AF65-F5344CB8AC3E}">
        <p14:creationId xmlns:p14="http://schemas.microsoft.com/office/powerpoint/2010/main" val="4222467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2662002"/>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Company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CA" sz="2800" dirty="0">
                          <a:solidFill>
                            <a:srgbClr val="FF0000"/>
                          </a:solidFill>
                          <a:effectLst/>
                        </a:rPr>
                        <a:t>Team</a:t>
                      </a:r>
                      <a:endParaRPr lang="en-CA" sz="2800" dirty="0">
                        <a:solidFill>
                          <a:srgbClr val="FF0000"/>
                        </a:solidFill>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67</a:t>
            </a:fld>
            <a:endParaRPr lang="en-US" dirty="0"/>
          </a:p>
        </p:txBody>
      </p:sp>
    </p:spTree>
    <p:extLst>
      <p:ext uri="{BB962C8B-B14F-4D97-AF65-F5344CB8AC3E}">
        <p14:creationId xmlns:p14="http://schemas.microsoft.com/office/powerpoint/2010/main" val="3901786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Team</a:t>
            </a:r>
          </a:p>
        </p:txBody>
      </p:sp>
      <p:sp>
        <p:nvSpPr>
          <p:cNvPr id="3" name="Content Placeholder 2"/>
          <p:cNvSpPr>
            <a:spLocks noGrp="1"/>
          </p:cNvSpPr>
          <p:nvPr>
            <p:ph idx="1"/>
          </p:nvPr>
        </p:nvSpPr>
        <p:spPr>
          <a:xfrm>
            <a:off x="960120" y="1920240"/>
            <a:ext cx="10652760" cy="4514850"/>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Talent is </a:t>
            </a:r>
            <a:r>
              <a:rPr lang="en-US" sz="3600" i="1" dirty="0">
                <a:solidFill>
                  <a:schemeClr val="accent4">
                    <a:lumMod val="50000"/>
                  </a:schemeClr>
                </a:solidFill>
              </a:rPr>
              <a:t>the</a:t>
            </a:r>
            <a:r>
              <a:rPr lang="en-US" sz="3600" dirty="0">
                <a:solidFill>
                  <a:schemeClr val="accent4">
                    <a:lumMod val="50000"/>
                  </a:schemeClr>
                </a:solidFill>
              </a:rPr>
              <a:t> scarce resource</a:t>
            </a:r>
            <a:endParaRPr lang="en-US" sz="3000" dirty="0">
              <a:solidFill>
                <a:schemeClr val="accent4">
                  <a:lumMod val="50000"/>
                </a:schemeClr>
              </a:solidFill>
            </a:endParaRPr>
          </a:p>
          <a:p>
            <a:pPr marL="201168" lvl="1" indent="0">
              <a:lnSpc>
                <a:spcPct val="100000"/>
              </a:lnSpc>
              <a:spcBef>
                <a:spcPts val="600"/>
              </a:spcBef>
              <a:spcAft>
                <a:spcPts val="200"/>
              </a:spcAft>
              <a:buNone/>
            </a:pPr>
            <a:endParaRPr lang="en-US" sz="3000" dirty="0">
              <a:solidFill>
                <a:schemeClr val="accent4">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823" y="1833154"/>
            <a:ext cx="5650992" cy="4232789"/>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68</a:t>
            </a:fld>
            <a:endParaRPr lang="en-US" dirty="0"/>
          </a:p>
        </p:txBody>
      </p:sp>
    </p:spTree>
    <p:extLst>
      <p:ext uri="{BB962C8B-B14F-4D97-AF65-F5344CB8AC3E}">
        <p14:creationId xmlns:p14="http://schemas.microsoft.com/office/powerpoint/2010/main" val="13000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Team</a:t>
            </a:r>
          </a:p>
        </p:txBody>
      </p:sp>
      <p:sp>
        <p:nvSpPr>
          <p:cNvPr id="3" name="Content Placeholder 2"/>
          <p:cNvSpPr>
            <a:spLocks noGrp="1"/>
          </p:cNvSpPr>
          <p:nvPr>
            <p:ph idx="1"/>
          </p:nvPr>
        </p:nvSpPr>
        <p:spPr>
          <a:xfrm>
            <a:off x="960120" y="1920240"/>
            <a:ext cx="10652760" cy="4514850"/>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Talent is </a:t>
            </a:r>
            <a:r>
              <a:rPr lang="en-US" sz="3600" i="1" dirty="0">
                <a:solidFill>
                  <a:schemeClr val="accent4">
                    <a:lumMod val="50000"/>
                  </a:schemeClr>
                </a:solidFill>
              </a:rPr>
              <a:t>the</a:t>
            </a:r>
            <a:r>
              <a:rPr lang="en-US" sz="3600" dirty="0">
                <a:solidFill>
                  <a:schemeClr val="accent4">
                    <a:lumMod val="50000"/>
                  </a:schemeClr>
                </a:solidFill>
              </a:rPr>
              <a:t> scarce resource:</a:t>
            </a:r>
          </a:p>
          <a:p>
            <a:pPr lvl="3">
              <a:lnSpc>
                <a:spcPct val="100000"/>
              </a:lnSpc>
              <a:spcBef>
                <a:spcPts val="600"/>
              </a:spcBef>
              <a:spcAft>
                <a:spcPts val="200"/>
              </a:spcAft>
              <a:buFont typeface="Courier New" panose="02070309020205020404" pitchFamily="49" charset="0"/>
              <a:buChar char="o"/>
            </a:pPr>
            <a:r>
              <a:rPr lang="en-US" sz="2800" dirty="0">
                <a:solidFill>
                  <a:schemeClr val="accent4">
                    <a:lumMod val="50000"/>
                  </a:schemeClr>
                </a:solidFill>
              </a:rPr>
              <a:t> </a:t>
            </a:r>
            <a:r>
              <a:rPr lang="en-US" sz="3000" dirty="0">
                <a:solidFill>
                  <a:schemeClr val="accent4">
                    <a:lumMod val="50000"/>
                  </a:schemeClr>
                </a:solidFill>
              </a:rPr>
              <a:t>Do the founders have the required skills and experience?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are their motivation and commitment?</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Is the founders’ team complementary and cohesive?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 invest in people, not ideas” Arthur Rock</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Importance of integrity and trustworthiness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Solo founder vs. founding teams </a:t>
            </a:r>
          </a:p>
        </p:txBody>
      </p:sp>
      <p:sp>
        <p:nvSpPr>
          <p:cNvPr id="4" name="Slide Number Placeholder 3"/>
          <p:cNvSpPr>
            <a:spLocks noGrp="1"/>
          </p:cNvSpPr>
          <p:nvPr>
            <p:ph type="sldNum" sz="quarter" idx="12"/>
          </p:nvPr>
        </p:nvSpPr>
        <p:spPr/>
        <p:txBody>
          <a:bodyPr/>
          <a:lstStyle/>
          <a:p>
            <a:fld id="{87505C8C-BB84-42E2-A236-8AB4ACB7820A}" type="slidenum">
              <a:rPr lang="en-US" smtClean="0"/>
              <a:t>69</a:t>
            </a:fld>
            <a:endParaRPr lang="en-US" dirty="0"/>
          </a:p>
        </p:txBody>
      </p:sp>
    </p:spTree>
    <p:extLst>
      <p:ext uri="{BB962C8B-B14F-4D97-AF65-F5344CB8AC3E}">
        <p14:creationId xmlns:p14="http://schemas.microsoft.com/office/powerpoint/2010/main" val="312459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63743"/>
            <a:ext cx="10767060" cy="1450757"/>
          </a:xfrm>
        </p:spPr>
        <p:txBody>
          <a:bodyPr>
            <a:noAutofit/>
          </a:bodyPr>
          <a:lstStyle/>
          <a:p>
            <a:pPr algn="ctr"/>
            <a:r>
              <a:rPr lang="en-GB" sz="6000" dirty="0">
                <a:solidFill>
                  <a:schemeClr val="accent4">
                    <a:lumMod val="50000"/>
                  </a:schemeClr>
                </a:solidFill>
              </a:rPr>
              <a:t>Course goals</a:t>
            </a:r>
          </a:p>
        </p:txBody>
      </p:sp>
      <p:sp>
        <p:nvSpPr>
          <p:cNvPr id="3" name="Content Placeholder 2"/>
          <p:cNvSpPr>
            <a:spLocks noGrp="1"/>
          </p:cNvSpPr>
          <p:nvPr>
            <p:ph idx="1"/>
          </p:nvPr>
        </p:nvSpPr>
        <p:spPr>
          <a:xfrm>
            <a:off x="1097279" y="1845734"/>
            <a:ext cx="10909663" cy="4023360"/>
          </a:xfrm>
        </p:spPr>
        <p:txBody>
          <a:bodyPr>
            <a:normAutofit lnSpcReduction="10000"/>
          </a:bodyPr>
          <a:lstStyle/>
          <a:p>
            <a:pPr marL="457200" lvl="0" indent="-457200">
              <a:buClr>
                <a:schemeClr val="accent4">
                  <a:lumMod val="50000"/>
                </a:schemeClr>
              </a:buClr>
              <a:buFont typeface="+mj-lt"/>
              <a:buAutoNum type="arabicPeriod"/>
            </a:pPr>
            <a:r>
              <a:rPr lang="en-US" sz="4000" dirty="0">
                <a:solidFill>
                  <a:schemeClr val="accent4">
                    <a:lumMod val="50000"/>
                  </a:schemeClr>
                </a:solidFill>
              </a:rPr>
              <a:t>Learn to understand entrepreneurial firms’ financing both from the financiers’ and the entrepreneurs’ point of view</a:t>
            </a:r>
          </a:p>
          <a:p>
            <a:pPr marL="457200" lvl="0" indent="-457200">
              <a:buClr>
                <a:schemeClr val="accent4">
                  <a:lumMod val="50000"/>
                </a:schemeClr>
              </a:buClr>
              <a:buFont typeface="+mj-lt"/>
              <a:buAutoNum type="arabicPeriod"/>
            </a:pPr>
            <a:r>
              <a:rPr lang="en-US" sz="4000" dirty="0">
                <a:solidFill>
                  <a:schemeClr val="accent4">
                    <a:lumMod val="50000"/>
                  </a:schemeClr>
                </a:solidFill>
              </a:rPr>
              <a:t>Learn how initial business opportunities are being evaluated and how both quantitative and qualitative deal elements are being negotiated and structured</a:t>
            </a:r>
          </a:p>
        </p:txBody>
      </p:sp>
      <p:sp>
        <p:nvSpPr>
          <p:cNvPr id="4" name="Slide Number Placeholder 3"/>
          <p:cNvSpPr>
            <a:spLocks noGrp="1"/>
          </p:cNvSpPr>
          <p:nvPr>
            <p:ph type="sldNum" sz="quarter" idx="12"/>
          </p:nvPr>
        </p:nvSpPr>
        <p:spPr/>
        <p:txBody>
          <a:bodyPr/>
          <a:lstStyle/>
          <a:p>
            <a:fld id="{87505C8C-BB84-42E2-A236-8AB4ACB7820A}" type="slidenum">
              <a:rPr lang="en-US" smtClean="0"/>
              <a:t>7</a:t>
            </a:fld>
            <a:endParaRPr lang="en-US" dirty="0"/>
          </a:p>
        </p:txBody>
      </p:sp>
    </p:spTree>
    <p:extLst>
      <p:ext uri="{BB962C8B-B14F-4D97-AF65-F5344CB8AC3E}">
        <p14:creationId xmlns:p14="http://schemas.microsoft.com/office/powerpoint/2010/main" val="1578796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9052907"/>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effectLst/>
                        </a:rPr>
                        <a:t>Company</a:t>
                      </a:r>
                      <a:endParaRPr lang="en-CA" sz="2800" dirty="0">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rgbClr val="FF0000"/>
                          </a:solidFill>
                          <a:effectLst/>
                        </a:rPr>
                        <a:t>Market</a:t>
                      </a:r>
                      <a:endParaRPr lang="en-CA" sz="2800" dirty="0">
                        <a:solidFill>
                          <a:srgbClr val="FF0000"/>
                        </a:solidFill>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Competition</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Network</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endParaRPr lang="en-US" dirty="0"/>
                    </a:p>
                  </a:txBody>
                  <a:tcPr marL="68580" marR="68580" marT="0" marB="0" anchor="ctr">
                    <a:solidFill>
                      <a:schemeClr val="bg1"/>
                    </a:solidFill>
                  </a:tcPr>
                </a:tc>
                <a:tc>
                  <a:txBody>
                    <a:bodyPr/>
                    <a:lstStyle/>
                    <a:p>
                      <a:endParaRPr lang="en-US" dirty="0"/>
                    </a:p>
                  </a:txBody>
                  <a:tcPr marL="68580" marR="68580" marT="0" marB="0" anchor="ctr">
                    <a:solidFill>
                      <a:schemeClr val="bg1"/>
                    </a:solidFill>
                  </a:tcPr>
                </a:tc>
                <a:tc>
                  <a:txBody>
                    <a:bodyPr/>
                    <a:lstStyle/>
                    <a:p>
                      <a:endParaRPr lang="en-US" dirty="0"/>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70</a:t>
            </a:fld>
            <a:endParaRPr lang="en-US" dirty="0"/>
          </a:p>
        </p:txBody>
      </p:sp>
    </p:spTree>
    <p:extLst>
      <p:ext uri="{BB962C8B-B14F-4D97-AF65-F5344CB8AC3E}">
        <p14:creationId xmlns:p14="http://schemas.microsoft.com/office/powerpoint/2010/main" val="3632731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Market</a:t>
            </a:r>
          </a:p>
        </p:txBody>
      </p:sp>
      <p:sp>
        <p:nvSpPr>
          <p:cNvPr id="3" name="Content Placeholder 2"/>
          <p:cNvSpPr>
            <a:spLocks noGrp="1"/>
          </p:cNvSpPr>
          <p:nvPr>
            <p:ph idx="1"/>
          </p:nvPr>
        </p:nvSpPr>
        <p:spPr>
          <a:xfrm>
            <a:off x="960120" y="1920240"/>
            <a:ext cx="10652760" cy="3753729"/>
          </a:xfrm>
        </p:spPr>
        <p:txBody>
          <a:bodyPr>
            <a:normAutofit fontScale="92500" lnSpcReduction="10000"/>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How big is the opportunity?</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large is the target market?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fast will the target market grow?</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will adoption take place?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Transformative vs incremental innovation</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Adaptation process and marketing timing</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Product life-cycle: S-curve</a:t>
            </a:r>
          </a:p>
        </p:txBody>
      </p:sp>
      <p:sp>
        <p:nvSpPr>
          <p:cNvPr id="4" name="Slide Number Placeholder 3"/>
          <p:cNvSpPr>
            <a:spLocks noGrp="1"/>
          </p:cNvSpPr>
          <p:nvPr>
            <p:ph type="sldNum" sz="quarter" idx="12"/>
          </p:nvPr>
        </p:nvSpPr>
        <p:spPr/>
        <p:txBody>
          <a:bodyPr/>
          <a:lstStyle/>
          <a:p>
            <a:fld id="{87505C8C-BB84-42E2-A236-8AB4ACB7820A}" type="slidenum">
              <a:rPr lang="en-US" smtClean="0"/>
              <a:t>71</a:t>
            </a:fld>
            <a:endParaRPr lang="en-US" dirty="0"/>
          </a:p>
        </p:txBody>
      </p:sp>
    </p:spTree>
    <p:extLst>
      <p:ext uri="{BB962C8B-B14F-4D97-AF65-F5344CB8AC3E}">
        <p14:creationId xmlns:p14="http://schemas.microsoft.com/office/powerpoint/2010/main" val="2452325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Market</a:t>
            </a:r>
          </a:p>
        </p:txBody>
      </p:sp>
      <p:pic>
        <p:nvPicPr>
          <p:cNvPr id="5" name="Picture 4"/>
          <p:cNvPicPr>
            <a:picLocks noChangeAspect="1"/>
          </p:cNvPicPr>
          <p:nvPr/>
        </p:nvPicPr>
        <p:blipFill>
          <a:blip r:embed="rId2"/>
          <a:stretch>
            <a:fillRect/>
          </a:stretch>
        </p:blipFill>
        <p:spPr>
          <a:xfrm>
            <a:off x="4836567" y="286603"/>
            <a:ext cx="5313273" cy="6089200"/>
          </a:xfrm>
          <a:prstGeom prst="rect">
            <a:avLst/>
          </a:prstGeom>
        </p:spPr>
      </p:pic>
      <p:sp>
        <p:nvSpPr>
          <p:cNvPr id="3" name="Slide Number Placeholder 2"/>
          <p:cNvSpPr>
            <a:spLocks noGrp="1"/>
          </p:cNvSpPr>
          <p:nvPr>
            <p:ph type="sldNum" sz="quarter" idx="12"/>
          </p:nvPr>
        </p:nvSpPr>
        <p:spPr/>
        <p:txBody>
          <a:bodyPr/>
          <a:lstStyle/>
          <a:p>
            <a:fld id="{87505C8C-BB84-42E2-A236-8AB4ACB7820A}" type="slidenum">
              <a:rPr lang="en-US" smtClean="0"/>
              <a:t>72</a:t>
            </a:fld>
            <a:endParaRPr lang="en-US" dirty="0"/>
          </a:p>
        </p:txBody>
      </p:sp>
    </p:spTree>
    <p:extLst>
      <p:ext uri="{BB962C8B-B14F-4D97-AF65-F5344CB8AC3E}">
        <p14:creationId xmlns:p14="http://schemas.microsoft.com/office/powerpoint/2010/main" val="123597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3499259"/>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effectLst/>
                        </a:rPr>
                        <a:t>Company</a:t>
                      </a:r>
                      <a:endParaRPr lang="en-CA" sz="2800" dirty="0">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Market</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rgbClr val="FF0000"/>
                          </a:solidFill>
                          <a:effectLst/>
                        </a:rPr>
                        <a:t>Competition</a:t>
                      </a:r>
                      <a:endParaRPr lang="en-CA" sz="2800" dirty="0">
                        <a:solidFill>
                          <a:srgbClr val="FF0000"/>
                        </a:solidFill>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Network</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endParaRPr lang="en-US" dirty="0"/>
                    </a:p>
                  </a:txBody>
                  <a:tcPr marL="68580" marR="68580" marT="0" marB="0" anchor="ctr">
                    <a:solidFill>
                      <a:schemeClr val="bg1"/>
                    </a:solidFill>
                  </a:tcPr>
                </a:tc>
                <a:tc>
                  <a:txBody>
                    <a:bodyPr/>
                    <a:lstStyle/>
                    <a:p>
                      <a:endParaRPr lang="en-US" dirty="0"/>
                    </a:p>
                  </a:txBody>
                  <a:tcPr marL="68580" marR="68580" marT="0" marB="0" anchor="ctr">
                    <a:solidFill>
                      <a:schemeClr val="bg1"/>
                    </a:solidFill>
                  </a:tcPr>
                </a:tc>
                <a:tc>
                  <a:txBody>
                    <a:bodyPr/>
                    <a:lstStyle/>
                    <a:p>
                      <a:endParaRPr lang="en-US" dirty="0"/>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73</a:t>
            </a:fld>
            <a:endParaRPr lang="en-US" dirty="0"/>
          </a:p>
        </p:txBody>
      </p:sp>
    </p:spTree>
    <p:extLst>
      <p:ext uri="{BB962C8B-B14F-4D97-AF65-F5344CB8AC3E}">
        <p14:creationId xmlns:p14="http://schemas.microsoft.com/office/powerpoint/2010/main" val="28850477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Competition</a:t>
            </a:r>
          </a:p>
        </p:txBody>
      </p:sp>
      <p:sp>
        <p:nvSpPr>
          <p:cNvPr id="3" name="Content Placeholder 2"/>
          <p:cNvSpPr>
            <a:spLocks noGrp="1"/>
          </p:cNvSpPr>
          <p:nvPr>
            <p:ph idx="1"/>
          </p:nvPr>
        </p:nvSpPr>
        <p:spPr>
          <a:xfrm>
            <a:off x="960120" y="1920240"/>
            <a:ext cx="10652760" cy="4514850"/>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Know thy competitors!</a:t>
            </a:r>
          </a:p>
          <a:p>
            <a:pPr lvl="3">
              <a:lnSpc>
                <a:spcPct val="100000"/>
              </a:lnSpc>
              <a:spcBef>
                <a:spcPts val="600"/>
              </a:spcBef>
              <a:spcAft>
                <a:spcPts val="200"/>
              </a:spcAft>
              <a:buFont typeface="Courier New" panose="02070309020205020404" pitchFamily="49" charset="0"/>
              <a:buChar char="o"/>
            </a:pPr>
            <a:r>
              <a:rPr lang="en-US" sz="2800" dirty="0">
                <a:solidFill>
                  <a:schemeClr val="accent4">
                    <a:lumMod val="50000"/>
                  </a:schemeClr>
                </a:solidFill>
              </a:rPr>
              <a:t> </a:t>
            </a:r>
            <a:r>
              <a:rPr lang="en-US" sz="3000" dirty="0">
                <a:solidFill>
                  <a:schemeClr val="accent4">
                    <a:lumMod val="50000"/>
                  </a:schemeClr>
                </a:solidFill>
              </a:rPr>
              <a:t>Who are current and future competitors?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is the nature of competition?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can the venture differentiate itself?</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Cooperation vs. competition</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Nature of barriers to entry and product longevity</a:t>
            </a:r>
          </a:p>
          <a:p>
            <a:pPr lvl="1">
              <a:lnSpc>
                <a:spcPct val="100000"/>
              </a:lnSpc>
              <a:spcBef>
                <a:spcPts val="600"/>
              </a:spcBef>
              <a:spcAft>
                <a:spcPts val="200"/>
              </a:spcAft>
              <a:buFont typeface="Courier New" panose="02070309020205020404" pitchFamily="49" charset="0"/>
              <a:buChar char="o"/>
            </a:pPr>
            <a:endParaRPr lang="en-US" sz="1000" dirty="0">
              <a:solidFill>
                <a:schemeClr val="accent4">
                  <a:lumMod val="50000"/>
                </a:schemeClr>
              </a:solidFill>
            </a:endParaRPr>
          </a:p>
          <a:p>
            <a:pPr marL="0">
              <a:lnSpc>
                <a:spcPct val="100000"/>
              </a:lnSpc>
              <a:spcBef>
                <a:spcPts val="600"/>
              </a:spcBef>
              <a:buNone/>
            </a:pPr>
            <a:endParaRPr lang="en-US" sz="3600" dirty="0">
              <a:solidFill>
                <a:schemeClr val="accent4">
                  <a:lumMod val="50000"/>
                </a:schemeClr>
              </a:solidFill>
            </a:endParaRPr>
          </a:p>
          <a:p>
            <a:pPr marL="0">
              <a:lnSpc>
                <a:spcPct val="100000"/>
              </a:lnSpc>
              <a:spcBef>
                <a:spcPts val="600"/>
              </a:spcBef>
              <a:buNone/>
            </a:pP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74</a:t>
            </a:fld>
            <a:endParaRPr lang="en-US" dirty="0"/>
          </a:p>
        </p:txBody>
      </p:sp>
    </p:spTree>
    <p:extLst>
      <p:ext uri="{BB962C8B-B14F-4D97-AF65-F5344CB8AC3E}">
        <p14:creationId xmlns:p14="http://schemas.microsoft.com/office/powerpoint/2010/main" val="11805457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523504"/>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effectLst/>
                        </a:rPr>
                        <a:t>Company</a:t>
                      </a:r>
                      <a:endParaRPr lang="en-CA" sz="2800" dirty="0">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Need</a:t>
                      </a:r>
                      <a:endParaRPr lang="en-CA" sz="2800" dirty="0">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effectLst/>
                        </a:rPr>
                        <a:t>Solution</a:t>
                      </a:r>
                      <a:endParaRPr lang="en-CA" sz="2800" dirty="0">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effectLst/>
                        </a:rPr>
                        <a:t>Team</a:t>
                      </a:r>
                      <a:endParaRPr lang="en-CA" sz="2800" dirty="0">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Market</a:t>
                      </a:r>
                      <a:endParaRPr lang="en-CA" sz="2800" dirty="0">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effectLst/>
                        </a:rPr>
                        <a:t>Competition</a:t>
                      </a:r>
                      <a:endParaRPr lang="en-CA" sz="2800" dirty="0">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rgbClr val="FF0000"/>
                          </a:solidFill>
                          <a:effectLst/>
                        </a:rPr>
                        <a:t>Network</a:t>
                      </a:r>
                      <a:endParaRPr lang="en-CA" sz="2800" dirty="0">
                        <a:solidFill>
                          <a:srgbClr val="FF0000"/>
                        </a:solidFill>
                        <a:effectLst/>
                        <a:latin typeface="Calibri"/>
                        <a:ea typeface="Calibri"/>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endParaRPr lang="en-US" dirty="0"/>
                    </a:p>
                  </a:txBody>
                  <a:tcPr marL="68580" marR="68580" marT="0" marB="0" anchor="ctr">
                    <a:solidFill>
                      <a:schemeClr val="bg1"/>
                    </a:solidFill>
                  </a:tcPr>
                </a:tc>
                <a:tc>
                  <a:txBody>
                    <a:bodyPr/>
                    <a:lstStyle/>
                    <a:p>
                      <a:endParaRPr lang="en-US" dirty="0"/>
                    </a:p>
                  </a:txBody>
                  <a:tcPr marL="68580" marR="68580" marT="0" marB="0" anchor="ctr">
                    <a:solidFill>
                      <a:schemeClr val="bg1"/>
                    </a:solidFill>
                  </a:tcPr>
                </a:tc>
                <a:tc>
                  <a:txBody>
                    <a:bodyPr/>
                    <a:lstStyle/>
                    <a:p>
                      <a:endParaRPr lang="en-US" dirty="0"/>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75</a:t>
            </a:fld>
            <a:endParaRPr lang="en-US" dirty="0"/>
          </a:p>
        </p:txBody>
      </p:sp>
    </p:spTree>
    <p:extLst>
      <p:ext uri="{BB962C8B-B14F-4D97-AF65-F5344CB8AC3E}">
        <p14:creationId xmlns:p14="http://schemas.microsoft.com/office/powerpoint/2010/main" val="34013082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Network</a:t>
            </a:r>
          </a:p>
        </p:txBody>
      </p:sp>
      <p:sp>
        <p:nvSpPr>
          <p:cNvPr id="3" name="Content Placeholder 2"/>
          <p:cNvSpPr>
            <a:spLocks noGrp="1"/>
          </p:cNvSpPr>
          <p:nvPr>
            <p:ph idx="1"/>
          </p:nvPr>
        </p:nvSpPr>
        <p:spPr>
          <a:xfrm>
            <a:off x="960120" y="1920240"/>
            <a:ext cx="10652760" cy="4514850"/>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The founders’ network allows to access resources</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is the founding team’s reputation?</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networks does the team have access to?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does the team forge and maintain new relationships?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Importance of network centrality</a:t>
            </a:r>
          </a:p>
          <a:p>
            <a:pPr lvl="2">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Quality of network ties: connectedness, diversity, position</a:t>
            </a:r>
          </a:p>
        </p:txBody>
      </p:sp>
      <p:sp>
        <p:nvSpPr>
          <p:cNvPr id="4" name="Slide Number Placeholder 3"/>
          <p:cNvSpPr>
            <a:spLocks noGrp="1"/>
          </p:cNvSpPr>
          <p:nvPr>
            <p:ph type="sldNum" sz="quarter" idx="12"/>
          </p:nvPr>
        </p:nvSpPr>
        <p:spPr/>
        <p:txBody>
          <a:bodyPr/>
          <a:lstStyle/>
          <a:p>
            <a:fld id="{87505C8C-BB84-42E2-A236-8AB4ACB7820A}" type="slidenum">
              <a:rPr lang="en-US" smtClean="0"/>
              <a:t>76</a:t>
            </a:fld>
            <a:endParaRPr lang="en-US" dirty="0"/>
          </a:p>
        </p:txBody>
      </p:sp>
    </p:spTree>
    <p:extLst>
      <p:ext uri="{BB962C8B-B14F-4D97-AF65-F5344CB8AC3E}">
        <p14:creationId xmlns:p14="http://schemas.microsoft.com/office/powerpoint/2010/main" val="8903937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Network</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662" y="1908048"/>
            <a:ext cx="5697474" cy="4323266"/>
          </a:xfrm>
          <a:prstGeom prst="rect">
            <a:avLst/>
          </a:prstGeom>
        </p:spPr>
      </p:pic>
      <p:sp>
        <p:nvSpPr>
          <p:cNvPr id="4" name="Slide Number Placeholder 3"/>
          <p:cNvSpPr>
            <a:spLocks noGrp="1"/>
          </p:cNvSpPr>
          <p:nvPr>
            <p:ph type="sldNum" sz="quarter" idx="12"/>
          </p:nvPr>
        </p:nvSpPr>
        <p:spPr/>
        <p:txBody>
          <a:bodyPr/>
          <a:lstStyle/>
          <a:p>
            <a:fld id="{87505C8C-BB84-42E2-A236-8AB4ACB7820A}" type="slidenum">
              <a:rPr lang="en-US" smtClean="0"/>
              <a:t>77</a:t>
            </a:fld>
            <a:endParaRPr lang="en-US" dirty="0"/>
          </a:p>
        </p:txBody>
      </p:sp>
    </p:spTree>
    <p:extLst>
      <p:ext uri="{BB962C8B-B14F-4D97-AF65-F5344CB8AC3E}">
        <p14:creationId xmlns:p14="http://schemas.microsoft.com/office/powerpoint/2010/main" val="1819183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1804290"/>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effectLst/>
                        </a:rPr>
                        <a:t>Company</a:t>
                      </a:r>
                      <a:endParaRPr lang="en-CA" sz="2800" dirty="0">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Market</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Competition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Network</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rgbClr val="FF0000"/>
                          </a:solidFill>
                          <a:effectLst/>
                        </a:rPr>
                        <a:t>Sales</a:t>
                      </a:r>
                      <a:endParaRPr lang="en-CA" sz="2800" dirty="0">
                        <a:solidFill>
                          <a:srgbClr val="FF0000"/>
                        </a:solidFill>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Production</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Organization</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78</a:t>
            </a:fld>
            <a:endParaRPr lang="en-US" dirty="0"/>
          </a:p>
        </p:txBody>
      </p:sp>
    </p:spTree>
    <p:extLst>
      <p:ext uri="{BB962C8B-B14F-4D97-AF65-F5344CB8AC3E}">
        <p14:creationId xmlns:p14="http://schemas.microsoft.com/office/powerpoint/2010/main" val="79354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Sales</a:t>
            </a:r>
          </a:p>
        </p:txBody>
      </p:sp>
      <p:sp>
        <p:nvSpPr>
          <p:cNvPr id="3" name="Content Placeholder 2"/>
          <p:cNvSpPr>
            <a:spLocks noGrp="1"/>
          </p:cNvSpPr>
          <p:nvPr>
            <p:ph idx="1"/>
          </p:nvPr>
        </p:nvSpPr>
        <p:spPr>
          <a:xfrm>
            <a:off x="960120" y="1910909"/>
            <a:ext cx="10652760" cy="3753729"/>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How is the product brought to customers?</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does the venture reach its customers?</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are the marketing and distribution strategies?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are the pricing strategy and the revenue model?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Transformative vs incremental products</a:t>
            </a:r>
          </a:p>
          <a:p>
            <a:pPr lvl="3">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Natural resistance to adopt – adoption costs</a:t>
            </a:r>
          </a:p>
        </p:txBody>
      </p:sp>
      <p:sp>
        <p:nvSpPr>
          <p:cNvPr id="4" name="Slide Number Placeholder 3"/>
          <p:cNvSpPr>
            <a:spLocks noGrp="1"/>
          </p:cNvSpPr>
          <p:nvPr>
            <p:ph type="sldNum" sz="quarter" idx="12"/>
          </p:nvPr>
        </p:nvSpPr>
        <p:spPr/>
        <p:txBody>
          <a:bodyPr/>
          <a:lstStyle/>
          <a:p>
            <a:fld id="{87505C8C-BB84-42E2-A236-8AB4ACB7820A}" type="slidenum">
              <a:rPr lang="en-US" smtClean="0"/>
              <a:t>79</a:t>
            </a:fld>
            <a:endParaRPr lang="en-US" dirty="0"/>
          </a:p>
        </p:txBody>
      </p:sp>
    </p:spTree>
    <p:extLst>
      <p:ext uri="{BB962C8B-B14F-4D97-AF65-F5344CB8AC3E}">
        <p14:creationId xmlns:p14="http://schemas.microsoft.com/office/powerpoint/2010/main" val="170226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63743"/>
            <a:ext cx="10767060" cy="1450757"/>
          </a:xfrm>
        </p:spPr>
        <p:txBody>
          <a:bodyPr>
            <a:noAutofit/>
          </a:bodyPr>
          <a:lstStyle/>
          <a:p>
            <a:pPr algn="ctr"/>
            <a:r>
              <a:rPr lang="en-GB" sz="6000" dirty="0">
                <a:solidFill>
                  <a:schemeClr val="accent4">
                    <a:lumMod val="50000"/>
                  </a:schemeClr>
                </a:solidFill>
              </a:rPr>
              <a:t>Key course components</a:t>
            </a:r>
          </a:p>
        </p:txBody>
      </p:sp>
      <p:sp>
        <p:nvSpPr>
          <p:cNvPr id="3" name="Content Placeholder 2"/>
          <p:cNvSpPr>
            <a:spLocks noGrp="1"/>
          </p:cNvSpPr>
          <p:nvPr>
            <p:ph idx="1"/>
          </p:nvPr>
        </p:nvSpPr>
        <p:spPr>
          <a:xfrm>
            <a:off x="1097279" y="1845734"/>
            <a:ext cx="10909663" cy="4023360"/>
          </a:xfrm>
        </p:spPr>
        <p:txBody>
          <a:bodyPr>
            <a:normAutofit fontScale="92500" lnSpcReduction="20000"/>
          </a:bodyPr>
          <a:lstStyle/>
          <a:p>
            <a:pPr marL="457200" lvl="0" indent="-457200">
              <a:buClr>
                <a:schemeClr val="accent4">
                  <a:lumMod val="50000"/>
                </a:schemeClr>
              </a:buClr>
              <a:buFont typeface="+mj-lt"/>
              <a:buAutoNum type="arabicPeriod"/>
            </a:pPr>
            <a:r>
              <a:rPr lang="en-US" sz="4000" dirty="0">
                <a:solidFill>
                  <a:schemeClr val="accent4">
                    <a:lumMod val="50000"/>
                  </a:schemeClr>
                </a:solidFill>
              </a:rPr>
              <a:t>Lectures (MK, generally We and Fr)</a:t>
            </a:r>
          </a:p>
          <a:p>
            <a:pPr marL="457200" lvl="0" indent="-457200">
              <a:buClr>
                <a:schemeClr val="accent4">
                  <a:lumMod val="50000"/>
                </a:schemeClr>
              </a:buClr>
              <a:buFont typeface="+mj-lt"/>
              <a:buAutoNum type="arabicPeriod"/>
            </a:pPr>
            <a:r>
              <a:rPr lang="en-US" sz="4000" dirty="0">
                <a:solidFill>
                  <a:schemeClr val="accent4">
                    <a:lumMod val="50000"/>
                  </a:schemeClr>
                </a:solidFill>
              </a:rPr>
              <a:t>Exercise lectures (PL, generally Th)</a:t>
            </a:r>
          </a:p>
          <a:p>
            <a:pPr marL="457200" lvl="0" indent="-457200">
              <a:buClr>
                <a:schemeClr val="accent4">
                  <a:lumMod val="50000"/>
                </a:schemeClr>
              </a:buClr>
              <a:buFont typeface="+mj-lt"/>
              <a:buAutoNum type="arabicPeriod"/>
            </a:pPr>
            <a:r>
              <a:rPr lang="en-US" sz="4000" dirty="0">
                <a:solidFill>
                  <a:schemeClr val="accent4">
                    <a:lumMod val="50000"/>
                  </a:schemeClr>
                </a:solidFill>
              </a:rPr>
              <a:t>Graded exercise classes (PL, generally Th)</a:t>
            </a:r>
          </a:p>
          <a:p>
            <a:pPr marL="457200" lvl="0" indent="-457200">
              <a:buClr>
                <a:schemeClr val="accent4">
                  <a:lumMod val="50000"/>
                </a:schemeClr>
              </a:buClr>
              <a:buFont typeface="+mj-lt"/>
              <a:buAutoNum type="arabicPeriod"/>
            </a:pPr>
            <a:r>
              <a:rPr lang="en-US" sz="4000" dirty="0">
                <a:solidFill>
                  <a:schemeClr val="accent4">
                    <a:lumMod val="50000"/>
                  </a:schemeClr>
                </a:solidFill>
              </a:rPr>
              <a:t>Negotiation exercise (MK, last week’s We and Th)</a:t>
            </a:r>
          </a:p>
          <a:p>
            <a:pPr marL="0" lvl="0" indent="0">
              <a:buClr>
                <a:schemeClr val="accent4">
                  <a:lumMod val="50000"/>
                </a:schemeClr>
              </a:buClr>
              <a:buNone/>
            </a:pPr>
            <a:endParaRPr lang="en-US" sz="1050" dirty="0">
              <a:solidFill>
                <a:schemeClr val="accent4">
                  <a:lumMod val="50000"/>
                </a:schemeClr>
              </a:solidFill>
            </a:endParaRPr>
          </a:p>
          <a:p>
            <a:pPr marL="0" indent="0">
              <a:buClr>
                <a:schemeClr val="accent4">
                  <a:lumMod val="50000"/>
                </a:schemeClr>
              </a:buClr>
              <a:buNone/>
            </a:pPr>
            <a:r>
              <a:rPr lang="en-US" sz="4000" dirty="0">
                <a:solidFill>
                  <a:schemeClr val="accent4">
                    <a:lumMod val="50000"/>
                  </a:schemeClr>
                </a:solidFill>
              </a:rPr>
              <a:t>Components 3-4 done in groups of 4</a:t>
            </a:r>
          </a:p>
          <a:p>
            <a:pPr lvl="1">
              <a:buClr>
                <a:schemeClr val="accent4">
                  <a:lumMod val="50000"/>
                </a:schemeClr>
              </a:buClr>
            </a:pPr>
            <a:r>
              <a:rPr lang="en-US" sz="2800" dirty="0">
                <a:solidFill>
                  <a:schemeClr val="accent4">
                    <a:lumMod val="50000"/>
                  </a:schemeClr>
                </a:solidFill>
              </a:rPr>
              <a:t>DL for group registration Fr 1.3.</a:t>
            </a:r>
          </a:p>
          <a:p>
            <a:pPr lvl="1">
              <a:buClr>
                <a:schemeClr val="accent4">
                  <a:lumMod val="50000"/>
                </a:schemeClr>
              </a:buClr>
            </a:pPr>
            <a:r>
              <a:rPr lang="en-US" sz="2800" dirty="0">
                <a:solidFill>
                  <a:schemeClr val="accent4">
                    <a:lumMod val="50000"/>
                  </a:schemeClr>
                </a:solidFill>
              </a:rPr>
              <a:t>DL for selection of negotiation pair and for the first exercise set Th 7.3.</a:t>
            </a:r>
          </a:p>
          <a:p>
            <a:pPr marL="457200" lvl="0" indent="-457200">
              <a:buClr>
                <a:schemeClr val="accent4">
                  <a:lumMod val="50000"/>
                </a:schemeClr>
              </a:buClr>
              <a:buFont typeface="+mj-lt"/>
              <a:buAutoNum type="arabicPeriod"/>
            </a:pPr>
            <a:endParaRPr lang="en-US" sz="4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8</a:t>
            </a:fld>
            <a:endParaRPr lang="en-US" dirty="0"/>
          </a:p>
        </p:txBody>
      </p:sp>
    </p:spTree>
    <p:extLst>
      <p:ext uri="{BB962C8B-B14F-4D97-AF65-F5344CB8AC3E}">
        <p14:creationId xmlns:p14="http://schemas.microsoft.com/office/powerpoint/2010/main" val="14251394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3308355"/>
              </p:ext>
            </p:extLst>
          </p:nvPr>
        </p:nvGraphicFramePr>
        <p:xfrm>
          <a:off x="1405890" y="1314450"/>
          <a:ext cx="9304020" cy="4171950"/>
        </p:xfrm>
        <a:graphic>
          <a:graphicData uri="http://schemas.openxmlformats.org/drawingml/2006/table">
            <a:tbl>
              <a:tblPr firstRow="1" firstCol="1" bandRow="1">
                <a:tableStyleId>{74C1A8A3-306A-4EB7-A6B1-4F7E0EB9C5D6}</a:tableStyleId>
              </a:tblPr>
              <a:tblGrid>
                <a:gridCol w="324231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25978">
                <a:tc>
                  <a:txBody>
                    <a:bodyPr/>
                    <a:lstStyle/>
                    <a:p>
                      <a:pPr marL="0" marR="0" algn="ctr">
                        <a:lnSpc>
                          <a:spcPct val="115000"/>
                        </a:lnSpc>
                        <a:spcBef>
                          <a:spcPts val="0"/>
                        </a:spcBef>
                        <a:spcAft>
                          <a:spcPts val="0"/>
                        </a:spcAft>
                      </a:pP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effectLst/>
                        </a:rPr>
                        <a:t>Company</a:t>
                      </a:r>
                      <a:endParaRPr lang="en-CA" sz="2800" dirty="0">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1000500">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Market</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Competition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Network</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2"/>
                  </a:ext>
                </a:extLst>
              </a:tr>
              <a:tr h="1108389">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Sales</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rgbClr val="FF0000"/>
                          </a:solidFill>
                          <a:effectLst/>
                        </a:rPr>
                        <a:t>Production</a:t>
                      </a:r>
                      <a:endParaRPr lang="en-CA" sz="2800" dirty="0">
                        <a:solidFill>
                          <a:srgbClr val="FF0000"/>
                        </a:solidFill>
                        <a:effectLst/>
                        <a:latin typeface="Calibri"/>
                        <a:ea typeface="Calibri"/>
                        <a:cs typeface="Times New Roman"/>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Organization</a:t>
                      </a:r>
                      <a:endParaRPr lang="en-CA" sz="2800" dirty="0">
                        <a:solidFill>
                          <a:schemeClr val="accent4">
                            <a:lumMod val="50000"/>
                          </a:schemeClr>
                        </a:solidFill>
                        <a:effectLst/>
                        <a:latin typeface="Calibri"/>
                        <a:ea typeface="Calibri"/>
                        <a:cs typeface="Times New Roman"/>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80</a:t>
            </a:fld>
            <a:endParaRPr lang="en-US" dirty="0"/>
          </a:p>
        </p:txBody>
      </p:sp>
    </p:spTree>
    <p:extLst>
      <p:ext uri="{BB962C8B-B14F-4D97-AF65-F5344CB8AC3E}">
        <p14:creationId xmlns:p14="http://schemas.microsoft.com/office/powerpoint/2010/main" val="195658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Production</a:t>
            </a:r>
          </a:p>
        </p:txBody>
      </p:sp>
      <p:sp>
        <p:nvSpPr>
          <p:cNvPr id="3" name="Content Placeholder 2"/>
          <p:cNvSpPr>
            <a:spLocks noGrp="1"/>
          </p:cNvSpPr>
          <p:nvPr>
            <p:ph idx="1"/>
          </p:nvPr>
        </p:nvSpPr>
        <p:spPr>
          <a:xfrm>
            <a:off x="960120" y="1920240"/>
            <a:ext cx="10652760" cy="3753729"/>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How does the company capture value creation?</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is the development strategy?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are the scope of activities and the partnering strategy?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efficient are operations?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Importance of technical milestones / key inputs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Choice on the boundaries of the firm</a:t>
            </a:r>
          </a:p>
        </p:txBody>
      </p:sp>
      <p:sp>
        <p:nvSpPr>
          <p:cNvPr id="4" name="Slide Number Placeholder 3"/>
          <p:cNvSpPr>
            <a:spLocks noGrp="1"/>
          </p:cNvSpPr>
          <p:nvPr>
            <p:ph type="sldNum" sz="quarter" idx="12"/>
          </p:nvPr>
        </p:nvSpPr>
        <p:spPr/>
        <p:txBody>
          <a:bodyPr/>
          <a:lstStyle/>
          <a:p>
            <a:fld id="{87505C8C-BB84-42E2-A236-8AB4ACB7820A}" type="slidenum">
              <a:rPr lang="en-US" smtClean="0"/>
              <a:t>81</a:t>
            </a:fld>
            <a:endParaRPr lang="en-US" dirty="0"/>
          </a:p>
        </p:txBody>
      </p:sp>
    </p:spTree>
    <p:extLst>
      <p:ext uri="{BB962C8B-B14F-4D97-AF65-F5344CB8AC3E}">
        <p14:creationId xmlns:p14="http://schemas.microsoft.com/office/powerpoint/2010/main" val="3991484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8742964"/>
              </p:ext>
            </p:extLst>
          </p:nvPr>
        </p:nvGraphicFramePr>
        <p:xfrm>
          <a:off x="1405890" y="1304925"/>
          <a:ext cx="9304020" cy="4181475"/>
        </p:xfrm>
        <a:graphic>
          <a:graphicData uri="http://schemas.openxmlformats.org/drawingml/2006/table">
            <a:tbl>
              <a:tblPr firstRow="1" firstCol="1" bandRow="1">
                <a:tableStyleId>{74C1A8A3-306A-4EB7-A6B1-4F7E0EB9C5D6}</a:tableStyleId>
              </a:tblPr>
              <a:tblGrid>
                <a:gridCol w="318516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gridCol w="2240280">
                  <a:extLst>
                    <a:ext uri="{9D8B030D-6E8A-4147-A177-3AD203B41FA5}">
                      <a16:colId xmlns:a16="http://schemas.microsoft.com/office/drawing/2014/main" val="20003"/>
                    </a:ext>
                  </a:extLst>
                </a:gridCol>
              </a:tblGrid>
              <a:tr h="1035503">
                <a:tc>
                  <a:txBody>
                    <a:bodyPr/>
                    <a:lstStyle/>
                    <a:p>
                      <a:pPr marL="0" marR="0" algn="ctr">
                        <a:lnSpc>
                          <a:spcPct val="115000"/>
                        </a:lnSpc>
                        <a:spcBef>
                          <a:spcPts val="0"/>
                        </a:spcBef>
                        <a:spcAft>
                          <a:spcPts val="0"/>
                        </a:spcAft>
                      </a:pPr>
                      <a:r>
                        <a:rPr lang="en-CA" sz="2800" dirty="0">
                          <a:solidFill>
                            <a:schemeClr val="bg2">
                              <a:lumMod val="50000"/>
                            </a:schemeClr>
                          </a:solidFill>
                          <a:effectLst/>
                        </a:rPr>
                        <a:t>Venture Evaluation Matrix</a:t>
                      </a:r>
                      <a:endParaRPr lang="en-CA" sz="2800" dirty="0">
                        <a:solidFill>
                          <a:schemeClr val="bg2">
                            <a:lumMod val="50000"/>
                          </a:schemeClr>
                        </a:solidFill>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effectLst/>
                        </a:rPr>
                        <a:t>Company</a:t>
                      </a:r>
                      <a:endParaRPr lang="en-CA" sz="2800" dirty="0">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037083">
                <a:tc>
                  <a:txBody>
                    <a:bodyPr/>
                    <a:lstStyle/>
                    <a:p>
                      <a:pPr marL="0" marR="0">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1000500">
                <a:tc>
                  <a:txBody>
                    <a:bodyPr/>
                    <a:lstStyle/>
                    <a:p>
                      <a:pPr marL="0" marR="0">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Market</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Competition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Network</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2"/>
                  </a:ext>
                </a:extLst>
              </a:tr>
              <a:tr h="1108389">
                <a:tc>
                  <a:txBody>
                    <a:bodyPr/>
                    <a:lstStyle/>
                    <a:p>
                      <a:pPr marL="0" marR="0">
                        <a:lnSpc>
                          <a:spcPct val="115000"/>
                        </a:lnSpc>
                        <a:spcBef>
                          <a:spcPts val="0"/>
                        </a:spcBef>
                        <a:spcAft>
                          <a:spcPts val="0"/>
                        </a:spcAft>
                      </a:pPr>
                      <a:endParaRPr lang="en-CA" sz="1000" dirty="0">
                        <a:effectLst/>
                      </a:endParaRPr>
                    </a:p>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Sales</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Production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rgbClr val="FF0000"/>
                          </a:solidFill>
                          <a:effectLst/>
                          <a:latin typeface="+mn-lt"/>
                          <a:ea typeface="+mn-ea"/>
                          <a:cs typeface="+mn-cs"/>
                        </a:rPr>
                        <a:t>Organization</a:t>
                      </a:r>
                      <a:endParaRPr lang="en-CA" sz="2800" dirty="0">
                        <a:solidFill>
                          <a:srgbClr val="FF0000"/>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cells</a:t>
            </a:r>
          </a:p>
        </p:txBody>
      </p:sp>
      <p:sp>
        <p:nvSpPr>
          <p:cNvPr id="4" name="Slide Number Placeholder 3"/>
          <p:cNvSpPr>
            <a:spLocks noGrp="1"/>
          </p:cNvSpPr>
          <p:nvPr>
            <p:ph type="sldNum" sz="quarter" idx="12"/>
          </p:nvPr>
        </p:nvSpPr>
        <p:spPr/>
        <p:txBody>
          <a:bodyPr/>
          <a:lstStyle/>
          <a:p>
            <a:fld id="{87505C8C-BB84-42E2-A236-8AB4ACB7820A}" type="slidenum">
              <a:rPr lang="en-US" smtClean="0"/>
              <a:t>82</a:t>
            </a:fld>
            <a:endParaRPr lang="en-US" dirty="0"/>
          </a:p>
        </p:txBody>
      </p:sp>
    </p:spTree>
    <p:extLst>
      <p:ext uri="{BB962C8B-B14F-4D97-AF65-F5344CB8AC3E}">
        <p14:creationId xmlns:p14="http://schemas.microsoft.com/office/powerpoint/2010/main" val="10559285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4">
                    <a:lumMod val="50000"/>
                  </a:schemeClr>
                </a:solidFill>
              </a:rPr>
              <a:t>Organization</a:t>
            </a:r>
          </a:p>
        </p:txBody>
      </p:sp>
      <p:sp>
        <p:nvSpPr>
          <p:cNvPr id="3" name="Content Placeholder 2"/>
          <p:cNvSpPr>
            <a:spLocks noGrp="1"/>
          </p:cNvSpPr>
          <p:nvPr>
            <p:ph idx="1"/>
          </p:nvPr>
        </p:nvSpPr>
        <p:spPr>
          <a:xfrm>
            <a:off x="960120" y="1920240"/>
            <a:ext cx="10652760" cy="4301966"/>
          </a:xfrm>
        </p:spPr>
        <p:txBody>
          <a:bodyPr>
            <a:normAutofit/>
          </a:bodyPr>
          <a:lstStyle/>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How to develop and maintain company leadership?</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How will the role of the founders evolve? </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is the governance structure?</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What is the talent strategy?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Developing a cultural imprint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Talent recruiting and retention</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Founders’ succession</a:t>
            </a:r>
          </a:p>
        </p:txBody>
      </p:sp>
      <p:sp>
        <p:nvSpPr>
          <p:cNvPr id="4" name="Slide Number Placeholder 3"/>
          <p:cNvSpPr>
            <a:spLocks noGrp="1"/>
          </p:cNvSpPr>
          <p:nvPr>
            <p:ph type="sldNum" sz="quarter" idx="12"/>
          </p:nvPr>
        </p:nvSpPr>
        <p:spPr/>
        <p:txBody>
          <a:bodyPr/>
          <a:lstStyle/>
          <a:p>
            <a:fld id="{87505C8C-BB84-42E2-A236-8AB4ACB7820A}" type="slidenum">
              <a:rPr lang="en-US" smtClean="0"/>
              <a:t>83</a:t>
            </a:fld>
            <a:endParaRPr lang="en-US" dirty="0"/>
          </a:p>
        </p:txBody>
      </p:sp>
    </p:spTree>
    <p:extLst>
      <p:ext uri="{BB962C8B-B14F-4D97-AF65-F5344CB8AC3E}">
        <p14:creationId xmlns:p14="http://schemas.microsoft.com/office/powerpoint/2010/main" val="18549210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0292240"/>
              </p:ext>
            </p:extLst>
          </p:nvPr>
        </p:nvGraphicFramePr>
        <p:xfrm>
          <a:off x="457200" y="1125414"/>
          <a:ext cx="11175316" cy="5217930"/>
        </p:xfrm>
        <a:graphic>
          <a:graphicData uri="http://schemas.openxmlformats.org/drawingml/2006/table">
            <a:tbl>
              <a:tblPr firstRow="1" firstCol="1" bandRow="1">
                <a:tableStyleId>{74C1A8A3-306A-4EB7-A6B1-4F7E0EB9C5D6}</a:tableStyleId>
              </a:tblPr>
              <a:tblGrid>
                <a:gridCol w="2790971">
                  <a:extLst>
                    <a:ext uri="{9D8B030D-6E8A-4147-A177-3AD203B41FA5}">
                      <a16:colId xmlns:a16="http://schemas.microsoft.com/office/drawing/2014/main" val="20000"/>
                    </a:ext>
                  </a:extLst>
                </a:gridCol>
                <a:gridCol w="1585086">
                  <a:extLst>
                    <a:ext uri="{9D8B030D-6E8A-4147-A177-3AD203B41FA5}">
                      <a16:colId xmlns:a16="http://schemas.microsoft.com/office/drawing/2014/main" val="20001"/>
                    </a:ext>
                  </a:extLst>
                </a:gridCol>
                <a:gridCol w="2127380">
                  <a:extLst>
                    <a:ext uri="{9D8B030D-6E8A-4147-A177-3AD203B41FA5}">
                      <a16:colId xmlns:a16="http://schemas.microsoft.com/office/drawing/2014/main" val="20002"/>
                    </a:ext>
                  </a:extLst>
                </a:gridCol>
                <a:gridCol w="2407298">
                  <a:extLst>
                    <a:ext uri="{9D8B030D-6E8A-4147-A177-3AD203B41FA5}">
                      <a16:colId xmlns:a16="http://schemas.microsoft.com/office/drawing/2014/main" val="20003"/>
                    </a:ext>
                  </a:extLst>
                </a:gridCol>
                <a:gridCol w="2264581">
                  <a:extLst>
                    <a:ext uri="{9D8B030D-6E8A-4147-A177-3AD203B41FA5}">
                      <a16:colId xmlns:a16="http://schemas.microsoft.com/office/drawing/2014/main" val="20004"/>
                    </a:ext>
                  </a:extLst>
                </a:gridCol>
              </a:tblGrid>
              <a:tr h="83695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solidFill>
                            <a:schemeClr val="bg2">
                              <a:lumMod val="50000"/>
                            </a:schemeClr>
                          </a:solidFill>
                          <a:effectLst/>
                        </a:rPr>
                        <a:t>Venture Evaluation Matrix</a:t>
                      </a: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effectLst/>
                        </a:rPr>
                        <a:t>Company</a:t>
                      </a:r>
                      <a:endParaRPr lang="en-CA" sz="2800" dirty="0">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latin typeface="Calibri"/>
                          <a:ea typeface="Calibri"/>
                          <a:cs typeface="Times New Roman"/>
                        </a:rPr>
                        <a:t>Attractiveness</a:t>
                      </a: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106117">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Value</a:t>
                      </a:r>
                    </a:p>
                  </a:txBody>
                  <a:tcPr marL="68580" marR="68580" marT="0" marB="0" anchor="ctr">
                    <a:solidFill>
                      <a:schemeClr val="accent4">
                        <a:lumMod val="40000"/>
                        <a:lumOff val="60000"/>
                      </a:schemeClr>
                    </a:solidFill>
                  </a:tcPr>
                </a:tc>
                <a:extLst>
                  <a:ext uri="{0D108BD9-81ED-4DB2-BD59-A6C34878D82A}">
                    <a16:rowId xmlns:a16="http://schemas.microsoft.com/office/drawing/2014/main" val="10001"/>
                  </a:ext>
                </a:extLst>
              </a:tr>
              <a:tr h="1067099">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Market</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Competition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Network</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Scale</a:t>
                      </a: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882246">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Sales</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Production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Organization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Growth</a:t>
                      </a:r>
                    </a:p>
                  </a:txBody>
                  <a:tcPr marL="68580" marR="68580" marT="0" marB="0" anchor="ctr">
                    <a:solidFill>
                      <a:schemeClr val="accent4">
                        <a:lumMod val="40000"/>
                        <a:lumOff val="60000"/>
                      </a:schemeClr>
                    </a:solidFill>
                  </a:tcPr>
                </a:tc>
                <a:extLst>
                  <a:ext uri="{0D108BD9-81ED-4DB2-BD59-A6C34878D82A}">
                    <a16:rowId xmlns:a16="http://schemas.microsoft.com/office/drawing/2014/main" val="10003"/>
                  </a:ext>
                </a:extLst>
              </a:tr>
              <a:tr h="1016039">
                <a:tc>
                  <a:txBody>
                    <a:bodyPr/>
                    <a:lstStyle/>
                    <a:p>
                      <a:pPr marL="0" marR="0" algn="ctr">
                        <a:lnSpc>
                          <a:spcPct val="115000"/>
                        </a:lnSpc>
                        <a:spcBef>
                          <a:spcPts val="0"/>
                        </a:spcBef>
                        <a:spcAft>
                          <a:spcPts val="0"/>
                        </a:spcAft>
                      </a:pPr>
                      <a:r>
                        <a:rPr lang="en-CA" sz="2800" dirty="0">
                          <a:effectLst/>
                          <a:latin typeface="Calibri"/>
                          <a:ea typeface="Calibri"/>
                          <a:cs typeface="Times New Roman"/>
                        </a:rPr>
                        <a:t>Competitive</a:t>
                      </a:r>
                      <a:r>
                        <a:rPr lang="en-CA" sz="2800" baseline="0" dirty="0">
                          <a:effectLst/>
                          <a:latin typeface="Calibri"/>
                          <a:ea typeface="Calibri"/>
                          <a:cs typeface="Times New Roman"/>
                        </a:rPr>
                        <a:t> advantage</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Access</a:t>
                      </a: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Entry barriers</a:t>
                      </a: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Competencies</a:t>
                      </a: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endParaRPr lang="en-CA" sz="2800" b="1" dirty="0">
                        <a:solidFill>
                          <a:schemeClr val="accent4">
                            <a:lumMod val="50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4"/>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taking stock </a:t>
            </a:r>
          </a:p>
        </p:txBody>
      </p:sp>
      <p:sp>
        <p:nvSpPr>
          <p:cNvPr id="4" name="Slide Number Placeholder 3"/>
          <p:cNvSpPr>
            <a:spLocks noGrp="1"/>
          </p:cNvSpPr>
          <p:nvPr>
            <p:ph type="sldNum" sz="quarter" idx="12"/>
          </p:nvPr>
        </p:nvSpPr>
        <p:spPr/>
        <p:txBody>
          <a:bodyPr/>
          <a:lstStyle/>
          <a:p>
            <a:fld id="{87505C8C-BB84-42E2-A236-8AB4ACB7820A}" type="slidenum">
              <a:rPr lang="en-US" smtClean="0"/>
              <a:t>84</a:t>
            </a:fld>
            <a:endParaRPr lang="en-US" dirty="0"/>
          </a:p>
        </p:txBody>
      </p:sp>
    </p:spTree>
    <p:extLst>
      <p:ext uri="{BB962C8B-B14F-4D97-AF65-F5344CB8AC3E}">
        <p14:creationId xmlns:p14="http://schemas.microsoft.com/office/powerpoint/2010/main" val="27762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fontScale="90000"/>
          </a:bodyPr>
          <a:lstStyle/>
          <a:p>
            <a:pPr algn="ctr"/>
            <a:r>
              <a:rPr lang="en-US" sz="6000" dirty="0">
                <a:solidFill>
                  <a:schemeClr val="accent4">
                    <a:lumMod val="50000"/>
                  </a:schemeClr>
                </a:solidFill>
              </a:rPr>
              <a:t>Venture evaluation matrix: taking stock </a:t>
            </a:r>
          </a:p>
        </p:txBody>
      </p:sp>
      <p:sp>
        <p:nvSpPr>
          <p:cNvPr id="3" name="Content Placeholder 2"/>
          <p:cNvSpPr>
            <a:spLocks noGrp="1"/>
          </p:cNvSpPr>
          <p:nvPr>
            <p:ph idx="1"/>
          </p:nvPr>
        </p:nvSpPr>
        <p:spPr>
          <a:xfrm>
            <a:off x="1097280" y="2040044"/>
            <a:ext cx="10355580" cy="4023360"/>
          </a:xfrm>
        </p:spPr>
        <p:txBody>
          <a:bodyPr>
            <a:normAutofit/>
          </a:bodyPr>
          <a:lstStyle/>
          <a:p>
            <a:pPr marL="0">
              <a:lnSpc>
                <a:spcPct val="100000"/>
              </a:lnSpc>
              <a:spcBef>
                <a:spcPts val="600"/>
              </a:spcBef>
              <a:buNone/>
            </a:pPr>
            <a:r>
              <a:rPr lang="en-US" sz="3600" dirty="0">
                <a:solidFill>
                  <a:schemeClr val="accent4">
                    <a:lumMod val="50000"/>
                  </a:schemeClr>
                </a:solidFill>
              </a:rPr>
              <a:t>The VEM allows to draw conclusions across rows by assessing the attractiveness of the venture in the three perspectives: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Ability to create value</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Ability to achieve scale</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Ability to grow and capture value</a:t>
            </a:r>
          </a:p>
        </p:txBody>
      </p:sp>
      <p:sp>
        <p:nvSpPr>
          <p:cNvPr id="4" name="Slide Number Placeholder 3"/>
          <p:cNvSpPr>
            <a:spLocks noGrp="1"/>
          </p:cNvSpPr>
          <p:nvPr>
            <p:ph type="sldNum" sz="quarter" idx="12"/>
          </p:nvPr>
        </p:nvSpPr>
        <p:spPr/>
        <p:txBody>
          <a:bodyPr/>
          <a:lstStyle/>
          <a:p>
            <a:fld id="{87505C8C-BB84-42E2-A236-8AB4ACB7820A}" type="slidenum">
              <a:rPr lang="en-US" smtClean="0"/>
              <a:t>85</a:t>
            </a:fld>
            <a:endParaRPr lang="en-US" dirty="0"/>
          </a:p>
        </p:txBody>
      </p:sp>
    </p:spTree>
    <p:extLst>
      <p:ext uri="{BB962C8B-B14F-4D97-AF65-F5344CB8AC3E}">
        <p14:creationId xmlns:p14="http://schemas.microsoft.com/office/powerpoint/2010/main" val="653740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fontScale="90000"/>
          </a:bodyPr>
          <a:lstStyle/>
          <a:p>
            <a:pPr algn="ctr"/>
            <a:r>
              <a:rPr lang="en-US" sz="6000" dirty="0">
                <a:solidFill>
                  <a:schemeClr val="accent4">
                    <a:lumMod val="50000"/>
                  </a:schemeClr>
                </a:solidFill>
              </a:rPr>
              <a:t>Venture evaluation matrix: taking stock </a:t>
            </a:r>
          </a:p>
        </p:txBody>
      </p:sp>
      <p:sp>
        <p:nvSpPr>
          <p:cNvPr id="3" name="Content Placeholder 2"/>
          <p:cNvSpPr>
            <a:spLocks noGrp="1"/>
          </p:cNvSpPr>
          <p:nvPr>
            <p:ph idx="1"/>
          </p:nvPr>
        </p:nvSpPr>
        <p:spPr>
          <a:xfrm>
            <a:off x="1097280" y="2040044"/>
            <a:ext cx="10355580" cy="4023360"/>
          </a:xfrm>
        </p:spPr>
        <p:txBody>
          <a:bodyPr>
            <a:normAutofit/>
          </a:bodyPr>
          <a:lstStyle/>
          <a:p>
            <a:pPr marL="0">
              <a:lnSpc>
                <a:spcPct val="100000"/>
              </a:lnSpc>
              <a:spcBef>
                <a:spcPts val="600"/>
              </a:spcBef>
              <a:buNone/>
            </a:pPr>
            <a:r>
              <a:rPr lang="en-US" sz="3600" dirty="0">
                <a:solidFill>
                  <a:schemeClr val="accent4">
                    <a:lumMod val="50000"/>
                  </a:schemeClr>
                </a:solidFill>
              </a:rPr>
              <a:t>The VEM allows to draw conclusions across columns by assessing the competitive advantages of the venture in the three domains: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Ability to gain access to customers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Ability to erect and maintain entry barriers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Ability to develop key competences</a:t>
            </a:r>
          </a:p>
        </p:txBody>
      </p:sp>
      <p:sp>
        <p:nvSpPr>
          <p:cNvPr id="4" name="Slide Number Placeholder 3"/>
          <p:cNvSpPr>
            <a:spLocks noGrp="1"/>
          </p:cNvSpPr>
          <p:nvPr>
            <p:ph type="sldNum" sz="quarter" idx="12"/>
          </p:nvPr>
        </p:nvSpPr>
        <p:spPr/>
        <p:txBody>
          <a:bodyPr/>
          <a:lstStyle/>
          <a:p>
            <a:fld id="{87505C8C-BB84-42E2-A236-8AB4ACB7820A}" type="slidenum">
              <a:rPr lang="en-US" smtClean="0"/>
              <a:t>86</a:t>
            </a:fld>
            <a:endParaRPr lang="en-US" dirty="0"/>
          </a:p>
        </p:txBody>
      </p:sp>
    </p:spTree>
    <p:extLst>
      <p:ext uri="{BB962C8B-B14F-4D97-AF65-F5344CB8AC3E}">
        <p14:creationId xmlns:p14="http://schemas.microsoft.com/office/powerpoint/2010/main" val="1114036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fontScale="90000"/>
          </a:bodyPr>
          <a:lstStyle/>
          <a:p>
            <a:pPr algn="ctr"/>
            <a:r>
              <a:rPr lang="en-US" sz="6000" dirty="0">
                <a:solidFill>
                  <a:schemeClr val="accent4">
                    <a:lumMod val="50000"/>
                  </a:schemeClr>
                </a:solidFill>
              </a:rPr>
              <a:t>Venture evaluation matrix: taking stock </a:t>
            </a:r>
          </a:p>
        </p:txBody>
      </p:sp>
      <p:sp>
        <p:nvSpPr>
          <p:cNvPr id="3" name="Content Placeholder 2"/>
          <p:cNvSpPr>
            <a:spLocks noGrp="1"/>
          </p:cNvSpPr>
          <p:nvPr>
            <p:ph idx="1"/>
          </p:nvPr>
        </p:nvSpPr>
        <p:spPr>
          <a:xfrm>
            <a:off x="1097280" y="2040044"/>
            <a:ext cx="10355580" cy="4023360"/>
          </a:xfrm>
        </p:spPr>
        <p:txBody>
          <a:bodyPr>
            <a:normAutofit/>
          </a:bodyPr>
          <a:lstStyle/>
          <a:p>
            <a:pPr marL="0">
              <a:lnSpc>
                <a:spcPct val="100000"/>
              </a:lnSpc>
              <a:spcBef>
                <a:spcPts val="600"/>
              </a:spcBef>
              <a:buNone/>
            </a:pPr>
            <a:r>
              <a:rPr lang="en-US" sz="3600" dirty="0">
                <a:solidFill>
                  <a:schemeClr val="accent4">
                    <a:lumMod val="50000"/>
                  </a:schemeClr>
                </a:solidFill>
              </a:rPr>
              <a:t>The VEM also allows assessing venture’s main risks, also across the three vertical dimensions: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Market risk</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Technology risk</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People risk</a:t>
            </a:r>
          </a:p>
        </p:txBody>
      </p:sp>
      <p:sp>
        <p:nvSpPr>
          <p:cNvPr id="4" name="Slide Number Placeholder 3"/>
          <p:cNvSpPr>
            <a:spLocks noGrp="1"/>
          </p:cNvSpPr>
          <p:nvPr>
            <p:ph type="sldNum" sz="quarter" idx="12"/>
          </p:nvPr>
        </p:nvSpPr>
        <p:spPr/>
        <p:txBody>
          <a:bodyPr/>
          <a:lstStyle/>
          <a:p>
            <a:fld id="{87505C8C-BB84-42E2-A236-8AB4ACB7820A}" type="slidenum">
              <a:rPr lang="en-US" smtClean="0"/>
              <a:t>87</a:t>
            </a:fld>
            <a:endParaRPr lang="en-US" dirty="0"/>
          </a:p>
        </p:txBody>
      </p:sp>
    </p:spTree>
    <p:extLst>
      <p:ext uri="{BB962C8B-B14F-4D97-AF65-F5344CB8AC3E}">
        <p14:creationId xmlns:p14="http://schemas.microsoft.com/office/powerpoint/2010/main" val="27733869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2256633"/>
              </p:ext>
            </p:extLst>
          </p:nvPr>
        </p:nvGraphicFramePr>
        <p:xfrm>
          <a:off x="457200" y="1125414"/>
          <a:ext cx="11175316" cy="5217930"/>
        </p:xfrm>
        <a:graphic>
          <a:graphicData uri="http://schemas.openxmlformats.org/drawingml/2006/table">
            <a:tbl>
              <a:tblPr firstRow="1" firstCol="1" bandRow="1">
                <a:tableStyleId>{74C1A8A3-306A-4EB7-A6B1-4F7E0EB9C5D6}</a:tableStyleId>
              </a:tblPr>
              <a:tblGrid>
                <a:gridCol w="2790971">
                  <a:extLst>
                    <a:ext uri="{9D8B030D-6E8A-4147-A177-3AD203B41FA5}">
                      <a16:colId xmlns:a16="http://schemas.microsoft.com/office/drawing/2014/main" val="20000"/>
                    </a:ext>
                  </a:extLst>
                </a:gridCol>
                <a:gridCol w="1585086">
                  <a:extLst>
                    <a:ext uri="{9D8B030D-6E8A-4147-A177-3AD203B41FA5}">
                      <a16:colId xmlns:a16="http://schemas.microsoft.com/office/drawing/2014/main" val="20001"/>
                    </a:ext>
                  </a:extLst>
                </a:gridCol>
                <a:gridCol w="2127380">
                  <a:extLst>
                    <a:ext uri="{9D8B030D-6E8A-4147-A177-3AD203B41FA5}">
                      <a16:colId xmlns:a16="http://schemas.microsoft.com/office/drawing/2014/main" val="20002"/>
                    </a:ext>
                  </a:extLst>
                </a:gridCol>
                <a:gridCol w="2407298">
                  <a:extLst>
                    <a:ext uri="{9D8B030D-6E8A-4147-A177-3AD203B41FA5}">
                      <a16:colId xmlns:a16="http://schemas.microsoft.com/office/drawing/2014/main" val="20003"/>
                    </a:ext>
                  </a:extLst>
                </a:gridCol>
                <a:gridCol w="2264581">
                  <a:extLst>
                    <a:ext uri="{9D8B030D-6E8A-4147-A177-3AD203B41FA5}">
                      <a16:colId xmlns:a16="http://schemas.microsoft.com/office/drawing/2014/main" val="20004"/>
                    </a:ext>
                  </a:extLst>
                </a:gridCol>
              </a:tblGrid>
              <a:tr h="83695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solidFill>
                            <a:schemeClr val="bg2">
                              <a:lumMod val="50000"/>
                            </a:schemeClr>
                          </a:solidFill>
                          <a:effectLst/>
                        </a:rPr>
                        <a:t>Venture Evaluation Matrix</a:t>
                      </a:r>
                      <a:endParaRPr lang="en-CA" sz="2800" dirty="0">
                        <a:effectLst/>
                        <a:latin typeface="Calibri"/>
                        <a:ea typeface="Calibri"/>
                        <a:cs typeface="Times New Roman"/>
                      </a:endParaRPr>
                    </a:p>
                    <a:p>
                      <a:pPr marL="0" marR="0">
                        <a:lnSpc>
                          <a:spcPct val="115000"/>
                        </a:lnSpc>
                        <a:spcBef>
                          <a:spcPts val="0"/>
                        </a:spcBef>
                        <a:spcAft>
                          <a:spcPts val="0"/>
                        </a:spcAft>
                      </a:pPr>
                      <a:endParaRPr lang="en-CA" sz="1000" dirty="0">
                        <a:effectLst/>
                        <a:latin typeface="Calibri"/>
                        <a:ea typeface="Calibri"/>
                        <a:cs typeface="Times New Roman"/>
                      </a:endParaRPr>
                    </a:p>
                  </a:txBody>
                  <a:tcPr marL="68580" marR="68580" marT="0" marB="0">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Customer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2800" dirty="0">
                          <a:effectLst/>
                        </a:rPr>
                        <a:t>Company</a:t>
                      </a:r>
                      <a:endParaRPr lang="en-CA" sz="2800" dirty="0">
                        <a:effectLst/>
                        <a:latin typeface="+mn-lt"/>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rPr>
                        <a:t>Entrepreneur</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effectLst/>
                          <a:latin typeface="Calibri"/>
                          <a:ea typeface="Calibri"/>
                          <a:cs typeface="Times New Roman"/>
                        </a:rPr>
                        <a:t>Attractiveness</a:t>
                      </a: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1106117">
                <a:tc>
                  <a:txBody>
                    <a:bodyPr/>
                    <a:lstStyle/>
                    <a:p>
                      <a:pPr marL="0" marR="0" algn="ctr">
                        <a:lnSpc>
                          <a:spcPct val="115000"/>
                        </a:lnSpc>
                        <a:spcBef>
                          <a:spcPts val="0"/>
                        </a:spcBef>
                        <a:spcAft>
                          <a:spcPts val="0"/>
                        </a:spcAft>
                      </a:pPr>
                      <a:r>
                        <a:rPr lang="en-CA" sz="2800" dirty="0">
                          <a:effectLst/>
                        </a:rPr>
                        <a:t>Value proposition</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Need</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Solution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Team</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Value</a:t>
                      </a:r>
                    </a:p>
                  </a:txBody>
                  <a:tcPr marL="68580" marR="68580" marT="0" marB="0" anchor="ctr">
                    <a:solidFill>
                      <a:schemeClr val="accent4">
                        <a:lumMod val="40000"/>
                        <a:lumOff val="60000"/>
                      </a:schemeClr>
                    </a:solidFill>
                  </a:tcPr>
                </a:tc>
                <a:extLst>
                  <a:ext uri="{0D108BD9-81ED-4DB2-BD59-A6C34878D82A}">
                    <a16:rowId xmlns:a16="http://schemas.microsoft.com/office/drawing/2014/main" val="10001"/>
                  </a:ext>
                </a:extLst>
              </a:tr>
              <a:tr h="1067099">
                <a:tc>
                  <a:txBody>
                    <a:bodyPr/>
                    <a:lstStyle/>
                    <a:p>
                      <a:pPr marL="0" marR="0" algn="ctr">
                        <a:lnSpc>
                          <a:spcPct val="115000"/>
                        </a:lnSpc>
                        <a:spcBef>
                          <a:spcPts val="0"/>
                        </a:spcBef>
                        <a:spcAft>
                          <a:spcPts val="0"/>
                        </a:spcAft>
                      </a:pPr>
                      <a:r>
                        <a:rPr lang="en-CA" sz="2800" dirty="0">
                          <a:effectLst/>
                        </a:rPr>
                        <a:t>Industry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Market</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Competition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Network</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Scale</a:t>
                      </a: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882246">
                <a:tc>
                  <a:txBody>
                    <a:bodyPr/>
                    <a:lstStyle/>
                    <a:p>
                      <a:pPr marL="0" marR="0" algn="ctr">
                        <a:lnSpc>
                          <a:spcPct val="115000"/>
                        </a:lnSpc>
                        <a:spcBef>
                          <a:spcPts val="0"/>
                        </a:spcBef>
                        <a:spcAft>
                          <a:spcPts val="0"/>
                        </a:spcAft>
                      </a:pPr>
                      <a:r>
                        <a:rPr lang="en-CA" sz="2800" dirty="0">
                          <a:effectLst/>
                        </a:rPr>
                        <a:t>Strategy</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Sales</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Production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rPr>
                        <a:t>Organization</a:t>
                      </a:r>
                      <a:endParaRPr lang="en-CA" sz="2800" dirty="0">
                        <a:solidFill>
                          <a:schemeClr val="accent4">
                            <a:lumMod val="50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Growth</a:t>
                      </a:r>
                    </a:p>
                  </a:txBody>
                  <a:tcPr marL="68580" marR="68580" marT="0" marB="0" anchor="ctr">
                    <a:solidFill>
                      <a:schemeClr val="accent4">
                        <a:lumMod val="40000"/>
                        <a:lumOff val="60000"/>
                      </a:schemeClr>
                    </a:solidFill>
                  </a:tcPr>
                </a:tc>
                <a:extLst>
                  <a:ext uri="{0D108BD9-81ED-4DB2-BD59-A6C34878D82A}">
                    <a16:rowId xmlns:a16="http://schemas.microsoft.com/office/drawing/2014/main" val="10003"/>
                  </a:ext>
                </a:extLst>
              </a:tr>
              <a:tr h="1016039">
                <a:tc>
                  <a:txBody>
                    <a:bodyPr/>
                    <a:lstStyle/>
                    <a:p>
                      <a:pPr marL="0" marR="0" algn="ctr">
                        <a:lnSpc>
                          <a:spcPct val="115000"/>
                        </a:lnSpc>
                        <a:spcBef>
                          <a:spcPts val="0"/>
                        </a:spcBef>
                        <a:spcAft>
                          <a:spcPts val="0"/>
                        </a:spcAft>
                      </a:pPr>
                      <a:r>
                        <a:rPr lang="en-CA" sz="2800" dirty="0">
                          <a:effectLst/>
                          <a:latin typeface="Calibri"/>
                          <a:ea typeface="Calibri"/>
                          <a:cs typeface="Times New Roman"/>
                        </a:rPr>
                        <a:t>Competitive</a:t>
                      </a:r>
                      <a:r>
                        <a:rPr lang="en-CA" sz="2800" baseline="0" dirty="0">
                          <a:effectLst/>
                          <a:latin typeface="Calibri"/>
                          <a:ea typeface="Calibri"/>
                          <a:cs typeface="Times New Roman"/>
                        </a:rPr>
                        <a:t> advantage</a:t>
                      </a:r>
                      <a:endParaRPr lang="en-CA" sz="2800" dirty="0">
                        <a:effectLst/>
                        <a:latin typeface="Calibri"/>
                        <a:ea typeface="Calibri"/>
                        <a:cs typeface="Times New Roman"/>
                      </a:endParaRPr>
                    </a:p>
                  </a:txBody>
                  <a:tcPr marL="68580" marR="68580" marT="0" marB="0" anchor="ctr">
                    <a:solidFill>
                      <a:schemeClr val="bg2">
                        <a:lumMod val="75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Access</a:t>
                      </a: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Entry barriers</a:t>
                      </a: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CA" sz="2800" dirty="0">
                          <a:solidFill>
                            <a:schemeClr val="accent4">
                              <a:lumMod val="50000"/>
                            </a:schemeClr>
                          </a:solidFill>
                          <a:effectLst/>
                          <a:latin typeface="Calibri"/>
                          <a:ea typeface="Calibri"/>
                          <a:cs typeface="Times New Roman"/>
                        </a:rPr>
                        <a:t>Competencies</a:t>
                      </a:r>
                    </a:p>
                  </a:txBody>
                  <a:tcPr marL="68580" marR="68580" marT="0" marB="0" anchor="ctr">
                    <a:solidFill>
                      <a:schemeClr val="accent4">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CA" sz="3600" b="1" dirty="0">
                          <a:solidFill>
                            <a:srgbClr val="FF0000"/>
                          </a:solidFill>
                          <a:effectLst/>
                          <a:latin typeface="+mn-lt"/>
                          <a:ea typeface="Calibri"/>
                          <a:cs typeface="Times New Roman"/>
                        </a:rPr>
                        <a:t>Decision</a:t>
                      </a:r>
                    </a:p>
                  </a:txBody>
                  <a:tcPr marL="68580" marR="68580" marT="0" marB="0" anchor="ctr">
                    <a:noFill/>
                  </a:tcPr>
                </a:tc>
                <a:extLst>
                  <a:ext uri="{0D108BD9-81ED-4DB2-BD59-A6C34878D82A}">
                    <a16:rowId xmlns:a16="http://schemas.microsoft.com/office/drawing/2014/main" val="10004"/>
                  </a:ext>
                </a:extLst>
              </a:tr>
            </a:tbl>
          </a:graphicData>
        </a:graphic>
      </p:graphicFrame>
      <p:sp>
        <p:nvSpPr>
          <p:cNvPr id="3" name="Title 1"/>
          <p:cNvSpPr txBox="1">
            <a:spLocks/>
          </p:cNvSpPr>
          <p:nvPr/>
        </p:nvSpPr>
        <p:spPr>
          <a:xfrm>
            <a:off x="457200" y="286603"/>
            <a:ext cx="11338560" cy="924977"/>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chemeClr val="accent4">
                    <a:lumMod val="50000"/>
                  </a:schemeClr>
                </a:solidFill>
              </a:rPr>
              <a:t>Venture evaluation matrix: taking stock </a:t>
            </a:r>
          </a:p>
        </p:txBody>
      </p:sp>
      <p:sp>
        <p:nvSpPr>
          <p:cNvPr id="4" name="Slide Number Placeholder 3"/>
          <p:cNvSpPr>
            <a:spLocks noGrp="1"/>
          </p:cNvSpPr>
          <p:nvPr>
            <p:ph type="sldNum" sz="quarter" idx="12"/>
          </p:nvPr>
        </p:nvSpPr>
        <p:spPr/>
        <p:txBody>
          <a:bodyPr/>
          <a:lstStyle/>
          <a:p>
            <a:fld id="{87505C8C-BB84-42E2-A236-8AB4ACB7820A}" type="slidenum">
              <a:rPr lang="en-US" smtClean="0"/>
              <a:t>88</a:t>
            </a:fld>
            <a:endParaRPr lang="en-US" dirty="0"/>
          </a:p>
        </p:txBody>
      </p:sp>
    </p:spTree>
    <p:extLst>
      <p:ext uri="{BB962C8B-B14F-4D97-AF65-F5344CB8AC3E}">
        <p14:creationId xmlns:p14="http://schemas.microsoft.com/office/powerpoint/2010/main" val="9595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VEM in practice</a:t>
            </a:r>
          </a:p>
        </p:txBody>
      </p:sp>
      <p:sp>
        <p:nvSpPr>
          <p:cNvPr id="3" name="Content Placeholder 2"/>
          <p:cNvSpPr>
            <a:spLocks noGrp="1"/>
          </p:cNvSpPr>
          <p:nvPr>
            <p:ph idx="1"/>
          </p:nvPr>
        </p:nvSpPr>
        <p:spPr>
          <a:xfrm>
            <a:off x="1097280" y="2040044"/>
            <a:ext cx="10058400" cy="4023360"/>
          </a:xfrm>
        </p:spPr>
        <p:txBody>
          <a:bodyPr>
            <a:normAutofit/>
          </a:bodyPr>
          <a:lstStyle/>
          <a:p>
            <a:pPr marL="0">
              <a:lnSpc>
                <a:spcPct val="100000"/>
              </a:lnSpc>
              <a:spcBef>
                <a:spcPts val="600"/>
              </a:spcBef>
              <a:buNone/>
            </a:pPr>
            <a:r>
              <a:rPr lang="en-US" sz="3600" dirty="0">
                <a:solidFill>
                  <a:schemeClr val="accent4">
                    <a:lumMod val="50000"/>
                  </a:schemeClr>
                </a:solidFill>
              </a:rPr>
              <a:t>We have built a 3x3 matrix that encompasses the key questions both entrepreneur and investor should ask.</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We now move to see how both parties can operationally make use of the Matrix</a:t>
            </a:r>
          </a:p>
          <a:p>
            <a:pPr marL="201168" lvl="1" indent="0">
              <a:lnSpc>
                <a:spcPct val="100000"/>
              </a:lnSpc>
              <a:spcBef>
                <a:spcPts val="600"/>
              </a:spcBef>
              <a:spcAft>
                <a:spcPts val="200"/>
              </a:spcAft>
              <a:buNone/>
            </a:pPr>
            <a:endParaRPr lang="en-US" sz="36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89</a:t>
            </a:fld>
            <a:endParaRPr lang="en-US" dirty="0"/>
          </a:p>
        </p:txBody>
      </p:sp>
    </p:spTree>
    <p:extLst>
      <p:ext uri="{BB962C8B-B14F-4D97-AF65-F5344CB8AC3E}">
        <p14:creationId xmlns:p14="http://schemas.microsoft.com/office/powerpoint/2010/main" val="150964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63743"/>
            <a:ext cx="10767060" cy="1450757"/>
          </a:xfrm>
        </p:spPr>
        <p:txBody>
          <a:bodyPr>
            <a:noAutofit/>
          </a:bodyPr>
          <a:lstStyle/>
          <a:p>
            <a:pPr algn="ctr"/>
            <a:r>
              <a:rPr lang="en-GB" sz="6000" dirty="0">
                <a:solidFill>
                  <a:schemeClr val="accent4">
                    <a:lumMod val="50000"/>
                  </a:schemeClr>
                </a:solidFill>
              </a:rPr>
              <a:t>Grading components</a:t>
            </a:r>
          </a:p>
        </p:txBody>
      </p:sp>
      <p:sp>
        <p:nvSpPr>
          <p:cNvPr id="3" name="Content Placeholder 2"/>
          <p:cNvSpPr>
            <a:spLocks noGrp="1"/>
          </p:cNvSpPr>
          <p:nvPr>
            <p:ph idx="1"/>
          </p:nvPr>
        </p:nvSpPr>
        <p:spPr>
          <a:xfrm>
            <a:off x="1097279" y="1845734"/>
            <a:ext cx="10909663" cy="4023360"/>
          </a:xfrm>
        </p:spPr>
        <p:txBody>
          <a:bodyPr>
            <a:normAutofit fontScale="85000" lnSpcReduction="20000"/>
          </a:bodyPr>
          <a:lstStyle/>
          <a:p>
            <a:pPr marL="457200" lvl="0" indent="-457200">
              <a:buClr>
                <a:schemeClr val="accent4">
                  <a:lumMod val="50000"/>
                </a:schemeClr>
              </a:buClr>
              <a:buFont typeface="+mj-lt"/>
              <a:buAutoNum type="arabicPeriod"/>
            </a:pPr>
            <a:r>
              <a:rPr lang="fr-FR" sz="3800" dirty="0" err="1">
                <a:solidFill>
                  <a:schemeClr val="accent4">
                    <a:lumMod val="50000"/>
                  </a:schemeClr>
                </a:solidFill>
              </a:rPr>
              <a:t>Negotiation</a:t>
            </a:r>
            <a:r>
              <a:rPr lang="fr-FR" sz="3800" dirty="0">
                <a:solidFill>
                  <a:schemeClr val="accent4">
                    <a:lumMod val="50000"/>
                  </a:schemeClr>
                </a:solidFill>
              </a:rPr>
              <a:t> </a:t>
            </a:r>
            <a:r>
              <a:rPr lang="fr-FR" sz="3800" dirty="0" err="1">
                <a:solidFill>
                  <a:schemeClr val="accent4">
                    <a:lumMod val="50000"/>
                  </a:schemeClr>
                </a:solidFill>
              </a:rPr>
              <a:t>exercise</a:t>
            </a:r>
            <a:r>
              <a:rPr lang="fr-FR" sz="3800" dirty="0">
                <a:solidFill>
                  <a:schemeClr val="accent4">
                    <a:lumMod val="50000"/>
                  </a:schemeClr>
                </a:solidFill>
              </a:rPr>
              <a:t> 	max 30 points</a:t>
            </a:r>
          </a:p>
          <a:p>
            <a:pPr marL="457200" lvl="0" indent="-457200">
              <a:buClr>
                <a:schemeClr val="accent4">
                  <a:lumMod val="50000"/>
                </a:schemeClr>
              </a:buClr>
              <a:buFont typeface="+mj-lt"/>
              <a:buAutoNum type="arabicPeriod"/>
            </a:pPr>
            <a:r>
              <a:rPr lang="fr-FR" sz="3800" dirty="0" err="1">
                <a:solidFill>
                  <a:schemeClr val="accent4">
                    <a:lumMod val="50000"/>
                  </a:schemeClr>
                </a:solidFill>
              </a:rPr>
              <a:t>Exercise</a:t>
            </a:r>
            <a:r>
              <a:rPr lang="fr-FR" sz="3800" dirty="0">
                <a:solidFill>
                  <a:schemeClr val="accent4">
                    <a:lumMod val="50000"/>
                  </a:schemeClr>
                </a:solidFill>
              </a:rPr>
              <a:t> sets			max 33 points</a:t>
            </a:r>
          </a:p>
          <a:p>
            <a:pPr marL="457200" lvl="0" indent="-457200">
              <a:buClr>
                <a:schemeClr val="accent4">
                  <a:lumMod val="50000"/>
                </a:schemeClr>
              </a:buClr>
              <a:buFont typeface="+mj-lt"/>
              <a:buAutoNum type="arabicPeriod"/>
            </a:pPr>
            <a:r>
              <a:rPr lang="en-US" sz="3800" dirty="0">
                <a:solidFill>
                  <a:schemeClr val="accent4">
                    <a:lumMod val="50000"/>
                  </a:schemeClr>
                </a:solidFill>
              </a:rPr>
              <a:t>Final exam			max 40 points</a:t>
            </a:r>
          </a:p>
          <a:p>
            <a:pPr marL="0" lvl="0" indent="0">
              <a:buClr>
                <a:schemeClr val="accent4">
                  <a:lumMod val="50000"/>
                </a:schemeClr>
              </a:buClr>
              <a:buNone/>
            </a:pPr>
            <a:r>
              <a:rPr lang="en-US" sz="3800" dirty="0">
                <a:solidFill>
                  <a:schemeClr val="accent4">
                    <a:lumMod val="50000"/>
                  </a:schemeClr>
                </a:solidFill>
              </a:rPr>
              <a:t>     Totals				max 103 points</a:t>
            </a:r>
          </a:p>
          <a:p>
            <a:pPr marL="0" lvl="0" indent="0">
              <a:buClr>
                <a:schemeClr val="accent4">
                  <a:lumMod val="50000"/>
                </a:schemeClr>
              </a:buClr>
              <a:buNone/>
            </a:pPr>
            <a:endParaRPr lang="en-US" sz="1300" dirty="0">
              <a:solidFill>
                <a:schemeClr val="accent4">
                  <a:lumMod val="50000"/>
                </a:schemeClr>
              </a:solidFill>
            </a:endParaRPr>
          </a:p>
          <a:p>
            <a:pPr marL="0" lvl="0" indent="0">
              <a:buClr>
                <a:schemeClr val="accent4">
                  <a:lumMod val="50000"/>
                </a:schemeClr>
              </a:buClr>
              <a:buNone/>
            </a:pPr>
            <a:r>
              <a:rPr lang="en-US" sz="3800" dirty="0">
                <a:solidFill>
                  <a:schemeClr val="accent4">
                    <a:lumMod val="50000"/>
                  </a:schemeClr>
                </a:solidFill>
              </a:rPr>
              <a:t>To pass the course, you are required: </a:t>
            </a:r>
          </a:p>
          <a:p>
            <a:pPr marL="742950" lvl="0" indent="-742950">
              <a:buClr>
                <a:schemeClr val="accent4">
                  <a:lumMod val="50000"/>
                </a:schemeClr>
              </a:buClr>
              <a:buAutoNum type="arabicParenBoth"/>
            </a:pPr>
            <a:r>
              <a:rPr lang="en-US" sz="3800" dirty="0">
                <a:solidFill>
                  <a:schemeClr val="accent4">
                    <a:lumMod val="50000"/>
                  </a:schemeClr>
                </a:solidFill>
              </a:rPr>
              <a:t>to obtain a total of 50 points from the course and </a:t>
            </a:r>
          </a:p>
          <a:p>
            <a:pPr marL="742950" lvl="0" indent="-742950">
              <a:buClr>
                <a:schemeClr val="accent4">
                  <a:lumMod val="50000"/>
                </a:schemeClr>
              </a:buClr>
              <a:buAutoNum type="arabicParenBoth"/>
            </a:pPr>
            <a:r>
              <a:rPr lang="en-US" sz="3800" dirty="0">
                <a:solidFill>
                  <a:schemeClr val="accent4">
                    <a:lumMod val="50000"/>
                  </a:schemeClr>
                </a:solidFill>
              </a:rPr>
              <a:t>to obtain 50% of the points available in the final exam</a:t>
            </a:r>
            <a:endParaRPr lang="en-US" sz="4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9</a:t>
            </a:fld>
            <a:endParaRPr lang="en-US" dirty="0"/>
          </a:p>
        </p:txBody>
      </p:sp>
    </p:spTree>
    <p:extLst>
      <p:ext uri="{BB962C8B-B14F-4D97-AF65-F5344CB8AC3E}">
        <p14:creationId xmlns:p14="http://schemas.microsoft.com/office/powerpoint/2010/main" val="12869953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entrepreneurs can use the VEM</a:t>
            </a:r>
          </a:p>
        </p:txBody>
      </p:sp>
      <p:sp>
        <p:nvSpPr>
          <p:cNvPr id="3" name="Content Placeholder 2"/>
          <p:cNvSpPr>
            <a:spLocks noGrp="1"/>
          </p:cNvSpPr>
          <p:nvPr>
            <p:ph idx="1"/>
          </p:nvPr>
        </p:nvSpPr>
        <p:spPr>
          <a:xfrm>
            <a:off x="1097280" y="2040044"/>
            <a:ext cx="10355580" cy="4023360"/>
          </a:xfrm>
        </p:spPr>
        <p:txBody>
          <a:bodyPr>
            <a:normAutofit/>
          </a:bodyPr>
          <a:lstStyle/>
          <a:p>
            <a:pPr marL="0">
              <a:lnSpc>
                <a:spcPct val="100000"/>
              </a:lnSpc>
              <a:spcBef>
                <a:spcPts val="600"/>
              </a:spcBef>
              <a:buNone/>
            </a:pPr>
            <a:r>
              <a:rPr lang="en-US" sz="3600" dirty="0">
                <a:solidFill>
                  <a:schemeClr val="accent4">
                    <a:lumMod val="50000"/>
                  </a:schemeClr>
                </a:solidFill>
              </a:rPr>
              <a:t>The entrepreneur can use the VEM to look at the strengths and weaknesses of her venture, and assess whether:</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It is fully convincing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It requires some dose of pivoting </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It should be dropped</a:t>
            </a:r>
          </a:p>
        </p:txBody>
      </p:sp>
      <p:sp>
        <p:nvSpPr>
          <p:cNvPr id="4" name="Slide Number Placeholder 3"/>
          <p:cNvSpPr>
            <a:spLocks noGrp="1"/>
          </p:cNvSpPr>
          <p:nvPr>
            <p:ph type="sldNum" sz="quarter" idx="12"/>
          </p:nvPr>
        </p:nvSpPr>
        <p:spPr/>
        <p:txBody>
          <a:bodyPr/>
          <a:lstStyle/>
          <a:p>
            <a:fld id="{87505C8C-BB84-42E2-A236-8AB4ACB7820A}" type="slidenum">
              <a:rPr lang="en-US" smtClean="0"/>
              <a:t>90</a:t>
            </a:fld>
            <a:endParaRPr lang="en-US" dirty="0"/>
          </a:p>
        </p:txBody>
      </p:sp>
    </p:spTree>
    <p:extLst>
      <p:ext uri="{BB962C8B-B14F-4D97-AF65-F5344CB8AC3E}">
        <p14:creationId xmlns:p14="http://schemas.microsoft.com/office/powerpoint/2010/main" val="37965103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r>
              <a:rPr lang="en-US" sz="6000" dirty="0">
                <a:solidFill>
                  <a:schemeClr val="accent4">
                    <a:lumMod val="50000"/>
                  </a:schemeClr>
                </a:solidFill>
              </a:rPr>
              <a:t>How entrepreneurs can use the VEM</a:t>
            </a:r>
          </a:p>
        </p:txBody>
      </p:sp>
      <p:sp>
        <p:nvSpPr>
          <p:cNvPr id="3" name="Content Placeholder 2"/>
          <p:cNvSpPr>
            <a:spLocks noGrp="1"/>
          </p:cNvSpPr>
          <p:nvPr>
            <p:ph idx="1"/>
          </p:nvPr>
        </p:nvSpPr>
        <p:spPr>
          <a:xfrm>
            <a:off x="1097280" y="2040044"/>
            <a:ext cx="10607040" cy="4200736"/>
          </a:xfrm>
        </p:spPr>
        <p:txBody>
          <a:bodyPr>
            <a:normAutofit fontScale="92500" lnSpcReduction="10000"/>
          </a:bodyPr>
          <a:lstStyle/>
          <a:p>
            <a:pPr marL="0">
              <a:lnSpc>
                <a:spcPct val="100000"/>
              </a:lnSpc>
              <a:spcBef>
                <a:spcPts val="600"/>
              </a:spcBef>
              <a:buNone/>
            </a:pPr>
            <a:r>
              <a:rPr lang="en-US" sz="3600" dirty="0">
                <a:solidFill>
                  <a:schemeClr val="accent4">
                    <a:lumMod val="50000"/>
                  </a:schemeClr>
                </a:solidFill>
              </a:rPr>
              <a:t>The VEM provides a framework for testing the strength of the business opportunity:</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Identifies where uncertainty is greatest </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It exposes the assumptions that underlie the opportunity</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It also reflects where the business model is rooted</a:t>
            </a:r>
          </a:p>
          <a:p>
            <a:pPr marL="0">
              <a:lnSpc>
                <a:spcPct val="100000"/>
              </a:lnSpc>
              <a:spcBef>
                <a:spcPts val="600"/>
              </a:spcBef>
              <a:buNone/>
            </a:pPr>
            <a:endParaRPr lang="en-US" sz="500" dirty="0">
              <a:solidFill>
                <a:schemeClr val="accent4">
                  <a:lumMod val="50000"/>
                </a:schemeClr>
              </a:solidFill>
            </a:endParaRPr>
          </a:p>
          <a:p>
            <a:pPr marL="0">
              <a:lnSpc>
                <a:spcPct val="100000"/>
              </a:lnSpc>
              <a:spcBef>
                <a:spcPts val="600"/>
              </a:spcBef>
              <a:buNone/>
            </a:pPr>
            <a:r>
              <a:rPr lang="en-US" sz="3600" dirty="0">
                <a:solidFill>
                  <a:schemeClr val="accent4">
                    <a:lumMod val="50000"/>
                  </a:schemeClr>
                </a:solidFill>
              </a:rPr>
              <a:t>Is the opportunity cogent and convincing?</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Which parts can be improved or are sinking the project? </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Role of the VEM at different stages of development</a:t>
            </a:r>
          </a:p>
          <a:p>
            <a:pPr lvl="1">
              <a:lnSpc>
                <a:spcPct val="100000"/>
              </a:lnSpc>
              <a:spcBef>
                <a:spcPts val="600"/>
              </a:spcBef>
              <a:spcAft>
                <a:spcPts val="200"/>
              </a:spcAft>
              <a:buFont typeface="Courier New" panose="02070309020205020404" pitchFamily="49" charset="0"/>
              <a:buChar char="o"/>
            </a:pPr>
            <a:endParaRPr lang="en-US" sz="3000" dirty="0">
              <a:solidFill>
                <a:schemeClr val="accent4">
                  <a:lumMod val="50000"/>
                </a:schemeClr>
              </a:solidFill>
            </a:endParaRPr>
          </a:p>
          <a:p>
            <a:pPr marL="201168" lvl="1" indent="0">
              <a:lnSpc>
                <a:spcPct val="100000"/>
              </a:lnSpc>
              <a:spcBef>
                <a:spcPts val="600"/>
              </a:spcBef>
              <a:spcAft>
                <a:spcPts val="200"/>
              </a:spcAft>
              <a:buNone/>
            </a:pPr>
            <a:endParaRPr lang="en-US" sz="1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91</a:t>
            </a:fld>
            <a:endParaRPr lang="en-US" dirty="0"/>
          </a:p>
        </p:txBody>
      </p:sp>
    </p:spTree>
    <p:extLst>
      <p:ext uri="{BB962C8B-B14F-4D97-AF65-F5344CB8AC3E}">
        <p14:creationId xmlns:p14="http://schemas.microsoft.com/office/powerpoint/2010/main" val="26311591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entrepreneurs can use the VEM</a:t>
            </a:r>
          </a:p>
        </p:txBody>
      </p:sp>
      <p:sp>
        <p:nvSpPr>
          <p:cNvPr id="3" name="Content Placeholder 2"/>
          <p:cNvSpPr>
            <a:spLocks noGrp="1"/>
          </p:cNvSpPr>
          <p:nvPr>
            <p:ph idx="1"/>
          </p:nvPr>
        </p:nvSpPr>
        <p:spPr>
          <a:xfrm>
            <a:off x="1097280" y="2040044"/>
            <a:ext cx="10504170" cy="4223596"/>
          </a:xfrm>
        </p:spPr>
        <p:txBody>
          <a:bodyPr>
            <a:noAutofit/>
          </a:bodyPr>
          <a:lstStyle/>
          <a:p>
            <a:pPr marL="0">
              <a:lnSpc>
                <a:spcPct val="100000"/>
              </a:lnSpc>
              <a:spcBef>
                <a:spcPts val="600"/>
              </a:spcBef>
              <a:buNone/>
            </a:pPr>
            <a:r>
              <a:rPr lang="en-US" sz="3600" dirty="0">
                <a:solidFill>
                  <a:schemeClr val="accent4">
                    <a:lumMod val="50000"/>
                  </a:schemeClr>
                </a:solidFill>
              </a:rPr>
              <a:t>If the entrepreneur decides to proceed with contacting investors, can use the VEM to structure her business plan. The business plan has two meanings: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t>
            </a:r>
            <a:r>
              <a:rPr lang="en-US" sz="3200" dirty="0">
                <a:solidFill>
                  <a:schemeClr val="accent4">
                    <a:lumMod val="50000"/>
                  </a:schemeClr>
                </a:solidFill>
              </a:rPr>
              <a:t>A strategic framework for guiding the venture </a:t>
            </a:r>
          </a:p>
          <a:p>
            <a:pPr lvl="1">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A document for describing it to outside parties</a:t>
            </a:r>
          </a:p>
          <a:p>
            <a:pPr marL="0" indent="0">
              <a:lnSpc>
                <a:spcPct val="100000"/>
              </a:lnSpc>
              <a:spcBef>
                <a:spcPts val="600"/>
              </a:spcBef>
              <a:buNone/>
            </a:pPr>
            <a:r>
              <a:rPr lang="en-US" sz="3600" dirty="0">
                <a:solidFill>
                  <a:schemeClr val="accent4">
                    <a:lumMod val="50000"/>
                  </a:schemeClr>
                </a:solidFill>
              </a:rPr>
              <a:t>The VEM, by itself, contributes to both. We focus on the second.</a:t>
            </a:r>
          </a:p>
        </p:txBody>
      </p:sp>
      <p:sp>
        <p:nvSpPr>
          <p:cNvPr id="4" name="Slide Number Placeholder 3"/>
          <p:cNvSpPr>
            <a:spLocks noGrp="1"/>
          </p:cNvSpPr>
          <p:nvPr>
            <p:ph type="sldNum" sz="quarter" idx="12"/>
          </p:nvPr>
        </p:nvSpPr>
        <p:spPr/>
        <p:txBody>
          <a:bodyPr/>
          <a:lstStyle/>
          <a:p>
            <a:fld id="{87505C8C-BB84-42E2-A236-8AB4ACB7820A}" type="slidenum">
              <a:rPr lang="en-US" smtClean="0"/>
              <a:t>92</a:t>
            </a:fld>
            <a:endParaRPr lang="en-US" dirty="0"/>
          </a:p>
        </p:txBody>
      </p:sp>
    </p:spTree>
    <p:extLst>
      <p:ext uri="{BB962C8B-B14F-4D97-AF65-F5344CB8AC3E}">
        <p14:creationId xmlns:p14="http://schemas.microsoft.com/office/powerpoint/2010/main" val="34254508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entrepreneurs can use the VEM</a:t>
            </a:r>
          </a:p>
        </p:txBody>
      </p:sp>
      <p:sp>
        <p:nvSpPr>
          <p:cNvPr id="3" name="Content Placeholder 2"/>
          <p:cNvSpPr>
            <a:spLocks noGrp="1"/>
          </p:cNvSpPr>
          <p:nvPr>
            <p:ph idx="1"/>
          </p:nvPr>
        </p:nvSpPr>
        <p:spPr>
          <a:xfrm>
            <a:off x="1097280" y="2040044"/>
            <a:ext cx="10698480" cy="4223596"/>
          </a:xfrm>
        </p:spPr>
        <p:txBody>
          <a:bodyPr>
            <a:noAutofit/>
          </a:bodyPr>
          <a:lstStyle/>
          <a:p>
            <a:pPr marL="0">
              <a:lnSpc>
                <a:spcPct val="100000"/>
              </a:lnSpc>
              <a:spcBef>
                <a:spcPts val="600"/>
              </a:spcBef>
              <a:buNone/>
            </a:pPr>
            <a:r>
              <a:rPr lang="en-US" sz="3600" dirty="0">
                <a:solidFill>
                  <a:schemeClr val="accent4">
                    <a:lumMod val="50000"/>
                  </a:schemeClr>
                </a:solidFill>
              </a:rPr>
              <a:t>A business plan (BP) needs a simple but convincing structure. A convincing BP requires: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a:t>
            </a:r>
            <a:r>
              <a:rPr lang="en-US" sz="3200" dirty="0">
                <a:solidFill>
                  <a:schemeClr val="accent4">
                    <a:lumMod val="50000"/>
                  </a:schemeClr>
                </a:solidFill>
              </a:rPr>
              <a:t>An overview of the business opportunity</a:t>
            </a:r>
          </a:p>
          <a:p>
            <a:pPr lvl="1">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A detailed, yet concise, analysis of the main challenges</a:t>
            </a:r>
          </a:p>
          <a:p>
            <a:pPr lvl="1">
              <a:lnSpc>
                <a:spcPct val="100000"/>
              </a:lnSpc>
              <a:spcBef>
                <a:spcPts val="600"/>
              </a:spcBef>
              <a:spcAft>
                <a:spcPts val="200"/>
              </a:spcAft>
              <a:buFont typeface="Courier New" panose="02070309020205020404" pitchFamily="49" charset="0"/>
              <a:buChar char="o"/>
            </a:pPr>
            <a:r>
              <a:rPr lang="en-US" sz="3200" dirty="0">
                <a:solidFill>
                  <a:schemeClr val="accent4">
                    <a:lumMod val="50000"/>
                  </a:schemeClr>
                </a:solidFill>
              </a:rPr>
              <a:t> A set of financial projections</a:t>
            </a:r>
          </a:p>
          <a:p>
            <a:pPr marL="0" indent="0">
              <a:lnSpc>
                <a:spcPct val="100000"/>
              </a:lnSpc>
              <a:spcBef>
                <a:spcPts val="600"/>
              </a:spcBef>
              <a:buNone/>
            </a:pPr>
            <a:r>
              <a:rPr lang="en-US" sz="3600" dirty="0">
                <a:solidFill>
                  <a:schemeClr val="accent4">
                    <a:lumMod val="50000"/>
                  </a:schemeClr>
                </a:solidFill>
              </a:rPr>
              <a:t>The VEM provides all these elements, and a possible configuration is the following.</a:t>
            </a:r>
          </a:p>
        </p:txBody>
      </p:sp>
      <p:sp>
        <p:nvSpPr>
          <p:cNvPr id="4" name="Slide Number Placeholder 3"/>
          <p:cNvSpPr>
            <a:spLocks noGrp="1"/>
          </p:cNvSpPr>
          <p:nvPr>
            <p:ph type="sldNum" sz="quarter" idx="12"/>
          </p:nvPr>
        </p:nvSpPr>
        <p:spPr/>
        <p:txBody>
          <a:bodyPr/>
          <a:lstStyle/>
          <a:p>
            <a:fld id="{87505C8C-BB84-42E2-A236-8AB4ACB7820A}" type="slidenum">
              <a:rPr lang="en-US" smtClean="0"/>
              <a:t>93</a:t>
            </a:fld>
            <a:endParaRPr lang="en-US" dirty="0"/>
          </a:p>
        </p:txBody>
      </p:sp>
    </p:spTree>
    <p:extLst>
      <p:ext uri="{BB962C8B-B14F-4D97-AF65-F5344CB8AC3E}">
        <p14:creationId xmlns:p14="http://schemas.microsoft.com/office/powerpoint/2010/main" val="28294819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The VEM and the business plan</a:t>
            </a:r>
          </a:p>
        </p:txBody>
      </p:sp>
      <p:graphicFrame>
        <p:nvGraphicFramePr>
          <p:cNvPr id="4" name="Object 3"/>
          <p:cNvGraphicFramePr>
            <a:graphicFrameLocks noChangeAspect="1"/>
          </p:cNvGraphicFramePr>
          <p:nvPr>
            <p:extLst>
              <p:ext uri="{D42A27DB-BD31-4B8C-83A1-F6EECF244321}">
                <p14:modId xmlns:p14="http://schemas.microsoft.com/office/powerpoint/2010/main" val="2392708052"/>
              </p:ext>
            </p:extLst>
          </p:nvPr>
        </p:nvGraphicFramePr>
        <p:xfrm>
          <a:off x="1025123" y="2136125"/>
          <a:ext cx="10630258" cy="4025928"/>
        </p:xfrm>
        <a:graphic>
          <a:graphicData uri="http://schemas.openxmlformats.org/presentationml/2006/ole">
            <mc:AlternateContent xmlns:mc="http://schemas.openxmlformats.org/markup-compatibility/2006">
              <mc:Choice xmlns:v="urn:schemas-microsoft-com:vml" Requires="v">
                <p:oleObj spid="_x0000_s1034" name="Document" r:id="rId3" imgW="5968480" imgH="2260797" progId="Word.Document.12">
                  <p:embed/>
                </p:oleObj>
              </mc:Choice>
              <mc:Fallback>
                <p:oleObj name="Document" r:id="rId3" imgW="5968480" imgH="2260797" progId="Word.Document.12">
                  <p:embed/>
                  <p:pic>
                    <p:nvPicPr>
                      <p:cNvPr id="4" name="Object 3"/>
                      <p:cNvPicPr/>
                      <p:nvPr/>
                    </p:nvPicPr>
                    <p:blipFill>
                      <a:blip r:embed="rId4"/>
                      <a:stretch>
                        <a:fillRect/>
                      </a:stretch>
                    </p:blipFill>
                    <p:spPr>
                      <a:xfrm>
                        <a:off x="1025123" y="2136125"/>
                        <a:ext cx="10630258" cy="402592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87505C8C-BB84-42E2-A236-8AB4ACB7820A}" type="slidenum">
              <a:rPr lang="en-US" smtClean="0"/>
              <a:t>94</a:t>
            </a:fld>
            <a:endParaRPr lang="en-US" dirty="0"/>
          </a:p>
        </p:txBody>
      </p:sp>
    </p:spTree>
    <p:extLst>
      <p:ext uri="{BB962C8B-B14F-4D97-AF65-F5344CB8AC3E}">
        <p14:creationId xmlns:p14="http://schemas.microsoft.com/office/powerpoint/2010/main" val="10774039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286603"/>
            <a:ext cx="11676611" cy="1450757"/>
          </a:xfrm>
        </p:spPr>
        <p:txBody>
          <a:bodyPr>
            <a:normAutofit/>
          </a:bodyPr>
          <a:lstStyle/>
          <a:p>
            <a:r>
              <a:rPr lang="en-US" sz="6000" dirty="0">
                <a:solidFill>
                  <a:schemeClr val="accent4">
                    <a:lumMod val="50000"/>
                  </a:schemeClr>
                </a:solidFill>
              </a:rPr>
              <a:t>Nobel insights: signaling your venture</a:t>
            </a:r>
          </a:p>
        </p:txBody>
      </p:sp>
      <p:sp>
        <p:nvSpPr>
          <p:cNvPr id="3" name="Content Placeholder 2"/>
          <p:cNvSpPr>
            <a:spLocks noGrp="1"/>
          </p:cNvSpPr>
          <p:nvPr>
            <p:ph idx="1"/>
          </p:nvPr>
        </p:nvSpPr>
        <p:spPr>
          <a:xfrm>
            <a:off x="1097279" y="2040043"/>
            <a:ext cx="10945092" cy="4560261"/>
          </a:xfrm>
        </p:spPr>
        <p:txBody>
          <a:bodyPr>
            <a:normAutofit fontScale="77500" lnSpcReduction="20000"/>
          </a:bodyPr>
          <a:lstStyle/>
          <a:p>
            <a:pPr marL="0">
              <a:lnSpc>
                <a:spcPct val="110000"/>
              </a:lnSpc>
              <a:spcBef>
                <a:spcPts val="600"/>
              </a:spcBef>
              <a:spcAft>
                <a:spcPts val="0"/>
              </a:spcAft>
              <a:buNone/>
            </a:pPr>
            <a:r>
              <a:rPr lang="en-US" sz="4600" dirty="0">
                <a:solidFill>
                  <a:schemeClr val="accent4">
                    <a:lumMod val="50000"/>
                  </a:schemeClr>
                </a:solidFill>
              </a:rPr>
              <a:t>George Akerlof (Nobel, 2001) introduced the concept of ‘adverse selection’ as a consequence of asymmetric information:</a:t>
            </a:r>
          </a:p>
          <a:p>
            <a:pPr lvl="1">
              <a:lnSpc>
                <a:spcPct val="110000"/>
              </a:lnSpc>
              <a:spcBef>
                <a:spcPts val="600"/>
              </a:spcBef>
              <a:spcAft>
                <a:spcPts val="0"/>
              </a:spcAft>
              <a:buFont typeface="Courier New" panose="02070309020205020404" pitchFamily="49" charset="0"/>
              <a:buChar char="o"/>
            </a:pPr>
            <a:r>
              <a:rPr lang="en-US" sz="3500" dirty="0">
                <a:solidFill>
                  <a:schemeClr val="accent4">
                    <a:lumMod val="50000"/>
                  </a:schemeClr>
                </a:solidFill>
              </a:rPr>
              <a:t> </a:t>
            </a:r>
            <a:r>
              <a:rPr lang="en-US" sz="3600" dirty="0">
                <a:solidFill>
                  <a:schemeClr val="accent4">
                    <a:lumMod val="50000"/>
                  </a:schemeClr>
                </a:solidFill>
              </a:rPr>
              <a:t>Market for goods (e.g., used cars) may break down if sellers cannot credibly communicate to buyers the quality of their goods</a:t>
            </a:r>
          </a:p>
          <a:p>
            <a:pPr lvl="1">
              <a:lnSpc>
                <a:spcPct val="110000"/>
              </a:lnSpc>
              <a:spcBef>
                <a:spcPts val="600"/>
              </a:spcBef>
              <a:spcAft>
                <a:spcPts val="0"/>
              </a:spcAft>
              <a:buFont typeface="Courier New" panose="02070309020205020404" pitchFamily="49" charset="0"/>
              <a:buChar char="o"/>
            </a:pPr>
            <a:r>
              <a:rPr lang="en-US" sz="3600" dirty="0">
                <a:solidFill>
                  <a:schemeClr val="accent4">
                    <a:lumMod val="50000"/>
                  </a:schemeClr>
                </a:solidFill>
              </a:rPr>
              <a:t> The same happens when entrepreneurs aim to sell shares in their ventures, whose quality is difficult to tell</a:t>
            </a:r>
          </a:p>
          <a:p>
            <a:pPr lvl="1">
              <a:lnSpc>
                <a:spcPct val="110000"/>
              </a:lnSpc>
              <a:spcBef>
                <a:spcPts val="600"/>
              </a:spcBef>
              <a:spcAft>
                <a:spcPts val="0"/>
              </a:spcAft>
              <a:buFont typeface="Courier New" panose="02070309020205020404" pitchFamily="49" charset="0"/>
              <a:buChar char="o"/>
            </a:pPr>
            <a:r>
              <a:rPr lang="en-US" sz="3600" dirty="0">
                <a:solidFill>
                  <a:schemeClr val="accent4">
                    <a:lumMod val="50000"/>
                  </a:schemeClr>
                </a:solidFill>
              </a:rPr>
              <a:t> Pitching the business plan and engaging in due diligence help reducing asymmetric information and make markets for new ventures viable</a:t>
            </a:r>
          </a:p>
          <a:p>
            <a:pPr marL="0">
              <a:lnSpc>
                <a:spcPct val="110000"/>
              </a:lnSpc>
              <a:spcBef>
                <a:spcPts val="600"/>
              </a:spcBef>
              <a:spcAft>
                <a:spcPts val="0"/>
              </a:spcAft>
              <a:buNone/>
            </a:pPr>
            <a:endParaRPr lang="en-US" sz="500" dirty="0">
              <a:solidFill>
                <a:schemeClr val="accent4">
                  <a:lumMod val="50000"/>
                </a:schemeClr>
              </a:solidFill>
            </a:endParaRPr>
          </a:p>
          <a:p>
            <a:pPr lvl="1">
              <a:lnSpc>
                <a:spcPct val="110000"/>
              </a:lnSpc>
              <a:spcBef>
                <a:spcPts val="600"/>
              </a:spcBef>
              <a:spcAft>
                <a:spcPts val="0"/>
              </a:spcAft>
              <a:buFont typeface="Courier New" panose="02070309020205020404" pitchFamily="49" charset="0"/>
              <a:buChar char="o"/>
            </a:pPr>
            <a:endParaRPr lang="en-US" sz="3000" dirty="0">
              <a:solidFill>
                <a:schemeClr val="accent4">
                  <a:lumMod val="50000"/>
                </a:schemeClr>
              </a:solidFill>
            </a:endParaRPr>
          </a:p>
          <a:p>
            <a:pPr marL="201168" lvl="1" indent="0">
              <a:lnSpc>
                <a:spcPct val="110000"/>
              </a:lnSpc>
              <a:spcBef>
                <a:spcPts val="600"/>
              </a:spcBef>
              <a:spcAft>
                <a:spcPts val="0"/>
              </a:spcAft>
              <a:buNone/>
            </a:pPr>
            <a:endParaRPr lang="en-US"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95</a:t>
            </a:fld>
            <a:endParaRPr lang="en-US" dirty="0"/>
          </a:p>
        </p:txBody>
      </p:sp>
    </p:spTree>
    <p:extLst>
      <p:ext uri="{BB962C8B-B14F-4D97-AF65-F5344CB8AC3E}">
        <p14:creationId xmlns:p14="http://schemas.microsoft.com/office/powerpoint/2010/main" val="42011389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r>
              <a:rPr lang="en-US" sz="6000" dirty="0">
                <a:solidFill>
                  <a:schemeClr val="accent4">
                    <a:lumMod val="50000"/>
                  </a:schemeClr>
                </a:solidFill>
              </a:rPr>
              <a:t>How entrepreneurs can use the VEM</a:t>
            </a:r>
          </a:p>
        </p:txBody>
      </p:sp>
      <p:sp>
        <p:nvSpPr>
          <p:cNvPr id="3" name="Content Placeholder 2"/>
          <p:cNvSpPr>
            <a:spLocks noGrp="1"/>
          </p:cNvSpPr>
          <p:nvPr>
            <p:ph idx="1"/>
          </p:nvPr>
        </p:nvSpPr>
        <p:spPr>
          <a:xfrm>
            <a:off x="1097279" y="2040044"/>
            <a:ext cx="10847875" cy="4341438"/>
          </a:xfrm>
        </p:spPr>
        <p:txBody>
          <a:bodyPr>
            <a:normAutofit/>
          </a:bodyPr>
          <a:lstStyle/>
          <a:p>
            <a:pPr marL="0">
              <a:lnSpc>
                <a:spcPct val="110000"/>
              </a:lnSpc>
              <a:spcBef>
                <a:spcPts val="600"/>
              </a:spcBef>
              <a:spcAft>
                <a:spcPts val="0"/>
              </a:spcAft>
              <a:buNone/>
            </a:pPr>
            <a:r>
              <a:rPr lang="en-US" sz="4200" dirty="0">
                <a:solidFill>
                  <a:schemeClr val="accent4">
                    <a:lumMod val="50000"/>
                  </a:schemeClr>
                </a:solidFill>
              </a:rPr>
              <a:t>Michael Spence (Nobel, 2001) showed that costly ‘signaling’ can help one party to convince the other of the veracity of their claim.</a:t>
            </a:r>
          </a:p>
          <a:p>
            <a:pPr lvl="1">
              <a:lnSpc>
                <a:spcPct val="110000"/>
              </a:lnSpc>
              <a:spcBef>
                <a:spcPts val="600"/>
              </a:spcBef>
              <a:spcAft>
                <a:spcPts val="0"/>
              </a:spcAft>
              <a:buFont typeface="Courier New" panose="02070309020205020404" pitchFamily="49" charset="0"/>
              <a:buChar char="o"/>
            </a:pPr>
            <a:r>
              <a:rPr lang="en-US" sz="3500" dirty="0">
                <a:solidFill>
                  <a:schemeClr val="accent4">
                    <a:lumMod val="50000"/>
                  </a:schemeClr>
                </a:solidFill>
              </a:rPr>
              <a:t> To be credible the signal must be costly, for example the entrepreneur must work hard enough to rack up initial sales.</a:t>
            </a:r>
          </a:p>
          <a:p>
            <a:pPr lvl="1">
              <a:lnSpc>
                <a:spcPct val="110000"/>
              </a:lnSpc>
              <a:spcBef>
                <a:spcPts val="600"/>
              </a:spcBef>
              <a:spcAft>
                <a:spcPts val="0"/>
              </a:spcAft>
              <a:buFont typeface="Courier New" panose="02070309020205020404" pitchFamily="49" charset="0"/>
              <a:buChar char="o"/>
            </a:pPr>
            <a:endParaRPr lang="en-US" sz="3000" dirty="0">
              <a:solidFill>
                <a:schemeClr val="accent4">
                  <a:lumMod val="50000"/>
                </a:schemeClr>
              </a:solidFill>
            </a:endParaRPr>
          </a:p>
          <a:p>
            <a:pPr marL="201168" lvl="1" indent="0">
              <a:lnSpc>
                <a:spcPct val="110000"/>
              </a:lnSpc>
              <a:spcBef>
                <a:spcPts val="600"/>
              </a:spcBef>
              <a:spcAft>
                <a:spcPts val="0"/>
              </a:spcAft>
              <a:buNone/>
            </a:pPr>
            <a:endParaRPr lang="en-US"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96</a:t>
            </a:fld>
            <a:endParaRPr lang="en-US" dirty="0"/>
          </a:p>
        </p:txBody>
      </p:sp>
    </p:spTree>
    <p:extLst>
      <p:ext uri="{BB962C8B-B14F-4D97-AF65-F5344CB8AC3E}">
        <p14:creationId xmlns:p14="http://schemas.microsoft.com/office/powerpoint/2010/main" val="11220345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r>
              <a:rPr lang="en-US" sz="6000" dirty="0">
                <a:solidFill>
                  <a:schemeClr val="accent4">
                    <a:lumMod val="50000"/>
                  </a:schemeClr>
                </a:solidFill>
              </a:rPr>
              <a:t>How entrepreneurs can use the VEM</a:t>
            </a:r>
          </a:p>
        </p:txBody>
      </p:sp>
      <p:sp>
        <p:nvSpPr>
          <p:cNvPr id="3" name="Content Placeholder 2"/>
          <p:cNvSpPr>
            <a:spLocks noGrp="1"/>
          </p:cNvSpPr>
          <p:nvPr>
            <p:ph idx="1"/>
          </p:nvPr>
        </p:nvSpPr>
        <p:spPr>
          <a:xfrm>
            <a:off x="1097279" y="2040044"/>
            <a:ext cx="10847875" cy="4341438"/>
          </a:xfrm>
        </p:spPr>
        <p:txBody>
          <a:bodyPr>
            <a:normAutofit fontScale="85000" lnSpcReduction="20000"/>
          </a:bodyPr>
          <a:lstStyle/>
          <a:p>
            <a:pPr marL="0">
              <a:lnSpc>
                <a:spcPct val="100000"/>
              </a:lnSpc>
              <a:spcBef>
                <a:spcPts val="600"/>
              </a:spcBef>
              <a:buNone/>
            </a:pPr>
            <a:r>
              <a:rPr lang="en-US" sz="4200" dirty="0">
                <a:solidFill>
                  <a:schemeClr val="accent4">
                    <a:lumMod val="50000"/>
                  </a:schemeClr>
                </a:solidFill>
              </a:rPr>
              <a:t>What role for the business plan?</a:t>
            </a:r>
          </a:p>
          <a:p>
            <a:pPr lvl="1">
              <a:lnSpc>
                <a:spcPct val="100000"/>
              </a:lnSpc>
              <a:spcBef>
                <a:spcPts val="600"/>
              </a:spcBef>
              <a:spcAft>
                <a:spcPts val="200"/>
              </a:spcAft>
              <a:buFont typeface="Courier New" panose="02070309020205020404" pitchFamily="49" charset="0"/>
              <a:buChar char="o"/>
            </a:pPr>
            <a:r>
              <a:rPr lang="en-US" sz="3500" dirty="0">
                <a:solidFill>
                  <a:schemeClr val="accent4">
                    <a:lumMod val="50000"/>
                  </a:schemeClr>
                </a:solidFill>
              </a:rPr>
              <a:t> It provides a structured narrative along the venture evaluation matrix logic</a:t>
            </a:r>
          </a:p>
          <a:p>
            <a:pPr marL="0">
              <a:lnSpc>
                <a:spcPct val="100000"/>
              </a:lnSpc>
              <a:spcBef>
                <a:spcPts val="600"/>
              </a:spcBef>
              <a:buNone/>
            </a:pPr>
            <a:endParaRPr lang="en-US" sz="500" dirty="0">
              <a:solidFill>
                <a:schemeClr val="accent4">
                  <a:lumMod val="50000"/>
                </a:schemeClr>
              </a:solidFill>
            </a:endParaRPr>
          </a:p>
          <a:p>
            <a:pPr marL="0">
              <a:lnSpc>
                <a:spcPct val="100000"/>
              </a:lnSpc>
              <a:spcBef>
                <a:spcPts val="600"/>
              </a:spcBef>
              <a:buNone/>
            </a:pPr>
            <a:r>
              <a:rPr lang="en-US" sz="4200" dirty="0">
                <a:solidFill>
                  <a:schemeClr val="accent4">
                    <a:lumMod val="50000"/>
                  </a:schemeClr>
                </a:solidFill>
              </a:rPr>
              <a:t>What role for financial projections?</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a:t>
            </a:r>
            <a:r>
              <a:rPr lang="en-US" sz="3500" dirty="0">
                <a:solidFill>
                  <a:schemeClr val="accent4">
                    <a:lumMod val="50000"/>
                  </a:schemeClr>
                </a:solidFill>
              </a:rPr>
              <a:t>Exercise in verifying the assumptions underlying the business plan. </a:t>
            </a:r>
          </a:p>
          <a:p>
            <a:pPr lvl="1">
              <a:lnSpc>
                <a:spcPct val="100000"/>
              </a:lnSpc>
              <a:spcBef>
                <a:spcPts val="600"/>
              </a:spcBef>
              <a:spcAft>
                <a:spcPts val="200"/>
              </a:spcAft>
              <a:buFont typeface="Courier New" panose="02070309020205020404" pitchFamily="49" charset="0"/>
              <a:buChar char="o"/>
            </a:pPr>
            <a:r>
              <a:rPr lang="en-US" sz="3500" dirty="0">
                <a:solidFill>
                  <a:schemeClr val="accent4">
                    <a:lumMod val="50000"/>
                  </a:schemeClr>
                </a:solidFill>
              </a:rPr>
              <a:t> Focus on operational viability and profitability: how profitable is this opportunity? The bottom line matters!</a:t>
            </a:r>
          </a:p>
          <a:p>
            <a:pPr lvl="1">
              <a:lnSpc>
                <a:spcPct val="100000"/>
              </a:lnSpc>
              <a:spcBef>
                <a:spcPts val="600"/>
              </a:spcBef>
              <a:spcAft>
                <a:spcPts val="200"/>
              </a:spcAft>
              <a:buFont typeface="Courier New" panose="02070309020205020404" pitchFamily="49" charset="0"/>
              <a:buChar char="o"/>
            </a:pPr>
            <a:r>
              <a:rPr lang="en-US" sz="3500" dirty="0">
                <a:solidFill>
                  <a:schemeClr val="accent4">
                    <a:lumMod val="50000"/>
                  </a:schemeClr>
                </a:solidFill>
              </a:rPr>
              <a:t> Focus on timing and milestones: What financial resources are needed?</a:t>
            </a:r>
          </a:p>
          <a:p>
            <a:pPr lvl="1">
              <a:lnSpc>
                <a:spcPct val="100000"/>
              </a:lnSpc>
              <a:spcBef>
                <a:spcPts val="600"/>
              </a:spcBef>
              <a:spcAft>
                <a:spcPts val="200"/>
              </a:spcAft>
              <a:buFont typeface="Courier New" panose="02070309020205020404" pitchFamily="49" charset="0"/>
              <a:buChar char="o"/>
            </a:pPr>
            <a:endParaRPr lang="en-US" sz="3000" dirty="0">
              <a:solidFill>
                <a:schemeClr val="accent4">
                  <a:lumMod val="50000"/>
                </a:schemeClr>
              </a:solidFill>
            </a:endParaRPr>
          </a:p>
          <a:p>
            <a:pPr marL="201168" lvl="1" indent="0">
              <a:lnSpc>
                <a:spcPct val="100000"/>
              </a:lnSpc>
              <a:spcBef>
                <a:spcPts val="600"/>
              </a:spcBef>
              <a:spcAft>
                <a:spcPts val="200"/>
              </a:spcAft>
              <a:buNone/>
            </a:pPr>
            <a:endParaRPr lang="en-US" sz="30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97</a:t>
            </a:fld>
            <a:endParaRPr lang="en-US" dirty="0"/>
          </a:p>
        </p:txBody>
      </p:sp>
    </p:spTree>
    <p:extLst>
      <p:ext uri="{BB962C8B-B14F-4D97-AF65-F5344CB8AC3E}">
        <p14:creationId xmlns:p14="http://schemas.microsoft.com/office/powerpoint/2010/main" val="31455611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r>
              <a:rPr lang="en-US" sz="6000" dirty="0">
                <a:solidFill>
                  <a:schemeClr val="accent4">
                    <a:lumMod val="50000"/>
                  </a:schemeClr>
                </a:solidFill>
              </a:rPr>
              <a:t>How entrepreneurs can use the VEM</a:t>
            </a:r>
          </a:p>
        </p:txBody>
      </p:sp>
      <p:sp>
        <p:nvSpPr>
          <p:cNvPr id="3" name="Content Placeholder 2"/>
          <p:cNvSpPr>
            <a:spLocks noGrp="1"/>
          </p:cNvSpPr>
          <p:nvPr>
            <p:ph idx="1"/>
          </p:nvPr>
        </p:nvSpPr>
        <p:spPr>
          <a:xfrm>
            <a:off x="1097280" y="2040044"/>
            <a:ext cx="10698480" cy="4200736"/>
          </a:xfrm>
        </p:spPr>
        <p:txBody>
          <a:bodyPr>
            <a:normAutofit/>
          </a:bodyPr>
          <a:lstStyle/>
          <a:p>
            <a:pPr marL="0">
              <a:lnSpc>
                <a:spcPct val="100000"/>
              </a:lnSpc>
              <a:spcBef>
                <a:spcPts val="600"/>
              </a:spcBef>
              <a:buNone/>
            </a:pPr>
            <a:r>
              <a:rPr lang="en-US" sz="3600" dirty="0">
                <a:solidFill>
                  <a:schemeClr val="accent4">
                    <a:lumMod val="50000"/>
                  </a:schemeClr>
                </a:solidFill>
              </a:rPr>
              <a:t>Financial projections reflect the underlying business plan:</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Profit and Loss statements identify the underlying profitability</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Balance Sheet statements identify the growth pattern</a:t>
            </a:r>
          </a:p>
          <a:p>
            <a:pPr lvl="1">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Cash Flow statements identify the timing and extent of the funding needs, and allow for testing alternative financing plans</a:t>
            </a:r>
          </a:p>
          <a:p>
            <a:pPr lvl="3">
              <a:lnSpc>
                <a:spcPct val="100000"/>
              </a:lnSpc>
              <a:spcBef>
                <a:spcPts val="600"/>
              </a:spcBef>
              <a:spcAft>
                <a:spcPts val="200"/>
              </a:spcAft>
              <a:buFont typeface="Courier New" panose="02070309020205020404" pitchFamily="49" charset="0"/>
              <a:buChar char="o"/>
            </a:pPr>
            <a:r>
              <a:rPr lang="en-US" sz="3000" dirty="0">
                <a:solidFill>
                  <a:schemeClr val="accent4">
                    <a:lumMod val="50000"/>
                  </a:schemeClr>
                </a:solidFill>
              </a:rPr>
              <a:t> Importance of delaying fundraising to avoid dilution</a:t>
            </a:r>
          </a:p>
          <a:p>
            <a:pPr marL="0" indent="0">
              <a:lnSpc>
                <a:spcPct val="100000"/>
              </a:lnSpc>
              <a:spcBef>
                <a:spcPts val="600"/>
              </a:spcBef>
              <a:buNone/>
            </a:pPr>
            <a:r>
              <a:rPr lang="en-US" sz="3600" dirty="0">
                <a:solidFill>
                  <a:schemeClr val="accent4">
                    <a:lumMod val="50000"/>
                  </a:schemeClr>
                </a:solidFill>
              </a:rPr>
              <a:t>Importance of crystallizing entrepreneurs’ expectations </a:t>
            </a:r>
          </a:p>
          <a:p>
            <a:pPr lvl="1">
              <a:lnSpc>
                <a:spcPct val="100000"/>
              </a:lnSpc>
              <a:spcBef>
                <a:spcPts val="600"/>
              </a:spcBef>
              <a:spcAft>
                <a:spcPts val="200"/>
              </a:spcAft>
              <a:buFont typeface="Courier New" panose="02070309020205020404" pitchFamily="49" charset="0"/>
              <a:buChar char="o"/>
            </a:pPr>
            <a:endParaRPr lang="en-US" sz="3000" dirty="0">
              <a:solidFill>
                <a:schemeClr val="accent4">
                  <a:lumMod val="50000"/>
                </a:schemeClr>
              </a:solidFill>
            </a:endParaRPr>
          </a:p>
          <a:p>
            <a:pPr lvl="1">
              <a:lnSpc>
                <a:spcPct val="100000"/>
              </a:lnSpc>
              <a:spcBef>
                <a:spcPts val="600"/>
              </a:spcBef>
              <a:spcAft>
                <a:spcPts val="200"/>
              </a:spcAft>
              <a:buFont typeface="Courier New" panose="02070309020205020404" pitchFamily="49" charset="0"/>
              <a:buChar char="o"/>
            </a:pPr>
            <a:endParaRPr lang="en-US" sz="1000" dirty="0">
              <a:solidFill>
                <a:schemeClr val="accent4">
                  <a:lumMod val="50000"/>
                </a:schemeClr>
              </a:solidFill>
            </a:endParaRPr>
          </a:p>
          <a:p>
            <a:pPr marL="0">
              <a:lnSpc>
                <a:spcPct val="100000"/>
              </a:lnSpc>
              <a:spcBef>
                <a:spcPts val="600"/>
              </a:spcBef>
              <a:buNone/>
            </a:pPr>
            <a:endParaRPr lang="en-US" sz="3600" dirty="0">
              <a:solidFill>
                <a:schemeClr val="accent4">
                  <a:lumMod val="50000"/>
                </a:schemeClr>
              </a:solidFill>
            </a:endParaRPr>
          </a:p>
          <a:p>
            <a:pPr marL="0">
              <a:lnSpc>
                <a:spcPct val="100000"/>
              </a:lnSpc>
              <a:spcBef>
                <a:spcPts val="600"/>
              </a:spcBef>
              <a:buNone/>
            </a:pPr>
            <a:endParaRPr lang="en-US" sz="320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87505C8C-BB84-42E2-A236-8AB4ACB7820A}" type="slidenum">
              <a:rPr lang="en-US" smtClean="0"/>
              <a:t>98</a:t>
            </a:fld>
            <a:endParaRPr lang="en-US" dirty="0"/>
          </a:p>
        </p:txBody>
      </p:sp>
    </p:spTree>
    <p:extLst>
      <p:ext uri="{BB962C8B-B14F-4D97-AF65-F5344CB8AC3E}">
        <p14:creationId xmlns:p14="http://schemas.microsoft.com/office/powerpoint/2010/main" val="1479978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3"/>
            <a:ext cx="11430000" cy="1450757"/>
          </a:xfrm>
        </p:spPr>
        <p:txBody>
          <a:bodyPr>
            <a:normAutofit/>
          </a:bodyPr>
          <a:lstStyle/>
          <a:p>
            <a:pPr algn="ctr"/>
            <a:r>
              <a:rPr lang="en-US" sz="6000" dirty="0">
                <a:solidFill>
                  <a:schemeClr val="accent4">
                    <a:lumMod val="50000"/>
                  </a:schemeClr>
                </a:solidFill>
              </a:rPr>
              <a:t>How investors can use the VEM</a:t>
            </a:r>
          </a:p>
        </p:txBody>
      </p:sp>
      <p:sp>
        <p:nvSpPr>
          <p:cNvPr id="3" name="Content Placeholder 2"/>
          <p:cNvSpPr>
            <a:spLocks noGrp="1"/>
          </p:cNvSpPr>
          <p:nvPr>
            <p:ph idx="1"/>
          </p:nvPr>
        </p:nvSpPr>
        <p:spPr>
          <a:xfrm>
            <a:off x="1097280" y="2040044"/>
            <a:ext cx="10355580" cy="4023360"/>
          </a:xfrm>
        </p:spPr>
        <p:txBody>
          <a:bodyPr>
            <a:normAutofit/>
          </a:bodyPr>
          <a:lstStyle/>
          <a:p>
            <a:pPr marL="0">
              <a:lnSpc>
                <a:spcPct val="100000"/>
              </a:lnSpc>
              <a:spcBef>
                <a:spcPts val="600"/>
              </a:spcBef>
              <a:buNone/>
            </a:pPr>
            <a:r>
              <a:rPr lang="en-US" sz="3600" dirty="0">
                <a:solidFill>
                  <a:schemeClr val="accent4">
                    <a:lumMod val="50000"/>
                  </a:schemeClr>
                </a:solidFill>
              </a:rPr>
              <a:t>The investors can use the VEM at two levels:</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For a first screening, using the spreadsheet tool</a:t>
            </a:r>
          </a:p>
          <a:p>
            <a:pPr lvl="1">
              <a:lnSpc>
                <a:spcPct val="100000"/>
              </a:lnSpc>
              <a:spcBef>
                <a:spcPts val="600"/>
              </a:spcBef>
              <a:spcAft>
                <a:spcPts val="200"/>
              </a:spcAft>
              <a:buFont typeface="Courier New" panose="02070309020205020404" pitchFamily="49" charset="0"/>
              <a:buChar char="o"/>
            </a:pPr>
            <a:r>
              <a:rPr lang="en-US" sz="3600" dirty="0">
                <a:solidFill>
                  <a:schemeClr val="accent4">
                    <a:lumMod val="50000"/>
                  </a:schemeClr>
                </a:solidFill>
              </a:rPr>
              <a:t> For guiding due diligence, providing a structure approach to a decision</a:t>
            </a:r>
          </a:p>
        </p:txBody>
      </p:sp>
      <p:sp>
        <p:nvSpPr>
          <p:cNvPr id="4" name="Slide Number Placeholder 3"/>
          <p:cNvSpPr>
            <a:spLocks noGrp="1"/>
          </p:cNvSpPr>
          <p:nvPr>
            <p:ph type="sldNum" sz="quarter" idx="12"/>
          </p:nvPr>
        </p:nvSpPr>
        <p:spPr/>
        <p:txBody>
          <a:bodyPr/>
          <a:lstStyle/>
          <a:p>
            <a:fld id="{87505C8C-BB84-42E2-A236-8AB4ACB7820A}" type="slidenum">
              <a:rPr lang="en-US" smtClean="0"/>
              <a:t>99</a:t>
            </a:fld>
            <a:endParaRPr lang="en-US" dirty="0"/>
          </a:p>
        </p:txBody>
      </p:sp>
    </p:spTree>
    <p:extLst>
      <p:ext uri="{BB962C8B-B14F-4D97-AF65-F5344CB8AC3E}">
        <p14:creationId xmlns:p14="http://schemas.microsoft.com/office/powerpoint/2010/main" val="2209250288"/>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6670</TotalTime>
  <Words>25778</Words>
  <Application>Microsoft Office PowerPoint</Application>
  <PresentationFormat>Widescreen</PresentationFormat>
  <Paragraphs>3514</Paragraphs>
  <Slides>545</Slides>
  <Notes>13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545</vt:i4>
      </vt:variant>
    </vt:vector>
  </HeadingPairs>
  <TitlesOfParts>
    <vt:vector size="561" baseType="lpstr">
      <vt:lpstr>MS Mincho</vt:lpstr>
      <vt:lpstr>ＭＳ Ｐゴシック</vt:lpstr>
      <vt:lpstr>Arial</vt:lpstr>
      <vt:lpstr>Calibri</vt:lpstr>
      <vt:lpstr>Calibri Light</vt:lpstr>
      <vt:lpstr>Cambria</vt:lpstr>
      <vt:lpstr>Cambria Math</vt:lpstr>
      <vt:lpstr>Century Gothic</vt:lpstr>
      <vt:lpstr>Courier New</vt:lpstr>
      <vt:lpstr>Rockwell</vt:lpstr>
      <vt:lpstr>Tahoma</vt:lpstr>
      <vt:lpstr>Times New Roman</vt:lpstr>
      <vt:lpstr>Wingdings</vt:lpstr>
      <vt:lpstr>Retrospect</vt:lpstr>
      <vt:lpstr>Document</vt:lpstr>
      <vt:lpstr>Microsoft Excel Macro-Enabled Worksheet</vt:lpstr>
      <vt:lpstr> Lecture 1 </vt:lpstr>
      <vt:lpstr>   Introduction to course </vt:lpstr>
      <vt:lpstr>What is entrepreneurial finance (EF)?</vt:lpstr>
      <vt:lpstr>Collision of two worlds</vt:lpstr>
      <vt:lpstr>Collision of two worlds</vt:lpstr>
      <vt:lpstr>Collision of two worlds</vt:lpstr>
      <vt:lpstr>Course goals</vt:lpstr>
      <vt:lpstr>Key course components</vt:lpstr>
      <vt:lpstr>Grading components</vt:lpstr>
      <vt:lpstr>Textbook</vt:lpstr>
      <vt:lpstr>Q&amp;A on grading exercises</vt:lpstr>
      <vt:lpstr>Why don’t you post model answers to exercises on the course website? </vt:lpstr>
      <vt:lpstr>   Introduction to entrepreneurial finance </vt:lpstr>
      <vt:lpstr>Course goals</vt:lpstr>
      <vt:lpstr>What is entrepreneurial finance (EF)?</vt:lpstr>
      <vt:lpstr>Three fundamental principles</vt:lpstr>
      <vt:lpstr>Three fundamental principles</vt:lpstr>
      <vt:lpstr>Three fundamental principles</vt:lpstr>
      <vt:lpstr>Three fundamental principles</vt:lpstr>
      <vt:lpstr>Why is EF challenging?</vt:lpstr>
      <vt:lpstr>Why is EF important?</vt:lpstr>
      <vt:lpstr>Nobel insights: what drives growth</vt:lpstr>
      <vt:lpstr>The drivers of long-term growth</vt:lpstr>
      <vt:lpstr>Which companies create jobs?</vt:lpstr>
      <vt:lpstr>Which companies create jobs?</vt:lpstr>
      <vt:lpstr>Some data on EF: survival rates</vt:lpstr>
      <vt:lpstr>Some data: US VC investments</vt:lpstr>
      <vt:lpstr>Some data: global VC investments</vt:lpstr>
      <vt:lpstr>Some data on EF: VC/GDP ratio</vt:lpstr>
      <vt:lpstr> Two frameworks  =</vt:lpstr>
      <vt:lpstr>Why frameworks?</vt:lpstr>
      <vt:lpstr>The FIRE framework</vt:lpstr>
      <vt:lpstr>The FIRE framework</vt:lpstr>
      <vt:lpstr>The fit step</vt:lpstr>
      <vt:lpstr>The fit step</vt:lpstr>
      <vt:lpstr>The invest step</vt:lpstr>
      <vt:lpstr>The invest step</vt:lpstr>
      <vt:lpstr>The ride step</vt:lpstr>
      <vt:lpstr>The ride step</vt:lpstr>
      <vt:lpstr>Staged financing</vt:lpstr>
      <vt:lpstr>Staged financing</vt:lpstr>
      <vt:lpstr>Staged financing</vt:lpstr>
      <vt:lpstr>Terminology: rounds, series, stages</vt:lpstr>
      <vt:lpstr>The exit stage</vt:lpstr>
      <vt:lpstr>The exit stage</vt:lpstr>
      <vt:lpstr>The FUEL framework</vt:lpstr>
      <vt:lpstr>The FUEL framework</vt:lpstr>
      <vt:lpstr>The fundamental structure</vt:lpstr>
      <vt:lpstr>The fundamental structure</vt:lpstr>
      <vt:lpstr>The underlying motivation</vt:lpstr>
      <vt:lpstr>The expertise and networks</vt:lpstr>
      <vt:lpstr>The logic and style</vt:lpstr>
      <vt:lpstr>   Evaluating business opportunities </vt:lpstr>
      <vt:lpstr>Learning goals</vt:lpstr>
      <vt:lpstr>Evaluating a business opportunity</vt:lpstr>
      <vt:lpstr>Evaluating a business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vt:lpstr>
      <vt:lpstr>PowerPoint Presentation</vt:lpstr>
      <vt:lpstr>Solution</vt:lpstr>
      <vt:lpstr>PowerPoint Presentation</vt:lpstr>
      <vt:lpstr>Team</vt:lpstr>
      <vt:lpstr>Team</vt:lpstr>
      <vt:lpstr>PowerPoint Presentation</vt:lpstr>
      <vt:lpstr>Market</vt:lpstr>
      <vt:lpstr>Market</vt:lpstr>
      <vt:lpstr>PowerPoint Presentation</vt:lpstr>
      <vt:lpstr>Competition</vt:lpstr>
      <vt:lpstr>PowerPoint Presentation</vt:lpstr>
      <vt:lpstr>Network</vt:lpstr>
      <vt:lpstr>Network</vt:lpstr>
      <vt:lpstr>PowerPoint Presentation</vt:lpstr>
      <vt:lpstr>Sales</vt:lpstr>
      <vt:lpstr>PowerPoint Presentation</vt:lpstr>
      <vt:lpstr>Production</vt:lpstr>
      <vt:lpstr>PowerPoint Presentation</vt:lpstr>
      <vt:lpstr>Organization</vt:lpstr>
      <vt:lpstr>PowerPoint Presentation</vt:lpstr>
      <vt:lpstr>Venture evaluation matrix: taking stock </vt:lpstr>
      <vt:lpstr>Venture evaluation matrix: taking stock </vt:lpstr>
      <vt:lpstr>Venture evaluation matrix: taking stock </vt:lpstr>
      <vt:lpstr>PowerPoint Presentation</vt:lpstr>
      <vt:lpstr>The VEM in practice</vt:lpstr>
      <vt:lpstr>How entrepreneurs can use the VEM</vt:lpstr>
      <vt:lpstr>How entrepreneurs can use the VEM</vt:lpstr>
      <vt:lpstr>How entrepreneurs can use the VEM</vt:lpstr>
      <vt:lpstr>How entrepreneurs can use the VEM</vt:lpstr>
      <vt:lpstr>The VEM and the business plan</vt:lpstr>
      <vt:lpstr>Nobel insights: signaling your venture</vt:lpstr>
      <vt:lpstr>How entrepreneurs can use the VEM</vt:lpstr>
      <vt:lpstr>How entrepreneurs can use the VEM</vt:lpstr>
      <vt:lpstr>How entrepreneurs can use the VEM</vt:lpstr>
      <vt:lpstr>How investors can use the VEM</vt:lpstr>
      <vt:lpstr>How investors can use the VEM</vt:lpstr>
      <vt:lpstr>How investors can use the VEM</vt:lpstr>
      <vt:lpstr>How investors can use the VEM</vt:lpstr>
      <vt:lpstr>PowerPoint Presentation</vt:lpstr>
      <vt:lpstr>How investors can use the VEM</vt:lpstr>
      <vt:lpstr>How investors can use the VEM</vt:lpstr>
      <vt:lpstr>How investors can use the VEM</vt:lpstr>
      <vt:lpstr> Lecture 2 </vt:lpstr>
      <vt:lpstr>Learning goals</vt:lpstr>
      <vt:lpstr>Two key questions</vt:lpstr>
      <vt:lpstr>Two key questions</vt:lpstr>
      <vt:lpstr>Role of financial projections</vt:lpstr>
      <vt:lpstr>Financial projections as a mirror</vt:lpstr>
      <vt:lpstr>Limitations</vt:lpstr>
      <vt:lpstr>The structure of financial projections</vt:lpstr>
      <vt:lpstr>Sources of information</vt:lpstr>
      <vt:lpstr>How to build financial projections</vt:lpstr>
      <vt:lpstr>Step 1: define a timeline</vt:lpstr>
      <vt:lpstr>Step 1: define a timeline</vt:lpstr>
      <vt:lpstr>PowerPoint Presentation</vt:lpstr>
      <vt:lpstr>Step 2: estimating revenues</vt:lpstr>
      <vt:lpstr>Top-down revenue projections</vt:lpstr>
      <vt:lpstr>Top-down revenue projections</vt:lpstr>
      <vt:lpstr>Bottom-up revenue projections</vt:lpstr>
      <vt:lpstr>Combining top-down and bottom-up</vt:lpstr>
      <vt:lpstr>Step 3: estimating costs</vt:lpstr>
      <vt:lpstr>Step 3: estimating costs</vt:lpstr>
      <vt:lpstr>Step 3: estimating costs</vt:lpstr>
      <vt:lpstr>Step 3: estimating costs</vt:lpstr>
      <vt:lpstr>Step 3: estimating costs</vt:lpstr>
      <vt:lpstr>Step 4: build the financial model</vt:lpstr>
      <vt:lpstr>Step 4: build the financial model</vt:lpstr>
      <vt:lpstr>Step 4: build the financial model</vt:lpstr>
      <vt:lpstr>Step 4: build the financial model</vt:lpstr>
      <vt:lpstr>Step 4: build the financial model</vt:lpstr>
      <vt:lpstr>Step 4: build the financial model</vt:lpstr>
      <vt:lpstr>Step 4: build the financial model</vt:lpstr>
      <vt:lpstr>Cash flow forecasting</vt:lpstr>
      <vt:lpstr>Step 4: testing financial projections</vt:lpstr>
      <vt:lpstr>Step 4: testing financial projections</vt:lpstr>
      <vt:lpstr>Step 5: formulate the financial plan</vt:lpstr>
      <vt:lpstr>Pitching the financial plan (FP)</vt:lpstr>
      <vt:lpstr>Pitching the financial plan</vt:lpstr>
      <vt:lpstr>Nobel insights: behavioral biases</vt:lpstr>
      <vt:lpstr>Behavioral biases and the pitch</vt:lpstr>
      <vt:lpstr>Pitching mistakes</vt:lpstr>
      <vt:lpstr>Presentation #1 ‘The Useless’</vt:lpstr>
      <vt:lpstr>Financial projection</vt:lpstr>
      <vt:lpstr>Operating stacks</vt:lpstr>
      <vt:lpstr>Presentation #2 ‘The So-So’</vt:lpstr>
      <vt:lpstr>Financials:  business model</vt:lpstr>
      <vt:lpstr>Financial model: assumptions</vt:lpstr>
      <vt:lpstr>Profit and loss</vt:lpstr>
      <vt:lpstr>Revenue and net income</vt:lpstr>
      <vt:lpstr>PowerPoint Presentation</vt:lpstr>
      <vt:lpstr>Presentation #3 ‘Now That’s Better’</vt:lpstr>
      <vt:lpstr>Revenue &amp; market penetration</vt:lpstr>
      <vt:lpstr>Go to market</vt:lpstr>
      <vt:lpstr>Assumptions</vt:lpstr>
      <vt:lpstr>Financial projections</vt:lpstr>
      <vt:lpstr>Operating stacks</vt:lpstr>
      <vt:lpstr>Funding milestones</vt:lpstr>
      <vt:lpstr> Lecture 3 </vt:lpstr>
      <vt:lpstr>Term sheets: principles</vt:lpstr>
      <vt:lpstr>Term sheets: principles</vt:lpstr>
      <vt:lpstr>Term sheets: principles</vt:lpstr>
      <vt:lpstr>Term sheets: contingent contracting</vt:lpstr>
      <vt:lpstr>Term sheets: contingent contracting</vt:lpstr>
      <vt:lpstr>Term sheets: milestones</vt:lpstr>
      <vt:lpstr>Term sheets: milestones</vt:lpstr>
      <vt:lpstr>Term sheets: milestones</vt:lpstr>
      <vt:lpstr>Term sheets: contingent contracting</vt:lpstr>
      <vt:lpstr>Nobel insights: incomplete contracts</vt:lpstr>
      <vt:lpstr>Nobel insights: incomplete contracts</vt:lpstr>
      <vt:lpstr>Nobel insights: incomplete contracts</vt:lpstr>
      <vt:lpstr>Term sheets: series</vt:lpstr>
      <vt:lpstr>Compensation and employment</vt:lpstr>
      <vt:lpstr>Compensation and employment</vt:lpstr>
      <vt:lpstr>Compensation and employment</vt:lpstr>
      <vt:lpstr>Compensation and employment</vt:lpstr>
      <vt:lpstr>Compensation and employment</vt:lpstr>
      <vt:lpstr>Compensation and employment</vt:lpstr>
      <vt:lpstr>Term sheets: control rights</vt:lpstr>
      <vt:lpstr>Term sheets: future fundraising</vt:lpstr>
      <vt:lpstr>Term sheets: investor liquidity</vt:lpstr>
      <vt:lpstr>Term sheets: additional clauses</vt:lpstr>
      <vt:lpstr>Term sheets: additional clauses</vt:lpstr>
      <vt:lpstr>Valuation vs. terms</vt:lpstr>
      <vt:lpstr>Valuation vs. terms</vt:lpstr>
      <vt:lpstr>Valuation vs. terms</vt:lpstr>
      <vt:lpstr>Valuation vs. terms</vt:lpstr>
      <vt:lpstr>Valuation vs. terms</vt:lpstr>
      <vt:lpstr>Valuation vs. terms</vt:lpstr>
      <vt:lpstr>Valuation vs. terms</vt:lpstr>
      <vt:lpstr>Convertible notes</vt:lpstr>
      <vt:lpstr>Convertible notes</vt:lpstr>
      <vt:lpstr>Convertible notes</vt:lpstr>
      <vt:lpstr>Convertible notes</vt:lpstr>
      <vt:lpstr> Lecture 4 </vt:lpstr>
      <vt:lpstr>The art of structuring deals </vt:lpstr>
      <vt:lpstr>The art of structuring deals </vt:lpstr>
      <vt:lpstr>The art of structuring deals </vt:lpstr>
      <vt:lpstr>The art of structuring deals</vt:lpstr>
      <vt:lpstr>The art of structuring deals</vt:lpstr>
      <vt:lpstr>Deal structuring: fundraising</vt:lpstr>
      <vt:lpstr>Deal structuring: fundraising</vt:lpstr>
      <vt:lpstr>Deal structuring: fundraising</vt:lpstr>
      <vt:lpstr>Deal structuring: fundraising</vt:lpstr>
      <vt:lpstr>Deal structuring: fundraising</vt:lpstr>
      <vt:lpstr>Deal structuring: fundraising</vt:lpstr>
      <vt:lpstr>Deal structuring: fundraising</vt:lpstr>
      <vt:lpstr>Deal structuring: fundraising</vt:lpstr>
      <vt:lpstr>The art of structuring deals</vt:lpstr>
      <vt:lpstr>Deal structuring: screening</vt:lpstr>
      <vt:lpstr>The MATCH tool</vt:lpstr>
      <vt:lpstr>The MATCH tool</vt:lpstr>
      <vt:lpstr>The art of structuring deals</vt:lpstr>
      <vt:lpstr>Syndication</vt:lpstr>
      <vt:lpstr>Syndication</vt:lpstr>
      <vt:lpstr>Syndication</vt:lpstr>
      <vt:lpstr>Syndication</vt:lpstr>
      <vt:lpstr>Syndication</vt:lpstr>
      <vt:lpstr>The art of structuring deals</vt:lpstr>
      <vt:lpstr>Nobel insights: bargaining theory</vt:lpstr>
      <vt:lpstr>Nobel insights: bargaining theory</vt:lpstr>
      <vt:lpstr>Deal negotiation</vt:lpstr>
      <vt:lpstr>Deal negotiation</vt:lpstr>
      <vt:lpstr>Deal negotiation</vt:lpstr>
      <vt:lpstr>Deal structuring: process</vt:lpstr>
      <vt:lpstr>Deal negotiation</vt:lpstr>
      <vt:lpstr>Deal negotiation</vt:lpstr>
      <vt:lpstr>The art of structuring deals</vt:lpstr>
      <vt:lpstr>Deal closing</vt:lpstr>
      <vt:lpstr>Deal closing</vt:lpstr>
      <vt:lpstr>Deal closing with competition</vt:lpstr>
      <vt:lpstr>Living with the deal</vt:lpstr>
      <vt:lpstr>Living with the deal: trust</vt:lpstr>
      <vt:lpstr>Living with the deal: trust</vt:lpstr>
      <vt:lpstr>Living with the deal: long-term view</vt:lpstr>
      <vt:lpstr> Lecture 5 </vt:lpstr>
      <vt:lpstr>The need for corporate governance</vt:lpstr>
      <vt:lpstr>The need for corporate governance</vt:lpstr>
      <vt:lpstr>The need for corporate governance</vt:lpstr>
      <vt:lpstr>The need for corporate governance</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Corporate governance structures</vt:lpstr>
      <vt:lpstr>Investor value-adding</vt:lpstr>
      <vt:lpstr>Nobel insights: selection vs. treatment</vt:lpstr>
      <vt:lpstr>Nobel insights: selection vs. treatment</vt:lpstr>
      <vt:lpstr>Nobel insights: selection vs. treatment</vt:lpstr>
      <vt:lpstr>Nobel insights: selection vs. treatment</vt:lpstr>
      <vt:lpstr>Investor value-adding</vt:lpstr>
      <vt:lpstr>Investor value-adding</vt:lpstr>
      <vt:lpstr>Investor value-adding</vt:lpstr>
      <vt:lpstr>Investor value-adding</vt:lpstr>
      <vt:lpstr>Investor value-adding</vt:lpstr>
      <vt:lpstr>Investor value-adding</vt:lpstr>
      <vt:lpstr>Investor value-adding</vt:lpstr>
      <vt:lpstr>Investor value-adding</vt:lpstr>
      <vt:lpstr>Investor value-adding</vt:lpstr>
      <vt:lpstr>Investor value-adding</vt:lpstr>
      <vt:lpstr>Replacing managers</vt:lpstr>
      <vt:lpstr>The MATCH tool</vt:lpstr>
      <vt:lpstr>The MATCH tool</vt:lpstr>
      <vt:lpstr> Lecture 6 </vt:lpstr>
      <vt:lpstr>What is debt?</vt:lpstr>
      <vt:lpstr>What is debt?</vt:lpstr>
      <vt:lpstr>PowerPoint Presentation</vt:lpstr>
      <vt:lpstr>What is debt?</vt:lpstr>
      <vt:lpstr>What is debt?</vt:lpstr>
      <vt:lpstr>What is debt?</vt:lpstr>
      <vt:lpstr>What is debt?</vt:lpstr>
      <vt:lpstr>Structure of debt contracts</vt:lpstr>
      <vt:lpstr>Structure of debt contracts</vt:lpstr>
      <vt:lpstr>Structure of debt contracts</vt:lpstr>
      <vt:lpstr>Structure of debt contracts</vt:lpstr>
      <vt:lpstr>Structure of debt contracts</vt:lpstr>
      <vt:lpstr>Debt covenants</vt:lpstr>
      <vt:lpstr>Debt covenants</vt:lpstr>
      <vt:lpstr>Debt covenants</vt:lpstr>
      <vt:lpstr>Debt covenants</vt:lpstr>
      <vt:lpstr>Debt vs. equity</vt:lpstr>
      <vt:lpstr>Nobel insights: debt vs. equity </vt:lpstr>
      <vt:lpstr>Nobel insights: debt vs. equity </vt:lpstr>
      <vt:lpstr>Nobel insights: debt vs. equity </vt:lpstr>
      <vt:lpstr>Nobel insights: debt vs. equity </vt:lpstr>
      <vt:lpstr>Debt vs. equity</vt:lpstr>
      <vt:lpstr>PowerPoint Presentation</vt:lpstr>
      <vt:lpstr>Comparing debt &amp; equity</vt:lpstr>
      <vt:lpstr>Debt vs. equity: transaction costs</vt:lpstr>
      <vt:lpstr>Debt vs. equity: transaction costs</vt:lpstr>
      <vt:lpstr>Debt vs. equity: incentives</vt:lpstr>
      <vt:lpstr>PowerPoint Presentation</vt:lpstr>
      <vt:lpstr>Debt vs. equity: incentives</vt:lpstr>
      <vt:lpstr>Why don’t banks lend to start-ups?</vt:lpstr>
      <vt:lpstr>Why don’t banks lend to start-ups?</vt:lpstr>
      <vt:lpstr>Why don’t banks lend to start-ups?</vt:lpstr>
      <vt:lpstr>Why don’t banks lend to start-ups?</vt:lpstr>
      <vt:lpstr>Why don’t banks lend to start-ups?</vt:lpstr>
      <vt:lpstr>Why don’t banks lend to start-ups?</vt:lpstr>
      <vt:lpstr>Who lends to entrepreneurs?</vt:lpstr>
      <vt:lpstr>Who lends to entrepreneurs?</vt:lpstr>
      <vt:lpstr>Alternative types of debt</vt:lpstr>
      <vt:lpstr>Alternative types of debt</vt:lpstr>
      <vt:lpstr>Alternative types of debt</vt:lpstr>
      <vt:lpstr>Alternative types of debt</vt:lpstr>
      <vt:lpstr>Alternative types of debt</vt:lpstr>
      <vt:lpstr>Alternative types of debt</vt:lpstr>
      <vt:lpstr>Alternative types of debt</vt:lpstr>
      <vt:lpstr>Valuation with debt</vt:lpstr>
      <vt:lpstr>Valuation with debt</vt:lpstr>
      <vt:lpstr> Lecture 7 </vt:lpstr>
      <vt:lpstr>Exiting investments</vt:lpstr>
      <vt:lpstr>Exiting investments</vt:lpstr>
      <vt:lpstr>Exiting investments</vt:lpstr>
      <vt:lpstr>Exiting investments (2008-2017)</vt:lpstr>
      <vt:lpstr>Exiting investments</vt:lpstr>
      <vt:lpstr>Exiting investments</vt:lpstr>
      <vt:lpstr>Exiting investments</vt:lpstr>
      <vt:lpstr>Exiting investments: downside</vt:lpstr>
      <vt:lpstr>Exiting investments: upside</vt:lpstr>
      <vt:lpstr>Exiting investments</vt:lpstr>
      <vt:lpstr>Exiting investments</vt:lpstr>
      <vt:lpstr>Exiting investments</vt:lpstr>
      <vt:lpstr>Exiting investments</vt:lpstr>
      <vt:lpstr>IPOs</vt:lpstr>
      <vt:lpstr>IPOs</vt:lpstr>
      <vt:lpstr>IPOs</vt:lpstr>
      <vt:lpstr>IPOs</vt:lpstr>
      <vt:lpstr>IPOs</vt:lpstr>
      <vt:lpstr>IPOs</vt:lpstr>
      <vt:lpstr>IPOs</vt:lpstr>
      <vt:lpstr>IPOs</vt:lpstr>
      <vt:lpstr>IPOs</vt:lpstr>
      <vt:lpstr>IPOs</vt:lpstr>
      <vt:lpstr>IPOs</vt:lpstr>
      <vt:lpstr>IPOs</vt:lpstr>
      <vt:lpstr>IPOs</vt:lpstr>
      <vt:lpstr>Acquisitions</vt:lpstr>
      <vt:lpstr>Acquisitions</vt:lpstr>
      <vt:lpstr>Acquisitions</vt:lpstr>
      <vt:lpstr>Acquisitions</vt:lpstr>
      <vt:lpstr>Acquisitions</vt:lpstr>
      <vt:lpstr>Acquisitions</vt:lpstr>
      <vt:lpstr>Acquisitions</vt:lpstr>
      <vt:lpstr>Acquisitions</vt:lpstr>
      <vt:lpstr>Nobel insights: auction theory</vt:lpstr>
      <vt:lpstr>Nobel insights: auction theory</vt:lpstr>
      <vt:lpstr>Acquisitions</vt:lpstr>
      <vt:lpstr>Financial sale</vt:lpstr>
      <vt:lpstr>Financial sale</vt:lpstr>
      <vt:lpstr>Financial sale</vt:lpstr>
      <vt:lpstr>Financial sale</vt:lpstr>
      <vt:lpstr>Financial sale</vt:lpstr>
      <vt:lpstr>Financial sale</vt:lpstr>
      <vt:lpstr>Financial sale</vt:lpstr>
      <vt:lpstr>Financial sale</vt:lpstr>
      <vt:lpstr>Closing down</vt:lpstr>
      <vt:lpstr>Exiting investments: determinants</vt:lpstr>
      <vt:lpstr>Exiting investments: determinants</vt:lpstr>
      <vt:lpstr>Exiting investments: determinants</vt:lpstr>
      <vt:lpstr>Exiting investments: determinants</vt:lpstr>
      <vt:lpstr>Exiting investments: determinants</vt:lpstr>
      <vt:lpstr> Lecture 8 </vt:lpstr>
      <vt:lpstr>The FUEL framework</vt:lpstr>
      <vt:lpstr>The FUEL framework</vt:lpstr>
      <vt:lpstr>The venture capital model</vt:lpstr>
      <vt:lpstr>The venture capital model</vt:lpstr>
      <vt:lpstr>The venture capital model</vt:lpstr>
      <vt:lpstr>PowerPoint Presentation</vt:lpstr>
      <vt:lpstr>The venture capital model</vt:lpstr>
      <vt:lpstr>The venture capital model</vt:lpstr>
      <vt:lpstr>The venture capital model</vt:lpstr>
      <vt:lpstr>The venture capital model</vt:lpstr>
      <vt:lpstr>The venture capital model</vt:lpstr>
      <vt:lpstr>The venture capital model</vt:lpstr>
      <vt:lpstr>Nobel insights: portfolio analysis</vt:lpstr>
      <vt:lpstr>Nobel insights: portfolio analysis</vt:lpstr>
      <vt:lpstr>Nobel insights: portfolio analysis</vt:lpstr>
      <vt:lpstr>The venture capital model</vt:lpstr>
      <vt:lpstr>Limited partnership agreements (LPAs)</vt:lpstr>
      <vt:lpstr>LPA: fund structure</vt:lpstr>
      <vt:lpstr>LPA: fund size distribution (US, 2018)</vt:lpstr>
      <vt:lpstr>LPA: US VC funds raised (US, 2005-18)</vt:lpstr>
      <vt:lpstr>LPA: fund structure</vt:lpstr>
      <vt:lpstr>LPA: fund rules</vt:lpstr>
      <vt:lpstr>LPA: fund rules</vt:lpstr>
      <vt:lpstr>LPA: fund rules</vt:lpstr>
      <vt:lpstr>LPA: fund rules</vt:lpstr>
      <vt:lpstr>LPA: GP compensation</vt:lpstr>
      <vt:lpstr>LPA: GP compensation</vt:lpstr>
      <vt:lpstr>LPA: GP compensation</vt:lpstr>
      <vt:lpstr>LPA: GP compensation</vt:lpstr>
      <vt:lpstr>LPA: GP compensation example</vt:lpstr>
      <vt:lpstr>LPA: GP compensation example</vt:lpstr>
      <vt:lpstr>LPA: GP compensation unveiled</vt:lpstr>
      <vt:lpstr>LPA: GP incentives</vt:lpstr>
      <vt:lpstr>LPA: GP incentives</vt:lpstr>
      <vt:lpstr>LPA: GP incentives</vt:lpstr>
      <vt:lpstr>LPA: the power of large LPs</vt:lpstr>
      <vt:lpstr>Venture capital firms</vt:lpstr>
      <vt:lpstr>Venture capital firms</vt:lpstr>
      <vt:lpstr>Venture capital firms</vt:lpstr>
      <vt:lpstr>Venture capital firms</vt:lpstr>
      <vt:lpstr>Venture capital firms</vt:lpstr>
      <vt:lpstr>Venture capital firms</vt:lpstr>
      <vt:lpstr>VC investment strategies</vt:lpstr>
      <vt:lpstr>VC investment strategies</vt:lpstr>
      <vt:lpstr>VC investment strategies</vt:lpstr>
      <vt:lpstr>VC investment strategies</vt:lpstr>
      <vt:lpstr>VC investment strategies</vt:lpstr>
      <vt:lpstr>VC investment strategies</vt:lpstr>
      <vt:lpstr>VC investment strategies</vt:lpstr>
      <vt:lpstr>VC investment strategies</vt:lpstr>
      <vt:lpstr>Risk and return in venture capital </vt:lpstr>
      <vt:lpstr>Risk and return in venture capital </vt:lpstr>
      <vt:lpstr>Risk and return in venture capital </vt:lpstr>
      <vt:lpstr>Risk and return in venture capital </vt:lpstr>
      <vt:lpstr>Risk and return in venture capital </vt:lpstr>
      <vt:lpstr>Risk and return in venture capital </vt:lpstr>
      <vt:lpstr>Risk and return in venture capital </vt:lpstr>
      <vt:lpstr>Risk and return in venture capital </vt:lpstr>
      <vt:lpstr>Risk and return in venture capital </vt:lpstr>
      <vt:lpstr>Risk and return in venture capital </vt:lpstr>
      <vt:lpstr>Assessing VC fund performance</vt:lpstr>
      <vt:lpstr> Lecture 9 </vt:lpstr>
      <vt:lpstr>The FUEL Framework</vt:lpstr>
      <vt:lpstr>The FUEL framework</vt:lpstr>
      <vt:lpstr>Founders, family, and friends</vt:lpstr>
      <vt:lpstr>Founders, family, and friends</vt:lpstr>
      <vt:lpstr>Founders, family, and friends</vt:lpstr>
      <vt:lpstr>Founders, family, and friends</vt:lpstr>
      <vt:lpstr>Angel investors</vt:lpstr>
      <vt:lpstr>Angel investors</vt:lpstr>
      <vt:lpstr>Angel investors</vt:lpstr>
      <vt:lpstr>Angel investors</vt:lpstr>
      <vt:lpstr>Angel investors</vt:lpstr>
      <vt:lpstr>Angel investors</vt:lpstr>
      <vt:lpstr>Corporate investors</vt:lpstr>
      <vt:lpstr>Corporate investors</vt:lpstr>
      <vt:lpstr>Nobel insights on firms vs. markets</vt:lpstr>
      <vt:lpstr>Nobel insights: portfolio analysis</vt:lpstr>
      <vt:lpstr>Nobel insights: portfolio analysis</vt:lpstr>
      <vt:lpstr>Nobel insights: portfolio analysis</vt:lpstr>
      <vt:lpstr>Nobel insights: portfolio analysis</vt:lpstr>
      <vt:lpstr>Corporate investors</vt:lpstr>
      <vt:lpstr>Corporate investors</vt:lpstr>
      <vt:lpstr>Corporate investors</vt:lpstr>
      <vt:lpstr>Corporate investors</vt:lpstr>
      <vt:lpstr>Corporate investors</vt:lpstr>
      <vt:lpstr>Corporate investors</vt:lpstr>
      <vt:lpstr>Corporate investors</vt:lpstr>
      <vt:lpstr>Corporate investors</vt:lpstr>
      <vt:lpstr>Corporate investors</vt:lpstr>
      <vt:lpstr>Corporate investors</vt:lpstr>
      <vt:lpstr>Fintech</vt:lpstr>
      <vt:lpstr>Crowdfunding</vt:lpstr>
      <vt:lpstr>Crowdfunding</vt:lpstr>
      <vt:lpstr>Crowdfunding</vt:lpstr>
      <vt:lpstr>Crowdfunding</vt:lpstr>
      <vt:lpstr>Crowdfunding</vt:lpstr>
      <vt:lpstr>Crowdfunding</vt:lpstr>
      <vt:lpstr>Crowdfunding</vt:lpstr>
      <vt:lpstr>Crowdfunding</vt:lpstr>
      <vt:lpstr>Crowdfunding</vt:lpstr>
      <vt:lpstr>Crowdfunding</vt:lpstr>
      <vt:lpstr>Crowdfunding</vt:lpstr>
      <vt:lpstr>Crowdfunding</vt:lpstr>
      <vt:lpstr>Crowdfunding</vt:lpstr>
      <vt:lpstr>Crowdfunding</vt:lpstr>
      <vt:lpstr>Initial coin offerings (ICOs)</vt:lpstr>
      <vt:lpstr>Initial coin offerings</vt:lpstr>
      <vt:lpstr>Initial coin offerings</vt:lpstr>
      <vt:lpstr>Initial coin offerings</vt:lpstr>
      <vt:lpstr>Initial coin offerings</vt:lpstr>
      <vt:lpstr>Initial coin offerings</vt:lpstr>
      <vt:lpstr>Initial coin offerings</vt:lpstr>
      <vt:lpstr>Initial coin offerings</vt:lpstr>
      <vt:lpstr>Initial coin offerings</vt:lpstr>
      <vt:lpstr>Initial coin offerings</vt:lpstr>
      <vt:lpstr>Initial coin offerings</vt:lpstr>
      <vt:lpstr>Initial coin offerings</vt:lpstr>
      <vt:lpstr>Other early stage investors</vt:lpstr>
      <vt:lpstr>Accelerators &amp; incubators</vt:lpstr>
      <vt:lpstr>Accelerators &amp; incubators</vt:lpstr>
      <vt:lpstr>Accelerators &amp; incubators</vt:lpstr>
      <vt:lpstr>Technology transfer funds (TTFs)</vt:lpstr>
      <vt:lpstr>Technology transfer funds (TTFs)</vt:lpstr>
      <vt:lpstr>Technology transfer funds (TTFs)</vt:lpstr>
      <vt:lpstr>Social impact venture investors</vt:lpstr>
      <vt:lpstr> Lecture 10 </vt:lpstr>
      <vt:lpstr>Entrepreneurial ecosystems</vt:lpstr>
      <vt:lpstr>Entrepreneurial ecosystems</vt:lpstr>
      <vt:lpstr>Ecosystem structure</vt:lpstr>
      <vt:lpstr>Nobel insights on general equilibrium</vt:lpstr>
      <vt:lpstr>Nobel insights on general equilibrium</vt:lpstr>
      <vt:lpstr>Nobel insights on general equilibrium</vt:lpstr>
      <vt:lpstr>Nobel insights on general equilibrium</vt:lpstr>
      <vt:lpstr>Leading ecosystems</vt:lpstr>
      <vt:lpstr>Leading ecosystems</vt:lpstr>
      <vt:lpstr>How do ecosystems work?</vt:lpstr>
      <vt:lpstr>How do ecosystems work?</vt:lpstr>
      <vt:lpstr>Interactions within the talent pool</vt:lpstr>
      <vt:lpstr>Interactions within the talent pool</vt:lpstr>
      <vt:lpstr>Interactions with investors</vt:lpstr>
      <vt:lpstr>Interactions with investors</vt:lpstr>
      <vt:lpstr>Interactions with investors</vt:lpstr>
      <vt:lpstr>Interactions with supporting parties</vt:lpstr>
      <vt:lpstr>Interactions with supporting parties</vt:lpstr>
      <vt:lpstr>The role of government</vt:lpstr>
      <vt:lpstr>The role of government</vt:lpstr>
      <vt:lpstr>The role of government</vt:lpstr>
      <vt:lpstr>The role of government</vt:lpstr>
      <vt:lpstr>The role of government</vt:lpstr>
      <vt:lpstr>The role of government</vt:lpstr>
      <vt:lpstr>The role of government</vt:lpstr>
      <vt:lpstr>The role of government</vt:lpstr>
      <vt:lpstr>The role of government</vt:lpstr>
      <vt:lpstr>The role of government</vt:lpstr>
      <vt:lpstr>The role of government</vt:lpstr>
      <vt:lpstr>The role of government</vt:lpstr>
      <vt:lpstr>The role of government</vt:lpstr>
      <vt:lpstr>The role of government</vt:lpstr>
      <vt:lpstr>   10 lessons </vt:lpstr>
      <vt:lpstr>1. Start-ups ≠ SMEs</vt:lpstr>
      <vt:lpstr>2. Raising financing is hard</vt:lpstr>
      <vt:lpstr>3. Bet the jockey, not the horse</vt:lpstr>
      <vt:lpstr>4. Financing requires matching</vt:lpstr>
      <vt:lpstr>5. Strategic investors ≠ financial investors</vt:lpstr>
      <vt:lpstr>6. Valuation is not everything</vt:lpstr>
      <vt:lpstr>7. Contracts are incomplete</vt:lpstr>
      <vt:lpstr>8. Start-ups mature over time</vt:lpstr>
      <vt:lpstr>9. Timing matters</vt:lpstr>
      <vt:lpstr>10. Acquisition #1 successful exit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 Rin</dc:creator>
  <cp:lastModifiedBy>Keloharju Matti</cp:lastModifiedBy>
  <cp:revision>1813</cp:revision>
  <dcterms:created xsi:type="dcterms:W3CDTF">2016-09-18T08:46:20Z</dcterms:created>
  <dcterms:modified xsi:type="dcterms:W3CDTF">2024-02-09T16:23:36Z</dcterms:modified>
</cp:coreProperties>
</file>