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12" r:id="rId4"/>
    <p:sldId id="313" r:id="rId5"/>
    <p:sldId id="289" r:id="rId6"/>
    <p:sldId id="381" r:id="rId7"/>
    <p:sldId id="267" r:id="rId8"/>
    <p:sldId id="356" r:id="rId9"/>
    <p:sldId id="328" r:id="rId10"/>
    <p:sldId id="332" r:id="rId11"/>
    <p:sldId id="334" r:id="rId12"/>
    <p:sldId id="335" r:id="rId13"/>
    <p:sldId id="380" r:id="rId14"/>
    <p:sldId id="336" r:id="rId15"/>
    <p:sldId id="376" r:id="rId16"/>
    <p:sldId id="377" r:id="rId17"/>
    <p:sldId id="342" r:id="rId18"/>
    <p:sldId id="337" r:id="rId19"/>
    <p:sldId id="288" r:id="rId20"/>
    <p:sldId id="268" r:id="rId21"/>
    <p:sldId id="375" r:id="rId22"/>
    <p:sldId id="269" r:id="rId23"/>
    <p:sldId id="270" r:id="rId24"/>
    <p:sldId id="271" r:id="rId25"/>
    <p:sldId id="272" r:id="rId26"/>
    <p:sldId id="314" r:id="rId27"/>
    <p:sldId id="358" r:id="rId28"/>
    <p:sldId id="368" r:id="rId29"/>
    <p:sldId id="367" r:id="rId30"/>
    <p:sldId id="369" r:id="rId31"/>
    <p:sldId id="384" r:id="rId32"/>
    <p:sldId id="283" r:id="rId33"/>
    <p:sldId id="284" r:id="rId34"/>
    <p:sldId id="319" r:id="rId35"/>
    <p:sldId id="322" r:id="rId36"/>
    <p:sldId id="316" r:id="rId37"/>
    <p:sldId id="317" r:id="rId38"/>
    <p:sldId id="321" r:id="rId39"/>
    <p:sldId id="290" r:id="rId40"/>
    <p:sldId id="291" r:id="rId41"/>
    <p:sldId id="292" r:id="rId42"/>
    <p:sldId id="293" r:id="rId43"/>
    <p:sldId id="297" r:id="rId44"/>
    <p:sldId id="323" r:id="rId45"/>
    <p:sldId id="324" r:id="rId46"/>
    <p:sldId id="325" r:id="rId47"/>
    <p:sldId id="326" r:id="rId48"/>
    <p:sldId id="348" r:id="rId49"/>
    <p:sldId id="360" r:id="rId50"/>
    <p:sldId id="347" r:id="rId51"/>
    <p:sldId id="370" r:id="rId52"/>
    <p:sldId id="371" r:id="rId53"/>
    <p:sldId id="372" r:id="rId54"/>
    <p:sldId id="373" r:id="rId55"/>
    <p:sldId id="37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7478" autoAdjust="0"/>
  </p:normalViewPr>
  <p:slideViewPr>
    <p:cSldViewPr snapToGrid="0">
      <p:cViewPr varScale="1">
        <p:scale>
          <a:sx n="111" d="100"/>
          <a:sy n="111" d="100"/>
        </p:scale>
        <p:origin x="48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markets2019\lecture1\bric.gd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e.markets.course2018\lecture%201\fd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e.markets.course2018\lecture%201\fd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e.markets.course2018\lecture%201\fdi.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markets2019\lecture1\bric.gd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1\bric.gd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markets2019\lecture1\bric.gd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gdp.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export.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AppData\Local\Temp\API_BX.KLT.DINV.CD.WD_DS2_en_excel_v2.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erging_mark_course2017\lecture%201\pop.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e.markets.course2018\lecture%201\fd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GDP per capita, PPP (current international $)</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Sheet1!$A$2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Sheet1!$B$2:$AC$2</c:f>
              <c:numCache>
                <c:formatCode>General</c:formatCode>
                <c:ptCount val="28"/>
                <c:pt idx="0">
                  <c:v>6686.2276591825375</c:v>
                </c:pt>
                <c:pt idx="1">
                  <c:v>6892.1268369671552</c:v>
                </c:pt>
                <c:pt idx="2">
                  <c:v>6898.8559086399582</c:v>
                </c:pt>
                <c:pt idx="3">
                  <c:v>7271.6648136952335</c:v>
                </c:pt>
                <c:pt idx="4">
                  <c:v>7696.5797005493214</c:v>
                </c:pt>
                <c:pt idx="5">
                  <c:v>8073.1323152359655</c:v>
                </c:pt>
                <c:pt idx="6">
                  <c:v>8268.6673778315908</c:v>
                </c:pt>
                <c:pt idx="7">
                  <c:v>8559.1188246449201</c:v>
                </c:pt>
                <c:pt idx="8">
                  <c:v>8547.3427248354601</c:v>
                </c:pt>
                <c:pt idx="9">
                  <c:v>8588.208681454882</c:v>
                </c:pt>
                <c:pt idx="10">
                  <c:v>9012.9554251929167</c:v>
                </c:pt>
                <c:pt idx="11">
                  <c:v>9216.3213773319494</c:v>
                </c:pt>
                <c:pt idx="12">
                  <c:v>9515.1000230295813</c:v>
                </c:pt>
                <c:pt idx="13">
                  <c:v>9690.0724992928626</c:v>
                </c:pt>
                <c:pt idx="14">
                  <c:v>10401.843335587442</c:v>
                </c:pt>
                <c:pt idx="15">
                  <c:v>10950.56977153369</c:v>
                </c:pt>
                <c:pt idx="16">
                  <c:v>11603.602366428435</c:v>
                </c:pt>
                <c:pt idx="17">
                  <c:v>12501.128407007263</c:v>
                </c:pt>
                <c:pt idx="18">
                  <c:v>13259.72940381125</c:v>
                </c:pt>
                <c:pt idx="19">
                  <c:v>13212.378465731334</c:v>
                </c:pt>
                <c:pt idx="20">
                  <c:v>14243.492142123969</c:v>
                </c:pt>
                <c:pt idx="21">
                  <c:v>14973.098473674676</c:v>
                </c:pt>
                <c:pt idx="22">
                  <c:v>15398.42870396091</c:v>
                </c:pt>
                <c:pt idx="23">
                  <c:v>15971.008974859546</c:v>
                </c:pt>
                <c:pt idx="24">
                  <c:v>16195.87112271253</c:v>
                </c:pt>
                <c:pt idx="25">
                  <c:v>15656.266669969569</c:v>
                </c:pt>
                <c:pt idx="26">
                  <c:v>15181.471365975613</c:v>
                </c:pt>
                <c:pt idx="27">
                  <c:v>15483.540830393078</c:v>
                </c:pt>
              </c:numCache>
            </c:numRef>
          </c:val>
          <c:smooth val="0"/>
          <c:extLst>
            <c:ext xmlns:c16="http://schemas.microsoft.com/office/drawing/2014/chart" uri="{C3380CC4-5D6E-409C-BE32-E72D297353CC}">
              <c16:uniqueId val="{00000000-70FE-4B15-853A-32BEEA74E376}"/>
            </c:ext>
          </c:extLst>
        </c:ser>
        <c:ser>
          <c:idx val="1"/>
          <c:order val="1"/>
          <c:tx>
            <c:strRef>
              <c:f>Sheet1!$A$3</c:f>
              <c:strCache>
                <c:ptCount val="1"/>
                <c:pt idx="0">
                  <c:v>China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Sheet1!$B$3:$AC$3</c:f>
              <c:numCache>
                <c:formatCode>General</c:formatCode>
                <c:ptCount val="28"/>
                <c:pt idx="0">
                  <c:v>986.56837617778808</c:v>
                </c:pt>
                <c:pt idx="1">
                  <c:v>1099.0522279797187</c:v>
                </c:pt>
                <c:pt idx="2">
                  <c:v>1268.2716198817589</c:v>
                </c:pt>
                <c:pt idx="3">
                  <c:v>1461.6103463875882</c:v>
                </c:pt>
                <c:pt idx="4">
                  <c:v>1668.5806418061277</c:v>
                </c:pt>
                <c:pt idx="5">
                  <c:v>1869.4663202721138</c:v>
                </c:pt>
                <c:pt idx="6">
                  <c:v>2070.7716088087673</c:v>
                </c:pt>
                <c:pt idx="7">
                  <c:v>2277.2068514225384</c:v>
                </c:pt>
                <c:pt idx="8">
                  <c:v>2458.6306610443926</c:v>
                </c:pt>
                <c:pt idx="9">
                  <c:v>2664.4850312031363</c:v>
                </c:pt>
                <c:pt idx="10">
                  <c:v>2933.3148168700723</c:v>
                </c:pt>
                <c:pt idx="11">
                  <c:v>3226.8484564572846</c:v>
                </c:pt>
                <c:pt idx="12">
                  <c:v>3551.6636519075414</c:v>
                </c:pt>
                <c:pt idx="13">
                  <c:v>3961.2738929391599</c:v>
                </c:pt>
                <c:pt idx="14">
                  <c:v>4455.2050216408907</c:v>
                </c:pt>
                <c:pt idx="15">
                  <c:v>5092.559837190136</c:v>
                </c:pt>
                <c:pt idx="16">
                  <c:v>5883.7193772151513</c:v>
                </c:pt>
                <c:pt idx="17">
                  <c:v>6863.9817546741215</c:v>
                </c:pt>
                <c:pt idx="18">
                  <c:v>7635.0726109372508</c:v>
                </c:pt>
                <c:pt idx="19">
                  <c:v>8374.4322711240584</c:v>
                </c:pt>
                <c:pt idx="20">
                  <c:v>9333.1242369065312</c:v>
                </c:pt>
                <c:pt idx="21">
                  <c:v>10384.366598940645</c:v>
                </c:pt>
                <c:pt idx="22">
                  <c:v>11351.062057692088</c:v>
                </c:pt>
                <c:pt idx="23">
                  <c:v>12367.9650091944</c:v>
                </c:pt>
                <c:pt idx="24">
                  <c:v>13440.477462830133</c:v>
                </c:pt>
                <c:pt idx="25">
                  <c:v>14450.094990196005</c:v>
                </c:pt>
                <c:pt idx="26">
                  <c:v>15530.634274180213</c:v>
                </c:pt>
                <c:pt idx="27">
                  <c:v>16806.741859537196</c:v>
                </c:pt>
              </c:numCache>
            </c:numRef>
          </c:val>
          <c:smooth val="0"/>
          <c:extLst>
            <c:ext xmlns:c16="http://schemas.microsoft.com/office/drawing/2014/chart" uri="{C3380CC4-5D6E-409C-BE32-E72D297353CC}">
              <c16:uniqueId val="{00000001-70FE-4B15-853A-32BEEA74E376}"/>
            </c:ext>
          </c:extLst>
        </c:ser>
        <c:ser>
          <c:idx val="2"/>
          <c:order val="2"/>
          <c:tx>
            <c:strRef>
              <c:f>Sheet1!$A$4</c:f>
              <c:strCache>
                <c:ptCount val="1"/>
                <c:pt idx="0">
                  <c:v>India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Sheet1!$B$4:$AC$4</c:f>
              <c:numCache>
                <c:formatCode>General</c:formatCode>
                <c:ptCount val="28"/>
                <c:pt idx="0">
                  <c:v>1134.2222744344901</c:v>
                </c:pt>
                <c:pt idx="1">
                  <c:v>1160.4598133380166</c:v>
                </c:pt>
                <c:pt idx="2">
                  <c:v>1227.1577390281093</c:v>
                </c:pt>
                <c:pt idx="3">
                  <c:v>1290.3537918675954</c:v>
                </c:pt>
                <c:pt idx="4">
                  <c:v>1378.4959031618432</c:v>
                </c:pt>
                <c:pt idx="5">
                  <c:v>1485.0294396199772</c:v>
                </c:pt>
                <c:pt idx="6">
                  <c:v>1595.7123220210156</c:v>
                </c:pt>
                <c:pt idx="7">
                  <c:v>1657.408836168715</c:v>
                </c:pt>
                <c:pt idx="8">
                  <c:v>1746.4948754208676</c:v>
                </c:pt>
                <c:pt idx="9">
                  <c:v>1895.4408312103976</c:v>
                </c:pt>
                <c:pt idx="10">
                  <c:v>1977.645023084026</c:v>
                </c:pt>
                <c:pt idx="11">
                  <c:v>2083.8245500657977</c:v>
                </c:pt>
                <c:pt idx="12">
                  <c:v>2159.3597598156689</c:v>
                </c:pt>
                <c:pt idx="13">
                  <c:v>2336.4730813058495</c:v>
                </c:pt>
                <c:pt idx="14">
                  <c:v>2549.2658889060904</c:v>
                </c:pt>
                <c:pt idx="15">
                  <c:v>2830.4050739054696</c:v>
                </c:pt>
                <c:pt idx="16">
                  <c:v>3138.6338158681883</c:v>
                </c:pt>
                <c:pt idx="17">
                  <c:v>3484.8846815265547</c:v>
                </c:pt>
                <c:pt idx="18">
                  <c:v>3637.6430286706868</c:v>
                </c:pt>
                <c:pt idx="19">
                  <c:v>3920.0061388214949</c:v>
                </c:pt>
                <c:pt idx="20">
                  <c:v>4315.5960244367634</c:v>
                </c:pt>
                <c:pt idx="21">
                  <c:v>4635.8791365884881</c:v>
                </c:pt>
                <c:pt idx="22">
                  <c:v>4916.4857900026109</c:v>
                </c:pt>
                <c:pt idx="23">
                  <c:v>5250.5123629738282</c:v>
                </c:pt>
                <c:pt idx="24">
                  <c:v>5672.9269732678977</c:v>
                </c:pt>
                <c:pt idx="25">
                  <c:v>6130.0675153178918</c:v>
                </c:pt>
                <c:pt idx="26">
                  <c:v>6573.9321552413348</c:v>
                </c:pt>
                <c:pt idx="27">
                  <c:v>7055.5548301901026</c:v>
                </c:pt>
              </c:numCache>
            </c:numRef>
          </c:val>
          <c:smooth val="0"/>
          <c:extLst>
            <c:ext xmlns:c16="http://schemas.microsoft.com/office/drawing/2014/chart" uri="{C3380CC4-5D6E-409C-BE32-E72D297353CC}">
              <c16:uniqueId val="{00000002-70FE-4B15-853A-32BEEA74E376}"/>
            </c:ext>
          </c:extLst>
        </c:ser>
        <c:ser>
          <c:idx val="3"/>
          <c:order val="3"/>
          <c:tx>
            <c:strRef>
              <c:f>Sheet1!$A$5</c:f>
              <c:strCache>
                <c:ptCount val="1"/>
                <c:pt idx="0">
                  <c:v>Russian Federation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Sheet1!$B$5:$AC$5</c:f>
              <c:numCache>
                <c:formatCode>General</c:formatCode>
                <c:ptCount val="28"/>
                <c:pt idx="0">
                  <c:v>8012.8023168733298</c:v>
                </c:pt>
                <c:pt idx="1">
                  <c:v>7844.0861144259998</c:v>
                </c:pt>
                <c:pt idx="2">
                  <c:v>6854.0854831320403</c:v>
                </c:pt>
                <c:pt idx="3">
                  <c:v>6416.1691931011301</c:v>
                </c:pt>
                <c:pt idx="4">
                  <c:v>5736.1601380013499</c:v>
                </c:pt>
                <c:pt idx="5">
                  <c:v>5611.6583779802904</c:v>
                </c:pt>
                <c:pt idx="6">
                  <c:v>5515.9851647968098</c:v>
                </c:pt>
                <c:pt idx="7">
                  <c:v>5697.3278217842999</c:v>
                </c:pt>
                <c:pt idx="8">
                  <c:v>5460.3549781139</c:v>
                </c:pt>
                <c:pt idx="9">
                  <c:v>5914.3004108854402</c:v>
                </c:pt>
                <c:pt idx="10">
                  <c:v>6825.4113911680097</c:v>
                </c:pt>
                <c:pt idx="11">
                  <c:v>7367.6090610972897</c:v>
                </c:pt>
                <c:pt idx="12">
                  <c:v>8029.1226517694904</c:v>
                </c:pt>
                <c:pt idx="13">
                  <c:v>9253.5774294052499</c:v>
                </c:pt>
                <c:pt idx="14">
                  <c:v>10231.426449768</c:v>
                </c:pt>
                <c:pt idx="15">
                  <c:v>11822.370900084101</c:v>
                </c:pt>
                <c:pt idx="16">
                  <c:v>14916.185263567</c:v>
                </c:pt>
                <c:pt idx="17">
                  <c:v>16648.586864167799</c:v>
                </c:pt>
                <c:pt idx="18">
                  <c:v>20163.587648016699</c:v>
                </c:pt>
                <c:pt idx="19">
                  <c:v>19386.584396792001</c:v>
                </c:pt>
                <c:pt idx="20">
                  <c:v>20497.934076089001</c:v>
                </c:pt>
                <c:pt idx="21">
                  <c:v>24310.0439655517</c:v>
                </c:pt>
                <c:pt idx="22">
                  <c:v>25784.567158846901</c:v>
                </c:pt>
                <c:pt idx="23">
                  <c:v>26240.274504790901</c:v>
                </c:pt>
                <c:pt idx="24">
                  <c:v>25797.4985295037</c:v>
                </c:pt>
                <c:pt idx="25">
                  <c:v>24691.833649278298</c:v>
                </c:pt>
                <c:pt idx="26">
                  <c:v>24788.679279121701</c:v>
                </c:pt>
                <c:pt idx="27">
                  <c:v>25532.995353306502</c:v>
                </c:pt>
              </c:numCache>
            </c:numRef>
          </c:val>
          <c:smooth val="0"/>
          <c:extLst>
            <c:ext xmlns:c16="http://schemas.microsoft.com/office/drawing/2014/chart" uri="{C3380CC4-5D6E-409C-BE32-E72D297353CC}">
              <c16:uniqueId val="{00000003-70FE-4B15-853A-32BEEA74E376}"/>
            </c:ext>
          </c:extLst>
        </c:ser>
        <c:ser>
          <c:idx val="4"/>
          <c:order val="4"/>
          <c:tx>
            <c:strRef>
              <c:f>Sheet1!$A$6</c:f>
              <c:strCache>
                <c:ptCount val="1"/>
                <c:pt idx="0">
                  <c:v>World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Sheet1!$B$1:$AC$1</c:f>
              <c:strCach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strCache>
            </c:strRef>
          </c:cat>
          <c:val>
            <c:numRef>
              <c:f>Sheet1!$B$6:$AC$6</c:f>
              <c:numCache>
                <c:formatCode>General</c:formatCode>
                <c:ptCount val="28"/>
                <c:pt idx="0">
                  <c:v>5446.1753447343199</c:v>
                </c:pt>
                <c:pt idx="1">
                  <c:v>5628.4120914181995</c:v>
                </c:pt>
                <c:pt idx="2">
                  <c:v>5795.0241365982001</c:v>
                </c:pt>
                <c:pt idx="3">
                  <c:v>5992.6285717943229</c:v>
                </c:pt>
                <c:pt idx="4">
                  <c:v>6228.1173241965998</c:v>
                </c:pt>
                <c:pt idx="5">
                  <c:v>6478.9556486219208</c:v>
                </c:pt>
                <c:pt idx="6">
                  <c:v>6760.3644386036985</c:v>
                </c:pt>
                <c:pt idx="7">
                  <c:v>7049.8396830857982</c:v>
                </c:pt>
                <c:pt idx="8">
                  <c:v>7216.2253411805768</c:v>
                </c:pt>
                <c:pt idx="9">
                  <c:v>7478.4232510728734</c:v>
                </c:pt>
                <c:pt idx="10">
                  <c:v>7927.7200719903594</c:v>
                </c:pt>
                <c:pt idx="11">
                  <c:v>8203.8211582882032</c:v>
                </c:pt>
                <c:pt idx="12">
                  <c:v>8483.0682575709052</c:v>
                </c:pt>
                <c:pt idx="13">
                  <c:v>8847.7016569408097</c:v>
                </c:pt>
                <c:pt idx="14">
                  <c:v>9460.3572775966913</c:v>
                </c:pt>
                <c:pt idx="15">
                  <c:v>10079.357195931543</c:v>
                </c:pt>
                <c:pt idx="16">
                  <c:v>10906.450077799949</c:v>
                </c:pt>
                <c:pt idx="17">
                  <c:v>11674.638593557311</c:v>
                </c:pt>
                <c:pt idx="18">
                  <c:v>12211.953407568966</c:v>
                </c:pt>
                <c:pt idx="19">
                  <c:v>12178.904804342756</c:v>
                </c:pt>
                <c:pt idx="20">
                  <c:v>12836.841651204088</c:v>
                </c:pt>
                <c:pt idx="21">
                  <c:v>13555.676217291553</c:v>
                </c:pt>
                <c:pt idx="22">
                  <c:v>14103.445893115255</c:v>
                </c:pt>
                <c:pt idx="23">
                  <c:v>14692.484395905796</c:v>
                </c:pt>
                <c:pt idx="24">
                  <c:v>15257.438303982603</c:v>
                </c:pt>
                <c:pt idx="25">
                  <c:v>15710.167612490934</c:v>
                </c:pt>
                <c:pt idx="26">
                  <c:v>16233.959745488241</c:v>
                </c:pt>
                <c:pt idx="27">
                  <c:v>16940.792023687485</c:v>
                </c:pt>
              </c:numCache>
            </c:numRef>
          </c:val>
          <c:smooth val="0"/>
          <c:extLst>
            <c:ext xmlns:c16="http://schemas.microsoft.com/office/drawing/2014/chart" uri="{C3380CC4-5D6E-409C-BE32-E72D297353CC}">
              <c16:uniqueId val="{00000004-70FE-4B15-853A-32BEEA74E376}"/>
            </c:ext>
          </c:extLst>
        </c:ser>
        <c:dLbls>
          <c:showLegendKey val="0"/>
          <c:showVal val="0"/>
          <c:showCatName val="0"/>
          <c:showSerName val="0"/>
          <c:showPercent val="0"/>
          <c:showBubbleSize val="0"/>
        </c:dLbls>
        <c:marker val="1"/>
        <c:smooth val="0"/>
        <c:axId val="287526000"/>
        <c:axId val="287525584"/>
      </c:lineChart>
      <c:catAx>
        <c:axId val="28752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7525584"/>
        <c:crosses val="autoZero"/>
        <c:auto val="1"/>
        <c:lblAlgn val="ctr"/>
        <c:lblOffset val="100"/>
        <c:noMultiLvlLbl val="0"/>
      </c:catAx>
      <c:valAx>
        <c:axId val="28752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752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pi.adv!$A$15</c:f>
              <c:strCache>
                <c:ptCount val="1"/>
                <c:pt idx="0">
                  <c:v>Australia</c:v>
                </c:pt>
              </c:strCache>
            </c:strRef>
          </c:tx>
          <c:spPr>
            <a:ln w="28575" cap="rnd">
              <a:solidFill>
                <a:schemeClr val="accent1"/>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pi.adv!$B$15:$AB$15</c:f>
              <c:numCache>
                <c:formatCode>General</c:formatCode>
                <c:ptCount val="27"/>
                <c:pt idx="0">
                  <c:v>1239.03285827895</c:v>
                </c:pt>
                <c:pt idx="1">
                  <c:v>2765.1466246712098</c:v>
                </c:pt>
                <c:pt idx="2">
                  <c:v>772.31109570988201</c:v>
                </c:pt>
                <c:pt idx="3">
                  <c:v>7001.5879215970599</c:v>
                </c:pt>
                <c:pt idx="4">
                  <c:v>8158.0495340970901</c:v>
                </c:pt>
                <c:pt idx="5">
                  <c:v>2707.9462402129698</c:v>
                </c:pt>
                <c:pt idx="6">
                  <c:v>2222.4418106092903</c:v>
                </c:pt>
                <c:pt idx="7">
                  <c:v>8948.8090654036096</c:v>
                </c:pt>
                <c:pt idx="8">
                  <c:v>11063.1783199129</c:v>
                </c:pt>
                <c:pt idx="9">
                  <c:v>11316.3607887786</c:v>
                </c:pt>
                <c:pt idx="10">
                  <c:v>-486.13627728896199</c:v>
                </c:pt>
                <c:pt idx="11">
                  <c:v>7388.1291849416402</c:v>
                </c:pt>
                <c:pt idx="12">
                  <c:v>464.54704884517798</c:v>
                </c:pt>
                <c:pt idx="13">
                  <c:v>12446.1677481519</c:v>
                </c:pt>
                <c:pt idx="14">
                  <c:v>-24585.965975667998</c:v>
                </c:pt>
                <c:pt idx="15">
                  <c:v>9668.3218637766986</c:v>
                </c:pt>
                <c:pt idx="16">
                  <c:v>14032.276724028099</c:v>
                </c:pt>
                <c:pt idx="17">
                  <c:v>14096.721122937999</c:v>
                </c:pt>
                <c:pt idx="18">
                  <c:v>19794.714780950599</c:v>
                </c:pt>
                <c:pt idx="19">
                  <c:v>34461.080653980905</c:v>
                </c:pt>
                <c:pt idx="20">
                  <c:v>13149.5312276513</c:v>
                </c:pt>
                <c:pt idx="21">
                  <c:v>1307.73645253723</c:v>
                </c:pt>
                <c:pt idx="22">
                  <c:v>14324.8247327054</c:v>
                </c:pt>
                <c:pt idx="23">
                  <c:v>15560.112652544201</c:v>
                </c:pt>
                <c:pt idx="24">
                  <c:v>10767.2165229445</c:v>
                </c:pt>
                <c:pt idx="25">
                  <c:v>13839.6940941633</c:v>
                </c:pt>
                <c:pt idx="26">
                  <c:v>17590.514051905702</c:v>
                </c:pt>
              </c:numCache>
            </c:numRef>
          </c:val>
          <c:smooth val="0"/>
          <c:extLst>
            <c:ext xmlns:c16="http://schemas.microsoft.com/office/drawing/2014/chart" uri="{C3380CC4-5D6E-409C-BE32-E72D297353CC}">
              <c16:uniqueId val="{00000000-3BF2-4C63-A20C-E677B455D546}"/>
            </c:ext>
          </c:extLst>
        </c:ser>
        <c:ser>
          <c:idx val="1"/>
          <c:order val="1"/>
          <c:tx>
            <c:strRef>
              <c:f>pi.adv!$A$16</c:f>
              <c:strCache>
                <c:ptCount val="1"/>
                <c:pt idx="0">
                  <c:v>Austria</c:v>
                </c:pt>
              </c:strCache>
            </c:strRef>
          </c:tx>
          <c:spPr>
            <a:ln w="28575" cap="rnd">
              <a:solidFill>
                <a:schemeClr val="accent2"/>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pi.adv!$B$16:$AB$16</c:f>
              <c:numCache>
                <c:formatCode>General</c:formatCode>
                <c:ptCount val="27"/>
                <c:pt idx="0">
                  <c:v>667.63480632290009</c:v>
                </c:pt>
                <c:pt idx="1">
                  <c:v>185.9123461353</c:v>
                </c:pt>
                <c:pt idx="2">
                  <c:v>157.71101809250001</c:v>
                </c:pt>
                <c:pt idx="3">
                  <c:v>1182.4771164802999</c:v>
                </c:pt>
                <c:pt idx="4">
                  <c:v>1303.9848190695</c:v>
                </c:pt>
                <c:pt idx="5">
                  <c:v>1265.0850869409999</c:v>
                </c:pt>
                <c:pt idx="6">
                  <c:v>2653.2916718390002</c:v>
                </c:pt>
                <c:pt idx="7">
                  <c:v>2609.0608923042</c:v>
                </c:pt>
                <c:pt idx="8">
                  <c:v>992.79179949600007</c:v>
                </c:pt>
                <c:pt idx="9">
                  <c:v>2130.4731301071001</c:v>
                </c:pt>
                <c:pt idx="10">
                  <c:v>3435.9845210325998</c:v>
                </c:pt>
                <c:pt idx="11">
                  <c:v>-4537.8080121105004</c:v>
                </c:pt>
                <c:pt idx="12">
                  <c:v>2771.9537721576999</c:v>
                </c:pt>
                <c:pt idx="13">
                  <c:v>2430.7116553446999</c:v>
                </c:pt>
                <c:pt idx="14">
                  <c:v>6926.1187952063001</c:v>
                </c:pt>
                <c:pt idx="15">
                  <c:v>5998.82349457904</c:v>
                </c:pt>
                <c:pt idx="16">
                  <c:v>10357.778922617001</c:v>
                </c:pt>
                <c:pt idx="17">
                  <c:v>3941.3133964005601</c:v>
                </c:pt>
                <c:pt idx="18">
                  <c:v>-6655.8295017534201</c:v>
                </c:pt>
                <c:pt idx="19">
                  <c:v>149.92849473586301</c:v>
                </c:pt>
                <c:pt idx="20">
                  <c:v>-539.01449098882904</c:v>
                </c:pt>
                <c:pt idx="21">
                  <c:v>-225.79676510846002</c:v>
                </c:pt>
                <c:pt idx="22">
                  <c:v>730.25468027200907</c:v>
                </c:pt>
                <c:pt idx="23">
                  <c:v>1767.7559702748699</c:v>
                </c:pt>
                <c:pt idx="24">
                  <c:v>1122.79825098223</c:v>
                </c:pt>
                <c:pt idx="25">
                  <c:v>1412.8116700010601</c:v>
                </c:pt>
                <c:pt idx="26">
                  <c:v>1213.2819527186798</c:v>
                </c:pt>
              </c:numCache>
            </c:numRef>
          </c:val>
          <c:smooth val="0"/>
          <c:extLst>
            <c:ext xmlns:c16="http://schemas.microsoft.com/office/drawing/2014/chart" uri="{C3380CC4-5D6E-409C-BE32-E72D297353CC}">
              <c16:uniqueId val="{00000001-3BF2-4C63-A20C-E677B455D546}"/>
            </c:ext>
          </c:extLst>
        </c:ser>
        <c:ser>
          <c:idx val="2"/>
          <c:order val="2"/>
          <c:tx>
            <c:strRef>
              <c:f>pi.adv!$A$17</c:f>
              <c:strCache>
                <c:ptCount val="1"/>
                <c:pt idx="0">
                  <c:v>Canada</c:v>
                </c:pt>
              </c:strCache>
            </c:strRef>
          </c:tx>
          <c:spPr>
            <a:ln w="28575" cap="rnd">
              <a:solidFill>
                <a:schemeClr val="accent3"/>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pi.adv!$B$17:$AB$17</c:f>
              <c:numCache>
                <c:formatCode>General</c:formatCode>
                <c:ptCount val="27"/>
                <c:pt idx="0">
                  <c:v>-1501.9627477936201</c:v>
                </c:pt>
                <c:pt idx="1">
                  <c:v>-855.705956693595</c:v>
                </c:pt>
                <c:pt idx="2">
                  <c:v>830.156389585282</c:v>
                </c:pt>
                <c:pt idx="3">
                  <c:v>9334.3388290840885</c:v>
                </c:pt>
                <c:pt idx="4">
                  <c:v>4718.2645182863998</c:v>
                </c:pt>
                <c:pt idx="5">
                  <c:v>-3077.2771124503997</c:v>
                </c:pt>
                <c:pt idx="6">
                  <c:v>6101.6936721174498</c:v>
                </c:pt>
                <c:pt idx="7">
                  <c:v>5461.3710500931702</c:v>
                </c:pt>
                <c:pt idx="8">
                  <c:v>9870.221463352209</c:v>
                </c:pt>
                <c:pt idx="9">
                  <c:v>9755.1860548311288</c:v>
                </c:pt>
                <c:pt idx="10">
                  <c:v>24238.52165001</c:v>
                </c:pt>
                <c:pt idx="11">
                  <c:v>2712.71473210873</c:v>
                </c:pt>
                <c:pt idx="12">
                  <c:v>-913.79666499626308</c:v>
                </c:pt>
                <c:pt idx="13">
                  <c:v>9946.7166037897296</c:v>
                </c:pt>
                <c:pt idx="14">
                  <c:v>27144.976573448199</c:v>
                </c:pt>
                <c:pt idx="15">
                  <c:v>7564.7129452374802</c:v>
                </c:pt>
                <c:pt idx="16">
                  <c:v>9500.6514117983497</c:v>
                </c:pt>
                <c:pt idx="17">
                  <c:v>-42041.293834326105</c:v>
                </c:pt>
                <c:pt idx="18">
                  <c:v>3109.0964087842399</c:v>
                </c:pt>
                <c:pt idx="19">
                  <c:v>23349.397897994098</c:v>
                </c:pt>
                <c:pt idx="20">
                  <c:v>17791.237375394001</c:v>
                </c:pt>
                <c:pt idx="21">
                  <c:v>21313.146198218299</c:v>
                </c:pt>
                <c:pt idx="22">
                  <c:v>948.842383398523</c:v>
                </c:pt>
                <c:pt idx="23">
                  <c:v>17901.8603559851</c:v>
                </c:pt>
                <c:pt idx="24">
                  <c:v>23126.975812021901</c:v>
                </c:pt>
                <c:pt idx="25">
                  <c:v>11518.8762028988</c:v>
                </c:pt>
                <c:pt idx="26">
                  <c:v>40382.654665108297</c:v>
                </c:pt>
              </c:numCache>
            </c:numRef>
          </c:val>
          <c:smooth val="0"/>
          <c:extLst>
            <c:ext xmlns:c16="http://schemas.microsoft.com/office/drawing/2014/chart" uri="{C3380CC4-5D6E-409C-BE32-E72D297353CC}">
              <c16:uniqueId val="{00000002-3BF2-4C63-A20C-E677B455D546}"/>
            </c:ext>
          </c:extLst>
        </c:ser>
        <c:ser>
          <c:idx val="3"/>
          <c:order val="3"/>
          <c:tx>
            <c:strRef>
              <c:f>pi.adv!$A$18</c:f>
              <c:strCache>
                <c:ptCount val="1"/>
                <c:pt idx="0">
                  <c:v>Germany</c:v>
                </c:pt>
              </c:strCache>
            </c:strRef>
          </c:tx>
          <c:spPr>
            <a:ln w="28575" cap="rnd">
              <a:solidFill>
                <a:schemeClr val="accent4"/>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pi.adv!$B$18:$AB$18</c:f>
              <c:numCache>
                <c:formatCode>General</c:formatCode>
                <c:ptCount val="27"/>
                <c:pt idx="0">
                  <c:v>-1899.48152996472</c:v>
                </c:pt>
                <c:pt idx="1">
                  <c:v>1638.41004125981</c:v>
                </c:pt>
                <c:pt idx="2">
                  <c:v>-2804.9892826117302</c:v>
                </c:pt>
                <c:pt idx="3">
                  <c:v>7540.1941121793498</c:v>
                </c:pt>
                <c:pt idx="4">
                  <c:v>3924.1930842940997</c:v>
                </c:pt>
                <c:pt idx="5">
                  <c:v>-1512.3792611004101</c:v>
                </c:pt>
                <c:pt idx="6">
                  <c:v>12982.2246964603</c:v>
                </c:pt>
                <c:pt idx="7">
                  <c:v>12869.509143532801</c:v>
                </c:pt>
                <c:pt idx="8">
                  <c:v>56769.3279829897</c:v>
                </c:pt>
                <c:pt idx="9">
                  <c:v>28706.429530710997</c:v>
                </c:pt>
                <c:pt idx="10">
                  <c:v>-27959.899757502</c:v>
                </c:pt>
                <c:pt idx="11">
                  <c:v>76893.827327942403</c:v>
                </c:pt>
                <c:pt idx="12">
                  <c:v>13815.5231921136</c:v>
                </c:pt>
                <c:pt idx="13">
                  <c:v>25233.072999767199</c:v>
                </c:pt>
                <c:pt idx="14">
                  <c:v>-7882.7248562760396</c:v>
                </c:pt>
                <c:pt idx="15">
                  <c:v>22062.811084718101</c:v>
                </c:pt>
                <c:pt idx="16">
                  <c:v>35659.1165398757</c:v>
                </c:pt>
                <c:pt idx="17">
                  <c:v>76961.623556769395</c:v>
                </c:pt>
                <c:pt idx="18">
                  <c:v>-68643.734847421802</c:v>
                </c:pt>
                <c:pt idx="19">
                  <c:v>20834.455399001999</c:v>
                </c:pt>
                <c:pt idx="20">
                  <c:v>4762.7343586993202</c:v>
                </c:pt>
                <c:pt idx="21">
                  <c:v>-5488.4318193117397</c:v>
                </c:pt>
                <c:pt idx="22">
                  <c:v>-2524.5202664619696</c:v>
                </c:pt>
                <c:pt idx="23">
                  <c:v>15298.909915304899</c:v>
                </c:pt>
                <c:pt idx="24">
                  <c:v>3830.7030122493702</c:v>
                </c:pt>
                <c:pt idx="25">
                  <c:v>18937.655221473302</c:v>
                </c:pt>
                <c:pt idx="26">
                  <c:v>-9069.8211792217098</c:v>
                </c:pt>
              </c:numCache>
            </c:numRef>
          </c:val>
          <c:smooth val="0"/>
          <c:extLst>
            <c:ext xmlns:c16="http://schemas.microsoft.com/office/drawing/2014/chart" uri="{C3380CC4-5D6E-409C-BE32-E72D297353CC}">
              <c16:uniqueId val="{00000003-3BF2-4C63-A20C-E677B455D546}"/>
            </c:ext>
          </c:extLst>
        </c:ser>
        <c:ser>
          <c:idx val="4"/>
          <c:order val="4"/>
          <c:tx>
            <c:strRef>
              <c:f>pi.adv!$A$19</c:f>
              <c:strCache>
                <c:ptCount val="1"/>
                <c:pt idx="0">
                  <c:v>France</c:v>
                </c:pt>
              </c:strCache>
            </c:strRef>
          </c:tx>
          <c:spPr>
            <a:ln w="28575" cap="rnd">
              <a:solidFill>
                <a:schemeClr val="accent5"/>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pi.adv!$B$19:$AB$19</c:f>
              <c:numCache>
                <c:formatCode>General</c:formatCode>
                <c:ptCount val="27"/>
                <c:pt idx="0">
                  <c:v>5897.7339442857001</c:v>
                </c:pt>
                <c:pt idx="1">
                  <c:v>7662.8943825631104</c:v>
                </c:pt>
                <c:pt idx="2">
                  <c:v>5407.0459464264895</c:v>
                </c:pt>
                <c:pt idx="3">
                  <c:v>13579.0691079721</c:v>
                </c:pt>
                <c:pt idx="4">
                  <c:v>5256.3465826127303</c:v>
                </c:pt>
                <c:pt idx="5">
                  <c:v>6822.8261447915293</c:v>
                </c:pt>
                <c:pt idx="6">
                  <c:v>12203.295825185</c:v>
                </c:pt>
                <c:pt idx="7">
                  <c:v>11965.2745251619</c:v>
                </c:pt>
                <c:pt idx="8">
                  <c:v>17210.8275860545</c:v>
                </c:pt>
                <c:pt idx="9">
                  <c:v>49371.254349165902</c:v>
                </c:pt>
                <c:pt idx="10">
                  <c:v>49972.092434403297</c:v>
                </c:pt>
                <c:pt idx="11">
                  <c:v>13650.643717451001</c:v>
                </c:pt>
                <c:pt idx="12">
                  <c:v>-4368.3755256999193</c:v>
                </c:pt>
                <c:pt idx="13">
                  <c:v>20720.621641152498</c:v>
                </c:pt>
                <c:pt idx="14">
                  <c:v>31753.296042575003</c:v>
                </c:pt>
                <c:pt idx="15">
                  <c:v>64159.556171446995</c:v>
                </c:pt>
                <c:pt idx="16">
                  <c:v>94029.646286668503</c:v>
                </c:pt>
                <c:pt idx="17">
                  <c:v>-10383.086842246999</c:v>
                </c:pt>
                <c:pt idx="18">
                  <c:v>-18096.672120741499</c:v>
                </c:pt>
                <c:pt idx="19">
                  <c:v>66981.550846102997</c:v>
                </c:pt>
                <c:pt idx="20">
                  <c:v>-5022.5400529431108</c:v>
                </c:pt>
                <c:pt idx="21">
                  <c:v>8343.87231905308</c:v>
                </c:pt>
                <c:pt idx="22">
                  <c:v>37079.441483539806</c:v>
                </c:pt>
                <c:pt idx="23">
                  <c:v>34372.119083361504</c:v>
                </c:pt>
                <c:pt idx="24">
                  <c:v>10034.0076381691</c:v>
                </c:pt>
                <c:pt idx="25">
                  <c:v>11711.6719316993</c:v>
                </c:pt>
                <c:pt idx="26">
                  <c:v>23703.297299548598</c:v>
                </c:pt>
              </c:numCache>
            </c:numRef>
          </c:val>
          <c:smooth val="0"/>
          <c:extLst>
            <c:ext xmlns:c16="http://schemas.microsoft.com/office/drawing/2014/chart" uri="{C3380CC4-5D6E-409C-BE32-E72D297353CC}">
              <c16:uniqueId val="{00000004-3BF2-4C63-A20C-E677B455D546}"/>
            </c:ext>
          </c:extLst>
        </c:ser>
        <c:ser>
          <c:idx val="5"/>
          <c:order val="5"/>
          <c:tx>
            <c:strRef>
              <c:f>pi.adv!$A$20</c:f>
              <c:strCache>
                <c:ptCount val="1"/>
                <c:pt idx="0">
                  <c:v>Japan</c:v>
                </c:pt>
              </c:strCache>
            </c:strRef>
          </c:tx>
          <c:spPr>
            <a:ln w="28575" cap="rnd">
              <a:solidFill>
                <a:schemeClr val="accent6"/>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pi.adv!$B$20:$AB$20</c:f>
              <c:numCache>
                <c:formatCode>General</c:formatCode>
                <c:ptCount val="27"/>
                <c:pt idx="0">
                  <c:v>-13356.5808647747</c:v>
                </c:pt>
                <c:pt idx="1">
                  <c:v>46619.111548470901</c:v>
                </c:pt>
                <c:pt idx="2">
                  <c:v>8878.2674654307993</c:v>
                </c:pt>
                <c:pt idx="3">
                  <c:v>19856.821357291803</c:v>
                </c:pt>
                <c:pt idx="4">
                  <c:v>48947.143531483802</c:v>
                </c:pt>
                <c:pt idx="5">
                  <c:v>50597.018418887295</c:v>
                </c:pt>
                <c:pt idx="6">
                  <c:v>49449.943116316303</c:v>
                </c:pt>
                <c:pt idx="7">
                  <c:v>27001.421671534499</c:v>
                </c:pt>
                <c:pt idx="8">
                  <c:v>16114.546800840999</c:v>
                </c:pt>
                <c:pt idx="9">
                  <c:v>103886.209952363</c:v>
                </c:pt>
                <c:pt idx="10">
                  <c:v>-1285.97096241701</c:v>
                </c:pt>
                <c:pt idx="11">
                  <c:v>39100.776785617898</c:v>
                </c:pt>
                <c:pt idx="12">
                  <c:v>-16689.552683096801</c:v>
                </c:pt>
                <c:pt idx="13">
                  <c:v>87775.125021209402</c:v>
                </c:pt>
                <c:pt idx="14">
                  <c:v>98279.635804770791</c:v>
                </c:pt>
                <c:pt idx="15">
                  <c:v>131315.27375134101</c:v>
                </c:pt>
                <c:pt idx="16">
                  <c:v>71437.018625592187</c:v>
                </c:pt>
                <c:pt idx="17">
                  <c:v>45454.662461481501</c:v>
                </c:pt>
                <c:pt idx="18">
                  <c:v>-69691.958098938907</c:v>
                </c:pt>
                <c:pt idx="19">
                  <c:v>12431.826605529601</c:v>
                </c:pt>
                <c:pt idx="20">
                  <c:v>40328.237340043401</c:v>
                </c:pt>
                <c:pt idx="21">
                  <c:v>5644.53999581056</c:v>
                </c:pt>
                <c:pt idx="22">
                  <c:v>34941.063883554903</c:v>
                </c:pt>
                <c:pt idx="23">
                  <c:v>169753.00982974199</c:v>
                </c:pt>
                <c:pt idx="24">
                  <c:v>32969.269487172802</c:v>
                </c:pt>
                <c:pt idx="25">
                  <c:v>11272.3909919653</c:v>
                </c:pt>
                <c:pt idx="26">
                  <c:v>-44908.7584792466</c:v>
                </c:pt>
              </c:numCache>
            </c:numRef>
          </c:val>
          <c:smooth val="0"/>
          <c:extLst>
            <c:ext xmlns:c16="http://schemas.microsoft.com/office/drawing/2014/chart" uri="{C3380CC4-5D6E-409C-BE32-E72D297353CC}">
              <c16:uniqueId val="{00000005-3BF2-4C63-A20C-E677B455D546}"/>
            </c:ext>
          </c:extLst>
        </c:ser>
        <c:ser>
          <c:idx val="6"/>
          <c:order val="6"/>
          <c:tx>
            <c:strRef>
              <c:f>pi.adv!$A$21</c:f>
              <c:strCache>
                <c:ptCount val="1"/>
                <c:pt idx="0">
                  <c:v>United States</c:v>
                </c:pt>
              </c:strCache>
            </c:strRef>
          </c:tx>
          <c:spPr>
            <a:ln w="28575" cap="rnd">
              <a:solidFill>
                <a:schemeClr val="accent1">
                  <a:lumMod val="60000"/>
                </a:schemeClr>
              </a:solidFill>
              <a:round/>
            </a:ln>
            <a:effectLst/>
          </c:spPr>
          <c:marker>
            <c:symbol val="none"/>
          </c:marker>
          <c:cat>
            <c:strRef>
              <c:f>pi.adv!$B$14:$AB$14</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pi.adv!$B$21:$AB$21</c:f>
              <c:numCache>
                <c:formatCode>General</c:formatCode>
                <c:ptCount val="27"/>
                <c:pt idx="0">
                  <c:v>-15960</c:v>
                </c:pt>
                <c:pt idx="1">
                  <c:v>10420</c:v>
                </c:pt>
                <c:pt idx="2">
                  <c:v>-5610</c:v>
                </c:pt>
                <c:pt idx="3">
                  <c:v>20940</c:v>
                </c:pt>
                <c:pt idx="4">
                  <c:v>890</c:v>
                </c:pt>
                <c:pt idx="5">
                  <c:v>16523</c:v>
                </c:pt>
                <c:pt idx="6">
                  <c:v>11057</c:v>
                </c:pt>
                <c:pt idx="7">
                  <c:v>67033</c:v>
                </c:pt>
                <c:pt idx="8">
                  <c:v>41958</c:v>
                </c:pt>
                <c:pt idx="9">
                  <c:v>112289</c:v>
                </c:pt>
                <c:pt idx="10">
                  <c:v>193600</c:v>
                </c:pt>
                <c:pt idx="11">
                  <c:v>121464</c:v>
                </c:pt>
                <c:pt idx="12">
                  <c:v>54067</c:v>
                </c:pt>
                <c:pt idx="13">
                  <c:v>33982</c:v>
                </c:pt>
                <c:pt idx="14">
                  <c:v>61787</c:v>
                </c:pt>
                <c:pt idx="15">
                  <c:v>89258</c:v>
                </c:pt>
                <c:pt idx="16">
                  <c:v>145481</c:v>
                </c:pt>
                <c:pt idx="17">
                  <c:v>275617</c:v>
                </c:pt>
                <c:pt idx="18">
                  <c:v>126805</c:v>
                </c:pt>
                <c:pt idx="19">
                  <c:v>219303</c:v>
                </c:pt>
                <c:pt idx="20">
                  <c:v>178953</c:v>
                </c:pt>
                <c:pt idx="21">
                  <c:v>123357</c:v>
                </c:pt>
                <c:pt idx="22">
                  <c:v>239064</c:v>
                </c:pt>
                <c:pt idx="23">
                  <c:v>-62641</c:v>
                </c:pt>
                <c:pt idx="24">
                  <c:v>154311</c:v>
                </c:pt>
                <c:pt idx="25">
                  <c:v>-187306</c:v>
                </c:pt>
                <c:pt idx="26">
                  <c:v>-141078</c:v>
                </c:pt>
              </c:numCache>
            </c:numRef>
          </c:val>
          <c:smooth val="0"/>
          <c:extLst>
            <c:ext xmlns:c16="http://schemas.microsoft.com/office/drawing/2014/chart" uri="{C3380CC4-5D6E-409C-BE32-E72D297353CC}">
              <c16:uniqueId val="{00000006-3BF2-4C63-A20C-E677B455D546}"/>
            </c:ext>
          </c:extLst>
        </c:ser>
        <c:dLbls>
          <c:showLegendKey val="0"/>
          <c:showVal val="0"/>
          <c:showCatName val="0"/>
          <c:showSerName val="0"/>
          <c:showPercent val="0"/>
          <c:showBubbleSize val="0"/>
        </c:dLbls>
        <c:smooth val="0"/>
        <c:axId val="207090128"/>
        <c:axId val="207089712"/>
      </c:lineChart>
      <c:catAx>
        <c:axId val="20709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7089712"/>
        <c:crosses val="autoZero"/>
        <c:auto val="1"/>
        <c:lblAlgn val="ctr"/>
        <c:lblOffset val="100"/>
        <c:noMultiLvlLbl val="0"/>
      </c:catAx>
      <c:valAx>
        <c:axId val="20708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709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fde.em!$A$23</c:f>
              <c:strCache>
                <c:ptCount val="1"/>
                <c:pt idx="0">
                  <c:v>Argentina</c:v>
                </c:pt>
              </c:strCache>
            </c:strRef>
          </c:tx>
          <c:spPr>
            <a:ln w="28575" cap="rnd">
              <a:solidFill>
                <a:schemeClr val="accent1"/>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fde.em!$B$23:$AB$23</c:f>
              <c:numCache>
                <c:formatCode>General</c:formatCode>
                <c:ptCount val="27"/>
                <c:pt idx="0">
                  <c:v>1836</c:v>
                </c:pt>
                <c:pt idx="1">
                  <c:v>2439</c:v>
                </c:pt>
                <c:pt idx="2">
                  <c:v>4430.9775230801397</c:v>
                </c:pt>
                <c:pt idx="3">
                  <c:v>2793.0854100982701</c:v>
                </c:pt>
                <c:pt idx="4">
                  <c:v>3634.93187826435</c:v>
                </c:pt>
                <c:pt idx="5">
                  <c:v>5609.4234035646696</c:v>
                </c:pt>
                <c:pt idx="6">
                  <c:v>6948.5366866472505</c:v>
                </c:pt>
                <c:pt idx="7">
                  <c:v>9160.2720524445995</c:v>
                </c:pt>
                <c:pt idx="8">
                  <c:v>7290.6571320815601</c:v>
                </c:pt>
                <c:pt idx="9">
                  <c:v>23987.696389642799</c:v>
                </c:pt>
                <c:pt idx="10">
                  <c:v>10418.3143391428</c:v>
                </c:pt>
                <c:pt idx="11">
                  <c:v>2166.1368297639901</c:v>
                </c:pt>
                <c:pt idx="12">
                  <c:v>2148.91</c:v>
                </c:pt>
                <c:pt idx="13">
                  <c:v>1652.01</c:v>
                </c:pt>
                <c:pt idx="14">
                  <c:v>4124.71</c:v>
                </c:pt>
                <c:pt idx="15">
                  <c:v>5265.25</c:v>
                </c:pt>
                <c:pt idx="16">
                  <c:v>5537.34</c:v>
                </c:pt>
                <c:pt idx="17">
                  <c:v>6473.15</c:v>
                </c:pt>
                <c:pt idx="18">
                  <c:v>9725.56</c:v>
                </c:pt>
                <c:pt idx="19">
                  <c:v>4017.1589248840801</c:v>
                </c:pt>
                <c:pt idx="20">
                  <c:v>11332.7186264345</c:v>
                </c:pt>
                <c:pt idx="21">
                  <c:v>10839.930944681499</c:v>
                </c:pt>
                <c:pt idx="22">
                  <c:v>15323.9339168241</c:v>
                </c:pt>
                <c:pt idx="23">
                  <c:v>9821.6618581587391</c:v>
                </c:pt>
                <c:pt idx="24">
                  <c:v>5065.3355419648597</c:v>
                </c:pt>
                <c:pt idx="25">
                  <c:v>11758.994011285999</c:v>
                </c:pt>
                <c:pt idx="26">
                  <c:v>3260.1643417739301</c:v>
                </c:pt>
              </c:numCache>
            </c:numRef>
          </c:val>
          <c:smooth val="0"/>
          <c:extLst>
            <c:ext xmlns:c16="http://schemas.microsoft.com/office/drawing/2014/chart" uri="{C3380CC4-5D6E-409C-BE32-E72D297353CC}">
              <c16:uniqueId val="{00000000-4524-4AF2-925F-DCB4916241D3}"/>
            </c:ext>
          </c:extLst>
        </c:ser>
        <c:ser>
          <c:idx val="1"/>
          <c:order val="1"/>
          <c:tx>
            <c:strRef>
              <c:f>fde.em!$A$24</c:f>
              <c:strCache>
                <c:ptCount val="1"/>
                <c:pt idx="0">
                  <c:v>Bangladesh</c:v>
                </c:pt>
              </c:strCache>
            </c:strRef>
          </c:tx>
          <c:spPr>
            <a:ln w="28575" cap="rnd">
              <a:solidFill>
                <a:schemeClr val="accent2"/>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fde.em!$B$24:$AB$24</c:f>
              <c:numCache>
                <c:formatCode>General</c:formatCode>
                <c:ptCount val="27"/>
                <c:pt idx="0">
                  <c:v>3.2387811889563101</c:v>
                </c:pt>
                <c:pt idx="1">
                  <c:v>1.39044432247979</c:v>
                </c:pt>
                <c:pt idx="2">
                  <c:v>3.7218533822880002</c:v>
                </c:pt>
                <c:pt idx="3">
                  <c:v>14.049886524576099</c:v>
                </c:pt>
                <c:pt idx="4">
                  <c:v>11.147788327757</c:v>
                </c:pt>
                <c:pt idx="5">
                  <c:v>1.8963721271177301</c:v>
                </c:pt>
                <c:pt idx="6">
                  <c:v>13.5298315362586</c:v>
                </c:pt>
                <c:pt idx="7">
                  <c:v>139.37615311531698</c:v>
                </c:pt>
                <c:pt idx="8">
                  <c:v>190.05937297475</c:v>
                </c:pt>
                <c:pt idx="9">
                  <c:v>179.662970340192</c:v>
                </c:pt>
                <c:pt idx="10">
                  <c:v>280.38462967798301</c:v>
                </c:pt>
                <c:pt idx="11">
                  <c:v>78.527040077257396</c:v>
                </c:pt>
                <c:pt idx="12">
                  <c:v>52.304931038966998</c:v>
                </c:pt>
                <c:pt idx="13">
                  <c:v>268.28523183168898</c:v>
                </c:pt>
                <c:pt idx="14">
                  <c:v>448.90540070768498</c:v>
                </c:pt>
                <c:pt idx="15">
                  <c:v>760.50426575565098</c:v>
                </c:pt>
                <c:pt idx="16">
                  <c:v>456.52316770382396</c:v>
                </c:pt>
                <c:pt idx="17">
                  <c:v>651.02973805482202</c:v>
                </c:pt>
                <c:pt idx="18">
                  <c:v>1328.42298651751</c:v>
                </c:pt>
                <c:pt idx="19">
                  <c:v>901.28658313085998</c:v>
                </c:pt>
                <c:pt idx="20">
                  <c:v>1232.25824659254</c:v>
                </c:pt>
                <c:pt idx="21">
                  <c:v>1264.72516333408</c:v>
                </c:pt>
                <c:pt idx="22">
                  <c:v>1584.40345998466</c:v>
                </c:pt>
                <c:pt idx="23">
                  <c:v>2602.9620953681597</c:v>
                </c:pt>
                <c:pt idx="24">
                  <c:v>2539.1909396837</c:v>
                </c:pt>
                <c:pt idx="25">
                  <c:v>2831.1527651551501</c:v>
                </c:pt>
                <c:pt idx="26">
                  <c:v>1908.2679358671201</c:v>
                </c:pt>
              </c:numCache>
            </c:numRef>
          </c:val>
          <c:smooth val="0"/>
          <c:extLst>
            <c:ext xmlns:c16="http://schemas.microsoft.com/office/drawing/2014/chart" uri="{C3380CC4-5D6E-409C-BE32-E72D297353CC}">
              <c16:uniqueId val="{00000001-4524-4AF2-925F-DCB4916241D3}"/>
            </c:ext>
          </c:extLst>
        </c:ser>
        <c:ser>
          <c:idx val="2"/>
          <c:order val="2"/>
          <c:tx>
            <c:strRef>
              <c:f>fde.em!$A$25</c:f>
              <c:strCache>
                <c:ptCount val="1"/>
                <c:pt idx="0">
                  <c:v>Brazil</c:v>
                </c:pt>
              </c:strCache>
            </c:strRef>
          </c:tx>
          <c:spPr>
            <a:ln w="28575" cap="rnd">
              <a:solidFill>
                <a:schemeClr val="accent3"/>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fde.em!$B$25:$AB$25</c:f>
              <c:numCache>
                <c:formatCode>General</c:formatCode>
                <c:ptCount val="27"/>
                <c:pt idx="0">
                  <c:v>989</c:v>
                </c:pt>
                <c:pt idx="1">
                  <c:v>1103</c:v>
                </c:pt>
                <c:pt idx="2">
                  <c:v>2061</c:v>
                </c:pt>
                <c:pt idx="3">
                  <c:v>1292</c:v>
                </c:pt>
                <c:pt idx="4">
                  <c:v>3072</c:v>
                </c:pt>
                <c:pt idx="5">
                  <c:v>4859</c:v>
                </c:pt>
                <c:pt idx="6">
                  <c:v>11200</c:v>
                </c:pt>
                <c:pt idx="7">
                  <c:v>19650</c:v>
                </c:pt>
                <c:pt idx="8">
                  <c:v>31913</c:v>
                </c:pt>
                <c:pt idx="9">
                  <c:v>28576</c:v>
                </c:pt>
                <c:pt idx="10">
                  <c:v>32994.718699750003</c:v>
                </c:pt>
                <c:pt idx="11">
                  <c:v>23225.846372250999</c:v>
                </c:pt>
                <c:pt idx="12">
                  <c:v>16586.600193114002</c:v>
                </c:pt>
                <c:pt idx="13">
                  <c:v>10123.013670990102</c:v>
                </c:pt>
                <c:pt idx="14">
                  <c:v>18181.1908552842</c:v>
                </c:pt>
                <c:pt idx="15">
                  <c:v>15459.981604119601</c:v>
                </c:pt>
                <c:pt idx="16">
                  <c:v>19378.093068277303</c:v>
                </c:pt>
                <c:pt idx="17">
                  <c:v>44579.4924636336</c:v>
                </c:pt>
                <c:pt idx="18">
                  <c:v>50716.402711478702</c:v>
                </c:pt>
                <c:pt idx="19">
                  <c:v>31480.932199999999</c:v>
                </c:pt>
                <c:pt idx="20">
                  <c:v>88452.079263990003</c:v>
                </c:pt>
                <c:pt idx="21">
                  <c:v>101157.81751834</c:v>
                </c:pt>
                <c:pt idx="22">
                  <c:v>86606.502980749996</c:v>
                </c:pt>
                <c:pt idx="23">
                  <c:v>69686.087840679989</c:v>
                </c:pt>
                <c:pt idx="24">
                  <c:v>97175.059297279993</c:v>
                </c:pt>
                <c:pt idx="25">
                  <c:v>74718.044773960006</c:v>
                </c:pt>
                <c:pt idx="26">
                  <c:v>78167.247014609995</c:v>
                </c:pt>
              </c:numCache>
            </c:numRef>
          </c:val>
          <c:smooth val="0"/>
          <c:extLst>
            <c:ext xmlns:c16="http://schemas.microsoft.com/office/drawing/2014/chart" uri="{C3380CC4-5D6E-409C-BE32-E72D297353CC}">
              <c16:uniqueId val="{00000002-4524-4AF2-925F-DCB4916241D3}"/>
            </c:ext>
          </c:extLst>
        </c:ser>
        <c:ser>
          <c:idx val="3"/>
          <c:order val="3"/>
          <c:tx>
            <c:strRef>
              <c:f>fde.em!$A$26</c:f>
              <c:strCache>
                <c:ptCount val="1"/>
                <c:pt idx="0">
                  <c:v>Chile</c:v>
                </c:pt>
              </c:strCache>
            </c:strRef>
          </c:tx>
          <c:spPr>
            <a:ln w="28575" cap="rnd">
              <a:solidFill>
                <a:schemeClr val="accent4"/>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fde.em!$B$26:$AB$26</c:f>
              <c:numCache>
                <c:formatCode>General</c:formatCode>
                <c:ptCount val="27"/>
                <c:pt idx="0">
                  <c:v>661.2</c:v>
                </c:pt>
                <c:pt idx="1">
                  <c:v>822.7</c:v>
                </c:pt>
                <c:pt idx="2">
                  <c:v>936.1</c:v>
                </c:pt>
                <c:pt idx="3">
                  <c:v>1034.3</c:v>
                </c:pt>
                <c:pt idx="4">
                  <c:v>2582.1</c:v>
                </c:pt>
                <c:pt idx="5">
                  <c:v>2957</c:v>
                </c:pt>
                <c:pt idx="6">
                  <c:v>4814.616</c:v>
                </c:pt>
                <c:pt idx="7">
                  <c:v>5271.4</c:v>
                </c:pt>
                <c:pt idx="8">
                  <c:v>4627.817978</c:v>
                </c:pt>
                <c:pt idx="9">
                  <c:v>8761.0162178400005</c:v>
                </c:pt>
                <c:pt idx="10">
                  <c:v>4860.0156675200005</c:v>
                </c:pt>
                <c:pt idx="11">
                  <c:v>4199.7630488499999</c:v>
                </c:pt>
                <c:pt idx="12">
                  <c:v>2549.9231424110799</c:v>
                </c:pt>
                <c:pt idx="13">
                  <c:v>4059.3355944700097</c:v>
                </c:pt>
                <c:pt idx="14">
                  <c:v>6847.6946297735103</c:v>
                </c:pt>
                <c:pt idx="15">
                  <c:v>7525.5483735894204</c:v>
                </c:pt>
                <c:pt idx="16">
                  <c:v>7659.1483311124694</c:v>
                </c:pt>
                <c:pt idx="17">
                  <c:v>13562.872053514</c:v>
                </c:pt>
                <c:pt idx="18">
                  <c:v>18627.398294385101</c:v>
                </c:pt>
                <c:pt idx="19">
                  <c:v>13966.041793239099</c:v>
                </c:pt>
                <c:pt idx="20">
                  <c:v>16153.3545613605</c:v>
                </c:pt>
                <c:pt idx="21">
                  <c:v>24373.585096441897</c:v>
                </c:pt>
                <c:pt idx="22">
                  <c:v>30561.690391906897</c:v>
                </c:pt>
                <c:pt idx="23">
                  <c:v>21092.278856502999</c:v>
                </c:pt>
                <c:pt idx="24">
                  <c:v>24011.458728600497</c:v>
                </c:pt>
                <c:pt idx="25">
                  <c:v>20468.714299263098</c:v>
                </c:pt>
                <c:pt idx="26">
                  <c:v>12225.431089440599</c:v>
                </c:pt>
              </c:numCache>
            </c:numRef>
          </c:val>
          <c:smooth val="0"/>
          <c:extLst>
            <c:ext xmlns:c16="http://schemas.microsoft.com/office/drawing/2014/chart" uri="{C3380CC4-5D6E-409C-BE32-E72D297353CC}">
              <c16:uniqueId val="{00000003-4524-4AF2-925F-DCB4916241D3}"/>
            </c:ext>
          </c:extLst>
        </c:ser>
        <c:ser>
          <c:idx val="4"/>
          <c:order val="4"/>
          <c:tx>
            <c:strRef>
              <c:f>fde.em!$A$27</c:f>
              <c:strCache>
                <c:ptCount val="1"/>
                <c:pt idx="0">
                  <c:v>China</c:v>
                </c:pt>
              </c:strCache>
            </c:strRef>
          </c:tx>
          <c:spPr>
            <a:ln w="28575" cap="rnd">
              <a:solidFill>
                <a:schemeClr val="accent5"/>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fde.em!$B$27:$AB$27</c:f>
              <c:numCache>
                <c:formatCode>General</c:formatCode>
                <c:ptCount val="27"/>
                <c:pt idx="0">
                  <c:v>3487</c:v>
                </c:pt>
                <c:pt idx="1">
                  <c:v>4366</c:v>
                </c:pt>
                <c:pt idx="2">
                  <c:v>11156</c:v>
                </c:pt>
                <c:pt idx="3">
                  <c:v>27515</c:v>
                </c:pt>
                <c:pt idx="4">
                  <c:v>33787</c:v>
                </c:pt>
                <c:pt idx="5">
                  <c:v>35849.199999999997</c:v>
                </c:pt>
                <c:pt idx="6">
                  <c:v>40180</c:v>
                </c:pt>
                <c:pt idx="7">
                  <c:v>44237</c:v>
                </c:pt>
                <c:pt idx="8">
                  <c:v>43751</c:v>
                </c:pt>
                <c:pt idx="9">
                  <c:v>38753</c:v>
                </c:pt>
                <c:pt idx="10">
                  <c:v>42095.3</c:v>
                </c:pt>
                <c:pt idx="11">
                  <c:v>47053</c:v>
                </c:pt>
                <c:pt idx="12">
                  <c:v>53073.618897403605</c:v>
                </c:pt>
                <c:pt idx="13">
                  <c:v>57900.9374673864</c:v>
                </c:pt>
                <c:pt idx="14">
                  <c:v>68117.272181219392</c:v>
                </c:pt>
                <c:pt idx="15">
                  <c:v>104108.69386708501</c:v>
                </c:pt>
                <c:pt idx="16">
                  <c:v>124082.03561850599</c:v>
                </c:pt>
                <c:pt idx="17">
                  <c:v>156249.335203202</c:v>
                </c:pt>
                <c:pt idx="18">
                  <c:v>171534.65031156901</c:v>
                </c:pt>
                <c:pt idx="19">
                  <c:v>131057.0528695</c:v>
                </c:pt>
                <c:pt idx="20">
                  <c:v>243703.43455817801</c:v>
                </c:pt>
                <c:pt idx="21">
                  <c:v>280072.219149935</c:v>
                </c:pt>
                <c:pt idx="22">
                  <c:v>241213.86816142002</c:v>
                </c:pt>
                <c:pt idx="23">
                  <c:v>290928.43146700301</c:v>
                </c:pt>
                <c:pt idx="24">
                  <c:v>268097.18106433499</c:v>
                </c:pt>
                <c:pt idx="25">
                  <c:v>242489.33162739899</c:v>
                </c:pt>
                <c:pt idx="26">
                  <c:v>170556.52565403</c:v>
                </c:pt>
              </c:numCache>
            </c:numRef>
          </c:val>
          <c:smooth val="0"/>
          <c:extLst>
            <c:ext xmlns:c16="http://schemas.microsoft.com/office/drawing/2014/chart" uri="{C3380CC4-5D6E-409C-BE32-E72D297353CC}">
              <c16:uniqueId val="{00000004-4524-4AF2-925F-DCB4916241D3}"/>
            </c:ext>
          </c:extLst>
        </c:ser>
        <c:ser>
          <c:idx val="5"/>
          <c:order val="5"/>
          <c:tx>
            <c:strRef>
              <c:f>fde.em!$A$28</c:f>
              <c:strCache>
                <c:ptCount val="1"/>
                <c:pt idx="0">
                  <c:v>Colombia</c:v>
                </c:pt>
              </c:strCache>
            </c:strRef>
          </c:tx>
          <c:spPr>
            <a:ln w="28575" cap="rnd">
              <a:solidFill>
                <a:schemeClr val="accent6"/>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fde.em!$B$28:$AB$28</c:f>
              <c:numCache>
                <c:formatCode>General</c:formatCode>
                <c:ptCount val="27"/>
                <c:pt idx="0">
                  <c:v>500</c:v>
                </c:pt>
                <c:pt idx="1">
                  <c:v>456.9</c:v>
                </c:pt>
                <c:pt idx="2">
                  <c:v>728.7</c:v>
                </c:pt>
                <c:pt idx="3">
                  <c:v>959.1</c:v>
                </c:pt>
                <c:pt idx="4">
                  <c:v>1446.49726133581</c:v>
                </c:pt>
                <c:pt idx="5">
                  <c:v>968.36827364733506</c:v>
                </c:pt>
                <c:pt idx="6">
                  <c:v>3111.67658981669</c:v>
                </c:pt>
                <c:pt idx="7">
                  <c:v>5562.2163616176904</c:v>
                </c:pt>
                <c:pt idx="8">
                  <c:v>2828.8262616125203</c:v>
                </c:pt>
                <c:pt idx="9">
                  <c:v>1507.9071304458901</c:v>
                </c:pt>
                <c:pt idx="10">
                  <c:v>2436.4599234285597</c:v>
                </c:pt>
                <c:pt idx="11">
                  <c:v>2541.9426122073896</c:v>
                </c:pt>
                <c:pt idx="12">
                  <c:v>2133.69812414946</c:v>
                </c:pt>
                <c:pt idx="13">
                  <c:v>1720.4934554981301</c:v>
                </c:pt>
                <c:pt idx="14">
                  <c:v>3115.6358735205799</c:v>
                </c:pt>
                <c:pt idx="15">
                  <c:v>10235.4190111676</c:v>
                </c:pt>
                <c:pt idx="16">
                  <c:v>6750.6180347487807</c:v>
                </c:pt>
                <c:pt idx="17">
                  <c:v>8885.7675396729301</c:v>
                </c:pt>
                <c:pt idx="18">
                  <c:v>10564.1513954527</c:v>
                </c:pt>
                <c:pt idx="19">
                  <c:v>8034.56580971927</c:v>
                </c:pt>
                <c:pt idx="20">
                  <c:v>6429.7722377485197</c:v>
                </c:pt>
                <c:pt idx="21">
                  <c:v>14646.779979450599</c:v>
                </c:pt>
                <c:pt idx="22">
                  <c:v>15039.359119803499</c:v>
                </c:pt>
                <c:pt idx="23">
                  <c:v>16209.295752956699</c:v>
                </c:pt>
                <c:pt idx="24">
                  <c:v>16164.1720274251</c:v>
                </c:pt>
                <c:pt idx="25">
                  <c:v>11632.2125894848</c:v>
                </c:pt>
                <c:pt idx="26">
                  <c:v>13726.4368133158</c:v>
                </c:pt>
              </c:numCache>
            </c:numRef>
          </c:val>
          <c:smooth val="0"/>
          <c:extLst>
            <c:ext xmlns:c16="http://schemas.microsoft.com/office/drawing/2014/chart" uri="{C3380CC4-5D6E-409C-BE32-E72D297353CC}">
              <c16:uniqueId val="{00000005-4524-4AF2-925F-DCB4916241D3}"/>
            </c:ext>
          </c:extLst>
        </c:ser>
        <c:ser>
          <c:idx val="6"/>
          <c:order val="6"/>
          <c:tx>
            <c:strRef>
              <c:f>fde.em!$A$29</c:f>
              <c:strCache>
                <c:ptCount val="1"/>
                <c:pt idx="0">
                  <c:v>Czech Republic</c:v>
                </c:pt>
              </c:strCache>
            </c:strRef>
          </c:tx>
          <c:spPr>
            <a:ln w="28575" cap="rnd">
              <a:solidFill>
                <a:schemeClr val="accent1">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fde.em!$B$29:$AB$29</c:f>
              <c:numCache>
                <c:formatCode>General</c:formatCode>
                <c:ptCount val="27"/>
                <c:pt idx="0">
                  <c:v>0</c:v>
                </c:pt>
                <c:pt idx="1">
                  <c:v>0</c:v>
                </c:pt>
                <c:pt idx="2">
                  <c:v>0</c:v>
                </c:pt>
                <c:pt idx="3">
                  <c:v>654.27842468260201</c:v>
                </c:pt>
                <c:pt idx="4">
                  <c:v>878.23173972525501</c:v>
                </c:pt>
                <c:pt idx="5">
                  <c:v>2567.5646416269797</c:v>
                </c:pt>
                <c:pt idx="6">
                  <c:v>1435.27912815383</c:v>
                </c:pt>
                <c:pt idx="7">
                  <c:v>1286.49287314104</c:v>
                </c:pt>
                <c:pt idx="8">
                  <c:v>3700.1693876310701</c:v>
                </c:pt>
                <c:pt idx="9">
                  <c:v>6312.5966759624898</c:v>
                </c:pt>
                <c:pt idx="10">
                  <c:v>4987.0791292638396</c:v>
                </c:pt>
                <c:pt idx="11">
                  <c:v>5640.7072358748301</c:v>
                </c:pt>
                <c:pt idx="12">
                  <c:v>8496.6090357758003</c:v>
                </c:pt>
                <c:pt idx="13">
                  <c:v>2021.2757459550098</c:v>
                </c:pt>
                <c:pt idx="14">
                  <c:v>6423.4651507573608</c:v>
                </c:pt>
                <c:pt idx="15">
                  <c:v>13730.164683459199</c:v>
                </c:pt>
                <c:pt idx="16">
                  <c:v>7132.0024077059898</c:v>
                </c:pt>
                <c:pt idx="17">
                  <c:v>13815.6560037033</c:v>
                </c:pt>
                <c:pt idx="18">
                  <c:v>8815.39302210815</c:v>
                </c:pt>
                <c:pt idx="19">
                  <c:v>5271.6137017926994</c:v>
                </c:pt>
                <c:pt idx="20">
                  <c:v>10167.8343748186</c:v>
                </c:pt>
                <c:pt idx="21">
                  <c:v>4188.73649129368</c:v>
                </c:pt>
                <c:pt idx="22">
                  <c:v>9433.19980477647</c:v>
                </c:pt>
                <c:pt idx="23">
                  <c:v>7357.5786525699996</c:v>
                </c:pt>
                <c:pt idx="24">
                  <c:v>8088.6619298802998</c:v>
                </c:pt>
                <c:pt idx="25">
                  <c:v>1699.91461660242</c:v>
                </c:pt>
                <c:pt idx="26">
                  <c:v>6497.3442435980105</c:v>
                </c:pt>
              </c:numCache>
            </c:numRef>
          </c:val>
          <c:smooth val="0"/>
          <c:extLst>
            <c:ext xmlns:c16="http://schemas.microsoft.com/office/drawing/2014/chart" uri="{C3380CC4-5D6E-409C-BE32-E72D297353CC}">
              <c16:uniqueId val="{00000006-4524-4AF2-925F-DCB4916241D3}"/>
            </c:ext>
          </c:extLst>
        </c:ser>
        <c:ser>
          <c:idx val="7"/>
          <c:order val="7"/>
          <c:tx>
            <c:strRef>
              <c:f>fde.em!$A$30</c:f>
              <c:strCache>
                <c:ptCount val="1"/>
                <c:pt idx="0">
                  <c:v>Egypt, Arab Rep.</c:v>
                </c:pt>
              </c:strCache>
            </c:strRef>
          </c:tx>
          <c:spPr>
            <a:ln w="28575" cap="rnd">
              <a:solidFill>
                <a:schemeClr val="accent2">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fde.em!$B$30:$AB$30</c:f>
              <c:numCache>
                <c:formatCode>General</c:formatCode>
                <c:ptCount val="27"/>
                <c:pt idx="0">
                  <c:v>734</c:v>
                </c:pt>
                <c:pt idx="1">
                  <c:v>253</c:v>
                </c:pt>
                <c:pt idx="2">
                  <c:v>459</c:v>
                </c:pt>
                <c:pt idx="3">
                  <c:v>493</c:v>
                </c:pt>
                <c:pt idx="4">
                  <c:v>1256</c:v>
                </c:pt>
                <c:pt idx="5">
                  <c:v>598</c:v>
                </c:pt>
                <c:pt idx="6">
                  <c:v>636</c:v>
                </c:pt>
                <c:pt idx="7">
                  <c:v>890.55</c:v>
                </c:pt>
                <c:pt idx="8">
                  <c:v>1076</c:v>
                </c:pt>
                <c:pt idx="9">
                  <c:v>1065.3</c:v>
                </c:pt>
                <c:pt idx="10">
                  <c:v>1235</c:v>
                </c:pt>
                <c:pt idx="11">
                  <c:v>509.9</c:v>
                </c:pt>
                <c:pt idx="12">
                  <c:v>646.9</c:v>
                </c:pt>
                <c:pt idx="13">
                  <c:v>237.4</c:v>
                </c:pt>
                <c:pt idx="14">
                  <c:v>1253.3</c:v>
                </c:pt>
                <c:pt idx="15">
                  <c:v>5375.6</c:v>
                </c:pt>
                <c:pt idx="16">
                  <c:v>10042.799999999999</c:v>
                </c:pt>
                <c:pt idx="17">
                  <c:v>11578.1</c:v>
                </c:pt>
                <c:pt idx="18">
                  <c:v>9494.6</c:v>
                </c:pt>
                <c:pt idx="19">
                  <c:v>6711.6</c:v>
                </c:pt>
                <c:pt idx="20">
                  <c:v>6385.6</c:v>
                </c:pt>
                <c:pt idx="21">
                  <c:v>-482.7</c:v>
                </c:pt>
                <c:pt idx="22">
                  <c:v>2797.7</c:v>
                </c:pt>
                <c:pt idx="23">
                  <c:v>4192.2</c:v>
                </c:pt>
                <c:pt idx="24">
                  <c:v>4783.2</c:v>
                </c:pt>
                <c:pt idx="25">
                  <c:v>6884.8</c:v>
                </c:pt>
                <c:pt idx="26">
                  <c:v>8106.8</c:v>
                </c:pt>
              </c:numCache>
            </c:numRef>
          </c:val>
          <c:smooth val="0"/>
          <c:extLst>
            <c:ext xmlns:c16="http://schemas.microsoft.com/office/drawing/2014/chart" uri="{C3380CC4-5D6E-409C-BE32-E72D297353CC}">
              <c16:uniqueId val="{00000007-4524-4AF2-925F-DCB4916241D3}"/>
            </c:ext>
          </c:extLst>
        </c:ser>
        <c:ser>
          <c:idx val="8"/>
          <c:order val="8"/>
          <c:tx>
            <c:strRef>
              <c:f>fde.em!$A$31</c:f>
              <c:strCache>
                <c:ptCount val="1"/>
                <c:pt idx="0">
                  <c:v>Estonia</c:v>
                </c:pt>
              </c:strCache>
            </c:strRef>
          </c:tx>
          <c:spPr>
            <a:ln w="28575" cap="rnd">
              <a:solidFill>
                <a:schemeClr val="accent3">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fde.em!$B$31:$AB$31</c:f>
              <c:numCache>
                <c:formatCode>General</c:formatCode>
                <c:ptCount val="27"/>
                <c:pt idx="0">
                  <c:v>0</c:v>
                </c:pt>
                <c:pt idx="1">
                  <c:v>0</c:v>
                </c:pt>
                <c:pt idx="2">
                  <c:v>82.271988644462098</c:v>
                </c:pt>
                <c:pt idx="3">
                  <c:v>162.22491253887</c:v>
                </c:pt>
                <c:pt idx="4">
                  <c:v>214.42682953278299</c:v>
                </c:pt>
                <c:pt idx="5">
                  <c:v>201.48937794285899</c:v>
                </c:pt>
                <c:pt idx="6">
                  <c:v>150.22244021300301</c:v>
                </c:pt>
                <c:pt idx="7">
                  <c:v>266.22390941810801</c:v>
                </c:pt>
                <c:pt idx="8">
                  <c:v>580.52412269235799</c:v>
                </c:pt>
                <c:pt idx="9">
                  <c:v>305.18339421729399</c:v>
                </c:pt>
                <c:pt idx="10">
                  <c:v>416.21428678788698</c:v>
                </c:pt>
                <c:pt idx="11">
                  <c:v>592.88958018247297</c:v>
                </c:pt>
                <c:pt idx="12">
                  <c:v>338.23426037691303</c:v>
                </c:pt>
                <c:pt idx="13">
                  <c:v>1037.7455828964801</c:v>
                </c:pt>
                <c:pt idx="14">
                  <c:v>1086.50285296118</c:v>
                </c:pt>
                <c:pt idx="15">
                  <c:v>3127.2980020702098</c:v>
                </c:pt>
                <c:pt idx="16">
                  <c:v>2212.1811854130401</c:v>
                </c:pt>
                <c:pt idx="17">
                  <c:v>3429.0431453309698</c:v>
                </c:pt>
                <c:pt idx="18">
                  <c:v>1873.2502848074701</c:v>
                </c:pt>
                <c:pt idx="19">
                  <c:v>1865.56140988628</c:v>
                </c:pt>
                <c:pt idx="20">
                  <c:v>2592.8033266714301</c:v>
                </c:pt>
                <c:pt idx="21">
                  <c:v>1118.55680353608</c:v>
                </c:pt>
                <c:pt idx="22">
                  <c:v>1788.0407394802201</c:v>
                </c:pt>
                <c:pt idx="23">
                  <c:v>1098.6460963362999</c:v>
                </c:pt>
                <c:pt idx="24">
                  <c:v>1751.0872191789301</c:v>
                </c:pt>
                <c:pt idx="25">
                  <c:v>-722.55505269869002</c:v>
                </c:pt>
                <c:pt idx="26">
                  <c:v>741.62153775613899</c:v>
                </c:pt>
              </c:numCache>
            </c:numRef>
          </c:val>
          <c:smooth val="0"/>
          <c:extLst>
            <c:ext xmlns:c16="http://schemas.microsoft.com/office/drawing/2014/chart" uri="{C3380CC4-5D6E-409C-BE32-E72D297353CC}">
              <c16:uniqueId val="{00000008-4524-4AF2-925F-DCB4916241D3}"/>
            </c:ext>
          </c:extLst>
        </c:ser>
        <c:ser>
          <c:idx val="9"/>
          <c:order val="9"/>
          <c:tx>
            <c:strRef>
              <c:f>fde.em!$A$32</c:f>
              <c:strCache>
                <c:ptCount val="1"/>
                <c:pt idx="0">
                  <c:v>Hong Kong SAR, China</c:v>
                </c:pt>
              </c:strCache>
            </c:strRef>
          </c:tx>
          <c:spPr>
            <a:ln w="28575" cap="rnd">
              <a:solidFill>
                <a:schemeClr val="accent4">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fde.em!$B$32:$AB$32</c:f>
              <c:numCache>
                <c:formatCode>General</c:formatCode>
                <c:ptCount val="27"/>
                <c:pt idx="0">
                  <c:v>0</c:v>
                </c:pt>
                <c:pt idx="1">
                  <c:v>0</c:v>
                </c:pt>
                <c:pt idx="2">
                  <c:v>0</c:v>
                </c:pt>
                <c:pt idx="3">
                  <c:v>0</c:v>
                </c:pt>
                <c:pt idx="4">
                  <c:v>0</c:v>
                </c:pt>
                <c:pt idx="5">
                  <c:v>0</c:v>
                </c:pt>
                <c:pt idx="6">
                  <c:v>0</c:v>
                </c:pt>
                <c:pt idx="7">
                  <c:v>0</c:v>
                </c:pt>
                <c:pt idx="8">
                  <c:v>14765.0197968669</c:v>
                </c:pt>
                <c:pt idx="9">
                  <c:v>24577.8280577074</c:v>
                </c:pt>
                <c:pt idx="10">
                  <c:v>70495.739305845796</c:v>
                </c:pt>
                <c:pt idx="11">
                  <c:v>31291.719644614899</c:v>
                </c:pt>
                <c:pt idx="12">
                  <c:v>6747.8552208176407</c:v>
                </c:pt>
                <c:pt idx="13">
                  <c:v>18567.3570652331</c:v>
                </c:pt>
                <c:pt idx="14">
                  <c:v>22194.238604965998</c:v>
                </c:pt>
                <c:pt idx="15">
                  <c:v>40963.127270695397</c:v>
                </c:pt>
                <c:pt idx="16">
                  <c:v>44901.793968876402</c:v>
                </c:pt>
                <c:pt idx="17">
                  <c:v>62121.011424070297</c:v>
                </c:pt>
                <c:pt idx="18">
                  <c:v>67035.187587667198</c:v>
                </c:pt>
                <c:pt idx="19">
                  <c:v>54275.707074254402</c:v>
                </c:pt>
                <c:pt idx="20">
                  <c:v>82709.142976297808</c:v>
                </c:pt>
                <c:pt idx="21">
                  <c:v>96135.081265095301</c:v>
                </c:pt>
                <c:pt idx="22">
                  <c:v>74887.135901321904</c:v>
                </c:pt>
                <c:pt idx="23">
                  <c:v>76857.453417873709</c:v>
                </c:pt>
                <c:pt idx="24">
                  <c:v>129847.455921475</c:v>
                </c:pt>
                <c:pt idx="25">
                  <c:v>181047.431127246</c:v>
                </c:pt>
                <c:pt idx="26">
                  <c:v>117109.69683225101</c:v>
                </c:pt>
              </c:numCache>
            </c:numRef>
          </c:val>
          <c:smooth val="0"/>
          <c:extLst>
            <c:ext xmlns:c16="http://schemas.microsoft.com/office/drawing/2014/chart" uri="{C3380CC4-5D6E-409C-BE32-E72D297353CC}">
              <c16:uniqueId val="{00000009-4524-4AF2-925F-DCB4916241D3}"/>
            </c:ext>
          </c:extLst>
        </c:ser>
        <c:ser>
          <c:idx val="10"/>
          <c:order val="10"/>
          <c:tx>
            <c:strRef>
              <c:f>fde.em!$A$33</c:f>
              <c:strCache>
                <c:ptCount val="1"/>
                <c:pt idx="0">
                  <c:v>Indonesia</c:v>
                </c:pt>
              </c:strCache>
            </c:strRef>
          </c:tx>
          <c:spPr>
            <a:ln w="28575" cap="rnd">
              <a:solidFill>
                <a:schemeClr val="accent5">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fde.em!$B$33:$AB$33</c:f>
              <c:numCache>
                <c:formatCode>General</c:formatCode>
                <c:ptCount val="27"/>
                <c:pt idx="0">
                  <c:v>1093</c:v>
                </c:pt>
                <c:pt idx="1">
                  <c:v>1482</c:v>
                </c:pt>
                <c:pt idx="2">
                  <c:v>1777</c:v>
                </c:pt>
                <c:pt idx="3">
                  <c:v>2004</c:v>
                </c:pt>
                <c:pt idx="4">
                  <c:v>2109</c:v>
                </c:pt>
                <c:pt idx="5">
                  <c:v>4346</c:v>
                </c:pt>
                <c:pt idx="6">
                  <c:v>6194</c:v>
                </c:pt>
                <c:pt idx="7">
                  <c:v>4677</c:v>
                </c:pt>
                <c:pt idx="8">
                  <c:v>-240.8</c:v>
                </c:pt>
                <c:pt idx="9">
                  <c:v>-1865.6209634908701</c:v>
                </c:pt>
                <c:pt idx="10">
                  <c:v>-4550.3552857142804</c:v>
                </c:pt>
                <c:pt idx="11">
                  <c:v>-2977.3918571428599</c:v>
                </c:pt>
                <c:pt idx="12">
                  <c:v>145.085548722222</c:v>
                </c:pt>
                <c:pt idx="13">
                  <c:v>-596.92382778624108</c:v>
                </c:pt>
                <c:pt idx="14">
                  <c:v>1896.08277</c:v>
                </c:pt>
                <c:pt idx="15">
                  <c:v>8336.2572076428496</c:v>
                </c:pt>
                <c:pt idx="16">
                  <c:v>4914.2014354007097</c:v>
                </c:pt>
                <c:pt idx="17">
                  <c:v>6928.48</c:v>
                </c:pt>
                <c:pt idx="18">
                  <c:v>9318.4536498266389</c:v>
                </c:pt>
                <c:pt idx="19">
                  <c:v>4877.3691784365101</c:v>
                </c:pt>
                <c:pt idx="20">
                  <c:v>15292.0094105099</c:v>
                </c:pt>
                <c:pt idx="21">
                  <c:v>20564.938226718499</c:v>
                </c:pt>
                <c:pt idx="22">
                  <c:v>21200.7786078727</c:v>
                </c:pt>
                <c:pt idx="23">
                  <c:v>23281.742361530498</c:v>
                </c:pt>
                <c:pt idx="24">
                  <c:v>25120.732059513401</c:v>
                </c:pt>
                <c:pt idx="25">
                  <c:v>19779.127976957599</c:v>
                </c:pt>
                <c:pt idx="26">
                  <c:v>4142.20347269582</c:v>
                </c:pt>
              </c:numCache>
            </c:numRef>
          </c:val>
          <c:smooth val="0"/>
          <c:extLst>
            <c:ext xmlns:c16="http://schemas.microsoft.com/office/drawing/2014/chart" uri="{C3380CC4-5D6E-409C-BE32-E72D297353CC}">
              <c16:uniqueId val="{0000000A-4524-4AF2-925F-DCB4916241D3}"/>
            </c:ext>
          </c:extLst>
        </c:ser>
        <c:ser>
          <c:idx val="11"/>
          <c:order val="11"/>
          <c:tx>
            <c:strRef>
              <c:f>fde.em!$A$34</c:f>
              <c:strCache>
                <c:ptCount val="1"/>
                <c:pt idx="0">
                  <c:v>India</c:v>
                </c:pt>
              </c:strCache>
            </c:strRef>
          </c:tx>
          <c:spPr>
            <a:ln w="28575" cap="rnd">
              <a:solidFill>
                <a:schemeClr val="accent6">
                  <a:lumMod val="6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fde.em!$B$34:$AB$34</c:f>
              <c:numCache>
                <c:formatCode>General</c:formatCode>
                <c:ptCount val="27"/>
                <c:pt idx="0">
                  <c:v>236.69</c:v>
                </c:pt>
                <c:pt idx="1">
                  <c:v>73.537638388532997</c:v>
                </c:pt>
                <c:pt idx="2">
                  <c:v>276.51243897389298</c:v>
                </c:pt>
                <c:pt idx="3">
                  <c:v>550.37002492938302</c:v>
                </c:pt>
                <c:pt idx="4">
                  <c:v>973.27146872287403</c:v>
                </c:pt>
                <c:pt idx="5">
                  <c:v>2143.6281102839203</c:v>
                </c:pt>
                <c:pt idx="6">
                  <c:v>2426.05702191092</c:v>
                </c:pt>
                <c:pt idx="7">
                  <c:v>3577.33004234586</c:v>
                </c:pt>
                <c:pt idx="8">
                  <c:v>2634.6516577714101</c:v>
                </c:pt>
                <c:pt idx="9">
                  <c:v>2168.5910543792502</c:v>
                </c:pt>
                <c:pt idx="10">
                  <c:v>3584.21730718756</c:v>
                </c:pt>
                <c:pt idx="11">
                  <c:v>5128.0935616268798</c:v>
                </c:pt>
                <c:pt idx="12">
                  <c:v>5208.9671062789403</c:v>
                </c:pt>
                <c:pt idx="13">
                  <c:v>3681.9846714342898</c:v>
                </c:pt>
                <c:pt idx="14">
                  <c:v>5429.2509898571698</c:v>
                </c:pt>
                <c:pt idx="15">
                  <c:v>7269.40722561438</c:v>
                </c:pt>
                <c:pt idx="16">
                  <c:v>20029.119267139598</c:v>
                </c:pt>
                <c:pt idx="17">
                  <c:v>25227.740886681899</c:v>
                </c:pt>
                <c:pt idx="18">
                  <c:v>43406.277075810896</c:v>
                </c:pt>
                <c:pt idx="19">
                  <c:v>35581.372929664198</c:v>
                </c:pt>
                <c:pt idx="20">
                  <c:v>27396.885033783798</c:v>
                </c:pt>
                <c:pt idx="21">
                  <c:v>36498.654597858898</c:v>
                </c:pt>
                <c:pt idx="22">
                  <c:v>23995.685014214199</c:v>
                </c:pt>
                <c:pt idx="23">
                  <c:v>28153.031270320302</c:v>
                </c:pt>
                <c:pt idx="24">
                  <c:v>34576.6436941383</c:v>
                </c:pt>
                <c:pt idx="25">
                  <c:v>44009.4921295319</c:v>
                </c:pt>
                <c:pt idx="26">
                  <c:v>44458.571545797997</c:v>
                </c:pt>
              </c:numCache>
            </c:numRef>
          </c:val>
          <c:smooth val="0"/>
          <c:extLst>
            <c:ext xmlns:c16="http://schemas.microsoft.com/office/drawing/2014/chart" uri="{C3380CC4-5D6E-409C-BE32-E72D297353CC}">
              <c16:uniqueId val="{0000000B-4524-4AF2-925F-DCB4916241D3}"/>
            </c:ext>
          </c:extLst>
        </c:ser>
        <c:ser>
          <c:idx val="12"/>
          <c:order val="12"/>
          <c:tx>
            <c:strRef>
              <c:f>fde.em!$A$35</c:f>
              <c:strCache>
                <c:ptCount val="1"/>
                <c:pt idx="0">
                  <c:v>Korea, Rep.</c:v>
                </c:pt>
              </c:strCache>
            </c:strRef>
          </c:tx>
          <c:spPr>
            <a:ln w="28575" cap="rnd">
              <a:solidFill>
                <a:schemeClr val="accent1">
                  <a:lumMod val="80000"/>
                  <a:lumOff val="2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fde.em!$B$35:$AB$35</c:f>
              <c:numCache>
                <c:formatCode>General</c:formatCode>
                <c:ptCount val="27"/>
                <c:pt idx="0">
                  <c:v>788.5</c:v>
                </c:pt>
                <c:pt idx="1">
                  <c:v>1179.8</c:v>
                </c:pt>
                <c:pt idx="2">
                  <c:v>728.3</c:v>
                </c:pt>
                <c:pt idx="3">
                  <c:v>588.1</c:v>
                </c:pt>
                <c:pt idx="4">
                  <c:v>809</c:v>
                </c:pt>
                <c:pt idx="5">
                  <c:v>1775.8</c:v>
                </c:pt>
                <c:pt idx="6">
                  <c:v>2325.4</c:v>
                </c:pt>
                <c:pt idx="7">
                  <c:v>2844.2</c:v>
                </c:pt>
                <c:pt idx="8">
                  <c:v>5412.3</c:v>
                </c:pt>
                <c:pt idx="9">
                  <c:v>9333.4</c:v>
                </c:pt>
                <c:pt idx="10">
                  <c:v>11509.4</c:v>
                </c:pt>
                <c:pt idx="11">
                  <c:v>6522.3</c:v>
                </c:pt>
                <c:pt idx="12">
                  <c:v>5475.1</c:v>
                </c:pt>
                <c:pt idx="13">
                  <c:v>7010</c:v>
                </c:pt>
                <c:pt idx="14">
                  <c:v>13294.4</c:v>
                </c:pt>
                <c:pt idx="15">
                  <c:v>13643.2</c:v>
                </c:pt>
                <c:pt idx="16">
                  <c:v>9161.9</c:v>
                </c:pt>
                <c:pt idx="17">
                  <c:v>8826.9</c:v>
                </c:pt>
                <c:pt idx="18">
                  <c:v>11187.5</c:v>
                </c:pt>
                <c:pt idx="19">
                  <c:v>9021.9</c:v>
                </c:pt>
                <c:pt idx="20">
                  <c:v>9497.4</c:v>
                </c:pt>
                <c:pt idx="21">
                  <c:v>9773</c:v>
                </c:pt>
                <c:pt idx="22">
                  <c:v>9495.9</c:v>
                </c:pt>
                <c:pt idx="23">
                  <c:v>12766.6</c:v>
                </c:pt>
                <c:pt idx="24">
                  <c:v>9273.6</c:v>
                </c:pt>
                <c:pt idx="25">
                  <c:v>4104.1000000000004</c:v>
                </c:pt>
                <c:pt idx="26">
                  <c:v>10826.6</c:v>
                </c:pt>
              </c:numCache>
            </c:numRef>
          </c:val>
          <c:smooth val="0"/>
          <c:extLst>
            <c:ext xmlns:c16="http://schemas.microsoft.com/office/drawing/2014/chart" uri="{C3380CC4-5D6E-409C-BE32-E72D297353CC}">
              <c16:uniqueId val="{0000000C-4524-4AF2-925F-DCB4916241D3}"/>
            </c:ext>
          </c:extLst>
        </c:ser>
        <c:ser>
          <c:idx val="13"/>
          <c:order val="13"/>
          <c:tx>
            <c:strRef>
              <c:f>fde.em!$A$36</c:f>
              <c:strCache>
                <c:ptCount val="1"/>
                <c:pt idx="0">
                  <c:v>Mexico</c:v>
                </c:pt>
              </c:strCache>
            </c:strRef>
          </c:tx>
          <c:spPr>
            <a:ln w="28575" cap="rnd">
              <a:solidFill>
                <a:schemeClr val="accent2">
                  <a:lumMod val="80000"/>
                  <a:lumOff val="2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fde.em!$B$36:$AB$36</c:f>
              <c:numCache>
                <c:formatCode>General</c:formatCode>
                <c:ptCount val="27"/>
                <c:pt idx="0">
                  <c:v>2549</c:v>
                </c:pt>
                <c:pt idx="1">
                  <c:v>4742</c:v>
                </c:pt>
                <c:pt idx="2">
                  <c:v>4393</c:v>
                </c:pt>
                <c:pt idx="3">
                  <c:v>4389</c:v>
                </c:pt>
                <c:pt idx="4">
                  <c:v>10972.5</c:v>
                </c:pt>
                <c:pt idx="5">
                  <c:v>9526.2900000000009</c:v>
                </c:pt>
                <c:pt idx="6">
                  <c:v>9185.6</c:v>
                </c:pt>
                <c:pt idx="7">
                  <c:v>12829.8</c:v>
                </c:pt>
                <c:pt idx="8">
                  <c:v>12756.764558000001</c:v>
                </c:pt>
                <c:pt idx="9">
                  <c:v>13880.52269</c:v>
                </c:pt>
                <c:pt idx="10">
                  <c:v>18382.284821000001</c:v>
                </c:pt>
                <c:pt idx="11">
                  <c:v>30060.020323000001</c:v>
                </c:pt>
                <c:pt idx="12">
                  <c:v>24055.125414999999</c:v>
                </c:pt>
                <c:pt idx="13">
                  <c:v>18223.514102000001</c:v>
                </c:pt>
                <c:pt idx="14">
                  <c:v>24916.054093999999</c:v>
                </c:pt>
                <c:pt idx="15">
                  <c:v>26018.159826999999</c:v>
                </c:pt>
                <c:pt idx="16">
                  <c:v>20701.257457583099</c:v>
                </c:pt>
                <c:pt idx="17">
                  <c:v>33064.778686058802</c:v>
                </c:pt>
                <c:pt idx="18">
                  <c:v>32168.992838903199</c:v>
                </c:pt>
                <c:pt idx="19">
                  <c:v>19483.297828304403</c:v>
                </c:pt>
                <c:pt idx="20">
                  <c:v>21062.616138198002</c:v>
                </c:pt>
                <c:pt idx="21">
                  <c:v>24146.620697226201</c:v>
                </c:pt>
                <c:pt idx="22">
                  <c:v>17366.350240445499</c:v>
                </c:pt>
                <c:pt idx="23">
                  <c:v>47136.838673160106</c:v>
                </c:pt>
                <c:pt idx="24">
                  <c:v>30090.6803132776</c:v>
                </c:pt>
                <c:pt idx="25">
                  <c:v>36210.673649386998</c:v>
                </c:pt>
                <c:pt idx="26">
                  <c:v>33930.240687930804</c:v>
                </c:pt>
              </c:numCache>
            </c:numRef>
          </c:val>
          <c:smooth val="0"/>
          <c:extLst>
            <c:ext xmlns:c16="http://schemas.microsoft.com/office/drawing/2014/chart" uri="{C3380CC4-5D6E-409C-BE32-E72D297353CC}">
              <c16:uniqueId val="{0000000D-4524-4AF2-925F-DCB4916241D3}"/>
            </c:ext>
          </c:extLst>
        </c:ser>
        <c:ser>
          <c:idx val="14"/>
          <c:order val="14"/>
          <c:tx>
            <c:strRef>
              <c:f>fde.em!$A$37</c:f>
              <c:strCache>
                <c:ptCount val="1"/>
                <c:pt idx="0">
                  <c:v>Poland</c:v>
                </c:pt>
              </c:strCache>
            </c:strRef>
          </c:tx>
          <c:spPr>
            <a:ln w="28575" cap="rnd">
              <a:solidFill>
                <a:schemeClr val="accent3">
                  <a:lumMod val="80000"/>
                  <a:lumOff val="2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fde.em!$B$37:$AB$37</c:f>
              <c:numCache>
                <c:formatCode>General</c:formatCode>
                <c:ptCount val="27"/>
                <c:pt idx="0">
                  <c:v>89</c:v>
                </c:pt>
                <c:pt idx="1">
                  <c:v>291</c:v>
                </c:pt>
                <c:pt idx="2">
                  <c:v>678</c:v>
                </c:pt>
                <c:pt idx="3">
                  <c:v>1715</c:v>
                </c:pt>
                <c:pt idx="4">
                  <c:v>1875</c:v>
                </c:pt>
                <c:pt idx="5">
                  <c:v>3659</c:v>
                </c:pt>
                <c:pt idx="6">
                  <c:v>4498</c:v>
                </c:pt>
                <c:pt idx="7">
                  <c:v>4908</c:v>
                </c:pt>
                <c:pt idx="8">
                  <c:v>6365</c:v>
                </c:pt>
                <c:pt idx="9">
                  <c:v>7270</c:v>
                </c:pt>
                <c:pt idx="10">
                  <c:v>9335</c:v>
                </c:pt>
                <c:pt idx="11">
                  <c:v>5677</c:v>
                </c:pt>
                <c:pt idx="12">
                  <c:v>4091</c:v>
                </c:pt>
                <c:pt idx="13">
                  <c:v>5371</c:v>
                </c:pt>
                <c:pt idx="14">
                  <c:v>13868</c:v>
                </c:pt>
                <c:pt idx="15">
                  <c:v>11041</c:v>
                </c:pt>
                <c:pt idx="16">
                  <c:v>21473</c:v>
                </c:pt>
                <c:pt idx="17">
                  <c:v>25031</c:v>
                </c:pt>
                <c:pt idx="18">
                  <c:v>14574</c:v>
                </c:pt>
                <c:pt idx="19">
                  <c:v>14025</c:v>
                </c:pt>
                <c:pt idx="20">
                  <c:v>18395</c:v>
                </c:pt>
                <c:pt idx="21">
                  <c:v>18485</c:v>
                </c:pt>
                <c:pt idx="22">
                  <c:v>7358</c:v>
                </c:pt>
                <c:pt idx="23">
                  <c:v>795</c:v>
                </c:pt>
                <c:pt idx="24">
                  <c:v>19776</c:v>
                </c:pt>
                <c:pt idx="25">
                  <c:v>15065</c:v>
                </c:pt>
                <c:pt idx="26">
                  <c:v>16758</c:v>
                </c:pt>
              </c:numCache>
            </c:numRef>
          </c:val>
          <c:smooth val="0"/>
          <c:extLst>
            <c:ext xmlns:c16="http://schemas.microsoft.com/office/drawing/2014/chart" uri="{C3380CC4-5D6E-409C-BE32-E72D297353CC}">
              <c16:uniqueId val="{0000000E-4524-4AF2-925F-DCB4916241D3}"/>
            </c:ext>
          </c:extLst>
        </c:ser>
        <c:ser>
          <c:idx val="15"/>
          <c:order val="15"/>
          <c:tx>
            <c:strRef>
              <c:f>fde.em!$A$38</c:f>
              <c:strCache>
                <c:ptCount val="1"/>
                <c:pt idx="0">
                  <c:v>Russian Federation</c:v>
                </c:pt>
              </c:strCache>
            </c:strRef>
          </c:tx>
          <c:spPr>
            <a:ln w="28575" cap="rnd">
              <a:solidFill>
                <a:schemeClr val="accent4">
                  <a:lumMod val="80000"/>
                  <a:lumOff val="2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fde.em!$B$38:$AB$38</c:f>
              <c:numCache>
                <c:formatCode>General</c:formatCode>
                <c:ptCount val="27"/>
                <c:pt idx="0">
                  <c:v>0</c:v>
                </c:pt>
                <c:pt idx="1">
                  <c:v>0</c:v>
                </c:pt>
                <c:pt idx="2">
                  <c:v>1161</c:v>
                </c:pt>
                <c:pt idx="3">
                  <c:v>1211</c:v>
                </c:pt>
                <c:pt idx="4">
                  <c:v>690</c:v>
                </c:pt>
                <c:pt idx="5">
                  <c:v>2065</c:v>
                </c:pt>
                <c:pt idx="6">
                  <c:v>2579</c:v>
                </c:pt>
                <c:pt idx="7">
                  <c:v>4864.64327337943</c:v>
                </c:pt>
                <c:pt idx="8">
                  <c:v>2761.26</c:v>
                </c:pt>
                <c:pt idx="9">
                  <c:v>3309.43</c:v>
                </c:pt>
                <c:pt idx="10">
                  <c:v>2678.03</c:v>
                </c:pt>
                <c:pt idx="11">
                  <c:v>2847.3</c:v>
                </c:pt>
                <c:pt idx="12">
                  <c:v>3473.83</c:v>
                </c:pt>
                <c:pt idx="13">
                  <c:v>7928.63</c:v>
                </c:pt>
                <c:pt idx="14">
                  <c:v>15402.99</c:v>
                </c:pt>
                <c:pt idx="15">
                  <c:v>15508.05</c:v>
                </c:pt>
                <c:pt idx="16">
                  <c:v>37594.769999999997</c:v>
                </c:pt>
                <c:pt idx="17">
                  <c:v>55873.68</c:v>
                </c:pt>
                <c:pt idx="18">
                  <c:v>74782.91</c:v>
                </c:pt>
                <c:pt idx="19">
                  <c:v>36583.1</c:v>
                </c:pt>
                <c:pt idx="20">
                  <c:v>43167.78</c:v>
                </c:pt>
                <c:pt idx="21">
                  <c:v>55083.63</c:v>
                </c:pt>
                <c:pt idx="22">
                  <c:v>50587.56</c:v>
                </c:pt>
                <c:pt idx="23">
                  <c:v>69218.89</c:v>
                </c:pt>
                <c:pt idx="24">
                  <c:v>22031.32</c:v>
                </c:pt>
                <c:pt idx="25">
                  <c:v>6852.97</c:v>
                </c:pt>
                <c:pt idx="26">
                  <c:v>32538.9</c:v>
                </c:pt>
              </c:numCache>
            </c:numRef>
          </c:val>
          <c:smooth val="0"/>
          <c:extLst>
            <c:ext xmlns:c16="http://schemas.microsoft.com/office/drawing/2014/chart" uri="{C3380CC4-5D6E-409C-BE32-E72D297353CC}">
              <c16:uniqueId val="{0000000F-4524-4AF2-925F-DCB4916241D3}"/>
            </c:ext>
          </c:extLst>
        </c:ser>
        <c:ser>
          <c:idx val="16"/>
          <c:order val="16"/>
          <c:tx>
            <c:strRef>
              <c:f>fde.em!$A$39</c:f>
              <c:strCache>
                <c:ptCount val="1"/>
                <c:pt idx="0">
                  <c:v>Vietnam</c:v>
                </c:pt>
              </c:strCache>
            </c:strRef>
          </c:tx>
          <c:spPr>
            <a:ln w="28575" cap="rnd">
              <a:solidFill>
                <a:schemeClr val="accent5">
                  <a:lumMod val="80000"/>
                  <a:lumOff val="20000"/>
                </a:schemeClr>
              </a:solidFill>
              <a:round/>
            </a:ln>
            <a:effectLst/>
          </c:spPr>
          <c:marker>
            <c:symbol val="none"/>
          </c:marker>
          <c:cat>
            <c:strRef>
              <c:f>fde.em!$B$22:$AB$22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fde.em!$B$39:$AB$39</c:f>
              <c:numCache>
                <c:formatCode>General</c:formatCode>
                <c:ptCount val="27"/>
                <c:pt idx="0">
                  <c:v>180</c:v>
                </c:pt>
                <c:pt idx="1">
                  <c:v>375.19027799999998</c:v>
                </c:pt>
                <c:pt idx="2">
                  <c:v>473.94585599999999</c:v>
                </c:pt>
                <c:pt idx="3">
                  <c:v>926.30371500000001</c:v>
                </c:pt>
                <c:pt idx="4">
                  <c:v>1944.515936</c:v>
                </c:pt>
                <c:pt idx="5">
                  <c:v>1780.4</c:v>
                </c:pt>
                <c:pt idx="6">
                  <c:v>2395</c:v>
                </c:pt>
                <c:pt idx="7">
                  <c:v>2220</c:v>
                </c:pt>
                <c:pt idx="8">
                  <c:v>1671</c:v>
                </c:pt>
                <c:pt idx="9">
                  <c:v>1412</c:v>
                </c:pt>
                <c:pt idx="10">
                  <c:v>1298</c:v>
                </c:pt>
                <c:pt idx="11">
                  <c:v>1300</c:v>
                </c:pt>
                <c:pt idx="12">
                  <c:v>1400</c:v>
                </c:pt>
                <c:pt idx="13">
                  <c:v>1450</c:v>
                </c:pt>
                <c:pt idx="14">
                  <c:v>1610</c:v>
                </c:pt>
                <c:pt idx="15">
                  <c:v>1954</c:v>
                </c:pt>
                <c:pt idx="16">
                  <c:v>2400</c:v>
                </c:pt>
                <c:pt idx="17">
                  <c:v>6700</c:v>
                </c:pt>
                <c:pt idx="18">
                  <c:v>9579</c:v>
                </c:pt>
                <c:pt idx="19">
                  <c:v>7600</c:v>
                </c:pt>
                <c:pt idx="20">
                  <c:v>8000</c:v>
                </c:pt>
                <c:pt idx="21">
                  <c:v>7430</c:v>
                </c:pt>
                <c:pt idx="22">
                  <c:v>8368</c:v>
                </c:pt>
                <c:pt idx="23">
                  <c:v>8900</c:v>
                </c:pt>
                <c:pt idx="24">
                  <c:v>9200</c:v>
                </c:pt>
                <c:pt idx="25">
                  <c:v>11800</c:v>
                </c:pt>
                <c:pt idx="26">
                  <c:v>12600</c:v>
                </c:pt>
              </c:numCache>
            </c:numRef>
          </c:val>
          <c:smooth val="0"/>
          <c:extLst>
            <c:ext xmlns:c16="http://schemas.microsoft.com/office/drawing/2014/chart" uri="{C3380CC4-5D6E-409C-BE32-E72D297353CC}">
              <c16:uniqueId val="{00000010-4524-4AF2-925F-DCB4916241D3}"/>
            </c:ext>
          </c:extLst>
        </c:ser>
        <c:dLbls>
          <c:showLegendKey val="0"/>
          <c:showVal val="0"/>
          <c:showCatName val="0"/>
          <c:showSerName val="0"/>
          <c:showPercent val="0"/>
          <c:showBubbleSize val="0"/>
        </c:dLbls>
        <c:smooth val="0"/>
        <c:axId val="620745392"/>
        <c:axId val="620744560"/>
      </c:lineChart>
      <c:catAx>
        <c:axId val="62074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0744560"/>
        <c:crosses val="autoZero"/>
        <c:auto val="1"/>
        <c:lblAlgn val="ctr"/>
        <c:lblOffset val="100"/>
        <c:noMultiLvlLbl val="0"/>
      </c:catAx>
      <c:valAx>
        <c:axId val="62074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0745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fdi.adv!$C$16</c:f>
              <c:strCache>
                <c:ptCount val="1"/>
                <c:pt idx="0">
                  <c:v>Australia</c:v>
                </c:pt>
              </c:strCache>
            </c:strRef>
          </c:tx>
          <c:spPr>
            <a:ln w="28575" cap="rnd">
              <a:solidFill>
                <a:schemeClr val="accent1"/>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fdi.adv!$D$16:$AD$16</c:f>
              <c:numCache>
                <c:formatCode>General</c:formatCode>
                <c:ptCount val="27"/>
                <c:pt idx="0">
                  <c:v>8110.8922637574597</c:v>
                </c:pt>
                <c:pt idx="1">
                  <c:v>4312.3584763210201</c:v>
                </c:pt>
                <c:pt idx="2">
                  <c:v>5699.1337051076407</c:v>
                </c:pt>
                <c:pt idx="3">
                  <c:v>4318.3560556403299</c:v>
                </c:pt>
                <c:pt idx="4">
                  <c:v>5000.7208144167898</c:v>
                </c:pt>
                <c:pt idx="5">
                  <c:v>12026.4260117474</c:v>
                </c:pt>
                <c:pt idx="6">
                  <c:v>6181.3813248117804</c:v>
                </c:pt>
                <c:pt idx="7">
                  <c:v>7631.2730896072999</c:v>
                </c:pt>
                <c:pt idx="8">
                  <c:v>5956.9354125643904</c:v>
                </c:pt>
                <c:pt idx="9">
                  <c:v>3311.0385860903702</c:v>
                </c:pt>
                <c:pt idx="10">
                  <c:v>14892.978180182799</c:v>
                </c:pt>
                <c:pt idx="11">
                  <c:v>10717.1331506924</c:v>
                </c:pt>
                <c:pt idx="12">
                  <c:v>14656.321800538601</c:v>
                </c:pt>
                <c:pt idx="13">
                  <c:v>8985.2460295004003</c:v>
                </c:pt>
                <c:pt idx="14">
                  <c:v>42907.672820375599</c:v>
                </c:pt>
                <c:pt idx="15">
                  <c:v>-25093.141435189602</c:v>
                </c:pt>
                <c:pt idx="16">
                  <c:v>30551.100656598301</c:v>
                </c:pt>
                <c:pt idx="17">
                  <c:v>44440.090037772403</c:v>
                </c:pt>
                <c:pt idx="18">
                  <c:v>45160.024270939502</c:v>
                </c:pt>
                <c:pt idx="19">
                  <c:v>28683.266147880102</c:v>
                </c:pt>
                <c:pt idx="20">
                  <c:v>35210.733743082899</c:v>
                </c:pt>
                <c:pt idx="21">
                  <c:v>65554.890649534791</c:v>
                </c:pt>
                <c:pt idx="22">
                  <c:v>57550.426822613801</c:v>
                </c:pt>
                <c:pt idx="23">
                  <c:v>53997.299139888899</c:v>
                </c:pt>
                <c:pt idx="24">
                  <c:v>45978.797620412501</c:v>
                </c:pt>
                <c:pt idx="25">
                  <c:v>37419.4601181951</c:v>
                </c:pt>
                <c:pt idx="26">
                  <c:v>42049.399045634906</c:v>
                </c:pt>
              </c:numCache>
            </c:numRef>
          </c:val>
          <c:smooth val="0"/>
          <c:extLst>
            <c:ext xmlns:c16="http://schemas.microsoft.com/office/drawing/2014/chart" uri="{C3380CC4-5D6E-409C-BE32-E72D297353CC}">
              <c16:uniqueId val="{00000000-F1EC-4E82-BBAF-5B213E9DDFD1}"/>
            </c:ext>
          </c:extLst>
        </c:ser>
        <c:ser>
          <c:idx val="1"/>
          <c:order val="1"/>
          <c:tx>
            <c:strRef>
              <c:f>fdi.adv!$C$17</c:f>
              <c:strCache>
                <c:ptCount val="1"/>
                <c:pt idx="0">
                  <c:v>Austria</c:v>
                </c:pt>
              </c:strCache>
            </c:strRef>
          </c:tx>
          <c:spPr>
            <a:ln w="28575" cap="rnd">
              <a:solidFill>
                <a:schemeClr val="accent2"/>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fdi.adv!$D$17:$AD$17</c:f>
              <c:numCache>
                <c:formatCode>General</c:formatCode>
                <c:ptCount val="27"/>
                <c:pt idx="0">
                  <c:v>653.22024388495595</c:v>
                </c:pt>
                <c:pt idx="1">
                  <c:v>360.07160290105497</c:v>
                </c:pt>
                <c:pt idx="2">
                  <c:v>1442.43772872659</c:v>
                </c:pt>
                <c:pt idx="3">
                  <c:v>1129.07630808215</c:v>
                </c:pt>
                <c:pt idx="4">
                  <c:v>2116.5817645151401</c:v>
                </c:pt>
                <c:pt idx="5">
                  <c:v>1900.49664792004</c:v>
                </c:pt>
                <c:pt idx="6">
                  <c:v>4414.6626733995799</c:v>
                </c:pt>
                <c:pt idx="7">
                  <c:v>2623.7789264519101</c:v>
                </c:pt>
                <c:pt idx="8">
                  <c:v>4643.26678340322</c:v>
                </c:pt>
                <c:pt idx="9">
                  <c:v>3008.3196389660402</c:v>
                </c:pt>
                <c:pt idx="10">
                  <c:v>8525.4063791313001</c:v>
                </c:pt>
                <c:pt idx="11">
                  <c:v>5905.8806447842298</c:v>
                </c:pt>
                <c:pt idx="12">
                  <c:v>318.132393328332</c:v>
                </c:pt>
                <c:pt idx="13">
                  <c:v>7098.2520898704297</c:v>
                </c:pt>
                <c:pt idx="14">
                  <c:v>3892.05462731739</c:v>
                </c:pt>
                <c:pt idx="15">
                  <c:v>81287.916302217607</c:v>
                </c:pt>
                <c:pt idx="16">
                  <c:v>10497.447195560801</c:v>
                </c:pt>
                <c:pt idx="17">
                  <c:v>68885.359636347392</c:v>
                </c:pt>
                <c:pt idx="18">
                  <c:v>6310.7973912756297</c:v>
                </c:pt>
                <c:pt idx="19">
                  <c:v>14293.213431185499</c:v>
                </c:pt>
                <c:pt idx="20">
                  <c:v>-22005.597160696801</c:v>
                </c:pt>
                <c:pt idx="21">
                  <c:v>22974.390292569598</c:v>
                </c:pt>
                <c:pt idx="22">
                  <c:v>5219.6301774195008</c:v>
                </c:pt>
                <c:pt idx="23">
                  <c:v>451.32244033974496</c:v>
                </c:pt>
                <c:pt idx="24">
                  <c:v>1712.37434900631</c:v>
                </c:pt>
                <c:pt idx="25">
                  <c:v>-8577.28261480941</c:v>
                </c:pt>
                <c:pt idx="26">
                  <c:v>-29948.413981776903</c:v>
                </c:pt>
              </c:numCache>
            </c:numRef>
          </c:val>
          <c:smooth val="0"/>
          <c:extLst>
            <c:ext xmlns:c16="http://schemas.microsoft.com/office/drawing/2014/chart" uri="{C3380CC4-5D6E-409C-BE32-E72D297353CC}">
              <c16:uniqueId val="{00000001-F1EC-4E82-BBAF-5B213E9DDFD1}"/>
            </c:ext>
          </c:extLst>
        </c:ser>
        <c:ser>
          <c:idx val="2"/>
          <c:order val="2"/>
          <c:tx>
            <c:strRef>
              <c:f>fdi.adv!$C$18</c:f>
              <c:strCache>
                <c:ptCount val="1"/>
                <c:pt idx="0">
                  <c:v>Canada</c:v>
                </c:pt>
              </c:strCache>
            </c:strRef>
          </c:tx>
          <c:spPr>
            <a:ln w="28575" cap="rnd">
              <a:solidFill>
                <a:schemeClr val="accent3"/>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fdi.adv!$D$18:$AD$18</c:f>
              <c:numCache>
                <c:formatCode>General</c:formatCode>
                <c:ptCount val="27"/>
                <c:pt idx="0">
                  <c:v>7580.6019381817796</c:v>
                </c:pt>
                <c:pt idx="1">
                  <c:v>2874.38724760276</c:v>
                </c:pt>
                <c:pt idx="2">
                  <c:v>4776.7946941215205</c:v>
                </c:pt>
                <c:pt idx="3">
                  <c:v>4748.8590628605407</c:v>
                </c:pt>
                <c:pt idx="4">
                  <c:v>8223.7599653902598</c:v>
                </c:pt>
                <c:pt idx="5">
                  <c:v>9319.1431303222507</c:v>
                </c:pt>
                <c:pt idx="6">
                  <c:v>9635.1091060033887</c:v>
                </c:pt>
                <c:pt idx="7">
                  <c:v>11522.8421744894</c:v>
                </c:pt>
                <c:pt idx="8">
                  <c:v>22742.494378726798</c:v>
                </c:pt>
                <c:pt idx="9">
                  <c:v>24788.7557781258</c:v>
                </c:pt>
                <c:pt idx="10">
                  <c:v>68309.240320014796</c:v>
                </c:pt>
                <c:pt idx="11">
                  <c:v>28392.596347241502</c:v>
                </c:pt>
                <c:pt idx="12">
                  <c:v>24496.718382158797</c:v>
                </c:pt>
                <c:pt idx="13">
                  <c:v>7011.8501199398897</c:v>
                </c:pt>
                <c:pt idx="14">
                  <c:v>1441.91258652446</c:v>
                </c:pt>
                <c:pt idx="15">
                  <c:v>25545.319851886201</c:v>
                </c:pt>
                <c:pt idx="16">
                  <c:v>64302.2426747711</c:v>
                </c:pt>
                <c:pt idx="17">
                  <c:v>120423.072126687</c:v>
                </c:pt>
                <c:pt idx="18">
                  <c:v>70116.945930534901</c:v>
                </c:pt>
                <c:pt idx="19">
                  <c:v>20931.399830422903</c:v>
                </c:pt>
                <c:pt idx="20">
                  <c:v>29712.896615628899</c:v>
                </c:pt>
                <c:pt idx="21">
                  <c:v>38318.064818621104</c:v>
                </c:pt>
                <c:pt idx="22">
                  <c:v>49377.8113668347</c:v>
                </c:pt>
                <c:pt idx="23">
                  <c:v>67047.596545222099</c:v>
                </c:pt>
                <c:pt idx="24">
                  <c:v>64253.194578252194</c:v>
                </c:pt>
                <c:pt idx="25">
                  <c:v>54702.381231865897</c:v>
                </c:pt>
                <c:pt idx="26">
                  <c:v>32106.339017752103</c:v>
                </c:pt>
              </c:numCache>
            </c:numRef>
          </c:val>
          <c:smooth val="0"/>
          <c:extLst>
            <c:ext xmlns:c16="http://schemas.microsoft.com/office/drawing/2014/chart" uri="{C3380CC4-5D6E-409C-BE32-E72D297353CC}">
              <c16:uniqueId val="{00000002-F1EC-4E82-BBAF-5B213E9DDFD1}"/>
            </c:ext>
          </c:extLst>
        </c:ser>
        <c:ser>
          <c:idx val="3"/>
          <c:order val="3"/>
          <c:tx>
            <c:strRef>
              <c:f>fdi.adv!$C$19</c:f>
              <c:strCache>
                <c:ptCount val="1"/>
                <c:pt idx="0">
                  <c:v>Germany</c:v>
                </c:pt>
              </c:strCache>
            </c:strRef>
          </c:tx>
          <c:spPr>
            <a:ln w="28575" cap="rnd">
              <a:solidFill>
                <a:schemeClr val="accent4"/>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fdi.adv!$D$19:$AD$19</c:f>
              <c:numCache>
                <c:formatCode>General</c:formatCode>
                <c:ptCount val="27"/>
                <c:pt idx="0">
                  <c:v>3003.9189632088001</c:v>
                </c:pt>
                <c:pt idx="1">
                  <c:v>4748.2841174311507</c:v>
                </c:pt>
                <c:pt idx="2">
                  <c:v>-2117.1711914565199</c:v>
                </c:pt>
                <c:pt idx="3">
                  <c:v>401.34097728583998</c:v>
                </c:pt>
                <c:pt idx="4">
                  <c:v>7290.3961443602502</c:v>
                </c:pt>
                <c:pt idx="5">
                  <c:v>11985.4803253475</c:v>
                </c:pt>
                <c:pt idx="6">
                  <c:v>6429.1888339381003</c:v>
                </c:pt>
                <c:pt idx="7">
                  <c:v>12796.4056566205</c:v>
                </c:pt>
                <c:pt idx="8">
                  <c:v>23635.8403738128</c:v>
                </c:pt>
                <c:pt idx="9">
                  <c:v>55906.671343553593</c:v>
                </c:pt>
                <c:pt idx="10">
                  <c:v>247986.59049491902</c:v>
                </c:pt>
                <c:pt idx="11">
                  <c:v>56930.659865426001</c:v>
                </c:pt>
                <c:pt idx="12">
                  <c:v>51222.0157647202</c:v>
                </c:pt>
                <c:pt idx="13">
                  <c:v>65348.359020957199</c:v>
                </c:pt>
                <c:pt idx="14">
                  <c:v>-20444.7194456139</c:v>
                </c:pt>
                <c:pt idx="15">
                  <c:v>59855.759874200303</c:v>
                </c:pt>
                <c:pt idx="16">
                  <c:v>87441.737295549392</c:v>
                </c:pt>
                <c:pt idx="17">
                  <c:v>50845.049518835804</c:v>
                </c:pt>
                <c:pt idx="18">
                  <c:v>30926.055579130199</c:v>
                </c:pt>
                <c:pt idx="19">
                  <c:v>56668.665257631503</c:v>
                </c:pt>
                <c:pt idx="20">
                  <c:v>86053.684912305995</c:v>
                </c:pt>
                <c:pt idx="21">
                  <c:v>97480.731019815896</c:v>
                </c:pt>
                <c:pt idx="22">
                  <c:v>65464.274951492996</c:v>
                </c:pt>
                <c:pt idx="23">
                  <c:v>67407.574806845398</c:v>
                </c:pt>
                <c:pt idx="24">
                  <c:v>16721.265607278299</c:v>
                </c:pt>
                <c:pt idx="25">
                  <c:v>52576.912740681997</c:v>
                </c:pt>
                <c:pt idx="26">
                  <c:v>52474.196612385698</c:v>
                </c:pt>
              </c:numCache>
            </c:numRef>
          </c:val>
          <c:smooth val="0"/>
          <c:extLst>
            <c:ext xmlns:c16="http://schemas.microsoft.com/office/drawing/2014/chart" uri="{C3380CC4-5D6E-409C-BE32-E72D297353CC}">
              <c16:uniqueId val="{00000003-F1EC-4E82-BBAF-5B213E9DDFD1}"/>
            </c:ext>
          </c:extLst>
        </c:ser>
        <c:ser>
          <c:idx val="4"/>
          <c:order val="4"/>
          <c:tx>
            <c:strRef>
              <c:f>fdi.adv!$C$20</c:f>
              <c:strCache>
                <c:ptCount val="1"/>
                <c:pt idx="0">
                  <c:v>France</c:v>
                </c:pt>
              </c:strCache>
            </c:strRef>
          </c:tx>
          <c:spPr>
            <a:ln w="28575" cap="rnd">
              <a:solidFill>
                <a:schemeClr val="accent5"/>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fdi.adv!$D$20:$AD$20</c:f>
              <c:numCache>
                <c:formatCode>General</c:formatCode>
                <c:ptCount val="27"/>
                <c:pt idx="0">
                  <c:v>13183.285334811</c:v>
                </c:pt>
                <c:pt idx="1">
                  <c:v>15152.742089842399</c:v>
                </c:pt>
                <c:pt idx="2">
                  <c:v>21839.501253074002</c:v>
                </c:pt>
                <c:pt idx="3">
                  <c:v>20754.044035678198</c:v>
                </c:pt>
                <c:pt idx="4">
                  <c:v>15797.125294986499</c:v>
                </c:pt>
                <c:pt idx="5">
                  <c:v>23736.3008740228</c:v>
                </c:pt>
                <c:pt idx="6">
                  <c:v>21971.888803002399</c:v>
                </c:pt>
                <c:pt idx="7">
                  <c:v>23047.924754756001</c:v>
                </c:pt>
                <c:pt idx="8">
                  <c:v>29518.429032211399</c:v>
                </c:pt>
                <c:pt idx="9">
                  <c:v>45986.859387447505</c:v>
                </c:pt>
                <c:pt idx="10">
                  <c:v>41382.267637170196</c:v>
                </c:pt>
                <c:pt idx="11">
                  <c:v>50126.614944010398</c:v>
                </c:pt>
                <c:pt idx="12">
                  <c:v>51493.238175357103</c:v>
                </c:pt>
                <c:pt idx="13">
                  <c:v>42324.928757875197</c:v>
                </c:pt>
                <c:pt idx="14">
                  <c:v>35581.2024922809</c:v>
                </c:pt>
                <c:pt idx="15">
                  <c:v>85179.159787315511</c:v>
                </c:pt>
                <c:pt idx="16">
                  <c:v>78945.704919897908</c:v>
                </c:pt>
                <c:pt idx="17">
                  <c:v>83780.962091273192</c:v>
                </c:pt>
                <c:pt idx="18">
                  <c:v>67999.194663205504</c:v>
                </c:pt>
                <c:pt idx="19">
                  <c:v>18380.195792767103</c:v>
                </c:pt>
                <c:pt idx="20">
                  <c:v>38899.924637721706</c:v>
                </c:pt>
                <c:pt idx="21">
                  <c:v>44191.741839755094</c:v>
                </c:pt>
                <c:pt idx="22">
                  <c:v>32950.453827854697</c:v>
                </c:pt>
                <c:pt idx="23">
                  <c:v>31589.259642153</c:v>
                </c:pt>
                <c:pt idx="24">
                  <c:v>5809.5805551044305</c:v>
                </c:pt>
                <c:pt idx="25">
                  <c:v>43923.313140464503</c:v>
                </c:pt>
                <c:pt idx="26">
                  <c:v>35407.746868947303</c:v>
                </c:pt>
              </c:numCache>
            </c:numRef>
          </c:val>
          <c:smooth val="0"/>
          <c:extLst>
            <c:ext xmlns:c16="http://schemas.microsoft.com/office/drawing/2014/chart" uri="{C3380CC4-5D6E-409C-BE32-E72D297353CC}">
              <c16:uniqueId val="{00000004-F1EC-4E82-BBAF-5B213E9DDFD1}"/>
            </c:ext>
          </c:extLst>
        </c:ser>
        <c:ser>
          <c:idx val="5"/>
          <c:order val="5"/>
          <c:tx>
            <c:strRef>
              <c:f>fdi.adv!$C$21</c:f>
              <c:strCache>
                <c:ptCount val="1"/>
                <c:pt idx="0">
                  <c:v>Japan</c:v>
                </c:pt>
              </c:strCache>
            </c:strRef>
          </c:tx>
          <c:spPr>
            <a:ln w="28575" cap="rnd">
              <a:solidFill>
                <a:schemeClr val="accent6"/>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fdi.adv!$D$21:$AD$21</c:f>
              <c:numCache>
                <c:formatCode>General</c:formatCode>
                <c:ptCount val="27"/>
                <c:pt idx="0">
                  <c:v>1777.3611961055001</c:v>
                </c:pt>
                <c:pt idx="1">
                  <c:v>1285.7201147582</c:v>
                </c:pt>
                <c:pt idx="2">
                  <c:v>2759.9777441013298</c:v>
                </c:pt>
                <c:pt idx="3">
                  <c:v>118.698479545512</c:v>
                </c:pt>
                <c:pt idx="4">
                  <c:v>911.68947939535292</c:v>
                </c:pt>
                <c:pt idx="5">
                  <c:v>39.332003275607804</c:v>
                </c:pt>
                <c:pt idx="6">
                  <c:v>207.641498396358</c:v>
                </c:pt>
                <c:pt idx="7">
                  <c:v>3200.0767423705101</c:v>
                </c:pt>
                <c:pt idx="8">
                  <c:v>3268.1053390992297</c:v>
                </c:pt>
                <c:pt idx="9">
                  <c:v>12308.393448135401</c:v>
                </c:pt>
                <c:pt idx="10">
                  <c:v>10688.1683256084</c:v>
                </c:pt>
                <c:pt idx="11">
                  <c:v>4926.03361918462</c:v>
                </c:pt>
                <c:pt idx="12">
                  <c:v>11557.3738739419</c:v>
                </c:pt>
                <c:pt idx="13">
                  <c:v>8771.5356123150596</c:v>
                </c:pt>
                <c:pt idx="14">
                  <c:v>7527.9481752232505</c:v>
                </c:pt>
                <c:pt idx="15">
                  <c:v>5459.6183429407902</c:v>
                </c:pt>
                <c:pt idx="16">
                  <c:v>-2396.9097363050801</c:v>
                </c:pt>
                <c:pt idx="17">
                  <c:v>21631.2044356847</c:v>
                </c:pt>
                <c:pt idx="18">
                  <c:v>24624.8453295648</c:v>
                </c:pt>
                <c:pt idx="19">
                  <c:v>12226.4715787439</c:v>
                </c:pt>
                <c:pt idx="20">
                  <c:v>7440.9792841628596</c:v>
                </c:pt>
                <c:pt idx="21">
                  <c:v>-850.71703506823894</c:v>
                </c:pt>
                <c:pt idx="22">
                  <c:v>546.96269219072792</c:v>
                </c:pt>
                <c:pt idx="23">
                  <c:v>10648.441636207101</c:v>
                </c:pt>
                <c:pt idx="24">
                  <c:v>19752.249424087102</c:v>
                </c:pt>
                <c:pt idx="25">
                  <c:v>5585.4897059478999</c:v>
                </c:pt>
                <c:pt idx="26">
                  <c:v>34904.7360877881</c:v>
                </c:pt>
              </c:numCache>
            </c:numRef>
          </c:val>
          <c:smooth val="0"/>
          <c:extLst>
            <c:ext xmlns:c16="http://schemas.microsoft.com/office/drawing/2014/chart" uri="{C3380CC4-5D6E-409C-BE32-E72D297353CC}">
              <c16:uniqueId val="{00000005-F1EC-4E82-BBAF-5B213E9DDFD1}"/>
            </c:ext>
          </c:extLst>
        </c:ser>
        <c:ser>
          <c:idx val="6"/>
          <c:order val="6"/>
          <c:tx>
            <c:strRef>
              <c:f>fdi.adv!$C$22</c:f>
              <c:strCache>
                <c:ptCount val="1"/>
                <c:pt idx="0">
                  <c:v>United States</c:v>
                </c:pt>
              </c:strCache>
            </c:strRef>
          </c:tx>
          <c:spPr>
            <a:ln w="28575" cap="rnd">
              <a:solidFill>
                <a:schemeClr val="accent1">
                  <a:lumMod val="60000"/>
                </a:schemeClr>
              </a:solidFill>
              <a:round/>
            </a:ln>
            <a:effectLst/>
          </c:spPr>
          <c:marker>
            <c:symbol val="none"/>
          </c:marker>
          <c:cat>
            <c:strRef>
              <c:f>fdi.adv!$D$15:$AD$15</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fdi.adv!$D$22:$AD$22</c:f>
              <c:numCache>
                <c:formatCode>General</c:formatCode>
                <c:ptCount val="27"/>
                <c:pt idx="0">
                  <c:v>48490</c:v>
                </c:pt>
                <c:pt idx="1">
                  <c:v>23180</c:v>
                </c:pt>
                <c:pt idx="2">
                  <c:v>19810</c:v>
                </c:pt>
                <c:pt idx="3">
                  <c:v>51380</c:v>
                </c:pt>
                <c:pt idx="4">
                  <c:v>46130</c:v>
                </c:pt>
                <c:pt idx="5">
                  <c:v>57800</c:v>
                </c:pt>
                <c:pt idx="6">
                  <c:v>86520</c:v>
                </c:pt>
                <c:pt idx="7">
                  <c:v>105590</c:v>
                </c:pt>
                <c:pt idx="8">
                  <c:v>179030</c:v>
                </c:pt>
                <c:pt idx="9">
                  <c:v>289443</c:v>
                </c:pt>
                <c:pt idx="10">
                  <c:v>350066</c:v>
                </c:pt>
                <c:pt idx="11">
                  <c:v>171471</c:v>
                </c:pt>
                <c:pt idx="12">
                  <c:v>109466</c:v>
                </c:pt>
                <c:pt idx="13">
                  <c:v>111346</c:v>
                </c:pt>
                <c:pt idx="14">
                  <c:v>207877</c:v>
                </c:pt>
                <c:pt idx="15">
                  <c:v>138327</c:v>
                </c:pt>
                <c:pt idx="16">
                  <c:v>294288</c:v>
                </c:pt>
                <c:pt idx="17">
                  <c:v>340065</c:v>
                </c:pt>
                <c:pt idx="18">
                  <c:v>332734</c:v>
                </c:pt>
                <c:pt idx="19">
                  <c:v>153788</c:v>
                </c:pt>
                <c:pt idx="20">
                  <c:v>259344</c:v>
                </c:pt>
                <c:pt idx="21">
                  <c:v>257410</c:v>
                </c:pt>
                <c:pt idx="22">
                  <c:v>250345</c:v>
                </c:pt>
                <c:pt idx="23">
                  <c:v>288131</c:v>
                </c:pt>
                <c:pt idx="24">
                  <c:v>237655</c:v>
                </c:pt>
                <c:pt idx="25">
                  <c:v>506161</c:v>
                </c:pt>
                <c:pt idx="26">
                  <c:v>479415</c:v>
                </c:pt>
              </c:numCache>
            </c:numRef>
          </c:val>
          <c:smooth val="0"/>
          <c:extLst>
            <c:ext xmlns:c16="http://schemas.microsoft.com/office/drawing/2014/chart" uri="{C3380CC4-5D6E-409C-BE32-E72D297353CC}">
              <c16:uniqueId val="{00000006-F1EC-4E82-BBAF-5B213E9DDFD1}"/>
            </c:ext>
          </c:extLst>
        </c:ser>
        <c:dLbls>
          <c:showLegendKey val="0"/>
          <c:showVal val="0"/>
          <c:showCatName val="0"/>
          <c:showSerName val="0"/>
          <c:showPercent val="0"/>
          <c:showBubbleSize val="0"/>
        </c:dLbls>
        <c:smooth val="0"/>
        <c:axId val="803161680"/>
        <c:axId val="803162512"/>
      </c:lineChart>
      <c:catAx>
        <c:axId val="8031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3162512"/>
        <c:crosses val="autoZero"/>
        <c:auto val="1"/>
        <c:lblAlgn val="ctr"/>
        <c:lblOffset val="100"/>
        <c:noMultiLvlLbl val="0"/>
      </c:catAx>
      <c:valAx>
        <c:axId val="80316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03161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GDP per capita,</a:t>
            </a:r>
            <a:r>
              <a:rPr lang="fi-FI" baseline="0"/>
              <a:t> current USD</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Sheet2!$A$2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Sheet2!$B$1:$AD$1</c:f>
              <c:numCache>
                <c:formatCode>General</c:formatCod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cat>
          <c:val>
            <c:numRef>
              <c:f>Sheet2!$B$2:$AD$2</c:f>
              <c:numCache>
                <c:formatCode>General</c:formatCode>
                <c:ptCount val="29"/>
                <c:pt idx="0">
                  <c:v>2901.2854492707411</c:v>
                </c:pt>
                <c:pt idx="1">
                  <c:v>3093.0374786381535</c:v>
                </c:pt>
                <c:pt idx="2">
                  <c:v>3966.7954884916244</c:v>
                </c:pt>
                <c:pt idx="3">
                  <c:v>2591.7971162780573</c:v>
                </c:pt>
                <c:pt idx="4">
                  <c:v>2786.1713557447683</c:v>
                </c:pt>
                <c:pt idx="5">
                  <c:v>3494.6405413510915</c:v>
                </c:pt>
                <c:pt idx="6">
                  <c:v>4740.1198133627613</c:v>
                </c:pt>
                <c:pt idx="7">
                  <c:v>5156.8090751375885</c:v>
                </c:pt>
                <c:pt idx="8">
                  <c:v>5271.4122224660287</c:v>
                </c:pt>
                <c:pt idx="9">
                  <c:v>5075.6312113118738</c:v>
                </c:pt>
                <c:pt idx="10">
                  <c:v>3469.5022366222838</c:v>
                </c:pt>
                <c:pt idx="11">
                  <c:v>3739.1161387651832</c:v>
                </c:pt>
                <c:pt idx="12">
                  <c:v>3146.9489036635746</c:v>
                </c:pt>
                <c:pt idx="13">
                  <c:v>2819.6481201181973</c:v>
                </c:pt>
                <c:pt idx="14">
                  <c:v>3059.5865069080223</c:v>
                </c:pt>
                <c:pt idx="15">
                  <c:v>3623.0499120929876</c:v>
                </c:pt>
                <c:pt idx="16">
                  <c:v>4770.1838451129324</c:v>
                </c:pt>
                <c:pt idx="17">
                  <c:v>5860.1458294175218</c:v>
                </c:pt>
                <c:pt idx="18">
                  <c:v>7313.5577733611453</c:v>
                </c:pt>
                <c:pt idx="19">
                  <c:v>8787.6106575660397</c:v>
                </c:pt>
                <c:pt idx="20">
                  <c:v>8553.3813682569453</c:v>
                </c:pt>
                <c:pt idx="21">
                  <c:v>11224.154082935482</c:v>
                </c:pt>
                <c:pt idx="22">
                  <c:v>13167.472891753334</c:v>
                </c:pt>
                <c:pt idx="23">
                  <c:v>12291.46685232906</c:v>
                </c:pt>
                <c:pt idx="24">
                  <c:v>12216.904464339616</c:v>
                </c:pt>
                <c:pt idx="25">
                  <c:v>12026.619390631309</c:v>
                </c:pt>
                <c:pt idx="26">
                  <c:v>8750.222996073242</c:v>
                </c:pt>
                <c:pt idx="27">
                  <c:v>8639.3657434453726</c:v>
                </c:pt>
                <c:pt idx="28">
                  <c:v>9821.4076864100771</c:v>
                </c:pt>
              </c:numCache>
            </c:numRef>
          </c:val>
          <c:smooth val="0"/>
          <c:extLst>
            <c:ext xmlns:c16="http://schemas.microsoft.com/office/drawing/2014/chart" uri="{C3380CC4-5D6E-409C-BE32-E72D297353CC}">
              <c16:uniqueId val="{00000000-8035-4F5C-A310-9799BC2D0034}"/>
            </c:ext>
          </c:extLst>
        </c:ser>
        <c:ser>
          <c:idx val="1"/>
          <c:order val="1"/>
          <c:tx>
            <c:strRef>
              <c:f>Sheet2!$A$3</c:f>
              <c:strCache>
                <c:ptCount val="1"/>
                <c:pt idx="0">
                  <c:v>China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Sheet2!$B$1:$AD$1</c:f>
              <c:numCache>
                <c:formatCode>General</c:formatCod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cat>
          <c:val>
            <c:numRef>
              <c:f>Sheet2!$B$3:$AD$3</c:f>
              <c:numCache>
                <c:formatCode>General</c:formatCode>
                <c:ptCount val="29"/>
                <c:pt idx="0">
                  <c:v>310.88191240489954</c:v>
                </c:pt>
                <c:pt idx="1">
                  <c:v>317.88467304092774</c:v>
                </c:pt>
                <c:pt idx="2">
                  <c:v>333.14214540018395</c:v>
                </c:pt>
                <c:pt idx="3">
                  <c:v>366.46069230207303</c:v>
                </c:pt>
                <c:pt idx="4">
                  <c:v>377.38983947995837</c:v>
                </c:pt>
                <c:pt idx="5">
                  <c:v>473.4922787180418</c:v>
                </c:pt>
                <c:pt idx="6">
                  <c:v>609.65667920248359</c:v>
                </c:pt>
                <c:pt idx="7">
                  <c:v>709.41375508503859</c:v>
                </c:pt>
                <c:pt idx="8">
                  <c:v>781.74416434105262</c:v>
                </c:pt>
                <c:pt idx="9">
                  <c:v>828.58047929568147</c:v>
                </c:pt>
                <c:pt idx="10">
                  <c:v>873.28706172579041</c:v>
                </c:pt>
                <c:pt idx="11">
                  <c:v>959.37248363969127</c:v>
                </c:pt>
                <c:pt idx="12">
                  <c:v>1053.108243004523</c:v>
                </c:pt>
                <c:pt idx="13">
                  <c:v>1148.508290441699</c:v>
                </c:pt>
                <c:pt idx="14">
                  <c:v>1288.6432518338095</c:v>
                </c:pt>
                <c:pt idx="15">
                  <c:v>1508.6680978826616</c:v>
                </c:pt>
                <c:pt idx="16">
                  <c:v>1753.417829258233</c:v>
                </c:pt>
                <c:pt idx="17">
                  <c:v>2099.2294346044728</c:v>
                </c:pt>
                <c:pt idx="18">
                  <c:v>2695.3659170966921</c:v>
                </c:pt>
                <c:pt idx="19">
                  <c:v>3471.2480543114998</c:v>
                </c:pt>
                <c:pt idx="20">
                  <c:v>3838.4339717690414</c:v>
                </c:pt>
                <c:pt idx="21">
                  <c:v>4560.5125860092876</c:v>
                </c:pt>
                <c:pt idx="22">
                  <c:v>5633.7957168393968</c:v>
                </c:pt>
                <c:pt idx="23">
                  <c:v>6337.8833227925461</c:v>
                </c:pt>
                <c:pt idx="24">
                  <c:v>7077.7707653955786</c:v>
                </c:pt>
                <c:pt idx="25">
                  <c:v>7683.5026130911847</c:v>
                </c:pt>
                <c:pt idx="26">
                  <c:v>8069.2130238951086</c:v>
                </c:pt>
                <c:pt idx="27">
                  <c:v>8117.2674654317861</c:v>
                </c:pt>
                <c:pt idx="28">
                  <c:v>8826.9940957483523</c:v>
                </c:pt>
              </c:numCache>
            </c:numRef>
          </c:val>
          <c:smooth val="0"/>
          <c:extLst>
            <c:ext xmlns:c16="http://schemas.microsoft.com/office/drawing/2014/chart" uri="{C3380CC4-5D6E-409C-BE32-E72D297353CC}">
              <c16:uniqueId val="{00000001-8035-4F5C-A310-9799BC2D0034}"/>
            </c:ext>
          </c:extLst>
        </c:ser>
        <c:ser>
          <c:idx val="2"/>
          <c:order val="2"/>
          <c:tx>
            <c:strRef>
              <c:f>Sheet2!$A$4</c:f>
              <c:strCache>
                <c:ptCount val="1"/>
                <c:pt idx="0">
                  <c:v>India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Sheet2!$B$1:$AD$1</c:f>
              <c:numCache>
                <c:formatCode>General</c:formatCod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cat>
          <c:val>
            <c:numRef>
              <c:f>Sheet2!$B$4:$AD$4</c:f>
              <c:numCache>
                <c:formatCode>General</c:formatCode>
                <c:ptCount val="29"/>
                <c:pt idx="0">
                  <c:v>342.72389813912167</c:v>
                </c:pt>
                <c:pt idx="1">
                  <c:v>363.96408731969848</c:v>
                </c:pt>
                <c:pt idx="2">
                  <c:v>300.09663658917157</c:v>
                </c:pt>
                <c:pt idx="3">
                  <c:v>313.86011009781191</c:v>
                </c:pt>
                <c:pt idx="4">
                  <c:v>298.21766383250224</c:v>
                </c:pt>
                <c:pt idx="5">
                  <c:v>342.71751868197327</c:v>
                </c:pt>
                <c:pt idx="6">
                  <c:v>370.10135530585012</c:v>
                </c:pt>
                <c:pt idx="7">
                  <c:v>396.01461228492315</c:v>
                </c:pt>
                <c:pt idx="8">
                  <c:v>411.38772078442298</c:v>
                </c:pt>
                <c:pt idx="9">
                  <c:v>409.19438586515577</c:v>
                </c:pt>
                <c:pt idx="10">
                  <c:v>437.58611782009626</c:v>
                </c:pt>
                <c:pt idx="11">
                  <c:v>438.86463044789417</c:v>
                </c:pt>
                <c:pt idx="12">
                  <c:v>447.01389657817174</c:v>
                </c:pt>
                <c:pt idx="13">
                  <c:v>466.20080422626273</c:v>
                </c:pt>
                <c:pt idx="14">
                  <c:v>541.13522787230988</c:v>
                </c:pt>
                <c:pt idx="15">
                  <c:v>621.31837671850872</c:v>
                </c:pt>
                <c:pt idx="16">
                  <c:v>707.00801901502666</c:v>
                </c:pt>
                <c:pt idx="17">
                  <c:v>792.02596975936285</c:v>
                </c:pt>
                <c:pt idx="18">
                  <c:v>1018.1663730012654</c:v>
                </c:pt>
                <c:pt idx="19">
                  <c:v>991.48463040517606</c:v>
                </c:pt>
                <c:pt idx="20">
                  <c:v>1090.3177645434016</c:v>
                </c:pt>
                <c:pt idx="21">
                  <c:v>1345.7701532092601</c:v>
                </c:pt>
                <c:pt idx="22">
                  <c:v>1461.6719573389153</c:v>
                </c:pt>
                <c:pt idx="23">
                  <c:v>1446.985409543187</c:v>
                </c:pt>
                <c:pt idx="24">
                  <c:v>1452.1953732317843</c:v>
                </c:pt>
                <c:pt idx="25">
                  <c:v>1576.0040181767263</c:v>
                </c:pt>
                <c:pt idx="26">
                  <c:v>1606.0382849888972</c:v>
                </c:pt>
                <c:pt idx="27">
                  <c:v>1717.4738780295554</c:v>
                </c:pt>
                <c:pt idx="28">
                  <c:v>1939.6129844881359</c:v>
                </c:pt>
              </c:numCache>
            </c:numRef>
          </c:val>
          <c:smooth val="0"/>
          <c:extLst>
            <c:ext xmlns:c16="http://schemas.microsoft.com/office/drawing/2014/chart" uri="{C3380CC4-5D6E-409C-BE32-E72D297353CC}">
              <c16:uniqueId val="{00000002-8035-4F5C-A310-9799BC2D0034}"/>
            </c:ext>
          </c:extLst>
        </c:ser>
        <c:ser>
          <c:idx val="3"/>
          <c:order val="3"/>
          <c:tx>
            <c:strRef>
              <c:f>Sheet2!$A$5</c:f>
              <c:strCache>
                <c:ptCount val="1"/>
                <c:pt idx="0">
                  <c:v>Russian Federation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Sheet2!$B$1:$AD$1</c:f>
              <c:numCache>
                <c:formatCode>General</c:formatCod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cat>
          <c:val>
            <c:numRef>
              <c:f>Sheet2!$B$5:$AD$5</c:f>
              <c:numCache>
                <c:formatCode>General</c:formatCode>
                <c:ptCount val="29"/>
                <c:pt idx="0">
                  <c:v>3428.7620175971301</c:v>
                </c:pt>
                <c:pt idx="1">
                  <c:v>3485.1122022466998</c:v>
                </c:pt>
                <c:pt idx="2">
                  <c:v>3485.0560001275899</c:v>
                </c:pt>
                <c:pt idx="3">
                  <c:v>3095.6597791412</c:v>
                </c:pt>
                <c:pt idx="4">
                  <c:v>2929.46211857553</c:v>
                </c:pt>
                <c:pt idx="5">
                  <c:v>2663.3945990755001</c:v>
                </c:pt>
                <c:pt idx="6">
                  <c:v>2665.7397218955898</c:v>
                </c:pt>
                <c:pt idx="7">
                  <c:v>2643.8976964978701</c:v>
                </c:pt>
                <c:pt idx="8">
                  <c:v>2737.5566623406798</c:v>
                </c:pt>
                <c:pt idx="9">
                  <c:v>1834.8469373328701</c:v>
                </c:pt>
                <c:pt idx="10">
                  <c:v>1330.7514639503599</c:v>
                </c:pt>
                <c:pt idx="11">
                  <c:v>1771.5866019099601</c:v>
                </c:pt>
                <c:pt idx="12">
                  <c:v>2100.3623859404202</c:v>
                </c:pt>
                <c:pt idx="13">
                  <c:v>2375.0590439449802</c:v>
                </c:pt>
                <c:pt idx="14">
                  <c:v>2975.1327783492502</c:v>
                </c:pt>
                <c:pt idx="15">
                  <c:v>4102.3722935487904</c:v>
                </c:pt>
                <c:pt idx="16">
                  <c:v>5323.4738765559296</c:v>
                </c:pt>
                <c:pt idx="17">
                  <c:v>6920.1943978360796</c:v>
                </c:pt>
                <c:pt idx="18">
                  <c:v>9101.2530848043698</c:v>
                </c:pt>
                <c:pt idx="19">
                  <c:v>11635.26037297</c:v>
                </c:pt>
                <c:pt idx="20">
                  <c:v>8562.8095984239808</c:v>
                </c:pt>
                <c:pt idx="21">
                  <c:v>10674.987707365</c:v>
                </c:pt>
                <c:pt idx="22">
                  <c:v>14351.2120537753</c:v>
                </c:pt>
                <c:pt idx="23">
                  <c:v>15434.574780712601</c:v>
                </c:pt>
                <c:pt idx="24">
                  <c:v>16007.089993444401</c:v>
                </c:pt>
                <c:pt idx="25">
                  <c:v>14125.908727427201</c:v>
                </c:pt>
                <c:pt idx="26">
                  <c:v>9329.2907132364908</c:v>
                </c:pt>
                <c:pt idx="27">
                  <c:v>8748.3688528420207</c:v>
                </c:pt>
                <c:pt idx="28">
                  <c:v>10743.0965915463</c:v>
                </c:pt>
              </c:numCache>
            </c:numRef>
          </c:val>
          <c:smooth val="0"/>
          <c:extLst>
            <c:ext xmlns:c16="http://schemas.microsoft.com/office/drawing/2014/chart" uri="{C3380CC4-5D6E-409C-BE32-E72D297353CC}">
              <c16:uniqueId val="{00000003-8035-4F5C-A310-9799BC2D0034}"/>
            </c:ext>
          </c:extLst>
        </c:ser>
        <c:ser>
          <c:idx val="4"/>
          <c:order val="4"/>
          <c:tx>
            <c:strRef>
              <c:f>Sheet2!$A$6</c:f>
              <c:strCache>
                <c:ptCount val="1"/>
                <c:pt idx="0">
                  <c:v>World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Sheet2!$B$1:$AD$1</c:f>
              <c:numCache>
                <c:formatCode>General</c:formatCod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numCache>
            </c:numRef>
          </c:cat>
          <c:val>
            <c:numRef>
              <c:f>Sheet2!$B$6:$AD$6</c:f>
              <c:numCache>
                <c:formatCode>General</c:formatCode>
                <c:ptCount val="29"/>
                <c:pt idx="0">
                  <c:v>3863.7482779233878</c:v>
                </c:pt>
                <c:pt idx="1">
                  <c:v>4268.7853871592806</c:v>
                </c:pt>
                <c:pt idx="2">
                  <c:v>4449.3078043927744</c:v>
                </c:pt>
                <c:pt idx="3">
                  <c:v>4653.1928229219557</c:v>
                </c:pt>
                <c:pt idx="4">
                  <c:v>4657.2474986117313</c:v>
                </c:pt>
                <c:pt idx="5">
                  <c:v>4929.3525261035666</c:v>
                </c:pt>
                <c:pt idx="6">
                  <c:v>5398.8581728604195</c:v>
                </c:pt>
                <c:pt idx="7">
                  <c:v>5440.9477785972394</c:v>
                </c:pt>
                <c:pt idx="8">
                  <c:v>5345.9233830387193</c:v>
                </c:pt>
                <c:pt idx="9">
                  <c:v>5258.4675569658948</c:v>
                </c:pt>
                <c:pt idx="10">
                  <c:v>5381.1579488443585</c:v>
                </c:pt>
                <c:pt idx="11">
                  <c:v>5483.9743482053909</c:v>
                </c:pt>
                <c:pt idx="12">
                  <c:v>5380.6811836213737</c:v>
                </c:pt>
                <c:pt idx="13">
                  <c:v>5516.2171828117143</c:v>
                </c:pt>
                <c:pt idx="14">
                  <c:v>6113.7625592274035</c:v>
                </c:pt>
                <c:pt idx="15">
                  <c:v>6799.5225932702206</c:v>
                </c:pt>
                <c:pt idx="16">
                  <c:v>7271.4164935996105</c:v>
                </c:pt>
                <c:pt idx="17">
                  <c:v>7777.1929583645424</c:v>
                </c:pt>
                <c:pt idx="18">
                  <c:v>8653.4985415220017</c:v>
                </c:pt>
                <c:pt idx="19">
                  <c:v>9374.9150724669307</c:v>
                </c:pt>
                <c:pt idx="20">
                  <c:v>8779.8868228954234</c:v>
                </c:pt>
                <c:pt idx="21">
                  <c:v>9513.6177978197466</c:v>
                </c:pt>
                <c:pt idx="22">
                  <c:v>10448.682265024043</c:v>
                </c:pt>
                <c:pt idx="23">
                  <c:v>10559.196273550075</c:v>
                </c:pt>
                <c:pt idx="24">
                  <c:v>10723.606658094965</c:v>
                </c:pt>
                <c:pt idx="25">
                  <c:v>10882.675157599713</c:v>
                </c:pt>
                <c:pt idx="26">
                  <c:v>10172.222816682557</c:v>
                </c:pt>
                <c:pt idx="27">
                  <c:v>10200.860600771019</c:v>
                </c:pt>
                <c:pt idx="28">
                  <c:v>10714.465954005174</c:v>
                </c:pt>
              </c:numCache>
            </c:numRef>
          </c:val>
          <c:smooth val="0"/>
          <c:extLst>
            <c:ext xmlns:c16="http://schemas.microsoft.com/office/drawing/2014/chart" uri="{C3380CC4-5D6E-409C-BE32-E72D297353CC}">
              <c16:uniqueId val="{00000004-8035-4F5C-A310-9799BC2D0034}"/>
            </c:ext>
          </c:extLst>
        </c:ser>
        <c:dLbls>
          <c:showLegendKey val="0"/>
          <c:showVal val="0"/>
          <c:showCatName val="0"/>
          <c:showSerName val="0"/>
          <c:showPercent val="0"/>
          <c:showBubbleSize val="0"/>
        </c:dLbls>
        <c:marker val="1"/>
        <c:smooth val="0"/>
        <c:axId val="721988688"/>
        <c:axId val="721989104"/>
      </c:lineChart>
      <c:catAx>
        <c:axId val="72198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21989104"/>
        <c:crosses val="autoZero"/>
        <c:auto val="1"/>
        <c:lblAlgn val="ctr"/>
        <c:lblOffset val="100"/>
        <c:noMultiLvlLbl val="0"/>
      </c:catAx>
      <c:valAx>
        <c:axId val="72198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21988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GDP, current billion USD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Sheet3!$A$9</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Sheet3!$B$8:$AD$8</c:f>
              <c:strCach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strCache>
            </c:strRef>
          </c:cat>
          <c:val>
            <c:numRef>
              <c:f>Sheet3!$B$9:$AD$9</c:f>
              <c:numCache>
                <c:formatCode>General</c:formatCode>
                <c:ptCount val="29"/>
                <c:pt idx="0">
                  <c:v>425.59530999999998</c:v>
                </c:pt>
                <c:pt idx="1">
                  <c:v>461.95178199999992</c:v>
                </c:pt>
                <c:pt idx="2">
                  <c:v>602.86</c:v>
                </c:pt>
                <c:pt idx="3">
                  <c:v>400.59924999999998</c:v>
                </c:pt>
                <c:pt idx="4">
                  <c:v>437.79857763975161</c:v>
                </c:pt>
                <c:pt idx="5">
                  <c:v>558.11199749726268</c:v>
                </c:pt>
                <c:pt idx="6">
                  <c:v>769.30538618284857</c:v>
                </c:pt>
                <c:pt idx="7">
                  <c:v>850.4264329917421</c:v>
                </c:pt>
                <c:pt idx="8">
                  <c:v>883.19962532467525</c:v>
                </c:pt>
                <c:pt idx="9">
                  <c:v>863.72341163291674</c:v>
                </c:pt>
                <c:pt idx="10">
                  <c:v>599.38857998567266</c:v>
                </c:pt>
                <c:pt idx="11">
                  <c:v>655.42064547690609</c:v>
                </c:pt>
                <c:pt idx="12">
                  <c:v>559.37227608196577</c:v>
                </c:pt>
                <c:pt idx="13">
                  <c:v>507.96248770002393</c:v>
                </c:pt>
                <c:pt idx="14">
                  <c:v>558.31992083197929</c:v>
                </c:pt>
                <c:pt idx="15">
                  <c:v>669.31665401709415</c:v>
                </c:pt>
                <c:pt idx="16">
                  <c:v>891.63017581334202</c:v>
                </c:pt>
                <c:pt idx="17">
                  <c:v>1107.6402978899464</c:v>
                </c:pt>
                <c:pt idx="18">
                  <c:v>1397.0843459503876</c:v>
                </c:pt>
                <c:pt idx="19">
                  <c:v>1695.8245719271458</c:v>
                </c:pt>
                <c:pt idx="20">
                  <c:v>1667.0197809342803</c:v>
                </c:pt>
                <c:pt idx="21">
                  <c:v>2208.8716462028192</c:v>
                </c:pt>
                <c:pt idx="22">
                  <c:v>2616.2015781922523</c:v>
                </c:pt>
                <c:pt idx="23">
                  <c:v>2465.1886744150324</c:v>
                </c:pt>
                <c:pt idx="24">
                  <c:v>2472.8069199016745</c:v>
                </c:pt>
                <c:pt idx="25">
                  <c:v>2455.9936251593708</c:v>
                </c:pt>
                <c:pt idx="26">
                  <c:v>1802.2143737413205</c:v>
                </c:pt>
                <c:pt idx="27">
                  <c:v>1793.9890484092866</c:v>
                </c:pt>
                <c:pt idx="28">
                  <c:v>2055.5055022247288</c:v>
                </c:pt>
              </c:numCache>
            </c:numRef>
          </c:val>
          <c:smooth val="0"/>
          <c:extLst>
            <c:ext xmlns:c16="http://schemas.microsoft.com/office/drawing/2014/chart" uri="{C3380CC4-5D6E-409C-BE32-E72D297353CC}">
              <c16:uniqueId val="{00000000-9298-492D-A280-15191C95AE7F}"/>
            </c:ext>
          </c:extLst>
        </c:ser>
        <c:ser>
          <c:idx val="1"/>
          <c:order val="1"/>
          <c:tx>
            <c:strRef>
              <c:f>Sheet3!$A$10</c:f>
              <c:strCache>
                <c:ptCount val="1"/>
                <c:pt idx="0">
                  <c:v>China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Sheet3!$B$8:$AD$8</c:f>
              <c:strCach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strCache>
            </c:strRef>
          </c:cat>
          <c:val>
            <c:numRef>
              <c:f>Sheet3!$B$10:$AD$10</c:f>
              <c:numCache>
                <c:formatCode>General</c:formatCode>
                <c:ptCount val="29"/>
                <c:pt idx="0">
                  <c:v>347.76805131174086</c:v>
                </c:pt>
                <c:pt idx="1">
                  <c:v>360.85791256596559</c:v>
                </c:pt>
                <c:pt idx="2">
                  <c:v>383.37331808362364</c:v>
                </c:pt>
                <c:pt idx="3">
                  <c:v>426.915712711146</c:v>
                </c:pt>
                <c:pt idx="4">
                  <c:v>444.73128243676217</c:v>
                </c:pt>
                <c:pt idx="5">
                  <c:v>564.32467000591737</c:v>
                </c:pt>
                <c:pt idx="6">
                  <c:v>734.54789822050839</c:v>
                </c:pt>
                <c:pt idx="7">
                  <c:v>863.74671750378866</c:v>
                </c:pt>
                <c:pt idx="8">
                  <c:v>961.60395295182036</c:v>
                </c:pt>
                <c:pt idx="9">
                  <c:v>1029.0430975540821</c:v>
                </c:pt>
                <c:pt idx="10">
                  <c:v>1093.997267271058</c:v>
                </c:pt>
                <c:pt idx="11">
                  <c:v>1211.346869605238</c:v>
                </c:pt>
                <c:pt idx="12">
                  <c:v>1339.3957188653028</c:v>
                </c:pt>
                <c:pt idx="13">
                  <c:v>1470.5500150815515</c:v>
                </c:pt>
                <c:pt idx="14">
                  <c:v>1660.2879656626801</c:v>
                </c:pt>
                <c:pt idx="15">
                  <c:v>1955.3470049632708</c:v>
                </c:pt>
                <c:pt idx="16">
                  <c:v>2285.9658923605434</c:v>
                </c:pt>
                <c:pt idx="17">
                  <c:v>2752.1317733551559</c:v>
                </c:pt>
                <c:pt idx="18">
                  <c:v>3552.182311652974</c:v>
                </c:pt>
                <c:pt idx="19">
                  <c:v>4598.2060913839996</c:v>
                </c:pt>
                <c:pt idx="20">
                  <c:v>5109.9536092572544</c:v>
                </c:pt>
                <c:pt idx="21">
                  <c:v>6100.6204888675538</c:v>
                </c:pt>
                <c:pt idx="22">
                  <c:v>7572.5538368753387</c:v>
                </c:pt>
                <c:pt idx="23">
                  <c:v>8560.5473146792792</c:v>
                </c:pt>
                <c:pt idx="24">
                  <c:v>9607.2244815326503</c:v>
                </c:pt>
                <c:pt idx="25">
                  <c:v>10482.372109961911</c:v>
                </c:pt>
                <c:pt idx="26">
                  <c:v>11064.666282625451</c:v>
                </c:pt>
                <c:pt idx="27">
                  <c:v>11190.992550229514</c:v>
                </c:pt>
                <c:pt idx="28">
                  <c:v>12237.700479375037</c:v>
                </c:pt>
              </c:numCache>
            </c:numRef>
          </c:val>
          <c:smooth val="0"/>
          <c:extLst>
            <c:ext xmlns:c16="http://schemas.microsoft.com/office/drawing/2014/chart" uri="{C3380CC4-5D6E-409C-BE32-E72D297353CC}">
              <c16:uniqueId val="{00000001-9298-492D-A280-15191C95AE7F}"/>
            </c:ext>
          </c:extLst>
        </c:ser>
        <c:ser>
          <c:idx val="2"/>
          <c:order val="2"/>
          <c:tx>
            <c:strRef>
              <c:f>Sheet3!$A$11</c:f>
              <c:strCache>
                <c:ptCount val="1"/>
                <c:pt idx="0">
                  <c:v>India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Sheet3!$B$8:$AD$8</c:f>
              <c:strCach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strCache>
            </c:strRef>
          </c:cat>
          <c:val>
            <c:numRef>
              <c:f>Sheet3!$B$11:$AD$11</c:f>
              <c:numCache>
                <c:formatCode>General</c:formatCode>
                <c:ptCount val="29"/>
                <c:pt idx="0">
                  <c:v>292.09330831964178</c:v>
                </c:pt>
                <c:pt idx="1">
                  <c:v>316.69733789451311</c:v>
                </c:pt>
                <c:pt idx="2">
                  <c:v>266.50228109411717</c:v>
                </c:pt>
                <c:pt idx="3">
                  <c:v>284.36388408010134</c:v>
                </c:pt>
                <c:pt idx="4">
                  <c:v>275.57036343190185</c:v>
                </c:pt>
                <c:pt idx="5">
                  <c:v>322.90990230889207</c:v>
                </c:pt>
                <c:pt idx="6">
                  <c:v>355.47598417745098</c:v>
                </c:pt>
                <c:pt idx="7">
                  <c:v>387.65601779859611</c:v>
                </c:pt>
                <c:pt idx="8">
                  <c:v>410.32030047028258</c:v>
                </c:pt>
                <c:pt idx="9">
                  <c:v>415.73087417112993</c:v>
                </c:pt>
                <c:pt idx="10">
                  <c:v>452.69999838691376</c:v>
                </c:pt>
                <c:pt idx="11">
                  <c:v>462.14679933769793</c:v>
                </c:pt>
                <c:pt idx="12">
                  <c:v>478.96549106077128</c:v>
                </c:pt>
                <c:pt idx="13">
                  <c:v>508.06895206590076</c:v>
                </c:pt>
                <c:pt idx="14">
                  <c:v>599.59290201634508</c:v>
                </c:pt>
                <c:pt idx="15">
                  <c:v>699.68885293027654</c:v>
                </c:pt>
                <c:pt idx="16">
                  <c:v>808.90107722283915</c:v>
                </c:pt>
                <c:pt idx="17">
                  <c:v>920.31652972974746</c:v>
                </c:pt>
                <c:pt idx="18">
                  <c:v>1201.1117684102687</c:v>
                </c:pt>
                <c:pt idx="19">
                  <c:v>1186.9527576361102</c:v>
                </c:pt>
                <c:pt idx="20">
                  <c:v>1323.9402958740613</c:v>
                </c:pt>
                <c:pt idx="21">
                  <c:v>1656.6170731247109</c:v>
                </c:pt>
                <c:pt idx="22">
                  <c:v>1823.0499277720462</c:v>
                </c:pt>
                <c:pt idx="23">
                  <c:v>1827.6378591362343</c:v>
                </c:pt>
                <c:pt idx="24">
                  <c:v>1856.722121394419</c:v>
                </c:pt>
                <c:pt idx="25">
                  <c:v>2039.1274462993022</c:v>
                </c:pt>
                <c:pt idx="26">
                  <c:v>2102.3908089970901</c:v>
                </c:pt>
                <c:pt idx="27">
                  <c:v>2274.2297105300272</c:v>
                </c:pt>
                <c:pt idx="28">
                  <c:v>2597.4911628976711</c:v>
                </c:pt>
              </c:numCache>
            </c:numRef>
          </c:val>
          <c:smooth val="0"/>
          <c:extLst>
            <c:ext xmlns:c16="http://schemas.microsoft.com/office/drawing/2014/chart" uri="{C3380CC4-5D6E-409C-BE32-E72D297353CC}">
              <c16:uniqueId val="{00000002-9298-492D-A280-15191C95AE7F}"/>
            </c:ext>
          </c:extLst>
        </c:ser>
        <c:ser>
          <c:idx val="3"/>
          <c:order val="3"/>
          <c:tx>
            <c:strRef>
              <c:f>Sheet3!$A$12</c:f>
              <c:strCache>
                <c:ptCount val="1"/>
                <c:pt idx="0">
                  <c:v>Russian Federation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Sheet3!$B$8:$AD$8</c:f>
              <c:strCach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strCache>
            </c:strRef>
          </c:cat>
          <c:val>
            <c:numRef>
              <c:f>Sheet3!$B$12:$AD$12</c:f>
              <c:numCache>
                <c:formatCode>General</c:formatCode>
                <c:ptCount val="29"/>
                <c:pt idx="0">
                  <c:v>506.50017396026925</c:v>
                </c:pt>
                <c:pt idx="1">
                  <c:v>516.81427402195584</c:v>
                </c:pt>
                <c:pt idx="2">
                  <c:v>517.96296296296305</c:v>
                </c:pt>
                <c:pt idx="3">
                  <c:v>460.29055690072636</c:v>
                </c:pt>
                <c:pt idx="4">
                  <c:v>435.08371385083717</c:v>
                </c:pt>
                <c:pt idx="5">
                  <c:v>395.0773012484637</c:v>
                </c:pt>
                <c:pt idx="6">
                  <c:v>395.53106656329601</c:v>
                </c:pt>
                <c:pt idx="7">
                  <c:v>391.71999375682844</c:v>
                </c:pt>
                <c:pt idx="8">
                  <c:v>404.92653414001728</c:v>
                </c:pt>
                <c:pt idx="9">
                  <c:v>270.95311695002573</c:v>
                </c:pt>
                <c:pt idx="10">
                  <c:v>195.90576766856213</c:v>
                </c:pt>
                <c:pt idx="11">
                  <c:v>259.70849626733025</c:v>
                </c:pt>
                <c:pt idx="12">
                  <c:v>306.60267398011649</c:v>
                </c:pt>
                <c:pt idx="13">
                  <c:v>345.11043869218497</c:v>
                </c:pt>
                <c:pt idx="14">
                  <c:v>430.34777073178685</c:v>
                </c:pt>
                <c:pt idx="15">
                  <c:v>591.01669074279766</c:v>
                </c:pt>
                <c:pt idx="16">
                  <c:v>764.01710799239163</c:v>
                </c:pt>
                <c:pt idx="17">
                  <c:v>989.93054227869516</c:v>
                </c:pt>
                <c:pt idx="18">
                  <c:v>1299.7052476857643</c:v>
                </c:pt>
                <c:pt idx="19">
                  <c:v>1660.8444084996115</c:v>
                </c:pt>
                <c:pt idx="20">
                  <c:v>1222.6436969918461</c:v>
                </c:pt>
                <c:pt idx="21">
                  <c:v>1524.9161120788729</c:v>
                </c:pt>
                <c:pt idx="22">
                  <c:v>2051.6617320597775</c:v>
                </c:pt>
                <c:pt idx="23">
                  <c:v>2210.2569769453753</c:v>
                </c:pt>
                <c:pt idx="24">
                  <c:v>2297.1280390582056</c:v>
                </c:pt>
                <c:pt idx="25">
                  <c:v>2063.6626651718943</c:v>
                </c:pt>
                <c:pt idx="26">
                  <c:v>1368.4007054910178</c:v>
                </c:pt>
                <c:pt idx="27">
                  <c:v>1284.7276021737089</c:v>
                </c:pt>
                <c:pt idx="28">
                  <c:v>1577.5241459631695</c:v>
                </c:pt>
              </c:numCache>
            </c:numRef>
          </c:val>
          <c:smooth val="0"/>
          <c:extLst>
            <c:ext xmlns:c16="http://schemas.microsoft.com/office/drawing/2014/chart" uri="{C3380CC4-5D6E-409C-BE32-E72D297353CC}">
              <c16:uniqueId val="{00000003-9298-492D-A280-15191C95AE7F}"/>
            </c:ext>
          </c:extLst>
        </c:ser>
        <c:dLbls>
          <c:showLegendKey val="0"/>
          <c:showVal val="0"/>
          <c:showCatName val="0"/>
          <c:showSerName val="0"/>
          <c:showPercent val="0"/>
          <c:showBubbleSize val="0"/>
        </c:dLbls>
        <c:marker val="1"/>
        <c:smooth val="0"/>
        <c:axId val="536812864"/>
        <c:axId val="536812032"/>
      </c:lineChart>
      <c:catAx>
        <c:axId val="53681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6812032"/>
        <c:crosses val="autoZero"/>
        <c:auto val="1"/>
        <c:lblAlgn val="ctr"/>
        <c:lblOffset val="100"/>
        <c:noMultiLvlLbl val="0"/>
      </c:catAx>
      <c:valAx>
        <c:axId val="53681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3681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of World GDP,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Sheet4!$K$1</c:f>
              <c:strCache>
                <c:ptCount val="1"/>
                <c:pt idx="0">
                  <c:v>2017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FF-4C21-8832-23114DF11CC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FF-4C21-8832-23114DF11C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FF-4C21-8832-23114DF11C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FF-4C21-8832-23114DF11CC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FF-4C21-8832-23114DF11CC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FF-4C21-8832-23114DF11CC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Sheet4!$J$2:$J$7</c:f>
              <c:strCache>
                <c:ptCount val="6"/>
                <c:pt idx="0">
                  <c:v>USA</c:v>
                </c:pt>
                <c:pt idx="1">
                  <c:v>Brazil</c:v>
                </c:pt>
                <c:pt idx="2">
                  <c:v>China</c:v>
                </c:pt>
                <c:pt idx="3">
                  <c:v>India</c:v>
                </c:pt>
                <c:pt idx="4">
                  <c:v>Russian Federation</c:v>
                </c:pt>
                <c:pt idx="5">
                  <c:v>Rest of the World</c:v>
                </c:pt>
              </c:strCache>
            </c:strRef>
          </c:cat>
          <c:val>
            <c:numRef>
              <c:f>Sheet4!$K$2:$K$7</c:f>
              <c:numCache>
                <c:formatCode>General</c:formatCode>
                <c:ptCount val="6"/>
                <c:pt idx="0">
                  <c:v>19390.603999999999</c:v>
                </c:pt>
                <c:pt idx="1">
                  <c:v>2055.5055022247288</c:v>
                </c:pt>
                <c:pt idx="2">
                  <c:v>12237.700479375037</c:v>
                </c:pt>
                <c:pt idx="3">
                  <c:v>2597.4911628976711</c:v>
                </c:pt>
                <c:pt idx="4">
                  <c:v>1577.5241459631695</c:v>
                </c:pt>
                <c:pt idx="5">
                  <c:v>42824.962147397215</c:v>
                </c:pt>
              </c:numCache>
            </c:numRef>
          </c:val>
          <c:extLst>
            <c:ext xmlns:c16="http://schemas.microsoft.com/office/drawing/2014/chart" uri="{C3380CC4-5D6E-409C-BE32-E72D297353CC}">
              <c16:uniqueId val="{0000000C-99FF-4C21-8832-23114DF11CC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1626040634382304"/>
          <c:y val="0.19375978002749655"/>
          <c:w val="0.27158154088480307"/>
          <c:h val="0.5429246344206972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GDP, current USD</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Sheet3!$I$1</c:f>
              <c:strCache>
                <c:ptCount val="1"/>
                <c:pt idx="0">
                  <c:v>GDP</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9B-4FF0-9CB8-8003190FCE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9B-4FF0-9CB8-8003190FCE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9B-4FF0-9CB8-8003190FCE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9B-4FF0-9CB8-8003190FCE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F9B-4FF0-9CB8-8003190FCE4D}"/>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Sheet3!$H$2:$H$6</c:f>
              <c:strCache>
                <c:ptCount val="5"/>
                <c:pt idx="0">
                  <c:v>Advanced EMs</c:v>
                </c:pt>
                <c:pt idx="1">
                  <c:v>China</c:v>
                </c:pt>
                <c:pt idx="2">
                  <c:v>Secondary EMs minus China</c:v>
                </c:pt>
                <c:pt idx="3">
                  <c:v>Frontier EMs</c:v>
                </c:pt>
                <c:pt idx="4">
                  <c:v>The rest of the World</c:v>
                </c:pt>
              </c:strCache>
            </c:strRef>
          </c:cat>
          <c:val>
            <c:numRef>
              <c:f>Sheet3!$I$2:$I$6</c:f>
              <c:numCache>
                <c:formatCode>General</c:formatCode>
                <c:ptCount val="5"/>
                <c:pt idx="0">
                  <c:v>5621210290159.9063</c:v>
                </c:pt>
                <c:pt idx="1">
                  <c:v>11007720594138.9</c:v>
                </c:pt>
                <c:pt idx="2">
                  <c:v>6439745316230.3789</c:v>
                </c:pt>
                <c:pt idx="3">
                  <c:v>1952635149577.2317</c:v>
                </c:pt>
                <c:pt idx="4">
                  <c:v>49131165001659.188</c:v>
                </c:pt>
              </c:numCache>
            </c:numRef>
          </c:val>
          <c:extLst>
            <c:ext xmlns:c16="http://schemas.microsoft.com/office/drawing/2014/chart" uri="{C3380CC4-5D6E-409C-BE32-E72D297353CC}">
              <c16:uniqueId val="{0000000A-2F9B-4FF0-9CB8-8003190FCE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dirty="0"/>
              <a:t>Export, </a:t>
            </a:r>
            <a:r>
              <a:rPr lang="en-US" sz="2500" baseline="0" dirty="0" smtClean="0"/>
              <a:t>BOP, current </a:t>
            </a:r>
            <a:r>
              <a:rPr lang="en-US" sz="2500" baseline="0" dirty="0"/>
              <a:t>USD</a:t>
            </a:r>
          </a:p>
        </c:rich>
      </c:tx>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Sheet4!$C$2</c:f>
              <c:strCache>
                <c:ptCount val="1"/>
                <c:pt idx="0">
                  <c:v>Export, current USD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CF-4368-91F0-5029ECC729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CF-4368-91F0-5029ECC729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CF-4368-91F0-5029ECC729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6CF-4368-91F0-5029ECC7294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6CF-4368-91F0-5029ECC7294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Sheet4!$B$3:$B$7</c:f>
              <c:strCache>
                <c:ptCount val="5"/>
                <c:pt idx="0">
                  <c:v>Advanced EMs</c:v>
                </c:pt>
                <c:pt idx="1">
                  <c:v>China</c:v>
                </c:pt>
                <c:pt idx="2">
                  <c:v>Secondary EMs minus China</c:v>
                </c:pt>
                <c:pt idx="3">
                  <c:v>Frontier EMs</c:v>
                </c:pt>
                <c:pt idx="4">
                  <c:v>The rest of the World</c:v>
                </c:pt>
              </c:strCache>
            </c:strRef>
          </c:cat>
          <c:val>
            <c:numRef>
              <c:f>Sheet4!$C$3:$C$7</c:f>
              <c:numCache>
                <c:formatCode>General</c:formatCode>
                <c:ptCount val="5"/>
                <c:pt idx="0">
                  <c:v>1968390148509.2385</c:v>
                </c:pt>
                <c:pt idx="1">
                  <c:v>2429293227747.6001</c:v>
                </c:pt>
                <c:pt idx="2">
                  <c:v>1380689281462.688</c:v>
                </c:pt>
                <c:pt idx="3">
                  <c:v>758411843282.51147</c:v>
                </c:pt>
                <c:pt idx="4">
                  <c:v>14790201629106.096</c:v>
                </c:pt>
              </c:numCache>
            </c:numRef>
          </c:val>
          <c:extLst>
            <c:ext xmlns:c16="http://schemas.microsoft.com/office/drawing/2014/chart" uri="{C3380CC4-5D6E-409C-BE32-E72D297353CC}">
              <c16:uniqueId val="{0000000A-E6CF-4368-91F0-5029ECC7294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[API_BX.KLT.DINV.CD.WD_DS2_en_excel_v2.xls]Sheet4!$E$2</c:f>
              <c:strCache>
                <c:ptCount val="1"/>
                <c:pt idx="0">
                  <c:v>FDI, net inflows, BOP, current USD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82-402F-B67B-38FAED3BB3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82-402F-B67B-38FAED3BB3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82-402F-B67B-38FAED3BB3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82-402F-B67B-38FAED3BB3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82-402F-B67B-38FAED3BB33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[API_BX.KLT.DINV.CD.WD_DS2_en_excel_v2.xls]Sheet4!$D$3:$D$7</c:f>
              <c:strCache>
                <c:ptCount val="5"/>
                <c:pt idx="0">
                  <c:v>Advanced EMs</c:v>
                </c:pt>
                <c:pt idx="1">
                  <c:v>China</c:v>
                </c:pt>
                <c:pt idx="2">
                  <c:v>Secondary EMs</c:v>
                </c:pt>
                <c:pt idx="3">
                  <c:v>Frontier EMs</c:v>
                </c:pt>
                <c:pt idx="4">
                  <c:v>The rest of the World</c:v>
                </c:pt>
              </c:strCache>
            </c:strRef>
          </c:cat>
          <c:val>
            <c:numRef>
              <c:f>[API_BX.KLT.DINV.CD.WD_DS2_en_excel_v2.xls]Sheet4!$E$3:$E$7</c:f>
              <c:numCache>
                <c:formatCode>General</c:formatCode>
                <c:ptCount val="5"/>
                <c:pt idx="0">
                  <c:v>160691601245.27484</c:v>
                </c:pt>
                <c:pt idx="1">
                  <c:v>249858920110.79199</c:v>
                </c:pt>
                <c:pt idx="2">
                  <c:v>136294508538.55006</c:v>
                </c:pt>
                <c:pt idx="3">
                  <c:v>49008973824.296371</c:v>
                </c:pt>
                <c:pt idx="4">
                  <c:v>1568804598962.9902</c:v>
                </c:pt>
              </c:numCache>
            </c:numRef>
          </c:val>
          <c:extLst>
            <c:ext xmlns:c16="http://schemas.microsoft.com/office/drawing/2014/chart" uri="{C3380CC4-5D6E-409C-BE32-E72D297353CC}">
              <c16:uniqueId val="{0000000A-F082-402F-B67B-38FAED3BB33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Sheet4!$F$6</c:f>
              <c:strCache>
                <c:ptCount val="1"/>
                <c:pt idx="0">
                  <c:v>Population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9F-4DE8-8354-0C30EE5596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9F-4DE8-8354-0C30EE5596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9F-4DE8-8354-0C30EE5596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9F-4DE8-8354-0C30EE5596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9F-4DE8-8354-0C30EE5596D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Sheet4!$E$7:$E$11</c:f>
              <c:strCache>
                <c:ptCount val="5"/>
                <c:pt idx="0">
                  <c:v>Advanced EMs</c:v>
                </c:pt>
                <c:pt idx="1">
                  <c:v>China</c:v>
                </c:pt>
                <c:pt idx="2">
                  <c:v>Secondary EMs minus China</c:v>
                </c:pt>
                <c:pt idx="3">
                  <c:v>Frontier EMs</c:v>
                </c:pt>
                <c:pt idx="4">
                  <c:v>The rest of the World</c:v>
                </c:pt>
              </c:strCache>
            </c:strRef>
          </c:cat>
          <c:val>
            <c:numRef>
              <c:f>Sheet4!$F$7:$F$11</c:f>
              <c:numCache>
                <c:formatCode>General</c:formatCode>
                <c:ptCount val="5"/>
                <c:pt idx="0">
                  <c:v>635996999</c:v>
                </c:pt>
                <c:pt idx="1">
                  <c:v>1371220000</c:v>
                </c:pt>
                <c:pt idx="2">
                  <c:v>2202789340</c:v>
                </c:pt>
                <c:pt idx="3">
                  <c:v>667935968</c:v>
                </c:pt>
                <c:pt idx="4">
                  <c:v>2468690730</c:v>
                </c:pt>
              </c:numCache>
            </c:numRef>
          </c:val>
          <c:extLst>
            <c:ext xmlns:c16="http://schemas.microsoft.com/office/drawing/2014/chart" uri="{C3380CC4-5D6E-409C-BE32-E72D297353CC}">
              <c16:uniqueId val="{0000000A-EF9F-4DE8-8354-0C30EE5596D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pi.em!$D$23</c:f>
              <c:strCache>
                <c:ptCount val="1"/>
                <c:pt idx="0">
                  <c:v>Argentina</c:v>
                </c:pt>
              </c:strCache>
            </c:strRef>
          </c:tx>
          <c:spPr>
            <a:ln w="28575" cap="rnd">
              <a:solidFill>
                <a:schemeClr val="accent1"/>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pi.em!$E$23:$AE$23</c:f>
              <c:numCache>
                <c:formatCode>General</c:formatCode>
                <c:ptCount val="27"/>
                <c:pt idx="0">
                  <c:v>0</c:v>
                </c:pt>
                <c:pt idx="1">
                  <c:v>0</c:v>
                </c:pt>
                <c:pt idx="2">
                  <c:v>1213.7705493578501</c:v>
                </c:pt>
                <c:pt idx="3">
                  <c:v>5671.2533031701296</c:v>
                </c:pt>
                <c:pt idx="4">
                  <c:v>4220.2906321919399</c:v>
                </c:pt>
                <c:pt idx="5">
                  <c:v>1552.41868020371</c:v>
                </c:pt>
                <c:pt idx="6">
                  <c:v>867.34054768530405</c:v>
                </c:pt>
                <c:pt idx="7">
                  <c:v>2319.2791051559302</c:v>
                </c:pt>
                <c:pt idx="8">
                  <c:v>-209.63543675428201</c:v>
                </c:pt>
                <c:pt idx="9">
                  <c:v>-10772.7176693972</c:v>
                </c:pt>
                <c:pt idx="10">
                  <c:v>-3227.1850848807999</c:v>
                </c:pt>
                <c:pt idx="11">
                  <c:v>31.126954250941701</c:v>
                </c:pt>
                <c:pt idx="12">
                  <c:v>-115.88</c:v>
                </c:pt>
                <c:pt idx="13">
                  <c:v>65.349999999999994</c:v>
                </c:pt>
                <c:pt idx="14">
                  <c:v>-86.15</c:v>
                </c:pt>
                <c:pt idx="15">
                  <c:v>-48.1</c:v>
                </c:pt>
                <c:pt idx="16">
                  <c:v>706.65572892192404</c:v>
                </c:pt>
                <c:pt idx="17">
                  <c:v>1784.9350115503198</c:v>
                </c:pt>
                <c:pt idx="18">
                  <c:v>-530.62177563144098</c:v>
                </c:pt>
                <c:pt idx="19">
                  <c:v>-211.91786454492001</c:v>
                </c:pt>
                <c:pt idx="20">
                  <c:v>-71.016321568709301</c:v>
                </c:pt>
                <c:pt idx="21">
                  <c:v>-208.19566076712599</c:v>
                </c:pt>
                <c:pt idx="22">
                  <c:v>-134.90771829620701</c:v>
                </c:pt>
                <c:pt idx="23">
                  <c:v>341.877784391246</c:v>
                </c:pt>
                <c:pt idx="24">
                  <c:v>217.89959726065001</c:v>
                </c:pt>
                <c:pt idx="25">
                  <c:v>239.11155289074901</c:v>
                </c:pt>
                <c:pt idx="26">
                  <c:v>985.21666897022499</c:v>
                </c:pt>
              </c:numCache>
            </c:numRef>
          </c:val>
          <c:smooth val="0"/>
          <c:extLst>
            <c:ext xmlns:c16="http://schemas.microsoft.com/office/drawing/2014/chart" uri="{C3380CC4-5D6E-409C-BE32-E72D297353CC}">
              <c16:uniqueId val="{00000000-8DC1-4E0B-8936-C59CF5C64854}"/>
            </c:ext>
          </c:extLst>
        </c:ser>
        <c:ser>
          <c:idx val="1"/>
          <c:order val="1"/>
          <c:tx>
            <c:strRef>
              <c:f>pi.em!$D$24</c:f>
              <c:strCache>
                <c:ptCount val="1"/>
                <c:pt idx="0">
                  <c:v>Bangladesh</c:v>
                </c:pt>
              </c:strCache>
            </c:strRef>
          </c:tx>
          <c:spPr>
            <a:ln w="28575" cap="rnd">
              <a:solidFill>
                <a:schemeClr val="accent2"/>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pi.em!$E$24:$AE$24</c:f>
              <c:numCache>
                <c:formatCode>General</c:formatCode>
                <c:ptCount val="27"/>
                <c:pt idx="0">
                  <c:v>0.28092602490329699</c:v>
                </c:pt>
                <c:pt idx="1">
                  <c:v>2.2139187521705401</c:v>
                </c:pt>
                <c:pt idx="2">
                  <c:v>8.7299230219225308</c:v>
                </c:pt>
                <c:pt idx="3">
                  <c:v>8.36496987409752</c:v>
                </c:pt>
                <c:pt idx="4">
                  <c:v>105.861743188208</c:v>
                </c:pt>
                <c:pt idx="5">
                  <c:v>-15.230807241713</c:v>
                </c:pt>
                <c:pt idx="6">
                  <c:v>-117.042595743109</c:v>
                </c:pt>
                <c:pt idx="7">
                  <c:v>-9.8922447222070602</c:v>
                </c:pt>
                <c:pt idx="8">
                  <c:v>-4.2375433759751902</c:v>
                </c:pt>
                <c:pt idx="9">
                  <c:v>-1.1076706061730002</c:v>
                </c:pt>
                <c:pt idx="10">
                  <c:v>1.1978819992733201</c:v>
                </c:pt>
                <c:pt idx="11">
                  <c:v>-3.4750165423753097</c:v>
                </c:pt>
                <c:pt idx="12">
                  <c:v>-1.3650949232972198</c:v>
                </c:pt>
                <c:pt idx="13">
                  <c:v>1.6300807941175499</c:v>
                </c:pt>
                <c:pt idx="14">
                  <c:v>4.25844410068082</c:v>
                </c:pt>
                <c:pt idx="15">
                  <c:v>20.024586668511301</c:v>
                </c:pt>
                <c:pt idx="16">
                  <c:v>0</c:v>
                </c:pt>
                <c:pt idx="17">
                  <c:v>0</c:v>
                </c:pt>
                <c:pt idx="18">
                  <c:v>0</c:v>
                </c:pt>
                <c:pt idx="19">
                  <c:v>0</c:v>
                </c:pt>
                <c:pt idx="20">
                  <c:v>-53.915649797577402</c:v>
                </c:pt>
                <c:pt idx="21">
                  <c:v>50.246309327244603</c:v>
                </c:pt>
                <c:pt idx="22">
                  <c:v>133.58292284565999</c:v>
                </c:pt>
                <c:pt idx="23">
                  <c:v>261.862399264987</c:v>
                </c:pt>
                <c:pt idx="24">
                  <c:v>357.72128810277303</c:v>
                </c:pt>
                <c:pt idx="25">
                  <c:v>-104.994999426847</c:v>
                </c:pt>
                <c:pt idx="26">
                  <c:v>115.465099319972</c:v>
                </c:pt>
              </c:numCache>
            </c:numRef>
          </c:val>
          <c:smooth val="0"/>
          <c:extLst>
            <c:ext xmlns:c16="http://schemas.microsoft.com/office/drawing/2014/chart" uri="{C3380CC4-5D6E-409C-BE32-E72D297353CC}">
              <c16:uniqueId val="{00000001-8DC1-4E0B-8936-C59CF5C64854}"/>
            </c:ext>
          </c:extLst>
        </c:ser>
        <c:ser>
          <c:idx val="2"/>
          <c:order val="2"/>
          <c:tx>
            <c:strRef>
              <c:f>pi.em!$D$25</c:f>
              <c:strCache>
                <c:ptCount val="1"/>
                <c:pt idx="0">
                  <c:v>Brazil</c:v>
                </c:pt>
              </c:strCache>
            </c:strRef>
          </c:tx>
          <c:spPr>
            <a:ln w="28575" cap="rnd">
              <a:solidFill>
                <a:schemeClr val="accent3"/>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pi.em!$E$25:$AE$25</c:f>
              <c:numCache>
                <c:formatCode>General</c:formatCode>
                <c:ptCount val="27"/>
                <c:pt idx="0">
                  <c:v>103</c:v>
                </c:pt>
                <c:pt idx="1">
                  <c:v>578</c:v>
                </c:pt>
                <c:pt idx="2">
                  <c:v>1704</c:v>
                </c:pt>
                <c:pt idx="3">
                  <c:v>6570</c:v>
                </c:pt>
                <c:pt idx="4">
                  <c:v>7280</c:v>
                </c:pt>
                <c:pt idx="5">
                  <c:v>2775</c:v>
                </c:pt>
                <c:pt idx="6">
                  <c:v>5785</c:v>
                </c:pt>
                <c:pt idx="7">
                  <c:v>5099</c:v>
                </c:pt>
                <c:pt idx="8">
                  <c:v>-1768</c:v>
                </c:pt>
                <c:pt idx="9">
                  <c:v>2572</c:v>
                </c:pt>
                <c:pt idx="10">
                  <c:v>3075.9137566406298</c:v>
                </c:pt>
                <c:pt idx="11">
                  <c:v>2481.2009400000002</c:v>
                </c:pt>
                <c:pt idx="12">
                  <c:v>1980.74254</c:v>
                </c:pt>
                <c:pt idx="13">
                  <c:v>2972.6048099999998</c:v>
                </c:pt>
                <c:pt idx="14">
                  <c:v>2080.93316</c:v>
                </c:pt>
                <c:pt idx="15">
                  <c:v>6451.2523099999999</c:v>
                </c:pt>
                <c:pt idx="16">
                  <c:v>7715.8134745095795</c:v>
                </c:pt>
                <c:pt idx="17">
                  <c:v>26217.335943550097</c:v>
                </c:pt>
                <c:pt idx="18">
                  <c:v>-7565.3674499713607</c:v>
                </c:pt>
                <c:pt idx="19">
                  <c:v>37071.2382</c:v>
                </c:pt>
                <c:pt idx="20">
                  <c:v>37671.282921220001</c:v>
                </c:pt>
                <c:pt idx="21">
                  <c:v>7173.9472943400006</c:v>
                </c:pt>
                <c:pt idx="22">
                  <c:v>5601.7573113999997</c:v>
                </c:pt>
                <c:pt idx="23">
                  <c:v>11126.371480209998</c:v>
                </c:pt>
                <c:pt idx="24">
                  <c:v>11492.921645799999</c:v>
                </c:pt>
                <c:pt idx="25">
                  <c:v>9786.8743863700001</c:v>
                </c:pt>
                <c:pt idx="26">
                  <c:v>10585.91433842</c:v>
                </c:pt>
              </c:numCache>
            </c:numRef>
          </c:val>
          <c:smooth val="0"/>
          <c:extLst>
            <c:ext xmlns:c16="http://schemas.microsoft.com/office/drawing/2014/chart" uri="{C3380CC4-5D6E-409C-BE32-E72D297353CC}">
              <c16:uniqueId val="{00000002-8DC1-4E0B-8936-C59CF5C64854}"/>
            </c:ext>
          </c:extLst>
        </c:ser>
        <c:ser>
          <c:idx val="3"/>
          <c:order val="3"/>
          <c:tx>
            <c:strRef>
              <c:f>pi.em!$D$26</c:f>
              <c:strCache>
                <c:ptCount val="1"/>
                <c:pt idx="0">
                  <c:v>Chile</c:v>
                </c:pt>
              </c:strCache>
            </c:strRef>
          </c:tx>
          <c:spPr>
            <a:ln w="28575" cap="rnd">
              <a:solidFill>
                <a:schemeClr val="accent4"/>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pi.em!$E$26:$AE$26</c:f>
              <c:numCache>
                <c:formatCode>General</c:formatCode>
                <c:ptCount val="27"/>
                <c:pt idx="0">
                  <c:v>367.1</c:v>
                </c:pt>
                <c:pt idx="1">
                  <c:v>24</c:v>
                </c:pt>
                <c:pt idx="2">
                  <c:v>338.2</c:v>
                </c:pt>
                <c:pt idx="3">
                  <c:v>815.8</c:v>
                </c:pt>
                <c:pt idx="4">
                  <c:v>1258.9000000000001</c:v>
                </c:pt>
                <c:pt idx="5">
                  <c:v>-249</c:v>
                </c:pt>
                <c:pt idx="6">
                  <c:v>699.68200000000002</c:v>
                </c:pt>
                <c:pt idx="7">
                  <c:v>1720.4</c:v>
                </c:pt>
                <c:pt idx="8">
                  <c:v>580.4</c:v>
                </c:pt>
                <c:pt idx="9">
                  <c:v>523.56489911999995</c:v>
                </c:pt>
                <c:pt idx="10">
                  <c:v>-427.27693773999999</c:v>
                </c:pt>
                <c:pt idx="11">
                  <c:v>-217.12377322</c:v>
                </c:pt>
                <c:pt idx="12">
                  <c:v>-320.32043333999997</c:v>
                </c:pt>
                <c:pt idx="13">
                  <c:v>317.74047755299995</c:v>
                </c:pt>
                <c:pt idx="14">
                  <c:v>7.6156761719999801</c:v>
                </c:pt>
                <c:pt idx="15">
                  <c:v>1570.5985125264999</c:v>
                </c:pt>
                <c:pt idx="16">
                  <c:v>-124.05313043647701</c:v>
                </c:pt>
                <c:pt idx="17">
                  <c:v>388.26395916496199</c:v>
                </c:pt>
                <c:pt idx="18">
                  <c:v>1948.3230738383199</c:v>
                </c:pt>
                <c:pt idx="19">
                  <c:v>327.45457351292197</c:v>
                </c:pt>
                <c:pt idx="20">
                  <c:v>1764.3271803099501</c:v>
                </c:pt>
                <c:pt idx="21">
                  <c:v>4650.4958918551802</c:v>
                </c:pt>
                <c:pt idx="22">
                  <c:v>5632.9499045483199</c:v>
                </c:pt>
                <c:pt idx="23">
                  <c:v>5883.4744172528199</c:v>
                </c:pt>
                <c:pt idx="24">
                  <c:v>2184.7053681484099</c:v>
                </c:pt>
                <c:pt idx="25">
                  <c:v>-6.1753170499728096</c:v>
                </c:pt>
                <c:pt idx="26">
                  <c:v>1305.6562012791501</c:v>
                </c:pt>
              </c:numCache>
            </c:numRef>
          </c:val>
          <c:smooth val="0"/>
          <c:extLst>
            <c:ext xmlns:c16="http://schemas.microsoft.com/office/drawing/2014/chart" uri="{C3380CC4-5D6E-409C-BE32-E72D297353CC}">
              <c16:uniqueId val="{00000003-8DC1-4E0B-8936-C59CF5C64854}"/>
            </c:ext>
          </c:extLst>
        </c:ser>
        <c:ser>
          <c:idx val="4"/>
          <c:order val="4"/>
          <c:tx>
            <c:strRef>
              <c:f>pi.em!$D$27</c:f>
              <c:strCache>
                <c:ptCount val="1"/>
                <c:pt idx="0">
                  <c:v>China</c:v>
                </c:pt>
              </c:strCache>
            </c:strRef>
          </c:tx>
          <c:spPr>
            <a:ln w="28575" cap="rnd">
              <a:solidFill>
                <a:schemeClr val="accent5"/>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pi.em!$E$27:$AE$27</c:f>
              <c:numCache>
                <c:formatCode>General</c:formatCode>
                <c:ptCount val="27"/>
                <c:pt idx="0">
                  <c:v>0</c:v>
                </c:pt>
                <c:pt idx="1">
                  <c:v>0</c:v>
                </c:pt>
                <c:pt idx="2">
                  <c:v>0</c:v>
                </c:pt>
                <c:pt idx="3">
                  <c:v>0</c:v>
                </c:pt>
                <c:pt idx="4">
                  <c:v>0</c:v>
                </c:pt>
                <c:pt idx="5">
                  <c:v>0</c:v>
                </c:pt>
                <c:pt idx="6">
                  <c:v>0</c:v>
                </c:pt>
                <c:pt idx="7">
                  <c:v>5657</c:v>
                </c:pt>
                <c:pt idx="8">
                  <c:v>765</c:v>
                </c:pt>
                <c:pt idx="9">
                  <c:v>612</c:v>
                </c:pt>
                <c:pt idx="10">
                  <c:v>6912</c:v>
                </c:pt>
                <c:pt idx="11">
                  <c:v>849</c:v>
                </c:pt>
                <c:pt idx="12">
                  <c:v>2249</c:v>
                </c:pt>
                <c:pt idx="13">
                  <c:v>7729</c:v>
                </c:pt>
                <c:pt idx="14">
                  <c:v>10923.2</c:v>
                </c:pt>
                <c:pt idx="15">
                  <c:v>20569</c:v>
                </c:pt>
                <c:pt idx="16">
                  <c:v>42861.2</c:v>
                </c:pt>
                <c:pt idx="17">
                  <c:v>18478.120465019198</c:v>
                </c:pt>
                <c:pt idx="18">
                  <c:v>8464.0279909681703</c:v>
                </c:pt>
                <c:pt idx="19">
                  <c:v>29116.669021751302</c:v>
                </c:pt>
                <c:pt idx="20">
                  <c:v>31357.093655533001</c:v>
                </c:pt>
                <c:pt idx="21">
                  <c:v>5308.4276225740005</c:v>
                </c:pt>
                <c:pt idx="22">
                  <c:v>29902.702074138699</c:v>
                </c:pt>
                <c:pt idx="23">
                  <c:v>32594.970774132402</c:v>
                </c:pt>
                <c:pt idx="24">
                  <c:v>51915.788939844497</c:v>
                </c:pt>
                <c:pt idx="25">
                  <c:v>14964.4965656</c:v>
                </c:pt>
                <c:pt idx="26">
                  <c:v>18945.3126282331</c:v>
                </c:pt>
              </c:numCache>
            </c:numRef>
          </c:val>
          <c:smooth val="0"/>
          <c:extLst>
            <c:ext xmlns:c16="http://schemas.microsoft.com/office/drawing/2014/chart" uri="{C3380CC4-5D6E-409C-BE32-E72D297353CC}">
              <c16:uniqueId val="{00000004-8DC1-4E0B-8936-C59CF5C64854}"/>
            </c:ext>
          </c:extLst>
        </c:ser>
        <c:ser>
          <c:idx val="5"/>
          <c:order val="5"/>
          <c:tx>
            <c:strRef>
              <c:f>pi.em!$D$28</c:f>
              <c:strCache>
                <c:ptCount val="1"/>
                <c:pt idx="0">
                  <c:v>Colombia</c:v>
                </c:pt>
              </c:strCache>
            </c:strRef>
          </c:tx>
          <c:spPr>
            <a:ln w="28575" cap="rnd">
              <a:solidFill>
                <a:schemeClr val="accent6"/>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pi.em!$E$28:$AE$28</c:f>
              <c:numCache>
                <c:formatCode>General</c:formatCode>
                <c:ptCount val="27"/>
                <c:pt idx="0">
                  <c:v>0</c:v>
                </c:pt>
                <c:pt idx="1">
                  <c:v>0</c:v>
                </c:pt>
                <c:pt idx="2">
                  <c:v>0</c:v>
                </c:pt>
                <c:pt idx="3">
                  <c:v>0</c:v>
                </c:pt>
                <c:pt idx="4">
                  <c:v>477.96885200000003</c:v>
                </c:pt>
                <c:pt idx="5">
                  <c:v>164.66233099999999</c:v>
                </c:pt>
                <c:pt idx="6">
                  <c:v>292.15418499999998</c:v>
                </c:pt>
                <c:pt idx="7">
                  <c:v>277.70392907684896</c:v>
                </c:pt>
                <c:pt idx="8">
                  <c:v>46.792169081367703</c:v>
                </c:pt>
                <c:pt idx="9">
                  <c:v>-26.924619410000002</c:v>
                </c:pt>
                <c:pt idx="10">
                  <c:v>16.901930190000002</c:v>
                </c:pt>
                <c:pt idx="11">
                  <c:v>-42.330280104896296</c:v>
                </c:pt>
                <c:pt idx="12">
                  <c:v>16.983281999999999</c:v>
                </c:pt>
                <c:pt idx="13">
                  <c:v>-51.506176090000004</c:v>
                </c:pt>
                <c:pt idx="14">
                  <c:v>129.73583538318499</c:v>
                </c:pt>
                <c:pt idx="15">
                  <c:v>85.770739090000006</c:v>
                </c:pt>
                <c:pt idx="16">
                  <c:v>-30.094608801080099</c:v>
                </c:pt>
                <c:pt idx="17">
                  <c:v>790.07847187616596</c:v>
                </c:pt>
                <c:pt idx="18">
                  <c:v>-86.285982954063201</c:v>
                </c:pt>
                <c:pt idx="19">
                  <c:v>67.351122404543503</c:v>
                </c:pt>
                <c:pt idx="20">
                  <c:v>1487.9601744750501</c:v>
                </c:pt>
                <c:pt idx="21">
                  <c:v>2271.9194703164703</c:v>
                </c:pt>
                <c:pt idx="22">
                  <c:v>3455.1837776397001</c:v>
                </c:pt>
                <c:pt idx="23">
                  <c:v>1921.21750400514</c:v>
                </c:pt>
                <c:pt idx="24">
                  <c:v>1823.21104309359</c:v>
                </c:pt>
                <c:pt idx="25">
                  <c:v>1757.1034652006199</c:v>
                </c:pt>
                <c:pt idx="26">
                  <c:v>-1484.3362790604401</c:v>
                </c:pt>
              </c:numCache>
            </c:numRef>
          </c:val>
          <c:smooth val="0"/>
          <c:extLst>
            <c:ext xmlns:c16="http://schemas.microsoft.com/office/drawing/2014/chart" uri="{C3380CC4-5D6E-409C-BE32-E72D297353CC}">
              <c16:uniqueId val="{00000005-8DC1-4E0B-8936-C59CF5C64854}"/>
            </c:ext>
          </c:extLst>
        </c:ser>
        <c:ser>
          <c:idx val="6"/>
          <c:order val="6"/>
          <c:tx>
            <c:strRef>
              <c:f>pi.em!$D$29</c:f>
              <c:strCache>
                <c:ptCount val="1"/>
                <c:pt idx="0">
                  <c:v>Czech Republic</c:v>
                </c:pt>
              </c:strCache>
            </c:strRef>
          </c:tx>
          <c:spPr>
            <a:ln w="28575" cap="rnd">
              <a:solidFill>
                <a:schemeClr val="accent1">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pi.em!$E$29:$AE$29</c:f>
              <c:numCache>
                <c:formatCode>General</c:formatCode>
                <c:ptCount val="27"/>
                <c:pt idx="0">
                  <c:v>0</c:v>
                </c:pt>
                <c:pt idx="1">
                  <c:v>0</c:v>
                </c:pt>
                <c:pt idx="2">
                  <c:v>0</c:v>
                </c:pt>
                <c:pt idx="3">
                  <c:v>1125.09752997947</c:v>
                </c:pt>
                <c:pt idx="4">
                  <c:v>497.131839678174</c:v>
                </c:pt>
                <c:pt idx="5">
                  <c:v>1235.9350919573099</c:v>
                </c:pt>
                <c:pt idx="6">
                  <c:v>600.77994482058091</c:v>
                </c:pt>
                <c:pt idx="7">
                  <c:v>378.23670392737199</c:v>
                </c:pt>
                <c:pt idx="8">
                  <c:v>1096.3091448448602</c:v>
                </c:pt>
                <c:pt idx="9">
                  <c:v>119.62418132687201</c:v>
                </c:pt>
                <c:pt idx="10">
                  <c:v>619.22788197864907</c:v>
                </c:pt>
                <c:pt idx="11">
                  <c:v>616.41233190103901</c:v>
                </c:pt>
                <c:pt idx="12">
                  <c:v>-264.82939637162701</c:v>
                </c:pt>
                <c:pt idx="13">
                  <c:v>1104.4987738366999</c:v>
                </c:pt>
                <c:pt idx="14">
                  <c:v>737.51598040199008</c:v>
                </c:pt>
                <c:pt idx="15">
                  <c:v>-1540.4043479464601</c:v>
                </c:pt>
                <c:pt idx="16">
                  <c:v>268.48121747807505</c:v>
                </c:pt>
                <c:pt idx="17">
                  <c:v>-268.398548888633</c:v>
                </c:pt>
                <c:pt idx="18">
                  <c:v>-1124.4828810834201</c:v>
                </c:pt>
                <c:pt idx="19">
                  <c:v>-310.91355136888899</c:v>
                </c:pt>
                <c:pt idx="20">
                  <c:v>-231.446454247601</c:v>
                </c:pt>
                <c:pt idx="21">
                  <c:v>-1.71921240084916</c:v>
                </c:pt>
                <c:pt idx="22">
                  <c:v>-148.254157928474</c:v>
                </c:pt>
                <c:pt idx="23">
                  <c:v>106.353419366468</c:v>
                </c:pt>
                <c:pt idx="24">
                  <c:v>270.186911099268</c:v>
                </c:pt>
                <c:pt idx="25">
                  <c:v>181.27695875774401</c:v>
                </c:pt>
                <c:pt idx="26">
                  <c:v>392.219690799722</c:v>
                </c:pt>
              </c:numCache>
            </c:numRef>
          </c:val>
          <c:smooth val="0"/>
          <c:extLst>
            <c:ext xmlns:c16="http://schemas.microsoft.com/office/drawing/2014/chart" uri="{C3380CC4-5D6E-409C-BE32-E72D297353CC}">
              <c16:uniqueId val="{00000006-8DC1-4E0B-8936-C59CF5C64854}"/>
            </c:ext>
          </c:extLst>
        </c:ser>
        <c:ser>
          <c:idx val="7"/>
          <c:order val="7"/>
          <c:tx>
            <c:strRef>
              <c:f>pi.em!$D$30</c:f>
              <c:strCache>
                <c:ptCount val="1"/>
                <c:pt idx="0">
                  <c:v>Egypt, Arab Rep.</c:v>
                </c:pt>
              </c:strCache>
            </c:strRef>
          </c:tx>
          <c:spPr>
            <a:ln w="28575" cap="rnd">
              <a:solidFill>
                <a:schemeClr val="accent2">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pi.em!$E$30:$AE$30</c:f>
              <c:numCache>
                <c:formatCode>General</c:formatCode>
                <c:ptCount val="27"/>
                <c:pt idx="0">
                  <c:v>0</c:v>
                </c:pt>
                <c:pt idx="1">
                  <c:v>0</c:v>
                </c:pt>
                <c:pt idx="2">
                  <c:v>0</c:v>
                </c:pt>
                <c:pt idx="3">
                  <c:v>0</c:v>
                </c:pt>
                <c:pt idx="4">
                  <c:v>0</c:v>
                </c:pt>
                <c:pt idx="5">
                  <c:v>0</c:v>
                </c:pt>
                <c:pt idx="6">
                  <c:v>0</c:v>
                </c:pt>
                <c:pt idx="7">
                  <c:v>514.5</c:v>
                </c:pt>
                <c:pt idx="8">
                  <c:v>-160</c:v>
                </c:pt>
                <c:pt idx="9">
                  <c:v>657.8</c:v>
                </c:pt>
                <c:pt idx="10">
                  <c:v>269</c:v>
                </c:pt>
                <c:pt idx="11">
                  <c:v>39.200000000000003</c:v>
                </c:pt>
                <c:pt idx="12">
                  <c:v>-216.9</c:v>
                </c:pt>
                <c:pt idx="13">
                  <c:v>36.799999999999997</c:v>
                </c:pt>
                <c:pt idx="14">
                  <c:v>26.1</c:v>
                </c:pt>
                <c:pt idx="15">
                  <c:v>729.4</c:v>
                </c:pt>
                <c:pt idx="16">
                  <c:v>501.9</c:v>
                </c:pt>
                <c:pt idx="17">
                  <c:v>-3198.9</c:v>
                </c:pt>
                <c:pt idx="18">
                  <c:v>-673.6</c:v>
                </c:pt>
                <c:pt idx="19">
                  <c:v>393</c:v>
                </c:pt>
                <c:pt idx="20">
                  <c:v>1724.4</c:v>
                </c:pt>
                <c:pt idx="21">
                  <c:v>-711.3</c:v>
                </c:pt>
                <c:pt idx="22">
                  <c:v>-983.4</c:v>
                </c:pt>
                <c:pt idx="23">
                  <c:v>-431.4</c:v>
                </c:pt>
                <c:pt idx="24">
                  <c:v>484.9</c:v>
                </c:pt>
                <c:pt idx="25">
                  <c:v>13.5</c:v>
                </c:pt>
                <c:pt idx="26">
                  <c:v>609.5</c:v>
                </c:pt>
              </c:numCache>
            </c:numRef>
          </c:val>
          <c:smooth val="0"/>
          <c:extLst>
            <c:ext xmlns:c16="http://schemas.microsoft.com/office/drawing/2014/chart" uri="{C3380CC4-5D6E-409C-BE32-E72D297353CC}">
              <c16:uniqueId val="{00000007-8DC1-4E0B-8936-C59CF5C64854}"/>
            </c:ext>
          </c:extLst>
        </c:ser>
        <c:ser>
          <c:idx val="8"/>
          <c:order val="8"/>
          <c:tx>
            <c:strRef>
              <c:f>pi.em!$D$31</c:f>
              <c:strCache>
                <c:ptCount val="1"/>
                <c:pt idx="0">
                  <c:v>Estonia</c:v>
                </c:pt>
              </c:strCache>
            </c:strRef>
          </c:tx>
          <c:spPr>
            <a:ln w="28575" cap="rnd">
              <a:solidFill>
                <a:schemeClr val="accent3">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pi.em!$E$31:$AE$31</c:f>
              <c:numCache>
                <c:formatCode>General</c:formatCode>
                <c:ptCount val="27"/>
                <c:pt idx="0">
                  <c:v>0</c:v>
                </c:pt>
                <c:pt idx="1">
                  <c:v>0</c:v>
                </c:pt>
                <c:pt idx="2">
                  <c:v>0</c:v>
                </c:pt>
                <c:pt idx="3">
                  <c:v>9.83304324450988E-2</c:v>
                </c:pt>
                <c:pt idx="4">
                  <c:v>8.3702963048262102</c:v>
                </c:pt>
                <c:pt idx="5">
                  <c:v>9.8682934627245604</c:v>
                </c:pt>
                <c:pt idx="6">
                  <c:v>172.24908646918101</c:v>
                </c:pt>
                <c:pt idx="7">
                  <c:v>127.80924689685699</c:v>
                </c:pt>
                <c:pt idx="8">
                  <c:v>25.741104422961101</c:v>
                </c:pt>
                <c:pt idx="9">
                  <c:v>235.357203725011</c:v>
                </c:pt>
                <c:pt idx="10">
                  <c:v>-28.479001496192001</c:v>
                </c:pt>
                <c:pt idx="11">
                  <c:v>31.8705236609464</c:v>
                </c:pt>
                <c:pt idx="12">
                  <c:v>53.344219525125304</c:v>
                </c:pt>
                <c:pt idx="13">
                  <c:v>110.608586611021</c:v>
                </c:pt>
                <c:pt idx="14">
                  <c:v>176.14677872017802</c:v>
                </c:pt>
                <c:pt idx="15">
                  <c:v>-1362.79657955978</c:v>
                </c:pt>
                <c:pt idx="16">
                  <c:v>308.57295397223004</c:v>
                </c:pt>
                <c:pt idx="17">
                  <c:v>289.40132542218203</c:v>
                </c:pt>
                <c:pt idx="18">
                  <c:v>-301.39609312315201</c:v>
                </c:pt>
                <c:pt idx="19">
                  <c:v>-100.076005339986</c:v>
                </c:pt>
                <c:pt idx="20">
                  <c:v>98.022474022876494</c:v>
                </c:pt>
                <c:pt idx="21">
                  <c:v>-28.4801968290516</c:v>
                </c:pt>
                <c:pt idx="22">
                  <c:v>-122.098968386205</c:v>
                </c:pt>
                <c:pt idx="23">
                  <c:v>18.2559305524804</c:v>
                </c:pt>
                <c:pt idx="24">
                  <c:v>-57.825998353479605</c:v>
                </c:pt>
                <c:pt idx="25">
                  <c:v>-40.395566504018504</c:v>
                </c:pt>
                <c:pt idx="26">
                  <c:v>44.196791959192204</c:v>
                </c:pt>
              </c:numCache>
            </c:numRef>
          </c:val>
          <c:smooth val="0"/>
          <c:extLst>
            <c:ext xmlns:c16="http://schemas.microsoft.com/office/drawing/2014/chart" uri="{C3380CC4-5D6E-409C-BE32-E72D297353CC}">
              <c16:uniqueId val="{00000008-8DC1-4E0B-8936-C59CF5C64854}"/>
            </c:ext>
          </c:extLst>
        </c:ser>
        <c:ser>
          <c:idx val="9"/>
          <c:order val="9"/>
          <c:tx>
            <c:strRef>
              <c:f>pi.em!$D$32</c:f>
              <c:strCache>
                <c:ptCount val="1"/>
                <c:pt idx="0">
                  <c:v>Hong Kong SAR, China</c:v>
                </c:pt>
              </c:strCache>
            </c:strRef>
          </c:tx>
          <c:spPr>
            <a:ln w="28575" cap="rnd">
              <a:solidFill>
                <a:schemeClr val="accent4">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pi.em!$E$32:$AE$32</c:f>
              <c:numCache>
                <c:formatCode>General</c:formatCode>
                <c:ptCount val="27"/>
                <c:pt idx="0">
                  <c:v>0</c:v>
                </c:pt>
                <c:pt idx="1">
                  <c:v>0</c:v>
                </c:pt>
                <c:pt idx="2">
                  <c:v>0</c:v>
                </c:pt>
                <c:pt idx="3">
                  <c:v>0</c:v>
                </c:pt>
                <c:pt idx="4">
                  <c:v>0</c:v>
                </c:pt>
                <c:pt idx="5">
                  <c:v>0</c:v>
                </c:pt>
                <c:pt idx="6">
                  <c:v>0</c:v>
                </c:pt>
                <c:pt idx="7">
                  <c:v>0</c:v>
                </c:pt>
                <c:pt idx="8">
                  <c:v>-2102.8145980375298</c:v>
                </c:pt>
                <c:pt idx="9">
                  <c:v>60475.054603680903</c:v>
                </c:pt>
                <c:pt idx="10">
                  <c:v>46983.317384944101</c:v>
                </c:pt>
                <c:pt idx="11">
                  <c:v>-850.61265456952401</c:v>
                </c:pt>
                <c:pt idx="12">
                  <c:v>1395.9544188442399</c:v>
                </c:pt>
                <c:pt idx="13">
                  <c:v>5775.9677631857103</c:v>
                </c:pt>
                <c:pt idx="14">
                  <c:v>1987.9972751939899</c:v>
                </c:pt>
                <c:pt idx="15">
                  <c:v>9968.6667109675109</c:v>
                </c:pt>
                <c:pt idx="16">
                  <c:v>14467.901545840699</c:v>
                </c:pt>
                <c:pt idx="17">
                  <c:v>43594.072642219704</c:v>
                </c:pt>
                <c:pt idx="18">
                  <c:v>17385.162402115602</c:v>
                </c:pt>
                <c:pt idx="19">
                  <c:v>9448.6682678344896</c:v>
                </c:pt>
                <c:pt idx="20">
                  <c:v>18480.391617722998</c:v>
                </c:pt>
                <c:pt idx="21">
                  <c:v>6049.3734878431396</c:v>
                </c:pt>
                <c:pt idx="22">
                  <c:v>28949.6376824791</c:v>
                </c:pt>
                <c:pt idx="23">
                  <c:v>8714.2037398706216</c:v>
                </c:pt>
                <c:pt idx="24">
                  <c:v>17647.860182157299</c:v>
                </c:pt>
                <c:pt idx="25">
                  <c:v>-42525.252982208396</c:v>
                </c:pt>
                <c:pt idx="26">
                  <c:v>2491.0358794839503</c:v>
                </c:pt>
              </c:numCache>
            </c:numRef>
          </c:val>
          <c:smooth val="0"/>
          <c:extLst>
            <c:ext xmlns:c16="http://schemas.microsoft.com/office/drawing/2014/chart" uri="{C3380CC4-5D6E-409C-BE32-E72D297353CC}">
              <c16:uniqueId val="{00000009-8DC1-4E0B-8936-C59CF5C64854}"/>
            </c:ext>
          </c:extLst>
        </c:ser>
        <c:ser>
          <c:idx val="10"/>
          <c:order val="10"/>
          <c:tx>
            <c:strRef>
              <c:f>pi.em!$D$33</c:f>
              <c:strCache>
                <c:ptCount val="1"/>
                <c:pt idx="0">
                  <c:v>Indonesia</c:v>
                </c:pt>
              </c:strCache>
            </c:strRef>
          </c:tx>
          <c:spPr>
            <a:ln w="28575" cap="rnd">
              <a:solidFill>
                <a:schemeClr val="accent5">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pi.em!$E$33:$AE$33</c:f>
              <c:numCache>
                <c:formatCode>General</c:formatCode>
                <c:ptCount val="27"/>
                <c:pt idx="0">
                  <c:v>0</c:v>
                </c:pt>
                <c:pt idx="1">
                  <c:v>0</c:v>
                </c:pt>
                <c:pt idx="2">
                  <c:v>0</c:v>
                </c:pt>
                <c:pt idx="3">
                  <c:v>1805</c:v>
                </c:pt>
                <c:pt idx="4">
                  <c:v>1900</c:v>
                </c:pt>
                <c:pt idx="5">
                  <c:v>1493</c:v>
                </c:pt>
                <c:pt idx="6">
                  <c:v>1819</c:v>
                </c:pt>
                <c:pt idx="7">
                  <c:v>-4987</c:v>
                </c:pt>
                <c:pt idx="8">
                  <c:v>-4371</c:v>
                </c:pt>
                <c:pt idx="9">
                  <c:v>-782.35</c:v>
                </c:pt>
                <c:pt idx="10">
                  <c:v>-1021.1801928352299</c:v>
                </c:pt>
                <c:pt idx="11">
                  <c:v>442.09051195167501</c:v>
                </c:pt>
                <c:pt idx="12">
                  <c:v>876.55107995015703</c:v>
                </c:pt>
                <c:pt idx="13">
                  <c:v>1130.49111054075</c:v>
                </c:pt>
                <c:pt idx="14">
                  <c:v>2042.5291557957598</c:v>
                </c:pt>
                <c:pt idx="15">
                  <c:v>-165.274363215091</c:v>
                </c:pt>
                <c:pt idx="16">
                  <c:v>1897.58987198469</c:v>
                </c:pt>
                <c:pt idx="17">
                  <c:v>3558.96</c:v>
                </c:pt>
                <c:pt idx="18">
                  <c:v>322.47576275247201</c:v>
                </c:pt>
                <c:pt idx="19">
                  <c:v>787.27895017806395</c:v>
                </c:pt>
                <c:pt idx="20">
                  <c:v>2131.56348922089</c:v>
                </c:pt>
                <c:pt idx="21">
                  <c:v>-326.10511098551399</c:v>
                </c:pt>
                <c:pt idx="22">
                  <c:v>1697.64160594175</c:v>
                </c:pt>
                <c:pt idx="23">
                  <c:v>-1855.9852978996798</c:v>
                </c:pt>
                <c:pt idx="24">
                  <c:v>3259.2521525769803</c:v>
                </c:pt>
                <c:pt idx="25">
                  <c:v>-1546.7349075413999</c:v>
                </c:pt>
                <c:pt idx="26">
                  <c:v>1318.5597704045999</c:v>
                </c:pt>
              </c:numCache>
            </c:numRef>
          </c:val>
          <c:smooth val="0"/>
          <c:extLst>
            <c:ext xmlns:c16="http://schemas.microsoft.com/office/drawing/2014/chart" uri="{C3380CC4-5D6E-409C-BE32-E72D297353CC}">
              <c16:uniqueId val="{0000000A-8DC1-4E0B-8936-C59CF5C64854}"/>
            </c:ext>
          </c:extLst>
        </c:ser>
        <c:ser>
          <c:idx val="11"/>
          <c:order val="11"/>
          <c:tx>
            <c:strRef>
              <c:f>pi.em!$D$34</c:f>
              <c:strCache>
                <c:ptCount val="1"/>
                <c:pt idx="0">
                  <c:v>India</c:v>
                </c:pt>
              </c:strCache>
            </c:strRef>
          </c:tx>
          <c:spPr>
            <a:ln w="28575" cap="rnd">
              <a:solidFill>
                <a:schemeClr val="accent6">
                  <a:lumMod val="6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pi.em!$E$34:$AE$34</c:f>
              <c:numCache>
                <c:formatCode>General</c:formatCode>
                <c:ptCount val="27"/>
                <c:pt idx="0">
                  <c:v>0</c:v>
                </c:pt>
                <c:pt idx="1">
                  <c:v>4.6365197626012602</c:v>
                </c:pt>
                <c:pt idx="2">
                  <c:v>283.57851192530296</c:v>
                </c:pt>
                <c:pt idx="3">
                  <c:v>1369.1171463488799</c:v>
                </c:pt>
                <c:pt idx="4">
                  <c:v>5491.1250093436702</c:v>
                </c:pt>
                <c:pt idx="5">
                  <c:v>1590.47562444347</c:v>
                </c:pt>
                <c:pt idx="6">
                  <c:v>3958.3223339278898</c:v>
                </c:pt>
                <c:pt idx="7">
                  <c:v>2555.65728356722</c:v>
                </c:pt>
                <c:pt idx="8">
                  <c:v>-601.151966912636</c:v>
                </c:pt>
                <c:pt idx="9">
                  <c:v>2317.0701628083102</c:v>
                </c:pt>
                <c:pt idx="10">
                  <c:v>2481.3118644946999</c:v>
                </c:pt>
                <c:pt idx="11">
                  <c:v>2949.5833385513802</c:v>
                </c:pt>
                <c:pt idx="12">
                  <c:v>1063.39157638029</c:v>
                </c:pt>
                <c:pt idx="13">
                  <c:v>8216.1872743370095</c:v>
                </c:pt>
                <c:pt idx="14">
                  <c:v>9053.9795333813399</c:v>
                </c:pt>
                <c:pt idx="15">
                  <c:v>12151.206547739001</c:v>
                </c:pt>
                <c:pt idx="16">
                  <c:v>9509.1146577134605</c:v>
                </c:pt>
                <c:pt idx="17">
                  <c:v>32862.817217082702</c:v>
                </c:pt>
                <c:pt idx="18">
                  <c:v>-15030.005084708799</c:v>
                </c:pt>
                <c:pt idx="19">
                  <c:v>24688.929527549597</c:v>
                </c:pt>
                <c:pt idx="20">
                  <c:v>30442.226311295301</c:v>
                </c:pt>
                <c:pt idx="21">
                  <c:v>-4048.2941060390804</c:v>
                </c:pt>
                <c:pt idx="22">
                  <c:v>22809.104593446202</c:v>
                </c:pt>
                <c:pt idx="23">
                  <c:v>19891.6072866922</c:v>
                </c:pt>
                <c:pt idx="24">
                  <c:v>12369.2812949454</c:v>
                </c:pt>
                <c:pt idx="25">
                  <c:v>1932.5813882816501</c:v>
                </c:pt>
                <c:pt idx="26">
                  <c:v>2336.7436364813398</c:v>
                </c:pt>
              </c:numCache>
            </c:numRef>
          </c:val>
          <c:smooth val="0"/>
          <c:extLst>
            <c:ext xmlns:c16="http://schemas.microsoft.com/office/drawing/2014/chart" uri="{C3380CC4-5D6E-409C-BE32-E72D297353CC}">
              <c16:uniqueId val="{0000000B-8DC1-4E0B-8936-C59CF5C64854}"/>
            </c:ext>
          </c:extLst>
        </c:ser>
        <c:ser>
          <c:idx val="12"/>
          <c:order val="12"/>
          <c:tx>
            <c:strRef>
              <c:f>pi.em!$D$35</c:f>
              <c:strCache>
                <c:ptCount val="1"/>
                <c:pt idx="0">
                  <c:v>Korea, Rep.</c:v>
                </c:pt>
              </c:strCache>
            </c:strRef>
          </c:tx>
          <c:spPr>
            <a:ln w="28575" cap="rnd">
              <a:solidFill>
                <a:schemeClr val="accent1">
                  <a:lumMod val="80000"/>
                  <a:lumOff val="2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pi.em!$E$35:$AE$35</c:f>
              <c:numCache>
                <c:formatCode>General</c:formatCode>
                <c:ptCount val="27"/>
                <c:pt idx="0">
                  <c:v>380.5</c:v>
                </c:pt>
                <c:pt idx="1">
                  <c:v>199.9</c:v>
                </c:pt>
                <c:pt idx="2">
                  <c:v>2482.1</c:v>
                </c:pt>
                <c:pt idx="3">
                  <c:v>6615</c:v>
                </c:pt>
                <c:pt idx="4">
                  <c:v>3614.1</c:v>
                </c:pt>
                <c:pt idx="5">
                  <c:v>4218.8999999999996</c:v>
                </c:pt>
                <c:pt idx="6">
                  <c:v>5953.6</c:v>
                </c:pt>
                <c:pt idx="7">
                  <c:v>2525</c:v>
                </c:pt>
                <c:pt idx="8">
                  <c:v>3856.2</c:v>
                </c:pt>
                <c:pt idx="9">
                  <c:v>12072.2</c:v>
                </c:pt>
                <c:pt idx="10">
                  <c:v>13093.6</c:v>
                </c:pt>
                <c:pt idx="11">
                  <c:v>10265.700000000001</c:v>
                </c:pt>
                <c:pt idx="12">
                  <c:v>395.3</c:v>
                </c:pt>
                <c:pt idx="13">
                  <c:v>14418.5</c:v>
                </c:pt>
                <c:pt idx="14">
                  <c:v>9468.7999999999993</c:v>
                </c:pt>
                <c:pt idx="15">
                  <c:v>3282.1</c:v>
                </c:pt>
                <c:pt idx="16">
                  <c:v>-7949.2</c:v>
                </c:pt>
                <c:pt idx="17">
                  <c:v>-28324</c:v>
                </c:pt>
                <c:pt idx="18">
                  <c:v>-33412.6</c:v>
                </c:pt>
                <c:pt idx="19">
                  <c:v>24743.9</c:v>
                </c:pt>
                <c:pt idx="20">
                  <c:v>23595.3</c:v>
                </c:pt>
                <c:pt idx="21">
                  <c:v>-6851.4</c:v>
                </c:pt>
                <c:pt idx="22">
                  <c:v>16572.5</c:v>
                </c:pt>
                <c:pt idx="23">
                  <c:v>4383.2</c:v>
                </c:pt>
                <c:pt idx="24">
                  <c:v>6753.2</c:v>
                </c:pt>
                <c:pt idx="25">
                  <c:v>-1758.8</c:v>
                </c:pt>
                <c:pt idx="26">
                  <c:v>12960.2</c:v>
                </c:pt>
              </c:numCache>
            </c:numRef>
          </c:val>
          <c:smooth val="0"/>
          <c:extLst>
            <c:ext xmlns:c16="http://schemas.microsoft.com/office/drawing/2014/chart" uri="{C3380CC4-5D6E-409C-BE32-E72D297353CC}">
              <c16:uniqueId val="{0000000C-8DC1-4E0B-8936-C59CF5C64854}"/>
            </c:ext>
          </c:extLst>
        </c:ser>
        <c:ser>
          <c:idx val="13"/>
          <c:order val="13"/>
          <c:tx>
            <c:strRef>
              <c:f>pi.em!$D$36</c:f>
              <c:strCache>
                <c:ptCount val="1"/>
                <c:pt idx="0">
                  <c:v>Mexico</c:v>
                </c:pt>
              </c:strCache>
            </c:strRef>
          </c:tx>
          <c:spPr>
            <a:ln w="28575" cap="rnd">
              <a:solidFill>
                <a:schemeClr val="accent2">
                  <a:lumMod val="80000"/>
                  <a:lumOff val="2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pi.em!$E$36:$AE$36</c:f>
              <c:numCache>
                <c:formatCode>General</c:formatCode>
                <c:ptCount val="27"/>
                <c:pt idx="0">
                  <c:v>1995</c:v>
                </c:pt>
                <c:pt idx="1">
                  <c:v>6331</c:v>
                </c:pt>
                <c:pt idx="2">
                  <c:v>4783</c:v>
                </c:pt>
                <c:pt idx="3">
                  <c:v>10716</c:v>
                </c:pt>
                <c:pt idx="4">
                  <c:v>4083.7</c:v>
                </c:pt>
                <c:pt idx="5">
                  <c:v>519.20000000000005</c:v>
                </c:pt>
                <c:pt idx="6">
                  <c:v>2800.6</c:v>
                </c:pt>
                <c:pt idx="7">
                  <c:v>3215.3</c:v>
                </c:pt>
                <c:pt idx="8">
                  <c:v>-665.6</c:v>
                </c:pt>
                <c:pt idx="9">
                  <c:v>3769.2</c:v>
                </c:pt>
                <c:pt idx="10">
                  <c:v>446.8</c:v>
                </c:pt>
                <c:pt idx="11">
                  <c:v>151</c:v>
                </c:pt>
                <c:pt idx="12">
                  <c:v>-103.6</c:v>
                </c:pt>
                <c:pt idx="13">
                  <c:v>-123.3</c:v>
                </c:pt>
                <c:pt idx="14">
                  <c:v>-2522.2049999999999</c:v>
                </c:pt>
                <c:pt idx="15">
                  <c:v>3352.931</c:v>
                </c:pt>
                <c:pt idx="16">
                  <c:v>2805.1529999999998</c:v>
                </c:pt>
                <c:pt idx="17">
                  <c:v>-482.084</c:v>
                </c:pt>
                <c:pt idx="18">
                  <c:v>-3503.2649999999999</c:v>
                </c:pt>
                <c:pt idx="19">
                  <c:v>4155.359316</c:v>
                </c:pt>
                <c:pt idx="20">
                  <c:v>373.08764100000002</c:v>
                </c:pt>
                <c:pt idx="21">
                  <c:v>-6565.7687450000003</c:v>
                </c:pt>
                <c:pt idx="22">
                  <c:v>5770.3817010000002</c:v>
                </c:pt>
                <c:pt idx="23">
                  <c:v>-2430.670075</c:v>
                </c:pt>
                <c:pt idx="24">
                  <c:v>4833.5498269999998</c:v>
                </c:pt>
                <c:pt idx="25">
                  <c:v>3601.271612</c:v>
                </c:pt>
                <c:pt idx="26">
                  <c:v>9477.3361420000001</c:v>
                </c:pt>
              </c:numCache>
            </c:numRef>
          </c:val>
          <c:smooth val="0"/>
          <c:extLst>
            <c:ext xmlns:c16="http://schemas.microsoft.com/office/drawing/2014/chart" uri="{C3380CC4-5D6E-409C-BE32-E72D297353CC}">
              <c16:uniqueId val="{0000000D-8DC1-4E0B-8936-C59CF5C64854}"/>
            </c:ext>
          </c:extLst>
        </c:ser>
        <c:ser>
          <c:idx val="14"/>
          <c:order val="14"/>
          <c:tx>
            <c:strRef>
              <c:f>pi.em!$D$37</c:f>
              <c:strCache>
                <c:ptCount val="1"/>
                <c:pt idx="0">
                  <c:v>Poland</c:v>
                </c:pt>
              </c:strCache>
            </c:strRef>
          </c:tx>
          <c:spPr>
            <a:ln w="28575" cap="rnd">
              <a:solidFill>
                <a:schemeClr val="accent3">
                  <a:lumMod val="80000"/>
                  <a:lumOff val="2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pi.em!$E$37:$AE$37</c:f>
              <c:numCache>
                <c:formatCode>General</c:formatCode>
                <c:ptCount val="27"/>
                <c:pt idx="0">
                  <c:v>0</c:v>
                </c:pt>
                <c:pt idx="1">
                  <c:v>0</c:v>
                </c:pt>
                <c:pt idx="2">
                  <c:v>0</c:v>
                </c:pt>
                <c:pt idx="3">
                  <c:v>0</c:v>
                </c:pt>
                <c:pt idx="4">
                  <c:v>0</c:v>
                </c:pt>
                <c:pt idx="5">
                  <c:v>219</c:v>
                </c:pt>
                <c:pt idx="6">
                  <c:v>749</c:v>
                </c:pt>
                <c:pt idx="7">
                  <c:v>599</c:v>
                </c:pt>
                <c:pt idx="8">
                  <c:v>1734</c:v>
                </c:pt>
                <c:pt idx="9">
                  <c:v>14</c:v>
                </c:pt>
                <c:pt idx="10">
                  <c:v>447</c:v>
                </c:pt>
                <c:pt idx="11">
                  <c:v>-307</c:v>
                </c:pt>
                <c:pt idx="12">
                  <c:v>-545</c:v>
                </c:pt>
                <c:pt idx="13">
                  <c:v>-837</c:v>
                </c:pt>
                <c:pt idx="14">
                  <c:v>1660</c:v>
                </c:pt>
                <c:pt idx="15">
                  <c:v>1331</c:v>
                </c:pt>
                <c:pt idx="16">
                  <c:v>-2129</c:v>
                </c:pt>
                <c:pt idx="17">
                  <c:v>-470</c:v>
                </c:pt>
                <c:pt idx="18">
                  <c:v>566</c:v>
                </c:pt>
                <c:pt idx="19">
                  <c:v>1580</c:v>
                </c:pt>
                <c:pt idx="20">
                  <c:v>7395</c:v>
                </c:pt>
                <c:pt idx="21">
                  <c:v>3078</c:v>
                </c:pt>
                <c:pt idx="22">
                  <c:v>3613</c:v>
                </c:pt>
                <c:pt idx="23">
                  <c:v>2648</c:v>
                </c:pt>
                <c:pt idx="24">
                  <c:v>3146</c:v>
                </c:pt>
                <c:pt idx="25">
                  <c:v>4117</c:v>
                </c:pt>
                <c:pt idx="26">
                  <c:v>-2655</c:v>
                </c:pt>
              </c:numCache>
            </c:numRef>
          </c:val>
          <c:smooth val="0"/>
          <c:extLst>
            <c:ext xmlns:c16="http://schemas.microsoft.com/office/drawing/2014/chart" uri="{C3380CC4-5D6E-409C-BE32-E72D297353CC}">
              <c16:uniqueId val="{0000000E-8DC1-4E0B-8936-C59CF5C64854}"/>
            </c:ext>
          </c:extLst>
        </c:ser>
        <c:ser>
          <c:idx val="15"/>
          <c:order val="15"/>
          <c:tx>
            <c:strRef>
              <c:f>pi.em!$D$38</c:f>
              <c:strCache>
                <c:ptCount val="1"/>
                <c:pt idx="0">
                  <c:v>Russian Federation</c:v>
                </c:pt>
              </c:strCache>
            </c:strRef>
          </c:tx>
          <c:spPr>
            <a:ln w="28575" cap="rnd">
              <a:solidFill>
                <a:schemeClr val="accent4">
                  <a:lumMod val="80000"/>
                  <a:lumOff val="2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pi.em!$E$38:$AE$38</c:f>
              <c:numCache>
                <c:formatCode>General</c:formatCode>
                <c:ptCount val="27"/>
                <c:pt idx="0">
                  <c:v>0</c:v>
                </c:pt>
                <c:pt idx="1">
                  <c:v>0</c:v>
                </c:pt>
                <c:pt idx="2">
                  <c:v>0</c:v>
                </c:pt>
                <c:pt idx="3">
                  <c:v>0</c:v>
                </c:pt>
                <c:pt idx="4">
                  <c:v>44.76</c:v>
                </c:pt>
                <c:pt idx="5">
                  <c:v>47.11</c:v>
                </c:pt>
                <c:pt idx="6">
                  <c:v>2152.1799999999998</c:v>
                </c:pt>
                <c:pt idx="7">
                  <c:v>1264.72</c:v>
                </c:pt>
                <c:pt idx="8">
                  <c:v>713.99</c:v>
                </c:pt>
                <c:pt idx="9">
                  <c:v>-257.19</c:v>
                </c:pt>
                <c:pt idx="10">
                  <c:v>150.19999999999999</c:v>
                </c:pt>
                <c:pt idx="11">
                  <c:v>542.44000000000005</c:v>
                </c:pt>
                <c:pt idx="12">
                  <c:v>2626.18</c:v>
                </c:pt>
                <c:pt idx="13">
                  <c:v>421.84</c:v>
                </c:pt>
                <c:pt idx="14">
                  <c:v>255.74</c:v>
                </c:pt>
                <c:pt idx="15">
                  <c:v>-163.27000000000001</c:v>
                </c:pt>
                <c:pt idx="16">
                  <c:v>7234.45</c:v>
                </c:pt>
                <c:pt idx="17">
                  <c:v>18399.240000000002</c:v>
                </c:pt>
                <c:pt idx="18">
                  <c:v>-15383.09</c:v>
                </c:pt>
                <c:pt idx="19">
                  <c:v>3762.72</c:v>
                </c:pt>
                <c:pt idx="20">
                  <c:v>-4885.28</c:v>
                </c:pt>
                <c:pt idx="21">
                  <c:v>-9795.69</c:v>
                </c:pt>
                <c:pt idx="22">
                  <c:v>1162.4000000000001</c:v>
                </c:pt>
                <c:pt idx="23">
                  <c:v>-7625.04</c:v>
                </c:pt>
                <c:pt idx="24">
                  <c:v>-12966.28</c:v>
                </c:pt>
                <c:pt idx="25">
                  <c:v>-5538.27</c:v>
                </c:pt>
                <c:pt idx="26">
                  <c:v>-1788.02</c:v>
                </c:pt>
              </c:numCache>
            </c:numRef>
          </c:val>
          <c:smooth val="0"/>
          <c:extLst>
            <c:ext xmlns:c16="http://schemas.microsoft.com/office/drawing/2014/chart" uri="{C3380CC4-5D6E-409C-BE32-E72D297353CC}">
              <c16:uniqueId val="{0000000F-8DC1-4E0B-8936-C59CF5C64854}"/>
            </c:ext>
          </c:extLst>
        </c:ser>
        <c:ser>
          <c:idx val="16"/>
          <c:order val="16"/>
          <c:tx>
            <c:strRef>
              <c:f>pi.em!$D$39</c:f>
              <c:strCache>
                <c:ptCount val="1"/>
                <c:pt idx="0">
                  <c:v>Vietnam</c:v>
                </c:pt>
              </c:strCache>
            </c:strRef>
          </c:tx>
          <c:spPr>
            <a:ln w="28575" cap="rnd">
              <a:solidFill>
                <a:schemeClr val="accent5">
                  <a:lumMod val="80000"/>
                  <a:lumOff val="20000"/>
                </a:schemeClr>
              </a:solidFill>
              <a:round/>
            </a:ln>
            <a:effectLst/>
          </c:spPr>
          <c:marker>
            <c:symbol val="none"/>
          </c:marker>
          <c:cat>
            <c:strRef>
              <c:f>pi.em!$E$22:$AE$22</c:f>
              <c:strCach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strCache>
            </c:strRef>
          </c:cat>
          <c:val>
            <c:numRef>
              <c:f>pi.em!$E$39:$AE$39</c:f>
              <c:numCache>
                <c:formatCode>General</c:formatCode>
                <c:ptCount val="2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115</c:v>
                </c:pt>
                <c:pt idx="16">
                  <c:v>1313</c:v>
                </c:pt>
                <c:pt idx="17">
                  <c:v>6243</c:v>
                </c:pt>
                <c:pt idx="18">
                  <c:v>-578</c:v>
                </c:pt>
                <c:pt idx="19">
                  <c:v>128</c:v>
                </c:pt>
                <c:pt idx="20">
                  <c:v>2383</c:v>
                </c:pt>
                <c:pt idx="21">
                  <c:v>1064</c:v>
                </c:pt>
                <c:pt idx="22">
                  <c:v>1263</c:v>
                </c:pt>
                <c:pt idx="23">
                  <c:v>1270</c:v>
                </c:pt>
                <c:pt idx="24">
                  <c:v>252</c:v>
                </c:pt>
                <c:pt idx="25">
                  <c:v>134</c:v>
                </c:pt>
                <c:pt idx="26">
                  <c:v>0</c:v>
                </c:pt>
              </c:numCache>
            </c:numRef>
          </c:val>
          <c:smooth val="0"/>
          <c:extLst>
            <c:ext xmlns:c16="http://schemas.microsoft.com/office/drawing/2014/chart" uri="{C3380CC4-5D6E-409C-BE32-E72D297353CC}">
              <c16:uniqueId val="{00000010-8DC1-4E0B-8936-C59CF5C64854}"/>
            </c:ext>
          </c:extLst>
        </c:ser>
        <c:dLbls>
          <c:showLegendKey val="0"/>
          <c:showVal val="0"/>
          <c:showCatName val="0"/>
          <c:showSerName val="0"/>
          <c:showPercent val="0"/>
          <c:showBubbleSize val="0"/>
        </c:dLbls>
        <c:smooth val="0"/>
        <c:axId val="847266624"/>
        <c:axId val="847267040"/>
      </c:lineChart>
      <c:catAx>
        <c:axId val="84726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267040"/>
        <c:crosses val="autoZero"/>
        <c:auto val="1"/>
        <c:lblAlgn val="ctr"/>
        <c:lblOffset val="100"/>
        <c:noMultiLvlLbl val="0"/>
      </c:catAx>
      <c:valAx>
        <c:axId val="84726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726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5453E-012F-4B4C-A272-F9312AFBDFB0}" type="doc">
      <dgm:prSet loTypeId="urn:microsoft.com/office/officeart/2005/8/layout/process1" loCatId="process" qsTypeId="urn:microsoft.com/office/officeart/2005/8/quickstyle/simple1" qsCatId="simple" csTypeId="urn:microsoft.com/office/officeart/2005/8/colors/accent1_2" csCatId="accent1" phldr="1"/>
      <dgm:spPr/>
    </dgm:pt>
    <dgm:pt modelId="{BB0B3DB2-21F4-42DA-A831-E7E99815BB61}">
      <dgm:prSet phldrT="[Text]"/>
      <dgm:spPr>
        <a:solidFill>
          <a:schemeClr val="accent1">
            <a:lumMod val="20000"/>
            <a:lumOff val="80000"/>
          </a:schemeClr>
        </a:solidFill>
      </dgm:spPr>
      <dgm:t>
        <a:bodyPr/>
        <a:lstStyle/>
        <a:p>
          <a:r>
            <a:rPr lang="en-US" dirty="0" smtClean="0">
              <a:solidFill>
                <a:srgbClr val="C00000"/>
              </a:solidFill>
            </a:rPr>
            <a:t>Frontier</a:t>
          </a:r>
          <a:endParaRPr lang="en-US" dirty="0">
            <a:solidFill>
              <a:srgbClr val="C00000"/>
            </a:solidFill>
          </a:endParaRPr>
        </a:p>
      </dgm:t>
    </dgm:pt>
    <dgm:pt modelId="{4633B0C3-FFEC-453B-BCB3-FC1B6281E789}" type="parTrans" cxnId="{1C5A985F-33FD-48FB-9545-C9C6E66F3ED9}">
      <dgm:prSet/>
      <dgm:spPr/>
      <dgm:t>
        <a:bodyPr/>
        <a:lstStyle/>
        <a:p>
          <a:endParaRPr lang="en-US"/>
        </a:p>
      </dgm:t>
    </dgm:pt>
    <dgm:pt modelId="{FAFDDF76-B563-4347-970F-94B8D14A4986}" type="sibTrans" cxnId="{1C5A985F-33FD-48FB-9545-C9C6E66F3ED9}">
      <dgm:prSet/>
      <dgm:spPr/>
      <dgm:t>
        <a:bodyPr/>
        <a:lstStyle/>
        <a:p>
          <a:endParaRPr lang="en-US"/>
        </a:p>
      </dgm:t>
    </dgm:pt>
    <dgm:pt modelId="{B5323428-1BAC-4560-BEAC-A3703E467E67}">
      <dgm:prSet phldrT="[Text]"/>
      <dgm:spPr>
        <a:solidFill>
          <a:schemeClr val="accent1">
            <a:lumMod val="20000"/>
            <a:lumOff val="80000"/>
          </a:schemeClr>
        </a:solidFill>
      </dgm:spPr>
      <dgm:t>
        <a:bodyPr/>
        <a:lstStyle/>
        <a:p>
          <a:r>
            <a:rPr lang="en-US" dirty="0" smtClean="0">
              <a:solidFill>
                <a:schemeClr val="accent2">
                  <a:lumMod val="75000"/>
                </a:schemeClr>
              </a:solidFill>
            </a:rPr>
            <a:t>Emerging</a:t>
          </a:r>
          <a:endParaRPr lang="en-US" dirty="0">
            <a:solidFill>
              <a:schemeClr val="accent2">
                <a:lumMod val="75000"/>
              </a:schemeClr>
            </a:solidFill>
          </a:endParaRPr>
        </a:p>
      </dgm:t>
    </dgm:pt>
    <dgm:pt modelId="{C04087C9-DA72-40FE-98E3-06FBB69E776B}" type="parTrans" cxnId="{E3537A68-7F09-46D2-9E64-9ACE3F23DEFB}">
      <dgm:prSet/>
      <dgm:spPr/>
      <dgm:t>
        <a:bodyPr/>
        <a:lstStyle/>
        <a:p>
          <a:endParaRPr lang="en-US"/>
        </a:p>
      </dgm:t>
    </dgm:pt>
    <dgm:pt modelId="{4EB9D807-4AB4-4D97-8151-9A13A86E1ED0}" type="sibTrans" cxnId="{E3537A68-7F09-46D2-9E64-9ACE3F23DEFB}">
      <dgm:prSet/>
      <dgm:spPr/>
      <dgm:t>
        <a:bodyPr/>
        <a:lstStyle/>
        <a:p>
          <a:endParaRPr lang="en-US"/>
        </a:p>
      </dgm:t>
    </dgm:pt>
    <dgm:pt modelId="{CFB08F99-6430-4DC4-9830-6CE25D16BD5B}">
      <dgm:prSet phldrT="[Text]"/>
      <dgm:spPr>
        <a:solidFill>
          <a:schemeClr val="accent1">
            <a:lumMod val="20000"/>
            <a:lumOff val="80000"/>
          </a:schemeClr>
        </a:solidFill>
      </dgm:spPr>
      <dgm:t>
        <a:bodyPr/>
        <a:lstStyle/>
        <a:p>
          <a:r>
            <a:rPr lang="en-US" dirty="0" smtClean="0">
              <a:solidFill>
                <a:schemeClr val="accent6">
                  <a:lumMod val="50000"/>
                </a:schemeClr>
              </a:solidFill>
            </a:rPr>
            <a:t>Developed</a:t>
          </a:r>
          <a:endParaRPr lang="en-US" dirty="0">
            <a:solidFill>
              <a:schemeClr val="accent6">
                <a:lumMod val="50000"/>
              </a:schemeClr>
            </a:solidFill>
          </a:endParaRPr>
        </a:p>
      </dgm:t>
    </dgm:pt>
    <dgm:pt modelId="{00FCAC68-582F-49B5-815D-C270783D6401}" type="parTrans" cxnId="{CC815DC8-D091-4CE6-B79C-F12A114F9EAD}">
      <dgm:prSet/>
      <dgm:spPr/>
      <dgm:t>
        <a:bodyPr/>
        <a:lstStyle/>
        <a:p>
          <a:endParaRPr lang="en-US"/>
        </a:p>
      </dgm:t>
    </dgm:pt>
    <dgm:pt modelId="{3ACED769-C1C5-411A-A474-22C53E42A75D}" type="sibTrans" cxnId="{CC815DC8-D091-4CE6-B79C-F12A114F9EAD}">
      <dgm:prSet/>
      <dgm:spPr/>
      <dgm:t>
        <a:bodyPr/>
        <a:lstStyle/>
        <a:p>
          <a:endParaRPr lang="en-US"/>
        </a:p>
      </dgm:t>
    </dgm:pt>
    <dgm:pt modelId="{A7BE0122-2FBB-4A8A-B020-62088DBA4B78}" type="pres">
      <dgm:prSet presAssocID="{C475453E-012F-4B4C-A272-F9312AFBDFB0}" presName="Name0" presStyleCnt="0">
        <dgm:presLayoutVars>
          <dgm:dir/>
          <dgm:resizeHandles val="exact"/>
        </dgm:presLayoutVars>
      </dgm:prSet>
      <dgm:spPr/>
    </dgm:pt>
    <dgm:pt modelId="{ECF57BF3-DC96-43A8-80D7-90B9BAED9A2B}" type="pres">
      <dgm:prSet presAssocID="{BB0B3DB2-21F4-42DA-A831-E7E99815BB61}" presName="node" presStyleLbl="node1" presStyleIdx="0" presStyleCnt="3">
        <dgm:presLayoutVars>
          <dgm:bulletEnabled val="1"/>
        </dgm:presLayoutVars>
      </dgm:prSet>
      <dgm:spPr/>
      <dgm:t>
        <a:bodyPr/>
        <a:lstStyle/>
        <a:p>
          <a:endParaRPr lang="en-US"/>
        </a:p>
      </dgm:t>
    </dgm:pt>
    <dgm:pt modelId="{6E3735A1-777E-41F6-9FAA-D454A8F77A37}" type="pres">
      <dgm:prSet presAssocID="{FAFDDF76-B563-4347-970F-94B8D14A4986}" presName="sibTrans" presStyleLbl="sibTrans2D1" presStyleIdx="0" presStyleCnt="2"/>
      <dgm:spPr/>
      <dgm:t>
        <a:bodyPr/>
        <a:lstStyle/>
        <a:p>
          <a:endParaRPr lang="en-US"/>
        </a:p>
      </dgm:t>
    </dgm:pt>
    <dgm:pt modelId="{9D16EE8A-C66A-47C2-970D-64CC5EB13DBA}" type="pres">
      <dgm:prSet presAssocID="{FAFDDF76-B563-4347-970F-94B8D14A4986}" presName="connectorText" presStyleLbl="sibTrans2D1" presStyleIdx="0" presStyleCnt="2"/>
      <dgm:spPr/>
      <dgm:t>
        <a:bodyPr/>
        <a:lstStyle/>
        <a:p>
          <a:endParaRPr lang="en-US"/>
        </a:p>
      </dgm:t>
    </dgm:pt>
    <dgm:pt modelId="{3CB02A65-BBD1-48E7-B48E-8AB3767B24F1}" type="pres">
      <dgm:prSet presAssocID="{B5323428-1BAC-4560-BEAC-A3703E467E67}" presName="node" presStyleLbl="node1" presStyleIdx="1" presStyleCnt="3">
        <dgm:presLayoutVars>
          <dgm:bulletEnabled val="1"/>
        </dgm:presLayoutVars>
      </dgm:prSet>
      <dgm:spPr/>
      <dgm:t>
        <a:bodyPr/>
        <a:lstStyle/>
        <a:p>
          <a:endParaRPr lang="en-US"/>
        </a:p>
      </dgm:t>
    </dgm:pt>
    <dgm:pt modelId="{D47A7300-B397-471C-9ABA-1E148BF4D21F}" type="pres">
      <dgm:prSet presAssocID="{4EB9D807-4AB4-4D97-8151-9A13A86E1ED0}" presName="sibTrans" presStyleLbl="sibTrans2D1" presStyleIdx="1" presStyleCnt="2"/>
      <dgm:spPr/>
      <dgm:t>
        <a:bodyPr/>
        <a:lstStyle/>
        <a:p>
          <a:endParaRPr lang="en-US"/>
        </a:p>
      </dgm:t>
    </dgm:pt>
    <dgm:pt modelId="{18D3D7DE-56D1-4E5B-B469-93492D59D7FC}" type="pres">
      <dgm:prSet presAssocID="{4EB9D807-4AB4-4D97-8151-9A13A86E1ED0}" presName="connectorText" presStyleLbl="sibTrans2D1" presStyleIdx="1" presStyleCnt="2"/>
      <dgm:spPr/>
      <dgm:t>
        <a:bodyPr/>
        <a:lstStyle/>
        <a:p>
          <a:endParaRPr lang="en-US"/>
        </a:p>
      </dgm:t>
    </dgm:pt>
    <dgm:pt modelId="{6CEF6D63-2D09-497E-B522-1A4021A14479}" type="pres">
      <dgm:prSet presAssocID="{CFB08F99-6430-4DC4-9830-6CE25D16BD5B}" presName="node" presStyleLbl="node1" presStyleIdx="2" presStyleCnt="3">
        <dgm:presLayoutVars>
          <dgm:bulletEnabled val="1"/>
        </dgm:presLayoutVars>
      </dgm:prSet>
      <dgm:spPr/>
      <dgm:t>
        <a:bodyPr/>
        <a:lstStyle/>
        <a:p>
          <a:endParaRPr lang="en-US"/>
        </a:p>
      </dgm:t>
    </dgm:pt>
  </dgm:ptLst>
  <dgm:cxnLst>
    <dgm:cxn modelId="{05C1616F-B02E-48DA-B733-3141BE699ACA}" type="presOf" srcId="{BB0B3DB2-21F4-42DA-A831-E7E99815BB61}" destId="{ECF57BF3-DC96-43A8-80D7-90B9BAED9A2B}" srcOrd="0" destOrd="0" presId="urn:microsoft.com/office/officeart/2005/8/layout/process1"/>
    <dgm:cxn modelId="{B5E92E63-200A-4596-829F-3281B4E5854D}" type="presOf" srcId="{B5323428-1BAC-4560-BEAC-A3703E467E67}" destId="{3CB02A65-BBD1-48E7-B48E-8AB3767B24F1}" srcOrd="0" destOrd="0" presId="urn:microsoft.com/office/officeart/2005/8/layout/process1"/>
    <dgm:cxn modelId="{E3537A68-7F09-46D2-9E64-9ACE3F23DEFB}" srcId="{C475453E-012F-4B4C-A272-F9312AFBDFB0}" destId="{B5323428-1BAC-4560-BEAC-A3703E467E67}" srcOrd="1" destOrd="0" parTransId="{C04087C9-DA72-40FE-98E3-06FBB69E776B}" sibTransId="{4EB9D807-4AB4-4D97-8151-9A13A86E1ED0}"/>
    <dgm:cxn modelId="{1C5A985F-33FD-48FB-9545-C9C6E66F3ED9}" srcId="{C475453E-012F-4B4C-A272-F9312AFBDFB0}" destId="{BB0B3DB2-21F4-42DA-A831-E7E99815BB61}" srcOrd="0" destOrd="0" parTransId="{4633B0C3-FFEC-453B-BCB3-FC1B6281E789}" sibTransId="{FAFDDF76-B563-4347-970F-94B8D14A4986}"/>
    <dgm:cxn modelId="{CC815DC8-D091-4CE6-B79C-F12A114F9EAD}" srcId="{C475453E-012F-4B4C-A272-F9312AFBDFB0}" destId="{CFB08F99-6430-4DC4-9830-6CE25D16BD5B}" srcOrd="2" destOrd="0" parTransId="{00FCAC68-582F-49B5-815D-C270783D6401}" sibTransId="{3ACED769-C1C5-411A-A474-22C53E42A75D}"/>
    <dgm:cxn modelId="{A72263D7-A9CD-4E1E-A1FF-40E1696EF59A}" type="presOf" srcId="{C475453E-012F-4B4C-A272-F9312AFBDFB0}" destId="{A7BE0122-2FBB-4A8A-B020-62088DBA4B78}" srcOrd="0" destOrd="0" presId="urn:microsoft.com/office/officeart/2005/8/layout/process1"/>
    <dgm:cxn modelId="{9EB4BB7B-7929-4471-9B6D-3A64E94652A5}" type="presOf" srcId="{CFB08F99-6430-4DC4-9830-6CE25D16BD5B}" destId="{6CEF6D63-2D09-497E-B522-1A4021A14479}" srcOrd="0" destOrd="0" presId="urn:microsoft.com/office/officeart/2005/8/layout/process1"/>
    <dgm:cxn modelId="{62133CA4-A5C5-4249-9A8B-1BEDEC113D0F}" type="presOf" srcId="{4EB9D807-4AB4-4D97-8151-9A13A86E1ED0}" destId="{D47A7300-B397-471C-9ABA-1E148BF4D21F}" srcOrd="0" destOrd="0" presId="urn:microsoft.com/office/officeart/2005/8/layout/process1"/>
    <dgm:cxn modelId="{46498863-4A68-4B43-8D5A-D0379E8D76DF}" type="presOf" srcId="{FAFDDF76-B563-4347-970F-94B8D14A4986}" destId="{9D16EE8A-C66A-47C2-970D-64CC5EB13DBA}" srcOrd="1" destOrd="0" presId="urn:microsoft.com/office/officeart/2005/8/layout/process1"/>
    <dgm:cxn modelId="{404B92C1-663A-4746-AF14-C9B29FC2F4B0}" type="presOf" srcId="{FAFDDF76-B563-4347-970F-94B8D14A4986}" destId="{6E3735A1-777E-41F6-9FAA-D454A8F77A37}" srcOrd="0" destOrd="0" presId="urn:microsoft.com/office/officeart/2005/8/layout/process1"/>
    <dgm:cxn modelId="{6A4336A5-FE4A-4BC3-A1AE-41ECDD98F52E}" type="presOf" srcId="{4EB9D807-4AB4-4D97-8151-9A13A86E1ED0}" destId="{18D3D7DE-56D1-4E5B-B469-93492D59D7FC}" srcOrd="1" destOrd="0" presId="urn:microsoft.com/office/officeart/2005/8/layout/process1"/>
    <dgm:cxn modelId="{27999698-741A-4CA8-96B2-62591257BC78}" type="presParOf" srcId="{A7BE0122-2FBB-4A8A-B020-62088DBA4B78}" destId="{ECF57BF3-DC96-43A8-80D7-90B9BAED9A2B}" srcOrd="0" destOrd="0" presId="urn:microsoft.com/office/officeart/2005/8/layout/process1"/>
    <dgm:cxn modelId="{3FBC8C2B-C1AD-4AA4-BA64-1C2D9D592088}" type="presParOf" srcId="{A7BE0122-2FBB-4A8A-B020-62088DBA4B78}" destId="{6E3735A1-777E-41F6-9FAA-D454A8F77A37}" srcOrd="1" destOrd="0" presId="urn:microsoft.com/office/officeart/2005/8/layout/process1"/>
    <dgm:cxn modelId="{3D4A64C8-1902-44E3-A733-7CE8F55112AA}" type="presParOf" srcId="{6E3735A1-777E-41F6-9FAA-D454A8F77A37}" destId="{9D16EE8A-C66A-47C2-970D-64CC5EB13DBA}" srcOrd="0" destOrd="0" presId="urn:microsoft.com/office/officeart/2005/8/layout/process1"/>
    <dgm:cxn modelId="{B68B16FF-CE99-4DD0-BCD3-863767149291}" type="presParOf" srcId="{A7BE0122-2FBB-4A8A-B020-62088DBA4B78}" destId="{3CB02A65-BBD1-48E7-B48E-8AB3767B24F1}" srcOrd="2" destOrd="0" presId="urn:microsoft.com/office/officeart/2005/8/layout/process1"/>
    <dgm:cxn modelId="{940A9164-31A6-4A48-A10C-8C65D7EDB87E}" type="presParOf" srcId="{A7BE0122-2FBB-4A8A-B020-62088DBA4B78}" destId="{D47A7300-B397-471C-9ABA-1E148BF4D21F}" srcOrd="3" destOrd="0" presId="urn:microsoft.com/office/officeart/2005/8/layout/process1"/>
    <dgm:cxn modelId="{00D6FC04-4331-4B61-AFE6-37B373EF18F5}" type="presParOf" srcId="{D47A7300-B397-471C-9ABA-1E148BF4D21F}" destId="{18D3D7DE-56D1-4E5B-B469-93492D59D7FC}" srcOrd="0" destOrd="0" presId="urn:microsoft.com/office/officeart/2005/8/layout/process1"/>
    <dgm:cxn modelId="{48DA5D36-BF34-4135-ABF5-50BEDD9E7CC1}" type="presParOf" srcId="{A7BE0122-2FBB-4A8A-B020-62088DBA4B78}" destId="{6CEF6D63-2D09-497E-B522-1A4021A1447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4AF24-F5BA-444B-B51A-093E8F88290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9F9A34B-2CB8-48A1-930D-D1C2ED5A88F2}">
      <dgm:prSet phldrT="[Text]"/>
      <dgm:spPr/>
      <dgm:t>
        <a:bodyPr/>
        <a:lstStyle/>
        <a:p>
          <a:r>
            <a:rPr lang="en-US" dirty="0" smtClean="0"/>
            <a:t>Foreign Portfolio Investment</a:t>
          </a:r>
          <a:r>
            <a:rPr lang="fi-FI" dirty="0" smtClean="0"/>
            <a:t>: </a:t>
          </a:r>
          <a:r>
            <a:rPr lang="fi-FI" dirty="0" err="1" smtClean="0"/>
            <a:t>short-term</a:t>
          </a:r>
          <a:r>
            <a:rPr lang="fi-FI" dirty="0" smtClean="0"/>
            <a:t> </a:t>
          </a:r>
          <a:r>
            <a:rPr lang="fi-FI" dirty="0" err="1" smtClean="0"/>
            <a:t>interest</a:t>
          </a:r>
          <a:endParaRPr lang="en-US" dirty="0"/>
        </a:p>
      </dgm:t>
    </dgm:pt>
    <dgm:pt modelId="{6DCE7C48-1E94-4AEC-ACE2-BB9CF6141A53}" type="parTrans" cxnId="{9D239BC0-45F6-46E9-8A79-5C7340CE9D3F}">
      <dgm:prSet/>
      <dgm:spPr/>
      <dgm:t>
        <a:bodyPr/>
        <a:lstStyle/>
        <a:p>
          <a:endParaRPr lang="en-US"/>
        </a:p>
      </dgm:t>
    </dgm:pt>
    <dgm:pt modelId="{ADF51C0A-19D3-4F05-8F05-55B52FBFA9A9}" type="sibTrans" cxnId="{9D239BC0-45F6-46E9-8A79-5C7340CE9D3F}">
      <dgm:prSet/>
      <dgm:spPr/>
      <dgm:t>
        <a:bodyPr/>
        <a:lstStyle/>
        <a:p>
          <a:endParaRPr lang="en-US"/>
        </a:p>
      </dgm:t>
    </dgm:pt>
    <dgm:pt modelId="{61BDDF27-9185-4FEC-B109-BB9361CBB24A}">
      <dgm:prSet phldrT="[Text]"/>
      <dgm:spPr/>
      <dgm:t>
        <a:bodyPr/>
        <a:lstStyle/>
        <a:p>
          <a:r>
            <a:rPr lang="en-US" dirty="0" smtClean="0">
              <a:solidFill>
                <a:srgbClr val="FF0000"/>
              </a:solidFill>
              <a:effectLst>
                <a:outerShdw blurRad="38100" dist="38100" dir="2700000" algn="tl">
                  <a:srgbClr val="000000">
                    <a:alpha val="43137"/>
                  </a:srgbClr>
                </a:outerShdw>
              </a:effectLst>
            </a:rPr>
            <a:t>Equity</a:t>
          </a:r>
          <a:r>
            <a:rPr lang="en-US" dirty="0" smtClean="0"/>
            <a:t> </a:t>
          </a:r>
          <a:r>
            <a:rPr lang="en-US" dirty="0" smtClean="0">
              <a:sym typeface="Wingdings" panose="05000000000000000000" pitchFamily="2" charset="2"/>
            </a:rPr>
            <a:t> </a:t>
          </a:r>
        </a:p>
        <a:p>
          <a:r>
            <a:rPr lang="en-US" dirty="0" smtClean="0">
              <a:sym typeface="Wingdings" panose="05000000000000000000" pitchFamily="2" charset="2"/>
            </a:rPr>
            <a:t>Stock market  </a:t>
          </a:r>
        </a:p>
        <a:p>
          <a:r>
            <a:rPr lang="en-US" dirty="0" smtClean="0">
              <a:sym typeface="Wingdings" panose="05000000000000000000" pitchFamily="2" charset="2"/>
            </a:rPr>
            <a:t>volatile and risky </a:t>
          </a:r>
          <a:endParaRPr lang="en-US" dirty="0"/>
        </a:p>
      </dgm:t>
    </dgm:pt>
    <dgm:pt modelId="{90B99278-A84A-483B-A7F7-F821B83E4ABE}" type="parTrans" cxnId="{A80359A7-D03E-4419-9EBE-0CC85FDBB874}">
      <dgm:prSet/>
      <dgm:spPr/>
      <dgm:t>
        <a:bodyPr/>
        <a:lstStyle/>
        <a:p>
          <a:endParaRPr lang="en-US"/>
        </a:p>
      </dgm:t>
    </dgm:pt>
    <dgm:pt modelId="{70E3EBA7-4D17-462E-A97A-4E51818C27E6}" type="sibTrans" cxnId="{A80359A7-D03E-4419-9EBE-0CC85FDBB874}">
      <dgm:prSet/>
      <dgm:spPr/>
      <dgm:t>
        <a:bodyPr/>
        <a:lstStyle/>
        <a:p>
          <a:endParaRPr lang="en-US"/>
        </a:p>
      </dgm:t>
    </dgm:pt>
    <dgm:pt modelId="{72F2024C-704B-4124-9483-18B902DDB553}">
      <dgm:prSet phldrT="[Text]"/>
      <dgm:spPr/>
      <dgm:t>
        <a:bodyPr/>
        <a:lstStyle/>
        <a:p>
          <a:r>
            <a:rPr lang="en-US" dirty="0" smtClean="0">
              <a:solidFill>
                <a:srgbClr val="FF0000"/>
              </a:solidFill>
              <a:effectLst>
                <a:outerShdw blurRad="38100" dist="38100" dir="2700000" algn="tl">
                  <a:srgbClr val="000000">
                    <a:alpha val="43137"/>
                  </a:srgbClr>
                </a:outerShdw>
              </a:effectLst>
            </a:rPr>
            <a:t>Fixed income securities </a:t>
          </a:r>
          <a:r>
            <a:rPr lang="en-US" dirty="0" smtClean="0">
              <a:sym typeface="Wingdings" panose="05000000000000000000" pitchFamily="2" charset="2"/>
            </a:rPr>
            <a:t> bonds  </a:t>
          </a:r>
        </a:p>
        <a:p>
          <a:r>
            <a:rPr lang="en-US" dirty="0" smtClean="0">
              <a:sym typeface="Wingdings" panose="05000000000000000000" pitchFamily="2" charset="2"/>
            </a:rPr>
            <a:t>steady but moderate returns</a:t>
          </a:r>
          <a:endParaRPr lang="en-US" dirty="0"/>
        </a:p>
      </dgm:t>
    </dgm:pt>
    <dgm:pt modelId="{463B504F-1BB6-4F88-8315-B36999E0F3C1}" type="parTrans" cxnId="{21E77431-120F-4EFA-AF65-077B045F3272}">
      <dgm:prSet/>
      <dgm:spPr/>
      <dgm:t>
        <a:bodyPr/>
        <a:lstStyle/>
        <a:p>
          <a:endParaRPr lang="en-US"/>
        </a:p>
      </dgm:t>
    </dgm:pt>
    <dgm:pt modelId="{D2BBBEBE-C4B7-4445-8A85-177C551DACDF}" type="sibTrans" cxnId="{21E77431-120F-4EFA-AF65-077B045F3272}">
      <dgm:prSet/>
      <dgm:spPr/>
      <dgm:t>
        <a:bodyPr/>
        <a:lstStyle/>
        <a:p>
          <a:endParaRPr lang="en-US"/>
        </a:p>
      </dgm:t>
    </dgm:pt>
    <dgm:pt modelId="{232CB165-4833-4B91-9375-804022B362F7}">
      <dgm:prSet phldrT="[Text]"/>
      <dgm:spPr/>
      <dgm:t>
        <a:bodyPr/>
        <a:lstStyle/>
        <a:p>
          <a:r>
            <a:rPr lang="fi-FI" dirty="0" err="1" smtClean="0">
              <a:latin typeface="Times New Roman" panose="02020603050405020304" pitchFamily="18" charset="0"/>
              <a:cs typeface="Times New Roman" panose="02020603050405020304" pitchFamily="18" charset="0"/>
            </a:rPr>
            <a:t>Involves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establishing</a:t>
          </a:r>
          <a:r>
            <a:rPr lang="fi-FI" dirty="0" smtClean="0">
              <a:latin typeface="Times New Roman" panose="02020603050405020304" pitchFamily="18" charset="0"/>
              <a:cs typeface="Times New Roman" panose="02020603050405020304" pitchFamily="18" charset="0"/>
            </a:rPr>
            <a:t> a </a:t>
          </a:r>
          <a:r>
            <a:rPr lang="fi-FI" dirty="0" err="1" smtClean="0">
              <a:latin typeface="Times New Roman" panose="02020603050405020304" pitchFamily="18" charset="0"/>
              <a:cs typeface="Times New Roman" panose="02020603050405020304" pitchFamily="18" charset="0"/>
            </a:rPr>
            <a:t>direct</a:t>
          </a:r>
          <a:r>
            <a:rPr lang="fi-FI" dirty="0" smtClean="0">
              <a:latin typeface="Times New Roman" panose="02020603050405020304" pitchFamily="18" charset="0"/>
              <a:cs typeface="Times New Roman" panose="02020603050405020304" pitchFamily="18" charset="0"/>
            </a:rPr>
            <a:t> business </a:t>
          </a:r>
          <a:r>
            <a:rPr lang="fi-FI" dirty="0" err="1" smtClean="0">
              <a:latin typeface="Times New Roman" panose="02020603050405020304" pitchFamily="18" charset="0"/>
              <a:cs typeface="Times New Roman" panose="02020603050405020304" pitchFamily="18" charset="0"/>
            </a:rPr>
            <a:t>interest</a:t>
          </a:r>
          <a:r>
            <a:rPr lang="fi-FI" dirty="0" smtClean="0">
              <a:latin typeface="Times New Roman" panose="02020603050405020304" pitchFamily="18" charset="0"/>
              <a:cs typeface="Times New Roman" panose="02020603050405020304" pitchFamily="18" charset="0"/>
            </a:rPr>
            <a:t> in a </a:t>
          </a:r>
          <a:r>
            <a:rPr lang="fi-FI" dirty="0" err="1" smtClean="0">
              <a:latin typeface="Times New Roman" panose="02020603050405020304" pitchFamily="18" charset="0"/>
              <a:cs typeface="Times New Roman" panose="02020603050405020304" pitchFamily="18" charset="0"/>
            </a:rPr>
            <a:t>foreign</a:t>
          </a:r>
          <a:r>
            <a:rPr lang="fi-FI" dirty="0" smtClean="0">
              <a:latin typeface="Times New Roman" panose="02020603050405020304" pitchFamily="18" charset="0"/>
              <a:cs typeface="Times New Roman" panose="02020603050405020304" pitchFamily="18" charset="0"/>
            </a:rPr>
            <a:t> country, </a:t>
          </a:r>
          <a:r>
            <a:rPr lang="fi-FI" dirty="0" err="1" smtClean="0">
              <a:latin typeface="Times New Roman" panose="02020603050405020304" pitchFamily="18" charset="0"/>
              <a:cs typeface="Times New Roman" panose="02020603050405020304" pitchFamily="18" charset="0"/>
            </a:rPr>
            <a:t>such</a:t>
          </a:r>
          <a:r>
            <a:rPr lang="fi-FI" dirty="0" smtClean="0">
              <a:latin typeface="Times New Roman" panose="02020603050405020304" pitchFamily="18" charset="0"/>
              <a:cs typeface="Times New Roman" panose="02020603050405020304" pitchFamily="18" charset="0"/>
            </a:rPr>
            <a:t> as </a:t>
          </a:r>
          <a:r>
            <a:rPr lang="fi-FI" dirty="0" err="1" smtClean="0">
              <a:latin typeface="Times New Roman" panose="02020603050405020304" pitchFamily="18" charset="0"/>
              <a:cs typeface="Times New Roman" panose="02020603050405020304" pitchFamily="18" charset="0"/>
            </a:rPr>
            <a:t>buying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or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establishing</a:t>
          </a:r>
          <a:r>
            <a:rPr lang="fi-FI" dirty="0" smtClean="0">
              <a:latin typeface="Times New Roman" panose="02020603050405020304" pitchFamily="18" charset="0"/>
              <a:cs typeface="Times New Roman" panose="02020603050405020304" pitchFamily="18" charset="0"/>
            </a:rPr>
            <a:t> a </a:t>
          </a:r>
          <a:r>
            <a:rPr lang="fi-FI" dirty="0" err="1" smtClean="0">
              <a:latin typeface="Times New Roman" panose="02020603050405020304" pitchFamily="18" charset="0"/>
              <a:cs typeface="Times New Roman" panose="02020603050405020304" pitchFamily="18" charset="0"/>
            </a:rPr>
            <a:t>manufacturing</a:t>
          </a:r>
          <a:r>
            <a:rPr lang="fi-FI" dirty="0" smtClean="0">
              <a:latin typeface="Times New Roman" panose="02020603050405020304" pitchFamily="18" charset="0"/>
              <a:cs typeface="Times New Roman" panose="02020603050405020304" pitchFamily="18" charset="0"/>
            </a:rPr>
            <a:t> business. </a:t>
          </a:r>
          <a:endParaRPr lang="en-US" dirty="0"/>
        </a:p>
      </dgm:t>
    </dgm:pt>
    <dgm:pt modelId="{22BE35E3-C167-4A18-9A1F-825D9667DB3F}" type="sibTrans" cxnId="{4E44C8CA-CE18-41F2-B716-D46755B61F32}">
      <dgm:prSet/>
      <dgm:spPr/>
      <dgm:t>
        <a:bodyPr/>
        <a:lstStyle/>
        <a:p>
          <a:endParaRPr lang="en-US"/>
        </a:p>
      </dgm:t>
    </dgm:pt>
    <dgm:pt modelId="{D5497F8B-340B-42F5-A210-EB1B136EF42F}" type="parTrans" cxnId="{4E44C8CA-CE18-41F2-B716-D46755B61F32}">
      <dgm:prSet/>
      <dgm:spPr/>
      <dgm:t>
        <a:bodyPr/>
        <a:lstStyle/>
        <a:p>
          <a:endParaRPr lang="en-US"/>
        </a:p>
      </dgm:t>
    </dgm:pt>
    <dgm:pt modelId="{15E1E9DF-AAA3-4FE1-BED9-4A69D91950E8}">
      <dgm:prSet phldrT="[Text]"/>
      <dgm:spPr/>
      <dgm:t>
        <a:bodyPr/>
        <a:lstStyle/>
        <a:p>
          <a:r>
            <a:rPr lang="en-US" dirty="0" smtClean="0">
              <a:latin typeface="Times New Roman" panose="02020603050405020304" pitchFamily="18" charset="0"/>
              <a:cs typeface="Times New Roman" panose="02020603050405020304" pitchFamily="18" charset="0"/>
            </a:rPr>
            <a:t>Direct investor owns directly or indirectly at least 10% of the voting power of the direct investment enterprise.</a:t>
          </a:r>
          <a:endParaRPr lang="en-US" dirty="0"/>
        </a:p>
      </dgm:t>
    </dgm:pt>
    <dgm:pt modelId="{6DDF302A-11CD-4F4E-A648-F3968195EE41}" type="sibTrans" cxnId="{76F01539-0709-4B5F-B5D9-6A72D45B315A}">
      <dgm:prSet/>
      <dgm:spPr/>
      <dgm:t>
        <a:bodyPr/>
        <a:lstStyle/>
        <a:p>
          <a:endParaRPr lang="en-US"/>
        </a:p>
      </dgm:t>
    </dgm:pt>
    <dgm:pt modelId="{2B1225E2-D4ED-46DD-B19E-B341902162B1}" type="parTrans" cxnId="{76F01539-0709-4B5F-B5D9-6A72D45B315A}">
      <dgm:prSet/>
      <dgm:spPr/>
      <dgm:t>
        <a:bodyPr/>
        <a:lstStyle/>
        <a:p>
          <a:endParaRPr lang="en-US"/>
        </a:p>
      </dgm:t>
    </dgm:pt>
    <dgm:pt modelId="{4580C7BF-2E5C-4A27-8EF7-219604993382}">
      <dgm:prSet phldrT="[Text]"/>
      <dgm:spPr/>
      <dgm:t>
        <a:bodyPr/>
        <a:lstStyle/>
        <a:p>
          <a:r>
            <a:rPr lang="en-US" dirty="0" smtClean="0"/>
            <a:t>Foreign Direct Investment: long-term interest</a:t>
          </a:r>
          <a:endParaRPr lang="en-US" dirty="0"/>
        </a:p>
      </dgm:t>
    </dgm:pt>
    <dgm:pt modelId="{A680B197-FE01-44DC-9E44-3D040132F8BE}" type="sibTrans" cxnId="{48A96F84-C6BE-40CF-A5F2-DC7EAD040A91}">
      <dgm:prSet/>
      <dgm:spPr/>
      <dgm:t>
        <a:bodyPr/>
        <a:lstStyle/>
        <a:p>
          <a:endParaRPr lang="en-US"/>
        </a:p>
      </dgm:t>
    </dgm:pt>
    <dgm:pt modelId="{E4B36DC8-5160-4FEC-A70F-99D099360723}" type="parTrans" cxnId="{48A96F84-C6BE-40CF-A5F2-DC7EAD040A91}">
      <dgm:prSet/>
      <dgm:spPr/>
      <dgm:t>
        <a:bodyPr/>
        <a:lstStyle/>
        <a:p>
          <a:endParaRPr lang="en-US"/>
        </a:p>
      </dgm:t>
    </dgm:pt>
    <dgm:pt modelId="{798B93B3-4EC4-476B-8B25-925D6BCADEE8}" type="pres">
      <dgm:prSet presAssocID="{D0A4AF24-F5BA-444B-B51A-093E8F88290B}" presName="diagram" presStyleCnt="0">
        <dgm:presLayoutVars>
          <dgm:chPref val="1"/>
          <dgm:dir/>
          <dgm:animOne val="branch"/>
          <dgm:animLvl val="lvl"/>
          <dgm:resizeHandles/>
        </dgm:presLayoutVars>
      </dgm:prSet>
      <dgm:spPr/>
      <dgm:t>
        <a:bodyPr/>
        <a:lstStyle/>
        <a:p>
          <a:endParaRPr lang="en-US"/>
        </a:p>
      </dgm:t>
    </dgm:pt>
    <dgm:pt modelId="{650843D8-E8ED-4FF4-B522-B93D0B24760D}" type="pres">
      <dgm:prSet presAssocID="{F9F9A34B-2CB8-48A1-930D-D1C2ED5A88F2}" presName="root" presStyleCnt="0"/>
      <dgm:spPr/>
    </dgm:pt>
    <dgm:pt modelId="{D206FB7E-B49E-4FD1-A732-E570C5BEEF75}" type="pres">
      <dgm:prSet presAssocID="{F9F9A34B-2CB8-48A1-930D-D1C2ED5A88F2}" presName="rootComposite" presStyleCnt="0"/>
      <dgm:spPr/>
    </dgm:pt>
    <dgm:pt modelId="{ED38A183-A927-46A9-8D29-53A17C979449}" type="pres">
      <dgm:prSet presAssocID="{F9F9A34B-2CB8-48A1-930D-D1C2ED5A88F2}" presName="rootText" presStyleLbl="node1" presStyleIdx="0" presStyleCnt="2" custScaleX="136598"/>
      <dgm:spPr/>
      <dgm:t>
        <a:bodyPr/>
        <a:lstStyle/>
        <a:p>
          <a:endParaRPr lang="en-US"/>
        </a:p>
      </dgm:t>
    </dgm:pt>
    <dgm:pt modelId="{22E1862E-47FC-4E66-A4A0-E3DED8ABDEE1}" type="pres">
      <dgm:prSet presAssocID="{F9F9A34B-2CB8-48A1-930D-D1C2ED5A88F2}" presName="rootConnector" presStyleLbl="node1" presStyleIdx="0" presStyleCnt="2"/>
      <dgm:spPr/>
      <dgm:t>
        <a:bodyPr/>
        <a:lstStyle/>
        <a:p>
          <a:endParaRPr lang="en-US"/>
        </a:p>
      </dgm:t>
    </dgm:pt>
    <dgm:pt modelId="{0DED2CE4-3E96-4A7D-8D8F-0A29A7C69881}" type="pres">
      <dgm:prSet presAssocID="{F9F9A34B-2CB8-48A1-930D-D1C2ED5A88F2}" presName="childShape" presStyleCnt="0"/>
      <dgm:spPr/>
    </dgm:pt>
    <dgm:pt modelId="{71CC78E0-2811-4232-931B-B0A0811948AF}" type="pres">
      <dgm:prSet presAssocID="{90B99278-A84A-483B-A7F7-F821B83E4ABE}" presName="Name13" presStyleLbl="parChTrans1D2" presStyleIdx="0" presStyleCnt="4"/>
      <dgm:spPr/>
      <dgm:t>
        <a:bodyPr/>
        <a:lstStyle/>
        <a:p>
          <a:endParaRPr lang="en-US"/>
        </a:p>
      </dgm:t>
    </dgm:pt>
    <dgm:pt modelId="{C0499580-232A-4AEC-998F-FDAB38A2E03A}" type="pres">
      <dgm:prSet presAssocID="{61BDDF27-9185-4FEC-B109-BB9361CBB24A}" presName="childText" presStyleLbl="bgAcc1" presStyleIdx="0" presStyleCnt="4" custScaleX="153253">
        <dgm:presLayoutVars>
          <dgm:bulletEnabled val="1"/>
        </dgm:presLayoutVars>
      </dgm:prSet>
      <dgm:spPr/>
      <dgm:t>
        <a:bodyPr/>
        <a:lstStyle/>
        <a:p>
          <a:endParaRPr lang="en-US"/>
        </a:p>
      </dgm:t>
    </dgm:pt>
    <dgm:pt modelId="{7BDFC4C8-6111-4F6C-A720-C5913DD3C935}" type="pres">
      <dgm:prSet presAssocID="{463B504F-1BB6-4F88-8315-B36999E0F3C1}" presName="Name13" presStyleLbl="parChTrans1D2" presStyleIdx="1" presStyleCnt="4"/>
      <dgm:spPr/>
      <dgm:t>
        <a:bodyPr/>
        <a:lstStyle/>
        <a:p>
          <a:endParaRPr lang="en-US"/>
        </a:p>
      </dgm:t>
    </dgm:pt>
    <dgm:pt modelId="{2196EAE8-7F15-4D0A-987C-9B9AC04F19B0}" type="pres">
      <dgm:prSet presAssocID="{72F2024C-704B-4124-9483-18B902DDB553}" presName="childText" presStyleLbl="bgAcc1" presStyleIdx="1" presStyleCnt="4" custScaleX="179648">
        <dgm:presLayoutVars>
          <dgm:bulletEnabled val="1"/>
        </dgm:presLayoutVars>
      </dgm:prSet>
      <dgm:spPr/>
      <dgm:t>
        <a:bodyPr/>
        <a:lstStyle/>
        <a:p>
          <a:endParaRPr lang="en-US"/>
        </a:p>
      </dgm:t>
    </dgm:pt>
    <dgm:pt modelId="{12D416AF-55BD-4D85-849F-22BA42353418}" type="pres">
      <dgm:prSet presAssocID="{4580C7BF-2E5C-4A27-8EF7-219604993382}" presName="root" presStyleCnt="0"/>
      <dgm:spPr/>
    </dgm:pt>
    <dgm:pt modelId="{6EDC3417-0A0F-4A9D-B590-C1271ABF1BCE}" type="pres">
      <dgm:prSet presAssocID="{4580C7BF-2E5C-4A27-8EF7-219604993382}" presName="rootComposite" presStyleCnt="0"/>
      <dgm:spPr/>
    </dgm:pt>
    <dgm:pt modelId="{422D4F7D-B866-465B-BE77-698A0CA6D9F4}" type="pres">
      <dgm:prSet presAssocID="{4580C7BF-2E5C-4A27-8EF7-219604993382}" presName="rootText" presStyleLbl="node1" presStyleIdx="1" presStyleCnt="2" custScaleX="130179"/>
      <dgm:spPr/>
      <dgm:t>
        <a:bodyPr/>
        <a:lstStyle/>
        <a:p>
          <a:endParaRPr lang="en-US"/>
        </a:p>
      </dgm:t>
    </dgm:pt>
    <dgm:pt modelId="{14E28AEB-9C82-4927-8DD1-1C255CEEEDA8}" type="pres">
      <dgm:prSet presAssocID="{4580C7BF-2E5C-4A27-8EF7-219604993382}" presName="rootConnector" presStyleLbl="node1" presStyleIdx="1" presStyleCnt="2"/>
      <dgm:spPr/>
      <dgm:t>
        <a:bodyPr/>
        <a:lstStyle/>
        <a:p>
          <a:endParaRPr lang="en-US"/>
        </a:p>
      </dgm:t>
    </dgm:pt>
    <dgm:pt modelId="{F0E62D07-5999-442F-9AD0-EA6C6E1605C1}" type="pres">
      <dgm:prSet presAssocID="{4580C7BF-2E5C-4A27-8EF7-219604993382}" presName="childShape" presStyleCnt="0"/>
      <dgm:spPr/>
    </dgm:pt>
    <dgm:pt modelId="{79C38A0B-629F-47EA-AE4C-E6C7274CA898}" type="pres">
      <dgm:prSet presAssocID="{D5497F8B-340B-42F5-A210-EB1B136EF42F}" presName="Name13" presStyleLbl="parChTrans1D2" presStyleIdx="2" presStyleCnt="4"/>
      <dgm:spPr/>
      <dgm:t>
        <a:bodyPr/>
        <a:lstStyle/>
        <a:p>
          <a:endParaRPr lang="en-US"/>
        </a:p>
      </dgm:t>
    </dgm:pt>
    <dgm:pt modelId="{104CA015-9A8A-4F1D-A934-0D1FAFFF2438}" type="pres">
      <dgm:prSet presAssocID="{232CB165-4833-4B91-9375-804022B362F7}" presName="childText" presStyleLbl="bgAcc1" presStyleIdx="2" presStyleCnt="4" custScaleX="162778">
        <dgm:presLayoutVars>
          <dgm:bulletEnabled val="1"/>
        </dgm:presLayoutVars>
      </dgm:prSet>
      <dgm:spPr/>
      <dgm:t>
        <a:bodyPr/>
        <a:lstStyle/>
        <a:p>
          <a:endParaRPr lang="en-US"/>
        </a:p>
      </dgm:t>
    </dgm:pt>
    <dgm:pt modelId="{BECF36A3-CFA6-428A-9846-12077AB6DBE5}" type="pres">
      <dgm:prSet presAssocID="{2B1225E2-D4ED-46DD-B19E-B341902162B1}" presName="Name13" presStyleLbl="parChTrans1D2" presStyleIdx="3" presStyleCnt="4"/>
      <dgm:spPr/>
      <dgm:t>
        <a:bodyPr/>
        <a:lstStyle/>
        <a:p>
          <a:endParaRPr lang="en-US"/>
        </a:p>
      </dgm:t>
    </dgm:pt>
    <dgm:pt modelId="{19B743D3-396F-4AA9-AE87-1D090F0E0A18}" type="pres">
      <dgm:prSet presAssocID="{15E1E9DF-AAA3-4FE1-BED9-4A69D91950E8}" presName="childText" presStyleLbl="bgAcc1" presStyleIdx="3" presStyleCnt="4" custScaleX="256283">
        <dgm:presLayoutVars>
          <dgm:bulletEnabled val="1"/>
        </dgm:presLayoutVars>
      </dgm:prSet>
      <dgm:spPr/>
      <dgm:t>
        <a:bodyPr/>
        <a:lstStyle/>
        <a:p>
          <a:endParaRPr lang="en-US"/>
        </a:p>
      </dgm:t>
    </dgm:pt>
  </dgm:ptLst>
  <dgm:cxnLst>
    <dgm:cxn modelId="{FB7C9CB8-4551-444D-A288-5F1A8D4B69B2}" type="presOf" srcId="{232CB165-4833-4B91-9375-804022B362F7}" destId="{104CA015-9A8A-4F1D-A934-0D1FAFFF2438}" srcOrd="0" destOrd="0" presId="urn:microsoft.com/office/officeart/2005/8/layout/hierarchy3"/>
    <dgm:cxn modelId="{01A3744A-0BB5-45CE-8C3F-3F89BC7F0302}" type="presOf" srcId="{4580C7BF-2E5C-4A27-8EF7-219604993382}" destId="{422D4F7D-B866-465B-BE77-698A0CA6D9F4}" srcOrd="0" destOrd="0" presId="urn:microsoft.com/office/officeart/2005/8/layout/hierarchy3"/>
    <dgm:cxn modelId="{76F01539-0709-4B5F-B5D9-6A72D45B315A}" srcId="{4580C7BF-2E5C-4A27-8EF7-219604993382}" destId="{15E1E9DF-AAA3-4FE1-BED9-4A69D91950E8}" srcOrd="1" destOrd="0" parTransId="{2B1225E2-D4ED-46DD-B19E-B341902162B1}" sibTransId="{6DDF302A-11CD-4F4E-A648-F3968195EE41}"/>
    <dgm:cxn modelId="{9D239BC0-45F6-46E9-8A79-5C7340CE9D3F}" srcId="{D0A4AF24-F5BA-444B-B51A-093E8F88290B}" destId="{F9F9A34B-2CB8-48A1-930D-D1C2ED5A88F2}" srcOrd="0" destOrd="0" parTransId="{6DCE7C48-1E94-4AEC-ACE2-BB9CF6141A53}" sibTransId="{ADF51C0A-19D3-4F05-8F05-55B52FBFA9A9}"/>
    <dgm:cxn modelId="{21E77431-120F-4EFA-AF65-077B045F3272}" srcId="{F9F9A34B-2CB8-48A1-930D-D1C2ED5A88F2}" destId="{72F2024C-704B-4124-9483-18B902DDB553}" srcOrd="1" destOrd="0" parTransId="{463B504F-1BB6-4F88-8315-B36999E0F3C1}" sibTransId="{D2BBBEBE-C4B7-4445-8A85-177C551DACDF}"/>
    <dgm:cxn modelId="{8FFD0B86-A6F2-4CF3-B875-DF92BACC4650}" type="presOf" srcId="{90B99278-A84A-483B-A7F7-F821B83E4ABE}" destId="{71CC78E0-2811-4232-931B-B0A0811948AF}" srcOrd="0" destOrd="0" presId="urn:microsoft.com/office/officeart/2005/8/layout/hierarchy3"/>
    <dgm:cxn modelId="{0A5D09EE-1B05-4293-AD8B-7E2615865D75}" type="presOf" srcId="{61BDDF27-9185-4FEC-B109-BB9361CBB24A}" destId="{C0499580-232A-4AEC-998F-FDAB38A2E03A}" srcOrd="0" destOrd="0" presId="urn:microsoft.com/office/officeart/2005/8/layout/hierarchy3"/>
    <dgm:cxn modelId="{E1A66245-10A8-4720-AB5F-DF799C5EB8B6}" type="presOf" srcId="{2B1225E2-D4ED-46DD-B19E-B341902162B1}" destId="{BECF36A3-CFA6-428A-9846-12077AB6DBE5}" srcOrd="0" destOrd="0" presId="urn:microsoft.com/office/officeart/2005/8/layout/hierarchy3"/>
    <dgm:cxn modelId="{48A96F84-C6BE-40CF-A5F2-DC7EAD040A91}" srcId="{D0A4AF24-F5BA-444B-B51A-093E8F88290B}" destId="{4580C7BF-2E5C-4A27-8EF7-219604993382}" srcOrd="1" destOrd="0" parTransId="{E4B36DC8-5160-4FEC-A70F-99D099360723}" sibTransId="{A680B197-FE01-44DC-9E44-3D040132F8BE}"/>
    <dgm:cxn modelId="{48AB4F6C-F055-4C86-81F6-95D758915F73}" type="presOf" srcId="{D0A4AF24-F5BA-444B-B51A-093E8F88290B}" destId="{798B93B3-4EC4-476B-8B25-925D6BCADEE8}" srcOrd="0" destOrd="0" presId="urn:microsoft.com/office/officeart/2005/8/layout/hierarchy3"/>
    <dgm:cxn modelId="{00A9B717-D519-4FB4-AE37-5A48A24DAD16}" type="presOf" srcId="{463B504F-1BB6-4F88-8315-B36999E0F3C1}" destId="{7BDFC4C8-6111-4F6C-A720-C5913DD3C935}" srcOrd="0" destOrd="0" presId="urn:microsoft.com/office/officeart/2005/8/layout/hierarchy3"/>
    <dgm:cxn modelId="{EF2AED6F-3D99-4F73-9B03-1278FAD48A42}" type="presOf" srcId="{4580C7BF-2E5C-4A27-8EF7-219604993382}" destId="{14E28AEB-9C82-4927-8DD1-1C255CEEEDA8}" srcOrd="1" destOrd="0" presId="urn:microsoft.com/office/officeart/2005/8/layout/hierarchy3"/>
    <dgm:cxn modelId="{2F8C3F9A-58E7-4646-A73C-2E81FB8522E4}" type="presOf" srcId="{D5497F8B-340B-42F5-A210-EB1B136EF42F}" destId="{79C38A0B-629F-47EA-AE4C-E6C7274CA898}" srcOrd="0" destOrd="0" presId="urn:microsoft.com/office/officeart/2005/8/layout/hierarchy3"/>
    <dgm:cxn modelId="{D448A347-350F-445B-9FD8-A32039D14708}" type="presOf" srcId="{F9F9A34B-2CB8-48A1-930D-D1C2ED5A88F2}" destId="{22E1862E-47FC-4E66-A4A0-E3DED8ABDEE1}" srcOrd="1" destOrd="0" presId="urn:microsoft.com/office/officeart/2005/8/layout/hierarchy3"/>
    <dgm:cxn modelId="{A59E2927-71FB-457F-BA4A-EBF4EC24BF03}" type="presOf" srcId="{15E1E9DF-AAA3-4FE1-BED9-4A69D91950E8}" destId="{19B743D3-396F-4AA9-AE87-1D090F0E0A18}" srcOrd="0" destOrd="0" presId="urn:microsoft.com/office/officeart/2005/8/layout/hierarchy3"/>
    <dgm:cxn modelId="{A80359A7-D03E-4419-9EBE-0CC85FDBB874}" srcId="{F9F9A34B-2CB8-48A1-930D-D1C2ED5A88F2}" destId="{61BDDF27-9185-4FEC-B109-BB9361CBB24A}" srcOrd="0" destOrd="0" parTransId="{90B99278-A84A-483B-A7F7-F821B83E4ABE}" sibTransId="{70E3EBA7-4D17-462E-A97A-4E51818C27E6}"/>
    <dgm:cxn modelId="{4E44C8CA-CE18-41F2-B716-D46755B61F32}" srcId="{4580C7BF-2E5C-4A27-8EF7-219604993382}" destId="{232CB165-4833-4B91-9375-804022B362F7}" srcOrd="0" destOrd="0" parTransId="{D5497F8B-340B-42F5-A210-EB1B136EF42F}" sibTransId="{22BE35E3-C167-4A18-9A1F-825D9667DB3F}"/>
    <dgm:cxn modelId="{CA758B09-3F9E-4F39-9908-C90F5529268C}" type="presOf" srcId="{72F2024C-704B-4124-9483-18B902DDB553}" destId="{2196EAE8-7F15-4D0A-987C-9B9AC04F19B0}" srcOrd="0" destOrd="0" presId="urn:microsoft.com/office/officeart/2005/8/layout/hierarchy3"/>
    <dgm:cxn modelId="{3AE0838D-1BB8-4594-BAB5-E68B6C725501}" type="presOf" srcId="{F9F9A34B-2CB8-48A1-930D-D1C2ED5A88F2}" destId="{ED38A183-A927-46A9-8D29-53A17C979449}" srcOrd="0" destOrd="0" presId="urn:microsoft.com/office/officeart/2005/8/layout/hierarchy3"/>
    <dgm:cxn modelId="{A2E8D71F-D903-41A9-B4E6-0BF9FAC578E7}" type="presParOf" srcId="{798B93B3-4EC4-476B-8B25-925D6BCADEE8}" destId="{650843D8-E8ED-4FF4-B522-B93D0B24760D}" srcOrd="0" destOrd="0" presId="urn:microsoft.com/office/officeart/2005/8/layout/hierarchy3"/>
    <dgm:cxn modelId="{57AF26FA-28CD-4DB0-8373-077A7641FD20}" type="presParOf" srcId="{650843D8-E8ED-4FF4-B522-B93D0B24760D}" destId="{D206FB7E-B49E-4FD1-A732-E570C5BEEF75}" srcOrd="0" destOrd="0" presId="urn:microsoft.com/office/officeart/2005/8/layout/hierarchy3"/>
    <dgm:cxn modelId="{72D762B9-640C-459E-8C6C-9AA9FF2B5245}" type="presParOf" srcId="{D206FB7E-B49E-4FD1-A732-E570C5BEEF75}" destId="{ED38A183-A927-46A9-8D29-53A17C979449}" srcOrd="0" destOrd="0" presId="urn:microsoft.com/office/officeart/2005/8/layout/hierarchy3"/>
    <dgm:cxn modelId="{709EB51B-801C-423F-AB19-A3DDBFDCBEE8}" type="presParOf" srcId="{D206FB7E-B49E-4FD1-A732-E570C5BEEF75}" destId="{22E1862E-47FC-4E66-A4A0-E3DED8ABDEE1}" srcOrd="1" destOrd="0" presId="urn:microsoft.com/office/officeart/2005/8/layout/hierarchy3"/>
    <dgm:cxn modelId="{9174FED5-DBDD-4E5E-9B2B-390FFC96823E}" type="presParOf" srcId="{650843D8-E8ED-4FF4-B522-B93D0B24760D}" destId="{0DED2CE4-3E96-4A7D-8D8F-0A29A7C69881}" srcOrd="1" destOrd="0" presId="urn:microsoft.com/office/officeart/2005/8/layout/hierarchy3"/>
    <dgm:cxn modelId="{B4665E48-5A5A-4DA2-A59A-0842AF5E52D8}" type="presParOf" srcId="{0DED2CE4-3E96-4A7D-8D8F-0A29A7C69881}" destId="{71CC78E0-2811-4232-931B-B0A0811948AF}" srcOrd="0" destOrd="0" presId="urn:microsoft.com/office/officeart/2005/8/layout/hierarchy3"/>
    <dgm:cxn modelId="{ADE16C7A-6473-472B-ACF7-ADC166D9D9DA}" type="presParOf" srcId="{0DED2CE4-3E96-4A7D-8D8F-0A29A7C69881}" destId="{C0499580-232A-4AEC-998F-FDAB38A2E03A}" srcOrd="1" destOrd="0" presId="urn:microsoft.com/office/officeart/2005/8/layout/hierarchy3"/>
    <dgm:cxn modelId="{07E44444-FA33-46A9-A6E2-C55CF00BC4B1}" type="presParOf" srcId="{0DED2CE4-3E96-4A7D-8D8F-0A29A7C69881}" destId="{7BDFC4C8-6111-4F6C-A720-C5913DD3C935}" srcOrd="2" destOrd="0" presId="urn:microsoft.com/office/officeart/2005/8/layout/hierarchy3"/>
    <dgm:cxn modelId="{B0162296-9C6F-4251-95CD-60D2656D03C7}" type="presParOf" srcId="{0DED2CE4-3E96-4A7D-8D8F-0A29A7C69881}" destId="{2196EAE8-7F15-4D0A-987C-9B9AC04F19B0}" srcOrd="3" destOrd="0" presId="urn:microsoft.com/office/officeart/2005/8/layout/hierarchy3"/>
    <dgm:cxn modelId="{A064A770-4FC9-4E1E-92D0-0C3E3932A57A}" type="presParOf" srcId="{798B93B3-4EC4-476B-8B25-925D6BCADEE8}" destId="{12D416AF-55BD-4D85-849F-22BA42353418}" srcOrd="1" destOrd="0" presId="urn:microsoft.com/office/officeart/2005/8/layout/hierarchy3"/>
    <dgm:cxn modelId="{80E26B25-81B9-45D0-A638-0ABABA649AAB}" type="presParOf" srcId="{12D416AF-55BD-4D85-849F-22BA42353418}" destId="{6EDC3417-0A0F-4A9D-B590-C1271ABF1BCE}" srcOrd="0" destOrd="0" presId="urn:microsoft.com/office/officeart/2005/8/layout/hierarchy3"/>
    <dgm:cxn modelId="{F90AA114-31F1-4F4A-8CF2-23078C771828}" type="presParOf" srcId="{6EDC3417-0A0F-4A9D-B590-C1271ABF1BCE}" destId="{422D4F7D-B866-465B-BE77-698A0CA6D9F4}" srcOrd="0" destOrd="0" presId="urn:microsoft.com/office/officeart/2005/8/layout/hierarchy3"/>
    <dgm:cxn modelId="{0F4A3D39-6795-4E84-89FA-273641916350}" type="presParOf" srcId="{6EDC3417-0A0F-4A9D-B590-C1271ABF1BCE}" destId="{14E28AEB-9C82-4927-8DD1-1C255CEEEDA8}" srcOrd="1" destOrd="0" presId="urn:microsoft.com/office/officeart/2005/8/layout/hierarchy3"/>
    <dgm:cxn modelId="{F5F16BA2-1502-40FE-9B97-AFE2074D1718}" type="presParOf" srcId="{12D416AF-55BD-4D85-849F-22BA42353418}" destId="{F0E62D07-5999-442F-9AD0-EA6C6E1605C1}" srcOrd="1" destOrd="0" presId="urn:microsoft.com/office/officeart/2005/8/layout/hierarchy3"/>
    <dgm:cxn modelId="{3AFB881D-61FC-465C-9057-93D169183A01}" type="presParOf" srcId="{F0E62D07-5999-442F-9AD0-EA6C6E1605C1}" destId="{79C38A0B-629F-47EA-AE4C-E6C7274CA898}" srcOrd="0" destOrd="0" presId="urn:microsoft.com/office/officeart/2005/8/layout/hierarchy3"/>
    <dgm:cxn modelId="{D1AB5022-CAFE-4617-AD8B-B089F276A23F}" type="presParOf" srcId="{F0E62D07-5999-442F-9AD0-EA6C6E1605C1}" destId="{104CA015-9A8A-4F1D-A934-0D1FAFFF2438}" srcOrd="1" destOrd="0" presId="urn:microsoft.com/office/officeart/2005/8/layout/hierarchy3"/>
    <dgm:cxn modelId="{E4BE47C0-3C35-487C-B036-259421CBFD8F}" type="presParOf" srcId="{F0E62D07-5999-442F-9AD0-EA6C6E1605C1}" destId="{BECF36A3-CFA6-428A-9846-12077AB6DBE5}" srcOrd="2" destOrd="0" presId="urn:microsoft.com/office/officeart/2005/8/layout/hierarchy3"/>
    <dgm:cxn modelId="{C6FE53B7-96F0-411D-9A18-FA819CDEFC66}" type="presParOf" srcId="{F0E62D07-5999-442F-9AD0-EA6C6E1605C1}" destId="{19B743D3-396F-4AA9-AE87-1D090F0E0A1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57BF3-DC96-43A8-80D7-90B9BAED9A2B}">
      <dsp:nvSpPr>
        <dsp:cNvPr id="0" name=""/>
        <dsp:cNvSpPr/>
      </dsp:nvSpPr>
      <dsp:spPr>
        <a:xfrm>
          <a:off x="9242"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rgbClr val="C00000"/>
              </a:solidFill>
            </a:rPr>
            <a:t>Frontier</a:t>
          </a:r>
          <a:endParaRPr lang="en-US" sz="4200" kern="1200" dirty="0">
            <a:solidFill>
              <a:srgbClr val="C00000"/>
            </a:solidFill>
          </a:endParaRPr>
        </a:p>
      </dsp:txBody>
      <dsp:txXfrm>
        <a:off x="57787" y="1395494"/>
        <a:ext cx="2665308" cy="1560349"/>
      </dsp:txXfrm>
    </dsp:sp>
    <dsp:sp modelId="{6E3735A1-777E-41F6-9FAA-D454A8F77A37}">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3047880" y="1970146"/>
        <a:ext cx="409940" cy="411044"/>
      </dsp:txXfrm>
    </dsp:sp>
    <dsp:sp modelId="{3CB02A65-BBD1-48E7-B48E-8AB3767B24F1}">
      <dsp:nvSpPr>
        <dsp:cNvPr id="0" name=""/>
        <dsp:cNvSpPr/>
      </dsp:nvSpPr>
      <dsp:spPr>
        <a:xfrm>
          <a:off x="3876600"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2">
                  <a:lumMod val="75000"/>
                </a:schemeClr>
              </a:solidFill>
            </a:rPr>
            <a:t>Emerging</a:t>
          </a:r>
          <a:endParaRPr lang="en-US" sz="4200" kern="1200" dirty="0">
            <a:solidFill>
              <a:schemeClr val="accent2">
                <a:lumMod val="75000"/>
              </a:schemeClr>
            </a:solidFill>
          </a:endParaRPr>
        </a:p>
      </dsp:txBody>
      <dsp:txXfrm>
        <a:off x="3925145" y="1395494"/>
        <a:ext cx="2665308" cy="1560349"/>
      </dsp:txXfrm>
    </dsp:sp>
    <dsp:sp modelId="{D47A7300-B397-471C-9ABA-1E148BF4D21F}">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6915239" y="1970146"/>
        <a:ext cx="409940" cy="411044"/>
      </dsp:txXfrm>
    </dsp:sp>
    <dsp:sp modelId="{6CEF6D63-2D09-497E-B522-1A4021A14479}">
      <dsp:nvSpPr>
        <dsp:cNvPr id="0" name=""/>
        <dsp:cNvSpPr/>
      </dsp:nvSpPr>
      <dsp:spPr>
        <a:xfrm>
          <a:off x="7743958" y="1346949"/>
          <a:ext cx="2762398" cy="165743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accent6">
                  <a:lumMod val="50000"/>
                </a:schemeClr>
              </a:solidFill>
            </a:rPr>
            <a:t>Developed</a:t>
          </a:r>
          <a:endParaRPr lang="en-US" sz="4200" kern="1200" dirty="0">
            <a:solidFill>
              <a:schemeClr val="accent6">
                <a:lumMod val="50000"/>
              </a:schemeClr>
            </a:solidFill>
          </a:endParaRPr>
        </a:p>
      </dsp:txBody>
      <dsp:txXfrm>
        <a:off x="7792503" y="1395494"/>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8A183-A927-46A9-8D29-53A17C979449}">
      <dsp:nvSpPr>
        <dsp:cNvPr id="0" name=""/>
        <dsp:cNvSpPr/>
      </dsp:nvSpPr>
      <dsp:spPr>
        <a:xfrm>
          <a:off x="274310" y="1178"/>
          <a:ext cx="3394640"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Foreign Portfolio Investment</a:t>
          </a:r>
          <a:r>
            <a:rPr lang="fi-FI" sz="2600" kern="1200" dirty="0" smtClean="0"/>
            <a:t>: </a:t>
          </a:r>
          <a:r>
            <a:rPr lang="fi-FI" sz="2600" kern="1200" dirty="0" err="1" smtClean="0"/>
            <a:t>short-term</a:t>
          </a:r>
          <a:r>
            <a:rPr lang="fi-FI" sz="2600" kern="1200" dirty="0" smtClean="0"/>
            <a:t> </a:t>
          </a:r>
          <a:r>
            <a:rPr lang="fi-FI" sz="2600" kern="1200" dirty="0" err="1" smtClean="0"/>
            <a:t>interest</a:t>
          </a:r>
          <a:endParaRPr lang="en-US" sz="2600" kern="1200" dirty="0"/>
        </a:p>
      </dsp:txBody>
      <dsp:txXfrm>
        <a:off x="310704" y="37572"/>
        <a:ext cx="3321852" cy="1169778"/>
      </dsp:txXfrm>
    </dsp:sp>
    <dsp:sp modelId="{71CC78E0-2811-4232-931B-B0A0811948AF}">
      <dsp:nvSpPr>
        <dsp:cNvPr id="0" name=""/>
        <dsp:cNvSpPr/>
      </dsp:nvSpPr>
      <dsp:spPr>
        <a:xfrm>
          <a:off x="613774" y="1243744"/>
          <a:ext cx="339464" cy="931924"/>
        </a:xfrm>
        <a:custGeom>
          <a:avLst/>
          <a:gdLst/>
          <a:ahLst/>
          <a:cxnLst/>
          <a:rect l="0" t="0" r="0" b="0"/>
          <a:pathLst>
            <a:path>
              <a:moveTo>
                <a:pt x="0" y="0"/>
              </a:moveTo>
              <a:lnTo>
                <a:pt x="0" y="931924"/>
              </a:lnTo>
              <a:lnTo>
                <a:pt x="339464"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99580-232A-4AEC-998F-FDAB38A2E03A}">
      <dsp:nvSpPr>
        <dsp:cNvPr id="0" name=""/>
        <dsp:cNvSpPr/>
      </dsp:nvSpPr>
      <dsp:spPr>
        <a:xfrm>
          <a:off x="953238" y="1554385"/>
          <a:ext cx="3046831"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effectLst>
                <a:outerShdw blurRad="38100" dist="38100" dir="2700000" algn="tl">
                  <a:srgbClr val="000000">
                    <a:alpha val="43137"/>
                  </a:srgbClr>
                </a:outerShdw>
              </a:effectLst>
            </a:rPr>
            <a:t>Equity</a:t>
          </a:r>
          <a:r>
            <a:rPr lang="en-US" sz="1600" kern="1200" dirty="0" smtClean="0"/>
            <a:t> </a:t>
          </a:r>
          <a:r>
            <a:rPr lang="en-US" sz="1600" kern="1200" dirty="0" smtClean="0">
              <a:sym typeface="Wingdings" panose="05000000000000000000" pitchFamily="2" charset="2"/>
            </a:rPr>
            <a:t> </a:t>
          </a:r>
        </a:p>
        <a:p>
          <a:pPr lvl="0" algn="ctr" defTabSz="711200">
            <a:lnSpc>
              <a:spcPct val="90000"/>
            </a:lnSpc>
            <a:spcBef>
              <a:spcPct val="0"/>
            </a:spcBef>
            <a:spcAft>
              <a:spcPct val="35000"/>
            </a:spcAft>
          </a:pPr>
          <a:r>
            <a:rPr lang="en-US" sz="1600" kern="1200" dirty="0" smtClean="0">
              <a:sym typeface="Wingdings" panose="05000000000000000000" pitchFamily="2" charset="2"/>
            </a:rPr>
            <a:t>Stock market  </a:t>
          </a:r>
        </a:p>
        <a:p>
          <a:pPr lvl="0" algn="ctr" defTabSz="711200">
            <a:lnSpc>
              <a:spcPct val="90000"/>
            </a:lnSpc>
            <a:spcBef>
              <a:spcPct val="0"/>
            </a:spcBef>
            <a:spcAft>
              <a:spcPct val="35000"/>
            </a:spcAft>
          </a:pPr>
          <a:r>
            <a:rPr lang="en-US" sz="1600" kern="1200" dirty="0" smtClean="0">
              <a:sym typeface="Wingdings" panose="05000000000000000000" pitchFamily="2" charset="2"/>
            </a:rPr>
            <a:t>volatile and risky </a:t>
          </a:r>
          <a:endParaRPr lang="en-US" sz="1600" kern="1200" dirty="0"/>
        </a:p>
      </dsp:txBody>
      <dsp:txXfrm>
        <a:off x="989632" y="1590779"/>
        <a:ext cx="2974043" cy="1169778"/>
      </dsp:txXfrm>
    </dsp:sp>
    <dsp:sp modelId="{7BDFC4C8-6111-4F6C-A720-C5913DD3C935}">
      <dsp:nvSpPr>
        <dsp:cNvPr id="0" name=""/>
        <dsp:cNvSpPr/>
      </dsp:nvSpPr>
      <dsp:spPr>
        <a:xfrm>
          <a:off x="613774" y="1243744"/>
          <a:ext cx="339464" cy="2485132"/>
        </a:xfrm>
        <a:custGeom>
          <a:avLst/>
          <a:gdLst/>
          <a:ahLst/>
          <a:cxnLst/>
          <a:rect l="0" t="0" r="0" b="0"/>
          <a:pathLst>
            <a:path>
              <a:moveTo>
                <a:pt x="0" y="0"/>
              </a:moveTo>
              <a:lnTo>
                <a:pt x="0" y="2485132"/>
              </a:lnTo>
              <a:lnTo>
                <a:pt x="339464"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6EAE8-7F15-4D0A-987C-9B9AC04F19B0}">
      <dsp:nvSpPr>
        <dsp:cNvPr id="0" name=""/>
        <dsp:cNvSpPr/>
      </dsp:nvSpPr>
      <dsp:spPr>
        <a:xfrm>
          <a:off x="953238" y="3107593"/>
          <a:ext cx="3571591"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0000"/>
              </a:solidFill>
              <a:effectLst>
                <a:outerShdw blurRad="38100" dist="38100" dir="2700000" algn="tl">
                  <a:srgbClr val="000000">
                    <a:alpha val="43137"/>
                  </a:srgbClr>
                </a:outerShdw>
              </a:effectLst>
            </a:rPr>
            <a:t>Fixed income securities </a:t>
          </a:r>
          <a:r>
            <a:rPr lang="en-US" sz="1600" kern="1200" dirty="0" smtClean="0">
              <a:sym typeface="Wingdings" panose="05000000000000000000" pitchFamily="2" charset="2"/>
            </a:rPr>
            <a:t> bonds  </a:t>
          </a:r>
        </a:p>
        <a:p>
          <a:pPr lvl="0" algn="ctr" defTabSz="711200">
            <a:lnSpc>
              <a:spcPct val="90000"/>
            </a:lnSpc>
            <a:spcBef>
              <a:spcPct val="0"/>
            </a:spcBef>
            <a:spcAft>
              <a:spcPct val="35000"/>
            </a:spcAft>
          </a:pPr>
          <a:r>
            <a:rPr lang="en-US" sz="1600" kern="1200" dirty="0" smtClean="0">
              <a:sym typeface="Wingdings" panose="05000000000000000000" pitchFamily="2" charset="2"/>
            </a:rPr>
            <a:t>steady but moderate returns</a:t>
          </a:r>
          <a:endParaRPr lang="en-US" sz="1600" kern="1200" dirty="0"/>
        </a:p>
      </dsp:txBody>
      <dsp:txXfrm>
        <a:off x="989632" y="3143987"/>
        <a:ext cx="3498803" cy="1169778"/>
      </dsp:txXfrm>
    </dsp:sp>
    <dsp:sp modelId="{422D4F7D-B866-465B-BE77-698A0CA6D9F4}">
      <dsp:nvSpPr>
        <dsp:cNvPr id="0" name=""/>
        <dsp:cNvSpPr/>
      </dsp:nvSpPr>
      <dsp:spPr>
        <a:xfrm>
          <a:off x="4499089" y="1178"/>
          <a:ext cx="3235120"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Foreign Direct Investment: long-term interest</a:t>
          </a:r>
          <a:endParaRPr lang="en-US" sz="2600" kern="1200" dirty="0"/>
        </a:p>
      </dsp:txBody>
      <dsp:txXfrm>
        <a:off x="4535483" y="37572"/>
        <a:ext cx="3162332" cy="1169778"/>
      </dsp:txXfrm>
    </dsp:sp>
    <dsp:sp modelId="{79C38A0B-629F-47EA-AE4C-E6C7274CA898}">
      <dsp:nvSpPr>
        <dsp:cNvPr id="0" name=""/>
        <dsp:cNvSpPr/>
      </dsp:nvSpPr>
      <dsp:spPr>
        <a:xfrm>
          <a:off x="4822601" y="1243744"/>
          <a:ext cx="323512" cy="931924"/>
        </a:xfrm>
        <a:custGeom>
          <a:avLst/>
          <a:gdLst/>
          <a:ahLst/>
          <a:cxnLst/>
          <a:rect l="0" t="0" r="0" b="0"/>
          <a:pathLst>
            <a:path>
              <a:moveTo>
                <a:pt x="0" y="0"/>
              </a:moveTo>
              <a:lnTo>
                <a:pt x="0" y="931924"/>
              </a:lnTo>
              <a:lnTo>
                <a:pt x="323512"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4CA015-9A8A-4F1D-A934-0D1FAFFF2438}">
      <dsp:nvSpPr>
        <dsp:cNvPr id="0" name=""/>
        <dsp:cNvSpPr/>
      </dsp:nvSpPr>
      <dsp:spPr>
        <a:xfrm>
          <a:off x="5146113" y="1554385"/>
          <a:ext cx="323619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i-FI" sz="1600" kern="1200" dirty="0" err="1" smtClean="0">
              <a:latin typeface="Times New Roman" panose="02020603050405020304" pitchFamily="18" charset="0"/>
              <a:cs typeface="Times New Roman" panose="02020603050405020304" pitchFamily="18" charset="0"/>
            </a:rPr>
            <a:t>Involves</a:t>
          </a:r>
          <a:r>
            <a:rPr lang="fi-FI" sz="1600" kern="1200" dirty="0" smtClean="0">
              <a:latin typeface="Times New Roman" panose="02020603050405020304" pitchFamily="18" charset="0"/>
              <a:cs typeface="Times New Roman" panose="02020603050405020304" pitchFamily="18" charset="0"/>
            </a:rPr>
            <a:t> </a:t>
          </a:r>
          <a:r>
            <a:rPr lang="fi-FI" sz="1600" kern="1200" dirty="0" err="1" smtClean="0">
              <a:latin typeface="Times New Roman" panose="02020603050405020304" pitchFamily="18" charset="0"/>
              <a:cs typeface="Times New Roman" panose="02020603050405020304" pitchFamily="18" charset="0"/>
            </a:rPr>
            <a:t>establishing</a:t>
          </a:r>
          <a:r>
            <a:rPr lang="fi-FI" sz="1600" kern="1200" dirty="0" smtClean="0">
              <a:latin typeface="Times New Roman" panose="02020603050405020304" pitchFamily="18" charset="0"/>
              <a:cs typeface="Times New Roman" panose="02020603050405020304" pitchFamily="18" charset="0"/>
            </a:rPr>
            <a:t> a </a:t>
          </a:r>
          <a:r>
            <a:rPr lang="fi-FI" sz="1600" kern="1200" dirty="0" err="1" smtClean="0">
              <a:latin typeface="Times New Roman" panose="02020603050405020304" pitchFamily="18" charset="0"/>
              <a:cs typeface="Times New Roman" panose="02020603050405020304" pitchFamily="18" charset="0"/>
            </a:rPr>
            <a:t>direct</a:t>
          </a:r>
          <a:r>
            <a:rPr lang="fi-FI" sz="1600" kern="1200" dirty="0" smtClean="0">
              <a:latin typeface="Times New Roman" panose="02020603050405020304" pitchFamily="18" charset="0"/>
              <a:cs typeface="Times New Roman" panose="02020603050405020304" pitchFamily="18" charset="0"/>
            </a:rPr>
            <a:t> business </a:t>
          </a:r>
          <a:r>
            <a:rPr lang="fi-FI" sz="1600" kern="1200" dirty="0" err="1" smtClean="0">
              <a:latin typeface="Times New Roman" panose="02020603050405020304" pitchFamily="18" charset="0"/>
              <a:cs typeface="Times New Roman" panose="02020603050405020304" pitchFamily="18" charset="0"/>
            </a:rPr>
            <a:t>interest</a:t>
          </a:r>
          <a:r>
            <a:rPr lang="fi-FI" sz="1600" kern="1200" dirty="0" smtClean="0">
              <a:latin typeface="Times New Roman" panose="02020603050405020304" pitchFamily="18" charset="0"/>
              <a:cs typeface="Times New Roman" panose="02020603050405020304" pitchFamily="18" charset="0"/>
            </a:rPr>
            <a:t> in a </a:t>
          </a:r>
          <a:r>
            <a:rPr lang="fi-FI" sz="1600" kern="1200" dirty="0" err="1" smtClean="0">
              <a:latin typeface="Times New Roman" panose="02020603050405020304" pitchFamily="18" charset="0"/>
              <a:cs typeface="Times New Roman" panose="02020603050405020304" pitchFamily="18" charset="0"/>
            </a:rPr>
            <a:t>foreign</a:t>
          </a:r>
          <a:r>
            <a:rPr lang="fi-FI" sz="1600" kern="1200" dirty="0" smtClean="0">
              <a:latin typeface="Times New Roman" panose="02020603050405020304" pitchFamily="18" charset="0"/>
              <a:cs typeface="Times New Roman" panose="02020603050405020304" pitchFamily="18" charset="0"/>
            </a:rPr>
            <a:t> country, </a:t>
          </a:r>
          <a:r>
            <a:rPr lang="fi-FI" sz="1600" kern="1200" dirty="0" err="1" smtClean="0">
              <a:latin typeface="Times New Roman" panose="02020603050405020304" pitchFamily="18" charset="0"/>
              <a:cs typeface="Times New Roman" panose="02020603050405020304" pitchFamily="18" charset="0"/>
            </a:rPr>
            <a:t>such</a:t>
          </a:r>
          <a:r>
            <a:rPr lang="fi-FI" sz="1600" kern="1200" dirty="0" smtClean="0">
              <a:latin typeface="Times New Roman" panose="02020603050405020304" pitchFamily="18" charset="0"/>
              <a:cs typeface="Times New Roman" panose="02020603050405020304" pitchFamily="18" charset="0"/>
            </a:rPr>
            <a:t> as </a:t>
          </a:r>
          <a:r>
            <a:rPr lang="fi-FI" sz="1600" kern="1200" dirty="0" err="1" smtClean="0">
              <a:latin typeface="Times New Roman" panose="02020603050405020304" pitchFamily="18" charset="0"/>
              <a:cs typeface="Times New Roman" panose="02020603050405020304" pitchFamily="18" charset="0"/>
            </a:rPr>
            <a:t>buying</a:t>
          </a:r>
          <a:r>
            <a:rPr lang="fi-FI" sz="1600" kern="1200" dirty="0" smtClean="0">
              <a:latin typeface="Times New Roman" panose="02020603050405020304" pitchFamily="18" charset="0"/>
              <a:cs typeface="Times New Roman" panose="02020603050405020304" pitchFamily="18" charset="0"/>
            </a:rPr>
            <a:t> </a:t>
          </a:r>
          <a:r>
            <a:rPr lang="fi-FI" sz="1600" kern="1200" dirty="0" err="1" smtClean="0">
              <a:latin typeface="Times New Roman" panose="02020603050405020304" pitchFamily="18" charset="0"/>
              <a:cs typeface="Times New Roman" panose="02020603050405020304" pitchFamily="18" charset="0"/>
            </a:rPr>
            <a:t>or</a:t>
          </a:r>
          <a:r>
            <a:rPr lang="fi-FI" sz="1600" kern="1200" dirty="0" smtClean="0">
              <a:latin typeface="Times New Roman" panose="02020603050405020304" pitchFamily="18" charset="0"/>
              <a:cs typeface="Times New Roman" panose="02020603050405020304" pitchFamily="18" charset="0"/>
            </a:rPr>
            <a:t> </a:t>
          </a:r>
          <a:r>
            <a:rPr lang="fi-FI" sz="1600" kern="1200" dirty="0" err="1" smtClean="0">
              <a:latin typeface="Times New Roman" panose="02020603050405020304" pitchFamily="18" charset="0"/>
              <a:cs typeface="Times New Roman" panose="02020603050405020304" pitchFamily="18" charset="0"/>
            </a:rPr>
            <a:t>establishing</a:t>
          </a:r>
          <a:r>
            <a:rPr lang="fi-FI" sz="1600" kern="1200" dirty="0" smtClean="0">
              <a:latin typeface="Times New Roman" panose="02020603050405020304" pitchFamily="18" charset="0"/>
              <a:cs typeface="Times New Roman" panose="02020603050405020304" pitchFamily="18" charset="0"/>
            </a:rPr>
            <a:t> a </a:t>
          </a:r>
          <a:r>
            <a:rPr lang="fi-FI" sz="1600" kern="1200" dirty="0" err="1" smtClean="0">
              <a:latin typeface="Times New Roman" panose="02020603050405020304" pitchFamily="18" charset="0"/>
              <a:cs typeface="Times New Roman" panose="02020603050405020304" pitchFamily="18" charset="0"/>
            </a:rPr>
            <a:t>manufacturing</a:t>
          </a:r>
          <a:r>
            <a:rPr lang="fi-FI" sz="1600" kern="1200" dirty="0" smtClean="0">
              <a:latin typeface="Times New Roman" panose="02020603050405020304" pitchFamily="18" charset="0"/>
              <a:cs typeface="Times New Roman" panose="02020603050405020304" pitchFamily="18" charset="0"/>
            </a:rPr>
            <a:t> business. </a:t>
          </a:r>
          <a:endParaRPr lang="en-US" sz="1600" kern="1200" dirty="0"/>
        </a:p>
      </dsp:txBody>
      <dsp:txXfrm>
        <a:off x="5182507" y="1590779"/>
        <a:ext cx="3163410" cy="1169778"/>
      </dsp:txXfrm>
    </dsp:sp>
    <dsp:sp modelId="{BECF36A3-CFA6-428A-9846-12077AB6DBE5}">
      <dsp:nvSpPr>
        <dsp:cNvPr id="0" name=""/>
        <dsp:cNvSpPr/>
      </dsp:nvSpPr>
      <dsp:spPr>
        <a:xfrm>
          <a:off x="4822601" y="1243744"/>
          <a:ext cx="323512" cy="2485132"/>
        </a:xfrm>
        <a:custGeom>
          <a:avLst/>
          <a:gdLst/>
          <a:ahLst/>
          <a:cxnLst/>
          <a:rect l="0" t="0" r="0" b="0"/>
          <a:pathLst>
            <a:path>
              <a:moveTo>
                <a:pt x="0" y="0"/>
              </a:moveTo>
              <a:lnTo>
                <a:pt x="0" y="2485132"/>
              </a:lnTo>
              <a:lnTo>
                <a:pt x="323512"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B743D3-396F-4AA9-AE87-1D090F0E0A18}">
      <dsp:nvSpPr>
        <dsp:cNvPr id="0" name=""/>
        <dsp:cNvSpPr/>
      </dsp:nvSpPr>
      <dsp:spPr>
        <a:xfrm>
          <a:off x="5146113" y="3107593"/>
          <a:ext cx="5095176"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Direct investor owns directly or indirectly at least 10% of the voting power of the direct investment enterprise.</a:t>
          </a:r>
          <a:endParaRPr lang="en-US" sz="1600" kern="1200" dirty="0"/>
        </a:p>
      </dsp:txBody>
      <dsp:txXfrm>
        <a:off x="5182507" y="3143987"/>
        <a:ext cx="5022388" cy="11697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A5639-924A-408A-A220-F3AE1C033B6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9157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A5639-924A-408A-A220-F3AE1C033B6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8230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A5639-924A-408A-A220-F3AE1C033B6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825662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A5639-924A-408A-A220-F3AE1C033B6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94547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A5639-924A-408A-A220-F3AE1C033B6C}"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6179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A5639-924A-408A-A220-F3AE1C033B6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10796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A5639-924A-408A-A220-F3AE1C033B6C}"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14350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A5639-924A-408A-A220-F3AE1C033B6C}"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3091474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A5639-924A-408A-A220-F3AE1C033B6C}"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1766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A5639-924A-408A-A220-F3AE1C033B6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49968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A5639-924A-408A-A220-F3AE1C033B6C}"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57AB1F-05A0-4B22-9E58-91090B43D043}" type="slidenum">
              <a:rPr lang="en-US" smtClean="0"/>
              <a:t>‹#›</a:t>
            </a:fld>
            <a:endParaRPr lang="en-US"/>
          </a:p>
        </p:txBody>
      </p:sp>
    </p:spTree>
    <p:extLst>
      <p:ext uri="{BB962C8B-B14F-4D97-AF65-F5344CB8AC3E}">
        <p14:creationId xmlns:p14="http://schemas.microsoft.com/office/powerpoint/2010/main" val="219382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A5639-924A-408A-A220-F3AE1C033B6C}" type="datetimeFigureOut">
              <a:rPr lang="en-US" smtClean="0"/>
              <a:t>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7AB1F-05A0-4B22-9E58-91090B43D043}" type="slidenum">
              <a:rPr lang="en-US" smtClean="0"/>
              <a:t>‹#›</a:t>
            </a:fld>
            <a:endParaRPr lang="en-US"/>
          </a:p>
        </p:txBody>
      </p:sp>
    </p:spTree>
    <p:extLst>
      <p:ext uri="{BB962C8B-B14F-4D97-AF65-F5344CB8AC3E}">
        <p14:creationId xmlns:p14="http://schemas.microsoft.com/office/powerpoint/2010/main" val="320435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fVOilTLb5X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Lecture 1: </a:t>
            </a:r>
            <a:r>
              <a:rPr lang="fi-FI" dirty="0" err="1" smtClean="0">
                <a:latin typeface="Times New Roman" panose="02020603050405020304" pitchFamily="18" charset="0"/>
                <a:cs typeface="Times New Roman" panose="02020603050405020304" pitchFamily="18" charset="0"/>
              </a:rPr>
              <a:t>Introduction</a:t>
            </a:r>
            <a:r>
              <a:rPr lang="fi-FI" dirty="0" smtClean="0">
                <a:latin typeface="Times New Roman" panose="02020603050405020304" pitchFamily="18" charset="0"/>
                <a:cs typeface="Times New Roman" panose="02020603050405020304" pitchFamily="18" charset="0"/>
              </a:rPr>
              <a:t> to </a:t>
            </a:r>
            <a:r>
              <a:rPr lang="fi-FI" dirty="0" err="1" smtClean="0">
                <a:latin typeface="Times New Roman" panose="02020603050405020304" pitchFamily="18" charset="0"/>
                <a:cs typeface="Times New Roman" panose="02020603050405020304" pitchFamily="18" charset="0"/>
              </a:rPr>
              <a:t>Emerging</a:t>
            </a:r>
            <a:r>
              <a:rPr lang="fi-FI" dirty="0" smtClean="0">
                <a:latin typeface="Times New Roman" panose="02020603050405020304" pitchFamily="18" charset="0"/>
                <a:cs typeface="Times New Roman" panose="02020603050405020304" pitchFamily="18" charset="0"/>
              </a:rPr>
              <a:t> </a:t>
            </a:r>
            <a:r>
              <a:rPr lang="fi-FI" dirty="0">
                <a:latin typeface="Times New Roman" panose="02020603050405020304" pitchFamily="18" charset="0"/>
                <a:cs typeface="Times New Roman" panose="02020603050405020304" pitchFamily="18" charset="0"/>
              </a:rPr>
              <a:t>M</a:t>
            </a:r>
            <a:r>
              <a:rPr lang="fi-FI" dirty="0" smtClean="0">
                <a:latin typeface="Times New Roman" panose="02020603050405020304" pitchFamily="18" charset="0"/>
                <a:cs typeface="Times New Roman" panose="02020603050405020304" pitchFamily="18" charset="0"/>
              </a:rPr>
              <a:t>arkets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fi-FI" dirty="0" smtClean="0">
                <a:latin typeface="Times New Roman" panose="02020603050405020304" pitchFamily="18" charset="0"/>
                <a:cs typeface="Times New Roman" panose="02020603050405020304" pitchFamily="18" charset="0"/>
              </a:rPr>
              <a:t>Svetlana Ledyaeva</a:t>
            </a:r>
          </a:p>
          <a:p>
            <a:r>
              <a:rPr lang="fi-FI" dirty="0" smtClean="0">
                <a:latin typeface="Times New Roman" panose="02020603050405020304" pitchFamily="18" charset="0"/>
                <a:cs typeface="Times New Roman" panose="02020603050405020304" pitchFamily="18" charset="0"/>
              </a:rPr>
              <a:t>Aalto </a:t>
            </a:r>
            <a:r>
              <a:rPr lang="fi-FI" dirty="0" err="1" smtClean="0">
                <a:latin typeface="Times New Roman" panose="02020603050405020304" pitchFamily="18" charset="0"/>
                <a:cs typeface="Times New Roman" panose="02020603050405020304" pitchFamily="18" charset="0"/>
              </a:rPr>
              <a:t>University</a:t>
            </a:r>
            <a:r>
              <a:rPr lang="fi-FI" dirty="0" smtClean="0">
                <a:latin typeface="Times New Roman" panose="02020603050405020304" pitchFamily="18" charset="0"/>
                <a:cs typeface="Times New Roman" panose="02020603050405020304" pitchFamily="18" charset="0"/>
              </a:rPr>
              <a:t> School of Business</a:t>
            </a:r>
            <a:endParaRPr lang="en-US" dirty="0">
              <a:latin typeface="Times New Roman" panose="02020603050405020304" pitchFamily="18" charset="0"/>
              <a:cs typeface="Times New Roman" panose="02020603050405020304" pitchFamily="18" charset="0"/>
            </a:endParaRPr>
          </a:p>
        </p:txBody>
      </p:sp>
      <p:pic>
        <p:nvPicPr>
          <p:cNvPr id="4" name="Picture 2" descr="Kuvahaun tulos haulle emerging mar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79" y="-86610"/>
            <a:ext cx="7104670" cy="1998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0"/>
            <a:ext cx="2857500" cy="19119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090" y="4423559"/>
            <a:ext cx="4526910" cy="24344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84" y="4696691"/>
            <a:ext cx="3142817" cy="188817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9172" y="4481068"/>
            <a:ext cx="4247147" cy="2319421"/>
          </a:xfrm>
          <a:prstGeom prst="rect">
            <a:avLst/>
          </a:prstGeom>
        </p:spPr>
      </p:pic>
    </p:spTree>
    <p:extLst>
      <p:ext uri="{BB962C8B-B14F-4D97-AF65-F5344CB8AC3E}">
        <p14:creationId xmlns:p14="http://schemas.microsoft.com/office/powerpoint/2010/main" val="219859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085"/>
          </a:xfrm>
        </p:spPr>
        <p:txBody>
          <a:bodyPr>
            <a:normAutofit/>
          </a:bodyPr>
          <a:lstStyle/>
          <a:p>
            <a:r>
              <a:rPr lang="en-US" sz="2500" b="1" dirty="0">
                <a:latin typeface="Times New Roman" panose="02020603050405020304" pitchFamily="18" charset="0"/>
                <a:cs typeface="Times New Roman" panose="02020603050405020304" pitchFamily="18" charset="0"/>
              </a:rPr>
              <a:t>MSCI emerging markets index </a:t>
            </a:r>
            <a:r>
              <a:rPr lang="en-US" sz="2500" b="1" dirty="0" smtClean="0">
                <a:latin typeface="Times New Roman" panose="02020603050405020304" pitchFamily="18" charset="0"/>
                <a:cs typeface="Times New Roman" panose="02020603050405020304" pitchFamily="18" charset="0"/>
              </a:rPr>
              <a:t>allocation</a:t>
            </a:r>
            <a:endParaRPr lang="en-US" sz="2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35331" y="991590"/>
            <a:ext cx="11127178" cy="5207329"/>
          </a:xfrm>
          <a:prstGeom prst="rect">
            <a:avLst/>
          </a:prstGeom>
        </p:spPr>
      </p:pic>
    </p:spTree>
    <p:extLst>
      <p:ext uri="{BB962C8B-B14F-4D97-AF65-F5344CB8AC3E}">
        <p14:creationId xmlns:p14="http://schemas.microsoft.com/office/powerpoint/2010/main" val="637591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6"/>
            <a:ext cx="10515600" cy="409700"/>
          </a:xfrm>
        </p:spPr>
        <p:txBody>
          <a:bodyPr>
            <a:normAutofit fontScale="90000"/>
          </a:bodyPr>
          <a:lstStyle/>
          <a:p>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
            </a:r>
            <a:br>
              <a:rPr lang="en-US" sz="2200" b="1" dirty="0" smtClean="0">
                <a:latin typeface="Times New Roman" panose="02020603050405020304" pitchFamily="18" charset="0"/>
                <a:cs typeface="Times New Roman" panose="02020603050405020304" pitchFamily="18" charset="0"/>
              </a:rPr>
            </a:br>
            <a:r>
              <a:rPr lang="en-US" sz="2200" b="1" dirty="0" smtClean="0">
                <a:latin typeface="Times New Roman" panose="02020603050405020304" pitchFamily="18" charset="0"/>
                <a:cs typeface="Times New Roman" panose="02020603050405020304" pitchFamily="18" charset="0"/>
              </a:rPr>
              <a:t>BRIC </a:t>
            </a:r>
            <a:r>
              <a:rPr lang="en-US" sz="2200" b="1" dirty="0">
                <a:latin typeface="Times New Roman" panose="02020603050405020304" pitchFamily="18" charset="0"/>
                <a:cs typeface="Times New Roman" panose="02020603050405020304" pitchFamily="18" charset="0"/>
              </a:rPr>
              <a:t>represents 47% of the MSCI Emerging Markets Index</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838200" y="878774"/>
            <a:ext cx="10437421" cy="5599215"/>
          </a:xfrm>
          <a:prstGeom prst="rect">
            <a:avLst/>
          </a:prstGeom>
        </p:spPr>
      </p:pic>
    </p:spTree>
    <p:extLst>
      <p:ext uri="{BB962C8B-B14F-4D97-AF65-F5344CB8AC3E}">
        <p14:creationId xmlns:p14="http://schemas.microsoft.com/office/powerpoint/2010/main" val="497175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8028"/>
          </a:xfrm>
        </p:spPr>
        <p:txBody>
          <a:bodyPr>
            <a:normAutofit/>
          </a:bodyPr>
          <a:lstStyle/>
          <a:p>
            <a:pPr algn="just"/>
            <a:r>
              <a:rPr lang="en-US" sz="2000" b="1" dirty="0">
                <a:latin typeface="Times New Roman" panose="02020603050405020304" pitchFamily="18" charset="0"/>
                <a:cs typeface="Times New Roman" panose="02020603050405020304" pitchFamily="18" charset="0"/>
              </a:rPr>
              <a:t>The MSCI Emerging Markets </a:t>
            </a:r>
            <a:r>
              <a:rPr lang="en-US" sz="2000" b="1" dirty="0" smtClean="0">
                <a:latin typeface="Times New Roman" panose="02020603050405020304" pitchFamily="18" charset="0"/>
                <a:cs typeface="Times New Roman" panose="02020603050405020304" pitchFamily="18" charset="0"/>
              </a:rPr>
              <a:t>Index – main characteristics</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098468"/>
            <a:ext cx="10515600" cy="905261"/>
          </a:xfrm>
        </p:spPr>
        <p:txBody>
          <a:bodyPr>
            <a:normAutofit fontScale="92500" lnSpcReduction="20000"/>
          </a:bodyPr>
          <a:lstStyle/>
          <a:p>
            <a:pPr marL="0" indent="0">
              <a:buNone/>
            </a:pPr>
            <a:r>
              <a:rPr lang="en-US" sz="2000" dirty="0" smtClean="0">
                <a:latin typeface="Times New Roman" panose="02020603050405020304" pitchFamily="18" charset="0"/>
                <a:cs typeface="Times New Roman" panose="02020603050405020304" pitchFamily="18" charset="0"/>
              </a:rPr>
              <a:t>Captures </a:t>
            </a:r>
            <a:r>
              <a:rPr lang="en-US" sz="2000" dirty="0">
                <a:latin typeface="Times New Roman" panose="02020603050405020304" pitchFamily="18" charset="0"/>
                <a:cs typeface="Times New Roman" panose="02020603050405020304" pitchFamily="18" charset="0"/>
              </a:rPr>
              <a:t>large and mid cap representation across 24 Emerging Markets (EM) </a:t>
            </a:r>
            <a:r>
              <a:rPr lang="en-US" sz="2000" dirty="0" smtClean="0">
                <a:latin typeface="Times New Roman" panose="02020603050405020304" pitchFamily="18" charset="0"/>
                <a:cs typeface="Times New Roman" panose="02020603050405020304" pitchFamily="18" charset="0"/>
              </a:rPr>
              <a:t>countries. </a:t>
            </a:r>
            <a:r>
              <a:rPr lang="en-US" sz="2000" dirty="0">
                <a:latin typeface="Times New Roman" panose="02020603050405020304" pitchFamily="18" charset="0"/>
                <a:cs typeface="Times New Roman" panose="02020603050405020304" pitchFamily="18" charset="0"/>
              </a:rPr>
              <a:t>With 837 constituents, the index covers approximately 85% of the free float-adjusted market capitalization in each country.</a:t>
            </a:r>
            <a:br>
              <a:rPr lang="en-US" sz="2000" dirty="0">
                <a:latin typeface="Times New Roman" panose="02020603050405020304" pitchFamily="18" charset="0"/>
                <a:cs typeface="Times New Roman" panose="02020603050405020304" pitchFamily="18" charset="0"/>
              </a:rPr>
            </a:br>
            <a:endParaRPr lang="fi-FI" sz="2000" dirty="0">
              <a:latin typeface="Times New Roman" panose="02020603050405020304" pitchFamily="18" charset="0"/>
              <a:cs typeface="Times New Roman" panose="02020603050405020304" pitchFamily="18" charset="0"/>
            </a:endParaRPr>
          </a:p>
          <a:p>
            <a:pPr marL="0" indent="0" algn="just">
              <a:buNone/>
            </a:pPr>
            <a:endParaRPr lang="en-US" sz="2200"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a:stretch>
            <a:fillRect/>
          </a:stretch>
        </p:blipFill>
        <p:spPr>
          <a:xfrm>
            <a:off x="254441" y="1820849"/>
            <a:ext cx="11664563" cy="4786685"/>
          </a:xfrm>
          <a:prstGeom prst="rect">
            <a:avLst/>
          </a:prstGeom>
        </p:spPr>
      </p:pic>
    </p:spTree>
    <p:extLst>
      <p:ext uri="{BB962C8B-B14F-4D97-AF65-F5344CB8AC3E}">
        <p14:creationId xmlns:p14="http://schemas.microsoft.com/office/powerpoint/2010/main" val="59687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Details of indices calculations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Usually are computed from Monday to Friday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Can be computed for separate countries, sectors, groups of countries, group of regions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Can be computed in USD and other currencies, local currencies.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Can be computed based on equity price, gross or net returns. </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94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1911"/>
          </a:xfrm>
        </p:spPr>
        <p:txBody>
          <a:bodyPr>
            <a:normAutofit fontScale="90000"/>
          </a:bodyPr>
          <a:lstStyle/>
          <a:p>
            <a:r>
              <a:rPr lang="en-US" sz="3000" b="1" dirty="0">
                <a:latin typeface="Times New Roman" panose="02020603050405020304" pitchFamily="18" charset="0"/>
                <a:cs typeface="Times New Roman" panose="02020603050405020304" pitchFamily="18" charset="0"/>
              </a:rPr>
              <a:t>The MSCI Emerging Markets </a:t>
            </a:r>
            <a:r>
              <a:rPr lang="en-US" sz="3000" b="1" dirty="0" smtClean="0">
                <a:latin typeface="Times New Roman" panose="02020603050405020304" pitchFamily="18" charset="0"/>
                <a:cs typeface="Times New Roman" panose="02020603050405020304" pitchFamily="18" charset="0"/>
              </a:rPr>
              <a:t>Index – monthly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dynamics</a:t>
            </a:r>
            <a:br>
              <a:rPr lang="en-US" sz="3000" b="1" dirty="0" smtClean="0">
                <a:latin typeface="Times New Roman" panose="02020603050405020304" pitchFamily="18" charset="0"/>
                <a:cs typeface="Times New Roman" panose="02020603050405020304" pitchFamily="18" charset="0"/>
              </a:rPr>
            </a:br>
            <a:r>
              <a:rPr lang="en-US" sz="1300" dirty="0"/>
              <a:t>Covers more than 800 securities across large and mid-cap size segments and across style and sector segments in 24 emerging markets</a:t>
            </a:r>
            <a:r>
              <a:rPr lang="en-US" sz="3200" dirty="0"/>
              <a:t>.</a:t>
            </a:r>
            <a:endParaRPr lang="en-US" sz="3000" dirty="0"/>
          </a:p>
        </p:txBody>
      </p:sp>
      <p:pic>
        <p:nvPicPr>
          <p:cNvPr id="12" name="Content Placeholder 11"/>
          <p:cNvPicPr>
            <a:picLocks noGrp="1" noChangeAspect="1"/>
          </p:cNvPicPr>
          <p:nvPr>
            <p:ph idx="1"/>
          </p:nvPr>
        </p:nvPicPr>
        <p:blipFill>
          <a:blip r:embed="rId2"/>
          <a:stretch>
            <a:fillRect/>
          </a:stretch>
        </p:blipFill>
        <p:spPr>
          <a:xfrm>
            <a:off x="355120" y="367941"/>
            <a:ext cx="11481759" cy="6216830"/>
          </a:xfrm>
          <a:prstGeom prst="rect">
            <a:avLst/>
          </a:prstGeom>
        </p:spPr>
      </p:pic>
      <p:sp>
        <p:nvSpPr>
          <p:cNvPr id="13" name="Oval 12"/>
          <p:cNvSpPr/>
          <p:nvPr/>
        </p:nvSpPr>
        <p:spPr>
          <a:xfrm>
            <a:off x="7643004" y="0"/>
            <a:ext cx="4548996" cy="1406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smtClean="0"/>
          </a:p>
          <a:p>
            <a:r>
              <a:rPr lang="en-US" sz="1200" dirty="0" smtClean="0"/>
              <a:t>MSCI </a:t>
            </a:r>
            <a:r>
              <a:rPr lang="en-US" sz="1100" dirty="0"/>
              <a:t>ACWI </a:t>
            </a:r>
            <a:r>
              <a:rPr lang="en-US" sz="1100" dirty="0" smtClean="0"/>
              <a:t>Index, MSCI’s </a:t>
            </a:r>
            <a:r>
              <a:rPr lang="en-US" sz="1100" dirty="0"/>
              <a:t>flagship global equity benchmark, is </a:t>
            </a:r>
            <a:r>
              <a:rPr lang="en-US" sz="1100" dirty="0" smtClean="0"/>
              <a:t>designed </a:t>
            </a:r>
            <a:r>
              <a:rPr lang="en-US" sz="1100" dirty="0"/>
              <a:t>to represent performance of the full opportunity set of large- and </a:t>
            </a:r>
          </a:p>
          <a:p>
            <a:r>
              <a:rPr lang="en-US" sz="1100" dirty="0"/>
              <a:t>mid-cap stocks across 23 developed and 24 emerging markets.</a:t>
            </a:r>
          </a:p>
          <a:p>
            <a:pPr algn="ctr"/>
            <a:endParaRPr lang="fi-FI" dirty="0"/>
          </a:p>
        </p:txBody>
      </p:sp>
    </p:spTree>
    <p:extLst>
      <p:ext uri="{BB962C8B-B14F-4D97-AF65-F5344CB8AC3E}">
        <p14:creationId xmlns:p14="http://schemas.microsoft.com/office/powerpoint/2010/main" val="7815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1252"/>
          </a:xfrm>
        </p:spPr>
        <p:txBody>
          <a:bodyPr>
            <a:normAutofit fontScale="90000"/>
          </a:bodyPr>
          <a:lstStyle/>
          <a:p>
            <a:r>
              <a:rPr lang="fi-FI" dirty="0" smtClean="0"/>
              <a:t/>
            </a:r>
            <a:br>
              <a:rPr lang="fi-FI" dirty="0" smtClean="0"/>
            </a:br>
            <a:r>
              <a:rPr lang="fi-FI" sz="2700" b="1" dirty="0" smtClean="0">
                <a:latin typeface="Times New Roman" panose="02020603050405020304" pitchFamily="18" charset="0"/>
                <a:cs typeface="Times New Roman" panose="02020603050405020304" pitchFamily="18" charset="0"/>
              </a:rPr>
              <a:t>MSCI </a:t>
            </a:r>
            <a:r>
              <a:rPr lang="fi-FI" sz="2700" b="1" dirty="0">
                <a:latin typeface="Times New Roman" panose="02020603050405020304" pitchFamily="18" charset="0"/>
                <a:cs typeface="Times New Roman" panose="02020603050405020304" pitchFamily="18" charset="0"/>
              </a:rPr>
              <a:t>FRONTIER MARKETS </a:t>
            </a:r>
            <a:r>
              <a:rPr lang="fi-FI" sz="2700" b="1" dirty="0" smtClean="0">
                <a:latin typeface="Times New Roman" panose="02020603050405020304" pitchFamily="18" charset="0"/>
                <a:cs typeface="Times New Roman" panose="02020603050405020304" pitchFamily="18" charset="0"/>
              </a:rPr>
              <a:t>INDEX (USD</a:t>
            </a:r>
            <a:r>
              <a:rPr lang="fi-FI" sz="2700" b="1" dirty="0">
                <a:latin typeface="Times New Roman" panose="02020603050405020304" pitchFamily="18" charset="0"/>
                <a:cs typeface="Times New Roman" panose="02020603050405020304" pitchFamily="18" charset="0"/>
              </a:rPr>
              <a:t>)</a:t>
            </a:r>
            <a:r>
              <a:rPr lang="fi-FI" b="1" dirty="0">
                <a:latin typeface="Times New Roman" panose="02020603050405020304" pitchFamily="18" charset="0"/>
                <a:cs typeface="Times New Roman" panose="02020603050405020304" pitchFamily="18" charset="0"/>
              </a:rPr>
              <a:t/>
            </a:r>
            <a:br>
              <a:rPr lang="fi-FI" b="1" dirty="0">
                <a:latin typeface="Times New Roman" panose="02020603050405020304" pitchFamily="18" charset="0"/>
                <a:cs typeface="Times New Roman" panose="02020603050405020304" pitchFamily="18" charset="0"/>
              </a:rPr>
            </a:b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01923" y="842484"/>
            <a:ext cx="11248846" cy="763633"/>
          </a:xfrm>
          <a:prstGeom prst="rect">
            <a:avLst/>
          </a:prstGeom>
        </p:spPr>
      </p:pic>
      <p:pic>
        <p:nvPicPr>
          <p:cNvPr id="5" name="Picture 4"/>
          <p:cNvPicPr>
            <a:picLocks noChangeAspect="1"/>
          </p:cNvPicPr>
          <p:nvPr/>
        </p:nvPicPr>
        <p:blipFill>
          <a:blip r:embed="rId3"/>
          <a:stretch>
            <a:fillRect/>
          </a:stretch>
        </p:blipFill>
        <p:spPr>
          <a:xfrm>
            <a:off x="301923" y="1606117"/>
            <a:ext cx="11421373" cy="697527"/>
          </a:xfrm>
          <a:prstGeom prst="rect">
            <a:avLst/>
          </a:prstGeom>
        </p:spPr>
      </p:pic>
      <p:pic>
        <p:nvPicPr>
          <p:cNvPr id="6" name="Picture 5"/>
          <p:cNvPicPr>
            <a:picLocks noChangeAspect="1"/>
          </p:cNvPicPr>
          <p:nvPr/>
        </p:nvPicPr>
        <p:blipFill>
          <a:blip r:embed="rId4"/>
          <a:stretch>
            <a:fillRect/>
          </a:stretch>
        </p:blipFill>
        <p:spPr>
          <a:xfrm>
            <a:off x="362309" y="2303644"/>
            <a:ext cx="11274724" cy="4554356"/>
          </a:xfrm>
          <a:prstGeom prst="rect">
            <a:avLst/>
          </a:prstGeom>
        </p:spPr>
      </p:pic>
    </p:spTree>
    <p:extLst>
      <p:ext uri="{BB962C8B-B14F-4D97-AF65-F5344CB8AC3E}">
        <p14:creationId xmlns:p14="http://schemas.microsoft.com/office/powerpoint/2010/main" val="3368356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45758"/>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
            </a:r>
            <a:br>
              <a:rPr lang="fi-FI" b="1" dirty="0" smtClean="0">
                <a:latin typeface="Times New Roman" panose="02020603050405020304" pitchFamily="18" charset="0"/>
                <a:cs typeface="Times New Roman" panose="02020603050405020304" pitchFamily="18" charset="0"/>
              </a:rPr>
            </a:br>
            <a:r>
              <a:rPr lang="fi-FI" sz="2700" b="1" dirty="0" smtClean="0">
                <a:latin typeface="Times New Roman" panose="02020603050405020304" pitchFamily="18" charset="0"/>
                <a:cs typeface="Times New Roman" panose="02020603050405020304" pitchFamily="18" charset="0"/>
              </a:rPr>
              <a:t>MSCI </a:t>
            </a:r>
            <a:r>
              <a:rPr lang="fi-FI" sz="2700" b="1" dirty="0">
                <a:latin typeface="Times New Roman" panose="02020603050405020304" pitchFamily="18" charset="0"/>
                <a:cs typeface="Times New Roman" panose="02020603050405020304" pitchFamily="18" charset="0"/>
              </a:rPr>
              <a:t>FRONTIER MARKETS INDEX (USD)</a:t>
            </a:r>
            <a:r>
              <a:rPr lang="fi-FI" b="1" dirty="0">
                <a:latin typeface="Times New Roman" panose="02020603050405020304" pitchFamily="18" charset="0"/>
                <a:cs typeface="Times New Roman" panose="02020603050405020304" pitchFamily="18" charset="0"/>
              </a:rPr>
              <a:t/>
            </a:r>
            <a:br>
              <a:rPr lang="fi-FI" b="1" dirty="0">
                <a:latin typeface="Times New Roman" panose="02020603050405020304" pitchFamily="18" charset="0"/>
                <a:cs typeface="Times New Roman" panose="02020603050405020304" pitchFamily="18" charset="0"/>
              </a:rPr>
            </a:br>
            <a:endParaRPr lang="fi-FI" dirty="0"/>
          </a:p>
        </p:txBody>
      </p:sp>
      <p:pic>
        <p:nvPicPr>
          <p:cNvPr id="4" name="Content Placeholder 3"/>
          <p:cNvPicPr>
            <a:picLocks noGrp="1" noChangeAspect="1"/>
          </p:cNvPicPr>
          <p:nvPr>
            <p:ph idx="1"/>
          </p:nvPr>
        </p:nvPicPr>
        <p:blipFill>
          <a:blip r:embed="rId2"/>
          <a:stretch>
            <a:fillRect/>
          </a:stretch>
        </p:blipFill>
        <p:spPr>
          <a:xfrm>
            <a:off x="362310" y="810884"/>
            <a:ext cx="11222966" cy="5822829"/>
          </a:xfrm>
          <a:prstGeom prst="rect">
            <a:avLst/>
          </a:prstGeom>
        </p:spPr>
      </p:pic>
    </p:spTree>
    <p:extLst>
      <p:ext uri="{BB962C8B-B14F-4D97-AF65-F5344CB8AC3E}">
        <p14:creationId xmlns:p14="http://schemas.microsoft.com/office/powerpoint/2010/main" val="162536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smtClean="0">
                <a:latin typeface="Times New Roman" panose="02020603050405020304" pitchFamily="18" charset="0"/>
                <a:cs typeface="Times New Roman" panose="02020603050405020304" pitchFamily="18" charset="0"/>
              </a:rPr>
              <a:t>MSCI </a:t>
            </a:r>
            <a:r>
              <a:rPr lang="fi-FI" sz="4000" b="1" dirty="0" err="1" smtClean="0">
                <a:latin typeface="Times New Roman" panose="02020603050405020304" pitchFamily="18" charset="0"/>
                <a:cs typeface="Times New Roman" panose="02020603050405020304" pitchFamily="18" charset="0"/>
              </a:rPr>
              <a:t>index</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can</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be</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customized</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03761" y="1407226"/>
            <a:ext cx="10675917" cy="5159829"/>
          </a:xfrm>
          <a:prstGeom prst="rect">
            <a:avLst/>
          </a:prstGeom>
        </p:spPr>
      </p:pic>
    </p:spTree>
    <p:extLst>
      <p:ext uri="{BB962C8B-B14F-4D97-AF65-F5344CB8AC3E}">
        <p14:creationId xmlns:p14="http://schemas.microsoft.com/office/powerpoint/2010/main" val="349859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Why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we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need</a:t>
            </a:r>
            <a:r>
              <a:rPr lang="fi-FI" b="1" dirty="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equity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indices</a:t>
            </a:r>
            <a:r>
              <a:rPr lang="fi-FI"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tool used by investors and financial managers to describe the market, and to compare the return on specific investments.</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index is a mathematical construct, so it may not be invested in directly</a:t>
            </a:r>
            <a:r>
              <a:rPr lang="en-US" dirty="0" smtClean="0">
                <a:latin typeface="Times New Roman" panose="02020603050405020304" pitchFamily="18" charset="0"/>
                <a:cs typeface="Times New Roman" panose="02020603050405020304" pitchFamily="18" charset="0"/>
              </a:rPr>
              <a:t>.</a:t>
            </a:r>
          </a:p>
          <a:p>
            <a:pPr marL="0" indent="0">
              <a:buNone/>
            </a:pPr>
            <a:endParaRPr lang="fi-FI"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026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771" y="268741"/>
            <a:ext cx="10515600" cy="1031607"/>
          </a:xfrm>
        </p:spPr>
        <p:txBody>
          <a:bodyPr>
            <a:noAutofit/>
          </a:bodyPr>
          <a:lstStyle/>
          <a:p>
            <a:r>
              <a:rPr lang="fi-FI" sz="3500" b="1" dirty="0" err="1" smtClean="0">
                <a:latin typeface="Times New Roman" panose="02020603050405020304" pitchFamily="18" charset="0"/>
                <a:cs typeface="Times New Roman" panose="02020603050405020304" pitchFamily="18" charset="0"/>
              </a:rPr>
              <a:t>Marquis&amp;Rainard</a:t>
            </a:r>
            <a:r>
              <a:rPr lang="fi-FI" sz="3500" b="1" dirty="0" smtClean="0">
                <a:latin typeface="Times New Roman" panose="02020603050405020304" pitchFamily="18" charset="0"/>
                <a:cs typeface="Times New Roman" panose="02020603050405020304" pitchFamily="18" charset="0"/>
              </a:rPr>
              <a:t> </a:t>
            </a:r>
            <a:br>
              <a:rPr lang="fi-FI" sz="3500" b="1" dirty="0" smtClean="0">
                <a:latin typeface="Times New Roman" panose="02020603050405020304" pitchFamily="18" charset="0"/>
                <a:cs typeface="Times New Roman" panose="02020603050405020304" pitchFamily="18" charset="0"/>
              </a:rPr>
            </a:br>
            <a:r>
              <a:rPr lang="fi-FI" sz="3500" b="1" dirty="0" smtClean="0">
                <a:latin typeface="Times New Roman" panose="02020603050405020304" pitchFamily="18" charset="0"/>
                <a:cs typeface="Times New Roman" panose="02020603050405020304" pitchFamily="18" charset="0"/>
              </a:rPr>
              <a:t>(Harvard Business School </a:t>
            </a:r>
            <a:r>
              <a:rPr lang="fi-FI" sz="3500" b="1" dirty="0" err="1" smtClean="0">
                <a:latin typeface="Times New Roman" panose="02020603050405020304" pitchFamily="18" charset="0"/>
                <a:cs typeface="Times New Roman" panose="02020603050405020304" pitchFamily="18" charset="0"/>
              </a:rPr>
              <a:t>Working</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paper</a:t>
            </a:r>
            <a:r>
              <a:rPr lang="fi-FI" sz="3500" b="1" dirty="0" smtClean="0">
                <a:latin typeface="Times New Roman" panose="02020603050405020304" pitchFamily="18" charset="0"/>
                <a:cs typeface="Times New Roman" panose="02020603050405020304" pitchFamily="18" charset="0"/>
              </a:rPr>
              <a:t> 2014)  </a:t>
            </a:r>
            <a:endParaRPr lang="en-US" sz="35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76621" y="1300348"/>
            <a:ext cx="10953750" cy="5343896"/>
          </a:xfrm>
          <a:prstGeom prst="rect">
            <a:avLst/>
          </a:prstGeom>
        </p:spPr>
      </p:pic>
      <p:sp>
        <p:nvSpPr>
          <p:cNvPr id="6" name="4-Point Star 5"/>
          <p:cNvSpPr/>
          <p:nvPr/>
        </p:nvSpPr>
        <p:spPr>
          <a:xfrm>
            <a:off x="3473532" y="1911927"/>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3182586" y="2202872"/>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3473532" y="2354280"/>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4-Point Star 8"/>
          <p:cNvSpPr/>
          <p:nvPr/>
        </p:nvSpPr>
        <p:spPr>
          <a:xfrm>
            <a:off x="3625932" y="2506680"/>
            <a:ext cx="290946" cy="290945"/>
          </a:xfrm>
          <a:prstGeom prst="star4">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3263735" y="33334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3416135" y="34858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3568535" y="363823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3322122" y="4081579"/>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3631870" y="421362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2891640" y="4627844"/>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3572494" y="4772330"/>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3182586" y="491780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3086594" y="5208747"/>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3693227" y="5360157"/>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3371603" y="5760953"/>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3653644" y="5921552"/>
            <a:ext cx="290946" cy="290945"/>
          </a:xfrm>
          <a:prstGeom prst="star4">
            <a:avLst>
              <a:gd name="adj" fmla="val 186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96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Some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history</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term</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The term “emerging markets” dates back to 1981, recalls the man who invented it, </a:t>
            </a:r>
            <a:r>
              <a:rPr lang="en-US"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Antoine van </a:t>
            </a:r>
            <a:r>
              <a:rPr lang="en-US" sz="2400" i="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Agtmael</a:t>
            </a:r>
            <a:r>
              <a:rPr lang="en-US" sz="2400" dirty="0" smtClean="0">
                <a:latin typeface="Times New Roman" panose="02020603050405020304" pitchFamily="18" charset="0"/>
                <a:cs typeface="Times New Roman" panose="02020603050405020304" pitchFamily="18" charset="0"/>
              </a:rPr>
              <a:t>. </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He was trying to start a </a:t>
            </a:r>
            <a:r>
              <a:rPr lang="en-US"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Third-World Equity Fund</a:t>
            </a:r>
            <a:r>
              <a:rPr lang="en-US" sz="2400" dirty="0" smtClean="0">
                <a:latin typeface="Times New Roman" panose="02020603050405020304" pitchFamily="18" charset="0"/>
                <a:cs typeface="Times New Roman" panose="02020603050405020304" pitchFamily="18" charset="0"/>
              </a:rPr>
              <a:t> to invest in developing-country shares, but his efforts to attract money were being constantly rebuffed. </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“Racking my brain, at last I came up with a term that sounded more positive and invigorating: </a:t>
            </a:r>
            <a:r>
              <a:rPr lang="en-US" sz="24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markets</a:t>
            </a:r>
            <a:r>
              <a:rPr lang="en-US" sz="2400" dirty="0" smtClean="0">
                <a:latin typeface="Times New Roman" panose="02020603050405020304" pitchFamily="18" charset="0"/>
                <a:cs typeface="Times New Roman" panose="02020603050405020304" pitchFamily="18" charset="0"/>
              </a:rPr>
              <a:t>. </a:t>
            </a:r>
            <a:r>
              <a:rPr lang="en-US"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Third World</a:t>
            </a:r>
            <a:r>
              <a:rPr lang="en-US" sz="2400" dirty="0" smtClean="0">
                <a:latin typeface="Times New Roman" panose="02020603050405020304" pitchFamily="18" charset="0"/>
                <a:cs typeface="Times New Roman" panose="02020603050405020304" pitchFamily="18" charset="0"/>
              </a:rPr>
              <a:t> suggested stagnation; </a:t>
            </a:r>
            <a:r>
              <a:rPr lang="en-US" sz="2400" i="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 Markets</a:t>
            </a:r>
            <a:r>
              <a:rPr lang="en-US" sz="2400" dirty="0" smtClean="0">
                <a:latin typeface="Times New Roman" panose="02020603050405020304" pitchFamily="18" charset="0"/>
                <a:cs typeface="Times New Roman" panose="02020603050405020304" pitchFamily="18" charset="0"/>
              </a:rPr>
              <a:t> suggested progress, uplift and dynamism.”</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904021" y="0"/>
            <a:ext cx="1300348" cy="1690688"/>
          </a:xfrm>
          <a:prstGeom prst="rect">
            <a:avLst/>
          </a:prstGeom>
        </p:spPr>
      </p:pic>
    </p:spTree>
    <p:extLst>
      <p:ext uri="{BB962C8B-B14F-4D97-AF65-F5344CB8AC3E}">
        <p14:creationId xmlns:p14="http://schemas.microsoft.com/office/powerpoint/2010/main" val="1991542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73229"/>
          </a:xfrm>
        </p:spPr>
        <p:txBody>
          <a:bodyPr>
            <a:normAutofit fontScale="90000"/>
          </a:bodyPr>
          <a:lstStyle/>
          <a:p>
            <a:r>
              <a:rPr lang="fi-FI" sz="2400" b="1" dirty="0" smtClean="0">
                <a:latin typeface="Times New Roman" panose="02020603050405020304" pitchFamily="18" charset="0"/>
                <a:cs typeface="Times New Roman" panose="02020603050405020304" pitchFamily="18" charset="0"/>
              </a:rPr>
              <a:t>FTSE </a:t>
            </a:r>
            <a:r>
              <a:rPr lang="fi-FI" sz="2400" b="1" dirty="0" err="1" smtClean="0">
                <a:latin typeface="Times New Roman" panose="02020603050405020304" pitchFamily="18" charset="0"/>
                <a:cs typeface="Times New Roman" panose="02020603050405020304" pitchFamily="18" charset="0"/>
              </a:rPr>
              <a:t>classification</a:t>
            </a:r>
            <a:r>
              <a:rPr lang="fi-FI" sz="2400" b="1" dirty="0" smtClean="0">
                <a:latin typeface="Times New Roman" panose="02020603050405020304" pitchFamily="18" charset="0"/>
                <a:cs typeface="Times New Roman" panose="02020603050405020304" pitchFamily="18" charset="0"/>
              </a:rPr>
              <a:t>, </a:t>
            </a:r>
            <a:r>
              <a:rPr lang="fi-FI" sz="2400" b="1" dirty="0" err="1" smtClean="0">
                <a:latin typeface="Times New Roman" panose="02020603050405020304" pitchFamily="18" charset="0"/>
                <a:cs typeface="Times New Roman" panose="02020603050405020304" pitchFamily="18" charset="0"/>
              </a:rPr>
              <a:t>September</a:t>
            </a:r>
            <a:r>
              <a:rPr lang="fi-FI" sz="2400" b="1" dirty="0" smtClean="0">
                <a:latin typeface="Times New Roman" panose="02020603050405020304" pitchFamily="18" charset="0"/>
                <a:cs typeface="Times New Roman" panose="02020603050405020304" pitchFamily="18" charset="0"/>
              </a:rPr>
              <a:t> 2018</a:t>
            </a:r>
            <a:endParaRPr lang="en-US" sz="2400" b="1"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1190444" y="638355"/>
            <a:ext cx="10163355" cy="4641012"/>
          </a:xfrm>
          <a:prstGeom prst="rect">
            <a:avLst/>
          </a:prstGeom>
        </p:spPr>
      </p:pic>
      <p:pic>
        <p:nvPicPr>
          <p:cNvPr id="6" name="Picture 5"/>
          <p:cNvPicPr>
            <a:picLocks noChangeAspect="1"/>
          </p:cNvPicPr>
          <p:nvPr/>
        </p:nvPicPr>
        <p:blipFill>
          <a:blip r:embed="rId3"/>
          <a:stretch>
            <a:fillRect/>
          </a:stretch>
        </p:blipFill>
        <p:spPr>
          <a:xfrm>
            <a:off x="1190444" y="5415951"/>
            <a:ext cx="7839075" cy="1219200"/>
          </a:xfrm>
          <a:prstGeom prst="rect">
            <a:avLst/>
          </a:prstGeom>
        </p:spPr>
      </p:pic>
    </p:spTree>
    <p:extLst>
      <p:ext uri="{BB962C8B-B14F-4D97-AF65-F5344CB8AC3E}">
        <p14:creationId xmlns:p14="http://schemas.microsoft.com/office/powerpoint/2010/main" val="114800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Process of development</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448300" y="2180509"/>
            <a:ext cx="2897580" cy="67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South Korea</a:t>
            </a:r>
            <a:endParaRPr lang="en-US" sz="2500" dirty="0"/>
          </a:p>
        </p:txBody>
      </p:sp>
      <p:sp>
        <p:nvSpPr>
          <p:cNvPr id="6" name="Rectangle 5"/>
          <p:cNvSpPr/>
          <p:nvPr/>
        </p:nvSpPr>
        <p:spPr>
          <a:xfrm>
            <a:off x="2375065" y="5021234"/>
            <a:ext cx="3194462" cy="713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t>Argentina</a:t>
            </a:r>
            <a:endParaRPr lang="en-US" sz="2500" dirty="0"/>
          </a:p>
        </p:txBody>
      </p:sp>
      <p:sp>
        <p:nvSpPr>
          <p:cNvPr id="10" name="Right Arrow 9"/>
          <p:cNvSpPr/>
          <p:nvPr/>
        </p:nvSpPr>
        <p:spPr>
          <a:xfrm>
            <a:off x="6901384" y="1408309"/>
            <a:ext cx="2444496" cy="574003"/>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509594" y="6054509"/>
            <a:ext cx="2620719" cy="44264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8442" y="1317458"/>
            <a:ext cx="2779295" cy="86305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accent6">
                    <a:lumMod val="50000"/>
                  </a:schemeClr>
                </a:solidFill>
              </a:rPr>
              <a:t>Brazil, </a:t>
            </a:r>
            <a:r>
              <a:rPr lang="fi-FI" dirty="0" err="1" smtClean="0">
                <a:solidFill>
                  <a:schemeClr val="accent6">
                    <a:lumMod val="50000"/>
                  </a:schemeClr>
                </a:solidFill>
              </a:rPr>
              <a:t>Russia</a:t>
            </a:r>
            <a:r>
              <a:rPr lang="fi-FI" dirty="0" smtClean="0">
                <a:solidFill>
                  <a:schemeClr val="accent6">
                    <a:lumMod val="50000"/>
                  </a:schemeClr>
                </a:solidFill>
              </a:rPr>
              <a:t>, </a:t>
            </a:r>
            <a:r>
              <a:rPr lang="fi-FI" dirty="0" err="1">
                <a:solidFill>
                  <a:schemeClr val="accent6">
                    <a:lumMod val="50000"/>
                  </a:schemeClr>
                </a:solidFill>
              </a:rPr>
              <a:t>I</a:t>
            </a:r>
            <a:r>
              <a:rPr lang="fi-FI" dirty="0" err="1" smtClean="0">
                <a:solidFill>
                  <a:schemeClr val="accent6">
                    <a:lumMod val="50000"/>
                  </a:schemeClr>
                </a:solidFill>
              </a:rPr>
              <a:t>ndia</a:t>
            </a:r>
            <a:r>
              <a:rPr lang="fi-FI" dirty="0" smtClean="0">
                <a:solidFill>
                  <a:schemeClr val="accent6">
                    <a:lumMod val="50000"/>
                  </a:schemeClr>
                </a:solidFill>
              </a:rPr>
              <a:t>, China, South Korea</a:t>
            </a:r>
            <a:endParaRPr lang="fi-FI" dirty="0">
              <a:solidFill>
                <a:schemeClr val="accent6">
                  <a:lumMod val="50000"/>
                </a:schemeClr>
              </a:solidFill>
            </a:endParaRPr>
          </a:p>
        </p:txBody>
      </p:sp>
      <p:cxnSp>
        <p:nvCxnSpPr>
          <p:cNvPr id="8" name="Straight Arrow Connector 7"/>
          <p:cNvCxnSpPr/>
          <p:nvPr/>
        </p:nvCxnSpPr>
        <p:spPr>
          <a:xfrm flipH="1" flipV="1">
            <a:off x="2249905" y="2180509"/>
            <a:ext cx="2731169" cy="941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019926" y="1408309"/>
            <a:ext cx="2701090" cy="9558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Portugal, Ireland, Italy, Greece, Spain </a:t>
            </a:r>
            <a:endParaRPr lang="fi-FI" dirty="0">
              <a:solidFill>
                <a:schemeClr val="accent6">
                  <a:lumMod val="50000"/>
                </a:schemeClr>
              </a:solidFill>
            </a:endParaRPr>
          </a:p>
        </p:txBody>
      </p:sp>
      <p:cxnSp>
        <p:nvCxnSpPr>
          <p:cNvPr id="13" name="Straight Arrow Connector 12"/>
          <p:cNvCxnSpPr/>
          <p:nvPr/>
        </p:nvCxnSpPr>
        <p:spPr>
          <a:xfrm flipH="1" flipV="1">
            <a:off x="4981074" y="2382253"/>
            <a:ext cx="588453" cy="739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8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Characteristics of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fi-FI"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F. </a:t>
            </a:r>
            <a:r>
              <a:rPr lang="fi-FI" b="1" dirty="0" err="1"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DeRosa</a:t>
            </a:r>
            <a:endParaRPr lang="fi-FI"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dirty="0" smtClean="0">
              <a:latin typeface="Times New Roman" panose="02020603050405020304" pitchFamily="18" charset="0"/>
              <a:cs typeface="Times New Roman" panose="02020603050405020304" pitchFamily="18" charset="0"/>
            </a:endParaRPr>
          </a:p>
          <a:p>
            <a:pPr marL="0" indent="0" algn="just">
              <a:buNone/>
            </a:pP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rich</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than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the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developed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world</a:t>
            </a:r>
            <a:r>
              <a:rPr lang="fi-FI"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emerging markets are greatly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dependent on commodity exports</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Few emerging-markets countries are well-diversified industrial </a:t>
            </a:r>
            <a:r>
              <a:rPr lang="en-US" dirty="0" smtClean="0">
                <a:latin typeface="Times New Roman" panose="02020603050405020304" pitchFamily="18" charset="0"/>
                <a:cs typeface="Times New Roman" panose="02020603050405020304" pitchFamily="18" charset="0"/>
              </a:rPr>
              <a:t>economies; </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have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two-tier economies</a:t>
            </a:r>
            <a:r>
              <a:rPr lang="en-US" dirty="0">
                <a:latin typeface="Times New Roman" panose="02020603050405020304" pitchFamily="18" charset="0"/>
                <a:cs typeface="Times New Roman" panose="02020603050405020304" pitchFamily="18" charset="0"/>
              </a:rPr>
              <a:t>, one a fully documented market segment that </a:t>
            </a:r>
            <a:r>
              <a:rPr lang="en-US" dirty="0" smtClean="0">
                <a:latin typeface="Times New Roman" panose="02020603050405020304" pitchFamily="18" charset="0"/>
                <a:cs typeface="Times New Roman" panose="02020603050405020304" pitchFamily="18" charset="0"/>
              </a:rPr>
              <a:t>forms part </a:t>
            </a:r>
            <a:r>
              <a:rPr lang="en-US" dirty="0">
                <a:latin typeface="Times New Roman" panose="02020603050405020304" pitchFamily="18" charset="0"/>
                <a:cs typeface="Times New Roman" panose="02020603050405020304" pitchFamily="18" charset="0"/>
              </a:rPr>
              <a:t>of the world economy and the other a local segment that functions outside </a:t>
            </a:r>
            <a:r>
              <a:rPr lang="en-US" dirty="0" smtClean="0">
                <a:latin typeface="Times New Roman" panose="02020603050405020304" pitchFamily="18" charset="0"/>
                <a:cs typeface="Times New Roman" panose="02020603050405020304" pitchFamily="18" charset="0"/>
              </a:rPr>
              <a:t>the documented </a:t>
            </a:r>
            <a:r>
              <a:rPr lang="en-US" dirty="0">
                <a:latin typeface="Times New Roman" panose="02020603050405020304" pitchFamily="18" charset="0"/>
                <a:cs typeface="Times New Roman" panose="02020603050405020304" pitchFamily="18" charset="0"/>
              </a:rPr>
              <a:t>and taxed economy (i.e., a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 gray or black market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in some </a:t>
            </a:r>
            <a:r>
              <a:rPr lang="en-US" dirty="0" smtClean="0">
                <a:latin typeface="Times New Roman" panose="02020603050405020304" pitchFamily="18" charset="0"/>
                <a:cs typeface="Times New Roman" panose="02020603050405020304" pitchFamily="18" charset="0"/>
              </a:rPr>
              <a:t>countries, the </a:t>
            </a:r>
            <a:r>
              <a:rPr lang="en-US" dirty="0">
                <a:latin typeface="Times New Roman" panose="02020603050405020304" pitchFamily="18" charset="0"/>
                <a:cs typeface="Times New Roman" panose="02020603050405020304" pitchFamily="18" charset="0"/>
              </a:rPr>
              <a:t>latter constitutes a sizable portion of the population and income.</a:t>
            </a:r>
          </a:p>
        </p:txBody>
      </p:sp>
      <p:cxnSp>
        <p:nvCxnSpPr>
          <p:cNvPr id="5" name="Straight Connector 4"/>
          <p:cNvCxnSpPr/>
          <p:nvPr/>
        </p:nvCxnSpPr>
        <p:spPr>
          <a:xfrm>
            <a:off x="560654" y="3744368"/>
            <a:ext cx="11206406" cy="1334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Down Arrow 3"/>
          <p:cNvSpPr/>
          <p:nvPr/>
        </p:nvSpPr>
        <p:spPr>
          <a:xfrm>
            <a:off x="4367463" y="5119437"/>
            <a:ext cx="318837" cy="481263"/>
          </a:xfrm>
          <a:prstGeom prst="down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48941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Characteristics of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Many emerging-markets countries have—or have had—</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large</a:t>
            </a:r>
            <a:r>
              <a:rPr lang="en-US" dirty="0">
                <a:latin typeface="Times New Roman" panose="02020603050405020304" pitchFamily="18" charset="0"/>
                <a:cs typeface="Times New Roman" panose="02020603050405020304" pitchFamily="18" charset="0"/>
              </a:rPr>
              <a:t>, and possibly </a:t>
            </a:r>
            <a:r>
              <a:rPr lang="en-US" dirty="0" smtClean="0">
                <a:latin typeface="Times New Roman" panose="02020603050405020304" pitchFamily="18" charset="0"/>
                <a:cs typeface="Times New Roman" panose="02020603050405020304" pitchFamily="18" charset="0"/>
              </a:rPr>
              <a:t>out of control</a:t>
            </a:r>
            <a:r>
              <a:rPr lang="en-US" dirty="0">
                <a:latin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fiscal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deficits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fiscal debt. </a:t>
            </a:r>
            <a:endPar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Many emerging-markets nations have experienced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extreme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macroeconomic dislocations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past—such as hyperinflation, currency crises, and economic collapse</a:t>
            </a:r>
            <a:r>
              <a:rPr lang="en-US"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Many emerging-markets countries have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immature financial sectors </a:t>
            </a:r>
            <a:r>
              <a:rPr lang="en-US" dirty="0">
                <a:latin typeface="Times New Roman" panose="02020603050405020304" pitchFamily="18" charset="0"/>
                <a:cs typeface="Times New Roman" panose="02020603050405020304" pitchFamily="18" charset="0"/>
              </a:rPr>
              <a:t>and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fragile banking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7871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Characteristics of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3500" dirty="0" smtClean="0">
                <a:latin typeface="Times New Roman" panose="02020603050405020304" pitchFamily="18" charset="0"/>
                <a:cs typeface="Times New Roman" panose="02020603050405020304" pitchFamily="18" charset="0"/>
              </a:rPr>
              <a:t>Some emerging markets </a:t>
            </a:r>
            <a:r>
              <a:rPr lang="en-US" sz="3500" dirty="0">
                <a:latin typeface="Times New Roman" panose="02020603050405020304" pitchFamily="18" charset="0"/>
                <a:cs typeface="Times New Roman" panose="02020603050405020304" pitchFamily="18" charset="0"/>
              </a:rPr>
              <a:t>countries do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a:t>
            </a:r>
            <a:r>
              <a:rPr lang="en-US" sz="3500" dirty="0">
                <a:latin typeface="Times New Roman" panose="02020603050405020304" pitchFamily="18" charset="0"/>
                <a:cs typeface="Times New Roman" panose="02020603050405020304" pitchFamily="18" charset="0"/>
              </a:rPr>
              <a:t> have truly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independent central </a:t>
            </a:r>
            <a:r>
              <a:rPr lang="en-US" sz="35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banks</a:t>
            </a:r>
            <a:r>
              <a:rPr lang="en-US" sz="3500" dirty="0" smtClean="0">
                <a:latin typeface="Times New Roman" panose="02020603050405020304" pitchFamily="18" charset="0"/>
                <a:cs typeface="Times New Roman" panose="02020603050405020304" pitchFamily="18" charset="0"/>
              </a:rPr>
              <a:t>.</a:t>
            </a:r>
          </a:p>
          <a:p>
            <a:pPr marL="0" indent="0">
              <a:buNone/>
            </a:pPr>
            <a:endParaRPr lang="fi-FI" sz="3500" dirty="0">
              <a:latin typeface="Times New Roman" panose="02020603050405020304" pitchFamily="18" charset="0"/>
              <a:cs typeface="Times New Roman" panose="02020603050405020304" pitchFamily="18" charset="0"/>
            </a:endParaRPr>
          </a:p>
          <a:p>
            <a:pPr marL="0" indent="0">
              <a:buNone/>
            </a:pPr>
            <a:endParaRPr lang="en-US" sz="3500" dirty="0" smtClean="0">
              <a:latin typeface="Times New Roman" panose="02020603050405020304" pitchFamily="18" charset="0"/>
              <a:cs typeface="Times New Roman" panose="02020603050405020304" pitchFamily="18" charset="0"/>
            </a:endParaRPr>
          </a:p>
          <a:p>
            <a:pPr marL="0" indent="0">
              <a:buNone/>
            </a:pPr>
            <a:r>
              <a:rPr lang="en-US" sz="3500" dirty="0" smtClean="0">
                <a:latin typeface="Times New Roman" panose="02020603050405020304" pitchFamily="18" charset="0"/>
                <a:cs typeface="Times New Roman" panose="02020603050405020304" pitchFamily="18" charset="0"/>
              </a:rPr>
              <a:t>Emerging markets </a:t>
            </a:r>
            <a:r>
              <a:rPr lang="en-US" sz="3500" dirty="0">
                <a:latin typeface="Times New Roman" panose="02020603050405020304" pitchFamily="18" charset="0"/>
                <a:cs typeface="Times New Roman" panose="02020603050405020304" pitchFamily="18" charset="0"/>
              </a:rPr>
              <a:t>countries have a pronounced </a:t>
            </a:r>
            <a:r>
              <a:rPr lang="en-US" sz="3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vulnerability</a:t>
            </a:r>
            <a:r>
              <a:rPr lang="en-US" sz="3500" dirty="0">
                <a:latin typeface="Times New Roman" panose="02020603050405020304" pitchFamily="18" charset="0"/>
                <a:cs typeface="Times New Roman" panose="02020603050405020304" pitchFamily="18" charset="0"/>
              </a:rPr>
              <a:t> to the </a:t>
            </a:r>
            <a:r>
              <a:rPr lang="en-US" sz="3500" dirty="0" smtClean="0">
                <a:latin typeface="Times New Roman" panose="02020603050405020304" pitchFamily="18" charset="0"/>
                <a:cs typeface="Times New Roman" panose="02020603050405020304" pitchFamily="18" charset="0"/>
              </a:rPr>
              <a:t>ebb/leak/loss </a:t>
            </a:r>
            <a:r>
              <a:rPr lang="en-US" sz="3500" dirty="0">
                <a:latin typeface="Times New Roman" panose="02020603050405020304" pitchFamily="18" charset="0"/>
                <a:cs typeface="Times New Roman" panose="02020603050405020304" pitchFamily="18" charset="0"/>
              </a:rPr>
              <a:t>and </a:t>
            </a:r>
            <a:r>
              <a:rPr lang="en-US" sz="3500" dirty="0" smtClean="0">
                <a:latin typeface="Times New Roman" panose="02020603050405020304" pitchFamily="18" charset="0"/>
                <a:cs typeface="Times New Roman" panose="02020603050405020304" pitchFamily="18" charset="0"/>
              </a:rPr>
              <a:t>flow of </a:t>
            </a:r>
            <a:r>
              <a:rPr lang="en-US" sz="3500" dirty="0">
                <a:latin typeface="Times New Roman" panose="02020603050405020304" pitchFamily="18" charset="0"/>
                <a:cs typeface="Times New Roman" panose="02020603050405020304" pitchFamily="18" charset="0"/>
              </a:rPr>
              <a:t>international capital.</a:t>
            </a:r>
          </a:p>
        </p:txBody>
      </p:sp>
    </p:spTree>
    <p:extLst>
      <p:ext uri="{BB962C8B-B14F-4D97-AF65-F5344CB8AC3E}">
        <p14:creationId xmlns:p14="http://schemas.microsoft.com/office/powerpoint/2010/main" val="1258794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smtClean="0">
                <a:latin typeface="Times New Roman" panose="02020603050405020304" pitchFamily="18" charset="0"/>
                <a:cs typeface="Times New Roman" panose="02020603050405020304" pitchFamily="18" charset="0"/>
              </a:rPr>
              <a:t>Five </a:t>
            </a:r>
            <a:r>
              <a:rPr lang="en-US" sz="4000" b="1" dirty="0" smtClean="0">
                <a:latin typeface="Times New Roman" panose="02020603050405020304" pitchFamily="18" charset="0"/>
                <a:cs typeface="Times New Roman" panose="02020603050405020304" pitchFamily="18" charset="0"/>
              </a:rPr>
              <a:t>agreed upon characteristics </a:t>
            </a:r>
            <a:br>
              <a:rPr lang="en-US" sz="4000" b="1"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(By Kimberly Amadeo Updated December 14, 2016)</a:t>
            </a:r>
            <a:endParaRPr lang="en-US" sz="20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fontScale="850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L</a:t>
            </a:r>
            <a:r>
              <a:rPr lang="en-US" sz="2000" b="1" dirty="0" smtClean="0">
                <a:latin typeface="Times New Roman" panose="02020603050405020304" pitchFamily="18" charset="0"/>
                <a:cs typeface="Times New Roman" panose="02020603050405020304" pitchFamily="18" charset="0"/>
              </a:rPr>
              <a:t>ower-than-average per capita income</a:t>
            </a:r>
            <a:r>
              <a:rPr lang="en-US" sz="2000" dirty="0" smtClean="0">
                <a:latin typeface="Times New Roman" panose="02020603050405020304" pitchFamily="18" charset="0"/>
                <a:cs typeface="Times New Roman" panose="02020603050405020304" pitchFamily="18" charset="0"/>
              </a:rPr>
              <a:t>. The World Bank defines developing countries as those with either low or lower middle per capita income of less than $4,035.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fi-FI" sz="2000" b="1" dirty="0" err="1" smtClean="0">
                <a:latin typeface="Times New Roman" panose="02020603050405020304" pitchFamily="18" charset="0"/>
                <a:cs typeface="Times New Roman" panose="02020603050405020304" pitchFamily="18" charset="0"/>
              </a:rPr>
              <a:t>Rapid</a:t>
            </a:r>
            <a:r>
              <a:rPr lang="fi-FI" sz="2000" b="1" dirty="0" smtClean="0">
                <a:latin typeface="Times New Roman" panose="02020603050405020304" pitchFamily="18" charset="0"/>
                <a:cs typeface="Times New Roman" panose="02020603050405020304" pitchFamily="18" charset="0"/>
              </a:rPr>
              <a:t> </a:t>
            </a:r>
            <a:r>
              <a:rPr lang="fi-FI" sz="2000" b="1" dirty="0" err="1" smtClean="0">
                <a:latin typeface="Times New Roman" panose="02020603050405020304" pitchFamily="18" charset="0"/>
                <a:cs typeface="Times New Roman" panose="02020603050405020304" pitchFamily="18" charset="0"/>
              </a:rPr>
              <a:t>growth</a:t>
            </a:r>
            <a:r>
              <a:rPr lang="fi-FI"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Growth in Egypt, Turkey, and the United Arab Emirates was 4 percent or more. China and India both saw their economies grow around 7 percent.</a:t>
            </a:r>
          </a:p>
          <a:p>
            <a:pPr marL="0" indent="0" algn="just">
              <a:buNone/>
            </a:pPr>
            <a:endParaRPr lang="fi-FI" sz="2000" b="1"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H</a:t>
            </a:r>
            <a:r>
              <a:rPr lang="en-US" sz="2000" b="1" dirty="0" smtClean="0">
                <a:latin typeface="Times New Roman" panose="02020603050405020304" pitchFamily="18" charset="0"/>
                <a:cs typeface="Times New Roman" panose="02020603050405020304" pitchFamily="18" charset="0"/>
              </a:rPr>
              <a:t>igh volatility</a:t>
            </a:r>
            <a:r>
              <a:rPr lang="en-US" sz="2000" dirty="0" smtClean="0">
                <a:latin typeface="Times New Roman" panose="02020603050405020304" pitchFamily="18" charset="0"/>
                <a:cs typeface="Times New Roman" panose="02020603050405020304" pitchFamily="18" charset="0"/>
              </a:rPr>
              <a:t>. That can come from three factors: natural disasters, external price shocks, and domestic policy instability.</a:t>
            </a:r>
          </a:p>
          <a:p>
            <a:pPr marL="0" indent="0" algn="just">
              <a:buNone/>
            </a:pPr>
            <a:endParaRPr lang="fi-FI" sz="2000" b="1"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apital markets are less mature</a:t>
            </a:r>
            <a:r>
              <a:rPr lang="en-US" sz="2000" dirty="0" smtClean="0">
                <a:latin typeface="Times New Roman" panose="02020603050405020304" pitchFamily="18" charset="0"/>
                <a:cs typeface="Times New Roman" panose="02020603050405020304" pitchFamily="18" charset="0"/>
              </a:rPr>
              <a:t> in these countries</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than the developed markets. That's the fourth characteristic. They simply don't have a solid track record of foreign direct investment. It's often difficult to get information on companies listed on their stock markets. It may not be easy to sell debt, such as corporate bonds, on the secondary market. All these components raise the risk.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H</a:t>
            </a:r>
            <a:r>
              <a:rPr lang="en-US" sz="2000" b="1" dirty="0" smtClean="0">
                <a:latin typeface="Times New Roman" panose="02020603050405020304" pitchFamily="18" charset="0"/>
                <a:cs typeface="Times New Roman" panose="02020603050405020304" pitchFamily="18" charset="0"/>
              </a:rPr>
              <a:t>igher-than-average return</a:t>
            </a:r>
            <a:r>
              <a:rPr lang="en-US" sz="2000" dirty="0" smtClean="0">
                <a:latin typeface="Times New Roman" panose="02020603050405020304" pitchFamily="18" charset="0"/>
                <a:cs typeface="Times New Roman" panose="02020603050405020304" pitchFamily="18" charset="0"/>
              </a:rPr>
              <a:t> for investors. That's because many of these countries focus on an export-driven strategy. They don't have the demand at home, so they produce lower-cost consumer goods and commodities for developed markets.</a:t>
            </a:r>
          </a:p>
          <a:p>
            <a:pPr marL="0" indent="0">
              <a:buNone/>
            </a:pPr>
            <a:endParaRPr lang="fi-FI" sz="2000" b="1" dirty="0"/>
          </a:p>
          <a:p>
            <a:pPr marL="0" indent="0">
              <a:buNone/>
            </a:pPr>
            <a:endParaRPr lang="en-US" sz="2000" b="1" dirty="0" smtClean="0"/>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4249837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Paul Marsh, </a:t>
            </a:r>
            <a:r>
              <a:rPr lang="fi-FI" b="1" dirty="0" err="1" smtClean="0">
                <a:latin typeface="Times New Roman" panose="02020603050405020304" pitchFamily="18" charset="0"/>
                <a:cs typeface="Times New Roman" panose="02020603050405020304" pitchFamily="18" charset="0"/>
              </a:rPr>
              <a:t>Emeretus</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a:t>
            </a:r>
            <a:r>
              <a:rPr lang="fi-FI" b="1" dirty="0" err="1" smtClean="0">
                <a:latin typeface="Times New Roman" panose="02020603050405020304" pitchFamily="18" charset="0"/>
                <a:cs typeface="Times New Roman" panose="02020603050405020304" pitchFamily="18" charset="0"/>
              </a:rPr>
              <a:t>rofessor</a:t>
            </a:r>
            <a:r>
              <a:rPr lang="fi-FI" b="1" dirty="0" smtClean="0">
                <a:latin typeface="Times New Roman" panose="02020603050405020304" pitchFamily="18" charset="0"/>
                <a:cs typeface="Times New Roman" panose="02020603050405020304" pitchFamily="18" charset="0"/>
              </a:rPr>
              <a:t> of </a:t>
            </a:r>
            <a:br>
              <a:rPr lang="fi-FI" b="1" dirty="0" smtClean="0">
                <a:latin typeface="Times New Roman" panose="02020603050405020304" pitchFamily="18" charset="0"/>
                <a:cs typeface="Times New Roman" panose="02020603050405020304" pitchFamily="18" charset="0"/>
              </a:rPr>
            </a:br>
            <a:r>
              <a:rPr lang="fi-FI" b="1" dirty="0" smtClean="0">
                <a:latin typeface="Times New Roman" panose="02020603050405020304" pitchFamily="18" charset="0"/>
                <a:cs typeface="Times New Roman" panose="02020603050405020304" pitchFamily="18" charset="0"/>
              </a:rPr>
              <a:t>London Business School</a:t>
            </a:r>
            <a:endParaRPr lang="en-US"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pPr marL="0" indent="0">
              <a:buNone/>
            </a:pPr>
            <a:r>
              <a:rPr lang="fi-FI" b="1" dirty="0" err="1" smtClean="0">
                <a:latin typeface="Times New Roman" panose="02020603050405020304" pitchFamily="18" charset="0"/>
                <a:cs typeface="Times New Roman" panose="02020603050405020304" pitchFamily="18" charset="0"/>
              </a:rPr>
              <a:t>EMs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only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marginally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more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volatile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than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developed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ones</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are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becoming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increasingly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less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volatile</a:t>
            </a:r>
            <a:r>
              <a:rPr lang="fi-FI" b="1"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sz="2000" dirty="0" err="1" smtClean="0">
                <a:latin typeface="Times New Roman" panose="02020603050405020304" pitchFamily="18" charset="0"/>
                <a:cs typeface="Times New Roman" panose="02020603050405020304" pitchFamily="18" charset="0"/>
              </a:rPr>
              <a:t>Typical</a:t>
            </a:r>
            <a:r>
              <a:rPr lang="fi-FI" sz="2000" dirty="0" smtClean="0">
                <a:latin typeface="Times New Roman" panose="02020603050405020304" pitchFamily="18" charset="0"/>
                <a:cs typeface="Times New Roman" panose="02020603050405020304" pitchFamily="18" charset="0"/>
              </a:rPr>
              <a:t> EM is </a:t>
            </a:r>
            <a:r>
              <a:rPr lang="fi-FI" sz="2000" dirty="0" err="1" smtClean="0">
                <a:latin typeface="Times New Roman" panose="02020603050405020304" pitchFamily="18" charset="0"/>
                <a:cs typeface="Times New Roman" panose="02020603050405020304" pitchFamily="18" charset="0"/>
              </a:rPr>
              <a:t>probably</a:t>
            </a:r>
            <a:r>
              <a:rPr lang="fi-FI" sz="2000" dirty="0" smtClean="0">
                <a:latin typeface="Times New Roman" panose="02020603050405020304" pitchFamily="18" charset="0"/>
                <a:cs typeface="Times New Roman" panose="02020603050405020304" pitchFamily="18" charset="0"/>
              </a:rPr>
              <a:t> 10-15% </a:t>
            </a:r>
            <a:r>
              <a:rPr lang="fi-FI" sz="2000" dirty="0" err="1" smtClean="0">
                <a:latin typeface="Times New Roman" panose="02020603050405020304" pitchFamily="18" charset="0"/>
                <a:cs typeface="Times New Roman" panose="02020603050405020304" pitchFamily="18" charset="0"/>
              </a:rPr>
              <a:t>more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volatile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average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market. </a:t>
            </a:r>
            <a:r>
              <a:rPr lang="fi-FI" sz="2000" dirty="0" err="1" smtClean="0">
                <a:latin typeface="Times New Roman" panose="02020603050405020304" pitchFamily="18" charset="0"/>
                <a:cs typeface="Times New Roman" panose="02020603050405020304" pitchFamily="18" charset="0"/>
              </a:rPr>
              <a:t>EMs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have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risk</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has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reduced</a:t>
            </a:r>
            <a:r>
              <a:rPr lang="fi-FI" sz="2000" dirty="0" smtClean="0">
                <a:latin typeface="Times New Roman" panose="02020603050405020304" pitchFamily="18" charset="0"/>
                <a:cs typeface="Times New Roman" panose="02020603050405020304" pitchFamily="18" charset="0"/>
              </a:rPr>
              <a:t>. </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b="1" dirty="0" err="1" smtClean="0">
                <a:latin typeface="Times New Roman" panose="02020603050405020304" pitchFamily="18" charset="0"/>
                <a:cs typeface="Times New Roman" panose="02020603050405020304" pitchFamily="18" charset="0"/>
              </a:rPr>
              <a:t>Since</a:t>
            </a:r>
            <a:r>
              <a:rPr lang="fi-FI" b="1" dirty="0" smtClean="0">
                <a:latin typeface="Times New Roman" panose="02020603050405020304" pitchFamily="18" charset="0"/>
                <a:cs typeface="Times New Roman" panose="02020603050405020304" pitchFamily="18" charset="0"/>
              </a:rPr>
              <a:t> 2000, </a:t>
            </a:r>
            <a:r>
              <a:rPr lang="fi-FI" b="1" dirty="0" err="1" smtClean="0">
                <a:latin typeface="Times New Roman" panose="02020603050405020304" pitchFamily="18" charset="0"/>
                <a:cs typeface="Times New Roman" panose="02020603050405020304" pitchFamily="18" charset="0"/>
              </a:rPr>
              <a:t>EMs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have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been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less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crisis-prone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than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developed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a:t>
            </a: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b="1" dirty="0" err="1" smtClean="0">
                <a:latin typeface="Times New Roman" panose="02020603050405020304" pitchFamily="18" charset="0"/>
                <a:cs typeface="Times New Roman" panose="02020603050405020304" pitchFamily="18" charset="0"/>
              </a:rPr>
              <a:t>Since</a:t>
            </a:r>
            <a:r>
              <a:rPr lang="fi-FI" b="1" dirty="0" smtClean="0">
                <a:latin typeface="Times New Roman" panose="02020603050405020304" pitchFamily="18" charset="0"/>
                <a:cs typeface="Times New Roman" panose="02020603050405020304" pitchFamily="18" charset="0"/>
              </a:rPr>
              <a:t> 1980, </a:t>
            </a:r>
            <a:r>
              <a:rPr lang="fi-FI" b="1" dirty="0" err="1" smtClean="0">
                <a:latin typeface="Times New Roman" panose="02020603050405020304" pitchFamily="18" charset="0"/>
                <a:cs typeface="Times New Roman" panose="02020603050405020304" pitchFamily="18" charset="0"/>
              </a:rPr>
              <a:t>developed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have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caused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more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contagion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harmful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effects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than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EMs</a:t>
            </a:r>
            <a:r>
              <a:rPr lang="fi-FI" b="1" dirty="0" smtClean="0">
                <a:latin typeface="Times New Roman" panose="02020603050405020304" pitchFamily="18" charset="0"/>
                <a:cs typeface="Times New Roman" panose="02020603050405020304" pitchFamily="18" charset="0"/>
              </a:rPr>
              <a:t>:</a:t>
            </a:r>
          </a:p>
          <a:p>
            <a:pPr marL="0" indent="0">
              <a:buNone/>
            </a:pPr>
            <a:r>
              <a:rPr lang="fi-FI" dirty="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countries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crises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more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likely</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spread</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World </a:t>
            </a:r>
            <a:r>
              <a:rPr lang="fi-FI" sz="2000" dirty="0" err="1" smtClean="0">
                <a:latin typeface="Times New Roman" panose="02020603050405020304" pitchFamily="18" charset="0"/>
                <a:cs typeface="Times New Roman" panose="02020603050405020304" pitchFamily="18" charset="0"/>
              </a:rPr>
              <a:t>than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EMs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crises</a:t>
            </a:r>
            <a:r>
              <a:rPr lang="fi-FI" sz="2000" dirty="0" smtClean="0">
                <a:latin typeface="Times New Roman" panose="02020603050405020304" pitchFamily="18" charset="0"/>
                <a:cs typeface="Times New Roman" panose="02020603050405020304" pitchFamily="18" charset="0"/>
              </a:rPr>
              <a:t>. </a:t>
            </a:r>
            <a:endParaRPr lang="fi-FI"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6151" y="0"/>
            <a:ext cx="2155849" cy="1690688"/>
          </a:xfrm>
          <a:prstGeom prst="rect">
            <a:avLst/>
          </a:prstGeom>
        </p:spPr>
      </p:pic>
    </p:spTree>
    <p:extLst>
      <p:ext uri="{BB962C8B-B14F-4D97-AF65-F5344CB8AC3E}">
        <p14:creationId xmlns:p14="http://schemas.microsoft.com/office/powerpoint/2010/main" val="2972468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6" name="fVOilTLb5Xc"/>
          <p:cNvPicPr>
            <a:picLocks noGrp="1" noRot="1" noChangeAspect="1"/>
          </p:cNvPicPr>
          <p:nvPr>
            <p:ph idx="1"/>
            <a:videoFile r:link="rId1"/>
          </p:nvPr>
        </p:nvPicPr>
        <p:blipFill>
          <a:blip r:embed="rId3"/>
          <a:stretch>
            <a:fillRect/>
          </a:stretch>
        </p:blipFill>
        <p:spPr>
          <a:xfrm>
            <a:off x="499311" y="767751"/>
            <a:ext cx="11117178" cy="5891841"/>
          </a:xfrm>
          <a:prstGeom prst="rect">
            <a:avLst/>
          </a:prstGeom>
        </p:spPr>
      </p:pic>
      <p:sp>
        <p:nvSpPr>
          <p:cNvPr id="3" name="Rectangle 2"/>
          <p:cNvSpPr/>
          <p:nvPr/>
        </p:nvSpPr>
        <p:spPr>
          <a:xfrm>
            <a:off x="1095555" y="232913"/>
            <a:ext cx="1777041" cy="474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May 2017</a:t>
            </a:r>
            <a:endParaRPr lang="fi-FI" dirty="0"/>
          </a:p>
        </p:txBody>
      </p:sp>
    </p:spTree>
    <p:extLst>
      <p:ext uri="{BB962C8B-B14F-4D97-AF65-F5344CB8AC3E}">
        <p14:creationId xmlns:p14="http://schemas.microsoft.com/office/powerpoint/2010/main" val="25805809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60428"/>
          </a:xfrm>
        </p:spPr>
        <p:txBody>
          <a:bodyPr/>
          <a:lstStyle/>
          <a:p>
            <a:r>
              <a:rPr lang="fi-FI" b="1" dirty="0" err="1" smtClean="0">
                <a:latin typeface="Times New Roman" panose="02020603050405020304" pitchFamily="18" charset="0"/>
                <a:cs typeface="Times New Roman" panose="02020603050405020304" pitchFamily="18" charset="0"/>
              </a:rPr>
              <a:t>Conclusion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from</a:t>
            </a:r>
            <a:r>
              <a:rPr lang="fi-FI" b="1" dirty="0" smtClean="0">
                <a:latin typeface="Times New Roman" panose="02020603050405020304" pitchFamily="18" charset="0"/>
                <a:cs typeface="Times New Roman" panose="02020603050405020304" pitchFamily="18" charset="0"/>
              </a:rPr>
              <a:t> video: </a:t>
            </a:r>
            <a:r>
              <a:rPr lang="fi-FI" dirty="0" err="1" smtClean="0">
                <a:latin typeface="Times New Roman" panose="02020603050405020304" pitchFamily="18" charset="0"/>
                <a:cs typeface="Times New Roman" panose="02020603050405020304" pitchFamily="18" charset="0"/>
              </a:rPr>
              <a:t>Unlike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developed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countries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which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are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rather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homogenous</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their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socio-economic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development</a:t>
            </a:r>
            <a:r>
              <a:rPr lang="fi-FI" dirty="0" smtClean="0">
                <a:latin typeface="Times New Roman" panose="02020603050405020304" pitchFamily="18" charset="0"/>
                <a:cs typeface="Times New Roman" panose="02020603050405020304" pitchFamily="18" charset="0"/>
              </a:rPr>
              <a:t>,</a:t>
            </a:r>
            <a:br>
              <a:rPr lang="fi-FI" dirty="0" smtClean="0">
                <a:latin typeface="Times New Roman" panose="02020603050405020304" pitchFamily="18" charset="0"/>
                <a:cs typeface="Times New Roman" panose="02020603050405020304" pitchFamily="18" charset="0"/>
              </a:rPr>
            </a:br>
            <a:r>
              <a:rPr lang="fi-FI" dirty="0">
                <a:latin typeface="Times New Roman" panose="02020603050405020304" pitchFamily="18" charset="0"/>
                <a:cs typeface="Times New Roman" panose="02020603050405020304" pitchFamily="18" charset="0"/>
              </a:rPr>
              <a:t/>
            </a:r>
            <a:br>
              <a:rPr lang="fi-FI" dirty="0">
                <a:latin typeface="Times New Roman" panose="02020603050405020304" pitchFamily="18" charset="0"/>
                <a:cs typeface="Times New Roman" panose="02020603050405020304" pitchFamily="18" charset="0"/>
              </a:rPr>
            </a:b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are</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eterogenous</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77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latin typeface="Times New Roman" panose="02020603050405020304" pitchFamily="18" charset="0"/>
                <a:cs typeface="Times New Roman" panose="02020603050405020304" pitchFamily="18" charset="0"/>
              </a:rPr>
              <a:t>Russia</a:t>
            </a:r>
            <a:r>
              <a:rPr lang="fi-FI" dirty="0" smtClean="0">
                <a:latin typeface="Times New Roman" panose="02020603050405020304" pitchFamily="18" charset="0"/>
                <a:cs typeface="Times New Roman" panose="02020603050405020304" pitchFamily="18" charset="0"/>
              </a:rPr>
              <a:t>: </a:t>
            </a:r>
            <a:r>
              <a:rPr lang="fi-FI" b="1" dirty="0" err="1" smtClean="0">
                <a:solidFill>
                  <a:srgbClr val="C00000"/>
                </a:solidFill>
                <a:latin typeface="Times New Roman" panose="02020603050405020304" pitchFamily="18" charset="0"/>
                <a:cs typeface="Times New Roman" panose="02020603050405020304" pitchFamily="18" charset="0"/>
              </a:rPr>
              <a:t>Sochi</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versus</a:t>
            </a:r>
            <a:r>
              <a:rPr lang="fi-FI" dirty="0" smtClean="0">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village</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near</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Sochi</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067" y="1768860"/>
            <a:ext cx="3856866" cy="25023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726" y="1768859"/>
            <a:ext cx="4584032" cy="43191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768859"/>
            <a:ext cx="5863389" cy="4216851"/>
          </a:xfrm>
          <a:prstGeom prst="rect">
            <a:avLst/>
          </a:prstGeom>
        </p:spPr>
      </p:pic>
    </p:spTree>
    <p:extLst>
      <p:ext uri="{BB962C8B-B14F-4D97-AF65-F5344CB8AC3E}">
        <p14:creationId xmlns:p14="http://schemas.microsoft.com/office/powerpoint/2010/main" val="270123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is meant by an emerging country today</a:t>
            </a:r>
            <a:r>
              <a:rPr lang="fi-FI" b="1" dirty="0" smtClean="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marL="0" indent="0">
              <a:buNone/>
            </a:pPr>
            <a:r>
              <a:rPr lang="fi-FI" sz="2500" b="1" dirty="0" err="1" smtClean="0">
                <a:latin typeface="Times New Roman" panose="02020603050405020304" pitchFamily="18" charset="0"/>
                <a:cs typeface="Times New Roman" panose="02020603050405020304" pitchFamily="18" charset="0"/>
              </a:rPr>
              <a:t>Countries</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with</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underfunded</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growth</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opportunities</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with</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problems</a:t>
            </a:r>
            <a:r>
              <a:rPr lang="fi-FI" sz="2500" b="1" dirty="0" smtClean="0">
                <a:latin typeface="Times New Roman" panose="02020603050405020304" pitchFamily="18" charset="0"/>
                <a:cs typeface="Times New Roman" panose="02020603050405020304" pitchFamily="18" charset="0"/>
              </a:rPr>
              <a:t>.</a:t>
            </a:r>
            <a:r>
              <a:rPr lang="fi-FI" sz="25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fi-FI" sz="2500" dirty="0" smtClean="0">
              <a:latin typeface="Times New Roman" panose="02020603050405020304" pitchFamily="18" charset="0"/>
              <a:cs typeface="Times New Roman" panose="02020603050405020304" pitchFamily="18" charset="0"/>
            </a:endParaRP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r>
              <a:rPr lang="fi-FI" sz="2500" dirty="0" smtClean="0">
                <a:latin typeface="Times New Roman" panose="02020603050405020304" pitchFamily="18" charset="0"/>
                <a:cs typeface="Times New Roman" panose="02020603050405020304" pitchFamily="18" charset="0"/>
                <a:sym typeface="Wingdings" panose="05000000000000000000" pitchFamily="2" charset="2"/>
              </a:rPr>
              <a:t></a:t>
            </a:r>
            <a:r>
              <a:rPr lang="fi-FI" sz="2200" i="1" dirty="0" err="1" smtClean="0">
                <a:latin typeface="Times New Roman" panose="02020603050405020304" pitchFamily="18" charset="0"/>
                <a:cs typeface="Times New Roman" panose="02020603050405020304" pitchFamily="18" charset="0"/>
              </a:rPr>
              <a:t>Developing</a:t>
            </a:r>
            <a:r>
              <a:rPr lang="fi-FI" sz="2200" i="1" dirty="0" smtClean="0">
                <a:latin typeface="Times New Roman" panose="02020603050405020304" pitchFamily="18" charset="0"/>
                <a:cs typeface="Times New Roman" panose="02020603050405020304" pitchFamily="18" charset="0"/>
              </a:rPr>
              <a:t> country </a:t>
            </a:r>
            <a:r>
              <a:rPr lang="fi-FI" sz="2200" i="1" dirty="0" err="1" smtClean="0">
                <a:latin typeface="Times New Roman" panose="02020603050405020304" pitchFamily="18" charset="0"/>
                <a:cs typeface="Times New Roman" panose="02020603050405020304" pitchFamily="18" charset="0"/>
              </a:rPr>
              <a:t>where</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investment</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brings</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higher</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return</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but</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be</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accompanied</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with</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greater</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risk</a:t>
            </a:r>
            <a:r>
              <a:rPr lang="fi-FI" sz="2200" i="1" dirty="0" smtClean="0">
                <a:latin typeface="Times New Roman" panose="02020603050405020304" pitchFamily="18" charset="0"/>
                <a:cs typeface="Times New Roman" panose="02020603050405020304" pitchFamily="18" charset="0"/>
              </a:rPr>
              <a:t>. </a:t>
            </a: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r>
              <a:rPr lang="fi-FI" sz="2500" b="1" dirty="0" err="1" smtClean="0">
                <a:latin typeface="Times New Roman" panose="02020603050405020304" pitchFamily="18" charset="0"/>
                <a:cs typeface="Times New Roman" panose="02020603050405020304" pitchFamily="18" charset="0"/>
              </a:rPr>
              <a:t>Recent</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integration</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with</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global</a:t>
            </a:r>
            <a:r>
              <a:rPr lang="fi-FI" sz="2500" b="1" dirty="0" smtClean="0">
                <a:latin typeface="Times New Roman" panose="02020603050405020304" pitchFamily="18" charset="0"/>
                <a:cs typeface="Times New Roman" panose="02020603050405020304" pitchFamily="18" charset="0"/>
              </a:rPr>
              <a:t> capital market.</a:t>
            </a:r>
            <a:r>
              <a:rPr lang="fi-FI" sz="25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fi-FI" sz="2500" dirty="0" smtClean="0">
              <a:latin typeface="Times New Roman" panose="02020603050405020304" pitchFamily="18" charset="0"/>
              <a:cs typeface="Times New Roman" panose="02020603050405020304" pitchFamily="18" charset="0"/>
            </a:endParaRP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r>
              <a:rPr lang="fi-FI" sz="2500" dirty="0" smtClean="0">
                <a:latin typeface="Times New Roman" panose="02020603050405020304" pitchFamily="18" charset="0"/>
                <a:cs typeface="Times New Roman" panose="02020603050405020304" pitchFamily="18" charset="0"/>
                <a:sym typeface="Wingdings" panose="05000000000000000000" pitchFamily="2" charset="2"/>
              </a:rPr>
              <a:t></a:t>
            </a:r>
            <a:r>
              <a:rPr lang="fi-FI" sz="2200" i="1" dirty="0" err="1" smtClean="0">
                <a:latin typeface="Times New Roman" panose="02020603050405020304" pitchFamily="18" charset="0"/>
                <a:cs typeface="Times New Roman" panose="02020603050405020304" pitchFamily="18" charset="0"/>
              </a:rPr>
              <a:t>Greater</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openess</a:t>
            </a:r>
            <a:r>
              <a:rPr lang="fi-FI" sz="2200" i="1" dirty="0" smtClean="0">
                <a:latin typeface="Times New Roman" panose="02020603050405020304" pitchFamily="18" charset="0"/>
                <a:cs typeface="Times New Roman" panose="02020603050405020304" pitchFamily="18" charset="0"/>
              </a:rPr>
              <a:t> to cross-</a:t>
            </a:r>
            <a:r>
              <a:rPr lang="fi-FI" sz="2200" i="1" dirty="0" err="1" smtClean="0">
                <a:latin typeface="Times New Roman" panose="02020603050405020304" pitchFamily="18" charset="0"/>
                <a:cs typeface="Times New Roman" panose="02020603050405020304" pitchFamily="18" charset="0"/>
              </a:rPr>
              <a:t>border</a:t>
            </a:r>
            <a:r>
              <a:rPr lang="fi-FI" sz="2200" i="1" dirty="0" smtClean="0">
                <a:latin typeface="Times New Roman" panose="02020603050405020304" pitchFamily="18" charset="0"/>
                <a:cs typeface="Times New Roman" panose="02020603050405020304" pitchFamily="18" charset="0"/>
              </a:rPr>
              <a:t> capital </a:t>
            </a:r>
            <a:r>
              <a:rPr lang="fi-FI" sz="2200" i="1" dirty="0" err="1" smtClean="0">
                <a:latin typeface="Times New Roman" panose="02020603050405020304" pitchFamily="18" charset="0"/>
                <a:cs typeface="Times New Roman" panose="02020603050405020304" pitchFamily="18" charset="0"/>
              </a:rPr>
              <a:t>flows</a:t>
            </a:r>
            <a:r>
              <a:rPr lang="fi-FI" sz="2200" i="1" dirty="0" smtClean="0">
                <a:latin typeface="Times New Roman" panose="02020603050405020304" pitchFamily="18" charset="0"/>
                <a:cs typeface="Times New Roman" panose="02020603050405020304" pitchFamily="18" charset="0"/>
              </a:rPr>
              <a:t> and domestic </a:t>
            </a:r>
            <a:r>
              <a:rPr lang="fi-FI" sz="2200" i="1" dirty="0" err="1" smtClean="0">
                <a:latin typeface="Times New Roman" panose="02020603050405020304" pitchFamily="18" charset="0"/>
                <a:cs typeface="Times New Roman" panose="02020603050405020304" pitchFamily="18" charset="0"/>
              </a:rPr>
              <a:t>financial</a:t>
            </a:r>
            <a:r>
              <a:rPr lang="fi-FI" sz="2200" i="1" dirty="0" smtClean="0">
                <a:latin typeface="Times New Roman" panose="02020603050405020304" pitchFamily="18" charset="0"/>
                <a:cs typeface="Times New Roman" panose="02020603050405020304" pitchFamily="18" charset="0"/>
              </a:rPr>
              <a:t> </a:t>
            </a:r>
            <a:r>
              <a:rPr lang="fi-FI" sz="2200" i="1" dirty="0" err="1" smtClean="0">
                <a:latin typeface="Times New Roman" panose="02020603050405020304" pitchFamily="18" charset="0"/>
                <a:cs typeface="Times New Roman" panose="02020603050405020304" pitchFamily="18" charset="0"/>
              </a:rPr>
              <a:t>liberalization</a:t>
            </a:r>
            <a:r>
              <a:rPr lang="fi-FI" sz="2200" i="1" dirty="0" smtClean="0">
                <a:latin typeface="Times New Roman" panose="02020603050405020304" pitchFamily="18" charset="0"/>
                <a:cs typeface="Times New Roman" panose="02020603050405020304" pitchFamily="18" charset="0"/>
              </a:rPr>
              <a:t>.</a:t>
            </a:r>
            <a:r>
              <a:rPr lang="fi-FI" sz="2500" i="1" dirty="0" smtClean="0">
                <a:latin typeface="Times New Roman" panose="02020603050405020304" pitchFamily="18" charset="0"/>
                <a:cs typeface="Times New Roman" panose="02020603050405020304" pitchFamily="18" charset="0"/>
              </a:rPr>
              <a:t> </a:t>
            </a: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Poorer than those in the developed world but that has capital markets (stock and bond markets) accessible to international investors.</a:t>
            </a:r>
          </a:p>
          <a:p>
            <a:pPr marL="0" indent="0">
              <a:buNone/>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69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latin typeface="Times New Roman" panose="02020603050405020304" pitchFamily="18" charset="0"/>
                <a:cs typeface="Times New Roman" panose="02020603050405020304" pitchFamily="18" charset="0"/>
              </a:rPr>
              <a:t>China: </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Beijing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versus</a:t>
            </a:r>
            <a:r>
              <a:rPr lang="fi-FI" dirty="0" smtClean="0">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poor</a:t>
            </a:r>
            <a:r>
              <a:rPr lang="fi-FI"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village</a:t>
            </a:r>
            <a:endParaRPr lang="fi-FI"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779" y="1690688"/>
            <a:ext cx="535246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68" y="1846846"/>
            <a:ext cx="5275848" cy="4195179"/>
          </a:xfrm>
          <a:prstGeom prst="rect">
            <a:avLst/>
          </a:prstGeom>
        </p:spPr>
      </p:pic>
    </p:spTree>
    <p:extLst>
      <p:ext uri="{BB962C8B-B14F-4D97-AF65-F5344CB8AC3E}">
        <p14:creationId xmlns:p14="http://schemas.microsoft.com/office/powerpoint/2010/main" val="375259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Political regimes in emerging markets</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475118"/>
            <a:ext cx="10583174" cy="5132716"/>
          </a:xfrm>
          <a:prstGeom prst="rect">
            <a:avLst/>
          </a:prstGeom>
        </p:spPr>
      </p:pic>
    </p:spTree>
    <p:extLst>
      <p:ext uri="{BB962C8B-B14F-4D97-AF65-F5344CB8AC3E}">
        <p14:creationId xmlns:p14="http://schemas.microsoft.com/office/powerpoint/2010/main" val="2096640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EMs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simplest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classification</a:t>
            </a:r>
            <a:r>
              <a:rPr lang="fi-FI" b="1" dirty="0" smtClean="0">
                <a:latin typeface="Times New Roman" panose="02020603050405020304" pitchFamily="18" charset="0"/>
                <a:cs typeface="Times New Roman" panose="02020603050405020304" pitchFamily="18" charset="0"/>
              </a:rPr>
              <a:t>: BRIC(S) </a:t>
            </a:r>
            <a:r>
              <a:rPr lang="fi-FI" b="1" dirty="0" err="1" smtClean="0">
                <a:latin typeface="Times New Roman" panose="02020603050405020304" pitchFamily="18" charset="0"/>
                <a:cs typeface="Times New Roman" panose="02020603050405020304" pitchFamily="18" charset="0"/>
              </a:rPr>
              <a:t>or</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non</a:t>
            </a:r>
            <a:r>
              <a:rPr lang="fi-FI" b="1" dirty="0" smtClean="0">
                <a:latin typeface="Times New Roman" panose="02020603050405020304" pitchFamily="18" charset="0"/>
                <a:cs typeface="Times New Roman" panose="02020603050405020304" pitchFamily="18" charset="0"/>
              </a:rPr>
              <a:t>-BRIC(S)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four largest (Brazil, Russia, India, and China, known collectively as </a:t>
            </a:r>
            <a:r>
              <a:rPr lang="en-US" b="1" dirty="0">
                <a:solidFill>
                  <a:srgbClr val="C00000"/>
                </a:solidFill>
                <a:latin typeface="Times New Roman" panose="02020603050405020304" pitchFamily="18" charset="0"/>
                <a:cs typeface="Times New Roman" panose="02020603050405020304" pitchFamily="18" charset="0"/>
              </a:rPr>
              <a:t>BRIC</a:t>
            </a:r>
            <a:r>
              <a:rPr lang="en-US" dirty="0">
                <a:latin typeface="Times New Roman" panose="02020603050405020304" pitchFamily="18" charset="0"/>
                <a:cs typeface="Times New Roman" panose="02020603050405020304" pitchFamily="18" charset="0"/>
              </a:rPr>
              <a:t>) and everywhere else. </a:t>
            </a:r>
            <a:endParaRPr lang="en-US" dirty="0" smtClean="0">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b="1" dirty="0" smtClean="0">
                <a:solidFill>
                  <a:srgbClr val="C00000"/>
                </a:solidFill>
                <a:latin typeface="Times New Roman" panose="02020603050405020304" pitchFamily="18" charset="0"/>
                <a:cs typeface="Times New Roman" panose="02020603050405020304" pitchFamily="18" charset="0"/>
              </a:rPr>
              <a:t>BRICS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includes</a:t>
            </a:r>
            <a:r>
              <a:rPr lang="fi-FI" dirty="0" smtClean="0">
                <a:latin typeface="Times New Roman" panose="02020603050405020304" pitchFamily="18" charset="0"/>
                <a:cs typeface="Times New Roman" panose="02020603050405020304" pitchFamily="18" charset="0"/>
              </a:rPr>
              <a:t> South </a:t>
            </a:r>
            <a:r>
              <a:rPr lang="fi-FI" dirty="0" err="1" smtClean="0">
                <a:latin typeface="Times New Roman" panose="02020603050405020304" pitchFamily="18" charset="0"/>
                <a:cs typeface="Times New Roman" panose="02020603050405020304" pitchFamily="18" charset="0"/>
              </a:rPr>
              <a:t>Africa</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2009).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“everywhere else” includes a wide array of countries on several continents including North and South America, Africa, and Asia. The non-BRIC markets are characterized by their diversity, even within the same geographical region.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530" y="2329385"/>
            <a:ext cx="3837810" cy="1995660"/>
          </a:xfrm>
          <a:prstGeom prst="rect">
            <a:avLst/>
          </a:prstGeom>
        </p:spPr>
      </p:pic>
    </p:spTree>
    <p:extLst>
      <p:ext uri="{BB962C8B-B14F-4D97-AF65-F5344CB8AC3E}">
        <p14:creationId xmlns:p14="http://schemas.microsoft.com/office/powerpoint/2010/main" val="211387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Why</a:t>
            </a:r>
            <a:r>
              <a:rPr lang="fi-FI" b="1" dirty="0" smtClean="0">
                <a:latin typeface="Times New Roman" panose="02020603050405020304" pitchFamily="18" charset="0"/>
                <a:cs typeface="Times New Roman" panose="02020603050405020304" pitchFamily="18" charset="0"/>
              </a:rPr>
              <a:t> BRIC(S)?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All </a:t>
            </a:r>
            <a:r>
              <a:rPr lang="en-US" sz="2500" dirty="0">
                <a:latin typeface="Times New Roman" panose="02020603050405020304" pitchFamily="18" charset="0"/>
                <a:cs typeface="Times New Roman" panose="02020603050405020304" pitchFamily="18" charset="0"/>
              </a:rPr>
              <a:t>have huge populations, are rich in natural resources, and have enormous growth potential. Combined, they have 42 percent of the world’s population and 23 percent of the world’s total output of goods and services. If these countries do nothing more than get their economies up to the world’s average, their output will double. </a:t>
            </a:r>
            <a:endParaRPr lang="en-US" sz="2500" dirty="0" smtClean="0">
              <a:latin typeface="Times New Roman" panose="02020603050405020304" pitchFamily="18" charset="0"/>
              <a:cs typeface="Times New Roman" panose="02020603050405020304" pitchFamily="18" charset="0"/>
            </a:endParaRP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Non-BRIC countries have reasonable political stability, a good business </a:t>
            </a:r>
            <a:r>
              <a:rPr lang="en-US" sz="2400" dirty="0" smtClean="0">
                <a:latin typeface="Times New Roman" panose="02020603050405020304" pitchFamily="18" charset="0"/>
                <a:cs typeface="Times New Roman" panose="02020603050405020304" pitchFamily="18" charset="0"/>
              </a:rPr>
              <a:t>climate; </a:t>
            </a:r>
            <a:r>
              <a:rPr lang="en-US" sz="2400" dirty="0">
                <a:latin typeface="Times New Roman" panose="02020603050405020304" pitchFamily="18" charset="0"/>
                <a:cs typeface="Times New Roman" panose="02020603050405020304" pitchFamily="18" charset="0"/>
              </a:rPr>
              <a:t>they’re just not as large, market-wise, as the big BRIC countries.</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7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Key </a:t>
            </a:r>
            <a:r>
              <a:rPr lang="fi-FI" b="1" dirty="0" err="1" smtClean="0">
                <a:latin typeface="Times New Roman" panose="02020603050405020304" pitchFamily="18" charset="0"/>
                <a:cs typeface="Times New Roman" panose="02020603050405020304" pitchFamily="18" charset="0"/>
              </a:rPr>
              <a:t>features</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BRICS </a:t>
            </a:r>
            <a:br>
              <a:rPr lang="fi-FI" b="1" dirty="0" smtClean="0">
                <a:latin typeface="Times New Roman" panose="02020603050405020304" pitchFamily="18" charset="0"/>
                <a:cs typeface="Times New Roman" panose="02020603050405020304" pitchFamily="18" charset="0"/>
              </a:rPr>
            </a:br>
            <a:r>
              <a:rPr lang="fi-FI" b="1" dirty="0" err="1" smtClean="0">
                <a:latin typeface="Times New Roman" panose="02020603050405020304" pitchFamily="18" charset="0"/>
                <a:cs typeface="Times New Roman" panose="02020603050405020304" pitchFamily="18" charset="0"/>
              </a:rPr>
              <a:t>countries</a:t>
            </a:r>
            <a:endParaRPr lang="en-US" b="1" dirty="0">
              <a:latin typeface="Times New Roman" panose="02020603050405020304" pitchFamily="18" charset="0"/>
              <a:cs typeface="Times New Roman" panose="02020603050405020304" pitchFamily="18" charset="0"/>
            </a:endParaRPr>
          </a:p>
        </p:txBody>
      </p:sp>
      <p:pic>
        <p:nvPicPr>
          <p:cNvPr id="4" name="Picture 6" descr="Kuvahaun tulos haulle brics in the world economy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136" y="1825624"/>
            <a:ext cx="8822586" cy="4747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94785" y="0"/>
            <a:ext cx="3597215" cy="2691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dirty="0" smtClean="0"/>
              <a:t>Global competitiveness index 2018</a:t>
            </a:r>
          </a:p>
          <a:p>
            <a:pPr algn="ctr"/>
            <a:r>
              <a:rPr lang="en-US" dirty="0" smtClean="0"/>
              <a:t>USA – 1</a:t>
            </a:r>
            <a:r>
              <a:rPr lang="fi-FI" dirty="0"/>
              <a:t>;</a:t>
            </a:r>
            <a:r>
              <a:rPr lang="fi-FI" dirty="0" smtClean="0"/>
              <a:t>  85.6</a:t>
            </a:r>
          </a:p>
          <a:p>
            <a:pPr algn="ctr"/>
            <a:r>
              <a:rPr lang="fi-FI" dirty="0" smtClean="0"/>
              <a:t>China – 28;  72.6</a:t>
            </a:r>
          </a:p>
          <a:p>
            <a:pPr algn="ctr"/>
            <a:r>
              <a:rPr lang="fi-FI" dirty="0" err="1" smtClean="0"/>
              <a:t>Russia</a:t>
            </a:r>
            <a:r>
              <a:rPr lang="fi-FI" dirty="0" smtClean="0"/>
              <a:t> – 43;  65.6</a:t>
            </a:r>
          </a:p>
          <a:p>
            <a:pPr algn="ctr"/>
            <a:r>
              <a:rPr lang="fi-FI" dirty="0" err="1" smtClean="0"/>
              <a:t>India</a:t>
            </a:r>
            <a:r>
              <a:rPr lang="fi-FI" dirty="0" smtClean="0"/>
              <a:t> – 58; 62</a:t>
            </a:r>
          </a:p>
          <a:p>
            <a:pPr algn="ctr"/>
            <a:r>
              <a:rPr lang="fi-FI" dirty="0" smtClean="0"/>
              <a:t>Brazil – 72;  59.5</a:t>
            </a:r>
            <a:endParaRPr lang="en-US" dirty="0"/>
          </a:p>
          <a:p>
            <a:pPr algn="ctr"/>
            <a:endParaRPr lang="en-US" dirty="0" smtClean="0"/>
          </a:p>
          <a:p>
            <a:pPr algn="ctr"/>
            <a:endParaRPr lang="en-US" dirty="0"/>
          </a:p>
          <a:p>
            <a:pPr algn="ctr"/>
            <a:endParaRPr lang="en-US" dirty="0" smtClean="0"/>
          </a:p>
          <a:p>
            <a:pPr algn="ctr"/>
            <a:endParaRPr lang="en-US" dirty="0"/>
          </a:p>
          <a:p>
            <a:pPr algn="ctr"/>
            <a:endParaRPr lang="fi-FI" dirty="0"/>
          </a:p>
        </p:txBody>
      </p:sp>
    </p:spTree>
    <p:extLst>
      <p:ext uri="{BB962C8B-B14F-4D97-AF65-F5344CB8AC3E}">
        <p14:creationId xmlns:p14="http://schemas.microsoft.com/office/powerpoint/2010/main" val="3788653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38415108"/>
              </p:ext>
            </p:extLst>
          </p:nvPr>
        </p:nvGraphicFramePr>
        <p:xfrm>
          <a:off x="163092" y="185468"/>
          <a:ext cx="593578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611739526"/>
              </p:ext>
            </p:extLst>
          </p:nvPr>
        </p:nvGraphicFramePr>
        <p:xfrm>
          <a:off x="6098875" y="375249"/>
          <a:ext cx="59340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300915304"/>
              </p:ext>
            </p:extLst>
          </p:nvPr>
        </p:nvGraphicFramePr>
        <p:xfrm>
          <a:off x="163093" y="3308230"/>
          <a:ext cx="6116938" cy="3000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347404206"/>
              </p:ext>
            </p:extLst>
          </p:nvPr>
        </p:nvGraphicFramePr>
        <p:xfrm>
          <a:off x="6637845" y="3234905"/>
          <a:ext cx="5154463" cy="3314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534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Modern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investors</a:t>
            </a:r>
            <a:r>
              <a:rPr lang="fi-FI" b="1" dirty="0" smtClean="0">
                <a:latin typeface="Times New Roman" panose="02020603050405020304" pitchFamily="18" charset="0"/>
                <a:cs typeface="Times New Roman" panose="02020603050405020304" pitchFamily="18" charset="0"/>
              </a:rPr>
              <a:t> on BRIC </a:t>
            </a:r>
            <a:r>
              <a:rPr lang="fi-FI" b="1" dirty="0" err="1" smtClean="0">
                <a:latin typeface="Times New Roman" panose="02020603050405020304" pitchFamily="18" charset="0"/>
                <a:cs typeface="Times New Roman" panose="02020603050405020304" pitchFamily="18" charset="0"/>
              </a:rPr>
              <a:t>acronym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sz="2400" b="1" dirty="0" smtClean="0">
                <a:latin typeface="Times New Roman" panose="02020603050405020304" pitchFamily="18" charset="0"/>
                <a:cs typeface="Times New Roman" panose="02020603050405020304" pitchFamily="18" charset="0"/>
              </a:rPr>
              <a:t>David </a:t>
            </a:r>
            <a:r>
              <a:rPr lang="fi-FI" sz="2400" b="1" dirty="0" err="1" smtClean="0">
                <a:latin typeface="Times New Roman" panose="02020603050405020304" pitchFamily="18" charset="0"/>
                <a:cs typeface="Times New Roman" panose="02020603050405020304" pitchFamily="18" charset="0"/>
              </a:rPr>
              <a:t>Riedel</a:t>
            </a:r>
            <a:r>
              <a:rPr lang="fi-FI" sz="2400" b="1" dirty="0" smtClean="0">
                <a:latin typeface="Times New Roman" panose="02020603050405020304" pitchFamily="18" charset="0"/>
                <a:cs typeface="Times New Roman" panose="02020603050405020304" pitchFamily="18" charset="0"/>
              </a:rPr>
              <a:t> </a:t>
            </a:r>
            <a:r>
              <a:rPr lang="fi-FI"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founder </a:t>
            </a:r>
            <a:r>
              <a:rPr lang="en-US" sz="2400" dirty="0">
                <a:latin typeface="Times New Roman" panose="02020603050405020304" pitchFamily="18" charset="0"/>
                <a:cs typeface="Times New Roman" panose="02020603050405020304" pitchFamily="18" charset="0"/>
              </a:rPr>
              <a:t>and President of Riedel Research Group, which provides independent equity research focusing on emerging markets Asia, Latin America,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Europe</a:t>
            </a:r>
            <a:r>
              <a:rPr lang="en-US" sz="2400" dirty="0" smtClean="0">
                <a:latin typeface="Times New Roman" panose="02020603050405020304" pitchFamily="18" charset="0"/>
                <a:cs typeface="Times New Roman" panose="02020603050405020304" pitchFamily="18" charset="0"/>
              </a:rPr>
              <a:t>.</a:t>
            </a:r>
            <a:endParaRPr lang="fi-FI" dirty="0" smtClean="0"/>
          </a:p>
          <a:p>
            <a:pPr marL="0" indent="0">
              <a:buNone/>
            </a:pPr>
            <a:r>
              <a:rPr lang="fi-FI" sz="2200" dirty="0" smtClean="0">
                <a:solidFill>
                  <a:srgbClr val="C00000"/>
                </a:solidFill>
                <a:latin typeface="Times New Roman" panose="02020603050405020304" pitchFamily="18" charset="0"/>
                <a:cs typeface="Times New Roman" panose="02020603050405020304" pitchFamily="18" charset="0"/>
              </a:rPr>
              <a:t>”BRIC(S) – </a:t>
            </a:r>
            <a:r>
              <a:rPr lang="fi-FI" sz="2200" dirty="0" err="1" smtClean="0">
                <a:solidFill>
                  <a:srgbClr val="C00000"/>
                </a:solidFill>
                <a:latin typeface="Times New Roman" panose="02020603050405020304" pitchFamily="18" charset="0"/>
                <a:cs typeface="Times New Roman" panose="02020603050405020304" pitchFamily="18" charset="0"/>
              </a:rPr>
              <a:t>useless</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acronym</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two</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major</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exporters</a:t>
            </a:r>
            <a:r>
              <a:rPr lang="fi-FI" sz="2200" dirty="0" smtClean="0">
                <a:solidFill>
                  <a:srgbClr val="C00000"/>
                </a:solidFill>
                <a:latin typeface="Times New Roman" panose="02020603050405020304" pitchFamily="18" charset="0"/>
                <a:cs typeface="Times New Roman" panose="02020603050405020304" pitchFamily="18" charset="0"/>
              </a:rPr>
              <a:t> and </a:t>
            </a:r>
            <a:r>
              <a:rPr lang="fi-FI" sz="2200" dirty="0" err="1" smtClean="0">
                <a:solidFill>
                  <a:srgbClr val="C00000"/>
                </a:solidFill>
                <a:latin typeface="Times New Roman" panose="02020603050405020304" pitchFamily="18" charset="0"/>
                <a:cs typeface="Times New Roman" panose="02020603050405020304" pitchFamily="18" charset="0"/>
              </a:rPr>
              <a:t>importers</a:t>
            </a:r>
            <a:r>
              <a:rPr lang="fi-FI" sz="2200" dirty="0" smtClean="0">
                <a:solidFill>
                  <a:srgbClr val="C00000"/>
                </a:solidFill>
                <a:latin typeface="Times New Roman" panose="02020603050405020304" pitchFamily="18" charset="0"/>
                <a:cs typeface="Times New Roman" panose="02020603050405020304" pitchFamily="18" charset="0"/>
              </a:rPr>
              <a:t> of </a:t>
            </a:r>
            <a:r>
              <a:rPr lang="fi-FI" sz="2200" dirty="0" err="1" smtClean="0">
                <a:solidFill>
                  <a:srgbClr val="C00000"/>
                </a:solidFill>
                <a:latin typeface="Times New Roman" panose="02020603050405020304" pitchFamily="18" charset="0"/>
                <a:cs typeface="Times New Roman" panose="02020603050405020304" pitchFamily="18" charset="0"/>
              </a:rPr>
              <a:t>commodities</a:t>
            </a:r>
            <a:r>
              <a:rPr lang="fi-FI" sz="2200" dirty="0" smtClean="0">
                <a:solidFill>
                  <a:srgbClr val="C00000"/>
                </a:solidFill>
                <a:latin typeface="Times New Roman" panose="02020603050405020304" pitchFamily="18" charset="0"/>
                <a:cs typeface="Times New Roman" panose="02020603050405020304" pitchFamily="18" charset="0"/>
              </a:rPr>
              <a:t>.” </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fi-FI" sz="2200" dirty="0" err="1" smtClean="0">
                <a:solidFill>
                  <a:srgbClr val="C00000"/>
                </a:solidFill>
                <a:latin typeface="Times New Roman" panose="02020603050405020304" pitchFamily="18" charset="0"/>
                <a:cs typeface="Times New Roman" panose="02020603050405020304" pitchFamily="18" charset="0"/>
              </a:rPr>
              <a:t>What</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would</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be</a:t>
            </a:r>
            <a:r>
              <a:rPr lang="fi-FI" sz="2200" dirty="0" smtClean="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alternative</a:t>
            </a:r>
            <a:r>
              <a:rPr lang="fi-FI" sz="2200" dirty="0" smtClean="0">
                <a:solidFill>
                  <a:srgbClr val="C00000"/>
                </a:solidFill>
                <a:latin typeface="Times New Roman" panose="02020603050405020304" pitchFamily="18" charset="0"/>
                <a:cs typeface="Times New Roman" panose="02020603050405020304" pitchFamily="18" charset="0"/>
              </a:rPr>
              <a:t> to BRIC(S)? </a:t>
            </a:r>
            <a:r>
              <a:rPr lang="fi-FI" sz="2200" dirty="0" err="1" smtClean="0">
                <a:solidFill>
                  <a:srgbClr val="C00000"/>
                </a:solidFill>
                <a:latin typeface="Times New Roman" panose="02020603050405020304" pitchFamily="18" charset="0"/>
                <a:cs typeface="Times New Roman" panose="02020603050405020304" pitchFamily="18" charset="0"/>
              </a:rPr>
              <a:t>Panel</a:t>
            </a:r>
            <a:r>
              <a:rPr lang="fi-FI" sz="2200" dirty="0">
                <a:solidFill>
                  <a:srgbClr val="C00000"/>
                </a:solidFill>
                <a:latin typeface="Times New Roman" panose="02020603050405020304" pitchFamily="18" charset="0"/>
                <a:cs typeface="Times New Roman" panose="02020603050405020304" pitchFamily="18" charset="0"/>
              </a:rPr>
              <a:t> </a:t>
            </a:r>
            <a:r>
              <a:rPr lang="fi-FI" sz="2200" dirty="0" err="1" smtClean="0">
                <a:solidFill>
                  <a:srgbClr val="C00000"/>
                </a:solidFill>
                <a:latin typeface="Times New Roman" panose="02020603050405020304" pitchFamily="18" charset="0"/>
                <a:cs typeface="Times New Roman" panose="02020603050405020304" pitchFamily="18" charset="0"/>
              </a:rPr>
              <a:t>discussion</a:t>
            </a:r>
            <a:r>
              <a:rPr lang="fi-FI" sz="2200" dirty="0" smtClean="0">
                <a:solidFill>
                  <a:srgbClr val="C00000"/>
                </a:solidFill>
                <a:latin typeface="Times New Roman" panose="02020603050405020304" pitchFamily="18" charset="0"/>
                <a:cs typeface="Times New Roman" panose="02020603050405020304" pitchFamily="18" charset="0"/>
              </a:rPr>
              <a:t> of </a:t>
            </a:r>
            <a:r>
              <a:rPr lang="fi-FI" sz="2200" dirty="0" err="1" smtClean="0">
                <a:solidFill>
                  <a:srgbClr val="C00000"/>
                </a:solidFill>
                <a:latin typeface="Times New Roman" panose="02020603050405020304" pitchFamily="18" charset="0"/>
                <a:cs typeface="Times New Roman" panose="02020603050405020304" pitchFamily="18" charset="0"/>
              </a:rPr>
              <a:t>some</a:t>
            </a:r>
            <a:r>
              <a:rPr lang="fi-FI" sz="2200" dirty="0" smtClean="0">
                <a:solidFill>
                  <a:srgbClr val="C00000"/>
                </a:solidFill>
                <a:latin typeface="Times New Roman" panose="02020603050405020304" pitchFamily="18" charset="0"/>
                <a:cs typeface="Times New Roman" panose="02020603050405020304" pitchFamily="18" charset="0"/>
              </a:rPr>
              <a:t> business </a:t>
            </a:r>
            <a:r>
              <a:rPr lang="fi-FI" sz="2200" dirty="0" err="1" smtClean="0">
                <a:solidFill>
                  <a:srgbClr val="C00000"/>
                </a:solidFill>
                <a:latin typeface="Times New Roman" panose="02020603050405020304" pitchFamily="18" charset="0"/>
                <a:cs typeface="Times New Roman" panose="02020603050405020304" pitchFamily="18" charset="0"/>
              </a:rPr>
              <a:t>owners</a:t>
            </a:r>
            <a:r>
              <a:rPr lang="fi-FI" sz="2200" dirty="0" smtClean="0">
                <a:solidFill>
                  <a:srgbClr val="C00000"/>
                </a:solidFill>
                <a:latin typeface="Times New Roman" panose="02020603050405020304" pitchFamily="18" charset="0"/>
                <a:cs typeface="Times New Roman" panose="02020603050405020304" pitchFamily="18" charset="0"/>
              </a:rPr>
              <a:t>/</a:t>
            </a:r>
            <a:r>
              <a:rPr lang="fi-FI" sz="2200" dirty="0" err="1" smtClean="0">
                <a:solidFill>
                  <a:srgbClr val="C00000"/>
                </a:solidFill>
                <a:latin typeface="Times New Roman" panose="02020603050405020304" pitchFamily="18" charset="0"/>
                <a:cs typeface="Times New Roman" panose="02020603050405020304" pitchFamily="18" charset="0"/>
              </a:rPr>
              <a:t>CEOs</a:t>
            </a:r>
            <a:r>
              <a:rPr lang="fi-FI" sz="2200"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fi-FI" sz="2000" dirty="0" smtClean="0">
                <a:latin typeface="Times New Roman" panose="02020603050405020304" pitchFamily="18" charset="0"/>
                <a:cs typeface="Times New Roman" panose="02020603050405020304" pitchFamily="18" charset="0"/>
              </a:rPr>
              <a:t>Nigeria – 175 </a:t>
            </a:r>
            <a:r>
              <a:rPr lang="fi-FI" sz="2000" dirty="0" err="1" smtClean="0">
                <a:latin typeface="Times New Roman" panose="02020603050405020304" pitchFamily="18" charset="0"/>
                <a:cs typeface="Times New Roman" panose="02020603050405020304" pitchFamily="18" charset="0"/>
              </a:rPr>
              <a:t>million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population</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rising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population</a:t>
            </a:r>
            <a:r>
              <a:rPr lang="fi-FI" sz="2000" dirty="0" smtClean="0">
                <a:latin typeface="Times New Roman" panose="02020603050405020304" pitchFamily="18" charset="0"/>
                <a:cs typeface="Times New Roman" panose="02020603050405020304" pitchFamily="18" charset="0"/>
              </a:rPr>
              <a:t>.</a:t>
            </a:r>
          </a:p>
          <a:p>
            <a:pPr marL="0" indent="0">
              <a:buNone/>
            </a:pPr>
            <a:r>
              <a:rPr lang="fi-FI" sz="2000" dirty="0" smtClean="0">
                <a:latin typeface="Times New Roman" panose="02020603050405020304" pitchFamily="18" charset="0"/>
                <a:cs typeface="Times New Roman" panose="02020603050405020304" pitchFamily="18" charset="0"/>
              </a:rPr>
              <a:t>POC (</a:t>
            </a:r>
            <a:r>
              <a:rPr lang="fi-FI" sz="2000" dirty="0" err="1" smtClean="0">
                <a:latin typeface="Times New Roman" panose="02020603050405020304" pitchFamily="18" charset="0"/>
                <a:cs typeface="Times New Roman" panose="02020603050405020304" pitchFamily="18" charset="0"/>
              </a:rPr>
              <a:t>Pasific</a:t>
            </a:r>
            <a:r>
              <a:rPr lang="fi-FI" sz="2000" dirty="0" smtClean="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O</a:t>
            </a:r>
            <a:r>
              <a:rPr lang="fi-FI" sz="2000" dirty="0" err="1" smtClean="0">
                <a:latin typeface="Times New Roman" panose="02020603050405020304" pitchFamily="18" charset="0"/>
                <a:cs typeface="Times New Roman" panose="02020603050405020304" pitchFamily="18" charset="0"/>
              </a:rPr>
              <a:t>cean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Countries</a:t>
            </a:r>
            <a:r>
              <a:rPr lang="fi-FI" sz="2000" dirty="0" smtClean="0">
                <a:latin typeface="Times New Roman" panose="02020603050405020304" pitchFamily="18" charset="0"/>
                <a:cs typeface="Times New Roman" panose="02020603050405020304" pitchFamily="18" charset="0"/>
              </a:rPr>
              <a:t>) – </a:t>
            </a:r>
            <a:r>
              <a:rPr lang="fi-FI" sz="2000" dirty="0">
                <a:latin typeface="Times New Roman" panose="02020603050405020304" pitchFamily="18" charset="0"/>
                <a:cs typeface="Times New Roman" panose="02020603050405020304" pitchFamily="18" charset="0"/>
              </a:rPr>
              <a:t>M</a:t>
            </a:r>
            <a:r>
              <a:rPr lang="fi-FI" sz="2000" dirty="0" smtClean="0">
                <a:latin typeface="Times New Roman" panose="02020603050405020304" pitchFamily="18" charset="0"/>
                <a:cs typeface="Times New Roman" panose="02020603050405020304" pitchFamily="18" charset="0"/>
              </a:rPr>
              <a:t>exico, Peru, Colombia, Chile</a:t>
            </a:r>
          </a:p>
          <a:p>
            <a:pPr marL="0" indent="0">
              <a:buNone/>
            </a:pPr>
            <a:r>
              <a:rPr lang="fi-FI" sz="2000" dirty="0" smtClean="0">
                <a:latin typeface="Times New Roman" panose="02020603050405020304" pitchFamily="18" charset="0"/>
                <a:cs typeface="Times New Roman" panose="02020603050405020304" pitchFamily="18" charset="0"/>
              </a:rPr>
              <a:t>EMNO – </a:t>
            </a:r>
            <a:r>
              <a:rPr lang="fi-FI" sz="2000" dirty="0" err="1" smtClean="0">
                <a:latin typeface="Times New Roman" panose="02020603050405020304" pitchFamily="18" charset="0"/>
                <a:cs typeface="Times New Roman" panose="02020603050405020304" pitchFamily="18" charset="0"/>
              </a:rPr>
              <a:t>emerging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markets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new</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opportunities</a:t>
            </a:r>
            <a:endParaRPr lang="fi-FI" sz="2000" dirty="0" smtClean="0">
              <a:latin typeface="Times New Roman" panose="02020603050405020304" pitchFamily="18" charset="0"/>
              <a:cs typeface="Times New Roman" panose="02020603050405020304" pitchFamily="18" charset="0"/>
            </a:endParaRPr>
          </a:p>
          <a:p>
            <a:pPr marL="0" indent="0">
              <a:buNone/>
            </a:pPr>
            <a:r>
              <a:rPr lang="fi-FI" sz="2000" dirty="0" smtClean="0">
                <a:latin typeface="Times New Roman" panose="02020603050405020304" pitchFamily="18" charset="0"/>
                <a:cs typeface="Times New Roman" panose="02020603050405020304" pitchFamily="18" charset="0"/>
              </a:rPr>
              <a:t>CHIIM – China, </a:t>
            </a:r>
            <a:r>
              <a:rPr lang="fi-FI" sz="2000" dirty="0" err="1" smtClean="0">
                <a:latin typeface="Times New Roman" panose="02020603050405020304" pitchFamily="18" charset="0"/>
                <a:cs typeface="Times New Roman" panose="02020603050405020304" pitchFamily="18" charset="0"/>
              </a:rPr>
              <a:t>India</a:t>
            </a:r>
            <a:r>
              <a:rPr lang="fi-FI" sz="2000" dirty="0" smtClean="0">
                <a:latin typeface="Times New Roman" panose="02020603050405020304" pitchFamily="18" charset="0"/>
                <a:cs typeface="Times New Roman" panose="02020603050405020304" pitchFamily="18" charset="0"/>
              </a:rPr>
              <a:t>, Indonesia, Mexico</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826" y="1690688"/>
            <a:ext cx="828675" cy="952500"/>
          </a:xfrm>
          <a:prstGeom prst="rect">
            <a:avLst/>
          </a:prstGeom>
        </p:spPr>
      </p:pic>
    </p:spTree>
    <p:extLst>
      <p:ext uri="{BB962C8B-B14F-4D97-AF65-F5344CB8AC3E}">
        <p14:creationId xmlns:p14="http://schemas.microsoft.com/office/powerpoint/2010/main" val="4273698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Transition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Transition economies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former</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social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economies</a:t>
            </a: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central</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planned</a:t>
            </a: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command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economies</a:t>
            </a:r>
            <a:r>
              <a:rPr lang="fi-FI" dirty="0" smtClean="0">
                <a:latin typeface="Times New Roman" panose="02020603050405020304" pitchFamily="18" charset="0"/>
                <a:cs typeface="Times New Roman" panose="02020603050405020304" pitchFamily="18" charset="0"/>
              </a:rPr>
              <a:t>.</a:t>
            </a: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r>
              <a:rPr lang="fi-FI" dirty="0" smtClean="0">
                <a:latin typeface="Times New Roman" panose="02020603050405020304" pitchFamily="18" charset="0"/>
                <a:cs typeface="Times New Roman" panose="02020603050405020304" pitchFamily="18" charset="0"/>
              </a:rPr>
              <a:t>-</a:t>
            </a:r>
            <a:r>
              <a:rPr lang="fi-FI" dirty="0" err="1" smtClean="0">
                <a:latin typeface="Times New Roman" panose="02020603050405020304" pitchFamily="18" charset="0"/>
                <a:cs typeface="Times New Roman" panose="02020603050405020304" pitchFamily="18" charset="0"/>
              </a:rPr>
              <a:t>started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transition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from</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command</a:t>
            </a:r>
            <a:r>
              <a:rPr lang="fi-FI" dirty="0" smtClean="0">
                <a:latin typeface="Times New Roman" panose="02020603050405020304" pitchFamily="18" charset="0"/>
                <a:cs typeface="Times New Roman" panose="02020603050405020304" pitchFamily="18" charset="0"/>
              </a:rPr>
              <a:t> to market </a:t>
            </a:r>
            <a:r>
              <a:rPr lang="fi-FI" dirty="0" err="1" smtClean="0">
                <a:latin typeface="Times New Roman" panose="02020603050405020304" pitchFamily="18" charset="0"/>
                <a:cs typeface="Times New Roman" panose="02020603050405020304" pitchFamily="18" charset="0"/>
              </a:rPr>
              <a:t>economy</a:t>
            </a:r>
            <a:r>
              <a:rPr lang="fi-FI" dirty="0" smtClean="0">
                <a:latin typeface="Times New Roman" panose="02020603050405020304" pitchFamily="18" charset="0"/>
                <a:cs typeface="Times New Roman" panose="02020603050405020304" pitchFamily="18" charset="0"/>
              </a:rPr>
              <a:t> in </a:t>
            </a:r>
            <a:r>
              <a:rPr lang="fi-FI" dirty="0" err="1" smtClean="0">
                <a:latin typeface="Times New Roman" panose="02020603050405020304" pitchFamily="18" charset="0"/>
                <a:cs typeface="Times New Roman" panose="02020603050405020304" pitchFamily="18" charset="0"/>
              </a:rPr>
              <a:t>late</a:t>
            </a:r>
            <a:r>
              <a:rPr lang="fi-FI" dirty="0" smtClean="0">
                <a:latin typeface="Times New Roman" panose="02020603050405020304" pitchFamily="18" charset="0"/>
                <a:cs typeface="Times New Roman" panose="02020603050405020304" pitchFamily="18" charset="0"/>
              </a:rPr>
              <a:t> 80s, </a:t>
            </a:r>
            <a:r>
              <a:rPr lang="fi-FI" dirty="0" err="1" smtClean="0">
                <a:latin typeface="Times New Roman" panose="02020603050405020304" pitchFamily="18" charset="0"/>
                <a:cs typeface="Times New Roman" panose="02020603050405020304" pitchFamily="18" charset="0"/>
              </a:rPr>
              <a:t>early</a:t>
            </a:r>
            <a:r>
              <a:rPr lang="fi-FI" dirty="0" smtClean="0">
                <a:latin typeface="Times New Roman" panose="02020603050405020304" pitchFamily="18" charset="0"/>
                <a:cs typeface="Times New Roman" panose="02020603050405020304" pitchFamily="18" charset="0"/>
              </a:rPr>
              <a:t> 90s.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46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Classification of transition 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5949" y="1825625"/>
            <a:ext cx="10967852" cy="4351338"/>
          </a:xfrm>
        </p:spPr>
        <p:txBody>
          <a:bodyPr>
            <a:normAutofit fontScale="92500"/>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New EU member states:</a:t>
            </a:r>
          </a:p>
          <a:p>
            <a:pPr marL="0" indent="0">
              <a:buNone/>
            </a:pPr>
            <a:r>
              <a:rPr lang="fi-FI" sz="2000" dirty="0" smtClean="0">
                <a:latin typeface="Times New Roman" panose="02020603050405020304" pitchFamily="18" charset="0"/>
                <a:cs typeface="Times New Roman" panose="02020603050405020304" pitchFamily="18" charset="0"/>
              </a:rPr>
              <a:t>Bulgaria, </a:t>
            </a:r>
            <a:r>
              <a:rPr lang="fi-FI" sz="2000" dirty="0" err="1" smtClean="0">
                <a:latin typeface="Times New Roman" panose="02020603050405020304" pitchFamily="18" charset="0"/>
                <a:cs typeface="Times New Roman" panose="02020603050405020304" pitchFamily="18" charset="0"/>
              </a:rPr>
              <a:t>Croatia</a:t>
            </a:r>
            <a:r>
              <a:rPr lang="fi-FI" sz="2000" dirty="0" smtClean="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C</a:t>
            </a:r>
            <a:r>
              <a:rPr lang="fi-FI" sz="2000" dirty="0" err="1" smtClean="0">
                <a:latin typeface="Times New Roman" panose="02020603050405020304" pitchFamily="18" charset="0"/>
                <a:cs typeface="Times New Roman" panose="02020603050405020304" pitchFamily="18" charset="0"/>
              </a:rPr>
              <a:t>zech</a:t>
            </a:r>
            <a:r>
              <a:rPr lang="fi-FI" sz="2000" dirty="0" smtClean="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R</a:t>
            </a:r>
            <a:r>
              <a:rPr lang="fi-FI" sz="2000" dirty="0" err="1" smtClean="0">
                <a:latin typeface="Times New Roman" panose="02020603050405020304" pitchFamily="18" charset="0"/>
                <a:cs typeface="Times New Roman" panose="02020603050405020304" pitchFamily="18" charset="0"/>
              </a:rPr>
              <a:t>epublic</a:t>
            </a:r>
            <a:r>
              <a:rPr lang="fi-FI" sz="2000" dirty="0" smtClean="0">
                <a:latin typeface="Times New Roman" panose="02020603050405020304" pitchFamily="18" charset="0"/>
                <a:cs typeface="Times New Roman" panose="02020603050405020304" pitchFamily="18" charset="0"/>
              </a:rPr>
              <a:t>, Estonia, </a:t>
            </a:r>
            <a:r>
              <a:rPr lang="fi-FI" sz="2000" dirty="0" err="1" smtClean="0">
                <a:latin typeface="Times New Roman" panose="02020603050405020304" pitchFamily="18" charset="0"/>
                <a:cs typeface="Times New Roman" panose="02020603050405020304" pitchFamily="18" charset="0"/>
              </a:rPr>
              <a:t>Hungary</a:t>
            </a:r>
            <a:r>
              <a:rPr lang="fi-FI" sz="2000" dirty="0" smtClean="0">
                <a:latin typeface="Times New Roman" panose="02020603050405020304" pitchFamily="18" charset="0"/>
                <a:cs typeface="Times New Roman" panose="02020603050405020304" pitchFamily="18" charset="0"/>
              </a:rPr>
              <a:t>, Latvia, </a:t>
            </a:r>
            <a:r>
              <a:rPr lang="fi-FI" sz="2000" dirty="0" err="1" smtClean="0">
                <a:latin typeface="Times New Roman" panose="02020603050405020304" pitchFamily="18" charset="0"/>
                <a:cs typeface="Times New Roman" panose="02020603050405020304" pitchFamily="18" charset="0"/>
              </a:rPr>
              <a:t>Lithuania</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Poland</a:t>
            </a:r>
            <a:r>
              <a:rPr lang="fi-FI" sz="2000" dirty="0" smtClean="0">
                <a:latin typeface="Times New Roman" panose="02020603050405020304" pitchFamily="18" charset="0"/>
                <a:cs typeface="Times New Roman" panose="02020603050405020304" pitchFamily="18" charset="0"/>
              </a:rPr>
              <a:t>, Romania, Slovakia, Slovenia</a:t>
            </a: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r>
              <a:rPr lang="fi-FI" dirty="0" smtClean="0">
                <a:solidFill>
                  <a:srgbClr val="FF0000"/>
                </a:solidFill>
                <a:latin typeface="Times New Roman" panose="02020603050405020304" pitchFamily="18" charset="0"/>
                <a:cs typeface="Times New Roman" panose="02020603050405020304" pitchFamily="18" charset="0"/>
              </a:rPr>
              <a:t>South-</a:t>
            </a:r>
            <a:r>
              <a:rPr lang="fi-FI" dirty="0">
                <a:solidFill>
                  <a:srgbClr val="FF0000"/>
                </a:solidFill>
                <a:latin typeface="Times New Roman" panose="02020603050405020304" pitchFamily="18" charset="0"/>
                <a:cs typeface="Times New Roman" panose="02020603050405020304" pitchFamily="18" charset="0"/>
              </a:rPr>
              <a:t>E</a:t>
            </a:r>
            <a:r>
              <a:rPr lang="fi-FI" dirty="0" smtClean="0">
                <a:solidFill>
                  <a:srgbClr val="FF0000"/>
                </a:solidFill>
                <a:latin typeface="Times New Roman" panose="02020603050405020304" pitchFamily="18" charset="0"/>
                <a:cs typeface="Times New Roman" panose="02020603050405020304" pitchFamily="18" charset="0"/>
              </a:rPr>
              <a:t>astern Europe: </a:t>
            </a:r>
          </a:p>
          <a:p>
            <a:pPr marL="0" indent="0">
              <a:buNone/>
            </a:pPr>
            <a:r>
              <a:rPr lang="fi-FI" sz="2000" dirty="0" smtClean="0">
                <a:latin typeface="Times New Roman" panose="02020603050405020304" pitchFamily="18" charset="0"/>
                <a:cs typeface="Times New Roman" panose="02020603050405020304" pitchFamily="18" charset="0"/>
              </a:rPr>
              <a:t>Albania, Bosnia and </a:t>
            </a:r>
            <a:r>
              <a:rPr lang="fi-FI" sz="2000" dirty="0" err="1">
                <a:latin typeface="Times New Roman" panose="02020603050405020304" pitchFamily="18" charset="0"/>
                <a:cs typeface="Times New Roman" panose="02020603050405020304" pitchFamily="18" charset="0"/>
              </a:rPr>
              <a:t>H</a:t>
            </a:r>
            <a:r>
              <a:rPr lang="fi-FI" sz="2000" dirty="0" err="1" smtClean="0">
                <a:latin typeface="Times New Roman" panose="02020603050405020304" pitchFamily="18" charset="0"/>
                <a:cs typeface="Times New Roman" panose="02020603050405020304" pitchFamily="18" charset="0"/>
              </a:rPr>
              <a:t>erzegovina</a:t>
            </a:r>
            <a:r>
              <a:rPr lang="fi-FI" sz="2000" dirty="0" smtClean="0">
                <a:latin typeface="Times New Roman" panose="02020603050405020304" pitchFamily="18" charset="0"/>
                <a:cs typeface="Times New Roman" panose="02020603050405020304" pitchFamily="18" charset="0"/>
              </a:rPr>
              <a:t>, Montenegro, </a:t>
            </a:r>
            <a:r>
              <a:rPr lang="fi-FI" sz="2000" dirty="0">
                <a:latin typeface="Times New Roman" panose="02020603050405020304" pitchFamily="18" charset="0"/>
                <a:cs typeface="Times New Roman" panose="02020603050405020304" pitchFamily="18" charset="0"/>
              </a:rPr>
              <a:t>S</a:t>
            </a:r>
            <a:r>
              <a:rPr lang="fi-FI" sz="2000" dirty="0" smtClean="0">
                <a:latin typeface="Times New Roman" panose="02020603050405020304" pitchFamily="18" charset="0"/>
                <a:cs typeface="Times New Roman" panose="02020603050405020304" pitchFamily="18" charset="0"/>
              </a:rPr>
              <a:t>erbia, </a:t>
            </a:r>
            <a:r>
              <a:rPr lang="en-US" sz="2000" dirty="0">
                <a:latin typeface="Times New Roman" panose="02020603050405020304" pitchFamily="18" charset="0"/>
                <a:cs typeface="Times New Roman" panose="02020603050405020304" pitchFamily="18" charset="0"/>
              </a:rPr>
              <a:t>The former Yugoslav </a:t>
            </a:r>
            <a:r>
              <a:rPr lang="en-US" sz="2000" dirty="0" smtClean="0">
                <a:latin typeface="Times New Roman" panose="02020603050405020304" pitchFamily="18" charset="0"/>
                <a:cs typeface="Times New Roman" panose="02020603050405020304" pitchFamily="18" charset="0"/>
              </a:rPr>
              <a:t>Republic of Macedonia</a:t>
            </a: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r>
              <a:rPr lang="fi-FI" dirty="0" err="1" smtClean="0">
                <a:solidFill>
                  <a:srgbClr val="FF0000"/>
                </a:solidFill>
                <a:latin typeface="Times New Roman" panose="02020603050405020304" pitchFamily="18" charset="0"/>
                <a:cs typeface="Times New Roman" panose="02020603050405020304" pitchFamily="18" charset="0"/>
              </a:rPr>
              <a:t>Commonwealth</a:t>
            </a:r>
            <a:r>
              <a:rPr lang="fi-FI" dirty="0" smtClean="0">
                <a:solidFill>
                  <a:srgbClr val="FF0000"/>
                </a:solidFill>
                <a:latin typeface="Times New Roman" panose="02020603050405020304" pitchFamily="18" charset="0"/>
                <a:cs typeface="Times New Roman" panose="02020603050405020304" pitchFamily="18" charset="0"/>
              </a:rPr>
              <a:t> of </a:t>
            </a:r>
            <a:r>
              <a:rPr lang="fi-FI" dirty="0" err="1" smtClean="0">
                <a:solidFill>
                  <a:srgbClr val="FF0000"/>
                </a:solidFill>
                <a:latin typeface="Times New Roman" panose="02020603050405020304" pitchFamily="18" charset="0"/>
                <a:cs typeface="Times New Roman" panose="02020603050405020304" pitchFamily="18" charset="0"/>
              </a:rPr>
              <a:t>Independent</a:t>
            </a:r>
            <a:r>
              <a:rPr lang="fi-FI" dirty="0" smtClean="0">
                <a:solidFill>
                  <a:srgbClr val="FF0000"/>
                </a:solidFill>
                <a:latin typeface="Times New Roman" panose="02020603050405020304" pitchFamily="18" charset="0"/>
                <a:cs typeface="Times New Roman" panose="02020603050405020304" pitchFamily="18" charset="0"/>
              </a:rPr>
              <a:t> </a:t>
            </a:r>
            <a:r>
              <a:rPr lang="fi-FI" dirty="0" err="1" smtClean="0">
                <a:solidFill>
                  <a:srgbClr val="FF0000"/>
                </a:solidFill>
                <a:latin typeface="Times New Roman" panose="02020603050405020304" pitchFamily="18" charset="0"/>
                <a:cs typeface="Times New Roman" panose="02020603050405020304" pitchFamily="18" charset="0"/>
              </a:rPr>
              <a:t>States</a:t>
            </a:r>
            <a:r>
              <a:rPr lang="fi-FI" dirty="0" smtClean="0">
                <a:solidFill>
                  <a:srgbClr val="FF0000"/>
                </a:solidFill>
                <a:latin typeface="Times New Roman" panose="02020603050405020304" pitchFamily="18" charset="0"/>
                <a:cs typeface="Times New Roman" panose="02020603050405020304" pitchFamily="18" charset="0"/>
              </a:rPr>
              <a:t>, </a:t>
            </a:r>
            <a:r>
              <a:rPr lang="fi-FI" dirty="0" err="1" smtClean="0">
                <a:solidFill>
                  <a:srgbClr val="FF0000"/>
                </a:solidFill>
                <a:latin typeface="Times New Roman" panose="02020603050405020304" pitchFamily="18" charset="0"/>
                <a:cs typeface="Times New Roman" panose="02020603050405020304" pitchFamily="18" charset="0"/>
              </a:rPr>
              <a:t>Ukraine</a:t>
            </a:r>
            <a:r>
              <a:rPr lang="fi-FI" dirty="0" smtClean="0">
                <a:solidFill>
                  <a:srgbClr val="FF0000"/>
                </a:solidFill>
                <a:latin typeface="Times New Roman" panose="02020603050405020304" pitchFamily="18" charset="0"/>
                <a:cs typeface="Times New Roman" panose="02020603050405020304" pitchFamily="18" charset="0"/>
              </a:rPr>
              <a:t> and Georgia: </a:t>
            </a:r>
            <a:endParaRPr lang="fi-FI" dirty="0">
              <a:solidFill>
                <a:srgbClr val="FF0000"/>
              </a:solidFill>
              <a:latin typeface="Times New Roman" panose="02020603050405020304" pitchFamily="18" charset="0"/>
              <a:cs typeface="Times New Roman" panose="02020603050405020304" pitchFamily="18" charset="0"/>
            </a:endParaRPr>
          </a:p>
          <a:p>
            <a:pPr marL="0" indent="0">
              <a:buNone/>
            </a:pPr>
            <a:r>
              <a:rPr lang="fi-FI" sz="2000" dirty="0" smtClean="0">
                <a:latin typeface="Times New Roman" panose="02020603050405020304" pitchFamily="18" charset="0"/>
                <a:cs typeface="Times New Roman" panose="02020603050405020304" pitchFamily="18" charset="0"/>
              </a:rPr>
              <a:t>Armenia, </a:t>
            </a:r>
            <a:r>
              <a:rPr lang="fi-FI" sz="2000" dirty="0" err="1" smtClean="0">
                <a:latin typeface="Times New Roman" panose="02020603050405020304" pitchFamily="18" charset="0"/>
                <a:cs typeface="Times New Roman" panose="02020603050405020304" pitchFamily="18" charset="0"/>
              </a:rPr>
              <a:t>Azerbaijan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Belarus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Kazakhstan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Kyrgystan</a:t>
            </a:r>
            <a:r>
              <a:rPr lang="fi-FI" sz="2000" dirty="0" smtClean="0">
                <a:latin typeface="Times New Roman" panose="02020603050405020304" pitchFamily="18" charset="0"/>
                <a:cs typeface="Times New Roman" panose="02020603050405020304" pitchFamily="18" charset="0"/>
              </a:rPr>
              <a:t>, Moldova, </a:t>
            </a:r>
            <a:r>
              <a:rPr lang="fi-FI" sz="2000" dirty="0" err="1" smtClean="0">
                <a:latin typeface="Times New Roman" panose="02020603050405020304" pitchFamily="18" charset="0"/>
                <a:cs typeface="Times New Roman" panose="02020603050405020304" pitchFamily="18" charset="0"/>
              </a:rPr>
              <a:t>Russia</a:t>
            </a:r>
            <a:r>
              <a:rPr lang="fi-FI" sz="2000" dirty="0" smtClean="0">
                <a:latin typeface="Times New Roman" panose="02020603050405020304" pitchFamily="18" charset="0"/>
                <a:cs typeface="Times New Roman" panose="02020603050405020304" pitchFamily="18" charset="0"/>
              </a:rPr>
              <a:t>, </a:t>
            </a:r>
            <a:r>
              <a:rPr lang="fi-FI" sz="2000" dirty="0" err="1">
                <a:latin typeface="Times New Roman" panose="02020603050405020304" pitchFamily="18" charset="0"/>
                <a:cs typeface="Times New Roman" panose="02020603050405020304" pitchFamily="18" charset="0"/>
              </a:rPr>
              <a:t>T</a:t>
            </a:r>
            <a:r>
              <a:rPr lang="fi-FI" sz="2000" dirty="0" err="1" smtClean="0">
                <a:latin typeface="Times New Roman" panose="02020603050405020304" pitchFamily="18" charset="0"/>
                <a:cs typeface="Times New Roman" panose="02020603050405020304" pitchFamily="18" charset="0"/>
              </a:rPr>
              <a:t>ajikistan</a:t>
            </a:r>
            <a:r>
              <a:rPr lang="fi-FI" sz="2000" dirty="0" smtClean="0">
                <a:latin typeface="Times New Roman" panose="02020603050405020304" pitchFamily="18" charset="0"/>
                <a:cs typeface="Times New Roman" panose="02020603050405020304" pitchFamily="18" charset="0"/>
              </a:rPr>
              <a:t>, Turkmenistan, Uzbekistan </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r>
              <a:rPr lang="fi-FI" sz="2000" dirty="0" err="1" smtClean="0">
                <a:latin typeface="Times New Roman" panose="02020603050405020304" pitchFamily="18" charset="0"/>
                <a:cs typeface="Times New Roman" panose="02020603050405020304" pitchFamily="18" charset="0"/>
              </a:rPr>
              <a:t>Ukraine</a:t>
            </a:r>
            <a:r>
              <a:rPr lang="fi-FI" sz="2000" dirty="0" smtClean="0">
                <a:latin typeface="Times New Roman" panose="02020603050405020304" pitchFamily="18" charset="0"/>
                <a:cs typeface="Times New Roman" panose="02020603050405020304" pitchFamily="18" charset="0"/>
              </a:rPr>
              <a:t>, Georgia</a:t>
            </a:r>
            <a:endParaRPr lang="en-US" sz="2000" dirty="0" smtClean="0">
              <a:latin typeface="Times New Roman" panose="02020603050405020304" pitchFamily="18" charset="0"/>
              <a:cs typeface="Times New Roman" panose="02020603050405020304" pitchFamily="18" charset="0"/>
            </a:endParaRPr>
          </a:p>
        </p:txBody>
      </p:sp>
      <p:sp>
        <p:nvSpPr>
          <p:cNvPr id="4" name="Block Arc 3"/>
          <p:cNvSpPr/>
          <p:nvPr/>
        </p:nvSpPr>
        <p:spPr>
          <a:xfrm>
            <a:off x="172191" y="5468587"/>
            <a:ext cx="2268187" cy="178129"/>
          </a:xfrm>
          <a:prstGeom prst="blockArc">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539380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Transition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by</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region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 Europe</a:t>
            </a:r>
          </a:p>
          <a:p>
            <a:pPr marL="0" indent="0">
              <a:buNone/>
            </a:pPr>
            <a:r>
              <a:rPr lang="fi-FI" sz="2000" dirty="0" err="1" smtClean="0">
                <a:latin typeface="Times New Roman" panose="02020603050405020304" pitchFamily="18" charset="0"/>
                <a:cs typeface="Times New Roman" panose="02020603050405020304" pitchFamily="18" charset="0"/>
              </a:rPr>
              <a:t>Czech</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Republis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Hungary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Poland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Slovak</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Republic</a:t>
            </a:r>
            <a:r>
              <a:rPr lang="fi-FI" sz="2000" dirty="0" smtClean="0">
                <a:latin typeface="Times New Roman" panose="02020603050405020304" pitchFamily="18" charset="0"/>
                <a:cs typeface="Times New Roman" panose="02020603050405020304" pitchFamily="18" charset="0"/>
              </a:rPr>
              <a:t>, Slovenia</a:t>
            </a:r>
          </a:p>
          <a:p>
            <a:pPr marL="0" indent="0">
              <a:buNone/>
            </a:pPr>
            <a:r>
              <a:rPr lang="fi-FI"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Southeast</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Europe</a:t>
            </a:r>
          </a:p>
          <a:p>
            <a:pPr marL="0" indent="0">
              <a:buNone/>
            </a:pPr>
            <a:r>
              <a:rPr lang="fi-FI" sz="2000" dirty="0" smtClean="0">
                <a:latin typeface="Times New Roman" panose="02020603050405020304" pitchFamily="18" charset="0"/>
                <a:cs typeface="Times New Roman" panose="02020603050405020304" pitchFamily="18" charset="0"/>
              </a:rPr>
              <a:t>Bulgaria, </a:t>
            </a:r>
            <a:r>
              <a:rPr lang="fi-FI" sz="2000" dirty="0" err="1" smtClean="0">
                <a:latin typeface="Times New Roman" panose="02020603050405020304" pitchFamily="18" charset="0"/>
                <a:cs typeface="Times New Roman" panose="02020603050405020304" pitchFamily="18" charset="0"/>
              </a:rPr>
              <a:t>Croatia</a:t>
            </a:r>
            <a:r>
              <a:rPr lang="fi-FI" sz="2000" dirty="0" smtClean="0">
                <a:latin typeface="Times New Roman" panose="02020603050405020304" pitchFamily="18" charset="0"/>
                <a:cs typeface="Times New Roman" panose="02020603050405020304" pitchFamily="18" charset="0"/>
              </a:rPr>
              <a:t>, Romania, Albania, Bosnia and </a:t>
            </a:r>
            <a:r>
              <a:rPr lang="fi-FI" sz="2000" dirty="0" err="1" smtClean="0">
                <a:latin typeface="Times New Roman" panose="02020603050405020304" pitchFamily="18" charset="0"/>
                <a:cs typeface="Times New Roman" panose="02020603050405020304" pitchFamily="18" charset="0"/>
              </a:rPr>
              <a:t>Herzegovina</a:t>
            </a:r>
            <a:r>
              <a:rPr lang="fi-FI" sz="2000" dirty="0" smtClean="0">
                <a:latin typeface="Times New Roman" panose="02020603050405020304" pitchFamily="18" charset="0"/>
                <a:cs typeface="Times New Roman" panose="02020603050405020304" pitchFamily="18" charset="0"/>
              </a:rPr>
              <a:t>, Montenegro, Serbia, </a:t>
            </a:r>
            <a:r>
              <a:rPr lang="fi-FI" sz="2000" dirty="0" err="1" smtClean="0">
                <a:latin typeface="Times New Roman" panose="02020603050405020304" pitchFamily="18" charset="0"/>
                <a:cs typeface="Times New Roman" panose="02020603050405020304" pitchFamily="18" charset="0"/>
              </a:rPr>
              <a:t>Macedonia</a:t>
            </a:r>
            <a:endParaRPr lang="fi-FI" sz="2000" dirty="0" smtClean="0">
              <a:latin typeface="Times New Roman" panose="02020603050405020304" pitchFamily="18" charset="0"/>
              <a:cs typeface="Times New Roman" panose="02020603050405020304" pitchFamily="18" charset="0"/>
            </a:endParaRPr>
          </a:p>
          <a:p>
            <a:pPr marL="0" indent="0">
              <a:buNone/>
            </a:pPr>
            <a:r>
              <a:rPr lang="fi-FI"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Former</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Soviet</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Union (FSU) Europe</a:t>
            </a:r>
          </a:p>
          <a:p>
            <a:pPr marL="0" indent="0">
              <a:buNone/>
            </a:pPr>
            <a:r>
              <a:rPr lang="fi-FI" sz="2000" dirty="0" err="1" smtClean="0">
                <a:latin typeface="Times New Roman" panose="02020603050405020304" pitchFamily="18" charset="0"/>
                <a:cs typeface="Times New Roman" panose="02020603050405020304" pitchFamily="18" charset="0"/>
              </a:rPr>
              <a:t>Belarus</a:t>
            </a:r>
            <a:r>
              <a:rPr lang="fi-FI" sz="2000" dirty="0" smtClean="0">
                <a:latin typeface="Times New Roman" panose="02020603050405020304" pitchFamily="18" charset="0"/>
                <a:cs typeface="Times New Roman" panose="02020603050405020304" pitchFamily="18" charset="0"/>
              </a:rPr>
              <a:t>, Estonia, Latvia, </a:t>
            </a:r>
            <a:r>
              <a:rPr lang="fi-FI" sz="2000" dirty="0" err="1" smtClean="0">
                <a:latin typeface="Times New Roman" panose="02020603050405020304" pitchFamily="18" charset="0"/>
                <a:cs typeface="Times New Roman" panose="02020603050405020304" pitchFamily="18" charset="0"/>
              </a:rPr>
              <a:t>Lithuania</a:t>
            </a:r>
            <a:r>
              <a:rPr lang="fi-FI" sz="2000" dirty="0" smtClean="0">
                <a:latin typeface="Times New Roman" panose="02020603050405020304" pitchFamily="18" charset="0"/>
                <a:cs typeface="Times New Roman" panose="02020603050405020304" pitchFamily="18" charset="0"/>
              </a:rPr>
              <a:t>, Moldova, </a:t>
            </a:r>
            <a:r>
              <a:rPr lang="fi-FI" sz="2000" dirty="0" err="1" smtClean="0">
                <a:latin typeface="Times New Roman" panose="02020603050405020304" pitchFamily="18" charset="0"/>
                <a:cs typeface="Times New Roman" panose="02020603050405020304" pitchFamily="18" charset="0"/>
              </a:rPr>
              <a:t>Ukraine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Russia</a:t>
            </a:r>
            <a:endParaRPr lang="fi-FI" sz="2000" dirty="0">
              <a:latin typeface="Times New Roman" panose="02020603050405020304" pitchFamily="18" charset="0"/>
              <a:cs typeface="Times New Roman" panose="02020603050405020304" pitchFamily="18" charset="0"/>
            </a:endParaRPr>
          </a:p>
          <a:p>
            <a:pPr marL="0" indent="0">
              <a:buNone/>
            </a:pP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FSU Asia and Mongolia</a:t>
            </a:r>
          </a:p>
          <a:p>
            <a:pPr marL="0" indent="0">
              <a:buNone/>
            </a:pPr>
            <a:r>
              <a:rPr lang="fi-FI" sz="2000" dirty="0" smtClean="0">
                <a:latin typeface="Times New Roman" panose="02020603050405020304" pitchFamily="18" charset="0"/>
                <a:cs typeface="Times New Roman" panose="02020603050405020304" pitchFamily="18" charset="0"/>
              </a:rPr>
              <a:t>Armenia, Azerbaijan, Georgia, </a:t>
            </a:r>
            <a:r>
              <a:rPr lang="fi-FI" sz="2000" dirty="0" err="1" smtClean="0">
                <a:latin typeface="Times New Roman" panose="02020603050405020304" pitchFamily="18" charset="0"/>
                <a:cs typeface="Times New Roman" panose="02020603050405020304" pitchFamily="18" charset="0"/>
              </a:rPr>
              <a:t>Kazakhstan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Kyrgyz</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Republic</a:t>
            </a:r>
            <a:r>
              <a:rPr lang="fi-FI" sz="2000" dirty="0" smtClean="0">
                <a:latin typeface="Times New Roman" panose="02020603050405020304" pitchFamily="18" charset="0"/>
                <a:cs typeface="Times New Roman" panose="02020603050405020304" pitchFamily="18" charset="0"/>
              </a:rPr>
              <a:t>, Mongolia, </a:t>
            </a:r>
            <a:r>
              <a:rPr lang="fi-FI" sz="2000" dirty="0" err="1" smtClean="0">
                <a:latin typeface="Times New Roman" panose="02020603050405020304" pitchFamily="18" charset="0"/>
                <a:cs typeface="Times New Roman" panose="02020603050405020304" pitchFamily="18" charset="0"/>
              </a:rPr>
              <a:t>Tajikistan</a:t>
            </a:r>
            <a:r>
              <a:rPr lang="fi-FI" sz="2000" dirty="0" smtClean="0">
                <a:latin typeface="Times New Roman" panose="02020603050405020304" pitchFamily="18" charset="0"/>
                <a:cs typeface="Times New Roman" panose="02020603050405020304" pitchFamily="18" charset="0"/>
              </a:rPr>
              <a:t>, Turkmenistan, Uzbekistan</a:t>
            </a:r>
          </a:p>
          <a:p>
            <a:pPr marL="0" indent="0">
              <a:buNone/>
            </a:pPr>
            <a:r>
              <a:rPr lang="fi-FI"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Southeast</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Asia</a:t>
            </a:r>
          </a:p>
          <a:p>
            <a:pPr marL="0" indent="0">
              <a:buNone/>
            </a:pPr>
            <a:r>
              <a:rPr lang="fi-FI" sz="2000" dirty="0" smtClean="0">
                <a:latin typeface="Times New Roman" panose="02020603050405020304" pitchFamily="18" charset="0"/>
                <a:cs typeface="Times New Roman" panose="02020603050405020304" pitchFamily="18" charset="0"/>
              </a:rPr>
              <a:t>LAO PDR</a:t>
            </a:r>
          </a:p>
          <a:p>
            <a:pPr marL="0" indent="0">
              <a:buNone/>
            </a:pPr>
            <a:r>
              <a:rPr lang="fi-FI" sz="2000" dirty="0" smtClean="0">
                <a:latin typeface="Times New Roman" panose="02020603050405020304" pitchFamily="18" charset="0"/>
                <a:cs typeface="Times New Roman" panose="02020603050405020304" pitchFamily="18" charset="0"/>
              </a:rPr>
              <a:t>Vietnam</a:t>
            </a:r>
          </a:p>
          <a:p>
            <a:pPr marL="0" indent="0">
              <a:buNone/>
            </a:pPr>
            <a:r>
              <a:rPr lang="fi-FI" sz="2000" b="1" dirty="0" smtClean="0">
                <a:latin typeface="Times New Roman" panose="02020603050405020304" pitchFamily="18" charset="0"/>
                <a:cs typeface="Times New Roman" panose="02020603050405020304" pitchFamily="18" charset="0"/>
              </a:rPr>
              <a:t>China</a:t>
            </a:r>
          </a:p>
          <a:p>
            <a:pPr marL="0" indent="0">
              <a:buNone/>
            </a:pPr>
            <a:endParaRPr lang="fi-FI" sz="2000" dirty="0"/>
          </a:p>
        </p:txBody>
      </p:sp>
    </p:spTree>
    <p:extLst>
      <p:ext uri="{BB962C8B-B14F-4D97-AF65-F5344CB8AC3E}">
        <p14:creationId xmlns:p14="http://schemas.microsoft.com/office/powerpoint/2010/main" val="347549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What is meant by an emerging country today</a:t>
            </a:r>
            <a:r>
              <a:rPr lang="fi-FI" b="1" dirty="0" smtClean="0">
                <a:latin typeface="Times New Roman" panose="02020603050405020304" pitchFamily="18" charset="0"/>
                <a:cs typeface="Times New Roman" panose="02020603050405020304" pitchFamily="18" charset="0"/>
              </a:rPr>
              <a:t>? 2</a:t>
            </a:r>
            <a:endParaRPr lang="en-US" dirty="0"/>
          </a:p>
        </p:txBody>
      </p:sp>
      <p:sp>
        <p:nvSpPr>
          <p:cNvPr id="3" name="Content Placeholder 2"/>
          <p:cNvSpPr>
            <a:spLocks noGrp="1"/>
          </p:cNvSpPr>
          <p:nvPr>
            <p:ph idx="1"/>
          </p:nvPr>
        </p:nvSpPr>
        <p:spPr>
          <a:xfrm>
            <a:off x="838200" y="1825625"/>
            <a:ext cx="10515600" cy="4827838"/>
          </a:xfrm>
        </p:spPr>
        <p:txBody>
          <a:bodyPr>
            <a:normAutofit fontScale="40000" lnSpcReduction="20000"/>
          </a:bodyPr>
          <a:lstStyle/>
          <a:p>
            <a:pPr marL="0" indent="0">
              <a:buNone/>
            </a:pPr>
            <a:r>
              <a:rPr lang="en-US" sz="5500" b="1" dirty="0" smtClean="0">
                <a:latin typeface="Times New Roman" panose="02020603050405020304" pitchFamily="18" charset="0"/>
                <a:cs typeface="Times New Roman" panose="02020603050405020304" pitchFamily="18" charset="0"/>
              </a:rPr>
              <a:t>Less </a:t>
            </a:r>
            <a:r>
              <a:rPr lang="en-US" sz="5500" b="1" dirty="0">
                <a:latin typeface="Times New Roman" panose="02020603050405020304" pitchFamily="18" charset="0"/>
                <a:cs typeface="Times New Roman" panose="02020603050405020304" pitchFamily="18" charset="0"/>
              </a:rPr>
              <a:t>developed country but one that has adopted the institutional, legal, and financial structures</a:t>
            </a:r>
            <a:r>
              <a:rPr lang="en-US" sz="55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smtClean="0">
                <a:latin typeface="Times New Roman" panose="02020603050405020304" pitchFamily="18" charset="0"/>
                <a:cs typeface="Times New Roman" panose="02020603050405020304" pitchFamily="18" charset="0"/>
              </a:rPr>
              <a:t>a </a:t>
            </a:r>
            <a:r>
              <a:rPr lang="en-US" sz="4400" i="1" dirty="0">
                <a:latin typeface="Times New Roman" panose="02020603050405020304" pitchFamily="18" charset="0"/>
                <a:cs typeface="Times New Roman" panose="02020603050405020304" pitchFamily="18" charset="0"/>
              </a:rPr>
              <a:t>potential path to becoming a more developed country over time</a:t>
            </a:r>
            <a:r>
              <a:rPr lang="en-US" sz="4400" i="1" dirty="0" smtClean="0">
                <a:latin typeface="Times New Roman" panose="02020603050405020304" pitchFamily="18" charset="0"/>
                <a:cs typeface="Times New Roman" panose="02020603050405020304" pitchFamily="18" charset="0"/>
              </a:rPr>
              <a:t>.</a:t>
            </a:r>
          </a:p>
          <a:p>
            <a:pPr marL="0" indent="0">
              <a:buNone/>
            </a:pPr>
            <a:endParaRPr lang="fi-FI" sz="4400" dirty="0" smtClean="0">
              <a:latin typeface="Times New Roman" panose="02020603050405020304" pitchFamily="18" charset="0"/>
              <a:cs typeface="Times New Roman" panose="02020603050405020304" pitchFamily="18" charset="0"/>
            </a:endParaRPr>
          </a:p>
          <a:p>
            <a:pPr marL="0" indent="0">
              <a:buNone/>
            </a:pPr>
            <a:endParaRPr lang="en-US" sz="4400" dirty="0">
              <a:latin typeface="Times New Roman" panose="02020603050405020304" pitchFamily="18" charset="0"/>
              <a:cs typeface="Times New Roman" panose="02020603050405020304" pitchFamily="18" charset="0"/>
            </a:endParaRPr>
          </a:p>
          <a:p>
            <a:pPr marL="0" indent="0">
              <a:buNone/>
            </a:pPr>
            <a:r>
              <a:rPr lang="en-US" sz="5500" b="1" dirty="0" smtClean="0">
                <a:latin typeface="Times New Roman" panose="02020603050405020304" pitchFamily="18" charset="0"/>
                <a:cs typeface="Times New Roman" panose="02020603050405020304" pitchFamily="18" charset="0"/>
              </a:rPr>
              <a:t>Sufficiently </a:t>
            </a:r>
            <a:r>
              <a:rPr lang="en-US" sz="5500" b="1" dirty="0">
                <a:latin typeface="Times New Roman" panose="02020603050405020304" pitchFamily="18" charset="0"/>
                <a:cs typeface="Times New Roman" panose="02020603050405020304" pitchFamily="18" charset="0"/>
              </a:rPr>
              <a:t>open to the global economy </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400" dirty="0" smtClean="0">
                <a:latin typeface="Times New Roman" panose="02020603050405020304" pitchFamily="18" charset="0"/>
                <a:cs typeface="Times New Roman" panose="02020603050405020304" pitchFamily="18" charset="0"/>
              </a:rPr>
              <a:t> </a:t>
            </a:r>
          </a:p>
          <a:p>
            <a:pPr marL="0" indent="0">
              <a:buNone/>
            </a:pP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smtClean="0">
                <a:latin typeface="Times New Roman" panose="02020603050405020304" pitchFamily="18" charset="0"/>
                <a:cs typeface="Times New Roman" panose="02020603050405020304" pitchFamily="18" charset="0"/>
              </a:rPr>
              <a:t>can </a:t>
            </a:r>
            <a:r>
              <a:rPr lang="en-US" sz="4400" i="1" dirty="0">
                <a:latin typeface="Times New Roman" panose="02020603050405020304" pitchFamily="18" charset="0"/>
                <a:cs typeface="Times New Roman" panose="02020603050405020304" pitchFamily="18" charset="0"/>
              </a:rPr>
              <a:t>freely accommodate international trade </a:t>
            </a:r>
            <a:r>
              <a:rPr lang="en-US" sz="4400" i="1" dirty="0" smtClean="0">
                <a:latin typeface="Times New Roman" panose="02020603050405020304" pitchFamily="18" charset="0"/>
                <a:cs typeface="Times New Roman" panose="02020603050405020304" pitchFamily="18" charset="0"/>
              </a:rPr>
              <a:t>and allow </a:t>
            </a:r>
            <a:r>
              <a:rPr lang="en-US" sz="4400" i="1" dirty="0">
                <a:latin typeface="Times New Roman" panose="02020603050405020304" pitchFamily="18" charset="0"/>
                <a:cs typeface="Times New Roman" panose="02020603050405020304" pitchFamily="18" charset="0"/>
              </a:rPr>
              <a:t>international investors to have access to its bond and stock markets as well as the ability to make foreign direct investment</a:t>
            </a:r>
            <a:r>
              <a:rPr lang="en-US" sz="4400" i="1" dirty="0" smtClean="0">
                <a:latin typeface="Times New Roman" panose="02020603050405020304" pitchFamily="18" charset="0"/>
                <a:cs typeface="Times New Roman" panose="02020603050405020304" pitchFamily="18" charset="0"/>
              </a:rPr>
              <a:t>.</a:t>
            </a:r>
          </a:p>
          <a:p>
            <a:pPr marL="0" indent="0">
              <a:buNone/>
            </a:pPr>
            <a:endParaRPr lang="fi-FI" sz="4400" dirty="0" smtClean="0">
              <a:latin typeface="Times New Roman" panose="02020603050405020304" pitchFamily="18" charset="0"/>
              <a:cs typeface="Times New Roman" panose="02020603050405020304" pitchFamily="18" charset="0"/>
            </a:endParaRPr>
          </a:p>
          <a:p>
            <a:pPr marL="0" indent="0">
              <a:buNone/>
            </a:pPr>
            <a:endParaRPr lang="fi-FI" sz="4400" dirty="0">
              <a:latin typeface="Times New Roman" panose="02020603050405020304" pitchFamily="18" charset="0"/>
              <a:cs typeface="Times New Roman" panose="02020603050405020304" pitchFamily="18" charset="0"/>
            </a:endParaRPr>
          </a:p>
          <a:p>
            <a:pPr marL="0" indent="0">
              <a:buNone/>
            </a:pPr>
            <a:r>
              <a:rPr lang="en-US" sz="5300" b="1" dirty="0">
                <a:latin typeface="Times New Roman" panose="02020603050405020304" pitchFamily="18" charset="0"/>
                <a:cs typeface="Times New Roman" panose="02020603050405020304" pitchFamily="18" charset="0"/>
              </a:rPr>
              <a:t>P</a:t>
            </a:r>
            <a:r>
              <a:rPr lang="en-US" sz="5300" b="1" dirty="0" smtClean="0">
                <a:latin typeface="Times New Roman" panose="02020603050405020304" pitchFamily="18" charset="0"/>
                <a:cs typeface="Times New Roman" panose="02020603050405020304" pitchFamily="18" charset="0"/>
              </a:rPr>
              <a:t>latform </a:t>
            </a:r>
            <a:r>
              <a:rPr lang="en-US" sz="5300" b="1" dirty="0">
                <a:latin typeface="Times New Roman" panose="02020603050405020304" pitchFamily="18" charset="0"/>
                <a:cs typeface="Times New Roman" panose="02020603050405020304" pitchFamily="18" charset="0"/>
              </a:rPr>
              <a:t>for sustainable economic growth</a:t>
            </a:r>
            <a:r>
              <a:rPr lang="en-US" sz="4400" b="1" dirty="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r>
              <a:rPr lang="en-US" sz="4400" b="1"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4400" dirty="0">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smtClean="0">
                <a:latin typeface="Times New Roman" panose="02020603050405020304" pitchFamily="18" charset="0"/>
                <a:cs typeface="Times New Roman" panose="02020603050405020304" pitchFamily="18" charset="0"/>
              </a:rPr>
              <a:t>has undertaken </a:t>
            </a:r>
            <a:r>
              <a:rPr lang="en-US" sz="4400" i="1" dirty="0">
                <a:latin typeface="Times New Roman" panose="02020603050405020304" pitchFamily="18" charset="0"/>
                <a:cs typeface="Times New Roman" panose="02020603050405020304" pitchFamily="18" charset="0"/>
              </a:rPr>
              <a:t>economic development and reform programs and [has] begun to ‘emerge’ as significant player . . . in the global economy.</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712780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3020"/>
          </a:xfrm>
        </p:spPr>
        <p:txBody>
          <a:bodyPr>
            <a:normAutofit/>
          </a:bodyPr>
          <a:lstStyle/>
          <a:p>
            <a:r>
              <a:rPr lang="fi-FI" sz="2000" b="1" dirty="0" err="1" smtClean="0">
                <a:latin typeface="Times New Roman" panose="02020603050405020304" pitchFamily="18" charset="0"/>
                <a:cs typeface="Times New Roman" panose="02020603050405020304" pitchFamily="18" charset="0"/>
              </a:rPr>
              <a:t>Developing</a:t>
            </a:r>
            <a:r>
              <a:rPr lang="fi-FI" sz="2000" b="1" dirty="0" smtClean="0">
                <a:latin typeface="Times New Roman" panose="02020603050405020304" pitchFamily="18" charset="0"/>
                <a:cs typeface="Times New Roman" panose="02020603050405020304" pitchFamily="18" charset="0"/>
              </a:rPr>
              <a:t> </a:t>
            </a:r>
            <a:r>
              <a:rPr lang="fi-FI" sz="2000" b="1" dirty="0" err="1" smtClean="0">
                <a:latin typeface="Times New Roman" panose="02020603050405020304" pitchFamily="18" charset="0"/>
                <a:cs typeface="Times New Roman" panose="02020603050405020304" pitchFamily="18" charset="0"/>
              </a:rPr>
              <a:t>economies</a:t>
            </a:r>
            <a:r>
              <a:rPr lang="fi-FI" sz="2000" b="1" dirty="0" smtClean="0">
                <a:latin typeface="Times New Roman" panose="02020603050405020304" pitchFamily="18" charset="0"/>
                <a:cs typeface="Times New Roman" panose="02020603050405020304" pitchFamily="18" charset="0"/>
              </a:rPr>
              <a:t> </a:t>
            </a:r>
            <a:r>
              <a:rPr lang="fi-FI" sz="2000" b="1" dirty="0" err="1" smtClean="0">
                <a:latin typeface="Times New Roman" panose="02020603050405020304" pitchFamily="18" charset="0"/>
                <a:cs typeface="Times New Roman" panose="02020603050405020304" pitchFamily="18" charset="0"/>
              </a:rPr>
              <a:t>by</a:t>
            </a:r>
            <a:r>
              <a:rPr lang="fi-FI" sz="2000" b="1" dirty="0" smtClean="0">
                <a:latin typeface="Times New Roman" panose="02020603050405020304" pitchFamily="18" charset="0"/>
                <a:cs typeface="Times New Roman" panose="02020603050405020304" pitchFamily="18" charset="0"/>
              </a:rPr>
              <a:t> </a:t>
            </a:r>
            <a:r>
              <a:rPr lang="fi-FI" sz="2000" b="1" dirty="0" err="1" smtClean="0">
                <a:latin typeface="Times New Roman" panose="02020603050405020304" pitchFamily="18" charset="0"/>
                <a:cs typeface="Times New Roman" panose="02020603050405020304" pitchFamily="18" charset="0"/>
              </a:rPr>
              <a:t>region</a:t>
            </a:r>
            <a:endParaRPr lang="en-US"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050966" y="938150"/>
            <a:ext cx="9749642" cy="5919850"/>
          </a:xfrm>
          <a:prstGeom prst="rect">
            <a:avLst/>
          </a:prstGeom>
        </p:spPr>
      </p:pic>
    </p:spTree>
    <p:extLst>
      <p:ext uri="{BB962C8B-B14F-4D97-AF65-F5344CB8AC3E}">
        <p14:creationId xmlns:p14="http://schemas.microsoft.com/office/powerpoint/2010/main" val="705291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215"/>
          </a:xfrm>
        </p:spPr>
        <p:txBody>
          <a:bodyPr>
            <a:normAutofit fontScale="90000"/>
          </a:bodyPr>
          <a:lstStyle/>
          <a:p>
            <a:r>
              <a:rPr lang="fi-FI" sz="3000" b="1" dirty="0" err="1" smtClean="0">
                <a:latin typeface="Times New Roman" panose="02020603050405020304" pitchFamily="18" charset="0"/>
                <a:cs typeface="Times New Roman" panose="02020603050405020304" pitchFamily="18" charset="0"/>
              </a:rPr>
              <a:t>Principal</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differences</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between</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transition</a:t>
            </a:r>
            <a:r>
              <a:rPr lang="fi-FI" sz="3000" b="1" dirty="0" smtClean="0">
                <a:latin typeface="Times New Roman" panose="02020603050405020304" pitchFamily="18" charset="0"/>
                <a:cs typeface="Times New Roman" panose="02020603050405020304" pitchFamily="18" charset="0"/>
              </a:rPr>
              <a:t> and </a:t>
            </a:r>
            <a:r>
              <a:rPr lang="fi-FI" sz="3000" b="1" dirty="0" err="1" smtClean="0">
                <a:latin typeface="Times New Roman" panose="02020603050405020304" pitchFamily="18" charset="0"/>
                <a:cs typeface="Times New Roman" panose="02020603050405020304" pitchFamily="18" charset="0"/>
              </a:rPr>
              <a:t>developing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economies</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163782"/>
            <a:ext cx="10515600" cy="5013181"/>
          </a:xfrm>
        </p:spPr>
        <p:txBody>
          <a:bodyPr>
            <a:normAutofit fontScale="92500" lnSpcReduction="10000"/>
          </a:bodyPr>
          <a:lstStyle/>
          <a:p>
            <a:pPr marL="0" indent="0" algn="just">
              <a:buNone/>
            </a:pP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solidFill>
                  <a:srgbClr val="FF0000"/>
                </a:solidFill>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suffer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from</a:t>
            </a:r>
            <a:r>
              <a:rPr lang="fi-FI" sz="2000" dirty="0" smtClean="0">
                <a:latin typeface="Times New Roman" panose="02020603050405020304" pitchFamily="18" charset="0"/>
                <a:cs typeface="Times New Roman" panose="02020603050405020304" pitchFamily="18" charset="0"/>
              </a:rPr>
              <a:t> a </a:t>
            </a:r>
            <a:r>
              <a:rPr lang="fi-FI" sz="2000" dirty="0" err="1" smtClean="0">
                <a:latin typeface="Times New Roman" panose="02020603050405020304" pitchFamily="18" charset="0"/>
                <a:cs typeface="Times New Roman" panose="02020603050405020304" pitchFamily="18" charset="0"/>
              </a:rPr>
              <a:t>comparative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disadvantage</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distribution</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networking</a:t>
            </a:r>
            <a:r>
              <a:rPr lang="fi-FI" sz="2000" dirty="0" smtClean="0">
                <a:latin typeface="Times New Roman" panose="02020603050405020304" pitchFamily="18" charset="0"/>
                <a:cs typeface="Times New Roman" panose="02020603050405020304" pitchFamily="18" charset="0"/>
              </a:rPr>
              <a:t>, as </a:t>
            </a:r>
            <a:r>
              <a:rPr lang="fi-FI" sz="2000" dirty="0" err="1" smtClean="0">
                <a:latin typeface="Times New Roman" panose="02020603050405020304" pitchFamily="18" charset="0"/>
                <a:cs typeface="Times New Roman" panose="02020603050405020304" pitchFamily="18" charset="0"/>
              </a:rPr>
              <a:t>well</a:t>
            </a:r>
            <a:r>
              <a:rPr lang="fi-FI" sz="2000" dirty="0" smtClean="0">
                <a:latin typeface="Times New Roman" panose="02020603050405020304" pitchFamily="18" charset="0"/>
                <a:cs typeface="Times New Roman" panose="02020603050405020304" pitchFamily="18" charset="0"/>
              </a:rPr>
              <a:t> as </a:t>
            </a:r>
            <a:r>
              <a:rPr lang="fi-FI" sz="2000" dirty="0" err="1" smtClean="0">
                <a:latin typeface="Times New Roman" panose="02020603050405020304" pitchFamily="18" charset="0"/>
                <a:cs typeface="Times New Roman" panose="02020603050405020304" pitchFamily="18" charset="0"/>
              </a:rPr>
              <a:t>financial</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other</a:t>
            </a:r>
            <a:r>
              <a:rPr lang="fi-FI" sz="2000" dirty="0" smtClean="0">
                <a:latin typeface="Times New Roman" panose="02020603050405020304" pitchFamily="18" charset="0"/>
                <a:cs typeface="Times New Roman" panose="02020603050405020304" pitchFamily="18" charset="0"/>
              </a:rPr>
              <a:t> business </a:t>
            </a:r>
            <a:r>
              <a:rPr lang="fi-FI" sz="2000" dirty="0" err="1" smtClean="0">
                <a:latin typeface="Times New Roman" panose="02020603050405020304" pitchFamily="18" charset="0"/>
                <a:cs typeface="Times New Roman" panose="02020603050405020304" pitchFamily="18" charset="0"/>
              </a:rPr>
              <a:t>services</a:t>
            </a:r>
            <a:r>
              <a:rPr lang="fi-FI"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more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than</a:t>
            </a:r>
            <a:r>
              <a:rPr lang="fi-FI" sz="2000" dirty="0" smtClean="0">
                <a:latin typeface="Times New Roman" panose="02020603050405020304" pitchFamily="18" charset="0"/>
                <a:cs typeface="Times New Roman" panose="02020603050405020304" pitchFamily="18" charset="0"/>
              </a:rPr>
              <a:t> </a:t>
            </a:r>
            <a:r>
              <a:rPr lang="fi-FI" sz="2000" dirty="0" err="1" smtClean="0">
                <a:solidFill>
                  <a:srgbClr val="FF0000"/>
                </a:solidFill>
                <a:latin typeface="Times New Roman" panose="02020603050405020304" pitchFamily="18" charset="0"/>
                <a:cs typeface="Times New Roman" panose="02020603050405020304" pitchFamily="18" charset="0"/>
              </a:rPr>
              <a:t>DEs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also</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have</a:t>
            </a:r>
            <a:r>
              <a:rPr lang="fi-FI" sz="2000" dirty="0" smtClean="0">
                <a:latin typeface="Times New Roman" panose="02020603050405020304" pitchFamily="18" charset="0"/>
                <a:cs typeface="Times New Roman" panose="02020603050405020304" pitchFamily="18" charset="0"/>
              </a:rPr>
              <a:t> a </a:t>
            </a:r>
            <a:r>
              <a:rPr lang="fi-FI" sz="2000" dirty="0" err="1" smtClean="0">
                <a:latin typeface="Times New Roman" panose="02020603050405020304" pitchFamily="18" charset="0"/>
                <a:cs typeface="Times New Roman" panose="02020603050405020304" pitchFamily="18" charset="0"/>
              </a:rPr>
              <a:t>greater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demand</a:t>
            </a:r>
            <a:r>
              <a:rPr lang="fi-FI" sz="2000" dirty="0" smtClean="0">
                <a:latin typeface="Times New Roman" panose="02020603050405020304" pitchFamily="18" charset="0"/>
                <a:cs typeface="Times New Roman" panose="02020603050405020304" pitchFamily="18" charset="0"/>
              </a:rPr>
              <a:t> for business/</a:t>
            </a:r>
            <a:r>
              <a:rPr lang="fi-FI" sz="2000" dirty="0" err="1" smtClean="0">
                <a:latin typeface="Times New Roman" panose="02020603050405020304" pitchFamily="18" charset="0"/>
                <a:cs typeface="Times New Roman" panose="02020603050405020304" pitchFamily="18" charset="0"/>
              </a:rPr>
              <a:t>financial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services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given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their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highly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production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sector</a:t>
            </a:r>
            <a:r>
              <a:rPr lang="fi-FI" sz="2000" dirty="0" smtClean="0">
                <a:latin typeface="Times New Roman" panose="02020603050405020304" pitchFamily="18" charset="0"/>
                <a:cs typeface="Times New Roman" panose="02020603050405020304" pitchFamily="18" charset="0"/>
              </a:rPr>
              <a:t>. </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fi-FI" sz="2000" dirty="0" err="1" smtClean="0">
                <a:latin typeface="Times New Roman" panose="02020603050405020304" pitchFamily="18" charset="0"/>
                <a:cs typeface="Times New Roman" panose="02020603050405020304" pitchFamily="18" charset="0"/>
              </a:rPr>
              <a:t>Future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economic</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growth</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concentrated</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various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knowledge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sectors</a:t>
            </a:r>
            <a:r>
              <a:rPr lang="fi-FI" sz="2000" dirty="0" smtClean="0">
                <a:latin typeface="Times New Roman" panose="02020603050405020304" pitchFamily="18" charset="0"/>
                <a:cs typeface="Times New Roman" panose="02020603050405020304" pitchFamily="18" charset="0"/>
              </a:rPr>
              <a:t>” is </a:t>
            </a:r>
            <a:r>
              <a:rPr lang="fi-FI" sz="2000" dirty="0" err="1" smtClean="0">
                <a:latin typeface="Times New Roman" panose="02020603050405020304" pitchFamily="18" charset="0"/>
                <a:cs typeface="Times New Roman" panose="02020603050405020304" pitchFamily="18" charset="0"/>
              </a:rPr>
              <a:t>going</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be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even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more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dependent</a:t>
            </a:r>
            <a:r>
              <a:rPr lang="fi-FI" sz="2000" dirty="0" smtClean="0">
                <a:latin typeface="Times New Roman" panose="02020603050405020304" pitchFamily="18" charset="0"/>
                <a:cs typeface="Times New Roman" panose="02020603050405020304" pitchFamily="18" charset="0"/>
              </a:rPr>
              <a:t> on </a:t>
            </a:r>
            <a:r>
              <a:rPr lang="fi-FI" sz="2000" dirty="0" err="1" smtClean="0">
                <a:latin typeface="Times New Roman" panose="02020603050405020304" pitchFamily="18" charset="0"/>
                <a:cs typeface="Times New Roman" panose="02020603050405020304" pitchFamily="18" charset="0"/>
              </a:rPr>
              <a:t>human</a:t>
            </a:r>
            <a:r>
              <a:rPr lang="fi-FI" sz="2000" dirty="0" smtClean="0">
                <a:latin typeface="Times New Roman" panose="02020603050405020304" pitchFamily="18" charset="0"/>
                <a:cs typeface="Times New Roman" panose="02020603050405020304" pitchFamily="18" charset="0"/>
              </a:rPr>
              <a:t> capital </a:t>
            </a:r>
            <a:r>
              <a:rPr lang="fi-FI" sz="2000" dirty="0" err="1" smtClean="0">
                <a:latin typeface="Times New Roman" panose="02020603050405020304" pitchFamily="18" charset="0"/>
                <a:cs typeface="Times New Roman" panose="02020603050405020304" pitchFamily="18" charset="0"/>
              </a:rPr>
              <a:t>than</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past</a:t>
            </a:r>
            <a:r>
              <a:rPr lang="fi-FI" sz="2000" dirty="0" smtClean="0">
                <a:latin typeface="Times New Roman" panose="02020603050405020304" pitchFamily="18" charset="0"/>
                <a:cs typeface="Times New Roman" panose="02020603050405020304" pitchFamily="18" charset="0"/>
              </a:rPr>
              <a:t>, and </a:t>
            </a: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well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situated</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take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advantage</a:t>
            </a:r>
            <a:r>
              <a:rPr lang="fi-FI" sz="2000" dirty="0" smtClean="0">
                <a:latin typeface="Times New Roman" panose="02020603050405020304" pitchFamily="18" charset="0"/>
                <a:cs typeface="Times New Roman" panose="02020603050405020304" pitchFamily="18" charset="0"/>
              </a:rPr>
              <a:t> of </a:t>
            </a:r>
            <a:r>
              <a:rPr lang="fi-FI" sz="2000" dirty="0" err="1" smtClean="0">
                <a:latin typeface="Times New Roman" panose="02020603050405020304" pitchFamily="18" charset="0"/>
                <a:cs typeface="Times New Roman" panose="02020603050405020304" pitchFamily="18" charset="0"/>
              </a:rPr>
              <a:t>this</a:t>
            </a:r>
            <a:r>
              <a:rPr lang="fi-FI" sz="2000" dirty="0" smtClean="0">
                <a:latin typeface="Times New Roman" panose="02020603050405020304" pitchFamily="18" charset="0"/>
                <a:cs typeface="Times New Roman" panose="02020603050405020304" pitchFamily="18" charset="0"/>
              </a:rPr>
              <a:t>. </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fi-FI" sz="2000" dirty="0" smtClean="0">
                <a:latin typeface="Times New Roman" panose="02020603050405020304" pitchFamily="18" charset="0"/>
                <a:cs typeface="Times New Roman" panose="02020603050405020304" pitchFamily="18" charset="0"/>
              </a:rPr>
              <a:t>Long </a:t>
            </a:r>
            <a:r>
              <a:rPr lang="fi-FI" sz="2000" dirty="0" err="1" smtClean="0">
                <a:latin typeface="Times New Roman" panose="02020603050405020304" pitchFamily="18" charset="0"/>
                <a:cs typeface="Times New Roman" panose="02020603050405020304" pitchFamily="18" charset="0"/>
              </a:rPr>
              <a:t>experience</a:t>
            </a:r>
            <a:r>
              <a:rPr lang="fi-FI" sz="2000" dirty="0" smtClean="0">
                <a:latin typeface="Times New Roman" panose="02020603050405020304" pitchFamily="18" charset="0"/>
                <a:cs typeface="Times New Roman" panose="02020603050405020304" pitchFamily="18" charset="0"/>
              </a:rPr>
              <a:t> of </a:t>
            </a:r>
            <a:r>
              <a:rPr lang="fi-FI" sz="2000" dirty="0" err="1" smtClean="0">
                <a:latin typeface="Times New Roman" panose="02020603050405020304" pitchFamily="18" charset="0"/>
                <a:cs typeface="Times New Roman" panose="02020603050405020304" pitchFamily="18" charset="0"/>
              </a:rPr>
              <a:t>Communism</a:t>
            </a:r>
            <a:r>
              <a:rPr lang="fi-FI" sz="2000" dirty="0" smtClean="0">
                <a:latin typeface="Times New Roman" panose="02020603050405020304" pitchFamily="18" charset="0"/>
                <a:cs typeface="Times New Roman" panose="02020603050405020304" pitchFamily="18" charset="0"/>
              </a:rPr>
              <a:t> in </a:t>
            </a: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latin typeface="Times New Roman" panose="02020603050405020304" pitchFamily="18" charset="0"/>
                <a:cs typeface="Times New Roman" panose="02020603050405020304" pitchFamily="18" charset="0"/>
              </a:rPr>
              <a:t> and, </a:t>
            </a:r>
            <a:r>
              <a:rPr lang="fi-FI" sz="2000" dirty="0" err="1" smtClean="0">
                <a:latin typeface="Times New Roman" panose="02020603050405020304" pitchFamily="18" charset="0"/>
                <a:cs typeface="Times New Roman" panose="02020603050405020304" pitchFamily="18" charset="0"/>
              </a:rPr>
              <a:t>hence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necessety</a:t>
            </a:r>
            <a:r>
              <a:rPr lang="fi-FI" sz="2000" dirty="0" smtClean="0">
                <a:latin typeface="Times New Roman" panose="02020603050405020304" pitchFamily="18" charset="0"/>
                <a:cs typeface="Times New Roman" panose="02020603050405020304" pitchFamily="18" charset="0"/>
              </a:rPr>
              <a:t> of a </a:t>
            </a:r>
            <a:r>
              <a:rPr lang="fi-FI" sz="2000" dirty="0" err="1" smtClean="0">
                <a:latin typeface="Times New Roman" panose="02020603050405020304" pitchFamily="18" charset="0"/>
                <a:cs typeface="Times New Roman" panose="02020603050405020304" pitchFamily="18" charset="0"/>
              </a:rPr>
              <a:t>major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quick</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change</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institutions</a:t>
            </a:r>
            <a:r>
              <a:rPr lang="fi-FI"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fi-FI" sz="2000" dirty="0" err="1" smtClean="0">
                <a:latin typeface="Times New Roman" panose="02020603050405020304" pitchFamily="18" charset="0"/>
                <a:cs typeface="Times New Roman" panose="02020603050405020304" pitchFamily="18" charset="0"/>
              </a:rPr>
              <a:t>While</a:t>
            </a:r>
            <a:r>
              <a:rPr lang="fi-FI" sz="2000" dirty="0" smtClean="0">
                <a:latin typeface="Times New Roman" panose="02020603050405020304" pitchFamily="18" charset="0"/>
                <a:cs typeface="Times New Roman" panose="02020603050405020304" pitchFamily="18" charset="0"/>
              </a:rPr>
              <a:t> in </a:t>
            </a:r>
            <a:r>
              <a:rPr lang="fi-FI" sz="2000" dirty="0" err="1" smtClean="0">
                <a:solidFill>
                  <a:srgbClr val="FF0000"/>
                </a:solidFill>
                <a:latin typeface="Times New Roman" panose="02020603050405020304" pitchFamily="18" charset="0"/>
                <a:cs typeface="Times New Roman" panose="02020603050405020304" pitchFamily="18" charset="0"/>
              </a:rPr>
              <a:t>DEs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production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developed</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more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or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less</a:t>
            </a:r>
            <a:r>
              <a:rPr lang="fi-FI" sz="2000" dirty="0" smtClean="0">
                <a:latin typeface="Times New Roman" panose="02020603050405020304" pitchFamily="18" charset="0"/>
                <a:cs typeface="Times New Roman" panose="02020603050405020304" pitchFamily="18" charset="0"/>
              </a:rPr>
              <a:t> in tandem </a:t>
            </a:r>
            <a:r>
              <a:rPr lang="fi-FI" sz="2000" dirty="0" err="1" smtClean="0">
                <a:latin typeface="Times New Roman" panose="02020603050405020304" pitchFamily="18" charset="0"/>
                <a:cs typeface="Times New Roman" panose="02020603050405020304" pitchFamily="18" charset="0"/>
              </a:rPr>
              <a:t>with</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required</a:t>
            </a:r>
            <a:r>
              <a:rPr lang="fi-FI" sz="2000" dirty="0" smtClean="0">
                <a:latin typeface="Times New Roman" panose="02020603050405020304" pitchFamily="18" charset="0"/>
                <a:cs typeface="Times New Roman" panose="02020603050405020304" pitchFamily="18" charset="0"/>
              </a:rPr>
              <a:t> market </a:t>
            </a:r>
            <a:r>
              <a:rPr lang="fi-FI" sz="2000" dirty="0" err="1" smtClean="0">
                <a:latin typeface="Times New Roman" panose="02020603050405020304" pitchFamily="18" charset="0"/>
                <a:cs typeface="Times New Roman" panose="02020603050405020304" pitchFamily="18" charset="0"/>
              </a:rPr>
              <a:t>institutions</a:t>
            </a:r>
            <a:r>
              <a:rPr lang="fi-FI" sz="2000" dirty="0" smtClean="0">
                <a:latin typeface="Times New Roman" panose="02020603050405020304" pitchFamily="18" charset="0"/>
                <a:cs typeface="Times New Roman" panose="02020603050405020304" pitchFamily="18" charset="0"/>
              </a:rPr>
              <a:t>, in </a:t>
            </a: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latin typeface="Times New Roman" panose="02020603050405020304" pitchFamily="18" charset="0"/>
                <a:cs typeface="Times New Roman" panose="02020603050405020304" pitchFamily="18" charset="0"/>
              </a:rPr>
              <a:t> a </a:t>
            </a:r>
            <a:r>
              <a:rPr lang="fi-FI" sz="2000" dirty="0" err="1" smtClean="0">
                <a:latin typeface="Times New Roman" panose="02020603050405020304" pitchFamily="18" charset="0"/>
                <a:cs typeface="Times New Roman" panose="02020603050405020304" pitchFamily="18" charset="0"/>
              </a:rPr>
              <a:t>modern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production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sector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might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already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exist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but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with</a:t>
            </a:r>
            <a:r>
              <a:rPr lang="fi-FI" sz="2000" dirty="0" smtClean="0">
                <a:latin typeface="Times New Roman" panose="02020603050405020304" pitchFamily="18" charset="0"/>
                <a:cs typeface="Times New Roman" panose="02020603050405020304" pitchFamily="18" charset="0"/>
              </a:rPr>
              <a:t> no/</a:t>
            </a:r>
            <a:r>
              <a:rPr lang="fi-FI" sz="2000" dirty="0" err="1" smtClean="0">
                <a:latin typeface="Times New Roman" panose="02020603050405020304" pitchFamily="18" charset="0"/>
                <a:cs typeface="Times New Roman" panose="02020603050405020304" pitchFamily="18" charset="0"/>
              </a:rPr>
              <a:t>underdeveloped</a:t>
            </a:r>
            <a:r>
              <a:rPr lang="fi-FI" sz="2000" dirty="0" smtClean="0">
                <a:latin typeface="Times New Roman" panose="02020603050405020304" pitchFamily="18" charset="0"/>
                <a:cs typeface="Times New Roman" panose="02020603050405020304" pitchFamily="18" charset="0"/>
              </a:rPr>
              <a:t> market </a:t>
            </a:r>
            <a:r>
              <a:rPr lang="fi-FI" sz="2000" dirty="0" err="1" smtClean="0">
                <a:latin typeface="Times New Roman" panose="02020603050405020304" pitchFamily="18" charset="0"/>
                <a:cs typeface="Times New Roman" panose="02020603050405020304" pitchFamily="18" charset="0"/>
              </a:rPr>
              <a:t>or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government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infrastructure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Thus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transition</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process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had</a:t>
            </a:r>
            <a:r>
              <a:rPr lang="fi-FI" sz="2000" dirty="0" smtClean="0">
                <a:latin typeface="Times New Roman" panose="02020603050405020304" pitchFamily="18" charset="0"/>
                <a:cs typeface="Times New Roman" panose="02020603050405020304" pitchFamily="18" charset="0"/>
              </a:rPr>
              <a:t> to </a:t>
            </a:r>
            <a:r>
              <a:rPr lang="fi-FI" sz="2000" dirty="0" err="1" smtClean="0">
                <a:latin typeface="Times New Roman" panose="02020603050405020304" pitchFamily="18" charset="0"/>
                <a:cs typeface="Times New Roman" panose="02020603050405020304" pitchFamily="18" charset="0"/>
              </a:rPr>
              <a:t>deal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with</a:t>
            </a:r>
            <a:r>
              <a:rPr lang="fi-FI" sz="2000" dirty="0" smtClean="0">
                <a:latin typeface="Times New Roman" panose="02020603050405020304" pitchFamily="18" charset="0"/>
                <a:cs typeface="Times New Roman" panose="02020603050405020304" pitchFamily="18" charset="0"/>
              </a:rPr>
              <a:t> a </a:t>
            </a:r>
            <a:r>
              <a:rPr lang="fi-FI" sz="2000" dirty="0" err="1" smtClean="0">
                <a:latin typeface="Times New Roman" panose="02020603050405020304" pitchFamily="18" charset="0"/>
                <a:cs typeface="Times New Roman" panose="02020603050405020304" pitchFamily="18" charset="0"/>
              </a:rPr>
              <a:t>noncontinious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nonmarginal</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bulky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change</a:t>
            </a:r>
            <a:r>
              <a:rPr lang="fi-FI" sz="2000" dirty="0" smtClean="0">
                <a:latin typeface="Times New Roman" panose="02020603050405020304" pitchFamily="18" charset="0"/>
                <a:cs typeface="Times New Roman" panose="02020603050405020304" pitchFamily="18" charset="0"/>
              </a:rPr>
              <a:t>. </a:t>
            </a:r>
            <a:r>
              <a:rPr lang="fi-FI" sz="2000" dirty="0" err="1" smtClean="0">
                <a:solidFill>
                  <a:srgbClr val="FF0000"/>
                </a:solidFill>
                <a:latin typeface="Times New Roman" panose="02020603050405020304" pitchFamily="18" charset="0"/>
                <a:cs typeface="Times New Roman" panose="02020603050405020304" pitchFamily="18" charset="0"/>
              </a:rPr>
              <a:t>TEs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are</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greater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need</a:t>
            </a:r>
            <a:r>
              <a:rPr lang="fi-FI" sz="2000" dirty="0" smtClean="0">
                <a:latin typeface="Times New Roman" panose="02020603050405020304" pitchFamily="18" charset="0"/>
                <a:cs typeface="Times New Roman" panose="02020603050405020304" pitchFamily="18" charset="0"/>
              </a:rPr>
              <a:t> of market </a:t>
            </a:r>
            <a:r>
              <a:rPr lang="fi-FI" sz="2000" dirty="0" err="1" smtClean="0">
                <a:latin typeface="Times New Roman" panose="02020603050405020304" pitchFamily="18" charset="0"/>
                <a:cs typeface="Times New Roman" panose="02020603050405020304" pitchFamily="18" charset="0"/>
              </a:rPr>
              <a:t>institutions</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but</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they</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face</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higher</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barriers</a:t>
            </a:r>
            <a:r>
              <a:rPr lang="fi-FI" sz="2000" dirty="0" smtClean="0">
                <a:latin typeface="Times New Roman" panose="02020603050405020304" pitchFamily="18" charset="0"/>
                <a:cs typeface="Times New Roman" panose="02020603050405020304" pitchFamily="18" charset="0"/>
              </a:rPr>
              <a:t> in </a:t>
            </a:r>
            <a:r>
              <a:rPr lang="fi-FI" sz="2000" dirty="0" err="1" smtClean="0">
                <a:latin typeface="Times New Roman" panose="02020603050405020304" pitchFamily="18" charset="0"/>
                <a:cs typeface="Times New Roman" panose="02020603050405020304" pitchFamily="18" charset="0"/>
              </a:rPr>
              <a:t>developing</a:t>
            </a:r>
            <a:r>
              <a:rPr lang="fi-FI" sz="2000" dirty="0" smtClean="0">
                <a:latin typeface="Times New Roman" panose="02020603050405020304" pitchFamily="18" charset="0"/>
                <a:cs typeface="Times New Roman" panose="02020603050405020304" pitchFamily="18" charset="0"/>
              </a:rPr>
              <a:t> </a:t>
            </a:r>
            <a:r>
              <a:rPr lang="fi-FI" sz="2000" dirty="0" err="1" smtClean="0">
                <a:latin typeface="Times New Roman" panose="02020603050405020304" pitchFamily="18" charset="0"/>
                <a:cs typeface="Times New Roman" panose="02020603050405020304" pitchFamily="18" charset="0"/>
              </a:rPr>
              <a:t>them</a:t>
            </a:r>
            <a:r>
              <a:rPr lang="fi-FI" sz="2000" dirty="0" smtClean="0">
                <a:latin typeface="Times New Roman" panose="02020603050405020304" pitchFamily="18" charset="0"/>
                <a:cs typeface="Times New Roman" panose="02020603050405020304" pitchFamily="18" charset="0"/>
              </a:rPr>
              <a:t>. </a:t>
            </a:r>
          </a:p>
          <a:p>
            <a:pPr marL="0" indent="0">
              <a:buNone/>
            </a:pPr>
            <a:endParaRPr lang="fi-FI" sz="1500" dirty="0"/>
          </a:p>
          <a:p>
            <a:pPr marL="0" indent="0">
              <a:buNone/>
            </a:pPr>
            <a:endParaRPr lang="fi-FI" sz="1500" dirty="0"/>
          </a:p>
          <a:p>
            <a:pPr marL="0" indent="0">
              <a:buNone/>
            </a:pPr>
            <a:endParaRPr lang="fi-FI" sz="1500" dirty="0" smtClean="0"/>
          </a:p>
          <a:p>
            <a:pPr marL="0" indent="0">
              <a:buNone/>
            </a:pPr>
            <a:endParaRPr lang="fi-FI" sz="2500" dirty="0"/>
          </a:p>
          <a:p>
            <a:pPr marL="0" indent="0">
              <a:buNone/>
            </a:pPr>
            <a:endParaRPr lang="fi-FI" sz="2500" dirty="0"/>
          </a:p>
          <a:p>
            <a:pPr marL="0" indent="0">
              <a:buNone/>
            </a:pPr>
            <a:endParaRPr lang="fi-FI" sz="2500" dirty="0" smtClean="0"/>
          </a:p>
          <a:p>
            <a:pPr marL="0" indent="0">
              <a:buNone/>
            </a:pPr>
            <a:endParaRPr lang="fi-FI" dirty="0"/>
          </a:p>
          <a:p>
            <a:pPr marL="0" indent="0">
              <a:buNone/>
            </a:pPr>
            <a:endParaRPr lang="en-US" dirty="0"/>
          </a:p>
        </p:txBody>
      </p:sp>
    </p:spTree>
    <p:extLst>
      <p:ext uri="{BB962C8B-B14F-4D97-AF65-F5344CB8AC3E}">
        <p14:creationId xmlns:p14="http://schemas.microsoft.com/office/powerpoint/2010/main" val="4157118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Differences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between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TEs</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DEs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summary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fi-FI" sz="2500" dirty="0" err="1" smtClean="0">
                <a:solidFill>
                  <a:srgbClr val="FF0000"/>
                </a:solidFill>
                <a:latin typeface="Times New Roman" panose="02020603050405020304" pitchFamily="18" charset="0"/>
                <a:cs typeface="Times New Roman" panose="02020603050405020304" pitchFamily="18" charset="0"/>
              </a:rPr>
              <a:t>TEs</a:t>
            </a:r>
            <a:r>
              <a:rPr lang="fi-FI" sz="2500" dirty="0" smtClean="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are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endowed</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with</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many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more</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objects</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both</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material</a:t>
            </a:r>
            <a:r>
              <a:rPr lang="fi-FI" sz="2500" dirty="0">
                <a:latin typeface="Times New Roman" panose="02020603050405020304" pitchFamily="18" charset="0"/>
                <a:cs typeface="Times New Roman" panose="02020603050405020304" pitchFamily="18" charset="0"/>
              </a:rPr>
              <a:t> and </a:t>
            </a:r>
            <a:r>
              <a:rPr lang="fi-FI" sz="2500" dirty="0" err="1">
                <a:latin typeface="Times New Roman" panose="02020603050405020304" pitchFamily="18" charset="0"/>
                <a:cs typeface="Times New Roman" panose="02020603050405020304" pitchFamily="18" charset="0"/>
              </a:rPr>
              <a:t>human</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but</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many</a:t>
            </a:r>
            <a:r>
              <a:rPr lang="fi-FI" sz="2500" dirty="0">
                <a:latin typeface="Times New Roman" panose="02020603050405020304" pitchFamily="18" charset="0"/>
                <a:cs typeface="Times New Roman" panose="02020603050405020304" pitchFamily="18" charset="0"/>
              </a:rPr>
              <a:t> of </a:t>
            </a:r>
            <a:r>
              <a:rPr lang="fi-FI" sz="2500" dirty="0" err="1">
                <a:latin typeface="Times New Roman" panose="02020603050405020304" pitchFamily="18" charset="0"/>
                <a:cs typeface="Times New Roman" panose="02020603050405020304" pitchFamily="18" charset="0"/>
              </a:rPr>
              <a:t>them</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embody</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wrong</a:t>
            </a:r>
            <a:r>
              <a:rPr lang="fi-FI" sz="2500" dirty="0">
                <a:latin typeface="Times New Roman" panose="02020603050405020304" pitchFamily="18" charset="0"/>
                <a:cs typeface="Times New Roman" panose="02020603050405020304" pitchFamily="18" charset="0"/>
              </a:rPr>
              <a:t> </a:t>
            </a:r>
            <a:r>
              <a:rPr lang="fi-FI" sz="2500" dirty="0" err="1">
                <a:latin typeface="Times New Roman" panose="02020603050405020304" pitchFamily="18" charset="0"/>
                <a:cs typeface="Times New Roman" panose="02020603050405020304" pitchFamily="18" charset="0"/>
              </a:rPr>
              <a:t>ideas</a:t>
            </a:r>
            <a:r>
              <a:rPr lang="fi-FI" sz="2500" dirty="0">
                <a:latin typeface="Times New Roman" panose="02020603050405020304" pitchFamily="18" charset="0"/>
                <a:cs typeface="Times New Roman" panose="02020603050405020304" pitchFamily="18" charset="0"/>
              </a:rPr>
              <a:t> (Paul </a:t>
            </a:r>
            <a:r>
              <a:rPr lang="fi-FI" sz="2500" dirty="0" err="1">
                <a:latin typeface="Times New Roman" panose="02020603050405020304" pitchFamily="18" charset="0"/>
                <a:cs typeface="Times New Roman" panose="02020603050405020304" pitchFamily="18" charset="0"/>
              </a:rPr>
              <a:t>Romer</a:t>
            </a:r>
            <a:r>
              <a:rPr lang="fi-FI" sz="2500" dirty="0">
                <a:latin typeface="Times New Roman" panose="02020603050405020304" pitchFamily="18" charset="0"/>
                <a:cs typeface="Times New Roman" panose="02020603050405020304" pitchFamily="18" charset="0"/>
              </a:rPr>
              <a:t> 1993). </a:t>
            </a:r>
            <a:endParaRPr lang="fi-FI" sz="2500" dirty="0" smtClean="0">
              <a:latin typeface="Times New Roman" panose="02020603050405020304" pitchFamily="18" charset="0"/>
              <a:cs typeface="Times New Roman" panose="02020603050405020304" pitchFamily="18" charset="0"/>
            </a:endParaRP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dirty="0" err="1" smtClean="0">
                <a:latin typeface="Times New Roman" panose="02020603050405020304" pitchFamily="18" charset="0"/>
                <a:cs typeface="Times New Roman" panose="02020603050405020304" pitchFamily="18" charset="0"/>
              </a:rPr>
              <a:t>But</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since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they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have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come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from</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different</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heritages</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the</a:t>
            </a:r>
            <a:r>
              <a:rPr lang="fi-FI" sz="2500" dirty="0" smtClean="0">
                <a:latin typeface="Times New Roman" panose="02020603050405020304" pitchFamily="18" charset="0"/>
                <a:cs typeface="Times New Roman" panose="02020603050405020304" pitchFamily="18" charset="0"/>
              </a:rPr>
              <a:t> mix of </a:t>
            </a:r>
            <a:r>
              <a:rPr lang="fi-FI" sz="2500" dirty="0" err="1" smtClean="0">
                <a:latin typeface="Times New Roman" panose="02020603050405020304" pitchFamily="18" charset="0"/>
                <a:cs typeface="Times New Roman" panose="02020603050405020304" pitchFamily="18" charset="0"/>
              </a:rPr>
              <a:t>policy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instruments</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their</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exact</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shape</a:t>
            </a:r>
            <a:r>
              <a:rPr lang="fi-FI" sz="2500" dirty="0" smtClean="0">
                <a:latin typeface="Times New Roman" panose="02020603050405020304" pitchFamily="18" charset="0"/>
                <a:cs typeface="Times New Roman" panose="02020603050405020304" pitchFamily="18" charset="0"/>
              </a:rPr>
              <a:t> and </a:t>
            </a:r>
            <a:r>
              <a:rPr lang="fi-FI" sz="2500" dirty="0" err="1" smtClean="0">
                <a:latin typeface="Times New Roman" panose="02020603050405020304" pitchFamily="18" charset="0"/>
                <a:cs typeface="Times New Roman" panose="02020603050405020304" pitchFamily="18" charset="0"/>
              </a:rPr>
              <a:t>emphasis</a:t>
            </a:r>
            <a:r>
              <a:rPr lang="fi-FI" sz="2500" dirty="0">
                <a:latin typeface="Times New Roman" panose="02020603050405020304" pitchFamily="18" charset="0"/>
                <a:cs typeface="Times New Roman" panose="02020603050405020304" pitchFamily="18" charset="0"/>
              </a:rPr>
              <a:t> </a:t>
            </a:r>
            <a:r>
              <a:rPr lang="fi-FI" sz="2500" dirty="0" smtClean="0">
                <a:latin typeface="Times New Roman" panose="02020603050405020304" pitchFamily="18" charset="0"/>
                <a:cs typeface="Times New Roman" panose="02020603050405020304" pitchFamily="18" charset="0"/>
              </a:rPr>
              <a:t>and </a:t>
            </a:r>
            <a:r>
              <a:rPr lang="fi-FI" sz="2500" dirty="0" err="1" smtClean="0">
                <a:latin typeface="Times New Roman" panose="02020603050405020304" pitchFamily="18" charset="0"/>
                <a:cs typeface="Times New Roman" panose="02020603050405020304" pitchFamily="18" charset="0"/>
              </a:rPr>
              <a:t>the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pace</a:t>
            </a:r>
            <a:r>
              <a:rPr lang="fi-FI" sz="2500" dirty="0" smtClean="0">
                <a:latin typeface="Times New Roman" panose="02020603050405020304" pitchFamily="18" charset="0"/>
                <a:cs typeface="Times New Roman" panose="02020603050405020304" pitchFamily="18" charset="0"/>
              </a:rPr>
              <a:t> and </a:t>
            </a:r>
            <a:r>
              <a:rPr lang="fi-FI" sz="2500" dirty="0" err="1" smtClean="0">
                <a:latin typeface="Times New Roman" panose="02020603050405020304" pitchFamily="18" charset="0"/>
                <a:cs typeface="Times New Roman" panose="02020603050405020304" pitchFamily="18" charset="0"/>
              </a:rPr>
              <a:t>sequence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may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differ</a:t>
            </a:r>
            <a:r>
              <a:rPr lang="fi-FI" sz="2500" dirty="0" smtClean="0">
                <a:latin typeface="Times New Roman" panose="02020603050405020304" pitchFamily="18" charset="0"/>
                <a:cs typeface="Times New Roman" panose="02020603050405020304" pitchFamily="18" charset="0"/>
              </a:rPr>
              <a:t>. </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fi-FI" sz="2500" dirty="0" err="1" smtClean="0">
                <a:solidFill>
                  <a:srgbClr val="FF0000"/>
                </a:solidFill>
                <a:latin typeface="Times New Roman" panose="02020603050405020304" pitchFamily="18" charset="0"/>
                <a:cs typeface="Times New Roman" panose="02020603050405020304" pitchFamily="18" charset="0"/>
              </a:rPr>
              <a:t>DEs</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demand</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mostly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ordinary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technological</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transfers</a:t>
            </a:r>
            <a:r>
              <a:rPr lang="fi-FI" sz="2500" dirty="0" smtClean="0">
                <a:latin typeface="Times New Roman" panose="02020603050405020304" pitchFamily="18" charset="0"/>
                <a:cs typeface="Times New Roman" panose="02020603050405020304" pitchFamily="18" charset="0"/>
              </a:rPr>
              <a:t>, </a:t>
            </a:r>
            <a:r>
              <a:rPr lang="fi-FI" sz="2500" dirty="0" err="1" smtClean="0">
                <a:solidFill>
                  <a:srgbClr val="FF0000"/>
                </a:solidFill>
                <a:latin typeface="Times New Roman" panose="02020603050405020304" pitchFamily="18" charset="0"/>
                <a:cs typeface="Times New Roman" panose="02020603050405020304" pitchFamily="18" charset="0"/>
              </a:rPr>
              <a:t>TEs</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require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mostly</a:t>
            </a:r>
            <a:r>
              <a:rPr lang="fi-FI" sz="2500" dirty="0" smtClean="0">
                <a:latin typeface="Times New Roman" panose="02020603050405020304" pitchFamily="18" charset="0"/>
                <a:cs typeface="Times New Roman" panose="02020603050405020304" pitchFamily="18" charset="0"/>
              </a:rPr>
              <a:t> and </a:t>
            </a:r>
            <a:r>
              <a:rPr lang="fi-FI" sz="2500" dirty="0" err="1" smtClean="0">
                <a:latin typeface="Times New Roman" panose="02020603050405020304" pitchFamily="18" charset="0"/>
                <a:cs typeface="Times New Roman" panose="02020603050405020304" pitchFamily="18" charset="0"/>
              </a:rPr>
              <a:t>more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urgently</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massive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importation</a:t>
            </a:r>
            <a:r>
              <a:rPr lang="fi-FI" sz="2500" dirty="0" smtClean="0">
                <a:latin typeface="Times New Roman" panose="02020603050405020304" pitchFamily="18" charset="0"/>
                <a:cs typeface="Times New Roman" panose="02020603050405020304" pitchFamily="18" charset="0"/>
              </a:rPr>
              <a:t> of </a:t>
            </a:r>
            <a:r>
              <a:rPr lang="fi-FI" sz="2500" dirty="0" err="1" smtClean="0">
                <a:latin typeface="Times New Roman" panose="02020603050405020304" pitchFamily="18" charset="0"/>
                <a:cs typeface="Times New Roman" panose="02020603050405020304" pitchFamily="18" charset="0"/>
              </a:rPr>
              <a:t>modern</a:t>
            </a:r>
            <a:r>
              <a:rPr lang="fi-FI" sz="2500" dirty="0" smtClean="0">
                <a:latin typeface="Times New Roman" panose="02020603050405020304" pitchFamily="18" charset="0"/>
                <a:cs typeface="Times New Roman" panose="02020603050405020304" pitchFamily="18" charset="0"/>
              </a:rPr>
              <a:t> market, </a:t>
            </a:r>
            <a:r>
              <a:rPr lang="fi-FI" sz="2500" dirty="0" err="1" smtClean="0">
                <a:latin typeface="Times New Roman" panose="02020603050405020304" pitchFamily="18" charset="0"/>
                <a:cs typeface="Times New Roman" panose="02020603050405020304" pitchFamily="18" charset="0"/>
              </a:rPr>
              <a:t>financial</a:t>
            </a:r>
            <a:r>
              <a:rPr lang="fi-FI" sz="2500" dirty="0" smtClean="0">
                <a:latin typeface="Times New Roman" panose="02020603050405020304" pitchFamily="18" charset="0"/>
                <a:cs typeface="Times New Roman" panose="02020603050405020304" pitchFamily="18" charset="0"/>
              </a:rPr>
              <a:t> and </a:t>
            </a:r>
            <a:r>
              <a:rPr lang="fi-FI" sz="2500" dirty="0" err="1" smtClean="0">
                <a:latin typeface="Times New Roman" panose="02020603050405020304" pitchFamily="18" charset="0"/>
                <a:cs typeface="Times New Roman" panose="02020603050405020304" pitchFamily="18" charset="0"/>
              </a:rPr>
              <a:t>corporate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governance</a:t>
            </a:r>
            <a:r>
              <a:rPr lang="fi-FI" sz="2500" dirty="0" smtClean="0">
                <a:latin typeface="Times New Roman" panose="02020603050405020304" pitchFamily="18" charset="0"/>
                <a:cs typeface="Times New Roman" panose="02020603050405020304" pitchFamily="18" charset="0"/>
              </a:rPr>
              <a:t> </a:t>
            </a:r>
            <a:r>
              <a:rPr lang="fi-FI" sz="2500" dirty="0" err="1" smtClean="0">
                <a:latin typeface="Times New Roman" panose="02020603050405020304" pitchFamily="18" charset="0"/>
                <a:cs typeface="Times New Roman" panose="02020603050405020304" pitchFamily="18" charset="0"/>
              </a:rPr>
              <a:t>services</a:t>
            </a:r>
            <a:r>
              <a:rPr lang="fi-FI" sz="2500" dirty="0" smtClean="0">
                <a:latin typeface="Times New Roman" panose="02020603050405020304" pitchFamily="18" charset="0"/>
                <a:cs typeface="Times New Roman" panose="02020603050405020304" pitchFamily="18" charset="0"/>
              </a:rPr>
              <a:t>.  </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3776236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Fuel-exporting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countries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199" y="1733798"/>
            <a:ext cx="11108377" cy="4880758"/>
          </a:xfrm>
          <a:prstGeom prst="rect">
            <a:avLst/>
          </a:prstGeom>
        </p:spPr>
      </p:pic>
      <p:sp>
        <p:nvSpPr>
          <p:cNvPr id="5" name="5-Point Star 4"/>
          <p:cNvSpPr/>
          <p:nvPr/>
        </p:nvSpPr>
        <p:spPr>
          <a:xfrm>
            <a:off x="2576946" y="3550721"/>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0923320" y="4938154"/>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580416" y="3293423"/>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5412675" y="4768930"/>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737264" y="3592284"/>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434452" y="3293423"/>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0434452" y="4174177"/>
            <a:ext cx="314696" cy="338447"/>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207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EMs </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according to FTSE 2016) in World GDP, 2015</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7706752"/>
              </p:ext>
            </p:extLst>
          </p:nvPr>
        </p:nvGraphicFramePr>
        <p:xfrm>
          <a:off x="838200" y="1496291"/>
          <a:ext cx="10515600" cy="4680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6161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a:t>
            </a:r>
            <a:r>
              <a:rPr lang="en-US" b="1" dirty="0" smtClean="0">
                <a:latin typeface="Times New Roman" panose="02020603050405020304" pitchFamily="18" charset="0"/>
                <a:cs typeface="Times New Roman" panose="02020603050405020304" pitchFamily="18" charset="0"/>
              </a:rPr>
              <a:t>Export,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764758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5324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a:t>
            </a:r>
            <a:r>
              <a:rPr lang="en-US" b="1" dirty="0" smtClean="0">
                <a:latin typeface="Times New Roman" panose="02020603050405020304" pitchFamily="18" charset="0"/>
                <a:cs typeface="Times New Roman" panose="02020603050405020304" pitchFamily="18" charset="0"/>
              </a:rPr>
              <a:t>FDI, net inflows, 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53648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6605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EMs (according to FTSE 2016) in World </a:t>
            </a:r>
            <a:r>
              <a:rPr lang="en-US" b="1" dirty="0" smtClean="0">
                <a:latin typeface="Times New Roman" panose="02020603050405020304" pitchFamily="18" charset="0"/>
                <a:cs typeface="Times New Roman" panose="02020603050405020304" pitchFamily="18" charset="0"/>
              </a:rPr>
              <a:t>population, </a:t>
            </a:r>
            <a:r>
              <a:rPr lang="en-US" b="1" dirty="0">
                <a:latin typeface="Times New Roman" panose="02020603050405020304" pitchFamily="18" charset="0"/>
                <a:cs typeface="Times New Roman" panose="02020603050405020304" pitchFamily="18" charset="0"/>
              </a:rPr>
              <a:t>2015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76600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0339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Alternative data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1026" name="Picture 2" descr="Kuvahaun tulos haulle economic growth in emerging mar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34996"/>
            <a:ext cx="10515600" cy="535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9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449"/>
          </a:xfrm>
        </p:spPr>
        <p:txBody>
          <a:bodyPr>
            <a:noAutofit/>
          </a:bodyPr>
          <a:lstStyle/>
          <a:p>
            <a:r>
              <a:rPr lang="en-US" b="1" dirty="0" smtClean="0">
                <a:latin typeface="Times New Roman" panose="02020603050405020304" pitchFamily="18" charset="0"/>
                <a:cs typeface="Times New Roman" panose="02020603050405020304" pitchFamily="18" charset="0"/>
              </a:rPr>
              <a:t>Share in world GDP</a:t>
            </a:r>
            <a:endParaRPr lang="fi-FI"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1058779" y="1203158"/>
            <a:ext cx="10383253" cy="5372100"/>
          </a:xfrm>
          <a:prstGeom prst="rect">
            <a:avLst/>
          </a:prstGeom>
        </p:spPr>
      </p:pic>
    </p:spTree>
    <p:extLst>
      <p:ext uri="{BB962C8B-B14F-4D97-AF65-F5344CB8AC3E}">
        <p14:creationId xmlns:p14="http://schemas.microsoft.com/office/powerpoint/2010/main" val="73399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Classification</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countries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with</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respect</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their</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accessibility</a:t>
            </a:r>
            <a:r>
              <a:rPr lang="fi-FI" b="1" dirty="0" smtClean="0">
                <a:latin typeface="Times New Roman" panose="02020603050405020304" pitchFamily="18" charset="0"/>
                <a:cs typeface="Times New Roman" panose="02020603050405020304" pitchFamily="18" charset="0"/>
              </a:rPr>
              <a:t> to </a:t>
            </a:r>
            <a:r>
              <a:rPr lang="fi-FI" b="1" dirty="0" err="1" smtClean="0">
                <a:latin typeface="Times New Roman" panose="02020603050405020304" pitchFamily="18" charset="0"/>
                <a:cs typeface="Times New Roman" panose="02020603050405020304" pitchFamily="18" charset="0"/>
              </a:rPr>
              <a:t>foreign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investors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1690688"/>
            <a:ext cx="12191999" cy="4988408"/>
          </a:xfrm>
          <a:prstGeom prst="rect">
            <a:avLst/>
          </a:prstGeom>
        </p:spPr>
      </p:pic>
    </p:spTree>
    <p:extLst>
      <p:ext uri="{BB962C8B-B14F-4D97-AF65-F5344CB8AC3E}">
        <p14:creationId xmlns:p14="http://schemas.microsoft.com/office/powerpoint/2010/main" val="8764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2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capitalization </a:t>
            </a:r>
            <a:r>
              <a:rPr lang="en-US" sz="2000" dirty="0">
                <a:latin typeface="Times New Roman" panose="02020603050405020304" pitchFamily="18" charset="0"/>
                <a:cs typeface="Times New Roman" panose="02020603050405020304" pitchFamily="18" charset="0"/>
              </a:rPr>
              <a:t>refers the total dollar market value of a company's outstanding shares. Commonly referred to as "</a:t>
            </a:r>
            <a:r>
              <a:rPr 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 cap</a:t>
            </a:r>
            <a:r>
              <a:rPr lang="en-US" sz="2000" dirty="0">
                <a:latin typeface="Times New Roman" panose="02020603050405020304" pitchFamily="18" charset="0"/>
                <a:cs typeface="Times New Roman" panose="02020603050405020304" pitchFamily="18" charset="0"/>
              </a:rPr>
              <a:t>," it is calculated by multiplying a company's shares outstanding by the current market price of one share. The investment community uses this figure to determine a company's size, as opposed to using sales or total asset figures.</a:t>
            </a:r>
            <a:br>
              <a:rPr lang="en-US" sz="2000" dirty="0">
                <a:latin typeface="Times New Roman" panose="02020603050405020304" pitchFamily="18" charset="0"/>
                <a:cs typeface="Times New Roman" panose="02020603050405020304" pitchFamily="18" charset="0"/>
              </a:rPr>
            </a:b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22693" y="1690689"/>
            <a:ext cx="11102197" cy="4906054"/>
          </a:xfrm>
          <a:prstGeom prst="rect">
            <a:avLst/>
          </a:prstGeom>
        </p:spPr>
      </p:pic>
    </p:spTree>
    <p:extLst>
      <p:ext uri="{BB962C8B-B14F-4D97-AF65-F5344CB8AC3E}">
        <p14:creationId xmlns:p14="http://schemas.microsoft.com/office/powerpoint/2010/main" val="3965761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What we study about emerging economies</a:t>
            </a:r>
            <a:r>
              <a:rPr lang="fi-FI" b="1" dirty="0" smtClean="0">
                <a:latin typeface="Times New Roman" panose="02020603050405020304" pitchFamily="18" charset="0"/>
                <a:cs typeface="Times New Roman" panose="02020603050405020304" pitchFamily="18" charset="0"/>
              </a:rPr>
              <a:t>/</a:t>
            </a:r>
            <a:r>
              <a:rPr lang="fi-FI" b="1" dirty="0" err="1" smtClean="0">
                <a:latin typeface="Times New Roman" panose="02020603050405020304" pitchFamily="18" charset="0"/>
                <a:cs typeface="Times New Roman" panose="02020603050405020304" pitchFamily="18" charset="0"/>
              </a:rPr>
              <a:t>markets</a:t>
            </a:r>
            <a:r>
              <a:rPr lang="en-US" b="1" dirty="0" smtClean="0">
                <a:latin typeface="Times New Roman" panose="02020603050405020304" pitchFamily="18" charset="0"/>
                <a:cs typeface="Times New Roman" panose="02020603050405020304" pitchFamily="18" charset="0"/>
              </a:rPr>
              <a:t> in this course</a:t>
            </a:r>
            <a:r>
              <a:rPr lang="fi-FI"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fi-FI" b="1" dirty="0" err="1" smtClean="0">
                <a:latin typeface="Times New Roman" panose="02020603050405020304" pitchFamily="18" charset="0"/>
                <a:cs typeface="Times New Roman" panose="02020603050405020304" pitchFamily="18" charset="0"/>
              </a:rPr>
              <a:t>Factors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that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are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relevant</a:t>
            </a:r>
            <a:r>
              <a:rPr lang="fi-FI" b="1" dirty="0" smtClean="0">
                <a:latin typeface="Times New Roman" panose="02020603050405020304" pitchFamily="18" charset="0"/>
                <a:cs typeface="Times New Roman" panose="02020603050405020304" pitchFamily="18" charset="0"/>
              </a:rPr>
              <a:t> for </a:t>
            </a:r>
            <a:r>
              <a:rPr lang="fi-FI" b="1" dirty="0" err="1" smtClean="0">
                <a:latin typeface="Times New Roman" panose="02020603050405020304" pitchFamily="18" charset="0"/>
                <a:cs typeface="Times New Roman" panose="02020603050405020304" pitchFamily="18" charset="0"/>
              </a:rPr>
              <a:t>direct</a:t>
            </a:r>
            <a:r>
              <a:rPr lang="fi-FI" b="1" dirty="0" smtClean="0">
                <a:latin typeface="Times New Roman" panose="02020603050405020304" pitchFamily="18" charset="0"/>
                <a:cs typeface="Times New Roman" panose="02020603050405020304" pitchFamily="18" charset="0"/>
              </a:rPr>
              <a:t> and portfolio </a:t>
            </a:r>
            <a:r>
              <a:rPr lang="fi-FI" b="1" dirty="0" err="1" smtClean="0">
                <a:latin typeface="Times New Roman" panose="02020603050405020304" pitchFamily="18" charset="0"/>
                <a:cs typeface="Times New Roman" panose="02020603050405020304" pitchFamily="18" charset="0"/>
              </a:rPr>
              <a:t>investment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decisions</a:t>
            </a:r>
            <a:r>
              <a:rPr lang="fi-FI" b="1" dirty="0" smtClean="0">
                <a:latin typeface="Times New Roman" panose="02020603050405020304" pitchFamily="18" charset="0"/>
                <a:cs typeface="Times New Roman" panose="02020603050405020304" pitchFamily="18" charset="0"/>
              </a:rPr>
              <a:t> into </a:t>
            </a:r>
            <a:r>
              <a:rPr lang="fi-FI" b="1" dirty="0" err="1" smtClean="0">
                <a:latin typeface="Times New Roman" panose="02020603050405020304" pitchFamily="18" charset="0"/>
                <a:cs typeface="Times New Roman" panose="02020603050405020304" pitchFamily="18" charset="0"/>
              </a:rPr>
              <a:t>these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economies</a:t>
            </a:r>
            <a:r>
              <a:rPr lang="fi-FI" b="1" dirty="0" smtClean="0">
                <a:latin typeface="Times New Roman" panose="02020603050405020304" pitchFamily="18" charset="0"/>
                <a:cs typeface="Times New Roman" panose="02020603050405020304" pitchFamily="18" charset="0"/>
              </a:rPr>
              <a:t>:</a:t>
            </a:r>
          </a:p>
          <a:p>
            <a:pPr marL="457200" lvl="1" indent="0">
              <a:buNone/>
            </a:pP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Macroeconomic</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economic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growth</a:t>
            </a:r>
            <a:r>
              <a:rPr lang="fi-FI" dirty="0" smtClean="0">
                <a:latin typeface="Times New Roman" panose="02020603050405020304" pitchFamily="18" charset="0"/>
                <a:cs typeface="Times New Roman" panose="02020603050405020304" pitchFamily="18" charset="0"/>
              </a:rPr>
              <a:t>, business </a:t>
            </a:r>
            <a:r>
              <a:rPr lang="fi-FI" dirty="0" err="1" smtClean="0">
                <a:latin typeface="Times New Roman" panose="02020603050405020304" pitchFamily="18" charset="0"/>
                <a:cs typeface="Times New Roman" panose="02020603050405020304" pitchFamily="18" charset="0"/>
              </a:rPr>
              <a:t>cycles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income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distribution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living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standards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inflation</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exchange</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rates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macroeconomic</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crises</a:t>
            </a:r>
            <a:endParaRPr lang="fi-FI" dirty="0" smtClean="0">
              <a:latin typeface="Times New Roman" panose="02020603050405020304" pitchFamily="18" charset="0"/>
              <a:cs typeface="Times New Roman" panose="02020603050405020304" pitchFamily="18" charset="0"/>
            </a:endParaRPr>
          </a:p>
          <a:p>
            <a:pPr marL="457200" lvl="1" indent="0">
              <a:buNone/>
            </a:pPr>
            <a:endParaRPr lang="fi-FI" dirty="0" smtClean="0">
              <a:latin typeface="Times New Roman" panose="02020603050405020304" pitchFamily="18" charset="0"/>
              <a:cs typeface="Times New Roman" panose="02020603050405020304" pitchFamily="18" charset="0"/>
            </a:endParaRPr>
          </a:p>
          <a:p>
            <a:pPr marL="457200" lvl="1" indent="0">
              <a:buNone/>
            </a:pP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Institutional</a:t>
            </a:r>
            <a:r>
              <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i="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endParaRPr lang="fi-FI"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i-FI" b="1" dirty="0" smtClean="0">
              <a:latin typeface="Times New Roman" panose="02020603050405020304" pitchFamily="18" charset="0"/>
              <a:cs typeface="Times New Roman" panose="02020603050405020304" pitchFamily="18" charset="0"/>
            </a:endParaRPr>
          </a:p>
          <a:p>
            <a:pPr marL="0" indent="0">
              <a:buNone/>
            </a:pPr>
            <a:r>
              <a:rPr lang="fi-FI" b="1" dirty="0" err="1" smtClean="0">
                <a:latin typeface="Times New Roman" panose="02020603050405020304" pitchFamily="18" charset="0"/>
                <a:cs typeface="Times New Roman" panose="02020603050405020304" pitchFamily="18" charset="0"/>
              </a:rPr>
              <a:t>Multinationals</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local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companies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activities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fi-FI" b="1" dirty="0" smtClean="0">
              <a:latin typeface="Times New Roman" panose="02020603050405020304" pitchFamily="18" charset="0"/>
              <a:cs typeface="Times New Roman" panose="02020603050405020304" pitchFamily="18" charset="0"/>
            </a:endParaRPr>
          </a:p>
          <a:p>
            <a:pPr marL="0" indent="0">
              <a:buNone/>
            </a:pPr>
            <a:endParaRPr lang="fi-FI" b="1" dirty="0" smtClean="0">
              <a:latin typeface="Times New Roman" panose="02020603050405020304" pitchFamily="18" charset="0"/>
              <a:cs typeface="Times New Roman" panose="02020603050405020304" pitchFamily="18" charset="0"/>
            </a:endParaRPr>
          </a:p>
          <a:p>
            <a:pPr marL="0" indent="0">
              <a:buNone/>
            </a:pPr>
            <a:r>
              <a:rPr lang="fi-FI" b="1" dirty="0" smtClean="0">
                <a:latin typeface="Times New Roman" panose="02020603050405020304" pitchFamily="18" charset="0"/>
                <a:cs typeface="Times New Roman" panose="02020603050405020304" pitchFamily="18" charset="0"/>
              </a:rPr>
              <a:t>Industrial </a:t>
            </a:r>
            <a:r>
              <a:rPr lang="fi-FI" b="1" dirty="0" err="1" smtClean="0">
                <a:latin typeface="Times New Roman" panose="02020603050405020304" pitchFamily="18" charset="0"/>
                <a:cs typeface="Times New Roman" panose="02020603050405020304" pitchFamily="18" charset="0"/>
              </a:rPr>
              <a:t>development</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fi-FI" b="1" dirty="0" smtClean="0">
              <a:latin typeface="Times New Roman" panose="02020603050405020304" pitchFamily="18" charset="0"/>
              <a:cs typeface="Times New Roman" panose="02020603050405020304" pitchFamily="18" charset="0"/>
            </a:endParaRPr>
          </a:p>
          <a:p>
            <a:pPr marL="0" indent="0">
              <a:buNone/>
            </a:pPr>
            <a:r>
              <a:rPr lang="fi-FI" b="1" dirty="0">
                <a:latin typeface="Times New Roman" panose="02020603050405020304" pitchFamily="18" charset="0"/>
                <a:cs typeface="Times New Roman" panose="02020603050405020304" pitchFamily="18" charset="0"/>
              </a:rPr>
              <a:t>	</a:t>
            </a:r>
            <a:r>
              <a:rPr lang="fi-FI" i="1" dirty="0" smtClean="0">
                <a:latin typeface="Times New Roman" panose="02020603050405020304" pitchFamily="18" charset="0"/>
                <a:cs typeface="Times New Roman" panose="02020603050405020304" pitchFamily="18" charset="0"/>
              </a:rPr>
              <a:t>Industrial </a:t>
            </a:r>
            <a:r>
              <a:rPr lang="fi-FI" i="1" dirty="0" err="1" smtClean="0">
                <a:latin typeface="Times New Roman" panose="02020603050405020304" pitchFamily="18" charset="0"/>
                <a:cs typeface="Times New Roman" panose="02020603050405020304" pitchFamily="18" charset="0"/>
              </a:rPr>
              <a:t>sectors</a:t>
            </a:r>
            <a:r>
              <a:rPr lang="fi-FI" i="1" dirty="0" smtClean="0">
                <a:latin typeface="Times New Roman" panose="02020603050405020304" pitchFamily="18" charset="0"/>
                <a:cs typeface="Times New Roman" panose="02020603050405020304" pitchFamily="18" charset="0"/>
              </a:rPr>
              <a:t>, </a:t>
            </a:r>
            <a:r>
              <a:rPr lang="fi-FI" i="1" dirty="0" err="1" smtClean="0">
                <a:latin typeface="Times New Roman" panose="02020603050405020304" pitchFamily="18" charset="0"/>
                <a:cs typeface="Times New Roman" panose="02020603050405020304" pitchFamily="18" charset="0"/>
              </a:rPr>
              <a:t>policies</a:t>
            </a:r>
            <a:r>
              <a:rPr lang="fi-FI" i="1"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rPr>
              <a:t>and</a:t>
            </a:r>
            <a:r>
              <a:rPr lang="fi-FI" i="1" dirty="0" smtClean="0">
                <a:latin typeface="Times New Roman" panose="02020603050405020304" pitchFamily="18" charset="0"/>
                <a:cs typeface="Times New Roman" panose="02020603050405020304" pitchFamily="18" charset="0"/>
              </a:rPr>
              <a:t> </a:t>
            </a:r>
            <a:r>
              <a:rPr lang="fi-FI" i="1" dirty="0" err="1" smtClean="0">
                <a:latin typeface="Times New Roman" panose="02020603050405020304" pitchFamily="18" charset="0"/>
                <a:cs typeface="Times New Roman" panose="02020603050405020304" pitchFamily="18" charset="0"/>
              </a:rPr>
              <a:t>role</a:t>
            </a:r>
            <a:r>
              <a:rPr lang="fi-FI" i="1" dirty="0" smtClean="0">
                <a:latin typeface="Times New Roman" panose="02020603050405020304" pitchFamily="18" charset="0"/>
                <a:cs typeface="Times New Roman" panose="02020603050405020304" pitchFamily="18" charset="0"/>
              </a:rPr>
              <a:t> of </a:t>
            </a:r>
            <a:r>
              <a:rPr lang="fi-FI" i="1" dirty="0" err="1" smtClean="0">
                <a:latin typeface="Times New Roman" panose="02020603050405020304" pitchFamily="18" charset="0"/>
                <a:cs typeface="Times New Roman" panose="02020603050405020304" pitchFamily="18" charset="0"/>
              </a:rPr>
              <a:t>global</a:t>
            </a:r>
            <a:r>
              <a:rPr lang="fi-FI" i="1" dirty="0" smtClean="0">
                <a:latin typeface="Times New Roman" panose="02020603050405020304" pitchFamily="18" charset="0"/>
                <a:cs typeface="Times New Roman" panose="02020603050405020304" pitchFamily="18" charset="0"/>
              </a:rPr>
              <a:t> </a:t>
            </a:r>
            <a:r>
              <a:rPr lang="fi-FI" i="1" dirty="0" err="1" smtClean="0">
                <a:latin typeface="Times New Roman" panose="02020603050405020304" pitchFamily="18" charset="0"/>
                <a:cs typeface="Times New Roman" panose="02020603050405020304" pitchFamily="18" charset="0"/>
              </a:rPr>
              <a:t>value</a:t>
            </a:r>
            <a:r>
              <a:rPr lang="fi-FI" i="1" dirty="0" smtClean="0">
                <a:latin typeface="Times New Roman" panose="02020603050405020304" pitchFamily="18" charset="0"/>
                <a:cs typeface="Times New Roman" panose="02020603050405020304" pitchFamily="18" charset="0"/>
              </a:rPr>
              <a:t> </a:t>
            </a:r>
            <a:r>
              <a:rPr lang="fi-FI" i="1" dirty="0" err="1" smtClean="0">
                <a:latin typeface="Times New Roman" panose="02020603050405020304" pitchFamily="18" charset="0"/>
                <a:cs typeface="Times New Roman" panose="02020603050405020304" pitchFamily="18" charset="0"/>
              </a:rPr>
              <a:t>chains</a:t>
            </a:r>
            <a:endParaRPr lang="fi-FI" i="1" dirty="0" smtClean="0">
              <a:latin typeface="Times New Roman" panose="02020603050405020304" pitchFamily="18" charset="0"/>
              <a:cs typeface="Times New Roman" panose="02020603050405020304" pitchFamily="18" charset="0"/>
            </a:endParaRPr>
          </a:p>
          <a:p>
            <a:pPr marL="0" indent="0">
              <a:buNone/>
            </a:pPr>
            <a:endParaRPr lang="fi-FI" b="1" dirty="0">
              <a:latin typeface="Times New Roman" panose="02020603050405020304" pitchFamily="18" charset="0"/>
              <a:cs typeface="Times New Roman" panose="02020603050405020304" pitchFamily="18" charset="0"/>
            </a:endParaRPr>
          </a:p>
          <a:p>
            <a:pPr marL="0" indent="0">
              <a:buNone/>
            </a:pPr>
            <a:r>
              <a:rPr lang="fi-FI"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a:t>
            </a:r>
            <a:r>
              <a:rPr lang="fi-FI"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last</a:t>
            </a:r>
            <a:r>
              <a:rPr lang="fi-FI"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lectures</a:t>
            </a:r>
            <a:r>
              <a:rPr lang="fi-FI"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round-tables</a:t>
            </a:r>
            <a:r>
              <a:rPr lang="fi-FI" b="1" dirty="0" smtClean="0">
                <a:latin typeface="Times New Roman" panose="02020603050405020304" pitchFamily="18" charset="0"/>
                <a:cs typeface="Times New Roman" panose="02020603050405020304" pitchFamily="18" charset="0"/>
              </a:rPr>
              <a:t> on </a:t>
            </a:r>
            <a:r>
              <a:rPr lang="fi-FI" b="1" dirty="0" err="1" smtClean="0">
                <a:latin typeface="Times New Roman" panose="02020603050405020304" pitchFamily="18" charset="0"/>
                <a:cs typeface="Times New Roman" panose="02020603050405020304" pitchFamily="18" charset="0"/>
              </a:rPr>
              <a:t>investment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decisions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various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fi-FI" b="1"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569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Types</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investment</a:t>
            </a:r>
            <a:endParaRPr lang="fi-FI" dirty="0"/>
          </a:p>
        </p:txBody>
      </p:sp>
      <p:graphicFrame>
        <p:nvGraphicFramePr>
          <p:cNvPr id="6" name="Content Placeholder 5"/>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p-Down Arrow 7"/>
          <p:cNvSpPr/>
          <p:nvPr/>
        </p:nvSpPr>
        <p:spPr>
          <a:xfrm>
            <a:off x="8241632" y="4626143"/>
            <a:ext cx="192505" cy="3007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64633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imfdirect.files.wordpress.com/2014/11/gfsr-chap1-devems-chart-1-rev.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840674" y="206809"/>
            <a:ext cx="8953995" cy="6532438"/>
          </a:xfrm>
          <a:prstGeom prst="rect">
            <a:avLst/>
          </a:prstGeom>
        </p:spPr>
      </p:pic>
    </p:spTree>
    <p:extLst>
      <p:ext uri="{BB962C8B-B14F-4D97-AF65-F5344CB8AC3E}">
        <p14:creationId xmlns:p14="http://schemas.microsoft.com/office/powerpoint/2010/main" val="3027236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1070"/>
          </a:xfrm>
        </p:spPr>
        <p:txBody>
          <a:bodyPr>
            <a:normAutofit fontScale="90000"/>
          </a:bodyPr>
          <a:lstStyle/>
          <a:p>
            <a:r>
              <a:rPr lang="fi-FI" sz="3000" b="1" dirty="0" err="1" smtClean="0">
                <a:latin typeface="Times New Roman" panose="02020603050405020304" pitchFamily="18" charset="0"/>
                <a:cs typeface="Times New Roman" panose="02020603050405020304" pitchFamily="18" charset="0"/>
              </a:rPr>
              <a:t>Foreign</a:t>
            </a:r>
            <a:r>
              <a:rPr lang="fi-FI" sz="3000" b="1" dirty="0" smtClean="0">
                <a:latin typeface="Times New Roman" panose="02020603050405020304" pitchFamily="18" charset="0"/>
                <a:cs typeface="Times New Roman" panose="02020603050405020304" pitchFamily="18" charset="0"/>
              </a:rPr>
              <a:t> portfolio </a:t>
            </a:r>
            <a:r>
              <a:rPr lang="fi-FI" sz="3000" b="1" dirty="0" err="1" smtClean="0">
                <a:latin typeface="Times New Roman" panose="02020603050405020304" pitchFamily="18" charset="0"/>
                <a:cs typeface="Times New Roman" panose="02020603050405020304" pitchFamily="18" charset="0"/>
              </a:rPr>
              <a:t>investment</a:t>
            </a:r>
            <a:r>
              <a:rPr lang="fi-FI" sz="3000" b="1" dirty="0" smtClean="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emerging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markets</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mil</a:t>
            </a:r>
            <a:r>
              <a:rPr lang="fi-FI" sz="3000" b="1" dirty="0" smtClean="0">
                <a:latin typeface="Times New Roman" panose="02020603050405020304" pitchFamily="18" charset="0"/>
                <a:cs typeface="Times New Roman" panose="02020603050405020304" pitchFamily="18" charset="0"/>
              </a:rPr>
              <a:t> USD</a:t>
            </a:r>
            <a:endParaRPr lang="fi-FI" sz="30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nvPr>
        </p:nvGraphicFramePr>
        <p:xfrm>
          <a:off x="60158" y="957263"/>
          <a:ext cx="6184231" cy="5219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nvPr>
        </p:nvGraphicFramePr>
        <p:xfrm>
          <a:off x="6057900" y="1058779"/>
          <a:ext cx="5829300" cy="489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165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6454"/>
          </a:xfrm>
        </p:spPr>
        <p:txBody>
          <a:bodyPr>
            <a:noAutofit/>
          </a:bodyPr>
          <a:lstStyle/>
          <a:p>
            <a:r>
              <a:rPr lang="fi-FI" sz="3000" b="1" dirty="0" err="1" smtClean="0">
                <a:latin typeface="Times New Roman" panose="02020603050405020304" pitchFamily="18" charset="0"/>
                <a:cs typeface="Times New Roman" panose="02020603050405020304" pitchFamily="18" charset="0"/>
              </a:rPr>
              <a:t>Foreign</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direct</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investment</a:t>
            </a:r>
            <a:r>
              <a:rPr lang="fi-FI" sz="3000" b="1" dirty="0" smtClean="0">
                <a:latin typeface="Times New Roman" panose="02020603050405020304" pitchFamily="18" charset="0"/>
                <a:cs typeface="Times New Roman" panose="02020603050405020304" pitchFamily="18" charset="0"/>
              </a:rPr>
              <a:t> in </a:t>
            </a:r>
            <a:r>
              <a:rPr lang="fi-FI" sz="3000" b="1" dirty="0" err="1" smtClean="0">
                <a:latin typeface="Times New Roman" panose="02020603050405020304" pitchFamily="18" charset="0"/>
                <a:cs typeface="Times New Roman" panose="02020603050405020304" pitchFamily="18" charset="0"/>
              </a:rPr>
              <a:t>emerging</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markets</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mil</a:t>
            </a:r>
            <a:r>
              <a:rPr lang="fi-FI" sz="3000" b="1" dirty="0" smtClean="0">
                <a:latin typeface="Times New Roman" panose="02020603050405020304" pitchFamily="18" charset="0"/>
                <a:cs typeface="Times New Roman" panose="02020603050405020304" pitchFamily="18" charset="0"/>
              </a:rPr>
              <a:t> USD</a:t>
            </a:r>
            <a:endParaRPr lang="fi-FI" sz="3000"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nvPr>
        </p:nvGraphicFramePr>
        <p:xfrm>
          <a:off x="838200" y="2231858"/>
          <a:ext cx="5382126" cy="39451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nvPr>
        </p:nvGraphicFramePr>
        <p:xfrm>
          <a:off x="6155155" y="601579"/>
          <a:ext cx="6183229" cy="5023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20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8083" y="114300"/>
            <a:ext cx="9180842" cy="6629400"/>
          </a:xfrm>
          <a:prstGeom prst="rect">
            <a:avLst/>
          </a:prstGeom>
        </p:spPr>
      </p:pic>
      <p:pic>
        <p:nvPicPr>
          <p:cNvPr id="3" name="Picture 2"/>
          <p:cNvPicPr>
            <a:picLocks noChangeAspect="1"/>
          </p:cNvPicPr>
          <p:nvPr/>
        </p:nvPicPr>
        <p:blipFill>
          <a:blip r:embed="rId3"/>
          <a:stretch>
            <a:fillRect/>
          </a:stretch>
        </p:blipFill>
        <p:spPr>
          <a:xfrm>
            <a:off x="6671095" y="5762355"/>
            <a:ext cx="5380007" cy="560808"/>
          </a:xfrm>
          <a:prstGeom prst="rect">
            <a:avLst/>
          </a:prstGeom>
        </p:spPr>
      </p:pic>
    </p:spTree>
    <p:extLst>
      <p:ext uri="{BB962C8B-B14F-4D97-AF65-F5344CB8AC3E}">
        <p14:creationId xmlns:p14="http://schemas.microsoft.com/office/powerpoint/2010/main" val="228199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Emerging markets from investment point of view:</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pPr marL="0" indent="0" algn="just">
              <a:buNone/>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re </a:t>
            </a:r>
            <a:r>
              <a:rPr lang="en-US" dirty="0">
                <a:latin typeface="Times New Roman" panose="02020603050405020304" pitchFamily="18" charset="0"/>
                <a:cs typeface="Times New Roman" panose="02020603050405020304" pitchFamily="18" charset="0"/>
              </a:rPr>
              <a:t>those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included</a:t>
            </a:r>
            <a:r>
              <a:rPr lang="en-US" dirty="0">
                <a:latin typeface="Times New Roman" panose="02020603050405020304" pitchFamily="18" charset="0"/>
                <a:cs typeface="Times New Roman" panose="02020603050405020304" pitchFamily="18" charset="0"/>
              </a:rPr>
              <a:t> in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one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 more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emerging-markets equity</a:t>
            </a:r>
            <a:r>
              <a:rPr lang="en-US" dirty="0">
                <a:latin typeface="Times New Roman" panose="02020603050405020304" pitchFamily="18" charset="0"/>
                <a:cs typeface="Times New Roman" panose="02020603050405020304" pitchFamily="18" charset="0"/>
              </a:rPr>
              <a:t> or </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benchmarks</a:t>
            </a:r>
            <a:r>
              <a:rPr lang="fi-FI"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indices</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smtClean="0">
              <a:latin typeface="Times New Roman" panose="02020603050405020304" pitchFamily="18" charset="0"/>
              <a:cs typeface="Times New Roman" panose="02020603050405020304" pitchFamily="18" charset="0"/>
            </a:endParaRPr>
          </a:p>
          <a:p>
            <a:pPr marL="0" indent="0" algn="just">
              <a:buNone/>
            </a:pP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Benchmark</a:t>
            </a:r>
            <a:r>
              <a:rPr lang="en-US" dirty="0" smtClean="0">
                <a:latin typeface="Times New Roman" panose="02020603050405020304" pitchFamily="18" charset="0"/>
                <a:cs typeface="Times New Roman" panose="02020603050405020304" pitchFamily="18" charset="0"/>
              </a:rPr>
              <a:t> is a measure to what you compare your fund’s returns with to judge its performance. A </a:t>
            </a:r>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benchmark</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can be the average performance of funds similar to yours or a broad index of the investments your fund usually picks from.</a:t>
            </a:r>
          </a:p>
          <a:p>
            <a:pPr marL="0" indent="0" algn="just">
              <a:buNone/>
            </a:pPr>
            <a:endParaRPr lang="fi-FI"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fi-FI"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simple</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words</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index</a:t>
            </a:r>
            <a:r>
              <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is computed from the prices of selected stocks (typically a weighted average).</a:t>
            </a: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primary benchmarks representing the </a:t>
            </a:r>
            <a:r>
              <a:rPr lang="en-US"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global stock market:</a:t>
            </a:r>
          </a:p>
          <a:p>
            <a:pPr marL="0" indent="0" algn="just">
              <a:buNone/>
            </a:pPr>
            <a:r>
              <a:rPr lang="en-US" dirty="0">
                <a:latin typeface="Times New Roman" panose="02020603050405020304" pitchFamily="18" charset="0"/>
                <a:cs typeface="Times New Roman" panose="02020603050405020304" pitchFamily="18" charset="0"/>
              </a:rPr>
              <a:t>MSCI (Morgan Stanley Capital International</a:t>
            </a:r>
            <a:r>
              <a:rPr lang="fi-FI"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FTSE (Financial Times Stock Exchange) </a:t>
            </a:r>
          </a:p>
          <a:p>
            <a:pPr marL="0" indent="0" algn="just">
              <a:buNone/>
            </a:pPr>
            <a:r>
              <a:rPr lang="en-US" dirty="0" smtClean="0">
                <a:latin typeface="Times New Roman" panose="02020603050405020304" pitchFamily="18" charset="0"/>
                <a:cs typeface="Times New Roman" panose="02020603050405020304" pitchFamily="18" charset="0"/>
              </a:rPr>
              <a:t>Standard </a:t>
            </a:r>
            <a:r>
              <a:rPr lang="en-US" dirty="0">
                <a:latin typeface="Times New Roman" panose="02020603050405020304" pitchFamily="18" charset="0"/>
                <a:cs typeface="Times New Roman" panose="02020603050405020304" pitchFamily="18" charset="0"/>
              </a:rPr>
              <a:t>&amp; </a:t>
            </a:r>
            <a:r>
              <a:rPr lang="en-US" dirty="0" smtClean="0">
                <a:latin typeface="Times New Roman" panose="02020603050405020304" pitchFamily="18" charset="0"/>
                <a:cs typeface="Times New Roman" panose="02020603050405020304" pitchFamily="18" charset="0"/>
              </a:rPr>
              <a:t>Poor’s</a:t>
            </a: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Dow Jones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5315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97" y="93360"/>
            <a:ext cx="10973603" cy="578963"/>
          </a:xfrm>
        </p:spPr>
        <p:txBody>
          <a:bodyPr>
            <a:normAutofit fontScale="90000"/>
          </a:bodyPr>
          <a:lstStyle/>
          <a:p>
            <a:r>
              <a:rPr lang="fi-FI" sz="2500" b="1" dirty="0" smtClean="0">
                <a:latin typeface="Times New Roman" panose="02020603050405020304" pitchFamily="18" charset="0"/>
                <a:cs typeface="Times New Roman" panose="02020603050405020304" pitchFamily="18" charset="0"/>
              </a:rPr>
              <a:t>How </a:t>
            </a:r>
            <a:r>
              <a:rPr lang="fi-FI" sz="2500" b="1" dirty="0" err="1" smtClean="0">
                <a:latin typeface="Times New Roman" panose="02020603050405020304" pitchFamily="18" charset="0"/>
                <a:cs typeface="Times New Roman" panose="02020603050405020304" pitchFamily="18" charset="0"/>
              </a:rPr>
              <a:t>the</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index</a:t>
            </a:r>
            <a:r>
              <a:rPr lang="fi-FI" sz="2500" b="1" dirty="0" smtClean="0">
                <a:latin typeface="Times New Roman" panose="02020603050405020304" pitchFamily="18" charset="0"/>
                <a:cs typeface="Times New Roman" panose="02020603050405020304" pitchFamily="18" charset="0"/>
              </a:rPr>
              <a:t> is </a:t>
            </a:r>
            <a:r>
              <a:rPr lang="fi-FI" sz="2500" b="1" dirty="0" err="1" smtClean="0">
                <a:latin typeface="Times New Roman" panose="02020603050405020304" pitchFamily="18" charset="0"/>
                <a:cs typeface="Times New Roman" panose="02020603050405020304" pitchFamily="18" charset="0"/>
              </a:rPr>
              <a:t>calculated</a:t>
            </a:r>
            <a:r>
              <a:rPr lang="fi-FI" sz="2500" b="1" dirty="0" smtClean="0">
                <a:latin typeface="Times New Roman" panose="02020603050405020304" pitchFamily="18" charset="0"/>
                <a:cs typeface="Times New Roman" panose="02020603050405020304" pitchFamily="18" charset="0"/>
              </a:rPr>
              <a:t>? FTSE (</a:t>
            </a:r>
            <a:r>
              <a:rPr lang="en-US" sz="2500" b="1" dirty="0">
                <a:latin typeface="Times New Roman" panose="02020603050405020304" pitchFamily="18" charset="0"/>
                <a:cs typeface="Times New Roman" panose="02020603050405020304" pitchFamily="18" charset="0"/>
              </a:rPr>
              <a:t>Financial Times Stock </a:t>
            </a:r>
            <a:r>
              <a:rPr lang="en-US" sz="2500" b="1" dirty="0" smtClean="0">
                <a:latin typeface="Times New Roman" panose="02020603050405020304" pitchFamily="18" charset="0"/>
                <a:cs typeface="Times New Roman" panose="02020603050405020304" pitchFamily="18" charset="0"/>
              </a:rPr>
              <a:t>Exchange)</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index</a:t>
            </a:r>
            <a:r>
              <a:rPr lang="fi-FI" sz="2500" b="1" dirty="0" smtClean="0">
                <a:latin typeface="Times New Roman" panose="02020603050405020304" pitchFamily="18" charset="0"/>
                <a:cs typeface="Times New Roman" panose="02020603050405020304" pitchFamily="18" charset="0"/>
              </a:rPr>
              <a:t> </a:t>
            </a:r>
            <a:r>
              <a:rPr lang="fi-FI" sz="2500" b="1" dirty="0" err="1" smtClean="0">
                <a:latin typeface="Times New Roman" panose="02020603050405020304" pitchFamily="18" charset="0"/>
                <a:cs typeface="Times New Roman" panose="02020603050405020304" pitchFamily="18" charset="0"/>
              </a:rPr>
              <a:t>example</a:t>
            </a:r>
            <a:endParaRPr lang="en-US" sz="25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314882" y="746401"/>
            <a:ext cx="4197742" cy="2591243"/>
          </a:xfrm>
          <a:prstGeom prst="rect">
            <a:avLst/>
          </a:prstGeom>
        </p:spPr>
      </p:pic>
      <p:pic>
        <p:nvPicPr>
          <p:cNvPr id="5" name="Picture 4"/>
          <p:cNvPicPr>
            <a:picLocks noChangeAspect="1"/>
          </p:cNvPicPr>
          <p:nvPr/>
        </p:nvPicPr>
        <p:blipFill>
          <a:blip r:embed="rId3"/>
          <a:stretch>
            <a:fillRect/>
          </a:stretch>
        </p:blipFill>
        <p:spPr>
          <a:xfrm>
            <a:off x="4683858" y="655892"/>
            <a:ext cx="6355216" cy="571500"/>
          </a:xfrm>
          <a:prstGeom prst="rect">
            <a:avLst/>
          </a:prstGeom>
        </p:spPr>
      </p:pic>
      <p:pic>
        <p:nvPicPr>
          <p:cNvPr id="6" name="Picture 5"/>
          <p:cNvPicPr>
            <a:picLocks noChangeAspect="1"/>
          </p:cNvPicPr>
          <p:nvPr/>
        </p:nvPicPr>
        <p:blipFill>
          <a:blip r:embed="rId4"/>
          <a:stretch>
            <a:fillRect/>
          </a:stretch>
        </p:blipFill>
        <p:spPr>
          <a:xfrm>
            <a:off x="4821381" y="1198031"/>
            <a:ext cx="5492338" cy="544039"/>
          </a:xfrm>
          <a:prstGeom prst="rect">
            <a:avLst/>
          </a:prstGeom>
        </p:spPr>
      </p:pic>
      <p:pic>
        <p:nvPicPr>
          <p:cNvPr id="7" name="Picture 6"/>
          <p:cNvPicPr>
            <a:picLocks noChangeAspect="1"/>
          </p:cNvPicPr>
          <p:nvPr/>
        </p:nvPicPr>
        <p:blipFill>
          <a:blip r:embed="rId5"/>
          <a:stretch>
            <a:fillRect/>
          </a:stretch>
        </p:blipFill>
        <p:spPr>
          <a:xfrm>
            <a:off x="4970964" y="1753100"/>
            <a:ext cx="6511335" cy="542925"/>
          </a:xfrm>
          <a:prstGeom prst="rect">
            <a:avLst/>
          </a:prstGeom>
        </p:spPr>
      </p:pic>
      <p:pic>
        <p:nvPicPr>
          <p:cNvPr id="8" name="Picture 7"/>
          <p:cNvPicPr>
            <a:picLocks noChangeAspect="1"/>
          </p:cNvPicPr>
          <p:nvPr/>
        </p:nvPicPr>
        <p:blipFill>
          <a:blip r:embed="rId6"/>
          <a:stretch>
            <a:fillRect/>
          </a:stretch>
        </p:blipFill>
        <p:spPr>
          <a:xfrm>
            <a:off x="3942609" y="2267778"/>
            <a:ext cx="8039594" cy="561975"/>
          </a:xfrm>
          <a:prstGeom prst="rect">
            <a:avLst/>
          </a:prstGeom>
        </p:spPr>
      </p:pic>
      <p:pic>
        <p:nvPicPr>
          <p:cNvPr id="9" name="Picture 8"/>
          <p:cNvPicPr>
            <a:picLocks noChangeAspect="1"/>
          </p:cNvPicPr>
          <p:nvPr/>
        </p:nvPicPr>
        <p:blipFill>
          <a:blip r:embed="rId7"/>
          <a:stretch>
            <a:fillRect/>
          </a:stretch>
        </p:blipFill>
        <p:spPr>
          <a:xfrm>
            <a:off x="3355391" y="3039140"/>
            <a:ext cx="8715268" cy="552450"/>
          </a:xfrm>
          <a:prstGeom prst="rect">
            <a:avLst/>
          </a:prstGeom>
        </p:spPr>
      </p:pic>
      <p:pic>
        <p:nvPicPr>
          <p:cNvPr id="10" name="Picture 9"/>
          <p:cNvPicPr>
            <a:picLocks noChangeAspect="1"/>
          </p:cNvPicPr>
          <p:nvPr/>
        </p:nvPicPr>
        <p:blipFill>
          <a:blip r:embed="rId8"/>
          <a:stretch>
            <a:fillRect/>
          </a:stretch>
        </p:blipFill>
        <p:spPr>
          <a:xfrm>
            <a:off x="2624447" y="3729797"/>
            <a:ext cx="9446212" cy="419100"/>
          </a:xfrm>
          <a:prstGeom prst="rect">
            <a:avLst/>
          </a:prstGeom>
        </p:spPr>
      </p:pic>
      <p:pic>
        <p:nvPicPr>
          <p:cNvPr id="11" name="Picture 10"/>
          <p:cNvPicPr>
            <a:picLocks noChangeAspect="1"/>
          </p:cNvPicPr>
          <p:nvPr/>
        </p:nvPicPr>
        <p:blipFill>
          <a:blip r:embed="rId9"/>
          <a:stretch>
            <a:fillRect/>
          </a:stretch>
        </p:blipFill>
        <p:spPr>
          <a:xfrm>
            <a:off x="599508" y="4287104"/>
            <a:ext cx="11038310" cy="2357140"/>
          </a:xfrm>
          <a:prstGeom prst="rect">
            <a:avLst/>
          </a:prstGeom>
        </p:spPr>
      </p:pic>
    </p:spTree>
    <p:extLst>
      <p:ext uri="{BB962C8B-B14F-4D97-AF65-F5344CB8AC3E}">
        <p14:creationId xmlns:p14="http://schemas.microsoft.com/office/powerpoint/2010/main" val="187216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What</a:t>
            </a:r>
            <a:r>
              <a:rPr lang="fi-FI" b="1" dirty="0" smtClean="0">
                <a:latin typeface="Times New Roman" panose="02020603050405020304" pitchFamily="18" charset="0"/>
                <a:cs typeface="Times New Roman" panose="02020603050405020304" pitchFamily="18" charset="0"/>
              </a:rPr>
              <a:t> is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Markets </a:t>
            </a:r>
            <a:r>
              <a:rPr lang="fi-FI" b="1" dirty="0" err="1" smtClean="0">
                <a:latin typeface="Times New Roman" panose="02020603050405020304" pitchFamily="18" charset="0"/>
                <a:cs typeface="Times New Roman" panose="02020603050405020304" pitchFamily="18" charset="0"/>
              </a:rPr>
              <a:t>Equity</a:t>
            </a:r>
            <a:r>
              <a:rPr lang="fi-FI" b="1" dirty="0" smtClean="0">
                <a:latin typeface="Times New Roman" panose="02020603050405020304" pitchFamily="18" charset="0"/>
                <a:cs typeface="Times New Roman" panose="02020603050405020304" pitchFamily="18" charset="0"/>
              </a:rPr>
              <a:t> Index?</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endPar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r>
              <a:rPr lang="en-US"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Example</a:t>
            </a:r>
            <a:r>
              <a:rPr lang="en-US" sz="3000" dirty="0" smtClean="0">
                <a:latin typeface="Times New Roman" panose="02020603050405020304" pitchFamily="18" charset="0"/>
                <a:cs typeface="Times New Roman" panose="02020603050405020304" pitchFamily="18" charset="0"/>
              </a:rPr>
              <a:t>: The </a:t>
            </a:r>
            <a:r>
              <a:rPr lang="en-US" sz="3000" dirty="0">
                <a:latin typeface="Times New Roman" panose="02020603050405020304" pitchFamily="18" charset="0"/>
                <a:cs typeface="Times New Roman" panose="02020603050405020304" pitchFamily="18" charset="0"/>
              </a:rPr>
              <a:t>MSCI Emerging Markets Index is an index created by Morgan Stanley Capital International (MSCI) designed to measure equity market performance in global emerging markets</a:t>
            </a:r>
            <a:r>
              <a:rPr lang="en-US" sz="3000" dirty="0" smtClean="0">
                <a:latin typeface="Times New Roman" panose="02020603050405020304" pitchFamily="18" charset="0"/>
                <a:cs typeface="Times New Roman" panose="02020603050405020304" pitchFamily="18" charset="0"/>
              </a:rPr>
              <a: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endParaRPr lang="en-US" sz="3000" dirty="0" smtClean="0">
              <a:latin typeface="Times New Roman" panose="02020603050405020304" pitchFamily="18" charset="0"/>
              <a:cs typeface="Times New Roman" panose="02020603050405020304" pitchFamily="18" charset="0"/>
            </a:endParaRPr>
          </a:p>
          <a:p>
            <a:pPr marL="0" indent="0" algn="just">
              <a:buNone/>
            </a:pPr>
            <a:r>
              <a:rPr lang="en-US" sz="3000" dirty="0" smtClean="0">
                <a:latin typeface="Times New Roman" panose="02020603050405020304" pitchFamily="18" charset="0"/>
                <a:cs typeface="Times New Roman" panose="02020603050405020304" pitchFamily="18" charset="0"/>
              </a:rPr>
              <a:t>It </a:t>
            </a:r>
            <a:r>
              <a:rPr lang="en-US" sz="3000" dirty="0">
                <a:latin typeface="Times New Roman" panose="02020603050405020304" pitchFamily="18" charset="0"/>
                <a:cs typeface="Times New Roman" panose="02020603050405020304" pitchFamily="18" charset="0"/>
              </a:rPr>
              <a:t>is a float-adjusted market capitalization index that consists of </a:t>
            </a:r>
            <a:r>
              <a:rPr lang="en-US" sz="3000" dirty="0" smtClean="0">
                <a:latin typeface="Times New Roman" panose="02020603050405020304" pitchFamily="18" charset="0"/>
                <a:cs typeface="Times New Roman" panose="02020603050405020304" pitchFamily="18" charset="0"/>
              </a:rPr>
              <a:t>indices in 24 emerging markets.</a:t>
            </a:r>
            <a:endParaRPr lang="en-US" dirty="0"/>
          </a:p>
          <a:p>
            <a:pPr marL="0" indent="0">
              <a:buNone/>
            </a:pPr>
            <a:endParaRPr lang="en-US" dirty="0"/>
          </a:p>
        </p:txBody>
      </p:sp>
    </p:spTree>
    <p:extLst>
      <p:ext uri="{BB962C8B-B14F-4D97-AF65-F5344CB8AC3E}">
        <p14:creationId xmlns:p14="http://schemas.microsoft.com/office/powerpoint/2010/main" val="2028850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3179</TotalTime>
  <Words>2042</Words>
  <Application>Microsoft Office PowerPoint</Application>
  <PresentationFormat>Widescreen</PresentationFormat>
  <Paragraphs>271</Paragraphs>
  <Slides>55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Times New Roman</vt:lpstr>
      <vt:lpstr>Wingdings</vt:lpstr>
      <vt:lpstr>Office Theme</vt:lpstr>
      <vt:lpstr>Lecture 1: Introduction to Emerging Markets</vt:lpstr>
      <vt:lpstr>Some history of the term ”emerging markets”</vt:lpstr>
      <vt:lpstr>What is meant by an emerging country today? 1</vt:lpstr>
      <vt:lpstr>What is meant by an emerging country today? 2</vt:lpstr>
      <vt:lpstr>Classification of countries with respect of their accessibility to foreign investors</vt:lpstr>
      <vt:lpstr>PowerPoint Presentation</vt:lpstr>
      <vt:lpstr>Emerging markets from investment point of view:</vt:lpstr>
      <vt:lpstr>How the index is calculated? FTSE (Financial Times Stock Exchange) index example</vt:lpstr>
      <vt:lpstr>What is Emerging Markets Equity Index?</vt:lpstr>
      <vt:lpstr>MSCI emerging markets index allocation</vt:lpstr>
      <vt:lpstr>  BRIC represents 47% of the MSCI Emerging Markets Index </vt:lpstr>
      <vt:lpstr>The MSCI Emerging Markets Index – main characteristics</vt:lpstr>
      <vt:lpstr>Details of indices calculations</vt:lpstr>
      <vt:lpstr>The MSCI Emerging Markets Index – monthly                                                                                                                  dynamics Covers more than 800 securities across large and mid-cap size segments and across style and sector segments in 24 emerging markets.</vt:lpstr>
      <vt:lpstr> MSCI FRONTIER MARKETS INDEX (USD) </vt:lpstr>
      <vt:lpstr> MSCI FRONTIER MARKETS INDEX (USD) </vt:lpstr>
      <vt:lpstr>MSCI index can be customized</vt:lpstr>
      <vt:lpstr>Why we need EMs equity indices? </vt:lpstr>
      <vt:lpstr>Marquis&amp;Rainard  (Harvard Business School Working paper 2014)  </vt:lpstr>
      <vt:lpstr>FTSE classification, September 2018</vt:lpstr>
      <vt:lpstr>Process of development</vt:lpstr>
      <vt:lpstr>Characteristics of emerging markets 1</vt:lpstr>
      <vt:lpstr>Characteristics of emerging markets 2</vt:lpstr>
      <vt:lpstr>Characteristics of emerging markets 3</vt:lpstr>
      <vt:lpstr>Five agreed upon characteristics  (By Kimberly Amadeo Updated December 14, 2016)</vt:lpstr>
      <vt:lpstr>Paul Marsh, Emeretus Professor of  London Business School</vt:lpstr>
      <vt:lpstr>PowerPoint Presentation</vt:lpstr>
      <vt:lpstr>Conclusion from video: Unlike developed countries which are rather homogenous in their socio-economic development,  Emerging countries are very heterogenous!!!</vt:lpstr>
      <vt:lpstr>Russia: Sochi versus village near Sochi</vt:lpstr>
      <vt:lpstr>China: Beijing versus poor village</vt:lpstr>
      <vt:lpstr>Political regimes in emerging markets</vt:lpstr>
      <vt:lpstr>EMs simplest classification: BRIC(S) or non-BRIC(S)</vt:lpstr>
      <vt:lpstr>Why BRIC(S)?</vt:lpstr>
      <vt:lpstr>Key features of the BRICS  countries</vt:lpstr>
      <vt:lpstr>PowerPoint Presentation</vt:lpstr>
      <vt:lpstr>Modern investors on BRIC acronym</vt:lpstr>
      <vt:lpstr>Transition economies</vt:lpstr>
      <vt:lpstr>Classification of transition economies</vt:lpstr>
      <vt:lpstr>Transition economies by region</vt:lpstr>
      <vt:lpstr>Developing economies by region</vt:lpstr>
      <vt:lpstr>Principal differences between transition and developing economies</vt:lpstr>
      <vt:lpstr>Differences between TEs and DEs: summary</vt:lpstr>
      <vt:lpstr>Fuel-exporting countries</vt:lpstr>
      <vt:lpstr>EMs (according to FTSE 2016) in World GDP, 2015</vt:lpstr>
      <vt:lpstr>EMs (according to FTSE 2016) in World Export, 2015</vt:lpstr>
      <vt:lpstr>EMs (according to FTSE 2016) in World FDI, net inflows, 2015</vt:lpstr>
      <vt:lpstr>EMs (according to FTSE 2016) in World population, 2015</vt:lpstr>
      <vt:lpstr>Alternative data</vt:lpstr>
      <vt:lpstr>Share in world GDP</vt:lpstr>
      <vt:lpstr>        Market capitalization refers the total dollar market value of a company's outstanding shares. Commonly referred to as "market cap," it is calculated by multiplying a company's shares outstanding by the current market price of one share. The investment community uses this figure to determine a company's size, as opposed to using sales or total asset figures.   </vt:lpstr>
      <vt:lpstr>What we study about emerging economies/markets in this course?</vt:lpstr>
      <vt:lpstr>Types of investment</vt:lpstr>
      <vt:lpstr>PowerPoint Presentation</vt:lpstr>
      <vt:lpstr>Foreign portfolio investment in emerging markets, mil USD</vt:lpstr>
      <vt:lpstr>Foreign direct investment in emerging markets, mil USD</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Investment decisions: basic fundamentals</dc:title>
  <dc:creator>Ledyaeva Svetlana</dc:creator>
  <cp:lastModifiedBy>Ledyaeva Svetlana</cp:lastModifiedBy>
  <cp:revision>320</cp:revision>
  <dcterms:created xsi:type="dcterms:W3CDTF">2017-02-07T09:21:41Z</dcterms:created>
  <dcterms:modified xsi:type="dcterms:W3CDTF">2019-01-07T07:31:17Z</dcterms:modified>
</cp:coreProperties>
</file>