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261" r:id="rId4"/>
    <p:sldId id="328" r:id="rId5"/>
    <p:sldId id="288" r:id="rId6"/>
    <p:sldId id="300" r:id="rId7"/>
    <p:sldId id="301" r:id="rId8"/>
    <p:sldId id="302" r:id="rId9"/>
    <p:sldId id="263" r:id="rId10"/>
    <p:sldId id="260" r:id="rId11"/>
    <p:sldId id="329" r:id="rId12"/>
    <p:sldId id="268" r:id="rId13"/>
    <p:sldId id="274" r:id="rId14"/>
    <p:sldId id="319" r:id="rId15"/>
    <p:sldId id="320" r:id="rId16"/>
    <p:sldId id="276" r:id="rId17"/>
    <p:sldId id="321" r:id="rId18"/>
    <p:sldId id="325" r:id="rId19"/>
    <p:sldId id="307" r:id="rId20"/>
    <p:sldId id="308" r:id="rId21"/>
    <p:sldId id="310" r:id="rId22"/>
    <p:sldId id="309" r:id="rId23"/>
    <p:sldId id="311" r:id="rId24"/>
    <p:sldId id="312" r:id="rId25"/>
    <p:sldId id="313" r:id="rId26"/>
    <p:sldId id="314" r:id="rId27"/>
    <p:sldId id="315" r:id="rId28"/>
    <p:sldId id="326" r:id="rId29"/>
    <p:sldId id="322" r:id="rId30"/>
    <p:sldId id="323" r:id="rId31"/>
    <p:sldId id="324" r:id="rId32"/>
    <p:sldId id="277" r:id="rId33"/>
    <p:sldId id="287" r:id="rId34"/>
    <p:sldId id="292" r:id="rId35"/>
    <p:sldId id="293" r:id="rId36"/>
    <p:sldId id="295" r:id="rId37"/>
    <p:sldId id="299" r:id="rId38"/>
    <p:sldId id="296" r:id="rId39"/>
    <p:sldId id="297" r:id="rId40"/>
    <p:sldId id="298" r:id="rId41"/>
    <p:sldId id="278" r:id="rId42"/>
    <p:sldId id="257" r:id="rId43"/>
    <p:sldId id="259" r:id="rId44"/>
    <p:sldId id="316" r:id="rId45"/>
    <p:sldId id="317" r:id="rId46"/>
    <p:sldId id="272" r:id="rId47"/>
    <p:sldId id="286" r:id="rId48"/>
    <p:sldId id="279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3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FBB64-CEE5-45A1-8ADB-C3328041F55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32FD64-136E-4677-B2AC-0CA4D0D659F1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fi-FI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Firm</a:t>
          </a:r>
          <a:r>
            <a:rPr lang="fi-FI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i-FI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behavior</a:t>
          </a:r>
          <a:r>
            <a:rPr lang="fi-FI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(FDI)</a:t>
          </a:r>
          <a:endParaRPr lang="en-US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00FB0-F97C-4946-9571-1F7E28E68D15}" type="parTrans" cxnId="{64C8FA53-2A01-4E0A-98F0-0D3B3AE0E84A}">
      <dgm:prSet/>
      <dgm:spPr/>
      <dgm:t>
        <a:bodyPr/>
        <a:lstStyle/>
        <a:p>
          <a:endParaRPr lang="en-US"/>
        </a:p>
      </dgm:t>
    </dgm:pt>
    <dgm:pt modelId="{EC5DBD82-A11B-459E-8DCE-85BE63D9C904}" type="sibTrans" cxnId="{64C8FA53-2A01-4E0A-98F0-0D3B3AE0E84A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fi-FI" sz="1600" dirty="0" smtClean="0">
              <a:solidFill>
                <a:schemeClr val="tx1"/>
              </a:solidFill>
            </a:rPr>
            <a:t>Industry </a:t>
          </a:r>
          <a:r>
            <a:rPr lang="fi-FI" sz="1600" dirty="0" err="1" smtClean="0">
              <a:solidFill>
                <a:schemeClr val="tx1"/>
              </a:solidFill>
            </a:rPr>
            <a:t>conditions</a:t>
          </a:r>
          <a:r>
            <a:rPr lang="fi-FI" sz="1600" dirty="0" smtClean="0">
              <a:solidFill>
                <a:schemeClr val="tx1"/>
              </a:solidFill>
            </a:rPr>
            <a:t>&amp;</a:t>
          </a:r>
        </a:p>
        <a:p>
          <a:r>
            <a:rPr lang="fi-FI" sz="1600" dirty="0" err="1" smtClean="0">
              <a:solidFill>
                <a:schemeClr val="tx1"/>
              </a:solidFill>
            </a:rPr>
            <a:t>firm-specific</a:t>
          </a:r>
          <a:r>
            <a:rPr lang="fi-FI" sz="1600" dirty="0" smtClean="0">
              <a:solidFill>
                <a:schemeClr val="tx1"/>
              </a:solidFill>
            </a:rPr>
            <a:t> </a:t>
          </a:r>
          <a:r>
            <a:rPr lang="fi-FI" sz="1600" dirty="0" err="1" smtClean="0">
              <a:solidFill>
                <a:schemeClr val="tx1"/>
              </a:solidFill>
            </a:rPr>
            <a:t>resources</a:t>
          </a:r>
          <a:r>
            <a:rPr lang="fi-FI" sz="1600" dirty="0" smtClean="0">
              <a:solidFill>
                <a:schemeClr val="tx1"/>
              </a:solidFill>
            </a:rPr>
            <a:t>&amp;</a:t>
          </a:r>
        </a:p>
        <a:p>
          <a:r>
            <a:rPr lang="fi-FI" sz="1600" dirty="0" err="1" smtClean="0">
              <a:solidFill>
                <a:schemeClr val="tx1"/>
              </a:solidFill>
            </a:rPr>
            <a:t>capabilities</a:t>
          </a:r>
          <a:endParaRPr lang="en-US" sz="1600" dirty="0">
            <a:solidFill>
              <a:schemeClr val="tx1"/>
            </a:solidFill>
          </a:endParaRPr>
        </a:p>
      </dgm:t>
    </dgm:pt>
    <dgm:pt modelId="{48C82484-5214-49F8-8133-4A49457DBBDC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fi-FI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Firms</a:t>
          </a:r>
          <a:endParaRPr lang="en-US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CF7F74-8FDF-4536-A754-61B453D9D646}" type="parTrans" cxnId="{0A8CA09B-E474-468B-B21B-286A68F2E855}">
      <dgm:prSet/>
      <dgm:spPr/>
      <dgm:t>
        <a:bodyPr/>
        <a:lstStyle/>
        <a:p>
          <a:endParaRPr lang="en-US"/>
        </a:p>
      </dgm:t>
    </dgm:pt>
    <dgm:pt modelId="{184A213F-31FE-4DFE-8738-3B78C615C767}" type="sibTrans" cxnId="{0A8CA09B-E474-468B-B21B-286A68F2E855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fi-FI" sz="2000" dirty="0" err="1" smtClean="0">
              <a:solidFill>
                <a:schemeClr val="tx1"/>
              </a:solidFill>
            </a:rPr>
            <a:t>Dynamic</a:t>
          </a:r>
          <a:r>
            <a:rPr lang="fi-FI" sz="2000" dirty="0" smtClean="0">
              <a:solidFill>
                <a:schemeClr val="tx1"/>
              </a:solidFill>
            </a:rPr>
            <a:t> </a:t>
          </a:r>
          <a:r>
            <a:rPr lang="fi-FI" sz="2000" dirty="0" err="1" smtClean="0">
              <a:solidFill>
                <a:schemeClr val="tx1"/>
              </a:solidFill>
            </a:rPr>
            <a:t>interaction</a:t>
          </a:r>
          <a:endParaRPr lang="en-US" sz="2000" dirty="0">
            <a:solidFill>
              <a:schemeClr val="tx1"/>
            </a:solidFill>
          </a:endParaRPr>
        </a:p>
      </dgm:t>
    </dgm:pt>
    <dgm:pt modelId="{141E7CB2-672D-42EA-899E-0528A4489242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fi-FI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Institutions</a:t>
          </a:r>
          <a:endParaRPr lang="en-US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26D8FE-A1A8-453E-B7BF-896EDCB8DCF7}" type="parTrans" cxnId="{878758F5-4EBC-48A4-BDA4-6CED76E6650E}">
      <dgm:prSet/>
      <dgm:spPr/>
      <dgm:t>
        <a:bodyPr/>
        <a:lstStyle/>
        <a:p>
          <a:endParaRPr lang="en-US"/>
        </a:p>
      </dgm:t>
    </dgm:pt>
    <dgm:pt modelId="{A62C6308-DBA5-4B55-BA20-51F8247B7782}" type="sibTrans" cxnId="{878758F5-4EBC-48A4-BDA4-6CED76E6650E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fi-FI" sz="1600" dirty="0" err="1" smtClean="0">
              <a:solidFill>
                <a:schemeClr val="tx1"/>
              </a:solidFill>
            </a:rPr>
            <a:t>Formal&amp;Infomral</a:t>
          </a:r>
          <a:r>
            <a:rPr lang="fi-FI" sz="1600" dirty="0" smtClean="0">
              <a:solidFill>
                <a:schemeClr val="tx1"/>
              </a:solidFill>
            </a:rPr>
            <a:t> </a:t>
          </a:r>
          <a:r>
            <a:rPr lang="fi-FI" sz="1600" dirty="0" err="1" smtClean="0">
              <a:solidFill>
                <a:schemeClr val="tx1"/>
              </a:solidFill>
            </a:rPr>
            <a:t>constraints</a:t>
          </a:r>
          <a:endParaRPr lang="en-US" sz="1600" dirty="0">
            <a:solidFill>
              <a:schemeClr val="tx1"/>
            </a:solidFill>
          </a:endParaRPr>
        </a:p>
      </dgm:t>
    </dgm:pt>
    <dgm:pt modelId="{D4DB4EA5-5866-4F0E-BDA9-A24F9CF4F8CD}" type="pres">
      <dgm:prSet presAssocID="{489FBB64-CEE5-45A1-8ADB-C3328041F5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BE559F-C313-4699-A66C-5D3525130774}" type="pres">
      <dgm:prSet presAssocID="{9832FD64-136E-4677-B2AC-0CA4D0D659F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B552D-33D3-4088-9C29-1F1F0C07CC49}" type="pres">
      <dgm:prSet presAssocID="{EC5DBD82-A11B-459E-8DCE-85BE63D9C904}" presName="sibTrans" presStyleLbl="sibTrans2D1" presStyleIdx="0" presStyleCnt="3" custScaleX="121918" custScaleY="511240"/>
      <dgm:spPr/>
      <dgm:t>
        <a:bodyPr/>
        <a:lstStyle/>
        <a:p>
          <a:endParaRPr lang="en-US"/>
        </a:p>
      </dgm:t>
    </dgm:pt>
    <dgm:pt modelId="{90D205C1-BA30-474E-A675-E80999CA9C25}" type="pres">
      <dgm:prSet presAssocID="{EC5DBD82-A11B-459E-8DCE-85BE63D9C90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0CC5D38-B41A-4B16-A1B3-EA402031B17B}" type="pres">
      <dgm:prSet presAssocID="{48C82484-5214-49F8-8133-4A49457DBBDC}" presName="node" presStyleLbl="node1" presStyleIdx="1" presStyleCnt="3" custRadScaleRad="126988" custRadScaleInc="-11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4637B-A465-4EB5-AF13-5C69BEDDAA4E}" type="pres">
      <dgm:prSet presAssocID="{184A213F-31FE-4DFE-8738-3B78C615C767}" presName="sibTrans" presStyleLbl="sibTrans2D1" presStyleIdx="1" presStyleCnt="3" custScaleX="136291" custScaleY="259585"/>
      <dgm:spPr/>
      <dgm:t>
        <a:bodyPr/>
        <a:lstStyle/>
        <a:p>
          <a:endParaRPr lang="en-US"/>
        </a:p>
      </dgm:t>
    </dgm:pt>
    <dgm:pt modelId="{BB008D27-D95F-45B5-A8A5-AE5E6119BBAF}" type="pres">
      <dgm:prSet presAssocID="{184A213F-31FE-4DFE-8738-3B78C615C76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834E2CA-C769-4D6F-91A1-5EDA0FC5D207}" type="pres">
      <dgm:prSet presAssocID="{141E7CB2-672D-42EA-899E-0528A4489242}" presName="node" presStyleLbl="node1" presStyleIdx="2" presStyleCnt="3" custRadScaleRad="134240" custRadScaleInc="13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EF263-D0C0-4111-B26D-1F21B03C4C8B}" type="pres">
      <dgm:prSet presAssocID="{A62C6308-DBA5-4B55-BA20-51F8247B7782}" presName="sibTrans" presStyleLbl="sibTrans2D1" presStyleIdx="2" presStyleCnt="3" custScaleX="126052" custScaleY="308864"/>
      <dgm:spPr/>
      <dgm:t>
        <a:bodyPr/>
        <a:lstStyle/>
        <a:p>
          <a:endParaRPr lang="en-US"/>
        </a:p>
      </dgm:t>
    </dgm:pt>
    <dgm:pt modelId="{D29E10A5-7270-4784-B174-70C8AF97E2EE}" type="pres">
      <dgm:prSet presAssocID="{A62C6308-DBA5-4B55-BA20-51F8247B7782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78758F5-4EBC-48A4-BDA4-6CED76E6650E}" srcId="{489FBB64-CEE5-45A1-8ADB-C3328041F55D}" destId="{141E7CB2-672D-42EA-899E-0528A4489242}" srcOrd="2" destOrd="0" parTransId="{0E26D8FE-A1A8-453E-B7BF-896EDCB8DCF7}" sibTransId="{A62C6308-DBA5-4B55-BA20-51F8247B7782}"/>
    <dgm:cxn modelId="{429630F5-52D1-4901-A6F3-C535836546E0}" type="presOf" srcId="{184A213F-31FE-4DFE-8738-3B78C615C767}" destId="{BB008D27-D95F-45B5-A8A5-AE5E6119BBAF}" srcOrd="1" destOrd="0" presId="urn:microsoft.com/office/officeart/2005/8/layout/cycle7"/>
    <dgm:cxn modelId="{D9FFB0DA-29CB-4F92-AF8F-A5C88A954B54}" type="presOf" srcId="{141E7CB2-672D-42EA-899E-0528A4489242}" destId="{8834E2CA-C769-4D6F-91A1-5EDA0FC5D207}" srcOrd="0" destOrd="0" presId="urn:microsoft.com/office/officeart/2005/8/layout/cycle7"/>
    <dgm:cxn modelId="{27D20E1C-B07D-4D63-92BA-34BE73D0918B}" type="presOf" srcId="{9832FD64-136E-4677-B2AC-0CA4D0D659F1}" destId="{25BE559F-C313-4699-A66C-5D3525130774}" srcOrd="0" destOrd="0" presId="urn:microsoft.com/office/officeart/2005/8/layout/cycle7"/>
    <dgm:cxn modelId="{64C8FA53-2A01-4E0A-98F0-0D3B3AE0E84A}" srcId="{489FBB64-CEE5-45A1-8ADB-C3328041F55D}" destId="{9832FD64-136E-4677-B2AC-0CA4D0D659F1}" srcOrd="0" destOrd="0" parTransId="{4AB00FB0-F97C-4946-9571-1F7E28E68D15}" sibTransId="{EC5DBD82-A11B-459E-8DCE-85BE63D9C904}"/>
    <dgm:cxn modelId="{0A8CA09B-E474-468B-B21B-286A68F2E855}" srcId="{489FBB64-CEE5-45A1-8ADB-C3328041F55D}" destId="{48C82484-5214-49F8-8133-4A49457DBBDC}" srcOrd="1" destOrd="0" parTransId="{CBCF7F74-8FDF-4536-A754-61B453D9D646}" sibTransId="{184A213F-31FE-4DFE-8738-3B78C615C767}"/>
    <dgm:cxn modelId="{9BE0871D-EA43-48FB-A21E-66A8940E84C6}" type="presOf" srcId="{A62C6308-DBA5-4B55-BA20-51F8247B7782}" destId="{56BEF263-D0C0-4111-B26D-1F21B03C4C8B}" srcOrd="0" destOrd="0" presId="urn:microsoft.com/office/officeart/2005/8/layout/cycle7"/>
    <dgm:cxn modelId="{F13A69CE-5E0B-436A-B994-84D73CD5986E}" type="presOf" srcId="{EC5DBD82-A11B-459E-8DCE-85BE63D9C904}" destId="{0CFB552D-33D3-4088-9C29-1F1F0C07CC49}" srcOrd="0" destOrd="0" presId="urn:microsoft.com/office/officeart/2005/8/layout/cycle7"/>
    <dgm:cxn modelId="{D50EEC7D-5AE6-4424-BADE-332FA8068658}" type="presOf" srcId="{489FBB64-CEE5-45A1-8ADB-C3328041F55D}" destId="{D4DB4EA5-5866-4F0E-BDA9-A24F9CF4F8CD}" srcOrd="0" destOrd="0" presId="urn:microsoft.com/office/officeart/2005/8/layout/cycle7"/>
    <dgm:cxn modelId="{4453434B-FC6C-4E6B-9F13-3EEEB70210AD}" type="presOf" srcId="{EC5DBD82-A11B-459E-8DCE-85BE63D9C904}" destId="{90D205C1-BA30-474E-A675-E80999CA9C25}" srcOrd="1" destOrd="0" presId="urn:microsoft.com/office/officeart/2005/8/layout/cycle7"/>
    <dgm:cxn modelId="{63DF087B-7F9F-4AF4-9EFC-8E446A1D7D56}" type="presOf" srcId="{A62C6308-DBA5-4B55-BA20-51F8247B7782}" destId="{D29E10A5-7270-4784-B174-70C8AF97E2EE}" srcOrd="1" destOrd="0" presId="urn:microsoft.com/office/officeart/2005/8/layout/cycle7"/>
    <dgm:cxn modelId="{EE8F8124-86A1-40A8-828F-C1F022AB6CC3}" type="presOf" srcId="{48C82484-5214-49F8-8133-4A49457DBBDC}" destId="{20CC5D38-B41A-4B16-A1B3-EA402031B17B}" srcOrd="0" destOrd="0" presId="urn:microsoft.com/office/officeart/2005/8/layout/cycle7"/>
    <dgm:cxn modelId="{60C3FFC3-3682-44A4-9803-3F7777F87F65}" type="presOf" srcId="{184A213F-31FE-4DFE-8738-3B78C615C767}" destId="{CB04637B-A465-4EB5-AF13-5C69BEDDAA4E}" srcOrd="0" destOrd="0" presId="urn:microsoft.com/office/officeart/2005/8/layout/cycle7"/>
    <dgm:cxn modelId="{A63BAE80-BE22-4DCD-825E-5F17F6CA63D4}" type="presParOf" srcId="{D4DB4EA5-5866-4F0E-BDA9-A24F9CF4F8CD}" destId="{25BE559F-C313-4699-A66C-5D3525130774}" srcOrd="0" destOrd="0" presId="urn:microsoft.com/office/officeart/2005/8/layout/cycle7"/>
    <dgm:cxn modelId="{D6C957A1-23FF-43BF-81D7-7DF9B97445CA}" type="presParOf" srcId="{D4DB4EA5-5866-4F0E-BDA9-A24F9CF4F8CD}" destId="{0CFB552D-33D3-4088-9C29-1F1F0C07CC49}" srcOrd="1" destOrd="0" presId="urn:microsoft.com/office/officeart/2005/8/layout/cycle7"/>
    <dgm:cxn modelId="{970B58EE-9921-41ED-BFBE-74DB74DE5110}" type="presParOf" srcId="{0CFB552D-33D3-4088-9C29-1F1F0C07CC49}" destId="{90D205C1-BA30-474E-A675-E80999CA9C25}" srcOrd="0" destOrd="0" presId="urn:microsoft.com/office/officeart/2005/8/layout/cycle7"/>
    <dgm:cxn modelId="{D6D2A329-5F9E-42C0-8BD4-EA3B2885B663}" type="presParOf" srcId="{D4DB4EA5-5866-4F0E-BDA9-A24F9CF4F8CD}" destId="{20CC5D38-B41A-4B16-A1B3-EA402031B17B}" srcOrd="2" destOrd="0" presId="urn:microsoft.com/office/officeart/2005/8/layout/cycle7"/>
    <dgm:cxn modelId="{0E5B2EDF-CBE9-49D7-978F-766AA5AF83F2}" type="presParOf" srcId="{D4DB4EA5-5866-4F0E-BDA9-A24F9CF4F8CD}" destId="{CB04637B-A465-4EB5-AF13-5C69BEDDAA4E}" srcOrd="3" destOrd="0" presId="urn:microsoft.com/office/officeart/2005/8/layout/cycle7"/>
    <dgm:cxn modelId="{2C9326B1-31CE-40A5-B77C-6C17EFFC4C4E}" type="presParOf" srcId="{CB04637B-A465-4EB5-AF13-5C69BEDDAA4E}" destId="{BB008D27-D95F-45B5-A8A5-AE5E6119BBAF}" srcOrd="0" destOrd="0" presId="urn:microsoft.com/office/officeart/2005/8/layout/cycle7"/>
    <dgm:cxn modelId="{5386B55B-EB54-4A29-B9AD-8B59A8ECA585}" type="presParOf" srcId="{D4DB4EA5-5866-4F0E-BDA9-A24F9CF4F8CD}" destId="{8834E2CA-C769-4D6F-91A1-5EDA0FC5D207}" srcOrd="4" destOrd="0" presId="urn:microsoft.com/office/officeart/2005/8/layout/cycle7"/>
    <dgm:cxn modelId="{3372334A-2CE1-4AAD-9AFA-ACC4CC5497DB}" type="presParOf" srcId="{D4DB4EA5-5866-4F0E-BDA9-A24F9CF4F8CD}" destId="{56BEF263-D0C0-4111-B26D-1F21B03C4C8B}" srcOrd="5" destOrd="0" presId="urn:microsoft.com/office/officeart/2005/8/layout/cycle7"/>
    <dgm:cxn modelId="{767726F8-0B42-4DE6-8FED-F1B48CADB438}" type="presParOf" srcId="{56BEF263-D0C0-4111-B26D-1F21B03C4C8B}" destId="{D29E10A5-7270-4784-B174-70C8AF97E2E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64BEF7-95DF-49F1-A9B4-851B688C0DB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E9951B-CE61-4E72-B9D2-9E7EE9F2C0E1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Product markets</a:t>
          </a:r>
          <a:endParaRPr lang="en-US" dirty="0">
            <a:solidFill>
              <a:srgbClr val="C00000"/>
            </a:solidFill>
          </a:endParaRPr>
        </a:p>
      </dgm:t>
    </dgm:pt>
    <dgm:pt modelId="{1B18B1A9-C25B-4090-BE44-86E4A9816088}" type="parTrans" cxnId="{F3B71610-E8D0-4124-90BA-E56736C55C32}">
      <dgm:prSet/>
      <dgm:spPr/>
      <dgm:t>
        <a:bodyPr/>
        <a:lstStyle/>
        <a:p>
          <a:endParaRPr lang="en-US"/>
        </a:p>
      </dgm:t>
    </dgm:pt>
    <dgm:pt modelId="{70689993-E37E-454A-9829-59B76157D2C8}" type="sibTrans" cxnId="{F3B71610-E8D0-4124-90BA-E56736C55C32}">
      <dgm:prSet/>
      <dgm:spPr/>
      <dgm:t>
        <a:bodyPr/>
        <a:lstStyle/>
        <a:p>
          <a:endParaRPr lang="en-US"/>
        </a:p>
      </dgm:t>
    </dgm:pt>
    <dgm:pt modelId="{D820B29F-3EB9-4D61-9F33-4407A9A473E4}">
      <dgm:prSet phldrT="[Text]"/>
      <dgm:spPr/>
      <dgm:t>
        <a:bodyPr/>
        <a:lstStyle/>
        <a:p>
          <a:r>
            <a:rPr lang="en-US" dirty="0" smtClean="0"/>
            <a:t>Advertising in newspapers and magazines</a:t>
          </a:r>
          <a:endParaRPr lang="en-US" dirty="0"/>
        </a:p>
      </dgm:t>
    </dgm:pt>
    <dgm:pt modelId="{D1B41F79-A789-45DF-B1EB-A527F7CAB564}" type="parTrans" cxnId="{3E68EF65-F8F7-4716-8E10-F363E11B54D0}">
      <dgm:prSet/>
      <dgm:spPr/>
      <dgm:t>
        <a:bodyPr/>
        <a:lstStyle/>
        <a:p>
          <a:endParaRPr lang="en-US"/>
        </a:p>
      </dgm:t>
    </dgm:pt>
    <dgm:pt modelId="{03CDCE2A-0F39-46A5-942F-5E19881ABD1F}" type="sibTrans" cxnId="{3E68EF65-F8F7-4716-8E10-F363E11B54D0}">
      <dgm:prSet/>
      <dgm:spPr/>
      <dgm:t>
        <a:bodyPr/>
        <a:lstStyle/>
        <a:p>
          <a:endParaRPr lang="en-US"/>
        </a:p>
      </dgm:t>
    </dgm:pt>
    <dgm:pt modelId="{C12324FE-845D-4399-B387-96D78DD968AF}">
      <dgm:prSet phldrT="[Text]"/>
      <dgm:spPr/>
      <dgm:t>
        <a:bodyPr/>
        <a:lstStyle/>
        <a:p>
          <a:r>
            <a:rPr lang="en-US" dirty="0" smtClean="0"/>
            <a:t>Direct mail marketing</a:t>
          </a:r>
          <a:endParaRPr lang="en-US" dirty="0"/>
        </a:p>
      </dgm:t>
    </dgm:pt>
    <dgm:pt modelId="{F73BED61-98B0-4B43-A6D1-8E23D33BF043}" type="parTrans" cxnId="{E9F81DB5-45FB-4218-8312-FEF548AF06B7}">
      <dgm:prSet/>
      <dgm:spPr/>
      <dgm:t>
        <a:bodyPr/>
        <a:lstStyle/>
        <a:p>
          <a:endParaRPr lang="en-US"/>
        </a:p>
      </dgm:t>
    </dgm:pt>
    <dgm:pt modelId="{3D8FA358-6B4E-43C3-9D0F-2C0796A17433}" type="sibTrans" cxnId="{E9F81DB5-45FB-4218-8312-FEF548AF06B7}">
      <dgm:prSet/>
      <dgm:spPr/>
      <dgm:t>
        <a:bodyPr/>
        <a:lstStyle/>
        <a:p>
          <a:endParaRPr lang="en-US"/>
        </a:p>
      </dgm:t>
    </dgm:pt>
    <dgm:pt modelId="{A5FB16A8-6484-4FE8-A554-2B2B644E5CDD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Capital markets</a:t>
          </a:r>
          <a:endParaRPr lang="en-US" dirty="0">
            <a:solidFill>
              <a:srgbClr val="C00000"/>
            </a:solidFill>
          </a:endParaRPr>
        </a:p>
      </dgm:t>
    </dgm:pt>
    <dgm:pt modelId="{2360DB8F-0D03-4C22-A27B-FC7EE3AB3286}" type="parTrans" cxnId="{855C2195-41DE-4B62-B34D-23EEBBB74C32}">
      <dgm:prSet/>
      <dgm:spPr/>
      <dgm:t>
        <a:bodyPr/>
        <a:lstStyle/>
        <a:p>
          <a:endParaRPr lang="en-US"/>
        </a:p>
      </dgm:t>
    </dgm:pt>
    <dgm:pt modelId="{A6F506EC-16BB-41DF-A2AE-4E28E6B5CBC8}" type="sibTrans" cxnId="{855C2195-41DE-4B62-B34D-23EEBBB74C32}">
      <dgm:prSet/>
      <dgm:spPr/>
      <dgm:t>
        <a:bodyPr/>
        <a:lstStyle/>
        <a:p>
          <a:endParaRPr lang="en-US"/>
        </a:p>
      </dgm:t>
    </dgm:pt>
    <dgm:pt modelId="{189238DC-87B1-4537-AD5C-05BAD71C2AE7}">
      <dgm:prSet phldrT="[Text]"/>
      <dgm:spPr/>
      <dgm:t>
        <a:bodyPr/>
        <a:lstStyle/>
        <a:p>
          <a:r>
            <a:rPr lang="en-US" dirty="0" smtClean="0"/>
            <a:t>Financial reporting</a:t>
          </a:r>
          <a:endParaRPr lang="en-US" dirty="0"/>
        </a:p>
      </dgm:t>
    </dgm:pt>
    <dgm:pt modelId="{1B72A959-88CE-4332-9935-8FB800B4FDEF}" type="parTrans" cxnId="{ECF4C5CD-3108-4090-92F4-57966AAD8C83}">
      <dgm:prSet/>
      <dgm:spPr/>
      <dgm:t>
        <a:bodyPr/>
        <a:lstStyle/>
        <a:p>
          <a:endParaRPr lang="en-US"/>
        </a:p>
      </dgm:t>
    </dgm:pt>
    <dgm:pt modelId="{2B9A9B92-A56D-4E7E-9BBB-5D9493D578B5}" type="sibTrans" cxnId="{ECF4C5CD-3108-4090-92F4-57966AAD8C83}">
      <dgm:prSet/>
      <dgm:spPr/>
      <dgm:t>
        <a:bodyPr/>
        <a:lstStyle/>
        <a:p>
          <a:endParaRPr lang="en-US"/>
        </a:p>
      </dgm:t>
    </dgm:pt>
    <dgm:pt modelId="{45A923A1-B984-49F1-AE6B-A523A30B032B}">
      <dgm:prSet phldrT="[Text]"/>
      <dgm:spPr/>
      <dgm:t>
        <a:bodyPr/>
        <a:lstStyle/>
        <a:p>
          <a:r>
            <a:rPr lang="en-US" dirty="0" smtClean="0"/>
            <a:t>Accounting standards and independent auditors</a:t>
          </a:r>
          <a:endParaRPr lang="en-US" dirty="0"/>
        </a:p>
      </dgm:t>
    </dgm:pt>
    <dgm:pt modelId="{155F5F8C-2140-4EB2-B149-5308D944DEF7}" type="parTrans" cxnId="{E7DBAA47-4F03-457E-ABD2-0DC300E8A8B9}">
      <dgm:prSet/>
      <dgm:spPr/>
      <dgm:t>
        <a:bodyPr/>
        <a:lstStyle/>
        <a:p>
          <a:endParaRPr lang="en-US"/>
        </a:p>
      </dgm:t>
    </dgm:pt>
    <dgm:pt modelId="{371C559D-BB50-4406-ABA5-563E14136C79}" type="sibTrans" cxnId="{E7DBAA47-4F03-457E-ABD2-0DC300E8A8B9}">
      <dgm:prSet/>
      <dgm:spPr/>
      <dgm:t>
        <a:bodyPr/>
        <a:lstStyle/>
        <a:p>
          <a:endParaRPr lang="en-US"/>
        </a:p>
      </dgm:t>
    </dgm:pt>
    <dgm:pt modelId="{814BED53-99C8-4F75-A153-B8D9BE17E66D}">
      <dgm:prSet phldrT="[Text]"/>
      <dgm:spPr/>
      <dgm:t>
        <a:bodyPr/>
        <a:lstStyle/>
        <a:p>
          <a:r>
            <a:rPr lang="fi-FI" dirty="0" err="1" smtClean="0">
              <a:solidFill>
                <a:srgbClr val="C00000"/>
              </a:solidFill>
            </a:rPr>
            <a:t>Labor</a:t>
          </a:r>
          <a:r>
            <a:rPr lang="fi-FI" dirty="0" smtClean="0">
              <a:solidFill>
                <a:srgbClr val="C00000"/>
              </a:solidFill>
            </a:rPr>
            <a:t> </a:t>
          </a:r>
          <a:r>
            <a:rPr lang="fi-FI" dirty="0" err="1" smtClean="0">
              <a:solidFill>
                <a:srgbClr val="C00000"/>
              </a:solidFill>
            </a:rPr>
            <a:t>markets</a:t>
          </a:r>
          <a:endParaRPr lang="en-US" dirty="0">
            <a:solidFill>
              <a:srgbClr val="C00000"/>
            </a:solidFill>
          </a:endParaRPr>
        </a:p>
      </dgm:t>
    </dgm:pt>
    <dgm:pt modelId="{8B7C40FC-3CCE-4E0F-B8C5-EC86AB9C408D}" type="parTrans" cxnId="{D353C3C0-B78A-4193-8368-B0CF223C2354}">
      <dgm:prSet/>
      <dgm:spPr/>
      <dgm:t>
        <a:bodyPr/>
        <a:lstStyle/>
        <a:p>
          <a:endParaRPr lang="en-US"/>
        </a:p>
      </dgm:t>
    </dgm:pt>
    <dgm:pt modelId="{26A7216D-0535-4D8C-95AB-16F799B44C5E}" type="sibTrans" cxnId="{D353C3C0-B78A-4193-8368-B0CF223C2354}">
      <dgm:prSet/>
      <dgm:spPr/>
      <dgm:t>
        <a:bodyPr/>
        <a:lstStyle/>
        <a:p>
          <a:endParaRPr lang="en-US"/>
        </a:p>
      </dgm:t>
    </dgm:pt>
    <dgm:pt modelId="{DF08CF58-6D21-4536-865A-C8D129A7854D}">
      <dgm:prSet phldrT="[Text]"/>
      <dgm:spPr/>
      <dgm:t>
        <a:bodyPr/>
        <a:lstStyle/>
        <a:p>
          <a:r>
            <a:rPr lang="fi-FI" dirty="0" err="1" smtClean="0"/>
            <a:t>Educational</a:t>
          </a:r>
          <a:r>
            <a:rPr lang="fi-FI" dirty="0" smtClean="0"/>
            <a:t> </a:t>
          </a:r>
          <a:r>
            <a:rPr lang="fi-FI" dirty="0" err="1" smtClean="0"/>
            <a:t>institutions</a:t>
          </a:r>
          <a:endParaRPr lang="en-US" dirty="0"/>
        </a:p>
      </dgm:t>
    </dgm:pt>
    <dgm:pt modelId="{E5481468-0C5E-455C-A21B-E97AC84255E8}" type="parTrans" cxnId="{CB3FEFAB-8AC3-4EF6-BD4E-7155303D94B9}">
      <dgm:prSet/>
      <dgm:spPr/>
      <dgm:t>
        <a:bodyPr/>
        <a:lstStyle/>
        <a:p>
          <a:endParaRPr lang="en-US"/>
        </a:p>
      </dgm:t>
    </dgm:pt>
    <dgm:pt modelId="{B65AAB48-6278-4BD8-9180-EA545A91CAA8}" type="sibTrans" cxnId="{CB3FEFAB-8AC3-4EF6-BD4E-7155303D94B9}">
      <dgm:prSet/>
      <dgm:spPr/>
      <dgm:t>
        <a:bodyPr/>
        <a:lstStyle/>
        <a:p>
          <a:endParaRPr lang="en-US"/>
        </a:p>
      </dgm:t>
    </dgm:pt>
    <dgm:pt modelId="{E483A552-B0BF-48A5-A929-3138E5D72363}">
      <dgm:prSet phldrT="[Text]"/>
      <dgm:spPr/>
      <dgm:t>
        <a:bodyPr/>
        <a:lstStyle/>
        <a:p>
          <a:r>
            <a:rPr lang="fi-FI" dirty="0" err="1" smtClean="0"/>
            <a:t>Unions</a:t>
          </a:r>
          <a:endParaRPr lang="en-US" dirty="0"/>
        </a:p>
      </dgm:t>
    </dgm:pt>
    <dgm:pt modelId="{5EFA8834-0161-4E70-9983-19FB520462E1}" type="parTrans" cxnId="{AE0113E5-5902-4998-BD47-90DB686ED1FB}">
      <dgm:prSet/>
      <dgm:spPr/>
      <dgm:t>
        <a:bodyPr/>
        <a:lstStyle/>
        <a:p>
          <a:endParaRPr lang="en-US"/>
        </a:p>
      </dgm:t>
    </dgm:pt>
    <dgm:pt modelId="{C11AD1BE-CC1D-4588-A981-ADDD3B5D342F}" type="sibTrans" cxnId="{AE0113E5-5902-4998-BD47-90DB686ED1FB}">
      <dgm:prSet/>
      <dgm:spPr/>
      <dgm:t>
        <a:bodyPr/>
        <a:lstStyle/>
        <a:p>
          <a:endParaRPr lang="en-US"/>
        </a:p>
      </dgm:t>
    </dgm:pt>
    <dgm:pt modelId="{351922E5-ECAC-43EC-A202-81BF72A38E3C}">
      <dgm:prSet phldrT="[Text]"/>
      <dgm:spPr/>
      <dgm:t>
        <a:bodyPr/>
        <a:lstStyle/>
        <a:p>
          <a:r>
            <a:rPr lang="en-US" dirty="0" smtClean="0"/>
            <a:t>Telemarketing</a:t>
          </a:r>
          <a:endParaRPr lang="en-US" dirty="0"/>
        </a:p>
      </dgm:t>
    </dgm:pt>
    <dgm:pt modelId="{EC011AD4-F91D-4BB0-8C90-C0BDC3782B4B}" type="parTrans" cxnId="{92A88401-2EF3-44DA-92EC-7F33CCABF763}">
      <dgm:prSet/>
      <dgm:spPr/>
      <dgm:t>
        <a:bodyPr/>
        <a:lstStyle/>
        <a:p>
          <a:endParaRPr lang="en-US"/>
        </a:p>
      </dgm:t>
    </dgm:pt>
    <dgm:pt modelId="{49361D94-C27D-452F-ADCA-4CCD8F8225AF}" type="sibTrans" cxnId="{92A88401-2EF3-44DA-92EC-7F33CCABF763}">
      <dgm:prSet/>
      <dgm:spPr/>
      <dgm:t>
        <a:bodyPr/>
        <a:lstStyle/>
        <a:p>
          <a:endParaRPr lang="en-US"/>
        </a:p>
      </dgm:t>
    </dgm:pt>
    <dgm:pt modelId="{50975C5D-4415-495C-BEA3-E3A3CDD381F8}">
      <dgm:prSet phldrT="[Text]"/>
      <dgm:spPr/>
      <dgm:t>
        <a:bodyPr/>
        <a:lstStyle/>
        <a:p>
          <a:r>
            <a:rPr lang="en-US" dirty="0" smtClean="0"/>
            <a:t>Web sites</a:t>
          </a:r>
          <a:endParaRPr lang="en-US" dirty="0"/>
        </a:p>
      </dgm:t>
    </dgm:pt>
    <dgm:pt modelId="{F100097A-41FC-4156-9CA5-F690D64D204C}" type="parTrans" cxnId="{22EC8695-0852-4341-A160-FDF57E85CA19}">
      <dgm:prSet/>
      <dgm:spPr/>
      <dgm:t>
        <a:bodyPr/>
        <a:lstStyle/>
        <a:p>
          <a:endParaRPr lang="en-US"/>
        </a:p>
      </dgm:t>
    </dgm:pt>
    <dgm:pt modelId="{C3E641DE-1C0B-4248-A4C7-B393716012D3}" type="sibTrans" cxnId="{22EC8695-0852-4341-A160-FDF57E85CA19}">
      <dgm:prSet/>
      <dgm:spPr/>
      <dgm:t>
        <a:bodyPr/>
        <a:lstStyle/>
        <a:p>
          <a:endParaRPr lang="en-US"/>
        </a:p>
      </dgm:t>
    </dgm:pt>
    <dgm:pt modelId="{D8DEE7B9-3879-4A85-BE91-5A7DA2DE3D28}">
      <dgm:prSet phldrT="[Text]"/>
      <dgm:spPr/>
      <dgm:t>
        <a:bodyPr/>
        <a:lstStyle/>
        <a:p>
          <a:r>
            <a:rPr lang="en-US" dirty="0" smtClean="0"/>
            <a:t>Retail chains</a:t>
          </a:r>
          <a:endParaRPr lang="en-US" dirty="0"/>
        </a:p>
      </dgm:t>
    </dgm:pt>
    <dgm:pt modelId="{C41A4D01-FC0E-4083-97D2-389E2B5E7275}" type="parTrans" cxnId="{E06D61F2-1AA6-4B82-90D4-3B0ACA69F1DC}">
      <dgm:prSet/>
      <dgm:spPr/>
      <dgm:t>
        <a:bodyPr/>
        <a:lstStyle/>
        <a:p>
          <a:endParaRPr lang="en-US"/>
        </a:p>
      </dgm:t>
    </dgm:pt>
    <dgm:pt modelId="{009153C1-6B77-4448-B4E6-1545C2C078E0}" type="sibTrans" cxnId="{E06D61F2-1AA6-4B82-90D4-3B0ACA69F1DC}">
      <dgm:prSet/>
      <dgm:spPr/>
      <dgm:t>
        <a:bodyPr/>
        <a:lstStyle/>
        <a:p>
          <a:endParaRPr lang="en-US"/>
        </a:p>
      </dgm:t>
    </dgm:pt>
    <dgm:pt modelId="{F25DD381-B133-486F-939B-5717F2C2FE16}">
      <dgm:prSet phldrT="[Text]"/>
      <dgm:spPr/>
      <dgm:t>
        <a:bodyPr/>
        <a:lstStyle/>
        <a:p>
          <a:r>
            <a:rPr lang="en-US" dirty="0" smtClean="0"/>
            <a:t>Credit card issuers</a:t>
          </a:r>
          <a:endParaRPr lang="en-US" dirty="0"/>
        </a:p>
      </dgm:t>
    </dgm:pt>
    <dgm:pt modelId="{50B16495-C7F7-4098-8DAE-D4728E576140}" type="parTrans" cxnId="{264CEDB7-0180-4609-8466-3F8D355D0949}">
      <dgm:prSet/>
      <dgm:spPr/>
      <dgm:t>
        <a:bodyPr/>
        <a:lstStyle/>
        <a:p>
          <a:endParaRPr lang="en-US"/>
        </a:p>
      </dgm:t>
    </dgm:pt>
    <dgm:pt modelId="{EFDCC462-D20C-4AAE-8B8B-2713EB0E9E36}" type="sibTrans" cxnId="{264CEDB7-0180-4609-8466-3F8D355D0949}">
      <dgm:prSet/>
      <dgm:spPr/>
      <dgm:t>
        <a:bodyPr/>
        <a:lstStyle/>
        <a:p>
          <a:endParaRPr lang="en-US"/>
        </a:p>
      </dgm:t>
    </dgm:pt>
    <dgm:pt modelId="{07670D77-78CA-4FEF-ACFB-5261ED82AECF}">
      <dgm:prSet phldrT="[Text]"/>
      <dgm:spPr/>
      <dgm:t>
        <a:bodyPr/>
        <a:lstStyle/>
        <a:p>
          <a:r>
            <a:rPr lang="en-US" dirty="0" smtClean="0"/>
            <a:t>Product warranty</a:t>
          </a:r>
          <a:endParaRPr lang="en-US" dirty="0"/>
        </a:p>
      </dgm:t>
    </dgm:pt>
    <dgm:pt modelId="{D564ED39-AABA-47F8-AB55-30306A5B96B3}" type="parTrans" cxnId="{3315C22E-4792-4BA6-8ECC-5600B5DD7BAC}">
      <dgm:prSet/>
      <dgm:spPr/>
      <dgm:t>
        <a:bodyPr/>
        <a:lstStyle/>
        <a:p>
          <a:endParaRPr lang="en-US"/>
        </a:p>
      </dgm:t>
    </dgm:pt>
    <dgm:pt modelId="{6F6D08C0-3810-4A51-9172-B9F817E77A45}" type="sibTrans" cxnId="{3315C22E-4792-4BA6-8ECC-5600B5DD7BAC}">
      <dgm:prSet/>
      <dgm:spPr/>
      <dgm:t>
        <a:bodyPr/>
        <a:lstStyle/>
        <a:p>
          <a:endParaRPr lang="en-US"/>
        </a:p>
      </dgm:t>
    </dgm:pt>
    <dgm:pt modelId="{EE69DB91-38E1-4BF9-B3D4-6AC2E0E93653}">
      <dgm:prSet phldrT="[Text]"/>
      <dgm:spPr/>
      <dgm:t>
        <a:bodyPr/>
        <a:lstStyle/>
        <a:p>
          <a:r>
            <a:rPr lang="en-US" dirty="0" smtClean="0"/>
            <a:t>Financial intermediaries </a:t>
          </a:r>
          <a:r>
            <a:rPr lang="fi-FI" dirty="0" smtClean="0"/>
            <a:t>(</a:t>
          </a:r>
          <a:r>
            <a:rPr lang="en-US" dirty="0" smtClean="0"/>
            <a:t>venture capitalists, commercial banks, insurance companies, mutual funds)</a:t>
          </a:r>
          <a:endParaRPr lang="en-US" dirty="0"/>
        </a:p>
      </dgm:t>
    </dgm:pt>
    <dgm:pt modelId="{92E31E4E-B1CB-4D2E-9DE0-1688190CD470}" type="parTrans" cxnId="{9A72ED3C-38C2-432B-B89E-6CC9FA40B92B}">
      <dgm:prSet/>
      <dgm:spPr/>
      <dgm:t>
        <a:bodyPr/>
        <a:lstStyle/>
        <a:p>
          <a:endParaRPr lang="en-US"/>
        </a:p>
      </dgm:t>
    </dgm:pt>
    <dgm:pt modelId="{23BAF650-6851-494B-88AF-E333361DDDDD}" type="sibTrans" cxnId="{9A72ED3C-38C2-432B-B89E-6CC9FA40B92B}">
      <dgm:prSet/>
      <dgm:spPr/>
      <dgm:t>
        <a:bodyPr/>
        <a:lstStyle/>
        <a:p>
          <a:endParaRPr lang="en-US"/>
        </a:p>
      </dgm:t>
    </dgm:pt>
    <dgm:pt modelId="{4CB57AE1-DD00-4935-A738-FC21F1CB8E78}">
      <dgm:prSet phldrT="[Text]"/>
      <dgm:spPr/>
      <dgm:t>
        <a:bodyPr/>
        <a:lstStyle/>
        <a:p>
          <a:r>
            <a:rPr lang="fi-FI" dirty="0" err="1" smtClean="0"/>
            <a:t>Stock</a:t>
          </a:r>
          <a:r>
            <a:rPr lang="fi-FI" dirty="0" smtClean="0"/>
            <a:t> </a:t>
          </a:r>
          <a:r>
            <a:rPr lang="fi-FI" dirty="0" err="1" smtClean="0"/>
            <a:t>exchanges</a:t>
          </a:r>
          <a:endParaRPr lang="en-US" dirty="0"/>
        </a:p>
      </dgm:t>
    </dgm:pt>
    <dgm:pt modelId="{4E5D71EF-255C-4E85-B86E-21D570577EDA}" type="parTrans" cxnId="{71BA3B32-019B-4705-92BD-34327D539AB3}">
      <dgm:prSet/>
      <dgm:spPr/>
      <dgm:t>
        <a:bodyPr/>
        <a:lstStyle/>
        <a:p>
          <a:endParaRPr lang="en-US"/>
        </a:p>
      </dgm:t>
    </dgm:pt>
    <dgm:pt modelId="{CD87BC2A-48B3-4CDC-9DAC-581914F2E4AD}" type="sibTrans" cxnId="{71BA3B32-019B-4705-92BD-34327D539AB3}">
      <dgm:prSet/>
      <dgm:spPr/>
      <dgm:t>
        <a:bodyPr/>
        <a:lstStyle/>
        <a:p>
          <a:endParaRPr lang="en-US"/>
        </a:p>
      </dgm:t>
    </dgm:pt>
    <dgm:pt modelId="{5AFEF3E0-1DCA-48B9-87BD-76968A95ECAD}">
      <dgm:prSet phldrT="[Text]"/>
      <dgm:spPr/>
      <dgm:t>
        <a:bodyPr/>
        <a:lstStyle/>
        <a:p>
          <a:r>
            <a:rPr lang="fi-FI" dirty="0" err="1" smtClean="0"/>
            <a:t>Placement</a:t>
          </a:r>
          <a:r>
            <a:rPr lang="fi-FI" dirty="0" smtClean="0"/>
            <a:t> </a:t>
          </a:r>
          <a:r>
            <a:rPr lang="fi-FI" dirty="0" err="1" smtClean="0"/>
            <a:t>agencies</a:t>
          </a:r>
          <a:r>
            <a:rPr lang="fi-FI" dirty="0" smtClean="0"/>
            <a:t> and </a:t>
          </a:r>
          <a:r>
            <a:rPr lang="fi-FI" dirty="0" err="1" smtClean="0"/>
            <a:t>headhunters</a:t>
          </a:r>
          <a:endParaRPr lang="en-US" dirty="0"/>
        </a:p>
      </dgm:t>
    </dgm:pt>
    <dgm:pt modelId="{6A19EB33-2CEF-45DB-8714-4F12D9205451}" type="parTrans" cxnId="{BDE33B00-A676-4724-AD5A-F630641DB0A7}">
      <dgm:prSet/>
      <dgm:spPr/>
      <dgm:t>
        <a:bodyPr/>
        <a:lstStyle/>
        <a:p>
          <a:endParaRPr lang="en-US"/>
        </a:p>
      </dgm:t>
    </dgm:pt>
    <dgm:pt modelId="{33555A79-8B16-4511-BAA8-D1DA31EF3338}" type="sibTrans" cxnId="{BDE33B00-A676-4724-AD5A-F630641DB0A7}">
      <dgm:prSet/>
      <dgm:spPr/>
      <dgm:t>
        <a:bodyPr/>
        <a:lstStyle/>
        <a:p>
          <a:endParaRPr lang="en-US"/>
        </a:p>
      </dgm:t>
    </dgm:pt>
    <dgm:pt modelId="{474B05C1-0777-42E3-8CE9-70880C4A9F8A}" type="pres">
      <dgm:prSet presAssocID="{E464BEF7-95DF-49F1-A9B4-851B688C0D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F7840-C5FD-4EC5-B964-8BF6248DECD3}" type="pres">
      <dgm:prSet presAssocID="{30E9951B-CE61-4E72-B9D2-9E7EE9F2C0E1}" presName="composite" presStyleCnt="0"/>
      <dgm:spPr/>
    </dgm:pt>
    <dgm:pt modelId="{1C8F4DF4-48A5-4766-A864-B6B8C1DBDA60}" type="pres">
      <dgm:prSet presAssocID="{30E9951B-CE61-4E72-B9D2-9E7EE9F2C0E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392BF-A8ED-4E73-AAB6-1E7619E78011}" type="pres">
      <dgm:prSet presAssocID="{30E9951B-CE61-4E72-B9D2-9E7EE9F2C0E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6DA2-4F86-46D4-94F6-C8BCA0C42651}" type="pres">
      <dgm:prSet presAssocID="{70689993-E37E-454A-9829-59B76157D2C8}" presName="space" presStyleCnt="0"/>
      <dgm:spPr/>
    </dgm:pt>
    <dgm:pt modelId="{3FB1178A-760D-46AD-9F35-2F74FC60FD4D}" type="pres">
      <dgm:prSet presAssocID="{A5FB16A8-6484-4FE8-A554-2B2B644E5CDD}" presName="composite" presStyleCnt="0"/>
      <dgm:spPr/>
    </dgm:pt>
    <dgm:pt modelId="{33758E8D-79B3-442C-B6C5-0BD94BF19CAB}" type="pres">
      <dgm:prSet presAssocID="{A5FB16A8-6484-4FE8-A554-2B2B644E5CD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A984B-1DEB-4F05-83F1-5BCB1A93AFD1}" type="pres">
      <dgm:prSet presAssocID="{A5FB16A8-6484-4FE8-A554-2B2B644E5CD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38ED7-1BC5-445D-8CB1-630FF1152C30}" type="pres">
      <dgm:prSet presAssocID="{A6F506EC-16BB-41DF-A2AE-4E28E6B5CBC8}" presName="space" presStyleCnt="0"/>
      <dgm:spPr/>
    </dgm:pt>
    <dgm:pt modelId="{B5274102-82A6-4AC4-B1D0-5F61FB0B49CE}" type="pres">
      <dgm:prSet presAssocID="{814BED53-99C8-4F75-A153-B8D9BE17E66D}" presName="composite" presStyleCnt="0"/>
      <dgm:spPr/>
    </dgm:pt>
    <dgm:pt modelId="{2CFB557B-8868-4E79-95FF-5426ACAD7020}" type="pres">
      <dgm:prSet presAssocID="{814BED53-99C8-4F75-A153-B8D9BE17E66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B420A-BF91-4B0B-9330-D7E4FC5C733B}" type="pres">
      <dgm:prSet presAssocID="{814BED53-99C8-4F75-A153-B8D9BE17E66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72ED3C-38C2-432B-B89E-6CC9FA40B92B}" srcId="{A5FB16A8-6484-4FE8-A554-2B2B644E5CDD}" destId="{EE69DB91-38E1-4BF9-B3D4-6AC2E0E93653}" srcOrd="2" destOrd="0" parTransId="{92E31E4E-B1CB-4D2E-9DE0-1688190CD470}" sibTransId="{23BAF650-6851-494B-88AF-E333361DDDDD}"/>
    <dgm:cxn modelId="{44CF61D2-35D0-41C8-92C4-D2B7A16E3AA4}" type="presOf" srcId="{45A923A1-B984-49F1-AE6B-A523A30B032B}" destId="{B8CA984B-1DEB-4F05-83F1-5BCB1A93AFD1}" srcOrd="0" destOrd="1" presId="urn:microsoft.com/office/officeart/2005/8/layout/hList1"/>
    <dgm:cxn modelId="{22EC8695-0852-4341-A160-FDF57E85CA19}" srcId="{30E9951B-CE61-4E72-B9D2-9E7EE9F2C0E1}" destId="{50975C5D-4415-495C-BEA3-E3A3CDD381F8}" srcOrd="3" destOrd="0" parTransId="{F100097A-41FC-4156-9CA5-F690D64D204C}" sibTransId="{C3E641DE-1C0B-4248-A4C7-B393716012D3}"/>
    <dgm:cxn modelId="{081EC309-98DE-49E2-9FAA-E4AC07199F5E}" type="presOf" srcId="{50975C5D-4415-495C-BEA3-E3A3CDD381F8}" destId="{F6C392BF-A8ED-4E73-AAB6-1E7619E78011}" srcOrd="0" destOrd="3" presId="urn:microsoft.com/office/officeart/2005/8/layout/hList1"/>
    <dgm:cxn modelId="{3E027404-943B-4241-8450-1A8936169C80}" type="presOf" srcId="{189238DC-87B1-4537-AD5C-05BAD71C2AE7}" destId="{B8CA984B-1DEB-4F05-83F1-5BCB1A93AFD1}" srcOrd="0" destOrd="0" presId="urn:microsoft.com/office/officeart/2005/8/layout/hList1"/>
    <dgm:cxn modelId="{86B7B175-EF82-4479-85CB-8D729CF663A3}" type="presOf" srcId="{4CB57AE1-DD00-4935-A738-FC21F1CB8E78}" destId="{B8CA984B-1DEB-4F05-83F1-5BCB1A93AFD1}" srcOrd="0" destOrd="3" presId="urn:microsoft.com/office/officeart/2005/8/layout/hList1"/>
    <dgm:cxn modelId="{03036136-6D47-4994-AEC1-2842208E9444}" type="presOf" srcId="{814BED53-99C8-4F75-A153-B8D9BE17E66D}" destId="{2CFB557B-8868-4E79-95FF-5426ACAD7020}" srcOrd="0" destOrd="0" presId="urn:microsoft.com/office/officeart/2005/8/layout/hList1"/>
    <dgm:cxn modelId="{C99FAEC6-1AA3-4461-A53B-B0D4BBA01083}" type="presOf" srcId="{C12324FE-845D-4399-B387-96D78DD968AF}" destId="{F6C392BF-A8ED-4E73-AAB6-1E7619E78011}" srcOrd="0" destOrd="1" presId="urn:microsoft.com/office/officeart/2005/8/layout/hList1"/>
    <dgm:cxn modelId="{8CE0DCD6-3385-49A4-89C4-81A2D1CA5733}" type="presOf" srcId="{5AFEF3E0-1DCA-48B9-87BD-76968A95ECAD}" destId="{2DEB420A-BF91-4B0B-9330-D7E4FC5C733B}" srcOrd="0" destOrd="1" presId="urn:microsoft.com/office/officeart/2005/8/layout/hList1"/>
    <dgm:cxn modelId="{C8CA9162-CB47-4781-B831-F6AE378D878B}" type="presOf" srcId="{07670D77-78CA-4FEF-ACFB-5261ED82AECF}" destId="{F6C392BF-A8ED-4E73-AAB6-1E7619E78011}" srcOrd="0" destOrd="6" presId="urn:microsoft.com/office/officeart/2005/8/layout/hList1"/>
    <dgm:cxn modelId="{3C17B716-A10A-4FDD-BBFC-0FACB3EB96C8}" type="presOf" srcId="{D820B29F-3EB9-4D61-9F33-4407A9A473E4}" destId="{F6C392BF-A8ED-4E73-AAB6-1E7619E78011}" srcOrd="0" destOrd="0" presId="urn:microsoft.com/office/officeart/2005/8/layout/hList1"/>
    <dgm:cxn modelId="{97674ABE-729D-404E-8FDA-014E0E216690}" type="presOf" srcId="{30E9951B-CE61-4E72-B9D2-9E7EE9F2C0E1}" destId="{1C8F4DF4-48A5-4766-A864-B6B8C1DBDA60}" srcOrd="0" destOrd="0" presId="urn:microsoft.com/office/officeart/2005/8/layout/hList1"/>
    <dgm:cxn modelId="{3E68EF65-F8F7-4716-8E10-F363E11B54D0}" srcId="{30E9951B-CE61-4E72-B9D2-9E7EE9F2C0E1}" destId="{D820B29F-3EB9-4D61-9F33-4407A9A473E4}" srcOrd="0" destOrd="0" parTransId="{D1B41F79-A789-45DF-B1EB-A527F7CAB564}" sibTransId="{03CDCE2A-0F39-46A5-942F-5E19881ABD1F}"/>
    <dgm:cxn modelId="{51F7F7D6-278F-49E5-949F-5E5782E2892F}" type="presOf" srcId="{D8DEE7B9-3879-4A85-BE91-5A7DA2DE3D28}" destId="{F6C392BF-A8ED-4E73-AAB6-1E7619E78011}" srcOrd="0" destOrd="4" presId="urn:microsoft.com/office/officeart/2005/8/layout/hList1"/>
    <dgm:cxn modelId="{ECF4C5CD-3108-4090-92F4-57966AAD8C83}" srcId="{A5FB16A8-6484-4FE8-A554-2B2B644E5CDD}" destId="{189238DC-87B1-4537-AD5C-05BAD71C2AE7}" srcOrd="0" destOrd="0" parTransId="{1B72A959-88CE-4332-9935-8FB800B4FDEF}" sibTransId="{2B9A9B92-A56D-4E7E-9BBB-5D9493D578B5}"/>
    <dgm:cxn modelId="{92A88401-2EF3-44DA-92EC-7F33CCABF763}" srcId="{30E9951B-CE61-4E72-B9D2-9E7EE9F2C0E1}" destId="{351922E5-ECAC-43EC-A202-81BF72A38E3C}" srcOrd="2" destOrd="0" parTransId="{EC011AD4-F91D-4BB0-8C90-C0BDC3782B4B}" sibTransId="{49361D94-C27D-452F-ADCA-4CCD8F8225AF}"/>
    <dgm:cxn modelId="{12E14DB1-A98C-4DF9-8658-7F435011E0C2}" type="presOf" srcId="{E464BEF7-95DF-49F1-A9B4-851B688C0DB4}" destId="{474B05C1-0777-42E3-8CE9-70880C4A9F8A}" srcOrd="0" destOrd="0" presId="urn:microsoft.com/office/officeart/2005/8/layout/hList1"/>
    <dgm:cxn modelId="{264CEDB7-0180-4609-8466-3F8D355D0949}" srcId="{30E9951B-CE61-4E72-B9D2-9E7EE9F2C0E1}" destId="{F25DD381-B133-486F-939B-5717F2C2FE16}" srcOrd="5" destOrd="0" parTransId="{50B16495-C7F7-4098-8DAE-D4728E576140}" sibTransId="{EFDCC462-D20C-4AAE-8B8B-2713EB0E9E36}"/>
    <dgm:cxn modelId="{592A6B15-70D3-44E8-9999-B8AEDB716A4C}" type="presOf" srcId="{DF08CF58-6D21-4536-865A-C8D129A7854D}" destId="{2DEB420A-BF91-4B0B-9330-D7E4FC5C733B}" srcOrd="0" destOrd="0" presId="urn:microsoft.com/office/officeart/2005/8/layout/hList1"/>
    <dgm:cxn modelId="{71BA3B32-019B-4705-92BD-34327D539AB3}" srcId="{A5FB16A8-6484-4FE8-A554-2B2B644E5CDD}" destId="{4CB57AE1-DD00-4935-A738-FC21F1CB8E78}" srcOrd="3" destOrd="0" parTransId="{4E5D71EF-255C-4E85-B86E-21D570577EDA}" sibTransId="{CD87BC2A-48B3-4CDC-9DAC-581914F2E4AD}"/>
    <dgm:cxn modelId="{855C2195-41DE-4B62-B34D-23EEBBB74C32}" srcId="{E464BEF7-95DF-49F1-A9B4-851B688C0DB4}" destId="{A5FB16A8-6484-4FE8-A554-2B2B644E5CDD}" srcOrd="1" destOrd="0" parTransId="{2360DB8F-0D03-4C22-A27B-FC7EE3AB3286}" sibTransId="{A6F506EC-16BB-41DF-A2AE-4E28E6B5CBC8}"/>
    <dgm:cxn modelId="{CB3FEFAB-8AC3-4EF6-BD4E-7155303D94B9}" srcId="{814BED53-99C8-4F75-A153-B8D9BE17E66D}" destId="{DF08CF58-6D21-4536-865A-C8D129A7854D}" srcOrd="0" destOrd="0" parTransId="{E5481468-0C5E-455C-A21B-E97AC84255E8}" sibTransId="{B65AAB48-6278-4BD8-9180-EA545A91CAA8}"/>
    <dgm:cxn modelId="{D353C3C0-B78A-4193-8368-B0CF223C2354}" srcId="{E464BEF7-95DF-49F1-A9B4-851B688C0DB4}" destId="{814BED53-99C8-4F75-A153-B8D9BE17E66D}" srcOrd="2" destOrd="0" parTransId="{8B7C40FC-3CCE-4E0F-B8C5-EC86AB9C408D}" sibTransId="{26A7216D-0535-4D8C-95AB-16F799B44C5E}"/>
    <dgm:cxn modelId="{3315C22E-4792-4BA6-8ECC-5600B5DD7BAC}" srcId="{30E9951B-CE61-4E72-B9D2-9E7EE9F2C0E1}" destId="{07670D77-78CA-4FEF-ACFB-5261ED82AECF}" srcOrd="6" destOrd="0" parTransId="{D564ED39-AABA-47F8-AB55-30306A5B96B3}" sibTransId="{6F6D08C0-3810-4A51-9172-B9F817E77A45}"/>
    <dgm:cxn modelId="{5E96E5CC-BD96-44EA-BD4D-5921B0AF4053}" type="presOf" srcId="{A5FB16A8-6484-4FE8-A554-2B2B644E5CDD}" destId="{33758E8D-79B3-442C-B6C5-0BD94BF19CAB}" srcOrd="0" destOrd="0" presId="urn:microsoft.com/office/officeart/2005/8/layout/hList1"/>
    <dgm:cxn modelId="{BDE33B00-A676-4724-AD5A-F630641DB0A7}" srcId="{814BED53-99C8-4F75-A153-B8D9BE17E66D}" destId="{5AFEF3E0-1DCA-48B9-87BD-76968A95ECAD}" srcOrd="1" destOrd="0" parTransId="{6A19EB33-2CEF-45DB-8714-4F12D9205451}" sibTransId="{33555A79-8B16-4511-BAA8-D1DA31EF3338}"/>
    <dgm:cxn modelId="{F0E87BA9-739E-46CA-B54A-D908CC39D355}" type="presOf" srcId="{EE69DB91-38E1-4BF9-B3D4-6AC2E0E93653}" destId="{B8CA984B-1DEB-4F05-83F1-5BCB1A93AFD1}" srcOrd="0" destOrd="2" presId="urn:microsoft.com/office/officeart/2005/8/layout/hList1"/>
    <dgm:cxn modelId="{A4F09C0A-B28D-4DCE-AFF9-101A3ACB1738}" type="presOf" srcId="{351922E5-ECAC-43EC-A202-81BF72A38E3C}" destId="{F6C392BF-A8ED-4E73-AAB6-1E7619E78011}" srcOrd="0" destOrd="2" presId="urn:microsoft.com/office/officeart/2005/8/layout/hList1"/>
    <dgm:cxn modelId="{E06D61F2-1AA6-4B82-90D4-3B0ACA69F1DC}" srcId="{30E9951B-CE61-4E72-B9D2-9E7EE9F2C0E1}" destId="{D8DEE7B9-3879-4A85-BE91-5A7DA2DE3D28}" srcOrd="4" destOrd="0" parTransId="{C41A4D01-FC0E-4083-97D2-389E2B5E7275}" sibTransId="{009153C1-6B77-4448-B4E6-1545C2C078E0}"/>
    <dgm:cxn modelId="{C5100CCF-7046-4239-9759-2C222D2CFE03}" type="presOf" srcId="{F25DD381-B133-486F-939B-5717F2C2FE16}" destId="{F6C392BF-A8ED-4E73-AAB6-1E7619E78011}" srcOrd="0" destOrd="5" presId="urn:microsoft.com/office/officeart/2005/8/layout/hList1"/>
    <dgm:cxn modelId="{F3B71610-E8D0-4124-90BA-E56736C55C32}" srcId="{E464BEF7-95DF-49F1-A9B4-851B688C0DB4}" destId="{30E9951B-CE61-4E72-B9D2-9E7EE9F2C0E1}" srcOrd="0" destOrd="0" parTransId="{1B18B1A9-C25B-4090-BE44-86E4A9816088}" sibTransId="{70689993-E37E-454A-9829-59B76157D2C8}"/>
    <dgm:cxn modelId="{35688E55-E5D2-468C-9465-09FC0FDDF74D}" type="presOf" srcId="{E483A552-B0BF-48A5-A929-3138E5D72363}" destId="{2DEB420A-BF91-4B0B-9330-D7E4FC5C733B}" srcOrd="0" destOrd="2" presId="urn:microsoft.com/office/officeart/2005/8/layout/hList1"/>
    <dgm:cxn modelId="{E7DBAA47-4F03-457E-ABD2-0DC300E8A8B9}" srcId="{A5FB16A8-6484-4FE8-A554-2B2B644E5CDD}" destId="{45A923A1-B984-49F1-AE6B-A523A30B032B}" srcOrd="1" destOrd="0" parTransId="{155F5F8C-2140-4EB2-B149-5308D944DEF7}" sibTransId="{371C559D-BB50-4406-ABA5-563E14136C79}"/>
    <dgm:cxn modelId="{AE0113E5-5902-4998-BD47-90DB686ED1FB}" srcId="{814BED53-99C8-4F75-A153-B8D9BE17E66D}" destId="{E483A552-B0BF-48A5-A929-3138E5D72363}" srcOrd="2" destOrd="0" parTransId="{5EFA8834-0161-4E70-9983-19FB520462E1}" sibTransId="{C11AD1BE-CC1D-4588-A981-ADDD3B5D342F}"/>
    <dgm:cxn modelId="{E9F81DB5-45FB-4218-8312-FEF548AF06B7}" srcId="{30E9951B-CE61-4E72-B9D2-9E7EE9F2C0E1}" destId="{C12324FE-845D-4399-B387-96D78DD968AF}" srcOrd="1" destOrd="0" parTransId="{F73BED61-98B0-4B43-A6D1-8E23D33BF043}" sibTransId="{3D8FA358-6B4E-43C3-9D0F-2C0796A17433}"/>
    <dgm:cxn modelId="{C6B439C5-0AE2-4469-B651-46BDB4C685E2}" type="presParOf" srcId="{474B05C1-0777-42E3-8CE9-70880C4A9F8A}" destId="{D96F7840-C5FD-4EC5-B964-8BF6248DECD3}" srcOrd="0" destOrd="0" presId="urn:microsoft.com/office/officeart/2005/8/layout/hList1"/>
    <dgm:cxn modelId="{1781B71B-1E29-4990-B266-1E637D670921}" type="presParOf" srcId="{D96F7840-C5FD-4EC5-B964-8BF6248DECD3}" destId="{1C8F4DF4-48A5-4766-A864-B6B8C1DBDA60}" srcOrd="0" destOrd="0" presId="urn:microsoft.com/office/officeart/2005/8/layout/hList1"/>
    <dgm:cxn modelId="{7AE1B1FF-4728-4C25-9BB3-581BA29C4FB4}" type="presParOf" srcId="{D96F7840-C5FD-4EC5-B964-8BF6248DECD3}" destId="{F6C392BF-A8ED-4E73-AAB6-1E7619E78011}" srcOrd="1" destOrd="0" presId="urn:microsoft.com/office/officeart/2005/8/layout/hList1"/>
    <dgm:cxn modelId="{49B1107F-9334-48B0-AB2A-391C1CBE6426}" type="presParOf" srcId="{474B05C1-0777-42E3-8CE9-70880C4A9F8A}" destId="{ACDB6DA2-4F86-46D4-94F6-C8BCA0C42651}" srcOrd="1" destOrd="0" presId="urn:microsoft.com/office/officeart/2005/8/layout/hList1"/>
    <dgm:cxn modelId="{A2EDF930-BA02-478C-8C42-56F425ED9DB1}" type="presParOf" srcId="{474B05C1-0777-42E3-8CE9-70880C4A9F8A}" destId="{3FB1178A-760D-46AD-9F35-2F74FC60FD4D}" srcOrd="2" destOrd="0" presId="urn:microsoft.com/office/officeart/2005/8/layout/hList1"/>
    <dgm:cxn modelId="{53FCD1B9-DD6B-4AE2-ADCC-63CC7A141F83}" type="presParOf" srcId="{3FB1178A-760D-46AD-9F35-2F74FC60FD4D}" destId="{33758E8D-79B3-442C-B6C5-0BD94BF19CAB}" srcOrd="0" destOrd="0" presId="urn:microsoft.com/office/officeart/2005/8/layout/hList1"/>
    <dgm:cxn modelId="{269EB8FD-543A-452B-AA64-4A443C5C49AB}" type="presParOf" srcId="{3FB1178A-760D-46AD-9F35-2F74FC60FD4D}" destId="{B8CA984B-1DEB-4F05-83F1-5BCB1A93AFD1}" srcOrd="1" destOrd="0" presId="urn:microsoft.com/office/officeart/2005/8/layout/hList1"/>
    <dgm:cxn modelId="{4C021830-069C-42E3-AAFE-9197A187A1EC}" type="presParOf" srcId="{474B05C1-0777-42E3-8CE9-70880C4A9F8A}" destId="{18038ED7-1BC5-445D-8CB1-630FF1152C30}" srcOrd="3" destOrd="0" presId="urn:microsoft.com/office/officeart/2005/8/layout/hList1"/>
    <dgm:cxn modelId="{49324140-D988-4D03-8DE4-00C6AF955409}" type="presParOf" srcId="{474B05C1-0777-42E3-8CE9-70880C4A9F8A}" destId="{B5274102-82A6-4AC4-B1D0-5F61FB0B49CE}" srcOrd="4" destOrd="0" presId="urn:microsoft.com/office/officeart/2005/8/layout/hList1"/>
    <dgm:cxn modelId="{2AF61DA5-7756-405A-9077-4D2986DF642D}" type="presParOf" srcId="{B5274102-82A6-4AC4-B1D0-5F61FB0B49CE}" destId="{2CFB557B-8868-4E79-95FF-5426ACAD7020}" srcOrd="0" destOrd="0" presId="urn:microsoft.com/office/officeart/2005/8/layout/hList1"/>
    <dgm:cxn modelId="{0F921B18-AD1B-4FE4-96C9-FB87F11BDB9E}" type="presParOf" srcId="{B5274102-82A6-4AC4-B1D0-5F61FB0B49CE}" destId="{2DEB420A-BF91-4B0B-9330-D7E4FC5C733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E559F-C313-4699-A66C-5D3525130774}">
      <dsp:nvSpPr>
        <dsp:cNvPr id="0" name=""/>
        <dsp:cNvSpPr/>
      </dsp:nvSpPr>
      <dsp:spPr>
        <a:xfrm>
          <a:off x="4130761" y="1008"/>
          <a:ext cx="2254076" cy="112703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7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Firm</a:t>
          </a:r>
          <a:r>
            <a:rPr lang="fi-FI" sz="2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i-FI" sz="27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behavior</a:t>
          </a:r>
          <a:r>
            <a:rPr lang="fi-FI" sz="2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(FDI)</a:t>
          </a:r>
          <a:endParaRPr lang="en-US" sz="27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63771" y="34018"/>
        <a:ext cx="2188056" cy="1061018"/>
      </dsp:txXfrm>
    </dsp:sp>
    <dsp:sp modelId="{0CFB552D-33D3-4088-9C29-1F1F0C07CC49}">
      <dsp:nvSpPr>
        <dsp:cNvPr id="0" name=""/>
        <dsp:cNvSpPr/>
      </dsp:nvSpPr>
      <dsp:spPr>
        <a:xfrm rot="3126583">
          <a:off x="5216865" y="1167335"/>
          <a:ext cx="2589461" cy="201665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chemeClr val="tx1"/>
              </a:solidFill>
            </a:rPr>
            <a:t>Industry </a:t>
          </a:r>
          <a:r>
            <a:rPr lang="fi-FI" sz="1600" kern="1200" dirty="0" err="1" smtClean="0">
              <a:solidFill>
                <a:schemeClr val="tx1"/>
              </a:solidFill>
            </a:rPr>
            <a:t>conditions</a:t>
          </a:r>
          <a:r>
            <a:rPr lang="fi-FI" sz="1600" kern="1200" dirty="0" smtClean="0">
              <a:solidFill>
                <a:schemeClr val="tx1"/>
              </a:solidFill>
            </a:rPr>
            <a:t>&amp;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err="1" smtClean="0">
              <a:solidFill>
                <a:schemeClr val="tx1"/>
              </a:solidFill>
            </a:rPr>
            <a:t>firm-specific</a:t>
          </a:r>
          <a:r>
            <a:rPr lang="fi-FI" sz="1600" kern="1200" dirty="0" smtClean="0">
              <a:solidFill>
                <a:schemeClr val="tx1"/>
              </a:solidFill>
            </a:rPr>
            <a:t> </a:t>
          </a:r>
          <a:r>
            <a:rPr lang="fi-FI" sz="1600" kern="1200" dirty="0" err="1" smtClean="0">
              <a:solidFill>
                <a:schemeClr val="tx1"/>
              </a:solidFill>
            </a:rPr>
            <a:t>resources</a:t>
          </a:r>
          <a:r>
            <a:rPr lang="fi-FI" sz="1600" kern="1200" dirty="0" smtClean="0">
              <a:solidFill>
                <a:schemeClr val="tx1"/>
              </a:solidFill>
            </a:rPr>
            <a:t>&amp;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err="1" smtClean="0">
              <a:solidFill>
                <a:schemeClr val="tx1"/>
              </a:solidFill>
            </a:rPr>
            <a:t>capabilities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821861" y="1570666"/>
        <a:ext cx="1379469" cy="1209992"/>
      </dsp:txXfrm>
    </dsp:sp>
    <dsp:sp modelId="{20CC5D38-B41A-4B16-A1B3-EA402031B17B}">
      <dsp:nvSpPr>
        <dsp:cNvPr id="0" name=""/>
        <dsp:cNvSpPr/>
      </dsp:nvSpPr>
      <dsp:spPr>
        <a:xfrm>
          <a:off x="6638353" y="3223278"/>
          <a:ext cx="2254076" cy="112703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7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Firms</a:t>
          </a:r>
          <a:endParaRPr lang="en-US" sz="27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71363" y="3256288"/>
        <a:ext cx="2188056" cy="1061018"/>
      </dsp:txXfrm>
    </dsp:sp>
    <dsp:sp modelId="{CB04637B-A465-4EB5-AF13-5C69BEDDAA4E}">
      <dsp:nvSpPr>
        <dsp:cNvPr id="0" name=""/>
        <dsp:cNvSpPr/>
      </dsp:nvSpPr>
      <dsp:spPr>
        <a:xfrm rot="10799323">
          <a:off x="3727306" y="3275324"/>
          <a:ext cx="2894734" cy="102396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err="1" smtClean="0">
              <a:solidFill>
                <a:schemeClr val="tx1"/>
              </a:solidFill>
            </a:rPr>
            <a:t>Dynamic</a:t>
          </a:r>
          <a:r>
            <a:rPr lang="fi-FI" sz="2000" kern="1200" dirty="0" smtClean="0">
              <a:solidFill>
                <a:schemeClr val="tx1"/>
              </a:solidFill>
            </a:rPr>
            <a:t> </a:t>
          </a:r>
          <a:r>
            <a:rPr lang="fi-FI" sz="2000" kern="1200" dirty="0" err="1" smtClean="0">
              <a:solidFill>
                <a:schemeClr val="tx1"/>
              </a:solidFill>
            </a:rPr>
            <a:t>interaction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4034496" y="3480117"/>
        <a:ext cx="2280354" cy="614381"/>
      </dsp:txXfrm>
    </dsp:sp>
    <dsp:sp modelId="{8834E2CA-C769-4D6F-91A1-5EDA0FC5D207}">
      <dsp:nvSpPr>
        <dsp:cNvPr id="0" name=""/>
        <dsp:cNvSpPr/>
      </dsp:nvSpPr>
      <dsp:spPr>
        <a:xfrm>
          <a:off x="1456916" y="3224299"/>
          <a:ext cx="2254076" cy="112703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7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Institutions</a:t>
          </a:r>
          <a:endParaRPr lang="en-US" sz="27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89926" y="3257309"/>
        <a:ext cx="2188056" cy="1061018"/>
      </dsp:txXfrm>
    </dsp:sp>
    <dsp:sp modelId="{56BEF263-D0C0-4111-B26D-1F21B03C4C8B}">
      <dsp:nvSpPr>
        <dsp:cNvPr id="0" name=""/>
        <dsp:cNvSpPr/>
      </dsp:nvSpPr>
      <dsp:spPr>
        <a:xfrm rot="18580621">
          <a:off x="2582245" y="1566995"/>
          <a:ext cx="2677264" cy="121835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err="1" smtClean="0">
              <a:solidFill>
                <a:schemeClr val="tx1"/>
              </a:solidFill>
            </a:rPr>
            <a:t>Formal&amp;Infomral</a:t>
          </a:r>
          <a:r>
            <a:rPr lang="fi-FI" sz="1600" kern="1200" dirty="0" smtClean="0">
              <a:solidFill>
                <a:schemeClr val="tx1"/>
              </a:solidFill>
            </a:rPr>
            <a:t> </a:t>
          </a:r>
          <a:r>
            <a:rPr lang="fi-FI" sz="1600" kern="1200" dirty="0" err="1" smtClean="0">
              <a:solidFill>
                <a:schemeClr val="tx1"/>
              </a:solidFill>
            </a:rPr>
            <a:t>constraints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947752" y="1810666"/>
        <a:ext cx="1946251" cy="731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F4DF4-48A5-4766-A864-B6B8C1DBDA60}">
      <dsp:nvSpPr>
        <dsp:cNvPr id="0" name=""/>
        <dsp:cNvSpPr/>
      </dsp:nvSpPr>
      <dsp:spPr>
        <a:xfrm>
          <a:off x="3286" y="158330"/>
          <a:ext cx="3203971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C00000"/>
              </a:solidFill>
            </a:rPr>
            <a:t>Product markets</a:t>
          </a:r>
          <a:endParaRPr lang="en-US" sz="2100" kern="1200" dirty="0">
            <a:solidFill>
              <a:srgbClr val="C00000"/>
            </a:solidFill>
          </a:endParaRPr>
        </a:p>
      </dsp:txBody>
      <dsp:txXfrm>
        <a:off x="3286" y="158330"/>
        <a:ext cx="3203971" cy="604800"/>
      </dsp:txXfrm>
    </dsp:sp>
    <dsp:sp modelId="{F6C392BF-A8ED-4E73-AAB6-1E7619E78011}">
      <dsp:nvSpPr>
        <dsp:cNvPr id="0" name=""/>
        <dsp:cNvSpPr/>
      </dsp:nvSpPr>
      <dsp:spPr>
        <a:xfrm>
          <a:off x="3286" y="763130"/>
          <a:ext cx="3203971" cy="34298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Advertising in newspapers and magazines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Direct mail marketing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Telemarketing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Web sites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Retail chains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Credit card issuers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Product warranty</a:t>
          </a:r>
          <a:endParaRPr lang="en-US" sz="2100" kern="1200" dirty="0"/>
        </a:p>
      </dsp:txBody>
      <dsp:txXfrm>
        <a:off x="3286" y="763130"/>
        <a:ext cx="3203971" cy="3429877"/>
      </dsp:txXfrm>
    </dsp:sp>
    <dsp:sp modelId="{33758E8D-79B3-442C-B6C5-0BD94BF19CAB}">
      <dsp:nvSpPr>
        <dsp:cNvPr id="0" name=""/>
        <dsp:cNvSpPr/>
      </dsp:nvSpPr>
      <dsp:spPr>
        <a:xfrm>
          <a:off x="3655814" y="158330"/>
          <a:ext cx="3203971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C00000"/>
              </a:solidFill>
            </a:rPr>
            <a:t>Capital markets</a:t>
          </a:r>
          <a:endParaRPr lang="en-US" sz="2100" kern="1200" dirty="0">
            <a:solidFill>
              <a:srgbClr val="C00000"/>
            </a:solidFill>
          </a:endParaRPr>
        </a:p>
      </dsp:txBody>
      <dsp:txXfrm>
        <a:off x="3655814" y="158330"/>
        <a:ext cx="3203971" cy="604800"/>
      </dsp:txXfrm>
    </dsp:sp>
    <dsp:sp modelId="{B8CA984B-1DEB-4F05-83F1-5BCB1A93AFD1}">
      <dsp:nvSpPr>
        <dsp:cNvPr id="0" name=""/>
        <dsp:cNvSpPr/>
      </dsp:nvSpPr>
      <dsp:spPr>
        <a:xfrm>
          <a:off x="3655814" y="763130"/>
          <a:ext cx="3203971" cy="34298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Financial reporting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Accounting standards and independent auditors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Financial intermediaries </a:t>
          </a:r>
          <a:r>
            <a:rPr lang="fi-FI" sz="2100" kern="1200" dirty="0" smtClean="0"/>
            <a:t>(</a:t>
          </a:r>
          <a:r>
            <a:rPr lang="en-US" sz="2100" kern="1200" dirty="0" smtClean="0"/>
            <a:t>venture capitalists, commercial banks, insurance companies, mutual funds)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100" kern="1200" dirty="0" err="1" smtClean="0"/>
            <a:t>Stock</a:t>
          </a:r>
          <a:r>
            <a:rPr lang="fi-FI" sz="2100" kern="1200" dirty="0" smtClean="0"/>
            <a:t> </a:t>
          </a:r>
          <a:r>
            <a:rPr lang="fi-FI" sz="2100" kern="1200" dirty="0" err="1" smtClean="0"/>
            <a:t>exchanges</a:t>
          </a:r>
          <a:endParaRPr lang="en-US" sz="2100" kern="1200" dirty="0"/>
        </a:p>
      </dsp:txBody>
      <dsp:txXfrm>
        <a:off x="3655814" y="763130"/>
        <a:ext cx="3203971" cy="3429877"/>
      </dsp:txXfrm>
    </dsp:sp>
    <dsp:sp modelId="{2CFB557B-8868-4E79-95FF-5426ACAD7020}">
      <dsp:nvSpPr>
        <dsp:cNvPr id="0" name=""/>
        <dsp:cNvSpPr/>
      </dsp:nvSpPr>
      <dsp:spPr>
        <a:xfrm>
          <a:off x="7308342" y="158330"/>
          <a:ext cx="3203971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err="1" smtClean="0">
              <a:solidFill>
                <a:srgbClr val="C00000"/>
              </a:solidFill>
            </a:rPr>
            <a:t>Labor</a:t>
          </a:r>
          <a:r>
            <a:rPr lang="fi-FI" sz="2100" kern="1200" dirty="0" smtClean="0">
              <a:solidFill>
                <a:srgbClr val="C00000"/>
              </a:solidFill>
            </a:rPr>
            <a:t> </a:t>
          </a:r>
          <a:r>
            <a:rPr lang="fi-FI" sz="2100" kern="1200" dirty="0" err="1" smtClean="0">
              <a:solidFill>
                <a:srgbClr val="C00000"/>
              </a:solidFill>
            </a:rPr>
            <a:t>markets</a:t>
          </a:r>
          <a:endParaRPr lang="en-US" sz="2100" kern="1200" dirty="0">
            <a:solidFill>
              <a:srgbClr val="C00000"/>
            </a:solidFill>
          </a:endParaRPr>
        </a:p>
      </dsp:txBody>
      <dsp:txXfrm>
        <a:off x="7308342" y="158330"/>
        <a:ext cx="3203971" cy="604800"/>
      </dsp:txXfrm>
    </dsp:sp>
    <dsp:sp modelId="{2DEB420A-BF91-4B0B-9330-D7E4FC5C733B}">
      <dsp:nvSpPr>
        <dsp:cNvPr id="0" name=""/>
        <dsp:cNvSpPr/>
      </dsp:nvSpPr>
      <dsp:spPr>
        <a:xfrm>
          <a:off x="7308342" y="763130"/>
          <a:ext cx="3203971" cy="34298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100" kern="1200" dirty="0" err="1" smtClean="0"/>
            <a:t>Educational</a:t>
          </a:r>
          <a:r>
            <a:rPr lang="fi-FI" sz="2100" kern="1200" dirty="0" smtClean="0"/>
            <a:t> </a:t>
          </a:r>
          <a:r>
            <a:rPr lang="fi-FI" sz="2100" kern="1200" dirty="0" err="1" smtClean="0"/>
            <a:t>institutions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100" kern="1200" dirty="0" err="1" smtClean="0"/>
            <a:t>Placement</a:t>
          </a:r>
          <a:r>
            <a:rPr lang="fi-FI" sz="2100" kern="1200" dirty="0" smtClean="0"/>
            <a:t> </a:t>
          </a:r>
          <a:r>
            <a:rPr lang="fi-FI" sz="2100" kern="1200" dirty="0" err="1" smtClean="0"/>
            <a:t>agencies</a:t>
          </a:r>
          <a:r>
            <a:rPr lang="fi-FI" sz="2100" kern="1200" dirty="0" smtClean="0"/>
            <a:t> and </a:t>
          </a:r>
          <a:r>
            <a:rPr lang="fi-FI" sz="2100" kern="1200" dirty="0" err="1" smtClean="0"/>
            <a:t>headhunters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100" kern="1200" dirty="0" err="1" smtClean="0"/>
            <a:t>Unions</a:t>
          </a:r>
          <a:endParaRPr lang="en-US" sz="2100" kern="1200" dirty="0"/>
        </a:p>
      </dsp:txBody>
      <dsp:txXfrm>
        <a:off x="7308342" y="763130"/>
        <a:ext cx="3203971" cy="3429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A84D-18C0-4C92-95EA-2D89DF4B06A3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9B82-B075-46D0-8998-31D2DD96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A84D-18C0-4C92-95EA-2D89DF4B06A3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9B82-B075-46D0-8998-31D2DD96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9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A84D-18C0-4C92-95EA-2D89DF4B06A3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9B82-B075-46D0-8998-31D2DD96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0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A84D-18C0-4C92-95EA-2D89DF4B06A3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9B82-B075-46D0-8998-31D2DD96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A84D-18C0-4C92-95EA-2D89DF4B06A3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9B82-B075-46D0-8998-31D2DD96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3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A84D-18C0-4C92-95EA-2D89DF4B06A3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9B82-B075-46D0-8998-31D2DD96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A84D-18C0-4C92-95EA-2D89DF4B06A3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9B82-B075-46D0-8998-31D2DD96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0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A84D-18C0-4C92-95EA-2D89DF4B06A3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9B82-B075-46D0-8998-31D2DD96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A84D-18C0-4C92-95EA-2D89DF4B06A3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9B82-B075-46D0-8998-31D2DD96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0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A84D-18C0-4C92-95EA-2D89DF4B06A3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9B82-B075-46D0-8998-31D2DD96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1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A84D-18C0-4C92-95EA-2D89DF4B06A3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9B82-B075-46D0-8998-31D2DD96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3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AA84D-18C0-4C92-95EA-2D89DF4B06A3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19B82-B075-46D0-8998-31D2DD96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2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2tdgVQrbx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E4hwM3zniY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emerging markets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Svetlana Ledyaeva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Aalto University School of Business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7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 in Emerging Markets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emerging in EMs is not only their forecast potential or liberalizing investment environments but also the institutional infrastructure.</a:t>
            </a:r>
          </a:p>
          <a:p>
            <a:pPr marL="0" indent="0" algn="just">
              <a:buNone/>
            </a:pPr>
            <a:endParaRPr lang="fi-FI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i-FI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Dismantling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intervention and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reducing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spark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immediately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well-functioning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fi-FI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i-FI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Absent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unreliable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market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inefficient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judicial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 main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market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fi-FI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3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6213"/>
          </a:xfrm>
        </p:spPr>
        <p:txBody>
          <a:bodyPr>
            <a:normAutofit/>
          </a:bodyPr>
          <a:lstStyle/>
          <a:p>
            <a:r>
              <a:rPr lang="fi-FI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fi-FI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Country </a:t>
            </a:r>
            <a:r>
              <a:rPr lang="fi-FI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fi-FI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fi-FI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i-FI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Khana</a:t>
            </a:r>
            <a:r>
              <a:rPr lang="fi-FI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Palepu</a:t>
            </a:r>
            <a:r>
              <a:rPr lang="fi-FI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1997, HBR)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22516" y="851340"/>
          <a:ext cx="11527748" cy="5763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1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1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1117">
                <a:tc>
                  <a:txBody>
                    <a:bodyPr/>
                    <a:lstStyle/>
                    <a:p>
                      <a:r>
                        <a:rPr lang="fi-FI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Institutional</a:t>
                      </a:r>
                      <a:r>
                        <a:rPr lang="fi-FI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dimension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India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665">
                <a:tc>
                  <a:txBody>
                    <a:bodyPr/>
                    <a:lstStyle/>
                    <a:p>
                      <a:r>
                        <a:rPr lang="fi-FI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Capital market</a:t>
                      </a:r>
                      <a:endParaRPr lang="en-US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Equity-focused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monitoring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disclosure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rules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market for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corporate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Bank-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focused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fi-FI" sz="1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monitoring</a:t>
                      </a:r>
                      <a:r>
                        <a:rPr lang="fi-FI" sz="1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fi-FI" sz="1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interlocking</a:t>
                      </a:r>
                      <a:r>
                        <a:rPr lang="fi-FI" sz="1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investments</a:t>
                      </a:r>
                      <a:r>
                        <a:rPr lang="fi-FI" sz="1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fi-FI" sz="1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directors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Underdeveloped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illiquid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equity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markets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nationalized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banks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week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monitoring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bureaucrats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665">
                <a:tc>
                  <a:txBody>
                    <a:bodyPr/>
                    <a:lstStyle/>
                    <a:p>
                      <a:r>
                        <a:rPr lang="fi-FI" sz="18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Labor</a:t>
                      </a:r>
                      <a:r>
                        <a:rPr lang="fi-FI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market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Many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business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schools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consulting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firms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offering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talent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certified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skills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enhance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mobility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Few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business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schools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internal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companies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company-specific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talent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Few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business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schools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little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management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talent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scorse</a:t>
                      </a:r>
                      <a:r>
                        <a:rPr lang="fi-FI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9192">
                <a:tc>
                  <a:txBody>
                    <a:bodyPr/>
                    <a:lstStyle/>
                    <a:p>
                      <a:r>
                        <a:rPr lang="fi-FI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 market</a:t>
                      </a:r>
                      <a:endParaRPr lang="en-US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Reliable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enforcement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liability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laws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efficient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dissemination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many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activist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consumers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Reliable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enforcement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liability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laws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efficient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dissemination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activist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comsumers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Limited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enforcement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liability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laws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limited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dissemination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few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activist</a:t>
                      </a:r>
                      <a:r>
                        <a:rPr lang="fi-FI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consumers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1117">
                <a:tc>
                  <a:txBody>
                    <a:bodyPr/>
                    <a:lstStyle/>
                    <a:p>
                      <a:r>
                        <a:rPr lang="fi-FI" sz="18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</a:t>
                      </a:r>
                      <a:r>
                        <a:rPr lang="fi-FI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8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regulation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fi-FI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relatively</a:t>
                      </a:r>
                      <a:r>
                        <a:rPr lang="fi-FI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</a:t>
                      </a:r>
                      <a:r>
                        <a:rPr lang="fi-FI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fi-FI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corruption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fi-FI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relatively</a:t>
                      </a:r>
                      <a:r>
                        <a:rPr lang="fi-FI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</a:t>
                      </a:r>
                      <a:r>
                        <a:rPr lang="fi-FI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fi-FI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corruption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corruption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</a:t>
                      </a:r>
                      <a:r>
                        <a:rPr lang="fi-FI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common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1117">
                <a:tc>
                  <a:txBody>
                    <a:bodyPr/>
                    <a:lstStyle/>
                    <a:p>
                      <a:r>
                        <a:rPr lang="fi-FI" sz="18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Contract</a:t>
                      </a:r>
                      <a:r>
                        <a:rPr lang="fi-FI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8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enforcement</a:t>
                      </a:r>
                      <a:endParaRPr lang="en-US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Predictable</a:t>
                      </a:r>
                      <a:endParaRPr lang="en-US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Predictable</a:t>
                      </a:r>
                      <a:endParaRPr lang="en-US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Unpredictable</a:t>
                      </a:r>
                      <a:endParaRPr lang="en-US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300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voids in Emerging Markets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259" y="1690688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voids are 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or underdevelopment of certain institutions.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EMs are hardly uniform in the nature and extent of their institutional voids.</a:t>
            </a:r>
          </a:p>
          <a:p>
            <a:pPr marL="0" indent="0" algn="just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of business strategy in any economy is driven by three primary markets </a:t>
            </a:r>
            <a:r>
              <a:rPr lang="fi-FI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i-FI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fi-FI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fi-FI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capital – and </a:t>
            </a:r>
            <a:r>
              <a:rPr lang="fi-FI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</a:t>
            </a:r>
            <a:r>
              <a:rPr lang="fi-FI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voids</a:t>
            </a:r>
            <a:r>
              <a:rPr lang="fi-FI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fi-FI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i-FI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fi-FI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fi-FI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fi-FI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fi-FI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of </a:t>
            </a:r>
            <a:r>
              <a:rPr lang="fi-FI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fi-FI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fi-FI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EMs</a:t>
            </a:r>
            <a:r>
              <a:rPr lang="fi-FI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i-FI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i-FI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Spotting</a:t>
            </a:r>
            <a:r>
              <a:rPr lang="fi-FI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</a:t>
            </a:r>
            <a:r>
              <a:rPr lang="fi-FI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voids</a:t>
            </a:r>
            <a:r>
              <a:rPr lang="fi-FI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fi-FI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fi-FI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fi-FI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fi-FI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managing</a:t>
            </a:r>
            <a:r>
              <a:rPr lang="fi-FI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fi-FI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investing</a:t>
            </a:r>
            <a:r>
              <a:rPr lang="fi-FI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EM</a:t>
            </a:r>
          </a:p>
          <a:p>
            <a:pPr marL="0" indent="0" algn="just">
              <a:buNone/>
            </a:pPr>
            <a:endParaRPr lang="fi-FI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However!</a:t>
            </a:r>
            <a:r>
              <a:rPr lang="fi-F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</a:t>
            </a:r>
            <a:r>
              <a:rPr lang="fi-FI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voids</a:t>
            </a:r>
            <a:r>
              <a:rPr lang="fi-FI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fi-FI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fi-FI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fi-FI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roadblocks</a:t>
            </a:r>
            <a:r>
              <a:rPr lang="fi-FI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i-FI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fi-FI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fi-FI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fi-FI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fi-FI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i-FI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enterpreneurial</a:t>
            </a:r>
            <a:r>
              <a:rPr lang="fi-FI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fi-FI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domestic</a:t>
            </a:r>
            <a:r>
              <a:rPr lang="fi-FI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fi-FI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i-FI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fi-FI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fi-FI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fi-FI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i-FI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filling</a:t>
            </a:r>
            <a:r>
              <a:rPr lang="fi-FI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fi-FI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voids</a:t>
            </a:r>
            <a:r>
              <a:rPr lang="fi-FI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fi-FI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52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sources of market failures due to institutional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voids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Rottig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2016,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IJoEM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ack of reliable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adequate information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consumers, employers in labor markets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investors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assess the quality of goods, services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investments. </a:t>
            </a: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Misguided regulations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local governments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favor political goals over economic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(such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employment-protection laws to bolster social stability at the cost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 market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flexibility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nefficient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judicial systems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are incapable of enforcing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contracts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reliable and predictable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way.</a:t>
            </a: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absence of intermediary institutions that facilitate economic transactions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functioning financial markets, audit committees and certification agencies, as well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aggregators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distributors (which make it considerably more costly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acquire necessary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inputs such as financial resources, management talent, technology, etc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68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1829"/>
          </a:xfrm>
        </p:spPr>
        <p:txBody>
          <a:bodyPr>
            <a:normAutofit fontScale="90000"/>
          </a:bodyPr>
          <a:lstStyle/>
          <a:p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 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for Addressing Institutional Voids</a:t>
            </a:r>
            <a:r>
              <a:rPr lang="en-US" b="1" dirty="0"/>
              <a:t/>
            </a:r>
            <a:br>
              <a:rPr lang="en-US" b="1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0844"/>
            <a:ext cx="10515600" cy="52961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(a)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adapting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model to local conditions </a:t>
            </a:r>
            <a:r>
              <a:rPr lang="en-US" dirty="0"/>
              <a:t>by internalizing functions that would otherwise have been accomplished by external intermediaries,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sz="2200" dirty="0" smtClean="0">
                <a:sym typeface="Wingdings" panose="05000000000000000000" pitchFamily="2" charset="2"/>
              </a:rPr>
              <a:t>Business group`s internal market, firm diversification.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b)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shaping or altering these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</a:t>
            </a:r>
            <a:r>
              <a:rPr lang="fi-FI" dirty="0" smtClean="0"/>
              <a:t>: </a:t>
            </a:r>
            <a:r>
              <a:rPr lang="fi-FI" dirty="0" err="1" smtClean="0"/>
              <a:t>e.g</a:t>
            </a:r>
            <a:r>
              <a:rPr lang="fi-FI" dirty="0" smtClean="0"/>
              <a:t>. </a:t>
            </a:r>
            <a:r>
              <a:rPr lang="en-US" dirty="0" smtClean="0"/>
              <a:t>geographical </a:t>
            </a:r>
            <a:r>
              <a:rPr lang="en-US" dirty="0"/>
              <a:t>clustering, in which favorable institutional conditions are created at the microcosmic </a:t>
            </a:r>
            <a:r>
              <a:rPr lang="en-US" dirty="0" smtClean="0"/>
              <a:t>level.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c</a:t>
            </a:r>
            <a:r>
              <a:rPr lang="en-US" dirty="0" smtClean="0"/>
              <a:t>)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nonmarket strategies</a:t>
            </a:r>
            <a:r>
              <a:rPr lang="en-US" dirty="0"/>
              <a:t>: the exercise of political influence to change the form and content of </a:t>
            </a:r>
            <a:r>
              <a:rPr lang="en-US" dirty="0" smtClean="0"/>
              <a:t>regulations</a:t>
            </a:r>
            <a:r>
              <a:rPr lang="en-US" dirty="0"/>
              <a:t>, coupling of interests between the state and firms, formation of partnerships to create and legitimize new standards in emerging </a:t>
            </a:r>
            <a:r>
              <a:rPr lang="en-US" dirty="0" smtClean="0"/>
              <a:t>markets.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(d)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reliance on interpersonal trust and networks </a:t>
            </a:r>
            <a:r>
              <a:rPr lang="en-US" dirty="0"/>
              <a:t>serve as strategies to reduce risks of opportunism when formal institutions are underdeveloped.</a:t>
            </a:r>
            <a:endParaRPr lang="fi-FI" dirty="0"/>
          </a:p>
        </p:txBody>
      </p:sp>
      <p:sp>
        <p:nvSpPr>
          <p:cNvPr id="4" name="Left Brace 3"/>
          <p:cNvSpPr/>
          <p:nvPr/>
        </p:nvSpPr>
        <p:spPr>
          <a:xfrm>
            <a:off x="528507" y="3422708"/>
            <a:ext cx="309694" cy="26676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75501" y="3422708"/>
            <a:ext cx="385893" cy="2835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dirty="0" err="1" smtClean="0"/>
              <a:t>Informal</a:t>
            </a:r>
            <a:r>
              <a:rPr lang="fi-FI" dirty="0" smtClean="0"/>
              <a:t> </a:t>
            </a:r>
            <a:r>
              <a:rPr lang="fi-FI" dirty="0" err="1" smtClean="0"/>
              <a:t>institutions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0962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053"/>
          </a:xfrm>
        </p:spPr>
        <p:txBody>
          <a:bodyPr>
            <a:normAutofit/>
          </a:bodyPr>
          <a:lstStyle/>
          <a:p>
            <a:r>
              <a:rPr lang="fi-FI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Nonmarket</a:t>
            </a:r>
            <a:r>
              <a:rPr lang="fi-FI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exchanges</a:t>
            </a:r>
            <a:r>
              <a:rPr lang="fi-FI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i-FI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1178"/>
            <a:ext cx="10515600" cy="524578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=Informal </a:t>
            </a:r>
            <a:r>
              <a:rPr lang="en-US" dirty="0"/>
              <a:t>interactions among groups that shape the rules of the </a:t>
            </a:r>
            <a:r>
              <a:rPr lang="en-US" dirty="0" smtClean="0"/>
              <a:t>game.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norms</a:t>
            </a:r>
            <a:r>
              <a:rPr lang="en-US" dirty="0"/>
              <a:t>, traditions, beliefs and also politics, both as actions and outcomes of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example, foreign and local firms may informally influence the government to obtain preferential treatment and deter competition, through bribing and other forms of corruption.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6078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Informal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EM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i-FI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Informal</a:t>
            </a:r>
            <a:r>
              <a:rPr lang="fi-FI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fi-FI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i-FI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serve</a:t>
            </a:r>
            <a:r>
              <a:rPr lang="fi-FI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intermediary</a:t>
            </a:r>
            <a:r>
              <a:rPr lang="fi-FI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roles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Seldom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informal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intermediaries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truly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open to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constitute a substitute to formal institutions that are taken for granted in developed countries.</a:t>
            </a:r>
          </a:p>
          <a:p>
            <a:pPr marL="0" indent="0" algn="just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Informal forces include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values and norms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affect the behavior of stakeholders such as employees, managers, and consumers in a specific country (North, 1990). Closely embedded in those informal forces is the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culture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(Hofstede, 2001). </a:t>
            </a:r>
          </a:p>
        </p:txBody>
      </p:sp>
    </p:spTree>
    <p:extLst>
      <p:ext uri="{BB962C8B-B14F-4D97-AF65-F5344CB8AC3E}">
        <p14:creationId xmlns:p14="http://schemas.microsoft.com/office/powerpoint/2010/main" val="3093151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7330"/>
          </a:xfrm>
        </p:spPr>
        <p:txBody>
          <a:bodyPr>
            <a:normAutofit/>
          </a:bodyPr>
          <a:lstStyle/>
          <a:p>
            <a:r>
              <a:rPr lang="fi-FI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fi-FI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informal</a:t>
            </a:r>
            <a:r>
              <a:rPr lang="fi-FI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fi-FI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i-FI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4734"/>
            <a:ext cx="10515600" cy="521222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substitute for missing institutions through such means as reliance on a trusted network to mitigate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risks: ethnic trading network. </a:t>
            </a:r>
          </a:p>
          <a:p>
            <a:pPr marL="0" indent="0">
              <a:buNone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business–state relationships to facilitate access to otherwise scarce resources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NGOs (non-governmental organization)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other such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88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849"/>
          </a:xfrm>
        </p:spPr>
        <p:txBody>
          <a:bodyPr>
            <a:normAutofit/>
          </a:bodyPr>
          <a:lstStyle/>
          <a:p>
            <a:r>
              <a:rPr lang="fi-FI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Video: </a:t>
            </a:r>
            <a:r>
              <a:rPr lang="fi-FI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</a:t>
            </a:r>
            <a:r>
              <a:rPr lang="fi-FI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versus</a:t>
            </a:r>
            <a:r>
              <a:rPr lang="fi-FI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informal</a:t>
            </a:r>
            <a:r>
              <a:rPr lang="fi-FI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endParaRPr lang="fi-FI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2tdgVQrbx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7748" y="983974"/>
            <a:ext cx="11618843" cy="569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75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networks</a:t>
            </a:r>
            <a:r>
              <a:rPr lang="fi-FI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/business </a:t>
            </a:r>
            <a:r>
              <a:rPr lang="fi-FI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fi-FI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amount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formal institutions in emerging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Increasing importance of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networks/business groups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etworks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valued tool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overcome the lack of other institutional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structures.</a:t>
            </a:r>
          </a:p>
          <a:p>
            <a:pPr marL="0" indent="0" algn="just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there is an environment with few enforceable accounting standards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legal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recourse, if something is not as promised,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rely on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interconnection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in networks and alliances to negotiate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contracts. </a:t>
            </a:r>
          </a:p>
          <a:p>
            <a:pPr marL="0" indent="0" algn="just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nformation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is so inefficient and corruption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likely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more prevalent,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connections can be more valuable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overcome such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settings.</a:t>
            </a:r>
          </a:p>
        </p:txBody>
      </p:sp>
    </p:spTree>
    <p:extLst>
      <p:ext uri="{BB962C8B-B14F-4D97-AF65-F5344CB8AC3E}">
        <p14:creationId xmlns:p14="http://schemas.microsoft.com/office/powerpoint/2010/main" val="305031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i-FI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Prof. Mike </a:t>
            </a:r>
            <a:r>
              <a:rPr lang="fi-FI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996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7270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>
            <a:normAutofit fontScale="90000"/>
          </a:bodyPr>
          <a:lstStyle/>
          <a:p>
            <a:r>
              <a:rPr lang="fi-FI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fi-FI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fi-FI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r>
              <a:rPr lang="fi-FI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i-FI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Khanna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Rivkin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2001)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3787"/>
            <a:ext cx="10515600" cy="4823176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business group is a set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firms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which, though legally independent,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bound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together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formal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informal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ties and are accustomed to taking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coordinated action. </a:t>
            </a:r>
          </a:p>
          <a:p>
            <a:pPr marL="0" indent="0" algn="just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Khanna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Rivkin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(1999)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equity cross-holdings, common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owners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director interlocks, and family ties distinguish the within-group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non-group.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business group in developed countries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Japanese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keiretsu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i-F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16" y="990074"/>
            <a:ext cx="9486900" cy="535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42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vahaun tulos haulle Japanese keiret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4" y="919409"/>
            <a:ext cx="9369631" cy="529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207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446"/>
            <a:ext cx="10515600" cy="515847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embers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particular groups present a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unified front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outside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constituencies/partners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i-FI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Members may share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brand name,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raise capital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jointly, lobby bureaucrats and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politicians together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recruit managers as a group, and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pool resources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invest in new ventures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may also exchange resources ‘internally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.’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may flow to members in distress or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members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whose opportunities outweigh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ability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capital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themselves. </a:t>
            </a:r>
          </a:p>
          <a:p>
            <a:pPr marL="0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killed managers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trained jointly and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transferred to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they are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needed. </a:t>
            </a:r>
          </a:p>
          <a:p>
            <a:pPr marL="0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nformation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exchanged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formal group meetings, in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informal clubs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at family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gatherings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embers may buy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sell goods amongst themselves.</a:t>
            </a:r>
          </a:p>
        </p:txBody>
      </p:sp>
    </p:spTree>
    <p:extLst>
      <p:ext uri="{BB962C8B-B14F-4D97-AF65-F5344CB8AC3E}">
        <p14:creationId xmlns:p14="http://schemas.microsoft.com/office/powerpoint/2010/main" val="1236211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136"/>
          </a:xfrm>
        </p:spPr>
        <p:txBody>
          <a:bodyPr/>
          <a:lstStyle/>
          <a:p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</a:t>
            </a:r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8629"/>
            <a:ext cx="10515600" cy="49283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i-FI" sz="3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fi-FI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i-FI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capital </a:t>
            </a:r>
            <a:r>
              <a:rPr lang="fi-FI" sz="3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r>
              <a:rPr lang="fi-FI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provide capital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hesitate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fund firms in emerging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economies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financial disclosure requirements </a:t>
            </a:r>
            <a:r>
              <a:rPr lang="en-US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minimal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such settings and the rights of </a:t>
            </a:r>
            <a:r>
              <a:rPr lang="en-US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minority shareholders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creditors are often </a:t>
            </a:r>
            <a:r>
              <a:rPr lang="en-US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protected poorly. </a:t>
            </a:r>
          </a:p>
          <a:p>
            <a:pPr marL="0" indent="0" algn="just">
              <a:buNone/>
            </a:pPr>
            <a:endParaRPr lang="fi-FI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group can overcome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obstacles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by transferring capital within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group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by ‘underwriting’ security issues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entire group’s reputation.</a:t>
            </a:r>
          </a:p>
        </p:txBody>
      </p:sp>
    </p:spTree>
    <p:extLst>
      <p:ext uri="{BB962C8B-B14F-4D97-AF65-F5344CB8AC3E}">
        <p14:creationId xmlns:p14="http://schemas.microsoft.com/office/powerpoint/2010/main" val="699473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 Korean </a:t>
            </a:r>
            <a:r>
              <a:rPr lang="fi-FI" sz="35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chaebol</a:t>
            </a:r>
            <a:r>
              <a:rPr lang="fi-FI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i-FI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xample</a:t>
            </a:r>
            <a:r>
              <a:rPr lang="fi-FI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business </a:t>
            </a:r>
            <a:r>
              <a:rPr lang="fi-FI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fi-FI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EMs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asia.nikkei.com/var/site_cache/storage/images/node_43/node_51/2015/201511/20151119/20151126k40/3658429-1-eng-GB/20151126K40_middle_28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68" y="1568707"/>
            <a:ext cx="4198621" cy="416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uvahaun tulos haulle korean chae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27" y="1541098"/>
            <a:ext cx="4515244" cy="421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303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0174"/>
          </a:xfrm>
        </p:spPr>
        <p:txBody>
          <a:bodyPr>
            <a:normAutofit fontScale="90000"/>
          </a:bodyPr>
          <a:lstStyle/>
          <a:p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Carso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Mexico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Kuvahaun tulos haulle Grupo Carso of Mexic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9" y="1753126"/>
            <a:ext cx="5420603" cy="387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uvahaun tulos haulle Grupo Carso of Mex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13" y="1753126"/>
            <a:ext cx="4605611" cy="367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502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031"/>
          </a:xfrm>
        </p:spPr>
        <p:txBody>
          <a:bodyPr>
            <a:normAutofit fontScale="90000"/>
          </a:bodyPr>
          <a:lstStyle/>
          <a:p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Tata </a:t>
            </a:r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ndia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Kuvahaun tulos haulle tata grou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30" y="1185567"/>
            <a:ext cx="5945146" cy="467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085" y="1343220"/>
            <a:ext cx="5157951" cy="443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44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9701"/>
          </a:xfrm>
        </p:spPr>
        <p:txBody>
          <a:bodyPr>
            <a:noAutofit/>
          </a:bodyPr>
          <a:lstStyle/>
          <a:p>
            <a:r>
              <a:rPr lang="fi-FI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Video: TATA </a:t>
            </a:r>
            <a:r>
              <a:rPr lang="fi-FI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endParaRPr lang="fi-FI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E4hwM3zni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9026" y="1043609"/>
            <a:ext cx="11917017" cy="560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22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Venture capital</a:t>
            </a:r>
            <a:b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i-FI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Alhstrom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Bruton 2006)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High-growth potential businesses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rely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financing from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 other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traditional lenders such as banks during their early growth phases.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developed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economies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venture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capitalists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filled this gap by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providing capital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early stage ventures with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growth potential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Venture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capitalists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on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stable institutional regime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predictable rule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enforcement regime to facilitate and safeguard their investments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Kirschner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Richelson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Kirschner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Richelson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2001).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to legal stability, venture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capitalists look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environments with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efficient markets for corporate control and capital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readily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exit from ventures as well as systems with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minimal corruption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(Wright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Robbie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1998).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stability and predictability reduces uncertainty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risk,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enhances the likelihood of success in new ventures.</a:t>
            </a:r>
          </a:p>
        </p:txBody>
      </p:sp>
    </p:spTree>
    <p:extLst>
      <p:ext uri="{BB962C8B-B14F-4D97-AF65-F5344CB8AC3E}">
        <p14:creationId xmlns:p14="http://schemas.microsoft.com/office/powerpoint/2010/main" val="1971068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institutions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ease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sellers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business. 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specialized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intermediaries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enforcement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</a:t>
            </a:r>
            <a:r>
              <a:rPr lang="fi-FI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voids</a:t>
            </a:r>
            <a:r>
              <a:rPr lang="fi-FI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blind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spots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absence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intermediaries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58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Venture 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 in </a:t>
            </a:r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Alhstrom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Bruton 2006)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stability is largely unknown in most emerging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economies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unpredictability, volatility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uncodified institutional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environments.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Startup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firms in emerging economies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added risk of being domiciled in environments that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unpredictable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volatile, where property rights are uncertain, and markets for goods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capital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stage.</a:t>
            </a:r>
          </a:p>
          <a:p>
            <a:pPr marL="0" indent="0" algn="just">
              <a:buNone/>
            </a:pPr>
            <a:endParaRPr lang="fi-F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 venture capitalists make and manage investments under such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unsettled conditions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little protection of private property?</a:t>
            </a:r>
          </a:p>
        </p:txBody>
      </p:sp>
    </p:spTree>
    <p:extLst>
      <p:ext uri="{BB962C8B-B14F-4D97-AF65-F5344CB8AC3E}">
        <p14:creationId xmlns:p14="http://schemas.microsoft.com/office/powerpoint/2010/main" val="3320051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Venture capital in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Alhstrom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Bruton 2006)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etwork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connections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 entrepreneurs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venture capitalists, and enterprises may play a greater role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helping venture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capitalists navigate the challenging environment in emerging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economies: </a:t>
            </a: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weaker formal institutions such as the market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corporate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and the rule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law.</a:t>
            </a:r>
          </a:p>
          <a:p>
            <a:pPr marL="457200" lvl="1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offering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protection from government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interference. </a:t>
            </a:r>
          </a:p>
          <a:p>
            <a:pPr marL="457200" lvl="1" indent="0" algn="just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Business groups/networks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 known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money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existing affiliates towards new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ventures (Khanna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Palepu, 2000a). Such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actions may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especially valuable where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 needed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create a vibrant venture capital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missing.</a:t>
            </a:r>
          </a:p>
        </p:txBody>
      </p:sp>
    </p:spTree>
    <p:extLst>
      <p:ext uri="{BB962C8B-B14F-4D97-AF65-F5344CB8AC3E}">
        <p14:creationId xmlns:p14="http://schemas.microsoft.com/office/powerpoint/2010/main" val="1856670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pressures by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governments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Rottig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IJOEM)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overnments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emerging markets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have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much stronger social orientation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Aturupane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1994; Sen, 1999) and </a:t>
            </a:r>
            <a:r>
              <a:rPr lang="en-US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exercise greater </a:t>
            </a:r>
            <a:r>
              <a:rPr lang="en-U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influence and control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companies than governments in developed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Boubaker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Nguyen, 2014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MNCs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EMs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legitimacy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pressures for social performance and an active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involvement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local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communities;  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formal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to grant local governments a stake in the local operations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foreign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MNCs or the requirement to partner with local, state-owned companies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overnments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impose various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pressures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MNCs that constitute considerable costs of doing business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markets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7816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Liability of </a:t>
            </a:r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foreigness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fi-FI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</a:t>
            </a:r>
            <a:r>
              <a:rPr lang="fi-FI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informal</a:t>
            </a:r>
            <a:r>
              <a:rPr lang="fi-FI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endParaRPr lang="fi-FI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3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</a:p>
          <a:p>
            <a:pPr marL="0" indent="0">
              <a:buNone/>
            </a:pPr>
            <a:endParaRPr lang="fi-FI" sz="35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Discrimination</a:t>
            </a:r>
            <a:r>
              <a:rPr lang="fi-FI" sz="3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against</a:t>
            </a:r>
            <a:r>
              <a:rPr lang="fi-FI" sz="3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foreign</a:t>
            </a:r>
            <a:r>
              <a:rPr lang="fi-FI" sz="3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firms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96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Liability of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foreigness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 social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economic costs when they operate in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foreign markets.</a:t>
            </a:r>
          </a:p>
          <a:p>
            <a:pPr marL="0" indent="0" algn="just">
              <a:buNone/>
            </a:pPr>
            <a:endParaRPr lang="fi-FI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costs - becoming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familiar with the language and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systems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host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country -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overcome over time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unfamiliarity and relational and discriminatory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hazards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persist longer and often put foreign firms in a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disadvantageous position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compared to domestic firms (Eden &amp; Miller, 2004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 algn="just">
              <a:buNone/>
            </a:pPr>
            <a:endParaRPr lang="fi-FI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LOF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mostly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host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locations</a:t>
            </a: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fi-FI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i-FI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91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Liability of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foreigness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However!</a:t>
            </a:r>
            <a:r>
              <a:rPr lang="fi-F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itself could vary for different firms at the same location (Gaur et al. 2011).</a:t>
            </a:r>
          </a:p>
          <a:p>
            <a:pPr marL="0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Environmentally </a:t>
            </a:r>
            <a:r>
              <a:rPr lang="en-US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</a:t>
            </a:r>
            <a:r>
              <a:rPr lang="en-US" sz="2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LOF</a:t>
            </a:r>
            <a:endParaRPr lang="en-US" sz="22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and the host country governments, institutions and cultures and the nature and structure of industry in the home and the host countries affect the intensity and magnitude of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firms face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Nachum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2003;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Zaheer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1995).</a:t>
            </a:r>
          </a:p>
          <a:p>
            <a:pPr marL="0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Firm-based </a:t>
            </a:r>
            <a:r>
              <a:rPr lang="en-US" sz="2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LOF</a:t>
            </a:r>
            <a:endParaRPr lang="en-US" sz="22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firm-specific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including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ownership structure, firm-specific resources, learning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network-based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linkages such as affiliation to a business group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Johanson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Vahlne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2009; Petersen &amp; Pedersen, 2002).</a:t>
            </a: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29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Environmentally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LOF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498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nstitutional environment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 level of institutional development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host country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affects the LOF faced by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internationalizing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firms.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coming from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well-developed institutional environments may face less LOF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compared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firms coming from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less-developed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environments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in institutional development between the home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countries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affect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LOF that firms face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 algn="just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directionality 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affects the LOF. Firms moving from a DM to an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are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likely to face less LOF as compared to firms moving from an EM to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even though the absolute level of institutional distance will be the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in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the cases. DM firms have stronger brands and more visibility 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EMs 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Dawar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Frost, 1999), which reduces the uncertainty that DM firms face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EMs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Hoskisson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Eden, Lau, &amp; Wright, 2000).</a:t>
            </a:r>
          </a:p>
        </p:txBody>
      </p:sp>
    </p:spTree>
    <p:extLst>
      <p:ext uri="{BB962C8B-B14F-4D97-AF65-F5344CB8AC3E}">
        <p14:creationId xmlns:p14="http://schemas.microsoft.com/office/powerpoint/2010/main" val="23098188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shows different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directions in which firms can move between EMs and DMs and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conceptualisation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how LOF varies based on directionality of 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foreign investment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(Gaur et al. 2011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725" y="1690688"/>
            <a:ext cx="9037121" cy="465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20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Environmentally derived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LOF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nature and characteristics </a:t>
            </a:r>
            <a:r>
              <a:rPr lang="en-US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industry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also have an </a:t>
            </a:r>
            <a:r>
              <a:rPr lang="en-U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en-U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LOF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firms will face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expanding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internationally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fi-FI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fi-FI" sz="2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fi-FI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  <a:r>
              <a:rPr lang="fi-FI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i-FI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harder</a:t>
            </a:r>
            <a:r>
              <a:rPr lang="fi-FI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i-FI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overcome</a:t>
            </a:r>
            <a:r>
              <a:rPr lang="fi-FI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LOF </a:t>
            </a:r>
            <a:r>
              <a:rPr lang="fi-FI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i-FI" sz="2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higher</a:t>
            </a:r>
            <a:r>
              <a:rPr lang="fi-FI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LOF</a:t>
            </a:r>
            <a:r>
              <a:rPr lang="fi-FI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fi-FI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fi-FI" sz="2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fi-FI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intensive</a:t>
            </a:r>
            <a:r>
              <a:rPr lang="fi-FI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  <a:r>
              <a:rPr lang="fi-FI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LOF is </a:t>
            </a:r>
            <a:r>
              <a:rPr lang="fi-FI" sz="2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fi-FI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fi-FI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fi-FI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intensive</a:t>
            </a:r>
            <a:r>
              <a:rPr lang="fi-FI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  <a:r>
              <a:rPr lang="fi-FI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fi-FI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Firms operating in global industries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 of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demanded and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organisational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processes used are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relatively standard </a:t>
            </a:r>
            <a:r>
              <a:rPr lang="en-U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likely to face lower LOF than those operating in </a:t>
            </a:r>
            <a:r>
              <a:rPr lang="en-US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local industries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adapting products and processes is key to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 operations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85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Firm-based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resource gap between the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internationalizing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firms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local firms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affect the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firms with resource strengths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competition in the host country will experience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diminished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firm with resource weaknesses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fi-F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resource gap in assets that are more difficult to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acquired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markets will result in greater LOF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resource gap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assets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are less difficult to be acquired from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markets.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Tangible versus intangible assets. </a:t>
            </a:r>
          </a:p>
          <a:p>
            <a:pPr marL="0" indent="0">
              <a:buNone/>
            </a:pPr>
            <a:endParaRPr lang="fi-FI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33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fi-FI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fi-FI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fi-FI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dozens</a:t>
            </a:r>
            <a:r>
              <a:rPr lang="fi-FI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market </a:t>
            </a:r>
            <a:r>
              <a:rPr lang="fi-FI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fi-FI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facilitate</a:t>
            </a:r>
            <a:r>
              <a:rPr lang="fi-FI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smooth</a:t>
            </a:r>
            <a:r>
              <a:rPr lang="fi-FI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functioning</a:t>
            </a:r>
            <a:r>
              <a:rPr lang="fi-FI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fi-FI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capital and </a:t>
            </a:r>
            <a:r>
              <a:rPr lang="fi-FI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fi-FI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fi-FI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i-F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fi-FI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i-F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fi-F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fi-F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intermediary</a:t>
            </a:r>
            <a:r>
              <a:rPr lang="fi-F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fi-F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fi-F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either</a:t>
            </a:r>
            <a:r>
              <a:rPr lang="fi-F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underdeveloped</a:t>
            </a:r>
            <a:r>
              <a:rPr lang="fi-F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fi-F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absent</a:t>
            </a:r>
            <a:r>
              <a:rPr lang="fi-F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i-FI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Product market institutions </a:t>
            </a:r>
            <a:r>
              <a:rPr lang="fi-FI" dirty="0" smtClean="0"/>
              <a:t>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Capital market </a:t>
            </a:r>
            <a:r>
              <a:rPr lang="fi-FI" dirty="0" err="1" smtClean="0"/>
              <a:t>institutions</a:t>
            </a:r>
            <a:r>
              <a:rPr lang="fi-FI" dirty="0"/>
              <a:t> </a:t>
            </a:r>
            <a:r>
              <a:rPr lang="fi-FI" dirty="0" smtClean="0"/>
              <a:t>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err="1" smtClean="0"/>
              <a:t>Labor</a:t>
            </a:r>
            <a:r>
              <a:rPr lang="fi-FI" dirty="0" smtClean="0"/>
              <a:t> market </a:t>
            </a:r>
            <a:r>
              <a:rPr lang="fi-FI" dirty="0" err="1" smtClean="0"/>
              <a:t>institutions</a:t>
            </a:r>
            <a:r>
              <a:rPr lang="fi-FI" dirty="0" smtClean="0"/>
              <a:t> 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5424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Firm-based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internationalizing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 that adopts 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network form of organization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will experience 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 LOF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compared to other firms.</a:t>
            </a:r>
          </a:p>
          <a:p>
            <a:pPr marL="457200" lvl="1" indent="0" algn="just">
              <a:buNone/>
            </a:pPr>
            <a:r>
              <a:rPr lang="fi-FI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i-FI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etwork </a:t>
            </a:r>
            <a:r>
              <a:rPr lang="fi-FI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fi-FI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fi-FI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Japanese Keiretsu network - is a set of companies with interlocking business relationships and shareholdings. It is a type of informal business group. Japanese firms rely on each other to help overcome the LOF challenges in foreign markets arising due to high institutional distance.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200" dirty="0" smtClean="0"/>
          </a:p>
          <a:p>
            <a:pPr marL="0" indent="0" algn="just">
              <a:buNone/>
            </a:pP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firms with state ownership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internationalize </a:t>
            </a: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DMs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experience 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 LOF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compared to EM firms without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ownership.</a:t>
            </a:r>
          </a:p>
          <a:p>
            <a:pPr marL="0" indent="0" algn="just">
              <a:buNone/>
            </a:pPr>
            <a:endParaRPr lang="fi-FI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However!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firms with state ownership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internationalize </a:t>
            </a: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less-developed </a:t>
            </a: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markets (EMs)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experience 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 LOF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compared to EM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firms without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ownership.</a:t>
            </a:r>
          </a:p>
        </p:txBody>
      </p:sp>
    </p:spTree>
    <p:extLst>
      <p:ext uri="{BB962C8B-B14F-4D97-AF65-F5344CB8AC3E}">
        <p14:creationId xmlns:p14="http://schemas.microsoft.com/office/powerpoint/2010/main" val="1650847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change 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transitions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Rottig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IJOEM)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developed markets are also characterized by institutional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change,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 and pace of change is considerably different in emerging markets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emerging markets, however, is typically more sudden and unpredictable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for MNCs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manage.</a:t>
            </a:r>
          </a:p>
          <a:p>
            <a:pPr marL="0" indent="0" algn="just">
              <a:buNone/>
            </a:pPr>
            <a:endParaRPr lang="fi-FI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nstitutional change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any change in institutions regardless of direction (i.e. whether institutions become more or less developed);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transition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connotes a change forward.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from previously totalitarian to democratic political systems and from previously centrally planned to market economies through the processes of political progress and economic liberalization, respectively.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017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typology of emerging economies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i-FI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Hoskisson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2013; Journal of Management Studies)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338" y="1825625"/>
            <a:ext cx="102365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52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typology of emerging economies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091" y="1413164"/>
            <a:ext cx="9512135" cy="510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601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typology of emerging economies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Vertically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development of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market-supporting political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legal, and economic institutions – which, for compositional and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graphical simplicity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label as ‘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development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– has been noted as a crucial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 of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transitions in many emerging economies (Peng, 2003).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Horizontally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infrastructure and factor markets – which we label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‘</a:t>
            </a:r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factor market development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– is also crucial (Porter, 1990;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Wan, 2005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Wan and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Hoskisson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2003).</a:t>
            </a:r>
          </a:p>
        </p:txBody>
      </p:sp>
    </p:spTree>
    <p:extLst>
      <p:ext uri="{BB962C8B-B14F-4D97-AF65-F5344CB8AC3E}">
        <p14:creationId xmlns:p14="http://schemas.microsoft.com/office/powerpoint/2010/main" val="38476650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i-FI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i-FI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fi-FI" sz="10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Q1 – </a:t>
            </a:r>
            <a:r>
              <a:rPr lang="fi-FI" sz="10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fi-FI" sz="10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</a:t>
            </a:r>
            <a:r>
              <a:rPr lang="fi-FI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the lack of institutional </a:t>
            </a:r>
            <a:r>
              <a:rPr lang="en-US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and </a:t>
            </a:r>
            <a:r>
              <a:rPr lang="en-US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lack of infrastructure and factor market </a:t>
            </a:r>
            <a:r>
              <a:rPr lang="en-US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development. </a:t>
            </a:r>
          </a:p>
          <a:p>
            <a:pPr marL="0" indent="0" algn="just">
              <a:buNone/>
            </a:pPr>
            <a:endParaRPr lang="fi-FI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sz="10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Q2 – </a:t>
            </a:r>
            <a:r>
              <a:rPr lang="fi-FI" sz="10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Mid-range</a:t>
            </a:r>
            <a:r>
              <a:rPr lang="fi-FI" sz="10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(</a:t>
            </a:r>
            <a:r>
              <a:rPr lang="fi-FI" sz="10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fi-FI" sz="10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1): </a:t>
            </a:r>
            <a:r>
              <a:rPr lang="en-US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Institutional </a:t>
            </a:r>
            <a:r>
              <a:rPr lang="en-US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and </a:t>
            </a:r>
            <a:r>
              <a:rPr lang="en-US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Infrastructure and Factor </a:t>
            </a:r>
            <a:r>
              <a:rPr lang="en-US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Development. – can be many Post-Soviet economies.</a:t>
            </a:r>
          </a:p>
          <a:p>
            <a:pPr marL="0" indent="0" algn="just">
              <a:buNone/>
            </a:pPr>
            <a:endParaRPr lang="fi-FI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sz="10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Q3 – </a:t>
            </a:r>
            <a:r>
              <a:rPr lang="fi-FI" sz="10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Mid-range</a:t>
            </a:r>
            <a:r>
              <a:rPr lang="fi-FI" sz="10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(</a:t>
            </a:r>
            <a:r>
              <a:rPr lang="fi-FI" sz="10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fi-FI" sz="10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2): </a:t>
            </a:r>
            <a:r>
              <a:rPr lang="en-US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Institutional </a:t>
            </a:r>
            <a:r>
              <a:rPr lang="en-US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and </a:t>
            </a:r>
            <a:r>
              <a:rPr lang="en-US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Infrastructure and Factor </a:t>
            </a:r>
            <a:r>
              <a:rPr lang="en-US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Development. Example: Poland. </a:t>
            </a:r>
          </a:p>
          <a:p>
            <a:pPr marL="0" indent="0" algn="just">
              <a:buNone/>
            </a:pPr>
            <a:endParaRPr lang="en-US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0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Q4 – newly developed economies (type 3): </a:t>
            </a:r>
            <a:r>
              <a:rPr lang="en-US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Institutional Development and </a:t>
            </a:r>
            <a:r>
              <a:rPr lang="en-US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Infrastructure </a:t>
            </a:r>
            <a:r>
              <a:rPr lang="en-US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Factor </a:t>
            </a:r>
            <a:r>
              <a:rPr lang="en-US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Development. Example: South Korea.</a:t>
            </a:r>
            <a:endParaRPr lang="en-US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fi-FI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012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mid-range area seems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mostly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populated by a number of former Soviet republics (e.g. Russia, Ukraine)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several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economies of CEE as well as some traditional developing countries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fi-FI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areas with two extreme cases (e.g. high institutions/low factor markets and low institutions/high factor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markets) are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sparsely populated.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mid-range economies seem to be located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of medium level of development of both institutions and factor markets.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highlights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chosen dimensions may be interdependent.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economists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argue that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have developed factor markets requires an adequate level of institutional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support,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vice versa.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740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  <a:r>
              <a:rPr lang="fi-FI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market-</a:t>
            </a:r>
            <a:r>
              <a:rPr lang="fi-FI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</a:t>
            </a:r>
            <a:r>
              <a:rPr lang="fi-FI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i-FI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  <a:r>
              <a:rPr lang="fi-FI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Ambidexterity</a:t>
            </a:r>
            <a:r>
              <a:rPr lang="fi-FI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fi-FI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operating in </a:t>
            </a:r>
            <a:r>
              <a:rPr lang="fi-FI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EMs</a:t>
            </a:r>
            <a:r>
              <a:rPr lang="fi-FI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i-FI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prof. Mike </a:t>
            </a:r>
            <a:r>
              <a:rPr lang="fi-FI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i-FI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Ambidexterity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equally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-Market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obviously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i-FI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Market-</a:t>
            </a:r>
            <a:r>
              <a:rPr lang="fi-FI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</a:t>
            </a:r>
            <a:r>
              <a:rPr lang="fi-FI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i-FI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  <a:r>
              <a:rPr lang="fi-FI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i-FI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mbidexterity</a:t>
            </a:r>
            <a:r>
              <a:rPr lang="fi-FI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winning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EM?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08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World Bank </a:t>
            </a:r>
            <a:r>
              <a:rPr lang="fi-FI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fi-FI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overnance</a:t>
            </a:r>
            <a:r>
              <a:rPr lang="fi-F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i-FI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ndicators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i-FI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corruption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i-FI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olitical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://info.worldbank.org/governance/wgi/#home</a:t>
            </a:r>
            <a:endParaRPr lang="fi-FI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CESIfo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Database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Institutional Comparisons in Europe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(contains also information on many emerging markets and not only European).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://www.cesifo-group.de/ifoHome/facts/DICE.html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CEPII Institutional </a:t>
            </a:r>
            <a:r>
              <a:rPr lang="fi-FI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profiles</a:t>
            </a:r>
            <a:r>
              <a:rPr lang="fi-F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registration</a:t>
            </a:r>
            <a:endParaRPr lang="fi-FI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://www.cepii.fr/institutions/EN/login.asp</a:t>
            </a: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547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Product, capital and labor market institutions</a:t>
            </a: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6124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0828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fi-FI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i-FI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uestions</a:t>
            </a:r>
            <a:r>
              <a:rPr lang="fi-FI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i-FI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</a:t>
            </a:r>
            <a:r>
              <a:rPr lang="fi-FI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fi-FI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investing</a:t>
            </a:r>
            <a:r>
              <a:rPr lang="fi-FI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into </a:t>
            </a:r>
            <a:r>
              <a:rPr lang="fi-FI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market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Product market: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retail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chains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country?</a:t>
            </a:r>
          </a:p>
          <a:p>
            <a:pPr marL="514350" indent="-514350">
              <a:buAutoNum type="arabicPeriod"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credit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cash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dominate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206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fi-FI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i-FI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uestions</a:t>
            </a:r>
            <a:r>
              <a:rPr lang="fi-FI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ask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investing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fi-FI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fi-FI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fi-F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workers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protected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pool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management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talent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culture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managers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89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fi-FI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i-FI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uestions</a:t>
            </a:r>
            <a:r>
              <a:rPr lang="fi-FI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ask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investing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Capital </a:t>
            </a:r>
            <a:r>
              <a:rPr lang="fi-FI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fi-FI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fi-FI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fi-F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fi-F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fi-F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fi-F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country`s</a:t>
            </a:r>
            <a:r>
              <a:rPr lang="fi-F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banks</a:t>
            </a:r>
            <a:r>
              <a:rPr lang="fi-F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collecting</a:t>
            </a:r>
            <a:r>
              <a:rPr lang="fi-F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fi-F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channeling</a:t>
            </a:r>
            <a:r>
              <a:rPr lang="fi-F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fi-F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into </a:t>
            </a:r>
            <a:r>
              <a:rPr lang="fi-F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r>
              <a:rPr lang="fi-F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rabicPeriod"/>
            </a:pPr>
            <a:endParaRPr lang="fi-FI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fi-F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fi-F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fi-F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market for </a:t>
            </a:r>
            <a:r>
              <a:rPr lang="fi-F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corporate</a:t>
            </a:r>
            <a:r>
              <a:rPr lang="fi-F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debt</a:t>
            </a:r>
            <a:r>
              <a:rPr lang="fi-F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rabicPeriod"/>
            </a:pPr>
            <a:endParaRPr lang="fi-FI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fi-F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fi-F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reliable</a:t>
            </a:r>
            <a:r>
              <a:rPr lang="fi-F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fi-F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fi-F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fi-F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i-F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fi-F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fi-F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848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Transaction </a:t>
            </a:r>
            <a:r>
              <a:rPr lang="en-US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costs: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costs of collecting information, bargaining,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decision making, and enforcing contracts between individuals,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state.</a:t>
            </a:r>
          </a:p>
          <a:p>
            <a:pPr marL="0" indent="0" algn="just">
              <a:buNone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quality of </a:t>
            </a:r>
            <a:r>
              <a:rPr lang="en-US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institutions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partly explains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costs.  </a:t>
            </a:r>
          </a:p>
          <a:p>
            <a:pPr marL="0" indent="0" algn="just">
              <a:buNone/>
            </a:pPr>
            <a:endParaRPr lang="fi-FI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sz="2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fi-FI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transaction</a:t>
            </a:r>
            <a:r>
              <a:rPr lang="fi-FI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fi-FI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i-FI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inefficient</a:t>
            </a:r>
            <a:r>
              <a:rPr lang="fi-FI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fi-FI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fi-FI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fi-FI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capital, </a:t>
            </a:r>
            <a:r>
              <a:rPr lang="fi-FI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fi-FI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fi-FI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fi-FI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r>
              <a:rPr lang="fi-FI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fi-FI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trading</a:t>
            </a:r>
            <a:r>
              <a:rPr lang="fi-FI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fi-FI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sz="2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Transaction</a:t>
            </a:r>
            <a:r>
              <a:rPr lang="fi-FI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fi-FI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fi-FI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fi-FI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analyzed</a:t>
            </a:r>
            <a:r>
              <a:rPr lang="fi-FI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fi-FI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fi-FI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Nobel </a:t>
            </a:r>
            <a:r>
              <a:rPr lang="fi-FI" sz="2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prize</a:t>
            </a:r>
            <a:r>
              <a:rPr lang="fi-FI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winners</a:t>
            </a:r>
            <a:r>
              <a:rPr lang="fi-FI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Ronald </a:t>
            </a:r>
            <a:r>
              <a:rPr lang="fi-FI" sz="2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Coase</a:t>
            </a:r>
            <a:r>
              <a:rPr lang="fi-FI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Douglass</a:t>
            </a:r>
            <a:r>
              <a:rPr lang="fi-FI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North, George </a:t>
            </a:r>
            <a:r>
              <a:rPr lang="fi-FI" sz="2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Akerlof</a:t>
            </a:r>
            <a:r>
              <a:rPr lang="fi-FI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Oliver </a:t>
            </a:r>
            <a:r>
              <a:rPr lang="fi-FI" sz="2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Williamson</a:t>
            </a:r>
            <a:r>
              <a:rPr lang="fi-FI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9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3196</Words>
  <Application>Microsoft Office PowerPoint</Application>
  <PresentationFormat>Widescreen</PresentationFormat>
  <Paragraphs>362</Paragraphs>
  <Slides>48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Wingdings</vt:lpstr>
      <vt:lpstr>Office Theme</vt:lpstr>
      <vt:lpstr>Institutions in emerging markets</vt:lpstr>
      <vt:lpstr>Institution-based view of global business (from Prof. Mike Peng public lecture) </vt:lpstr>
      <vt:lpstr>What are institutions?</vt:lpstr>
      <vt:lpstr>In developed countries dozens of market institutions facilitate the smooth functioning of product, capital and labor markets. In emerging markets: many of these intermediary institutions are either underdeveloped or absent. </vt:lpstr>
      <vt:lpstr>Product, capital and labor market institutions</vt:lpstr>
      <vt:lpstr>Examples of questions to ask before investing into emerging market</vt:lpstr>
      <vt:lpstr>Examples of questions to ask before investing into emerging market</vt:lpstr>
      <vt:lpstr>Examples of questions to ask before investing into emerging market</vt:lpstr>
      <vt:lpstr>Transaction costs and institutions</vt:lpstr>
      <vt:lpstr>Institutions in Emerging Markets</vt:lpstr>
      <vt:lpstr>Institutions: Country comparison example (Khana and Palepu 1997, HBR)</vt:lpstr>
      <vt:lpstr>Institutional voids in Emerging Markets</vt:lpstr>
      <vt:lpstr>Main sources of market failures due to institutional voids (Rottig 2016, IJoEM)</vt:lpstr>
      <vt:lpstr> Firm Strategies for Addressing Institutional Voids </vt:lpstr>
      <vt:lpstr>Nonmarket exchanges </vt:lpstr>
      <vt:lpstr>Informal institutions in EM</vt:lpstr>
      <vt:lpstr>Examples of informal institutions  </vt:lpstr>
      <vt:lpstr>Video: Formal versus informal institutions</vt:lpstr>
      <vt:lpstr>Importance of networks/business groups in emerging economies</vt:lpstr>
      <vt:lpstr>Business groups in emerging economies  (Khanna and Rivkin 2001)</vt:lpstr>
      <vt:lpstr>PowerPoint Presentation</vt:lpstr>
      <vt:lpstr>PowerPoint Presentation</vt:lpstr>
      <vt:lpstr>What do groups do?</vt:lpstr>
      <vt:lpstr>Why do it within the group?</vt:lpstr>
      <vt:lpstr>South Korean chaebol: Example of business group in EMs</vt:lpstr>
      <vt:lpstr>Grupo Carso of Mexico</vt:lpstr>
      <vt:lpstr>Tata group in India</vt:lpstr>
      <vt:lpstr>Video: TATA group</vt:lpstr>
      <vt:lpstr>Venture capital (Alhstrom and Bruton 2006)</vt:lpstr>
      <vt:lpstr>Venture capital in emerging markets  (Alhstrom and Bruton 2006)</vt:lpstr>
      <vt:lpstr>Venture capital in emerging markets  (Alhstrom and Bruton 2006)</vt:lpstr>
      <vt:lpstr>Institutional pressures by local governments (Rottig 2016, IJOEM)</vt:lpstr>
      <vt:lpstr>Liability of foreigness</vt:lpstr>
      <vt:lpstr>Liability of foreigness</vt:lpstr>
      <vt:lpstr>Liability of foreigness</vt:lpstr>
      <vt:lpstr> Environmentally derived LOF </vt:lpstr>
      <vt:lpstr>Figure shows different directions in which firms can move between EMs and DMs and conceptualisation of how LOF varies based on directionality of foreign investment (Gaur et al. 2011)</vt:lpstr>
      <vt:lpstr>Environmentally derived LOF</vt:lpstr>
      <vt:lpstr>Firm-based LOF</vt:lpstr>
      <vt:lpstr>Firm-based LOF</vt:lpstr>
      <vt:lpstr>Institutional change and transitions  (Rottig 2016, IJOEM)</vt:lpstr>
      <vt:lpstr>New typology of emerging economies  (Hoskisson et al. 2013; Journal of Management Studies)</vt:lpstr>
      <vt:lpstr>New typology of emerging economies</vt:lpstr>
      <vt:lpstr>New typology of emerging economies</vt:lpstr>
      <vt:lpstr>EM types</vt:lpstr>
      <vt:lpstr>Graph discussion</vt:lpstr>
      <vt:lpstr>The importance of market-institution/political Ambidexterity when operating in EMs (from public lecture of prof. Mike Peng)</vt:lpstr>
      <vt:lpstr>Where to get information on institutions in emerging markets?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Ledyaeva Svetlana</dc:creator>
  <cp:lastModifiedBy>Ledyaeva Svetlana</cp:lastModifiedBy>
  <cp:revision>258</cp:revision>
  <dcterms:created xsi:type="dcterms:W3CDTF">2017-02-09T14:56:09Z</dcterms:created>
  <dcterms:modified xsi:type="dcterms:W3CDTF">2019-01-20T11:55:49Z</dcterms:modified>
</cp:coreProperties>
</file>