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3" r:id="rId16"/>
    <p:sldId id="274" r:id="rId17"/>
    <p:sldId id="275" r:id="rId18"/>
    <p:sldId id="276" r:id="rId19"/>
    <p:sldId id="267"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610D-C9F4-4622-98AF-0FDEABC2AA8A}" type="datetimeFigureOut">
              <a:rPr lang="fi-FI" smtClean="0"/>
              <a:t>28.1.2019</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F64CD-C44E-41B3-B94A-966C7713801F}" type="slidenum">
              <a:rPr lang="fi-FI" smtClean="0"/>
              <a:t>‹#›</a:t>
            </a:fld>
            <a:endParaRPr lang="fi-FI"/>
          </a:p>
        </p:txBody>
      </p:sp>
    </p:spTree>
    <p:extLst>
      <p:ext uri="{BB962C8B-B14F-4D97-AF65-F5344CB8AC3E}">
        <p14:creationId xmlns:p14="http://schemas.microsoft.com/office/powerpoint/2010/main" val="305439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PWM = </a:t>
            </a:r>
            <a:r>
              <a:rPr lang="fi-FI" dirty="0" err="1" smtClean="0"/>
              <a:t>pulse</a:t>
            </a:r>
            <a:r>
              <a:rPr lang="fi-FI" dirty="0" smtClean="0"/>
              <a:t> </a:t>
            </a:r>
            <a:r>
              <a:rPr lang="fi-FI" dirty="0" err="1" smtClean="0"/>
              <a:t>width</a:t>
            </a:r>
            <a:r>
              <a:rPr lang="fi-FI" baseline="0" dirty="0" smtClean="0"/>
              <a:t> </a:t>
            </a:r>
            <a:r>
              <a:rPr lang="fi-FI" baseline="0" dirty="0" err="1" smtClean="0"/>
              <a:t>modulation</a:t>
            </a:r>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12</a:t>
            </a:fld>
            <a:endParaRPr lang="fi-FI"/>
          </a:p>
        </p:txBody>
      </p:sp>
    </p:spTree>
    <p:extLst>
      <p:ext uri="{BB962C8B-B14F-4D97-AF65-F5344CB8AC3E}">
        <p14:creationId xmlns:p14="http://schemas.microsoft.com/office/powerpoint/2010/main" val="121605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http://www.tut.fi/cs/groups/public_news/@l102/@news/@p/documents/liit/mdbw/mdq0/~edisp/p044763.pdf</a:t>
            </a:r>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13</a:t>
            </a:fld>
            <a:endParaRPr lang="fi-FI"/>
          </a:p>
        </p:txBody>
      </p:sp>
    </p:spTree>
    <p:extLst>
      <p:ext uri="{BB962C8B-B14F-4D97-AF65-F5344CB8AC3E}">
        <p14:creationId xmlns:p14="http://schemas.microsoft.com/office/powerpoint/2010/main" val="219845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14</a:t>
            </a:fld>
            <a:endParaRPr lang="fi-FI"/>
          </a:p>
        </p:txBody>
      </p:sp>
    </p:spTree>
    <p:extLst>
      <p:ext uri="{BB962C8B-B14F-4D97-AF65-F5344CB8AC3E}">
        <p14:creationId xmlns:p14="http://schemas.microsoft.com/office/powerpoint/2010/main" val="415278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90B28783-7135-4293-BAF8-300B671046D8}" type="datetimeFigureOut">
              <a:rPr lang="fi-FI" smtClean="0"/>
              <a:t>28.1.2019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128212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90B28783-7135-4293-BAF8-300B671046D8}" type="datetimeFigureOut">
              <a:rPr lang="fi-FI" smtClean="0"/>
              <a:t>28.1.2019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191539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90B28783-7135-4293-BAF8-300B671046D8}" type="datetimeFigureOut">
              <a:rPr lang="fi-FI" smtClean="0"/>
              <a:t>28.1.2019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82851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28.1.2019</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0" y="5654880"/>
            <a:ext cx="3298400" cy="1149120"/>
          </a:xfrm>
          <a:prstGeom prst="rect">
            <a:avLst/>
          </a:prstGeom>
        </p:spPr>
      </p:pic>
    </p:spTree>
    <p:extLst>
      <p:ext uri="{BB962C8B-B14F-4D97-AF65-F5344CB8AC3E}">
        <p14:creationId xmlns:p14="http://schemas.microsoft.com/office/powerpoint/2010/main" val="107903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90B28783-7135-4293-BAF8-300B671046D8}" type="datetimeFigureOut">
              <a:rPr lang="fi-FI" smtClean="0"/>
              <a:t>28.1.2019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320368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28783-7135-4293-BAF8-300B671046D8}" type="datetimeFigureOut">
              <a:rPr lang="fi-FI" smtClean="0"/>
              <a:t>28.1.2019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360942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90B28783-7135-4293-BAF8-300B671046D8}" type="datetimeFigureOut">
              <a:rPr lang="fi-FI" smtClean="0"/>
              <a:t>28.1.2019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340363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90B28783-7135-4293-BAF8-300B671046D8}" type="datetimeFigureOut">
              <a:rPr lang="fi-FI" smtClean="0"/>
              <a:t>28.1.2019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237494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90B28783-7135-4293-BAF8-300B671046D8}" type="datetimeFigureOut">
              <a:rPr lang="fi-FI" smtClean="0"/>
              <a:t>28.1.2019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376719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28783-7135-4293-BAF8-300B671046D8}" type="datetimeFigureOut">
              <a:rPr lang="fi-FI" smtClean="0"/>
              <a:t>28.1.2019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66337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28783-7135-4293-BAF8-300B671046D8}" type="datetimeFigureOut">
              <a:rPr lang="fi-FI" smtClean="0"/>
              <a:t>28.1.2019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235085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28783-7135-4293-BAF8-300B671046D8}" type="datetimeFigureOut">
              <a:rPr lang="fi-FI" smtClean="0"/>
              <a:t>28.1.2019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75B3794-D20F-4C20-A601-191EB18E9581}" type="slidenum">
              <a:rPr lang="fi-FI" smtClean="0"/>
              <a:t>‹#›</a:t>
            </a:fld>
            <a:endParaRPr lang="fi-FI"/>
          </a:p>
        </p:txBody>
      </p:sp>
    </p:spTree>
    <p:extLst>
      <p:ext uri="{BB962C8B-B14F-4D97-AF65-F5344CB8AC3E}">
        <p14:creationId xmlns:p14="http://schemas.microsoft.com/office/powerpoint/2010/main" val="202515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28783-7135-4293-BAF8-300B671046D8}" type="datetimeFigureOut">
              <a:rPr lang="fi-FI" smtClean="0"/>
              <a:t>28.1.2019</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B3794-D20F-4C20-A601-191EB18E9581}" type="slidenum">
              <a:rPr lang="fi-FI" smtClean="0"/>
              <a:t>‹#›</a:t>
            </a:fld>
            <a:endParaRPr lang="fi-FI"/>
          </a:p>
        </p:txBody>
      </p:sp>
    </p:spTree>
    <p:extLst>
      <p:ext uri="{BB962C8B-B14F-4D97-AF65-F5344CB8AC3E}">
        <p14:creationId xmlns:p14="http://schemas.microsoft.com/office/powerpoint/2010/main" val="2692597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2.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www.tandfonline.com/doi/full/10.1080/14399776.2017.135802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081720" y="213222"/>
            <a:ext cx="6313251" cy="76944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l"/>
            <a:r>
              <a:rPr lang="fi-FI" altLang="fi-FI" sz="4400" dirty="0">
                <a:latin typeface="+mj-lt"/>
              </a:rPr>
              <a:t>Hydraulic control system </a:t>
            </a:r>
            <a:endParaRPr lang="en-US" altLang="fi-FI" sz="44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050" y="3500438"/>
            <a:ext cx="61595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568449" y="1052513"/>
            <a:ext cx="9783729" cy="230832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just"/>
            <a:r>
              <a:rPr lang="en-GB" altLang="fi-FI" sz="2400" u="sng" dirty="0"/>
              <a:t>Hydraulic control system consists of</a:t>
            </a:r>
          </a:p>
          <a:p>
            <a:pPr marL="342900" indent="-342900" algn="just">
              <a:buFont typeface="Arial" panose="020B0604020202020204" pitchFamily="34" charset="0"/>
              <a:buChar char="•"/>
            </a:pPr>
            <a:r>
              <a:rPr lang="en-GB" altLang="fi-FI" sz="2400" dirty="0"/>
              <a:t>Power source (electric motor or combustion engine + pump)</a:t>
            </a:r>
          </a:p>
          <a:p>
            <a:pPr marL="342900" indent="-342900" algn="just">
              <a:buFont typeface="Arial" panose="020B0604020202020204" pitchFamily="34" charset="0"/>
              <a:buChar char="•"/>
            </a:pPr>
            <a:r>
              <a:rPr lang="en-GB" altLang="fi-FI" sz="2400" dirty="0"/>
              <a:t>Control component (typically valve, sometimes pump)</a:t>
            </a:r>
          </a:p>
          <a:p>
            <a:pPr marL="342900" indent="-342900" algn="just">
              <a:buFont typeface="Arial" panose="020B0604020202020204" pitchFamily="34" charset="0"/>
              <a:buChar char="•"/>
            </a:pPr>
            <a:r>
              <a:rPr lang="en-GB" altLang="fi-FI" sz="2400" dirty="0"/>
              <a:t>Actuator (cylinder or motor)</a:t>
            </a:r>
          </a:p>
          <a:p>
            <a:pPr marL="342900" indent="-342900" algn="just">
              <a:buFont typeface="Arial" panose="020B0604020202020204" pitchFamily="34" charset="0"/>
              <a:buChar char="•"/>
            </a:pPr>
            <a:r>
              <a:rPr lang="en-GB" altLang="fi-FI" sz="2400" dirty="0"/>
              <a:t>Transducers (in valve, in actuator)</a:t>
            </a:r>
          </a:p>
          <a:p>
            <a:pPr marL="342900" indent="-342900" algn="just">
              <a:buFont typeface="Arial" panose="020B0604020202020204" pitchFamily="34" charset="0"/>
              <a:buChar char="•"/>
            </a:pPr>
            <a:r>
              <a:rPr lang="en-GB" altLang="fi-FI" sz="2400" dirty="0"/>
              <a:t>Control electronics and control (feedback) loops (one or more)</a:t>
            </a:r>
          </a:p>
        </p:txBody>
      </p:sp>
      <p:sp>
        <p:nvSpPr>
          <p:cNvPr id="7" name="Text Box 4"/>
          <p:cNvSpPr txBox="1">
            <a:spLocks noChangeArrowheads="1"/>
          </p:cNvSpPr>
          <p:nvPr/>
        </p:nvSpPr>
        <p:spPr bwMode="auto">
          <a:xfrm>
            <a:off x="1568450" y="5848350"/>
            <a:ext cx="7632700"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just"/>
            <a:r>
              <a:rPr lang="en-GB" altLang="fi-FI" sz="2400"/>
              <a:t>System output is, e.g., position, speed, force, of the actuator.</a:t>
            </a:r>
            <a:endParaRPr lang="en-GB" altLang="fi-FI" sz="1200"/>
          </a:p>
        </p:txBody>
      </p:sp>
    </p:spTree>
    <p:extLst>
      <p:ext uri="{BB962C8B-B14F-4D97-AF65-F5344CB8AC3E}">
        <p14:creationId xmlns:p14="http://schemas.microsoft.com/office/powerpoint/2010/main" val="2428280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784350" y="1052513"/>
            <a:ext cx="7416800" cy="157003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just"/>
            <a:r>
              <a:rPr lang="en-GB" altLang="fi-FI" sz="2400"/>
              <a:t>Traditionally the use of torque motors has resulted into significantly higher boundary frequencies of valve output, but the recent development of linear magnets has diminished the frequency gap between these technologies.</a:t>
            </a:r>
            <a:endParaRPr lang="en-GB" altLang="fi-FI" sz="1200"/>
          </a:p>
        </p:txBody>
      </p:sp>
      <p:sp>
        <p:nvSpPr>
          <p:cNvPr id="5" name="Text Box 8"/>
          <p:cNvSpPr txBox="1">
            <a:spLocks noChangeArrowheads="1"/>
          </p:cNvSpPr>
          <p:nvPr/>
        </p:nvSpPr>
        <p:spPr bwMode="auto">
          <a:xfrm>
            <a:off x="1208088" y="2809875"/>
            <a:ext cx="3600450" cy="25860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just"/>
            <a:r>
              <a:rPr lang="en-GB" altLang="fi-FI" sz="1800"/>
              <a:t>Dynamic characteristics of valves depend greatly on the characteristics of the electric actuator, on the feedback system and on valve size. Examples of boundary frequencies:</a:t>
            </a:r>
          </a:p>
          <a:p>
            <a:pPr algn="just"/>
            <a:r>
              <a:rPr lang="en-GB" altLang="fi-FI" sz="1800"/>
              <a:t>- proportional magnet            </a:t>
            </a:r>
            <a:r>
              <a:rPr lang="en-GB" altLang="fi-FI" sz="1800">
                <a:sym typeface="Symbol" panose="05050102010706020507" pitchFamily="18" charset="2"/>
              </a:rPr>
              <a:t> 70 Hz</a:t>
            </a:r>
          </a:p>
          <a:p>
            <a:pPr algn="just"/>
            <a:r>
              <a:rPr lang="en-GB" altLang="fi-FI" sz="1800">
                <a:sym typeface="Symbol" panose="05050102010706020507" pitchFamily="18" charset="2"/>
              </a:rPr>
              <a:t>- servoproportional magnet  120 Hz</a:t>
            </a:r>
          </a:p>
          <a:p>
            <a:pPr algn="just"/>
            <a:r>
              <a:rPr lang="en-GB" altLang="fi-FI" sz="1800">
                <a:sym typeface="Symbol" panose="05050102010706020507" pitchFamily="18" charset="2"/>
              </a:rPr>
              <a:t>- voice-coil-magnet    </a:t>
            </a:r>
            <a:r>
              <a:rPr lang="en-GB" altLang="fi-FI" sz="1600">
                <a:sym typeface="Symbol" panose="05050102010706020507" pitchFamily="18" charset="2"/>
              </a:rPr>
              <a:t>   </a:t>
            </a:r>
            <a:r>
              <a:rPr lang="en-GB" altLang="fi-FI" sz="1800">
                <a:sym typeface="Symbol" panose="05050102010706020507" pitchFamily="18" charset="2"/>
              </a:rPr>
              <a:t> </a:t>
            </a:r>
            <a:r>
              <a:rPr lang="en-GB" altLang="fi-FI" sz="1600">
                <a:sym typeface="Symbol" panose="05050102010706020507" pitchFamily="18" charset="2"/>
              </a:rPr>
              <a:t>    </a:t>
            </a:r>
            <a:r>
              <a:rPr lang="en-GB" altLang="fi-FI" sz="1800">
                <a:sym typeface="Symbol" panose="05050102010706020507" pitchFamily="18" charset="2"/>
              </a:rPr>
              <a:t>   220 Hz</a:t>
            </a:r>
          </a:p>
          <a:p>
            <a:pPr algn="just"/>
            <a:r>
              <a:rPr lang="en-GB" altLang="fi-FI" sz="1800">
                <a:sym typeface="Symbol" panose="05050102010706020507" pitchFamily="18" charset="2"/>
              </a:rPr>
              <a:t>- torque motor            </a:t>
            </a:r>
            <a:r>
              <a:rPr lang="en-GB" altLang="fi-FI" sz="1600">
                <a:sym typeface="Symbol" panose="05050102010706020507" pitchFamily="18" charset="2"/>
              </a:rPr>
              <a:t>    </a:t>
            </a:r>
            <a:r>
              <a:rPr lang="en-GB" altLang="fi-FI" sz="1800">
                <a:sym typeface="Symbol" panose="05050102010706020507" pitchFamily="18" charset="2"/>
              </a:rPr>
              <a:t>       300 Hz</a:t>
            </a:r>
            <a:endParaRPr lang="en-GB" altLang="fi-FI" sz="1800"/>
          </a:p>
        </p:txBody>
      </p:sp>
      <p:sp>
        <p:nvSpPr>
          <p:cNvPr id="6" name="Text Box 9"/>
          <p:cNvSpPr txBox="1">
            <a:spLocks noChangeArrowheads="1"/>
          </p:cNvSpPr>
          <p:nvPr/>
        </p:nvSpPr>
        <p:spPr bwMode="auto">
          <a:xfrm>
            <a:off x="5529263" y="5872163"/>
            <a:ext cx="3816350" cy="584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just"/>
            <a:r>
              <a:rPr lang="en-GB" altLang="fi-FI" sz="1600"/>
              <a:t>Example diagram, does not represent any certain valve.</a:t>
            </a:r>
          </a:p>
        </p:txBody>
      </p:sp>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0" y="2781300"/>
            <a:ext cx="46974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041722" y="283072"/>
            <a:ext cx="11030673" cy="76944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l"/>
            <a:r>
              <a:rPr lang="fi-FI" altLang="fi-FI" sz="4400" dirty="0">
                <a:latin typeface="+mj-lt"/>
                <a:cs typeface="Segoe UI Semibold" panose="020B0702040204020203" pitchFamily="34" charset="0"/>
              </a:rPr>
              <a:t>Electric control components in hydraulics</a:t>
            </a:r>
            <a:endParaRPr lang="en-US" altLang="fi-FI" sz="4400" dirty="0">
              <a:latin typeface="+mj-lt"/>
              <a:cs typeface="Segoe UI Semibold" panose="020B0702040204020203" pitchFamily="34" charset="0"/>
            </a:endParaRPr>
          </a:p>
        </p:txBody>
      </p:sp>
    </p:spTree>
    <p:extLst>
      <p:ext uri="{BB962C8B-B14F-4D97-AF65-F5344CB8AC3E}">
        <p14:creationId xmlns:p14="http://schemas.microsoft.com/office/powerpoint/2010/main" val="644980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Digital </a:t>
            </a:r>
            <a:r>
              <a:rPr lang="fi-FI" dirty="0" err="1" smtClean="0"/>
              <a:t>valves</a:t>
            </a:r>
            <a:endParaRPr lang="fi-FI" dirty="0"/>
          </a:p>
        </p:txBody>
      </p:sp>
      <p:sp>
        <p:nvSpPr>
          <p:cNvPr id="3" name="Content Placeholder 2"/>
          <p:cNvSpPr>
            <a:spLocks noGrp="1"/>
          </p:cNvSpPr>
          <p:nvPr>
            <p:ph sz="quarter" idx="14"/>
          </p:nvPr>
        </p:nvSpPr>
        <p:spPr/>
        <p:txBody>
          <a:bodyPr/>
          <a:lstStyle/>
          <a:p>
            <a:r>
              <a:rPr lang="fi-FI" dirty="0" err="1" smtClean="0"/>
              <a:t>Use</a:t>
            </a:r>
            <a:r>
              <a:rPr lang="fi-FI" dirty="0" smtClean="0"/>
              <a:t> </a:t>
            </a:r>
            <a:r>
              <a:rPr lang="fi-FI" dirty="0" err="1" smtClean="0"/>
              <a:t>only</a:t>
            </a:r>
            <a:r>
              <a:rPr lang="fi-FI" dirty="0" smtClean="0"/>
              <a:t> on/</a:t>
            </a:r>
            <a:r>
              <a:rPr lang="fi-FI" dirty="0" err="1" smtClean="0"/>
              <a:t>off</a:t>
            </a:r>
            <a:r>
              <a:rPr lang="fi-FI" dirty="0" smtClean="0"/>
              <a:t> </a:t>
            </a:r>
            <a:r>
              <a:rPr lang="fi-FI" dirty="0" err="1" smtClean="0"/>
              <a:t>valves</a:t>
            </a:r>
            <a:r>
              <a:rPr lang="fi-FI" dirty="0" smtClean="0"/>
              <a:t> to </a:t>
            </a:r>
            <a:r>
              <a:rPr lang="fi-FI" dirty="0" err="1" smtClean="0"/>
              <a:t>control</a:t>
            </a:r>
            <a:r>
              <a:rPr lang="fi-FI" dirty="0" smtClean="0"/>
              <a:t> </a:t>
            </a:r>
            <a:r>
              <a:rPr lang="fi-FI" dirty="0" err="1" smtClean="0"/>
              <a:t>flow</a:t>
            </a:r>
            <a:r>
              <a:rPr lang="fi-FI" dirty="0" smtClean="0"/>
              <a:t> </a:t>
            </a:r>
            <a:r>
              <a:rPr lang="fi-FI" dirty="0" err="1" smtClean="0"/>
              <a:t>rate</a:t>
            </a:r>
            <a:endParaRPr lang="fi-FI" dirty="0" smtClean="0"/>
          </a:p>
          <a:p>
            <a:pPr lvl="2"/>
            <a:r>
              <a:rPr lang="fi-FI" dirty="0" smtClean="0"/>
              <a:t>Valve </a:t>
            </a:r>
            <a:r>
              <a:rPr lang="fi-FI" dirty="0" err="1" smtClean="0"/>
              <a:t>either</a:t>
            </a:r>
            <a:r>
              <a:rPr lang="fi-FI" dirty="0" smtClean="0"/>
              <a:t> </a:t>
            </a:r>
            <a:r>
              <a:rPr lang="fi-FI" dirty="0" err="1" smtClean="0"/>
              <a:t>completely</a:t>
            </a:r>
            <a:r>
              <a:rPr lang="fi-FI" dirty="0" smtClean="0"/>
              <a:t> open (ON) </a:t>
            </a:r>
            <a:r>
              <a:rPr lang="fi-FI" dirty="0" err="1" smtClean="0"/>
              <a:t>or</a:t>
            </a:r>
            <a:r>
              <a:rPr lang="fi-FI" dirty="0" smtClean="0"/>
              <a:t> </a:t>
            </a:r>
            <a:r>
              <a:rPr lang="fi-FI" dirty="0" err="1" smtClean="0"/>
              <a:t>closed</a:t>
            </a:r>
            <a:r>
              <a:rPr lang="fi-FI" dirty="0" smtClean="0"/>
              <a:t> (OFF)</a:t>
            </a:r>
            <a:endParaRPr lang="fi-FI" dirty="0"/>
          </a:p>
          <a:p>
            <a:pPr lvl="2"/>
            <a:r>
              <a:rPr lang="fi-FI" dirty="0" err="1" smtClean="0"/>
              <a:t>Simple</a:t>
            </a:r>
            <a:r>
              <a:rPr lang="fi-FI" dirty="0" smtClean="0"/>
              <a:t> valve </a:t>
            </a:r>
            <a:r>
              <a:rPr lang="fi-FI" dirty="0" err="1" smtClean="0"/>
              <a:t>structure</a:t>
            </a:r>
            <a:endParaRPr lang="fi-FI" dirty="0" smtClean="0"/>
          </a:p>
          <a:p>
            <a:pPr lvl="3"/>
            <a:r>
              <a:rPr lang="fi-FI" dirty="0" err="1" smtClean="0"/>
              <a:t>Cheap</a:t>
            </a:r>
            <a:endParaRPr lang="fi-FI" dirty="0" smtClean="0"/>
          </a:p>
          <a:p>
            <a:pPr lvl="2"/>
            <a:r>
              <a:rPr lang="fi-FI" dirty="0" err="1" smtClean="0"/>
              <a:t>Usually</a:t>
            </a:r>
            <a:r>
              <a:rPr lang="fi-FI" dirty="0" smtClean="0"/>
              <a:t> </a:t>
            </a:r>
            <a:r>
              <a:rPr lang="fi-FI" dirty="0" err="1" smtClean="0"/>
              <a:t>leak-free</a:t>
            </a:r>
            <a:endParaRPr lang="fi-FI" dirty="0" smtClean="0"/>
          </a:p>
          <a:p>
            <a:pPr lvl="2"/>
            <a:r>
              <a:rPr lang="fi-FI" dirty="0" smtClean="0"/>
              <a:t>No </a:t>
            </a:r>
            <a:r>
              <a:rPr lang="fi-FI" dirty="0" err="1" smtClean="0"/>
              <a:t>small</a:t>
            </a:r>
            <a:r>
              <a:rPr lang="fi-FI" dirty="0" smtClean="0"/>
              <a:t> </a:t>
            </a:r>
            <a:r>
              <a:rPr lang="fi-FI" dirty="0" err="1" smtClean="0"/>
              <a:t>gaps</a:t>
            </a:r>
            <a:endParaRPr lang="fi-FI" dirty="0" smtClean="0"/>
          </a:p>
          <a:p>
            <a:pPr lvl="3"/>
            <a:r>
              <a:rPr lang="fi-FI" dirty="0" smtClean="0"/>
              <a:t>More </a:t>
            </a:r>
            <a:r>
              <a:rPr lang="fi-FI" dirty="0" err="1" smtClean="0"/>
              <a:t>tolerant</a:t>
            </a:r>
            <a:r>
              <a:rPr lang="fi-FI" dirty="0" smtClean="0"/>
              <a:t> for </a:t>
            </a:r>
            <a:r>
              <a:rPr lang="fi-FI" dirty="0" err="1" smtClean="0"/>
              <a:t>contaminated</a:t>
            </a:r>
            <a:r>
              <a:rPr lang="fi-FI" dirty="0" smtClean="0"/>
              <a:t> </a:t>
            </a:r>
            <a:r>
              <a:rPr lang="fi-FI" dirty="0" err="1" smtClean="0"/>
              <a:t>fluid</a:t>
            </a:r>
            <a:r>
              <a:rPr lang="fi-FI" dirty="0" smtClean="0"/>
              <a:t> and </a:t>
            </a:r>
            <a:r>
              <a:rPr lang="fi-FI" dirty="0" err="1" smtClean="0"/>
              <a:t>temperature</a:t>
            </a:r>
            <a:r>
              <a:rPr lang="fi-FI" dirty="0" smtClean="0"/>
              <a:t> </a:t>
            </a:r>
            <a:r>
              <a:rPr lang="fi-FI" dirty="0" err="1" smtClean="0"/>
              <a:t>changes</a:t>
            </a:r>
            <a:endParaRPr lang="fi-FI" dirty="0" smtClean="0"/>
          </a:p>
          <a:p>
            <a:r>
              <a:rPr lang="fi-FI" dirty="0" err="1" smtClean="0"/>
              <a:t>Two</a:t>
            </a:r>
            <a:r>
              <a:rPr lang="fi-FI" dirty="0" smtClean="0"/>
              <a:t> </a:t>
            </a:r>
            <a:r>
              <a:rPr lang="fi-FI" dirty="0" err="1" smtClean="0"/>
              <a:t>methods</a:t>
            </a:r>
            <a:r>
              <a:rPr lang="fi-FI" dirty="0" smtClean="0"/>
              <a:t> of </a:t>
            </a:r>
            <a:r>
              <a:rPr lang="fi-FI" dirty="0" err="1" smtClean="0"/>
              <a:t>proportional</a:t>
            </a:r>
            <a:r>
              <a:rPr lang="fi-FI" dirty="0" smtClean="0"/>
              <a:t> </a:t>
            </a:r>
            <a:r>
              <a:rPr lang="fi-FI" dirty="0" err="1" smtClean="0"/>
              <a:t>flow</a:t>
            </a:r>
            <a:r>
              <a:rPr lang="fi-FI" dirty="0" smtClean="0"/>
              <a:t> </a:t>
            </a:r>
            <a:r>
              <a:rPr lang="fi-FI" dirty="0" err="1" smtClean="0"/>
              <a:t>control</a:t>
            </a:r>
            <a:endParaRPr lang="fi-FI" dirty="0" smtClean="0"/>
          </a:p>
          <a:p>
            <a:pPr lvl="2"/>
            <a:r>
              <a:rPr lang="fi-FI" dirty="0" err="1" smtClean="0"/>
              <a:t>Switching</a:t>
            </a:r>
            <a:r>
              <a:rPr lang="fi-FI" dirty="0" smtClean="0"/>
              <a:t> </a:t>
            </a:r>
            <a:r>
              <a:rPr lang="fi-FI" dirty="0" err="1" smtClean="0"/>
              <a:t>control</a:t>
            </a:r>
            <a:endParaRPr lang="fi-FI" dirty="0" smtClean="0"/>
          </a:p>
          <a:p>
            <a:pPr lvl="2"/>
            <a:r>
              <a:rPr lang="fi-FI" dirty="0" err="1" smtClean="0"/>
              <a:t>Parallel</a:t>
            </a:r>
            <a:r>
              <a:rPr lang="fi-FI" dirty="0" smtClean="0"/>
              <a:t> </a:t>
            </a:r>
            <a:r>
              <a:rPr lang="fi-FI" dirty="0" err="1" smtClean="0"/>
              <a:t>digital</a:t>
            </a:r>
            <a:r>
              <a:rPr lang="fi-FI" dirty="0" smtClean="0"/>
              <a:t> valve </a:t>
            </a:r>
            <a:r>
              <a:rPr lang="fi-FI" dirty="0" err="1" smtClean="0"/>
              <a:t>systems</a:t>
            </a:r>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28.1.2019</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11</a:t>
            </a:fld>
            <a:endParaRPr lang="fi-FI"/>
          </a:p>
        </p:txBody>
      </p:sp>
    </p:spTree>
    <p:extLst>
      <p:ext uri="{BB962C8B-B14F-4D97-AF65-F5344CB8AC3E}">
        <p14:creationId xmlns:p14="http://schemas.microsoft.com/office/powerpoint/2010/main" val="238705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smtClean="0"/>
              <a:t>Switching</a:t>
            </a:r>
            <a:r>
              <a:rPr lang="fi-FI" dirty="0" smtClean="0"/>
              <a:t> </a:t>
            </a:r>
            <a:r>
              <a:rPr lang="fi-FI" dirty="0" err="1" smtClean="0"/>
              <a:t>control</a:t>
            </a:r>
            <a:endParaRPr lang="fi-FI" dirty="0"/>
          </a:p>
        </p:txBody>
      </p:sp>
      <p:sp>
        <p:nvSpPr>
          <p:cNvPr id="3" name="Content Placeholder 2"/>
          <p:cNvSpPr>
            <a:spLocks noGrp="1"/>
          </p:cNvSpPr>
          <p:nvPr>
            <p:ph sz="quarter" idx="14"/>
          </p:nvPr>
        </p:nvSpPr>
        <p:spPr/>
        <p:txBody>
          <a:bodyPr/>
          <a:lstStyle/>
          <a:p>
            <a:r>
              <a:rPr lang="fi-FI" dirty="0" smtClean="0"/>
              <a:t>One on/</a:t>
            </a:r>
            <a:r>
              <a:rPr lang="fi-FI" dirty="0" err="1" smtClean="0"/>
              <a:t>off</a:t>
            </a:r>
            <a:r>
              <a:rPr lang="fi-FI" dirty="0" smtClean="0"/>
              <a:t> valve per </a:t>
            </a:r>
            <a:r>
              <a:rPr lang="fi-FI" dirty="0" err="1" smtClean="0"/>
              <a:t>metering</a:t>
            </a:r>
            <a:r>
              <a:rPr lang="fi-FI" dirty="0" smtClean="0"/>
              <a:t> </a:t>
            </a:r>
            <a:r>
              <a:rPr lang="fi-FI" dirty="0" err="1" smtClean="0"/>
              <a:t>edge</a:t>
            </a:r>
            <a:r>
              <a:rPr lang="fi-FI" dirty="0" smtClean="0"/>
              <a:t> </a:t>
            </a:r>
            <a:r>
              <a:rPr lang="fi-FI" dirty="0" err="1" smtClean="0"/>
              <a:t>controlled</a:t>
            </a:r>
            <a:r>
              <a:rPr lang="fi-FI" dirty="0" smtClean="0"/>
              <a:t> </a:t>
            </a:r>
            <a:r>
              <a:rPr lang="fi-FI" dirty="0" err="1" smtClean="0"/>
              <a:t>with</a:t>
            </a:r>
            <a:r>
              <a:rPr lang="fi-FI" dirty="0" smtClean="0"/>
              <a:t> PWM</a:t>
            </a:r>
          </a:p>
          <a:p>
            <a:r>
              <a:rPr lang="fi-FI" dirty="0" err="1" smtClean="0"/>
              <a:t>Analoguous</a:t>
            </a:r>
            <a:r>
              <a:rPr lang="fi-FI" dirty="0" smtClean="0"/>
              <a:t> to </a:t>
            </a:r>
            <a:r>
              <a:rPr lang="fi-FI" dirty="0" err="1" smtClean="0"/>
              <a:t>switching</a:t>
            </a:r>
            <a:r>
              <a:rPr lang="fi-FI" dirty="0" smtClean="0"/>
              <a:t> </a:t>
            </a:r>
            <a:r>
              <a:rPr lang="fi-FI" dirty="0" err="1" smtClean="0"/>
              <a:t>PSUs</a:t>
            </a:r>
            <a:r>
              <a:rPr lang="fi-FI" dirty="0" smtClean="0"/>
              <a:t> in </a:t>
            </a:r>
            <a:r>
              <a:rPr lang="fi-FI" dirty="0" err="1" smtClean="0"/>
              <a:t>electronics</a:t>
            </a:r>
            <a:endParaRPr lang="fi-FI" dirty="0" smtClean="0"/>
          </a:p>
          <a:p>
            <a:r>
              <a:rPr lang="fi-FI" dirty="0" err="1" smtClean="0"/>
              <a:t>Simple</a:t>
            </a:r>
            <a:endParaRPr lang="fi-FI" dirty="0" smtClean="0"/>
          </a:p>
          <a:p>
            <a:r>
              <a:rPr lang="fi-FI" dirty="0" err="1" smtClean="0"/>
              <a:t>Very</a:t>
            </a:r>
            <a:r>
              <a:rPr lang="fi-FI" dirty="0" smtClean="0"/>
              <a:t> </a:t>
            </a:r>
            <a:r>
              <a:rPr lang="fi-FI" dirty="0" err="1" smtClean="0"/>
              <a:t>fast</a:t>
            </a:r>
            <a:r>
              <a:rPr lang="fi-FI" dirty="0" smtClean="0"/>
              <a:t> </a:t>
            </a:r>
            <a:r>
              <a:rPr lang="fi-FI" dirty="0" err="1" smtClean="0"/>
              <a:t>valves</a:t>
            </a:r>
            <a:r>
              <a:rPr lang="fi-FI" dirty="0" smtClean="0"/>
              <a:t> ~1 ms</a:t>
            </a:r>
          </a:p>
          <a:p>
            <a:r>
              <a:rPr lang="fi-FI" dirty="0" err="1" smtClean="0"/>
              <a:t>Constant</a:t>
            </a:r>
            <a:r>
              <a:rPr lang="fi-FI" dirty="0" smtClean="0"/>
              <a:t> valve </a:t>
            </a:r>
            <a:r>
              <a:rPr lang="fi-FI" dirty="0" err="1" smtClean="0"/>
              <a:t>switching</a:t>
            </a:r>
            <a:endParaRPr lang="fi-FI" dirty="0" smtClean="0"/>
          </a:p>
          <a:p>
            <a:pPr lvl="2"/>
            <a:r>
              <a:rPr lang="fi-FI" dirty="0" smtClean="0"/>
              <a:t>Valve </a:t>
            </a:r>
            <a:r>
              <a:rPr lang="fi-FI" dirty="0" err="1" smtClean="0"/>
              <a:t>wear</a:t>
            </a:r>
            <a:endParaRPr lang="fi-FI" dirty="0" smtClean="0"/>
          </a:p>
          <a:p>
            <a:pPr lvl="2"/>
            <a:r>
              <a:rPr lang="fi-FI" dirty="0" err="1" smtClean="0"/>
              <a:t>Pulsating</a:t>
            </a:r>
            <a:r>
              <a:rPr lang="fi-FI" dirty="0" smtClean="0"/>
              <a:t> </a:t>
            </a:r>
            <a:r>
              <a:rPr lang="fi-FI" dirty="0" err="1" smtClean="0"/>
              <a:t>pressure</a:t>
            </a:r>
            <a:endParaRPr lang="fi-FI" dirty="0" smtClean="0"/>
          </a:p>
          <a:p>
            <a:pPr lvl="3"/>
            <a:r>
              <a:rPr lang="fi-FI" dirty="0" err="1" smtClean="0"/>
              <a:t>Noise</a:t>
            </a:r>
            <a:endParaRPr lang="fi-FI" dirty="0" smtClean="0"/>
          </a:p>
          <a:p>
            <a:pPr lvl="3"/>
            <a:r>
              <a:rPr lang="fi-FI" dirty="0" err="1" smtClean="0"/>
              <a:t>Oscillating</a:t>
            </a:r>
            <a:r>
              <a:rPr lang="fi-FI" dirty="0" smtClean="0"/>
              <a:t> </a:t>
            </a:r>
            <a:r>
              <a:rPr lang="fi-FI" dirty="0" err="1" smtClean="0"/>
              <a:t>movement</a:t>
            </a:r>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28.1.2019</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12</a:t>
            </a:fld>
            <a:endParaRPr lang="fi-FI"/>
          </a:p>
        </p:txBody>
      </p:sp>
      <p:pic>
        <p:nvPicPr>
          <p:cNvPr id="6" name="Picture 5"/>
          <p:cNvPicPr>
            <a:picLocks noChangeAspect="1"/>
          </p:cNvPicPr>
          <p:nvPr/>
        </p:nvPicPr>
        <p:blipFill>
          <a:blip r:embed="rId3"/>
          <a:stretch>
            <a:fillRect/>
          </a:stretch>
        </p:blipFill>
        <p:spPr>
          <a:xfrm>
            <a:off x="5491133" y="3869143"/>
            <a:ext cx="5962262" cy="2988857"/>
          </a:xfrm>
          <a:prstGeom prst="rect">
            <a:avLst/>
          </a:prstGeom>
        </p:spPr>
      </p:pic>
      <p:pic>
        <p:nvPicPr>
          <p:cNvPr id="7" name="Picture 6"/>
          <p:cNvPicPr>
            <a:picLocks noChangeAspect="1"/>
          </p:cNvPicPr>
          <p:nvPr/>
        </p:nvPicPr>
        <p:blipFill>
          <a:blip r:embed="rId4"/>
          <a:stretch>
            <a:fillRect/>
          </a:stretch>
        </p:blipFill>
        <p:spPr>
          <a:xfrm>
            <a:off x="5836772" y="2407979"/>
            <a:ext cx="5644218" cy="1368295"/>
          </a:xfrm>
          <a:prstGeom prst="rect">
            <a:avLst/>
          </a:prstGeom>
        </p:spPr>
      </p:pic>
    </p:spTree>
    <p:extLst>
      <p:ext uri="{BB962C8B-B14F-4D97-AF65-F5344CB8AC3E}">
        <p14:creationId xmlns:p14="http://schemas.microsoft.com/office/powerpoint/2010/main" val="15409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Digital valve </a:t>
            </a:r>
            <a:r>
              <a:rPr lang="fi-FI" dirty="0" err="1" smtClean="0"/>
              <a:t>systems</a:t>
            </a:r>
            <a:r>
              <a:rPr lang="fi-FI" dirty="0" smtClean="0"/>
              <a:t> 1/2</a:t>
            </a:r>
            <a:endParaRPr lang="fi-FI" dirty="0"/>
          </a:p>
        </p:txBody>
      </p:sp>
      <p:sp>
        <p:nvSpPr>
          <p:cNvPr id="3" name="Content Placeholder 2"/>
          <p:cNvSpPr>
            <a:spLocks noGrp="1"/>
          </p:cNvSpPr>
          <p:nvPr>
            <p:ph sz="quarter" idx="14"/>
          </p:nvPr>
        </p:nvSpPr>
        <p:spPr/>
        <p:txBody>
          <a:bodyPr/>
          <a:lstStyle/>
          <a:p>
            <a:r>
              <a:rPr lang="fi-FI" dirty="0" smtClean="0"/>
              <a:t>A </a:t>
            </a:r>
            <a:r>
              <a:rPr lang="fi-FI" dirty="0" err="1" smtClean="0"/>
              <a:t>number</a:t>
            </a:r>
            <a:r>
              <a:rPr lang="fi-FI" dirty="0" smtClean="0"/>
              <a:t> of </a:t>
            </a:r>
            <a:r>
              <a:rPr lang="fi-FI" dirty="0" err="1" smtClean="0"/>
              <a:t>parallel</a:t>
            </a:r>
            <a:r>
              <a:rPr lang="fi-FI" dirty="0" smtClean="0"/>
              <a:t> on/</a:t>
            </a:r>
            <a:r>
              <a:rPr lang="fi-FI" dirty="0" err="1" smtClean="0"/>
              <a:t>off</a:t>
            </a:r>
            <a:r>
              <a:rPr lang="fi-FI" dirty="0"/>
              <a:t/>
            </a:r>
            <a:br>
              <a:rPr lang="fi-FI" dirty="0"/>
            </a:br>
            <a:r>
              <a:rPr lang="fi-FI" dirty="0" err="1" smtClean="0"/>
              <a:t>valves</a:t>
            </a:r>
            <a:r>
              <a:rPr lang="fi-FI" dirty="0" smtClean="0"/>
              <a:t> for </a:t>
            </a:r>
            <a:r>
              <a:rPr lang="fi-FI" dirty="0" err="1" smtClean="0"/>
              <a:t>each</a:t>
            </a:r>
            <a:r>
              <a:rPr lang="fi-FI" dirty="0" smtClean="0"/>
              <a:t> </a:t>
            </a:r>
            <a:r>
              <a:rPr lang="fi-FI" dirty="0" err="1" smtClean="0"/>
              <a:t>metering</a:t>
            </a:r>
            <a:r>
              <a:rPr lang="fi-FI" dirty="0" smtClean="0"/>
              <a:t> </a:t>
            </a:r>
            <a:r>
              <a:rPr lang="fi-FI" dirty="0" err="1" smtClean="0"/>
              <a:t>edge</a:t>
            </a:r>
            <a:endParaRPr lang="fi-FI" dirty="0" smtClean="0"/>
          </a:p>
          <a:p>
            <a:r>
              <a:rPr lang="fi-FI" dirty="0" err="1" smtClean="0"/>
              <a:t>Stepwise</a:t>
            </a:r>
            <a:r>
              <a:rPr lang="fi-FI" dirty="0" smtClean="0"/>
              <a:t> </a:t>
            </a:r>
            <a:r>
              <a:rPr lang="fi-FI" dirty="0" err="1" smtClean="0"/>
              <a:t>flow</a:t>
            </a:r>
            <a:r>
              <a:rPr lang="fi-FI" dirty="0" smtClean="0"/>
              <a:t> </a:t>
            </a:r>
            <a:r>
              <a:rPr lang="fi-FI" dirty="0" err="1" smtClean="0"/>
              <a:t>control</a:t>
            </a:r>
            <a:endParaRPr lang="fi-FI" dirty="0" smtClean="0"/>
          </a:p>
          <a:p>
            <a:r>
              <a:rPr lang="fi-FI" dirty="0" err="1" smtClean="0"/>
              <a:t>Throttling</a:t>
            </a:r>
            <a:r>
              <a:rPr lang="fi-FI" dirty="0" smtClean="0"/>
              <a:t> </a:t>
            </a:r>
            <a:r>
              <a:rPr lang="fi-FI" dirty="0" err="1" smtClean="0"/>
              <a:t>based</a:t>
            </a:r>
            <a:r>
              <a:rPr lang="fi-FI" dirty="0" smtClean="0"/>
              <a:t> </a:t>
            </a:r>
            <a:r>
              <a:rPr lang="fi-FI" dirty="0" err="1" smtClean="0"/>
              <a:t>control</a:t>
            </a:r>
            <a:endParaRPr lang="fi-FI" dirty="0" smtClean="0"/>
          </a:p>
          <a:p>
            <a:pPr lvl="2"/>
            <a:r>
              <a:rPr lang="fi-FI" dirty="0" err="1" smtClean="0"/>
              <a:t>Similarly</a:t>
            </a:r>
            <a:r>
              <a:rPr lang="fi-FI" dirty="0" smtClean="0"/>
              <a:t> to </a:t>
            </a:r>
            <a:r>
              <a:rPr lang="fi-FI" dirty="0" err="1" smtClean="0"/>
              <a:t>proportional</a:t>
            </a:r>
            <a:r>
              <a:rPr lang="fi-FI" dirty="0" smtClean="0"/>
              <a:t> </a:t>
            </a:r>
            <a:r>
              <a:rPr lang="fi-FI" dirty="0" err="1" smtClean="0"/>
              <a:t>valves</a:t>
            </a:r>
            <a:endParaRPr lang="fi-FI" dirty="0" smtClean="0"/>
          </a:p>
          <a:p>
            <a:r>
              <a:rPr lang="fi-FI" dirty="0" smtClean="0"/>
              <a:t>Energy </a:t>
            </a:r>
            <a:r>
              <a:rPr lang="fi-FI" dirty="0" err="1" smtClean="0"/>
              <a:t>efficiency</a:t>
            </a:r>
            <a:endParaRPr lang="fi-FI" dirty="0"/>
          </a:p>
          <a:p>
            <a:pPr lvl="2"/>
            <a:r>
              <a:rPr lang="fi-FI" dirty="0" err="1" smtClean="0"/>
              <a:t>Usually</a:t>
            </a:r>
            <a:r>
              <a:rPr lang="fi-FI" dirty="0" smtClean="0"/>
              <a:t> </a:t>
            </a:r>
            <a:r>
              <a:rPr lang="fi-FI" dirty="0" err="1" smtClean="0"/>
              <a:t>leak-free</a:t>
            </a:r>
            <a:r>
              <a:rPr lang="fi-FI" dirty="0" smtClean="0"/>
              <a:t> </a:t>
            </a:r>
            <a:r>
              <a:rPr lang="fi-FI" dirty="0" err="1" smtClean="0"/>
              <a:t>valves</a:t>
            </a:r>
            <a:endParaRPr lang="fi-FI" dirty="0" smtClean="0"/>
          </a:p>
          <a:p>
            <a:pPr lvl="3"/>
            <a:r>
              <a:rPr lang="fi-FI" dirty="0" smtClean="0"/>
              <a:t>No </a:t>
            </a:r>
            <a:r>
              <a:rPr lang="fi-FI" dirty="0" err="1" smtClean="0"/>
              <a:t>actuator</a:t>
            </a:r>
            <a:r>
              <a:rPr lang="fi-FI" dirty="0" smtClean="0"/>
              <a:t> </a:t>
            </a:r>
            <a:r>
              <a:rPr lang="fi-FI" dirty="0" err="1" smtClean="0"/>
              <a:t>movement</a:t>
            </a:r>
            <a:r>
              <a:rPr lang="fi-FI" dirty="0" smtClean="0"/>
              <a:t> -&gt; no </a:t>
            </a:r>
            <a:r>
              <a:rPr lang="fi-FI" dirty="0" err="1" smtClean="0"/>
              <a:t>flow</a:t>
            </a:r>
            <a:r>
              <a:rPr lang="fi-FI" dirty="0" smtClean="0"/>
              <a:t> </a:t>
            </a:r>
            <a:r>
              <a:rPr lang="fi-FI" dirty="0" err="1" smtClean="0"/>
              <a:t>required</a:t>
            </a:r>
            <a:endParaRPr lang="fi-FI" dirty="0" smtClean="0"/>
          </a:p>
          <a:p>
            <a:pPr lvl="2"/>
            <a:r>
              <a:rPr lang="fi-FI" dirty="0" err="1" smtClean="0"/>
              <a:t>Independent</a:t>
            </a:r>
            <a:r>
              <a:rPr lang="fi-FI" dirty="0" smtClean="0"/>
              <a:t> </a:t>
            </a:r>
            <a:r>
              <a:rPr lang="fi-FI" dirty="0" err="1" smtClean="0"/>
              <a:t>metering</a:t>
            </a:r>
            <a:endParaRPr lang="fi-FI" dirty="0" smtClean="0"/>
          </a:p>
          <a:p>
            <a:pPr lvl="3"/>
            <a:r>
              <a:rPr lang="fi-FI" dirty="0" err="1" smtClean="0"/>
              <a:t>Regenerative</a:t>
            </a:r>
            <a:r>
              <a:rPr lang="fi-FI" dirty="0" smtClean="0"/>
              <a:t> </a:t>
            </a:r>
            <a:r>
              <a:rPr lang="fi-FI" dirty="0" err="1" smtClean="0"/>
              <a:t>modes</a:t>
            </a:r>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28.1.2019</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13</a:t>
            </a:fld>
            <a:endParaRPr lang="fi-FI"/>
          </a:p>
        </p:txBody>
      </p:sp>
      <p:pic>
        <p:nvPicPr>
          <p:cNvPr id="6" name="Picture 5"/>
          <p:cNvPicPr/>
          <p:nvPr/>
        </p:nvPicPr>
        <p:blipFill>
          <a:blip r:embed="rId3"/>
          <a:stretch>
            <a:fillRect/>
          </a:stretch>
        </p:blipFill>
        <p:spPr>
          <a:xfrm>
            <a:off x="6469678" y="3138932"/>
            <a:ext cx="4689348" cy="3601974"/>
          </a:xfrm>
          <a:prstGeom prst="rect">
            <a:avLst/>
          </a:prstGeom>
        </p:spPr>
      </p:pic>
      <p:pic>
        <p:nvPicPr>
          <p:cNvPr id="7" name="Picture 6"/>
          <p:cNvPicPr>
            <a:picLocks noChangeAspect="1"/>
          </p:cNvPicPr>
          <p:nvPr/>
        </p:nvPicPr>
        <p:blipFill rotWithShape="1">
          <a:blip r:embed="rId4"/>
          <a:srcRect t="17317"/>
          <a:stretch/>
        </p:blipFill>
        <p:spPr>
          <a:xfrm>
            <a:off x="5750362" y="836644"/>
            <a:ext cx="5437176" cy="2302288"/>
          </a:xfrm>
          <a:prstGeom prst="rect">
            <a:avLst/>
          </a:prstGeom>
        </p:spPr>
      </p:pic>
    </p:spTree>
    <p:extLst>
      <p:ext uri="{BB962C8B-B14F-4D97-AF65-F5344CB8AC3E}">
        <p14:creationId xmlns:p14="http://schemas.microsoft.com/office/powerpoint/2010/main" val="188981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Digital valve </a:t>
            </a:r>
            <a:r>
              <a:rPr lang="fi-FI" dirty="0" err="1"/>
              <a:t>systems</a:t>
            </a:r>
            <a:r>
              <a:rPr lang="fi-FI" dirty="0"/>
              <a:t> </a:t>
            </a:r>
            <a:r>
              <a:rPr lang="fi-FI" dirty="0" smtClean="0"/>
              <a:t>2/2</a:t>
            </a:r>
            <a:endParaRPr lang="fi-FI" dirty="0"/>
          </a:p>
        </p:txBody>
      </p:sp>
      <p:sp>
        <p:nvSpPr>
          <p:cNvPr id="3" name="Content Placeholder 2"/>
          <p:cNvSpPr>
            <a:spLocks noGrp="1"/>
          </p:cNvSpPr>
          <p:nvPr>
            <p:ph sz="quarter" idx="14"/>
          </p:nvPr>
        </p:nvSpPr>
        <p:spPr/>
        <p:txBody>
          <a:bodyPr/>
          <a:lstStyle/>
          <a:p>
            <a:r>
              <a:rPr lang="fi-FI" dirty="0" smtClean="0"/>
              <a:t>Works </a:t>
            </a:r>
            <a:r>
              <a:rPr lang="fi-FI" dirty="0" err="1" smtClean="0"/>
              <a:t>fine</a:t>
            </a:r>
            <a:r>
              <a:rPr lang="fi-FI" dirty="0" smtClean="0"/>
              <a:t> </a:t>
            </a:r>
            <a:r>
              <a:rPr lang="fi-FI" dirty="0" err="1" smtClean="0"/>
              <a:t>with</a:t>
            </a:r>
            <a:r>
              <a:rPr lang="fi-FI" dirty="0" smtClean="0"/>
              <a:t> </a:t>
            </a:r>
            <a:r>
              <a:rPr lang="fi-FI" dirty="0" err="1" smtClean="0"/>
              <a:t>slower</a:t>
            </a:r>
            <a:r>
              <a:rPr lang="fi-FI" dirty="0" smtClean="0"/>
              <a:t> </a:t>
            </a:r>
            <a:r>
              <a:rPr lang="fi-FI" dirty="0" err="1" smtClean="0"/>
              <a:t>valves</a:t>
            </a:r>
            <a:r>
              <a:rPr lang="fi-FI" dirty="0" smtClean="0"/>
              <a:t>, </a:t>
            </a:r>
            <a:r>
              <a:rPr lang="fi-FI" dirty="0" err="1" smtClean="0"/>
              <a:t>response</a:t>
            </a:r>
            <a:r>
              <a:rPr lang="fi-FI" dirty="0" smtClean="0"/>
              <a:t> </a:t>
            </a:r>
            <a:r>
              <a:rPr lang="fi-FI" dirty="0" err="1" smtClean="0"/>
              <a:t>time</a:t>
            </a:r>
            <a:r>
              <a:rPr lang="fi-FI" dirty="0" smtClean="0"/>
              <a:t> 5-15 ms</a:t>
            </a:r>
          </a:p>
          <a:p>
            <a:r>
              <a:rPr lang="fi-FI" dirty="0" err="1" smtClean="0"/>
              <a:t>Fault</a:t>
            </a:r>
            <a:r>
              <a:rPr lang="fi-FI" dirty="0" smtClean="0"/>
              <a:t> </a:t>
            </a:r>
            <a:r>
              <a:rPr lang="fi-FI" dirty="0" err="1" smtClean="0"/>
              <a:t>tolerant</a:t>
            </a:r>
            <a:endParaRPr lang="fi-FI" dirty="0" smtClean="0"/>
          </a:p>
          <a:p>
            <a:pPr lvl="2"/>
            <a:r>
              <a:rPr lang="fi-FI" dirty="0" err="1" smtClean="0"/>
              <a:t>Parallel</a:t>
            </a:r>
            <a:r>
              <a:rPr lang="fi-FI" dirty="0" smtClean="0"/>
              <a:t> </a:t>
            </a:r>
            <a:r>
              <a:rPr lang="fi-FI" dirty="0" err="1" smtClean="0"/>
              <a:t>connection</a:t>
            </a:r>
            <a:r>
              <a:rPr lang="fi-FI" dirty="0" smtClean="0"/>
              <a:t> – no </a:t>
            </a:r>
            <a:r>
              <a:rPr lang="fi-FI" dirty="0" err="1" smtClean="0"/>
              <a:t>problem</a:t>
            </a:r>
            <a:r>
              <a:rPr lang="fi-FI" dirty="0" smtClean="0"/>
              <a:t> </a:t>
            </a:r>
            <a:r>
              <a:rPr lang="fi-FI" dirty="0" err="1" smtClean="0"/>
              <a:t>if</a:t>
            </a:r>
            <a:r>
              <a:rPr lang="fi-FI" dirty="0" smtClean="0"/>
              <a:t> </a:t>
            </a:r>
            <a:r>
              <a:rPr lang="fi-FI" dirty="0" err="1" smtClean="0"/>
              <a:t>one</a:t>
            </a:r>
            <a:r>
              <a:rPr lang="fi-FI" dirty="0" smtClean="0"/>
              <a:t> valve </a:t>
            </a:r>
            <a:r>
              <a:rPr lang="fi-FI" dirty="0" err="1" smtClean="0"/>
              <a:t>breaks</a:t>
            </a:r>
            <a:endParaRPr lang="fi-FI" dirty="0" smtClean="0"/>
          </a:p>
          <a:p>
            <a:pPr lvl="2"/>
            <a:r>
              <a:rPr lang="fi-FI" dirty="0" err="1" smtClean="0"/>
              <a:t>Faulty</a:t>
            </a:r>
            <a:r>
              <a:rPr lang="fi-FI" dirty="0" smtClean="0"/>
              <a:t> </a:t>
            </a:r>
            <a:r>
              <a:rPr lang="fi-FI" dirty="0" err="1" smtClean="0"/>
              <a:t>valves</a:t>
            </a:r>
            <a:r>
              <a:rPr lang="fi-FI" dirty="0" smtClean="0"/>
              <a:t> </a:t>
            </a:r>
            <a:r>
              <a:rPr lang="fi-FI" dirty="0" err="1" smtClean="0"/>
              <a:t>can</a:t>
            </a:r>
            <a:r>
              <a:rPr lang="fi-FI" dirty="0" smtClean="0"/>
              <a:t> </a:t>
            </a:r>
            <a:r>
              <a:rPr lang="fi-FI" dirty="0" err="1" smtClean="0"/>
              <a:t>be</a:t>
            </a:r>
            <a:r>
              <a:rPr lang="fi-FI" dirty="0" smtClean="0"/>
              <a:t> </a:t>
            </a:r>
            <a:r>
              <a:rPr lang="fi-FI" dirty="0" err="1" smtClean="0"/>
              <a:t>detected</a:t>
            </a:r>
            <a:r>
              <a:rPr lang="fi-FI" dirty="0" smtClean="0"/>
              <a:t> and </a:t>
            </a:r>
            <a:r>
              <a:rPr lang="fi-FI" dirty="0" err="1" smtClean="0"/>
              <a:t>compensated</a:t>
            </a:r>
            <a:r>
              <a:rPr lang="fi-FI" dirty="0" smtClean="0"/>
              <a:t> for</a:t>
            </a:r>
          </a:p>
          <a:p>
            <a:r>
              <a:rPr lang="fi-FI" dirty="0" err="1" smtClean="0"/>
              <a:t>Independent</a:t>
            </a:r>
            <a:r>
              <a:rPr lang="fi-FI" dirty="0" smtClean="0"/>
              <a:t> </a:t>
            </a:r>
            <a:r>
              <a:rPr lang="fi-FI" dirty="0" err="1" smtClean="0"/>
              <a:t>metering</a:t>
            </a:r>
            <a:r>
              <a:rPr lang="fi-FI" dirty="0" smtClean="0"/>
              <a:t/>
            </a:r>
            <a:br>
              <a:rPr lang="fi-FI" dirty="0" smtClean="0"/>
            </a:br>
            <a:r>
              <a:rPr lang="fi-FI" dirty="0" err="1" smtClean="0"/>
              <a:t>reduces</a:t>
            </a:r>
            <a:r>
              <a:rPr lang="fi-FI" dirty="0" smtClean="0"/>
              <a:t> </a:t>
            </a:r>
            <a:r>
              <a:rPr lang="fi-FI" dirty="0" err="1" smtClean="0"/>
              <a:t>need</a:t>
            </a:r>
            <a:r>
              <a:rPr lang="fi-FI" dirty="0" smtClean="0"/>
              <a:t> for </a:t>
            </a:r>
            <a:r>
              <a:rPr lang="fi-FI" dirty="0" err="1" smtClean="0"/>
              <a:t>external</a:t>
            </a:r>
            <a:r>
              <a:rPr lang="fi-FI" dirty="0" smtClean="0"/>
              <a:t> </a:t>
            </a:r>
            <a:r>
              <a:rPr lang="fi-FI" dirty="0" err="1" smtClean="0"/>
              <a:t>valves</a:t>
            </a:r>
            <a:endParaRPr lang="fi-FI" dirty="0" smtClean="0"/>
          </a:p>
          <a:p>
            <a:pPr lvl="2"/>
            <a:r>
              <a:rPr lang="fi-FI" dirty="0" err="1" smtClean="0"/>
              <a:t>Counter-balance</a:t>
            </a:r>
            <a:endParaRPr lang="fi-FI" dirty="0" smtClean="0"/>
          </a:p>
          <a:p>
            <a:pPr lvl="2"/>
            <a:r>
              <a:rPr lang="fi-FI" dirty="0" smtClean="0"/>
              <a:t>Anti-</a:t>
            </a:r>
            <a:r>
              <a:rPr lang="fi-FI" dirty="0" err="1" smtClean="0"/>
              <a:t>cavitation</a:t>
            </a:r>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28.1.2019</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14</a:t>
            </a:fld>
            <a:endParaRPr lang="fi-FI"/>
          </a:p>
        </p:txBody>
      </p:sp>
      <p:pic>
        <p:nvPicPr>
          <p:cNvPr id="6" name="Picture 5"/>
          <p:cNvPicPr/>
          <p:nvPr/>
        </p:nvPicPr>
        <p:blipFill>
          <a:blip r:embed="rId3"/>
          <a:stretch>
            <a:fillRect/>
          </a:stretch>
        </p:blipFill>
        <p:spPr>
          <a:xfrm>
            <a:off x="6469678" y="3138932"/>
            <a:ext cx="4689348" cy="3601974"/>
          </a:xfrm>
          <a:prstGeom prst="rect">
            <a:avLst/>
          </a:prstGeom>
        </p:spPr>
      </p:pic>
    </p:spTree>
    <p:extLst>
      <p:ext uri="{BB962C8B-B14F-4D97-AF65-F5344CB8AC3E}">
        <p14:creationId xmlns:p14="http://schemas.microsoft.com/office/powerpoint/2010/main" val="2016235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219325" y="377193"/>
            <a:ext cx="3680518" cy="3688537"/>
          </a:xfrm>
          <a:prstGeom prst="rect">
            <a:avLst/>
          </a:prstGeom>
        </p:spPr>
      </p:pic>
      <p:sp>
        <p:nvSpPr>
          <p:cNvPr id="2" name="Title 1"/>
          <p:cNvSpPr>
            <a:spLocks noGrp="1"/>
          </p:cNvSpPr>
          <p:nvPr>
            <p:ph type="ctrTitle"/>
          </p:nvPr>
        </p:nvSpPr>
        <p:spPr/>
        <p:txBody>
          <a:bodyPr/>
          <a:lstStyle/>
          <a:p>
            <a:r>
              <a:rPr lang="fi-FI" dirty="0" smtClean="0"/>
              <a:t>Digital valve </a:t>
            </a:r>
            <a:r>
              <a:rPr lang="fi-FI" dirty="0" err="1" smtClean="0"/>
              <a:t>systems</a:t>
            </a:r>
            <a:r>
              <a:rPr lang="fi-FI" dirty="0" smtClean="0"/>
              <a:t> </a:t>
            </a:r>
            <a:r>
              <a:rPr lang="fi-FI" dirty="0" err="1" smtClean="0"/>
              <a:t>currently</a:t>
            </a:r>
            <a:endParaRPr lang="fi-FI" dirty="0"/>
          </a:p>
        </p:txBody>
      </p:sp>
      <p:sp>
        <p:nvSpPr>
          <p:cNvPr id="3" name="Content Placeholder 2"/>
          <p:cNvSpPr>
            <a:spLocks noGrp="1"/>
          </p:cNvSpPr>
          <p:nvPr>
            <p:ph sz="quarter" idx="14"/>
          </p:nvPr>
        </p:nvSpPr>
        <p:spPr/>
        <p:txBody>
          <a:bodyPr/>
          <a:lstStyle/>
          <a:p>
            <a:r>
              <a:rPr lang="fi-FI" dirty="0" err="1" smtClean="0"/>
              <a:t>Machined</a:t>
            </a:r>
            <a:r>
              <a:rPr lang="fi-FI" dirty="0" smtClean="0"/>
              <a:t> </a:t>
            </a:r>
            <a:r>
              <a:rPr lang="fi-FI" dirty="0" err="1" smtClean="0"/>
              <a:t>manifold</a:t>
            </a:r>
            <a:r>
              <a:rPr lang="fi-FI" dirty="0"/>
              <a:t/>
            </a:r>
            <a:br>
              <a:rPr lang="fi-FI" dirty="0"/>
            </a:br>
            <a:r>
              <a:rPr lang="fi-FI" dirty="0" smtClean="0"/>
              <a:t>&amp; </a:t>
            </a:r>
            <a:r>
              <a:rPr lang="fi-FI" dirty="0" err="1" smtClean="0"/>
              <a:t>commercial</a:t>
            </a:r>
            <a:r>
              <a:rPr lang="fi-FI" dirty="0" smtClean="0"/>
              <a:t> </a:t>
            </a:r>
            <a:r>
              <a:rPr lang="fi-FI" dirty="0" err="1" smtClean="0"/>
              <a:t>cartridge</a:t>
            </a:r>
            <a:r>
              <a:rPr lang="fi-FI" dirty="0" smtClean="0"/>
              <a:t> </a:t>
            </a:r>
            <a:r>
              <a:rPr lang="fi-FI" dirty="0" err="1" smtClean="0"/>
              <a:t>valves</a:t>
            </a:r>
            <a:endParaRPr lang="fi-FI" dirty="0" smtClean="0"/>
          </a:p>
          <a:p>
            <a:pPr lvl="2"/>
            <a:r>
              <a:rPr lang="fi-FI" dirty="0" err="1" smtClean="0"/>
              <a:t>Response</a:t>
            </a:r>
            <a:r>
              <a:rPr lang="fi-FI" dirty="0" smtClean="0"/>
              <a:t> </a:t>
            </a:r>
            <a:r>
              <a:rPr lang="fi-FI" dirty="0" err="1" smtClean="0"/>
              <a:t>time</a:t>
            </a:r>
            <a:r>
              <a:rPr lang="fi-FI" dirty="0" smtClean="0"/>
              <a:t> ~10 ms</a:t>
            </a:r>
          </a:p>
          <a:p>
            <a:pPr lvl="2"/>
            <a:r>
              <a:rPr lang="fi-FI" dirty="0" err="1" smtClean="0"/>
              <a:t>Large</a:t>
            </a:r>
            <a:r>
              <a:rPr lang="fi-FI" dirty="0" smtClean="0"/>
              <a:t> and heavy</a:t>
            </a:r>
          </a:p>
          <a:p>
            <a:pPr lvl="2"/>
            <a:r>
              <a:rPr lang="fi-FI" dirty="0" err="1" smtClean="0"/>
              <a:t>Simple</a:t>
            </a:r>
            <a:r>
              <a:rPr lang="fi-FI" dirty="0" smtClean="0"/>
              <a:t> </a:t>
            </a:r>
            <a:r>
              <a:rPr lang="fi-FI" dirty="0" err="1" smtClean="0"/>
              <a:t>valves</a:t>
            </a:r>
            <a:r>
              <a:rPr lang="fi-FI" dirty="0" smtClean="0"/>
              <a:t> – </a:t>
            </a:r>
            <a:r>
              <a:rPr lang="fi-FI" dirty="0" err="1" smtClean="0"/>
              <a:t>relatively</a:t>
            </a:r>
            <a:r>
              <a:rPr lang="fi-FI" dirty="0"/>
              <a:t/>
            </a:r>
            <a:br>
              <a:rPr lang="fi-FI" dirty="0"/>
            </a:br>
            <a:r>
              <a:rPr lang="fi-FI" dirty="0" err="1" smtClean="0"/>
              <a:t>complex</a:t>
            </a:r>
            <a:r>
              <a:rPr lang="fi-FI" dirty="0" smtClean="0"/>
              <a:t> valve </a:t>
            </a:r>
            <a:r>
              <a:rPr lang="fi-FI" dirty="0" err="1" smtClean="0"/>
              <a:t>system</a:t>
            </a:r>
            <a:endParaRPr lang="fi-FI" dirty="0" smtClean="0"/>
          </a:p>
          <a:p>
            <a:pPr lvl="2"/>
            <a:r>
              <a:rPr lang="fi-FI" dirty="0" smtClean="0"/>
              <a:t>5-7 </a:t>
            </a:r>
            <a:r>
              <a:rPr lang="fi-FI" dirty="0" err="1" smtClean="0"/>
              <a:t>valves</a:t>
            </a:r>
            <a:r>
              <a:rPr lang="fi-FI" dirty="0" smtClean="0"/>
              <a:t> per </a:t>
            </a:r>
            <a:r>
              <a:rPr lang="fi-FI" dirty="0" err="1" smtClean="0"/>
              <a:t>metering</a:t>
            </a:r>
            <a:r>
              <a:rPr lang="fi-FI" dirty="0" smtClean="0"/>
              <a:t> </a:t>
            </a:r>
            <a:r>
              <a:rPr lang="fi-FI" dirty="0" err="1" smtClean="0"/>
              <a:t>edge</a:t>
            </a:r>
            <a:endParaRPr lang="fi-FI" dirty="0" smtClean="0"/>
          </a:p>
          <a:p>
            <a:pPr lvl="3"/>
            <a:r>
              <a:rPr lang="fi-FI" dirty="0" smtClean="0"/>
              <a:t>Limited </a:t>
            </a:r>
            <a:r>
              <a:rPr lang="fi-FI" dirty="0" err="1" smtClean="0"/>
              <a:t>flow</a:t>
            </a:r>
            <a:r>
              <a:rPr lang="fi-FI" dirty="0" smtClean="0"/>
              <a:t> </a:t>
            </a:r>
            <a:r>
              <a:rPr lang="fi-FI" dirty="0" err="1" smtClean="0"/>
              <a:t>control</a:t>
            </a:r>
            <a:r>
              <a:rPr lang="fi-FI" dirty="0" smtClean="0"/>
              <a:t> </a:t>
            </a:r>
            <a:r>
              <a:rPr lang="fi-FI" dirty="0" err="1" smtClean="0"/>
              <a:t>resolution</a:t>
            </a:r>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28.1.2019</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15</a:t>
            </a:fld>
            <a:endParaRPr lang="fi-FI"/>
          </a:p>
        </p:txBody>
      </p:sp>
      <p:pic>
        <p:nvPicPr>
          <p:cNvPr id="7" name="Picture 6"/>
          <p:cNvPicPr/>
          <p:nvPr/>
        </p:nvPicPr>
        <p:blipFill rotWithShape="1">
          <a:blip r:embed="rId3"/>
          <a:srcRect r="36666"/>
          <a:stretch/>
        </p:blipFill>
        <p:spPr>
          <a:xfrm>
            <a:off x="7266274" y="4044914"/>
            <a:ext cx="3693860" cy="2135124"/>
          </a:xfrm>
          <a:prstGeom prst="rect">
            <a:avLst/>
          </a:prstGeom>
        </p:spPr>
      </p:pic>
      <p:pic>
        <p:nvPicPr>
          <p:cNvPr id="8" name="Picture 7"/>
          <p:cNvPicPr>
            <a:picLocks noChangeAspect="1"/>
          </p:cNvPicPr>
          <p:nvPr/>
        </p:nvPicPr>
        <p:blipFill>
          <a:blip r:embed="rId4"/>
          <a:stretch>
            <a:fillRect/>
          </a:stretch>
        </p:blipFill>
        <p:spPr>
          <a:xfrm>
            <a:off x="5179684" y="2650675"/>
            <a:ext cx="2043470" cy="3012488"/>
          </a:xfrm>
          <a:prstGeom prst="rect">
            <a:avLst/>
          </a:prstGeom>
        </p:spPr>
      </p:pic>
    </p:spTree>
    <p:extLst>
      <p:ext uri="{BB962C8B-B14F-4D97-AF65-F5344CB8AC3E}">
        <p14:creationId xmlns:p14="http://schemas.microsoft.com/office/powerpoint/2010/main" val="1918305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09591" y="2046447"/>
            <a:ext cx="5415643" cy="3018590"/>
          </a:xfrm>
          <a:prstGeom prst="rect">
            <a:avLst/>
          </a:prstGeom>
        </p:spPr>
      </p:pic>
      <p:sp>
        <p:nvSpPr>
          <p:cNvPr id="2" name="Title 1"/>
          <p:cNvSpPr>
            <a:spLocks noGrp="1"/>
          </p:cNvSpPr>
          <p:nvPr>
            <p:ph type="ctrTitle"/>
          </p:nvPr>
        </p:nvSpPr>
        <p:spPr/>
        <p:txBody>
          <a:bodyPr/>
          <a:lstStyle/>
          <a:p>
            <a:r>
              <a:rPr lang="fi-FI" dirty="0" smtClean="0"/>
              <a:t>Valve </a:t>
            </a:r>
            <a:r>
              <a:rPr lang="fi-FI" dirty="0" err="1" smtClean="0"/>
              <a:t>miniaturizing</a:t>
            </a:r>
            <a:r>
              <a:rPr lang="fi-FI" dirty="0" smtClean="0"/>
              <a:t> </a:t>
            </a:r>
            <a:r>
              <a:rPr lang="fi-FI" dirty="0" err="1" smtClean="0"/>
              <a:t>basics</a:t>
            </a:r>
            <a:endParaRPr lang="fi-FI" dirty="0"/>
          </a:p>
        </p:txBody>
      </p:sp>
      <p:sp>
        <p:nvSpPr>
          <p:cNvPr id="3" name="Content Placeholder 2"/>
          <p:cNvSpPr>
            <a:spLocks noGrp="1"/>
          </p:cNvSpPr>
          <p:nvPr>
            <p:ph sz="quarter" idx="14"/>
          </p:nvPr>
        </p:nvSpPr>
        <p:spPr/>
        <p:txBody>
          <a:bodyPr/>
          <a:lstStyle/>
          <a:p>
            <a:r>
              <a:rPr lang="fi-FI" dirty="0" err="1" smtClean="0"/>
              <a:t>Replacing</a:t>
            </a:r>
            <a:r>
              <a:rPr lang="fi-FI" dirty="0" smtClean="0"/>
              <a:t> </a:t>
            </a:r>
            <a:r>
              <a:rPr lang="fi-FI" dirty="0" err="1" smtClean="0"/>
              <a:t>large</a:t>
            </a:r>
            <a:r>
              <a:rPr lang="fi-FI" dirty="0" smtClean="0"/>
              <a:t> </a:t>
            </a:r>
            <a:r>
              <a:rPr lang="fi-FI" dirty="0" err="1" smtClean="0"/>
              <a:t>valves</a:t>
            </a:r>
            <a:r>
              <a:rPr lang="fi-FI" dirty="0" smtClean="0"/>
              <a:t> </a:t>
            </a:r>
            <a:r>
              <a:rPr lang="fi-FI" dirty="0" err="1" smtClean="0"/>
              <a:t>with</a:t>
            </a:r>
            <a:r>
              <a:rPr lang="fi-FI" dirty="0"/>
              <a:t/>
            </a:r>
            <a:br>
              <a:rPr lang="fi-FI" dirty="0"/>
            </a:br>
            <a:r>
              <a:rPr lang="fi-FI" dirty="0" err="1" smtClean="0"/>
              <a:t>several</a:t>
            </a:r>
            <a:r>
              <a:rPr lang="fi-FI" dirty="0" smtClean="0"/>
              <a:t> </a:t>
            </a:r>
            <a:r>
              <a:rPr lang="fi-FI" dirty="0" err="1" smtClean="0"/>
              <a:t>small</a:t>
            </a:r>
            <a:r>
              <a:rPr lang="fi-FI" dirty="0" smtClean="0"/>
              <a:t> </a:t>
            </a:r>
            <a:r>
              <a:rPr lang="fi-FI" dirty="0" err="1" smtClean="0"/>
              <a:t>ones</a:t>
            </a:r>
            <a:r>
              <a:rPr lang="fi-FI" dirty="0" smtClean="0"/>
              <a:t> </a:t>
            </a:r>
            <a:r>
              <a:rPr lang="fi-FI" dirty="0" err="1" smtClean="0"/>
              <a:t>leads</a:t>
            </a:r>
            <a:r>
              <a:rPr lang="fi-FI" dirty="0" smtClean="0"/>
              <a:t> to</a:t>
            </a:r>
          </a:p>
          <a:p>
            <a:pPr lvl="2"/>
            <a:r>
              <a:rPr lang="fi-FI" dirty="0" err="1" smtClean="0"/>
              <a:t>Smaller</a:t>
            </a:r>
            <a:r>
              <a:rPr lang="fi-FI" dirty="0" smtClean="0"/>
              <a:t> </a:t>
            </a:r>
            <a:r>
              <a:rPr lang="fi-FI" dirty="0" err="1" smtClean="0"/>
              <a:t>combined</a:t>
            </a:r>
            <a:r>
              <a:rPr lang="fi-FI" dirty="0" smtClean="0"/>
              <a:t> </a:t>
            </a:r>
            <a:r>
              <a:rPr lang="fi-FI" dirty="0" err="1" smtClean="0"/>
              <a:t>size</a:t>
            </a:r>
            <a:r>
              <a:rPr lang="fi-FI" dirty="0" smtClean="0"/>
              <a:t> / </a:t>
            </a:r>
            <a:r>
              <a:rPr lang="fi-FI" dirty="0" err="1" smtClean="0"/>
              <a:t>more</a:t>
            </a:r>
            <a:r>
              <a:rPr lang="fi-FI" dirty="0" smtClean="0"/>
              <a:t> </a:t>
            </a:r>
            <a:r>
              <a:rPr lang="fi-FI" dirty="0" err="1" smtClean="0"/>
              <a:t>flow</a:t>
            </a:r>
            <a:r>
              <a:rPr lang="fi-FI" dirty="0" smtClean="0"/>
              <a:t> </a:t>
            </a:r>
            <a:r>
              <a:rPr lang="fi-FI" dirty="0" err="1" smtClean="0"/>
              <a:t>capacity</a:t>
            </a:r>
            <a:endParaRPr lang="fi-FI" dirty="0" smtClean="0"/>
          </a:p>
          <a:p>
            <a:pPr lvl="2"/>
            <a:r>
              <a:rPr lang="fi-FI" dirty="0" err="1" smtClean="0"/>
              <a:t>Faster</a:t>
            </a:r>
            <a:r>
              <a:rPr lang="fi-FI" dirty="0" smtClean="0"/>
              <a:t> </a:t>
            </a:r>
            <a:r>
              <a:rPr lang="fi-FI" dirty="0" err="1" smtClean="0"/>
              <a:t>response</a:t>
            </a:r>
            <a:endParaRPr lang="fi-FI" dirty="0" smtClean="0"/>
          </a:p>
          <a:p>
            <a:pPr lvl="2"/>
            <a:r>
              <a:rPr lang="fi-FI" dirty="0" err="1" smtClean="0"/>
              <a:t>Lower</a:t>
            </a:r>
            <a:r>
              <a:rPr lang="fi-FI" dirty="0" smtClean="0"/>
              <a:t> </a:t>
            </a:r>
            <a:r>
              <a:rPr lang="fi-FI" dirty="0" err="1" smtClean="0"/>
              <a:t>electrical</a:t>
            </a:r>
            <a:r>
              <a:rPr lang="fi-FI" dirty="0" smtClean="0"/>
              <a:t> </a:t>
            </a:r>
            <a:r>
              <a:rPr lang="fi-FI" dirty="0" err="1" smtClean="0"/>
              <a:t>power</a:t>
            </a:r>
            <a:r>
              <a:rPr lang="fi-FI" dirty="0" smtClean="0"/>
              <a:t> </a:t>
            </a:r>
            <a:r>
              <a:rPr lang="fi-FI" dirty="0" err="1" smtClean="0"/>
              <a:t>consumption</a:t>
            </a:r>
            <a:endParaRPr lang="fi-FI" dirty="0" smtClean="0"/>
          </a:p>
          <a:p>
            <a:pPr lvl="2"/>
            <a:endParaRPr lang="fi-FI" dirty="0" smtClean="0"/>
          </a:p>
          <a:p>
            <a:pPr lvl="2"/>
            <a:r>
              <a:rPr lang="fi-FI" dirty="0" smtClean="0"/>
              <a:t>More </a:t>
            </a:r>
            <a:r>
              <a:rPr lang="fi-FI" dirty="0" err="1" smtClean="0"/>
              <a:t>complex</a:t>
            </a:r>
            <a:r>
              <a:rPr lang="fi-FI" dirty="0" smtClean="0"/>
              <a:t> valve </a:t>
            </a:r>
            <a:r>
              <a:rPr lang="fi-FI" dirty="0" err="1" smtClean="0"/>
              <a:t>system</a:t>
            </a:r>
            <a:endParaRPr lang="fi-FI" dirty="0" smtClean="0"/>
          </a:p>
          <a:p>
            <a:pPr lvl="3"/>
            <a:r>
              <a:rPr lang="fi-FI" dirty="0" err="1" smtClean="0"/>
              <a:t>Manifold</a:t>
            </a:r>
            <a:endParaRPr lang="fi-FI" dirty="0" smtClean="0"/>
          </a:p>
          <a:p>
            <a:pPr lvl="3"/>
            <a:r>
              <a:rPr lang="fi-FI" dirty="0" smtClean="0"/>
              <a:t>Control </a:t>
            </a:r>
            <a:r>
              <a:rPr lang="fi-FI" dirty="0" err="1" smtClean="0"/>
              <a:t>electronics</a:t>
            </a:r>
            <a:endParaRPr lang="fi-FI" dirty="0" smtClean="0"/>
          </a:p>
          <a:p>
            <a:pPr lvl="2"/>
            <a:r>
              <a:rPr lang="fi-FI" dirty="0" err="1" smtClean="0"/>
              <a:t>Smaller</a:t>
            </a:r>
            <a:r>
              <a:rPr lang="fi-FI" dirty="0" smtClean="0"/>
              <a:t> </a:t>
            </a:r>
            <a:r>
              <a:rPr lang="fi-FI" dirty="0" err="1" smtClean="0"/>
              <a:t>manufacturing</a:t>
            </a:r>
            <a:r>
              <a:rPr lang="fi-FI" dirty="0" smtClean="0"/>
              <a:t> </a:t>
            </a:r>
            <a:r>
              <a:rPr lang="fi-FI" dirty="0" err="1" smtClean="0"/>
              <a:t>tolerances</a:t>
            </a:r>
            <a:endParaRPr lang="fi-FI" dirty="0" smtClean="0"/>
          </a:p>
          <a:p>
            <a:pPr lvl="2"/>
            <a:r>
              <a:rPr lang="fi-FI" dirty="0" err="1" smtClean="0"/>
              <a:t>Valves</a:t>
            </a:r>
            <a:r>
              <a:rPr lang="fi-FI" dirty="0" smtClean="0"/>
              <a:t> </a:t>
            </a:r>
            <a:r>
              <a:rPr lang="fi-FI" dirty="0" err="1" smtClean="0"/>
              <a:t>more</a:t>
            </a:r>
            <a:r>
              <a:rPr lang="fi-FI" dirty="0" smtClean="0"/>
              <a:t> </a:t>
            </a:r>
            <a:r>
              <a:rPr lang="fi-FI" dirty="0" err="1" smtClean="0"/>
              <a:t>sensitive</a:t>
            </a:r>
            <a:r>
              <a:rPr lang="fi-FI" dirty="0" smtClean="0"/>
              <a:t> to </a:t>
            </a:r>
            <a:r>
              <a:rPr lang="fi-FI" dirty="0" err="1" smtClean="0"/>
              <a:t>contamination</a:t>
            </a:r>
            <a:r>
              <a:rPr lang="fi-FI" dirty="0" smtClean="0"/>
              <a:t>?</a:t>
            </a:r>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28.1.2019</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16</a:t>
            </a:fld>
            <a:endParaRPr lang="fi-FI" dirty="0"/>
          </a:p>
        </p:txBody>
      </p:sp>
    </p:spTree>
    <p:extLst>
      <p:ext uri="{BB962C8B-B14F-4D97-AF65-F5344CB8AC3E}">
        <p14:creationId xmlns:p14="http://schemas.microsoft.com/office/powerpoint/2010/main" val="3617041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smtClean="0"/>
              <a:t>Miniature</a:t>
            </a:r>
            <a:r>
              <a:rPr lang="fi-FI" dirty="0" smtClean="0"/>
              <a:t> valve </a:t>
            </a:r>
            <a:r>
              <a:rPr lang="fi-FI" dirty="0" err="1" smtClean="0"/>
              <a:t>research</a:t>
            </a:r>
            <a:endParaRPr lang="fi-FI" dirty="0"/>
          </a:p>
        </p:txBody>
      </p:sp>
      <p:sp>
        <p:nvSpPr>
          <p:cNvPr id="3" name="Content Placeholder 2"/>
          <p:cNvSpPr>
            <a:spLocks noGrp="1"/>
          </p:cNvSpPr>
          <p:nvPr>
            <p:ph sz="quarter" idx="14"/>
          </p:nvPr>
        </p:nvSpPr>
        <p:spPr/>
        <p:txBody>
          <a:bodyPr/>
          <a:lstStyle/>
          <a:p>
            <a:r>
              <a:rPr lang="fi-FI" dirty="0" err="1" smtClean="0"/>
              <a:t>Research</a:t>
            </a:r>
            <a:r>
              <a:rPr lang="fi-FI" dirty="0" smtClean="0"/>
              <a:t> </a:t>
            </a:r>
            <a:r>
              <a:rPr lang="fi-FI" dirty="0" err="1" smtClean="0"/>
              <a:t>mainly</a:t>
            </a:r>
            <a:r>
              <a:rPr lang="fi-FI" dirty="0" smtClean="0"/>
              <a:t> at Tampere</a:t>
            </a:r>
            <a:br>
              <a:rPr lang="fi-FI" dirty="0" smtClean="0"/>
            </a:br>
            <a:r>
              <a:rPr lang="fi-FI" dirty="0" err="1" smtClean="0"/>
              <a:t>University</a:t>
            </a:r>
            <a:r>
              <a:rPr lang="fi-FI" dirty="0" smtClean="0"/>
              <a:t> of Technology</a:t>
            </a:r>
            <a:br>
              <a:rPr lang="fi-FI" dirty="0" smtClean="0"/>
            </a:br>
            <a:r>
              <a:rPr lang="fi-FI" dirty="0" smtClean="0"/>
              <a:t>and Aalto </a:t>
            </a:r>
            <a:r>
              <a:rPr lang="fi-FI" dirty="0" err="1" smtClean="0"/>
              <a:t>University</a:t>
            </a:r>
            <a:endParaRPr lang="fi-FI" dirty="0" smtClean="0"/>
          </a:p>
          <a:p>
            <a:endParaRPr lang="fi-FI" dirty="0" smtClean="0"/>
          </a:p>
          <a:p>
            <a:r>
              <a:rPr lang="fi-FI" dirty="0" err="1" smtClean="0"/>
              <a:t>Integrating</a:t>
            </a:r>
            <a:r>
              <a:rPr lang="fi-FI" dirty="0" smtClean="0"/>
              <a:t> </a:t>
            </a:r>
            <a:r>
              <a:rPr lang="fi-FI" dirty="0" err="1" smtClean="0"/>
              <a:t>valves</a:t>
            </a:r>
            <a:r>
              <a:rPr lang="fi-FI" dirty="0" smtClean="0"/>
              <a:t> as </a:t>
            </a:r>
            <a:r>
              <a:rPr lang="fi-FI" dirty="0" err="1" smtClean="0"/>
              <a:t>parts</a:t>
            </a:r>
            <a:r>
              <a:rPr lang="fi-FI" dirty="0" smtClean="0"/>
              <a:t/>
            </a:r>
            <a:br>
              <a:rPr lang="fi-FI" dirty="0" smtClean="0"/>
            </a:br>
            <a:r>
              <a:rPr lang="fi-FI" dirty="0" smtClean="0"/>
              <a:t>of </a:t>
            </a:r>
            <a:r>
              <a:rPr lang="fi-FI" dirty="0" err="1" smtClean="0"/>
              <a:t>the</a:t>
            </a:r>
            <a:r>
              <a:rPr lang="fi-FI" dirty="0" smtClean="0"/>
              <a:t> </a:t>
            </a:r>
            <a:r>
              <a:rPr lang="fi-FI" dirty="0" err="1" smtClean="0"/>
              <a:t>manifold</a:t>
            </a:r>
            <a:endParaRPr lang="fi-FI" dirty="0"/>
          </a:p>
          <a:p>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28.1.2019</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17</a:t>
            </a:fld>
            <a:endParaRPr lang="fi-FI"/>
          </a:p>
        </p:txBody>
      </p:sp>
      <p:pic>
        <p:nvPicPr>
          <p:cNvPr id="6" name="Picture 5" descr="Y:\duuni\Julkaisut\2016 3D printed\vertailu.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230" y="891317"/>
            <a:ext cx="4649449" cy="3269922"/>
          </a:xfrm>
          <a:prstGeom prst="rect">
            <a:avLst/>
          </a:prstGeom>
          <a:noFill/>
          <a:ln>
            <a:noFill/>
          </a:ln>
        </p:spPr>
      </p:pic>
      <p:pic>
        <p:nvPicPr>
          <p:cNvPr id="7" name="Picture 6"/>
          <p:cNvPicPr>
            <a:picLocks noChangeAspect="1"/>
          </p:cNvPicPr>
          <p:nvPr/>
        </p:nvPicPr>
        <p:blipFill>
          <a:blip r:embed="rId3"/>
          <a:stretch>
            <a:fillRect/>
          </a:stretch>
        </p:blipFill>
        <p:spPr>
          <a:xfrm>
            <a:off x="3343144" y="4465917"/>
            <a:ext cx="8239256" cy="2247115"/>
          </a:xfrm>
          <a:prstGeom prst="rect">
            <a:avLst/>
          </a:prstGeom>
        </p:spPr>
      </p:pic>
      <p:pic>
        <p:nvPicPr>
          <p:cNvPr id="8" name="Picture 7"/>
          <p:cNvPicPr>
            <a:picLocks noChangeAspect="1"/>
          </p:cNvPicPr>
          <p:nvPr/>
        </p:nvPicPr>
        <p:blipFill>
          <a:blip r:embed="rId4"/>
          <a:stretch>
            <a:fillRect/>
          </a:stretch>
        </p:blipFill>
        <p:spPr>
          <a:xfrm>
            <a:off x="7678504" y="4847596"/>
            <a:ext cx="3369974" cy="1875674"/>
          </a:xfrm>
          <a:prstGeom prst="rect">
            <a:avLst/>
          </a:prstGeom>
        </p:spPr>
      </p:pic>
    </p:spTree>
    <p:extLst>
      <p:ext uri="{BB962C8B-B14F-4D97-AF65-F5344CB8AC3E}">
        <p14:creationId xmlns:p14="http://schemas.microsoft.com/office/powerpoint/2010/main" val="2590726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97834" y="5675650"/>
            <a:ext cx="6394310" cy="8520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160"/>
          </a:p>
        </p:txBody>
      </p:sp>
      <p:pic>
        <p:nvPicPr>
          <p:cNvPr id="7" name="Picture 6" descr="C:\Temp\duuni\Julkaisut\2016 Proto3 IJFP\rende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2135" y="3601819"/>
            <a:ext cx="4570265" cy="3283565"/>
          </a:xfrm>
          <a:prstGeom prst="rect">
            <a:avLst/>
          </a:prstGeom>
          <a:noFill/>
          <a:ln>
            <a:noFill/>
          </a:ln>
        </p:spPr>
      </p:pic>
      <p:pic>
        <p:nvPicPr>
          <p:cNvPr id="9" name="Picture 8" descr="C:\Users\tlantela\OneDrive - Aalto-yliopisto\Julkaisut\2016 Väikkäri\Kuvia\proto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916" y="-10274"/>
            <a:ext cx="4468722" cy="3856019"/>
          </a:xfrm>
          <a:prstGeom prst="rect">
            <a:avLst/>
          </a:prstGeom>
          <a:noFill/>
          <a:ln>
            <a:noFill/>
          </a:ln>
        </p:spPr>
      </p:pic>
      <p:sp>
        <p:nvSpPr>
          <p:cNvPr id="2" name="Title 1"/>
          <p:cNvSpPr>
            <a:spLocks noGrp="1"/>
          </p:cNvSpPr>
          <p:nvPr>
            <p:ph type="ctrTitle"/>
          </p:nvPr>
        </p:nvSpPr>
        <p:spPr/>
        <p:txBody>
          <a:bodyPr/>
          <a:lstStyle/>
          <a:p>
            <a:r>
              <a:rPr lang="fi-FI" dirty="0" smtClean="0"/>
              <a:t>Tapio Lantela’s (Aalto) research</a:t>
            </a:r>
            <a:r>
              <a:rPr lang="fi-FI" dirty="0" smtClean="0"/>
              <a:t>:</a:t>
            </a:r>
            <a:endParaRPr lang="fi-FI" dirty="0"/>
          </a:p>
        </p:txBody>
      </p:sp>
      <p:sp>
        <p:nvSpPr>
          <p:cNvPr id="3" name="Content Placeholder 2"/>
          <p:cNvSpPr>
            <a:spLocks noGrp="1"/>
          </p:cNvSpPr>
          <p:nvPr>
            <p:ph sz="quarter" idx="14"/>
          </p:nvPr>
        </p:nvSpPr>
        <p:spPr>
          <a:xfrm>
            <a:off x="1171577" y="1254058"/>
            <a:ext cx="9848849" cy="4003300"/>
          </a:xfrm>
        </p:spPr>
        <p:txBody>
          <a:bodyPr/>
          <a:lstStyle/>
          <a:p>
            <a:r>
              <a:rPr lang="fi-FI" dirty="0" smtClean="0"/>
              <a:t>Digital valve </a:t>
            </a:r>
            <a:r>
              <a:rPr lang="fi-FI" dirty="0" err="1" smtClean="0"/>
              <a:t>system</a:t>
            </a:r>
            <a:r>
              <a:rPr lang="fi-FI" dirty="0" smtClean="0"/>
              <a:t> </a:t>
            </a:r>
            <a:r>
              <a:rPr lang="fi-FI" dirty="0" err="1" smtClean="0"/>
              <a:t>based</a:t>
            </a:r>
            <a:r>
              <a:rPr lang="fi-FI" dirty="0" smtClean="0"/>
              <a:t> on</a:t>
            </a:r>
            <a:br>
              <a:rPr lang="fi-FI" dirty="0" smtClean="0"/>
            </a:br>
            <a:r>
              <a:rPr lang="fi-FI" dirty="0" err="1" smtClean="0"/>
              <a:t>pilot</a:t>
            </a:r>
            <a:r>
              <a:rPr lang="fi-FI" dirty="0" smtClean="0"/>
              <a:t> </a:t>
            </a:r>
            <a:r>
              <a:rPr lang="fi-FI" dirty="0" err="1" smtClean="0"/>
              <a:t>operated</a:t>
            </a:r>
            <a:r>
              <a:rPr lang="fi-FI" dirty="0" smtClean="0"/>
              <a:t> </a:t>
            </a:r>
            <a:r>
              <a:rPr lang="fi-FI" dirty="0" err="1" smtClean="0"/>
              <a:t>miniature</a:t>
            </a:r>
            <a:r>
              <a:rPr lang="fi-FI" dirty="0" smtClean="0"/>
              <a:t> </a:t>
            </a:r>
            <a:r>
              <a:rPr lang="fi-FI" dirty="0" err="1" smtClean="0"/>
              <a:t>valves</a:t>
            </a:r>
            <a:endParaRPr lang="fi-FI" dirty="0" smtClean="0"/>
          </a:p>
          <a:p>
            <a:r>
              <a:rPr lang="fi-FI" dirty="0" smtClean="0"/>
              <a:t>4 x 8 on/</a:t>
            </a:r>
            <a:r>
              <a:rPr lang="fi-FI" dirty="0" err="1" smtClean="0"/>
              <a:t>off</a:t>
            </a:r>
            <a:r>
              <a:rPr lang="fi-FI" dirty="0" smtClean="0"/>
              <a:t> </a:t>
            </a:r>
            <a:r>
              <a:rPr lang="fi-FI" dirty="0" err="1" smtClean="0"/>
              <a:t>valves</a:t>
            </a:r>
            <a:endParaRPr lang="fi-FI" dirty="0" smtClean="0"/>
          </a:p>
          <a:p>
            <a:r>
              <a:rPr lang="fi-FI" dirty="0" err="1" smtClean="0"/>
              <a:t>Response</a:t>
            </a:r>
            <a:r>
              <a:rPr lang="fi-FI" dirty="0" smtClean="0"/>
              <a:t> </a:t>
            </a:r>
            <a:r>
              <a:rPr lang="fi-FI" dirty="0" err="1" smtClean="0"/>
              <a:t>time</a:t>
            </a:r>
            <a:r>
              <a:rPr lang="fi-FI" dirty="0" smtClean="0"/>
              <a:t> &lt; 2 ms</a:t>
            </a:r>
          </a:p>
          <a:p>
            <a:r>
              <a:rPr lang="fi-FI" dirty="0" err="1" smtClean="0"/>
              <a:t>Flow</a:t>
            </a:r>
            <a:r>
              <a:rPr lang="fi-FI" dirty="0" smtClean="0"/>
              <a:t> </a:t>
            </a:r>
            <a:r>
              <a:rPr lang="fi-FI" dirty="0" err="1" smtClean="0"/>
              <a:t>capacity</a:t>
            </a:r>
            <a:r>
              <a:rPr lang="fi-FI" dirty="0" smtClean="0"/>
              <a:t> 78 l/min @ 35 </a:t>
            </a:r>
            <a:r>
              <a:rPr lang="fi-FI" dirty="0" err="1" smtClean="0"/>
              <a:t>bar</a:t>
            </a:r>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28.1.2019</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18</a:t>
            </a:fld>
            <a:endParaRPr lang="fi-FI"/>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695344" y="3795289"/>
            <a:ext cx="4222800" cy="2651450"/>
          </a:xfrm>
          <a:prstGeom prst="rect">
            <a:avLst/>
          </a:prstGeom>
          <a:noFill/>
          <a:ln>
            <a:noFill/>
          </a:ln>
        </p:spPr>
      </p:pic>
    </p:spTree>
    <p:extLst>
      <p:ext uri="{BB962C8B-B14F-4D97-AF65-F5344CB8AC3E}">
        <p14:creationId xmlns:p14="http://schemas.microsoft.com/office/powerpoint/2010/main" val="2119207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Valves for control systems (4)</a:t>
            </a:r>
            <a:endParaRPr lang="fi-FI" dirty="0"/>
          </a:p>
        </p:txBody>
      </p:sp>
      <p:sp>
        <p:nvSpPr>
          <p:cNvPr id="8" name="Rectangle 7"/>
          <p:cNvSpPr/>
          <p:nvPr/>
        </p:nvSpPr>
        <p:spPr>
          <a:xfrm>
            <a:off x="447422" y="5607415"/>
            <a:ext cx="7686675" cy="646331"/>
          </a:xfrm>
          <a:prstGeom prst="rect">
            <a:avLst/>
          </a:prstGeom>
        </p:spPr>
        <p:txBody>
          <a:bodyPr wrap="square">
            <a:spAutoFit/>
          </a:bodyPr>
          <a:lstStyle/>
          <a:p>
            <a:r>
              <a:rPr lang="en-US" b="1" dirty="0" smtClean="0">
                <a:effectLst/>
                <a:latin typeface="Arial" panose="020B0604020202020204" pitchFamily="34" charset="0"/>
              </a:rPr>
              <a:t>Nominal flow </a:t>
            </a:r>
            <a:r>
              <a:rPr lang="en-US" dirty="0" smtClean="0">
                <a:effectLst/>
                <a:latin typeface="Arial" panose="020B0604020202020204" pitchFamily="34" charset="0"/>
              </a:rPr>
              <a:t>up to 8*9 l/min @ 35 bars</a:t>
            </a:r>
            <a:endParaRPr lang="en-US" b="1" dirty="0" smtClean="0">
              <a:effectLst/>
              <a:latin typeface="Arial" panose="020B0604020202020204" pitchFamily="34" charset="0"/>
            </a:endParaRPr>
          </a:p>
          <a:p>
            <a:r>
              <a:rPr lang="en-US" b="1" dirty="0" smtClean="0">
                <a:effectLst/>
                <a:latin typeface="Arial" panose="020B0604020202020204" pitchFamily="34" charset="0"/>
              </a:rPr>
              <a:t>Step response</a:t>
            </a:r>
            <a:r>
              <a:rPr lang="en-US" dirty="0" smtClean="0">
                <a:effectLst/>
                <a:latin typeface="Arial" panose="020B0604020202020204" pitchFamily="34" charset="0"/>
              </a:rPr>
              <a:t> at 100 % step &lt; circa 1 </a:t>
            </a:r>
            <a:r>
              <a:rPr lang="en-US" dirty="0" err="1" smtClean="0">
                <a:effectLst/>
                <a:latin typeface="Arial" panose="020B0604020202020204" pitchFamily="34" charset="0"/>
              </a:rPr>
              <a:t>ms</a:t>
            </a:r>
            <a:endParaRPr lang="en-US" dirty="0">
              <a:latin typeface="Arial" panose="020B0604020202020204" pitchFamily="34" charset="0"/>
            </a:endParaRPr>
          </a:p>
        </p:txBody>
      </p:sp>
      <p:sp>
        <p:nvSpPr>
          <p:cNvPr id="12" name="TextBox 11"/>
          <p:cNvSpPr txBox="1"/>
          <p:nvPr/>
        </p:nvSpPr>
        <p:spPr>
          <a:xfrm>
            <a:off x="10541236" y="776331"/>
            <a:ext cx="1088760" cy="369332"/>
          </a:xfrm>
          <a:prstGeom prst="rect">
            <a:avLst/>
          </a:prstGeom>
          <a:noFill/>
        </p:spPr>
        <p:txBody>
          <a:bodyPr wrap="none" rtlCol="0">
            <a:spAutoFit/>
          </a:bodyPr>
          <a:lstStyle/>
          <a:p>
            <a:r>
              <a:rPr lang="fi-FI" dirty="0" smtClean="0"/>
              <a:t>Solenoids</a:t>
            </a:r>
            <a:endParaRPr lang="fi-FI" dirty="0"/>
          </a:p>
        </p:txBody>
      </p:sp>
      <p:sp>
        <p:nvSpPr>
          <p:cNvPr id="19" name="TextBox 18"/>
          <p:cNvSpPr txBox="1"/>
          <p:nvPr/>
        </p:nvSpPr>
        <p:spPr>
          <a:xfrm>
            <a:off x="9145042" y="1592566"/>
            <a:ext cx="1200457" cy="369332"/>
          </a:xfrm>
          <a:prstGeom prst="rect">
            <a:avLst/>
          </a:prstGeom>
          <a:noFill/>
        </p:spPr>
        <p:txBody>
          <a:bodyPr wrap="none" rtlCol="0">
            <a:spAutoFit/>
          </a:bodyPr>
          <a:lstStyle/>
          <a:p>
            <a:r>
              <a:rPr lang="fi-FI" dirty="0"/>
              <a:t>E</a:t>
            </a:r>
            <a:r>
              <a:rPr lang="fi-FI" dirty="0" smtClean="0"/>
              <a:t>lectronics</a:t>
            </a:r>
            <a:endParaRPr lang="fi-FI" dirty="0"/>
          </a:p>
        </p:txBody>
      </p:sp>
      <p:sp>
        <p:nvSpPr>
          <p:cNvPr id="20" name="TextBox 19"/>
          <p:cNvSpPr txBox="1"/>
          <p:nvPr/>
        </p:nvSpPr>
        <p:spPr>
          <a:xfrm>
            <a:off x="1783674" y="1708958"/>
            <a:ext cx="5909951" cy="707886"/>
          </a:xfrm>
          <a:prstGeom prst="rect">
            <a:avLst/>
          </a:prstGeom>
          <a:noFill/>
        </p:spPr>
        <p:txBody>
          <a:bodyPr wrap="none" rtlCol="0">
            <a:spAutoFit/>
          </a:bodyPr>
          <a:lstStyle/>
          <a:p>
            <a:r>
              <a:rPr lang="fi-FI" sz="2000" dirty="0" smtClean="0"/>
              <a:t>Solenoid and pilot valve operated digital hydraulic valve</a:t>
            </a:r>
          </a:p>
          <a:p>
            <a:r>
              <a:rPr lang="fi-FI" sz="2000" dirty="0" smtClean="0"/>
              <a:t>Aalto University – Tapio Lantela</a:t>
            </a:r>
            <a:endParaRPr lang="fi-FI" sz="2000" dirty="0"/>
          </a:p>
        </p:txBody>
      </p:sp>
      <p:sp>
        <p:nvSpPr>
          <p:cNvPr id="9" name="Rectangle 8"/>
          <p:cNvSpPr/>
          <p:nvPr/>
        </p:nvSpPr>
        <p:spPr>
          <a:xfrm>
            <a:off x="6695756" y="5054516"/>
            <a:ext cx="5534026" cy="923330"/>
          </a:xfrm>
          <a:prstGeom prst="rect">
            <a:avLst/>
          </a:prstGeom>
        </p:spPr>
        <p:txBody>
          <a:bodyPr wrap="square">
            <a:spAutoFit/>
          </a:bodyPr>
          <a:lstStyle/>
          <a:p>
            <a:endParaRPr lang="fi-FI" dirty="0" smtClean="0"/>
          </a:p>
          <a:p>
            <a:r>
              <a:rPr lang="fi-FI" dirty="0" smtClean="0"/>
              <a:t>NG06 / CETOP 03 / NFPA D03 sub plate </a:t>
            </a:r>
            <a:r>
              <a:rPr lang="fi-FI" dirty="0" smtClean="0">
                <a:sym typeface="Symbol" panose="05050102010706020507" pitchFamily="18" charset="2"/>
              </a:rPr>
              <a:t> can replace NG6 proportional control valve</a:t>
            </a:r>
            <a:endParaRPr lang="fi-FI" dirty="0"/>
          </a:p>
        </p:txBody>
      </p:sp>
      <p:pic>
        <p:nvPicPr>
          <p:cNvPr id="17" name="Picture 16" descr="C:\Users\tlantela\OneDrive - Aalto-yliopisto\Kuvia\key18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2667" y="2579402"/>
            <a:ext cx="4857115" cy="2733675"/>
          </a:xfrm>
          <a:prstGeom prst="rect">
            <a:avLst/>
          </a:prstGeom>
          <a:noFill/>
          <a:ln>
            <a:noFill/>
          </a:ln>
        </p:spPr>
      </p:pic>
      <p:cxnSp>
        <p:nvCxnSpPr>
          <p:cNvPr id="10" name="Straight Arrow Connector 9"/>
          <p:cNvCxnSpPr/>
          <p:nvPr/>
        </p:nvCxnSpPr>
        <p:spPr>
          <a:xfrm>
            <a:off x="7693625" y="3463153"/>
            <a:ext cx="1151370" cy="5612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421238" y="1197348"/>
            <a:ext cx="1503937" cy="27614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145042" y="1958078"/>
            <a:ext cx="138703" cy="14709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02339" y="2759036"/>
            <a:ext cx="2715552" cy="646331"/>
          </a:xfrm>
          <a:prstGeom prst="rect">
            <a:avLst/>
          </a:prstGeom>
          <a:noFill/>
        </p:spPr>
        <p:txBody>
          <a:bodyPr wrap="none" rtlCol="0">
            <a:spAutoFit/>
          </a:bodyPr>
          <a:lstStyle/>
          <a:p>
            <a:r>
              <a:rPr lang="fi-FI" dirty="0" smtClean="0"/>
              <a:t>32 Poppet valves (ON/OFF)</a:t>
            </a:r>
          </a:p>
          <a:p>
            <a:r>
              <a:rPr lang="fi-FI" dirty="0" smtClean="0"/>
              <a:t>8 valves per control edge</a:t>
            </a:r>
            <a:endParaRPr lang="fi-FI" dirty="0"/>
          </a:p>
        </p:txBody>
      </p:sp>
      <p:sp>
        <p:nvSpPr>
          <p:cNvPr id="25" name="TextBox 24"/>
          <p:cNvSpPr txBox="1"/>
          <p:nvPr/>
        </p:nvSpPr>
        <p:spPr>
          <a:xfrm>
            <a:off x="7166019" y="6346079"/>
            <a:ext cx="5158502" cy="369332"/>
          </a:xfrm>
          <a:prstGeom prst="rect">
            <a:avLst/>
          </a:prstGeom>
          <a:noFill/>
        </p:spPr>
        <p:txBody>
          <a:bodyPr wrap="square" rtlCol="0">
            <a:spAutoFit/>
          </a:bodyPr>
          <a:lstStyle/>
          <a:p>
            <a:r>
              <a:rPr lang="fi-FI" dirty="0" smtClean="0"/>
              <a:t>Enhanced 3D printed version also ready and tested</a:t>
            </a:r>
            <a:endParaRPr lang="fi-FI" dirty="0"/>
          </a:p>
        </p:txBody>
      </p:sp>
      <p:pic>
        <p:nvPicPr>
          <p:cNvPr id="26" name="Picture 25" descr="C:\Users\tlantela\OneDrive - Aalto-yliopisto\Julkaisut\2016 Väikkäri\Kuvia\proto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0711" y="3040622"/>
            <a:ext cx="2925249" cy="2526238"/>
          </a:xfrm>
          <a:prstGeom prst="rect">
            <a:avLst/>
          </a:prstGeom>
          <a:noFill/>
          <a:ln>
            <a:noFill/>
          </a:ln>
        </p:spPr>
      </p:pic>
      <p:sp>
        <p:nvSpPr>
          <p:cNvPr id="27" name="Rectangle 26"/>
          <p:cNvSpPr/>
          <p:nvPr/>
        </p:nvSpPr>
        <p:spPr>
          <a:xfrm>
            <a:off x="838200" y="6530745"/>
            <a:ext cx="6096000" cy="215444"/>
          </a:xfrm>
          <a:prstGeom prst="rect">
            <a:avLst/>
          </a:prstGeom>
        </p:spPr>
        <p:txBody>
          <a:bodyPr>
            <a:spAutoFit/>
          </a:bodyPr>
          <a:lstStyle/>
          <a:p>
            <a:r>
              <a:rPr lang="fi-FI" sz="800" dirty="0" smtClean="0">
                <a:hlinkClick r:id="rId4"/>
              </a:rPr>
              <a:t>http://www.tandfonline.com/doi/full/10.1080/14399776.2017.1358025</a:t>
            </a:r>
            <a:r>
              <a:rPr lang="fi-FI" sz="800" dirty="0" smtClean="0"/>
              <a:t> </a:t>
            </a:r>
            <a:endParaRPr lang="fi-FI" sz="800" dirty="0"/>
          </a:p>
        </p:txBody>
      </p:sp>
    </p:spTree>
    <p:extLst>
      <p:ext uri="{BB962C8B-B14F-4D97-AF65-F5344CB8AC3E}">
        <p14:creationId xmlns:p14="http://schemas.microsoft.com/office/powerpoint/2010/main" val="345339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828801" y="351334"/>
            <a:ext cx="10194586" cy="76944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l"/>
            <a:r>
              <a:rPr lang="fi-FI" altLang="fi-FI" sz="4400" dirty="0" smtClean="0">
                <a:latin typeface="+mj-lt"/>
              </a:rPr>
              <a:t>Control systems – open and closed loop</a:t>
            </a:r>
            <a:endParaRPr lang="en-US" altLang="fi-FI" sz="4400" dirty="0">
              <a:latin typeface="+mj-lt"/>
            </a:endParaRPr>
          </a:p>
        </p:txBody>
      </p:sp>
      <p:sp>
        <p:nvSpPr>
          <p:cNvPr id="5" name="Text Box 7"/>
          <p:cNvSpPr txBox="1">
            <a:spLocks noChangeArrowheads="1"/>
          </p:cNvSpPr>
          <p:nvPr/>
        </p:nvSpPr>
        <p:spPr bwMode="auto">
          <a:xfrm>
            <a:off x="1208088" y="1912938"/>
            <a:ext cx="2087562"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l"/>
            <a:r>
              <a:rPr lang="en-GB" altLang="fi-FI" sz="2400"/>
              <a:t>Control system</a:t>
            </a:r>
          </a:p>
        </p:txBody>
      </p:sp>
      <p:sp>
        <p:nvSpPr>
          <p:cNvPr id="6" name="Text Box 8"/>
          <p:cNvSpPr txBox="1">
            <a:spLocks noChangeArrowheads="1"/>
          </p:cNvSpPr>
          <p:nvPr/>
        </p:nvSpPr>
        <p:spPr bwMode="auto">
          <a:xfrm>
            <a:off x="1208088" y="4894263"/>
            <a:ext cx="2089150" cy="83026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l"/>
            <a:r>
              <a:rPr lang="en-GB" altLang="fi-FI" sz="2400"/>
              <a:t>Control system with feedback</a:t>
            </a:r>
          </a:p>
        </p:txBody>
      </p:sp>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3488" y="1341438"/>
            <a:ext cx="564356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4213" y="3957638"/>
            <a:ext cx="6697662"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66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Fluid power control systems – feedback control</a:t>
            </a:r>
            <a:endParaRPr lang="fi-FI" dirty="0"/>
          </a:p>
        </p:txBody>
      </p:sp>
      <p:pic>
        <p:nvPicPr>
          <p:cNvPr id="4" name="Picture 3"/>
          <p:cNvPicPr>
            <a:picLocks noChangeAspect="1"/>
          </p:cNvPicPr>
          <p:nvPr/>
        </p:nvPicPr>
        <p:blipFill>
          <a:blip r:embed="rId2"/>
          <a:stretch>
            <a:fillRect/>
          </a:stretch>
        </p:blipFill>
        <p:spPr>
          <a:xfrm>
            <a:off x="6705600" y="1551554"/>
            <a:ext cx="4648200" cy="1647825"/>
          </a:xfrm>
          <a:prstGeom prst="rect">
            <a:avLst/>
          </a:prstGeom>
        </p:spPr>
      </p:pic>
      <p:sp>
        <p:nvSpPr>
          <p:cNvPr id="5" name="TextBox 4"/>
          <p:cNvSpPr txBox="1"/>
          <p:nvPr/>
        </p:nvSpPr>
        <p:spPr>
          <a:xfrm>
            <a:off x="173067" y="6519446"/>
            <a:ext cx="3621441" cy="338554"/>
          </a:xfrm>
          <a:prstGeom prst="rect">
            <a:avLst/>
          </a:prstGeom>
          <a:noFill/>
        </p:spPr>
        <p:txBody>
          <a:bodyPr wrap="none" rtlCol="0">
            <a:spAutoFit/>
          </a:bodyPr>
          <a:lstStyle/>
          <a:p>
            <a:r>
              <a:rPr lang="fi-FI" sz="1600" dirty="0" smtClean="0">
                <a:solidFill>
                  <a:srgbClr val="FF0000"/>
                </a:solidFill>
              </a:rPr>
              <a:t>Figures: Rydberg (1, 2, 3) and Linjama (4) </a:t>
            </a:r>
            <a:endParaRPr lang="fi-FI" sz="1600" dirty="0">
              <a:solidFill>
                <a:srgbClr val="FF0000"/>
              </a:solidFill>
            </a:endParaRPr>
          </a:p>
        </p:txBody>
      </p:sp>
      <p:pic>
        <p:nvPicPr>
          <p:cNvPr id="6" name="Picture 5"/>
          <p:cNvPicPr>
            <a:picLocks noChangeAspect="1"/>
          </p:cNvPicPr>
          <p:nvPr/>
        </p:nvPicPr>
        <p:blipFill>
          <a:blip r:embed="rId3"/>
          <a:stretch>
            <a:fillRect/>
          </a:stretch>
        </p:blipFill>
        <p:spPr>
          <a:xfrm>
            <a:off x="972831" y="4291133"/>
            <a:ext cx="4010025" cy="1733550"/>
          </a:xfrm>
          <a:prstGeom prst="rect">
            <a:avLst/>
          </a:prstGeom>
        </p:spPr>
      </p:pic>
      <p:pic>
        <p:nvPicPr>
          <p:cNvPr id="7" name="Picture 6"/>
          <p:cNvPicPr>
            <a:picLocks noChangeAspect="1"/>
          </p:cNvPicPr>
          <p:nvPr/>
        </p:nvPicPr>
        <p:blipFill>
          <a:blip r:embed="rId4"/>
          <a:stretch>
            <a:fillRect/>
          </a:stretch>
        </p:blipFill>
        <p:spPr>
          <a:xfrm>
            <a:off x="1019176" y="1626560"/>
            <a:ext cx="4358640" cy="1499616"/>
          </a:xfrm>
          <a:prstGeom prst="rect">
            <a:avLst/>
          </a:prstGeom>
        </p:spPr>
      </p:pic>
      <p:pic>
        <p:nvPicPr>
          <p:cNvPr id="8" name="Picture 7"/>
          <p:cNvPicPr>
            <a:picLocks noChangeAspect="1"/>
          </p:cNvPicPr>
          <p:nvPr/>
        </p:nvPicPr>
        <p:blipFill>
          <a:blip r:embed="rId5"/>
          <a:stretch>
            <a:fillRect/>
          </a:stretch>
        </p:blipFill>
        <p:spPr>
          <a:xfrm>
            <a:off x="5809260" y="4710166"/>
            <a:ext cx="6012180" cy="1699260"/>
          </a:xfrm>
          <a:prstGeom prst="rect">
            <a:avLst/>
          </a:prstGeom>
        </p:spPr>
      </p:pic>
      <p:pic>
        <p:nvPicPr>
          <p:cNvPr id="9" name="Picture 8"/>
          <p:cNvPicPr>
            <a:picLocks noChangeAspect="1"/>
          </p:cNvPicPr>
          <p:nvPr/>
        </p:nvPicPr>
        <p:blipFill>
          <a:blip r:embed="rId6"/>
          <a:stretch>
            <a:fillRect/>
          </a:stretch>
        </p:blipFill>
        <p:spPr>
          <a:xfrm>
            <a:off x="8815350" y="3698541"/>
            <a:ext cx="2969514" cy="1035558"/>
          </a:xfrm>
          <a:prstGeom prst="rect">
            <a:avLst/>
          </a:prstGeom>
        </p:spPr>
      </p:pic>
      <p:sp>
        <p:nvSpPr>
          <p:cNvPr id="10" name="TextBox 9"/>
          <p:cNvSpPr txBox="1"/>
          <p:nvPr/>
        </p:nvSpPr>
        <p:spPr>
          <a:xfrm>
            <a:off x="7627299" y="6399002"/>
            <a:ext cx="3378745" cy="369332"/>
          </a:xfrm>
          <a:prstGeom prst="rect">
            <a:avLst/>
          </a:prstGeom>
          <a:noFill/>
        </p:spPr>
        <p:txBody>
          <a:bodyPr wrap="none" rtlCol="0">
            <a:spAutoFit/>
          </a:bodyPr>
          <a:lstStyle/>
          <a:p>
            <a:r>
              <a:rPr lang="fi-FI" dirty="0" smtClean="0"/>
              <a:t>4. Digital Hydraulic (Valve) Control</a:t>
            </a:r>
            <a:endParaRPr lang="fi-FI" dirty="0"/>
          </a:p>
        </p:txBody>
      </p:sp>
      <p:sp>
        <p:nvSpPr>
          <p:cNvPr id="11" name="TextBox 10"/>
          <p:cNvSpPr txBox="1"/>
          <p:nvPr/>
        </p:nvSpPr>
        <p:spPr>
          <a:xfrm>
            <a:off x="2137916" y="6024683"/>
            <a:ext cx="1657762" cy="369332"/>
          </a:xfrm>
          <a:prstGeom prst="rect">
            <a:avLst/>
          </a:prstGeom>
          <a:noFill/>
        </p:spPr>
        <p:txBody>
          <a:bodyPr wrap="none" rtlCol="0">
            <a:spAutoFit/>
          </a:bodyPr>
          <a:lstStyle/>
          <a:p>
            <a:r>
              <a:rPr lang="fi-FI" dirty="0"/>
              <a:t>3</a:t>
            </a:r>
            <a:r>
              <a:rPr lang="fi-FI" dirty="0" smtClean="0"/>
              <a:t>. Valve Control</a:t>
            </a:r>
            <a:endParaRPr lang="fi-FI" dirty="0"/>
          </a:p>
        </p:txBody>
      </p:sp>
      <p:sp>
        <p:nvSpPr>
          <p:cNvPr id="12" name="TextBox 11"/>
          <p:cNvSpPr txBox="1"/>
          <p:nvPr/>
        </p:nvSpPr>
        <p:spPr>
          <a:xfrm>
            <a:off x="8179749" y="3201475"/>
            <a:ext cx="1704890" cy="369332"/>
          </a:xfrm>
          <a:prstGeom prst="rect">
            <a:avLst/>
          </a:prstGeom>
          <a:noFill/>
        </p:spPr>
        <p:txBody>
          <a:bodyPr wrap="none" rtlCol="0">
            <a:spAutoFit/>
          </a:bodyPr>
          <a:lstStyle/>
          <a:p>
            <a:r>
              <a:rPr lang="fi-FI" dirty="0"/>
              <a:t>2</a:t>
            </a:r>
            <a:r>
              <a:rPr lang="fi-FI" dirty="0" smtClean="0"/>
              <a:t>. Pump Control</a:t>
            </a:r>
            <a:endParaRPr lang="fi-FI" dirty="0"/>
          </a:p>
        </p:txBody>
      </p:sp>
      <p:sp>
        <p:nvSpPr>
          <p:cNvPr id="13" name="TextBox 12"/>
          <p:cNvSpPr txBox="1"/>
          <p:nvPr/>
        </p:nvSpPr>
        <p:spPr>
          <a:xfrm>
            <a:off x="1811073" y="3206937"/>
            <a:ext cx="2492927" cy="369332"/>
          </a:xfrm>
          <a:prstGeom prst="rect">
            <a:avLst/>
          </a:prstGeom>
          <a:noFill/>
        </p:spPr>
        <p:txBody>
          <a:bodyPr wrap="none" rtlCol="0">
            <a:spAutoFit/>
          </a:bodyPr>
          <a:lstStyle/>
          <a:p>
            <a:r>
              <a:rPr lang="fi-FI" dirty="0" smtClean="0"/>
              <a:t>1. Electric Motor Control</a:t>
            </a:r>
            <a:endParaRPr lang="fi-FI" dirty="0"/>
          </a:p>
        </p:txBody>
      </p:sp>
      <p:sp>
        <p:nvSpPr>
          <p:cNvPr id="14" name="TextBox 13"/>
          <p:cNvSpPr txBox="1"/>
          <p:nvPr/>
        </p:nvSpPr>
        <p:spPr>
          <a:xfrm>
            <a:off x="6389588" y="3881188"/>
            <a:ext cx="2475421" cy="646331"/>
          </a:xfrm>
          <a:prstGeom prst="rect">
            <a:avLst/>
          </a:prstGeom>
          <a:noFill/>
        </p:spPr>
        <p:txBody>
          <a:bodyPr wrap="none" rtlCol="0">
            <a:spAutoFit/>
          </a:bodyPr>
          <a:lstStyle/>
          <a:p>
            <a:r>
              <a:rPr lang="fi-FI" b="1" dirty="0" smtClean="0"/>
              <a:t>DFCU</a:t>
            </a:r>
          </a:p>
          <a:p>
            <a:r>
              <a:rPr lang="fi-FI" dirty="0" smtClean="0"/>
              <a:t>Digital Flow Control Unit</a:t>
            </a:r>
            <a:endParaRPr lang="fi-FI" dirty="0"/>
          </a:p>
        </p:txBody>
      </p:sp>
    </p:spTree>
    <p:extLst>
      <p:ext uri="{BB962C8B-B14F-4D97-AF65-F5344CB8AC3E}">
        <p14:creationId xmlns:p14="http://schemas.microsoft.com/office/powerpoint/2010/main" val="16548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1423988" y="1052513"/>
            <a:ext cx="8053387" cy="157003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just"/>
            <a:r>
              <a:rPr lang="en-GB" altLang="fi-FI" sz="2400" dirty="0"/>
              <a:t>Majority of continuously controlled systems are </a:t>
            </a:r>
            <a:r>
              <a:rPr lang="en-GB" altLang="fi-FI" sz="2400" dirty="0" smtClean="0"/>
              <a:t>realized </a:t>
            </a:r>
            <a:r>
              <a:rPr lang="en-GB" altLang="fi-FI" sz="2400" dirty="0"/>
              <a:t>either with proportional or servo valve technology, where the actuator is controlled with a single valve. This valve is in turn controlled with an electric actuator that is either</a:t>
            </a:r>
            <a:endParaRPr lang="en-GB" altLang="fi-FI" sz="1200" dirty="0"/>
          </a:p>
        </p:txBody>
      </p:sp>
      <p:pic>
        <p:nvPicPr>
          <p:cNvPr id="5" name="Picture 22" descr="Kuva 5_193 - 2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7538" y="3227388"/>
            <a:ext cx="25098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3"/>
          <p:cNvSpPr txBox="1">
            <a:spLocks noChangeArrowheads="1"/>
          </p:cNvSpPr>
          <p:nvPr/>
        </p:nvSpPr>
        <p:spPr bwMode="auto">
          <a:xfrm>
            <a:off x="2124074" y="5123140"/>
            <a:ext cx="3971925" cy="36933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l"/>
            <a:r>
              <a:rPr lang="en-GB" altLang="fi-FI" sz="1800" dirty="0"/>
              <a:t>Linear </a:t>
            </a:r>
            <a:r>
              <a:rPr lang="en-GB" altLang="fi-FI" sz="1800" dirty="0" smtClean="0"/>
              <a:t>magnet – Proportional solenoid</a:t>
            </a:r>
            <a:endParaRPr lang="en-GB" altLang="fi-FI" sz="1800" dirty="0"/>
          </a:p>
        </p:txBody>
      </p:sp>
      <p:sp>
        <p:nvSpPr>
          <p:cNvPr id="7" name="Text Box 24"/>
          <p:cNvSpPr txBox="1">
            <a:spLocks noChangeArrowheads="1"/>
          </p:cNvSpPr>
          <p:nvPr/>
        </p:nvSpPr>
        <p:spPr bwMode="auto">
          <a:xfrm>
            <a:off x="6824663" y="5122863"/>
            <a:ext cx="1655762" cy="36988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l"/>
            <a:r>
              <a:rPr lang="en-GB" altLang="fi-FI" sz="1800"/>
              <a:t>Torque motor</a:t>
            </a:r>
          </a:p>
        </p:txBody>
      </p:sp>
      <p:sp>
        <p:nvSpPr>
          <p:cNvPr id="8" name="Text Box 26"/>
          <p:cNvSpPr txBox="1">
            <a:spLocks noChangeArrowheads="1"/>
          </p:cNvSpPr>
          <p:nvPr/>
        </p:nvSpPr>
        <p:spPr bwMode="auto">
          <a:xfrm>
            <a:off x="6176963" y="3498850"/>
            <a:ext cx="574675" cy="4619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l"/>
            <a:r>
              <a:rPr lang="en-GB" altLang="fi-FI" sz="2400"/>
              <a:t>or</a:t>
            </a:r>
          </a:p>
        </p:txBody>
      </p:sp>
      <p:sp>
        <p:nvSpPr>
          <p:cNvPr id="9" name="Text Box 19"/>
          <p:cNvSpPr txBox="1">
            <a:spLocks noChangeArrowheads="1"/>
          </p:cNvSpPr>
          <p:nvPr/>
        </p:nvSpPr>
        <p:spPr bwMode="auto">
          <a:xfrm>
            <a:off x="1423988" y="5589588"/>
            <a:ext cx="8208962" cy="83026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just"/>
            <a:r>
              <a:rPr lang="en-GB" altLang="fi-FI" sz="2400"/>
              <a:t>Output of electric actuator is proportional to its command value and thus also the output of the valve is proportional to it.</a:t>
            </a:r>
            <a:endParaRPr lang="en-GB" altLang="fi-FI" sz="1200"/>
          </a:p>
        </p:txBody>
      </p:sp>
      <p:pic>
        <p:nvPicPr>
          <p:cNvPr id="1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025" y="2743200"/>
            <a:ext cx="354647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5"/>
          <p:cNvSpPr txBox="1">
            <a:spLocks noChangeArrowheads="1"/>
          </p:cNvSpPr>
          <p:nvPr/>
        </p:nvSpPr>
        <p:spPr bwMode="auto">
          <a:xfrm>
            <a:off x="1423988" y="4810125"/>
            <a:ext cx="1368425"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l"/>
            <a:r>
              <a:rPr lang="en-GB" altLang="fi-FI" sz="1200"/>
              <a:t>Bosch Rexroth AG</a:t>
            </a:r>
          </a:p>
        </p:txBody>
      </p:sp>
      <p:sp>
        <p:nvSpPr>
          <p:cNvPr id="12" name="Text Box 7"/>
          <p:cNvSpPr txBox="1">
            <a:spLocks noChangeArrowheads="1"/>
          </p:cNvSpPr>
          <p:nvPr/>
        </p:nvSpPr>
        <p:spPr bwMode="auto">
          <a:xfrm>
            <a:off x="1712913" y="333375"/>
            <a:ext cx="7559675" cy="584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000">
                <a:solidFill>
                  <a:schemeClr val="tx1"/>
                </a:solidFill>
                <a:latin typeface="Times New Roman" panose="02020603050405020304" pitchFamily="18" charset="0"/>
              </a:defRPr>
            </a:lvl9pPr>
          </a:lstStyle>
          <a:p>
            <a:pPr algn="l"/>
            <a:r>
              <a:rPr lang="fi-FI" altLang="fi-FI" sz="3200" b="1"/>
              <a:t>Electric control components in hydraulics</a:t>
            </a:r>
            <a:endParaRPr lang="en-US" altLang="fi-FI" sz="3200" b="1"/>
          </a:p>
        </p:txBody>
      </p:sp>
    </p:spTree>
    <p:extLst>
      <p:ext uri="{BB962C8B-B14F-4D97-AF65-F5344CB8AC3E}">
        <p14:creationId xmlns:p14="http://schemas.microsoft.com/office/powerpoint/2010/main" val="331621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t="1209"/>
          <a:stretch/>
        </p:blipFill>
        <p:spPr>
          <a:xfrm rot="60000">
            <a:off x="6370998" y="1084995"/>
            <a:ext cx="5720715" cy="3692429"/>
          </a:xfrm>
          <a:prstGeom prst="rect">
            <a:avLst/>
          </a:prstGeom>
        </p:spPr>
      </p:pic>
      <p:sp>
        <p:nvSpPr>
          <p:cNvPr id="2" name="Title 1"/>
          <p:cNvSpPr>
            <a:spLocks noGrp="1"/>
          </p:cNvSpPr>
          <p:nvPr>
            <p:ph type="title"/>
          </p:nvPr>
        </p:nvSpPr>
        <p:spPr/>
        <p:txBody>
          <a:bodyPr/>
          <a:lstStyle/>
          <a:p>
            <a:r>
              <a:rPr lang="fi-FI" dirty="0" smtClean="0"/>
              <a:t>Proportional solenoid</a:t>
            </a:r>
            <a:endParaRPr lang="fi-FI" dirty="0"/>
          </a:p>
        </p:txBody>
      </p:sp>
      <p:sp>
        <p:nvSpPr>
          <p:cNvPr id="6" name="TextBox 5"/>
          <p:cNvSpPr txBox="1"/>
          <p:nvPr/>
        </p:nvSpPr>
        <p:spPr>
          <a:xfrm>
            <a:off x="3209925" y="6452417"/>
            <a:ext cx="5581650" cy="369332"/>
          </a:xfrm>
          <a:prstGeom prst="rect">
            <a:avLst/>
          </a:prstGeom>
          <a:noFill/>
        </p:spPr>
        <p:txBody>
          <a:bodyPr wrap="square" rtlCol="0">
            <a:spAutoFit/>
          </a:bodyPr>
          <a:lstStyle/>
          <a:p>
            <a:r>
              <a:rPr lang="fi-FI" dirty="0" smtClean="0"/>
              <a:t>Force-stroke curves for force-controlled solenoid</a:t>
            </a:r>
            <a:endParaRPr lang="fi-FI" dirty="0"/>
          </a:p>
        </p:txBody>
      </p:sp>
      <p:cxnSp>
        <p:nvCxnSpPr>
          <p:cNvPr id="10" name="Straight Arrow Connector 9"/>
          <p:cNvCxnSpPr/>
          <p:nvPr/>
        </p:nvCxnSpPr>
        <p:spPr>
          <a:xfrm>
            <a:off x="3948112" y="4013643"/>
            <a:ext cx="1285875" cy="2209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6994" y="1441824"/>
            <a:ext cx="5750164" cy="369332"/>
          </a:xfrm>
          <a:prstGeom prst="rect">
            <a:avLst/>
          </a:prstGeom>
          <a:noFill/>
        </p:spPr>
        <p:txBody>
          <a:bodyPr wrap="none" rtlCol="0">
            <a:spAutoFit/>
          </a:bodyPr>
          <a:lstStyle/>
          <a:p>
            <a:r>
              <a:rPr lang="fi-FI" dirty="0" smtClean="0"/>
              <a:t>Electric actuator for controlling spool force or displacement</a:t>
            </a:r>
            <a:endParaRPr lang="fi-FI" dirty="0"/>
          </a:p>
        </p:txBody>
      </p:sp>
      <p:pic>
        <p:nvPicPr>
          <p:cNvPr id="3" name="Picture 2"/>
          <p:cNvPicPr>
            <a:picLocks noChangeAspect="1"/>
          </p:cNvPicPr>
          <p:nvPr/>
        </p:nvPicPr>
        <p:blipFill>
          <a:blip r:embed="rId3"/>
          <a:stretch>
            <a:fillRect/>
          </a:stretch>
        </p:blipFill>
        <p:spPr>
          <a:xfrm>
            <a:off x="656760" y="2069868"/>
            <a:ext cx="2830332" cy="3152775"/>
          </a:xfrm>
          <a:prstGeom prst="rect">
            <a:avLst/>
          </a:prstGeom>
        </p:spPr>
      </p:pic>
      <p:pic>
        <p:nvPicPr>
          <p:cNvPr id="9" name="Picture 8"/>
          <p:cNvPicPr>
            <a:picLocks noChangeAspect="1"/>
          </p:cNvPicPr>
          <p:nvPr/>
        </p:nvPicPr>
        <p:blipFill>
          <a:blip r:embed="rId4"/>
          <a:stretch>
            <a:fillRect/>
          </a:stretch>
        </p:blipFill>
        <p:spPr>
          <a:xfrm>
            <a:off x="3487092" y="3865551"/>
            <a:ext cx="3929063" cy="2546770"/>
          </a:xfrm>
          <a:prstGeom prst="rect">
            <a:avLst/>
          </a:prstGeom>
        </p:spPr>
      </p:pic>
      <p:sp>
        <p:nvSpPr>
          <p:cNvPr id="18" name="TextBox 17"/>
          <p:cNvSpPr txBox="1"/>
          <p:nvPr/>
        </p:nvSpPr>
        <p:spPr>
          <a:xfrm>
            <a:off x="7981950" y="4827063"/>
            <a:ext cx="3990975" cy="369332"/>
          </a:xfrm>
          <a:prstGeom prst="rect">
            <a:avLst/>
          </a:prstGeom>
          <a:noFill/>
        </p:spPr>
        <p:txBody>
          <a:bodyPr wrap="square" rtlCol="0">
            <a:spAutoFit/>
          </a:bodyPr>
          <a:lstStyle/>
          <a:p>
            <a:r>
              <a:rPr lang="fi-FI" dirty="0" smtClean="0"/>
              <a:t>Stroke-controlled proportional solenoid</a:t>
            </a:r>
            <a:endParaRPr lang="fi-FI" dirty="0"/>
          </a:p>
        </p:txBody>
      </p:sp>
      <p:sp>
        <p:nvSpPr>
          <p:cNvPr id="21" name="TextBox 20"/>
          <p:cNvSpPr txBox="1"/>
          <p:nvPr/>
        </p:nvSpPr>
        <p:spPr>
          <a:xfrm>
            <a:off x="649661" y="5222643"/>
            <a:ext cx="2712415" cy="646331"/>
          </a:xfrm>
          <a:prstGeom prst="rect">
            <a:avLst/>
          </a:prstGeom>
          <a:noFill/>
        </p:spPr>
        <p:txBody>
          <a:bodyPr wrap="square" rtlCol="0">
            <a:spAutoFit/>
          </a:bodyPr>
          <a:lstStyle/>
          <a:p>
            <a:r>
              <a:rPr lang="fi-FI" dirty="0" smtClean="0"/>
              <a:t>Force-controlled proportional solenoid</a:t>
            </a:r>
            <a:endParaRPr lang="fi-FI" dirty="0"/>
          </a:p>
        </p:txBody>
      </p:sp>
      <p:sp>
        <p:nvSpPr>
          <p:cNvPr id="15" name="TextBox 14"/>
          <p:cNvSpPr txBox="1"/>
          <p:nvPr/>
        </p:nvSpPr>
        <p:spPr>
          <a:xfrm>
            <a:off x="7981950" y="5334000"/>
            <a:ext cx="3555782" cy="1200329"/>
          </a:xfrm>
          <a:prstGeom prst="rect">
            <a:avLst/>
          </a:prstGeom>
          <a:noFill/>
        </p:spPr>
        <p:txBody>
          <a:bodyPr wrap="none" rtlCol="0">
            <a:spAutoFit/>
          </a:bodyPr>
          <a:lstStyle/>
          <a:p>
            <a:r>
              <a:rPr lang="fi-FI" dirty="0" smtClean="0"/>
              <a:t>Due to position feedback position …</a:t>
            </a:r>
          </a:p>
          <a:p>
            <a:pPr marL="285750" indent="-285750">
              <a:buFont typeface="Arial" panose="020B0604020202020204" pitchFamily="34" charset="0"/>
              <a:buChar char="•"/>
            </a:pPr>
            <a:r>
              <a:rPr lang="fi-FI" dirty="0" smtClean="0"/>
              <a:t>Hysteresis small</a:t>
            </a:r>
          </a:p>
          <a:p>
            <a:pPr marL="285750" indent="-285750">
              <a:buFont typeface="Arial" panose="020B0604020202020204" pitchFamily="34" charset="0"/>
              <a:buChar char="•"/>
            </a:pPr>
            <a:r>
              <a:rPr lang="fi-FI" dirty="0" smtClean="0"/>
              <a:t>Repetition error small</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98566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Valves for control systems (1)</a:t>
            </a:r>
            <a:endParaRPr lang="fi-FI" dirty="0"/>
          </a:p>
        </p:txBody>
      </p:sp>
      <p:sp>
        <p:nvSpPr>
          <p:cNvPr id="6" name="TextBox 5"/>
          <p:cNvSpPr txBox="1"/>
          <p:nvPr/>
        </p:nvSpPr>
        <p:spPr>
          <a:xfrm>
            <a:off x="6200775" y="5709116"/>
            <a:ext cx="5581650" cy="646331"/>
          </a:xfrm>
          <a:prstGeom prst="rect">
            <a:avLst/>
          </a:prstGeom>
          <a:noFill/>
        </p:spPr>
        <p:txBody>
          <a:bodyPr wrap="square" rtlCol="0">
            <a:spAutoFit/>
          </a:bodyPr>
          <a:lstStyle/>
          <a:p>
            <a:r>
              <a:rPr lang="fi-FI" dirty="0" smtClean="0"/>
              <a:t>Proportional Directional Control Valve</a:t>
            </a:r>
          </a:p>
          <a:p>
            <a:r>
              <a:rPr lang="fi-FI" dirty="0" smtClean="0"/>
              <a:t>Rexroth 4WRPH6</a:t>
            </a:r>
            <a:endParaRPr lang="fi-FI" dirty="0"/>
          </a:p>
        </p:txBody>
      </p:sp>
      <p:sp>
        <p:nvSpPr>
          <p:cNvPr id="8" name="Rectangle 7"/>
          <p:cNvSpPr/>
          <p:nvPr/>
        </p:nvSpPr>
        <p:spPr>
          <a:xfrm>
            <a:off x="104775" y="6088296"/>
            <a:ext cx="7686675" cy="646331"/>
          </a:xfrm>
          <a:prstGeom prst="rect">
            <a:avLst/>
          </a:prstGeom>
        </p:spPr>
        <p:txBody>
          <a:bodyPr wrap="square">
            <a:spAutoFit/>
          </a:bodyPr>
          <a:lstStyle/>
          <a:p>
            <a:r>
              <a:rPr lang="en-US" b="1" dirty="0" smtClean="0">
                <a:effectLst/>
                <a:latin typeface="Arial" panose="020B0604020202020204" pitchFamily="34" charset="0"/>
              </a:rPr>
              <a:t>Step response</a:t>
            </a:r>
            <a:r>
              <a:rPr lang="en-US" dirty="0" smtClean="0">
                <a:effectLst/>
                <a:latin typeface="Arial" panose="020B0604020202020204" pitchFamily="34" charset="0"/>
              </a:rPr>
              <a:t> at 100 % step &lt; 10 </a:t>
            </a:r>
            <a:r>
              <a:rPr lang="en-US" dirty="0" err="1" smtClean="0">
                <a:effectLst/>
                <a:latin typeface="Arial" panose="020B0604020202020204" pitchFamily="34" charset="0"/>
              </a:rPr>
              <a:t>ms</a:t>
            </a:r>
            <a:endParaRPr lang="en-US" dirty="0">
              <a:latin typeface="Arial" panose="020B0604020202020204" pitchFamily="34" charset="0"/>
            </a:endParaRPr>
          </a:p>
          <a:p>
            <a:endParaRPr lang="en-US" dirty="0" smtClean="0">
              <a:effectLst/>
              <a:latin typeface="Arial" panose="020B0604020202020204" pitchFamily="34" charset="0"/>
            </a:endParaRPr>
          </a:p>
        </p:txBody>
      </p:sp>
      <p:sp>
        <p:nvSpPr>
          <p:cNvPr id="11" name="TextBox 10"/>
          <p:cNvSpPr txBox="1"/>
          <p:nvPr/>
        </p:nvSpPr>
        <p:spPr>
          <a:xfrm>
            <a:off x="5949600" y="2121193"/>
            <a:ext cx="1243417" cy="369332"/>
          </a:xfrm>
          <a:prstGeom prst="rect">
            <a:avLst/>
          </a:prstGeom>
          <a:noFill/>
        </p:spPr>
        <p:txBody>
          <a:bodyPr wrap="none" rtlCol="0">
            <a:spAutoFit/>
          </a:bodyPr>
          <a:lstStyle/>
          <a:p>
            <a:r>
              <a:rPr lang="fi-FI" dirty="0" smtClean="0"/>
              <a:t>Spool valve</a:t>
            </a:r>
            <a:endParaRPr lang="fi-FI" dirty="0"/>
          </a:p>
        </p:txBody>
      </p:sp>
      <p:sp>
        <p:nvSpPr>
          <p:cNvPr id="19" name="TextBox 18"/>
          <p:cNvSpPr txBox="1"/>
          <p:nvPr/>
        </p:nvSpPr>
        <p:spPr>
          <a:xfrm>
            <a:off x="9263415" y="41523"/>
            <a:ext cx="2802370" cy="369332"/>
          </a:xfrm>
          <a:prstGeom prst="rect">
            <a:avLst/>
          </a:prstGeom>
          <a:noFill/>
        </p:spPr>
        <p:txBody>
          <a:bodyPr wrap="none" rtlCol="0">
            <a:spAutoFit/>
          </a:bodyPr>
          <a:lstStyle/>
          <a:p>
            <a:r>
              <a:rPr lang="fi-FI" dirty="0" smtClean="0"/>
              <a:t>Separate control electronics</a:t>
            </a:r>
            <a:endParaRPr lang="fi-FI" dirty="0"/>
          </a:p>
        </p:txBody>
      </p:sp>
      <p:sp>
        <p:nvSpPr>
          <p:cNvPr id="20" name="TextBox 19"/>
          <p:cNvSpPr txBox="1"/>
          <p:nvPr/>
        </p:nvSpPr>
        <p:spPr>
          <a:xfrm>
            <a:off x="1930008" y="1549128"/>
            <a:ext cx="6476517" cy="400110"/>
          </a:xfrm>
          <a:prstGeom prst="rect">
            <a:avLst/>
          </a:prstGeom>
          <a:noFill/>
        </p:spPr>
        <p:txBody>
          <a:bodyPr wrap="none" rtlCol="0">
            <a:spAutoFit/>
          </a:bodyPr>
          <a:lstStyle/>
          <a:p>
            <a:r>
              <a:rPr lang="fi-FI" sz="2000" b="1" dirty="0" smtClean="0"/>
              <a:t>Proportional Solenoid operated proportional control valves</a:t>
            </a:r>
            <a:endParaRPr lang="fi-FI" sz="2000" b="1" dirty="0"/>
          </a:p>
        </p:txBody>
      </p:sp>
      <p:pic>
        <p:nvPicPr>
          <p:cNvPr id="21" name="Picture 20"/>
          <p:cNvPicPr>
            <a:picLocks noChangeAspect="1"/>
          </p:cNvPicPr>
          <p:nvPr/>
        </p:nvPicPr>
        <p:blipFill>
          <a:blip r:embed="rId2"/>
          <a:stretch>
            <a:fillRect/>
          </a:stretch>
        </p:blipFill>
        <p:spPr>
          <a:xfrm>
            <a:off x="8466784" y="880360"/>
            <a:ext cx="2362200" cy="1724025"/>
          </a:xfrm>
          <a:prstGeom prst="rect">
            <a:avLst/>
          </a:prstGeom>
        </p:spPr>
      </p:pic>
      <p:pic>
        <p:nvPicPr>
          <p:cNvPr id="24" name="Picture 23"/>
          <p:cNvPicPr>
            <a:picLocks noChangeAspect="1"/>
          </p:cNvPicPr>
          <p:nvPr/>
        </p:nvPicPr>
        <p:blipFill>
          <a:blip r:embed="rId3"/>
          <a:stretch>
            <a:fillRect/>
          </a:stretch>
        </p:blipFill>
        <p:spPr>
          <a:xfrm>
            <a:off x="6835140" y="2999437"/>
            <a:ext cx="4947285" cy="2653665"/>
          </a:xfrm>
          <a:prstGeom prst="rect">
            <a:avLst/>
          </a:prstGeom>
        </p:spPr>
      </p:pic>
      <p:cxnSp>
        <p:nvCxnSpPr>
          <p:cNvPr id="13" name="Straight Arrow Connector 12"/>
          <p:cNvCxnSpPr/>
          <p:nvPr/>
        </p:nvCxnSpPr>
        <p:spPr>
          <a:xfrm flipH="1">
            <a:off x="10285973" y="374536"/>
            <a:ext cx="485861" cy="12111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656093" y="2490525"/>
            <a:ext cx="1285875" cy="2209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66784" y="3050527"/>
            <a:ext cx="841759" cy="1407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66413" y="2625181"/>
            <a:ext cx="2213555" cy="369332"/>
          </a:xfrm>
          <a:prstGeom prst="rect">
            <a:avLst/>
          </a:prstGeom>
          <a:noFill/>
        </p:spPr>
        <p:txBody>
          <a:bodyPr wrap="none" rtlCol="0">
            <a:spAutoFit/>
          </a:bodyPr>
          <a:lstStyle/>
          <a:p>
            <a:r>
              <a:rPr lang="fi-FI" dirty="0" smtClean="0"/>
              <a:t>Proportional solenoid</a:t>
            </a:r>
            <a:endParaRPr lang="fi-FI" dirty="0"/>
          </a:p>
        </p:txBody>
      </p:sp>
      <p:sp>
        <p:nvSpPr>
          <p:cNvPr id="29" name="TextBox 28"/>
          <p:cNvSpPr txBox="1"/>
          <p:nvPr/>
        </p:nvSpPr>
        <p:spPr>
          <a:xfrm>
            <a:off x="9699033" y="2702743"/>
            <a:ext cx="2134046" cy="369332"/>
          </a:xfrm>
          <a:prstGeom prst="rect">
            <a:avLst/>
          </a:prstGeom>
          <a:noFill/>
        </p:spPr>
        <p:txBody>
          <a:bodyPr wrap="none" rtlCol="0">
            <a:spAutoFit/>
          </a:bodyPr>
          <a:lstStyle/>
          <a:p>
            <a:r>
              <a:rPr lang="fi-FI" dirty="0" smtClean="0"/>
              <a:t>LVDT position sensor</a:t>
            </a:r>
            <a:endParaRPr lang="fi-FI" dirty="0"/>
          </a:p>
        </p:txBody>
      </p:sp>
      <p:cxnSp>
        <p:nvCxnSpPr>
          <p:cNvPr id="30" name="Straight Arrow Connector 29"/>
          <p:cNvCxnSpPr/>
          <p:nvPr/>
        </p:nvCxnSpPr>
        <p:spPr>
          <a:xfrm flipH="1">
            <a:off x="10528903" y="3072075"/>
            <a:ext cx="436411" cy="12541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4"/>
          <a:stretch>
            <a:fillRect/>
          </a:stretch>
        </p:blipFill>
        <p:spPr>
          <a:xfrm>
            <a:off x="1249244" y="2351574"/>
            <a:ext cx="4714875" cy="3771900"/>
          </a:xfrm>
          <a:prstGeom prst="rect">
            <a:avLst/>
          </a:prstGeom>
        </p:spPr>
      </p:pic>
      <p:pic>
        <p:nvPicPr>
          <p:cNvPr id="33" name="Picture 32"/>
          <p:cNvPicPr>
            <a:picLocks noChangeAspect="1"/>
          </p:cNvPicPr>
          <p:nvPr/>
        </p:nvPicPr>
        <p:blipFill>
          <a:blip r:embed="rId5"/>
          <a:stretch>
            <a:fillRect/>
          </a:stretch>
        </p:blipFill>
        <p:spPr>
          <a:xfrm>
            <a:off x="264129" y="1258188"/>
            <a:ext cx="1512570" cy="1165860"/>
          </a:xfrm>
          <a:prstGeom prst="rect">
            <a:avLst/>
          </a:prstGeom>
        </p:spPr>
      </p:pic>
    </p:spTree>
    <p:extLst>
      <p:ext uri="{BB962C8B-B14F-4D97-AF65-F5344CB8AC3E}">
        <p14:creationId xmlns:p14="http://schemas.microsoft.com/office/powerpoint/2010/main" val="18463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Valves for control systems (2)</a:t>
            </a:r>
            <a:endParaRPr lang="fi-FI" dirty="0"/>
          </a:p>
        </p:txBody>
      </p:sp>
      <p:pic>
        <p:nvPicPr>
          <p:cNvPr id="4" name="Picture 3"/>
          <p:cNvPicPr>
            <a:picLocks noChangeAspect="1"/>
          </p:cNvPicPr>
          <p:nvPr/>
        </p:nvPicPr>
        <p:blipFill>
          <a:blip r:embed="rId2"/>
          <a:stretch>
            <a:fillRect/>
          </a:stretch>
        </p:blipFill>
        <p:spPr>
          <a:xfrm>
            <a:off x="7012918" y="2400300"/>
            <a:ext cx="4912382" cy="3184525"/>
          </a:xfrm>
          <a:prstGeom prst="rect">
            <a:avLst/>
          </a:prstGeom>
        </p:spPr>
      </p:pic>
      <p:sp>
        <p:nvSpPr>
          <p:cNvPr id="5" name="TextBox 4"/>
          <p:cNvSpPr txBox="1"/>
          <p:nvPr/>
        </p:nvSpPr>
        <p:spPr>
          <a:xfrm>
            <a:off x="6870480" y="6561545"/>
            <a:ext cx="5197257" cy="215444"/>
          </a:xfrm>
          <a:prstGeom prst="rect">
            <a:avLst/>
          </a:prstGeom>
          <a:noFill/>
        </p:spPr>
        <p:txBody>
          <a:bodyPr wrap="none" rtlCol="0">
            <a:spAutoFit/>
          </a:bodyPr>
          <a:lstStyle/>
          <a:p>
            <a:r>
              <a:rPr lang="fi-FI" sz="800" dirty="0" smtClean="0"/>
              <a:t>http://www.parker.com/literature/Hydraulic%20Controls%20Europe/Manuals%20UK/D_FP_20%205715-658%20UK.pdf</a:t>
            </a:r>
            <a:endParaRPr lang="fi-FI" sz="800" dirty="0"/>
          </a:p>
        </p:txBody>
      </p:sp>
      <p:sp>
        <p:nvSpPr>
          <p:cNvPr id="6" name="TextBox 5"/>
          <p:cNvSpPr txBox="1"/>
          <p:nvPr/>
        </p:nvSpPr>
        <p:spPr>
          <a:xfrm>
            <a:off x="6200775" y="5709116"/>
            <a:ext cx="5581650" cy="646331"/>
          </a:xfrm>
          <a:prstGeom prst="rect">
            <a:avLst/>
          </a:prstGeom>
          <a:noFill/>
        </p:spPr>
        <p:txBody>
          <a:bodyPr wrap="square" rtlCol="0">
            <a:spAutoFit/>
          </a:bodyPr>
          <a:lstStyle/>
          <a:p>
            <a:r>
              <a:rPr lang="fi-FI" dirty="0" smtClean="0"/>
              <a:t>Voice Coil operated Proportional Directional Control Valve</a:t>
            </a:r>
          </a:p>
          <a:p>
            <a:r>
              <a:rPr lang="fi-FI" dirty="0" smtClean="0"/>
              <a:t>Parker DFplus</a:t>
            </a:r>
            <a:endParaRPr lang="fi-FI" dirty="0"/>
          </a:p>
        </p:txBody>
      </p:sp>
      <p:pic>
        <p:nvPicPr>
          <p:cNvPr id="7" name="Picture 6"/>
          <p:cNvPicPr>
            <a:picLocks noChangeAspect="1"/>
          </p:cNvPicPr>
          <p:nvPr/>
        </p:nvPicPr>
        <p:blipFill>
          <a:blip r:embed="rId3"/>
          <a:stretch>
            <a:fillRect/>
          </a:stretch>
        </p:blipFill>
        <p:spPr>
          <a:xfrm>
            <a:off x="288284" y="1309433"/>
            <a:ext cx="4721865" cy="4345121"/>
          </a:xfrm>
          <a:prstGeom prst="rect">
            <a:avLst/>
          </a:prstGeom>
        </p:spPr>
      </p:pic>
      <p:sp>
        <p:nvSpPr>
          <p:cNvPr id="8" name="Rectangle 7"/>
          <p:cNvSpPr/>
          <p:nvPr/>
        </p:nvSpPr>
        <p:spPr>
          <a:xfrm>
            <a:off x="85725" y="5605204"/>
            <a:ext cx="7686675" cy="923330"/>
          </a:xfrm>
          <a:prstGeom prst="rect">
            <a:avLst/>
          </a:prstGeom>
        </p:spPr>
        <p:txBody>
          <a:bodyPr wrap="square">
            <a:spAutoFit/>
          </a:bodyPr>
          <a:lstStyle/>
          <a:p>
            <a:r>
              <a:rPr lang="en-US" b="1" dirty="0" smtClean="0">
                <a:effectLst/>
                <a:latin typeface="Arial" panose="020B0604020202020204" pitchFamily="34" charset="0"/>
              </a:rPr>
              <a:t>Nominal flow </a:t>
            </a:r>
            <a:r>
              <a:rPr lang="en-US" dirty="0" smtClean="0">
                <a:effectLst/>
                <a:latin typeface="Arial" panose="020B0604020202020204" pitchFamily="34" charset="0"/>
              </a:rPr>
              <a:t>up to 40 l/min @ 35 bars</a:t>
            </a:r>
            <a:endParaRPr lang="en-US" b="1" dirty="0" smtClean="0">
              <a:effectLst/>
              <a:latin typeface="Arial" panose="020B0604020202020204" pitchFamily="34" charset="0"/>
            </a:endParaRPr>
          </a:p>
          <a:p>
            <a:r>
              <a:rPr lang="en-US" b="1" dirty="0" smtClean="0">
                <a:effectLst/>
                <a:latin typeface="Arial" panose="020B0604020202020204" pitchFamily="34" charset="0"/>
              </a:rPr>
              <a:t>Step response</a:t>
            </a:r>
            <a:r>
              <a:rPr lang="en-US" dirty="0" smtClean="0">
                <a:effectLst/>
                <a:latin typeface="Arial" panose="020B0604020202020204" pitchFamily="34" charset="0"/>
              </a:rPr>
              <a:t> at 100 % step &lt; 3.5 </a:t>
            </a:r>
            <a:r>
              <a:rPr lang="en-US" dirty="0" err="1" smtClean="0">
                <a:effectLst/>
                <a:latin typeface="Arial" panose="020B0604020202020204" pitchFamily="34" charset="0"/>
              </a:rPr>
              <a:t>ms</a:t>
            </a:r>
            <a:endParaRPr lang="en-US" dirty="0">
              <a:latin typeface="Arial" panose="020B0604020202020204" pitchFamily="34" charset="0"/>
            </a:endParaRPr>
          </a:p>
          <a:p>
            <a:r>
              <a:rPr lang="en-US" sz="1600" dirty="0" smtClean="0"/>
              <a:t>Measured with load (100 bar pressure drop/two control edges)</a:t>
            </a:r>
            <a:endParaRPr lang="en-US" sz="1600" dirty="0" smtClean="0">
              <a:effectLst/>
              <a:latin typeface="Arial" panose="020B0604020202020204" pitchFamily="34" charset="0"/>
            </a:endParaRPr>
          </a:p>
        </p:txBody>
      </p:sp>
      <p:cxnSp>
        <p:nvCxnSpPr>
          <p:cNvPr id="10" name="Straight Arrow Connector 9"/>
          <p:cNvCxnSpPr/>
          <p:nvPr/>
        </p:nvCxnSpPr>
        <p:spPr>
          <a:xfrm flipV="1">
            <a:off x="6460874" y="5190575"/>
            <a:ext cx="1179609" cy="4409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47027" y="5425800"/>
            <a:ext cx="1243417" cy="369332"/>
          </a:xfrm>
          <a:prstGeom prst="rect">
            <a:avLst/>
          </a:prstGeom>
          <a:noFill/>
        </p:spPr>
        <p:txBody>
          <a:bodyPr wrap="none" rtlCol="0">
            <a:spAutoFit/>
          </a:bodyPr>
          <a:lstStyle/>
          <a:p>
            <a:r>
              <a:rPr lang="fi-FI" dirty="0" smtClean="0"/>
              <a:t>Spool valve</a:t>
            </a:r>
            <a:endParaRPr lang="fi-FI" dirty="0"/>
          </a:p>
        </p:txBody>
      </p:sp>
      <p:sp>
        <p:nvSpPr>
          <p:cNvPr id="12" name="TextBox 11"/>
          <p:cNvSpPr txBox="1"/>
          <p:nvPr/>
        </p:nvSpPr>
        <p:spPr>
          <a:xfrm>
            <a:off x="10541236" y="776331"/>
            <a:ext cx="1070742" cy="369332"/>
          </a:xfrm>
          <a:prstGeom prst="rect">
            <a:avLst/>
          </a:prstGeom>
          <a:noFill/>
        </p:spPr>
        <p:txBody>
          <a:bodyPr wrap="none" rtlCol="0">
            <a:spAutoFit/>
          </a:bodyPr>
          <a:lstStyle/>
          <a:p>
            <a:r>
              <a:rPr lang="fi-FI" dirty="0" smtClean="0"/>
              <a:t>Voice coil</a:t>
            </a:r>
            <a:endParaRPr lang="fi-FI" dirty="0"/>
          </a:p>
        </p:txBody>
      </p:sp>
      <p:cxnSp>
        <p:nvCxnSpPr>
          <p:cNvPr id="13" name="Straight Arrow Connector 12"/>
          <p:cNvCxnSpPr/>
          <p:nvPr/>
        </p:nvCxnSpPr>
        <p:spPr>
          <a:xfrm flipH="1">
            <a:off x="9801225" y="1197348"/>
            <a:ext cx="1123950" cy="33508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048625" y="1006855"/>
            <a:ext cx="1042583" cy="18403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71602" y="602734"/>
            <a:ext cx="1949636" cy="369332"/>
          </a:xfrm>
          <a:prstGeom prst="rect">
            <a:avLst/>
          </a:prstGeom>
          <a:noFill/>
        </p:spPr>
        <p:txBody>
          <a:bodyPr wrap="none" rtlCol="0">
            <a:spAutoFit/>
          </a:bodyPr>
          <a:lstStyle/>
          <a:p>
            <a:r>
              <a:rPr lang="fi-FI" dirty="0" smtClean="0"/>
              <a:t>Control electronics</a:t>
            </a:r>
            <a:endParaRPr lang="fi-FI" dirty="0"/>
          </a:p>
        </p:txBody>
      </p:sp>
      <p:sp>
        <p:nvSpPr>
          <p:cNvPr id="20" name="TextBox 19"/>
          <p:cNvSpPr txBox="1"/>
          <p:nvPr/>
        </p:nvSpPr>
        <p:spPr>
          <a:xfrm>
            <a:off x="2903392" y="1491259"/>
            <a:ext cx="5180521" cy="400110"/>
          </a:xfrm>
          <a:prstGeom prst="rect">
            <a:avLst/>
          </a:prstGeom>
          <a:noFill/>
        </p:spPr>
        <p:txBody>
          <a:bodyPr wrap="none" rtlCol="0">
            <a:spAutoFit/>
          </a:bodyPr>
          <a:lstStyle/>
          <a:p>
            <a:r>
              <a:rPr lang="fi-FI" sz="2000" b="1" dirty="0" smtClean="0"/>
              <a:t>Voice Coil operated proportional control valves</a:t>
            </a:r>
            <a:endParaRPr lang="fi-FI" sz="2000" b="1" dirty="0"/>
          </a:p>
        </p:txBody>
      </p:sp>
      <p:sp>
        <p:nvSpPr>
          <p:cNvPr id="3" name="Rectangle 2"/>
          <p:cNvSpPr/>
          <p:nvPr/>
        </p:nvSpPr>
        <p:spPr>
          <a:xfrm>
            <a:off x="275392" y="6575197"/>
            <a:ext cx="6096000" cy="215444"/>
          </a:xfrm>
          <a:prstGeom prst="rect">
            <a:avLst/>
          </a:prstGeom>
        </p:spPr>
        <p:txBody>
          <a:bodyPr>
            <a:spAutoFit/>
          </a:bodyPr>
          <a:lstStyle/>
          <a:p>
            <a:r>
              <a:rPr lang="fi-FI" sz="800" dirty="0" smtClean="0"/>
              <a:t>http://www.parker.com/literature/Hydraulic%20Controls%20Europe/HY11-3500UK/PDF_2013/D1FP%20UK.pdf</a:t>
            </a:r>
            <a:endParaRPr lang="fi-FI" sz="800" dirty="0"/>
          </a:p>
        </p:txBody>
      </p:sp>
      <p:sp>
        <p:nvSpPr>
          <p:cNvPr id="9" name="Rectangle 8"/>
          <p:cNvSpPr/>
          <p:nvPr/>
        </p:nvSpPr>
        <p:spPr>
          <a:xfrm>
            <a:off x="4717375" y="1759873"/>
            <a:ext cx="2923108" cy="923330"/>
          </a:xfrm>
          <a:prstGeom prst="rect">
            <a:avLst/>
          </a:prstGeom>
        </p:spPr>
        <p:txBody>
          <a:bodyPr wrap="none">
            <a:spAutoFit/>
          </a:bodyPr>
          <a:lstStyle/>
          <a:p>
            <a:endParaRPr lang="fi-FI" dirty="0" smtClean="0"/>
          </a:p>
          <a:p>
            <a:r>
              <a:rPr lang="fi-FI" b="1" dirty="0" smtClean="0"/>
              <a:t>Size:</a:t>
            </a:r>
          </a:p>
          <a:p>
            <a:r>
              <a:rPr lang="fi-FI" dirty="0" smtClean="0"/>
              <a:t>NG06 / CETOP 03 / NFPA D03</a:t>
            </a:r>
            <a:endParaRPr lang="fi-FI" dirty="0"/>
          </a:p>
        </p:txBody>
      </p:sp>
      <p:pic>
        <p:nvPicPr>
          <p:cNvPr id="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528" y="2900041"/>
            <a:ext cx="3197225" cy="16240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35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652"/>
            <a:ext cx="5724646" cy="1325563"/>
          </a:xfrm>
        </p:spPr>
        <p:txBody>
          <a:bodyPr>
            <a:normAutofit/>
          </a:bodyPr>
          <a:lstStyle/>
          <a:p>
            <a:r>
              <a:rPr lang="fi-FI" sz="3200" dirty="0" smtClean="0"/>
              <a:t>Torque motor – core of servo valve</a:t>
            </a:r>
            <a:endParaRPr lang="fi-FI" sz="3200" dirty="0"/>
          </a:p>
        </p:txBody>
      </p:sp>
      <p:pic>
        <p:nvPicPr>
          <p:cNvPr id="4" name="Picture 3"/>
          <p:cNvPicPr>
            <a:picLocks noChangeAspect="1"/>
          </p:cNvPicPr>
          <p:nvPr/>
        </p:nvPicPr>
        <p:blipFill>
          <a:blip r:embed="rId2"/>
          <a:stretch>
            <a:fillRect/>
          </a:stretch>
        </p:blipFill>
        <p:spPr>
          <a:xfrm>
            <a:off x="7071649" y="3711584"/>
            <a:ext cx="4533900" cy="1647825"/>
          </a:xfrm>
          <a:prstGeom prst="rect">
            <a:avLst/>
          </a:prstGeom>
        </p:spPr>
      </p:pic>
      <p:pic>
        <p:nvPicPr>
          <p:cNvPr id="5" name="Picture 22" descr="Kuva 5_193 - 2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3903" y="1016201"/>
            <a:ext cx="3771598" cy="274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38345" y="5463250"/>
            <a:ext cx="1911357" cy="369332"/>
          </a:xfrm>
          <a:prstGeom prst="rect">
            <a:avLst/>
          </a:prstGeom>
          <a:noFill/>
        </p:spPr>
        <p:txBody>
          <a:bodyPr wrap="none" rtlCol="0">
            <a:spAutoFit/>
          </a:bodyPr>
          <a:lstStyle/>
          <a:p>
            <a:r>
              <a:rPr lang="fi-FI" dirty="0" smtClean="0"/>
              <a:t>Flapper-jet system</a:t>
            </a:r>
            <a:endParaRPr lang="fi-FI" dirty="0"/>
          </a:p>
        </p:txBody>
      </p:sp>
      <p:pic>
        <p:nvPicPr>
          <p:cNvPr id="7" name="Picture 6"/>
          <p:cNvPicPr>
            <a:picLocks noChangeAspect="1"/>
          </p:cNvPicPr>
          <p:nvPr/>
        </p:nvPicPr>
        <p:blipFill>
          <a:blip r:embed="rId4"/>
          <a:stretch>
            <a:fillRect/>
          </a:stretch>
        </p:blipFill>
        <p:spPr>
          <a:xfrm>
            <a:off x="968023" y="2408215"/>
            <a:ext cx="4781550" cy="3952875"/>
          </a:xfrm>
          <a:prstGeom prst="rect">
            <a:avLst/>
          </a:prstGeom>
        </p:spPr>
      </p:pic>
      <p:sp>
        <p:nvSpPr>
          <p:cNvPr id="8" name="TextBox 7"/>
          <p:cNvSpPr txBox="1"/>
          <p:nvPr/>
        </p:nvSpPr>
        <p:spPr>
          <a:xfrm>
            <a:off x="2950644" y="6453580"/>
            <a:ext cx="1131015" cy="369332"/>
          </a:xfrm>
          <a:prstGeom prst="rect">
            <a:avLst/>
          </a:prstGeom>
          <a:noFill/>
        </p:spPr>
        <p:txBody>
          <a:bodyPr wrap="none" rtlCol="0">
            <a:spAutoFit/>
          </a:bodyPr>
          <a:lstStyle/>
          <a:p>
            <a:r>
              <a:rPr lang="fi-FI" dirty="0" smtClean="0"/>
              <a:t>First stage</a:t>
            </a:r>
            <a:endParaRPr lang="fi-FI" dirty="0"/>
          </a:p>
        </p:txBody>
      </p:sp>
      <p:sp>
        <p:nvSpPr>
          <p:cNvPr id="9" name="Title 1"/>
          <p:cNvSpPr txBox="1">
            <a:spLocks/>
          </p:cNvSpPr>
          <p:nvPr/>
        </p:nvSpPr>
        <p:spPr>
          <a:xfrm>
            <a:off x="838200" y="786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smtClean="0"/>
              <a:t>Valves for control systems (3a)</a:t>
            </a:r>
            <a:endParaRPr lang="fi-FI" dirty="0"/>
          </a:p>
        </p:txBody>
      </p:sp>
      <p:sp>
        <p:nvSpPr>
          <p:cNvPr id="3" name="TextBox 2"/>
          <p:cNvSpPr txBox="1"/>
          <p:nvPr/>
        </p:nvSpPr>
        <p:spPr>
          <a:xfrm>
            <a:off x="6890494" y="1721549"/>
            <a:ext cx="1251881" cy="369332"/>
          </a:xfrm>
          <a:prstGeom prst="rect">
            <a:avLst/>
          </a:prstGeom>
          <a:noFill/>
        </p:spPr>
        <p:txBody>
          <a:bodyPr wrap="none" rtlCol="0">
            <a:spAutoFit/>
          </a:bodyPr>
          <a:lstStyle/>
          <a:p>
            <a:r>
              <a:rPr lang="fi-FI" dirty="0" smtClean="0"/>
              <a:t>ARMATURE</a:t>
            </a:r>
            <a:endParaRPr lang="fi-FI" dirty="0"/>
          </a:p>
        </p:txBody>
      </p:sp>
      <p:sp>
        <p:nvSpPr>
          <p:cNvPr id="10" name="TextBox 9"/>
          <p:cNvSpPr txBox="1"/>
          <p:nvPr/>
        </p:nvSpPr>
        <p:spPr>
          <a:xfrm>
            <a:off x="10173581" y="897986"/>
            <a:ext cx="1861920" cy="369332"/>
          </a:xfrm>
          <a:prstGeom prst="rect">
            <a:avLst/>
          </a:prstGeom>
          <a:noFill/>
        </p:spPr>
        <p:txBody>
          <a:bodyPr wrap="none" rtlCol="0">
            <a:spAutoFit/>
          </a:bodyPr>
          <a:lstStyle/>
          <a:p>
            <a:r>
              <a:rPr lang="fi-FI" dirty="0" smtClean="0"/>
              <a:t>UPPER POLEPIECE</a:t>
            </a:r>
            <a:endParaRPr lang="fi-FI" dirty="0"/>
          </a:p>
        </p:txBody>
      </p:sp>
      <p:sp>
        <p:nvSpPr>
          <p:cNvPr id="11" name="TextBox 10"/>
          <p:cNvSpPr txBox="1"/>
          <p:nvPr/>
        </p:nvSpPr>
        <p:spPr>
          <a:xfrm>
            <a:off x="10173581" y="2465698"/>
            <a:ext cx="1924886" cy="369332"/>
          </a:xfrm>
          <a:prstGeom prst="rect">
            <a:avLst/>
          </a:prstGeom>
          <a:noFill/>
        </p:spPr>
        <p:txBody>
          <a:bodyPr wrap="none" rtlCol="0">
            <a:spAutoFit/>
          </a:bodyPr>
          <a:lstStyle/>
          <a:p>
            <a:r>
              <a:rPr lang="fi-FI" dirty="0" smtClean="0"/>
              <a:t>LOWER POLEPIECE</a:t>
            </a:r>
            <a:endParaRPr lang="fi-FI" dirty="0"/>
          </a:p>
        </p:txBody>
      </p:sp>
      <p:sp>
        <p:nvSpPr>
          <p:cNvPr id="12" name="TextBox 11"/>
          <p:cNvSpPr txBox="1"/>
          <p:nvPr/>
        </p:nvSpPr>
        <p:spPr>
          <a:xfrm>
            <a:off x="8618978" y="587762"/>
            <a:ext cx="719621" cy="369332"/>
          </a:xfrm>
          <a:prstGeom prst="rect">
            <a:avLst/>
          </a:prstGeom>
          <a:noFill/>
        </p:spPr>
        <p:txBody>
          <a:bodyPr wrap="none" rtlCol="0">
            <a:spAutoFit/>
          </a:bodyPr>
          <a:lstStyle/>
          <a:p>
            <a:r>
              <a:rPr lang="fi-FI" dirty="0" smtClean="0"/>
              <a:t>COILS</a:t>
            </a:r>
            <a:endParaRPr lang="fi-FI" dirty="0"/>
          </a:p>
        </p:txBody>
      </p:sp>
    </p:spTree>
    <p:extLst>
      <p:ext uri="{BB962C8B-B14F-4D97-AF65-F5344CB8AC3E}">
        <p14:creationId xmlns:p14="http://schemas.microsoft.com/office/powerpoint/2010/main" val="8619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7291" y="1539975"/>
            <a:ext cx="5591175" cy="4657725"/>
          </a:xfrm>
          <a:prstGeom prst="rect">
            <a:avLst/>
          </a:prstGeom>
        </p:spPr>
      </p:pic>
      <p:sp>
        <p:nvSpPr>
          <p:cNvPr id="5" name="Title 1"/>
          <p:cNvSpPr>
            <a:spLocks noGrp="1"/>
          </p:cNvSpPr>
          <p:nvPr>
            <p:ph type="title"/>
          </p:nvPr>
        </p:nvSpPr>
        <p:spPr>
          <a:xfrm>
            <a:off x="6258966" y="1238714"/>
            <a:ext cx="5822568" cy="1325563"/>
          </a:xfrm>
        </p:spPr>
        <p:txBody>
          <a:bodyPr>
            <a:normAutofit/>
          </a:bodyPr>
          <a:lstStyle/>
          <a:p>
            <a:r>
              <a:rPr lang="fi-FI" sz="2800" dirty="0" smtClean="0"/>
              <a:t>Servo valve – two stages and mechanical feedback</a:t>
            </a:r>
            <a:endParaRPr lang="fi-FI" sz="2800" dirty="0"/>
          </a:p>
        </p:txBody>
      </p:sp>
      <p:cxnSp>
        <p:nvCxnSpPr>
          <p:cNvPr id="6" name="Straight Arrow Connector 5"/>
          <p:cNvCxnSpPr/>
          <p:nvPr/>
        </p:nvCxnSpPr>
        <p:spPr>
          <a:xfrm flipH="1" flipV="1">
            <a:off x="3020991" y="4456253"/>
            <a:ext cx="4085863" cy="10995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49922" y="5497975"/>
            <a:ext cx="1702517" cy="369332"/>
          </a:xfrm>
          <a:prstGeom prst="rect">
            <a:avLst/>
          </a:prstGeom>
          <a:noFill/>
        </p:spPr>
        <p:txBody>
          <a:bodyPr wrap="none" rtlCol="0">
            <a:spAutoFit/>
          </a:bodyPr>
          <a:lstStyle/>
          <a:p>
            <a:r>
              <a:rPr lang="fi-FI" dirty="0" smtClean="0"/>
              <a:t>Feedback spring</a:t>
            </a:r>
            <a:endParaRPr lang="fi-FI" dirty="0"/>
          </a:p>
        </p:txBody>
      </p:sp>
      <p:sp>
        <p:nvSpPr>
          <p:cNvPr id="10" name="TextBox 9"/>
          <p:cNvSpPr txBox="1"/>
          <p:nvPr/>
        </p:nvSpPr>
        <p:spPr>
          <a:xfrm>
            <a:off x="6258966" y="2723006"/>
            <a:ext cx="5933034" cy="2862322"/>
          </a:xfrm>
          <a:prstGeom prst="rect">
            <a:avLst/>
          </a:prstGeom>
          <a:noFill/>
        </p:spPr>
        <p:txBody>
          <a:bodyPr wrap="none" rtlCol="0">
            <a:spAutoFit/>
          </a:bodyPr>
          <a:lstStyle/>
          <a:p>
            <a:pPr marL="342900" indent="-342900">
              <a:buFont typeface="+mj-lt"/>
              <a:buAutoNum type="arabicPeriod"/>
            </a:pPr>
            <a:r>
              <a:rPr lang="fi-FI" dirty="0" smtClean="0"/>
              <a:t>Torque motor (1) electric current changes</a:t>
            </a:r>
          </a:p>
          <a:p>
            <a:pPr marL="342900" indent="-342900">
              <a:buFont typeface="+mj-lt"/>
              <a:buAutoNum type="arabicPeriod"/>
            </a:pPr>
            <a:r>
              <a:rPr lang="fi-FI" dirty="0" smtClean="0"/>
              <a:t>Displacement of torque motor and flapper plate (6)</a:t>
            </a:r>
          </a:p>
          <a:p>
            <a:pPr marL="342900" indent="-342900">
              <a:buFont typeface="+mj-lt"/>
              <a:buAutoNum type="arabicPeriod"/>
            </a:pPr>
            <a:r>
              <a:rPr lang="fi-FI" dirty="0" smtClean="0"/>
              <a:t>Unbalance of pressure losses in flapper/nozzle</a:t>
            </a:r>
          </a:p>
          <a:p>
            <a:pPr marL="342900" indent="-342900">
              <a:buFont typeface="+mj-lt"/>
              <a:buAutoNum type="arabicPeriod"/>
            </a:pPr>
            <a:r>
              <a:rPr lang="fi-FI" dirty="0" smtClean="0"/>
              <a:t>Pressure difference acts on spool (5) ends </a:t>
            </a:r>
          </a:p>
          <a:p>
            <a:pPr marL="342900" indent="-342900">
              <a:buFont typeface="+mj-lt"/>
              <a:buAutoNum type="arabicPeriod"/>
            </a:pPr>
            <a:r>
              <a:rPr lang="fi-FI" dirty="0" smtClean="0"/>
              <a:t>Spool (5) moves</a:t>
            </a:r>
          </a:p>
          <a:p>
            <a:pPr marL="342900" indent="-342900">
              <a:buFont typeface="+mj-lt"/>
              <a:buAutoNum type="arabicPeriod"/>
            </a:pPr>
            <a:r>
              <a:rPr lang="fi-FI" dirty="0" smtClean="0"/>
              <a:t>Feedback spring (3) bends and pulls flapper plate (6) back</a:t>
            </a:r>
          </a:p>
          <a:p>
            <a:pPr marL="342900" indent="-342900">
              <a:buFont typeface="+mj-lt"/>
              <a:buAutoNum type="arabicPeriod"/>
            </a:pPr>
            <a:r>
              <a:rPr lang="fi-FI" dirty="0" smtClean="0"/>
              <a:t>New equilibrium is achieved due to feedback (spring)</a:t>
            </a:r>
          </a:p>
          <a:p>
            <a:pPr marL="800100" lvl="1" indent="-342900">
              <a:buFont typeface="+mj-lt"/>
              <a:buAutoNum type="arabicPeriod"/>
            </a:pPr>
            <a:r>
              <a:rPr lang="fi-FI" dirty="0" smtClean="0"/>
              <a:t>Certain torque motor current</a:t>
            </a:r>
          </a:p>
          <a:p>
            <a:pPr marL="800100" lvl="1" indent="-342900">
              <a:buFont typeface="+mj-lt"/>
              <a:buAutoNum type="arabicPeriod"/>
            </a:pPr>
            <a:r>
              <a:rPr lang="fi-FI" dirty="0" smtClean="0"/>
              <a:t>Certain spool position</a:t>
            </a:r>
          </a:p>
          <a:p>
            <a:pPr marL="800100" lvl="1" indent="-342900">
              <a:buFont typeface="+mj-lt"/>
              <a:buAutoNum type="arabicPeriod"/>
            </a:pPr>
            <a:endParaRPr lang="fi-FI" dirty="0"/>
          </a:p>
        </p:txBody>
      </p:sp>
      <p:sp>
        <p:nvSpPr>
          <p:cNvPr id="7" name="Title 1"/>
          <p:cNvSpPr txBox="1">
            <a:spLocks/>
          </p:cNvSpPr>
          <p:nvPr/>
        </p:nvSpPr>
        <p:spPr>
          <a:xfrm>
            <a:off x="838200" y="786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smtClean="0"/>
              <a:t>Valves for control systems (3b)</a:t>
            </a:r>
            <a:endParaRPr lang="fi-FI" dirty="0"/>
          </a:p>
        </p:txBody>
      </p:sp>
    </p:spTree>
    <p:extLst>
      <p:ext uri="{BB962C8B-B14F-4D97-AF65-F5344CB8AC3E}">
        <p14:creationId xmlns:p14="http://schemas.microsoft.com/office/powerpoint/2010/main" val="2759917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Widescreen</PresentationFormat>
  <Paragraphs>186</Paragraphs>
  <Slides>19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Courier New</vt:lpstr>
      <vt:lpstr>Georgia</vt:lpstr>
      <vt:lpstr>Lucida Grande</vt:lpstr>
      <vt:lpstr>Segoe UI Semibold</vt:lpstr>
      <vt:lpstr>Symbol</vt:lpstr>
      <vt:lpstr>Times New Roman</vt:lpstr>
      <vt:lpstr>Office Theme</vt:lpstr>
      <vt:lpstr>PowerPoint Presentation</vt:lpstr>
      <vt:lpstr>PowerPoint Presentation</vt:lpstr>
      <vt:lpstr>Fluid power control systems – feedback control</vt:lpstr>
      <vt:lpstr>PowerPoint Presentation</vt:lpstr>
      <vt:lpstr>Proportional solenoid</vt:lpstr>
      <vt:lpstr>Valves for control systems (1)</vt:lpstr>
      <vt:lpstr>Valves for control systems (2)</vt:lpstr>
      <vt:lpstr>Torque motor – core of servo valve</vt:lpstr>
      <vt:lpstr>Servo valve – two stages and mechanical feedback</vt:lpstr>
      <vt:lpstr>PowerPoint Presentation</vt:lpstr>
      <vt:lpstr>Digital valves</vt:lpstr>
      <vt:lpstr>Switching control</vt:lpstr>
      <vt:lpstr>Digital valve systems 1/2</vt:lpstr>
      <vt:lpstr>Digital valve systems 2/2</vt:lpstr>
      <vt:lpstr>Digital valve systems currently</vt:lpstr>
      <vt:lpstr>Valve miniaturizing basics</vt:lpstr>
      <vt:lpstr>Miniature valve research</vt:lpstr>
      <vt:lpstr>Tapio Lantela’s (Aalto) research:</vt:lpstr>
      <vt:lpstr>Valves for control systems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Jyrki Kajaste</dc:creator>
  <cp:lastModifiedBy>Jyrki Kajaste</cp:lastModifiedBy>
  <cp:revision>1</cp:revision>
  <dcterms:created xsi:type="dcterms:W3CDTF">2019-01-28T06:42:06Z</dcterms:created>
  <dcterms:modified xsi:type="dcterms:W3CDTF">2019-01-28T06:42:52Z</dcterms:modified>
</cp:coreProperties>
</file>