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0" r:id="rId2"/>
    <p:sldId id="274" r:id="rId3"/>
    <p:sldId id="277" r:id="rId4"/>
    <p:sldId id="278" r:id="rId5"/>
    <p:sldId id="276" r:id="rId6"/>
    <p:sldId id="279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7A1E2-FE3A-4981-A10F-8AC632CF44A2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2C326-5E13-4B9A-BE6D-1E7AC13EEA2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8921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2C326-5E13-4B9A-BE6D-1E7AC13EEA2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941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2C326-5E13-4B9A-BE6D-1E7AC13EEA2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307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A2C326-5E13-4B9A-BE6D-1E7AC13EEA2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307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907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9120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321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7" y="318135"/>
            <a:ext cx="8207375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187" b="1" spc="-62">
                <a:solidFill>
                  <a:srgbClr val="0065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5" y="1527989"/>
            <a:ext cx="8207374" cy="3989244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277" b="1">
                <a:latin typeface="+mj-lt"/>
              </a:defRPr>
            </a:lvl1pPr>
            <a:lvl2pPr marL="144342" indent="-129033">
              <a:buFont typeface="Arial"/>
              <a:buChar char="•"/>
              <a:defRPr sz="1215">
                <a:latin typeface="Georgia"/>
              </a:defRPr>
            </a:lvl2pPr>
            <a:lvl3pPr marL="279936" indent="-139968">
              <a:buFont typeface="Lucida Grande"/>
              <a:buChar char="-"/>
              <a:defRPr sz="972" i="1">
                <a:latin typeface="Georgia"/>
                <a:cs typeface="Georgia"/>
              </a:defRPr>
            </a:lvl3pPr>
            <a:lvl4pPr marL="481140" indent="-118098">
              <a:buFont typeface="Arial"/>
              <a:buChar char="•"/>
              <a:defRPr sz="851" baseline="0">
                <a:latin typeface="Georgia"/>
              </a:defRPr>
            </a:lvl4pPr>
            <a:lvl5pPr marL="660474" indent="-138875">
              <a:buFont typeface="Courier New"/>
              <a:buChar char="o"/>
              <a:defRPr sz="791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2.8.2023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7" y="5847608"/>
            <a:ext cx="8207375" cy="0"/>
          </a:xfrm>
          <a:prstGeom prst="line">
            <a:avLst/>
          </a:prstGeom>
          <a:ln w="12700" cmpd="sng">
            <a:solidFill>
              <a:srgbClr val="005EB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5654883"/>
            <a:ext cx="2113788" cy="1157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552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9744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495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568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3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276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2222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02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08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52D892-E566-4C4C-9C09-93432A0AF25D}" type="datetimeFigureOut">
              <a:rPr lang="fi-FI" smtClean="0"/>
              <a:t>2.8.2023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472A9-9F98-47E8-9411-1AB9C9947D0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733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0434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400" dirty="0"/>
              <a:t>ELEC-E8413 Power Systems</a:t>
            </a:r>
            <a:endParaRPr lang="en-US" altLang="fi-FI" sz="24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LECTURES  -  12 week 	Matti Lehtonen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EXCERCISES -  12 weeks	Ilkka Jokinen</a:t>
            </a:r>
            <a:endParaRPr lang="fi-FI" sz="1800" dirty="0"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fi-FI" sz="1800" dirty="0"/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Course grading: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Exam 		-  answer 5  of 7 Questions 5 pts each = 25 pts max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		-  two of questions from exercises (slightly modified)</a:t>
            </a:r>
          </a:p>
          <a:p>
            <a:pPr marL="0" indent="0">
              <a:buNone/>
            </a:pPr>
            <a:r>
              <a:rPr lang="en-US" sz="1800" dirty="0">
                <a:cs typeface="Arial" panose="020B0604020202020204" pitchFamily="34" charset="0"/>
              </a:rPr>
              <a:t>		- both calculations and essays</a:t>
            </a:r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dirty="0"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21994" r="21219" b="26303"/>
          <a:stretch/>
        </p:blipFill>
        <p:spPr>
          <a:xfrm>
            <a:off x="416512" y="120538"/>
            <a:ext cx="1382376" cy="114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332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0434"/>
            <a:ext cx="8229600" cy="1143000"/>
          </a:xfrm>
        </p:spPr>
        <p:txBody>
          <a:bodyPr>
            <a:normAutofit/>
          </a:bodyPr>
          <a:lstStyle/>
          <a:p>
            <a:r>
              <a:rPr lang="en-US" sz="2000" b="1" dirty="0"/>
              <a:t>Major “Energy Systems and Markets”</a:t>
            </a:r>
            <a:endParaRPr lang="en-US" sz="20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9685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(65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introductory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15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ELEC-E8422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An Introduction to Electric Energy) 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31E01310 Energy and Environmental Economics </a:t>
            </a:r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AAE-E1000 Introduction to Advanced Energy Solutions</a:t>
            </a:r>
          </a:p>
          <a:p>
            <a:pPr lvl="1"/>
            <a:endParaRPr lang="fi-FI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Major common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of 25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lvl="1"/>
            <a:r>
              <a:rPr lang="en-US" sz="1600" dirty="0"/>
              <a:t>ELEC-E8413 Power Systems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ELEC-E8406 Electricity Distribution and Markets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EEN-E3006 Energy Markets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EEN-E3004 District Heating and Cooling (5 </a:t>
            </a:r>
            <a:r>
              <a:rPr lang="en-US" sz="1600" dirty="0" err="1"/>
              <a:t>cr</a:t>
            </a:r>
            <a:r>
              <a:rPr lang="en-US" sz="1600" dirty="0"/>
              <a:t>)</a:t>
            </a:r>
            <a:endParaRPr lang="fi-FI" sz="1600" dirty="0"/>
          </a:p>
          <a:p>
            <a:pPr lvl="1"/>
            <a:r>
              <a:rPr lang="en-US" sz="1600" dirty="0"/>
              <a:t>ELEC-E8423 Smart Grid IV-V (5 </a:t>
            </a:r>
            <a:r>
              <a:rPr lang="en-US" sz="1600" dirty="0" err="1"/>
              <a:t>cr</a:t>
            </a:r>
            <a:r>
              <a:rPr lang="en-US" sz="1600" dirty="0"/>
              <a:t>) 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Selective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studies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25 (30)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Freely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Elective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courses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outside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major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 25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Master´s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thesis</a:t>
            </a:r>
            <a:r>
              <a:rPr lang="fi-FI" sz="2000" dirty="0"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fi-FI" sz="2000" dirty="0" err="1">
                <a:latin typeface="Arial" panose="020B0604020202020204" pitchFamily="34" charset="0"/>
                <a:cs typeface="Arial" panose="020B0604020202020204" pitchFamily="34" charset="0"/>
              </a:rPr>
              <a:t>cr</a:t>
            </a: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dirty="0"/>
              <a:t>The course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ELEC-E8422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can be replaced by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ELEC-C8001–</a:t>
            </a:r>
            <a:r>
              <a:rPr lang="en-US" sz="18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Sähköenergiatekniikka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i-FI" sz="1800" dirty="0"/>
              <a:t>If </a:t>
            </a:r>
            <a:r>
              <a:rPr lang="fi-FI" sz="1800" dirty="0" err="1"/>
              <a:t>you</a:t>
            </a:r>
            <a:r>
              <a:rPr lang="fi-FI" sz="1800" dirty="0"/>
              <a:t> </a:t>
            </a:r>
            <a:r>
              <a:rPr lang="fi-FI" sz="1800" dirty="0" err="1"/>
              <a:t>already</a:t>
            </a:r>
            <a:r>
              <a:rPr lang="fi-FI" sz="1800" dirty="0"/>
              <a:t> </a:t>
            </a:r>
            <a:r>
              <a:rPr lang="fi-FI" sz="1800" dirty="0" err="1"/>
              <a:t>have</a:t>
            </a:r>
            <a:r>
              <a:rPr lang="fi-FI" sz="1800" dirty="0"/>
              <a:t> ”Sähköenergiatekniikka”  </a:t>
            </a:r>
            <a:r>
              <a:rPr lang="fi-FI" sz="1800" dirty="0" err="1"/>
              <a:t>or</a:t>
            </a:r>
            <a:r>
              <a:rPr lang="fi-FI" sz="1800" dirty="0"/>
              <a:t> </a:t>
            </a:r>
            <a:r>
              <a:rPr lang="fi-FI" sz="1800" dirty="0" err="1"/>
              <a:t>corresponding</a:t>
            </a:r>
            <a:r>
              <a:rPr lang="fi-FI" sz="1800" dirty="0"/>
              <a:t> </a:t>
            </a:r>
            <a:r>
              <a:rPr lang="fi-FI" sz="1800" dirty="0" err="1"/>
              <a:t>studies</a:t>
            </a:r>
            <a:r>
              <a:rPr lang="fi-FI" sz="1800" dirty="0"/>
              <a:t> in </a:t>
            </a:r>
            <a:r>
              <a:rPr lang="fi-FI" sz="1800" dirty="0" err="1"/>
              <a:t>your</a:t>
            </a:r>
            <a:r>
              <a:rPr lang="fi-FI" sz="1800" dirty="0"/>
              <a:t> </a:t>
            </a:r>
            <a:r>
              <a:rPr lang="fi-FI" sz="1800" dirty="0" err="1"/>
              <a:t>B.Sc</a:t>
            </a:r>
            <a:r>
              <a:rPr lang="fi-FI" sz="1800" dirty="0"/>
              <a:t>. </a:t>
            </a:r>
            <a:r>
              <a:rPr lang="fi-FI" sz="1800" dirty="0" err="1"/>
              <a:t>then</a:t>
            </a:r>
            <a:r>
              <a:rPr lang="fi-FI" sz="1800" dirty="0"/>
              <a:t> just </a:t>
            </a:r>
            <a:r>
              <a:rPr lang="fi-FI" sz="1800" dirty="0" err="1"/>
              <a:t>skip</a:t>
            </a:r>
            <a:r>
              <a:rPr lang="fi-FI" sz="1800" dirty="0"/>
              <a:t> ELEC-E8422 </a:t>
            </a:r>
          </a:p>
          <a:p>
            <a:pPr marL="0" indent="0">
              <a:buNone/>
            </a:pPr>
            <a:endParaRPr lang="fi-FI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21994" r="21219" b="26303"/>
          <a:stretch/>
        </p:blipFill>
        <p:spPr>
          <a:xfrm>
            <a:off x="416512" y="120538"/>
            <a:ext cx="1382376" cy="114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19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Overview of compulsory courses</a:t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2.8.2023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92442614"/>
              </p:ext>
            </p:extLst>
          </p:nvPr>
        </p:nvGraphicFramePr>
        <p:xfrm>
          <a:off x="468313" y="1844676"/>
          <a:ext cx="8207376" cy="3297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844">
                  <a:extLst>
                    <a:ext uri="{9D8B030D-6E8A-4147-A177-3AD203B41FA5}">
                      <a16:colId xmlns:a16="http://schemas.microsoft.com/office/drawing/2014/main" val="349887694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3434736871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3333247152"/>
                    </a:ext>
                  </a:extLst>
                </a:gridCol>
                <a:gridCol w="2051844">
                  <a:extLst>
                    <a:ext uri="{9D8B030D-6E8A-4147-A177-3AD203B41FA5}">
                      <a16:colId xmlns:a16="http://schemas.microsoft.com/office/drawing/2014/main" val="1126300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Course 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Course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Teacher in charge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aseline="0" dirty="0"/>
                        <a:t>Comments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593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ELEC-E8413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Power Systems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Matti Lehtonen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1.Fall if you have 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ELEC-E8422, ELEC-C8001, or corresponding studies as background 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Otherwise: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aseline="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2. fall</a:t>
                      </a:r>
                      <a:endParaRPr lang="en-US" sz="1100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924468832"/>
                  </a:ext>
                </a:extLst>
              </a:tr>
              <a:tr h="4650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ELEC-E8406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Electricity Distribution and Markets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John</a:t>
                      </a:r>
                      <a:r>
                        <a:rPr lang="en-GB" sz="1100" kern="1200" baseline="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 Millar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1. spring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243966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EEN-E3006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Energy Markets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Sanna Syri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2. fall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438331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EEN-E3004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District Heating and Cooling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Risto Lahdelma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1. spring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60822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latin typeface="Calibri"/>
                          <a:ea typeface="Calibri" panose="020F0502020204030204" pitchFamily="34" charset="0"/>
                          <a:cs typeface="Calibri"/>
                        </a:rPr>
                        <a:t>ELEC-E8423</a:t>
                      </a:r>
                      <a:endParaRPr lang="en-US" sz="1100" dirty="0">
                        <a:effectLst/>
                        <a:latin typeface="Calibri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Smart Grid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r>
                        <a:rPr lang="en-GB" sz="1100" kern="1200" dirty="0">
                          <a:solidFill>
                            <a:schemeClr val="dk1"/>
                          </a:solidFill>
                          <a:latin typeface="Calibri"/>
                          <a:ea typeface="Times New Roman" panose="02020603050405020304" pitchFamily="18" charset="0"/>
                          <a:cs typeface="Calibri"/>
                        </a:rPr>
                        <a:t>Matti Lehtonen</a:t>
                      </a:r>
                      <a:endParaRPr lang="en-GB" sz="1100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1.</a:t>
                      </a:r>
                      <a:r>
                        <a:rPr lang="en-US" sz="1100" baseline="0" dirty="0">
                          <a:effectLst/>
                          <a:latin typeface="+mn-lt"/>
                          <a:ea typeface="Calibri" panose="020F0502020204030204" pitchFamily="34" charset="0"/>
                          <a:cs typeface="Calibri"/>
                        </a:rPr>
                        <a:t> or 2. spring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366457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814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65" y="736936"/>
            <a:ext cx="4609762" cy="996498"/>
          </a:xfrm>
        </p:spPr>
        <p:txBody>
          <a:bodyPr/>
          <a:lstStyle/>
          <a:p>
            <a:r>
              <a:rPr lang="en-GB" sz="2400" dirty="0">
                <a:latin typeface="Georgia"/>
                <a:ea typeface="ＭＳ Ｐゴシック"/>
              </a:rPr>
              <a:t>Learning objectives of compulsory courses</a:t>
            </a:r>
            <a:br>
              <a:rPr lang="en-GB" sz="2400" dirty="0">
                <a:latin typeface="Georgia" panose="02040502050405020303" pitchFamily="18" charset="0"/>
              </a:rPr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2.8.2023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9269466"/>
              </p:ext>
            </p:extLst>
          </p:nvPr>
        </p:nvGraphicFramePr>
        <p:xfrm>
          <a:off x="192586" y="1888569"/>
          <a:ext cx="8875154" cy="3734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931">
                  <a:extLst>
                    <a:ext uri="{9D8B030D-6E8A-4147-A177-3AD203B41FA5}">
                      <a16:colId xmlns:a16="http://schemas.microsoft.com/office/drawing/2014/main" val="3434736871"/>
                    </a:ext>
                  </a:extLst>
                </a:gridCol>
                <a:gridCol w="6588223">
                  <a:extLst>
                    <a:ext uri="{9D8B030D-6E8A-4147-A177-3AD203B41FA5}">
                      <a16:colId xmlns:a16="http://schemas.microsoft.com/office/drawing/2014/main" val="3333247152"/>
                    </a:ext>
                  </a:extLst>
                </a:gridCol>
              </a:tblGrid>
              <a:tr h="347033">
                <a:tc>
                  <a:txBody>
                    <a:bodyPr/>
                    <a:lstStyle/>
                    <a:p>
                      <a:r>
                        <a:rPr lang="en-GB" sz="1400" dirty="0"/>
                        <a:t>Course title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Summary of LOs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593117"/>
                  </a:ext>
                </a:extLst>
              </a:tr>
              <a:tr h="6645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Power Systems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understand the basics of transmission systems, distribution networks, power system components, electrical safety and high voltage engineering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able to model power system components</a:t>
                      </a:r>
                      <a:endParaRPr lang="en-US" sz="10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1924468832"/>
                  </a:ext>
                </a:extLst>
              </a:tr>
              <a:tr h="758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Electricity Distibution and </a:t>
                      </a: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Markets</a:t>
                      </a:r>
                      <a:endParaRPr lang="en-US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You will understand the role, context and contemporary challenges of electricity distribution networks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You will be able to plan urban and rural electricity distribution networks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You will gain a critical overview of electricity markets and regulation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243966793"/>
                  </a:ext>
                </a:extLst>
              </a:tr>
              <a:tr h="5388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Energy Markets</a:t>
                      </a:r>
                      <a:endParaRPr lang="fi-FI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 understands the operation principles of international fuel and electricity markets and district heat markets in Finland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 is able to perform (simplified) professional calculations on profitability, operation and investment strategies in the energy sector, including issues related to latest technological and market developments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643833194"/>
                  </a:ext>
                </a:extLst>
              </a:tr>
              <a:tr h="6942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District Heating and Cooling</a:t>
                      </a:r>
                      <a:endParaRPr lang="fi-FI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Students understand principle of district heating and cooling systems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Students understand cost mechanism of district heating and cooling systems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>
                          <a:solidFill>
                            <a:srgbClr val="000000"/>
                          </a:solidFill>
                          <a:latin typeface="Arial"/>
                        </a:rPr>
                        <a:t>Students are able to preplan district heating and cooling systems</a:t>
                      </a:r>
                      <a:endParaRPr lang="en-US" sz="1000" b="0" i="0" u="none" strike="noStrike" kern="1200" noProof="0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60822104"/>
                  </a:ext>
                </a:extLst>
              </a:tr>
              <a:tr h="5436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kern="1200">
                          <a:solidFill>
                            <a:schemeClr val="dk1"/>
                          </a:solidFill>
                          <a:latin typeface="Arial"/>
                          <a:ea typeface="Times New Roman" panose="02020603050405020304" pitchFamily="18" charset="0"/>
                          <a:cs typeface="Calibri"/>
                        </a:rPr>
                        <a:t>Smart Grid</a:t>
                      </a:r>
                      <a:endParaRPr lang="fi-FI" sz="1400" kern="1200">
                        <a:solidFill>
                          <a:schemeClr val="dk1"/>
                        </a:solidFill>
                        <a:effectLst/>
                        <a:latin typeface="Arial"/>
                        <a:ea typeface="Times New Roman" panose="02020603050405020304" pitchFamily="18" charset="0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After the course the student can explain different functions of modern electric power systems</a:t>
                      </a:r>
                    </a:p>
                    <a:p>
                      <a:pPr marL="171450" lvl="0" indent="-171450">
                        <a:buFont typeface="Arial"/>
                        <a:buChar char="•"/>
                      </a:pPr>
                      <a:r>
                        <a:rPr lang="en-US" sz="10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He understands the challenges of large-scale integration of variable renewable energy sources like wind and solar power in energy systems and is able to suggest solutions to these challenges</a:t>
                      </a: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83664574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4772290" y="613137"/>
            <a:ext cx="4299703" cy="1255728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wrap="square" anchor="t">
            <a:spAutoFit/>
          </a:bodyPr>
          <a:lstStyle/>
          <a:p>
            <a:r>
              <a:rPr lang="en-US" sz="900" b="1" dirty="0">
                <a:latin typeface="Arial"/>
                <a:ea typeface="ＭＳ Ｐゴシック"/>
              </a:rPr>
              <a:t>Major learning outcomes: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Understand the fundamentals of energy systems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Have a holistic view which enables analyzing complex dependencies in vast energy systems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Optimize and develop energy systems, taking into account different energy forms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Understand the role of various parties in energy markets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Develop applications for energy efficiency and sustainability</a:t>
            </a: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800" dirty="0">
                <a:latin typeface="Arial"/>
                <a:ea typeface="ＭＳ Ｐゴシック"/>
                <a:cs typeface="Arial"/>
              </a:rPr>
              <a:t>Analyze and evaluate existing and future challenges in the field of energy systems</a:t>
            </a:r>
            <a:endParaRPr lang="en-US" sz="800" dirty="0">
              <a:latin typeface="Arial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351051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50434"/>
            <a:ext cx="7848872" cy="1143000"/>
          </a:xfrm>
        </p:spPr>
        <p:txBody>
          <a:bodyPr>
            <a:normAutofit/>
          </a:bodyPr>
          <a:lstStyle/>
          <a:p>
            <a:r>
              <a:rPr lang="en-US" sz="1800" b="1" dirty="0"/>
              <a:t>Selective courses of the major “Energy Systems and Markets”</a:t>
            </a:r>
            <a:endParaRPr lang="en-US" sz="1800" dirty="0">
              <a:latin typeface="Arial Black" panose="020B0A04020102020204" pitchFamily="34" charset="0"/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386050"/>
              </p:ext>
            </p:extLst>
          </p:nvPr>
        </p:nvGraphicFramePr>
        <p:xfrm>
          <a:off x="539552" y="1340768"/>
          <a:ext cx="7920112" cy="51595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8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2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59504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effectLst/>
                        </a:rPr>
                        <a:t>Energy Business and Innovation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Lighting technology and applications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Materials in Energy Applications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Principles and fundamentals of lighting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Process Integration and Energy Optimization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Energy, Environment and Emission Control </a:t>
                      </a:r>
                    </a:p>
                    <a:p>
                      <a:r>
                        <a:rPr lang="en-US" sz="1800" kern="1200" dirty="0">
                          <a:effectLst/>
                        </a:rPr>
                        <a:t>Fundamentals of New Energy Sources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Advances in New Energy Technologies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Advanced Wind Power Technology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Solar Energy Engineering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Power Plants and Processes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Process Automation and Information Systems: Applications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fi-FI" sz="1800" kern="1200" dirty="0">
                        <a:effectLst/>
                      </a:endParaRP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err="1">
                          <a:effectLst/>
                        </a:rPr>
                        <a:t>Riskianalyysi</a:t>
                      </a:r>
                      <a:r>
                        <a:rPr lang="en-US" sz="1800" kern="1200" dirty="0">
                          <a:effectLst/>
                        </a:rPr>
                        <a:t> / Risk Analysis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Decision Making and Problem Solving</a:t>
                      </a:r>
                      <a:br>
                        <a:rPr lang="en-US" sz="1800" kern="1200" dirty="0">
                          <a:effectLst/>
                        </a:rPr>
                      </a:br>
                      <a:r>
                        <a:rPr lang="en-US" sz="1800" kern="1200" dirty="0">
                          <a:effectLst/>
                        </a:rPr>
                        <a:t>Linear Programming</a:t>
                      </a:r>
                    </a:p>
                    <a:p>
                      <a:r>
                        <a:rPr lang="en-US" sz="1800" kern="1200" dirty="0">
                          <a:effectLst/>
                        </a:rPr>
                        <a:t>Seminar on Case Studies in Operation Research</a:t>
                      </a:r>
                      <a:br>
                        <a:rPr lang="en-US" sz="1800" kern="1200" dirty="0">
                          <a:effectLst/>
                        </a:rPr>
                      </a:br>
                      <a:r>
                        <a:rPr lang="en-US" sz="1800" kern="1200" dirty="0">
                          <a:effectLst/>
                        </a:rPr>
                        <a:t>Computational methods in operations research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 Distributed and Intelligent Automation Systems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Information Systems in Industry and Energy Systems</a:t>
                      </a:r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Introduction to Industrial Internet</a:t>
                      </a:r>
                      <a:endParaRPr lang="fi-FI" sz="1800" kern="1200" dirty="0">
                        <a:effectLst/>
                      </a:endParaRPr>
                    </a:p>
                    <a:p>
                      <a:endParaRPr lang="fi-FI" sz="1800" kern="1200" dirty="0">
                        <a:effectLst/>
                      </a:endParaRPr>
                    </a:p>
                    <a:p>
                      <a:r>
                        <a:rPr lang="en-US" sz="1800" kern="1200" dirty="0">
                          <a:effectLst/>
                        </a:rPr>
                        <a:t> </a:t>
                      </a:r>
                      <a:endParaRPr lang="fi-FI" sz="1800" kern="1200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98" t="21994" r="21219" b="26303"/>
          <a:stretch/>
        </p:blipFill>
        <p:spPr>
          <a:xfrm>
            <a:off x="416512" y="120538"/>
            <a:ext cx="1382376" cy="1148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6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723951"/>
              </p:ext>
            </p:extLst>
          </p:nvPr>
        </p:nvGraphicFramePr>
        <p:xfrm>
          <a:off x="827584" y="1700082"/>
          <a:ext cx="6225544" cy="2862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7966">
                  <a:extLst>
                    <a:ext uri="{9D8B030D-6E8A-4147-A177-3AD203B41FA5}">
                      <a16:colId xmlns:a16="http://schemas.microsoft.com/office/drawing/2014/main" val="3816826734"/>
                    </a:ext>
                  </a:extLst>
                </a:gridCol>
                <a:gridCol w="2926080">
                  <a:extLst>
                    <a:ext uri="{9D8B030D-6E8A-4147-A177-3AD203B41FA5}">
                      <a16:colId xmlns:a16="http://schemas.microsoft.com/office/drawing/2014/main" val="2113842847"/>
                    </a:ext>
                  </a:extLst>
                </a:gridCol>
                <a:gridCol w="842555">
                  <a:extLst>
                    <a:ext uri="{9D8B030D-6E8A-4147-A177-3AD203B41FA5}">
                      <a16:colId xmlns:a16="http://schemas.microsoft.com/office/drawing/2014/main" val="3697832445"/>
                    </a:ext>
                  </a:extLst>
                </a:gridCol>
                <a:gridCol w="620486">
                  <a:extLst>
                    <a:ext uri="{9D8B030D-6E8A-4147-A177-3AD203B41FA5}">
                      <a16:colId xmlns:a16="http://schemas.microsoft.com/office/drawing/2014/main" val="1863930144"/>
                    </a:ext>
                  </a:extLst>
                </a:gridCol>
                <a:gridCol w="718457">
                  <a:extLst>
                    <a:ext uri="{9D8B030D-6E8A-4147-A177-3AD203B41FA5}">
                      <a16:colId xmlns:a16="http://schemas.microsoft.com/office/drawing/2014/main" val="2449635886"/>
                    </a:ext>
                  </a:extLst>
                </a:gridCol>
              </a:tblGrid>
              <a:tr h="317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Course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School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Credit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Period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56708242"/>
                  </a:ext>
                </a:extLst>
              </a:tr>
              <a:tr h="317109"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69443428"/>
                  </a:ext>
                </a:extLst>
              </a:tr>
              <a:tr h="55708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AAE-E3070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Electrical Energy Storage Systems</a:t>
                      </a:r>
                      <a:endParaRPr lang="fi-FI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ENG-ELEC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III</a:t>
                      </a:r>
                      <a:endParaRPr lang="fi-FI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523547640"/>
                  </a:ext>
                </a:extLst>
              </a:tr>
              <a:tr h="31710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AAE-E3080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Thermal Energy Storage Systems</a:t>
                      </a:r>
                      <a:endParaRPr lang="fi-FI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ENG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7030A0"/>
                          </a:solidFill>
                        </a:rPr>
                        <a:t>IV-V</a:t>
                      </a:r>
                      <a:endParaRPr lang="fi-FI" sz="1400" dirty="0">
                        <a:solidFill>
                          <a:srgbClr val="7030A0"/>
                        </a:solidFill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60166519"/>
                  </a:ext>
                </a:extLst>
              </a:tr>
              <a:tr h="1037031"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ELEC-E8425</a:t>
                      </a:r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Energy System Modelling and Optimization</a:t>
                      </a:r>
                    </a:p>
                    <a:p>
                      <a:pPr algn="ctr"/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ELEC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  <a:p>
                      <a:pPr algn="ctr"/>
                      <a:r>
                        <a:rPr lang="en-US" sz="1400" dirty="0"/>
                        <a:t>IV-V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71568047"/>
                  </a:ext>
                </a:extLst>
              </a:tr>
              <a:tr h="317109">
                <a:tc>
                  <a:txBody>
                    <a:bodyPr/>
                    <a:lstStyle/>
                    <a:p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ELEC- E8427 </a:t>
                      </a:r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Power Transmission Systems </a:t>
                      </a:r>
                      <a:endParaRPr lang="fi-FI" sz="1400" dirty="0"/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ELEC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IV-V</a:t>
                      </a:r>
                      <a:endParaRPr lang="fi-FI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586687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04303" y="854889"/>
            <a:ext cx="67022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/>
              <a:t>New courses to the selective course module of the major </a:t>
            </a:r>
            <a:endParaRPr lang="fi-FI" sz="21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756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711</Words>
  <Application>Microsoft Office PowerPoint</Application>
  <PresentationFormat>On-screen Show (4:3)</PresentationFormat>
  <Paragraphs>147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Arial,Sans-Serif</vt:lpstr>
      <vt:lpstr>Calibri</vt:lpstr>
      <vt:lpstr>Courier New</vt:lpstr>
      <vt:lpstr>Georgia</vt:lpstr>
      <vt:lpstr>Lucida Grande</vt:lpstr>
      <vt:lpstr>Times New Roman</vt:lpstr>
      <vt:lpstr>Office Theme</vt:lpstr>
      <vt:lpstr>ELEC-E8413 Power Systems</vt:lpstr>
      <vt:lpstr>Major “Energy Systems and Markets”</vt:lpstr>
      <vt:lpstr>Overview of compulsory courses </vt:lpstr>
      <vt:lpstr>Learning objectives of compulsory courses </vt:lpstr>
      <vt:lpstr>Selective courses of the major “Energy Systems and Markets”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Matti Lehtonen</dc:creator>
  <cp:lastModifiedBy>Lehtonen Matti</cp:lastModifiedBy>
  <cp:revision>146</cp:revision>
  <dcterms:created xsi:type="dcterms:W3CDTF">2015-06-02T08:46:20Z</dcterms:created>
  <dcterms:modified xsi:type="dcterms:W3CDTF">2023-08-02T12:54:41Z</dcterms:modified>
</cp:coreProperties>
</file>