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40"/>
  </p:notesMasterIdLst>
  <p:handoutMasterIdLst>
    <p:handoutMasterId r:id="rId41"/>
  </p:handoutMasterIdLst>
  <p:sldIdLst>
    <p:sldId id="290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32" r:id="rId36"/>
    <p:sldId id="333" r:id="rId37"/>
    <p:sldId id="334" r:id="rId38"/>
    <p:sldId id="335" r:id="rId39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9" autoAdjust="0"/>
    <p:restoredTop sz="94648" autoAdjust="0"/>
  </p:normalViewPr>
  <p:slideViewPr>
    <p:cSldViewPr>
      <p:cViewPr varScale="1">
        <p:scale>
          <a:sx n="72" d="100"/>
          <a:sy n="72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6.6.2022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6.6.2022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06A6D-1D76-4A87-B852-E0A0CCD78AA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22E73-22D4-4C87-9CFA-818AFEEE0AF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Yritysverotus – Johdanto 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</a:rPr>
              <a:t>2022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4FF2F04-C735-4351-96CE-C1D134DBA381}" type="slidenum">
              <a:rPr lang="fi-FI" sz="1000">
                <a:solidFill>
                  <a:schemeClr val="bg1"/>
                </a:solidFill>
              </a:rPr>
              <a:pPr algn="r"/>
              <a:t>10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2300" y="468313"/>
            <a:ext cx="7959725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Henkilöyhtiöt (elinkeinoyhtymä)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5865813" y="2058988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TVL</a:t>
            </a: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1479550" y="2047875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EVL</a:t>
            </a: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3671888" y="2057400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MVL</a:t>
            </a: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62473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62474" name="AutoShape 9"/>
          <p:cNvCxnSpPr>
            <a:cxnSpLocks noChangeShapeType="1"/>
            <a:stCxn id="62469" idx="2"/>
            <a:endCxn id="62472" idx="0"/>
          </p:cNvCxnSpPr>
          <p:nvPr/>
        </p:nvCxnSpPr>
        <p:spPr bwMode="auto">
          <a:xfrm rot="5400000">
            <a:off x="3937000" y="2335213"/>
            <a:ext cx="1747837" cy="3024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6" name="AutoShape 11"/>
          <p:cNvCxnSpPr>
            <a:cxnSpLocks noChangeShapeType="1"/>
            <a:stCxn id="62470" idx="2"/>
            <a:endCxn id="62472" idx="0"/>
          </p:cNvCxnSpPr>
          <p:nvPr/>
        </p:nvCxnSpPr>
        <p:spPr bwMode="auto">
          <a:xfrm rot="16200000" flipH="1">
            <a:off x="1738313" y="3160712"/>
            <a:ext cx="1758950" cy="1362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7" name="AutoShape 12"/>
          <p:cNvCxnSpPr>
            <a:cxnSpLocks noChangeShapeType="1"/>
            <a:stCxn id="62470" idx="2"/>
            <a:endCxn id="62473" idx="0"/>
          </p:cNvCxnSpPr>
          <p:nvPr/>
        </p:nvCxnSpPr>
        <p:spPr bwMode="auto">
          <a:xfrm rot="16200000" flipH="1">
            <a:off x="2594769" y="2304256"/>
            <a:ext cx="1743075" cy="3059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8" name="AutoShape 13"/>
          <p:cNvCxnSpPr>
            <a:cxnSpLocks noChangeShapeType="1"/>
            <a:stCxn id="62471" idx="2"/>
            <a:endCxn id="62473" idx="0"/>
          </p:cNvCxnSpPr>
          <p:nvPr/>
        </p:nvCxnSpPr>
        <p:spPr bwMode="auto">
          <a:xfrm rot="16200000" flipH="1">
            <a:off x="3695701" y="3405187"/>
            <a:ext cx="1733550" cy="866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9" name="AutoShape 14"/>
          <p:cNvCxnSpPr>
            <a:cxnSpLocks noChangeShapeType="1"/>
            <a:stCxn id="62471" idx="2"/>
            <a:endCxn id="62472" idx="0"/>
          </p:cNvCxnSpPr>
          <p:nvPr/>
        </p:nvCxnSpPr>
        <p:spPr bwMode="auto">
          <a:xfrm rot="5400000">
            <a:off x="2839244" y="3431381"/>
            <a:ext cx="1749425" cy="830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2480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044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Tulolähteet</a:t>
            </a:r>
          </a:p>
        </p:txBody>
      </p:sp>
      <p:sp>
        <p:nvSpPr>
          <p:cNvPr id="62481" name="Tekstiruutu 16"/>
          <p:cNvSpPr txBox="1">
            <a:spLocks noChangeArrowheads="1"/>
          </p:cNvSpPr>
          <p:nvPr/>
        </p:nvSpPr>
        <p:spPr bwMode="auto">
          <a:xfrm>
            <a:off x="7027863" y="4738688"/>
            <a:ext cx="147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Tulolajit</a:t>
            </a:r>
          </a:p>
        </p:txBody>
      </p:sp>
      <p:sp>
        <p:nvSpPr>
          <p:cNvPr id="62483" name="Tekstiruutu 44"/>
          <p:cNvSpPr txBox="1">
            <a:spLocks noChangeArrowheads="1"/>
          </p:cNvSpPr>
          <p:nvPr/>
        </p:nvSpPr>
        <p:spPr bwMode="auto">
          <a:xfrm>
            <a:off x="2078038" y="4208463"/>
            <a:ext cx="692150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/>
              <a:t>20 %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1476375" y="2681625"/>
            <a:ext cx="2087513" cy="132343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600" dirty="0"/>
              <a:t>Elinkeinoyhtymässä mahdolliset tulolähteiden tappiot</a:t>
            </a:r>
          </a:p>
          <a:p>
            <a:r>
              <a:rPr lang="fi-FI" sz="1600" dirty="0"/>
              <a:t>vahvistetaan yhtymälle (TVL 16.2)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668713" y="2687638"/>
            <a:ext cx="3101975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/>
              <a:t>Verotusyhtymässä mahdolliset MVL ja TVL tulolähteiden tappiot jaetaan osakkaille (TVL 15 §)</a:t>
            </a:r>
          </a:p>
        </p:txBody>
      </p:sp>
      <p:cxnSp>
        <p:nvCxnSpPr>
          <p:cNvPr id="22" name="Suora yhdysviiva 21"/>
          <p:cNvCxnSpPr/>
          <p:nvPr/>
        </p:nvCxnSpPr>
        <p:spPr bwMode="auto">
          <a:xfrm>
            <a:off x="867353" y="4120222"/>
            <a:ext cx="7326042" cy="15489"/>
          </a:xfrm>
          <a:prstGeom prst="line">
            <a:avLst/>
          </a:prstGeom>
          <a:solidFill>
            <a:srgbClr val="EBEEF4"/>
          </a:solidFill>
          <a:ln w="38100" cap="flat" cmpd="sng" algn="ctr">
            <a:solidFill>
              <a:srgbClr val="D58A2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83FB90D-4F5D-415E-8800-DD9184DAA9F0}" type="slidenum">
              <a:rPr lang="fi-FI" sz="1000">
                <a:solidFill>
                  <a:schemeClr val="bg1"/>
                </a:solidFill>
              </a:rPr>
              <a:pPr algn="r"/>
              <a:t>11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2300" y="468313"/>
            <a:ext cx="8126164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Yhteisöt (esim. osakeyhtiö ja osakas)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5865813" y="2058988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TVL</a:t>
            </a:r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1479550" y="2047875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EVL</a:t>
            </a:r>
          </a:p>
        </p:txBody>
      </p:sp>
      <p:sp>
        <p:nvSpPr>
          <p:cNvPr id="63495" name="Rectangle 6"/>
          <p:cNvSpPr>
            <a:spLocks noChangeArrowheads="1"/>
          </p:cNvSpPr>
          <p:nvPr/>
        </p:nvSpPr>
        <p:spPr bwMode="auto">
          <a:xfrm>
            <a:off x="3780307" y="2041911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MVL</a:t>
            </a:r>
          </a:p>
        </p:txBody>
      </p:sp>
      <p:sp>
        <p:nvSpPr>
          <p:cNvPr id="63496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63497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63498" name="AutoShape 9"/>
          <p:cNvCxnSpPr>
            <a:cxnSpLocks noChangeShapeType="1"/>
            <a:stCxn id="20" idx="2"/>
            <a:endCxn id="63497" idx="0"/>
          </p:cNvCxnSpPr>
          <p:nvPr/>
        </p:nvCxnSpPr>
        <p:spPr bwMode="auto">
          <a:xfrm rot="16200000" flipH="1">
            <a:off x="4227222" y="3936709"/>
            <a:ext cx="786494" cy="750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499" name="AutoShape 10"/>
          <p:cNvCxnSpPr>
            <a:cxnSpLocks noChangeShapeType="1"/>
            <a:stCxn id="63493" idx="2"/>
            <a:endCxn id="20" idx="0"/>
          </p:cNvCxnSpPr>
          <p:nvPr/>
        </p:nvCxnSpPr>
        <p:spPr bwMode="auto">
          <a:xfrm rot="5400000">
            <a:off x="5020419" y="2198044"/>
            <a:ext cx="527250" cy="2077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0" name="AutoShape 11"/>
          <p:cNvCxnSpPr>
            <a:cxnSpLocks noChangeShapeType="1"/>
            <a:stCxn id="63494" idx="2"/>
            <a:endCxn id="20" idx="0"/>
          </p:cNvCxnSpPr>
          <p:nvPr/>
        </p:nvCxnSpPr>
        <p:spPr bwMode="auto">
          <a:xfrm rot="16200000" flipH="1">
            <a:off x="2821731" y="2077293"/>
            <a:ext cx="538363" cy="230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2" name="AutoShape 13"/>
          <p:cNvCxnSpPr>
            <a:cxnSpLocks noChangeShapeType="1"/>
            <a:stCxn id="63495" idx="2"/>
            <a:endCxn id="20" idx="0"/>
          </p:cNvCxnSpPr>
          <p:nvPr/>
        </p:nvCxnSpPr>
        <p:spPr bwMode="auto">
          <a:xfrm rot="16200000" flipH="1">
            <a:off x="3969128" y="3224690"/>
            <a:ext cx="544327" cy="75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3" name="AutoShape 14"/>
          <p:cNvCxnSpPr>
            <a:cxnSpLocks noChangeShapeType="1"/>
            <a:stCxn id="20" idx="2"/>
            <a:endCxn id="63496" idx="0"/>
          </p:cNvCxnSpPr>
          <p:nvPr/>
        </p:nvCxnSpPr>
        <p:spPr bwMode="auto">
          <a:xfrm rot="5400000">
            <a:off x="3370766" y="3846915"/>
            <a:ext cx="802369" cy="94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504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292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dirty="0"/>
              <a:t>Tulolähteet yhtiössä </a:t>
            </a:r>
          </a:p>
          <a:p>
            <a:r>
              <a:rPr lang="fi-FI" dirty="0"/>
              <a:t>(yhteisö) </a:t>
            </a:r>
          </a:p>
        </p:txBody>
      </p:sp>
      <p:sp>
        <p:nvSpPr>
          <p:cNvPr id="63505" name="Tekstiruutu 16"/>
          <p:cNvSpPr txBox="1">
            <a:spLocks noChangeArrowheads="1"/>
          </p:cNvSpPr>
          <p:nvPr/>
        </p:nvSpPr>
        <p:spPr bwMode="auto">
          <a:xfrm>
            <a:off x="6691995" y="4700894"/>
            <a:ext cx="242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dirty="0"/>
              <a:t>Tulolajit osakkaalla</a:t>
            </a:r>
          </a:p>
          <a:p>
            <a:r>
              <a:rPr lang="fi-FI" dirty="0"/>
              <a:t>(luonnollinen henkilö) </a:t>
            </a:r>
          </a:p>
        </p:txBody>
      </p:sp>
      <p:sp>
        <p:nvSpPr>
          <p:cNvPr id="63508" name="Tekstiruutu 45"/>
          <p:cNvSpPr txBox="1">
            <a:spLocks noChangeArrowheads="1"/>
          </p:cNvSpPr>
          <p:nvPr/>
        </p:nvSpPr>
        <p:spPr bwMode="auto">
          <a:xfrm>
            <a:off x="2281377" y="4200525"/>
            <a:ext cx="595035" cy="415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 dirty="0"/>
              <a:t>8 %</a:t>
            </a:r>
          </a:p>
        </p:txBody>
      </p:sp>
      <p:cxnSp>
        <p:nvCxnSpPr>
          <p:cNvPr id="19" name="Suora yhdysviiva 18"/>
          <p:cNvCxnSpPr/>
          <p:nvPr/>
        </p:nvCxnSpPr>
        <p:spPr bwMode="auto">
          <a:xfrm>
            <a:off x="867353" y="4058264"/>
            <a:ext cx="7326042" cy="15489"/>
          </a:xfrm>
          <a:prstGeom prst="line">
            <a:avLst/>
          </a:prstGeom>
          <a:solidFill>
            <a:srgbClr val="EBEEF4"/>
          </a:solidFill>
          <a:ln w="38100" cap="flat" cmpd="sng" algn="ctr">
            <a:solidFill>
              <a:srgbClr val="D58A2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787875" y="3500638"/>
            <a:ext cx="914400" cy="418218"/>
          </a:xfrm>
          <a:prstGeom prst="rect">
            <a:avLst/>
          </a:prstGeom>
          <a:solidFill>
            <a:srgbClr val="EBEEF4">
              <a:alpha val="3098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 dirty="0">
                <a:solidFill>
                  <a:schemeClr val="tx1"/>
                </a:solidFill>
                <a:latin typeface="Optima" pitchFamily="34" charset="0"/>
              </a:rPr>
              <a:t>OSINKO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Yritystulo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81125"/>
            <a:ext cx="8423275" cy="4745038"/>
          </a:xfrm>
        </p:spPr>
        <p:txBody>
          <a:bodyPr/>
          <a:lstStyle/>
          <a:p>
            <a:pPr eaLnBrk="1" hangingPunct="1"/>
            <a:r>
              <a:rPr lang="fi-FI"/>
              <a:t>Yritystulon pääomatulo-osuus erotetaan yritystoimintaa sidotun varallisuuden perusteella</a:t>
            </a:r>
          </a:p>
          <a:p>
            <a:pPr lvl="1" eaLnBrk="1" hangingPunct="1"/>
            <a:r>
              <a:rPr lang="fi-FI"/>
              <a:t>Laki varojen arvostamisesta verotuksessa (nettovarallisuus)</a:t>
            </a:r>
          </a:p>
          <a:p>
            <a:pPr eaLnBrk="1" hangingPunct="1"/>
            <a:r>
              <a:rPr lang="fi-FI"/>
              <a:t>Yritystuloa kolmessa eri muodossa</a:t>
            </a:r>
          </a:p>
          <a:p>
            <a:pPr lvl="1" eaLnBrk="1" hangingPunct="1"/>
            <a:r>
              <a:rPr lang="fi-FI"/>
              <a:t>yksityinen liikkeen- ja ammatinharjoittaja (toiminta omissa nimissä ilman yhtiötä / toiminimi)</a:t>
            </a:r>
          </a:p>
          <a:p>
            <a:pPr lvl="1" eaLnBrk="1" hangingPunct="1"/>
            <a:r>
              <a:rPr lang="fi-FI"/>
              <a:t>henkilöyhtiöt (ay, ky)</a:t>
            </a:r>
          </a:p>
          <a:p>
            <a:pPr lvl="1" eaLnBrk="1" hangingPunct="1"/>
            <a:r>
              <a:rPr lang="fi-FI"/>
              <a:t>yhteisö (oy, osuuskunta)</a:t>
            </a:r>
          </a:p>
          <a:p>
            <a:pPr lvl="1" eaLnBrk="1" hangingPunct="1"/>
            <a:endParaRPr 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n numeron paikkamerkki 2"/>
          <p:cNvSpPr txBox="1">
            <a:spLocks noGrp="1"/>
          </p:cNvSpPr>
          <p:nvPr/>
        </p:nvSpPr>
        <p:spPr bwMode="auto">
          <a:xfrm>
            <a:off x="8408988" y="539750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28F0406-9C73-41C4-A43C-E11426730DC1}" type="slidenum">
              <a:rPr lang="fi-FI" sz="1000">
                <a:solidFill>
                  <a:schemeClr val="bg1"/>
                </a:solidFill>
              </a:rPr>
              <a:pPr algn="r"/>
              <a:t>13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140200" y="419100"/>
            <a:ext cx="9652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2051050" y="347663"/>
            <a:ext cx="914400" cy="9144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Kuolinpesä</a:t>
            </a: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7020272" y="26064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>
              <a:alpha val="2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Ay / </a:t>
            </a:r>
            <a:r>
              <a:rPr lang="fi-FI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Ky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(</a:t>
            </a:r>
            <a:r>
              <a:rPr lang="fi-FI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henkilyhtiö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)= 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Elinkeinoyhtymä ja 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verotusyhtymä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466725" y="4191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27655" name="AutoShape 6"/>
          <p:cNvSpPr>
            <a:spLocks/>
          </p:cNvSpPr>
          <p:nvPr/>
        </p:nvSpPr>
        <p:spPr bwMode="auto">
          <a:xfrm rot="5400000">
            <a:off x="1512094" y="-50006"/>
            <a:ext cx="287338" cy="2952750"/>
          </a:xfrm>
          <a:prstGeom prst="rightBrace">
            <a:avLst>
              <a:gd name="adj1" fmla="val 856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755650" y="2819400"/>
            <a:ext cx="1843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 jaettava aina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pääomatuloihin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 tai ansiotuloihin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(TULO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LAJI</a:t>
            </a:r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87338" y="4164013"/>
            <a:ext cx="1189037" cy="9144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Pot;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30/32 %</a:t>
            </a: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1763713" y="4164013"/>
            <a:ext cx="1152525" cy="9144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At;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progressiivinen</a:t>
            </a:r>
          </a:p>
        </p:txBody>
      </p:sp>
      <p:cxnSp>
        <p:nvCxnSpPr>
          <p:cNvPr id="27659" name="AutoShape 10"/>
          <p:cNvCxnSpPr>
            <a:cxnSpLocks noChangeShapeType="1"/>
            <a:stCxn id="27668" idx="2"/>
            <a:endCxn id="27658" idx="0"/>
          </p:cNvCxnSpPr>
          <p:nvPr/>
        </p:nvCxnSpPr>
        <p:spPr bwMode="auto">
          <a:xfrm>
            <a:off x="1016000" y="2508250"/>
            <a:ext cx="1323975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60" name="AutoShape 11"/>
          <p:cNvCxnSpPr>
            <a:cxnSpLocks noChangeShapeType="1"/>
            <a:stCxn id="27668" idx="2"/>
            <a:endCxn id="27657" idx="0"/>
          </p:cNvCxnSpPr>
          <p:nvPr/>
        </p:nvCxnSpPr>
        <p:spPr bwMode="auto">
          <a:xfrm flipH="1">
            <a:off x="882650" y="2508250"/>
            <a:ext cx="133350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61" name="AutoShape 12"/>
          <p:cNvSpPr>
            <a:spLocks/>
          </p:cNvSpPr>
          <p:nvPr/>
        </p:nvSpPr>
        <p:spPr bwMode="auto">
          <a:xfrm rot="5400000">
            <a:off x="4464844" y="959644"/>
            <a:ext cx="287338" cy="1079500"/>
          </a:xfrm>
          <a:prstGeom prst="rightBrace">
            <a:avLst>
              <a:gd name="adj1" fmla="val 313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62" name="AutoShape 13"/>
          <p:cNvSpPr>
            <a:spLocks/>
          </p:cNvSpPr>
          <p:nvPr/>
        </p:nvSpPr>
        <p:spPr bwMode="auto">
          <a:xfrm rot="5400000">
            <a:off x="7416923" y="1016125"/>
            <a:ext cx="287338" cy="936625"/>
          </a:xfrm>
          <a:prstGeom prst="rightBrace">
            <a:avLst>
              <a:gd name="adj1" fmla="val 271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3779838" y="3155950"/>
            <a:ext cx="17795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EI JAKOA pot / at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(TULO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LAJEIHIN</a:t>
            </a:r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3708400" y="4306888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Yhteisöverokanta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20 %</a:t>
            </a: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6948488" y="1571625"/>
            <a:ext cx="19558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EI verovelvollinen,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Ainoastaan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laskentayksikkö.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Yhtymässä laskettu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tulo verotetaan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yhtymän osakkailla.</a:t>
            </a:r>
          </a:p>
        </p:txBody>
      </p:sp>
      <p:cxnSp>
        <p:nvCxnSpPr>
          <p:cNvPr id="27666" name="AutoShape 17"/>
          <p:cNvCxnSpPr>
            <a:cxnSpLocks noChangeShapeType="1"/>
            <a:stCxn id="27669" idx="2"/>
            <a:endCxn id="27658" idx="0"/>
          </p:cNvCxnSpPr>
          <p:nvPr/>
        </p:nvCxnSpPr>
        <p:spPr bwMode="auto">
          <a:xfrm>
            <a:off x="1601788" y="2508250"/>
            <a:ext cx="738187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67" name="AutoShape 18"/>
          <p:cNvCxnSpPr>
            <a:cxnSpLocks noChangeShapeType="1"/>
            <a:stCxn id="27669" idx="2"/>
            <a:endCxn id="27657" idx="0"/>
          </p:cNvCxnSpPr>
          <p:nvPr/>
        </p:nvCxnSpPr>
        <p:spPr bwMode="auto">
          <a:xfrm flipH="1">
            <a:off x="882650" y="2508250"/>
            <a:ext cx="719138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68" name="Rectangle 19"/>
          <p:cNvSpPr>
            <a:spLocks noChangeArrowheads="1"/>
          </p:cNvSpPr>
          <p:nvPr/>
        </p:nvSpPr>
        <p:spPr bwMode="auto">
          <a:xfrm>
            <a:off x="684213" y="2147888"/>
            <a:ext cx="661987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69" name="Rectangle 20"/>
          <p:cNvSpPr>
            <a:spLocks noChangeArrowheads="1"/>
          </p:cNvSpPr>
          <p:nvPr/>
        </p:nvSpPr>
        <p:spPr bwMode="auto">
          <a:xfrm>
            <a:off x="1295400" y="2147888"/>
            <a:ext cx="61277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70" name="Rectangle 21"/>
          <p:cNvSpPr>
            <a:spLocks noChangeArrowheads="1"/>
          </p:cNvSpPr>
          <p:nvPr/>
        </p:nvSpPr>
        <p:spPr bwMode="auto">
          <a:xfrm>
            <a:off x="1908175" y="2147888"/>
            <a:ext cx="647700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TVL</a:t>
            </a:r>
          </a:p>
        </p:txBody>
      </p:sp>
      <p:cxnSp>
        <p:nvCxnSpPr>
          <p:cNvPr id="27671" name="AutoShape 22"/>
          <p:cNvCxnSpPr>
            <a:cxnSpLocks noChangeShapeType="1"/>
          </p:cNvCxnSpPr>
          <p:nvPr/>
        </p:nvCxnSpPr>
        <p:spPr bwMode="auto">
          <a:xfrm>
            <a:off x="2163763" y="2508250"/>
            <a:ext cx="169862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72" name="AutoShape 23"/>
          <p:cNvCxnSpPr>
            <a:cxnSpLocks noChangeShapeType="1"/>
            <a:stCxn id="27670" idx="2"/>
            <a:endCxn id="27657" idx="0"/>
          </p:cNvCxnSpPr>
          <p:nvPr/>
        </p:nvCxnSpPr>
        <p:spPr bwMode="auto">
          <a:xfrm flipH="1">
            <a:off x="882650" y="2508250"/>
            <a:ext cx="1349375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395288" y="1571625"/>
            <a:ext cx="25765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aina 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LÄHTEESSÄ</a:t>
            </a:r>
          </a:p>
        </p:txBody>
      </p:sp>
      <p:sp>
        <p:nvSpPr>
          <p:cNvPr id="27674" name="Rectangle 25"/>
          <p:cNvSpPr>
            <a:spLocks noChangeArrowheads="1"/>
          </p:cNvSpPr>
          <p:nvPr/>
        </p:nvSpPr>
        <p:spPr bwMode="auto">
          <a:xfrm>
            <a:off x="3924300" y="2508250"/>
            <a:ext cx="503238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75" name="Rectangle 26"/>
          <p:cNvSpPr>
            <a:spLocks noChangeArrowheads="1"/>
          </p:cNvSpPr>
          <p:nvPr/>
        </p:nvSpPr>
        <p:spPr bwMode="auto">
          <a:xfrm>
            <a:off x="4427538" y="2506663"/>
            <a:ext cx="539750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76" name="Rectangle 27"/>
          <p:cNvSpPr>
            <a:spLocks noChangeArrowheads="1"/>
          </p:cNvSpPr>
          <p:nvPr/>
        </p:nvSpPr>
        <p:spPr bwMode="auto">
          <a:xfrm>
            <a:off x="4932363" y="2506663"/>
            <a:ext cx="539750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TVL</a:t>
            </a:r>
          </a:p>
        </p:txBody>
      </p:sp>
      <p:sp>
        <p:nvSpPr>
          <p:cNvPr id="27677" name="Text Box 28"/>
          <p:cNvSpPr txBox="1">
            <a:spLocks noChangeArrowheads="1"/>
          </p:cNvSpPr>
          <p:nvPr/>
        </p:nvSpPr>
        <p:spPr bwMode="auto">
          <a:xfrm>
            <a:off x="3492500" y="1858963"/>
            <a:ext cx="25765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aina 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LÄHTEESSÄ</a:t>
            </a:r>
          </a:p>
        </p:txBody>
      </p:sp>
      <p:sp>
        <p:nvSpPr>
          <p:cNvPr id="27678" name="Text Box 29"/>
          <p:cNvSpPr txBox="1">
            <a:spLocks noChangeArrowheads="1"/>
          </p:cNvSpPr>
          <p:nvPr/>
        </p:nvSpPr>
        <p:spPr bwMode="auto">
          <a:xfrm>
            <a:off x="6567488" y="3371850"/>
            <a:ext cx="25765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aina TULOLÄHTEESSÄ</a:t>
            </a:r>
          </a:p>
        </p:txBody>
      </p:sp>
      <p:sp>
        <p:nvSpPr>
          <p:cNvPr id="27679" name="Rectangle 30"/>
          <p:cNvSpPr>
            <a:spLocks noChangeArrowheads="1"/>
          </p:cNvSpPr>
          <p:nvPr/>
        </p:nvSpPr>
        <p:spPr bwMode="auto">
          <a:xfrm>
            <a:off x="7092950" y="4021138"/>
            <a:ext cx="50323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80" name="Rectangle 31"/>
          <p:cNvSpPr>
            <a:spLocks noChangeArrowheads="1"/>
          </p:cNvSpPr>
          <p:nvPr/>
        </p:nvSpPr>
        <p:spPr bwMode="auto">
          <a:xfrm>
            <a:off x="7596188" y="4019550"/>
            <a:ext cx="539750" cy="360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81" name="Rectangle 32"/>
          <p:cNvSpPr>
            <a:spLocks noChangeArrowheads="1"/>
          </p:cNvSpPr>
          <p:nvPr/>
        </p:nvSpPr>
        <p:spPr bwMode="auto">
          <a:xfrm>
            <a:off x="8101013" y="4019550"/>
            <a:ext cx="539750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TVL</a:t>
            </a:r>
          </a:p>
        </p:txBody>
      </p:sp>
      <p:sp>
        <p:nvSpPr>
          <p:cNvPr id="27682" name="Rectangle 33"/>
          <p:cNvSpPr>
            <a:spLocks noChangeArrowheads="1"/>
          </p:cNvSpPr>
          <p:nvPr/>
        </p:nvSpPr>
        <p:spPr bwMode="auto">
          <a:xfrm>
            <a:off x="8558213" y="5341938"/>
            <a:ext cx="46831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7683" name="AutoShape 34"/>
          <p:cNvSpPr>
            <a:spLocks noChangeArrowheads="1"/>
          </p:cNvSpPr>
          <p:nvPr/>
        </p:nvSpPr>
        <p:spPr bwMode="auto">
          <a:xfrm>
            <a:off x="7452320" y="5301208"/>
            <a:ext cx="476250" cy="430783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Kuolinpesä</a:t>
            </a:r>
          </a:p>
        </p:txBody>
      </p:sp>
      <p:sp>
        <p:nvSpPr>
          <p:cNvPr id="27684" name="AutoShape 35"/>
          <p:cNvSpPr>
            <a:spLocks noChangeArrowheads="1"/>
          </p:cNvSpPr>
          <p:nvPr/>
        </p:nvSpPr>
        <p:spPr bwMode="auto">
          <a:xfrm>
            <a:off x="6156176" y="5229200"/>
            <a:ext cx="504825" cy="5032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cxnSp>
        <p:nvCxnSpPr>
          <p:cNvPr id="27685" name="AutoShape 36"/>
          <p:cNvCxnSpPr>
            <a:cxnSpLocks noChangeShapeType="1"/>
            <a:stCxn id="27679" idx="2"/>
            <a:endCxn id="27684" idx="0"/>
          </p:cNvCxnSpPr>
          <p:nvPr/>
        </p:nvCxnSpPr>
        <p:spPr bwMode="auto">
          <a:xfrm flipH="1">
            <a:off x="6408589" y="4381500"/>
            <a:ext cx="935980" cy="8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6" name="AutoShape 37"/>
          <p:cNvCxnSpPr>
            <a:cxnSpLocks noChangeShapeType="1"/>
            <a:stCxn id="27681" idx="2"/>
            <a:endCxn id="27684" idx="0"/>
          </p:cNvCxnSpPr>
          <p:nvPr/>
        </p:nvCxnSpPr>
        <p:spPr bwMode="auto">
          <a:xfrm flipH="1">
            <a:off x="6408589" y="4379913"/>
            <a:ext cx="1962299" cy="849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7" name="AutoShape 38"/>
          <p:cNvCxnSpPr>
            <a:cxnSpLocks noChangeShapeType="1"/>
            <a:stCxn id="27679" idx="2"/>
            <a:endCxn id="27683" idx="0"/>
          </p:cNvCxnSpPr>
          <p:nvPr/>
        </p:nvCxnSpPr>
        <p:spPr bwMode="auto">
          <a:xfrm>
            <a:off x="7344569" y="4381500"/>
            <a:ext cx="345876" cy="9197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8" name="AutoShape 39"/>
          <p:cNvCxnSpPr>
            <a:cxnSpLocks noChangeShapeType="1"/>
            <a:stCxn id="27680" idx="2"/>
            <a:endCxn id="27683" idx="0"/>
          </p:cNvCxnSpPr>
          <p:nvPr/>
        </p:nvCxnSpPr>
        <p:spPr bwMode="auto">
          <a:xfrm flipH="1">
            <a:off x="7690445" y="4379913"/>
            <a:ext cx="175618" cy="9212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9" name="AutoShape 40"/>
          <p:cNvCxnSpPr>
            <a:cxnSpLocks noChangeShapeType="1"/>
            <a:stCxn id="27680" idx="2"/>
            <a:endCxn id="27682" idx="0"/>
          </p:cNvCxnSpPr>
          <p:nvPr/>
        </p:nvCxnSpPr>
        <p:spPr bwMode="auto">
          <a:xfrm>
            <a:off x="7866063" y="4379913"/>
            <a:ext cx="927100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0" name="AutoShape 41"/>
          <p:cNvCxnSpPr>
            <a:cxnSpLocks noChangeShapeType="1"/>
            <a:stCxn id="27681" idx="2"/>
            <a:endCxn id="27682" idx="0"/>
          </p:cNvCxnSpPr>
          <p:nvPr/>
        </p:nvCxnSpPr>
        <p:spPr bwMode="auto">
          <a:xfrm>
            <a:off x="8370888" y="4379913"/>
            <a:ext cx="422275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1" name="AutoShape 42"/>
          <p:cNvCxnSpPr>
            <a:cxnSpLocks noChangeShapeType="1"/>
            <a:stCxn id="27680" idx="2"/>
            <a:endCxn id="27684" idx="0"/>
          </p:cNvCxnSpPr>
          <p:nvPr/>
        </p:nvCxnSpPr>
        <p:spPr bwMode="auto">
          <a:xfrm flipH="1">
            <a:off x="6408589" y="4379913"/>
            <a:ext cx="1457474" cy="849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2" name="AutoShape 43"/>
          <p:cNvCxnSpPr>
            <a:cxnSpLocks noChangeShapeType="1"/>
            <a:stCxn id="27679" idx="2"/>
            <a:endCxn id="27682" idx="0"/>
          </p:cNvCxnSpPr>
          <p:nvPr/>
        </p:nvCxnSpPr>
        <p:spPr bwMode="auto">
          <a:xfrm>
            <a:off x="7345363" y="4381500"/>
            <a:ext cx="1447800" cy="960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3" name="AutoShape 44"/>
          <p:cNvCxnSpPr>
            <a:cxnSpLocks noChangeShapeType="1"/>
            <a:stCxn id="27681" idx="2"/>
            <a:endCxn id="27683" idx="0"/>
          </p:cNvCxnSpPr>
          <p:nvPr/>
        </p:nvCxnSpPr>
        <p:spPr bwMode="auto">
          <a:xfrm flipH="1">
            <a:off x="7690445" y="4379913"/>
            <a:ext cx="680443" cy="9212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94" name="Tekstiruutu 71"/>
          <p:cNvSpPr txBox="1">
            <a:spLocks noChangeArrowheads="1"/>
          </p:cNvSpPr>
          <p:nvPr/>
        </p:nvSpPr>
        <p:spPr bwMode="auto">
          <a:xfrm>
            <a:off x="6111875" y="4870450"/>
            <a:ext cx="33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*</a:t>
            </a:r>
          </a:p>
        </p:txBody>
      </p:sp>
      <p:sp>
        <p:nvSpPr>
          <p:cNvPr id="27695" name="Tekstiruutu 72"/>
          <p:cNvSpPr txBox="1">
            <a:spLocks noChangeArrowheads="1"/>
          </p:cNvSpPr>
          <p:nvPr/>
        </p:nvSpPr>
        <p:spPr bwMode="auto">
          <a:xfrm>
            <a:off x="185738" y="0"/>
            <a:ext cx="33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*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5326B3-7815-47DB-8A7E-D8E88BA7ED02}" type="slidenum">
              <a:rPr lang="fi-FI" sz="1000">
                <a:solidFill>
                  <a:schemeClr val="bg1"/>
                </a:solidFill>
              </a:rPr>
              <a:pPr algn="r"/>
              <a:t>14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Palkkaa vai yritystuloa?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51765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/>
              <a:t>Maksajalla on velvollisuus todeta</a:t>
            </a:r>
          </a:p>
          <a:p>
            <a:pPr lvl="1" eaLnBrk="1" hangingPunct="1"/>
            <a:r>
              <a:rPr lang="fi-FI"/>
              <a:t>jos </a:t>
            </a:r>
            <a:r>
              <a:rPr lang="fi-FI" u="sng"/>
              <a:t>palkkaa</a:t>
            </a:r>
            <a:r>
              <a:rPr lang="fi-FI"/>
              <a:t> = ennakonpidätys ja ta:n sotu</a:t>
            </a:r>
          </a:p>
          <a:p>
            <a:pPr lvl="1" eaLnBrk="1" hangingPunct="1"/>
            <a:r>
              <a:rPr lang="fi-FI"/>
              <a:t>jos </a:t>
            </a:r>
            <a:r>
              <a:rPr lang="fi-FI" u="sng"/>
              <a:t>yritystuloa</a:t>
            </a:r>
            <a:r>
              <a:rPr lang="fi-FI"/>
              <a:t> ja enpe-rekisterissä = ei ennakonpidätystä</a:t>
            </a:r>
          </a:p>
          <a:p>
            <a:pPr lvl="1" eaLnBrk="1" hangingPunct="1"/>
            <a:r>
              <a:rPr lang="fi-FI"/>
              <a:t>riippumaton siitä missä yritysmuodossa toimintaa harjoitetaan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Palkkaa vai yritystuloa…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i-FI" sz="2800" dirty="0"/>
              <a:t>Työsuhteen tunnusmerkistöä </a:t>
            </a:r>
          </a:p>
          <a:p>
            <a:pPr lvl="1" eaLnBrk="1" hangingPunct="1"/>
            <a:r>
              <a:rPr lang="fi-FI" sz="2200" dirty="0"/>
              <a:t>työnantajan oikeus johtoon ja valvontaan</a:t>
            </a:r>
          </a:p>
          <a:p>
            <a:pPr lvl="1" eaLnBrk="1" hangingPunct="1"/>
            <a:r>
              <a:rPr lang="fi-FI" sz="2200" dirty="0" err="1"/>
              <a:t>ta:n</a:t>
            </a:r>
            <a:r>
              <a:rPr lang="fi-FI" sz="2200" dirty="0"/>
              <a:t> suorittama vastike: sairaus- ja loma-ajan palkka, muut edut</a:t>
            </a:r>
          </a:p>
          <a:p>
            <a:pPr lvl="1" eaLnBrk="1" hangingPunct="1"/>
            <a:r>
              <a:rPr lang="fi-FI" sz="2200" dirty="0" err="1"/>
              <a:t>ta</a:t>
            </a:r>
            <a:r>
              <a:rPr lang="fi-FI" sz="2200" dirty="0"/>
              <a:t> järjestänyt vakuutukset, välineet ja tarvikkeet, puuttuu yrittäjäriski</a:t>
            </a:r>
          </a:p>
          <a:p>
            <a:pPr lvl="1" eaLnBrk="1" hangingPunct="1"/>
            <a:r>
              <a:rPr lang="fi-FI" sz="2200" dirty="0"/>
              <a:t>toiminta on itsenäistä toiminnallisesti ja taloudellisesti</a:t>
            </a:r>
          </a:p>
          <a:p>
            <a:pPr lvl="1" eaLnBrk="1" hangingPunct="1"/>
            <a:r>
              <a:rPr lang="fi-FI" sz="2200" dirty="0"/>
              <a:t>vastuut, velvoitteet itse kannettava ns. ”yrittäjäriski” </a:t>
            </a:r>
          </a:p>
          <a:p>
            <a:pPr lvl="1" eaLnBrk="1" hangingPunct="1"/>
            <a:r>
              <a:rPr lang="fi-FI" sz="2200" dirty="0"/>
              <a:t>aikaisempi palkkatyösuhde </a:t>
            </a:r>
            <a:r>
              <a:rPr lang="fi-FI" sz="2200" dirty="0" err="1"/>
              <a:t>ta:han</a:t>
            </a:r>
            <a:endParaRPr lang="fi-FI" sz="2200" dirty="0"/>
          </a:p>
          <a:p>
            <a:pPr lvl="1" eaLnBrk="1" hangingPunct="1"/>
            <a:r>
              <a:rPr lang="fi-FI" sz="2200" dirty="0"/>
              <a:t>mahdollisesti palkattua henkilökuntaa</a:t>
            </a:r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Palkkaa vai yritystuloa?</a:t>
            </a:r>
          </a:p>
        </p:txBody>
      </p:sp>
      <p:sp>
        <p:nvSpPr>
          <p:cNvPr id="3072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z="2000" dirty="0"/>
              <a:t>Sairaalan tiloissa suoritettu potilaiden hoito, kun kyseessä ei ollut lääkäreiden itsensä hankkimat potilaat (KHO 1988/514)</a:t>
            </a:r>
          </a:p>
          <a:p>
            <a:pPr eaLnBrk="1" hangingPunct="1"/>
            <a:r>
              <a:rPr lang="fi-FI" sz="2000" dirty="0"/>
              <a:t>Samoin palkkaa vaikka tilojen ja laitteiden käytöstä peritty lääkäriltä korvaus (KHO 1989/3702, 1977/3286, 1976/1990, 1974/1545)</a:t>
            </a:r>
          </a:p>
          <a:p>
            <a:pPr eaLnBrk="1" hangingPunct="1"/>
            <a:r>
              <a:rPr lang="fi-FI" sz="2000" dirty="0"/>
              <a:t>Omissakin tiloissa hoidetut sairaalan välittämistä potilaista maksetut korvaukset palkkaa (KHO 1982/5421)</a:t>
            </a:r>
          </a:p>
          <a:p>
            <a:pPr eaLnBrk="1" hangingPunct="1"/>
            <a:r>
              <a:rPr lang="fi-FI" sz="2000" dirty="0"/>
              <a:t>Lääkäreitä pidetty yrittäjinä kun toimineet laitoksen tiloissa / välineillä, joista maksettu vuokraa, hankkineet itse asiakkaansa ja vastanneet itse maksamattomista potilasmaksuista (KHO 1981/1231 ja 5071a)</a:t>
            </a:r>
          </a:p>
          <a:p>
            <a:pPr eaLnBrk="1" hangingPunct="1"/>
            <a:r>
              <a:rPr lang="fi-FI" sz="2000" dirty="0"/>
              <a:t>Asia tulkinnanvarainen, jolloin ennakkokannanoton hakeminen varmistaa verokohtelun.</a:t>
            </a:r>
          </a:p>
          <a:p>
            <a:pPr eaLnBrk="1" hangingPunct="1"/>
            <a:endParaRPr lang="fi-FI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Omana kysymyksenä työvoiman vuokraus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7988300" cy="4135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Työnantaja luovuttaa palveluksessaan olevan työntekijän korvausta vastaan suorittamaan toisen teettämää tämän elinkeinotoimintaan liittyvää työtä.</a:t>
            </a:r>
          </a:p>
          <a:p>
            <a:pPr>
              <a:lnSpc>
                <a:spcPct val="90000"/>
              </a:lnSpc>
            </a:pPr>
            <a:r>
              <a:rPr lang="fi-FI" dirty="0" err="1"/>
              <a:t>Vuokralleantaja</a:t>
            </a:r>
            <a:r>
              <a:rPr lang="fi-FI" dirty="0"/>
              <a:t> maksaa palkan ja huolehtii työnantajavelvoitteen vaikka työn johto </a:t>
            </a:r>
            <a:r>
              <a:rPr lang="fi-FI" dirty="0" err="1"/>
              <a:t>vuokralleottajalla</a:t>
            </a:r>
            <a:endParaRPr lang="fi-FI" dirty="0"/>
          </a:p>
          <a:p>
            <a:pPr>
              <a:lnSpc>
                <a:spcPct val="90000"/>
              </a:lnSpc>
            </a:pPr>
            <a:r>
              <a:rPr lang="fi-FI" dirty="0"/>
              <a:t>Edellyttää aitoa yritystoimintaa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Ei yhdenmiehenyhtiössä yrittäjän työpanoksen vuokraamista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Yritysmuotojen verotus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263650"/>
            <a:ext cx="7953375" cy="4745038"/>
          </a:xfrm>
          <a:noFill/>
        </p:spPr>
        <p:txBody>
          <a:bodyPr lIns="92075" tIns="46038" rIns="92075" bIns="46038"/>
          <a:lstStyle/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Toiminimen perustaminen helppoa ja nopeaa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Veroilmoitus toimitetaan omalla lomakkeella, mutta verotus henkilöllä</a:t>
            </a:r>
          </a:p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Avoin yhtiö /kommandiittiyhtiö perustetaan erikseen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Veroilmoitus omalla lomakkeella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Yhtiön voitto jaetaan verotettavaksi vastuunalaisille yhtiömiehille, </a:t>
            </a:r>
            <a:r>
              <a:rPr lang="fi-FI" sz="2100" dirty="0" err="1"/>
              <a:t>at/pot</a:t>
            </a:r>
            <a:r>
              <a:rPr lang="fi-FI" sz="2100" dirty="0"/>
              <a:t> –jako</a:t>
            </a:r>
          </a:p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Osakeyhtiön perustaminen vaatii pääoman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Yhtiön ja osakkaiden varallisuuspiiri erillisiä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000" dirty="0"/>
              <a:t>Yhtiön veroilmoitus omalla lomakkeella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000" dirty="0"/>
              <a:t>Osakeyhtiötä verotetaan itsenäisesti yhteisöverokannalla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endParaRPr lang="fi-FI" sz="2100" dirty="0"/>
          </a:p>
          <a:p>
            <a:pPr marL="742950" lvl="1" indent="-285750" defTabSz="762000" eaLnBrk="1" hangingPunct="1">
              <a:lnSpc>
                <a:spcPct val="90000"/>
              </a:lnSpc>
            </a:pPr>
            <a:endParaRPr lang="fi-FI" sz="2000" dirty="0"/>
          </a:p>
          <a:p>
            <a:pPr marL="342900" indent="-342900" defTabSz="762000"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Voitonjako eri toimintamuodoissa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088" y="1052513"/>
            <a:ext cx="7953375" cy="4745037"/>
          </a:xfrm>
          <a:noFill/>
        </p:spPr>
        <p:txBody>
          <a:bodyPr lIns="92075" tIns="46038" rIns="92075" bIns="46038"/>
          <a:lstStyle/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/>
              <a:t>Toiminimi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voidaan ottaa verovapaita yksityisottoja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u="sng" dirty="0"/>
              <a:t>ei voi maksaa palkkaa</a:t>
            </a:r>
            <a:r>
              <a:rPr lang="fi-FI" sz="1800" dirty="0"/>
              <a:t> toiminimen haltijalle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Verotus yhtiömiehellä (</a:t>
            </a:r>
            <a:r>
              <a:rPr lang="fi-FI" sz="1800" dirty="0" err="1"/>
              <a:t>at/pot</a:t>
            </a:r>
            <a:r>
              <a:rPr lang="fi-FI" sz="1800" dirty="0"/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/>
              <a:t>0 % / 10 % / 20 % </a:t>
            </a:r>
            <a:r>
              <a:rPr lang="fi-FI" sz="1600" dirty="0" err="1"/>
              <a:t>evl-nettovaroista</a:t>
            </a:r>
            <a:endParaRPr lang="fi-FI" sz="1600" dirty="0"/>
          </a:p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 err="1"/>
              <a:t>Ay/Ky</a:t>
            </a:r>
            <a:endParaRPr lang="fi-FI" sz="2000" dirty="0"/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voidaan ottaa verovapaita yksityisottoja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yhtiömiehille voidaan myös maksaa palkkaa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Verotus osakkaalla (</a:t>
            </a:r>
            <a:r>
              <a:rPr lang="fi-FI" sz="1800" dirty="0" err="1"/>
              <a:t>at/pot</a:t>
            </a:r>
            <a:r>
              <a:rPr lang="fi-FI" sz="1800" dirty="0"/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/>
              <a:t>20 % </a:t>
            </a:r>
            <a:r>
              <a:rPr lang="fi-FI" sz="1600" dirty="0" err="1"/>
              <a:t>evl-nettovaroista</a:t>
            </a:r>
            <a:endParaRPr lang="fi-FI" sz="1600" dirty="0"/>
          </a:p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/>
              <a:t>Oy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ei voida laillisesti ottaa yksityisottoja </a:t>
            </a:r>
            <a:r>
              <a:rPr lang="fi-FI" sz="1800" dirty="0">
                <a:cs typeface="Times New Roman" pitchFamily="18" charset="0"/>
                <a:sym typeface="Symbol" pitchFamily="18" charset="2"/>
              </a:rPr>
              <a:t> peitelty osinko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  <a:sym typeface="Symbol" pitchFamily="18" charset="2"/>
              </a:rPr>
              <a:t>voidaan nostaa palkkaa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</a:rPr>
              <a:t>voidaan nostaa osinkoja (</a:t>
            </a:r>
            <a:r>
              <a:rPr lang="fi-FI" sz="1800" dirty="0" err="1">
                <a:cs typeface="Times New Roman" pitchFamily="18" charset="0"/>
              </a:rPr>
              <a:t>at/pot</a:t>
            </a:r>
            <a:r>
              <a:rPr lang="fi-FI" sz="1800" dirty="0">
                <a:cs typeface="Times New Roman" pitchFamily="18" charset="0"/>
              </a:rPr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>
                <a:cs typeface="Times New Roman" pitchFamily="18" charset="0"/>
              </a:rPr>
              <a:t>8 % yhtiön nettovaroista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</a:rPr>
              <a:t>Nettovarallisuuden </a:t>
            </a:r>
            <a:r>
              <a:rPr lang="fi-FI" sz="1800" u="sng" dirty="0">
                <a:cs typeface="Times New Roman" pitchFamily="18" charset="0"/>
              </a:rPr>
              <a:t>kaikki</a:t>
            </a:r>
            <a:r>
              <a:rPr lang="fi-FI" sz="1800" dirty="0">
                <a:cs typeface="Times New Roman" pitchFamily="18" charset="0"/>
              </a:rPr>
              <a:t> yrityksen varat ja velat</a:t>
            </a:r>
          </a:p>
          <a:p>
            <a:pPr marL="342900" indent="-342900" defTabSz="76200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8E3BC2-13A8-4883-8E5E-B7402467AF11}" type="slidenum">
              <a:rPr lang="fi-FI" sz="1000">
                <a:solidFill>
                  <a:schemeClr val="bg1"/>
                </a:solidFill>
              </a:rPr>
              <a:pPr algn="r"/>
              <a:t>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Verovelvollisuus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 dirty="0"/>
              <a:t>Suomessa asunut </a:t>
            </a:r>
            <a:r>
              <a:rPr lang="fi-FI" u="sng" dirty="0"/>
              <a:t>henkilö </a:t>
            </a:r>
            <a:r>
              <a:rPr lang="fi-FI" dirty="0"/>
              <a:t>(ml. tmi-yrittäjä ja yhtymän osakas)</a:t>
            </a:r>
          </a:p>
          <a:p>
            <a:pPr eaLnBrk="1" hangingPunct="1"/>
            <a:r>
              <a:rPr lang="fi-FI" dirty="0"/>
              <a:t>kotimainen </a:t>
            </a:r>
            <a:r>
              <a:rPr lang="fi-FI" u="sng" dirty="0"/>
              <a:t>yhteisö</a:t>
            </a:r>
            <a:r>
              <a:rPr lang="fi-FI" dirty="0"/>
              <a:t> (mm. oy, osuuskunta, ry, säätiö)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fld id="{14A10A1B-D66D-47DC-8C63-CF5EB9F3F653}" type="slidenum">
              <a:rPr lang="fi-FI"/>
              <a:pPr/>
              <a:t>20</a:t>
            </a:fld>
            <a:endParaRPr lang="fi-FI"/>
          </a:p>
        </p:txBody>
      </p:sp>
      <p:sp>
        <p:nvSpPr>
          <p:cNvPr id="3584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0F2E6E2-A5C8-4A90-98E3-4810618C9BFC}" type="slidenum">
              <a:rPr lang="fi-FI" sz="1000">
                <a:solidFill>
                  <a:schemeClr val="bg1"/>
                </a:solidFill>
              </a:rPr>
              <a:pPr algn="r"/>
              <a:t>20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  <a:cs typeface="Arial" charset="0"/>
              </a:rPr>
              <a:t>Esimerkki 1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71600"/>
            <a:ext cx="8305800" cy="4756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PALKANSAAJA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Bruttotulot					37 000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Ansiotulo vähennysten jälkeen			35 000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Ansiotulon progressiivinen vero 18 % / 35 000			   	    </a:t>
            </a:r>
            <a:r>
              <a:rPr lang="fi-FI" sz="1700" dirty="0">
                <a:cs typeface="Arial" charset="0"/>
              </a:rPr>
              <a:t>6 346</a:t>
            </a:r>
            <a:r>
              <a:rPr lang="fi-FI" sz="17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fi-FI" sz="1700" dirty="0">
                <a:cs typeface="Arial" charset="0"/>
              </a:rPr>
              <a:t>Vero yhteensä					  6 346</a:t>
            </a:r>
            <a:r>
              <a:rPr lang="fi-FI" sz="17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solidFill>
                  <a:schemeClr val="tx2"/>
                </a:solidFill>
                <a:cs typeface="Arial" charset="0"/>
              </a:rPr>
              <a:t>	</a:t>
            </a:r>
            <a:r>
              <a:rPr lang="fi-FI" sz="1400" dirty="0">
                <a:solidFill>
                  <a:schemeClr val="tx2"/>
                </a:solidFill>
                <a:cs typeface="Arial" charset="0"/>
              </a:rPr>
              <a:t>Kaikissa esimerkeissä on oletettu, että henkilö asuu Helsingissä ja kuuluu kirkkoon.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chemeClr val="tx2"/>
                </a:solidFill>
                <a:cs typeface="Arial" charset="0"/>
              </a:rPr>
              <a:t>	Veron määrät on laskettu suoraan ilman erityisiä vähennyksiä </a:t>
            </a:r>
            <a:r>
              <a:rPr lang="fi-FI" sz="1400" dirty="0">
                <a:solidFill>
                  <a:srgbClr val="FF0000"/>
                </a:solidFill>
                <a:cs typeface="Arial" charset="0"/>
              </a:rPr>
              <a:t>www.vero.fi</a:t>
            </a:r>
            <a:r>
              <a:rPr lang="fi-FI" sz="1400" dirty="0">
                <a:solidFill>
                  <a:schemeClr val="tx2"/>
                </a:solidFill>
                <a:cs typeface="Arial" charset="0"/>
              </a:rPr>
              <a:t> sivulla olevalla veroprosenttilaskurilla (2017), ja veroprosentti on laskurin ilmoittama.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b="1" dirty="0">
                <a:solidFill>
                  <a:schemeClr val="tx2"/>
                </a:solidFill>
                <a:cs typeface="Arial" charset="0"/>
              </a:rPr>
              <a:t>	</a:t>
            </a:r>
            <a:r>
              <a:rPr lang="fi-FI" sz="1400" dirty="0">
                <a:solidFill>
                  <a:srgbClr val="404040"/>
                </a:solidFill>
              </a:rPr>
              <a:t>Palkasta menee perusprosentin lisäksi työeläkevakuutusmaksu (6,15 %)  ja työttömyysvakuutusmaksu (1,6 %).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rgbClr val="404040"/>
                </a:solidFill>
              </a:rPr>
              <a:t>	Esimerkit eivät ole täysin vertailukelpoisia, sillä tietyissä tilanteissa yritystoimintaan sidotun varallisuuden määrä vaihtelee. Palkansaajalta ei edellytetä toimintaan sidottua varallisuutta!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rgbClr val="404040"/>
                </a:solidFill>
                <a:cs typeface="Arial" charset="0"/>
              </a:rPr>
              <a:t>	Ay ja KY sekä osakeyhtiö voivat maksaa yrittäjälle myös palkkaa, mikä vaikuttaa verotuksen tasoon.</a:t>
            </a:r>
            <a:endParaRPr lang="fi-FI" sz="1400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3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fld id="{F3BC2DFC-A0EC-483A-830E-40845C9D6868}" type="slidenum">
              <a:rPr lang="fi-FI"/>
              <a:pPr/>
              <a:t>21</a:t>
            </a:fld>
            <a:endParaRPr lang="fi-FI"/>
          </a:p>
        </p:txBody>
      </p:sp>
      <p:sp>
        <p:nvSpPr>
          <p:cNvPr id="3686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BC00B4-B4DD-4491-97B9-0669D384067B}" type="slidenum">
              <a:rPr lang="fi-FI" sz="1000">
                <a:solidFill>
                  <a:schemeClr val="bg1"/>
                </a:solidFill>
              </a:rPr>
              <a:pPr algn="r"/>
              <a:t>21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1b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71600"/>
            <a:ext cx="83058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PALKANSAAJA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Bruttotulot					 137 000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Ansiotulo vähennysten jälkeen			 135 000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progressiivinen vero 40 % / 135 000			    </a:t>
            </a:r>
            <a:r>
              <a:rPr lang="fi-FI" sz="1900" dirty="0">
                <a:cs typeface="Arial" charset="0"/>
              </a:rPr>
              <a:t>51 467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900" dirty="0">
                <a:cs typeface="Arial" charset="0"/>
              </a:rPr>
              <a:t>Vero yhteensä					   51 467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900" dirty="0">
                <a:cs typeface="Times New Roman" pitchFamily="18" charset="0"/>
              </a:rPr>
              <a:t> </a:t>
            </a:r>
            <a:endParaRPr lang="fi-FI" sz="19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9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600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30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2720" y="5969347"/>
            <a:ext cx="1544637" cy="125413"/>
          </a:xfrm>
          <a:ln/>
        </p:spPr>
        <p:txBody>
          <a:bodyPr/>
          <a:lstStyle/>
          <a:p>
            <a:endParaRPr lang="fi-FI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2627908" y="189234"/>
            <a:ext cx="914499" cy="6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8028682" y="4797772"/>
            <a:ext cx="936625" cy="914400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61444" name="AutoShape 4"/>
          <p:cNvCxnSpPr>
            <a:cxnSpLocks noChangeShapeType="1"/>
            <a:stCxn id="61442" idx="2"/>
            <a:endCxn id="61448" idx="0"/>
          </p:cNvCxnSpPr>
          <p:nvPr/>
        </p:nvCxnSpPr>
        <p:spPr bwMode="auto">
          <a:xfrm>
            <a:off x="3085158" y="816321"/>
            <a:ext cx="586631" cy="452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028682" y="4150072"/>
            <a:ext cx="9366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173145" y="4942235"/>
            <a:ext cx="710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15 / </a:t>
            </a:r>
          </a:p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25 %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3636020" y="189234"/>
            <a:ext cx="914450" cy="6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Oy 1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51520" y="1268760"/>
            <a:ext cx="6840537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Luonnollisen henkilön / kp:n EVL tai MVL toiminta</a:t>
            </a:r>
          </a:p>
          <a:p>
            <a:pPr algn="l"/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Osinkotulo sisällytetään muuhun EVL / MVL toiminnan tuloihin</a:t>
            </a:r>
          </a:p>
        </p:txBody>
      </p:sp>
      <p:cxnSp>
        <p:nvCxnSpPr>
          <p:cNvPr id="61449" name="AutoShape 9"/>
          <p:cNvCxnSpPr>
            <a:cxnSpLocks noChangeShapeType="1"/>
            <a:stCxn id="61447" idx="2"/>
            <a:endCxn id="61448" idx="0"/>
          </p:cNvCxnSpPr>
          <p:nvPr/>
        </p:nvCxnSpPr>
        <p:spPr bwMode="auto">
          <a:xfrm flipH="1">
            <a:off x="3671789" y="816321"/>
            <a:ext cx="421456" cy="452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251520" y="2492722"/>
            <a:ext cx="68405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Poistetaan osinkojen verovapaa osa eli 15 tai 25 % osinkotulosta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51520" y="3213447"/>
            <a:ext cx="69008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EVL ja MVL toiminnan loppuosa (sekä osinkotulot + muut tulot) jaetaan POT / AT toiminnan nettovarallisuuden perusteella</a:t>
            </a:r>
          </a:p>
        </p:txBody>
      </p:sp>
      <p:cxnSp>
        <p:nvCxnSpPr>
          <p:cNvPr id="61452" name="AutoShape 12"/>
          <p:cNvCxnSpPr>
            <a:cxnSpLocks noChangeShapeType="1"/>
            <a:stCxn id="61450" idx="3"/>
            <a:endCxn id="61445" idx="0"/>
          </p:cNvCxnSpPr>
          <p:nvPr/>
        </p:nvCxnSpPr>
        <p:spPr bwMode="auto">
          <a:xfrm>
            <a:off x="7092057" y="2681635"/>
            <a:ext cx="1404938" cy="14684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251520" y="4797772"/>
            <a:ext cx="4105275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 30 / 34 %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251520" y="4150072"/>
            <a:ext cx="41052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 (määrä, joka vastaa 0 /10 / 20 % EVL / MVL toiminnan nettovaroista)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4356795" y="4797772"/>
            <a:ext cx="2808287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Progressiivinen vero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4356795" y="4150072"/>
            <a:ext cx="28082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AT (ylimenevä osa)</a:t>
            </a:r>
          </a:p>
          <a:p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61457" name="AutoShape 17"/>
          <p:cNvCxnSpPr>
            <a:cxnSpLocks noChangeShapeType="1"/>
            <a:stCxn id="61448" idx="2"/>
            <a:endCxn id="61450" idx="0"/>
          </p:cNvCxnSpPr>
          <p:nvPr/>
        </p:nvCxnSpPr>
        <p:spPr bwMode="auto">
          <a:xfrm>
            <a:off x="3672582" y="2194272"/>
            <a:ext cx="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458" name="AutoShape 18"/>
          <p:cNvCxnSpPr>
            <a:cxnSpLocks noChangeShapeType="1"/>
            <a:stCxn id="61450" idx="2"/>
            <a:endCxn id="61451" idx="0"/>
          </p:cNvCxnSpPr>
          <p:nvPr/>
        </p:nvCxnSpPr>
        <p:spPr bwMode="auto">
          <a:xfrm>
            <a:off x="3672582" y="2868960"/>
            <a:ext cx="30163" cy="344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3851920" y="836712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4788595" y="189260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Jne…</a:t>
            </a:r>
          </a:p>
        </p:txBody>
      </p:sp>
      <p:cxnSp>
        <p:nvCxnSpPr>
          <p:cNvPr id="61461" name="AutoShape 21"/>
          <p:cNvCxnSpPr>
            <a:cxnSpLocks noChangeShapeType="1"/>
            <a:stCxn id="61451" idx="2"/>
            <a:endCxn id="61454" idx="0"/>
          </p:cNvCxnSpPr>
          <p:nvPr/>
        </p:nvCxnSpPr>
        <p:spPr bwMode="auto">
          <a:xfrm flipH="1">
            <a:off x="2304157" y="3864322"/>
            <a:ext cx="1398588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462" name="AutoShape 22"/>
          <p:cNvCxnSpPr>
            <a:cxnSpLocks noChangeShapeType="1"/>
            <a:stCxn id="61451" idx="2"/>
            <a:endCxn id="61456" idx="0"/>
          </p:cNvCxnSpPr>
          <p:nvPr/>
        </p:nvCxnSpPr>
        <p:spPr bwMode="auto">
          <a:xfrm>
            <a:off x="3702745" y="3864322"/>
            <a:ext cx="2058987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9B5C7A-B0BD-48E5-B1AC-1CC52779FDAA}" type="slidenum">
              <a:rPr lang="fi-FI" sz="1000">
                <a:solidFill>
                  <a:schemeClr val="bg1"/>
                </a:solidFill>
              </a:rPr>
              <a:pPr algn="r"/>
              <a:t>22</a:t>
            </a:fld>
            <a:endParaRPr lang="fi-FI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02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789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9B5C7A-B0BD-48E5-B1AC-1CC52779FDAA}" type="slidenum">
              <a:rPr lang="fi-FI" sz="1000">
                <a:solidFill>
                  <a:schemeClr val="bg1"/>
                </a:solidFill>
              </a:rPr>
              <a:pPr algn="r"/>
              <a:t>23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40 000				   8 000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35 000 – 8 000				 27 000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30 % x 8 000			  	   2 400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13 % x 27 000			   	   3 623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 6 023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541155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891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6EC8F2A-4232-4CCB-829A-DCED9AA322D6}" type="slidenum">
              <a:rPr lang="fi-FI" sz="1000">
                <a:solidFill>
                  <a:schemeClr val="bg1"/>
                </a:solidFill>
              </a:rPr>
              <a:pPr algn="r"/>
              <a:t>24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 b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1 000 000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1 000 000	(n. 680 000 riittäisi)		    135 000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						               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30/34 % x 135 000			      44 700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				   	               0</a:t>
            </a:r>
            <a:r>
              <a:rPr lang="fi-FI" sz="14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    44 700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40371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993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5F4F202-3AD9-4457-8C9D-5A05FCA7DDD7}" type="slidenum">
              <a:rPr lang="fi-FI" sz="1000">
                <a:solidFill>
                  <a:schemeClr val="bg1"/>
                </a:solidFill>
              </a:rPr>
              <a:pPr algn="r"/>
              <a:t>25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 c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40 000				    8 000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135 000 – 8 000				127 000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30 % x 8 000			  	    2 400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38 % x 127 000			   	  47 629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50 029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39494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096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F3FCEA-5D9E-4994-B2C6-69051F549C93}" type="slidenum">
              <a:rPr lang="fi-FI" sz="1000">
                <a:solidFill>
                  <a:schemeClr val="bg1"/>
                </a:solidFill>
              </a:rPr>
              <a:pPr algn="r"/>
              <a:t>26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8 000		  4 000		  4 000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½ x 27 000		13 500		13 500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30 % x 4 000	  	  1 200		  1 200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Ansiotulon vero 4,5 % x 13 500	  	      86		      86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Verot ovat yhteensä 		  	  1 286		  1 286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  2572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24821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198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7AEBC43-A12D-4176-A8F7-D962EAA16A91}" type="slidenum">
              <a:rPr lang="fi-FI" sz="1000">
                <a:solidFill>
                  <a:schemeClr val="bg1"/>
                </a:solidFill>
              </a:rPr>
              <a:pPr algn="r"/>
              <a:t>27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 b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1 000 000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135 000		  67 500		  67500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			           0		          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30/34 % x 67 500  	  21 750		  21 750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Ansiotulon vero 0 % x 0	  	           0		           0</a:t>
            </a: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Verot ovat yhteensä 		  	  21 750 		  21 750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  43 500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26311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301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D6ABBE4-814A-46B8-A504-B2DEC669D4D3}" type="slidenum">
              <a:rPr lang="fi-FI" sz="1000">
                <a:solidFill>
                  <a:schemeClr val="bg1"/>
                </a:solidFill>
              </a:rPr>
              <a:pPr algn="r"/>
              <a:t>28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 c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8 000		  4 000		  4 000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½ x 127 000		63 500		63 500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30 % x 4 000	  	  1 200		   1 200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Ansiotulon vero 30 % x  63 500  	17 663		 17 663 </a:t>
            </a: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Verot ovat yhteensä 		  	18 863		 18 863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37 726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095107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403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3CBED18-A3DA-4256-B732-644DD143FA68}" type="slidenum">
              <a:rPr lang="fi-FI" sz="1000">
                <a:solidFill>
                  <a:schemeClr val="bg1"/>
                </a:solidFill>
              </a:rPr>
              <a:pPr algn="r"/>
              <a:t>29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4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206500"/>
            <a:ext cx="7924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AVOIN 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35 000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>
                <a:cs typeface="Arial" charset="0"/>
              </a:rPr>
              <a:t>SOPIMUKSEN PERUSTEELLA	</a:t>
            </a:r>
            <a:r>
              <a:rPr lang="fi-FI" sz="1200" dirty="0">
                <a:cs typeface="Arial" charset="0"/>
              </a:rPr>
              <a:t>	Yhtiömies A		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70 % tuloksesta			24 500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30 % tuloksesta					10 500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60 % nettovarallisuudesta			24 000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40 % nettovarallisuudesta					16 000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24 000	  	 4 800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24 500 - 4 800			19 700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4 800		 1 400	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8 % x 19 700	 	 1 504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 2 904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16 000</a:t>
            </a:r>
            <a:r>
              <a:rPr lang="fi-FI" sz="1200" dirty="0">
                <a:cs typeface="Times New Roman" pitchFamily="18" charset="0"/>
              </a:rPr>
              <a:t>				  3</a:t>
            </a:r>
            <a:r>
              <a:rPr lang="fi-FI" sz="1200" dirty="0">
                <a:cs typeface="Arial" charset="0"/>
              </a:rPr>
              <a:t> 200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10 500 – 3 200					  7 300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3 200				     960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0 % x 7 300			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 yhteensä					     960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  			3 864</a:t>
            </a:r>
          </a:p>
        </p:txBody>
      </p:sp>
    </p:spTree>
    <p:extLst>
      <p:ext uri="{BB962C8B-B14F-4D97-AF65-F5344CB8AC3E}">
        <p14:creationId xmlns:p14="http://schemas.microsoft.com/office/powerpoint/2010/main" val="3883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2894AD-6EF3-4107-9DB8-1363DD509171}" type="slidenum">
              <a:rPr lang="fi-FI" sz="1000">
                <a:solidFill>
                  <a:schemeClr val="bg1"/>
                </a:solidFill>
              </a:rPr>
              <a:pPr algn="r"/>
              <a:t>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Laskentayksiköt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 u="sng"/>
              <a:t>Yhtymät</a:t>
            </a:r>
            <a:r>
              <a:rPr lang="fi-FI"/>
              <a:t> (elinkeinoyhtymä (mm. ay, ky), verotusyhtymä) </a:t>
            </a:r>
            <a:r>
              <a:rPr lang="fi-FI" u="sng"/>
              <a:t>ei</a:t>
            </a:r>
            <a:r>
              <a:rPr lang="fi-FI"/>
              <a:t>vät ole verovelvollisia.</a:t>
            </a:r>
          </a:p>
          <a:p>
            <a:pPr eaLnBrk="1" hangingPunct="1"/>
            <a:r>
              <a:rPr lang="fi-FI"/>
              <a:t>Yhtymät ovat laskentayksikköjä, joiden puhdas tulo jaetaan yhtymän osakkaille verotettavaksi.</a:t>
            </a:r>
          </a:p>
          <a:p>
            <a:pPr eaLnBrk="1" hangingPunct="1"/>
            <a:endParaRPr lang="fi-FI"/>
          </a:p>
          <a:p>
            <a:pPr eaLnBrk="1" hangingPunct="1"/>
            <a:endParaRPr lang="fi-FI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505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59FD705-742A-4DA7-83B3-82003A8035EC}" type="slidenum">
              <a:rPr lang="fi-FI" sz="1000">
                <a:solidFill>
                  <a:schemeClr val="bg1"/>
                </a:solidFill>
              </a:rPr>
              <a:pPr algn="r"/>
              <a:t>30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4 c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206500"/>
            <a:ext cx="7924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AVOIN 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135 000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					Yhtiömies A		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70 % tuloksesta			94 500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30 % tuloksesta					40 500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60 % nettovarallisuudesta			24 000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40 % nettovarallisuudesta					16 000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24 000	  	  4 800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94 500 - 4 800			89 700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4 800		  1 400	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33 % x 89 700	 	29 190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30 590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16 000</a:t>
            </a:r>
            <a:r>
              <a:rPr lang="fi-FI" sz="1200" dirty="0">
                <a:cs typeface="Times New Roman" pitchFamily="18" charset="0"/>
              </a:rPr>
              <a:t>				  3</a:t>
            </a:r>
            <a:r>
              <a:rPr lang="fi-FI" sz="1200" dirty="0">
                <a:cs typeface="Arial" charset="0"/>
              </a:rPr>
              <a:t> 200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40 500 – 3 200					37 300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3 200				     960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19,5 % x 37 300				  7 209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 yhteensä					  8 169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  			38 759</a:t>
            </a:r>
          </a:p>
        </p:txBody>
      </p:sp>
    </p:spTree>
    <p:extLst>
      <p:ext uri="{BB962C8B-B14F-4D97-AF65-F5344CB8AC3E}">
        <p14:creationId xmlns:p14="http://schemas.microsoft.com/office/powerpoint/2010/main" val="3879092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608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D5A9C40-613F-41E2-8C80-590B4DA87EB9}" type="slidenum">
              <a:rPr lang="fi-FI" sz="1000">
                <a:solidFill>
                  <a:schemeClr val="bg1"/>
                </a:solidFill>
              </a:rPr>
              <a:pPr algn="r"/>
              <a:t>31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5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146175"/>
            <a:ext cx="8047037" cy="4745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KOMMANDIITTIYHTIÖ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35 000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					Vastuunalainen yhtiömies A	Äänetön 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B:n pääomasijoitukselle maksettu korko 15 % x 30 000 			  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30 000 					  4 500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4 500 – 4 500				       	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</a:t>
            </a:r>
            <a:r>
              <a:rPr lang="fi-FI" sz="1200">
                <a:cs typeface="Arial" charset="0"/>
              </a:rPr>
              <a:t>x 4 500</a:t>
            </a:r>
            <a:r>
              <a:rPr lang="fi-FI" sz="1200" dirty="0">
                <a:cs typeface="Arial" charset="0"/>
              </a:rPr>
              <a:t>		  		  	  1 350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					   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 					  	  1 350</a:t>
            </a:r>
            <a:r>
              <a:rPr lang="fi-FI" sz="1200" b="1" dirty="0">
                <a:cs typeface="Arial" charset="0"/>
              </a:rPr>
              <a:t>	</a:t>
            </a:r>
            <a:endParaRPr lang="fi-FI" sz="1200" b="1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200" b="1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Times New Roman" pitchFamily="18" charset="0"/>
              </a:rPr>
              <a:t>A:n osuus tuloksesta 			30 500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10 000		  2 000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30 500 – 2 000			28 500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2 000		     600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14,5 % x 28 500		  4 010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  4 610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	 		5 960</a:t>
            </a:r>
            <a:endParaRPr lang="fi-FI" sz="1200" dirty="0"/>
          </a:p>
          <a:p>
            <a:pPr eaLnBrk="1" hangingPunct="1">
              <a:lnSpc>
                <a:spcPct val="90000"/>
              </a:lnSpc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2503415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899592" y="627787"/>
            <a:ext cx="913904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5076056" y="627787"/>
            <a:ext cx="987177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1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156176" y="627787"/>
            <a:ext cx="915120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2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14313" y="5236325"/>
            <a:ext cx="451691" cy="914400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681492" y="5236325"/>
            <a:ext cx="1693408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60423" name="AutoShape 7"/>
          <p:cNvCxnSpPr>
            <a:cxnSpLocks noChangeShapeType="1"/>
            <a:stCxn id="60418" idx="2"/>
            <a:endCxn id="60424" idx="0"/>
          </p:cNvCxnSpPr>
          <p:nvPr/>
        </p:nvCxnSpPr>
        <p:spPr bwMode="auto">
          <a:xfrm flipH="1">
            <a:off x="1294607" y="1254428"/>
            <a:ext cx="61937" cy="3334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14313" y="4588625"/>
            <a:ext cx="21605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85750" y="5523663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222375" y="5523663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462463" y="1707313"/>
            <a:ext cx="34194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  8 % nettovarallisuudesta Oy 1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831672" y="4378391"/>
            <a:ext cx="1768401" cy="702183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4600073" y="4378391"/>
            <a:ext cx="752549" cy="701609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889209" y="4460993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 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4566753" y="4450463"/>
            <a:ext cx="1467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1438275" y="12755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2816184" y="3445580"/>
            <a:ext cx="25273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 osingot yhteensä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4462463" y="2140700"/>
            <a:ext cx="34258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&gt; 8 % nettovarallisuudesta Oy 1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4462463" y="3004300"/>
            <a:ext cx="34258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&gt; 8 % nettovarallisuudesta Oy 2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4462463" y="2572500"/>
            <a:ext cx="3419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  8 % nettovarallisuudesta Oy 2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6911975" y="1204075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5580633" y="127506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>
            <a:off x="6588696" y="127506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cxnSp>
        <p:nvCxnSpPr>
          <p:cNvPr id="60441" name="AutoShape 25"/>
          <p:cNvCxnSpPr>
            <a:cxnSpLocks noChangeShapeType="1"/>
            <a:stCxn id="60434" idx="2"/>
          </p:cNvCxnSpPr>
          <p:nvPr/>
        </p:nvCxnSpPr>
        <p:spPr bwMode="auto">
          <a:xfrm flipH="1">
            <a:off x="4076659" y="3821817"/>
            <a:ext cx="3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0442" name="AutoShape 26"/>
          <p:cNvCxnSpPr>
            <a:cxnSpLocks noChangeShapeType="1"/>
            <a:stCxn id="60427" idx="1"/>
            <a:endCxn id="60434" idx="0"/>
          </p:cNvCxnSpPr>
          <p:nvPr/>
        </p:nvCxnSpPr>
        <p:spPr bwMode="auto">
          <a:xfrm rot="10800000" flipV="1">
            <a:off x="4079835" y="1895432"/>
            <a:ext cx="382629" cy="155014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0443" name="AutoShape 27"/>
          <p:cNvCxnSpPr>
            <a:cxnSpLocks noChangeShapeType="1"/>
            <a:stCxn id="60437" idx="1"/>
            <a:endCxn id="60434" idx="0"/>
          </p:cNvCxnSpPr>
          <p:nvPr/>
        </p:nvCxnSpPr>
        <p:spPr bwMode="auto">
          <a:xfrm rot="10800000" flipV="1">
            <a:off x="4079835" y="2760618"/>
            <a:ext cx="382629" cy="6849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2818900" y="3994013"/>
            <a:ext cx="252461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150.000 asti 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6478588" y="5307763"/>
            <a:ext cx="630615" cy="865187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7124693" y="5307763"/>
            <a:ext cx="1874846" cy="865187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6551613" y="5596688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7702550" y="5596688"/>
            <a:ext cx="1467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6478588" y="4660063"/>
            <a:ext cx="25209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8 %:n ylimenevä osa  AT</a:t>
            </a:r>
          </a:p>
        </p:txBody>
      </p:sp>
      <p:cxnSp>
        <p:nvCxnSpPr>
          <p:cNvPr id="60451" name="AutoShape 35"/>
          <p:cNvCxnSpPr>
            <a:cxnSpLocks noChangeShapeType="1"/>
            <a:stCxn id="60435" idx="3"/>
            <a:endCxn id="60450" idx="0"/>
          </p:cNvCxnSpPr>
          <p:nvPr/>
        </p:nvCxnSpPr>
        <p:spPr bwMode="auto">
          <a:xfrm flipH="1">
            <a:off x="7739063" y="2329613"/>
            <a:ext cx="149225" cy="2330450"/>
          </a:xfrm>
          <a:prstGeom prst="bentConnector4">
            <a:avLst>
              <a:gd name="adj1" fmla="val -304259"/>
              <a:gd name="adj2" fmla="val 8003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0452" name="AutoShape 36"/>
          <p:cNvCxnSpPr>
            <a:cxnSpLocks noChangeShapeType="1"/>
            <a:stCxn id="60436" idx="3"/>
            <a:endCxn id="60450" idx="0"/>
          </p:cNvCxnSpPr>
          <p:nvPr/>
        </p:nvCxnSpPr>
        <p:spPr bwMode="auto">
          <a:xfrm flipH="1">
            <a:off x="7739063" y="3193213"/>
            <a:ext cx="149225" cy="1466850"/>
          </a:xfrm>
          <a:prstGeom prst="bentConnector4">
            <a:avLst>
              <a:gd name="adj1" fmla="val -153190"/>
              <a:gd name="adj2" fmla="val 562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0453" name="Text Box 37"/>
          <p:cNvSpPr txBox="1">
            <a:spLocks noChangeArrowheads="1"/>
          </p:cNvSpPr>
          <p:nvPr/>
        </p:nvSpPr>
        <p:spPr bwMode="auto">
          <a:xfrm>
            <a:off x="7394575" y="646863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Jne…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0" y="204238"/>
            <a:ext cx="34008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Osinkoverotus v. 2014 alkaen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2798211" y="5522122"/>
            <a:ext cx="423390" cy="702183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3237089" y="5522122"/>
            <a:ext cx="2082072" cy="717673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2855747" y="5604724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 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4569096" y="5594194"/>
            <a:ext cx="1564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787923" y="5137744"/>
            <a:ext cx="254010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150.000 ylittävä osa </a:t>
            </a:r>
          </a:p>
        </p:txBody>
      </p:sp>
      <p:sp>
        <p:nvSpPr>
          <p:cNvPr id="45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C67D22-A20B-4B77-B1A9-73B157499F99}" type="slidenum">
              <a:rPr lang="fi-FI" sz="1000">
                <a:solidFill>
                  <a:schemeClr val="bg1"/>
                </a:solidFill>
              </a:rPr>
              <a:pPr algn="r"/>
              <a:t>32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6" name="Dian numeron paikkamerkki 4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80821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710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C67D22-A20B-4B77-B1A9-73B157499F99}" type="slidenum">
              <a:rPr lang="fi-FI" sz="1000">
                <a:solidFill>
                  <a:schemeClr val="bg1"/>
                </a:solidFill>
              </a:rPr>
              <a:pPr algn="r"/>
              <a:t>33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6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7848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OSAKEYHTIÖ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verotus: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nettovarallisuus on 	40 000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verotettava tulo		35 000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 20 % x 35 000		  7 000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Osinkona jaetaan koko voitto			28 000		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Osakkaan verotus: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</a:t>
            </a:r>
            <a:r>
              <a:rPr lang="fi-FI" sz="1100" dirty="0">
                <a:cs typeface="Arial" charset="0"/>
              </a:rPr>
              <a:t>Yrittäjähuojennus (verotettavaa POT 25 % ja vapaata 75 %)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 8 % osakkeen matemaattisesta arvosta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 ja enintään 150 000 €	30/34 % x (25 % x 3 200 €) = 240 € (75 % verovapaa)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 8 %:n ylimenevästä osasta (24 800)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 75 % veronalaista ansiotuloa  18 600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(25% verovapaata = 6 200)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Pääomatulon vero 30 % x  800	            	     240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Ansiotulon vero 7 % x 18 600			  1 217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Osakkaan verot ovat yhteensä		  1 457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/>
              <a:t>KAIKKI VEROT YHTEENSÄ   		  8 457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38068026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813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607E1A-AC8A-4D48-8CCF-B6BB30D99642}" type="slidenum">
              <a:rPr lang="fi-FI" sz="1000">
                <a:solidFill>
                  <a:schemeClr val="bg1"/>
                </a:solidFill>
              </a:rPr>
              <a:pPr algn="r"/>
              <a:t>34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6 b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78486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OSAKEYHTIÖ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verotus: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nettovarallisuus on 	1 000 000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verotettava tulo		   135 000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 20 % x 135 000		     27 000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Osinkona jaetaan koko voitto			108 000		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Osakkaan verotus: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  <a:r>
              <a:rPr lang="fi-FI" sz="1000" dirty="0">
                <a:cs typeface="Arial" charset="0"/>
              </a:rPr>
              <a:t>Yrittäjähuojennus (verotettavaa POT 25 % ja vapaata 75 %)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 8 % osakkeen matemaattisesta arvosta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i-FI" sz="1000" dirty="0">
                <a:cs typeface="Arial" charset="0"/>
              </a:rPr>
              <a:t> ja enintään 150 000 €	30/34 % x (25 % x 80 000 €) = 6 000 € (75 % verovapaa)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 8 %:n ylimenevästä osasta (28 000)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 75 % veronalaista ansiotuloa  21 000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endParaRPr lang="fi-FI" sz="10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Pääomatulon vero 30 % x  (25 % x 80 000)           6 000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Ansiotulon vero 	(9 %) x 21 000	  	  1 892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Osakkaan verot ovat yhteensä		  7 892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i-FI" sz="10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/>
              <a:t>KAIKKI VEROT YHTEENSÄ   		34 892</a:t>
            </a:r>
          </a:p>
          <a:p>
            <a:pPr eaLnBrk="1" hangingPunct="1">
              <a:buFont typeface="Wingdings" pitchFamily="2" charset="2"/>
              <a:buNone/>
            </a:pP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42213648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358775"/>
            <a:ext cx="7056438" cy="1036638"/>
          </a:xfrm>
        </p:spPr>
        <p:txBody>
          <a:bodyPr/>
          <a:lstStyle/>
          <a:p>
            <a:pPr eaLnBrk="1" hangingPunct="1"/>
            <a:r>
              <a:rPr lang="fi-FI" b="1"/>
              <a:t>Suora / välillinen omistus</a:t>
            </a:r>
          </a:p>
        </p:txBody>
      </p:sp>
      <p:sp>
        <p:nvSpPr>
          <p:cNvPr id="239619" name="Document"/>
          <p:cNvSpPr>
            <a:spLocks noEditPoints="1" noChangeArrowheads="1"/>
          </p:cNvSpPr>
          <p:nvPr/>
        </p:nvSpPr>
        <p:spPr bwMode="auto">
          <a:xfrm>
            <a:off x="2479675" y="1827213"/>
            <a:ext cx="315913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1514475" y="2327275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50182" name="Text Box 11"/>
          <p:cNvSpPr txBox="1">
            <a:spLocks noChangeArrowheads="1"/>
          </p:cNvSpPr>
          <p:nvPr/>
        </p:nvSpPr>
        <p:spPr bwMode="auto">
          <a:xfrm>
            <a:off x="2870200" y="3084513"/>
            <a:ext cx="995363" cy="862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Osinko-tulo TVL</a:t>
            </a:r>
          </a:p>
          <a:p>
            <a:pPr algn="l"/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2857500" y="3949700"/>
            <a:ext cx="574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  <a:p>
            <a:pPr algn="l"/>
            <a:endParaRPr lang="fi-FI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4" name="Text Box 13"/>
          <p:cNvSpPr txBox="1">
            <a:spLocks noChangeArrowheads="1"/>
          </p:cNvSpPr>
          <p:nvPr/>
        </p:nvSpPr>
        <p:spPr bwMode="auto">
          <a:xfrm>
            <a:off x="3432175" y="3949700"/>
            <a:ext cx="4318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  <a:p>
            <a:pPr algn="l"/>
            <a:endParaRPr lang="fi-FI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5" name="Text Box 14"/>
          <p:cNvSpPr txBox="1">
            <a:spLocks noChangeArrowheads="1"/>
          </p:cNvSpPr>
          <p:nvPr/>
        </p:nvSpPr>
        <p:spPr bwMode="auto">
          <a:xfrm>
            <a:off x="3865563" y="3084513"/>
            <a:ext cx="1125537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 luovutus-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voitosta*</a:t>
            </a:r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2865438" y="4437063"/>
            <a:ext cx="535423" cy="461665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i-FI" sz="1200" dirty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POT</a:t>
            </a:r>
          </a:p>
          <a:p>
            <a:pPr algn="l">
              <a:defRPr/>
            </a:pPr>
            <a:r>
              <a:rPr lang="fi-FI" sz="1200" dirty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85 %</a:t>
            </a: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3432175" y="4449763"/>
            <a:ext cx="5241925" cy="1200150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8 % nettovarallisuudesta POT,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	josta 150.000 € asti 75 % verovapaata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 	ja tämän ylittävästä osasta 85 % veronalaista (POT)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&gt; 8 % ylittävästä osasta 75 % veronalaista ATTI</a:t>
            </a:r>
            <a:endParaRPr lang="fi-FI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fi-FI" sz="1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39633" name="Rectangle 17"/>
          <p:cNvSpPr>
            <a:spLocks noChangeArrowheads="1"/>
          </p:cNvSpPr>
          <p:nvPr/>
        </p:nvSpPr>
        <p:spPr bwMode="auto">
          <a:xfrm>
            <a:off x="3848100" y="3949700"/>
            <a:ext cx="1143000" cy="277813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POT 100 %</a:t>
            </a:r>
          </a:p>
        </p:txBody>
      </p:sp>
      <p:sp>
        <p:nvSpPr>
          <p:cNvPr id="50189" name="Text Box 18"/>
          <p:cNvSpPr txBox="1">
            <a:spLocks noChangeArrowheads="1"/>
          </p:cNvSpPr>
          <p:nvPr/>
        </p:nvSpPr>
        <p:spPr bwMode="auto">
          <a:xfrm>
            <a:off x="3459163" y="1644650"/>
            <a:ext cx="252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* </a:t>
            </a:r>
            <a:r>
              <a:rPr lang="fi-FI" sz="1400">
                <a:solidFill>
                  <a:schemeClr val="tx1"/>
                </a:solidFill>
                <a:latin typeface="Arial" charset="0"/>
                <a:cs typeface="Arial" charset="0"/>
              </a:rPr>
              <a:t>myyntihinta – hankintahinta (tai HMO)</a:t>
            </a:r>
          </a:p>
        </p:txBody>
      </p:sp>
      <p:sp>
        <p:nvSpPr>
          <p:cNvPr id="50190" name="Line 19"/>
          <p:cNvSpPr>
            <a:spLocks noChangeShapeType="1"/>
          </p:cNvSpPr>
          <p:nvPr/>
        </p:nvSpPr>
        <p:spPr bwMode="auto">
          <a:xfrm flipV="1">
            <a:off x="1955800" y="3314700"/>
            <a:ext cx="127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50191" name="Text Box 20"/>
          <p:cNvSpPr txBox="1">
            <a:spLocks noChangeArrowheads="1"/>
          </p:cNvSpPr>
          <p:nvPr/>
        </p:nvSpPr>
        <p:spPr bwMode="auto">
          <a:xfrm>
            <a:off x="1992313" y="3921125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tulo</a:t>
            </a:r>
          </a:p>
        </p:txBody>
      </p:sp>
      <p:sp>
        <p:nvSpPr>
          <p:cNvPr id="50192" name="Text Box 25"/>
          <p:cNvSpPr txBox="1">
            <a:spLocks noChangeArrowheads="1"/>
          </p:cNvSpPr>
          <p:nvPr/>
        </p:nvSpPr>
        <p:spPr bwMode="auto">
          <a:xfrm>
            <a:off x="3962400" y="1358900"/>
            <a:ext cx="149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Myyntivoitto*</a:t>
            </a:r>
          </a:p>
        </p:txBody>
      </p:sp>
      <p:cxnSp>
        <p:nvCxnSpPr>
          <p:cNvPr id="50193" name="AutoShape 26"/>
          <p:cNvCxnSpPr>
            <a:cxnSpLocks noChangeShapeType="1"/>
            <a:stCxn id="239619" idx="3"/>
            <a:endCxn id="50192" idx="1"/>
          </p:cNvCxnSpPr>
          <p:nvPr/>
        </p:nvCxnSpPr>
        <p:spPr bwMode="auto">
          <a:xfrm flipV="1">
            <a:off x="2797175" y="1544638"/>
            <a:ext cx="1165225" cy="48101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194" name="Rectangle 27"/>
          <p:cNvSpPr>
            <a:spLocks noChangeArrowheads="1"/>
          </p:cNvSpPr>
          <p:nvPr/>
        </p:nvSpPr>
        <p:spPr bwMode="auto">
          <a:xfrm>
            <a:off x="1560513" y="46402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749300" y="3175000"/>
            <a:ext cx="82550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50196" name="Rectangle 27"/>
          <p:cNvSpPr>
            <a:spLocks noChangeArrowheads="1"/>
          </p:cNvSpPr>
          <p:nvPr/>
        </p:nvSpPr>
        <p:spPr bwMode="auto">
          <a:xfrm>
            <a:off x="354013" y="46148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255588"/>
            <a:ext cx="7056438" cy="1036637"/>
          </a:xfrm>
        </p:spPr>
        <p:txBody>
          <a:bodyPr/>
          <a:lstStyle/>
          <a:p>
            <a:pPr eaLnBrk="1" hangingPunct="1"/>
            <a:r>
              <a:rPr lang="fi-FI" b="1"/>
              <a:t>Suora / välillinen omistus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333750" y="28368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39622" name="Documents"/>
          <p:cNvSpPr>
            <a:spLocks noEditPoints="1" noChangeArrowheads="1"/>
          </p:cNvSpPr>
          <p:nvPr/>
        </p:nvSpPr>
        <p:spPr bwMode="auto">
          <a:xfrm>
            <a:off x="4043363" y="3417888"/>
            <a:ext cx="344487" cy="4746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fi-FI" sz="1800">
              <a:solidFill>
                <a:schemeClr val="tx1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1206" name="AutoShape 7"/>
          <p:cNvSpPr>
            <a:spLocks noChangeArrowheads="1"/>
          </p:cNvSpPr>
          <p:nvPr/>
        </p:nvSpPr>
        <p:spPr bwMode="auto">
          <a:xfrm>
            <a:off x="3370263" y="1157288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2744788" y="2370138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100 %</a:t>
            </a:r>
          </a:p>
        </p:txBody>
      </p:sp>
      <p:cxnSp>
        <p:nvCxnSpPr>
          <p:cNvPr id="51208" name="AutoShape 9"/>
          <p:cNvCxnSpPr>
            <a:cxnSpLocks noChangeShapeType="1"/>
            <a:stCxn id="51204" idx="3"/>
            <a:endCxn id="51206" idx="6"/>
          </p:cNvCxnSpPr>
          <p:nvPr/>
        </p:nvCxnSpPr>
        <p:spPr bwMode="auto">
          <a:xfrm flipH="1" flipV="1">
            <a:off x="4284663" y="1614488"/>
            <a:ext cx="14287" cy="1619250"/>
          </a:xfrm>
          <a:prstGeom prst="curvedConnector3">
            <a:avLst>
              <a:gd name="adj1" fmla="val -165520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4457700" y="14335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Voitonjako (osinkotulon verotus)</a:t>
            </a:r>
          </a:p>
        </p:txBody>
      </p:sp>
      <p:sp>
        <p:nvSpPr>
          <p:cNvPr id="51210" name="Text Box 21"/>
          <p:cNvSpPr txBox="1">
            <a:spLocks noChangeArrowheads="1"/>
          </p:cNvSpPr>
          <p:nvPr/>
        </p:nvSpPr>
        <p:spPr bwMode="auto">
          <a:xfrm>
            <a:off x="3983038" y="4019550"/>
            <a:ext cx="895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Tulo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100 %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vapaa</a:t>
            </a:r>
          </a:p>
        </p:txBody>
      </p:sp>
      <p:sp>
        <p:nvSpPr>
          <p:cNvPr id="51211" name="Text Box 22"/>
          <p:cNvSpPr txBox="1">
            <a:spLocks noChangeArrowheads="1"/>
          </p:cNvSpPr>
          <p:nvPr/>
        </p:nvSpPr>
        <p:spPr bwMode="auto">
          <a:xfrm>
            <a:off x="5626100" y="4053417"/>
            <a:ext cx="1536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Tulo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cxnSp>
        <p:nvCxnSpPr>
          <p:cNvPr id="51212" name="AutoShape 23"/>
          <p:cNvCxnSpPr>
            <a:cxnSpLocks noChangeShapeType="1"/>
            <a:stCxn id="51206" idx="4"/>
            <a:endCxn id="51204" idx="0"/>
          </p:cNvCxnSpPr>
          <p:nvPr/>
        </p:nvCxnSpPr>
        <p:spPr bwMode="auto">
          <a:xfrm rot="5400000">
            <a:off x="3439319" y="2448719"/>
            <a:ext cx="765175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13" name="Rectangle 28"/>
          <p:cNvSpPr>
            <a:spLocks noChangeArrowheads="1"/>
          </p:cNvSpPr>
          <p:nvPr/>
        </p:nvSpPr>
        <p:spPr bwMode="auto">
          <a:xfrm>
            <a:off x="3333750" y="4916488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51214" name="Text Box 29"/>
          <p:cNvSpPr txBox="1">
            <a:spLocks noChangeArrowheads="1"/>
          </p:cNvSpPr>
          <p:nvPr/>
        </p:nvSpPr>
        <p:spPr bwMode="auto">
          <a:xfrm>
            <a:off x="2816225" y="3781425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</p:txBody>
      </p:sp>
      <p:cxnSp>
        <p:nvCxnSpPr>
          <p:cNvPr id="51215" name="AutoShape 30"/>
          <p:cNvCxnSpPr>
            <a:cxnSpLocks noChangeShapeType="1"/>
            <a:stCxn id="51204" idx="2"/>
            <a:endCxn id="51213" idx="0"/>
          </p:cNvCxnSpPr>
          <p:nvPr/>
        </p:nvCxnSpPr>
        <p:spPr bwMode="auto">
          <a:xfrm rot="5400000">
            <a:off x="3172619" y="4272757"/>
            <a:ext cx="128587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9647" name="Document"/>
          <p:cNvSpPr>
            <a:spLocks noEditPoints="1" noChangeArrowheads="1"/>
          </p:cNvSpPr>
          <p:nvPr/>
        </p:nvSpPr>
        <p:spPr bwMode="auto">
          <a:xfrm>
            <a:off x="3413125" y="2024063"/>
            <a:ext cx="315913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sp>
        <p:nvSpPr>
          <p:cNvPr id="239648" name="Document"/>
          <p:cNvSpPr>
            <a:spLocks noEditPoints="1" noChangeArrowheads="1"/>
          </p:cNvSpPr>
          <p:nvPr/>
        </p:nvSpPr>
        <p:spPr bwMode="auto">
          <a:xfrm>
            <a:off x="3151188" y="3386138"/>
            <a:ext cx="315912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cxnSp>
        <p:nvCxnSpPr>
          <p:cNvPr id="51218" name="AutoShape 33"/>
          <p:cNvCxnSpPr>
            <a:cxnSpLocks noChangeShapeType="1"/>
          </p:cNvCxnSpPr>
          <p:nvPr/>
        </p:nvCxnSpPr>
        <p:spPr bwMode="auto">
          <a:xfrm flipV="1">
            <a:off x="4298950" y="3246438"/>
            <a:ext cx="1588" cy="2078037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19" name="Rectangle 34"/>
          <p:cNvSpPr>
            <a:spLocks noChangeArrowheads="1"/>
          </p:cNvSpPr>
          <p:nvPr/>
        </p:nvSpPr>
        <p:spPr bwMode="auto">
          <a:xfrm>
            <a:off x="5724128" y="4941168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cxnSp>
        <p:nvCxnSpPr>
          <p:cNvPr id="51220" name="AutoShape 35"/>
          <p:cNvCxnSpPr>
            <a:cxnSpLocks noChangeShapeType="1"/>
            <a:stCxn id="51219" idx="0"/>
            <a:endCxn id="51204" idx="3"/>
          </p:cNvCxnSpPr>
          <p:nvPr/>
        </p:nvCxnSpPr>
        <p:spPr bwMode="auto">
          <a:xfrm rot="16200000" flipV="1">
            <a:off x="4398727" y="3133167"/>
            <a:ext cx="1708224" cy="190777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21" name="Text Box 36"/>
          <p:cNvSpPr txBox="1">
            <a:spLocks noChangeArrowheads="1"/>
          </p:cNvSpPr>
          <p:nvPr/>
        </p:nvSpPr>
        <p:spPr bwMode="auto">
          <a:xfrm>
            <a:off x="4587875" y="3659188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0,025 %</a:t>
            </a:r>
          </a:p>
        </p:txBody>
      </p:sp>
      <p:cxnSp>
        <p:nvCxnSpPr>
          <p:cNvPr id="51222" name="AutoShape 37"/>
          <p:cNvCxnSpPr>
            <a:cxnSpLocks noChangeShapeType="1"/>
            <a:stCxn id="51204" idx="2"/>
            <a:endCxn id="51213" idx="0"/>
          </p:cNvCxnSpPr>
          <p:nvPr/>
        </p:nvCxnSpPr>
        <p:spPr bwMode="auto">
          <a:xfrm rot="5400000">
            <a:off x="3172619" y="4272757"/>
            <a:ext cx="128587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223" name="AutoShape 38"/>
          <p:cNvCxnSpPr>
            <a:cxnSpLocks noChangeShapeType="1"/>
          </p:cNvCxnSpPr>
          <p:nvPr/>
        </p:nvCxnSpPr>
        <p:spPr bwMode="auto">
          <a:xfrm>
            <a:off x="4283968" y="3645024"/>
            <a:ext cx="1584176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232275" y="1829330"/>
            <a:ext cx="4716992" cy="1200329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8 % nettovarallisuudesta POT,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	josta 150.000 € asti 75 % verovapaata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 	ja tämän ylittävästä osasta 85 % veronalaista POT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&gt; 8 % ylittävästä osasta 75 % veronalaista ATTI</a:t>
            </a:r>
            <a:endParaRPr lang="fi-FI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fi-FI" sz="1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Oy:n ja osakkaan varallisuus</a:t>
            </a:r>
          </a:p>
        </p:txBody>
      </p:sp>
      <p:sp>
        <p:nvSpPr>
          <p:cNvPr id="5529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dirty="0"/>
              <a:t>Oy:llä ja osakkaalla oma varallisuus</a:t>
            </a:r>
          </a:p>
          <a:p>
            <a:pPr eaLnBrk="1" hangingPunct="1"/>
            <a:r>
              <a:rPr lang="fi-FI" dirty="0"/>
              <a:t>Yhtiön varoja käytettävä yhtiöjärjestyksen mukaisesti ja yhtiön voitto jaetaan verotuksessa avoimena osinkona</a:t>
            </a:r>
          </a:p>
          <a:p>
            <a:pPr eaLnBrk="1" hangingPunct="1"/>
            <a:r>
              <a:rPr lang="fi-FI" dirty="0"/>
              <a:t>Peitelty osinko (75 % ansiotuloa): </a:t>
            </a:r>
          </a:p>
          <a:p>
            <a:pPr marL="1047750" lvl="1" indent="-514350" eaLnBrk="1" hangingPunct="1">
              <a:buFont typeface="Arial Narrow" pitchFamily="34" charset="0"/>
              <a:buAutoNum type="arabicPeriod"/>
            </a:pPr>
            <a:r>
              <a:rPr lang="fi-FI" sz="2400" dirty="0"/>
              <a:t>Rahanarvoinen etu osakasaseman perusteella olennaisesti poikkeavalla hinnoittelulla</a:t>
            </a:r>
          </a:p>
          <a:p>
            <a:pPr marL="1047750" lvl="1" indent="-514350" eaLnBrk="1" hangingPunct="1">
              <a:buFont typeface="Arial Narrow" pitchFamily="34" charset="0"/>
              <a:buAutoNum type="arabicPeriod"/>
            </a:pPr>
            <a:r>
              <a:rPr lang="fi-FI" sz="2400" dirty="0"/>
              <a:t>Omien osakkeiden lunastus osingosta menevän veron välttämiseksi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Muuta huomioitavaa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400" dirty="0"/>
              <a:t>Tulon veronalaisuuden ja kulun vähennyskelpoisuuden lisäksi huomioitava</a:t>
            </a:r>
          </a:p>
          <a:p>
            <a:pPr lvl="1">
              <a:lnSpc>
                <a:spcPct val="90000"/>
              </a:lnSpc>
            </a:pPr>
            <a:r>
              <a:rPr lang="fi-FI" sz="2000" u="sng" dirty="0"/>
              <a:t>Ennen oy:llä oli useita tulolähteitä, nyt </a:t>
            </a:r>
            <a:r>
              <a:rPr lang="fi-FI" u="sng" dirty="0"/>
              <a:t>tämä on poistunut. </a:t>
            </a:r>
          </a:p>
          <a:p>
            <a:pPr lvl="2">
              <a:lnSpc>
                <a:spcPct val="90000"/>
              </a:lnSpc>
            </a:pPr>
            <a:r>
              <a:rPr lang="fi-FI" u="sng" dirty="0"/>
              <a:t>Arvopaperikauppa</a:t>
            </a:r>
            <a:r>
              <a:rPr lang="fi-FI" dirty="0"/>
              <a:t> </a:t>
            </a:r>
            <a:r>
              <a:rPr lang="fi-FI" b="1" u="sng" dirty="0"/>
              <a:t>oli</a:t>
            </a:r>
            <a:r>
              <a:rPr lang="fi-FI" dirty="0"/>
              <a:t> vain tietyissä tilanteissa elinkeinotoimintaa = vaikutusta tulolähteeseen ja tätä kautta myös kulujen vähennysoikeuteen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Huoneistojen </a:t>
            </a:r>
            <a:r>
              <a:rPr lang="fi-FI" u="sng" dirty="0"/>
              <a:t>vuokraus</a:t>
            </a:r>
            <a:r>
              <a:rPr lang="fi-FI" dirty="0"/>
              <a:t> </a:t>
            </a:r>
            <a:r>
              <a:rPr lang="fi-FI" b="1" u="sng" dirty="0"/>
              <a:t>oli</a:t>
            </a:r>
            <a:r>
              <a:rPr lang="fi-FI" dirty="0"/>
              <a:t> pääsääntöisesti TVL toimintaa /  tuloa</a:t>
            </a:r>
          </a:p>
          <a:p>
            <a:pPr lvl="1">
              <a:lnSpc>
                <a:spcPct val="90000"/>
              </a:lnSpc>
            </a:pPr>
            <a:r>
              <a:rPr lang="fi-FI" sz="2000" u="sng" dirty="0"/>
              <a:t>Nettovarallisuuden</a:t>
            </a:r>
            <a:r>
              <a:rPr lang="fi-FI" sz="2000" dirty="0"/>
              <a:t> laskennassa eroavaisuuksia = vaikutusta pääomatulon määrään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Osakeyhtiöllä nettovaroihin luetaan KAIKKI osakeyhtiön varat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Muissa yhtiöissä vain elinkeinotoiminnan käytössä ollut varallisuus</a:t>
            </a:r>
          </a:p>
          <a:p>
            <a:pPr lvl="1">
              <a:lnSpc>
                <a:spcPct val="90000"/>
              </a:lnSpc>
            </a:pPr>
            <a:r>
              <a:rPr lang="fi-FI" sz="2000" dirty="0"/>
              <a:t>Yritysmuodon </a:t>
            </a:r>
            <a:r>
              <a:rPr lang="fi-FI" sz="2000" u="sng" dirty="0"/>
              <a:t>muutos</a:t>
            </a:r>
            <a:r>
              <a:rPr lang="fi-FI" sz="2000" dirty="0"/>
              <a:t> pääsääntöisesti veroneutraali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Tmi &gt; ay / </a:t>
            </a:r>
            <a:r>
              <a:rPr lang="fi-FI" sz="1800" dirty="0" err="1"/>
              <a:t>ky</a:t>
            </a:r>
            <a:r>
              <a:rPr lang="fi-FI" sz="1800" dirty="0"/>
              <a:t> &gt; Oy, AY / Ky &gt; tmi (ei kuitenkaan oy &gt; </a:t>
            </a:r>
            <a:r>
              <a:rPr lang="fi-FI" sz="1800" dirty="0" err="1"/>
              <a:t>ky</a:t>
            </a:r>
            <a:r>
              <a:rPr lang="fi-FI" sz="1800" dirty="0"/>
              <a:t> / ay)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Tulot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laaja tulokäsite</a:t>
            </a:r>
          </a:p>
          <a:p>
            <a:pPr eaLnBrk="1" hangingPunct="1"/>
            <a:r>
              <a:rPr lang="fi-FI"/>
              <a:t>pelkkä varallisuuden (pääoman) siirto ei ole tuloa</a:t>
            </a:r>
          </a:p>
          <a:p>
            <a:pPr eaLnBrk="1" hangingPunct="1"/>
            <a:r>
              <a:rPr lang="fi-FI"/>
              <a:t>tuloverotus ja perintö- tai lahjaverotus ovat toisensa poissulkevia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B131F28-BB9E-42F0-9CBA-071A6CD9CD87}" type="slidenum">
              <a:rPr lang="fi-FI" sz="1000">
                <a:solidFill>
                  <a:schemeClr val="bg1"/>
                </a:solidFill>
              </a:rPr>
              <a:pPr algn="r"/>
              <a:t>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Luonnollisten henkilöiden tulolajit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357095"/>
            <a:ext cx="7924800" cy="4572000"/>
          </a:xfrm>
        </p:spPr>
        <p:txBody>
          <a:bodyPr/>
          <a:lstStyle/>
          <a:p>
            <a:pPr eaLnBrk="1" hangingPunct="1"/>
            <a:r>
              <a:rPr lang="fi-FI" dirty="0"/>
              <a:t>eriytetty tuloverojärjestelmä</a:t>
            </a:r>
          </a:p>
          <a:p>
            <a:pPr eaLnBrk="1" hangingPunct="1"/>
            <a:r>
              <a:rPr lang="fi-FI" dirty="0"/>
              <a:t>kaksi tulolajia: ansiotulot ja pääomatulot</a:t>
            </a:r>
          </a:p>
          <a:p>
            <a:pPr eaLnBrk="1" hangingPunct="1"/>
            <a:r>
              <a:rPr lang="fi-FI" dirty="0"/>
              <a:t>ansiotulojen progressiivinen verotus</a:t>
            </a:r>
          </a:p>
          <a:p>
            <a:pPr eaLnBrk="1" hangingPunct="1"/>
            <a:r>
              <a:rPr lang="fi-FI" dirty="0"/>
              <a:t>laki määrittelee ensin pääomatulot ja muu tulo on ansiotuloa</a:t>
            </a:r>
          </a:p>
          <a:p>
            <a:pPr lvl="1" eaLnBrk="1" hangingPunct="1"/>
            <a:r>
              <a:rPr lang="fi-FI" dirty="0"/>
              <a:t>Yritystoiminnan osalta kaavamainen ratkaisu</a:t>
            </a:r>
          </a:p>
          <a:p>
            <a:pPr lvl="2" eaLnBrk="1" hangingPunct="1"/>
            <a:r>
              <a:rPr lang="fi-FI" dirty="0"/>
              <a:t>Yritystoimintaan sidotun pääoman laskennallinen tuotto on pääomatuloa.</a:t>
            </a:r>
          </a:p>
          <a:p>
            <a:pPr lvl="3" eaLnBrk="1" hangingPunct="1"/>
            <a:r>
              <a:rPr lang="fi-FI" dirty="0"/>
              <a:t>Laskennassa 0, 10, 20 tai 8 prosenttia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FB0EB46-9CB7-4B72-82DF-71F8E3BDBA2B}" type="slidenum">
              <a:rPr lang="fi-FI" sz="1000">
                <a:solidFill>
                  <a:schemeClr val="bg1"/>
                </a:solidFill>
              </a:rPr>
              <a:pPr algn="r"/>
              <a:t>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Verotuksen taso 2017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81125"/>
            <a:ext cx="8329613" cy="4745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dirty="0"/>
              <a:t>Noin 23.300 € ansiotulon kokonaisveroaste n. 20 %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35.000 € ansiotulon kokonaisveroaste n. 27,32 %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40.600 € ansiotulon kokonaisveroaste n. 30 %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51.600 € ansiotulon kokonaisveroaste n. 34 %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135.000 € ansiotulon kokonaisveroaste n. 47,48 %</a:t>
            </a:r>
          </a:p>
          <a:p>
            <a:pPr eaLnBrk="1" hangingPunct="1">
              <a:lnSpc>
                <a:spcPct val="90000"/>
              </a:lnSpc>
            </a:pPr>
            <a:endParaRPr lang="fi-FI" dirty="0"/>
          </a:p>
          <a:p>
            <a:pPr eaLnBrk="1" hangingPunct="1">
              <a:lnSpc>
                <a:spcPct val="90000"/>
              </a:lnSpc>
            </a:pPr>
            <a:r>
              <a:rPr lang="fi-FI" dirty="0"/>
              <a:t>Pääomatulojen veroprosentti 30 ja 30.000 euron ylittävältä osalta 34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Yhteisöverokanta 20 %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Luonnollisten henkilöiden vähennykset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485063" cy="4572000"/>
          </a:xfrm>
        </p:spPr>
        <p:txBody>
          <a:bodyPr/>
          <a:lstStyle/>
          <a:p>
            <a:pPr eaLnBrk="1" hangingPunct="1"/>
            <a:r>
              <a:rPr lang="fi-FI" dirty="0"/>
              <a:t>Laskennallisena vähennyksenä kunnallisverotuksen ansiotulovähennys, työtulovähennys</a:t>
            </a:r>
          </a:p>
          <a:p>
            <a:pPr eaLnBrk="1" hangingPunct="1"/>
            <a:r>
              <a:rPr lang="fi-FI" dirty="0"/>
              <a:t>Tulonhankkimisvähennys vähintään 750 € tai todelliset kulut</a:t>
            </a:r>
          </a:p>
          <a:p>
            <a:pPr lvl="1" eaLnBrk="1" hangingPunct="1"/>
            <a:r>
              <a:rPr lang="fi-FI" dirty="0"/>
              <a:t>Tulon hankkimisesta tai säilyttämisestä johtuva meno &gt;&lt; yksityismeno!</a:t>
            </a:r>
          </a:p>
          <a:p>
            <a:pPr eaLnBrk="1" hangingPunct="1"/>
            <a:r>
              <a:rPr lang="fi-FI" dirty="0"/>
              <a:t>Muita vähennyksiä kodin ja työpaikan väliset matkat (750 € … 7 000 €)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959725" cy="1008063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Tulolähteet ja tulolajit</a:t>
            </a:r>
            <a:br>
              <a:rPr lang="fi-FI" dirty="0">
                <a:solidFill>
                  <a:srgbClr val="FF0000"/>
                </a:solidFill>
              </a:rPr>
            </a:b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740650" cy="4484688"/>
          </a:xfrm>
        </p:spPr>
        <p:txBody>
          <a:bodyPr/>
          <a:lstStyle/>
          <a:p>
            <a:pPr eaLnBrk="1" hangingPunct="1"/>
            <a:r>
              <a:rPr lang="fi-FI" sz="2400" dirty="0"/>
              <a:t>Verotettavan tulon laskenta tapahtuu tulolähteittäin.</a:t>
            </a:r>
          </a:p>
          <a:p>
            <a:pPr lvl="1" eaLnBrk="1" hangingPunct="1"/>
            <a:r>
              <a:rPr lang="fi-FI" sz="2000" dirty="0"/>
              <a:t>EVL</a:t>
            </a:r>
          </a:p>
          <a:p>
            <a:pPr lvl="1" eaLnBrk="1" hangingPunct="1"/>
            <a:r>
              <a:rPr lang="fi-FI" sz="2000" dirty="0"/>
              <a:t>MVL</a:t>
            </a:r>
          </a:p>
          <a:p>
            <a:pPr lvl="1" eaLnBrk="1" hangingPunct="1"/>
            <a:r>
              <a:rPr lang="fi-FI" sz="2000" dirty="0"/>
              <a:t>TVL</a:t>
            </a:r>
          </a:p>
          <a:p>
            <a:pPr eaLnBrk="1" hangingPunct="1"/>
            <a:r>
              <a:rPr lang="fi-FI" sz="2400" b="1" u="sng" dirty="0"/>
              <a:t>Luonnollisella henkilöllä</a:t>
            </a:r>
            <a:r>
              <a:rPr lang="fi-FI" sz="2400" dirty="0"/>
              <a:t> jako pääoma- ja ansiotuloihin (tulolajeihin)</a:t>
            </a:r>
          </a:p>
          <a:p>
            <a:pPr lvl="1" eaLnBrk="1" hangingPunct="1"/>
            <a:r>
              <a:rPr lang="fi-FI" sz="2800" dirty="0"/>
              <a:t>yhden tulolähteen tappiota ei voi vähentää toisen tulolähteen tulosta</a:t>
            </a:r>
          </a:p>
          <a:p>
            <a:pPr lvl="2" eaLnBrk="1" hangingPunct="1"/>
            <a:r>
              <a:rPr lang="fi-FI" dirty="0"/>
              <a:t>poikkeus:</a:t>
            </a:r>
          </a:p>
          <a:p>
            <a:pPr lvl="3" eaLnBrk="1" hangingPunct="1"/>
            <a:r>
              <a:rPr lang="fi-FI" dirty="0"/>
              <a:t>yksityinen elinkeinonharjoittaja voi vaatia, että elinkeinontoiminnan tappio vähennetään tappion syntymisvuoden pääomatuloista</a:t>
            </a:r>
          </a:p>
          <a:p>
            <a:pPr eaLnBrk="1" hangingPunct="1"/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EBB947E-7305-49D7-8BFD-E778D70582DA}" type="slidenum">
              <a:rPr lang="fi-FI" sz="1000">
                <a:solidFill>
                  <a:schemeClr val="bg1"/>
                </a:solidFill>
              </a:rPr>
              <a:pPr algn="r"/>
              <a:t>9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468313"/>
            <a:ext cx="7959725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 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Yksityinen elinkeinonharjoittaja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1341438"/>
            <a:ext cx="7740650" cy="4484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i-FI" sz="1600"/>
          </a:p>
          <a:p>
            <a:pPr eaLnBrk="1" hangingPunct="1"/>
            <a:endParaRPr lang="fi-FI" sz="2000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479550" y="2047875"/>
            <a:ext cx="4535488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600">
              <a:solidFill>
                <a:schemeClr val="tx1"/>
              </a:solidFill>
              <a:latin typeface="Optima" pitchFamily="34" charset="0"/>
            </a:endParaRP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25612" name="AutoShape 11"/>
          <p:cNvCxnSpPr>
            <a:cxnSpLocks noChangeShapeType="1"/>
            <a:stCxn id="25622" idx="2"/>
            <a:endCxn id="25608" idx="0"/>
          </p:cNvCxnSpPr>
          <p:nvPr/>
        </p:nvCxnSpPr>
        <p:spPr bwMode="auto">
          <a:xfrm>
            <a:off x="1981200" y="2767013"/>
            <a:ext cx="1317625" cy="1954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stCxn id="25622" idx="2"/>
            <a:endCxn id="25609" idx="0"/>
          </p:cNvCxnSpPr>
          <p:nvPr/>
        </p:nvCxnSpPr>
        <p:spPr bwMode="auto">
          <a:xfrm>
            <a:off x="1981200" y="2767013"/>
            <a:ext cx="3014663" cy="1938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044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Tulolähteet</a:t>
            </a:r>
          </a:p>
        </p:txBody>
      </p:sp>
      <p:sp>
        <p:nvSpPr>
          <p:cNvPr id="25617" name="Tekstiruutu 16"/>
          <p:cNvSpPr txBox="1">
            <a:spLocks noChangeArrowheads="1"/>
          </p:cNvSpPr>
          <p:nvPr/>
        </p:nvSpPr>
        <p:spPr bwMode="auto">
          <a:xfrm>
            <a:off x="7027863" y="4738688"/>
            <a:ext cx="147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Tulolajit</a:t>
            </a:r>
          </a:p>
        </p:txBody>
      </p:sp>
      <p:sp>
        <p:nvSpPr>
          <p:cNvPr id="25618" name="Tekstiruutu 43"/>
          <p:cNvSpPr txBox="1">
            <a:spLocks noChangeArrowheads="1"/>
          </p:cNvSpPr>
          <p:nvPr/>
        </p:nvSpPr>
        <p:spPr bwMode="auto">
          <a:xfrm>
            <a:off x="1130300" y="3305175"/>
            <a:ext cx="1179513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/>
              <a:t>0/10/20 %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624667" y="2309813"/>
            <a:ext cx="3318933" cy="585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600" dirty="0"/>
              <a:t>KOM osakkeiden ja kiinteistöiden luovutusvoitot (TVL 38.2 §)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1533525" y="2125663"/>
            <a:ext cx="89376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>
                <a:solidFill>
                  <a:schemeClr val="tx1"/>
                </a:solidFill>
              </a:rPr>
              <a:t>EVL</a:t>
            </a:r>
          </a:p>
        </p:txBody>
      </p:sp>
      <p:cxnSp>
        <p:nvCxnSpPr>
          <p:cNvPr id="25623" name="AutoShape 11"/>
          <p:cNvCxnSpPr>
            <a:cxnSpLocks noChangeShapeType="1"/>
            <a:stCxn id="25621" idx="2"/>
            <a:endCxn id="25608" idx="0"/>
          </p:cNvCxnSpPr>
          <p:nvPr/>
        </p:nvCxnSpPr>
        <p:spPr bwMode="auto">
          <a:xfrm rot="5400000">
            <a:off x="2878668" y="3315758"/>
            <a:ext cx="1825625" cy="98530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aalto_economics">
  <a:themeElements>
    <a:clrScheme name="Polttopist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2966</Words>
  <Application>Microsoft Office PowerPoint</Application>
  <PresentationFormat>On-screen Show (4:3)</PresentationFormat>
  <Paragraphs>539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Narrow</vt:lpstr>
      <vt:lpstr>Calibri</vt:lpstr>
      <vt:lpstr>Georgia</vt:lpstr>
      <vt:lpstr>Optima</vt:lpstr>
      <vt:lpstr>Symbol</vt:lpstr>
      <vt:lpstr>Wingdings</vt:lpstr>
      <vt:lpstr>aalto_economics</vt:lpstr>
      <vt:lpstr>Yritysverotus – Johdanto </vt:lpstr>
      <vt:lpstr>Verovelvollisuus</vt:lpstr>
      <vt:lpstr>Laskentayksiköt</vt:lpstr>
      <vt:lpstr>Tulot</vt:lpstr>
      <vt:lpstr>Luonnollisten henkilöiden tulolajit</vt:lpstr>
      <vt:lpstr>Verotuksen taso 2017</vt:lpstr>
      <vt:lpstr>Luonnollisten henkilöiden vähennykset</vt:lpstr>
      <vt:lpstr>Tulolähteet ja tulolajit </vt:lpstr>
      <vt:lpstr>Tulolähteet ja tulolajit  Yksityinen elinkeinonharjoittaja </vt:lpstr>
      <vt:lpstr>Tulolähteet ja tulolajit Henkilöyhtiöt (elinkeinoyhtymä)</vt:lpstr>
      <vt:lpstr>Tulolähteet ja tulolajit Yhteisöt (esim. osakeyhtiö ja osakas)</vt:lpstr>
      <vt:lpstr>Yritystulo</vt:lpstr>
      <vt:lpstr>PowerPoint Presentation</vt:lpstr>
      <vt:lpstr>Palkkaa vai yritystuloa?</vt:lpstr>
      <vt:lpstr>Palkkaa vai yritystuloa…</vt:lpstr>
      <vt:lpstr>Palkkaa vai yritystuloa?</vt:lpstr>
      <vt:lpstr>Omana kysymyksenä työvoiman vuokraus</vt:lpstr>
      <vt:lpstr>Yritysmuotojen verotus</vt:lpstr>
      <vt:lpstr>Voitonjako eri toimintamuodoissa</vt:lpstr>
      <vt:lpstr>Esimerkki 1</vt:lpstr>
      <vt:lpstr>Esimerkki 1b</vt:lpstr>
      <vt:lpstr>PowerPoint Presentation</vt:lpstr>
      <vt:lpstr>Esimerkki 2</vt:lpstr>
      <vt:lpstr>Esimerkki 2 b</vt:lpstr>
      <vt:lpstr>Esimerkki 2 c</vt:lpstr>
      <vt:lpstr>Esimerkki 3</vt:lpstr>
      <vt:lpstr>Esimerkki 3 b</vt:lpstr>
      <vt:lpstr>Esimerkki 3 c</vt:lpstr>
      <vt:lpstr>Esimerkki 4</vt:lpstr>
      <vt:lpstr>Esimerkki 4 c</vt:lpstr>
      <vt:lpstr>Esimerkki 5</vt:lpstr>
      <vt:lpstr>PowerPoint Presentation</vt:lpstr>
      <vt:lpstr>Esimerkki 6</vt:lpstr>
      <vt:lpstr>Esimerkki 6 b</vt:lpstr>
      <vt:lpstr>Suora / välillinen omistus</vt:lpstr>
      <vt:lpstr>Suora / välillinen omistus</vt:lpstr>
      <vt:lpstr>Oy:n ja osakkaan varallisuus</vt:lpstr>
      <vt:lpstr>Muuta huomioitavaa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Lahti Ilkka</cp:lastModifiedBy>
  <cp:revision>84</cp:revision>
  <dcterms:created xsi:type="dcterms:W3CDTF">2017-02-20T07:09:09Z</dcterms:created>
  <dcterms:modified xsi:type="dcterms:W3CDTF">2022-06-06T13:19:08Z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