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77" r:id="rId4"/>
    <p:sldId id="273" r:id="rId5"/>
    <p:sldId id="267" r:id="rId6"/>
    <p:sldId id="269" r:id="rId7"/>
    <p:sldId id="270" r:id="rId8"/>
    <p:sldId id="271" r:id="rId9"/>
    <p:sldId id="257" r:id="rId10"/>
    <p:sldId id="266" r:id="rId11"/>
    <p:sldId id="262" r:id="rId12"/>
    <p:sldId id="263" r:id="rId13"/>
    <p:sldId id="264" r:id="rId14"/>
    <p:sldId id="274" r:id="rId15"/>
    <p:sldId id="275" r:id="rId16"/>
    <p:sldId id="276" r:id="rId17"/>
    <p:sldId id="268" r:id="rId18"/>
    <p:sldId id="272" r:id="rId19"/>
    <p:sldId id="279" r:id="rId20"/>
    <p:sldId id="278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7E347-7B17-A445-95AD-E84537298D5D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4DB07-131A-DC41-8812-6C49DE794E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648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64E43-3A3D-6842-BAAF-CFCCFAFE7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37E17-C123-084B-9870-B30EF7CE1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6800A-300E-234A-8AAB-596D3C64E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1E63F-688B-6949-BD71-509B054E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C3035-94FE-7541-BFCA-30EF5386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103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97868-6E1C-4746-BE5B-6783B0C5E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448CE-C53D-0046-8519-BE8FCBA18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6FE11-32F5-B546-ACA4-A39BCE3C8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64502-16B3-A441-A38A-50CCF94C5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326C1-4CC1-474A-BB2F-EB92F105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39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03254D-7E8A-B048-B89A-8926058BE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4D881F-5E91-A94C-8A2B-33AF4D705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F7449-D241-8945-8CF2-06C0F6AD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2D668-954B-EB43-874C-A42B1DAD8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F8D4F-8DC3-7948-A630-AB0C30C7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576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B822-F50F-6946-91D4-55915E25D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4B8F6-C59A-8D46-A71F-8E4A7A266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F7BA-A6BF-2645-B8A0-030D8E9A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31028-4AEE-A34E-88B6-BBDF5F00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CB41-FFF8-7141-AF90-54598098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820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2B1B-B37E-944C-AF84-E46DB784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E23A0-1A37-504F-A43F-8EC744BB0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D3275-09AB-1D4D-A841-1296A334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09FBB-3F16-E94B-A8B9-572934BD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3BA53-658C-684B-B3E2-56D74B7A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2002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5B8C-11B5-F04C-AA70-27387A82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F07C-91C0-2E46-BC46-AFB087E7A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13B61-98D2-704C-80CB-57BB4634B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AFE99-B4B8-C14E-921E-A37E8867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2C38C-153C-D248-A91F-6A848F3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8BF50-3AEA-4548-99BD-EE088B42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295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F82C-3D56-224E-A79A-F92EC526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CDCAD-5E9B-6E45-B553-AB6E1DD6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2757F-3D9E-254A-A445-B11935FCC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1D073-E8F8-3542-8412-F685DF4CD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CA22B-220A-3D4F-920A-F162BF3D0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09AA0-8EC2-B449-98DC-2DAA13AA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9C094A-EB8C-214B-8403-74B72664E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DA8659-A064-554A-A553-217D5218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06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BC47-4EBA-A048-8F72-251400A3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F4350B-5FF2-C54E-8DD1-AAF8F98A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141141-A0C1-9C45-BB3C-8528DCB4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83751-156C-AB48-B9F2-43763E65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62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997A13-818F-C946-A3F4-17624CBF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2B8DA-DAD9-2144-B3E0-C91A4DBE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717D7-C72F-6549-A7F7-C6853BDA8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478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AC9F-BD14-4645-9D41-0F5AC31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838D4-8284-EF49-9806-7CE14B04E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6A28C-0C06-4247-BBCA-235DA3C1F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0D55C-F88D-B54D-9F60-30EA8DCCA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F4B6C-2C78-CF4F-A1BC-CDDD8179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EB907-2FA5-A74C-BA64-3581EE90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906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157DF-B768-A04E-8B00-0BD66CD5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91E36-8C00-E744-9187-E2194B38E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59987-A117-294B-A9A1-87B9174A8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97CA0-3182-104B-8BD6-9FB8F75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F0DA4-63CE-8748-9B09-057CC2FC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5973E-031B-DF43-B251-52830DED9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554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751F8C-8634-144B-8697-76571883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0FD79-8F2B-BD41-8F03-5A85DD082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616F1-1684-3545-94BF-5CAB06822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CAC8-0AAF-6C43-A8B9-0FD9F5AFF4C5}" type="datetimeFigureOut">
              <a:rPr lang="fi-FI" smtClean="0"/>
              <a:t>25.1.2023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0DB16-221C-E64A-9631-09C4B656D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8A3BE-0E46-514A-BE7E-521DE8EA0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5481-239D-D449-855E-0B95952AEC3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779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A9C33-7E24-CE4F-BA52-E59F1979C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Ilmiöoppimisprojekti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3E073-0D03-FF4D-A069-B8296967A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3200" b="1" dirty="0"/>
              <a:t>– </a:t>
            </a:r>
            <a:r>
              <a:rPr lang="en-GB" sz="3200" b="1" dirty="0" err="1"/>
              <a:t>monialaisia</a:t>
            </a:r>
            <a:r>
              <a:rPr lang="en-GB" sz="3200" b="1" dirty="0"/>
              <a:t> </a:t>
            </a:r>
            <a:r>
              <a:rPr lang="en-GB" sz="3200" b="1" dirty="0" err="1"/>
              <a:t>näkökulmia</a:t>
            </a:r>
            <a:r>
              <a:rPr lang="en-GB" sz="3200" b="1" dirty="0"/>
              <a:t> </a:t>
            </a:r>
            <a:r>
              <a:rPr lang="en-GB" sz="3200" b="1" dirty="0" err="1"/>
              <a:t>vaihtuvaan</a:t>
            </a:r>
            <a:r>
              <a:rPr lang="en-GB" sz="3200" b="1" dirty="0"/>
              <a:t> </a:t>
            </a:r>
            <a:r>
              <a:rPr lang="en-GB" sz="3200" b="1" dirty="0" err="1"/>
              <a:t>teemaan</a:t>
            </a:r>
            <a:endParaRPr lang="fi-FI" sz="3200" dirty="0"/>
          </a:p>
          <a:p>
            <a:r>
              <a:rPr lang="fi-FI" sz="3200" b="1" dirty="0"/>
              <a:t>(AXM–C1010, 3 op)</a:t>
            </a:r>
            <a:endParaRPr lang="fi-FI" sz="32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76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92C3F-2142-3042-97FD-75D8E347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BF3E8-CC30-B348-A394-9FCCEB473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248370"/>
            <a:ext cx="12191999" cy="91063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8A400-7ABC-944C-9A1A-50A494D3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759"/>
            <a:ext cx="10515600" cy="4603115"/>
          </a:xfrm>
        </p:spPr>
        <p:txBody>
          <a:bodyPr/>
          <a:lstStyle/>
          <a:p>
            <a:r>
              <a:rPr lang="en-GB" b="1" dirty="0"/>
              <a:t>“</a:t>
            </a:r>
            <a:r>
              <a:rPr lang="en-GB" b="1" i="1" dirty="0"/>
              <a:t>Among all of art subjects, visual art is well characterized by ‘visibility’. Outcomes shown in various colours and forms may be useful to interestingly express and re-make somewhat stiff and difficult educational contents of science and mathematics so visual art could be effective in achieving learning objectives.” </a:t>
            </a:r>
          </a:p>
          <a:p>
            <a:pPr marL="0" indent="0">
              <a:buNone/>
            </a:pPr>
            <a:endParaRPr lang="fi-FI" b="1" dirty="0"/>
          </a:p>
          <a:p>
            <a:r>
              <a:rPr lang="en-GB" b="1" i="1" dirty="0"/>
              <a:t>And: “Image is one of convenient methods for brain to understand and remember. Through art, a concept can be visualized, and it raises learning effects higher</a:t>
            </a:r>
            <a:r>
              <a:rPr lang="en-GB" b="1" dirty="0"/>
              <a:t>.”</a:t>
            </a:r>
            <a:endParaRPr lang="fi-FI" b="1" dirty="0"/>
          </a:p>
          <a:p>
            <a:pPr marL="0" indent="0">
              <a:buNone/>
            </a:pPr>
            <a:r>
              <a:rPr lang="fi-FI" dirty="0"/>
              <a:t>						Prof. Lee </a:t>
            </a:r>
            <a:r>
              <a:rPr lang="fi-FI" dirty="0" err="1"/>
              <a:t>Boo</a:t>
            </a:r>
            <a:r>
              <a:rPr lang="fi-FI" dirty="0"/>
              <a:t> </a:t>
            </a:r>
            <a:r>
              <a:rPr lang="fi-FI" dirty="0" err="1"/>
              <a:t>Yun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STEAM</a:t>
            </a:r>
          </a:p>
          <a:p>
            <a:endParaRPr lang="fi-F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F5DD5D-F0CB-5F47-878D-999133F1B379}"/>
              </a:ext>
            </a:extLst>
          </p:cNvPr>
          <p:cNvSpPr txBox="1"/>
          <p:nvPr/>
        </p:nvSpPr>
        <p:spPr>
          <a:xfrm>
            <a:off x="8016240" y="9753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7621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3FE81-9AE5-8742-AA0D-DE43614A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2A59CA-9D35-1146-845D-F31CB379A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371" y="206828"/>
            <a:ext cx="6444343" cy="6444343"/>
          </a:xfrm>
        </p:spPr>
      </p:pic>
    </p:spTree>
    <p:extLst>
      <p:ext uri="{BB962C8B-B14F-4D97-AF65-F5344CB8AC3E}">
        <p14:creationId xmlns:p14="http://schemas.microsoft.com/office/powerpoint/2010/main" val="88393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B1E6-1C67-6E42-A528-2921EB89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A92A6A-37DE-D446-8E72-CD597DB38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332331"/>
            <a:ext cx="5316921" cy="6410689"/>
          </a:xfrm>
        </p:spPr>
      </p:pic>
    </p:spTree>
    <p:extLst>
      <p:ext uri="{BB962C8B-B14F-4D97-AF65-F5344CB8AC3E}">
        <p14:creationId xmlns:p14="http://schemas.microsoft.com/office/powerpoint/2010/main" val="1859146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57BB-0B66-4C4E-A90A-AF1F3C9B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Alexis Rockman: </a:t>
            </a:r>
            <a:r>
              <a:rPr lang="en-GB" sz="2800" i="1" dirty="0"/>
              <a:t>The Farm</a:t>
            </a:r>
            <a:r>
              <a:rPr lang="en-GB" sz="2800" dirty="0"/>
              <a:t> (2000)</a:t>
            </a:r>
            <a:r>
              <a:rPr lang="fi-FI" sz="2800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90FDDD-9D42-7E4F-8438-BF789152D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772" y="908437"/>
            <a:ext cx="7416800" cy="5949563"/>
          </a:xfrm>
        </p:spPr>
      </p:pic>
    </p:spTree>
    <p:extLst>
      <p:ext uri="{BB962C8B-B14F-4D97-AF65-F5344CB8AC3E}">
        <p14:creationId xmlns:p14="http://schemas.microsoft.com/office/powerpoint/2010/main" val="123962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B261-0C86-4447-9382-0DFFD4E0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600" b="1" dirty="0"/>
              <a:t>Monitieteisessä (multidisciplinary) tutkimuksessa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01459-8AE7-AD4D-86AD-011D59356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FI" dirty="0"/>
              <a:t>eri tieteenalat lähestyvät tarkasteltavaa ilmiötä </a:t>
            </a:r>
            <a:r>
              <a:rPr lang="fi-FI" dirty="0"/>
              <a:t>siten, että k</a:t>
            </a:r>
            <a:r>
              <a:rPr lang="en-FI" dirty="0"/>
              <a:t>unkin tieteen- ja tiedonalan erityispiirteet säilyvät omanlaisinaan</a:t>
            </a:r>
            <a:r>
              <a:rPr lang="fi-FI" dirty="0"/>
              <a:t>. Samaa aihetta tutkitaan </a:t>
            </a:r>
            <a:r>
              <a:rPr lang="en-FI" dirty="0"/>
              <a:t>ilman, että kovin syvällistä keskustelua eri lähestymistapojen välillä pääsee syntymään. Huomio on ensisijaisesti tutkittavassa ilmiössä itsessään.</a:t>
            </a:r>
          </a:p>
          <a:p>
            <a:pPr marL="0" indent="0">
              <a:buNone/>
            </a:pPr>
            <a:endParaRPr lang="en-FI" dirty="0"/>
          </a:p>
          <a:p>
            <a:r>
              <a:rPr lang="fi-FI" dirty="0">
                <a:latin typeface="Century Schoolbook" panose="02040604050505020304" pitchFamily="18" charset="0"/>
              </a:rPr>
              <a:t>Eräänä päivänä biologi tutkii </a:t>
            </a:r>
            <a:r>
              <a:rPr lang="fi-FI" dirty="0" err="1">
                <a:latin typeface="Century Schoolbook" panose="02040604050505020304" pitchFamily="18" charset="0"/>
              </a:rPr>
              <a:t>Sambucus</a:t>
            </a:r>
            <a:r>
              <a:rPr lang="fi-FI" dirty="0">
                <a:latin typeface="Century Schoolbook" panose="02040604050505020304" pitchFamily="18" charset="0"/>
              </a:rPr>
              <a:t> </a:t>
            </a:r>
            <a:r>
              <a:rPr lang="fi-FI" dirty="0" err="1">
                <a:latin typeface="Century Schoolbook" panose="02040604050505020304" pitchFamily="18" charset="0"/>
              </a:rPr>
              <a:t>nigran</a:t>
            </a:r>
            <a:r>
              <a:rPr lang="fi-FI" dirty="0">
                <a:latin typeface="Century Schoolbook" panose="02040604050505020304" pitchFamily="18" charset="0"/>
              </a:rPr>
              <a:t> eli mustaseljan kasvuoloja </a:t>
            </a:r>
            <a:r>
              <a:rPr lang="fi-FI" dirty="0" err="1">
                <a:latin typeface="Century Schoolbook" panose="02040604050505020304" pitchFamily="18" charset="0"/>
              </a:rPr>
              <a:t>Aphis</a:t>
            </a:r>
            <a:r>
              <a:rPr lang="fi-FI" dirty="0">
                <a:latin typeface="Century Schoolbook" panose="02040604050505020304" pitchFamily="18" charset="0"/>
              </a:rPr>
              <a:t> </a:t>
            </a:r>
            <a:r>
              <a:rPr lang="fi-FI" dirty="0" err="1">
                <a:latin typeface="Century Schoolbook" panose="02040604050505020304" pitchFamily="18" charset="0"/>
              </a:rPr>
              <a:t>sambucien</a:t>
            </a:r>
            <a:r>
              <a:rPr lang="fi-FI" dirty="0">
                <a:latin typeface="Century Schoolbook" panose="02040604050505020304" pitchFamily="18" charset="0"/>
              </a:rPr>
              <a:t> hyökätessä ja insinööri tarkastelee seljan lehden välittämiä radiometrisiä signaaleja (</a:t>
            </a:r>
            <a:r>
              <a:rPr lang="fi-FI" dirty="0" err="1">
                <a:latin typeface="Century Schoolbook" panose="02040604050505020304" pitchFamily="18" charset="0"/>
              </a:rPr>
              <a:t>nm</a:t>
            </a:r>
            <a:r>
              <a:rPr lang="fi-FI" dirty="0">
                <a:latin typeface="Century Schoolbook" panose="02040604050505020304" pitchFamily="18" charset="0"/>
              </a:rPr>
              <a:t>) hyönteistutkijan havainnoidessa kuinka </a:t>
            </a:r>
            <a:r>
              <a:rPr lang="fi-FI" dirty="0" err="1">
                <a:latin typeface="Century Schoolbook" panose="02040604050505020304" pitchFamily="18" charset="0"/>
              </a:rPr>
              <a:t>Coccinellat</a:t>
            </a:r>
            <a:r>
              <a:rPr lang="fi-FI" dirty="0">
                <a:latin typeface="Century Schoolbook" panose="02040604050505020304" pitchFamily="18" charset="0"/>
              </a:rPr>
              <a:t> toukkineen saapuvat syömään </a:t>
            </a:r>
            <a:r>
              <a:rPr lang="fi-FI" dirty="0" err="1">
                <a:latin typeface="Century Schoolbook" panose="02040604050505020304" pitchFamily="18" charset="0"/>
              </a:rPr>
              <a:t>Aphideita</a:t>
            </a:r>
            <a:r>
              <a:rPr lang="fi-FI" dirty="0">
                <a:latin typeface="Century Schoolbook" panose="02040604050505020304" pitchFamily="18" charset="0"/>
              </a:rPr>
              <a:t>. Sinä päivänä tehtiin </a:t>
            </a:r>
            <a:r>
              <a:rPr lang="fi-FI" b="1" dirty="0">
                <a:latin typeface="Century Schoolbook" panose="02040604050505020304" pitchFamily="18" charset="0"/>
              </a:rPr>
              <a:t>monitieteistä tutkimusta</a:t>
            </a:r>
            <a:r>
              <a:rPr lang="fi-FI" dirty="0">
                <a:latin typeface="Century Schoolbook" panose="02040604050505020304" pitchFamily="18" charset="0"/>
              </a:rPr>
              <a:t>.</a:t>
            </a:r>
            <a:endParaRPr lang="en-FI" dirty="0">
              <a:latin typeface="Century Schoolbook" panose="02040604050505020304" pitchFamily="18" charset="0"/>
            </a:endParaRP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57474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0A59-E66B-B94F-8BE6-5EEA5437E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600" b="1" dirty="0"/>
              <a:t>Tieteidenvälinen (</a:t>
            </a:r>
            <a:r>
              <a:rPr lang="en-FI" sz="3600" b="1" i="1" dirty="0"/>
              <a:t>interdisciplinary</a:t>
            </a:r>
            <a:r>
              <a:rPr lang="en-FI" sz="3600" b="1" dirty="0"/>
              <a:t>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4335-36D5-3944-A656-22D4F3BC0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FI" dirty="0"/>
              <a:t>lähestymistapa tarkoittaa yhteistyö</a:t>
            </a:r>
            <a:r>
              <a:rPr lang="fi-FI" dirty="0" err="1"/>
              <a:t>tä</a:t>
            </a:r>
            <a:r>
              <a:rPr lang="en-FI" dirty="0"/>
              <a:t>, jossa kahden tai useamman tieteenalan käyttämiä käsitteitä, teorioita ja menetelmiä yhdistetään. </a:t>
            </a:r>
            <a:r>
              <a:rPr lang="fi-FI" dirty="0"/>
              <a:t>Pyrkimyksenä on tuottaa syvällistä tietoa, jota </a:t>
            </a:r>
            <a:r>
              <a:rPr lang="en-FI" dirty="0"/>
              <a:t>ei voi saavuttaa toisistaan erillisten tieteenalojen keinoin. </a:t>
            </a:r>
            <a:r>
              <a:rPr lang="fi-FI" dirty="0"/>
              <a:t>Monipuolinen ja laaja-alainen tutkimuskohteen tarkastelu liudentaa a</a:t>
            </a:r>
            <a:r>
              <a:rPr lang="en-FI" dirty="0"/>
              <a:t>lojenvälis</a:t>
            </a:r>
            <a:r>
              <a:rPr lang="fi-FI" dirty="0" err="1"/>
              <a:t>iä</a:t>
            </a:r>
            <a:r>
              <a:rPr lang="en-FI" dirty="0"/>
              <a:t> raja-ai</a:t>
            </a:r>
            <a:r>
              <a:rPr lang="fi-FI" dirty="0" err="1"/>
              <a:t>toja</a:t>
            </a:r>
            <a:r>
              <a:rPr lang="fi-FI" dirty="0"/>
              <a:t>.</a:t>
            </a:r>
            <a:endParaRPr lang="en-FI" dirty="0"/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pPr marL="0" indent="0">
              <a:buNone/>
            </a:pPr>
            <a:endParaRPr lang="en-FI" dirty="0"/>
          </a:p>
          <a:p>
            <a:r>
              <a:rPr lang="fi-FI" dirty="0">
                <a:latin typeface="Century Schoolbook" panose="02040604050505020304" pitchFamily="18" charset="0"/>
              </a:rPr>
              <a:t>Miten ihmeessä </a:t>
            </a:r>
            <a:r>
              <a:rPr lang="fi-FI" dirty="0" err="1">
                <a:latin typeface="Century Schoolbook" panose="02040604050505020304" pitchFamily="18" charset="0"/>
              </a:rPr>
              <a:t>Coccinellat</a:t>
            </a:r>
            <a:r>
              <a:rPr lang="fi-FI" dirty="0">
                <a:latin typeface="Century Schoolbook" panose="02040604050505020304" pitchFamily="18" charset="0"/>
              </a:rPr>
              <a:t> löysivät </a:t>
            </a:r>
            <a:r>
              <a:rPr lang="fi-FI" dirty="0" err="1">
                <a:latin typeface="Century Schoolbook" panose="02040604050505020304" pitchFamily="18" charset="0"/>
              </a:rPr>
              <a:t>Aphidi-buffet’n</a:t>
            </a:r>
            <a:r>
              <a:rPr lang="fi-FI" dirty="0">
                <a:latin typeface="Century Schoolbook" panose="02040604050505020304" pitchFamily="18" charset="0"/>
              </a:rPr>
              <a:t> niin nopeasti? Hyönteistutkija selvittelee mihin houkutuksiin </a:t>
            </a:r>
            <a:r>
              <a:rPr lang="fi-FI" dirty="0" err="1">
                <a:latin typeface="Century Schoolbook" panose="02040604050505020304" pitchFamily="18" charset="0"/>
              </a:rPr>
              <a:t>Coccinellat</a:t>
            </a:r>
            <a:r>
              <a:rPr lang="fi-FI" dirty="0">
                <a:latin typeface="Century Schoolbook" panose="02040604050505020304" pitchFamily="18" charset="0"/>
              </a:rPr>
              <a:t> lankeavat. Samassa laboratoriossa biologi tutkii </a:t>
            </a:r>
            <a:r>
              <a:rPr lang="fi-FI" dirty="0" err="1">
                <a:latin typeface="Century Schoolbook" panose="02040604050505020304" pitchFamily="18" charset="0"/>
              </a:rPr>
              <a:t>Sambucan</a:t>
            </a:r>
            <a:r>
              <a:rPr lang="fi-FI" dirty="0">
                <a:latin typeface="Century Schoolbook" panose="02040604050505020304" pitchFamily="18" charset="0"/>
              </a:rPr>
              <a:t> haihduttamien orgaanisten yhdisteiden koostumusta, ja insinööri kertoo radiometristen signaalien ilmaisevat mustaseljan kasvuvoimaa, jota tarvitaan houkutuscocktailin valmistuksessa. </a:t>
            </a:r>
            <a:r>
              <a:rPr lang="fi-FI" b="1" dirty="0">
                <a:latin typeface="Century Schoolbook" panose="02040604050505020304" pitchFamily="18" charset="0"/>
              </a:rPr>
              <a:t>Tieteidenvälisesti</a:t>
            </a:r>
            <a:r>
              <a:rPr lang="fi-FI" dirty="0">
                <a:latin typeface="Century Schoolbook" panose="02040604050505020304" pitchFamily="18" charset="0"/>
              </a:rPr>
              <a:t> selviää, miten selja kemiallisesti kiljuu pelastajansa paikalle.</a:t>
            </a:r>
            <a:r>
              <a:rPr lang="fi-FI" b="1" dirty="0">
                <a:latin typeface="Century Schoolbook" panose="02040604050505020304" pitchFamily="18" charset="0"/>
              </a:rPr>
              <a:t> </a:t>
            </a:r>
            <a:endParaRPr lang="en-FI" dirty="0">
              <a:latin typeface="Century Schoolbook" panose="02040604050505020304" pitchFamily="18" charset="0"/>
            </a:endParaRP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57221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A4D51-3AC5-8247-A992-C51D0C2E8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600" b="1" dirty="0"/>
              <a:t>Poikkitieteellisessä (</a:t>
            </a:r>
            <a:r>
              <a:rPr lang="en-FI" sz="3600" b="1" i="1" dirty="0"/>
              <a:t>transdisciplinary</a:t>
            </a:r>
            <a:r>
              <a:rPr lang="en-FI" sz="3600" b="1" dirty="0"/>
              <a:t>) tutkimuksessa</a:t>
            </a:r>
            <a:endParaRPr lang="en-FI" sz="36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B13A7-57D5-4740-9551-06D3A7E19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eri</a:t>
            </a:r>
            <a:r>
              <a:rPr lang="en-FI" dirty="0"/>
              <a:t> tiedon- ja tieteenalojen </a:t>
            </a:r>
            <a:r>
              <a:rPr lang="fi-FI" dirty="0"/>
              <a:t>yhteen</a:t>
            </a:r>
            <a:r>
              <a:rPr lang="en-FI" dirty="0"/>
              <a:t>tuomisesta syntyy kokonaan uusia</a:t>
            </a:r>
            <a:r>
              <a:rPr lang="fi-FI" dirty="0"/>
              <a:t>, kokonaisvaltaisempia ja omintakeisempiakin </a:t>
            </a:r>
            <a:r>
              <a:rPr lang="en-FI" dirty="0"/>
              <a:t>ajattelemisen ja tietämisen tapoja</a:t>
            </a:r>
            <a:r>
              <a:rPr lang="fi-FI" dirty="0"/>
              <a:t> tutkittavasta asiasta </a:t>
            </a:r>
            <a:r>
              <a:rPr lang="en-FI" dirty="0"/>
              <a:t>eri alojen lähestymist</a:t>
            </a:r>
            <a:r>
              <a:rPr lang="fi-FI" dirty="0" err="1"/>
              <a:t>apojen</a:t>
            </a:r>
            <a:r>
              <a:rPr lang="fi-FI" dirty="0"/>
              <a:t> vaikuttaessa toisiinsa</a:t>
            </a:r>
            <a:r>
              <a:rPr lang="en-FI" dirty="0"/>
              <a:t> ja muutta</a:t>
            </a:r>
            <a:r>
              <a:rPr lang="fi-FI" dirty="0" err="1"/>
              <a:t>essa</a:t>
            </a:r>
            <a:r>
              <a:rPr lang="en-FI" dirty="0"/>
              <a:t> toisiaan. </a:t>
            </a:r>
          </a:p>
          <a:p>
            <a:pPr marL="0" indent="0">
              <a:buNone/>
            </a:pPr>
            <a:endParaRPr lang="en-FI" dirty="0"/>
          </a:p>
          <a:p>
            <a:pPr marL="0" indent="0">
              <a:buNone/>
            </a:pPr>
            <a:endParaRPr lang="en-FI" dirty="0"/>
          </a:p>
          <a:p>
            <a:r>
              <a:rPr lang="fi-FI" dirty="0">
                <a:latin typeface="Century Schoolbook" panose="02040604050505020304" pitchFamily="18" charset="0"/>
              </a:rPr>
              <a:t>Biologi, insinööri ja hyönteistutkija tapaavat kahvilassa kirjallisuudentutkijan, joka tarkastelee kirvatematiikkaa Louise </a:t>
            </a:r>
            <a:r>
              <a:rPr lang="fi-FI" dirty="0" err="1">
                <a:latin typeface="Century Schoolbook" panose="02040604050505020304" pitchFamily="18" charset="0"/>
              </a:rPr>
              <a:t>Glückin</a:t>
            </a:r>
            <a:r>
              <a:rPr lang="fi-FI" dirty="0">
                <a:latin typeface="Century Schoolbook" panose="02040604050505020304" pitchFamily="18" charset="0"/>
              </a:rPr>
              <a:t> runokirjassa </a:t>
            </a:r>
            <a:r>
              <a:rPr lang="fi-FI" i="1" dirty="0" err="1">
                <a:latin typeface="Century Schoolbook" panose="02040604050505020304" pitchFamily="18" charset="0"/>
              </a:rPr>
              <a:t>The</a:t>
            </a:r>
            <a:r>
              <a:rPr lang="fi-FI" i="1" dirty="0">
                <a:latin typeface="Century Schoolbook" panose="02040604050505020304" pitchFamily="18" charset="0"/>
              </a:rPr>
              <a:t> Wild Iris</a:t>
            </a:r>
            <a:r>
              <a:rPr lang="fi-FI" dirty="0">
                <a:latin typeface="Century Schoolbook" panose="02040604050505020304" pitchFamily="18" charset="0"/>
              </a:rPr>
              <a:t>. Puutarhuri on jättänyt sairaan kasvin terveiden viereen ja runon minä vertaa itseään kasvilta kasville hyppiviin kirvalaumoihin. Yhtäkkiä kaikki tutkijat oivaltavat puutarhurin </a:t>
            </a:r>
            <a:r>
              <a:rPr lang="fi-FI" b="1" dirty="0">
                <a:latin typeface="Century Schoolbook" panose="02040604050505020304" pitchFamily="18" charset="0"/>
              </a:rPr>
              <a:t>poikkitieteellisen</a:t>
            </a:r>
            <a:r>
              <a:rPr lang="fi-FI" dirty="0">
                <a:latin typeface="Century Schoolbook" panose="02040604050505020304" pitchFamily="18" charset="0"/>
              </a:rPr>
              <a:t> roolin kasvattamisessa.</a:t>
            </a:r>
            <a:endParaRPr lang="en-FI" dirty="0">
              <a:latin typeface="Century Schoolbook" panose="02040604050505020304" pitchFamily="18" charset="0"/>
            </a:endParaRP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16492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DB822-A0B1-BE40-A58A-C8A642DC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6" name="Content Placeholder 5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FAF4888E-BE39-B54D-9FE2-15C1CA2752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418321" y="883336"/>
            <a:ext cx="6866380" cy="5128591"/>
          </a:xfrm>
        </p:spPr>
      </p:pic>
      <p:pic>
        <p:nvPicPr>
          <p:cNvPr id="8" name="Content Placeholder 7" descr="Background pattern&#10;&#10;Description automatically generated">
            <a:extLst>
              <a:ext uri="{FF2B5EF4-FFF2-40B4-BE49-F238E27FC236}">
                <a16:creationId xmlns:a16="http://schemas.microsoft.com/office/drawing/2014/main" id="{84AF2AA9-5C35-D546-9264-524FF865A8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356315" y="860515"/>
            <a:ext cx="6866379" cy="5128591"/>
          </a:xfrm>
        </p:spPr>
      </p:pic>
    </p:spTree>
    <p:extLst>
      <p:ext uri="{BB962C8B-B14F-4D97-AF65-F5344CB8AC3E}">
        <p14:creationId xmlns:p14="http://schemas.microsoft.com/office/powerpoint/2010/main" val="3186831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F2DD0-9728-24DF-91D9-8D88382F44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br>
              <a:rPr lang="en-GB" sz="2000" dirty="0"/>
            </a:br>
            <a:endParaRPr lang="en-FI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B6E58-C36D-FCE6-5B87-1140CAEB11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32386" y="-28038"/>
            <a:ext cx="4897821" cy="6929567"/>
          </a:xfrm>
        </p:spPr>
      </p:pic>
    </p:spTree>
    <p:extLst>
      <p:ext uri="{BB962C8B-B14F-4D97-AF65-F5344CB8AC3E}">
        <p14:creationId xmlns:p14="http://schemas.microsoft.com/office/powerpoint/2010/main" val="301391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0FC5E1B-E90F-D295-AF6A-599EA84C9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10510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FI"/>
          </a:p>
        </p:txBody>
      </p:sp>
      <p:pic>
        <p:nvPicPr>
          <p:cNvPr id="2049" name="Picture 25" descr="Diagram&#10;&#10;Description automatically generated">
            <a:extLst>
              <a:ext uri="{FF2B5EF4-FFF2-40B4-BE49-F238E27FC236}">
                <a16:creationId xmlns:a16="http://schemas.microsoft.com/office/drawing/2014/main" id="{C16F01C2-66C6-FD1C-02D1-4175212B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46" y="352096"/>
            <a:ext cx="8267891" cy="63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1C0278B-A3D6-D605-5818-57B58A5D5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02" y="5120910"/>
            <a:ext cx="382123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en-FI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altLang="en-FI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en-FI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altLang="en-FI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en-FI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altLang="en-FI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Ilmi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isen oppimiskokonaisuuden m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ää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rittely teorian pohjalta (L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hdesm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</a:t>
            </a:r>
            <a:r>
              <a:rPr kumimoji="0" lang="fi-FI" altLang="en-FI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 2019)</a:t>
            </a:r>
            <a:endParaRPr kumimoji="0" lang="fi-FI" altLang="en-FI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6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15349-4901-AD4B-A098-4BF2F983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7FE69A-BF48-C141-A67D-1B8A36C6B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50372"/>
            <a:ext cx="12192000" cy="9106371"/>
          </a:xfrm>
        </p:spPr>
      </p:pic>
    </p:spTree>
    <p:extLst>
      <p:ext uri="{BB962C8B-B14F-4D97-AF65-F5344CB8AC3E}">
        <p14:creationId xmlns:p14="http://schemas.microsoft.com/office/powerpoint/2010/main" val="276048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66C4-AACF-FD51-5FD2-E9F26DE0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2400" b="1" dirty="0">
                <a:solidFill>
                  <a:schemeClr val="accent6">
                    <a:lumMod val="75000"/>
                  </a:schemeClr>
                </a:solidFill>
              </a:rPr>
              <a:t>Kirjallisuutta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655C2-6650-0A20-6C9F-8D0F59765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5834"/>
            <a:ext cx="5181600" cy="51370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56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Cazden</a:t>
            </a:r>
            <a:r>
              <a:rPr lang="en-GB" sz="5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Courtney; Cope, Bill; Fairclough, Norman; Gee, Jim; et al. </a:t>
            </a:r>
            <a:r>
              <a:rPr lang="en-GB" sz="5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London Group </a:t>
            </a:r>
            <a:r>
              <a:rPr lang="en-GB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1996. “A pedagogy of multiliteracies: Designing social futures.” </a:t>
            </a:r>
            <a:r>
              <a:rPr lang="en-GB" sz="5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Harvard Educational Review</a:t>
            </a:r>
            <a:r>
              <a:rPr lang="en-GB" sz="5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Spring 1996; 66, 1; Research Library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GB" sz="56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5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Dewey, J</a:t>
            </a:r>
            <a:r>
              <a:rPr lang="en-GB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1916. Democracy and Education. Pennsylvania State University: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 Classics Series Publication.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GB" sz="5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nsee.memberclicks.net</a:t>
            </a:r>
            <a:r>
              <a:rPr lang="en-GB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/assets/docs/</a:t>
            </a:r>
            <a:r>
              <a:rPr lang="en-GB" sz="5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KnowledgeCenter</a:t>
            </a:r>
            <a:r>
              <a:rPr lang="en-GB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/Building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5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ExpEduc</a:t>
            </a:r>
            <a:r>
              <a:rPr lang="en-GB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5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BooksReports</a:t>
            </a:r>
            <a:r>
              <a:rPr lang="en-GB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/10.%20democracy%20and%20education%20by%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20dewey.pdf. 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Hakkarainen, K., Lonka, K. &amp; Lipponen, L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1999. Tutkiva oppiminen. Älykkään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toiminnan rajat ja niiden ylittäminen. Helsinki: WSOY.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Hakkarainen, K., Lipponen, L. &amp; Lonka, K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2004. Tutkiva oppiminen. Järki,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tunne ja kulttuuri oppimisen sytyttäjinä. Helsinki: </a:t>
            </a:r>
            <a:r>
              <a:rPr lang="fi-FI" sz="5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WSOY.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Hollo, J.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1927. Kasvatuksen teoria. Johdantoa yleiseen kasvatusoppiin. Porvoo: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WSOY.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5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900829-0994-6A75-1C46-FF718921D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Koskenniemi, M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1978. Opetuksen teoriaa kohti. Helsinki: Otava.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Lonka, K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2015. Oivaltava oppiminen. </a:t>
            </a:r>
            <a:r>
              <a:rPr lang="en-US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Helsinki: Otava.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5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5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Lonka</a:t>
            </a:r>
            <a:r>
              <a:rPr lang="en-GB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</a:t>
            </a:r>
            <a:r>
              <a:rPr lang="en-GB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2018. Phenomenal learning from Finland.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Keuruu: Otava.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Lähdesmäki, S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2021. </a:t>
            </a:r>
            <a:r>
              <a:rPr lang="fi-FI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Ilmiölähtöisen oppimiskokonaisuuden suunnitteluun ohjaavan mallin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i-FI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ehittäminen ILO-suunnitteluprosessin malliksi opettajaopiskelijoiden opetusharjoittelussa. </a:t>
            </a:r>
            <a:r>
              <a:rPr lang="en-US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</a:t>
            </a:r>
            <a:r>
              <a:rPr lang="en-US" sz="5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Jyväskylä</a:t>
            </a:r>
            <a:r>
              <a:rPr lang="en-US" sz="5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Faculty of Education and Psychology, JYU dissertations 363.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Saarinen, J., Venäläinen, S., Johnson, P., </a:t>
            </a:r>
            <a:r>
              <a:rPr lang="fi-FI" sz="5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Cantel</a:t>
            </a: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H., Jakobsson, G., Koivisto, P.,</a:t>
            </a:r>
            <a:r>
              <a:rPr lang="en-FI" sz="5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Routti</a:t>
            </a: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M., Väänänen, J., Huhtanen, M., Kivistö, A. &amp; Viitala, M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2019.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OPS-työn askelia. Esi- ja perusopetuksen opetussuunnitelman perusteiden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toimeenpanon arviointi. Kansallinen koulutuskeskuksen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arviointikeskus. Tampere: </a:t>
            </a:r>
            <a:r>
              <a:rPr lang="fi-FI" sz="5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PunaMusta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Oy.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5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5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Salo, A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1935. Alakansakoulun opetussuunnitelma kokonaisopetusperiaatteen</a:t>
            </a:r>
            <a:r>
              <a:rPr lang="en-FI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5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mukaan. Helsinki.</a:t>
            </a:r>
            <a:endParaRPr lang="en-FI" sz="5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976640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A9F4-EC0E-0CB0-2DF4-340FD24F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3200" b="1" dirty="0">
                <a:solidFill>
                  <a:schemeClr val="accent6">
                    <a:lumMod val="75000"/>
                  </a:schemeClr>
                </a:solidFill>
              </a:rPr>
              <a:t>POPS 2016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2E04F-2528-FB79-7224-17A82697F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itseohjautuvuuden kehittyminen </a:t>
            </a: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tiedollisten taitojen kehittyminen </a:t>
            </a:r>
            <a:endParaRPr lang="fi-FI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oppijan omien kokemusten ja kysymysten herääminen ongelmanratkaisuprosessissa</a:t>
            </a:r>
          </a:p>
          <a:p>
            <a:endParaRPr lang="fi-FI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fi-FI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monialaiset oppimiskokonaisuudet (OK) </a:t>
            </a: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kokonaisvaltaisuus </a:t>
            </a: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integroitu oppiminen </a:t>
            </a:r>
          </a:p>
          <a:p>
            <a:r>
              <a:rPr lang="fi-FI" sz="24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ilmiökeskeisyys  </a:t>
            </a:r>
            <a:endParaRPr lang="en-FI" sz="240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56861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ss, sky, outdoor, dirt&#10;&#10;Description automatically generated">
            <a:extLst>
              <a:ext uri="{FF2B5EF4-FFF2-40B4-BE49-F238E27FC236}">
                <a16:creationId xmlns:a16="http://schemas.microsoft.com/office/drawing/2014/main" id="{C89F6179-5EEE-C24F-9F58-358C5A62C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228" y="643466"/>
            <a:ext cx="83775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4841-F0F9-4543-97F4-33BB5FAA5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04D6AD1-F606-F541-9831-AF607357E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253" y="39514"/>
            <a:ext cx="5760832" cy="6818486"/>
          </a:xfrm>
        </p:spPr>
      </p:pic>
    </p:spTree>
    <p:extLst>
      <p:ext uri="{BB962C8B-B14F-4D97-AF65-F5344CB8AC3E}">
        <p14:creationId xmlns:p14="http://schemas.microsoft.com/office/powerpoint/2010/main" val="3962774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3333-926F-1646-B2EC-AA99BDF6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FI" sz="2400" dirty="0"/>
              <a:t>Margherita Pevere: Semina aeternitatis </a:t>
            </a:r>
          </a:p>
        </p:txBody>
      </p:sp>
      <p:pic>
        <p:nvPicPr>
          <p:cNvPr id="5" name="Content Placeholder 4" descr="A picture containing indoor, aquarium, vessel&#10;&#10;Description automatically generated">
            <a:extLst>
              <a:ext uri="{FF2B5EF4-FFF2-40B4-BE49-F238E27FC236}">
                <a16:creationId xmlns:a16="http://schemas.microsoft.com/office/drawing/2014/main" id="{53904250-E152-544B-8869-D512B601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76" y="872266"/>
            <a:ext cx="10773103" cy="6006091"/>
          </a:xfrm>
        </p:spPr>
      </p:pic>
    </p:spTree>
    <p:extLst>
      <p:ext uri="{BB962C8B-B14F-4D97-AF65-F5344CB8AC3E}">
        <p14:creationId xmlns:p14="http://schemas.microsoft.com/office/powerpoint/2010/main" val="74957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6925-84F2-704C-B050-A0CA879B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4682"/>
          </a:xfrm>
        </p:spPr>
        <p:txBody>
          <a:bodyPr>
            <a:normAutofit/>
          </a:bodyPr>
          <a:lstStyle/>
          <a:p>
            <a:r>
              <a:rPr lang="en-FI" sz="2400" dirty="0"/>
              <a:t>Otto Karvonen: Rasistit puoleen hintaan (Riihimäki 2017)</a:t>
            </a:r>
          </a:p>
        </p:txBody>
      </p:sp>
      <p:pic>
        <p:nvPicPr>
          <p:cNvPr id="5" name="Content Placeholder 4" descr="A picture containing text, person, people, several&#10;&#10;Description automatically generated">
            <a:extLst>
              <a:ext uri="{FF2B5EF4-FFF2-40B4-BE49-F238E27FC236}">
                <a16:creationId xmlns:a16="http://schemas.microsoft.com/office/drawing/2014/main" id="{EC3BAE5E-510B-5142-9CB1-302ED9888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974" y="846064"/>
            <a:ext cx="8845537" cy="5899293"/>
          </a:xfrm>
        </p:spPr>
      </p:pic>
    </p:spTree>
    <p:extLst>
      <p:ext uri="{BB962C8B-B14F-4D97-AF65-F5344CB8AC3E}">
        <p14:creationId xmlns:p14="http://schemas.microsoft.com/office/powerpoint/2010/main" val="303395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suit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EF4ED919-1E55-8E43-94AE-6EABA38F0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410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C0567-6C2E-114E-B141-2EC921D9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824737"/>
          </a:xfrm>
        </p:spPr>
        <p:txBody>
          <a:bodyPr anchor="b">
            <a:normAutofit fontScale="90000"/>
          </a:bodyPr>
          <a:lstStyle/>
          <a:p>
            <a:r>
              <a:rPr lang="en-FI" sz="2800" dirty="0"/>
              <a:t>Brains on Art: Suit (2013)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806696-E78C-451F-954F-12B98642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54583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F020-6481-C644-940D-B502ECEB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0F5293-592B-764E-BA5E-FAEF7C539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24186"/>
            <a:ext cx="12192000" cy="910637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766D7B-246D-814D-B47F-D5F8D90C395D}"/>
              </a:ext>
            </a:extLst>
          </p:cNvPr>
          <p:cNvSpPr/>
          <p:nvPr/>
        </p:nvSpPr>
        <p:spPr>
          <a:xfrm>
            <a:off x="695739" y="-238538"/>
            <a:ext cx="105156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800" dirty="0">
              <a:latin typeface="ITCGaramondStd"/>
              <a:ea typeface="Times New Roman" panose="02020603050405020304" pitchFamily="18" charset="0"/>
            </a:endParaRPr>
          </a:p>
          <a:p>
            <a:endParaRPr lang="fi-FI" sz="2800" b="1" dirty="0">
              <a:latin typeface="ITCGaramondStd"/>
              <a:ea typeface="Times New Roman" panose="02020603050405020304" pitchFamily="18" charset="0"/>
            </a:endParaRPr>
          </a:p>
          <a:p>
            <a:r>
              <a:rPr lang="fi-FI" sz="2800" b="1" dirty="0">
                <a:latin typeface="ITCGaramondStd"/>
                <a:ea typeface="Times New Roman" panose="02020603050405020304" pitchFamily="18" charset="0"/>
              </a:rPr>
              <a:t>Monilukutaidolla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 tarkoitetaan erilaisten tekstien* tulkitsemisen, tuottamisen ja arvottamisen taitoja, jotka auttavat oppilaita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ymmärtämään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 monimuotoisia kulttuurisia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viestinnän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 muotoja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seka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rakentamaan omaa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identiteettiään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. </a:t>
            </a:r>
          </a:p>
          <a:p>
            <a:endParaRPr lang="fi-FI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Osaamisen kehittyminen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edellyttäa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rikasta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tekstiympäristöa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̈,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sita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hyödyntäväa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pedagogiikkaa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seka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oppiaineiden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välista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ja muiden toimijoiden kanssa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tehtäväa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yhteistyöta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̈.</a:t>
            </a:r>
          </a:p>
          <a:p>
            <a:endParaRPr lang="fi-FI" sz="2800" dirty="0">
              <a:effectLst/>
              <a:latin typeface="ITCGaramondStd"/>
              <a:ea typeface="Times New Roman" panose="02020603050405020304" pitchFamily="18" charset="0"/>
            </a:endParaRPr>
          </a:p>
          <a:p>
            <a:endParaRPr lang="fi-FI" sz="2800" dirty="0">
              <a:latin typeface="ITCGaramondStd"/>
              <a:ea typeface="Times New Roman" panose="02020603050405020304" pitchFamily="18" charset="0"/>
            </a:endParaRPr>
          </a:p>
          <a:p>
            <a:endParaRPr lang="fi-FI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*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Teksteilla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tarkoitetaan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tässa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sanallisten, kuvallisten, auditiivisten, numeeristen ja kinesteettisten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symbolijärjestelmien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seka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̈ </a:t>
            </a:r>
            <a:r>
              <a:rPr lang="fi-FI" sz="2800" dirty="0" err="1">
                <a:latin typeface="ITCGaramondStd"/>
                <a:ea typeface="Times New Roman" panose="02020603050405020304" pitchFamily="18" charset="0"/>
              </a:rPr>
              <a:t>näiden</a:t>
            </a:r>
            <a:r>
              <a:rPr lang="fi-FI" sz="2800" dirty="0">
                <a:latin typeface="ITCGaramondStd"/>
                <a:ea typeface="Times New Roman" panose="02020603050405020304" pitchFamily="18" charset="0"/>
              </a:rPr>
              <a:t> yhdistelmien avulla ilmaistua tietoa. </a:t>
            </a:r>
            <a:endParaRPr lang="fi-FI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0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883</Words>
  <Application>Microsoft Macintosh PowerPoint</Application>
  <PresentationFormat>Widescreen</PresentationFormat>
  <Paragraphs>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Schoolbook</vt:lpstr>
      <vt:lpstr>ITCGaramondStd</vt:lpstr>
      <vt:lpstr>Times New Roman</vt:lpstr>
      <vt:lpstr>Office Theme</vt:lpstr>
      <vt:lpstr>Ilmiöoppimisprojekti</vt:lpstr>
      <vt:lpstr>PowerPoint Presentation</vt:lpstr>
      <vt:lpstr>POPS 2016</vt:lpstr>
      <vt:lpstr>PowerPoint Presentation</vt:lpstr>
      <vt:lpstr>PowerPoint Presentation</vt:lpstr>
      <vt:lpstr>Margherita Pevere: Semina aeternitatis </vt:lpstr>
      <vt:lpstr>Otto Karvonen: Rasistit puoleen hintaan (Riihimäki 2017)</vt:lpstr>
      <vt:lpstr>Brains on Art: Suit (2013)</vt:lpstr>
      <vt:lpstr>PowerPoint Presentation</vt:lpstr>
      <vt:lpstr>PowerPoint Presentation</vt:lpstr>
      <vt:lpstr>PowerPoint Presentation</vt:lpstr>
      <vt:lpstr>PowerPoint Presentation</vt:lpstr>
      <vt:lpstr>Alexis Rockman: The Farm (2000) </vt:lpstr>
      <vt:lpstr>Monitieteisessä (multidisciplinary) tutkimuksessa</vt:lpstr>
      <vt:lpstr>Tieteidenvälinen (interdisciplinary) </vt:lpstr>
      <vt:lpstr>Poikkitieteellisessä (transdisciplinary) tutkimuksessa</vt:lpstr>
      <vt:lpstr>PowerPoint Presentation</vt:lpstr>
      <vt:lpstr> </vt:lpstr>
      <vt:lpstr>PowerPoint Presentation</vt:lpstr>
      <vt:lpstr>Kirjallisuutta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Ilmiöoppimisprojekti</dc:title>
  <dc:creator>Sederholm Helena</dc:creator>
  <cp:lastModifiedBy>Anonymous</cp:lastModifiedBy>
  <cp:revision>15</cp:revision>
  <dcterms:created xsi:type="dcterms:W3CDTF">2021-01-18T13:45:23Z</dcterms:created>
  <dcterms:modified xsi:type="dcterms:W3CDTF">2023-01-25T12:10:58Z</dcterms:modified>
</cp:coreProperties>
</file>