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3B8F44-4C17-4668-B36D-292715443236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842B80-0D1D-4BC3-98BB-468CABD0784F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ADJEKTIIVIN         VERTAILUMUODOT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7466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Superlatiivin käyttö –pitkä tai lyhyt muoto?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Attribuuttina = ennen pääsanaa = pitkä muoto</a:t>
            </a:r>
          </a:p>
          <a:p>
            <a:pPr lvl="1"/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finaste</a:t>
            </a:r>
            <a:r>
              <a:rPr lang="fi-FI" dirty="0"/>
              <a:t> </a:t>
            </a:r>
            <a:r>
              <a:rPr lang="fi-FI" dirty="0" err="1"/>
              <a:t>reklamen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vårt</a:t>
            </a:r>
            <a:r>
              <a:rPr lang="fi-FI" dirty="0"/>
              <a:t> </a:t>
            </a:r>
            <a:r>
              <a:rPr lang="fi-FI" dirty="0" err="1"/>
              <a:t>företags</a:t>
            </a:r>
            <a:r>
              <a:rPr lang="fi-FI" dirty="0"/>
              <a:t>.</a:t>
            </a:r>
          </a:p>
          <a:p>
            <a:pPr marL="365760" lvl="1" indent="0">
              <a:buNone/>
            </a:pPr>
            <a:r>
              <a:rPr lang="fi-FI" dirty="0"/>
              <a:t>    (hienoin mainos on täällä)</a:t>
            </a:r>
          </a:p>
          <a:p>
            <a:pPr lvl="1"/>
            <a:r>
              <a:rPr lang="fi-FI" dirty="0"/>
              <a:t>Det </a:t>
            </a:r>
            <a:r>
              <a:rPr lang="fi-FI" dirty="0" err="1">
                <a:solidFill>
                  <a:srgbClr val="FF0000"/>
                </a:solidFill>
              </a:rPr>
              <a:t>nyaste</a:t>
            </a:r>
            <a:r>
              <a:rPr lang="fi-FI" dirty="0"/>
              <a:t> </a:t>
            </a:r>
            <a:r>
              <a:rPr lang="fi-FI" dirty="0" err="1"/>
              <a:t>företaget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därborta</a:t>
            </a:r>
            <a:r>
              <a:rPr lang="fi-FI" dirty="0"/>
              <a:t>.</a:t>
            </a:r>
          </a:p>
          <a:p>
            <a:pPr marL="365760" lvl="1" indent="0">
              <a:buNone/>
            </a:pPr>
            <a:r>
              <a:rPr lang="fi-FI" dirty="0"/>
              <a:t>    (uusin yritys on tuolla)</a:t>
            </a:r>
          </a:p>
          <a:p>
            <a:pPr lvl="1"/>
            <a:r>
              <a:rPr lang="fi-FI" dirty="0"/>
              <a:t>De </a:t>
            </a:r>
            <a:r>
              <a:rPr lang="fi-FI" dirty="0" err="1">
                <a:solidFill>
                  <a:srgbClr val="FF0000"/>
                </a:solidFill>
              </a:rPr>
              <a:t>finaste</a:t>
            </a:r>
            <a:r>
              <a:rPr lang="fi-FI" dirty="0"/>
              <a:t> </a:t>
            </a:r>
            <a:r>
              <a:rPr lang="fi-FI" dirty="0" err="1"/>
              <a:t>reklamerna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vårt</a:t>
            </a:r>
            <a:r>
              <a:rPr lang="fi-FI" dirty="0"/>
              <a:t> </a:t>
            </a:r>
            <a:r>
              <a:rPr lang="fi-FI" dirty="0" err="1"/>
              <a:t>företags</a:t>
            </a:r>
            <a:r>
              <a:rPr lang="fi-FI" dirty="0"/>
              <a:t>. </a:t>
            </a:r>
          </a:p>
          <a:p>
            <a:pPr marL="365760" lvl="1" indent="0">
              <a:buNone/>
            </a:pPr>
            <a:r>
              <a:rPr lang="fi-FI" dirty="0"/>
              <a:t>    (hienoimmat mainokset ovat meidän yrityksen)</a:t>
            </a:r>
          </a:p>
          <a:p>
            <a:pPr marL="365760" lvl="1" indent="0">
              <a:buNone/>
            </a:pPr>
            <a:endParaRPr lang="fi-FI" dirty="0"/>
          </a:p>
          <a:p>
            <a:pPr lvl="0">
              <a:buClr>
                <a:srgbClr val="94C600"/>
              </a:buClr>
            </a:pPr>
            <a:r>
              <a:rPr lang="fi-FI" dirty="0">
                <a:solidFill>
                  <a:prstClr val="black"/>
                </a:solidFill>
              </a:rPr>
              <a:t>yksinään, = joko pitkä tai lyhyt</a:t>
            </a:r>
          </a:p>
          <a:p>
            <a:pPr lvl="1">
              <a:buClr>
                <a:srgbClr val="94C600"/>
              </a:buClr>
            </a:pPr>
            <a:r>
              <a:rPr lang="fi-FI" dirty="0" err="1">
                <a:solidFill>
                  <a:prstClr val="black"/>
                </a:solidFill>
              </a:rPr>
              <a:t>Vårt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företags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reklam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var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finast/den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finaste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pPr lvl="1">
              <a:buClr>
                <a:srgbClr val="94C600"/>
              </a:buClr>
            </a:pPr>
            <a:r>
              <a:rPr lang="fi-FI" dirty="0" err="1"/>
              <a:t>Företaget</a:t>
            </a:r>
            <a:r>
              <a:rPr lang="fi-FI" dirty="0"/>
              <a:t> </a:t>
            </a:r>
            <a:r>
              <a:rPr lang="fi-FI" dirty="0" err="1"/>
              <a:t>därborta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nyast/det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nyaste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pPr lvl="1">
              <a:buClr>
                <a:srgbClr val="94C600"/>
              </a:buClr>
            </a:pPr>
            <a:r>
              <a:rPr lang="fi-FI" dirty="0" err="1"/>
              <a:t>Vårt</a:t>
            </a:r>
            <a:r>
              <a:rPr lang="fi-FI" dirty="0"/>
              <a:t> </a:t>
            </a:r>
            <a:r>
              <a:rPr lang="fi-FI" dirty="0" err="1"/>
              <a:t>företags</a:t>
            </a:r>
            <a:r>
              <a:rPr lang="fi-FI" dirty="0"/>
              <a:t> </a:t>
            </a:r>
            <a:r>
              <a:rPr lang="fi-FI" dirty="0" err="1"/>
              <a:t>reklamer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finast/de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finaste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pPr marL="365760" lvl="1" indent="0">
              <a:buClr>
                <a:srgbClr val="94C600"/>
              </a:buClr>
              <a:buNone/>
            </a:pPr>
            <a:r>
              <a:rPr lang="fi-FI" dirty="0">
                <a:solidFill>
                  <a:srgbClr val="FF0000"/>
                </a:solidFill>
              </a:rPr>
              <a:t>HUOM. Määrätty artikkeli pitkän muodon kanssa</a:t>
            </a:r>
          </a:p>
          <a:p>
            <a:pPr lvl="1">
              <a:buClr>
                <a:srgbClr val="94C600"/>
              </a:buClr>
            </a:pPr>
            <a:endParaRPr lang="fi-FI" dirty="0">
              <a:solidFill>
                <a:prstClr val="black"/>
              </a:solidFill>
            </a:endParaRPr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271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58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Adjektiivin vertailumuodot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2995351"/>
              </p:ext>
            </p:extLst>
          </p:nvPr>
        </p:nvGraphicFramePr>
        <p:xfrm>
          <a:off x="457201" y="2780928"/>
          <a:ext cx="7427169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5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5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2078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r>
                        <a:rPr lang="fi-FI" dirty="0"/>
                        <a:t>Positiivi</a:t>
                      </a:r>
                      <a:r>
                        <a:rPr lang="fi-FI" baseline="0" dirty="0"/>
                        <a:t> 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fin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hieno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r>
                        <a:rPr lang="fi-FI" dirty="0"/>
                        <a:t>Komparatiivi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finare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hienompi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r>
                        <a:rPr lang="fi-FI" dirty="0"/>
                        <a:t>Superlatiivi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finast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finaste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hienoin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52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Adjektiivin vertailumuodot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Adjektiivilla on </a:t>
            </a:r>
            <a:r>
              <a:rPr lang="fi-FI"/>
              <a:t>kolme vertailumuotoa</a:t>
            </a:r>
            <a:endParaRPr lang="fi-FI" dirty="0"/>
          </a:p>
          <a:p>
            <a:r>
              <a:rPr lang="fi-FI" dirty="0"/>
              <a:t>Positiivi (fin) =  </a:t>
            </a:r>
          </a:p>
          <a:p>
            <a:pPr lvl="1"/>
            <a:r>
              <a:rPr lang="fi-FI" dirty="0"/>
              <a:t>adjektiivin  perusmuoto (vrt. adjektiivin taivutus)</a:t>
            </a:r>
          </a:p>
          <a:p>
            <a:r>
              <a:rPr lang="fi-FI" dirty="0"/>
              <a:t>Komparatiivi (</a:t>
            </a:r>
            <a:r>
              <a:rPr lang="fi-FI" dirty="0" err="1"/>
              <a:t>finare</a:t>
            </a:r>
            <a:r>
              <a:rPr lang="fi-FI" dirty="0"/>
              <a:t>) = </a:t>
            </a:r>
          </a:p>
          <a:p>
            <a:pPr lvl="1"/>
            <a:r>
              <a:rPr lang="fi-FI" dirty="0"/>
              <a:t>ilmaisee jotakin suurempaa määrää/parempaa ominaisuutta </a:t>
            </a:r>
          </a:p>
          <a:p>
            <a:pPr lvl="1"/>
            <a:r>
              <a:rPr lang="fi-FI" dirty="0"/>
              <a:t>Vain yksi muoto, ei taivu</a:t>
            </a:r>
          </a:p>
          <a:p>
            <a:pPr lvl="0">
              <a:buClr>
                <a:srgbClr val="94C600"/>
              </a:buClr>
            </a:pPr>
            <a:r>
              <a:rPr lang="fi-FI" dirty="0">
                <a:solidFill>
                  <a:prstClr val="black"/>
                </a:solidFill>
              </a:rPr>
              <a:t>Superlatiivi (</a:t>
            </a:r>
            <a:r>
              <a:rPr lang="fi-FI" dirty="0" err="1">
                <a:solidFill>
                  <a:prstClr val="black"/>
                </a:solidFill>
              </a:rPr>
              <a:t>finast</a:t>
            </a:r>
            <a:r>
              <a:rPr lang="fi-FI" dirty="0">
                <a:solidFill>
                  <a:prstClr val="black"/>
                </a:solidFill>
              </a:rPr>
              <a:t>, </a:t>
            </a:r>
            <a:r>
              <a:rPr lang="fi-FI" dirty="0" err="1">
                <a:solidFill>
                  <a:prstClr val="black"/>
                </a:solidFill>
              </a:rPr>
              <a:t>finaste</a:t>
            </a:r>
            <a:r>
              <a:rPr lang="fi-FI" dirty="0">
                <a:solidFill>
                  <a:prstClr val="black"/>
                </a:solidFill>
              </a:rPr>
              <a:t>) = </a:t>
            </a:r>
          </a:p>
          <a:p>
            <a:pPr lvl="1">
              <a:buClr>
                <a:srgbClr val="94C600"/>
              </a:buClr>
            </a:pPr>
            <a:r>
              <a:rPr lang="fi-FI" dirty="0">
                <a:solidFill>
                  <a:prstClr val="black"/>
                </a:solidFill>
              </a:rPr>
              <a:t>Ilmaisee suurinta määrää/parempaa ominaisuutta</a:t>
            </a:r>
          </a:p>
          <a:p>
            <a:pPr lvl="1">
              <a:buClr>
                <a:srgbClr val="94C600"/>
              </a:buClr>
            </a:pPr>
            <a:r>
              <a:rPr lang="fi-FI" dirty="0">
                <a:solidFill>
                  <a:prstClr val="black"/>
                </a:solidFill>
              </a:rPr>
              <a:t>Kaksi muotoa</a:t>
            </a:r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361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Vertailumuotojen muodostus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Useimmilla adjektiiveilla on –</a:t>
            </a:r>
            <a:r>
              <a:rPr lang="fi-FI" dirty="0" err="1"/>
              <a:t>are</a:t>
            </a:r>
            <a:r>
              <a:rPr lang="fi-FI" dirty="0"/>
              <a:t> –pääte komparatiivissa ja –</a:t>
            </a:r>
            <a:r>
              <a:rPr lang="fi-FI" dirty="0" err="1"/>
              <a:t>ast</a:t>
            </a:r>
            <a:r>
              <a:rPr lang="fi-FI" dirty="0"/>
              <a:t> pääte superlatiivissa</a:t>
            </a:r>
          </a:p>
          <a:p>
            <a:endParaRPr lang="fi-FI" dirty="0"/>
          </a:p>
          <a:p>
            <a:r>
              <a:rPr lang="fi-FI" dirty="0"/>
              <a:t>Fin  	</a:t>
            </a:r>
            <a:r>
              <a:rPr lang="fi-FI" dirty="0" err="1"/>
              <a:t>fin</a:t>
            </a:r>
            <a:r>
              <a:rPr lang="fi-FI" dirty="0" err="1">
                <a:solidFill>
                  <a:srgbClr val="FF0000"/>
                </a:solidFill>
              </a:rPr>
              <a:t>are</a:t>
            </a:r>
            <a:r>
              <a:rPr lang="fi-FI" dirty="0"/>
              <a:t>		</a:t>
            </a:r>
            <a:r>
              <a:rPr lang="fi-FI" dirty="0" err="1"/>
              <a:t>fin</a:t>
            </a:r>
            <a:r>
              <a:rPr lang="fi-FI" dirty="0" err="1">
                <a:solidFill>
                  <a:srgbClr val="FF0000"/>
                </a:solidFill>
              </a:rPr>
              <a:t>ast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 err="1"/>
              <a:t>Dyr</a:t>
            </a:r>
            <a:r>
              <a:rPr lang="fi-FI" dirty="0"/>
              <a:t>		</a:t>
            </a:r>
            <a:r>
              <a:rPr lang="fi-FI" dirty="0" err="1"/>
              <a:t>dyr</a:t>
            </a:r>
            <a:r>
              <a:rPr lang="fi-FI" dirty="0" err="1">
                <a:solidFill>
                  <a:srgbClr val="FF0000"/>
                </a:solidFill>
              </a:rPr>
              <a:t>are</a:t>
            </a:r>
            <a:r>
              <a:rPr lang="fi-FI" dirty="0"/>
              <a:t>	</a:t>
            </a:r>
            <a:r>
              <a:rPr lang="fi-FI" dirty="0" err="1"/>
              <a:t>dyr</a:t>
            </a:r>
            <a:r>
              <a:rPr lang="fi-FI" dirty="0" err="1">
                <a:solidFill>
                  <a:srgbClr val="FF0000"/>
                </a:solidFill>
              </a:rPr>
              <a:t>ast</a:t>
            </a:r>
            <a:endParaRPr lang="fi-FI" dirty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 err="1">
                <a:solidFill>
                  <a:srgbClr val="FF0000"/>
                </a:solidFill>
              </a:rPr>
              <a:t>Huom</a:t>
            </a:r>
            <a:r>
              <a:rPr lang="fi-FI" dirty="0">
                <a:solidFill>
                  <a:srgbClr val="FF0000"/>
                </a:solidFill>
              </a:rPr>
              <a:t>!</a:t>
            </a:r>
          </a:p>
          <a:p>
            <a:r>
              <a:rPr lang="fi-FI" dirty="0" err="1"/>
              <a:t>Vacker</a:t>
            </a:r>
            <a:r>
              <a:rPr lang="fi-FI" dirty="0">
                <a:solidFill>
                  <a:srgbClr val="FF0000"/>
                </a:solidFill>
              </a:rPr>
              <a:t>	</a:t>
            </a:r>
            <a:r>
              <a:rPr lang="fi-FI" dirty="0" err="1"/>
              <a:t>vackr</a:t>
            </a:r>
            <a:r>
              <a:rPr lang="fi-FI" dirty="0" err="1">
                <a:solidFill>
                  <a:srgbClr val="FF0000"/>
                </a:solidFill>
              </a:rPr>
              <a:t>are</a:t>
            </a:r>
            <a:r>
              <a:rPr lang="fi-FI" dirty="0">
                <a:solidFill>
                  <a:srgbClr val="FF0000"/>
                </a:solidFill>
              </a:rPr>
              <a:t>		</a:t>
            </a:r>
            <a:r>
              <a:rPr lang="fi-FI" dirty="0" err="1"/>
              <a:t>vackr</a:t>
            </a:r>
            <a:r>
              <a:rPr lang="fi-FI" dirty="0" err="1">
                <a:solidFill>
                  <a:srgbClr val="FF0000"/>
                </a:solidFill>
              </a:rPr>
              <a:t>ast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 err="1"/>
              <a:t>Långsam</a:t>
            </a:r>
            <a:r>
              <a:rPr lang="fi-FI" dirty="0">
                <a:solidFill>
                  <a:srgbClr val="FF0000"/>
                </a:solidFill>
              </a:rPr>
              <a:t>	</a:t>
            </a:r>
            <a:r>
              <a:rPr lang="fi-FI" dirty="0" err="1"/>
              <a:t>långsam</a:t>
            </a:r>
            <a:r>
              <a:rPr lang="fi-FI" u="sng" dirty="0" err="1">
                <a:solidFill>
                  <a:srgbClr val="FF0000"/>
                </a:solidFill>
              </a:rPr>
              <a:t>m</a:t>
            </a:r>
            <a:r>
              <a:rPr lang="fi-FI" dirty="0" err="1">
                <a:solidFill>
                  <a:srgbClr val="FF0000"/>
                </a:solidFill>
              </a:rPr>
              <a:t>are</a:t>
            </a:r>
            <a:r>
              <a:rPr lang="fi-FI" dirty="0">
                <a:solidFill>
                  <a:srgbClr val="FF0000"/>
                </a:solidFill>
              </a:rPr>
              <a:t>	</a:t>
            </a:r>
            <a:r>
              <a:rPr lang="fi-FI" dirty="0" err="1"/>
              <a:t>långsam</a:t>
            </a:r>
            <a:r>
              <a:rPr lang="fi-FI" u="sng" dirty="0" err="1">
                <a:solidFill>
                  <a:srgbClr val="FF0000"/>
                </a:solidFill>
              </a:rPr>
              <a:t>m</a:t>
            </a:r>
            <a:r>
              <a:rPr lang="fi-FI" dirty="0" err="1">
                <a:solidFill>
                  <a:srgbClr val="FF0000"/>
                </a:solidFill>
              </a:rPr>
              <a:t>ast</a:t>
            </a:r>
            <a:r>
              <a:rPr lang="fi-FI" dirty="0">
                <a:solidFill>
                  <a:srgbClr val="FF0000"/>
                </a:solidFill>
              </a:rPr>
              <a:t>		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224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Vertailumuotojen muodostus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Muutamilla erittäin tavallisilla adjektiiveilla</a:t>
            </a:r>
          </a:p>
          <a:p>
            <a:pPr marL="0" indent="0">
              <a:buNone/>
            </a:pPr>
            <a:r>
              <a:rPr lang="fi-FI" dirty="0"/>
              <a:t>   komparatiivi muodostetaan </a:t>
            </a:r>
          </a:p>
          <a:p>
            <a:pPr lvl="1"/>
            <a:r>
              <a:rPr lang="fi-FI" dirty="0"/>
              <a:t>päätteellä </a:t>
            </a:r>
            <a:r>
              <a:rPr lang="fi-FI" dirty="0">
                <a:solidFill>
                  <a:srgbClr val="FF0000"/>
                </a:solidFill>
              </a:rPr>
              <a:t>–</a:t>
            </a:r>
            <a:r>
              <a:rPr lang="fi-FI" dirty="0" err="1">
                <a:solidFill>
                  <a:srgbClr val="FF0000"/>
                </a:solidFill>
              </a:rPr>
              <a:t>re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ja  superlatiivi </a:t>
            </a:r>
            <a:r>
              <a:rPr lang="fi-FI" dirty="0">
                <a:solidFill>
                  <a:srgbClr val="FF0000"/>
                </a:solidFill>
              </a:rPr>
              <a:t>– st </a:t>
            </a:r>
            <a:r>
              <a:rPr lang="fi-FI" dirty="0"/>
              <a:t>eli ovat lyhyempiä </a:t>
            </a:r>
          </a:p>
          <a:p>
            <a:pPr lvl="1"/>
            <a:r>
              <a:rPr lang="fi-FI" dirty="0"/>
              <a:t>Vokaalinvaihdos mahdollinen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ung</a:t>
            </a:r>
            <a:r>
              <a:rPr lang="fi-FI" dirty="0"/>
              <a:t> – </a:t>
            </a:r>
            <a:r>
              <a:rPr lang="fi-FI" dirty="0" err="1">
                <a:solidFill>
                  <a:srgbClr val="0070C0"/>
                </a:solidFill>
              </a:rPr>
              <a:t>y</a:t>
            </a:r>
            <a:r>
              <a:rPr lang="fi-FI" dirty="0" err="1"/>
              <a:t>ng</a:t>
            </a:r>
            <a:r>
              <a:rPr lang="fi-FI" dirty="0" err="1">
                <a:solidFill>
                  <a:srgbClr val="FF0000"/>
                </a:solidFill>
              </a:rPr>
              <a:t>re</a:t>
            </a:r>
            <a:r>
              <a:rPr lang="fi-FI" dirty="0"/>
              <a:t>	- </a:t>
            </a:r>
            <a:r>
              <a:rPr lang="fi-FI" dirty="0" err="1">
                <a:solidFill>
                  <a:srgbClr val="0070C0"/>
                </a:solidFill>
              </a:rPr>
              <a:t>y</a:t>
            </a:r>
            <a:r>
              <a:rPr lang="fi-FI" dirty="0" err="1"/>
              <a:t>ng</a:t>
            </a:r>
            <a:r>
              <a:rPr lang="fi-FI" dirty="0" err="1">
                <a:solidFill>
                  <a:srgbClr val="FF0000"/>
                </a:solidFill>
              </a:rPr>
              <a:t>st</a:t>
            </a:r>
            <a:r>
              <a:rPr lang="fi-FI" dirty="0"/>
              <a:t> (nuori)</a:t>
            </a:r>
          </a:p>
          <a:p>
            <a:pPr marL="0" indent="0">
              <a:buNone/>
            </a:pPr>
            <a:r>
              <a:rPr lang="fi-FI" dirty="0" err="1"/>
              <a:t>tung</a:t>
            </a:r>
            <a:r>
              <a:rPr lang="fi-FI" dirty="0"/>
              <a:t> – </a:t>
            </a:r>
            <a:r>
              <a:rPr lang="fi-FI" dirty="0" err="1"/>
              <a:t>t</a:t>
            </a:r>
            <a:r>
              <a:rPr lang="fi-FI" dirty="0" err="1">
                <a:solidFill>
                  <a:srgbClr val="0070C0"/>
                </a:solidFill>
              </a:rPr>
              <a:t>y</a:t>
            </a:r>
            <a:r>
              <a:rPr lang="fi-FI" dirty="0" err="1"/>
              <a:t>ng</a:t>
            </a:r>
            <a:r>
              <a:rPr lang="fi-FI" dirty="0" err="1">
                <a:solidFill>
                  <a:srgbClr val="FF0000"/>
                </a:solidFill>
              </a:rPr>
              <a:t>re</a:t>
            </a:r>
            <a:r>
              <a:rPr lang="fi-FI" dirty="0"/>
              <a:t> – </a:t>
            </a:r>
            <a:r>
              <a:rPr lang="fi-FI" dirty="0" err="1"/>
              <a:t>t</a:t>
            </a:r>
            <a:r>
              <a:rPr lang="fi-FI" dirty="0" err="1">
                <a:solidFill>
                  <a:srgbClr val="0070C0"/>
                </a:solidFill>
              </a:rPr>
              <a:t>y</a:t>
            </a:r>
            <a:r>
              <a:rPr lang="fi-FI" dirty="0" err="1"/>
              <a:t>ng</a:t>
            </a:r>
            <a:r>
              <a:rPr lang="fi-FI" dirty="0" err="1">
                <a:solidFill>
                  <a:srgbClr val="FF0000"/>
                </a:solidFill>
              </a:rPr>
              <a:t>st</a:t>
            </a:r>
            <a:r>
              <a:rPr lang="fi-FI" dirty="0"/>
              <a:t> (painava)</a:t>
            </a:r>
          </a:p>
          <a:p>
            <a:pPr marL="0" indent="0">
              <a:buNone/>
            </a:pPr>
            <a:r>
              <a:rPr lang="fi-FI" dirty="0" err="1"/>
              <a:t>stor</a:t>
            </a:r>
            <a:r>
              <a:rPr lang="fi-FI" dirty="0"/>
              <a:t> – </a:t>
            </a:r>
            <a:r>
              <a:rPr lang="fi-FI" dirty="0" err="1"/>
              <a:t>st</a:t>
            </a:r>
            <a:r>
              <a:rPr lang="fi-FI" dirty="0" err="1">
                <a:solidFill>
                  <a:srgbClr val="0070C0"/>
                </a:solidFill>
              </a:rPr>
              <a:t>ö</a:t>
            </a:r>
            <a:r>
              <a:rPr lang="fi-FI" dirty="0" err="1"/>
              <a:t>r</a:t>
            </a:r>
            <a:r>
              <a:rPr lang="fi-FI" dirty="0" err="1">
                <a:solidFill>
                  <a:srgbClr val="FF0000"/>
                </a:solidFill>
              </a:rPr>
              <a:t>re</a:t>
            </a:r>
            <a:r>
              <a:rPr lang="fi-FI" dirty="0"/>
              <a:t> – </a:t>
            </a:r>
            <a:r>
              <a:rPr lang="fi-FI" dirty="0" err="1"/>
              <a:t>st</a:t>
            </a:r>
            <a:r>
              <a:rPr lang="fi-FI" dirty="0" err="1">
                <a:solidFill>
                  <a:srgbClr val="0070C0"/>
                </a:solidFill>
              </a:rPr>
              <a:t>ö</a:t>
            </a:r>
            <a:r>
              <a:rPr lang="fi-FI" dirty="0" err="1"/>
              <a:t>r</a:t>
            </a:r>
            <a:r>
              <a:rPr lang="fi-FI" dirty="0" err="1">
                <a:solidFill>
                  <a:srgbClr val="FF0000"/>
                </a:solidFill>
              </a:rPr>
              <a:t>st</a:t>
            </a:r>
            <a:r>
              <a:rPr lang="fi-FI" dirty="0"/>
              <a:t> (suuri)</a:t>
            </a:r>
          </a:p>
          <a:p>
            <a:pPr marL="0" indent="0">
              <a:buNone/>
            </a:pPr>
            <a:r>
              <a:rPr lang="fi-FI" dirty="0" err="1"/>
              <a:t>hög</a:t>
            </a:r>
            <a:r>
              <a:rPr lang="fi-FI" dirty="0"/>
              <a:t> – </a:t>
            </a:r>
            <a:r>
              <a:rPr lang="fi-FI" dirty="0" err="1"/>
              <a:t>hög</a:t>
            </a:r>
            <a:r>
              <a:rPr lang="fi-FI" dirty="0" err="1">
                <a:solidFill>
                  <a:srgbClr val="FF0000"/>
                </a:solidFill>
              </a:rPr>
              <a:t>re</a:t>
            </a:r>
            <a:r>
              <a:rPr lang="fi-FI" dirty="0"/>
              <a:t> – </a:t>
            </a:r>
            <a:r>
              <a:rPr lang="fi-FI" dirty="0" err="1"/>
              <a:t>hög</a:t>
            </a:r>
            <a:r>
              <a:rPr lang="fi-FI" dirty="0" err="1">
                <a:solidFill>
                  <a:srgbClr val="FF0000"/>
                </a:solidFill>
              </a:rPr>
              <a:t>st</a:t>
            </a:r>
            <a:r>
              <a:rPr lang="fi-FI" dirty="0"/>
              <a:t> (korkea)</a:t>
            </a:r>
          </a:p>
          <a:p>
            <a:pPr marL="0" indent="0">
              <a:buNone/>
            </a:pPr>
            <a:r>
              <a:rPr lang="fi-FI" dirty="0" err="1"/>
              <a:t>lång</a:t>
            </a:r>
            <a:r>
              <a:rPr lang="fi-FI" dirty="0"/>
              <a:t> – </a:t>
            </a:r>
            <a:r>
              <a:rPr lang="fi-FI" dirty="0" err="1"/>
              <a:t>l</a:t>
            </a:r>
            <a:r>
              <a:rPr lang="fi-FI" dirty="0" err="1">
                <a:solidFill>
                  <a:srgbClr val="0070C0"/>
                </a:solidFill>
              </a:rPr>
              <a:t>ä</a:t>
            </a:r>
            <a:r>
              <a:rPr lang="fi-FI" dirty="0" err="1"/>
              <a:t>ng</a:t>
            </a:r>
            <a:r>
              <a:rPr lang="fi-FI" dirty="0" err="1">
                <a:solidFill>
                  <a:srgbClr val="FF0000"/>
                </a:solidFill>
              </a:rPr>
              <a:t>re</a:t>
            </a:r>
            <a:r>
              <a:rPr lang="fi-FI" dirty="0"/>
              <a:t> – </a:t>
            </a:r>
            <a:r>
              <a:rPr lang="fi-FI" dirty="0" err="1"/>
              <a:t>l</a:t>
            </a:r>
            <a:r>
              <a:rPr lang="fi-FI" dirty="0" err="1">
                <a:solidFill>
                  <a:srgbClr val="0070C0"/>
                </a:solidFill>
              </a:rPr>
              <a:t>ä</a:t>
            </a:r>
            <a:r>
              <a:rPr lang="fi-FI" dirty="0" err="1"/>
              <a:t>ng</a:t>
            </a:r>
            <a:r>
              <a:rPr lang="fi-FI" dirty="0" err="1">
                <a:solidFill>
                  <a:srgbClr val="FF0000"/>
                </a:solidFill>
              </a:rPr>
              <a:t>st</a:t>
            </a:r>
            <a:r>
              <a:rPr lang="fi-FI" dirty="0"/>
              <a:t> (pitkä)</a:t>
            </a:r>
          </a:p>
          <a:p>
            <a:pPr marL="0" indent="0">
              <a:buNone/>
            </a:pPr>
            <a:r>
              <a:rPr lang="fi-FI" dirty="0" err="1"/>
              <a:t>grov</a:t>
            </a:r>
            <a:r>
              <a:rPr lang="fi-FI" dirty="0"/>
              <a:t> – </a:t>
            </a:r>
            <a:r>
              <a:rPr lang="fi-FI" dirty="0" err="1"/>
              <a:t>gr</a:t>
            </a:r>
            <a:r>
              <a:rPr lang="fi-FI" dirty="0" err="1">
                <a:solidFill>
                  <a:srgbClr val="0070C0"/>
                </a:solidFill>
              </a:rPr>
              <a:t>ö</a:t>
            </a:r>
            <a:r>
              <a:rPr lang="fi-FI" dirty="0" err="1"/>
              <a:t>v</a:t>
            </a:r>
            <a:r>
              <a:rPr lang="fi-FI" dirty="0" err="1">
                <a:solidFill>
                  <a:srgbClr val="FF0000"/>
                </a:solidFill>
              </a:rPr>
              <a:t>re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– </a:t>
            </a:r>
            <a:r>
              <a:rPr lang="fi-FI" dirty="0" err="1"/>
              <a:t>gr</a:t>
            </a:r>
            <a:r>
              <a:rPr lang="fi-FI" dirty="0" err="1">
                <a:solidFill>
                  <a:srgbClr val="0070C0"/>
                </a:solidFill>
              </a:rPr>
              <a:t>ö</a:t>
            </a:r>
            <a:r>
              <a:rPr lang="fi-FI" dirty="0" err="1"/>
              <a:t>v</a:t>
            </a:r>
            <a:r>
              <a:rPr lang="fi-FI" dirty="0" err="1">
                <a:solidFill>
                  <a:srgbClr val="FF0000"/>
                </a:solidFill>
              </a:rPr>
              <a:t>st</a:t>
            </a:r>
            <a:r>
              <a:rPr lang="fi-FI" dirty="0"/>
              <a:t> (karkea)</a:t>
            </a:r>
          </a:p>
          <a:p>
            <a:pPr marL="0" indent="0">
              <a:buNone/>
            </a:pPr>
            <a:r>
              <a:rPr lang="fi-FI" dirty="0" err="1"/>
              <a:t>trång</a:t>
            </a:r>
            <a:r>
              <a:rPr lang="fi-FI" dirty="0"/>
              <a:t> – </a:t>
            </a:r>
            <a:r>
              <a:rPr lang="fi-FI" dirty="0" err="1"/>
              <a:t>tr</a:t>
            </a:r>
            <a:r>
              <a:rPr lang="fi-FI" dirty="0" err="1">
                <a:solidFill>
                  <a:srgbClr val="0070C0"/>
                </a:solidFill>
              </a:rPr>
              <a:t>ä</a:t>
            </a:r>
            <a:r>
              <a:rPr lang="fi-FI" dirty="0" err="1"/>
              <a:t>ng</a:t>
            </a:r>
            <a:r>
              <a:rPr lang="fi-FI" dirty="0" err="1">
                <a:solidFill>
                  <a:srgbClr val="FF0000"/>
                </a:solidFill>
              </a:rPr>
              <a:t>re</a:t>
            </a:r>
            <a:r>
              <a:rPr lang="fi-FI" dirty="0"/>
              <a:t> – </a:t>
            </a:r>
            <a:r>
              <a:rPr lang="fi-FI" dirty="0" err="1"/>
              <a:t>tr</a:t>
            </a:r>
            <a:r>
              <a:rPr lang="fi-FI" dirty="0" err="1">
                <a:solidFill>
                  <a:srgbClr val="0070C0"/>
                </a:solidFill>
              </a:rPr>
              <a:t>ä</a:t>
            </a:r>
            <a:r>
              <a:rPr lang="fi-FI" dirty="0" err="1"/>
              <a:t>ng</a:t>
            </a:r>
            <a:r>
              <a:rPr lang="fi-FI" dirty="0" err="1">
                <a:solidFill>
                  <a:srgbClr val="FF0000"/>
                </a:solidFill>
              </a:rPr>
              <a:t>st</a:t>
            </a:r>
            <a:r>
              <a:rPr lang="fi-FI" dirty="0"/>
              <a:t> (ahdas)</a:t>
            </a:r>
          </a:p>
        </p:txBody>
      </p:sp>
    </p:spTree>
    <p:extLst>
      <p:ext uri="{BB962C8B-B14F-4D97-AF65-F5344CB8AC3E}">
        <p14:creationId xmlns:p14="http://schemas.microsoft.com/office/powerpoint/2010/main" val="13601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Vertailumuotojen muodostus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Joskus komparatiivi ja superlatiivi ovat täysin eri näköisiä kuin positiivi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dålig</a:t>
            </a:r>
            <a:r>
              <a:rPr lang="fi-FI" dirty="0"/>
              <a:t> – </a:t>
            </a:r>
            <a:r>
              <a:rPr lang="fi-FI" dirty="0" err="1"/>
              <a:t>sämre</a:t>
            </a:r>
            <a:r>
              <a:rPr lang="fi-FI" dirty="0"/>
              <a:t> – </a:t>
            </a:r>
            <a:r>
              <a:rPr lang="fi-FI" dirty="0" err="1"/>
              <a:t>sämst</a:t>
            </a:r>
            <a:r>
              <a:rPr lang="fi-FI" dirty="0"/>
              <a:t>  (huono)</a:t>
            </a:r>
          </a:p>
          <a:p>
            <a:pPr marL="0" indent="0">
              <a:buNone/>
            </a:pPr>
            <a:r>
              <a:rPr lang="fi-FI" dirty="0" err="1"/>
              <a:t>god,bra</a:t>
            </a:r>
            <a:r>
              <a:rPr lang="fi-FI" dirty="0"/>
              <a:t> – </a:t>
            </a:r>
            <a:r>
              <a:rPr lang="fi-FI" dirty="0" err="1"/>
              <a:t>bättre</a:t>
            </a:r>
            <a:r>
              <a:rPr lang="fi-FI" dirty="0"/>
              <a:t> – </a:t>
            </a:r>
            <a:r>
              <a:rPr lang="fi-FI" dirty="0" err="1"/>
              <a:t>bäst</a:t>
            </a:r>
            <a:r>
              <a:rPr lang="fi-FI" dirty="0"/>
              <a:t> (hyvä)</a:t>
            </a:r>
          </a:p>
          <a:p>
            <a:pPr marL="0" indent="0">
              <a:buNone/>
            </a:pPr>
            <a:r>
              <a:rPr lang="fi-FI" dirty="0" err="1"/>
              <a:t>liten</a:t>
            </a:r>
            <a:r>
              <a:rPr lang="fi-FI" dirty="0"/>
              <a:t> – </a:t>
            </a:r>
            <a:r>
              <a:rPr lang="fi-FI" dirty="0" err="1"/>
              <a:t>mindre</a:t>
            </a:r>
            <a:r>
              <a:rPr lang="fi-FI" dirty="0"/>
              <a:t> – </a:t>
            </a:r>
            <a:r>
              <a:rPr lang="fi-FI" dirty="0" err="1"/>
              <a:t>minst</a:t>
            </a:r>
            <a:r>
              <a:rPr lang="fi-FI" dirty="0"/>
              <a:t> (pieni)</a:t>
            </a:r>
          </a:p>
          <a:p>
            <a:pPr marL="0" indent="0">
              <a:buNone/>
            </a:pPr>
            <a:r>
              <a:rPr lang="fi-FI" dirty="0" err="1"/>
              <a:t>gammal</a:t>
            </a:r>
            <a:r>
              <a:rPr lang="fi-FI" dirty="0"/>
              <a:t> – </a:t>
            </a:r>
            <a:r>
              <a:rPr lang="fi-FI" dirty="0" err="1"/>
              <a:t>äldre</a:t>
            </a:r>
            <a:r>
              <a:rPr lang="fi-FI" dirty="0"/>
              <a:t> – </a:t>
            </a:r>
            <a:r>
              <a:rPr lang="fi-FI" dirty="0" err="1"/>
              <a:t>äldst</a:t>
            </a:r>
            <a:r>
              <a:rPr lang="fi-FI" dirty="0"/>
              <a:t> (vanha)</a:t>
            </a:r>
          </a:p>
          <a:p>
            <a:pPr marL="0" indent="0">
              <a:buNone/>
            </a:pPr>
            <a:r>
              <a:rPr lang="fi-FI" dirty="0" err="1"/>
              <a:t>ond</a:t>
            </a:r>
            <a:r>
              <a:rPr lang="fi-FI" dirty="0"/>
              <a:t> – </a:t>
            </a:r>
            <a:r>
              <a:rPr lang="fi-FI" dirty="0" err="1"/>
              <a:t>värre</a:t>
            </a:r>
            <a:r>
              <a:rPr lang="fi-FI" dirty="0"/>
              <a:t> – </a:t>
            </a:r>
            <a:r>
              <a:rPr lang="fi-FI" dirty="0" err="1"/>
              <a:t>värst</a:t>
            </a:r>
            <a:r>
              <a:rPr lang="fi-FI" dirty="0"/>
              <a:t> (paha)</a:t>
            </a:r>
          </a:p>
          <a:p>
            <a:pPr marL="0" indent="0">
              <a:buNone/>
            </a:pPr>
            <a:r>
              <a:rPr lang="fi-FI" dirty="0" err="1"/>
              <a:t>mycket</a:t>
            </a:r>
            <a:r>
              <a:rPr lang="fi-FI" dirty="0"/>
              <a:t> – </a:t>
            </a:r>
            <a:r>
              <a:rPr lang="fi-FI" dirty="0" err="1"/>
              <a:t>mera</a:t>
            </a:r>
            <a:r>
              <a:rPr lang="fi-FI" dirty="0"/>
              <a:t> – </a:t>
            </a:r>
            <a:r>
              <a:rPr lang="fi-FI" dirty="0" err="1"/>
              <a:t>mest</a:t>
            </a:r>
            <a:r>
              <a:rPr lang="fi-FI" dirty="0"/>
              <a:t> (paljon)</a:t>
            </a:r>
          </a:p>
          <a:p>
            <a:pPr marL="0" indent="0">
              <a:buNone/>
            </a:pPr>
            <a:r>
              <a:rPr lang="fi-FI" dirty="0" err="1"/>
              <a:t>många</a:t>
            </a:r>
            <a:r>
              <a:rPr lang="fi-FI" dirty="0"/>
              <a:t> – </a:t>
            </a:r>
            <a:r>
              <a:rPr lang="fi-FI" dirty="0" err="1"/>
              <a:t>flera</a:t>
            </a:r>
            <a:r>
              <a:rPr lang="fi-FI" dirty="0"/>
              <a:t> – de </a:t>
            </a:r>
            <a:r>
              <a:rPr lang="fi-FI" dirty="0" err="1"/>
              <a:t>flesta</a:t>
            </a:r>
            <a:r>
              <a:rPr lang="fi-FI" dirty="0"/>
              <a:t> (monet)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386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Vertailumuotojen muodostus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19256" cy="4873752"/>
          </a:xfrm>
        </p:spPr>
        <p:txBody>
          <a:bodyPr>
            <a:normAutofit/>
          </a:bodyPr>
          <a:lstStyle/>
          <a:p>
            <a:r>
              <a:rPr lang="fi-FI" dirty="0" err="1"/>
              <a:t>-isk</a:t>
            </a:r>
            <a:r>
              <a:rPr lang="fi-FI" dirty="0"/>
              <a:t> </a:t>
            </a:r>
            <a:r>
              <a:rPr lang="fi-FI" dirty="0" err="1"/>
              <a:t>päätteiset</a:t>
            </a:r>
            <a:r>
              <a:rPr lang="fi-FI" dirty="0"/>
              <a:t> adjektiivit ja partisiipit saavat komparatiivimuodon sanojen </a:t>
            </a:r>
            <a:r>
              <a:rPr lang="fi-FI" dirty="0" err="1"/>
              <a:t>mera</a:t>
            </a:r>
            <a:r>
              <a:rPr lang="fi-FI" dirty="0"/>
              <a:t> ja </a:t>
            </a:r>
            <a:r>
              <a:rPr lang="fi-FI" dirty="0" err="1"/>
              <a:t>mest</a:t>
            </a:r>
            <a:r>
              <a:rPr lang="fi-FI" dirty="0"/>
              <a:t> avulla</a:t>
            </a:r>
          </a:p>
          <a:p>
            <a:r>
              <a:rPr lang="fi-FI" dirty="0" err="1"/>
              <a:t>praktisk</a:t>
            </a:r>
            <a:r>
              <a:rPr lang="fi-FI" dirty="0"/>
              <a:t> –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praktisk</a:t>
            </a:r>
            <a:r>
              <a:rPr lang="fi-FI" dirty="0"/>
              <a:t> – </a:t>
            </a:r>
            <a:r>
              <a:rPr lang="fi-FI" dirty="0" err="1"/>
              <a:t>mest</a:t>
            </a:r>
            <a:r>
              <a:rPr lang="fi-FI" dirty="0"/>
              <a:t> </a:t>
            </a:r>
            <a:r>
              <a:rPr lang="fi-FI" dirty="0" err="1"/>
              <a:t>praktisk</a:t>
            </a:r>
            <a:r>
              <a:rPr lang="fi-FI" dirty="0"/>
              <a:t> (käytännöllinen)</a:t>
            </a:r>
          </a:p>
          <a:p>
            <a:r>
              <a:rPr lang="fi-FI" dirty="0" err="1"/>
              <a:t>berömd</a:t>
            </a:r>
            <a:r>
              <a:rPr lang="fi-FI" dirty="0"/>
              <a:t> –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berömd</a:t>
            </a:r>
            <a:r>
              <a:rPr lang="fi-FI" dirty="0"/>
              <a:t> – </a:t>
            </a:r>
            <a:r>
              <a:rPr lang="fi-FI" dirty="0" err="1"/>
              <a:t>mest</a:t>
            </a:r>
            <a:r>
              <a:rPr lang="fi-FI" dirty="0"/>
              <a:t> </a:t>
            </a:r>
            <a:r>
              <a:rPr lang="fi-FI" dirty="0" err="1"/>
              <a:t>berömd</a:t>
            </a:r>
            <a:r>
              <a:rPr lang="fi-FI" dirty="0"/>
              <a:t> (kuuluisa)</a:t>
            </a:r>
          </a:p>
          <a:p>
            <a:r>
              <a:rPr lang="fi-FI" dirty="0" err="1"/>
              <a:t>skrattande</a:t>
            </a:r>
            <a:r>
              <a:rPr lang="fi-FI" dirty="0"/>
              <a:t> –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skrattande</a:t>
            </a:r>
            <a:r>
              <a:rPr lang="fi-FI" dirty="0"/>
              <a:t> – </a:t>
            </a:r>
            <a:r>
              <a:rPr lang="fi-FI" dirty="0" err="1"/>
              <a:t>mest</a:t>
            </a:r>
            <a:r>
              <a:rPr lang="fi-FI" dirty="0"/>
              <a:t> </a:t>
            </a:r>
            <a:r>
              <a:rPr lang="fi-FI" dirty="0" err="1"/>
              <a:t>skrattande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   (naurava)</a:t>
            </a:r>
          </a:p>
          <a:p>
            <a:pPr marL="0" indent="0">
              <a:buNone/>
            </a:pPr>
            <a:r>
              <a:rPr lang="fi-FI" dirty="0" err="1"/>
              <a:t>Huom</a:t>
            </a:r>
            <a:r>
              <a:rPr lang="fi-FI" dirty="0"/>
              <a:t>! Pitää taivuttaa </a:t>
            </a:r>
            <a:r>
              <a:rPr lang="fi-FI" dirty="0" err="1"/>
              <a:t>en-ett-monikko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Det </a:t>
            </a:r>
            <a:r>
              <a:rPr lang="fi-FI" dirty="0" err="1"/>
              <a:t>är</a:t>
            </a:r>
            <a:r>
              <a:rPr lang="fi-FI" dirty="0"/>
              <a:t> en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praktisk</a:t>
            </a:r>
            <a:r>
              <a:rPr lang="fi-FI" dirty="0"/>
              <a:t> </a:t>
            </a:r>
            <a:r>
              <a:rPr lang="fi-FI" dirty="0" err="1"/>
              <a:t>lösning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Det </a:t>
            </a:r>
            <a:r>
              <a:rPr lang="fi-FI" dirty="0" err="1"/>
              <a:t>är</a:t>
            </a:r>
            <a:r>
              <a:rPr lang="fi-FI" dirty="0"/>
              <a:t> ett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praktiskt</a:t>
            </a:r>
            <a:r>
              <a:rPr lang="fi-FI" dirty="0"/>
              <a:t> </a:t>
            </a:r>
            <a:r>
              <a:rPr lang="fi-FI" dirty="0" err="1"/>
              <a:t>försök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Det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praktiska</a:t>
            </a:r>
            <a:r>
              <a:rPr lang="fi-FI" dirty="0"/>
              <a:t> </a:t>
            </a:r>
            <a:r>
              <a:rPr lang="fi-FI" dirty="0" err="1"/>
              <a:t>lösningar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5010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Komparatiivin käyttö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Sama muoto </a:t>
            </a:r>
            <a:r>
              <a:rPr lang="fi-FI" dirty="0" err="1"/>
              <a:t>en-</a:t>
            </a:r>
            <a:r>
              <a:rPr lang="fi-FI" dirty="0"/>
              <a:t>, </a:t>
            </a:r>
            <a:r>
              <a:rPr lang="fi-FI" dirty="0" err="1"/>
              <a:t>ett-</a:t>
            </a:r>
            <a:r>
              <a:rPr lang="fi-FI" dirty="0"/>
              <a:t> sukuisille ja monikolle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 err="1"/>
              <a:t>Kalles</a:t>
            </a:r>
            <a:r>
              <a:rPr lang="fi-FI" dirty="0"/>
              <a:t> </a:t>
            </a:r>
            <a:r>
              <a:rPr lang="fi-FI" dirty="0" err="1"/>
              <a:t>bil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snabbare</a:t>
            </a:r>
            <a:r>
              <a:rPr lang="fi-FI" dirty="0"/>
              <a:t> </a:t>
            </a:r>
            <a:r>
              <a:rPr lang="fi-FI" dirty="0" err="1"/>
              <a:t>än</a:t>
            </a:r>
            <a:r>
              <a:rPr lang="fi-FI" dirty="0"/>
              <a:t> </a:t>
            </a:r>
            <a:r>
              <a:rPr lang="fi-FI" dirty="0" err="1"/>
              <a:t>Pelles</a:t>
            </a:r>
            <a:r>
              <a:rPr lang="fi-FI" dirty="0"/>
              <a:t> </a:t>
            </a:r>
            <a:r>
              <a:rPr lang="fi-FI" dirty="0" err="1"/>
              <a:t>bil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    (Kallen auto on kalliimpi kuin Pellen)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    Det </a:t>
            </a:r>
            <a:r>
              <a:rPr lang="fi-FI" dirty="0" err="1"/>
              <a:t>var</a:t>
            </a:r>
            <a:r>
              <a:rPr lang="fi-FI" dirty="0"/>
              <a:t> en </a:t>
            </a:r>
            <a:r>
              <a:rPr lang="fi-FI" dirty="0" err="1"/>
              <a:t>dyrare</a:t>
            </a:r>
            <a:r>
              <a:rPr lang="fi-FI" dirty="0"/>
              <a:t> </a:t>
            </a:r>
            <a:r>
              <a:rPr lang="fi-FI" dirty="0" err="1"/>
              <a:t>produkt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    (se oli kalliimpi tuote)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dyrare</a:t>
            </a:r>
            <a:r>
              <a:rPr lang="fi-FI" dirty="0"/>
              <a:t> </a:t>
            </a:r>
            <a:r>
              <a:rPr lang="fi-FI" dirty="0" err="1"/>
              <a:t>produkten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finare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    (kalliimpi tuote on hienompi)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34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Vertailusanojen 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328592"/>
          </a:xfrm>
        </p:spPr>
        <p:txBody>
          <a:bodyPr>
            <a:normAutofit fontScale="25000" lnSpcReduction="20000"/>
          </a:bodyPr>
          <a:lstStyle/>
          <a:p>
            <a:r>
              <a:rPr lang="fi-FI" sz="8000" dirty="0"/>
              <a:t>Vertailu positiivissa  (</a:t>
            </a:r>
            <a:r>
              <a:rPr lang="fi-FI" sz="8000" dirty="0">
                <a:solidFill>
                  <a:srgbClr val="FF0000"/>
                </a:solidFill>
              </a:rPr>
              <a:t>lika … </a:t>
            </a:r>
            <a:r>
              <a:rPr lang="fi-FI" sz="8000" dirty="0" err="1">
                <a:solidFill>
                  <a:srgbClr val="FF0000"/>
                </a:solidFill>
              </a:rPr>
              <a:t>som</a:t>
            </a:r>
            <a:r>
              <a:rPr lang="fi-FI" sz="8000" dirty="0"/>
              <a:t>)</a:t>
            </a:r>
          </a:p>
          <a:p>
            <a:pPr lvl="1"/>
            <a:r>
              <a:rPr lang="fi-FI" sz="8000" dirty="0"/>
              <a:t> 	</a:t>
            </a:r>
            <a:r>
              <a:rPr lang="fi-FI" sz="8000" dirty="0" err="1"/>
              <a:t>Sofias</a:t>
            </a:r>
            <a:r>
              <a:rPr lang="fi-FI" sz="8000" dirty="0"/>
              <a:t> </a:t>
            </a:r>
            <a:r>
              <a:rPr lang="fi-FI" sz="8000" dirty="0" err="1"/>
              <a:t>bil</a:t>
            </a:r>
            <a:r>
              <a:rPr lang="fi-FI" sz="8000" dirty="0"/>
              <a:t> </a:t>
            </a:r>
            <a:r>
              <a:rPr lang="fi-FI" sz="8000" dirty="0" err="1"/>
              <a:t>är</a:t>
            </a:r>
            <a:r>
              <a:rPr lang="fi-FI" sz="8000" dirty="0">
                <a:solidFill>
                  <a:srgbClr val="FF0000"/>
                </a:solidFill>
              </a:rPr>
              <a:t> lika </a:t>
            </a:r>
            <a:r>
              <a:rPr lang="fi-FI" sz="8000" dirty="0" err="1"/>
              <a:t>stor</a:t>
            </a:r>
            <a:r>
              <a:rPr lang="fi-FI" sz="8000" dirty="0"/>
              <a:t> </a:t>
            </a:r>
            <a:r>
              <a:rPr lang="fi-FI" sz="8000" dirty="0" err="1">
                <a:solidFill>
                  <a:srgbClr val="FF0000"/>
                </a:solidFill>
              </a:rPr>
              <a:t>som</a:t>
            </a:r>
            <a:r>
              <a:rPr lang="fi-FI" sz="8000" dirty="0"/>
              <a:t> </a:t>
            </a:r>
            <a:r>
              <a:rPr lang="fi-FI" sz="8000" dirty="0" err="1"/>
              <a:t>Pias</a:t>
            </a:r>
            <a:r>
              <a:rPr lang="fi-FI" sz="8000" dirty="0"/>
              <a:t> </a:t>
            </a:r>
            <a:r>
              <a:rPr lang="fi-FI" sz="8000" dirty="0" err="1"/>
              <a:t>bil</a:t>
            </a:r>
            <a:r>
              <a:rPr lang="fi-FI" sz="8000" dirty="0"/>
              <a:t>.</a:t>
            </a:r>
          </a:p>
          <a:p>
            <a:pPr marL="365760" lvl="1" indent="0">
              <a:buNone/>
            </a:pPr>
            <a:r>
              <a:rPr lang="fi-FI" sz="8000" dirty="0"/>
              <a:t>        (Sofian auto on </a:t>
            </a:r>
            <a:r>
              <a:rPr lang="fi-FI" sz="8000" dirty="0">
                <a:solidFill>
                  <a:srgbClr val="FF0000"/>
                </a:solidFill>
              </a:rPr>
              <a:t>yhtä</a:t>
            </a:r>
            <a:r>
              <a:rPr lang="fi-FI" sz="8000" dirty="0"/>
              <a:t> iso </a:t>
            </a:r>
            <a:r>
              <a:rPr lang="fi-FI" sz="8000" dirty="0">
                <a:solidFill>
                  <a:srgbClr val="FF0000"/>
                </a:solidFill>
              </a:rPr>
              <a:t>kuin</a:t>
            </a:r>
            <a:r>
              <a:rPr lang="fi-FI" sz="8000" dirty="0"/>
              <a:t> Pian auto)</a:t>
            </a:r>
          </a:p>
          <a:p>
            <a:pPr marL="365760" lvl="1" indent="0">
              <a:buNone/>
            </a:pPr>
            <a:endParaRPr lang="fi-FI" sz="8000" dirty="0"/>
          </a:p>
          <a:p>
            <a:pPr lvl="0">
              <a:buClr>
                <a:srgbClr val="94C600"/>
              </a:buClr>
            </a:pPr>
            <a:r>
              <a:rPr lang="fi-FI" sz="8000" dirty="0">
                <a:solidFill>
                  <a:prstClr val="black"/>
                </a:solidFill>
              </a:rPr>
              <a:t>Vertailu komparatiivissa (</a:t>
            </a:r>
            <a:r>
              <a:rPr lang="fi-FI" sz="8000" dirty="0" err="1">
                <a:solidFill>
                  <a:srgbClr val="FF0000"/>
                </a:solidFill>
              </a:rPr>
              <a:t>än</a:t>
            </a:r>
            <a:r>
              <a:rPr lang="fi-FI" sz="8000" dirty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fi-FI" sz="8000" dirty="0" err="1"/>
              <a:t>Är</a:t>
            </a:r>
            <a:r>
              <a:rPr lang="fi-FI" sz="8000" dirty="0"/>
              <a:t> </a:t>
            </a:r>
            <a:r>
              <a:rPr lang="fi-FI" sz="8000" dirty="0" err="1"/>
              <a:t>den</a:t>
            </a:r>
            <a:r>
              <a:rPr lang="fi-FI" sz="8000" dirty="0"/>
              <a:t> </a:t>
            </a:r>
            <a:r>
              <a:rPr lang="fi-FI" sz="8000" dirty="0" err="1"/>
              <a:t>där</a:t>
            </a:r>
            <a:r>
              <a:rPr lang="fi-FI" sz="8000" dirty="0"/>
              <a:t> </a:t>
            </a:r>
            <a:r>
              <a:rPr lang="fi-FI" sz="8000" dirty="0" err="1"/>
              <a:t>produkten</a:t>
            </a:r>
            <a:r>
              <a:rPr lang="fi-FI" sz="8000" dirty="0"/>
              <a:t> </a:t>
            </a:r>
            <a:r>
              <a:rPr lang="fi-FI" sz="8000" dirty="0" err="1"/>
              <a:t>bättre</a:t>
            </a:r>
            <a:r>
              <a:rPr lang="fi-FI" sz="8000" dirty="0"/>
              <a:t> </a:t>
            </a:r>
            <a:r>
              <a:rPr lang="fi-FI" sz="8000" dirty="0" err="1">
                <a:solidFill>
                  <a:srgbClr val="FF0000"/>
                </a:solidFill>
              </a:rPr>
              <a:t>än</a:t>
            </a:r>
            <a:r>
              <a:rPr lang="fi-FI" sz="8000" dirty="0"/>
              <a:t> </a:t>
            </a:r>
            <a:r>
              <a:rPr lang="fi-FI" sz="8000" dirty="0" err="1"/>
              <a:t>vår</a:t>
            </a:r>
            <a:r>
              <a:rPr lang="fi-FI" sz="8000" dirty="0"/>
              <a:t> </a:t>
            </a:r>
            <a:r>
              <a:rPr lang="fi-FI" sz="8000" dirty="0" err="1"/>
              <a:t>produkt</a:t>
            </a:r>
            <a:r>
              <a:rPr lang="fi-FI" sz="8000" dirty="0"/>
              <a:t>?</a:t>
            </a:r>
          </a:p>
          <a:p>
            <a:pPr marL="365760" lvl="1" indent="0">
              <a:buNone/>
            </a:pPr>
            <a:r>
              <a:rPr lang="fi-FI" sz="8000" dirty="0"/>
              <a:t>    (onko tuote parempi </a:t>
            </a:r>
            <a:r>
              <a:rPr lang="fi-FI" sz="8000" dirty="0">
                <a:solidFill>
                  <a:srgbClr val="FF0000"/>
                </a:solidFill>
              </a:rPr>
              <a:t>kuin</a:t>
            </a:r>
            <a:r>
              <a:rPr lang="fi-FI" sz="8000" dirty="0"/>
              <a:t> meidän tuote)</a:t>
            </a:r>
          </a:p>
          <a:p>
            <a:pPr marL="365760" lvl="1" indent="0">
              <a:buNone/>
            </a:pPr>
            <a:endParaRPr lang="fi-FI" sz="8000" dirty="0"/>
          </a:p>
          <a:p>
            <a:pPr lvl="0">
              <a:buClr>
                <a:srgbClr val="94C600"/>
              </a:buClr>
            </a:pPr>
            <a:r>
              <a:rPr lang="fi-FI" sz="8000" dirty="0">
                <a:solidFill>
                  <a:prstClr val="black"/>
                </a:solidFill>
              </a:rPr>
              <a:t>Poikkeava </a:t>
            </a:r>
            <a:r>
              <a:rPr lang="fi-FI" sz="8000" dirty="0" err="1">
                <a:solidFill>
                  <a:prstClr val="black"/>
                </a:solidFill>
              </a:rPr>
              <a:t>än-sanan</a:t>
            </a:r>
            <a:r>
              <a:rPr lang="fi-FI" sz="8000" dirty="0">
                <a:solidFill>
                  <a:prstClr val="black"/>
                </a:solidFill>
              </a:rPr>
              <a:t> käyttö; ei komparatiivi</a:t>
            </a:r>
          </a:p>
          <a:p>
            <a:pPr lvl="1">
              <a:buClr>
                <a:srgbClr val="94C600"/>
              </a:buClr>
            </a:pPr>
            <a:r>
              <a:rPr lang="fi-FI" sz="8000" dirty="0" err="1">
                <a:solidFill>
                  <a:prstClr val="black"/>
                </a:solidFill>
              </a:rPr>
              <a:t>Finns</a:t>
            </a:r>
            <a:r>
              <a:rPr lang="fi-FI" sz="8000" dirty="0">
                <a:solidFill>
                  <a:prstClr val="black"/>
                </a:solidFill>
              </a:rPr>
              <a:t> det </a:t>
            </a:r>
            <a:r>
              <a:rPr lang="fi-FI" sz="8000" dirty="0" err="1">
                <a:solidFill>
                  <a:prstClr val="black"/>
                </a:solidFill>
              </a:rPr>
              <a:t>någon</a:t>
            </a:r>
            <a:r>
              <a:rPr lang="fi-FI" sz="8000" dirty="0">
                <a:solidFill>
                  <a:prstClr val="black"/>
                </a:solidFill>
              </a:rPr>
              <a:t> annan person </a:t>
            </a:r>
            <a:r>
              <a:rPr lang="fi-FI" sz="8000" dirty="0" err="1">
                <a:solidFill>
                  <a:prstClr val="black"/>
                </a:solidFill>
              </a:rPr>
              <a:t>än</a:t>
            </a:r>
            <a:r>
              <a:rPr lang="fi-FI" sz="8000" dirty="0">
                <a:solidFill>
                  <a:prstClr val="black"/>
                </a:solidFill>
              </a:rPr>
              <a:t> Kalle?</a:t>
            </a:r>
          </a:p>
          <a:p>
            <a:pPr marL="365760" lvl="1" indent="0">
              <a:buClr>
                <a:srgbClr val="94C600"/>
              </a:buClr>
              <a:buNone/>
            </a:pPr>
            <a:r>
              <a:rPr lang="fi-FI" sz="8000" dirty="0">
                <a:solidFill>
                  <a:prstClr val="black"/>
                </a:solidFill>
              </a:rPr>
              <a:t>     (onko jotain muuta henkilöä kuin Kalle)</a:t>
            </a:r>
          </a:p>
          <a:p>
            <a:pPr marL="365760" lvl="1" indent="0">
              <a:buClr>
                <a:srgbClr val="94C600"/>
              </a:buClr>
              <a:buNone/>
            </a:pPr>
            <a:endParaRPr lang="fi-FI" sz="8000" dirty="0">
              <a:solidFill>
                <a:prstClr val="black"/>
              </a:solidFill>
            </a:endParaRPr>
          </a:p>
          <a:p>
            <a:pPr marL="365760" lvl="1" indent="0">
              <a:buClr>
                <a:srgbClr val="94C600"/>
              </a:buClr>
              <a:buNone/>
            </a:pPr>
            <a:endParaRPr lang="fi-FI" sz="8000" dirty="0">
              <a:solidFill>
                <a:prstClr val="black"/>
              </a:solidFill>
            </a:endParaRPr>
          </a:p>
          <a:p>
            <a:pPr lvl="1">
              <a:buClr>
                <a:srgbClr val="94C600"/>
              </a:buClr>
            </a:pPr>
            <a:r>
              <a:rPr lang="fi-FI" sz="8000" dirty="0" err="1">
                <a:solidFill>
                  <a:prstClr val="black"/>
                </a:solidFill>
              </a:rPr>
              <a:t>Har</a:t>
            </a:r>
            <a:r>
              <a:rPr lang="fi-FI" sz="8000" dirty="0">
                <a:solidFill>
                  <a:prstClr val="black"/>
                </a:solidFill>
              </a:rPr>
              <a:t> vi </a:t>
            </a:r>
            <a:r>
              <a:rPr lang="fi-FI" sz="8000" dirty="0" err="1">
                <a:solidFill>
                  <a:prstClr val="black"/>
                </a:solidFill>
              </a:rPr>
              <a:t>något</a:t>
            </a:r>
            <a:r>
              <a:rPr lang="fi-FI" sz="8000" dirty="0">
                <a:solidFill>
                  <a:prstClr val="black"/>
                </a:solidFill>
              </a:rPr>
              <a:t> annat </a:t>
            </a:r>
            <a:r>
              <a:rPr lang="fi-FI" sz="8000" dirty="0" err="1">
                <a:solidFill>
                  <a:prstClr val="black"/>
                </a:solidFill>
              </a:rPr>
              <a:t>alternativ</a:t>
            </a:r>
            <a:r>
              <a:rPr lang="fi-FI" sz="8000" dirty="0">
                <a:solidFill>
                  <a:prstClr val="black"/>
                </a:solidFill>
              </a:rPr>
              <a:t> </a:t>
            </a:r>
            <a:r>
              <a:rPr lang="fi-FI" sz="8000" dirty="0" err="1">
                <a:solidFill>
                  <a:prstClr val="black"/>
                </a:solidFill>
              </a:rPr>
              <a:t>än</a:t>
            </a:r>
            <a:r>
              <a:rPr lang="fi-FI" sz="8000" dirty="0">
                <a:solidFill>
                  <a:prstClr val="black"/>
                </a:solidFill>
              </a:rPr>
              <a:t> det </a:t>
            </a:r>
            <a:r>
              <a:rPr lang="fi-FI" sz="8000" dirty="0" err="1">
                <a:solidFill>
                  <a:prstClr val="black"/>
                </a:solidFill>
              </a:rPr>
              <a:t>här</a:t>
            </a:r>
            <a:r>
              <a:rPr lang="fi-FI" sz="8000" dirty="0">
                <a:solidFill>
                  <a:prstClr val="black"/>
                </a:solidFill>
              </a:rPr>
              <a:t> </a:t>
            </a:r>
            <a:r>
              <a:rPr lang="fi-FI" sz="8000" dirty="0" err="1">
                <a:solidFill>
                  <a:prstClr val="black"/>
                </a:solidFill>
              </a:rPr>
              <a:t>alternativet</a:t>
            </a:r>
            <a:r>
              <a:rPr lang="fi-FI" sz="8000" dirty="0">
                <a:solidFill>
                  <a:prstClr val="black"/>
                </a:solidFill>
              </a:rPr>
              <a:t>?</a:t>
            </a:r>
          </a:p>
          <a:p>
            <a:pPr marL="365760" lvl="1" indent="0">
              <a:buClr>
                <a:srgbClr val="94C600"/>
              </a:buClr>
              <a:buNone/>
            </a:pPr>
            <a:r>
              <a:rPr lang="fi-FI" sz="8000" dirty="0">
                <a:solidFill>
                  <a:prstClr val="black"/>
                </a:solidFill>
              </a:rPr>
              <a:t>      (onko meillä muuta vaihtoehtoa kuin tämä vaihtoehto)</a:t>
            </a:r>
          </a:p>
          <a:p>
            <a:pPr lvl="1">
              <a:buClr>
                <a:srgbClr val="94C600"/>
              </a:buClr>
            </a:pPr>
            <a:endParaRPr lang="fi-FI" dirty="0">
              <a:solidFill>
                <a:prstClr val="black"/>
              </a:solidFill>
            </a:endParaRPr>
          </a:p>
          <a:p>
            <a:pPr>
              <a:buClr>
                <a:srgbClr val="94C600"/>
              </a:buClr>
            </a:pPr>
            <a:endParaRPr lang="fi-FI" dirty="0">
              <a:solidFill>
                <a:prstClr val="black"/>
              </a:solidFill>
            </a:endParaRPr>
          </a:p>
          <a:p>
            <a:pPr marL="365760" lvl="1" indent="0">
              <a:buNone/>
            </a:pPr>
            <a:endParaRPr lang="fi-FI" dirty="0"/>
          </a:p>
          <a:p>
            <a:pPr marL="365760" lvl="1" indent="0">
              <a:buNone/>
            </a:pPr>
            <a:endParaRPr lang="fi-FI" dirty="0"/>
          </a:p>
          <a:p>
            <a:pPr marL="365760" lvl="1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      </a:t>
            </a:r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557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418</Words>
  <Application>Microsoft Office PowerPoint</Application>
  <PresentationFormat>Bildspel på skärmen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Oriel</vt:lpstr>
      <vt:lpstr>ADJEKTIIVIN         VERTAILUMUODOT</vt:lpstr>
      <vt:lpstr>Adjektiivin vertailumuodot</vt:lpstr>
      <vt:lpstr>Adjektiivin vertailumuodot</vt:lpstr>
      <vt:lpstr>Vertailumuotojen muodostus 1</vt:lpstr>
      <vt:lpstr>Vertailumuotojen muodostus 2</vt:lpstr>
      <vt:lpstr>Vertailumuotojen muodostus 3</vt:lpstr>
      <vt:lpstr>Vertailumuotojen muodostus 4</vt:lpstr>
      <vt:lpstr>Komparatiivin käyttö </vt:lpstr>
      <vt:lpstr>Vertailusanojen käyttö</vt:lpstr>
      <vt:lpstr>Superlatiivin käyttö –pitkä tai lyhyt muoto?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R0098 Ruotsin perusviestintä</dc:title>
  <dc:creator>Camilla Kåla</dc:creator>
  <cp:lastModifiedBy>Isabella Fröjdman</cp:lastModifiedBy>
  <cp:revision>12</cp:revision>
  <dcterms:created xsi:type="dcterms:W3CDTF">2014-11-10T18:01:17Z</dcterms:created>
  <dcterms:modified xsi:type="dcterms:W3CDTF">2019-01-12T10:50:48Z</dcterms:modified>
</cp:coreProperties>
</file>