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6" r:id="rId2"/>
    <p:sldId id="258" r:id="rId3"/>
    <p:sldId id="257" r:id="rId4"/>
    <p:sldId id="259" r:id="rId5"/>
    <p:sldId id="260" r:id="rId6"/>
    <p:sldId id="265" r:id="rId7"/>
    <p:sldId id="271" r:id="rId8"/>
    <p:sldId id="292" r:id="rId9"/>
    <p:sldId id="290" r:id="rId10"/>
    <p:sldId id="293" r:id="rId11"/>
    <p:sldId id="291" r:id="rId12"/>
    <p:sldId id="295" r:id="rId13"/>
    <p:sldId id="272" r:id="rId14"/>
    <p:sldId id="273" r:id="rId15"/>
    <p:sldId id="274" r:id="rId16"/>
    <p:sldId id="276" r:id="rId17"/>
    <p:sldId id="277" r:id="rId18"/>
    <p:sldId id="275" r:id="rId19"/>
    <p:sldId id="278" r:id="rId20"/>
    <p:sldId id="279" r:id="rId21"/>
    <p:sldId id="281" r:id="rId22"/>
    <p:sldId id="280" r:id="rId23"/>
    <p:sldId id="268" r:id="rId24"/>
    <p:sldId id="282" r:id="rId25"/>
    <p:sldId id="296" r:id="rId26"/>
    <p:sldId id="283" r:id="rId27"/>
    <p:sldId id="284" r:id="rId28"/>
    <p:sldId id="286" r:id="rId29"/>
    <p:sldId id="285" r:id="rId30"/>
    <p:sldId id="264" r:id="rId31"/>
    <p:sldId id="294" r:id="rId32"/>
    <p:sldId id="288" r:id="rId33"/>
    <p:sldId id="289"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64" autoAdjust="0"/>
    <p:restoredTop sz="94660"/>
  </p:normalViewPr>
  <p:slideViewPr>
    <p:cSldViewPr>
      <p:cViewPr varScale="1">
        <p:scale>
          <a:sx n="60" d="100"/>
          <a:sy n="60" d="100"/>
        </p:scale>
        <p:origin x="122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7FAA50-A775-4A1E-9376-D52626719D62}" type="datetimeFigureOut">
              <a:rPr lang="fi-FI" smtClean="0"/>
              <a:pPr/>
              <a:t>24.5.2024</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E74E28-737D-47C7-A60F-DF8673CF6F89}" type="slidenum">
              <a:rPr lang="fi-FI" smtClean="0"/>
              <a:pPr/>
              <a:t>‹#›</a:t>
            </a:fld>
            <a:endParaRPr lang="fi-FI"/>
          </a:p>
        </p:txBody>
      </p:sp>
    </p:spTree>
    <p:extLst>
      <p:ext uri="{BB962C8B-B14F-4D97-AF65-F5344CB8AC3E}">
        <p14:creationId xmlns:p14="http://schemas.microsoft.com/office/powerpoint/2010/main" val="2092838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DC32D0-1689-4BC1-8C2C-629279326C0F}" type="datetimeFigureOut">
              <a:rPr lang="fi-FI" smtClean="0"/>
              <a:pPr/>
              <a:t>24.5.2024</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AB9F9C-8592-4A01-9FF5-F9722ED410DF}" type="slidenum">
              <a:rPr lang="fi-FI" smtClean="0"/>
              <a:pPr/>
              <a:t>‹#›</a:t>
            </a:fld>
            <a:endParaRPr lang="fi-FI"/>
          </a:p>
        </p:txBody>
      </p:sp>
    </p:spTree>
    <p:extLst>
      <p:ext uri="{BB962C8B-B14F-4D97-AF65-F5344CB8AC3E}">
        <p14:creationId xmlns:p14="http://schemas.microsoft.com/office/powerpoint/2010/main" val="2638287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3AB9F9C-8592-4A01-9FF5-F9722ED410DF}" type="slidenum">
              <a:rPr lang="fi-FI" smtClean="0"/>
              <a:pPr/>
              <a:t>1</a:t>
            </a:fld>
            <a:endParaRPr lang="fi-FI"/>
          </a:p>
        </p:txBody>
      </p:sp>
    </p:spTree>
    <p:extLst>
      <p:ext uri="{BB962C8B-B14F-4D97-AF65-F5344CB8AC3E}">
        <p14:creationId xmlns:p14="http://schemas.microsoft.com/office/powerpoint/2010/main" val="2158201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fi-FI"/>
          </a:p>
        </p:txBody>
      </p:sp>
      <p:sp>
        <p:nvSpPr>
          <p:cNvPr id="5" name="Footer Placeholder 4"/>
          <p:cNvSpPr>
            <a:spLocks noGrp="1"/>
          </p:cNvSpPr>
          <p:nvPr>
            <p:ph type="ftr" sz="quarter" idx="11"/>
          </p:nvPr>
        </p:nvSpPr>
        <p:spPr>
          <a:xfrm>
            <a:off x="3623733" y="6117336"/>
            <a:ext cx="3609438" cy="365125"/>
          </a:xfrm>
        </p:spPr>
        <p:txBody>
          <a:bodyPr/>
          <a:lstStyle/>
          <a:p>
            <a:endParaRPr lang="fi-FI"/>
          </a:p>
        </p:txBody>
      </p:sp>
      <p:sp>
        <p:nvSpPr>
          <p:cNvPr id="6" name="Slide Number Placeholder 5"/>
          <p:cNvSpPr>
            <a:spLocks noGrp="1"/>
          </p:cNvSpPr>
          <p:nvPr>
            <p:ph type="sldNum" sz="quarter" idx="12"/>
          </p:nvPr>
        </p:nvSpPr>
        <p:spPr>
          <a:xfrm>
            <a:off x="8275320" y="6117336"/>
            <a:ext cx="411480" cy="365125"/>
          </a:xfrm>
        </p:spPr>
        <p:txBody>
          <a:bodyPr/>
          <a:lstStyle/>
          <a:p>
            <a:fld id="{143571B3-D7E0-4BA1-AD26-E3E526F896B0}" type="slidenum">
              <a:rPr lang="fi-FI" smtClean="0"/>
              <a:pPr/>
              <a:t>‹#›</a:t>
            </a:fld>
            <a:endParaRPr lang="fi-FI"/>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580777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1056783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1005522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1424554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961473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1628073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1877539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25998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45706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fi-FI"/>
          </a:p>
        </p:txBody>
      </p:sp>
      <p:sp>
        <p:nvSpPr>
          <p:cNvPr id="5" name="Footer Placeholder 4"/>
          <p:cNvSpPr>
            <a:spLocks noGrp="1"/>
          </p:cNvSpPr>
          <p:nvPr>
            <p:ph type="ftr" sz="quarter" idx="11"/>
          </p:nvPr>
        </p:nvSpPr>
        <p:spPr>
          <a:xfrm>
            <a:off x="1972647" y="6108173"/>
            <a:ext cx="5314517" cy="365125"/>
          </a:xfrm>
        </p:spPr>
        <p:txBody>
          <a:bodyPr/>
          <a:lstStyle/>
          <a:p>
            <a:endParaRPr lang="fi-FI"/>
          </a:p>
        </p:txBody>
      </p:sp>
      <p:sp>
        <p:nvSpPr>
          <p:cNvPr id="6" name="Slide Number Placeholder 5"/>
          <p:cNvSpPr>
            <a:spLocks noGrp="1"/>
          </p:cNvSpPr>
          <p:nvPr>
            <p:ph type="sldNum" sz="quarter" idx="12"/>
          </p:nvPr>
        </p:nvSpPr>
        <p:spPr>
          <a:xfrm>
            <a:off x="8258967" y="6108173"/>
            <a:ext cx="427833" cy="365125"/>
          </a:xfrm>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1533121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a:xfrm>
            <a:off x="8273317" y="6116070"/>
            <a:ext cx="413483" cy="365125"/>
          </a:xfrm>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357386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12038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2270487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1986229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2413515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58312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43571B3-D7E0-4BA1-AD26-E3E526F896B0}" type="slidenum">
              <a:rPr lang="fi-FI" smtClean="0"/>
              <a:pPr/>
              <a:t>‹#›</a:t>
            </a:fld>
            <a:endParaRPr lang="fi-FI"/>
          </a:p>
        </p:txBody>
      </p:sp>
    </p:spTree>
    <p:extLst>
      <p:ext uri="{BB962C8B-B14F-4D97-AF65-F5344CB8AC3E}">
        <p14:creationId xmlns:p14="http://schemas.microsoft.com/office/powerpoint/2010/main" val="112717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fi-FI"/>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i-FI"/>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43571B3-D7E0-4BA1-AD26-E3E526F896B0}" type="slidenum">
              <a:rPr lang="fi-FI" smtClean="0"/>
              <a:pPr/>
              <a:t>‹#›</a:t>
            </a:fld>
            <a:endParaRPr lang="fi-FI"/>
          </a:p>
        </p:txBody>
      </p:sp>
    </p:spTree>
    <p:extLst>
      <p:ext uri="{BB962C8B-B14F-4D97-AF65-F5344CB8AC3E}">
        <p14:creationId xmlns:p14="http://schemas.microsoft.com/office/powerpoint/2010/main" val="35453568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115616" y="3429000"/>
            <a:ext cx="7772400" cy="1470025"/>
          </a:xfrm>
        </p:spPr>
        <p:txBody>
          <a:bodyPr>
            <a:normAutofit fontScale="90000"/>
          </a:bodyPr>
          <a:lstStyle/>
          <a:p>
            <a:r>
              <a:rPr lang="fi-FI" dirty="0"/>
              <a:t>Raha- ja pankkiteoria</a:t>
            </a:r>
            <a:br>
              <a:rPr lang="fi-FI" dirty="0"/>
            </a:br>
            <a:r>
              <a:rPr lang="fi-FI" dirty="0"/>
              <a:t>Luento 17</a:t>
            </a:r>
            <a:br>
              <a:rPr lang="fi-FI" dirty="0"/>
            </a:br>
            <a:br>
              <a:rPr lang="fi-FI" dirty="0"/>
            </a:br>
            <a:r>
              <a:rPr lang="fi-FI" dirty="0"/>
              <a:t> </a:t>
            </a:r>
            <a:br>
              <a:rPr lang="fi-FI" dirty="0"/>
            </a:br>
            <a:endParaRPr lang="fi-FI" sz="2200" dirty="0"/>
          </a:p>
        </p:txBody>
      </p:sp>
      <p:sp>
        <p:nvSpPr>
          <p:cNvPr id="3" name="Alaotsikko 2"/>
          <p:cNvSpPr>
            <a:spLocks noGrp="1"/>
          </p:cNvSpPr>
          <p:nvPr>
            <p:ph type="subTitle" idx="1"/>
          </p:nvPr>
        </p:nvSpPr>
        <p:spPr/>
        <p:txBody>
          <a:bodyPr/>
          <a:lstStyle/>
          <a:p>
            <a:r>
              <a:rPr lang="fi-FI" dirty="0"/>
              <a:t>30.5.2024</a:t>
            </a:r>
          </a:p>
        </p:txBody>
      </p:sp>
      <p:sp>
        <p:nvSpPr>
          <p:cNvPr id="5" name="Dian numeron paikkamerkki 4"/>
          <p:cNvSpPr>
            <a:spLocks noGrp="1"/>
          </p:cNvSpPr>
          <p:nvPr>
            <p:ph type="sldNum" sz="quarter" idx="12"/>
          </p:nvPr>
        </p:nvSpPr>
        <p:spPr>
          <a:xfrm>
            <a:off x="8476536" y="6021288"/>
            <a:ext cx="411480" cy="365125"/>
          </a:xfrm>
        </p:spPr>
        <p:txBody>
          <a:bodyPr/>
          <a:lstStyle/>
          <a:p>
            <a:fld id="{143571B3-D7E0-4BA1-AD26-E3E526F896B0}" type="slidenum">
              <a:rPr lang="fi-FI" smtClean="0"/>
              <a:pPr/>
              <a:t>1</a:t>
            </a:fld>
            <a:endParaRPr 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387623"/>
          </a:xfrm>
        </p:spPr>
        <p:txBody>
          <a:bodyPr/>
          <a:lstStyle/>
          <a:p>
            <a:r>
              <a:rPr lang="en-GB" dirty="0"/>
              <a:t>Washington Mutual</a:t>
            </a:r>
          </a:p>
        </p:txBody>
      </p:sp>
      <p:sp>
        <p:nvSpPr>
          <p:cNvPr id="3" name="Content Placeholder 2"/>
          <p:cNvSpPr>
            <a:spLocks noGrp="1"/>
          </p:cNvSpPr>
          <p:nvPr>
            <p:ph idx="1"/>
          </p:nvPr>
        </p:nvSpPr>
        <p:spPr>
          <a:xfrm>
            <a:off x="947826" y="1895212"/>
            <a:ext cx="8229600" cy="4756150"/>
          </a:xfrm>
        </p:spPr>
        <p:txBody>
          <a:bodyPr>
            <a:normAutofit lnSpcReduction="10000"/>
          </a:bodyPr>
          <a:lstStyle/>
          <a:p>
            <a:r>
              <a:rPr lang="fi-FI" dirty="0"/>
              <a:t>Erikoistui etenkin asuntolainoihin pieni- ja keskituloisille kotitalouksille</a:t>
            </a:r>
          </a:p>
          <a:p>
            <a:pPr lvl="1"/>
            <a:r>
              <a:rPr lang="fi-FI" dirty="0"/>
              <a:t>Strategia 1990-luvun lopulta alkaen</a:t>
            </a:r>
          </a:p>
          <a:p>
            <a:pPr lvl="1"/>
            <a:r>
              <a:rPr lang="fi-FI" dirty="0"/>
              <a:t>Osti </a:t>
            </a:r>
            <a:r>
              <a:rPr lang="fi-FI" dirty="0" err="1"/>
              <a:t>arvopaperistettuja</a:t>
            </a:r>
            <a:r>
              <a:rPr lang="fi-FI" dirty="0"/>
              <a:t> lainoja markkinoilta</a:t>
            </a:r>
          </a:p>
          <a:p>
            <a:pPr lvl="2"/>
            <a:r>
              <a:rPr lang="fi-FI" dirty="0"/>
              <a:t>2004 tietoisesti löysäsi ostettavien lainojen laatuvaatimuksia</a:t>
            </a:r>
          </a:p>
          <a:p>
            <a:pPr lvl="1"/>
            <a:r>
              <a:rPr lang="fi-FI" dirty="0" err="1"/>
              <a:t>Arvopaperisti</a:t>
            </a:r>
            <a:r>
              <a:rPr lang="fi-FI" dirty="0"/>
              <a:t> myöntämiään lainoja jatkuvasti </a:t>
            </a:r>
          </a:p>
          <a:p>
            <a:r>
              <a:rPr lang="fi-FI" dirty="0"/>
              <a:t>Tavoitteena tulla “Pankkitoiminnan Wal-Martiksi”</a:t>
            </a:r>
          </a:p>
          <a:p>
            <a:pPr lvl="1"/>
            <a:r>
              <a:rPr lang="fi-FI" dirty="0"/>
              <a:t>Luottojen tarjoaminen matala- ja keskituloisille kotitalouksille</a:t>
            </a:r>
          </a:p>
          <a:p>
            <a:pPr lvl="1"/>
            <a:r>
              <a:rPr lang="fi-FI" dirty="0"/>
              <a:t>Tietoisesti hyväksyttiin enemmän luottoriskiä kuin kilpailijat</a:t>
            </a:r>
          </a:p>
          <a:p>
            <a:pPr lvl="1"/>
            <a:r>
              <a:rPr lang="fi-FI" dirty="0"/>
              <a:t>Painostettiin lainavälittäjiä lisäämään volyymiä, jopa isommalla riskillä</a:t>
            </a:r>
          </a:p>
          <a:p>
            <a:endParaRPr lang="en-GB" dirty="0"/>
          </a:p>
        </p:txBody>
      </p:sp>
      <p:sp>
        <p:nvSpPr>
          <p:cNvPr id="5" name="Slide Number Placeholder 4"/>
          <p:cNvSpPr>
            <a:spLocks noGrp="1"/>
          </p:cNvSpPr>
          <p:nvPr>
            <p:ph type="sldNum" sz="quarter" idx="12"/>
          </p:nvPr>
        </p:nvSpPr>
        <p:spPr/>
        <p:txBody>
          <a:bodyPr/>
          <a:lstStyle/>
          <a:p>
            <a:fld id="{143571B3-D7E0-4BA1-AD26-E3E526F896B0}" type="slidenum">
              <a:rPr lang="fi-FI" smtClean="0"/>
              <a:pPr/>
              <a:t>10</a:t>
            </a:fld>
            <a:endParaRPr lang="fi-FI"/>
          </a:p>
        </p:txBody>
      </p:sp>
    </p:spTree>
    <p:extLst>
      <p:ext uri="{BB962C8B-B14F-4D97-AF65-F5344CB8AC3E}">
        <p14:creationId xmlns:p14="http://schemas.microsoft.com/office/powerpoint/2010/main" val="1925913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797" y="384702"/>
            <a:ext cx="7704667" cy="739551"/>
          </a:xfrm>
        </p:spPr>
        <p:txBody>
          <a:bodyPr/>
          <a:lstStyle/>
          <a:p>
            <a:r>
              <a:rPr lang="en-GB" dirty="0"/>
              <a:t>Washington Mutual</a:t>
            </a:r>
          </a:p>
        </p:txBody>
      </p:sp>
      <p:sp>
        <p:nvSpPr>
          <p:cNvPr id="3" name="Content Placeholder 2"/>
          <p:cNvSpPr>
            <a:spLocks noGrp="1"/>
          </p:cNvSpPr>
          <p:nvPr>
            <p:ph idx="1"/>
          </p:nvPr>
        </p:nvSpPr>
        <p:spPr>
          <a:xfrm>
            <a:off x="1077847" y="1300616"/>
            <a:ext cx="7958649" cy="5296735"/>
          </a:xfrm>
        </p:spPr>
        <p:txBody>
          <a:bodyPr>
            <a:normAutofit lnSpcReduction="10000"/>
          </a:bodyPr>
          <a:lstStyle/>
          <a:p>
            <a:r>
              <a:rPr lang="fi-FI" dirty="0"/>
              <a:t>Asuntojen hintojen noustessa varsinkin asuntolainaus näytti riskittömältä</a:t>
            </a:r>
          </a:p>
          <a:p>
            <a:pPr lvl="1"/>
            <a:r>
              <a:rPr lang="fi-FI" dirty="0"/>
              <a:t>”Asuntojen hinnat eivät koskaan laske, ja vaadimme asuntovakuuden. Siispä tässä ei ole luottoriskiä.”</a:t>
            </a:r>
          </a:p>
          <a:p>
            <a:pPr lvl="1"/>
            <a:r>
              <a:rPr lang="fi-FI" dirty="0" err="1"/>
              <a:t>Ponzi</a:t>
            </a:r>
            <a:r>
              <a:rPr lang="fi-FI" dirty="0"/>
              <a:t>-rahoitusta?</a:t>
            </a:r>
            <a:endParaRPr lang="fi-FI" dirty="0">
              <a:solidFill>
                <a:schemeClr val="accent5">
                  <a:lumMod val="75000"/>
                </a:schemeClr>
              </a:solidFill>
            </a:endParaRPr>
          </a:p>
          <a:p>
            <a:r>
              <a:rPr lang="fi-FI" dirty="0">
                <a:solidFill>
                  <a:schemeClr val="accent5">
                    <a:lumMod val="75000"/>
                  </a:schemeClr>
                </a:solidFill>
              </a:rPr>
              <a:t>Noususuhdanne alkoi olla ohitse </a:t>
            </a:r>
            <a:r>
              <a:rPr lang="fi-FI" dirty="0"/>
              <a:t>2000-luvun lopulla</a:t>
            </a:r>
          </a:p>
          <a:p>
            <a:pPr lvl="1"/>
            <a:r>
              <a:rPr lang="fi-FI" dirty="0"/>
              <a:t>Tappioita heikkolaatuisesta luottokannasta</a:t>
            </a:r>
          </a:p>
          <a:p>
            <a:r>
              <a:rPr lang="fi-FI" dirty="0"/>
              <a:t>Jo vuoden 2006 tulos jäi odotuksista – parhaiten menestyi luottokorttitoiminta</a:t>
            </a:r>
          </a:p>
          <a:p>
            <a:pPr lvl="1"/>
            <a:r>
              <a:rPr lang="fi-FI" dirty="0"/>
              <a:t>Optimismia riitti yhä?</a:t>
            </a:r>
          </a:p>
          <a:p>
            <a:r>
              <a:rPr lang="fi-FI" dirty="0"/>
              <a:t>Joulukuussa 2007 alkoi sulkea konttoreita</a:t>
            </a:r>
          </a:p>
          <a:p>
            <a:r>
              <a:rPr lang="fi-FI" dirty="0"/>
              <a:t>Alkuvuosi 2008 raskaasti tappiollinen</a:t>
            </a:r>
          </a:p>
          <a:p>
            <a:endParaRPr lang="en-GB" dirty="0"/>
          </a:p>
        </p:txBody>
      </p:sp>
      <p:sp>
        <p:nvSpPr>
          <p:cNvPr id="5" name="Slide Number Placeholder 4"/>
          <p:cNvSpPr>
            <a:spLocks noGrp="1"/>
          </p:cNvSpPr>
          <p:nvPr>
            <p:ph type="sldNum" sz="quarter" idx="12"/>
          </p:nvPr>
        </p:nvSpPr>
        <p:spPr/>
        <p:txBody>
          <a:bodyPr/>
          <a:lstStyle/>
          <a:p>
            <a:fld id="{143571B3-D7E0-4BA1-AD26-E3E526F896B0}" type="slidenum">
              <a:rPr lang="fi-FI" smtClean="0"/>
              <a:pPr/>
              <a:t>11</a:t>
            </a:fld>
            <a:endParaRPr lang="fi-FI"/>
          </a:p>
        </p:txBody>
      </p:sp>
    </p:spTree>
    <p:extLst>
      <p:ext uri="{BB962C8B-B14F-4D97-AF65-F5344CB8AC3E}">
        <p14:creationId xmlns:p14="http://schemas.microsoft.com/office/powerpoint/2010/main" val="2032332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6193C-A059-56DD-585E-2F62FC1D4150}"/>
              </a:ext>
            </a:extLst>
          </p:cNvPr>
          <p:cNvSpPr>
            <a:spLocks noGrp="1"/>
          </p:cNvSpPr>
          <p:nvPr>
            <p:ph type="title"/>
          </p:nvPr>
        </p:nvSpPr>
        <p:spPr>
          <a:xfrm>
            <a:off x="982133" y="457201"/>
            <a:ext cx="7704667" cy="1207258"/>
          </a:xfrm>
        </p:spPr>
        <p:txBody>
          <a:bodyPr/>
          <a:lstStyle/>
          <a:p>
            <a:r>
              <a:rPr lang="en-GB" dirty="0"/>
              <a:t>Washington Mutual</a:t>
            </a:r>
          </a:p>
        </p:txBody>
      </p:sp>
      <p:sp>
        <p:nvSpPr>
          <p:cNvPr id="3" name="Content Placeholder 2">
            <a:extLst>
              <a:ext uri="{FF2B5EF4-FFF2-40B4-BE49-F238E27FC236}">
                <a16:creationId xmlns:a16="http://schemas.microsoft.com/office/drawing/2014/main" id="{1BB5344F-EC59-DBB1-38FE-E050CB4AAD36}"/>
              </a:ext>
            </a:extLst>
          </p:cNvPr>
          <p:cNvSpPr>
            <a:spLocks noGrp="1"/>
          </p:cNvSpPr>
          <p:nvPr>
            <p:ph idx="1"/>
          </p:nvPr>
        </p:nvSpPr>
        <p:spPr>
          <a:xfrm>
            <a:off x="982133" y="1556792"/>
            <a:ext cx="7910347" cy="4916506"/>
          </a:xfrm>
        </p:spPr>
        <p:txBody>
          <a:bodyPr>
            <a:normAutofit fontScale="77500" lnSpcReduction="20000"/>
          </a:bodyPr>
          <a:lstStyle/>
          <a:p>
            <a:endParaRPr lang="fi-FI" dirty="0"/>
          </a:p>
          <a:p>
            <a:r>
              <a:rPr lang="fi-FI" dirty="0"/>
              <a:t>Lopetti lainojen ostamisen markkinoilta keväällä 2008</a:t>
            </a:r>
          </a:p>
          <a:p>
            <a:pPr lvl="1"/>
            <a:r>
              <a:rPr lang="fi-FI" dirty="0"/>
              <a:t>Myi/yritti myydä lainoja pois taseestaan, mutta ei enää ostanut </a:t>
            </a:r>
            <a:r>
              <a:rPr lang="fi-FI" dirty="0" err="1"/>
              <a:t>arvopaperistettuja</a:t>
            </a:r>
            <a:r>
              <a:rPr lang="fi-FI" dirty="0"/>
              <a:t> lainoja muilta </a:t>
            </a:r>
          </a:p>
          <a:p>
            <a:pPr lvl="1"/>
            <a:r>
              <a:rPr lang="fi-FI" dirty="0"/>
              <a:t>Merkki rahoitusongelmasta?</a:t>
            </a:r>
          </a:p>
          <a:p>
            <a:r>
              <a:rPr lang="fi-FI" dirty="0"/>
              <a:t>Osakeanti, lähinnä muutamalle suursijoittajalle</a:t>
            </a:r>
          </a:p>
          <a:p>
            <a:r>
              <a:rPr lang="fi-FI" dirty="0"/>
              <a:t>Osakekurssi syöksyi; </a:t>
            </a:r>
            <a:r>
              <a:rPr lang="fi-FI" dirty="0" err="1"/>
              <a:t>syysk</a:t>
            </a:r>
            <a:r>
              <a:rPr lang="fi-FI" dirty="0"/>
              <a:t> 2007 n 30$, </a:t>
            </a:r>
            <a:r>
              <a:rPr lang="fi-FI" dirty="0" err="1"/>
              <a:t>syysk</a:t>
            </a:r>
            <a:r>
              <a:rPr lang="fi-FI" dirty="0"/>
              <a:t> 2008 n 2$</a:t>
            </a:r>
          </a:p>
          <a:p>
            <a:r>
              <a:rPr lang="fi-FI" dirty="0"/>
              <a:t>Luottoluokituksen aleneminen 15.9.2008 =&gt; talletuspako</a:t>
            </a:r>
          </a:p>
          <a:p>
            <a:pPr lvl="1"/>
            <a:r>
              <a:rPr lang="fi-FI" dirty="0"/>
              <a:t>Lähinnä tilisiirtoja </a:t>
            </a:r>
            <a:r>
              <a:rPr lang="fi-FI" dirty="0" err="1"/>
              <a:t>ym</a:t>
            </a:r>
            <a:r>
              <a:rPr lang="fi-FI" dirty="0"/>
              <a:t>, ei jonoja konttoreissa</a:t>
            </a:r>
          </a:p>
          <a:p>
            <a:r>
              <a:rPr lang="fi-FI" dirty="0"/>
              <a:t>25.9.2008 säästöpankkivalvonta otti haltuun, FDIC alkoi myydä pankin omaisuuseriä</a:t>
            </a:r>
          </a:p>
          <a:p>
            <a:r>
              <a:rPr lang="fi-FI" dirty="0"/>
              <a:t>Elinkelpoisia tytäryhtiöitä myytiin JP Morgan Chaselle, emoyhtiö jätti konkurssihakemuksen 26.9.2008</a:t>
            </a:r>
          </a:p>
          <a:p>
            <a:r>
              <a:rPr lang="fi-FI" dirty="0"/>
              <a:t>Yhdysvaltojen historian suurin pankin “kaatuminen”, tase 328 miljardia dollaria</a:t>
            </a:r>
          </a:p>
          <a:p>
            <a:endParaRPr lang="en-GB" dirty="0"/>
          </a:p>
        </p:txBody>
      </p:sp>
      <p:sp>
        <p:nvSpPr>
          <p:cNvPr id="4" name="Slide Number Placeholder 3">
            <a:extLst>
              <a:ext uri="{FF2B5EF4-FFF2-40B4-BE49-F238E27FC236}">
                <a16:creationId xmlns:a16="http://schemas.microsoft.com/office/drawing/2014/main" id="{164E17DD-AB8F-4051-A52C-4A72276A6E81}"/>
              </a:ext>
            </a:extLst>
          </p:cNvPr>
          <p:cNvSpPr>
            <a:spLocks noGrp="1"/>
          </p:cNvSpPr>
          <p:nvPr>
            <p:ph type="sldNum" sz="quarter" idx="12"/>
          </p:nvPr>
        </p:nvSpPr>
        <p:spPr/>
        <p:txBody>
          <a:bodyPr/>
          <a:lstStyle/>
          <a:p>
            <a:fld id="{143571B3-D7E0-4BA1-AD26-E3E526F896B0}" type="slidenum">
              <a:rPr lang="fi-FI" smtClean="0"/>
              <a:pPr/>
              <a:t>12</a:t>
            </a:fld>
            <a:endParaRPr lang="fi-FI"/>
          </a:p>
        </p:txBody>
      </p:sp>
    </p:spTree>
    <p:extLst>
      <p:ext uri="{BB962C8B-B14F-4D97-AF65-F5344CB8AC3E}">
        <p14:creationId xmlns:p14="http://schemas.microsoft.com/office/powerpoint/2010/main" val="1445030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55575"/>
          </a:xfrm>
        </p:spPr>
        <p:txBody>
          <a:bodyPr/>
          <a:lstStyle/>
          <a:p>
            <a:r>
              <a:rPr lang="fi-FI" dirty="0"/>
              <a:t>SKOP</a:t>
            </a:r>
          </a:p>
        </p:txBody>
      </p:sp>
      <p:sp>
        <p:nvSpPr>
          <p:cNvPr id="3" name="Content Placeholder 2"/>
          <p:cNvSpPr>
            <a:spLocks noGrp="1"/>
          </p:cNvSpPr>
          <p:nvPr>
            <p:ph idx="1"/>
          </p:nvPr>
        </p:nvSpPr>
        <p:spPr>
          <a:xfrm>
            <a:off x="1187624" y="1597735"/>
            <a:ext cx="7704667" cy="4803064"/>
          </a:xfrm>
        </p:spPr>
        <p:txBody>
          <a:bodyPr>
            <a:normAutofit fontScale="77500" lnSpcReduction="20000"/>
          </a:bodyPr>
          <a:lstStyle/>
          <a:p>
            <a:r>
              <a:rPr lang="fi-FI" dirty="0"/>
              <a:t>Heikki </a:t>
            </a:r>
            <a:r>
              <a:rPr lang="fi-FI" dirty="0" err="1"/>
              <a:t>Hiilamo</a:t>
            </a:r>
            <a:r>
              <a:rPr lang="fi-FI" dirty="0"/>
              <a:t>: SKOP – lyhyt historia</a:t>
            </a:r>
          </a:p>
          <a:p>
            <a:r>
              <a:rPr lang="fi-FI" dirty="0"/>
              <a:t>Säästöpankkien Keskus-Osake-Pankki</a:t>
            </a:r>
          </a:p>
          <a:p>
            <a:pPr lvl="1"/>
            <a:r>
              <a:rPr lang="fi-FI" dirty="0"/>
              <a:t>Perustettu 1908 nimensä mukaiseen tarkoitukseen</a:t>
            </a:r>
          </a:p>
          <a:p>
            <a:pPr lvl="1"/>
            <a:r>
              <a:rPr lang="fi-FI" dirty="0"/>
              <a:t>Säästöpankkien oli talletettava kymmenesosan kassavaroista liikepankkeihin</a:t>
            </a:r>
          </a:p>
          <a:p>
            <a:pPr lvl="2"/>
            <a:r>
              <a:rPr lang="fi-FI" dirty="0"/>
              <a:t>Saivat huonoa korkoa</a:t>
            </a:r>
          </a:p>
          <a:p>
            <a:pPr lvl="1"/>
            <a:r>
              <a:rPr lang="fi-FI" dirty="0"/>
              <a:t>Perustivat oman liikepankin</a:t>
            </a:r>
          </a:p>
          <a:p>
            <a:pPr lvl="2"/>
            <a:r>
              <a:rPr lang="fi-FI" dirty="0"/>
              <a:t>Teki varantotalletukset Suomen Pankkiin säästöpankkien puolesta</a:t>
            </a:r>
          </a:p>
          <a:p>
            <a:pPr lvl="2"/>
            <a:r>
              <a:rPr lang="fi-FI" dirty="0"/>
              <a:t>Sai keskuspankkiluottoa</a:t>
            </a:r>
          </a:p>
          <a:p>
            <a:pPr lvl="2"/>
            <a:r>
              <a:rPr lang="fi-FI" dirty="0"/>
              <a:t>Hoiti ulkomaanyhteyksiä (ulkomaanmaksut </a:t>
            </a:r>
            <a:r>
              <a:rPr lang="fi-FI" dirty="0" err="1"/>
              <a:t>ym</a:t>
            </a:r>
            <a:r>
              <a:rPr lang="fi-FI" dirty="0"/>
              <a:t>)</a:t>
            </a:r>
          </a:p>
          <a:p>
            <a:r>
              <a:rPr lang="fi-FI" dirty="0" err="1"/>
              <a:t>SKOP:lla</a:t>
            </a:r>
            <a:r>
              <a:rPr lang="fi-FI" dirty="0"/>
              <a:t> hyvin vähän säästöpankkien tarpeisiin perustumatonta toimintaa ennen 1960-lukua</a:t>
            </a:r>
          </a:p>
          <a:p>
            <a:r>
              <a:rPr lang="fi-FI" dirty="0"/>
              <a:t>Ei pidetty oikein aitona liikepankkina</a:t>
            </a:r>
          </a:p>
          <a:p>
            <a:pPr lvl="1"/>
            <a:r>
              <a:rPr lang="fi-FI" dirty="0"/>
              <a:t>”Nuhjuinen” imago</a:t>
            </a:r>
          </a:p>
          <a:p>
            <a:pPr lvl="1"/>
            <a:r>
              <a:rPr lang="fi-FI" dirty="0"/>
              <a:t>1980-luvun puoliväliin ylin johto piti tärkeimpänä maksuvalmiutta ja alhaista riskiä</a:t>
            </a:r>
          </a:p>
          <a:p>
            <a:pPr lvl="1"/>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13</a:t>
            </a:fld>
            <a:endParaRPr lang="fi-FI"/>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884783"/>
          </a:xfrm>
        </p:spPr>
        <p:txBody>
          <a:bodyPr/>
          <a:lstStyle/>
          <a:p>
            <a:r>
              <a:rPr lang="fi-FI" dirty="0"/>
              <a:t>SKOP</a:t>
            </a:r>
          </a:p>
        </p:txBody>
      </p:sp>
      <p:sp>
        <p:nvSpPr>
          <p:cNvPr id="3" name="Content Placeholder 2"/>
          <p:cNvSpPr>
            <a:spLocks noGrp="1"/>
          </p:cNvSpPr>
          <p:nvPr>
            <p:ph idx="1"/>
          </p:nvPr>
        </p:nvSpPr>
        <p:spPr>
          <a:xfrm>
            <a:off x="1005013" y="1493291"/>
            <a:ext cx="8031483" cy="4614882"/>
          </a:xfrm>
        </p:spPr>
        <p:txBody>
          <a:bodyPr>
            <a:normAutofit fontScale="85000" lnSpcReduction="20000"/>
          </a:bodyPr>
          <a:lstStyle/>
          <a:p>
            <a:r>
              <a:rPr lang="fi-FI" dirty="0"/>
              <a:t>Jo 1980-luvun alkupuolella konflikti: varovainen, konservatiivinen, vanha pääjohtaja vs. dynaaminen nuori polvi</a:t>
            </a:r>
          </a:p>
          <a:p>
            <a:r>
              <a:rPr lang="fi-FI" dirty="0"/>
              <a:t>1984 vanha pääjohtaja sairastui ja erosi =&gt; kenttä täysin auki dynaamiselle nuorelle polvelle</a:t>
            </a:r>
          </a:p>
          <a:p>
            <a:r>
              <a:rPr lang="fi-FI" dirty="0"/>
              <a:t>Huoli: lainsäädännön tulevan uudistamisen vuoksi säästöpankit saavat kohta tehdä kaikkea, mitä liikepankitkin</a:t>
            </a:r>
          </a:p>
          <a:p>
            <a:pPr lvl="1"/>
            <a:r>
              <a:rPr lang="fi-FI" dirty="0"/>
              <a:t>Mihin omistajat tarvitsevat </a:t>
            </a:r>
            <a:r>
              <a:rPr lang="fi-FI" dirty="0" err="1"/>
              <a:t>SKOP:ia</a:t>
            </a:r>
            <a:r>
              <a:rPr lang="fi-FI" dirty="0"/>
              <a:t>? Säästöpankeille pelkkä kilpailija?</a:t>
            </a:r>
          </a:p>
          <a:p>
            <a:pPr lvl="1"/>
            <a:r>
              <a:rPr lang="fi-FI" dirty="0"/>
              <a:t>Muutettava pankki niin hyväksi osingonmaksajaksi, että siitä kunnolla hyötyä!</a:t>
            </a:r>
          </a:p>
          <a:p>
            <a:r>
              <a:rPr lang="fi-FI" dirty="0"/>
              <a:t>Rahoitusmarkkinoiden liberalisointi 1980-luvulla loi uusia mahdollisuuksia kunnianhimoisten tavoitteiden saavuttamiseksi</a:t>
            </a:r>
          </a:p>
          <a:p>
            <a:pPr lvl="1"/>
            <a:r>
              <a:rPr lang="fi-FI" dirty="0"/>
              <a:t>Korkosäännöstelyn purkaminen 1983 alkaen</a:t>
            </a:r>
          </a:p>
          <a:p>
            <a:pPr lvl="1"/>
            <a:r>
              <a:rPr lang="fi-FI" dirty="0"/>
              <a:t>Ulkomaisen rahoituksen hankkiminen sallittiin 1984 alkaen</a:t>
            </a:r>
          </a:p>
          <a:p>
            <a:pPr lvl="1"/>
            <a:r>
              <a:rPr lang="fi-FI" dirty="0"/>
              <a:t>Pankkien välinen sijoitustodistuskauppa</a:t>
            </a:r>
          </a:p>
          <a:p>
            <a:r>
              <a:rPr lang="fi-FI" dirty="0"/>
              <a:t>SKOP alkoi puhua itsestään ”investointipankkina”</a:t>
            </a:r>
          </a:p>
        </p:txBody>
      </p:sp>
      <p:sp>
        <p:nvSpPr>
          <p:cNvPr id="6" name="Slide Number Placeholder 5"/>
          <p:cNvSpPr>
            <a:spLocks noGrp="1"/>
          </p:cNvSpPr>
          <p:nvPr>
            <p:ph type="sldNum" sz="quarter" idx="12"/>
          </p:nvPr>
        </p:nvSpPr>
        <p:spPr/>
        <p:txBody>
          <a:bodyPr/>
          <a:lstStyle/>
          <a:p>
            <a:fld id="{143571B3-D7E0-4BA1-AD26-E3E526F896B0}" type="slidenum">
              <a:rPr lang="fi-FI" smtClean="0"/>
              <a:pPr/>
              <a:t>14</a:t>
            </a:fld>
            <a:endParaRPr lang="fi-FI"/>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883567"/>
          </a:xfrm>
        </p:spPr>
        <p:txBody>
          <a:bodyPr/>
          <a:lstStyle/>
          <a:p>
            <a:r>
              <a:rPr lang="fi-FI" dirty="0"/>
              <a:t>SKOP</a:t>
            </a:r>
          </a:p>
        </p:txBody>
      </p:sp>
      <p:sp>
        <p:nvSpPr>
          <p:cNvPr id="3" name="Content Placeholder 2"/>
          <p:cNvSpPr>
            <a:spLocks noGrp="1"/>
          </p:cNvSpPr>
          <p:nvPr>
            <p:ph idx="1"/>
          </p:nvPr>
        </p:nvSpPr>
        <p:spPr>
          <a:xfrm>
            <a:off x="982133" y="1556791"/>
            <a:ext cx="7704667" cy="4844007"/>
          </a:xfrm>
        </p:spPr>
        <p:txBody>
          <a:bodyPr>
            <a:normAutofit fontScale="85000" lnSpcReduction="20000"/>
          </a:bodyPr>
          <a:lstStyle/>
          <a:p>
            <a:r>
              <a:rPr lang="fi-FI" dirty="0"/>
              <a:t>Aloitti kiinteistösijoituksilla</a:t>
            </a:r>
          </a:p>
          <a:p>
            <a:pPr lvl="1"/>
            <a:r>
              <a:rPr lang="fi-FI" dirty="0"/>
              <a:t>Forumin kauppakeskus, Itäkeskus</a:t>
            </a:r>
          </a:p>
          <a:p>
            <a:pPr lvl="1"/>
            <a:r>
              <a:rPr lang="fi-FI" dirty="0"/>
              <a:t>1985 alkaen kiinteistöjen ostaminen ja myyminen</a:t>
            </a:r>
          </a:p>
          <a:p>
            <a:r>
              <a:rPr lang="fi-FI" dirty="0"/>
              <a:t>Laajentaminen osakkeisiin</a:t>
            </a:r>
          </a:p>
          <a:p>
            <a:pPr lvl="1"/>
            <a:r>
              <a:rPr lang="fi-FI" dirty="0"/>
              <a:t>Havaittiin, että pörssiyhtiöiden substanssiarvot selvästi pörssiarvoja korkeammat</a:t>
            </a:r>
          </a:p>
          <a:p>
            <a:pPr lvl="1"/>
            <a:r>
              <a:rPr lang="fi-FI" dirty="0"/>
              <a:t>Kasvoi vähitellen merkittäväksi osakesijoittajaksi Helsingin pörssissä</a:t>
            </a:r>
          </a:p>
          <a:p>
            <a:pPr lvl="2"/>
            <a:r>
              <a:rPr lang="fi-FI" dirty="0"/>
              <a:t>Ei juuri julkistanut tietoja omistuksistaan (tuolloin vielä paperiset osakekirjat, saattoi pitää salassa)</a:t>
            </a:r>
          </a:p>
          <a:p>
            <a:pPr lvl="2"/>
            <a:r>
              <a:rPr lang="fi-FI" dirty="0"/>
              <a:t>Pankki olisi saanut sijoittaa vain 10 % omista varoistaan osakkeisiin, kiersi säädöstä lähipiiriyhtiöittensä avulla</a:t>
            </a:r>
          </a:p>
          <a:p>
            <a:pPr lvl="2"/>
            <a:r>
              <a:rPr lang="fi-FI" dirty="0"/>
              <a:t>Osti merkittävää äänivaltaa myös yhtiöissä, joiden oli perinteisesti katsottu kuuluneen KOP:n (Kansallis-Osake-Pankki) tai SYP:n (Suomen Yhdyspankki) ”leiriin” </a:t>
            </a:r>
          </a:p>
          <a:p>
            <a:pPr lvl="1"/>
            <a:r>
              <a:rPr lang="fi-FI" dirty="0"/>
              <a:t>Tarkoitus myös käydä aktiivisesti kauppaa osakkeilla</a:t>
            </a:r>
          </a:p>
          <a:p>
            <a:pPr lvl="2"/>
            <a:r>
              <a:rPr lang="fi-FI" dirty="0"/>
              <a:t>Perinteinen liikepankkityyli: pitkäaikaisia, strategisia sijoituksia</a:t>
            </a:r>
          </a:p>
        </p:txBody>
      </p:sp>
      <p:sp>
        <p:nvSpPr>
          <p:cNvPr id="6" name="Slide Number Placeholder 5"/>
          <p:cNvSpPr>
            <a:spLocks noGrp="1"/>
          </p:cNvSpPr>
          <p:nvPr>
            <p:ph type="sldNum" sz="quarter" idx="12"/>
          </p:nvPr>
        </p:nvSpPr>
        <p:spPr/>
        <p:txBody>
          <a:bodyPr/>
          <a:lstStyle/>
          <a:p>
            <a:fld id="{143571B3-D7E0-4BA1-AD26-E3E526F896B0}" type="slidenum">
              <a:rPr lang="fi-FI" smtClean="0"/>
              <a:pPr/>
              <a:t>15</a:t>
            </a:fld>
            <a:endParaRPr lang="fi-FI"/>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099591"/>
          </a:xfrm>
        </p:spPr>
        <p:txBody>
          <a:bodyPr/>
          <a:lstStyle/>
          <a:p>
            <a:r>
              <a:rPr lang="fi-FI" dirty="0"/>
              <a:t>SKOP</a:t>
            </a:r>
          </a:p>
        </p:txBody>
      </p:sp>
      <p:sp>
        <p:nvSpPr>
          <p:cNvPr id="3" name="Content Placeholder 2"/>
          <p:cNvSpPr>
            <a:spLocks noGrp="1"/>
          </p:cNvSpPr>
          <p:nvPr>
            <p:ph idx="1"/>
          </p:nvPr>
        </p:nvSpPr>
        <p:spPr>
          <a:xfrm>
            <a:off x="982133" y="1700808"/>
            <a:ext cx="7704667" cy="4299008"/>
          </a:xfrm>
        </p:spPr>
        <p:txBody>
          <a:bodyPr>
            <a:normAutofit fontScale="85000" lnSpcReduction="20000"/>
          </a:bodyPr>
          <a:lstStyle/>
          <a:p>
            <a:r>
              <a:rPr lang="fi-FI" dirty="0" err="1"/>
              <a:t>SKOP:in</a:t>
            </a:r>
            <a:r>
              <a:rPr lang="fi-FI" dirty="0"/>
              <a:t> korkokate kehittyi kehnosti 1985-1986</a:t>
            </a:r>
          </a:p>
          <a:p>
            <a:r>
              <a:rPr lang="fi-FI" dirty="0"/>
              <a:t>Muut tuotot kehittyivät erinomaisesti</a:t>
            </a:r>
          </a:p>
          <a:p>
            <a:r>
              <a:rPr lang="fi-FI" dirty="0"/>
              <a:t>Tase kasvoi nopeasti</a:t>
            </a:r>
          </a:p>
          <a:p>
            <a:pPr lvl="1"/>
            <a:r>
              <a:rPr lang="fi-FI" dirty="0"/>
              <a:t>Luottokanta kasvoi 16 % v. 1985, 38 % 1986 </a:t>
            </a:r>
          </a:p>
          <a:p>
            <a:pPr lvl="1"/>
            <a:r>
              <a:rPr lang="fi-FI" dirty="0"/>
              <a:t>Kasvu rahoitettiin markkinarahalla</a:t>
            </a:r>
          </a:p>
          <a:p>
            <a:r>
              <a:rPr lang="fi-FI" dirty="0"/>
              <a:t>”Nurkanvaltaukset”</a:t>
            </a:r>
          </a:p>
          <a:p>
            <a:pPr lvl="1"/>
            <a:r>
              <a:rPr lang="fi-FI" dirty="0"/>
              <a:t>Hallinnan kannalta merkittävä omistusosuus yrityksessä, tarkoituksena myydä se ylihintaan taholle, joka aidosti haluaa hallita</a:t>
            </a:r>
          </a:p>
          <a:p>
            <a:r>
              <a:rPr lang="fi-FI" dirty="0"/>
              <a:t>Kasvaneet osingot =&gt; uusi strategia alkoi saada kannatusta säästöpankeissa</a:t>
            </a:r>
          </a:p>
          <a:p>
            <a:pPr lvl="1"/>
            <a:r>
              <a:rPr lang="fi-FI" dirty="0"/>
              <a:t>Säästöpankit edelleen pääomistajina</a:t>
            </a:r>
          </a:p>
          <a:p>
            <a:pPr lvl="1"/>
            <a:r>
              <a:rPr lang="fi-FI" dirty="0"/>
              <a:t>Aiemmin oli suhtauduttu epäilevästi uuteen johtoon ja sen strategiaan</a:t>
            </a:r>
          </a:p>
        </p:txBody>
      </p:sp>
      <p:sp>
        <p:nvSpPr>
          <p:cNvPr id="6" name="Slide Number Placeholder 5"/>
          <p:cNvSpPr>
            <a:spLocks noGrp="1"/>
          </p:cNvSpPr>
          <p:nvPr>
            <p:ph type="sldNum" sz="quarter" idx="12"/>
          </p:nvPr>
        </p:nvSpPr>
        <p:spPr/>
        <p:txBody>
          <a:bodyPr/>
          <a:lstStyle/>
          <a:p>
            <a:fld id="{143571B3-D7E0-4BA1-AD26-E3E526F896B0}" type="slidenum">
              <a:rPr lang="fi-FI" smtClean="0"/>
              <a:pPr/>
              <a:t>16</a:t>
            </a:fld>
            <a:endParaRPr lang="fi-FI"/>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027583"/>
          </a:xfrm>
        </p:spPr>
        <p:txBody>
          <a:bodyPr/>
          <a:lstStyle/>
          <a:p>
            <a:r>
              <a:rPr lang="fi-FI" dirty="0"/>
              <a:t>SKOP</a:t>
            </a:r>
          </a:p>
        </p:txBody>
      </p:sp>
      <p:sp>
        <p:nvSpPr>
          <p:cNvPr id="3" name="Content Placeholder 2"/>
          <p:cNvSpPr>
            <a:spLocks noGrp="1"/>
          </p:cNvSpPr>
          <p:nvPr>
            <p:ph idx="1"/>
          </p:nvPr>
        </p:nvSpPr>
        <p:spPr>
          <a:xfrm>
            <a:off x="885033" y="1502498"/>
            <a:ext cx="8229600" cy="5022846"/>
          </a:xfrm>
        </p:spPr>
        <p:txBody>
          <a:bodyPr>
            <a:normAutofit fontScale="70000" lnSpcReduction="20000"/>
          </a:bodyPr>
          <a:lstStyle/>
          <a:p>
            <a:r>
              <a:rPr lang="fi-FI" dirty="0"/>
              <a:t>Pitkän säännöstelykauden aikana ei ollut koettu juuri lainkaan luottotappioita</a:t>
            </a:r>
          </a:p>
          <a:p>
            <a:pPr lvl="1"/>
            <a:r>
              <a:rPr lang="fi-FI" dirty="0"/>
              <a:t>Pankkitoiminta miellettiin (lähes) riskittömäksi</a:t>
            </a:r>
          </a:p>
          <a:p>
            <a:pPr lvl="1"/>
            <a:r>
              <a:rPr lang="fi-FI" dirty="0"/>
              <a:t>Korot säännöstelty =&gt; tuotto suoraan luottojen ja talletusten määrän mukaan</a:t>
            </a:r>
          </a:p>
          <a:p>
            <a:pPr lvl="1"/>
            <a:r>
              <a:rPr lang="fi-FI" dirty="0"/>
              <a:t>Voitto = luottokanta*(lainojen korko – talletusten korko) – kiinteät kulut </a:t>
            </a:r>
          </a:p>
          <a:p>
            <a:pPr lvl="2"/>
            <a:r>
              <a:rPr lang="fi-FI" dirty="0"/>
              <a:t>Korot tietenkin annettuja (viranomaisten päättämiä), lainat suunnilleen = talletukset, koska raha- ja pääomamarkkinoita ei juuri ollut; lainoista krooninen ylikysyntä</a:t>
            </a:r>
          </a:p>
          <a:p>
            <a:r>
              <a:rPr lang="fi-FI" dirty="0"/>
              <a:t>Minkä tahansa pankin voittoa oli rajoittanut ennen kaikkea mahdollisuus saada rahoitusta </a:t>
            </a:r>
          </a:p>
          <a:p>
            <a:pPr lvl="1"/>
            <a:r>
              <a:rPr lang="fi-FI" dirty="0"/>
              <a:t>1980-luvun puolivälistä alkaen rahoitusta sai!</a:t>
            </a:r>
          </a:p>
          <a:p>
            <a:pPr lvl="1"/>
            <a:r>
              <a:rPr lang="fi-FI" dirty="0"/>
              <a:t>Rahamarkkinoiden </a:t>
            </a:r>
            <a:r>
              <a:rPr lang="fi-FI" dirty="0" err="1"/>
              <a:t>deregulointi</a:t>
            </a:r>
            <a:r>
              <a:rPr lang="fi-FI" dirty="0"/>
              <a:t> =&gt; rahoitusta oli saatavilla käytännössä rajattomasti, joskin usein kalliilla</a:t>
            </a:r>
          </a:p>
          <a:p>
            <a:pPr lvl="1"/>
            <a:r>
              <a:rPr lang="fi-FI" dirty="0"/>
              <a:t>Etenkin sijoitustodistukset</a:t>
            </a:r>
          </a:p>
          <a:p>
            <a:r>
              <a:rPr lang="fi-FI" dirty="0"/>
              <a:t>Luotonannon voimakas kasvu sekä </a:t>
            </a:r>
            <a:r>
              <a:rPr lang="fi-FI" dirty="0" err="1"/>
              <a:t>SKOP:issa</a:t>
            </a:r>
            <a:r>
              <a:rPr lang="fi-FI" dirty="0"/>
              <a:t> että säästöpankeissa tietoisena tavoitteena</a:t>
            </a:r>
          </a:p>
          <a:p>
            <a:r>
              <a:rPr lang="fi-FI" dirty="0"/>
              <a:t>Konttorinjohtajien palkkiot sidottiin myönnettyjen luottojen määrään</a:t>
            </a:r>
          </a:p>
          <a:p>
            <a:pPr lvl="1"/>
            <a:r>
              <a:rPr lang="fi-FI" dirty="0"/>
              <a:t>”Ylittää tavoitteet” = ”myydä” suunniteltua enemmän lainoja =&gt; bonus</a:t>
            </a:r>
          </a:p>
          <a:p>
            <a:pPr marL="0" indent="0">
              <a:buNone/>
            </a:pPr>
            <a:r>
              <a:rPr lang="fi-FI" dirty="0"/>
              <a:t>		</a:t>
            </a:r>
          </a:p>
          <a:p>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17</a:t>
            </a:fld>
            <a:endParaRPr lang="fi-FI"/>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8229600" cy="796908"/>
          </a:xfrm>
        </p:spPr>
        <p:txBody>
          <a:bodyPr>
            <a:normAutofit fontScale="90000"/>
          </a:bodyPr>
          <a:lstStyle/>
          <a:p>
            <a:r>
              <a:rPr lang="fi-FI" dirty="0"/>
              <a:t>SKOP</a:t>
            </a:r>
            <a:br>
              <a:rPr lang="fi-FI" dirty="0"/>
            </a:br>
            <a:endParaRPr lang="fi-FI" dirty="0"/>
          </a:p>
        </p:txBody>
      </p:sp>
      <p:sp>
        <p:nvSpPr>
          <p:cNvPr id="3" name="Content Placeholder 2"/>
          <p:cNvSpPr>
            <a:spLocks noGrp="1"/>
          </p:cNvSpPr>
          <p:nvPr>
            <p:ph idx="1"/>
          </p:nvPr>
        </p:nvSpPr>
        <p:spPr>
          <a:xfrm>
            <a:off x="1024967" y="1598226"/>
            <a:ext cx="7704667" cy="4875072"/>
          </a:xfrm>
        </p:spPr>
        <p:txBody>
          <a:bodyPr>
            <a:normAutofit fontScale="85000" lnSpcReduction="20000"/>
          </a:bodyPr>
          <a:lstStyle/>
          <a:p>
            <a:r>
              <a:rPr lang="fi-FI" dirty="0"/>
              <a:t>Tapaus Helsingin Osakepankki (HOP)</a:t>
            </a:r>
          </a:p>
          <a:p>
            <a:pPr lvl="1"/>
            <a:r>
              <a:rPr lang="fi-FI" dirty="0"/>
              <a:t>SKOP ja HOP olivat jo 1980-luvun alussa käyneet salaisia neuvotteluja yhdistymisestä</a:t>
            </a:r>
          </a:p>
          <a:p>
            <a:pPr lvl="2"/>
            <a:r>
              <a:rPr lang="fi-FI" dirty="0"/>
              <a:t>Pohdittu myös valtausta </a:t>
            </a:r>
            <a:r>
              <a:rPr lang="fi-FI" dirty="0" err="1"/>
              <a:t>HSB:n</a:t>
            </a:r>
            <a:r>
              <a:rPr lang="fi-FI" dirty="0"/>
              <a:t> kanssa</a:t>
            </a:r>
          </a:p>
          <a:p>
            <a:pPr lvl="1"/>
            <a:r>
              <a:rPr lang="fi-FI" dirty="0"/>
              <a:t>Alkuvuonna 1985 HOP:lle tuli pahoja tappioita valuuttapositioista =&gt; kurssi laski pörssissä =&gt; aiempaa helpompi kohde valtaukselle</a:t>
            </a:r>
          </a:p>
          <a:p>
            <a:pPr lvl="1"/>
            <a:r>
              <a:rPr lang="fi-FI" dirty="0"/>
              <a:t>SKOP oli ryhtynyt hiljaisuudessa ostamaan HOP:n osakkeita</a:t>
            </a:r>
          </a:p>
          <a:p>
            <a:pPr lvl="2"/>
            <a:r>
              <a:rPr lang="fi-FI" dirty="0"/>
              <a:t>Kahdenvälisesti yksityisiltä ruotsinkielisiltä suurosakkailta, jotka olivat pankin sisäisen ”kieliriidan” hävittyään valmiita luopumaan osuuksistaan</a:t>
            </a:r>
          </a:p>
          <a:p>
            <a:pPr lvl="2"/>
            <a:r>
              <a:rPr lang="fi-FI" dirty="0"/>
              <a:t>Bulvaaneina toimineiden pankkiiriliikkeiden kautta pörssistä </a:t>
            </a:r>
          </a:p>
          <a:p>
            <a:pPr lvl="1"/>
            <a:r>
              <a:rPr lang="fi-FI" dirty="0"/>
              <a:t>SKOP ilmoitti lokakuussa 1985 ostavansa yleisöltä hyvään hintaan lisää</a:t>
            </a:r>
          </a:p>
          <a:p>
            <a:pPr lvl="1"/>
            <a:r>
              <a:rPr lang="fi-FI" dirty="0"/>
              <a:t>Suomen Yhdyspankki (SYP) oli pitkään valmistellut HOP:n ostamista =&gt; tunteenomainen reaktio</a:t>
            </a:r>
          </a:p>
          <a:p>
            <a:pPr lvl="1"/>
            <a:r>
              <a:rPr lang="fi-FI" dirty="0"/>
              <a:t>Pankit alkoivat kilvan ostaa HOP:n osakkeita</a:t>
            </a:r>
          </a:p>
          <a:p>
            <a:pPr lvl="1"/>
            <a:r>
              <a:rPr lang="fi-FI" dirty="0"/>
              <a:t>SYP voitti, mutta joutui ostamaan </a:t>
            </a:r>
            <a:r>
              <a:rPr lang="fi-FI" dirty="0" err="1"/>
              <a:t>SKOP:ilta</a:t>
            </a:r>
            <a:r>
              <a:rPr lang="fi-FI" dirty="0"/>
              <a:t> osakkeet kovaan hintaan</a:t>
            </a:r>
          </a:p>
          <a:p>
            <a:pPr lvl="1">
              <a:buNone/>
            </a:pPr>
            <a:r>
              <a:rPr lang="fi-FI" dirty="0"/>
              <a:t>=&gt; Huomattava myyntivoitto </a:t>
            </a:r>
            <a:r>
              <a:rPr lang="fi-FI" dirty="0" err="1"/>
              <a:t>SKOP:ille</a:t>
            </a:r>
            <a:endParaRPr lang="fi-FI" dirty="0"/>
          </a:p>
          <a:p>
            <a:endParaRPr lang="fi-FI" dirty="0"/>
          </a:p>
          <a:p>
            <a:pPr lvl="1">
              <a:buNone/>
            </a:pPr>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18</a:t>
            </a:fld>
            <a:endParaRPr lang="fi-FI"/>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60648"/>
            <a:ext cx="7704667" cy="883567"/>
          </a:xfrm>
        </p:spPr>
        <p:txBody>
          <a:bodyPr/>
          <a:lstStyle/>
          <a:p>
            <a:r>
              <a:rPr lang="fi-FI" dirty="0"/>
              <a:t>SKOP</a:t>
            </a:r>
          </a:p>
        </p:txBody>
      </p:sp>
      <p:sp>
        <p:nvSpPr>
          <p:cNvPr id="3" name="Content Placeholder 2"/>
          <p:cNvSpPr>
            <a:spLocks noGrp="1"/>
          </p:cNvSpPr>
          <p:nvPr>
            <p:ph idx="1"/>
          </p:nvPr>
        </p:nvSpPr>
        <p:spPr>
          <a:xfrm>
            <a:off x="1014371" y="1665148"/>
            <a:ext cx="7704667" cy="5004211"/>
          </a:xfrm>
        </p:spPr>
        <p:txBody>
          <a:bodyPr>
            <a:normAutofit fontScale="70000" lnSpcReduction="20000"/>
          </a:bodyPr>
          <a:lstStyle/>
          <a:p>
            <a:r>
              <a:rPr lang="fi-FI" dirty="0"/>
              <a:t>Tampella</a:t>
            </a:r>
          </a:p>
          <a:p>
            <a:pPr lvl="1"/>
            <a:r>
              <a:rPr lang="fi-FI" dirty="0"/>
              <a:t>Heikossa kunnossa ollut monialateollisuusyritys</a:t>
            </a:r>
          </a:p>
          <a:p>
            <a:pPr lvl="1"/>
            <a:r>
              <a:rPr lang="fi-FI" dirty="0"/>
              <a:t>SKOP hankki merkittävän määrän osakkeita 1985 alkaen</a:t>
            </a:r>
          </a:p>
          <a:p>
            <a:pPr lvl="1"/>
            <a:r>
              <a:rPr lang="fi-FI" dirty="0"/>
              <a:t>SYP ja muut päärahoittajat halukkaita luopumaan =&gt; suuren osakepotin kaupat 1987 korkeaan hintaan</a:t>
            </a:r>
          </a:p>
          <a:p>
            <a:pPr lvl="1"/>
            <a:r>
              <a:rPr lang="fi-FI" dirty="0"/>
              <a:t>Aluksi kiinnitettiin huomiota Tampellan omaisuuteen</a:t>
            </a:r>
          </a:p>
          <a:p>
            <a:pPr lvl="1"/>
            <a:r>
              <a:rPr lang="fi-FI" dirty="0"/>
              <a:t>Aluksi ajatuksena pilkkoa ja myydä, mutta lehdistöhaastattelussa lupauduttiin pitämään ”20 vuotta” </a:t>
            </a:r>
          </a:p>
          <a:p>
            <a:pPr lvl="1"/>
            <a:r>
              <a:rPr lang="fi-FI" dirty="0"/>
              <a:t>”Jokaisella liikepankilla oltava oma teollisuusryhmä”</a:t>
            </a:r>
          </a:p>
          <a:p>
            <a:pPr lvl="2"/>
            <a:r>
              <a:rPr lang="fi-FI" dirty="0"/>
              <a:t>Ei-taloudellinen tausta-ajatus? Imagokysymys?</a:t>
            </a:r>
          </a:p>
          <a:p>
            <a:pPr lvl="1"/>
            <a:r>
              <a:rPr lang="fi-FI" dirty="0"/>
              <a:t>Samalla SYP:n Tampellalle myöntämät luotot siirtyivät </a:t>
            </a:r>
            <a:r>
              <a:rPr lang="fi-FI" dirty="0" err="1"/>
              <a:t>SKOP:ille</a:t>
            </a:r>
            <a:endParaRPr lang="fi-FI" dirty="0"/>
          </a:p>
          <a:p>
            <a:r>
              <a:rPr lang="fi-FI" dirty="0"/>
              <a:t>Loppuvuonna 1987 kaksi muistutusta ”kuolevaisuudesta”</a:t>
            </a:r>
          </a:p>
          <a:p>
            <a:pPr lvl="1"/>
            <a:r>
              <a:rPr lang="fi-FI" dirty="0"/>
              <a:t>Pörssiromahdus lokakuussa 1987 (25 % / päivä)</a:t>
            </a:r>
          </a:p>
          <a:p>
            <a:pPr lvl="2"/>
            <a:r>
              <a:rPr lang="fi-FI" dirty="0"/>
              <a:t>Mutta: SKOP alkoi ostaa =&gt; osoittautui hyväksi päätökseksi</a:t>
            </a:r>
          </a:p>
          <a:p>
            <a:pPr lvl="1"/>
            <a:r>
              <a:rPr lang="fi-FI" dirty="0"/>
              <a:t>Joulukuussa 1987 Kansallis-Osake-Pankki (KOP) lopetti tilapäisesti </a:t>
            </a:r>
            <a:r>
              <a:rPr lang="fi-FI" dirty="0" err="1"/>
              <a:t>SKOP:in</a:t>
            </a:r>
            <a:r>
              <a:rPr lang="fi-FI" dirty="0"/>
              <a:t> sijoitustodistusten ostamisen</a:t>
            </a:r>
          </a:p>
          <a:p>
            <a:pPr lvl="2"/>
            <a:r>
              <a:rPr lang="fi-FI" dirty="0"/>
              <a:t>Muut pankit jatkoivat ostamista =&gt; SKOP ei kaatunut</a:t>
            </a:r>
          </a:p>
          <a:p>
            <a:pPr lvl="1"/>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19</a:t>
            </a:fld>
            <a:endParaRPr lang="fi-FI"/>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836712"/>
            <a:ext cx="7920880" cy="4525963"/>
          </a:xfrm>
        </p:spPr>
        <p:txBody>
          <a:bodyPr/>
          <a:lstStyle/>
          <a:p>
            <a:pPr>
              <a:buNone/>
            </a:pPr>
            <a:r>
              <a:rPr lang="fi-FI" i="1" dirty="0"/>
              <a:t>”Taantumat paljastavat sen, mitä tilintarkastajat eivät huomanneet.”</a:t>
            </a:r>
          </a:p>
          <a:p>
            <a:pPr>
              <a:buNone/>
            </a:pPr>
            <a:r>
              <a:rPr lang="fi-FI" dirty="0"/>
              <a:t>				John Kenneth </a:t>
            </a:r>
            <a:r>
              <a:rPr lang="fi-FI" dirty="0" err="1"/>
              <a:t>Galbraith</a:t>
            </a:r>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2</a:t>
            </a:fld>
            <a:endParaRPr lang="fi-FI"/>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099591"/>
          </a:xfrm>
        </p:spPr>
        <p:txBody>
          <a:bodyPr/>
          <a:lstStyle/>
          <a:p>
            <a:r>
              <a:rPr lang="fi-FI" dirty="0"/>
              <a:t>Toiminta Yhdysvalloissa</a:t>
            </a:r>
          </a:p>
        </p:txBody>
      </p:sp>
      <p:sp>
        <p:nvSpPr>
          <p:cNvPr id="3" name="Content Placeholder 2"/>
          <p:cNvSpPr>
            <a:spLocks noGrp="1"/>
          </p:cNvSpPr>
          <p:nvPr>
            <p:ph idx="1"/>
          </p:nvPr>
        </p:nvSpPr>
        <p:spPr>
          <a:xfrm>
            <a:off x="991883" y="1762592"/>
            <a:ext cx="7704667" cy="4114680"/>
          </a:xfrm>
        </p:spPr>
        <p:txBody>
          <a:bodyPr>
            <a:normAutofit fontScale="85000" lnSpcReduction="10000"/>
          </a:bodyPr>
          <a:lstStyle/>
          <a:p>
            <a:r>
              <a:rPr lang="fi-FI" dirty="0"/>
              <a:t>Suomi alkoi käydä pieneksi =&gt; Edustusto New Yorkiin 1986</a:t>
            </a:r>
          </a:p>
          <a:p>
            <a:pPr lvl="1"/>
            <a:r>
              <a:rPr lang="fi-FI" dirty="0"/>
              <a:t>Tehtävänä löytää houkuttelevia luottokohteita Yhdysvalloista</a:t>
            </a:r>
          </a:p>
          <a:p>
            <a:r>
              <a:rPr lang="fi-FI" dirty="0"/>
              <a:t>Aluksi vain osuuksia luottosyndikaateissa (=usean pankin yhdessä myöntämä laina), myöhemmin itsenäisesti annettuja lainoja</a:t>
            </a:r>
          </a:p>
          <a:p>
            <a:pPr lvl="1"/>
            <a:r>
              <a:rPr lang="fi-FI" dirty="0"/>
              <a:t>Investointipankki </a:t>
            </a:r>
            <a:r>
              <a:rPr lang="fi-FI" dirty="0" err="1"/>
              <a:t>Peers</a:t>
            </a:r>
            <a:r>
              <a:rPr lang="fi-FI" dirty="0"/>
              <a:t> &amp; </a:t>
            </a:r>
            <a:r>
              <a:rPr lang="fi-FI" dirty="0" err="1"/>
              <a:t>Co</a:t>
            </a:r>
            <a:r>
              <a:rPr lang="fi-FI" dirty="0"/>
              <a:t> toimi neuvonantajana</a:t>
            </a:r>
          </a:p>
          <a:p>
            <a:pPr lvl="2"/>
            <a:r>
              <a:rPr lang="fi-FI" dirty="0"/>
              <a:t>Tämän neuvonantajan löytämät asiakkaat osoittautuivat myöhemmin erittäin epäilyttäviksi</a:t>
            </a:r>
          </a:p>
          <a:p>
            <a:pPr lvl="2"/>
            <a:r>
              <a:rPr lang="fi-FI" dirty="0"/>
              <a:t>Monet hankkeista kiinteistöihin liittyviä, mm. Neitsytsaarten hotellihanke</a:t>
            </a:r>
          </a:p>
          <a:p>
            <a:pPr lvl="1"/>
            <a:r>
              <a:rPr lang="fi-FI" dirty="0"/>
              <a:t>Helsingissä hyväksyttiin lähes kaikki, mitä ehdotettiin</a:t>
            </a:r>
          </a:p>
          <a:p>
            <a:r>
              <a:rPr lang="fi-FI" dirty="0"/>
              <a:t>Vaikka toiminta Yhdysvalloissa ei kannattavaa, edustusto päätettiin laajentaa sivukonttoriksi 1989</a:t>
            </a:r>
          </a:p>
          <a:p>
            <a:pPr lvl="1"/>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20</a:t>
            </a:fld>
            <a:endParaRPr lang="fi-FI"/>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811559"/>
          </a:xfrm>
        </p:spPr>
        <p:txBody>
          <a:bodyPr/>
          <a:lstStyle/>
          <a:p>
            <a:r>
              <a:rPr lang="fi-FI" dirty="0"/>
              <a:t>SKOP - Vaikeudet alkavat</a:t>
            </a:r>
          </a:p>
        </p:txBody>
      </p:sp>
      <p:sp>
        <p:nvSpPr>
          <p:cNvPr id="3" name="Content Placeholder 2"/>
          <p:cNvSpPr>
            <a:spLocks noGrp="1"/>
          </p:cNvSpPr>
          <p:nvPr>
            <p:ph idx="1"/>
          </p:nvPr>
        </p:nvSpPr>
        <p:spPr>
          <a:xfrm>
            <a:off x="982133" y="1700808"/>
            <a:ext cx="7704667" cy="4772489"/>
          </a:xfrm>
        </p:spPr>
        <p:txBody>
          <a:bodyPr>
            <a:normAutofit fontScale="70000" lnSpcReduction="20000"/>
          </a:bodyPr>
          <a:lstStyle/>
          <a:p>
            <a:r>
              <a:rPr lang="fi-FI" dirty="0">
                <a:solidFill>
                  <a:schemeClr val="accent4"/>
                </a:solidFill>
              </a:rPr>
              <a:t>Nousukausi alkoi olla ohitse</a:t>
            </a:r>
          </a:p>
          <a:p>
            <a:pPr lvl="1"/>
            <a:r>
              <a:rPr lang="fi-FI" dirty="0"/>
              <a:t>Pörssi kääntyi laskuun alkuvuonna 1989, mitä pidettiin aluksi hyvin tilapäisenä</a:t>
            </a:r>
          </a:p>
          <a:p>
            <a:pPr lvl="1"/>
            <a:r>
              <a:rPr lang="fi-FI" dirty="0"/>
              <a:t>Kiinteistöjen hinnat kääntyivät laskuun alkuvuonna 1989</a:t>
            </a:r>
          </a:p>
          <a:p>
            <a:r>
              <a:rPr lang="fi-FI" dirty="0"/>
              <a:t>Suomen Pankki ryhtyi nostamaan kassavarantovelvoitetta alkuvuonna 1989</a:t>
            </a:r>
          </a:p>
          <a:p>
            <a:r>
              <a:rPr lang="fi-FI" dirty="0"/>
              <a:t>SKOP alkoi jo hillitä antolainausta, monet säästöpankit eivät</a:t>
            </a:r>
          </a:p>
          <a:p>
            <a:r>
              <a:rPr lang="fi-FI" dirty="0"/>
              <a:t>Tappiot Yhdysvalloista kasvoivat</a:t>
            </a:r>
          </a:p>
          <a:p>
            <a:r>
              <a:rPr lang="fi-FI" dirty="0" err="1"/>
              <a:t>SKOP:in</a:t>
            </a:r>
            <a:r>
              <a:rPr lang="fi-FI" dirty="0"/>
              <a:t> velat markkinoille kasvaneet kymmeniin miljardeihin markkoihin</a:t>
            </a:r>
          </a:p>
          <a:p>
            <a:r>
              <a:rPr lang="fi-FI" dirty="0" err="1"/>
              <a:t>SKOP:illa</a:t>
            </a:r>
            <a:r>
              <a:rPr lang="fi-FI" dirty="0"/>
              <a:t> alkoi olla vaikeuksia saada sijoitustodistuksiaan myydyksi samaan hintaan kuin kilpailijat</a:t>
            </a:r>
          </a:p>
          <a:p>
            <a:pPr lvl="1"/>
            <a:r>
              <a:rPr lang="fi-FI" dirty="0"/>
              <a:t>Maksoi rahamarkkinavelastaan enemmän kuin muut pankit</a:t>
            </a:r>
          </a:p>
          <a:p>
            <a:r>
              <a:rPr lang="fi-FI" dirty="0"/>
              <a:t>Tampella pysyi tappiollisena, yritettiin karsia huonoja toimintoja</a:t>
            </a:r>
          </a:p>
          <a:p>
            <a:r>
              <a:rPr lang="fi-FI" dirty="0" err="1"/>
              <a:t>SKOP:illa</a:t>
            </a:r>
            <a:r>
              <a:rPr lang="fi-FI" dirty="0"/>
              <a:t> ei ollut juuri omaa kansantaloudellista analyysiä =&gt; huono kyky ymmärtää ympäristön tapahtumia</a:t>
            </a:r>
          </a:p>
          <a:p>
            <a:endParaRPr lang="fi-FI" dirty="0"/>
          </a:p>
          <a:p>
            <a:pPr lvl="1"/>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21</a:t>
            </a:fld>
            <a:endParaRPr lang="fi-FI"/>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896" y="452404"/>
            <a:ext cx="7704667" cy="811559"/>
          </a:xfrm>
        </p:spPr>
        <p:txBody>
          <a:bodyPr/>
          <a:lstStyle/>
          <a:p>
            <a:r>
              <a:rPr lang="fi-FI" dirty="0"/>
              <a:t>SKOP - romahdus</a:t>
            </a:r>
          </a:p>
        </p:txBody>
      </p:sp>
      <p:sp>
        <p:nvSpPr>
          <p:cNvPr id="3" name="Content Placeholder 2"/>
          <p:cNvSpPr>
            <a:spLocks noGrp="1"/>
          </p:cNvSpPr>
          <p:nvPr>
            <p:ph idx="1"/>
          </p:nvPr>
        </p:nvSpPr>
        <p:spPr>
          <a:xfrm>
            <a:off x="1115616" y="2142917"/>
            <a:ext cx="7704667" cy="4227000"/>
          </a:xfrm>
        </p:spPr>
        <p:txBody>
          <a:bodyPr>
            <a:normAutofit fontScale="77500" lnSpcReduction="20000"/>
          </a:bodyPr>
          <a:lstStyle/>
          <a:p>
            <a:r>
              <a:rPr lang="fi-FI" dirty="0"/>
              <a:t>Pääjohtaja teki itsemurhan 13.12.1989 =&gt; omiaan ruokkimaan yleistä epäluottamusta</a:t>
            </a:r>
          </a:p>
          <a:p>
            <a:r>
              <a:rPr lang="fi-FI" dirty="0"/>
              <a:t>Pitkäaikaiset sijoitukset, lyhyt rahoitus</a:t>
            </a:r>
          </a:p>
          <a:p>
            <a:r>
              <a:rPr lang="fi-FI" dirty="0"/>
              <a:t>Pankkitarkastusvirasto ja Suomen Pankki vaativat pankilta tervehdyttämisohjelmaa</a:t>
            </a:r>
          </a:p>
          <a:p>
            <a:pPr lvl="1"/>
            <a:r>
              <a:rPr lang="fi-FI" dirty="0"/>
              <a:t>Säästöpankit sitoutuivat tukemaan, mutta resurssit eivät riittäneet pelastusoperaatioon.</a:t>
            </a:r>
          </a:p>
          <a:p>
            <a:r>
              <a:rPr lang="fi-FI" dirty="0" err="1"/>
              <a:t>SKOP:ille</a:t>
            </a:r>
            <a:r>
              <a:rPr lang="fi-FI" dirty="0"/>
              <a:t> yritettiin löytää ostajaa, joka ottaisi myös riskit kantaakseen</a:t>
            </a:r>
          </a:p>
          <a:p>
            <a:r>
              <a:rPr lang="fi-FI" dirty="0"/>
              <a:t>18.9.1991 </a:t>
            </a:r>
          </a:p>
          <a:p>
            <a:pPr lvl="1"/>
            <a:r>
              <a:rPr lang="fi-FI" dirty="0"/>
              <a:t>KOP lopetti jälleen </a:t>
            </a:r>
            <a:r>
              <a:rPr lang="fi-FI" dirty="0" err="1"/>
              <a:t>SKOP:in</a:t>
            </a:r>
            <a:r>
              <a:rPr lang="fi-FI" dirty="0"/>
              <a:t> sijoitustodistusten ostamisen</a:t>
            </a:r>
          </a:p>
          <a:p>
            <a:pPr lvl="1"/>
            <a:r>
              <a:rPr lang="fi-FI" dirty="0"/>
              <a:t>Levisi perätön huhu, että SKOP olisi menettänyt miljardin optiokaupassa =&gt; lisää epäluuloa</a:t>
            </a:r>
          </a:p>
          <a:p>
            <a:pPr lvl="1"/>
            <a:r>
              <a:rPr lang="fi-FI" dirty="0"/>
              <a:t>Suomen Pankki otti </a:t>
            </a:r>
            <a:r>
              <a:rPr lang="fi-FI" dirty="0" err="1"/>
              <a:t>SKOP:in</a:t>
            </a:r>
            <a:r>
              <a:rPr lang="fi-FI" dirty="0"/>
              <a:t> haltuun, jolloin </a:t>
            </a:r>
            <a:r>
              <a:rPr lang="fi-FI" dirty="0" err="1"/>
              <a:t>SKOP:in</a:t>
            </a:r>
            <a:r>
              <a:rPr lang="fi-FI" dirty="0"/>
              <a:t> tarina itsenäisenä pankkina päättyi</a:t>
            </a:r>
          </a:p>
          <a:p>
            <a:endParaRPr lang="fi-FI" dirty="0"/>
          </a:p>
          <a:p>
            <a:endParaRPr lang="fi-FI" dirty="0"/>
          </a:p>
          <a:p>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22</a:t>
            </a:fld>
            <a:endParaRPr lang="fi-FI"/>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883567"/>
          </a:xfrm>
        </p:spPr>
        <p:txBody>
          <a:bodyPr>
            <a:normAutofit fontScale="90000"/>
          </a:bodyPr>
          <a:lstStyle/>
          <a:p>
            <a:r>
              <a:rPr lang="fi-FI" dirty="0"/>
              <a:t>Suomen Maanviljelys- ja Teollisuuspankki</a:t>
            </a:r>
          </a:p>
        </p:txBody>
      </p:sp>
      <p:sp>
        <p:nvSpPr>
          <p:cNvPr id="3" name="Content Placeholder 2"/>
          <p:cNvSpPr>
            <a:spLocks noGrp="1"/>
          </p:cNvSpPr>
          <p:nvPr>
            <p:ph idx="1"/>
          </p:nvPr>
        </p:nvSpPr>
        <p:spPr>
          <a:xfrm>
            <a:off x="900621" y="1761039"/>
            <a:ext cx="8229600" cy="4525963"/>
          </a:xfrm>
        </p:spPr>
        <p:txBody>
          <a:bodyPr>
            <a:normAutofit fontScale="77500" lnSpcReduction="20000"/>
          </a:bodyPr>
          <a:lstStyle/>
          <a:p>
            <a:r>
              <a:rPr lang="fi-FI" dirty="0"/>
              <a:t>Paavo Korpisaari, Yhteiskuntataloudellinen Aikakauskirja 1923</a:t>
            </a:r>
          </a:p>
          <a:p>
            <a:r>
              <a:rPr lang="fi-FI" dirty="0"/>
              <a:t>Voimakas noususuhdanne 1890-luvulla, etenkin vuosikymmenen loppu</a:t>
            </a:r>
          </a:p>
          <a:p>
            <a:pPr lvl="1"/>
            <a:r>
              <a:rPr lang="fi-FI" dirty="0"/>
              <a:t>1893 – 1899 teollisuustuotanto kasvoi 95%!</a:t>
            </a:r>
          </a:p>
          <a:p>
            <a:r>
              <a:rPr lang="fi-FI" dirty="0"/>
              <a:t>Myös pankkitoiminta laajeni</a:t>
            </a:r>
          </a:p>
          <a:p>
            <a:pPr lvl="1"/>
            <a:r>
              <a:rPr lang="fi-FI" dirty="0"/>
              <a:t>1890 Suomessa 54 liikepankkien sivukonttoria, 1899  jo 98 konttoria</a:t>
            </a:r>
          </a:p>
          <a:p>
            <a:pPr lvl="1"/>
            <a:r>
              <a:rPr lang="fi-FI" dirty="0"/>
              <a:t>Pankkitalletusten voimakas kasvu 1893 alkaen</a:t>
            </a:r>
          </a:p>
          <a:p>
            <a:pPr lvl="1"/>
            <a:r>
              <a:rPr lang="fi-FI" dirty="0"/>
              <a:t>Pankkien antolainausvolyymit alkoivat kasvaa</a:t>
            </a:r>
          </a:p>
          <a:p>
            <a:pPr lvl="1"/>
            <a:r>
              <a:rPr lang="fi-FI" dirty="0"/>
              <a:t>Nopeasti laajeneva toimiala toi houkuttelevia mahdollisuuksia</a:t>
            </a:r>
          </a:p>
          <a:p>
            <a:r>
              <a:rPr lang="fi-FI" dirty="0"/>
              <a:t>Ryhdyttiin perustamaan uutta liikepankkia, joka myöntäisi luottoja etenkin maataloudelle</a:t>
            </a:r>
          </a:p>
          <a:p>
            <a:pPr lvl="1"/>
            <a:r>
              <a:rPr lang="fi-FI" dirty="0"/>
              <a:t>Muut pankit myönsivät maataloudelle vain lyhytaikaisia luottoja ja vain hyvinä aikoina</a:t>
            </a:r>
          </a:p>
          <a:p>
            <a:pPr lvl="1"/>
            <a:r>
              <a:rPr lang="fi-FI" dirty="0"/>
              <a:t>Perustamishankkeessa mukana tyytymättömyyttä Kansallis-Osake-Pankkia kohtaan</a:t>
            </a:r>
          </a:p>
          <a:p>
            <a:r>
              <a:rPr lang="fi-FI" dirty="0"/>
              <a:t>Suomen Maanviljelys- ja Teollisuuspankin piti myöntää maataloudelle ja teollisuudelle lainoja, jotka rahoitettaisiin obligaatioemissioilla</a:t>
            </a:r>
          </a:p>
        </p:txBody>
      </p:sp>
      <p:sp>
        <p:nvSpPr>
          <p:cNvPr id="6" name="Slide Number Placeholder 5"/>
          <p:cNvSpPr>
            <a:spLocks noGrp="1"/>
          </p:cNvSpPr>
          <p:nvPr>
            <p:ph type="sldNum" sz="quarter" idx="12"/>
          </p:nvPr>
        </p:nvSpPr>
        <p:spPr/>
        <p:txBody>
          <a:bodyPr/>
          <a:lstStyle/>
          <a:p>
            <a:fld id="{143571B3-D7E0-4BA1-AD26-E3E526F896B0}" type="slidenum">
              <a:rPr lang="fi-FI" smtClean="0"/>
              <a:pPr/>
              <a:t>23</a:t>
            </a:fld>
            <a:endParaRPr lang="fi-FI"/>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704667" cy="883567"/>
          </a:xfrm>
        </p:spPr>
        <p:txBody>
          <a:bodyPr>
            <a:normAutofit fontScale="90000"/>
          </a:bodyPr>
          <a:lstStyle/>
          <a:p>
            <a:r>
              <a:rPr lang="fi-FI" dirty="0"/>
              <a:t>Suomen Maanviljelys- ja Teollisuuspankki</a:t>
            </a:r>
          </a:p>
        </p:txBody>
      </p:sp>
      <p:sp>
        <p:nvSpPr>
          <p:cNvPr id="3" name="Content Placeholder 2"/>
          <p:cNvSpPr>
            <a:spLocks noGrp="1"/>
          </p:cNvSpPr>
          <p:nvPr>
            <p:ph idx="1"/>
          </p:nvPr>
        </p:nvSpPr>
        <p:spPr>
          <a:xfrm>
            <a:off x="914400" y="1556792"/>
            <a:ext cx="8229600" cy="4853136"/>
          </a:xfrm>
        </p:spPr>
        <p:txBody>
          <a:bodyPr>
            <a:normAutofit/>
          </a:bodyPr>
          <a:lstStyle/>
          <a:p>
            <a:r>
              <a:rPr lang="fi-FI" dirty="0"/>
              <a:t>Perustamiskokous joulukuussa 1896</a:t>
            </a:r>
          </a:p>
          <a:p>
            <a:r>
              <a:rPr lang="fi-FI" dirty="0"/>
              <a:t>Pankin oli tarkoitus myöntää matalariskisiä lainoja vakuuksia vastaan</a:t>
            </a:r>
          </a:p>
          <a:p>
            <a:r>
              <a:rPr lang="fi-FI" dirty="0"/>
              <a:t>Alkupääoma 2 </a:t>
            </a:r>
            <a:r>
              <a:rPr lang="fi-FI" dirty="0" err="1"/>
              <a:t>milj</a:t>
            </a:r>
            <a:r>
              <a:rPr lang="fi-FI" dirty="0"/>
              <a:t> mk, olosuhteisiin ja kilpailijoihin nähden paljon</a:t>
            </a:r>
          </a:p>
          <a:p>
            <a:pPr lvl="1"/>
            <a:r>
              <a:rPr lang="fi-FI" dirty="0"/>
              <a:t>Kerättiin suurelta sijoittajajoukolta</a:t>
            </a:r>
          </a:p>
          <a:p>
            <a:pPr lvl="1"/>
            <a:r>
              <a:rPr lang="fi-FI" dirty="0"/>
              <a:t>Vuoden 1896 kaksi miljoonaa markkaa ostovoimaltaan noin 12,9 miljoonaa vuoden 2024 euroa</a:t>
            </a:r>
          </a:p>
          <a:p>
            <a:pPr lvl="1"/>
            <a:r>
              <a:rPr lang="fi-FI" dirty="0"/>
              <a:t>Kansantalous ja pankkitoiminta kasvaneet voimakkaasti =&gt; oli suurempi summa suhteessa kansantalouteen, pankkien yhteenlaskettuihin pääomiin tai tulotasoon kuin nykyään olisi n. 13 </a:t>
            </a:r>
            <a:r>
              <a:rPr lang="fi-FI" dirty="0" err="1"/>
              <a:t>milj</a:t>
            </a:r>
            <a:r>
              <a:rPr lang="fi-FI" dirty="0"/>
              <a:t> euroa</a:t>
            </a:r>
          </a:p>
        </p:txBody>
      </p:sp>
      <p:sp>
        <p:nvSpPr>
          <p:cNvPr id="6" name="Slide Number Placeholder 5"/>
          <p:cNvSpPr>
            <a:spLocks noGrp="1"/>
          </p:cNvSpPr>
          <p:nvPr>
            <p:ph type="sldNum" sz="quarter" idx="12"/>
          </p:nvPr>
        </p:nvSpPr>
        <p:spPr/>
        <p:txBody>
          <a:bodyPr/>
          <a:lstStyle/>
          <a:p>
            <a:fld id="{143571B3-D7E0-4BA1-AD26-E3E526F896B0}" type="slidenum">
              <a:rPr lang="fi-FI" smtClean="0"/>
              <a:pPr/>
              <a:t>24</a:t>
            </a:fld>
            <a:endParaRPr lang="fi-FI"/>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F927F-7A53-F1D6-9190-3502F30EF20B}"/>
              </a:ext>
            </a:extLst>
          </p:cNvPr>
          <p:cNvSpPr>
            <a:spLocks noGrp="1"/>
          </p:cNvSpPr>
          <p:nvPr>
            <p:ph type="title"/>
          </p:nvPr>
        </p:nvSpPr>
        <p:spPr>
          <a:xfrm>
            <a:off x="982133" y="457201"/>
            <a:ext cx="7704667" cy="1315615"/>
          </a:xfrm>
        </p:spPr>
        <p:txBody>
          <a:bodyPr/>
          <a:lstStyle/>
          <a:p>
            <a:r>
              <a:rPr lang="en-GB" dirty="0" err="1"/>
              <a:t>Suomen</a:t>
            </a:r>
            <a:r>
              <a:rPr lang="en-GB" dirty="0"/>
              <a:t> </a:t>
            </a:r>
            <a:r>
              <a:rPr lang="en-GB" dirty="0" err="1"/>
              <a:t>Maanviljelys</a:t>
            </a:r>
            <a:r>
              <a:rPr lang="en-GB" dirty="0"/>
              <a:t>- </a:t>
            </a:r>
            <a:r>
              <a:rPr lang="en-GB" dirty="0" err="1"/>
              <a:t>ja</a:t>
            </a:r>
            <a:r>
              <a:rPr lang="en-GB" dirty="0"/>
              <a:t> </a:t>
            </a:r>
            <a:r>
              <a:rPr lang="en-GB" dirty="0" err="1"/>
              <a:t>Teollisuuspankki</a:t>
            </a:r>
            <a:endParaRPr lang="en-GB" dirty="0"/>
          </a:p>
        </p:txBody>
      </p:sp>
      <p:sp>
        <p:nvSpPr>
          <p:cNvPr id="3" name="Content Placeholder 2">
            <a:extLst>
              <a:ext uri="{FF2B5EF4-FFF2-40B4-BE49-F238E27FC236}">
                <a16:creationId xmlns:a16="http://schemas.microsoft.com/office/drawing/2014/main" id="{BBEA24BA-CC19-889F-C8CD-33B5DBB03423}"/>
              </a:ext>
            </a:extLst>
          </p:cNvPr>
          <p:cNvSpPr>
            <a:spLocks noGrp="1"/>
          </p:cNvSpPr>
          <p:nvPr>
            <p:ph idx="1"/>
          </p:nvPr>
        </p:nvSpPr>
        <p:spPr>
          <a:xfrm>
            <a:off x="982133" y="2132856"/>
            <a:ext cx="7704667" cy="3866960"/>
          </a:xfrm>
        </p:spPr>
        <p:txBody>
          <a:bodyPr>
            <a:normAutofit fontScale="77500" lnSpcReduction="20000"/>
          </a:bodyPr>
          <a:lstStyle/>
          <a:p>
            <a:r>
              <a:rPr lang="fi-FI" dirty="0"/>
              <a:t>Hallintoneuvostoon ei tullut yhtään maanviljelijää, vaikka tarkoitus oli alun perin luotottaa etenkin maataloutta</a:t>
            </a:r>
          </a:p>
          <a:p>
            <a:r>
              <a:rPr lang="fi-FI" dirty="0"/>
              <a:t>Alkoi perustaa runsaasti sivukonttoreita</a:t>
            </a:r>
          </a:p>
          <a:p>
            <a:pPr lvl="1"/>
            <a:r>
              <a:rPr lang="fi-FI" dirty="0"/>
              <a:t>1897 sivukonttorit Viipuriin, Tampereelle, Karhulaan, Kokkolaan, Poriin</a:t>
            </a:r>
          </a:p>
          <a:p>
            <a:pPr lvl="1"/>
            <a:r>
              <a:rPr lang="fi-FI" dirty="0"/>
              <a:t>Pankkiin osakepääomaa sijoittaneet halusivat sivukonttorin omalle kotipaikkakunnalleen</a:t>
            </a:r>
          </a:p>
          <a:p>
            <a:pPr lvl="2"/>
            <a:r>
              <a:rPr lang="fi-FI" dirty="0"/>
              <a:t>Osakkeenomistajat halusivat pankkipalveluita, eivät osinkoja</a:t>
            </a:r>
          </a:p>
          <a:p>
            <a:pPr lvl="1"/>
            <a:r>
              <a:rPr lang="fi-FI" dirty="0"/>
              <a:t>Ennen toiminnan aloittamista pankin TJ oli kommentoinut, ettei ole tärkeää perustaa isoa konttoriverkostoa kaupunkeihin, koska pitkäaikaisia luottoja tarvitaan etenkin maaseudulla.</a:t>
            </a:r>
          </a:p>
          <a:p>
            <a:r>
              <a:rPr lang="fi-FI" dirty="0"/>
              <a:t>Voimakkaan laajentumisen vuoksi tarvittiin lisää osakepääomaa, alettiin hankkia 1898</a:t>
            </a:r>
          </a:p>
          <a:p>
            <a:pPr lvl="1"/>
            <a:r>
              <a:rPr lang="fi-FI" dirty="0"/>
              <a:t>Osakeanti meni noususuhdanteessa hyvin kaupaksi</a:t>
            </a:r>
          </a:p>
          <a:p>
            <a:endParaRPr lang="en-GB" dirty="0"/>
          </a:p>
        </p:txBody>
      </p:sp>
      <p:sp>
        <p:nvSpPr>
          <p:cNvPr id="4" name="Slide Number Placeholder 3">
            <a:extLst>
              <a:ext uri="{FF2B5EF4-FFF2-40B4-BE49-F238E27FC236}">
                <a16:creationId xmlns:a16="http://schemas.microsoft.com/office/drawing/2014/main" id="{CD95FF4A-5585-842A-44B7-66A2A7EF444C}"/>
              </a:ext>
            </a:extLst>
          </p:cNvPr>
          <p:cNvSpPr>
            <a:spLocks noGrp="1"/>
          </p:cNvSpPr>
          <p:nvPr>
            <p:ph type="sldNum" sz="quarter" idx="12"/>
          </p:nvPr>
        </p:nvSpPr>
        <p:spPr/>
        <p:txBody>
          <a:bodyPr/>
          <a:lstStyle/>
          <a:p>
            <a:fld id="{143571B3-D7E0-4BA1-AD26-E3E526F896B0}" type="slidenum">
              <a:rPr lang="fi-FI" smtClean="0"/>
              <a:pPr/>
              <a:t>25</a:t>
            </a:fld>
            <a:endParaRPr lang="fi-FI"/>
          </a:p>
        </p:txBody>
      </p:sp>
    </p:spTree>
    <p:extLst>
      <p:ext uri="{BB962C8B-B14F-4D97-AF65-F5344CB8AC3E}">
        <p14:creationId xmlns:p14="http://schemas.microsoft.com/office/powerpoint/2010/main" val="31878419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90719"/>
            <a:ext cx="7704667" cy="811559"/>
          </a:xfrm>
        </p:spPr>
        <p:txBody>
          <a:bodyPr>
            <a:normAutofit fontScale="90000"/>
          </a:bodyPr>
          <a:lstStyle/>
          <a:p>
            <a:r>
              <a:rPr lang="fi-FI" dirty="0"/>
              <a:t>Suomen Maanviljelys- ja Teollisuuspankki</a:t>
            </a:r>
          </a:p>
        </p:txBody>
      </p:sp>
      <p:sp>
        <p:nvSpPr>
          <p:cNvPr id="3" name="Content Placeholder 2"/>
          <p:cNvSpPr>
            <a:spLocks noGrp="1"/>
          </p:cNvSpPr>
          <p:nvPr>
            <p:ph idx="1"/>
          </p:nvPr>
        </p:nvSpPr>
        <p:spPr>
          <a:xfrm>
            <a:off x="1295128" y="1412776"/>
            <a:ext cx="7848872" cy="4838481"/>
          </a:xfrm>
        </p:spPr>
        <p:txBody>
          <a:bodyPr>
            <a:normAutofit fontScale="77500" lnSpcReduction="20000"/>
          </a:bodyPr>
          <a:lstStyle/>
          <a:p>
            <a:r>
              <a:rPr lang="fi-FI" dirty="0"/>
              <a:t>Rahaolot alkoivat kuitenkin kiristyä jo 1898</a:t>
            </a:r>
          </a:p>
          <a:p>
            <a:pPr lvl="1"/>
            <a:r>
              <a:rPr lang="fi-FI" dirty="0"/>
              <a:t>Ottolainauksen ilmoitettiin vielä kasvavan, mutta antolainausta alettiin kiristää</a:t>
            </a:r>
          </a:p>
          <a:p>
            <a:pPr lvl="1"/>
            <a:r>
              <a:rPr lang="fi-FI" dirty="0"/>
              <a:t>Pankki alkoi ottaa lisääntyvästi lainaa Suomen Pankista</a:t>
            </a:r>
          </a:p>
          <a:p>
            <a:pPr lvl="2"/>
            <a:r>
              <a:rPr lang="fi-FI" dirty="0"/>
              <a:t>Vekseleiden rediskonttaus</a:t>
            </a:r>
          </a:p>
          <a:p>
            <a:pPr lvl="1"/>
            <a:r>
              <a:rPr lang="fi-FI" dirty="0"/>
              <a:t>Antolainaus kuitenkin kasvoi jatkuvasti nopeammin kuin talletukset</a:t>
            </a:r>
          </a:p>
          <a:p>
            <a:r>
              <a:rPr lang="fi-FI" dirty="0"/>
              <a:t>Pankki alkoi kerätä talletuksia hyvin erikoisilla tavoilla</a:t>
            </a:r>
          </a:p>
          <a:p>
            <a:pPr lvl="1"/>
            <a:r>
              <a:rPr lang="fi-FI" dirty="0"/>
              <a:t>Provisiopalkkaisia talletusten kerääjiä, mm. kiertäviä asiamiehiä</a:t>
            </a:r>
          </a:p>
          <a:p>
            <a:pPr lvl="1"/>
            <a:r>
              <a:rPr lang="fi-FI" dirty="0"/>
              <a:t>Kiertokirjeitä (=suoramainontaa)</a:t>
            </a:r>
          </a:p>
          <a:p>
            <a:pPr lvl="1"/>
            <a:r>
              <a:rPr lang="fi-FI" dirty="0"/>
              <a:t>Epätavallisen korkeita talletuskorkoja</a:t>
            </a:r>
          </a:p>
          <a:p>
            <a:r>
              <a:rPr lang="fi-FI" dirty="0"/>
              <a:t>Vuonna 1900 rahoitusongelmat alkoivat pahentua</a:t>
            </a:r>
          </a:p>
          <a:p>
            <a:r>
              <a:rPr lang="fi-FI" dirty="0">
                <a:solidFill>
                  <a:schemeClr val="accent4"/>
                </a:solidFill>
              </a:rPr>
              <a:t>Nousukausi alkoi olla ohitse</a:t>
            </a:r>
          </a:p>
          <a:p>
            <a:r>
              <a:rPr lang="fi-FI" dirty="0"/>
              <a:t>Joulukuussa 1900 vanha johtaja väistyi syrjään, uudet alkoivat selvitellä tilannetta</a:t>
            </a:r>
          </a:p>
          <a:p>
            <a:r>
              <a:rPr lang="fi-FI" dirty="0"/>
              <a:t>Ylimääräinen yhtiökokous tammikuussa 1901 </a:t>
            </a:r>
          </a:p>
        </p:txBody>
      </p:sp>
      <p:sp>
        <p:nvSpPr>
          <p:cNvPr id="6" name="Slide Number Placeholder 5"/>
          <p:cNvSpPr>
            <a:spLocks noGrp="1"/>
          </p:cNvSpPr>
          <p:nvPr>
            <p:ph type="sldNum" sz="quarter" idx="12"/>
          </p:nvPr>
        </p:nvSpPr>
        <p:spPr/>
        <p:txBody>
          <a:bodyPr/>
          <a:lstStyle/>
          <a:p>
            <a:fld id="{143571B3-D7E0-4BA1-AD26-E3E526F896B0}" type="slidenum">
              <a:rPr lang="fi-FI" smtClean="0"/>
              <a:pPr/>
              <a:t>26</a:t>
            </a:fld>
            <a:endParaRPr lang="fi-FI"/>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a:t>Suomen Maanviljelys- ja Teollisuuspankki</a:t>
            </a:r>
          </a:p>
        </p:txBody>
      </p:sp>
      <p:sp>
        <p:nvSpPr>
          <p:cNvPr id="3" name="Content Placeholder 2"/>
          <p:cNvSpPr>
            <a:spLocks noGrp="1"/>
          </p:cNvSpPr>
          <p:nvPr>
            <p:ph idx="1"/>
          </p:nvPr>
        </p:nvSpPr>
        <p:spPr>
          <a:xfrm>
            <a:off x="982133" y="3212976"/>
            <a:ext cx="7704667" cy="3332816"/>
          </a:xfrm>
        </p:spPr>
        <p:txBody>
          <a:bodyPr>
            <a:normAutofit fontScale="85000" lnSpcReduction="20000"/>
          </a:bodyPr>
          <a:lstStyle/>
          <a:p>
            <a:r>
              <a:rPr lang="fi-FI" dirty="0"/>
              <a:t>Tilannetta selviteltäessä paljastui</a:t>
            </a:r>
          </a:p>
          <a:p>
            <a:pPr lvl="1"/>
            <a:r>
              <a:rPr lang="fi-FI" dirty="0"/>
              <a:t>Kirjanpito osin väärennetty – pankin todellinen tilanne väitettyä huonompi</a:t>
            </a:r>
          </a:p>
          <a:p>
            <a:pPr lvl="2"/>
            <a:r>
              <a:rPr lang="fi-FI" dirty="0"/>
              <a:t>Mitä pidempään tilannetta selviteltiin, sitä huonommalta se vaikutti</a:t>
            </a:r>
          </a:p>
          <a:p>
            <a:pPr lvl="2"/>
            <a:r>
              <a:rPr lang="fi-FI" dirty="0"/>
              <a:t>Luottotappioita kirjattu aivan liian varovasti</a:t>
            </a:r>
          </a:p>
          <a:p>
            <a:pPr lvl="1"/>
            <a:r>
              <a:rPr lang="fi-FI" dirty="0"/>
              <a:t>Antolainaus oli kasvanut aivan liian nopeasti, ylittänyt pankin kyvyn hankkia rahoitusta</a:t>
            </a:r>
          </a:p>
          <a:p>
            <a:pPr lvl="1"/>
            <a:r>
              <a:rPr lang="fi-FI" dirty="0"/>
              <a:t>Tekaistut talletustodistukset</a:t>
            </a:r>
          </a:p>
          <a:p>
            <a:pPr lvl="2"/>
            <a:r>
              <a:rPr lang="fi-FI" dirty="0"/>
              <a:t>Pankki kirjoitti todistuksia tehdyistä määräaikaistalletuksista, vaikka mitään talletusta ei ollut.</a:t>
            </a:r>
          </a:p>
          <a:p>
            <a:pPr lvl="2"/>
            <a:r>
              <a:rPr lang="fi-FI" dirty="0"/>
              <a:t>Yhtiöt, joissa pankki osakkaana, saivat muualta lainaa panttaamalla näitä todistuksia</a:t>
            </a:r>
          </a:p>
          <a:p>
            <a:pPr lvl="1"/>
            <a:endParaRPr lang="fi-FI" dirty="0"/>
          </a:p>
          <a:p>
            <a:pPr lvl="2"/>
            <a:endParaRPr lang="fi-FI" dirty="0"/>
          </a:p>
          <a:p>
            <a:pPr lvl="3">
              <a:buNone/>
            </a:pPr>
            <a:endParaRPr lang="fi-FI" dirty="0"/>
          </a:p>
          <a:p>
            <a:pPr lvl="2"/>
            <a:endParaRPr lang="fi-FI" dirty="0"/>
          </a:p>
          <a:p>
            <a:pPr lvl="2"/>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27</a:t>
            </a:fld>
            <a:endParaRPr lang="fi-FI"/>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171599"/>
          </a:xfrm>
        </p:spPr>
        <p:txBody>
          <a:bodyPr>
            <a:normAutofit fontScale="90000"/>
          </a:bodyPr>
          <a:lstStyle/>
          <a:p>
            <a:r>
              <a:rPr lang="fi-FI" dirty="0"/>
              <a:t>Suomen Maanviljelys- ja Teollisuuspankki</a:t>
            </a:r>
          </a:p>
        </p:txBody>
      </p:sp>
      <p:sp>
        <p:nvSpPr>
          <p:cNvPr id="3" name="Content Placeholder 2"/>
          <p:cNvSpPr>
            <a:spLocks noGrp="1"/>
          </p:cNvSpPr>
          <p:nvPr>
            <p:ph idx="1"/>
          </p:nvPr>
        </p:nvSpPr>
        <p:spPr>
          <a:xfrm>
            <a:off x="982133" y="1988839"/>
            <a:ext cx="7704667" cy="4411959"/>
          </a:xfrm>
        </p:spPr>
        <p:txBody>
          <a:bodyPr>
            <a:normAutofit fontScale="77500" lnSpcReduction="20000"/>
          </a:bodyPr>
          <a:lstStyle/>
          <a:p>
            <a:r>
              <a:rPr lang="fi-FI" dirty="0"/>
              <a:t>Antolainauksesta suhteettoman suuri osa keskittynyt muutamille harvoille yrityksille</a:t>
            </a:r>
          </a:p>
          <a:p>
            <a:pPr lvl="1"/>
            <a:r>
              <a:rPr lang="fi-FI" dirty="0"/>
              <a:t>Kahdeksan suurimman asiakkaan osuus lainoista 7,5 </a:t>
            </a:r>
            <a:r>
              <a:rPr lang="fi-FI" dirty="0" err="1"/>
              <a:t>milj</a:t>
            </a:r>
            <a:r>
              <a:rPr lang="fi-FI" dirty="0"/>
              <a:t> mk</a:t>
            </a:r>
          </a:p>
          <a:p>
            <a:pPr lvl="2"/>
            <a:r>
              <a:rPr lang="fi-FI" dirty="0"/>
              <a:t>60 % luottosalkusta.</a:t>
            </a:r>
          </a:p>
          <a:p>
            <a:pPr lvl="2"/>
            <a:r>
              <a:rPr lang="fi-FI" dirty="0"/>
              <a:t>Vakuudet käytännössä arvottomia</a:t>
            </a:r>
          </a:p>
          <a:p>
            <a:pPr lvl="2"/>
            <a:r>
              <a:rPr lang="fi-FI" dirty="0"/>
              <a:t>Usein voimakkaasti laajentaneita yrityksiä</a:t>
            </a:r>
          </a:p>
          <a:p>
            <a:pPr lvl="2"/>
            <a:r>
              <a:rPr lang="fi-FI" dirty="0"/>
              <a:t>”Asiakkaat samanlaisia nousukauden tuotteita kuin pankki itsekin oli”</a:t>
            </a:r>
          </a:p>
          <a:p>
            <a:pPr lvl="1"/>
            <a:r>
              <a:rPr lang="fi-FI" dirty="0"/>
              <a:t>Monet yritysasiakkaat suhteettoman suuria pankin kokoon nähden</a:t>
            </a:r>
          </a:p>
          <a:p>
            <a:pPr lvl="1"/>
            <a:r>
              <a:rPr lang="fi-FI" dirty="0"/>
              <a:t>Etenkin Osakeyhtiö Taimi Viipurissa</a:t>
            </a:r>
          </a:p>
          <a:p>
            <a:pPr lvl="2"/>
            <a:r>
              <a:rPr lang="fi-FI" dirty="0"/>
              <a:t>Taimen johdossa oli henkilöitä, jotka istuivat Maanviljelys- ja Teollisuuspankin hallintoneuvostossa</a:t>
            </a:r>
          </a:p>
          <a:p>
            <a:pPr lvl="2"/>
            <a:r>
              <a:rPr lang="fi-FI" dirty="0"/>
              <a:t>Pankin Viipurin konttorinjohtaja oli myös Taimen toimitusjohtaja! </a:t>
            </a:r>
          </a:p>
          <a:p>
            <a:pPr lvl="3"/>
            <a:r>
              <a:rPr lang="fi-FI" dirty="0"/>
              <a:t>Melkein myönsi luottoja itselleen</a:t>
            </a:r>
          </a:p>
          <a:p>
            <a:pPr lvl="2"/>
            <a:r>
              <a:rPr lang="fi-FI" dirty="0"/>
              <a:t>Taimi asetti luottojensa vakuudeksi yhtiön omia osakkeita (!)</a:t>
            </a:r>
          </a:p>
          <a:p>
            <a:pPr lvl="2"/>
            <a:r>
              <a:rPr lang="fi-FI" dirty="0"/>
              <a:t>Heikosti kannattava yhtiö täysin riippuvainen siitä, että sai rahoitusta pankilta</a:t>
            </a:r>
          </a:p>
          <a:p>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28</a:t>
            </a:fld>
            <a:endParaRPr lang="fi-FI"/>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62323"/>
            <a:ext cx="7704667" cy="1591721"/>
          </a:xfrm>
        </p:spPr>
        <p:txBody>
          <a:bodyPr>
            <a:normAutofit/>
          </a:bodyPr>
          <a:lstStyle/>
          <a:p>
            <a:r>
              <a:rPr lang="fi-FI" dirty="0"/>
              <a:t>Suomen Maanviljelys- ja Teollisuuspankki</a:t>
            </a:r>
          </a:p>
        </p:txBody>
      </p:sp>
      <p:sp>
        <p:nvSpPr>
          <p:cNvPr id="3" name="Content Placeholder 2"/>
          <p:cNvSpPr>
            <a:spLocks noGrp="1"/>
          </p:cNvSpPr>
          <p:nvPr>
            <p:ph idx="1"/>
          </p:nvPr>
        </p:nvSpPr>
        <p:spPr>
          <a:xfrm>
            <a:off x="1187624" y="2204864"/>
            <a:ext cx="7704667" cy="4345772"/>
          </a:xfrm>
        </p:spPr>
        <p:txBody>
          <a:bodyPr>
            <a:normAutofit fontScale="70000" lnSpcReduction="20000"/>
          </a:bodyPr>
          <a:lstStyle/>
          <a:p>
            <a:r>
              <a:rPr lang="fi-FI" dirty="0"/>
              <a:t>Tilannetta selviteltäessä paljastui lisäksi:</a:t>
            </a:r>
          </a:p>
          <a:p>
            <a:pPr lvl="1"/>
            <a:r>
              <a:rPr lang="fi-FI" dirty="0"/>
              <a:t>Pankin kumulatiiviset tappiot ylittivät osakepääoman moninkertaisesti</a:t>
            </a:r>
          </a:p>
          <a:p>
            <a:pPr lvl="1"/>
            <a:r>
              <a:rPr lang="fi-FI" dirty="0"/>
              <a:t>Oli menetetty osakepääoma, vararahasto ja vielä lisäksi 5,5 </a:t>
            </a:r>
            <a:r>
              <a:rPr lang="fi-FI" dirty="0" err="1"/>
              <a:t>milj</a:t>
            </a:r>
            <a:r>
              <a:rPr lang="fi-FI" dirty="0"/>
              <a:t> mk.</a:t>
            </a:r>
          </a:p>
          <a:p>
            <a:pPr lvl="1"/>
            <a:r>
              <a:rPr lang="fi-FI" dirty="0"/>
              <a:t>Kumulatiiviset tappiot selvästi yli 50 % taseen loppusummasta (Vakavaraisuus  miinus 50 %...)</a:t>
            </a:r>
          </a:p>
          <a:p>
            <a:r>
              <a:rPr lang="fi-FI" dirty="0"/>
              <a:t>Pankin tappiolliset yritysasiakkaat olivat alkaneet ”lypsää” pankkia, joka ei enää voinut päästää asiakkaitaan konkurssiin</a:t>
            </a:r>
          </a:p>
          <a:p>
            <a:pPr lvl="1"/>
            <a:r>
              <a:rPr lang="fi-FI" dirty="0"/>
              <a:t>Olisi ollut pakko kirjata luottotappiot</a:t>
            </a:r>
          </a:p>
          <a:p>
            <a:pPr lvl="1"/>
            <a:r>
              <a:rPr lang="fi-FI" dirty="0"/>
              <a:t>”Jos olet pankille velkaa miljoonan, se on sinun ongelmasi. Jos olet pankille velkaa sata miljoonaa, se on pankin ongelma.”</a:t>
            </a:r>
          </a:p>
          <a:p>
            <a:r>
              <a:rPr lang="fi-FI" dirty="0"/>
              <a:t>Konkurssipesän valvonta syyskuussa 1902: varoja 3,8 </a:t>
            </a:r>
            <a:r>
              <a:rPr lang="fi-FI" dirty="0" err="1"/>
              <a:t>milj</a:t>
            </a:r>
            <a:r>
              <a:rPr lang="fi-FI" dirty="0"/>
              <a:t> mk, velkoja 9,4 </a:t>
            </a:r>
            <a:r>
              <a:rPr lang="fi-FI" dirty="0" err="1"/>
              <a:t>milj</a:t>
            </a:r>
            <a:r>
              <a:rPr lang="fi-FI" dirty="0"/>
              <a:t> mk.</a:t>
            </a:r>
          </a:p>
          <a:p>
            <a:r>
              <a:rPr lang="fi-FI" dirty="0"/>
              <a:t>Pitkät oikeusjutut, kestivät 15 vuotta</a:t>
            </a:r>
          </a:p>
          <a:p>
            <a:r>
              <a:rPr lang="fi-FI" dirty="0"/>
              <a:t>Jälkikäteen liikanimi ”maanviheliäisyyspankki”</a:t>
            </a:r>
          </a:p>
          <a:p>
            <a:r>
              <a:rPr lang="fi-FI" dirty="0"/>
              <a:t>Johtaja ja hallintoneuvosto syyttelivät toisiaan</a:t>
            </a:r>
          </a:p>
          <a:p>
            <a:pPr lvl="1"/>
            <a:r>
              <a:rPr lang="fi-FI" dirty="0"/>
              <a:t>Johtaja muutti pakoon Yhdysvaltoihin 1901</a:t>
            </a:r>
          </a:p>
          <a:p>
            <a:endParaRPr lang="fi-FI" dirty="0"/>
          </a:p>
          <a:p>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29</a:t>
            </a:fld>
            <a:endParaRPr lang="fi-FI"/>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43607"/>
          </a:xfrm>
        </p:spPr>
        <p:txBody>
          <a:bodyPr/>
          <a:lstStyle/>
          <a:p>
            <a:r>
              <a:rPr lang="fi-FI" dirty="0"/>
              <a:t>Kriisipankit</a:t>
            </a:r>
          </a:p>
        </p:txBody>
      </p:sp>
      <p:sp>
        <p:nvSpPr>
          <p:cNvPr id="3" name="Content Placeholder 2"/>
          <p:cNvSpPr>
            <a:spLocks noGrp="1"/>
          </p:cNvSpPr>
          <p:nvPr>
            <p:ph idx="1"/>
          </p:nvPr>
        </p:nvSpPr>
        <p:spPr>
          <a:xfrm>
            <a:off x="982133" y="2276873"/>
            <a:ext cx="7704667" cy="4123926"/>
          </a:xfrm>
        </p:spPr>
        <p:txBody>
          <a:bodyPr>
            <a:normAutofit fontScale="85000" lnSpcReduction="10000"/>
          </a:bodyPr>
          <a:lstStyle/>
          <a:p>
            <a:r>
              <a:rPr lang="fi-FI" dirty="0"/>
              <a:t>Pankki voi ajautua ylitsepääsemättömiin ongelmiin yksinään muutenkin kuin laskusuhdanteessa</a:t>
            </a:r>
          </a:p>
          <a:p>
            <a:pPr lvl="1"/>
            <a:r>
              <a:rPr lang="fi-FI" dirty="0"/>
              <a:t>Usein jokin kertaluonteinen paha väärinkäytös </a:t>
            </a:r>
            <a:r>
              <a:rPr lang="fi-FI" dirty="0" err="1"/>
              <a:t>tms</a:t>
            </a:r>
            <a:endParaRPr lang="fi-FI" dirty="0"/>
          </a:p>
          <a:p>
            <a:pPr lvl="1"/>
            <a:r>
              <a:rPr lang="fi-FI" dirty="0"/>
              <a:t>Operationaalinen riski</a:t>
            </a:r>
          </a:p>
          <a:p>
            <a:pPr lvl="1"/>
            <a:r>
              <a:rPr lang="fi-FI" dirty="0"/>
              <a:t>Melko harvinaista</a:t>
            </a:r>
          </a:p>
          <a:p>
            <a:pPr lvl="1"/>
            <a:r>
              <a:rPr lang="fi-FI" dirty="0"/>
              <a:t>Yksittäisen pankin ylivoimaiset ongelmat harvoin seurausta tietoisesta riskinotosta, johon ryhdytty ylimmän johdon päätöksellä</a:t>
            </a:r>
          </a:p>
          <a:p>
            <a:r>
              <a:rPr lang="fi-FI" dirty="0"/>
              <a:t>Tavallisimmin kriisipankki ajautuu ongelmiin laskusuhdanteessa, usein osana laajaa pankkikriisiä</a:t>
            </a:r>
          </a:p>
          <a:p>
            <a:pPr lvl="1"/>
            <a:r>
              <a:rPr lang="fi-FI" dirty="0"/>
              <a:t>Tosin pankkikriisit eivät vaikuta yhtä voimakkaasti kaikkiin pankkeihin</a:t>
            </a:r>
          </a:p>
          <a:p>
            <a:pPr lvl="1"/>
            <a:r>
              <a:rPr lang="fi-FI" dirty="0"/>
              <a:t>Jos taustalla ylimmän johdon tietoinen päätös ottaa riskiä, erityisen altis pankkikriiseille</a:t>
            </a:r>
          </a:p>
          <a:p>
            <a:endParaRPr lang="fi-FI" dirty="0"/>
          </a:p>
          <a:p>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3</a:t>
            </a:fld>
            <a:endParaRPr lang="fi-FI"/>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142999"/>
          </a:xfrm>
        </p:spPr>
        <p:txBody>
          <a:bodyPr>
            <a:normAutofit fontScale="90000"/>
          </a:bodyPr>
          <a:lstStyle/>
          <a:p>
            <a:r>
              <a:rPr lang="fi-FI" dirty="0"/>
              <a:t>Mikä yhteistä näissä kolmessa kriisipankissa?</a:t>
            </a:r>
          </a:p>
        </p:txBody>
      </p:sp>
      <p:sp>
        <p:nvSpPr>
          <p:cNvPr id="3" name="Content Placeholder 2"/>
          <p:cNvSpPr>
            <a:spLocks noGrp="1"/>
          </p:cNvSpPr>
          <p:nvPr>
            <p:ph idx="1"/>
          </p:nvPr>
        </p:nvSpPr>
        <p:spPr>
          <a:xfrm>
            <a:off x="827584" y="1600200"/>
            <a:ext cx="8229600" cy="4997152"/>
          </a:xfrm>
        </p:spPr>
        <p:txBody>
          <a:bodyPr>
            <a:normAutofit fontScale="70000" lnSpcReduction="20000"/>
          </a:bodyPr>
          <a:lstStyle/>
          <a:p>
            <a:endParaRPr lang="fi-FI" dirty="0"/>
          </a:p>
          <a:p>
            <a:r>
              <a:rPr lang="fi-FI" dirty="0"/>
              <a:t>Pankki oli noususuhdanteessa nopeasti laajentunut markkinoille, joita se ei ennestään tuntenut</a:t>
            </a:r>
          </a:p>
          <a:p>
            <a:pPr lvl="1"/>
            <a:r>
              <a:rPr lang="fi-FI" dirty="0"/>
              <a:t>Pankkia ei ollut / vaihtoi asiakaskuntaa kotimaassa / laajeni alueellisesti</a:t>
            </a:r>
          </a:p>
          <a:p>
            <a:pPr lvl="1"/>
            <a:r>
              <a:rPr lang="fi-FI" dirty="0"/>
              <a:t>Huono kilpailemaan, koska delegoituna monitoroijana huono, ei tuntenut valmiiksi uusia asiakkaitaan! (</a:t>
            </a:r>
            <a:r>
              <a:rPr lang="fi-FI" dirty="0" err="1"/>
              <a:t>Diamond</a:t>
            </a:r>
            <a:r>
              <a:rPr lang="fi-FI" dirty="0"/>
              <a:t>! Delegoitu monitorointi! Teoria osuu asian ytimeen!)</a:t>
            </a:r>
          </a:p>
          <a:p>
            <a:pPr lvl="1"/>
            <a:r>
              <a:rPr lang="fi-FI" dirty="0" err="1"/>
              <a:t>WaMu</a:t>
            </a:r>
            <a:r>
              <a:rPr lang="fi-FI" dirty="0"/>
              <a:t> ei edes yrittänyt monitoroida?</a:t>
            </a:r>
          </a:p>
          <a:p>
            <a:r>
              <a:rPr lang="fi-FI" dirty="0"/>
              <a:t>Kunnianhimoinen johto</a:t>
            </a:r>
          </a:p>
          <a:p>
            <a:pPr lvl="1"/>
            <a:r>
              <a:rPr lang="fi-FI" dirty="0"/>
              <a:t>Suuret riskit ja suuret tuotot</a:t>
            </a:r>
          </a:p>
          <a:p>
            <a:r>
              <a:rPr lang="fi-FI" dirty="0"/>
              <a:t>Ulkopuolinen olisi pystynyt havaitsemaan ainakin seuraavan kuvion:</a:t>
            </a:r>
          </a:p>
          <a:p>
            <a:pPr lvl="1">
              <a:buNone/>
            </a:pPr>
            <a:r>
              <a:rPr lang="fi-FI" dirty="0"/>
              <a:t>1) Nopea laajentaminen noususuhdanteessa</a:t>
            </a:r>
          </a:p>
          <a:p>
            <a:pPr lvl="1">
              <a:buNone/>
            </a:pPr>
            <a:r>
              <a:rPr lang="fi-FI" dirty="0"/>
              <a:t>2) Laskusuhdanteessa epätavallisen suuren rahoituksen tarpeen, joka ilmeni tallettajille tai muille rahoittajille tarjottuina korkeina korkoina - tai muuten epätavallisina tai aiemmasta poikkeavina varainkeruutapoina. </a:t>
            </a:r>
          </a:p>
          <a:p>
            <a:pPr lvl="1">
              <a:buNone/>
            </a:pPr>
            <a:r>
              <a:rPr lang="fi-FI" dirty="0"/>
              <a:t>	- Ehkä vähiten </a:t>
            </a:r>
            <a:r>
              <a:rPr lang="fi-FI" dirty="0" err="1"/>
              <a:t>WaMun</a:t>
            </a:r>
            <a:r>
              <a:rPr lang="fi-FI" dirty="0"/>
              <a:t> tapauksessa? Eniten SKOP</a:t>
            </a:r>
          </a:p>
          <a:p>
            <a:pPr lvl="1">
              <a:buNone/>
            </a:pPr>
            <a:r>
              <a:rPr lang="fi-FI" dirty="0"/>
              <a:t>	- Korkeaan korkoon suostuminen = hälytysmerkki</a:t>
            </a:r>
          </a:p>
          <a:p>
            <a:pPr lvl="1">
              <a:buNone/>
            </a:pPr>
            <a:endParaRPr lang="fi-FI" dirty="0"/>
          </a:p>
          <a:p>
            <a:pPr lvl="1">
              <a:buNone/>
            </a:pPr>
            <a:r>
              <a:rPr lang="fi-FI" dirty="0"/>
              <a:t>	</a:t>
            </a:r>
          </a:p>
        </p:txBody>
      </p:sp>
      <p:sp>
        <p:nvSpPr>
          <p:cNvPr id="6" name="Slide Number Placeholder 5"/>
          <p:cNvSpPr>
            <a:spLocks noGrp="1"/>
          </p:cNvSpPr>
          <p:nvPr>
            <p:ph type="sldNum" sz="quarter" idx="12"/>
          </p:nvPr>
        </p:nvSpPr>
        <p:spPr/>
        <p:txBody>
          <a:bodyPr/>
          <a:lstStyle/>
          <a:p>
            <a:fld id="{143571B3-D7E0-4BA1-AD26-E3E526F896B0}" type="slidenum">
              <a:rPr lang="fi-FI" smtClean="0"/>
              <a:pPr/>
              <a:t>30</a:t>
            </a:fld>
            <a:endParaRPr lang="fi-FI"/>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BCF6B-9CD8-4566-9F91-4E8784254595}"/>
              </a:ext>
            </a:extLst>
          </p:cNvPr>
          <p:cNvSpPr>
            <a:spLocks noGrp="1"/>
          </p:cNvSpPr>
          <p:nvPr>
            <p:ph type="title"/>
          </p:nvPr>
        </p:nvSpPr>
        <p:spPr>
          <a:xfrm>
            <a:off x="982133" y="457201"/>
            <a:ext cx="7704667" cy="1603647"/>
          </a:xfrm>
        </p:spPr>
        <p:txBody>
          <a:bodyPr/>
          <a:lstStyle/>
          <a:p>
            <a:r>
              <a:rPr lang="fi-FI" dirty="0"/>
              <a:t>Mitä yhteistä kriisipankeissa?</a:t>
            </a:r>
          </a:p>
        </p:txBody>
      </p:sp>
      <p:sp>
        <p:nvSpPr>
          <p:cNvPr id="3" name="Content Placeholder 2">
            <a:extLst>
              <a:ext uri="{FF2B5EF4-FFF2-40B4-BE49-F238E27FC236}">
                <a16:creationId xmlns:a16="http://schemas.microsoft.com/office/drawing/2014/main" id="{A72653D7-4CA9-4DAA-A7DF-00587BA03AF2}"/>
              </a:ext>
            </a:extLst>
          </p:cNvPr>
          <p:cNvSpPr>
            <a:spLocks noGrp="1"/>
          </p:cNvSpPr>
          <p:nvPr>
            <p:ph idx="1"/>
          </p:nvPr>
        </p:nvSpPr>
        <p:spPr>
          <a:xfrm>
            <a:off x="1115616" y="2204864"/>
            <a:ext cx="7704667" cy="3332816"/>
          </a:xfrm>
        </p:spPr>
        <p:txBody>
          <a:bodyPr>
            <a:normAutofit fontScale="85000" lnSpcReduction="10000"/>
          </a:bodyPr>
          <a:lstStyle/>
          <a:p>
            <a:r>
              <a:rPr lang="fi-FI" dirty="0"/>
              <a:t>Ongelmat kärjistyvät taantumassa</a:t>
            </a:r>
          </a:p>
          <a:p>
            <a:pPr lvl="1"/>
            <a:r>
              <a:rPr lang="fi-FI" dirty="0"/>
              <a:t>Riskinotto kostautuu, kun taantuma tulee.</a:t>
            </a:r>
          </a:p>
          <a:p>
            <a:pPr lvl="1"/>
            <a:r>
              <a:rPr lang="fi-FI" dirty="0"/>
              <a:t>Taantuma paljastaa sen mitä tilintarkastaja…</a:t>
            </a:r>
          </a:p>
          <a:p>
            <a:r>
              <a:rPr lang="fi-FI" dirty="0"/>
              <a:t>Kun loppu tulee, se tulee nopeasti ja rahoitusvaikeuksien muodossa</a:t>
            </a:r>
          </a:p>
          <a:p>
            <a:pPr lvl="1"/>
            <a:r>
              <a:rPr lang="fi-FI" dirty="0" err="1"/>
              <a:t>Diamond-Dybvig</a:t>
            </a:r>
            <a:r>
              <a:rPr lang="fi-FI" dirty="0"/>
              <a:t>: Pankki toimii luottamuksen varassa. Kun se menee, ollaan jumissa huonossa Nash-tasapainossa, eikä rahoitusta tule</a:t>
            </a:r>
          </a:p>
          <a:p>
            <a:pPr lvl="1"/>
            <a:r>
              <a:rPr lang="fi-FI" dirty="0"/>
              <a:t>Talletuspako, sijoittajapako…</a:t>
            </a:r>
          </a:p>
          <a:p>
            <a:r>
              <a:rPr lang="fi-FI" dirty="0"/>
              <a:t>Ehkä myös </a:t>
            </a:r>
            <a:r>
              <a:rPr lang="fi-FI" dirty="0" err="1"/>
              <a:t>Keeley</a:t>
            </a:r>
            <a:r>
              <a:rPr lang="fi-FI" dirty="0"/>
              <a:t>: kun vanha bisnes ei tuota kunnolla, päätetään ottaa riskiä!</a:t>
            </a:r>
          </a:p>
          <a:p>
            <a:endParaRPr lang="fi-FI" dirty="0"/>
          </a:p>
        </p:txBody>
      </p:sp>
      <p:sp>
        <p:nvSpPr>
          <p:cNvPr id="4" name="Slide Number Placeholder 3">
            <a:extLst>
              <a:ext uri="{FF2B5EF4-FFF2-40B4-BE49-F238E27FC236}">
                <a16:creationId xmlns:a16="http://schemas.microsoft.com/office/drawing/2014/main" id="{A6F62568-F995-420A-BFC8-7DE98AC708E8}"/>
              </a:ext>
            </a:extLst>
          </p:cNvPr>
          <p:cNvSpPr>
            <a:spLocks noGrp="1"/>
          </p:cNvSpPr>
          <p:nvPr>
            <p:ph type="sldNum" sz="quarter" idx="12"/>
          </p:nvPr>
        </p:nvSpPr>
        <p:spPr/>
        <p:txBody>
          <a:bodyPr/>
          <a:lstStyle/>
          <a:p>
            <a:fld id="{143571B3-D7E0-4BA1-AD26-E3E526F896B0}" type="slidenum">
              <a:rPr lang="fi-FI" smtClean="0"/>
              <a:pPr/>
              <a:t>31</a:t>
            </a:fld>
            <a:endParaRPr lang="fi-FI"/>
          </a:p>
        </p:txBody>
      </p:sp>
    </p:spTree>
    <p:extLst>
      <p:ext uri="{BB962C8B-B14F-4D97-AF65-F5344CB8AC3E}">
        <p14:creationId xmlns:p14="http://schemas.microsoft.com/office/powerpoint/2010/main" val="24775151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55575"/>
          </a:xfrm>
        </p:spPr>
        <p:txBody>
          <a:bodyPr>
            <a:normAutofit fontScale="90000"/>
          </a:bodyPr>
          <a:lstStyle/>
          <a:p>
            <a:r>
              <a:rPr lang="fi-FI" dirty="0"/>
              <a:t>LOPUKSI KURSSIN TÄRKEIMMÄT OPETUKSET</a:t>
            </a:r>
          </a:p>
        </p:txBody>
      </p:sp>
      <p:sp>
        <p:nvSpPr>
          <p:cNvPr id="3" name="Content Placeholder 2"/>
          <p:cNvSpPr>
            <a:spLocks noGrp="1"/>
          </p:cNvSpPr>
          <p:nvPr>
            <p:ph idx="1"/>
          </p:nvPr>
        </p:nvSpPr>
        <p:spPr>
          <a:xfrm>
            <a:off x="982133" y="1916832"/>
            <a:ext cx="8197216" cy="4853136"/>
          </a:xfrm>
        </p:spPr>
        <p:txBody>
          <a:bodyPr>
            <a:normAutofit fontScale="70000" lnSpcReduction="20000"/>
          </a:bodyPr>
          <a:lstStyle/>
          <a:p>
            <a:pPr marL="514350" indent="-514350">
              <a:buFont typeface="+mj-lt"/>
              <a:buAutoNum type="arabicPeriod"/>
            </a:pPr>
            <a:r>
              <a:rPr lang="fi-FI" dirty="0"/>
              <a:t>Kaikki raha (kolikoita lukuun ottamatta) on keskus- ja muiden pankkien velkaa ”yleisölle”</a:t>
            </a:r>
          </a:p>
          <a:p>
            <a:pPr marL="514350" indent="-514350">
              <a:buFont typeface="+mj-lt"/>
              <a:buAutoNum type="arabicPeriod"/>
            </a:pPr>
            <a:r>
              <a:rPr lang="fi-FI" dirty="0"/>
              <a:t>Pankkijärjestelmä generoi rahaa (=omia velkojaan) prosessissa, jonka syy- seuraussuhteet monimutkaisia, ja todennäköisesti riippuvat ajasta ja paikasta</a:t>
            </a:r>
          </a:p>
          <a:p>
            <a:pPr marL="514350" indent="-514350">
              <a:buFont typeface="+mj-lt"/>
              <a:buAutoNum type="arabicPeriod"/>
            </a:pPr>
            <a:r>
              <a:rPr lang="fi-FI" dirty="0"/>
              <a:t>Pankki delegoituna monitoroijana tarkkailee velallisia säästäjän puolesta: kannustinrakenteet ovat hyvät.</a:t>
            </a:r>
          </a:p>
          <a:p>
            <a:pPr marL="514350" indent="-514350">
              <a:buFont typeface="+mj-lt"/>
              <a:buAutoNum type="arabicPeriod"/>
            </a:pPr>
            <a:r>
              <a:rPr lang="fi-FI" dirty="0" err="1"/>
              <a:t>Phillips</a:t>
            </a:r>
            <a:r>
              <a:rPr lang="fi-FI" dirty="0"/>
              <a:t>-käyrä: inflaatio ja työttömyys (lyhyellä aikavälillä) vaihtoehtoisia pahoja, joiden välillä valittava, etenkin jos yleisö ”naivia”</a:t>
            </a:r>
          </a:p>
          <a:p>
            <a:pPr marL="514350" indent="-514350">
              <a:buFont typeface="+mj-lt"/>
              <a:buAutoNum type="arabicPeriod"/>
            </a:pPr>
            <a:r>
              <a:rPr lang="fi-FI" dirty="0"/>
              <a:t>Lyhyellä aikavälillä kannattaa harjoittaa löysää rahapolitiikkaa, joka ei pitkällä aikavälillä ole järkevää. Itsenäinen keskuspankki ei (toivottavasti) lankea lyhyen aikavälin houkutuksiin</a:t>
            </a:r>
          </a:p>
          <a:p>
            <a:pPr marL="514350" indent="-514350">
              <a:buFont typeface="+mj-lt"/>
              <a:buAutoNum type="arabicPeriod"/>
            </a:pPr>
            <a:r>
              <a:rPr lang="fi-FI" dirty="0"/>
              <a:t>Rahan kysyntä: korkeiden korkojen oloissa ei ole houkuttelevaa pitää rahaa hallussa – houkuttelevampaa maksaa lainoja pois ja/tai ostaa obligaatioita.</a:t>
            </a:r>
          </a:p>
          <a:p>
            <a:pPr marL="514350" indent="-514350">
              <a:buFont typeface="+mj-lt"/>
              <a:buAutoNum type="arabicPeriod"/>
            </a:pPr>
            <a:r>
              <a:rPr lang="fi-FI" dirty="0"/>
              <a:t>Pankki muuttaa lyhytaikaista rahoitusta pitkäaikaiseksi, mikä on muuten hyödyllistä, mutta luo talletuspaon riskin. Maturiteettitransformaation tekijä pysyy pystyssä, jos siihen luotetaan.</a:t>
            </a:r>
          </a:p>
          <a:p>
            <a:pPr marL="514350" indent="-514350">
              <a:buFont typeface="+mj-lt"/>
              <a:buAutoNum type="arabicPeriod"/>
            </a:pPr>
            <a:endParaRPr lang="fi-FI" dirty="0"/>
          </a:p>
          <a:p>
            <a:pPr marL="514350" indent="-514350">
              <a:buFont typeface="+mj-lt"/>
              <a:buAutoNum type="arabicPeriod"/>
            </a:pPr>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32</a:t>
            </a:fld>
            <a:endParaRPr lang="fi-FI"/>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142999"/>
          </a:xfrm>
        </p:spPr>
        <p:txBody>
          <a:bodyPr>
            <a:normAutofit fontScale="90000"/>
          </a:bodyPr>
          <a:lstStyle/>
          <a:p>
            <a:r>
              <a:rPr lang="fi-FI" dirty="0"/>
              <a:t>KURSSIN TÄRKEIMMÄT OPETUKSET</a:t>
            </a:r>
          </a:p>
        </p:txBody>
      </p:sp>
      <p:sp>
        <p:nvSpPr>
          <p:cNvPr id="3" name="Content Placeholder 2"/>
          <p:cNvSpPr>
            <a:spLocks noGrp="1"/>
          </p:cNvSpPr>
          <p:nvPr>
            <p:ph idx="1"/>
          </p:nvPr>
        </p:nvSpPr>
        <p:spPr>
          <a:xfrm>
            <a:off x="914400" y="1680793"/>
            <a:ext cx="8229600" cy="4709120"/>
          </a:xfrm>
        </p:spPr>
        <p:txBody>
          <a:bodyPr>
            <a:normAutofit fontScale="70000" lnSpcReduction="20000"/>
          </a:bodyPr>
          <a:lstStyle/>
          <a:p>
            <a:pPr marL="514350" indent="-514350">
              <a:buFont typeface="+mj-lt"/>
              <a:buAutoNum type="arabicPeriod" startAt="9"/>
            </a:pPr>
            <a:r>
              <a:rPr lang="fi-FI" dirty="0"/>
              <a:t>On vaikeaa tai mahdotonta yhdistellä kiinteää valuuttakurssia, vapaita pääomanliikkeitä ja itsenäistä rahapolitiikkaa – jostain näistä kolmesta on luovuttava. </a:t>
            </a:r>
          </a:p>
          <a:p>
            <a:pPr marL="514350" indent="-514350">
              <a:buAutoNum type="arabicPeriod" startAt="9"/>
            </a:pPr>
            <a:r>
              <a:rPr lang="fi-FI" dirty="0"/>
              <a:t>Maiden välillä on eroja rahoitusjärjestelmissä. Anglosaksissa maissa arvopaperimarkkinoiden suhteellinen merkitys on suurempi kuin esim. Saksassa, Japanissa, Pohjolassa tai Kiinassa, joissa pankit ovat tärkeämpiä.</a:t>
            </a:r>
          </a:p>
          <a:p>
            <a:pPr marL="514350" indent="-514350">
              <a:buAutoNum type="arabicPeriod" startAt="9"/>
            </a:pPr>
            <a:r>
              <a:rPr lang="fi-FI" dirty="0"/>
              <a:t>Julkisen vallan on vaikea irtisanoutua ainakaan suurten pankkien velkojen takaamisesta, mikä luo pankeille virheellisiä, liialliseen riskinottoon yllyttäviä kannustimia. </a:t>
            </a:r>
          </a:p>
          <a:p>
            <a:pPr marL="514350" indent="-514350">
              <a:buAutoNum type="arabicPeriod" startAt="9"/>
            </a:pPr>
            <a:r>
              <a:rPr lang="fi-FI" dirty="0"/>
              <a:t>Pankkisääntelyn ja valvonnan erityispiirre on pyrkimys rajoittaa riskinottoa.</a:t>
            </a:r>
          </a:p>
          <a:p>
            <a:pPr marL="514350" indent="-514350">
              <a:buAutoNum type="arabicPeriod" startAt="9"/>
            </a:pPr>
            <a:r>
              <a:rPr lang="fi-FI" dirty="0"/>
              <a:t>Hälytyskellojen pitäisi soida, jos maassa on vaihtotaseen vaje, nopeasti nousevat asuntojen hinnat, nopeasti kasvava luottokanta ja lukemattomia perusteluja sille, miksi kaikki on riskitöntä eikä nousu lopu koskaan.</a:t>
            </a:r>
          </a:p>
          <a:p>
            <a:pPr marL="514350" indent="-514350">
              <a:buAutoNum type="arabicPeriod" startAt="9"/>
            </a:pPr>
            <a:r>
              <a:rPr lang="fi-FI" dirty="0"/>
              <a:t>Hälytyskellojen pitäisi soida, jos pankki on ensin kasvanut nopeasti noususuhdanteessa, ja sitten alkaa hankkia talletuksia tai muuta rahoitusta poikkeuksellisin keinoin tai korkealla korolla makrotaloudellisen tilanteen viilentyessä.</a:t>
            </a:r>
          </a:p>
          <a:p>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33</a:t>
            </a:fld>
            <a:endParaRPr lang="fi-FI"/>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86289"/>
            <a:ext cx="7704667" cy="1373186"/>
          </a:xfrm>
        </p:spPr>
        <p:txBody>
          <a:bodyPr>
            <a:normAutofit/>
          </a:bodyPr>
          <a:lstStyle/>
          <a:p>
            <a:r>
              <a:rPr lang="fi-FI" dirty="0"/>
              <a:t>Esimerkki yhteen pankkiin osuneesta iskusta: </a:t>
            </a:r>
            <a:r>
              <a:rPr lang="fi-FI" dirty="0" err="1"/>
              <a:t>Barings</a:t>
            </a:r>
            <a:endParaRPr lang="fi-FI" dirty="0"/>
          </a:p>
        </p:txBody>
      </p:sp>
      <p:sp>
        <p:nvSpPr>
          <p:cNvPr id="3" name="Content Placeholder 2"/>
          <p:cNvSpPr>
            <a:spLocks noGrp="1"/>
          </p:cNvSpPr>
          <p:nvPr>
            <p:ph idx="1"/>
          </p:nvPr>
        </p:nvSpPr>
        <p:spPr>
          <a:xfrm>
            <a:off x="914400" y="1945748"/>
            <a:ext cx="8229600" cy="4525963"/>
          </a:xfrm>
        </p:spPr>
        <p:txBody>
          <a:bodyPr>
            <a:normAutofit fontScale="70000" lnSpcReduction="20000"/>
          </a:bodyPr>
          <a:lstStyle/>
          <a:p>
            <a:r>
              <a:rPr lang="fi-FI" dirty="0"/>
              <a:t>1762 perustettu brittiläinen liikepankki</a:t>
            </a:r>
          </a:p>
          <a:p>
            <a:r>
              <a:rPr lang="fi-FI" dirty="0"/>
              <a:t>Kaatui lopullisesti 1995 täysin yllättäen</a:t>
            </a:r>
          </a:p>
          <a:p>
            <a:r>
              <a:rPr lang="fi-FI" dirty="0"/>
              <a:t>Syy: yksittäinen johdannaiskaupan johtohahmo Singaporen sivukonttorissa</a:t>
            </a:r>
          </a:p>
          <a:p>
            <a:r>
              <a:rPr lang="fi-FI" dirty="0"/>
              <a:t>Piti tehdä riskitöntä </a:t>
            </a:r>
            <a:r>
              <a:rPr lang="fi-FI" dirty="0" err="1"/>
              <a:t>arbitraasia</a:t>
            </a:r>
            <a:endParaRPr lang="fi-FI" dirty="0"/>
          </a:p>
          <a:p>
            <a:pPr lvl="1"/>
            <a:r>
              <a:rPr lang="fi-FI" dirty="0"/>
              <a:t>Hyödynsi </a:t>
            </a:r>
            <a:r>
              <a:rPr lang="fi-FI" dirty="0" err="1"/>
              <a:t>Nikkei</a:t>
            </a:r>
            <a:r>
              <a:rPr lang="fi-FI" dirty="0"/>
              <a:t> 225 –futuurien hinnoittelueroja Osakan ja Singaporen markkinoiden välillä</a:t>
            </a:r>
          </a:p>
          <a:p>
            <a:r>
              <a:rPr lang="fi-FI" dirty="0"/>
              <a:t>Näytti paperilla erittäin kannattavalta</a:t>
            </a:r>
          </a:p>
          <a:p>
            <a:pPr lvl="1"/>
            <a:r>
              <a:rPr lang="fi-FI" dirty="0"/>
              <a:t>Riskittömän </a:t>
            </a:r>
            <a:r>
              <a:rPr lang="fi-FI" dirty="0" err="1"/>
              <a:t>arbitraasin</a:t>
            </a:r>
            <a:r>
              <a:rPr lang="fi-FI" dirty="0"/>
              <a:t> ei voi odottaa tuottavan kuin hädin tuskin sen verran, että toimintaa juuri ja juuri kannattaa jatkaa – miten  saattoi tehdä jatkuvasti kunnolla voittoa?</a:t>
            </a:r>
          </a:p>
          <a:p>
            <a:r>
              <a:rPr lang="fi-FI" dirty="0"/>
              <a:t>Sama henkilö pyöritti yksinään lähes koko toimintoa: hoiti kaupankäynnin, selvityksen </a:t>
            </a:r>
            <a:r>
              <a:rPr lang="fi-FI" dirty="0" err="1"/>
              <a:t>ym</a:t>
            </a:r>
            <a:r>
              <a:rPr lang="fi-FI" dirty="0"/>
              <a:t> esimiesasemassa =&gt; saattoi toimia käytännössä ilman valvontaa</a:t>
            </a:r>
          </a:p>
          <a:p>
            <a:pPr lvl="1"/>
            <a:r>
              <a:rPr lang="fi-FI" dirty="0"/>
              <a:t>Tällaista asetelmaa ei pitäisi olla!</a:t>
            </a:r>
          </a:p>
          <a:p>
            <a:pPr lvl="1"/>
            <a:r>
              <a:rPr lang="fi-FI" dirty="0"/>
              <a:t>Neljän silmän periaate</a:t>
            </a:r>
          </a:p>
          <a:p>
            <a:pPr lvl="2"/>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4</a:t>
            </a:fld>
            <a:endParaRPr lang="fi-FI"/>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6866" y="260648"/>
            <a:ext cx="7704667" cy="595535"/>
          </a:xfrm>
        </p:spPr>
        <p:txBody>
          <a:bodyPr>
            <a:normAutofit fontScale="90000"/>
          </a:bodyPr>
          <a:lstStyle/>
          <a:p>
            <a:r>
              <a:rPr lang="fi-FI" dirty="0"/>
              <a:t>Tapaus </a:t>
            </a:r>
            <a:r>
              <a:rPr lang="fi-FI" dirty="0" err="1"/>
              <a:t>Barings</a:t>
            </a:r>
            <a:endParaRPr lang="fi-FI" dirty="0"/>
          </a:p>
        </p:txBody>
      </p:sp>
      <p:sp>
        <p:nvSpPr>
          <p:cNvPr id="3" name="Content Placeholder 2"/>
          <p:cNvSpPr>
            <a:spLocks noGrp="1"/>
          </p:cNvSpPr>
          <p:nvPr>
            <p:ph idx="1"/>
          </p:nvPr>
        </p:nvSpPr>
        <p:spPr>
          <a:xfrm>
            <a:off x="914400" y="1052736"/>
            <a:ext cx="8229600" cy="5420562"/>
          </a:xfrm>
        </p:spPr>
        <p:txBody>
          <a:bodyPr>
            <a:normAutofit fontScale="70000" lnSpcReduction="20000"/>
          </a:bodyPr>
          <a:lstStyle/>
          <a:p>
            <a:r>
              <a:rPr lang="fi-FI" dirty="0"/>
              <a:t>Todellisuudessa otti suuria positioita</a:t>
            </a:r>
          </a:p>
          <a:p>
            <a:pPr lvl="1"/>
            <a:r>
              <a:rPr lang="fi-FI" dirty="0"/>
              <a:t>Alkoi ehkä 1990-luvun alussa?</a:t>
            </a:r>
          </a:p>
          <a:p>
            <a:pPr lvl="2"/>
            <a:r>
              <a:rPr lang="fi-FI" dirty="0"/>
              <a:t>Teki aluksi suuria spekulaatiovoittoja, jotka naamioi aiotun riskittömän toiminnan voitoiksi =&gt; isoja bonuksia</a:t>
            </a:r>
          </a:p>
          <a:p>
            <a:pPr lvl="1"/>
            <a:r>
              <a:rPr lang="fi-FI" dirty="0"/>
              <a:t>Myöhemmin alkoi piilotella tappioita kuvitteellisille asiakkaille ja ”virhetilille” </a:t>
            </a:r>
          </a:p>
          <a:p>
            <a:pPr lvl="2"/>
            <a:r>
              <a:rPr lang="fi-FI" dirty="0"/>
              <a:t>Pystyi piilottelemaan, koska kontrolloi koko järjestelmää</a:t>
            </a:r>
          </a:p>
          <a:p>
            <a:r>
              <a:rPr lang="fi-FI" dirty="0"/>
              <a:t>Joulukuuhun 1994 mennessä todellisuudessa tappiolla n. 200 </a:t>
            </a:r>
            <a:r>
              <a:rPr lang="fi-FI" dirty="0" err="1"/>
              <a:t>milj</a:t>
            </a:r>
            <a:r>
              <a:rPr lang="fi-FI" dirty="0"/>
              <a:t> £</a:t>
            </a:r>
          </a:p>
          <a:p>
            <a:pPr lvl="1"/>
            <a:r>
              <a:rPr lang="fi-FI" dirty="0"/>
              <a:t>Raportoi 102 miljoonan punnan voiton</a:t>
            </a:r>
          </a:p>
          <a:p>
            <a:pPr lvl="1"/>
            <a:r>
              <a:rPr lang="fi-FI" dirty="0"/>
              <a:t>Alkuvuoden 1995 yritti hankkia hävityn summan takaisin riskinotolla</a:t>
            </a:r>
          </a:p>
          <a:p>
            <a:pPr lvl="2"/>
            <a:r>
              <a:rPr lang="fi-FI" dirty="0"/>
              <a:t>Olisiko ollut mitään muuta keinoa enää päästä kuiville?</a:t>
            </a:r>
          </a:p>
          <a:p>
            <a:pPr lvl="2"/>
            <a:r>
              <a:rPr lang="fi-FI" dirty="0"/>
              <a:t>Vrt. ruletin ”</a:t>
            </a:r>
            <a:r>
              <a:rPr lang="fi-FI" dirty="0" err="1"/>
              <a:t>martingaalistrategia</a:t>
            </a:r>
            <a:r>
              <a:rPr lang="fi-FI" dirty="0"/>
              <a:t>”; asetetaan aina niin suuri panos, että hyvällä onnella saadaan entiset tappiot kuitatuksi ja päästään voitolle. Tuplataan panos joka kierroksella, jolloin erittäin todennäköisesti lopulta lykästää. Paitsi jos rahat loppuvat ennen kuin on käynyt hyvä tuuri…</a:t>
            </a:r>
          </a:p>
          <a:p>
            <a:pPr lvl="1"/>
            <a:r>
              <a:rPr lang="fi-FI" dirty="0"/>
              <a:t>Koben maanjäristys 17.1.1995 =&gt; </a:t>
            </a:r>
            <a:r>
              <a:rPr lang="fi-FI" dirty="0" err="1"/>
              <a:t>Nikkei-indeksi</a:t>
            </a:r>
            <a:r>
              <a:rPr lang="fi-FI" dirty="0"/>
              <a:t> laski voimakkaasti =&gt; ei enää pystynyt asettamaan vakuuksia</a:t>
            </a:r>
          </a:p>
          <a:p>
            <a:pPr lvl="2"/>
            <a:r>
              <a:rPr lang="fi-FI" dirty="0"/>
              <a:t>Muistakaa: johdannaispörssissä osapuolen, jolla on velvoitteita, on asetettava vakuudet keskusvastapuolelle</a:t>
            </a:r>
          </a:p>
          <a:p>
            <a:r>
              <a:rPr lang="fi-FI" dirty="0"/>
              <a:t>Tarinan opetus: Vaarallista antaa muodostua tilanteita, joissa yksi ihminen pystyy (ei välttämättä luvallisesti) ottamaan isoja riskejä muiden havaitsematta</a:t>
            </a:r>
          </a:p>
          <a:p>
            <a:pPr lvl="1"/>
            <a:r>
              <a:rPr lang="fi-FI" dirty="0"/>
              <a:t>Hyvämaineisellakaan henkilöllä ei pitäisi olla tällaista mahdollisuutta</a:t>
            </a:r>
          </a:p>
          <a:p>
            <a:pPr lvl="1"/>
            <a:r>
              <a:rPr lang="fi-FI" dirty="0"/>
              <a:t>”Neljän silmän periaatetta” pitäisi kunnioittaa</a:t>
            </a:r>
          </a:p>
        </p:txBody>
      </p:sp>
      <p:sp>
        <p:nvSpPr>
          <p:cNvPr id="6" name="Slide Number Placeholder 5"/>
          <p:cNvSpPr>
            <a:spLocks noGrp="1"/>
          </p:cNvSpPr>
          <p:nvPr>
            <p:ph type="sldNum" sz="quarter" idx="12"/>
          </p:nvPr>
        </p:nvSpPr>
        <p:spPr/>
        <p:txBody>
          <a:bodyPr/>
          <a:lstStyle/>
          <a:p>
            <a:fld id="{143571B3-D7E0-4BA1-AD26-E3E526F896B0}" type="slidenum">
              <a:rPr lang="fi-FI" smtClean="0"/>
              <a:pPr/>
              <a:t>5</a:t>
            </a:fld>
            <a:endParaRPr lang="fi-FI"/>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332656"/>
            <a:ext cx="7704667" cy="811559"/>
          </a:xfrm>
        </p:spPr>
        <p:txBody>
          <a:bodyPr>
            <a:normAutofit/>
          </a:bodyPr>
          <a:lstStyle/>
          <a:p>
            <a:r>
              <a:rPr lang="fi-FI" dirty="0"/>
              <a:t>Teesi ja antiteesi</a:t>
            </a:r>
          </a:p>
        </p:txBody>
      </p:sp>
      <p:sp>
        <p:nvSpPr>
          <p:cNvPr id="3" name="Content Placeholder 2"/>
          <p:cNvSpPr>
            <a:spLocks noGrp="1"/>
          </p:cNvSpPr>
          <p:nvPr>
            <p:ph idx="1"/>
          </p:nvPr>
        </p:nvSpPr>
        <p:spPr>
          <a:xfrm>
            <a:off x="1043608" y="1584956"/>
            <a:ext cx="8100392" cy="4888342"/>
          </a:xfrm>
        </p:spPr>
        <p:txBody>
          <a:bodyPr>
            <a:normAutofit fontScale="85000" lnSpcReduction="20000"/>
          </a:bodyPr>
          <a:lstStyle/>
          <a:p>
            <a:r>
              <a:rPr lang="fi-FI" dirty="0" err="1"/>
              <a:t>Milton</a:t>
            </a:r>
            <a:r>
              <a:rPr lang="fi-FI" dirty="0"/>
              <a:t> Friedman (1912-2006) ja Anna </a:t>
            </a:r>
            <a:r>
              <a:rPr lang="fi-FI" dirty="0" err="1"/>
              <a:t>Schwartz</a:t>
            </a:r>
            <a:r>
              <a:rPr lang="fi-FI" dirty="0"/>
              <a:t> (1915-2012)</a:t>
            </a:r>
          </a:p>
          <a:p>
            <a:pPr lvl="1"/>
            <a:r>
              <a:rPr lang="fi-FI" dirty="0"/>
              <a:t>Monet kaatuneet pankit 1930-luvun lamassa pikemminkin irrationaalisen, tarttuvan paniikin uhreja kuin aidosti varattomia</a:t>
            </a:r>
          </a:p>
          <a:p>
            <a:pPr lvl="1"/>
            <a:r>
              <a:rPr lang="fi-FI" dirty="0"/>
              <a:t>Talletuspakojen yhteys makrotaloudellisiin fundamentteihin heikko, vain yrityssektorin vaikeuksilla jotain selitysvoimaa</a:t>
            </a:r>
          </a:p>
          <a:p>
            <a:r>
              <a:rPr lang="fi-FI" dirty="0" err="1"/>
              <a:t>Calomiris</a:t>
            </a:r>
            <a:r>
              <a:rPr lang="fi-FI" dirty="0"/>
              <a:t> &amp; </a:t>
            </a:r>
            <a:r>
              <a:rPr lang="fi-FI" dirty="0" err="1"/>
              <a:t>Mason</a:t>
            </a:r>
            <a:r>
              <a:rPr lang="fi-FI" dirty="0"/>
              <a:t> (AER 2003)</a:t>
            </a:r>
          </a:p>
          <a:p>
            <a:pPr lvl="1"/>
            <a:r>
              <a:rPr lang="fi-FI" dirty="0"/>
              <a:t>Arvioivat </a:t>
            </a:r>
            <a:r>
              <a:rPr lang="fi-FI" dirty="0" err="1"/>
              <a:t>F&amp;S:n</a:t>
            </a:r>
            <a:r>
              <a:rPr lang="fi-FI" dirty="0"/>
              <a:t> aineistoa pankkitasolla tilastollisesti</a:t>
            </a:r>
          </a:p>
          <a:p>
            <a:pPr lvl="1"/>
            <a:r>
              <a:rPr lang="fi-FI" dirty="0"/>
              <a:t>Pankkitoimiluvat osavaltiotasolla =&gt; toiminta maantieteellisesti rajattua =&gt; alueen talouskehitys potentiaalinen selittäjä</a:t>
            </a:r>
          </a:p>
          <a:p>
            <a:pPr lvl="1"/>
            <a:r>
              <a:rPr lang="fi-FI" dirty="0"/>
              <a:t>”Tartuntahypoteesin” mukaisia selittäjiä: talletuspaot muissa pankeissa (kansallisesti, osavaltiotasolla, paikallisesti) ja pankkien väliset talletukset</a:t>
            </a:r>
          </a:p>
          <a:p>
            <a:pPr lvl="1"/>
            <a:r>
              <a:rPr lang="fi-FI" dirty="0"/>
              <a:t>Fundamenttiselittäjiä: riskit/tase ja oma pääoma / tase, markkinavoima, korkoriski</a:t>
            </a:r>
          </a:p>
          <a:p>
            <a:pPr lvl="1"/>
            <a:r>
              <a:rPr lang="fi-FI" dirty="0"/>
              <a:t>Keskeinen tulos: vasta maaliskuussa 1933 viimeisessä </a:t>
            </a:r>
            <a:r>
              <a:rPr lang="fi-FI" dirty="0" err="1"/>
              <a:t>F&amp;S:n</a:t>
            </a:r>
            <a:r>
              <a:rPr lang="fi-FI" dirty="0"/>
              <a:t> paniikissa pankkien kaatumisia merkittävä määrä, joka voisi olla seurausta kansallisesta paniikista</a:t>
            </a:r>
          </a:p>
          <a:p>
            <a:pPr lvl="1"/>
            <a:r>
              <a:rPr lang="fi-FI" dirty="0"/>
              <a:t>Alueellisia paniikkeja ehkä jo aiemmin</a:t>
            </a:r>
          </a:p>
          <a:p>
            <a:pPr lvl="2"/>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6</a:t>
            </a:fld>
            <a:endParaRPr lang="fi-FI"/>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6625"/>
            <a:ext cx="7704667" cy="811559"/>
          </a:xfrm>
        </p:spPr>
        <p:txBody>
          <a:bodyPr>
            <a:normAutofit/>
          </a:bodyPr>
          <a:lstStyle/>
          <a:p>
            <a:r>
              <a:rPr lang="fi-FI" dirty="0"/>
              <a:t>Teesi ja antiteesi</a:t>
            </a:r>
          </a:p>
        </p:txBody>
      </p:sp>
      <p:sp>
        <p:nvSpPr>
          <p:cNvPr id="3" name="Content Placeholder 2"/>
          <p:cNvSpPr>
            <a:spLocks noGrp="1"/>
          </p:cNvSpPr>
          <p:nvPr>
            <p:ph idx="1"/>
          </p:nvPr>
        </p:nvSpPr>
        <p:spPr>
          <a:xfrm>
            <a:off x="1115616" y="1343655"/>
            <a:ext cx="7704667" cy="4947080"/>
          </a:xfrm>
        </p:spPr>
        <p:txBody>
          <a:bodyPr>
            <a:normAutofit fontScale="85000" lnSpcReduction="20000"/>
          </a:bodyPr>
          <a:lstStyle/>
          <a:p>
            <a:r>
              <a:rPr lang="fi-FI" dirty="0" err="1"/>
              <a:t>Calomiris</a:t>
            </a:r>
            <a:r>
              <a:rPr lang="fi-FI" dirty="0"/>
              <a:t> &amp; </a:t>
            </a:r>
            <a:r>
              <a:rPr lang="fi-FI" dirty="0" err="1"/>
              <a:t>Mason</a:t>
            </a:r>
            <a:r>
              <a:rPr lang="fi-FI" dirty="0"/>
              <a:t> (2003), jatkuu…</a:t>
            </a:r>
          </a:p>
          <a:p>
            <a:pPr lvl="1"/>
            <a:r>
              <a:rPr lang="fi-FI" dirty="0"/>
              <a:t>Pankkiin ja alueeseen liittyvät fundamentit ennustavat pankkikonkursseja paremmin kuin tartunta</a:t>
            </a:r>
          </a:p>
          <a:p>
            <a:pPr lvl="1"/>
            <a:r>
              <a:rPr lang="fi-FI" dirty="0" err="1"/>
              <a:t>Konkurssitodennäköisyyttä</a:t>
            </a:r>
            <a:r>
              <a:rPr lang="fi-FI" dirty="0"/>
              <a:t> pienensivät mm.</a:t>
            </a:r>
          </a:p>
          <a:p>
            <a:pPr lvl="2"/>
            <a:r>
              <a:rPr lang="fi-FI" dirty="0"/>
              <a:t>Pankin suuri koko</a:t>
            </a:r>
          </a:p>
          <a:p>
            <a:pPr lvl="2"/>
            <a:r>
              <a:rPr lang="fi-FI" dirty="0"/>
              <a:t>Vakavaraisuus</a:t>
            </a:r>
          </a:p>
          <a:p>
            <a:pPr lvl="2"/>
            <a:r>
              <a:rPr lang="fi-FI" dirty="0"/>
              <a:t>Markkinavoima</a:t>
            </a:r>
          </a:p>
          <a:p>
            <a:pPr lvl="2"/>
            <a:r>
              <a:rPr lang="fi-FI" dirty="0"/>
              <a:t>Korkealaatuinen (vähäriskinen) antolainaus</a:t>
            </a:r>
          </a:p>
          <a:p>
            <a:pPr lvl="2"/>
            <a:r>
              <a:rPr lang="fi-FI" dirty="0"/>
              <a:t>Vähän arvopaperisijoituksia</a:t>
            </a:r>
          </a:p>
          <a:p>
            <a:pPr lvl="2"/>
            <a:r>
              <a:rPr lang="fi-FI" dirty="0"/>
              <a:t>Ei sivukonttoreita</a:t>
            </a:r>
          </a:p>
          <a:p>
            <a:pPr lvl="1"/>
            <a:r>
              <a:rPr lang="fi-FI" dirty="0"/>
              <a:t>Alueellisista tekijöistä mm. työttömyys lisäsi ongelmia</a:t>
            </a:r>
          </a:p>
          <a:p>
            <a:pPr lvl="1"/>
            <a:r>
              <a:rPr lang="fi-FI" dirty="0"/>
              <a:t>Useissa tapauksissa Friedmanin ja </a:t>
            </a:r>
            <a:r>
              <a:rPr lang="fi-FI" dirty="0" err="1"/>
              <a:t>Schwartzin</a:t>
            </a:r>
            <a:r>
              <a:rPr lang="fi-FI" dirty="0"/>
              <a:t> identifioimat paniikkijaksot tilastollisesti vähensivät (!) konkurssin todennäköisyyttä, kun fundamentit kontrolloidaan</a:t>
            </a:r>
          </a:p>
          <a:p>
            <a:r>
              <a:rPr lang="fi-FI" dirty="0"/>
              <a:t>Siis: lamassakin heikko pankki kaatuu, ei se, joka sattumalta </a:t>
            </a:r>
            <a:r>
              <a:rPr lang="fi-FI" dirty="0" err="1"/>
              <a:t>arpoutuu</a:t>
            </a:r>
            <a:r>
              <a:rPr lang="fi-FI" dirty="0"/>
              <a:t> uhriksi.</a:t>
            </a:r>
          </a:p>
          <a:p>
            <a:pPr lvl="1"/>
            <a:endParaRPr lang="fi-FI" dirty="0"/>
          </a:p>
          <a:p>
            <a:pPr lvl="1"/>
            <a:endParaRPr lang="fi-FI" dirty="0"/>
          </a:p>
        </p:txBody>
      </p:sp>
      <p:sp>
        <p:nvSpPr>
          <p:cNvPr id="6" name="Slide Number Placeholder 5"/>
          <p:cNvSpPr>
            <a:spLocks noGrp="1"/>
          </p:cNvSpPr>
          <p:nvPr>
            <p:ph type="sldNum" sz="quarter" idx="12"/>
          </p:nvPr>
        </p:nvSpPr>
        <p:spPr/>
        <p:txBody>
          <a:bodyPr/>
          <a:lstStyle/>
          <a:p>
            <a:fld id="{143571B3-D7E0-4BA1-AD26-E3E526F896B0}" type="slidenum">
              <a:rPr lang="fi-FI" smtClean="0"/>
              <a:pPr/>
              <a:t>7</a:t>
            </a:fld>
            <a:endParaRPr lang="fi-FI"/>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024" y="1988840"/>
            <a:ext cx="8229600" cy="1143000"/>
          </a:xfrm>
        </p:spPr>
        <p:txBody>
          <a:bodyPr/>
          <a:lstStyle/>
          <a:p>
            <a:r>
              <a:rPr lang="en-GB" dirty="0" err="1"/>
              <a:t>Kolme</a:t>
            </a:r>
            <a:r>
              <a:rPr lang="en-GB" dirty="0"/>
              <a:t> </a:t>
            </a:r>
            <a:r>
              <a:rPr lang="en-GB" dirty="0" err="1"/>
              <a:t>kriisipankkia</a:t>
            </a:r>
            <a:endParaRPr lang="en-GB" dirty="0"/>
          </a:p>
        </p:txBody>
      </p:sp>
      <p:sp>
        <p:nvSpPr>
          <p:cNvPr id="5" name="Slide Number Placeholder 4"/>
          <p:cNvSpPr>
            <a:spLocks noGrp="1"/>
          </p:cNvSpPr>
          <p:nvPr>
            <p:ph type="sldNum" sz="quarter" idx="12"/>
          </p:nvPr>
        </p:nvSpPr>
        <p:spPr/>
        <p:txBody>
          <a:bodyPr/>
          <a:lstStyle/>
          <a:p>
            <a:fld id="{143571B3-D7E0-4BA1-AD26-E3E526F896B0}" type="slidenum">
              <a:rPr lang="fi-FI" smtClean="0"/>
              <a:pPr/>
              <a:t>8</a:t>
            </a:fld>
            <a:endParaRPr lang="fi-FI"/>
          </a:p>
        </p:txBody>
      </p:sp>
    </p:spTree>
    <p:extLst>
      <p:ext uri="{BB962C8B-B14F-4D97-AF65-F5344CB8AC3E}">
        <p14:creationId xmlns:p14="http://schemas.microsoft.com/office/powerpoint/2010/main" val="499016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lstStyle/>
          <a:p>
            <a:r>
              <a:rPr lang="en-GB" dirty="0"/>
              <a:t>Washington Mutual</a:t>
            </a:r>
          </a:p>
        </p:txBody>
      </p:sp>
      <p:sp>
        <p:nvSpPr>
          <p:cNvPr id="3" name="Content Placeholder 2"/>
          <p:cNvSpPr>
            <a:spLocks noGrp="1"/>
          </p:cNvSpPr>
          <p:nvPr>
            <p:ph idx="1"/>
          </p:nvPr>
        </p:nvSpPr>
        <p:spPr>
          <a:xfrm>
            <a:off x="780728" y="1534585"/>
            <a:ext cx="8363272" cy="4756150"/>
          </a:xfrm>
        </p:spPr>
        <p:txBody>
          <a:bodyPr>
            <a:normAutofit fontScale="85000" lnSpcReduction="10000"/>
          </a:bodyPr>
          <a:lstStyle/>
          <a:p>
            <a:r>
              <a:rPr lang="fi-FI" dirty="0"/>
              <a:t>Osakeyhtiömuotoinen säästöpankki, holdingyhtiörakenne</a:t>
            </a:r>
          </a:p>
          <a:p>
            <a:pPr lvl="1"/>
            <a:r>
              <a:rPr lang="fi-FI" dirty="0"/>
              <a:t>Kotipaikka Seattle, Washingtonin osavaltio</a:t>
            </a:r>
          </a:p>
          <a:p>
            <a:pPr lvl="1"/>
            <a:r>
              <a:rPr lang="fi-FI" dirty="0"/>
              <a:t>Oli aikoinaan osuuskunta, muuttui osakeyhtiöksi jo 1983 – sana ”</a:t>
            </a:r>
            <a:r>
              <a:rPr lang="fi-FI" dirty="0" err="1"/>
              <a:t>mutual</a:t>
            </a:r>
            <a:r>
              <a:rPr lang="fi-FI" dirty="0"/>
              <a:t>” nimessä muuttui harhaanjohtavaksi</a:t>
            </a:r>
          </a:p>
          <a:p>
            <a:pPr lvl="1"/>
            <a:r>
              <a:rPr lang="fi-FI" dirty="0"/>
              <a:t>Yksi tytärpankeista kaatui 1980-luvun S&amp;L -kriisissä</a:t>
            </a:r>
          </a:p>
          <a:p>
            <a:pPr lvl="1"/>
            <a:r>
              <a:rPr lang="fi-FI" dirty="0"/>
              <a:t>Sai myös liikepankkiluvan 1990-luvulla ostamalla; mahdollisti yritysasiakkaiden palvelut, joiden osuus jäi melko pieneksi konsernin toiminnoissa</a:t>
            </a:r>
          </a:p>
          <a:p>
            <a:r>
              <a:rPr lang="fi-FI" dirty="0"/>
              <a:t>Laajeni kunnianhimoisesti 1980- ja 1990-luvuilla yritysostoilla, aluksi lähinnä Washingtonissa ja Oregonissa yritysostoilla</a:t>
            </a:r>
          </a:p>
          <a:p>
            <a:pPr lvl="1"/>
            <a:r>
              <a:rPr lang="fi-FI" dirty="0"/>
              <a:t>Myöhemmin, etenkin 2000-luvulla, eri puolilla Yhdysvaltoja etenkin ostamalla olemassa olevia pankkeja (Kalifornia, Florida, Illinois, Etelä-Carolina, Texas…)</a:t>
            </a:r>
          </a:p>
          <a:p>
            <a:pPr lvl="1"/>
            <a:r>
              <a:rPr lang="fi-FI" dirty="0"/>
              <a:t>Monien/useimpien yritysostojen tavoitteena oli kasvattaa kunnianhimoisesti markkinaosuutta asuntolainauksessa, ml. subprime-segmentti</a:t>
            </a:r>
          </a:p>
          <a:p>
            <a:pPr lvl="1"/>
            <a:r>
              <a:rPr lang="fi-FI" dirty="0"/>
              <a:t>Ongelmana tietojärjestelmien yhteensovittaminen</a:t>
            </a:r>
          </a:p>
        </p:txBody>
      </p:sp>
      <p:sp>
        <p:nvSpPr>
          <p:cNvPr id="5" name="Slide Number Placeholder 4"/>
          <p:cNvSpPr>
            <a:spLocks noGrp="1"/>
          </p:cNvSpPr>
          <p:nvPr>
            <p:ph type="sldNum" sz="quarter" idx="12"/>
          </p:nvPr>
        </p:nvSpPr>
        <p:spPr/>
        <p:txBody>
          <a:bodyPr/>
          <a:lstStyle/>
          <a:p>
            <a:fld id="{143571B3-D7E0-4BA1-AD26-E3E526F896B0}" type="slidenum">
              <a:rPr lang="fi-FI" smtClean="0"/>
              <a:pPr/>
              <a:t>9</a:t>
            </a:fld>
            <a:endParaRPr lang="fi-FI"/>
          </a:p>
        </p:txBody>
      </p:sp>
    </p:spTree>
    <p:extLst>
      <p:ext uri="{BB962C8B-B14F-4D97-AF65-F5344CB8AC3E}">
        <p14:creationId xmlns:p14="http://schemas.microsoft.com/office/powerpoint/2010/main" val="9145270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Parallax</Template>
  <TotalTime>12696</TotalTime>
  <Words>2955</Words>
  <Application>Microsoft Office PowerPoint</Application>
  <PresentationFormat>On-screen Show (4:3)</PresentationFormat>
  <Paragraphs>383</Paragraphs>
  <Slides>33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Corbel</vt:lpstr>
      <vt:lpstr>Parallax</vt:lpstr>
      <vt:lpstr>Raha- ja pankkiteoria Luento 17    </vt:lpstr>
      <vt:lpstr>PowerPoint Presentation</vt:lpstr>
      <vt:lpstr>Kriisipankit</vt:lpstr>
      <vt:lpstr>Esimerkki yhteen pankkiin osuneesta iskusta: Barings</vt:lpstr>
      <vt:lpstr>Tapaus Barings</vt:lpstr>
      <vt:lpstr>Teesi ja antiteesi</vt:lpstr>
      <vt:lpstr>Teesi ja antiteesi</vt:lpstr>
      <vt:lpstr>Kolme kriisipankkia</vt:lpstr>
      <vt:lpstr>Washington Mutual</vt:lpstr>
      <vt:lpstr>Washington Mutual</vt:lpstr>
      <vt:lpstr>Washington Mutual</vt:lpstr>
      <vt:lpstr>Washington Mutual</vt:lpstr>
      <vt:lpstr>SKOP</vt:lpstr>
      <vt:lpstr>SKOP</vt:lpstr>
      <vt:lpstr>SKOP</vt:lpstr>
      <vt:lpstr>SKOP</vt:lpstr>
      <vt:lpstr>SKOP</vt:lpstr>
      <vt:lpstr>SKOP </vt:lpstr>
      <vt:lpstr>SKOP</vt:lpstr>
      <vt:lpstr>Toiminta Yhdysvalloissa</vt:lpstr>
      <vt:lpstr>SKOP - Vaikeudet alkavat</vt:lpstr>
      <vt:lpstr>SKOP - romahdus</vt:lpstr>
      <vt:lpstr>Suomen Maanviljelys- ja Teollisuuspankki</vt:lpstr>
      <vt:lpstr>Suomen Maanviljelys- ja Teollisuuspankki</vt:lpstr>
      <vt:lpstr>Suomen Maanviljelys- ja Teollisuuspankki</vt:lpstr>
      <vt:lpstr>Suomen Maanviljelys- ja Teollisuuspankki</vt:lpstr>
      <vt:lpstr>Suomen Maanviljelys- ja Teollisuuspankki</vt:lpstr>
      <vt:lpstr>Suomen Maanviljelys- ja Teollisuuspankki</vt:lpstr>
      <vt:lpstr>Suomen Maanviljelys- ja Teollisuuspankki</vt:lpstr>
      <vt:lpstr>Mikä yhteistä näissä kolmessa kriisipankissa?</vt:lpstr>
      <vt:lpstr>Mitä yhteistä kriisipankeissa?</vt:lpstr>
      <vt:lpstr>LOPUKSI KURSSIN TÄRKEIMMÄT OPETUKSET</vt:lpstr>
      <vt:lpstr>KURSSIN TÄRKEIMMÄT OPETUKSET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Raha- ja pankkiteorian kurssi Luento 4</dc:title>
  <dc:creator>Käyttäjä</dc:creator>
  <cp:lastModifiedBy>Kauko, Karlo</cp:lastModifiedBy>
  <cp:revision>1140</cp:revision>
  <dcterms:created xsi:type="dcterms:W3CDTF">2010-03-13T07:09:55Z</dcterms:created>
  <dcterms:modified xsi:type="dcterms:W3CDTF">2024-05-24T10:20:34Z</dcterms:modified>
</cp:coreProperties>
</file>