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7" r:id="rId2"/>
    <p:sldId id="417" r:id="rId3"/>
    <p:sldId id="418" r:id="rId4"/>
    <p:sldId id="419" r:id="rId5"/>
    <p:sldId id="299" r:id="rId6"/>
    <p:sldId id="300" r:id="rId7"/>
    <p:sldId id="400" r:id="rId8"/>
    <p:sldId id="303" r:id="rId9"/>
    <p:sldId id="421" r:id="rId10"/>
    <p:sldId id="305" r:id="rId11"/>
    <p:sldId id="306" r:id="rId12"/>
    <p:sldId id="302" r:id="rId13"/>
    <p:sldId id="307" r:id="rId14"/>
    <p:sldId id="319" r:id="rId15"/>
    <p:sldId id="401" r:id="rId16"/>
    <p:sldId id="345" r:id="rId17"/>
    <p:sldId id="311" r:id="rId18"/>
    <p:sldId id="312" r:id="rId19"/>
    <p:sldId id="313" r:id="rId20"/>
    <p:sldId id="314" r:id="rId21"/>
    <p:sldId id="322" r:id="rId22"/>
    <p:sldId id="334" r:id="rId23"/>
    <p:sldId id="335" r:id="rId24"/>
    <p:sldId id="337" r:id="rId25"/>
    <p:sldId id="338" r:id="rId26"/>
    <p:sldId id="340" r:id="rId27"/>
    <p:sldId id="402" r:id="rId28"/>
    <p:sldId id="347" r:id="rId29"/>
    <p:sldId id="348" r:id="rId30"/>
    <p:sldId id="414" r:id="rId31"/>
    <p:sldId id="403" r:id="rId32"/>
    <p:sldId id="404" r:id="rId33"/>
    <p:sldId id="407" r:id="rId34"/>
    <p:sldId id="413" r:id="rId35"/>
    <p:sldId id="405" r:id="rId36"/>
    <p:sldId id="412" r:id="rId37"/>
    <p:sldId id="410" r:id="rId38"/>
    <p:sldId id="352" r:id="rId39"/>
    <p:sldId id="408" r:id="rId40"/>
    <p:sldId id="326" r:id="rId41"/>
    <p:sldId id="325" r:id="rId42"/>
    <p:sldId id="330" r:id="rId43"/>
    <p:sldId id="329" r:id="rId44"/>
    <p:sldId id="323" r:id="rId45"/>
    <p:sldId id="333" r:id="rId46"/>
    <p:sldId id="354" r:id="rId47"/>
    <p:sldId id="353" r:id="rId48"/>
    <p:sldId id="318" r:id="rId49"/>
    <p:sldId id="321" r:id="rId50"/>
    <p:sldId id="355" r:id="rId51"/>
    <p:sldId id="358" r:id="rId52"/>
    <p:sldId id="361" r:id="rId53"/>
    <p:sldId id="369" r:id="rId54"/>
    <p:sldId id="376" r:id="rId55"/>
    <p:sldId id="420" r:id="rId56"/>
    <p:sldId id="411" r:id="rId57"/>
  </p:sldIdLst>
  <p:sldSz cx="9144000" cy="6858000" type="screen4x3"/>
  <p:notesSz cx="6858000" cy="9144000"/>
  <p:defaultText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0"/>
    <p:restoredTop sz="94709"/>
  </p:normalViewPr>
  <p:slideViewPr>
    <p:cSldViewPr snapToGrid="0" snapToObjects="1">
      <p:cViewPr varScale="1">
        <p:scale>
          <a:sx n="106" d="100"/>
          <a:sy n="106" d="100"/>
        </p:scale>
        <p:origin x="180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6D0C44-644B-D24B-A995-4162E983C892}" type="datetimeFigureOut">
              <a:rPr lang="fi-FI" smtClean="0"/>
              <a:t>28.2.2022</a:t>
            </a:fld>
            <a:endParaRPr lang="fi-FI"/>
          </a:p>
        </p:txBody>
      </p:sp>
      <p:sp>
        <p:nvSpPr>
          <p:cNvPr id="4" name="Dian kuvan paikkamerkki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E42A1E-8572-6647-B991-A96486809983}" type="slidenum">
              <a:rPr lang="fi-FI" smtClean="0"/>
              <a:t>‹#›</a:t>
            </a:fld>
            <a:endParaRPr lang="fi-FI"/>
          </a:p>
        </p:txBody>
      </p:sp>
    </p:spTree>
    <p:extLst>
      <p:ext uri="{BB962C8B-B14F-4D97-AF65-F5344CB8AC3E}">
        <p14:creationId xmlns:p14="http://schemas.microsoft.com/office/powerpoint/2010/main" val="19304835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eaLnBrk="1" hangingPunct="1"/>
            <a:r>
              <a:rPr lang="en-US" dirty="0">
                <a:latin typeface="Arial"/>
                <a:cs typeface="Arial"/>
              </a:rPr>
              <a:t>Italian Cut Velvet that </a:t>
            </a:r>
          </a:p>
          <a:p>
            <a:pPr eaLnBrk="1" hangingPunct="1"/>
            <a:r>
              <a:rPr lang="en-US" dirty="0">
                <a:latin typeface="Arial"/>
                <a:cs typeface="Arial"/>
              </a:rPr>
              <a:t>Comes out of Venice in </a:t>
            </a:r>
          </a:p>
          <a:p>
            <a:pPr eaLnBrk="1" hangingPunct="1"/>
            <a:r>
              <a:rPr lang="en-US" dirty="0">
                <a:latin typeface="Arial"/>
                <a:cs typeface="Arial"/>
              </a:rPr>
              <a:t>The late 15th Century.</a:t>
            </a:r>
          </a:p>
          <a:p>
            <a:pPr eaLnBrk="1" hangingPunct="1"/>
            <a:endParaRPr lang="en-US" sz="1200" dirty="0">
              <a:latin typeface="Arial"/>
              <a:cs typeface="Arial"/>
            </a:endParaRPr>
          </a:p>
          <a:p>
            <a:pPr eaLnBrk="1" hangingPunct="1"/>
            <a:r>
              <a:rPr lang="en-US" sz="1200" dirty="0">
                <a:latin typeface="Arial"/>
                <a:cs typeface="Arial"/>
              </a:rPr>
              <a:t>And beautifully controlled</a:t>
            </a:r>
          </a:p>
          <a:p>
            <a:pPr eaLnBrk="1" hangingPunct="1"/>
            <a:r>
              <a:rPr lang="en-US" sz="1200" dirty="0">
                <a:latin typeface="Arial"/>
                <a:cs typeface="Arial"/>
              </a:rPr>
              <a:t>Roll pleating center front.</a:t>
            </a:r>
          </a:p>
          <a:p>
            <a:pPr eaLnBrk="1" hangingPunct="1"/>
            <a:r>
              <a:rPr lang="en-US" sz="1200" dirty="0">
                <a:latin typeface="Arial"/>
                <a:cs typeface="Arial"/>
              </a:rPr>
              <a:t>He wears the fashionable long</a:t>
            </a:r>
          </a:p>
          <a:p>
            <a:pPr eaLnBrk="1" hangingPunct="1"/>
            <a:r>
              <a:rPr lang="en-US" sz="1200" dirty="0">
                <a:latin typeface="Arial"/>
                <a:cs typeface="Arial"/>
              </a:rPr>
              <a:t>Hairdo from the end of the </a:t>
            </a:r>
          </a:p>
          <a:p>
            <a:pPr eaLnBrk="1" hangingPunct="1"/>
            <a:r>
              <a:rPr lang="en-US" sz="1200" dirty="0">
                <a:latin typeface="Arial"/>
                <a:cs typeface="Arial"/>
              </a:rPr>
              <a:t>Century and a hat that is a fur</a:t>
            </a:r>
          </a:p>
          <a:p>
            <a:pPr eaLnBrk="1" hangingPunct="1"/>
            <a:r>
              <a:rPr lang="en-US" sz="1200" dirty="0">
                <a:latin typeface="Arial"/>
                <a:cs typeface="Arial"/>
              </a:rPr>
              <a:t>Sugarloaf hat.</a:t>
            </a:r>
            <a:endParaRPr lang="en-US" dirty="0">
              <a:latin typeface="Arial"/>
              <a:cs typeface="Arial"/>
            </a:endParaRPr>
          </a:p>
          <a:p>
            <a:pPr eaLnBrk="1" hangingPunct="1"/>
            <a:endParaRPr lang="en-US" sz="1200" dirty="0">
              <a:latin typeface="Arial"/>
              <a:cs typeface="Arial"/>
            </a:endParaRPr>
          </a:p>
          <a:p>
            <a:pPr eaLnBrk="1" hangingPunct="1"/>
            <a:endParaRPr lang="en-US" sz="1200" dirty="0">
              <a:latin typeface="Arial"/>
              <a:cs typeface="Arial"/>
            </a:endParaRPr>
          </a:p>
          <a:p>
            <a:endParaRPr lang="fi-FI" dirty="0"/>
          </a:p>
        </p:txBody>
      </p:sp>
      <p:sp>
        <p:nvSpPr>
          <p:cNvPr id="4" name="Dian numeron paikkamerkki 3"/>
          <p:cNvSpPr>
            <a:spLocks noGrp="1"/>
          </p:cNvSpPr>
          <p:nvPr>
            <p:ph type="sldNum" sz="quarter" idx="10"/>
          </p:nvPr>
        </p:nvSpPr>
        <p:spPr/>
        <p:txBody>
          <a:bodyPr/>
          <a:lstStyle/>
          <a:p>
            <a:fld id="{94E42A1E-8572-6647-B991-A96486809983}" type="slidenum">
              <a:rPr lang="fi-FI" smtClean="0"/>
              <a:t>8</a:t>
            </a:fld>
            <a:endParaRPr lang="fi-FI"/>
          </a:p>
        </p:txBody>
      </p:sp>
    </p:spTree>
    <p:extLst>
      <p:ext uri="{BB962C8B-B14F-4D97-AF65-F5344CB8AC3E}">
        <p14:creationId xmlns:p14="http://schemas.microsoft.com/office/powerpoint/2010/main" val="2216338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i-FI" sz="1200" dirty="0" err="1">
                <a:latin typeface="Arial"/>
                <a:cs typeface="Arial"/>
              </a:rPr>
              <a:t>Do</a:t>
            </a:r>
            <a:r>
              <a:rPr lang="fi-FI" sz="1200" dirty="0">
                <a:latin typeface="Arial"/>
                <a:cs typeface="Arial"/>
              </a:rPr>
              <a:t> </a:t>
            </a:r>
            <a:r>
              <a:rPr lang="fi-FI" sz="1200" dirty="0" err="1">
                <a:latin typeface="Arial"/>
                <a:cs typeface="Arial"/>
              </a:rPr>
              <a:t>you</a:t>
            </a:r>
            <a:r>
              <a:rPr lang="fi-FI" sz="1200" dirty="0">
                <a:latin typeface="Arial"/>
                <a:cs typeface="Arial"/>
              </a:rPr>
              <a:t> </a:t>
            </a:r>
            <a:r>
              <a:rPr lang="fi-FI" sz="1200" dirty="0" err="1">
                <a:latin typeface="Arial"/>
                <a:cs typeface="Arial"/>
              </a:rPr>
              <a:t>recognize</a:t>
            </a:r>
            <a:r>
              <a:rPr lang="fi-FI" sz="1200" dirty="0">
                <a:latin typeface="Arial"/>
                <a:cs typeface="Arial"/>
              </a:rPr>
              <a:t> </a:t>
            </a:r>
            <a:r>
              <a:rPr lang="fi-FI" sz="1200" dirty="0" err="1">
                <a:latin typeface="Arial"/>
                <a:cs typeface="Arial"/>
              </a:rPr>
              <a:t>the</a:t>
            </a:r>
            <a:r>
              <a:rPr lang="fi-FI" sz="1200" dirty="0">
                <a:latin typeface="Arial"/>
                <a:cs typeface="Arial"/>
              </a:rPr>
              <a:t> </a:t>
            </a:r>
            <a:r>
              <a:rPr lang="fi-FI" sz="1200" dirty="0" err="1">
                <a:latin typeface="Arial"/>
                <a:cs typeface="Arial"/>
              </a:rPr>
              <a:t>layers</a:t>
            </a:r>
            <a:r>
              <a:rPr lang="fi-FI" sz="1200" dirty="0">
                <a:latin typeface="Arial"/>
                <a:cs typeface="Arial"/>
              </a:rPr>
              <a:t>? </a:t>
            </a:r>
          </a:p>
          <a:p>
            <a:endParaRPr lang="fi-FI" dirty="0"/>
          </a:p>
        </p:txBody>
      </p:sp>
      <p:sp>
        <p:nvSpPr>
          <p:cNvPr id="4" name="Dian numeron paikkamerkki 3"/>
          <p:cNvSpPr>
            <a:spLocks noGrp="1"/>
          </p:cNvSpPr>
          <p:nvPr>
            <p:ph type="sldNum" sz="quarter" idx="10"/>
          </p:nvPr>
        </p:nvSpPr>
        <p:spPr/>
        <p:txBody>
          <a:bodyPr/>
          <a:lstStyle/>
          <a:p>
            <a:fld id="{94E42A1E-8572-6647-B991-A96486809983}" type="slidenum">
              <a:rPr lang="fi-FI" smtClean="0"/>
              <a:t>27</a:t>
            </a:fld>
            <a:endParaRPr lang="fi-FI"/>
          </a:p>
        </p:txBody>
      </p:sp>
    </p:spTree>
    <p:extLst>
      <p:ext uri="{BB962C8B-B14F-4D97-AF65-F5344CB8AC3E}">
        <p14:creationId xmlns:p14="http://schemas.microsoft.com/office/powerpoint/2010/main" val="470577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Handout</a:t>
            </a:r>
            <a:r>
              <a:rPr lang="fi-FI" dirty="0"/>
              <a:t>!</a:t>
            </a:r>
          </a:p>
        </p:txBody>
      </p:sp>
      <p:sp>
        <p:nvSpPr>
          <p:cNvPr id="4" name="Dian numeron paikkamerkki 3"/>
          <p:cNvSpPr>
            <a:spLocks noGrp="1"/>
          </p:cNvSpPr>
          <p:nvPr>
            <p:ph type="sldNum" sz="quarter" idx="10"/>
          </p:nvPr>
        </p:nvSpPr>
        <p:spPr/>
        <p:txBody>
          <a:bodyPr/>
          <a:lstStyle/>
          <a:p>
            <a:fld id="{94E42A1E-8572-6647-B991-A96486809983}" type="slidenum">
              <a:rPr lang="fi-FI" smtClean="0"/>
              <a:t>28</a:t>
            </a:fld>
            <a:endParaRPr lang="fi-FI"/>
          </a:p>
        </p:txBody>
      </p:sp>
    </p:spTree>
    <p:extLst>
      <p:ext uri="{BB962C8B-B14F-4D97-AF65-F5344CB8AC3E}">
        <p14:creationId xmlns:p14="http://schemas.microsoft.com/office/powerpoint/2010/main" val="1960817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sz="1200" dirty="0">
                <a:latin typeface="Arial" charset="0"/>
                <a:ea typeface="ＭＳ Ｐゴシック" charset="0"/>
                <a:cs typeface="ＭＳ Ｐゴシック" charset="0"/>
              </a:rPr>
              <a:t>Red hats for Scholars</a:t>
            </a:r>
            <a:br>
              <a:rPr lang="en-US" sz="1200" dirty="0">
                <a:latin typeface="Arial" charset="0"/>
                <a:ea typeface="ＭＳ Ｐゴシック" charset="0"/>
                <a:cs typeface="ＭＳ Ｐゴシック" charset="0"/>
              </a:rPr>
            </a:br>
            <a:r>
              <a:rPr lang="en-US" sz="1200" dirty="0">
                <a:latin typeface="Arial" charset="0"/>
                <a:ea typeface="ＭＳ Ｐゴシック" charset="0"/>
                <a:cs typeface="ＭＳ Ｐゴシック" charset="0"/>
              </a:rPr>
              <a:t>Soft leather boots.</a:t>
            </a:r>
            <a:br>
              <a:rPr lang="en-US" sz="1200" dirty="0">
                <a:latin typeface="Arial" charset="0"/>
                <a:ea typeface="ＭＳ Ｐゴシック" charset="0"/>
                <a:cs typeface="ＭＳ Ｐゴシック" charset="0"/>
              </a:rPr>
            </a:br>
            <a:r>
              <a:rPr lang="en-US" sz="1200" dirty="0">
                <a:latin typeface="Arial" charset="0"/>
                <a:ea typeface="ＭＳ Ｐゴシック" charset="0"/>
                <a:cs typeface="ＭＳ Ｐゴシック" charset="0"/>
              </a:rPr>
              <a:t>Bag hat, Fez from the east</a:t>
            </a:r>
            <a:br>
              <a:rPr lang="en-US" sz="1200" dirty="0">
                <a:latin typeface="Arial" charset="0"/>
                <a:ea typeface="ＭＳ Ｐゴシック" charset="0"/>
                <a:cs typeface="ＭＳ Ｐゴシック" charset="0"/>
              </a:rPr>
            </a:br>
            <a:r>
              <a:rPr lang="en-US" sz="1200" dirty="0">
                <a:latin typeface="Arial" charset="0"/>
                <a:ea typeface="ＭＳ Ｐゴシック" charset="0"/>
                <a:cs typeface="ＭＳ Ｐゴシック" charset="0"/>
              </a:rPr>
              <a:t>chaperone</a:t>
            </a:r>
            <a:endParaRPr lang="fi-FI" dirty="0"/>
          </a:p>
        </p:txBody>
      </p:sp>
      <p:sp>
        <p:nvSpPr>
          <p:cNvPr id="4" name="Dian numeron paikkamerkki 3"/>
          <p:cNvSpPr>
            <a:spLocks noGrp="1"/>
          </p:cNvSpPr>
          <p:nvPr>
            <p:ph type="sldNum" sz="quarter" idx="10"/>
          </p:nvPr>
        </p:nvSpPr>
        <p:spPr/>
        <p:txBody>
          <a:bodyPr/>
          <a:lstStyle/>
          <a:p>
            <a:fld id="{94E42A1E-8572-6647-B991-A96486809983}" type="slidenum">
              <a:rPr lang="fi-FI" smtClean="0"/>
              <a:t>36</a:t>
            </a:fld>
            <a:endParaRPr lang="fi-FI"/>
          </a:p>
        </p:txBody>
      </p:sp>
    </p:spTree>
    <p:extLst>
      <p:ext uri="{BB962C8B-B14F-4D97-AF65-F5344CB8AC3E}">
        <p14:creationId xmlns:p14="http://schemas.microsoft.com/office/powerpoint/2010/main" val="3936539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lvl="1" eaLnBrk="1" hangingPunct="1"/>
            <a:r>
              <a:rPr lang="en-US" sz="2000" dirty="0">
                <a:latin typeface="Geneva" charset="0"/>
                <a:ea typeface="ＭＳ Ｐゴシック" charset="0"/>
              </a:rPr>
              <a:t>Brunei, they see tame elephants, porcelain and  eyeglasses at the court of </a:t>
            </a:r>
            <a:r>
              <a:rPr lang="en-US" sz="2000" dirty="0">
                <a:latin typeface="Arial" charset="0"/>
                <a:ea typeface="ＭＳ Ｐゴシック" charset="0"/>
              </a:rPr>
              <a:t>Rajah </a:t>
            </a:r>
            <a:r>
              <a:rPr lang="en-US" sz="2000" dirty="0" err="1">
                <a:latin typeface="Arial" charset="0"/>
                <a:ea typeface="ＭＳ Ｐゴシック" charset="0"/>
              </a:rPr>
              <a:t>Siripada</a:t>
            </a:r>
            <a:r>
              <a:rPr lang="en-US" sz="2000" dirty="0">
                <a:latin typeface="Arial" charset="0"/>
                <a:ea typeface="ＭＳ Ｐゴシック" charset="0"/>
              </a:rPr>
              <a:t>.  Stories of</a:t>
            </a:r>
            <a:r>
              <a:rPr lang="en-US" sz="2000" dirty="0">
                <a:latin typeface="Geneva" charset="0"/>
                <a:ea typeface="ＭＳ Ｐゴシック" charset="0"/>
              </a:rPr>
              <a:t> the journey first written in 1523 by </a:t>
            </a:r>
            <a:r>
              <a:rPr lang="en-US" sz="2000" dirty="0" err="1">
                <a:latin typeface="Geneva" charset="0"/>
                <a:ea typeface="ＭＳ Ｐゴシック" charset="0"/>
              </a:rPr>
              <a:t>Transylvanus</a:t>
            </a:r>
            <a:r>
              <a:rPr lang="en-US" sz="2000" dirty="0">
                <a:latin typeface="Geneva" charset="0"/>
                <a:ea typeface="ＭＳ Ｐゴシック" charset="0"/>
              </a:rPr>
              <a:t> after interviewing the remaining crew. </a:t>
            </a:r>
          </a:p>
          <a:p>
            <a:pPr lvl="1" eaLnBrk="1" hangingPunct="1"/>
            <a:r>
              <a:rPr lang="en-US" sz="2000" dirty="0">
                <a:latin typeface="Geneva" charset="0"/>
                <a:ea typeface="ＭＳ Ｐゴシック" charset="0"/>
              </a:rPr>
              <a:t> </a:t>
            </a:r>
            <a:r>
              <a:rPr lang="en-US" sz="2000" dirty="0" err="1">
                <a:latin typeface="Geneva" charset="0"/>
                <a:ea typeface="ＭＳ Ｐゴシック" charset="0"/>
              </a:rPr>
              <a:t>Pigafetta</a:t>
            </a:r>
            <a:r>
              <a:rPr lang="en-US" sz="2000" dirty="0">
                <a:latin typeface="Geneva" charset="0"/>
                <a:ea typeface="ＭＳ Ｐゴシック" charset="0"/>
              </a:rPr>
              <a:t> wrote his eye witness account in</a:t>
            </a:r>
          </a:p>
          <a:p>
            <a:pPr lvl="2" eaLnBrk="1" hangingPunct="1"/>
            <a:r>
              <a:rPr lang="en-US" sz="2000" dirty="0">
                <a:latin typeface="Geneva" charset="0"/>
                <a:ea typeface="ＭＳ Ｐゴシック" charset="0"/>
              </a:rPr>
              <a:t>1525.  Both were sensationalist </a:t>
            </a:r>
          </a:p>
          <a:p>
            <a:pPr lvl="2" eaLnBrk="1" hangingPunct="1"/>
            <a:r>
              <a:rPr lang="en-US" sz="2000" dirty="0">
                <a:latin typeface="Geneva" charset="0"/>
                <a:ea typeface="ＭＳ Ｐゴシック" charset="0"/>
              </a:rPr>
              <a:t>literary hits.</a:t>
            </a:r>
          </a:p>
          <a:p>
            <a:endParaRPr lang="fi-FI" dirty="0"/>
          </a:p>
        </p:txBody>
      </p:sp>
      <p:sp>
        <p:nvSpPr>
          <p:cNvPr id="4" name="Dian numeron paikkamerkki 3"/>
          <p:cNvSpPr>
            <a:spLocks noGrp="1"/>
          </p:cNvSpPr>
          <p:nvPr>
            <p:ph type="sldNum" sz="quarter" idx="10"/>
          </p:nvPr>
        </p:nvSpPr>
        <p:spPr/>
        <p:txBody>
          <a:bodyPr/>
          <a:lstStyle/>
          <a:p>
            <a:fld id="{94E42A1E-8572-6647-B991-A96486809983}" type="slidenum">
              <a:rPr lang="fi-FI" smtClean="0"/>
              <a:t>42</a:t>
            </a:fld>
            <a:endParaRPr lang="fi-FI"/>
          </a:p>
        </p:txBody>
      </p:sp>
    </p:spTree>
    <p:extLst>
      <p:ext uri="{BB962C8B-B14F-4D97-AF65-F5344CB8AC3E}">
        <p14:creationId xmlns:p14="http://schemas.microsoft.com/office/powerpoint/2010/main" val="2577223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eaLnBrk="1" hangingPunct="1"/>
            <a:r>
              <a:rPr lang="en-US" dirty="0">
                <a:latin typeface="Arial"/>
                <a:cs typeface="Arial"/>
              </a:rPr>
              <a:t>In the north there is a</a:t>
            </a:r>
          </a:p>
          <a:p>
            <a:pPr eaLnBrk="1" hangingPunct="1"/>
            <a:r>
              <a:rPr lang="en-US" dirty="0">
                <a:latin typeface="Arial"/>
                <a:cs typeface="Arial"/>
              </a:rPr>
              <a:t>Transition from the high</a:t>
            </a:r>
          </a:p>
          <a:p>
            <a:pPr eaLnBrk="1" hangingPunct="1"/>
            <a:r>
              <a:rPr lang="en-US" dirty="0">
                <a:latin typeface="Arial"/>
                <a:cs typeface="Arial"/>
              </a:rPr>
              <a:t>Necked </a:t>
            </a:r>
            <a:r>
              <a:rPr lang="en-US" dirty="0" err="1">
                <a:latin typeface="Arial"/>
                <a:cs typeface="Arial"/>
              </a:rPr>
              <a:t>houppeland</a:t>
            </a:r>
            <a:r>
              <a:rPr lang="en-US" dirty="0">
                <a:latin typeface="Arial"/>
                <a:cs typeface="Arial"/>
              </a:rPr>
              <a:t> of </a:t>
            </a:r>
          </a:p>
          <a:p>
            <a:pPr eaLnBrk="1" hangingPunct="1"/>
            <a:r>
              <a:rPr lang="en-US" dirty="0" err="1">
                <a:latin typeface="Arial"/>
                <a:cs typeface="Arial"/>
              </a:rPr>
              <a:t>Burgundian</a:t>
            </a:r>
            <a:r>
              <a:rPr lang="en-US" dirty="0">
                <a:latin typeface="Arial"/>
                <a:cs typeface="Arial"/>
              </a:rPr>
              <a:t> times to </a:t>
            </a:r>
          </a:p>
          <a:p>
            <a:pPr eaLnBrk="1" hangingPunct="1"/>
            <a:r>
              <a:rPr lang="en-US" dirty="0">
                <a:latin typeface="Arial"/>
                <a:cs typeface="Arial"/>
              </a:rPr>
              <a:t>A fur lined gown with a</a:t>
            </a:r>
          </a:p>
          <a:p>
            <a:pPr eaLnBrk="1" hangingPunct="1"/>
            <a:r>
              <a:rPr lang="en-US" dirty="0">
                <a:latin typeface="Arial"/>
                <a:cs typeface="Arial"/>
              </a:rPr>
              <a:t>High waist and extreme</a:t>
            </a:r>
          </a:p>
          <a:p>
            <a:pPr eaLnBrk="1" hangingPunct="1"/>
            <a:r>
              <a:rPr lang="en-US" dirty="0">
                <a:latin typeface="Arial"/>
                <a:cs typeface="Arial"/>
              </a:rPr>
              <a:t>Length, but with tight </a:t>
            </a:r>
          </a:p>
          <a:p>
            <a:pPr eaLnBrk="1" hangingPunct="1"/>
            <a:r>
              <a:rPr lang="en-US" dirty="0">
                <a:latin typeface="Arial"/>
                <a:cs typeface="Arial"/>
              </a:rPr>
              <a:t>Sleeves like the kirtle </a:t>
            </a:r>
          </a:p>
          <a:p>
            <a:pPr eaLnBrk="1" hangingPunct="1"/>
            <a:r>
              <a:rPr lang="en-US" dirty="0">
                <a:latin typeface="Arial"/>
                <a:cs typeface="Arial"/>
              </a:rPr>
              <a:t>And a wide open neck.</a:t>
            </a:r>
          </a:p>
          <a:p>
            <a:pPr eaLnBrk="1" hangingPunct="1"/>
            <a:r>
              <a:rPr lang="en-US" dirty="0">
                <a:latin typeface="Arial"/>
                <a:cs typeface="Arial"/>
              </a:rPr>
              <a:t>Note the fine veiling that</a:t>
            </a:r>
          </a:p>
          <a:p>
            <a:pPr eaLnBrk="1" hangingPunct="1"/>
            <a:r>
              <a:rPr lang="en-US" dirty="0">
                <a:latin typeface="Arial"/>
                <a:cs typeface="Arial"/>
              </a:rPr>
              <a:t>Is almost transparent.</a:t>
            </a:r>
          </a:p>
          <a:p>
            <a:endParaRPr lang="fi-FI" dirty="0"/>
          </a:p>
        </p:txBody>
      </p:sp>
      <p:sp>
        <p:nvSpPr>
          <p:cNvPr id="4" name="Dian numeron paikkamerkki 3"/>
          <p:cNvSpPr>
            <a:spLocks noGrp="1"/>
          </p:cNvSpPr>
          <p:nvPr>
            <p:ph type="sldNum" sz="quarter" idx="10"/>
          </p:nvPr>
        </p:nvSpPr>
        <p:spPr/>
        <p:txBody>
          <a:bodyPr/>
          <a:lstStyle/>
          <a:p>
            <a:fld id="{94E42A1E-8572-6647-B991-A96486809983}" type="slidenum">
              <a:rPr lang="fi-FI" smtClean="0"/>
              <a:t>46</a:t>
            </a:fld>
            <a:endParaRPr lang="fi-FI"/>
          </a:p>
        </p:txBody>
      </p:sp>
    </p:spTree>
    <p:extLst>
      <p:ext uri="{BB962C8B-B14F-4D97-AF65-F5344CB8AC3E}">
        <p14:creationId xmlns:p14="http://schemas.microsoft.com/office/powerpoint/2010/main" val="878049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eaLnBrk="1" hangingPunct="1"/>
            <a:r>
              <a:rPr lang="en-US" dirty="0">
                <a:latin typeface="Arial"/>
                <a:cs typeface="Arial"/>
              </a:rPr>
              <a:t>She also has the metal</a:t>
            </a:r>
          </a:p>
          <a:p>
            <a:pPr eaLnBrk="1" hangingPunct="1"/>
            <a:r>
              <a:rPr lang="en-US" dirty="0">
                <a:latin typeface="Arial"/>
                <a:cs typeface="Arial"/>
              </a:rPr>
              <a:t>Steel spring keeps hat on</a:t>
            </a:r>
          </a:p>
          <a:p>
            <a:pPr eaLnBrk="1" hangingPunct="1"/>
            <a:r>
              <a:rPr lang="en-US" dirty="0">
                <a:latin typeface="Arial"/>
                <a:cs typeface="Arial"/>
              </a:rPr>
              <a:t>She has her hair pulled</a:t>
            </a:r>
          </a:p>
          <a:p>
            <a:pPr eaLnBrk="1" hangingPunct="1"/>
            <a:r>
              <a:rPr lang="en-US" dirty="0">
                <a:latin typeface="Arial"/>
                <a:cs typeface="Arial"/>
              </a:rPr>
              <a:t>Out the back and wrapped</a:t>
            </a:r>
          </a:p>
          <a:p>
            <a:pPr eaLnBrk="1" hangingPunct="1"/>
            <a:r>
              <a:rPr lang="en-US" dirty="0">
                <a:latin typeface="Arial"/>
                <a:cs typeface="Arial"/>
              </a:rPr>
              <a:t>Around her ear to help </a:t>
            </a:r>
          </a:p>
          <a:p>
            <a:pPr eaLnBrk="1" hangingPunct="1"/>
            <a:r>
              <a:rPr lang="en-US" dirty="0">
                <a:latin typeface="Arial"/>
                <a:cs typeface="Arial"/>
              </a:rPr>
              <a:t>Secure the headdress.</a:t>
            </a:r>
          </a:p>
          <a:p>
            <a:pPr eaLnBrk="1" hangingPunct="1"/>
            <a:endParaRPr lang="en-US" dirty="0">
              <a:latin typeface="Arial"/>
              <a:cs typeface="Arial"/>
            </a:endParaRPr>
          </a:p>
          <a:p>
            <a:endParaRPr lang="fi-FI" dirty="0"/>
          </a:p>
        </p:txBody>
      </p:sp>
      <p:sp>
        <p:nvSpPr>
          <p:cNvPr id="4" name="Dian numeron paikkamerkki 3"/>
          <p:cNvSpPr>
            <a:spLocks noGrp="1"/>
          </p:cNvSpPr>
          <p:nvPr>
            <p:ph type="sldNum" sz="quarter" idx="10"/>
          </p:nvPr>
        </p:nvSpPr>
        <p:spPr/>
        <p:txBody>
          <a:bodyPr/>
          <a:lstStyle/>
          <a:p>
            <a:fld id="{94E42A1E-8572-6647-B991-A96486809983}" type="slidenum">
              <a:rPr lang="fi-FI" smtClean="0"/>
              <a:t>47</a:t>
            </a:fld>
            <a:endParaRPr lang="fi-FI"/>
          </a:p>
        </p:txBody>
      </p:sp>
    </p:spTree>
    <p:extLst>
      <p:ext uri="{BB962C8B-B14F-4D97-AF65-F5344CB8AC3E}">
        <p14:creationId xmlns:p14="http://schemas.microsoft.com/office/powerpoint/2010/main" val="3863985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perustyylejä naps.</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t>
            </a:r>
          </a:p>
        </p:txBody>
      </p:sp>
      <p:sp>
        <p:nvSpPr>
          <p:cNvPr id="4" name="Päivämäärän paikkamerkki 3"/>
          <p:cNvSpPr>
            <a:spLocks noGrp="1"/>
          </p:cNvSpPr>
          <p:nvPr>
            <p:ph type="dt" sz="half" idx="10"/>
          </p:nvPr>
        </p:nvSpPr>
        <p:spPr/>
        <p:txBody>
          <a:bodyPr/>
          <a:lstStyle/>
          <a:p>
            <a:fld id="{CBCC22DE-AC45-7447-BEBE-0CD52E4BE227}" type="datetimeFigureOut">
              <a:rPr lang="fi-FI" smtClean="0"/>
              <a:t>28.2.2022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E96300C4-0012-E34B-96C6-D70983B6DDE0}" type="slidenum">
              <a:rPr lang="fi-FI" smtClean="0"/>
              <a:t>‹#›</a:t>
            </a:fld>
            <a:endParaRPr lang="fi-FI"/>
          </a:p>
        </p:txBody>
      </p:sp>
    </p:spTree>
    <p:extLst>
      <p:ext uri="{BB962C8B-B14F-4D97-AF65-F5344CB8AC3E}">
        <p14:creationId xmlns:p14="http://schemas.microsoft.com/office/powerpoint/2010/main" val="2643870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CBCC22DE-AC45-7447-BEBE-0CD52E4BE227}" type="datetimeFigureOut">
              <a:rPr lang="fi-FI" smtClean="0"/>
              <a:t>28.2.2022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E96300C4-0012-E34B-96C6-D70983B6DDE0}" type="slidenum">
              <a:rPr lang="fi-FI" smtClean="0"/>
              <a:t>‹#›</a:t>
            </a:fld>
            <a:endParaRPr lang="fi-FI"/>
          </a:p>
        </p:txBody>
      </p:sp>
    </p:spTree>
    <p:extLst>
      <p:ext uri="{BB962C8B-B14F-4D97-AF65-F5344CB8AC3E}">
        <p14:creationId xmlns:p14="http://schemas.microsoft.com/office/powerpoint/2010/main" val="1721797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untainen otsikko 1"/>
          <p:cNvSpPr>
            <a:spLocks noGrp="1"/>
          </p:cNvSpPr>
          <p:nvPr>
            <p:ph type="title" orient="vert"/>
          </p:nvPr>
        </p:nvSpPr>
        <p:spPr>
          <a:xfrm>
            <a:off x="6629400" y="274638"/>
            <a:ext cx="2057400" cy="5851525"/>
          </a:xfrm>
        </p:spPr>
        <p:txBody>
          <a:bodyPr vert="eaVert"/>
          <a:lstStyle/>
          <a:p>
            <a:r>
              <a:rPr lang="fi-FI"/>
              <a:t>Muokkaa perustyylejä naps.</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CBCC22DE-AC45-7447-BEBE-0CD52E4BE227}" type="datetimeFigureOut">
              <a:rPr lang="fi-FI" smtClean="0"/>
              <a:t>28.2.2022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E96300C4-0012-E34B-96C6-D70983B6DDE0}" type="slidenum">
              <a:rPr lang="fi-FI" smtClean="0"/>
              <a:t>‹#›</a:t>
            </a:fld>
            <a:endParaRPr lang="fi-FI"/>
          </a:p>
        </p:txBody>
      </p:sp>
    </p:spTree>
    <p:extLst>
      <p:ext uri="{BB962C8B-B14F-4D97-AF65-F5344CB8AC3E}">
        <p14:creationId xmlns:p14="http://schemas.microsoft.com/office/powerpoint/2010/main" val="1917411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4C3258AA-B59B-2B4A-8DDB-5484BCB5404C}" type="datetime1">
              <a:rPr lang="en-US"/>
              <a:pPr>
                <a:defRPr/>
              </a:pPr>
              <a:t>2/28/22</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41447B0-3543-AF4D-9F6F-DF7FEE186180}" type="slidenum">
              <a:rPr lang="en-US"/>
              <a:pPr>
                <a:defRPr/>
              </a:pPr>
              <a:t>‹#›</a:t>
            </a:fld>
            <a:endParaRPr lang="en-US"/>
          </a:p>
        </p:txBody>
      </p:sp>
    </p:spTree>
    <p:extLst>
      <p:ext uri="{BB962C8B-B14F-4D97-AF65-F5344CB8AC3E}">
        <p14:creationId xmlns:p14="http://schemas.microsoft.com/office/powerpoint/2010/main" val="588836018"/>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60CFA6EA-104B-A944-8F14-6FC6F5C5122D}" type="datetime1">
              <a:rPr lang="en-US"/>
              <a:pPr>
                <a:defRPr/>
              </a:pPr>
              <a:t>2/28/22</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62C29B2-782B-3D4E-BFE2-028FE3586656}" type="slidenum">
              <a:rPr lang="en-US"/>
              <a:pPr>
                <a:defRPr/>
              </a:pPr>
              <a:t>‹#›</a:t>
            </a:fld>
            <a:endParaRPr lang="en-US"/>
          </a:p>
        </p:txBody>
      </p:sp>
    </p:spTree>
    <p:extLst>
      <p:ext uri="{BB962C8B-B14F-4D97-AF65-F5344CB8AC3E}">
        <p14:creationId xmlns:p14="http://schemas.microsoft.com/office/powerpoint/2010/main" val="191773402"/>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fld id="{FCB5CC8A-3F46-304D-99B5-E7EA20564572}" type="datetime1">
              <a:rPr lang="en-US"/>
              <a:pPr>
                <a:defRPr/>
              </a:pPr>
              <a:t>2/28/22</a:t>
            </a:fld>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EF96DF86-18D7-6A4E-B428-BA04A6DAB705}" type="slidenum">
              <a:rPr lang="en-US"/>
              <a:pPr>
                <a:defRPr/>
              </a:pPr>
              <a:t>‹#›</a:t>
            </a:fld>
            <a:endParaRPr lang="en-US"/>
          </a:p>
        </p:txBody>
      </p:sp>
    </p:spTree>
    <p:extLst>
      <p:ext uri="{BB962C8B-B14F-4D97-AF65-F5344CB8AC3E}">
        <p14:creationId xmlns:p14="http://schemas.microsoft.com/office/powerpoint/2010/main" val="1170064301"/>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CBCC22DE-AC45-7447-BEBE-0CD52E4BE227}" type="datetimeFigureOut">
              <a:rPr lang="fi-FI" smtClean="0"/>
              <a:t>28.2.2022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E96300C4-0012-E34B-96C6-D70983B6DDE0}" type="slidenum">
              <a:rPr lang="fi-FI" smtClean="0"/>
              <a:t>‹#›</a:t>
            </a:fld>
            <a:endParaRPr lang="fi-FI"/>
          </a:p>
        </p:txBody>
      </p:sp>
    </p:spTree>
    <p:extLst>
      <p:ext uri="{BB962C8B-B14F-4D97-AF65-F5344CB8AC3E}">
        <p14:creationId xmlns:p14="http://schemas.microsoft.com/office/powerpoint/2010/main" val="2931757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perustyylejä naps.</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CBCC22DE-AC45-7447-BEBE-0CD52E4BE227}" type="datetimeFigureOut">
              <a:rPr lang="fi-FI" smtClean="0"/>
              <a:t>28.2.2022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E96300C4-0012-E34B-96C6-D70983B6DDE0}" type="slidenum">
              <a:rPr lang="fi-FI" smtClean="0"/>
              <a:t>‹#›</a:t>
            </a:fld>
            <a:endParaRPr lang="fi-FI"/>
          </a:p>
        </p:txBody>
      </p:sp>
    </p:spTree>
    <p:extLst>
      <p:ext uri="{BB962C8B-B14F-4D97-AF65-F5344CB8AC3E}">
        <p14:creationId xmlns:p14="http://schemas.microsoft.com/office/powerpoint/2010/main" val="4061111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CBCC22DE-AC45-7447-BEBE-0CD52E4BE227}" type="datetimeFigureOut">
              <a:rPr lang="fi-FI" smtClean="0"/>
              <a:t>28.2.2022</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E96300C4-0012-E34B-96C6-D70983B6DDE0}" type="slidenum">
              <a:rPr lang="fi-FI" smtClean="0"/>
              <a:t>‹#›</a:t>
            </a:fld>
            <a:endParaRPr lang="fi-FI"/>
          </a:p>
        </p:txBody>
      </p:sp>
    </p:spTree>
    <p:extLst>
      <p:ext uri="{BB962C8B-B14F-4D97-AF65-F5344CB8AC3E}">
        <p14:creationId xmlns:p14="http://schemas.microsoft.com/office/powerpoint/2010/main" val="3814037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perustyylejä naps.</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CBCC22DE-AC45-7447-BEBE-0CD52E4BE227}" type="datetimeFigureOut">
              <a:rPr lang="fi-FI" smtClean="0"/>
              <a:t>28.2.2022</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E96300C4-0012-E34B-96C6-D70983B6DDE0}" type="slidenum">
              <a:rPr lang="fi-FI" smtClean="0"/>
              <a:t>‹#›</a:t>
            </a:fld>
            <a:endParaRPr lang="fi-FI"/>
          </a:p>
        </p:txBody>
      </p:sp>
    </p:spTree>
    <p:extLst>
      <p:ext uri="{BB962C8B-B14F-4D97-AF65-F5344CB8AC3E}">
        <p14:creationId xmlns:p14="http://schemas.microsoft.com/office/powerpoint/2010/main" val="3659215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Päivämäärän paikkamerkki 2"/>
          <p:cNvSpPr>
            <a:spLocks noGrp="1"/>
          </p:cNvSpPr>
          <p:nvPr>
            <p:ph type="dt" sz="half" idx="10"/>
          </p:nvPr>
        </p:nvSpPr>
        <p:spPr/>
        <p:txBody>
          <a:bodyPr/>
          <a:lstStyle/>
          <a:p>
            <a:fld id="{CBCC22DE-AC45-7447-BEBE-0CD52E4BE227}" type="datetimeFigureOut">
              <a:rPr lang="fi-FI" smtClean="0"/>
              <a:t>28.2.2022</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E96300C4-0012-E34B-96C6-D70983B6DDE0}" type="slidenum">
              <a:rPr lang="fi-FI" smtClean="0"/>
              <a:t>‹#›</a:t>
            </a:fld>
            <a:endParaRPr lang="fi-FI"/>
          </a:p>
        </p:txBody>
      </p:sp>
    </p:spTree>
    <p:extLst>
      <p:ext uri="{BB962C8B-B14F-4D97-AF65-F5344CB8AC3E}">
        <p14:creationId xmlns:p14="http://schemas.microsoft.com/office/powerpoint/2010/main" val="2915582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CBCC22DE-AC45-7447-BEBE-0CD52E4BE227}" type="datetimeFigureOut">
              <a:rPr lang="fi-FI" smtClean="0"/>
              <a:t>28.2.2022</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E96300C4-0012-E34B-96C6-D70983B6DDE0}" type="slidenum">
              <a:rPr lang="fi-FI" smtClean="0"/>
              <a:t>‹#›</a:t>
            </a:fld>
            <a:endParaRPr lang="fi-FI"/>
          </a:p>
        </p:txBody>
      </p:sp>
    </p:spTree>
    <p:extLst>
      <p:ext uri="{BB962C8B-B14F-4D97-AF65-F5344CB8AC3E}">
        <p14:creationId xmlns:p14="http://schemas.microsoft.com/office/powerpoint/2010/main" val="1629122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perustyylejä naps.</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CBCC22DE-AC45-7447-BEBE-0CD52E4BE227}" type="datetimeFigureOut">
              <a:rPr lang="fi-FI" smtClean="0"/>
              <a:t>28.2.2022</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E96300C4-0012-E34B-96C6-D70983B6DDE0}" type="slidenum">
              <a:rPr lang="fi-FI" smtClean="0"/>
              <a:t>‹#›</a:t>
            </a:fld>
            <a:endParaRPr lang="fi-FI"/>
          </a:p>
        </p:txBody>
      </p:sp>
    </p:spTree>
    <p:extLst>
      <p:ext uri="{BB962C8B-B14F-4D97-AF65-F5344CB8AC3E}">
        <p14:creationId xmlns:p14="http://schemas.microsoft.com/office/powerpoint/2010/main" val="287402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perustyylejä naps.</a:t>
            </a:r>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CBCC22DE-AC45-7447-BEBE-0CD52E4BE227}" type="datetimeFigureOut">
              <a:rPr lang="fi-FI" smtClean="0"/>
              <a:t>28.2.2022</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E96300C4-0012-E34B-96C6-D70983B6DDE0}" type="slidenum">
              <a:rPr lang="fi-FI" smtClean="0"/>
              <a:t>‹#›</a:t>
            </a:fld>
            <a:endParaRPr lang="fi-FI"/>
          </a:p>
        </p:txBody>
      </p:sp>
    </p:spTree>
    <p:extLst>
      <p:ext uri="{BB962C8B-B14F-4D97-AF65-F5344CB8AC3E}">
        <p14:creationId xmlns:p14="http://schemas.microsoft.com/office/powerpoint/2010/main" val="3532635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a:t>Muokkaa perustyylejä naps.</a:t>
            </a:r>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C22DE-AC45-7447-BEBE-0CD52E4BE227}" type="datetimeFigureOut">
              <a:rPr lang="fi-FI" smtClean="0"/>
              <a:t>28.2.2022</a:t>
            </a:fld>
            <a:endParaRPr lang="fi-FI"/>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6300C4-0012-E34B-96C6-D70983B6DDE0}" type="slidenum">
              <a:rPr lang="fi-FI" smtClean="0"/>
              <a:t>‹#›</a:t>
            </a:fld>
            <a:endParaRPr lang="fi-FI"/>
          </a:p>
        </p:txBody>
      </p:sp>
    </p:spTree>
    <p:extLst>
      <p:ext uri="{BB962C8B-B14F-4D97-AF65-F5344CB8AC3E}">
        <p14:creationId xmlns:p14="http://schemas.microsoft.com/office/powerpoint/2010/main" val="3012461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en.wikipedia.org/wiki/File:Formschneider.jp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normAutofit fontScale="90000"/>
          </a:bodyPr>
          <a:lstStyle/>
          <a:p>
            <a:r>
              <a:rPr lang="fi-FI" dirty="0"/>
              <a:t>RENAISSANCE ITALY, SPAIN AND CENTRAL EUROPE</a:t>
            </a:r>
            <a:br>
              <a:rPr lang="fi-FI" dirty="0"/>
            </a:br>
            <a:endParaRPr lang="fi-FI" dirty="0"/>
          </a:p>
        </p:txBody>
      </p:sp>
      <p:sp>
        <p:nvSpPr>
          <p:cNvPr id="3" name="Alaotsikko 2"/>
          <p:cNvSpPr>
            <a:spLocks noGrp="1"/>
          </p:cNvSpPr>
          <p:nvPr>
            <p:ph type="subTitle" idx="1"/>
          </p:nvPr>
        </p:nvSpPr>
        <p:spPr/>
        <p:txBody>
          <a:bodyPr/>
          <a:lstStyle/>
          <a:p>
            <a:r>
              <a:rPr lang="fi-FI" dirty="0"/>
              <a:t>PERIOD COSTUME &amp; STYLE </a:t>
            </a:r>
          </a:p>
          <a:p>
            <a:r>
              <a:rPr lang="fi-FI" dirty="0"/>
              <a:t>1.3.2022</a:t>
            </a:r>
          </a:p>
        </p:txBody>
      </p:sp>
    </p:spTree>
    <p:extLst>
      <p:ext uri="{BB962C8B-B14F-4D97-AF65-F5344CB8AC3E}">
        <p14:creationId xmlns:p14="http://schemas.microsoft.com/office/powerpoint/2010/main" val="1247233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a:xfrm>
            <a:off x="146531" y="65120"/>
            <a:ext cx="6096000" cy="1143000"/>
          </a:xfrm>
        </p:spPr>
        <p:txBody>
          <a:bodyPr>
            <a:normAutofit fontScale="90000"/>
          </a:bodyPr>
          <a:lstStyle/>
          <a:p>
            <a:pPr algn="l" eaLnBrk="1" hangingPunct="1"/>
            <a:r>
              <a:rPr lang="en-US" sz="4000" dirty="0">
                <a:latin typeface="Arial"/>
                <a:ea typeface="ＭＳ Ｐゴシック" charset="0"/>
                <a:cs typeface="Arial"/>
              </a:rPr>
              <a:t>New clothing </a:t>
            </a:r>
            <a:br>
              <a:rPr lang="en-US" sz="4000" dirty="0">
                <a:latin typeface="Arial"/>
                <a:ea typeface="ＭＳ Ｐゴシック" charset="0"/>
                <a:cs typeface="Arial"/>
              </a:rPr>
            </a:br>
            <a:r>
              <a:rPr lang="en-US" sz="4000" dirty="0">
                <a:latin typeface="Arial"/>
                <a:ea typeface="ＭＳ Ｐゴシック" charset="0"/>
                <a:cs typeface="Arial"/>
              </a:rPr>
              <a:t>terms:</a:t>
            </a:r>
          </a:p>
        </p:txBody>
      </p:sp>
      <p:sp>
        <p:nvSpPr>
          <p:cNvPr id="67588" name="Rectangle 3"/>
          <p:cNvSpPr>
            <a:spLocks noGrp="1" noChangeArrowheads="1"/>
          </p:cNvSpPr>
          <p:nvPr>
            <p:ph type="body" sz="half" idx="1"/>
          </p:nvPr>
        </p:nvSpPr>
        <p:spPr>
          <a:xfrm>
            <a:off x="0" y="1066800"/>
            <a:ext cx="3886200" cy="4724400"/>
          </a:xfrm>
        </p:spPr>
        <p:txBody>
          <a:bodyPr/>
          <a:lstStyle/>
          <a:p>
            <a:pPr algn="ctr" eaLnBrk="1" hangingPunct="1"/>
            <a:endParaRPr lang="en-US" sz="2400" dirty="0">
              <a:latin typeface="Geneva" charset="0"/>
              <a:ea typeface="ＭＳ Ｐゴシック" charset="0"/>
              <a:cs typeface="ＭＳ Ｐゴシック" charset="0"/>
            </a:endParaRPr>
          </a:p>
          <a:p>
            <a:pPr lvl="1" eaLnBrk="1" hangingPunct="1"/>
            <a:r>
              <a:rPr lang="en-US" sz="2200" dirty="0" err="1">
                <a:latin typeface="Arial"/>
                <a:ea typeface="ＭＳ Ｐゴシック" charset="0"/>
                <a:cs typeface="Arial"/>
              </a:rPr>
              <a:t>camica</a:t>
            </a:r>
            <a:r>
              <a:rPr lang="en-US" sz="2200" dirty="0">
                <a:latin typeface="Arial"/>
                <a:ea typeface="ＭＳ Ｐゴシック" charset="0"/>
                <a:cs typeface="Arial"/>
              </a:rPr>
              <a:t>/chemise</a:t>
            </a:r>
          </a:p>
          <a:p>
            <a:pPr lvl="1" eaLnBrk="1" hangingPunct="1"/>
            <a:r>
              <a:rPr lang="en-US" sz="2200" dirty="0">
                <a:latin typeface="Arial"/>
                <a:ea typeface="ＭＳ Ｐゴシック" charset="0"/>
                <a:cs typeface="Arial"/>
              </a:rPr>
              <a:t>Codpiece</a:t>
            </a:r>
          </a:p>
          <a:p>
            <a:pPr lvl="1" eaLnBrk="1" hangingPunct="1"/>
            <a:r>
              <a:rPr lang="en-US" sz="2200" dirty="0">
                <a:latin typeface="Arial"/>
                <a:ea typeface="ＭＳ Ｐゴシック" charset="0"/>
                <a:cs typeface="Arial"/>
              </a:rPr>
              <a:t>Hose/</a:t>
            </a:r>
            <a:r>
              <a:rPr lang="en-US" sz="2200" dirty="0" err="1">
                <a:latin typeface="Arial"/>
                <a:ea typeface="ＭＳ Ｐゴシック" charset="0"/>
                <a:cs typeface="Arial"/>
              </a:rPr>
              <a:t>Boothose</a:t>
            </a:r>
            <a:endParaRPr lang="en-US" sz="2200" dirty="0">
              <a:latin typeface="Arial"/>
              <a:ea typeface="ＭＳ Ｐゴシック" charset="0"/>
              <a:cs typeface="Arial"/>
            </a:endParaRPr>
          </a:p>
          <a:p>
            <a:pPr lvl="1" eaLnBrk="1" hangingPunct="1"/>
            <a:r>
              <a:rPr lang="en-US" sz="2200" dirty="0">
                <a:latin typeface="Arial"/>
                <a:ea typeface="ＭＳ Ｐゴシック" charset="0"/>
                <a:cs typeface="Arial"/>
              </a:rPr>
              <a:t>Gown</a:t>
            </a:r>
          </a:p>
          <a:p>
            <a:pPr lvl="1" eaLnBrk="1" hangingPunct="1"/>
            <a:r>
              <a:rPr lang="en-US" sz="2200" dirty="0">
                <a:latin typeface="Arial"/>
                <a:ea typeface="ＭＳ Ｐゴシック" charset="0"/>
                <a:cs typeface="Arial"/>
              </a:rPr>
              <a:t>Doublet + Jerkin</a:t>
            </a:r>
          </a:p>
          <a:p>
            <a:pPr eaLnBrk="1" hangingPunct="1"/>
            <a:endParaRPr lang="en-US" sz="2400" dirty="0">
              <a:latin typeface="Arial"/>
              <a:ea typeface="ＭＳ Ｐゴシック" charset="0"/>
              <a:cs typeface="Arial"/>
            </a:endParaRPr>
          </a:p>
        </p:txBody>
      </p:sp>
      <p:pic>
        <p:nvPicPr>
          <p:cNvPr id="67589" name="Picture 7" descr="1425 Hunting at Court of#67.jpg                                00000014&#10;LAURA JUMP                     8EF44870:"/>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064000" y="293042"/>
            <a:ext cx="5080000" cy="6248400"/>
          </a:xfrm>
        </p:spPr>
      </p:pic>
    </p:spTree>
    <p:extLst>
      <p:ext uri="{BB962C8B-B14F-4D97-AF65-F5344CB8AC3E}">
        <p14:creationId xmlns:p14="http://schemas.microsoft.com/office/powerpoint/2010/main" val="829479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0" y="0"/>
            <a:ext cx="9144000" cy="1143000"/>
          </a:xfrm>
        </p:spPr>
        <p:txBody>
          <a:bodyPr/>
          <a:lstStyle/>
          <a:p>
            <a:r>
              <a:rPr lang="en-US" sz="3200" dirty="0" err="1">
                <a:latin typeface="Arial" charset="0"/>
                <a:ea typeface="ＭＳ Ｐゴシック" charset="0"/>
                <a:cs typeface="ＭＳ Ｐゴシック" charset="0"/>
              </a:rPr>
              <a:t>Pourpoint</a:t>
            </a:r>
            <a:r>
              <a:rPr lang="en-US" sz="3200" dirty="0">
                <a:latin typeface="Arial" charset="0"/>
                <a:ea typeface="ＭＳ Ｐゴシック" charset="0"/>
                <a:cs typeface="ＭＳ Ｐゴシック" charset="0"/>
              </a:rPr>
              <a:t> becomes a doublet</a:t>
            </a:r>
          </a:p>
        </p:txBody>
      </p:sp>
      <p:pic>
        <p:nvPicPr>
          <p:cNvPr id="37890" name="Content Placeholder 7" descr="ItRen008_1440UcelloParticolor.jpg"/>
          <p:cNvPicPr>
            <a:picLocks noGrp="1" noChangeAspect="1"/>
          </p:cNvPicPr>
          <p:nvPr>
            <p:ph idx="1"/>
          </p:nvPr>
        </p:nvPicPr>
        <p:blipFill>
          <a:blip r:embed="rId2" cstate="print">
            <a:extLst>
              <a:ext uri="{28A0092B-C50C-407E-A947-70E740481C1C}">
                <a14:useLocalDpi xmlns:a14="http://schemas.microsoft.com/office/drawing/2010/main"/>
              </a:ext>
            </a:extLst>
          </a:blip>
          <a:srcRect l="-4871" r="-4871"/>
          <a:stretch>
            <a:fillRect/>
          </a:stretch>
        </p:blipFill>
        <p:spPr>
          <a:xfrm>
            <a:off x="397943" y="1020763"/>
            <a:ext cx="8534400" cy="5761037"/>
          </a:xfrm>
        </p:spPr>
      </p:pic>
    </p:spTree>
    <p:extLst>
      <p:ext uri="{BB962C8B-B14F-4D97-AF65-F5344CB8AC3E}">
        <p14:creationId xmlns:p14="http://schemas.microsoft.com/office/powerpoint/2010/main" val="1556535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6"/>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F19FF019-C7A1-F34F-A291-C36377A21087}" type="slidenum">
              <a:rPr kumimoji="0" lang="en-US" sz="1400">
                <a:latin typeface="Arial" charset="0"/>
              </a:rPr>
              <a:pPr eaLnBrk="1" hangingPunct="1"/>
              <a:t>12</a:t>
            </a:fld>
            <a:endParaRPr kumimoji="0" lang="en-US" sz="1400">
              <a:latin typeface="Arial" charset="0"/>
            </a:endParaRPr>
          </a:p>
        </p:txBody>
      </p:sp>
      <p:sp>
        <p:nvSpPr>
          <p:cNvPr id="82948" name="Rectangle 3"/>
          <p:cNvSpPr>
            <a:spLocks noGrp="1" noChangeArrowheads="1"/>
          </p:cNvSpPr>
          <p:nvPr>
            <p:ph type="body" sz="half" idx="1"/>
          </p:nvPr>
        </p:nvSpPr>
        <p:spPr>
          <a:xfrm>
            <a:off x="152399" y="990600"/>
            <a:ext cx="4797123" cy="5257800"/>
          </a:xfrm>
        </p:spPr>
        <p:txBody>
          <a:bodyPr/>
          <a:lstStyle/>
          <a:p>
            <a:pPr eaLnBrk="1" hangingPunct="1">
              <a:lnSpc>
                <a:spcPct val="90000"/>
              </a:lnSpc>
            </a:pPr>
            <a:r>
              <a:rPr lang="en-US" sz="2400" dirty="0">
                <a:latin typeface="Arial" charset="0"/>
                <a:ea typeface="ＭＳ Ｐゴシック" charset="0"/>
                <a:cs typeface="ＭＳ Ｐゴシック" charset="0"/>
              </a:rPr>
              <a:t>Roger Van Der Weyden, detail from Crucifixion shows donor in Italian cut velvet with gold brocade.</a:t>
            </a:r>
          </a:p>
          <a:p>
            <a:pPr eaLnBrk="1" hangingPunct="1">
              <a:lnSpc>
                <a:spcPct val="90000"/>
              </a:lnSpc>
            </a:pPr>
            <a:r>
              <a:rPr lang="en-US" sz="2400" dirty="0">
                <a:latin typeface="Arial" charset="0"/>
                <a:ea typeface="ＭＳ Ｐゴシック" charset="0"/>
                <a:cs typeface="ＭＳ Ｐゴシック" charset="0"/>
              </a:rPr>
              <a:t>Has Moor servant</a:t>
            </a:r>
          </a:p>
          <a:p>
            <a:pPr eaLnBrk="1" hangingPunct="1">
              <a:lnSpc>
                <a:spcPct val="90000"/>
              </a:lnSpc>
            </a:pPr>
            <a:r>
              <a:rPr lang="en-US" sz="2400" dirty="0">
                <a:latin typeface="Arial" charset="0"/>
                <a:ea typeface="ＭＳ Ｐゴシック" charset="0"/>
                <a:cs typeface="ＭＳ Ｐゴシック" charset="0"/>
              </a:rPr>
              <a:t>The pouch is important accessory </a:t>
            </a:r>
          </a:p>
        </p:txBody>
      </p:sp>
      <p:pic>
        <p:nvPicPr>
          <p:cNvPr id="82949" name="Picture 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81600" y="68263"/>
            <a:ext cx="4054475" cy="663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isällön paikkamerkki 2">
            <a:extLst>
              <a:ext uri="{FF2B5EF4-FFF2-40B4-BE49-F238E27FC236}">
                <a16:creationId xmlns:a16="http://schemas.microsoft.com/office/drawing/2014/main" id="{B6AA249C-62C5-8A4D-9B0B-BAFB86F276D0}"/>
              </a:ext>
            </a:extLst>
          </p:cNvPr>
          <p:cNvSpPr>
            <a:spLocks noGrp="1"/>
          </p:cNvSpPr>
          <p:nvPr>
            <p:ph sz="half" idx="2"/>
          </p:nvPr>
        </p:nvSpPr>
        <p:spPr/>
        <p:txBody>
          <a:bodyPr/>
          <a:lstStyle/>
          <a:p>
            <a:endParaRPr lang="fi-FI"/>
          </a:p>
        </p:txBody>
      </p:sp>
    </p:spTree>
    <p:extLst>
      <p:ext uri="{BB962C8B-B14F-4D97-AF65-F5344CB8AC3E}">
        <p14:creationId xmlns:p14="http://schemas.microsoft.com/office/powerpoint/2010/main" val="1265002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228600" y="838200"/>
            <a:ext cx="3352800" cy="1143000"/>
          </a:xfrm>
        </p:spPr>
        <p:txBody>
          <a:bodyPr>
            <a:noAutofit/>
          </a:bodyPr>
          <a:lstStyle/>
          <a:p>
            <a:pPr algn="l"/>
            <a:r>
              <a:rPr lang="en-US" sz="2800" dirty="0" err="1">
                <a:latin typeface="Arial" charset="0"/>
                <a:ea typeface="ＭＳ Ｐゴシック" charset="0"/>
                <a:cs typeface="ＭＳ Ｐゴシック" charset="0"/>
              </a:rPr>
              <a:t>Pisanello</a:t>
            </a:r>
            <a:r>
              <a:rPr lang="en-US" sz="2800" dirty="0">
                <a:latin typeface="Arial" charset="0"/>
                <a:ea typeface="ＭＳ Ｐゴシック" charset="0"/>
                <a:cs typeface="ＭＳ Ｐゴシック" charset="0"/>
              </a:rPr>
              <a:t>, 1420</a:t>
            </a:r>
            <a:br>
              <a:rPr lang="en-US" sz="2800" dirty="0">
                <a:latin typeface="Arial" charset="0"/>
                <a:ea typeface="ＭＳ Ｐゴシック" charset="0"/>
                <a:cs typeface="ＭＳ Ｐゴシック" charset="0"/>
              </a:rPr>
            </a:br>
            <a:r>
              <a:rPr lang="en-US" sz="2800" dirty="0">
                <a:latin typeface="Arial" charset="0"/>
                <a:ea typeface="ＭＳ Ｐゴシック" charset="0"/>
                <a:cs typeface="ＭＳ Ｐゴシック" charset="0"/>
              </a:rPr>
              <a:t>Portrait of a Woman </a:t>
            </a:r>
          </a:p>
        </p:txBody>
      </p:sp>
      <p:pic>
        <p:nvPicPr>
          <p:cNvPr id="41986" name="Content Placeholder 5" descr="ItRen012_1420PisanelloProfileLady.jpg"/>
          <p:cNvPicPr>
            <a:picLocks noChangeAspect="1"/>
          </p:cNvPicPr>
          <p:nvPr/>
        </p:nvPicPr>
        <p:blipFill>
          <a:blip r:embed="rId2" cstate="print">
            <a:extLst>
              <a:ext uri="{28A0092B-C50C-407E-A947-70E740481C1C}">
                <a14:useLocalDpi xmlns:a14="http://schemas.microsoft.com/office/drawing/2010/main"/>
              </a:ext>
            </a:extLst>
          </a:blip>
          <a:srcRect l="-2310" t="-2" r="-63701" b="-3374"/>
          <a:stretch>
            <a:fillRect/>
          </a:stretch>
        </p:blipFill>
        <p:spPr bwMode="auto">
          <a:xfrm>
            <a:off x="4777567" y="157182"/>
            <a:ext cx="6757988" cy="6459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7" name="TextBox 2"/>
          <p:cNvSpPr txBox="1">
            <a:spLocks noChangeArrowheads="1"/>
          </p:cNvSpPr>
          <p:nvPr/>
        </p:nvSpPr>
        <p:spPr bwMode="auto">
          <a:xfrm>
            <a:off x="228600" y="2435234"/>
            <a:ext cx="4148867" cy="2616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lang="en-US" sz="2800" dirty="0">
                <a:latin typeface="Arial"/>
                <a:cs typeface="Arial"/>
              </a:rPr>
              <a:t>Women shave or pluck</a:t>
            </a:r>
          </a:p>
          <a:p>
            <a:pPr eaLnBrk="1" hangingPunct="1"/>
            <a:r>
              <a:rPr lang="en-US" sz="2800" dirty="0">
                <a:latin typeface="Arial"/>
                <a:cs typeface="Arial"/>
              </a:rPr>
              <a:t>their brows and hairline</a:t>
            </a:r>
          </a:p>
          <a:p>
            <a:pPr eaLnBrk="1" hangingPunct="1"/>
            <a:r>
              <a:rPr lang="en-US" sz="2800" dirty="0">
                <a:latin typeface="Arial"/>
                <a:cs typeface="Arial"/>
              </a:rPr>
              <a:t>Hair is braided or twisted </a:t>
            </a:r>
          </a:p>
          <a:p>
            <a:pPr eaLnBrk="1" hangingPunct="1"/>
            <a:r>
              <a:rPr lang="en-US" sz="2800" dirty="0">
                <a:latin typeface="Arial"/>
                <a:cs typeface="Arial"/>
              </a:rPr>
              <a:t>and held in place</a:t>
            </a:r>
          </a:p>
          <a:p>
            <a:pPr eaLnBrk="1" hangingPunct="1"/>
            <a:r>
              <a:rPr lang="en-US" sz="2800" dirty="0">
                <a:latin typeface="Arial"/>
                <a:cs typeface="Arial"/>
              </a:rPr>
              <a:t>with clips.</a:t>
            </a:r>
          </a:p>
          <a:p>
            <a:pPr eaLnBrk="1" hangingPunct="1"/>
            <a:endParaRPr lang="en-US" dirty="0">
              <a:latin typeface="Arial"/>
              <a:cs typeface="Arial"/>
            </a:endParaRPr>
          </a:p>
        </p:txBody>
      </p:sp>
    </p:spTree>
    <p:extLst>
      <p:ext uri="{BB962C8B-B14F-4D97-AF65-F5344CB8AC3E}">
        <p14:creationId xmlns:p14="http://schemas.microsoft.com/office/powerpoint/2010/main" val="2461224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sz="half" idx="1"/>
          </p:nvPr>
        </p:nvSpPr>
        <p:spPr/>
        <p:txBody>
          <a:bodyPr/>
          <a:lstStyle/>
          <a:p>
            <a:endParaRPr lang="fi-FI"/>
          </a:p>
        </p:txBody>
      </p:sp>
      <p:sp>
        <p:nvSpPr>
          <p:cNvPr id="4" name="Tekstin paikkamerkki 3"/>
          <p:cNvSpPr>
            <a:spLocks noGrp="1"/>
          </p:cNvSpPr>
          <p:nvPr>
            <p:ph type="body" sz="half" idx="2"/>
          </p:nvPr>
        </p:nvSpPr>
        <p:spPr/>
        <p:txBody>
          <a:bodyPr/>
          <a:lstStyle/>
          <a:p>
            <a:endParaRPr lang="fi-FI"/>
          </a:p>
        </p:txBody>
      </p:sp>
      <p:pic>
        <p:nvPicPr>
          <p:cNvPr id="5" name="Kuva 4"/>
          <p:cNvPicPr>
            <a:picLocks noChangeAspect="1"/>
          </p:cNvPicPr>
          <p:nvPr/>
        </p:nvPicPr>
        <p:blipFill>
          <a:blip r:embed="rId2"/>
          <a:stretch>
            <a:fillRect/>
          </a:stretch>
        </p:blipFill>
        <p:spPr>
          <a:xfrm>
            <a:off x="4377690" y="0"/>
            <a:ext cx="4537710" cy="6858000"/>
          </a:xfrm>
          <a:prstGeom prst="rect">
            <a:avLst/>
          </a:prstGeom>
        </p:spPr>
      </p:pic>
      <p:sp>
        <p:nvSpPr>
          <p:cNvPr id="6" name="Tekstiruutu 5"/>
          <p:cNvSpPr txBox="1"/>
          <p:nvPr/>
        </p:nvSpPr>
        <p:spPr>
          <a:xfrm>
            <a:off x="178256" y="609600"/>
            <a:ext cx="4199434" cy="2800767"/>
          </a:xfrm>
          <a:prstGeom prst="rect">
            <a:avLst/>
          </a:prstGeom>
          <a:noFill/>
        </p:spPr>
        <p:txBody>
          <a:bodyPr wrap="square" rtlCol="0">
            <a:spAutoFit/>
          </a:bodyPr>
          <a:lstStyle/>
          <a:p>
            <a:r>
              <a:rPr lang="fi-FI" sz="2800" dirty="0" err="1">
                <a:latin typeface="Arial"/>
                <a:cs typeface="Arial"/>
              </a:rPr>
              <a:t>Plucked</a:t>
            </a:r>
            <a:r>
              <a:rPr lang="fi-FI" sz="2800" dirty="0">
                <a:latin typeface="Arial"/>
                <a:cs typeface="Arial"/>
              </a:rPr>
              <a:t> </a:t>
            </a:r>
            <a:r>
              <a:rPr lang="fi-FI" sz="2800" dirty="0" err="1">
                <a:latin typeface="Arial"/>
                <a:cs typeface="Arial"/>
              </a:rPr>
              <a:t>hair</a:t>
            </a:r>
            <a:r>
              <a:rPr lang="fi-FI" sz="2800" dirty="0">
                <a:latin typeface="Arial"/>
                <a:cs typeface="Arial"/>
              </a:rPr>
              <a:t> and </a:t>
            </a:r>
            <a:r>
              <a:rPr lang="fi-FI" sz="2800" dirty="0" err="1">
                <a:latin typeface="Arial"/>
                <a:cs typeface="Arial"/>
              </a:rPr>
              <a:t>eyebrows</a:t>
            </a:r>
            <a:r>
              <a:rPr lang="fi-FI" sz="2800" dirty="0">
                <a:latin typeface="Arial"/>
                <a:cs typeface="Arial"/>
              </a:rPr>
              <a:t> </a:t>
            </a:r>
            <a:r>
              <a:rPr lang="fi-FI" sz="2800" dirty="0" err="1">
                <a:latin typeface="Arial"/>
                <a:cs typeface="Arial"/>
              </a:rPr>
              <a:t>are</a:t>
            </a:r>
            <a:r>
              <a:rPr lang="fi-FI" sz="2800" dirty="0">
                <a:latin typeface="Arial"/>
                <a:cs typeface="Arial"/>
              </a:rPr>
              <a:t> in </a:t>
            </a:r>
            <a:r>
              <a:rPr lang="fi-FI" sz="2800" dirty="0" err="1">
                <a:latin typeface="Arial"/>
                <a:cs typeface="Arial"/>
              </a:rPr>
              <a:t>fashion</a:t>
            </a:r>
            <a:endParaRPr lang="fi-FI" sz="2800" dirty="0">
              <a:latin typeface="Arial"/>
              <a:cs typeface="Arial"/>
            </a:endParaRPr>
          </a:p>
          <a:p>
            <a:endParaRPr lang="fi-FI" sz="2800" dirty="0">
              <a:latin typeface="Arial"/>
              <a:cs typeface="Arial"/>
            </a:endParaRPr>
          </a:p>
          <a:p>
            <a:r>
              <a:rPr lang="fi-FI" sz="2800" dirty="0" err="1">
                <a:latin typeface="Arial"/>
                <a:cs typeface="Arial"/>
              </a:rPr>
              <a:t>Houppelande</a:t>
            </a:r>
            <a:r>
              <a:rPr lang="fi-FI" sz="2800" dirty="0">
                <a:latin typeface="Arial"/>
                <a:cs typeface="Arial"/>
              </a:rPr>
              <a:t> with </a:t>
            </a:r>
            <a:r>
              <a:rPr lang="fi-FI" sz="2800" dirty="0" err="1">
                <a:latin typeface="Arial"/>
                <a:cs typeface="Arial"/>
              </a:rPr>
              <a:t>belt</a:t>
            </a:r>
            <a:r>
              <a:rPr lang="fi-FI" sz="2800" dirty="0">
                <a:latin typeface="Arial"/>
                <a:cs typeface="Arial"/>
              </a:rPr>
              <a:t> just </a:t>
            </a:r>
            <a:r>
              <a:rPr lang="fi-FI" sz="2800" dirty="0" err="1">
                <a:latin typeface="Arial"/>
                <a:cs typeface="Arial"/>
              </a:rPr>
              <a:t>below</a:t>
            </a:r>
            <a:r>
              <a:rPr lang="fi-FI" sz="2800" dirty="0">
                <a:latin typeface="Arial"/>
                <a:cs typeface="Arial"/>
              </a:rPr>
              <a:t> the </a:t>
            </a:r>
            <a:r>
              <a:rPr lang="fi-FI" sz="2800" dirty="0" err="1">
                <a:latin typeface="Arial"/>
                <a:cs typeface="Arial"/>
              </a:rPr>
              <a:t>bosom</a:t>
            </a:r>
            <a:endParaRPr lang="fi-FI" sz="2800" dirty="0">
              <a:latin typeface="Arial"/>
              <a:cs typeface="Arial"/>
            </a:endParaRPr>
          </a:p>
          <a:p>
            <a:endParaRPr lang="fi-FI" dirty="0"/>
          </a:p>
          <a:p>
            <a:endParaRPr lang="fi-FI" dirty="0"/>
          </a:p>
        </p:txBody>
      </p:sp>
      <p:sp>
        <p:nvSpPr>
          <p:cNvPr id="7" name="Tekstiruutu 6"/>
          <p:cNvSpPr txBox="1"/>
          <p:nvPr/>
        </p:nvSpPr>
        <p:spPr>
          <a:xfrm>
            <a:off x="1470615" y="5786678"/>
            <a:ext cx="4010771" cy="923330"/>
          </a:xfrm>
          <a:prstGeom prst="rect">
            <a:avLst/>
          </a:prstGeom>
          <a:noFill/>
        </p:spPr>
        <p:txBody>
          <a:bodyPr wrap="square" rtlCol="0">
            <a:spAutoFit/>
          </a:bodyPr>
          <a:lstStyle/>
          <a:p>
            <a:r>
              <a:rPr lang="fi-FI" dirty="0">
                <a:latin typeface="Arial"/>
                <a:cs typeface="Arial"/>
              </a:rPr>
              <a:t>Antonio </a:t>
            </a:r>
            <a:r>
              <a:rPr lang="fi-FI" dirty="0" err="1">
                <a:latin typeface="Arial"/>
                <a:cs typeface="Arial"/>
              </a:rPr>
              <a:t>Pisanello</a:t>
            </a:r>
            <a:r>
              <a:rPr lang="fi-FI" dirty="0">
                <a:latin typeface="Arial"/>
                <a:cs typeface="Arial"/>
              </a:rPr>
              <a:t>, 1435-49</a:t>
            </a:r>
          </a:p>
          <a:p>
            <a:r>
              <a:rPr lang="fi-FI" dirty="0">
                <a:latin typeface="Arial"/>
                <a:cs typeface="Arial"/>
              </a:rPr>
              <a:t> </a:t>
            </a:r>
            <a:r>
              <a:rPr lang="fi-FI" dirty="0" err="1">
                <a:latin typeface="Arial"/>
                <a:cs typeface="Arial"/>
              </a:rPr>
              <a:t>Portrait</a:t>
            </a:r>
            <a:r>
              <a:rPr lang="fi-FI" dirty="0">
                <a:latin typeface="Arial"/>
                <a:cs typeface="Arial"/>
              </a:rPr>
              <a:t> of</a:t>
            </a:r>
          </a:p>
          <a:p>
            <a:r>
              <a:rPr lang="fi-FI" dirty="0">
                <a:latin typeface="Arial"/>
                <a:cs typeface="Arial"/>
              </a:rPr>
              <a:t> </a:t>
            </a:r>
            <a:r>
              <a:rPr lang="fi-FI" dirty="0" err="1">
                <a:latin typeface="Arial"/>
                <a:cs typeface="Arial"/>
              </a:rPr>
              <a:t>Margherita</a:t>
            </a:r>
            <a:r>
              <a:rPr lang="fi-FI" dirty="0">
                <a:latin typeface="Arial"/>
                <a:cs typeface="Arial"/>
              </a:rPr>
              <a:t> </a:t>
            </a:r>
            <a:r>
              <a:rPr lang="fi-FI" dirty="0" err="1">
                <a:latin typeface="Arial"/>
                <a:cs typeface="Arial"/>
              </a:rPr>
              <a:t>Gonzaga</a:t>
            </a:r>
            <a:endParaRPr lang="fi-FI" dirty="0">
              <a:latin typeface="Arial"/>
              <a:cs typeface="Arial"/>
            </a:endParaRPr>
          </a:p>
        </p:txBody>
      </p:sp>
    </p:spTree>
    <p:extLst>
      <p:ext uri="{BB962C8B-B14F-4D97-AF65-F5344CB8AC3E}">
        <p14:creationId xmlns:p14="http://schemas.microsoft.com/office/powerpoint/2010/main" val="3055584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sz="half" idx="1"/>
          </p:nvPr>
        </p:nvSpPr>
        <p:spPr/>
        <p:txBody>
          <a:bodyPr/>
          <a:lstStyle/>
          <a:p>
            <a:endParaRPr lang="fi-FI"/>
          </a:p>
        </p:txBody>
      </p:sp>
      <p:sp>
        <p:nvSpPr>
          <p:cNvPr id="4" name="Tekstin paikkamerkki 3"/>
          <p:cNvSpPr>
            <a:spLocks noGrp="1"/>
          </p:cNvSpPr>
          <p:nvPr>
            <p:ph type="body" sz="half" idx="2"/>
          </p:nvPr>
        </p:nvSpPr>
        <p:spPr/>
        <p:txBody>
          <a:bodyPr/>
          <a:lstStyle/>
          <a:p>
            <a:endParaRPr lang="fi-FI"/>
          </a:p>
        </p:txBody>
      </p:sp>
      <p:pic>
        <p:nvPicPr>
          <p:cNvPr id="5" name="Kuva 4"/>
          <p:cNvPicPr>
            <a:picLocks noChangeAspect="1"/>
          </p:cNvPicPr>
          <p:nvPr/>
        </p:nvPicPr>
        <p:blipFill>
          <a:blip r:embed="rId2"/>
          <a:stretch>
            <a:fillRect/>
          </a:stretch>
        </p:blipFill>
        <p:spPr>
          <a:xfrm>
            <a:off x="4377690" y="0"/>
            <a:ext cx="4537710" cy="6858000"/>
          </a:xfrm>
          <a:prstGeom prst="rect">
            <a:avLst/>
          </a:prstGeom>
        </p:spPr>
      </p:pic>
      <p:sp>
        <p:nvSpPr>
          <p:cNvPr id="6" name="Tekstiruutu 5"/>
          <p:cNvSpPr txBox="1"/>
          <p:nvPr/>
        </p:nvSpPr>
        <p:spPr>
          <a:xfrm>
            <a:off x="423359" y="609600"/>
            <a:ext cx="3676540" cy="3108544"/>
          </a:xfrm>
          <a:prstGeom prst="rect">
            <a:avLst/>
          </a:prstGeom>
          <a:noFill/>
        </p:spPr>
        <p:txBody>
          <a:bodyPr wrap="square" rtlCol="0">
            <a:spAutoFit/>
          </a:bodyPr>
          <a:lstStyle/>
          <a:p>
            <a:r>
              <a:rPr lang="fi-FI" sz="2800" dirty="0" err="1">
                <a:latin typeface="Arial"/>
                <a:cs typeface="Arial"/>
              </a:rPr>
              <a:t>Plucked</a:t>
            </a:r>
            <a:r>
              <a:rPr lang="fi-FI" sz="2800" dirty="0">
                <a:latin typeface="Arial"/>
                <a:cs typeface="Arial"/>
              </a:rPr>
              <a:t> </a:t>
            </a:r>
            <a:r>
              <a:rPr lang="fi-FI" sz="2800" dirty="0" err="1">
                <a:latin typeface="Arial"/>
                <a:cs typeface="Arial"/>
              </a:rPr>
              <a:t>hair</a:t>
            </a:r>
            <a:r>
              <a:rPr lang="fi-FI" sz="2800" dirty="0">
                <a:latin typeface="Arial"/>
                <a:cs typeface="Arial"/>
              </a:rPr>
              <a:t> and </a:t>
            </a:r>
            <a:r>
              <a:rPr lang="fi-FI" sz="2800" dirty="0" err="1">
                <a:latin typeface="Arial"/>
                <a:cs typeface="Arial"/>
              </a:rPr>
              <a:t>eyebrows</a:t>
            </a:r>
            <a:r>
              <a:rPr lang="fi-FI" sz="2800" dirty="0">
                <a:latin typeface="Arial"/>
                <a:cs typeface="Arial"/>
              </a:rPr>
              <a:t> with </a:t>
            </a:r>
            <a:r>
              <a:rPr lang="fi-FI" sz="2800" dirty="0" err="1">
                <a:latin typeface="Arial"/>
                <a:cs typeface="Arial"/>
              </a:rPr>
              <a:t>elaborate</a:t>
            </a:r>
            <a:r>
              <a:rPr lang="fi-FI" sz="2800" dirty="0">
                <a:latin typeface="Arial"/>
                <a:cs typeface="Arial"/>
              </a:rPr>
              <a:t> </a:t>
            </a:r>
            <a:r>
              <a:rPr lang="fi-FI" sz="2800" dirty="0" err="1">
                <a:latin typeface="Arial"/>
                <a:cs typeface="Arial"/>
              </a:rPr>
              <a:t>headdress</a:t>
            </a:r>
            <a:r>
              <a:rPr lang="fi-FI" sz="2800" dirty="0">
                <a:latin typeface="Arial"/>
                <a:cs typeface="Arial"/>
              </a:rPr>
              <a:t> – </a:t>
            </a:r>
            <a:r>
              <a:rPr lang="fi-FI" sz="2800" dirty="0" err="1">
                <a:latin typeface="Arial"/>
                <a:cs typeface="Arial"/>
              </a:rPr>
              <a:t>ribbons</a:t>
            </a:r>
            <a:r>
              <a:rPr lang="fi-FI" sz="2800" dirty="0">
                <a:latin typeface="Arial"/>
                <a:cs typeface="Arial"/>
              </a:rPr>
              <a:t> and </a:t>
            </a:r>
            <a:r>
              <a:rPr lang="fi-FI" sz="2800" dirty="0" err="1">
                <a:latin typeface="Arial"/>
                <a:cs typeface="Arial"/>
              </a:rPr>
              <a:t>fabric</a:t>
            </a:r>
            <a:r>
              <a:rPr lang="fi-FI" sz="2800" dirty="0">
                <a:latin typeface="Arial"/>
                <a:cs typeface="Arial"/>
              </a:rPr>
              <a:t> in a </a:t>
            </a:r>
            <a:r>
              <a:rPr lang="fi-FI" sz="2800" dirty="0" err="1">
                <a:latin typeface="Arial"/>
                <a:cs typeface="Arial"/>
              </a:rPr>
              <a:t>form</a:t>
            </a:r>
            <a:r>
              <a:rPr lang="fi-FI" sz="2800" dirty="0">
                <a:latin typeface="Arial"/>
                <a:cs typeface="Arial"/>
              </a:rPr>
              <a:t> of </a:t>
            </a:r>
            <a:r>
              <a:rPr lang="fi-FI" sz="2800" dirty="0" err="1">
                <a:latin typeface="Arial"/>
                <a:cs typeface="Arial"/>
              </a:rPr>
              <a:t>coif</a:t>
            </a:r>
            <a:r>
              <a:rPr lang="fi-FI" sz="2800" dirty="0">
                <a:latin typeface="Arial"/>
                <a:cs typeface="Arial"/>
              </a:rPr>
              <a:t> on </a:t>
            </a:r>
            <a:r>
              <a:rPr lang="fi-FI" sz="2800" dirty="0" err="1">
                <a:latin typeface="Arial"/>
                <a:cs typeface="Arial"/>
              </a:rPr>
              <a:t>both</a:t>
            </a:r>
            <a:r>
              <a:rPr lang="fi-FI" sz="2800" dirty="0">
                <a:latin typeface="Arial"/>
                <a:cs typeface="Arial"/>
              </a:rPr>
              <a:t> </a:t>
            </a:r>
            <a:r>
              <a:rPr lang="fi-FI" sz="2800" dirty="0" err="1">
                <a:latin typeface="Arial"/>
                <a:cs typeface="Arial"/>
              </a:rPr>
              <a:t>sides</a:t>
            </a:r>
            <a:r>
              <a:rPr lang="fi-FI" sz="2800" dirty="0">
                <a:latin typeface="Arial"/>
                <a:cs typeface="Arial"/>
              </a:rPr>
              <a:t> of the </a:t>
            </a:r>
            <a:r>
              <a:rPr lang="fi-FI" sz="2800" dirty="0" err="1">
                <a:latin typeface="Arial"/>
                <a:cs typeface="Arial"/>
              </a:rPr>
              <a:t>head</a:t>
            </a:r>
            <a:endParaRPr lang="fi-FI" sz="2800" dirty="0">
              <a:latin typeface="Arial"/>
              <a:cs typeface="Arial"/>
            </a:endParaRPr>
          </a:p>
        </p:txBody>
      </p:sp>
      <p:sp>
        <p:nvSpPr>
          <p:cNvPr id="7" name="Tekstiruutu 6"/>
          <p:cNvSpPr txBox="1"/>
          <p:nvPr/>
        </p:nvSpPr>
        <p:spPr>
          <a:xfrm>
            <a:off x="634304" y="6027951"/>
            <a:ext cx="3743386" cy="646331"/>
          </a:xfrm>
          <a:prstGeom prst="rect">
            <a:avLst/>
          </a:prstGeom>
          <a:noFill/>
        </p:spPr>
        <p:txBody>
          <a:bodyPr wrap="square" rtlCol="0">
            <a:spAutoFit/>
          </a:bodyPr>
          <a:lstStyle/>
          <a:p>
            <a:r>
              <a:rPr lang="fi-FI" dirty="0" err="1"/>
              <a:t>Pierro</a:t>
            </a:r>
            <a:r>
              <a:rPr lang="fi-FI" dirty="0"/>
              <a:t> della </a:t>
            </a:r>
            <a:r>
              <a:rPr lang="fi-FI" dirty="0" err="1"/>
              <a:t>Francesca</a:t>
            </a:r>
            <a:r>
              <a:rPr lang="fi-FI" dirty="0"/>
              <a:t>, 1465 </a:t>
            </a:r>
            <a:r>
              <a:rPr lang="fi-FI" dirty="0" err="1"/>
              <a:t>portrait</a:t>
            </a:r>
            <a:r>
              <a:rPr lang="fi-FI" dirty="0"/>
              <a:t> of </a:t>
            </a:r>
            <a:r>
              <a:rPr lang="fi-FI" dirty="0" err="1"/>
              <a:t>Battista</a:t>
            </a:r>
            <a:r>
              <a:rPr lang="fi-FI" dirty="0"/>
              <a:t> </a:t>
            </a:r>
            <a:r>
              <a:rPr lang="fi-FI" dirty="0" err="1"/>
              <a:t>Storza</a:t>
            </a:r>
            <a:r>
              <a:rPr lang="fi-FI" dirty="0"/>
              <a:t> da </a:t>
            </a:r>
            <a:r>
              <a:rPr lang="fi-FI" dirty="0" err="1"/>
              <a:t>Montefeltro</a:t>
            </a:r>
            <a:endParaRPr lang="fi-FI" dirty="0"/>
          </a:p>
        </p:txBody>
      </p:sp>
    </p:spTree>
    <p:extLst>
      <p:ext uri="{BB962C8B-B14F-4D97-AF65-F5344CB8AC3E}">
        <p14:creationId xmlns:p14="http://schemas.microsoft.com/office/powerpoint/2010/main" val="3498040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sz="half" idx="1"/>
          </p:nvPr>
        </p:nvSpPr>
        <p:spPr>
          <a:xfrm>
            <a:off x="244220" y="650273"/>
            <a:ext cx="4509137" cy="5100744"/>
          </a:xfrm>
        </p:spPr>
        <p:txBody>
          <a:bodyPr>
            <a:normAutofit/>
          </a:bodyPr>
          <a:lstStyle/>
          <a:p>
            <a:r>
              <a:rPr lang="fi-FI" sz="2800" dirty="0" err="1">
                <a:latin typeface="Arial"/>
                <a:cs typeface="Arial"/>
              </a:rPr>
              <a:t>Headdress</a:t>
            </a:r>
            <a:r>
              <a:rPr lang="fi-FI" sz="2800" dirty="0">
                <a:latin typeface="Arial"/>
                <a:cs typeface="Arial"/>
              </a:rPr>
              <a:t> – </a:t>
            </a:r>
            <a:r>
              <a:rPr lang="fi-FI" sz="2800" dirty="0" err="1">
                <a:latin typeface="Arial"/>
                <a:cs typeface="Arial"/>
              </a:rPr>
              <a:t>coils</a:t>
            </a:r>
            <a:r>
              <a:rPr lang="fi-FI" sz="2800" dirty="0">
                <a:latin typeface="Arial"/>
                <a:cs typeface="Arial"/>
              </a:rPr>
              <a:t> </a:t>
            </a:r>
            <a:r>
              <a:rPr lang="fi-FI" sz="2800" dirty="0" err="1">
                <a:latin typeface="Arial"/>
                <a:cs typeface="Arial"/>
              </a:rPr>
              <a:t>around</a:t>
            </a:r>
            <a:r>
              <a:rPr lang="fi-FI" sz="2800" dirty="0">
                <a:latin typeface="Arial"/>
                <a:cs typeface="Arial"/>
              </a:rPr>
              <a:t> </a:t>
            </a:r>
            <a:r>
              <a:rPr lang="fi-FI" sz="2800" dirty="0" err="1">
                <a:latin typeface="Arial"/>
                <a:cs typeface="Arial"/>
              </a:rPr>
              <a:t>both</a:t>
            </a:r>
            <a:r>
              <a:rPr lang="fi-FI" sz="2800" dirty="0">
                <a:latin typeface="Arial"/>
                <a:cs typeface="Arial"/>
              </a:rPr>
              <a:t> </a:t>
            </a:r>
            <a:r>
              <a:rPr lang="fi-FI" sz="2800" dirty="0" err="1">
                <a:latin typeface="Arial"/>
                <a:cs typeface="Arial"/>
              </a:rPr>
              <a:t>ears</a:t>
            </a:r>
            <a:endParaRPr lang="fi-FI" sz="2800" dirty="0">
              <a:latin typeface="Arial"/>
              <a:cs typeface="Arial"/>
            </a:endParaRPr>
          </a:p>
          <a:p>
            <a:r>
              <a:rPr lang="fi-FI" sz="2800" dirty="0" err="1">
                <a:latin typeface="Arial"/>
                <a:cs typeface="Arial"/>
              </a:rPr>
              <a:t>Coif</a:t>
            </a:r>
            <a:r>
              <a:rPr lang="fi-FI" sz="2800" dirty="0">
                <a:latin typeface="Arial"/>
                <a:cs typeface="Arial"/>
              </a:rPr>
              <a:t> – </a:t>
            </a:r>
            <a:r>
              <a:rPr lang="fi-FI" sz="2800" dirty="0" err="1">
                <a:latin typeface="Arial"/>
                <a:cs typeface="Arial"/>
              </a:rPr>
              <a:t>very</a:t>
            </a:r>
            <a:r>
              <a:rPr lang="fi-FI" sz="2800" dirty="0">
                <a:latin typeface="Arial"/>
                <a:cs typeface="Arial"/>
              </a:rPr>
              <a:t> </a:t>
            </a:r>
            <a:r>
              <a:rPr lang="fi-FI" sz="2800" dirty="0" err="1">
                <a:latin typeface="Arial"/>
                <a:cs typeface="Arial"/>
              </a:rPr>
              <a:t>decorated</a:t>
            </a:r>
            <a:r>
              <a:rPr lang="fi-FI" sz="2800" dirty="0">
                <a:latin typeface="Arial"/>
                <a:cs typeface="Arial"/>
              </a:rPr>
              <a:t> with </a:t>
            </a:r>
            <a:r>
              <a:rPr lang="fi-FI" sz="2800" dirty="0" err="1">
                <a:latin typeface="Arial"/>
                <a:cs typeface="Arial"/>
              </a:rPr>
              <a:t>pearls</a:t>
            </a:r>
            <a:r>
              <a:rPr lang="fi-FI" sz="2800" dirty="0">
                <a:latin typeface="Arial"/>
                <a:cs typeface="Arial"/>
              </a:rPr>
              <a:t> and </a:t>
            </a:r>
            <a:r>
              <a:rPr lang="fi-FI" sz="2800" dirty="0" err="1">
                <a:latin typeface="Arial"/>
                <a:cs typeface="Arial"/>
              </a:rPr>
              <a:t>embroidery</a:t>
            </a:r>
            <a:endParaRPr lang="fi-FI" sz="2800" dirty="0">
              <a:latin typeface="Arial"/>
              <a:cs typeface="Arial"/>
            </a:endParaRPr>
          </a:p>
          <a:p>
            <a:r>
              <a:rPr lang="fi-FI" sz="2800" dirty="0" err="1">
                <a:latin typeface="Arial"/>
                <a:cs typeface="Arial"/>
              </a:rPr>
              <a:t>Caul</a:t>
            </a:r>
            <a:r>
              <a:rPr lang="fi-FI" sz="2800" dirty="0">
                <a:latin typeface="Arial"/>
                <a:cs typeface="Arial"/>
              </a:rPr>
              <a:t> – </a:t>
            </a:r>
            <a:r>
              <a:rPr lang="fi-FI" sz="2800" dirty="0" err="1">
                <a:latin typeface="Arial"/>
                <a:cs typeface="Arial"/>
              </a:rPr>
              <a:t>hat</a:t>
            </a:r>
            <a:r>
              <a:rPr lang="fi-FI" sz="2800" dirty="0">
                <a:latin typeface="Arial"/>
                <a:cs typeface="Arial"/>
              </a:rPr>
              <a:t> </a:t>
            </a:r>
            <a:r>
              <a:rPr lang="fi-FI" sz="2800" dirty="0" err="1">
                <a:latin typeface="Arial"/>
                <a:cs typeface="Arial"/>
              </a:rPr>
              <a:t>extends</a:t>
            </a:r>
            <a:r>
              <a:rPr lang="fi-FI" sz="2800" dirty="0">
                <a:latin typeface="Arial"/>
                <a:cs typeface="Arial"/>
              </a:rPr>
              <a:t> </a:t>
            </a:r>
            <a:r>
              <a:rPr lang="fi-FI" sz="2800" dirty="0" err="1">
                <a:latin typeface="Arial"/>
                <a:cs typeface="Arial"/>
              </a:rPr>
              <a:t>both</a:t>
            </a:r>
            <a:r>
              <a:rPr lang="fi-FI" sz="2800" dirty="0">
                <a:latin typeface="Arial"/>
                <a:cs typeface="Arial"/>
              </a:rPr>
              <a:t> </a:t>
            </a:r>
            <a:r>
              <a:rPr lang="fi-FI" sz="2800" dirty="0" err="1">
                <a:latin typeface="Arial"/>
                <a:cs typeface="Arial"/>
              </a:rPr>
              <a:t>sides</a:t>
            </a:r>
            <a:r>
              <a:rPr lang="fi-FI" sz="2800" dirty="0">
                <a:latin typeface="Arial"/>
                <a:cs typeface="Arial"/>
              </a:rPr>
              <a:t> of the </a:t>
            </a:r>
            <a:r>
              <a:rPr lang="fi-FI" sz="2800" dirty="0" err="1">
                <a:latin typeface="Arial"/>
                <a:cs typeface="Arial"/>
              </a:rPr>
              <a:t>head</a:t>
            </a:r>
            <a:endParaRPr lang="fi-FI" sz="2800" dirty="0">
              <a:latin typeface="Arial"/>
              <a:cs typeface="Arial"/>
            </a:endParaRPr>
          </a:p>
          <a:p>
            <a:r>
              <a:rPr lang="fi-FI" sz="2800" dirty="0" err="1">
                <a:latin typeface="Arial"/>
                <a:cs typeface="Arial"/>
              </a:rPr>
              <a:t>Bourrelet</a:t>
            </a:r>
            <a:endParaRPr lang="fi-FI" sz="2800" dirty="0">
              <a:latin typeface="Arial"/>
              <a:cs typeface="Arial"/>
            </a:endParaRPr>
          </a:p>
          <a:p>
            <a:endParaRPr lang="fi-FI" dirty="0"/>
          </a:p>
        </p:txBody>
      </p:sp>
      <p:sp>
        <p:nvSpPr>
          <p:cNvPr id="4" name="Tekstin paikkamerkki 3"/>
          <p:cNvSpPr>
            <a:spLocks noGrp="1"/>
          </p:cNvSpPr>
          <p:nvPr>
            <p:ph type="body" sz="half" idx="2"/>
          </p:nvPr>
        </p:nvSpPr>
        <p:spPr/>
        <p:txBody>
          <a:bodyPr>
            <a:normAutofit/>
          </a:bodyPr>
          <a:lstStyle/>
          <a:p>
            <a:endParaRPr lang="fi-FI"/>
          </a:p>
        </p:txBody>
      </p:sp>
      <p:pic>
        <p:nvPicPr>
          <p:cNvPr id="5" name="Kuva 4" descr="Skannaa 2.jpe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753357" y="458671"/>
            <a:ext cx="3943036" cy="5637329"/>
          </a:xfrm>
          <a:prstGeom prst="rect">
            <a:avLst/>
          </a:prstGeom>
        </p:spPr>
      </p:pic>
    </p:spTree>
    <p:extLst>
      <p:ext uri="{BB962C8B-B14F-4D97-AF65-F5344CB8AC3E}">
        <p14:creationId xmlns:p14="http://schemas.microsoft.com/office/powerpoint/2010/main" val="3067987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026"/>
          <p:cNvSpPr>
            <a:spLocks noGrp="1" noChangeArrowheads="1"/>
          </p:cNvSpPr>
          <p:nvPr>
            <p:ph type="title"/>
          </p:nvPr>
        </p:nvSpPr>
        <p:spPr>
          <a:xfrm>
            <a:off x="4572000" y="76200"/>
            <a:ext cx="4572000" cy="2209800"/>
          </a:xfrm>
        </p:spPr>
        <p:txBody>
          <a:bodyPr/>
          <a:lstStyle/>
          <a:p>
            <a:pPr eaLnBrk="1" hangingPunct="1"/>
            <a:r>
              <a:rPr lang="en-US" sz="2400" dirty="0">
                <a:latin typeface="Arial" charset="0"/>
                <a:ea typeface="ＭＳ Ｐゴシック" charset="0"/>
                <a:cs typeface="ＭＳ Ｐゴシック" charset="0"/>
              </a:rPr>
              <a:t>1412 </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Portrait of Louis II of Anjou</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 King of Naples (1377 – 1417)</a:t>
            </a:r>
          </a:p>
        </p:txBody>
      </p:sp>
      <p:sp>
        <p:nvSpPr>
          <p:cNvPr id="69634" name="Rectangle 1028"/>
          <p:cNvSpPr>
            <a:spLocks noGrp="1" noChangeArrowheads="1"/>
          </p:cNvSpPr>
          <p:nvPr>
            <p:ph type="body" sz="half" idx="2"/>
          </p:nvPr>
        </p:nvSpPr>
        <p:spPr>
          <a:xfrm>
            <a:off x="4648200" y="1981200"/>
            <a:ext cx="4495800" cy="4572000"/>
          </a:xfrm>
        </p:spPr>
        <p:txBody>
          <a:bodyPr/>
          <a:lstStyle/>
          <a:p>
            <a:pPr eaLnBrk="1" hangingPunct="1"/>
            <a:r>
              <a:rPr lang="en-US" sz="2400" dirty="0">
                <a:latin typeface="Arial" charset="0"/>
                <a:ea typeface="ＭＳ Ｐゴシック" charset="0"/>
                <a:cs typeface="ＭＳ Ｐゴシック" charset="0"/>
              </a:rPr>
              <a:t>Beautiful silk brocade fabric on high-necked </a:t>
            </a:r>
            <a:r>
              <a:rPr lang="en-US" sz="2400" dirty="0" err="1">
                <a:latin typeface="Arial" charset="0"/>
                <a:ea typeface="ＭＳ Ｐゴシック" charset="0"/>
                <a:cs typeface="ＭＳ Ｐゴシック" charset="0"/>
              </a:rPr>
              <a:t>houppeland</a:t>
            </a:r>
            <a:r>
              <a:rPr lang="en-US" sz="2400" dirty="0">
                <a:latin typeface="Arial" charset="0"/>
                <a:ea typeface="ＭＳ Ｐゴシック" charset="0"/>
                <a:cs typeface="ＭＳ Ｐゴシック" charset="0"/>
              </a:rPr>
              <a:t>, lined in fur</a:t>
            </a:r>
          </a:p>
          <a:p>
            <a:pPr eaLnBrk="1" hangingPunct="1"/>
            <a:r>
              <a:rPr lang="en-US" sz="2400" dirty="0">
                <a:latin typeface="Arial" charset="0"/>
                <a:ea typeface="ＭＳ Ｐゴシック" charset="0"/>
                <a:cs typeface="ＭＳ Ｐゴシック" charset="0"/>
              </a:rPr>
              <a:t>Chaperon is wrapped like a turban from the middle east via Venice </a:t>
            </a:r>
          </a:p>
          <a:p>
            <a:pPr eaLnBrk="1" hangingPunct="1"/>
            <a:r>
              <a:rPr lang="en-US" sz="2400" dirty="0">
                <a:latin typeface="Arial" charset="0"/>
                <a:ea typeface="ＭＳ Ｐゴシック" charset="0"/>
                <a:cs typeface="ＭＳ Ｐゴシック" charset="0"/>
              </a:rPr>
              <a:t>Hair is in a bowl cut with shaved neck and sideburns allowing for the high collar.</a:t>
            </a:r>
          </a:p>
        </p:txBody>
      </p:sp>
      <p:pic>
        <p:nvPicPr>
          <p:cNvPr id="69635" name="Picture 1029" descr="1412 Portrait of Louis I#5F.jpg                                00000014&#10;LAURA JUMP                     8EF44870:"/>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76200" y="533400"/>
            <a:ext cx="4495800" cy="6186488"/>
          </a:xfrm>
        </p:spPr>
      </p:pic>
    </p:spTree>
    <p:extLst>
      <p:ext uri="{BB962C8B-B14F-4D97-AF65-F5344CB8AC3E}">
        <p14:creationId xmlns:p14="http://schemas.microsoft.com/office/powerpoint/2010/main" val="4159207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Date Placeholder 4"/>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835E1082-6F61-9C4D-BC01-0B5D3C4B3347}" type="datetime1">
              <a:rPr kumimoji="0" lang="en-US" sz="1400">
                <a:latin typeface="Arial" charset="0"/>
              </a:rPr>
              <a:pPr eaLnBrk="1" hangingPunct="1"/>
              <a:t>2/28/22</a:t>
            </a:fld>
            <a:endParaRPr kumimoji="0" lang="en-US" sz="1400">
              <a:latin typeface="Arial" charset="0"/>
            </a:endParaRPr>
          </a:p>
        </p:txBody>
      </p:sp>
      <p:sp>
        <p:nvSpPr>
          <p:cNvPr id="70659" name="Rectangle 2"/>
          <p:cNvSpPr>
            <a:spLocks noGrp="1" noChangeArrowheads="1"/>
          </p:cNvSpPr>
          <p:nvPr>
            <p:ph type="title"/>
          </p:nvPr>
        </p:nvSpPr>
        <p:spPr>
          <a:xfrm>
            <a:off x="5181600" y="169863"/>
            <a:ext cx="6096000" cy="1143000"/>
          </a:xfrm>
        </p:spPr>
        <p:txBody>
          <a:bodyPr>
            <a:noAutofit/>
          </a:bodyPr>
          <a:lstStyle/>
          <a:p>
            <a:pPr algn="l"/>
            <a:br>
              <a:rPr lang="en-US" sz="2800" dirty="0">
                <a:latin typeface="Arial" charset="0"/>
                <a:ea typeface="ＭＳ Ｐゴシック" charset="0"/>
                <a:cs typeface="ＭＳ Ｐゴシック" charset="0"/>
              </a:rPr>
            </a:br>
            <a:r>
              <a:rPr lang="en-US" sz="2800" dirty="0" err="1">
                <a:latin typeface="Arial" charset="0"/>
                <a:ea typeface="ＭＳ Ｐゴシック" charset="0"/>
                <a:cs typeface="ＭＳ Ｐゴシック" charset="0"/>
              </a:rPr>
              <a:t>Duc</a:t>
            </a:r>
            <a:r>
              <a:rPr lang="en-US" sz="2800" dirty="0">
                <a:latin typeface="Arial" charset="0"/>
                <a:ea typeface="ＭＳ Ｐゴシック" charset="0"/>
                <a:cs typeface="ＭＳ Ｐゴシック" charset="0"/>
              </a:rPr>
              <a:t> de </a:t>
            </a:r>
            <a:r>
              <a:rPr lang="en-US" sz="2800" dirty="0" err="1">
                <a:latin typeface="Arial" charset="0"/>
                <a:ea typeface="ＭＳ Ｐゴシック" charset="0"/>
                <a:cs typeface="ＭＳ Ｐゴシック" charset="0"/>
              </a:rPr>
              <a:t>Berri</a:t>
            </a:r>
            <a:r>
              <a:rPr lang="en-US" sz="2800" dirty="0">
                <a:latin typeface="Arial" charset="0"/>
                <a:ea typeface="ＭＳ Ｐゴシック" charset="0"/>
                <a:cs typeface="ＭＳ Ｐゴシック" charset="0"/>
              </a:rPr>
              <a:t>, 1410</a:t>
            </a:r>
            <a:br>
              <a:rPr lang="en-US" sz="2800" dirty="0">
                <a:latin typeface="Arial" charset="0"/>
                <a:ea typeface="ＭＳ Ｐゴシック" charset="0"/>
                <a:cs typeface="ＭＳ Ｐゴシック" charset="0"/>
              </a:rPr>
            </a:br>
            <a:r>
              <a:rPr lang="en-US" sz="2800" dirty="0">
                <a:latin typeface="Arial" charset="0"/>
                <a:ea typeface="ＭＳ Ｐゴシック" charset="0"/>
                <a:cs typeface="ＭＳ Ｐゴシック" charset="0"/>
              </a:rPr>
              <a:t>Book of hours</a:t>
            </a:r>
          </a:p>
        </p:txBody>
      </p:sp>
      <p:sp>
        <p:nvSpPr>
          <p:cNvPr id="70660" name="Rectangle 4"/>
          <p:cNvSpPr>
            <a:spLocks noGrp="1" noChangeArrowheads="1"/>
          </p:cNvSpPr>
          <p:nvPr>
            <p:ph type="body" sz="half" idx="2"/>
          </p:nvPr>
        </p:nvSpPr>
        <p:spPr>
          <a:xfrm>
            <a:off x="4894263" y="1784350"/>
            <a:ext cx="4021137" cy="4572000"/>
          </a:xfrm>
        </p:spPr>
        <p:txBody>
          <a:bodyPr/>
          <a:lstStyle/>
          <a:p>
            <a:pPr eaLnBrk="1" hangingPunct="1"/>
            <a:r>
              <a:rPr lang="en-US" sz="2400" dirty="0">
                <a:latin typeface="Arial" charset="0"/>
                <a:ea typeface="ＭＳ Ｐゴシック" charset="0"/>
                <a:cs typeface="ＭＳ Ｐゴシック" charset="0"/>
              </a:rPr>
              <a:t>Duke is preceded by his mace bearer in pink </a:t>
            </a:r>
            <a:r>
              <a:rPr lang="en-US" sz="2400" dirty="0" err="1">
                <a:latin typeface="Arial" charset="0"/>
                <a:ea typeface="ＭＳ Ｐゴシック" charset="0"/>
                <a:cs typeface="ＭＳ Ｐゴシック" charset="0"/>
              </a:rPr>
              <a:t>dagged</a:t>
            </a:r>
            <a:r>
              <a:rPr lang="en-US" sz="2400" dirty="0">
                <a:latin typeface="Arial" charset="0"/>
                <a:ea typeface="ＭＳ Ｐゴシック" charset="0"/>
                <a:cs typeface="ＭＳ Ｐゴシック" charset="0"/>
              </a:rPr>
              <a:t> sleeve </a:t>
            </a:r>
            <a:r>
              <a:rPr lang="en-US" sz="2400" dirty="0" err="1">
                <a:latin typeface="Arial" charset="0"/>
                <a:ea typeface="ＭＳ Ｐゴシック" charset="0"/>
                <a:cs typeface="ＭＳ Ｐゴシック" charset="0"/>
              </a:rPr>
              <a:t>Houppeland</a:t>
            </a:r>
            <a:r>
              <a:rPr lang="en-US" sz="2400" dirty="0">
                <a:latin typeface="Arial" charset="0"/>
                <a:ea typeface="ＭＳ Ｐゴシック" charset="0"/>
                <a:cs typeface="ＭＳ Ｐゴシック" charset="0"/>
              </a:rPr>
              <a:t> and high collar with huge chaperon on head.</a:t>
            </a:r>
          </a:p>
          <a:p>
            <a:pPr eaLnBrk="1" hangingPunct="1"/>
            <a:r>
              <a:rPr lang="en-US" sz="2400" dirty="0">
                <a:latin typeface="Arial" charset="0"/>
                <a:ea typeface="ＭＳ Ｐゴシック" charset="0"/>
                <a:cs typeface="ＭＳ Ｐゴシック" charset="0"/>
              </a:rPr>
              <a:t>Duke in Fleur de Lys </a:t>
            </a:r>
            <a:r>
              <a:rPr lang="en-US" sz="2400" dirty="0" err="1">
                <a:latin typeface="Arial" charset="0"/>
                <a:ea typeface="ＭＳ Ｐゴシック" charset="0"/>
                <a:cs typeface="ＭＳ Ｐゴシック" charset="0"/>
              </a:rPr>
              <a:t>Houppeland</a:t>
            </a:r>
            <a:r>
              <a:rPr lang="en-US" sz="2400" dirty="0">
                <a:latin typeface="Arial" charset="0"/>
                <a:ea typeface="ＭＳ Ｐゴシック" charset="0"/>
                <a:cs typeface="ＭＳ Ｐゴシック" charset="0"/>
              </a:rPr>
              <a:t>, lined in fur and chain of office</a:t>
            </a:r>
            <a:r>
              <a:rPr lang="en-US" sz="2000" dirty="0">
                <a:latin typeface="Arial" charset="0"/>
                <a:ea typeface="ＭＳ Ｐゴシック" charset="0"/>
                <a:cs typeface="ＭＳ Ｐゴシック" charset="0"/>
              </a:rPr>
              <a:t>.</a:t>
            </a:r>
          </a:p>
        </p:txBody>
      </p:sp>
      <p:pic>
        <p:nvPicPr>
          <p:cNvPr id="70661" name="Picture 5" descr="1410 Duc de Berry preced#5E.jpg                                00000014&#10;LAURA JUMP                     8EF44870:"/>
          <p:cNvPicPr>
            <a:picLocks noGrp="1" noChangeAspect="1" noChangeArrowheads="1"/>
          </p:cNvPicPr>
          <p:nvPr>
            <p:ph sz="half" idx="1"/>
          </p:nvPr>
        </p:nvPicPr>
        <p:blipFill>
          <a:blip r:embed="rId2" cstate="print">
            <a:extLst>
              <a:ext uri="{28A0092B-C50C-407E-A947-70E740481C1C}">
                <a14:useLocalDpi xmlns:a14="http://schemas.microsoft.com/office/drawing/2010/main"/>
              </a:ext>
            </a:extLst>
          </a:blip>
          <a:srcRect/>
          <a:stretch>
            <a:fillRect/>
          </a:stretch>
        </p:blipFill>
        <p:spPr>
          <a:xfrm>
            <a:off x="0" y="169863"/>
            <a:ext cx="4894263" cy="6688137"/>
          </a:xfrm>
        </p:spPr>
      </p:pic>
    </p:spTree>
    <p:extLst>
      <p:ext uri="{BB962C8B-B14F-4D97-AF65-F5344CB8AC3E}">
        <p14:creationId xmlns:p14="http://schemas.microsoft.com/office/powerpoint/2010/main" val="2456664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ChangeArrowheads="1"/>
          </p:cNvSpPr>
          <p:nvPr>
            <p:ph type="title"/>
          </p:nvPr>
        </p:nvSpPr>
        <p:spPr>
          <a:xfrm>
            <a:off x="5181600" y="170037"/>
            <a:ext cx="3733800" cy="1143000"/>
          </a:xfrm>
        </p:spPr>
        <p:txBody>
          <a:bodyPr>
            <a:noAutofit/>
          </a:bodyPr>
          <a:lstStyle/>
          <a:p>
            <a:pPr algn="l"/>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 </a:t>
            </a:r>
            <a:r>
              <a:rPr lang="en-US" sz="2400" dirty="0" err="1">
                <a:latin typeface="Arial" charset="0"/>
                <a:ea typeface="ＭＳ Ｐゴシック" charset="0"/>
                <a:cs typeface="ＭＳ Ｐゴシック" charset="0"/>
              </a:rPr>
              <a:t>Duc</a:t>
            </a:r>
            <a:r>
              <a:rPr lang="en-US" sz="2400" dirty="0">
                <a:latin typeface="Arial" charset="0"/>
                <a:ea typeface="ＭＳ Ｐゴシック" charset="0"/>
                <a:cs typeface="ＭＳ Ｐゴシック" charset="0"/>
              </a:rPr>
              <a:t> de </a:t>
            </a:r>
            <a:r>
              <a:rPr lang="en-US" sz="2400" dirty="0" err="1">
                <a:latin typeface="Arial" charset="0"/>
                <a:ea typeface="ＭＳ Ｐゴシック" charset="0"/>
                <a:cs typeface="ＭＳ Ｐゴシック" charset="0"/>
              </a:rPr>
              <a:t>Berri</a:t>
            </a:r>
            <a:r>
              <a:rPr lang="en-US" sz="2400" dirty="0">
                <a:latin typeface="Arial" charset="0"/>
                <a:ea typeface="ＭＳ Ｐゴシック" charset="0"/>
                <a:cs typeface="ＭＳ Ｐゴシック" charset="0"/>
              </a:rPr>
              <a:t>, 1416</a:t>
            </a:r>
            <a:br>
              <a:rPr lang="en-US" sz="2400" dirty="0">
                <a:latin typeface="Arial" charset="0"/>
                <a:ea typeface="ＭＳ Ｐゴシック" charset="0"/>
                <a:cs typeface="ＭＳ Ｐゴシック" charset="0"/>
              </a:rPr>
            </a:br>
            <a:r>
              <a:rPr lang="en-US" sz="2400" dirty="0" err="1">
                <a:latin typeface="Arial" charset="0"/>
                <a:ea typeface="ＭＳ Ｐゴシック" charset="0"/>
                <a:cs typeface="ＭＳ Ｐゴシック" charset="0"/>
              </a:rPr>
              <a:t>Tres</a:t>
            </a:r>
            <a:r>
              <a:rPr lang="en-US" sz="2400" dirty="0">
                <a:latin typeface="Arial" charset="0"/>
                <a:ea typeface="ＭＳ Ｐゴシック" charset="0"/>
                <a:cs typeface="ＭＳ Ｐゴシック" charset="0"/>
              </a:rPr>
              <a:t> Riches </a:t>
            </a:r>
            <a:r>
              <a:rPr lang="en-US" sz="2400" dirty="0" err="1">
                <a:latin typeface="Arial" charset="0"/>
                <a:ea typeface="ＭＳ Ｐゴシック" charset="0"/>
                <a:cs typeface="ＭＳ Ｐゴシック" charset="0"/>
              </a:rPr>
              <a:t>Heures</a:t>
            </a:r>
            <a:endParaRPr lang="en-US" sz="2400" dirty="0">
              <a:latin typeface="Arial" charset="0"/>
              <a:ea typeface="ＭＳ Ｐゴシック" charset="0"/>
              <a:cs typeface="ＭＳ Ｐゴシック" charset="0"/>
            </a:endParaRPr>
          </a:p>
        </p:txBody>
      </p:sp>
      <p:sp>
        <p:nvSpPr>
          <p:cNvPr id="71684" name="Rectangle 4"/>
          <p:cNvSpPr>
            <a:spLocks noGrp="1" noChangeArrowheads="1"/>
          </p:cNvSpPr>
          <p:nvPr>
            <p:ph type="body" sz="half" idx="2"/>
          </p:nvPr>
        </p:nvSpPr>
        <p:spPr>
          <a:xfrm>
            <a:off x="5029200" y="1716196"/>
            <a:ext cx="4114800" cy="4114800"/>
          </a:xfrm>
        </p:spPr>
        <p:txBody>
          <a:bodyPr/>
          <a:lstStyle/>
          <a:p>
            <a:pPr eaLnBrk="1" hangingPunct="1"/>
            <a:r>
              <a:rPr lang="en-US" sz="2400" dirty="0">
                <a:latin typeface="Arial" charset="0"/>
                <a:ea typeface="ＭＳ Ｐゴシック" charset="0"/>
                <a:cs typeface="ＭＳ Ｐゴシック" charset="0"/>
              </a:rPr>
              <a:t>Courtly men and women in </a:t>
            </a:r>
            <a:r>
              <a:rPr lang="en-US" sz="2400" b="1" dirty="0" err="1">
                <a:latin typeface="Arial" charset="0"/>
                <a:ea typeface="ＭＳ Ｐゴシック" charset="0"/>
                <a:cs typeface="ＭＳ Ｐゴシック" charset="0"/>
              </a:rPr>
              <a:t>houppelands</a:t>
            </a:r>
            <a:r>
              <a:rPr lang="en-US" sz="2400" dirty="0">
                <a:latin typeface="Arial" charset="0"/>
                <a:ea typeface="ＭＳ Ｐゴシック" charset="0"/>
                <a:cs typeface="ＭＳ Ｐゴシック" charset="0"/>
              </a:rPr>
              <a:t>.  </a:t>
            </a:r>
          </a:p>
          <a:p>
            <a:pPr eaLnBrk="1" hangingPunct="1"/>
            <a:r>
              <a:rPr lang="en-US" sz="2400" dirty="0">
                <a:latin typeface="Arial" charset="0"/>
                <a:ea typeface="ＭＳ Ｐゴシック" charset="0"/>
                <a:cs typeface="ＭＳ Ｐゴシック" charset="0"/>
              </a:rPr>
              <a:t>Women have lower necks and </a:t>
            </a:r>
            <a:r>
              <a:rPr lang="en-US" sz="2400" b="1" dirty="0">
                <a:latin typeface="Arial" charset="0"/>
                <a:ea typeface="ＭＳ Ｐゴシック" charset="0"/>
                <a:cs typeface="ＭＳ Ｐゴシック" charset="0"/>
              </a:rPr>
              <a:t>hanging sleeves </a:t>
            </a:r>
            <a:r>
              <a:rPr lang="en-US" sz="2400" dirty="0">
                <a:latin typeface="Arial" charset="0"/>
                <a:ea typeface="ＭＳ Ｐゴシック" charset="0"/>
                <a:cs typeface="ＭＳ Ｐゴシック" charset="0"/>
              </a:rPr>
              <a:t>are</a:t>
            </a:r>
            <a:r>
              <a:rPr lang="en-US" sz="2400" b="1" dirty="0">
                <a:latin typeface="Arial" charset="0"/>
                <a:ea typeface="ＭＳ Ｐゴシック" charset="0"/>
                <a:cs typeface="ＭＳ Ｐゴシック" charset="0"/>
              </a:rPr>
              <a:t> </a:t>
            </a:r>
            <a:r>
              <a:rPr lang="en-US" sz="2400" dirty="0">
                <a:latin typeface="Arial" charset="0"/>
                <a:ea typeface="ＭＳ Ｐゴシック" charset="0"/>
                <a:cs typeface="ＭＳ Ｐゴシック" charset="0"/>
              </a:rPr>
              <a:t>all fur lined.  </a:t>
            </a:r>
          </a:p>
          <a:p>
            <a:pPr eaLnBrk="1" hangingPunct="1"/>
            <a:r>
              <a:rPr lang="en-US" sz="2400" dirty="0">
                <a:latin typeface="Arial" charset="0"/>
                <a:ea typeface="ＭＳ Ｐゴシック" charset="0"/>
                <a:cs typeface="ＭＳ Ｐゴシック" charset="0"/>
              </a:rPr>
              <a:t>Large rondel on the head of lady in blue.</a:t>
            </a:r>
          </a:p>
          <a:p>
            <a:pPr eaLnBrk="1" hangingPunct="1"/>
            <a:r>
              <a:rPr lang="en-US" sz="2400" dirty="0">
                <a:latin typeface="Arial" charset="0"/>
                <a:ea typeface="ＭＳ Ｐゴシック" charset="0"/>
                <a:cs typeface="ＭＳ Ｐゴシック" charset="0"/>
              </a:rPr>
              <a:t>Men have a sugarloaf hat and a chaperon</a:t>
            </a:r>
          </a:p>
        </p:txBody>
      </p:sp>
      <p:pic>
        <p:nvPicPr>
          <p:cNvPr id="71685" name="Picture 5" descr="1416 Tres Riches Heures #61.jpg                                00000014&#10;LAURA JUMP                     8EF44870:"/>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0" y="457200"/>
            <a:ext cx="5124450" cy="5788025"/>
          </a:xfrm>
        </p:spPr>
      </p:pic>
    </p:spTree>
    <p:extLst>
      <p:ext uri="{BB962C8B-B14F-4D97-AF65-F5344CB8AC3E}">
        <p14:creationId xmlns:p14="http://schemas.microsoft.com/office/powerpoint/2010/main" val="3692513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04800" y="116514"/>
            <a:ext cx="4605237" cy="1143000"/>
          </a:xfrm>
        </p:spPr>
        <p:txBody>
          <a:bodyPr/>
          <a:lstStyle/>
          <a:p>
            <a:r>
              <a:rPr lang="fi-FI"/>
              <a:t>Black </a:t>
            </a:r>
            <a:r>
              <a:rPr lang="fi-FI" err="1"/>
              <a:t>Death</a:t>
            </a:r>
            <a:endParaRPr lang="fi-FI"/>
          </a:p>
        </p:txBody>
      </p:sp>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a:ext>
            </a:extLst>
          </a:blip>
          <a:srcRect/>
          <a:stretch>
            <a:fillRect/>
          </a:stretch>
        </p:blipFill>
        <p:spPr/>
      </p:pic>
      <p:sp>
        <p:nvSpPr>
          <p:cNvPr id="4" name="Tekstin paikkamerkki 3"/>
          <p:cNvSpPr>
            <a:spLocks noGrp="1"/>
          </p:cNvSpPr>
          <p:nvPr>
            <p:ph type="body" sz="half" idx="2"/>
          </p:nvPr>
        </p:nvSpPr>
        <p:spPr/>
        <p:txBody>
          <a:bodyPr/>
          <a:lstStyle/>
          <a:p>
            <a:endParaRPr lang="fi-FI"/>
          </a:p>
        </p:txBody>
      </p:sp>
      <p:pic>
        <p:nvPicPr>
          <p:cNvPr id="6" name="Kuva 5"/>
          <p:cNvPicPr>
            <a:picLocks noChangeAspect="1"/>
          </p:cNvPicPr>
          <p:nvPr/>
        </p:nvPicPr>
        <p:blipFill>
          <a:blip r:embed="rId3"/>
          <a:stretch>
            <a:fillRect/>
          </a:stretch>
        </p:blipFill>
        <p:spPr>
          <a:xfrm>
            <a:off x="2517025" y="1184738"/>
            <a:ext cx="6548349" cy="4911262"/>
          </a:xfrm>
          <a:prstGeom prst="rect">
            <a:avLst/>
          </a:prstGeom>
        </p:spPr>
      </p:pic>
      <p:sp>
        <p:nvSpPr>
          <p:cNvPr id="7" name="Tekstiruutu 6"/>
          <p:cNvSpPr txBox="1"/>
          <p:nvPr/>
        </p:nvSpPr>
        <p:spPr>
          <a:xfrm>
            <a:off x="1826282" y="6167835"/>
            <a:ext cx="7929836" cy="461665"/>
          </a:xfrm>
          <a:prstGeom prst="rect">
            <a:avLst/>
          </a:prstGeom>
          <a:noFill/>
        </p:spPr>
        <p:txBody>
          <a:bodyPr wrap="square" rtlCol="0">
            <a:spAutoFit/>
          </a:bodyPr>
          <a:lstStyle/>
          <a:p>
            <a:pPr algn="ctr"/>
            <a:r>
              <a:rPr lang="fi-FI" sz="2400" err="1"/>
              <a:t>Illustration</a:t>
            </a:r>
            <a:r>
              <a:rPr lang="fi-FI" sz="2400"/>
              <a:t> </a:t>
            </a:r>
            <a:r>
              <a:rPr lang="fi-FI" sz="2400" err="1"/>
              <a:t>from</a:t>
            </a:r>
            <a:r>
              <a:rPr lang="fi-FI" sz="2400"/>
              <a:t> the </a:t>
            </a:r>
            <a:r>
              <a:rPr lang="fi-FI" sz="2400" err="1"/>
              <a:t>Toggenburg</a:t>
            </a:r>
            <a:r>
              <a:rPr lang="fi-FI" sz="2400"/>
              <a:t> </a:t>
            </a:r>
            <a:r>
              <a:rPr lang="fi-FI" sz="2400" err="1"/>
              <a:t>bible</a:t>
            </a:r>
            <a:r>
              <a:rPr lang="fi-FI" sz="2400"/>
              <a:t>, 1411</a:t>
            </a:r>
          </a:p>
        </p:txBody>
      </p:sp>
      <p:sp>
        <p:nvSpPr>
          <p:cNvPr id="9" name="Tekstiruutu 8"/>
          <p:cNvSpPr txBox="1"/>
          <p:nvPr/>
        </p:nvSpPr>
        <p:spPr>
          <a:xfrm>
            <a:off x="0" y="1616063"/>
            <a:ext cx="2517025" cy="3046988"/>
          </a:xfrm>
          <a:prstGeom prst="rect">
            <a:avLst/>
          </a:prstGeom>
          <a:noFill/>
        </p:spPr>
        <p:txBody>
          <a:bodyPr wrap="square" rtlCol="0">
            <a:spAutoFit/>
          </a:bodyPr>
          <a:lstStyle/>
          <a:p>
            <a:r>
              <a:rPr lang="fi-FI" sz="2400" err="1"/>
              <a:t>Serious</a:t>
            </a:r>
            <a:r>
              <a:rPr lang="fi-FI" sz="2400"/>
              <a:t> </a:t>
            </a:r>
            <a:r>
              <a:rPr lang="fi-FI" sz="2400" err="1"/>
              <a:t>plaque</a:t>
            </a:r>
            <a:r>
              <a:rPr lang="fi-FI" sz="2400"/>
              <a:t> </a:t>
            </a:r>
            <a:r>
              <a:rPr lang="fi-FI" sz="2400" err="1"/>
              <a:t>spread</a:t>
            </a:r>
            <a:r>
              <a:rPr lang="fi-FI" sz="2400"/>
              <a:t> in Europe</a:t>
            </a:r>
          </a:p>
          <a:p>
            <a:endParaRPr lang="fi-FI" sz="2400"/>
          </a:p>
          <a:p>
            <a:r>
              <a:rPr lang="fi-FI" sz="2400" err="1"/>
              <a:t>Killed</a:t>
            </a:r>
            <a:r>
              <a:rPr lang="fi-FI" sz="2400"/>
              <a:t> </a:t>
            </a:r>
            <a:r>
              <a:rPr lang="fi-FI" sz="2400" err="1"/>
              <a:t>up</a:t>
            </a:r>
            <a:r>
              <a:rPr lang="fi-FI" sz="2400"/>
              <a:t> to 60% of the </a:t>
            </a:r>
            <a:r>
              <a:rPr lang="fi-FI" sz="2400" err="1"/>
              <a:t>population</a:t>
            </a:r>
            <a:endParaRPr lang="fi-FI" sz="2400"/>
          </a:p>
          <a:p>
            <a:endParaRPr lang="fi-FI" sz="2400"/>
          </a:p>
          <a:p>
            <a:r>
              <a:rPr lang="fi-FI" sz="2400"/>
              <a:t>Peak in </a:t>
            </a:r>
            <a:r>
              <a:rPr lang="fi-FI" sz="2400" err="1"/>
              <a:t>years</a:t>
            </a:r>
            <a:r>
              <a:rPr lang="fi-FI" sz="2400"/>
              <a:t> 1348-50 </a:t>
            </a:r>
          </a:p>
        </p:txBody>
      </p:sp>
    </p:spTree>
    <p:extLst>
      <p:ext uri="{BB962C8B-B14F-4D97-AF65-F5344CB8AC3E}">
        <p14:creationId xmlns:p14="http://schemas.microsoft.com/office/powerpoint/2010/main" val="2024192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a:xfrm>
            <a:off x="5257800" y="609600"/>
            <a:ext cx="3657600" cy="1143000"/>
          </a:xfrm>
        </p:spPr>
        <p:txBody>
          <a:bodyPr>
            <a:noAutofit/>
          </a:bodyPr>
          <a:lstStyle/>
          <a:p>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 </a:t>
            </a:r>
            <a:r>
              <a:rPr lang="en-US" sz="2400" dirty="0" err="1">
                <a:latin typeface="Arial" charset="0"/>
                <a:ea typeface="ＭＳ Ｐゴシック" charset="0"/>
                <a:cs typeface="ＭＳ Ｐゴシック" charset="0"/>
              </a:rPr>
              <a:t>Duc</a:t>
            </a:r>
            <a:r>
              <a:rPr lang="en-US" sz="2400" dirty="0">
                <a:latin typeface="Arial" charset="0"/>
                <a:ea typeface="ＭＳ Ｐゴシック" charset="0"/>
                <a:cs typeface="ＭＳ Ｐゴシック" charset="0"/>
              </a:rPr>
              <a:t> de </a:t>
            </a:r>
            <a:r>
              <a:rPr lang="en-US" sz="2400" dirty="0" err="1">
                <a:latin typeface="Arial" charset="0"/>
                <a:ea typeface="ＭＳ Ｐゴシック" charset="0"/>
                <a:cs typeface="ＭＳ Ｐゴシック" charset="0"/>
              </a:rPr>
              <a:t>Berri</a:t>
            </a:r>
            <a:r>
              <a:rPr lang="en-US" sz="2400" dirty="0">
                <a:latin typeface="Arial" charset="0"/>
                <a:ea typeface="ＭＳ Ｐゴシック" charset="0"/>
                <a:cs typeface="ＭＳ Ｐゴシック" charset="0"/>
              </a:rPr>
              <a:t>, 1416</a:t>
            </a:r>
            <a:br>
              <a:rPr lang="en-US" sz="2400" dirty="0">
                <a:latin typeface="Arial" charset="0"/>
                <a:ea typeface="ＭＳ Ｐゴシック" charset="0"/>
                <a:cs typeface="ＭＳ Ｐゴシック" charset="0"/>
              </a:rPr>
            </a:br>
            <a:r>
              <a:rPr lang="en-US" sz="2400" dirty="0" err="1">
                <a:latin typeface="Arial" charset="0"/>
                <a:ea typeface="ＭＳ Ｐゴシック" charset="0"/>
                <a:cs typeface="ＭＳ Ｐゴシック" charset="0"/>
              </a:rPr>
              <a:t>Tres</a:t>
            </a:r>
            <a:r>
              <a:rPr lang="en-US" sz="2400" dirty="0">
                <a:latin typeface="Arial" charset="0"/>
                <a:ea typeface="ＭＳ Ｐゴシック" charset="0"/>
                <a:cs typeface="ＭＳ Ｐゴシック" charset="0"/>
              </a:rPr>
              <a:t> Riches </a:t>
            </a:r>
            <a:r>
              <a:rPr lang="en-US" sz="2400" dirty="0" err="1">
                <a:latin typeface="Arial" charset="0"/>
                <a:ea typeface="ＭＳ Ｐゴシック" charset="0"/>
                <a:cs typeface="ＭＳ Ｐゴシック" charset="0"/>
              </a:rPr>
              <a:t>Heures</a:t>
            </a:r>
            <a:br>
              <a:rPr lang="en-US" sz="2400" dirty="0">
                <a:latin typeface="Arial" charset="0"/>
                <a:ea typeface="ＭＳ Ｐゴシック" charset="0"/>
                <a:cs typeface="ＭＳ Ｐゴシック" charset="0"/>
              </a:rPr>
            </a:br>
            <a:endParaRPr lang="en-US" sz="2400" dirty="0">
              <a:latin typeface="Arial" charset="0"/>
              <a:ea typeface="ＭＳ Ｐゴシック" charset="0"/>
              <a:cs typeface="ＭＳ Ｐゴシック" charset="0"/>
            </a:endParaRPr>
          </a:p>
        </p:txBody>
      </p:sp>
      <p:sp>
        <p:nvSpPr>
          <p:cNvPr id="72708" name="Rectangle 4"/>
          <p:cNvSpPr>
            <a:spLocks noGrp="1" noChangeArrowheads="1"/>
          </p:cNvSpPr>
          <p:nvPr>
            <p:ph type="body" sz="half" idx="2"/>
          </p:nvPr>
        </p:nvSpPr>
        <p:spPr>
          <a:xfrm>
            <a:off x="5410200" y="2286000"/>
            <a:ext cx="3276600" cy="4114800"/>
          </a:xfrm>
        </p:spPr>
        <p:txBody>
          <a:bodyPr/>
          <a:lstStyle/>
          <a:p>
            <a:pPr eaLnBrk="1" hangingPunct="1"/>
            <a:r>
              <a:rPr lang="en-US" sz="2400" dirty="0">
                <a:latin typeface="Arial" charset="0"/>
                <a:ea typeface="ＭＳ Ｐゴシック" charset="0"/>
                <a:cs typeface="ＭＳ Ｐゴシック" charset="0"/>
              </a:rPr>
              <a:t>Peasants wear linen chemise with kirtle over and lower sleeves removed.  Veils wrapped to contain hair </a:t>
            </a:r>
          </a:p>
          <a:p>
            <a:pPr eaLnBrk="1" hangingPunct="1"/>
            <a:r>
              <a:rPr lang="en-US" sz="2400" dirty="0">
                <a:latin typeface="Arial" charset="0"/>
                <a:ea typeface="ＭＳ Ｐゴシック" charset="0"/>
                <a:cs typeface="ＭＳ Ｐゴシック" charset="0"/>
              </a:rPr>
              <a:t>Bare legs</a:t>
            </a:r>
          </a:p>
          <a:p>
            <a:pPr eaLnBrk="1" hangingPunct="1"/>
            <a:r>
              <a:rPr lang="en-US" sz="2400" dirty="0">
                <a:latin typeface="Arial" charset="0"/>
                <a:ea typeface="ＭＳ Ｐゴシック" charset="0"/>
                <a:cs typeface="ＭＳ Ｐゴシック" charset="0"/>
              </a:rPr>
              <a:t>Men in simple tunics and sunshade hats</a:t>
            </a:r>
          </a:p>
        </p:txBody>
      </p:sp>
      <p:pic>
        <p:nvPicPr>
          <p:cNvPr id="72709" name="Picture 5" descr="1416 Tres Riches Heures #62.jpg                                00000014&#10;LAURA JUMP                     8EF44870:"/>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228600" y="457200"/>
            <a:ext cx="4962525" cy="5943600"/>
          </a:xfrm>
        </p:spPr>
      </p:pic>
    </p:spTree>
    <p:extLst>
      <p:ext uri="{BB962C8B-B14F-4D97-AF65-F5344CB8AC3E}">
        <p14:creationId xmlns:p14="http://schemas.microsoft.com/office/powerpoint/2010/main" val="1248260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 Placeholder 3"/>
          <p:cNvSpPr>
            <a:spLocks noGrp="1"/>
          </p:cNvSpPr>
          <p:nvPr>
            <p:ph type="body" sz="half" idx="2"/>
          </p:nvPr>
        </p:nvSpPr>
        <p:spPr>
          <a:xfrm>
            <a:off x="5544097" y="357635"/>
            <a:ext cx="3733800" cy="3924036"/>
          </a:xfrm>
        </p:spPr>
        <p:txBody>
          <a:bodyPr>
            <a:normAutofit/>
          </a:bodyPr>
          <a:lstStyle/>
          <a:p>
            <a:pPr marL="0" indent="0">
              <a:buNone/>
            </a:pPr>
            <a:r>
              <a:rPr lang="en-US" sz="2400" dirty="0">
                <a:latin typeface="Arial" charset="0"/>
                <a:ea typeface="ＭＳ Ｐゴシック" charset="0"/>
                <a:cs typeface="ＭＳ Ｐゴシック" charset="0"/>
              </a:rPr>
              <a:t>Two craftsmen in 1440</a:t>
            </a:r>
          </a:p>
          <a:p>
            <a:r>
              <a:rPr lang="en-US" sz="2400" dirty="0">
                <a:latin typeface="Arial" charset="0"/>
                <a:ea typeface="ＭＳ Ｐゴシック" charset="0"/>
                <a:cs typeface="ＭＳ Ｐゴシック" charset="0"/>
              </a:rPr>
              <a:t>Cote hardies, Chaperones</a:t>
            </a:r>
          </a:p>
          <a:p>
            <a:r>
              <a:rPr lang="en-US" sz="2400" dirty="0">
                <a:latin typeface="Arial" charset="0"/>
                <a:ea typeface="ＭＳ Ｐゴシック" charset="0"/>
                <a:cs typeface="ＭＳ Ｐゴシック" charset="0"/>
              </a:rPr>
              <a:t>Hose &amp; shoes, notice </a:t>
            </a:r>
            <a:r>
              <a:rPr lang="en-US" sz="2400" dirty="0" err="1">
                <a:latin typeface="Arial" charset="0"/>
                <a:ea typeface="ＭＳ Ｐゴシック" charset="0"/>
                <a:cs typeface="ＭＳ Ｐゴシック" charset="0"/>
              </a:rPr>
              <a:t>liripipe</a:t>
            </a:r>
            <a:endParaRPr lang="en-US" sz="2400" dirty="0">
              <a:latin typeface="Arial" charset="0"/>
              <a:ea typeface="ＭＳ Ｐゴシック" charset="0"/>
              <a:cs typeface="ＭＳ Ｐゴシック" charset="0"/>
            </a:endParaRPr>
          </a:p>
          <a:p>
            <a:r>
              <a:rPr lang="en-US" sz="2400" dirty="0">
                <a:latin typeface="Arial" charset="0"/>
                <a:ea typeface="ＭＳ Ｐゴシック" charset="0"/>
                <a:cs typeface="ＭＳ Ｐゴシック" charset="0"/>
              </a:rPr>
              <a:t>women often did smaller pieces at home for tailors</a:t>
            </a:r>
          </a:p>
          <a:p>
            <a:endParaRPr lang="en-US" sz="2400" dirty="0">
              <a:latin typeface="Arial" charset="0"/>
              <a:ea typeface="ＭＳ Ｐゴシック" charset="0"/>
              <a:cs typeface="ＭＳ Ｐゴシック" charset="0"/>
            </a:endParaRPr>
          </a:p>
        </p:txBody>
      </p:sp>
      <p:sp>
        <p:nvSpPr>
          <p:cNvPr id="78852" name="Date Placeholder 4"/>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D525A87D-2F0A-0C40-B1BA-65DE46796233}" type="datetime1">
              <a:rPr kumimoji="0" lang="en-US" sz="1400">
                <a:latin typeface="Arial" charset="0"/>
              </a:rPr>
              <a:pPr eaLnBrk="1" hangingPunct="1"/>
              <a:t>2/28/22</a:t>
            </a:fld>
            <a:endParaRPr kumimoji="0" lang="en-US" sz="1400">
              <a:latin typeface="Arial" charset="0"/>
            </a:endParaRPr>
          </a:p>
        </p:txBody>
      </p:sp>
      <p:sp>
        <p:nvSpPr>
          <p:cNvPr id="78853"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endParaRPr kumimoji="0" lang="en-US" sz="1400" dirty="0">
              <a:latin typeface="Arial" charset="0"/>
            </a:endParaRPr>
          </a:p>
        </p:txBody>
      </p:sp>
      <p:pic>
        <p:nvPicPr>
          <p:cNvPr id="78854" name="Picture 8" descr="1400_MS_two embroiderers_Bezelehel_Oliah_making liturgical objects for use at the tabernacle_Upright frame unusual for weaving_couild be embroidery or laci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188" y="127000"/>
            <a:ext cx="5383212" cy="662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isällön paikkamerkki 2"/>
          <p:cNvSpPr>
            <a:spLocks noGrp="1"/>
          </p:cNvSpPr>
          <p:nvPr>
            <p:ph sz="half" idx="1"/>
          </p:nvPr>
        </p:nvSpPr>
        <p:spPr/>
        <p:txBody>
          <a:bodyPr/>
          <a:lstStyle/>
          <a:p>
            <a:endParaRPr lang="fi-FI"/>
          </a:p>
        </p:txBody>
      </p:sp>
    </p:spTree>
    <p:extLst>
      <p:ext uri="{BB962C8B-B14F-4D97-AF65-F5344CB8AC3E}">
        <p14:creationId xmlns:p14="http://schemas.microsoft.com/office/powerpoint/2010/main" val="2276074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231900" y="38100"/>
            <a:ext cx="6096000" cy="1143000"/>
          </a:xfrm>
        </p:spPr>
        <p:txBody>
          <a:bodyPr/>
          <a:lstStyle/>
          <a:p>
            <a:r>
              <a:rPr lang="fi-FI" dirty="0">
                <a:latin typeface="Arial" panose="020B0604020202020204" pitchFamily="34" charset="0"/>
                <a:cs typeface="Arial" panose="020B0604020202020204" pitchFamily="34" charset="0"/>
              </a:rPr>
              <a:t>TAILORS</a:t>
            </a:r>
          </a:p>
        </p:txBody>
      </p:sp>
      <p:sp>
        <p:nvSpPr>
          <p:cNvPr id="4" name="Tekstin paikkamerkki 3"/>
          <p:cNvSpPr>
            <a:spLocks noGrp="1"/>
          </p:cNvSpPr>
          <p:nvPr>
            <p:ph type="body" sz="half" idx="2"/>
          </p:nvPr>
        </p:nvSpPr>
        <p:spPr/>
        <p:txBody>
          <a:bodyPr>
            <a:normAutofit/>
          </a:bodyPr>
          <a:lstStyle/>
          <a:p>
            <a:endParaRPr lang="fi-FI"/>
          </a:p>
        </p:txBody>
      </p:sp>
      <p:sp>
        <p:nvSpPr>
          <p:cNvPr id="6" name="Sisällön paikkamerkki 5"/>
          <p:cNvSpPr>
            <a:spLocks noGrp="1"/>
          </p:cNvSpPr>
          <p:nvPr>
            <p:ph sz="half" idx="1"/>
          </p:nvPr>
        </p:nvSpPr>
        <p:spPr>
          <a:xfrm>
            <a:off x="0" y="1494367"/>
            <a:ext cx="4656667" cy="5137369"/>
          </a:xfrm>
        </p:spPr>
        <p:txBody>
          <a:bodyPr>
            <a:normAutofit/>
          </a:bodyPr>
          <a:lstStyle/>
          <a:p>
            <a:r>
              <a:rPr lang="fi-FI" sz="2400" dirty="0">
                <a:latin typeface="Arial"/>
                <a:cs typeface="Arial"/>
              </a:rPr>
              <a:t>Antonio di Domenico </a:t>
            </a:r>
            <a:r>
              <a:rPr lang="fi-FI" sz="2400" dirty="0" err="1">
                <a:latin typeface="Arial"/>
                <a:cs typeface="Arial"/>
              </a:rPr>
              <a:t>was</a:t>
            </a:r>
            <a:r>
              <a:rPr lang="fi-FI" sz="2400" dirty="0">
                <a:latin typeface="Arial"/>
                <a:cs typeface="Arial"/>
              </a:rPr>
              <a:t> </a:t>
            </a:r>
            <a:r>
              <a:rPr lang="fi-FI" sz="2400" dirty="0" err="1">
                <a:latin typeface="Arial"/>
                <a:cs typeface="Arial"/>
              </a:rPr>
              <a:t>Florences</a:t>
            </a:r>
            <a:r>
              <a:rPr lang="fi-FI" sz="2400" dirty="0">
                <a:latin typeface="Arial"/>
                <a:cs typeface="Arial"/>
              </a:rPr>
              <a:t> </a:t>
            </a:r>
            <a:r>
              <a:rPr lang="fi-FI" sz="2400" dirty="0" err="1">
                <a:latin typeface="Arial"/>
                <a:cs typeface="Arial"/>
              </a:rPr>
              <a:t>richest</a:t>
            </a:r>
            <a:r>
              <a:rPr lang="fi-FI" sz="2400" dirty="0">
                <a:latin typeface="Arial"/>
                <a:cs typeface="Arial"/>
              </a:rPr>
              <a:t> </a:t>
            </a:r>
            <a:r>
              <a:rPr lang="fi-FI" sz="2400" dirty="0" err="1">
                <a:latin typeface="Arial"/>
                <a:cs typeface="Arial"/>
              </a:rPr>
              <a:t>tailor</a:t>
            </a:r>
            <a:r>
              <a:rPr lang="fi-FI" sz="2400" dirty="0">
                <a:latin typeface="Arial"/>
                <a:cs typeface="Arial"/>
              </a:rPr>
              <a:t> in 1457, </a:t>
            </a:r>
            <a:r>
              <a:rPr lang="fi-FI" sz="2400" dirty="0" err="1">
                <a:latin typeface="Arial"/>
                <a:cs typeface="Arial"/>
              </a:rPr>
              <a:t>his</a:t>
            </a:r>
            <a:r>
              <a:rPr lang="fi-FI" sz="2400" dirty="0">
                <a:latin typeface="Arial"/>
                <a:cs typeface="Arial"/>
              </a:rPr>
              <a:t> </a:t>
            </a:r>
            <a:r>
              <a:rPr lang="fi-FI" sz="2400" dirty="0" err="1">
                <a:latin typeface="Arial"/>
                <a:cs typeface="Arial"/>
              </a:rPr>
              <a:t>sons</a:t>
            </a:r>
            <a:r>
              <a:rPr lang="fi-FI" sz="2400" dirty="0">
                <a:latin typeface="Arial"/>
                <a:cs typeface="Arial"/>
              </a:rPr>
              <a:t> in the </a:t>
            </a:r>
            <a:r>
              <a:rPr lang="fi-FI" sz="2400" dirty="0" err="1">
                <a:latin typeface="Arial"/>
                <a:cs typeface="Arial"/>
              </a:rPr>
              <a:t>same</a:t>
            </a:r>
            <a:r>
              <a:rPr lang="fi-FI" sz="2400" dirty="0">
                <a:latin typeface="Arial"/>
                <a:cs typeface="Arial"/>
              </a:rPr>
              <a:t> business</a:t>
            </a:r>
          </a:p>
          <a:p>
            <a:r>
              <a:rPr lang="fi-FI" sz="2400" dirty="0" err="1">
                <a:latin typeface="Arial"/>
                <a:cs typeface="Arial"/>
              </a:rPr>
              <a:t>Same</a:t>
            </a:r>
            <a:r>
              <a:rPr lang="fi-FI" sz="2400" dirty="0">
                <a:latin typeface="Arial"/>
                <a:cs typeface="Arial"/>
              </a:rPr>
              <a:t> </a:t>
            </a:r>
            <a:r>
              <a:rPr lang="fi-FI" sz="2400" dirty="0" err="1">
                <a:latin typeface="Arial"/>
                <a:cs typeface="Arial"/>
              </a:rPr>
              <a:t>year</a:t>
            </a:r>
            <a:r>
              <a:rPr lang="fi-FI" sz="2400" dirty="0">
                <a:latin typeface="Arial"/>
                <a:cs typeface="Arial"/>
              </a:rPr>
              <a:t> 18% </a:t>
            </a:r>
            <a:r>
              <a:rPr lang="fi-FI" sz="2400" dirty="0" err="1">
                <a:latin typeface="Arial"/>
                <a:cs typeface="Arial"/>
              </a:rPr>
              <a:t>tailors</a:t>
            </a:r>
            <a:r>
              <a:rPr lang="fi-FI" sz="2400" dirty="0">
                <a:latin typeface="Arial"/>
                <a:cs typeface="Arial"/>
              </a:rPr>
              <a:t> </a:t>
            </a:r>
            <a:r>
              <a:rPr lang="fi-FI" sz="2400" dirty="0" err="1">
                <a:latin typeface="Arial"/>
                <a:cs typeface="Arial"/>
              </a:rPr>
              <a:t>listed</a:t>
            </a:r>
            <a:r>
              <a:rPr lang="fi-FI" sz="2400" dirty="0">
                <a:latin typeface="Arial"/>
                <a:cs typeface="Arial"/>
              </a:rPr>
              <a:t> </a:t>
            </a:r>
            <a:r>
              <a:rPr lang="fi-FI" sz="2400" dirty="0" err="1">
                <a:latin typeface="Arial"/>
                <a:cs typeface="Arial"/>
              </a:rPr>
              <a:t>themselves</a:t>
            </a:r>
            <a:r>
              <a:rPr lang="fi-FI" sz="2400" dirty="0">
                <a:latin typeface="Arial"/>
                <a:cs typeface="Arial"/>
              </a:rPr>
              <a:t> as </a:t>
            </a:r>
            <a:r>
              <a:rPr lang="fi-FI" sz="2400" i="1" dirty="0" err="1">
                <a:latin typeface="Arial"/>
                <a:cs typeface="Arial"/>
              </a:rPr>
              <a:t>miserabili</a:t>
            </a:r>
            <a:endParaRPr lang="fi-FI" sz="2400" dirty="0">
              <a:latin typeface="Arial"/>
              <a:cs typeface="Arial"/>
            </a:endParaRPr>
          </a:p>
          <a:p>
            <a:r>
              <a:rPr lang="fi-FI" sz="2400" dirty="0" err="1">
                <a:latin typeface="Arial"/>
                <a:cs typeface="Arial"/>
              </a:rPr>
              <a:t>Clients</a:t>
            </a:r>
            <a:r>
              <a:rPr lang="fi-FI" sz="2400" dirty="0">
                <a:latin typeface="Arial"/>
                <a:cs typeface="Arial"/>
              </a:rPr>
              <a:t> </a:t>
            </a:r>
            <a:r>
              <a:rPr lang="fi-FI" sz="2400" dirty="0" err="1">
                <a:latin typeface="Arial"/>
                <a:cs typeface="Arial"/>
              </a:rPr>
              <a:t>vary</a:t>
            </a:r>
            <a:r>
              <a:rPr lang="fi-FI" sz="2400" dirty="0">
                <a:latin typeface="Arial"/>
                <a:cs typeface="Arial"/>
              </a:rPr>
              <a:t>, </a:t>
            </a:r>
            <a:r>
              <a:rPr lang="fi-FI" sz="2400" dirty="0" err="1">
                <a:latin typeface="Arial"/>
                <a:cs typeface="Arial"/>
              </a:rPr>
              <a:t>rich</a:t>
            </a:r>
            <a:r>
              <a:rPr lang="fi-FI" sz="2400" dirty="0">
                <a:latin typeface="Arial"/>
                <a:cs typeface="Arial"/>
              </a:rPr>
              <a:t> </a:t>
            </a:r>
            <a:r>
              <a:rPr lang="fi-FI" sz="2400" dirty="0" err="1">
                <a:latin typeface="Arial"/>
                <a:cs typeface="Arial"/>
              </a:rPr>
              <a:t>tailors</a:t>
            </a:r>
            <a:r>
              <a:rPr lang="fi-FI" sz="2400" dirty="0">
                <a:latin typeface="Arial"/>
                <a:cs typeface="Arial"/>
              </a:rPr>
              <a:t> </a:t>
            </a:r>
            <a:r>
              <a:rPr lang="fi-FI" sz="2400" dirty="0" err="1">
                <a:latin typeface="Arial"/>
                <a:cs typeface="Arial"/>
              </a:rPr>
              <a:t>have</a:t>
            </a:r>
            <a:r>
              <a:rPr lang="fi-FI" sz="2400" dirty="0">
                <a:latin typeface="Arial"/>
                <a:cs typeface="Arial"/>
              </a:rPr>
              <a:t> </a:t>
            </a:r>
            <a:r>
              <a:rPr lang="fi-FI" sz="2400" dirty="0" err="1">
                <a:latin typeface="Arial"/>
                <a:cs typeface="Arial"/>
              </a:rPr>
              <a:t>better</a:t>
            </a:r>
            <a:r>
              <a:rPr lang="fi-FI" sz="2400" dirty="0">
                <a:latin typeface="Arial"/>
                <a:cs typeface="Arial"/>
              </a:rPr>
              <a:t> </a:t>
            </a:r>
            <a:r>
              <a:rPr lang="fi-FI" sz="2400" dirty="0" err="1">
                <a:latin typeface="Arial"/>
                <a:cs typeface="Arial"/>
              </a:rPr>
              <a:t>than</a:t>
            </a:r>
            <a:r>
              <a:rPr lang="fi-FI" sz="2400" dirty="0">
                <a:latin typeface="Arial"/>
                <a:cs typeface="Arial"/>
              </a:rPr>
              <a:t> </a:t>
            </a:r>
            <a:r>
              <a:rPr lang="fi-FI" sz="2400" dirty="0" err="1">
                <a:latin typeface="Arial"/>
                <a:cs typeface="Arial"/>
              </a:rPr>
              <a:t>poorer</a:t>
            </a:r>
            <a:endParaRPr lang="fi-FI" sz="2400" dirty="0">
              <a:latin typeface="Arial"/>
              <a:cs typeface="Arial"/>
            </a:endParaRPr>
          </a:p>
          <a:p>
            <a:endParaRPr lang="fi-FI" dirty="0"/>
          </a:p>
          <a:p>
            <a:endParaRPr lang="fi-FI" i="1" dirty="0"/>
          </a:p>
          <a:p>
            <a:endParaRPr lang="fi-FI" dirty="0"/>
          </a:p>
        </p:txBody>
      </p:sp>
      <p:pic>
        <p:nvPicPr>
          <p:cNvPr id="7" name="Kuva 6" descr="Skannaa 1.jpe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56667" y="-1"/>
            <a:ext cx="4487333" cy="6885737"/>
          </a:xfrm>
          <a:prstGeom prst="rect">
            <a:avLst/>
          </a:prstGeom>
        </p:spPr>
      </p:pic>
    </p:spTree>
    <p:extLst>
      <p:ext uri="{BB962C8B-B14F-4D97-AF65-F5344CB8AC3E}">
        <p14:creationId xmlns:p14="http://schemas.microsoft.com/office/powerpoint/2010/main" val="3780202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75319" y="7924"/>
            <a:ext cx="6096000" cy="1143000"/>
          </a:xfrm>
        </p:spPr>
        <p:txBody>
          <a:bodyPr/>
          <a:lstStyle/>
          <a:p>
            <a:r>
              <a:rPr lang="fi-FI" dirty="0">
                <a:latin typeface="Arial"/>
                <a:cs typeface="Arial"/>
              </a:rPr>
              <a:t>TAILORS</a:t>
            </a:r>
          </a:p>
        </p:txBody>
      </p:sp>
      <p:sp>
        <p:nvSpPr>
          <p:cNvPr id="3" name="Sisällön paikkamerkki 2"/>
          <p:cNvSpPr>
            <a:spLocks noGrp="1"/>
          </p:cNvSpPr>
          <p:nvPr>
            <p:ph sz="half" idx="1"/>
          </p:nvPr>
        </p:nvSpPr>
        <p:spPr>
          <a:xfrm>
            <a:off x="0" y="1639328"/>
            <a:ext cx="4178454" cy="4114800"/>
          </a:xfrm>
        </p:spPr>
        <p:txBody>
          <a:bodyPr>
            <a:normAutofit/>
          </a:bodyPr>
          <a:lstStyle/>
          <a:p>
            <a:r>
              <a:rPr lang="fi-FI" sz="2800" dirty="0" err="1">
                <a:latin typeface="Arial" panose="020B0604020202020204" pitchFamily="34" charset="0"/>
                <a:cs typeface="Arial" panose="020B0604020202020204" pitchFamily="34" charset="0"/>
              </a:rPr>
              <a:t>Customer</a:t>
            </a:r>
            <a:r>
              <a:rPr lang="fi-FI" sz="2800" dirty="0">
                <a:latin typeface="Arial" panose="020B0604020202020204" pitchFamily="34" charset="0"/>
                <a:cs typeface="Arial" panose="020B0604020202020204" pitchFamily="34" charset="0"/>
              </a:rPr>
              <a:t> </a:t>
            </a:r>
            <a:r>
              <a:rPr lang="fi-FI" sz="2800" dirty="0" err="1">
                <a:latin typeface="Arial" panose="020B0604020202020204" pitchFamily="34" charset="0"/>
                <a:cs typeface="Arial" panose="020B0604020202020204" pitchFamily="34" charset="0"/>
              </a:rPr>
              <a:t>bought</a:t>
            </a:r>
            <a:r>
              <a:rPr lang="fi-FI" sz="2800" dirty="0">
                <a:latin typeface="Arial" panose="020B0604020202020204" pitchFamily="34" charset="0"/>
                <a:cs typeface="Arial" panose="020B0604020202020204" pitchFamily="34" charset="0"/>
              </a:rPr>
              <a:t> </a:t>
            </a:r>
            <a:r>
              <a:rPr lang="fi-FI" sz="2800" dirty="0" err="1">
                <a:latin typeface="Arial" panose="020B0604020202020204" pitchFamily="34" charset="0"/>
                <a:cs typeface="Arial" panose="020B0604020202020204" pitchFamily="34" charset="0"/>
              </a:rPr>
              <a:t>average</a:t>
            </a:r>
            <a:r>
              <a:rPr lang="fi-FI" sz="2800" dirty="0">
                <a:latin typeface="Arial" panose="020B0604020202020204" pitchFamily="34" charset="0"/>
                <a:cs typeface="Arial" panose="020B0604020202020204" pitchFamily="34" charset="0"/>
              </a:rPr>
              <a:t> 3,5 </a:t>
            </a:r>
            <a:r>
              <a:rPr lang="fi-FI" sz="2800" dirty="0" err="1">
                <a:latin typeface="Arial" panose="020B0604020202020204" pitchFamily="34" charset="0"/>
                <a:cs typeface="Arial" panose="020B0604020202020204" pitchFamily="34" charset="0"/>
              </a:rPr>
              <a:t>garments</a:t>
            </a:r>
            <a:r>
              <a:rPr lang="fi-FI" sz="2800" dirty="0">
                <a:latin typeface="Arial" panose="020B0604020202020204" pitchFamily="34" charset="0"/>
                <a:cs typeface="Arial" panose="020B0604020202020204" pitchFamily="34" charset="0"/>
              </a:rPr>
              <a:t> at a </a:t>
            </a:r>
            <a:r>
              <a:rPr lang="fi-FI" sz="2800" dirty="0" err="1">
                <a:latin typeface="Arial" panose="020B0604020202020204" pitchFamily="34" charset="0"/>
                <a:cs typeface="Arial" panose="020B0604020202020204" pitchFamily="34" charset="0"/>
              </a:rPr>
              <a:t>time</a:t>
            </a:r>
            <a:endParaRPr lang="fi-FI" sz="2800" dirty="0">
              <a:latin typeface="Arial" panose="020B0604020202020204" pitchFamily="34" charset="0"/>
              <a:cs typeface="Arial" panose="020B0604020202020204" pitchFamily="34" charset="0"/>
            </a:endParaRPr>
          </a:p>
          <a:p>
            <a:r>
              <a:rPr lang="fi-FI" sz="2800" dirty="0" err="1">
                <a:latin typeface="Arial" panose="020B0604020202020204" pitchFamily="34" charset="0"/>
                <a:cs typeface="Arial" panose="020B0604020202020204" pitchFamily="34" charset="0"/>
              </a:rPr>
              <a:t>Many</a:t>
            </a:r>
            <a:r>
              <a:rPr lang="fi-FI" sz="2800" dirty="0">
                <a:latin typeface="Arial" panose="020B0604020202020204" pitchFamily="34" charset="0"/>
                <a:cs typeface="Arial" panose="020B0604020202020204" pitchFamily="34" charset="0"/>
              </a:rPr>
              <a:t> </a:t>
            </a:r>
            <a:r>
              <a:rPr lang="fi-FI" sz="2800" dirty="0" err="1">
                <a:latin typeface="Arial" panose="020B0604020202020204" pitchFamily="34" charset="0"/>
                <a:cs typeface="Arial" panose="020B0604020202020204" pitchFamily="34" charset="0"/>
              </a:rPr>
              <a:t>customers</a:t>
            </a:r>
            <a:r>
              <a:rPr lang="fi-FI" sz="2800" dirty="0">
                <a:latin typeface="Arial" panose="020B0604020202020204" pitchFamily="34" charset="0"/>
                <a:cs typeface="Arial" panose="020B0604020202020204" pitchFamily="34" charset="0"/>
              </a:rPr>
              <a:t> </a:t>
            </a:r>
            <a:r>
              <a:rPr lang="fi-FI" sz="2800" dirty="0" err="1">
                <a:latin typeface="Arial" panose="020B0604020202020204" pitchFamily="34" charset="0"/>
                <a:cs typeface="Arial" panose="020B0604020202020204" pitchFamily="34" charset="0"/>
              </a:rPr>
              <a:t>were</a:t>
            </a:r>
            <a:r>
              <a:rPr lang="fi-FI" sz="2800" dirty="0">
                <a:latin typeface="Arial" panose="020B0604020202020204" pitchFamily="34" charset="0"/>
                <a:cs typeface="Arial" panose="020B0604020202020204" pitchFamily="34" charset="0"/>
              </a:rPr>
              <a:t> </a:t>
            </a:r>
            <a:r>
              <a:rPr lang="fi-FI" sz="2800" dirty="0" err="1">
                <a:latin typeface="Arial" panose="020B0604020202020204" pitchFamily="34" charset="0"/>
                <a:cs typeface="Arial" panose="020B0604020202020204" pitchFamily="34" charset="0"/>
              </a:rPr>
              <a:t>retailers-</a:t>
            </a:r>
            <a:r>
              <a:rPr lang="fi-FI" sz="2800" dirty="0">
                <a:latin typeface="Arial" panose="020B0604020202020204" pitchFamily="34" charset="0"/>
                <a:cs typeface="Arial" panose="020B0604020202020204" pitchFamily="34" charset="0"/>
              </a:rPr>
              <a:t> </a:t>
            </a:r>
            <a:r>
              <a:rPr lang="fi-FI" sz="2800" dirty="0" err="1">
                <a:latin typeface="Arial" panose="020B0604020202020204" pitchFamily="34" charset="0"/>
                <a:cs typeface="Arial" panose="020B0604020202020204" pitchFamily="34" charset="0"/>
              </a:rPr>
              <a:t>sold</a:t>
            </a:r>
            <a:r>
              <a:rPr lang="fi-FI" sz="2800" dirty="0">
                <a:latin typeface="Arial" panose="020B0604020202020204" pitchFamily="34" charset="0"/>
                <a:cs typeface="Arial" panose="020B0604020202020204" pitchFamily="34" charset="0"/>
              </a:rPr>
              <a:t> </a:t>
            </a:r>
            <a:r>
              <a:rPr lang="fi-FI" sz="2800" dirty="0" err="1">
                <a:latin typeface="Arial" panose="020B0604020202020204" pitchFamily="34" charset="0"/>
                <a:cs typeface="Arial" panose="020B0604020202020204" pitchFamily="34" charset="0"/>
              </a:rPr>
              <a:t>ready</a:t>
            </a:r>
            <a:r>
              <a:rPr lang="fi-FI" sz="2800" dirty="0">
                <a:latin typeface="Arial" panose="020B0604020202020204" pitchFamily="34" charset="0"/>
                <a:cs typeface="Arial" panose="020B0604020202020204" pitchFamily="34" charset="0"/>
              </a:rPr>
              <a:t> – to – </a:t>
            </a:r>
            <a:r>
              <a:rPr lang="fi-FI" sz="2800" dirty="0" err="1">
                <a:latin typeface="Arial" panose="020B0604020202020204" pitchFamily="34" charset="0"/>
                <a:cs typeface="Arial" panose="020B0604020202020204" pitchFamily="34" charset="0"/>
              </a:rPr>
              <a:t>wear</a:t>
            </a:r>
            <a:r>
              <a:rPr lang="fi-FI" sz="2800" dirty="0">
                <a:latin typeface="Arial" panose="020B0604020202020204" pitchFamily="34" charset="0"/>
                <a:cs typeface="Arial" panose="020B0604020202020204" pitchFamily="34" charset="0"/>
              </a:rPr>
              <a:t> </a:t>
            </a:r>
            <a:r>
              <a:rPr lang="fi-FI" sz="2800" dirty="0" err="1">
                <a:latin typeface="Arial" panose="020B0604020202020204" pitchFamily="34" charset="0"/>
                <a:cs typeface="Arial" panose="020B0604020202020204" pitchFamily="34" charset="0"/>
              </a:rPr>
              <a:t>items</a:t>
            </a:r>
            <a:r>
              <a:rPr lang="fi-FI" sz="2800" dirty="0">
                <a:latin typeface="Arial" panose="020B0604020202020204" pitchFamily="34" charset="0"/>
                <a:cs typeface="Arial" panose="020B0604020202020204" pitchFamily="34" charset="0"/>
              </a:rPr>
              <a:t> </a:t>
            </a:r>
          </a:p>
          <a:p>
            <a:endParaRPr lang="fi-FI" dirty="0"/>
          </a:p>
        </p:txBody>
      </p:sp>
      <p:sp>
        <p:nvSpPr>
          <p:cNvPr id="4" name="Tekstin paikkamerkki 3"/>
          <p:cNvSpPr>
            <a:spLocks noGrp="1"/>
          </p:cNvSpPr>
          <p:nvPr>
            <p:ph type="body" sz="half" idx="2"/>
          </p:nvPr>
        </p:nvSpPr>
        <p:spPr/>
        <p:txBody>
          <a:bodyPr>
            <a:normAutofit/>
          </a:bodyPr>
          <a:lstStyle/>
          <a:p>
            <a:endParaRPr lang="fi-FI"/>
          </a:p>
        </p:txBody>
      </p:sp>
      <p:pic>
        <p:nvPicPr>
          <p:cNvPr id="5" name="Content Placeholder 6" descr="1400_CraftsmenAssemblingEcclesiasticalGarments_Trestles support the work.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457699" y="54702"/>
            <a:ext cx="4686301" cy="6488725"/>
          </a:xfrm>
          <a:prstGeom prst="rect">
            <a:avLst/>
          </a:prstGeom>
        </p:spPr>
      </p:pic>
    </p:spTree>
    <p:extLst>
      <p:ext uri="{BB962C8B-B14F-4D97-AF65-F5344CB8AC3E}">
        <p14:creationId xmlns:p14="http://schemas.microsoft.com/office/powerpoint/2010/main" val="2091545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549323" y="213679"/>
            <a:ext cx="6096000" cy="1143000"/>
          </a:xfrm>
        </p:spPr>
        <p:txBody>
          <a:bodyPr>
            <a:normAutofit/>
          </a:bodyPr>
          <a:lstStyle/>
          <a:p>
            <a:r>
              <a:rPr lang="fi-FI" sz="4000" dirty="0">
                <a:latin typeface="Arial"/>
                <a:cs typeface="Arial"/>
              </a:rPr>
              <a:t>SUMPTUARY LAWS</a:t>
            </a:r>
          </a:p>
        </p:txBody>
      </p:sp>
      <p:sp>
        <p:nvSpPr>
          <p:cNvPr id="3" name="Sisällön paikkamerkki 2"/>
          <p:cNvSpPr>
            <a:spLocks noGrp="1"/>
          </p:cNvSpPr>
          <p:nvPr>
            <p:ph sz="half" idx="1"/>
          </p:nvPr>
        </p:nvSpPr>
        <p:spPr>
          <a:xfrm>
            <a:off x="412936" y="1713788"/>
            <a:ext cx="4088039" cy="4548106"/>
          </a:xfrm>
        </p:spPr>
        <p:txBody>
          <a:bodyPr>
            <a:normAutofit lnSpcReduction="10000"/>
          </a:bodyPr>
          <a:lstStyle/>
          <a:p>
            <a:r>
              <a:rPr lang="fi-FI" dirty="0" err="1">
                <a:latin typeface="Arial"/>
                <a:cs typeface="Arial"/>
              </a:rPr>
              <a:t>Less</a:t>
            </a:r>
            <a:r>
              <a:rPr lang="fi-FI" dirty="0">
                <a:latin typeface="Arial"/>
                <a:cs typeface="Arial"/>
              </a:rPr>
              <a:t> </a:t>
            </a:r>
            <a:r>
              <a:rPr lang="fi-FI" dirty="0" err="1">
                <a:latin typeface="Arial"/>
                <a:cs typeface="Arial"/>
              </a:rPr>
              <a:t>wealthy</a:t>
            </a:r>
            <a:r>
              <a:rPr lang="fi-FI" dirty="0">
                <a:latin typeface="Arial"/>
                <a:cs typeface="Arial"/>
              </a:rPr>
              <a:t> </a:t>
            </a:r>
            <a:r>
              <a:rPr lang="fi-FI" dirty="0" err="1">
                <a:latin typeface="Arial"/>
                <a:cs typeface="Arial"/>
              </a:rPr>
              <a:t>people</a:t>
            </a:r>
            <a:r>
              <a:rPr lang="fi-FI" dirty="0">
                <a:latin typeface="Arial"/>
                <a:cs typeface="Arial"/>
              </a:rPr>
              <a:t> </a:t>
            </a:r>
            <a:r>
              <a:rPr lang="fi-FI" dirty="0" err="1">
                <a:latin typeface="Arial"/>
                <a:cs typeface="Arial"/>
              </a:rPr>
              <a:t>had</a:t>
            </a:r>
            <a:r>
              <a:rPr lang="fi-FI" dirty="0">
                <a:latin typeface="Arial"/>
                <a:cs typeface="Arial"/>
              </a:rPr>
              <a:t> </a:t>
            </a:r>
            <a:r>
              <a:rPr lang="fi-FI" dirty="0" err="1">
                <a:latin typeface="Arial"/>
                <a:cs typeface="Arial"/>
              </a:rPr>
              <a:t>access</a:t>
            </a:r>
            <a:r>
              <a:rPr lang="fi-FI" dirty="0">
                <a:latin typeface="Arial"/>
                <a:cs typeface="Arial"/>
              </a:rPr>
              <a:t> to </a:t>
            </a:r>
            <a:r>
              <a:rPr lang="fi-FI" dirty="0" err="1">
                <a:latin typeface="Arial"/>
                <a:cs typeface="Arial"/>
              </a:rPr>
              <a:t>finer</a:t>
            </a:r>
            <a:r>
              <a:rPr lang="fi-FI" dirty="0">
                <a:latin typeface="Arial"/>
                <a:cs typeface="Arial"/>
              </a:rPr>
              <a:t> </a:t>
            </a:r>
            <a:r>
              <a:rPr lang="fi-FI" dirty="0" err="1">
                <a:latin typeface="Arial"/>
                <a:cs typeface="Arial"/>
              </a:rPr>
              <a:t>materials</a:t>
            </a:r>
            <a:r>
              <a:rPr lang="fi-FI" dirty="0">
                <a:latin typeface="Arial"/>
                <a:cs typeface="Arial"/>
              </a:rPr>
              <a:t> </a:t>
            </a:r>
          </a:p>
          <a:p>
            <a:r>
              <a:rPr lang="fi-FI" dirty="0" err="1">
                <a:latin typeface="Arial"/>
                <a:cs typeface="Arial"/>
              </a:rPr>
              <a:t>Laws</a:t>
            </a:r>
            <a:r>
              <a:rPr lang="fi-FI" dirty="0">
                <a:latin typeface="Arial"/>
                <a:cs typeface="Arial"/>
              </a:rPr>
              <a:t> </a:t>
            </a:r>
            <a:r>
              <a:rPr lang="fi-FI" dirty="0" err="1">
                <a:latin typeface="Arial"/>
                <a:cs typeface="Arial"/>
              </a:rPr>
              <a:t>were</a:t>
            </a:r>
            <a:r>
              <a:rPr lang="fi-FI" dirty="0">
                <a:latin typeface="Arial"/>
                <a:cs typeface="Arial"/>
              </a:rPr>
              <a:t> </a:t>
            </a:r>
            <a:r>
              <a:rPr lang="fi-FI" dirty="0" err="1">
                <a:latin typeface="Arial"/>
                <a:cs typeface="Arial"/>
              </a:rPr>
              <a:t>restricting</a:t>
            </a:r>
            <a:r>
              <a:rPr lang="fi-FI" dirty="0">
                <a:latin typeface="Arial"/>
                <a:cs typeface="Arial"/>
              </a:rPr>
              <a:t> </a:t>
            </a:r>
            <a:r>
              <a:rPr lang="fi-FI" dirty="0" err="1">
                <a:latin typeface="Arial"/>
                <a:cs typeface="Arial"/>
              </a:rPr>
              <a:t>them</a:t>
            </a:r>
            <a:r>
              <a:rPr lang="fi-FI" dirty="0">
                <a:latin typeface="Arial"/>
                <a:cs typeface="Arial"/>
              </a:rPr>
              <a:t> to </a:t>
            </a:r>
            <a:r>
              <a:rPr lang="fi-FI" dirty="0" err="1">
                <a:latin typeface="Arial"/>
                <a:cs typeface="Arial"/>
              </a:rPr>
              <a:t>wear</a:t>
            </a:r>
            <a:r>
              <a:rPr lang="fi-FI" dirty="0">
                <a:latin typeface="Arial"/>
                <a:cs typeface="Arial"/>
              </a:rPr>
              <a:t> </a:t>
            </a:r>
            <a:r>
              <a:rPr lang="fi-FI" dirty="0" err="1">
                <a:latin typeface="Arial"/>
                <a:cs typeface="Arial"/>
              </a:rPr>
              <a:t>same</a:t>
            </a:r>
            <a:r>
              <a:rPr lang="fi-FI" dirty="0">
                <a:latin typeface="Arial"/>
                <a:cs typeface="Arial"/>
              </a:rPr>
              <a:t> </a:t>
            </a:r>
            <a:r>
              <a:rPr lang="fi-FI" dirty="0" err="1">
                <a:latin typeface="Arial"/>
                <a:cs typeface="Arial"/>
              </a:rPr>
              <a:t>garments</a:t>
            </a:r>
            <a:r>
              <a:rPr lang="fi-FI" dirty="0">
                <a:latin typeface="Arial"/>
                <a:cs typeface="Arial"/>
              </a:rPr>
              <a:t> as </a:t>
            </a:r>
            <a:r>
              <a:rPr lang="fi-FI" dirty="0" err="1">
                <a:latin typeface="Arial"/>
                <a:cs typeface="Arial"/>
              </a:rPr>
              <a:t>nobility</a:t>
            </a:r>
            <a:r>
              <a:rPr lang="fi-FI" dirty="0">
                <a:latin typeface="Arial"/>
                <a:cs typeface="Arial"/>
              </a:rPr>
              <a:t> </a:t>
            </a:r>
            <a:r>
              <a:rPr lang="fi-FI" dirty="0" err="1">
                <a:latin typeface="Arial"/>
                <a:cs typeface="Arial"/>
              </a:rPr>
              <a:t>or</a:t>
            </a:r>
            <a:r>
              <a:rPr lang="fi-FI" dirty="0">
                <a:latin typeface="Arial"/>
                <a:cs typeface="Arial"/>
              </a:rPr>
              <a:t> </a:t>
            </a:r>
            <a:r>
              <a:rPr lang="fi-FI" dirty="0" err="1">
                <a:latin typeface="Arial"/>
                <a:cs typeface="Arial"/>
              </a:rPr>
              <a:t>aristocrats</a:t>
            </a:r>
            <a:r>
              <a:rPr lang="fi-FI" dirty="0">
                <a:latin typeface="Arial"/>
                <a:cs typeface="Arial"/>
              </a:rPr>
              <a:t> </a:t>
            </a:r>
          </a:p>
        </p:txBody>
      </p:sp>
      <p:sp>
        <p:nvSpPr>
          <p:cNvPr id="4" name="Tekstin paikkamerkki 3"/>
          <p:cNvSpPr>
            <a:spLocks noGrp="1"/>
          </p:cNvSpPr>
          <p:nvPr>
            <p:ph type="body" sz="half" idx="2"/>
          </p:nvPr>
        </p:nvSpPr>
        <p:spPr>
          <a:xfrm>
            <a:off x="4737867" y="1981200"/>
            <a:ext cx="4177534" cy="4114800"/>
          </a:xfrm>
        </p:spPr>
        <p:txBody>
          <a:bodyPr>
            <a:normAutofit/>
          </a:bodyPr>
          <a:lstStyle/>
          <a:p>
            <a:r>
              <a:rPr lang="fi-FI" dirty="0" err="1">
                <a:latin typeface="Arial"/>
                <a:cs typeface="Arial"/>
              </a:rPr>
              <a:t>Servants</a:t>
            </a:r>
            <a:r>
              <a:rPr lang="fi-FI" dirty="0">
                <a:latin typeface="Arial"/>
                <a:cs typeface="Arial"/>
              </a:rPr>
              <a:t> </a:t>
            </a:r>
            <a:r>
              <a:rPr lang="fi-FI" dirty="0" err="1">
                <a:latin typeface="Arial"/>
                <a:cs typeface="Arial"/>
              </a:rPr>
              <a:t>were</a:t>
            </a:r>
            <a:r>
              <a:rPr lang="fi-FI" dirty="0">
                <a:latin typeface="Arial"/>
                <a:cs typeface="Arial"/>
              </a:rPr>
              <a:t> </a:t>
            </a:r>
            <a:r>
              <a:rPr lang="fi-FI" dirty="0" err="1">
                <a:latin typeface="Arial"/>
                <a:cs typeface="Arial"/>
              </a:rPr>
              <a:t>forbidden</a:t>
            </a:r>
            <a:r>
              <a:rPr lang="fi-FI" dirty="0">
                <a:latin typeface="Arial"/>
                <a:cs typeface="Arial"/>
              </a:rPr>
              <a:t> to </a:t>
            </a:r>
            <a:r>
              <a:rPr lang="fi-FI" dirty="0" err="1">
                <a:latin typeface="Arial"/>
                <a:cs typeface="Arial"/>
              </a:rPr>
              <a:t>wear</a:t>
            </a:r>
            <a:r>
              <a:rPr lang="fi-FI" dirty="0">
                <a:latin typeface="Arial"/>
                <a:cs typeface="Arial"/>
              </a:rPr>
              <a:t> </a:t>
            </a:r>
            <a:r>
              <a:rPr lang="fi-FI" dirty="0" err="1">
                <a:latin typeface="Arial"/>
                <a:cs typeface="Arial"/>
              </a:rPr>
              <a:t>gowns</a:t>
            </a:r>
            <a:r>
              <a:rPr lang="fi-FI" dirty="0">
                <a:latin typeface="Arial"/>
                <a:cs typeface="Arial"/>
              </a:rPr>
              <a:t> </a:t>
            </a:r>
            <a:r>
              <a:rPr lang="fi-FI" dirty="0" err="1">
                <a:latin typeface="Arial"/>
                <a:cs typeface="Arial"/>
              </a:rPr>
              <a:t>that</a:t>
            </a:r>
            <a:r>
              <a:rPr lang="fi-FI" dirty="0">
                <a:latin typeface="Arial"/>
                <a:cs typeface="Arial"/>
              </a:rPr>
              <a:t> </a:t>
            </a:r>
            <a:r>
              <a:rPr lang="fi-FI" dirty="0" err="1">
                <a:latin typeface="Arial"/>
                <a:cs typeface="Arial"/>
              </a:rPr>
              <a:t>touches</a:t>
            </a:r>
            <a:r>
              <a:rPr lang="fi-FI" dirty="0">
                <a:latin typeface="Arial"/>
                <a:cs typeface="Arial"/>
              </a:rPr>
              <a:t> the </a:t>
            </a:r>
            <a:r>
              <a:rPr lang="fi-FI" dirty="0" err="1">
                <a:latin typeface="Arial"/>
                <a:cs typeface="Arial"/>
              </a:rPr>
              <a:t>ground</a:t>
            </a:r>
            <a:endParaRPr lang="fi-FI" dirty="0">
              <a:latin typeface="Arial"/>
              <a:cs typeface="Arial"/>
            </a:endParaRPr>
          </a:p>
          <a:p>
            <a:r>
              <a:rPr lang="fi-FI" dirty="0">
                <a:latin typeface="Arial"/>
                <a:cs typeface="Arial"/>
              </a:rPr>
              <a:t>Word ”</a:t>
            </a:r>
            <a:r>
              <a:rPr lang="fi-FI" dirty="0" err="1">
                <a:latin typeface="Arial"/>
                <a:cs typeface="Arial"/>
              </a:rPr>
              <a:t>fashion</a:t>
            </a:r>
            <a:r>
              <a:rPr lang="fi-FI" dirty="0">
                <a:latin typeface="Arial"/>
                <a:cs typeface="Arial"/>
              </a:rPr>
              <a:t>” </a:t>
            </a:r>
            <a:r>
              <a:rPr lang="fi-FI" dirty="0" err="1">
                <a:latin typeface="Arial"/>
                <a:cs typeface="Arial"/>
              </a:rPr>
              <a:t>early</a:t>
            </a:r>
            <a:r>
              <a:rPr lang="fi-FI" dirty="0">
                <a:latin typeface="Arial"/>
                <a:cs typeface="Arial"/>
              </a:rPr>
              <a:t> 14th </a:t>
            </a:r>
            <a:r>
              <a:rPr lang="fi-FI" dirty="0" err="1">
                <a:latin typeface="Arial"/>
                <a:cs typeface="Arial"/>
              </a:rPr>
              <a:t>century</a:t>
            </a:r>
            <a:endParaRPr lang="fi-FI" dirty="0">
              <a:latin typeface="Arial"/>
              <a:cs typeface="Arial"/>
            </a:endParaRPr>
          </a:p>
          <a:p>
            <a:endParaRPr lang="fi-FI" dirty="0">
              <a:latin typeface="Arial"/>
              <a:cs typeface="Arial"/>
            </a:endParaRPr>
          </a:p>
        </p:txBody>
      </p:sp>
    </p:spTree>
    <p:extLst>
      <p:ext uri="{BB962C8B-B14F-4D97-AF65-F5344CB8AC3E}">
        <p14:creationId xmlns:p14="http://schemas.microsoft.com/office/powerpoint/2010/main" val="3406032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sz="half" idx="1"/>
          </p:nvPr>
        </p:nvSpPr>
        <p:spPr>
          <a:xfrm>
            <a:off x="504721" y="1981200"/>
            <a:ext cx="4706676" cy="4114800"/>
          </a:xfrm>
        </p:spPr>
        <p:txBody>
          <a:bodyPr/>
          <a:lstStyle/>
          <a:p>
            <a:r>
              <a:rPr lang="fi-FI" dirty="0" err="1">
                <a:latin typeface="Arial"/>
                <a:cs typeface="Arial"/>
              </a:rPr>
              <a:t>Two</a:t>
            </a:r>
            <a:r>
              <a:rPr lang="fi-FI" dirty="0">
                <a:latin typeface="Arial"/>
                <a:cs typeface="Arial"/>
              </a:rPr>
              <a:t> </a:t>
            </a:r>
            <a:r>
              <a:rPr lang="fi-FI" dirty="0" err="1">
                <a:latin typeface="Arial"/>
                <a:cs typeface="Arial"/>
              </a:rPr>
              <a:t>servants</a:t>
            </a:r>
            <a:r>
              <a:rPr lang="fi-FI" dirty="0">
                <a:latin typeface="Arial"/>
                <a:cs typeface="Arial"/>
              </a:rPr>
              <a:t> </a:t>
            </a:r>
            <a:r>
              <a:rPr lang="fi-FI" dirty="0" err="1">
                <a:latin typeface="Arial"/>
                <a:cs typeface="Arial"/>
              </a:rPr>
              <a:t>dress</a:t>
            </a:r>
            <a:r>
              <a:rPr lang="fi-FI" dirty="0">
                <a:latin typeface="Arial"/>
                <a:cs typeface="Arial"/>
              </a:rPr>
              <a:t> </a:t>
            </a:r>
            <a:r>
              <a:rPr lang="fi-FI" dirty="0" err="1">
                <a:latin typeface="Arial"/>
                <a:cs typeface="Arial"/>
              </a:rPr>
              <a:t>detail</a:t>
            </a:r>
            <a:r>
              <a:rPr lang="fi-FI" dirty="0">
                <a:latin typeface="Arial"/>
                <a:cs typeface="Arial"/>
              </a:rPr>
              <a:t> </a:t>
            </a:r>
            <a:r>
              <a:rPr lang="fi-FI" dirty="0" err="1">
                <a:latin typeface="Arial"/>
                <a:cs typeface="Arial"/>
              </a:rPr>
              <a:t>circa</a:t>
            </a:r>
            <a:r>
              <a:rPr lang="fi-FI" dirty="0">
                <a:latin typeface="Arial"/>
                <a:cs typeface="Arial"/>
              </a:rPr>
              <a:t> 1450</a:t>
            </a:r>
          </a:p>
          <a:p>
            <a:r>
              <a:rPr lang="fi-FI" dirty="0" err="1">
                <a:latin typeface="Arial"/>
                <a:cs typeface="Arial"/>
              </a:rPr>
              <a:t>Servants</a:t>
            </a:r>
            <a:r>
              <a:rPr lang="fi-FI" dirty="0">
                <a:latin typeface="Arial"/>
                <a:cs typeface="Arial"/>
              </a:rPr>
              <a:t> </a:t>
            </a:r>
            <a:r>
              <a:rPr lang="fi-FI" dirty="0" err="1">
                <a:latin typeface="Arial"/>
                <a:cs typeface="Arial"/>
              </a:rPr>
              <a:t>needed</a:t>
            </a:r>
            <a:r>
              <a:rPr lang="fi-FI" dirty="0">
                <a:latin typeface="Arial"/>
                <a:cs typeface="Arial"/>
              </a:rPr>
              <a:t> to </a:t>
            </a:r>
            <a:r>
              <a:rPr lang="fi-FI" dirty="0" err="1">
                <a:latin typeface="Arial"/>
                <a:cs typeface="Arial"/>
              </a:rPr>
              <a:t>be</a:t>
            </a:r>
            <a:r>
              <a:rPr lang="fi-FI" dirty="0">
                <a:latin typeface="Arial"/>
                <a:cs typeface="Arial"/>
              </a:rPr>
              <a:t> </a:t>
            </a:r>
            <a:r>
              <a:rPr lang="fi-FI" dirty="0" err="1">
                <a:latin typeface="Arial"/>
                <a:cs typeface="Arial"/>
              </a:rPr>
              <a:t>visible</a:t>
            </a:r>
            <a:r>
              <a:rPr lang="fi-FI" dirty="0">
                <a:latin typeface="Arial"/>
                <a:cs typeface="Arial"/>
              </a:rPr>
              <a:t> </a:t>
            </a:r>
            <a:r>
              <a:rPr lang="fi-FI" dirty="0" err="1">
                <a:latin typeface="Arial"/>
                <a:cs typeface="Arial"/>
              </a:rPr>
              <a:t>by</a:t>
            </a:r>
            <a:r>
              <a:rPr lang="fi-FI" dirty="0">
                <a:latin typeface="Arial"/>
                <a:cs typeface="Arial"/>
              </a:rPr>
              <a:t> </a:t>
            </a:r>
            <a:r>
              <a:rPr lang="fi-FI" dirty="0" err="1">
                <a:latin typeface="Arial"/>
                <a:cs typeface="Arial"/>
              </a:rPr>
              <a:t>law</a:t>
            </a:r>
            <a:r>
              <a:rPr lang="fi-FI" dirty="0">
                <a:latin typeface="Arial"/>
                <a:cs typeface="Arial"/>
              </a:rPr>
              <a:t>, </a:t>
            </a:r>
            <a:r>
              <a:rPr lang="fi-FI" dirty="0" err="1">
                <a:latin typeface="Arial"/>
                <a:cs typeface="Arial"/>
              </a:rPr>
              <a:t>defined</a:t>
            </a:r>
            <a:r>
              <a:rPr lang="fi-FI" dirty="0">
                <a:latin typeface="Arial"/>
                <a:cs typeface="Arial"/>
              </a:rPr>
              <a:t> </a:t>
            </a:r>
            <a:r>
              <a:rPr lang="fi-FI" dirty="0" err="1">
                <a:latin typeface="Arial"/>
                <a:cs typeface="Arial"/>
              </a:rPr>
              <a:t>with</a:t>
            </a:r>
            <a:r>
              <a:rPr lang="fi-FI" dirty="0">
                <a:latin typeface="Arial"/>
                <a:cs typeface="Arial"/>
              </a:rPr>
              <a:t> </a:t>
            </a:r>
            <a:r>
              <a:rPr lang="fi-FI" dirty="0" err="1">
                <a:latin typeface="Arial"/>
                <a:cs typeface="Arial"/>
              </a:rPr>
              <a:t>accurate</a:t>
            </a:r>
            <a:r>
              <a:rPr lang="fi-FI" dirty="0">
                <a:latin typeface="Arial"/>
                <a:cs typeface="Arial"/>
              </a:rPr>
              <a:t> </a:t>
            </a:r>
            <a:r>
              <a:rPr lang="fi-FI" dirty="0" err="1">
                <a:latin typeface="Arial"/>
                <a:cs typeface="Arial"/>
              </a:rPr>
              <a:t>clothing</a:t>
            </a:r>
            <a:endParaRPr lang="fi-FI" dirty="0">
              <a:latin typeface="Arial"/>
              <a:cs typeface="Arial"/>
            </a:endParaRPr>
          </a:p>
        </p:txBody>
      </p:sp>
      <p:sp>
        <p:nvSpPr>
          <p:cNvPr id="4" name="Tekstin paikkamerkki 3"/>
          <p:cNvSpPr>
            <a:spLocks noGrp="1"/>
          </p:cNvSpPr>
          <p:nvPr>
            <p:ph type="body" sz="half" idx="2"/>
          </p:nvPr>
        </p:nvSpPr>
        <p:spPr/>
        <p:txBody>
          <a:bodyPr/>
          <a:lstStyle/>
          <a:p>
            <a:endParaRPr lang="fi-FI"/>
          </a:p>
        </p:txBody>
      </p:sp>
      <p:pic>
        <p:nvPicPr>
          <p:cNvPr id="5" name="Kuva 4" descr="Skannaa.jpe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11397" y="-42507"/>
            <a:ext cx="3052643" cy="6900507"/>
          </a:xfrm>
          <a:prstGeom prst="rect">
            <a:avLst/>
          </a:prstGeom>
        </p:spPr>
      </p:pic>
    </p:spTree>
    <p:extLst>
      <p:ext uri="{BB962C8B-B14F-4D97-AF65-F5344CB8AC3E}">
        <p14:creationId xmlns:p14="http://schemas.microsoft.com/office/powerpoint/2010/main" val="746581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584618" y="362624"/>
            <a:ext cx="6096000" cy="1143000"/>
          </a:xfrm>
        </p:spPr>
        <p:txBody>
          <a:bodyPr>
            <a:normAutofit/>
          </a:bodyPr>
          <a:lstStyle/>
          <a:p>
            <a:r>
              <a:rPr lang="fi-FI" sz="4000" u="sng" dirty="0" err="1">
                <a:latin typeface="Arial"/>
                <a:cs typeface="Arial"/>
              </a:rPr>
              <a:t>Womens</a:t>
            </a:r>
            <a:r>
              <a:rPr lang="fi-FI" sz="4000" u="sng" dirty="0">
                <a:latin typeface="Arial"/>
                <a:cs typeface="Arial"/>
              </a:rPr>
              <a:t> </a:t>
            </a:r>
            <a:r>
              <a:rPr lang="fi-FI" sz="4000" u="sng" dirty="0" err="1">
                <a:latin typeface="Arial"/>
                <a:cs typeface="Arial"/>
              </a:rPr>
              <a:t>garments</a:t>
            </a:r>
            <a:endParaRPr lang="fi-FI" sz="4000" u="sng" dirty="0">
              <a:latin typeface="Arial"/>
              <a:cs typeface="Arial"/>
            </a:endParaRPr>
          </a:p>
        </p:txBody>
      </p:sp>
      <p:sp>
        <p:nvSpPr>
          <p:cNvPr id="3" name="Sisällön paikkamerkki 2"/>
          <p:cNvSpPr>
            <a:spLocks noGrp="1"/>
          </p:cNvSpPr>
          <p:nvPr>
            <p:ph sz="half" idx="1"/>
          </p:nvPr>
        </p:nvSpPr>
        <p:spPr>
          <a:xfrm>
            <a:off x="543873" y="1751865"/>
            <a:ext cx="4130658" cy="4114800"/>
          </a:xfrm>
        </p:spPr>
        <p:txBody>
          <a:bodyPr>
            <a:normAutofit fontScale="92500" lnSpcReduction="20000"/>
          </a:bodyPr>
          <a:lstStyle/>
          <a:p>
            <a:r>
              <a:rPr lang="fi-FI" dirty="0" err="1">
                <a:latin typeface="Arial"/>
                <a:cs typeface="Arial"/>
              </a:rPr>
              <a:t>Camicia</a:t>
            </a:r>
            <a:r>
              <a:rPr lang="fi-FI" dirty="0">
                <a:latin typeface="Arial"/>
                <a:cs typeface="Arial"/>
              </a:rPr>
              <a:t>/ </a:t>
            </a:r>
            <a:r>
              <a:rPr lang="fi-FI" dirty="0" err="1">
                <a:latin typeface="Arial"/>
                <a:cs typeface="Arial"/>
              </a:rPr>
              <a:t>chemice</a:t>
            </a:r>
            <a:r>
              <a:rPr lang="fi-FI" dirty="0">
                <a:latin typeface="Arial"/>
                <a:cs typeface="Arial"/>
              </a:rPr>
              <a:t> </a:t>
            </a:r>
            <a:r>
              <a:rPr lang="fi-FI" dirty="0" err="1">
                <a:latin typeface="Arial"/>
                <a:cs typeface="Arial"/>
              </a:rPr>
              <a:t>was</a:t>
            </a:r>
            <a:r>
              <a:rPr lang="fi-FI" dirty="0">
                <a:latin typeface="Arial"/>
                <a:cs typeface="Arial"/>
              </a:rPr>
              <a:t> </a:t>
            </a:r>
            <a:r>
              <a:rPr lang="fi-FI" dirty="0" err="1">
                <a:latin typeface="Arial"/>
                <a:cs typeface="Arial"/>
              </a:rPr>
              <a:t>undergarment</a:t>
            </a:r>
            <a:r>
              <a:rPr lang="fi-FI" dirty="0">
                <a:latin typeface="Arial"/>
                <a:cs typeface="Arial"/>
              </a:rPr>
              <a:t>, </a:t>
            </a:r>
            <a:r>
              <a:rPr lang="fi-FI" dirty="0" err="1">
                <a:latin typeface="Arial"/>
                <a:cs typeface="Arial"/>
              </a:rPr>
              <a:t>silk</a:t>
            </a:r>
            <a:r>
              <a:rPr lang="fi-FI" dirty="0">
                <a:latin typeface="Arial"/>
                <a:cs typeface="Arial"/>
              </a:rPr>
              <a:t>, </a:t>
            </a:r>
            <a:r>
              <a:rPr lang="fi-FI" dirty="0" err="1">
                <a:latin typeface="Arial"/>
                <a:cs typeface="Arial"/>
              </a:rPr>
              <a:t>linen</a:t>
            </a:r>
            <a:r>
              <a:rPr lang="fi-FI" dirty="0">
                <a:latin typeface="Arial"/>
                <a:cs typeface="Arial"/>
              </a:rPr>
              <a:t> </a:t>
            </a:r>
            <a:r>
              <a:rPr lang="fi-FI" dirty="0" err="1">
                <a:latin typeface="Arial"/>
                <a:cs typeface="Arial"/>
              </a:rPr>
              <a:t>or</a:t>
            </a:r>
            <a:r>
              <a:rPr lang="fi-FI" dirty="0">
                <a:latin typeface="Arial"/>
                <a:cs typeface="Arial"/>
              </a:rPr>
              <a:t> </a:t>
            </a:r>
            <a:r>
              <a:rPr lang="fi-FI" dirty="0" err="1">
                <a:latin typeface="Arial"/>
                <a:cs typeface="Arial"/>
              </a:rPr>
              <a:t>cotton</a:t>
            </a:r>
            <a:r>
              <a:rPr lang="fi-FI" dirty="0">
                <a:latin typeface="Arial"/>
                <a:cs typeface="Arial"/>
              </a:rPr>
              <a:t> and </a:t>
            </a:r>
            <a:r>
              <a:rPr lang="fi-FI" dirty="0" err="1">
                <a:latin typeface="Arial"/>
                <a:cs typeface="Arial"/>
              </a:rPr>
              <a:t>unbleached</a:t>
            </a:r>
            <a:r>
              <a:rPr lang="fi-FI" dirty="0">
                <a:latin typeface="Arial"/>
                <a:cs typeface="Arial"/>
              </a:rPr>
              <a:t> </a:t>
            </a:r>
            <a:r>
              <a:rPr lang="fi-FI" dirty="0" err="1">
                <a:latin typeface="Arial"/>
                <a:cs typeface="Arial"/>
              </a:rPr>
              <a:t>or</a:t>
            </a:r>
            <a:r>
              <a:rPr lang="fi-FI" dirty="0">
                <a:latin typeface="Arial"/>
                <a:cs typeface="Arial"/>
              </a:rPr>
              <a:t> </a:t>
            </a:r>
            <a:r>
              <a:rPr lang="fi-FI" dirty="0" err="1">
                <a:latin typeface="Arial"/>
                <a:cs typeface="Arial"/>
              </a:rPr>
              <a:t>pearly</a:t>
            </a:r>
            <a:r>
              <a:rPr lang="fi-FI" dirty="0">
                <a:latin typeface="Arial"/>
                <a:cs typeface="Arial"/>
              </a:rPr>
              <a:t> white </a:t>
            </a:r>
            <a:r>
              <a:rPr lang="fi-FI" dirty="0" err="1">
                <a:latin typeface="Arial"/>
                <a:cs typeface="Arial"/>
              </a:rPr>
              <a:t>depending</a:t>
            </a:r>
            <a:r>
              <a:rPr lang="fi-FI" dirty="0">
                <a:latin typeface="Arial"/>
                <a:cs typeface="Arial"/>
              </a:rPr>
              <a:t> of the </a:t>
            </a:r>
            <a:r>
              <a:rPr lang="fi-FI" dirty="0" err="1">
                <a:latin typeface="Arial"/>
                <a:cs typeface="Arial"/>
              </a:rPr>
              <a:t>wearer</a:t>
            </a:r>
            <a:endParaRPr lang="fi-FI" dirty="0">
              <a:latin typeface="Arial"/>
              <a:cs typeface="Arial"/>
            </a:endParaRPr>
          </a:p>
          <a:p>
            <a:r>
              <a:rPr lang="fi-FI" dirty="0" err="1">
                <a:latin typeface="Arial"/>
                <a:cs typeface="Arial"/>
              </a:rPr>
              <a:t>It</a:t>
            </a:r>
            <a:r>
              <a:rPr lang="fi-FI" dirty="0">
                <a:latin typeface="Arial"/>
                <a:cs typeface="Arial"/>
              </a:rPr>
              <a:t> is </a:t>
            </a:r>
            <a:r>
              <a:rPr lang="fi-FI" dirty="0" err="1">
                <a:latin typeface="Arial"/>
                <a:cs typeface="Arial"/>
              </a:rPr>
              <a:t>always</a:t>
            </a:r>
            <a:r>
              <a:rPr lang="fi-FI" dirty="0">
                <a:latin typeface="Arial"/>
                <a:cs typeface="Arial"/>
              </a:rPr>
              <a:t> </a:t>
            </a:r>
            <a:r>
              <a:rPr lang="fi-FI" dirty="0" err="1">
                <a:latin typeface="Arial"/>
                <a:cs typeface="Arial"/>
              </a:rPr>
              <a:t>visible</a:t>
            </a:r>
            <a:r>
              <a:rPr lang="fi-FI" dirty="0">
                <a:latin typeface="Arial"/>
                <a:cs typeface="Arial"/>
              </a:rPr>
              <a:t> </a:t>
            </a:r>
            <a:r>
              <a:rPr lang="fi-FI" dirty="0" err="1">
                <a:latin typeface="Arial"/>
                <a:cs typeface="Arial"/>
              </a:rPr>
              <a:t>from</a:t>
            </a:r>
            <a:r>
              <a:rPr lang="fi-FI" dirty="0">
                <a:latin typeface="Arial"/>
                <a:cs typeface="Arial"/>
              </a:rPr>
              <a:t> </a:t>
            </a:r>
            <a:r>
              <a:rPr lang="fi-FI" dirty="0" err="1">
                <a:latin typeface="Arial"/>
                <a:cs typeface="Arial"/>
              </a:rPr>
              <a:t>some</a:t>
            </a:r>
            <a:r>
              <a:rPr lang="fi-FI" dirty="0">
                <a:latin typeface="Arial"/>
                <a:cs typeface="Arial"/>
              </a:rPr>
              <a:t> </a:t>
            </a:r>
            <a:r>
              <a:rPr lang="fi-FI" dirty="0" err="1">
                <a:latin typeface="Arial"/>
                <a:cs typeface="Arial"/>
              </a:rPr>
              <a:t>parts</a:t>
            </a:r>
            <a:r>
              <a:rPr lang="fi-FI" dirty="0">
                <a:latin typeface="Arial"/>
                <a:cs typeface="Arial"/>
              </a:rPr>
              <a:t> of the </a:t>
            </a:r>
            <a:r>
              <a:rPr lang="fi-FI" dirty="0" err="1">
                <a:latin typeface="Arial"/>
                <a:cs typeface="Arial"/>
              </a:rPr>
              <a:t>over</a:t>
            </a:r>
            <a:r>
              <a:rPr lang="fi-FI" dirty="0">
                <a:latin typeface="Arial"/>
                <a:cs typeface="Arial"/>
              </a:rPr>
              <a:t> </a:t>
            </a:r>
            <a:r>
              <a:rPr lang="fi-FI" dirty="0" err="1">
                <a:latin typeface="Arial"/>
                <a:cs typeface="Arial"/>
              </a:rPr>
              <a:t>layer</a:t>
            </a:r>
            <a:r>
              <a:rPr lang="fi-FI" dirty="0">
                <a:latin typeface="Arial"/>
                <a:cs typeface="Arial"/>
              </a:rPr>
              <a:t> </a:t>
            </a:r>
          </a:p>
        </p:txBody>
      </p:sp>
      <p:sp>
        <p:nvSpPr>
          <p:cNvPr id="4" name="Tekstin paikkamerkki 3"/>
          <p:cNvSpPr>
            <a:spLocks noGrp="1"/>
          </p:cNvSpPr>
          <p:nvPr>
            <p:ph type="body" sz="half" idx="2"/>
          </p:nvPr>
        </p:nvSpPr>
        <p:spPr>
          <a:xfrm>
            <a:off x="4939127" y="1981200"/>
            <a:ext cx="3976273" cy="4114800"/>
          </a:xfrm>
        </p:spPr>
        <p:txBody>
          <a:bodyPr>
            <a:normAutofit fontScale="92500" lnSpcReduction="20000"/>
          </a:bodyPr>
          <a:lstStyle/>
          <a:p>
            <a:r>
              <a:rPr lang="fi-FI" dirty="0" err="1">
                <a:latin typeface="Arial"/>
                <a:cs typeface="Arial"/>
              </a:rPr>
              <a:t>Overdress</a:t>
            </a:r>
            <a:r>
              <a:rPr lang="fi-FI" dirty="0">
                <a:latin typeface="Arial"/>
                <a:cs typeface="Arial"/>
              </a:rPr>
              <a:t> </a:t>
            </a:r>
            <a:r>
              <a:rPr lang="fi-FI" dirty="0" err="1">
                <a:latin typeface="Arial"/>
                <a:cs typeface="Arial"/>
              </a:rPr>
              <a:t>was</a:t>
            </a:r>
            <a:r>
              <a:rPr lang="fi-FI" dirty="0">
                <a:latin typeface="Arial"/>
                <a:cs typeface="Arial"/>
              </a:rPr>
              <a:t> </a:t>
            </a:r>
            <a:r>
              <a:rPr lang="fi-FI" dirty="0" err="1">
                <a:latin typeface="Arial"/>
                <a:cs typeface="Arial"/>
              </a:rPr>
              <a:t>cioppa</a:t>
            </a:r>
            <a:endParaRPr lang="fi-FI" dirty="0">
              <a:latin typeface="Arial"/>
              <a:cs typeface="Arial"/>
            </a:endParaRPr>
          </a:p>
          <a:p>
            <a:r>
              <a:rPr lang="fi-FI" dirty="0">
                <a:latin typeface="Arial"/>
                <a:cs typeface="Arial"/>
              </a:rPr>
              <a:t>Third </a:t>
            </a:r>
            <a:r>
              <a:rPr lang="fi-FI" dirty="0" err="1">
                <a:latin typeface="Arial"/>
                <a:cs typeface="Arial"/>
              </a:rPr>
              <a:t>layer</a:t>
            </a:r>
            <a:r>
              <a:rPr lang="fi-FI" dirty="0">
                <a:latin typeface="Arial"/>
                <a:cs typeface="Arial"/>
              </a:rPr>
              <a:t> </a:t>
            </a:r>
            <a:r>
              <a:rPr lang="fi-FI" dirty="0" err="1">
                <a:latin typeface="Arial"/>
                <a:cs typeface="Arial"/>
              </a:rPr>
              <a:t>elaborate</a:t>
            </a:r>
            <a:r>
              <a:rPr lang="fi-FI" dirty="0">
                <a:latin typeface="Arial"/>
                <a:cs typeface="Arial"/>
              </a:rPr>
              <a:t> </a:t>
            </a:r>
            <a:r>
              <a:rPr lang="fi-FI" dirty="0" err="1">
                <a:latin typeface="Arial"/>
                <a:cs typeface="Arial"/>
              </a:rPr>
              <a:t>houppelande</a:t>
            </a:r>
            <a:r>
              <a:rPr lang="fi-FI" dirty="0">
                <a:latin typeface="Arial"/>
                <a:cs typeface="Arial"/>
              </a:rPr>
              <a:t> with </a:t>
            </a:r>
            <a:r>
              <a:rPr lang="fi-FI" dirty="0" err="1">
                <a:latin typeface="Arial"/>
                <a:cs typeface="Arial"/>
              </a:rPr>
              <a:t>detachable</a:t>
            </a:r>
            <a:r>
              <a:rPr lang="fi-FI" dirty="0">
                <a:latin typeface="Arial"/>
                <a:cs typeface="Arial"/>
              </a:rPr>
              <a:t> </a:t>
            </a:r>
            <a:r>
              <a:rPr lang="fi-FI" dirty="0" err="1">
                <a:latin typeface="Arial"/>
                <a:cs typeface="Arial"/>
              </a:rPr>
              <a:t>sleeves</a:t>
            </a:r>
            <a:endParaRPr lang="fi-FI" dirty="0">
              <a:latin typeface="Arial"/>
              <a:cs typeface="Arial"/>
            </a:endParaRPr>
          </a:p>
          <a:p>
            <a:r>
              <a:rPr lang="fi-FI" dirty="0" err="1">
                <a:latin typeface="Arial"/>
                <a:cs typeface="Arial"/>
              </a:rPr>
              <a:t>Cloak</a:t>
            </a:r>
            <a:r>
              <a:rPr lang="fi-FI" dirty="0">
                <a:latin typeface="Arial"/>
                <a:cs typeface="Arial"/>
              </a:rPr>
              <a:t> on </a:t>
            </a:r>
            <a:r>
              <a:rPr lang="fi-FI" dirty="0" err="1">
                <a:latin typeface="Arial"/>
                <a:cs typeface="Arial"/>
              </a:rPr>
              <a:t>women</a:t>
            </a:r>
            <a:r>
              <a:rPr lang="fi-FI" dirty="0">
                <a:latin typeface="Arial"/>
                <a:cs typeface="Arial"/>
              </a:rPr>
              <a:t> outside at </a:t>
            </a:r>
            <a:r>
              <a:rPr lang="fi-FI" dirty="0" err="1">
                <a:latin typeface="Arial"/>
                <a:cs typeface="Arial"/>
              </a:rPr>
              <a:t>all</a:t>
            </a:r>
            <a:r>
              <a:rPr lang="fi-FI" dirty="0">
                <a:latin typeface="Arial"/>
                <a:cs typeface="Arial"/>
              </a:rPr>
              <a:t> </a:t>
            </a:r>
            <a:r>
              <a:rPr lang="fi-FI" dirty="0" err="1">
                <a:latin typeface="Arial"/>
                <a:cs typeface="Arial"/>
              </a:rPr>
              <a:t>times</a:t>
            </a:r>
            <a:r>
              <a:rPr lang="fi-FI" dirty="0">
                <a:latin typeface="Arial"/>
                <a:cs typeface="Arial"/>
              </a:rPr>
              <a:t>, </a:t>
            </a:r>
            <a:r>
              <a:rPr lang="fi-FI" dirty="0" err="1">
                <a:latin typeface="Arial"/>
                <a:cs typeface="Arial"/>
              </a:rPr>
              <a:t>often</a:t>
            </a:r>
            <a:r>
              <a:rPr lang="fi-FI" dirty="0">
                <a:latin typeface="Arial"/>
                <a:cs typeface="Arial"/>
              </a:rPr>
              <a:t> </a:t>
            </a:r>
            <a:r>
              <a:rPr lang="fi-FI" dirty="0" err="1">
                <a:latin typeface="Arial"/>
                <a:cs typeface="Arial"/>
              </a:rPr>
              <a:t>very</a:t>
            </a:r>
            <a:r>
              <a:rPr lang="fi-FI" dirty="0">
                <a:latin typeface="Arial"/>
                <a:cs typeface="Arial"/>
              </a:rPr>
              <a:t> </a:t>
            </a:r>
            <a:r>
              <a:rPr lang="fi-FI" dirty="0" err="1">
                <a:latin typeface="Arial"/>
                <a:cs typeface="Arial"/>
              </a:rPr>
              <a:t>decorated</a:t>
            </a:r>
            <a:endParaRPr lang="fi-FI" dirty="0">
              <a:latin typeface="Arial"/>
              <a:cs typeface="Arial"/>
            </a:endParaRPr>
          </a:p>
        </p:txBody>
      </p:sp>
    </p:spTree>
    <p:extLst>
      <p:ext uri="{BB962C8B-B14F-4D97-AF65-F5344CB8AC3E}">
        <p14:creationId xmlns:p14="http://schemas.microsoft.com/office/powerpoint/2010/main" val="2877315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0" y="0"/>
            <a:ext cx="9144000" cy="1143000"/>
          </a:xfrm>
        </p:spPr>
        <p:txBody>
          <a:bodyPr/>
          <a:lstStyle/>
          <a:p>
            <a:r>
              <a:rPr lang="en-US" sz="2000" dirty="0">
                <a:latin typeface="Arial" charset="0"/>
                <a:ea typeface="ＭＳ Ｐゴシック" charset="0"/>
                <a:cs typeface="ＭＳ Ｐゴシック" charset="0"/>
              </a:rPr>
              <a:t>1486-90 The birth of the Virgin Mary in </a:t>
            </a:r>
            <a:br>
              <a:rPr lang="en-US" sz="2000" dirty="0">
                <a:latin typeface="Arial" charset="0"/>
                <a:ea typeface="ＭＳ Ｐゴシック" charset="0"/>
                <a:cs typeface="ＭＳ Ｐゴシック" charset="0"/>
              </a:rPr>
            </a:br>
            <a:r>
              <a:rPr lang="en-US" sz="2000" dirty="0" err="1">
                <a:latin typeface="Arial" charset="0"/>
                <a:ea typeface="ＭＳ Ｐゴシック" charset="0"/>
                <a:cs typeface="ＭＳ Ｐゴシック" charset="0"/>
              </a:rPr>
              <a:t>Tournabuoni</a:t>
            </a:r>
            <a:r>
              <a:rPr lang="en-US" sz="2000" dirty="0">
                <a:latin typeface="Arial" charset="0"/>
                <a:ea typeface="ＭＳ Ｐゴシック" charset="0"/>
                <a:cs typeface="ＭＳ Ｐゴシック" charset="0"/>
              </a:rPr>
              <a:t> Chapel, Santa Maria Novella, Florence by Gentileschi</a:t>
            </a:r>
          </a:p>
        </p:txBody>
      </p:sp>
      <p:pic>
        <p:nvPicPr>
          <p:cNvPr id="48130" name="Content Placeholder 5" descr="Birth of St Mary in Santa Maria Novella, Florence, Tornabuoni Chapel 1486-90, Domenico Ghirlandaio.jpg"/>
          <p:cNvPicPr>
            <a:picLocks noGrp="1" noChangeAspect="1"/>
          </p:cNvPicPr>
          <p:nvPr>
            <p:ph idx="1"/>
          </p:nvPr>
        </p:nvPicPr>
        <p:blipFill>
          <a:blip r:embed="rId3" cstate="print">
            <a:extLst>
              <a:ext uri="{28A0092B-C50C-407E-A947-70E740481C1C}">
                <a14:useLocalDpi xmlns:a14="http://schemas.microsoft.com/office/drawing/2010/main"/>
              </a:ext>
            </a:extLst>
          </a:blip>
          <a:srcRect t="-7365" b="-7365"/>
          <a:stretch>
            <a:fillRect/>
          </a:stretch>
        </p:blipFill>
        <p:spPr>
          <a:xfrm>
            <a:off x="3091379" y="3090807"/>
            <a:ext cx="6052621" cy="4084692"/>
          </a:xfrm>
        </p:spPr>
      </p:pic>
      <p:pic>
        <p:nvPicPr>
          <p:cNvPr id="4" name="Content Placeholder 5" descr="Birth of St Mary in Santa Maria Novella, Florence, Tornabuoni Chapel 1486-90, Domenico Ghirlandaio.jpg"/>
          <p:cNvPicPr>
            <a:picLocks noChangeAspect="1"/>
          </p:cNvPicPr>
          <p:nvPr/>
        </p:nvPicPr>
        <p:blipFill rotWithShape="1">
          <a:blip r:embed="rId4" cstate="print">
            <a:extLst>
              <a:ext uri="{28A0092B-C50C-407E-A947-70E740481C1C}">
                <a14:useLocalDpi xmlns:a14="http://schemas.microsoft.com/office/drawing/2010/main"/>
              </a:ext>
            </a:extLst>
          </a:blip>
          <a:srcRect b="-3299"/>
          <a:stretch/>
        </p:blipFill>
        <p:spPr>
          <a:xfrm>
            <a:off x="334230" y="1143000"/>
            <a:ext cx="3565129" cy="4379353"/>
          </a:xfrm>
          <a:prstGeom prst="rect">
            <a:avLst/>
          </a:prstGeom>
        </p:spPr>
      </p:pic>
    </p:spTree>
    <p:extLst>
      <p:ext uri="{BB962C8B-B14F-4D97-AF65-F5344CB8AC3E}">
        <p14:creationId xmlns:p14="http://schemas.microsoft.com/office/powerpoint/2010/main" val="1765880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61637" y="45083"/>
            <a:ext cx="6096000" cy="1143000"/>
          </a:xfrm>
        </p:spPr>
        <p:txBody>
          <a:bodyPr>
            <a:normAutofit/>
          </a:bodyPr>
          <a:lstStyle/>
          <a:p>
            <a:pPr algn="l"/>
            <a:r>
              <a:rPr lang="fi-FI" sz="4000" dirty="0" err="1">
                <a:latin typeface="Arial"/>
                <a:cs typeface="Arial"/>
              </a:rPr>
              <a:t>Sleeves</a:t>
            </a:r>
            <a:endParaRPr lang="fi-FI" sz="4000" dirty="0">
              <a:latin typeface="Arial"/>
              <a:cs typeface="Arial"/>
            </a:endParaRPr>
          </a:p>
        </p:txBody>
      </p:sp>
      <p:sp>
        <p:nvSpPr>
          <p:cNvPr id="3" name="Sisällön paikkamerkki 2"/>
          <p:cNvSpPr>
            <a:spLocks noGrp="1"/>
          </p:cNvSpPr>
          <p:nvPr>
            <p:ph sz="half" idx="1"/>
          </p:nvPr>
        </p:nvSpPr>
        <p:spPr>
          <a:xfrm>
            <a:off x="261637" y="1188082"/>
            <a:ext cx="4395253" cy="5180375"/>
          </a:xfrm>
        </p:spPr>
        <p:txBody>
          <a:bodyPr>
            <a:normAutofit/>
          </a:bodyPr>
          <a:lstStyle/>
          <a:p>
            <a:r>
              <a:rPr lang="en-GB" sz="2800" dirty="0">
                <a:latin typeface="Arial"/>
                <a:cs typeface="Arial"/>
              </a:rPr>
              <a:t>Were main part of </a:t>
            </a:r>
            <a:r>
              <a:rPr lang="en-GB" sz="2800" dirty="0" err="1">
                <a:latin typeface="Arial"/>
                <a:cs typeface="Arial"/>
              </a:rPr>
              <a:t>womens</a:t>
            </a:r>
            <a:r>
              <a:rPr lang="en-GB" sz="2800" dirty="0">
                <a:latin typeface="Arial"/>
                <a:cs typeface="Arial"/>
              </a:rPr>
              <a:t> gown </a:t>
            </a:r>
          </a:p>
          <a:p>
            <a:r>
              <a:rPr lang="en-GB" sz="2800" dirty="0">
                <a:latin typeface="Arial"/>
                <a:cs typeface="Arial"/>
              </a:rPr>
              <a:t>Sleeveless gowns and many pairs of sleeves to attach </a:t>
            </a:r>
          </a:p>
          <a:p>
            <a:r>
              <a:rPr lang="en-GB" sz="2800" dirty="0">
                <a:latin typeface="Arial"/>
                <a:cs typeface="Arial"/>
              </a:rPr>
              <a:t>Always full length </a:t>
            </a:r>
          </a:p>
          <a:p>
            <a:r>
              <a:rPr lang="en-GB" sz="2800" dirty="0">
                <a:latin typeface="Arial"/>
                <a:cs typeface="Arial"/>
              </a:rPr>
              <a:t>Styles vary from plain, narrow, gathered, trumpet shaped, wing shapes</a:t>
            </a:r>
          </a:p>
          <a:p>
            <a:endParaRPr lang="fi-FI" dirty="0"/>
          </a:p>
        </p:txBody>
      </p:sp>
      <p:sp>
        <p:nvSpPr>
          <p:cNvPr id="4" name="Tekstin paikkamerkki 3"/>
          <p:cNvSpPr>
            <a:spLocks noGrp="1"/>
          </p:cNvSpPr>
          <p:nvPr>
            <p:ph type="body" sz="half" idx="2"/>
          </p:nvPr>
        </p:nvSpPr>
        <p:spPr/>
        <p:txBody>
          <a:bodyPr>
            <a:normAutofit/>
          </a:bodyPr>
          <a:lstStyle/>
          <a:p>
            <a:endParaRPr lang="fi-FI" dirty="0"/>
          </a:p>
        </p:txBody>
      </p:sp>
      <p:pic>
        <p:nvPicPr>
          <p:cNvPr id="5" name="Kuva 4" descr="Skannaa 3.jpe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68756" y="513347"/>
            <a:ext cx="4064472" cy="6086968"/>
          </a:xfrm>
          <a:prstGeom prst="rect">
            <a:avLst/>
          </a:prstGeom>
        </p:spPr>
      </p:pic>
    </p:spTree>
    <p:extLst>
      <p:ext uri="{BB962C8B-B14F-4D97-AF65-F5344CB8AC3E}">
        <p14:creationId xmlns:p14="http://schemas.microsoft.com/office/powerpoint/2010/main" val="1742035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1" y="0"/>
            <a:ext cx="4409935" cy="6705600"/>
          </a:xfrm>
        </p:spPr>
        <p:txBody>
          <a:bodyPr>
            <a:normAutofit/>
          </a:bodyPr>
          <a:lstStyle/>
          <a:p>
            <a:r>
              <a:rPr lang="en-US" sz="2400" dirty="0">
                <a:latin typeface="Arial" charset="0"/>
                <a:ea typeface="ＭＳ Ｐゴシック" charset="0"/>
                <a:cs typeface="ＭＳ Ｐゴシック" charset="0"/>
              </a:rPr>
              <a:t>Portrait of Woman </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from Milan</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 Leonardo Da Vinci, 1480</a:t>
            </a:r>
            <a:br>
              <a:rPr lang="en-US" sz="2400" dirty="0">
                <a:latin typeface="Arial" charset="0"/>
                <a:ea typeface="ＭＳ Ｐゴシック" charset="0"/>
                <a:cs typeface="ＭＳ Ｐゴシック" charset="0"/>
              </a:rPr>
            </a:b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notice detachable sleeves</a:t>
            </a:r>
            <a:br>
              <a:rPr lang="en-US" sz="2400" dirty="0">
                <a:latin typeface="Arial" charset="0"/>
                <a:ea typeface="ＭＳ Ｐゴシック" charset="0"/>
                <a:cs typeface="ＭＳ Ｐゴシック" charset="0"/>
              </a:rPr>
            </a:br>
            <a:br>
              <a:rPr lang="en-US" sz="2400" dirty="0">
                <a:latin typeface="Arial" charset="0"/>
                <a:ea typeface="ＭＳ Ｐゴシック" charset="0"/>
                <a:cs typeface="ＭＳ Ｐゴシック" charset="0"/>
              </a:rPr>
            </a:br>
            <a:endParaRPr lang="en-US" sz="2400" dirty="0">
              <a:latin typeface="Arial" charset="0"/>
              <a:ea typeface="ＭＳ Ｐゴシック" charset="0"/>
              <a:cs typeface="ＭＳ Ｐゴシック" charset="0"/>
            </a:endParaRPr>
          </a:p>
        </p:txBody>
      </p:sp>
      <p:pic>
        <p:nvPicPr>
          <p:cNvPr id="49154" name="Content Placeholder 5" descr="*1480DaVinciWomanMilan.jpg"/>
          <p:cNvPicPr>
            <a:picLocks noGrp="1" noChangeAspect="1"/>
          </p:cNvPicPr>
          <p:nvPr>
            <p:ph idx="1"/>
          </p:nvPr>
        </p:nvPicPr>
        <p:blipFill rotWithShape="1">
          <a:blip r:embed="rId2" cstate="print">
            <a:lum bright="-2000"/>
            <a:extLst>
              <a:ext uri="{28A0092B-C50C-407E-A947-70E740481C1C}">
                <a14:useLocalDpi xmlns:a14="http://schemas.microsoft.com/office/drawing/2010/main"/>
              </a:ext>
            </a:extLst>
          </a:blip>
          <a:srcRect r="-2465"/>
          <a:stretch/>
        </p:blipFill>
        <p:spPr>
          <a:xfrm>
            <a:off x="4409935" y="-76200"/>
            <a:ext cx="5678628" cy="7543800"/>
          </a:xfrm>
        </p:spPr>
      </p:pic>
    </p:spTree>
    <p:extLst>
      <p:ext uri="{BB962C8B-B14F-4D97-AF65-F5344CB8AC3E}">
        <p14:creationId xmlns:p14="http://schemas.microsoft.com/office/powerpoint/2010/main" val="3838598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sz="half" idx="1"/>
          </p:nvPr>
        </p:nvSpPr>
        <p:spPr/>
        <p:txBody>
          <a:bodyPr/>
          <a:lstStyle/>
          <a:p>
            <a:endParaRPr lang="fi-FI"/>
          </a:p>
        </p:txBody>
      </p:sp>
      <p:sp>
        <p:nvSpPr>
          <p:cNvPr id="4" name="Tekstin paikkamerkki 3"/>
          <p:cNvSpPr>
            <a:spLocks noGrp="1"/>
          </p:cNvSpPr>
          <p:nvPr>
            <p:ph type="body" sz="half" idx="2"/>
          </p:nvPr>
        </p:nvSpPr>
        <p:spPr/>
        <p:txBody>
          <a:bodyPr/>
          <a:lstStyle/>
          <a:p>
            <a:endParaRPr lang="fi-FI"/>
          </a:p>
        </p:txBody>
      </p:sp>
      <p:pic>
        <p:nvPicPr>
          <p:cNvPr id="5" name="Kuva 4"/>
          <p:cNvPicPr>
            <a:picLocks noChangeAspect="1"/>
          </p:cNvPicPr>
          <p:nvPr/>
        </p:nvPicPr>
        <p:blipFill>
          <a:blip r:embed="rId2"/>
          <a:stretch>
            <a:fillRect/>
          </a:stretch>
        </p:blipFill>
        <p:spPr>
          <a:xfrm>
            <a:off x="3349218" y="774700"/>
            <a:ext cx="5566182" cy="5816660"/>
          </a:xfrm>
          <a:prstGeom prst="rect">
            <a:avLst/>
          </a:prstGeom>
        </p:spPr>
      </p:pic>
      <p:sp>
        <p:nvSpPr>
          <p:cNvPr id="6" name="Tekstiruutu 5"/>
          <p:cNvSpPr txBox="1"/>
          <p:nvPr/>
        </p:nvSpPr>
        <p:spPr>
          <a:xfrm>
            <a:off x="1" y="774700"/>
            <a:ext cx="3349218" cy="4524315"/>
          </a:xfrm>
          <a:prstGeom prst="rect">
            <a:avLst/>
          </a:prstGeom>
          <a:noFill/>
        </p:spPr>
        <p:txBody>
          <a:bodyPr wrap="square" rtlCol="0">
            <a:spAutoFit/>
          </a:bodyPr>
          <a:lstStyle/>
          <a:p>
            <a:r>
              <a:rPr lang="fi-FI" sz="2400" err="1"/>
              <a:t>Rats</a:t>
            </a:r>
            <a:r>
              <a:rPr lang="fi-FI" sz="2400"/>
              <a:t> </a:t>
            </a:r>
            <a:r>
              <a:rPr lang="fi-FI" sz="2400" err="1"/>
              <a:t>traveling</a:t>
            </a:r>
            <a:r>
              <a:rPr lang="fi-FI" sz="2400"/>
              <a:t> in the </a:t>
            </a:r>
            <a:r>
              <a:rPr lang="fi-FI" sz="2400" err="1"/>
              <a:t>merchant</a:t>
            </a:r>
            <a:r>
              <a:rPr lang="fi-FI" sz="2400"/>
              <a:t> </a:t>
            </a:r>
            <a:r>
              <a:rPr lang="fi-FI" sz="2400" err="1"/>
              <a:t>ships</a:t>
            </a:r>
            <a:r>
              <a:rPr lang="fi-FI" sz="2400"/>
              <a:t> </a:t>
            </a:r>
            <a:r>
              <a:rPr lang="fi-FI" sz="2400" err="1"/>
              <a:t>brought</a:t>
            </a:r>
            <a:r>
              <a:rPr lang="fi-FI" sz="2400"/>
              <a:t> the </a:t>
            </a:r>
            <a:r>
              <a:rPr lang="fi-FI" sz="2400" err="1"/>
              <a:t>plaque</a:t>
            </a:r>
            <a:r>
              <a:rPr lang="fi-FI" sz="2400"/>
              <a:t> to Europe </a:t>
            </a:r>
            <a:r>
              <a:rPr lang="fi-FI" sz="2400" err="1"/>
              <a:t>from</a:t>
            </a:r>
            <a:r>
              <a:rPr lang="fi-FI" sz="2400"/>
              <a:t> China and </a:t>
            </a:r>
            <a:r>
              <a:rPr lang="fi-FI" sz="2400" err="1"/>
              <a:t>central</a:t>
            </a:r>
            <a:r>
              <a:rPr lang="fi-FI" sz="2400"/>
              <a:t> Asia </a:t>
            </a:r>
          </a:p>
          <a:p>
            <a:endParaRPr lang="fi-FI" sz="2400"/>
          </a:p>
          <a:p>
            <a:r>
              <a:rPr lang="fi-FI" sz="2400" err="1"/>
              <a:t>Citizents</a:t>
            </a:r>
            <a:r>
              <a:rPr lang="fi-FI" sz="2400"/>
              <a:t> of </a:t>
            </a:r>
            <a:r>
              <a:rPr lang="fi-FI" sz="2400" err="1"/>
              <a:t>Tournai</a:t>
            </a:r>
            <a:r>
              <a:rPr lang="fi-FI" sz="2400"/>
              <a:t> </a:t>
            </a:r>
            <a:r>
              <a:rPr lang="fi-FI" sz="2400" err="1"/>
              <a:t>bury</a:t>
            </a:r>
            <a:r>
              <a:rPr lang="fi-FI" sz="2400"/>
              <a:t> </a:t>
            </a:r>
            <a:r>
              <a:rPr lang="fi-FI" sz="2400" err="1"/>
              <a:t>plaque</a:t>
            </a:r>
            <a:r>
              <a:rPr lang="fi-FI" sz="2400"/>
              <a:t> </a:t>
            </a:r>
            <a:r>
              <a:rPr lang="fi-FI" sz="2400" err="1"/>
              <a:t>victims</a:t>
            </a:r>
            <a:endParaRPr lang="fi-FI" sz="2400"/>
          </a:p>
          <a:p>
            <a:endParaRPr lang="fi-FI" sz="2400"/>
          </a:p>
          <a:p>
            <a:r>
              <a:rPr lang="fi-FI" sz="2400" err="1"/>
              <a:t>Wearing</a:t>
            </a:r>
            <a:r>
              <a:rPr lang="fi-FI" sz="2400"/>
              <a:t> </a:t>
            </a:r>
            <a:r>
              <a:rPr lang="fi-FI" sz="2400" err="1"/>
              <a:t>cote</a:t>
            </a:r>
            <a:r>
              <a:rPr lang="fi-FI" sz="2400"/>
              <a:t> </a:t>
            </a:r>
            <a:r>
              <a:rPr lang="fi-FI" sz="2400" err="1"/>
              <a:t>hardie</a:t>
            </a:r>
            <a:r>
              <a:rPr lang="fi-FI" sz="2400"/>
              <a:t> </a:t>
            </a:r>
            <a:r>
              <a:rPr lang="fi-FI" sz="2400" err="1"/>
              <a:t>or</a:t>
            </a:r>
            <a:r>
              <a:rPr lang="fi-FI" sz="2400"/>
              <a:t> </a:t>
            </a:r>
            <a:r>
              <a:rPr lang="fi-FI" sz="2400" err="1"/>
              <a:t>pourpoint</a:t>
            </a:r>
            <a:r>
              <a:rPr lang="fi-FI" sz="2400"/>
              <a:t> and </a:t>
            </a:r>
            <a:r>
              <a:rPr lang="fi-FI" sz="2400" err="1"/>
              <a:t>chaperon</a:t>
            </a:r>
            <a:r>
              <a:rPr lang="fi-FI" sz="2400"/>
              <a:t> with </a:t>
            </a:r>
            <a:r>
              <a:rPr lang="fi-FI" sz="2400" err="1"/>
              <a:t>hood</a:t>
            </a:r>
            <a:endParaRPr lang="fi-FI" sz="2400"/>
          </a:p>
        </p:txBody>
      </p:sp>
    </p:spTree>
    <p:extLst>
      <p:ext uri="{BB962C8B-B14F-4D97-AF65-F5344CB8AC3E}">
        <p14:creationId xmlns:p14="http://schemas.microsoft.com/office/powerpoint/2010/main" val="171260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4" name="Sisällön paikkamerkki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2036"/>
          <a:stretch/>
        </p:blipFill>
        <p:spPr>
          <a:xfrm>
            <a:off x="3235327" y="274638"/>
            <a:ext cx="5711974" cy="6351370"/>
          </a:xfrm>
        </p:spPr>
      </p:pic>
      <p:sp>
        <p:nvSpPr>
          <p:cNvPr id="5" name="Tekstiruutu 4"/>
          <p:cNvSpPr txBox="1"/>
          <p:nvPr/>
        </p:nvSpPr>
        <p:spPr>
          <a:xfrm>
            <a:off x="733983" y="6056203"/>
            <a:ext cx="3189817" cy="369332"/>
          </a:xfrm>
          <a:prstGeom prst="rect">
            <a:avLst/>
          </a:prstGeom>
          <a:noFill/>
        </p:spPr>
        <p:txBody>
          <a:bodyPr wrap="square" rtlCol="0">
            <a:spAutoFit/>
          </a:bodyPr>
          <a:lstStyle/>
          <a:p>
            <a:r>
              <a:rPr lang="fi-FI" dirty="0" err="1"/>
              <a:t>Master</a:t>
            </a:r>
            <a:r>
              <a:rPr lang="fi-FI" dirty="0"/>
              <a:t> of </a:t>
            </a:r>
            <a:r>
              <a:rPr lang="fi-FI" dirty="0" err="1"/>
              <a:t>Siresa</a:t>
            </a:r>
            <a:r>
              <a:rPr lang="fi-FI" dirty="0"/>
              <a:t>, 1453</a:t>
            </a:r>
          </a:p>
        </p:txBody>
      </p:sp>
      <p:sp>
        <p:nvSpPr>
          <p:cNvPr id="3" name="Tekstiruutu 2"/>
          <p:cNvSpPr txBox="1"/>
          <p:nvPr/>
        </p:nvSpPr>
        <p:spPr>
          <a:xfrm>
            <a:off x="196699" y="534390"/>
            <a:ext cx="3069072" cy="4893647"/>
          </a:xfrm>
          <a:prstGeom prst="rect">
            <a:avLst/>
          </a:prstGeom>
          <a:noFill/>
        </p:spPr>
        <p:txBody>
          <a:bodyPr wrap="square" rtlCol="0">
            <a:spAutoFit/>
          </a:bodyPr>
          <a:lstStyle/>
          <a:p>
            <a:r>
              <a:rPr lang="fi-FI" sz="2400" dirty="0" err="1">
                <a:latin typeface="Arial" panose="020B0604020202020204" pitchFamily="34" charset="0"/>
                <a:cs typeface="Arial" panose="020B0604020202020204" pitchFamily="34" charset="0"/>
              </a:rPr>
              <a:t>Detachable</a:t>
            </a:r>
            <a:r>
              <a:rPr lang="fi-FI" sz="2400" dirty="0">
                <a:latin typeface="Arial" panose="020B0604020202020204" pitchFamily="34" charset="0"/>
                <a:cs typeface="Arial" panose="020B0604020202020204" pitchFamily="34" charset="0"/>
              </a:rPr>
              <a:t> </a:t>
            </a:r>
            <a:r>
              <a:rPr lang="fi-FI" sz="2400" dirty="0" err="1">
                <a:latin typeface="Arial" panose="020B0604020202020204" pitchFamily="34" charset="0"/>
                <a:cs typeface="Arial" panose="020B0604020202020204" pitchFamily="34" charset="0"/>
              </a:rPr>
              <a:t>sleeves</a:t>
            </a:r>
            <a:r>
              <a:rPr lang="fi-FI" sz="2400" dirty="0">
                <a:latin typeface="Arial" panose="020B0604020202020204" pitchFamily="34" charset="0"/>
                <a:cs typeface="Arial" panose="020B0604020202020204" pitchFamily="34" charset="0"/>
              </a:rPr>
              <a:t>, </a:t>
            </a:r>
            <a:r>
              <a:rPr lang="fi-FI" sz="2400" dirty="0" err="1">
                <a:latin typeface="Arial" panose="020B0604020202020204" pitchFamily="34" charset="0"/>
                <a:cs typeface="Arial" panose="020B0604020202020204" pitchFamily="34" charset="0"/>
              </a:rPr>
              <a:t>chemise</a:t>
            </a:r>
            <a:r>
              <a:rPr lang="fi-FI" sz="2400" dirty="0">
                <a:latin typeface="Arial" panose="020B0604020202020204" pitchFamily="34" charset="0"/>
                <a:cs typeface="Arial" panose="020B0604020202020204" pitchFamily="34" charset="0"/>
              </a:rPr>
              <a:t> </a:t>
            </a:r>
            <a:r>
              <a:rPr lang="fi-FI" sz="2400" dirty="0" err="1">
                <a:latin typeface="Arial" panose="020B0604020202020204" pitchFamily="34" charset="0"/>
                <a:cs typeface="Arial" panose="020B0604020202020204" pitchFamily="34" charset="0"/>
              </a:rPr>
              <a:t>shown</a:t>
            </a:r>
            <a:r>
              <a:rPr lang="fi-FI" sz="2400" dirty="0">
                <a:latin typeface="Arial" panose="020B0604020202020204" pitchFamily="34" charset="0"/>
                <a:cs typeface="Arial" panose="020B0604020202020204" pitchFamily="34" charset="0"/>
              </a:rPr>
              <a:t> </a:t>
            </a:r>
            <a:r>
              <a:rPr lang="fi-FI" sz="2400" dirty="0" err="1">
                <a:latin typeface="Arial" panose="020B0604020202020204" pitchFamily="34" charset="0"/>
                <a:cs typeface="Arial" panose="020B0604020202020204" pitchFamily="34" charset="0"/>
              </a:rPr>
              <a:t>from</a:t>
            </a:r>
            <a:r>
              <a:rPr lang="fi-FI" sz="2400" dirty="0">
                <a:latin typeface="Arial" panose="020B0604020202020204" pitchFamily="34" charset="0"/>
                <a:cs typeface="Arial" panose="020B0604020202020204" pitchFamily="34" charset="0"/>
              </a:rPr>
              <a:t> </a:t>
            </a:r>
            <a:r>
              <a:rPr lang="fi-FI" sz="2400" dirty="0" err="1">
                <a:latin typeface="Arial" panose="020B0604020202020204" pitchFamily="34" charset="0"/>
                <a:cs typeface="Arial" panose="020B0604020202020204" pitchFamily="34" charset="0"/>
              </a:rPr>
              <a:t>the</a:t>
            </a:r>
            <a:r>
              <a:rPr lang="fi-FI" sz="2400" dirty="0">
                <a:latin typeface="Arial" panose="020B0604020202020204" pitchFamily="34" charset="0"/>
                <a:cs typeface="Arial" panose="020B0604020202020204" pitchFamily="34" charset="0"/>
              </a:rPr>
              <a:t> </a:t>
            </a:r>
            <a:r>
              <a:rPr lang="fi-FI" sz="2400" dirty="0" err="1">
                <a:latin typeface="Arial" panose="020B0604020202020204" pitchFamily="34" charset="0"/>
                <a:cs typeface="Arial" panose="020B0604020202020204" pitchFamily="34" charset="0"/>
              </a:rPr>
              <a:t>armhole</a:t>
            </a:r>
            <a:endParaRPr lang="fi-FI" sz="2400" dirty="0">
              <a:latin typeface="Arial" panose="020B0604020202020204" pitchFamily="34" charset="0"/>
              <a:cs typeface="Arial" panose="020B0604020202020204" pitchFamily="34" charset="0"/>
            </a:endParaRPr>
          </a:p>
          <a:p>
            <a:endParaRPr lang="fi-FI" sz="2400" dirty="0">
              <a:latin typeface="Arial" panose="020B0604020202020204" pitchFamily="34" charset="0"/>
              <a:cs typeface="Arial" panose="020B0604020202020204" pitchFamily="34" charset="0"/>
            </a:endParaRPr>
          </a:p>
          <a:p>
            <a:r>
              <a:rPr lang="fi-FI" sz="2400" dirty="0" err="1">
                <a:latin typeface="Arial" panose="020B0604020202020204" pitchFamily="34" charset="0"/>
                <a:cs typeface="Arial" panose="020B0604020202020204" pitchFamily="34" charset="0"/>
              </a:rPr>
              <a:t>Bodice</a:t>
            </a:r>
            <a:r>
              <a:rPr lang="fi-FI" sz="2400" dirty="0">
                <a:latin typeface="Arial" panose="020B0604020202020204" pitchFamily="34" charset="0"/>
                <a:cs typeface="Arial" panose="020B0604020202020204" pitchFamily="34" charset="0"/>
              </a:rPr>
              <a:t> </a:t>
            </a:r>
            <a:r>
              <a:rPr lang="fi-FI" sz="2400" dirty="0" err="1">
                <a:latin typeface="Arial" panose="020B0604020202020204" pitchFamily="34" charset="0"/>
                <a:cs typeface="Arial" panose="020B0604020202020204" pitchFamily="34" charset="0"/>
              </a:rPr>
              <a:t>structure</a:t>
            </a:r>
            <a:r>
              <a:rPr lang="fi-FI" sz="2400" dirty="0">
                <a:latin typeface="Arial" panose="020B0604020202020204" pitchFamily="34" charset="0"/>
                <a:cs typeface="Arial" panose="020B0604020202020204" pitchFamily="34" charset="0"/>
              </a:rPr>
              <a:t> </a:t>
            </a:r>
            <a:r>
              <a:rPr lang="fi-FI" sz="2400" dirty="0" err="1">
                <a:latin typeface="Arial" panose="020B0604020202020204" pitchFamily="34" charset="0"/>
                <a:cs typeface="Arial" panose="020B0604020202020204" pitchFamily="34" charset="0"/>
              </a:rPr>
              <a:t>fitted</a:t>
            </a:r>
            <a:r>
              <a:rPr lang="fi-FI" sz="2400" dirty="0">
                <a:latin typeface="Arial" panose="020B0604020202020204" pitchFamily="34" charset="0"/>
                <a:cs typeface="Arial" panose="020B0604020202020204" pitchFamily="34" charset="0"/>
              </a:rPr>
              <a:t>, V-</a:t>
            </a:r>
            <a:r>
              <a:rPr lang="fi-FI" sz="2400" dirty="0" err="1">
                <a:latin typeface="Arial" panose="020B0604020202020204" pitchFamily="34" charset="0"/>
                <a:cs typeface="Arial" panose="020B0604020202020204" pitchFamily="34" charset="0"/>
              </a:rPr>
              <a:t>shape</a:t>
            </a:r>
            <a:r>
              <a:rPr lang="fi-FI" sz="2400" dirty="0">
                <a:latin typeface="Arial" panose="020B0604020202020204" pitchFamily="34" charset="0"/>
                <a:cs typeface="Arial" panose="020B0604020202020204" pitchFamily="34" charset="0"/>
              </a:rPr>
              <a:t>, </a:t>
            </a:r>
            <a:r>
              <a:rPr lang="fi-FI" sz="2400" dirty="0" err="1">
                <a:latin typeface="Arial" panose="020B0604020202020204" pitchFamily="34" charset="0"/>
                <a:cs typeface="Arial" panose="020B0604020202020204" pitchFamily="34" charset="0"/>
              </a:rPr>
              <a:t>popular</a:t>
            </a:r>
            <a:r>
              <a:rPr lang="fi-FI" sz="2400" dirty="0">
                <a:latin typeface="Arial" panose="020B0604020202020204" pitchFamily="34" charset="0"/>
                <a:cs typeface="Arial" panose="020B0604020202020204" pitchFamily="34" charset="0"/>
              </a:rPr>
              <a:t> in </a:t>
            </a:r>
            <a:r>
              <a:rPr lang="fi-FI" sz="2400" dirty="0" err="1">
                <a:latin typeface="Arial" panose="020B0604020202020204" pitchFamily="34" charset="0"/>
                <a:cs typeface="Arial" panose="020B0604020202020204" pitchFamily="34" charset="0"/>
              </a:rPr>
              <a:t>the</a:t>
            </a:r>
            <a:r>
              <a:rPr lang="fi-FI" sz="2400" dirty="0">
                <a:latin typeface="Arial" panose="020B0604020202020204" pitchFamily="34" charset="0"/>
                <a:cs typeface="Arial" panose="020B0604020202020204" pitchFamily="34" charset="0"/>
              </a:rPr>
              <a:t> </a:t>
            </a:r>
            <a:r>
              <a:rPr lang="fi-FI" sz="2400" dirty="0" err="1">
                <a:latin typeface="Arial" panose="020B0604020202020204" pitchFamily="34" charset="0"/>
                <a:cs typeface="Arial" panose="020B0604020202020204" pitchFamily="34" charset="0"/>
              </a:rPr>
              <a:t>Tudor</a:t>
            </a:r>
            <a:r>
              <a:rPr lang="fi-FI" sz="2400" dirty="0">
                <a:latin typeface="Arial" panose="020B0604020202020204" pitchFamily="34" charset="0"/>
                <a:cs typeface="Arial" panose="020B0604020202020204" pitchFamily="34" charset="0"/>
              </a:rPr>
              <a:t> England 60 </a:t>
            </a:r>
            <a:r>
              <a:rPr lang="fi-FI" sz="2400" dirty="0" err="1">
                <a:latin typeface="Arial" panose="020B0604020202020204" pitchFamily="34" charset="0"/>
                <a:cs typeface="Arial" panose="020B0604020202020204" pitchFamily="34" charset="0"/>
              </a:rPr>
              <a:t>years</a:t>
            </a:r>
            <a:r>
              <a:rPr lang="fi-FI" sz="2400" dirty="0">
                <a:latin typeface="Arial" panose="020B0604020202020204" pitchFamily="34" charset="0"/>
                <a:cs typeface="Arial" panose="020B0604020202020204" pitchFamily="34" charset="0"/>
              </a:rPr>
              <a:t> </a:t>
            </a:r>
            <a:r>
              <a:rPr lang="fi-FI" sz="2400" dirty="0" err="1">
                <a:latin typeface="Arial" panose="020B0604020202020204" pitchFamily="34" charset="0"/>
                <a:cs typeface="Arial" panose="020B0604020202020204" pitchFamily="34" charset="0"/>
              </a:rPr>
              <a:t>later</a:t>
            </a:r>
            <a:endParaRPr lang="fi-FI" sz="2400" dirty="0">
              <a:latin typeface="Arial" panose="020B0604020202020204" pitchFamily="34" charset="0"/>
              <a:cs typeface="Arial" panose="020B0604020202020204" pitchFamily="34" charset="0"/>
            </a:endParaRPr>
          </a:p>
          <a:p>
            <a:endParaRPr lang="fi-FI" sz="2400" dirty="0">
              <a:latin typeface="Arial" panose="020B0604020202020204" pitchFamily="34" charset="0"/>
              <a:cs typeface="Arial" panose="020B0604020202020204" pitchFamily="34" charset="0"/>
            </a:endParaRPr>
          </a:p>
          <a:p>
            <a:r>
              <a:rPr lang="fi-FI" sz="2400" dirty="0" err="1">
                <a:latin typeface="Arial" panose="020B0604020202020204" pitchFamily="34" charset="0"/>
                <a:cs typeface="Arial" panose="020B0604020202020204" pitchFamily="34" charset="0"/>
              </a:rPr>
              <a:t>Pearls</a:t>
            </a:r>
            <a:r>
              <a:rPr lang="fi-FI" sz="2400" dirty="0">
                <a:latin typeface="Arial" panose="020B0604020202020204" pitchFamily="34" charset="0"/>
                <a:cs typeface="Arial" panose="020B0604020202020204" pitchFamily="34" charset="0"/>
              </a:rPr>
              <a:t> and </a:t>
            </a:r>
            <a:r>
              <a:rPr lang="fi-FI" sz="2400" dirty="0" err="1">
                <a:latin typeface="Arial" panose="020B0604020202020204" pitchFamily="34" charset="0"/>
                <a:cs typeface="Arial" panose="020B0604020202020204" pitchFamily="34" charset="0"/>
              </a:rPr>
              <a:t>gemstones</a:t>
            </a:r>
            <a:r>
              <a:rPr lang="fi-FI" sz="2400" dirty="0">
                <a:latin typeface="Arial" panose="020B0604020202020204" pitchFamily="34" charset="0"/>
                <a:cs typeface="Arial" panose="020B0604020202020204" pitchFamily="34" charset="0"/>
              </a:rPr>
              <a:t> </a:t>
            </a:r>
            <a:r>
              <a:rPr lang="fi-FI" sz="2400" dirty="0" err="1">
                <a:latin typeface="Arial" panose="020B0604020202020204" pitchFamily="34" charset="0"/>
                <a:cs typeface="Arial" panose="020B0604020202020204" pitchFamily="34" charset="0"/>
              </a:rPr>
              <a:t>imported</a:t>
            </a:r>
            <a:r>
              <a:rPr lang="fi-FI" sz="2400" dirty="0">
                <a:latin typeface="Arial" panose="020B0604020202020204" pitchFamily="34" charset="0"/>
                <a:cs typeface="Arial" panose="020B0604020202020204" pitchFamily="34" charset="0"/>
              </a:rPr>
              <a:t> </a:t>
            </a:r>
            <a:r>
              <a:rPr lang="fi-FI" sz="2400" dirty="0" err="1">
                <a:latin typeface="Arial" panose="020B0604020202020204" pitchFamily="34" charset="0"/>
                <a:cs typeface="Arial" panose="020B0604020202020204" pitchFamily="34" charset="0"/>
              </a:rPr>
              <a:t>from</a:t>
            </a:r>
            <a:r>
              <a:rPr lang="fi-FI" sz="2400" dirty="0">
                <a:latin typeface="Arial" panose="020B0604020202020204" pitchFamily="34" charset="0"/>
                <a:cs typeface="Arial" panose="020B0604020202020204" pitchFamily="34" charset="0"/>
              </a:rPr>
              <a:t> </a:t>
            </a:r>
            <a:r>
              <a:rPr lang="fi-FI" sz="2400" dirty="0" err="1">
                <a:latin typeface="Arial" panose="020B0604020202020204" pitchFamily="34" charset="0"/>
                <a:cs typeface="Arial" panose="020B0604020202020204" pitchFamily="34" charset="0"/>
              </a:rPr>
              <a:t>Americas</a:t>
            </a:r>
            <a:r>
              <a:rPr lang="fi-FI"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42203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0" y="0"/>
            <a:ext cx="3581400" cy="4038600"/>
          </a:xfrm>
        </p:spPr>
        <p:txBody>
          <a:bodyPr/>
          <a:lstStyle/>
          <a:p>
            <a:pPr algn="l"/>
            <a:r>
              <a:rPr lang="en-US" sz="2400" dirty="0">
                <a:latin typeface="Arial" charset="0"/>
                <a:ea typeface="ＭＳ Ｐゴシック" charset="0"/>
                <a:cs typeface="ＭＳ Ｐゴシック" charset="0"/>
              </a:rPr>
              <a:t>Vittorio Carpaccio, 1495</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Venetian Prostitutes</a:t>
            </a:r>
            <a:br>
              <a:rPr lang="en-US" sz="2400" dirty="0">
                <a:latin typeface="Arial" charset="0"/>
                <a:ea typeface="ＭＳ Ｐゴシック" charset="0"/>
                <a:cs typeface="ＭＳ Ｐゴシック" charset="0"/>
              </a:rPr>
            </a:b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Peroxided hair</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Low necklines</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high waistline</a:t>
            </a:r>
            <a:br>
              <a:rPr lang="en-US" sz="2400" dirty="0">
                <a:latin typeface="Arial" charset="0"/>
                <a:ea typeface="ＭＳ Ｐゴシック" charset="0"/>
                <a:cs typeface="ＭＳ Ｐゴシック" charset="0"/>
              </a:rPr>
            </a:br>
            <a:br>
              <a:rPr lang="en-US" sz="2400" dirty="0">
                <a:latin typeface="Arial" charset="0"/>
                <a:ea typeface="ＭＳ Ｐゴシック" charset="0"/>
                <a:cs typeface="ＭＳ Ｐゴシック" charset="0"/>
              </a:rPr>
            </a:br>
            <a:endParaRPr lang="en-US" sz="2400" dirty="0">
              <a:latin typeface="Arial" charset="0"/>
              <a:ea typeface="ＭＳ Ｐゴシック" charset="0"/>
              <a:cs typeface="ＭＳ Ｐゴシック" charset="0"/>
            </a:endParaRPr>
          </a:p>
        </p:txBody>
      </p:sp>
      <p:pic>
        <p:nvPicPr>
          <p:cNvPr id="55298" name="Content Placeholder 5" descr="*1495CarpaccioVenetianProstitutes.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4572000" y="80963"/>
            <a:ext cx="4572000" cy="6777037"/>
          </a:xfrm>
        </p:spPr>
      </p:pic>
    </p:spTree>
    <p:extLst>
      <p:ext uri="{BB962C8B-B14F-4D97-AF65-F5344CB8AC3E}">
        <p14:creationId xmlns:p14="http://schemas.microsoft.com/office/powerpoint/2010/main" val="2758613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2841710" y="86164"/>
            <a:ext cx="4495800" cy="1143000"/>
          </a:xfrm>
        </p:spPr>
        <p:txBody>
          <a:bodyPr>
            <a:normAutofit fontScale="90000"/>
          </a:bodyPr>
          <a:lstStyle/>
          <a:p>
            <a:pPr algn="l"/>
            <a:r>
              <a:rPr lang="en-US" sz="2800" dirty="0">
                <a:latin typeface="Arial" charset="0"/>
                <a:ea typeface="ＭＳ Ｐゴシック" charset="0"/>
                <a:cs typeface="ＭＳ Ｐゴシック" charset="0"/>
              </a:rPr>
              <a:t>1490 </a:t>
            </a:r>
            <a:r>
              <a:rPr lang="en-US" sz="2800" dirty="0" err="1">
                <a:latin typeface="Arial" charset="0"/>
                <a:ea typeface="ＭＳ Ｐゴシック" charset="0"/>
                <a:cs typeface="ＭＳ Ｐゴシック" charset="0"/>
              </a:rPr>
              <a:t>Chopines</a:t>
            </a:r>
            <a:br>
              <a:rPr lang="en-US" sz="2800" dirty="0">
                <a:latin typeface="Arial" charset="0"/>
                <a:ea typeface="ＭＳ Ｐゴシック" charset="0"/>
                <a:cs typeface="ＭＳ Ｐゴシック" charset="0"/>
              </a:rPr>
            </a:br>
            <a:r>
              <a:rPr lang="en-US" sz="2800" dirty="0">
                <a:latin typeface="Arial" charset="0"/>
                <a:ea typeface="ＭＳ Ｐゴシック" charset="0"/>
                <a:cs typeface="ＭＳ Ｐゴシック" charset="0"/>
              </a:rPr>
              <a:t>Prostitutes wore tall </a:t>
            </a:r>
            <a:r>
              <a:rPr lang="en-US" sz="2800" dirty="0" err="1">
                <a:latin typeface="Arial" charset="0"/>
                <a:ea typeface="ＭＳ Ｐゴシック" charset="0"/>
                <a:cs typeface="ＭＳ Ｐゴシック" charset="0"/>
              </a:rPr>
              <a:t>chopines</a:t>
            </a:r>
            <a:endParaRPr lang="en-US" sz="2800" dirty="0">
              <a:latin typeface="Arial" charset="0"/>
              <a:ea typeface="ＭＳ Ｐゴシック" charset="0"/>
              <a:cs typeface="ＭＳ Ｐゴシック" charset="0"/>
            </a:endParaRPr>
          </a:p>
        </p:txBody>
      </p:sp>
      <p:pic>
        <p:nvPicPr>
          <p:cNvPr id="56322" name="Content Placeholder 5" descr="*1490Chopines.jpg"/>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t="-861" r="-4624"/>
          <a:stretch/>
        </p:blipFill>
        <p:spPr>
          <a:xfrm>
            <a:off x="2841710" y="1512888"/>
            <a:ext cx="4406900" cy="5208587"/>
          </a:xfrm>
        </p:spPr>
      </p:pic>
      <p:sp>
        <p:nvSpPr>
          <p:cNvPr id="56323" name="Date Placeholder 3"/>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343C431F-0697-6040-8F52-F2E1B72603BF}" type="datetime1">
              <a:rPr kumimoji="0" lang="en-US" sz="1400">
                <a:latin typeface="Arial" charset="0"/>
              </a:rPr>
              <a:pPr eaLnBrk="1" hangingPunct="1"/>
              <a:t>2/28/22</a:t>
            </a:fld>
            <a:endParaRPr kumimoji="0" lang="en-US" sz="1400">
              <a:latin typeface="Arial" charset="0"/>
            </a:endParaRPr>
          </a:p>
        </p:txBody>
      </p:sp>
      <p:pic>
        <p:nvPicPr>
          <p:cNvPr id="56325" name="Picture 5" descr="Chopines &amp; Rita in Bologna May 201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259273" y="139700"/>
            <a:ext cx="2331527" cy="664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939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t="-628" b="-519"/>
          <a:stretch/>
        </p:blipFill>
        <p:spPr>
          <a:xfrm>
            <a:off x="244221" y="770619"/>
            <a:ext cx="8547699" cy="6087381"/>
          </a:xfrm>
        </p:spPr>
      </p:pic>
      <p:sp>
        <p:nvSpPr>
          <p:cNvPr id="6" name="Tekstiruutu 5"/>
          <p:cNvSpPr txBox="1"/>
          <p:nvPr/>
        </p:nvSpPr>
        <p:spPr>
          <a:xfrm>
            <a:off x="244221" y="16280"/>
            <a:ext cx="4575052" cy="923330"/>
          </a:xfrm>
          <a:prstGeom prst="rect">
            <a:avLst/>
          </a:prstGeom>
          <a:noFill/>
        </p:spPr>
        <p:txBody>
          <a:bodyPr wrap="square" rtlCol="0">
            <a:spAutoFit/>
          </a:bodyPr>
          <a:lstStyle/>
          <a:p>
            <a:r>
              <a:rPr lang="fi-FI" dirty="0" err="1"/>
              <a:t>Fra</a:t>
            </a:r>
            <a:r>
              <a:rPr lang="fi-FI" dirty="0"/>
              <a:t> </a:t>
            </a:r>
            <a:r>
              <a:rPr lang="fi-FI" dirty="0" err="1"/>
              <a:t>Carneole</a:t>
            </a:r>
            <a:r>
              <a:rPr lang="fi-FI" dirty="0"/>
              <a:t> </a:t>
            </a:r>
          </a:p>
          <a:p>
            <a:r>
              <a:rPr lang="fi-FI" dirty="0"/>
              <a:t>The </a:t>
            </a:r>
            <a:r>
              <a:rPr lang="fi-FI" dirty="0" err="1"/>
              <a:t>Birth</a:t>
            </a:r>
            <a:r>
              <a:rPr lang="fi-FI" dirty="0"/>
              <a:t> of the </a:t>
            </a:r>
            <a:r>
              <a:rPr lang="fi-FI" dirty="0" err="1"/>
              <a:t>Virgin</a:t>
            </a:r>
            <a:r>
              <a:rPr lang="fi-FI" dirty="0"/>
              <a:t>, 1467</a:t>
            </a:r>
          </a:p>
          <a:p>
            <a:endParaRPr lang="fi-FI" dirty="0"/>
          </a:p>
        </p:txBody>
      </p:sp>
    </p:spTree>
    <p:extLst>
      <p:ext uri="{BB962C8B-B14F-4D97-AF65-F5344CB8AC3E}">
        <p14:creationId xmlns:p14="http://schemas.microsoft.com/office/powerpoint/2010/main" val="3297485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02755" y="327341"/>
            <a:ext cx="6096000" cy="1143000"/>
          </a:xfrm>
        </p:spPr>
        <p:txBody>
          <a:bodyPr>
            <a:normAutofit/>
          </a:bodyPr>
          <a:lstStyle/>
          <a:p>
            <a:pPr algn="l"/>
            <a:r>
              <a:rPr lang="fi-FI" sz="4000" u="sng" dirty="0" err="1">
                <a:latin typeface="Arial"/>
                <a:cs typeface="Arial"/>
              </a:rPr>
              <a:t>Men’s</a:t>
            </a:r>
            <a:r>
              <a:rPr lang="fi-FI" sz="4000" u="sng" dirty="0">
                <a:latin typeface="Arial"/>
                <a:cs typeface="Arial"/>
              </a:rPr>
              <a:t> </a:t>
            </a:r>
            <a:r>
              <a:rPr lang="fi-FI" sz="4000" u="sng" dirty="0" err="1">
                <a:latin typeface="Arial"/>
                <a:cs typeface="Arial"/>
              </a:rPr>
              <a:t>garments</a:t>
            </a:r>
            <a:endParaRPr lang="fi-FI" sz="4000" u="sng" dirty="0">
              <a:latin typeface="Arial"/>
              <a:cs typeface="Arial"/>
            </a:endParaRPr>
          </a:p>
        </p:txBody>
      </p:sp>
      <p:sp>
        <p:nvSpPr>
          <p:cNvPr id="3" name="Sisällön paikkamerkki 2"/>
          <p:cNvSpPr>
            <a:spLocks noGrp="1"/>
          </p:cNvSpPr>
          <p:nvPr>
            <p:ph sz="half" idx="1"/>
          </p:nvPr>
        </p:nvSpPr>
        <p:spPr>
          <a:xfrm>
            <a:off x="0" y="1952043"/>
            <a:ext cx="5748985" cy="4114800"/>
          </a:xfrm>
        </p:spPr>
        <p:txBody>
          <a:bodyPr>
            <a:normAutofit/>
          </a:bodyPr>
          <a:lstStyle/>
          <a:p>
            <a:r>
              <a:rPr lang="fi-FI" sz="2800" dirty="0" err="1">
                <a:latin typeface="Arial"/>
                <a:cs typeface="Arial"/>
              </a:rPr>
              <a:t>Not</a:t>
            </a:r>
            <a:r>
              <a:rPr lang="fi-FI" sz="2800" dirty="0">
                <a:latin typeface="Arial"/>
                <a:cs typeface="Arial"/>
              </a:rPr>
              <a:t> </a:t>
            </a:r>
            <a:r>
              <a:rPr lang="fi-FI" sz="2800" dirty="0" err="1">
                <a:latin typeface="Arial"/>
                <a:cs typeface="Arial"/>
              </a:rPr>
              <a:t>much</a:t>
            </a:r>
            <a:r>
              <a:rPr lang="fi-FI" sz="2800" dirty="0">
                <a:latin typeface="Arial"/>
                <a:cs typeface="Arial"/>
              </a:rPr>
              <a:t> </a:t>
            </a:r>
            <a:r>
              <a:rPr lang="fi-FI" sz="2800" dirty="0" err="1">
                <a:latin typeface="Arial"/>
                <a:cs typeface="Arial"/>
              </a:rPr>
              <a:t>changed</a:t>
            </a:r>
            <a:r>
              <a:rPr lang="fi-FI" sz="2800" dirty="0">
                <a:latin typeface="Arial"/>
                <a:cs typeface="Arial"/>
              </a:rPr>
              <a:t> </a:t>
            </a:r>
            <a:r>
              <a:rPr lang="fi-FI" sz="2800" dirty="0" err="1">
                <a:latin typeface="Arial"/>
                <a:cs typeface="Arial"/>
              </a:rPr>
              <a:t>from</a:t>
            </a:r>
            <a:r>
              <a:rPr lang="fi-FI" sz="2800" dirty="0">
                <a:latin typeface="Arial"/>
                <a:cs typeface="Arial"/>
              </a:rPr>
              <a:t> </a:t>
            </a:r>
            <a:r>
              <a:rPr lang="fi-FI" sz="2800" dirty="0" err="1">
                <a:latin typeface="Arial"/>
                <a:cs typeface="Arial"/>
              </a:rPr>
              <a:t>late</a:t>
            </a:r>
            <a:r>
              <a:rPr lang="fi-FI" sz="2800" dirty="0">
                <a:latin typeface="Arial"/>
                <a:cs typeface="Arial"/>
              </a:rPr>
              <a:t> 1300s </a:t>
            </a:r>
          </a:p>
          <a:p>
            <a:r>
              <a:rPr lang="fi-FI" sz="2800" dirty="0" err="1">
                <a:latin typeface="Arial"/>
                <a:cs typeface="Arial"/>
              </a:rPr>
              <a:t>Still</a:t>
            </a:r>
            <a:r>
              <a:rPr lang="fi-FI" sz="2800" dirty="0">
                <a:latin typeface="Arial"/>
                <a:cs typeface="Arial"/>
              </a:rPr>
              <a:t> </a:t>
            </a:r>
            <a:r>
              <a:rPr lang="fi-FI" sz="2800" dirty="0" err="1">
                <a:latin typeface="Arial"/>
                <a:cs typeface="Arial"/>
              </a:rPr>
              <a:t>wearing</a:t>
            </a:r>
            <a:r>
              <a:rPr lang="fi-FI" sz="2800" dirty="0">
                <a:latin typeface="Arial"/>
                <a:cs typeface="Arial"/>
              </a:rPr>
              <a:t> a </a:t>
            </a:r>
            <a:r>
              <a:rPr lang="fi-FI" sz="2800" dirty="0" err="1">
                <a:latin typeface="Arial"/>
                <a:cs typeface="Arial"/>
              </a:rPr>
              <a:t>chemise</a:t>
            </a:r>
            <a:r>
              <a:rPr lang="fi-FI" sz="2800" dirty="0">
                <a:latin typeface="Arial"/>
                <a:cs typeface="Arial"/>
              </a:rPr>
              <a:t> and a </a:t>
            </a:r>
            <a:r>
              <a:rPr lang="fi-FI" sz="2800" dirty="0" err="1">
                <a:latin typeface="Arial"/>
                <a:cs typeface="Arial"/>
              </a:rPr>
              <a:t>doublet</a:t>
            </a:r>
            <a:r>
              <a:rPr lang="fi-FI" sz="2800" dirty="0">
                <a:latin typeface="Arial"/>
                <a:cs typeface="Arial"/>
              </a:rPr>
              <a:t> - </a:t>
            </a:r>
            <a:r>
              <a:rPr lang="fi-FI" sz="2800" dirty="0" err="1">
                <a:latin typeface="Arial"/>
                <a:cs typeface="Arial"/>
              </a:rPr>
              <a:t>shorter</a:t>
            </a:r>
            <a:r>
              <a:rPr lang="fi-FI" sz="2800" dirty="0">
                <a:latin typeface="Arial"/>
                <a:cs typeface="Arial"/>
              </a:rPr>
              <a:t>, </a:t>
            </a:r>
            <a:r>
              <a:rPr lang="fi-FI" sz="2800" dirty="0" err="1">
                <a:latin typeface="Arial"/>
                <a:cs typeface="Arial"/>
              </a:rPr>
              <a:t>jerkin</a:t>
            </a:r>
            <a:r>
              <a:rPr lang="fi-FI" sz="2800" dirty="0">
                <a:latin typeface="Arial"/>
                <a:cs typeface="Arial"/>
              </a:rPr>
              <a:t> </a:t>
            </a:r>
            <a:r>
              <a:rPr lang="fi-FI" sz="2800" dirty="0" err="1">
                <a:latin typeface="Arial"/>
                <a:cs typeface="Arial"/>
              </a:rPr>
              <a:t>over</a:t>
            </a:r>
            <a:r>
              <a:rPr lang="fi-FI" sz="2800" dirty="0">
                <a:latin typeface="Arial"/>
                <a:cs typeface="Arial"/>
              </a:rPr>
              <a:t>, </a:t>
            </a:r>
            <a:r>
              <a:rPr lang="fi-FI" sz="2800" dirty="0" err="1">
                <a:latin typeface="Arial"/>
                <a:cs typeface="Arial"/>
              </a:rPr>
              <a:t>hose</a:t>
            </a:r>
            <a:r>
              <a:rPr lang="fi-FI" sz="2800" dirty="0">
                <a:latin typeface="Arial"/>
                <a:cs typeface="Arial"/>
              </a:rPr>
              <a:t>,</a:t>
            </a:r>
          </a:p>
          <a:p>
            <a:r>
              <a:rPr lang="fi-FI" sz="2800" dirty="0" err="1">
                <a:latin typeface="Arial"/>
                <a:cs typeface="Arial"/>
              </a:rPr>
              <a:t>Later</a:t>
            </a:r>
            <a:r>
              <a:rPr lang="fi-FI" sz="2800" dirty="0">
                <a:latin typeface="Arial"/>
                <a:cs typeface="Arial"/>
              </a:rPr>
              <a:t> in 15th </a:t>
            </a:r>
            <a:r>
              <a:rPr lang="fi-FI" sz="2800" dirty="0" err="1">
                <a:latin typeface="Arial"/>
                <a:cs typeface="Arial"/>
              </a:rPr>
              <a:t>century</a:t>
            </a:r>
            <a:r>
              <a:rPr lang="fi-FI" sz="2800" dirty="0">
                <a:latin typeface="Arial"/>
                <a:cs typeface="Arial"/>
              </a:rPr>
              <a:t> a </a:t>
            </a:r>
            <a:r>
              <a:rPr lang="fi-FI" sz="2800" dirty="0" err="1">
                <a:latin typeface="Arial"/>
                <a:cs typeface="Arial"/>
              </a:rPr>
              <a:t>codpiece</a:t>
            </a:r>
            <a:endParaRPr lang="fi-FI" sz="2800" dirty="0">
              <a:latin typeface="Arial"/>
              <a:cs typeface="Arial"/>
            </a:endParaRPr>
          </a:p>
        </p:txBody>
      </p:sp>
      <p:sp>
        <p:nvSpPr>
          <p:cNvPr id="4" name="Tekstin paikkamerkki 3"/>
          <p:cNvSpPr>
            <a:spLocks noGrp="1"/>
          </p:cNvSpPr>
          <p:nvPr>
            <p:ph type="body" sz="half" idx="2"/>
          </p:nvPr>
        </p:nvSpPr>
        <p:spPr/>
        <p:txBody>
          <a:bodyPr/>
          <a:lstStyle/>
          <a:p>
            <a:endParaRPr lang="fi-FI"/>
          </a:p>
        </p:txBody>
      </p:sp>
      <p:pic>
        <p:nvPicPr>
          <p:cNvPr id="5" name="Kuva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48985" y="-670364"/>
            <a:ext cx="2859208" cy="7847780"/>
          </a:xfrm>
          <a:prstGeom prst="rect">
            <a:avLst/>
          </a:prstGeom>
        </p:spPr>
      </p:pic>
    </p:spTree>
    <p:extLst>
      <p:ext uri="{BB962C8B-B14F-4D97-AF65-F5344CB8AC3E}">
        <p14:creationId xmlns:p14="http://schemas.microsoft.com/office/powerpoint/2010/main" val="2564369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4" name="Sisällön paikkamerkki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1982"/>
          <a:stretch/>
        </p:blipFill>
        <p:spPr>
          <a:xfrm>
            <a:off x="960598" y="144676"/>
            <a:ext cx="6968408" cy="5887877"/>
          </a:xfrm>
        </p:spPr>
      </p:pic>
      <p:sp>
        <p:nvSpPr>
          <p:cNvPr id="5" name="Tekstiruutu 4"/>
          <p:cNvSpPr txBox="1"/>
          <p:nvPr/>
        </p:nvSpPr>
        <p:spPr>
          <a:xfrm>
            <a:off x="457200" y="6126163"/>
            <a:ext cx="3059567" cy="646331"/>
          </a:xfrm>
          <a:prstGeom prst="rect">
            <a:avLst/>
          </a:prstGeom>
          <a:noFill/>
        </p:spPr>
        <p:txBody>
          <a:bodyPr wrap="square" rtlCol="0">
            <a:spAutoFit/>
          </a:bodyPr>
          <a:lstStyle/>
          <a:p>
            <a:r>
              <a:rPr lang="fi-FI" dirty="0"/>
              <a:t>Bartolomeo </a:t>
            </a:r>
            <a:r>
              <a:rPr lang="fi-FI" dirty="0" err="1"/>
              <a:t>Montagna</a:t>
            </a:r>
            <a:r>
              <a:rPr lang="fi-FI" dirty="0"/>
              <a:t>, 1459</a:t>
            </a:r>
          </a:p>
          <a:p>
            <a:r>
              <a:rPr lang="fi-FI" dirty="0"/>
              <a:t>Saint </a:t>
            </a:r>
            <a:r>
              <a:rPr lang="fi-FI" dirty="0" err="1"/>
              <a:t>Justina</a:t>
            </a:r>
            <a:r>
              <a:rPr lang="fi-FI" dirty="0"/>
              <a:t> of </a:t>
            </a:r>
            <a:r>
              <a:rPr lang="fi-FI" dirty="0" err="1"/>
              <a:t>Padua</a:t>
            </a:r>
            <a:r>
              <a:rPr lang="fi-FI" dirty="0"/>
              <a:t>, </a:t>
            </a:r>
            <a:r>
              <a:rPr lang="fi-FI" dirty="0" err="1"/>
              <a:t>detail</a:t>
            </a:r>
            <a:endParaRPr lang="fi-FI" dirty="0"/>
          </a:p>
        </p:txBody>
      </p:sp>
    </p:spTree>
    <p:extLst>
      <p:ext uri="{BB962C8B-B14F-4D97-AF65-F5344CB8AC3E}">
        <p14:creationId xmlns:p14="http://schemas.microsoft.com/office/powerpoint/2010/main" val="2969909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1" y="0"/>
            <a:ext cx="2232001" cy="6858000"/>
          </a:xfrm>
        </p:spPr>
        <p:txBody>
          <a:bodyPr>
            <a:normAutofit/>
          </a:bodyPr>
          <a:lstStyle/>
          <a:p>
            <a:pPr algn="l"/>
            <a:r>
              <a:rPr lang="en-US" sz="2000" b="0" dirty="0">
                <a:solidFill>
                  <a:schemeClr val="tx1"/>
                </a:solidFill>
                <a:latin typeface="Arial"/>
                <a:ea typeface="ＭＳ Ｐゴシック" charset="0"/>
                <a:cs typeface="Arial"/>
              </a:rPr>
              <a:t>Life of St Augustine, detail</a:t>
            </a:r>
            <a:br>
              <a:rPr lang="en-US" sz="2000" b="0" dirty="0">
                <a:solidFill>
                  <a:schemeClr val="tx1"/>
                </a:solidFill>
                <a:latin typeface="Arial"/>
                <a:ea typeface="ＭＳ Ｐゴシック" charset="0"/>
                <a:cs typeface="Arial"/>
              </a:rPr>
            </a:br>
            <a:br>
              <a:rPr lang="en-US" sz="2000" b="0" dirty="0">
                <a:solidFill>
                  <a:schemeClr val="tx1"/>
                </a:solidFill>
                <a:latin typeface="Arial"/>
                <a:ea typeface="ＭＳ Ｐゴシック" charset="0"/>
                <a:cs typeface="Arial"/>
              </a:rPr>
            </a:br>
            <a:r>
              <a:rPr lang="en-US" sz="2000" b="0" dirty="0" err="1">
                <a:solidFill>
                  <a:schemeClr val="tx1"/>
                </a:solidFill>
                <a:latin typeface="Arial"/>
                <a:ea typeface="ＭＳ Ｐゴシック" charset="0"/>
                <a:cs typeface="Arial"/>
              </a:rPr>
              <a:t>Benozzo</a:t>
            </a:r>
            <a:r>
              <a:rPr lang="en-US" sz="2000" b="0" dirty="0">
                <a:solidFill>
                  <a:schemeClr val="tx1"/>
                </a:solidFill>
                <a:latin typeface="Arial"/>
                <a:ea typeface="ＭＳ Ｐゴシック" charset="0"/>
                <a:cs typeface="Arial"/>
              </a:rPr>
              <a:t> </a:t>
            </a:r>
            <a:r>
              <a:rPr lang="en-US" sz="2000" b="0" dirty="0" err="1">
                <a:solidFill>
                  <a:schemeClr val="tx1"/>
                </a:solidFill>
                <a:latin typeface="Arial"/>
                <a:ea typeface="ＭＳ Ｐゴシック" charset="0"/>
                <a:cs typeface="Arial"/>
              </a:rPr>
              <a:t>Gozzoli</a:t>
            </a:r>
            <a:br>
              <a:rPr lang="en-US" sz="2000" dirty="0">
                <a:latin typeface="Arial"/>
                <a:ea typeface="ＭＳ Ｐゴシック" charset="0"/>
                <a:cs typeface="Arial"/>
              </a:rPr>
            </a:br>
            <a:r>
              <a:rPr lang="en-US" sz="2000" dirty="0">
                <a:latin typeface="Arial"/>
                <a:ea typeface="ＭＳ Ｐゴシック" charset="0"/>
                <a:cs typeface="Arial"/>
              </a:rPr>
              <a:t>1464 – 1465 </a:t>
            </a:r>
            <a:br>
              <a:rPr lang="en-US" sz="2000" b="0" dirty="0">
                <a:solidFill>
                  <a:schemeClr val="tx1"/>
                </a:solidFill>
                <a:latin typeface="Arial"/>
                <a:ea typeface="ＭＳ Ｐゴシック" charset="0"/>
                <a:cs typeface="Arial"/>
              </a:rPr>
            </a:br>
            <a:br>
              <a:rPr lang="en-US" sz="2000" b="0" dirty="0">
                <a:solidFill>
                  <a:schemeClr val="tx1"/>
                </a:solidFill>
                <a:latin typeface="Arial"/>
                <a:ea typeface="ＭＳ Ｐゴシック" charset="0"/>
                <a:cs typeface="Arial"/>
              </a:rPr>
            </a:br>
            <a:r>
              <a:rPr lang="en-US" sz="2000" b="0" dirty="0">
                <a:solidFill>
                  <a:schemeClr val="tx1"/>
                </a:solidFill>
                <a:latin typeface="Arial"/>
                <a:ea typeface="ＭＳ Ｐゴシック" charset="0"/>
                <a:cs typeface="Arial"/>
              </a:rPr>
              <a:t>Fresco in San </a:t>
            </a:r>
            <a:r>
              <a:rPr lang="en-US" sz="2000" b="0" dirty="0" err="1">
                <a:solidFill>
                  <a:schemeClr val="tx1"/>
                </a:solidFill>
                <a:latin typeface="Arial"/>
                <a:ea typeface="ＭＳ Ｐゴシック" charset="0"/>
                <a:cs typeface="Arial"/>
              </a:rPr>
              <a:t>Gimignano</a:t>
            </a:r>
            <a:r>
              <a:rPr lang="en-US" sz="2000" b="0" dirty="0">
                <a:solidFill>
                  <a:schemeClr val="tx1"/>
                </a:solidFill>
                <a:latin typeface="Arial"/>
                <a:ea typeface="ＭＳ Ｐゴシック" charset="0"/>
                <a:cs typeface="Arial"/>
              </a:rPr>
              <a:t>, </a:t>
            </a:r>
            <a:r>
              <a:rPr lang="en-US" sz="2000" b="0" dirty="0" err="1">
                <a:solidFill>
                  <a:schemeClr val="tx1"/>
                </a:solidFill>
                <a:latin typeface="Arial"/>
                <a:ea typeface="ＭＳ Ｐゴシック" charset="0"/>
                <a:cs typeface="Arial"/>
              </a:rPr>
              <a:t>San'Agostino</a:t>
            </a:r>
            <a:br>
              <a:rPr lang="en-US" sz="2000" dirty="0">
                <a:latin typeface="Arial"/>
                <a:ea typeface="ＭＳ Ｐゴシック" charset="0"/>
                <a:cs typeface="Arial"/>
              </a:rPr>
            </a:br>
            <a:br>
              <a:rPr lang="en-US" sz="2000" dirty="0">
                <a:latin typeface="Arial"/>
                <a:ea typeface="ＭＳ Ｐゴシック" charset="0"/>
                <a:cs typeface="Arial"/>
              </a:rPr>
            </a:br>
            <a:r>
              <a:rPr lang="en-US" sz="2000" dirty="0">
                <a:latin typeface="Arial"/>
                <a:ea typeface="ＭＳ Ｐゴシック" charset="0"/>
                <a:cs typeface="Arial"/>
              </a:rPr>
              <a:t>Notice</a:t>
            </a:r>
            <a:br>
              <a:rPr lang="en-US" sz="2000" dirty="0">
                <a:latin typeface="Arial"/>
                <a:ea typeface="ＭＳ Ｐゴシック" charset="0"/>
                <a:cs typeface="Arial"/>
              </a:rPr>
            </a:br>
            <a:r>
              <a:rPr lang="en-US" sz="2000" dirty="0">
                <a:latin typeface="Arial"/>
                <a:ea typeface="ＭＳ Ｐゴシック" charset="0"/>
                <a:cs typeface="Arial"/>
              </a:rPr>
              <a:t>controlled roll pleats on the Jerkin on left side </a:t>
            </a:r>
            <a:br>
              <a:rPr lang="en-US" sz="2000" dirty="0">
                <a:latin typeface="Arial"/>
                <a:ea typeface="ＭＳ Ｐゴシック" charset="0"/>
                <a:cs typeface="Arial"/>
              </a:rPr>
            </a:br>
            <a:br>
              <a:rPr lang="en-US" sz="2000" dirty="0">
                <a:latin typeface="Arial"/>
                <a:ea typeface="ＭＳ Ｐゴシック" charset="0"/>
                <a:cs typeface="Arial"/>
              </a:rPr>
            </a:br>
            <a:br>
              <a:rPr lang="en-US" sz="2000" dirty="0">
                <a:latin typeface="Arial"/>
                <a:ea typeface="ＭＳ Ｐゴシック" charset="0"/>
                <a:cs typeface="Arial"/>
              </a:rPr>
            </a:br>
            <a:endParaRPr lang="en-US" sz="2000" dirty="0">
              <a:latin typeface="Arial"/>
              <a:ea typeface="ＭＳ Ｐゴシック" charset="0"/>
              <a:cs typeface="Arial"/>
            </a:endParaRPr>
          </a:p>
        </p:txBody>
      </p:sp>
      <p:pic>
        <p:nvPicPr>
          <p:cNvPr id="45058" name="Picture 6" descr="Life of St Augustine,Departure of St. Augustine from Rome, Benozzo Gozzoli1464-1465,Fresco,San Gimignano, San'Agostino choir.jpg"/>
          <p:cNvPicPr>
            <a:picLocks noChangeAspect="1"/>
          </p:cNvPicPr>
          <p:nvPr/>
        </p:nvPicPr>
        <p:blipFill rotWithShape="1">
          <a:blip r:embed="rId3" cstate="print">
            <a:lum bright="-14000" contrast="22000"/>
            <a:extLst>
              <a:ext uri="{28A0092B-C50C-407E-A947-70E740481C1C}">
                <a14:useLocalDpi xmlns:a14="http://schemas.microsoft.com/office/drawing/2010/main"/>
              </a:ext>
            </a:extLst>
          </a:blip>
          <a:srcRect/>
          <a:stretch/>
        </p:blipFill>
        <p:spPr bwMode="auto">
          <a:xfrm>
            <a:off x="2232001" y="797725"/>
            <a:ext cx="6911999" cy="53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09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0" y="0"/>
            <a:ext cx="4569032" cy="6248400"/>
          </a:xfrm>
        </p:spPr>
        <p:txBody>
          <a:bodyPr/>
          <a:lstStyle/>
          <a:p>
            <a:r>
              <a:rPr lang="en-US" sz="2400" dirty="0" err="1">
                <a:latin typeface="Arial" charset="0"/>
                <a:ea typeface="ＭＳ Ｐゴシック" charset="0"/>
                <a:cs typeface="ＭＳ Ｐゴシック" charset="0"/>
              </a:rPr>
              <a:t>Benozzo</a:t>
            </a:r>
            <a:r>
              <a:rPr lang="en-US" sz="2400" dirty="0">
                <a:latin typeface="Arial" charset="0"/>
                <a:ea typeface="ＭＳ Ｐゴシック" charset="0"/>
                <a:cs typeface="ＭＳ Ｐゴシック" charset="0"/>
              </a:rPr>
              <a:t> </a:t>
            </a:r>
            <a:r>
              <a:rPr lang="en-US" sz="2400" dirty="0" err="1">
                <a:latin typeface="Arial" charset="0"/>
                <a:ea typeface="ＭＳ Ｐゴシック" charset="0"/>
                <a:cs typeface="ＭＳ Ｐゴシック" charset="0"/>
              </a:rPr>
              <a:t>Gozzoli</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Frescoes in the </a:t>
            </a:r>
            <a:r>
              <a:rPr lang="en-US" sz="2400" dirty="0" err="1">
                <a:latin typeface="Arial" charset="0"/>
                <a:ea typeface="ＭＳ Ｐゴシック" charset="0"/>
                <a:cs typeface="ＭＳ Ｐゴシック" charset="0"/>
              </a:rPr>
              <a:t>Riccardi</a:t>
            </a:r>
            <a:r>
              <a:rPr lang="en-US" sz="2400" dirty="0">
                <a:latin typeface="Arial" charset="0"/>
                <a:ea typeface="ＭＳ Ｐゴシック" charset="0"/>
                <a:cs typeface="ＭＳ Ｐゴシック" charset="0"/>
              </a:rPr>
              <a:t> Palace of the Medici family</a:t>
            </a:r>
            <a:br>
              <a:rPr lang="en-US" sz="2400" dirty="0">
                <a:latin typeface="Arial" charset="0"/>
                <a:ea typeface="ＭＳ Ｐゴシック" charset="0"/>
                <a:cs typeface="ＭＳ Ｐゴシック" charset="0"/>
              </a:rPr>
            </a:br>
            <a:br>
              <a:rPr lang="en-US" sz="2400" dirty="0">
                <a:latin typeface="Arial" charset="0"/>
                <a:ea typeface="ＭＳ Ｐゴシック" charset="0"/>
                <a:cs typeface="ＭＳ Ｐゴシック" charset="0"/>
              </a:rPr>
            </a:b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Rondels with feathers and long hair with Italian Jerkins.</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Small part of the red doublet’s neckline is showing and white chemise under</a:t>
            </a:r>
          </a:p>
        </p:txBody>
      </p:sp>
      <p:pic>
        <p:nvPicPr>
          <p:cNvPr id="47106" name="Content Placeholder 5" descr="Medici Sisters, by Benozzo Gozzoli, Medici Riccardi Palace, Florence.jpg"/>
          <p:cNvPicPr>
            <a:picLocks noGrp="1" noChangeAspect="1"/>
          </p:cNvPicPr>
          <p:nvPr>
            <p:ph idx="1"/>
          </p:nvPr>
        </p:nvPicPr>
        <p:blipFill>
          <a:blip r:embed="rId2" cstate="print">
            <a:lum bright="-20000"/>
            <a:extLst>
              <a:ext uri="{28A0092B-C50C-407E-A947-70E740481C1C}">
                <a14:useLocalDpi xmlns:a14="http://schemas.microsoft.com/office/drawing/2010/main"/>
              </a:ext>
            </a:extLst>
          </a:blip>
          <a:srcRect/>
          <a:stretch>
            <a:fillRect/>
          </a:stretch>
        </p:blipFill>
        <p:spPr>
          <a:xfrm>
            <a:off x="4569032" y="0"/>
            <a:ext cx="4724400" cy="6713538"/>
          </a:xfrm>
        </p:spPr>
      </p:pic>
    </p:spTree>
    <p:extLst>
      <p:ext uri="{BB962C8B-B14F-4D97-AF65-F5344CB8AC3E}">
        <p14:creationId xmlns:p14="http://schemas.microsoft.com/office/powerpoint/2010/main" val="69575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5228EB93-DA43-1848-8874-167EA86D42D7}" type="slidenum">
              <a:rPr kumimoji="0" lang="en-US" sz="1400">
                <a:latin typeface="Arial" charset="0"/>
              </a:rPr>
              <a:pPr eaLnBrk="1" hangingPunct="1"/>
              <a:t>38</a:t>
            </a:fld>
            <a:endParaRPr kumimoji="0" lang="en-US" sz="1400">
              <a:latin typeface="Arial" charset="0"/>
            </a:endParaRPr>
          </a:p>
        </p:txBody>
      </p:sp>
      <p:sp>
        <p:nvSpPr>
          <p:cNvPr id="20484" name="Rectangle 3"/>
          <p:cNvSpPr>
            <a:spLocks noGrp="1" noChangeArrowheads="1"/>
          </p:cNvSpPr>
          <p:nvPr>
            <p:ph type="body" sz="half" idx="1"/>
          </p:nvPr>
        </p:nvSpPr>
        <p:spPr>
          <a:xfrm>
            <a:off x="152399" y="1447800"/>
            <a:ext cx="3457575" cy="4114800"/>
          </a:xfrm>
        </p:spPr>
        <p:txBody>
          <a:bodyPr/>
          <a:lstStyle/>
          <a:p>
            <a:pPr eaLnBrk="1" hangingPunct="1"/>
            <a:r>
              <a:rPr lang="en-US" sz="2400" dirty="0">
                <a:latin typeface="Arial" charset="0"/>
                <a:ea typeface="ＭＳ Ｐゴシック" charset="0"/>
                <a:cs typeface="ＭＳ Ｐゴシック" charset="0"/>
              </a:rPr>
              <a:t>In 1460, he wears a doublet, jerkin, hose, </a:t>
            </a:r>
            <a:r>
              <a:rPr lang="en-US" sz="2400" dirty="0" err="1">
                <a:latin typeface="Arial" charset="0"/>
                <a:ea typeface="ＭＳ Ｐゴシック" charset="0"/>
                <a:cs typeface="ＭＳ Ｐゴシック" charset="0"/>
              </a:rPr>
              <a:t>poulaines</a:t>
            </a:r>
            <a:r>
              <a:rPr lang="en-US" sz="2400" dirty="0">
                <a:latin typeface="Arial" charset="0"/>
                <a:ea typeface="ＭＳ Ｐゴシック" charset="0"/>
                <a:cs typeface="ＭＳ Ｐゴシック" charset="0"/>
              </a:rPr>
              <a:t>  </a:t>
            </a:r>
          </a:p>
          <a:p>
            <a:pPr eaLnBrk="1" hangingPunct="1"/>
            <a:r>
              <a:rPr lang="en-US" sz="2400" dirty="0">
                <a:latin typeface="Arial" charset="0"/>
                <a:ea typeface="ＭＳ Ｐゴシック" charset="0"/>
                <a:cs typeface="ＭＳ Ｐゴシック" charset="0"/>
              </a:rPr>
              <a:t>She wears a sheer chemise, low cut </a:t>
            </a:r>
            <a:r>
              <a:rPr lang="en-US" sz="2400" dirty="0" err="1">
                <a:latin typeface="Arial" charset="0"/>
                <a:ea typeface="ＭＳ Ｐゴシック" charset="0"/>
                <a:cs typeface="ＭＳ Ｐゴシック" charset="0"/>
              </a:rPr>
              <a:t>houppelande</a:t>
            </a:r>
            <a:r>
              <a:rPr lang="en-US" sz="2400" dirty="0">
                <a:latin typeface="Arial" charset="0"/>
                <a:ea typeface="ＭＳ Ｐゴシック" charset="0"/>
                <a:cs typeface="ＭＳ Ｐゴシック" charset="0"/>
              </a:rPr>
              <a:t> and a turban </a:t>
            </a:r>
            <a:r>
              <a:rPr lang="en-US" sz="2400" dirty="0" err="1">
                <a:latin typeface="Arial" charset="0"/>
                <a:ea typeface="ＭＳ Ｐゴシック" charset="0"/>
                <a:cs typeface="ＭＳ Ｐゴシック" charset="0"/>
              </a:rPr>
              <a:t>rondel</a:t>
            </a:r>
            <a:endParaRPr lang="en-US" sz="2400" dirty="0">
              <a:latin typeface="Arial" charset="0"/>
              <a:ea typeface="ＭＳ Ｐゴシック" charset="0"/>
              <a:cs typeface="ＭＳ Ｐゴシック" charset="0"/>
            </a:endParaRPr>
          </a:p>
        </p:txBody>
      </p:sp>
      <p:pic>
        <p:nvPicPr>
          <p:cNvPr id="20485" name="Picture 5"/>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3838575" y="-1100138"/>
            <a:ext cx="5305425" cy="7958138"/>
          </a:xfrm>
        </p:spPr>
      </p:pic>
      <p:sp>
        <p:nvSpPr>
          <p:cNvPr id="2" name="Otsikko 1"/>
          <p:cNvSpPr>
            <a:spLocks noGrp="1"/>
          </p:cNvSpPr>
          <p:nvPr>
            <p:ph type="title"/>
          </p:nvPr>
        </p:nvSpPr>
        <p:spPr/>
        <p:txBody>
          <a:bodyPr/>
          <a:lstStyle/>
          <a:p>
            <a:endParaRPr lang="fi-FI"/>
          </a:p>
        </p:txBody>
      </p:sp>
    </p:spTree>
    <p:extLst>
      <p:ext uri="{BB962C8B-B14F-4D97-AF65-F5344CB8AC3E}">
        <p14:creationId xmlns:p14="http://schemas.microsoft.com/office/powerpoint/2010/main" val="1752877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0" y="54719"/>
            <a:ext cx="6096000" cy="1143000"/>
          </a:xfrm>
        </p:spPr>
        <p:txBody>
          <a:bodyPr>
            <a:normAutofit fontScale="90000"/>
          </a:bodyPr>
          <a:lstStyle/>
          <a:p>
            <a:pPr eaLnBrk="1" hangingPunct="1"/>
            <a:r>
              <a:rPr lang="en-US" b="0" dirty="0">
                <a:solidFill>
                  <a:schemeClr val="tx1"/>
                </a:solidFill>
                <a:latin typeface="Arial"/>
                <a:ea typeface="ＭＳ Ｐゴシック" charset="0"/>
                <a:cs typeface="Arial"/>
              </a:rPr>
              <a:t>Rise of the Low Countries</a:t>
            </a:r>
          </a:p>
        </p:txBody>
      </p:sp>
      <p:sp>
        <p:nvSpPr>
          <p:cNvPr id="19458" name="Rectangle 3"/>
          <p:cNvSpPr>
            <a:spLocks noGrp="1" noChangeArrowheads="1"/>
          </p:cNvSpPr>
          <p:nvPr>
            <p:ph type="body" sz="half" idx="1"/>
          </p:nvPr>
        </p:nvSpPr>
        <p:spPr>
          <a:xfrm>
            <a:off x="-1" y="1562890"/>
            <a:ext cx="5144899" cy="5295109"/>
          </a:xfrm>
        </p:spPr>
        <p:txBody>
          <a:bodyPr>
            <a:normAutofit/>
          </a:bodyPr>
          <a:lstStyle/>
          <a:p>
            <a:pPr lvl="1" eaLnBrk="1" hangingPunct="1">
              <a:lnSpc>
                <a:spcPct val="90000"/>
              </a:lnSpc>
            </a:pPr>
            <a:r>
              <a:rPr lang="en-US" sz="2400" dirty="0">
                <a:latin typeface="Arial"/>
                <a:ea typeface="ＭＳ Ｐゴシック" charset="0"/>
                <a:cs typeface="Arial"/>
              </a:rPr>
              <a:t>Take over water routes</a:t>
            </a:r>
          </a:p>
          <a:p>
            <a:pPr lvl="1" eaLnBrk="1" hangingPunct="1">
              <a:lnSpc>
                <a:spcPct val="90000"/>
              </a:lnSpc>
            </a:pPr>
            <a:r>
              <a:rPr lang="en-US" sz="2400" dirty="0">
                <a:latin typeface="Arial"/>
                <a:ea typeface="ＭＳ Ｐゴシック" charset="0"/>
                <a:cs typeface="Arial"/>
              </a:rPr>
              <a:t>Craft guilds become capitalist employers</a:t>
            </a:r>
          </a:p>
          <a:p>
            <a:pPr lvl="1" eaLnBrk="1" hangingPunct="1">
              <a:lnSpc>
                <a:spcPct val="90000"/>
              </a:lnSpc>
            </a:pPr>
            <a:r>
              <a:rPr lang="en-US" sz="2400" dirty="0">
                <a:latin typeface="Arial"/>
                <a:ea typeface="ＭＳ Ｐゴシック" charset="0"/>
                <a:cs typeface="Arial"/>
              </a:rPr>
              <a:t>Antwerp and Amsterdam are largest ports</a:t>
            </a:r>
          </a:p>
          <a:p>
            <a:pPr marL="0" indent="0" eaLnBrk="1" hangingPunct="1">
              <a:lnSpc>
                <a:spcPct val="90000"/>
              </a:lnSpc>
              <a:buNone/>
            </a:pPr>
            <a:endParaRPr lang="en-US" sz="2400" dirty="0">
              <a:latin typeface="Arial"/>
              <a:ea typeface="ＭＳ Ｐゴシック" charset="0"/>
              <a:cs typeface="Arial"/>
            </a:endParaRPr>
          </a:p>
          <a:p>
            <a:pPr eaLnBrk="1" hangingPunct="1">
              <a:lnSpc>
                <a:spcPct val="90000"/>
              </a:lnSpc>
            </a:pPr>
            <a:endParaRPr lang="en-US" sz="2000" dirty="0">
              <a:latin typeface="Arial"/>
              <a:ea typeface="ＭＳ Ｐゴシック" charset="0"/>
              <a:cs typeface="Arial"/>
            </a:endParaRPr>
          </a:p>
          <a:p>
            <a:pPr eaLnBrk="1" hangingPunct="1">
              <a:lnSpc>
                <a:spcPct val="90000"/>
              </a:lnSpc>
            </a:pPr>
            <a:endParaRPr lang="en-US" sz="2000" dirty="0">
              <a:latin typeface="Arial"/>
              <a:ea typeface="ＭＳ Ｐゴシック" charset="0"/>
              <a:cs typeface="Arial"/>
            </a:endParaRPr>
          </a:p>
          <a:p>
            <a:pPr marL="0" indent="0" eaLnBrk="1" hangingPunct="1">
              <a:lnSpc>
                <a:spcPct val="90000"/>
              </a:lnSpc>
              <a:buNone/>
            </a:pPr>
            <a:endParaRPr lang="en-US" sz="2000" dirty="0">
              <a:latin typeface="Arial"/>
              <a:ea typeface="ＭＳ Ｐゴシック" charset="0"/>
              <a:cs typeface="Arial"/>
            </a:endParaRPr>
          </a:p>
          <a:p>
            <a:pPr marL="0" indent="0" eaLnBrk="1" hangingPunct="1">
              <a:lnSpc>
                <a:spcPct val="90000"/>
              </a:lnSpc>
              <a:buNone/>
            </a:pPr>
            <a:endParaRPr lang="en-US" sz="2000" dirty="0">
              <a:latin typeface="Arial"/>
              <a:ea typeface="ＭＳ Ｐゴシック" charset="0"/>
              <a:cs typeface="Arial"/>
            </a:endParaRPr>
          </a:p>
          <a:p>
            <a:pPr marL="0" indent="0" eaLnBrk="1" hangingPunct="1">
              <a:lnSpc>
                <a:spcPct val="90000"/>
              </a:lnSpc>
              <a:buNone/>
            </a:pPr>
            <a:endParaRPr lang="en-US" sz="2000" dirty="0">
              <a:latin typeface="Arial"/>
              <a:ea typeface="ＭＳ Ｐゴシック" charset="0"/>
              <a:cs typeface="Arial"/>
            </a:endParaRPr>
          </a:p>
          <a:p>
            <a:pPr marL="0" indent="0" eaLnBrk="1" hangingPunct="1">
              <a:lnSpc>
                <a:spcPct val="90000"/>
              </a:lnSpc>
              <a:buNone/>
            </a:pPr>
            <a:endParaRPr lang="en-US" sz="2000" dirty="0">
              <a:latin typeface="Arial"/>
              <a:ea typeface="ＭＳ Ｐゴシック" charset="0"/>
              <a:cs typeface="Arial"/>
            </a:endParaRPr>
          </a:p>
          <a:p>
            <a:pPr marL="0" indent="0" eaLnBrk="1" hangingPunct="1">
              <a:lnSpc>
                <a:spcPct val="90000"/>
              </a:lnSpc>
              <a:buNone/>
            </a:pPr>
            <a:r>
              <a:rPr lang="en-US" sz="2000" dirty="0">
                <a:latin typeface="Arial"/>
                <a:ea typeface="ＭＳ Ｐゴシック" charset="0"/>
                <a:cs typeface="Arial"/>
              </a:rPr>
              <a:t>Jan </a:t>
            </a:r>
            <a:r>
              <a:rPr lang="en-US" sz="2000" dirty="0" err="1">
                <a:latin typeface="Arial"/>
                <a:ea typeface="ＭＳ Ｐゴシック" charset="0"/>
                <a:cs typeface="Arial"/>
              </a:rPr>
              <a:t>Arnolfini</a:t>
            </a:r>
            <a:r>
              <a:rPr lang="ja-JP" altLang="en-US" sz="2000" dirty="0">
                <a:latin typeface="Arial"/>
                <a:ea typeface="ＭＳ Ｐゴシック" charset="0"/>
                <a:cs typeface="Arial"/>
              </a:rPr>
              <a:t>’</a:t>
            </a:r>
            <a:r>
              <a:rPr lang="en-US" altLang="ja-JP" sz="2000" dirty="0">
                <a:latin typeface="Arial"/>
                <a:ea typeface="ＭＳ Ｐゴシック" charset="0"/>
                <a:cs typeface="Arial"/>
              </a:rPr>
              <a:t>s Wedding Portrait</a:t>
            </a:r>
          </a:p>
          <a:p>
            <a:pPr marL="0" indent="0" eaLnBrk="1" hangingPunct="1">
              <a:lnSpc>
                <a:spcPct val="90000"/>
              </a:lnSpc>
              <a:buNone/>
            </a:pPr>
            <a:r>
              <a:rPr lang="en-US" sz="2000" dirty="0">
                <a:latin typeface="Arial"/>
                <a:ea typeface="ＭＳ Ｐゴシック" charset="0"/>
                <a:cs typeface="Arial"/>
              </a:rPr>
              <a:t>By Jan Van Eyck, 1434</a:t>
            </a:r>
          </a:p>
        </p:txBody>
      </p:sp>
      <p:pic>
        <p:nvPicPr>
          <p:cNvPr id="19459" name="Picture 5"/>
          <p:cNvPicPr>
            <a:picLocks noGrp="1" noChangeAspect="1" noChangeArrowheads="1"/>
          </p:cNvPicPr>
          <p:nvPr>
            <p:ph sz="half" idx="2"/>
          </p:nvPr>
        </p:nvPicPr>
        <p:blipFill>
          <a:blip r:embed="rId2" cstate="print">
            <a:extLst>
              <a:ext uri="{28A0092B-C50C-407E-A947-70E740481C1C}">
                <a14:useLocalDpi xmlns:a14="http://schemas.microsoft.com/office/drawing/2010/main"/>
              </a:ext>
            </a:extLst>
          </a:blip>
          <a:srcRect/>
          <a:stretch>
            <a:fillRect/>
          </a:stretch>
        </p:blipFill>
        <p:spPr>
          <a:xfrm>
            <a:off x="5292725" y="1066800"/>
            <a:ext cx="3851275" cy="5791200"/>
          </a:xfrm>
        </p:spPr>
      </p:pic>
    </p:spTree>
    <p:extLst>
      <p:ext uri="{BB962C8B-B14F-4D97-AF65-F5344CB8AC3E}">
        <p14:creationId xmlns:p14="http://schemas.microsoft.com/office/powerpoint/2010/main" val="288903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0" y="484909"/>
            <a:ext cx="9144000" cy="1143000"/>
          </a:xfrm>
        </p:spPr>
        <p:txBody>
          <a:bodyPr>
            <a:normAutofit fontScale="90000"/>
          </a:bodyPr>
          <a:lstStyle/>
          <a:p>
            <a:pPr eaLnBrk="1" hangingPunct="1"/>
            <a:r>
              <a:rPr lang="en-US" sz="2400" dirty="0">
                <a:latin typeface="Arial" charset="0"/>
                <a:ea typeface="ＭＳ Ｐゴシック" charset="0"/>
                <a:cs typeface="ＭＳ Ｐゴシック" charset="0"/>
              </a:rPr>
              <a:t>1350, The Black Plague, people bury the dead in France </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Men in cote-hardies or kirtles with hooded chaperons over them </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and pouches around the waist</a:t>
            </a:r>
            <a:br>
              <a:rPr lang="en-US" sz="2400" dirty="0">
                <a:latin typeface="Arial" charset="0"/>
                <a:ea typeface="ＭＳ Ｐゴシック" charset="0"/>
                <a:cs typeface="ＭＳ Ｐゴシック" charset="0"/>
              </a:rPr>
            </a:br>
            <a:endParaRPr lang="en-US" sz="2400" dirty="0">
              <a:latin typeface="Arial" charset="0"/>
              <a:ea typeface="ＭＳ Ｐゴシック" charset="0"/>
              <a:cs typeface="ＭＳ Ｐゴシック" charset="0"/>
            </a:endParaRPr>
          </a:p>
        </p:txBody>
      </p:sp>
      <p:pic>
        <p:nvPicPr>
          <p:cNvPr id="31748" name="Picture 5" descr="*9L 1350 black plague.jpg                                      00000014&#10;LAURA JUMP                     8EF44870:"/>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914400" y="1930598"/>
            <a:ext cx="7550727" cy="4927402"/>
          </a:xfrm>
        </p:spPr>
      </p:pic>
    </p:spTree>
    <p:extLst>
      <p:ext uri="{BB962C8B-B14F-4D97-AF65-F5344CB8AC3E}">
        <p14:creationId xmlns:p14="http://schemas.microsoft.com/office/powerpoint/2010/main" val="747623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Date Placeholder 4"/>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5B34F6FF-2A2E-364C-A87F-5EA2CB534209}" type="datetime1">
              <a:rPr kumimoji="0" lang="en-US" sz="1400">
                <a:latin typeface="Arial" charset="0"/>
              </a:rPr>
              <a:pPr eaLnBrk="1" hangingPunct="1"/>
              <a:t>2/28/22</a:t>
            </a:fld>
            <a:endParaRPr kumimoji="0" lang="en-US" sz="1400">
              <a:latin typeface="Arial" charset="0"/>
            </a:endParaRPr>
          </a:p>
        </p:txBody>
      </p:sp>
      <p:sp>
        <p:nvSpPr>
          <p:cNvPr id="81923" name="Rectangle 2"/>
          <p:cNvSpPr>
            <a:spLocks noGrp="1" noChangeArrowheads="1"/>
          </p:cNvSpPr>
          <p:nvPr>
            <p:ph type="title"/>
          </p:nvPr>
        </p:nvSpPr>
        <p:spPr>
          <a:xfrm>
            <a:off x="4648200" y="609600"/>
            <a:ext cx="4038600" cy="1143000"/>
          </a:xfrm>
        </p:spPr>
        <p:txBody>
          <a:bodyPr>
            <a:normAutofit fontScale="90000"/>
          </a:bodyPr>
          <a:lstStyle/>
          <a:p>
            <a:br>
              <a:rPr lang="en-US" sz="3200" dirty="0">
                <a:latin typeface="Arial"/>
                <a:ea typeface="ＭＳ Ｐゴシック" charset="0"/>
                <a:cs typeface="Arial"/>
              </a:rPr>
            </a:br>
            <a:r>
              <a:rPr lang="en-US" sz="3200" dirty="0">
                <a:latin typeface="Arial"/>
                <a:ea typeface="ＭＳ Ｐゴシック" charset="0"/>
                <a:cs typeface="Arial"/>
              </a:rPr>
              <a:t>Francesco D</a:t>
            </a:r>
            <a:r>
              <a:rPr lang="ja-JP" altLang="en-US" sz="3200" dirty="0">
                <a:latin typeface="Arial"/>
                <a:ea typeface="ＭＳ Ｐゴシック" charset="0"/>
                <a:cs typeface="Arial"/>
              </a:rPr>
              <a:t>’</a:t>
            </a:r>
            <a:r>
              <a:rPr lang="en-US" altLang="ja-JP" sz="3200" dirty="0">
                <a:latin typeface="Arial"/>
                <a:ea typeface="ＭＳ Ｐゴシック" charset="0"/>
                <a:cs typeface="Arial"/>
              </a:rPr>
              <a:t>Este of Ferrara, </a:t>
            </a:r>
            <a:r>
              <a:rPr lang="en-US" sz="3200" dirty="0">
                <a:latin typeface="Arial"/>
                <a:ea typeface="ＭＳ Ｐゴシック" charset="0"/>
                <a:cs typeface="Arial"/>
              </a:rPr>
              <a:t>1440</a:t>
            </a:r>
          </a:p>
        </p:txBody>
      </p:sp>
      <p:sp>
        <p:nvSpPr>
          <p:cNvPr id="81924" name="Rectangle 4"/>
          <p:cNvSpPr>
            <a:spLocks noGrp="1" noChangeArrowheads="1"/>
          </p:cNvSpPr>
          <p:nvPr>
            <p:ph type="body" sz="half" idx="2"/>
          </p:nvPr>
        </p:nvSpPr>
        <p:spPr>
          <a:xfrm>
            <a:off x="4786710" y="2682875"/>
            <a:ext cx="4128690" cy="4038600"/>
          </a:xfrm>
        </p:spPr>
        <p:txBody>
          <a:bodyPr/>
          <a:lstStyle/>
          <a:p>
            <a:pPr eaLnBrk="1" hangingPunct="1"/>
            <a:r>
              <a:rPr lang="en-US" sz="2400" dirty="0">
                <a:latin typeface="Arial" charset="0"/>
                <a:ea typeface="ＭＳ Ｐゴシック" charset="0"/>
                <a:cs typeface="ＭＳ Ｐゴシック" charset="0"/>
              </a:rPr>
              <a:t>The young heir wears his fur lined jerkin with doublet underneath.</a:t>
            </a:r>
          </a:p>
          <a:p>
            <a:pPr eaLnBrk="1" hangingPunct="1"/>
            <a:r>
              <a:rPr lang="en-US" sz="2400" dirty="0">
                <a:latin typeface="Arial" charset="0"/>
                <a:ea typeface="ＭＳ Ｐゴシック" charset="0"/>
                <a:cs typeface="ＭＳ Ｐゴシック" charset="0"/>
              </a:rPr>
              <a:t>A longer more lavish haircut for a younger man.</a:t>
            </a:r>
          </a:p>
        </p:txBody>
      </p:sp>
      <p:pic>
        <p:nvPicPr>
          <p:cNvPr id="81925" name="Picture 5" descr="1440 Frances D'Este Bowl#80.jpg                                0000001C&#10;LAURA JUMP                     8EF44870:"/>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0" y="0"/>
            <a:ext cx="4546600" cy="6858000"/>
          </a:xfrm>
        </p:spPr>
      </p:pic>
    </p:spTree>
    <p:extLst>
      <p:ext uri="{BB962C8B-B14F-4D97-AF65-F5344CB8AC3E}">
        <p14:creationId xmlns:p14="http://schemas.microsoft.com/office/powerpoint/2010/main" val="2247895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Date Placeholder 4"/>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endParaRPr kumimoji="0" lang="en-US" sz="1400" dirty="0">
              <a:latin typeface="Arial" charset="0"/>
            </a:endParaRPr>
          </a:p>
        </p:txBody>
      </p:sp>
      <p:sp>
        <p:nvSpPr>
          <p:cNvPr id="80899" name="Rectangle 2"/>
          <p:cNvSpPr>
            <a:spLocks noGrp="1" noChangeArrowheads="1"/>
          </p:cNvSpPr>
          <p:nvPr>
            <p:ph type="title"/>
          </p:nvPr>
        </p:nvSpPr>
        <p:spPr>
          <a:xfrm>
            <a:off x="4530725" y="609600"/>
            <a:ext cx="4613275" cy="1143000"/>
          </a:xfrm>
        </p:spPr>
        <p:txBody>
          <a:bodyPr>
            <a:normAutofit/>
          </a:bodyPr>
          <a:lstStyle/>
          <a:p>
            <a:r>
              <a:rPr lang="en-US" sz="2800" dirty="0">
                <a:latin typeface="Arial" charset="0"/>
                <a:ea typeface="ＭＳ Ｐゴシック" charset="0"/>
                <a:cs typeface="ＭＳ Ｐゴシック" charset="0"/>
              </a:rPr>
              <a:t>Chancellor </a:t>
            </a:r>
            <a:r>
              <a:rPr lang="en-US" sz="2800" dirty="0" err="1">
                <a:latin typeface="Arial" charset="0"/>
                <a:ea typeface="ＭＳ Ｐゴシック" charset="0"/>
                <a:cs typeface="ＭＳ Ｐゴシック" charset="0"/>
              </a:rPr>
              <a:t>Rolin</a:t>
            </a:r>
            <a:r>
              <a:rPr lang="en-US" sz="2800" dirty="0">
                <a:latin typeface="Arial" charset="0"/>
                <a:ea typeface="ＭＳ Ｐゴシック" charset="0"/>
                <a:cs typeface="ＭＳ Ｐゴシック" charset="0"/>
              </a:rPr>
              <a:t>, 1434</a:t>
            </a:r>
          </a:p>
        </p:txBody>
      </p:sp>
      <p:sp>
        <p:nvSpPr>
          <p:cNvPr id="79877" name="Rectangle 4"/>
          <p:cNvSpPr>
            <a:spLocks noGrp="1" noChangeArrowheads="1"/>
          </p:cNvSpPr>
          <p:nvPr>
            <p:ph type="body" sz="half" idx="2"/>
          </p:nvPr>
        </p:nvSpPr>
        <p:spPr>
          <a:xfrm>
            <a:off x="4953000" y="1981200"/>
            <a:ext cx="3962400" cy="4114800"/>
          </a:xfrm>
        </p:spPr>
        <p:txBody>
          <a:bodyPr/>
          <a:lstStyle/>
          <a:p>
            <a:pPr marL="0" indent="0" eaLnBrk="1" hangingPunct="1">
              <a:buNone/>
              <a:defRPr/>
            </a:pPr>
            <a:r>
              <a:rPr lang="en-US" sz="2400" dirty="0">
                <a:latin typeface="Arial" charset="0"/>
                <a:ea typeface="ＭＳ Ｐゴシック" charset="0"/>
                <a:cs typeface="ＭＳ Ｐゴシック" charset="0"/>
              </a:rPr>
              <a:t>This patron is wearing a </a:t>
            </a:r>
            <a:r>
              <a:rPr lang="en-US" sz="2400" dirty="0" err="1">
                <a:latin typeface="Arial" charset="0"/>
                <a:ea typeface="ＭＳ Ｐゴシック" charset="0"/>
                <a:cs typeface="ＭＳ Ｐゴシック" charset="0"/>
              </a:rPr>
              <a:t>houppeland</a:t>
            </a:r>
            <a:r>
              <a:rPr lang="en-US" sz="2400" dirty="0">
                <a:latin typeface="Arial" charset="0"/>
                <a:ea typeface="ＭＳ Ｐゴシック" charset="0"/>
                <a:cs typeface="ＭＳ Ｐゴシック" charset="0"/>
              </a:rPr>
              <a:t> made of beautiful cut velvet imported from Venice</a:t>
            </a:r>
          </a:p>
          <a:p>
            <a:pPr marL="0" indent="0" eaLnBrk="1" hangingPunct="1">
              <a:buFont typeface="Wingdings" charset="0"/>
              <a:buNone/>
              <a:defRPr/>
            </a:pPr>
            <a:r>
              <a:rPr lang="en-US" sz="2400" dirty="0">
                <a:latin typeface="Arial" charset="0"/>
                <a:ea typeface="ＭＳ Ｐゴシック" charset="0"/>
                <a:cs typeface="ＭＳ Ｐゴシック" charset="0"/>
              </a:rPr>
              <a:t>   </a:t>
            </a:r>
          </a:p>
          <a:p>
            <a:pPr marL="0" indent="0" eaLnBrk="1" hangingPunct="1">
              <a:buFont typeface="Wingdings" charset="0"/>
              <a:buNone/>
              <a:defRPr/>
            </a:pPr>
            <a:r>
              <a:rPr lang="en-US" sz="2400" dirty="0">
                <a:latin typeface="Arial" charset="0"/>
                <a:ea typeface="ＭＳ Ｐゴシック" charset="0"/>
                <a:cs typeface="ＭＳ Ｐゴシック" charset="0"/>
              </a:rPr>
              <a:t>bowl cut hair</a:t>
            </a:r>
          </a:p>
        </p:txBody>
      </p:sp>
      <p:pic>
        <p:nvPicPr>
          <p:cNvPr id="80901" name="Picture 5" descr="1434 detail Chancellor R#7F.jpg                                0000001C&#10;LAURA JUMP                     8EF44870:"/>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457200" y="381000"/>
            <a:ext cx="4073525" cy="6096000"/>
          </a:xfrm>
        </p:spPr>
      </p:pic>
    </p:spTree>
    <p:extLst>
      <p:ext uri="{BB962C8B-B14F-4D97-AF65-F5344CB8AC3E}">
        <p14:creationId xmlns:p14="http://schemas.microsoft.com/office/powerpoint/2010/main" val="827501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3"/>
          <p:cNvSpPr>
            <a:spLocks noGrp="1" noChangeArrowheads="1"/>
          </p:cNvSpPr>
          <p:nvPr>
            <p:ph type="body" sz="half" idx="1"/>
          </p:nvPr>
        </p:nvSpPr>
        <p:spPr>
          <a:xfrm>
            <a:off x="2668588" y="230221"/>
            <a:ext cx="6359893" cy="3200400"/>
          </a:xfrm>
        </p:spPr>
        <p:txBody>
          <a:bodyPr>
            <a:noAutofit/>
          </a:bodyPr>
          <a:lstStyle/>
          <a:p>
            <a:pPr marL="0" indent="0" algn="ctr" eaLnBrk="1" hangingPunct="1">
              <a:buNone/>
            </a:pPr>
            <a:r>
              <a:rPr lang="en-US" sz="2800" dirty="0">
                <a:latin typeface="Arial"/>
                <a:ea typeface="ＭＳ Ｐゴシック" charset="0"/>
                <a:cs typeface="Arial"/>
              </a:rPr>
              <a:t>Vasco da Gama/1497-98</a:t>
            </a:r>
          </a:p>
          <a:p>
            <a:pPr lvl="1" eaLnBrk="1" hangingPunct="1"/>
            <a:r>
              <a:rPr lang="en-US" sz="2000" dirty="0">
                <a:latin typeface="Arial"/>
                <a:ea typeface="ＭＳ Ｐゴシック" charset="0"/>
                <a:cs typeface="Arial"/>
              </a:rPr>
              <a:t>Manuel I, king of Portugal sponsors his travels</a:t>
            </a:r>
          </a:p>
          <a:p>
            <a:pPr marL="0" indent="0" algn="ctr" eaLnBrk="1" hangingPunct="1">
              <a:buNone/>
            </a:pPr>
            <a:r>
              <a:rPr lang="en-US" sz="2000" dirty="0">
                <a:latin typeface="Arial"/>
                <a:ea typeface="ＭＳ Ｐゴシック" charset="0"/>
                <a:cs typeface="Arial"/>
              </a:rPr>
              <a:t>-  Ferdinand Magellan 1519 begins a 3 </a:t>
            </a:r>
            <a:r>
              <a:rPr lang="en-US" sz="2000" dirty="0" err="1">
                <a:latin typeface="Arial"/>
                <a:ea typeface="ＭＳ Ｐゴシック" charset="0"/>
                <a:cs typeface="Arial"/>
              </a:rPr>
              <a:t>yr</a:t>
            </a:r>
            <a:r>
              <a:rPr lang="en-US" sz="2000" dirty="0">
                <a:latin typeface="Arial"/>
                <a:ea typeface="ＭＳ Ｐゴシック" charset="0"/>
                <a:cs typeface="Arial"/>
              </a:rPr>
              <a:t> voyage of destruction hunting for spices</a:t>
            </a:r>
          </a:p>
          <a:p>
            <a:pPr lvl="1" eaLnBrk="1" hangingPunct="1"/>
            <a:r>
              <a:rPr lang="en-US" sz="2000" dirty="0">
                <a:latin typeface="Arial"/>
                <a:ea typeface="ＭＳ Ｐゴシック" charset="0"/>
                <a:cs typeface="Arial"/>
              </a:rPr>
              <a:t>5 ships and 270 men, 232 died leaving 38 surviving</a:t>
            </a:r>
          </a:p>
          <a:p>
            <a:pPr lvl="1" eaLnBrk="1" hangingPunct="1"/>
            <a:r>
              <a:rPr lang="en-US" sz="2000" dirty="0">
                <a:latin typeface="Arial"/>
                <a:ea typeface="ＭＳ Ｐゴシック" charset="0"/>
                <a:cs typeface="Arial"/>
              </a:rPr>
              <a:t>Portuguese captain sailing under Spain</a:t>
            </a:r>
          </a:p>
          <a:p>
            <a:pPr eaLnBrk="1" hangingPunct="1">
              <a:buFont typeface="Wingdings" charset="0"/>
              <a:buNone/>
            </a:pPr>
            <a:endParaRPr lang="en-US" sz="2000" dirty="0">
              <a:latin typeface="Arial"/>
              <a:ea typeface="ＭＳ Ｐゴシック" charset="0"/>
              <a:cs typeface="Arial"/>
            </a:endParaRPr>
          </a:p>
        </p:txBody>
      </p:sp>
      <p:pic>
        <p:nvPicPr>
          <p:cNvPr id="64514"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2363788" cy="313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5" name="Picture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26889" y="3365500"/>
            <a:ext cx="6310506" cy="349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1532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Date Placeholder 4"/>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endParaRPr kumimoji="0" lang="en-US" sz="1400" dirty="0">
              <a:latin typeface="Arial" charset="0"/>
            </a:endParaRPr>
          </a:p>
        </p:txBody>
      </p:sp>
      <p:sp>
        <p:nvSpPr>
          <p:cNvPr id="63490" name="Slide Number Placeholder 6"/>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endParaRPr kumimoji="0" lang="en-US" sz="1400" dirty="0">
              <a:latin typeface="Arial" charset="0"/>
            </a:endParaRPr>
          </a:p>
        </p:txBody>
      </p:sp>
      <p:sp>
        <p:nvSpPr>
          <p:cNvPr id="63491" name="Rectangle 2"/>
          <p:cNvSpPr>
            <a:spLocks noGrp="1" noChangeArrowheads="1"/>
          </p:cNvSpPr>
          <p:nvPr>
            <p:ph type="title"/>
          </p:nvPr>
        </p:nvSpPr>
        <p:spPr>
          <a:xfrm>
            <a:off x="0" y="0"/>
            <a:ext cx="9144000" cy="1143000"/>
          </a:xfrm>
        </p:spPr>
        <p:txBody>
          <a:bodyPr>
            <a:normAutofit/>
          </a:bodyPr>
          <a:lstStyle/>
          <a:p>
            <a:pPr eaLnBrk="1" hangingPunct="1"/>
            <a:r>
              <a:rPr lang="en-US" sz="4000" dirty="0">
                <a:latin typeface="Arial" charset="0"/>
                <a:ea typeface="ＭＳ Ｐゴシック" charset="0"/>
                <a:cs typeface="ＭＳ Ｐゴシック" charset="0"/>
              </a:rPr>
              <a:t>Christopher Columbus</a:t>
            </a:r>
          </a:p>
        </p:txBody>
      </p:sp>
      <p:sp>
        <p:nvSpPr>
          <p:cNvPr id="63492" name="Rectangle 3"/>
          <p:cNvSpPr>
            <a:spLocks noGrp="1" noChangeArrowheads="1"/>
          </p:cNvSpPr>
          <p:nvPr>
            <p:ph type="body" sz="half" idx="1"/>
          </p:nvPr>
        </p:nvSpPr>
        <p:spPr>
          <a:xfrm>
            <a:off x="0" y="1090993"/>
            <a:ext cx="5562600" cy="4362847"/>
          </a:xfrm>
        </p:spPr>
        <p:txBody>
          <a:bodyPr/>
          <a:lstStyle/>
          <a:p>
            <a:pPr algn="ctr" eaLnBrk="1" hangingPunct="1">
              <a:lnSpc>
                <a:spcPct val="90000"/>
              </a:lnSpc>
            </a:pPr>
            <a:r>
              <a:rPr lang="en-US" sz="2800" dirty="0">
                <a:latin typeface="Arial"/>
                <a:ea typeface="ＭＳ Ｐゴシック" charset="0"/>
                <a:cs typeface="Arial"/>
              </a:rPr>
              <a:t>Genoese by birth, brought by shipwreck to Portugal</a:t>
            </a:r>
          </a:p>
          <a:p>
            <a:pPr lvl="2" eaLnBrk="1" hangingPunct="1">
              <a:lnSpc>
                <a:spcPct val="90000"/>
              </a:lnSpc>
            </a:pPr>
            <a:r>
              <a:rPr lang="en-US" sz="2800" dirty="0">
                <a:latin typeface="Arial"/>
                <a:ea typeface="ＭＳ Ｐゴシック" charset="0"/>
                <a:cs typeface="Arial"/>
              </a:rPr>
              <a:t>Portugal is fearful of an expedition to the West</a:t>
            </a:r>
          </a:p>
          <a:p>
            <a:pPr lvl="2" eaLnBrk="1" hangingPunct="1">
              <a:lnSpc>
                <a:spcPct val="90000"/>
              </a:lnSpc>
            </a:pPr>
            <a:r>
              <a:rPr lang="en-US" sz="2800" dirty="0">
                <a:latin typeface="Arial"/>
                <a:ea typeface="ＭＳ Ｐゴシック" charset="0"/>
                <a:cs typeface="Arial"/>
              </a:rPr>
              <a:t>Earth is sphere- latitude and longitude</a:t>
            </a:r>
          </a:p>
          <a:p>
            <a:pPr lvl="2" eaLnBrk="1" hangingPunct="1">
              <a:lnSpc>
                <a:spcPct val="90000"/>
              </a:lnSpc>
            </a:pPr>
            <a:r>
              <a:rPr lang="en-US" sz="2800" dirty="0">
                <a:latin typeface="Arial"/>
                <a:ea typeface="ＭＳ Ｐゴシック" charset="0"/>
                <a:cs typeface="Arial"/>
              </a:rPr>
              <a:t>2 months to arrive in the West Indies in 1492</a:t>
            </a:r>
          </a:p>
          <a:p>
            <a:pPr eaLnBrk="1" hangingPunct="1">
              <a:lnSpc>
                <a:spcPct val="90000"/>
              </a:lnSpc>
            </a:pPr>
            <a:endParaRPr lang="en-US" sz="2000" dirty="0">
              <a:latin typeface="Arial"/>
              <a:ea typeface="ＭＳ Ｐゴシック" charset="0"/>
              <a:cs typeface="Arial"/>
            </a:endParaRPr>
          </a:p>
        </p:txBody>
      </p:sp>
      <p:pic>
        <p:nvPicPr>
          <p:cNvPr id="63493" name="Picture 5" descr="1502 The Standard Bearer.jpg                                   0000001C&#10;LAURA JUMP                     8EF44870:"/>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5562600" y="1066800"/>
            <a:ext cx="3333750" cy="5334000"/>
          </a:xfrm>
        </p:spPr>
      </p:pic>
    </p:spTree>
    <p:extLst>
      <p:ext uri="{BB962C8B-B14F-4D97-AF65-F5344CB8AC3E}">
        <p14:creationId xmlns:p14="http://schemas.microsoft.com/office/powerpoint/2010/main" val="2280773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6"/>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12376BA8-905A-2D49-8DA3-DFD2AFFADB52}" type="slidenum">
              <a:rPr kumimoji="0" lang="en-US" sz="1400">
                <a:latin typeface="Arial" charset="0"/>
              </a:rPr>
              <a:pPr eaLnBrk="1" hangingPunct="1"/>
              <a:t>44</a:t>
            </a:fld>
            <a:endParaRPr kumimoji="0" lang="en-US" sz="1400">
              <a:latin typeface="Arial" charset="0"/>
            </a:endParaRPr>
          </a:p>
        </p:txBody>
      </p:sp>
      <p:sp>
        <p:nvSpPr>
          <p:cNvPr id="62467" name="Rectangle 2"/>
          <p:cNvSpPr>
            <a:spLocks noGrp="1" noChangeArrowheads="1"/>
          </p:cNvSpPr>
          <p:nvPr>
            <p:ph type="title"/>
          </p:nvPr>
        </p:nvSpPr>
        <p:spPr>
          <a:xfrm>
            <a:off x="0" y="0"/>
            <a:ext cx="8686800" cy="1143000"/>
          </a:xfrm>
        </p:spPr>
        <p:txBody>
          <a:bodyPr/>
          <a:lstStyle/>
          <a:p>
            <a:pPr eaLnBrk="1" hangingPunct="1"/>
            <a:r>
              <a:rPr lang="en-US" b="0" dirty="0">
                <a:solidFill>
                  <a:schemeClr val="tx1"/>
                </a:solidFill>
                <a:latin typeface="Geneva" charset="0"/>
                <a:ea typeface="ＭＳ Ｐゴシック" charset="0"/>
                <a:cs typeface="ＭＳ Ｐゴシック" charset="0"/>
              </a:rPr>
              <a:t>Alfonso </a:t>
            </a:r>
            <a:r>
              <a:rPr lang="en-US" b="0" dirty="0" err="1">
                <a:solidFill>
                  <a:schemeClr val="tx1"/>
                </a:solidFill>
                <a:latin typeface="Geneva" charset="0"/>
                <a:ea typeface="ＭＳ Ｐゴシック" charset="0"/>
                <a:cs typeface="ＭＳ Ｐゴシック" charset="0"/>
              </a:rPr>
              <a:t>Baldaya</a:t>
            </a:r>
            <a:r>
              <a:rPr lang="en-US" b="0" dirty="0">
                <a:solidFill>
                  <a:schemeClr val="tx1"/>
                </a:solidFill>
                <a:latin typeface="Geneva" charset="0"/>
                <a:ea typeface="ＭＳ Ｐゴシック" charset="0"/>
                <a:cs typeface="ＭＳ Ｐゴシック" charset="0"/>
              </a:rPr>
              <a:t>/1436</a:t>
            </a:r>
          </a:p>
        </p:txBody>
      </p:sp>
      <p:sp>
        <p:nvSpPr>
          <p:cNvPr id="62468" name="Rectangle 3"/>
          <p:cNvSpPr>
            <a:spLocks noGrp="1" noChangeArrowheads="1"/>
          </p:cNvSpPr>
          <p:nvPr>
            <p:ph type="body" sz="half" idx="1"/>
          </p:nvPr>
        </p:nvSpPr>
        <p:spPr>
          <a:xfrm>
            <a:off x="228600" y="1529014"/>
            <a:ext cx="4343400" cy="4114800"/>
          </a:xfrm>
        </p:spPr>
        <p:txBody>
          <a:bodyPr>
            <a:normAutofit/>
          </a:bodyPr>
          <a:lstStyle/>
          <a:p>
            <a:pPr lvl="1" eaLnBrk="1" hangingPunct="1">
              <a:lnSpc>
                <a:spcPct val="90000"/>
              </a:lnSpc>
            </a:pPr>
            <a:r>
              <a:rPr lang="en-US" sz="2000" dirty="0">
                <a:latin typeface="Arial" panose="020B0604020202020204" pitchFamily="34" charset="0"/>
                <a:ea typeface="ＭＳ Ｐゴシック" charset="0"/>
                <a:cs typeface="Arial" panose="020B0604020202020204" pitchFamily="34" charset="0"/>
              </a:rPr>
              <a:t>finds many plants &amp; botanical specimens</a:t>
            </a:r>
          </a:p>
          <a:p>
            <a:pPr lvl="1" eaLnBrk="1" hangingPunct="1">
              <a:lnSpc>
                <a:spcPct val="90000"/>
              </a:lnSpc>
            </a:pPr>
            <a:r>
              <a:rPr lang="en-US" sz="2000" dirty="0">
                <a:latin typeface="Arial" panose="020B0604020202020204" pitchFamily="34" charset="0"/>
                <a:ea typeface="ＭＳ Ｐゴシック" charset="0"/>
                <a:cs typeface="Arial" panose="020B0604020202020204" pitchFamily="34" charset="0"/>
              </a:rPr>
              <a:t>finds footprints, but escape being killed</a:t>
            </a:r>
          </a:p>
          <a:p>
            <a:pPr lvl="1" eaLnBrk="1" hangingPunct="1">
              <a:lnSpc>
                <a:spcPct val="90000"/>
              </a:lnSpc>
            </a:pPr>
            <a:r>
              <a:rPr lang="en-US" sz="2000" dirty="0">
                <a:latin typeface="Arial" panose="020B0604020202020204" pitchFamily="34" charset="0"/>
                <a:ea typeface="ＭＳ Ｐゴシック" charset="0"/>
                <a:cs typeface="Arial" panose="020B0604020202020204" pitchFamily="34" charset="0"/>
              </a:rPr>
              <a:t>Returns 4 years later with first 200 slaves</a:t>
            </a:r>
          </a:p>
          <a:p>
            <a:pPr lvl="2" eaLnBrk="1" hangingPunct="1">
              <a:lnSpc>
                <a:spcPct val="90000"/>
              </a:lnSpc>
            </a:pPr>
            <a:r>
              <a:rPr lang="en-US" sz="1800" dirty="0">
                <a:latin typeface="Arial" panose="020B0604020202020204" pitchFamily="34" charset="0"/>
                <a:ea typeface="ＭＳ Ｐゴシック" charset="0"/>
                <a:cs typeface="Arial" panose="020B0604020202020204" pitchFamily="34" charset="0"/>
              </a:rPr>
              <a:t>plantations in Canary Islands and </a:t>
            </a:r>
            <a:r>
              <a:rPr lang="en-US" sz="1800" dirty="0" err="1">
                <a:latin typeface="Arial" panose="020B0604020202020204" pitchFamily="34" charset="0"/>
                <a:ea typeface="ＭＳ Ｐゴシック" charset="0"/>
                <a:cs typeface="Arial" panose="020B0604020202020204" pitchFamily="34" charset="0"/>
              </a:rPr>
              <a:t>Madeiras</a:t>
            </a:r>
            <a:endParaRPr lang="en-US" sz="1800" dirty="0">
              <a:latin typeface="Arial" panose="020B0604020202020204" pitchFamily="34" charset="0"/>
              <a:ea typeface="ＭＳ Ｐゴシック" charset="0"/>
              <a:cs typeface="Arial" panose="020B0604020202020204" pitchFamily="34" charset="0"/>
            </a:endParaRPr>
          </a:p>
          <a:p>
            <a:pPr eaLnBrk="1" hangingPunct="1">
              <a:lnSpc>
                <a:spcPct val="90000"/>
              </a:lnSpc>
            </a:pPr>
            <a:r>
              <a:rPr lang="en-US" sz="2000" dirty="0">
                <a:latin typeface="Arial" panose="020B0604020202020204" pitchFamily="34" charset="0"/>
                <a:ea typeface="ＭＳ Ｐゴシック" charset="0"/>
                <a:cs typeface="Arial" panose="020B0604020202020204" pitchFamily="34" charset="0"/>
              </a:rPr>
              <a:t>Slavery forms part of Portuguese economy for 400 years</a:t>
            </a:r>
          </a:p>
          <a:p>
            <a:pPr eaLnBrk="1" hangingPunct="1">
              <a:lnSpc>
                <a:spcPct val="90000"/>
              </a:lnSpc>
            </a:pPr>
            <a:endParaRPr lang="en-US" sz="2000" dirty="0">
              <a:latin typeface="Arial" panose="020B0604020202020204" pitchFamily="34" charset="0"/>
              <a:ea typeface="ＭＳ Ｐゴシック" charset="0"/>
              <a:cs typeface="Arial" panose="020B0604020202020204" pitchFamily="34" charset="0"/>
            </a:endParaRPr>
          </a:p>
          <a:p>
            <a:pPr eaLnBrk="1" hangingPunct="1">
              <a:lnSpc>
                <a:spcPct val="90000"/>
              </a:lnSpc>
            </a:pPr>
            <a:r>
              <a:rPr lang="en-US" sz="2000" dirty="0">
                <a:latin typeface="Arial" panose="020B0604020202020204" pitchFamily="34" charset="0"/>
                <a:ea typeface="ＭＳ Ｐゴシック" charset="0"/>
                <a:cs typeface="Arial" panose="020B0604020202020204" pitchFamily="34" charset="0"/>
              </a:rPr>
              <a:t>1420 portrait by Durer of a Man in a Red Turban</a:t>
            </a:r>
          </a:p>
        </p:txBody>
      </p:sp>
      <p:pic>
        <p:nvPicPr>
          <p:cNvPr id="62469" name="Picture 7" descr="1433 Durer portrait of #10C.jpg                                00000017&#10;LAURA JUMP                     8EF44870:"/>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733925" y="1066800"/>
            <a:ext cx="4410075" cy="5791200"/>
          </a:xfrm>
        </p:spPr>
      </p:pic>
    </p:spTree>
    <p:extLst>
      <p:ext uri="{BB962C8B-B14F-4D97-AF65-F5344CB8AC3E}">
        <p14:creationId xmlns:p14="http://schemas.microsoft.com/office/powerpoint/2010/main" val="1954136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6"/>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3236C576-9F2F-814C-B8AC-BCF41F95F659}" type="slidenum">
              <a:rPr kumimoji="0" lang="en-US" sz="1400">
                <a:latin typeface="Arial" charset="0"/>
              </a:rPr>
              <a:pPr eaLnBrk="1" hangingPunct="1"/>
              <a:t>45</a:t>
            </a:fld>
            <a:endParaRPr kumimoji="0" lang="en-US" sz="1400">
              <a:latin typeface="Arial" charset="0"/>
            </a:endParaRPr>
          </a:p>
        </p:txBody>
      </p:sp>
      <p:sp>
        <p:nvSpPr>
          <p:cNvPr id="30723" name="Rectangle 2"/>
          <p:cNvSpPr>
            <a:spLocks noGrp="1" noChangeArrowheads="1"/>
          </p:cNvSpPr>
          <p:nvPr>
            <p:ph type="title"/>
          </p:nvPr>
        </p:nvSpPr>
        <p:spPr>
          <a:xfrm>
            <a:off x="152400" y="26988"/>
            <a:ext cx="4191000" cy="1143000"/>
          </a:xfrm>
        </p:spPr>
        <p:txBody>
          <a:bodyPr>
            <a:normAutofit fontScale="90000"/>
          </a:bodyPr>
          <a:lstStyle/>
          <a:p>
            <a:pPr eaLnBrk="1" hangingPunct="1"/>
            <a:r>
              <a:rPr lang="en-US" b="0" dirty="0">
                <a:solidFill>
                  <a:schemeClr val="tx1"/>
                </a:solidFill>
                <a:latin typeface="Arial"/>
                <a:ea typeface="ＭＳ Ｐゴシック" charset="0"/>
                <a:cs typeface="Arial"/>
              </a:rPr>
              <a:t>Time of many </a:t>
            </a:r>
            <a:br>
              <a:rPr lang="en-US" b="0" dirty="0">
                <a:solidFill>
                  <a:schemeClr val="tx1"/>
                </a:solidFill>
                <a:latin typeface="Arial"/>
                <a:ea typeface="ＭＳ Ｐゴシック" charset="0"/>
                <a:cs typeface="Arial"/>
              </a:rPr>
            </a:br>
            <a:r>
              <a:rPr lang="en-US" b="0" dirty="0">
                <a:solidFill>
                  <a:schemeClr val="tx1"/>
                </a:solidFill>
                <a:latin typeface="Arial"/>
                <a:ea typeface="ＭＳ Ｐゴシック" charset="0"/>
                <a:cs typeface="Arial"/>
              </a:rPr>
              <a:t>inter-marriages</a:t>
            </a:r>
          </a:p>
        </p:txBody>
      </p:sp>
      <p:sp>
        <p:nvSpPr>
          <p:cNvPr id="30724" name="Rectangle 3"/>
          <p:cNvSpPr>
            <a:spLocks noGrp="1" noChangeArrowheads="1"/>
          </p:cNvSpPr>
          <p:nvPr>
            <p:ph type="body" sz="half" idx="1"/>
          </p:nvPr>
        </p:nvSpPr>
        <p:spPr>
          <a:xfrm>
            <a:off x="152400" y="1561977"/>
            <a:ext cx="3657600" cy="5334000"/>
          </a:xfrm>
        </p:spPr>
        <p:txBody>
          <a:bodyPr>
            <a:normAutofit fontScale="92500" lnSpcReduction="10000"/>
          </a:bodyPr>
          <a:lstStyle/>
          <a:p>
            <a:pPr lvl="1" eaLnBrk="1" hangingPunct="1"/>
            <a:r>
              <a:rPr lang="en-US" sz="2400" dirty="0">
                <a:latin typeface="Arial"/>
                <a:ea typeface="ＭＳ Ｐゴシック" charset="0"/>
                <a:cs typeface="Arial"/>
              </a:rPr>
              <a:t>royal families anxious to expand wealth</a:t>
            </a:r>
          </a:p>
          <a:p>
            <a:pPr lvl="1" eaLnBrk="1" hangingPunct="1"/>
            <a:r>
              <a:rPr lang="en-US" sz="2400" dirty="0">
                <a:latin typeface="Arial"/>
                <a:ea typeface="ＭＳ Ｐゴシック" charset="0"/>
                <a:cs typeface="Arial"/>
              </a:rPr>
              <a:t>dowries often substantial</a:t>
            </a:r>
          </a:p>
          <a:p>
            <a:pPr eaLnBrk="1" hangingPunct="1"/>
            <a:r>
              <a:rPr lang="en-US" sz="2400" dirty="0">
                <a:latin typeface="Arial"/>
                <a:ea typeface="ＭＳ Ｐゴシック" charset="0"/>
                <a:cs typeface="Arial"/>
              </a:rPr>
              <a:t>power is gained by enlarging countries</a:t>
            </a:r>
          </a:p>
          <a:p>
            <a:pPr eaLnBrk="1" hangingPunct="1"/>
            <a:r>
              <a:rPr lang="en-US" sz="2400" dirty="0">
                <a:latin typeface="Arial"/>
                <a:ea typeface="ＭＳ Ｐゴシック" charset="0"/>
                <a:cs typeface="Arial"/>
              </a:rPr>
              <a:t>1480 marriage between a young man in Italian fashion with his embroidered shirt exposed underneath his black doublet</a:t>
            </a:r>
          </a:p>
          <a:p>
            <a:pPr eaLnBrk="1" hangingPunct="1"/>
            <a:r>
              <a:rPr lang="en-US" sz="2400" dirty="0">
                <a:latin typeface="Arial"/>
                <a:ea typeface="ＭＳ Ｐゴシック" charset="0"/>
                <a:cs typeface="Arial"/>
              </a:rPr>
              <a:t>Young woman in Flemish fashion with embroidered bowl </a:t>
            </a:r>
            <a:r>
              <a:rPr lang="en-US" sz="2400" dirty="0" err="1">
                <a:latin typeface="Arial"/>
                <a:ea typeface="ＭＳ Ｐゴシック" charset="0"/>
                <a:cs typeface="Arial"/>
              </a:rPr>
              <a:t>hennin</a:t>
            </a:r>
            <a:r>
              <a:rPr lang="en-US" sz="2400" dirty="0">
                <a:latin typeface="Arial"/>
                <a:ea typeface="ＭＳ Ｐゴシック" charset="0"/>
                <a:cs typeface="Arial"/>
              </a:rPr>
              <a:t>.</a:t>
            </a:r>
          </a:p>
        </p:txBody>
      </p:sp>
      <p:pic>
        <p:nvPicPr>
          <p:cNvPr id="30726" name="Picture 6"/>
          <p:cNvPicPr>
            <a:picLocks noGrp="1" noChangeAspect="1" noChangeArrowheads="1"/>
          </p:cNvPicPr>
          <p:nvPr>
            <p:ph sz="half" idx="2"/>
          </p:nvPr>
        </p:nvPicPr>
        <p:blipFill>
          <a:blip r:embed="rId2" cstate="print">
            <a:extLst>
              <a:ext uri="{28A0092B-C50C-407E-A947-70E740481C1C}">
                <a14:useLocalDpi xmlns:a14="http://schemas.microsoft.com/office/drawing/2010/main"/>
              </a:ext>
            </a:extLst>
          </a:blip>
          <a:srcRect/>
          <a:stretch>
            <a:fillRect/>
          </a:stretch>
        </p:blipFill>
        <p:spPr>
          <a:xfrm>
            <a:off x="4321175" y="-304800"/>
            <a:ext cx="4740275" cy="7162800"/>
          </a:xfrm>
        </p:spPr>
      </p:pic>
    </p:spTree>
    <p:extLst>
      <p:ext uri="{BB962C8B-B14F-4D97-AF65-F5344CB8AC3E}">
        <p14:creationId xmlns:p14="http://schemas.microsoft.com/office/powerpoint/2010/main" val="3267950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4"/>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133E707A-3CBE-7A4C-ABD0-75269B6062F3}" type="slidenum">
              <a:rPr kumimoji="0" lang="en-US" sz="1400">
                <a:latin typeface="Arial" charset="0"/>
              </a:rPr>
              <a:pPr eaLnBrk="1" hangingPunct="1"/>
              <a:t>46</a:t>
            </a:fld>
            <a:endParaRPr kumimoji="0" lang="en-US" sz="1400">
              <a:latin typeface="Arial" charset="0"/>
            </a:endParaRPr>
          </a:p>
        </p:txBody>
      </p:sp>
      <p:pic>
        <p:nvPicPr>
          <p:cNvPr id="22531" name="Picture 3"/>
          <p:cNvPicPr>
            <a:picLocks noGrp="1" noChangeAspect="1" noChangeArrowheads="1"/>
          </p:cNvPicPr>
          <p:nvPr>
            <p:ph/>
          </p:nvPr>
        </p:nvPicPr>
        <p:blipFill rotWithShape="1">
          <a:blip r:embed="rId3" cstate="print">
            <a:extLst>
              <a:ext uri="{28A0092B-C50C-407E-A947-70E740481C1C}">
                <a14:useLocalDpi xmlns:a14="http://schemas.microsoft.com/office/drawing/2010/main"/>
              </a:ext>
            </a:extLst>
          </a:blip>
          <a:srcRect l="16486"/>
          <a:stretch/>
        </p:blipFill>
        <p:spPr>
          <a:xfrm>
            <a:off x="4714504" y="-1365250"/>
            <a:ext cx="4581896" cy="8223250"/>
          </a:xfrm>
        </p:spPr>
      </p:pic>
      <p:sp>
        <p:nvSpPr>
          <p:cNvPr id="22532" name="Text Box 4"/>
          <p:cNvSpPr txBox="1">
            <a:spLocks noChangeArrowheads="1"/>
          </p:cNvSpPr>
          <p:nvPr/>
        </p:nvSpPr>
        <p:spPr bwMode="auto">
          <a:xfrm>
            <a:off x="479425" y="4492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spcBef>
                <a:spcPct val="50000"/>
              </a:spcBef>
            </a:pPr>
            <a:endParaRPr lang="fi-FI"/>
          </a:p>
        </p:txBody>
      </p:sp>
      <p:sp>
        <p:nvSpPr>
          <p:cNvPr id="22533" name="Text Box 5"/>
          <p:cNvSpPr txBox="1">
            <a:spLocks noChangeArrowheads="1"/>
          </p:cNvSpPr>
          <p:nvPr/>
        </p:nvSpPr>
        <p:spPr bwMode="auto">
          <a:xfrm>
            <a:off x="1" y="1235654"/>
            <a:ext cx="4821382"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lang="en-US" dirty="0">
                <a:latin typeface="Arial"/>
                <a:cs typeface="Arial"/>
              </a:rPr>
              <a:t>Central </a:t>
            </a:r>
            <a:r>
              <a:rPr lang="en-US">
                <a:latin typeface="Arial"/>
                <a:cs typeface="Arial"/>
              </a:rPr>
              <a:t>European women’s gown</a:t>
            </a:r>
            <a:r>
              <a:rPr lang="en-US" dirty="0">
                <a:latin typeface="Arial"/>
                <a:cs typeface="Arial"/>
              </a:rPr>
              <a:t>:</a:t>
            </a:r>
          </a:p>
          <a:p>
            <a:pPr eaLnBrk="1" hangingPunct="1"/>
            <a:endParaRPr lang="en-US" dirty="0">
              <a:latin typeface="Arial"/>
              <a:cs typeface="Arial"/>
            </a:endParaRPr>
          </a:p>
          <a:p>
            <a:pPr eaLnBrk="1" hangingPunct="1"/>
            <a:r>
              <a:rPr lang="en-US" dirty="0" err="1">
                <a:latin typeface="Arial"/>
                <a:cs typeface="Arial"/>
              </a:rPr>
              <a:t>Houppelande</a:t>
            </a:r>
            <a:r>
              <a:rPr lang="en-US" dirty="0">
                <a:latin typeface="Arial"/>
                <a:cs typeface="Arial"/>
              </a:rPr>
              <a:t> has a high separate neckline, </a:t>
            </a:r>
            <a:r>
              <a:rPr lang="en-US" dirty="0" err="1">
                <a:latin typeface="Arial"/>
                <a:cs typeface="Arial"/>
              </a:rPr>
              <a:t>partlet</a:t>
            </a:r>
            <a:endParaRPr lang="en-US" dirty="0">
              <a:latin typeface="Arial"/>
              <a:cs typeface="Arial"/>
            </a:endParaRPr>
          </a:p>
          <a:p>
            <a:pPr eaLnBrk="1" hangingPunct="1"/>
            <a:r>
              <a:rPr lang="en-US" dirty="0">
                <a:latin typeface="Arial"/>
                <a:cs typeface="Arial"/>
              </a:rPr>
              <a:t>Fur lining for warmth</a:t>
            </a:r>
          </a:p>
          <a:p>
            <a:pPr eaLnBrk="1" hangingPunct="1"/>
            <a:endParaRPr lang="en-US" dirty="0">
              <a:latin typeface="Arial"/>
              <a:cs typeface="Arial"/>
            </a:endParaRPr>
          </a:p>
          <a:p>
            <a:pPr eaLnBrk="1" hangingPunct="1"/>
            <a:r>
              <a:rPr lang="en-US" dirty="0">
                <a:latin typeface="Arial"/>
                <a:cs typeface="Arial"/>
              </a:rPr>
              <a:t>A steeple </a:t>
            </a:r>
            <a:r>
              <a:rPr lang="en-US" dirty="0" err="1">
                <a:latin typeface="Arial"/>
                <a:cs typeface="Arial"/>
              </a:rPr>
              <a:t>hennin</a:t>
            </a:r>
            <a:r>
              <a:rPr lang="en-US" dirty="0">
                <a:latin typeface="Arial"/>
                <a:cs typeface="Arial"/>
              </a:rPr>
              <a:t> with </a:t>
            </a:r>
          </a:p>
          <a:p>
            <a:pPr eaLnBrk="1" hangingPunct="1"/>
            <a:r>
              <a:rPr lang="en-US" dirty="0">
                <a:latin typeface="Arial"/>
                <a:cs typeface="Arial"/>
              </a:rPr>
              <a:t>transparent veil </a:t>
            </a:r>
          </a:p>
          <a:p>
            <a:pPr eaLnBrk="1" hangingPunct="1"/>
            <a:endParaRPr lang="en-US" dirty="0">
              <a:latin typeface="Arial"/>
              <a:cs typeface="Arial"/>
            </a:endParaRPr>
          </a:p>
        </p:txBody>
      </p:sp>
    </p:spTree>
    <p:extLst>
      <p:ext uri="{BB962C8B-B14F-4D97-AF65-F5344CB8AC3E}">
        <p14:creationId xmlns:p14="http://schemas.microsoft.com/office/powerpoint/2010/main" val="1116807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p:cNvPicPr>
            <a:picLocks noGrp="1" noChangeAspect="1" noChangeArrowheads="1"/>
          </p:cNvPicPr>
          <p:nvPr>
            <p:ph/>
          </p:nvPr>
        </p:nvPicPr>
        <p:blipFill>
          <a:blip r:embed="rId3" cstate="print">
            <a:extLst>
              <a:ext uri="{28A0092B-C50C-407E-A947-70E740481C1C}">
                <a14:useLocalDpi xmlns:a14="http://schemas.microsoft.com/office/drawing/2010/main"/>
              </a:ext>
            </a:extLst>
          </a:blip>
          <a:srcRect/>
          <a:stretch>
            <a:fillRect/>
          </a:stretch>
        </p:blipFill>
        <p:spPr>
          <a:xfrm>
            <a:off x="4725988" y="152400"/>
            <a:ext cx="4418012" cy="6705600"/>
          </a:xfrm>
        </p:spPr>
      </p:pic>
      <p:sp>
        <p:nvSpPr>
          <p:cNvPr id="21506" name="Text Box 4"/>
          <p:cNvSpPr txBox="1">
            <a:spLocks noChangeArrowheads="1"/>
          </p:cNvSpPr>
          <p:nvPr/>
        </p:nvSpPr>
        <p:spPr bwMode="auto">
          <a:xfrm>
            <a:off x="0" y="1719533"/>
            <a:ext cx="4533613"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lang="en-US" dirty="0">
                <a:latin typeface="Arial"/>
                <a:cs typeface="Arial"/>
              </a:rPr>
              <a:t>Roger Van der Weyden</a:t>
            </a:r>
          </a:p>
          <a:p>
            <a:pPr eaLnBrk="1" hangingPunct="1"/>
            <a:r>
              <a:rPr lang="en-US" dirty="0">
                <a:latin typeface="Arial"/>
                <a:cs typeface="Arial"/>
              </a:rPr>
              <a:t>Portrait of a woman in a </a:t>
            </a:r>
          </a:p>
          <a:p>
            <a:pPr eaLnBrk="1" hangingPunct="1"/>
            <a:r>
              <a:rPr lang="en-US" dirty="0">
                <a:latin typeface="Arial"/>
                <a:cs typeface="Arial"/>
              </a:rPr>
              <a:t>basket </a:t>
            </a:r>
            <a:r>
              <a:rPr lang="en-US" dirty="0" err="1">
                <a:latin typeface="Arial"/>
                <a:cs typeface="Arial"/>
              </a:rPr>
              <a:t>hennin</a:t>
            </a:r>
            <a:r>
              <a:rPr lang="en-US" dirty="0">
                <a:latin typeface="Arial"/>
                <a:cs typeface="Arial"/>
              </a:rPr>
              <a:t>.</a:t>
            </a:r>
          </a:p>
          <a:p>
            <a:pPr eaLnBrk="1" hangingPunct="1"/>
            <a:endParaRPr lang="en-US" dirty="0">
              <a:latin typeface="Arial"/>
              <a:cs typeface="Arial"/>
            </a:endParaRPr>
          </a:p>
          <a:p>
            <a:pPr eaLnBrk="1" hangingPunct="1"/>
            <a:r>
              <a:rPr lang="en-US" dirty="0">
                <a:latin typeface="Arial"/>
                <a:cs typeface="Arial"/>
              </a:rPr>
              <a:t>She wears a fine </a:t>
            </a:r>
            <a:r>
              <a:rPr lang="en-US" dirty="0" err="1">
                <a:latin typeface="Arial"/>
                <a:cs typeface="Arial"/>
              </a:rPr>
              <a:t>transcluscent</a:t>
            </a:r>
            <a:r>
              <a:rPr lang="en-US" dirty="0">
                <a:latin typeface="Arial"/>
                <a:cs typeface="Arial"/>
              </a:rPr>
              <a:t> </a:t>
            </a:r>
          </a:p>
          <a:p>
            <a:pPr eaLnBrk="1" hangingPunct="1"/>
            <a:r>
              <a:rPr lang="en-US" dirty="0">
                <a:latin typeface="Arial"/>
                <a:cs typeface="Arial"/>
              </a:rPr>
              <a:t>linen veil and </a:t>
            </a:r>
            <a:r>
              <a:rPr lang="en-US" dirty="0" err="1">
                <a:latin typeface="Arial"/>
                <a:cs typeface="Arial"/>
              </a:rPr>
              <a:t>partlet</a:t>
            </a:r>
            <a:endParaRPr lang="en-US" dirty="0">
              <a:latin typeface="Arial"/>
              <a:cs typeface="Arial"/>
            </a:endParaRPr>
          </a:p>
          <a:p>
            <a:pPr eaLnBrk="1" hangingPunct="1"/>
            <a:endParaRPr lang="en-US" dirty="0">
              <a:latin typeface="Arial"/>
              <a:cs typeface="Arial"/>
            </a:endParaRPr>
          </a:p>
          <a:p>
            <a:pPr eaLnBrk="1" hangingPunct="1"/>
            <a:r>
              <a:rPr lang="en-US" dirty="0">
                <a:latin typeface="Arial"/>
                <a:cs typeface="Arial"/>
              </a:rPr>
              <a:t>The forehead and the eyebrows</a:t>
            </a:r>
          </a:p>
          <a:p>
            <a:pPr eaLnBrk="1" hangingPunct="1"/>
            <a:r>
              <a:rPr lang="en-US" dirty="0">
                <a:latin typeface="Arial"/>
                <a:cs typeface="Arial"/>
              </a:rPr>
              <a:t>are fashionably plucked</a:t>
            </a:r>
          </a:p>
        </p:txBody>
      </p:sp>
    </p:spTree>
    <p:extLst>
      <p:ext uri="{BB962C8B-B14F-4D97-AF65-F5344CB8AC3E}">
        <p14:creationId xmlns:p14="http://schemas.microsoft.com/office/powerpoint/2010/main" val="2228111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Date Placeholder 4"/>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endParaRPr kumimoji="0" lang="en-US" sz="1400" dirty="0">
              <a:latin typeface="Arial" charset="0"/>
            </a:endParaRPr>
          </a:p>
        </p:txBody>
      </p:sp>
      <p:sp>
        <p:nvSpPr>
          <p:cNvPr id="76803" name="Rectangle 2"/>
          <p:cNvSpPr>
            <a:spLocks noGrp="1" noChangeArrowheads="1"/>
          </p:cNvSpPr>
          <p:nvPr>
            <p:ph type="title"/>
          </p:nvPr>
        </p:nvSpPr>
        <p:spPr>
          <a:xfrm>
            <a:off x="3942896" y="174775"/>
            <a:ext cx="6096000" cy="1143000"/>
          </a:xfrm>
        </p:spPr>
        <p:txBody>
          <a:bodyPr>
            <a:normAutofit fontScale="90000"/>
          </a:bodyPr>
          <a:lstStyle/>
          <a:p>
            <a:r>
              <a:rPr lang="en-US" sz="3200" dirty="0">
                <a:latin typeface="Arial" charset="0"/>
                <a:ea typeface="ＭＳ Ｐゴシック" charset="0"/>
                <a:cs typeface="ＭＳ Ｐゴシック" charset="0"/>
              </a:rPr>
              <a:t>Etienne Chevalier,</a:t>
            </a:r>
            <a:br>
              <a:rPr lang="en-US" sz="3200" dirty="0">
                <a:latin typeface="Arial" charset="0"/>
                <a:ea typeface="ＭＳ Ｐゴシック" charset="0"/>
                <a:cs typeface="ＭＳ Ｐゴシック" charset="0"/>
              </a:rPr>
            </a:br>
            <a:r>
              <a:rPr lang="en-US" sz="3200" dirty="0">
                <a:latin typeface="Arial" charset="0"/>
                <a:ea typeface="ＭＳ Ｐゴシック" charset="0"/>
                <a:cs typeface="ＭＳ Ｐゴシック" charset="0"/>
              </a:rPr>
              <a:t>France 1451</a:t>
            </a:r>
            <a:br>
              <a:rPr lang="en-US" sz="3200" dirty="0">
                <a:latin typeface="Arial" charset="0"/>
                <a:ea typeface="ＭＳ Ｐゴシック" charset="0"/>
                <a:cs typeface="ＭＳ Ｐゴシック" charset="0"/>
              </a:rPr>
            </a:br>
            <a:endParaRPr lang="en-US" sz="3200" dirty="0">
              <a:latin typeface="Arial" charset="0"/>
              <a:ea typeface="ＭＳ Ｐゴシック" charset="0"/>
              <a:cs typeface="ＭＳ Ｐゴシック" charset="0"/>
            </a:endParaRPr>
          </a:p>
        </p:txBody>
      </p:sp>
      <p:sp>
        <p:nvSpPr>
          <p:cNvPr id="76804" name="Rectangle 4"/>
          <p:cNvSpPr>
            <a:spLocks noGrp="1" noChangeArrowheads="1"/>
          </p:cNvSpPr>
          <p:nvPr>
            <p:ph type="body" sz="half" idx="2"/>
          </p:nvPr>
        </p:nvSpPr>
        <p:spPr>
          <a:xfrm>
            <a:off x="4851835" y="1981200"/>
            <a:ext cx="4063565" cy="4114800"/>
          </a:xfrm>
        </p:spPr>
        <p:txBody>
          <a:bodyPr/>
          <a:lstStyle/>
          <a:p>
            <a:pPr eaLnBrk="1" hangingPunct="1"/>
            <a:r>
              <a:rPr lang="en-US" sz="2400" dirty="0">
                <a:latin typeface="Arial" charset="0"/>
                <a:ea typeface="ＭＳ Ｐゴシック" charset="0"/>
                <a:cs typeface="ＭＳ Ｐゴシック" charset="0"/>
              </a:rPr>
              <a:t>Patron has on a jerkin with fur lining and a very severe bowl cut.</a:t>
            </a:r>
          </a:p>
          <a:p>
            <a:pPr eaLnBrk="1" hangingPunct="1"/>
            <a:r>
              <a:rPr lang="en-US" sz="2400" dirty="0">
                <a:latin typeface="Arial" charset="0"/>
                <a:ea typeface="ＭＳ Ｐゴシック" charset="0"/>
                <a:cs typeface="ＭＳ Ｐゴシック" charset="0"/>
              </a:rPr>
              <a:t>Wears red velvet fabric imported to </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France from Italy.</a:t>
            </a:r>
          </a:p>
        </p:txBody>
      </p:sp>
      <p:pic>
        <p:nvPicPr>
          <p:cNvPr id="76805" name="Picture 5" descr="1451 Etienne Chevalier j#69.jpg                                00000014&#10;LAURA JUMP                     8EF44870:"/>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228600" y="108298"/>
            <a:ext cx="4495800" cy="6613177"/>
          </a:xfrm>
        </p:spPr>
      </p:pic>
    </p:spTree>
    <p:extLst>
      <p:ext uri="{BB962C8B-B14F-4D97-AF65-F5344CB8AC3E}">
        <p14:creationId xmlns:p14="http://schemas.microsoft.com/office/powerpoint/2010/main" val="3974377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Grp="1" noChangeArrowheads="1"/>
          </p:cNvSpPr>
          <p:nvPr>
            <p:ph type="title"/>
          </p:nvPr>
        </p:nvSpPr>
        <p:spPr>
          <a:xfrm>
            <a:off x="4572000" y="609600"/>
            <a:ext cx="4343400" cy="1143000"/>
          </a:xfrm>
        </p:spPr>
        <p:txBody>
          <a:bodyPr>
            <a:normAutofit/>
          </a:bodyPr>
          <a:lstStyle/>
          <a:p>
            <a:r>
              <a:rPr lang="en-US" sz="3200" dirty="0">
                <a:latin typeface="Arial" charset="0"/>
                <a:ea typeface="ＭＳ Ｐゴシック" charset="0"/>
                <a:cs typeface="ＭＳ Ｐゴシック" charset="0"/>
              </a:rPr>
              <a:t>Belgian Tapestry, 1420</a:t>
            </a:r>
          </a:p>
        </p:txBody>
      </p:sp>
      <p:sp>
        <p:nvSpPr>
          <p:cNvPr id="77828" name="Rectangle 4"/>
          <p:cNvSpPr>
            <a:spLocks noGrp="1" noChangeArrowheads="1"/>
          </p:cNvSpPr>
          <p:nvPr>
            <p:ph type="body" sz="half" idx="2"/>
          </p:nvPr>
        </p:nvSpPr>
        <p:spPr>
          <a:xfrm>
            <a:off x="4754147" y="1981200"/>
            <a:ext cx="4161253" cy="4114800"/>
          </a:xfrm>
        </p:spPr>
        <p:txBody>
          <a:bodyPr/>
          <a:lstStyle/>
          <a:p>
            <a:pPr eaLnBrk="1" hangingPunct="1">
              <a:lnSpc>
                <a:spcPct val="90000"/>
              </a:lnSpc>
            </a:pPr>
            <a:r>
              <a:rPr lang="en-US" sz="2400" dirty="0">
                <a:latin typeface="Arial" charset="0"/>
                <a:ea typeface="ＭＳ Ｐゴシック" charset="0"/>
                <a:cs typeface="ＭＳ Ｐゴシック" charset="0"/>
              </a:rPr>
              <a:t>Showing elaborate imported fabric on </a:t>
            </a:r>
            <a:r>
              <a:rPr lang="en-US" sz="2400" dirty="0" err="1">
                <a:latin typeface="Arial" charset="0"/>
                <a:ea typeface="ＭＳ Ｐゴシック" charset="0"/>
                <a:cs typeface="ＭＳ Ｐゴシック" charset="0"/>
              </a:rPr>
              <a:t>Houppeland</a:t>
            </a:r>
            <a:r>
              <a:rPr lang="en-US" sz="2400" dirty="0">
                <a:latin typeface="Arial" charset="0"/>
                <a:ea typeface="ＭＳ Ｐゴシック" charset="0"/>
                <a:cs typeface="ＭＳ Ｐゴシック" charset="0"/>
              </a:rPr>
              <a:t> with tippets </a:t>
            </a:r>
          </a:p>
          <a:p>
            <a:pPr eaLnBrk="1" hangingPunct="1">
              <a:lnSpc>
                <a:spcPct val="90000"/>
              </a:lnSpc>
            </a:pPr>
            <a:r>
              <a:rPr lang="en-US" sz="2400" dirty="0">
                <a:latin typeface="Arial" charset="0"/>
                <a:ea typeface="ＭＳ Ｐゴシック" charset="0"/>
                <a:cs typeface="ＭＳ Ｐゴシック" charset="0"/>
              </a:rPr>
              <a:t>All are wearing </a:t>
            </a:r>
            <a:r>
              <a:rPr lang="en-US" sz="2400" dirty="0" err="1">
                <a:latin typeface="Arial" charset="0"/>
                <a:ea typeface="ＭＳ Ｐゴシック" charset="0"/>
                <a:cs typeface="ＭＳ Ｐゴシック" charset="0"/>
              </a:rPr>
              <a:t>Poulaines</a:t>
            </a:r>
            <a:endParaRPr lang="en-US" sz="2400" dirty="0">
              <a:latin typeface="Arial" charset="0"/>
              <a:ea typeface="ＭＳ Ｐゴシック" charset="0"/>
              <a:cs typeface="ＭＳ Ｐゴシック" charset="0"/>
            </a:endParaRPr>
          </a:p>
        </p:txBody>
      </p:sp>
      <p:pic>
        <p:nvPicPr>
          <p:cNvPr id="77829" name="Picture 5" descr="1420 Tapestry cotehardie#7C.jpg                                0000001C&#10;LAURA JUMP                     8EF44870:"/>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381000" y="457200"/>
            <a:ext cx="4222750" cy="6096000"/>
          </a:xfrm>
        </p:spPr>
      </p:pic>
    </p:spTree>
    <p:extLst>
      <p:ext uri="{BB962C8B-B14F-4D97-AF65-F5344CB8AC3E}">
        <p14:creationId xmlns:p14="http://schemas.microsoft.com/office/powerpoint/2010/main" val="1837687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6"/>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A952F0D7-E7C1-1B41-8577-D983CD17F3C1}" type="slidenum">
              <a:rPr kumimoji="0" lang="en-US" sz="1400">
                <a:latin typeface="Arial" charset="0"/>
              </a:rPr>
              <a:pPr eaLnBrk="1" hangingPunct="1"/>
              <a:t>5</a:t>
            </a:fld>
            <a:endParaRPr kumimoji="0" lang="en-US" sz="1400">
              <a:latin typeface="Arial" charset="0"/>
            </a:endParaRPr>
          </a:p>
        </p:txBody>
      </p:sp>
      <p:sp>
        <p:nvSpPr>
          <p:cNvPr id="65539" name="Rectangle 2"/>
          <p:cNvSpPr>
            <a:spLocks noGrp="1" noChangeArrowheads="1"/>
          </p:cNvSpPr>
          <p:nvPr>
            <p:ph type="title"/>
          </p:nvPr>
        </p:nvSpPr>
        <p:spPr>
          <a:xfrm>
            <a:off x="0" y="0"/>
            <a:ext cx="8915400" cy="1143000"/>
          </a:xfrm>
        </p:spPr>
        <p:txBody>
          <a:bodyPr>
            <a:normAutofit/>
          </a:bodyPr>
          <a:lstStyle/>
          <a:p>
            <a:pPr eaLnBrk="1" hangingPunct="1"/>
            <a:r>
              <a:rPr lang="en-US" sz="4000" dirty="0">
                <a:latin typeface="Arial"/>
                <a:ea typeface="ＭＳ Ｐゴシック" charset="0"/>
                <a:cs typeface="Arial"/>
              </a:rPr>
              <a:t>Renaissance begins</a:t>
            </a:r>
          </a:p>
        </p:txBody>
      </p:sp>
      <p:sp>
        <p:nvSpPr>
          <p:cNvPr id="65540" name="Rectangle 3"/>
          <p:cNvSpPr>
            <a:spLocks noGrp="1" noChangeArrowheads="1"/>
          </p:cNvSpPr>
          <p:nvPr>
            <p:ph type="body" sz="half" idx="1"/>
          </p:nvPr>
        </p:nvSpPr>
        <p:spPr>
          <a:xfrm>
            <a:off x="-353322" y="1490946"/>
            <a:ext cx="9268722" cy="4114800"/>
          </a:xfrm>
        </p:spPr>
        <p:txBody>
          <a:bodyPr>
            <a:noAutofit/>
          </a:bodyPr>
          <a:lstStyle/>
          <a:p>
            <a:pPr lvl="1" eaLnBrk="1" hangingPunct="1">
              <a:lnSpc>
                <a:spcPct val="90000"/>
              </a:lnSpc>
              <a:buFontTx/>
              <a:buChar char="-"/>
            </a:pPr>
            <a:r>
              <a:rPr lang="en-US" sz="2400" dirty="0">
                <a:latin typeface="Arial"/>
                <a:ea typeface="ＭＳ Ｐゴシック" charset="0"/>
                <a:cs typeface="Arial"/>
              </a:rPr>
              <a:t>Florence population from 100,000 to 50,000-resulting from</a:t>
            </a:r>
          </a:p>
          <a:p>
            <a:pPr marL="457200" lvl="1" indent="0" eaLnBrk="1" hangingPunct="1">
              <a:lnSpc>
                <a:spcPct val="90000"/>
              </a:lnSpc>
              <a:buNone/>
            </a:pPr>
            <a:r>
              <a:rPr lang="en-US" sz="2400" dirty="0">
                <a:latin typeface="Arial"/>
                <a:ea typeface="ＭＳ Ｐゴシック" charset="0"/>
                <a:cs typeface="Arial"/>
              </a:rPr>
              <a:t> the Black Death</a:t>
            </a:r>
          </a:p>
          <a:p>
            <a:pPr lvl="1" eaLnBrk="1" hangingPunct="1">
              <a:lnSpc>
                <a:spcPct val="90000"/>
              </a:lnSpc>
              <a:buFontTx/>
              <a:buChar char="-"/>
            </a:pPr>
            <a:r>
              <a:rPr lang="en-US" sz="2400" dirty="0">
                <a:latin typeface="Arial"/>
                <a:ea typeface="ＭＳ Ｐゴシック" charset="0"/>
                <a:cs typeface="Arial"/>
              </a:rPr>
              <a:t>Scholars inspired by Greek</a:t>
            </a:r>
          </a:p>
          <a:p>
            <a:pPr marL="457200" lvl="1" indent="0" eaLnBrk="1" hangingPunct="1">
              <a:lnSpc>
                <a:spcPct val="90000"/>
              </a:lnSpc>
              <a:buNone/>
            </a:pPr>
            <a:r>
              <a:rPr lang="en-US" sz="2400" dirty="0">
                <a:latin typeface="Arial"/>
                <a:ea typeface="ＭＳ Ｐゴシック" charset="0"/>
                <a:cs typeface="Arial"/>
              </a:rPr>
              <a:t> and Latin Texts</a:t>
            </a:r>
          </a:p>
          <a:p>
            <a:pPr lvl="1" eaLnBrk="1" hangingPunct="1">
              <a:lnSpc>
                <a:spcPct val="90000"/>
              </a:lnSpc>
              <a:buFontTx/>
              <a:buChar char="-"/>
            </a:pPr>
            <a:r>
              <a:rPr lang="en-US" sz="2400" dirty="0">
                <a:latin typeface="Arial"/>
                <a:ea typeface="ＭＳ Ｐゴシック" charset="0"/>
                <a:cs typeface="Arial"/>
              </a:rPr>
              <a:t>Age of Humanism:</a:t>
            </a:r>
          </a:p>
          <a:p>
            <a:pPr lvl="1" eaLnBrk="1" hangingPunct="1">
              <a:lnSpc>
                <a:spcPct val="90000"/>
              </a:lnSpc>
              <a:buFont typeface="Wingdings" charset="0"/>
              <a:buNone/>
            </a:pPr>
            <a:r>
              <a:rPr lang="en-US" sz="2400" dirty="0">
                <a:latin typeface="Arial"/>
                <a:ea typeface="ＭＳ Ｐゴシック" charset="0"/>
                <a:cs typeface="Arial"/>
              </a:rPr>
              <a:t> Man is now the center of his</a:t>
            </a:r>
          </a:p>
          <a:p>
            <a:pPr lvl="1" eaLnBrk="1" hangingPunct="1">
              <a:lnSpc>
                <a:spcPct val="90000"/>
              </a:lnSpc>
              <a:buFont typeface="Wingdings" charset="0"/>
              <a:buNone/>
            </a:pPr>
            <a:r>
              <a:rPr lang="en-US" sz="2400" dirty="0">
                <a:latin typeface="Arial"/>
                <a:ea typeface="ＭＳ Ｐゴシック" charset="0"/>
                <a:cs typeface="Arial"/>
              </a:rPr>
              <a:t> universe, not God</a:t>
            </a:r>
          </a:p>
          <a:p>
            <a:pPr lvl="1" eaLnBrk="1" hangingPunct="1">
              <a:lnSpc>
                <a:spcPct val="90000"/>
              </a:lnSpc>
              <a:buFontTx/>
              <a:buChar char="-"/>
            </a:pPr>
            <a:r>
              <a:rPr lang="en-US" sz="2400" dirty="0">
                <a:latin typeface="Arial"/>
                <a:ea typeface="ＭＳ Ｐゴシック" charset="0"/>
                <a:cs typeface="Arial"/>
              </a:rPr>
              <a:t>Artists funded by wealthy </a:t>
            </a:r>
          </a:p>
          <a:p>
            <a:pPr marL="457200" lvl="1" indent="0" eaLnBrk="1" hangingPunct="1">
              <a:lnSpc>
                <a:spcPct val="90000"/>
              </a:lnSpc>
              <a:buNone/>
            </a:pPr>
            <a:r>
              <a:rPr lang="en-US" sz="2400" dirty="0">
                <a:latin typeface="Arial"/>
                <a:ea typeface="ＭＳ Ｐゴシック" charset="0"/>
                <a:cs typeface="Arial"/>
              </a:rPr>
              <a:t>Merchant families</a:t>
            </a:r>
          </a:p>
          <a:p>
            <a:pPr lvl="1" eaLnBrk="1" hangingPunct="1">
              <a:lnSpc>
                <a:spcPct val="90000"/>
              </a:lnSpc>
              <a:buFont typeface="Wingdings" charset="0"/>
              <a:buNone/>
            </a:pPr>
            <a:endParaRPr lang="en-US" sz="2400" dirty="0">
              <a:latin typeface="Geneva" charset="0"/>
              <a:ea typeface="ＭＳ Ｐゴシック" charset="0"/>
              <a:cs typeface="ＭＳ Ｐゴシック" charset="0"/>
            </a:endParaRPr>
          </a:p>
          <a:p>
            <a:pPr marL="0" indent="0" eaLnBrk="1" hangingPunct="1">
              <a:lnSpc>
                <a:spcPct val="90000"/>
              </a:lnSpc>
              <a:buNone/>
            </a:pPr>
            <a:endParaRPr lang="en-US" sz="2400" dirty="0">
              <a:latin typeface="Arial" charset="0"/>
              <a:ea typeface="ＭＳ Ｐゴシック" charset="0"/>
              <a:cs typeface="ＭＳ Ｐゴシック" charset="0"/>
            </a:endParaRPr>
          </a:p>
        </p:txBody>
      </p:sp>
      <p:sp>
        <p:nvSpPr>
          <p:cNvPr id="2" name="Sisällön paikkamerkki 1"/>
          <p:cNvSpPr>
            <a:spLocks noGrp="1"/>
          </p:cNvSpPr>
          <p:nvPr>
            <p:ph sz="half" idx="2"/>
          </p:nvPr>
        </p:nvSpPr>
        <p:spPr/>
        <p:txBody>
          <a:bodyPr/>
          <a:lstStyle/>
          <a:p>
            <a:endParaRPr lang="fi-FI"/>
          </a:p>
        </p:txBody>
      </p:sp>
      <p:pic>
        <p:nvPicPr>
          <p:cNvPr id="3" name="Kuv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48116" y="2271395"/>
            <a:ext cx="4367284" cy="4450080"/>
          </a:xfrm>
          <a:prstGeom prst="rect">
            <a:avLst/>
          </a:prstGeom>
        </p:spPr>
      </p:pic>
      <p:sp>
        <p:nvSpPr>
          <p:cNvPr id="4" name="Tekstiruutu 3"/>
          <p:cNvSpPr txBox="1"/>
          <p:nvPr/>
        </p:nvSpPr>
        <p:spPr>
          <a:xfrm>
            <a:off x="0" y="6356350"/>
            <a:ext cx="3966207" cy="369332"/>
          </a:xfrm>
          <a:prstGeom prst="rect">
            <a:avLst/>
          </a:prstGeom>
          <a:noFill/>
        </p:spPr>
        <p:txBody>
          <a:bodyPr wrap="square" rtlCol="0">
            <a:spAutoFit/>
          </a:bodyPr>
          <a:lstStyle/>
          <a:p>
            <a:r>
              <a:rPr lang="fi-FI" dirty="0"/>
              <a:t>Sandro Botticelli, </a:t>
            </a:r>
            <a:r>
              <a:rPr lang="fi-FI" dirty="0" err="1"/>
              <a:t>Primavera</a:t>
            </a:r>
            <a:r>
              <a:rPr lang="fi-FI" dirty="0"/>
              <a:t>, c.1482 </a:t>
            </a:r>
          </a:p>
        </p:txBody>
      </p:sp>
    </p:spTree>
    <p:extLst>
      <p:ext uri="{BB962C8B-B14F-4D97-AF65-F5344CB8AC3E}">
        <p14:creationId xmlns:p14="http://schemas.microsoft.com/office/powerpoint/2010/main" val="3098475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p:cNvPicPr>
            <a:picLocks noGrp="1" noChangeAspect="1" noChangeArrowheads="1"/>
          </p:cNvPicPr>
          <p:nvPr>
            <p:ph/>
          </p:nvPr>
        </p:nvPicPr>
        <p:blipFill>
          <a:blip r:embed="rId2" cstate="print">
            <a:extLst>
              <a:ext uri="{28A0092B-C50C-407E-A947-70E740481C1C}">
                <a14:useLocalDpi xmlns:a14="http://schemas.microsoft.com/office/drawing/2010/main"/>
              </a:ext>
            </a:extLst>
          </a:blip>
          <a:srcRect/>
          <a:stretch>
            <a:fillRect/>
          </a:stretch>
        </p:blipFill>
        <p:spPr>
          <a:xfrm>
            <a:off x="1362194" y="1223210"/>
            <a:ext cx="7002021" cy="5334000"/>
          </a:xfrm>
        </p:spPr>
      </p:pic>
      <p:sp>
        <p:nvSpPr>
          <p:cNvPr id="23556" name="Text Box 3"/>
          <p:cNvSpPr txBox="1">
            <a:spLocks noChangeArrowheads="1"/>
          </p:cNvSpPr>
          <p:nvPr/>
        </p:nvSpPr>
        <p:spPr bwMode="auto">
          <a:xfrm>
            <a:off x="1" y="128588"/>
            <a:ext cx="9144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lang="en-US" dirty="0">
                <a:latin typeface="Arial"/>
                <a:cs typeface="Arial"/>
              </a:rPr>
              <a:t>Northern woman in Steeple Hennin and </a:t>
            </a:r>
            <a:r>
              <a:rPr lang="en-US" dirty="0" err="1">
                <a:latin typeface="Arial"/>
                <a:cs typeface="Arial"/>
              </a:rPr>
              <a:t>houppeland</a:t>
            </a:r>
            <a:r>
              <a:rPr lang="en-US" dirty="0">
                <a:latin typeface="Arial"/>
                <a:cs typeface="Arial"/>
              </a:rPr>
              <a:t> marries French man in jerkin, sugarloaf hat and poulaines. </a:t>
            </a:r>
          </a:p>
          <a:p>
            <a:pPr eaLnBrk="1" hangingPunct="1"/>
            <a:r>
              <a:rPr lang="en-US" dirty="0">
                <a:latin typeface="Arial"/>
                <a:cs typeface="Arial"/>
              </a:rPr>
              <a:t>French manuscript from 1495</a:t>
            </a:r>
          </a:p>
        </p:txBody>
      </p:sp>
    </p:spTree>
    <p:extLst>
      <p:ext uri="{BB962C8B-B14F-4D97-AF65-F5344CB8AC3E}">
        <p14:creationId xmlns:p14="http://schemas.microsoft.com/office/powerpoint/2010/main" val="2572072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6"/>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4FC39851-5F34-FB4B-95D5-CB6097C003F1}" type="slidenum">
              <a:rPr kumimoji="0" lang="en-US" sz="1400">
                <a:latin typeface="Arial" charset="0"/>
              </a:rPr>
              <a:pPr eaLnBrk="1" hangingPunct="1"/>
              <a:t>51</a:t>
            </a:fld>
            <a:endParaRPr kumimoji="0" lang="en-US" sz="1400">
              <a:latin typeface="Arial" charset="0"/>
            </a:endParaRPr>
          </a:p>
        </p:txBody>
      </p:sp>
      <p:sp>
        <p:nvSpPr>
          <p:cNvPr id="26628" name="Rectangle 3"/>
          <p:cNvSpPr>
            <a:spLocks noGrp="1" noChangeArrowheads="1"/>
          </p:cNvSpPr>
          <p:nvPr>
            <p:ph type="body" sz="half" idx="1"/>
          </p:nvPr>
        </p:nvSpPr>
        <p:spPr>
          <a:xfrm>
            <a:off x="0" y="1697202"/>
            <a:ext cx="4343400" cy="4114800"/>
          </a:xfrm>
        </p:spPr>
        <p:txBody>
          <a:bodyPr/>
          <a:lstStyle/>
          <a:p>
            <a:pPr marL="0" indent="0" eaLnBrk="1" hangingPunct="1">
              <a:buNone/>
            </a:pPr>
            <a:r>
              <a:rPr lang="en-US" sz="2400" dirty="0">
                <a:latin typeface="Arial" charset="0"/>
                <a:ea typeface="ＭＳ Ｐゴシック" charset="0"/>
                <a:cs typeface="ＭＳ Ｐゴシック" charset="0"/>
              </a:rPr>
              <a:t>Van der Weyden </a:t>
            </a:r>
          </a:p>
          <a:p>
            <a:pPr marL="0" indent="0">
              <a:buNone/>
            </a:pPr>
            <a:r>
              <a:rPr lang="en-US" sz="2400" dirty="0" err="1">
                <a:latin typeface="Arial" charset="0"/>
                <a:ea typeface="ＭＳ Ｐゴシック" charset="0"/>
                <a:cs typeface="ＭＳ Ｐゴシック" charset="0"/>
              </a:rPr>
              <a:t>Portinari</a:t>
            </a:r>
            <a:r>
              <a:rPr lang="en-US" sz="2400" dirty="0">
                <a:latin typeface="Arial" charset="0"/>
                <a:ea typeface="ＭＳ Ｐゴシック" charset="0"/>
                <a:cs typeface="ＭＳ Ｐゴシック" charset="0"/>
              </a:rPr>
              <a:t> Altarpiece, 1482</a:t>
            </a:r>
          </a:p>
          <a:p>
            <a:pPr marL="0" indent="0">
              <a:buNone/>
            </a:pPr>
            <a:endParaRPr lang="en-US" sz="2400" dirty="0">
              <a:latin typeface="Arial" charset="0"/>
              <a:ea typeface="ＭＳ Ｐゴシック" charset="0"/>
              <a:cs typeface="ＭＳ Ｐゴシック" charset="0"/>
            </a:endParaRPr>
          </a:p>
          <a:p>
            <a:pPr eaLnBrk="1" hangingPunct="1"/>
            <a:r>
              <a:rPr lang="en-US" sz="2400" dirty="0">
                <a:latin typeface="Arial" charset="0"/>
                <a:ea typeface="ＭＳ Ｐゴシック" charset="0"/>
                <a:cs typeface="ＭＳ Ｐゴシック" charset="0"/>
              </a:rPr>
              <a:t>Maria </a:t>
            </a:r>
            <a:r>
              <a:rPr lang="en-US" sz="2400" dirty="0" err="1">
                <a:latin typeface="Arial" charset="0"/>
                <a:ea typeface="ＭＳ Ｐゴシック" charset="0"/>
                <a:cs typeface="ＭＳ Ｐゴシック" charset="0"/>
              </a:rPr>
              <a:t>Portinari</a:t>
            </a:r>
            <a:r>
              <a:rPr lang="en-US" sz="2400" dirty="0">
                <a:latin typeface="Arial" charset="0"/>
                <a:ea typeface="ＭＳ Ｐゴシック" charset="0"/>
                <a:cs typeface="ＭＳ Ｐゴシック" charset="0"/>
              </a:rPr>
              <a:t> in steeple </a:t>
            </a:r>
            <a:r>
              <a:rPr lang="en-US" sz="2400" dirty="0" err="1">
                <a:latin typeface="Arial" charset="0"/>
                <a:ea typeface="ＭＳ Ｐゴシック" charset="0"/>
                <a:cs typeface="ＭＳ Ｐゴシック" charset="0"/>
              </a:rPr>
              <a:t>hennin</a:t>
            </a:r>
            <a:r>
              <a:rPr lang="en-US" sz="2400" dirty="0">
                <a:latin typeface="Arial" charset="0"/>
                <a:ea typeface="ＭＳ Ｐゴシック" charset="0"/>
                <a:cs typeface="ＭＳ Ｐゴシック" charset="0"/>
              </a:rPr>
              <a:t> and </a:t>
            </a:r>
            <a:r>
              <a:rPr lang="en-US" sz="2400" dirty="0" err="1">
                <a:latin typeface="Arial" charset="0"/>
                <a:ea typeface="ＭＳ Ｐゴシック" charset="0"/>
                <a:cs typeface="ＭＳ Ｐゴシック" charset="0"/>
              </a:rPr>
              <a:t>houppeland</a:t>
            </a:r>
            <a:endParaRPr lang="en-US" sz="2400" dirty="0">
              <a:latin typeface="Arial" charset="0"/>
              <a:ea typeface="ＭＳ Ｐゴシック" charset="0"/>
              <a:cs typeface="ＭＳ Ｐゴシック" charset="0"/>
            </a:endParaRPr>
          </a:p>
          <a:p>
            <a:pPr eaLnBrk="1" hangingPunct="1"/>
            <a:r>
              <a:rPr lang="en-US" sz="2400" dirty="0">
                <a:latin typeface="Arial" charset="0"/>
                <a:ea typeface="ＭＳ Ｐゴシック" charset="0"/>
                <a:cs typeface="ＭＳ Ｐゴシック" charset="0"/>
              </a:rPr>
              <a:t>Ladies behind in Italian </a:t>
            </a:r>
            <a:r>
              <a:rPr lang="en-US" sz="2400" dirty="0" err="1">
                <a:latin typeface="Arial" charset="0"/>
                <a:ea typeface="ＭＳ Ｐゴシック" charset="0"/>
                <a:cs typeface="ＭＳ Ｐゴシック" charset="0"/>
              </a:rPr>
              <a:t>Houppeland</a:t>
            </a:r>
            <a:r>
              <a:rPr lang="en-US" sz="2400" dirty="0">
                <a:latin typeface="Arial" charset="0"/>
                <a:ea typeface="ＭＳ Ｐゴシック" charset="0"/>
                <a:cs typeface="ＭＳ Ｐゴシック" charset="0"/>
              </a:rPr>
              <a:t> of lush fabric</a:t>
            </a:r>
          </a:p>
        </p:txBody>
      </p:sp>
      <p:pic>
        <p:nvPicPr>
          <p:cNvPr id="26629" name="Picture 6"/>
          <p:cNvPicPr>
            <a:picLocks noGrp="1" noChangeAspect="1" noChangeArrowheads="1"/>
          </p:cNvPicPr>
          <p:nvPr>
            <p:ph sz="half" idx="2"/>
          </p:nvPr>
        </p:nvPicPr>
        <p:blipFill>
          <a:blip r:embed="rId2" cstate="print">
            <a:extLst>
              <a:ext uri="{28A0092B-C50C-407E-A947-70E740481C1C}">
                <a14:useLocalDpi xmlns:a14="http://schemas.microsoft.com/office/drawing/2010/main"/>
              </a:ext>
            </a:extLst>
          </a:blip>
          <a:srcRect/>
          <a:stretch>
            <a:fillRect/>
          </a:stretch>
        </p:blipFill>
        <p:spPr>
          <a:xfrm>
            <a:off x="4562475" y="-533400"/>
            <a:ext cx="4308475" cy="7315200"/>
          </a:xfrm>
        </p:spPr>
      </p:pic>
      <p:sp>
        <p:nvSpPr>
          <p:cNvPr id="2" name="Otsikko 1"/>
          <p:cNvSpPr>
            <a:spLocks noGrp="1"/>
          </p:cNvSpPr>
          <p:nvPr>
            <p:ph type="title"/>
          </p:nvPr>
        </p:nvSpPr>
        <p:spPr/>
        <p:txBody>
          <a:bodyPr/>
          <a:lstStyle/>
          <a:p>
            <a:endParaRPr lang="fi-FI"/>
          </a:p>
        </p:txBody>
      </p:sp>
    </p:spTree>
    <p:extLst>
      <p:ext uri="{BB962C8B-B14F-4D97-AF65-F5344CB8AC3E}">
        <p14:creationId xmlns:p14="http://schemas.microsoft.com/office/powerpoint/2010/main" val="4096725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6"/>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10596016-648A-7E4E-B8C2-4DE6AAE34776}" type="slidenum">
              <a:rPr kumimoji="0" lang="en-US" sz="1400">
                <a:latin typeface="Arial" charset="0"/>
              </a:rPr>
              <a:pPr eaLnBrk="1" hangingPunct="1"/>
              <a:t>52</a:t>
            </a:fld>
            <a:endParaRPr kumimoji="0" lang="en-US" sz="1400">
              <a:latin typeface="Arial" charset="0"/>
            </a:endParaRPr>
          </a:p>
        </p:txBody>
      </p:sp>
      <p:sp>
        <p:nvSpPr>
          <p:cNvPr id="32771" name="Rectangle 2"/>
          <p:cNvSpPr>
            <a:spLocks noGrp="1" noChangeArrowheads="1"/>
          </p:cNvSpPr>
          <p:nvPr>
            <p:ph type="title"/>
          </p:nvPr>
        </p:nvSpPr>
        <p:spPr>
          <a:xfrm>
            <a:off x="0" y="0"/>
            <a:ext cx="8915400" cy="1143000"/>
          </a:xfrm>
        </p:spPr>
        <p:txBody>
          <a:bodyPr>
            <a:normAutofit/>
          </a:bodyPr>
          <a:lstStyle/>
          <a:p>
            <a:pPr algn="l" eaLnBrk="1" hangingPunct="1"/>
            <a:r>
              <a:rPr lang="en-US" sz="4000" b="0" dirty="0">
                <a:solidFill>
                  <a:schemeClr val="tx1"/>
                </a:solidFill>
                <a:latin typeface="Arial"/>
                <a:ea typeface="ＭＳ Ｐゴシック" charset="0"/>
                <a:cs typeface="Arial"/>
              </a:rPr>
              <a:t>Northern Countries follow Italy</a:t>
            </a:r>
          </a:p>
        </p:txBody>
      </p:sp>
      <p:sp>
        <p:nvSpPr>
          <p:cNvPr id="32772" name="Rectangle 3"/>
          <p:cNvSpPr>
            <a:spLocks noGrp="1" noChangeArrowheads="1"/>
          </p:cNvSpPr>
          <p:nvPr>
            <p:ph type="body" sz="half" idx="1"/>
          </p:nvPr>
        </p:nvSpPr>
        <p:spPr>
          <a:xfrm>
            <a:off x="-1" y="1143000"/>
            <a:ext cx="4924425" cy="5334000"/>
          </a:xfrm>
        </p:spPr>
        <p:txBody>
          <a:bodyPr>
            <a:noAutofit/>
          </a:bodyPr>
          <a:lstStyle/>
          <a:p>
            <a:pPr lvl="1" eaLnBrk="1" hangingPunct="1">
              <a:lnSpc>
                <a:spcPct val="90000"/>
              </a:lnSpc>
            </a:pPr>
            <a:r>
              <a:rPr lang="en-US" sz="2400" dirty="0">
                <a:latin typeface="Arial"/>
                <a:ea typeface="ＭＳ Ｐゴシック" charset="0"/>
                <a:cs typeface="Arial"/>
              </a:rPr>
              <a:t>Italian City States band together for economic wealth</a:t>
            </a:r>
          </a:p>
          <a:p>
            <a:pPr lvl="1" eaLnBrk="1" hangingPunct="1">
              <a:lnSpc>
                <a:spcPct val="90000"/>
              </a:lnSpc>
            </a:pPr>
            <a:r>
              <a:rPr lang="en-US" sz="2400" dirty="0">
                <a:latin typeface="Arial"/>
                <a:ea typeface="ＭＳ Ｐゴシック" charset="0"/>
                <a:cs typeface="Arial"/>
              </a:rPr>
              <a:t>Invention of commercial competition</a:t>
            </a:r>
          </a:p>
          <a:p>
            <a:pPr lvl="1" eaLnBrk="1" hangingPunct="1">
              <a:lnSpc>
                <a:spcPct val="90000"/>
              </a:lnSpc>
            </a:pPr>
            <a:r>
              <a:rPr lang="en-US" sz="2400" dirty="0">
                <a:latin typeface="Arial"/>
                <a:ea typeface="ＭＳ Ｐゴシック" charset="0"/>
                <a:cs typeface="Arial"/>
              </a:rPr>
              <a:t>Loss of wealth as trade routes closed</a:t>
            </a:r>
          </a:p>
          <a:p>
            <a:pPr marL="0" indent="0" eaLnBrk="1" hangingPunct="1">
              <a:lnSpc>
                <a:spcPct val="90000"/>
              </a:lnSpc>
              <a:buNone/>
            </a:pPr>
            <a:endParaRPr lang="en-US" sz="2400" dirty="0">
              <a:latin typeface="Arial"/>
              <a:ea typeface="ＭＳ Ｐゴシック" charset="0"/>
              <a:cs typeface="Arial"/>
            </a:endParaRPr>
          </a:p>
          <a:p>
            <a:pPr marL="0" indent="0" eaLnBrk="1" hangingPunct="1">
              <a:lnSpc>
                <a:spcPct val="90000"/>
              </a:lnSpc>
              <a:buNone/>
            </a:pPr>
            <a:endParaRPr lang="en-US" sz="2400" dirty="0">
              <a:latin typeface="Arial"/>
              <a:ea typeface="ＭＳ Ｐゴシック" charset="0"/>
              <a:cs typeface="Arial"/>
            </a:endParaRPr>
          </a:p>
          <a:p>
            <a:pPr marL="0" indent="0" eaLnBrk="1" hangingPunct="1">
              <a:lnSpc>
                <a:spcPct val="90000"/>
              </a:lnSpc>
              <a:buNone/>
            </a:pPr>
            <a:endParaRPr lang="en-US" sz="2400" dirty="0">
              <a:latin typeface="Arial"/>
              <a:ea typeface="ＭＳ Ｐゴシック" charset="0"/>
              <a:cs typeface="Arial"/>
            </a:endParaRPr>
          </a:p>
          <a:p>
            <a:pPr eaLnBrk="1" hangingPunct="1">
              <a:lnSpc>
                <a:spcPct val="90000"/>
              </a:lnSpc>
            </a:pPr>
            <a:endParaRPr lang="en-US" sz="2400" dirty="0">
              <a:latin typeface="Arial"/>
              <a:ea typeface="ＭＳ Ｐゴシック" charset="0"/>
              <a:cs typeface="Arial"/>
            </a:endParaRPr>
          </a:p>
          <a:p>
            <a:pPr eaLnBrk="1" hangingPunct="1">
              <a:lnSpc>
                <a:spcPct val="90000"/>
              </a:lnSpc>
            </a:pPr>
            <a:endParaRPr lang="en-US" sz="2400" dirty="0">
              <a:latin typeface="Arial"/>
              <a:ea typeface="ＭＳ Ｐゴシック" charset="0"/>
              <a:cs typeface="Arial"/>
            </a:endParaRPr>
          </a:p>
          <a:p>
            <a:pPr marL="0" indent="0" eaLnBrk="1" hangingPunct="1">
              <a:lnSpc>
                <a:spcPct val="90000"/>
              </a:lnSpc>
              <a:buNone/>
            </a:pPr>
            <a:endParaRPr lang="en-US" sz="2400" dirty="0">
              <a:latin typeface="Arial"/>
              <a:ea typeface="ＭＳ Ｐゴシック" charset="0"/>
              <a:cs typeface="Arial"/>
            </a:endParaRPr>
          </a:p>
          <a:p>
            <a:pPr eaLnBrk="1" hangingPunct="1">
              <a:lnSpc>
                <a:spcPct val="90000"/>
              </a:lnSpc>
            </a:pPr>
            <a:r>
              <a:rPr lang="en-US" sz="1800" dirty="0">
                <a:latin typeface="Arial"/>
                <a:ea typeface="ＭＳ Ｐゴシック" charset="0"/>
                <a:cs typeface="Arial"/>
              </a:rPr>
              <a:t>Italian Silk Brocade from Lucca</a:t>
            </a:r>
          </a:p>
        </p:txBody>
      </p:sp>
      <p:pic>
        <p:nvPicPr>
          <p:cNvPr id="32773" name="Picture 5"/>
          <p:cNvPicPr>
            <a:picLocks noGrp="1" noChangeAspect="1" noChangeArrowheads="1"/>
          </p:cNvPicPr>
          <p:nvPr>
            <p:ph sz="half" idx="2"/>
          </p:nvPr>
        </p:nvPicPr>
        <p:blipFill>
          <a:blip r:embed="rId2" cstate="print">
            <a:extLst>
              <a:ext uri="{28A0092B-C50C-407E-A947-70E740481C1C}">
                <a14:useLocalDpi xmlns:a14="http://schemas.microsoft.com/office/drawing/2010/main"/>
              </a:ext>
            </a:extLst>
          </a:blip>
          <a:srcRect/>
          <a:stretch>
            <a:fillRect/>
          </a:stretch>
        </p:blipFill>
        <p:spPr>
          <a:xfrm>
            <a:off x="5153025" y="990600"/>
            <a:ext cx="3762375" cy="5791200"/>
          </a:xfrm>
        </p:spPr>
      </p:pic>
    </p:spTree>
    <p:extLst>
      <p:ext uri="{BB962C8B-B14F-4D97-AF65-F5344CB8AC3E}">
        <p14:creationId xmlns:p14="http://schemas.microsoft.com/office/powerpoint/2010/main" val="3517742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0" y="0"/>
            <a:ext cx="4419600" cy="3505200"/>
          </a:xfrm>
        </p:spPr>
        <p:txBody>
          <a:bodyPr/>
          <a:lstStyle/>
          <a:p>
            <a:r>
              <a:rPr lang="en-US" sz="2800">
                <a:latin typeface="Arial" charset="0"/>
                <a:ea typeface="ＭＳ Ｐゴシック" charset="0"/>
                <a:cs typeface="ＭＳ Ｐゴシック" charset="0"/>
              </a:rPr>
              <a:t>Fra Angelico 1460</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Madonna and Child</a:t>
            </a:r>
            <a:br>
              <a:rPr lang="en-US" sz="2800">
                <a:latin typeface="Arial" charset="0"/>
                <a:ea typeface="ＭＳ Ｐゴシック" charset="0"/>
                <a:cs typeface="ＭＳ Ｐゴシック" charset="0"/>
              </a:rPr>
            </a:br>
            <a:br>
              <a:rPr lang="en-US" sz="2800">
                <a:latin typeface="Arial" charset="0"/>
                <a:ea typeface="ＭＳ Ｐゴシック" charset="0"/>
                <a:cs typeface="ＭＳ Ｐゴシック" charset="0"/>
              </a:rPr>
            </a:br>
            <a:r>
              <a:rPr lang="en-US" sz="2000">
                <a:latin typeface="Arial" charset="0"/>
                <a:ea typeface="ＭＳ Ｐゴシック" charset="0"/>
                <a:cs typeface="ＭＳ Ｐゴシック" charset="0"/>
              </a:rPr>
              <a:t>She wears an Italian sheer Houppelande over a kirtle. </a:t>
            </a:r>
            <a:br>
              <a:rPr lang="en-US" sz="2000">
                <a:latin typeface="Arial" charset="0"/>
                <a:ea typeface="ＭＳ Ｐゴシック" charset="0"/>
                <a:cs typeface="ＭＳ Ｐゴシック" charset="0"/>
              </a:rPr>
            </a:br>
            <a:r>
              <a:rPr lang="en-US" sz="2000">
                <a:latin typeface="Arial" charset="0"/>
                <a:ea typeface="ＭＳ Ｐゴシック" charset="0"/>
                <a:cs typeface="ＭＳ Ｐゴシック" charset="0"/>
              </a:rPr>
              <a:t>Chemise is under all.</a:t>
            </a:r>
            <a:br>
              <a:rPr lang="en-US" sz="2000">
                <a:latin typeface="Arial" charset="0"/>
                <a:ea typeface="ＭＳ Ｐゴシック" charset="0"/>
                <a:cs typeface="ＭＳ Ｐゴシック" charset="0"/>
              </a:rPr>
            </a:br>
            <a:br>
              <a:rPr lang="en-US" sz="2000">
                <a:latin typeface="Arial" charset="0"/>
                <a:ea typeface="ＭＳ Ｐゴシック" charset="0"/>
                <a:cs typeface="ＭＳ Ｐゴシック" charset="0"/>
              </a:rPr>
            </a:br>
            <a:r>
              <a:rPr lang="en-US" sz="2000">
                <a:latin typeface="Arial" charset="0"/>
                <a:ea typeface="ＭＳ Ｐゴシック" charset="0"/>
                <a:cs typeface="ＭＳ Ｐゴシック" charset="0"/>
              </a:rPr>
              <a:t>Veiling of sheer silks</a:t>
            </a:r>
            <a:endParaRPr lang="en-US" sz="2800">
              <a:latin typeface="Arial" charset="0"/>
              <a:ea typeface="ＭＳ Ｐゴシック" charset="0"/>
              <a:cs typeface="ＭＳ Ｐゴシック" charset="0"/>
            </a:endParaRPr>
          </a:p>
        </p:txBody>
      </p:sp>
      <p:pic>
        <p:nvPicPr>
          <p:cNvPr id="44034" name="Content Placeholder 5" descr="*1460AngelicoVeiling.jpg"/>
          <p:cNvPicPr>
            <a:picLocks noGrp="1" noChangeAspect="1"/>
          </p:cNvPicPr>
          <p:nvPr>
            <p:ph idx="1"/>
          </p:nvPr>
        </p:nvPicPr>
        <p:blipFill>
          <a:blip r:embed="rId2" cstate="print">
            <a:extLst>
              <a:ext uri="{28A0092B-C50C-407E-A947-70E740481C1C}">
                <a14:useLocalDpi xmlns:a14="http://schemas.microsoft.com/office/drawing/2010/main"/>
              </a:ext>
            </a:extLst>
          </a:blip>
          <a:srcRect r="-57136"/>
          <a:stretch>
            <a:fillRect/>
          </a:stretch>
        </p:blipFill>
        <p:spPr>
          <a:xfrm>
            <a:off x="4495800" y="152400"/>
            <a:ext cx="7162800" cy="6553200"/>
          </a:xfrm>
        </p:spPr>
      </p:pic>
    </p:spTree>
    <p:extLst>
      <p:ext uri="{BB962C8B-B14F-4D97-AF65-F5344CB8AC3E}">
        <p14:creationId xmlns:p14="http://schemas.microsoft.com/office/powerpoint/2010/main" val="24248777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0" y="0"/>
            <a:ext cx="3810000" cy="6553200"/>
          </a:xfrm>
        </p:spPr>
        <p:txBody>
          <a:bodyPr/>
          <a:lstStyle/>
          <a:p>
            <a:r>
              <a:rPr lang="en-US" sz="2400">
                <a:latin typeface="Arial" charset="0"/>
                <a:ea typeface="ＭＳ Ｐゴシック" charset="0"/>
                <a:cs typeface="ＭＳ Ｐゴシック" charset="0"/>
              </a:rPr>
              <a:t>1503 Detail from </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The Mocking of Christ</a:t>
            </a:r>
            <a:br>
              <a:rPr lang="en-US" sz="2400">
                <a:latin typeface="Arial" charset="0"/>
                <a:ea typeface="ＭＳ Ｐゴシック" charset="0"/>
                <a:cs typeface="ＭＳ Ｐゴシック" charset="0"/>
              </a:rPr>
            </a:b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Tights joint together</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with codpiece in front</a:t>
            </a:r>
          </a:p>
        </p:txBody>
      </p:sp>
      <p:pic>
        <p:nvPicPr>
          <p:cNvPr id="54274" name="Content Placeholder 5" descr="*1503DetailMocking of ChristTights.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4572000" y="152400"/>
            <a:ext cx="4419600" cy="6629400"/>
          </a:xfrm>
        </p:spPr>
      </p:pic>
    </p:spTree>
    <p:extLst>
      <p:ext uri="{BB962C8B-B14F-4D97-AF65-F5344CB8AC3E}">
        <p14:creationId xmlns:p14="http://schemas.microsoft.com/office/powerpoint/2010/main" val="21707505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sz="half" idx="1"/>
          </p:nvPr>
        </p:nvSpPr>
        <p:spPr>
          <a:xfrm>
            <a:off x="333675" y="972651"/>
            <a:ext cx="4060099" cy="4114800"/>
          </a:xfrm>
        </p:spPr>
        <p:txBody>
          <a:bodyPr>
            <a:normAutofit/>
          </a:bodyPr>
          <a:lstStyle/>
          <a:p>
            <a:r>
              <a:rPr lang="fi-FI" sz="2800" dirty="0" err="1">
                <a:latin typeface="Arial"/>
                <a:cs typeface="Arial"/>
              </a:rPr>
              <a:t>Bodices</a:t>
            </a:r>
            <a:r>
              <a:rPr lang="fi-FI" sz="2800" dirty="0">
                <a:latin typeface="Arial"/>
                <a:cs typeface="Arial"/>
              </a:rPr>
              <a:t> </a:t>
            </a:r>
            <a:r>
              <a:rPr lang="fi-FI" sz="2800" dirty="0" err="1">
                <a:latin typeface="Arial"/>
                <a:cs typeface="Arial"/>
              </a:rPr>
              <a:t>were</a:t>
            </a:r>
            <a:r>
              <a:rPr lang="fi-FI" sz="2800" dirty="0">
                <a:latin typeface="Arial"/>
                <a:cs typeface="Arial"/>
              </a:rPr>
              <a:t> made </a:t>
            </a:r>
            <a:r>
              <a:rPr lang="fi-FI" sz="2800" dirty="0" err="1">
                <a:latin typeface="Arial"/>
                <a:cs typeface="Arial"/>
              </a:rPr>
              <a:t>separate</a:t>
            </a:r>
            <a:r>
              <a:rPr lang="fi-FI" sz="2800" dirty="0">
                <a:latin typeface="Arial"/>
                <a:cs typeface="Arial"/>
              </a:rPr>
              <a:t> </a:t>
            </a:r>
            <a:r>
              <a:rPr lang="fi-FI" sz="2800" dirty="0" err="1">
                <a:latin typeface="Arial"/>
                <a:cs typeface="Arial"/>
              </a:rPr>
              <a:t>from</a:t>
            </a:r>
            <a:r>
              <a:rPr lang="fi-FI" sz="2800" dirty="0">
                <a:latin typeface="Arial"/>
                <a:cs typeface="Arial"/>
              </a:rPr>
              <a:t> </a:t>
            </a:r>
            <a:r>
              <a:rPr lang="fi-FI" sz="2800" dirty="0" err="1">
                <a:latin typeface="Arial"/>
                <a:cs typeface="Arial"/>
              </a:rPr>
              <a:t>skirts</a:t>
            </a:r>
            <a:r>
              <a:rPr lang="fi-FI" sz="2800" dirty="0">
                <a:latin typeface="Arial"/>
                <a:cs typeface="Arial"/>
              </a:rPr>
              <a:t> </a:t>
            </a:r>
          </a:p>
          <a:p>
            <a:r>
              <a:rPr lang="fi-FI" sz="2800" dirty="0" err="1">
                <a:latin typeface="Arial"/>
                <a:cs typeface="Arial"/>
              </a:rPr>
              <a:t>Sleeves</a:t>
            </a:r>
            <a:r>
              <a:rPr lang="fi-FI" sz="2800" dirty="0">
                <a:latin typeface="Arial"/>
                <a:cs typeface="Arial"/>
              </a:rPr>
              <a:t> </a:t>
            </a:r>
            <a:r>
              <a:rPr lang="fi-FI" sz="2800" dirty="0" err="1">
                <a:latin typeface="Arial"/>
                <a:cs typeface="Arial"/>
              </a:rPr>
              <a:t>were</a:t>
            </a:r>
            <a:r>
              <a:rPr lang="fi-FI" sz="2800" dirty="0">
                <a:latin typeface="Arial"/>
                <a:cs typeface="Arial"/>
              </a:rPr>
              <a:t> </a:t>
            </a:r>
            <a:r>
              <a:rPr lang="fi-FI" sz="2800" dirty="0" err="1">
                <a:latin typeface="Arial"/>
                <a:cs typeface="Arial"/>
              </a:rPr>
              <a:t>sewn</a:t>
            </a:r>
            <a:r>
              <a:rPr lang="fi-FI" sz="2800" dirty="0">
                <a:latin typeface="Arial"/>
                <a:cs typeface="Arial"/>
              </a:rPr>
              <a:t> on the </a:t>
            </a:r>
            <a:r>
              <a:rPr lang="fi-FI" sz="2800" dirty="0" err="1">
                <a:latin typeface="Arial"/>
                <a:cs typeface="Arial"/>
              </a:rPr>
              <a:t>bodice</a:t>
            </a:r>
            <a:r>
              <a:rPr lang="fi-FI" sz="2800" dirty="0">
                <a:latin typeface="Arial"/>
                <a:cs typeface="Arial"/>
              </a:rPr>
              <a:t> </a:t>
            </a:r>
            <a:r>
              <a:rPr lang="fi-FI" sz="2800" dirty="0" err="1">
                <a:latin typeface="Arial"/>
                <a:cs typeface="Arial"/>
              </a:rPr>
              <a:t>again</a:t>
            </a:r>
            <a:endParaRPr lang="fi-FI" sz="2800" dirty="0">
              <a:latin typeface="Arial"/>
              <a:cs typeface="Arial"/>
            </a:endParaRPr>
          </a:p>
          <a:p>
            <a:r>
              <a:rPr lang="fi-FI" sz="2800" dirty="0" err="1">
                <a:latin typeface="Arial"/>
                <a:cs typeface="Arial"/>
              </a:rPr>
              <a:t>Bodices</a:t>
            </a:r>
            <a:r>
              <a:rPr lang="fi-FI" sz="2800" dirty="0">
                <a:latin typeface="Arial"/>
                <a:cs typeface="Arial"/>
              </a:rPr>
              <a:t> </a:t>
            </a:r>
            <a:r>
              <a:rPr lang="fi-FI" sz="2800" dirty="0" err="1">
                <a:latin typeface="Arial"/>
                <a:cs typeface="Arial"/>
              </a:rPr>
              <a:t>split</a:t>
            </a:r>
            <a:r>
              <a:rPr lang="fi-FI" sz="2800" dirty="0">
                <a:latin typeface="Arial"/>
                <a:cs typeface="Arial"/>
              </a:rPr>
              <a:t> in the center</a:t>
            </a:r>
          </a:p>
        </p:txBody>
      </p:sp>
      <p:sp>
        <p:nvSpPr>
          <p:cNvPr id="4" name="Tekstin paikkamerkki 3"/>
          <p:cNvSpPr>
            <a:spLocks noGrp="1"/>
          </p:cNvSpPr>
          <p:nvPr>
            <p:ph type="body" sz="half" idx="2"/>
          </p:nvPr>
        </p:nvSpPr>
        <p:spPr/>
        <p:txBody>
          <a:bodyPr>
            <a:normAutofit/>
          </a:bodyPr>
          <a:lstStyle/>
          <a:p>
            <a:endParaRPr lang="fi-FI"/>
          </a:p>
        </p:txBody>
      </p:sp>
      <p:pic>
        <p:nvPicPr>
          <p:cNvPr id="5" name="Content Placeholder 5" descr="*1535Portrait BodiceBreaks.jpg"/>
          <p:cNvPicPr>
            <a:picLocks noChangeAspect="1"/>
          </p:cNvPicPr>
          <p:nvPr/>
        </p:nvPicPr>
        <p:blipFill>
          <a:blip r:embed="rId2" cstate="print">
            <a:extLst>
              <a:ext uri="{28A0092B-C50C-407E-A947-70E740481C1C}">
                <a14:useLocalDpi xmlns:a14="http://schemas.microsoft.com/office/drawing/2010/main"/>
              </a:ext>
            </a:extLst>
          </a:blip>
          <a:srcRect r="-2206"/>
          <a:stretch>
            <a:fillRect/>
          </a:stretch>
        </p:blipFill>
        <p:spPr>
          <a:xfrm>
            <a:off x="4879850" y="840039"/>
            <a:ext cx="4264150" cy="5616810"/>
          </a:xfrm>
          <a:prstGeom prst="rect">
            <a:avLst/>
          </a:prstGeom>
        </p:spPr>
      </p:pic>
      <p:sp>
        <p:nvSpPr>
          <p:cNvPr id="7" name="Otsikko 6">
            <a:extLst>
              <a:ext uri="{FF2B5EF4-FFF2-40B4-BE49-F238E27FC236}">
                <a16:creationId xmlns:a16="http://schemas.microsoft.com/office/drawing/2014/main" id="{1C0FCF6B-F5A8-4241-92FB-1677F1D9D08E}"/>
              </a:ext>
            </a:extLst>
          </p:cNvPr>
          <p:cNvSpPr>
            <a:spLocks noGrp="1"/>
          </p:cNvSpPr>
          <p:nvPr>
            <p:ph type="title"/>
          </p:nvPr>
        </p:nvSpPr>
        <p:spPr>
          <a:xfrm>
            <a:off x="-152401" y="-170349"/>
            <a:ext cx="8574505" cy="1143000"/>
          </a:xfrm>
        </p:spPr>
        <p:txBody>
          <a:bodyPr/>
          <a:lstStyle/>
          <a:p>
            <a:r>
              <a:rPr lang="fi-FI" dirty="0" err="1"/>
              <a:t>Turn</a:t>
            </a:r>
            <a:r>
              <a:rPr lang="fi-FI" dirty="0"/>
              <a:t> of </a:t>
            </a:r>
            <a:r>
              <a:rPr lang="fi-FI" dirty="0" err="1"/>
              <a:t>the</a:t>
            </a:r>
            <a:r>
              <a:rPr lang="fi-FI" dirty="0"/>
              <a:t> </a:t>
            </a:r>
            <a:r>
              <a:rPr lang="fi-FI" dirty="0" err="1"/>
              <a:t>century</a:t>
            </a:r>
            <a:r>
              <a:rPr lang="fi-FI" dirty="0"/>
              <a:t>  (1500)</a:t>
            </a:r>
          </a:p>
        </p:txBody>
      </p:sp>
    </p:spTree>
    <p:extLst>
      <p:ext uri="{BB962C8B-B14F-4D97-AF65-F5344CB8AC3E}">
        <p14:creationId xmlns:p14="http://schemas.microsoft.com/office/powerpoint/2010/main" val="1683791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0" y="0"/>
            <a:ext cx="4648200" cy="5943600"/>
          </a:xfrm>
        </p:spPr>
        <p:txBody>
          <a:bodyPr/>
          <a:lstStyle/>
          <a:p>
            <a:r>
              <a:rPr lang="en-US" sz="2800" dirty="0">
                <a:latin typeface="Arial" charset="0"/>
                <a:ea typeface="ＭＳ Ｐゴシック" charset="0"/>
                <a:cs typeface="ＭＳ Ｐゴシック" charset="0"/>
              </a:rPr>
              <a:t>1490 Botticelli </a:t>
            </a:r>
            <a:br>
              <a:rPr lang="en-US" sz="2800" dirty="0">
                <a:latin typeface="Arial" charset="0"/>
                <a:ea typeface="ＭＳ Ｐゴシック" charset="0"/>
                <a:cs typeface="ＭＳ Ｐゴシック" charset="0"/>
              </a:rPr>
            </a:br>
            <a:r>
              <a:rPr lang="en-US" sz="2800" dirty="0">
                <a:latin typeface="Arial" charset="0"/>
                <a:ea typeface="ＭＳ Ｐゴシック" charset="0"/>
                <a:cs typeface="ＭＳ Ｐゴシック" charset="0"/>
              </a:rPr>
              <a:t>Portrait of a Young Woman of Florence</a:t>
            </a:r>
            <a:br>
              <a:rPr lang="en-US" sz="2800" dirty="0">
                <a:latin typeface="Arial" charset="0"/>
                <a:ea typeface="ＭＳ Ｐゴシック" charset="0"/>
                <a:cs typeface="ＭＳ Ｐゴシック" charset="0"/>
              </a:rPr>
            </a:br>
            <a:br>
              <a:rPr lang="en-US" sz="2800" dirty="0">
                <a:latin typeface="Arial" charset="0"/>
                <a:ea typeface="ＭＳ Ｐゴシック" charset="0"/>
                <a:cs typeface="ＭＳ Ｐゴシック" charset="0"/>
              </a:rPr>
            </a:br>
            <a:r>
              <a:rPr lang="en-US" sz="2800" dirty="0">
                <a:latin typeface="Arial" charset="0"/>
                <a:ea typeface="ＭＳ Ｐゴシック" charset="0"/>
                <a:cs typeface="ＭＳ Ｐゴシック" charset="0"/>
              </a:rPr>
              <a:t>Snood is like a netting</a:t>
            </a:r>
            <a:br>
              <a:rPr lang="en-US" sz="2800" dirty="0">
                <a:latin typeface="Arial" charset="0"/>
                <a:ea typeface="ＭＳ Ｐゴシック" charset="0"/>
                <a:cs typeface="ＭＳ Ｐゴシック" charset="0"/>
              </a:rPr>
            </a:br>
            <a:r>
              <a:rPr lang="en-US" sz="2800" dirty="0">
                <a:latin typeface="Arial" charset="0"/>
                <a:ea typeface="ＭＳ Ｐゴシック" charset="0"/>
                <a:cs typeface="ＭＳ Ｐゴシック" charset="0"/>
              </a:rPr>
              <a:t>notice fine Spanish </a:t>
            </a:r>
            <a:r>
              <a:rPr lang="en-US" sz="2800" dirty="0" err="1">
                <a:latin typeface="Arial" charset="0"/>
                <a:ea typeface="ＭＳ Ｐゴシック" charset="0"/>
                <a:cs typeface="ＭＳ Ｐゴシック" charset="0"/>
              </a:rPr>
              <a:t>jewellery</a:t>
            </a:r>
            <a:r>
              <a:rPr lang="en-US" sz="2800" dirty="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p:txBody>
      </p:sp>
      <p:pic>
        <p:nvPicPr>
          <p:cNvPr id="51202" name="Content Placeholder 5" descr="*1490PortraitHair Snood.jpg"/>
          <p:cNvPicPr>
            <a:picLocks noGrp="1" noChangeAspect="1"/>
          </p:cNvPicPr>
          <p:nvPr>
            <p:ph idx="1"/>
          </p:nvPr>
        </p:nvPicPr>
        <p:blipFill>
          <a:blip r:embed="rId2" cstate="print">
            <a:lum contrast="8000"/>
            <a:extLst>
              <a:ext uri="{28A0092B-C50C-407E-A947-70E740481C1C}">
                <a14:useLocalDpi xmlns:a14="http://schemas.microsoft.com/office/drawing/2010/main"/>
              </a:ext>
            </a:extLst>
          </a:blip>
          <a:srcRect l="-61951" r="-61951"/>
          <a:stretch>
            <a:fillRect/>
          </a:stretch>
        </p:blipFill>
        <p:spPr>
          <a:xfrm>
            <a:off x="2438400" y="609600"/>
            <a:ext cx="9031288" cy="6096000"/>
          </a:xfrm>
        </p:spPr>
      </p:pic>
    </p:spTree>
    <p:extLst>
      <p:ext uri="{BB962C8B-B14F-4D97-AF65-F5344CB8AC3E}">
        <p14:creationId xmlns:p14="http://schemas.microsoft.com/office/powerpoint/2010/main" val="4172267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Date Placeholder 4"/>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851A50C2-66EC-1E44-A0B6-18496F3B5AEB}" type="datetime1">
              <a:rPr kumimoji="0" lang="en-US" sz="1400">
                <a:latin typeface="Arial" charset="0"/>
              </a:rPr>
              <a:pPr eaLnBrk="1" hangingPunct="1"/>
              <a:t>2/28/22</a:t>
            </a:fld>
            <a:endParaRPr kumimoji="0" lang="en-US" sz="1400">
              <a:latin typeface="Arial" charset="0"/>
            </a:endParaRPr>
          </a:p>
        </p:txBody>
      </p:sp>
      <p:sp>
        <p:nvSpPr>
          <p:cNvPr id="66563" name="Rectangle 2"/>
          <p:cNvSpPr>
            <a:spLocks noGrp="1" noChangeArrowheads="1"/>
          </p:cNvSpPr>
          <p:nvPr>
            <p:ph type="title"/>
          </p:nvPr>
        </p:nvSpPr>
        <p:spPr>
          <a:xfrm>
            <a:off x="0" y="0"/>
            <a:ext cx="8686800" cy="1143000"/>
          </a:xfrm>
        </p:spPr>
        <p:txBody>
          <a:bodyPr>
            <a:normAutofit/>
          </a:bodyPr>
          <a:lstStyle/>
          <a:p>
            <a:pPr eaLnBrk="1" hangingPunct="1"/>
            <a:r>
              <a:rPr lang="en-US" sz="4000" b="0" dirty="0">
                <a:solidFill>
                  <a:schemeClr val="tx1"/>
                </a:solidFill>
                <a:latin typeface="Arial"/>
                <a:ea typeface="ＭＳ Ｐゴシック" charset="0"/>
                <a:cs typeface="Arial"/>
              </a:rPr>
              <a:t>The Growth of City States</a:t>
            </a:r>
          </a:p>
        </p:txBody>
      </p:sp>
      <p:sp>
        <p:nvSpPr>
          <p:cNvPr id="66564" name="Rectangle 3"/>
          <p:cNvSpPr>
            <a:spLocks noGrp="1" noChangeArrowheads="1"/>
          </p:cNvSpPr>
          <p:nvPr>
            <p:ph type="body" sz="half" idx="1"/>
          </p:nvPr>
        </p:nvSpPr>
        <p:spPr>
          <a:xfrm>
            <a:off x="4114800" y="1143000"/>
            <a:ext cx="4876800" cy="5714999"/>
          </a:xfrm>
        </p:spPr>
        <p:txBody>
          <a:bodyPr>
            <a:normAutofit/>
          </a:bodyPr>
          <a:lstStyle/>
          <a:p>
            <a:pPr lvl="1" eaLnBrk="1" hangingPunct="1"/>
            <a:r>
              <a:rPr lang="en-US" sz="2200" dirty="0">
                <a:latin typeface="Arial"/>
                <a:ea typeface="ＭＳ Ｐゴシック" charset="0"/>
                <a:cs typeface="Arial"/>
              </a:rPr>
              <a:t>Kingdom of Naples + Sicily</a:t>
            </a:r>
          </a:p>
          <a:p>
            <a:pPr lvl="1" eaLnBrk="1" hangingPunct="1"/>
            <a:r>
              <a:rPr lang="en-US" sz="2200" dirty="0">
                <a:latin typeface="Arial"/>
                <a:ea typeface="ＭＳ Ｐゴシック" charset="0"/>
                <a:cs typeface="Arial"/>
              </a:rPr>
              <a:t>the Papal States=</a:t>
            </a:r>
          </a:p>
          <a:p>
            <a:pPr marL="457200" lvl="1" indent="0" eaLnBrk="1" hangingPunct="1">
              <a:buNone/>
            </a:pPr>
            <a:r>
              <a:rPr lang="en-US" sz="2200" dirty="0">
                <a:latin typeface="Arial"/>
                <a:ea typeface="ＭＳ Ｐゴシック" charset="0"/>
                <a:cs typeface="Arial"/>
              </a:rPr>
              <a:t>the Romagna Plain + Ravenna </a:t>
            </a:r>
          </a:p>
          <a:p>
            <a:pPr marL="457200" lvl="1" indent="0" eaLnBrk="1" hangingPunct="1">
              <a:buNone/>
            </a:pPr>
            <a:r>
              <a:rPr lang="en-US" sz="2200" dirty="0">
                <a:latin typeface="Arial"/>
                <a:ea typeface="ＭＳ Ｐゴシック" charset="0"/>
                <a:cs typeface="Arial"/>
              </a:rPr>
              <a:t>+ Umbria - </a:t>
            </a:r>
            <a:r>
              <a:rPr lang="en-US" sz="2200" b="1" dirty="0">
                <a:latin typeface="Arial"/>
                <a:ea typeface="ＭＳ Ｐゴシック" charset="0"/>
                <a:cs typeface="Arial"/>
              </a:rPr>
              <a:t>Pope</a:t>
            </a:r>
          </a:p>
          <a:p>
            <a:pPr lvl="1" eaLnBrk="1" hangingPunct="1"/>
            <a:r>
              <a:rPr lang="en-US" sz="2200" dirty="0">
                <a:latin typeface="Arial"/>
                <a:ea typeface="ＭＳ Ｐゴシック" charset="0"/>
                <a:cs typeface="Arial"/>
              </a:rPr>
              <a:t>Republic of Florence - </a:t>
            </a:r>
            <a:r>
              <a:rPr lang="en-US" sz="2200" b="1" dirty="0">
                <a:latin typeface="Arial"/>
                <a:ea typeface="ＭＳ Ｐゴシック" charset="0"/>
                <a:cs typeface="Arial"/>
              </a:rPr>
              <a:t>Medici</a:t>
            </a:r>
          </a:p>
          <a:p>
            <a:pPr lvl="1" eaLnBrk="1" hangingPunct="1"/>
            <a:r>
              <a:rPr lang="en-US" sz="2200" dirty="0">
                <a:latin typeface="Arial"/>
                <a:ea typeface="ＭＳ Ｐゴシック" charset="0"/>
                <a:cs typeface="Arial"/>
              </a:rPr>
              <a:t>Republic of Milan -  </a:t>
            </a:r>
            <a:r>
              <a:rPr lang="en-US" sz="2200" b="1" dirty="0">
                <a:latin typeface="Arial"/>
                <a:ea typeface="ＭＳ Ｐゴシック" charset="0"/>
                <a:cs typeface="Arial"/>
              </a:rPr>
              <a:t>Sforza</a:t>
            </a:r>
          </a:p>
          <a:p>
            <a:pPr lvl="1" eaLnBrk="1" hangingPunct="1"/>
            <a:r>
              <a:rPr lang="en-US" sz="2200" dirty="0">
                <a:latin typeface="Arial"/>
                <a:ea typeface="ＭＳ Ｐゴシック" charset="0"/>
                <a:cs typeface="Arial"/>
              </a:rPr>
              <a:t>Republic of Venice – </a:t>
            </a:r>
            <a:r>
              <a:rPr lang="en-US" sz="2200" b="1" dirty="0">
                <a:latin typeface="Arial"/>
                <a:ea typeface="ＭＳ Ｐゴシック" charset="0"/>
                <a:cs typeface="Arial"/>
              </a:rPr>
              <a:t>Doge</a:t>
            </a:r>
          </a:p>
          <a:p>
            <a:pPr marL="0" indent="0" eaLnBrk="1" hangingPunct="1">
              <a:buNone/>
            </a:pPr>
            <a:endParaRPr lang="en-US" sz="2400" dirty="0">
              <a:latin typeface="Arial"/>
              <a:ea typeface="ＭＳ Ｐゴシック" charset="0"/>
              <a:cs typeface="Arial"/>
            </a:endParaRPr>
          </a:p>
          <a:p>
            <a:pPr marL="0" indent="0" eaLnBrk="1" hangingPunct="1">
              <a:buNone/>
            </a:pPr>
            <a:endParaRPr lang="en-US" sz="2400" dirty="0">
              <a:latin typeface="Arial"/>
              <a:ea typeface="ＭＳ Ｐゴシック" charset="0"/>
              <a:cs typeface="Arial"/>
            </a:endParaRPr>
          </a:p>
          <a:p>
            <a:pPr marL="0" indent="0" eaLnBrk="1" hangingPunct="1">
              <a:buNone/>
            </a:pPr>
            <a:endParaRPr lang="en-US" sz="2400" dirty="0">
              <a:latin typeface="Arial"/>
              <a:ea typeface="ＭＳ Ｐゴシック" charset="0"/>
              <a:cs typeface="Arial"/>
            </a:endParaRPr>
          </a:p>
          <a:p>
            <a:pPr marL="0" indent="0" eaLnBrk="1" hangingPunct="1">
              <a:buNone/>
            </a:pPr>
            <a:endParaRPr lang="en-US" sz="2400" dirty="0">
              <a:latin typeface="Arial"/>
              <a:ea typeface="ＭＳ Ｐゴシック" charset="0"/>
              <a:cs typeface="Arial"/>
            </a:endParaRPr>
          </a:p>
          <a:p>
            <a:pPr marL="0" indent="0" eaLnBrk="1" hangingPunct="1">
              <a:buNone/>
            </a:pPr>
            <a:r>
              <a:rPr lang="en-US" sz="2000" dirty="0">
                <a:latin typeface="Arial"/>
                <a:ea typeface="ＭＳ Ｐゴシック" charset="0"/>
                <a:cs typeface="Arial"/>
              </a:rPr>
              <a:t>1450 Portrait of </a:t>
            </a:r>
            <a:r>
              <a:rPr lang="en-US" sz="2000" dirty="0" err="1">
                <a:latin typeface="Arial"/>
                <a:ea typeface="ＭＳ Ｐゴシック" charset="0"/>
                <a:cs typeface="Arial"/>
              </a:rPr>
              <a:t>Lionello</a:t>
            </a:r>
            <a:r>
              <a:rPr lang="en-US" sz="2000" dirty="0">
                <a:latin typeface="Arial"/>
                <a:ea typeface="ＭＳ Ｐゴシック" charset="0"/>
                <a:cs typeface="Arial"/>
              </a:rPr>
              <a:t> D</a:t>
            </a:r>
            <a:r>
              <a:rPr lang="ja-JP" altLang="en-US" sz="2000" dirty="0">
                <a:latin typeface="Arial"/>
                <a:ea typeface="ＭＳ Ｐゴシック" charset="0"/>
                <a:cs typeface="Arial"/>
              </a:rPr>
              <a:t>’</a:t>
            </a:r>
            <a:r>
              <a:rPr lang="en-US" altLang="ja-JP" sz="2000" dirty="0">
                <a:latin typeface="Arial"/>
                <a:ea typeface="ＭＳ Ｐゴシック" charset="0"/>
                <a:cs typeface="Arial"/>
              </a:rPr>
              <a:t>Este of Ferrara</a:t>
            </a:r>
            <a:endParaRPr lang="en-US" sz="2000" dirty="0">
              <a:latin typeface="Arial"/>
              <a:ea typeface="ＭＳ Ｐゴシック" charset="0"/>
              <a:cs typeface="Arial"/>
            </a:endParaRPr>
          </a:p>
        </p:txBody>
      </p:sp>
      <p:pic>
        <p:nvPicPr>
          <p:cNvPr id="66565" name="Picture 5" descr="1450 portrait of Lionel#141.jpg                                00000015&#10;LAURA JUMP                     8EF44870:"/>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152400" y="990600"/>
            <a:ext cx="3838575" cy="5791200"/>
          </a:xfrm>
        </p:spPr>
      </p:pic>
    </p:spTree>
    <p:extLst>
      <p:ext uri="{BB962C8B-B14F-4D97-AF65-F5344CB8AC3E}">
        <p14:creationId xmlns:p14="http://schemas.microsoft.com/office/powerpoint/2010/main" val="2159017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ChangeArrowheads="1"/>
          </p:cNvSpPr>
          <p:nvPr>
            <p:ph type="title"/>
          </p:nvPr>
        </p:nvSpPr>
        <p:spPr>
          <a:xfrm>
            <a:off x="0" y="0"/>
            <a:ext cx="6096000" cy="1143000"/>
          </a:xfrm>
        </p:spPr>
        <p:txBody>
          <a:bodyPr>
            <a:normAutofit/>
          </a:bodyPr>
          <a:lstStyle/>
          <a:p>
            <a:pPr algn="l" eaLnBrk="1" hangingPunct="1"/>
            <a:r>
              <a:rPr lang="en-US" sz="4000" dirty="0">
                <a:latin typeface="Arial" charset="0"/>
                <a:ea typeface="ＭＳ Ｐゴシック" charset="0"/>
                <a:cs typeface="ＭＳ Ｐゴシック" charset="0"/>
              </a:rPr>
              <a:t>Rise of the Guilds</a:t>
            </a:r>
          </a:p>
        </p:txBody>
      </p:sp>
      <p:sp>
        <p:nvSpPr>
          <p:cNvPr id="70660" name="Rectangle 3"/>
          <p:cNvSpPr>
            <a:spLocks noGrp="1" noChangeArrowheads="1"/>
          </p:cNvSpPr>
          <p:nvPr>
            <p:ph type="body" sz="half" idx="1"/>
          </p:nvPr>
        </p:nvSpPr>
        <p:spPr>
          <a:xfrm>
            <a:off x="0" y="1453226"/>
            <a:ext cx="4457700" cy="5570752"/>
          </a:xfrm>
        </p:spPr>
        <p:txBody>
          <a:bodyPr>
            <a:normAutofit/>
          </a:bodyPr>
          <a:lstStyle/>
          <a:p>
            <a:pPr eaLnBrk="1" hangingPunct="1"/>
            <a:r>
              <a:rPr lang="en-US" sz="2400" dirty="0">
                <a:latin typeface="Arial" charset="0"/>
                <a:ea typeface="ＭＳ Ｐゴシック" charset="0"/>
                <a:cs typeface="ＭＳ Ｐゴシック" charset="0"/>
              </a:rPr>
              <a:t>Craftsmen founded guilds to regulate the quality of working conditions, pay and quality of goods </a:t>
            </a:r>
          </a:p>
          <a:p>
            <a:pPr eaLnBrk="1" hangingPunct="1"/>
            <a:endParaRPr lang="en-US" sz="2400" dirty="0">
              <a:latin typeface="Arial" charset="0"/>
              <a:ea typeface="ＭＳ Ｐゴシック" charset="0"/>
              <a:cs typeface="ＭＳ Ｐゴシック" charset="0"/>
            </a:endParaRPr>
          </a:p>
          <a:p>
            <a:pPr eaLnBrk="1" hangingPunct="1"/>
            <a:endParaRPr lang="en-US" sz="2400" dirty="0">
              <a:latin typeface="Arial" charset="0"/>
              <a:ea typeface="ＭＳ Ｐゴシック" charset="0"/>
              <a:cs typeface="ＭＳ Ｐゴシック" charset="0"/>
            </a:endParaRPr>
          </a:p>
        </p:txBody>
      </p:sp>
      <p:pic>
        <p:nvPicPr>
          <p:cNvPr id="70661" name="Picture 5" descr="*5M 1250 clavery of tanners.jpg                                0006381C G-DRIVE Q                      C16F8F7C:"/>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914570" y="165514"/>
            <a:ext cx="4114800" cy="5943600"/>
          </a:xfrm>
        </p:spPr>
      </p:pic>
    </p:spTree>
    <p:extLst>
      <p:ext uri="{BB962C8B-B14F-4D97-AF65-F5344CB8AC3E}">
        <p14:creationId xmlns:p14="http://schemas.microsoft.com/office/powerpoint/2010/main" val="2503121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Grp="1" noChangeAspect="1" noChangeArrowheads="1"/>
          </p:cNvPicPr>
          <p:nvPr>
            <p:ph/>
          </p:nvPr>
        </p:nvPicPr>
        <p:blipFill>
          <a:blip r:embed="rId3" cstate="print">
            <a:extLst>
              <a:ext uri="{28A0092B-C50C-407E-A947-70E740481C1C}">
                <a14:useLocalDpi xmlns:a14="http://schemas.microsoft.com/office/drawing/2010/main"/>
              </a:ext>
            </a:extLst>
          </a:blip>
          <a:srcRect/>
          <a:stretch>
            <a:fillRect/>
          </a:stretch>
        </p:blipFill>
        <p:spPr>
          <a:xfrm>
            <a:off x="4570413" y="101600"/>
            <a:ext cx="4573587" cy="6756400"/>
          </a:xfrm>
        </p:spPr>
      </p:pic>
      <p:sp>
        <p:nvSpPr>
          <p:cNvPr id="27652" name="Text Box 4"/>
          <p:cNvSpPr txBox="1">
            <a:spLocks noChangeArrowheads="1"/>
          </p:cNvSpPr>
          <p:nvPr/>
        </p:nvSpPr>
        <p:spPr bwMode="auto">
          <a:xfrm>
            <a:off x="-1" y="0"/>
            <a:ext cx="4570413" cy="5909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endParaRPr lang="en-US" dirty="0">
              <a:latin typeface="Arial"/>
              <a:cs typeface="Arial"/>
            </a:endParaRPr>
          </a:p>
          <a:p>
            <a:pPr eaLnBrk="1" hangingPunct="1"/>
            <a:r>
              <a:rPr lang="en-US" sz="2800" dirty="0">
                <a:latin typeface="Arial"/>
                <a:cs typeface="Arial"/>
              </a:rPr>
              <a:t>The wealthy merchant is wearing a fashionable </a:t>
            </a:r>
            <a:r>
              <a:rPr lang="en-US" sz="2800" b="1" dirty="0">
                <a:latin typeface="Arial"/>
                <a:cs typeface="Arial"/>
              </a:rPr>
              <a:t>Jerkin</a:t>
            </a:r>
            <a:r>
              <a:rPr lang="en-US" sz="2800" dirty="0">
                <a:latin typeface="Arial"/>
                <a:cs typeface="Arial"/>
              </a:rPr>
              <a:t> with hanging sleeves</a:t>
            </a:r>
          </a:p>
          <a:p>
            <a:pPr eaLnBrk="1" hangingPunct="1"/>
            <a:endParaRPr lang="en-US" sz="2800" dirty="0">
              <a:latin typeface="Arial"/>
              <a:cs typeface="Arial"/>
            </a:endParaRPr>
          </a:p>
          <a:p>
            <a:pPr eaLnBrk="1" hangingPunct="1"/>
            <a:r>
              <a:rPr lang="en-US" sz="2800" dirty="0">
                <a:latin typeface="Arial"/>
                <a:cs typeface="Arial"/>
              </a:rPr>
              <a:t>Notice red </a:t>
            </a:r>
            <a:r>
              <a:rPr lang="en-US" sz="2800" b="1" dirty="0">
                <a:latin typeface="Arial"/>
                <a:cs typeface="Arial"/>
              </a:rPr>
              <a:t>Doublet</a:t>
            </a:r>
            <a:r>
              <a:rPr lang="en-US" sz="2800" dirty="0">
                <a:latin typeface="Arial"/>
                <a:cs typeface="Arial"/>
              </a:rPr>
              <a:t> underneath </a:t>
            </a:r>
          </a:p>
          <a:p>
            <a:pPr marL="285750" indent="-285750" eaLnBrk="1" hangingPunct="1">
              <a:buFontTx/>
              <a:buChar char="-"/>
            </a:pPr>
            <a:r>
              <a:rPr lang="en-US" sz="2800" dirty="0">
                <a:latin typeface="Arial"/>
                <a:cs typeface="Arial"/>
              </a:rPr>
              <a:t>With a slashed elbow to</a:t>
            </a:r>
          </a:p>
          <a:p>
            <a:pPr eaLnBrk="1" hangingPunct="1"/>
            <a:r>
              <a:rPr lang="en-US" sz="2800" dirty="0">
                <a:latin typeface="Arial"/>
                <a:cs typeface="Arial"/>
              </a:rPr>
              <a:t>give ease to movement and expose the </a:t>
            </a:r>
            <a:r>
              <a:rPr lang="en-US" sz="2800" dirty="0" err="1">
                <a:latin typeface="Arial"/>
                <a:cs typeface="Arial"/>
              </a:rPr>
              <a:t>chemice</a:t>
            </a:r>
            <a:r>
              <a:rPr lang="en-US" sz="2800" dirty="0">
                <a:latin typeface="Arial"/>
                <a:cs typeface="Arial"/>
              </a:rPr>
              <a:t> that is made of fine cotton imported from the East</a:t>
            </a:r>
            <a:r>
              <a:rPr lang="en-US" sz="1800" dirty="0">
                <a:latin typeface="Arial"/>
                <a:cs typeface="Arial"/>
              </a:rPr>
              <a:t>.</a:t>
            </a:r>
          </a:p>
          <a:p>
            <a:pPr eaLnBrk="1" hangingPunct="1"/>
            <a:endParaRPr lang="en-US" sz="1800" dirty="0">
              <a:latin typeface="Arial"/>
              <a:cs typeface="Arial"/>
            </a:endParaRPr>
          </a:p>
        </p:txBody>
      </p:sp>
    </p:spTree>
    <p:extLst>
      <p:ext uri="{BB962C8B-B14F-4D97-AF65-F5344CB8AC3E}">
        <p14:creationId xmlns:p14="http://schemas.microsoft.com/office/powerpoint/2010/main" val="3759259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4C581C-F08A-C947-85B9-0DD31143FD16}"/>
              </a:ext>
            </a:extLst>
          </p:cNvPr>
          <p:cNvSpPr>
            <a:spLocks noGrp="1"/>
          </p:cNvSpPr>
          <p:nvPr>
            <p:ph type="title"/>
          </p:nvPr>
        </p:nvSpPr>
        <p:spPr>
          <a:xfrm>
            <a:off x="-1242593" y="473340"/>
            <a:ext cx="8229600" cy="1143000"/>
          </a:xfrm>
        </p:spPr>
        <p:txBody>
          <a:bodyPr/>
          <a:lstStyle/>
          <a:p>
            <a:r>
              <a:rPr lang="fi-FI" dirty="0" err="1">
                <a:latin typeface="Arial" panose="020B0604020202020204" pitchFamily="34" charset="0"/>
                <a:cs typeface="Arial" panose="020B0604020202020204" pitchFamily="34" charset="0"/>
              </a:rPr>
              <a:t>Woodcut</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printing</a:t>
            </a:r>
            <a:endParaRPr lang="fi-FI" dirty="0">
              <a:latin typeface="Arial" panose="020B0604020202020204" pitchFamily="34" charset="0"/>
              <a:cs typeface="Arial" panose="020B0604020202020204" pitchFamily="34" charset="0"/>
            </a:endParaRPr>
          </a:p>
        </p:txBody>
      </p:sp>
      <p:sp>
        <p:nvSpPr>
          <p:cNvPr id="6" name="Tekstiruutu 5">
            <a:extLst>
              <a:ext uri="{FF2B5EF4-FFF2-40B4-BE49-F238E27FC236}">
                <a16:creationId xmlns:a16="http://schemas.microsoft.com/office/drawing/2014/main" id="{F6918E6A-055E-B242-A66D-45270B07D1D0}"/>
              </a:ext>
            </a:extLst>
          </p:cNvPr>
          <p:cNvSpPr txBox="1"/>
          <p:nvPr/>
        </p:nvSpPr>
        <p:spPr>
          <a:xfrm>
            <a:off x="713206" y="2934567"/>
            <a:ext cx="7628022" cy="2246769"/>
          </a:xfrm>
          <a:prstGeom prst="rect">
            <a:avLst/>
          </a:prstGeom>
          <a:noFill/>
        </p:spPr>
        <p:txBody>
          <a:bodyPr wrap="square" rtlCol="0">
            <a:spAutoFit/>
          </a:bodyPr>
          <a:lstStyle/>
          <a:p>
            <a:r>
              <a:rPr lang="fi-FI" sz="2000" dirty="0" err="1">
                <a:latin typeface="Arial" panose="020B0604020202020204" pitchFamily="34" charset="0"/>
                <a:cs typeface="Arial" panose="020B0604020202020204" pitchFamily="34" charset="0"/>
              </a:rPr>
              <a:t>Established</a:t>
            </a:r>
            <a:r>
              <a:rPr lang="fi-FI" sz="2000" dirty="0">
                <a:latin typeface="Arial" panose="020B0604020202020204" pitchFamily="34" charset="0"/>
                <a:cs typeface="Arial" panose="020B0604020202020204" pitchFamily="34" charset="0"/>
              </a:rPr>
              <a:t> </a:t>
            </a:r>
            <a:r>
              <a:rPr lang="fi-FI" sz="2000" dirty="0" err="1">
                <a:latin typeface="Arial" panose="020B0604020202020204" pitchFamily="34" charset="0"/>
                <a:cs typeface="Arial" panose="020B0604020202020204" pitchFamily="34" charset="0"/>
              </a:rPr>
              <a:t>around</a:t>
            </a:r>
            <a:r>
              <a:rPr lang="fi-FI" sz="2000" dirty="0">
                <a:latin typeface="Arial" panose="020B0604020202020204" pitchFamily="34" charset="0"/>
                <a:cs typeface="Arial" panose="020B0604020202020204" pitchFamily="34" charset="0"/>
              </a:rPr>
              <a:t> 1400s</a:t>
            </a:r>
          </a:p>
          <a:p>
            <a:endParaRPr lang="fi-FI" sz="2000" dirty="0">
              <a:latin typeface="Arial" panose="020B0604020202020204" pitchFamily="34" charset="0"/>
              <a:cs typeface="Arial" panose="020B0604020202020204" pitchFamily="34" charset="0"/>
            </a:endParaRPr>
          </a:p>
          <a:p>
            <a:r>
              <a:rPr lang="fi-FI" sz="2000" dirty="0">
                <a:latin typeface="Arial" panose="020B0604020202020204" pitchFamily="34" charset="0"/>
                <a:cs typeface="Arial" panose="020B0604020202020204" pitchFamily="34" charset="0"/>
              </a:rPr>
              <a:t>Made </a:t>
            </a:r>
            <a:r>
              <a:rPr lang="fi-FI" sz="2000" dirty="0" err="1">
                <a:latin typeface="Arial" panose="020B0604020202020204" pitchFamily="34" charset="0"/>
                <a:cs typeface="Arial" panose="020B0604020202020204" pitchFamily="34" charset="0"/>
              </a:rPr>
              <a:t>possible</a:t>
            </a:r>
            <a:r>
              <a:rPr lang="fi-FI" sz="2000" dirty="0">
                <a:latin typeface="Arial" panose="020B0604020202020204" pitchFamily="34" charset="0"/>
                <a:cs typeface="Arial" panose="020B0604020202020204" pitchFamily="34" charset="0"/>
              </a:rPr>
              <a:t> to copy </a:t>
            </a:r>
            <a:r>
              <a:rPr lang="fi-FI" sz="2000" dirty="0" err="1">
                <a:latin typeface="Arial" panose="020B0604020202020204" pitchFamily="34" charset="0"/>
                <a:cs typeface="Arial" panose="020B0604020202020204" pitchFamily="34" charset="0"/>
              </a:rPr>
              <a:t>hundreds</a:t>
            </a:r>
            <a:r>
              <a:rPr lang="fi-FI" sz="2000" dirty="0">
                <a:latin typeface="Arial" panose="020B0604020202020204" pitchFamily="34" charset="0"/>
                <a:cs typeface="Arial" panose="020B0604020202020204" pitchFamily="34" charset="0"/>
              </a:rPr>
              <a:t> </a:t>
            </a:r>
            <a:r>
              <a:rPr lang="fi-FI" sz="2000" dirty="0" err="1">
                <a:latin typeface="Arial" panose="020B0604020202020204" pitchFamily="34" charset="0"/>
                <a:cs typeface="Arial" panose="020B0604020202020204" pitchFamily="34" charset="0"/>
              </a:rPr>
              <a:t>or</a:t>
            </a:r>
            <a:r>
              <a:rPr lang="fi-FI" sz="2000" dirty="0">
                <a:latin typeface="Arial" panose="020B0604020202020204" pitchFamily="34" charset="0"/>
                <a:cs typeface="Arial" panose="020B0604020202020204" pitchFamily="34" charset="0"/>
              </a:rPr>
              <a:t> </a:t>
            </a:r>
            <a:r>
              <a:rPr lang="fi-FI" sz="2000" dirty="0" err="1">
                <a:latin typeface="Arial" panose="020B0604020202020204" pitchFamily="34" charset="0"/>
                <a:cs typeface="Arial" panose="020B0604020202020204" pitchFamily="34" charset="0"/>
              </a:rPr>
              <a:t>thousands</a:t>
            </a:r>
            <a:r>
              <a:rPr lang="fi-FI" sz="2000" dirty="0">
                <a:latin typeface="Arial" panose="020B0604020202020204" pitchFamily="34" charset="0"/>
                <a:cs typeface="Arial" panose="020B0604020202020204" pitchFamily="34" charset="0"/>
              </a:rPr>
              <a:t> </a:t>
            </a:r>
          </a:p>
          <a:p>
            <a:r>
              <a:rPr lang="fi-FI" sz="2000" dirty="0" err="1">
                <a:latin typeface="Arial" panose="020B0604020202020204" pitchFamily="34" charset="0"/>
                <a:cs typeface="Arial" panose="020B0604020202020204" pitchFamily="34" charset="0"/>
              </a:rPr>
              <a:t>identical</a:t>
            </a:r>
            <a:r>
              <a:rPr lang="fi-FI" sz="2000" dirty="0">
                <a:latin typeface="Arial" panose="020B0604020202020204" pitchFamily="34" charset="0"/>
                <a:cs typeface="Arial" panose="020B0604020202020204" pitchFamily="34" charset="0"/>
              </a:rPr>
              <a:t> </a:t>
            </a:r>
            <a:r>
              <a:rPr lang="fi-FI" sz="2000" dirty="0" err="1">
                <a:latin typeface="Arial" panose="020B0604020202020204" pitchFamily="34" charset="0"/>
                <a:cs typeface="Arial" panose="020B0604020202020204" pitchFamily="34" charset="0"/>
              </a:rPr>
              <a:t>images</a:t>
            </a:r>
            <a:r>
              <a:rPr lang="fi-FI" sz="2000" dirty="0">
                <a:latin typeface="Arial" panose="020B0604020202020204" pitchFamily="34" charset="0"/>
                <a:cs typeface="Arial" panose="020B0604020202020204" pitchFamily="34" charset="0"/>
              </a:rPr>
              <a:t> </a:t>
            </a:r>
          </a:p>
          <a:p>
            <a:endParaRPr lang="fi-FI" sz="2000" dirty="0">
              <a:latin typeface="Arial" panose="020B0604020202020204" pitchFamily="34" charset="0"/>
              <a:cs typeface="Arial" panose="020B0604020202020204" pitchFamily="34" charset="0"/>
            </a:endParaRPr>
          </a:p>
          <a:p>
            <a:r>
              <a:rPr lang="fi-FI" sz="2000" dirty="0" err="1">
                <a:latin typeface="Arial" panose="020B0604020202020204" pitchFamily="34" charset="0"/>
                <a:cs typeface="Arial" panose="020B0604020202020204" pitchFamily="34" charset="0"/>
              </a:rPr>
              <a:t>German</a:t>
            </a:r>
            <a:r>
              <a:rPr lang="fi-FI" sz="2000" dirty="0">
                <a:latin typeface="Arial" panose="020B0604020202020204" pitchFamily="34" charset="0"/>
                <a:cs typeface="Arial" panose="020B0604020202020204" pitchFamily="34" charset="0"/>
              </a:rPr>
              <a:t> Conrad </a:t>
            </a:r>
            <a:r>
              <a:rPr lang="fi-FI" sz="2000" dirty="0" err="1">
                <a:latin typeface="Arial" panose="020B0604020202020204" pitchFamily="34" charset="0"/>
                <a:cs typeface="Arial" panose="020B0604020202020204" pitchFamily="34" charset="0"/>
              </a:rPr>
              <a:t>Sweynheym</a:t>
            </a:r>
            <a:r>
              <a:rPr lang="fi-FI" sz="2000" dirty="0">
                <a:latin typeface="Arial" panose="020B0604020202020204" pitchFamily="34" charset="0"/>
                <a:cs typeface="Arial" panose="020B0604020202020204" pitchFamily="34" charset="0"/>
              </a:rPr>
              <a:t> and Arnold </a:t>
            </a:r>
            <a:r>
              <a:rPr lang="fi-FI" sz="2000" dirty="0" err="1">
                <a:latin typeface="Arial" panose="020B0604020202020204" pitchFamily="34" charset="0"/>
                <a:cs typeface="Arial" panose="020B0604020202020204" pitchFamily="34" charset="0"/>
              </a:rPr>
              <a:t>Pannartz</a:t>
            </a:r>
            <a:r>
              <a:rPr lang="fi-FI" sz="2000" dirty="0">
                <a:latin typeface="Arial" panose="020B0604020202020204" pitchFamily="34" charset="0"/>
                <a:cs typeface="Arial" panose="020B0604020202020204" pitchFamily="34" charset="0"/>
              </a:rPr>
              <a:t> set </a:t>
            </a:r>
            <a:r>
              <a:rPr lang="fi-FI" sz="2000" dirty="0" err="1">
                <a:latin typeface="Arial" panose="020B0604020202020204" pitchFamily="34" charset="0"/>
                <a:cs typeface="Arial" panose="020B0604020202020204" pitchFamily="34" charset="0"/>
              </a:rPr>
              <a:t>up</a:t>
            </a:r>
            <a:r>
              <a:rPr lang="fi-FI" sz="2000" dirty="0">
                <a:latin typeface="Arial" panose="020B0604020202020204" pitchFamily="34" charset="0"/>
                <a:cs typeface="Arial" panose="020B0604020202020204" pitchFamily="34" charset="0"/>
              </a:rPr>
              <a:t> a </a:t>
            </a:r>
            <a:r>
              <a:rPr lang="fi-FI" sz="2000" dirty="0" err="1">
                <a:latin typeface="Arial" panose="020B0604020202020204" pitchFamily="34" charset="0"/>
                <a:cs typeface="Arial" panose="020B0604020202020204" pitchFamily="34" charset="0"/>
              </a:rPr>
              <a:t>press</a:t>
            </a:r>
            <a:r>
              <a:rPr lang="fi-FI" sz="2000" dirty="0">
                <a:latin typeface="Arial" panose="020B0604020202020204" pitchFamily="34" charset="0"/>
                <a:cs typeface="Arial" panose="020B0604020202020204" pitchFamily="34" charset="0"/>
              </a:rPr>
              <a:t> in 1464 at </a:t>
            </a:r>
            <a:r>
              <a:rPr lang="fi-FI" sz="2000" dirty="0" err="1">
                <a:latin typeface="Arial" panose="020B0604020202020204" pitchFamily="34" charset="0"/>
                <a:cs typeface="Arial" panose="020B0604020202020204" pitchFamily="34" charset="0"/>
              </a:rPr>
              <a:t>the</a:t>
            </a:r>
            <a:r>
              <a:rPr lang="fi-FI" sz="2000" dirty="0">
                <a:latin typeface="Arial" panose="020B0604020202020204" pitchFamily="34" charset="0"/>
                <a:cs typeface="Arial" panose="020B0604020202020204" pitchFamily="34" charset="0"/>
              </a:rPr>
              <a:t> </a:t>
            </a:r>
            <a:r>
              <a:rPr lang="fi-FI" sz="2000" dirty="0" err="1">
                <a:latin typeface="Arial" panose="020B0604020202020204" pitchFamily="34" charset="0"/>
                <a:cs typeface="Arial" panose="020B0604020202020204" pitchFamily="34" charset="0"/>
              </a:rPr>
              <a:t>Benedictine</a:t>
            </a:r>
            <a:r>
              <a:rPr lang="fi-FI" sz="2000" dirty="0">
                <a:latin typeface="Arial" panose="020B0604020202020204" pitchFamily="34" charset="0"/>
                <a:cs typeface="Arial" panose="020B0604020202020204" pitchFamily="34" charset="0"/>
              </a:rPr>
              <a:t> </a:t>
            </a:r>
            <a:r>
              <a:rPr lang="fi-FI" sz="2000" dirty="0" err="1">
                <a:latin typeface="Arial" panose="020B0604020202020204" pitchFamily="34" charset="0"/>
                <a:cs typeface="Arial" panose="020B0604020202020204" pitchFamily="34" charset="0"/>
              </a:rPr>
              <a:t>monastery</a:t>
            </a:r>
            <a:r>
              <a:rPr lang="fi-FI" sz="2000" dirty="0">
                <a:latin typeface="Arial" panose="020B0604020202020204" pitchFamily="34" charset="0"/>
                <a:cs typeface="Arial" panose="020B0604020202020204" pitchFamily="34" charset="0"/>
              </a:rPr>
              <a:t> </a:t>
            </a:r>
          </a:p>
        </p:txBody>
      </p:sp>
      <p:pic>
        <p:nvPicPr>
          <p:cNvPr id="1032" name="Picture 8">
            <a:hlinkClick r:id="rId2"/>
            <a:extLst>
              <a:ext uri="{FF2B5EF4-FFF2-40B4-BE49-F238E27FC236}">
                <a16:creationId xmlns:a16="http://schemas.microsoft.com/office/drawing/2014/main" id="{0AA5462A-F915-2F4F-8700-22C1A1C9D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1794" y="863359"/>
            <a:ext cx="2583448" cy="3373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484751"/>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2085</TotalTime>
  <Words>1857</Words>
  <Application>Microsoft Macintosh PowerPoint</Application>
  <PresentationFormat>Näytössä katseltava diaesitys (4:3)</PresentationFormat>
  <Paragraphs>298</Paragraphs>
  <Slides>56</Slides>
  <Notes>7</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56</vt:i4>
      </vt:variant>
    </vt:vector>
  </HeadingPairs>
  <TitlesOfParts>
    <vt:vector size="62" baseType="lpstr">
      <vt:lpstr>Arial</vt:lpstr>
      <vt:lpstr>Calibri</vt:lpstr>
      <vt:lpstr>Geneva</vt:lpstr>
      <vt:lpstr>Times New Roman</vt:lpstr>
      <vt:lpstr>Wingdings</vt:lpstr>
      <vt:lpstr>Office-teema</vt:lpstr>
      <vt:lpstr>RENAISSANCE ITALY, SPAIN AND CENTRAL EUROPE </vt:lpstr>
      <vt:lpstr>Black Death</vt:lpstr>
      <vt:lpstr>PowerPoint-esitys</vt:lpstr>
      <vt:lpstr>1350, The Black Plague, people bury the dead in France  Men in cote-hardies or kirtles with hooded chaperons over them  and pouches around the waist </vt:lpstr>
      <vt:lpstr>Renaissance begins</vt:lpstr>
      <vt:lpstr>The Growth of City States</vt:lpstr>
      <vt:lpstr>Rise of the Guilds</vt:lpstr>
      <vt:lpstr>PowerPoint-esitys</vt:lpstr>
      <vt:lpstr>Woodcut printing</vt:lpstr>
      <vt:lpstr>New clothing  terms:</vt:lpstr>
      <vt:lpstr>Pourpoint becomes a doublet</vt:lpstr>
      <vt:lpstr>PowerPoint-esitys</vt:lpstr>
      <vt:lpstr>Pisanello, 1420 Portrait of a Woman </vt:lpstr>
      <vt:lpstr>PowerPoint-esitys</vt:lpstr>
      <vt:lpstr>PowerPoint-esitys</vt:lpstr>
      <vt:lpstr>PowerPoint-esitys</vt:lpstr>
      <vt:lpstr>1412  Portrait of Louis II of Anjou  King of Naples (1377 – 1417)</vt:lpstr>
      <vt:lpstr> Duc de Berri, 1410 Book of hours</vt:lpstr>
      <vt:lpstr>  Duc de Berri, 1416 Tres Riches Heures</vt:lpstr>
      <vt:lpstr>  Duc de Berri, 1416 Tres Riches Heures </vt:lpstr>
      <vt:lpstr>PowerPoint-esitys</vt:lpstr>
      <vt:lpstr>TAILORS</vt:lpstr>
      <vt:lpstr>TAILORS</vt:lpstr>
      <vt:lpstr>SUMPTUARY LAWS</vt:lpstr>
      <vt:lpstr>PowerPoint-esitys</vt:lpstr>
      <vt:lpstr>Womens garments</vt:lpstr>
      <vt:lpstr>1486-90 The birth of the Virgin Mary in  Tournabuoni Chapel, Santa Maria Novella, Florence by Gentileschi</vt:lpstr>
      <vt:lpstr>Sleeves</vt:lpstr>
      <vt:lpstr>Portrait of Woman  from Milan  Leonardo Da Vinci, 1480  notice detachable sleeves  </vt:lpstr>
      <vt:lpstr>PowerPoint-esitys</vt:lpstr>
      <vt:lpstr>Vittorio Carpaccio, 1495 Venetian Prostitutes  Peroxided hair Low necklines high waistline  </vt:lpstr>
      <vt:lpstr>1490 Chopines Prostitutes wore tall chopines</vt:lpstr>
      <vt:lpstr>PowerPoint-esitys</vt:lpstr>
      <vt:lpstr>Men’s garments</vt:lpstr>
      <vt:lpstr>PowerPoint-esitys</vt:lpstr>
      <vt:lpstr>Life of St Augustine, detail  Benozzo Gozzoli 1464 – 1465   Fresco in San Gimignano, San'Agostino  Notice controlled roll pleats on the Jerkin on left side    </vt:lpstr>
      <vt:lpstr>Benozzo Gozzoli Frescoes in the Riccardi Palace of the Medici family   Rondels with feathers and long hair with Italian Jerkins. Small part of the red doublet’s neckline is showing and white chemise under</vt:lpstr>
      <vt:lpstr>PowerPoint-esitys</vt:lpstr>
      <vt:lpstr>Rise of the Low Countries</vt:lpstr>
      <vt:lpstr> Francesco D’Este of Ferrara, 1440</vt:lpstr>
      <vt:lpstr>Chancellor Rolin, 1434</vt:lpstr>
      <vt:lpstr>PowerPoint-esitys</vt:lpstr>
      <vt:lpstr>Christopher Columbus</vt:lpstr>
      <vt:lpstr>Alfonso Baldaya/1436</vt:lpstr>
      <vt:lpstr>Time of many  inter-marriages</vt:lpstr>
      <vt:lpstr>PowerPoint-esitys</vt:lpstr>
      <vt:lpstr>PowerPoint-esitys</vt:lpstr>
      <vt:lpstr>Etienne Chevalier, France 1451 </vt:lpstr>
      <vt:lpstr>Belgian Tapestry, 1420</vt:lpstr>
      <vt:lpstr>PowerPoint-esitys</vt:lpstr>
      <vt:lpstr>PowerPoint-esitys</vt:lpstr>
      <vt:lpstr>Northern Countries follow Italy</vt:lpstr>
      <vt:lpstr>Fra Angelico 1460 Madonna and Child  She wears an Italian sheer Houppelande over a kirtle.  Chemise is under all.  Veiling of sheer silks</vt:lpstr>
      <vt:lpstr>1503 Detail from  The Mocking of Christ  Tights joint together with codpiece in front</vt:lpstr>
      <vt:lpstr>Turn of the century  (1500)</vt:lpstr>
      <vt:lpstr>1490 Botticelli  Portrait of a Young Woman of Florence  Snood is like a netting notice fine Spanish jewellery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Maarit Uusitalo</dc:creator>
  <cp:lastModifiedBy>Maarit Kalmakurki</cp:lastModifiedBy>
  <cp:revision>53</cp:revision>
  <dcterms:created xsi:type="dcterms:W3CDTF">2015-11-29T12:53:40Z</dcterms:created>
  <dcterms:modified xsi:type="dcterms:W3CDTF">2022-03-01T11:54:05Z</dcterms:modified>
</cp:coreProperties>
</file>