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 id="2147483726" r:id="rId2"/>
    <p:sldMasterId id="2147483735" r:id="rId3"/>
    <p:sldMasterId id="2147483749" r:id="rId4"/>
  </p:sldMasterIdLst>
  <p:notesMasterIdLst>
    <p:notesMasterId r:id="rId27"/>
  </p:notesMasterIdLst>
  <p:sldIdLst>
    <p:sldId id="256" r:id="rId5"/>
    <p:sldId id="286" r:id="rId6"/>
    <p:sldId id="287" r:id="rId7"/>
    <p:sldId id="289" r:id="rId8"/>
    <p:sldId id="288" r:id="rId9"/>
    <p:sldId id="296" r:id="rId10"/>
    <p:sldId id="297" r:id="rId11"/>
    <p:sldId id="303" r:id="rId12"/>
    <p:sldId id="298" r:id="rId13"/>
    <p:sldId id="299" r:id="rId14"/>
    <p:sldId id="302" r:id="rId15"/>
    <p:sldId id="300" r:id="rId16"/>
    <p:sldId id="301" r:id="rId17"/>
    <p:sldId id="304" r:id="rId18"/>
    <p:sldId id="305" r:id="rId19"/>
    <p:sldId id="270" r:id="rId20"/>
    <p:sldId id="311" r:id="rId21"/>
    <p:sldId id="306" r:id="rId22"/>
    <p:sldId id="307" r:id="rId23"/>
    <p:sldId id="308" r:id="rId24"/>
    <p:sldId id="309" r:id="rId25"/>
    <p:sldId id="310"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varScale="1">
      <p:scale>
        <a:sx n="100" d="100"/>
        <a:sy n="100" d="100"/>
      </p:scale>
      <p:origin x="0" y="-6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2.xml.rels><?xml version="1.0" encoding="UTF-8" standalone="yes"?>
<Relationships xmlns="http://schemas.openxmlformats.org/package/2006/relationships"><Relationship Id="rId3" Type="http://schemas.openxmlformats.org/officeDocument/2006/relationships/hyperlink" Target="https://en.wikipedia.org/wiki/Capital_asset_pricing_model" TargetMode="External"/><Relationship Id="rId2" Type="http://schemas.openxmlformats.org/officeDocument/2006/relationships/hyperlink" Target="https://en.wikipedia.org/wiki/Risk%E2%80%93return_spectrum" TargetMode="External"/><Relationship Id="rId1" Type="http://schemas.openxmlformats.org/officeDocument/2006/relationships/hyperlink" Target="https://en.wikipedia.org/wiki/Systematic_risk" TargetMode="External"/></Relationships>
</file>

<file path=ppt/diagrams/_rels/drawing12.xml.rels><?xml version="1.0" encoding="UTF-8" standalone="yes"?>
<Relationships xmlns="http://schemas.openxmlformats.org/package/2006/relationships"><Relationship Id="rId3" Type="http://schemas.openxmlformats.org/officeDocument/2006/relationships/hyperlink" Target="https://en.wikipedia.org/wiki/Capital_asset_pricing_model" TargetMode="External"/><Relationship Id="rId2" Type="http://schemas.openxmlformats.org/officeDocument/2006/relationships/hyperlink" Target="https://en.wikipedia.org/wiki/Risk%E2%80%93return_spectrum" TargetMode="External"/><Relationship Id="rId1" Type="http://schemas.openxmlformats.org/officeDocument/2006/relationships/hyperlink" Target="https://en.wikipedia.org/wiki/Systematic_ris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2C46A-9987-4CCD-A4E1-E98975B612F3}" type="doc">
      <dgm:prSet loTypeId="urn:microsoft.com/office/officeart/2005/8/layout/venn1" loCatId="relationship" qsTypeId="urn:microsoft.com/office/officeart/2005/8/quickstyle/simple3" qsCatId="simple" csTypeId="urn:microsoft.com/office/officeart/2005/8/colors/accent1_2" csCatId="accent1"/>
      <dgm:spPr/>
      <dgm:t>
        <a:bodyPr/>
        <a:lstStyle/>
        <a:p>
          <a:endParaRPr lang="fi-FI"/>
        </a:p>
      </dgm:t>
    </dgm:pt>
    <dgm:pt modelId="{449E7BCC-633A-452E-A0B6-06A0F7A59027}">
      <dgm:prSet/>
      <dgm:spPr/>
      <dgm:t>
        <a:bodyPr/>
        <a:lstStyle/>
        <a:p>
          <a:r>
            <a:rPr lang="fi-FI" b="1"/>
            <a:t>Kollektiivinen </a:t>
          </a:r>
          <a:endParaRPr lang="fi-FI"/>
        </a:p>
      </dgm:t>
    </dgm:pt>
    <dgm:pt modelId="{0832F2BD-A73A-45FD-81C2-D3D3E653245F}" type="parTrans" cxnId="{10D05EF2-CA46-441C-AB90-B109BEAA6C92}">
      <dgm:prSet/>
      <dgm:spPr/>
      <dgm:t>
        <a:bodyPr/>
        <a:lstStyle/>
        <a:p>
          <a:endParaRPr lang="fi-FI"/>
        </a:p>
      </dgm:t>
    </dgm:pt>
    <dgm:pt modelId="{388D463C-D79B-4F21-9548-4AF7062CD5DA}" type="sibTrans" cxnId="{10D05EF2-CA46-441C-AB90-B109BEAA6C92}">
      <dgm:prSet/>
      <dgm:spPr/>
      <dgm:t>
        <a:bodyPr/>
        <a:lstStyle/>
        <a:p>
          <a:endParaRPr lang="fi-FI"/>
        </a:p>
      </dgm:t>
    </dgm:pt>
    <dgm:pt modelId="{B870E2C2-09BB-41BC-9149-E8C9ED5B8ED3}">
      <dgm:prSet/>
      <dgm:spPr/>
      <dgm:t>
        <a:bodyPr/>
        <a:lstStyle/>
        <a:p>
          <a:r>
            <a:rPr lang="fi-FI" b="1"/>
            <a:t>Automatisoitu </a:t>
          </a:r>
          <a:endParaRPr lang="fi-FI"/>
        </a:p>
      </dgm:t>
    </dgm:pt>
    <dgm:pt modelId="{EBE4D9D3-0176-41AB-9414-CAB04777DF5D}" type="parTrans" cxnId="{77EFDE24-70A9-4C20-9463-1D57C78F821E}">
      <dgm:prSet/>
      <dgm:spPr/>
      <dgm:t>
        <a:bodyPr/>
        <a:lstStyle/>
        <a:p>
          <a:endParaRPr lang="fi-FI"/>
        </a:p>
      </dgm:t>
    </dgm:pt>
    <dgm:pt modelId="{18AB60D5-8743-40B2-B4C6-29EA8ADFEF8B}" type="sibTrans" cxnId="{77EFDE24-70A9-4C20-9463-1D57C78F821E}">
      <dgm:prSet/>
      <dgm:spPr/>
      <dgm:t>
        <a:bodyPr/>
        <a:lstStyle/>
        <a:p>
          <a:endParaRPr lang="fi-FI"/>
        </a:p>
      </dgm:t>
    </dgm:pt>
    <dgm:pt modelId="{1A26234B-144A-48C3-BF17-9B4822A7F321}">
      <dgm:prSet/>
      <dgm:spPr/>
      <dgm:t>
        <a:bodyPr/>
        <a:lstStyle/>
        <a:p>
          <a:r>
            <a:rPr lang="fi-FI"/>
            <a:t>Sähköinen järjestelmä </a:t>
          </a:r>
        </a:p>
      </dgm:t>
    </dgm:pt>
    <dgm:pt modelId="{B09B9A91-4F35-4C91-AAC8-67AA201FBD06}" type="parTrans" cxnId="{807AA57A-7900-4D92-B66A-9C939F9039D7}">
      <dgm:prSet/>
      <dgm:spPr/>
      <dgm:t>
        <a:bodyPr/>
        <a:lstStyle/>
        <a:p>
          <a:endParaRPr lang="fi-FI"/>
        </a:p>
      </dgm:t>
    </dgm:pt>
    <dgm:pt modelId="{F5900264-D095-4406-9855-18A32868B7CA}" type="sibTrans" cxnId="{807AA57A-7900-4D92-B66A-9C939F9039D7}">
      <dgm:prSet/>
      <dgm:spPr/>
      <dgm:t>
        <a:bodyPr/>
        <a:lstStyle/>
        <a:p>
          <a:endParaRPr lang="fi-FI"/>
        </a:p>
      </dgm:t>
    </dgm:pt>
    <dgm:pt modelId="{FDA9164E-64AB-47FF-A09F-BFB7615038B9}">
      <dgm:prSet/>
      <dgm:spPr/>
      <dgm:t>
        <a:bodyPr/>
        <a:lstStyle/>
        <a:p>
          <a:r>
            <a:rPr lang="fi-FI"/>
            <a:t>Kaupankäynti ja sen kohteet ovat elektronisia arvo-osuuksia arvo-osuustileillä </a:t>
          </a:r>
        </a:p>
      </dgm:t>
    </dgm:pt>
    <dgm:pt modelId="{C3D08BFA-EA33-4B2F-A588-78AD3880DE2E}" type="parTrans" cxnId="{F76C6230-741F-4850-8E22-7DED554BC808}">
      <dgm:prSet/>
      <dgm:spPr/>
      <dgm:t>
        <a:bodyPr/>
        <a:lstStyle/>
        <a:p>
          <a:endParaRPr lang="fi-FI"/>
        </a:p>
      </dgm:t>
    </dgm:pt>
    <dgm:pt modelId="{634C1ADC-1BED-43AE-90AB-3B19EA564281}" type="sibTrans" cxnId="{F76C6230-741F-4850-8E22-7DED554BC808}">
      <dgm:prSet/>
      <dgm:spPr/>
      <dgm:t>
        <a:bodyPr/>
        <a:lstStyle/>
        <a:p>
          <a:endParaRPr lang="fi-FI"/>
        </a:p>
      </dgm:t>
    </dgm:pt>
    <dgm:pt modelId="{4C7A662A-01CA-493B-89E3-15C3D3DD7A7F}">
      <dgm:prSet/>
      <dgm:spPr/>
      <dgm:t>
        <a:bodyPr/>
        <a:lstStyle/>
        <a:p>
          <a:r>
            <a:rPr lang="fi-FI" b="1"/>
            <a:t>Anonyymi </a:t>
          </a:r>
          <a:endParaRPr lang="fi-FI"/>
        </a:p>
      </dgm:t>
    </dgm:pt>
    <dgm:pt modelId="{BB021FF6-CDB9-4072-8B61-7B80C6FA58B2}" type="parTrans" cxnId="{A0F13F75-50BD-4870-A149-1FACC67C2CE4}">
      <dgm:prSet/>
      <dgm:spPr/>
      <dgm:t>
        <a:bodyPr/>
        <a:lstStyle/>
        <a:p>
          <a:endParaRPr lang="fi-FI"/>
        </a:p>
      </dgm:t>
    </dgm:pt>
    <dgm:pt modelId="{8A220B94-2348-4D71-B4F7-C31AE09B924A}" type="sibTrans" cxnId="{A0F13F75-50BD-4870-A149-1FACC67C2CE4}">
      <dgm:prSet/>
      <dgm:spPr/>
      <dgm:t>
        <a:bodyPr/>
        <a:lstStyle/>
        <a:p>
          <a:endParaRPr lang="fi-FI"/>
        </a:p>
      </dgm:t>
    </dgm:pt>
    <dgm:pt modelId="{8B6E705E-8C49-4071-903E-22317B548170}" type="pres">
      <dgm:prSet presAssocID="{27D2C46A-9987-4CCD-A4E1-E98975B612F3}" presName="compositeShape" presStyleCnt="0">
        <dgm:presLayoutVars>
          <dgm:chMax val="7"/>
          <dgm:dir/>
          <dgm:resizeHandles val="exact"/>
        </dgm:presLayoutVars>
      </dgm:prSet>
      <dgm:spPr/>
    </dgm:pt>
    <dgm:pt modelId="{AB42A779-7EBE-4D44-AC98-EF5EB48B18FC}" type="pres">
      <dgm:prSet presAssocID="{449E7BCC-633A-452E-A0B6-06A0F7A59027}" presName="circ1" presStyleLbl="vennNode1" presStyleIdx="0" presStyleCnt="3"/>
      <dgm:spPr/>
    </dgm:pt>
    <dgm:pt modelId="{9A0F8FDD-FFF6-443C-B9A6-470BDD9CC44E}" type="pres">
      <dgm:prSet presAssocID="{449E7BCC-633A-452E-A0B6-06A0F7A59027}" presName="circ1Tx" presStyleLbl="revTx" presStyleIdx="0" presStyleCnt="0">
        <dgm:presLayoutVars>
          <dgm:chMax val="0"/>
          <dgm:chPref val="0"/>
          <dgm:bulletEnabled val="1"/>
        </dgm:presLayoutVars>
      </dgm:prSet>
      <dgm:spPr/>
    </dgm:pt>
    <dgm:pt modelId="{D6377328-8345-4212-98C5-447DC543C0DC}" type="pres">
      <dgm:prSet presAssocID="{B870E2C2-09BB-41BC-9149-E8C9ED5B8ED3}" presName="circ2" presStyleLbl="vennNode1" presStyleIdx="1" presStyleCnt="3"/>
      <dgm:spPr/>
    </dgm:pt>
    <dgm:pt modelId="{4C055ECC-A765-4572-914E-DDA60C90C840}" type="pres">
      <dgm:prSet presAssocID="{B870E2C2-09BB-41BC-9149-E8C9ED5B8ED3}" presName="circ2Tx" presStyleLbl="revTx" presStyleIdx="0" presStyleCnt="0">
        <dgm:presLayoutVars>
          <dgm:chMax val="0"/>
          <dgm:chPref val="0"/>
          <dgm:bulletEnabled val="1"/>
        </dgm:presLayoutVars>
      </dgm:prSet>
      <dgm:spPr/>
    </dgm:pt>
    <dgm:pt modelId="{626075FA-BA7F-4D14-A7F4-B783C0A51A01}" type="pres">
      <dgm:prSet presAssocID="{4C7A662A-01CA-493B-89E3-15C3D3DD7A7F}" presName="circ3" presStyleLbl="vennNode1" presStyleIdx="2" presStyleCnt="3"/>
      <dgm:spPr/>
    </dgm:pt>
    <dgm:pt modelId="{6D8340EA-C9B5-40CA-ABDA-E65F8D416ACD}" type="pres">
      <dgm:prSet presAssocID="{4C7A662A-01CA-493B-89E3-15C3D3DD7A7F}" presName="circ3Tx" presStyleLbl="revTx" presStyleIdx="0" presStyleCnt="0">
        <dgm:presLayoutVars>
          <dgm:chMax val="0"/>
          <dgm:chPref val="0"/>
          <dgm:bulletEnabled val="1"/>
        </dgm:presLayoutVars>
      </dgm:prSet>
      <dgm:spPr/>
    </dgm:pt>
  </dgm:ptLst>
  <dgm:cxnLst>
    <dgm:cxn modelId="{5E0AFE0C-9AB6-40D1-B50C-0D3A13BAA998}" type="presOf" srcId="{449E7BCC-633A-452E-A0B6-06A0F7A59027}" destId="{9A0F8FDD-FFF6-443C-B9A6-470BDD9CC44E}" srcOrd="1" destOrd="0" presId="urn:microsoft.com/office/officeart/2005/8/layout/venn1"/>
    <dgm:cxn modelId="{C7C39C11-2929-4EBE-B4C8-72913E72B37A}" type="presOf" srcId="{4C7A662A-01CA-493B-89E3-15C3D3DD7A7F}" destId="{6D8340EA-C9B5-40CA-ABDA-E65F8D416ACD}" srcOrd="1" destOrd="0" presId="urn:microsoft.com/office/officeart/2005/8/layout/venn1"/>
    <dgm:cxn modelId="{77EFDE24-70A9-4C20-9463-1D57C78F821E}" srcId="{27D2C46A-9987-4CCD-A4E1-E98975B612F3}" destId="{B870E2C2-09BB-41BC-9149-E8C9ED5B8ED3}" srcOrd="1" destOrd="0" parTransId="{EBE4D9D3-0176-41AB-9414-CAB04777DF5D}" sibTransId="{18AB60D5-8743-40B2-B4C6-29EA8ADFEF8B}"/>
    <dgm:cxn modelId="{F76C6230-741F-4850-8E22-7DED554BC808}" srcId="{B870E2C2-09BB-41BC-9149-E8C9ED5B8ED3}" destId="{FDA9164E-64AB-47FF-A09F-BFB7615038B9}" srcOrd="1" destOrd="0" parTransId="{C3D08BFA-EA33-4B2F-A588-78AD3880DE2E}" sibTransId="{634C1ADC-1BED-43AE-90AB-3B19EA564281}"/>
    <dgm:cxn modelId="{F3CA9039-4DC3-4BF8-8F59-AFCDE88448AA}" type="presOf" srcId="{27D2C46A-9987-4CCD-A4E1-E98975B612F3}" destId="{8B6E705E-8C49-4071-903E-22317B548170}" srcOrd="0" destOrd="0" presId="urn:microsoft.com/office/officeart/2005/8/layout/venn1"/>
    <dgm:cxn modelId="{DFB6A639-DF7E-4703-A36B-79B8C9C54E88}" type="presOf" srcId="{FDA9164E-64AB-47FF-A09F-BFB7615038B9}" destId="{D6377328-8345-4212-98C5-447DC543C0DC}" srcOrd="0" destOrd="2" presId="urn:microsoft.com/office/officeart/2005/8/layout/venn1"/>
    <dgm:cxn modelId="{2DF83D72-259B-4CB4-A4BF-8D6E98DD5190}" type="presOf" srcId="{B870E2C2-09BB-41BC-9149-E8C9ED5B8ED3}" destId="{D6377328-8345-4212-98C5-447DC543C0DC}" srcOrd="0" destOrd="0" presId="urn:microsoft.com/office/officeart/2005/8/layout/venn1"/>
    <dgm:cxn modelId="{A0F13F75-50BD-4870-A149-1FACC67C2CE4}" srcId="{27D2C46A-9987-4CCD-A4E1-E98975B612F3}" destId="{4C7A662A-01CA-493B-89E3-15C3D3DD7A7F}" srcOrd="2" destOrd="0" parTransId="{BB021FF6-CDB9-4072-8B61-7B80C6FA58B2}" sibTransId="{8A220B94-2348-4D71-B4F7-C31AE09B924A}"/>
    <dgm:cxn modelId="{807AA57A-7900-4D92-B66A-9C939F9039D7}" srcId="{B870E2C2-09BB-41BC-9149-E8C9ED5B8ED3}" destId="{1A26234B-144A-48C3-BF17-9B4822A7F321}" srcOrd="0" destOrd="0" parTransId="{B09B9A91-4F35-4C91-AAC8-67AA201FBD06}" sibTransId="{F5900264-D095-4406-9855-18A32868B7CA}"/>
    <dgm:cxn modelId="{D4186A89-2BFB-4399-A421-53A7B6E5D2D3}" type="presOf" srcId="{B870E2C2-09BB-41BC-9149-E8C9ED5B8ED3}" destId="{4C055ECC-A765-4572-914E-DDA60C90C840}" srcOrd="1" destOrd="0" presId="urn:microsoft.com/office/officeart/2005/8/layout/venn1"/>
    <dgm:cxn modelId="{9E9E3CC1-C2F0-4BEB-A62D-C5916A5CF05D}" type="presOf" srcId="{1A26234B-144A-48C3-BF17-9B4822A7F321}" destId="{4C055ECC-A765-4572-914E-DDA60C90C840}" srcOrd="1" destOrd="1" presId="urn:microsoft.com/office/officeart/2005/8/layout/venn1"/>
    <dgm:cxn modelId="{4A9F8CD5-3379-4EBD-A6A6-C2ABE5820F0E}" type="presOf" srcId="{1A26234B-144A-48C3-BF17-9B4822A7F321}" destId="{D6377328-8345-4212-98C5-447DC543C0DC}" srcOrd="0" destOrd="1" presId="urn:microsoft.com/office/officeart/2005/8/layout/venn1"/>
    <dgm:cxn modelId="{D72638D7-EF9A-4050-A6F6-DD61FA8607CC}" type="presOf" srcId="{FDA9164E-64AB-47FF-A09F-BFB7615038B9}" destId="{4C055ECC-A765-4572-914E-DDA60C90C840}" srcOrd="1" destOrd="2" presId="urn:microsoft.com/office/officeart/2005/8/layout/venn1"/>
    <dgm:cxn modelId="{92B497D7-1D68-4F53-8B60-06DB1FDABB7B}" type="presOf" srcId="{449E7BCC-633A-452E-A0B6-06A0F7A59027}" destId="{AB42A779-7EBE-4D44-AC98-EF5EB48B18FC}" srcOrd="0" destOrd="0" presId="urn:microsoft.com/office/officeart/2005/8/layout/venn1"/>
    <dgm:cxn modelId="{F84F58EF-D589-45C1-BB16-0D47E734E493}" type="presOf" srcId="{4C7A662A-01CA-493B-89E3-15C3D3DD7A7F}" destId="{626075FA-BA7F-4D14-A7F4-B783C0A51A01}" srcOrd="0" destOrd="0" presId="urn:microsoft.com/office/officeart/2005/8/layout/venn1"/>
    <dgm:cxn modelId="{10D05EF2-CA46-441C-AB90-B109BEAA6C92}" srcId="{27D2C46A-9987-4CCD-A4E1-E98975B612F3}" destId="{449E7BCC-633A-452E-A0B6-06A0F7A59027}" srcOrd="0" destOrd="0" parTransId="{0832F2BD-A73A-45FD-81C2-D3D3E653245F}" sibTransId="{388D463C-D79B-4F21-9548-4AF7062CD5DA}"/>
    <dgm:cxn modelId="{438B330F-02E7-40DD-84ED-47FAF22E4536}" type="presParOf" srcId="{8B6E705E-8C49-4071-903E-22317B548170}" destId="{AB42A779-7EBE-4D44-AC98-EF5EB48B18FC}" srcOrd="0" destOrd="0" presId="urn:microsoft.com/office/officeart/2005/8/layout/venn1"/>
    <dgm:cxn modelId="{E34212E4-456F-4F69-A7AA-BB3589550DA1}" type="presParOf" srcId="{8B6E705E-8C49-4071-903E-22317B548170}" destId="{9A0F8FDD-FFF6-443C-B9A6-470BDD9CC44E}" srcOrd="1" destOrd="0" presId="urn:microsoft.com/office/officeart/2005/8/layout/venn1"/>
    <dgm:cxn modelId="{3D646177-5918-47BA-947E-25AC54F309AE}" type="presParOf" srcId="{8B6E705E-8C49-4071-903E-22317B548170}" destId="{D6377328-8345-4212-98C5-447DC543C0DC}" srcOrd="2" destOrd="0" presId="urn:microsoft.com/office/officeart/2005/8/layout/venn1"/>
    <dgm:cxn modelId="{0EB4385C-F72C-47E4-A090-661DDAA9D6B3}" type="presParOf" srcId="{8B6E705E-8C49-4071-903E-22317B548170}" destId="{4C055ECC-A765-4572-914E-DDA60C90C840}" srcOrd="3" destOrd="0" presId="urn:microsoft.com/office/officeart/2005/8/layout/venn1"/>
    <dgm:cxn modelId="{456A416F-59E2-4414-BDD2-72436F85B9E7}" type="presParOf" srcId="{8B6E705E-8C49-4071-903E-22317B548170}" destId="{626075FA-BA7F-4D14-A7F4-B783C0A51A01}" srcOrd="4" destOrd="0" presId="urn:microsoft.com/office/officeart/2005/8/layout/venn1"/>
    <dgm:cxn modelId="{7F37926C-9B0E-4BF1-9998-B8C3D2DAB1EB}" type="presParOf" srcId="{8B6E705E-8C49-4071-903E-22317B548170}" destId="{6D8340EA-C9B5-40CA-ABDA-E65F8D416AC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CF4623-48E3-4770-B6DE-AAE385F6C8C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E7164257-5F94-4081-96DC-965CE959D360}">
      <dgm:prSet/>
      <dgm:spPr/>
      <dgm:t>
        <a:bodyPr/>
        <a:lstStyle/>
        <a:p>
          <a:r>
            <a:rPr lang="fi-FI" b="1" i="0" baseline="0"/>
            <a:t>Heikko muoto</a:t>
          </a:r>
          <a:endParaRPr lang="fi-FI"/>
        </a:p>
      </dgm:t>
    </dgm:pt>
    <dgm:pt modelId="{537C98C7-8778-4684-8994-30184530AB82}" type="parTrans" cxnId="{396B0B2E-7A45-471E-B527-8B9A15353CA8}">
      <dgm:prSet/>
      <dgm:spPr/>
      <dgm:t>
        <a:bodyPr/>
        <a:lstStyle/>
        <a:p>
          <a:endParaRPr lang="fi-FI"/>
        </a:p>
      </dgm:t>
    </dgm:pt>
    <dgm:pt modelId="{157F5D43-94CF-4730-BCE5-7FCD3A556922}" type="sibTrans" cxnId="{396B0B2E-7A45-471E-B527-8B9A15353CA8}">
      <dgm:prSet/>
      <dgm:spPr/>
      <dgm:t>
        <a:bodyPr/>
        <a:lstStyle/>
        <a:p>
          <a:endParaRPr lang="fi-FI"/>
        </a:p>
      </dgm:t>
    </dgm:pt>
    <dgm:pt modelId="{0A2E3690-989E-4495-88ED-5A4C8B0D70F9}">
      <dgm:prSet/>
      <dgm:spPr/>
      <dgm:t>
        <a:bodyPr/>
        <a:lstStyle/>
        <a:p>
          <a:r>
            <a:rPr lang="fi-FI" b="0" i="0" baseline="0"/>
            <a:t>Arvopaperin historiallisen hintakehityksen perusteella ei vo</a:t>
          </a:r>
          <a:r>
            <a:rPr lang="fi-FI"/>
            <a:t>i arvioida tulevaa kehitystä (hinnoilla ei tällaista yhteyttä arvopaperin arvoon vaikuttavaan tietoon) </a:t>
          </a:r>
        </a:p>
      </dgm:t>
    </dgm:pt>
    <dgm:pt modelId="{26868021-41C7-4BD1-8BA9-C506F1260D65}" type="parTrans" cxnId="{FF8A3A41-404D-4625-BCDA-E98AE6E4D946}">
      <dgm:prSet/>
      <dgm:spPr/>
      <dgm:t>
        <a:bodyPr/>
        <a:lstStyle/>
        <a:p>
          <a:endParaRPr lang="fi-FI"/>
        </a:p>
      </dgm:t>
    </dgm:pt>
    <dgm:pt modelId="{3CE8972B-F6A2-436A-894E-4B59A49B4355}" type="sibTrans" cxnId="{FF8A3A41-404D-4625-BCDA-E98AE6E4D946}">
      <dgm:prSet/>
      <dgm:spPr/>
      <dgm:t>
        <a:bodyPr/>
        <a:lstStyle/>
        <a:p>
          <a:endParaRPr lang="fi-FI"/>
        </a:p>
      </dgm:t>
    </dgm:pt>
    <dgm:pt modelId="{8E79C713-B298-49DC-B078-BC14FC9C5A53}">
      <dgm:prSet/>
      <dgm:spPr/>
      <dgm:t>
        <a:bodyPr/>
        <a:lstStyle/>
        <a:p>
          <a:r>
            <a:rPr lang="fi-FI" b="1" i="0" baseline="0"/>
            <a:t>Keskivahva muoto </a:t>
          </a:r>
          <a:endParaRPr lang="fi-FI"/>
        </a:p>
      </dgm:t>
    </dgm:pt>
    <dgm:pt modelId="{A5F05300-A6B7-4D23-B56C-71CF93152B5F}" type="parTrans" cxnId="{B7C53F22-D374-4059-81BA-D40EA8FA28F7}">
      <dgm:prSet/>
      <dgm:spPr/>
      <dgm:t>
        <a:bodyPr/>
        <a:lstStyle/>
        <a:p>
          <a:endParaRPr lang="fi-FI"/>
        </a:p>
      </dgm:t>
    </dgm:pt>
    <dgm:pt modelId="{EDEFE1B2-CB25-48EE-A7CC-D9E2F2EF60B6}" type="sibTrans" cxnId="{B7C53F22-D374-4059-81BA-D40EA8FA28F7}">
      <dgm:prSet/>
      <dgm:spPr/>
      <dgm:t>
        <a:bodyPr/>
        <a:lstStyle/>
        <a:p>
          <a:endParaRPr lang="fi-FI"/>
        </a:p>
      </dgm:t>
    </dgm:pt>
    <dgm:pt modelId="{A29E79BF-A3A5-4390-8C3B-F30B6C27C88D}">
      <dgm:prSet/>
      <dgm:spPr/>
      <dgm:t>
        <a:bodyPr/>
        <a:lstStyle/>
        <a:p>
          <a:r>
            <a:rPr lang="fi-FI" b="0" i="0" baseline="0"/>
            <a:t>Markkinahinnat heijastavat kaikkea markkinoilla saatavilla olevaa tietoa</a:t>
          </a:r>
          <a:endParaRPr lang="fi-FI"/>
        </a:p>
      </dgm:t>
    </dgm:pt>
    <dgm:pt modelId="{C9DBE68F-D45C-4A7F-BCAF-E9AC976E4287}" type="parTrans" cxnId="{67375AB2-4907-46E0-86FC-B9393DEE3F56}">
      <dgm:prSet/>
      <dgm:spPr/>
      <dgm:t>
        <a:bodyPr/>
        <a:lstStyle/>
        <a:p>
          <a:endParaRPr lang="fi-FI"/>
        </a:p>
      </dgm:t>
    </dgm:pt>
    <dgm:pt modelId="{BD0EA9CA-04CF-4FC2-8ABB-B348D405B9F2}" type="sibTrans" cxnId="{67375AB2-4907-46E0-86FC-B9393DEE3F56}">
      <dgm:prSet/>
      <dgm:spPr/>
      <dgm:t>
        <a:bodyPr/>
        <a:lstStyle/>
        <a:p>
          <a:endParaRPr lang="fi-FI"/>
        </a:p>
      </dgm:t>
    </dgm:pt>
    <dgm:pt modelId="{B91048E6-05BB-4234-AB88-C1C0C5E4ADE3}">
      <dgm:prSet/>
      <dgm:spPr/>
      <dgm:t>
        <a:bodyPr/>
        <a:lstStyle/>
        <a:p>
          <a:r>
            <a:rPr lang="fi-FI" b="1" i="0" baseline="0"/>
            <a:t>Vahva muoto</a:t>
          </a:r>
          <a:endParaRPr lang="fi-FI"/>
        </a:p>
      </dgm:t>
    </dgm:pt>
    <dgm:pt modelId="{690FF126-D52F-4ACE-8EA6-1401E995CEFD}" type="parTrans" cxnId="{E612005C-2008-474D-8D54-A4DCCB93AB53}">
      <dgm:prSet/>
      <dgm:spPr/>
      <dgm:t>
        <a:bodyPr/>
        <a:lstStyle/>
        <a:p>
          <a:endParaRPr lang="fi-FI"/>
        </a:p>
      </dgm:t>
    </dgm:pt>
    <dgm:pt modelId="{904225B3-A86B-416C-9734-39FC61D58DAD}" type="sibTrans" cxnId="{E612005C-2008-474D-8D54-A4DCCB93AB53}">
      <dgm:prSet/>
      <dgm:spPr/>
      <dgm:t>
        <a:bodyPr/>
        <a:lstStyle/>
        <a:p>
          <a:endParaRPr lang="fi-FI"/>
        </a:p>
      </dgm:t>
    </dgm:pt>
    <dgm:pt modelId="{DAC3590A-D0B3-47C8-B9FF-C1552A1E7CAA}">
      <dgm:prSet/>
      <dgm:spPr/>
      <dgm:t>
        <a:bodyPr/>
        <a:lstStyle/>
        <a:p>
          <a:r>
            <a:rPr lang="fi-FI" b="0" i="0" baseline="0"/>
            <a:t>Markkinahinnat heijastavat myös ei-julkista informaatiota </a:t>
          </a:r>
          <a:endParaRPr lang="fi-FI"/>
        </a:p>
      </dgm:t>
    </dgm:pt>
    <dgm:pt modelId="{4E1A4060-2B4E-4314-A26E-6705834B9087}" type="parTrans" cxnId="{BA692FBF-2BEE-4FC6-BC95-0BF880990C68}">
      <dgm:prSet/>
      <dgm:spPr/>
      <dgm:t>
        <a:bodyPr/>
        <a:lstStyle/>
        <a:p>
          <a:endParaRPr lang="fi-FI"/>
        </a:p>
      </dgm:t>
    </dgm:pt>
    <dgm:pt modelId="{396CDCF2-F045-49FD-9694-11634CF792FC}" type="sibTrans" cxnId="{BA692FBF-2BEE-4FC6-BC95-0BF880990C68}">
      <dgm:prSet/>
      <dgm:spPr/>
      <dgm:t>
        <a:bodyPr/>
        <a:lstStyle/>
        <a:p>
          <a:endParaRPr lang="fi-FI"/>
        </a:p>
      </dgm:t>
    </dgm:pt>
    <dgm:pt modelId="{E4C9B7AC-FC9F-4400-A4F7-FE3D59439C87}" type="pres">
      <dgm:prSet presAssocID="{A1CF4623-48E3-4770-B6DE-AAE385F6C8C4}" presName="vert0" presStyleCnt="0">
        <dgm:presLayoutVars>
          <dgm:dir/>
          <dgm:animOne val="branch"/>
          <dgm:animLvl val="lvl"/>
        </dgm:presLayoutVars>
      </dgm:prSet>
      <dgm:spPr/>
    </dgm:pt>
    <dgm:pt modelId="{243B3D72-2E61-41EE-9376-799048CAD698}" type="pres">
      <dgm:prSet presAssocID="{E7164257-5F94-4081-96DC-965CE959D360}" presName="thickLine" presStyleLbl="alignNode1" presStyleIdx="0" presStyleCnt="3"/>
      <dgm:spPr/>
    </dgm:pt>
    <dgm:pt modelId="{8D626F4D-F928-42E9-BDAC-04916C6BC95A}" type="pres">
      <dgm:prSet presAssocID="{E7164257-5F94-4081-96DC-965CE959D360}" presName="horz1" presStyleCnt="0"/>
      <dgm:spPr/>
    </dgm:pt>
    <dgm:pt modelId="{A15EB79B-51AE-44B9-B647-06E87341B895}" type="pres">
      <dgm:prSet presAssocID="{E7164257-5F94-4081-96DC-965CE959D360}" presName="tx1" presStyleLbl="revTx" presStyleIdx="0" presStyleCnt="6"/>
      <dgm:spPr/>
    </dgm:pt>
    <dgm:pt modelId="{6F73BD52-4E70-4F01-A384-168A58B45DAF}" type="pres">
      <dgm:prSet presAssocID="{E7164257-5F94-4081-96DC-965CE959D360}" presName="vert1" presStyleCnt="0"/>
      <dgm:spPr/>
    </dgm:pt>
    <dgm:pt modelId="{B082AC3B-AB59-4C5A-8EB8-D20E07DFE5CC}" type="pres">
      <dgm:prSet presAssocID="{0A2E3690-989E-4495-88ED-5A4C8B0D70F9}" presName="vertSpace2a" presStyleCnt="0"/>
      <dgm:spPr/>
    </dgm:pt>
    <dgm:pt modelId="{8A3F3347-A286-4CCB-872D-25D352FA465C}" type="pres">
      <dgm:prSet presAssocID="{0A2E3690-989E-4495-88ED-5A4C8B0D70F9}" presName="horz2" presStyleCnt="0"/>
      <dgm:spPr/>
    </dgm:pt>
    <dgm:pt modelId="{CF4CBD06-BA1B-4F75-A380-2491CA3500D5}" type="pres">
      <dgm:prSet presAssocID="{0A2E3690-989E-4495-88ED-5A4C8B0D70F9}" presName="horzSpace2" presStyleCnt="0"/>
      <dgm:spPr/>
    </dgm:pt>
    <dgm:pt modelId="{D440D06B-3735-475C-ADD2-53D6080322A9}" type="pres">
      <dgm:prSet presAssocID="{0A2E3690-989E-4495-88ED-5A4C8B0D70F9}" presName="tx2" presStyleLbl="revTx" presStyleIdx="1" presStyleCnt="6"/>
      <dgm:spPr/>
    </dgm:pt>
    <dgm:pt modelId="{7D92870A-D334-42C0-92C4-F64091BA75F7}" type="pres">
      <dgm:prSet presAssocID="{0A2E3690-989E-4495-88ED-5A4C8B0D70F9}" presName="vert2" presStyleCnt="0"/>
      <dgm:spPr/>
    </dgm:pt>
    <dgm:pt modelId="{2AC23E54-B25E-47CF-83CD-18F6421B75F9}" type="pres">
      <dgm:prSet presAssocID="{0A2E3690-989E-4495-88ED-5A4C8B0D70F9}" presName="thinLine2b" presStyleLbl="callout" presStyleIdx="0" presStyleCnt="3"/>
      <dgm:spPr/>
    </dgm:pt>
    <dgm:pt modelId="{C675F4BD-41B1-4DDA-8AF7-D57BD5D7A70C}" type="pres">
      <dgm:prSet presAssocID="{0A2E3690-989E-4495-88ED-5A4C8B0D70F9}" presName="vertSpace2b" presStyleCnt="0"/>
      <dgm:spPr/>
    </dgm:pt>
    <dgm:pt modelId="{86882035-E914-4896-B4A4-E48EF81558A5}" type="pres">
      <dgm:prSet presAssocID="{8E79C713-B298-49DC-B078-BC14FC9C5A53}" presName="thickLine" presStyleLbl="alignNode1" presStyleIdx="1" presStyleCnt="3"/>
      <dgm:spPr/>
    </dgm:pt>
    <dgm:pt modelId="{0A49F8B0-24AD-4A6B-90F5-D08E56AA373F}" type="pres">
      <dgm:prSet presAssocID="{8E79C713-B298-49DC-B078-BC14FC9C5A53}" presName="horz1" presStyleCnt="0"/>
      <dgm:spPr/>
    </dgm:pt>
    <dgm:pt modelId="{D5DDACDC-BC28-4B06-A63A-C9BA4BF94132}" type="pres">
      <dgm:prSet presAssocID="{8E79C713-B298-49DC-B078-BC14FC9C5A53}" presName="tx1" presStyleLbl="revTx" presStyleIdx="2" presStyleCnt="6"/>
      <dgm:spPr/>
    </dgm:pt>
    <dgm:pt modelId="{77DAFF36-66DD-4BE8-9CD9-2EEA16254265}" type="pres">
      <dgm:prSet presAssocID="{8E79C713-B298-49DC-B078-BC14FC9C5A53}" presName="vert1" presStyleCnt="0"/>
      <dgm:spPr/>
    </dgm:pt>
    <dgm:pt modelId="{94F907F3-0A64-4E54-827F-B2A711BE88A3}" type="pres">
      <dgm:prSet presAssocID="{A29E79BF-A3A5-4390-8C3B-F30B6C27C88D}" presName="vertSpace2a" presStyleCnt="0"/>
      <dgm:spPr/>
    </dgm:pt>
    <dgm:pt modelId="{B31050EF-3F7A-405E-A1F3-AB8C84A95448}" type="pres">
      <dgm:prSet presAssocID="{A29E79BF-A3A5-4390-8C3B-F30B6C27C88D}" presName="horz2" presStyleCnt="0"/>
      <dgm:spPr/>
    </dgm:pt>
    <dgm:pt modelId="{3DBC01DB-1E90-4346-8213-E0368DAECC4E}" type="pres">
      <dgm:prSet presAssocID="{A29E79BF-A3A5-4390-8C3B-F30B6C27C88D}" presName="horzSpace2" presStyleCnt="0"/>
      <dgm:spPr/>
    </dgm:pt>
    <dgm:pt modelId="{234BAC20-46C5-452B-81F2-21AE5AD84F57}" type="pres">
      <dgm:prSet presAssocID="{A29E79BF-A3A5-4390-8C3B-F30B6C27C88D}" presName="tx2" presStyleLbl="revTx" presStyleIdx="3" presStyleCnt="6"/>
      <dgm:spPr/>
    </dgm:pt>
    <dgm:pt modelId="{DC0EBC18-80C5-4F21-B871-06070DA2E807}" type="pres">
      <dgm:prSet presAssocID="{A29E79BF-A3A5-4390-8C3B-F30B6C27C88D}" presName="vert2" presStyleCnt="0"/>
      <dgm:spPr/>
    </dgm:pt>
    <dgm:pt modelId="{62F1BA47-488B-4A42-B401-DD8424E78932}" type="pres">
      <dgm:prSet presAssocID="{A29E79BF-A3A5-4390-8C3B-F30B6C27C88D}" presName="thinLine2b" presStyleLbl="callout" presStyleIdx="1" presStyleCnt="3"/>
      <dgm:spPr/>
    </dgm:pt>
    <dgm:pt modelId="{F763D05C-41EC-44D7-AE74-DA38A5A817DF}" type="pres">
      <dgm:prSet presAssocID="{A29E79BF-A3A5-4390-8C3B-F30B6C27C88D}" presName="vertSpace2b" presStyleCnt="0"/>
      <dgm:spPr/>
    </dgm:pt>
    <dgm:pt modelId="{E550C26D-6C55-472B-B7FE-2CD1F117EFB5}" type="pres">
      <dgm:prSet presAssocID="{B91048E6-05BB-4234-AB88-C1C0C5E4ADE3}" presName="thickLine" presStyleLbl="alignNode1" presStyleIdx="2" presStyleCnt="3"/>
      <dgm:spPr/>
    </dgm:pt>
    <dgm:pt modelId="{164062CA-E2E3-4BD7-B7A5-D174B542E47F}" type="pres">
      <dgm:prSet presAssocID="{B91048E6-05BB-4234-AB88-C1C0C5E4ADE3}" presName="horz1" presStyleCnt="0"/>
      <dgm:spPr/>
    </dgm:pt>
    <dgm:pt modelId="{7B394808-2497-4DCF-9E45-E0D1194094BA}" type="pres">
      <dgm:prSet presAssocID="{B91048E6-05BB-4234-AB88-C1C0C5E4ADE3}" presName="tx1" presStyleLbl="revTx" presStyleIdx="4" presStyleCnt="6"/>
      <dgm:spPr/>
    </dgm:pt>
    <dgm:pt modelId="{95E7A4FD-9738-4027-B995-5AE8FC7EC77A}" type="pres">
      <dgm:prSet presAssocID="{B91048E6-05BB-4234-AB88-C1C0C5E4ADE3}" presName="vert1" presStyleCnt="0"/>
      <dgm:spPr/>
    </dgm:pt>
    <dgm:pt modelId="{514843DE-F4BC-4C12-B72F-DBD04B3ED749}" type="pres">
      <dgm:prSet presAssocID="{DAC3590A-D0B3-47C8-B9FF-C1552A1E7CAA}" presName="vertSpace2a" presStyleCnt="0"/>
      <dgm:spPr/>
    </dgm:pt>
    <dgm:pt modelId="{3E70DD50-6F4E-4A27-9979-90AF46DC1170}" type="pres">
      <dgm:prSet presAssocID="{DAC3590A-D0B3-47C8-B9FF-C1552A1E7CAA}" presName="horz2" presStyleCnt="0"/>
      <dgm:spPr/>
    </dgm:pt>
    <dgm:pt modelId="{AAD12843-43DD-482F-A3AF-DE10EE463777}" type="pres">
      <dgm:prSet presAssocID="{DAC3590A-D0B3-47C8-B9FF-C1552A1E7CAA}" presName="horzSpace2" presStyleCnt="0"/>
      <dgm:spPr/>
    </dgm:pt>
    <dgm:pt modelId="{29489679-99DD-415B-B967-448977C9BC0A}" type="pres">
      <dgm:prSet presAssocID="{DAC3590A-D0B3-47C8-B9FF-C1552A1E7CAA}" presName="tx2" presStyleLbl="revTx" presStyleIdx="5" presStyleCnt="6"/>
      <dgm:spPr/>
    </dgm:pt>
    <dgm:pt modelId="{ED376D37-FDC9-4934-8A2D-832A6D36A7D4}" type="pres">
      <dgm:prSet presAssocID="{DAC3590A-D0B3-47C8-B9FF-C1552A1E7CAA}" presName="vert2" presStyleCnt="0"/>
      <dgm:spPr/>
    </dgm:pt>
    <dgm:pt modelId="{97156236-0ADC-4C70-BCF7-7A641ADFE4A4}" type="pres">
      <dgm:prSet presAssocID="{DAC3590A-D0B3-47C8-B9FF-C1552A1E7CAA}" presName="thinLine2b" presStyleLbl="callout" presStyleIdx="2" presStyleCnt="3"/>
      <dgm:spPr/>
    </dgm:pt>
    <dgm:pt modelId="{5D2AA43D-9323-4A92-A7E0-1088F06E1D4D}" type="pres">
      <dgm:prSet presAssocID="{DAC3590A-D0B3-47C8-B9FF-C1552A1E7CAA}" presName="vertSpace2b" presStyleCnt="0"/>
      <dgm:spPr/>
    </dgm:pt>
  </dgm:ptLst>
  <dgm:cxnLst>
    <dgm:cxn modelId="{B7C53F22-D374-4059-81BA-D40EA8FA28F7}" srcId="{A1CF4623-48E3-4770-B6DE-AAE385F6C8C4}" destId="{8E79C713-B298-49DC-B078-BC14FC9C5A53}" srcOrd="1" destOrd="0" parTransId="{A5F05300-A6B7-4D23-B56C-71CF93152B5F}" sibTransId="{EDEFE1B2-CB25-48EE-A7CC-D9E2F2EF60B6}"/>
    <dgm:cxn modelId="{396B0B2E-7A45-471E-B527-8B9A15353CA8}" srcId="{A1CF4623-48E3-4770-B6DE-AAE385F6C8C4}" destId="{E7164257-5F94-4081-96DC-965CE959D360}" srcOrd="0" destOrd="0" parTransId="{537C98C7-8778-4684-8994-30184530AB82}" sibTransId="{157F5D43-94CF-4730-BCE5-7FCD3A556922}"/>
    <dgm:cxn modelId="{E612005C-2008-474D-8D54-A4DCCB93AB53}" srcId="{A1CF4623-48E3-4770-B6DE-AAE385F6C8C4}" destId="{B91048E6-05BB-4234-AB88-C1C0C5E4ADE3}" srcOrd="2" destOrd="0" parTransId="{690FF126-D52F-4ACE-8EA6-1401E995CEFD}" sibTransId="{904225B3-A86B-416C-9734-39FC61D58DAD}"/>
    <dgm:cxn modelId="{FF8A3A41-404D-4625-BCDA-E98AE6E4D946}" srcId="{E7164257-5F94-4081-96DC-965CE959D360}" destId="{0A2E3690-989E-4495-88ED-5A4C8B0D70F9}" srcOrd="0" destOrd="0" parTransId="{26868021-41C7-4BD1-8BA9-C506F1260D65}" sibTransId="{3CE8972B-F6A2-436A-894E-4B59A49B4355}"/>
    <dgm:cxn modelId="{2AEA2648-B7AB-4881-A872-A772BB339C05}" type="presOf" srcId="{A1CF4623-48E3-4770-B6DE-AAE385F6C8C4}" destId="{E4C9B7AC-FC9F-4400-A4F7-FE3D59439C87}" srcOrd="0" destOrd="0" presId="urn:microsoft.com/office/officeart/2008/layout/LinedList"/>
    <dgm:cxn modelId="{66D20D4C-B48D-4F09-8CDD-78C2271A2C5D}" type="presOf" srcId="{DAC3590A-D0B3-47C8-B9FF-C1552A1E7CAA}" destId="{29489679-99DD-415B-B967-448977C9BC0A}" srcOrd="0" destOrd="0" presId="urn:microsoft.com/office/officeart/2008/layout/LinedList"/>
    <dgm:cxn modelId="{A5404558-6FC4-44D1-9F3A-F2C434C286C1}" type="presOf" srcId="{E7164257-5F94-4081-96DC-965CE959D360}" destId="{A15EB79B-51AE-44B9-B647-06E87341B895}" srcOrd="0" destOrd="0" presId="urn:microsoft.com/office/officeart/2008/layout/LinedList"/>
    <dgm:cxn modelId="{67375AB2-4907-46E0-86FC-B9393DEE3F56}" srcId="{8E79C713-B298-49DC-B078-BC14FC9C5A53}" destId="{A29E79BF-A3A5-4390-8C3B-F30B6C27C88D}" srcOrd="0" destOrd="0" parTransId="{C9DBE68F-D45C-4A7F-BCAF-E9AC976E4287}" sibTransId="{BD0EA9CA-04CF-4FC2-8ABB-B348D405B9F2}"/>
    <dgm:cxn modelId="{BA692FBF-2BEE-4FC6-BC95-0BF880990C68}" srcId="{B91048E6-05BB-4234-AB88-C1C0C5E4ADE3}" destId="{DAC3590A-D0B3-47C8-B9FF-C1552A1E7CAA}" srcOrd="0" destOrd="0" parTransId="{4E1A4060-2B4E-4314-A26E-6705834B9087}" sibTransId="{396CDCF2-F045-49FD-9694-11634CF792FC}"/>
    <dgm:cxn modelId="{D9E1EBD4-B57A-4D51-8254-2A15D9063ADE}" type="presOf" srcId="{0A2E3690-989E-4495-88ED-5A4C8B0D70F9}" destId="{D440D06B-3735-475C-ADD2-53D6080322A9}" srcOrd="0" destOrd="0" presId="urn:microsoft.com/office/officeart/2008/layout/LinedList"/>
    <dgm:cxn modelId="{3B2E92E2-91BF-4F24-9DF6-681BBCB51340}" type="presOf" srcId="{8E79C713-B298-49DC-B078-BC14FC9C5A53}" destId="{D5DDACDC-BC28-4B06-A63A-C9BA4BF94132}" srcOrd="0" destOrd="0" presId="urn:microsoft.com/office/officeart/2008/layout/LinedList"/>
    <dgm:cxn modelId="{1949BEF8-EC72-40B0-AF69-B362B979E1FF}" type="presOf" srcId="{B91048E6-05BB-4234-AB88-C1C0C5E4ADE3}" destId="{7B394808-2497-4DCF-9E45-E0D1194094BA}" srcOrd="0" destOrd="0" presId="urn:microsoft.com/office/officeart/2008/layout/LinedList"/>
    <dgm:cxn modelId="{46CD92FA-D418-4C27-9B58-6264AF7EFE17}" type="presOf" srcId="{A29E79BF-A3A5-4390-8C3B-F30B6C27C88D}" destId="{234BAC20-46C5-452B-81F2-21AE5AD84F57}" srcOrd="0" destOrd="0" presId="urn:microsoft.com/office/officeart/2008/layout/LinedList"/>
    <dgm:cxn modelId="{9EC3126D-D15D-45EC-8F43-C9FC78303EDF}" type="presParOf" srcId="{E4C9B7AC-FC9F-4400-A4F7-FE3D59439C87}" destId="{243B3D72-2E61-41EE-9376-799048CAD698}" srcOrd="0" destOrd="0" presId="urn:microsoft.com/office/officeart/2008/layout/LinedList"/>
    <dgm:cxn modelId="{29D8F542-2326-4932-AAAA-52D316ADFEC3}" type="presParOf" srcId="{E4C9B7AC-FC9F-4400-A4F7-FE3D59439C87}" destId="{8D626F4D-F928-42E9-BDAC-04916C6BC95A}" srcOrd="1" destOrd="0" presId="urn:microsoft.com/office/officeart/2008/layout/LinedList"/>
    <dgm:cxn modelId="{CEFE8877-3127-4A2E-B462-C9B587BB9F57}" type="presParOf" srcId="{8D626F4D-F928-42E9-BDAC-04916C6BC95A}" destId="{A15EB79B-51AE-44B9-B647-06E87341B895}" srcOrd="0" destOrd="0" presId="urn:microsoft.com/office/officeart/2008/layout/LinedList"/>
    <dgm:cxn modelId="{64B86ED4-FB4E-4FF8-9986-597EE8B926D8}" type="presParOf" srcId="{8D626F4D-F928-42E9-BDAC-04916C6BC95A}" destId="{6F73BD52-4E70-4F01-A384-168A58B45DAF}" srcOrd="1" destOrd="0" presId="urn:microsoft.com/office/officeart/2008/layout/LinedList"/>
    <dgm:cxn modelId="{32182B6A-102A-4F51-A0E0-7C94FBCA12A6}" type="presParOf" srcId="{6F73BD52-4E70-4F01-A384-168A58B45DAF}" destId="{B082AC3B-AB59-4C5A-8EB8-D20E07DFE5CC}" srcOrd="0" destOrd="0" presId="urn:microsoft.com/office/officeart/2008/layout/LinedList"/>
    <dgm:cxn modelId="{D75BCAD1-40F3-492F-8D63-D40EEF8C87F2}" type="presParOf" srcId="{6F73BD52-4E70-4F01-A384-168A58B45DAF}" destId="{8A3F3347-A286-4CCB-872D-25D352FA465C}" srcOrd="1" destOrd="0" presId="urn:microsoft.com/office/officeart/2008/layout/LinedList"/>
    <dgm:cxn modelId="{29BB39A2-A62E-4724-8993-5CFCC0954868}" type="presParOf" srcId="{8A3F3347-A286-4CCB-872D-25D352FA465C}" destId="{CF4CBD06-BA1B-4F75-A380-2491CA3500D5}" srcOrd="0" destOrd="0" presId="urn:microsoft.com/office/officeart/2008/layout/LinedList"/>
    <dgm:cxn modelId="{566F218E-5B37-4C95-8350-B76017B55D95}" type="presParOf" srcId="{8A3F3347-A286-4CCB-872D-25D352FA465C}" destId="{D440D06B-3735-475C-ADD2-53D6080322A9}" srcOrd="1" destOrd="0" presId="urn:microsoft.com/office/officeart/2008/layout/LinedList"/>
    <dgm:cxn modelId="{F0225DE3-10B4-41EE-8A3B-74E38A4AC8A3}" type="presParOf" srcId="{8A3F3347-A286-4CCB-872D-25D352FA465C}" destId="{7D92870A-D334-42C0-92C4-F64091BA75F7}" srcOrd="2" destOrd="0" presId="urn:microsoft.com/office/officeart/2008/layout/LinedList"/>
    <dgm:cxn modelId="{06FB2228-2AD7-4BBF-82ED-C97E14E3C459}" type="presParOf" srcId="{6F73BD52-4E70-4F01-A384-168A58B45DAF}" destId="{2AC23E54-B25E-47CF-83CD-18F6421B75F9}" srcOrd="2" destOrd="0" presId="urn:microsoft.com/office/officeart/2008/layout/LinedList"/>
    <dgm:cxn modelId="{D1D00743-B965-4CC1-81DE-E5940022E289}" type="presParOf" srcId="{6F73BD52-4E70-4F01-A384-168A58B45DAF}" destId="{C675F4BD-41B1-4DDA-8AF7-D57BD5D7A70C}" srcOrd="3" destOrd="0" presId="urn:microsoft.com/office/officeart/2008/layout/LinedList"/>
    <dgm:cxn modelId="{2FCB8E1C-28FE-40E7-A63F-DDA4F7AF4C13}" type="presParOf" srcId="{E4C9B7AC-FC9F-4400-A4F7-FE3D59439C87}" destId="{86882035-E914-4896-B4A4-E48EF81558A5}" srcOrd="2" destOrd="0" presId="urn:microsoft.com/office/officeart/2008/layout/LinedList"/>
    <dgm:cxn modelId="{66662A0E-DB09-4658-8B5F-A4A25617F522}" type="presParOf" srcId="{E4C9B7AC-FC9F-4400-A4F7-FE3D59439C87}" destId="{0A49F8B0-24AD-4A6B-90F5-D08E56AA373F}" srcOrd="3" destOrd="0" presId="urn:microsoft.com/office/officeart/2008/layout/LinedList"/>
    <dgm:cxn modelId="{CA4F568F-2FC4-413C-85A0-D9C93E72AD84}" type="presParOf" srcId="{0A49F8B0-24AD-4A6B-90F5-D08E56AA373F}" destId="{D5DDACDC-BC28-4B06-A63A-C9BA4BF94132}" srcOrd="0" destOrd="0" presId="urn:microsoft.com/office/officeart/2008/layout/LinedList"/>
    <dgm:cxn modelId="{4C4AE20A-9FEB-4BB5-97A4-043C1B173995}" type="presParOf" srcId="{0A49F8B0-24AD-4A6B-90F5-D08E56AA373F}" destId="{77DAFF36-66DD-4BE8-9CD9-2EEA16254265}" srcOrd="1" destOrd="0" presId="urn:microsoft.com/office/officeart/2008/layout/LinedList"/>
    <dgm:cxn modelId="{A5329BA4-22A7-4582-BB16-9E889A24EF43}" type="presParOf" srcId="{77DAFF36-66DD-4BE8-9CD9-2EEA16254265}" destId="{94F907F3-0A64-4E54-827F-B2A711BE88A3}" srcOrd="0" destOrd="0" presId="urn:microsoft.com/office/officeart/2008/layout/LinedList"/>
    <dgm:cxn modelId="{33B4A017-1BA2-4BB9-A57E-117900319277}" type="presParOf" srcId="{77DAFF36-66DD-4BE8-9CD9-2EEA16254265}" destId="{B31050EF-3F7A-405E-A1F3-AB8C84A95448}" srcOrd="1" destOrd="0" presId="urn:microsoft.com/office/officeart/2008/layout/LinedList"/>
    <dgm:cxn modelId="{089BCD08-876A-4E7D-A597-1BE27FC87468}" type="presParOf" srcId="{B31050EF-3F7A-405E-A1F3-AB8C84A95448}" destId="{3DBC01DB-1E90-4346-8213-E0368DAECC4E}" srcOrd="0" destOrd="0" presId="urn:microsoft.com/office/officeart/2008/layout/LinedList"/>
    <dgm:cxn modelId="{F1AACD84-2E9E-41CB-B490-9E39D467DD66}" type="presParOf" srcId="{B31050EF-3F7A-405E-A1F3-AB8C84A95448}" destId="{234BAC20-46C5-452B-81F2-21AE5AD84F57}" srcOrd="1" destOrd="0" presId="urn:microsoft.com/office/officeart/2008/layout/LinedList"/>
    <dgm:cxn modelId="{E6807A3E-9447-4F3A-A8CB-6E9F1087631D}" type="presParOf" srcId="{B31050EF-3F7A-405E-A1F3-AB8C84A95448}" destId="{DC0EBC18-80C5-4F21-B871-06070DA2E807}" srcOrd="2" destOrd="0" presId="urn:microsoft.com/office/officeart/2008/layout/LinedList"/>
    <dgm:cxn modelId="{FEF97157-7867-4CA0-8996-6F34588BCA5D}" type="presParOf" srcId="{77DAFF36-66DD-4BE8-9CD9-2EEA16254265}" destId="{62F1BA47-488B-4A42-B401-DD8424E78932}" srcOrd="2" destOrd="0" presId="urn:microsoft.com/office/officeart/2008/layout/LinedList"/>
    <dgm:cxn modelId="{2FE8B6BC-DF6A-4244-937D-2F0B04725DED}" type="presParOf" srcId="{77DAFF36-66DD-4BE8-9CD9-2EEA16254265}" destId="{F763D05C-41EC-44D7-AE74-DA38A5A817DF}" srcOrd="3" destOrd="0" presId="urn:microsoft.com/office/officeart/2008/layout/LinedList"/>
    <dgm:cxn modelId="{41465B8E-0EDC-44A3-B69A-7710A733435F}" type="presParOf" srcId="{E4C9B7AC-FC9F-4400-A4F7-FE3D59439C87}" destId="{E550C26D-6C55-472B-B7FE-2CD1F117EFB5}" srcOrd="4" destOrd="0" presId="urn:microsoft.com/office/officeart/2008/layout/LinedList"/>
    <dgm:cxn modelId="{BAF1C5D8-165E-4D51-9559-446B6FF73D79}" type="presParOf" srcId="{E4C9B7AC-FC9F-4400-A4F7-FE3D59439C87}" destId="{164062CA-E2E3-4BD7-B7A5-D174B542E47F}" srcOrd="5" destOrd="0" presId="urn:microsoft.com/office/officeart/2008/layout/LinedList"/>
    <dgm:cxn modelId="{E45AA96A-35D8-4CEB-A391-76B899B8C466}" type="presParOf" srcId="{164062CA-E2E3-4BD7-B7A5-D174B542E47F}" destId="{7B394808-2497-4DCF-9E45-E0D1194094BA}" srcOrd="0" destOrd="0" presId="urn:microsoft.com/office/officeart/2008/layout/LinedList"/>
    <dgm:cxn modelId="{ED6D5ED3-3F68-4FD8-91D2-59E4EDD8D4FB}" type="presParOf" srcId="{164062CA-E2E3-4BD7-B7A5-D174B542E47F}" destId="{95E7A4FD-9738-4027-B995-5AE8FC7EC77A}" srcOrd="1" destOrd="0" presId="urn:microsoft.com/office/officeart/2008/layout/LinedList"/>
    <dgm:cxn modelId="{C586F296-AA34-4D9D-8E5D-09942CD7B331}" type="presParOf" srcId="{95E7A4FD-9738-4027-B995-5AE8FC7EC77A}" destId="{514843DE-F4BC-4C12-B72F-DBD04B3ED749}" srcOrd="0" destOrd="0" presId="urn:microsoft.com/office/officeart/2008/layout/LinedList"/>
    <dgm:cxn modelId="{0215D6C2-9916-41AF-A787-F2A6BC568D2B}" type="presParOf" srcId="{95E7A4FD-9738-4027-B995-5AE8FC7EC77A}" destId="{3E70DD50-6F4E-4A27-9979-90AF46DC1170}" srcOrd="1" destOrd="0" presId="urn:microsoft.com/office/officeart/2008/layout/LinedList"/>
    <dgm:cxn modelId="{43A63359-CC19-42E8-9B82-5950FA0D5540}" type="presParOf" srcId="{3E70DD50-6F4E-4A27-9979-90AF46DC1170}" destId="{AAD12843-43DD-482F-A3AF-DE10EE463777}" srcOrd="0" destOrd="0" presId="urn:microsoft.com/office/officeart/2008/layout/LinedList"/>
    <dgm:cxn modelId="{AA253BDF-8652-4D2A-842C-9E88C9B31C45}" type="presParOf" srcId="{3E70DD50-6F4E-4A27-9979-90AF46DC1170}" destId="{29489679-99DD-415B-B967-448977C9BC0A}" srcOrd="1" destOrd="0" presId="urn:microsoft.com/office/officeart/2008/layout/LinedList"/>
    <dgm:cxn modelId="{B2773FAE-8059-4535-8898-65208FB92255}" type="presParOf" srcId="{3E70DD50-6F4E-4A27-9979-90AF46DC1170}" destId="{ED376D37-FDC9-4934-8A2D-832A6D36A7D4}" srcOrd="2" destOrd="0" presId="urn:microsoft.com/office/officeart/2008/layout/LinedList"/>
    <dgm:cxn modelId="{3558FDA4-63CE-4933-B84C-2149D4850D80}" type="presParOf" srcId="{95E7A4FD-9738-4027-B995-5AE8FC7EC77A}" destId="{97156236-0ADC-4C70-BCF7-7A641ADFE4A4}" srcOrd="2" destOrd="0" presId="urn:microsoft.com/office/officeart/2008/layout/LinedList"/>
    <dgm:cxn modelId="{AAA9EBB7-398A-431F-9702-C06058F340D6}" type="presParOf" srcId="{95E7A4FD-9738-4027-B995-5AE8FC7EC77A}" destId="{5D2AA43D-9323-4A92-A7E0-1088F06E1D4D}"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37E2C8-DD61-4D91-AB42-1FEB6C367772}" type="doc">
      <dgm:prSet loTypeId="urn:microsoft.com/office/officeart/2005/8/layout/hierarchy4" loCatId="list" qsTypeId="urn:microsoft.com/office/officeart/2005/8/quickstyle/simple1" qsCatId="simple" csTypeId="urn:microsoft.com/office/officeart/2005/8/colors/accent2_1" csCatId="accent2"/>
      <dgm:spPr/>
      <dgm:t>
        <a:bodyPr/>
        <a:lstStyle/>
        <a:p>
          <a:endParaRPr lang="fi-FI"/>
        </a:p>
      </dgm:t>
    </dgm:pt>
    <dgm:pt modelId="{545AA5B1-88CC-4F41-817A-22D0A3910B94}">
      <dgm:prSet/>
      <dgm:spPr/>
      <dgm:t>
        <a:bodyPr/>
        <a:lstStyle/>
        <a:p>
          <a:r>
            <a:rPr lang="fi-FI" b="1" i="0" baseline="0"/>
            <a:t>Matemaattisia teoreettisia malleja, joilla on useita käytännön sovelluksia </a:t>
          </a:r>
          <a:endParaRPr lang="fi-FI"/>
        </a:p>
      </dgm:t>
    </dgm:pt>
    <dgm:pt modelId="{6EBEC85C-62C1-425E-A5F7-77AE0405E7EB}" type="parTrans" cxnId="{FF36BA91-DAF5-4ABB-88C6-438F0AB08C62}">
      <dgm:prSet/>
      <dgm:spPr/>
      <dgm:t>
        <a:bodyPr/>
        <a:lstStyle/>
        <a:p>
          <a:endParaRPr lang="fi-FI"/>
        </a:p>
      </dgm:t>
    </dgm:pt>
    <dgm:pt modelId="{F5781A7D-A972-4807-89A9-56125B913F4E}" type="sibTrans" cxnId="{FF36BA91-DAF5-4ABB-88C6-438F0AB08C62}">
      <dgm:prSet/>
      <dgm:spPr/>
      <dgm:t>
        <a:bodyPr/>
        <a:lstStyle/>
        <a:p>
          <a:endParaRPr lang="fi-FI"/>
        </a:p>
      </dgm:t>
    </dgm:pt>
    <dgm:pt modelId="{A35F3C72-2B8F-4409-ADDF-192F626AFCAD}">
      <dgm:prSet/>
      <dgm:spPr/>
      <dgm:t>
        <a:bodyPr/>
        <a:lstStyle/>
        <a:p>
          <a:r>
            <a:rPr lang="fi-FI" b="0" i="0" baseline="0"/>
            <a:t>Capital-asset pricing model (CAPM): </a:t>
          </a:r>
          <a:endParaRPr lang="fi-FI"/>
        </a:p>
      </dgm:t>
    </dgm:pt>
    <dgm:pt modelId="{C6F1BF78-D8C1-49CC-91E0-08D407872F9D}" type="parTrans" cxnId="{6D02ACB4-DC92-4A21-821B-CB6493D223D3}">
      <dgm:prSet/>
      <dgm:spPr/>
      <dgm:t>
        <a:bodyPr/>
        <a:lstStyle/>
        <a:p>
          <a:endParaRPr lang="fi-FI"/>
        </a:p>
      </dgm:t>
    </dgm:pt>
    <dgm:pt modelId="{BB1AE027-DE5B-4538-B9AD-E8B51F3C385A}" type="sibTrans" cxnId="{6D02ACB4-DC92-4A21-821B-CB6493D223D3}">
      <dgm:prSet/>
      <dgm:spPr/>
      <dgm:t>
        <a:bodyPr/>
        <a:lstStyle/>
        <a:p>
          <a:endParaRPr lang="fi-FI"/>
        </a:p>
      </dgm:t>
    </dgm:pt>
    <dgm:pt modelId="{51CE58A1-4585-4D59-9246-D022A9F68B0A}">
      <dgm:prSet/>
      <dgm:spPr/>
      <dgm:t>
        <a:bodyPr/>
        <a:lstStyle/>
        <a:p>
          <a:r>
            <a:rPr lang="fi-FI" b="0" i="1" baseline="0"/>
            <a:t>Arvopaperin tuottovaatimus: riskittömän kohteen tuotto + </a:t>
          </a:r>
          <a:r>
            <a:rPr lang="el-GR" b="0" i="1" baseline="0"/>
            <a:t>β</a:t>
          </a:r>
          <a:r>
            <a:rPr lang="fi-FI" b="0" i="1" baseline="-25000"/>
            <a:t>1</a:t>
          </a:r>
          <a:r>
            <a:rPr lang="fi-FI" i="1"/>
            <a:t>*</a:t>
          </a:r>
          <a:r>
            <a:rPr lang="fi-FI" b="0" i="1" baseline="0"/>
            <a:t>(odotettu markkinatuotto – riskitön tuotto) </a:t>
          </a:r>
          <a:endParaRPr lang="fi-FI"/>
        </a:p>
      </dgm:t>
    </dgm:pt>
    <dgm:pt modelId="{5EFE0777-703A-47AC-908A-BF4303C948F4}" type="parTrans" cxnId="{0699023A-7AC6-44CD-B8AC-19A7192A329C}">
      <dgm:prSet/>
      <dgm:spPr/>
      <dgm:t>
        <a:bodyPr/>
        <a:lstStyle/>
        <a:p>
          <a:endParaRPr lang="fi-FI"/>
        </a:p>
      </dgm:t>
    </dgm:pt>
    <dgm:pt modelId="{0298544B-AA8A-492A-8FC0-67BE80E7E480}" type="sibTrans" cxnId="{0699023A-7AC6-44CD-B8AC-19A7192A329C}">
      <dgm:prSet/>
      <dgm:spPr/>
      <dgm:t>
        <a:bodyPr/>
        <a:lstStyle/>
        <a:p>
          <a:endParaRPr lang="fi-FI"/>
        </a:p>
      </dgm:t>
    </dgm:pt>
    <dgm:pt modelId="{E8069081-CEC8-47CE-8500-ABE90BF36E65}">
      <dgm:prSet/>
      <dgm:spPr/>
      <dgm:t>
        <a:bodyPr/>
        <a:lstStyle/>
        <a:p>
          <a:r>
            <a:rPr lang="fi-FI" b="0" i="0" baseline="0"/>
            <a:t>Black – Scholes –optiohinnoittelumalli</a:t>
          </a:r>
          <a:endParaRPr lang="fi-FI"/>
        </a:p>
      </dgm:t>
    </dgm:pt>
    <dgm:pt modelId="{91938025-74A8-4FAB-8057-0C3E5BDD8490}" type="parTrans" cxnId="{086CE8C2-D9F9-4745-BFE2-BA80E371F71D}">
      <dgm:prSet/>
      <dgm:spPr/>
      <dgm:t>
        <a:bodyPr/>
        <a:lstStyle/>
        <a:p>
          <a:endParaRPr lang="fi-FI"/>
        </a:p>
      </dgm:t>
    </dgm:pt>
    <dgm:pt modelId="{9D863840-632A-4879-94C4-5164B3006B01}" type="sibTrans" cxnId="{086CE8C2-D9F9-4745-BFE2-BA80E371F71D}">
      <dgm:prSet/>
      <dgm:spPr/>
      <dgm:t>
        <a:bodyPr/>
        <a:lstStyle/>
        <a:p>
          <a:endParaRPr lang="fi-FI"/>
        </a:p>
      </dgm:t>
    </dgm:pt>
    <dgm:pt modelId="{F261F4CF-1B25-47C9-BC5F-81BCE513794C}">
      <dgm:prSet/>
      <dgm:spPr/>
      <dgm:t>
        <a:bodyPr/>
        <a:lstStyle/>
        <a:p>
          <a:r>
            <a:rPr lang="fi-FI" b="0" i="1" baseline="0"/>
            <a:t>Oikea hinta: ei mahdollista arbitraasia (riskitöntä tuottoa) rakentamalla salkkua option ja kohde-etuuden (osakkeen) </a:t>
          </a:r>
          <a:r>
            <a:rPr lang="fi-FI" i="1"/>
            <a:t>lyhyistä / pitkistä positioista</a:t>
          </a:r>
          <a:r>
            <a:rPr lang="fi-FI" b="0" i="1" baseline="0"/>
            <a:t> </a:t>
          </a:r>
          <a:endParaRPr lang="fi-FI"/>
        </a:p>
      </dgm:t>
    </dgm:pt>
    <dgm:pt modelId="{03364118-CB0B-497E-BB38-497BDF61E5C9}" type="parTrans" cxnId="{AA448787-0296-4E1E-8964-65844F53CE59}">
      <dgm:prSet/>
      <dgm:spPr/>
      <dgm:t>
        <a:bodyPr/>
        <a:lstStyle/>
        <a:p>
          <a:endParaRPr lang="fi-FI"/>
        </a:p>
      </dgm:t>
    </dgm:pt>
    <dgm:pt modelId="{480C9252-D63E-4347-B31A-17BF07676167}" type="sibTrans" cxnId="{AA448787-0296-4E1E-8964-65844F53CE59}">
      <dgm:prSet/>
      <dgm:spPr/>
      <dgm:t>
        <a:bodyPr/>
        <a:lstStyle/>
        <a:p>
          <a:endParaRPr lang="fi-FI"/>
        </a:p>
      </dgm:t>
    </dgm:pt>
    <dgm:pt modelId="{A6D57745-B70B-4E7D-A0AB-D67C02257F2F}" type="pres">
      <dgm:prSet presAssocID="{7F37E2C8-DD61-4D91-AB42-1FEB6C367772}" presName="Name0" presStyleCnt="0">
        <dgm:presLayoutVars>
          <dgm:chPref val="1"/>
          <dgm:dir/>
          <dgm:animOne val="branch"/>
          <dgm:animLvl val="lvl"/>
          <dgm:resizeHandles/>
        </dgm:presLayoutVars>
      </dgm:prSet>
      <dgm:spPr/>
    </dgm:pt>
    <dgm:pt modelId="{E5892D25-BDEF-453A-BB6A-1EEE3E7CA363}" type="pres">
      <dgm:prSet presAssocID="{545AA5B1-88CC-4F41-817A-22D0A3910B94}" presName="vertOne" presStyleCnt="0"/>
      <dgm:spPr/>
    </dgm:pt>
    <dgm:pt modelId="{9E88319F-B62B-4633-BF0D-E505FAAFBCFF}" type="pres">
      <dgm:prSet presAssocID="{545AA5B1-88CC-4F41-817A-22D0A3910B94}" presName="txOne" presStyleLbl="node0" presStyleIdx="0" presStyleCnt="1">
        <dgm:presLayoutVars>
          <dgm:chPref val="3"/>
        </dgm:presLayoutVars>
      </dgm:prSet>
      <dgm:spPr/>
    </dgm:pt>
    <dgm:pt modelId="{06F5F8E7-E04A-4F6E-AC5E-F0056CC839B3}" type="pres">
      <dgm:prSet presAssocID="{545AA5B1-88CC-4F41-817A-22D0A3910B94}" presName="parTransOne" presStyleCnt="0"/>
      <dgm:spPr/>
    </dgm:pt>
    <dgm:pt modelId="{95B6C7B7-52F6-4E7B-928B-8F9830A1EC1D}" type="pres">
      <dgm:prSet presAssocID="{545AA5B1-88CC-4F41-817A-22D0A3910B94}" presName="horzOne" presStyleCnt="0"/>
      <dgm:spPr/>
    </dgm:pt>
    <dgm:pt modelId="{91B7F41C-F1B5-4555-B02E-180957980BE1}" type="pres">
      <dgm:prSet presAssocID="{A35F3C72-2B8F-4409-ADDF-192F626AFCAD}" presName="vertTwo" presStyleCnt="0"/>
      <dgm:spPr/>
    </dgm:pt>
    <dgm:pt modelId="{BEC30934-FBAF-4A53-B33A-6D2689776300}" type="pres">
      <dgm:prSet presAssocID="{A35F3C72-2B8F-4409-ADDF-192F626AFCAD}" presName="txTwo" presStyleLbl="node2" presStyleIdx="0" presStyleCnt="2">
        <dgm:presLayoutVars>
          <dgm:chPref val="3"/>
        </dgm:presLayoutVars>
      </dgm:prSet>
      <dgm:spPr/>
    </dgm:pt>
    <dgm:pt modelId="{635E9B7D-3F00-423E-BF9F-118A6A3BF07E}" type="pres">
      <dgm:prSet presAssocID="{A35F3C72-2B8F-4409-ADDF-192F626AFCAD}" presName="parTransTwo" presStyleCnt="0"/>
      <dgm:spPr/>
    </dgm:pt>
    <dgm:pt modelId="{2C32C6AE-FD2E-4ADD-9296-8FF8FE66DB89}" type="pres">
      <dgm:prSet presAssocID="{A35F3C72-2B8F-4409-ADDF-192F626AFCAD}" presName="horzTwo" presStyleCnt="0"/>
      <dgm:spPr/>
    </dgm:pt>
    <dgm:pt modelId="{B60ABCBB-0D3F-4156-BC50-8E785F193E3B}" type="pres">
      <dgm:prSet presAssocID="{51CE58A1-4585-4D59-9246-D022A9F68B0A}" presName="vertThree" presStyleCnt="0"/>
      <dgm:spPr/>
    </dgm:pt>
    <dgm:pt modelId="{D77D2E48-9C6D-4869-A424-BE307EF6ECDF}" type="pres">
      <dgm:prSet presAssocID="{51CE58A1-4585-4D59-9246-D022A9F68B0A}" presName="txThree" presStyleLbl="node3" presStyleIdx="0" presStyleCnt="2">
        <dgm:presLayoutVars>
          <dgm:chPref val="3"/>
        </dgm:presLayoutVars>
      </dgm:prSet>
      <dgm:spPr/>
    </dgm:pt>
    <dgm:pt modelId="{23EA4324-187D-4FA9-ABD2-A457CD5F9FC4}" type="pres">
      <dgm:prSet presAssocID="{51CE58A1-4585-4D59-9246-D022A9F68B0A}" presName="horzThree" presStyleCnt="0"/>
      <dgm:spPr/>
    </dgm:pt>
    <dgm:pt modelId="{9C40F855-D6B5-432B-8451-7300CCE15B4C}" type="pres">
      <dgm:prSet presAssocID="{BB1AE027-DE5B-4538-B9AD-E8B51F3C385A}" presName="sibSpaceTwo" presStyleCnt="0"/>
      <dgm:spPr/>
    </dgm:pt>
    <dgm:pt modelId="{72E760DD-6E8E-47A4-95AF-D0DA1F15CF28}" type="pres">
      <dgm:prSet presAssocID="{E8069081-CEC8-47CE-8500-ABE90BF36E65}" presName="vertTwo" presStyleCnt="0"/>
      <dgm:spPr/>
    </dgm:pt>
    <dgm:pt modelId="{0803FC0F-34A0-421F-9C29-C1D810E00A5D}" type="pres">
      <dgm:prSet presAssocID="{E8069081-CEC8-47CE-8500-ABE90BF36E65}" presName="txTwo" presStyleLbl="node2" presStyleIdx="1" presStyleCnt="2">
        <dgm:presLayoutVars>
          <dgm:chPref val="3"/>
        </dgm:presLayoutVars>
      </dgm:prSet>
      <dgm:spPr/>
    </dgm:pt>
    <dgm:pt modelId="{668F33D2-2DAF-4758-AE41-C7E9A72C1398}" type="pres">
      <dgm:prSet presAssocID="{E8069081-CEC8-47CE-8500-ABE90BF36E65}" presName="parTransTwo" presStyleCnt="0"/>
      <dgm:spPr/>
    </dgm:pt>
    <dgm:pt modelId="{09CD059E-C8A8-4103-8FBA-9D1F14B3B720}" type="pres">
      <dgm:prSet presAssocID="{E8069081-CEC8-47CE-8500-ABE90BF36E65}" presName="horzTwo" presStyleCnt="0"/>
      <dgm:spPr/>
    </dgm:pt>
    <dgm:pt modelId="{D17C84D3-3E1D-49CD-A626-493CD6F43C6F}" type="pres">
      <dgm:prSet presAssocID="{F261F4CF-1B25-47C9-BC5F-81BCE513794C}" presName="vertThree" presStyleCnt="0"/>
      <dgm:spPr/>
    </dgm:pt>
    <dgm:pt modelId="{1454658B-A2C6-4608-88E2-6F45830A1880}" type="pres">
      <dgm:prSet presAssocID="{F261F4CF-1B25-47C9-BC5F-81BCE513794C}" presName="txThree" presStyleLbl="node3" presStyleIdx="1" presStyleCnt="2">
        <dgm:presLayoutVars>
          <dgm:chPref val="3"/>
        </dgm:presLayoutVars>
      </dgm:prSet>
      <dgm:spPr/>
    </dgm:pt>
    <dgm:pt modelId="{66047A04-433A-4304-BF8B-DFF3ABCFE0FC}" type="pres">
      <dgm:prSet presAssocID="{F261F4CF-1B25-47C9-BC5F-81BCE513794C}" presName="horzThree" presStyleCnt="0"/>
      <dgm:spPr/>
    </dgm:pt>
  </dgm:ptLst>
  <dgm:cxnLst>
    <dgm:cxn modelId="{91C4CD02-2E2F-4D30-BFD7-2C5E37C63B20}" type="presOf" srcId="{E8069081-CEC8-47CE-8500-ABE90BF36E65}" destId="{0803FC0F-34A0-421F-9C29-C1D810E00A5D}" srcOrd="0" destOrd="0" presId="urn:microsoft.com/office/officeart/2005/8/layout/hierarchy4"/>
    <dgm:cxn modelId="{0699023A-7AC6-44CD-B8AC-19A7192A329C}" srcId="{A35F3C72-2B8F-4409-ADDF-192F626AFCAD}" destId="{51CE58A1-4585-4D59-9246-D022A9F68B0A}" srcOrd="0" destOrd="0" parTransId="{5EFE0777-703A-47AC-908A-BF4303C948F4}" sibTransId="{0298544B-AA8A-492A-8FC0-67BE80E7E480}"/>
    <dgm:cxn modelId="{F04F893A-C3A5-49D2-9C0D-442061981216}" type="presOf" srcId="{A35F3C72-2B8F-4409-ADDF-192F626AFCAD}" destId="{BEC30934-FBAF-4A53-B33A-6D2689776300}" srcOrd="0" destOrd="0" presId="urn:microsoft.com/office/officeart/2005/8/layout/hierarchy4"/>
    <dgm:cxn modelId="{D9F69A3A-CD64-48E3-8AA3-250245663E11}" type="presOf" srcId="{545AA5B1-88CC-4F41-817A-22D0A3910B94}" destId="{9E88319F-B62B-4633-BF0D-E505FAAFBCFF}" srcOrd="0" destOrd="0" presId="urn:microsoft.com/office/officeart/2005/8/layout/hierarchy4"/>
    <dgm:cxn modelId="{5BD07C86-89F7-4009-A4BB-B2D0CFC54BB3}" type="presOf" srcId="{F261F4CF-1B25-47C9-BC5F-81BCE513794C}" destId="{1454658B-A2C6-4608-88E2-6F45830A1880}" srcOrd="0" destOrd="0" presId="urn:microsoft.com/office/officeart/2005/8/layout/hierarchy4"/>
    <dgm:cxn modelId="{AA448787-0296-4E1E-8964-65844F53CE59}" srcId="{E8069081-CEC8-47CE-8500-ABE90BF36E65}" destId="{F261F4CF-1B25-47C9-BC5F-81BCE513794C}" srcOrd="0" destOrd="0" parTransId="{03364118-CB0B-497E-BB38-497BDF61E5C9}" sibTransId="{480C9252-D63E-4347-B31A-17BF07676167}"/>
    <dgm:cxn modelId="{FF36BA91-DAF5-4ABB-88C6-438F0AB08C62}" srcId="{7F37E2C8-DD61-4D91-AB42-1FEB6C367772}" destId="{545AA5B1-88CC-4F41-817A-22D0A3910B94}" srcOrd="0" destOrd="0" parTransId="{6EBEC85C-62C1-425E-A5F7-77AE0405E7EB}" sibTransId="{F5781A7D-A972-4807-89A9-56125B913F4E}"/>
    <dgm:cxn modelId="{6D02ACB4-DC92-4A21-821B-CB6493D223D3}" srcId="{545AA5B1-88CC-4F41-817A-22D0A3910B94}" destId="{A35F3C72-2B8F-4409-ADDF-192F626AFCAD}" srcOrd="0" destOrd="0" parTransId="{C6F1BF78-D8C1-49CC-91E0-08D407872F9D}" sibTransId="{BB1AE027-DE5B-4538-B9AD-E8B51F3C385A}"/>
    <dgm:cxn modelId="{6FD83CC2-599F-40D6-BE0B-09B354DB18EB}" type="presOf" srcId="{51CE58A1-4585-4D59-9246-D022A9F68B0A}" destId="{D77D2E48-9C6D-4869-A424-BE307EF6ECDF}" srcOrd="0" destOrd="0" presId="urn:microsoft.com/office/officeart/2005/8/layout/hierarchy4"/>
    <dgm:cxn modelId="{086CE8C2-D9F9-4745-BFE2-BA80E371F71D}" srcId="{545AA5B1-88CC-4F41-817A-22D0A3910B94}" destId="{E8069081-CEC8-47CE-8500-ABE90BF36E65}" srcOrd="1" destOrd="0" parTransId="{91938025-74A8-4FAB-8057-0C3E5BDD8490}" sibTransId="{9D863840-632A-4879-94C4-5164B3006B01}"/>
    <dgm:cxn modelId="{C1A95EE1-AE0A-46E0-9C45-CF1783D0984F}" type="presOf" srcId="{7F37E2C8-DD61-4D91-AB42-1FEB6C367772}" destId="{A6D57745-B70B-4E7D-A0AB-D67C02257F2F}" srcOrd="0" destOrd="0" presId="urn:microsoft.com/office/officeart/2005/8/layout/hierarchy4"/>
    <dgm:cxn modelId="{CADD60B4-8020-45EA-8404-561999BF94C9}" type="presParOf" srcId="{A6D57745-B70B-4E7D-A0AB-D67C02257F2F}" destId="{E5892D25-BDEF-453A-BB6A-1EEE3E7CA363}" srcOrd="0" destOrd="0" presId="urn:microsoft.com/office/officeart/2005/8/layout/hierarchy4"/>
    <dgm:cxn modelId="{CE32F176-D187-43DC-B30C-BDE1F5F63843}" type="presParOf" srcId="{E5892D25-BDEF-453A-BB6A-1EEE3E7CA363}" destId="{9E88319F-B62B-4633-BF0D-E505FAAFBCFF}" srcOrd="0" destOrd="0" presId="urn:microsoft.com/office/officeart/2005/8/layout/hierarchy4"/>
    <dgm:cxn modelId="{17571BB1-EA89-4A82-879C-BAA648DE2801}" type="presParOf" srcId="{E5892D25-BDEF-453A-BB6A-1EEE3E7CA363}" destId="{06F5F8E7-E04A-4F6E-AC5E-F0056CC839B3}" srcOrd="1" destOrd="0" presId="urn:microsoft.com/office/officeart/2005/8/layout/hierarchy4"/>
    <dgm:cxn modelId="{46DD9275-8760-4D92-90EC-8AB11077F57F}" type="presParOf" srcId="{E5892D25-BDEF-453A-BB6A-1EEE3E7CA363}" destId="{95B6C7B7-52F6-4E7B-928B-8F9830A1EC1D}" srcOrd="2" destOrd="0" presId="urn:microsoft.com/office/officeart/2005/8/layout/hierarchy4"/>
    <dgm:cxn modelId="{3F8067B2-EECF-4894-BD94-C9295B9F8ECA}" type="presParOf" srcId="{95B6C7B7-52F6-4E7B-928B-8F9830A1EC1D}" destId="{91B7F41C-F1B5-4555-B02E-180957980BE1}" srcOrd="0" destOrd="0" presId="urn:microsoft.com/office/officeart/2005/8/layout/hierarchy4"/>
    <dgm:cxn modelId="{AB2FBBEB-7DA5-43B4-AF4B-7BC7F5548A82}" type="presParOf" srcId="{91B7F41C-F1B5-4555-B02E-180957980BE1}" destId="{BEC30934-FBAF-4A53-B33A-6D2689776300}" srcOrd="0" destOrd="0" presId="urn:microsoft.com/office/officeart/2005/8/layout/hierarchy4"/>
    <dgm:cxn modelId="{9A5A5F57-E301-4BB5-85B1-82E345FBDCB7}" type="presParOf" srcId="{91B7F41C-F1B5-4555-B02E-180957980BE1}" destId="{635E9B7D-3F00-423E-BF9F-118A6A3BF07E}" srcOrd="1" destOrd="0" presId="urn:microsoft.com/office/officeart/2005/8/layout/hierarchy4"/>
    <dgm:cxn modelId="{FFDC7994-E0EE-4221-9B82-4FA95B6B154F}" type="presParOf" srcId="{91B7F41C-F1B5-4555-B02E-180957980BE1}" destId="{2C32C6AE-FD2E-4ADD-9296-8FF8FE66DB89}" srcOrd="2" destOrd="0" presId="urn:microsoft.com/office/officeart/2005/8/layout/hierarchy4"/>
    <dgm:cxn modelId="{6C27E759-33D5-431D-9F40-944DB01BC557}" type="presParOf" srcId="{2C32C6AE-FD2E-4ADD-9296-8FF8FE66DB89}" destId="{B60ABCBB-0D3F-4156-BC50-8E785F193E3B}" srcOrd="0" destOrd="0" presId="urn:microsoft.com/office/officeart/2005/8/layout/hierarchy4"/>
    <dgm:cxn modelId="{3FB3A62B-FE63-4AD2-A55D-2EA6EF73451B}" type="presParOf" srcId="{B60ABCBB-0D3F-4156-BC50-8E785F193E3B}" destId="{D77D2E48-9C6D-4869-A424-BE307EF6ECDF}" srcOrd="0" destOrd="0" presId="urn:microsoft.com/office/officeart/2005/8/layout/hierarchy4"/>
    <dgm:cxn modelId="{2898EE9A-3803-42EF-875D-A09BEA18E6FC}" type="presParOf" srcId="{B60ABCBB-0D3F-4156-BC50-8E785F193E3B}" destId="{23EA4324-187D-4FA9-ABD2-A457CD5F9FC4}" srcOrd="1" destOrd="0" presId="urn:microsoft.com/office/officeart/2005/8/layout/hierarchy4"/>
    <dgm:cxn modelId="{FB58A14C-73EA-4120-9A6E-777B6C77FDD0}" type="presParOf" srcId="{95B6C7B7-52F6-4E7B-928B-8F9830A1EC1D}" destId="{9C40F855-D6B5-432B-8451-7300CCE15B4C}" srcOrd="1" destOrd="0" presId="urn:microsoft.com/office/officeart/2005/8/layout/hierarchy4"/>
    <dgm:cxn modelId="{72E49A81-20FB-4708-A789-34F41566F3E8}" type="presParOf" srcId="{95B6C7B7-52F6-4E7B-928B-8F9830A1EC1D}" destId="{72E760DD-6E8E-47A4-95AF-D0DA1F15CF28}" srcOrd="2" destOrd="0" presId="urn:microsoft.com/office/officeart/2005/8/layout/hierarchy4"/>
    <dgm:cxn modelId="{CC2DD2C0-4C25-4EF9-9663-D94201EB4DB2}" type="presParOf" srcId="{72E760DD-6E8E-47A4-95AF-D0DA1F15CF28}" destId="{0803FC0F-34A0-421F-9C29-C1D810E00A5D}" srcOrd="0" destOrd="0" presId="urn:microsoft.com/office/officeart/2005/8/layout/hierarchy4"/>
    <dgm:cxn modelId="{BA1ED2FC-79AE-4C7D-8F91-DC689923E706}" type="presParOf" srcId="{72E760DD-6E8E-47A4-95AF-D0DA1F15CF28}" destId="{668F33D2-2DAF-4758-AE41-C7E9A72C1398}" srcOrd="1" destOrd="0" presId="urn:microsoft.com/office/officeart/2005/8/layout/hierarchy4"/>
    <dgm:cxn modelId="{B78317E4-D060-4104-97C5-3FD14869C20D}" type="presParOf" srcId="{72E760DD-6E8E-47A4-95AF-D0DA1F15CF28}" destId="{09CD059E-C8A8-4103-8FBA-9D1F14B3B720}" srcOrd="2" destOrd="0" presId="urn:microsoft.com/office/officeart/2005/8/layout/hierarchy4"/>
    <dgm:cxn modelId="{74721F47-F72E-462F-A273-EF24761C2D43}" type="presParOf" srcId="{09CD059E-C8A8-4103-8FBA-9D1F14B3B720}" destId="{D17C84D3-3E1D-49CD-A626-493CD6F43C6F}" srcOrd="0" destOrd="0" presId="urn:microsoft.com/office/officeart/2005/8/layout/hierarchy4"/>
    <dgm:cxn modelId="{85BA269A-25E0-4975-A4DE-A299F0FABEAC}" type="presParOf" srcId="{D17C84D3-3E1D-49CD-A626-493CD6F43C6F}" destId="{1454658B-A2C6-4608-88E2-6F45830A1880}" srcOrd="0" destOrd="0" presId="urn:microsoft.com/office/officeart/2005/8/layout/hierarchy4"/>
    <dgm:cxn modelId="{DEDD09D8-B05C-4DDF-9739-E7C513508B89}" type="presParOf" srcId="{D17C84D3-3E1D-49CD-A626-493CD6F43C6F}" destId="{66047A04-433A-4304-BF8B-DFF3ABCFE0F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AE2082-536C-4040-BFD7-556772CCC757}"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fi-FI"/>
        </a:p>
      </dgm:t>
    </dgm:pt>
    <dgm:pt modelId="{9C9F0D9D-890F-4D35-BB48-89AB8B49FB4B}">
      <dgm:prSet/>
      <dgm:spPr/>
      <dgm:t>
        <a:bodyPr/>
        <a:lstStyle/>
        <a:p>
          <a:r>
            <a:rPr lang="en-US" b="1"/>
            <a:t>CAPM on yksittäisen arvopaperin tai salkun hinnottelumalli. Sovellettaessa mallia yksittäiseen arvopaperiin tarkastellaan sen suhdetta odotettuun tuottoon ja </a:t>
          </a:r>
          <a:r>
            <a:rPr lang="en-US" b="1">
              <a:hlinkClick xmlns:r="http://schemas.openxmlformats.org/officeDocument/2006/relationships" r:id="rId1"/>
            </a:rPr>
            <a:t>systeemiseen riskiin</a:t>
          </a:r>
          <a:r>
            <a:rPr lang="en-US" b="1"/>
            <a:t> (beta) </a:t>
          </a:r>
          <a:r>
            <a:rPr lang="en-US" b="1" i="0" baseline="0"/>
            <a:t>sen selvittämiseksi</a:t>
          </a:r>
          <a:r>
            <a:rPr lang="en-US" b="1"/>
            <a:t>, k</a:t>
          </a:r>
          <a:r>
            <a:rPr lang="en-US" b="1" i="0" baseline="0"/>
            <a:t>uinka markkinoiden tulisi hinnoitella yksittäistä arvopaperia. </a:t>
          </a:r>
          <a:endParaRPr lang="fi-FI"/>
        </a:p>
      </dgm:t>
    </dgm:pt>
    <dgm:pt modelId="{A3E48ED4-015B-4E64-BA40-4D777B13E2E0}" type="parTrans" cxnId="{6C4A1E85-FA89-4F8F-A85F-73C2049A8EEA}">
      <dgm:prSet/>
      <dgm:spPr/>
      <dgm:t>
        <a:bodyPr/>
        <a:lstStyle/>
        <a:p>
          <a:endParaRPr lang="fi-FI"/>
        </a:p>
      </dgm:t>
    </dgm:pt>
    <dgm:pt modelId="{0DAE7F72-1068-4FEC-B165-059768C4BAC9}" type="sibTrans" cxnId="{6C4A1E85-FA89-4F8F-A85F-73C2049A8EEA}">
      <dgm:prSet/>
      <dgm:spPr/>
      <dgm:t>
        <a:bodyPr/>
        <a:lstStyle/>
        <a:p>
          <a:endParaRPr lang="fi-FI"/>
        </a:p>
      </dgm:t>
    </dgm:pt>
    <dgm:pt modelId="{C7D4BDFC-A0D2-446E-B0D8-83002BB99213}">
      <dgm:prSet/>
      <dgm:spPr/>
      <dgm:t>
        <a:bodyPr/>
        <a:lstStyle/>
        <a:p>
          <a:r>
            <a:rPr lang="en-US" b="1" dirty="0" err="1"/>
            <a:t>Näin</a:t>
          </a:r>
          <a:r>
            <a:rPr lang="en-US" b="1" dirty="0"/>
            <a:t> </a:t>
          </a:r>
          <a:r>
            <a:rPr lang="en-US" b="1" dirty="0" err="1"/>
            <a:t>voidaan</a:t>
          </a:r>
          <a:r>
            <a:rPr lang="en-US" b="1" dirty="0"/>
            <a:t> </a:t>
          </a:r>
          <a:r>
            <a:rPr lang="en-US" b="1" dirty="0" err="1"/>
            <a:t>laskea</a:t>
          </a:r>
          <a:r>
            <a:rPr lang="en-US" b="1" dirty="0"/>
            <a:t> </a:t>
          </a:r>
          <a:r>
            <a:rPr lang="en-US" b="1" i="0" baseline="0" dirty="0" err="1"/>
            <a:t>mille</a:t>
          </a:r>
          <a:r>
            <a:rPr lang="en-US" b="1" i="0" baseline="0" dirty="0"/>
            <a:t> </a:t>
          </a:r>
          <a:r>
            <a:rPr lang="en-US" b="1" i="0" baseline="0" dirty="0" err="1"/>
            <a:t>tahansa</a:t>
          </a:r>
          <a:r>
            <a:rPr lang="en-US" b="1" i="0" baseline="0" dirty="0"/>
            <a:t> </a:t>
          </a:r>
          <a:r>
            <a:rPr lang="en-US" b="1" i="0" baseline="0" dirty="0" err="1"/>
            <a:t>arvopaperille</a:t>
          </a:r>
          <a:r>
            <a:rPr lang="en-US" b="1" dirty="0"/>
            <a:t> </a:t>
          </a:r>
          <a:r>
            <a:rPr lang="en-US" b="1" dirty="0" err="1">
              <a:hlinkClick xmlns:r="http://schemas.openxmlformats.org/officeDocument/2006/relationships" r:id="rId2"/>
            </a:rPr>
            <a:t>tuoton</a:t>
          </a:r>
          <a:r>
            <a:rPr lang="en-US" b="1" dirty="0">
              <a:hlinkClick xmlns:r="http://schemas.openxmlformats.org/officeDocument/2006/relationships" r:id="rId2"/>
            </a:rPr>
            <a:t> ja </a:t>
          </a:r>
          <a:r>
            <a:rPr lang="en-US" b="1" dirty="0" err="1">
              <a:hlinkClick xmlns:r="http://schemas.openxmlformats.org/officeDocument/2006/relationships" r:id="rId2"/>
            </a:rPr>
            <a:t>riskin</a:t>
          </a:r>
          <a:r>
            <a:rPr lang="en-US" b="1" dirty="0">
              <a:hlinkClick xmlns:r="http://schemas.openxmlformats.org/officeDocument/2006/relationships" r:id="rId2"/>
            </a:rPr>
            <a:t> </a:t>
          </a:r>
          <a:r>
            <a:rPr lang="en-US" b="1" dirty="0" err="1">
              <a:hlinkClick xmlns:r="http://schemas.openxmlformats.org/officeDocument/2006/relationships" r:id="rId2"/>
            </a:rPr>
            <a:t>välinen</a:t>
          </a:r>
          <a:r>
            <a:rPr lang="en-US" b="1" dirty="0">
              <a:hlinkClick xmlns:r="http://schemas.openxmlformats.org/officeDocument/2006/relationships" r:id="rId2"/>
            </a:rPr>
            <a:t> </a:t>
          </a:r>
          <a:r>
            <a:rPr lang="en-US" b="1" dirty="0" err="1">
              <a:hlinkClick xmlns:r="http://schemas.openxmlformats.org/officeDocument/2006/relationships" r:id="rId2"/>
            </a:rPr>
            <a:t>suhde</a:t>
          </a:r>
          <a:r>
            <a:rPr lang="en-US" b="1" dirty="0">
              <a:hlinkClick xmlns:r="http://schemas.openxmlformats.org/officeDocument/2006/relationships" r:id="rId2"/>
            </a:rPr>
            <a:t> </a:t>
          </a:r>
          <a:r>
            <a:rPr lang="en-US" b="1" dirty="0" err="1"/>
            <a:t>suhteessa</a:t>
          </a:r>
          <a:r>
            <a:rPr lang="en-US" b="1" dirty="0"/>
            <a:t> </a:t>
          </a:r>
          <a:r>
            <a:rPr lang="en-US" b="1" dirty="0" err="1"/>
            <a:t>tuoton</a:t>
          </a:r>
          <a:r>
            <a:rPr lang="en-US" b="1" dirty="0"/>
            <a:t> ja </a:t>
          </a:r>
          <a:r>
            <a:rPr lang="en-US" b="1" dirty="0" err="1"/>
            <a:t>riskin</a:t>
          </a:r>
          <a:r>
            <a:rPr lang="en-US" b="1" dirty="0"/>
            <a:t> </a:t>
          </a:r>
          <a:r>
            <a:rPr lang="en-US" b="1" dirty="0" err="1"/>
            <a:t>väliseen</a:t>
          </a:r>
          <a:r>
            <a:rPr lang="en-US" b="1" dirty="0"/>
            <a:t> </a:t>
          </a:r>
          <a:r>
            <a:rPr lang="en-US" b="1" dirty="0" err="1"/>
            <a:t>suhteeseen</a:t>
          </a:r>
          <a:r>
            <a:rPr lang="en-US" b="1" dirty="0"/>
            <a:t> </a:t>
          </a:r>
          <a:r>
            <a:rPr lang="en-US" b="1" dirty="0" err="1"/>
            <a:t>koko</a:t>
          </a:r>
          <a:r>
            <a:rPr lang="en-US" b="1" dirty="0"/>
            <a:t> </a:t>
          </a:r>
          <a:r>
            <a:rPr lang="en-US" b="1" dirty="0" err="1"/>
            <a:t>markkinoilla</a:t>
          </a:r>
          <a:r>
            <a:rPr lang="en-US" b="1" dirty="0"/>
            <a:t> ( </a:t>
          </a:r>
          <a:r>
            <a:rPr lang="fi-FI" b="1" dirty="0">
              <a:hlinkClick xmlns:r="http://schemas.openxmlformats.org/officeDocument/2006/relationships" r:id="rId3"/>
            </a:rPr>
            <a:t>market </a:t>
          </a:r>
          <a:r>
            <a:rPr lang="fi-FI" b="1" dirty="0" err="1">
              <a:hlinkClick xmlns:r="http://schemas.openxmlformats.org/officeDocument/2006/relationships" r:id="rId3"/>
            </a:rPr>
            <a:t>reward</a:t>
          </a:r>
          <a:r>
            <a:rPr lang="fi-FI" b="1" dirty="0">
              <a:hlinkClick xmlns:r="http://schemas.openxmlformats.org/officeDocument/2006/relationships" r:id="rId3"/>
            </a:rPr>
            <a:t>-to-</a:t>
          </a:r>
          <a:r>
            <a:rPr lang="fi-FI" b="1" dirty="0" err="1">
              <a:hlinkClick xmlns:r="http://schemas.openxmlformats.org/officeDocument/2006/relationships" r:id="rId3"/>
            </a:rPr>
            <a:t>risk</a:t>
          </a:r>
          <a:r>
            <a:rPr lang="fi-FI" b="1" dirty="0">
              <a:hlinkClick xmlns:r="http://schemas.openxmlformats.org/officeDocument/2006/relationships" r:id="rId3"/>
            </a:rPr>
            <a:t> </a:t>
          </a:r>
          <a:r>
            <a:rPr lang="fi-FI" b="1" dirty="0" err="1">
              <a:hlinkClick xmlns:r="http://schemas.openxmlformats.org/officeDocument/2006/relationships" r:id="rId3"/>
            </a:rPr>
            <a:t>ratio</a:t>
          </a:r>
          <a:r>
            <a:rPr lang="fi-FI" b="1" dirty="0">
              <a:hlinkClick xmlns:r="http://schemas.openxmlformats.org/officeDocument/2006/relationships" r:id="rId3"/>
            </a:rPr>
            <a:t>; markkinoiden riskipreemio) </a:t>
          </a:r>
          <a:r>
            <a:rPr lang="fi-FI" b="1" dirty="0"/>
            <a:t>. </a:t>
          </a:r>
          <a:endParaRPr lang="fi-FI" dirty="0"/>
        </a:p>
      </dgm:t>
    </dgm:pt>
    <dgm:pt modelId="{554260DC-BF95-4C07-A8DB-9D571FED5DE2}" type="parTrans" cxnId="{51692B87-8D65-4D2C-8FC4-D8B9477FC972}">
      <dgm:prSet/>
      <dgm:spPr/>
      <dgm:t>
        <a:bodyPr/>
        <a:lstStyle/>
        <a:p>
          <a:endParaRPr lang="fi-FI"/>
        </a:p>
      </dgm:t>
    </dgm:pt>
    <dgm:pt modelId="{D6D3F96B-DBDD-4819-9D61-5E2506356BA0}" type="sibTrans" cxnId="{51692B87-8D65-4D2C-8FC4-D8B9477FC972}">
      <dgm:prSet/>
      <dgm:spPr/>
      <dgm:t>
        <a:bodyPr/>
        <a:lstStyle/>
        <a:p>
          <a:endParaRPr lang="fi-FI"/>
        </a:p>
      </dgm:t>
    </dgm:pt>
    <dgm:pt modelId="{C63B2F81-AAFA-4052-8F8F-E0C5235DA038}" type="pres">
      <dgm:prSet presAssocID="{A5AE2082-536C-4040-BFD7-556772CCC757}" presName="outerComposite" presStyleCnt="0">
        <dgm:presLayoutVars>
          <dgm:chMax val="5"/>
          <dgm:dir/>
          <dgm:resizeHandles val="exact"/>
        </dgm:presLayoutVars>
      </dgm:prSet>
      <dgm:spPr/>
    </dgm:pt>
    <dgm:pt modelId="{FCF28939-0CD4-4467-8161-717DAAF256BD}" type="pres">
      <dgm:prSet presAssocID="{A5AE2082-536C-4040-BFD7-556772CCC757}" presName="dummyMaxCanvas" presStyleCnt="0">
        <dgm:presLayoutVars/>
      </dgm:prSet>
      <dgm:spPr/>
    </dgm:pt>
    <dgm:pt modelId="{F3A155DD-3403-41E5-9A2C-2BF01DD9D6E9}" type="pres">
      <dgm:prSet presAssocID="{A5AE2082-536C-4040-BFD7-556772CCC757}" presName="TwoNodes_1" presStyleLbl="node1" presStyleIdx="0" presStyleCnt="2">
        <dgm:presLayoutVars>
          <dgm:bulletEnabled val="1"/>
        </dgm:presLayoutVars>
      </dgm:prSet>
      <dgm:spPr/>
    </dgm:pt>
    <dgm:pt modelId="{CA182966-C697-40E5-858C-8D6998D733AC}" type="pres">
      <dgm:prSet presAssocID="{A5AE2082-536C-4040-BFD7-556772CCC757}" presName="TwoNodes_2" presStyleLbl="node1" presStyleIdx="1" presStyleCnt="2">
        <dgm:presLayoutVars>
          <dgm:bulletEnabled val="1"/>
        </dgm:presLayoutVars>
      </dgm:prSet>
      <dgm:spPr/>
    </dgm:pt>
    <dgm:pt modelId="{2BCF09E7-77C2-4372-93A0-55C870966E08}" type="pres">
      <dgm:prSet presAssocID="{A5AE2082-536C-4040-BFD7-556772CCC757}" presName="TwoConn_1-2" presStyleLbl="fgAccFollowNode1" presStyleIdx="0" presStyleCnt="1">
        <dgm:presLayoutVars>
          <dgm:bulletEnabled val="1"/>
        </dgm:presLayoutVars>
      </dgm:prSet>
      <dgm:spPr/>
    </dgm:pt>
    <dgm:pt modelId="{E6C7BA82-3634-4BDE-818D-670BC43AB2F6}" type="pres">
      <dgm:prSet presAssocID="{A5AE2082-536C-4040-BFD7-556772CCC757}" presName="TwoNodes_1_text" presStyleLbl="node1" presStyleIdx="1" presStyleCnt="2">
        <dgm:presLayoutVars>
          <dgm:bulletEnabled val="1"/>
        </dgm:presLayoutVars>
      </dgm:prSet>
      <dgm:spPr/>
    </dgm:pt>
    <dgm:pt modelId="{C9F96DDB-D7C0-4274-ABAB-B1E4783CC226}" type="pres">
      <dgm:prSet presAssocID="{A5AE2082-536C-4040-BFD7-556772CCC757}" presName="TwoNodes_2_text" presStyleLbl="node1" presStyleIdx="1" presStyleCnt="2">
        <dgm:presLayoutVars>
          <dgm:bulletEnabled val="1"/>
        </dgm:presLayoutVars>
      </dgm:prSet>
      <dgm:spPr/>
    </dgm:pt>
  </dgm:ptLst>
  <dgm:cxnLst>
    <dgm:cxn modelId="{46356226-1CBD-4344-96B3-B332C653481D}" type="presOf" srcId="{0DAE7F72-1068-4FEC-B165-059768C4BAC9}" destId="{2BCF09E7-77C2-4372-93A0-55C870966E08}" srcOrd="0" destOrd="0" presId="urn:microsoft.com/office/officeart/2005/8/layout/vProcess5"/>
    <dgm:cxn modelId="{4D1E757E-01AD-4181-B79E-364A71489330}" type="presOf" srcId="{C7D4BDFC-A0D2-446E-B0D8-83002BB99213}" destId="{CA182966-C697-40E5-858C-8D6998D733AC}" srcOrd="0" destOrd="0" presId="urn:microsoft.com/office/officeart/2005/8/layout/vProcess5"/>
    <dgm:cxn modelId="{6C4A1E85-FA89-4F8F-A85F-73C2049A8EEA}" srcId="{A5AE2082-536C-4040-BFD7-556772CCC757}" destId="{9C9F0D9D-890F-4D35-BB48-89AB8B49FB4B}" srcOrd="0" destOrd="0" parTransId="{A3E48ED4-015B-4E64-BA40-4D777B13E2E0}" sibTransId="{0DAE7F72-1068-4FEC-B165-059768C4BAC9}"/>
    <dgm:cxn modelId="{51692B87-8D65-4D2C-8FC4-D8B9477FC972}" srcId="{A5AE2082-536C-4040-BFD7-556772CCC757}" destId="{C7D4BDFC-A0D2-446E-B0D8-83002BB99213}" srcOrd="1" destOrd="0" parTransId="{554260DC-BF95-4C07-A8DB-9D571FED5DE2}" sibTransId="{D6D3F96B-DBDD-4819-9D61-5E2506356BA0}"/>
    <dgm:cxn modelId="{8CEB2190-2BC8-4F00-9D94-3A7741C48592}" type="presOf" srcId="{9C9F0D9D-890F-4D35-BB48-89AB8B49FB4B}" destId="{E6C7BA82-3634-4BDE-818D-670BC43AB2F6}" srcOrd="1" destOrd="0" presId="urn:microsoft.com/office/officeart/2005/8/layout/vProcess5"/>
    <dgm:cxn modelId="{7A83FEA2-EB7E-4CFF-9E35-B0EE8A0CC9BA}" type="presOf" srcId="{9C9F0D9D-890F-4D35-BB48-89AB8B49FB4B}" destId="{F3A155DD-3403-41E5-9A2C-2BF01DD9D6E9}" srcOrd="0" destOrd="0" presId="urn:microsoft.com/office/officeart/2005/8/layout/vProcess5"/>
    <dgm:cxn modelId="{FC5D77BC-C2D1-41C9-B545-7C690E9B6622}" type="presOf" srcId="{A5AE2082-536C-4040-BFD7-556772CCC757}" destId="{C63B2F81-AAFA-4052-8F8F-E0C5235DA038}" srcOrd="0" destOrd="0" presId="urn:microsoft.com/office/officeart/2005/8/layout/vProcess5"/>
    <dgm:cxn modelId="{562CACC2-D4D8-48F8-A691-5538E3EA637F}" type="presOf" srcId="{C7D4BDFC-A0D2-446E-B0D8-83002BB99213}" destId="{C9F96DDB-D7C0-4274-ABAB-B1E4783CC226}" srcOrd="1" destOrd="0" presId="urn:microsoft.com/office/officeart/2005/8/layout/vProcess5"/>
    <dgm:cxn modelId="{D35C0AE3-40CC-4C4A-A28F-EC80B356B61E}" type="presParOf" srcId="{C63B2F81-AAFA-4052-8F8F-E0C5235DA038}" destId="{FCF28939-0CD4-4467-8161-717DAAF256BD}" srcOrd="0" destOrd="0" presId="urn:microsoft.com/office/officeart/2005/8/layout/vProcess5"/>
    <dgm:cxn modelId="{990EFEEF-562D-4A8B-82AC-36CF0C61B8C3}" type="presParOf" srcId="{C63B2F81-AAFA-4052-8F8F-E0C5235DA038}" destId="{F3A155DD-3403-41E5-9A2C-2BF01DD9D6E9}" srcOrd="1" destOrd="0" presId="urn:microsoft.com/office/officeart/2005/8/layout/vProcess5"/>
    <dgm:cxn modelId="{C3D73955-6FAB-4291-ADA9-A3DD9BA422E1}" type="presParOf" srcId="{C63B2F81-AAFA-4052-8F8F-E0C5235DA038}" destId="{CA182966-C697-40E5-858C-8D6998D733AC}" srcOrd="2" destOrd="0" presId="urn:microsoft.com/office/officeart/2005/8/layout/vProcess5"/>
    <dgm:cxn modelId="{0E7E2819-8DD0-4E2B-A913-913CF593D8F2}" type="presParOf" srcId="{C63B2F81-AAFA-4052-8F8F-E0C5235DA038}" destId="{2BCF09E7-77C2-4372-93A0-55C870966E08}" srcOrd="3" destOrd="0" presId="urn:microsoft.com/office/officeart/2005/8/layout/vProcess5"/>
    <dgm:cxn modelId="{7ADB5640-2A91-4A50-9726-4A9A8C148B54}" type="presParOf" srcId="{C63B2F81-AAFA-4052-8F8F-E0C5235DA038}" destId="{E6C7BA82-3634-4BDE-818D-670BC43AB2F6}" srcOrd="4" destOrd="0" presId="urn:microsoft.com/office/officeart/2005/8/layout/vProcess5"/>
    <dgm:cxn modelId="{E96B29E6-21F9-4EAA-97A8-F5D6966F1675}" type="presParOf" srcId="{C63B2F81-AAFA-4052-8F8F-E0C5235DA038}" destId="{C9F96DDB-D7C0-4274-ABAB-B1E4783CC226}"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F95D9D4-234C-4CA2-B13A-525E6F3F1224}"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fi-FI"/>
        </a:p>
      </dgm:t>
    </dgm:pt>
    <dgm:pt modelId="{E958CF7B-FFED-447D-A342-D9069C057848}">
      <dgm:prSet/>
      <dgm:spPr/>
      <dgm:t>
        <a:bodyPr/>
        <a:lstStyle/>
        <a:p>
          <a:r>
            <a:rPr lang="fi-FI" b="1" dirty="0"/>
            <a:t>Hinnoittelumallit liittyvät yksittäisiin arvopapereihin</a:t>
          </a:r>
          <a:endParaRPr lang="fi-FI" dirty="0"/>
        </a:p>
      </dgm:t>
    </dgm:pt>
    <dgm:pt modelId="{48417BB7-0DCD-4D8F-85DB-8C873731CBAD}" type="parTrans" cxnId="{68B07952-489B-45FA-95B6-741BBA103AD5}">
      <dgm:prSet/>
      <dgm:spPr/>
      <dgm:t>
        <a:bodyPr/>
        <a:lstStyle/>
        <a:p>
          <a:endParaRPr lang="fi-FI"/>
        </a:p>
      </dgm:t>
    </dgm:pt>
    <dgm:pt modelId="{9E39D5B2-F796-4570-BADD-FB4CFB230B11}" type="sibTrans" cxnId="{68B07952-489B-45FA-95B6-741BBA103AD5}">
      <dgm:prSet/>
      <dgm:spPr/>
      <dgm:t>
        <a:bodyPr/>
        <a:lstStyle/>
        <a:p>
          <a:endParaRPr lang="fi-FI"/>
        </a:p>
      </dgm:t>
    </dgm:pt>
    <dgm:pt modelId="{BE2ECB40-3065-42C0-B3FC-78A82E15284C}">
      <dgm:prSet/>
      <dgm:spPr/>
      <dgm:t>
        <a:bodyPr/>
        <a:lstStyle/>
        <a:p>
          <a:r>
            <a:rPr lang="fi-FI" b="1" dirty="0"/>
            <a:t>Tarkoituksena ei ole korjata markkinoiden hintamekanismien toimintaa yleensä, mutta  </a:t>
          </a:r>
          <a:endParaRPr lang="fi-FI" dirty="0"/>
        </a:p>
      </dgm:t>
    </dgm:pt>
    <dgm:pt modelId="{7B04599E-E74A-4627-9AB3-DDCBF2C3D21F}" type="parTrans" cxnId="{A718E203-DB20-4069-A375-1E9F6147451E}">
      <dgm:prSet/>
      <dgm:spPr/>
      <dgm:t>
        <a:bodyPr/>
        <a:lstStyle/>
        <a:p>
          <a:endParaRPr lang="fi-FI"/>
        </a:p>
      </dgm:t>
    </dgm:pt>
    <dgm:pt modelId="{BE51A5F3-1256-433E-B9B9-A744FEC7A292}" type="sibTrans" cxnId="{A718E203-DB20-4069-A375-1E9F6147451E}">
      <dgm:prSet/>
      <dgm:spPr/>
      <dgm:t>
        <a:bodyPr/>
        <a:lstStyle/>
        <a:p>
          <a:endParaRPr lang="fi-FI"/>
        </a:p>
      </dgm:t>
    </dgm:pt>
    <dgm:pt modelId="{649462AC-307D-4CA5-9397-F9BA8CAC4AA5}">
      <dgm:prSet/>
      <dgm:spPr/>
      <dgm:t>
        <a:bodyPr/>
        <a:lstStyle/>
        <a:p>
          <a:r>
            <a:rPr lang="fi-FI" b="1" dirty="0"/>
            <a:t>Joissakin tapauksissa niillä voi olla laajempi vaikutus arvopaperin hinnanmuodostukseen ja jopa beetakertoimeen. </a:t>
          </a:r>
          <a:endParaRPr lang="fi-FI" dirty="0"/>
        </a:p>
      </dgm:t>
    </dgm:pt>
    <dgm:pt modelId="{B11B4F91-1252-4B39-8AE8-7046D030AB98}" type="parTrans" cxnId="{EE514F23-5C15-4394-AE0E-6D54822444C1}">
      <dgm:prSet/>
      <dgm:spPr/>
      <dgm:t>
        <a:bodyPr/>
        <a:lstStyle/>
        <a:p>
          <a:endParaRPr lang="fi-FI"/>
        </a:p>
      </dgm:t>
    </dgm:pt>
    <dgm:pt modelId="{C5E7D68B-05AF-4F2F-A871-A6FDC72262EE}" type="sibTrans" cxnId="{EE514F23-5C15-4394-AE0E-6D54822444C1}">
      <dgm:prSet/>
      <dgm:spPr/>
      <dgm:t>
        <a:bodyPr/>
        <a:lstStyle/>
        <a:p>
          <a:endParaRPr lang="fi-FI"/>
        </a:p>
      </dgm:t>
    </dgm:pt>
    <dgm:pt modelId="{3D4DD251-6EBA-42D1-8FAF-EA2A8C452EB2}">
      <dgm:prSet/>
      <dgm:spPr/>
      <dgm:t>
        <a:bodyPr/>
        <a:lstStyle/>
        <a:p>
          <a:r>
            <a:rPr lang="fi-FI" b="1" dirty="0"/>
            <a:t>Mutta vahingonkorvauksen arvioinnissa esim. tiedonantohäiriöiden yhteydessä, niiden roolin on rajoittunut: </a:t>
          </a:r>
          <a:endParaRPr lang="fi-FI" dirty="0"/>
        </a:p>
      </dgm:t>
    </dgm:pt>
    <dgm:pt modelId="{02D5BADF-11A2-4A99-803A-605C1F82DDC8}" type="parTrans" cxnId="{C13217AF-F416-4802-8B56-C48E02BAF573}">
      <dgm:prSet/>
      <dgm:spPr/>
      <dgm:t>
        <a:bodyPr/>
        <a:lstStyle/>
        <a:p>
          <a:endParaRPr lang="fi-FI"/>
        </a:p>
      </dgm:t>
    </dgm:pt>
    <dgm:pt modelId="{F6AF6ABB-4717-4C84-AA5C-8FF575E376DA}" type="sibTrans" cxnId="{C13217AF-F416-4802-8B56-C48E02BAF573}">
      <dgm:prSet/>
      <dgm:spPr/>
      <dgm:t>
        <a:bodyPr/>
        <a:lstStyle/>
        <a:p>
          <a:endParaRPr lang="fi-FI"/>
        </a:p>
      </dgm:t>
    </dgm:pt>
    <dgm:pt modelId="{6E44A408-87EF-46A4-ABB3-13B91164007C}">
      <dgm:prSet/>
      <dgm:spPr/>
      <dgm:t>
        <a:bodyPr/>
        <a:lstStyle/>
        <a:p>
          <a:r>
            <a:rPr lang="fi-FI" b="1" dirty="0"/>
            <a:t>Korvauksen tulisi perustua lähinnä markkinakehitykseen eikä arvopaperin ”oikeaan” hintaan”. </a:t>
          </a:r>
          <a:endParaRPr lang="fi-FI" dirty="0"/>
        </a:p>
      </dgm:t>
    </dgm:pt>
    <dgm:pt modelId="{4E7FF69C-C09C-4FDC-9EE2-F8C0C15DF17D}" type="parTrans" cxnId="{F6176F20-F34F-4E66-AC24-0B07B6F584E3}">
      <dgm:prSet/>
      <dgm:spPr/>
      <dgm:t>
        <a:bodyPr/>
        <a:lstStyle/>
        <a:p>
          <a:endParaRPr lang="fi-FI"/>
        </a:p>
      </dgm:t>
    </dgm:pt>
    <dgm:pt modelId="{3149962F-A828-42C0-8EB2-28AE6A8C93D0}" type="sibTrans" cxnId="{F6176F20-F34F-4E66-AC24-0B07B6F584E3}">
      <dgm:prSet/>
      <dgm:spPr/>
      <dgm:t>
        <a:bodyPr/>
        <a:lstStyle/>
        <a:p>
          <a:endParaRPr lang="fi-FI"/>
        </a:p>
      </dgm:t>
    </dgm:pt>
    <dgm:pt modelId="{285BECD8-D5C6-4EF1-A761-3CB69FC5AF6B}" type="pres">
      <dgm:prSet presAssocID="{4F95D9D4-234C-4CA2-B13A-525E6F3F1224}" presName="outerComposite" presStyleCnt="0">
        <dgm:presLayoutVars>
          <dgm:chMax val="5"/>
          <dgm:dir/>
          <dgm:resizeHandles val="exact"/>
        </dgm:presLayoutVars>
      </dgm:prSet>
      <dgm:spPr/>
    </dgm:pt>
    <dgm:pt modelId="{BC227974-174D-4E63-B01F-CA664D7BDBD6}" type="pres">
      <dgm:prSet presAssocID="{4F95D9D4-234C-4CA2-B13A-525E6F3F1224}" presName="dummyMaxCanvas" presStyleCnt="0">
        <dgm:presLayoutVars/>
      </dgm:prSet>
      <dgm:spPr/>
    </dgm:pt>
    <dgm:pt modelId="{D0C551E2-2A15-4437-93E8-2D136392EE7E}" type="pres">
      <dgm:prSet presAssocID="{4F95D9D4-234C-4CA2-B13A-525E6F3F1224}" presName="FiveNodes_1" presStyleLbl="node1" presStyleIdx="0" presStyleCnt="5">
        <dgm:presLayoutVars>
          <dgm:bulletEnabled val="1"/>
        </dgm:presLayoutVars>
      </dgm:prSet>
      <dgm:spPr/>
    </dgm:pt>
    <dgm:pt modelId="{0BFDB1A0-3E6E-4736-AB6B-50706DE1F8F7}" type="pres">
      <dgm:prSet presAssocID="{4F95D9D4-234C-4CA2-B13A-525E6F3F1224}" presName="FiveNodes_2" presStyleLbl="node1" presStyleIdx="1" presStyleCnt="5">
        <dgm:presLayoutVars>
          <dgm:bulletEnabled val="1"/>
        </dgm:presLayoutVars>
      </dgm:prSet>
      <dgm:spPr/>
    </dgm:pt>
    <dgm:pt modelId="{05253662-0E5E-46B0-B70D-F72AD4DB57EA}" type="pres">
      <dgm:prSet presAssocID="{4F95D9D4-234C-4CA2-B13A-525E6F3F1224}" presName="FiveNodes_3" presStyleLbl="node1" presStyleIdx="2" presStyleCnt="5">
        <dgm:presLayoutVars>
          <dgm:bulletEnabled val="1"/>
        </dgm:presLayoutVars>
      </dgm:prSet>
      <dgm:spPr/>
    </dgm:pt>
    <dgm:pt modelId="{5D8599D2-67FB-4669-BE45-4ACCA4A98F04}" type="pres">
      <dgm:prSet presAssocID="{4F95D9D4-234C-4CA2-B13A-525E6F3F1224}" presName="FiveNodes_4" presStyleLbl="node1" presStyleIdx="3" presStyleCnt="5">
        <dgm:presLayoutVars>
          <dgm:bulletEnabled val="1"/>
        </dgm:presLayoutVars>
      </dgm:prSet>
      <dgm:spPr/>
    </dgm:pt>
    <dgm:pt modelId="{4D210E11-20AA-4C20-A2EF-B6B3E589D3F0}" type="pres">
      <dgm:prSet presAssocID="{4F95D9D4-234C-4CA2-B13A-525E6F3F1224}" presName="FiveNodes_5" presStyleLbl="node1" presStyleIdx="4" presStyleCnt="5">
        <dgm:presLayoutVars>
          <dgm:bulletEnabled val="1"/>
        </dgm:presLayoutVars>
      </dgm:prSet>
      <dgm:spPr/>
    </dgm:pt>
    <dgm:pt modelId="{46937CF0-5127-4AC8-B41F-40448EF47705}" type="pres">
      <dgm:prSet presAssocID="{4F95D9D4-234C-4CA2-B13A-525E6F3F1224}" presName="FiveConn_1-2" presStyleLbl="fgAccFollowNode1" presStyleIdx="0" presStyleCnt="4">
        <dgm:presLayoutVars>
          <dgm:bulletEnabled val="1"/>
        </dgm:presLayoutVars>
      </dgm:prSet>
      <dgm:spPr/>
    </dgm:pt>
    <dgm:pt modelId="{F11ECC48-704C-4873-B376-0BDFFDF7F068}" type="pres">
      <dgm:prSet presAssocID="{4F95D9D4-234C-4CA2-B13A-525E6F3F1224}" presName="FiveConn_2-3" presStyleLbl="fgAccFollowNode1" presStyleIdx="1" presStyleCnt="4">
        <dgm:presLayoutVars>
          <dgm:bulletEnabled val="1"/>
        </dgm:presLayoutVars>
      </dgm:prSet>
      <dgm:spPr/>
    </dgm:pt>
    <dgm:pt modelId="{A9B4964E-3DD1-4B50-ADCB-D777AE40B7A8}" type="pres">
      <dgm:prSet presAssocID="{4F95D9D4-234C-4CA2-B13A-525E6F3F1224}" presName="FiveConn_3-4" presStyleLbl="fgAccFollowNode1" presStyleIdx="2" presStyleCnt="4">
        <dgm:presLayoutVars>
          <dgm:bulletEnabled val="1"/>
        </dgm:presLayoutVars>
      </dgm:prSet>
      <dgm:spPr/>
    </dgm:pt>
    <dgm:pt modelId="{028F57B2-D034-4724-A9ED-38C0A3001802}" type="pres">
      <dgm:prSet presAssocID="{4F95D9D4-234C-4CA2-B13A-525E6F3F1224}" presName="FiveConn_4-5" presStyleLbl="fgAccFollowNode1" presStyleIdx="3" presStyleCnt="4">
        <dgm:presLayoutVars>
          <dgm:bulletEnabled val="1"/>
        </dgm:presLayoutVars>
      </dgm:prSet>
      <dgm:spPr/>
    </dgm:pt>
    <dgm:pt modelId="{E0BBE468-695C-47A5-8BAB-7A0E125C90C8}" type="pres">
      <dgm:prSet presAssocID="{4F95D9D4-234C-4CA2-B13A-525E6F3F1224}" presName="FiveNodes_1_text" presStyleLbl="node1" presStyleIdx="4" presStyleCnt="5">
        <dgm:presLayoutVars>
          <dgm:bulletEnabled val="1"/>
        </dgm:presLayoutVars>
      </dgm:prSet>
      <dgm:spPr/>
    </dgm:pt>
    <dgm:pt modelId="{D4CDC9C6-FE60-4939-BAB8-4FD2C3CE6B53}" type="pres">
      <dgm:prSet presAssocID="{4F95D9D4-234C-4CA2-B13A-525E6F3F1224}" presName="FiveNodes_2_text" presStyleLbl="node1" presStyleIdx="4" presStyleCnt="5">
        <dgm:presLayoutVars>
          <dgm:bulletEnabled val="1"/>
        </dgm:presLayoutVars>
      </dgm:prSet>
      <dgm:spPr/>
    </dgm:pt>
    <dgm:pt modelId="{B7E5B673-B1FA-40BC-AB59-B0F55DD79FC4}" type="pres">
      <dgm:prSet presAssocID="{4F95D9D4-234C-4CA2-B13A-525E6F3F1224}" presName="FiveNodes_3_text" presStyleLbl="node1" presStyleIdx="4" presStyleCnt="5">
        <dgm:presLayoutVars>
          <dgm:bulletEnabled val="1"/>
        </dgm:presLayoutVars>
      </dgm:prSet>
      <dgm:spPr/>
    </dgm:pt>
    <dgm:pt modelId="{F35DB714-04FF-4776-A274-0A99FEDB206E}" type="pres">
      <dgm:prSet presAssocID="{4F95D9D4-234C-4CA2-B13A-525E6F3F1224}" presName="FiveNodes_4_text" presStyleLbl="node1" presStyleIdx="4" presStyleCnt="5">
        <dgm:presLayoutVars>
          <dgm:bulletEnabled val="1"/>
        </dgm:presLayoutVars>
      </dgm:prSet>
      <dgm:spPr/>
    </dgm:pt>
    <dgm:pt modelId="{5525589A-11DD-4FDC-9D65-0A02A0CFB0BA}" type="pres">
      <dgm:prSet presAssocID="{4F95D9D4-234C-4CA2-B13A-525E6F3F1224}" presName="FiveNodes_5_text" presStyleLbl="node1" presStyleIdx="4" presStyleCnt="5">
        <dgm:presLayoutVars>
          <dgm:bulletEnabled val="1"/>
        </dgm:presLayoutVars>
      </dgm:prSet>
      <dgm:spPr/>
    </dgm:pt>
  </dgm:ptLst>
  <dgm:cxnLst>
    <dgm:cxn modelId="{A718E203-DB20-4069-A375-1E9F6147451E}" srcId="{4F95D9D4-234C-4CA2-B13A-525E6F3F1224}" destId="{BE2ECB40-3065-42C0-B3FC-78A82E15284C}" srcOrd="1" destOrd="0" parTransId="{7B04599E-E74A-4627-9AB3-DDCBF2C3D21F}" sibTransId="{BE51A5F3-1256-433E-B9B9-A744FEC7A292}"/>
    <dgm:cxn modelId="{484F801D-3307-49DA-BC70-BAF6519AC455}" type="presOf" srcId="{649462AC-307D-4CA5-9397-F9BA8CAC4AA5}" destId="{B7E5B673-B1FA-40BC-AB59-B0F55DD79FC4}" srcOrd="1" destOrd="0" presId="urn:microsoft.com/office/officeart/2005/8/layout/vProcess5"/>
    <dgm:cxn modelId="{F6176F20-F34F-4E66-AC24-0B07B6F584E3}" srcId="{4F95D9D4-234C-4CA2-B13A-525E6F3F1224}" destId="{6E44A408-87EF-46A4-ABB3-13B91164007C}" srcOrd="4" destOrd="0" parTransId="{4E7FF69C-C09C-4FDC-9EE2-F8C0C15DF17D}" sibTransId="{3149962F-A828-42C0-8EB2-28AE6A8C93D0}"/>
    <dgm:cxn modelId="{EE514F23-5C15-4394-AE0E-6D54822444C1}" srcId="{4F95D9D4-234C-4CA2-B13A-525E6F3F1224}" destId="{649462AC-307D-4CA5-9397-F9BA8CAC4AA5}" srcOrd="2" destOrd="0" parTransId="{B11B4F91-1252-4B39-8AE8-7046D030AB98}" sibTransId="{C5E7D68B-05AF-4F2F-A871-A6FDC72262EE}"/>
    <dgm:cxn modelId="{CB7D2224-227F-4AA3-9069-8B6E4457E30B}" type="presOf" srcId="{4F95D9D4-234C-4CA2-B13A-525E6F3F1224}" destId="{285BECD8-D5C6-4EF1-A761-3CB69FC5AF6B}" srcOrd="0" destOrd="0" presId="urn:microsoft.com/office/officeart/2005/8/layout/vProcess5"/>
    <dgm:cxn modelId="{BA6F3026-582E-482B-A16C-F449A8ACF086}" type="presOf" srcId="{6E44A408-87EF-46A4-ABB3-13B91164007C}" destId="{5525589A-11DD-4FDC-9D65-0A02A0CFB0BA}" srcOrd="1" destOrd="0" presId="urn:microsoft.com/office/officeart/2005/8/layout/vProcess5"/>
    <dgm:cxn modelId="{9ECCA334-DDD4-43EA-96C1-E4C53C284A5D}" type="presOf" srcId="{BE2ECB40-3065-42C0-B3FC-78A82E15284C}" destId="{0BFDB1A0-3E6E-4736-AB6B-50706DE1F8F7}" srcOrd="0" destOrd="0" presId="urn:microsoft.com/office/officeart/2005/8/layout/vProcess5"/>
    <dgm:cxn modelId="{86AD7B60-81D4-4571-A444-3B8C0C775B19}" type="presOf" srcId="{3D4DD251-6EBA-42D1-8FAF-EA2A8C452EB2}" destId="{5D8599D2-67FB-4669-BE45-4ACCA4A98F04}" srcOrd="0" destOrd="0" presId="urn:microsoft.com/office/officeart/2005/8/layout/vProcess5"/>
    <dgm:cxn modelId="{3AAD476E-D1C3-46F6-9EB5-292D3CB3ABBB}" type="presOf" srcId="{E958CF7B-FFED-447D-A342-D9069C057848}" destId="{D0C551E2-2A15-4437-93E8-2D136392EE7E}" srcOrd="0" destOrd="0" presId="urn:microsoft.com/office/officeart/2005/8/layout/vProcess5"/>
    <dgm:cxn modelId="{069CFE4E-3084-44DB-80F6-9535D6AD75D9}" type="presOf" srcId="{6E44A408-87EF-46A4-ABB3-13B91164007C}" destId="{4D210E11-20AA-4C20-A2EF-B6B3E589D3F0}" srcOrd="0" destOrd="0" presId="urn:microsoft.com/office/officeart/2005/8/layout/vProcess5"/>
    <dgm:cxn modelId="{68B07952-489B-45FA-95B6-741BBA103AD5}" srcId="{4F95D9D4-234C-4CA2-B13A-525E6F3F1224}" destId="{E958CF7B-FFED-447D-A342-D9069C057848}" srcOrd="0" destOrd="0" parTransId="{48417BB7-0DCD-4D8F-85DB-8C873731CBAD}" sibTransId="{9E39D5B2-F796-4570-BADD-FB4CFB230B11}"/>
    <dgm:cxn modelId="{3392E455-BF17-402D-9AFD-9571308B9D54}" type="presOf" srcId="{9E39D5B2-F796-4570-BADD-FB4CFB230B11}" destId="{46937CF0-5127-4AC8-B41F-40448EF47705}" srcOrd="0" destOrd="0" presId="urn:microsoft.com/office/officeart/2005/8/layout/vProcess5"/>
    <dgm:cxn modelId="{B51EF699-03AA-4C2A-9F2B-E54BA424E2E9}" type="presOf" srcId="{F6AF6ABB-4717-4C84-AA5C-8FF575E376DA}" destId="{028F57B2-D034-4724-A9ED-38C0A3001802}" srcOrd="0" destOrd="0" presId="urn:microsoft.com/office/officeart/2005/8/layout/vProcess5"/>
    <dgm:cxn modelId="{3DDC5DAC-70E7-4D7A-9AB1-FE12BE232896}" type="presOf" srcId="{C5E7D68B-05AF-4F2F-A871-A6FDC72262EE}" destId="{A9B4964E-3DD1-4B50-ADCB-D777AE40B7A8}" srcOrd="0" destOrd="0" presId="urn:microsoft.com/office/officeart/2005/8/layout/vProcess5"/>
    <dgm:cxn modelId="{C13217AF-F416-4802-8B56-C48E02BAF573}" srcId="{4F95D9D4-234C-4CA2-B13A-525E6F3F1224}" destId="{3D4DD251-6EBA-42D1-8FAF-EA2A8C452EB2}" srcOrd="3" destOrd="0" parTransId="{02D5BADF-11A2-4A99-803A-605C1F82DDC8}" sibTransId="{F6AF6ABB-4717-4C84-AA5C-8FF575E376DA}"/>
    <dgm:cxn modelId="{DDE177D6-6708-4FEF-8B8E-A1002DCBA3E4}" type="presOf" srcId="{BE2ECB40-3065-42C0-B3FC-78A82E15284C}" destId="{D4CDC9C6-FE60-4939-BAB8-4FD2C3CE6B53}" srcOrd="1" destOrd="0" presId="urn:microsoft.com/office/officeart/2005/8/layout/vProcess5"/>
    <dgm:cxn modelId="{C1F449DB-793C-4D2C-946E-13667CC26B14}" type="presOf" srcId="{649462AC-307D-4CA5-9397-F9BA8CAC4AA5}" destId="{05253662-0E5E-46B0-B70D-F72AD4DB57EA}" srcOrd="0" destOrd="0" presId="urn:microsoft.com/office/officeart/2005/8/layout/vProcess5"/>
    <dgm:cxn modelId="{D2687DEA-9DD0-47F9-8AEB-086567394695}" type="presOf" srcId="{3D4DD251-6EBA-42D1-8FAF-EA2A8C452EB2}" destId="{F35DB714-04FF-4776-A274-0A99FEDB206E}" srcOrd="1" destOrd="0" presId="urn:microsoft.com/office/officeart/2005/8/layout/vProcess5"/>
    <dgm:cxn modelId="{39DCFAFB-D7B6-44F0-9C4B-7C400F098FCC}" type="presOf" srcId="{E958CF7B-FFED-447D-A342-D9069C057848}" destId="{E0BBE468-695C-47A5-8BAB-7A0E125C90C8}" srcOrd="1" destOrd="0" presId="urn:microsoft.com/office/officeart/2005/8/layout/vProcess5"/>
    <dgm:cxn modelId="{F95685FE-AAA1-451D-A46C-D77D4F69E95B}" type="presOf" srcId="{BE51A5F3-1256-433E-B9B9-A744FEC7A292}" destId="{F11ECC48-704C-4873-B376-0BDFFDF7F068}" srcOrd="0" destOrd="0" presId="urn:microsoft.com/office/officeart/2005/8/layout/vProcess5"/>
    <dgm:cxn modelId="{F99FEEBB-2DF9-4898-8AE8-393AD8545E74}" type="presParOf" srcId="{285BECD8-D5C6-4EF1-A761-3CB69FC5AF6B}" destId="{BC227974-174D-4E63-B01F-CA664D7BDBD6}" srcOrd="0" destOrd="0" presId="urn:microsoft.com/office/officeart/2005/8/layout/vProcess5"/>
    <dgm:cxn modelId="{D9DB3165-C4F8-46F5-B0EB-F3524CFAF779}" type="presParOf" srcId="{285BECD8-D5C6-4EF1-A761-3CB69FC5AF6B}" destId="{D0C551E2-2A15-4437-93E8-2D136392EE7E}" srcOrd="1" destOrd="0" presId="urn:microsoft.com/office/officeart/2005/8/layout/vProcess5"/>
    <dgm:cxn modelId="{639C8927-8782-45D9-B1C0-13D7319FF40A}" type="presParOf" srcId="{285BECD8-D5C6-4EF1-A761-3CB69FC5AF6B}" destId="{0BFDB1A0-3E6E-4736-AB6B-50706DE1F8F7}" srcOrd="2" destOrd="0" presId="urn:microsoft.com/office/officeart/2005/8/layout/vProcess5"/>
    <dgm:cxn modelId="{BA100933-B758-41AB-81D1-C164A7C197DB}" type="presParOf" srcId="{285BECD8-D5C6-4EF1-A761-3CB69FC5AF6B}" destId="{05253662-0E5E-46B0-B70D-F72AD4DB57EA}" srcOrd="3" destOrd="0" presId="urn:microsoft.com/office/officeart/2005/8/layout/vProcess5"/>
    <dgm:cxn modelId="{948DFD4A-003D-4D7D-8D5A-4AD711B5DF09}" type="presParOf" srcId="{285BECD8-D5C6-4EF1-A761-3CB69FC5AF6B}" destId="{5D8599D2-67FB-4669-BE45-4ACCA4A98F04}" srcOrd="4" destOrd="0" presId="urn:microsoft.com/office/officeart/2005/8/layout/vProcess5"/>
    <dgm:cxn modelId="{1CFBEABB-BA70-4DAC-80B8-8E82FA6DB163}" type="presParOf" srcId="{285BECD8-D5C6-4EF1-A761-3CB69FC5AF6B}" destId="{4D210E11-20AA-4C20-A2EF-B6B3E589D3F0}" srcOrd="5" destOrd="0" presId="urn:microsoft.com/office/officeart/2005/8/layout/vProcess5"/>
    <dgm:cxn modelId="{08DAE07F-06AF-495B-BFF9-3F92E6C38FC3}" type="presParOf" srcId="{285BECD8-D5C6-4EF1-A761-3CB69FC5AF6B}" destId="{46937CF0-5127-4AC8-B41F-40448EF47705}" srcOrd="6" destOrd="0" presId="urn:microsoft.com/office/officeart/2005/8/layout/vProcess5"/>
    <dgm:cxn modelId="{223EBC80-6B74-433A-9879-AE4EDF0D0BBE}" type="presParOf" srcId="{285BECD8-D5C6-4EF1-A761-3CB69FC5AF6B}" destId="{F11ECC48-704C-4873-B376-0BDFFDF7F068}" srcOrd="7" destOrd="0" presId="urn:microsoft.com/office/officeart/2005/8/layout/vProcess5"/>
    <dgm:cxn modelId="{1EAFFA40-C1FE-4613-ADDD-8A9FA517C11D}" type="presParOf" srcId="{285BECD8-D5C6-4EF1-A761-3CB69FC5AF6B}" destId="{A9B4964E-3DD1-4B50-ADCB-D777AE40B7A8}" srcOrd="8" destOrd="0" presId="urn:microsoft.com/office/officeart/2005/8/layout/vProcess5"/>
    <dgm:cxn modelId="{72B80012-CF0D-4B60-AC4D-81B2EEF42A4E}" type="presParOf" srcId="{285BECD8-D5C6-4EF1-A761-3CB69FC5AF6B}" destId="{028F57B2-D034-4724-A9ED-38C0A3001802}" srcOrd="9" destOrd="0" presId="urn:microsoft.com/office/officeart/2005/8/layout/vProcess5"/>
    <dgm:cxn modelId="{EA739746-5021-4DCE-9AB8-0B96E316BC8E}" type="presParOf" srcId="{285BECD8-D5C6-4EF1-A761-3CB69FC5AF6B}" destId="{E0BBE468-695C-47A5-8BAB-7A0E125C90C8}" srcOrd="10" destOrd="0" presId="urn:microsoft.com/office/officeart/2005/8/layout/vProcess5"/>
    <dgm:cxn modelId="{7E3E2572-EAA5-409A-BE4E-FE3AFA3F1E9F}" type="presParOf" srcId="{285BECD8-D5C6-4EF1-A761-3CB69FC5AF6B}" destId="{D4CDC9C6-FE60-4939-BAB8-4FD2C3CE6B53}" srcOrd="11" destOrd="0" presId="urn:microsoft.com/office/officeart/2005/8/layout/vProcess5"/>
    <dgm:cxn modelId="{38EF03BF-776E-482C-A648-7F4DE58ED575}" type="presParOf" srcId="{285BECD8-D5C6-4EF1-A761-3CB69FC5AF6B}" destId="{B7E5B673-B1FA-40BC-AB59-B0F55DD79FC4}" srcOrd="12" destOrd="0" presId="urn:microsoft.com/office/officeart/2005/8/layout/vProcess5"/>
    <dgm:cxn modelId="{B25F61F9-661F-4347-A3A1-460742086666}" type="presParOf" srcId="{285BECD8-D5C6-4EF1-A761-3CB69FC5AF6B}" destId="{F35DB714-04FF-4776-A274-0A99FEDB206E}" srcOrd="13" destOrd="0" presId="urn:microsoft.com/office/officeart/2005/8/layout/vProcess5"/>
    <dgm:cxn modelId="{FD927486-23BA-4CA0-80F7-B17C507C2147}" type="presParOf" srcId="{285BECD8-D5C6-4EF1-A761-3CB69FC5AF6B}" destId="{5525589A-11DD-4FDC-9D65-0A02A0CFB0B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4F955E-420A-4B1B-9D3F-D370F787CDEE}" type="doc">
      <dgm:prSet loTypeId="urn:microsoft.com/office/officeart/2005/8/layout/process1" loCatId="process" qsTypeId="urn:microsoft.com/office/officeart/2005/8/quickstyle/3d5" qsCatId="3D" csTypeId="urn:microsoft.com/office/officeart/2005/8/colors/accent2_1" csCatId="accent2"/>
      <dgm:spPr/>
      <dgm:t>
        <a:bodyPr/>
        <a:lstStyle/>
        <a:p>
          <a:endParaRPr lang="fi-FI"/>
        </a:p>
      </dgm:t>
    </dgm:pt>
    <dgm:pt modelId="{5DA284A8-95C6-4725-8355-EFBF1766F7ED}">
      <dgm:prSet/>
      <dgm:spPr/>
      <dgm:t>
        <a:bodyPr/>
        <a:lstStyle/>
        <a:p>
          <a:r>
            <a:rPr lang="fi-FI" b="1" i="0" baseline="0"/>
            <a:t>KKO 2009:1 (kohta 45): Korkein oikeus toteaa, ettei voida osoittaa yhtä kaikkiin tapauksiin soveltuvaa tapaa arvioida sitä, miten sisäpiirintieto vaikuttaa arvopaperin kurssiin. Jos kysymys on yksittäisestä, kurssia voimakkaasti korottavasta tai laskevasta tiedosta, jonka vaikutus ilmenee välittömästi sen tultua markkinoille, arvio voidaan pääosin perustaa tiedon julkistamista välittömästi edeltävän ja sen julkistamisen jälkeisen kurssin erotukseen. Silloin kun markkinoille tulee samanaikaisesti tai pitemmällä aikajaksolla runsaasti muutakin arvopaperin kurssiin vaikuttavaa tietoa, yksittäisen tiedon vaikutusta on huomattavasti vaikeampi arvioida. Tällaisessa tilanteessa ei yleensä ole mahdollista tarkasti osoittaa yksittäisten tekijöiden, kuten markkinoilla olevan tietyn tiedon vaikutusta.</a:t>
          </a:r>
          <a:endParaRPr lang="fi-FI"/>
        </a:p>
      </dgm:t>
    </dgm:pt>
    <dgm:pt modelId="{AA2CF6B8-DD80-4358-9628-ADF507144D00}" type="parTrans" cxnId="{327A2437-C525-4E73-B474-613C04923FB5}">
      <dgm:prSet/>
      <dgm:spPr/>
      <dgm:t>
        <a:bodyPr/>
        <a:lstStyle/>
        <a:p>
          <a:endParaRPr lang="fi-FI"/>
        </a:p>
      </dgm:t>
    </dgm:pt>
    <dgm:pt modelId="{22C403F0-3EAC-4745-9CF5-6E89E8CC4821}" type="sibTrans" cxnId="{327A2437-C525-4E73-B474-613C04923FB5}">
      <dgm:prSet/>
      <dgm:spPr/>
      <dgm:t>
        <a:bodyPr/>
        <a:lstStyle/>
        <a:p>
          <a:endParaRPr lang="fi-FI"/>
        </a:p>
      </dgm:t>
    </dgm:pt>
    <dgm:pt modelId="{F8F9E453-8CB2-42F8-9DF0-6413F961E6F1}">
      <dgm:prSet/>
      <dgm:spPr/>
      <dgm:t>
        <a:bodyPr/>
        <a:lstStyle/>
        <a:p>
          <a:r>
            <a:rPr lang="fi-FI" b="1" i="0" baseline="0" dirty="0" err="1"/>
            <a:t>Dannenberg</a:t>
          </a:r>
          <a:r>
            <a:rPr lang="fi-FI" b="1" dirty="0"/>
            <a:t> ja </a:t>
          </a:r>
          <a:r>
            <a:rPr lang="fi-FI" b="1" i="0" baseline="0" dirty="0"/>
            <a:t>Turtiainen (2013) arvostelevat ratkaisua subjektiivisuudesta ja </a:t>
          </a:r>
          <a:r>
            <a:rPr lang="fi-FI" b="1" dirty="0"/>
            <a:t>ylimalkaisuudesta, joka voi johtaa esimerkiksi liian alhaisiin korvauksiin </a:t>
          </a:r>
          <a:endParaRPr lang="fi-FI" dirty="0"/>
        </a:p>
      </dgm:t>
    </dgm:pt>
    <dgm:pt modelId="{E5FF0E6E-6EF8-4197-A842-DEDEB1879CF6}" type="parTrans" cxnId="{81895C83-2B8D-4DD0-BA5B-E1AD1D65EB79}">
      <dgm:prSet/>
      <dgm:spPr/>
      <dgm:t>
        <a:bodyPr/>
        <a:lstStyle/>
        <a:p>
          <a:endParaRPr lang="fi-FI"/>
        </a:p>
      </dgm:t>
    </dgm:pt>
    <dgm:pt modelId="{155C993C-81A9-45DD-87FE-8373063B655B}" type="sibTrans" cxnId="{81895C83-2B8D-4DD0-BA5B-E1AD1D65EB79}">
      <dgm:prSet/>
      <dgm:spPr/>
      <dgm:t>
        <a:bodyPr/>
        <a:lstStyle/>
        <a:p>
          <a:endParaRPr lang="fi-FI"/>
        </a:p>
      </dgm:t>
    </dgm:pt>
    <dgm:pt modelId="{897F2792-846C-4B2A-89ED-C41BC2FDE9FC}">
      <dgm:prSet/>
      <dgm:spPr/>
      <dgm:t>
        <a:bodyPr/>
        <a:lstStyle/>
        <a:p>
          <a:r>
            <a:rPr lang="fi-FI" b="1" i="0" baseline="0"/>
            <a:t>Oikeusvarmuus ja oikeudenmukainen oikeudenkäynti voivat edellyttä</a:t>
          </a:r>
          <a:r>
            <a:rPr lang="fi-FI" b="1"/>
            <a:t>ä tarkempien menetelmien käyttämistä </a:t>
          </a:r>
          <a:endParaRPr lang="fi-FI"/>
        </a:p>
      </dgm:t>
    </dgm:pt>
    <dgm:pt modelId="{9D6CFAEA-B695-4D2B-B380-BA77CBDBCCD5}" type="parTrans" cxnId="{7A6CE38D-4B17-4A4E-A01D-5EEF59D63A10}">
      <dgm:prSet/>
      <dgm:spPr/>
      <dgm:t>
        <a:bodyPr/>
        <a:lstStyle/>
        <a:p>
          <a:endParaRPr lang="fi-FI"/>
        </a:p>
      </dgm:t>
    </dgm:pt>
    <dgm:pt modelId="{A8926D25-5391-4DE9-82D3-EEC2BE0EF106}" type="sibTrans" cxnId="{7A6CE38D-4B17-4A4E-A01D-5EEF59D63A10}">
      <dgm:prSet/>
      <dgm:spPr/>
      <dgm:t>
        <a:bodyPr/>
        <a:lstStyle/>
        <a:p>
          <a:endParaRPr lang="fi-FI"/>
        </a:p>
      </dgm:t>
    </dgm:pt>
    <dgm:pt modelId="{9630B3C4-BAA8-4F7D-A965-D8B87CF3DFC0}" type="pres">
      <dgm:prSet presAssocID="{164F955E-420A-4B1B-9D3F-D370F787CDEE}" presName="Name0" presStyleCnt="0">
        <dgm:presLayoutVars>
          <dgm:dir/>
          <dgm:resizeHandles val="exact"/>
        </dgm:presLayoutVars>
      </dgm:prSet>
      <dgm:spPr/>
    </dgm:pt>
    <dgm:pt modelId="{42FAD3C3-76C9-4CEF-9D0A-9FF81CDE5D2D}" type="pres">
      <dgm:prSet presAssocID="{5DA284A8-95C6-4725-8355-EFBF1766F7ED}" presName="node" presStyleLbl="node1" presStyleIdx="0" presStyleCnt="3">
        <dgm:presLayoutVars>
          <dgm:bulletEnabled val="1"/>
        </dgm:presLayoutVars>
      </dgm:prSet>
      <dgm:spPr/>
    </dgm:pt>
    <dgm:pt modelId="{299F0993-9344-48CD-86D6-8ECC5B3529E8}" type="pres">
      <dgm:prSet presAssocID="{22C403F0-3EAC-4745-9CF5-6E89E8CC4821}" presName="sibTrans" presStyleLbl="sibTrans2D1" presStyleIdx="0" presStyleCnt="2"/>
      <dgm:spPr/>
    </dgm:pt>
    <dgm:pt modelId="{44FDF34D-7219-4668-AEE1-7DB660425B61}" type="pres">
      <dgm:prSet presAssocID="{22C403F0-3EAC-4745-9CF5-6E89E8CC4821}" presName="connectorText" presStyleLbl="sibTrans2D1" presStyleIdx="0" presStyleCnt="2"/>
      <dgm:spPr/>
    </dgm:pt>
    <dgm:pt modelId="{0E62046E-8CC1-4F7B-A8A4-0891BEB015D8}" type="pres">
      <dgm:prSet presAssocID="{F8F9E453-8CB2-42F8-9DF0-6413F961E6F1}" presName="node" presStyleLbl="node1" presStyleIdx="1" presStyleCnt="3">
        <dgm:presLayoutVars>
          <dgm:bulletEnabled val="1"/>
        </dgm:presLayoutVars>
      </dgm:prSet>
      <dgm:spPr/>
    </dgm:pt>
    <dgm:pt modelId="{DE3C2E7D-EF04-4378-8E9B-6034B31329F8}" type="pres">
      <dgm:prSet presAssocID="{155C993C-81A9-45DD-87FE-8373063B655B}" presName="sibTrans" presStyleLbl="sibTrans2D1" presStyleIdx="1" presStyleCnt="2"/>
      <dgm:spPr/>
    </dgm:pt>
    <dgm:pt modelId="{BCBB5A10-5F0C-4DED-9BD7-F9CAC31DB2A7}" type="pres">
      <dgm:prSet presAssocID="{155C993C-81A9-45DD-87FE-8373063B655B}" presName="connectorText" presStyleLbl="sibTrans2D1" presStyleIdx="1" presStyleCnt="2"/>
      <dgm:spPr/>
    </dgm:pt>
    <dgm:pt modelId="{C6CB5ABA-0ED0-4548-8FE3-1F5B72AC2511}" type="pres">
      <dgm:prSet presAssocID="{897F2792-846C-4B2A-89ED-C41BC2FDE9FC}" presName="node" presStyleLbl="node1" presStyleIdx="2" presStyleCnt="3">
        <dgm:presLayoutVars>
          <dgm:bulletEnabled val="1"/>
        </dgm:presLayoutVars>
      </dgm:prSet>
      <dgm:spPr/>
    </dgm:pt>
  </dgm:ptLst>
  <dgm:cxnLst>
    <dgm:cxn modelId="{74ED130B-7977-4DB9-8257-A0BF009A9F3B}" type="presOf" srcId="{155C993C-81A9-45DD-87FE-8373063B655B}" destId="{DE3C2E7D-EF04-4378-8E9B-6034B31329F8}" srcOrd="0" destOrd="0" presId="urn:microsoft.com/office/officeart/2005/8/layout/process1"/>
    <dgm:cxn modelId="{327A2437-C525-4E73-B474-613C04923FB5}" srcId="{164F955E-420A-4B1B-9D3F-D370F787CDEE}" destId="{5DA284A8-95C6-4725-8355-EFBF1766F7ED}" srcOrd="0" destOrd="0" parTransId="{AA2CF6B8-DD80-4358-9628-ADF507144D00}" sibTransId="{22C403F0-3EAC-4745-9CF5-6E89E8CC4821}"/>
    <dgm:cxn modelId="{4CD1905D-C7F9-411C-A945-DB1D61075B60}" type="presOf" srcId="{5DA284A8-95C6-4725-8355-EFBF1766F7ED}" destId="{42FAD3C3-76C9-4CEF-9D0A-9FF81CDE5D2D}" srcOrd="0" destOrd="0" presId="urn:microsoft.com/office/officeart/2005/8/layout/process1"/>
    <dgm:cxn modelId="{81895C83-2B8D-4DD0-BA5B-E1AD1D65EB79}" srcId="{164F955E-420A-4B1B-9D3F-D370F787CDEE}" destId="{F8F9E453-8CB2-42F8-9DF0-6413F961E6F1}" srcOrd="1" destOrd="0" parTransId="{E5FF0E6E-6EF8-4197-A842-DEDEB1879CF6}" sibTransId="{155C993C-81A9-45DD-87FE-8373063B655B}"/>
    <dgm:cxn modelId="{CCAD158C-79AF-4B02-A056-597B38A4751F}" type="presOf" srcId="{F8F9E453-8CB2-42F8-9DF0-6413F961E6F1}" destId="{0E62046E-8CC1-4F7B-A8A4-0891BEB015D8}" srcOrd="0" destOrd="0" presId="urn:microsoft.com/office/officeart/2005/8/layout/process1"/>
    <dgm:cxn modelId="{7A6CE38D-4B17-4A4E-A01D-5EEF59D63A10}" srcId="{164F955E-420A-4B1B-9D3F-D370F787CDEE}" destId="{897F2792-846C-4B2A-89ED-C41BC2FDE9FC}" srcOrd="2" destOrd="0" parTransId="{9D6CFAEA-B695-4D2B-B380-BA77CBDBCCD5}" sibTransId="{A8926D25-5391-4DE9-82D3-EEC2BE0EF106}"/>
    <dgm:cxn modelId="{F74CE19C-2221-4ACC-B27D-F98F67CB529B}" type="presOf" srcId="{22C403F0-3EAC-4745-9CF5-6E89E8CC4821}" destId="{299F0993-9344-48CD-86D6-8ECC5B3529E8}" srcOrd="0" destOrd="0" presId="urn:microsoft.com/office/officeart/2005/8/layout/process1"/>
    <dgm:cxn modelId="{318E3FC6-90EC-4D8A-B6C5-BC2C490C0AFE}" type="presOf" srcId="{164F955E-420A-4B1B-9D3F-D370F787CDEE}" destId="{9630B3C4-BAA8-4F7D-A965-D8B87CF3DFC0}" srcOrd="0" destOrd="0" presId="urn:microsoft.com/office/officeart/2005/8/layout/process1"/>
    <dgm:cxn modelId="{F1A20DD0-11CC-4284-8B53-0FD90CAD105D}" type="presOf" srcId="{155C993C-81A9-45DD-87FE-8373063B655B}" destId="{BCBB5A10-5F0C-4DED-9BD7-F9CAC31DB2A7}" srcOrd="1" destOrd="0" presId="urn:microsoft.com/office/officeart/2005/8/layout/process1"/>
    <dgm:cxn modelId="{3C18CED8-02CC-472D-BE16-8A7F9890CC65}" type="presOf" srcId="{22C403F0-3EAC-4745-9CF5-6E89E8CC4821}" destId="{44FDF34D-7219-4668-AEE1-7DB660425B61}" srcOrd="1" destOrd="0" presId="urn:microsoft.com/office/officeart/2005/8/layout/process1"/>
    <dgm:cxn modelId="{E129DFE1-CE35-4236-867E-82EB1BB51480}" type="presOf" srcId="{897F2792-846C-4B2A-89ED-C41BC2FDE9FC}" destId="{C6CB5ABA-0ED0-4548-8FE3-1F5B72AC2511}" srcOrd="0" destOrd="0" presId="urn:microsoft.com/office/officeart/2005/8/layout/process1"/>
    <dgm:cxn modelId="{CAF0EA84-69FD-4EFB-ACD8-FDD32AF20276}" type="presParOf" srcId="{9630B3C4-BAA8-4F7D-A965-D8B87CF3DFC0}" destId="{42FAD3C3-76C9-4CEF-9D0A-9FF81CDE5D2D}" srcOrd="0" destOrd="0" presId="urn:microsoft.com/office/officeart/2005/8/layout/process1"/>
    <dgm:cxn modelId="{FFFC88CF-78D8-429D-8CF1-528D7D9EBABD}" type="presParOf" srcId="{9630B3C4-BAA8-4F7D-A965-D8B87CF3DFC0}" destId="{299F0993-9344-48CD-86D6-8ECC5B3529E8}" srcOrd="1" destOrd="0" presId="urn:microsoft.com/office/officeart/2005/8/layout/process1"/>
    <dgm:cxn modelId="{3FE5286A-B747-41FC-A394-3CFD6DB54732}" type="presParOf" srcId="{299F0993-9344-48CD-86D6-8ECC5B3529E8}" destId="{44FDF34D-7219-4668-AEE1-7DB660425B61}" srcOrd="0" destOrd="0" presId="urn:microsoft.com/office/officeart/2005/8/layout/process1"/>
    <dgm:cxn modelId="{0D2F6006-A72C-45F1-9BD2-A48F15FC4D46}" type="presParOf" srcId="{9630B3C4-BAA8-4F7D-A965-D8B87CF3DFC0}" destId="{0E62046E-8CC1-4F7B-A8A4-0891BEB015D8}" srcOrd="2" destOrd="0" presId="urn:microsoft.com/office/officeart/2005/8/layout/process1"/>
    <dgm:cxn modelId="{86153719-13B7-44CA-A500-DC5AD12097DB}" type="presParOf" srcId="{9630B3C4-BAA8-4F7D-A965-D8B87CF3DFC0}" destId="{DE3C2E7D-EF04-4378-8E9B-6034B31329F8}" srcOrd="3" destOrd="0" presId="urn:microsoft.com/office/officeart/2005/8/layout/process1"/>
    <dgm:cxn modelId="{F65B1D15-D3E5-4A9B-9C68-DCDC324C14AB}" type="presParOf" srcId="{DE3C2E7D-EF04-4378-8E9B-6034B31329F8}" destId="{BCBB5A10-5F0C-4DED-9BD7-F9CAC31DB2A7}" srcOrd="0" destOrd="0" presId="urn:microsoft.com/office/officeart/2005/8/layout/process1"/>
    <dgm:cxn modelId="{7F8D32D4-EAA2-4F3E-B24F-E0C6AFADC0C2}" type="presParOf" srcId="{9630B3C4-BAA8-4F7D-A965-D8B87CF3DFC0}" destId="{C6CB5ABA-0ED0-4548-8FE3-1F5B72AC251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3C5E17A-7126-4712-BB57-6122DD6547E4}"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fi-FI"/>
        </a:p>
      </dgm:t>
    </dgm:pt>
    <dgm:pt modelId="{4ECA6E29-D4BD-4748-B323-BBF9C29E0D6C}">
      <dgm:prSet/>
      <dgm:spPr/>
      <dgm:t>
        <a:bodyPr/>
        <a:lstStyle/>
        <a:p>
          <a:r>
            <a:rPr lang="fi-FI" b="1" i="0" baseline="0"/>
            <a:t>Tiedonantohäiriövahinko tulisi yleensä korvata vain niille sijoittajille, jotka ovat käyneet kauppaa häiriön vaikutusaikana arvopapereilla, joihin häiriö on vaikuttanut. </a:t>
          </a:r>
          <a:endParaRPr lang="fi-FI"/>
        </a:p>
      </dgm:t>
    </dgm:pt>
    <dgm:pt modelId="{81542ED6-7290-4220-8949-ED70CE169E96}" type="parTrans" cxnId="{9F46E3CB-9271-4ED4-B983-ED87BA6B064D}">
      <dgm:prSet/>
      <dgm:spPr/>
      <dgm:t>
        <a:bodyPr/>
        <a:lstStyle/>
        <a:p>
          <a:endParaRPr lang="fi-FI"/>
        </a:p>
      </dgm:t>
    </dgm:pt>
    <dgm:pt modelId="{BAF462AE-5720-41EF-8CCD-C8B3BFE48513}" type="sibTrans" cxnId="{9F46E3CB-9271-4ED4-B983-ED87BA6B064D}">
      <dgm:prSet/>
      <dgm:spPr/>
      <dgm:t>
        <a:bodyPr/>
        <a:lstStyle/>
        <a:p>
          <a:endParaRPr lang="fi-FI"/>
        </a:p>
      </dgm:t>
    </dgm:pt>
    <dgm:pt modelId="{CE38DEC7-4563-4545-8246-3436A956F544}">
      <dgm:prSet/>
      <dgm:spPr/>
      <dgm:t>
        <a:bodyPr/>
        <a:lstStyle/>
        <a:p>
          <a:r>
            <a:rPr lang="fi-FI" b="1" i="0" baseline="0"/>
            <a:t>Virheellisen informaation vaikutusajan katsotaan yleensä päättyvän, kun informaatio oikaistaan. </a:t>
          </a:r>
          <a:endParaRPr lang="fi-FI"/>
        </a:p>
      </dgm:t>
    </dgm:pt>
    <dgm:pt modelId="{0740EE8C-FC89-4499-86B1-38B9CCE1575F}" type="parTrans" cxnId="{7A2E3052-72A3-43A3-B1BA-379336382DC4}">
      <dgm:prSet/>
      <dgm:spPr/>
      <dgm:t>
        <a:bodyPr/>
        <a:lstStyle/>
        <a:p>
          <a:endParaRPr lang="fi-FI"/>
        </a:p>
      </dgm:t>
    </dgm:pt>
    <dgm:pt modelId="{5E3E114D-14B6-419C-A314-9FAE6DF647EE}" type="sibTrans" cxnId="{7A2E3052-72A3-43A3-B1BA-379336382DC4}">
      <dgm:prSet/>
      <dgm:spPr/>
      <dgm:t>
        <a:bodyPr/>
        <a:lstStyle/>
        <a:p>
          <a:endParaRPr lang="fi-FI"/>
        </a:p>
      </dgm:t>
    </dgm:pt>
    <dgm:pt modelId="{6FEAF933-1639-48AC-B357-42504DA1AD15}">
      <dgm:prSet/>
      <dgm:spPr/>
      <dgm:t>
        <a:bodyPr/>
        <a:lstStyle/>
        <a:p>
          <a:r>
            <a:rPr lang="fi-FI" b="1"/>
            <a:t>Päätöstä olla sijoittamatta ei yleensä pidetä korvattavan vahingon perusteena </a:t>
          </a:r>
          <a:endParaRPr lang="fi-FI"/>
        </a:p>
      </dgm:t>
    </dgm:pt>
    <dgm:pt modelId="{FF38C915-F93D-453B-ACCA-A9E0E950BC89}" type="parTrans" cxnId="{608045F1-7968-46E6-AE28-7802A17688B9}">
      <dgm:prSet/>
      <dgm:spPr/>
      <dgm:t>
        <a:bodyPr/>
        <a:lstStyle/>
        <a:p>
          <a:endParaRPr lang="fi-FI"/>
        </a:p>
      </dgm:t>
    </dgm:pt>
    <dgm:pt modelId="{11113258-026C-47E9-BE57-9E812E72B04E}" type="sibTrans" cxnId="{608045F1-7968-46E6-AE28-7802A17688B9}">
      <dgm:prSet/>
      <dgm:spPr/>
      <dgm:t>
        <a:bodyPr/>
        <a:lstStyle/>
        <a:p>
          <a:endParaRPr lang="fi-FI"/>
        </a:p>
      </dgm:t>
    </dgm:pt>
    <dgm:pt modelId="{42FB9D56-0E48-4486-B8F9-400D2624D5AE}">
      <dgm:prSet/>
      <dgm:spPr/>
      <dgm:t>
        <a:bodyPr/>
        <a:lstStyle/>
        <a:p>
          <a:r>
            <a:rPr lang="fi-FI" b="1"/>
            <a:t>kuten ei myöskään häiriön vaikutusta liikkeeseenlaskijan muihin arvopapereihin, ellei kyse ole markkinoiden väärinkäytöstä. </a:t>
          </a:r>
          <a:endParaRPr lang="fi-FI"/>
        </a:p>
      </dgm:t>
    </dgm:pt>
    <dgm:pt modelId="{29B80B60-546C-4EB4-9390-ECC31E06A949}" type="parTrans" cxnId="{90E517F7-A090-4978-B2D6-8EB4BF0588D7}">
      <dgm:prSet/>
      <dgm:spPr/>
      <dgm:t>
        <a:bodyPr/>
        <a:lstStyle/>
        <a:p>
          <a:endParaRPr lang="fi-FI"/>
        </a:p>
      </dgm:t>
    </dgm:pt>
    <dgm:pt modelId="{4380B8AD-2EB7-44F4-8315-FDBC21612D77}" type="sibTrans" cxnId="{90E517F7-A090-4978-B2D6-8EB4BF0588D7}">
      <dgm:prSet/>
      <dgm:spPr/>
      <dgm:t>
        <a:bodyPr/>
        <a:lstStyle/>
        <a:p>
          <a:endParaRPr lang="fi-FI"/>
        </a:p>
      </dgm:t>
    </dgm:pt>
    <dgm:pt modelId="{D9C94197-3F75-4827-8165-61FDD0D222D0}" type="pres">
      <dgm:prSet presAssocID="{03C5E17A-7126-4712-BB57-6122DD6547E4}" presName="linear" presStyleCnt="0">
        <dgm:presLayoutVars>
          <dgm:animLvl val="lvl"/>
          <dgm:resizeHandles val="exact"/>
        </dgm:presLayoutVars>
      </dgm:prSet>
      <dgm:spPr/>
    </dgm:pt>
    <dgm:pt modelId="{0F03E4D1-4897-42D0-9391-5E6CA2C57697}" type="pres">
      <dgm:prSet presAssocID="{4ECA6E29-D4BD-4748-B323-BBF9C29E0D6C}" presName="parentText" presStyleLbl="node1" presStyleIdx="0" presStyleCnt="4">
        <dgm:presLayoutVars>
          <dgm:chMax val="0"/>
          <dgm:bulletEnabled val="1"/>
        </dgm:presLayoutVars>
      </dgm:prSet>
      <dgm:spPr/>
    </dgm:pt>
    <dgm:pt modelId="{3B8CC3C0-C81A-4A5A-AEF8-701E0CD7278E}" type="pres">
      <dgm:prSet presAssocID="{BAF462AE-5720-41EF-8CCD-C8B3BFE48513}" presName="spacer" presStyleCnt="0"/>
      <dgm:spPr/>
    </dgm:pt>
    <dgm:pt modelId="{4979E734-FE3C-4528-B87A-A9229791D2DF}" type="pres">
      <dgm:prSet presAssocID="{CE38DEC7-4563-4545-8246-3436A956F544}" presName="parentText" presStyleLbl="node1" presStyleIdx="1" presStyleCnt="4">
        <dgm:presLayoutVars>
          <dgm:chMax val="0"/>
          <dgm:bulletEnabled val="1"/>
        </dgm:presLayoutVars>
      </dgm:prSet>
      <dgm:spPr/>
    </dgm:pt>
    <dgm:pt modelId="{FC26E533-56CC-42B0-BB06-01AD401EA6F2}" type="pres">
      <dgm:prSet presAssocID="{5E3E114D-14B6-419C-A314-9FAE6DF647EE}" presName="spacer" presStyleCnt="0"/>
      <dgm:spPr/>
    </dgm:pt>
    <dgm:pt modelId="{438D18C3-FCD1-471B-A562-AB5747CC7591}" type="pres">
      <dgm:prSet presAssocID="{6FEAF933-1639-48AC-B357-42504DA1AD15}" presName="parentText" presStyleLbl="node1" presStyleIdx="2" presStyleCnt="4">
        <dgm:presLayoutVars>
          <dgm:chMax val="0"/>
          <dgm:bulletEnabled val="1"/>
        </dgm:presLayoutVars>
      </dgm:prSet>
      <dgm:spPr/>
    </dgm:pt>
    <dgm:pt modelId="{00D8FEF7-A8C0-45FE-A6A1-7BE24371609D}" type="pres">
      <dgm:prSet presAssocID="{11113258-026C-47E9-BE57-9E812E72B04E}" presName="spacer" presStyleCnt="0"/>
      <dgm:spPr/>
    </dgm:pt>
    <dgm:pt modelId="{B5EC83D4-6B1C-4DAB-B520-25268F43E444}" type="pres">
      <dgm:prSet presAssocID="{42FB9D56-0E48-4486-B8F9-400D2624D5AE}" presName="parentText" presStyleLbl="node1" presStyleIdx="3" presStyleCnt="4">
        <dgm:presLayoutVars>
          <dgm:chMax val="0"/>
          <dgm:bulletEnabled val="1"/>
        </dgm:presLayoutVars>
      </dgm:prSet>
      <dgm:spPr/>
    </dgm:pt>
  </dgm:ptLst>
  <dgm:cxnLst>
    <dgm:cxn modelId="{60A8B719-1AF8-4762-8EB9-7E828CEE5DFE}" type="presOf" srcId="{CE38DEC7-4563-4545-8246-3436A956F544}" destId="{4979E734-FE3C-4528-B87A-A9229791D2DF}" srcOrd="0" destOrd="0" presId="urn:microsoft.com/office/officeart/2005/8/layout/vList2"/>
    <dgm:cxn modelId="{DC260D3E-55B3-4CC4-AE5F-05E3C4D1A3E9}" type="presOf" srcId="{4ECA6E29-D4BD-4748-B323-BBF9C29E0D6C}" destId="{0F03E4D1-4897-42D0-9391-5E6CA2C57697}" srcOrd="0" destOrd="0" presId="urn:microsoft.com/office/officeart/2005/8/layout/vList2"/>
    <dgm:cxn modelId="{7A2E3052-72A3-43A3-B1BA-379336382DC4}" srcId="{03C5E17A-7126-4712-BB57-6122DD6547E4}" destId="{CE38DEC7-4563-4545-8246-3436A956F544}" srcOrd="1" destOrd="0" parTransId="{0740EE8C-FC89-4499-86B1-38B9CCE1575F}" sibTransId="{5E3E114D-14B6-419C-A314-9FAE6DF647EE}"/>
    <dgm:cxn modelId="{6487D257-086D-42BD-BB0D-86029371B3DD}" type="presOf" srcId="{03C5E17A-7126-4712-BB57-6122DD6547E4}" destId="{D9C94197-3F75-4827-8165-61FDD0D222D0}" srcOrd="0" destOrd="0" presId="urn:microsoft.com/office/officeart/2005/8/layout/vList2"/>
    <dgm:cxn modelId="{7E71B9A8-BF68-4BA9-948C-A46869249563}" type="presOf" srcId="{6FEAF933-1639-48AC-B357-42504DA1AD15}" destId="{438D18C3-FCD1-471B-A562-AB5747CC7591}" srcOrd="0" destOrd="0" presId="urn:microsoft.com/office/officeart/2005/8/layout/vList2"/>
    <dgm:cxn modelId="{201222C2-FCBE-471B-892D-371B66F74991}" type="presOf" srcId="{42FB9D56-0E48-4486-B8F9-400D2624D5AE}" destId="{B5EC83D4-6B1C-4DAB-B520-25268F43E444}" srcOrd="0" destOrd="0" presId="urn:microsoft.com/office/officeart/2005/8/layout/vList2"/>
    <dgm:cxn modelId="{9F46E3CB-9271-4ED4-B983-ED87BA6B064D}" srcId="{03C5E17A-7126-4712-BB57-6122DD6547E4}" destId="{4ECA6E29-D4BD-4748-B323-BBF9C29E0D6C}" srcOrd="0" destOrd="0" parTransId="{81542ED6-7290-4220-8949-ED70CE169E96}" sibTransId="{BAF462AE-5720-41EF-8CCD-C8B3BFE48513}"/>
    <dgm:cxn modelId="{608045F1-7968-46E6-AE28-7802A17688B9}" srcId="{03C5E17A-7126-4712-BB57-6122DD6547E4}" destId="{6FEAF933-1639-48AC-B357-42504DA1AD15}" srcOrd="2" destOrd="0" parTransId="{FF38C915-F93D-453B-ACCA-A9E0E950BC89}" sibTransId="{11113258-026C-47E9-BE57-9E812E72B04E}"/>
    <dgm:cxn modelId="{90E517F7-A090-4978-B2D6-8EB4BF0588D7}" srcId="{03C5E17A-7126-4712-BB57-6122DD6547E4}" destId="{42FB9D56-0E48-4486-B8F9-400D2624D5AE}" srcOrd="3" destOrd="0" parTransId="{29B80B60-546C-4EB4-9390-ECC31E06A949}" sibTransId="{4380B8AD-2EB7-44F4-8315-FDBC21612D77}"/>
    <dgm:cxn modelId="{ED7CDDD8-B9FF-4C9F-9429-B39271269526}" type="presParOf" srcId="{D9C94197-3F75-4827-8165-61FDD0D222D0}" destId="{0F03E4D1-4897-42D0-9391-5E6CA2C57697}" srcOrd="0" destOrd="0" presId="urn:microsoft.com/office/officeart/2005/8/layout/vList2"/>
    <dgm:cxn modelId="{D5A01F17-F18B-4F7A-B944-4C42461D3181}" type="presParOf" srcId="{D9C94197-3F75-4827-8165-61FDD0D222D0}" destId="{3B8CC3C0-C81A-4A5A-AEF8-701E0CD7278E}" srcOrd="1" destOrd="0" presId="urn:microsoft.com/office/officeart/2005/8/layout/vList2"/>
    <dgm:cxn modelId="{48DA4492-8536-4FDC-82C4-195D74188246}" type="presParOf" srcId="{D9C94197-3F75-4827-8165-61FDD0D222D0}" destId="{4979E734-FE3C-4528-B87A-A9229791D2DF}" srcOrd="2" destOrd="0" presId="urn:microsoft.com/office/officeart/2005/8/layout/vList2"/>
    <dgm:cxn modelId="{8FC92466-AFD1-48BC-A73B-E8E244E9EB4E}" type="presParOf" srcId="{D9C94197-3F75-4827-8165-61FDD0D222D0}" destId="{FC26E533-56CC-42B0-BB06-01AD401EA6F2}" srcOrd="3" destOrd="0" presId="urn:microsoft.com/office/officeart/2005/8/layout/vList2"/>
    <dgm:cxn modelId="{1AC9FFBB-90FF-4BB0-9815-FF78F06D1CA1}" type="presParOf" srcId="{D9C94197-3F75-4827-8165-61FDD0D222D0}" destId="{438D18C3-FCD1-471B-A562-AB5747CC7591}" srcOrd="4" destOrd="0" presId="urn:microsoft.com/office/officeart/2005/8/layout/vList2"/>
    <dgm:cxn modelId="{5FF20E7C-7F48-49B0-8FBC-51DBF05F48CC}" type="presParOf" srcId="{D9C94197-3F75-4827-8165-61FDD0D222D0}" destId="{00D8FEF7-A8C0-45FE-A6A1-7BE24371609D}" srcOrd="5" destOrd="0" presId="urn:microsoft.com/office/officeart/2005/8/layout/vList2"/>
    <dgm:cxn modelId="{6D48CCD2-3878-42E9-96D4-427AF07BBEAB}" type="presParOf" srcId="{D9C94197-3F75-4827-8165-61FDD0D222D0}" destId="{B5EC83D4-6B1C-4DAB-B520-25268F43E44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E5A36-DAA6-4CEF-9C5E-A397E907551D}" type="doc">
      <dgm:prSet loTypeId="urn:microsoft.com/office/officeart/2005/8/layout/hList1" loCatId="list" qsTypeId="urn:microsoft.com/office/officeart/2005/8/quickstyle/simple3" qsCatId="simple" csTypeId="urn:microsoft.com/office/officeart/2005/8/colors/colorful5" csCatId="colorful"/>
      <dgm:spPr/>
      <dgm:t>
        <a:bodyPr/>
        <a:lstStyle/>
        <a:p>
          <a:endParaRPr lang="fi-FI"/>
        </a:p>
      </dgm:t>
    </dgm:pt>
    <dgm:pt modelId="{58576FC3-512D-4227-94CE-50937B9BB34D}">
      <dgm:prSet/>
      <dgm:spPr/>
      <dgm:t>
        <a:bodyPr/>
        <a:lstStyle/>
        <a:p>
          <a:r>
            <a:rPr lang="fi-FI" b="1"/>
            <a:t>Suoramyynti</a:t>
          </a:r>
          <a:endParaRPr lang="fi-FI"/>
        </a:p>
      </dgm:t>
    </dgm:pt>
    <dgm:pt modelId="{06E8245F-3226-440D-80E0-9E538CE580EB}" type="parTrans" cxnId="{D9B3F706-30EC-44B2-8958-EFBE11DBE60B}">
      <dgm:prSet/>
      <dgm:spPr/>
      <dgm:t>
        <a:bodyPr/>
        <a:lstStyle/>
        <a:p>
          <a:endParaRPr lang="fi-FI"/>
        </a:p>
      </dgm:t>
    </dgm:pt>
    <dgm:pt modelId="{0CAA8058-BFFD-4B44-B9EB-56B87A8A134B}" type="sibTrans" cxnId="{D9B3F706-30EC-44B2-8958-EFBE11DBE60B}">
      <dgm:prSet/>
      <dgm:spPr/>
      <dgm:t>
        <a:bodyPr/>
        <a:lstStyle/>
        <a:p>
          <a:endParaRPr lang="fi-FI"/>
        </a:p>
      </dgm:t>
    </dgm:pt>
    <dgm:pt modelId="{4CC2B91D-4B1D-4192-8FEB-845CE320B94E}">
      <dgm:prSet/>
      <dgm:spPr/>
      <dgm:t>
        <a:bodyPr/>
        <a:lstStyle/>
        <a:p>
          <a:r>
            <a:rPr lang="fi-FI"/>
            <a:t>Sopimusoikeusperusteiset myyjän tiedonantovelvollisuudet ja ostajan selonottovelvollisuudet kohdistuvat vastapuoleen </a:t>
          </a:r>
        </a:p>
      </dgm:t>
    </dgm:pt>
    <dgm:pt modelId="{A169B7DD-9846-42D3-BC37-0FAB9B65401F}" type="parTrans" cxnId="{52F1031D-FF75-4BA4-A709-80CCB79B34F4}">
      <dgm:prSet/>
      <dgm:spPr/>
      <dgm:t>
        <a:bodyPr/>
        <a:lstStyle/>
        <a:p>
          <a:endParaRPr lang="fi-FI"/>
        </a:p>
      </dgm:t>
    </dgm:pt>
    <dgm:pt modelId="{DA49711F-3CF1-4CB5-9D75-084489393AD7}" type="sibTrans" cxnId="{52F1031D-FF75-4BA4-A709-80CCB79B34F4}">
      <dgm:prSet/>
      <dgm:spPr/>
      <dgm:t>
        <a:bodyPr/>
        <a:lstStyle/>
        <a:p>
          <a:endParaRPr lang="fi-FI"/>
        </a:p>
      </dgm:t>
    </dgm:pt>
    <dgm:pt modelId="{0470C0FB-BF37-47AF-8F34-2F70D098D80B}">
      <dgm:prSet/>
      <dgm:spPr/>
      <dgm:t>
        <a:bodyPr/>
        <a:lstStyle/>
        <a:p>
          <a:r>
            <a:rPr lang="fi-FI"/>
            <a:t>Velvoitteen rikkominen (sopimusrikkomus) on vahingon välttämätön ja riittävä edellytys </a:t>
          </a:r>
        </a:p>
      </dgm:t>
    </dgm:pt>
    <dgm:pt modelId="{EE0B52A6-F5DD-468D-A5E8-432086C6F054}" type="parTrans" cxnId="{9A01A7B0-9552-483C-9E3C-6AAD768072BD}">
      <dgm:prSet/>
      <dgm:spPr/>
      <dgm:t>
        <a:bodyPr/>
        <a:lstStyle/>
        <a:p>
          <a:endParaRPr lang="fi-FI"/>
        </a:p>
      </dgm:t>
    </dgm:pt>
    <dgm:pt modelId="{CAB4C9BC-8ABE-4F73-AAFA-67F939D17C66}" type="sibTrans" cxnId="{9A01A7B0-9552-483C-9E3C-6AAD768072BD}">
      <dgm:prSet/>
      <dgm:spPr/>
      <dgm:t>
        <a:bodyPr/>
        <a:lstStyle/>
        <a:p>
          <a:endParaRPr lang="fi-FI"/>
        </a:p>
      </dgm:t>
    </dgm:pt>
    <dgm:pt modelId="{5DFAA718-B119-4F33-B798-F7B72119F224}">
      <dgm:prSet/>
      <dgm:spPr/>
      <dgm:t>
        <a:bodyPr/>
        <a:lstStyle/>
        <a:p>
          <a:r>
            <a:rPr lang="fi-FI" b="1"/>
            <a:t>Kaupankäynti markkinoilla </a:t>
          </a:r>
          <a:endParaRPr lang="fi-FI"/>
        </a:p>
      </dgm:t>
    </dgm:pt>
    <dgm:pt modelId="{6E62A680-A3B9-4DD1-B6C7-24AA97CE5695}" type="parTrans" cxnId="{1C299209-ED3C-4933-826A-36FA004316BD}">
      <dgm:prSet/>
      <dgm:spPr/>
      <dgm:t>
        <a:bodyPr/>
        <a:lstStyle/>
        <a:p>
          <a:endParaRPr lang="fi-FI"/>
        </a:p>
      </dgm:t>
    </dgm:pt>
    <dgm:pt modelId="{9EA44535-2B48-4B2B-868F-2C50DE9424C1}" type="sibTrans" cxnId="{1C299209-ED3C-4933-826A-36FA004316BD}">
      <dgm:prSet/>
      <dgm:spPr/>
      <dgm:t>
        <a:bodyPr/>
        <a:lstStyle/>
        <a:p>
          <a:endParaRPr lang="fi-FI"/>
        </a:p>
      </dgm:t>
    </dgm:pt>
    <dgm:pt modelId="{B2FC31AE-B1E1-455D-8B59-B95992A830FE}">
      <dgm:prSet/>
      <dgm:spPr/>
      <dgm:t>
        <a:bodyPr/>
        <a:lstStyle/>
        <a:p>
          <a:r>
            <a:rPr lang="fi-FI"/>
            <a:t>Arvopaperimarkkinaoikeudelliset, markkinoille yleensä kohdistuvat tiedonantovelvollisuudet , </a:t>
          </a:r>
        </a:p>
      </dgm:t>
    </dgm:pt>
    <dgm:pt modelId="{0181BC5D-65A8-4E61-AA4D-86A3AB340D16}" type="parTrans" cxnId="{364BED56-9DFC-4AF0-A4AB-30F9119E8AE7}">
      <dgm:prSet/>
      <dgm:spPr/>
      <dgm:t>
        <a:bodyPr/>
        <a:lstStyle/>
        <a:p>
          <a:endParaRPr lang="fi-FI"/>
        </a:p>
      </dgm:t>
    </dgm:pt>
    <dgm:pt modelId="{EE25900C-9360-42A5-8FC4-2FC1AD64B347}" type="sibTrans" cxnId="{364BED56-9DFC-4AF0-A4AB-30F9119E8AE7}">
      <dgm:prSet/>
      <dgm:spPr/>
      <dgm:t>
        <a:bodyPr/>
        <a:lstStyle/>
        <a:p>
          <a:endParaRPr lang="fi-FI"/>
        </a:p>
      </dgm:t>
    </dgm:pt>
    <dgm:pt modelId="{6EF1D72D-43CB-4FA1-B6BA-65FBC69B417E}">
      <dgm:prSet/>
      <dgm:spPr/>
      <dgm:t>
        <a:bodyPr/>
        <a:lstStyle/>
        <a:p>
          <a:r>
            <a:rPr lang="fi-FI"/>
            <a:t>jotka eivät kohdistu mihinkään konkreettiseen transaktioon eivätkä vastapuoleen </a:t>
          </a:r>
        </a:p>
      </dgm:t>
    </dgm:pt>
    <dgm:pt modelId="{5DA884F8-7011-4372-AD30-20D0B63AE364}" type="parTrans" cxnId="{8A2FEF2B-42C4-42C0-87AA-E584C1D5D4BE}">
      <dgm:prSet/>
      <dgm:spPr/>
      <dgm:t>
        <a:bodyPr/>
        <a:lstStyle/>
        <a:p>
          <a:endParaRPr lang="fi-FI"/>
        </a:p>
      </dgm:t>
    </dgm:pt>
    <dgm:pt modelId="{3628D6C8-0DCB-4800-92C6-6E33EA3E8EBB}" type="sibTrans" cxnId="{8A2FEF2B-42C4-42C0-87AA-E584C1D5D4BE}">
      <dgm:prSet/>
      <dgm:spPr/>
      <dgm:t>
        <a:bodyPr/>
        <a:lstStyle/>
        <a:p>
          <a:endParaRPr lang="fi-FI"/>
        </a:p>
      </dgm:t>
    </dgm:pt>
    <dgm:pt modelId="{0915F768-2B88-41F5-BF48-E1159AF8746B}">
      <dgm:prSet/>
      <dgm:spPr/>
      <dgm:t>
        <a:bodyPr/>
        <a:lstStyle/>
        <a:p>
          <a:r>
            <a:rPr lang="fi-FI"/>
            <a:t>Vastapuolta voi olla mahdoton edes määrittää </a:t>
          </a:r>
        </a:p>
      </dgm:t>
    </dgm:pt>
    <dgm:pt modelId="{E382BBCA-35EF-4891-AA77-B85D8E501D4F}" type="parTrans" cxnId="{66D46E42-0D51-48F3-9C37-D6A55DA9EA9F}">
      <dgm:prSet/>
      <dgm:spPr/>
      <dgm:t>
        <a:bodyPr/>
        <a:lstStyle/>
        <a:p>
          <a:endParaRPr lang="fi-FI"/>
        </a:p>
      </dgm:t>
    </dgm:pt>
    <dgm:pt modelId="{53913A1D-D8AB-4EE1-8E7A-F86C7526CB30}" type="sibTrans" cxnId="{66D46E42-0D51-48F3-9C37-D6A55DA9EA9F}">
      <dgm:prSet/>
      <dgm:spPr/>
      <dgm:t>
        <a:bodyPr/>
        <a:lstStyle/>
        <a:p>
          <a:endParaRPr lang="fi-FI"/>
        </a:p>
      </dgm:t>
    </dgm:pt>
    <dgm:pt modelId="{FBAACBC6-27CD-47EB-BAA1-68074400ACDB}" type="pres">
      <dgm:prSet presAssocID="{FA0E5A36-DAA6-4CEF-9C5E-A397E907551D}" presName="Name0" presStyleCnt="0">
        <dgm:presLayoutVars>
          <dgm:dir/>
          <dgm:animLvl val="lvl"/>
          <dgm:resizeHandles val="exact"/>
        </dgm:presLayoutVars>
      </dgm:prSet>
      <dgm:spPr/>
    </dgm:pt>
    <dgm:pt modelId="{E828CF4A-F6A7-4BC2-9571-6D38EA3FD516}" type="pres">
      <dgm:prSet presAssocID="{58576FC3-512D-4227-94CE-50937B9BB34D}" presName="composite" presStyleCnt="0"/>
      <dgm:spPr/>
    </dgm:pt>
    <dgm:pt modelId="{5ABF8E23-C069-48C0-84ED-71244BEE71DB}" type="pres">
      <dgm:prSet presAssocID="{58576FC3-512D-4227-94CE-50937B9BB34D}" presName="parTx" presStyleLbl="alignNode1" presStyleIdx="0" presStyleCnt="2">
        <dgm:presLayoutVars>
          <dgm:chMax val="0"/>
          <dgm:chPref val="0"/>
          <dgm:bulletEnabled val="1"/>
        </dgm:presLayoutVars>
      </dgm:prSet>
      <dgm:spPr/>
    </dgm:pt>
    <dgm:pt modelId="{0BF24310-7E47-443E-92C9-037D0244E1B6}" type="pres">
      <dgm:prSet presAssocID="{58576FC3-512D-4227-94CE-50937B9BB34D}" presName="desTx" presStyleLbl="alignAccFollowNode1" presStyleIdx="0" presStyleCnt="2">
        <dgm:presLayoutVars>
          <dgm:bulletEnabled val="1"/>
        </dgm:presLayoutVars>
      </dgm:prSet>
      <dgm:spPr/>
    </dgm:pt>
    <dgm:pt modelId="{148FCB66-68A6-44F8-8927-CD2D9EDA14CD}" type="pres">
      <dgm:prSet presAssocID="{0CAA8058-BFFD-4B44-B9EB-56B87A8A134B}" presName="space" presStyleCnt="0"/>
      <dgm:spPr/>
    </dgm:pt>
    <dgm:pt modelId="{77E61DBF-5079-4642-AD77-A40C7B2CE83E}" type="pres">
      <dgm:prSet presAssocID="{5DFAA718-B119-4F33-B798-F7B72119F224}" presName="composite" presStyleCnt="0"/>
      <dgm:spPr/>
    </dgm:pt>
    <dgm:pt modelId="{CB4586E2-1C2F-4BB9-AF97-DA669BE081B8}" type="pres">
      <dgm:prSet presAssocID="{5DFAA718-B119-4F33-B798-F7B72119F224}" presName="parTx" presStyleLbl="alignNode1" presStyleIdx="1" presStyleCnt="2">
        <dgm:presLayoutVars>
          <dgm:chMax val="0"/>
          <dgm:chPref val="0"/>
          <dgm:bulletEnabled val="1"/>
        </dgm:presLayoutVars>
      </dgm:prSet>
      <dgm:spPr/>
    </dgm:pt>
    <dgm:pt modelId="{4364049A-A623-4644-833A-197AB9AFE045}" type="pres">
      <dgm:prSet presAssocID="{5DFAA718-B119-4F33-B798-F7B72119F224}" presName="desTx" presStyleLbl="alignAccFollowNode1" presStyleIdx="1" presStyleCnt="2">
        <dgm:presLayoutVars>
          <dgm:bulletEnabled val="1"/>
        </dgm:presLayoutVars>
      </dgm:prSet>
      <dgm:spPr/>
    </dgm:pt>
  </dgm:ptLst>
  <dgm:cxnLst>
    <dgm:cxn modelId="{D9B3F706-30EC-44B2-8958-EFBE11DBE60B}" srcId="{FA0E5A36-DAA6-4CEF-9C5E-A397E907551D}" destId="{58576FC3-512D-4227-94CE-50937B9BB34D}" srcOrd="0" destOrd="0" parTransId="{06E8245F-3226-440D-80E0-9E538CE580EB}" sibTransId="{0CAA8058-BFFD-4B44-B9EB-56B87A8A134B}"/>
    <dgm:cxn modelId="{1C299209-ED3C-4933-826A-36FA004316BD}" srcId="{FA0E5A36-DAA6-4CEF-9C5E-A397E907551D}" destId="{5DFAA718-B119-4F33-B798-F7B72119F224}" srcOrd="1" destOrd="0" parTransId="{6E62A680-A3B9-4DD1-B6C7-24AA97CE5695}" sibTransId="{9EA44535-2B48-4B2B-868F-2C50DE9424C1}"/>
    <dgm:cxn modelId="{52F1031D-FF75-4BA4-A709-80CCB79B34F4}" srcId="{58576FC3-512D-4227-94CE-50937B9BB34D}" destId="{4CC2B91D-4B1D-4192-8FEB-845CE320B94E}" srcOrd="0" destOrd="0" parTransId="{A169B7DD-9846-42D3-BC37-0FAB9B65401F}" sibTransId="{DA49711F-3CF1-4CB5-9D75-084489393AD7}"/>
    <dgm:cxn modelId="{8A2FEF2B-42C4-42C0-87AA-E584C1D5D4BE}" srcId="{5DFAA718-B119-4F33-B798-F7B72119F224}" destId="{6EF1D72D-43CB-4FA1-B6BA-65FBC69B417E}" srcOrd="1" destOrd="0" parTransId="{5DA884F8-7011-4372-AD30-20D0B63AE364}" sibTransId="{3628D6C8-0DCB-4800-92C6-6E33EA3E8EBB}"/>
    <dgm:cxn modelId="{66D46E42-0D51-48F3-9C37-D6A55DA9EA9F}" srcId="{5DFAA718-B119-4F33-B798-F7B72119F224}" destId="{0915F768-2B88-41F5-BF48-E1159AF8746B}" srcOrd="2" destOrd="0" parTransId="{E382BBCA-35EF-4891-AA77-B85D8E501D4F}" sibTransId="{53913A1D-D8AB-4EE1-8E7A-F86C7526CB30}"/>
    <dgm:cxn modelId="{E4673E4C-88C2-4F67-8567-CDCF79957F10}" type="presOf" srcId="{FA0E5A36-DAA6-4CEF-9C5E-A397E907551D}" destId="{FBAACBC6-27CD-47EB-BAA1-68074400ACDB}" srcOrd="0" destOrd="0" presId="urn:microsoft.com/office/officeart/2005/8/layout/hList1"/>
    <dgm:cxn modelId="{220B3374-8B7D-4ECF-A7AC-A533BBCCB384}" type="presOf" srcId="{6EF1D72D-43CB-4FA1-B6BA-65FBC69B417E}" destId="{4364049A-A623-4644-833A-197AB9AFE045}" srcOrd="0" destOrd="1" presId="urn:microsoft.com/office/officeart/2005/8/layout/hList1"/>
    <dgm:cxn modelId="{364BED56-9DFC-4AF0-A4AB-30F9119E8AE7}" srcId="{5DFAA718-B119-4F33-B798-F7B72119F224}" destId="{B2FC31AE-B1E1-455D-8B59-B95992A830FE}" srcOrd="0" destOrd="0" parTransId="{0181BC5D-65A8-4E61-AA4D-86A3AB340D16}" sibTransId="{EE25900C-9360-42A5-8FC4-2FC1AD64B347}"/>
    <dgm:cxn modelId="{1E266E7C-BEE6-46EC-9B7D-EDFCC1A7E031}" type="presOf" srcId="{0470C0FB-BF37-47AF-8F34-2F70D098D80B}" destId="{0BF24310-7E47-443E-92C9-037D0244E1B6}" srcOrd="0" destOrd="1" presId="urn:microsoft.com/office/officeart/2005/8/layout/hList1"/>
    <dgm:cxn modelId="{7AAE0496-6BDA-4DEA-A301-383E4039202F}" type="presOf" srcId="{B2FC31AE-B1E1-455D-8B59-B95992A830FE}" destId="{4364049A-A623-4644-833A-197AB9AFE045}" srcOrd="0" destOrd="0" presId="urn:microsoft.com/office/officeart/2005/8/layout/hList1"/>
    <dgm:cxn modelId="{1D4F1497-A240-4A5B-B7B4-80AEF04A0AAF}" type="presOf" srcId="{58576FC3-512D-4227-94CE-50937B9BB34D}" destId="{5ABF8E23-C069-48C0-84ED-71244BEE71DB}" srcOrd="0" destOrd="0" presId="urn:microsoft.com/office/officeart/2005/8/layout/hList1"/>
    <dgm:cxn modelId="{75869197-1DEB-408B-9289-D0182FD1B6EA}" type="presOf" srcId="{5DFAA718-B119-4F33-B798-F7B72119F224}" destId="{CB4586E2-1C2F-4BB9-AF97-DA669BE081B8}" srcOrd="0" destOrd="0" presId="urn:microsoft.com/office/officeart/2005/8/layout/hList1"/>
    <dgm:cxn modelId="{9A01A7B0-9552-483C-9E3C-6AAD768072BD}" srcId="{58576FC3-512D-4227-94CE-50937B9BB34D}" destId="{0470C0FB-BF37-47AF-8F34-2F70D098D80B}" srcOrd="1" destOrd="0" parTransId="{EE0B52A6-F5DD-468D-A5E8-432086C6F054}" sibTransId="{CAB4C9BC-8ABE-4F73-AAFA-67F939D17C66}"/>
    <dgm:cxn modelId="{6F3D86EB-21F7-4533-B62D-018993BF02EB}" type="presOf" srcId="{4CC2B91D-4B1D-4192-8FEB-845CE320B94E}" destId="{0BF24310-7E47-443E-92C9-037D0244E1B6}" srcOrd="0" destOrd="0" presId="urn:microsoft.com/office/officeart/2005/8/layout/hList1"/>
    <dgm:cxn modelId="{CD1F74F1-9496-4795-8333-D84CDC48CA6C}" type="presOf" srcId="{0915F768-2B88-41F5-BF48-E1159AF8746B}" destId="{4364049A-A623-4644-833A-197AB9AFE045}" srcOrd="0" destOrd="2" presId="urn:microsoft.com/office/officeart/2005/8/layout/hList1"/>
    <dgm:cxn modelId="{7DB31703-1D39-4FB7-AA66-AEDE8C88D100}" type="presParOf" srcId="{FBAACBC6-27CD-47EB-BAA1-68074400ACDB}" destId="{E828CF4A-F6A7-4BC2-9571-6D38EA3FD516}" srcOrd="0" destOrd="0" presId="urn:microsoft.com/office/officeart/2005/8/layout/hList1"/>
    <dgm:cxn modelId="{E68002F2-B3C4-45D2-AC50-1734D410CA08}" type="presParOf" srcId="{E828CF4A-F6A7-4BC2-9571-6D38EA3FD516}" destId="{5ABF8E23-C069-48C0-84ED-71244BEE71DB}" srcOrd="0" destOrd="0" presId="urn:microsoft.com/office/officeart/2005/8/layout/hList1"/>
    <dgm:cxn modelId="{98AC73A5-F819-49D8-80BF-A91C95B218C8}" type="presParOf" srcId="{E828CF4A-F6A7-4BC2-9571-6D38EA3FD516}" destId="{0BF24310-7E47-443E-92C9-037D0244E1B6}" srcOrd="1" destOrd="0" presId="urn:microsoft.com/office/officeart/2005/8/layout/hList1"/>
    <dgm:cxn modelId="{C780429A-8224-4472-8EF4-1389D441D581}" type="presParOf" srcId="{FBAACBC6-27CD-47EB-BAA1-68074400ACDB}" destId="{148FCB66-68A6-44F8-8927-CD2D9EDA14CD}" srcOrd="1" destOrd="0" presId="urn:microsoft.com/office/officeart/2005/8/layout/hList1"/>
    <dgm:cxn modelId="{1E52CF48-C70E-4C48-9410-E693E8CAB534}" type="presParOf" srcId="{FBAACBC6-27CD-47EB-BAA1-68074400ACDB}" destId="{77E61DBF-5079-4642-AD77-A40C7B2CE83E}" srcOrd="2" destOrd="0" presId="urn:microsoft.com/office/officeart/2005/8/layout/hList1"/>
    <dgm:cxn modelId="{27C63DA0-6417-43A0-B18B-60B6E187F3B6}" type="presParOf" srcId="{77E61DBF-5079-4642-AD77-A40C7B2CE83E}" destId="{CB4586E2-1C2F-4BB9-AF97-DA669BE081B8}" srcOrd="0" destOrd="0" presId="urn:microsoft.com/office/officeart/2005/8/layout/hList1"/>
    <dgm:cxn modelId="{1CF4FD42-5224-4B61-AE10-CCF06FC4B534}" type="presParOf" srcId="{77E61DBF-5079-4642-AD77-A40C7B2CE83E}" destId="{4364049A-A623-4644-833A-197AB9AFE04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D40643-9B7D-432F-B627-0062DAB554C7}" type="doc">
      <dgm:prSet loTypeId="urn:microsoft.com/office/officeart/2005/8/layout/process4" loCatId="list" qsTypeId="urn:microsoft.com/office/officeart/2005/8/quickstyle/3d3" qsCatId="3D" csTypeId="urn:microsoft.com/office/officeart/2005/8/colors/accent1_2" csCatId="accent1"/>
      <dgm:spPr/>
      <dgm:t>
        <a:bodyPr/>
        <a:lstStyle/>
        <a:p>
          <a:endParaRPr lang="fi-FI"/>
        </a:p>
      </dgm:t>
    </dgm:pt>
    <dgm:pt modelId="{85CF644C-8BC4-41BD-84DA-0EB5E72B4682}">
      <dgm:prSet/>
      <dgm:spPr/>
      <dgm:t>
        <a:bodyPr/>
        <a:lstStyle/>
        <a:p>
          <a:r>
            <a:rPr lang="en-US" b="1" i="0" baseline="0"/>
            <a:t>Kauppa todettiin pätemättömäksi OikTL 33§:n nojalla: </a:t>
          </a:r>
          <a:endParaRPr lang="fi-FI"/>
        </a:p>
      </dgm:t>
    </dgm:pt>
    <dgm:pt modelId="{C2C73300-81A5-4B9E-B5EF-4F006E538B1A}" type="parTrans" cxnId="{50C65013-0E43-4111-955E-2ABF38968A39}">
      <dgm:prSet/>
      <dgm:spPr/>
      <dgm:t>
        <a:bodyPr/>
        <a:lstStyle/>
        <a:p>
          <a:endParaRPr lang="fi-FI"/>
        </a:p>
      </dgm:t>
    </dgm:pt>
    <dgm:pt modelId="{3A2E1A69-8CDE-4D11-94FB-4631A8AD1537}" type="sibTrans" cxnId="{50C65013-0E43-4111-955E-2ABF38968A39}">
      <dgm:prSet/>
      <dgm:spPr/>
      <dgm:t>
        <a:bodyPr/>
        <a:lstStyle/>
        <a:p>
          <a:endParaRPr lang="fi-FI"/>
        </a:p>
      </dgm:t>
    </dgm:pt>
    <dgm:pt modelId="{FC031A60-FA14-4CAF-B59C-64DEAE0876EE}">
      <dgm:prSet/>
      <dgm:spPr/>
      <dgm:t>
        <a:bodyPr/>
        <a:lstStyle/>
        <a:p>
          <a:r>
            <a:rPr lang="en-US" b="1" i="0" baseline="0"/>
            <a:t>Sopimushetkellä myyjä ei tiennyt arvopaperien arvoon olennaisesti vaikuttavista seikoista</a:t>
          </a:r>
          <a:r>
            <a:rPr lang="en-US" b="1"/>
            <a:t>, </a:t>
          </a:r>
          <a:endParaRPr lang="fi-FI"/>
        </a:p>
      </dgm:t>
    </dgm:pt>
    <dgm:pt modelId="{88003CF8-EE5C-4E24-B84A-966D176DED67}" type="parTrans" cxnId="{14BAAB23-B4FD-478D-86F2-3B823244871A}">
      <dgm:prSet/>
      <dgm:spPr/>
      <dgm:t>
        <a:bodyPr/>
        <a:lstStyle/>
        <a:p>
          <a:endParaRPr lang="fi-FI"/>
        </a:p>
      </dgm:t>
    </dgm:pt>
    <dgm:pt modelId="{BC59FD1E-8DA2-47B3-AB62-D5F433ADD380}" type="sibTrans" cxnId="{14BAAB23-B4FD-478D-86F2-3B823244871A}">
      <dgm:prSet/>
      <dgm:spPr/>
      <dgm:t>
        <a:bodyPr/>
        <a:lstStyle/>
        <a:p>
          <a:endParaRPr lang="fi-FI"/>
        </a:p>
      </dgm:t>
    </dgm:pt>
    <dgm:pt modelId="{6FC4ED24-15A7-4AE1-8535-632E899F6A52}">
      <dgm:prSet/>
      <dgm:spPr/>
      <dgm:t>
        <a:bodyPr/>
        <a:lstStyle/>
        <a:p>
          <a:r>
            <a:rPr lang="en-US" b="1" i="0" baseline="0"/>
            <a:t>mutta ostaja tiesi</a:t>
          </a:r>
          <a:endParaRPr lang="fi-FI"/>
        </a:p>
      </dgm:t>
    </dgm:pt>
    <dgm:pt modelId="{63ADF4BA-8F46-4D3C-850B-E769E87AAF51}" type="parTrans" cxnId="{9E64D3A9-3882-4794-A1A8-BB082D66C146}">
      <dgm:prSet/>
      <dgm:spPr/>
      <dgm:t>
        <a:bodyPr/>
        <a:lstStyle/>
        <a:p>
          <a:endParaRPr lang="fi-FI"/>
        </a:p>
      </dgm:t>
    </dgm:pt>
    <dgm:pt modelId="{C12A1682-41BC-4015-8F61-9D65B8900DA0}" type="sibTrans" cxnId="{9E64D3A9-3882-4794-A1A8-BB082D66C146}">
      <dgm:prSet/>
      <dgm:spPr/>
      <dgm:t>
        <a:bodyPr/>
        <a:lstStyle/>
        <a:p>
          <a:endParaRPr lang="fi-FI"/>
        </a:p>
      </dgm:t>
    </dgm:pt>
    <dgm:pt modelId="{58364486-70EB-4333-8114-CE7CEE86BEA3}">
      <dgm:prSet/>
      <dgm:spPr/>
      <dgm:t>
        <a:bodyPr/>
        <a:lstStyle/>
        <a:p>
          <a:r>
            <a:rPr lang="en-US" b="1" i="0" baseline="0"/>
            <a:t>ja todennäköisesti ymmärsi niiden merkityksen</a:t>
          </a:r>
          <a:r>
            <a:rPr lang="en-US" b="1"/>
            <a:t> toisen osapuolen myyntipäätökselle</a:t>
          </a:r>
          <a:r>
            <a:rPr lang="en-US" b="1" i="0" baseline="0"/>
            <a:t>.  </a:t>
          </a:r>
          <a:endParaRPr lang="fi-FI"/>
        </a:p>
      </dgm:t>
    </dgm:pt>
    <dgm:pt modelId="{B1586B16-3521-4C27-8C9F-7E21BC45DB98}" type="parTrans" cxnId="{AF5FA35F-5F67-4000-9864-7A78D21DB275}">
      <dgm:prSet/>
      <dgm:spPr/>
      <dgm:t>
        <a:bodyPr/>
        <a:lstStyle/>
        <a:p>
          <a:endParaRPr lang="fi-FI"/>
        </a:p>
      </dgm:t>
    </dgm:pt>
    <dgm:pt modelId="{FAD2A027-1685-4E67-BAFF-FAAA759F1C47}" type="sibTrans" cxnId="{AF5FA35F-5F67-4000-9864-7A78D21DB275}">
      <dgm:prSet/>
      <dgm:spPr/>
      <dgm:t>
        <a:bodyPr/>
        <a:lstStyle/>
        <a:p>
          <a:endParaRPr lang="fi-FI"/>
        </a:p>
      </dgm:t>
    </dgm:pt>
    <dgm:pt modelId="{54CE0D88-EADF-4BFF-AB29-C8AFE61C977D}" type="pres">
      <dgm:prSet presAssocID="{9DD40643-9B7D-432F-B627-0062DAB554C7}" presName="Name0" presStyleCnt="0">
        <dgm:presLayoutVars>
          <dgm:dir/>
          <dgm:animLvl val="lvl"/>
          <dgm:resizeHandles val="exact"/>
        </dgm:presLayoutVars>
      </dgm:prSet>
      <dgm:spPr/>
    </dgm:pt>
    <dgm:pt modelId="{8772980C-893F-43D5-8DF2-4375A0C738B4}" type="pres">
      <dgm:prSet presAssocID="{58364486-70EB-4333-8114-CE7CEE86BEA3}" presName="boxAndChildren" presStyleCnt="0"/>
      <dgm:spPr/>
    </dgm:pt>
    <dgm:pt modelId="{49D559DD-BA09-4162-A578-EE23ED1AB42B}" type="pres">
      <dgm:prSet presAssocID="{58364486-70EB-4333-8114-CE7CEE86BEA3}" presName="parentTextBox" presStyleLbl="node1" presStyleIdx="0" presStyleCnt="4"/>
      <dgm:spPr/>
    </dgm:pt>
    <dgm:pt modelId="{2FB5EB5D-788F-4DED-BA8C-43C67F848D30}" type="pres">
      <dgm:prSet presAssocID="{C12A1682-41BC-4015-8F61-9D65B8900DA0}" presName="sp" presStyleCnt="0"/>
      <dgm:spPr/>
    </dgm:pt>
    <dgm:pt modelId="{F4C51B7F-4CDA-497A-A764-3467951064DF}" type="pres">
      <dgm:prSet presAssocID="{6FC4ED24-15A7-4AE1-8535-632E899F6A52}" presName="arrowAndChildren" presStyleCnt="0"/>
      <dgm:spPr/>
    </dgm:pt>
    <dgm:pt modelId="{95872BE5-894B-4E38-8F3C-B5CA940BB413}" type="pres">
      <dgm:prSet presAssocID="{6FC4ED24-15A7-4AE1-8535-632E899F6A52}" presName="parentTextArrow" presStyleLbl="node1" presStyleIdx="1" presStyleCnt="4"/>
      <dgm:spPr/>
    </dgm:pt>
    <dgm:pt modelId="{02F7974A-9F1C-48E4-8122-2CB23A212D5F}" type="pres">
      <dgm:prSet presAssocID="{BC59FD1E-8DA2-47B3-AB62-D5F433ADD380}" presName="sp" presStyleCnt="0"/>
      <dgm:spPr/>
    </dgm:pt>
    <dgm:pt modelId="{B47798E2-4CBA-43B5-A061-DB3C4671229D}" type="pres">
      <dgm:prSet presAssocID="{FC031A60-FA14-4CAF-B59C-64DEAE0876EE}" presName="arrowAndChildren" presStyleCnt="0"/>
      <dgm:spPr/>
    </dgm:pt>
    <dgm:pt modelId="{A3FB6AC9-A115-4DA2-9CAA-D179EB043230}" type="pres">
      <dgm:prSet presAssocID="{FC031A60-FA14-4CAF-B59C-64DEAE0876EE}" presName="parentTextArrow" presStyleLbl="node1" presStyleIdx="2" presStyleCnt="4"/>
      <dgm:spPr/>
    </dgm:pt>
    <dgm:pt modelId="{91E248A2-0599-41C0-9813-D7B7553EE018}" type="pres">
      <dgm:prSet presAssocID="{3A2E1A69-8CDE-4D11-94FB-4631A8AD1537}" presName="sp" presStyleCnt="0"/>
      <dgm:spPr/>
    </dgm:pt>
    <dgm:pt modelId="{3D36D557-7B45-4201-B476-4D21FCDED29E}" type="pres">
      <dgm:prSet presAssocID="{85CF644C-8BC4-41BD-84DA-0EB5E72B4682}" presName="arrowAndChildren" presStyleCnt="0"/>
      <dgm:spPr/>
    </dgm:pt>
    <dgm:pt modelId="{284A9C68-602F-4718-93A1-A7ABACC2FB40}" type="pres">
      <dgm:prSet presAssocID="{85CF644C-8BC4-41BD-84DA-0EB5E72B4682}" presName="parentTextArrow" presStyleLbl="node1" presStyleIdx="3" presStyleCnt="4"/>
      <dgm:spPr/>
    </dgm:pt>
  </dgm:ptLst>
  <dgm:cxnLst>
    <dgm:cxn modelId="{50C65013-0E43-4111-955E-2ABF38968A39}" srcId="{9DD40643-9B7D-432F-B627-0062DAB554C7}" destId="{85CF644C-8BC4-41BD-84DA-0EB5E72B4682}" srcOrd="0" destOrd="0" parTransId="{C2C73300-81A5-4B9E-B5EF-4F006E538B1A}" sibTransId="{3A2E1A69-8CDE-4D11-94FB-4631A8AD1537}"/>
    <dgm:cxn modelId="{14BAAB23-B4FD-478D-86F2-3B823244871A}" srcId="{9DD40643-9B7D-432F-B627-0062DAB554C7}" destId="{FC031A60-FA14-4CAF-B59C-64DEAE0876EE}" srcOrd="1" destOrd="0" parTransId="{88003CF8-EE5C-4E24-B84A-966D176DED67}" sibTransId="{BC59FD1E-8DA2-47B3-AB62-D5F433ADD380}"/>
    <dgm:cxn modelId="{AF5FA35F-5F67-4000-9864-7A78D21DB275}" srcId="{9DD40643-9B7D-432F-B627-0062DAB554C7}" destId="{58364486-70EB-4333-8114-CE7CEE86BEA3}" srcOrd="3" destOrd="0" parTransId="{B1586B16-3521-4C27-8C9F-7E21BC45DB98}" sibTransId="{FAD2A027-1685-4E67-BAFF-FAAA759F1C47}"/>
    <dgm:cxn modelId="{8B005B49-3EF6-4CF0-8553-4F835AC57521}" type="presOf" srcId="{FC031A60-FA14-4CAF-B59C-64DEAE0876EE}" destId="{A3FB6AC9-A115-4DA2-9CAA-D179EB043230}" srcOrd="0" destOrd="0" presId="urn:microsoft.com/office/officeart/2005/8/layout/process4"/>
    <dgm:cxn modelId="{77D8E558-86F0-4C89-ADA3-100AAE61F2AD}" type="presOf" srcId="{85CF644C-8BC4-41BD-84DA-0EB5E72B4682}" destId="{284A9C68-602F-4718-93A1-A7ABACC2FB40}" srcOrd="0" destOrd="0" presId="urn:microsoft.com/office/officeart/2005/8/layout/process4"/>
    <dgm:cxn modelId="{C8992193-5F5F-4180-AB94-47637F922BE9}" type="presOf" srcId="{58364486-70EB-4333-8114-CE7CEE86BEA3}" destId="{49D559DD-BA09-4162-A578-EE23ED1AB42B}" srcOrd="0" destOrd="0" presId="urn:microsoft.com/office/officeart/2005/8/layout/process4"/>
    <dgm:cxn modelId="{9E64D3A9-3882-4794-A1A8-BB082D66C146}" srcId="{9DD40643-9B7D-432F-B627-0062DAB554C7}" destId="{6FC4ED24-15A7-4AE1-8535-632E899F6A52}" srcOrd="2" destOrd="0" parTransId="{63ADF4BA-8F46-4D3C-850B-E769E87AAF51}" sibTransId="{C12A1682-41BC-4015-8F61-9D65B8900DA0}"/>
    <dgm:cxn modelId="{5FD4A6C1-412A-4446-B51A-2F62E9D7F044}" type="presOf" srcId="{9DD40643-9B7D-432F-B627-0062DAB554C7}" destId="{54CE0D88-EADF-4BFF-AB29-C8AFE61C977D}" srcOrd="0" destOrd="0" presId="urn:microsoft.com/office/officeart/2005/8/layout/process4"/>
    <dgm:cxn modelId="{1ED627D4-CEA8-4B24-A71E-4D4706C3EE6E}" type="presOf" srcId="{6FC4ED24-15A7-4AE1-8535-632E899F6A52}" destId="{95872BE5-894B-4E38-8F3C-B5CA940BB413}" srcOrd="0" destOrd="0" presId="urn:microsoft.com/office/officeart/2005/8/layout/process4"/>
    <dgm:cxn modelId="{28EC55E3-5BAE-4045-AA59-DB8BC3E2B14A}" type="presParOf" srcId="{54CE0D88-EADF-4BFF-AB29-C8AFE61C977D}" destId="{8772980C-893F-43D5-8DF2-4375A0C738B4}" srcOrd="0" destOrd="0" presId="urn:microsoft.com/office/officeart/2005/8/layout/process4"/>
    <dgm:cxn modelId="{413A95C0-6AA1-4979-B4D1-8CB7E7186A55}" type="presParOf" srcId="{8772980C-893F-43D5-8DF2-4375A0C738B4}" destId="{49D559DD-BA09-4162-A578-EE23ED1AB42B}" srcOrd="0" destOrd="0" presId="urn:microsoft.com/office/officeart/2005/8/layout/process4"/>
    <dgm:cxn modelId="{15D590D5-3A41-4108-BCD2-B05BC0055FC4}" type="presParOf" srcId="{54CE0D88-EADF-4BFF-AB29-C8AFE61C977D}" destId="{2FB5EB5D-788F-4DED-BA8C-43C67F848D30}" srcOrd="1" destOrd="0" presId="urn:microsoft.com/office/officeart/2005/8/layout/process4"/>
    <dgm:cxn modelId="{EB8BBBF5-5D9F-4F6D-B2E2-736CDD0C437B}" type="presParOf" srcId="{54CE0D88-EADF-4BFF-AB29-C8AFE61C977D}" destId="{F4C51B7F-4CDA-497A-A764-3467951064DF}" srcOrd="2" destOrd="0" presId="urn:microsoft.com/office/officeart/2005/8/layout/process4"/>
    <dgm:cxn modelId="{D9E8DD8C-9C9F-4A00-9BA0-46BCF2F95453}" type="presParOf" srcId="{F4C51B7F-4CDA-497A-A764-3467951064DF}" destId="{95872BE5-894B-4E38-8F3C-B5CA940BB413}" srcOrd="0" destOrd="0" presId="urn:microsoft.com/office/officeart/2005/8/layout/process4"/>
    <dgm:cxn modelId="{1CBDBE63-0775-4188-A8F1-639C90469173}" type="presParOf" srcId="{54CE0D88-EADF-4BFF-AB29-C8AFE61C977D}" destId="{02F7974A-9F1C-48E4-8122-2CB23A212D5F}" srcOrd="3" destOrd="0" presId="urn:microsoft.com/office/officeart/2005/8/layout/process4"/>
    <dgm:cxn modelId="{02BF7439-DBF7-425F-958A-FD62658F60A7}" type="presParOf" srcId="{54CE0D88-EADF-4BFF-AB29-C8AFE61C977D}" destId="{B47798E2-4CBA-43B5-A061-DB3C4671229D}" srcOrd="4" destOrd="0" presId="urn:microsoft.com/office/officeart/2005/8/layout/process4"/>
    <dgm:cxn modelId="{AE4E3973-7E6D-4AB5-A384-ACC9301E9138}" type="presParOf" srcId="{B47798E2-4CBA-43B5-A061-DB3C4671229D}" destId="{A3FB6AC9-A115-4DA2-9CAA-D179EB043230}" srcOrd="0" destOrd="0" presId="urn:microsoft.com/office/officeart/2005/8/layout/process4"/>
    <dgm:cxn modelId="{FA6652AB-8DA6-4C99-85C5-62715BAF265C}" type="presParOf" srcId="{54CE0D88-EADF-4BFF-AB29-C8AFE61C977D}" destId="{91E248A2-0599-41C0-9813-D7B7553EE018}" srcOrd="5" destOrd="0" presId="urn:microsoft.com/office/officeart/2005/8/layout/process4"/>
    <dgm:cxn modelId="{81495100-78FC-4EEC-A1D0-64EB89A5CEF5}" type="presParOf" srcId="{54CE0D88-EADF-4BFF-AB29-C8AFE61C977D}" destId="{3D36D557-7B45-4201-B476-4D21FCDED29E}" srcOrd="6" destOrd="0" presId="urn:microsoft.com/office/officeart/2005/8/layout/process4"/>
    <dgm:cxn modelId="{B27ED426-C247-4CD7-9DB2-EE24ECB09B1C}" type="presParOf" srcId="{3D36D557-7B45-4201-B476-4D21FCDED29E}" destId="{284A9C68-602F-4718-93A1-A7ABACC2FB4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2C62F1-E4A2-44A1-9267-60BCA0B3422A}"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fi-FI"/>
        </a:p>
      </dgm:t>
    </dgm:pt>
    <dgm:pt modelId="{93F553DA-93F7-4D46-A2EF-0E290F7E9304}">
      <dgm:prSet/>
      <dgm:spPr/>
      <dgm:t>
        <a:bodyPr/>
        <a:lstStyle/>
        <a:p>
          <a:r>
            <a:rPr lang="en-US" b="1" i="0" baseline="0"/>
            <a:t>Markkinariski – korvattava vahinko? </a:t>
          </a:r>
          <a:endParaRPr lang="fi-FI"/>
        </a:p>
      </dgm:t>
    </dgm:pt>
    <dgm:pt modelId="{09D98E55-4A59-44E6-9B2E-4E7FC135DCDA}" type="parTrans" cxnId="{5CC2AE1D-03CD-4788-A841-9203DC047D58}">
      <dgm:prSet/>
      <dgm:spPr/>
      <dgm:t>
        <a:bodyPr/>
        <a:lstStyle/>
        <a:p>
          <a:endParaRPr lang="fi-FI"/>
        </a:p>
      </dgm:t>
    </dgm:pt>
    <dgm:pt modelId="{8D078DF3-0E80-4694-8CB1-01B9AFAAD560}" type="sibTrans" cxnId="{5CC2AE1D-03CD-4788-A841-9203DC047D58}">
      <dgm:prSet/>
      <dgm:spPr/>
      <dgm:t>
        <a:bodyPr/>
        <a:lstStyle/>
        <a:p>
          <a:endParaRPr lang="fi-FI"/>
        </a:p>
      </dgm:t>
    </dgm:pt>
    <dgm:pt modelId="{4A7B7008-3E9B-4EF8-ADD5-049A9DB45A13}">
      <dgm:prSet/>
      <dgm:spPr/>
      <dgm:t>
        <a:bodyPr/>
        <a:lstStyle/>
        <a:p>
          <a:r>
            <a:rPr lang="en-US" b="1" i="0" baseline="0"/>
            <a:t>Hintamuutoksiin vaikuttavien tekijöiden pelkistäminen vaikeaa</a:t>
          </a:r>
          <a:endParaRPr lang="fi-FI"/>
        </a:p>
      </dgm:t>
    </dgm:pt>
    <dgm:pt modelId="{31B3F602-1BEC-43BD-AF79-B219B5A22E4F}" type="parTrans" cxnId="{19D3C60B-D076-48AF-AFAD-0BACDA72AA85}">
      <dgm:prSet/>
      <dgm:spPr/>
      <dgm:t>
        <a:bodyPr/>
        <a:lstStyle/>
        <a:p>
          <a:endParaRPr lang="fi-FI"/>
        </a:p>
      </dgm:t>
    </dgm:pt>
    <dgm:pt modelId="{3EEB8D7A-4BE5-440E-B6E5-D28D02F046BD}" type="sibTrans" cxnId="{19D3C60B-D076-48AF-AFAD-0BACDA72AA85}">
      <dgm:prSet/>
      <dgm:spPr/>
      <dgm:t>
        <a:bodyPr/>
        <a:lstStyle/>
        <a:p>
          <a:endParaRPr lang="fi-FI"/>
        </a:p>
      </dgm:t>
    </dgm:pt>
    <dgm:pt modelId="{DC639842-8BCA-4C32-930B-C0008F323DAD}">
      <dgm:prSet/>
      <dgm:spPr/>
      <dgm:t>
        <a:bodyPr/>
        <a:lstStyle/>
        <a:p>
          <a:r>
            <a:rPr lang="en-US"/>
            <a:t>Markkinapsykologia ym. </a:t>
          </a:r>
          <a:endParaRPr lang="fi-FI"/>
        </a:p>
      </dgm:t>
    </dgm:pt>
    <dgm:pt modelId="{1FE75FB3-A0E5-471E-A309-4F8038B7948E}" type="parTrans" cxnId="{8EC4F135-152E-4C71-B553-82EE04B4869F}">
      <dgm:prSet/>
      <dgm:spPr/>
      <dgm:t>
        <a:bodyPr/>
        <a:lstStyle/>
        <a:p>
          <a:endParaRPr lang="fi-FI"/>
        </a:p>
      </dgm:t>
    </dgm:pt>
    <dgm:pt modelId="{B282E673-3CD9-42FE-9127-B069CA84F013}" type="sibTrans" cxnId="{8EC4F135-152E-4C71-B553-82EE04B4869F}">
      <dgm:prSet/>
      <dgm:spPr/>
      <dgm:t>
        <a:bodyPr/>
        <a:lstStyle/>
        <a:p>
          <a:endParaRPr lang="fi-FI"/>
        </a:p>
      </dgm:t>
    </dgm:pt>
    <dgm:pt modelId="{747CA1C0-8596-459C-BCD0-5559BF40CF82}">
      <dgm:prSet/>
      <dgm:spPr/>
      <dgm:t>
        <a:bodyPr/>
        <a:lstStyle/>
        <a:p>
          <a:r>
            <a:rPr lang="en-US" b="1" i="0" baseline="0"/>
            <a:t>Portfolioteoria </a:t>
          </a:r>
          <a:endParaRPr lang="fi-FI"/>
        </a:p>
      </dgm:t>
    </dgm:pt>
    <dgm:pt modelId="{261FE9DA-D381-4794-AB97-38031BD49CD8}" type="parTrans" cxnId="{D9B345E7-25FF-44A1-B6CE-E17CFEE2D532}">
      <dgm:prSet/>
      <dgm:spPr/>
      <dgm:t>
        <a:bodyPr/>
        <a:lstStyle/>
        <a:p>
          <a:endParaRPr lang="fi-FI"/>
        </a:p>
      </dgm:t>
    </dgm:pt>
    <dgm:pt modelId="{4F53001E-E591-4263-9C53-300C902C13BA}" type="sibTrans" cxnId="{D9B345E7-25FF-44A1-B6CE-E17CFEE2D532}">
      <dgm:prSet/>
      <dgm:spPr/>
      <dgm:t>
        <a:bodyPr/>
        <a:lstStyle/>
        <a:p>
          <a:endParaRPr lang="fi-FI"/>
        </a:p>
      </dgm:t>
    </dgm:pt>
    <dgm:pt modelId="{9A5F4312-269D-421C-B137-1581D7AB95D4}">
      <dgm:prSet/>
      <dgm:spPr/>
      <dgm:t>
        <a:bodyPr/>
        <a:lstStyle/>
        <a:p>
          <a:r>
            <a:rPr lang="en-US" b="1" i="0" baseline="0"/>
            <a:t>Lisääntyneen riskin merkitys kausaliteettiarvioinnissa?</a:t>
          </a:r>
          <a:endParaRPr lang="fi-FI"/>
        </a:p>
      </dgm:t>
    </dgm:pt>
    <dgm:pt modelId="{120D579D-E196-4E73-A21E-57E317C70B24}" type="parTrans" cxnId="{9847BC09-25C9-40E3-A005-0A8900CBB6AD}">
      <dgm:prSet/>
      <dgm:spPr/>
      <dgm:t>
        <a:bodyPr/>
        <a:lstStyle/>
        <a:p>
          <a:endParaRPr lang="fi-FI"/>
        </a:p>
      </dgm:t>
    </dgm:pt>
    <dgm:pt modelId="{B2BF8C21-EC5C-4918-8C65-21B73E7AB334}" type="sibTrans" cxnId="{9847BC09-25C9-40E3-A005-0A8900CBB6AD}">
      <dgm:prSet/>
      <dgm:spPr/>
      <dgm:t>
        <a:bodyPr/>
        <a:lstStyle/>
        <a:p>
          <a:endParaRPr lang="fi-FI"/>
        </a:p>
      </dgm:t>
    </dgm:pt>
    <dgm:pt modelId="{7CA4CBA9-200C-43C2-9234-07F0C4AA8E44}" type="pres">
      <dgm:prSet presAssocID="{B92C62F1-E4A2-44A1-9267-60BCA0B3422A}" presName="compositeShape" presStyleCnt="0">
        <dgm:presLayoutVars>
          <dgm:dir/>
          <dgm:resizeHandles/>
        </dgm:presLayoutVars>
      </dgm:prSet>
      <dgm:spPr/>
    </dgm:pt>
    <dgm:pt modelId="{3EE197ED-7167-48C5-97EB-87CF7AB522FE}" type="pres">
      <dgm:prSet presAssocID="{B92C62F1-E4A2-44A1-9267-60BCA0B3422A}" presName="pyramid" presStyleLbl="node1" presStyleIdx="0" presStyleCnt="1"/>
      <dgm:spPr/>
    </dgm:pt>
    <dgm:pt modelId="{23ADEA34-E38C-4BE3-B24E-A193782FB68D}" type="pres">
      <dgm:prSet presAssocID="{B92C62F1-E4A2-44A1-9267-60BCA0B3422A}" presName="theList" presStyleCnt="0"/>
      <dgm:spPr/>
    </dgm:pt>
    <dgm:pt modelId="{47D8EDA1-1B5F-44FE-A399-BACCB7E82ED6}" type="pres">
      <dgm:prSet presAssocID="{93F553DA-93F7-4D46-A2EF-0E290F7E9304}" presName="aNode" presStyleLbl="fgAcc1" presStyleIdx="0" presStyleCnt="4">
        <dgm:presLayoutVars>
          <dgm:bulletEnabled val="1"/>
        </dgm:presLayoutVars>
      </dgm:prSet>
      <dgm:spPr/>
    </dgm:pt>
    <dgm:pt modelId="{B219BAED-E8C7-48C7-9EDC-947582E92F79}" type="pres">
      <dgm:prSet presAssocID="{93F553DA-93F7-4D46-A2EF-0E290F7E9304}" presName="aSpace" presStyleCnt="0"/>
      <dgm:spPr/>
    </dgm:pt>
    <dgm:pt modelId="{C732EB53-21DA-4A26-B6A1-3B153B1BE5B1}" type="pres">
      <dgm:prSet presAssocID="{4A7B7008-3E9B-4EF8-ADD5-049A9DB45A13}" presName="aNode" presStyleLbl="fgAcc1" presStyleIdx="1" presStyleCnt="4">
        <dgm:presLayoutVars>
          <dgm:bulletEnabled val="1"/>
        </dgm:presLayoutVars>
      </dgm:prSet>
      <dgm:spPr/>
    </dgm:pt>
    <dgm:pt modelId="{A456B57E-5500-4E67-9D96-E9908E04C5C7}" type="pres">
      <dgm:prSet presAssocID="{4A7B7008-3E9B-4EF8-ADD5-049A9DB45A13}" presName="aSpace" presStyleCnt="0"/>
      <dgm:spPr/>
    </dgm:pt>
    <dgm:pt modelId="{7E4A1324-CE7F-454B-A4BA-A8741A538B9B}" type="pres">
      <dgm:prSet presAssocID="{747CA1C0-8596-459C-BCD0-5559BF40CF82}" presName="aNode" presStyleLbl="fgAcc1" presStyleIdx="2" presStyleCnt="4">
        <dgm:presLayoutVars>
          <dgm:bulletEnabled val="1"/>
        </dgm:presLayoutVars>
      </dgm:prSet>
      <dgm:spPr/>
    </dgm:pt>
    <dgm:pt modelId="{D73C76C3-AD8B-47FB-A9E6-A0C0EC115DB3}" type="pres">
      <dgm:prSet presAssocID="{747CA1C0-8596-459C-BCD0-5559BF40CF82}" presName="aSpace" presStyleCnt="0"/>
      <dgm:spPr/>
    </dgm:pt>
    <dgm:pt modelId="{038147C5-0479-41E1-B071-DE27C3F08DB1}" type="pres">
      <dgm:prSet presAssocID="{9A5F4312-269D-421C-B137-1581D7AB95D4}" presName="aNode" presStyleLbl="fgAcc1" presStyleIdx="3" presStyleCnt="4">
        <dgm:presLayoutVars>
          <dgm:bulletEnabled val="1"/>
        </dgm:presLayoutVars>
      </dgm:prSet>
      <dgm:spPr/>
    </dgm:pt>
    <dgm:pt modelId="{DD5F00BE-EBAF-4A39-B8D5-1A7B6AFD870F}" type="pres">
      <dgm:prSet presAssocID="{9A5F4312-269D-421C-B137-1581D7AB95D4}" presName="aSpace" presStyleCnt="0"/>
      <dgm:spPr/>
    </dgm:pt>
  </dgm:ptLst>
  <dgm:cxnLst>
    <dgm:cxn modelId="{9847BC09-25C9-40E3-A005-0A8900CBB6AD}" srcId="{B92C62F1-E4A2-44A1-9267-60BCA0B3422A}" destId="{9A5F4312-269D-421C-B137-1581D7AB95D4}" srcOrd="3" destOrd="0" parTransId="{120D579D-E196-4E73-A21E-57E317C70B24}" sibTransId="{B2BF8C21-EC5C-4918-8C65-21B73E7AB334}"/>
    <dgm:cxn modelId="{19D3C60B-D076-48AF-AFAD-0BACDA72AA85}" srcId="{B92C62F1-E4A2-44A1-9267-60BCA0B3422A}" destId="{4A7B7008-3E9B-4EF8-ADD5-049A9DB45A13}" srcOrd="1" destOrd="0" parTransId="{31B3F602-1BEC-43BD-AF79-B219B5A22E4F}" sibTransId="{3EEB8D7A-4BE5-440E-B6E5-D28D02F046BD}"/>
    <dgm:cxn modelId="{5CC2AE1D-03CD-4788-A841-9203DC047D58}" srcId="{B92C62F1-E4A2-44A1-9267-60BCA0B3422A}" destId="{93F553DA-93F7-4D46-A2EF-0E290F7E9304}" srcOrd="0" destOrd="0" parTransId="{09D98E55-4A59-44E6-9B2E-4E7FC135DCDA}" sibTransId="{8D078DF3-0E80-4694-8CB1-01B9AFAAD560}"/>
    <dgm:cxn modelId="{58DD1A1E-2B8D-439D-AE80-0F5E54BE6B84}" type="presOf" srcId="{B92C62F1-E4A2-44A1-9267-60BCA0B3422A}" destId="{7CA4CBA9-200C-43C2-9234-07F0C4AA8E44}" srcOrd="0" destOrd="0" presId="urn:microsoft.com/office/officeart/2005/8/layout/pyramid2"/>
    <dgm:cxn modelId="{8EC4F135-152E-4C71-B553-82EE04B4869F}" srcId="{4A7B7008-3E9B-4EF8-ADD5-049A9DB45A13}" destId="{DC639842-8BCA-4C32-930B-C0008F323DAD}" srcOrd="0" destOrd="0" parTransId="{1FE75FB3-A0E5-471E-A309-4F8038B7948E}" sibTransId="{B282E673-3CD9-42FE-9127-B069CA84F013}"/>
    <dgm:cxn modelId="{843992A1-5C6A-45BE-ADED-8E99E557518A}" type="presOf" srcId="{9A5F4312-269D-421C-B137-1581D7AB95D4}" destId="{038147C5-0479-41E1-B071-DE27C3F08DB1}" srcOrd="0" destOrd="0" presId="urn:microsoft.com/office/officeart/2005/8/layout/pyramid2"/>
    <dgm:cxn modelId="{90A507A3-645C-4F4D-AD41-81D4C13FA8C0}" type="presOf" srcId="{DC639842-8BCA-4C32-930B-C0008F323DAD}" destId="{C732EB53-21DA-4A26-B6A1-3B153B1BE5B1}" srcOrd="0" destOrd="1" presId="urn:microsoft.com/office/officeart/2005/8/layout/pyramid2"/>
    <dgm:cxn modelId="{C6E76BA3-0BC1-48F9-86FE-2EDEC1D5656F}" type="presOf" srcId="{93F553DA-93F7-4D46-A2EF-0E290F7E9304}" destId="{47D8EDA1-1B5F-44FE-A399-BACCB7E82ED6}" srcOrd="0" destOrd="0" presId="urn:microsoft.com/office/officeart/2005/8/layout/pyramid2"/>
    <dgm:cxn modelId="{662B37AF-4805-491D-9CFE-3286D4F40A35}" type="presOf" srcId="{747CA1C0-8596-459C-BCD0-5559BF40CF82}" destId="{7E4A1324-CE7F-454B-A4BA-A8741A538B9B}" srcOrd="0" destOrd="0" presId="urn:microsoft.com/office/officeart/2005/8/layout/pyramid2"/>
    <dgm:cxn modelId="{D9B345E7-25FF-44A1-B6CE-E17CFEE2D532}" srcId="{B92C62F1-E4A2-44A1-9267-60BCA0B3422A}" destId="{747CA1C0-8596-459C-BCD0-5559BF40CF82}" srcOrd="2" destOrd="0" parTransId="{261FE9DA-D381-4794-AB97-38031BD49CD8}" sibTransId="{4F53001E-E591-4263-9C53-300C902C13BA}"/>
    <dgm:cxn modelId="{8A1734EB-C708-485E-9B36-BFC04B5E4C00}" type="presOf" srcId="{4A7B7008-3E9B-4EF8-ADD5-049A9DB45A13}" destId="{C732EB53-21DA-4A26-B6A1-3B153B1BE5B1}" srcOrd="0" destOrd="0" presId="urn:microsoft.com/office/officeart/2005/8/layout/pyramid2"/>
    <dgm:cxn modelId="{40649D17-6A3A-4C6E-AFEF-2C9464E6D3B3}" type="presParOf" srcId="{7CA4CBA9-200C-43C2-9234-07F0C4AA8E44}" destId="{3EE197ED-7167-48C5-97EB-87CF7AB522FE}" srcOrd="0" destOrd="0" presId="urn:microsoft.com/office/officeart/2005/8/layout/pyramid2"/>
    <dgm:cxn modelId="{CD1D2393-2EB4-4D56-A64E-2AF9813B3EEF}" type="presParOf" srcId="{7CA4CBA9-200C-43C2-9234-07F0C4AA8E44}" destId="{23ADEA34-E38C-4BE3-B24E-A193782FB68D}" srcOrd="1" destOrd="0" presId="urn:microsoft.com/office/officeart/2005/8/layout/pyramid2"/>
    <dgm:cxn modelId="{F7500FAC-0567-4FDF-8A1E-73EF2D1FFF98}" type="presParOf" srcId="{23ADEA34-E38C-4BE3-B24E-A193782FB68D}" destId="{47D8EDA1-1B5F-44FE-A399-BACCB7E82ED6}" srcOrd="0" destOrd="0" presId="urn:microsoft.com/office/officeart/2005/8/layout/pyramid2"/>
    <dgm:cxn modelId="{2465D9BB-135D-4D98-8973-A3322DF8ABF2}" type="presParOf" srcId="{23ADEA34-E38C-4BE3-B24E-A193782FB68D}" destId="{B219BAED-E8C7-48C7-9EDC-947582E92F79}" srcOrd="1" destOrd="0" presId="urn:microsoft.com/office/officeart/2005/8/layout/pyramid2"/>
    <dgm:cxn modelId="{EF8B9622-1552-4384-979C-8C4358AE2E53}" type="presParOf" srcId="{23ADEA34-E38C-4BE3-B24E-A193782FB68D}" destId="{C732EB53-21DA-4A26-B6A1-3B153B1BE5B1}" srcOrd="2" destOrd="0" presId="urn:microsoft.com/office/officeart/2005/8/layout/pyramid2"/>
    <dgm:cxn modelId="{71BF6B87-61EA-448E-9887-8E2142C94544}" type="presParOf" srcId="{23ADEA34-E38C-4BE3-B24E-A193782FB68D}" destId="{A456B57E-5500-4E67-9D96-E9908E04C5C7}" srcOrd="3" destOrd="0" presId="urn:microsoft.com/office/officeart/2005/8/layout/pyramid2"/>
    <dgm:cxn modelId="{AD336D56-FBD9-4673-94E3-18C83E6F9D43}" type="presParOf" srcId="{23ADEA34-E38C-4BE3-B24E-A193782FB68D}" destId="{7E4A1324-CE7F-454B-A4BA-A8741A538B9B}" srcOrd="4" destOrd="0" presId="urn:microsoft.com/office/officeart/2005/8/layout/pyramid2"/>
    <dgm:cxn modelId="{5D6E6636-1459-44BF-92B9-64586F290C1A}" type="presParOf" srcId="{23ADEA34-E38C-4BE3-B24E-A193782FB68D}" destId="{D73C76C3-AD8B-47FB-A9E6-A0C0EC115DB3}" srcOrd="5" destOrd="0" presId="urn:microsoft.com/office/officeart/2005/8/layout/pyramid2"/>
    <dgm:cxn modelId="{D4326965-4F32-4C58-81D3-8EE46868F9A9}" type="presParOf" srcId="{23ADEA34-E38C-4BE3-B24E-A193782FB68D}" destId="{038147C5-0479-41E1-B071-DE27C3F08DB1}" srcOrd="6" destOrd="0" presId="urn:microsoft.com/office/officeart/2005/8/layout/pyramid2"/>
    <dgm:cxn modelId="{A263870C-FC68-4E09-9FC5-EA48C8F45602}" type="presParOf" srcId="{23ADEA34-E38C-4BE3-B24E-A193782FB68D}" destId="{DD5F00BE-EBAF-4A39-B8D5-1A7B6AFD870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7B9424-E7F6-45BB-A072-58A918A5EB6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4C1C36C3-7FF0-49D9-BDC5-739C3E95D7A0}">
      <dgm:prSet/>
      <dgm:spPr/>
      <dgm:t>
        <a:bodyPr/>
        <a:lstStyle/>
        <a:p>
          <a:r>
            <a:rPr lang="en-US" b="1" i="0" baseline="0"/>
            <a:t>Systeeminen riski (markkinariski) </a:t>
          </a:r>
          <a:endParaRPr lang="fi-FI"/>
        </a:p>
      </dgm:t>
    </dgm:pt>
    <dgm:pt modelId="{1050A4E2-6759-4F6A-98C3-5B3E14C3E7DE}" type="parTrans" cxnId="{709EB3CC-1487-40B1-A551-80896B82E5BC}">
      <dgm:prSet/>
      <dgm:spPr/>
      <dgm:t>
        <a:bodyPr/>
        <a:lstStyle/>
        <a:p>
          <a:endParaRPr lang="fi-FI"/>
        </a:p>
      </dgm:t>
    </dgm:pt>
    <dgm:pt modelId="{C48F5E21-9209-4211-8252-302877AE5793}" type="sibTrans" cxnId="{709EB3CC-1487-40B1-A551-80896B82E5BC}">
      <dgm:prSet/>
      <dgm:spPr/>
      <dgm:t>
        <a:bodyPr/>
        <a:lstStyle/>
        <a:p>
          <a:endParaRPr lang="fi-FI"/>
        </a:p>
      </dgm:t>
    </dgm:pt>
    <dgm:pt modelId="{A4501EF9-96F4-4E59-AA3D-F5AF7EFF6F7D}">
      <dgm:prSet/>
      <dgm:spPr/>
      <dgm:t>
        <a:bodyPr/>
        <a:lstStyle/>
        <a:p>
          <a:r>
            <a:rPr lang="en-US" b="0" i="0" baseline="0" dirty="0" err="1"/>
            <a:t>Salkun</a:t>
          </a:r>
          <a:r>
            <a:rPr lang="en-US" b="0" i="0" baseline="0" dirty="0"/>
            <a:t> </a:t>
          </a:r>
          <a:r>
            <a:rPr lang="en-US" b="0" i="0" baseline="0" dirty="0" err="1"/>
            <a:t>hajauttaminen</a:t>
          </a:r>
          <a:r>
            <a:rPr lang="en-US" b="0" i="0" baseline="0" dirty="0"/>
            <a:t> </a:t>
          </a:r>
          <a:r>
            <a:rPr lang="en-US" b="0" i="0" baseline="0" dirty="0" err="1"/>
            <a:t>ei</a:t>
          </a:r>
          <a:r>
            <a:rPr lang="en-US" b="0" i="0" baseline="0" dirty="0"/>
            <a:t> </a:t>
          </a:r>
          <a:r>
            <a:rPr lang="en-US" b="0" i="0" baseline="0"/>
            <a:t>suojaa</a:t>
          </a:r>
          <a:endParaRPr lang="fi-FI" dirty="0"/>
        </a:p>
      </dgm:t>
    </dgm:pt>
    <dgm:pt modelId="{75BF5AB5-7513-4BCD-8844-2C6435FFD630}" type="parTrans" cxnId="{1BB123D1-9062-4E71-B422-F16B24CA7FA8}">
      <dgm:prSet/>
      <dgm:spPr/>
      <dgm:t>
        <a:bodyPr/>
        <a:lstStyle/>
        <a:p>
          <a:endParaRPr lang="fi-FI"/>
        </a:p>
      </dgm:t>
    </dgm:pt>
    <dgm:pt modelId="{B2377C23-01CC-4010-A503-B34B19706E4E}" type="sibTrans" cxnId="{1BB123D1-9062-4E71-B422-F16B24CA7FA8}">
      <dgm:prSet/>
      <dgm:spPr/>
      <dgm:t>
        <a:bodyPr/>
        <a:lstStyle/>
        <a:p>
          <a:endParaRPr lang="fi-FI"/>
        </a:p>
      </dgm:t>
    </dgm:pt>
    <dgm:pt modelId="{DE5B4F82-6DAC-4816-91B7-C1830C05C817}">
      <dgm:prSet/>
      <dgm:spPr/>
      <dgm:t>
        <a:bodyPr/>
        <a:lstStyle/>
        <a:p>
          <a:r>
            <a:rPr lang="en-US" b="0" i="0" baseline="0"/>
            <a:t>Ei oikeuta vahingonkorvaukseen</a:t>
          </a:r>
          <a:endParaRPr lang="fi-FI"/>
        </a:p>
      </dgm:t>
    </dgm:pt>
    <dgm:pt modelId="{AF98424A-30DA-4C21-A12E-49F7630CACEF}" type="parTrans" cxnId="{C74DBB34-CB7E-49E5-A1B3-4D31AC1A7044}">
      <dgm:prSet/>
      <dgm:spPr/>
      <dgm:t>
        <a:bodyPr/>
        <a:lstStyle/>
        <a:p>
          <a:endParaRPr lang="fi-FI"/>
        </a:p>
      </dgm:t>
    </dgm:pt>
    <dgm:pt modelId="{E16C4C76-C600-4520-ADC1-A6D68929197B}" type="sibTrans" cxnId="{C74DBB34-CB7E-49E5-A1B3-4D31AC1A7044}">
      <dgm:prSet/>
      <dgm:spPr/>
      <dgm:t>
        <a:bodyPr/>
        <a:lstStyle/>
        <a:p>
          <a:endParaRPr lang="fi-FI"/>
        </a:p>
      </dgm:t>
    </dgm:pt>
    <dgm:pt modelId="{349EDA8D-B3A3-4A7E-8C08-87BA69B7BB55}">
      <dgm:prSet/>
      <dgm:spPr/>
      <dgm:t>
        <a:bodyPr/>
        <a:lstStyle/>
        <a:p>
          <a:r>
            <a:rPr lang="en-US" b="1" i="0" baseline="0"/>
            <a:t>Ei-systeeminen riski </a:t>
          </a:r>
          <a:endParaRPr lang="fi-FI"/>
        </a:p>
      </dgm:t>
    </dgm:pt>
    <dgm:pt modelId="{506A5594-6A07-457A-8F18-6FD2915B8DC8}" type="parTrans" cxnId="{110AEF7D-B226-40D4-BB40-94CE6C8926EA}">
      <dgm:prSet/>
      <dgm:spPr/>
      <dgm:t>
        <a:bodyPr/>
        <a:lstStyle/>
        <a:p>
          <a:endParaRPr lang="fi-FI"/>
        </a:p>
      </dgm:t>
    </dgm:pt>
    <dgm:pt modelId="{0CCE4CF2-5F49-4D99-9285-0F35DA3FEF01}" type="sibTrans" cxnId="{110AEF7D-B226-40D4-BB40-94CE6C8926EA}">
      <dgm:prSet/>
      <dgm:spPr/>
      <dgm:t>
        <a:bodyPr/>
        <a:lstStyle/>
        <a:p>
          <a:endParaRPr lang="fi-FI"/>
        </a:p>
      </dgm:t>
    </dgm:pt>
    <dgm:pt modelId="{96370E5D-01A0-4A28-BDE0-122CBB6E48DF}">
      <dgm:prSet/>
      <dgm:spPr/>
      <dgm:t>
        <a:bodyPr/>
        <a:lstStyle/>
        <a:p>
          <a:r>
            <a:rPr lang="en-US" b="0" i="0" baseline="0"/>
            <a:t>ß –kerroin: arvopaperin ja koko markkinan volatiliteetin välinen suhde</a:t>
          </a:r>
          <a:endParaRPr lang="fi-FI"/>
        </a:p>
      </dgm:t>
    </dgm:pt>
    <dgm:pt modelId="{A8AC7560-E2C2-4FD7-B048-235BBDA3838A}" type="parTrans" cxnId="{83798B42-D5C4-430E-AD37-6280C9EE9F06}">
      <dgm:prSet/>
      <dgm:spPr/>
      <dgm:t>
        <a:bodyPr/>
        <a:lstStyle/>
        <a:p>
          <a:endParaRPr lang="fi-FI"/>
        </a:p>
      </dgm:t>
    </dgm:pt>
    <dgm:pt modelId="{7F6DB096-295A-43C9-80BA-39018306A5FA}" type="sibTrans" cxnId="{83798B42-D5C4-430E-AD37-6280C9EE9F06}">
      <dgm:prSet/>
      <dgm:spPr/>
      <dgm:t>
        <a:bodyPr/>
        <a:lstStyle/>
        <a:p>
          <a:endParaRPr lang="fi-FI"/>
        </a:p>
      </dgm:t>
    </dgm:pt>
    <dgm:pt modelId="{EACBD81F-6A3A-4462-8A33-AA1FCF0B879B}">
      <dgm:prSet/>
      <dgm:spPr/>
      <dgm:t>
        <a:bodyPr/>
        <a:lstStyle/>
        <a:p>
          <a:r>
            <a:rPr lang="en-US" b="0" i="0" baseline="0"/>
            <a:t>ß –kerroin voi olla apuväline virheellisen tiedon vaikutuksen pelkistämiseksi arvopaperin kurssikehityksestä tappion arvioinnissa </a:t>
          </a:r>
          <a:endParaRPr lang="fi-FI"/>
        </a:p>
      </dgm:t>
    </dgm:pt>
    <dgm:pt modelId="{BE92F377-E32F-4C4B-AEB5-C50ACF4ACDAA}" type="parTrans" cxnId="{EB3B53D4-D524-42FF-BF49-6C91172108A6}">
      <dgm:prSet/>
      <dgm:spPr/>
      <dgm:t>
        <a:bodyPr/>
        <a:lstStyle/>
        <a:p>
          <a:endParaRPr lang="fi-FI"/>
        </a:p>
      </dgm:t>
    </dgm:pt>
    <dgm:pt modelId="{AC79C911-07FD-4F65-AC34-341F9833D3A2}" type="sibTrans" cxnId="{EB3B53D4-D524-42FF-BF49-6C91172108A6}">
      <dgm:prSet/>
      <dgm:spPr/>
      <dgm:t>
        <a:bodyPr/>
        <a:lstStyle/>
        <a:p>
          <a:endParaRPr lang="fi-FI"/>
        </a:p>
      </dgm:t>
    </dgm:pt>
    <dgm:pt modelId="{4FEF4F2A-7045-41FC-9B59-E15852D97233}" type="pres">
      <dgm:prSet presAssocID="{E67B9424-E7F6-45BB-A072-58A918A5EB68}" presName="vert0" presStyleCnt="0">
        <dgm:presLayoutVars>
          <dgm:dir/>
          <dgm:animOne val="branch"/>
          <dgm:animLvl val="lvl"/>
        </dgm:presLayoutVars>
      </dgm:prSet>
      <dgm:spPr/>
    </dgm:pt>
    <dgm:pt modelId="{B46E1410-5AEA-4066-BE29-925AB88E6351}" type="pres">
      <dgm:prSet presAssocID="{4C1C36C3-7FF0-49D9-BDC5-739C3E95D7A0}" presName="thickLine" presStyleLbl="alignNode1" presStyleIdx="0" presStyleCnt="2"/>
      <dgm:spPr/>
    </dgm:pt>
    <dgm:pt modelId="{3639A4CD-5A77-4A66-856A-350788667413}" type="pres">
      <dgm:prSet presAssocID="{4C1C36C3-7FF0-49D9-BDC5-739C3E95D7A0}" presName="horz1" presStyleCnt="0"/>
      <dgm:spPr/>
    </dgm:pt>
    <dgm:pt modelId="{F5CE4D51-2264-414C-8642-6C67E9D7DAF2}" type="pres">
      <dgm:prSet presAssocID="{4C1C36C3-7FF0-49D9-BDC5-739C3E95D7A0}" presName="tx1" presStyleLbl="revTx" presStyleIdx="0" presStyleCnt="6"/>
      <dgm:spPr/>
    </dgm:pt>
    <dgm:pt modelId="{3C8CA71E-4A28-4FDA-9E87-E522329C6F43}" type="pres">
      <dgm:prSet presAssocID="{4C1C36C3-7FF0-49D9-BDC5-739C3E95D7A0}" presName="vert1" presStyleCnt="0"/>
      <dgm:spPr/>
    </dgm:pt>
    <dgm:pt modelId="{16AC3EC3-4302-4A28-AA5E-2F9D3C05E4B6}" type="pres">
      <dgm:prSet presAssocID="{A4501EF9-96F4-4E59-AA3D-F5AF7EFF6F7D}" presName="vertSpace2a" presStyleCnt="0"/>
      <dgm:spPr/>
    </dgm:pt>
    <dgm:pt modelId="{A0E4084E-828F-439B-87D5-0340766C9B37}" type="pres">
      <dgm:prSet presAssocID="{A4501EF9-96F4-4E59-AA3D-F5AF7EFF6F7D}" presName="horz2" presStyleCnt="0"/>
      <dgm:spPr/>
    </dgm:pt>
    <dgm:pt modelId="{5732A3B7-CF9E-44CB-9803-1D6384A5CB2A}" type="pres">
      <dgm:prSet presAssocID="{A4501EF9-96F4-4E59-AA3D-F5AF7EFF6F7D}" presName="horzSpace2" presStyleCnt="0"/>
      <dgm:spPr/>
    </dgm:pt>
    <dgm:pt modelId="{36EB6FB5-FE81-40F4-8049-355737A6AC5B}" type="pres">
      <dgm:prSet presAssocID="{A4501EF9-96F4-4E59-AA3D-F5AF7EFF6F7D}" presName="tx2" presStyleLbl="revTx" presStyleIdx="1" presStyleCnt="6"/>
      <dgm:spPr/>
    </dgm:pt>
    <dgm:pt modelId="{B673289E-6416-423F-87AC-A040035575AB}" type="pres">
      <dgm:prSet presAssocID="{A4501EF9-96F4-4E59-AA3D-F5AF7EFF6F7D}" presName="vert2" presStyleCnt="0"/>
      <dgm:spPr/>
    </dgm:pt>
    <dgm:pt modelId="{93D14B9A-2009-40C8-9397-C43A93D687CF}" type="pres">
      <dgm:prSet presAssocID="{A4501EF9-96F4-4E59-AA3D-F5AF7EFF6F7D}" presName="thinLine2b" presStyleLbl="callout" presStyleIdx="0" presStyleCnt="4"/>
      <dgm:spPr/>
    </dgm:pt>
    <dgm:pt modelId="{5EB3DEE8-4419-4663-8EA3-0D285675B094}" type="pres">
      <dgm:prSet presAssocID="{A4501EF9-96F4-4E59-AA3D-F5AF7EFF6F7D}" presName="vertSpace2b" presStyleCnt="0"/>
      <dgm:spPr/>
    </dgm:pt>
    <dgm:pt modelId="{79E3C71D-EF17-451B-B6A4-336D82C32314}" type="pres">
      <dgm:prSet presAssocID="{DE5B4F82-6DAC-4816-91B7-C1830C05C817}" presName="horz2" presStyleCnt="0"/>
      <dgm:spPr/>
    </dgm:pt>
    <dgm:pt modelId="{3CD09796-8A50-4CDF-A92D-2F145450D184}" type="pres">
      <dgm:prSet presAssocID="{DE5B4F82-6DAC-4816-91B7-C1830C05C817}" presName="horzSpace2" presStyleCnt="0"/>
      <dgm:spPr/>
    </dgm:pt>
    <dgm:pt modelId="{74DCFB8A-2F25-4E81-9817-571BF973CEF5}" type="pres">
      <dgm:prSet presAssocID="{DE5B4F82-6DAC-4816-91B7-C1830C05C817}" presName="tx2" presStyleLbl="revTx" presStyleIdx="2" presStyleCnt="6"/>
      <dgm:spPr/>
    </dgm:pt>
    <dgm:pt modelId="{7411CFF4-EE3B-4153-9A6E-A88E8B364E8C}" type="pres">
      <dgm:prSet presAssocID="{DE5B4F82-6DAC-4816-91B7-C1830C05C817}" presName="vert2" presStyleCnt="0"/>
      <dgm:spPr/>
    </dgm:pt>
    <dgm:pt modelId="{E0684887-A728-4B4B-A6AC-9204932FF6B3}" type="pres">
      <dgm:prSet presAssocID="{DE5B4F82-6DAC-4816-91B7-C1830C05C817}" presName="thinLine2b" presStyleLbl="callout" presStyleIdx="1" presStyleCnt="4"/>
      <dgm:spPr/>
    </dgm:pt>
    <dgm:pt modelId="{B0BD7F3D-882D-45F8-81D8-700624CBF030}" type="pres">
      <dgm:prSet presAssocID="{DE5B4F82-6DAC-4816-91B7-C1830C05C817}" presName="vertSpace2b" presStyleCnt="0"/>
      <dgm:spPr/>
    </dgm:pt>
    <dgm:pt modelId="{1ECB3DEA-C6E5-4F74-AECB-7BA3EAB97832}" type="pres">
      <dgm:prSet presAssocID="{349EDA8D-B3A3-4A7E-8C08-87BA69B7BB55}" presName="thickLine" presStyleLbl="alignNode1" presStyleIdx="1" presStyleCnt="2"/>
      <dgm:spPr/>
    </dgm:pt>
    <dgm:pt modelId="{942733DA-3E5E-48F6-B796-CA12FFFD402A}" type="pres">
      <dgm:prSet presAssocID="{349EDA8D-B3A3-4A7E-8C08-87BA69B7BB55}" presName="horz1" presStyleCnt="0"/>
      <dgm:spPr/>
    </dgm:pt>
    <dgm:pt modelId="{FF89B8F6-2F59-4F80-9BEA-4A0D34CB0BE5}" type="pres">
      <dgm:prSet presAssocID="{349EDA8D-B3A3-4A7E-8C08-87BA69B7BB55}" presName="tx1" presStyleLbl="revTx" presStyleIdx="3" presStyleCnt="6"/>
      <dgm:spPr/>
    </dgm:pt>
    <dgm:pt modelId="{C9C72BFF-3C89-490E-88C1-CC81C7023354}" type="pres">
      <dgm:prSet presAssocID="{349EDA8D-B3A3-4A7E-8C08-87BA69B7BB55}" presName="vert1" presStyleCnt="0"/>
      <dgm:spPr/>
    </dgm:pt>
    <dgm:pt modelId="{9D91A7F4-1FDC-4C2D-B373-4487164D2A96}" type="pres">
      <dgm:prSet presAssocID="{96370E5D-01A0-4A28-BDE0-122CBB6E48DF}" presName="vertSpace2a" presStyleCnt="0"/>
      <dgm:spPr/>
    </dgm:pt>
    <dgm:pt modelId="{FD90DD98-B59A-4496-8EF1-89CA88CDA46B}" type="pres">
      <dgm:prSet presAssocID="{96370E5D-01A0-4A28-BDE0-122CBB6E48DF}" presName="horz2" presStyleCnt="0"/>
      <dgm:spPr/>
    </dgm:pt>
    <dgm:pt modelId="{08F8EE1A-FBC9-4D00-8768-CD5BFED1F9FB}" type="pres">
      <dgm:prSet presAssocID="{96370E5D-01A0-4A28-BDE0-122CBB6E48DF}" presName="horzSpace2" presStyleCnt="0"/>
      <dgm:spPr/>
    </dgm:pt>
    <dgm:pt modelId="{883B140D-1B5C-4530-97EA-4A1C4AE61D7D}" type="pres">
      <dgm:prSet presAssocID="{96370E5D-01A0-4A28-BDE0-122CBB6E48DF}" presName="tx2" presStyleLbl="revTx" presStyleIdx="4" presStyleCnt="6"/>
      <dgm:spPr/>
    </dgm:pt>
    <dgm:pt modelId="{0D72C743-0AD6-42AD-8C91-100741D5873C}" type="pres">
      <dgm:prSet presAssocID="{96370E5D-01A0-4A28-BDE0-122CBB6E48DF}" presName="vert2" presStyleCnt="0"/>
      <dgm:spPr/>
    </dgm:pt>
    <dgm:pt modelId="{3C7A4460-297D-444B-9F72-4DB194F398C4}" type="pres">
      <dgm:prSet presAssocID="{96370E5D-01A0-4A28-BDE0-122CBB6E48DF}" presName="thinLine2b" presStyleLbl="callout" presStyleIdx="2" presStyleCnt="4"/>
      <dgm:spPr/>
    </dgm:pt>
    <dgm:pt modelId="{6974F6CD-6FB3-4FF9-A3E6-C5C2B0D697D8}" type="pres">
      <dgm:prSet presAssocID="{96370E5D-01A0-4A28-BDE0-122CBB6E48DF}" presName="vertSpace2b" presStyleCnt="0"/>
      <dgm:spPr/>
    </dgm:pt>
    <dgm:pt modelId="{5005980F-34C6-41E0-84EB-411743D84F80}" type="pres">
      <dgm:prSet presAssocID="{EACBD81F-6A3A-4462-8A33-AA1FCF0B879B}" presName="horz2" presStyleCnt="0"/>
      <dgm:spPr/>
    </dgm:pt>
    <dgm:pt modelId="{0DEFEBDE-4F0F-4C73-AF34-5B362E356091}" type="pres">
      <dgm:prSet presAssocID="{EACBD81F-6A3A-4462-8A33-AA1FCF0B879B}" presName="horzSpace2" presStyleCnt="0"/>
      <dgm:spPr/>
    </dgm:pt>
    <dgm:pt modelId="{233555DD-54A8-4DD8-9B3A-668D95DA44D7}" type="pres">
      <dgm:prSet presAssocID="{EACBD81F-6A3A-4462-8A33-AA1FCF0B879B}" presName="tx2" presStyleLbl="revTx" presStyleIdx="5" presStyleCnt="6"/>
      <dgm:spPr/>
    </dgm:pt>
    <dgm:pt modelId="{5AB7C8C1-B201-4317-9624-42FB0AB44271}" type="pres">
      <dgm:prSet presAssocID="{EACBD81F-6A3A-4462-8A33-AA1FCF0B879B}" presName="vert2" presStyleCnt="0"/>
      <dgm:spPr/>
    </dgm:pt>
    <dgm:pt modelId="{8428B7D2-B600-4BE2-B47A-ED6D76E415F8}" type="pres">
      <dgm:prSet presAssocID="{EACBD81F-6A3A-4462-8A33-AA1FCF0B879B}" presName="thinLine2b" presStyleLbl="callout" presStyleIdx="3" presStyleCnt="4"/>
      <dgm:spPr/>
    </dgm:pt>
    <dgm:pt modelId="{BF097BDC-BF5F-4473-B603-B8680C3BD373}" type="pres">
      <dgm:prSet presAssocID="{EACBD81F-6A3A-4462-8A33-AA1FCF0B879B}" presName="vertSpace2b" presStyleCnt="0"/>
      <dgm:spPr/>
    </dgm:pt>
  </dgm:ptLst>
  <dgm:cxnLst>
    <dgm:cxn modelId="{3B7E760C-2085-4193-A427-5494C5B35E17}" type="presOf" srcId="{4C1C36C3-7FF0-49D9-BDC5-739C3E95D7A0}" destId="{F5CE4D51-2264-414C-8642-6C67E9D7DAF2}" srcOrd="0" destOrd="0" presId="urn:microsoft.com/office/officeart/2008/layout/LinedList"/>
    <dgm:cxn modelId="{5D1C1412-E381-406B-A373-F848F66ECE6F}" type="presOf" srcId="{A4501EF9-96F4-4E59-AA3D-F5AF7EFF6F7D}" destId="{36EB6FB5-FE81-40F4-8049-355737A6AC5B}" srcOrd="0" destOrd="0" presId="urn:microsoft.com/office/officeart/2008/layout/LinedList"/>
    <dgm:cxn modelId="{C74DBB34-CB7E-49E5-A1B3-4D31AC1A7044}" srcId="{4C1C36C3-7FF0-49D9-BDC5-739C3E95D7A0}" destId="{DE5B4F82-6DAC-4816-91B7-C1830C05C817}" srcOrd="1" destOrd="0" parTransId="{AF98424A-30DA-4C21-A12E-49F7630CACEF}" sibTransId="{E16C4C76-C600-4520-ADC1-A6D68929197B}"/>
    <dgm:cxn modelId="{83798B42-D5C4-430E-AD37-6280C9EE9F06}" srcId="{349EDA8D-B3A3-4A7E-8C08-87BA69B7BB55}" destId="{96370E5D-01A0-4A28-BDE0-122CBB6E48DF}" srcOrd="0" destOrd="0" parTransId="{A8AC7560-E2C2-4FD7-B048-235BBDA3838A}" sibTransId="{7F6DB096-295A-43C9-80BA-39018306A5FA}"/>
    <dgm:cxn modelId="{1736006A-5299-4CD4-912E-D53A82899C68}" type="presOf" srcId="{DE5B4F82-6DAC-4816-91B7-C1830C05C817}" destId="{74DCFB8A-2F25-4E81-9817-571BF973CEF5}" srcOrd="0" destOrd="0" presId="urn:microsoft.com/office/officeart/2008/layout/LinedList"/>
    <dgm:cxn modelId="{6B83AC4B-5C96-47DD-816B-86EC62F71D61}" type="presOf" srcId="{96370E5D-01A0-4A28-BDE0-122CBB6E48DF}" destId="{883B140D-1B5C-4530-97EA-4A1C4AE61D7D}" srcOrd="0" destOrd="0" presId="urn:microsoft.com/office/officeart/2008/layout/LinedList"/>
    <dgm:cxn modelId="{6B03227B-7EBC-4577-A08E-FFAED77E829C}" type="presOf" srcId="{EACBD81F-6A3A-4462-8A33-AA1FCF0B879B}" destId="{233555DD-54A8-4DD8-9B3A-668D95DA44D7}" srcOrd="0" destOrd="0" presId="urn:microsoft.com/office/officeart/2008/layout/LinedList"/>
    <dgm:cxn modelId="{110AEF7D-B226-40D4-BB40-94CE6C8926EA}" srcId="{E67B9424-E7F6-45BB-A072-58A918A5EB68}" destId="{349EDA8D-B3A3-4A7E-8C08-87BA69B7BB55}" srcOrd="1" destOrd="0" parTransId="{506A5594-6A07-457A-8F18-6FD2915B8DC8}" sibTransId="{0CCE4CF2-5F49-4D99-9285-0F35DA3FEF01}"/>
    <dgm:cxn modelId="{FEAC7684-8E5E-46DE-A875-968DA74A5E0E}" type="presOf" srcId="{349EDA8D-B3A3-4A7E-8C08-87BA69B7BB55}" destId="{FF89B8F6-2F59-4F80-9BEA-4A0D34CB0BE5}" srcOrd="0" destOrd="0" presId="urn:microsoft.com/office/officeart/2008/layout/LinedList"/>
    <dgm:cxn modelId="{7B4D8792-501F-46E8-B967-5863AF82DB62}" type="presOf" srcId="{E67B9424-E7F6-45BB-A072-58A918A5EB68}" destId="{4FEF4F2A-7045-41FC-9B59-E15852D97233}" srcOrd="0" destOrd="0" presId="urn:microsoft.com/office/officeart/2008/layout/LinedList"/>
    <dgm:cxn modelId="{709EB3CC-1487-40B1-A551-80896B82E5BC}" srcId="{E67B9424-E7F6-45BB-A072-58A918A5EB68}" destId="{4C1C36C3-7FF0-49D9-BDC5-739C3E95D7A0}" srcOrd="0" destOrd="0" parTransId="{1050A4E2-6759-4F6A-98C3-5B3E14C3E7DE}" sibTransId="{C48F5E21-9209-4211-8252-302877AE5793}"/>
    <dgm:cxn modelId="{1BB123D1-9062-4E71-B422-F16B24CA7FA8}" srcId="{4C1C36C3-7FF0-49D9-BDC5-739C3E95D7A0}" destId="{A4501EF9-96F4-4E59-AA3D-F5AF7EFF6F7D}" srcOrd="0" destOrd="0" parTransId="{75BF5AB5-7513-4BCD-8844-2C6435FFD630}" sibTransId="{B2377C23-01CC-4010-A503-B34B19706E4E}"/>
    <dgm:cxn modelId="{EB3B53D4-D524-42FF-BF49-6C91172108A6}" srcId="{349EDA8D-B3A3-4A7E-8C08-87BA69B7BB55}" destId="{EACBD81F-6A3A-4462-8A33-AA1FCF0B879B}" srcOrd="1" destOrd="0" parTransId="{BE92F377-E32F-4C4B-AEB5-C50ACF4ACDAA}" sibTransId="{AC79C911-07FD-4F65-AC34-341F9833D3A2}"/>
    <dgm:cxn modelId="{D129DFF8-2BB5-454E-A81F-D06728427541}" type="presParOf" srcId="{4FEF4F2A-7045-41FC-9B59-E15852D97233}" destId="{B46E1410-5AEA-4066-BE29-925AB88E6351}" srcOrd="0" destOrd="0" presId="urn:microsoft.com/office/officeart/2008/layout/LinedList"/>
    <dgm:cxn modelId="{FDBE96CC-75A0-44E9-9F42-218E8A406D74}" type="presParOf" srcId="{4FEF4F2A-7045-41FC-9B59-E15852D97233}" destId="{3639A4CD-5A77-4A66-856A-350788667413}" srcOrd="1" destOrd="0" presId="urn:microsoft.com/office/officeart/2008/layout/LinedList"/>
    <dgm:cxn modelId="{7106B752-2059-4039-8336-A816F36CD85F}" type="presParOf" srcId="{3639A4CD-5A77-4A66-856A-350788667413}" destId="{F5CE4D51-2264-414C-8642-6C67E9D7DAF2}" srcOrd="0" destOrd="0" presId="urn:microsoft.com/office/officeart/2008/layout/LinedList"/>
    <dgm:cxn modelId="{D52A4EC0-61AB-4122-8965-7379397779E1}" type="presParOf" srcId="{3639A4CD-5A77-4A66-856A-350788667413}" destId="{3C8CA71E-4A28-4FDA-9E87-E522329C6F43}" srcOrd="1" destOrd="0" presId="urn:microsoft.com/office/officeart/2008/layout/LinedList"/>
    <dgm:cxn modelId="{09260B9A-0AF9-4894-9DAE-EBAF4A6BC33F}" type="presParOf" srcId="{3C8CA71E-4A28-4FDA-9E87-E522329C6F43}" destId="{16AC3EC3-4302-4A28-AA5E-2F9D3C05E4B6}" srcOrd="0" destOrd="0" presId="urn:microsoft.com/office/officeart/2008/layout/LinedList"/>
    <dgm:cxn modelId="{F0492B11-B795-4526-92C6-542BBDAB3605}" type="presParOf" srcId="{3C8CA71E-4A28-4FDA-9E87-E522329C6F43}" destId="{A0E4084E-828F-439B-87D5-0340766C9B37}" srcOrd="1" destOrd="0" presId="urn:microsoft.com/office/officeart/2008/layout/LinedList"/>
    <dgm:cxn modelId="{24D9CD89-81E2-4506-89E4-2A65EEE3AE8D}" type="presParOf" srcId="{A0E4084E-828F-439B-87D5-0340766C9B37}" destId="{5732A3B7-CF9E-44CB-9803-1D6384A5CB2A}" srcOrd="0" destOrd="0" presId="urn:microsoft.com/office/officeart/2008/layout/LinedList"/>
    <dgm:cxn modelId="{9D6FEF75-A9C4-4A13-8772-7CB7010E4F06}" type="presParOf" srcId="{A0E4084E-828F-439B-87D5-0340766C9B37}" destId="{36EB6FB5-FE81-40F4-8049-355737A6AC5B}" srcOrd="1" destOrd="0" presId="urn:microsoft.com/office/officeart/2008/layout/LinedList"/>
    <dgm:cxn modelId="{825DE047-3CBA-473D-ABF1-EE11C5034FEA}" type="presParOf" srcId="{A0E4084E-828F-439B-87D5-0340766C9B37}" destId="{B673289E-6416-423F-87AC-A040035575AB}" srcOrd="2" destOrd="0" presId="urn:microsoft.com/office/officeart/2008/layout/LinedList"/>
    <dgm:cxn modelId="{234CD570-FEF7-4082-AC30-9F51715876BB}" type="presParOf" srcId="{3C8CA71E-4A28-4FDA-9E87-E522329C6F43}" destId="{93D14B9A-2009-40C8-9397-C43A93D687CF}" srcOrd="2" destOrd="0" presId="urn:microsoft.com/office/officeart/2008/layout/LinedList"/>
    <dgm:cxn modelId="{F39CE463-5FC6-45A9-88F9-D97DA3A085DC}" type="presParOf" srcId="{3C8CA71E-4A28-4FDA-9E87-E522329C6F43}" destId="{5EB3DEE8-4419-4663-8EA3-0D285675B094}" srcOrd="3" destOrd="0" presId="urn:microsoft.com/office/officeart/2008/layout/LinedList"/>
    <dgm:cxn modelId="{4A29407D-2B82-441A-A368-ECCB30547DDC}" type="presParOf" srcId="{3C8CA71E-4A28-4FDA-9E87-E522329C6F43}" destId="{79E3C71D-EF17-451B-B6A4-336D82C32314}" srcOrd="4" destOrd="0" presId="urn:microsoft.com/office/officeart/2008/layout/LinedList"/>
    <dgm:cxn modelId="{4C328315-A6DA-48D0-9181-DEABE63B19D5}" type="presParOf" srcId="{79E3C71D-EF17-451B-B6A4-336D82C32314}" destId="{3CD09796-8A50-4CDF-A92D-2F145450D184}" srcOrd="0" destOrd="0" presId="urn:microsoft.com/office/officeart/2008/layout/LinedList"/>
    <dgm:cxn modelId="{5A1DB02F-3E15-4D57-A602-D05F0D452D43}" type="presParOf" srcId="{79E3C71D-EF17-451B-B6A4-336D82C32314}" destId="{74DCFB8A-2F25-4E81-9817-571BF973CEF5}" srcOrd="1" destOrd="0" presId="urn:microsoft.com/office/officeart/2008/layout/LinedList"/>
    <dgm:cxn modelId="{E938BA63-0885-4707-B4B2-AE7D0FDE25D0}" type="presParOf" srcId="{79E3C71D-EF17-451B-B6A4-336D82C32314}" destId="{7411CFF4-EE3B-4153-9A6E-A88E8B364E8C}" srcOrd="2" destOrd="0" presId="urn:microsoft.com/office/officeart/2008/layout/LinedList"/>
    <dgm:cxn modelId="{26286A6B-316D-47D8-9550-7C5E96F860C4}" type="presParOf" srcId="{3C8CA71E-4A28-4FDA-9E87-E522329C6F43}" destId="{E0684887-A728-4B4B-A6AC-9204932FF6B3}" srcOrd="5" destOrd="0" presId="urn:microsoft.com/office/officeart/2008/layout/LinedList"/>
    <dgm:cxn modelId="{2C81A4FA-D1A1-4A65-B0CF-745A41044D02}" type="presParOf" srcId="{3C8CA71E-4A28-4FDA-9E87-E522329C6F43}" destId="{B0BD7F3D-882D-45F8-81D8-700624CBF030}" srcOrd="6" destOrd="0" presId="urn:microsoft.com/office/officeart/2008/layout/LinedList"/>
    <dgm:cxn modelId="{9F58E955-8D5D-4838-8F82-6CF34497CE74}" type="presParOf" srcId="{4FEF4F2A-7045-41FC-9B59-E15852D97233}" destId="{1ECB3DEA-C6E5-4F74-AECB-7BA3EAB97832}" srcOrd="2" destOrd="0" presId="urn:microsoft.com/office/officeart/2008/layout/LinedList"/>
    <dgm:cxn modelId="{A68161BC-4EE5-4233-B87F-AEB8D8DAB7F1}" type="presParOf" srcId="{4FEF4F2A-7045-41FC-9B59-E15852D97233}" destId="{942733DA-3E5E-48F6-B796-CA12FFFD402A}" srcOrd="3" destOrd="0" presId="urn:microsoft.com/office/officeart/2008/layout/LinedList"/>
    <dgm:cxn modelId="{79EE9962-1E50-4A2B-B701-22D5CA321874}" type="presParOf" srcId="{942733DA-3E5E-48F6-B796-CA12FFFD402A}" destId="{FF89B8F6-2F59-4F80-9BEA-4A0D34CB0BE5}" srcOrd="0" destOrd="0" presId="urn:microsoft.com/office/officeart/2008/layout/LinedList"/>
    <dgm:cxn modelId="{FD060F00-36FA-4021-8130-7F449651B9B1}" type="presParOf" srcId="{942733DA-3E5E-48F6-B796-CA12FFFD402A}" destId="{C9C72BFF-3C89-490E-88C1-CC81C7023354}" srcOrd="1" destOrd="0" presId="urn:microsoft.com/office/officeart/2008/layout/LinedList"/>
    <dgm:cxn modelId="{375F1F5F-A5CC-4E39-B182-2FBF0E41D922}" type="presParOf" srcId="{C9C72BFF-3C89-490E-88C1-CC81C7023354}" destId="{9D91A7F4-1FDC-4C2D-B373-4487164D2A96}" srcOrd="0" destOrd="0" presId="urn:microsoft.com/office/officeart/2008/layout/LinedList"/>
    <dgm:cxn modelId="{114A3FEF-8921-4247-82E1-F42EB627C352}" type="presParOf" srcId="{C9C72BFF-3C89-490E-88C1-CC81C7023354}" destId="{FD90DD98-B59A-4496-8EF1-89CA88CDA46B}" srcOrd="1" destOrd="0" presId="urn:microsoft.com/office/officeart/2008/layout/LinedList"/>
    <dgm:cxn modelId="{6ADA2FFF-2015-4C08-8D99-30F95C613677}" type="presParOf" srcId="{FD90DD98-B59A-4496-8EF1-89CA88CDA46B}" destId="{08F8EE1A-FBC9-4D00-8768-CD5BFED1F9FB}" srcOrd="0" destOrd="0" presId="urn:microsoft.com/office/officeart/2008/layout/LinedList"/>
    <dgm:cxn modelId="{453FDE41-F1E2-49C2-9AA6-7D0C1F92691A}" type="presParOf" srcId="{FD90DD98-B59A-4496-8EF1-89CA88CDA46B}" destId="{883B140D-1B5C-4530-97EA-4A1C4AE61D7D}" srcOrd="1" destOrd="0" presId="urn:microsoft.com/office/officeart/2008/layout/LinedList"/>
    <dgm:cxn modelId="{A2E5D5B0-94B6-4CFA-B2EE-A494CB5D8E4B}" type="presParOf" srcId="{FD90DD98-B59A-4496-8EF1-89CA88CDA46B}" destId="{0D72C743-0AD6-42AD-8C91-100741D5873C}" srcOrd="2" destOrd="0" presId="urn:microsoft.com/office/officeart/2008/layout/LinedList"/>
    <dgm:cxn modelId="{8F2594EF-B410-49BF-BFE2-D3B317ABAED8}" type="presParOf" srcId="{C9C72BFF-3C89-490E-88C1-CC81C7023354}" destId="{3C7A4460-297D-444B-9F72-4DB194F398C4}" srcOrd="2" destOrd="0" presId="urn:microsoft.com/office/officeart/2008/layout/LinedList"/>
    <dgm:cxn modelId="{69BD4482-979E-4ACE-A5E5-3E35EB7271A1}" type="presParOf" srcId="{C9C72BFF-3C89-490E-88C1-CC81C7023354}" destId="{6974F6CD-6FB3-4FF9-A3E6-C5C2B0D697D8}" srcOrd="3" destOrd="0" presId="urn:microsoft.com/office/officeart/2008/layout/LinedList"/>
    <dgm:cxn modelId="{3D6AA729-C183-4A6E-8E32-E23154313433}" type="presParOf" srcId="{C9C72BFF-3C89-490E-88C1-CC81C7023354}" destId="{5005980F-34C6-41E0-84EB-411743D84F80}" srcOrd="4" destOrd="0" presId="urn:microsoft.com/office/officeart/2008/layout/LinedList"/>
    <dgm:cxn modelId="{B205E654-BFA8-44D1-9929-98B693062883}" type="presParOf" srcId="{5005980F-34C6-41E0-84EB-411743D84F80}" destId="{0DEFEBDE-4F0F-4C73-AF34-5B362E356091}" srcOrd="0" destOrd="0" presId="urn:microsoft.com/office/officeart/2008/layout/LinedList"/>
    <dgm:cxn modelId="{7F1B3691-029F-45FA-8702-01FCBC27DD10}" type="presParOf" srcId="{5005980F-34C6-41E0-84EB-411743D84F80}" destId="{233555DD-54A8-4DD8-9B3A-668D95DA44D7}" srcOrd="1" destOrd="0" presId="urn:microsoft.com/office/officeart/2008/layout/LinedList"/>
    <dgm:cxn modelId="{8C17A42B-A655-47D1-9ADD-CC9453FB310B}" type="presParOf" srcId="{5005980F-34C6-41E0-84EB-411743D84F80}" destId="{5AB7C8C1-B201-4317-9624-42FB0AB44271}" srcOrd="2" destOrd="0" presId="urn:microsoft.com/office/officeart/2008/layout/LinedList"/>
    <dgm:cxn modelId="{E6282A87-361C-4A08-B89B-00CF37280C38}" type="presParOf" srcId="{C9C72BFF-3C89-490E-88C1-CC81C7023354}" destId="{8428B7D2-B600-4BE2-B47A-ED6D76E415F8}" srcOrd="5" destOrd="0" presId="urn:microsoft.com/office/officeart/2008/layout/LinedList"/>
    <dgm:cxn modelId="{E9029D51-CDD7-4DD4-9E46-F9820046E87F}" type="presParOf" srcId="{C9C72BFF-3C89-490E-88C1-CC81C7023354}" destId="{BF097BDC-BF5F-4473-B603-B8680C3BD373}"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194290-C28A-4DFC-B956-A94EC65DEF70}" type="doc">
      <dgm:prSet loTypeId="urn:microsoft.com/office/officeart/2005/8/layout/target3" loCatId="relationship" qsTypeId="urn:microsoft.com/office/officeart/2005/8/quickstyle/3d5" qsCatId="3D" csTypeId="urn:microsoft.com/office/officeart/2005/8/colors/colorful3" csCatId="colorful"/>
      <dgm:spPr/>
      <dgm:t>
        <a:bodyPr/>
        <a:lstStyle/>
        <a:p>
          <a:endParaRPr lang="fi-FI"/>
        </a:p>
      </dgm:t>
    </dgm:pt>
    <dgm:pt modelId="{33D35579-DE52-4324-A838-DC40D5F6183E}">
      <dgm:prSet/>
      <dgm:spPr/>
      <dgm:t>
        <a:bodyPr/>
        <a:lstStyle/>
        <a:p>
          <a:r>
            <a:rPr lang="en-US"/>
            <a:t>Esim. tiedonantovelvollisuuksien rikkominen: </a:t>
          </a:r>
          <a:endParaRPr lang="fi-FI"/>
        </a:p>
      </dgm:t>
    </dgm:pt>
    <dgm:pt modelId="{1A6E7EAD-8633-41C8-835F-D38857BDA7F8}" type="parTrans" cxnId="{3B4FEC88-6F18-4521-822B-7205AFFECFDB}">
      <dgm:prSet/>
      <dgm:spPr/>
      <dgm:t>
        <a:bodyPr/>
        <a:lstStyle/>
        <a:p>
          <a:endParaRPr lang="fi-FI"/>
        </a:p>
      </dgm:t>
    </dgm:pt>
    <dgm:pt modelId="{D185DB55-E1A3-4AF0-B539-40F413888DBE}" type="sibTrans" cxnId="{3B4FEC88-6F18-4521-822B-7205AFFECFDB}">
      <dgm:prSet/>
      <dgm:spPr/>
      <dgm:t>
        <a:bodyPr/>
        <a:lstStyle/>
        <a:p>
          <a:endParaRPr lang="fi-FI"/>
        </a:p>
      </dgm:t>
    </dgm:pt>
    <dgm:pt modelId="{53A1F13C-4B0E-4B3B-82E8-B6361DAB95FC}">
      <dgm:prSet/>
      <dgm:spPr/>
      <dgm:t>
        <a:bodyPr/>
        <a:lstStyle/>
        <a:p>
          <a:r>
            <a:rPr lang="en-US"/>
            <a:t>Edellyttääkö kausaliteetti todistettua luottamusta information?</a:t>
          </a:r>
          <a:r>
            <a:rPr lang="fi-FI"/>
            <a:t> </a:t>
          </a:r>
        </a:p>
      </dgm:t>
    </dgm:pt>
    <dgm:pt modelId="{3F3FCC0F-F75C-41E7-8235-0B7DF676002A}" type="parTrans" cxnId="{71949947-921A-4481-A894-C5AD7429FCF0}">
      <dgm:prSet/>
      <dgm:spPr/>
      <dgm:t>
        <a:bodyPr/>
        <a:lstStyle/>
        <a:p>
          <a:endParaRPr lang="fi-FI"/>
        </a:p>
      </dgm:t>
    </dgm:pt>
    <dgm:pt modelId="{3A366BFC-0771-4996-AEDD-C2F4604EE2C6}" type="sibTrans" cxnId="{71949947-921A-4481-A894-C5AD7429FCF0}">
      <dgm:prSet/>
      <dgm:spPr/>
      <dgm:t>
        <a:bodyPr/>
        <a:lstStyle/>
        <a:p>
          <a:endParaRPr lang="fi-FI"/>
        </a:p>
      </dgm:t>
    </dgm:pt>
    <dgm:pt modelId="{AF814637-EC1C-429E-A7DA-F7FF78E8A41F}">
      <dgm:prSet/>
      <dgm:spPr/>
      <dgm:t>
        <a:bodyPr/>
        <a:lstStyle/>
        <a:p>
          <a:r>
            <a:rPr lang="en-US"/>
            <a:t>“</a:t>
          </a:r>
          <a:r>
            <a:rPr lang="en-US" b="0" i="0" baseline="0"/>
            <a:t>Would have purchased anyway” –argumentti? </a:t>
          </a:r>
          <a:endParaRPr lang="fi-FI"/>
        </a:p>
      </dgm:t>
    </dgm:pt>
    <dgm:pt modelId="{DD65A6D7-F388-472C-85CF-06741EF66AFF}" type="parTrans" cxnId="{D13C1995-9D84-4447-A3C3-88FF26695F07}">
      <dgm:prSet/>
      <dgm:spPr/>
      <dgm:t>
        <a:bodyPr/>
        <a:lstStyle/>
        <a:p>
          <a:endParaRPr lang="fi-FI"/>
        </a:p>
      </dgm:t>
    </dgm:pt>
    <dgm:pt modelId="{C569B37E-7B91-4D25-8AA4-9FD348962D3A}" type="sibTrans" cxnId="{D13C1995-9D84-4447-A3C3-88FF26695F07}">
      <dgm:prSet/>
      <dgm:spPr/>
      <dgm:t>
        <a:bodyPr/>
        <a:lstStyle/>
        <a:p>
          <a:endParaRPr lang="fi-FI"/>
        </a:p>
      </dgm:t>
    </dgm:pt>
    <dgm:pt modelId="{F75B4861-92F0-44E3-874D-75417A33CD22}">
      <dgm:prSet/>
      <dgm:spPr/>
      <dgm:t>
        <a:bodyPr/>
        <a:lstStyle/>
        <a:p>
          <a:r>
            <a:rPr lang="en-US" b="0" i="0" baseline="0"/>
            <a:t>Tällaista luottamusta ei ehkä tarvita </a:t>
          </a:r>
          <a:endParaRPr lang="fi-FI"/>
        </a:p>
      </dgm:t>
    </dgm:pt>
    <dgm:pt modelId="{700578AD-FEF2-4731-B162-8B3CC4435AD5}" type="parTrans" cxnId="{65014D3B-BEF2-44A2-B8C8-9A9C0C0540FA}">
      <dgm:prSet/>
      <dgm:spPr/>
      <dgm:t>
        <a:bodyPr/>
        <a:lstStyle/>
        <a:p>
          <a:endParaRPr lang="fi-FI"/>
        </a:p>
      </dgm:t>
    </dgm:pt>
    <dgm:pt modelId="{AA45BED0-FF91-44D0-A85E-2E785CDCE4F2}" type="sibTrans" cxnId="{65014D3B-BEF2-44A2-B8C8-9A9C0C0540FA}">
      <dgm:prSet/>
      <dgm:spPr/>
      <dgm:t>
        <a:bodyPr/>
        <a:lstStyle/>
        <a:p>
          <a:endParaRPr lang="fi-FI"/>
        </a:p>
      </dgm:t>
    </dgm:pt>
    <dgm:pt modelId="{EEDE73FF-A6FF-4AB6-893A-A202FE6F3FCB}">
      <dgm:prSet/>
      <dgm:spPr/>
      <dgm:t>
        <a:bodyPr/>
        <a:lstStyle/>
        <a:p>
          <a:r>
            <a:rPr lang="en-US"/>
            <a:t>Käytännössä luottamuksen todistaminen on hankalaa </a:t>
          </a:r>
          <a:endParaRPr lang="fi-FI"/>
        </a:p>
      </dgm:t>
    </dgm:pt>
    <dgm:pt modelId="{406439A7-F4DA-4772-A96B-28CE0705E368}" type="parTrans" cxnId="{7B1B74CB-67AE-425A-BF19-0D3F27909657}">
      <dgm:prSet/>
      <dgm:spPr/>
      <dgm:t>
        <a:bodyPr/>
        <a:lstStyle/>
        <a:p>
          <a:endParaRPr lang="fi-FI"/>
        </a:p>
      </dgm:t>
    </dgm:pt>
    <dgm:pt modelId="{0E9801D3-9B99-4EE1-AD7A-35267F264CB6}" type="sibTrans" cxnId="{7B1B74CB-67AE-425A-BF19-0D3F27909657}">
      <dgm:prSet/>
      <dgm:spPr/>
      <dgm:t>
        <a:bodyPr/>
        <a:lstStyle/>
        <a:p>
          <a:endParaRPr lang="fi-FI"/>
        </a:p>
      </dgm:t>
    </dgm:pt>
    <dgm:pt modelId="{261857D8-7C81-4BC7-9657-3359F729DE7D}">
      <dgm:prSet/>
      <dgm:spPr/>
      <dgm:t>
        <a:bodyPr/>
        <a:lstStyle/>
        <a:p>
          <a:r>
            <a:rPr lang="fi-FI" b="0" i="0" baseline="0"/>
            <a:t>Normien tarkoituksena on turvata markkinoiden luotettava toiminta</a:t>
          </a:r>
          <a:endParaRPr lang="fi-FI"/>
        </a:p>
      </dgm:t>
    </dgm:pt>
    <dgm:pt modelId="{A07E8489-0881-4449-80B5-13D6E6972478}" type="parTrans" cxnId="{3CC5984D-5CD7-4D00-8617-E16A55093A8E}">
      <dgm:prSet/>
      <dgm:spPr/>
      <dgm:t>
        <a:bodyPr/>
        <a:lstStyle/>
        <a:p>
          <a:endParaRPr lang="fi-FI"/>
        </a:p>
      </dgm:t>
    </dgm:pt>
    <dgm:pt modelId="{F39D8584-F4C5-484C-957A-ACEDA15D6C9C}" type="sibTrans" cxnId="{3CC5984D-5CD7-4D00-8617-E16A55093A8E}">
      <dgm:prSet/>
      <dgm:spPr/>
      <dgm:t>
        <a:bodyPr/>
        <a:lstStyle/>
        <a:p>
          <a:endParaRPr lang="fi-FI"/>
        </a:p>
      </dgm:t>
    </dgm:pt>
    <dgm:pt modelId="{B17757E0-44EA-4D16-9A5E-3D1666DE40E4}" type="pres">
      <dgm:prSet presAssocID="{60194290-C28A-4DFC-B956-A94EC65DEF70}" presName="Name0" presStyleCnt="0">
        <dgm:presLayoutVars>
          <dgm:chMax val="7"/>
          <dgm:dir/>
          <dgm:animLvl val="lvl"/>
          <dgm:resizeHandles val="exact"/>
        </dgm:presLayoutVars>
      </dgm:prSet>
      <dgm:spPr/>
    </dgm:pt>
    <dgm:pt modelId="{F5BBBF7F-90BD-4FFE-A84F-5374DF26BDCF}" type="pres">
      <dgm:prSet presAssocID="{33D35579-DE52-4324-A838-DC40D5F6183E}" presName="circle1" presStyleLbl="node1" presStyleIdx="0" presStyleCnt="5"/>
      <dgm:spPr/>
    </dgm:pt>
    <dgm:pt modelId="{BDE5858E-37C9-45E0-9EF9-82D29BA9FDD0}" type="pres">
      <dgm:prSet presAssocID="{33D35579-DE52-4324-A838-DC40D5F6183E}" presName="space" presStyleCnt="0"/>
      <dgm:spPr/>
    </dgm:pt>
    <dgm:pt modelId="{14D2C94D-3347-4539-B4F4-52745400847B}" type="pres">
      <dgm:prSet presAssocID="{33D35579-DE52-4324-A838-DC40D5F6183E}" presName="rect1" presStyleLbl="alignAcc1" presStyleIdx="0" presStyleCnt="5"/>
      <dgm:spPr/>
    </dgm:pt>
    <dgm:pt modelId="{B16AAAE6-3E5C-4BEC-97ED-796019A0E5B2}" type="pres">
      <dgm:prSet presAssocID="{53A1F13C-4B0E-4B3B-82E8-B6361DAB95FC}" presName="vertSpace2" presStyleLbl="node1" presStyleIdx="0" presStyleCnt="5"/>
      <dgm:spPr/>
    </dgm:pt>
    <dgm:pt modelId="{72E30E67-82B4-4A2B-8990-FC463D5D06DC}" type="pres">
      <dgm:prSet presAssocID="{53A1F13C-4B0E-4B3B-82E8-B6361DAB95FC}" presName="circle2" presStyleLbl="node1" presStyleIdx="1" presStyleCnt="5"/>
      <dgm:spPr/>
    </dgm:pt>
    <dgm:pt modelId="{BB450EFB-63AB-4AF0-8CE6-6B8B586021E6}" type="pres">
      <dgm:prSet presAssocID="{53A1F13C-4B0E-4B3B-82E8-B6361DAB95FC}" presName="rect2" presStyleLbl="alignAcc1" presStyleIdx="1" presStyleCnt="5"/>
      <dgm:spPr/>
    </dgm:pt>
    <dgm:pt modelId="{097F0067-F69C-4130-9B74-387B5942CB5B}" type="pres">
      <dgm:prSet presAssocID="{F75B4861-92F0-44E3-874D-75417A33CD22}" presName="vertSpace3" presStyleLbl="node1" presStyleIdx="1" presStyleCnt="5"/>
      <dgm:spPr/>
    </dgm:pt>
    <dgm:pt modelId="{C0930AA6-9980-4A1E-AFC2-5F13F2A33897}" type="pres">
      <dgm:prSet presAssocID="{F75B4861-92F0-44E3-874D-75417A33CD22}" presName="circle3" presStyleLbl="node1" presStyleIdx="2" presStyleCnt="5"/>
      <dgm:spPr/>
    </dgm:pt>
    <dgm:pt modelId="{53071AED-E1B4-4E60-A8DA-2374CB37F18C}" type="pres">
      <dgm:prSet presAssocID="{F75B4861-92F0-44E3-874D-75417A33CD22}" presName="rect3" presStyleLbl="alignAcc1" presStyleIdx="2" presStyleCnt="5"/>
      <dgm:spPr/>
    </dgm:pt>
    <dgm:pt modelId="{7E3AEDDE-9F09-48D7-B4ED-C546A9C8927D}" type="pres">
      <dgm:prSet presAssocID="{EEDE73FF-A6FF-4AB6-893A-A202FE6F3FCB}" presName="vertSpace4" presStyleLbl="node1" presStyleIdx="2" presStyleCnt="5"/>
      <dgm:spPr/>
    </dgm:pt>
    <dgm:pt modelId="{4496EE71-E380-4F8A-88B4-29FBCA9FA397}" type="pres">
      <dgm:prSet presAssocID="{EEDE73FF-A6FF-4AB6-893A-A202FE6F3FCB}" presName="circle4" presStyleLbl="node1" presStyleIdx="3" presStyleCnt="5"/>
      <dgm:spPr/>
    </dgm:pt>
    <dgm:pt modelId="{85FD0404-E8A8-46BF-98FE-63ABF1108AE5}" type="pres">
      <dgm:prSet presAssocID="{EEDE73FF-A6FF-4AB6-893A-A202FE6F3FCB}" presName="rect4" presStyleLbl="alignAcc1" presStyleIdx="3" presStyleCnt="5"/>
      <dgm:spPr/>
    </dgm:pt>
    <dgm:pt modelId="{05B1BC84-507A-496C-9BEA-905339457FAB}" type="pres">
      <dgm:prSet presAssocID="{261857D8-7C81-4BC7-9657-3359F729DE7D}" presName="vertSpace5" presStyleLbl="node1" presStyleIdx="3" presStyleCnt="5"/>
      <dgm:spPr/>
    </dgm:pt>
    <dgm:pt modelId="{7EE4783A-E01F-4506-9525-90CA7A3C960D}" type="pres">
      <dgm:prSet presAssocID="{261857D8-7C81-4BC7-9657-3359F729DE7D}" presName="circle5" presStyleLbl="node1" presStyleIdx="4" presStyleCnt="5"/>
      <dgm:spPr/>
    </dgm:pt>
    <dgm:pt modelId="{22C62708-2758-4122-A152-5DF7298E2ECB}" type="pres">
      <dgm:prSet presAssocID="{261857D8-7C81-4BC7-9657-3359F729DE7D}" presName="rect5" presStyleLbl="alignAcc1" presStyleIdx="4" presStyleCnt="5"/>
      <dgm:spPr/>
    </dgm:pt>
    <dgm:pt modelId="{603DB1A8-BD84-4B36-9F1E-A922E5011DAD}" type="pres">
      <dgm:prSet presAssocID="{33D35579-DE52-4324-A838-DC40D5F6183E}" presName="rect1ParTx" presStyleLbl="alignAcc1" presStyleIdx="4" presStyleCnt="5">
        <dgm:presLayoutVars>
          <dgm:chMax val="1"/>
          <dgm:bulletEnabled val="1"/>
        </dgm:presLayoutVars>
      </dgm:prSet>
      <dgm:spPr/>
    </dgm:pt>
    <dgm:pt modelId="{B293E737-E36F-4F71-A1EB-0AFF8EF5833D}" type="pres">
      <dgm:prSet presAssocID="{33D35579-DE52-4324-A838-DC40D5F6183E}" presName="rect1ChTx" presStyleLbl="alignAcc1" presStyleIdx="4" presStyleCnt="5">
        <dgm:presLayoutVars>
          <dgm:bulletEnabled val="1"/>
        </dgm:presLayoutVars>
      </dgm:prSet>
      <dgm:spPr/>
    </dgm:pt>
    <dgm:pt modelId="{F83178C6-E01D-4E85-AF19-4AC5A711DA17}" type="pres">
      <dgm:prSet presAssocID="{53A1F13C-4B0E-4B3B-82E8-B6361DAB95FC}" presName="rect2ParTx" presStyleLbl="alignAcc1" presStyleIdx="4" presStyleCnt="5">
        <dgm:presLayoutVars>
          <dgm:chMax val="1"/>
          <dgm:bulletEnabled val="1"/>
        </dgm:presLayoutVars>
      </dgm:prSet>
      <dgm:spPr/>
    </dgm:pt>
    <dgm:pt modelId="{A40B9D0A-FC19-4706-BB1B-816D3E78AE0C}" type="pres">
      <dgm:prSet presAssocID="{53A1F13C-4B0E-4B3B-82E8-B6361DAB95FC}" presName="rect2ChTx" presStyleLbl="alignAcc1" presStyleIdx="4" presStyleCnt="5">
        <dgm:presLayoutVars>
          <dgm:bulletEnabled val="1"/>
        </dgm:presLayoutVars>
      </dgm:prSet>
      <dgm:spPr/>
    </dgm:pt>
    <dgm:pt modelId="{BFB3E680-9783-47A9-9F0D-E289ED085A47}" type="pres">
      <dgm:prSet presAssocID="{F75B4861-92F0-44E3-874D-75417A33CD22}" presName="rect3ParTx" presStyleLbl="alignAcc1" presStyleIdx="4" presStyleCnt="5">
        <dgm:presLayoutVars>
          <dgm:chMax val="1"/>
          <dgm:bulletEnabled val="1"/>
        </dgm:presLayoutVars>
      </dgm:prSet>
      <dgm:spPr/>
    </dgm:pt>
    <dgm:pt modelId="{0455DD8E-7EFC-48C9-8CFC-44F8FA37F48C}" type="pres">
      <dgm:prSet presAssocID="{F75B4861-92F0-44E3-874D-75417A33CD22}" presName="rect3ChTx" presStyleLbl="alignAcc1" presStyleIdx="4" presStyleCnt="5">
        <dgm:presLayoutVars>
          <dgm:bulletEnabled val="1"/>
        </dgm:presLayoutVars>
      </dgm:prSet>
      <dgm:spPr/>
    </dgm:pt>
    <dgm:pt modelId="{20D6F238-9BC3-4F01-9A75-8C3C4D093ACE}" type="pres">
      <dgm:prSet presAssocID="{EEDE73FF-A6FF-4AB6-893A-A202FE6F3FCB}" presName="rect4ParTx" presStyleLbl="alignAcc1" presStyleIdx="4" presStyleCnt="5">
        <dgm:presLayoutVars>
          <dgm:chMax val="1"/>
          <dgm:bulletEnabled val="1"/>
        </dgm:presLayoutVars>
      </dgm:prSet>
      <dgm:spPr/>
    </dgm:pt>
    <dgm:pt modelId="{8AE03511-6A7B-41A4-A93B-3EA047D3A3D5}" type="pres">
      <dgm:prSet presAssocID="{EEDE73FF-A6FF-4AB6-893A-A202FE6F3FCB}" presName="rect4ChTx" presStyleLbl="alignAcc1" presStyleIdx="4" presStyleCnt="5">
        <dgm:presLayoutVars>
          <dgm:bulletEnabled val="1"/>
        </dgm:presLayoutVars>
      </dgm:prSet>
      <dgm:spPr/>
    </dgm:pt>
    <dgm:pt modelId="{B3A805DE-0634-44F0-8153-9D2EF2B3E762}" type="pres">
      <dgm:prSet presAssocID="{261857D8-7C81-4BC7-9657-3359F729DE7D}" presName="rect5ParTx" presStyleLbl="alignAcc1" presStyleIdx="4" presStyleCnt="5">
        <dgm:presLayoutVars>
          <dgm:chMax val="1"/>
          <dgm:bulletEnabled val="1"/>
        </dgm:presLayoutVars>
      </dgm:prSet>
      <dgm:spPr/>
    </dgm:pt>
    <dgm:pt modelId="{EF1C5720-B2CB-4040-A796-31C77C32386A}" type="pres">
      <dgm:prSet presAssocID="{261857D8-7C81-4BC7-9657-3359F729DE7D}" presName="rect5ChTx" presStyleLbl="alignAcc1" presStyleIdx="4" presStyleCnt="5">
        <dgm:presLayoutVars>
          <dgm:bulletEnabled val="1"/>
        </dgm:presLayoutVars>
      </dgm:prSet>
      <dgm:spPr/>
    </dgm:pt>
  </dgm:ptLst>
  <dgm:cxnLst>
    <dgm:cxn modelId="{A8230C06-96CB-4BA4-9DC9-BB4008BE43E0}" type="presOf" srcId="{EEDE73FF-A6FF-4AB6-893A-A202FE6F3FCB}" destId="{20D6F238-9BC3-4F01-9A75-8C3C4D093ACE}" srcOrd="1" destOrd="0" presId="urn:microsoft.com/office/officeart/2005/8/layout/target3"/>
    <dgm:cxn modelId="{9A860507-54C1-40D1-AD1C-C8D7F5FC91A5}" type="presOf" srcId="{60194290-C28A-4DFC-B956-A94EC65DEF70}" destId="{B17757E0-44EA-4D16-9A5E-3D1666DE40E4}" srcOrd="0" destOrd="0" presId="urn:microsoft.com/office/officeart/2005/8/layout/target3"/>
    <dgm:cxn modelId="{91278F0E-FF6B-4051-8E15-75F66A1E5FBF}" type="presOf" srcId="{261857D8-7C81-4BC7-9657-3359F729DE7D}" destId="{B3A805DE-0634-44F0-8153-9D2EF2B3E762}" srcOrd="1" destOrd="0" presId="urn:microsoft.com/office/officeart/2005/8/layout/target3"/>
    <dgm:cxn modelId="{933A6838-B4FB-485F-B30F-A0F3E2035A70}" type="presOf" srcId="{33D35579-DE52-4324-A838-DC40D5F6183E}" destId="{14D2C94D-3347-4539-B4F4-52745400847B}" srcOrd="0" destOrd="0" presId="urn:microsoft.com/office/officeart/2005/8/layout/target3"/>
    <dgm:cxn modelId="{65014D3B-BEF2-44A2-B8C8-9A9C0C0540FA}" srcId="{60194290-C28A-4DFC-B956-A94EC65DEF70}" destId="{F75B4861-92F0-44E3-874D-75417A33CD22}" srcOrd="2" destOrd="0" parTransId="{700578AD-FEF2-4731-B162-8B3CC4435AD5}" sibTransId="{AA45BED0-FF91-44D0-A85E-2E785CDCE4F2}"/>
    <dgm:cxn modelId="{71949947-921A-4481-A894-C5AD7429FCF0}" srcId="{60194290-C28A-4DFC-B956-A94EC65DEF70}" destId="{53A1F13C-4B0E-4B3B-82E8-B6361DAB95FC}" srcOrd="1" destOrd="0" parTransId="{3F3FCC0F-F75C-41E7-8235-0B7DF676002A}" sibTransId="{3A366BFC-0771-4996-AEDD-C2F4604EE2C6}"/>
    <dgm:cxn modelId="{3CC5984D-5CD7-4D00-8617-E16A55093A8E}" srcId="{60194290-C28A-4DFC-B956-A94EC65DEF70}" destId="{261857D8-7C81-4BC7-9657-3359F729DE7D}" srcOrd="4" destOrd="0" parTransId="{A07E8489-0881-4449-80B5-13D6E6972478}" sibTransId="{F39D8584-F4C5-484C-957A-ACEDA15D6C9C}"/>
    <dgm:cxn modelId="{7366CA55-E7C5-49CC-94DA-0AB1F86EFC19}" type="presOf" srcId="{53A1F13C-4B0E-4B3B-82E8-B6361DAB95FC}" destId="{F83178C6-E01D-4E85-AF19-4AC5A711DA17}" srcOrd="1" destOrd="0" presId="urn:microsoft.com/office/officeart/2005/8/layout/target3"/>
    <dgm:cxn modelId="{A9DDCA59-5559-4FEC-A95E-33258976C1E2}" type="presOf" srcId="{33D35579-DE52-4324-A838-DC40D5F6183E}" destId="{603DB1A8-BD84-4B36-9F1E-A922E5011DAD}" srcOrd="1" destOrd="0" presId="urn:microsoft.com/office/officeart/2005/8/layout/target3"/>
    <dgm:cxn modelId="{0211A882-79B9-44C2-92C4-B0EEF8C44080}" type="presOf" srcId="{F75B4861-92F0-44E3-874D-75417A33CD22}" destId="{BFB3E680-9783-47A9-9F0D-E289ED085A47}" srcOrd="1" destOrd="0" presId="urn:microsoft.com/office/officeart/2005/8/layout/target3"/>
    <dgm:cxn modelId="{F3242A87-FD2F-4878-B1E9-9A7E13B5A407}" type="presOf" srcId="{261857D8-7C81-4BC7-9657-3359F729DE7D}" destId="{22C62708-2758-4122-A152-5DF7298E2ECB}" srcOrd="0" destOrd="0" presId="urn:microsoft.com/office/officeart/2005/8/layout/target3"/>
    <dgm:cxn modelId="{3B4FEC88-6F18-4521-822B-7205AFFECFDB}" srcId="{60194290-C28A-4DFC-B956-A94EC65DEF70}" destId="{33D35579-DE52-4324-A838-DC40D5F6183E}" srcOrd="0" destOrd="0" parTransId="{1A6E7EAD-8633-41C8-835F-D38857BDA7F8}" sibTransId="{D185DB55-E1A3-4AF0-B539-40F413888DBE}"/>
    <dgm:cxn modelId="{887D1193-5CAA-49F3-8DE7-963AA5467D1F}" type="presOf" srcId="{F75B4861-92F0-44E3-874D-75417A33CD22}" destId="{53071AED-E1B4-4E60-A8DA-2374CB37F18C}" srcOrd="0" destOrd="0" presId="urn:microsoft.com/office/officeart/2005/8/layout/target3"/>
    <dgm:cxn modelId="{D13C1995-9D84-4447-A3C3-88FF26695F07}" srcId="{53A1F13C-4B0E-4B3B-82E8-B6361DAB95FC}" destId="{AF814637-EC1C-429E-A7DA-F7FF78E8A41F}" srcOrd="0" destOrd="0" parTransId="{DD65A6D7-F388-472C-85CF-06741EF66AFF}" sibTransId="{C569B37E-7B91-4D25-8AA4-9FD348962D3A}"/>
    <dgm:cxn modelId="{3871A69C-EB7C-4E49-9FB9-B321044C8EE1}" type="presOf" srcId="{53A1F13C-4B0E-4B3B-82E8-B6361DAB95FC}" destId="{BB450EFB-63AB-4AF0-8CE6-6B8B586021E6}" srcOrd="0" destOrd="0" presId="urn:microsoft.com/office/officeart/2005/8/layout/target3"/>
    <dgm:cxn modelId="{7B1B74CB-67AE-425A-BF19-0D3F27909657}" srcId="{60194290-C28A-4DFC-B956-A94EC65DEF70}" destId="{EEDE73FF-A6FF-4AB6-893A-A202FE6F3FCB}" srcOrd="3" destOrd="0" parTransId="{406439A7-F4DA-4772-A96B-28CE0705E368}" sibTransId="{0E9801D3-9B99-4EE1-AD7A-35267F264CB6}"/>
    <dgm:cxn modelId="{B8C906E2-25D7-425C-862D-3F391650AB7C}" type="presOf" srcId="{EEDE73FF-A6FF-4AB6-893A-A202FE6F3FCB}" destId="{85FD0404-E8A8-46BF-98FE-63ABF1108AE5}" srcOrd="0" destOrd="0" presId="urn:microsoft.com/office/officeart/2005/8/layout/target3"/>
    <dgm:cxn modelId="{1FDDFCEE-F16D-410F-9E12-504B4DB473AF}" type="presOf" srcId="{AF814637-EC1C-429E-A7DA-F7FF78E8A41F}" destId="{A40B9D0A-FC19-4706-BB1B-816D3E78AE0C}" srcOrd="0" destOrd="0" presId="urn:microsoft.com/office/officeart/2005/8/layout/target3"/>
    <dgm:cxn modelId="{93561013-A1C7-4415-AC49-621A7D6BF4DA}" type="presParOf" srcId="{B17757E0-44EA-4D16-9A5E-3D1666DE40E4}" destId="{F5BBBF7F-90BD-4FFE-A84F-5374DF26BDCF}" srcOrd="0" destOrd="0" presId="urn:microsoft.com/office/officeart/2005/8/layout/target3"/>
    <dgm:cxn modelId="{93900D7C-E052-4506-9EEC-4D82F8C33E03}" type="presParOf" srcId="{B17757E0-44EA-4D16-9A5E-3D1666DE40E4}" destId="{BDE5858E-37C9-45E0-9EF9-82D29BA9FDD0}" srcOrd="1" destOrd="0" presId="urn:microsoft.com/office/officeart/2005/8/layout/target3"/>
    <dgm:cxn modelId="{3F0F31A4-D6B3-4B95-8B71-F69BC65B49E7}" type="presParOf" srcId="{B17757E0-44EA-4D16-9A5E-3D1666DE40E4}" destId="{14D2C94D-3347-4539-B4F4-52745400847B}" srcOrd="2" destOrd="0" presId="urn:microsoft.com/office/officeart/2005/8/layout/target3"/>
    <dgm:cxn modelId="{AACD3637-1B8A-4C32-9353-00E5D076D374}" type="presParOf" srcId="{B17757E0-44EA-4D16-9A5E-3D1666DE40E4}" destId="{B16AAAE6-3E5C-4BEC-97ED-796019A0E5B2}" srcOrd="3" destOrd="0" presId="urn:microsoft.com/office/officeart/2005/8/layout/target3"/>
    <dgm:cxn modelId="{D686069E-A9EC-417C-B33C-E4FA53DF3317}" type="presParOf" srcId="{B17757E0-44EA-4D16-9A5E-3D1666DE40E4}" destId="{72E30E67-82B4-4A2B-8990-FC463D5D06DC}" srcOrd="4" destOrd="0" presId="urn:microsoft.com/office/officeart/2005/8/layout/target3"/>
    <dgm:cxn modelId="{71E0D8BD-028E-4530-BA95-A0FB2B697238}" type="presParOf" srcId="{B17757E0-44EA-4D16-9A5E-3D1666DE40E4}" destId="{BB450EFB-63AB-4AF0-8CE6-6B8B586021E6}" srcOrd="5" destOrd="0" presId="urn:microsoft.com/office/officeart/2005/8/layout/target3"/>
    <dgm:cxn modelId="{B03280F7-9A54-47CD-8CC3-9683E6CF7C3B}" type="presParOf" srcId="{B17757E0-44EA-4D16-9A5E-3D1666DE40E4}" destId="{097F0067-F69C-4130-9B74-387B5942CB5B}" srcOrd="6" destOrd="0" presId="urn:microsoft.com/office/officeart/2005/8/layout/target3"/>
    <dgm:cxn modelId="{0F3A971E-AD27-42FC-A0DA-D34CA0699ECE}" type="presParOf" srcId="{B17757E0-44EA-4D16-9A5E-3D1666DE40E4}" destId="{C0930AA6-9980-4A1E-AFC2-5F13F2A33897}" srcOrd="7" destOrd="0" presId="urn:microsoft.com/office/officeart/2005/8/layout/target3"/>
    <dgm:cxn modelId="{99C1E6A2-5A17-4A7F-B191-339104B92275}" type="presParOf" srcId="{B17757E0-44EA-4D16-9A5E-3D1666DE40E4}" destId="{53071AED-E1B4-4E60-A8DA-2374CB37F18C}" srcOrd="8" destOrd="0" presId="urn:microsoft.com/office/officeart/2005/8/layout/target3"/>
    <dgm:cxn modelId="{CBEE0E16-6741-4616-A083-C521C47CAE32}" type="presParOf" srcId="{B17757E0-44EA-4D16-9A5E-3D1666DE40E4}" destId="{7E3AEDDE-9F09-48D7-B4ED-C546A9C8927D}" srcOrd="9" destOrd="0" presId="urn:microsoft.com/office/officeart/2005/8/layout/target3"/>
    <dgm:cxn modelId="{61E29FFC-86B5-4A0B-B487-4A7F1FC46555}" type="presParOf" srcId="{B17757E0-44EA-4D16-9A5E-3D1666DE40E4}" destId="{4496EE71-E380-4F8A-88B4-29FBCA9FA397}" srcOrd="10" destOrd="0" presId="urn:microsoft.com/office/officeart/2005/8/layout/target3"/>
    <dgm:cxn modelId="{CB493F21-6E03-43F1-9367-6325C3B172C5}" type="presParOf" srcId="{B17757E0-44EA-4D16-9A5E-3D1666DE40E4}" destId="{85FD0404-E8A8-46BF-98FE-63ABF1108AE5}" srcOrd="11" destOrd="0" presId="urn:microsoft.com/office/officeart/2005/8/layout/target3"/>
    <dgm:cxn modelId="{F8E36A6E-05C4-4D93-9CF4-138DFA1C90BE}" type="presParOf" srcId="{B17757E0-44EA-4D16-9A5E-3D1666DE40E4}" destId="{05B1BC84-507A-496C-9BEA-905339457FAB}" srcOrd="12" destOrd="0" presId="urn:microsoft.com/office/officeart/2005/8/layout/target3"/>
    <dgm:cxn modelId="{908E3C3F-66D9-4E8A-80D4-72D3FB3BA936}" type="presParOf" srcId="{B17757E0-44EA-4D16-9A5E-3D1666DE40E4}" destId="{7EE4783A-E01F-4506-9525-90CA7A3C960D}" srcOrd="13" destOrd="0" presId="urn:microsoft.com/office/officeart/2005/8/layout/target3"/>
    <dgm:cxn modelId="{0487F6F5-F172-4902-9B0E-A5A7C312B3F0}" type="presParOf" srcId="{B17757E0-44EA-4D16-9A5E-3D1666DE40E4}" destId="{22C62708-2758-4122-A152-5DF7298E2ECB}" srcOrd="14" destOrd="0" presId="urn:microsoft.com/office/officeart/2005/8/layout/target3"/>
    <dgm:cxn modelId="{B7018135-208C-4DFF-A720-72C23B6E8E8F}" type="presParOf" srcId="{B17757E0-44EA-4D16-9A5E-3D1666DE40E4}" destId="{603DB1A8-BD84-4B36-9F1E-A922E5011DAD}" srcOrd="15" destOrd="0" presId="urn:microsoft.com/office/officeart/2005/8/layout/target3"/>
    <dgm:cxn modelId="{B14C3360-512C-42E2-886A-6A4557365DD6}" type="presParOf" srcId="{B17757E0-44EA-4D16-9A5E-3D1666DE40E4}" destId="{B293E737-E36F-4F71-A1EB-0AFF8EF5833D}" srcOrd="16" destOrd="0" presId="urn:microsoft.com/office/officeart/2005/8/layout/target3"/>
    <dgm:cxn modelId="{48AB8E83-8811-480E-95FA-8AFA6FE890C7}" type="presParOf" srcId="{B17757E0-44EA-4D16-9A5E-3D1666DE40E4}" destId="{F83178C6-E01D-4E85-AF19-4AC5A711DA17}" srcOrd="17" destOrd="0" presId="urn:microsoft.com/office/officeart/2005/8/layout/target3"/>
    <dgm:cxn modelId="{64A1F689-0994-4E6F-B3EF-37F93335410A}" type="presParOf" srcId="{B17757E0-44EA-4D16-9A5E-3D1666DE40E4}" destId="{A40B9D0A-FC19-4706-BB1B-816D3E78AE0C}" srcOrd="18" destOrd="0" presId="urn:microsoft.com/office/officeart/2005/8/layout/target3"/>
    <dgm:cxn modelId="{55BBF538-7CEA-4956-A84E-44AA35E2B642}" type="presParOf" srcId="{B17757E0-44EA-4D16-9A5E-3D1666DE40E4}" destId="{BFB3E680-9783-47A9-9F0D-E289ED085A47}" srcOrd="19" destOrd="0" presId="urn:microsoft.com/office/officeart/2005/8/layout/target3"/>
    <dgm:cxn modelId="{2F259506-226E-4CEF-AC88-7F24BC63B5CF}" type="presParOf" srcId="{B17757E0-44EA-4D16-9A5E-3D1666DE40E4}" destId="{0455DD8E-7EFC-48C9-8CFC-44F8FA37F48C}" srcOrd="20" destOrd="0" presId="urn:microsoft.com/office/officeart/2005/8/layout/target3"/>
    <dgm:cxn modelId="{62AEAD2C-1519-4F07-BFCC-F85EFF8A1DC4}" type="presParOf" srcId="{B17757E0-44EA-4D16-9A5E-3D1666DE40E4}" destId="{20D6F238-9BC3-4F01-9A75-8C3C4D093ACE}" srcOrd="21" destOrd="0" presId="urn:microsoft.com/office/officeart/2005/8/layout/target3"/>
    <dgm:cxn modelId="{270AE303-1082-4349-9980-40DB6AF6F57B}" type="presParOf" srcId="{B17757E0-44EA-4D16-9A5E-3D1666DE40E4}" destId="{8AE03511-6A7B-41A4-A93B-3EA047D3A3D5}" srcOrd="22" destOrd="0" presId="urn:microsoft.com/office/officeart/2005/8/layout/target3"/>
    <dgm:cxn modelId="{6FE19DFC-17FB-4C0C-88C8-57D01D7D02E7}" type="presParOf" srcId="{B17757E0-44EA-4D16-9A5E-3D1666DE40E4}" destId="{B3A805DE-0634-44F0-8153-9D2EF2B3E762}" srcOrd="23" destOrd="0" presId="urn:microsoft.com/office/officeart/2005/8/layout/target3"/>
    <dgm:cxn modelId="{6A5CD479-E1DB-4075-ABBB-F7ED80619A0D}" type="presParOf" srcId="{B17757E0-44EA-4D16-9A5E-3D1666DE40E4}" destId="{EF1C5720-B2CB-4040-A796-31C77C32386A}" srcOrd="2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8587A6-2E2F-4464-8A4C-E20FDA9BDABD}" type="doc">
      <dgm:prSet loTypeId="urn:microsoft.com/office/officeart/2005/8/layout/hierarchy4" loCatId="list" qsTypeId="urn:microsoft.com/office/officeart/2005/8/quickstyle/3d5" qsCatId="3D" csTypeId="urn:microsoft.com/office/officeart/2005/8/colors/accent1_1" csCatId="accent1"/>
      <dgm:spPr/>
      <dgm:t>
        <a:bodyPr/>
        <a:lstStyle/>
        <a:p>
          <a:endParaRPr lang="fi-FI"/>
        </a:p>
      </dgm:t>
    </dgm:pt>
    <dgm:pt modelId="{332AD6E5-C3D1-4E46-8FF3-157A342E6849}">
      <dgm:prSet/>
      <dgm:spPr/>
      <dgm:t>
        <a:bodyPr/>
        <a:lstStyle/>
        <a:p>
          <a:r>
            <a:rPr lang="fi-FI" b="0" i="0" baseline="0"/>
            <a:t>Korvausvaatimuksen </a:t>
          </a:r>
          <a:r>
            <a:rPr lang="fi-FI"/>
            <a:t>hyväksymisedellytykset (USA:n oikeuskäytäntö): </a:t>
          </a:r>
          <a:r>
            <a:rPr lang="fi-FI" b="0" i="0" baseline="0"/>
            <a:t> </a:t>
          </a:r>
          <a:endParaRPr lang="fi-FI"/>
        </a:p>
      </dgm:t>
    </dgm:pt>
    <dgm:pt modelId="{BD4A3A9C-9CE4-46CF-B285-93E0F0EF1811}" type="parTrans" cxnId="{32E1AE83-8C00-46C3-AA07-1BD51077FC20}">
      <dgm:prSet/>
      <dgm:spPr/>
      <dgm:t>
        <a:bodyPr/>
        <a:lstStyle/>
        <a:p>
          <a:endParaRPr lang="fi-FI"/>
        </a:p>
      </dgm:t>
    </dgm:pt>
    <dgm:pt modelId="{CD316AC7-F068-48DC-9E55-69B3E64D803E}" type="sibTrans" cxnId="{32E1AE83-8C00-46C3-AA07-1BD51077FC20}">
      <dgm:prSet/>
      <dgm:spPr/>
      <dgm:t>
        <a:bodyPr/>
        <a:lstStyle/>
        <a:p>
          <a:endParaRPr lang="fi-FI"/>
        </a:p>
      </dgm:t>
    </dgm:pt>
    <dgm:pt modelId="{0E3EB384-3077-48EF-B551-BFD1E906477F}">
      <dgm:prSet/>
      <dgm:spPr/>
      <dgm:t>
        <a:bodyPr/>
        <a:lstStyle/>
        <a:p>
          <a:r>
            <a:rPr lang="fi-FI" b="0" i="0" baseline="0"/>
            <a:t>(1) </a:t>
          </a:r>
          <a:r>
            <a:rPr lang="fi-FI"/>
            <a:t>vastaajan toimesta oli julkaistu markkinoille puutteellista tai virheellistä </a:t>
          </a:r>
          <a:r>
            <a:rPr lang="fi-FI" b="0" i="0" baseline="0"/>
            <a:t>informaatiota</a:t>
          </a:r>
          <a:endParaRPr lang="fi-FI"/>
        </a:p>
      </dgm:t>
    </dgm:pt>
    <dgm:pt modelId="{64283128-D11B-4A0D-8610-C9004B50E678}" type="parTrans" cxnId="{4B51C65C-F625-423B-8314-D3127570FFF7}">
      <dgm:prSet/>
      <dgm:spPr/>
      <dgm:t>
        <a:bodyPr/>
        <a:lstStyle/>
        <a:p>
          <a:endParaRPr lang="fi-FI"/>
        </a:p>
      </dgm:t>
    </dgm:pt>
    <dgm:pt modelId="{6155A6C2-D3B8-4076-9CE8-2C6D7C83F73C}" type="sibTrans" cxnId="{4B51C65C-F625-423B-8314-D3127570FFF7}">
      <dgm:prSet/>
      <dgm:spPr/>
      <dgm:t>
        <a:bodyPr/>
        <a:lstStyle/>
        <a:p>
          <a:endParaRPr lang="fi-FI"/>
        </a:p>
      </dgm:t>
    </dgm:pt>
    <dgm:pt modelId="{B64CA0A7-D37A-42BE-9915-6FCA958D6981}">
      <dgm:prSet/>
      <dgm:spPr/>
      <dgm:t>
        <a:bodyPr/>
        <a:lstStyle/>
        <a:p>
          <a:r>
            <a:rPr lang="fi-FI" b="0" i="0" baseline="0"/>
            <a:t>(2) informaation puutteellisuus tai virheellisyys oli olennainen </a:t>
          </a:r>
          <a:endParaRPr lang="fi-FI"/>
        </a:p>
      </dgm:t>
    </dgm:pt>
    <dgm:pt modelId="{F68DB134-5160-4E3F-9E67-1ED168299DA6}" type="parTrans" cxnId="{2024848A-5CF1-4733-855E-AF5E7EC082EC}">
      <dgm:prSet/>
      <dgm:spPr/>
      <dgm:t>
        <a:bodyPr/>
        <a:lstStyle/>
        <a:p>
          <a:endParaRPr lang="fi-FI"/>
        </a:p>
      </dgm:t>
    </dgm:pt>
    <dgm:pt modelId="{CBBD60A6-5173-423E-94A6-57D9DB037F85}" type="sibTrans" cxnId="{2024848A-5CF1-4733-855E-AF5E7EC082EC}">
      <dgm:prSet/>
      <dgm:spPr/>
      <dgm:t>
        <a:bodyPr/>
        <a:lstStyle/>
        <a:p>
          <a:endParaRPr lang="fi-FI"/>
        </a:p>
      </dgm:t>
    </dgm:pt>
    <dgm:pt modelId="{3C6AAD68-35F5-480E-8A3D-DD8E9D54DA17}">
      <dgm:prSet/>
      <dgm:spPr/>
      <dgm:t>
        <a:bodyPr/>
        <a:lstStyle/>
        <a:p>
          <a:r>
            <a:rPr lang="fi-FI" b="0" i="0" baseline="0"/>
            <a:t>(3) arvopapereilla käytiin kauppaa tehokkailla markkinoilla</a:t>
          </a:r>
          <a:endParaRPr lang="fi-FI"/>
        </a:p>
      </dgm:t>
    </dgm:pt>
    <dgm:pt modelId="{D6725636-5B23-4A56-B063-8FAE0C403802}" type="parTrans" cxnId="{44CB04AA-401C-4FB2-A476-1DEAA002C1C0}">
      <dgm:prSet/>
      <dgm:spPr/>
      <dgm:t>
        <a:bodyPr/>
        <a:lstStyle/>
        <a:p>
          <a:endParaRPr lang="fi-FI"/>
        </a:p>
      </dgm:t>
    </dgm:pt>
    <dgm:pt modelId="{6B63F8A6-1ECC-46F9-8945-203B3D13FD62}" type="sibTrans" cxnId="{44CB04AA-401C-4FB2-A476-1DEAA002C1C0}">
      <dgm:prSet/>
      <dgm:spPr/>
      <dgm:t>
        <a:bodyPr/>
        <a:lstStyle/>
        <a:p>
          <a:endParaRPr lang="fi-FI"/>
        </a:p>
      </dgm:t>
    </dgm:pt>
    <dgm:pt modelId="{E7283996-456B-4DBA-924D-47D8157DF60F}">
      <dgm:prSet/>
      <dgm:spPr/>
      <dgm:t>
        <a:bodyPr/>
        <a:lstStyle/>
        <a:p>
          <a:r>
            <a:rPr lang="fi-FI" b="0" i="0" baseline="0"/>
            <a:t>(4) informaation puutteellisuus tai virheellisyys oli omiaan saamaan normaalin sijoittajan arvioimaan </a:t>
          </a:r>
          <a:r>
            <a:rPr lang="fi-FI"/>
            <a:t>väärin kyseisen arvopaperin arvoa</a:t>
          </a:r>
          <a:r>
            <a:rPr lang="fi-FI" b="0" i="0" baseline="0"/>
            <a:t>, ja </a:t>
          </a:r>
          <a:endParaRPr lang="fi-FI"/>
        </a:p>
      </dgm:t>
    </dgm:pt>
    <dgm:pt modelId="{6F0FE794-E5EC-4D0D-BC92-977F5919E04A}" type="parTrans" cxnId="{B5AD88A7-6CF1-4CCD-8E04-665213009279}">
      <dgm:prSet/>
      <dgm:spPr/>
      <dgm:t>
        <a:bodyPr/>
        <a:lstStyle/>
        <a:p>
          <a:endParaRPr lang="fi-FI"/>
        </a:p>
      </dgm:t>
    </dgm:pt>
    <dgm:pt modelId="{0AB02FC6-7D31-4D49-97F0-FB463F09B3DC}" type="sibTrans" cxnId="{B5AD88A7-6CF1-4CCD-8E04-665213009279}">
      <dgm:prSet/>
      <dgm:spPr/>
      <dgm:t>
        <a:bodyPr/>
        <a:lstStyle/>
        <a:p>
          <a:endParaRPr lang="fi-FI"/>
        </a:p>
      </dgm:t>
    </dgm:pt>
    <dgm:pt modelId="{D54ACF84-4A09-4D7B-8206-912E89B9E6E3}">
      <dgm:prSet/>
      <dgm:spPr/>
      <dgm:t>
        <a:bodyPr/>
        <a:lstStyle/>
        <a:p>
          <a:r>
            <a:rPr lang="fi-FI" b="0" i="0" baseline="0"/>
            <a:t>(5) kantaja kävi kauppaa väärän informaation julkaisemisen ja korjaamisen välisenä aikana </a:t>
          </a:r>
          <a:endParaRPr lang="fi-FI"/>
        </a:p>
      </dgm:t>
    </dgm:pt>
    <dgm:pt modelId="{72124B6B-5BDB-45DF-9664-8A89E5E9C051}" type="parTrans" cxnId="{D2F51CF8-79FA-40BF-89DA-FFA8794A3A21}">
      <dgm:prSet/>
      <dgm:spPr/>
      <dgm:t>
        <a:bodyPr/>
        <a:lstStyle/>
        <a:p>
          <a:endParaRPr lang="fi-FI"/>
        </a:p>
      </dgm:t>
    </dgm:pt>
    <dgm:pt modelId="{9034BEDA-6AB6-4820-B042-EB4B6865FC91}" type="sibTrans" cxnId="{D2F51CF8-79FA-40BF-89DA-FFA8794A3A21}">
      <dgm:prSet/>
      <dgm:spPr/>
      <dgm:t>
        <a:bodyPr/>
        <a:lstStyle/>
        <a:p>
          <a:endParaRPr lang="fi-FI"/>
        </a:p>
      </dgm:t>
    </dgm:pt>
    <dgm:pt modelId="{C782CB43-648D-4D0E-946B-8E0EBC70F45F}" type="pres">
      <dgm:prSet presAssocID="{7F8587A6-2E2F-4464-8A4C-E20FDA9BDABD}" presName="Name0" presStyleCnt="0">
        <dgm:presLayoutVars>
          <dgm:chPref val="1"/>
          <dgm:dir/>
          <dgm:animOne val="branch"/>
          <dgm:animLvl val="lvl"/>
          <dgm:resizeHandles/>
        </dgm:presLayoutVars>
      </dgm:prSet>
      <dgm:spPr/>
    </dgm:pt>
    <dgm:pt modelId="{1D6FE414-40C8-46E5-8DCC-2972376B8A58}" type="pres">
      <dgm:prSet presAssocID="{332AD6E5-C3D1-4E46-8FF3-157A342E6849}" presName="vertOne" presStyleCnt="0"/>
      <dgm:spPr/>
    </dgm:pt>
    <dgm:pt modelId="{94DD872C-E25A-4A62-A257-474F10C5223B}" type="pres">
      <dgm:prSet presAssocID="{332AD6E5-C3D1-4E46-8FF3-157A342E6849}" presName="txOne" presStyleLbl="node0" presStyleIdx="0" presStyleCnt="1">
        <dgm:presLayoutVars>
          <dgm:chPref val="3"/>
        </dgm:presLayoutVars>
      </dgm:prSet>
      <dgm:spPr/>
    </dgm:pt>
    <dgm:pt modelId="{1DE154F9-F802-44C7-ABA5-7D741090CC41}" type="pres">
      <dgm:prSet presAssocID="{332AD6E5-C3D1-4E46-8FF3-157A342E6849}" presName="parTransOne" presStyleCnt="0"/>
      <dgm:spPr/>
    </dgm:pt>
    <dgm:pt modelId="{243B18E3-2DF7-4E03-84B4-57C8873482D3}" type="pres">
      <dgm:prSet presAssocID="{332AD6E5-C3D1-4E46-8FF3-157A342E6849}" presName="horzOne" presStyleCnt="0"/>
      <dgm:spPr/>
    </dgm:pt>
    <dgm:pt modelId="{C150B3C7-CC7A-4DB4-B0E0-DB52254778B7}" type="pres">
      <dgm:prSet presAssocID="{0E3EB384-3077-48EF-B551-BFD1E906477F}" presName="vertTwo" presStyleCnt="0"/>
      <dgm:spPr/>
    </dgm:pt>
    <dgm:pt modelId="{FC353B95-D5FE-46FC-933B-A43F5CC6F5D0}" type="pres">
      <dgm:prSet presAssocID="{0E3EB384-3077-48EF-B551-BFD1E906477F}" presName="txTwo" presStyleLbl="node2" presStyleIdx="0" presStyleCnt="5">
        <dgm:presLayoutVars>
          <dgm:chPref val="3"/>
        </dgm:presLayoutVars>
      </dgm:prSet>
      <dgm:spPr/>
    </dgm:pt>
    <dgm:pt modelId="{0D3187AA-EDE1-4957-8D0D-824BDFBC25C7}" type="pres">
      <dgm:prSet presAssocID="{0E3EB384-3077-48EF-B551-BFD1E906477F}" presName="horzTwo" presStyleCnt="0"/>
      <dgm:spPr/>
    </dgm:pt>
    <dgm:pt modelId="{E16206E1-8E59-4286-BCB1-3BB835BE8584}" type="pres">
      <dgm:prSet presAssocID="{6155A6C2-D3B8-4076-9CE8-2C6D7C83F73C}" presName="sibSpaceTwo" presStyleCnt="0"/>
      <dgm:spPr/>
    </dgm:pt>
    <dgm:pt modelId="{358E7F18-AC04-4CD4-8F54-BA8B9D8EF836}" type="pres">
      <dgm:prSet presAssocID="{B64CA0A7-D37A-42BE-9915-6FCA958D6981}" presName="vertTwo" presStyleCnt="0"/>
      <dgm:spPr/>
    </dgm:pt>
    <dgm:pt modelId="{0CB88517-1D88-44D4-8072-FBE8CCB6B734}" type="pres">
      <dgm:prSet presAssocID="{B64CA0A7-D37A-42BE-9915-6FCA958D6981}" presName="txTwo" presStyleLbl="node2" presStyleIdx="1" presStyleCnt="5">
        <dgm:presLayoutVars>
          <dgm:chPref val="3"/>
        </dgm:presLayoutVars>
      </dgm:prSet>
      <dgm:spPr/>
    </dgm:pt>
    <dgm:pt modelId="{89DEE53F-3E5D-4E03-9287-AFEC9AC9D701}" type="pres">
      <dgm:prSet presAssocID="{B64CA0A7-D37A-42BE-9915-6FCA958D6981}" presName="horzTwo" presStyleCnt="0"/>
      <dgm:spPr/>
    </dgm:pt>
    <dgm:pt modelId="{554DE770-F2EA-4D5F-B637-24CA80FAF86D}" type="pres">
      <dgm:prSet presAssocID="{CBBD60A6-5173-423E-94A6-57D9DB037F85}" presName="sibSpaceTwo" presStyleCnt="0"/>
      <dgm:spPr/>
    </dgm:pt>
    <dgm:pt modelId="{21A7073B-DBDE-4214-A751-E0B5256B3B08}" type="pres">
      <dgm:prSet presAssocID="{3C6AAD68-35F5-480E-8A3D-DD8E9D54DA17}" presName="vertTwo" presStyleCnt="0"/>
      <dgm:spPr/>
    </dgm:pt>
    <dgm:pt modelId="{F8C4432A-D5AE-4F7F-BE7F-60DC7060F3C9}" type="pres">
      <dgm:prSet presAssocID="{3C6AAD68-35F5-480E-8A3D-DD8E9D54DA17}" presName="txTwo" presStyleLbl="node2" presStyleIdx="2" presStyleCnt="5">
        <dgm:presLayoutVars>
          <dgm:chPref val="3"/>
        </dgm:presLayoutVars>
      </dgm:prSet>
      <dgm:spPr/>
    </dgm:pt>
    <dgm:pt modelId="{540356A9-D3D3-47E3-BDA9-BB70664E26A1}" type="pres">
      <dgm:prSet presAssocID="{3C6AAD68-35F5-480E-8A3D-DD8E9D54DA17}" presName="horzTwo" presStyleCnt="0"/>
      <dgm:spPr/>
    </dgm:pt>
    <dgm:pt modelId="{E315514B-4E71-4704-A4D8-4372C2EC0A86}" type="pres">
      <dgm:prSet presAssocID="{6B63F8A6-1ECC-46F9-8945-203B3D13FD62}" presName="sibSpaceTwo" presStyleCnt="0"/>
      <dgm:spPr/>
    </dgm:pt>
    <dgm:pt modelId="{DAFCE2C7-1459-4416-BDB7-643A531A4D5F}" type="pres">
      <dgm:prSet presAssocID="{E7283996-456B-4DBA-924D-47D8157DF60F}" presName="vertTwo" presStyleCnt="0"/>
      <dgm:spPr/>
    </dgm:pt>
    <dgm:pt modelId="{075E91FD-5804-4226-9DE8-503D8970803F}" type="pres">
      <dgm:prSet presAssocID="{E7283996-456B-4DBA-924D-47D8157DF60F}" presName="txTwo" presStyleLbl="node2" presStyleIdx="3" presStyleCnt="5">
        <dgm:presLayoutVars>
          <dgm:chPref val="3"/>
        </dgm:presLayoutVars>
      </dgm:prSet>
      <dgm:spPr/>
    </dgm:pt>
    <dgm:pt modelId="{0C0718D5-C1F3-4190-B3C6-91F90A05A8B0}" type="pres">
      <dgm:prSet presAssocID="{E7283996-456B-4DBA-924D-47D8157DF60F}" presName="horzTwo" presStyleCnt="0"/>
      <dgm:spPr/>
    </dgm:pt>
    <dgm:pt modelId="{22AA6FFA-B7DE-499B-B9A0-4F471B985F1E}" type="pres">
      <dgm:prSet presAssocID="{0AB02FC6-7D31-4D49-97F0-FB463F09B3DC}" presName="sibSpaceTwo" presStyleCnt="0"/>
      <dgm:spPr/>
    </dgm:pt>
    <dgm:pt modelId="{5E9DA29D-7BE3-446C-92E2-2327AC28ECF2}" type="pres">
      <dgm:prSet presAssocID="{D54ACF84-4A09-4D7B-8206-912E89B9E6E3}" presName="vertTwo" presStyleCnt="0"/>
      <dgm:spPr/>
    </dgm:pt>
    <dgm:pt modelId="{597DF52B-AD44-4C79-ACBB-1DAF817C47D5}" type="pres">
      <dgm:prSet presAssocID="{D54ACF84-4A09-4D7B-8206-912E89B9E6E3}" presName="txTwo" presStyleLbl="node2" presStyleIdx="4" presStyleCnt="5">
        <dgm:presLayoutVars>
          <dgm:chPref val="3"/>
        </dgm:presLayoutVars>
      </dgm:prSet>
      <dgm:spPr/>
    </dgm:pt>
    <dgm:pt modelId="{BEB0BA4A-7E27-44D2-93FD-2B627F2EDDA1}" type="pres">
      <dgm:prSet presAssocID="{D54ACF84-4A09-4D7B-8206-912E89B9E6E3}" presName="horzTwo" presStyleCnt="0"/>
      <dgm:spPr/>
    </dgm:pt>
  </dgm:ptLst>
  <dgm:cxnLst>
    <dgm:cxn modelId="{4B51C65C-F625-423B-8314-D3127570FFF7}" srcId="{332AD6E5-C3D1-4E46-8FF3-157A342E6849}" destId="{0E3EB384-3077-48EF-B551-BFD1E906477F}" srcOrd="0" destOrd="0" parTransId="{64283128-D11B-4A0D-8610-C9004B50E678}" sibTransId="{6155A6C2-D3B8-4076-9CE8-2C6D7C83F73C}"/>
    <dgm:cxn modelId="{AD511348-2FF4-4863-856E-3B7CB02E527C}" type="presOf" srcId="{7F8587A6-2E2F-4464-8A4C-E20FDA9BDABD}" destId="{C782CB43-648D-4D0E-946B-8E0EBC70F45F}" srcOrd="0" destOrd="0" presId="urn:microsoft.com/office/officeart/2005/8/layout/hierarchy4"/>
    <dgm:cxn modelId="{32E1AE83-8C00-46C3-AA07-1BD51077FC20}" srcId="{7F8587A6-2E2F-4464-8A4C-E20FDA9BDABD}" destId="{332AD6E5-C3D1-4E46-8FF3-157A342E6849}" srcOrd="0" destOrd="0" parTransId="{BD4A3A9C-9CE4-46CF-B285-93E0F0EF1811}" sibTransId="{CD316AC7-F068-48DC-9E55-69B3E64D803E}"/>
    <dgm:cxn modelId="{2024848A-5CF1-4733-855E-AF5E7EC082EC}" srcId="{332AD6E5-C3D1-4E46-8FF3-157A342E6849}" destId="{B64CA0A7-D37A-42BE-9915-6FCA958D6981}" srcOrd="1" destOrd="0" parTransId="{F68DB134-5160-4E3F-9E67-1ED168299DA6}" sibTransId="{CBBD60A6-5173-423E-94A6-57D9DB037F85}"/>
    <dgm:cxn modelId="{B5AD88A7-6CF1-4CCD-8E04-665213009279}" srcId="{332AD6E5-C3D1-4E46-8FF3-157A342E6849}" destId="{E7283996-456B-4DBA-924D-47D8157DF60F}" srcOrd="3" destOrd="0" parTransId="{6F0FE794-E5EC-4D0D-BC92-977F5919E04A}" sibTransId="{0AB02FC6-7D31-4D49-97F0-FB463F09B3DC}"/>
    <dgm:cxn modelId="{44CB04AA-401C-4FB2-A476-1DEAA002C1C0}" srcId="{332AD6E5-C3D1-4E46-8FF3-157A342E6849}" destId="{3C6AAD68-35F5-480E-8A3D-DD8E9D54DA17}" srcOrd="2" destOrd="0" parTransId="{D6725636-5B23-4A56-B063-8FAE0C403802}" sibTransId="{6B63F8A6-1ECC-46F9-8945-203B3D13FD62}"/>
    <dgm:cxn modelId="{E20D6CAA-536E-4286-8C93-9CF50FB632FB}" type="presOf" srcId="{3C6AAD68-35F5-480E-8A3D-DD8E9D54DA17}" destId="{F8C4432A-D5AE-4F7F-BE7F-60DC7060F3C9}" srcOrd="0" destOrd="0" presId="urn:microsoft.com/office/officeart/2005/8/layout/hierarchy4"/>
    <dgm:cxn modelId="{50392FAD-1ABB-4804-953F-D34B0FD4474A}" type="presOf" srcId="{0E3EB384-3077-48EF-B551-BFD1E906477F}" destId="{FC353B95-D5FE-46FC-933B-A43F5CC6F5D0}" srcOrd="0" destOrd="0" presId="urn:microsoft.com/office/officeart/2005/8/layout/hierarchy4"/>
    <dgm:cxn modelId="{649C37C9-742F-402F-B200-4C399D76D9BD}" type="presOf" srcId="{E7283996-456B-4DBA-924D-47D8157DF60F}" destId="{075E91FD-5804-4226-9DE8-503D8970803F}" srcOrd="0" destOrd="0" presId="urn:microsoft.com/office/officeart/2005/8/layout/hierarchy4"/>
    <dgm:cxn modelId="{B67068D5-F8A1-4F78-9E93-E69546CC281A}" type="presOf" srcId="{332AD6E5-C3D1-4E46-8FF3-157A342E6849}" destId="{94DD872C-E25A-4A62-A257-474F10C5223B}" srcOrd="0" destOrd="0" presId="urn:microsoft.com/office/officeart/2005/8/layout/hierarchy4"/>
    <dgm:cxn modelId="{7FBBDDE2-2A7E-44FD-A3E6-B5B35718A843}" type="presOf" srcId="{D54ACF84-4A09-4D7B-8206-912E89B9E6E3}" destId="{597DF52B-AD44-4C79-ACBB-1DAF817C47D5}" srcOrd="0" destOrd="0" presId="urn:microsoft.com/office/officeart/2005/8/layout/hierarchy4"/>
    <dgm:cxn modelId="{CB350BEE-CD0F-4E8C-914A-8EFBFCB59E84}" type="presOf" srcId="{B64CA0A7-D37A-42BE-9915-6FCA958D6981}" destId="{0CB88517-1D88-44D4-8072-FBE8CCB6B734}" srcOrd="0" destOrd="0" presId="urn:microsoft.com/office/officeart/2005/8/layout/hierarchy4"/>
    <dgm:cxn modelId="{D2F51CF8-79FA-40BF-89DA-FFA8794A3A21}" srcId="{332AD6E5-C3D1-4E46-8FF3-157A342E6849}" destId="{D54ACF84-4A09-4D7B-8206-912E89B9E6E3}" srcOrd="4" destOrd="0" parTransId="{72124B6B-5BDB-45DF-9664-8A89E5E9C051}" sibTransId="{9034BEDA-6AB6-4820-B042-EB4B6865FC91}"/>
    <dgm:cxn modelId="{F48ECDBF-E845-448D-876D-6477BAC6D52C}" type="presParOf" srcId="{C782CB43-648D-4D0E-946B-8E0EBC70F45F}" destId="{1D6FE414-40C8-46E5-8DCC-2972376B8A58}" srcOrd="0" destOrd="0" presId="urn:microsoft.com/office/officeart/2005/8/layout/hierarchy4"/>
    <dgm:cxn modelId="{EFB09763-7FD4-4B95-8B4D-DFE0948781DA}" type="presParOf" srcId="{1D6FE414-40C8-46E5-8DCC-2972376B8A58}" destId="{94DD872C-E25A-4A62-A257-474F10C5223B}" srcOrd="0" destOrd="0" presId="urn:microsoft.com/office/officeart/2005/8/layout/hierarchy4"/>
    <dgm:cxn modelId="{B7BED7D7-48E4-469C-9ACA-E276970BE913}" type="presParOf" srcId="{1D6FE414-40C8-46E5-8DCC-2972376B8A58}" destId="{1DE154F9-F802-44C7-ABA5-7D741090CC41}" srcOrd="1" destOrd="0" presId="urn:microsoft.com/office/officeart/2005/8/layout/hierarchy4"/>
    <dgm:cxn modelId="{86EE2CB5-BFF8-4A68-B21F-74BB9B5C4621}" type="presParOf" srcId="{1D6FE414-40C8-46E5-8DCC-2972376B8A58}" destId="{243B18E3-2DF7-4E03-84B4-57C8873482D3}" srcOrd="2" destOrd="0" presId="urn:microsoft.com/office/officeart/2005/8/layout/hierarchy4"/>
    <dgm:cxn modelId="{A222CD09-0ADA-4CCB-8CCC-04971DDE4342}" type="presParOf" srcId="{243B18E3-2DF7-4E03-84B4-57C8873482D3}" destId="{C150B3C7-CC7A-4DB4-B0E0-DB52254778B7}" srcOrd="0" destOrd="0" presId="urn:microsoft.com/office/officeart/2005/8/layout/hierarchy4"/>
    <dgm:cxn modelId="{EC034B50-4724-45E6-9263-4F089E979DED}" type="presParOf" srcId="{C150B3C7-CC7A-4DB4-B0E0-DB52254778B7}" destId="{FC353B95-D5FE-46FC-933B-A43F5CC6F5D0}" srcOrd="0" destOrd="0" presId="urn:microsoft.com/office/officeart/2005/8/layout/hierarchy4"/>
    <dgm:cxn modelId="{0092EB1F-DED9-4A40-8564-AF0524728E15}" type="presParOf" srcId="{C150B3C7-CC7A-4DB4-B0E0-DB52254778B7}" destId="{0D3187AA-EDE1-4957-8D0D-824BDFBC25C7}" srcOrd="1" destOrd="0" presId="urn:microsoft.com/office/officeart/2005/8/layout/hierarchy4"/>
    <dgm:cxn modelId="{12CF5341-4310-43FB-B2BE-289773011888}" type="presParOf" srcId="{243B18E3-2DF7-4E03-84B4-57C8873482D3}" destId="{E16206E1-8E59-4286-BCB1-3BB835BE8584}" srcOrd="1" destOrd="0" presId="urn:microsoft.com/office/officeart/2005/8/layout/hierarchy4"/>
    <dgm:cxn modelId="{4C4298E0-429A-4553-B22D-A3F15D38A0B0}" type="presParOf" srcId="{243B18E3-2DF7-4E03-84B4-57C8873482D3}" destId="{358E7F18-AC04-4CD4-8F54-BA8B9D8EF836}" srcOrd="2" destOrd="0" presId="urn:microsoft.com/office/officeart/2005/8/layout/hierarchy4"/>
    <dgm:cxn modelId="{7BBA1EBB-AABF-4039-9913-D9C9005A2F3D}" type="presParOf" srcId="{358E7F18-AC04-4CD4-8F54-BA8B9D8EF836}" destId="{0CB88517-1D88-44D4-8072-FBE8CCB6B734}" srcOrd="0" destOrd="0" presId="urn:microsoft.com/office/officeart/2005/8/layout/hierarchy4"/>
    <dgm:cxn modelId="{37267D25-FC0E-4D39-821D-B1286E1CE02B}" type="presParOf" srcId="{358E7F18-AC04-4CD4-8F54-BA8B9D8EF836}" destId="{89DEE53F-3E5D-4E03-9287-AFEC9AC9D701}" srcOrd="1" destOrd="0" presId="urn:microsoft.com/office/officeart/2005/8/layout/hierarchy4"/>
    <dgm:cxn modelId="{73AC5200-AAAC-4CCA-B122-5BF7C535A695}" type="presParOf" srcId="{243B18E3-2DF7-4E03-84B4-57C8873482D3}" destId="{554DE770-F2EA-4D5F-B637-24CA80FAF86D}" srcOrd="3" destOrd="0" presId="urn:microsoft.com/office/officeart/2005/8/layout/hierarchy4"/>
    <dgm:cxn modelId="{49D5B4DA-D68A-45E3-AD48-F352459BC96D}" type="presParOf" srcId="{243B18E3-2DF7-4E03-84B4-57C8873482D3}" destId="{21A7073B-DBDE-4214-A751-E0B5256B3B08}" srcOrd="4" destOrd="0" presId="urn:microsoft.com/office/officeart/2005/8/layout/hierarchy4"/>
    <dgm:cxn modelId="{3F4ACC33-0DF3-4255-86D2-C72DE6256E82}" type="presParOf" srcId="{21A7073B-DBDE-4214-A751-E0B5256B3B08}" destId="{F8C4432A-D5AE-4F7F-BE7F-60DC7060F3C9}" srcOrd="0" destOrd="0" presId="urn:microsoft.com/office/officeart/2005/8/layout/hierarchy4"/>
    <dgm:cxn modelId="{F3371870-068C-4BC9-B3F9-A6297BA56A03}" type="presParOf" srcId="{21A7073B-DBDE-4214-A751-E0B5256B3B08}" destId="{540356A9-D3D3-47E3-BDA9-BB70664E26A1}" srcOrd="1" destOrd="0" presId="urn:microsoft.com/office/officeart/2005/8/layout/hierarchy4"/>
    <dgm:cxn modelId="{6F3AF541-694D-4515-AB7B-24D220CA6A3F}" type="presParOf" srcId="{243B18E3-2DF7-4E03-84B4-57C8873482D3}" destId="{E315514B-4E71-4704-A4D8-4372C2EC0A86}" srcOrd="5" destOrd="0" presId="urn:microsoft.com/office/officeart/2005/8/layout/hierarchy4"/>
    <dgm:cxn modelId="{C0206C6A-B205-46FD-9793-5E4F1EE55848}" type="presParOf" srcId="{243B18E3-2DF7-4E03-84B4-57C8873482D3}" destId="{DAFCE2C7-1459-4416-BDB7-643A531A4D5F}" srcOrd="6" destOrd="0" presId="urn:microsoft.com/office/officeart/2005/8/layout/hierarchy4"/>
    <dgm:cxn modelId="{598C8A5C-F471-4314-964F-289F0E33D00D}" type="presParOf" srcId="{DAFCE2C7-1459-4416-BDB7-643A531A4D5F}" destId="{075E91FD-5804-4226-9DE8-503D8970803F}" srcOrd="0" destOrd="0" presId="urn:microsoft.com/office/officeart/2005/8/layout/hierarchy4"/>
    <dgm:cxn modelId="{1393B54E-34EF-44EE-9F3F-73E515D788FD}" type="presParOf" srcId="{DAFCE2C7-1459-4416-BDB7-643A531A4D5F}" destId="{0C0718D5-C1F3-4190-B3C6-91F90A05A8B0}" srcOrd="1" destOrd="0" presId="urn:microsoft.com/office/officeart/2005/8/layout/hierarchy4"/>
    <dgm:cxn modelId="{63D0A128-9907-4542-9A6B-65C3FE9CF247}" type="presParOf" srcId="{243B18E3-2DF7-4E03-84B4-57C8873482D3}" destId="{22AA6FFA-B7DE-499B-B9A0-4F471B985F1E}" srcOrd="7" destOrd="0" presId="urn:microsoft.com/office/officeart/2005/8/layout/hierarchy4"/>
    <dgm:cxn modelId="{6421CFB6-A8C5-482E-BE6C-8CA021C9FC19}" type="presParOf" srcId="{243B18E3-2DF7-4E03-84B4-57C8873482D3}" destId="{5E9DA29D-7BE3-446C-92E2-2327AC28ECF2}" srcOrd="8" destOrd="0" presId="urn:microsoft.com/office/officeart/2005/8/layout/hierarchy4"/>
    <dgm:cxn modelId="{CAF78530-7014-4263-A8A1-7BA4E09544AA}" type="presParOf" srcId="{5E9DA29D-7BE3-446C-92E2-2327AC28ECF2}" destId="{597DF52B-AD44-4C79-ACBB-1DAF817C47D5}" srcOrd="0" destOrd="0" presId="urn:microsoft.com/office/officeart/2005/8/layout/hierarchy4"/>
    <dgm:cxn modelId="{AAC9200B-A12A-4643-9AD7-82A41C4634F7}" type="presParOf" srcId="{5E9DA29D-7BE3-446C-92E2-2327AC28ECF2}" destId="{BEB0BA4A-7E27-44D2-93FD-2B627F2EDDA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F3F400-2AF5-40A7-A677-8D04FE2B3F16}"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i-FI"/>
        </a:p>
      </dgm:t>
    </dgm:pt>
    <dgm:pt modelId="{C0D121F2-EBEA-4D98-9CE3-73F951E3DCC3}">
      <dgm:prSet/>
      <dgm:spPr/>
      <dgm:t>
        <a:bodyPr/>
        <a:lstStyle/>
        <a:p>
          <a:r>
            <a:rPr lang="en-US" b="0" i="0" baseline="0" dirty="0" err="1"/>
            <a:t>Hintakehitys</a:t>
          </a:r>
          <a:r>
            <a:rPr lang="en-US" b="0" i="0" baseline="0" dirty="0"/>
            <a:t> </a:t>
          </a:r>
          <a:r>
            <a:rPr lang="en-US" b="0" i="0" baseline="0" dirty="0" err="1"/>
            <a:t>ilmaisee</a:t>
          </a:r>
          <a:r>
            <a:rPr lang="en-US" b="0" i="0" baseline="0" dirty="0"/>
            <a:t> </a:t>
          </a:r>
          <a:r>
            <a:rPr lang="en-US" b="0" i="0" baseline="0" dirty="0" err="1"/>
            <a:t>kaiken</a:t>
          </a:r>
          <a:r>
            <a:rPr lang="en-US" b="0" i="0" baseline="0" dirty="0"/>
            <a:t> </a:t>
          </a:r>
          <a:r>
            <a:rPr lang="en-US" b="0" i="0" baseline="0" dirty="0" err="1"/>
            <a:t>relevantin</a:t>
          </a:r>
          <a:r>
            <a:rPr lang="en-US" b="0" i="0" baseline="0" dirty="0"/>
            <a:t> </a:t>
          </a:r>
          <a:r>
            <a:rPr lang="en-US" b="0" i="0" baseline="0" dirty="0" err="1"/>
            <a:t>informaation</a:t>
          </a:r>
          <a:r>
            <a:rPr lang="en-US" b="0" i="0" baseline="0" dirty="0"/>
            <a:t> </a:t>
          </a:r>
          <a:r>
            <a:rPr lang="en-US" b="0" i="0" baseline="0" dirty="0" err="1"/>
            <a:t>sijoittajalle</a:t>
          </a:r>
          <a:r>
            <a:rPr lang="en-US" b="0" i="0" baseline="0" dirty="0"/>
            <a:t> </a:t>
          </a:r>
          <a:endParaRPr lang="fi-FI" dirty="0"/>
        </a:p>
      </dgm:t>
    </dgm:pt>
    <dgm:pt modelId="{E6DAFC6D-4273-47B5-8C6C-807265805C6F}" type="parTrans" cxnId="{41AFDD8C-9060-43EA-8C73-F530F671FF3F}">
      <dgm:prSet/>
      <dgm:spPr/>
      <dgm:t>
        <a:bodyPr/>
        <a:lstStyle/>
        <a:p>
          <a:endParaRPr lang="fi-FI"/>
        </a:p>
      </dgm:t>
    </dgm:pt>
    <dgm:pt modelId="{60A6B891-691F-4870-886B-FF423BD64FC7}" type="sibTrans" cxnId="{41AFDD8C-9060-43EA-8C73-F530F671FF3F}">
      <dgm:prSet/>
      <dgm:spPr/>
      <dgm:t>
        <a:bodyPr/>
        <a:lstStyle/>
        <a:p>
          <a:endParaRPr lang="fi-FI"/>
        </a:p>
      </dgm:t>
    </dgm:pt>
    <dgm:pt modelId="{41CFEE6B-7924-4598-B10D-5A1CC820DE2D}">
      <dgm:prSet/>
      <dgm:spPr/>
      <dgm:t>
        <a:bodyPr/>
        <a:lstStyle/>
        <a:p>
          <a:r>
            <a:rPr lang="en-US"/>
            <a:t>Arvopaperin hinnan arvioiminen ei perustu liikkeeseenlaskijayrityksen taloudellisen aseman arvioon </a:t>
          </a:r>
          <a:endParaRPr lang="fi-FI"/>
        </a:p>
      </dgm:t>
    </dgm:pt>
    <dgm:pt modelId="{9E068FDA-5FE6-4F77-9923-9CFE5DC84556}" type="parTrans" cxnId="{3974076E-AA5D-472F-94EA-D28573BAB50D}">
      <dgm:prSet/>
      <dgm:spPr/>
      <dgm:t>
        <a:bodyPr/>
        <a:lstStyle/>
        <a:p>
          <a:endParaRPr lang="fi-FI"/>
        </a:p>
      </dgm:t>
    </dgm:pt>
    <dgm:pt modelId="{F8777548-5A1E-470D-AB6A-63ED4B24D4BB}" type="sibTrans" cxnId="{3974076E-AA5D-472F-94EA-D28573BAB50D}">
      <dgm:prSet/>
      <dgm:spPr/>
      <dgm:t>
        <a:bodyPr/>
        <a:lstStyle/>
        <a:p>
          <a:endParaRPr lang="fi-FI"/>
        </a:p>
      </dgm:t>
    </dgm:pt>
    <dgm:pt modelId="{50E95C61-65A5-4C2C-894B-CEF3231D838C}">
      <dgm:prSet/>
      <dgm:spPr/>
      <dgm:t>
        <a:bodyPr/>
        <a:lstStyle/>
        <a:p>
          <a:r>
            <a:rPr lang="en-US" b="0" i="0" baseline="0"/>
            <a:t>Vrt. </a:t>
          </a:r>
          <a:r>
            <a:rPr lang="en-US" b="0" i="1" baseline="0"/>
            <a:t>Information Theory of investment behavior </a:t>
          </a:r>
          <a:endParaRPr lang="fi-FI"/>
        </a:p>
      </dgm:t>
    </dgm:pt>
    <dgm:pt modelId="{9D6A5F6F-8850-40F9-8D5E-2A53086089E1}" type="parTrans" cxnId="{7CC26F51-A28C-401E-81F6-6913651DFFCF}">
      <dgm:prSet/>
      <dgm:spPr/>
      <dgm:t>
        <a:bodyPr/>
        <a:lstStyle/>
        <a:p>
          <a:endParaRPr lang="fi-FI"/>
        </a:p>
      </dgm:t>
    </dgm:pt>
    <dgm:pt modelId="{DB394022-F90A-4D98-A2FA-80A626EF5FAD}" type="sibTrans" cxnId="{7CC26F51-A28C-401E-81F6-6913651DFFCF}">
      <dgm:prSet/>
      <dgm:spPr/>
      <dgm:t>
        <a:bodyPr/>
        <a:lstStyle/>
        <a:p>
          <a:endParaRPr lang="fi-FI"/>
        </a:p>
      </dgm:t>
    </dgm:pt>
    <dgm:pt modelId="{BF3DD3FE-D40A-47B8-B0CC-607AA4342987}">
      <dgm:prSet/>
      <dgm:spPr/>
      <dgm:t>
        <a:bodyPr/>
        <a:lstStyle/>
        <a:p>
          <a:r>
            <a:rPr lang="en-US"/>
            <a:t>Sijoittaja hakee kaiken mahdollisen informaation ja analysoi sitä sijoituspäätöksen perusteeksi </a:t>
          </a:r>
          <a:endParaRPr lang="fi-FI"/>
        </a:p>
      </dgm:t>
    </dgm:pt>
    <dgm:pt modelId="{6BF8A4C5-099D-4D0F-88D5-112366F65BF1}" type="parTrans" cxnId="{7051D68F-3042-41FB-8172-323F2B79D52C}">
      <dgm:prSet/>
      <dgm:spPr/>
      <dgm:t>
        <a:bodyPr/>
        <a:lstStyle/>
        <a:p>
          <a:endParaRPr lang="fi-FI"/>
        </a:p>
      </dgm:t>
    </dgm:pt>
    <dgm:pt modelId="{6230FE2E-DED0-467E-A280-52915894D046}" type="sibTrans" cxnId="{7051D68F-3042-41FB-8172-323F2B79D52C}">
      <dgm:prSet/>
      <dgm:spPr/>
      <dgm:t>
        <a:bodyPr/>
        <a:lstStyle/>
        <a:p>
          <a:endParaRPr lang="fi-FI"/>
        </a:p>
      </dgm:t>
    </dgm:pt>
    <dgm:pt modelId="{30D00960-DE1C-45A6-9E31-6D4C562FEE62}" type="pres">
      <dgm:prSet presAssocID="{56F3F400-2AF5-40A7-A677-8D04FE2B3F16}" presName="linear" presStyleCnt="0">
        <dgm:presLayoutVars>
          <dgm:animLvl val="lvl"/>
          <dgm:resizeHandles val="exact"/>
        </dgm:presLayoutVars>
      </dgm:prSet>
      <dgm:spPr/>
    </dgm:pt>
    <dgm:pt modelId="{E43D8319-322D-4379-B11D-66FD5099E4D3}" type="pres">
      <dgm:prSet presAssocID="{C0D121F2-EBEA-4D98-9CE3-73F951E3DCC3}" presName="parentText" presStyleLbl="node1" presStyleIdx="0" presStyleCnt="2">
        <dgm:presLayoutVars>
          <dgm:chMax val="0"/>
          <dgm:bulletEnabled val="1"/>
        </dgm:presLayoutVars>
      </dgm:prSet>
      <dgm:spPr/>
    </dgm:pt>
    <dgm:pt modelId="{3CA97B50-8028-4113-B9BC-338948BC0682}" type="pres">
      <dgm:prSet presAssocID="{C0D121F2-EBEA-4D98-9CE3-73F951E3DCC3}" presName="childText" presStyleLbl="revTx" presStyleIdx="0" presStyleCnt="2">
        <dgm:presLayoutVars>
          <dgm:bulletEnabled val="1"/>
        </dgm:presLayoutVars>
      </dgm:prSet>
      <dgm:spPr/>
    </dgm:pt>
    <dgm:pt modelId="{EBC2183C-B9FA-4D1F-BF51-9A8BAD34165C}" type="pres">
      <dgm:prSet presAssocID="{50E95C61-65A5-4C2C-894B-CEF3231D838C}" presName="parentText" presStyleLbl="node1" presStyleIdx="1" presStyleCnt="2">
        <dgm:presLayoutVars>
          <dgm:chMax val="0"/>
          <dgm:bulletEnabled val="1"/>
        </dgm:presLayoutVars>
      </dgm:prSet>
      <dgm:spPr/>
    </dgm:pt>
    <dgm:pt modelId="{8F6C8ABC-91E7-4A44-8CE9-FB7149CA78A6}" type="pres">
      <dgm:prSet presAssocID="{50E95C61-65A5-4C2C-894B-CEF3231D838C}" presName="childText" presStyleLbl="revTx" presStyleIdx="1" presStyleCnt="2">
        <dgm:presLayoutVars>
          <dgm:bulletEnabled val="1"/>
        </dgm:presLayoutVars>
      </dgm:prSet>
      <dgm:spPr/>
    </dgm:pt>
  </dgm:ptLst>
  <dgm:cxnLst>
    <dgm:cxn modelId="{3974076E-AA5D-472F-94EA-D28573BAB50D}" srcId="{C0D121F2-EBEA-4D98-9CE3-73F951E3DCC3}" destId="{41CFEE6B-7924-4598-B10D-5A1CC820DE2D}" srcOrd="0" destOrd="0" parTransId="{9E068FDA-5FE6-4F77-9923-9CFE5DC84556}" sibTransId="{F8777548-5A1E-470D-AB6A-63ED4B24D4BB}"/>
    <dgm:cxn modelId="{D2ECF770-9E21-4292-9B80-A4935EAC85AA}" type="presOf" srcId="{41CFEE6B-7924-4598-B10D-5A1CC820DE2D}" destId="{3CA97B50-8028-4113-B9BC-338948BC0682}" srcOrd="0" destOrd="0" presId="urn:microsoft.com/office/officeart/2005/8/layout/vList2"/>
    <dgm:cxn modelId="{7CC26F51-A28C-401E-81F6-6913651DFFCF}" srcId="{56F3F400-2AF5-40A7-A677-8D04FE2B3F16}" destId="{50E95C61-65A5-4C2C-894B-CEF3231D838C}" srcOrd="1" destOrd="0" parTransId="{9D6A5F6F-8850-40F9-8D5E-2A53086089E1}" sibTransId="{DB394022-F90A-4D98-A2FA-80A626EF5FAD}"/>
    <dgm:cxn modelId="{41AFDD8C-9060-43EA-8C73-F530F671FF3F}" srcId="{56F3F400-2AF5-40A7-A677-8D04FE2B3F16}" destId="{C0D121F2-EBEA-4D98-9CE3-73F951E3DCC3}" srcOrd="0" destOrd="0" parTransId="{E6DAFC6D-4273-47B5-8C6C-807265805C6F}" sibTransId="{60A6B891-691F-4870-886B-FF423BD64FC7}"/>
    <dgm:cxn modelId="{F717EE8C-A40C-43D4-8320-E737AECD06D9}" type="presOf" srcId="{56F3F400-2AF5-40A7-A677-8D04FE2B3F16}" destId="{30D00960-DE1C-45A6-9E31-6D4C562FEE62}" srcOrd="0" destOrd="0" presId="urn:microsoft.com/office/officeart/2005/8/layout/vList2"/>
    <dgm:cxn modelId="{7051D68F-3042-41FB-8172-323F2B79D52C}" srcId="{50E95C61-65A5-4C2C-894B-CEF3231D838C}" destId="{BF3DD3FE-D40A-47B8-B0CC-607AA4342987}" srcOrd="0" destOrd="0" parTransId="{6BF8A4C5-099D-4D0F-88D5-112366F65BF1}" sibTransId="{6230FE2E-DED0-467E-A280-52915894D046}"/>
    <dgm:cxn modelId="{9CFEBEA4-4478-4BAF-BA41-01446BDE88E9}" type="presOf" srcId="{50E95C61-65A5-4C2C-894B-CEF3231D838C}" destId="{EBC2183C-B9FA-4D1F-BF51-9A8BAD34165C}" srcOrd="0" destOrd="0" presId="urn:microsoft.com/office/officeart/2005/8/layout/vList2"/>
    <dgm:cxn modelId="{F2A5E5C3-CF19-4046-BEC0-A5B94514743E}" type="presOf" srcId="{C0D121F2-EBEA-4D98-9CE3-73F951E3DCC3}" destId="{E43D8319-322D-4379-B11D-66FD5099E4D3}" srcOrd="0" destOrd="0" presId="urn:microsoft.com/office/officeart/2005/8/layout/vList2"/>
    <dgm:cxn modelId="{899F5BC4-54B4-48FF-A7D4-4B404E735861}" type="presOf" srcId="{BF3DD3FE-D40A-47B8-B0CC-607AA4342987}" destId="{8F6C8ABC-91E7-4A44-8CE9-FB7149CA78A6}" srcOrd="0" destOrd="0" presId="urn:microsoft.com/office/officeart/2005/8/layout/vList2"/>
    <dgm:cxn modelId="{9E8CE9CC-8A7F-4F8C-9545-DEC20168BF36}" type="presParOf" srcId="{30D00960-DE1C-45A6-9E31-6D4C562FEE62}" destId="{E43D8319-322D-4379-B11D-66FD5099E4D3}" srcOrd="0" destOrd="0" presId="urn:microsoft.com/office/officeart/2005/8/layout/vList2"/>
    <dgm:cxn modelId="{72629428-A786-4F60-A0B1-1E7D2416393B}" type="presParOf" srcId="{30D00960-DE1C-45A6-9E31-6D4C562FEE62}" destId="{3CA97B50-8028-4113-B9BC-338948BC0682}" srcOrd="1" destOrd="0" presId="urn:microsoft.com/office/officeart/2005/8/layout/vList2"/>
    <dgm:cxn modelId="{F4B010A9-966A-4705-A05A-E1E0DDCAE206}" type="presParOf" srcId="{30D00960-DE1C-45A6-9E31-6D4C562FEE62}" destId="{EBC2183C-B9FA-4D1F-BF51-9A8BAD34165C}" srcOrd="2" destOrd="0" presId="urn:microsoft.com/office/officeart/2005/8/layout/vList2"/>
    <dgm:cxn modelId="{2E4D5E9C-9EB9-4B4A-92DA-0AF5BCDB89A3}" type="presParOf" srcId="{30D00960-DE1C-45A6-9E31-6D4C562FEE62}" destId="{8F6C8ABC-91E7-4A44-8CE9-FB7149CA78A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0024FC-2213-469A-9C27-4F5CFF4E223B}" type="doc">
      <dgm:prSet loTypeId="urn:microsoft.com/office/officeart/2005/8/layout/orgChart1" loCatId="hierarchy" qsTypeId="urn:microsoft.com/office/officeart/2005/8/quickstyle/simple1" qsCatId="simple" csTypeId="urn:microsoft.com/office/officeart/2005/8/colors/accent0_2" csCatId="mainScheme"/>
      <dgm:spPr/>
      <dgm:t>
        <a:bodyPr/>
        <a:lstStyle/>
        <a:p>
          <a:endParaRPr lang="fi-FI"/>
        </a:p>
      </dgm:t>
    </dgm:pt>
    <dgm:pt modelId="{3C45EE8D-9A63-427A-9E70-03C30320E825}">
      <dgm:prSet/>
      <dgm:spPr/>
      <dgm:t>
        <a:bodyPr/>
        <a:lstStyle/>
        <a:p>
          <a:r>
            <a:rPr lang="fi-FI"/>
            <a:t>Markkinoiden tehokkuus </a:t>
          </a:r>
        </a:p>
      </dgm:t>
    </dgm:pt>
    <dgm:pt modelId="{8B5B69DE-CAE7-4B9A-973E-C1B665B25221}" type="parTrans" cxnId="{5D829229-F185-45AA-BCEF-8C811DBA7389}">
      <dgm:prSet/>
      <dgm:spPr/>
      <dgm:t>
        <a:bodyPr/>
        <a:lstStyle/>
        <a:p>
          <a:endParaRPr lang="fi-FI"/>
        </a:p>
      </dgm:t>
    </dgm:pt>
    <dgm:pt modelId="{CD459BE6-D7BE-4822-8065-1CFE54E528EA}" type="sibTrans" cxnId="{5D829229-F185-45AA-BCEF-8C811DBA7389}">
      <dgm:prSet/>
      <dgm:spPr/>
      <dgm:t>
        <a:bodyPr/>
        <a:lstStyle/>
        <a:p>
          <a:endParaRPr lang="fi-FI"/>
        </a:p>
      </dgm:t>
    </dgm:pt>
    <dgm:pt modelId="{686BD0DC-71F5-445B-B4B7-793227D8ACE6}">
      <dgm:prSet/>
      <dgm:spPr/>
      <dgm:t>
        <a:bodyPr/>
        <a:lstStyle/>
        <a:p>
          <a:r>
            <a:rPr lang="fi-FI"/>
            <a:t>Informatiivinen tehokkuus </a:t>
          </a:r>
        </a:p>
      </dgm:t>
    </dgm:pt>
    <dgm:pt modelId="{851E0B56-792E-4634-9ED1-DDECF9261406}" type="parTrans" cxnId="{EA43FBA8-9B33-46BD-A610-295F7F7D7ADC}">
      <dgm:prSet/>
      <dgm:spPr/>
      <dgm:t>
        <a:bodyPr/>
        <a:lstStyle/>
        <a:p>
          <a:endParaRPr lang="fi-FI"/>
        </a:p>
      </dgm:t>
    </dgm:pt>
    <dgm:pt modelId="{3F6C2350-E6DE-4B26-A139-0382C9940B94}" type="sibTrans" cxnId="{EA43FBA8-9B33-46BD-A610-295F7F7D7ADC}">
      <dgm:prSet/>
      <dgm:spPr/>
      <dgm:t>
        <a:bodyPr/>
        <a:lstStyle/>
        <a:p>
          <a:endParaRPr lang="fi-FI"/>
        </a:p>
      </dgm:t>
    </dgm:pt>
    <dgm:pt modelId="{DA8D7D2C-3519-48ED-A860-0DB4A20DCF36}">
      <dgm:prSet/>
      <dgm:spPr/>
      <dgm:t>
        <a:bodyPr/>
        <a:lstStyle/>
        <a:p>
          <a:r>
            <a:rPr lang="fi-FI"/>
            <a:t>Allokatiivinen tehokkuus </a:t>
          </a:r>
        </a:p>
      </dgm:t>
    </dgm:pt>
    <dgm:pt modelId="{6D533972-0E15-4687-A8D1-E314595C2A6D}" type="parTrans" cxnId="{EC4EE350-DA2C-4C82-ACA7-7871C70288C2}">
      <dgm:prSet/>
      <dgm:spPr/>
      <dgm:t>
        <a:bodyPr/>
        <a:lstStyle/>
        <a:p>
          <a:endParaRPr lang="fi-FI"/>
        </a:p>
      </dgm:t>
    </dgm:pt>
    <dgm:pt modelId="{039F0CEE-AC2F-4C81-AE68-8295049CF8CC}" type="sibTrans" cxnId="{EC4EE350-DA2C-4C82-ACA7-7871C70288C2}">
      <dgm:prSet/>
      <dgm:spPr/>
      <dgm:t>
        <a:bodyPr/>
        <a:lstStyle/>
        <a:p>
          <a:endParaRPr lang="fi-FI"/>
        </a:p>
      </dgm:t>
    </dgm:pt>
    <dgm:pt modelId="{8C1147C9-241F-4751-ADE8-89B64A602ED8}">
      <dgm:prSet/>
      <dgm:spPr/>
      <dgm:t>
        <a:bodyPr/>
        <a:lstStyle/>
        <a:p>
          <a:r>
            <a:rPr lang="fi-FI"/>
            <a:t>Operationaalinen tehokkuus </a:t>
          </a:r>
        </a:p>
      </dgm:t>
    </dgm:pt>
    <dgm:pt modelId="{9290EF68-240C-4377-8E55-3EF2CF2869D4}" type="parTrans" cxnId="{C7F8EB26-F836-453B-9F49-B9CF3D5BA669}">
      <dgm:prSet/>
      <dgm:spPr/>
      <dgm:t>
        <a:bodyPr/>
        <a:lstStyle/>
        <a:p>
          <a:endParaRPr lang="fi-FI"/>
        </a:p>
      </dgm:t>
    </dgm:pt>
    <dgm:pt modelId="{2E470E80-BC31-46A8-8939-0147E5355F46}" type="sibTrans" cxnId="{C7F8EB26-F836-453B-9F49-B9CF3D5BA669}">
      <dgm:prSet/>
      <dgm:spPr/>
      <dgm:t>
        <a:bodyPr/>
        <a:lstStyle/>
        <a:p>
          <a:endParaRPr lang="fi-FI"/>
        </a:p>
      </dgm:t>
    </dgm:pt>
    <dgm:pt modelId="{2B8E8986-E77B-4140-B32F-6C7729F43F75}" type="pres">
      <dgm:prSet presAssocID="{720024FC-2213-469A-9C27-4F5CFF4E223B}" presName="hierChild1" presStyleCnt="0">
        <dgm:presLayoutVars>
          <dgm:orgChart val="1"/>
          <dgm:chPref val="1"/>
          <dgm:dir/>
          <dgm:animOne val="branch"/>
          <dgm:animLvl val="lvl"/>
          <dgm:resizeHandles/>
        </dgm:presLayoutVars>
      </dgm:prSet>
      <dgm:spPr/>
    </dgm:pt>
    <dgm:pt modelId="{2523B8EB-24D9-447E-9519-F7FFCCBE7382}" type="pres">
      <dgm:prSet presAssocID="{3C45EE8D-9A63-427A-9E70-03C30320E825}" presName="hierRoot1" presStyleCnt="0">
        <dgm:presLayoutVars>
          <dgm:hierBranch val="init"/>
        </dgm:presLayoutVars>
      </dgm:prSet>
      <dgm:spPr/>
    </dgm:pt>
    <dgm:pt modelId="{2B972045-C584-4041-89E2-6731AC25E3E1}" type="pres">
      <dgm:prSet presAssocID="{3C45EE8D-9A63-427A-9E70-03C30320E825}" presName="rootComposite1" presStyleCnt="0"/>
      <dgm:spPr/>
    </dgm:pt>
    <dgm:pt modelId="{8E94367F-C0D6-4284-83A9-CC2709A5A4F2}" type="pres">
      <dgm:prSet presAssocID="{3C45EE8D-9A63-427A-9E70-03C30320E825}" presName="rootText1" presStyleLbl="node0" presStyleIdx="0" presStyleCnt="1">
        <dgm:presLayoutVars>
          <dgm:chPref val="3"/>
        </dgm:presLayoutVars>
      </dgm:prSet>
      <dgm:spPr/>
    </dgm:pt>
    <dgm:pt modelId="{08823905-89F5-46E5-A845-32947BFBCCA2}" type="pres">
      <dgm:prSet presAssocID="{3C45EE8D-9A63-427A-9E70-03C30320E825}" presName="rootConnector1" presStyleLbl="node1" presStyleIdx="0" presStyleCnt="0"/>
      <dgm:spPr/>
    </dgm:pt>
    <dgm:pt modelId="{2D7317AA-6058-405F-96B3-A693C35200CF}" type="pres">
      <dgm:prSet presAssocID="{3C45EE8D-9A63-427A-9E70-03C30320E825}" presName="hierChild2" presStyleCnt="0"/>
      <dgm:spPr/>
    </dgm:pt>
    <dgm:pt modelId="{2F1C79CB-02D1-4A25-8ECA-BA4B9A701700}" type="pres">
      <dgm:prSet presAssocID="{851E0B56-792E-4634-9ED1-DDECF9261406}" presName="Name37" presStyleLbl="parChTrans1D2" presStyleIdx="0" presStyleCnt="3"/>
      <dgm:spPr/>
    </dgm:pt>
    <dgm:pt modelId="{3EB6F334-2887-434A-B316-908A770A17C3}" type="pres">
      <dgm:prSet presAssocID="{686BD0DC-71F5-445B-B4B7-793227D8ACE6}" presName="hierRoot2" presStyleCnt="0">
        <dgm:presLayoutVars>
          <dgm:hierBranch val="init"/>
        </dgm:presLayoutVars>
      </dgm:prSet>
      <dgm:spPr/>
    </dgm:pt>
    <dgm:pt modelId="{3311DADA-92B5-405B-84E8-F3B8C874247A}" type="pres">
      <dgm:prSet presAssocID="{686BD0DC-71F5-445B-B4B7-793227D8ACE6}" presName="rootComposite" presStyleCnt="0"/>
      <dgm:spPr/>
    </dgm:pt>
    <dgm:pt modelId="{0A497CFF-B7F3-454A-A4E6-A157EE963CE4}" type="pres">
      <dgm:prSet presAssocID="{686BD0DC-71F5-445B-B4B7-793227D8ACE6}" presName="rootText" presStyleLbl="node2" presStyleIdx="0" presStyleCnt="3">
        <dgm:presLayoutVars>
          <dgm:chPref val="3"/>
        </dgm:presLayoutVars>
      </dgm:prSet>
      <dgm:spPr/>
    </dgm:pt>
    <dgm:pt modelId="{FE3EF031-2C3B-4CE7-BC77-44FF47746845}" type="pres">
      <dgm:prSet presAssocID="{686BD0DC-71F5-445B-B4B7-793227D8ACE6}" presName="rootConnector" presStyleLbl="node2" presStyleIdx="0" presStyleCnt="3"/>
      <dgm:spPr/>
    </dgm:pt>
    <dgm:pt modelId="{839B6552-EC63-49F5-9B28-FAAA1C86AC88}" type="pres">
      <dgm:prSet presAssocID="{686BD0DC-71F5-445B-B4B7-793227D8ACE6}" presName="hierChild4" presStyleCnt="0"/>
      <dgm:spPr/>
    </dgm:pt>
    <dgm:pt modelId="{E6920784-C173-428F-B512-39B87F4A188E}" type="pres">
      <dgm:prSet presAssocID="{686BD0DC-71F5-445B-B4B7-793227D8ACE6}" presName="hierChild5" presStyleCnt="0"/>
      <dgm:spPr/>
    </dgm:pt>
    <dgm:pt modelId="{C7FF97AE-0335-45AD-A2B4-44363388D31F}" type="pres">
      <dgm:prSet presAssocID="{6D533972-0E15-4687-A8D1-E314595C2A6D}" presName="Name37" presStyleLbl="parChTrans1D2" presStyleIdx="1" presStyleCnt="3"/>
      <dgm:spPr/>
    </dgm:pt>
    <dgm:pt modelId="{3C671FFD-771A-4430-99DC-AD34276BFCD8}" type="pres">
      <dgm:prSet presAssocID="{DA8D7D2C-3519-48ED-A860-0DB4A20DCF36}" presName="hierRoot2" presStyleCnt="0">
        <dgm:presLayoutVars>
          <dgm:hierBranch val="init"/>
        </dgm:presLayoutVars>
      </dgm:prSet>
      <dgm:spPr/>
    </dgm:pt>
    <dgm:pt modelId="{6449D88E-DBCE-41D3-ACD0-E5CE5F561B32}" type="pres">
      <dgm:prSet presAssocID="{DA8D7D2C-3519-48ED-A860-0DB4A20DCF36}" presName="rootComposite" presStyleCnt="0"/>
      <dgm:spPr/>
    </dgm:pt>
    <dgm:pt modelId="{0BBC64D3-FCA9-4A1C-AD75-AB650E353277}" type="pres">
      <dgm:prSet presAssocID="{DA8D7D2C-3519-48ED-A860-0DB4A20DCF36}" presName="rootText" presStyleLbl="node2" presStyleIdx="1" presStyleCnt="3">
        <dgm:presLayoutVars>
          <dgm:chPref val="3"/>
        </dgm:presLayoutVars>
      </dgm:prSet>
      <dgm:spPr/>
    </dgm:pt>
    <dgm:pt modelId="{4E80AFCC-602F-4553-A446-84BC38DA1FD3}" type="pres">
      <dgm:prSet presAssocID="{DA8D7D2C-3519-48ED-A860-0DB4A20DCF36}" presName="rootConnector" presStyleLbl="node2" presStyleIdx="1" presStyleCnt="3"/>
      <dgm:spPr/>
    </dgm:pt>
    <dgm:pt modelId="{A3F8152F-039E-4929-B014-10E9012320D1}" type="pres">
      <dgm:prSet presAssocID="{DA8D7D2C-3519-48ED-A860-0DB4A20DCF36}" presName="hierChild4" presStyleCnt="0"/>
      <dgm:spPr/>
    </dgm:pt>
    <dgm:pt modelId="{94C32B63-D1B1-400A-AFA0-D2E7A64AA6A6}" type="pres">
      <dgm:prSet presAssocID="{DA8D7D2C-3519-48ED-A860-0DB4A20DCF36}" presName="hierChild5" presStyleCnt="0"/>
      <dgm:spPr/>
    </dgm:pt>
    <dgm:pt modelId="{5731AC5C-6AA8-46AC-974A-75E7CD34D283}" type="pres">
      <dgm:prSet presAssocID="{9290EF68-240C-4377-8E55-3EF2CF2869D4}" presName="Name37" presStyleLbl="parChTrans1D2" presStyleIdx="2" presStyleCnt="3"/>
      <dgm:spPr/>
    </dgm:pt>
    <dgm:pt modelId="{49E530E6-4F03-4D61-A2C3-3ACD4633A46A}" type="pres">
      <dgm:prSet presAssocID="{8C1147C9-241F-4751-ADE8-89B64A602ED8}" presName="hierRoot2" presStyleCnt="0">
        <dgm:presLayoutVars>
          <dgm:hierBranch val="init"/>
        </dgm:presLayoutVars>
      </dgm:prSet>
      <dgm:spPr/>
    </dgm:pt>
    <dgm:pt modelId="{FB783521-36A6-4C1D-8350-33A3E3FA05AE}" type="pres">
      <dgm:prSet presAssocID="{8C1147C9-241F-4751-ADE8-89B64A602ED8}" presName="rootComposite" presStyleCnt="0"/>
      <dgm:spPr/>
    </dgm:pt>
    <dgm:pt modelId="{9DE8B235-9891-4201-882A-AD8FFA8BA06B}" type="pres">
      <dgm:prSet presAssocID="{8C1147C9-241F-4751-ADE8-89B64A602ED8}" presName="rootText" presStyleLbl="node2" presStyleIdx="2" presStyleCnt="3">
        <dgm:presLayoutVars>
          <dgm:chPref val="3"/>
        </dgm:presLayoutVars>
      </dgm:prSet>
      <dgm:spPr/>
    </dgm:pt>
    <dgm:pt modelId="{6EFE5B0F-BEDA-49E7-84A7-5C27D40AD18F}" type="pres">
      <dgm:prSet presAssocID="{8C1147C9-241F-4751-ADE8-89B64A602ED8}" presName="rootConnector" presStyleLbl="node2" presStyleIdx="2" presStyleCnt="3"/>
      <dgm:spPr/>
    </dgm:pt>
    <dgm:pt modelId="{BFA5AFA4-797B-4B4F-BB96-1AD47E12852C}" type="pres">
      <dgm:prSet presAssocID="{8C1147C9-241F-4751-ADE8-89B64A602ED8}" presName="hierChild4" presStyleCnt="0"/>
      <dgm:spPr/>
    </dgm:pt>
    <dgm:pt modelId="{841AD613-3B1D-47B9-8158-D9B4FC1AC1F0}" type="pres">
      <dgm:prSet presAssocID="{8C1147C9-241F-4751-ADE8-89B64A602ED8}" presName="hierChild5" presStyleCnt="0"/>
      <dgm:spPr/>
    </dgm:pt>
    <dgm:pt modelId="{FC9D37AB-939A-470A-BE06-C445CBCA6E06}" type="pres">
      <dgm:prSet presAssocID="{3C45EE8D-9A63-427A-9E70-03C30320E825}" presName="hierChild3" presStyleCnt="0"/>
      <dgm:spPr/>
    </dgm:pt>
  </dgm:ptLst>
  <dgm:cxnLst>
    <dgm:cxn modelId="{62E21217-88A4-47CD-AE91-E21FA56BA345}" type="presOf" srcId="{3C45EE8D-9A63-427A-9E70-03C30320E825}" destId="{8E94367F-C0D6-4284-83A9-CC2709A5A4F2}" srcOrd="0" destOrd="0" presId="urn:microsoft.com/office/officeart/2005/8/layout/orgChart1"/>
    <dgm:cxn modelId="{C7F8EB26-F836-453B-9F49-B9CF3D5BA669}" srcId="{3C45EE8D-9A63-427A-9E70-03C30320E825}" destId="{8C1147C9-241F-4751-ADE8-89B64A602ED8}" srcOrd="2" destOrd="0" parTransId="{9290EF68-240C-4377-8E55-3EF2CF2869D4}" sibTransId="{2E470E80-BC31-46A8-8939-0147E5355F46}"/>
    <dgm:cxn modelId="{5D829229-F185-45AA-BCEF-8C811DBA7389}" srcId="{720024FC-2213-469A-9C27-4F5CFF4E223B}" destId="{3C45EE8D-9A63-427A-9E70-03C30320E825}" srcOrd="0" destOrd="0" parTransId="{8B5B69DE-CAE7-4B9A-973E-C1B665B25221}" sibTransId="{CD459BE6-D7BE-4822-8065-1CFE54E528EA}"/>
    <dgm:cxn modelId="{1B4A4043-B41C-4F87-ACDF-02A3F1B6EA30}" type="presOf" srcId="{9290EF68-240C-4377-8E55-3EF2CF2869D4}" destId="{5731AC5C-6AA8-46AC-974A-75E7CD34D283}" srcOrd="0" destOrd="0" presId="urn:microsoft.com/office/officeart/2005/8/layout/orgChart1"/>
    <dgm:cxn modelId="{0FFA6865-7A82-4EEC-AF28-A366BE562719}" type="presOf" srcId="{686BD0DC-71F5-445B-B4B7-793227D8ACE6}" destId="{FE3EF031-2C3B-4CE7-BC77-44FF47746845}" srcOrd="1" destOrd="0" presId="urn:microsoft.com/office/officeart/2005/8/layout/orgChart1"/>
    <dgm:cxn modelId="{B1B3416F-7603-47C8-A9DA-CE66F0C057D6}" type="presOf" srcId="{720024FC-2213-469A-9C27-4F5CFF4E223B}" destId="{2B8E8986-E77B-4140-B32F-6C7729F43F75}" srcOrd="0" destOrd="0" presId="urn:microsoft.com/office/officeart/2005/8/layout/orgChart1"/>
    <dgm:cxn modelId="{EC4EE350-DA2C-4C82-ACA7-7871C70288C2}" srcId="{3C45EE8D-9A63-427A-9E70-03C30320E825}" destId="{DA8D7D2C-3519-48ED-A860-0DB4A20DCF36}" srcOrd="1" destOrd="0" parTransId="{6D533972-0E15-4687-A8D1-E314595C2A6D}" sibTransId="{039F0CEE-AC2F-4C81-AE68-8295049CF8CC}"/>
    <dgm:cxn modelId="{D0424D72-7255-4065-A006-4885AC54434E}" type="presOf" srcId="{3C45EE8D-9A63-427A-9E70-03C30320E825}" destId="{08823905-89F5-46E5-A845-32947BFBCCA2}" srcOrd="1" destOrd="0" presId="urn:microsoft.com/office/officeart/2005/8/layout/orgChart1"/>
    <dgm:cxn modelId="{78DE6D86-2828-4F48-B25C-6539E95346CE}" type="presOf" srcId="{686BD0DC-71F5-445B-B4B7-793227D8ACE6}" destId="{0A497CFF-B7F3-454A-A4E6-A157EE963CE4}" srcOrd="0" destOrd="0" presId="urn:microsoft.com/office/officeart/2005/8/layout/orgChart1"/>
    <dgm:cxn modelId="{E562FF86-6753-4522-82A0-FB9CD0852C33}" type="presOf" srcId="{8C1147C9-241F-4751-ADE8-89B64A602ED8}" destId="{9DE8B235-9891-4201-882A-AD8FFA8BA06B}" srcOrd="0" destOrd="0" presId="urn:microsoft.com/office/officeart/2005/8/layout/orgChart1"/>
    <dgm:cxn modelId="{67EDB691-731A-4435-98A8-C5EE867564AD}" type="presOf" srcId="{6D533972-0E15-4687-A8D1-E314595C2A6D}" destId="{C7FF97AE-0335-45AD-A2B4-44363388D31F}" srcOrd="0" destOrd="0" presId="urn:microsoft.com/office/officeart/2005/8/layout/orgChart1"/>
    <dgm:cxn modelId="{6DB32FA2-61B5-474D-923E-684E1C9C3877}" type="presOf" srcId="{851E0B56-792E-4634-9ED1-DDECF9261406}" destId="{2F1C79CB-02D1-4A25-8ECA-BA4B9A701700}" srcOrd="0" destOrd="0" presId="urn:microsoft.com/office/officeart/2005/8/layout/orgChart1"/>
    <dgm:cxn modelId="{EA43FBA8-9B33-46BD-A610-295F7F7D7ADC}" srcId="{3C45EE8D-9A63-427A-9E70-03C30320E825}" destId="{686BD0DC-71F5-445B-B4B7-793227D8ACE6}" srcOrd="0" destOrd="0" parTransId="{851E0B56-792E-4634-9ED1-DDECF9261406}" sibTransId="{3F6C2350-E6DE-4B26-A139-0382C9940B94}"/>
    <dgm:cxn modelId="{8741ACB5-3635-43E6-9E64-FECDD95D9DC8}" type="presOf" srcId="{8C1147C9-241F-4751-ADE8-89B64A602ED8}" destId="{6EFE5B0F-BEDA-49E7-84A7-5C27D40AD18F}" srcOrd="1" destOrd="0" presId="urn:microsoft.com/office/officeart/2005/8/layout/orgChart1"/>
    <dgm:cxn modelId="{39FC57B6-E406-4A13-89A6-47F6BF9D931A}" type="presOf" srcId="{DA8D7D2C-3519-48ED-A860-0DB4A20DCF36}" destId="{4E80AFCC-602F-4553-A446-84BC38DA1FD3}" srcOrd="1" destOrd="0" presId="urn:microsoft.com/office/officeart/2005/8/layout/orgChart1"/>
    <dgm:cxn modelId="{35A2B0DA-B808-4931-A85D-A402D24485EF}" type="presOf" srcId="{DA8D7D2C-3519-48ED-A860-0DB4A20DCF36}" destId="{0BBC64D3-FCA9-4A1C-AD75-AB650E353277}" srcOrd="0" destOrd="0" presId="urn:microsoft.com/office/officeart/2005/8/layout/orgChart1"/>
    <dgm:cxn modelId="{1685FFE1-DD11-447F-889B-882CCF679303}" type="presParOf" srcId="{2B8E8986-E77B-4140-B32F-6C7729F43F75}" destId="{2523B8EB-24D9-447E-9519-F7FFCCBE7382}" srcOrd="0" destOrd="0" presId="urn:microsoft.com/office/officeart/2005/8/layout/orgChart1"/>
    <dgm:cxn modelId="{126791CE-89AC-47FA-8D00-34ABE04DAA10}" type="presParOf" srcId="{2523B8EB-24D9-447E-9519-F7FFCCBE7382}" destId="{2B972045-C584-4041-89E2-6731AC25E3E1}" srcOrd="0" destOrd="0" presId="urn:microsoft.com/office/officeart/2005/8/layout/orgChart1"/>
    <dgm:cxn modelId="{E8BE794F-EAE6-4BC9-A54D-0DCD65DFEEF1}" type="presParOf" srcId="{2B972045-C584-4041-89E2-6731AC25E3E1}" destId="{8E94367F-C0D6-4284-83A9-CC2709A5A4F2}" srcOrd="0" destOrd="0" presId="urn:microsoft.com/office/officeart/2005/8/layout/orgChart1"/>
    <dgm:cxn modelId="{C9A7C5AB-3EE1-46DE-896C-76B7E038CE8E}" type="presParOf" srcId="{2B972045-C584-4041-89E2-6731AC25E3E1}" destId="{08823905-89F5-46E5-A845-32947BFBCCA2}" srcOrd="1" destOrd="0" presId="urn:microsoft.com/office/officeart/2005/8/layout/orgChart1"/>
    <dgm:cxn modelId="{030D1448-BDB8-400E-B1AC-7C3746227E79}" type="presParOf" srcId="{2523B8EB-24D9-447E-9519-F7FFCCBE7382}" destId="{2D7317AA-6058-405F-96B3-A693C35200CF}" srcOrd="1" destOrd="0" presId="urn:microsoft.com/office/officeart/2005/8/layout/orgChart1"/>
    <dgm:cxn modelId="{6D82560D-BBC2-4D42-B46A-AE13FE133FE0}" type="presParOf" srcId="{2D7317AA-6058-405F-96B3-A693C35200CF}" destId="{2F1C79CB-02D1-4A25-8ECA-BA4B9A701700}" srcOrd="0" destOrd="0" presId="urn:microsoft.com/office/officeart/2005/8/layout/orgChart1"/>
    <dgm:cxn modelId="{A4AD96BC-9F8C-44B6-A258-0BA2C0854B5B}" type="presParOf" srcId="{2D7317AA-6058-405F-96B3-A693C35200CF}" destId="{3EB6F334-2887-434A-B316-908A770A17C3}" srcOrd="1" destOrd="0" presId="urn:microsoft.com/office/officeart/2005/8/layout/orgChart1"/>
    <dgm:cxn modelId="{29381ECB-29E9-4389-ACD1-EDA6EDA2DD09}" type="presParOf" srcId="{3EB6F334-2887-434A-B316-908A770A17C3}" destId="{3311DADA-92B5-405B-84E8-F3B8C874247A}" srcOrd="0" destOrd="0" presId="urn:microsoft.com/office/officeart/2005/8/layout/orgChart1"/>
    <dgm:cxn modelId="{B5EA82CF-1D45-4044-B83A-4C0DD8D67555}" type="presParOf" srcId="{3311DADA-92B5-405B-84E8-F3B8C874247A}" destId="{0A497CFF-B7F3-454A-A4E6-A157EE963CE4}" srcOrd="0" destOrd="0" presId="urn:microsoft.com/office/officeart/2005/8/layout/orgChart1"/>
    <dgm:cxn modelId="{00DB9C69-25F5-4FFE-8AD8-5F1CE0C84EB6}" type="presParOf" srcId="{3311DADA-92B5-405B-84E8-F3B8C874247A}" destId="{FE3EF031-2C3B-4CE7-BC77-44FF47746845}" srcOrd="1" destOrd="0" presId="urn:microsoft.com/office/officeart/2005/8/layout/orgChart1"/>
    <dgm:cxn modelId="{BF7E404B-98ED-471A-AE59-0A321681CD45}" type="presParOf" srcId="{3EB6F334-2887-434A-B316-908A770A17C3}" destId="{839B6552-EC63-49F5-9B28-FAAA1C86AC88}" srcOrd="1" destOrd="0" presId="urn:microsoft.com/office/officeart/2005/8/layout/orgChart1"/>
    <dgm:cxn modelId="{7B6491CA-A19F-4FE7-B8E9-984235C3560C}" type="presParOf" srcId="{3EB6F334-2887-434A-B316-908A770A17C3}" destId="{E6920784-C173-428F-B512-39B87F4A188E}" srcOrd="2" destOrd="0" presId="urn:microsoft.com/office/officeart/2005/8/layout/orgChart1"/>
    <dgm:cxn modelId="{AEE4003A-6AB3-4D25-ABCE-1737D1DFD08A}" type="presParOf" srcId="{2D7317AA-6058-405F-96B3-A693C35200CF}" destId="{C7FF97AE-0335-45AD-A2B4-44363388D31F}" srcOrd="2" destOrd="0" presId="urn:microsoft.com/office/officeart/2005/8/layout/orgChart1"/>
    <dgm:cxn modelId="{C6451254-8716-47CF-BF7D-F01F3A521AD6}" type="presParOf" srcId="{2D7317AA-6058-405F-96B3-A693C35200CF}" destId="{3C671FFD-771A-4430-99DC-AD34276BFCD8}" srcOrd="3" destOrd="0" presId="urn:microsoft.com/office/officeart/2005/8/layout/orgChart1"/>
    <dgm:cxn modelId="{3E7CE2B0-0DFC-4563-9EEB-0EC018C1CA17}" type="presParOf" srcId="{3C671FFD-771A-4430-99DC-AD34276BFCD8}" destId="{6449D88E-DBCE-41D3-ACD0-E5CE5F561B32}" srcOrd="0" destOrd="0" presId="urn:microsoft.com/office/officeart/2005/8/layout/orgChart1"/>
    <dgm:cxn modelId="{41AD16BB-9911-42BA-807C-4DFA058B3B54}" type="presParOf" srcId="{6449D88E-DBCE-41D3-ACD0-E5CE5F561B32}" destId="{0BBC64D3-FCA9-4A1C-AD75-AB650E353277}" srcOrd="0" destOrd="0" presId="urn:microsoft.com/office/officeart/2005/8/layout/orgChart1"/>
    <dgm:cxn modelId="{31EFF2A3-B65C-45AE-BF2E-632A85D1E992}" type="presParOf" srcId="{6449D88E-DBCE-41D3-ACD0-E5CE5F561B32}" destId="{4E80AFCC-602F-4553-A446-84BC38DA1FD3}" srcOrd="1" destOrd="0" presId="urn:microsoft.com/office/officeart/2005/8/layout/orgChart1"/>
    <dgm:cxn modelId="{797ECE48-4B16-4984-BC59-3706B08459C7}" type="presParOf" srcId="{3C671FFD-771A-4430-99DC-AD34276BFCD8}" destId="{A3F8152F-039E-4929-B014-10E9012320D1}" srcOrd="1" destOrd="0" presId="urn:microsoft.com/office/officeart/2005/8/layout/orgChart1"/>
    <dgm:cxn modelId="{1151F97B-6371-43F4-812B-87C37F1DDCFF}" type="presParOf" srcId="{3C671FFD-771A-4430-99DC-AD34276BFCD8}" destId="{94C32B63-D1B1-400A-AFA0-D2E7A64AA6A6}" srcOrd="2" destOrd="0" presId="urn:microsoft.com/office/officeart/2005/8/layout/orgChart1"/>
    <dgm:cxn modelId="{A3F63B05-3B1B-4D25-88AC-57EAA8310B57}" type="presParOf" srcId="{2D7317AA-6058-405F-96B3-A693C35200CF}" destId="{5731AC5C-6AA8-46AC-974A-75E7CD34D283}" srcOrd="4" destOrd="0" presId="urn:microsoft.com/office/officeart/2005/8/layout/orgChart1"/>
    <dgm:cxn modelId="{6ED88D34-8128-4D57-B29F-2A87B3ABC6AF}" type="presParOf" srcId="{2D7317AA-6058-405F-96B3-A693C35200CF}" destId="{49E530E6-4F03-4D61-A2C3-3ACD4633A46A}" srcOrd="5" destOrd="0" presId="urn:microsoft.com/office/officeart/2005/8/layout/orgChart1"/>
    <dgm:cxn modelId="{BB00A001-4745-4045-AB44-412361658683}" type="presParOf" srcId="{49E530E6-4F03-4D61-A2C3-3ACD4633A46A}" destId="{FB783521-36A6-4C1D-8350-33A3E3FA05AE}" srcOrd="0" destOrd="0" presId="urn:microsoft.com/office/officeart/2005/8/layout/orgChart1"/>
    <dgm:cxn modelId="{D24C5CD8-9495-45AD-8FA7-F4BC87620BD2}" type="presParOf" srcId="{FB783521-36A6-4C1D-8350-33A3E3FA05AE}" destId="{9DE8B235-9891-4201-882A-AD8FFA8BA06B}" srcOrd="0" destOrd="0" presId="urn:microsoft.com/office/officeart/2005/8/layout/orgChart1"/>
    <dgm:cxn modelId="{BCDEE331-2DAE-4E97-9D13-4DA069DD8A24}" type="presParOf" srcId="{FB783521-36A6-4C1D-8350-33A3E3FA05AE}" destId="{6EFE5B0F-BEDA-49E7-84A7-5C27D40AD18F}" srcOrd="1" destOrd="0" presId="urn:microsoft.com/office/officeart/2005/8/layout/orgChart1"/>
    <dgm:cxn modelId="{D733BA4D-9521-4E84-B604-6EB990373BA3}" type="presParOf" srcId="{49E530E6-4F03-4D61-A2C3-3ACD4633A46A}" destId="{BFA5AFA4-797B-4B4F-BB96-1AD47E12852C}" srcOrd="1" destOrd="0" presId="urn:microsoft.com/office/officeart/2005/8/layout/orgChart1"/>
    <dgm:cxn modelId="{239D9BB6-46A0-418A-8706-6124F55A4219}" type="presParOf" srcId="{49E530E6-4F03-4D61-A2C3-3ACD4633A46A}" destId="{841AD613-3B1D-47B9-8158-D9B4FC1AC1F0}" srcOrd="2" destOrd="0" presId="urn:microsoft.com/office/officeart/2005/8/layout/orgChart1"/>
    <dgm:cxn modelId="{84055658-5235-471F-9CF0-2DFC4ECBEC6F}" type="presParOf" srcId="{2523B8EB-24D9-447E-9519-F7FFCCBE7382}" destId="{FC9D37AB-939A-470A-BE06-C445CBCA6E0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2A779-7EBE-4D44-AC98-EF5EB48B18FC}">
      <dsp:nvSpPr>
        <dsp:cNvPr id="0" name=""/>
        <dsp:cNvSpPr/>
      </dsp:nvSpPr>
      <dsp:spPr>
        <a:xfrm>
          <a:off x="2893332" y="47894"/>
          <a:ext cx="2298934" cy="2298934"/>
        </a:xfrm>
        <a:prstGeom prst="ellipse">
          <a:avLst/>
        </a:prstGeom>
        <a:gradFill rotWithShape="0">
          <a:gsLst>
            <a:gs pos="0">
              <a:schemeClr val="accent1">
                <a:alpha val="50000"/>
                <a:hueOff val="0"/>
                <a:satOff val="0"/>
                <a:lumOff val="0"/>
                <a:alphaOff val="0"/>
                <a:tint val="83000"/>
                <a:satMod val="100000"/>
                <a:lumMod val="100000"/>
              </a:schemeClr>
            </a:gs>
            <a:gs pos="100000">
              <a:schemeClr val="accent1">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i-FI" sz="1400" b="1" kern="1200"/>
            <a:t>Kollektiivinen </a:t>
          </a:r>
          <a:endParaRPr lang="fi-FI" sz="1400" kern="1200"/>
        </a:p>
      </dsp:txBody>
      <dsp:txXfrm>
        <a:off x="3199856" y="450207"/>
        <a:ext cx="1685885" cy="1034520"/>
      </dsp:txXfrm>
    </dsp:sp>
    <dsp:sp modelId="{D6377328-8345-4212-98C5-447DC543C0DC}">
      <dsp:nvSpPr>
        <dsp:cNvPr id="0" name=""/>
        <dsp:cNvSpPr/>
      </dsp:nvSpPr>
      <dsp:spPr>
        <a:xfrm>
          <a:off x="3722864" y="1484728"/>
          <a:ext cx="2298934" cy="2298934"/>
        </a:xfrm>
        <a:prstGeom prst="ellipse">
          <a:avLst/>
        </a:prstGeom>
        <a:gradFill rotWithShape="0">
          <a:gsLst>
            <a:gs pos="0">
              <a:schemeClr val="accent1">
                <a:alpha val="50000"/>
                <a:hueOff val="0"/>
                <a:satOff val="0"/>
                <a:lumOff val="0"/>
                <a:alphaOff val="0"/>
                <a:tint val="83000"/>
                <a:satMod val="100000"/>
                <a:lumMod val="100000"/>
              </a:schemeClr>
            </a:gs>
            <a:gs pos="100000">
              <a:schemeClr val="accent1">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622300">
            <a:lnSpc>
              <a:spcPct val="90000"/>
            </a:lnSpc>
            <a:spcBef>
              <a:spcPct val="0"/>
            </a:spcBef>
            <a:spcAft>
              <a:spcPct val="35000"/>
            </a:spcAft>
            <a:buNone/>
          </a:pPr>
          <a:r>
            <a:rPr lang="fi-FI" sz="1400" b="1" kern="1200"/>
            <a:t>Automatisoitu </a:t>
          </a:r>
          <a:endParaRPr lang="fi-FI" sz="1400" kern="1200"/>
        </a:p>
        <a:p>
          <a:pPr marL="57150" lvl="1" indent="-57150" algn="l" defTabSz="488950">
            <a:lnSpc>
              <a:spcPct val="90000"/>
            </a:lnSpc>
            <a:spcBef>
              <a:spcPct val="0"/>
            </a:spcBef>
            <a:spcAft>
              <a:spcPct val="15000"/>
            </a:spcAft>
            <a:buChar char="•"/>
          </a:pPr>
          <a:r>
            <a:rPr lang="fi-FI" sz="1100" kern="1200"/>
            <a:t>Sähköinen järjestelmä </a:t>
          </a:r>
        </a:p>
        <a:p>
          <a:pPr marL="57150" lvl="1" indent="-57150" algn="l" defTabSz="488950">
            <a:lnSpc>
              <a:spcPct val="90000"/>
            </a:lnSpc>
            <a:spcBef>
              <a:spcPct val="0"/>
            </a:spcBef>
            <a:spcAft>
              <a:spcPct val="15000"/>
            </a:spcAft>
            <a:buChar char="•"/>
          </a:pPr>
          <a:r>
            <a:rPr lang="fi-FI" sz="1100" kern="1200"/>
            <a:t>Kaupankäynti ja sen kohteet ovat elektronisia arvo-osuuksia arvo-osuustileillä </a:t>
          </a:r>
        </a:p>
      </dsp:txBody>
      <dsp:txXfrm>
        <a:off x="4425955" y="2078619"/>
        <a:ext cx="1379360" cy="1264413"/>
      </dsp:txXfrm>
    </dsp:sp>
    <dsp:sp modelId="{626075FA-BA7F-4D14-A7F4-B783C0A51A01}">
      <dsp:nvSpPr>
        <dsp:cNvPr id="0" name=""/>
        <dsp:cNvSpPr/>
      </dsp:nvSpPr>
      <dsp:spPr>
        <a:xfrm>
          <a:off x="2063800" y="1484728"/>
          <a:ext cx="2298934" cy="2298934"/>
        </a:xfrm>
        <a:prstGeom prst="ellipse">
          <a:avLst/>
        </a:prstGeom>
        <a:gradFill rotWithShape="0">
          <a:gsLst>
            <a:gs pos="0">
              <a:schemeClr val="accent1">
                <a:alpha val="50000"/>
                <a:hueOff val="0"/>
                <a:satOff val="0"/>
                <a:lumOff val="0"/>
                <a:alphaOff val="0"/>
                <a:tint val="83000"/>
                <a:satMod val="100000"/>
                <a:lumMod val="100000"/>
              </a:schemeClr>
            </a:gs>
            <a:gs pos="100000">
              <a:schemeClr val="accent1">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i-FI" sz="1400" b="1" kern="1200"/>
            <a:t>Anonyymi </a:t>
          </a:r>
          <a:endParaRPr lang="fi-FI" sz="1400" kern="1200"/>
        </a:p>
      </dsp:txBody>
      <dsp:txXfrm>
        <a:off x="2280283" y="2078619"/>
        <a:ext cx="1379360" cy="12644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B3D72-2E61-41EE-9376-799048CAD698}">
      <dsp:nvSpPr>
        <dsp:cNvPr id="0" name=""/>
        <dsp:cNvSpPr/>
      </dsp:nvSpPr>
      <dsp:spPr>
        <a:xfrm>
          <a:off x="0" y="1964"/>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EB79B-51AE-44B9-B647-06E87341B895}">
      <dsp:nvSpPr>
        <dsp:cNvPr id="0" name=""/>
        <dsp:cNvSpPr/>
      </dsp:nvSpPr>
      <dsp:spPr>
        <a:xfrm>
          <a:off x="0" y="1964"/>
          <a:ext cx="1944014"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1" i="0" kern="1200" baseline="0"/>
            <a:t>Heikko muoto</a:t>
          </a:r>
          <a:endParaRPr lang="fi-FI" sz="2700" kern="1200"/>
        </a:p>
      </dsp:txBody>
      <dsp:txXfrm>
        <a:off x="0" y="1964"/>
        <a:ext cx="1944014" cy="1339810"/>
      </dsp:txXfrm>
    </dsp:sp>
    <dsp:sp modelId="{D440D06B-3735-475C-ADD2-53D6080322A9}">
      <dsp:nvSpPr>
        <dsp:cNvPr id="0" name=""/>
        <dsp:cNvSpPr/>
      </dsp:nvSpPr>
      <dsp:spPr>
        <a:xfrm>
          <a:off x="2089815" y="62805"/>
          <a:ext cx="7630257" cy="121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0" i="0" kern="1200" baseline="0"/>
            <a:t>Arvopaperin historiallisen hintakehityksen perusteella ei vo</a:t>
          </a:r>
          <a:r>
            <a:rPr lang="fi-FI" sz="2700" kern="1200"/>
            <a:t>i arvioida tulevaa kehitystä (hinnoilla ei tällaista yhteyttä arvopaperin arvoon vaikuttavaan tietoon) </a:t>
          </a:r>
        </a:p>
      </dsp:txBody>
      <dsp:txXfrm>
        <a:off x="2089815" y="62805"/>
        <a:ext cx="7630257" cy="1216819"/>
      </dsp:txXfrm>
    </dsp:sp>
    <dsp:sp modelId="{2AC23E54-B25E-47CF-83CD-18F6421B75F9}">
      <dsp:nvSpPr>
        <dsp:cNvPr id="0" name=""/>
        <dsp:cNvSpPr/>
      </dsp:nvSpPr>
      <dsp:spPr>
        <a:xfrm>
          <a:off x="1944014" y="1279625"/>
          <a:ext cx="777605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82035-E914-4896-B4A4-E48EF81558A5}">
      <dsp:nvSpPr>
        <dsp:cNvPr id="0" name=""/>
        <dsp:cNvSpPr/>
      </dsp:nvSpPr>
      <dsp:spPr>
        <a:xfrm>
          <a:off x="0" y="1341774"/>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DDACDC-BC28-4B06-A63A-C9BA4BF94132}">
      <dsp:nvSpPr>
        <dsp:cNvPr id="0" name=""/>
        <dsp:cNvSpPr/>
      </dsp:nvSpPr>
      <dsp:spPr>
        <a:xfrm>
          <a:off x="0" y="1341774"/>
          <a:ext cx="1944014"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1" i="0" kern="1200" baseline="0"/>
            <a:t>Keskivahva muoto </a:t>
          </a:r>
          <a:endParaRPr lang="fi-FI" sz="2700" kern="1200"/>
        </a:p>
      </dsp:txBody>
      <dsp:txXfrm>
        <a:off x="0" y="1341774"/>
        <a:ext cx="1944014" cy="1339810"/>
      </dsp:txXfrm>
    </dsp:sp>
    <dsp:sp modelId="{234BAC20-46C5-452B-81F2-21AE5AD84F57}">
      <dsp:nvSpPr>
        <dsp:cNvPr id="0" name=""/>
        <dsp:cNvSpPr/>
      </dsp:nvSpPr>
      <dsp:spPr>
        <a:xfrm>
          <a:off x="2089815" y="1402615"/>
          <a:ext cx="7630257" cy="121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0" i="0" kern="1200" baseline="0"/>
            <a:t>Markkinahinnat heijastavat kaikkea markkinoilla saatavilla olevaa tietoa</a:t>
          </a:r>
          <a:endParaRPr lang="fi-FI" sz="2700" kern="1200"/>
        </a:p>
      </dsp:txBody>
      <dsp:txXfrm>
        <a:off x="2089815" y="1402615"/>
        <a:ext cx="7630257" cy="1216819"/>
      </dsp:txXfrm>
    </dsp:sp>
    <dsp:sp modelId="{62F1BA47-488B-4A42-B401-DD8424E78932}">
      <dsp:nvSpPr>
        <dsp:cNvPr id="0" name=""/>
        <dsp:cNvSpPr/>
      </dsp:nvSpPr>
      <dsp:spPr>
        <a:xfrm>
          <a:off x="1944014" y="2619435"/>
          <a:ext cx="777605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50C26D-6C55-472B-B7FE-2CD1F117EFB5}">
      <dsp:nvSpPr>
        <dsp:cNvPr id="0" name=""/>
        <dsp:cNvSpPr/>
      </dsp:nvSpPr>
      <dsp:spPr>
        <a:xfrm>
          <a:off x="0" y="2681585"/>
          <a:ext cx="9720072"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94808-2497-4DCF-9E45-E0D1194094BA}">
      <dsp:nvSpPr>
        <dsp:cNvPr id="0" name=""/>
        <dsp:cNvSpPr/>
      </dsp:nvSpPr>
      <dsp:spPr>
        <a:xfrm>
          <a:off x="0" y="2681585"/>
          <a:ext cx="1944014" cy="1339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1" i="0" kern="1200" baseline="0"/>
            <a:t>Vahva muoto</a:t>
          </a:r>
          <a:endParaRPr lang="fi-FI" sz="2700" kern="1200"/>
        </a:p>
      </dsp:txBody>
      <dsp:txXfrm>
        <a:off x="0" y="2681585"/>
        <a:ext cx="1944014" cy="1339810"/>
      </dsp:txXfrm>
    </dsp:sp>
    <dsp:sp modelId="{29489679-99DD-415B-B967-448977C9BC0A}">
      <dsp:nvSpPr>
        <dsp:cNvPr id="0" name=""/>
        <dsp:cNvSpPr/>
      </dsp:nvSpPr>
      <dsp:spPr>
        <a:xfrm>
          <a:off x="2089815" y="2742426"/>
          <a:ext cx="7630257" cy="121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fi-FI" sz="2700" b="0" i="0" kern="1200" baseline="0"/>
            <a:t>Markkinahinnat heijastavat myös ei-julkista informaatiota </a:t>
          </a:r>
          <a:endParaRPr lang="fi-FI" sz="2700" kern="1200"/>
        </a:p>
      </dsp:txBody>
      <dsp:txXfrm>
        <a:off x="2089815" y="2742426"/>
        <a:ext cx="7630257" cy="1216819"/>
      </dsp:txXfrm>
    </dsp:sp>
    <dsp:sp modelId="{97156236-0ADC-4C70-BCF7-7A641ADFE4A4}">
      <dsp:nvSpPr>
        <dsp:cNvPr id="0" name=""/>
        <dsp:cNvSpPr/>
      </dsp:nvSpPr>
      <dsp:spPr>
        <a:xfrm>
          <a:off x="1944014" y="3959246"/>
          <a:ext cx="7776058"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8319F-B62B-4633-BF0D-E505FAAFBCFF}">
      <dsp:nvSpPr>
        <dsp:cNvPr id="0" name=""/>
        <dsp:cNvSpPr/>
      </dsp:nvSpPr>
      <dsp:spPr>
        <a:xfrm>
          <a:off x="3588" y="604"/>
          <a:ext cx="9712896"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i-FI" sz="3500" b="1" i="0" kern="1200" baseline="0"/>
            <a:t>Matemaattisia teoreettisia malleja, joilla on useita käytännön sovelluksia </a:t>
          </a:r>
          <a:endParaRPr lang="fi-FI" sz="3500" kern="1200"/>
        </a:p>
      </dsp:txBody>
      <dsp:txXfrm>
        <a:off x="39607" y="36623"/>
        <a:ext cx="9640858" cy="1157758"/>
      </dsp:txXfrm>
    </dsp:sp>
    <dsp:sp modelId="{BEC30934-FBAF-4A53-B33A-6D2689776300}">
      <dsp:nvSpPr>
        <dsp:cNvPr id="0" name=""/>
        <dsp:cNvSpPr/>
      </dsp:nvSpPr>
      <dsp:spPr>
        <a:xfrm>
          <a:off x="3588" y="1396781"/>
          <a:ext cx="4660699"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i-FI" sz="3500" b="0" i="0" kern="1200" baseline="0"/>
            <a:t>Capital-asset pricing model (CAPM): </a:t>
          </a:r>
          <a:endParaRPr lang="fi-FI" sz="3500" kern="1200"/>
        </a:p>
      </dsp:txBody>
      <dsp:txXfrm>
        <a:off x="39607" y="1432800"/>
        <a:ext cx="4588661" cy="1157758"/>
      </dsp:txXfrm>
    </dsp:sp>
    <dsp:sp modelId="{D77D2E48-9C6D-4869-A424-BE307EF6ECDF}">
      <dsp:nvSpPr>
        <dsp:cNvPr id="0" name=""/>
        <dsp:cNvSpPr/>
      </dsp:nvSpPr>
      <dsp:spPr>
        <a:xfrm>
          <a:off x="3588" y="2792958"/>
          <a:ext cx="4660699"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b="0" i="1" kern="1200" baseline="0"/>
            <a:t>Arvopaperin tuottovaatimus: riskittömän kohteen tuotto + </a:t>
          </a:r>
          <a:r>
            <a:rPr lang="el-GR" sz="2000" b="0" i="1" kern="1200" baseline="0"/>
            <a:t>β</a:t>
          </a:r>
          <a:r>
            <a:rPr lang="fi-FI" sz="2000" b="0" i="1" kern="1200" baseline="-25000"/>
            <a:t>1</a:t>
          </a:r>
          <a:r>
            <a:rPr lang="fi-FI" sz="2000" i="1" kern="1200"/>
            <a:t>*</a:t>
          </a:r>
          <a:r>
            <a:rPr lang="fi-FI" sz="2000" b="0" i="1" kern="1200" baseline="0"/>
            <a:t>(odotettu markkinatuotto – riskitön tuotto) </a:t>
          </a:r>
          <a:endParaRPr lang="fi-FI" sz="2000" kern="1200"/>
        </a:p>
      </dsp:txBody>
      <dsp:txXfrm>
        <a:off x="39607" y="2828977"/>
        <a:ext cx="4588661" cy="1157758"/>
      </dsp:txXfrm>
    </dsp:sp>
    <dsp:sp modelId="{0803FC0F-34A0-421F-9C29-C1D810E00A5D}">
      <dsp:nvSpPr>
        <dsp:cNvPr id="0" name=""/>
        <dsp:cNvSpPr/>
      </dsp:nvSpPr>
      <dsp:spPr>
        <a:xfrm>
          <a:off x="5055785" y="1396781"/>
          <a:ext cx="4660699"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i-FI" sz="3500" b="0" i="0" kern="1200" baseline="0"/>
            <a:t>Black – Scholes –optiohinnoittelumalli</a:t>
          </a:r>
          <a:endParaRPr lang="fi-FI" sz="3500" kern="1200"/>
        </a:p>
      </dsp:txBody>
      <dsp:txXfrm>
        <a:off x="5091804" y="1432800"/>
        <a:ext cx="4588661" cy="1157758"/>
      </dsp:txXfrm>
    </dsp:sp>
    <dsp:sp modelId="{1454658B-A2C6-4608-88E2-6F45830A1880}">
      <dsp:nvSpPr>
        <dsp:cNvPr id="0" name=""/>
        <dsp:cNvSpPr/>
      </dsp:nvSpPr>
      <dsp:spPr>
        <a:xfrm>
          <a:off x="5055785" y="2792958"/>
          <a:ext cx="4660699" cy="1229796"/>
        </a:xfrm>
        <a:prstGeom prst="roundRect">
          <a:avLst>
            <a:gd name="adj" fmla="val 10000"/>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b="0" i="1" kern="1200" baseline="0"/>
            <a:t>Oikea hinta: ei mahdollista arbitraasia (riskitöntä tuottoa) rakentamalla salkkua option ja kohde-etuuden (osakkeen) </a:t>
          </a:r>
          <a:r>
            <a:rPr lang="fi-FI" sz="2000" i="1" kern="1200"/>
            <a:t>lyhyistä / pitkistä positioista</a:t>
          </a:r>
          <a:r>
            <a:rPr lang="fi-FI" sz="2000" b="0" i="1" kern="1200" baseline="0"/>
            <a:t> </a:t>
          </a:r>
          <a:endParaRPr lang="fi-FI" sz="2000" kern="1200"/>
        </a:p>
      </dsp:txBody>
      <dsp:txXfrm>
        <a:off x="5091804" y="2828977"/>
        <a:ext cx="4588661" cy="1157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55DD-3403-41E5-9A2C-2BF01DD9D6E9}">
      <dsp:nvSpPr>
        <dsp:cNvPr id="0" name=""/>
        <dsp:cNvSpPr/>
      </dsp:nvSpPr>
      <dsp:spPr>
        <a:xfrm>
          <a:off x="0" y="0"/>
          <a:ext cx="9301690" cy="1801485"/>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CAPM on yksittäisen arvopaperin tai salkun hinnottelumalli. Sovellettaessa mallia yksittäiseen arvopaperiin tarkastellaan sen suhdetta odotettuun tuottoon ja </a:t>
          </a:r>
          <a:r>
            <a:rPr lang="en-US" sz="2200" b="1" kern="1200">
              <a:hlinkClick xmlns:r="http://schemas.openxmlformats.org/officeDocument/2006/relationships" r:id="rId1"/>
            </a:rPr>
            <a:t>systeemiseen riskiin</a:t>
          </a:r>
          <a:r>
            <a:rPr lang="en-US" sz="2200" b="1" kern="1200"/>
            <a:t> (beta) </a:t>
          </a:r>
          <a:r>
            <a:rPr lang="en-US" sz="2200" b="1" i="0" kern="1200" baseline="0"/>
            <a:t>sen selvittämiseksi</a:t>
          </a:r>
          <a:r>
            <a:rPr lang="en-US" sz="2200" b="1" kern="1200"/>
            <a:t>, k</a:t>
          </a:r>
          <a:r>
            <a:rPr lang="en-US" sz="2200" b="1" i="0" kern="1200" baseline="0"/>
            <a:t>uinka markkinoiden tulisi hinnoitella yksittäistä arvopaperia. </a:t>
          </a:r>
          <a:endParaRPr lang="fi-FI" sz="2200" kern="1200"/>
        </a:p>
      </dsp:txBody>
      <dsp:txXfrm>
        <a:off x="52764" y="52764"/>
        <a:ext cx="7439714" cy="1695957"/>
      </dsp:txXfrm>
    </dsp:sp>
    <dsp:sp modelId="{CA182966-C697-40E5-858C-8D6998D733AC}">
      <dsp:nvSpPr>
        <dsp:cNvPr id="0" name=""/>
        <dsp:cNvSpPr/>
      </dsp:nvSpPr>
      <dsp:spPr>
        <a:xfrm>
          <a:off x="1641474" y="2201815"/>
          <a:ext cx="9301690" cy="1801485"/>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err="1"/>
            <a:t>Näin</a:t>
          </a:r>
          <a:r>
            <a:rPr lang="en-US" sz="2200" b="1" kern="1200" dirty="0"/>
            <a:t> </a:t>
          </a:r>
          <a:r>
            <a:rPr lang="en-US" sz="2200" b="1" kern="1200" dirty="0" err="1"/>
            <a:t>voidaan</a:t>
          </a:r>
          <a:r>
            <a:rPr lang="en-US" sz="2200" b="1" kern="1200" dirty="0"/>
            <a:t> </a:t>
          </a:r>
          <a:r>
            <a:rPr lang="en-US" sz="2200" b="1" kern="1200" dirty="0" err="1"/>
            <a:t>laskea</a:t>
          </a:r>
          <a:r>
            <a:rPr lang="en-US" sz="2200" b="1" kern="1200" dirty="0"/>
            <a:t> </a:t>
          </a:r>
          <a:r>
            <a:rPr lang="en-US" sz="2200" b="1" i="0" kern="1200" baseline="0" dirty="0" err="1"/>
            <a:t>mille</a:t>
          </a:r>
          <a:r>
            <a:rPr lang="en-US" sz="2200" b="1" i="0" kern="1200" baseline="0" dirty="0"/>
            <a:t> </a:t>
          </a:r>
          <a:r>
            <a:rPr lang="en-US" sz="2200" b="1" i="0" kern="1200" baseline="0" dirty="0" err="1"/>
            <a:t>tahansa</a:t>
          </a:r>
          <a:r>
            <a:rPr lang="en-US" sz="2200" b="1" i="0" kern="1200" baseline="0" dirty="0"/>
            <a:t> </a:t>
          </a:r>
          <a:r>
            <a:rPr lang="en-US" sz="2200" b="1" i="0" kern="1200" baseline="0" dirty="0" err="1"/>
            <a:t>arvopaperille</a:t>
          </a:r>
          <a:r>
            <a:rPr lang="en-US" sz="2200" b="1" kern="1200" dirty="0"/>
            <a:t> </a:t>
          </a:r>
          <a:r>
            <a:rPr lang="en-US" sz="2200" b="1" kern="1200" dirty="0" err="1">
              <a:hlinkClick xmlns:r="http://schemas.openxmlformats.org/officeDocument/2006/relationships" r:id="rId2"/>
            </a:rPr>
            <a:t>tuoton</a:t>
          </a:r>
          <a:r>
            <a:rPr lang="en-US" sz="2200" b="1" kern="1200" dirty="0">
              <a:hlinkClick xmlns:r="http://schemas.openxmlformats.org/officeDocument/2006/relationships" r:id="rId2"/>
            </a:rPr>
            <a:t> ja </a:t>
          </a:r>
          <a:r>
            <a:rPr lang="en-US" sz="2200" b="1" kern="1200" dirty="0" err="1">
              <a:hlinkClick xmlns:r="http://schemas.openxmlformats.org/officeDocument/2006/relationships" r:id="rId2"/>
            </a:rPr>
            <a:t>riskin</a:t>
          </a:r>
          <a:r>
            <a:rPr lang="en-US" sz="2200" b="1" kern="1200" dirty="0">
              <a:hlinkClick xmlns:r="http://schemas.openxmlformats.org/officeDocument/2006/relationships" r:id="rId2"/>
            </a:rPr>
            <a:t> </a:t>
          </a:r>
          <a:r>
            <a:rPr lang="en-US" sz="2200" b="1" kern="1200" dirty="0" err="1">
              <a:hlinkClick xmlns:r="http://schemas.openxmlformats.org/officeDocument/2006/relationships" r:id="rId2"/>
            </a:rPr>
            <a:t>välinen</a:t>
          </a:r>
          <a:r>
            <a:rPr lang="en-US" sz="2200" b="1" kern="1200" dirty="0">
              <a:hlinkClick xmlns:r="http://schemas.openxmlformats.org/officeDocument/2006/relationships" r:id="rId2"/>
            </a:rPr>
            <a:t> </a:t>
          </a:r>
          <a:r>
            <a:rPr lang="en-US" sz="2200" b="1" kern="1200" dirty="0" err="1">
              <a:hlinkClick xmlns:r="http://schemas.openxmlformats.org/officeDocument/2006/relationships" r:id="rId2"/>
            </a:rPr>
            <a:t>suhde</a:t>
          </a:r>
          <a:r>
            <a:rPr lang="en-US" sz="2200" b="1" kern="1200" dirty="0">
              <a:hlinkClick xmlns:r="http://schemas.openxmlformats.org/officeDocument/2006/relationships" r:id="rId2"/>
            </a:rPr>
            <a:t> </a:t>
          </a:r>
          <a:r>
            <a:rPr lang="en-US" sz="2200" b="1" kern="1200" dirty="0" err="1"/>
            <a:t>suhteessa</a:t>
          </a:r>
          <a:r>
            <a:rPr lang="en-US" sz="2200" b="1" kern="1200" dirty="0"/>
            <a:t> </a:t>
          </a:r>
          <a:r>
            <a:rPr lang="en-US" sz="2200" b="1" kern="1200" dirty="0" err="1"/>
            <a:t>tuoton</a:t>
          </a:r>
          <a:r>
            <a:rPr lang="en-US" sz="2200" b="1" kern="1200" dirty="0"/>
            <a:t> ja </a:t>
          </a:r>
          <a:r>
            <a:rPr lang="en-US" sz="2200" b="1" kern="1200" dirty="0" err="1"/>
            <a:t>riskin</a:t>
          </a:r>
          <a:r>
            <a:rPr lang="en-US" sz="2200" b="1" kern="1200" dirty="0"/>
            <a:t> </a:t>
          </a:r>
          <a:r>
            <a:rPr lang="en-US" sz="2200" b="1" kern="1200" dirty="0" err="1"/>
            <a:t>väliseen</a:t>
          </a:r>
          <a:r>
            <a:rPr lang="en-US" sz="2200" b="1" kern="1200" dirty="0"/>
            <a:t> </a:t>
          </a:r>
          <a:r>
            <a:rPr lang="en-US" sz="2200" b="1" kern="1200" dirty="0" err="1"/>
            <a:t>suhteeseen</a:t>
          </a:r>
          <a:r>
            <a:rPr lang="en-US" sz="2200" b="1" kern="1200" dirty="0"/>
            <a:t> </a:t>
          </a:r>
          <a:r>
            <a:rPr lang="en-US" sz="2200" b="1" kern="1200" dirty="0" err="1"/>
            <a:t>koko</a:t>
          </a:r>
          <a:r>
            <a:rPr lang="en-US" sz="2200" b="1" kern="1200" dirty="0"/>
            <a:t> </a:t>
          </a:r>
          <a:r>
            <a:rPr lang="en-US" sz="2200" b="1" kern="1200" dirty="0" err="1"/>
            <a:t>markkinoilla</a:t>
          </a:r>
          <a:r>
            <a:rPr lang="en-US" sz="2200" b="1" kern="1200" dirty="0"/>
            <a:t> ( </a:t>
          </a:r>
          <a:r>
            <a:rPr lang="fi-FI" sz="2200" b="1" kern="1200" dirty="0">
              <a:hlinkClick xmlns:r="http://schemas.openxmlformats.org/officeDocument/2006/relationships" r:id="rId3"/>
            </a:rPr>
            <a:t>market </a:t>
          </a:r>
          <a:r>
            <a:rPr lang="fi-FI" sz="2200" b="1" kern="1200" dirty="0" err="1">
              <a:hlinkClick xmlns:r="http://schemas.openxmlformats.org/officeDocument/2006/relationships" r:id="rId3"/>
            </a:rPr>
            <a:t>reward</a:t>
          </a:r>
          <a:r>
            <a:rPr lang="fi-FI" sz="2200" b="1" kern="1200" dirty="0">
              <a:hlinkClick xmlns:r="http://schemas.openxmlformats.org/officeDocument/2006/relationships" r:id="rId3"/>
            </a:rPr>
            <a:t>-to-</a:t>
          </a:r>
          <a:r>
            <a:rPr lang="fi-FI" sz="2200" b="1" kern="1200" dirty="0" err="1">
              <a:hlinkClick xmlns:r="http://schemas.openxmlformats.org/officeDocument/2006/relationships" r:id="rId3"/>
            </a:rPr>
            <a:t>risk</a:t>
          </a:r>
          <a:r>
            <a:rPr lang="fi-FI" sz="2200" b="1" kern="1200" dirty="0">
              <a:hlinkClick xmlns:r="http://schemas.openxmlformats.org/officeDocument/2006/relationships" r:id="rId3"/>
            </a:rPr>
            <a:t> </a:t>
          </a:r>
          <a:r>
            <a:rPr lang="fi-FI" sz="2200" b="1" kern="1200" dirty="0" err="1">
              <a:hlinkClick xmlns:r="http://schemas.openxmlformats.org/officeDocument/2006/relationships" r:id="rId3"/>
            </a:rPr>
            <a:t>ratio</a:t>
          </a:r>
          <a:r>
            <a:rPr lang="fi-FI" sz="2200" b="1" kern="1200" dirty="0">
              <a:hlinkClick xmlns:r="http://schemas.openxmlformats.org/officeDocument/2006/relationships" r:id="rId3"/>
            </a:rPr>
            <a:t>; markkinoiden riskipreemio) </a:t>
          </a:r>
          <a:r>
            <a:rPr lang="fi-FI" sz="2200" b="1" kern="1200" dirty="0"/>
            <a:t>. </a:t>
          </a:r>
          <a:endParaRPr lang="fi-FI" sz="2200" kern="1200" dirty="0"/>
        </a:p>
      </dsp:txBody>
      <dsp:txXfrm>
        <a:off x="1694238" y="2254579"/>
        <a:ext cx="6383722" cy="1695957"/>
      </dsp:txXfrm>
    </dsp:sp>
    <dsp:sp modelId="{2BCF09E7-77C2-4372-93A0-55C870966E08}">
      <dsp:nvSpPr>
        <dsp:cNvPr id="0" name=""/>
        <dsp:cNvSpPr/>
      </dsp:nvSpPr>
      <dsp:spPr>
        <a:xfrm>
          <a:off x="8130724" y="1416167"/>
          <a:ext cx="1170965" cy="117096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fi-FI" sz="3600" kern="1200"/>
        </a:p>
      </dsp:txBody>
      <dsp:txXfrm>
        <a:off x="8394191" y="1416167"/>
        <a:ext cx="644031" cy="88115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551E2-2A15-4437-93E8-2D136392EE7E}">
      <dsp:nvSpPr>
        <dsp:cNvPr id="0" name=""/>
        <dsp:cNvSpPr/>
      </dsp:nvSpPr>
      <dsp:spPr>
        <a:xfrm>
          <a:off x="0" y="0"/>
          <a:ext cx="8301215" cy="68968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b="1" kern="1200" dirty="0"/>
            <a:t>Hinnoittelumallit liittyvät yksittäisiin arvopapereihin</a:t>
          </a:r>
          <a:endParaRPr lang="fi-FI" sz="1900" kern="1200" dirty="0"/>
        </a:p>
      </dsp:txBody>
      <dsp:txXfrm>
        <a:off x="20200" y="20200"/>
        <a:ext cx="7476303" cy="649280"/>
      </dsp:txXfrm>
    </dsp:sp>
    <dsp:sp modelId="{0BFDB1A0-3E6E-4736-AB6B-50706DE1F8F7}">
      <dsp:nvSpPr>
        <dsp:cNvPr id="0" name=""/>
        <dsp:cNvSpPr/>
      </dsp:nvSpPr>
      <dsp:spPr>
        <a:xfrm>
          <a:off x="619895" y="785469"/>
          <a:ext cx="8301215" cy="68968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b="1" kern="1200" dirty="0"/>
            <a:t>Tarkoituksena ei ole korjata markkinoiden hintamekanismien toimintaa yleensä, mutta  </a:t>
          </a:r>
          <a:endParaRPr lang="fi-FI" sz="1900" kern="1200" dirty="0"/>
        </a:p>
      </dsp:txBody>
      <dsp:txXfrm>
        <a:off x="640095" y="805669"/>
        <a:ext cx="7192627" cy="649280"/>
      </dsp:txXfrm>
    </dsp:sp>
    <dsp:sp modelId="{05253662-0E5E-46B0-B70D-F72AD4DB57EA}">
      <dsp:nvSpPr>
        <dsp:cNvPr id="0" name=""/>
        <dsp:cNvSpPr/>
      </dsp:nvSpPr>
      <dsp:spPr>
        <a:xfrm>
          <a:off x="1239791" y="1570938"/>
          <a:ext cx="8301215" cy="68968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b="1" kern="1200" dirty="0"/>
            <a:t>Joissakin tapauksissa niillä voi olla laajempi vaikutus arvopaperin hinnanmuodostukseen ja jopa beetakertoimeen. </a:t>
          </a:r>
          <a:endParaRPr lang="fi-FI" sz="1900" kern="1200" dirty="0"/>
        </a:p>
      </dsp:txBody>
      <dsp:txXfrm>
        <a:off x="1259991" y="1591138"/>
        <a:ext cx="7192627" cy="649280"/>
      </dsp:txXfrm>
    </dsp:sp>
    <dsp:sp modelId="{5D8599D2-67FB-4669-BE45-4ACCA4A98F04}">
      <dsp:nvSpPr>
        <dsp:cNvPr id="0" name=""/>
        <dsp:cNvSpPr/>
      </dsp:nvSpPr>
      <dsp:spPr>
        <a:xfrm>
          <a:off x="1859687" y="2356407"/>
          <a:ext cx="8301215" cy="68968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b="1" kern="1200" dirty="0"/>
            <a:t>Mutta vahingonkorvauksen arvioinnissa esim. tiedonantohäiriöiden yhteydessä, niiden roolin on rajoittunut: </a:t>
          </a:r>
          <a:endParaRPr lang="fi-FI" sz="1900" kern="1200" dirty="0"/>
        </a:p>
      </dsp:txBody>
      <dsp:txXfrm>
        <a:off x="1879887" y="2376607"/>
        <a:ext cx="7192627" cy="649280"/>
      </dsp:txXfrm>
    </dsp:sp>
    <dsp:sp modelId="{4D210E11-20AA-4C20-A2EF-B6B3E589D3F0}">
      <dsp:nvSpPr>
        <dsp:cNvPr id="0" name=""/>
        <dsp:cNvSpPr/>
      </dsp:nvSpPr>
      <dsp:spPr>
        <a:xfrm>
          <a:off x="2479583" y="3141876"/>
          <a:ext cx="8301215" cy="689680"/>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i-FI" sz="1900" b="1" kern="1200" dirty="0"/>
            <a:t>Korvauksen tulisi perustua lähinnä markkinakehitykseen eikä arvopaperin ”oikeaan” hintaan”. </a:t>
          </a:r>
          <a:endParaRPr lang="fi-FI" sz="1900" kern="1200" dirty="0"/>
        </a:p>
      </dsp:txBody>
      <dsp:txXfrm>
        <a:off x="2499783" y="3162076"/>
        <a:ext cx="7192627" cy="649280"/>
      </dsp:txXfrm>
    </dsp:sp>
    <dsp:sp modelId="{46937CF0-5127-4AC8-B41F-40448EF47705}">
      <dsp:nvSpPr>
        <dsp:cNvPr id="0" name=""/>
        <dsp:cNvSpPr/>
      </dsp:nvSpPr>
      <dsp:spPr>
        <a:xfrm>
          <a:off x="7852923" y="503849"/>
          <a:ext cx="448292" cy="448292"/>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fi-FI" sz="2200" kern="1200"/>
        </a:p>
      </dsp:txBody>
      <dsp:txXfrm>
        <a:off x="7953789" y="503849"/>
        <a:ext cx="246560" cy="337340"/>
      </dsp:txXfrm>
    </dsp:sp>
    <dsp:sp modelId="{F11ECC48-704C-4873-B376-0BDFFDF7F068}">
      <dsp:nvSpPr>
        <dsp:cNvPr id="0" name=""/>
        <dsp:cNvSpPr/>
      </dsp:nvSpPr>
      <dsp:spPr>
        <a:xfrm>
          <a:off x="8472819" y="1289318"/>
          <a:ext cx="448292" cy="448292"/>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fi-FI" sz="2200" kern="1200"/>
        </a:p>
      </dsp:txBody>
      <dsp:txXfrm>
        <a:off x="8573685" y="1289318"/>
        <a:ext cx="246560" cy="337340"/>
      </dsp:txXfrm>
    </dsp:sp>
    <dsp:sp modelId="{A9B4964E-3DD1-4B50-ADCB-D777AE40B7A8}">
      <dsp:nvSpPr>
        <dsp:cNvPr id="0" name=""/>
        <dsp:cNvSpPr/>
      </dsp:nvSpPr>
      <dsp:spPr>
        <a:xfrm>
          <a:off x="9092714" y="2063293"/>
          <a:ext cx="448292" cy="448292"/>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fi-FI" sz="2200" kern="1200"/>
        </a:p>
      </dsp:txBody>
      <dsp:txXfrm>
        <a:off x="9193580" y="2063293"/>
        <a:ext cx="246560" cy="337340"/>
      </dsp:txXfrm>
    </dsp:sp>
    <dsp:sp modelId="{028F57B2-D034-4724-A9ED-38C0A3001802}">
      <dsp:nvSpPr>
        <dsp:cNvPr id="0" name=""/>
        <dsp:cNvSpPr/>
      </dsp:nvSpPr>
      <dsp:spPr>
        <a:xfrm>
          <a:off x="9712610" y="2856425"/>
          <a:ext cx="448292" cy="448292"/>
        </a:xfrm>
        <a:prstGeom prst="downArrow">
          <a:avLst>
            <a:gd name="adj1" fmla="val 55000"/>
            <a:gd name="adj2" fmla="val 45000"/>
          </a:avLst>
        </a:prstGeom>
        <a:solidFill>
          <a:schemeClr val="lt1">
            <a:alpha val="90000"/>
            <a:tint val="4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fi-FI" sz="2200" kern="1200"/>
        </a:p>
      </dsp:txBody>
      <dsp:txXfrm>
        <a:off x="9813476" y="2856425"/>
        <a:ext cx="246560" cy="3373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AD3C3-76C9-4CEF-9D0A-9FF81CDE5D2D}">
      <dsp:nvSpPr>
        <dsp:cNvPr id="0" name=""/>
        <dsp:cNvSpPr/>
      </dsp:nvSpPr>
      <dsp:spPr>
        <a:xfrm>
          <a:off x="8543" y="240246"/>
          <a:ext cx="2553417" cy="3542866"/>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a:t>KKO 2009:1 (kohta 45): Korkein oikeus toteaa, ettei voida osoittaa yhtä kaikkiin tapauksiin soveltuvaa tapaa arvioida sitä, miten sisäpiirintieto vaikuttaa arvopaperin kurssiin. Jos kysymys on yksittäisestä, kurssia voimakkaasti korottavasta tai laskevasta tiedosta, jonka vaikutus ilmenee välittömästi sen tultua markkinoille, arvio voidaan pääosin perustaa tiedon julkistamista välittömästi edeltävän ja sen julkistamisen jälkeisen kurssin erotukseen. Silloin kun markkinoille tulee samanaikaisesti tai pitemmällä aikajaksolla runsaasti muutakin arvopaperin kurssiin vaikuttavaa tietoa, yksittäisen tiedon vaikutusta on huomattavasti vaikeampi arvioida. Tällaisessa tilanteessa ei yleensä ole mahdollista tarkasti osoittaa yksittäisten tekijöiden, kuten markkinoilla olevan tietyn tiedon vaikutusta.</a:t>
          </a:r>
          <a:endParaRPr lang="fi-FI" sz="1100" kern="1200"/>
        </a:p>
      </dsp:txBody>
      <dsp:txXfrm>
        <a:off x="83330" y="315033"/>
        <a:ext cx="2403843" cy="3393292"/>
      </dsp:txXfrm>
    </dsp:sp>
    <dsp:sp modelId="{299F0993-9344-48CD-86D6-8ECC5B3529E8}">
      <dsp:nvSpPr>
        <dsp:cNvPr id="0" name=""/>
        <dsp:cNvSpPr/>
      </dsp:nvSpPr>
      <dsp:spPr>
        <a:xfrm>
          <a:off x="2817302" y="1695056"/>
          <a:ext cx="541324" cy="633247"/>
        </a:xfrm>
        <a:prstGeom prst="rightArrow">
          <a:avLst>
            <a:gd name="adj1" fmla="val 60000"/>
            <a:gd name="adj2" fmla="val 50000"/>
          </a:avLst>
        </a:prstGeom>
        <a:solidFill>
          <a:schemeClr val="accent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i-FI" sz="900" kern="1200"/>
        </a:p>
      </dsp:txBody>
      <dsp:txXfrm>
        <a:off x="2817302" y="1821705"/>
        <a:ext cx="378927" cy="379949"/>
      </dsp:txXfrm>
    </dsp:sp>
    <dsp:sp modelId="{0E62046E-8CC1-4F7B-A8A4-0891BEB015D8}">
      <dsp:nvSpPr>
        <dsp:cNvPr id="0" name=""/>
        <dsp:cNvSpPr/>
      </dsp:nvSpPr>
      <dsp:spPr>
        <a:xfrm>
          <a:off x="3583327" y="240246"/>
          <a:ext cx="2553417" cy="3542866"/>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dirty="0" err="1"/>
            <a:t>Dannenberg</a:t>
          </a:r>
          <a:r>
            <a:rPr lang="fi-FI" sz="1100" b="1" kern="1200" dirty="0"/>
            <a:t> ja </a:t>
          </a:r>
          <a:r>
            <a:rPr lang="fi-FI" sz="1100" b="1" i="0" kern="1200" baseline="0" dirty="0"/>
            <a:t>Turtiainen (2013) arvostelevat ratkaisua subjektiivisuudesta ja </a:t>
          </a:r>
          <a:r>
            <a:rPr lang="fi-FI" sz="1100" b="1" kern="1200" dirty="0"/>
            <a:t>ylimalkaisuudesta, joka voi johtaa esimerkiksi liian alhaisiin korvauksiin </a:t>
          </a:r>
          <a:endParaRPr lang="fi-FI" sz="1100" kern="1200" dirty="0"/>
        </a:p>
      </dsp:txBody>
      <dsp:txXfrm>
        <a:off x="3658114" y="315033"/>
        <a:ext cx="2403843" cy="3393292"/>
      </dsp:txXfrm>
    </dsp:sp>
    <dsp:sp modelId="{DE3C2E7D-EF04-4378-8E9B-6034B31329F8}">
      <dsp:nvSpPr>
        <dsp:cNvPr id="0" name=""/>
        <dsp:cNvSpPr/>
      </dsp:nvSpPr>
      <dsp:spPr>
        <a:xfrm>
          <a:off x="6392087" y="1695056"/>
          <a:ext cx="541324" cy="633247"/>
        </a:xfrm>
        <a:prstGeom prst="rightArrow">
          <a:avLst>
            <a:gd name="adj1" fmla="val 60000"/>
            <a:gd name="adj2" fmla="val 50000"/>
          </a:avLst>
        </a:prstGeom>
        <a:solidFill>
          <a:schemeClr val="accent2">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i-FI" sz="900" kern="1200"/>
        </a:p>
      </dsp:txBody>
      <dsp:txXfrm>
        <a:off x="6392087" y="1821705"/>
        <a:ext cx="378927" cy="379949"/>
      </dsp:txXfrm>
    </dsp:sp>
    <dsp:sp modelId="{C6CB5ABA-0ED0-4548-8FE3-1F5B72AC2511}">
      <dsp:nvSpPr>
        <dsp:cNvPr id="0" name=""/>
        <dsp:cNvSpPr/>
      </dsp:nvSpPr>
      <dsp:spPr>
        <a:xfrm>
          <a:off x="7158112" y="240246"/>
          <a:ext cx="2553417" cy="3542866"/>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i="0" kern="1200" baseline="0"/>
            <a:t>Oikeusvarmuus ja oikeudenmukainen oikeudenkäynti voivat edellyttä</a:t>
          </a:r>
          <a:r>
            <a:rPr lang="fi-FI" sz="1100" b="1" kern="1200"/>
            <a:t>ä tarkempien menetelmien käyttämistä </a:t>
          </a:r>
          <a:endParaRPr lang="fi-FI" sz="1100" kern="1200"/>
        </a:p>
      </dsp:txBody>
      <dsp:txXfrm>
        <a:off x="7232899" y="315033"/>
        <a:ext cx="2403843" cy="33932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3E4D1-4897-42D0-9391-5E6CA2C57697}">
      <dsp:nvSpPr>
        <dsp:cNvPr id="0" name=""/>
        <dsp:cNvSpPr/>
      </dsp:nvSpPr>
      <dsp:spPr>
        <a:xfrm>
          <a:off x="0" y="671912"/>
          <a:ext cx="7332785" cy="110682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i="0" kern="1200" baseline="0"/>
            <a:t>Tiedonantohäiriövahinko tulisi yleensä korvata vain niille sijoittajille, jotka ovat käyneet kauppaa häiriön vaikutusaikana arvopapereilla, joihin häiriö on vaikuttanut. </a:t>
          </a:r>
          <a:endParaRPr lang="fi-FI" sz="2200" kern="1200"/>
        </a:p>
      </dsp:txBody>
      <dsp:txXfrm>
        <a:off x="54030" y="725942"/>
        <a:ext cx="7224725" cy="998760"/>
      </dsp:txXfrm>
    </dsp:sp>
    <dsp:sp modelId="{4979E734-FE3C-4528-B87A-A9229791D2DF}">
      <dsp:nvSpPr>
        <dsp:cNvPr id="0" name=""/>
        <dsp:cNvSpPr/>
      </dsp:nvSpPr>
      <dsp:spPr>
        <a:xfrm>
          <a:off x="0" y="1842092"/>
          <a:ext cx="7332785" cy="110682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i="0" kern="1200" baseline="0"/>
            <a:t>Virheellisen informaation vaikutusajan katsotaan yleensä päättyvän, kun informaatio oikaistaan. </a:t>
          </a:r>
          <a:endParaRPr lang="fi-FI" sz="2200" kern="1200"/>
        </a:p>
      </dsp:txBody>
      <dsp:txXfrm>
        <a:off x="54030" y="1896122"/>
        <a:ext cx="7224725" cy="998760"/>
      </dsp:txXfrm>
    </dsp:sp>
    <dsp:sp modelId="{438D18C3-FCD1-471B-A562-AB5747CC7591}">
      <dsp:nvSpPr>
        <dsp:cNvPr id="0" name=""/>
        <dsp:cNvSpPr/>
      </dsp:nvSpPr>
      <dsp:spPr>
        <a:xfrm>
          <a:off x="0" y="3012272"/>
          <a:ext cx="7332785" cy="110682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kern="1200"/>
            <a:t>Päätöstä olla sijoittamatta ei yleensä pidetä korvattavan vahingon perusteena </a:t>
          </a:r>
          <a:endParaRPr lang="fi-FI" sz="2200" kern="1200"/>
        </a:p>
      </dsp:txBody>
      <dsp:txXfrm>
        <a:off x="54030" y="3066302"/>
        <a:ext cx="7224725" cy="998760"/>
      </dsp:txXfrm>
    </dsp:sp>
    <dsp:sp modelId="{B5EC83D4-6B1C-4DAB-B520-25268F43E444}">
      <dsp:nvSpPr>
        <dsp:cNvPr id="0" name=""/>
        <dsp:cNvSpPr/>
      </dsp:nvSpPr>
      <dsp:spPr>
        <a:xfrm>
          <a:off x="0" y="4182452"/>
          <a:ext cx="7332785" cy="110682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kern="1200"/>
            <a:t>kuten ei myöskään häiriön vaikutusta liikkeeseenlaskijan muihin arvopapereihin, ellei kyse ole markkinoiden väärinkäytöstä. </a:t>
          </a:r>
          <a:endParaRPr lang="fi-FI" sz="2200" kern="1200"/>
        </a:p>
      </dsp:txBody>
      <dsp:txXfrm>
        <a:off x="54030" y="4236482"/>
        <a:ext cx="7224725" cy="998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F8E23-C069-48C0-84ED-71244BEE71DB}">
      <dsp:nvSpPr>
        <dsp:cNvPr id="0" name=""/>
        <dsp:cNvSpPr/>
      </dsp:nvSpPr>
      <dsp:spPr>
        <a:xfrm>
          <a:off x="39" y="527365"/>
          <a:ext cx="3778280" cy="547200"/>
        </a:xfrm>
        <a:prstGeom prst="rect">
          <a:avLst/>
        </a:prstGeom>
        <a:gradFill rotWithShape="0">
          <a:gsLst>
            <a:gs pos="0">
              <a:schemeClr val="accent5">
                <a:hueOff val="0"/>
                <a:satOff val="0"/>
                <a:lumOff val="0"/>
                <a:alphaOff val="0"/>
                <a:tint val="83000"/>
                <a:satMod val="100000"/>
                <a:lumMod val="100000"/>
              </a:schemeClr>
            </a:gs>
            <a:gs pos="100000">
              <a:schemeClr val="accent5">
                <a:hueOff val="0"/>
                <a:satOff val="0"/>
                <a:lumOff val="0"/>
                <a:alphaOff val="0"/>
                <a:tint val="61000"/>
                <a:satMod val="150000"/>
                <a:lumMod val="100000"/>
              </a:schemeClr>
            </a:gs>
          </a:gsLst>
          <a:path path="circle">
            <a:fillToRect l="100000" t="100000" r="100000" b="100000"/>
          </a:path>
        </a:grad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b="1" kern="1200"/>
            <a:t>Suoramyynti</a:t>
          </a:r>
          <a:endParaRPr lang="fi-FI" sz="1900" kern="1200"/>
        </a:p>
      </dsp:txBody>
      <dsp:txXfrm>
        <a:off x="39" y="527365"/>
        <a:ext cx="3778280" cy="547200"/>
      </dsp:txXfrm>
    </dsp:sp>
    <dsp:sp modelId="{0BF24310-7E47-443E-92C9-037D0244E1B6}">
      <dsp:nvSpPr>
        <dsp:cNvPr id="0" name=""/>
        <dsp:cNvSpPr/>
      </dsp:nvSpPr>
      <dsp:spPr>
        <a:xfrm>
          <a:off x="39" y="1074565"/>
          <a:ext cx="3778280" cy="222962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i-FI" sz="1900" kern="1200"/>
            <a:t>Sopimusoikeusperusteiset myyjän tiedonantovelvollisuudet ja ostajan selonottovelvollisuudet kohdistuvat vastapuoleen </a:t>
          </a:r>
        </a:p>
        <a:p>
          <a:pPr marL="171450" lvl="1" indent="-171450" algn="l" defTabSz="844550">
            <a:lnSpc>
              <a:spcPct val="90000"/>
            </a:lnSpc>
            <a:spcBef>
              <a:spcPct val="0"/>
            </a:spcBef>
            <a:spcAft>
              <a:spcPct val="15000"/>
            </a:spcAft>
            <a:buChar char="•"/>
          </a:pPr>
          <a:r>
            <a:rPr lang="fi-FI" sz="1900" kern="1200"/>
            <a:t>Velvoitteen rikkominen (sopimusrikkomus) on vahingon välttämätön ja riittävä edellytys </a:t>
          </a:r>
        </a:p>
      </dsp:txBody>
      <dsp:txXfrm>
        <a:off x="39" y="1074565"/>
        <a:ext cx="3778280" cy="2229626"/>
      </dsp:txXfrm>
    </dsp:sp>
    <dsp:sp modelId="{CB4586E2-1C2F-4BB9-AF97-DA669BE081B8}">
      <dsp:nvSpPr>
        <dsp:cNvPr id="0" name=""/>
        <dsp:cNvSpPr/>
      </dsp:nvSpPr>
      <dsp:spPr>
        <a:xfrm>
          <a:off x="4307279" y="527365"/>
          <a:ext cx="3778280" cy="547200"/>
        </a:xfrm>
        <a:prstGeom prst="rect">
          <a:avLst/>
        </a:prstGeom>
        <a:gradFill rotWithShape="0">
          <a:gsLst>
            <a:gs pos="0">
              <a:schemeClr val="accent5">
                <a:hueOff val="2356783"/>
                <a:satOff val="-11270"/>
                <a:lumOff val="12353"/>
                <a:alphaOff val="0"/>
                <a:tint val="83000"/>
                <a:satMod val="100000"/>
                <a:lumMod val="100000"/>
              </a:schemeClr>
            </a:gs>
            <a:gs pos="100000">
              <a:schemeClr val="accent5">
                <a:hueOff val="2356783"/>
                <a:satOff val="-11270"/>
                <a:lumOff val="12353"/>
                <a:alphaOff val="0"/>
                <a:tint val="61000"/>
                <a:satMod val="150000"/>
                <a:lumMod val="100000"/>
              </a:schemeClr>
            </a:gs>
          </a:gsLst>
          <a:path path="circle">
            <a:fillToRect l="100000" t="100000" r="100000" b="100000"/>
          </a:path>
        </a:gradFill>
        <a:ln w="9525" cap="flat" cmpd="sng" algn="ctr">
          <a:solidFill>
            <a:schemeClr val="accent5">
              <a:hueOff val="2356783"/>
              <a:satOff val="-11270"/>
              <a:lumOff val="12353"/>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b="1" kern="1200"/>
            <a:t>Kaupankäynti markkinoilla </a:t>
          </a:r>
          <a:endParaRPr lang="fi-FI" sz="1900" kern="1200"/>
        </a:p>
      </dsp:txBody>
      <dsp:txXfrm>
        <a:off x="4307279" y="527365"/>
        <a:ext cx="3778280" cy="547200"/>
      </dsp:txXfrm>
    </dsp:sp>
    <dsp:sp modelId="{4364049A-A623-4644-833A-197AB9AFE045}">
      <dsp:nvSpPr>
        <dsp:cNvPr id="0" name=""/>
        <dsp:cNvSpPr/>
      </dsp:nvSpPr>
      <dsp:spPr>
        <a:xfrm>
          <a:off x="4307279" y="1074565"/>
          <a:ext cx="3778280" cy="2229626"/>
        </a:xfrm>
        <a:prstGeom prst="rect">
          <a:avLst/>
        </a:prstGeom>
        <a:solidFill>
          <a:schemeClr val="accent5">
            <a:tint val="40000"/>
            <a:alpha val="90000"/>
            <a:hueOff val="2605351"/>
            <a:satOff val="4796"/>
            <a:lumOff val="2125"/>
            <a:alphaOff val="0"/>
          </a:schemeClr>
        </a:solidFill>
        <a:ln w="9525" cap="flat" cmpd="sng" algn="ctr">
          <a:solidFill>
            <a:schemeClr val="accent5">
              <a:tint val="40000"/>
              <a:alpha val="90000"/>
              <a:hueOff val="2605351"/>
              <a:satOff val="4796"/>
              <a:lumOff val="21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i-FI" sz="1900" kern="1200"/>
            <a:t>Arvopaperimarkkinaoikeudelliset, markkinoille yleensä kohdistuvat tiedonantovelvollisuudet , </a:t>
          </a:r>
        </a:p>
        <a:p>
          <a:pPr marL="171450" lvl="1" indent="-171450" algn="l" defTabSz="844550">
            <a:lnSpc>
              <a:spcPct val="90000"/>
            </a:lnSpc>
            <a:spcBef>
              <a:spcPct val="0"/>
            </a:spcBef>
            <a:spcAft>
              <a:spcPct val="15000"/>
            </a:spcAft>
            <a:buChar char="•"/>
          </a:pPr>
          <a:r>
            <a:rPr lang="fi-FI" sz="1900" kern="1200"/>
            <a:t>jotka eivät kohdistu mihinkään konkreettiseen transaktioon eivätkä vastapuoleen </a:t>
          </a:r>
        </a:p>
        <a:p>
          <a:pPr marL="171450" lvl="1" indent="-171450" algn="l" defTabSz="844550">
            <a:lnSpc>
              <a:spcPct val="90000"/>
            </a:lnSpc>
            <a:spcBef>
              <a:spcPct val="0"/>
            </a:spcBef>
            <a:spcAft>
              <a:spcPct val="15000"/>
            </a:spcAft>
            <a:buChar char="•"/>
          </a:pPr>
          <a:r>
            <a:rPr lang="fi-FI" sz="1900" kern="1200"/>
            <a:t>Vastapuolta voi olla mahdoton edes määrittää </a:t>
          </a:r>
        </a:p>
      </dsp:txBody>
      <dsp:txXfrm>
        <a:off x="4307279" y="1074565"/>
        <a:ext cx="3778280" cy="22296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559DD-BA09-4162-A578-EE23ED1AB42B}">
      <dsp:nvSpPr>
        <dsp:cNvPr id="0" name=""/>
        <dsp:cNvSpPr/>
      </dsp:nvSpPr>
      <dsp:spPr>
        <a:xfrm>
          <a:off x="0" y="3300026"/>
          <a:ext cx="4754880" cy="721965"/>
        </a:xfrm>
        <a:prstGeom prst="rect">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baseline="0"/>
            <a:t>ja todennäköisesti ymmärsi niiden merkityksen</a:t>
          </a:r>
          <a:r>
            <a:rPr lang="en-US" sz="1800" b="1" kern="1200"/>
            <a:t> toisen osapuolen myyntipäätökselle</a:t>
          </a:r>
          <a:r>
            <a:rPr lang="en-US" sz="1800" b="1" i="0" kern="1200" baseline="0"/>
            <a:t>.  </a:t>
          </a:r>
          <a:endParaRPr lang="fi-FI" sz="1800" kern="1200"/>
        </a:p>
      </dsp:txBody>
      <dsp:txXfrm>
        <a:off x="0" y="3300026"/>
        <a:ext cx="4754880" cy="721965"/>
      </dsp:txXfrm>
    </dsp:sp>
    <dsp:sp modelId="{95872BE5-894B-4E38-8F3C-B5CA940BB413}">
      <dsp:nvSpPr>
        <dsp:cNvPr id="0" name=""/>
        <dsp:cNvSpPr/>
      </dsp:nvSpPr>
      <dsp:spPr>
        <a:xfrm rot="10800000">
          <a:off x="0" y="2200473"/>
          <a:ext cx="4754880" cy="1110382"/>
        </a:xfrm>
        <a:prstGeom prst="upArrowCallout">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baseline="0"/>
            <a:t>mutta ostaja tiesi</a:t>
          </a:r>
          <a:endParaRPr lang="fi-FI" sz="1800" kern="1200"/>
        </a:p>
      </dsp:txBody>
      <dsp:txXfrm rot="10800000">
        <a:off x="0" y="2200473"/>
        <a:ext cx="4754880" cy="721493"/>
      </dsp:txXfrm>
    </dsp:sp>
    <dsp:sp modelId="{A3FB6AC9-A115-4DA2-9CAA-D179EB043230}">
      <dsp:nvSpPr>
        <dsp:cNvPr id="0" name=""/>
        <dsp:cNvSpPr/>
      </dsp:nvSpPr>
      <dsp:spPr>
        <a:xfrm rot="10800000">
          <a:off x="0" y="1100920"/>
          <a:ext cx="4754880" cy="1110382"/>
        </a:xfrm>
        <a:prstGeom prst="upArrowCallout">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baseline="0"/>
            <a:t>Sopimushetkellä myyjä ei tiennyt arvopaperien arvoon olennaisesti vaikuttavista seikoista</a:t>
          </a:r>
          <a:r>
            <a:rPr lang="en-US" sz="1800" b="1" kern="1200"/>
            <a:t>, </a:t>
          </a:r>
          <a:endParaRPr lang="fi-FI" sz="1800" kern="1200"/>
        </a:p>
      </dsp:txBody>
      <dsp:txXfrm rot="10800000">
        <a:off x="0" y="1100920"/>
        <a:ext cx="4754880" cy="721493"/>
      </dsp:txXfrm>
    </dsp:sp>
    <dsp:sp modelId="{284A9C68-602F-4718-93A1-A7ABACC2FB40}">
      <dsp:nvSpPr>
        <dsp:cNvPr id="0" name=""/>
        <dsp:cNvSpPr/>
      </dsp:nvSpPr>
      <dsp:spPr>
        <a:xfrm rot="10800000">
          <a:off x="0" y="1367"/>
          <a:ext cx="4754880" cy="1110382"/>
        </a:xfrm>
        <a:prstGeom prst="upArrowCallout">
          <a:avLst/>
        </a:prstGeom>
        <a:solidFill>
          <a:schemeClr val="accent1">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i="0" kern="1200" baseline="0"/>
            <a:t>Kauppa todettiin pätemättömäksi OikTL 33§:n nojalla: </a:t>
          </a:r>
          <a:endParaRPr lang="fi-FI" sz="1800" kern="1200"/>
        </a:p>
      </dsp:txBody>
      <dsp:txXfrm rot="10800000">
        <a:off x="0" y="1367"/>
        <a:ext cx="4754880" cy="72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197ED-7167-48C5-97EB-87CF7AB522FE}">
      <dsp:nvSpPr>
        <dsp:cNvPr id="0" name=""/>
        <dsp:cNvSpPr/>
      </dsp:nvSpPr>
      <dsp:spPr>
        <a:xfrm>
          <a:off x="64007" y="0"/>
          <a:ext cx="4023360" cy="4023360"/>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8EDA1-1B5F-44FE-A399-BACCB7E82ED6}">
      <dsp:nvSpPr>
        <dsp:cNvPr id="0" name=""/>
        <dsp:cNvSpPr/>
      </dsp:nvSpPr>
      <dsp:spPr>
        <a:xfrm>
          <a:off x="2075687" y="402728"/>
          <a:ext cx="2615184" cy="71508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t>Markkinariski – korvattava vahinko? </a:t>
          </a:r>
          <a:endParaRPr lang="fi-FI" sz="1300" kern="1200"/>
        </a:p>
      </dsp:txBody>
      <dsp:txXfrm>
        <a:off x="2110595" y="437636"/>
        <a:ext cx="2545368" cy="645273"/>
      </dsp:txXfrm>
    </dsp:sp>
    <dsp:sp modelId="{C732EB53-21DA-4A26-B6A1-3B153B1BE5B1}">
      <dsp:nvSpPr>
        <dsp:cNvPr id="0" name=""/>
        <dsp:cNvSpPr/>
      </dsp:nvSpPr>
      <dsp:spPr>
        <a:xfrm>
          <a:off x="2075687" y="1207204"/>
          <a:ext cx="2615184" cy="71508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i="0" kern="1200" baseline="0"/>
            <a:t>Hintamuutoksiin vaikuttavien tekijöiden pelkistäminen vaikeaa</a:t>
          </a:r>
          <a:endParaRPr lang="fi-FI" sz="1300" kern="1200"/>
        </a:p>
        <a:p>
          <a:pPr marL="57150" lvl="1" indent="-57150" algn="l" defTabSz="444500">
            <a:lnSpc>
              <a:spcPct val="90000"/>
            </a:lnSpc>
            <a:spcBef>
              <a:spcPct val="0"/>
            </a:spcBef>
            <a:spcAft>
              <a:spcPct val="15000"/>
            </a:spcAft>
            <a:buChar char="•"/>
          </a:pPr>
          <a:r>
            <a:rPr lang="en-US" sz="1000" kern="1200"/>
            <a:t>Markkinapsykologia ym. </a:t>
          </a:r>
          <a:endParaRPr lang="fi-FI" sz="1000" kern="1200"/>
        </a:p>
      </dsp:txBody>
      <dsp:txXfrm>
        <a:off x="2110595" y="1242112"/>
        <a:ext cx="2545368" cy="645273"/>
      </dsp:txXfrm>
    </dsp:sp>
    <dsp:sp modelId="{7E4A1324-CE7F-454B-A4BA-A8741A538B9B}">
      <dsp:nvSpPr>
        <dsp:cNvPr id="0" name=""/>
        <dsp:cNvSpPr/>
      </dsp:nvSpPr>
      <dsp:spPr>
        <a:xfrm>
          <a:off x="2075687" y="2011680"/>
          <a:ext cx="2615184" cy="71508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t>Portfolioteoria </a:t>
          </a:r>
          <a:endParaRPr lang="fi-FI" sz="1300" kern="1200"/>
        </a:p>
      </dsp:txBody>
      <dsp:txXfrm>
        <a:off x="2110595" y="2046588"/>
        <a:ext cx="2545368" cy="645273"/>
      </dsp:txXfrm>
    </dsp:sp>
    <dsp:sp modelId="{038147C5-0479-41E1-B071-DE27C3F08DB1}">
      <dsp:nvSpPr>
        <dsp:cNvPr id="0" name=""/>
        <dsp:cNvSpPr/>
      </dsp:nvSpPr>
      <dsp:spPr>
        <a:xfrm>
          <a:off x="2075687" y="2816155"/>
          <a:ext cx="2615184" cy="71508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baseline="0"/>
            <a:t>Lisääntyneen riskin merkitys kausaliteettiarvioinnissa?</a:t>
          </a:r>
          <a:endParaRPr lang="fi-FI" sz="1300" kern="1200"/>
        </a:p>
      </dsp:txBody>
      <dsp:txXfrm>
        <a:off x="2110595" y="2851063"/>
        <a:ext cx="2545368" cy="6452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E1410-5AEA-4066-BE29-925AB88E6351}">
      <dsp:nvSpPr>
        <dsp:cNvPr id="0" name=""/>
        <dsp:cNvSpPr/>
      </dsp:nvSpPr>
      <dsp:spPr>
        <a:xfrm>
          <a:off x="0" y="0"/>
          <a:ext cx="47548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E4D51-2264-414C-8642-6C67E9D7DAF2}">
      <dsp:nvSpPr>
        <dsp:cNvPr id="0" name=""/>
        <dsp:cNvSpPr/>
      </dsp:nvSpPr>
      <dsp:spPr>
        <a:xfrm>
          <a:off x="0" y="0"/>
          <a:ext cx="950976" cy="201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kern="1200" baseline="0"/>
            <a:t>Systeeminen riski (markkinariski) </a:t>
          </a:r>
          <a:endParaRPr lang="fi-FI" sz="1000" kern="1200"/>
        </a:p>
      </dsp:txBody>
      <dsp:txXfrm>
        <a:off x="0" y="0"/>
        <a:ext cx="950976" cy="2011680"/>
      </dsp:txXfrm>
    </dsp:sp>
    <dsp:sp modelId="{36EB6FB5-FE81-40F4-8049-355737A6AC5B}">
      <dsp:nvSpPr>
        <dsp:cNvPr id="0" name=""/>
        <dsp:cNvSpPr/>
      </dsp:nvSpPr>
      <dsp:spPr>
        <a:xfrm>
          <a:off x="1022299" y="46755"/>
          <a:ext cx="3732580" cy="93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dirty="0" err="1"/>
            <a:t>Salkun</a:t>
          </a:r>
          <a:r>
            <a:rPr lang="en-US" sz="1600" b="0" i="0" kern="1200" baseline="0" dirty="0"/>
            <a:t> </a:t>
          </a:r>
          <a:r>
            <a:rPr lang="en-US" sz="1600" b="0" i="0" kern="1200" baseline="0" dirty="0" err="1"/>
            <a:t>hajauttaminen</a:t>
          </a:r>
          <a:r>
            <a:rPr lang="en-US" sz="1600" b="0" i="0" kern="1200" baseline="0" dirty="0"/>
            <a:t> </a:t>
          </a:r>
          <a:r>
            <a:rPr lang="en-US" sz="1600" b="0" i="0" kern="1200" baseline="0" dirty="0" err="1"/>
            <a:t>ei</a:t>
          </a:r>
          <a:r>
            <a:rPr lang="en-US" sz="1600" b="0" i="0" kern="1200" baseline="0" dirty="0"/>
            <a:t> </a:t>
          </a:r>
          <a:r>
            <a:rPr lang="en-US" sz="1600" b="0" i="0" kern="1200" baseline="0"/>
            <a:t>suojaa</a:t>
          </a:r>
          <a:endParaRPr lang="fi-FI" sz="1600" kern="1200" dirty="0"/>
        </a:p>
      </dsp:txBody>
      <dsp:txXfrm>
        <a:off x="1022299" y="46755"/>
        <a:ext cx="3732580" cy="935116"/>
      </dsp:txXfrm>
    </dsp:sp>
    <dsp:sp modelId="{93D14B9A-2009-40C8-9397-C43A93D687CF}">
      <dsp:nvSpPr>
        <dsp:cNvPr id="0" name=""/>
        <dsp:cNvSpPr/>
      </dsp:nvSpPr>
      <dsp:spPr>
        <a:xfrm>
          <a:off x="950976" y="981872"/>
          <a:ext cx="380390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DCFB8A-2F25-4E81-9817-571BF973CEF5}">
      <dsp:nvSpPr>
        <dsp:cNvPr id="0" name=""/>
        <dsp:cNvSpPr/>
      </dsp:nvSpPr>
      <dsp:spPr>
        <a:xfrm>
          <a:off x="1022299" y="1028628"/>
          <a:ext cx="3732580" cy="93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Ei oikeuta vahingonkorvaukseen</a:t>
          </a:r>
          <a:endParaRPr lang="fi-FI" sz="1600" kern="1200"/>
        </a:p>
      </dsp:txBody>
      <dsp:txXfrm>
        <a:off x="1022299" y="1028628"/>
        <a:ext cx="3732580" cy="935116"/>
      </dsp:txXfrm>
    </dsp:sp>
    <dsp:sp modelId="{E0684887-A728-4B4B-A6AC-9204932FF6B3}">
      <dsp:nvSpPr>
        <dsp:cNvPr id="0" name=""/>
        <dsp:cNvSpPr/>
      </dsp:nvSpPr>
      <dsp:spPr>
        <a:xfrm>
          <a:off x="950976" y="1963745"/>
          <a:ext cx="380390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CB3DEA-C6E5-4F74-AECB-7BA3EAB97832}">
      <dsp:nvSpPr>
        <dsp:cNvPr id="0" name=""/>
        <dsp:cNvSpPr/>
      </dsp:nvSpPr>
      <dsp:spPr>
        <a:xfrm>
          <a:off x="0" y="2011680"/>
          <a:ext cx="475488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9B8F6-2F59-4F80-9BEA-4A0D34CB0BE5}">
      <dsp:nvSpPr>
        <dsp:cNvPr id="0" name=""/>
        <dsp:cNvSpPr/>
      </dsp:nvSpPr>
      <dsp:spPr>
        <a:xfrm>
          <a:off x="0" y="2011680"/>
          <a:ext cx="950976" cy="201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kern="1200" baseline="0"/>
            <a:t>Ei-systeeminen riski </a:t>
          </a:r>
          <a:endParaRPr lang="fi-FI" sz="1000" kern="1200"/>
        </a:p>
      </dsp:txBody>
      <dsp:txXfrm>
        <a:off x="0" y="2011680"/>
        <a:ext cx="950976" cy="2011680"/>
      </dsp:txXfrm>
    </dsp:sp>
    <dsp:sp modelId="{883B140D-1B5C-4530-97EA-4A1C4AE61D7D}">
      <dsp:nvSpPr>
        <dsp:cNvPr id="0" name=""/>
        <dsp:cNvSpPr/>
      </dsp:nvSpPr>
      <dsp:spPr>
        <a:xfrm>
          <a:off x="1022299" y="2058435"/>
          <a:ext cx="3732580" cy="93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ß –kerroin: arvopaperin ja koko markkinan volatiliteetin välinen suhde</a:t>
          </a:r>
          <a:endParaRPr lang="fi-FI" sz="1600" kern="1200"/>
        </a:p>
      </dsp:txBody>
      <dsp:txXfrm>
        <a:off x="1022299" y="2058435"/>
        <a:ext cx="3732580" cy="935116"/>
      </dsp:txXfrm>
    </dsp:sp>
    <dsp:sp modelId="{3C7A4460-297D-444B-9F72-4DB194F398C4}">
      <dsp:nvSpPr>
        <dsp:cNvPr id="0" name=""/>
        <dsp:cNvSpPr/>
      </dsp:nvSpPr>
      <dsp:spPr>
        <a:xfrm>
          <a:off x="950976" y="2993552"/>
          <a:ext cx="380390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3555DD-54A8-4DD8-9B3A-668D95DA44D7}">
      <dsp:nvSpPr>
        <dsp:cNvPr id="0" name=""/>
        <dsp:cNvSpPr/>
      </dsp:nvSpPr>
      <dsp:spPr>
        <a:xfrm>
          <a:off x="1022299" y="3040308"/>
          <a:ext cx="3732580" cy="935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baseline="0"/>
            <a:t>ß –kerroin voi olla apuväline virheellisen tiedon vaikutuksen pelkistämiseksi arvopaperin kurssikehityksestä tappion arvioinnissa </a:t>
          </a:r>
          <a:endParaRPr lang="fi-FI" sz="1600" kern="1200"/>
        </a:p>
      </dsp:txBody>
      <dsp:txXfrm>
        <a:off x="1022299" y="3040308"/>
        <a:ext cx="3732580" cy="935116"/>
      </dsp:txXfrm>
    </dsp:sp>
    <dsp:sp modelId="{8428B7D2-B600-4BE2-B47A-ED6D76E415F8}">
      <dsp:nvSpPr>
        <dsp:cNvPr id="0" name=""/>
        <dsp:cNvSpPr/>
      </dsp:nvSpPr>
      <dsp:spPr>
        <a:xfrm>
          <a:off x="950976" y="3975425"/>
          <a:ext cx="380390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BBF7F-90BD-4FFE-A84F-5374DF26BDCF}">
      <dsp:nvSpPr>
        <dsp:cNvPr id="0" name=""/>
        <dsp:cNvSpPr/>
      </dsp:nvSpPr>
      <dsp:spPr>
        <a:xfrm>
          <a:off x="0" y="0"/>
          <a:ext cx="4023360" cy="4023360"/>
        </a:xfrm>
        <a:prstGeom prst="pie">
          <a:avLst>
            <a:gd name="adj1" fmla="val 5400000"/>
            <a:gd name="adj2" fmla="val 1620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4D2C94D-3347-4539-B4F4-52745400847B}">
      <dsp:nvSpPr>
        <dsp:cNvPr id="0" name=""/>
        <dsp:cNvSpPr/>
      </dsp:nvSpPr>
      <dsp:spPr>
        <a:xfrm>
          <a:off x="2011680" y="0"/>
          <a:ext cx="7708393" cy="402336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Esim. tiedonantovelvollisuuksien rikkominen: </a:t>
          </a:r>
          <a:endParaRPr lang="fi-FI" sz="1900" kern="1200"/>
        </a:p>
      </dsp:txBody>
      <dsp:txXfrm>
        <a:off x="2011680" y="0"/>
        <a:ext cx="3854196" cy="643737"/>
      </dsp:txXfrm>
    </dsp:sp>
    <dsp:sp modelId="{72E30E67-82B4-4A2B-8990-FC463D5D06DC}">
      <dsp:nvSpPr>
        <dsp:cNvPr id="0" name=""/>
        <dsp:cNvSpPr/>
      </dsp:nvSpPr>
      <dsp:spPr>
        <a:xfrm>
          <a:off x="422452" y="643737"/>
          <a:ext cx="3178454" cy="3178454"/>
        </a:xfrm>
        <a:prstGeom prst="pie">
          <a:avLst>
            <a:gd name="adj1" fmla="val 5400000"/>
            <a:gd name="adj2" fmla="val 16200000"/>
          </a:avLst>
        </a:prstGeom>
        <a:solidFill>
          <a:schemeClr val="accent3">
            <a:hueOff val="-308516"/>
            <a:satOff val="-5418"/>
            <a:lumOff val="-9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B450EFB-63AB-4AF0-8CE6-6B8B586021E6}">
      <dsp:nvSpPr>
        <dsp:cNvPr id="0" name=""/>
        <dsp:cNvSpPr/>
      </dsp:nvSpPr>
      <dsp:spPr>
        <a:xfrm>
          <a:off x="2011680" y="643737"/>
          <a:ext cx="7708393" cy="3178454"/>
        </a:xfrm>
        <a:prstGeom prst="rect">
          <a:avLst/>
        </a:prstGeom>
        <a:solidFill>
          <a:schemeClr val="lt1">
            <a:alpha val="90000"/>
            <a:hueOff val="0"/>
            <a:satOff val="0"/>
            <a:lumOff val="0"/>
            <a:alphaOff val="0"/>
          </a:schemeClr>
        </a:solidFill>
        <a:ln w="9525" cap="flat" cmpd="sng" algn="ctr">
          <a:solidFill>
            <a:schemeClr val="accent3">
              <a:hueOff val="-308516"/>
              <a:satOff val="-5418"/>
              <a:lumOff val="-98"/>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Edellyttääkö kausaliteetti todistettua luottamusta information?</a:t>
          </a:r>
          <a:r>
            <a:rPr lang="fi-FI" sz="1900" kern="1200"/>
            <a:t> </a:t>
          </a:r>
        </a:p>
      </dsp:txBody>
      <dsp:txXfrm>
        <a:off x="2011680" y="643737"/>
        <a:ext cx="3854196" cy="643737"/>
      </dsp:txXfrm>
    </dsp:sp>
    <dsp:sp modelId="{C0930AA6-9980-4A1E-AFC2-5F13F2A33897}">
      <dsp:nvSpPr>
        <dsp:cNvPr id="0" name=""/>
        <dsp:cNvSpPr/>
      </dsp:nvSpPr>
      <dsp:spPr>
        <a:xfrm>
          <a:off x="844905" y="1287475"/>
          <a:ext cx="2333548" cy="2333548"/>
        </a:xfrm>
        <a:prstGeom prst="pie">
          <a:avLst>
            <a:gd name="adj1" fmla="val 5400000"/>
            <a:gd name="adj2" fmla="val 16200000"/>
          </a:avLst>
        </a:prstGeom>
        <a:solidFill>
          <a:schemeClr val="accent3">
            <a:hueOff val="-617032"/>
            <a:satOff val="-10836"/>
            <a:lumOff val="-19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3071AED-E1B4-4E60-A8DA-2374CB37F18C}">
      <dsp:nvSpPr>
        <dsp:cNvPr id="0" name=""/>
        <dsp:cNvSpPr/>
      </dsp:nvSpPr>
      <dsp:spPr>
        <a:xfrm>
          <a:off x="2011680" y="1287475"/>
          <a:ext cx="7708393" cy="2333548"/>
        </a:xfrm>
        <a:prstGeom prst="rect">
          <a:avLst/>
        </a:prstGeom>
        <a:solidFill>
          <a:schemeClr val="lt1">
            <a:alpha val="90000"/>
            <a:hueOff val="0"/>
            <a:satOff val="0"/>
            <a:lumOff val="0"/>
            <a:alphaOff val="0"/>
          </a:schemeClr>
        </a:solidFill>
        <a:ln w="9525" cap="flat" cmpd="sng" algn="ctr">
          <a:solidFill>
            <a:schemeClr val="accent3">
              <a:hueOff val="-617032"/>
              <a:satOff val="-10836"/>
              <a:lumOff val="-196"/>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Tällaista luottamusta ei ehkä tarvita </a:t>
          </a:r>
          <a:endParaRPr lang="fi-FI" sz="1900" kern="1200"/>
        </a:p>
      </dsp:txBody>
      <dsp:txXfrm>
        <a:off x="2011680" y="1287475"/>
        <a:ext cx="3854196" cy="643737"/>
      </dsp:txXfrm>
    </dsp:sp>
    <dsp:sp modelId="{4496EE71-E380-4F8A-88B4-29FBCA9FA397}">
      <dsp:nvSpPr>
        <dsp:cNvPr id="0" name=""/>
        <dsp:cNvSpPr/>
      </dsp:nvSpPr>
      <dsp:spPr>
        <a:xfrm>
          <a:off x="1267358" y="1931212"/>
          <a:ext cx="1488643" cy="1488643"/>
        </a:xfrm>
        <a:prstGeom prst="pie">
          <a:avLst>
            <a:gd name="adj1" fmla="val 5400000"/>
            <a:gd name="adj2" fmla="val 16200000"/>
          </a:avLst>
        </a:prstGeom>
        <a:solidFill>
          <a:schemeClr val="accent3">
            <a:hueOff val="-925547"/>
            <a:satOff val="-16253"/>
            <a:lumOff val="-29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5FD0404-E8A8-46BF-98FE-63ABF1108AE5}">
      <dsp:nvSpPr>
        <dsp:cNvPr id="0" name=""/>
        <dsp:cNvSpPr/>
      </dsp:nvSpPr>
      <dsp:spPr>
        <a:xfrm>
          <a:off x="2011680" y="1931212"/>
          <a:ext cx="7708393" cy="1488643"/>
        </a:xfrm>
        <a:prstGeom prst="rect">
          <a:avLst/>
        </a:prstGeom>
        <a:solidFill>
          <a:schemeClr val="lt1">
            <a:alpha val="90000"/>
            <a:hueOff val="0"/>
            <a:satOff val="0"/>
            <a:lumOff val="0"/>
            <a:alphaOff val="0"/>
          </a:schemeClr>
        </a:solidFill>
        <a:ln w="9525" cap="flat" cmpd="sng" algn="ctr">
          <a:solidFill>
            <a:schemeClr val="accent3">
              <a:hueOff val="-925547"/>
              <a:satOff val="-16253"/>
              <a:lumOff val="-294"/>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Käytännössä luottamuksen todistaminen on hankalaa </a:t>
          </a:r>
          <a:endParaRPr lang="fi-FI" sz="1900" kern="1200"/>
        </a:p>
      </dsp:txBody>
      <dsp:txXfrm>
        <a:off x="2011680" y="1931212"/>
        <a:ext cx="3854196" cy="643737"/>
      </dsp:txXfrm>
    </dsp:sp>
    <dsp:sp modelId="{7EE4783A-E01F-4506-9525-90CA7A3C960D}">
      <dsp:nvSpPr>
        <dsp:cNvPr id="0" name=""/>
        <dsp:cNvSpPr/>
      </dsp:nvSpPr>
      <dsp:spPr>
        <a:xfrm>
          <a:off x="1689811" y="2574950"/>
          <a:ext cx="643737" cy="643737"/>
        </a:xfrm>
        <a:prstGeom prst="pie">
          <a:avLst>
            <a:gd name="adj1" fmla="val 5400000"/>
            <a:gd name="adj2" fmla="val 16200000"/>
          </a:avLst>
        </a:prstGeom>
        <a:solidFill>
          <a:schemeClr val="accent3">
            <a:hueOff val="-1234063"/>
            <a:satOff val="-21671"/>
            <a:lumOff val="-39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2C62708-2758-4122-A152-5DF7298E2ECB}">
      <dsp:nvSpPr>
        <dsp:cNvPr id="0" name=""/>
        <dsp:cNvSpPr/>
      </dsp:nvSpPr>
      <dsp:spPr>
        <a:xfrm>
          <a:off x="2011680" y="2574950"/>
          <a:ext cx="7708393" cy="643737"/>
        </a:xfrm>
        <a:prstGeom prst="rect">
          <a:avLst/>
        </a:prstGeom>
        <a:solidFill>
          <a:schemeClr val="lt1">
            <a:alpha val="90000"/>
            <a:hueOff val="0"/>
            <a:satOff val="0"/>
            <a:lumOff val="0"/>
            <a:alphaOff val="0"/>
          </a:schemeClr>
        </a:solidFill>
        <a:ln w="9525" cap="flat" cmpd="sng" algn="ctr">
          <a:solidFill>
            <a:schemeClr val="accent3">
              <a:hueOff val="-1234063"/>
              <a:satOff val="-21671"/>
              <a:lumOff val="-392"/>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b="0" i="0" kern="1200" baseline="0"/>
            <a:t>Normien tarkoituksena on turvata markkinoiden luotettava toiminta</a:t>
          </a:r>
          <a:endParaRPr lang="fi-FI" sz="1900" kern="1200"/>
        </a:p>
      </dsp:txBody>
      <dsp:txXfrm>
        <a:off x="2011680" y="2574950"/>
        <a:ext cx="3854196" cy="643737"/>
      </dsp:txXfrm>
    </dsp:sp>
    <dsp:sp modelId="{A40B9D0A-FC19-4706-BB1B-816D3E78AE0C}">
      <dsp:nvSpPr>
        <dsp:cNvPr id="0" name=""/>
        <dsp:cNvSpPr/>
      </dsp:nvSpPr>
      <dsp:spPr>
        <a:xfrm>
          <a:off x="5865876" y="643737"/>
          <a:ext cx="3854196" cy="64373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a:t>“</a:t>
          </a:r>
          <a:r>
            <a:rPr lang="en-US" sz="1900" b="0" i="0" kern="1200" baseline="0"/>
            <a:t>Would have purchased anyway” –argumentti? </a:t>
          </a:r>
          <a:endParaRPr lang="fi-FI" sz="1900" kern="1200"/>
        </a:p>
      </dsp:txBody>
      <dsp:txXfrm>
        <a:off x="5865876" y="643737"/>
        <a:ext cx="3854196" cy="6437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D872C-E25A-4A62-A257-474F10C5223B}">
      <dsp:nvSpPr>
        <dsp:cNvPr id="0" name=""/>
        <dsp:cNvSpPr/>
      </dsp:nvSpPr>
      <dsp:spPr>
        <a:xfrm>
          <a:off x="3901" y="251"/>
          <a:ext cx="971227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i-FI" sz="4100" b="0" i="0" kern="1200" baseline="0"/>
            <a:t>Korvausvaatimuksen </a:t>
          </a:r>
          <a:r>
            <a:rPr lang="fi-FI" sz="4100" kern="1200"/>
            <a:t>hyväksymisedellytykset (USA:n oikeuskäytäntö): </a:t>
          </a:r>
          <a:r>
            <a:rPr lang="fi-FI" sz="4100" b="0" i="0" kern="1200" baseline="0"/>
            <a:t> </a:t>
          </a:r>
          <a:endParaRPr lang="fi-FI" sz="4100" kern="1200"/>
        </a:p>
      </dsp:txBody>
      <dsp:txXfrm>
        <a:off x="59081" y="55431"/>
        <a:ext cx="9601910" cy="1773625"/>
      </dsp:txXfrm>
    </dsp:sp>
    <dsp:sp modelId="{FC353B95-D5FE-46FC-933B-A43F5CC6F5D0}">
      <dsp:nvSpPr>
        <dsp:cNvPr id="0" name=""/>
        <dsp:cNvSpPr/>
      </dsp:nvSpPr>
      <dsp:spPr>
        <a:xfrm>
          <a:off x="3901"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(1) </a:t>
          </a:r>
          <a:r>
            <a:rPr lang="fi-FI" sz="1400" kern="1200"/>
            <a:t>vastaajan toimesta oli julkaistu markkinoille puutteellista tai virheellistä </a:t>
          </a:r>
          <a:r>
            <a:rPr lang="fi-FI" sz="1400" b="0" i="0" kern="1200" baseline="0"/>
            <a:t>informaatiota</a:t>
          </a:r>
          <a:endParaRPr lang="fi-FI" sz="1400" kern="1200"/>
        </a:p>
      </dsp:txBody>
      <dsp:txXfrm>
        <a:off x="57211" y="2192433"/>
        <a:ext cx="1713520" cy="1777365"/>
      </dsp:txXfrm>
    </dsp:sp>
    <dsp:sp modelId="{0CB88517-1D88-44D4-8072-FBE8CCB6B734}">
      <dsp:nvSpPr>
        <dsp:cNvPr id="0" name=""/>
        <dsp:cNvSpPr/>
      </dsp:nvSpPr>
      <dsp:spPr>
        <a:xfrm>
          <a:off x="1976933"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(2) informaation puutteellisuus tai virheellisyys oli olennainen </a:t>
          </a:r>
          <a:endParaRPr lang="fi-FI" sz="1400" kern="1200"/>
        </a:p>
      </dsp:txBody>
      <dsp:txXfrm>
        <a:off x="2030243" y="2192433"/>
        <a:ext cx="1713520" cy="1777365"/>
      </dsp:txXfrm>
    </dsp:sp>
    <dsp:sp modelId="{F8C4432A-D5AE-4F7F-BE7F-60DC7060F3C9}">
      <dsp:nvSpPr>
        <dsp:cNvPr id="0" name=""/>
        <dsp:cNvSpPr/>
      </dsp:nvSpPr>
      <dsp:spPr>
        <a:xfrm>
          <a:off x="3949966"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(3) arvopapereilla käytiin kauppaa tehokkailla markkinoilla</a:t>
          </a:r>
          <a:endParaRPr lang="fi-FI" sz="1400" kern="1200"/>
        </a:p>
      </dsp:txBody>
      <dsp:txXfrm>
        <a:off x="4003276" y="2192433"/>
        <a:ext cx="1713520" cy="1777365"/>
      </dsp:txXfrm>
    </dsp:sp>
    <dsp:sp modelId="{075E91FD-5804-4226-9DE8-503D8970803F}">
      <dsp:nvSpPr>
        <dsp:cNvPr id="0" name=""/>
        <dsp:cNvSpPr/>
      </dsp:nvSpPr>
      <dsp:spPr>
        <a:xfrm>
          <a:off x="5922998"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(4) informaation puutteellisuus tai virheellisyys oli omiaan saamaan normaalin sijoittajan arvioimaan </a:t>
          </a:r>
          <a:r>
            <a:rPr lang="fi-FI" sz="1400" kern="1200"/>
            <a:t>väärin kyseisen arvopaperin arvoa</a:t>
          </a:r>
          <a:r>
            <a:rPr lang="fi-FI" sz="1400" b="0" i="0" kern="1200" baseline="0"/>
            <a:t>, ja </a:t>
          </a:r>
          <a:endParaRPr lang="fi-FI" sz="1400" kern="1200"/>
        </a:p>
      </dsp:txBody>
      <dsp:txXfrm>
        <a:off x="5976308" y="2192433"/>
        <a:ext cx="1713520" cy="1777365"/>
      </dsp:txXfrm>
    </dsp:sp>
    <dsp:sp modelId="{597DF52B-AD44-4C79-ACBB-1DAF817C47D5}">
      <dsp:nvSpPr>
        <dsp:cNvPr id="0" name=""/>
        <dsp:cNvSpPr/>
      </dsp:nvSpPr>
      <dsp:spPr>
        <a:xfrm>
          <a:off x="7896031" y="2139123"/>
          <a:ext cx="1820140" cy="1883985"/>
        </a:xfrm>
        <a:prstGeom prst="roundRect">
          <a:avLst>
            <a:gd name="adj" fmla="val 10000"/>
          </a:avLst>
        </a:prstGeom>
        <a:solidFill>
          <a:schemeClr val="l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baseline="0"/>
            <a:t>(5) kantaja kävi kauppaa väärän informaation julkaisemisen ja korjaamisen välisenä aikana </a:t>
          </a:r>
          <a:endParaRPr lang="fi-FI" sz="1400" kern="1200"/>
        </a:p>
      </dsp:txBody>
      <dsp:txXfrm>
        <a:off x="7949341" y="2192433"/>
        <a:ext cx="1713520" cy="17773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D8319-322D-4379-B11D-66FD5099E4D3}">
      <dsp:nvSpPr>
        <dsp:cNvPr id="0" name=""/>
        <dsp:cNvSpPr/>
      </dsp:nvSpPr>
      <dsp:spPr>
        <a:xfrm>
          <a:off x="0" y="4320"/>
          <a:ext cx="9720072" cy="1233179"/>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dirty="0" err="1"/>
            <a:t>Hintakehitys</a:t>
          </a:r>
          <a:r>
            <a:rPr lang="en-US" sz="3400" b="0" i="0" kern="1200" baseline="0" dirty="0"/>
            <a:t> </a:t>
          </a:r>
          <a:r>
            <a:rPr lang="en-US" sz="3400" b="0" i="0" kern="1200" baseline="0" dirty="0" err="1"/>
            <a:t>ilmaisee</a:t>
          </a:r>
          <a:r>
            <a:rPr lang="en-US" sz="3400" b="0" i="0" kern="1200" baseline="0" dirty="0"/>
            <a:t> </a:t>
          </a:r>
          <a:r>
            <a:rPr lang="en-US" sz="3400" b="0" i="0" kern="1200" baseline="0" dirty="0" err="1"/>
            <a:t>kaiken</a:t>
          </a:r>
          <a:r>
            <a:rPr lang="en-US" sz="3400" b="0" i="0" kern="1200" baseline="0" dirty="0"/>
            <a:t> </a:t>
          </a:r>
          <a:r>
            <a:rPr lang="en-US" sz="3400" b="0" i="0" kern="1200" baseline="0" dirty="0" err="1"/>
            <a:t>relevantin</a:t>
          </a:r>
          <a:r>
            <a:rPr lang="en-US" sz="3400" b="0" i="0" kern="1200" baseline="0" dirty="0"/>
            <a:t> </a:t>
          </a:r>
          <a:r>
            <a:rPr lang="en-US" sz="3400" b="0" i="0" kern="1200" baseline="0" dirty="0" err="1"/>
            <a:t>informaation</a:t>
          </a:r>
          <a:r>
            <a:rPr lang="en-US" sz="3400" b="0" i="0" kern="1200" baseline="0" dirty="0"/>
            <a:t> </a:t>
          </a:r>
          <a:r>
            <a:rPr lang="en-US" sz="3400" b="0" i="0" kern="1200" baseline="0" dirty="0" err="1"/>
            <a:t>sijoittajalle</a:t>
          </a:r>
          <a:r>
            <a:rPr lang="en-US" sz="3400" b="0" i="0" kern="1200" baseline="0" dirty="0"/>
            <a:t> </a:t>
          </a:r>
          <a:endParaRPr lang="fi-FI" sz="3400" kern="1200" dirty="0"/>
        </a:p>
      </dsp:txBody>
      <dsp:txXfrm>
        <a:off x="60199" y="64519"/>
        <a:ext cx="9599674" cy="1112781"/>
      </dsp:txXfrm>
    </dsp:sp>
    <dsp:sp modelId="{3CA97B50-8028-4113-B9BC-338948BC0682}">
      <dsp:nvSpPr>
        <dsp:cNvPr id="0" name=""/>
        <dsp:cNvSpPr/>
      </dsp:nvSpPr>
      <dsp:spPr>
        <a:xfrm>
          <a:off x="0" y="1237500"/>
          <a:ext cx="9720072"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Arvopaperin hinnan arvioiminen ei perustu liikkeeseenlaskijayrityksen taloudellisen aseman arvioon </a:t>
          </a:r>
          <a:endParaRPr lang="fi-FI" sz="2700" kern="1200"/>
        </a:p>
      </dsp:txBody>
      <dsp:txXfrm>
        <a:off x="0" y="1237500"/>
        <a:ext cx="9720072" cy="774180"/>
      </dsp:txXfrm>
    </dsp:sp>
    <dsp:sp modelId="{EBC2183C-B9FA-4D1F-BF51-9A8BAD34165C}">
      <dsp:nvSpPr>
        <dsp:cNvPr id="0" name=""/>
        <dsp:cNvSpPr/>
      </dsp:nvSpPr>
      <dsp:spPr>
        <a:xfrm>
          <a:off x="0" y="2011680"/>
          <a:ext cx="9720072" cy="1233179"/>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0" i="0" kern="1200" baseline="0"/>
            <a:t>Vrt. </a:t>
          </a:r>
          <a:r>
            <a:rPr lang="en-US" sz="3400" b="0" i="1" kern="1200" baseline="0"/>
            <a:t>Information Theory of investment behavior </a:t>
          </a:r>
          <a:endParaRPr lang="fi-FI" sz="3400" kern="1200"/>
        </a:p>
      </dsp:txBody>
      <dsp:txXfrm>
        <a:off x="60199" y="2071879"/>
        <a:ext cx="9599674" cy="1112781"/>
      </dsp:txXfrm>
    </dsp:sp>
    <dsp:sp modelId="{8F6C8ABC-91E7-4A44-8CE9-FB7149CA78A6}">
      <dsp:nvSpPr>
        <dsp:cNvPr id="0" name=""/>
        <dsp:cNvSpPr/>
      </dsp:nvSpPr>
      <dsp:spPr>
        <a:xfrm>
          <a:off x="0" y="3244859"/>
          <a:ext cx="9720072"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2"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Sijoittaja hakee kaiken mahdollisen informaation ja analysoi sitä sijoituspäätöksen perusteeksi </a:t>
          </a:r>
          <a:endParaRPr lang="fi-FI" sz="2700" kern="1200"/>
        </a:p>
      </dsp:txBody>
      <dsp:txXfrm>
        <a:off x="0" y="3244859"/>
        <a:ext cx="9720072" cy="7741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1AC5C-6AA8-46AC-974A-75E7CD34D283}">
      <dsp:nvSpPr>
        <dsp:cNvPr id="0" name=""/>
        <dsp:cNvSpPr/>
      </dsp:nvSpPr>
      <dsp:spPr>
        <a:xfrm>
          <a:off x="4860036" y="1713296"/>
          <a:ext cx="3438511" cy="596766"/>
        </a:xfrm>
        <a:custGeom>
          <a:avLst/>
          <a:gdLst/>
          <a:ahLst/>
          <a:cxnLst/>
          <a:rect l="0" t="0" r="0" b="0"/>
          <a:pathLst>
            <a:path>
              <a:moveTo>
                <a:pt x="0" y="0"/>
              </a:moveTo>
              <a:lnTo>
                <a:pt x="0" y="298383"/>
              </a:lnTo>
              <a:lnTo>
                <a:pt x="3438511" y="298383"/>
              </a:lnTo>
              <a:lnTo>
                <a:pt x="3438511" y="596766"/>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F97AE-0335-45AD-A2B4-44363388D31F}">
      <dsp:nvSpPr>
        <dsp:cNvPr id="0" name=""/>
        <dsp:cNvSpPr/>
      </dsp:nvSpPr>
      <dsp:spPr>
        <a:xfrm>
          <a:off x="4814316" y="1713296"/>
          <a:ext cx="91440" cy="596766"/>
        </a:xfrm>
        <a:custGeom>
          <a:avLst/>
          <a:gdLst/>
          <a:ahLst/>
          <a:cxnLst/>
          <a:rect l="0" t="0" r="0" b="0"/>
          <a:pathLst>
            <a:path>
              <a:moveTo>
                <a:pt x="45720" y="0"/>
              </a:moveTo>
              <a:lnTo>
                <a:pt x="45720" y="596766"/>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C79CB-02D1-4A25-8ECA-BA4B9A701700}">
      <dsp:nvSpPr>
        <dsp:cNvPr id="0" name=""/>
        <dsp:cNvSpPr/>
      </dsp:nvSpPr>
      <dsp:spPr>
        <a:xfrm>
          <a:off x="1421525" y="1713296"/>
          <a:ext cx="3438511" cy="596766"/>
        </a:xfrm>
        <a:custGeom>
          <a:avLst/>
          <a:gdLst/>
          <a:ahLst/>
          <a:cxnLst/>
          <a:rect l="0" t="0" r="0" b="0"/>
          <a:pathLst>
            <a:path>
              <a:moveTo>
                <a:pt x="3438511" y="0"/>
              </a:moveTo>
              <a:lnTo>
                <a:pt x="3438511" y="298383"/>
              </a:lnTo>
              <a:lnTo>
                <a:pt x="0" y="298383"/>
              </a:lnTo>
              <a:lnTo>
                <a:pt x="0" y="596766"/>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94367F-C0D6-4284-83A9-CC2709A5A4F2}">
      <dsp:nvSpPr>
        <dsp:cNvPr id="0" name=""/>
        <dsp:cNvSpPr/>
      </dsp:nvSpPr>
      <dsp:spPr>
        <a:xfrm>
          <a:off x="3439164" y="292424"/>
          <a:ext cx="2841744" cy="142087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i-FI" sz="3100" kern="1200"/>
            <a:t>Markkinoiden tehokkuus </a:t>
          </a:r>
        </a:p>
      </dsp:txBody>
      <dsp:txXfrm>
        <a:off x="3439164" y="292424"/>
        <a:ext cx="2841744" cy="1420872"/>
      </dsp:txXfrm>
    </dsp:sp>
    <dsp:sp modelId="{0A497CFF-B7F3-454A-A4E6-A157EE963CE4}">
      <dsp:nvSpPr>
        <dsp:cNvPr id="0" name=""/>
        <dsp:cNvSpPr/>
      </dsp:nvSpPr>
      <dsp:spPr>
        <a:xfrm>
          <a:off x="652" y="2310063"/>
          <a:ext cx="2841744" cy="142087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i-FI" sz="3100" kern="1200"/>
            <a:t>Informatiivinen tehokkuus </a:t>
          </a:r>
        </a:p>
      </dsp:txBody>
      <dsp:txXfrm>
        <a:off x="652" y="2310063"/>
        <a:ext cx="2841744" cy="1420872"/>
      </dsp:txXfrm>
    </dsp:sp>
    <dsp:sp modelId="{0BBC64D3-FCA9-4A1C-AD75-AB650E353277}">
      <dsp:nvSpPr>
        <dsp:cNvPr id="0" name=""/>
        <dsp:cNvSpPr/>
      </dsp:nvSpPr>
      <dsp:spPr>
        <a:xfrm>
          <a:off x="3439164" y="2310063"/>
          <a:ext cx="2841744" cy="142087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i-FI" sz="3100" kern="1200"/>
            <a:t>Allokatiivinen tehokkuus </a:t>
          </a:r>
        </a:p>
      </dsp:txBody>
      <dsp:txXfrm>
        <a:off x="3439164" y="2310063"/>
        <a:ext cx="2841744" cy="1420872"/>
      </dsp:txXfrm>
    </dsp:sp>
    <dsp:sp modelId="{9DE8B235-9891-4201-882A-AD8FFA8BA06B}">
      <dsp:nvSpPr>
        <dsp:cNvPr id="0" name=""/>
        <dsp:cNvSpPr/>
      </dsp:nvSpPr>
      <dsp:spPr>
        <a:xfrm>
          <a:off x="6877675" y="2310063"/>
          <a:ext cx="2841744" cy="1420872"/>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fi-FI" sz="3100" kern="1200"/>
            <a:t>Operationaalinen tehokkuus </a:t>
          </a:r>
        </a:p>
      </dsp:txBody>
      <dsp:txXfrm>
        <a:off x="6877675" y="2310063"/>
        <a:ext cx="2841744" cy="142087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6C639-8820-442A-A4F3-8B09572AC3E3}" type="datetimeFigureOut">
              <a:rPr lang="fi-FI" smtClean="0"/>
              <a:t>28.11.2022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3E209-E8D1-4675-A392-DF7042CC6E3A}" type="slidenum">
              <a:rPr lang="fi-FI" smtClean="0"/>
              <a:t>‹#›</a:t>
            </a:fld>
            <a:endParaRPr lang="fi-FI"/>
          </a:p>
        </p:txBody>
      </p:sp>
    </p:spTree>
    <p:extLst>
      <p:ext uri="{BB962C8B-B14F-4D97-AF65-F5344CB8AC3E}">
        <p14:creationId xmlns:p14="http://schemas.microsoft.com/office/powerpoint/2010/main" val="267173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271344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037B13A-51E6-4AAE-92A5-AE7344F3EC08}" type="datetime1">
              <a:rPr lang="fi-FI" smtClean="0">
                <a:solidFill>
                  <a:prstClr val="black">
                    <a:tint val="75000"/>
                  </a:prstClr>
                </a:solidFill>
              </a:rPr>
              <a:t>28.11.2022</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12</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743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B90FAD7B-7933-4B11-B93F-BA15F9547504}" type="datetime1">
              <a:rPr lang="fi-FI" smtClean="0">
                <a:solidFill>
                  <a:prstClr val="black">
                    <a:tint val="75000"/>
                  </a:prstClr>
                </a:solidFill>
              </a:rPr>
              <a:t>28.11.2022</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12</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5905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1" name="Content Placeholder 10"/>
          <p:cNvSpPr>
            <a:spLocks noGrp="1"/>
          </p:cNvSpPr>
          <p:nvPr>
            <p:ph sz="quarter" idx="14"/>
          </p:nvPr>
        </p:nvSpPr>
        <p:spPr>
          <a:xfrm>
            <a:off x="617746" y="1513934"/>
            <a:ext cx="531743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0" name="Content Placeholder 10"/>
          <p:cNvSpPr>
            <a:spLocks noGrp="1"/>
          </p:cNvSpPr>
          <p:nvPr>
            <p:ph sz="quarter" idx="18"/>
          </p:nvPr>
        </p:nvSpPr>
        <p:spPr>
          <a:xfrm>
            <a:off x="6250147" y="1513934"/>
            <a:ext cx="531743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73D86FB8-4EE7-4997-9728-4CCD7557CA9F}" type="datetime1">
              <a:rPr lang="fi-FI" smtClean="0">
                <a:solidFill>
                  <a:prstClr val="black">
                    <a:tint val="75000"/>
                  </a:prstClr>
                </a:solidFill>
              </a:rPr>
              <a:t>28.11.2022</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12</a:t>
            </a: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740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19" y="1700810"/>
            <a:ext cx="10943167" cy="354279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89643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9" y="1701163"/>
            <a:ext cx="10943167" cy="3542438"/>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54344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624416" y="1702080"/>
            <a:ext cx="10944000" cy="35424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7" name="Subtitle 2"/>
          <p:cNvSpPr>
            <a:spLocks noGrp="1"/>
          </p:cNvSpPr>
          <p:nvPr>
            <p:ph type="subTitle" idx="1"/>
          </p:nvPr>
        </p:nvSpPr>
        <p:spPr>
          <a:xfrm>
            <a:off x="624419" y="5315698"/>
            <a:ext cx="7184597"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2083321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624420" y="1989288"/>
            <a:ext cx="4425969" cy="3232900"/>
          </a:xfrm>
          <a:prstGeom prst="rect">
            <a:avLst/>
          </a:prstGeom>
        </p:spPr>
        <p:txBody>
          <a:bodyPr lIns="0" tIns="0" rIns="0" bIns="0" anchor="t">
            <a:noAutofit/>
          </a:bodyPr>
          <a:lstStyle>
            <a:lvl1pPr algn="l">
              <a:lnSpc>
                <a:spcPct val="80000"/>
              </a:lnSpc>
              <a:defRPr sz="6000" b="1" spc="-2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7" name="Subtitle 2"/>
          <p:cNvSpPr>
            <a:spLocks noGrp="1"/>
          </p:cNvSpPr>
          <p:nvPr>
            <p:ph type="subTitle" idx="1"/>
          </p:nvPr>
        </p:nvSpPr>
        <p:spPr>
          <a:xfrm>
            <a:off x="624420" y="5438088"/>
            <a:ext cx="4425969"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a:t>Click</a:t>
            </a:r>
            <a:r>
              <a:rPr lang="fi-FI" dirty="0"/>
              <a:t> to </a:t>
            </a:r>
            <a:r>
              <a:rPr lang="fi-FI" dirty="0" err="1"/>
              <a:t>edit</a:t>
            </a:r>
            <a:r>
              <a:rPr lang="fi-FI" dirty="0"/>
              <a:t> </a:t>
            </a:r>
            <a:r>
              <a:rPr lang="fi-FI" dirty="0" err="1"/>
              <a:t>Master</a:t>
            </a:r>
            <a:r>
              <a:rPr lang="fi-FI" dirty="0"/>
              <a:t> </a:t>
            </a:r>
            <a:r>
              <a:rPr lang="fi-FI" dirty="0" err="1"/>
              <a:t>subtitle</a:t>
            </a:r>
            <a:r>
              <a:rPr lang="fi-FI" dirty="0"/>
              <a:t> </a:t>
            </a:r>
            <a:r>
              <a:rPr lang="fi-FI" dirty="0" err="1"/>
              <a:t>style</a:t>
            </a:r>
            <a:endParaRPr lang="en-US" dirty="0"/>
          </a:p>
        </p:txBody>
      </p:sp>
      <p:sp>
        <p:nvSpPr>
          <p:cNvPr id="4" name="Picture Placeholder 3"/>
          <p:cNvSpPr>
            <a:spLocks noGrp="1"/>
          </p:cNvSpPr>
          <p:nvPr>
            <p:ph type="pic" sz="quarter" idx="10"/>
          </p:nvPr>
        </p:nvSpPr>
        <p:spPr>
          <a:xfrm>
            <a:off x="5799016" y="180000"/>
            <a:ext cx="6172923" cy="6498000"/>
          </a:xfrm>
          <a:prstGeom prst="rect">
            <a:avLst/>
          </a:prstGeom>
        </p:spPr>
        <p:txBody>
          <a:bodyPr vert="horz"/>
          <a:lstStyle/>
          <a:p>
            <a:pPr lvl="0"/>
            <a:endParaRPr lang="fi-FI" noProof="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2877469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24419" y="1912267"/>
            <a:ext cx="10943167"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cxnSp>
        <p:nvCxnSpPr>
          <p:cNvPr id="7" name="Straight Connector 4"/>
          <p:cNvCxnSpPr/>
          <p:nvPr userDrawn="1"/>
        </p:nvCxnSpPr>
        <p:spPr>
          <a:xfrm>
            <a:off x="624419" y="5848350"/>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7" cy="1149120"/>
          </a:xfrm>
          <a:prstGeom prst="rect">
            <a:avLst/>
          </a:prstGeom>
        </p:spPr>
      </p:pic>
    </p:spTree>
    <p:extLst>
      <p:ext uri="{BB962C8B-B14F-4D97-AF65-F5344CB8AC3E}">
        <p14:creationId xmlns:p14="http://schemas.microsoft.com/office/powerpoint/2010/main" val="3137831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07CBBCE8-84F4-498D-9021-C1785C710DC9}" type="datetime1">
              <a:rPr lang="fi-FI" smtClean="0">
                <a:solidFill>
                  <a:prstClr val="black">
                    <a:tint val="75000"/>
                  </a:prstClr>
                </a:solidFill>
              </a:rPr>
              <a:t>28.11.2022</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en-US">
                <a:solidFill>
                  <a:prstClr val="black">
                    <a:tint val="75000"/>
                  </a:prstClr>
                </a:solidFill>
              </a:rPr>
              <a:t>Rahoitusmarkkinaoikeus luento 12</a:t>
            </a: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1731982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1" name="Content Placeholder 10"/>
          <p:cNvSpPr>
            <a:spLocks noGrp="1"/>
          </p:cNvSpPr>
          <p:nvPr>
            <p:ph sz="quarter" idx="14"/>
          </p:nvPr>
        </p:nvSpPr>
        <p:spPr>
          <a:xfrm>
            <a:off x="617746" y="1513934"/>
            <a:ext cx="531743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40" name="Content Placeholder 10"/>
          <p:cNvSpPr>
            <a:spLocks noGrp="1"/>
          </p:cNvSpPr>
          <p:nvPr>
            <p:ph sz="quarter" idx="18"/>
          </p:nvPr>
        </p:nvSpPr>
        <p:spPr>
          <a:xfrm>
            <a:off x="6250147" y="1513934"/>
            <a:ext cx="5317439"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2B8FA5BE-392F-4CAE-A668-E5919956B5DB}" type="datetime1">
              <a:rPr lang="fi-FI" smtClean="0">
                <a:solidFill>
                  <a:prstClr val="black">
                    <a:tint val="75000"/>
                  </a:prstClr>
                </a:solidFill>
              </a:rPr>
              <a:t>28.11.2022</a:t>
            </a:fld>
            <a:endParaRPr lang="fi-FI">
              <a:solidFill>
                <a:prstClr val="black">
                  <a:tint val="75000"/>
                </a:prstClr>
              </a:solidFill>
            </a:endParaRPr>
          </a:p>
        </p:txBody>
      </p:sp>
      <p:sp>
        <p:nvSpPr>
          <p:cNvPr id="8" name="Footer Placeholder 11"/>
          <p:cNvSpPr>
            <a:spLocks noGrp="1"/>
          </p:cNvSpPr>
          <p:nvPr>
            <p:ph type="ftr" sz="quarter" idx="20"/>
          </p:nvPr>
        </p:nvSpPr>
        <p:spPr/>
        <p:txBody>
          <a:bodyPr/>
          <a:lstStyle>
            <a:lvl1pPr>
              <a:defRPr/>
            </a:lvl1pPr>
          </a:lstStyle>
          <a:p>
            <a:pPr>
              <a:defRPr/>
            </a:pPr>
            <a:r>
              <a:rPr lang="en-US">
                <a:solidFill>
                  <a:prstClr val="black">
                    <a:tint val="75000"/>
                  </a:prstClr>
                </a:solidFill>
              </a:rPr>
              <a:t>Rahoitusmarkkinaoikeus luento 12</a:t>
            </a:r>
            <a:endParaRPr lang="fi-FI">
              <a:solidFill>
                <a:prstClr val="black">
                  <a:tint val="75000"/>
                </a:prstClr>
              </a:solidFill>
            </a:endParaRPr>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solidFill>
                  <a:prstClr val="black">
                    <a:tint val="75000"/>
                  </a:prstClr>
                </a:solidFill>
              </a:rPr>
              <a:pPr>
                <a:defRPr/>
              </a:pPr>
              <a:t>‹#›</a:t>
            </a:fld>
            <a:endParaRPr lang="fi-FI">
              <a:solidFill>
                <a:prstClr val="black">
                  <a:tint val="75000"/>
                </a:prstClr>
              </a:solidFill>
            </a:endParaRPr>
          </a:p>
        </p:txBody>
      </p:sp>
      <p:cxnSp>
        <p:nvCxnSpPr>
          <p:cNvPr id="13"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355643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2367384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3217576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1592813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32944158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84865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629162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9087DFF7-7FE3-4E84-A8DB-B4D674DB9692}" type="datetime1">
              <a:rPr lang="fi-FI" smtClean="0">
                <a:solidFill>
                  <a:prstClr val="black">
                    <a:tint val="75000"/>
                  </a:prstClr>
                </a:solidFill>
              </a:rPr>
              <a:t>28.11.2022</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12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2551465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7F183BF0-2E31-4308-8F2C-9224989787D4}" type="datetime1">
              <a:rPr lang="fi-FI" smtClean="0">
                <a:solidFill>
                  <a:prstClr val="black">
                    <a:tint val="75000"/>
                  </a:prstClr>
                </a:solidFill>
              </a:rPr>
              <a:t>28.11.2022</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12</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705838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6140A974-2EB5-4F00-8563-93BF3EA14AC0}" type="datetime1">
              <a:rPr lang="fi-FI" smtClean="0"/>
              <a:t>28.11.2022</a:t>
            </a:fld>
            <a:endParaRPr lang="en-US"/>
          </a:p>
        </p:txBody>
      </p:sp>
    </p:spTree>
    <p:extLst>
      <p:ext uri="{BB962C8B-B14F-4D97-AF65-F5344CB8AC3E}">
        <p14:creationId xmlns:p14="http://schemas.microsoft.com/office/powerpoint/2010/main" val="4025803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B1F58CD8-70CC-4BA8-B13A-0F2310618063}" type="datetime1">
              <a:rPr lang="fi-FI" smtClean="0">
                <a:solidFill>
                  <a:prstClr val="black">
                    <a:tint val="75000"/>
                  </a:prstClr>
                </a:solidFill>
              </a:rPr>
              <a:t>28.11.2022</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12</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4553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0A825E3C-F448-4857-B487-2FDA738859A7}" type="datetime1">
              <a:rPr lang="fi-FI" smtClean="0">
                <a:solidFill>
                  <a:prstClr val="black">
                    <a:tint val="75000"/>
                  </a:prstClr>
                </a:solidFill>
              </a:rPr>
              <a:t>28.11.2022</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12</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169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2459777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lgn="l">
              <a:defRPr/>
            </a:lvl1pPr>
          </a:lstStyle>
          <a:p>
            <a:fld id="{6420ACDE-81DD-40A4-BA94-8D98AD70B0B3}" type="datetime1">
              <a:rPr lang="fi-FI" smtClean="0"/>
              <a:t>28.11.2022</a:t>
            </a:fld>
            <a:endParaRPr lang="en-US" dirty="0"/>
          </a:p>
        </p:txBody>
      </p:sp>
      <p:sp>
        <p:nvSpPr>
          <p:cNvPr id="5" name="Footer Placeholder 4"/>
          <p:cNvSpPr>
            <a:spLocks noGrp="1"/>
          </p:cNvSpPr>
          <p:nvPr>
            <p:ph type="ftr" sz="quarter" idx="11"/>
          </p:nvPr>
        </p:nvSpPr>
        <p:spPr/>
        <p:txBody>
          <a:bodyPr/>
          <a:lstStyle/>
          <a:p>
            <a:r>
              <a:rPr lang="en-US"/>
              <a:t>Rahoitusmarkkinaoikeus luento 12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005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C21B9F00-9960-4CEB-B2DA-664328DB52C8}" type="datetime1">
              <a:rPr lang="fi-FI" smtClean="0"/>
              <a:t>28.11.2022</a:t>
            </a:fld>
            <a:endParaRPr lang="en-US" dirty="0"/>
          </a:p>
        </p:txBody>
      </p:sp>
      <p:sp>
        <p:nvSpPr>
          <p:cNvPr id="5" name="Footer Placeholder 4"/>
          <p:cNvSpPr>
            <a:spLocks noGrp="1"/>
          </p:cNvSpPr>
          <p:nvPr>
            <p:ph type="ftr" sz="quarter" idx="11"/>
          </p:nvPr>
        </p:nvSpPr>
        <p:spPr/>
        <p:txBody>
          <a:bodyPr/>
          <a:lstStyle/>
          <a:p>
            <a:r>
              <a:rPr lang="en-US"/>
              <a:t>Rahoitusmarkkinaoikeus luento 12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5163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i-FI"/>
              <a:t>Muokkaa ots. perustyyl. napsautt.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4156730-C875-4876-848B-6E2B77E7CE00}" type="datetime1">
              <a:rPr lang="fi-FI" smtClean="0"/>
              <a:t>28.11.2022</a:t>
            </a:fld>
            <a:endParaRPr lang="en-US" dirty="0"/>
          </a:p>
        </p:txBody>
      </p:sp>
      <p:sp>
        <p:nvSpPr>
          <p:cNvPr id="5" name="Footer Placeholder 4"/>
          <p:cNvSpPr>
            <a:spLocks noGrp="1"/>
          </p:cNvSpPr>
          <p:nvPr>
            <p:ph type="ftr" sz="quarter" idx="11"/>
          </p:nvPr>
        </p:nvSpPr>
        <p:spPr/>
        <p:txBody>
          <a:bodyPr/>
          <a:lstStyle/>
          <a:p>
            <a:r>
              <a:rPr lang="en-US"/>
              <a:t>Rahoitusmarkkinaoikeus luento 12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487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i-FI"/>
              <a:t>Muokkaa ots. perustyyl. napsautt.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D6FA1232-7D9B-428A-9889-389AF9D994B8}" type="datetime1">
              <a:rPr lang="fi-FI" smtClean="0"/>
              <a:t>28.11.2022</a:t>
            </a:fld>
            <a:endParaRPr lang="en-US" dirty="0"/>
          </a:p>
        </p:txBody>
      </p:sp>
      <p:sp>
        <p:nvSpPr>
          <p:cNvPr id="6" name="Footer Placeholder 5"/>
          <p:cNvSpPr>
            <a:spLocks noGrp="1"/>
          </p:cNvSpPr>
          <p:nvPr>
            <p:ph type="ftr" sz="quarter" idx="11"/>
          </p:nvPr>
        </p:nvSpPr>
        <p:spPr/>
        <p:txBody>
          <a:bodyPr/>
          <a:lstStyle/>
          <a:p>
            <a:r>
              <a:rPr lang="en-US"/>
              <a:t>Rahoitusmarkkinaoikeus luento 12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816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2412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a:t>Muokkaa tekstin perustyylejä napsauttamalla</a:t>
            </a:r>
          </a:p>
        </p:txBody>
      </p:sp>
      <p:sp>
        <p:nvSpPr>
          <p:cNvPr id="6" name="Content Placeholder 5"/>
          <p:cNvSpPr>
            <a:spLocks noGrp="1"/>
          </p:cNvSpPr>
          <p:nvPr>
            <p:ph sz="quarter" idx="4"/>
          </p:nvPr>
        </p:nvSpPr>
        <p:spPr>
          <a:xfrm>
            <a:off x="599088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90F67AAA-0140-4438-A345-9CD2A96E1B65}" type="datetime1">
              <a:rPr lang="fi-FI" smtClean="0"/>
              <a:t>28.11.2022</a:t>
            </a:fld>
            <a:endParaRPr lang="en-US" dirty="0"/>
          </a:p>
        </p:txBody>
      </p:sp>
      <p:sp>
        <p:nvSpPr>
          <p:cNvPr id="8" name="Footer Placeholder 7"/>
          <p:cNvSpPr>
            <a:spLocks noGrp="1"/>
          </p:cNvSpPr>
          <p:nvPr>
            <p:ph type="ftr" sz="quarter" idx="11"/>
          </p:nvPr>
        </p:nvSpPr>
        <p:spPr/>
        <p:txBody>
          <a:bodyPr/>
          <a:lstStyle/>
          <a:p>
            <a:r>
              <a:rPr lang="en-US"/>
              <a:t>Rahoitusmarkkinaoikeus luento 12</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0485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6BCF26A5-EE73-4863-B2B8-A090FB9F55D9}" type="datetime1">
              <a:rPr lang="fi-FI" smtClean="0"/>
              <a:t>28.11.2022</a:t>
            </a:fld>
            <a:endParaRPr lang="en-US" dirty="0"/>
          </a:p>
        </p:txBody>
      </p:sp>
      <p:sp>
        <p:nvSpPr>
          <p:cNvPr id="4" name="Footer Placeholder 3"/>
          <p:cNvSpPr>
            <a:spLocks noGrp="1"/>
          </p:cNvSpPr>
          <p:nvPr>
            <p:ph type="ftr" sz="quarter" idx="11"/>
          </p:nvPr>
        </p:nvSpPr>
        <p:spPr/>
        <p:txBody>
          <a:bodyPr/>
          <a:lstStyle/>
          <a:p>
            <a:r>
              <a:rPr lang="en-US"/>
              <a:t>Rahoitusmarkkinaoikeus luento 12</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1178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13614-AF49-4712-8979-B4C16E4E6C33}" type="datetime1">
              <a:rPr lang="fi-FI" smtClean="0"/>
              <a:t>28.11.2022</a:t>
            </a:fld>
            <a:endParaRPr lang="en-US" dirty="0"/>
          </a:p>
        </p:txBody>
      </p:sp>
      <p:sp>
        <p:nvSpPr>
          <p:cNvPr id="3" name="Footer Placeholder 2"/>
          <p:cNvSpPr>
            <a:spLocks noGrp="1"/>
          </p:cNvSpPr>
          <p:nvPr>
            <p:ph type="ftr" sz="quarter" idx="11"/>
          </p:nvPr>
        </p:nvSpPr>
        <p:spPr/>
        <p:txBody>
          <a:bodyPr/>
          <a:lstStyle/>
          <a:p>
            <a:r>
              <a:rPr lang="en-US"/>
              <a:t>Rahoitusmarkkinaoikeus luento 12</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4873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i-FI"/>
              <a:t>Muokkaa ots. perustyyl. napsautt.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1B90819-DE1F-4417-A325-C0C28AD31C44}" type="datetime1">
              <a:rPr lang="fi-FI" smtClean="0"/>
              <a:t>28.11.2022</a:t>
            </a:fld>
            <a:endParaRPr lang="en-US" dirty="0"/>
          </a:p>
        </p:txBody>
      </p:sp>
      <p:sp>
        <p:nvSpPr>
          <p:cNvPr id="6" name="Footer Placeholder 5"/>
          <p:cNvSpPr>
            <a:spLocks noGrp="1"/>
          </p:cNvSpPr>
          <p:nvPr>
            <p:ph type="ftr" sz="quarter" idx="11"/>
          </p:nvPr>
        </p:nvSpPr>
        <p:spPr/>
        <p:txBody>
          <a:bodyPr/>
          <a:lstStyle/>
          <a:p>
            <a:r>
              <a:rPr lang="en-US"/>
              <a:t>Rahoitusmarkkinaoikeus luento 12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4513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C0F88453-B916-4980-9823-739FD24A639C}" type="datetime1">
              <a:rPr lang="fi-FI" smtClean="0"/>
              <a:t>28.11.2022</a:t>
            </a:fld>
            <a:endParaRPr lang="en-US" dirty="0"/>
          </a:p>
        </p:txBody>
      </p:sp>
      <p:sp>
        <p:nvSpPr>
          <p:cNvPr id="6" name="Footer Placeholder 5"/>
          <p:cNvSpPr>
            <a:spLocks noGrp="1"/>
          </p:cNvSpPr>
          <p:nvPr>
            <p:ph type="ftr" sz="quarter" idx="11"/>
          </p:nvPr>
        </p:nvSpPr>
        <p:spPr/>
        <p:txBody>
          <a:bodyPr/>
          <a:lstStyle/>
          <a:p>
            <a:r>
              <a:rPr lang="en-US"/>
              <a:t>Rahoitusmarkkinaoikeus luento 12</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7607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8F2BF285-87F6-49C1-98A7-F34CF82DC69D}" type="datetime1">
              <a:rPr lang="fi-FI" smtClean="0"/>
              <a:t>28.11.2022</a:t>
            </a:fld>
            <a:endParaRPr lang="en-US" dirty="0"/>
          </a:p>
        </p:txBody>
      </p:sp>
      <p:sp>
        <p:nvSpPr>
          <p:cNvPr id="5" name="Footer Placeholder 4"/>
          <p:cNvSpPr>
            <a:spLocks noGrp="1"/>
          </p:cNvSpPr>
          <p:nvPr>
            <p:ph type="ftr" sz="quarter" idx="11"/>
          </p:nvPr>
        </p:nvSpPr>
        <p:spPr/>
        <p:txBody>
          <a:bodyPr/>
          <a:lstStyle/>
          <a:p>
            <a:r>
              <a:rPr lang="en-US"/>
              <a:t>Rahoitusmarkkinaoikeus luento 12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2935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1510627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i-FI"/>
              <a:t>Muokkaa ots. perustyyl. napsautt.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26FA8E3-CE97-4428-AAA5-4E269A46F359}" type="datetime1">
              <a:rPr lang="fi-FI" smtClean="0"/>
              <a:t>28.11.2022</a:t>
            </a:fld>
            <a:endParaRPr lang="en-US" dirty="0"/>
          </a:p>
        </p:txBody>
      </p:sp>
      <p:sp>
        <p:nvSpPr>
          <p:cNvPr id="5" name="Footer Placeholder 4"/>
          <p:cNvSpPr>
            <a:spLocks noGrp="1"/>
          </p:cNvSpPr>
          <p:nvPr>
            <p:ph type="ftr" sz="quarter" idx="11"/>
          </p:nvPr>
        </p:nvSpPr>
        <p:spPr/>
        <p:txBody>
          <a:bodyPr/>
          <a:lstStyle/>
          <a:p>
            <a:r>
              <a:rPr lang="en-US"/>
              <a:t>Rahoitusmarkkinaoikeus luento 12</a:t>
            </a:r>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974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BF9AEA86-4485-4C8A-A2A6-7D6266DD833C}" type="datetime1">
              <a:rPr lang="fi-FI" smtClean="0">
                <a:solidFill>
                  <a:prstClr val="black">
                    <a:tint val="75000"/>
                  </a:prstClr>
                </a:solidFill>
              </a:rPr>
              <a:t>28.11.2022</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12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284372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p:cNvSpPr>
            <a:spLocks noGrp="1"/>
          </p:cNvSpPr>
          <p:nvPr>
            <p:ph type="dt" sz="half" idx="15"/>
          </p:nvPr>
        </p:nvSpPr>
        <p:spPr/>
        <p:txBody>
          <a:bodyPr/>
          <a:lstStyle>
            <a:lvl1pPr>
              <a:defRPr/>
            </a:lvl1pPr>
          </a:lstStyle>
          <a:p>
            <a:pPr>
              <a:defRPr/>
            </a:pPr>
            <a:fld id="{945B104D-D7E6-4B28-8407-FF82F750844E}" type="datetime1">
              <a:rPr lang="fi-FI" smtClean="0">
                <a:solidFill>
                  <a:prstClr val="black">
                    <a:tint val="75000"/>
                  </a:prstClr>
                </a:solidFill>
              </a:rPr>
              <a:t>28.11.2022</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r>
              <a:rPr lang="fi-FI">
                <a:solidFill>
                  <a:prstClr val="black">
                    <a:tint val="75000"/>
                  </a:prstClr>
                </a:solidFill>
              </a:rPr>
              <a:t>Financial Law Lecture 9a</a:t>
            </a: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cxnSp>
        <p:nvCxnSpPr>
          <p:cNvPr id="12" name="Straight Connector 4"/>
          <p:cNvCxnSpPr/>
          <p:nvPr userDrawn="1"/>
        </p:nvCxnSpPr>
        <p:spPr>
          <a:xfrm>
            <a:off x="624419"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2" y="5654880"/>
            <a:ext cx="2969529" cy="1149120"/>
          </a:xfrm>
          <a:prstGeom prst="rect">
            <a:avLst/>
          </a:prstGeom>
        </p:spPr>
      </p:pic>
    </p:spTree>
    <p:extLst>
      <p:ext uri="{BB962C8B-B14F-4D97-AF65-F5344CB8AC3E}">
        <p14:creationId xmlns:p14="http://schemas.microsoft.com/office/powerpoint/2010/main" val="274171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373324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1842E26F-B46E-4E3D-B186-CDB7BBC47D20}" type="datetime1">
              <a:rPr lang="fi-FI" smtClean="0">
                <a:solidFill>
                  <a:prstClr val="black">
                    <a:tint val="75000"/>
                  </a:prstClr>
                </a:solidFill>
              </a:rPr>
              <a:t>28.11.2022</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12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99082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DCC26F38-A9AB-4F84-BC11-9E0F4165A329}" type="datetime1">
              <a:rPr lang="fi-FI" smtClean="0">
                <a:solidFill>
                  <a:prstClr val="black">
                    <a:tint val="75000"/>
                  </a:prstClr>
                </a:solidFill>
              </a:rPr>
              <a:t>28.11.2022</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12</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1337200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FF7AD7E7-802C-4802-80A6-E3C1C63AAD7D}" type="datetime1">
              <a:rPr lang="fi-FI" smtClean="0"/>
              <a:t>28.11.2022</a:t>
            </a:fld>
            <a:endParaRPr lang="en-US"/>
          </a:p>
        </p:txBody>
      </p:sp>
    </p:spTree>
    <p:extLst>
      <p:ext uri="{BB962C8B-B14F-4D97-AF65-F5344CB8AC3E}">
        <p14:creationId xmlns:p14="http://schemas.microsoft.com/office/powerpoint/2010/main" val="144174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36E50B8F-0FEF-4A26-A899-663EF0D3A71C}" type="datetime1">
              <a:rPr lang="fi-FI" smtClean="0">
                <a:solidFill>
                  <a:prstClr val="black">
                    <a:tint val="75000"/>
                  </a:prstClr>
                </a:solidFill>
              </a:rPr>
              <a:t>28.11.2022</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12</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558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12</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685490E7-B843-4BFC-997A-07C72CE910DD}" type="datetime1">
              <a:rPr lang="fi-FI" smtClean="0">
                <a:solidFill>
                  <a:prstClr val="black">
                    <a:tint val="75000"/>
                  </a:prstClr>
                </a:solidFill>
                <a:ea typeface="ＭＳ Ｐゴシック" charset="0"/>
              </a:rPr>
              <a:t>28.11.2022</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290475700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742608" y="6021288"/>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r>
              <a:rPr lang="en-US">
                <a:solidFill>
                  <a:prstClr val="black">
                    <a:tint val="75000"/>
                  </a:prstClr>
                </a:solidFill>
                <a:ea typeface="ＭＳ Ｐゴシック" charset="0"/>
              </a:rPr>
              <a:t>Rahoitusmarkkinaoikeus luento 12</a:t>
            </a:r>
            <a:endParaRPr lang="fi-FI">
              <a:solidFill>
                <a:prstClr val="black">
                  <a:tint val="75000"/>
                </a:prstClr>
              </a:solidFill>
              <a:ea typeface="ＭＳ Ｐゴシック" charset="0"/>
            </a:endParaRPr>
          </a:p>
        </p:txBody>
      </p:sp>
      <p:sp>
        <p:nvSpPr>
          <p:cNvPr id="8" name="Date Placeholder 7"/>
          <p:cNvSpPr>
            <a:spLocks noGrp="1"/>
          </p:cNvSpPr>
          <p:nvPr>
            <p:ph type="dt" sz="half" idx="2"/>
          </p:nvPr>
        </p:nvSpPr>
        <p:spPr>
          <a:xfrm>
            <a:off x="6742608" y="6180039"/>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fld id="{CE2DAC1F-E92C-48D1-B2D4-28B1DDD9BD94}" type="datetime1">
              <a:rPr lang="fi-FI" smtClean="0">
                <a:solidFill>
                  <a:prstClr val="black">
                    <a:tint val="75000"/>
                  </a:prstClr>
                </a:solidFill>
                <a:ea typeface="ＭＳ Ｐゴシック" charset="0"/>
              </a:rPr>
              <a:t>28.11.2022</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742608" y="6365777"/>
            <a:ext cx="4826000" cy="161926"/>
          </a:xfrm>
          <a:prstGeom prst="rect">
            <a:avLst/>
          </a:prstGeom>
        </p:spPr>
        <p:txBody>
          <a:bodyPr vert="horz" lIns="91440" tIns="45720" rIns="0" bIns="45720" rtlCol="0" anchor="ctr"/>
          <a:lstStyle>
            <a:lvl1pPr algn="r">
              <a:defRPr sz="900">
                <a:solidFill>
                  <a:schemeClr val="tx1">
                    <a:tint val="75000"/>
                  </a:schemeClr>
                </a:solidFill>
              </a:defRPr>
            </a:lvl1pPr>
          </a:lstStyle>
          <a:p>
            <a:pPr defTabSz="457200" fontAlgn="base">
              <a:spcBef>
                <a:spcPct val="0"/>
              </a:spcBef>
              <a:spcAft>
                <a:spcPct val="0"/>
              </a:spcAft>
              <a:defRPr/>
            </a:pPr>
            <a:fld id="{805BCDE0-955E-2A43-932A-046BF80DB991}" type="slidenum">
              <a:rPr lang="fi-FI" smtClean="0">
                <a:solidFill>
                  <a:prstClr val="black">
                    <a:tint val="75000"/>
                  </a:prstClr>
                </a:solidFill>
                <a:ea typeface="ＭＳ Ｐゴシック" charset="0"/>
              </a:rPr>
              <a:pPr defTabSz="4572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131597550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12</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647E8C1E-EBF3-4948-B4C3-9969B148B12D}" type="datetime1">
              <a:rPr lang="fi-FI" smtClean="0">
                <a:solidFill>
                  <a:prstClr val="black">
                    <a:tint val="75000"/>
                  </a:prstClr>
                </a:solidFill>
                <a:ea typeface="ＭＳ Ｐゴシック" charset="0"/>
              </a:rPr>
              <a:t>28.11.2022</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71824887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363C23F-EE3F-47EE-B13F-574A13427B38}" type="datetime1">
              <a:rPr lang="fi-FI" smtClean="0"/>
              <a:t>28.11.2022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Rahoitusmarkkinaoikeus luento 12</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A98EE3D-8CD1-4C3F-BD1C-C98C9596463C}"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03023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hyperlink" Target="https://en.wikipedia.org/wiki/Capital_asset_pricing_model" TargetMode="External"/><Relationship Id="rId1" Type="http://schemas.openxmlformats.org/officeDocument/2006/relationships/slideLayout" Target="../slideLayouts/slideLayout4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hyperlink" Target="https://www.edilex.fi/smur/20120746" TargetMode="External"/><Relationship Id="rId1" Type="http://schemas.openxmlformats.org/officeDocument/2006/relationships/slideLayout" Target="../slideLayouts/slideLayout3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3.xml"/><Relationship Id="rId7" Type="http://schemas.openxmlformats.org/officeDocument/2006/relationships/oleObject" Target="../embeddings/oleObject1.bin"/><Relationship Id="rId2" Type="http://schemas.openxmlformats.org/officeDocument/2006/relationships/diagramData" Target="../diagrams/data3.xml"/><Relationship Id="rId1" Type="http://schemas.openxmlformats.org/officeDocument/2006/relationships/slideLayout" Target="../slideLayouts/slideLayout3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3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emf"/><Relationship Id="rId1" Type="http://schemas.openxmlformats.org/officeDocument/2006/relationships/slideLayout" Target="../slideLayouts/slideLayout3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3F0A38-043E-494E-91AE-96F2D052398A}"/>
              </a:ext>
            </a:extLst>
          </p:cNvPr>
          <p:cNvPicPr>
            <a:picLocks noChangeAspect="1"/>
          </p:cNvPicPr>
          <p:nvPr/>
        </p:nvPicPr>
        <p:blipFill rotWithShape="1">
          <a:blip r:embed="rId2"/>
          <a:srcRect t="4661"/>
          <a:stretch/>
        </p:blipFill>
        <p:spPr>
          <a:xfrm>
            <a:off x="-3047" y="10"/>
            <a:ext cx="12191999" cy="6857990"/>
          </a:xfrm>
          <a:prstGeom prst="rect">
            <a:avLst/>
          </a:prstGeom>
        </p:spPr>
      </p:pic>
      <p:sp>
        <p:nvSpPr>
          <p:cNvPr id="2" name="Otsikko 1">
            <a:extLst>
              <a:ext uri="{FF2B5EF4-FFF2-40B4-BE49-F238E27FC236}">
                <a16:creationId xmlns:a16="http://schemas.microsoft.com/office/drawing/2014/main" id="{E28F232C-25AB-4E00-B9C8-26C45266FAA2}"/>
              </a:ext>
            </a:extLst>
          </p:cNvPr>
          <p:cNvSpPr>
            <a:spLocks noGrp="1"/>
          </p:cNvSpPr>
          <p:nvPr>
            <p:ph type="ctrTitle"/>
          </p:nvPr>
        </p:nvSpPr>
        <p:spPr>
          <a:xfrm>
            <a:off x="1097280" y="325549"/>
            <a:ext cx="10058400" cy="3663755"/>
          </a:xfrm>
          <a:effectLst>
            <a:outerShdw blurRad="50800" dist="38100" dir="2700000" algn="tl" rotWithShape="0">
              <a:prstClr val="black">
                <a:alpha val="40000"/>
              </a:prstClr>
            </a:outerShdw>
          </a:effectLst>
        </p:spPr>
        <p:txBody>
          <a:bodyPr>
            <a:normAutofit/>
          </a:bodyPr>
          <a:lstStyle/>
          <a:p>
            <a:pPr algn="ctr"/>
            <a:r>
              <a:rPr lang="fi-FI" sz="3600" dirty="0">
                <a:solidFill>
                  <a:schemeClr val="bg1"/>
                </a:solidFill>
              </a:rPr>
              <a:t>Rahoitusmarkkinaoikeus </a:t>
            </a:r>
            <a:br>
              <a:rPr lang="fi-FI" sz="3600" dirty="0">
                <a:solidFill>
                  <a:schemeClr val="bg1"/>
                </a:solidFill>
              </a:rPr>
            </a:br>
            <a:r>
              <a:rPr lang="fi-FI" sz="3600">
                <a:solidFill>
                  <a:schemeClr val="bg1"/>
                </a:solidFill>
              </a:rPr>
              <a:t>Luento 12</a:t>
            </a:r>
            <a:endParaRPr lang="fi-FI" sz="3600" dirty="0">
              <a:solidFill>
                <a:schemeClr val="bg1"/>
              </a:solidFill>
            </a:endParaRPr>
          </a:p>
        </p:txBody>
      </p:sp>
      <p:sp>
        <p:nvSpPr>
          <p:cNvPr id="3" name="Alaotsikko 2">
            <a:extLst>
              <a:ext uri="{FF2B5EF4-FFF2-40B4-BE49-F238E27FC236}">
                <a16:creationId xmlns:a16="http://schemas.microsoft.com/office/drawing/2014/main" id="{FFB19D4D-00AF-45F4-A748-09AB2AB99269}"/>
              </a:ext>
            </a:extLst>
          </p:cNvPr>
          <p:cNvSpPr>
            <a:spLocks noGrp="1"/>
          </p:cNvSpPr>
          <p:nvPr>
            <p:ph type="subTitle" idx="1"/>
          </p:nvPr>
        </p:nvSpPr>
        <p:spPr>
          <a:xfrm>
            <a:off x="1100051" y="4158916"/>
            <a:ext cx="10058400" cy="1195834"/>
          </a:xfrm>
          <a:effectLst>
            <a:outerShdw blurRad="50800" dist="38100" dir="2700000" algn="tl" rotWithShape="0">
              <a:prstClr val="black">
                <a:alpha val="40000"/>
              </a:prstClr>
            </a:outerShdw>
          </a:effectLst>
        </p:spPr>
        <p:txBody>
          <a:bodyPr>
            <a:normAutofit/>
          </a:bodyPr>
          <a:lstStyle/>
          <a:p>
            <a:pPr algn="ctr"/>
            <a:r>
              <a:rPr lang="fi-FI" sz="1800" dirty="0">
                <a:solidFill>
                  <a:schemeClr val="bg1"/>
                </a:solidFill>
              </a:rPr>
              <a:t>Vahingonkorvaus rahoitusmarkkinoilla: markkinamekanismien häiriöistä </a:t>
            </a:r>
            <a:r>
              <a:rPr lang="fi-FI" sz="1800">
                <a:solidFill>
                  <a:schemeClr val="bg1"/>
                </a:solidFill>
              </a:rPr>
              <a:t>johtuvat vahingot</a:t>
            </a:r>
          </a:p>
        </p:txBody>
      </p:sp>
    </p:spTree>
    <p:extLst>
      <p:ext uri="{BB962C8B-B14F-4D97-AF65-F5344CB8AC3E}">
        <p14:creationId xmlns:p14="http://schemas.microsoft.com/office/powerpoint/2010/main" val="2252144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FDE5AE-6611-47C3-AF43-4527B89F0C2D}"/>
              </a:ext>
            </a:extLst>
          </p:cNvPr>
          <p:cNvSpPr>
            <a:spLocks noGrp="1"/>
          </p:cNvSpPr>
          <p:nvPr>
            <p:ph type="title"/>
          </p:nvPr>
        </p:nvSpPr>
        <p:spPr/>
        <p:txBody>
          <a:bodyPr/>
          <a:lstStyle/>
          <a:p>
            <a:pPr algn="ctr"/>
            <a:r>
              <a:rPr lang="en-US" altLang="fi-FI" dirty="0">
                <a:solidFill>
                  <a:srgbClr val="FF3300"/>
                </a:solidFill>
              </a:rPr>
              <a:t>Market Fraud Theory</a:t>
            </a:r>
            <a:endParaRPr lang="fi-FI" dirty="0"/>
          </a:p>
        </p:txBody>
      </p:sp>
      <p:graphicFrame>
        <p:nvGraphicFramePr>
          <p:cNvPr id="6" name="Sisällön paikkamerkki 5">
            <a:extLst>
              <a:ext uri="{FF2B5EF4-FFF2-40B4-BE49-F238E27FC236}">
                <a16:creationId xmlns:a16="http://schemas.microsoft.com/office/drawing/2014/main" id="{73904F0D-793C-4B67-8F3E-60F2459ECFF6}"/>
              </a:ext>
            </a:extLst>
          </p:cNvPr>
          <p:cNvGraphicFramePr>
            <a:graphicFrameLocks noGrp="1"/>
          </p:cNvGraphicFramePr>
          <p:nvPr>
            <p:ph idx="1"/>
            <p:extLst>
              <p:ext uri="{D42A27DB-BD31-4B8C-83A1-F6EECF244321}">
                <p14:modId xmlns:p14="http://schemas.microsoft.com/office/powerpoint/2010/main" val="1059483383"/>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7B3E061C-02DD-4B58-99E5-0003F1BB7317}"/>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D8101FCC-CA8F-415B-813E-83B6E2089C0B}"/>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24854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4DD872C-E25A-4A62-A257-474F10C5223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C353B95-D5FE-46FC-933B-A43F5CC6F5D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0CB88517-1D88-44D4-8072-FBE8CCB6B73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8C4432A-D5AE-4F7F-BE7F-60DC7060F3C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75E91FD-5804-4226-9DE8-503D8970803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97DF52B-AD44-4C79-ACBB-1DAF817C47D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2E637B-8D97-4B1A-B913-D4764741319C}"/>
              </a:ext>
            </a:extLst>
          </p:cNvPr>
          <p:cNvSpPr>
            <a:spLocks noGrp="1"/>
          </p:cNvSpPr>
          <p:nvPr>
            <p:ph type="title"/>
          </p:nvPr>
        </p:nvSpPr>
        <p:spPr/>
        <p:txBody>
          <a:bodyPr/>
          <a:lstStyle/>
          <a:p>
            <a:pPr algn="ctr"/>
            <a:r>
              <a:rPr kumimoji="0" lang="en-US" altLang="fi-FI" sz="3600" b="1" i="0" u="none" strike="noStrike" kern="1200" cap="none" spc="-100" normalizeH="0" baseline="0" noProof="0" dirty="0">
                <a:ln>
                  <a:noFill/>
                </a:ln>
                <a:solidFill>
                  <a:srgbClr val="FF3300"/>
                </a:solidFill>
                <a:effectLst/>
                <a:uLnTx/>
                <a:uFillTx/>
                <a:latin typeface="Arial"/>
                <a:ea typeface="ＭＳ Ｐゴシック" charset="0"/>
              </a:rPr>
              <a:t>Market Model for Investment Behavior </a:t>
            </a:r>
            <a:endParaRPr lang="fi-FI" dirty="0"/>
          </a:p>
        </p:txBody>
      </p:sp>
      <p:graphicFrame>
        <p:nvGraphicFramePr>
          <p:cNvPr id="6" name="Sisällön paikkamerkki 5">
            <a:extLst>
              <a:ext uri="{FF2B5EF4-FFF2-40B4-BE49-F238E27FC236}">
                <a16:creationId xmlns:a16="http://schemas.microsoft.com/office/drawing/2014/main" id="{73C91D57-2DA2-43B8-9231-946DC8E77CB2}"/>
              </a:ext>
            </a:extLst>
          </p:cNvPr>
          <p:cNvGraphicFramePr>
            <a:graphicFrameLocks noGrp="1"/>
          </p:cNvGraphicFramePr>
          <p:nvPr>
            <p:ph idx="1"/>
            <p:extLst>
              <p:ext uri="{D42A27DB-BD31-4B8C-83A1-F6EECF244321}">
                <p14:modId xmlns:p14="http://schemas.microsoft.com/office/powerpoint/2010/main" val="145586746"/>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C68384B-423F-4D6F-BE16-8B4DD7EBC0FF}"/>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B52EC07F-3F85-42B9-AA4D-9F682000FA60}"/>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00568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E43D8319-322D-4379-B11D-66FD5099E4D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CA97B50-8028-4113-B9BC-338948BC068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EBC2183C-B9FA-4D1F-BF51-9A8BAD34165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F6C8ABC-91E7-4A44-8CE9-FB7149CA78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CA81A9-32B3-437F-9438-64CC33632373}"/>
              </a:ext>
            </a:extLst>
          </p:cNvPr>
          <p:cNvSpPr>
            <a:spLocks noGrp="1"/>
          </p:cNvSpPr>
          <p:nvPr>
            <p:ph type="title"/>
          </p:nvPr>
        </p:nvSpPr>
        <p:spPr/>
        <p:txBody>
          <a:bodyPr/>
          <a:lstStyle/>
          <a:p>
            <a:pPr algn="ctr"/>
            <a:r>
              <a:rPr lang="fi-FI" dirty="0"/>
              <a:t>Markkinoiden tehokkuus </a:t>
            </a:r>
          </a:p>
        </p:txBody>
      </p:sp>
      <p:graphicFrame>
        <p:nvGraphicFramePr>
          <p:cNvPr id="6" name="Sisällön paikkamerkki 5">
            <a:extLst>
              <a:ext uri="{FF2B5EF4-FFF2-40B4-BE49-F238E27FC236}">
                <a16:creationId xmlns:a16="http://schemas.microsoft.com/office/drawing/2014/main" id="{4C271333-10FF-4191-9BDA-26F9D9DFDE75}"/>
              </a:ext>
            </a:extLst>
          </p:cNvPr>
          <p:cNvGraphicFramePr>
            <a:graphicFrameLocks noGrp="1"/>
          </p:cNvGraphicFramePr>
          <p:nvPr>
            <p:ph idx="1"/>
            <p:extLst>
              <p:ext uri="{D42A27DB-BD31-4B8C-83A1-F6EECF244321}">
                <p14:modId xmlns:p14="http://schemas.microsoft.com/office/powerpoint/2010/main" val="3086246097"/>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C1D78F46-2C9F-46B6-98E0-5D92734551ED}"/>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85FD5E37-7F57-43F4-8726-12A0CEBC841E}"/>
              </a:ext>
            </a:extLst>
          </p:cNvPr>
          <p:cNvSpPr>
            <a:spLocks noGrp="1"/>
          </p:cNvSpPr>
          <p:nvPr>
            <p:ph type="sldNum" sz="quarter" idx="12"/>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36901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E94367F-C0D6-4284-83A9-CC2709A5A4F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F1C79CB-02D1-4A25-8ECA-BA4B9A70170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0A497CFF-B7F3-454A-A4E6-A157EE963CE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C7FF97AE-0335-45AD-A2B4-44363388D31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0BBC64D3-FCA9-4A1C-AD75-AB650E35327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5731AC5C-6AA8-46AC-974A-75E7CD34D28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9DE8B235-9891-4201-882A-AD8FFA8BA0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7F662A-3B09-4664-AC94-A08C1E3B13A5}"/>
              </a:ext>
            </a:extLst>
          </p:cNvPr>
          <p:cNvSpPr>
            <a:spLocks noGrp="1"/>
          </p:cNvSpPr>
          <p:nvPr>
            <p:ph type="title"/>
          </p:nvPr>
        </p:nvSpPr>
        <p:spPr/>
        <p:txBody>
          <a:bodyPr/>
          <a:lstStyle/>
          <a:p>
            <a:pPr algn="ctr"/>
            <a:r>
              <a:rPr kumimoji="0" lang="en-US" altLang="fi-FI" sz="3600" b="1" i="0" u="none" strike="noStrike" kern="1200" cap="none" spc="-100" normalizeH="0" baseline="0" noProof="0" dirty="0">
                <a:ln>
                  <a:noFill/>
                </a:ln>
                <a:solidFill>
                  <a:srgbClr val="FF3300"/>
                </a:solidFill>
                <a:effectLst/>
                <a:uLnTx/>
                <a:uFillTx/>
                <a:latin typeface="Arial"/>
                <a:ea typeface="ＭＳ Ｐゴシック" charset="0"/>
              </a:rPr>
              <a:t>Efficient Capital Markets Hypothesis ECMH (</a:t>
            </a:r>
            <a:r>
              <a:rPr kumimoji="0" lang="en-US" altLang="fi-FI" sz="3600" b="1" i="0" u="none" strike="noStrike" kern="1200" cap="none" spc="-100" normalizeH="0" baseline="0" noProof="0" dirty="0" err="1">
                <a:ln>
                  <a:noFill/>
                </a:ln>
                <a:solidFill>
                  <a:srgbClr val="FF3300"/>
                </a:solidFill>
                <a:effectLst/>
                <a:uLnTx/>
                <a:uFillTx/>
                <a:latin typeface="Arial"/>
                <a:ea typeface="ＭＳ Ｐゴシック" charset="0"/>
              </a:rPr>
              <a:t>Fama</a:t>
            </a:r>
            <a:r>
              <a:rPr kumimoji="0" lang="en-US" altLang="fi-FI" sz="3600" b="1" i="0" u="none" strike="noStrike" kern="1200" cap="none" spc="-100" normalizeH="0" baseline="0" noProof="0" dirty="0">
                <a:ln>
                  <a:noFill/>
                </a:ln>
                <a:solidFill>
                  <a:srgbClr val="FF3300"/>
                </a:solidFill>
                <a:effectLst/>
                <a:uLnTx/>
                <a:uFillTx/>
                <a:latin typeface="Arial"/>
                <a:ea typeface="ＭＳ Ｐゴシック" charset="0"/>
              </a:rPr>
              <a:t> Journal of Finance 1970) </a:t>
            </a:r>
            <a:endParaRPr lang="fi-FI" dirty="0"/>
          </a:p>
        </p:txBody>
      </p:sp>
      <p:graphicFrame>
        <p:nvGraphicFramePr>
          <p:cNvPr id="6" name="Sisällön paikkamerkki 5">
            <a:extLst>
              <a:ext uri="{FF2B5EF4-FFF2-40B4-BE49-F238E27FC236}">
                <a16:creationId xmlns:a16="http://schemas.microsoft.com/office/drawing/2014/main" id="{CD5B7EA0-D9AB-4F30-8C75-7EA2AF3E7BB1}"/>
              </a:ext>
            </a:extLst>
          </p:cNvPr>
          <p:cNvGraphicFramePr>
            <a:graphicFrameLocks noGrp="1"/>
          </p:cNvGraphicFramePr>
          <p:nvPr>
            <p:ph idx="1"/>
            <p:extLst>
              <p:ext uri="{D42A27DB-BD31-4B8C-83A1-F6EECF244321}">
                <p14:modId xmlns:p14="http://schemas.microsoft.com/office/powerpoint/2010/main" val="2491981426"/>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30AD234-D609-4B9B-B4F8-9CA5573F1A63}"/>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64F9EAF3-1ECB-4EB0-B86E-C56A8A8D12EC}"/>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176292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43B3D72-2E61-41EE-9376-799048CAD69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A15EB79B-51AE-44B9-B647-06E87341B89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2AC23E54-B25E-47CF-83CD-18F6421B75F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D440D06B-3735-475C-ADD2-53D6080322A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86882035-E914-4896-B4A4-E48EF81558A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D5DDACDC-BC28-4B06-A63A-C9BA4BF9413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62F1BA47-488B-4A42-B401-DD8424E7893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234BAC20-46C5-452B-81F2-21AE5AD84F5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E550C26D-6C55-472B-B7FE-2CD1F117EFB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7B394808-2497-4DCF-9E45-E0D1194094BA}"/>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97156236-0ADC-4C70-BCF7-7A641ADFE4A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29489679-99DD-415B-B967-448977C9BC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F55F92-DB37-467F-BCB8-2F1CD954AF77}"/>
              </a:ext>
            </a:extLst>
          </p:cNvPr>
          <p:cNvSpPr>
            <a:spLocks noGrp="1"/>
          </p:cNvSpPr>
          <p:nvPr>
            <p:ph type="title"/>
          </p:nvPr>
        </p:nvSpPr>
        <p:spPr/>
        <p:txBody>
          <a:bodyPr>
            <a:normAutofit fontScale="90000"/>
          </a:bodyPr>
          <a:lstStyle/>
          <a:p>
            <a:pPr algn="ct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CAPM </a:t>
            </a:r>
            <a:br>
              <a:rPr kumimoji="0" lang="fi-FI" sz="3600" b="1" i="0" u="none" strike="noStrike" kern="1200" cap="none" spc="-100" normalizeH="0" baseline="0" noProof="0" dirty="0">
                <a:ln>
                  <a:noFill/>
                </a:ln>
                <a:solidFill>
                  <a:srgbClr val="78BE20"/>
                </a:solidFill>
                <a:effectLst/>
                <a:uLnTx/>
                <a:uFillTx/>
                <a:latin typeface="Arial"/>
                <a:ea typeface="ＭＳ Ｐゴシック" charset="0"/>
              </a:rPr>
            </a:b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Optioiden hinnoittelu: </a:t>
            </a:r>
            <a:br>
              <a:rPr kumimoji="0" lang="fi-FI" sz="3600" b="1" i="0" u="none" strike="noStrike" kern="1200" cap="none" spc="-100" normalizeH="0" baseline="0" noProof="0" dirty="0">
                <a:ln>
                  <a:noFill/>
                </a:ln>
                <a:solidFill>
                  <a:srgbClr val="78BE20"/>
                </a:solidFill>
                <a:effectLst/>
                <a:uLnTx/>
                <a:uFillTx/>
                <a:latin typeface="Arial"/>
                <a:ea typeface="ＭＳ Ｐゴシック" charset="0"/>
              </a:rPr>
            </a:b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Black – </a:t>
            </a:r>
            <a:r>
              <a:rPr kumimoji="0" lang="fi-FI" sz="3600" b="1" i="0" u="none" strike="noStrike" kern="1200" cap="none" spc="-100" normalizeH="0" baseline="0" noProof="0" dirty="0" err="1">
                <a:ln>
                  <a:noFill/>
                </a:ln>
                <a:solidFill>
                  <a:srgbClr val="78BE20"/>
                </a:solidFill>
                <a:effectLst/>
                <a:uLnTx/>
                <a:uFillTx/>
                <a:latin typeface="Arial"/>
                <a:ea typeface="ＭＳ Ｐゴシック" charset="0"/>
              </a:rPr>
              <a:t>Scholes</a:t>
            </a: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 (1973 Journal of </a:t>
            </a:r>
            <a:r>
              <a:rPr kumimoji="0" lang="fi-FI" sz="3600" b="1" i="0" u="none" strike="noStrike" kern="1200" cap="none" spc="-100" normalizeH="0" baseline="0" noProof="0" dirty="0" err="1">
                <a:ln>
                  <a:noFill/>
                </a:ln>
                <a:solidFill>
                  <a:srgbClr val="78BE20"/>
                </a:solidFill>
                <a:effectLst/>
                <a:uLnTx/>
                <a:uFillTx/>
                <a:latin typeface="Arial"/>
                <a:ea typeface="ＭＳ Ｐゴシック" charset="0"/>
              </a:rPr>
              <a:t>Political</a:t>
            </a: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 </a:t>
            </a:r>
            <a:r>
              <a:rPr kumimoji="0" lang="fi-FI" sz="3600" b="1" i="0" u="none" strike="noStrike" kern="1200" cap="none" spc="-100" normalizeH="0" baseline="0" noProof="0" dirty="0" err="1">
                <a:ln>
                  <a:noFill/>
                </a:ln>
                <a:solidFill>
                  <a:srgbClr val="78BE20"/>
                </a:solidFill>
                <a:effectLst/>
                <a:uLnTx/>
                <a:uFillTx/>
                <a:latin typeface="Arial"/>
                <a:ea typeface="ＭＳ Ｐゴシック" charset="0"/>
              </a:rPr>
              <a:t>Economy</a:t>
            </a:r>
            <a:r>
              <a:rPr kumimoji="0" lang="fi-FI" sz="3600" b="1" i="0" u="none" strike="noStrike" kern="1200" cap="none" spc="-100" normalizeH="0" baseline="0" noProof="0" dirty="0">
                <a:ln>
                  <a:noFill/>
                </a:ln>
                <a:solidFill>
                  <a:srgbClr val="78BE20"/>
                </a:solidFill>
                <a:effectLst/>
                <a:uLnTx/>
                <a:uFillTx/>
                <a:latin typeface="Arial"/>
                <a:ea typeface="ＭＳ Ｐゴシック" charset="0"/>
              </a:rPr>
              <a:t>) </a:t>
            </a:r>
            <a:endParaRPr lang="fi-FI" dirty="0"/>
          </a:p>
        </p:txBody>
      </p:sp>
      <p:graphicFrame>
        <p:nvGraphicFramePr>
          <p:cNvPr id="8" name="Sisällön paikkamerkki 7">
            <a:extLst>
              <a:ext uri="{FF2B5EF4-FFF2-40B4-BE49-F238E27FC236}">
                <a16:creationId xmlns:a16="http://schemas.microsoft.com/office/drawing/2014/main" id="{5D52DD28-954D-4FC7-AEB9-2849BEEBBDC4}"/>
              </a:ext>
            </a:extLst>
          </p:cNvPr>
          <p:cNvGraphicFramePr>
            <a:graphicFrameLocks noGrp="1"/>
          </p:cNvGraphicFramePr>
          <p:nvPr>
            <p:ph idx="1"/>
            <p:extLst>
              <p:ext uri="{D42A27DB-BD31-4B8C-83A1-F6EECF244321}">
                <p14:modId xmlns:p14="http://schemas.microsoft.com/office/powerpoint/2010/main" val="1351989101"/>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atunnisteen paikkamerkki 4">
            <a:extLst>
              <a:ext uri="{FF2B5EF4-FFF2-40B4-BE49-F238E27FC236}">
                <a16:creationId xmlns:a16="http://schemas.microsoft.com/office/drawing/2014/main" id="{A43157DC-85F7-41B4-87F1-075BBCE79AD5}"/>
              </a:ext>
            </a:extLst>
          </p:cNvPr>
          <p:cNvSpPr>
            <a:spLocks noGrp="1"/>
          </p:cNvSpPr>
          <p:nvPr>
            <p:ph type="ftr" sz="quarter" idx="11"/>
          </p:nvPr>
        </p:nvSpPr>
        <p:spPr/>
        <p:txBody>
          <a:bodyPr/>
          <a:lstStyle/>
          <a:p>
            <a:r>
              <a:rPr lang="en-US"/>
              <a:t>Rahoitusmarkkinaoikeus luento 12</a:t>
            </a:r>
            <a:endParaRPr lang="en-US" dirty="0"/>
          </a:p>
        </p:txBody>
      </p:sp>
      <p:sp>
        <p:nvSpPr>
          <p:cNvPr id="6" name="Dian numeron paikkamerkki 5">
            <a:extLst>
              <a:ext uri="{FF2B5EF4-FFF2-40B4-BE49-F238E27FC236}">
                <a16:creationId xmlns:a16="http://schemas.microsoft.com/office/drawing/2014/main" id="{3D1144CA-5CD4-4797-BB78-8B07ECC36CF9}"/>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21535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9E88319F-B62B-4633-BF0D-E505FAAFBCF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BEC30934-FBAF-4A53-B33A-6D268977630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D77D2E48-9C6D-4869-A424-BE307EF6EC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0803FC0F-34A0-421F-9C29-C1D810E00A5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1454658B-A2C6-4608-88E2-6F45830A188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431B3-E9AD-40A7-85B6-7C88ABC07DC1}"/>
              </a:ext>
            </a:extLst>
          </p:cNvPr>
          <p:cNvSpPr>
            <a:spLocks noGrp="1"/>
          </p:cNvSpPr>
          <p:nvPr>
            <p:ph type="title"/>
          </p:nvPr>
        </p:nvSpPr>
        <p:spPr/>
        <p:txBody>
          <a:bodyPr/>
          <a:lstStyle/>
          <a:p>
            <a:pPr algn="ct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Capital </a:t>
            </a:r>
            <a:r>
              <a:rPr kumimoji="0" lang="fi-FI" sz="2700" b="1" i="0" u="none" strike="noStrike" kern="1200" cap="none" spc="-75" normalizeH="0" baseline="0" noProof="0" dirty="0" err="1">
                <a:ln>
                  <a:noFill/>
                </a:ln>
                <a:solidFill>
                  <a:srgbClr val="78BE20"/>
                </a:solidFill>
                <a:effectLst/>
                <a:uLnTx/>
                <a:uFillTx/>
                <a:latin typeface="Arial"/>
                <a:ea typeface="ＭＳ Ｐゴシック" charset="0"/>
              </a:rPr>
              <a:t>Asset</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 </a:t>
            </a:r>
            <a:r>
              <a:rPr kumimoji="0" lang="fi-FI" sz="2700" b="1" i="0" u="none" strike="noStrike" kern="1200" cap="none" spc="-75" normalizeH="0" baseline="0" noProof="0" dirty="0" err="1">
                <a:ln>
                  <a:noFill/>
                </a:ln>
                <a:solidFill>
                  <a:srgbClr val="78BE20"/>
                </a:solidFill>
                <a:effectLst/>
                <a:uLnTx/>
                <a:uFillTx/>
                <a:latin typeface="Arial"/>
                <a:ea typeface="ＭＳ Ｐゴシック" charset="0"/>
              </a:rPr>
              <a:t>Pricing</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 </a:t>
            </a:r>
            <a:r>
              <a:rPr kumimoji="0" lang="fi-FI" sz="2700" b="1" i="0" u="none" strike="noStrike" kern="1200" cap="none" spc="-75" normalizeH="0" baseline="0" noProof="0" dirty="0" err="1">
                <a:ln>
                  <a:noFill/>
                </a:ln>
                <a:solidFill>
                  <a:srgbClr val="78BE20"/>
                </a:solidFill>
                <a:effectLst/>
                <a:uLnTx/>
                <a:uFillTx/>
                <a:latin typeface="Arial"/>
                <a:ea typeface="ＭＳ Ｐゴシック" charset="0"/>
              </a:rPr>
              <a:t>Model</a:t>
            </a:r>
            <a:r>
              <a:rPr kumimoji="0" lang="fi-FI" sz="2700" b="1" i="0" u="none" strike="noStrike" kern="1200" cap="none" spc="-75" normalizeH="0" baseline="0" noProof="0" dirty="0">
                <a:ln>
                  <a:noFill/>
                </a:ln>
                <a:solidFill>
                  <a:srgbClr val="78BE20"/>
                </a:solidFill>
                <a:effectLst/>
                <a:uLnTx/>
                <a:uFillTx/>
                <a:latin typeface="Arial"/>
                <a:ea typeface="ＭＳ Ｐゴシック" charset="0"/>
              </a:rPr>
              <a:t> (CAPM) </a:t>
            </a:r>
            <a:endParaRPr lang="fi-FI" dirty="0"/>
          </a:p>
        </p:txBody>
      </p:sp>
      <p:pic>
        <p:nvPicPr>
          <p:cNvPr id="6" name="Sisällön paikkamerkki 5">
            <a:extLst>
              <a:ext uri="{FF2B5EF4-FFF2-40B4-BE49-F238E27FC236}">
                <a16:creationId xmlns:a16="http://schemas.microsoft.com/office/drawing/2014/main" id="{676F623B-9D18-4ECE-8F3B-4EBB7F8C36FB}"/>
              </a:ext>
            </a:extLst>
          </p:cNvPr>
          <p:cNvPicPr>
            <a:picLocks noGrp="1" noChangeAspect="1"/>
          </p:cNvPicPr>
          <p:nvPr>
            <p:ph idx="1"/>
          </p:nvPr>
        </p:nvPicPr>
        <p:blipFill>
          <a:blip r:embed="rId2"/>
          <a:stretch>
            <a:fillRect/>
          </a:stretch>
        </p:blipFill>
        <p:spPr>
          <a:xfrm>
            <a:off x="1842070" y="2562900"/>
            <a:ext cx="8083997" cy="3468925"/>
          </a:xfrm>
          <a:prstGeom prst="rect">
            <a:avLst/>
          </a:prstGeom>
        </p:spPr>
      </p:pic>
      <p:sp>
        <p:nvSpPr>
          <p:cNvPr id="4" name="Alatunnisteen paikkamerkki 3">
            <a:extLst>
              <a:ext uri="{FF2B5EF4-FFF2-40B4-BE49-F238E27FC236}">
                <a16:creationId xmlns:a16="http://schemas.microsoft.com/office/drawing/2014/main" id="{31DBD163-7854-4A83-9370-CD808FE36A1A}"/>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DA228101-4E0C-4E42-A8D9-D525F90DC71B}"/>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395461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342900" indent="-342900" algn="ctr">
              <a:spcBef>
                <a:spcPct val="20000"/>
              </a:spcBef>
              <a:buFontTx/>
              <a:buChar char="•"/>
            </a:pPr>
            <a:r>
              <a:rPr lang="fi-FI" dirty="0"/>
              <a:t>Capital </a:t>
            </a:r>
            <a:r>
              <a:rPr lang="fi-FI" dirty="0" err="1"/>
              <a:t>Asset</a:t>
            </a:r>
            <a:r>
              <a:rPr lang="fi-FI" dirty="0"/>
              <a:t> </a:t>
            </a:r>
            <a:r>
              <a:rPr lang="fi-FI" dirty="0" err="1"/>
              <a:t>Pricing</a:t>
            </a:r>
            <a:r>
              <a:rPr lang="fi-FI" dirty="0"/>
              <a:t> </a:t>
            </a:r>
            <a:r>
              <a:rPr lang="fi-FI" dirty="0" err="1"/>
              <a:t>Model</a:t>
            </a:r>
            <a:r>
              <a:rPr lang="fi-FI" dirty="0"/>
              <a:t> (CAPM) </a:t>
            </a:r>
            <a:br>
              <a:rPr lang="fi-FI" dirty="0"/>
            </a:br>
            <a:r>
              <a:rPr lang="fi-FI" sz="2400" b="0" dirty="0">
                <a:solidFill>
                  <a:srgbClr val="000000"/>
                </a:solidFill>
                <a:ea typeface="+mn-ea"/>
                <a:cs typeface="+mn-cs"/>
                <a:hlinkClick r:id="rId2"/>
              </a:rPr>
              <a:t>https://en.wikipedia.org/wiki/Capital_asset_pricing_model</a:t>
            </a:r>
            <a:r>
              <a:rPr lang="fi-FI" sz="2400" b="0" dirty="0">
                <a:solidFill>
                  <a:srgbClr val="000000"/>
                </a:solidFill>
                <a:ea typeface="+mn-ea"/>
                <a:cs typeface="+mn-cs"/>
              </a:rPr>
              <a:t> </a:t>
            </a:r>
            <a:br>
              <a:rPr lang="fi-FI" sz="2400" b="0" dirty="0">
                <a:solidFill>
                  <a:srgbClr val="000000"/>
                </a:solidFill>
                <a:ea typeface="+mn-ea"/>
                <a:cs typeface="+mn-cs"/>
              </a:rPr>
            </a:br>
            <a:endParaRPr lang="fi-FI" dirty="0"/>
          </a:p>
        </p:txBody>
      </p:sp>
      <p:sp>
        <p:nvSpPr>
          <p:cNvPr id="4" name="Footer Placeholder 3"/>
          <p:cNvSpPr>
            <a:spLocks noGrp="1"/>
          </p:cNvSpPr>
          <p:nvPr>
            <p:ph type="ftr" sz="quarter" idx="16"/>
          </p:nvPr>
        </p:nvSpPr>
        <p:spPr/>
        <p:txBody>
          <a:bodyPr/>
          <a:lstStyle/>
          <a:p>
            <a:pPr>
              <a:defRPr/>
            </a:pPr>
            <a:r>
              <a:rPr lang="en-US"/>
              <a:t>Financial Law Lecture 9a</a:t>
            </a:r>
          </a:p>
        </p:txBody>
      </p:sp>
      <p:sp>
        <p:nvSpPr>
          <p:cNvPr id="5" name="Slide Number Placeholder 4"/>
          <p:cNvSpPr>
            <a:spLocks noGrp="1"/>
          </p:cNvSpPr>
          <p:nvPr>
            <p:ph type="sldNum" sz="quarter" idx="17"/>
          </p:nvPr>
        </p:nvSpPr>
        <p:spPr/>
        <p:txBody>
          <a:bodyPr/>
          <a:lstStyle/>
          <a:p>
            <a:pPr>
              <a:defRPr/>
            </a:pPr>
            <a:fld id="{7FB9C1C4-3E74-4B47-AC77-F1052E2F7D05}" type="slidenum">
              <a:rPr lang="en-US" smtClean="0"/>
              <a:pPr>
                <a:defRPr/>
              </a:pPr>
              <a:t>16</a:t>
            </a:fld>
            <a:endParaRPr lang="en-US"/>
          </a:p>
        </p:txBody>
      </p:sp>
      <p:graphicFrame>
        <p:nvGraphicFramePr>
          <p:cNvPr id="6" name="Sisällön paikkamerkki 5">
            <a:extLst>
              <a:ext uri="{FF2B5EF4-FFF2-40B4-BE49-F238E27FC236}">
                <a16:creationId xmlns:a16="http://schemas.microsoft.com/office/drawing/2014/main" id="{73A26488-B259-ECD3-7FEA-5A0058D53303}"/>
              </a:ext>
            </a:extLst>
          </p:cNvPr>
          <p:cNvGraphicFramePr>
            <a:graphicFrameLocks noGrp="1"/>
          </p:cNvGraphicFramePr>
          <p:nvPr>
            <p:ph sz="quarter" idx="14"/>
            <p:extLst>
              <p:ext uri="{D42A27DB-BD31-4B8C-83A1-F6EECF244321}">
                <p14:modId xmlns:p14="http://schemas.microsoft.com/office/powerpoint/2010/main" val="165575786"/>
              </p:ext>
            </p:extLst>
          </p:nvPr>
        </p:nvGraphicFramePr>
        <p:xfrm>
          <a:off x="624419" y="1513934"/>
          <a:ext cx="10943165" cy="400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7253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E4CEB3-B68F-41E7-AA3D-4512AEECAB32}"/>
              </a:ext>
            </a:extLst>
          </p:cNvPr>
          <p:cNvSpPr>
            <a:spLocks noGrp="1"/>
          </p:cNvSpPr>
          <p:nvPr>
            <p:ph type="ctrTitle"/>
          </p:nvPr>
        </p:nvSpPr>
        <p:spPr/>
        <p:txBody>
          <a:bodyPr/>
          <a:lstStyle/>
          <a:p>
            <a:pPr algn="ctr"/>
            <a:r>
              <a:rPr lang="fi-FI" dirty="0"/>
              <a:t>Hinnoittelumallien merkitys vahingonkorvauksen määrän arvioinnissa</a:t>
            </a:r>
          </a:p>
        </p:txBody>
      </p:sp>
      <p:graphicFrame>
        <p:nvGraphicFramePr>
          <p:cNvPr id="6" name="Sisällön paikkamerkki 5">
            <a:extLst>
              <a:ext uri="{FF2B5EF4-FFF2-40B4-BE49-F238E27FC236}">
                <a16:creationId xmlns:a16="http://schemas.microsoft.com/office/drawing/2014/main" id="{BA5C84D1-77E4-484B-9CA7-66E03D8E4157}"/>
              </a:ext>
            </a:extLst>
          </p:cNvPr>
          <p:cNvGraphicFramePr>
            <a:graphicFrameLocks noGrp="1"/>
          </p:cNvGraphicFramePr>
          <p:nvPr>
            <p:ph sz="quarter" idx="14"/>
            <p:extLst>
              <p:ext uri="{D42A27DB-BD31-4B8C-83A1-F6EECF244321}">
                <p14:modId xmlns:p14="http://schemas.microsoft.com/office/powerpoint/2010/main" val="370980635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7E2E867-EAAA-4633-AFCD-0333BB267F7B}"/>
              </a:ext>
            </a:extLst>
          </p:cNvPr>
          <p:cNvSpPr>
            <a:spLocks noGrp="1"/>
          </p:cNvSpPr>
          <p:nvPr>
            <p:ph type="ftr" sz="quarter" idx="16"/>
          </p:nvPr>
        </p:nvSpPr>
        <p:spPr/>
        <p:txBody>
          <a:bodyPr/>
          <a:lstStyle/>
          <a:p>
            <a:pPr>
              <a:defRPr/>
            </a:pPr>
            <a:r>
              <a:rPr lang="en-US">
                <a:solidFill>
                  <a:prstClr val="black">
                    <a:tint val="75000"/>
                  </a:prstClr>
                </a:solidFill>
              </a:rPr>
              <a:t>Financial Law Lecture 9a</a:t>
            </a:r>
            <a:endParaRPr lang="fi-FI">
              <a:solidFill>
                <a:prstClr val="black">
                  <a:tint val="75000"/>
                </a:prstClr>
              </a:solidFill>
            </a:endParaRPr>
          </a:p>
        </p:txBody>
      </p:sp>
      <p:sp>
        <p:nvSpPr>
          <p:cNvPr id="5" name="Dian numeron paikkamerkki 4">
            <a:extLst>
              <a:ext uri="{FF2B5EF4-FFF2-40B4-BE49-F238E27FC236}">
                <a16:creationId xmlns:a16="http://schemas.microsoft.com/office/drawing/2014/main" id="{A272D73C-B1FE-45C7-BCC6-0F3FB75BAF22}"/>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17</a:t>
            </a:fld>
            <a:endParaRPr lang="fi-FI">
              <a:solidFill>
                <a:prstClr val="black">
                  <a:tint val="75000"/>
                </a:prstClr>
              </a:solidFill>
            </a:endParaRPr>
          </a:p>
        </p:txBody>
      </p:sp>
    </p:spTree>
    <p:extLst>
      <p:ext uri="{BB962C8B-B14F-4D97-AF65-F5344CB8AC3E}">
        <p14:creationId xmlns:p14="http://schemas.microsoft.com/office/powerpoint/2010/main" val="387114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0C551E2-2A15-4437-93E8-2D136392EE7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6937CF0-5127-4AC8-B41F-40448EF4770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0BFDB1A0-3E6E-4736-AB6B-50706DE1F8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F11ECC48-704C-4873-B376-0BDFFDF7F06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05253662-0E5E-46B0-B70D-F72AD4DB57E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A9B4964E-3DD1-4B50-ADCB-D777AE40B7A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5D8599D2-67FB-4669-BE45-4ACCA4A98F04}"/>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028F57B2-D034-4724-A9ED-38C0A3001802}"/>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4D210E11-20AA-4C20-A2EF-B6B3E589D3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B38CE3B-F631-458B-8D27-2D98A0C850A0}"/>
              </a:ext>
            </a:extLst>
          </p:cNvPr>
          <p:cNvSpPr>
            <a:spLocks noGrp="1"/>
          </p:cNvSpPr>
          <p:nvPr>
            <p:ph type="title"/>
          </p:nvPr>
        </p:nvSpPr>
        <p:spPr>
          <a:xfrm>
            <a:off x="4542188" y="942449"/>
            <a:ext cx="6681323" cy="1470249"/>
          </a:xfrm>
        </p:spPr>
        <p:txBody>
          <a:bodyPr>
            <a:normAutofit/>
          </a:bodyPr>
          <a:lstStyle/>
          <a:p>
            <a:r>
              <a:rPr lang="fi-FI" sz="4300"/>
              <a:t>Tapahtumatutkimus (</a:t>
            </a:r>
            <a:r>
              <a:rPr lang="fi-FI" sz="4300" err="1"/>
              <a:t>Event</a:t>
            </a:r>
            <a:r>
              <a:rPr lang="fi-FI" sz="4300"/>
              <a:t> </a:t>
            </a:r>
            <a:r>
              <a:rPr lang="fi-FI" sz="4300" err="1"/>
              <a:t>study</a:t>
            </a:r>
            <a:r>
              <a:rPr lang="fi-FI" sz="4300"/>
              <a:t>) –perusteinen vahingon arviointi </a:t>
            </a:r>
          </a:p>
        </p:txBody>
      </p:sp>
      <p:cxnSp>
        <p:nvCxnSpPr>
          <p:cNvPr id="18" name="Straight Connector 17">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46449253-6958-49C0-A514-24BDD587C966}"/>
              </a:ext>
            </a:extLst>
          </p:cNvPr>
          <p:cNvSpPr>
            <a:spLocks noGrp="1"/>
          </p:cNvSpPr>
          <p:nvPr>
            <p:ph idx="1"/>
          </p:nvPr>
        </p:nvSpPr>
        <p:spPr>
          <a:xfrm>
            <a:off x="4547043" y="2773885"/>
            <a:ext cx="6676469" cy="3141013"/>
          </a:xfrm>
        </p:spPr>
        <p:txBody>
          <a:bodyPr>
            <a:normAutofit/>
          </a:bodyPr>
          <a:lstStyle/>
          <a:p>
            <a:pPr marL="0" marR="0" lvl="0" indent="0" defTabSz="457200" rtl="0" eaLnBrk="0" fontAlgn="base" latinLnBrk="0" hangingPunct="0">
              <a:spcBef>
                <a:spcPct val="20000"/>
              </a:spcBef>
              <a:spcAft>
                <a:spcPct val="0"/>
              </a:spcAft>
              <a:buClrTx/>
              <a:buSzTx/>
              <a:buFont typeface="Arial" charset="0"/>
              <a:buNone/>
              <a:tabLst/>
              <a:defRPr/>
            </a:pPr>
            <a:r>
              <a:rPr kumimoji="0" lang="fi-FI" sz="1700" b="1" i="0" u="none" strike="noStrike" kern="1200" cap="none" spc="0" normalizeH="0" baseline="0" noProof="0" dirty="0" err="1">
                <a:ln>
                  <a:noFill/>
                </a:ln>
                <a:effectLst/>
                <a:uLnTx/>
                <a:uFillTx/>
                <a:latin typeface="Arial"/>
                <a:ea typeface="ＭＳ Ｐゴシック" charset="0"/>
              </a:rPr>
              <a:t>Dannenberg</a:t>
            </a:r>
            <a:r>
              <a:rPr kumimoji="0" lang="fi-FI" sz="1700" b="1" i="0" u="none" strike="noStrike" kern="1200" cap="none" spc="0" normalizeH="0" baseline="0" noProof="0" dirty="0">
                <a:ln>
                  <a:noFill/>
                </a:ln>
                <a:effectLst/>
                <a:uLnTx/>
                <a:uFillTx/>
                <a:latin typeface="Arial"/>
                <a:ea typeface="ＭＳ Ｐゴシック" charset="0"/>
              </a:rPr>
              <a:t> – Turtiainen 2013 European Journal of </a:t>
            </a:r>
            <a:r>
              <a:rPr kumimoji="0" lang="fi-FI" sz="1700" b="1" i="0" u="none" strike="noStrike" kern="1200" cap="none" spc="0" normalizeH="0" baseline="0" noProof="0" dirty="0" err="1">
                <a:ln>
                  <a:noFill/>
                </a:ln>
                <a:effectLst/>
                <a:uLnTx/>
                <a:uFillTx/>
                <a:latin typeface="Arial"/>
                <a:ea typeface="ＭＳ Ｐゴシック" charset="0"/>
              </a:rPr>
              <a:t>Law</a:t>
            </a:r>
            <a:r>
              <a:rPr kumimoji="0" lang="fi-FI" sz="1700" b="1" i="0" u="none" strike="noStrike" kern="1200" cap="none" spc="0" normalizeH="0" baseline="0" noProof="0" dirty="0">
                <a:ln>
                  <a:noFill/>
                </a:ln>
                <a:effectLst/>
                <a:uLnTx/>
                <a:uFillTx/>
                <a:latin typeface="Arial"/>
                <a:ea typeface="ＭＳ Ｐゴシック" charset="0"/>
              </a:rPr>
              <a:t> and </a:t>
            </a:r>
            <a:r>
              <a:rPr kumimoji="0" lang="fi-FI" sz="1700" b="1" i="0" u="none" strike="noStrike" kern="1200" cap="none" spc="0" normalizeH="0" baseline="0" noProof="0" dirty="0" err="1">
                <a:ln>
                  <a:noFill/>
                </a:ln>
                <a:effectLst/>
                <a:uLnTx/>
                <a:uFillTx/>
                <a:latin typeface="Arial"/>
                <a:ea typeface="ＭＳ Ｐゴシック" charset="0"/>
              </a:rPr>
              <a:t>Economics</a:t>
            </a:r>
            <a:r>
              <a:rPr kumimoji="0" lang="fi-FI" sz="1700" b="1" i="0" u="none" strike="noStrike" kern="1200" cap="none" spc="0" normalizeH="0" baseline="0" noProof="0" dirty="0">
                <a:ln>
                  <a:noFill/>
                </a:ln>
                <a:effectLst/>
                <a:uLnTx/>
                <a:uFillTx/>
                <a:latin typeface="Arial"/>
                <a:ea typeface="ＭＳ Ｐゴシック" charset="0"/>
              </a:rPr>
              <a:t> </a:t>
            </a: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0" u="none" strike="noStrike" kern="1200" cap="none" spc="0" normalizeH="0" baseline="0" noProof="0" dirty="0">
                <a:ln>
                  <a:noFill/>
                </a:ln>
                <a:effectLst/>
                <a:uLnTx/>
                <a:uFillTx/>
                <a:latin typeface="Georgia"/>
                <a:ea typeface="MS PGothic" pitchFamily="34" charset="-128"/>
              </a:rPr>
              <a:t>Perustuu tapaukseen TJ Group Case (KKO 2009:1) </a:t>
            </a: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1" u="none" strike="noStrike" kern="1200" cap="none" spc="0" normalizeH="0" baseline="0" noProof="0" dirty="0">
                <a:ln>
                  <a:noFill/>
                </a:ln>
                <a:effectLst/>
                <a:uLnTx/>
                <a:uFillTx/>
                <a:latin typeface="Georgia"/>
                <a:ea typeface="MS PGothic" pitchFamily="34" charset="-128"/>
              </a:rPr>
              <a:t>Tapahtuman (</a:t>
            </a:r>
            <a:r>
              <a:rPr kumimoji="0" lang="fi-FI" sz="1700" b="0" i="1" u="none" strike="noStrike" kern="1200" cap="none" spc="0" normalizeH="0" baseline="0" noProof="0" dirty="0" err="1">
                <a:ln>
                  <a:noFill/>
                </a:ln>
                <a:effectLst/>
                <a:uLnTx/>
                <a:uFillTx/>
                <a:latin typeface="Georgia"/>
                <a:ea typeface="MS PGothic" pitchFamily="34" charset="-128"/>
              </a:rPr>
              <a:t>event</a:t>
            </a:r>
            <a:r>
              <a:rPr kumimoji="0" lang="fi-FI" sz="1700" b="0" u="none" strike="noStrike" kern="1200" cap="none" spc="0" normalizeH="0" baseline="0" noProof="0" dirty="0">
                <a:ln>
                  <a:noFill/>
                </a:ln>
                <a:effectLst/>
                <a:uLnTx/>
                <a:uFillTx/>
                <a:latin typeface="Georgia"/>
                <a:ea typeface="MS PGothic" pitchFamily="34" charset="-128"/>
              </a:rPr>
              <a:t>; esim. virheellisen informaation korjaamisen</a:t>
            </a:r>
            <a:r>
              <a:rPr kumimoji="0" lang="fi-FI" sz="1700" b="0" i="1" u="none" strike="noStrike" kern="1200" cap="none" spc="0" normalizeH="0" baseline="0" noProof="0" dirty="0">
                <a:ln>
                  <a:noFill/>
                </a:ln>
                <a:effectLst/>
                <a:uLnTx/>
                <a:uFillTx/>
                <a:latin typeface="Georgia"/>
                <a:ea typeface="MS PGothic" pitchFamily="34" charset="-128"/>
              </a:rPr>
              <a:t>) </a:t>
            </a:r>
            <a:r>
              <a:rPr kumimoji="0" lang="fi-FI" sz="1700" b="0" u="none" strike="noStrike" kern="1200" cap="none" spc="0" normalizeH="0" baseline="0" noProof="0" dirty="0">
                <a:ln>
                  <a:noFill/>
                </a:ln>
                <a:effectLst/>
                <a:uLnTx/>
                <a:uFillTx/>
                <a:latin typeface="Georgia"/>
                <a:ea typeface="MS PGothic" pitchFamily="34" charset="-128"/>
              </a:rPr>
              <a:t>jälkeisten m</a:t>
            </a:r>
            <a:r>
              <a:rPr kumimoji="0" lang="fi-FI" sz="1700" b="0" i="0" u="none" strike="noStrike" kern="1200" cap="none" spc="0" normalizeH="0" baseline="0" noProof="0" dirty="0">
                <a:ln>
                  <a:noFill/>
                </a:ln>
                <a:effectLst/>
                <a:uLnTx/>
                <a:uFillTx/>
                <a:latin typeface="Georgia"/>
                <a:ea typeface="MS PGothic" pitchFamily="34" charset="-128"/>
              </a:rPr>
              <a:t>arkkinatapahtumien avulla lasketaan taaksepäin tapahtumasta </a:t>
            </a: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0" u="none" strike="noStrike" kern="1200" cap="none" spc="0" normalizeH="0" baseline="0" noProof="0" dirty="0">
                <a:ln>
                  <a:noFill/>
                </a:ln>
                <a:effectLst/>
                <a:uLnTx/>
                <a:uFillTx/>
                <a:latin typeface="Georgia"/>
                <a:ea typeface="MS PGothic" pitchFamily="34" charset="-128"/>
              </a:rPr>
              <a:t>Selvitettävä kysymys: miten markkinat olisivat kehittyneet, </a:t>
            </a:r>
            <a:r>
              <a:rPr kumimoji="0" lang="fi-FI" sz="1700" b="0" i="0" u="none" strike="noStrike" kern="1200" cap="none" spc="0" normalizeH="0" baseline="0" noProof="0">
                <a:ln>
                  <a:noFill/>
                </a:ln>
                <a:effectLst/>
                <a:uLnTx/>
                <a:uFillTx/>
                <a:latin typeface="Georgia"/>
                <a:ea typeface="MS PGothic" pitchFamily="34" charset="-128"/>
              </a:rPr>
              <a:t>jos informaatio </a:t>
            </a:r>
            <a:r>
              <a:rPr kumimoji="0" lang="fi-FI" sz="1700" b="0" i="0" u="none" strike="noStrike" kern="1200" cap="none" spc="0" normalizeH="0" baseline="0" noProof="0" dirty="0">
                <a:ln>
                  <a:noFill/>
                </a:ln>
                <a:effectLst/>
                <a:uLnTx/>
                <a:uFillTx/>
                <a:latin typeface="Georgia"/>
                <a:ea typeface="MS PGothic" pitchFamily="34" charset="-128"/>
              </a:rPr>
              <a:t>olisi julkistettu aikaisemmin </a:t>
            </a:r>
          </a:p>
          <a:p>
            <a:pPr marL="237600" lvl="1" indent="-212400" defTabSz="457200" eaLnBrk="0" fontAlgn="base" hangingPunct="0">
              <a:spcBef>
                <a:spcPct val="20000"/>
              </a:spcBef>
              <a:spcAft>
                <a:spcPct val="0"/>
              </a:spcAft>
              <a:buClrTx/>
              <a:buFont typeface="Arial"/>
              <a:buChar char="•"/>
              <a:defRPr/>
            </a:pPr>
            <a:r>
              <a:rPr lang="fi-FI" sz="1700" dirty="0">
                <a:solidFill>
                  <a:prstClr val="white"/>
                </a:solidFill>
                <a:latin typeface="Georgia"/>
                <a:ea typeface="MS PGothic" pitchFamily="34" charset="-128"/>
              </a:rPr>
              <a:t>Oletuksena on tilastollinen luottamus markkinamekanismin toimintaan </a:t>
            </a:r>
            <a:endParaRPr kumimoji="0" lang="fi-FI" sz="1700" b="0" i="0" u="none" strike="noStrike" kern="1200" cap="none" spc="0" normalizeH="0" baseline="0" noProof="0" dirty="0">
              <a:ln>
                <a:noFill/>
              </a:ln>
              <a:effectLst/>
              <a:uLnTx/>
              <a:uFillTx/>
              <a:latin typeface="Georgia"/>
              <a:ea typeface="MS PGothic" pitchFamily="34" charset="-128"/>
            </a:endParaRPr>
          </a:p>
          <a:p>
            <a:pPr marL="237600" marR="0" lvl="1" indent="-212400" defTabSz="457200" rtl="0" eaLnBrk="0" fontAlgn="base" latinLnBrk="0" hangingPunct="0">
              <a:spcBef>
                <a:spcPct val="20000"/>
              </a:spcBef>
              <a:spcAft>
                <a:spcPct val="0"/>
              </a:spcAft>
              <a:buClrTx/>
              <a:buSzTx/>
              <a:buFont typeface="Arial"/>
              <a:buChar char="•"/>
              <a:tabLst/>
              <a:defRPr/>
            </a:pPr>
            <a:r>
              <a:rPr kumimoji="0" lang="fi-FI" sz="1700" b="0" i="0" u="none" strike="noStrike" kern="1200" cap="none" spc="0" normalizeH="0" baseline="0" noProof="0" dirty="0">
                <a:ln>
                  <a:noFill/>
                </a:ln>
                <a:effectLst/>
                <a:uLnTx/>
                <a:uFillTx/>
                <a:latin typeface="Georgia"/>
                <a:ea typeface="MS PGothic" pitchFamily="34" charset="-128"/>
              </a:rPr>
              <a:t>Tarkoituksena on kehittää tarkempia matemaattisia malleja </a:t>
            </a:r>
            <a:endParaRPr lang="fi-FI" sz="1700" dirty="0"/>
          </a:p>
        </p:txBody>
      </p:sp>
      <p:sp>
        <p:nvSpPr>
          <p:cNvPr id="4" name="Alatunnisteen paikkamerkki 3">
            <a:extLst>
              <a:ext uri="{FF2B5EF4-FFF2-40B4-BE49-F238E27FC236}">
                <a16:creationId xmlns:a16="http://schemas.microsoft.com/office/drawing/2014/main" id="{4AB61C13-D047-4BB6-94C1-6D8166A42018}"/>
              </a:ext>
            </a:extLst>
          </p:cNvPr>
          <p:cNvSpPr>
            <a:spLocks noGrp="1"/>
          </p:cNvSpPr>
          <p:nvPr>
            <p:ph type="ftr" sz="quarter" idx="11"/>
          </p:nvPr>
        </p:nvSpPr>
        <p:spPr>
          <a:xfrm>
            <a:off x="4842932" y="6470704"/>
            <a:ext cx="5901459" cy="274320"/>
          </a:xfrm>
        </p:spPr>
        <p:txBody>
          <a:bodyPr>
            <a:normAutofit/>
          </a:bodyPr>
          <a:lstStyle/>
          <a:p>
            <a:pPr>
              <a:spcAft>
                <a:spcPts val="600"/>
              </a:spcAft>
            </a:pPr>
            <a:r>
              <a:rPr lang="en-US"/>
              <a:t>Rahoitusmarkkinaoikeus luento 12</a:t>
            </a:r>
          </a:p>
        </p:txBody>
      </p:sp>
      <p:sp>
        <p:nvSpPr>
          <p:cNvPr id="5" name="Dian numeron paikkamerkki 4">
            <a:extLst>
              <a:ext uri="{FF2B5EF4-FFF2-40B4-BE49-F238E27FC236}">
                <a16:creationId xmlns:a16="http://schemas.microsoft.com/office/drawing/2014/main" id="{2864B0D8-2001-42DF-A43B-8C65AC6DFF51}"/>
              </a:ext>
            </a:extLst>
          </p:cNvPr>
          <p:cNvSpPr>
            <a:spLocks noGrp="1"/>
          </p:cNvSpPr>
          <p:nvPr>
            <p:ph type="sldNum" sz="quarter" idx="12"/>
          </p:nvPr>
        </p:nvSpPr>
        <p:spPr>
          <a:xfrm>
            <a:off x="10837333" y="6470704"/>
            <a:ext cx="973667" cy="274320"/>
          </a:xfrm>
        </p:spPr>
        <p:txBody>
          <a:bodyPr>
            <a:normAutofit/>
          </a:bodyPr>
          <a:lstStyle/>
          <a:p>
            <a:pPr>
              <a:spcAft>
                <a:spcPts val="600"/>
              </a:spcAft>
            </a:pPr>
            <a:fld id="{3A98EE3D-8CD1-4C3F-BD1C-C98C9596463C}" type="slidenum">
              <a:rPr lang="en-US" smtClean="0"/>
              <a:pPr>
                <a:spcAft>
                  <a:spcPts val="600"/>
                </a:spcAft>
              </a:pPr>
              <a:t>18</a:t>
            </a:fld>
            <a:endParaRPr lang="en-US"/>
          </a:p>
        </p:txBody>
      </p:sp>
    </p:spTree>
    <p:extLst>
      <p:ext uri="{BB962C8B-B14F-4D97-AF65-F5344CB8AC3E}">
        <p14:creationId xmlns:p14="http://schemas.microsoft.com/office/powerpoint/2010/main" val="25132334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1AF7B5-D274-42B6-9196-2A136489BC33}"/>
              </a:ext>
            </a:extLst>
          </p:cNvPr>
          <p:cNvSpPr>
            <a:spLocks noGrp="1"/>
          </p:cNvSpPr>
          <p:nvPr>
            <p:ph type="title"/>
          </p:nvPr>
        </p:nvSpPr>
        <p:spPr/>
        <p:txBody>
          <a:bodyPr/>
          <a:lstStyle/>
          <a:p>
            <a:pPr algn="ctr"/>
            <a:r>
              <a:rPr lang="fi-FI" dirty="0"/>
              <a:t>Matemaattisten mallien merkitys tuomioistuinten vahinkoarvioinnissa </a:t>
            </a:r>
          </a:p>
        </p:txBody>
      </p:sp>
      <p:sp>
        <p:nvSpPr>
          <p:cNvPr id="4" name="Alatunnisteen paikkamerkki 3">
            <a:extLst>
              <a:ext uri="{FF2B5EF4-FFF2-40B4-BE49-F238E27FC236}">
                <a16:creationId xmlns:a16="http://schemas.microsoft.com/office/drawing/2014/main" id="{E4B0348C-E7BD-403E-9862-02BD32059DB6}"/>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8FCFA649-0702-496A-A32E-FC91875110DD}"/>
              </a:ext>
            </a:extLst>
          </p:cNvPr>
          <p:cNvSpPr>
            <a:spLocks noGrp="1"/>
          </p:cNvSpPr>
          <p:nvPr>
            <p:ph type="sldNum" sz="quarter" idx="12"/>
          </p:nvPr>
        </p:nvSpPr>
        <p:spPr/>
        <p:txBody>
          <a:bodyPr/>
          <a:lstStyle/>
          <a:p>
            <a:fld id="{3A98EE3D-8CD1-4C3F-BD1C-C98C9596463C}" type="slidenum">
              <a:rPr lang="en-US" smtClean="0"/>
              <a:t>19</a:t>
            </a:fld>
            <a:endParaRPr lang="en-US" dirty="0"/>
          </a:p>
        </p:txBody>
      </p:sp>
      <p:graphicFrame>
        <p:nvGraphicFramePr>
          <p:cNvPr id="8" name="Sisällön paikkamerkki 7">
            <a:extLst>
              <a:ext uri="{FF2B5EF4-FFF2-40B4-BE49-F238E27FC236}">
                <a16:creationId xmlns:a16="http://schemas.microsoft.com/office/drawing/2014/main" id="{8AE4203B-9867-4E8F-A198-00755807E979}"/>
              </a:ext>
            </a:extLst>
          </p:cNvPr>
          <p:cNvGraphicFramePr>
            <a:graphicFrameLocks noGrp="1"/>
          </p:cNvGraphicFramePr>
          <p:nvPr>
            <p:ph idx="1"/>
            <p:extLst>
              <p:ext uri="{D42A27DB-BD31-4B8C-83A1-F6EECF244321}">
                <p14:modId xmlns:p14="http://schemas.microsoft.com/office/powerpoint/2010/main" val="224031005"/>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95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42FAD3C3-76C9-4CEF-9D0A-9FF81CDE5D2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299F0993-9344-48CD-86D6-8ECC5B3529E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0E62046E-8CC1-4F7B-A8A4-0891BEB015D8}"/>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DE3C2E7D-EF04-4378-8E9B-6034B31329F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6CB5ABA-0ED0-4548-8FE3-1F5B72AC251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4EE56B-EAE8-4E71-81E8-83F5A70B8E79}"/>
              </a:ext>
            </a:extLst>
          </p:cNvPr>
          <p:cNvSpPr>
            <a:spLocks noGrp="1"/>
          </p:cNvSpPr>
          <p:nvPr>
            <p:ph type="ctrTitle"/>
          </p:nvPr>
        </p:nvSpPr>
        <p:spPr/>
        <p:txBody>
          <a:bodyPr/>
          <a:lstStyle/>
          <a:p>
            <a:pPr algn="ctr"/>
            <a:r>
              <a:rPr lang="fi-FI" dirty="0"/>
              <a:t>Sopimussuhdeperusteinen arvopaperikauppa: suoramyynti (markkinoiden ulkopuolella) </a:t>
            </a:r>
          </a:p>
        </p:txBody>
      </p:sp>
      <p:sp>
        <p:nvSpPr>
          <p:cNvPr id="3" name="Sisällön paikkamerkki 2">
            <a:extLst>
              <a:ext uri="{FF2B5EF4-FFF2-40B4-BE49-F238E27FC236}">
                <a16:creationId xmlns:a16="http://schemas.microsoft.com/office/drawing/2014/main" id="{83AE1CEC-1A89-42C1-BDFA-48CB576EFBA2}"/>
              </a:ext>
            </a:extLst>
          </p:cNvPr>
          <p:cNvSpPr>
            <a:spLocks noGrp="1"/>
          </p:cNvSpPr>
          <p:nvPr>
            <p:ph sz="quarter" idx="14"/>
          </p:nvPr>
        </p:nvSpPr>
        <p:spPr>
          <a:xfrm>
            <a:off x="2335777" y="1549736"/>
            <a:ext cx="8085599" cy="3831557"/>
          </a:xfrm>
        </p:spPr>
        <p:txBody>
          <a:bodyPr/>
          <a:lstStyle/>
          <a:p>
            <a:endParaRPr lang="fi-FI" dirty="0"/>
          </a:p>
        </p:txBody>
      </p:sp>
      <p:sp>
        <p:nvSpPr>
          <p:cNvPr id="4" name="Alatunnisteen paikkamerkki 3">
            <a:extLst>
              <a:ext uri="{FF2B5EF4-FFF2-40B4-BE49-F238E27FC236}">
                <a16:creationId xmlns:a16="http://schemas.microsoft.com/office/drawing/2014/main" id="{33A77B51-EB37-4210-96A5-941DF67D888B}"/>
              </a:ext>
            </a:extLst>
          </p:cNvPr>
          <p:cNvSpPr>
            <a:spLocks noGrp="1"/>
          </p:cNvSpPr>
          <p:nvPr>
            <p:ph type="ftr" sz="quarter" idx="16"/>
          </p:nvPr>
        </p:nvSpPr>
        <p:spPr/>
        <p:txBody>
          <a:bodyPr/>
          <a:lstStyle/>
          <a:p>
            <a:pPr>
              <a:defRPr/>
            </a:pPr>
            <a:r>
              <a:rPr lang="fi-FI">
                <a:solidFill>
                  <a:prstClr val="black">
                    <a:tint val="75000"/>
                  </a:prstClr>
                </a:solidFill>
              </a:rPr>
              <a:t>Rahoitusmarkkinaoikeus luento 12</a:t>
            </a:r>
          </a:p>
        </p:txBody>
      </p:sp>
      <p:sp>
        <p:nvSpPr>
          <p:cNvPr id="5" name="Dian numeron paikkamerkki 4">
            <a:extLst>
              <a:ext uri="{FF2B5EF4-FFF2-40B4-BE49-F238E27FC236}">
                <a16:creationId xmlns:a16="http://schemas.microsoft.com/office/drawing/2014/main" id="{A8AC7AEE-66C7-4B3F-84B3-C845D8A31B25}"/>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a:t>
            </a:fld>
            <a:endParaRPr lang="fi-FI">
              <a:solidFill>
                <a:prstClr val="black">
                  <a:tint val="75000"/>
                </a:prstClr>
              </a:solidFill>
            </a:endParaRPr>
          </a:p>
        </p:txBody>
      </p:sp>
      <p:grpSp>
        <p:nvGrpSpPr>
          <p:cNvPr id="6" name="Group 18">
            <a:extLst>
              <a:ext uri="{FF2B5EF4-FFF2-40B4-BE49-F238E27FC236}">
                <a16:creationId xmlns:a16="http://schemas.microsoft.com/office/drawing/2014/main" id="{2B5C728C-B714-475B-B4B5-F31D815DFA8A}"/>
              </a:ext>
            </a:extLst>
          </p:cNvPr>
          <p:cNvGrpSpPr>
            <a:grpSpLocks/>
          </p:cNvGrpSpPr>
          <p:nvPr/>
        </p:nvGrpSpPr>
        <p:grpSpPr bwMode="auto">
          <a:xfrm>
            <a:off x="2492311" y="1525872"/>
            <a:ext cx="6819400" cy="4302125"/>
            <a:chOff x="876800" y="2022475"/>
            <a:chExt cx="6819400" cy="4302125"/>
          </a:xfrm>
        </p:grpSpPr>
        <p:sp>
          <p:nvSpPr>
            <p:cNvPr id="7" name="Rectangle 4">
              <a:extLst>
                <a:ext uri="{FF2B5EF4-FFF2-40B4-BE49-F238E27FC236}">
                  <a16:creationId xmlns:a16="http://schemas.microsoft.com/office/drawing/2014/main" id="{F4D9F0A6-5A25-4369-9D7D-4C567D0CEF21}"/>
                </a:ext>
              </a:extLst>
            </p:cNvPr>
            <p:cNvSpPr>
              <a:spLocks noChangeArrowheads="1"/>
            </p:cNvSpPr>
            <p:nvPr/>
          </p:nvSpPr>
          <p:spPr bwMode="auto">
            <a:xfrm>
              <a:off x="990600" y="2057400"/>
              <a:ext cx="1828800" cy="914400"/>
            </a:xfrm>
            <a:prstGeom prst="rect">
              <a:avLst/>
            </a:prstGeom>
            <a:solidFill>
              <a:srgbClr val="FFFFFF">
                <a:alpha val="50195"/>
              </a:srgbClr>
            </a:solidFill>
            <a:ln w="9525">
              <a:solidFill>
                <a:schemeClr val="tx1"/>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Päämies</a:t>
              </a:r>
              <a:r>
                <a:rPr lang="en-US" altLang="fi-FI" dirty="0">
                  <a:solidFill>
                    <a:prstClr val="black"/>
                  </a:solidFill>
                  <a:latin typeface="Times New Roman" pitchFamily="18" charset="0"/>
                </a:rPr>
                <a:t> </a:t>
              </a:r>
            </a:p>
            <a:p>
              <a:pPr algn="ctr" fontAlgn="base">
                <a:spcBef>
                  <a:spcPct val="0"/>
                </a:spcBef>
                <a:spcAft>
                  <a:spcPct val="0"/>
                </a:spcAft>
                <a:buNone/>
              </a:pPr>
              <a:r>
                <a:rPr lang="en-US" altLang="fi-FI" dirty="0">
                  <a:solidFill>
                    <a:prstClr val="black"/>
                  </a:solidFill>
                  <a:latin typeface="Times New Roman" pitchFamily="18" charset="0"/>
                </a:rPr>
                <a:t>(</a:t>
              </a:r>
              <a:r>
                <a:rPr lang="en-US" altLang="fi-FI" dirty="0" err="1">
                  <a:solidFill>
                    <a:prstClr val="black"/>
                  </a:solidFill>
                  <a:latin typeface="Times New Roman" pitchFamily="18" charset="0"/>
                </a:rPr>
                <a:t>ostaja</a:t>
              </a:r>
              <a:r>
                <a:rPr lang="en-US" altLang="fi-FI" dirty="0">
                  <a:solidFill>
                    <a:prstClr val="black"/>
                  </a:solidFill>
                  <a:latin typeface="Times New Roman" pitchFamily="18" charset="0"/>
                </a:rPr>
                <a:t>/</a:t>
              </a:r>
              <a:r>
                <a:rPr lang="en-US" altLang="fi-FI" dirty="0" err="1">
                  <a:solidFill>
                    <a:prstClr val="black"/>
                  </a:solidFill>
                  <a:latin typeface="Times New Roman" pitchFamily="18" charset="0"/>
                </a:rPr>
                <a:t>myyjä</a:t>
              </a:r>
              <a:r>
                <a:rPr lang="en-US" altLang="fi-FI" dirty="0">
                  <a:solidFill>
                    <a:prstClr val="black"/>
                  </a:solidFill>
                  <a:latin typeface="Times New Roman" pitchFamily="18" charset="0"/>
                </a:rPr>
                <a:t>)</a:t>
              </a:r>
            </a:p>
          </p:txBody>
        </p:sp>
        <p:sp>
          <p:nvSpPr>
            <p:cNvPr id="8" name="Rectangle 5">
              <a:extLst>
                <a:ext uri="{FF2B5EF4-FFF2-40B4-BE49-F238E27FC236}">
                  <a16:creationId xmlns:a16="http://schemas.microsoft.com/office/drawing/2014/main" id="{0E17C9C2-ED00-4274-9FA8-4CBDBD9A0DC6}"/>
                </a:ext>
              </a:extLst>
            </p:cNvPr>
            <p:cNvSpPr>
              <a:spLocks noChangeArrowheads="1"/>
            </p:cNvSpPr>
            <p:nvPr/>
          </p:nvSpPr>
          <p:spPr bwMode="auto">
            <a:xfrm>
              <a:off x="1066800" y="5486400"/>
              <a:ext cx="1752600" cy="838200"/>
            </a:xfrm>
            <a:prstGeom prst="rect">
              <a:avLst/>
            </a:prstGeom>
            <a:solidFill>
              <a:srgbClr val="FFFFFF">
                <a:alpha val="50195"/>
              </a:srgbClr>
            </a:solidFill>
            <a:ln w="9525">
              <a:solidFill>
                <a:schemeClr val="tx1"/>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Vastapuoli</a:t>
              </a:r>
              <a:r>
                <a:rPr lang="en-US" altLang="fi-FI" dirty="0">
                  <a:solidFill>
                    <a:prstClr val="black"/>
                  </a:solidFill>
                  <a:latin typeface="Times New Roman" pitchFamily="18" charset="0"/>
                </a:rPr>
                <a:t> </a:t>
              </a:r>
            </a:p>
            <a:p>
              <a:pPr algn="ctr" fontAlgn="base">
                <a:spcBef>
                  <a:spcPct val="0"/>
                </a:spcBef>
                <a:spcAft>
                  <a:spcPct val="0"/>
                </a:spcAft>
                <a:buNone/>
              </a:pPr>
              <a:r>
                <a:rPr lang="en-US" altLang="fi-FI" dirty="0">
                  <a:solidFill>
                    <a:prstClr val="black"/>
                  </a:solidFill>
                  <a:latin typeface="Times New Roman" pitchFamily="18" charset="0"/>
                </a:rPr>
                <a:t>(</a:t>
              </a:r>
              <a:r>
                <a:rPr lang="en-US" altLang="fi-FI" dirty="0" err="1">
                  <a:solidFill>
                    <a:prstClr val="black"/>
                  </a:solidFill>
                  <a:latin typeface="Times New Roman" pitchFamily="18" charset="0"/>
                </a:rPr>
                <a:t>ostaja</a:t>
              </a:r>
              <a:r>
                <a:rPr lang="en-US" altLang="fi-FI" dirty="0">
                  <a:solidFill>
                    <a:prstClr val="black"/>
                  </a:solidFill>
                  <a:latin typeface="Times New Roman" pitchFamily="18" charset="0"/>
                </a:rPr>
                <a:t> /</a:t>
              </a:r>
              <a:r>
                <a:rPr lang="en-US" altLang="fi-FI" dirty="0" err="1">
                  <a:solidFill>
                    <a:prstClr val="black"/>
                  </a:solidFill>
                  <a:latin typeface="Times New Roman" pitchFamily="18" charset="0"/>
                </a:rPr>
                <a:t>myyjä</a:t>
              </a:r>
              <a:r>
                <a:rPr lang="en-US" altLang="fi-FI" dirty="0">
                  <a:solidFill>
                    <a:prstClr val="black"/>
                  </a:solidFill>
                  <a:latin typeface="Times New Roman" pitchFamily="18" charset="0"/>
                </a:rPr>
                <a:t>)</a:t>
              </a:r>
            </a:p>
          </p:txBody>
        </p:sp>
        <p:sp>
          <p:nvSpPr>
            <p:cNvPr id="9" name="Rectangle 6">
              <a:extLst>
                <a:ext uri="{FF2B5EF4-FFF2-40B4-BE49-F238E27FC236}">
                  <a16:creationId xmlns:a16="http://schemas.microsoft.com/office/drawing/2014/main" id="{EDD557AB-849A-440C-8D45-91C62F075BCD}"/>
                </a:ext>
              </a:extLst>
            </p:cNvPr>
            <p:cNvSpPr>
              <a:spLocks noChangeArrowheads="1"/>
            </p:cNvSpPr>
            <p:nvPr/>
          </p:nvSpPr>
          <p:spPr bwMode="auto">
            <a:xfrm>
              <a:off x="4953000" y="4114800"/>
              <a:ext cx="2743200" cy="838200"/>
            </a:xfrm>
            <a:prstGeom prst="rect">
              <a:avLst/>
            </a:prstGeom>
            <a:solidFill>
              <a:schemeClr val="bg1"/>
            </a:solidFill>
            <a:ln w="9525">
              <a:solidFill>
                <a:schemeClr val="tx1"/>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Välittäjä</a:t>
              </a:r>
              <a:endParaRPr lang="en-US" altLang="fi-FI" dirty="0">
                <a:solidFill>
                  <a:prstClr val="black"/>
                </a:solidFill>
                <a:latin typeface="Times New Roman" pitchFamily="18" charset="0"/>
              </a:endParaRPr>
            </a:p>
          </p:txBody>
        </p:sp>
        <p:sp>
          <p:nvSpPr>
            <p:cNvPr id="10" name="Line 7">
              <a:extLst>
                <a:ext uri="{FF2B5EF4-FFF2-40B4-BE49-F238E27FC236}">
                  <a16:creationId xmlns:a16="http://schemas.microsoft.com/office/drawing/2014/main" id="{AA3802FF-73D8-40B5-AE95-4D1FF9DE4899}"/>
                </a:ext>
              </a:extLst>
            </p:cNvPr>
            <p:cNvSpPr>
              <a:spLocks noChangeShapeType="1"/>
            </p:cNvSpPr>
            <p:nvPr/>
          </p:nvSpPr>
          <p:spPr bwMode="auto">
            <a:xfrm>
              <a:off x="1828800" y="3124200"/>
              <a:ext cx="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1" name="Line 8">
              <a:extLst>
                <a:ext uri="{FF2B5EF4-FFF2-40B4-BE49-F238E27FC236}">
                  <a16:creationId xmlns:a16="http://schemas.microsoft.com/office/drawing/2014/main" id="{3B2639D5-1A6A-4274-80DF-52C230943E08}"/>
                </a:ext>
              </a:extLst>
            </p:cNvPr>
            <p:cNvSpPr>
              <a:spLocks noChangeShapeType="1"/>
            </p:cNvSpPr>
            <p:nvPr/>
          </p:nvSpPr>
          <p:spPr bwMode="auto">
            <a:xfrm>
              <a:off x="1828800" y="4648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2" name="Text Box 9">
              <a:extLst>
                <a:ext uri="{FF2B5EF4-FFF2-40B4-BE49-F238E27FC236}">
                  <a16:creationId xmlns:a16="http://schemas.microsoft.com/office/drawing/2014/main" id="{A0C7CE51-A20B-4639-AF11-A1D92799D4DC}"/>
                </a:ext>
              </a:extLst>
            </p:cNvPr>
            <p:cNvSpPr txBox="1">
              <a:spLocks noChangeArrowheads="1"/>
            </p:cNvSpPr>
            <p:nvPr/>
          </p:nvSpPr>
          <p:spPr bwMode="auto">
            <a:xfrm>
              <a:off x="876800" y="4003675"/>
              <a:ext cx="2326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Irtaimen</a:t>
              </a:r>
              <a:r>
                <a:rPr lang="en-US" altLang="fi-FI" dirty="0">
                  <a:solidFill>
                    <a:prstClr val="black"/>
                  </a:solidFill>
                  <a:latin typeface="Times New Roman" pitchFamily="18" charset="0"/>
                </a:rPr>
                <a:t> </a:t>
              </a:r>
              <a:r>
                <a:rPr lang="en-US" altLang="fi-FI" dirty="0" err="1">
                  <a:solidFill>
                    <a:prstClr val="black"/>
                  </a:solidFill>
                  <a:latin typeface="Times New Roman" pitchFamily="18" charset="0"/>
                </a:rPr>
                <a:t>kauppa</a:t>
              </a:r>
              <a:r>
                <a:rPr lang="en-US" altLang="fi-FI" dirty="0">
                  <a:solidFill>
                    <a:prstClr val="black"/>
                  </a:solidFill>
                  <a:latin typeface="Times New Roman" pitchFamily="18" charset="0"/>
                </a:rPr>
                <a:t>?</a:t>
              </a:r>
            </a:p>
          </p:txBody>
        </p:sp>
        <p:sp>
          <p:nvSpPr>
            <p:cNvPr id="13" name="Line 10">
              <a:extLst>
                <a:ext uri="{FF2B5EF4-FFF2-40B4-BE49-F238E27FC236}">
                  <a16:creationId xmlns:a16="http://schemas.microsoft.com/office/drawing/2014/main" id="{88AD31A5-D7D7-454B-A66C-F063C79B1BB1}"/>
                </a:ext>
              </a:extLst>
            </p:cNvPr>
            <p:cNvSpPr>
              <a:spLocks noChangeShapeType="1"/>
            </p:cNvSpPr>
            <p:nvPr/>
          </p:nvSpPr>
          <p:spPr bwMode="auto">
            <a:xfrm flipH="1" flipV="1">
              <a:off x="2971800" y="2514600"/>
              <a:ext cx="15240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4" name="Line 11">
              <a:extLst>
                <a:ext uri="{FF2B5EF4-FFF2-40B4-BE49-F238E27FC236}">
                  <a16:creationId xmlns:a16="http://schemas.microsoft.com/office/drawing/2014/main" id="{7BF2DF26-AB18-4E74-89BF-8E70E13B0177}"/>
                </a:ext>
              </a:extLst>
            </p:cNvPr>
            <p:cNvSpPr>
              <a:spLocks noChangeShapeType="1"/>
            </p:cNvSpPr>
            <p:nvPr/>
          </p:nvSpPr>
          <p:spPr bwMode="auto">
            <a:xfrm>
              <a:off x="5105400" y="3352800"/>
              <a:ext cx="1371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5" name="Text Box 12">
              <a:extLst>
                <a:ext uri="{FF2B5EF4-FFF2-40B4-BE49-F238E27FC236}">
                  <a16:creationId xmlns:a16="http://schemas.microsoft.com/office/drawing/2014/main" id="{286F6DCC-E198-45E1-BD5A-89BB600E7C66}"/>
                </a:ext>
              </a:extLst>
            </p:cNvPr>
            <p:cNvSpPr txBox="1">
              <a:spLocks noChangeArrowheads="1"/>
            </p:cNvSpPr>
            <p:nvPr/>
          </p:nvSpPr>
          <p:spPr bwMode="auto">
            <a:xfrm>
              <a:off x="4375295" y="3013075"/>
              <a:ext cx="3055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Myynti</a:t>
              </a:r>
              <a:r>
                <a:rPr lang="en-US" altLang="fi-FI" dirty="0">
                  <a:solidFill>
                    <a:prstClr val="black"/>
                  </a:solidFill>
                  <a:latin typeface="Times New Roman" pitchFamily="18" charset="0"/>
                </a:rPr>
                <a:t>- / </a:t>
              </a:r>
              <a:r>
                <a:rPr lang="en-US" altLang="fi-FI" dirty="0" err="1">
                  <a:solidFill>
                    <a:prstClr val="black"/>
                  </a:solidFill>
                  <a:latin typeface="Times New Roman" pitchFamily="18" charset="0"/>
                </a:rPr>
                <a:t>ostokomissio</a:t>
              </a:r>
              <a:endParaRPr lang="en-US" altLang="fi-FI" dirty="0">
                <a:solidFill>
                  <a:prstClr val="black"/>
                </a:solidFill>
                <a:latin typeface="Times New Roman" pitchFamily="18" charset="0"/>
              </a:endParaRPr>
            </a:p>
          </p:txBody>
        </p:sp>
        <p:sp>
          <p:nvSpPr>
            <p:cNvPr id="16" name="Line 13">
              <a:extLst>
                <a:ext uri="{FF2B5EF4-FFF2-40B4-BE49-F238E27FC236}">
                  <a16:creationId xmlns:a16="http://schemas.microsoft.com/office/drawing/2014/main" id="{BD8A7B32-2DB0-4022-B6FC-50E82848645A}"/>
                </a:ext>
              </a:extLst>
            </p:cNvPr>
            <p:cNvSpPr>
              <a:spLocks noChangeShapeType="1"/>
            </p:cNvSpPr>
            <p:nvPr/>
          </p:nvSpPr>
          <p:spPr bwMode="auto">
            <a:xfrm flipV="1">
              <a:off x="4800600" y="5105400"/>
              <a:ext cx="1447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7" name="Text Box 14">
              <a:extLst>
                <a:ext uri="{FF2B5EF4-FFF2-40B4-BE49-F238E27FC236}">
                  <a16:creationId xmlns:a16="http://schemas.microsoft.com/office/drawing/2014/main" id="{DC8CAA3C-0C42-47CE-98CB-276D7B99F9A5}"/>
                </a:ext>
              </a:extLst>
            </p:cNvPr>
            <p:cNvSpPr txBox="1">
              <a:spLocks noChangeArrowheads="1"/>
            </p:cNvSpPr>
            <p:nvPr/>
          </p:nvSpPr>
          <p:spPr bwMode="auto">
            <a:xfrm>
              <a:off x="3163458" y="5375275"/>
              <a:ext cx="21900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prstClr val="black"/>
                  </a:solidFill>
                  <a:latin typeface="Times New Roman" pitchFamily="18" charset="0"/>
                </a:rPr>
                <a:t>Irtaimen</a:t>
              </a:r>
              <a:r>
                <a:rPr lang="en-US" altLang="fi-FI" dirty="0">
                  <a:solidFill>
                    <a:prstClr val="black"/>
                  </a:solidFill>
                  <a:latin typeface="Times New Roman" pitchFamily="18" charset="0"/>
                </a:rPr>
                <a:t> </a:t>
              </a:r>
              <a:r>
                <a:rPr lang="en-US" altLang="fi-FI" dirty="0" err="1">
                  <a:solidFill>
                    <a:prstClr val="black"/>
                  </a:solidFill>
                  <a:latin typeface="Times New Roman" pitchFamily="18" charset="0"/>
                </a:rPr>
                <a:t>kauppa</a:t>
              </a:r>
              <a:endParaRPr lang="en-US" altLang="fi-FI" dirty="0">
                <a:solidFill>
                  <a:prstClr val="black"/>
                </a:solidFill>
                <a:latin typeface="Times New Roman" pitchFamily="18" charset="0"/>
              </a:endParaRPr>
            </a:p>
          </p:txBody>
        </p:sp>
        <p:sp>
          <p:nvSpPr>
            <p:cNvPr id="18" name="Line 15">
              <a:extLst>
                <a:ext uri="{FF2B5EF4-FFF2-40B4-BE49-F238E27FC236}">
                  <a16:creationId xmlns:a16="http://schemas.microsoft.com/office/drawing/2014/main" id="{5F373CDE-D5C8-4663-BC61-ABA198AD960C}"/>
                </a:ext>
              </a:extLst>
            </p:cNvPr>
            <p:cNvSpPr>
              <a:spLocks noChangeShapeType="1"/>
            </p:cNvSpPr>
            <p:nvPr/>
          </p:nvSpPr>
          <p:spPr bwMode="auto">
            <a:xfrm flipH="1">
              <a:off x="2971800" y="5791200"/>
              <a:ext cx="533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algn="ctr" fontAlgn="base">
                <a:spcBef>
                  <a:spcPct val="0"/>
                </a:spcBef>
                <a:spcAft>
                  <a:spcPct val="0"/>
                </a:spcAft>
              </a:pPr>
              <a:endParaRPr lang="fi-FI">
                <a:solidFill>
                  <a:prstClr val="black"/>
                </a:solidFill>
                <a:latin typeface="Arial" charset="0"/>
              </a:endParaRPr>
            </a:p>
          </p:txBody>
        </p:sp>
        <p:sp>
          <p:nvSpPr>
            <p:cNvPr id="19" name="Text Box 16">
              <a:extLst>
                <a:ext uri="{FF2B5EF4-FFF2-40B4-BE49-F238E27FC236}">
                  <a16:creationId xmlns:a16="http://schemas.microsoft.com/office/drawing/2014/main" id="{79508B85-CD84-4ABB-AE59-DC2CA7C8FFDB}"/>
                </a:ext>
              </a:extLst>
            </p:cNvPr>
            <p:cNvSpPr txBox="1">
              <a:spLocks noChangeArrowheads="1"/>
            </p:cNvSpPr>
            <p:nvPr/>
          </p:nvSpPr>
          <p:spPr bwMode="auto">
            <a:xfrm>
              <a:off x="4031643" y="2022475"/>
              <a:ext cx="3539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pPr>
              <a:r>
                <a:rPr lang="en-US" altLang="fi-FI" dirty="0" err="1">
                  <a:solidFill>
                    <a:srgbClr val="FF0066"/>
                  </a:solidFill>
                  <a:latin typeface="Times New Roman" pitchFamily="18" charset="0"/>
                </a:rPr>
                <a:t>Markkinoiden</a:t>
              </a:r>
              <a:r>
                <a:rPr lang="en-US" altLang="fi-FI" dirty="0">
                  <a:solidFill>
                    <a:srgbClr val="FF0066"/>
                  </a:solidFill>
                  <a:latin typeface="Times New Roman" pitchFamily="18" charset="0"/>
                </a:rPr>
                <a:t> </a:t>
              </a:r>
              <a:r>
                <a:rPr lang="en-US" altLang="fi-FI" dirty="0" err="1">
                  <a:solidFill>
                    <a:srgbClr val="FF0066"/>
                  </a:solidFill>
                  <a:latin typeface="Times New Roman" pitchFamily="18" charset="0"/>
                </a:rPr>
                <a:t>ulkopuolella</a:t>
              </a:r>
              <a:endParaRPr lang="en-US" altLang="fi-FI" dirty="0">
                <a:solidFill>
                  <a:srgbClr val="FF0066"/>
                </a:solidFill>
                <a:latin typeface="Times New Roman" pitchFamily="18" charset="0"/>
              </a:endParaRPr>
            </a:p>
          </p:txBody>
        </p:sp>
      </p:grpSp>
    </p:spTree>
    <p:extLst>
      <p:ext uri="{BB962C8B-B14F-4D97-AF65-F5344CB8AC3E}">
        <p14:creationId xmlns:p14="http://schemas.microsoft.com/office/powerpoint/2010/main" val="157782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AC700CE-B50E-418B-802F-2589A7504DF0}"/>
              </a:ext>
            </a:extLst>
          </p:cNvPr>
          <p:cNvSpPr>
            <a:spLocks noGrp="1"/>
          </p:cNvSpPr>
          <p:nvPr>
            <p:ph type="title"/>
          </p:nvPr>
        </p:nvSpPr>
        <p:spPr>
          <a:xfrm>
            <a:off x="964788" y="804333"/>
            <a:ext cx="3391900" cy="5249334"/>
          </a:xfrm>
        </p:spPr>
        <p:txBody>
          <a:bodyPr>
            <a:normAutofit/>
          </a:bodyPr>
          <a:lstStyle/>
          <a:p>
            <a:pPr algn="r"/>
            <a:r>
              <a:rPr lang="fi-FI" sz="2800" dirty="0">
                <a:solidFill>
                  <a:srgbClr val="FFFFFF"/>
                </a:solidFill>
              </a:rPr>
              <a:t>Tiedonantohäiriöön perustuvan Vahingon arvioiminen</a:t>
            </a:r>
            <a:br>
              <a:rPr lang="fi-FI" sz="2800" dirty="0">
                <a:solidFill>
                  <a:srgbClr val="FFFFFF"/>
                </a:solidFill>
              </a:rPr>
            </a:br>
            <a:r>
              <a:rPr lang="fi-FI" sz="2800" dirty="0">
                <a:solidFill>
                  <a:srgbClr val="FFFFFF"/>
                </a:solidFill>
              </a:rPr>
              <a:t> </a:t>
            </a:r>
            <a:br>
              <a:rPr lang="fi-FI" sz="2800" dirty="0">
                <a:solidFill>
                  <a:srgbClr val="FFFFFF"/>
                </a:solidFill>
              </a:rPr>
            </a:br>
            <a:r>
              <a:rPr lang="fi-FI" sz="2000" b="0" i="0" u="none" strike="noStrike" baseline="0" dirty="0">
                <a:solidFill>
                  <a:srgbClr val="FFFFFF"/>
                </a:solidFill>
                <a:latin typeface="TT4D6o00"/>
              </a:rPr>
              <a:t>Hallituksen esitys eduskunnalle arvopaperimarkkinoita</a:t>
            </a:r>
            <a:br>
              <a:rPr lang="fi-FI" sz="2000" b="0" i="0" u="none" strike="noStrike" baseline="0" dirty="0">
                <a:solidFill>
                  <a:srgbClr val="FFFFFF"/>
                </a:solidFill>
                <a:latin typeface="TT4D6o00"/>
              </a:rPr>
            </a:br>
            <a:r>
              <a:rPr lang="fi-FI" sz="2000" b="0" i="0" u="none" strike="noStrike" baseline="0" dirty="0">
                <a:solidFill>
                  <a:srgbClr val="FFFFFF"/>
                </a:solidFill>
                <a:latin typeface="TT4D6o00"/>
              </a:rPr>
              <a:t>koskevaksi lainsäädännöksi </a:t>
            </a:r>
            <a:r>
              <a:rPr lang="fi-FI" sz="2000" b="0" i="0" u="none" strike="noStrike" baseline="0" dirty="0">
                <a:solidFill>
                  <a:srgbClr val="FFFFFF"/>
                </a:solidFill>
                <a:latin typeface="TT4D2o00"/>
              </a:rPr>
              <a:t>32/2012 vp s. 59 </a:t>
            </a:r>
            <a:r>
              <a:rPr lang="fi-FI" sz="1600" b="0" i="0" u="none" strike="noStrike" baseline="0" dirty="0">
                <a:solidFill>
                  <a:srgbClr val="FFFFFF"/>
                </a:solidFill>
                <a:latin typeface="TT4D2o00"/>
                <a:hlinkClick r:id="rId2"/>
              </a:rPr>
              <a:t>https://www.edilex.fi/smur/20120746</a:t>
            </a:r>
            <a:r>
              <a:rPr lang="fi-FI" sz="1600" b="0" i="0" u="none" strike="noStrike" baseline="0" dirty="0">
                <a:solidFill>
                  <a:srgbClr val="FFFFFF"/>
                </a:solidFill>
                <a:latin typeface="TT4D2o00"/>
              </a:rPr>
              <a:t> </a:t>
            </a:r>
            <a:endParaRPr lang="fi-FI" sz="1600" dirty="0">
              <a:solidFill>
                <a:srgbClr val="FFFFFF"/>
              </a:solidFill>
            </a:endParaRPr>
          </a:p>
        </p:txBody>
      </p:sp>
      <p:sp>
        <p:nvSpPr>
          <p:cNvPr id="4" name="Alatunnisteen paikkamerkki 3">
            <a:extLst>
              <a:ext uri="{FF2B5EF4-FFF2-40B4-BE49-F238E27FC236}">
                <a16:creationId xmlns:a16="http://schemas.microsoft.com/office/drawing/2014/main" id="{6C4A2465-3384-47FF-9407-9DD24AB0746D}"/>
              </a:ext>
            </a:extLst>
          </p:cNvPr>
          <p:cNvSpPr>
            <a:spLocks noGrp="1"/>
          </p:cNvSpPr>
          <p:nvPr>
            <p:ph type="ftr" sz="quarter" idx="11"/>
          </p:nvPr>
        </p:nvSpPr>
        <p:spPr>
          <a:xfrm>
            <a:off x="4842932" y="6470704"/>
            <a:ext cx="5901459" cy="274320"/>
          </a:xfrm>
        </p:spPr>
        <p:txBody>
          <a:bodyPr>
            <a:normAutofit/>
          </a:bodyPr>
          <a:lstStyle/>
          <a:p>
            <a:pPr>
              <a:spcAft>
                <a:spcPts val="600"/>
              </a:spcAft>
            </a:pPr>
            <a:r>
              <a:rPr lang="en-US"/>
              <a:t>Rahoitusmarkkinaoikeus luento 12</a:t>
            </a:r>
          </a:p>
        </p:txBody>
      </p:sp>
      <p:sp>
        <p:nvSpPr>
          <p:cNvPr id="5" name="Dian numeron paikkamerkki 4">
            <a:extLst>
              <a:ext uri="{FF2B5EF4-FFF2-40B4-BE49-F238E27FC236}">
                <a16:creationId xmlns:a16="http://schemas.microsoft.com/office/drawing/2014/main" id="{66454F15-BBD6-4280-AC78-67A38FCBCE23}"/>
              </a:ext>
            </a:extLst>
          </p:cNvPr>
          <p:cNvSpPr>
            <a:spLocks noGrp="1"/>
          </p:cNvSpPr>
          <p:nvPr>
            <p:ph type="sldNum" sz="quarter" idx="12"/>
          </p:nvPr>
        </p:nvSpPr>
        <p:spPr>
          <a:xfrm>
            <a:off x="10837333" y="6470704"/>
            <a:ext cx="973667" cy="274320"/>
          </a:xfrm>
        </p:spPr>
        <p:txBody>
          <a:bodyPr>
            <a:normAutofit/>
          </a:bodyPr>
          <a:lstStyle/>
          <a:p>
            <a:pPr>
              <a:spcAft>
                <a:spcPts val="600"/>
              </a:spcAft>
            </a:pPr>
            <a:fld id="{3A98EE3D-8CD1-4C3F-BD1C-C98C9596463C}" type="slidenum">
              <a:rPr lang="en-US" smtClean="0"/>
              <a:pPr>
                <a:spcAft>
                  <a:spcPts val="600"/>
                </a:spcAft>
              </a:pPr>
              <a:t>20</a:t>
            </a:fld>
            <a:endParaRPr lang="en-US"/>
          </a:p>
        </p:txBody>
      </p:sp>
      <p:graphicFrame>
        <p:nvGraphicFramePr>
          <p:cNvPr id="7" name="Sisällön paikkamerkki 6">
            <a:extLst>
              <a:ext uri="{FF2B5EF4-FFF2-40B4-BE49-F238E27FC236}">
                <a16:creationId xmlns:a16="http://schemas.microsoft.com/office/drawing/2014/main" id="{E22E068C-6333-4A0E-88CA-166286611C85}"/>
              </a:ext>
            </a:extLst>
          </p:cNvPr>
          <p:cNvGraphicFramePr>
            <a:graphicFrameLocks noGrp="1"/>
          </p:cNvGraphicFramePr>
          <p:nvPr>
            <p:ph idx="1"/>
            <p:extLst>
              <p:ext uri="{D42A27DB-BD31-4B8C-83A1-F6EECF244321}">
                <p14:modId xmlns:p14="http://schemas.microsoft.com/office/powerpoint/2010/main" val="3286951936"/>
              </p:ext>
            </p:extLst>
          </p:nvPr>
        </p:nvGraphicFramePr>
        <p:xfrm>
          <a:off x="4859215" y="646679"/>
          <a:ext cx="7332785" cy="5961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856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9097524"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DB3FCCD-702B-49E1-853C-EBD5FEF54C64}"/>
              </a:ext>
            </a:extLst>
          </p:cNvPr>
          <p:cNvSpPr>
            <a:spLocks noGrp="1"/>
          </p:cNvSpPr>
          <p:nvPr>
            <p:ph type="title"/>
          </p:nvPr>
        </p:nvSpPr>
        <p:spPr>
          <a:xfrm>
            <a:off x="1024129" y="585216"/>
            <a:ext cx="8069094" cy="1499616"/>
          </a:xfrm>
        </p:spPr>
        <p:txBody>
          <a:bodyPr>
            <a:normAutofit/>
          </a:bodyPr>
          <a:lstStyle/>
          <a:p>
            <a:r>
              <a:rPr lang="fi-FI">
                <a:solidFill>
                  <a:srgbClr val="FFFFFF"/>
                </a:solidFill>
              </a:rPr>
              <a:t>Hinnaneron korvaaminen </a:t>
            </a:r>
          </a:p>
        </p:txBody>
      </p:sp>
      <p:cxnSp>
        <p:nvCxnSpPr>
          <p:cNvPr id="14" name="Straight Connector 13">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10C16E98-3192-40FE-9210-F279169BC18A}"/>
              </a:ext>
            </a:extLst>
          </p:cNvPr>
          <p:cNvSpPr>
            <a:spLocks noGrp="1"/>
          </p:cNvSpPr>
          <p:nvPr>
            <p:ph idx="1"/>
          </p:nvPr>
        </p:nvSpPr>
        <p:spPr>
          <a:xfrm>
            <a:off x="1024129" y="2286000"/>
            <a:ext cx="8074151" cy="3862971"/>
          </a:xfrm>
        </p:spPr>
        <p:txBody>
          <a:bodyPr>
            <a:normAutofit fontScale="92500" lnSpcReduction="10000"/>
          </a:bodyPr>
          <a:lstStyle/>
          <a:p>
            <a:r>
              <a:rPr lang="fi-FI" sz="2000" dirty="0">
                <a:solidFill>
                  <a:srgbClr val="FFFFFF"/>
                </a:solidFill>
              </a:rPr>
              <a:t>Kansainvälisen käytännön mukaan hintaerojen kompensointi on tapa määritellä tietohäiriöistä aiheutunut tappio. Muut menetelmät tappioiden määrittelemiseksi voivat olla sopivia, jos hintojen muodostuminen markkinoilla ei ole ollut tehokasta.</a:t>
            </a:r>
          </a:p>
          <a:p>
            <a:r>
              <a:rPr lang="fi-FI" sz="2000" dirty="0">
                <a:solidFill>
                  <a:srgbClr val="FFFFFF"/>
                </a:solidFill>
              </a:rPr>
              <a:t>Hintaeroihin perustuva korvaus koostuu erotuksesta arvopaperin toteutuneen osto- tai myyntihinnan ja sen hinnan välillä, joka arvioidusti olisi vallinnut </a:t>
            </a:r>
            <a:r>
              <a:rPr kumimoji="0" lang="fi-FI" sz="2000" b="0" i="0" u="none" strike="noStrike" kern="1200" cap="none" spc="0" normalizeH="0" baseline="0" noProof="0" dirty="0">
                <a:ln>
                  <a:noFill/>
                </a:ln>
                <a:solidFill>
                  <a:srgbClr val="FFFFFF"/>
                </a:solidFill>
                <a:effectLst/>
                <a:uLnTx/>
                <a:uFillTx/>
                <a:latin typeface="Tw Cen MT" panose="020B0602020104020603"/>
                <a:ea typeface="+mn-ea"/>
                <a:cs typeface="+mn-cs"/>
              </a:rPr>
              <a:t>kaupankäynnin ajankohtana, jos oikeat tiedot olisivat olleet saatavilla. </a:t>
            </a:r>
            <a:endParaRPr lang="fi-FI" sz="2000" dirty="0">
              <a:solidFill>
                <a:srgbClr val="FFFFFF"/>
              </a:solidFill>
            </a:endParaRPr>
          </a:p>
          <a:p>
            <a:r>
              <a:rPr lang="fi-FI" sz="2000" dirty="0">
                <a:solidFill>
                  <a:srgbClr val="FFFFFF"/>
                </a:solidFill>
              </a:rPr>
              <a:t>Tämä estää markkinariskien ja hallitsemattoman suurten ja spekulatiivisten vahingonkorvausvelvoitteiden syntymisen. </a:t>
            </a:r>
          </a:p>
          <a:p>
            <a:r>
              <a:rPr lang="fi-FI" sz="2000" dirty="0">
                <a:solidFill>
                  <a:srgbClr val="FFFFFF"/>
                </a:solidFill>
              </a:rPr>
              <a:t>Vahingon arvioimisen ajankohta: virheellisen tiedon julkistamishetken ja arviohetken (esim. tuomion) hintojen erotus otetaan lähtökohdaksi eikä aikaisempia tai myöhempiä voittoja tai tappioita yleensä oteta huomioon </a:t>
            </a:r>
          </a:p>
          <a:p>
            <a:r>
              <a:rPr lang="fi-FI" sz="2000" dirty="0">
                <a:solidFill>
                  <a:srgbClr val="FFFFFF"/>
                </a:solidFill>
              </a:rPr>
              <a:t>Hinnanerokorvauksesta on vähennettävä se määrä, jonka vahingon kärsinyt on saanut etua virheestä tai puutteesta vastakkaissuuntaisessa kaupassa.</a:t>
            </a:r>
          </a:p>
        </p:txBody>
      </p:sp>
      <p:sp>
        <p:nvSpPr>
          <p:cNvPr id="4" name="Alatunnisteen paikkamerkki 3">
            <a:extLst>
              <a:ext uri="{FF2B5EF4-FFF2-40B4-BE49-F238E27FC236}">
                <a16:creationId xmlns:a16="http://schemas.microsoft.com/office/drawing/2014/main" id="{95CABEAE-BD4C-4BD7-9A33-EADE9C3A6A70}"/>
              </a:ext>
            </a:extLst>
          </p:cNvPr>
          <p:cNvSpPr>
            <a:spLocks noGrp="1"/>
          </p:cNvSpPr>
          <p:nvPr>
            <p:ph type="ftr" sz="quarter" idx="11"/>
          </p:nvPr>
        </p:nvSpPr>
        <p:spPr>
          <a:xfrm>
            <a:off x="5626825" y="6470704"/>
            <a:ext cx="5117566" cy="274320"/>
          </a:xfrm>
        </p:spPr>
        <p:txBody>
          <a:bodyPr>
            <a:normAutofit/>
          </a:bodyPr>
          <a:lstStyle/>
          <a:p>
            <a:pPr>
              <a:spcAft>
                <a:spcPts val="600"/>
              </a:spcAft>
            </a:pPr>
            <a:r>
              <a:rPr lang="en-US">
                <a:solidFill>
                  <a:schemeClr val="bg1">
                    <a:lumMod val="95000"/>
                    <a:lumOff val="5000"/>
                  </a:schemeClr>
                </a:solidFill>
              </a:rPr>
              <a:t>Rahoitusmarkkinaoikeus luento 12</a:t>
            </a:r>
          </a:p>
        </p:txBody>
      </p:sp>
      <p:sp>
        <p:nvSpPr>
          <p:cNvPr id="5" name="Dian numeron paikkamerkki 4">
            <a:extLst>
              <a:ext uri="{FF2B5EF4-FFF2-40B4-BE49-F238E27FC236}">
                <a16:creationId xmlns:a16="http://schemas.microsoft.com/office/drawing/2014/main" id="{C763711A-D731-411C-8EEB-6F5AA7346BD3}"/>
              </a:ext>
            </a:extLst>
          </p:cNvPr>
          <p:cNvSpPr>
            <a:spLocks noGrp="1"/>
          </p:cNvSpPr>
          <p:nvPr>
            <p:ph type="sldNum" sz="quarter" idx="12"/>
          </p:nvPr>
        </p:nvSpPr>
        <p:spPr>
          <a:xfrm>
            <a:off x="10837333" y="6470704"/>
            <a:ext cx="973667" cy="274320"/>
          </a:xfrm>
        </p:spPr>
        <p:txBody>
          <a:bodyPr>
            <a:normAutofit/>
          </a:bodyPr>
          <a:lstStyle/>
          <a:p>
            <a:pPr>
              <a:spcAft>
                <a:spcPts val="600"/>
              </a:spcAft>
            </a:pPr>
            <a:fld id="{3A98EE3D-8CD1-4C3F-BD1C-C98C9596463C}" type="slidenum">
              <a:rPr lang="en-US">
                <a:solidFill>
                  <a:schemeClr val="bg1">
                    <a:lumMod val="95000"/>
                    <a:lumOff val="5000"/>
                  </a:schemeClr>
                </a:solidFill>
              </a:rPr>
              <a:pPr>
                <a:spcAft>
                  <a:spcPts val="600"/>
                </a:spcAft>
              </a:pPr>
              <a:t>21</a:t>
            </a:fld>
            <a:endParaRPr lang="en-US">
              <a:solidFill>
                <a:schemeClr val="bg1">
                  <a:lumMod val="95000"/>
                  <a:lumOff val="5000"/>
                </a:schemeClr>
              </a:solidFill>
            </a:endParaRPr>
          </a:p>
        </p:txBody>
      </p:sp>
      <p:sp>
        <p:nvSpPr>
          <p:cNvPr id="16" name="Rectangle 15">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42267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053E3D-655B-4AA4-BFDF-B616FD134010}"/>
              </a:ext>
            </a:extLst>
          </p:cNvPr>
          <p:cNvSpPr>
            <a:spLocks noGrp="1"/>
          </p:cNvSpPr>
          <p:nvPr>
            <p:ph type="title"/>
          </p:nvPr>
        </p:nvSpPr>
        <p:spPr>
          <a:xfrm>
            <a:off x="1024128" y="585216"/>
            <a:ext cx="6066818" cy="1499616"/>
          </a:xfrm>
        </p:spPr>
        <p:txBody>
          <a:bodyPr>
            <a:normAutofit/>
          </a:bodyPr>
          <a:lstStyle/>
          <a:p>
            <a:r>
              <a:rPr lang="fi-FI" sz="3900"/>
              <a:t>Oikeudenkäynti arvopaperimarkkinatapauksissa</a:t>
            </a:r>
          </a:p>
        </p:txBody>
      </p:sp>
      <p:sp>
        <p:nvSpPr>
          <p:cNvPr id="3" name="Sisällön paikkamerkki 2">
            <a:extLst>
              <a:ext uri="{FF2B5EF4-FFF2-40B4-BE49-F238E27FC236}">
                <a16:creationId xmlns:a16="http://schemas.microsoft.com/office/drawing/2014/main" id="{28D03AD8-0BD1-4B5C-B136-D7B5B07A3C0A}"/>
              </a:ext>
            </a:extLst>
          </p:cNvPr>
          <p:cNvSpPr>
            <a:spLocks noGrp="1"/>
          </p:cNvSpPr>
          <p:nvPr>
            <p:ph idx="1"/>
          </p:nvPr>
        </p:nvSpPr>
        <p:spPr>
          <a:xfrm>
            <a:off x="1024128" y="2286000"/>
            <a:ext cx="6066818" cy="4023360"/>
          </a:xfrm>
        </p:spPr>
        <p:txBody>
          <a:bodyPr>
            <a:normAutofit/>
          </a:bodyPr>
          <a:lstStyle/>
          <a:p>
            <a:pPr marL="0" marR="0" lvl="0" indent="0" defTabSz="457200" rtl="0" eaLnBrk="0" fontAlgn="base" latinLnBrk="0" hangingPunct="0">
              <a:spcBef>
                <a:spcPct val="20000"/>
              </a:spcBef>
              <a:spcAft>
                <a:spcPct val="0"/>
              </a:spcAft>
              <a:buClrTx/>
              <a:buSzTx/>
              <a:buFont typeface="Arial" charset="0"/>
              <a:buNone/>
              <a:tabLst/>
              <a:defRPr/>
            </a:pPr>
            <a:r>
              <a:rPr kumimoji="0" lang="fi-FI" sz="1700" b="1" i="0" u="none" strike="noStrike" kern="1200" cap="none" spc="0" normalizeH="0" baseline="0" noProof="0" dirty="0">
                <a:ln>
                  <a:noFill/>
                </a:ln>
                <a:effectLst/>
                <a:uLnTx/>
                <a:uFillTx/>
                <a:latin typeface="Arial"/>
                <a:ea typeface="ＭＳ Ｐゴシック" charset="0"/>
              </a:rPr>
              <a:t>Ryhmäkannelakia (444/2007) ei sovelleta arvopaperimarkkinalaissa (495/1989) tarkoitetun arvopaperin liikkeeseenlaskijan tai julkisen ostotarjouksen tekijän menettelyä koskevassa riita-asiassa.</a:t>
            </a:r>
          </a:p>
          <a:p>
            <a:pPr marL="0" marR="0" lvl="0" indent="0" defTabSz="457200" rtl="0" eaLnBrk="0" fontAlgn="base" latinLnBrk="0" hangingPunct="0">
              <a:spcBef>
                <a:spcPct val="20000"/>
              </a:spcBef>
              <a:spcAft>
                <a:spcPct val="0"/>
              </a:spcAft>
              <a:buClrTx/>
              <a:buSzTx/>
              <a:buFont typeface="Arial" charset="0"/>
              <a:buNone/>
              <a:tabLst/>
              <a:defRPr/>
            </a:pPr>
            <a:r>
              <a:rPr kumimoji="0" lang="fi-FI" sz="1700" b="1" i="0" u="none" strike="noStrike" kern="1200" cap="none" spc="0" normalizeH="0" baseline="0" noProof="0" dirty="0">
                <a:ln>
                  <a:noFill/>
                </a:ln>
                <a:effectLst/>
                <a:uLnTx/>
                <a:uFillTx/>
                <a:latin typeface="Arial"/>
                <a:ea typeface="ＭＳ Ｐゴシック" charset="0"/>
              </a:rPr>
              <a:t>(Ryhmäkanteella tarkoitetaan kannetta, jota kantaja ajaa kanteessa määritellyn ryhmän puolesta siten, että asiassa annettava tuomio tulee myös ryhmän jäseniä sitovaksi.) </a:t>
            </a:r>
          </a:p>
          <a:p>
            <a:pPr marL="0" marR="0" lvl="0" indent="0" defTabSz="457200" rtl="0" eaLnBrk="0" fontAlgn="base" latinLnBrk="0" hangingPunct="0">
              <a:spcBef>
                <a:spcPct val="20000"/>
              </a:spcBef>
              <a:spcAft>
                <a:spcPct val="0"/>
              </a:spcAft>
              <a:buClrTx/>
              <a:buSzTx/>
              <a:buFont typeface="Arial" charset="0"/>
              <a:buNone/>
              <a:tabLst/>
              <a:defRPr/>
            </a:pPr>
            <a:r>
              <a:rPr kumimoji="0" lang="fi-FI" sz="1700" b="1" i="0" u="none" strike="noStrike" kern="1200" cap="none" spc="0" normalizeH="0" baseline="0" noProof="0" dirty="0">
                <a:ln>
                  <a:noFill/>
                </a:ln>
                <a:effectLst/>
                <a:uLnTx/>
                <a:uFillTx/>
                <a:latin typeface="Arial"/>
                <a:ea typeface="ＭＳ Ｐゴシック" charset="0"/>
              </a:rPr>
              <a:t>Rikosasiassa kuten sisäpiiririkoksissa ei katsota olevan </a:t>
            </a:r>
            <a:r>
              <a:rPr kumimoji="0" lang="fi-FI" sz="1700" b="1" i="1" u="none" strike="noStrike" kern="1200" cap="none" spc="0" normalizeH="0" baseline="0" noProof="0" dirty="0">
                <a:ln>
                  <a:noFill/>
                </a:ln>
                <a:effectLst/>
                <a:uLnTx/>
                <a:uFillTx/>
                <a:latin typeface="Arial"/>
                <a:ea typeface="ＭＳ Ｐゴシック" charset="0"/>
              </a:rPr>
              <a:t>rikosoikeudellista asianomistajaa, </a:t>
            </a:r>
            <a:r>
              <a:rPr kumimoji="0" lang="fi-FI" sz="1700" b="1" u="none" strike="noStrike" kern="1200" cap="none" spc="0" normalizeH="0" baseline="0" noProof="0" dirty="0">
                <a:ln>
                  <a:noFill/>
                </a:ln>
                <a:effectLst/>
                <a:uLnTx/>
                <a:uFillTx/>
                <a:latin typeface="Arial"/>
                <a:ea typeface="ＭＳ Ｐゴシック" charset="0"/>
              </a:rPr>
              <a:t>vaan säännösten suojelukohteena pidetään luottamusta markkinoiden toimintaan. Siten sijoittajalla ei ole näissä asioissa syyteoikeutta. (KKO 2000:82, Kansallisantitapaus) </a:t>
            </a:r>
          </a:p>
          <a:p>
            <a:pPr marL="0" marR="0" lvl="0" indent="0" defTabSz="457200" rtl="0" eaLnBrk="0" fontAlgn="base" latinLnBrk="0" hangingPunct="0">
              <a:spcBef>
                <a:spcPct val="20000"/>
              </a:spcBef>
              <a:spcAft>
                <a:spcPct val="0"/>
              </a:spcAft>
              <a:buClrTx/>
              <a:buSzTx/>
              <a:buFont typeface="Arial" charset="0"/>
              <a:buNone/>
              <a:tabLst/>
              <a:defRPr/>
            </a:pPr>
            <a:r>
              <a:rPr kumimoji="0" lang="fi-FI" sz="1700" b="1" i="1" u="none" strike="noStrike" kern="1200" cap="none" spc="0" normalizeH="0" baseline="0" noProof="0" dirty="0">
                <a:ln>
                  <a:noFill/>
                </a:ln>
                <a:effectLst/>
                <a:uLnTx/>
                <a:uFillTx/>
                <a:latin typeface="Arial"/>
                <a:ea typeface="ＭＳ Ｐゴシック" charset="0"/>
              </a:rPr>
              <a:t>Siviilioikeudellinen vahingonkorvaus </a:t>
            </a:r>
            <a:r>
              <a:rPr kumimoji="0" lang="fi-FI" sz="1700" b="1" u="none" strike="noStrike" kern="1200" cap="none" spc="0" normalizeH="0" baseline="0" noProof="0" dirty="0">
                <a:ln>
                  <a:noFill/>
                </a:ln>
                <a:effectLst/>
                <a:uLnTx/>
                <a:uFillTx/>
                <a:latin typeface="Arial"/>
                <a:ea typeface="ＭＳ Ｐゴシック" charset="0"/>
              </a:rPr>
              <a:t>on eri asia: tällöin asianosaisasema on sijoittajalla. </a:t>
            </a:r>
            <a:endParaRPr kumimoji="0" lang="fi-FI" sz="1700" b="1" i="1" u="none" strike="noStrike" kern="1200" cap="none" spc="0" normalizeH="0" baseline="0" noProof="0" dirty="0">
              <a:ln>
                <a:noFill/>
              </a:ln>
              <a:effectLst/>
              <a:uLnTx/>
              <a:uFillTx/>
              <a:latin typeface="Arial"/>
              <a:ea typeface="ＭＳ Ｐゴシック" charset="0"/>
            </a:endParaRPr>
          </a:p>
        </p:txBody>
      </p:sp>
      <p:sp>
        <p:nvSpPr>
          <p:cNvPr id="4" name="Alatunnisteen paikkamerkki 3">
            <a:extLst>
              <a:ext uri="{FF2B5EF4-FFF2-40B4-BE49-F238E27FC236}">
                <a16:creationId xmlns:a16="http://schemas.microsoft.com/office/drawing/2014/main" id="{DA1D8E56-EB17-4502-8B24-A857190B2342}"/>
              </a:ext>
            </a:extLst>
          </p:cNvPr>
          <p:cNvSpPr>
            <a:spLocks noGrp="1"/>
          </p:cNvSpPr>
          <p:nvPr>
            <p:ph type="ftr" sz="quarter" idx="11"/>
          </p:nvPr>
        </p:nvSpPr>
        <p:spPr>
          <a:xfrm>
            <a:off x="3215148" y="6470704"/>
            <a:ext cx="3875798" cy="274320"/>
          </a:xfrm>
        </p:spPr>
        <p:txBody>
          <a:bodyPr>
            <a:normAutofit/>
          </a:bodyPr>
          <a:lstStyle/>
          <a:p>
            <a:pPr>
              <a:spcAft>
                <a:spcPts val="600"/>
              </a:spcAft>
            </a:pPr>
            <a:r>
              <a:rPr lang="en-US"/>
              <a:t>Rahoitusmarkkinaoikeus luento 12</a:t>
            </a:r>
          </a:p>
        </p:txBody>
      </p:sp>
      <p:pic>
        <p:nvPicPr>
          <p:cNvPr id="7" name="Picture 6" descr="Kuva, joka sisältää kohteen objekti, sivellin, kello&#10;&#10;Kuvaus luotu automaattisesti">
            <a:extLst>
              <a:ext uri="{FF2B5EF4-FFF2-40B4-BE49-F238E27FC236}">
                <a16:creationId xmlns:a16="http://schemas.microsoft.com/office/drawing/2014/main" id="{567E8B8F-EBF7-4842-9EF1-830A7F499664}"/>
              </a:ext>
            </a:extLst>
          </p:cNvPr>
          <p:cNvPicPr>
            <a:picLocks noChangeAspect="1"/>
          </p:cNvPicPr>
          <p:nvPr/>
        </p:nvPicPr>
        <p:blipFill rotWithShape="1">
          <a:blip r:embed="rId2"/>
          <a:srcRect l="28725" r="20534"/>
          <a:stretch/>
        </p:blipFill>
        <p:spPr>
          <a:xfrm>
            <a:off x="7552266" y="10"/>
            <a:ext cx="4639733" cy="6857990"/>
          </a:xfrm>
          <a:prstGeom prst="rect">
            <a:avLst/>
          </a:prstGeom>
        </p:spPr>
      </p:pic>
      <p:sp>
        <p:nvSpPr>
          <p:cNvPr id="5" name="Dian numeron paikkamerkki 4">
            <a:extLst>
              <a:ext uri="{FF2B5EF4-FFF2-40B4-BE49-F238E27FC236}">
                <a16:creationId xmlns:a16="http://schemas.microsoft.com/office/drawing/2014/main" id="{831F9884-5533-4B11-B03F-7F0ECA6EA002}"/>
              </a:ext>
            </a:extLst>
          </p:cNvPr>
          <p:cNvSpPr>
            <a:spLocks noGrp="1"/>
          </p:cNvSpPr>
          <p:nvPr>
            <p:ph type="sldNum" sz="quarter" idx="12"/>
          </p:nvPr>
        </p:nvSpPr>
        <p:spPr>
          <a:xfrm>
            <a:off x="10837333" y="6470704"/>
            <a:ext cx="973667" cy="274320"/>
          </a:xfrm>
        </p:spPr>
        <p:txBody>
          <a:bodyPr>
            <a:normAutofit/>
          </a:bodyPr>
          <a:lstStyle/>
          <a:p>
            <a:pPr>
              <a:spcAft>
                <a:spcPts val="600"/>
              </a:spcAft>
            </a:pPr>
            <a:fld id="{3A98EE3D-8CD1-4C3F-BD1C-C98C9596463C}" type="slidenum">
              <a:rPr lang="en-US">
                <a:solidFill>
                  <a:srgbClr val="FFFFFF"/>
                </a:solidFill>
              </a:rPr>
              <a:pPr>
                <a:spcAft>
                  <a:spcPts val="600"/>
                </a:spcAft>
              </a:pPr>
              <a:t>22</a:t>
            </a:fld>
            <a:endParaRPr lang="en-US">
              <a:solidFill>
                <a:srgbClr val="FFFFFF"/>
              </a:solidFill>
            </a:endParaRPr>
          </a:p>
        </p:txBody>
      </p:sp>
    </p:spTree>
    <p:extLst>
      <p:ext uri="{BB962C8B-B14F-4D97-AF65-F5344CB8AC3E}">
        <p14:creationId xmlns:p14="http://schemas.microsoft.com/office/powerpoint/2010/main" val="42087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3B34F0-0B11-4684-8FC6-465FD95BFB35}"/>
              </a:ext>
            </a:extLst>
          </p:cNvPr>
          <p:cNvSpPr>
            <a:spLocks noGrp="1"/>
          </p:cNvSpPr>
          <p:nvPr>
            <p:ph type="ctrTitle"/>
          </p:nvPr>
        </p:nvSpPr>
        <p:spPr/>
        <p:txBody>
          <a:bodyPr/>
          <a:lstStyle/>
          <a:p>
            <a:pPr algn="ctr"/>
            <a:r>
              <a:rPr lang="fi-FI" dirty="0"/>
              <a:t>Markkinoiden oikeussuhteet </a:t>
            </a:r>
          </a:p>
        </p:txBody>
      </p:sp>
      <p:sp>
        <p:nvSpPr>
          <p:cNvPr id="3" name="Sisällön paikkamerkki 2">
            <a:extLst>
              <a:ext uri="{FF2B5EF4-FFF2-40B4-BE49-F238E27FC236}">
                <a16:creationId xmlns:a16="http://schemas.microsoft.com/office/drawing/2014/main" id="{F4FE86E7-8DFC-4133-8ECE-52D7B0CF5C95}"/>
              </a:ext>
            </a:extLst>
          </p:cNvPr>
          <p:cNvSpPr>
            <a:spLocks noGrp="1"/>
          </p:cNvSpPr>
          <p:nvPr>
            <p:ph sz="quarter" idx="14"/>
          </p:nvPr>
        </p:nvSpPr>
        <p:spPr/>
        <p:txBody>
          <a:bodyPr/>
          <a:lstStyle/>
          <a:p>
            <a:endParaRPr lang="fi-FI" dirty="0"/>
          </a:p>
        </p:txBody>
      </p:sp>
      <p:sp>
        <p:nvSpPr>
          <p:cNvPr id="4" name="Alatunnisteen paikkamerkki 3">
            <a:extLst>
              <a:ext uri="{FF2B5EF4-FFF2-40B4-BE49-F238E27FC236}">
                <a16:creationId xmlns:a16="http://schemas.microsoft.com/office/drawing/2014/main" id="{B4758EBF-309F-4827-A27C-E795277A08E3}"/>
              </a:ext>
            </a:extLst>
          </p:cNvPr>
          <p:cNvSpPr>
            <a:spLocks noGrp="1"/>
          </p:cNvSpPr>
          <p:nvPr>
            <p:ph type="ftr" sz="quarter" idx="16"/>
          </p:nvPr>
        </p:nvSpPr>
        <p:spPr/>
        <p:txBody>
          <a:bodyPr/>
          <a:lstStyle/>
          <a:p>
            <a:pPr>
              <a:defRPr/>
            </a:pPr>
            <a:r>
              <a:rPr lang="fi-FI">
                <a:solidFill>
                  <a:prstClr val="black">
                    <a:tint val="75000"/>
                  </a:prstClr>
                </a:solidFill>
              </a:rPr>
              <a:t>Rahoitusmarkkinaoikeus luento 12</a:t>
            </a:r>
          </a:p>
        </p:txBody>
      </p:sp>
      <p:sp>
        <p:nvSpPr>
          <p:cNvPr id="5" name="Dian numeron paikkamerkki 4">
            <a:extLst>
              <a:ext uri="{FF2B5EF4-FFF2-40B4-BE49-F238E27FC236}">
                <a16:creationId xmlns:a16="http://schemas.microsoft.com/office/drawing/2014/main" id="{3B763FE1-5CD7-4B77-9FAC-8A7BF99ED75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3</a:t>
            </a:fld>
            <a:endParaRPr lang="fi-FI">
              <a:solidFill>
                <a:prstClr val="black">
                  <a:tint val="75000"/>
                </a:prstClr>
              </a:solidFill>
            </a:endParaRPr>
          </a:p>
        </p:txBody>
      </p:sp>
      <p:grpSp>
        <p:nvGrpSpPr>
          <p:cNvPr id="6" name="Ryhmä 5">
            <a:extLst>
              <a:ext uri="{FF2B5EF4-FFF2-40B4-BE49-F238E27FC236}">
                <a16:creationId xmlns:a16="http://schemas.microsoft.com/office/drawing/2014/main" id="{301BA3E9-CC49-437D-A63F-C52F503FA943}"/>
              </a:ext>
            </a:extLst>
          </p:cNvPr>
          <p:cNvGrpSpPr/>
          <p:nvPr/>
        </p:nvGrpSpPr>
        <p:grpSpPr>
          <a:xfrm>
            <a:off x="2476500" y="2012690"/>
            <a:ext cx="7239000" cy="3834957"/>
            <a:chOff x="2432622" y="1948306"/>
            <a:chExt cx="7239000" cy="3834957"/>
          </a:xfrm>
        </p:grpSpPr>
        <p:sp>
          <p:nvSpPr>
            <p:cNvPr id="7" name="Rectangle 4">
              <a:extLst>
                <a:ext uri="{FF2B5EF4-FFF2-40B4-BE49-F238E27FC236}">
                  <a16:creationId xmlns:a16="http://schemas.microsoft.com/office/drawing/2014/main" id="{AC1A535E-FDDB-4C7E-B3EC-40AED1608740}"/>
                </a:ext>
              </a:extLst>
            </p:cNvPr>
            <p:cNvSpPr>
              <a:spLocks noChangeArrowheads="1"/>
            </p:cNvSpPr>
            <p:nvPr/>
          </p:nvSpPr>
          <p:spPr bwMode="auto">
            <a:xfrm>
              <a:off x="2432622" y="1948306"/>
              <a:ext cx="7239000" cy="838200"/>
            </a:xfrm>
            <a:prstGeom prst="rect">
              <a:avLst/>
            </a:prstGeom>
            <a:solidFill>
              <a:srgbClr val="FFFFFF">
                <a:alpha val="50195"/>
              </a:srgbClr>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err="1">
                  <a:solidFill>
                    <a:prstClr val="black"/>
                  </a:solidFill>
                  <a:latin typeface="Times New Roman" pitchFamily="18" charset="0"/>
                </a:rPr>
                <a:t>Päämiehet</a:t>
              </a:r>
              <a:endParaRPr lang="en-US" altLang="fi-FI" kern="0" dirty="0">
                <a:solidFill>
                  <a:prstClr val="black"/>
                </a:solidFill>
                <a:latin typeface="Times New Roman" pitchFamily="18" charset="0"/>
              </a:endParaRPr>
            </a:p>
            <a:p>
              <a:pPr algn="ctr" fontAlgn="base">
                <a:spcBef>
                  <a:spcPct val="0"/>
                </a:spcBef>
                <a:spcAft>
                  <a:spcPct val="0"/>
                </a:spcAft>
                <a:buNone/>
                <a:defRPr/>
              </a:pPr>
              <a:r>
                <a:rPr lang="en-US" altLang="fi-FI" kern="0" dirty="0">
                  <a:solidFill>
                    <a:prstClr val="black"/>
                  </a:solidFill>
                  <a:latin typeface="Times New Roman" pitchFamily="18" charset="0"/>
                </a:rPr>
                <a:t>A  B  C  D  E  </a:t>
              </a:r>
              <a:r>
                <a:rPr lang="en-US" altLang="fi-FI" kern="0" dirty="0" err="1">
                  <a:solidFill>
                    <a:prstClr val="black"/>
                  </a:solidFill>
                  <a:latin typeface="Times New Roman" pitchFamily="18" charset="0"/>
                </a:rPr>
                <a:t>jne</a:t>
              </a:r>
              <a:r>
                <a:rPr lang="en-US" altLang="fi-FI" kern="0" dirty="0">
                  <a:solidFill>
                    <a:prstClr val="black"/>
                  </a:solidFill>
                  <a:latin typeface="Times New Roman" pitchFamily="18" charset="0"/>
                </a:rPr>
                <a:t>.</a:t>
              </a:r>
            </a:p>
          </p:txBody>
        </p:sp>
        <p:sp>
          <p:nvSpPr>
            <p:cNvPr id="8" name="Rectangle 5">
              <a:extLst>
                <a:ext uri="{FF2B5EF4-FFF2-40B4-BE49-F238E27FC236}">
                  <a16:creationId xmlns:a16="http://schemas.microsoft.com/office/drawing/2014/main" id="{E6C6C2EA-5096-4C01-B86D-D6C5AD6BE875}"/>
                </a:ext>
              </a:extLst>
            </p:cNvPr>
            <p:cNvSpPr>
              <a:spLocks noChangeArrowheads="1"/>
            </p:cNvSpPr>
            <p:nvPr/>
          </p:nvSpPr>
          <p:spPr bwMode="auto">
            <a:xfrm>
              <a:off x="2495550" y="4868863"/>
              <a:ext cx="7162800" cy="914400"/>
            </a:xfrm>
            <a:prstGeom prst="rect">
              <a:avLst/>
            </a:prstGeom>
            <a:solidFill>
              <a:srgbClr val="FFFFFF">
                <a:alpha val="50195"/>
              </a:srgbClr>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a:solidFill>
                    <a:prstClr val="black"/>
                  </a:solidFill>
                  <a:latin typeface="Times New Roman" pitchFamily="18" charset="0"/>
                </a:rPr>
                <a:t>X  Y  Z  </a:t>
              </a:r>
              <a:r>
                <a:rPr lang="en-US" altLang="fi-FI" kern="0" dirty="0" err="1">
                  <a:solidFill>
                    <a:prstClr val="black"/>
                  </a:solidFill>
                  <a:latin typeface="Times New Roman" pitchFamily="18" charset="0"/>
                </a:rPr>
                <a:t>jne</a:t>
              </a:r>
              <a:r>
                <a:rPr lang="en-US" altLang="fi-FI" kern="0" dirty="0">
                  <a:solidFill>
                    <a:prstClr val="black"/>
                  </a:solidFill>
                  <a:latin typeface="Times New Roman" pitchFamily="18" charset="0"/>
                </a:rPr>
                <a:t>.</a:t>
              </a:r>
            </a:p>
            <a:p>
              <a:pPr algn="ctr" fontAlgn="base">
                <a:spcBef>
                  <a:spcPct val="0"/>
                </a:spcBef>
                <a:spcAft>
                  <a:spcPct val="0"/>
                </a:spcAft>
                <a:buNone/>
                <a:defRPr/>
              </a:pPr>
              <a:r>
                <a:rPr lang="en-US" altLang="fi-FI" kern="0" dirty="0" err="1">
                  <a:solidFill>
                    <a:prstClr val="black"/>
                  </a:solidFill>
                  <a:latin typeface="Times New Roman" pitchFamily="18" charset="0"/>
                </a:rPr>
                <a:t>Vastapuolet</a:t>
              </a:r>
              <a:endParaRPr lang="en-US" altLang="fi-FI" kern="0" dirty="0">
                <a:solidFill>
                  <a:prstClr val="black"/>
                </a:solidFill>
                <a:latin typeface="Times New Roman" pitchFamily="18" charset="0"/>
              </a:endParaRPr>
            </a:p>
          </p:txBody>
        </p:sp>
        <p:sp>
          <p:nvSpPr>
            <p:cNvPr id="9" name="Rectangle 6">
              <a:extLst>
                <a:ext uri="{FF2B5EF4-FFF2-40B4-BE49-F238E27FC236}">
                  <a16:creationId xmlns:a16="http://schemas.microsoft.com/office/drawing/2014/main" id="{B862C664-EEDA-4F91-8BEF-4F5F5D0FC9BC}"/>
                </a:ext>
              </a:extLst>
            </p:cNvPr>
            <p:cNvSpPr>
              <a:spLocks noChangeArrowheads="1"/>
            </p:cNvSpPr>
            <p:nvPr/>
          </p:nvSpPr>
          <p:spPr bwMode="auto">
            <a:xfrm>
              <a:off x="2495550" y="3573463"/>
              <a:ext cx="1676400" cy="609600"/>
            </a:xfrm>
            <a:prstGeom prst="rect">
              <a:avLst/>
            </a:prstGeom>
            <a:solidFill>
              <a:srgbClr val="FFFFFF">
                <a:alpha val="50195"/>
              </a:srgbClr>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err="1">
                  <a:solidFill>
                    <a:prstClr val="black"/>
                  </a:solidFill>
                  <a:latin typeface="Times New Roman" pitchFamily="18" charset="0"/>
                </a:rPr>
                <a:t>Välittäjät</a:t>
              </a:r>
              <a:endParaRPr lang="en-US" altLang="fi-FI" kern="0" dirty="0">
                <a:solidFill>
                  <a:prstClr val="black"/>
                </a:solidFill>
                <a:latin typeface="Times New Roman" pitchFamily="18" charset="0"/>
              </a:endParaRPr>
            </a:p>
          </p:txBody>
        </p:sp>
        <p:sp>
          <p:nvSpPr>
            <p:cNvPr id="10" name="Rectangle 7">
              <a:extLst>
                <a:ext uri="{FF2B5EF4-FFF2-40B4-BE49-F238E27FC236}">
                  <a16:creationId xmlns:a16="http://schemas.microsoft.com/office/drawing/2014/main" id="{C6180ACF-EDA0-4590-8893-6B2EEA3E7C73}"/>
                </a:ext>
              </a:extLst>
            </p:cNvPr>
            <p:cNvSpPr>
              <a:spLocks noChangeArrowheads="1"/>
            </p:cNvSpPr>
            <p:nvPr/>
          </p:nvSpPr>
          <p:spPr bwMode="auto">
            <a:xfrm>
              <a:off x="7464425" y="3573463"/>
              <a:ext cx="2057400" cy="685800"/>
            </a:xfrm>
            <a:prstGeom prst="rect">
              <a:avLst/>
            </a:prstGeom>
            <a:solidFill>
              <a:sysClr val="window" lastClr="FFFFFF"/>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err="1">
                  <a:solidFill>
                    <a:prstClr val="black"/>
                  </a:solidFill>
                  <a:latin typeface="Times New Roman" pitchFamily="18" charset="0"/>
                </a:rPr>
                <a:t>Välittäjät</a:t>
              </a:r>
              <a:endParaRPr lang="en-US" altLang="fi-FI" kern="0" dirty="0">
                <a:solidFill>
                  <a:prstClr val="black"/>
                </a:solidFill>
                <a:latin typeface="Times New Roman" pitchFamily="18" charset="0"/>
              </a:endParaRPr>
            </a:p>
          </p:txBody>
        </p:sp>
        <p:cxnSp>
          <p:nvCxnSpPr>
            <p:cNvPr id="11" name="AutoShape 8">
              <a:extLst>
                <a:ext uri="{FF2B5EF4-FFF2-40B4-BE49-F238E27FC236}">
                  <a16:creationId xmlns:a16="http://schemas.microsoft.com/office/drawing/2014/main" id="{F1A976D4-EEED-493E-B9B7-36C182A42B12}"/>
                </a:ext>
              </a:extLst>
            </p:cNvPr>
            <p:cNvCxnSpPr>
              <a:cxnSpLocks noChangeShapeType="1"/>
            </p:cNvCxnSpPr>
            <p:nvPr/>
          </p:nvCxnSpPr>
          <p:spPr bwMode="auto">
            <a:xfrm>
              <a:off x="3575050" y="2924175"/>
              <a:ext cx="0" cy="533400"/>
            </a:xfrm>
            <a:prstGeom prst="straightConnector1">
              <a:avLst/>
            </a:prstGeom>
            <a:noFill/>
            <a:ln w="9525">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 name="AutoShape 9">
              <a:extLst>
                <a:ext uri="{FF2B5EF4-FFF2-40B4-BE49-F238E27FC236}">
                  <a16:creationId xmlns:a16="http://schemas.microsoft.com/office/drawing/2014/main" id="{2E62BB64-AED4-4291-8BB6-E420D633D7DA}"/>
                </a:ext>
              </a:extLst>
            </p:cNvPr>
            <p:cNvCxnSpPr>
              <a:cxnSpLocks noChangeShapeType="1"/>
            </p:cNvCxnSpPr>
            <p:nvPr/>
          </p:nvCxnSpPr>
          <p:spPr bwMode="auto">
            <a:xfrm>
              <a:off x="3503613" y="4365625"/>
              <a:ext cx="0" cy="457200"/>
            </a:xfrm>
            <a:prstGeom prst="straightConnector1">
              <a:avLst/>
            </a:prstGeom>
            <a:noFill/>
            <a:ln w="9525">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3" name="AutoShape 10">
              <a:extLst>
                <a:ext uri="{FF2B5EF4-FFF2-40B4-BE49-F238E27FC236}">
                  <a16:creationId xmlns:a16="http://schemas.microsoft.com/office/drawing/2014/main" id="{80C65E12-1EB9-4F4B-B815-2A6B04EC5293}"/>
                </a:ext>
              </a:extLst>
            </p:cNvPr>
            <p:cNvCxnSpPr>
              <a:cxnSpLocks noChangeShapeType="1"/>
            </p:cNvCxnSpPr>
            <p:nvPr/>
          </p:nvCxnSpPr>
          <p:spPr bwMode="auto">
            <a:xfrm>
              <a:off x="8401050" y="2924175"/>
              <a:ext cx="0" cy="533400"/>
            </a:xfrm>
            <a:prstGeom prst="straightConnector1">
              <a:avLst/>
            </a:prstGeom>
            <a:noFill/>
            <a:ln w="9525">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 name="AutoShape 11">
              <a:extLst>
                <a:ext uri="{FF2B5EF4-FFF2-40B4-BE49-F238E27FC236}">
                  <a16:creationId xmlns:a16="http://schemas.microsoft.com/office/drawing/2014/main" id="{412BF5E6-2CA1-47E7-8CE5-CB4A3664BF02}"/>
                </a:ext>
              </a:extLst>
            </p:cNvPr>
            <p:cNvCxnSpPr>
              <a:cxnSpLocks noChangeShapeType="1"/>
            </p:cNvCxnSpPr>
            <p:nvPr/>
          </p:nvCxnSpPr>
          <p:spPr bwMode="auto">
            <a:xfrm>
              <a:off x="8401050" y="4437063"/>
              <a:ext cx="0" cy="381000"/>
            </a:xfrm>
            <a:prstGeom prst="straightConnector1">
              <a:avLst/>
            </a:prstGeom>
            <a:noFill/>
            <a:ln w="9525">
              <a:solidFill>
                <a:sysClr val="windowText" lastClr="00000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15" name="AutoShape 12">
            <a:extLst>
              <a:ext uri="{FF2B5EF4-FFF2-40B4-BE49-F238E27FC236}">
                <a16:creationId xmlns:a16="http://schemas.microsoft.com/office/drawing/2014/main" id="{77F6CF32-E5A1-42BB-987C-FE6E5E1F6B77}"/>
              </a:ext>
            </a:extLst>
          </p:cNvPr>
          <p:cNvSpPr>
            <a:spLocks noChangeArrowheads="1"/>
          </p:cNvSpPr>
          <p:nvPr/>
        </p:nvSpPr>
        <p:spPr bwMode="auto">
          <a:xfrm>
            <a:off x="4774628" y="3014689"/>
            <a:ext cx="2514600" cy="175260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rgbClr val="FFFFFF">
              <a:alpha val="50195"/>
            </a:srgbClr>
          </a:solidFill>
          <a:ln w="9525">
            <a:solidFill>
              <a:sysClr val="windowText" lastClr="000000"/>
            </a:solidFill>
            <a:miter lim="800000"/>
            <a:headEnd/>
            <a:tailEnd/>
          </a:ln>
        </p:spPr>
        <p:txBody>
          <a:bodyPr wrap="none" anchor="ctr"/>
          <a:lstStyle>
            <a:lvl1pPr algn="l" eaLnBrk="0" hangingPunct="0">
              <a:spcBef>
                <a:spcPct val="20000"/>
              </a:spcBef>
              <a:buChar char="•"/>
              <a:defRPr sz="2400">
                <a:solidFill>
                  <a:schemeClr val="tx1"/>
                </a:solidFill>
                <a:latin typeface="Arial" charset="0"/>
              </a:defRPr>
            </a:lvl1pPr>
            <a:lvl2pPr marL="742950" indent="-285750" algn="l" eaLnBrk="0" hangingPunct="0">
              <a:spcBef>
                <a:spcPct val="20000"/>
              </a:spcBef>
              <a:buChar char="–"/>
              <a:defRPr sz="2000">
                <a:solidFill>
                  <a:schemeClr val="tx1"/>
                </a:solidFill>
                <a:latin typeface="Arial"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fontAlgn="base">
              <a:spcBef>
                <a:spcPct val="0"/>
              </a:spcBef>
              <a:spcAft>
                <a:spcPct val="0"/>
              </a:spcAft>
              <a:buNone/>
              <a:defRPr/>
            </a:pPr>
            <a:r>
              <a:rPr lang="en-US" altLang="fi-FI" kern="0" dirty="0" err="1">
                <a:solidFill>
                  <a:prstClr val="black"/>
                </a:solidFill>
                <a:latin typeface="Times New Roman" pitchFamily="18" charset="0"/>
              </a:rPr>
              <a:t>Irtaimen</a:t>
            </a:r>
            <a:r>
              <a:rPr lang="en-US" altLang="fi-FI" kern="0" dirty="0">
                <a:solidFill>
                  <a:prstClr val="black"/>
                </a:solidFill>
                <a:latin typeface="Times New Roman" pitchFamily="18" charset="0"/>
              </a:rPr>
              <a:t> </a:t>
            </a:r>
          </a:p>
          <a:p>
            <a:pPr algn="ctr" fontAlgn="base">
              <a:spcBef>
                <a:spcPct val="0"/>
              </a:spcBef>
              <a:spcAft>
                <a:spcPct val="0"/>
              </a:spcAft>
              <a:buNone/>
              <a:defRPr/>
            </a:pPr>
            <a:r>
              <a:rPr lang="en-US" altLang="fi-FI" kern="0" dirty="0" err="1">
                <a:solidFill>
                  <a:prstClr val="black"/>
                </a:solidFill>
                <a:latin typeface="Times New Roman" pitchFamily="18" charset="0"/>
              </a:rPr>
              <a:t>kauppa</a:t>
            </a:r>
            <a:endParaRPr lang="en-US" altLang="fi-FI" kern="0" dirty="0">
              <a:solidFill>
                <a:prstClr val="black"/>
              </a:solidFill>
              <a:latin typeface="Times New Roman" pitchFamily="18" charset="0"/>
            </a:endParaRPr>
          </a:p>
        </p:txBody>
      </p:sp>
    </p:spTree>
    <p:extLst>
      <p:ext uri="{BB962C8B-B14F-4D97-AF65-F5344CB8AC3E}">
        <p14:creationId xmlns:p14="http://schemas.microsoft.com/office/powerpoint/2010/main" val="336717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0ED886-D1BB-4030-B76C-7EAFB928B639}"/>
              </a:ext>
            </a:extLst>
          </p:cNvPr>
          <p:cNvSpPr>
            <a:spLocks noGrp="1"/>
          </p:cNvSpPr>
          <p:nvPr>
            <p:ph type="ctrTitle"/>
          </p:nvPr>
        </p:nvSpPr>
        <p:spPr/>
        <p:txBody>
          <a:bodyPr/>
          <a:lstStyle/>
          <a:p>
            <a:pPr algn="ctr"/>
            <a:r>
              <a:rPr lang="fi-FI" dirty="0"/>
              <a:t>Markkinoiden ominaispiirteet </a:t>
            </a:r>
          </a:p>
        </p:txBody>
      </p:sp>
      <p:graphicFrame>
        <p:nvGraphicFramePr>
          <p:cNvPr id="6" name="Sisällön paikkamerkki 5">
            <a:extLst>
              <a:ext uri="{FF2B5EF4-FFF2-40B4-BE49-F238E27FC236}">
                <a16:creationId xmlns:a16="http://schemas.microsoft.com/office/drawing/2014/main" id="{2A58476D-350C-4E48-B685-BD6807914A19}"/>
              </a:ext>
            </a:extLst>
          </p:cNvPr>
          <p:cNvGraphicFramePr>
            <a:graphicFrameLocks noGrp="1"/>
          </p:cNvGraphicFramePr>
          <p:nvPr>
            <p:ph sz="quarter" idx="14"/>
          </p:nvPr>
        </p:nvGraphicFramePr>
        <p:xfrm>
          <a:off x="2064003" y="1685678"/>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09FFC1A1-D139-4448-AD9A-EA3C25D50C84}"/>
              </a:ext>
            </a:extLst>
          </p:cNvPr>
          <p:cNvSpPr>
            <a:spLocks noGrp="1"/>
          </p:cNvSpPr>
          <p:nvPr>
            <p:ph type="ftr" sz="quarter" idx="16"/>
          </p:nvPr>
        </p:nvSpPr>
        <p:spPr/>
        <p:txBody>
          <a:bodyPr/>
          <a:lstStyle/>
          <a:p>
            <a:pPr>
              <a:defRPr/>
            </a:pPr>
            <a:r>
              <a:rPr lang="fi-FI">
                <a:solidFill>
                  <a:prstClr val="black">
                    <a:tint val="75000"/>
                  </a:prstClr>
                </a:solidFill>
              </a:rPr>
              <a:t>Rahoitusmarkkinaoikeus luento 12</a:t>
            </a:r>
          </a:p>
        </p:txBody>
      </p:sp>
      <p:sp>
        <p:nvSpPr>
          <p:cNvPr id="5" name="Dian numeron paikkamerkki 4">
            <a:extLst>
              <a:ext uri="{FF2B5EF4-FFF2-40B4-BE49-F238E27FC236}">
                <a16:creationId xmlns:a16="http://schemas.microsoft.com/office/drawing/2014/main" id="{FD055CDD-00CE-4D81-B94C-614BBA5C965F}"/>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4</a:t>
            </a:fld>
            <a:endParaRPr lang="fi-FI">
              <a:solidFill>
                <a:prstClr val="black">
                  <a:tint val="75000"/>
                </a:prstClr>
              </a:solidFill>
            </a:endParaRPr>
          </a:p>
        </p:txBody>
      </p:sp>
    </p:spTree>
    <p:extLst>
      <p:ext uri="{BB962C8B-B14F-4D97-AF65-F5344CB8AC3E}">
        <p14:creationId xmlns:p14="http://schemas.microsoft.com/office/powerpoint/2010/main" val="108365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B42A779-7EBE-4D44-AC98-EF5EB48B18F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6377328-8345-4212-98C5-447DC543C0D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626075FA-BA7F-4D14-A7F4-B783C0A51A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C236A-0955-4A77-BD42-B98D123B53FC}"/>
              </a:ext>
            </a:extLst>
          </p:cNvPr>
          <p:cNvSpPr>
            <a:spLocks noGrp="1"/>
          </p:cNvSpPr>
          <p:nvPr>
            <p:ph type="ctrTitle"/>
          </p:nvPr>
        </p:nvSpPr>
        <p:spPr/>
        <p:txBody>
          <a:bodyPr/>
          <a:lstStyle/>
          <a:p>
            <a:pPr algn="ctr"/>
            <a:r>
              <a:rPr lang="fi-FI" dirty="0"/>
              <a:t>Suoramyynti – markkinatransaktiot </a:t>
            </a:r>
          </a:p>
        </p:txBody>
      </p:sp>
      <p:graphicFrame>
        <p:nvGraphicFramePr>
          <p:cNvPr id="6" name="Sisällön paikkamerkki 5">
            <a:extLst>
              <a:ext uri="{FF2B5EF4-FFF2-40B4-BE49-F238E27FC236}">
                <a16:creationId xmlns:a16="http://schemas.microsoft.com/office/drawing/2014/main" id="{1818986A-6303-4611-9EE9-FD8EE2AF4826}"/>
              </a:ext>
            </a:extLst>
          </p:cNvPr>
          <p:cNvGraphicFramePr>
            <a:graphicFrameLocks noGrp="1"/>
          </p:cNvGraphicFramePr>
          <p:nvPr>
            <p:ph sz="quarter" idx="14"/>
          </p:nvPr>
        </p:nvGraphicFramePr>
        <p:xfrm>
          <a:off x="2064003" y="1685678"/>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933843B-4E9A-4A15-BC89-C6A939C9D7B7}"/>
              </a:ext>
            </a:extLst>
          </p:cNvPr>
          <p:cNvSpPr>
            <a:spLocks noGrp="1"/>
          </p:cNvSpPr>
          <p:nvPr>
            <p:ph type="ftr" sz="quarter" idx="16"/>
          </p:nvPr>
        </p:nvSpPr>
        <p:spPr/>
        <p:txBody>
          <a:bodyPr/>
          <a:lstStyle/>
          <a:p>
            <a:pPr>
              <a:defRPr/>
            </a:pPr>
            <a:r>
              <a:rPr lang="fi-FI">
                <a:solidFill>
                  <a:prstClr val="black">
                    <a:tint val="75000"/>
                  </a:prstClr>
                </a:solidFill>
              </a:rPr>
              <a:t>Rahoitusmarkkinaoikeus luento 12</a:t>
            </a:r>
          </a:p>
        </p:txBody>
      </p:sp>
      <p:sp>
        <p:nvSpPr>
          <p:cNvPr id="5" name="Dian numeron paikkamerkki 4">
            <a:extLst>
              <a:ext uri="{FF2B5EF4-FFF2-40B4-BE49-F238E27FC236}">
                <a16:creationId xmlns:a16="http://schemas.microsoft.com/office/drawing/2014/main" id="{5E25ADD0-4BE6-4F7C-9D2E-4F11E0E3664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5</a:t>
            </a:fld>
            <a:endParaRPr lang="fi-FI">
              <a:solidFill>
                <a:prstClr val="black">
                  <a:tint val="75000"/>
                </a:prstClr>
              </a:solidFill>
            </a:endParaRPr>
          </a:p>
        </p:txBody>
      </p:sp>
    </p:spTree>
    <p:extLst>
      <p:ext uri="{BB962C8B-B14F-4D97-AF65-F5344CB8AC3E}">
        <p14:creationId xmlns:p14="http://schemas.microsoft.com/office/powerpoint/2010/main" val="281861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ABF8E23-C069-48C0-84ED-71244BEE71D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BF24310-7E47-443E-92C9-037D0244E1B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CB4586E2-1C2F-4BB9-AF97-DA669BE081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364049A-A623-4644-833A-197AB9AFE04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8A560A8-E732-4741-AFEA-6119B4771185}"/>
              </a:ext>
            </a:extLst>
          </p:cNvPr>
          <p:cNvSpPr>
            <a:spLocks noGrp="1"/>
          </p:cNvSpPr>
          <p:nvPr>
            <p:ph type="title"/>
          </p:nvPr>
        </p:nvSpPr>
        <p:spPr/>
        <p:txBody>
          <a:bodyPr/>
          <a:lstStyle/>
          <a:p>
            <a:pPr algn="ctr"/>
            <a:r>
              <a:rPr lang="fi-FI" dirty="0"/>
              <a:t>Vrt. suorakauppa: KKO 1985 II 58 </a:t>
            </a:r>
          </a:p>
        </p:txBody>
      </p:sp>
      <p:sp>
        <p:nvSpPr>
          <p:cNvPr id="7" name="Sisällön paikkamerkki 6">
            <a:extLst>
              <a:ext uri="{FF2B5EF4-FFF2-40B4-BE49-F238E27FC236}">
                <a16:creationId xmlns:a16="http://schemas.microsoft.com/office/drawing/2014/main" id="{E9055559-F299-4E1C-A036-41DC906496AB}"/>
              </a:ext>
            </a:extLst>
          </p:cNvPr>
          <p:cNvSpPr>
            <a:spLocks noGrp="1"/>
          </p:cNvSpPr>
          <p:nvPr>
            <p:ph sz="half" idx="1"/>
          </p:nvPr>
        </p:nvSpPr>
        <p:spPr/>
        <p:txBody>
          <a:bodyPr>
            <a:normAutofit/>
          </a:bodyPr>
          <a:lstStyle/>
          <a:p>
            <a:endParaRPr lang="fi-FI" dirty="0"/>
          </a:p>
        </p:txBody>
      </p:sp>
      <p:graphicFrame>
        <p:nvGraphicFramePr>
          <p:cNvPr id="10" name="Sisällön paikkamerkki 9">
            <a:extLst>
              <a:ext uri="{FF2B5EF4-FFF2-40B4-BE49-F238E27FC236}">
                <a16:creationId xmlns:a16="http://schemas.microsoft.com/office/drawing/2014/main" id="{C8583EB6-85ED-4192-8F45-D66C3FB3F0CD}"/>
              </a:ext>
            </a:extLst>
          </p:cNvPr>
          <p:cNvGraphicFramePr>
            <a:graphicFrameLocks noGrp="1"/>
          </p:cNvGraphicFramePr>
          <p:nvPr>
            <p:ph sz="half" idx="2"/>
            <p:extLst>
              <p:ext uri="{D42A27DB-BD31-4B8C-83A1-F6EECF244321}">
                <p14:modId xmlns:p14="http://schemas.microsoft.com/office/powerpoint/2010/main" val="398175544"/>
              </p:ext>
            </p:extLst>
          </p:nvPr>
        </p:nvGraphicFramePr>
        <p:xfrm>
          <a:off x="5989320" y="2286000"/>
          <a:ext cx="475488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6E9356FC-BEC9-4B7E-A4DD-653D34B3CB7B}"/>
              </a:ext>
            </a:extLst>
          </p:cNvPr>
          <p:cNvSpPr>
            <a:spLocks noGrp="1"/>
          </p:cNvSpPr>
          <p:nvPr>
            <p:ph type="ftr" sz="quarter" idx="11"/>
          </p:nvPr>
        </p:nvSpPr>
        <p:spPr/>
        <p:txBody>
          <a:bodyPr/>
          <a:lstStyle/>
          <a:p>
            <a:pPr>
              <a:defRPr/>
            </a:pPr>
            <a:r>
              <a:rPr lang="fi-FI">
                <a:solidFill>
                  <a:prstClr val="black">
                    <a:tint val="75000"/>
                  </a:prstClr>
                </a:solidFill>
              </a:rPr>
              <a:t>Rahoitusmarkkinaoikeus luento 12</a:t>
            </a:r>
          </a:p>
        </p:txBody>
      </p:sp>
      <p:sp>
        <p:nvSpPr>
          <p:cNvPr id="5" name="Dian numeron paikkamerkki 4">
            <a:extLst>
              <a:ext uri="{FF2B5EF4-FFF2-40B4-BE49-F238E27FC236}">
                <a16:creationId xmlns:a16="http://schemas.microsoft.com/office/drawing/2014/main" id="{6857D442-DB74-400A-8B2D-99494CE3F099}"/>
              </a:ext>
            </a:extLst>
          </p:cNvPr>
          <p:cNvSpPr>
            <a:spLocks noGrp="1"/>
          </p:cNvSpPr>
          <p:nvPr>
            <p:ph type="sldNum" sz="quarter" idx="12"/>
          </p:nvPr>
        </p:nvSpPr>
        <p:spPr/>
        <p:txBody>
          <a:bodyPr/>
          <a:lstStyle/>
          <a:p>
            <a:pPr>
              <a:defRPr/>
            </a:pPr>
            <a:fld id="{1C07628F-9402-FB47-93B5-FC3C3BFEEBE0}" type="slidenum">
              <a:rPr lang="fi-FI" smtClean="0">
                <a:solidFill>
                  <a:prstClr val="black">
                    <a:tint val="75000"/>
                  </a:prstClr>
                </a:solidFill>
              </a:rPr>
              <a:pPr>
                <a:defRPr/>
              </a:pPr>
              <a:t>6</a:t>
            </a:fld>
            <a:endParaRPr lang="fi-FI">
              <a:solidFill>
                <a:prstClr val="black">
                  <a:tint val="75000"/>
                </a:prstClr>
              </a:solidFill>
            </a:endParaRPr>
          </a:p>
        </p:txBody>
      </p:sp>
      <p:graphicFrame>
        <p:nvGraphicFramePr>
          <p:cNvPr id="9" name="Object 2">
            <a:extLst>
              <a:ext uri="{FF2B5EF4-FFF2-40B4-BE49-F238E27FC236}">
                <a16:creationId xmlns:a16="http://schemas.microsoft.com/office/drawing/2014/main" id="{EB11CD83-1A86-4056-B38D-66D4CBD9699B}"/>
              </a:ext>
            </a:extLst>
          </p:cNvPr>
          <p:cNvGraphicFramePr>
            <a:graphicFrameLocks noChangeAspect="1"/>
          </p:cNvGraphicFramePr>
          <p:nvPr>
            <p:extLst>
              <p:ext uri="{D42A27DB-BD31-4B8C-83A1-F6EECF244321}">
                <p14:modId xmlns:p14="http://schemas.microsoft.com/office/powerpoint/2010/main" val="4142560572"/>
              </p:ext>
            </p:extLst>
          </p:nvPr>
        </p:nvGraphicFramePr>
        <p:xfrm>
          <a:off x="1167365" y="2307272"/>
          <a:ext cx="3012749" cy="4002088"/>
        </p:xfrm>
        <a:graphic>
          <a:graphicData uri="http://schemas.openxmlformats.org/presentationml/2006/ole">
            <mc:AlternateContent xmlns:mc="http://schemas.openxmlformats.org/markup-compatibility/2006">
              <mc:Choice xmlns:v="urn:schemas-microsoft-com:vml" Requires="v">
                <p:oleObj name="Clip" r:id="rId7" imgW="3238095" imgH="4838095" progId="MS_ClipArt_Gallery.2">
                  <p:embed/>
                </p:oleObj>
              </mc:Choice>
              <mc:Fallback>
                <p:oleObj name="Clip" r:id="rId7" imgW="3238095" imgH="4838095" progId="MS_ClipArt_Gallery.2">
                  <p:embed/>
                  <p:pic>
                    <p:nvPicPr>
                      <p:cNvPr id="19461"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7365" y="2307272"/>
                        <a:ext cx="3012749" cy="4002088"/>
                      </a:xfrm>
                      <a:prstGeom prst="rect">
                        <a:avLst/>
                      </a:prstGeom>
                      <a:solidFill>
                        <a:srgbClr val="BBE0E3">
                          <a:alpha val="50195"/>
                        </a:srgbClr>
                      </a:solidFill>
                      <a:ln>
                        <a:noFill/>
                      </a:ln>
                    </p:spPr>
                  </p:pic>
                </p:oleObj>
              </mc:Fallback>
            </mc:AlternateContent>
          </a:graphicData>
        </a:graphic>
      </p:graphicFrame>
    </p:spTree>
    <p:extLst>
      <p:ext uri="{BB962C8B-B14F-4D97-AF65-F5344CB8AC3E}">
        <p14:creationId xmlns:p14="http://schemas.microsoft.com/office/powerpoint/2010/main" val="258766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284A9C68-602F-4718-93A1-A7ABACC2FB4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A3FB6AC9-A115-4DA2-9CAA-D179EB04323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95872BE5-894B-4E38-8F3C-B5CA940BB41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49D559DD-BA09-4162-A578-EE23ED1AB42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EA1414-386D-4D8B-BBBA-EEA27D029BE1}"/>
              </a:ext>
            </a:extLst>
          </p:cNvPr>
          <p:cNvSpPr>
            <a:spLocks noGrp="1"/>
          </p:cNvSpPr>
          <p:nvPr>
            <p:ph type="title"/>
          </p:nvPr>
        </p:nvSpPr>
        <p:spPr/>
        <p:txBody>
          <a:bodyPr/>
          <a:lstStyle/>
          <a:p>
            <a:pPr algn="ctr"/>
            <a:r>
              <a:rPr lang="fi-FI" dirty="0"/>
              <a:t>Kausaliteetti rahoitusmarkkinoilla 1</a:t>
            </a:r>
          </a:p>
        </p:txBody>
      </p:sp>
      <p:graphicFrame>
        <p:nvGraphicFramePr>
          <p:cNvPr id="14" name="Sisällön paikkamerkki 13">
            <a:extLst>
              <a:ext uri="{FF2B5EF4-FFF2-40B4-BE49-F238E27FC236}">
                <a16:creationId xmlns:a16="http://schemas.microsoft.com/office/drawing/2014/main" id="{12C42ED1-0CD1-45B0-B5A6-D349A63AC452}"/>
              </a:ext>
            </a:extLst>
          </p:cNvPr>
          <p:cNvGraphicFramePr>
            <a:graphicFrameLocks noGrp="1"/>
          </p:cNvGraphicFramePr>
          <p:nvPr>
            <p:ph sz="half" idx="1"/>
            <p:extLst>
              <p:ext uri="{D42A27DB-BD31-4B8C-83A1-F6EECF244321}">
                <p14:modId xmlns:p14="http://schemas.microsoft.com/office/powerpoint/2010/main" val="2960022307"/>
              </p:ext>
            </p:extLst>
          </p:nvPr>
        </p:nvGraphicFramePr>
        <p:xfrm>
          <a:off x="1024127" y="2286000"/>
          <a:ext cx="475488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Sisällön paikkamerkki 12">
            <a:extLst>
              <a:ext uri="{FF2B5EF4-FFF2-40B4-BE49-F238E27FC236}">
                <a16:creationId xmlns:a16="http://schemas.microsoft.com/office/drawing/2014/main" id="{4EA11F44-E1C5-4DC6-9FF1-D62A039137D6}"/>
              </a:ext>
            </a:extLst>
          </p:cNvPr>
          <p:cNvPicPr>
            <a:picLocks noGrp="1" noChangeAspect="1"/>
          </p:cNvPicPr>
          <p:nvPr>
            <p:ph sz="half" idx="2"/>
          </p:nvPr>
        </p:nvPicPr>
        <p:blipFill>
          <a:blip r:embed="rId7"/>
          <a:stretch>
            <a:fillRect/>
          </a:stretch>
        </p:blipFill>
        <p:spPr>
          <a:xfrm>
            <a:off x="7342287" y="2246176"/>
            <a:ext cx="3000988" cy="4022725"/>
          </a:xfrm>
        </p:spPr>
      </p:pic>
      <p:sp>
        <p:nvSpPr>
          <p:cNvPr id="5" name="Alatunnisteen paikkamerkki 4">
            <a:extLst>
              <a:ext uri="{FF2B5EF4-FFF2-40B4-BE49-F238E27FC236}">
                <a16:creationId xmlns:a16="http://schemas.microsoft.com/office/drawing/2014/main" id="{0588DC3E-F4B5-40A8-8B24-8DF0FDF524A5}"/>
              </a:ext>
            </a:extLst>
          </p:cNvPr>
          <p:cNvSpPr>
            <a:spLocks noGrp="1"/>
          </p:cNvSpPr>
          <p:nvPr>
            <p:ph type="ftr" sz="quarter" idx="11"/>
          </p:nvPr>
        </p:nvSpPr>
        <p:spPr/>
        <p:txBody>
          <a:bodyPr/>
          <a:lstStyle/>
          <a:p>
            <a:r>
              <a:rPr lang="en-US"/>
              <a:t>Rahoitusmarkkinaoikeus luento 12</a:t>
            </a:r>
            <a:endParaRPr lang="en-US" dirty="0"/>
          </a:p>
        </p:txBody>
      </p:sp>
      <p:sp>
        <p:nvSpPr>
          <p:cNvPr id="6" name="Dian numeron paikkamerkki 5">
            <a:extLst>
              <a:ext uri="{FF2B5EF4-FFF2-40B4-BE49-F238E27FC236}">
                <a16:creationId xmlns:a16="http://schemas.microsoft.com/office/drawing/2014/main" id="{A11331AD-BC8C-4818-BFC2-FCF054D0B2CF}"/>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327457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3EE197ED-7167-48C5-97EB-87CF7AB522F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47D8EDA1-1B5F-44FE-A399-BACCB7E82ED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C732EB53-21DA-4A26-B6A1-3B153B1BE5B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7E4A1324-CE7F-454B-A4BA-A8741A538B9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038147C5-0479-41E1-B071-DE27C3F08DB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790B03-AEA1-4FC4-A9C9-5DF4BB0667FF}"/>
              </a:ext>
            </a:extLst>
          </p:cNvPr>
          <p:cNvSpPr>
            <a:spLocks noGrp="1"/>
          </p:cNvSpPr>
          <p:nvPr>
            <p:ph type="title"/>
          </p:nvPr>
        </p:nvSpPr>
        <p:spPr/>
        <p:txBody>
          <a:bodyPr/>
          <a:lstStyle/>
          <a:p>
            <a:r>
              <a:rPr lang="fi-FI" dirty="0"/>
              <a:t>Portfolioteoria tappion määrittämisessä</a:t>
            </a:r>
          </a:p>
        </p:txBody>
      </p:sp>
      <p:pic>
        <p:nvPicPr>
          <p:cNvPr id="8" name="Sisällön paikkamerkki 7">
            <a:extLst>
              <a:ext uri="{FF2B5EF4-FFF2-40B4-BE49-F238E27FC236}">
                <a16:creationId xmlns:a16="http://schemas.microsoft.com/office/drawing/2014/main" id="{783237DF-75D5-4C57-A95A-25F2783451E0}"/>
              </a:ext>
            </a:extLst>
          </p:cNvPr>
          <p:cNvPicPr>
            <a:picLocks noGrp="1" noChangeAspect="1"/>
          </p:cNvPicPr>
          <p:nvPr>
            <p:ph sz="half" idx="1"/>
          </p:nvPr>
        </p:nvPicPr>
        <p:blipFill>
          <a:blip r:embed="rId2"/>
          <a:stretch>
            <a:fillRect/>
          </a:stretch>
        </p:blipFill>
        <p:spPr>
          <a:xfrm>
            <a:off x="1406303" y="3241230"/>
            <a:ext cx="3989832" cy="2112264"/>
          </a:xfrm>
          <a:prstGeom prst="rect">
            <a:avLst/>
          </a:prstGeom>
        </p:spPr>
      </p:pic>
      <p:graphicFrame>
        <p:nvGraphicFramePr>
          <p:cNvPr id="9" name="Sisällön paikkamerkki 8">
            <a:extLst>
              <a:ext uri="{FF2B5EF4-FFF2-40B4-BE49-F238E27FC236}">
                <a16:creationId xmlns:a16="http://schemas.microsoft.com/office/drawing/2014/main" id="{56D36EDB-C6CC-45FC-A202-C416237249A5}"/>
              </a:ext>
            </a:extLst>
          </p:cNvPr>
          <p:cNvGraphicFramePr>
            <a:graphicFrameLocks noGrp="1"/>
          </p:cNvGraphicFramePr>
          <p:nvPr>
            <p:ph sz="half" idx="2"/>
            <p:extLst>
              <p:ext uri="{D42A27DB-BD31-4B8C-83A1-F6EECF244321}">
                <p14:modId xmlns:p14="http://schemas.microsoft.com/office/powerpoint/2010/main" val="3430750633"/>
              </p:ext>
            </p:extLst>
          </p:nvPr>
        </p:nvGraphicFramePr>
        <p:xfrm>
          <a:off x="5989320" y="2286000"/>
          <a:ext cx="475488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latunnisteen paikkamerkki 3">
            <a:extLst>
              <a:ext uri="{FF2B5EF4-FFF2-40B4-BE49-F238E27FC236}">
                <a16:creationId xmlns:a16="http://schemas.microsoft.com/office/drawing/2014/main" id="{1A65CF9B-FB44-40D3-9B9E-4726A9B82A90}"/>
              </a:ext>
            </a:extLst>
          </p:cNvPr>
          <p:cNvSpPr>
            <a:spLocks noGrp="1"/>
          </p:cNvSpPr>
          <p:nvPr>
            <p:ph type="ftr" sz="quarter" idx="11"/>
          </p:nvPr>
        </p:nvSpPr>
        <p:spPr/>
        <p:txBody>
          <a:bodyPr/>
          <a:lstStyle/>
          <a:p>
            <a:r>
              <a:rPr lang="en-US"/>
              <a:t>Rahoitusmarkkinaoikeus luento 12</a:t>
            </a:r>
            <a:endParaRPr lang="en-US" dirty="0"/>
          </a:p>
        </p:txBody>
      </p:sp>
      <p:sp>
        <p:nvSpPr>
          <p:cNvPr id="5" name="Dian numeron paikkamerkki 4">
            <a:extLst>
              <a:ext uri="{FF2B5EF4-FFF2-40B4-BE49-F238E27FC236}">
                <a16:creationId xmlns:a16="http://schemas.microsoft.com/office/drawing/2014/main" id="{B3A5BD3F-0764-471D-B97B-192E712BC60E}"/>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20694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B46E1410-5AEA-4066-BE29-925AB88E635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F5CE4D51-2264-414C-8642-6C67E9D7DAF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93D14B9A-2009-40C8-9397-C43A93D687C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36EB6FB5-FE81-40F4-8049-355737A6AC5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E0684887-A728-4B4B-A6AC-9204932FF6B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74DCFB8A-2F25-4E81-9817-571BF973CEF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1ECB3DEA-C6E5-4F74-AECB-7BA3EAB9783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FF89B8F6-2F59-4F80-9BEA-4A0D34CB0BE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3C7A4460-297D-444B-9F72-4DB194F398C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883B140D-1B5C-4530-97EA-4A1C4AE61D7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graphicEl>
                                              <a:dgm id="{8428B7D2-B600-4BE2-B47A-ED6D76E415F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graphicEl>
                                              <a:dgm id="{233555DD-54A8-4DD8-9B3A-668D95DA44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DD9B3959-6CDB-4F58-A47C-703A46D41BFD}"/>
              </a:ext>
            </a:extLst>
          </p:cNvPr>
          <p:cNvSpPr>
            <a:spLocks noGrp="1"/>
          </p:cNvSpPr>
          <p:nvPr>
            <p:ph type="title"/>
          </p:nvPr>
        </p:nvSpPr>
        <p:spPr/>
        <p:txBody>
          <a:bodyPr/>
          <a:lstStyle/>
          <a:p>
            <a:pPr algn="ctr"/>
            <a:r>
              <a:rPr kumimoji="0" lang="fi-FI" sz="50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t>Kausaliteetti rahoitusmarkkinoilla 2 </a:t>
            </a:r>
            <a:endParaRPr lang="fi-FI" dirty="0"/>
          </a:p>
        </p:txBody>
      </p:sp>
      <p:graphicFrame>
        <p:nvGraphicFramePr>
          <p:cNvPr id="9" name="Sisällön paikkamerkki 8">
            <a:extLst>
              <a:ext uri="{FF2B5EF4-FFF2-40B4-BE49-F238E27FC236}">
                <a16:creationId xmlns:a16="http://schemas.microsoft.com/office/drawing/2014/main" id="{192EFA18-741B-44FA-B772-CDC5B6088459}"/>
              </a:ext>
            </a:extLst>
          </p:cNvPr>
          <p:cNvGraphicFramePr>
            <a:graphicFrameLocks noGrp="1"/>
          </p:cNvGraphicFramePr>
          <p:nvPr>
            <p:ph idx="1"/>
            <p:extLst>
              <p:ext uri="{D42A27DB-BD31-4B8C-83A1-F6EECF244321}">
                <p14:modId xmlns:p14="http://schemas.microsoft.com/office/powerpoint/2010/main" val="483797794"/>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atunnisteen paikkamerkki 4">
            <a:extLst>
              <a:ext uri="{FF2B5EF4-FFF2-40B4-BE49-F238E27FC236}">
                <a16:creationId xmlns:a16="http://schemas.microsoft.com/office/drawing/2014/main" id="{50FC7126-3EFC-421B-9DD1-B16A1A482B51}"/>
              </a:ext>
            </a:extLst>
          </p:cNvPr>
          <p:cNvSpPr>
            <a:spLocks noGrp="1"/>
          </p:cNvSpPr>
          <p:nvPr>
            <p:ph type="ftr" sz="quarter" idx="11"/>
          </p:nvPr>
        </p:nvSpPr>
        <p:spPr/>
        <p:txBody>
          <a:bodyPr/>
          <a:lstStyle/>
          <a:p>
            <a:r>
              <a:rPr lang="en-US"/>
              <a:t>Rahoitusmarkkinaoikeus luento 12</a:t>
            </a:r>
            <a:endParaRPr lang="en-US" dirty="0"/>
          </a:p>
        </p:txBody>
      </p:sp>
      <p:sp>
        <p:nvSpPr>
          <p:cNvPr id="6" name="Dian numeron paikkamerkki 5">
            <a:extLst>
              <a:ext uri="{FF2B5EF4-FFF2-40B4-BE49-F238E27FC236}">
                <a16:creationId xmlns:a16="http://schemas.microsoft.com/office/drawing/2014/main" id="{5333ED49-D846-41C7-9B1A-0DE05E9CF12F}"/>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17534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F5BBBF7F-90BD-4FFE-A84F-5374DF26BDC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14D2C94D-3347-4539-B4F4-52745400847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72E30E67-82B4-4A2B-8990-FC463D5D06DC}"/>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BB450EFB-63AB-4AF0-8CE6-6B8B586021E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A40B9D0A-FC19-4706-BB1B-816D3E78AE0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C0930AA6-9980-4A1E-AFC2-5F13F2A3389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graphicEl>
                                              <a:dgm id="{53071AED-E1B4-4E60-A8DA-2374CB37F18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graphicEl>
                                              <a:dgm id="{4496EE71-E380-4F8A-88B4-29FBCA9FA39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graphicEl>
                                              <a:dgm id="{85FD0404-E8A8-46BF-98FE-63ABF1108AE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graphicEl>
                                              <a:dgm id="{7EE4783A-E01F-4506-9525-90CA7A3C960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graphicEl>
                                              <a:dgm id="{22C62708-2758-4122-A152-5DF7298E2EC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theme/_rels/theme4.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2.xml><?xml version="1.0" encoding="utf-8"?>
<a:theme xmlns:a="http://schemas.openxmlformats.org/drawingml/2006/main" name="Aalto University">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Integraali">
  <a:themeElements>
    <a:clrScheme name="Integraal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1242</Words>
  <Application>Microsoft Office PowerPoint</Application>
  <PresentationFormat>Laajakuva</PresentationFormat>
  <Paragraphs>169</Paragraphs>
  <Slides>22</Slides>
  <Notes>0</Notes>
  <HiddenSlides>0</HiddenSlides>
  <MMClips>0</MMClips>
  <ScaleCrop>false</ScaleCrop>
  <HeadingPairs>
    <vt:vector size="8" baseType="variant">
      <vt:variant>
        <vt:lpstr>Käytetyt fontit</vt:lpstr>
      </vt:variant>
      <vt:variant>
        <vt:i4>11</vt:i4>
      </vt:variant>
      <vt:variant>
        <vt:lpstr>Teema</vt:lpstr>
      </vt:variant>
      <vt:variant>
        <vt:i4>4</vt:i4>
      </vt:variant>
      <vt:variant>
        <vt:lpstr>Upotetut OLE-palvelimet</vt:lpstr>
      </vt:variant>
      <vt:variant>
        <vt:i4>1</vt:i4>
      </vt:variant>
      <vt:variant>
        <vt:lpstr>Dian otsikot</vt:lpstr>
      </vt:variant>
      <vt:variant>
        <vt:i4>22</vt:i4>
      </vt:variant>
    </vt:vector>
  </HeadingPairs>
  <TitlesOfParts>
    <vt:vector size="38" baseType="lpstr">
      <vt:lpstr>Arial</vt:lpstr>
      <vt:lpstr>Calibri</vt:lpstr>
      <vt:lpstr>Courier New</vt:lpstr>
      <vt:lpstr>Georgia</vt:lpstr>
      <vt:lpstr>Lucida Grande</vt:lpstr>
      <vt:lpstr>Times New Roman</vt:lpstr>
      <vt:lpstr>TT4D2o00</vt:lpstr>
      <vt:lpstr>TT4D6o00</vt:lpstr>
      <vt:lpstr>Tw Cen MT</vt:lpstr>
      <vt:lpstr>Tw Cen MT Condensed</vt:lpstr>
      <vt:lpstr>Wingdings 3</vt:lpstr>
      <vt:lpstr>Aalto_BIZ_121031</vt:lpstr>
      <vt:lpstr>Aalto University</vt:lpstr>
      <vt:lpstr>1_Aalto_BIZ_121031</vt:lpstr>
      <vt:lpstr>Integraali</vt:lpstr>
      <vt:lpstr>Clip</vt:lpstr>
      <vt:lpstr>Rahoitusmarkkinaoikeus  Luento 12</vt:lpstr>
      <vt:lpstr>Sopimussuhdeperusteinen arvopaperikauppa: suoramyynti (markkinoiden ulkopuolella) </vt:lpstr>
      <vt:lpstr>Markkinoiden oikeussuhteet </vt:lpstr>
      <vt:lpstr>Markkinoiden ominaispiirteet </vt:lpstr>
      <vt:lpstr>Suoramyynti – markkinatransaktiot </vt:lpstr>
      <vt:lpstr>Vrt. suorakauppa: KKO 1985 II 58 </vt:lpstr>
      <vt:lpstr>Kausaliteetti rahoitusmarkkinoilla 1</vt:lpstr>
      <vt:lpstr>Portfolioteoria tappion määrittämisessä</vt:lpstr>
      <vt:lpstr>Kausaliteetti rahoitusmarkkinoilla 2 </vt:lpstr>
      <vt:lpstr>Market Fraud Theory</vt:lpstr>
      <vt:lpstr>Market Model for Investment Behavior </vt:lpstr>
      <vt:lpstr>Markkinoiden tehokkuus </vt:lpstr>
      <vt:lpstr>Efficient Capital Markets Hypothesis ECMH (Fama Journal of Finance 1970) </vt:lpstr>
      <vt:lpstr>CAPM  Optioiden hinnoittelu:  Black – Scholes (1973 Journal of Political Economy) </vt:lpstr>
      <vt:lpstr>Capital Asset Pricing Model (CAPM) </vt:lpstr>
      <vt:lpstr>Capital Asset Pricing Model (CAPM)  https://en.wikipedia.org/wiki/Capital_asset_pricing_model  </vt:lpstr>
      <vt:lpstr>Hinnoittelumallien merkitys vahingonkorvauksen määrän arvioinnissa</vt:lpstr>
      <vt:lpstr>Tapahtumatutkimus (Event study) –perusteinen vahingon arviointi </vt:lpstr>
      <vt:lpstr>Matemaattisten mallien merkitys tuomioistuinten vahinkoarvioinnissa </vt:lpstr>
      <vt:lpstr>Tiedonantohäiriöön perustuvan Vahingon arvioiminen   Hallituksen esitys eduskunnalle arvopaperimarkkinoita koskevaksi lainsäädännöksi 32/2012 vp s. 59 https://www.edilex.fi/smur/20120746 </vt:lpstr>
      <vt:lpstr>Hinnaneron korvaaminen </vt:lpstr>
      <vt:lpstr>Oikeudenkäynti arvopaperimarkkinatapauksissa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  Luento 9</dc:title>
  <dc:creator>Matti Rudanko</dc:creator>
  <cp:lastModifiedBy>Matti Rudanko</cp:lastModifiedBy>
  <cp:revision>17</cp:revision>
  <dcterms:created xsi:type="dcterms:W3CDTF">2020-11-19T09:13:10Z</dcterms:created>
  <dcterms:modified xsi:type="dcterms:W3CDTF">2022-11-28T12:39:24Z</dcterms:modified>
</cp:coreProperties>
</file>