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9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59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2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5" r:id="rId30"/>
    <p:sldId id="284" r:id="rId31"/>
    <p:sldId id="286" r:id="rId32"/>
    <p:sldId id="289" r:id="rId33"/>
    <p:sldId id="287" r:id="rId34"/>
    <p:sldId id="288" r:id="rId35"/>
    <p:sldId id="290" r:id="rId36"/>
    <p:sldId id="291" r:id="rId37"/>
    <p:sldId id="292" r:id="rId38"/>
    <p:sldId id="293" r:id="rId3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68"/>
  </p:normalViewPr>
  <p:slideViewPr>
    <p:cSldViewPr snapToGrid="0" snapToObjects="1">
      <p:cViewPr varScale="1">
        <p:scale>
          <a:sx n="106" d="100"/>
          <a:sy n="106" d="100"/>
        </p:scale>
        <p:origin x="7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59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150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368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134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120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291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3/23/20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426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3/23/20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14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3/23/20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42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400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473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3/23/20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32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8" r:id="rId6"/>
    <p:sldLayoutId id="2147483753" r:id="rId7"/>
    <p:sldLayoutId id="2147483754" r:id="rId8"/>
    <p:sldLayoutId id="2147483755" r:id="rId9"/>
    <p:sldLayoutId id="2147483757" r:id="rId10"/>
    <p:sldLayoutId id="2147483756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AD35AE2F-5E3A-49D9-8DE1-8A333BA408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87DA09-C334-4592-BDF7-68B22B479F9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22115" r="-1" b="2865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9" name="Rectangle 6">
            <a:extLst>
              <a:ext uri="{FF2B5EF4-FFF2-40B4-BE49-F238E27FC236}">
                <a16:creationId xmlns:a16="http://schemas.microsoft.com/office/drawing/2014/main" id="{79EB4626-023C-436D-9F57-9EB4608090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902700 h 5416094"/>
              <a:gd name="connsiteX1" fmla="*/ 902700 w 10515600"/>
              <a:gd name="connsiteY1" fmla="*/ 0 h 5416094"/>
              <a:gd name="connsiteX2" fmla="*/ 1746919 w 10515600"/>
              <a:gd name="connsiteY2" fmla="*/ 0 h 5416094"/>
              <a:gd name="connsiteX3" fmla="*/ 2242731 w 10515600"/>
              <a:gd name="connsiteY3" fmla="*/ 0 h 5416094"/>
              <a:gd name="connsiteX4" fmla="*/ 2912746 w 10515600"/>
              <a:gd name="connsiteY4" fmla="*/ 0 h 5416094"/>
              <a:gd name="connsiteX5" fmla="*/ 3321456 w 10515600"/>
              <a:gd name="connsiteY5" fmla="*/ 0 h 5416094"/>
              <a:gd name="connsiteX6" fmla="*/ 4165675 w 10515600"/>
              <a:gd name="connsiteY6" fmla="*/ 0 h 5416094"/>
              <a:gd name="connsiteX7" fmla="*/ 4835690 w 10515600"/>
              <a:gd name="connsiteY7" fmla="*/ 0 h 5416094"/>
              <a:gd name="connsiteX8" fmla="*/ 5679910 w 10515600"/>
              <a:gd name="connsiteY8" fmla="*/ 0 h 5416094"/>
              <a:gd name="connsiteX9" fmla="*/ 6262823 w 10515600"/>
              <a:gd name="connsiteY9" fmla="*/ 0 h 5416094"/>
              <a:gd name="connsiteX10" fmla="*/ 6758634 w 10515600"/>
              <a:gd name="connsiteY10" fmla="*/ 0 h 5416094"/>
              <a:gd name="connsiteX11" fmla="*/ 7428650 w 10515600"/>
              <a:gd name="connsiteY11" fmla="*/ 0 h 5416094"/>
              <a:gd name="connsiteX12" fmla="*/ 8185767 w 10515600"/>
              <a:gd name="connsiteY12" fmla="*/ 0 h 5416094"/>
              <a:gd name="connsiteX13" fmla="*/ 9029987 w 10515600"/>
              <a:gd name="connsiteY13" fmla="*/ 0 h 5416094"/>
              <a:gd name="connsiteX14" fmla="*/ 9612900 w 10515600"/>
              <a:gd name="connsiteY14" fmla="*/ 0 h 5416094"/>
              <a:gd name="connsiteX15" fmla="*/ 10515600 w 10515600"/>
              <a:gd name="connsiteY15" fmla="*/ 902700 h 5416094"/>
              <a:gd name="connsiteX16" fmla="*/ 10515600 w 10515600"/>
              <a:gd name="connsiteY16" fmla="*/ 1396162 h 5416094"/>
              <a:gd name="connsiteX17" fmla="*/ 10515600 w 10515600"/>
              <a:gd name="connsiteY17" fmla="*/ 2034051 h 5416094"/>
              <a:gd name="connsiteX18" fmla="*/ 10515600 w 10515600"/>
              <a:gd name="connsiteY18" fmla="*/ 2599726 h 5416094"/>
              <a:gd name="connsiteX19" fmla="*/ 10515600 w 10515600"/>
              <a:gd name="connsiteY19" fmla="*/ 3129295 h 5416094"/>
              <a:gd name="connsiteX20" fmla="*/ 10515600 w 10515600"/>
              <a:gd name="connsiteY20" fmla="*/ 3622756 h 5416094"/>
              <a:gd name="connsiteX21" fmla="*/ 10515600 w 10515600"/>
              <a:gd name="connsiteY21" fmla="*/ 4513394 h 5416094"/>
              <a:gd name="connsiteX22" fmla="*/ 9612900 w 10515600"/>
              <a:gd name="connsiteY22" fmla="*/ 5416094 h 5416094"/>
              <a:gd name="connsiteX23" fmla="*/ 8855783 w 10515600"/>
              <a:gd name="connsiteY23" fmla="*/ 5416094 h 5416094"/>
              <a:gd name="connsiteX24" fmla="*/ 8272869 w 10515600"/>
              <a:gd name="connsiteY24" fmla="*/ 5416094 h 5416094"/>
              <a:gd name="connsiteX25" fmla="*/ 7428650 w 10515600"/>
              <a:gd name="connsiteY25" fmla="*/ 5416094 h 5416094"/>
              <a:gd name="connsiteX26" fmla="*/ 6932838 w 10515600"/>
              <a:gd name="connsiteY26" fmla="*/ 5416094 h 5416094"/>
              <a:gd name="connsiteX27" fmla="*/ 6088619 w 10515600"/>
              <a:gd name="connsiteY27" fmla="*/ 5416094 h 5416094"/>
              <a:gd name="connsiteX28" fmla="*/ 5592808 w 10515600"/>
              <a:gd name="connsiteY28" fmla="*/ 5416094 h 5416094"/>
              <a:gd name="connsiteX29" fmla="*/ 4835690 w 10515600"/>
              <a:gd name="connsiteY29" fmla="*/ 5416094 h 5416094"/>
              <a:gd name="connsiteX30" fmla="*/ 3991471 w 10515600"/>
              <a:gd name="connsiteY30" fmla="*/ 5416094 h 5416094"/>
              <a:gd name="connsiteX31" fmla="*/ 3582762 w 10515600"/>
              <a:gd name="connsiteY31" fmla="*/ 5416094 h 5416094"/>
              <a:gd name="connsiteX32" fmla="*/ 2738542 w 10515600"/>
              <a:gd name="connsiteY32" fmla="*/ 5416094 h 5416094"/>
              <a:gd name="connsiteX33" fmla="*/ 1894323 w 10515600"/>
              <a:gd name="connsiteY33" fmla="*/ 5416094 h 5416094"/>
              <a:gd name="connsiteX34" fmla="*/ 1485613 w 10515600"/>
              <a:gd name="connsiteY34" fmla="*/ 5416094 h 5416094"/>
              <a:gd name="connsiteX35" fmla="*/ 902700 w 10515600"/>
              <a:gd name="connsiteY35" fmla="*/ 5416094 h 5416094"/>
              <a:gd name="connsiteX36" fmla="*/ 0 w 10515600"/>
              <a:gd name="connsiteY36" fmla="*/ 4513394 h 5416094"/>
              <a:gd name="connsiteX37" fmla="*/ 0 w 10515600"/>
              <a:gd name="connsiteY37" fmla="*/ 3983826 h 5416094"/>
              <a:gd name="connsiteX38" fmla="*/ 0 w 10515600"/>
              <a:gd name="connsiteY38" fmla="*/ 3490364 h 5416094"/>
              <a:gd name="connsiteX39" fmla="*/ 0 w 10515600"/>
              <a:gd name="connsiteY39" fmla="*/ 2816368 h 5416094"/>
              <a:gd name="connsiteX40" fmla="*/ 0 w 10515600"/>
              <a:gd name="connsiteY40" fmla="*/ 2142372 h 5416094"/>
              <a:gd name="connsiteX41" fmla="*/ 0 w 10515600"/>
              <a:gd name="connsiteY41" fmla="*/ 1648910 h 5416094"/>
              <a:gd name="connsiteX42" fmla="*/ 0 w 10515600"/>
              <a:gd name="connsiteY42" fmla="*/ 90270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0515600" h="5416094" fill="none" extrusionOk="0">
                <a:moveTo>
                  <a:pt x="0" y="902700"/>
                </a:moveTo>
                <a:cubicBezTo>
                  <a:pt x="-19339" y="382027"/>
                  <a:pt x="461614" y="-62174"/>
                  <a:pt x="902700" y="0"/>
                </a:cubicBezTo>
                <a:cubicBezTo>
                  <a:pt x="1262668" y="8044"/>
                  <a:pt x="1440695" y="-31846"/>
                  <a:pt x="1746919" y="0"/>
                </a:cubicBezTo>
                <a:cubicBezTo>
                  <a:pt x="2053143" y="31846"/>
                  <a:pt x="2032928" y="-12671"/>
                  <a:pt x="2242731" y="0"/>
                </a:cubicBezTo>
                <a:cubicBezTo>
                  <a:pt x="2452534" y="12671"/>
                  <a:pt x="2641794" y="-21752"/>
                  <a:pt x="2912746" y="0"/>
                </a:cubicBezTo>
                <a:cubicBezTo>
                  <a:pt x="3183699" y="21752"/>
                  <a:pt x="3189987" y="20419"/>
                  <a:pt x="3321456" y="0"/>
                </a:cubicBezTo>
                <a:cubicBezTo>
                  <a:pt x="3452925" y="-20419"/>
                  <a:pt x="3775727" y="742"/>
                  <a:pt x="4165675" y="0"/>
                </a:cubicBezTo>
                <a:cubicBezTo>
                  <a:pt x="4555623" y="-742"/>
                  <a:pt x="4540466" y="25386"/>
                  <a:pt x="4835690" y="0"/>
                </a:cubicBezTo>
                <a:cubicBezTo>
                  <a:pt x="5130914" y="-25386"/>
                  <a:pt x="5430015" y="14537"/>
                  <a:pt x="5679910" y="0"/>
                </a:cubicBezTo>
                <a:cubicBezTo>
                  <a:pt x="5929805" y="-14537"/>
                  <a:pt x="5992815" y="15277"/>
                  <a:pt x="6262823" y="0"/>
                </a:cubicBezTo>
                <a:cubicBezTo>
                  <a:pt x="6532831" y="-15277"/>
                  <a:pt x="6584465" y="-1217"/>
                  <a:pt x="6758634" y="0"/>
                </a:cubicBezTo>
                <a:cubicBezTo>
                  <a:pt x="6932803" y="1217"/>
                  <a:pt x="7223295" y="29394"/>
                  <a:pt x="7428650" y="0"/>
                </a:cubicBezTo>
                <a:cubicBezTo>
                  <a:pt x="7634005" y="-29394"/>
                  <a:pt x="7995773" y="8897"/>
                  <a:pt x="8185767" y="0"/>
                </a:cubicBezTo>
                <a:cubicBezTo>
                  <a:pt x="8375761" y="-8897"/>
                  <a:pt x="8805707" y="34597"/>
                  <a:pt x="9029987" y="0"/>
                </a:cubicBezTo>
                <a:cubicBezTo>
                  <a:pt x="9254267" y="-34597"/>
                  <a:pt x="9324614" y="-16829"/>
                  <a:pt x="9612900" y="0"/>
                </a:cubicBezTo>
                <a:cubicBezTo>
                  <a:pt x="10155739" y="86128"/>
                  <a:pt x="10564208" y="390468"/>
                  <a:pt x="10515600" y="902700"/>
                </a:cubicBezTo>
                <a:cubicBezTo>
                  <a:pt x="10506536" y="1129738"/>
                  <a:pt x="10511576" y="1179574"/>
                  <a:pt x="10515600" y="1396162"/>
                </a:cubicBezTo>
                <a:cubicBezTo>
                  <a:pt x="10519624" y="1612750"/>
                  <a:pt x="10523491" y="1748819"/>
                  <a:pt x="10515600" y="2034051"/>
                </a:cubicBezTo>
                <a:cubicBezTo>
                  <a:pt x="10507709" y="2319283"/>
                  <a:pt x="10516247" y="2386435"/>
                  <a:pt x="10515600" y="2599726"/>
                </a:cubicBezTo>
                <a:cubicBezTo>
                  <a:pt x="10514953" y="2813018"/>
                  <a:pt x="10537663" y="2917734"/>
                  <a:pt x="10515600" y="3129295"/>
                </a:cubicBezTo>
                <a:cubicBezTo>
                  <a:pt x="10493537" y="3340856"/>
                  <a:pt x="10505648" y="3444110"/>
                  <a:pt x="10515600" y="3622756"/>
                </a:cubicBezTo>
                <a:cubicBezTo>
                  <a:pt x="10525552" y="3801402"/>
                  <a:pt x="10536187" y="4161567"/>
                  <a:pt x="10515600" y="4513394"/>
                </a:cubicBezTo>
                <a:cubicBezTo>
                  <a:pt x="10500032" y="5008650"/>
                  <a:pt x="10187846" y="5431372"/>
                  <a:pt x="9612900" y="5416094"/>
                </a:cubicBezTo>
                <a:cubicBezTo>
                  <a:pt x="9285478" y="5425165"/>
                  <a:pt x="9106842" y="5381882"/>
                  <a:pt x="8855783" y="5416094"/>
                </a:cubicBezTo>
                <a:cubicBezTo>
                  <a:pt x="8604724" y="5450306"/>
                  <a:pt x="8395568" y="5391734"/>
                  <a:pt x="8272869" y="5416094"/>
                </a:cubicBezTo>
                <a:cubicBezTo>
                  <a:pt x="8150170" y="5440454"/>
                  <a:pt x="7650175" y="5418370"/>
                  <a:pt x="7428650" y="5416094"/>
                </a:cubicBezTo>
                <a:cubicBezTo>
                  <a:pt x="7207125" y="5413818"/>
                  <a:pt x="7054368" y="5412852"/>
                  <a:pt x="6932838" y="5416094"/>
                </a:cubicBezTo>
                <a:cubicBezTo>
                  <a:pt x="6811308" y="5419336"/>
                  <a:pt x="6283286" y="5378872"/>
                  <a:pt x="6088619" y="5416094"/>
                </a:cubicBezTo>
                <a:cubicBezTo>
                  <a:pt x="5893952" y="5453316"/>
                  <a:pt x="5785181" y="5416866"/>
                  <a:pt x="5592808" y="5416094"/>
                </a:cubicBezTo>
                <a:cubicBezTo>
                  <a:pt x="5400435" y="5415322"/>
                  <a:pt x="5118546" y="5450296"/>
                  <a:pt x="4835690" y="5416094"/>
                </a:cubicBezTo>
                <a:cubicBezTo>
                  <a:pt x="4552834" y="5381892"/>
                  <a:pt x="4334158" y="5455657"/>
                  <a:pt x="3991471" y="5416094"/>
                </a:cubicBezTo>
                <a:cubicBezTo>
                  <a:pt x="3648784" y="5376531"/>
                  <a:pt x="3714393" y="5419602"/>
                  <a:pt x="3582762" y="5416094"/>
                </a:cubicBezTo>
                <a:cubicBezTo>
                  <a:pt x="3451131" y="5412586"/>
                  <a:pt x="3139831" y="5440765"/>
                  <a:pt x="2738542" y="5416094"/>
                </a:cubicBezTo>
                <a:cubicBezTo>
                  <a:pt x="2337253" y="5391423"/>
                  <a:pt x="2190895" y="5414277"/>
                  <a:pt x="1894323" y="5416094"/>
                </a:cubicBezTo>
                <a:cubicBezTo>
                  <a:pt x="1597751" y="5417911"/>
                  <a:pt x="1581359" y="5415686"/>
                  <a:pt x="1485613" y="5416094"/>
                </a:cubicBezTo>
                <a:cubicBezTo>
                  <a:pt x="1389867" y="5416503"/>
                  <a:pt x="1024032" y="5431199"/>
                  <a:pt x="902700" y="5416094"/>
                </a:cubicBezTo>
                <a:cubicBezTo>
                  <a:pt x="528543" y="5413384"/>
                  <a:pt x="72262" y="4937846"/>
                  <a:pt x="0" y="4513394"/>
                </a:cubicBezTo>
                <a:cubicBezTo>
                  <a:pt x="19061" y="4384908"/>
                  <a:pt x="-14688" y="4099856"/>
                  <a:pt x="0" y="3983826"/>
                </a:cubicBezTo>
                <a:cubicBezTo>
                  <a:pt x="14688" y="3867796"/>
                  <a:pt x="23320" y="3727066"/>
                  <a:pt x="0" y="3490364"/>
                </a:cubicBezTo>
                <a:cubicBezTo>
                  <a:pt x="-23320" y="3253662"/>
                  <a:pt x="28367" y="3042836"/>
                  <a:pt x="0" y="2816368"/>
                </a:cubicBezTo>
                <a:cubicBezTo>
                  <a:pt x="-28367" y="2589900"/>
                  <a:pt x="26490" y="2414375"/>
                  <a:pt x="0" y="2142372"/>
                </a:cubicBezTo>
                <a:cubicBezTo>
                  <a:pt x="-26490" y="1870369"/>
                  <a:pt x="-12149" y="1868714"/>
                  <a:pt x="0" y="1648910"/>
                </a:cubicBezTo>
                <a:cubicBezTo>
                  <a:pt x="12149" y="1429106"/>
                  <a:pt x="-30083" y="1234771"/>
                  <a:pt x="0" y="902700"/>
                </a:cubicBezTo>
                <a:close/>
              </a:path>
              <a:path w="10515600" h="5416094" stroke="0" extrusionOk="0">
                <a:moveTo>
                  <a:pt x="0" y="902700"/>
                </a:moveTo>
                <a:cubicBezTo>
                  <a:pt x="-57306" y="368805"/>
                  <a:pt x="305054" y="37193"/>
                  <a:pt x="902700" y="0"/>
                </a:cubicBezTo>
                <a:cubicBezTo>
                  <a:pt x="1280419" y="-35006"/>
                  <a:pt x="1407743" y="-35339"/>
                  <a:pt x="1746919" y="0"/>
                </a:cubicBezTo>
                <a:cubicBezTo>
                  <a:pt x="2086095" y="35339"/>
                  <a:pt x="2146539" y="-12333"/>
                  <a:pt x="2329833" y="0"/>
                </a:cubicBezTo>
                <a:cubicBezTo>
                  <a:pt x="2513127" y="12333"/>
                  <a:pt x="2706706" y="12952"/>
                  <a:pt x="2825644" y="0"/>
                </a:cubicBezTo>
                <a:cubicBezTo>
                  <a:pt x="2944582" y="-12952"/>
                  <a:pt x="3420817" y="-27100"/>
                  <a:pt x="3582762" y="0"/>
                </a:cubicBezTo>
                <a:cubicBezTo>
                  <a:pt x="3744707" y="27100"/>
                  <a:pt x="4023584" y="-9167"/>
                  <a:pt x="4165675" y="0"/>
                </a:cubicBezTo>
                <a:cubicBezTo>
                  <a:pt x="4307766" y="9167"/>
                  <a:pt x="4770188" y="27031"/>
                  <a:pt x="5009894" y="0"/>
                </a:cubicBezTo>
                <a:cubicBezTo>
                  <a:pt x="5249600" y="-27031"/>
                  <a:pt x="5349881" y="-194"/>
                  <a:pt x="5505706" y="0"/>
                </a:cubicBezTo>
                <a:cubicBezTo>
                  <a:pt x="5661531" y="194"/>
                  <a:pt x="6129254" y="-29363"/>
                  <a:pt x="6349925" y="0"/>
                </a:cubicBezTo>
                <a:cubicBezTo>
                  <a:pt x="6570596" y="29363"/>
                  <a:pt x="6581199" y="-14617"/>
                  <a:pt x="6758634" y="0"/>
                </a:cubicBezTo>
                <a:cubicBezTo>
                  <a:pt x="6936069" y="14617"/>
                  <a:pt x="7246491" y="25675"/>
                  <a:pt x="7428650" y="0"/>
                </a:cubicBezTo>
                <a:cubicBezTo>
                  <a:pt x="7610809" y="-25675"/>
                  <a:pt x="7825190" y="-17078"/>
                  <a:pt x="8098665" y="0"/>
                </a:cubicBezTo>
                <a:cubicBezTo>
                  <a:pt x="8372141" y="17078"/>
                  <a:pt x="8559625" y="-21568"/>
                  <a:pt x="8681579" y="0"/>
                </a:cubicBezTo>
                <a:cubicBezTo>
                  <a:pt x="8803533" y="21568"/>
                  <a:pt x="9307226" y="-46066"/>
                  <a:pt x="9612900" y="0"/>
                </a:cubicBezTo>
                <a:cubicBezTo>
                  <a:pt x="10119954" y="-10560"/>
                  <a:pt x="10418674" y="366684"/>
                  <a:pt x="10515600" y="902700"/>
                </a:cubicBezTo>
                <a:cubicBezTo>
                  <a:pt x="10494548" y="1140809"/>
                  <a:pt x="10524881" y="1252168"/>
                  <a:pt x="10515600" y="1504482"/>
                </a:cubicBezTo>
                <a:cubicBezTo>
                  <a:pt x="10506319" y="1756796"/>
                  <a:pt x="10494309" y="1995078"/>
                  <a:pt x="10515600" y="2178479"/>
                </a:cubicBezTo>
                <a:cubicBezTo>
                  <a:pt x="10536891" y="2361880"/>
                  <a:pt x="10522845" y="2487483"/>
                  <a:pt x="10515600" y="2780261"/>
                </a:cubicBezTo>
                <a:cubicBezTo>
                  <a:pt x="10508355" y="3073039"/>
                  <a:pt x="10533694" y="3138252"/>
                  <a:pt x="10515600" y="3273722"/>
                </a:cubicBezTo>
                <a:cubicBezTo>
                  <a:pt x="10497506" y="3409192"/>
                  <a:pt x="10514952" y="3569910"/>
                  <a:pt x="10515600" y="3803291"/>
                </a:cubicBezTo>
                <a:cubicBezTo>
                  <a:pt x="10516248" y="4036672"/>
                  <a:pt x="10499126" y="4317688"/>
                  <a:pt x="10515600" y="4513394"/>
                </a:cubicBezTo>
                <a:cubicBezTo>
                  <a:pt x="10585499" y="4997151"/>
                  <a:pt x="10115437" y="5453981"/>
                  <a:pt x="9612900" y="5416094"/>
                </a:cubicBezTo>
                <a:cubicBezTo>
                  <a:pt x="9473271" y="5418358"/>
                  <a:pt x="9316384" y="5423764"/>
                  <a:pt x="9117089" y="5416094"/>
                </a:cubicBezTo>
                <a:cubicBezTo>
                  <a:pt x="8917794" y="5408424"/>
                  <a:pt x="8902141" y="5433256"/>
                  <a:pt x="8708379" y="5416094"/>
                </a:cubicBezTo>
                <a:cubicBezTo>
                  <a:pt x="8514617" y="5398933"/>
                  <a:pt x="8454700" y="5422387"/>
                  <a:pt x="8299670" y="5416094"/>
                </a:cubicBezTo>
                <a:cubicBezTo>
                  <a:pt x="8144640" y="5409801"/>
                  <a:pt x="7907022" y="5398388"/>
                  <a:pt x="7629654" y="5416094"/>
                </a:cubicBezTo>
                <a:cubicBezTo>
                  <a:pt x="7352286" y="5433800"/>
                  <a:pt x="7244777" y="5409877"/>
                  <a:pt x="7133843" y="5416094"/>
                </a:cubicBezTo>
                <a:cubicBezTo>
                  <a:pt x="7022909" y="5422311"/>
                  <a:pt x="6748865" y="5379753"/>
                  <a:pt x="6376726" y="5416094"/>
                </a:cubicBezTo>
                <a:cubicBezTo>
                  <a:pt x="6004587" y="5452435"/>
                  <a:pt x="5991442" y="5438860"/>
                  <a:pt x="5880914" y="5416094"/>
                </a:cubicBezTo>
                <a:cubicBezTo>
                  <a:pt x="5770386" y="5393328"/>
                  <a:pt x="5294303" y="5440618"/>
                  <a:pt x="5123797" y="5416094"/>
                </a:cubicBezTo>
                <a:cubicBezTo>
                  <a:pt x="4953291" y="5391570"/>
                  <a:pt x="4828705" y="5430421"/>
                  <a:pt x="4715088" y="5416094"/>
                </a:cubicBezTo>
                <a:cubicBezTo>
                  <a:pt x="4601471" y="5401767"/>
                  <a:pt x="4227806" y="5381491"/>
                  <a:pt x="3957970" y="5416094"/>
                </a:cubicBezTo>
                <a:cubicBezTo>
                  <a:pt x="3688134" y="5450697"/>
                  <a:pt x="3670638" y="5425309"/>
                  <a:pt x="3462159" y="5416094"/>
                </a:cubicBezTo>
                <a:cubicBezTo>
                  <a:pt x="3253680" y="5406879"/>
                  <a:pt x="3167443" y="5432031"/>
                  <a:pt x="3053449" y="5416094"/>
                </a:cubicBezTo>
                <a:cubicBezTo>
                  <a:pt x="2939455" y="5400158"/>
                  <a:pt x="2701485" y="5433995"/>
                  <a:pt x="2557638" y="5416094"/>
                </a:cubicBezTo>
                <a:cubicBezTo>
                  <a:pt x="2413791" y="5398193"/>
                  <a:pt x="2168647" y="5424510"/>
                  <a:pt x="1800521" y="5416094"/>
                </a:cubicBezTo>
                <a:cubicBezTo>
                  <a:pt x="1432395" y="5407678"/>
                  <a:pt x="1261364" y="5454497"/>
                  <a:pt x="902700" y="5416094"/>
                </a:cubicBezTo>
                <a:cubicBezTo>
                  <a:pt x="519468" y="5419760"/>
                  <a:pt x="63003" y="5077223"/>
                  <a:pt x="0" y="4513394"/>
                </a:cubicBezTo>
                <a:cubicBezTo>
                  <a:pt x="-20265" y="4243495"/>
                  <a:pt x="27650" y="4053844"/>
                  <a:pt x="0" y="3911612"/>
                </a:cubicBezTo>
                <a:cubicBezTo>
                  <a:pt x="-27650" y="3769380"/>
                  <a:pt x="24988" y="3469350"/>
                  <a:pt x="0" y="3309829"/>
                </a:cubicBezTo>
                <a:cubicBezTo>
                  <a:pt x="-24988" y="3150308"/>
                  <a:pt x="-16973" y="2933511"/>
                  <a:pt x="0" y="2780261"/>
                </a:cubicBezTo>
                <a:cubicBezTo>
                  <a:pt x="16973" y="2627011"/>
                  <a:pt x="-11552" y="2315258"/>
                  <a:pt x="0" y="2106265"/>
                </a:cubicBezTo>
                <a:cubicBezTo>
                  <a:pt x="11552" y="1897272"/>
                  <a:pt x="-9167" y="1726905"/>
                  <a:pt x="0" y="1504482"/>
                </a:cubicBezTo>
                <a:cubicBezTo>
                  <a:pt x="9167" y="1282059"/>
                  <a:pt x="10972" y="1160784"/>
                  <a:pt x="0" y="902700"/>
                </a:cubicBezTo>
                <a:close/>
              </a:path>
            </a:pathLst>
          </a:custGeom>
          <a:gradFill>
            <a:gsLst>
              <a:gs pos="50000">
                <a:schemeClr val="tx1">
                  <a:alpha val="30000"/>
                </a:schemeClr>
              </a:gs>
              <a:gs pos="80000">
                <a:schemeClr val="tx1">
                  <a:alpha val="15000"/>
                </a:schemeClr>
              </a:gs>
              <a:gs pos="0">
                <a:schemeClr val="tx1">
                  <a:alpha val="0"/>
                </a:schemeClr>
              </a:gs>
              <a:gs pos="20000">
                <a:schemeClr val="tx1">
                  <a:alpha val="15000"/>
                </a:schemeClr>
              </a:gs>
              <a:gs pos="100000">
                <a:schemeClr val="tx1">
                  <a:alpha val="0"/>
                </a:schemeClr>
              </a:gs>
            </a:gsLst>
            <a:lin ang="16200000" scaled="1"/>
          </a:gradFill>
          <a:ln w="60325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9EFD2-9CC8-9C48-9903-DAF5C36916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/>
          </a:bodyPr>
          <a:lstStyle/>
          <a:p>
            <a:pPr algn="ctr"/>
            <a:r>
              <a:rPr lang="fi-FI">
                <a:solidFill>
                  <a:schemeClr val="bg1"/>
                </a:solidFill>
              </a:rPr>
              <a:t>PAIKALLISSIJAT</a:t>
            </a:r>
            <a:br>
              <a:rPr lang="fi-FI">
                <a:solidFill>
                  <a:schemeClr val="bg1"/>
                </a:solidFill>
              </a:rPr>
            </a:br>
            <a:r>
              <a:rPr lang="fi-FI">
                <a:solidFill>
                  <a:schemeClr val="bg1"/>
                </a:solidFill>
              </a:rPr>
              <a:t>Missä? Mistä? Mihin?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96ACD4C-7E83-4A4F-917D-86F59EBA3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99432"/>
            <a:ext cx="9144000" cy="1225296"/>
          </a:xfrm>
        </p:spPr>
        <p:txBody>
          <a:bodyPr>
            <a:normAutofit/>
          </a:bodyPr>
          <a:lstStyle/>
          <a:p>
            <a:pPr algn="ctr"/>
            <a:r>
              <a:rPr lang="fi-FI" sz="3200">
                <a:solidFill>
                  <a:schemeClr val="bg1"/>
                </a:solidFill>
              </a:rPr>
              <a:t>Local cases: where? where from? where to?</a:t>
            </a:r>
          </a:p>
        </p:txBody>
      </p:sp>
      <p:sp>
        <p:nvSpPr>
          <p:cNvPr id="31" name="Rectangle 6">
            <a:extLst>
              <a:ext uri="{FF2B5EF4-FFF2-40B4-BE49-F238E27FC236}">
                <a16:creationId xmlns:a16="http://schemas.microsoft.com/office/drawing/2014/main" id="{04D8AD8F-EF7F-481F-B99A-B851389705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0212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82BCABA-9E97-C944-BC5E-AAB5BFADA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PAIKALLISSIJAT: missä? mistä?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B6AFFE0-71AD-E349-BD1B-DDACF977288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S-SARJA (IN)</a:t>
            </a:r>
          </a:p>
          <a:p>
            <a:r>
              <a:rPr lang="fi-FI" dirty="0"/>
              <a:t>INESSIIVI: MISSÄ? </a:t>
            </a:r>
          </a:p>
          <a:p>
            <a:pPr lvl="1"/>
            <a:r>
              <a:rPr lang="fi-FI" dirty="0"/>
              <a:t>-SSA/-SSÄ (IN)</a:t>
            </a:r>
          </a:p>
          <a:p>
            <a:pPr lvl="1"/>
            <a:r>
              <a:rPr lang="fi-FI" i="1" dirty="0"/>
              <a:t>Mikko on talossa. </a:t>
            </a:r>
            <a:r>
              <a:rPr lang="fi-FI" dirty="0"/>
              <a:t>(Mikko is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house</a:t>
            </a:r>
            <a:r>
              <a:rPr lang="fi-FI" dirty="0"/>
              <a:t>.)</a:t>
            </a:r>
          </a:p>
          <a:p>
            <a:r>
              <a:rPr lang="fi-FI" dirty="0"/>
              <a:t>ELATIIVI: MISTÄ?</a:t>
            </a:r>
          </a:p>
          <a:p>
            <a:pPr lvl="1"/>
            <a:r>
              <a:rPr lang="fi-FI" dirty="0"/>
              <a:t>-STA/-STÄ (FROM)</a:t>
            </a:r>
          </a:p>
          <a:p>
            <a:pPr lvl="1"/>
            <a:r>
              <a:rPr lang="fi-FI" i="1" dirty="0"/>
              <a:t>Mikko tulee talosta. </a:t>
            </a:r>
            <a:r>
              <a:rPr lang="fi-FI" dirty="0"/>
              <a:t>(Mikko </a:t>
            </a:r>
            <a:r>
              <a:rPr lang="fi-FI" dirty="0" err="1"/>
              <a:t>comes</a:t>
            </a:r>
            <a:r>
              <a:rPr lang="fi-FI" dirty="0"/>
              <a:t> </a:t>
            </a:r>
            <a:r>
              <a:rPr lang="fi-FI" dirty="0" err="1"/>
              <a:t>from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house</a:t>
            </a:r>
            <a:r>
              <a:rPr lang="fi-FI" dirty="0"/>
              <a:t>.)</a:t>
            </a:r>
          </a:p>
          <a:p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B5962682-7443-D04D-88BF-15150A92E4E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i-FI" dirty="0"/>
              <a:t>L-SARJA (ON, AT)</a:t>
            </a:r>
          </a:p>
          <a:p>
            <a:r>
              <a:rPr lang="fi-FI" dirty="0"/>
              <a:t>ADESSIIVI: MISSÄ? MILLÄ? </a:t>
            </a:r>
          </a:p>
          <a:p>
            <a:pPr lvl="1"/>
            <a:r>
              <a:rPr lang="fi-FI" dirty="0"/>
              <a:t>-LLA/-LLÄ (ON, AT)</a:t>
            </a:r>
          </a:p>
          <a:p>
            <a:pPr lvl="1"/>
            <a:r>
              <a:rPr lang="fi-FI" i="1" dirty="0"/>
              <a:t>Mikko on terassilla. </a:t>
            </a:r>
            <a:r>
              <a:rPr lang="fi-FI" dirty="0"/>
              <a:t>(Mikko is on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terrace</a:t>
            </a:r>
            <a:r>
              <a:rPr lang="fi-FI" dirty="0"/>
              <a:t>.)</a:t>
            </a:r>
          </a:p>
          <a:p>
            <a:r>
              <a:rPr lang="fi-FI" dirty="0"/>
              <a:t>ABLATIIVI: MISTÄ? MILTÄ?</a:t>
            </a:r>
          </a:p>
          <a:p>
            <a:pPr lvl="1"/>
            <a:r>
              <a:rPr lang="fi-FI" dirty="0"/>
              <a:t>-LTA/-LTÄ (FROM)</a:t>
            </a:r>
          </a:p>
          <a:p>
            <a:pPr lvl="1"/>
            <a:r>
              <a:rPr lang="fi-FI" sz="2400" i="1" dirty="0"/>
              <a:t>Mikko tulee terassilta. </a:t>
            </a:r>
            <a:r>
              <a:rPr lang="fi-FI" sz="2400" dirty="0"/>
              <a:t>(Mikko </a:t>
            </a:r>
            <a:r>
              <a:rPr lang="fi-FI" sz="2400" dirty="0" err="1"/>
              <a:t>comes</a:t>
            </a:r>
            <a:r>
              <a:rPr lang="fi-FI" sz="2400" dirty="0"/>
              <a:t> </a:t>
            </a:r>
            <a:r>
              <a:rPr lang="fi-FI" sz="2400" dirty="0" err="1"/>
              <a:t>from</a:t>
            </a:r>
            <a:r>
              <a:rPr lang="fi-FI" sz="2400" dirty="0"/>
              <a:t> </a:t>
            </a:r>
            <a:r>
              <a:rPr lang="fi-FI" sz="2400" dirty="0" err="1"/>
              <a:t>the</a:t>
            </a:r>
            <a:r>
              <a:rPr lang="fi-FI" sz="2400" dirty="0"/>
              <a:t> </a:t>
            </a:r>
            <a:r>
              <a:rPr lang="fi-FI" sz="2400" dirty="0" err="1"/>
              <a:t>terrace</a:t>
            </a:r>
            <a:r>
              <a:rPr lang="fi-FI" sz="2400" dirty="0"/>
              <a:t>.)</a:t>
            </a:r>
            <a:endParaRPr lang="fi-FI" sz="2400" i="1" dirty="0"/>
          </a:p>
        </p:txBody>
      </p:sp>
    </p:spTree>
    <p:extLst>
      <p:ext uri="{BB962C8B-B14F-4D97-AF65-F5344CB8AC3E}">
        <p14:creationId xmlns:p14="http://schemas.microsoft.com/office/powerpoint/2010/main" val="3918001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5BB329E-A4AF-8E46-B9C3-2CB659802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PAIKALLISSIJAT: MIHIN?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DA9AEB8-7135-134D-8DE1-9BFCD1A6F04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/>
              <a:t>S-SARJA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70AE38F-5606-3A46-88F9-175A8737CCC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dirty="0"/>
              <a:t>L-SARJA</a:t>
            </a:r>
          </a:p>
        </p:txBody>
      </p:sp>
    </p:spTree>
    <p:extLst>
      <p:ext uri="{BB962C8B-B14F-4D97-AF65-F5344CB8AC3E}">
        <p14:creationId xmlns:p14="http://schemas.microsoft.com/office/powerpoint/2010/main" val="282170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5BB329E-A4AF-8E46-B9C3-2CB659802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PAIKALLISSIJAT: MIHIN?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DA9AEB8-7135-134D-8DE1-9BFCD1A6F04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/>
              <a:t>S-SARJA</a:t>
            </a:r>
          </a:p>
          <a:p>
            <a:r>
              <a:rPr lang="fi-FI" dirty="0"/>
              <a:t>ILLATIIVI: MIHIN?</a:t>
            </a:r>
          </a:p>
          <a:p>
            <a:pPr lvl="1"/>
            <a:r>
              <a:rPr lang="fi-FI" dirty="0"/>
              <a:t>-</a:t>
            </a:r>
            <a:r>
              <a:rPr lang="fi-FI" dirty="0" err="1"/>
              <a:t>Vn</a:t>
            </a:r>
            <a:r>
              <a:rPr lang="fi-FI" dirty="0"/>
              <a:t>, -</a:t>
            </a:r>
            <a:r>
              <a:rPr lang="fi-FI" dirty="0" err="1"/>
              <a:t>hVn</a:t>
            </a:r>
            <a:r>
              <a:rPr lang="fi-FI" dirty="0"/>
              <a:t>, -</a:t>
            </a:r>
            <a:r>
              <a:rPr lang="fi-FI" dirty="0" err="1"/>
              <a:t>seen</a:t>
            </a:r>
            <a:r>
              <a:rPr lang="fi-FI" dirty="0"/>
              <a:t> (TO, INTO)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70AE38F-5606-3A46-88F9-175A8737CCC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dirty="0"/>
              <a:t>L-SARJA</a:t>
            </a:r>
          </a:p>
        </p:txBody>
      </p:sp>
    </p:spTree>
    <p:extLst>
      <p:ext uri="{BB962C8B-B14F-4D97-AF65-F5344CB8AC3E}">
        <p14:creationId xmlns:p14="http://schemas.microsoft.com/office/powerpoint/2010/main" val="3886275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5BB329E-A4AF-8E46-B9C3-2CB659802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PAIKALLISSIJAT: MIHIN?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DA9AEB8-7135-134D-8DE1-9BFCD1A6F04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/>
              <a:t>S-SARJA</a:t>
            </a:r>
          </a:p>
          <a:p>
            <a:r>
              <a:rPr lang="fi-FI" dirty="0"/>
              <a:t>ILLATIIVI: MIHIN?</a:t>
            </a:r>
          </a:p>
          <a:p>
            <a:pPr lvl="1"/>
            <a:r>
              <a:rPr lang="fi-FI" dirty="0"/>
              <a:t>-</a:t>
            </a:r>
            <a:r>
              <a:rPr lang="fi-FI" dirty="0" err="1"/>
              <a:t>Vn</a:t>
            </a:r>
            <a:r>
              <a:rPr lang="fi-FI" dirty="0"/>
              <a:t>, -</a:t>
            </a:r>
            <a:r>
              <a:rPr lang="fi-FI" dirty="0" err="1"/>
              <a:t>hVn</a:t>
            </a:r>
            <a:r>
              <a:rPr lang="fi-FI" dirty="0"/>
              <a:t>, -</a:t>
            </a:r>
            <a:r>
              <a:rPr lang="fi-FI" dirty="0" err="1"/>
              <a:t>seen</a:t>
            </a:r>
            <a:r>
              <a:rPr lang="fi-FI" dirty="0"/>
              <a:t> (TO, INTO)</a:t>
            </a:r>
          </a:p>
          <a:p>
            <a:pPr lvl="1"/>
            <a:r>
              <a:rPr lang="fi-FI" i="1" dirty="0"/>
              <a:t>Mikko menee taloon. </a:t>
            </a:r>
            <a:r>
              <a:rPr lang="fi-FI" dirty="0"/>
              <a:t>(Mikko </a:t>
            </a:r>
            <a:r>
              <a:rPr lang="fi-FI" dirty="0" err="1"/>
              <a:t>goes</a:t>
            </a:r>
            <a:r>
              <a:rPr lang="fi-FI" dirty="0"/>
              <a:t> into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house</a:t>
            </a:r>
            <a:r>
              <a:rPr lang="fi-FI" dirty="0"/>
              <a:t>.)</a:t>
            </a:r>
            <a:endParaRPr lang="fi-FI" i="1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70AE38F-5606-3A46-88F9-175A8737CCC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dirty="0"/>
              <a:t>L-SARJA</a:t>
            </a:r>
          </a:p>
        </p:txBody>
      </p:sp>
    </p:spTree>
    <p:extLst>
      <p:ext uri="{BB962C8B-B14F-4D97-AF65-F5344CB8AC3E}">
        <p14:creationId xmlns:p14="http://schemas.microsoft.com/office/powerpoint/2010/main" val="31488328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5BB329E-A4AF-8E46-B9C3-2CB659802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PAIKALLISSIJAT: MIHIN?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DA9AEB8-7135-134D-8DE1-9BFCD1A6F04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/>
              <a:t>S-SARJA</a:t>
            </a:r>
          </a:p>
          <a:p>
            <a:r>
              <a:rPr lang="fi-FI" dirty="0"/>
              <a:t>ILLATIIVI: MIHIN?</a:t>
            </a:r>
          </a:p>
          <a:p>
            <a:pPr lvl="1"/>
            <a:r>
              <a:rPr lang="fi-FI" dirty="0"/>
              <a:t>-</a:t>
            </a:r>
            <a:r>
              <a:rPr lang="fi-FI" dirty="0" err="1"/>
              <a:t>Vn</a:t>
            </a:r>
            <a:r>
              <a:rPr lang="fi-FI" dirty="0"/>
              <a:t>, -</a:t>
            </a:r>
            <a:r>
              <a:rPr lang="fi-FI" dirty="0" err="1"/>
              <a:t>hVn</a:t>
            </a:r>
            <a:r>
              <a:rPr lang="fi-FI" dirty="0"/>
              <a:t>, -</a:t>
            </a:r>
            <a:r>
              <a:rPr lang="fi-FI" dirty="0" err="1"/>
              <a:t>seen</a:t>
            </a:r>
            <a:r>
              <a:rPr lang="fi-FI" dirty="0"/>
              <a:t> (TO, INTO)</a:t>
            </a:r>
          </a:p>
          <a:p>
            <a:pPr lvl="1"/>
            <a:r>
              <a:rPr lang="fi-FI" i="1" dirty="0"/>
              <a:t>Mikko menee taloon. </a:t>
            </a:r>
            <a:r>
              <a:rPr lang="fi-FI" dirty="0"/>
              <a:t>(Mikko </a:t>
            </a:r>
            <a:r>
              <a:rPr lang="fi-FI" dirty="0" err="1"/>
              <a:t>goes</a:t>
            </a:r>
            <a:r>
              <a:rPr lang="fi-FI" dirty="0"/>
              <a:t> into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house</a:t>
            </a:r>
            <a:r>
              <a:rPr lang="fi-FI" dirty="0"/>
              <a:t>.)</a:t>
            </a:r>
            <a:endParaRPr lang="fi-FI" i="1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70AE38F-5606-3A46-88F9-175A8737CCC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dirty="0"/>
              <a:t>L-SARJA</a:t>
            </a:r>
          </a:p>
          <a:p>
            <a:r>
              <a:rPr lang="fi-FI" dirty="0"/>
              <a:t>ALLATIIVI: MIHIN? MILLE?</a:t>
            </a:r>
          </a:p>
          <a:p>
            <a:pPr lvl="1"/>
            <a:r>
              <a:rPr lang="fi-FI" dirty="0"/>
              <a:t>-LLE (TO)</a:t>
            </a:r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605620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5BB329E-A4AF-8E46-B9C3-2CB659802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PAIKALLISSIJAT: MIHIN?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DA9AEB8-7135-134D-8DE1-9BFCD1A6F04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/>
              <a:t>S-SARJA</a:t>
            </a:r>
          </a:p>
          <a:p>
            <a:r>
              <a:rPr lang="fi-FI" dirty="0"/>
              <a:t>ILLATIIVI: MIHIN?</a:t>
            </a:r>
          </a:p>
          <a:p>
            <a:pPr lvl="1"/>
            <a:r>
              <a:rPr lang="fi-FI" dirty="0"/>
              <a:t>-</a:t>
            </a:r>
            <a:r>
              <a:rPr lang="fi-FI" dirty="0" err="1"/>
              <a:t>Vn</a:t>
            </a:r>
            <a:r>
              <a:rPr lang="fi-FI" dirty="0"/>
              <a:t>, -</a:t>
            </a:r>
            <a:r>
              <a:rPr lang="fi-FI" dirty="0" err="1"/>
              <a:t>hVn</a:t>
            </a:r>
            <a:r>
              <a:rPr lang="fi-FI" dirty="0"/>
              <a:t>, -</a:t>
            </a:r>
            <a:r>
              <a:rPr lang="fi-FI" dirty="0" err="1"/>
              <a:t>seen</a:t>
            </a:r>
            <a:r>
              <a:rPr lang="fi-FI" dirty="0"/>
              <a:t> (TO)</a:t>
            </a:r>
          </a:p>
          <a:p>
            <a:pPr lvl="1"/>
            <a:r>
              <a:rPr lang="fi-FI" i="1" dirty="0"/>
              <a:t>Mikko menee taloon. </a:t>
            </a:r>
            <a:r>
              <a:rPr lang="fi-FI" dirty="0"/>
              <a:t>(Mikko </a:t>
            </a:r>
            <a:r>
              <a:rPr lang="fi-FI" dirty="0" err="1"/>
              <a:t>goes</a:t>
            </a:r>
            <a:r>
              <a:rPr lang="fi-FI" dirty="0"/>
              <a:t> into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house</a:t>
            </a:r>
            <a:r>
              <a:rPr lang="fi-FI" dirty="0"/>
              <a:t>.)</a:t>
            </a:r>
            <a:endParaRPr lang="fi-FI" i="1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70AE38F-5606-3A46-88F9-175A8737CCC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dirty="0"/>
              <a:t>L-SARJA</a:t>
            </a:r>
          </a:p>
          <a:p>
            <a:r>
              <a:rPr lang="fi-FI" dirty="0"/>
              <a:t>ALLATIIVI: MIHIN? MILLE?</a:t>
            </a:r>
          </a:p>
          <a:p>
            <a:pPr lvl="1"/>
            <a:r>
              <a:rPr lang="fi-FI" dirty="0"/>
              <a:t>-LLE (TO)</a:t>
            </a:r>
          </a:p>
          <a:p>
            <a:pPr lvl="1"/>
            <a:r>
              <a:rPr lang="fi-FI" i="1" dirty="0"/>
              <a:t>Mikko menee terassille. </a:t>
            </a:r>
            <a:r>
              <a:rPr lang="fi-FI" dirty="0"/>
              <a:t>(Mikko </a:t>
            </a:r>
            <a:r>
              <a:rPr lang="fi-FI" dirty="0" err="1"/>
              <a:t>goes</a:t>
            </a:r>
            <a:r>
              <a:rPr lang="fi-FI" dirty="0"/>
              <a:t> to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terrace</a:t>
            </a:r>
            <a:r>
              <a:rPr lang="fi-FI" dirty="0"/>
              <a:t>.)</a:t>
            </a:r>
            <a:endParaRPr lang="fi-FI" i="1" dirty="0"/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44094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29E4C2E5-A293-0C4A-8FF5-5E2981135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-</a:t>
            </a:r>
            <a:r>
              <a:rPr lang="fi-FI" dirty="0" err="1"/>
              <a:t>ssa</a:t>
            </a:r>
            <a:r>
              <a:rPr lang="fi-FI" dirty="0"/>
              <a:t>/-</a:t>
            </a:r>
            <a:r>
              <a:rPr lang="fi-FI" dirty="0" err="1"/>
              <a:t>ssä</a:t>
            </a:r>
            <a:r>
              <a:rPr lang="fi-FI" dirty="0"/>
              <a:t> 		vs. 		–</a:t>
            </a:r>
            <a:r>
              <a:rPr lang="fi-FI" dirty="0" err="1"/>
              <a:t>lla</a:t>
            </a:r>
            <a:r>
              <a:rPr lang="fi-FI" dirty="0"/>
              <a:t>/-</a:t>
            </a:r>
            <a:r>
              <a:rPr lang="fi-FI" dirty="0" err="1"/>
              <a:t>llä</a:t>
            </a:r>
            <a:endParaRPr lang="fi-FI" dirty="0"/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F3E485C1-36CE-4B4C-AB74-B16E5C749AC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/>
              <a:t>SISÄLLÄ (inside)</a:t>
            </a:r>
          </a:p>
          <a:p>
            <a:pPr lvl="1"/>
            <a:r>
              <a:rPr lang="fi-FI" i="1" dirty="0"/>
              <a:t>Mikko on auto</a:t>
            </a:r>
            <a:r>
              <a:rPr lang="fi-FI" b="1" i="1" dirty="0"/>
              <a:t>ssa.</a:t>
            </a:r>
            <a:r>
              <a:rPr lang="fi-FI" i="1" dirty="0"/>
              <a:t> </a:t>
            </a:r>
            <a:r>
              <a:rPr lang="fi-FI" dirty="0"/>
              <a:t>(Mikko is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car</a:t>
            </a:r>
            <a:r>
              <a:rPr lang="fi-FI" dirty="0"/>
              <a:t>.)</a:t>
            </a:r>
            <a:endParaRPr lang="fi-FI" i="1" dirty="0"/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CB4A93DE-8AB0-FE44-877A-17B69C7563A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fi-FI" i="1" dirty="0"/>
          </a:p>
        </p:txBody>
      </p:sp>
    </p:spTree>
    <p:extLst>
      <p:ext uri="{BB962C8B-B14F-4D97-AF65-F5344CB8AC3E}">
        <p14:creationId xmlns:p14="http://schemas.microsoft.com/office/powerpoint/2010/main" val="38313132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29E4C2E5-A293-0C4A-8FF5-5E2981135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-</a:t>
            </a:r>
            <a:r>
              <a:rPr lang="fi-FI" dirty="0" err="1"/>
              <a:t>ssa</a:t>
            </a:r>
            <a:r>
              <a:rPr lang="fi-FI" dirty="0"/>
              <a:t>/-</a:t>
            </a:r>
            <a:r>
              <a:rPr lang="fi-FI" dirty="0" err="1"/>
              <a:t>ssä</a:t>
            </a:r>
            <a:r>
              <a:rPr lang="fi-FI" dirty="0"/>
              <a:t> 		vs. 		–</a:t>
            </a:r>
            <a:r>
              <a:rPr lang="fi-FI" dirty="0" err="1"/>
              <a:t>lla</a:t>
            </a:r>
            <a:r>
              <a:rPr lang="fi-FI" dirty="0"/>
              <a:t>/-</a:t>
            </a:r>
            <a:r>
              <a:rPr lang="fi-FI" dirty="0" err="1"/>
              <a:t>llä</a:t>
            </a:r>
            <a:endParaRPr lang="fi-FI" dirty="0"/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F3E485C1-36CE-4B4C-AB74-B16E5C749AC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/>
              <a:t>SISÄLLÄ (inside)</a:t>
            </a:r>
          </a:p>
          <a:p>
            <a:pPr lvl="1"/>
            <a:r>
              <a:rPr lang="fi-FI" i="1" dirty="0"/>
              <a:t>Mikko on auto</a:t>
            </a:r>
            <a:r>
              <a:rPr lang="fi-FI" b="1" i="1" dirty="0"/>
              <a:t>ssa.</a:t>
            </a:r>
            <a:r>
              <a:rPr lang="fi-FI" i="1" dirty="0"/>
              <a:t> </a:t>
            </a:r>
            <a:r>
              <a:rPr lang="fi-FI" dirty="0"/>
              <a:t>(Mikko is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car</a:t>
            </a:r>
            <a:r>
              <a:rPr lang="fi-FI" dirty="0"/>
              <a:t>.)</a:t>
            </a:r>
          </a:p>
          <a:p>
            <a:pPr lvl="1"/>
            <a:r>
              <a:rPr lang="fi-FI" i="1" dirty="0"/>
              <a:t>He istuvat sauna</a:t>
            </a:r>
            <a:r>
              <a:rPr lang="fi-FI" b="1" i="1" dirty="0"/>
              <a:t>ssa.</a:t>
            </a:r>
            <a:r>
              <a:rPr lang="fi-FI" i="1" dirty="0"/>
              <a:t> </a:t>
            </a:r>
            <a:r>
              <a:rPr lang="fi-FI" dirty="0"/>
              <a:t>(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sit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sauna.)</a:t>
            </a: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CB4A93DE-8AB0-FE44-877A-17B69C7563A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fi-FI" i="1" dirty="0"/>
          </a:p>
        </p:txBody>
      </p:sp>
    </p:spTree>
    <p:extLst>
      <p:ext uri="{BB962C8B-B14F-4D97-AF65-F5344CB8AC3E}">
        <p14:creationId xmlns:p14="http://schemas.microsoft.com/office/powerpoint/2010/main" val="295671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29E4C2E5-A293-0C4A-8FF5-5E2981135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-</a:t>
            </a:r>
            <a:r>
              <a:rPr lang="fi-FI" dirty="0" err="1"/>
              <a:t>ssa</a:t>
            </a:r>
            <a:r>
              <a:rPr lang="fi-FI" dirty="0"/>
              <a:t>/-</a:t>
            </a:r>
            <a:r>
              <a:rPr lang="fi-FI" dirty="0" err="1"/>
              <a:t>ssä</a:t>
            </a:r>
            <a:r>
              <a:rPr lang="fi-FI" dirty="0"/>
              <a:t> 		vs. 		–</a:t>
            </a:r>
            <a:r>
              <a:rPr lang="fi-FI" dirty="0" err="1"/>
              <a:t>lla</a:t>
            </a:r>
            <a:r>
              <a:rPr lang="fi-FI" dirty="0"/>
              <a:t>/-</a:t>
            </a:r>
            <a:r>
              <a:rPr lang="fi-FI" dirty="0" err="1"/>
              <a:t>llä</a:t>
            </a:r>
            <a:endParaRPr lang="fi-FI" dirty="0"/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F3E485C1-36CE-4B4C-AB74-B16E5C749AC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/>
              <a:t>SISÄLLÄ (inside)</a:t>
            </a:r>
          </a:p>
          <a:p>
            <a:pPr lvl="1"/>
            <a:r>
              <a:rPr lang="fi-FI" i="1" dirty="0"/>
              <a:t>Mikko on auto</a:t>
            </a:r>
            <a:r>
              <a:rPr lang="fi-FI" b="1" i="1" dirty="0"/>
              <a:t>ssa.</a:t>
            </a:r>
            <a:r>
              <a:rPr lang="fi-FI" i="1" dirty="0"/>
              <a:t> </a:t>
            </a:r>
            <a:r>
              <a:rPr lang="fi-FI" dirty="0"/>
              <a:t>(Mikko is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car</a:t>
            </a:r>
            <a:r>
              <a:rPr lang="fi-FI" dirty="0"/>
              <a:t>.)</a:t>
            </a:r>
          </a:p>
          <a:p>
            <a:pPr lvl="1"/>
            <a:r>
              <a:rPr lang="fi-FI" i="1" dirty="0"/>
              <a:t>He istuvat sauna</a:t>
            </a:r>
            <a:r>
              <a:rPr lang="fi-FI" b="1" i="1" dirty="0"/>
              <a:t>ssa.</a:t>
            </a:r>
            <a:r>
              <a:rPr lang="fi-FI" i="1" dirty="0"/>
              <a:t> </a:t>
            </a:r>
            <a:r>
              <a:rPr lang="fi-FI" dirty="0"/>
              <a:t>(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sit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sauna.)</a:t>
            </a:r>
          </a:p>
          <a:p>
            <a:pPr lvl="1"/>
            <a:r>
              <a:rPr lang="fi-FI" i="1" dirty="0"/>
              <a:t>Ruoka on jääkaapi</a:t>
            </a:r>
            <a:r>
              <a:rPr lang="fi-FI" b="1" i="1" dirty="0"/>
              <a:t>ssa</a:t>
            </a:r>
            <a:r>
              <a:rPr lang="fi-FI" i="1" dirty="0"/>
              <a:t>. </a:t>
            </a:r>
            <a:r>
              <a:rPr lang="fi-FI" dirty="0"/>
              <a:t>(</a:t>
            </a:r>
            <a:r>
              <a:rPr lang="fi-FI" dirty="0" err="1"/>
              <a:t>The</a:t>
            </a:r>
            <a:r>
              <a:rPr lang="fi-FI" dirty="0"/>
              <a:t> food is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fridge</a:t>
            </a:r>
            <a:r>
              <a:rPr lang="fi-FI" dirty="0"/>
              <a:t>.)</a:t>
            </a:r>
            <a:endParaRPr lang="fi-FI" i="1" dirty="0"/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CB4A93DE-8AB0-FE44-877A-17B69C7563A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fi-FI" i="1" dirty="0"/>
          </a:p>
        </p:txBody>
      </p:sp>
    </p:spTree>
    <p:extLst>
      <p:ext uri="{BB962C8B-B14F-4D97-AF65-F5344CB8AC3E}">
        <p14:creationId xmlns:p14="http://schemas.microsoft.com/office/powerpoint/2010/main" val="2579308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29E4C2E5-A293-0C4A-8FF5-5E2981135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-</a:t>
            </a:r>
            <a:r>
              <a:rPr lang="fi-FI" dirty="0" err="1"/>
              <a:t>ssa</a:t>
            </a:r>
            <a:r>
              <a:rPr lang="fi-FI" dirty="0"/>
              <a:t>/-</a:t>
            </a:r>
            <a:r>
              <a:rPr lang="fi-FI" dirty="0" err="1"/>
              <a:t>ssä</a:t>
            </a:r>
            <a:r>
              <a:rPr lang="fi-FI" dirty="0"/>
              <a:t> 		vs. 		–</a:t>
            </a:r>
            <a:r>
              <a:rPr lang="fi-FI" dirty="0" err="1"/>
              <a:t>lla</a:t>
            </a:r>
            <a:r>
              <a:rPr lang="fi-FI" dirty="0"/>
              <a:t>/-</a:t>
            </a:r>
            <a:r>
              <a:rPr lang="fi-FI" dirty="0" err="1"/>
              <a:t>llä</a:t>
            </a:r>
            <a:endParaRPr lang="fi-FI" dirty="0"/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F3E485C1-36CE-4B4C-AB74-B16E5C749AC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/>
              <a:t>SISÄLLÄ (inside)</a:t>
            </a:r>
          </a:p>
          <a:p>
            <a:pPr lvl="1"/>
            <a:r>
              <a:rPr lang="fi-FI" i="1" dirty="0"/>
              <a:t>Mikko on auto</a:t>
            </a:r>
            <a:r>
              <a:rPr lang="fi-FI" b="1" i="1" dirty="0"/>
              <a:t>ssa.</a:t>
            </a:r>
            <a:r>
              <a:rPr lang="fi-FI" i="1" dirty="0"/>
              <a:t> </a:t>
            </a:r>
            <a:r>
              <a:rPr lang="fi-FI" dirty="0"/>
              <a:t>(Mikko is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car</a:t>
            </a:r>
            <a:r>
              <a:rPr lang="fi-FI" dirty="0"/>
              <a:t>.)</a:t>
            </a:r>
          </a:p>
          <a:p>
            <a:pPr lvl="1"/>
            <a:r>
              <a:rPr lang="fi-FI" i="1" dirty="0"/>
              <a:t>He istuvat sauna</a:t>
            </a:r>
            <a:r>
              <a:rPr lang="fi-FI" b="1" i="1" dirty="0"/>
              <a:t>ssa.</a:t>
            </a:r>
            <a:r>
              <a:rPr lang="fi-FI" i="1" dirty="0"/>
              <a:t> </a:t>
            </a:r>
            <a:r>
              <a:rPr lang="fi-FI" dirty="0"/>
              <a:t>(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sit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sauna.)</a:t>
            </a:r>
          </a:p>
          <a:p>
            <a:pPr lvl="1"/>
            <a:r>
              <a:rPr lang="fi-FI" i="1" dirty="0"/>
              <a:t>Ruoka on jääkaapi</a:t>
            </a:r>
            <a:r>
              <a:rPr lang="fi-FI" b="1" i="1" dirty="0"/>
              <a:t>ssa</a:t>
            </a:r>
            <a:r>
              <a:rPr lang="fi-FI" i="1" dirty="0"/>
              <a:t>. </a:t>
            </a:r>
            <a:r>
              <a:rPr lang="fi-FI" dirty="0"/>
              <a:t>(</a:t>
            </a:r>
            <a:r>
              <a:rPr lang="fi-FI" dirty="0" err="1"/>
              <a:t>The</a:t>
            </a:r>
            <a:r>
              <a:rPr lang="fi-FI" dirty="0"/>
              <a:t> food is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fridge</a:t>
            </a:r>
            <a:r>
              <a:rPr lang="fi-FI" dirty="0"/>
              <a:t>.)</a:t>
            </a:r>
          </a:p>
          <a:p>
            <a:r>
              <a:rPr lang="fi-FI" dirty="0"/>
              <a:t>KAUPUNGIT NORMAALISTI (</a:t>
            </a:r>
            <a:r>
              <a:rPr lang="fi-FI" dirty="0" err="1"/>
              <a:t>usually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cities</a:t>
            </a:r>
            <a:r>
              <a:rPr lang="fi-FI" dirty="0"/>
              <a:t>)</a:t>
            </a:r>
          </a:p>
          <a:p>
            <a:pPr lvl="1"/>
            <a:r>
              <a:rPr lang="fi-FI" i="1" dirty="0"/>
              <a:t>Helsingissä, Oulussa, Moskovassa, Tallinnassa, Berliinissä…</a:t>
            </a: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CB4A93DE-8AB0-FE44-877A-17B69C7563A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fi-FI" i="1" dirty="0"/>
          </a:p>
        </p:txBody>
      </p:sp>
    </p:spTree>
    <p:extLst>
      <p:ext uri="{BB962C8B-B14F-4D97-AF65-F5344CB8AC3E}">
        <p14:creationId xmlns:p14="http://schemas.microsoft.com/office/powerpoint/2010/main" val="1217030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82BCABA-9E97-C944-BC5E-AAB5BFADA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PAIKALLISSIJAT: missä? mistä?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B6AFFE0-71AD-E349-BD1B-DDACF977288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/>
              <a:t>S-SARJA (IN)</a:t>
            </a:r>
          </a:p>
          <a:p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B5962682-7443-D04D-88BF-15150A92E4E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dirty="0"/>
              <a:t>L-SARJA (ON, AT)</a:t>
            </a:r>
          </a:p>
        </p:txBody>
      </p:sp>
    </p:spTree>
    <p:extLst>
      <p:ext uri="{BB962C8B-B14F-4D97-AF65-F5344CB8AC3E}">
        <p14:creationId xmlns:p14="http://schemas.microsoft.com/office/powerpoint/2010/main" val="32719121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29E4C2E5-A293-0C4A-8FF5-5E2981135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-</a:t>
            </a:r>
            <a:r>
              <a:rPr lang="fi-FI" dirty="0" err="1"/>
              <a:t>ssa</a:t>
            </a:r>
            <a:r>
              <a:rPr lang="fi-FI" dirty="0"/>
              <a:t>/-</a:t>
            </a:r>
            <a:r>
              <a:rPr lang="fi-FI" dirty="0" err="1"/>
              <a:t>ssä</a:t>
            </a:r>
            <a:r>
              <a:rPr lang="fi-FI" dirty="0"/>
              <a:t> 		vs. 		–</a:t>
            </a:r>
            <a:r>
              <a:rPr lang="fi-FI" dirty="0" err="1"/>
              <a:t>lla</a:t>
            </a:r>
            <a:r>
              <a:rPr lang="fi-FI" dirty="0"/>
              <a:t>/-</a:t>
            </a:r>
            <a:r>
              <a:rPr lang="fi-FI" dirty="0" err="1"/>
              <a:t>llä</a:t>
            </a:r>
            <a:endParaRPr lang="fi-FI" dirty="0"/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F3E485C1-36CE-4B4C-AB74-B16E5C749AC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/>
              <a:t>SISÄLLÄ (inside)</a:t>
            </a:r>
          </a:p>
          <a:p>
            <a:pPr lvl="1"/>
            <a:r>
              <a:rPr lang="fi-FI" i="1" dirty="0"/>
              <a:t>Mikko on auto</a:t>
            </a:r>
            <a:r>
              <a:rPr lang="fi-FI" b="1" i="1" dirty="0"/>
              <a:t>ssa.</a:t>
            </a:r>
            <a:r>
              <a:rPr lang="fi-FI" i="1" dirty="0"/>
              <a:t> </a:t>
            </a:r>
            <a:r>
              <a:rPr lang="fi-FI" dirty="0"/>
              <a:t>(Mikko is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car</a:t>
            </a:r>
            <a:r>
              <a:rPr lang="fi-FI" dirty="0"/>
              <a:t>.)</a:t>
            </a:r>
          </a:p>
          <a:p>
            <a:pPr lvl="1"/>
            <a:r>
              <a:rPr lang="fi-FI" i="1" dirty="0"/>
              <a:t>He istuvat sauna</a:t>
            </a:r>
            <a:r>
              <a:rPr lang="fi-FI" b="1" i="1" dirty="0"/>
              <a:t>ssa.</a:t>
            </a:r>
            <a:r>
              <a:rPr lang="fi-FI" i="1" dirty="0"/>
              <a:t> </a:t>
            </a:r>
            <a:r>
              <a:rPr lang="fi-FI" dirty="0"/>
              <a:t>(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sit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sauna.)</a:t>
            </a:r>
          </a:p>
          <a:p>
            <a:pPr lvl="1"/>
            <a:r>
              <a:rPr lang="fi-FI" i="1" dirty="0"/>
              <a:t>Ruoka on jääkaapi</a:t>
            </a:r>
            <a:r>
              <a:rPr lang="fi-FI" b="1" i="1" dirty="0"/>
              <a:t>ssa</a:t>
            </a:r>
            <a:r>
              <a:rPr lang="fi-FI" i="1" dirty="0"/>
              <a:t>. </a:t>
            </a:r>
            <a:r>
              <a:rPr lang="fi-FI" dirty="0"/>
              <a:t>(</a:t>
            </a:r>
            <a:r>
              <a:rPr lang="fi-FI" dirty="0" err="1"/>
              <a:t>The</a:t>
            </a:r>
            <a:r>
              <a:rPr lang="fi-FI" dirty="0"/>
              <a:t> food is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fridge</a:t>
            </a:r>
            <a:r>
              <a:rPr lang="fi-FI" dirty="0"/>
              <a:t>.)</a:t>
            </a:r>
          </a:p>
          <a:p>
            <a:r>
              <a:rPr lang="fi-FI" dirty="0"/>
              <a:t>KAUPUNGIT NORMAALISTI (</a:t>
            </a:r>
            <a:r>
              <a:rPr lang="fi-FI" dirty="0" err="1"/>
              <a:t>usually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cities</a:t>
            </a:r>
            <a:r>
              <a:rPr lang="fi-FI" dirty="0"/>
              <a:t>)</a:t>
            </a:r>
          </a:p>
          <a:p>
            <a:pPr lvl="1"/>
            <a:r>
              <a:rPr lang="fi-FI" i="1" dirty="0"/>
              <a:t>Helsingissä, Oulussa, Moskovassa, Tallinnassa, Berliinissä…</a:t>
            </a:r>
          </a:p>
          <a:p>
            <a:pPr marL="0" indent="0">
              <a:buNone/>
            </a:pPr>
            <a:endParaRPr lang="fi-FI" i="1" dirty="0"/>
          </a:p>
          <a:p>
            <a:pPr marL="457200" lvl="1" indent="0">
              <a:buNone/>
            </a:pPr>
            <a:endParaRPr lang="fi-FI" i="1" dirty="0"/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CB4A93DE-8AB0-FE44-877A-17B69C7563A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dirty="0"/>
              <a:t>PÄÄLLÄ (on)</a:t>
            </a:r>
          </a:p>
          <a:p>
            <a:pPr lvl="1"/>
            <a:r>
              <a:rPr lang="fi-FI" i="1" dirty="0"/>
              <a:t>Auto on tie</a:t>
            </a:r>
            <a:r>
              <a:rPr lang="fi-FI" b="1" i="1" dirty="0"/>
              <a:t>llä</a:t>
            </a:r>
            <a:r>
              <a:rPr lang="fi-FI" i="1" dirty="0"/>
              <a:t>. </a:t>
            </a:r>
            <a:r>
              <a:rPr lang="fi-FI" dirty="0"/>
              <a:t>(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car</a:t>
            </a:r>
            <a:r>
              <a:rPr lang="fi-FI" dirty="0"/>
              <a:t> is on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road</a:t>
            </a:r>
            <a:r>
              <a:rPr lang="fi-FI" dirty="0"/>
              <a:t>.)</a:t>
            </a:r>
            <a:endParaRPr lang="fi-FI" i="1" dirty="0"/>
          </a:p>
        </p:txBody>
      </p:sp>
    </p:spTree>
    <p:extLst>
      <p:ext uri="{BB962C8B-B14F-4D97-AF65-F5344CB8AC3E}">
        <p14:creationId xmlns:p14="http://schemas.microsoft.com/office/powerpoint/2010/main" val="30808452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CB4A93DE-8AB0-FE44-877A-17B69C7563A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dirty="0"/>
              <a:t>PÄÄLLÄ (on)</a:t>
            </a:r>
          </a:p>
          <a:p>
            <a:pPr lvl="1"/>
            <a:r>
              <a:rPr lang="fi-FI" i="1" dirty="0"/>
              <a:t>Auto on tie</a:t>
            </a:r>
            <a:r>
              <a:rPr lang="fi-FI" b="1" i="1" dirty="0"/>
              <a:t>llä</a:t>
            </a:r>
            <a:r>
              <a:rPr lang="fi-FI" i="1" dirty="0"/>
              <a:t>. </a:t>
            </a:r>
            <a:r>
              <a:rPr lang="fi-FI" dirty="0"/>
              <a:t>(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car</a:t>
            </a:r>
            <a:r>
              <a:rPr lang="fi-FI" dirty="0"/>
              <a:t> is on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road</a:t>
            </a:r>
            <a:r>
              <a:rPr lang="fi-FI" dirty="0"/>
              <a:t>.)</a:t>
            </a:r>
          </a:p>
          <a:p>
            <a:pPr lvl="1"/>
            <a:r>
              <a:rPr lang="fi-FI" i="1" dirty="0"/>
              <a:t>Kirja on pöydä</a:t>
            </a:r>
            <a:r>
              <a:rPr lang="fi-FI" b="1" i="1" dirty="0"/>
              <a:t>llä</a:t>
            </a:r>
            <a:r>
              <a:rPr lang="fi-FI" dirty="0"/>
              <a:t>. (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book</a:t>
            </a:r>
            <a:r>
              <a:rPr lang="fi-FI" dirty="0"/>
              <a:t> is on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table</a:t>
            </a:r>
            <a:r>
              <a:rPr lang="fi-FI" dirty="0"/>
              <a:t>.)</a:t>
            </a:r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29E4C2E5-A293-0C4A-8FF5-5E2981135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-</a:t>
            </a:r>
            <a:r>
              <a:rPr lang="fi-FI" dirty="0" err="1"/>
              <a:t>ssa</a:t>
            </a:r>
            <a:r>
              <a:rPr lang="fi-FI" dirty="0"/>
              <a:t>/-</a:t>
            </a:r>
            <a:r>
              <a:rPr lang="fi-FI" dirty="0" err="1"/>
              <a:t>ssä</a:t>
            </a:r>
            <a:r>
              <a:rPr lang="fi-FI" dirty="0"/>
              <a:t> 		vs. 		–</a:t>
            </a:r>
            <a:r>
              <a:rPr lang="fi-FI" dirty="0" err="1"/>
              <a:t>lla</a:t>
            </a:r>
            <a:r>
              <a:rPr lang="fi-FI" dirty="0"/>
              <a:t>/-</a:t>
            </a:r>
            <a:r>
              <a:rPr lang="fi-FI" dirty="0" err="1"/>
              <a:t>llä</a:t>
            </a:r>
            <a:endParaRPr lang="fi-FI" dirty="0"/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F3E485C1-36CE-4B4C-AB74-B16E5C749AC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/>
              <a:t>SISÄLLÄ (inside)</a:t>
            </a:r>
          </a:p>
          <a:p>
            <a:pPr lvl="1"/>
            <a:r>
              <a:rPr lang="fi-FI" i="1" dirty="0"/>
              <a:t>Mikko on auto</a:t>
            </a:r>
            <a:r>
              <a:rPr lang="fi-FI" b="1" i="1" dirty="0"/>
              <a:t>ssa.</a:t>
            </a:r>
            <a:r>
              <a:rPr lang="fi-FI" i="1" dirty="0"/>
              <a:t> </a:t>
            </a:r>
            <a:r>
              <a:rPr lang="fi-FI" dirty="0"/>
              <a:t>(Mikko is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car</a:t>
            </a:r>
            <a:r>
              <a:rPr lang="fi-FI" dirty="0"/>
              <a:t>.)</a:t>
            </a:r>
          </a:p>
          <a:p>
            <a:pPr lvl="1"/>
            <a:r>
              <a:rPr lang="fi-FI" i="1" dirty="0"/>
              <a:t>He istuvat sauna</a:t>
            </a:r>
            <a:r>
              <a:rPr lang="fi-FI" b="1" i="1" dirty="0"/>
              <a:t>ssa.</a:t>
            </a:r>
            <a:r>
              <a:rPr lang="fi-FI" i="1" dirty="0"/>
              <a:t> </a:t>
            </a:r>
            <a:r>
              <a:rPr lang="fi-FI" dirty="0"/>
              <a:t>(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sit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sauna.)</a:t>
            </a:r>
          </a:p>
          <a:p>
            <a:pPr lvl="1"/>
            <a:r>
              <a:rPr lang="fi-FI" i="1" dirty="0"/>
              <a:t>Ruoka on jääkaapi</a:t>
            </a:r>
            <a:r>
              <a:rPr lang="fi-FI" b="1" i="1" dirty="0"/>
              <a:t>ssa</a:t>
            </a:r>
            <a:r>
              <a:rPr lang="fi-FI" i="1" dirty="0"/>
              <a:t>. </a:t>
            </a:r>
            <a:r>
              <a:rPr lang="fi-FI" dirty="0"/>
              <a:t>(</a:t>
            </a:r>
            <a:r>
              <a:rPr lang="fi-FI" dirty="0" err="1"/>
              <a:t>The</a:t>
            </a:r>
            <a:r>
              <a:rPr lang="fi-FI" dirty="0"/>
              <a:t> food is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fridge</a:t>
            </a:r>
            <a:r>
              <a:rPr lang="fi-FI" dirty="0"/>
              <a:t>.)</a:t>
            </a:r>
          </a:p>
          <a:p>
            <a:r>
              <a:rPr lang="fi-FI" dirty="0"/>
              <a:t>KAUPUNGIT NORMAALISTI (</a:t>
            </a:r>
            <a:r>
              <a:rPr lang="fi-FI" dirty="0" err="1"/>
              <a:t>usually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cities</a:t>
            </a:r>
            <a:r>
              <a:rPr lang="fi-FI" dirty="0"/>
              <a:t>)</a:t>
            </a:r>
          </a:p>
          <a:p>
            <a:pPr lvl="1"/>
            <a:r>
              <a:rPr lang="fi-FI" i="1" dirty="0"/>
              <a:t>Helsingissä, Oulussa, Moskovassa, Tallinnassa, Berliinissä…</a:t>
            </a:r>
          </a:p>
          <a:p>
            <a:pPr marL="0" indent="0">
              <a:buNone/>
            </a:pPr>
            <a:endParaRPr lang="fi-FI" i="1" dirty="0"/>
          </a:p>
          <a:p>
            <a:pPr marL="457200" lvl="1" indent="0">
              <a:buNone/>
            </a:pPr>
            <a:endParaRPr lang="fi-FI" i="1" dirty="0"/>
          </a:p>
        </p:txBody>
      </p:sp>
    </p:spTree>
    <p:extLst>
      <p:ext uri="{BB962C8B-B14F-4D97-AF65-F5344CB8AC3E}">
        <p14:creationId xmlns:p14="http://schemas.microsoft.com/office/powerpoint/2010/main" val="21204754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CB4A93DE-8AB0-FE44-877A-17B69C7563A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dirty="0"/>
              <a:t>PÄÄLLÄ (on)</a:t>
            </a:r>
          </a:p>
          <a:p>
            <a:pPr lvl="1"/>
            <a:r>
              <a:rPr lang="fi-FI" i="1" dirty="0"/>
              <a:t>Auto on tie</a:t>
            </a:r>
            <a:r>
              <a:rPr lang="fi-FI" b="1" i="1" dirty="0"/>
              <a:t>llä</a:t>
            </a:r>
            <a:r>
              <a:rPr lang="fi-FI" i="1" dirty="0"/>
              <a:t>. </a:t>
            </a:r>
            <a:r>
              <a:rPr lang="fi-FI" dirty="0"/>
              <a:t>(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car</a:t>
            </a:r>
            <a:r>
              <a:rPr lang="fi-FI" dirty="0"/>
              <a:t> is on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road</a:t>
            </a:r>
            <a:r>
              <a:rPr lang="fi-FI" dirty="0"/>
              <a:t>.)</a:t>
            </a:r>
          </a:p>
          <a:p>
            <a:pPr lvl="1"/>
            <a:r>
              <a:rPr lang="fi-FI" i="1" dirty="0"/>
              <a:t>Kirja on pöydä</a:t>
            </a:r>
            <a:r>
              <a:rPr lang="fi-FI" b="1" i="1" dirty="0"/>
              <a:t>llä</a:t>
            </a:r>
            <a:r>
              <a:rPr lang="fi-FI" dirty="0"/>
              <a:t>. (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book</a:t>
            </a:r>
            <a:r>
              <a:rPr lang="fi-FI" dirty="0"/>
              <a:t> is on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table</a:t>
            </a:r>
            <a:r>
              <a:rPr lang="fi-FI" dirty="0"/>
              <a:t>.)</a:t>
            </a:r>
          </a:p>
          <a:p>
            <a:r>
              <a:rPr lang="fi-FI" dirty="0"/>
              <a:t>LÄHELLÄ, ULKOPUOLELLA (</a:t>
            </a:r>
            <a:r>
              <a:rPr lang="fi-FI" dirty="0" err="1"/>
              <a:t>near</a:t>
            </a:r>
            <a:r>
              <a:rPr lang="fi-FI" dirty="0"/>
              <a:t>, at)</a:t>
            </a:r>
          </a:p>
          <a:p>
            <a:pPr lvl="1"/>
            <a:r>
              <a:rPr lang="fi-FI" i="1" dirty="0"/>
              <a:t>He ovat kioski</a:t>
            </a:r>
            <a:r>
              <a:rPr lang="fi-FI" b="1" i="1" dirty="0"/>
              <a:t>lla. </a:t>
            </a:r>
            <a:r>
              <a:rPr lang="fi-FI" dirty="0"/>
              <a:t>(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at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kiosk</a:t>
            </a:r>
            <a:r>
              <a:rPr lang="fi-FI" dirty="0"/>
              <a:t>.)</a:t>
            </a:r>
          </a:p>
          <a:p>
            <a:pPr lvl="1"/>
            <a:r>
              <a:rPr lang="fi-FI" i="1" dirty="0"/>
              <a:t>He istuvat saunal</a:t>
            </a:r>
            <a:r>
              <a:rPr lang="fi-FI" b="1" i="1" dirty="0"/>
              <a:t>la. </a:t>
            </a:r>
            <a:r>
              <a:rPr lang="fi-FI" dirty="0"/>
              <a:t>(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sit</a:t>
            </a:r>
            <a:r>
              <a:rPr lang="fi-FI" dirty="0"/>
              <a:t> </a:t>
            </a:r>
            <a:r>
              <a:rPr lang="fi-FI" dirty="0" err="1"/>
              <a:t>nearby</a:t>
            </a:r>
            <a:r>
              <a:rPr lang="fi-FI" dirty="0"/>
              <a:t>/outside </a:t>
            </a:r>
            <a:r>
              <a:rPr lang="fi-FI" dirty="0" err="1"/>
              <a:t>the</a:t>
            </a:r>
            <a:r>
              <a:rPr lang="fi-FI" dirty="0"/>
              <a:t> sauna.)</a:t>
            </a:r>
          </a:p>
          <a:p>
            <a:pPr lvl="1"/>
            <a:endParaRPr lang="fi-FI" b="1" i="1" dirty="0"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29E4C2E5-A293-0C4A-8FF5-5E2981135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-</a:t>
            </a:r>
            <a:r>
              <a:rPr lang="fi-FI" dirty="0" err="1"/>
              <a:t>ssa</a:t>
            </a:r>
            <a:r>
              <a:rPr lang="fi-FI" dirty="0"/>
              <a:t>/-</a:t>
            </a:r>
            <a:r>
              <a:rPr lang="fi-FI" dirty="0" err="1"/>
              <a:t>ssä</a:t>
            </a:r>
            <a:r>
              <a:rPr lang="fi-FI" dirty="0"/>
              <a:t> 		vs. 		–</a:t>
            </a:r>
            <a:r>
              <a:rPr lang="fi-FI" dirty="0" err="1"/>
              <a:t>lla</a:t>
            </a:r>
            <a:r>
              <a:rPr lang="fi-FI" dirty="0"/>
              <a:t>/-</a:t>
            </a:r>
            <a:r>
              <a:rPr lang="fi-FI" dirty="0" err="1"/>
              <a:t>llä</a:t>
            </a:r>
            <a:endParaRPr lang="fi-FI" dirty="0"/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F3E485C1-36CE-4B4C-AB74-B16E5C749AC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/>
              <a:t>SISÄLLÄ (inside)</a:t>
            </a:r>
          </a:p>
          <a:p>
            <a:pPr lvl="1"/>
            <a:r>
              <a:rPr lang="fi-FI" i="1" dirty="0"/>
              <a:t>Mikko on auto</a:t>
            </a:r>
            <a:r>
              <a:rPr lang="fi-FI" b="1" i="1" dirty="0"/>
              <a:t>ssa.</a:t>
            </a:r>
            <a:r>
              <a:rPr lang="fi-FI" i="1" dirty="0"/>
              <a:t> </a:t>
            </a:r>
            <a:r>
              <a:rPr lang="fi-FI" dirty="0"/>
              <a:t>(Mikko is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car</a:t>
            </a:r>
            <a:r>
              <a:rPr lang="fi-FI" dirty="0"/>
              <a:t>.)</a:t>
            </a:r>
          </a:p>
          <a:p>
            <a:pPr lvl="1"/>
            <a:r>
              <a:rPr lang="fi-FI" i="1" dirty="0"/>
              <a:t>He istuvat sauna</a:t>
            </a:r>
            <a:r>
              <a:rPr lang="fi-FI" b="1" i="1" dirty="0"/>
              <a:t>ssa.</a:t>
            </a:r>
            <a:r>
              <a:rPr lang="fi-FI" i="1" dirty="0"/>
              <a:t> </a:t>
            </a:r>
            <a:r>
              <a:rPr lang="fi-FI" dirty="0"/>
              <a:t>(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sit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sauna.)</a:t>
            </a:r>
          </a:p>
          <a:p>
            <a:pPr lvl="1"/>
            <a:r>
              <a:rPr lang="fi-FI" i="1" dirty="0"/>
              <a:t>Ruoka on jääkaapi</a:t>
            </a:r>
            <a:r>
              <a:rPr lang="fi-FI" b="1" i="1" dirty="0"/>
              <a:t>ssa</a:t>
            </a:r>
            <a:r>
              <a:rPr lang="fi-FI" i="1" dirty="0"/>
              <a:t>. </a:t>
            </a:r>
            <a:r>
              <a:rPr lang="fi-FI" dirty="0"/>
              <a:t>(</a:t>
            </a:r>
            <a:r>
              <a:rPr lang="fi-FI" dirty="0" err="1"/>
              <a:t>The</a:t>
            </a:r>
            <a:r>
              <a:rPr lang="fi-FI" dirty="0"/>
              <a:t> food is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fridge</a:t>
            </a:r>
            <a:r>
              <a:rPr lang="fi-FI" dirty="0"/>
              <a:t>.)</a:t>
            </a:r>
          </a:p>
          <a:p>
            <a:r>
              <a:rPr lang="fi-FI" dirty="0"/>
              <a:t>KAUPUNGIT NORMAALISTI (</a:t>
            </a:r>
            <a:r>
              <a:rPr lang="fi-FI" dirty="0" err="1"/>
              <a:t>usually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cities</a:t>
            </a:r>
            <a:r>
              <a:rPr lang="fi-FI" dirty="0"/>
              <a:t>)</a:t>
            </a:r>
          </a:p>
          <a:p>
            <a:pPr lvl="1"/>
            <a:r>
              <a:rPr lang="fi-FI" i="1" dirty="0"/>
              <a:t>Helsingissä, Oulussa, Moskovassa, Tallinnassa, Berliinissä…</a:t>
            </a:r>
          </a:p>
          <a:p>
            <a:pPr marL="0" indent="0">
              <a:buNone/>
            </a:pPr>
            <a:endParaRPr lang="fi-FI" i="1" dirty="0"/>
          </a:p>
          <a:p>
            <a:pPr marL="457200" lvl="1" indent="0">
              <a:buNone/>
            </a:pPr>
            <a:endParaRPr lang="fi-FI" i="1" dirty="0"/>
          </a:p>
        </p:txBody>
      </p:sp>
    </p:spTree>
    <p:extLst>
      <p:ext uri="{BB962C8B-B14F-4D97-AF65-F5344CB8AC3E}">
        <p14:creationId xmlns:p14="http://schemas.microsoft.com/office/powerpoint/2010/main" val="14952395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CB4A93DE-8AB0-FE44-877A-17B69C7563A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PÄÄLLÄ (on)</a:t>
            </a:r>
          </a:p>
          <a:p>
            <a:pPr lvl="1"/>
            <a:r>
              <a:rPr lang="fi-FI" i="1" dirty="0"/>
              <a:t>Auto on tie</a:t>
            </a:r>
            <a:r>
              <a:rPr lang="fi-FI" b="1" i="1" dirty="0"/>
              <a:t>llä</a:t>
            </a:r>
            <a:r>
              <a:rPr lang="fi-FI" i="1" dirty="0"/>
              <a:t>. </a:t>
            </a:r>
            <a:r>
              <a:rPr lang="fi-FI" dirty="0"/>
              <a:t>(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car</a:t>
            </a:r>
            <a:r>
              <a:rPr lang="fi-FI" dirty="0"/>
              <a:t> is on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road</a:t>
            </a:r>
            <a:r>
              <a:rPr lang="fi-FI" dirty="0"/>
              <a:t>.)</a:t>
            </a:r>
          </a:p>
          <a:p>
            <a:pPr lvl="1"/>
            <a:r>
              <a:rPr lang="fi-FI" i="1" dirty="0"/>
              <a:t>Kirja on pöydä</a:t>
            </a:r>
            <a:r>
              <a:rPr lang="fi-FI" b="1" i="1" dirty="0"/>
              <a:t>llä</a:t>
            </a:r>
            <a:r>
              <a:rPr lang="fi-FI" dirty="0"/>
              <a:t>. (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book</a:t>
            </a:r>
            <a:r>
              <a:rPr lang="fi-FI" dirty="0"/>
              <a:t> is on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table</a:t>
            </a:r>
            <a:r>
              <a:rPr lang="fi-FI" dirty="0"/>
              <a:t>.)</a:t>
            </a:r>
          </a:p>
          <a:p>
            <a:r>
              <a:rPr lang="fi-FI" dirty="0"/>
              <a:t>LÄHELLÄ, ULKOPUOLELLA (</a:t>
            </a:r>
            <a:r>
              <a:rPr lang="fi-FI" dirty="0" err="1"/>
              <a:t>near</a:t>
            </a:r>
            <a:r>
              <a:rPr lang="fi-FI" dirty="0"/>
              <a:t>, at)</a:t>
            </a:r>
          </a:p>
          <a:p>
            <a:pPr lvl="1"/>
            <a:r>
              <a:rPr lang="fi-FI" i="1" dirty="0"/>
              <a:t>He ovat kioski</a:t>
            </a:r>
            <a:r>
              <a:rPr lang="fi-FI" b="1" i="1" dirty="0"/>
              <a:t>lla. </a:t>
            </a:r>
            <a:r>
              <a:rPr lang="fi-FI" dirty="0"/>
              <a:t>(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at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kiosk</a:t>
            </a:r>
            <a:r>
              <a:rPr lang="fi-FI" dirty="0"/>
              <a:t>.)</a:t>
            </a:r>
          </a:p>
          <a:p>
            <a:pPr lvl="1"/>
            <a:r>
              <a:rPr lang="fi-FI" i="1" dirty="0"/>
              <a:t>He istuvat saunal</a:t>
            </a:r>
            <a:r>
              <a:rPr lang="fi-FI" b="1" i="1" dirty="0"/>
              <a:t>la. </a:t>
            </a:r>
            <a:r>
              <a:rPr lang="fi-FI" dirty="0"/>
              <a:t>(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sit</a:t>
            </a:r>
            <a:r>
              <a:rPr lang="fi-FI" dirty="0"/>
              <a:t> </a:t>
            </a:r>
            <a:r>
              <a:rPr lang="fi-FI" dirty="0" err="1"/>
              <a:t>nearby</a:t>
            </a:r>
            <a:r>
              <a:rPr lang="fi-FI" dirty="0"/>
              <a:t>/outside </a:t>
            </a:r>
            <a:r>
              <a:rPr lang="fi-FI" dirty="0" err="1"/>
              <a:t>the</a:t>
            </a:r>
            <a:r>
              <a:rPr lang="fi-FI" dirty="0"/>
              <a:t> sauna.)</a:t>
            </a:r>
          </a:p>
          <a:p>
            <a:r>
              <a:rPr lang="fi-FI" dirty="0"/>
              <a:t>JOTKUT SUOMALAISET KAUPUNGIT (</a:t>
            </a:r>
            <a:r>
              <a:rPr lang="fi-FI" dirty="0" err="1"/>
              <a:t>some</a:t>
            </a:r>
            <a:r>
              <a:rPr lang="fi-FI" dirty="0"/>
              <a:t> </a:t>
            </a:r>
            <a:r>
              <a:rPr lang="fi-FI" dirty="0" err="1"/>
              <a:t>Finnish</a:t>
            </a:r>
            <a:r>
              <a:rPr lang="fi-FI" dirty="0"/>
              <a:t> </a:t>
            </a:r>
            <a:r>
              <a:rPr lang="fi-FI" dirty="0" err="1"/>
              <a:t>cities</a:t>
            </a:r>
            <a:r>
              <a:rPr lang="fi-FI" dirty="0"/>
              <a:t>)</a:t>
            </a:r>
          </a:p>
          <a:p>
            <a:pPr lvl="1"/>
            <a:r>
              <a:rPr lang="fi-FI" i="1" dirty="0"/>
              <a:t>Tampereella, Vantaalla, Rovaniemellä, Imatralla…</a:t>
            </a:r>
          </a:p>
          <a:p>
            <a:pPr lvl="1"/>
            <a:endParaRPr lang="fi-FI" b="1" i="1" dirty="0"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29E4C2E5-A293-0C4A-8FF5-5E2981135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-</a:t>
            </a:r>
            <a:r>
              <a:rPr lang="fi-FI" dirty="0" err="1"/>
              <a:t>ssa</a:t>
            </a:r>
            <a:r>
              <a:rPr lang="fi-FI" dirty="0"/>
              <a:t>/-</a:t>
            </a:r>
            <a:r>
              <a:rPr lang="fi-FI" dirty="0" err="1"/>
              <a:t>ssä</a:t>
            </a:r>
            <a:r>
              <a:rPr lang="fi-FI" dirty="0"/>
              <a:t> 		vs. 		–</a:t>
            </a:r>
            <a:r>
              <a:rPr lang="fi-FI" dirty="0" err="1"/>
              <a:t>lla</a:t>
            </a:r>
            <a:r>
              <a:rPr lang="fi-FI" dirty="0"/>
              <a:t>/-</a:t>
            </a:r>
            <a:r>
              <a:rPr lang="fi-FI" dirty="0" err="1"/>
              <a:t>llä</a:t>
            </a:r>
            <a:endParaRPr lang="fi-FI" dirty="0"/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F3E485C1-36CE-4B4C-AB74-B16E5C749AC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SISÄLLÄ (inside)</a:t>
            </a:r>
          </a:p>
          <a:p>
            <a:pPr lvl="1"/>
            <a:r>
              <a:rPr lang="fi-FI" i="1" dirty="0"/>
              <a:t>Mikko on auto</a:t>
            </a:r>
            <a:r>
              <a:rPr lang="fi-FI" b="1" i="1" dirty="0"/>
              <a:t>ssa.</a:t>
            </a:r>
            <a:r>
              <a:rPr lang="fi-FI" i="1" dirty="0"/>
              <a:t> </a:t>
            </a:r>
            <a:r>
              <a:rPr lang="fi-FI" dirty="0"/>
              <a:t>(Mikko is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car</a:t>
            </a:r>
            <a:r>
              <a:rPr lang="fi-FI" dirty="0"/>
              <a:t>.)</a:t>
            </a:r>
          </a:p>
          <a:p>
            <a:pPr lvl="1"/>
            <a:r>
              <a:rPr lang="fi-FI" i="1" dirty="0"/>
              <a:t>He istuvat sauna</a:t>
            </a:r>
            <a:r>
              <a:rPr lang="fi-FI" b="1" i="1" dirty="0"/>
              <a:t>ssa.</a:t>
            </a:r>
            <a:r>
              <a:rPr lang="fi-FI" i="1" dirty="0"/>
              <a:t> </a:t>
            </a:r>
            <a:r>
              <a:rPr lang="fi-FI" dirty="0"/>
              <a:t>(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sit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sauna.)</a:t>
            </a:r>
          </a:p>
          <a:p>
            <a:pPr lvl="1"/>
            <a:r>
              <a:rPr lang="fi-FI" i="1" dirty="0"/>
              <a:t>Ruoka on jääkaapi</a:t>
            </a:r>
            <a:r>
              <a:rPr lang="fi-FI" b="1" i="1" dirty="0"/>
              <a:t>ssa</a:t>
            </a:r>
            <a:r>
              <a:rPr lang="fi-FI" i="1" dirty="0"/>
              <a:t>. </a:t>
            </a:r>
            <a:r>
              <a:rPr lang="fi-FI" dirty="0"/>
              <a:t>(</a:t>
            </a:r>
            <a:r>
              <a:rPr lang="fi-FI" dirty="0" err="1"/>
              <a:t>The</a:t>
            </a:r>
            <a:r>
              <a:rPr lang="fi-FI" dirty="0"/>
              <a:t> food is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fridge</a:t>
            </a:r>
            <a:r>
              <a:rPr lang="fi-FI" dirty="0"/>
              <a:t>.)</a:t>
            </a:r>
          </a:p>
          <a:p>
            <a:r>
              <a:rPr lang="fi-FI" dirty="0"/>
              <a:t>KAUPUNGIT NORMAALISTI (</a:t>
            </a:r>
            <a:r>
              <a:rPr lang="fi-FI" dirty="0" err="1"/>
              <a:t>usually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cities</a:t>
            </a:r>
            <a:r>
              <a:rPr lang="fi-FI" dirty="0"/>
              <a:t>)</a:t>
            </a:r>
          </a:p>
          <a:p>
            <a:pPr lvl="1"/>
            <a:r>
              <a:rPr lang="fi-FI" i="1" dirty="0"/>
              <a:t>Helsingissä, Oulussa, Moskovassa, Tallinnassa, Berliinissä…</a:t>
            </a:r>
          </a:p>
          <a:p>
            <a:pPr marL="0" indent="0">
              <a:buNone/>
            </a:pPr>
            <a:endParaRPr lang="fi-FI" i="1" dirty="0"/>
          </a:p>
          <a:p>
            <a:pPr marL="457200" lvl="1" indent="0">
              <a:buNone/>
            </a:pPr>
            <a:endParaRPr lang="fi-FI" i="1" dirty="0"/>
          </a:p>
        </p:txBody>
      </p:sp>
    </p:spTree>
    <p:extLst>
      <p:ext uri="{BB962C8B-B14F-4D97-AF65-F5344CB8AC3E}">
        <p14:creationId xmlns:p14="http://schemas.microsoft.com/office/powerpoint/2010/main" val="37686810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5D73582-FA51-104E-B428-5D8F91803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-STA/-STÄ			VS.		-LTA/-LTÄ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AE9B5F7-A2CD-864A-8D6D-608C954C00A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/>
              <a:t>Sama kuin –</a:t>
            </a:r>
            <a:r>
              <a:rPr lang="fi-FI" dirty="0" err="1"/>
              <a:t>ssa</a:t>
            </a:r>
            <a:r>
              <a:rPr lang="fi-FI" dirty="0"/>
              <a:t>, mutta mistä!</a:t>
            </a:r>
          </a:p>
          <a:p>
            <a:r>
              <a:rPr lang="fi-FI" dirty="0" err="1"/>
              <a:t>Same</a:t>
            </a:r>
            <a:r>
              <a:rPr lang="fi-FI" dirty="0"/>
              <a:t> as –</a:t>
            </a:r>
            <a:r>
              <a:rPr lang="fi-FI" dirty="0" err="1"/>
              <a:t>ssa</a:t>
            </a:r>
            <a:r>
              <a:rPr lang="fi-FI" dirty="0"/>
              <a:t>, </a:t>
            </a:r>
            <a:r>
              <a:rPr lang="fi-FI" dirty="0" err="1"/>
              <a:t>but</a:t>
            </a:r>
            <a:r>
              <a:rPr lang="fi-FI" dirty="0"/>
              <a:t> </a:t>
            </a:r>
            <a:r>
              <a:rPr lang="fi-FI" dirty="0" err="1"/>
              <a:t>from</a:t>
            </a:r>
            <a:r>
              <a:rPr lang="fi-FI" dirty="0"/>
              <a:t>! (</a:t>
            </a:r>
            <a:r>
              <a:rPr lang="fi-FI" dirty="0" err="1"/>
              <a:t>From</a:t>
            </a:r>
            <a:r>
              <a:rPr lang="fi-FI" dirty="0"/>
              <a:t> inside)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8201105-944E-5B4D-B9AD-309A87B51C9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58135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5D73582-FA51-104E-B428-5D8F91803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-STA/-STÄ			VS.		-LTA/-LTÄ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AE9B5F7-A2CD-864A-8D6D-608C954C00A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/>
              <a:t>Sama kuin –</a:t>
            </a:r>
            <a:r>
              <a:rPr lang="fi-FI" dirty="0" err="1"/>
              <a:t>ssa</a:t>
            </a:r>
            <a:r>
              <a:rPr lang="fi-FI" dirty="0"/>
              <a:t>, mutta mistä!</a:t>
            </a:r>
          </a:p>
          <a:p>
            <a:r>
              <a:rPr lang="fi-FI" dirty="0" err="1"/>
              <a:t>Same</a:t>
            </a:r>
            <a:r>
              <a:rPr lang="fi-FI" dirty="0"/>
              <a:t> as –</a:t>
            </a:r>
            <a:r>
              <a:rPr lang="fi-FI" dirty="0" err="1"/>
              <a:t>ssa</a:t>
            </a:r>
            <a:r>
              <a:rPr lang="fi-FI" dirty="0"/>
              <a:t>, </a:t>
            </a:r>
            <a:r>
              <a:rPr lang="fi-FI" dirty="0" err="1"/>
              <a:t>but</a:t>
            </a:r>
            <a:r>
              <a:rPr lang="fi-FI" dirty="0"/>
              <a:t> </a:t>
            </a:r>
            <a:r>
              <a:rPr lang="fi-FI" dirty="0" err="1"/>
              <a:t>from</a:t>
            </a:r>
            <a:r>
              <a:rPr lang="fi-FI" dirty="0"/>
              <a:t>! (</a:t>
            </a:r>
            <a:r>
              <a:rPr lang="fi-FI" dirty="0" err="1"/>
              <a:t>From</a:t>
            </a:r>
            <a:r>
              <a:rPr lang="fi-FI" dirty="0"/>
              <a:t> inside)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8201105-944E-5B4D-B9AD-309A87B51C9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dirty="0"/>
              <a:t>Sama kuin –</a:t>
            </a:r>
            <a:r>
              <a:rPr lang="fi-FI" dirty="0" err="1"/>
              <a:t>lla</a:t>
            </a:r>
            <a:r>
              <a:rPr lang="fi-FI" dirty="0"/>
              <a:t>, mutta mistä!</a:t>
            </a:r>
          </a:p>
          <a:p>
            <a:r>
              <a:rPr lang="fi-FI" dirty="0" err="1"/>
              <a:t>Same</a:t>
            </a:r>
            <a:r>
              <a:rPr lang="fi-FI" dirty="0"/>
              <a:t> as -</a:t>
            </a:r>
            <a:r>
              <a:rPr lang="fi-FI" dirty="0" err="1"/>
              <a:t>lla</a:t>
            </a:r>
            <a:r>
              <a:rPr lang="fi-FI" dirty="0"/>
              <a:t>, </a:t>
            </a:r>
            <a:r>
              <a:rPr lang="fi-FI" dirty="0" err="1"/>
              <a:t>but</a:t>
            </a:r>
            <a:r>
              <a:rPr lang="fi-FI" dirty="0"/>
              <a:t> </a:t>
            </a:r>
            <a:r>
              <a:rPr lang="fi-FI" dirty="0" err="1"/>
              <a:t>from</a:t>
            </a:r>
            <a:r>
              <a:rPr lang="fi-FI" dirty="0"/>
              <a:t>! (</a:t>
            </a:r>
            <a:r>
              <a:rPr lang="fi-FI" dirty="0" err="1"/>
              <a:t>From</a:t>
            </a:r>
            <a:r>
              <a:rPr lang="fi-FI" dirty="0"/>
              <a:t> outside, </a:t>
            </a:r>
            <a:r>
              <a:rPr lang="fi-FI" dirty="0" err="1"/>
              <a:t>from</a:t>
            </a:r>
            <a:r>
              <a:rPr lang="fi-FI" dirty="0"/>
              <a:t> </a:t>
            </a:r>
            <a:r>
              <a:rPr lang="fi-FI" dirty="0" err="1"/>
              <a:t>nearby</a:t>
            </a:r>
            <a:r>
              <a:rPr lang="fi-FI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60136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5D73582-FA51-104E-B428-5D8F91803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-STA/-STÄ			VS.		-LTA/-LTÄ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AE9B5F7-A2CD-864A-8D6D-608C954C00A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/>
              <a:t>Sama kuin –</a:t>
            </a:r>
            <a:r>
              <a:rPr lang="fi-FI" dirty="0" err="1"/>
              <a:t>ssa</a:t>
            </a:r>
            <a:r>
              <a:rPr lang="fi-FI" dirty="0"/>
              <a:t>, mutta mistä!</a:t>
            </a:r>
          </a:p>
          <a:p>
            <a:r>
              <a:rPr lang="fi-FI" dirty="0" err="1"/>
              <a:t>Same</a:t>
            </a:r>
            <a:r>
              <a:rPr lang="fi-FI" dirty="0"/>
              <a:t> as –</a:t>
            </a:r>
            <a:r>
              <a:rPr lang="fi-FI" dirty="0" err="1"/>
              <a:t>ssa</a:t>
            </a:r>
            <a:r>
              <a:rPr lang="fi-FI" dirty="0"/>
              <a:t>, </a:t>
            </a:r>
            <a:r>
              <a:rPr lang="fi-FI" dirty="0" err="1"/>
              <a:t>but</a:t>
            </a:r>
            <a:r>
              <a:rPr lang="fi-FI" dirty="0"/>
              <a:t> </a:t>
            </a:r>
            <a:r>
              <a:rPr lang="fi-FI" dirty="0" err="1"/>
              <a:t>from</a:t>
            </a:r>
            <a:r>
              <a:rPr lang="fi-FI" dirty="0"/>
              <a:t>! (</a:t>
            </a:r>
            <a:r>
              <a:rPr lang="fi-FI" dirty="0" err="1"/>
              <a:t>From</a:t>
            </a:r>
            <a:r>
              <a:rPr lang="fi-FI" dirty="0"/>
              <a:t> inside)</a:t>
            </a:r>
          </a:p>
          <a:p>
            <a:pPr lvl="1"/>
            <a:r>
              <a:rPr lang="fi-FI" i="1" dirty="0"/>
              <a:t>Mies tulee autosta. </a:t>
            </a:r>
          </a:p>
          <a:p>
            <a:pPr lvl="1"/>
            <a:r>
              <a:rPr lang="fi-FI" i="1" dirty="0"/>
              <a:t>He lähtevät saunasta.</a:t>
            </a:r>
          </a:p>
          <a:p>
            <a:pPr lvl="1"/>
            <a:r>
              <a:rPr lang="fi-FI" i="1" dirty="0"/>
              <a:t>Minä otan ruokaa jääkaapista.</a:t>
            </a:r>
          </a:p>
          <a:p>
            <a:pPr lvl="1"/>
            <a:endParaRPr lang="fi-FI" i="1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8201105-944E-5B4D-B9AD-309A87B51C9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dirty="0"/>
              <a:t>Sama kuin –</a:t>
            </a:r>
            <a:r>
              <a:rPr lang="fi-FI" dirty="0" err="1"/>
              <a:t>lla</a:t>
            </a:r>
            <a:r>
              <a:rPr lang="fi-FI" dirty="0"/>
              <a:t>, mutta mistä!</a:t>
            </a:r>
          </a:p>
          <a:p>
            <a:r>
              <a:rPr lang="fi-FI" dirty="0" err="1"/>
              <a:t>Same</a:t>
            </a:r>
            <a:r>
              <a:rPr lang="fi-FI" dirty="0"/>
              <a:t> as -</a:t>
            </a:r>
            <a:r>
              <a:rPr lang="fi-FI" dirty="0" err="1"/>
              <a:t>lla</a:t>
            </a:r>
            <a:r>
              <a:rPr lang="fi-FI" dirty="0"/>
              <a:t>, </a:t>
            </a:r>
            <a:r>
              <a:rPr lang="fi-FI" dirty="0" err="1"/>
              <a:t>but</a:t>
            </a:r>
            <a:r>
              <a:rPr lang="fi-FI" dirty="0"/>
              <a:t> </a:t>
            </a:r>
            <a:r>
              <a:rPr lang="fi-FI" dirty="0" err="1"/>
              <a:t>from</a:t>
            </a:r>
            <a:r>
              <a:rPr lang="fi-FI" dirty="0"/>
              <a:t>! (</a:t>
            </a:r>
            <a:r>
              <a:rPr lang="fi-FI" dirty="0" err="1"/>
              <a:t>From</a:t>
            </a:r>
            <a:r>
              <a:rPr lang="fi-FI" dirty="0"/>
              <a:t> outside, </a:t>
            </a:r>
            <a:r>
              <a:rPr lang="fi-FI" dirty="0" err="1"/>
              <a:t>from</a:t>
            </a:r>
            <a:r>
              <a:rPr lang="fi-FI" dirty="0"/>
              <a:t> </a:t>
            </a:r>
            <a:r>
              <a:rPr lang="fi-FI" dirty="0" err="1"/>
              <a:t>nearby</a:t>
            </a:r>
            <a:r>
              <a:rPr lang="fi-FI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129402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5D73582-FA51-104E-B428-5D8F91803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-STA/-STÄ			VS.		-LTA/-LTÄ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AE9B5F7-A2CD-864A-8D6D-608C954C00A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/>
              <a:t>Sama kuin –</a:t>
            </a:r>
            <a:r>
              <a:rPr lang="fi-FI" dirty="0" err="1"/>
              <a:t>ssa</a:t>
            </a:r>
            <a:r>
              <a:rPr lang="fi-FI" dirty="0"/>
              <a:t>, mutta mistä!</a:t>
            </a:r>
          </a:p>
          <a:p>
            <a:r>
              <a:rPr lang="fi-FI" dirty="0" err="1"/>
              <a:t>Same</a:t>
            </a:r>
            <a:r>
              <a:rPr lang="fi-FI" dirty="0"/>
              <a:t> as –</a:t>
            </a:r>
            <a:r>
              <a:rPr lang="fi-FI" dirty="0" err="1"/>
              <a:t>ssa</a:t>
            </a:r>
            <a:r>
              <a:rPr lang="fi-FI" dirty="0"/>
              <a:t>, </a:t>
            </a:r>
            <a:r>
              <a:rPr lang="fi-FI" dirty="0" err="1"/>
              <a:t>but</a:t>
            </a:r>
            <a:r>
              <a:rPr lang="fi-FI" dirty="0"/>
              <a:t> </a:t>
            </a:r>
            <a:r>
              <a:rPr lang="fi-FI" dirty="0" err="1"/>
              <a:t>from</a:t>
            </a:r>
            <a:r>
              <a:rPr lang="fi-FI" dirty="0"/>
              <a:t>! (</a:t>
            </a:r>
            <a:r>
              <a:rPr lang="fi-FI" dirty="0" err="1"/>
              <a:t>From</a:t>
            </a:r>
            <a:r>
              <a:rPr lang="fi-FI" dirty="0"/>
              <a:t> inside)</a:t>
            </a:r>
          </a:p>
          <a:p>
            <a:pPr lvl="1"/>
            <a:r>
              <a:rPr lang="fi-FI" i="1" dirty="0"/>
              <a:t>Mies tulee autosta. </a:t>
            </a:r>
          </a:p>
          <a:p>
            <a:pPr lvl="1"/>
            <a:r>
              <a:rPr lang="fi-FI" i="1" dirty="0"/>
              <a:t>He lähtevät saunasta.</a:t>
            </a:r>
          </a:p>
          <a:p>
            <a:pPr lvl="1"/>
            <a:r>
              <a:rPr lang="fi-FI" i="1" dirty="0"/>
              <a:t>Minä otan ruokaa jääkaapista.</a:t>
            </a:r>
          </a:p>
          <a:p>
            <a:pPr lvl="1"/>
            <a:endParaRPr lang="fi-FI" i="1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8201105-944E-5B4D-B9AD-309A87B51C9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dirty="0"/>
              <a:t>Sama kuin –</a:t>
            </a:r>
            <a:r>
              <a:rPr lang="fi-FI" dirty="0" err="1"/>
              <a:t>lla</a:t>
            </a:r>
            <a:r>
              <a:rPr lang="fi-FI" dirty="0"/>
              <a:t>, mutta mistä!</a:t>
            </a:r>
          </a:p>
          <a:p>
            <a:r>
              <a:rPr lang="fi-FI" dirty="0" err="1"/>
              <a:t>Same</a:t>
            </a:r>
            <a:r>
              <a:rPr lang="fi-FI" dirty="0"/>
              <a:t> as -</a:t>
            </a:r>
            <a:r>
              <a:rPr lang="fi-FI" dirty="0" err="1"/>
              <a:t>lla</a:t>
            </a:r>
            <a:r>
              <a:rPr lang="fi-FI" dirty="0"/>
              <a:t>, </a:t>
            </a:r>
            <a:r>
              <a:rPr lang="fi-FI" dirty="0" err="1"/>
              <a:t>but</a:t>
            </a:r>
            <a:r>
              <a:rPr lang="fi-FI" dirty="0"/>
              <a:t> </a:t>
            </a:r>
            <a:r>
              <a:rPr lang="fi-FI" dirty="0" err="1"/>
              <a:t>from</a:t>
            </a:r>
            <a:r>
              <a:rPr lang="fi-FI" dirty="0"/>
              <a:t>! (</a:t>
            </a:r>
            <a:r>
              <a:rPr lang="fi-FI" dirty="0" err="1"/>
              <a:t>From</a:t>
            </a:r>
            <a:r>
              <a:rPr lang="fi-FI" dirty="0"/>
              <a:t> outside, </a:t>
            </a:r>
            <a:r>
              <a:rPr lang="fi-FI" dirty="0" err="1"/>
              <a:t>from</a:t>
            </a:r>
            <a:r>
              <a:rPr lang="fi-FI" dirty="0"/>
              <a:t> </a:t>
            </a:r>
            <a:r>
              <a:rPr lang="fi-FI" dirty="0" err="1"/>
              <a:t>nearby</a:t>
            </a:r>
            <a:r>
              <a:rPr lang="fi-FI" dirty="0"/>
              <a:t>)</a:t>
            </a:r>
          </a:p>
          <a:p>
            <a:pPr lvl="1"/>
            <a:r>
              <a:rPr lang="fi-FI" i="1" dirty="0"/>
              <a:t>He tulevat kioskilta.</a:t>
            </a:r>
          </a:p>
          <a:p>
            <a:pPr lvl="1"/>
            <a:r>
              <a:rPr lang="fi-FI" i="1" dirty="0"/>
              <a:t>He lähtevät saunalta.</a:t>
            </a:r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638531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2802625-452A-8F44-AC57-D411E6FC1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MIHIN?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D947319-9FB0-1B42-89B5-5343BC27405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/>
              <a:t>Illatiivi: -</a:t>
            </a:r>
            <a:r>
              <a:rPr lang="fi-FI" dirty="0" err="1"/>
              <a:t>Vn</a:t>
            </a:r>
            <a:r>
              <a:rPr lang="fi-FI" dirty="0"/>
              <a:t>, -</a:t>
            </a:r>
            <a:r>
              <a:rPr lang="fi-FI" dirty="0" err="1"/>
              <a:t>hVn</a:t>
            </a:r>
            <a:r>
              <a:rPr lang="fi-FI" dirty="0"/>
              <a:t>, -</a:t>
            </a:r>
            <a:r>
              <a:rPr lang="fi-FI" dirty="0" err="1"/>
              <a:t>seen</a:t>
            </a:r>
            <a:endParaRPr lang="fi-FI" dirty="0"/>
          </a:p>
          <a:p>
            <a:pPr lvl="1"/>
            <a:r>
              <a:rPr lang="fi-FI" i="1" dirty="0"/>
              <a:t>Lapsi menee koulu</a:t>
            </a:r>
            <a:r>
              <a:rPr lang="fi-FI" b="1" i="1" dirty="0"/>
              <a:t>un</a:t>
            </a:r>
            <a:r>
              <a:rPr lang="fi-FI" i="1" dirty="0"/>
              <a:t>.</a:t>
            </a:r>
          </a:p>
          <a:p>
            <a:pPr marL="914400" lvl="2" indent="0">
              <a:buNone/>
            </a:pPr>
            <a:endParaRPr lang="fi-FI" i="1" dirty="0"/>
          </a:p>
          <a:p>
            <a:pPr lvl="1"/>
            <a:endParaRPr lang="fi-FI" i="1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133DD75-742D-964C-A43C-C8240C51CBA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9627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2802625-452A-8F44-AC57-D411E6FC1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MIHIN?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D947319-9FB0-1B42-89B5-5343BC27405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/>
              <a:t>Illatiivi: -</a:t>
            </a:r>
            <a:r>
              <a:rPr lang="fi-FI" dirty="0" err="1"/>
              <a:t>Vn</a:t>
            </a:r>
            <a:r>
              <a:rPr lang="fi-FI" dirty="0"/>
              <a:t>, -</a:t>
            </a:r>
            <a:r>
              <a:rPr lang="fi-FI" dirty="0" err="1"/>
              <a:t>hVn</a:t>
            </a:r>
            <a:r>
              <a:rPr lang="fi-FI" dirty="0"/>
              <a:t>, -</a:t>
            </a:r>
            <a:r>
              <a:rPr lang="fi-FI" dirty="0" err="1"/>
              <a:t>seen</a:t>
            </a:r>
            <a:endParaRPr lang="fi-FI" dirty="0"/>
          </a:p>
          <a:p>
            <a:pPr lvl="1"/>
            <a:r>
              <a:rPr lang="fi-FI" i="1" dirty="0"/>
              <a:t>Lapsi menee koulu</a:t>
            </a:r>
            <a:r>
              <a:rPr lang="fi-FI" b="1" i="1" dirty="0"/>
              <a:t>un</a:t>
            </a:r>
            <a:r>
              <a:rPr lang="fi-FI" i="1" dirty="0"/>
              <a:t>.</a:t>
            </a:r>
          </a:p>
          <a:p>
            <a:pPr lvl="2"/>
            <a:r>
              <a:rPr lang="fi-FI" i="1" dirty="0"/>
              <a:t>koulu- + </a:t>
            </a:r>
            <a:r>
              <a:rPr lang="fi-FI" i="1" dirty="0" err="1"/>
              <a:t>Vn</a:t>
            </a:r>
            <a:r>
              <a:rPr lang="fi-FI" i="1" dirty="0"/>
              <a:t> = kouluun</a:t>
            </a:r>
          </a:p>
          <a:p>
            <a:pPr marL="914400" lvl="2" indent="0">
              <a:buNone/>
            </a:pPr>
            <a:endParaRPr lang="fi-FI" i="1" dirty="0"/>
          </a:p>
          <a:p>
            <a:pPr lvl="1"/>
            <a:endParaRPr lang="fi-FI" i="1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133DD75-742D-964C-A43C-C8240C51CBA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4142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82BCABA-9E97-C944-BC5E-AAB5BFADA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PAIKALLISSIJAT: missä? mistä?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B6AFFE0-71AD-E349-BD1B-DDACF977288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/>
              <a:t>S-SARJA (IN)</a:t>
            </a:r>
          </a:p>
          <a:p>
            <a:r>
              <a:rPr lang="fi-FI" dirty="0"/>
              <a:t>INESSIIVI: MISSÄ?</a:t>
            </a:r>
          </a:p>
          <a:p>
            <a:pPr lvl="1"/>
            <a:r>
              <a:rPr lang="fi-FI" dirty="0"/>
              <a:t>-SSA/-SSÄ (IN)</a:t>
            </a:r>
          </a:p>
          <a:p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B5962682-7443-D04D-88BF-15150A92E4E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dirty="0"/>
              <a:t>L-SARJA (ON, AT)</a:t>
            </a:r>
          </a:p>
        </p:txBody>
      </p:sp>
    </p:spTree>
    <p:extLst>
      <p:ext uri="{BB962C8B-B14F-4D97-AF65-F5344CB8AC3E}">
        <p14:creationId xmlns:p14="http://schemas.microsoft.com/office/powerpoint/2010/main" val="4383293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2802625-452A-8F44-AC57-D411E6FC1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MIHIN?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D947319-9FB0-1B42-89B5-5343BC27405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/>
              <a:t>Illatiivi: -</a:t>
            </a:r>
            <a:r>
              <a:rPr lang="fi-FI" dirty="0" err="1"/>
              <a:t>Vn</a:t>
            </a:r>
            <a:r>
              <a:rPr lang="fi-FI" dirty="0"/>
              <a:t>, -</a:t>
            </a:r>
            <a:r>
              <a:rPr lang="fi-FI" dirty="0" err="1"/>
              <a:t>hVn</a:t>
            </a:r>
            <a:r>
              <a:rPr lang="fi-FI" dirty="0"/>
              <a:t>, -</a:t>
            </a:r>
            <a:r>
              <a:rPr lang="fi-FI" dirty="0" err="1"/>
              <a:t>seen</a:t>
            </a:r>
            <a:endParaRPr lang="fi-FI" dirty="0"/>
          </a:p>
          <a:p>
            <a:pPr lvl="1"/>
            <a:r>
              <a:rPr lang="fi-FI" i="1" dirty="0"/>
              <a:t>Lapsi menee koulu</a:t>
            </a:r>
            <a:r>
              <a:rPr lang="fi-FI" b="1" i="1" dirty="0"/>
              <a:t>un</a:t>
            </a:r>
            <a:r>
              <a:rPr lang="fi-FI" i="1" dirty="0"/>
              <a:t>.</a:t>
            </a:r>
          </a:p>
          <a:p>
            <a:pPr lvl="2"/>
            <a:r>
              <a:rPr lang="fi-FI" i="1" dirty="0"/>
              <a:t>koulu- + </a:t>
            </a:r>
            <a:r>
              <a:rPr lang="fi-FI" i="1" dirty="0" err="1"/>
              <a:t>Vn</a:t>
            </a:r>
            <a:r>
              <a:rPr lang="fi-FI" i="1" dirty="0"/>
              <a:t> = kouluun</a:t>
            </a:r>
          </a:p>
          <a:p>
            <a:pPr lvl="1"/>
            <a:r>
              <a:rPr lang="fi-FI" i="1" dirty="0"/>
              <a:t>Minä menen kau</a:t>
            </a:r>
            <a:r>
              <a:rPr lang="fi-FI" b="1" i="1" dirty="0"/>
              <a:t>pp</a:t>
            </a:r>
            <a:r>
              <a:rPr lang="fi-FI" i="1" dirty="0"/>
              <a:t>a</a:t>
            </a:r>
            <a:r>
              <a:rPr lang="fi-FI" b="1" i="1" dirty="0"/>
              <a:t>an. </a:t>
            </a:r>
            <a:endParaRPr lang="fi-FI" i="1" dirty="0"/>
          </a:p>
          <a:p>
            <a:pPr marL="914400" lvl="2" indent="0">
              <a:buNone/>
            </a:pPr>
            <a:endParaRPr lang="fi-FI" i="1" dirty="0"/>
          </a:p>
          <a:p>
            <a:pPr lvl="1"/>
            <a:endParaRPr lang="fi-FI" i="1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133DD75-742D-964C-A43C-C8240C51CBA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23672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2802625-452A-8F44-AC57-D411E6FC1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MIHIN?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D947319-9FB0-1B42-89B5-5343BC27405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/>
              <a:t>Illatiivi: -</a:t>
            </a:r>
            <a:r>
              <a:rPr lang="fi-FI" dirty="0" err="1"/>
              <a:t>Vn</a:t>
            </a:r>
            <a:r>
              <a:rPr lang="fi-FI" dirty="0"/>
              <a:t>, -</a:t>
            </a:r>
            <a:r>
              <a:rPr lang="fi-FI" dirty="0" err="1"/>
              <a:t>hVn</a:t>
            </a:r>
            <a:r>
              <a:rPr lang="fi-FI" dirty="0"/>
              <a:t>, -</a:t>
            </a:r>
            <a:r>
              <a:rPr lang="fi-FI" dirty="0" err="1"/>
              <a:t>seen</a:t>
            </a:r>
            <a:endParaRPr lang="fi-FI" dirty="0"/>
          </a:p>
          <a:p>
            <a:pPr lvl="1"/>
            <a:r>
              <a:rPr lang="fi-FI" i="1" dirty="0"/>
              <a:t>Lapsi menee koulu</a:t>
            </a:r>
            <a:r>
              <a:rPr lang="fi-FI" b="1" i="1" dirty="0"/>
              <a:t>un</a:t>
            </a:r>
            <a:r>
              <a:rPr lang="fi-FI" i="1" dirty="0"/>
              <a:t>.</a:t>
            </a:r>
          </a:p>
          <a:p>
            <a:pPr lvl="2"/>
            <a:r>
              <a:rPr lang="fi-FI" i="1" dirty="0"/>
              <a:t>koulu- + </a:t>
            </a:r>
            <a:r>
              <a:rPr lang="fi-FI" i="1" dirty="0" err="1"/>
              <a:t>Vn</a:t>
            </a:r>
            <a:r>
              <a:rPr lang="fi-FI" i="1" dirty="0"/>
              <a:t> = kouluun</a:t>
            </a:r>
          </a:p>
          <a:p>
            <a:pPr lvl="1"/>
            <a:r>
              <a:rPr lang="fi-FI" i="1" dirty="0"/>
              <a:t>Minä menen kau</a:t>
            </a:r>
            <a:r>
              <a:rPr lang="fi-FI" b="1" i="1" dirty="0"/>
              <a:t>pp</a:t>
            </a:r>
            <a:r>
              <a:rPr lang="fi-FI" i="1" dirty="0"/>
              <a:t>a</a:t>
            </a:r>
            <a:r>
              <a:rPr lang="fi-FI" b="1" i="1" dirty="0"/>
              <a:t>an. </a:t>
            </a:r>
            <a:endParaRPr lang="fi-FI" i="1" dirty="0"/>
          </a:p>
          <a:p>
            <a:pPr lvl="2"/>
            <a:r>
              <a:rPr lang="fi-FI" i="1" dirty="0"/>
              <a:t>kauppa- + </a:t>
            </a:r>
            <a:r>
              <a:rPr lang="fi-FI" i="1" dirty="0" err="1"/>
              <a:t>Vn</a:t>
            </a:r>
            <a:r>
              <a:rPr lang="fi-FI" i="1" dirty="0"/>
              <a:t> = kauppaan (</a:t>
            </a:r>
            <a:r>
              <a:rPr lang="fi-FI" b="1" i="1" dirty="0"/>
              <a:t>vahva</a:t>
            </a:r>
            <a:r>
              <a:rPr lang="fi-FI" i="1" dirty="0"/>
              <a:t> k-p-t!)</a:t>
            </a:r>
          </a:p>
          <a:p>
            <a:pPr marL="457200" lvl="1" indent="0">
              <a:buNone/>
            </a:pPr>
            <a:endParaRPr lang="fi-FI" i="1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133DD75-742D-964C-A43C-C8240C51CBA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49214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2802625-452A-8F44-AC57-D411E6FC1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MIHIN?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D947319-9FB0-1B42-89B5-5343BC27405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/>
              <a:t>Illatiivi: -</a:t>
            </a:r>
            <a:r>
              <a:rPr lang="fi-FI" dirty="0" err="1"/>
              <a:t>Vn</a:t>
            </a:r>
            <a:r>
              <a:rPr lang="fi-FI" dirty="0"/>
              <a:t>, -</a:t>
            </a:r>
            <a:r>
              <a:rPr lang="fi-FI" dirty="0" err="1"/>
              <a:t>hVn</a:t>
            </a:r>
            <a:r>
              <a:rPr lang="fi-FI" dirty="0"/>
              <a:t>, -</a:t>
            </a:r>
            <a:r>
              <a:rPr lang="fi-FI" dirty="0" err="1"/>
              <a:t>seen</a:t>
            </a:r>
            <a:endParaRPr lang="fi-FI" dirty="0"/>
          </a:p>
          <a:p>
            <a:pPr lvl="1"/>
            <a:r>
              <a:rPr lang="fi-FI" i="1" dirty="0"/>
              <a:t>Lapsi menee koulu</a:t>
            </a:r>
            <a:r>
              <a:rPr lang="fi-FI" b="1" i="1" dirty="0"/>
              <a:t>un</a:t>
            </a:r>
            <a:r>
              <a:rPr lang="fi-FI" i="1" dirty="0"/>
              <a:t>.</a:t>
            </a:r>
          </a:p>
          <a:p>
            <a:pPr lvl="2"/>
            <a:r>
              <a:rPr lang="fi-FI" i="1" dirty="0"/>
              <a:t>koulu- + </a:t>
            </a:r>
            <a:r>
              <a:rPr lang="fi-FI" i="1" dirty="0" err="1"/>
              <a:t>Vn</a:t>
            </a:r>
            <a:r>
              <a:rPr lang="fi-FI" i="1" dirty="0"/>
              <a:t> = kouluun</a:t>
            </a:r>
          </a:p>
          <a:p>
            <a:pPr lvl="1"/>
            <a:r>
              <a:rPr lang="fi-FI" i="1" dirty="0"/>
              <a:t>Minä menen kau</a:t>
            </a:r>
            <a:r>
              <a:rPr lang="fi-FI" b="1" i="1" dirty="0"/>
              <a:t>pp</a:t>
            </a:r>
            <a:r>
              <a:rPr lang="fi-FI" i="1" dirty="0"/>
              <a:t>a</a:t>
            </a:r>
            <a:r>
              <a:rPr lang="fi-FI" b="1" i="1" dirty="0"/>
              <a:t>an. </a:t>
            </a:r>
            <a:endParaRPr lang="fi-FI" i="1" dirty="0"/>
          </a:p>
          <a:p>
            <a:pPr lvl="2"/>
            <a:r>
              <a:rPr lang="fi-FI" i="1" dirty="0"/>
              <a:t>kauppa- + </a:t>
            </a:r>
            <a:r>
              <a:rPr lang="fi-FI" i="1" dirty="0" err="1"/>
              <a:t>Vn</a:t>
            </a:r>
            <a:r>
              <a:rPr lang="fi-FI" i="1" dirty="0"/>
              <a:t> = kauppaan (</a:t>
            </a:r>
            <a:r>
              <a:rPr lang="fi-FI" b="1" i="1" dirty="0"/>
              <a:t>vahva</a:t>
            </a:r>
            <a:r>
              <a:rPr lang="fi-FI" i="1" dirty="0"/>
              <a:t> k-p-t!)</a:t>
            </a:r>
          </a:p>
          <a:p>
            <a:pPr lvl="1"/>
            <a:r>
              <a:rPr lang="fi-FI" i="1" dirty="0"/>
              <a:t>Lapsi kiipeää puu</a:t>
            </a:r>
            <a:r>
              <a:rPr lang="fi-FI" b="1" i="1" dirty="0"/>
              <a:t>hun</a:t>
            </a:r>
            <a:r>
              <a:rPr lang="fi-FI" i="1" dirty="0"/>
              <a:t>.</a:t>
            </a:r>
          </a:p>
          <a:p>
            <a:pPr marL="457200" lvl="1" indent="0">
              <a:buNone/>
            </a:pPr>
            <a:endParaRPr lang="fi-FI" i="1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133DD75-742D-964C-A43C-C8240C51CBA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533999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2802625-452A-8F44-AC57-D411E6FC1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MIHIN?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D947319-9FB0-1B42-89B5-5343BC27405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/>
              <a:t>Illatiivi: -</a:t>
            </a:r>
            <a:r>
              <a:rPr lang="fi-FI" dirty="0" err="1"/>
              <a:t>Vn</a:t>
            </a:r>
            <a:r>
              <a:rPr lang="fi-FI" dirty="0"/>
              <a:t>, -</a:t>
            </a:r>
            <a:r>
              <a:rPr lang="fi-FI" dirty="0" err="1"/>
              <a:t>hVn</a:t>
            </a:r>
            <a:r>
              <a:rPr lang="fi-FI" dirty="0"/>
              <a:t>, -</a:t>
            </a:r>
            <a:r>
              <a:rPr lang="fi-FI" dirty="0" err="1"/>
              <a:t>seen</a:t>
            </a:r>
            <a:endParaRPr lang="fi-FI" dirty="0"/>
          </a:p>
          <a:p>
            <a:pPr lvl="1"/>
            <a:r>
              <a:rPr lang="fi-FI" i="1" dirty="0"/>
              <a:t>Lapsi menee koulu</a:t>
            </a:r>
            <a:r>
              <a:rPr lang="fi-FI" b="1" i="1" dirty="0"/>
              <a:t>un</a:t>
            </a:r>
            <a:r>
              <a:rPr lang="fi-FI" i="1" dirty="0"/>
              <a:t>.</a:t>
            </a:r>
          </a:p>
          <a:p>
            <a:pPr lvl="2"/>
            <a:r>
              <a:rPr lang="fi-FI" i="1" dirty="0"/>
              <a:t>koulu- + </a:t>
            </a:r>
            <a:r>
              <a:rPr lang="fi-FI" i="1" dirty="0" err="1"/>
              <a:t>Vn</a:t>
            </a:r>
            <a:r>
              <a:rPr lang="fi-FI" i="1" dirty="0"/>
              <a:t> = kouluun</a:t>
            </a:r>
          </a:p>
          <a:p>
            <a:pPr lvl="1"/>
            <a:r>
              <a:rPr lang="fi-FI" i="1" dirty="0"/>
              <a:t>Minä menen kau</a:t>
            </a:r>
            <a:r>
              <a:rPr lang="fi-FI" b="1" i="1" dirty="0"/>
              <a:t>pp</a:t>
            </a:r>
            <a:r>
              <a:rPr lang="fi-FI" i="1" dirty="0"/>
              <a:t>a</a:t>
            </a:r>
            <a:r>
              <a:rPr lang="fi-FI" b="1" i="1" dirty="0"/>
              <a:t>an. </a:t>
            </a:r>
            <a:endParaRPr lang="fi-FI" i="1" dirty="0"/>
          </a:p>
          <a:p>
            <a:pPr lvl="2"/>
            <a:r>
              <a:rPr lang="fi-FI" i="1" dirty="0"/>
              <a:t>kauppa- + </a:t>
            </a:r>
            <a:r>
              <a:rPr lang="fi-FI" i="1" dirty="0" err="1"/>
              <a:t>Vn</a:t>
            </a:r>
            <a:r>
              <a:rPr lang="fi-FI" i="1" dirty="0"/>
              <a:t> = kauppaan (</a:t>
            </a:r>
            <a:r>
              <a:rPr lang="fi-FI" b="1" i="1" dirty="0"/>
              <a:t>vahva</a:t>
            </a:r>
            <a:r>
              <a:rPr lang="fi-FI" i="1" dirty="0"/>
              <a:t> k-p-t!)</a:t>
            </a:r>
          </a:p>
          <a:p>
            <a:pPr lvl="1"/>
            <a:r>
              <a:rPr lang="fi-FI" i="1" dirty="0"/>
              <a:t>Lapsi kiipeää puu</a:t>
            </a:r>
            <a:r>
              <a:rPr lang="fi-FI" b="1" i="1" dirty="0"/>
              <a:t>hun</a:t>
            </a:r>
            <a:r>
              <a:rPr lang="fi-FI" i="1" dirty="0"/>
              <a:t>.</a:t>
            </a:r>
          </a:p>
          <a:p>
            <a:pPr lvl="2"/>
            <a:r>
              <a:rPr lang="fi-FI" i="1" dirty="0"/>
              <a:t>puu- + </a:t>
            </a:r>
            <a:r>
              <a:rPr lang="fi-FI" i="1" dirty="0" err="1"/>
              <a:t>hVn</a:t>
            </a:r>
            <a:r>
              <a:rPr lang="fi-FI" i="1" dirty="0"/>
              <a:t> = puuhun (lyhyt sana!)</a:t>
            </a:r>
          </a:p>
          <a:p>
            <a:pPr lvl="1"/>
            <a:endParaRPr lang="fi-FI" i="1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133DD75-742D-964C-A43C-C8240C51CBA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66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2802625-452A-8F44-AC57-D411E6FC1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MIHIN?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D947319-9FB0-1B42-89B5-5343BC27405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/>
              <a:t>Illatiivi: -</a:t>
            </a:r>
            <a:r>
              <a:rPr lang="fi-FI" dirty="0" err="1"/>
              <a:t>Vn</a:t>
            </a:r>
            <a:r>
              <a:rPr lang="fi-FI" dirty="0"/>
              <a:t>, -</a:t>
            </a:r>
            <a:r>
              <a:rPr lang="fi-FI" dirty="0" err="1"/>
              <a:t>hVn</a:t>
            </a:r>
            <a:r>
              <a:rPr lang="fi-FI" dirty="0"/>
              <a:t>, -</a:t>
            </a:r>
            <a:r>
              <a:rPr lang="fi-FI" dirty="0" err="1"/>
              <a:t>seen</a:t>
            </a:r>
            <a:endParaRPr lang="fi-FI" dirty="0"/>
          </a:p>
          <a:p>
            <a:pPr lvl="1"/>
            <a:r>
              <a:rPr lang="fi-FI" i="1" dirty="0"/>
              <a:t>Lapsi menee koulu</a:t>
            </a:r>
            <a:r>
              <a:rPr lang="fi-FI" b="1" i="1" dirty="0"/>
              <a:t>un</a:t>
            </a:r>
            <a:r>
              <a:rPr lang="fi-FI" i="1" dirty="0"/>
              <a:t>.</a:t>
            </a:r>
          </a:p>
          <a:p>
            <a:pPr lvl="2"/>
            <a:r>
              <a:rPr lang="fi-FI" i="1" dirty="0"/>
              <a:t>koulu- + </a:t>
            </a:r>
            <a:r>
              <a:rPr lang="fi-FI" i="1" dirty="0" err="1"/>
              <a:t>Vn</a:t>
            </a:r>
            <a:r>
              <a:rPr lang="fi-FI" i="1" dirty="0"/>
              <a:t> = kouluun</a:t>
            </a:r>
          </a:p>
          <a:p>
            <a:pPr lvl="1"/>
            <a:r>
              <a:rPr lang="fi-FI" i="1" dirty="0"/>
              <a:t>Minä menen kau</a:t>
            </a:r>
            <a:r>
              <a:rPr lang="fi-FI" b="1" i="1" dirty="0"/>
              <a:t>pp</a:t>
            </a:r>
            <a:r>
              <a:rPr lang="fi-FI" i="1" dirty="0"/>
              <a:t>a</a:t>
            </a:r>
            <a:r>
              <a:rPr lang="fi-FI" b="1" i="1" dirty="0"/>
              <a:t>an. </a:t>
            </a:r>
            <a:endParaRPr lang="fi-FI" i="1" dirty="0"/>
          </a:p>
          <a:p>
            <a:pPr lvl="2"/>
            <a:r>
              <a:rPr lang="fi-FI" i="1" dirty="0"/>
              <a:t>kauppa- + </a:t>
            </a:r>
            <a:r>
              <a:rPr lang="fi-FI" i="1" dirty="0" err="1"/>
              <a:t>Vn</a:t>
            </a:r>
            <a:r>
              <a:rPr lang="fi-FI" i="1" dirty="0"/>
              <a:t> = kauppaan (</a:t>
            </a:r>
            <a:r>
              <a:rPr lang="fi-FI" b="1" i="1" dirty="0"/>
              <a:t>vahva</a:t>
            </a:r>
            <a:r>
              <a:rPr lang="fi-FI" i="1" dirty="0"/>
              <a:t> k-p-t!)</a:t>
            </a:r>
          </a:p>
          <a:p>
            <a:pPr lvl="1"/>
            <a:r>
              <a:rPr lang="fi-FI" i="1" dirty="0"/>
              <a:t>Lapsi kiipeää puu</a:t>
            </a:r>
            <a:r>
              <a:rPr lang="fi-FI" b="1" i="1" dirty="0"/>
              <a:t>hun</a:t>
            </a:r>
            <a:r>
              <a:rPr lang="fi-FI" i="1" dirty="0"/>
              <a:t>.</a:t>
            </a:r>
          </a:p>
          <a:p>
            <a:pPr lvl="2"/>
            <a:r>
              <a:rPr lang="fi-FI" i="1" dirty="0"/>
              <a:t>puu- + </a:t>
            </a:r>
            <a:r>
              <a:rPr lang="fi-FI" i="1" dirty="0" err="1"/>
              <a:t>hVn</a:t>
            </a:r>
            <a:r>
              <a:rPr lang="fi-FI" i="1" dirty="0"/>
              <a:t> = puuhun (lyhyt sana!)</a:t>
            </a:r>
          </a:p>
          <a:p>
            <a:pPr lvl="1"/>
            <a:r>
              <a:rPr lang="fi-FI" i="1" dirty="0"/>
              <a:t>Hanna matkustaa Porvoo</a:t>
            </a:r>
            <a:r>
              <a:rPr lang="fi-FI" b="1" i="1" dirty="0"/>
              <a:t>seen.</a:t>
            </a:r>
          </a:p>
          <a:p>
            <a:pPr marL="457200" lvl="1" indent="0">
              <a:buNone/>
            </a:pPr>
            <a:endParaRPr lang="fi-FI" b="1" i="1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133DD75-742D-964C-A43C-C8240C51CBA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40401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2802625-452A-8F44-AC57-D411E6FC1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MIHIN?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D947319-9FB0-1B42-89B5-5343BC27405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Illatiivi: -</a:t>
            </a:r>
            <a:r>
              <a:rPr lang="fi-FI" dirty="0" err="1"/>
              <a:t>Vn</a:t>
            </a:r>
            <a:r>
              <a:rPr lang="fi-FI" dirty="0"/>
              <a:t>, -</a:t>
            </a:r>
            <a:r>
              <a:rPr lang="fi-FI" dirty="0" err="1"/>
              <a:t>hVn</a:t>
            </a:r>
            <a:r>
              <a:rPr lang="fi-FI" dirty="0"/>
              <a:t>, -</a:t>
            </a:r>
            <a:r>
              <a:rPr lang="fi-FI" dirty="0" err="1"/>
              <a:t>seen</a:t>
            </a:r>
            <a:endParaRPr lang="fi-FI" dirty="0"/>
          </a:p>
          <a:p>
            <a:pPr lvl="1"/>
            <a:r>
              <a:rPr lang="fi-FI" i="1" dirty="0"/>
              <a:t>Lapsi menee koulu</a:t>
            </a:r>
            <a:r>
              <a:rPr lang="fi-FI" b="1" i="1" dirty="0"/>
              <a:t>un</a:t>
            </a:r>
            <a:r>
              <a:rPr lang="fi-FI" i="1" dirty="0"/>
              <a:t>.</a:t>
            </a:r>
          </a:p>
          <a:p>
            <a:pPr lvl="2"/>
            <a:r>
              <a:rPr lang="fi-FI" i="1" dirty="0"/>
              <a:t>koulu- + </a:t>
            </a:r>
            <a:r>
              <a:rPr lang="fi-FI" i="1" dirty="0" err="1"/>
              <a:t>Vn</a:t>
            </a:r>
            <a:r>
              <a:rPr lang="fi-FI" i="1" dirty="0"/>
              <a:t> = kouluun</a:t>
            </a:r>
          </a:p>
          <a:p>
            <a:pPr lvl="1"/>
            <a:r>
              <a:rPr lang="fi-FI" i="1" dirty="0"/>
              <a:t>Minä menen kau</a:t>
            </a:r>
            <a:r>
              <a:rPr lang="fi-FI" b="1" i="1" dirty="0"/>
              <a:t>pp</a:t>
            </a:r>
            <a:r>
              <a:rPr lang="fi-FI" i="1" dirty="0"/>
              <a:t>a</a:t>
            </a:r>
            <a:r>
              <a:rPr lang="fi-FI" b="1" i="1" dirty="0"/>
              <a:t>an. </a:t>
            </a:r>
            <a:endParaRPr lang="fi-FI" i="1" dirty="0"/>
          </a:p>
          <a:p>
            <a:pPr lvl="2"/>
            <a:r>
              <a:rPr lang="fi-FI" i="1" dirty="0"/>
              <a:t>kauppa- + </a:t>
            </a:r>
            <a:r>
              <a:rPr lang="fi-FI" i="1" dirty="0" err="1"/>
              <a:t>Vn</a:t>
            </a:r>
            <a:r>
              <a:rPr lang="fi-FI" i="1" dirty="0"/>
              <a:t> = kauppaan (</a:t>
            </a:r>
            <a:r>
              <a:rPr lang="fi-FI" b="1" i="1" dirty="0"/>
              <a:t>vahva</a:t>
            </a:r>
            <a:r>
              <a:rPr lang="fi-FI" i="1" dirty="0"/>
              <a:t> k-p-t!)</a:t>
            </a:r>
          </a:p>
          <a:p>
            <a:pPr lvl="1"/>
            <a:r>
              <a:rPr lang="fi-FI" i="1" dirty="0"/>
              <a:t>Lapsi kiipeää puu</a:t>
            </a:r>
            <a:r>
              <a:rPr lang="fi-FI" b="1" i="1" dirty="0"/>
              <a:t>hun</a:t>
            </a:r>
            <a:r>
              <a:rPr lang="fi-FI" i="1" dirty="0"/>
              <a:t>.</a:t>
            </a:r>
          </a:p>
          <a:p>
            <a:pPr lvl="2"/>
            <a:r>
              <a:rPr lang="fi-FI" i="1" dirty="0"/>
              <a:t>puu- + </a:t>
            </a:r>
            <a:r>
              <a:rPr lang="fi-FI" i="1" dirty="0" err="1"/>
              <a:t>hVn</a:t>
            </a:r>
            <a:r>
              <a:rPr lang="fi-FI" i="1" dirty="0"/>
              <a:t> = puuhun (lyhyt sana!)</a:t>
            </a:r>
          </a:p>
          <a:p>
            <a:pPr lvl="1"/>
            <a:r>
              <a:rPr lang="fi-FI" i="1" dirty="0"/>
              <a:t>Hanna matkustaa Porvoo</a:t>
            </a:r>
            <a:r>
              <a:rPr lang="fi-FI" b="1" i="1" dirty="0"/>
              <a:t>seen.</a:t>
            </a:r>
          </a:p>
          <a:p>
            <a:pPr lvl="2"/>
            <a:r>
              <a:rPr lang="fi-FI" i="1" dirty="0" err="1"/>
              <a:t>Porvoo-</a:t>
            </a:r>
            <a:r>
              <a:rPr lang="fi-FI" i="1" dirty="0"/>
              <a:t> + </a:t>
            </a:r>
            <a:r>
              <a:rPr lang="fi-FI" i="1" dirty="0" err="1"/>
              <a:t>seen</a:t>
            </a:r>
            <a:r>
              <a:rPr lang="fi-FI" i="1" dirty="0"/>
              <a:t> = Porvooseen (pitkä sana!)</a:t>
            </a:r>
          </a:p>
          <a:p>
            <a:pPr marL="457200" lvl="1" indent="0">
              <a:buNone/>
            </a:pPr>
            <a:endParaRPr lang="fi-FI" b="1" i="1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133DD75-742D-964C-A43C-C8240C51CBA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821346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2802625-452A-8F44-AC57-D411E6FC1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MIHIN?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D947319-9FB0-1B42-89B5-5343BC27405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Illatiivi: -</a:t>
            </a:r>
            <a:r>
              <a:rPr lang="fi-FI" dirty="0" err="1"/>
              <a:t>Vn</a:t>
            </a:r>
            <a:r>
              <a:rPr lang="fi-FI" dirty="0"/>
              <a:t>, -</a:t>
            </a:r>
            <a:r>
              <a:rPr lang="fi-FI" dirty="0" err="1"/>
              <a:t>hVn</a:t>
            </a:r>
            <a:r>
              <a:rPr lang="fi-FI" dirty="0"/>
              <a:t>, -</a:t>
            </a:r>
            <a:r>
              <a:rPr lang="fi-FI" dirty="0" err="1"/>
              <a:t>seen</a:t>
            </a:r>
            <a:endParaRPr lang="fi-FI" dirty="0"/>
          </a:p>
          <a:p>
            <a:pPr lvl="1"/>
            <a:r>
              <a:rPr lang="fi-FI" i="1" dirty="0"/>
              <a:t>Lapsi menee koulu</a:t>
            </a:r>
            <a:r>
              <a:rPr lang="fi-FI" b="1" i="1" dirty="0"/>
              <a:t>un</a:t>
            </a:r>
            <a:r>
              <a:rPr lang="fi-FI" i="1" dirty="0"/>
              <a:t>.</a:t>
            </a:r>
          </a:p>
          <a:p>
            <a:pPr lvl="2"/>
            <a:r>
              <a:rPr lang="fi-FI" i="1" dirty="0"/>
              <a:t>koulu- + </a:t>
            </a:r>
            <a:r>
              <a:rPr lang="fi-FI" i="1" dirty="0" err="1"/>
              <a:t>Vn</a:t>
            </a:r>
            <a:r>
              <a:rPr lang="fi-FI" i="1" dirty="0"/>
              <a:t> = kouluun</a:t>
            </a:r>
          </a:p>
          <a:p>
            <a:pPr lvl="1"/>
            <a:r>
              <a:rPr lang="fi-FI" i="1" dirty="0"/>
              <a:t>Minä menen kau</a:t>
            </a:r>
            <a:r>
              <a:rPr lang="fi-FI" b="1" i="1" dirty="0"/>
              <a:t>pp</a:t>
            </a:r>
            <a:r>
              <a:rPr lang="fi-FI" i="1" dirty="0"/>
              <a:t>a</a:t>
            </a:r>
            <a:r>
              <a:rPr lang="fi-FI" b="1" i="1" dirty="0"/>
              <a:t>an. </a:t>
            </a:r>
            <a:endParaRPr lang="fi-FI" i="1" dirty="0"/>
          </a:p>
          <a:p>
            <a:pPr lvl="2"/>
            <a:r>
              <a:rPr lang="fi-FI" i="1" dirty="0"/>
              <a:t>kauppa- + </a:t>
            </a:r>
            <a:r>
              <a:rPr lang="fi-FI" i="1" dirty="0" err="1"/>
              <a:t>Vn</a:t>
            </a:r>
            <a:r>
              <a:rPr lang="fi-FI" i="1" dirty="0"/>
              <a:t> = kauppaan (</a:t>
            </a:r>
            <a:r>
              <a:rPr lang="fi-FI" b="1" i="1" dirty="0"/>
              <a:t>vahva</a:t>
            </a:r>
            <a:r>
              <a:rPr lang="fi-FI" i="1" dirty="0"/>
              <a:t> k-p-t!)</a:t>
            </a:r>
          </a:p>
          <a:p>
            <a:pPr lvl="1"/>
            <a:r>
              <a:rPr lang="fi-FI" i="1" dirty="0"/>
              <a:t>Lapsi kiipeää puu</a:t>
            </a:r>
            <a:r>
              <a:rPr lang="fi-FI" b="1" i="1" dirty="0"/>
              <a:t>hun</a:t>
            </a:r>
            <a:r>
              <a:rPr lang="fi-FI" i="1" dirty="0"/>
              <a:t>.</a:t>
            </a:r>
          </a:p>
          <a:p>
            <a:pPr lvl="2"/>
            <a:r>
              <a:rPr lang="fi-FI" i="1" dirty="0"/>
              <a:t>puu- + </a:t>
            </a:r>
            <a:r>
              <a:rPr lang="fi-FI" i="1" dirty="0" err="1"/>
              <a:t>hVn</a:t>
            </a:r>
            <a:r>
              <a:rPr lang="fi-FI" i="1" dirty="0"/>
              <a:t> = puuhun (lyhyt sana!)</a:t>
            </a:r>
          </a:p>
          <a:p>
            <a:pPr lvl="1"/>
            <a:r>
              <a:rPr lang="fi-FI" i="1" dirty="0"/>
              <a:t>Hanna matkustaa Porvoo</a:t>
            </a:r>
            <a:r>
              <a:rPr lang="fi-FI" b="1" i="1" dirty="0"/>
              <a:t>seen.</a:t>
            </a:r>
          </a:p>
          <a:p>
            <a:pPr lvl="2"/>
            <a:r>
              <a:rPr lang="fi-FI" i="1" dirty="0" err="1"/>
              <a:t>Porvoo-</a:t>
            </a:r>
            <a:r>
              <a:rPr lang="fi-FI" i="1" dirty="0"/>
              <a:t> + </a:t>
            </a:r>
            <a:r>
              <a:rPr lang="fi-FI" i="1" dirty="0" err="1"/>
              <a:t>seen</a:t>
            </a:r>
            <a:r>
              <a:rPr lang="fi-FI" i="1" dirty="0"/>
              <a:t> = Porvooseen (pitkä sana!)</a:t>
            </a:r>
          </a:p>
          <a:p>
            <a:pPr marL="457200" lvl="1" indent="0">
              <a:buNone/>
            </a:pPr>
            <a:endParaRPr lang="fi-FI" b="1" i="1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133DD75-742D-964C-A43C-C8240C51CBA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Allatiivi: -LLE</a:t>
            </a:r>
          </a:p>
          <a:p>
            <a:pPr lvl="1"/>
            <a:r>
              <a:rPr lang="fi-FI" i="1" dirty="0"/>
              <a:t>Antti menee junalla Vantaa</a:t>
            </a:r>
            <a:r>
              <a:rPr lang="fi-FI" b="1" i="1" dirty="0"/>
              <a:t>lle.</a:t>
            </a:r>
            <a:endParaRPr lang="fi-FI" i="1" dirty="0"/>
          </a:p>
        </p:txBody>
      </p:sp>
    </p:spTree>
    <p:extLst>
      <p:ext uri="{BB962C8B-B14F-4D97-AF65-F5344CB8AC3E}">
        <p14:creationId xmlns:p14="http://schemas.microsoft.com/office/powerpoint/2010/main" val="37584857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2802625-452A-8F44-AC57-D411E6FC1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MIHIN?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D947319-9FB0-1B42-89B5-5343BC27405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Illatiivi: -</a:t>
            </a:r>
            <a:r>
              <a:rPr lang="fi-FI" dirty="0" err="1"/>
              <a:t>Vn</a:t>
            </a:r>
            <a:r>
              <a:rPr lang="fi-FI" dirty="0"/>
              <a:t>, -</a:t>
            </a:r>
            <a:r>
              <a:rPr lang="fi-FI" dirty="0" err="1"/>
              <a:t>hVn</a:t>
            </a:r>
            <a:r>
              <a:rPr lang="fi-FI" dirty="0"/>
              <a:t>, -</a:t>
            </a:r>
            <a:r>
              <a:rPr lang="fi-FI" dirty="0" err="1"/>
              <a:t>seen</a:t>
            </a:r>
            <a:endParaRPr lang="fi-FI" dirty="0"/>
          </a:p>
          <a:p>
            <a:pPr lvl="1"/>
            <a:r>
              <a:rPr lang="fi-FI" i="1" dirty="0"/>
              <a:t>Lapsi menee koulu</a:t>
            </a:r>
            <a:r>
              <a:rPr lang="fi-FI" b="1" i="1" dirty="0"/>
              <a:t>un</a:t>
            </a:r>
            <a:r>
              <a:rPr lang="fi-FI" i="1" dirty="0"/>
              <a:t>.</a:t>
            </a:r>
          </a:p>
          <a:p>
            <a:pPr lvl="2"/>
            <a:r>
              <a:rPr lang="fi-FI" i="1" dirty="0"/>
              <a:t>koulu- + </a:t>
            </a:r>
            <a:r>
              <a:rPr lang="fi-FI" i="1" dirty="0" err="1"/>
              <a:t>Vn</a:t>
            </a:r>
            <a:r>
              <a:rPr lang="fi-FI" i="1" dirty="0"/>
              <a:t> = kouluun</a:t>
            </a:r>
          </a:p>
          <a:p>
            <a:pPr lvl="1"/>
            <a:r>
              <a:rPr lang="fi-FI" i="1" dirty="0"/>
              <a:t>Minä menen kau</a:t>
            </a:r>
            <a:r>
              <a:rPr lang="fi-FI" b="1" i="1" dirty="0"/>
              <a:t>pp</a:t>
            </a:r>
            <a:r>
              <a:rPr lang="fi-FI" i="1" dirty="0"/>
              <a:t>a</a:t>
            </a:r>
            <a:r>
              <a:rPr lang="fi-FI" b="1" i="1" dirty="0"/>
              <a:t>an. </a:t>
            </a:r>
            <a:endParaRPr lang="fi-FI" i="1" dirty="0"/>
          </a:p>
          <a:p>
            <a:pPr lvl="2"/>
            <a:r>
              <a:rPr lang="fi-FI" i="1" dirty="0"/>
              <a:t>kauppa- + </a:t>
            </a:r>
            <a:r>
              <a:rPr lang="fi-FI" i="1" dirty="0" err="1"/>
              <a:t>Vn</a:t>
            </a:r>
            <a:r>
              <a:rPr lang="fi-FI" i="1" dirty="0"/>
              <a:t> = kauppaan (</a:t>
            </a:r>
            <a:r>
              <a:rPr lang="fi-FI" b="1" i="1" dirty="0"/>
              <a:t>vahva</a:t>
            </a:r>
            <a:r>
              <a:rPr lang="fi-FI" i="1" dirty="0"/>
              <a:t> k-p-t!)</a:t>
            </a:r>
          </a:p>
          <a:p>
            <a:pPr lvl="1"/>
            <a:r>
              <a:rPr lang="fi-FI" i="1" dirty="0"/>
              <a:t>Lapsi kiipeää puu</a:t>
            </a:r>
            <a:r>
              <a:rPr lang="fi-FI" b="1" i="1" dirty="0"/>
              <a:t>hun</a:t>
            </a:r>
            <a:r>
              <a:rPr lang="fi-FI" i="1" dirty="0"/>
              <a:t>.</a:t>
            </a:r>
          </a:p>
          <a:p>
            <a:pPr lvl="2"/>
            <a:r>
              <a:rPr lang="fi-FI" i="1" dirty="0"/>
              <a:t>puu- + </a:t>
            </a:r>
            <a:r>
              <a:rPr lang="fi-FI" i="1" dirty="0" err="1"/>
              <a:t>hVn</a:t>
            </a:r>
            <a:r>
              <a:rPr lang="fi-FI" i="1" dirty="0"/>
              <a:t> = puuhun (lyhyt sana!)</a:t>
            </a:r>
          </a:p>
          <a:p>
            <a:pPr lvl="1"/>
            <a:r>
              <a:rPr lang="fi-FI" i="1" dirty="0"/>
              <a:t>Hanna matkustaa Porvoo</a:t>
            </a:r>
            <a:r>
              <a:rPr lang="fi-FI" b="1" i="1" dirty="0"/>
              <a:t>seen.</a:t>
            </a:r>
          </a:p>
          <a:p>
            <a:pPr lvl="2"/>
            <a:r>
              <a:rPr lang="fi-FI" i="1" dirty="0" err="1"/>
              <a:t>Porvoo-</a:t>
            </a:r>
            <a:r>
              <a:rPr lang="fi-FI" i="1" dirty="0"/>
              <a:t> + </a:t>
            </a:r>
            <a:r>
              <a:rPr lang="fi-FI" i="1" dirty="0" err="1"/>
              <a:t>seen</a:t>
            </a:r>
            <a:r>
              <a:rPr lang="fi-FI" i="1" dirty="0"/>
              <a:t> = Porvooseen (pitkä sana!)</a:t>
            </a:r>
          </a:p>
          <a:p>
            <a:pPr marL="457200" lvl="1" indent="0">
              <a:buNone/>
            </a:pPr>
            <a:endParaRPr lang="fi-FI" b="1" i="1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133DD75-742D-964C-A43C-C8240C51CBA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Allatiivi: -LLE</a:t>
            </a:r>
          </a:p>
          <a:p>
            <a:pPr lvl="1"/>
            <a:r>
              <a:rPr lang="fi-FI" i="1" dirty="0"/>
              <a:t>Antti menee junalla Vantaa</a:t>
            </a:r>
            <a:r>
              <a:rPr lang="fi-FI" b="1" i="1" dirty="0"/>
              <a:t>lle.</a:t>
            </a:r>
          </a:p>
          <a:p>
            <a:pPr lvl="1"/>
            <a:r>
              <a:rPr lang="fi-FI" i="1" dirty="0"/>
              <a:t>Hän juoksee juna-asemalle.</a:t>
            </a:r>
          </a:p>
        </p:txBody>
      </p:sp>
    </p:spTree>
    <p:extLst>
      <p:ext uri="{BB962C8B-B14F-4D97-AF65-F5344CB8AC3E}">
        <p14:creationId xmlns:p14="http://schemas.microsoft.com/office/powerpoint/2010/main" val="4790642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2802625-452A-8F44-AC57-D411E6FC1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MIHIN?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D947319-9FB0-1B42-89B5-5343BC27405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Illatiivi: -</a:t>
            </a:r>
            <a:r>
              <a:rPr lang="fi-FI" dirty="0" err="1"/>
              <a:t>Vn</a:t>
            </a:r>
            <a:r>
              <a:rPr lang="fi-FI" dirty="0"/>
              <a:t>, -</a:t>
            </a:r>
            <a:r>
              <a:rPr lang="fi-FI" dirty="0" err="1"/>
              <a:t>hVn</a:t>
            </a:r>
            <a:r>
              <a:rPr lang="fi-FI" dirty="0"/>
              <a:t>, -</a:t>
            </a:r>
            <a:r>
              <a:rPr lang="fi-FI" dirty="0" err="1"/>
              <a:t>seen</a:t>
            </a:r>
            <a:endParaRPr lang="fi-FI" dirty="0"/>
          </a:p>
          <a:p>
            <a:pPr lvl="1"/>
            <a:r>
              <a:rPr lang="fi-FI" i="1" dirty="0"/>
              <a:t>Lapsi menee koulu</a:t>
            </a:r>
            <a:r>
              <a:rPr lang="fi-FI" b="1" i="1" dirty="0"/>
              <a:t>un</a:t>
            </a:r>
            <a:r>
              <a:rPr lang="fi-FI" i="1" dirty="0"/>
              <a:t>.</a:t>
            </a:r>
          </a:p>
          <a:p>
            <a:pPr lvl="2"/>
            <a:r>
              <a:rPr lang="fi-FI" i="1" dirty="0"/>
              <a:t>koulu- + </a:t>
            </a:r>
            <a:r>
              <a:rPr lang="fi-FI" i="1" dirty="0" err="1"/>
              <a:t>Vn</a:t>
            </a:r>
            <a:r>
              <a:rPr lang="fi-FI" i="1" dirty="0"/>
              <a:t> = kouluun</a:t>
            </a:r>
          </a:p>
          <a:p>
            <a:pPr lvl="1"/>
            <a:r>
              <a:rPr lang="fi-FI" i="1" dirty="0"/>
              <a:t>Minä menen kau</a:t>
            </a:r>
            <a:r>
              <a:rPr lang="fi-FI" b="1" i="1" dirty="0"/>
              <a:t>pp</a:t>
            </a:r>
            <a:r>
              <a:rPr lang="fi-FI" i="1" dirty="0"/>
              <a:t>a</a:t>
            </a:r>
            <a:r>
              <a:rPr lang="fi-FI" b="1" i="1" dirty="0"/>
              <a:t>an. </a:t>
            </a:r>
            <a:endParaRPr lang="fi-FI" i="1" dirty="0"/>
          </a:p>
          <a:p>
            <a:pPr lvl="2"/>
            <a:r>
              <a:rPr lang="fi-FI" i="1" dirty="0"/>
              <a:t>kauppa- + </a:t>
            </a:r>
            <a:r>
              <a:rPr lang="fi-FI" i="1" dirty="0" err="1"/>
              <a:t>Vn</a:t>
            </a:r>
            <a:r>
              <a:rPr lang="fi-FI" i="1" dirty="0"/>
              <a:t> = kauppaan (</a:t>
            </a:r>
            <a:r>
              <a:rPr lang="fi-FI" b="1" i="1" dirty="0"/>
              <a:t>vahva</a:t>
            </a:r>
            <a:r>
              <a:rPr lang="fi-FI" i="1" dirty="0"/>
              <a:t> k-p-t!)</a:t>
            </a:r>
          </a:p>
          <a:p>
            <a:pPr lvl="1"/>
            <a:r>
              <a:rPr lang="fi-FI" i="1" dirty="0"/>
              <a:t>Lapsi kiipeää puu</a:t>
            </a:r>
            <a:r>
              <a:rPr lang="fi-FI" b="1" i="1" dirty="0"/>
              <a:t>hun</a:t>
            </a:r>
            <a:r>
              <a:rPr lang="fi-FI" i="1" dirty="0"/>
              <a:t>.</a:t>
            </a:r>
          </a:p>
          <a:p>
            <a:pPr lvl="2"/>
            <a:r>
              <a:rPr lang="fi-FI" i="1" dirty="0"/>
              <a:t>puu- + </a:t>
            </a:r>
            <a:r>
              <a:rPr lang="fi-FI" i="1" dirty="0" err="1"/>
              <a:t>hVn</a:t>
            </a:r>
            <a:r>
              <a:rPr lang="fi-FI" i="1" dirty="0"/>
              <a:t> = puuhun (lyhyt sana!)</a:t>
            </a:r>
          </a:p>
          <a:p>
            <a:pPr lvl="1"/>
            <a:r>
              <a:rPr lang="fi-FI" i="1" dirty="0"/>
              <a:t>Hanna matkustaa Porvoo</a:t>
            </a:r>
            <a:r>
              <a:rPr lang="fi-FI" b="1" i="1" dirty="0"/>
              <a:t>seen.</a:t>
            </a:r>
          </a:p>
          <a:p>
            <a:pPr lvl="2"/>
            <a:r>
              <a:rPr lang="fi-FI" i="1" dirty="0" err="1"/>
              <a:t>Porvoo-</a:t>
            </a:r>
            <a:r>
              <a:rPr lang="fi-FI" i="1" dirty="0"/>
              <a:t> + </a:t>
            </a:r>
            <a:r>
              <a:rPr lang="fi-FI" i="1" dirty="0" err="1"/>
              <a:t>seen</a:t>
            </a:r>
            <a:r>
              <a:rPr lang="fi-FI" i="1" dirty="0"/>
              <a:t> = Porvooseen (pitkä sana!)</a:t>
            </a:r>
          </a:p>
          <a:p>
            <a:pPr marL="457200" lvl="1" indent="0">
              <a:buNone/>
            </a:pPr>
            <a:endParaRPr lang="fi-FI" b="1" i="1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133DD75-742D-964C-A43C-C8240C51CBA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Allatiivi: -LLE</a:t>
            </a:r>
          </a:p>
          <a:p>
            <a:pPr lvl="1"/>
            <a:r>
              <a:rPr lang="fi-FI" i="1" dirty="0"/>
              <a:t>Antti menee junalla Vantaa</a:t>
            </a:r>
            <a:r>
              <a:rPr lang="fi-FI" b="1" i="1" dirty="0"/>
              <a:t>lle.</a:t>
            </a:r>
          </a:p>
          <a:p>
            <a:pPr lvl="1"/>
            <a:r>
              <a:rPr lang="fi-FI" i="1" dirty="0"/>
              <a:t>Hän juoksee juna-asemalle.</a:t>
            </a:r>
          </a:p>
          <a:p>
            <a:pPr lvl="1"/>
            <a:r>
              <a:rPr lang="fi-FI" i="1" dirty="0"/>
              <a:t>Minä en mene tänään yliopistolle.</a:t>
            </a:r>
          </a:p>
        </p:txBody>
      </p:sp>
    </p:spTree>
    <p:extLst>
      <p:ext uri="{BB962C8B-B14F-4D97-AF65-F5344CB8AC3E}">
        <p14:creationId xmlns:p14="http://schemas.microsoft.com/office/powerpoint/2010/main" val="1104943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82BCABA-9E97-C944-BC5E-AAB5BFADA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PAIKALLISSIJAT: missä? mistä?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B6AFFE0-71AD-E349-BD1B-DDACF977288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/>
              <a:t>S-SARJA (IN)</a:t>
            </a:r>
          </a:p>
          <a:p>
            <a:r>
              <a:rPr lang="fi-FI" dirty="0"/>
              <a:t>INESSIIVI: MISSÄ?</a:t>
            </a:r>
          </a:p>
          <a:p>
            <a:pPr lvl="1"/>
            <a:r>
              <a:rPr lang="fi-FI" dirty="0"/>
              <a:t>-SSA/-SSÄ (IN)</a:t>
            </a:r>
          </a:p>
          <a:p>
            <a:pPr lvl="1"/>
            <a:r>
              <a:rPr lang="fi-FI" i="1" dirty="0"/>
              <a:t>Mikko on talossa</a:t>
            </a:r>
            <a:r>
              <a:rPr lang="fi-FI" dirty="0"/>
              <a:t>. (Mikko is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house</a:t>
            </a:r>
            <a:r>
              <a:rPr lang="fi-FI" dirty="0"/>
              <a:t>.)</a:t>
            </a:r>
          </a:p>
          <a:p>
            <a:pPr marL="457200" lvl="1" indent="0">
              <a:buNone/>
            </a:pPr>
            <a:endParaRPr lang="fi-FI" dirty="0"/>
          </a:p>
          <a:p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B5962682-7443-D04D-88BF-15150A92E4E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dirty="0"/>
              <a:t>L-SARJA (ON, AT)</a:t>
            </a:r>
          </a:p>
        </p:txBody>
      </p:sp>
    </p:spTree>
    <p:extLst>
      <p:ext uri="{BB962C8B-B14F-4D97-AF65-F5344CB8AC3E}">
        <p14:creationId xmlns:p14="http://schemas.microsoft.com/office/powerpoint/2010/main" val="2049882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82BCABA-9E97-C944-BC5E-AAB5BFADA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PAIKALLISSIJAT: missä? mistä?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B6AFFE0-71AD-E349-BD1B-DDACF977288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/>
              <a:t>S-SARJA (IN)</a:t>
            </a:r>
          </a:p>
          <a:p>
            <a:r>
              <a:rPr lang="fi-FI" dirty="0"/>
              <a:t>INESSIIVI: MISSÄ?</a:t>
            </a:r>
          </a:p>
          <a:p>
            <a:pPr lvl="1"/>
            <a:r>
              <a:rPr lang="fi-FI" dirty="0"/>
              <a:t>-SSA/-SSÄ (IN)</a:t>
            </a:r>
          </a:p>
          <a:p>
            <a:pPr lvl="1"/>
            <a:r>
              <a:rPr lang="fi-FI" i="1" dirty="0"/>
              <a:t>Mikko on talossa. </a:t>
            </a:r>
            <a:r>
              <a:rPr lang="fi-FI" dirty="0"/>
              <a:t>(Mikko is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house</a:t>
            </a:r>
            <a:r>
              <a:rPr lang="fi-FI" dirty="0"/>
              <a:t>.)</a:t>
            </a:r>
          </a:p>
          <a:p>
            <a:pPr marL="457200" lvl="1" indent="0">
              <a:buNone/>
            </a:pPr>
            <a:endParaRPr lang="fi-FI" dirty="0"/>
          </a:p>
          <a:p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B5962682-7443-D04D-88BF-15150A92E4E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dirty="0"/>
              <a:t>L-SARJA (ON, AT)</a:t>
            </a:r>
          </a:p>
          <a:p>
            <a:r>
              <a:rPr lang="fi-FI" dirty="0"/>
              <a:t>ADESSIIVI: MISSÄ? MILLÄ?</a:t>
            </a:r>
          </a:p>
          <a:p>
            <a:pPr lvl="1"/>
            <a:r>
              <a:rPr lang="fi-FI" dirty="0"/>
              <a:t>-LLA/-LLÄ (ON, AT)</a:t>
            </a:r>
          </a:p>
          <a:p>
            <a:pPr marL="457200" lvl="1" indent="0">
              <a:buNone/>
            </a:pPr>
            <a:endParaRPr lang="fi-FI" dirty="0"/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12669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82BCABA-9E97-C944-BC5E-AAB5BFADA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PAIKALLISSIJAT: missä? mistä?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B6AFFE0-71AD-E349-BD1B-DDACF977288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/>
              <a:t>S-SARJA (IN)</a:t>
            </a:r>
          </a:p>
          <a:p>
            <a:r>
              <a:rPr lang="fi-FI" dirty="0"/>
              <a:t>INESSIIVI: MISSÄ?</a:t>
            </a:r>
          </a:p>
          <a:p>
            <a:pPr lvl="1"/>
            <a:r>
              <a:rPr lang="fi-FI" dirty="0"/>
              <a:t>-SSA/-SSÄ (IN)</a:t>
            </a:r>
          </a:p>
          <a:p>
            <a:pPr lvl="1"/>
            <a:r>
              <a:rPr lang="fi-FI" i="1" dirty="0"/>
              <a:t>Mikko on talossa. </a:t>
            </a:r>
            <a:r>
              <a:rPr lang="fi-FI" dirty="0"/>
              <a:t>(Mikko is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house</a:t>
            </a:r>
            <a:r>
              <a:rPr lang="fi-FI" dirty="0"/>
              <a:t>.)</a:t>
            </a:r>
          </a:p>
          <a:p>
            <a:pPr marL="457200" lvl="1" indent="0">
              <a:buNone/>
            </a:pPr>
            <a:endParaRPr lang="fi-FI" dirty="0"/>
          </a:p>
          <a:p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B5962682-7443-D04D-88BF-15150A92E4E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dirty="0"/>
              <a:t>L-SARJA (ON, AT)</a:t>
            </a:r>
          </a:p>
          <a:p>
            <a:r>
              <a:rPr lang="fi-FI" dirty="0"/>
              <a:t>ADESSIIVI: MISSÄ? MILLÄ? </a:t>
            </a:r>
          </a:p>
          <a:p>
            <a:pPr lvl="1"/>
            <a:r>
              <a:rPr lang="fi-FI" dirty="0"/>
              <a:t>-LLA/-LLÄ (ON, AT)</a:t>
            </a:r>
          </a:p>
          <a:p>
            <a:pPr lvl="1"/>
            <a:r>
              <a:rPr lang="fi-FI" i="1" dirty="0"/>
              <a:t>Mikko on terassilla. </a:t>
            </a:r>
            <a:r>
              <a:rPr lang="fi-FI" dirty="0"/>
              <a:t>(Mikko is on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terrace</a:t>
            </a:r>
            <a:r>
              <a:rPr lang="fi-FI" dirty="0"/>
              <a:t>.) </a:t>
            </a:r>
          </a:p>
          <a:p>
            <a:pPr marL="457200" lvl="1" indent="0">
              <a:buNone/>
            </a:pPr>
            <a:endParaRPr lang="fi-FI" dirty="0"/>
          </a:p>
          <a:p>
            <a:pPr marL="457200" lvl="1" indent="0">
              <a:buNone/>
            </a:pPr>
            <a:endParaRPr lang="fi-FI" dirty="0"/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93870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82BCABA-9E97-C944-BC5E-AAB5BFADA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PAIKALLISSIJAT: missä? mistä?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B6AFFE0-71AD-E349-BD1B-DDACF977288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/>
              <a:t>S-SARJA (IN)</a:t>
            </a:r>
          </a:p>
          <a:p>
            <a:r>
              <a:rPr lang="fi-FI" dirty="0"/>
              <a:t>INESSIIVI: MISSÄ? </a:t>
            </a:r>
          </a:p>
          <a:p>
            <a:pPr lvl="1"/>
            <a:r>
              <a:rPr lang="fi-FI" dirty="0"/>
              <a:t>-SSA/-SSÄ (IN)</a:t>
            </a:r>
          </a:p>
          <a:p>
            <a:pPr lvl="1"/>
            <a:r>
              <a:rPr lang="fi-FI" i="1" dirty="0"/>
              <a:t>Mikko on talossa. </a:t>
            </a:r>
            <a:r>
              <a:rPr lang="fi-FI" dirty="0"/>
              <a:t>(Mikko is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house</a:t>
            </a:r>
            <a:r>
              <a:rPr lang="fi-FI" dirty="0"/>
              <a:t>.)</a:t>
            </a:r>
          </a:p>
          <a:p>
            <a:r>
              <a:rPr lang="fi-FI" dirty="0"/>
              <a:t>ELATIIVI: MISTÄ?</a:t>
            </a:r>
          </a:p>
          <a:p>
            <a:pPr lvl="1"/>
            <a:r>
              <a:rPr lang="fi-FI" dirty="0"/>
              <a:t>-STA/-STÄ (FROM)</a:t>
            </a:r>
          </a:p>
          <a:p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B5962682-7443-D04D-88BF-15150A92E4E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dirty="0"/>
              <a:t>L-SARJA (ON, AT)</a:t>
            </a:r>
          </a:p>
          <a:p>
            <a:r>
              <a:rPr lang="fi-FI" dirty="0"/>
              <a:t>ADESSIIVI: MISSÄ? MILLÄ? </a:t>
            </a:r>
          </a:p>
          <a:p>
            <a:pPr lvl="1"/>
            <a:r>
              <a:rPr lang="fi-FI" dirty="0"/>
              <a:t>-LLA/-LLÄ (ON, AT)</a:t>
            </a:r>
          </a:p>
          <a:p>
            <a:pPr lvl="1"/>
            <a:r>
              <a:rPr lang="fi-FI" i="1" dirty="0"/>
              <a:t>Mikko on terassilla. </a:t>
            </a:r>
            <a:r>
              <a:rPr lang="fi-FI" dirty="0"/>
              <a:t>(Mikko is on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terrace</a:t>
            </a:r>
            <a:r>
              <a:rPr lang="fi-FI" dirty="0"/>
              <a:t>.) </a:t>
            </a:r>
          </a:p>
        </p:txBody>
      </p:sp>
    </p:spTree>
    <p:extLst>
      <p:ext uri="{BB962C8B-B14F-4D97-AF65-F5344CB8AC3E}">
        <p14:creationId xmlns:p14="http://schemas.microsoft.com/office/powerpoint/2010/main" val="1445598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82BCABA-9E97-C944-BC5E-AAB5BFADA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PAIKALLISSIJAT: missä? mistä?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B6AFFE0-71AD-E349-BD1B-DDACF977288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/>
              <a:t>S-SARJA (IN)</a:t>
            </a:r>
          </a:p>
          <a:p>
            <a:r>
              <a:rPr lang="fi-FI" dirty="0"/>
              <a:t>INESSIIVI: MISSÄ? </a:t>
            </a:r>
          </a:p>
          <a:p>
            <a:pPr lvl="1"/>
            <a:r>
              <a:rPr lang="fi-FI" dirty="0"/>
              <a:t>-SSA/-SSÄ (IN)</a:t>
            </a:r>
          </a:p>
          <a:p>
            <a:pPr lvl="1"/>
            <a:r>
              <a:rPr lang="fi-FI" i="1" dirty="0"/>
              <a:t>Mikko on talossa. </a:t>
            </a:r>
            <a:r>
              <a:rPr lang="fi-FI" dirty="0"/>
              <a:t>(Mikko is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house</a:t>
            </a:r>
            <a:r>
              <a:rPr lang="fi-FI" dirty="0"/>
              <a:t>.)</a:t>
            </a:r>
          </a:p>
          <a:p>
            <a:r>
              <a:rPr lang="fi-FI" dirty="0"/>
              <a:t>ELATIIVI: MISTÄ?</a:t>
            </a:r>
          </a:p>
          <a:p>
            <a:pPr lvl="1"/>
            <a:r>
              <a:rPr lang="fi-FI" dirty="0"/>
              <a:t>-STA/-STÄ (FROM)</a:t>
            </a:r>
          </a:p>
          <a:p>
            <a:pPr lvl="1"/>
            <a:r>
              <a:rPr lang="fi-FI" i="1" dirty="0"/>
              <a:t>Mikko tulee talosta. </a:t>
            </a:r>
            <a:r>
              <a:rPr lang="fi-FI" dirty="0"/>
              <a:t>(Mikko </a:t>
            </a:r>
            <a:r>
              <a:rPr lang="fi-FI" dirty="0" err="1"/>
              <a:t>comes</a:t>
            </a:r>
            <a:r>
              <a:rPr lang="fi-FI" dirty="0"/>
              <a:t> </a:t>
            </a:r>
            <a:r>
              <a:rPr lang="fi-FI" dirty="0" err="1"/>
              <a:t>from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house</a:t>
            </a:r>
            <a:r>
              <a:rPr lang="fi-FI" dirty="0"/>
              <a:t>.)</a:t>
            </a:r>
          </a:p>
          <a:p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B5962682-7443-D04D-88BF-15150A92E4E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dirty="0"/>
              <a:t>L-SARJA (ON, AT)</a:t>
            </a:r>
          </a:p>
          <a:p>
            <a:r>
              <a:rPr lang="fi-FI" dirty="0"/>
              <a:t>ADESSIIVI: MISSÄ? MILLÄ? </a:t>
            </a:r>
          </a:p>
          <a:p>
            <a:pPr lvl="1"/>
            <a:r>
              <a:rPr lang="fi-FI" dirty="0"/>
              <a:t>-LLA/-LLÄ (ON, AT)</a:t>
            </a:r>
          </a:p>
          <a:p>
            <a:pPr lvl="1"/>
            <a:r>
              <a:rPr lang="fi-FI" i="1" dirty="0"/>
              <a:t>Mikko on terassilla. </a:t>
            </a:r>
            <a:r>
              <a:rPr lang="fi-FI" dirty="0"/>
              <a:t>(Mikko is on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terrace</a:t>
            </a:r>
            <a:r>
              <a:rPr lang="fi-FI" dirty="0"/>
              <a:t>.) </a:t>
            </a:r>
          </a:p>
        </p:txBody>
      </p:sp>
    </p:spTree>
    <p:extLst>
      <p:ext uri="{BB962C8B-B14F-4D97-AF65-F5344CB8AC3E}">
        <p14:creationId xmlns:p14="http://schemas.microsoft.com/office/powerpoint/2010/main" val="1919830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82BCABA-9E97-C944-BC5E-AAB5BFADA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PAIKALLISSIJAT: missä? mistä?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B6AFFE0-71AD-E349-BD1B-DDACF977288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/>
              <a:t>S-SARJA (IN)</a:t>
            </a:r>
          </a:p>
          <a:p>
            <a:r>
              <a:rPr lang="fi-FI" dirty="0"/>
              <a:t>INESSIIVI: MISSÄ? </a:t>
            </a:r>
          </a:p>
          <a:p>
            <a:pPr lvl="1"/>
            <a:r>
              <a:rPr lang="fi-FI" dirty="0"/>
              <a:t>-SSA/-SSÄ (IN)</a:t>
            </a:r>
          </a:p>
          <a:p>
            <a:pPr lvl="1"/>
            <a:r>
              <a:rPr lang="fi-FI" i="1" dirty="0"/>
              <a:t>Mikko on talossa. </a:t>
            </a:r>
            <a:r>
              <a:rPr lang="fi-FI" dirty="0"/>
              <a:t>(Mikko is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house</a:t>
            </a:r>
            <a:r>
              <a:rPr lang="fi-FI" dirty="0"/>
              <a:t>.)</a:t>
            </a:r>
          </a:p>
          <a:p>
            <a:r>
              <a:rPr lang="fi-FI" dirty="0"/>
              <a:t>ELATIIVI: MISTÄ?</a:t>
            </a:r>
          </a:p>
          <a:p>
            <a:pPr lvl="1"/>
            <a:r>
              <a:rPr lang="fi-FI" dirty="0"/>
              <a:t>-STA/-STÄ (FROM)</a:t>
            </a:r>
          </a:p>
          <a:p>
            <a:pPr lvl="1"/>
            <a:r>
              <a:rPr lang="fi-FI" i="1" dirty="0"/>
              <a:t>Mikko tulee talosta. </a:t>
            </a:r>
            <a:r>
              <a:rPr lang="fi-FI" dirty="0"/>
              <a:t>(Mikko </a:t>
            </a:r>
            <a:r>
              <a:rPr lang="fi-FI" dirty="0" err="1"/>
              <a:t>comes</a:t>
            </a:r>
            <a:r>
              <a:rPr lang="fi-FI" dirty="0"/>
              <a:t> </a:t>
            </a:r>
            <a:r>
              <a:rPr lang="fi-FI" dirty="0" err="1"/>
              <a:t>from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house</a:t>
            </a:r>
            <a:r>
              <a:rPr lang="fi-FI" dirty="0"/>
              <a:t>.)</a:t>
            </a:r>
          </a:p>
          <a:p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B5962682-7443-D04D-88BF-15150A92E4E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dirty="0"/>
              <a:t>L-SARJA (ON, AT)</a:t>
            </a:r>
          </a:p>
          <a:p>
            <a:r>
              <a:rPr lang="fi-FI" dirty="0"/>
              <a:t>ADESSIIVI: MISSÄ? MILLÄ?</a:t>
            </a:r>
          </a:p>
          <a:p>
            <a:pPr lvl="1"/>
            <a:r>
              <a:rPr lang="fi-FI" dirty="0"/>
              <a:t>-LLA/-LLÄ (ON, AT)</a:t>
            </a:r>
          </a:p>
          <a:p>
            <a:pPr lvl="1"/>
            <a:r>
              <a:rPr lang="fi-FI" i="1" dirty="0"/>
              <a:t>Mikko on terassilla. </a:t>
            </a:r>
            <a:r>
              <a:rPr lang="fi-FI" dirty="0"/>
              <a:t>(Mikko is on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terrace</a:t>
            </a:r>
            <a:r>
              <a:rPr lang="fi-FI" dirty="0"/>
              <a:t>.)</a:t>
            </a:r>
          </a:p>
          <a:p>
            <a:r>
              <a:rPr lang="fi-FI" dirty="0"/>
              <a:t>ABLATIIVI: MISTÄ? MILTÄ?</a:t>
            </a:r>
          </a:p>
          <a:p>
            <a:pPr lvl="1"/>
            <a:r>
              <a:rPr lang="fi-FI" dirty="0"/>
              <a:t>-LTA/-LTÄ (FROM)</a:t>
            </a:r>
          </a:p>
        </p:txBody>
      </p:sp>
    </p:spTree>
    <p:extLst>
      <p:ext uri="{BB962C8B-B14F-4D97-AF65-F5344CB8AC3E}">
        <p14:creationId xmlns:p14="http://schemas.microsoft.com/office/powerpoint/2010/main" val="2096008977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Sketchy_SerifHand">
      <a:majorFont>
        <a:latin typeface="The Serif Hand Black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2151</Words>
  <Application>Microsoft Macintosh PowerPoint</Application>
  <PresentationFormat>Laajakuva</PresentationFormat>
  <Paragraphs>303</Paragraphs>
  <Slides>38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38</vt:i4>
      </vt:variant>
    </vt:vector>
  </HeadingPairs>
  <TitlesOfParts>
    <vt:vector size="42" baseType="lpstr">
      <vt:lpstr>Arial</vt:lpstr>
      <vt:lpstr>The Hand</vt:lpstr>
      <vt:lpstr>The Serif Hand Black</vt:lpstr>
      <vt:lpstr>SketchyVTI</vt:lpstr>
      <vt:lpstr>PAIKALLISSIJAT Missä? Mistä? Mihin?</vt:lpstr>
      <vt:lpstr>PAIKALLISSIJAT: missä? mistä?</vt:lpstr>
      <vt:lpstr>PAIKALLISSIJAT: missä? mistä?</vt:lpstr>
      <vt:lpstr>PAIKALLISSIJAT: missä? mistä?</vt:lpstr>
      <vt:lpstr>PAIKALLISSIJAT: missä? mistä?</vt:lpstr>
      <vt:lpstr>PAIKALLISSIJAT: missä? mistä?</vt:lpstr>
      <vt:lpstr>PAIKALLISSIJAT: missä? mistä?</vt:lpstr>
      <vt:lpstr>PAIKALLISSIJAT: missä? mistä?</vt:lpstr>
      <vt:lpstr>PAIKALLISSIJAT: missä? mistä?</vt:lpstr>
      <vt:lpstr>PAIKALLISSIJAT: missä? mistä?</vt:lpstr>
      <vt:lpstr>PAIKALLISSIJAT: MIHIN?</vt:lpstr>
      <vt:lpstr>PAIKALLISSIJAT: MIHIN?</vt:lpstr>
      <vt:lpstr>PAIKALLISSIJAT: MIHIN?</vt:lpstr>
      <vt:lpstr>PAIKALLISSIJAT: MIHIN?</vt:lpstr>
      <vt:lpstr>PAIKALLISSIJAT: MIHIN?</vt:lpstr>
      <vt:lpstr>-ssa/-ssä   vs.   –lla/-llä</vt:lpstr>
      <vt:lpstr>-ssa/-ssä   vs.   –lla/-llä</vt:lpstr>
      <vt:lpstr>-ssa/-ssä   vs.   –lla/-llä</vt:lpstr>
      <vt:lpstr>-ssa/-ssä   vs.   –lla/-llä</vt:lpstr>
      <vt:lpstr>-ssa/-ssä   vs.   –lla/-llä</vt:lpstr>
      <vt:lpstr>-ssa/-ssä   vs.   –lla/-llä</vt:lpstr>
      <vt:lpstr>-ssa/-ssä   vs.   –lla/-llä</vt:lpstr>
      <vt:lpstr>-ssa/-ssä   vs.   –lla/-llä</vt:lpstr>
      <vt:lpstr>-STA/-STÄ   VS.  -LTA/-LTÄ</vt:lpstr>
      <vt:lpstr>-STA/-STÄ   VS.  -LTA/-LTÄ</vt:lpstr>
      <vt:lpstr>-STA/-STÄ   VS.  -LTA/-LTÄ</vt:lpstr>
      <vt:lpstr>-STA/-STÄ   VS.  -LTA/-LTÄ</vt:lpstr>
      <vt:lpstr>MIHIN?</vt:lpstr>
      <vt:lpstr>MIHIN?</vt:lpstr>
      <vt:lpstr>MIHIN?</vt:lpstr>
      <vt:lpstr>MIHIN?</vt:lpstr>
      <vt:lpstr>MIHIN?</vt:lpstr>
      <vt:lpstr>MIHIN?</vt:lpstr>
      <vt:lpstr>MIHIN?</vt:lpstr>
      <vt:lpstr>MIHIN?</vt:lpstr>
      <vt:lpstr>MIHIN?</vt:lpstr>
      <vt:lpstr>MIHIN?</vt:lpstr>
      <vt:lpstr>MIHIN?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PAIKALLISSIJAT Missä? Mistä? Mihin?</dc:title>
  <dc:creator>Saraheimo, Mari E</dc:creator>
  <cp:lastModifiedBy>Saraheimo, Mari E</cp:lastModifiedBy>
  <cp:revision>10</cp:revision>
  <dcterms:created xsi:type="dcterms:W3CDTF">2020-03-23T09:24:55Z</dcterms:created>
  <dcterms:modified xsi:type="dcterms:W3CDTF">2020-03-23T14:33:49Z</dcterms:modified>
</cp:coreProperties>
</file>