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1" r:id="rId3"/>
    <p:sldId id="309" r:id="rId4"/>
    <p:sldId id="307" r:id="rId5"/>
    <p:sldId id="305" r:id="rId6"/>
    <p:sldId id="306" r:id="rId7"/>
    <p:sldId id="308" r:id="rId8"/>
    <p:sldId id="302" r:id="rId9"/>
    <p:sldId id="303" r:id="rId10"/>
    <p:sldId id="304" r:id="rId11"/>
    <p:sldId id="294" r:id="rId12"/>
    <p:sldId id="296" r:id="rId13"/>
    <p:sldId id="297" r:id="rId14"/>
    <p:sldId id="298" r:id="rId15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3" Type="http://schemas.openxmlformats.org/officeDocument/2006/relationships/slide" Target="slides/slide5.xml"/><Relationship Id="rId7" Type="http://schemas.openxmlformats.org/officeDocument/2006/relationships/slide" Target="slides/slide10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21.6.2022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9987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21.6.2022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6064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4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70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Verotuksen perusteet – Matkat 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r>
              <a:rPr lang="fi-FI">
                <a:solidFill>
                  <a:schemeClr val="tx1"/>
                </a:solidFill>
                <a:latin typeface="Arial" charset="0"/>
              </a:rPr>
              <a:t>2022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Mitä voidaan korvata verovapaasti?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47800"/>
            <a:ext cx="7939087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Erityinen työntekemispaikka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kustannuspäätöksen mukaan 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fi-FI" sz="1600" dirty="0"/>
              <a:t>matkat, päivärahat, ateriakorvaus, majoitus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fi-FI" sz="1800" dirty="0">
              <a:ea typeface="Arial" charset="0"/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Toissijainen työpaikka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matkat ko. paikkakunnalle, kohtuullinen majoitus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b="1" dirty="0">
                <a:solidFill>
                  <a:srgbClr val="ED2939"/>
                </a:solidFill>
              </a:rPr>
              <a:t>EI</a:t>
            </a:r>
            <a:r>
              <a:rPr lang="fi-FI" sz="1800" dirty="0"/>
              <a:t> päivärahaa, </a:t>
            </a:r>
            <a:r>
              <a:rPr lang="fi-FI" sz="1800" dirty="0" err="1"/>
              <a:t>yöpäivärahaa</a:t>
            </a:r>
            <a:r>
              <a:rPr lang="fi-FI" sz="1800" dirty="0"/>
              <a:t> tai ateriakorvausta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Kaksi varsinaista työpaikkaa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ei mitään, jos korvataan </a:t>
            </a:r>
            <a:r>
              <a:rPr lang="fi-FI" sz="1800" dirty="0">
                <a:ea typeface="Arial" charset="0"/>
                <a:cs typeface="Arial" charset="0"/>
              </a:rPr>
              <a:t>→ veronalaista kustannusten korvausta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fi-FI" sz="1800" dirty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Varsinainen työpaikka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ei mitään, jos korvataan </a:t>
            </a:r>
            <a:r>
              <a:rPr lang="fi-FI" sz="1800" dirty="0">
                <a:ea typeface="Arial" charset="0"/>
                <a:cs typeface="Arial" charset="0"/>
              </a:rPr>
              <a:t>→ palkkaa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Asunnon ja työpaikan välinen matka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83575" cy="4419600"/>
          </a:xfrm>
        </p:spPr>
        <p:txBody>
          <a:bodyPr/>
          <a:lstStyle/>
          <a:p>
            <a:pPr eaLnBrk="1" hangingPunct="1"/>
            <a:r>
              <a:rPr lang="fi-FI" dirty="0"/>
              <a:t>Halvimman kulkuneuvon mukaan</a:t>
            </a:r>
          </a:p>
          <a:p>
            <a:pPr eaLnBrk="1" hangingPunct="1"/>
            <a:r>
              <a:rPr lang="fi-FI" dirty="0"/>
              <a:t>Vähennys enintään 7.000 €, omavastuu 750 €</a:t>
            </a:r>
          </a:p>
          <a:p>
            <a:pPr eaLnBrk="1" hangingPunct="1"/>
            <a:r>
              <a:rPr lang="fi-FI" dirty="0"/>
              <a:t>Muun selvityksen puuttuessa arvioidaan työpäiviä olevan 22 / kuukausi ja 11 kk töitä / vuosi</a:t>
            </a:r>
          </a:p>
          <a:p>
            <a:pPr marL="533400" indent="-533400" eaLnBrk="1" hangingPunct="1"/>
            <a:r>
              <a:rPr lang="fi-FI" dirty="0"/>
              <a:t>Matkat vapaa-ajan asunnolta ei vähennyskelpoisia</a:t>
            </a:r>
          </a:p>
          <a:p>
            <a:pPr marL="914400" lvl="1" indent="-457200" eaLnBrk="1" hangingPunct="1"/>
            <a:r>
              <a:rPr lang="fi-FI" dirty="0"/>
              <a:t>Vähennys kuten vakituiselta asunnolta</a:t>
            </a:r>
          </a:p>
          <a:p>
            <a:pPr marL="533400" indent="-533400" eaLnBrk="1" hangingPunct="1"/>
            <a:r>
              <a:rPr lang="fi-FI" dirty="0"/>
              <a:t>2 matkaa / päivä</a:t>
            </a:r>
          </a:p>
          <a:p>
            <a:pPr marL="914400" lvl="1" indent="-457200" eaLnBrk="1" hangingPunct="1"/>
            <a:r>
              <a:rPr lang="fi-FI" dirty="0"/>
              <a:t>Ruokatuntimatka ei vähennyskelpoinen</a:t>
            </a:r>
          </a:p>
          <a:p>
            <a:pPr marL="914400" lvl="1" indent="-457200" eaLnBrk="1" hangingPunct="1"/>
            <a:r>
              <a:rPr lang="fi-FI" dirty="0"/>
              <a:t>Poikkeus: työjaksojen väliin jää usean tunnin tauko</a:t>
            </a:r>
          </a:p>
          <a:p>
            <a:pPr eaLnBrk="1" hangingPunct="1"/>
            <a:r>
              <a:rPr lang="fi-FI" dirty="0"/>
              <a:t>Työnantaja ei voi korvata verovapaasti, voi järjestää verovapaan yhteiskuljetuksen</a:t>
            </a:r>
          </a:p>
          <a:p>
            <a:pPr eaLnBrk="1" hangingPunct="1">
              <a:buFontTx/>
              <a:buNone/>
            </a:pPr>
            <a:endParaRPr lang="fi-FI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1913" y="3152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Halvin kulkuneuvo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620000" cy="4953000"/>
          </a:xfrm>
        </p:spPr>
        <p:txBody>
          <a:bodyPr/>
          <a:lstStyle/>
          <a:p>
            <a:pPr eaLnBrk="1" hangingPunct="1"/>
            <a:r>
              <a:rPr lang="fi-FI" dirty="0"/>
              <a:t>Yleensä linja-auto, juna, raitiovaunu, tms. julkinen liikenneväline</a:t>
            </a:r>
          </a:p>
          <a:p>
            <a:pPr eaLnBrk="1" hangingPunct="1"/>
            <a:r>
              <a:rPr lang="fi-FI" dirty="0"/>
              <a:t>Jos julkista kulkuneuvoa ei ole käytettävissä, voidaan muutakin kulkuneuvoa pitää halvimpana kulkuneuvona</a:t>
            </a:r>
          </a:p>
          <a:p>
            <a:pPr lvl="1" eaLnBrk="1" hangingPunct="1"/>
            <a:r>
              <a:rPr lang="fi-FI" dirty="0"/>
              <a:t>Kävelymatka yhteen suuntaan vähintään 3 km</a:t>
            </a:r>
          </a:p>
          <a:p>
            <a:pPr lvl="1" eaLnBrk="1" hangingPunct="1"/>
            <a:r>
              <a:rPr lang="fi-FI" dirty="0"/>
              <a:t>Odotusaika meno-paluumatkalla vähintään 2 h</a:t>
            </a:r>
          </a:p>
          <a:p>
            <a:pPr lvl="2" eaLnBrk="1" hangingPunct="1"/>
            <a:r>
              <a:rPr lang="fi-FI" dirty="0"/>
              <a:t>matkan kestolla ei merkitystä</a:t>
            </a:r>
          </a:p>
          <a:p>
            <a:pPr lvl="1" eaLnBrk="1" hangingPunct="1"/>
            <a:r>
              <a:rPr lang="fi-FI" dirty="0"/>
              <a:t>Matka tapahtuu klo 0.00 – 05.00.</a:t>
            </a:r>
          </a:p>
          <a:p>
            <a:pPr lvl="1" eaLnBrk="1" hangingPunct="1"/>
            <a:r>
              <a:rPr lang="fi-FI" dirty="0"/>
              <a:t>Invaliditeetti</a:t>
            </a:r>
          </a:p>
          <a:p>
            <a:pPr lvl="1" eaLnBrk="1" hangingPunct="1"/>
            <a:r>
              <a:rPr lang="fi-FI" dirty="0"/>
              <a:t>Oma auto, jolloin Verohallinnon vahvistama vähennys / km.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876800"/>
          </a:xfrm>
        </p:spPr>
        <p:txBody>
          <a:bodyPr/>
          <a:lstStyle/>
          <a:p>
            <a:pPr eaLnBrk="1" hangingPunct="1"/>
            <a:r>
              <a:rPr lang="fi-FI" dirty="0"/>
              <a:t>Oman auton mukaan vähentämisen peruste </a:t>
            </a:r>
            <a:r>
              <a:rPr lang="fi-FI" u="sng" dirty="0"/>
              <a:t>ei</a:t>
            </a:r>
            <a:r>
              <a:rPr lang="fi-FI" dirty="0"/>
              <a:t> ole</a:t>
            </a:r>
          </a:p>
          <a:p>
            <a:pPr lvl="1" eaLnBrk="1" hangingPunct="1"/>
            <a:r>
              <a:rPr lang="fi-FI" dirty="0"/>
              <a:t>Auton tarve työssä</a:t>
            </a:r>
          </a:p>
          <a:p>
            <a:pPr lvl="1" eaLnBrk="1" hangingPunct="1"/>
            <a:r>
              <a:rPr lang="fi-FI" dirty="0"/>
              <a:t>Lasten kuljettaminen tarhaan</a:t>
            </a:r>
          </a:p>
          <a:p>
            <a:pPr lvl="1" eaLnBrk="1" hangingPunct="1"/>
            <a:r>
              <a:rPr lang="fi-FI" dirty="0"/>
              <a:t>Työkalujen kuljettaminen </a:t>
            </a:r>
          </a:p>
          <a:p>
            <a:pPr lvl="2" eaLnBrk="1" hangingPunct="1"/>
            <a:r>
              <a:rPr lang="fi-FI" dirty="0"/>
              <a:t>ks. kuitenkin KHO 14.6.2006/1543 muusikosta. </a:t>
            </a:r>
          </a:p>
          <a:p>
            <a:pPr eaLnBrk="1" hangingPunct="1"/>
            <a:r>
              <a:rPr lang="fi-FI" dirty="0"/>
              <a:t>Julkinen kulkuneuvo voi käydä osan matkaa.</a:t>
            </a:r>
          </a:p>
          <a:p>
            <a:pPr lvl="1" eaLnBrk="1" hangingPunct="1"/>
            <a:r>
              <a:rPr lang="fi-FI" dirty="0"/>
              <a:t>Edellytyksenä on, että autolle (tai muulle kulkuvälineelle) löytyy turvallinen pysäköintipaikka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fi-FI" dirty="0"/>
              <a:t>Halvin kulkuneuvo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Halvin kulkuneuvo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88300" cy="4135438"/>
          </a:xfrm>
        </p:spPr>
        <p:txBody>
          <a:bodyPr/>
          <a:lstStyle/>
          <a:p>
            <a:pPr eaLnBrk="1" hangingPunct="1"/>
            <a:r>
              <a:rPr lang="fi-FI" dirty="0"/>
              <a:t>Vuorotyöläisen halvin kulkuneuvo oma auto niinä työvuoroina, joihin</a:t>
            </a:r>
          </a:p>
          <a:p>
            <a:pPr lvl="1" eaLnBrk="1" hangingPunct="1"/>
            <a:r>
              <a:rPr lang="fi-FI" dirty="0"/>
              <a:t>Julkista liikennettä ei ollut lainkaan tai</a:t>
            </a:r>
          </a:p>
          <a:p>
            <a:pPr lvl="1" eaLnBrk="1" hangingPunct="1"/>
            <a:r>
              <a:rPr lang="fi-FI" dirty="0"/>
              <a:t>Joilla meno- tai paluumatkaa ei voinut suorittaa julkisella kulkuneuvolla.</a:t>
            </a:r>
          </a:p>
          <a:p>
            <a:pPr lvl="1" eaLnBrk="1" hangingPunct="1"/>
            <a:r>
              <a:rPr lang="fi-FI" dirty="0"/>
              <a:t>Edellyttää selvitystä työvuoroista.</a:t>
            </a:r>
          </a:p>
          <a:p>
            <a:pPr eaLnBrk="1" hangingPunct="1"/>
            <a:r>
              <a:rPr lang="fi-FI" dirty="0"/>
              <a:t>Julkisilla pitää päästä kulkemaan molempiin suuntiin</a:t>
            </a:r>
          </a:p>
          <a:p>
            <a:pPr eaLnBrk="1" hangingPunct="1"/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7056438" cy="750888"/>
          </a:xfrm>
        </p:spPr>
        <p:txBody>
          <a:bodyPr/>
          <a:lstStyle/>
          <a:p>
            <a:pPr eaLnBrk="1" hangingPunct="1"/>
            <a:r>
              <a:rPr lang="fi-FI" dirty="0"/>
              <a:t>Matkan käsitteitä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981075"/>
            <a:ext cx="7620000" cy="51117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endParaRPr lang="fi-FI" sz="2000" dirty="0"/>
          </a:p>
          <a:p>
            <a:pPr marL="533400" indent="-533400" eaLnBrk="1" hangingPunct="1">
              <a:buFontTx/>
              <a:buAutoNum type="arabicPeriod"/>
            </a:pPr>
            <a:endParaRPr lang="fi-FI" sz="2000" dirty="0"/>
          </a:p>
          <a:p>
            <a:pPr marL="533400" indent="-533400" eaLnBrk="1" hangingPunct="1">
              <a:buFontTx/>
              <a:buAutoNum type="arabicPeriod"/>
            </a:pPr>
            <a:r>
              <a:rPr lang="fi-FI" sz="2000" dirty="0"/>
              <a:t>Työmatka</a:t>
            </a:r>
          </a:p>
          <a:p>
            <a:pPr marL="914400" lvl="1" indent="-457200" eaLnBrk="1" hangingPunct="1">
              <a:buNone/>
            </a:pPr>
            <a:endParaRPr lang="fi-FI" dirty="0"/>
          </a:p>
          <a:p>
            <a:pPr marL="533400" indent="-533400" eaLnBrk="1" hangingPunct="1">
              <a:buFontTx/>
              <a:buAutoNum type="arabicPeriod"/>
            </a:pPr>
            <a:r>
              <a:rPr lang="fi-FI" sz="2000" dirty="0"/>
              <a:t>Matka toissijaiselle työpaikalle</a:t>
            </a:r>
          </a:p>
          <a:p>
            <a:pPr marL="914400" lvl="1" indent="-457200" eaLnBrk="1" hangingPunct="1">
              <a:buFontTx/>
              <a:buAutoNum type="arabicPeriod"/>
            </a:pPr>
            <a:endParaRPr lang="fi-FI" dirty="0"/>
          </a:p>
          <a:p>
            <a:pPr marL="533400" indent="-533400" eaLnBrk="1" hangingPunct="1">
              <a:buFontTx/>
              <a:buAutoNum type="arabicPeriod"/>
            </a:pPr>
            <a:r>
              <a:rPr lang="fi-FI" sz="2000" dirty="0"/>
              <a:t>Kahden varsinaisen työpaikan välinen matka</a:t>
            </a:r>
          </a:p>
          <a:p>
            <a:pPr marL="533400" indent="-533400" eaLnBrk="1" hangingPunct="1">
              <a:buFontTx/>
              <a:buAutoNum type="arabicPeriod"/>
            </a:pPr>
            <a:endParaRPr lang="fi-FI" sz="2000" dirty="0"/>
          </a:p>
          <a:p>
            <a:pPr marL="533400" indent="-533400" eaLnBrk="1" hangingPunct="1">
              <a:buFontTx/>
              <a:buAutoNum type="arabicPeriod"/>
            </a:pPr>
            <a:r>
              <a:rPr lang="fi-FI" sz="2000" dirty="0"/>
              <a:t>Asunnon ja työpaikan välinen matka</a:t>
            </a:r>
          </a:p>
          <a:p>
            <a:pPr marL="533400" indent="-533400" eaLnBrk="1" hangingPunct="1">
              <a:buNone/>
            </a:pPr>
            <a:endParaRPr lang="fi-FI" sz="2000" dirty="0"/>
          </a:p>
          <a:p>
            <a:pPr marL="533400" indent="-533400" eaLnBrk="1" hangingPunct="1"/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Mitä voidaan korvata verovapaasti?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47800"/>
            <a:ext cx="7939087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Erityinen työntekemispaikka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kustannuspäätöksen mukaan 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fi-FI" sz="1600" dirty="0"/>
              <a:t>matkat, päivärahat, ateriakorvaus, majoitus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fi-FI" sz="1800" dirty="0">
              <a:ea typeface="Arial" charset="0"/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Toissijainen työpaikka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matkat ko. paikkakunnalle, kohtuullinen majoitus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b="1" dirty="0">
                <a:solidFill>
                  <a:srgbClr val="ED2939"/>
                </a:solidFill>
              </a:rPr>
              <a:t>EI</a:t>
            </a:r>
            <a:r>
              <a:rPr lang="fi-FI" sz="1800" dirty="0"/>
              <a:t> päivärahaa, </a:t>
            </a:r>
            <a:r>
              <a:rPr lang="fi-FI" sz="1800" dirty="0" err="1"/>
              <a:t>yöpäivärahaa</a:t>
            </a:r>
            <a:r>
              <a:rPr lang="fi-FI" sz="1800" dirty="0"/>
              <a:t> tai ateriakorvausta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Kaksi varsinaista työpaikkaa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ei mitään, jos korvataan </a:t>
            </a:r>
            <a:r>
              <a:rPr lang="fi-FI" sz="1800" dirty="0">
                <a:ea typeface="Arial" charset="0"/>
                <a:cs typeface="Arial" charset="0"/>
              </a:rPr>
              <a:t>→ veronalaista kustannusten korvausta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fi-FI" sz="1800" dirty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fi-FI" sz="1800" dirty="0"/>
              <a:t>Varsinainen työpaikka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fi-FI" sz="1800" dirty="0"/>
              <a:t>ei mitään, jos korvataan </a:t>
            </a:r>
            <a:r>
              <a:rPr lang="fi-FI" sz="1800" dirty="0">
                <a:ea typeface="Arial" charset="0"/>
                <a:cs typeface="Arial" charset="0"/>
              </a:rPr>
              <a:t>→ palkkaa</a:t>
            </a:r>
          </a:p>
        </p:txBody>
      </p:sp>
    </p:spTree>
    <p:extLst>
      <p:ext uri="{BB962C8B-B14F-4D97-AF65-F5344CB8AC3E}">
        <p14:creationId xmlns:p14="http://schemas.microsoft.com/office/powerpoint/2010/main" val="148242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j0311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4150" y="3708400"/>
            <a:ext cx="1825625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j03113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5300" y="338138"/>
            <a:ext cx="180498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j031133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276600"/>
            <a:ext cx="182562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31875" y="4573588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Koti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172200" y="2209800"/>
            <a:ext cx="2619449" cy="92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Toimisto 1 (4/5)</a:t>
            </a:r>
          </a:p>
          <a:p>
            <a:pPr algn="ctr"/>
            <a:r>
              <a:rPr lang="fi-FI" sz="1800" b="1" u="sng" dirty="0">
                <a:solidFill>
                  <a:srgbClr val="D58B00"/>
                </a:solidFill>
                <a:latin typeface="Arial" charset="0"/>
              </a:rPr>
              <a:t>Varsinainen </a:t>
            </a:r>
            <a:r>
              <a:rPr lang="fi-FI" sz="1800" b="1" dirty="0">
                <a:solidFill>
                  <a:srgbClr val="D58B00"/>
                </a:solidFill>
                <a:latin typeface="Arial" charset="0"/>
              </a:rPr>
              <a:t>työpaikka</a:t>
            </a:r>
          </a:p>
          <a:p>
            <a:pPr algn="ctr"/>
            <a:r>
              <a:rPr lang="fi-FI" b="1" dirty="0">
                <a:solidFill>
                  <a:srgbClr val="D58B00"/>
                </a:solidFill>
              </a:rPr>
              <a:t>Hki</a:t>
            </a:r>
            <a:endParaRPr lang="fi-FI" sz="1800" b="1" dirty="0">
              <a:solidFill>
                <a:srgbClr val="D58B00"/>
              </a:solidFill>
              <a:latin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694157" y="5148263"/>
            <a:ext cx="3299235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Asiakas</a:t>
            </a:r>
          </a:p>
          <a:p>
            <a:pPr algn="ctr"/>
            <a:r>
              <a:rPr lang="fi-FI" sz="1800" b="1" u="sng" dirty="0">
                <a:solidFill>
                  <a:schemeClr val="accent2"/>
                </a:solidFill>
                <a:latin typeface="Arial" charset="0"/>
              </a:rPr>
              <a:t>Erityinen </a:t>
            </a:r>
            <a:r>
              <a:rPr lang="fi-FI" sz="1800" b="1" dirty="0" err="1">
                <a:solidFill>
                  <a:schemeClr val="accent2"/>
                </a:solidFill>
                <a:latin typeface="Arial" charset="0"/>
              </a:rPr>
              <a:t>työntekemispaikka</a:t>
            </a:r>
            <a:endParaRPr lang="fi-FI" sz="18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971800" y="5181600"/>
            <a:ext cx="1247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Työmatka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124200" y="3733800"/>
            <a:ext cx="261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Asunnon ja työpaikan </a:t>
            </a:r>
          </a:p>
          <a:p>
            <a:pPr algn="ctr"/>
            <a:r>
              <a:rPr lang="fi-FI" sz="1800" b="1" dirty="0">
                <a:latin typeface="Arial" charset="0"/>
              </a:rPr>
              <a:t>välinen matka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797300" y="2916238"/>
            <a:ext cx="2305050" cy="50323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221037" y="3635375"/>
            <a:ext cx="3024188" cy="12239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294062" y="3708400"/>
            <a:ext cx="2951163" cy="115093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3294062" y="3708400"/>
            <a:ext cx="3095625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112963" y="4645025"/>
            <a:ext cx="3602037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2328862" y="2819399"/>
            <a:ext cx="3843338" cy="1249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172200" y="3200400"/>
            <a:ext cx="1247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Työmatka</a:t>
            </a: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V="1">
            <a:off x="7542212" y="3132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2895600" y="3657600"/>
            <a:ext cx="2808287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500" name="Oval 20"/>
          <p:cNvSpPr>
            <a:spLocks noChangeArrowheads="1"/>
          </p:cNvSpPr>
          <p:nvPr/>
        </p:nvSpPr>
        <p:spPr bwMode="auto">
          <a:xfrm>
            <a:off x="2870200" y="5078412"/>
            <a:ext cx="14398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501" name="Oval 21"/>
          <p:cNvSpPr>
            <a:spLocks noChangeArrowheads="1"/>
          </p:cNvSpPr>
          <p:nvPr/>
        </p:nvSpPr>
        <p:spPr bwMode="auto">
          <a:xfrm>
            <a:off x="6172200" y="3124200"/>
            <a:ext cx="1366837" cy="504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Otsikk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23" name="Picture 4" descr="j03113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"/>
            <a:ext cx="1359033" cy="1369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74120" y="1643062"/>
            <a:ext cx="3049017" cy="92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b="1" dirty="0">
                <a:latin typeface="Arial" charset="0"/>
              </a:rPr>
              <a:t>Toimisto 2 (1/5)</a:t>
            </a:r>
          </a:p>
          <a:p>
            <a:pPr algn="ctr"/>
            <a:r>
              <a:rPr lang="fi-FI" b="1" u="sng" dirty="0">
                <a:solidFill>
                  <a:srgbClr val="D58B00"/>
                </a:solidFill>
              </a:rPr>
              <a:t>T</a:t>
            </a:r>
            <a:r>
              <a:rPr lang="fi-FI" sz="1800" b="1" u="sng" dirty="0">
                <a:solidFill>
                  <a:srgbClr val="D58B00"/>
                </a:solidFill>
                <a:latin typeface="Arial" charset="0"/>
              </a:rPr>
              <a:t>oissijainen </a:t>
            </a:r>
            <a:r>
              <a:rPr lang="fi-FI" sz="1800" b="1" dirty="0">
                <a:solidFill>
                  <a:srgbClr val="D58B00"/>
                </a:solidFill>
                <a:latin typeface="Arial" charset="0"/>
              </a:rPr>
              <a:t>työpaikka</a:t>
            </a:r>
          </a:p>
          <a:p>
            <a:pPr algn="ctr"/>
            <a:r>
              <a:rPr lang="fi-FI" b="1" dirty="0">
                <a:solidFill>
                  <a:srgbClr val="D58B00"/>
                </a:solidFill>
              </a:rPr>
              <a:t>Tre (jos Hki &gt; varsinainen)</a:t>
            </a:r>
            <a:endParaRPr lang="fi-FI" sz="1800" b="1" dirty="0">
              <a:solidFill>
                <a:srgbClr val="D58B00"/>
              </a:solidFill>
              <a:latin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905000" y="2514600"/>
            <a:ext cx="3530406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fi-FI" b="1" dirty="0"/>
              <a:t>M</a:t>
            </a:r>
            <a:r>
              <a:rPr lang="fi-FI" sz="1800" b="1" dirty="0">
                <a:latin typeface="Arial" charset="0"/>
              </a:rPr>
              <a:t>atka toissijaiselle työpaikalle</a:t>
            </a: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971800" y="2133600"/>
            <a:ext cx="3200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828800" y="2438400"/>
            <a:ext cx="3657600" cy="560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Varsinainen työpaikka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fi-FI" sz="2000" dirty="0"/>
          </a:p>
          <a:p>
            <a:pPr eaLnBrk="1" hangingPunct="1">
              <a:lnSpc>
                <a:spcPct val="90000"/>
              </a:lnSpc>
            </a:pPr>
            <a:r>
              <a:rPr lang="fi-FI" sz="2000" dirty="0"/>
              <a:t>Paikka, jossa palkansaaja työskentelee vakituisesti</a:t>
            </a:r>
          </a:p>
          <a:p>
            <a:pPr eaLnBrk="1" hangingPunct="1">
              <a:lnSpc>
                <a:spcPct val="90000"/>
              </a:lnSpc>
            </a:pPr>
            <a:endParaRPr lang="fi-FI" sz="2000" dirty="0"/>
          </a:p>
          <a:p>
            <a:pPr eaLnBrk="1" hangingPunct="1">
              <a:lnSpc>
                <a:spcPct val="90000"/>
              </a:lnSpc>
            </a:pPr>
            <a:r>
              <a:rPr lang="fi-FI" sz="2000" dirty="0"/>
              <a:t>Liikkuva työ</a:t>
            </a:r>
          </a:p>
          <a:p>
            <a:pPr lvl="1" eaLnBrk="1" hangingPunct="1">
              <a:lnSpc>
                <a:spcPct val="90000"/>
              </a:lnSpc>
            </a:pPr>
            <a:r>
              <a:rPr lang="fi-FI" dirty="0"/>
              <a:t>Paikka, josta hakee työmääräykset, säilyttää työasusteita tai työvälineitä</a:t>
            </a:r>
          </a:p>
          <a:p>
            <a:pPr lvl="1" eaLnBrk="1" hangingPunct="1">
              <a:lnSpc>
                <a:spcPct val="90000"/>
              </a:lnSpc>
            </a:pPr>
            <a:endParaRPr lang="fi-FI" dirty="0"/>
          </a:p>
          <a:p>
            <a:pPr eaLnBrk="1" hangingPunct="1">
              <a:lnSpc>
                <a:spcPct val="90000"/>
              </a:lnSpc>
            </a:pPr>
            <a:r>
              <a:rPr lang="fi-FI" sz="2000" dirty="0"/>
              <a:t>Myös lyhytaikainen työ</a:t>
            </a:r>
          </a:p>
          <a:p>
            <a:pPr lvl="1" eaLnBrk="1" hangingPunct="1">
              <a:lnSpc>
                <a:spcPct val="90000"/>
              </a:lnSpc>
            </a:pPr>
            <a:r>
              <a:rPr lang="fi-FI" dirty="0"/>
              <a:t>Kesätyö tai sijaisuus, esim. keikkalääkärit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Erityinen </a:t>
            </a:r>
            <a:r>
              <a:rPr lang="fi-FI" dirty="0" err="1"/>
              <a:t>työntekemispaikka</a:t>
            </a:r>
            <a:endParaRPr lang="fi-FI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001000" cy="4572000"/>
          </a:xfrm>
        </p:spPr>
        <p:txBody>
          <a:bodyPr/>
          <a:lstStyle/>
          <a:p>
            <a:pPr eaLnBrk="1" hangingPunct="1"/>
            <a:r>
              <a:rPr lang="fi-FI" sz="2000" dirty="0"/>
              <a:t>Palkansaaja työskentelee </a:t>
            </a:r>
            <a:r>
              <a:rPr lang="fi-FI" sz="2000" i="1" dirty="0"/>
              <a:t>tilapäisesti</a:t>
            </a:r>
            <a:endParaRPr lang="fi-FI" sz="2000" dirty="0"/>
          </a:p>
          <a:p>
            <a:pPr eaLnBrk="1" hangingPunct="1"/>
            <a:endParaRPr lang="fi-FI" sz="2000" dirty="0"/>
          </a:p>
          <a:p>
            <a:pPr eaLnBrk="1" hangingPunct="1"/>
            <a:r>
              <a:rPr lang="fi-FI" sz="2000" dirty="0"/>
              <a:t>Muulla kuin varsinaisella työpaikalla</a:t>
            </a:r>
          </a:p>
          <a:p>
            <a:pPr lvl="1" eaLnBrk="1" hangingPunct="1"/>
            <a:r>
              <a:rPr lang="fi-FI" dirty="0"/>
              <a:t>työkohde tilapäinen</a:t>
            </a:r>
          </a:p>
          <a:p>
            <a:pPr lvl="1" eaLnBrk="1" hangingPunct="1"/>
            <a:r>
              <a:rPr lang="fi-FI" dirty="0"/>
              <a:t>varsinainen työpaikka säilyy lähtöpaikassa</a:t>
            </a:r>
          </a:p>
          <a:p>
            <a:pPr lvl="1" eaLnBrk="1" hangingPunct="1"/>
            <a:endParaRPr lang="fi-FI" dirty="0"/>
          </a:p>
          <a:p>
            <a:pPr eaLnBrk="1" hangingPunct="1"/>
            <a:r>
              <a:rPr lang="fi-FI" sz="2000" dirty="0"/>
              <a:t>Tilapäinen sivutoimi </a:t>
            </a:r>
            <a:r>
              <a:rPr lang="fi-FI" sz="2000" dirty="0">
                <a:ea typeface="Arial" charset="0"/>
                <a:cs typeface="Arial" charset="0"/>
              </a:rPr>
              <a:t>→ erityinen </a:t>
            </a:r>
            <a:r>
              <a:rPr lang="fi-FI" sz="2000" dirty="0" err="1">
                <a:ea typeface="Arial" charset="0"/>
                <a:cs typeface="Arial" charset="0"/>
              </a:rPr>
              <a:t>työntekemispaikka</a:t>
            </a:r>
            <a:endParaRPr lang="fi-FI" sz="2000" dirty="0">
              <a:ea typeface="Arial" charset="0"/>
              <a:cs typeface="Arial" charset="0"/>
            </a:endParaRPr>
          </a:p>
          <a:p>
            <a:pPr lvl="1" eaLnBrk="1" hangingPunct="1"/>
            <a:r>
              <a:rPr lang="fi-FI" dirty="0">
                <a:ea typeface="Arial" charset="0"/>
                <a:cs typeface="Arial" charset="0"/>
              </a:rPr>
              <a:t>Esim. opettaja opettaa kurssin kansalaisopistossa</a:t>
            </a:r>
          </a:p>
          <a:p>
            <a:pPr lvl="1" eaLnBrk="1" hangingPunct="1"/>
            <a:r>
              <a:rPr lang="fi-FI" dirty="0">
                <a:ea typeface="Arial" charset="0"/>
                <a:cs typeface="Arial" charset="0"/>
              </a:rPr>
              <a:t>Laitosteatterissa työskentelevä näyttelijä keikkatyö kesäteatterissa</a:t>
            </a:r>
          </a:p>
          <a:p>
            <a:pPr lvl="2" eaLnBrk="1" hangingPunct="1"/>
            <a:r>
              <a:rPr lang="fi-FI" dirty="0">
                <a:ea typeface="Arial" charset="0"/>
                <a:cs typeface="Arial" charset="0"/>
              </a:rPr>
              <a:t>Osoitettava, että on päätyö toisaalla, ellei &gt; varsinainen</a:t>
            </a:r>
          </a:p>
          <a:p>
            <a:pPr lvl="1" eaLnBrk="1" hangingPunct="1"/>
            <a:endParaRPr lang="fi-FI" dirty="0">
              <a:ea typeface="Arial" charset="0"/>
              <a:cs typeface="Arial" charset="0"/>
            </a:endParaRPr>
          </a:p>
          <a:p>
            <a:pPr lvl="1" eaLnBrk="1" hangingPunct="1"/>
            <a:endParaRPr lang="fi-FI" dirty="0"/>
          </a:p>
          <a:p>
            <a:pPr lvl="1" eaLnBrk="1" hangingPunct="1"/>
            <a:endParaRPr lang="fi-FI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Toissijainen työpaikka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dirty="0"/>
              <a:t>Palkansaaja työskentelee säännöllisesti</a:t>
            </a:r>
          </a:p>
          <a:p>
            <a:pPr lvl="1" eaLnBrk="1" hangingPunct="1"/>
            <a:r>
              <a:rPr lang="fi-FI" dirty="0"/>
              <a:t>Työnantajan tai tämän kanssa samaan intressipiiriin kuuluvan vakituinen toimipaikka</a:t>
            </a:r>
          </a:p>
          <a:p>
            <a:pPr lvl="1" eaLnBrk="1" hangingPunct="1"/>
            <a:r>
              <a:rPr lang="fi-FI" dirty="0"/>
              <a:t>Sijaitsee toisella paikkakunnalla tai toisessa valtiossa kuin työntekijän ensisijaisena pidettävä varsinainen työpaikka</a:t>
            </a:r>
          </a:p>
          <a:p>
            <a:pPr lvl="2" eaLnBrk="1" hangingPunct="1"/>
            <a:r>
              <a:rPr lang="fi-FI" dirty="0"/>
              <a:t>Jos sama paikkakunta &gt; varsinainen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7056438" cy="685800"/>
          </a:xfrm>
        </p:spPr>
        <p:txBody>
          <a:bodyPr/>
          <a:lstStyle/>
          <a:p>
            <a:pPr eaLnBrk="1" hangingPunct="1"/>
            <a:r>
              <a:rPr lang="fi-FI" dirty="0"/>
              <a:t>Työmatka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990600"/>
            <a:ext cx="7620000" cy="51133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i-FI" sz="2000" dirty="0"/>
          </a:p>
          <a:p>
            <a:pPr eaLnBrk="1" hangingPunct="1"/>
            <a:r>
              <a:rPr lang="fi-FI" sz="2000" u="sng" dirty="0"/>
              <a:t>tilapäinen </a:t>
            </a:r>
            <a:r>
              <a:rPr lang="fi-FI" sz="2000" dirty="0"/>
              <a:t>matka, </a:t>
            </a:r>
          </a:p>
          <a:p>
            <a:pPr eaLnBrk="1" hangingPunct="1"/>
            <a:r>
              <a:rPr lang="fi-FI" sz="2000" dirty="0"/>
              <a:t>työtehtävien hoitamiseksi </a:t>
            </a:r>
          </a:p>
          <a:p>
            <a:pPr eaLnBrk="1" hangingPunct="1"/>
            <a:r>
              <a:rPr lang="fi-FI" sz="2000" u="sng" dirty="0"/>
              <a:t>erityiselle </a:t>
            </a:r>
            <a:r>
              <a:rPr lang="fi-FI" sz="2000" dirty="0" err="1"/>
              <a:t>työntekemispaikalle</a:t>
            </a:r>
            <a:endParaRPr lang="fi-FI" sz="2000" dirty="0"/>
          </a:p>
          <a:p>
            <a:pPr eaLnBrk="1" hangingPunct="1"/>
            <a:endParaRPr lang="fi-FI" sz="2000" dirty="0"/>
          </a:p>
          <a:p>
            <a:pPr lvl="1" eaLnBrk="1" hangingPunct="1"/>
            <a:r>
              <a:rPr lang="fi-FI" sz="1600" dirty="0"/>
              <a:t>Matkakustannusten korvauksen tarkoitus kattaa työmatkasta aiheutuneet kustannukset</a:t>
            </a:r>
          </a:p>
          <a:p>
            <a:pPr eaLnBrk="1" hangingPunct="1"/>
            <a:endParaRPr lang="fi-FI" sz="2000" dirty="0"/>
          </a:p>
          <a:p>
            <a:pPr eaLnBrk="1" hangingPunct="1"/>
            <a:r>
              <a:rPr lang="fi-FI" sz="2000" dirty="0"/>
              <a:t>Työmatka voi alkaa varsinaiselta työpaikalta, asunnolta tai toissijaiselta työpaikalta</a:t>
            </a:r>
          </a:p>
          <a:p>
            <a:pPr eaLnBrk="1" hangingPunct="1"/>
            <a:endParaRPr lang="fi-FI" sz="2000" dirty="0"/>
          </a:p>
          <a:p>
            <a:pPr eaLnBrk="1" hangingPunct="1"/>
            <a:r>
              <a:rPr lang="fi-FI" sz="2000" dirty="0"/>
              <a:t>Jos TA ei korvaa, verovelvollinen TT voi vähentää omassa verotuksessa tulonhankkimiskuluina (ei omavastuuta, ei halvimman kulkuneuvon vaatimusta)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988300" cy="1081088"/>
          </a:xfrm>
        </p:spPr>
        <p:txBody>
          <a:bodyPr/>
          <a:lstStyle/>
          <a:p>
            <a:pPr eaLnBrk="1" hangingPunct="1"/>
            <a:r>
              <a:rPr lang="fi-FI" dirty="0"/>
              <a:t>Ei työmatkoja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1600200"/>
            <a:ext cx="7988300" cy="4135438"/>
          </a:xfrm>
        </p:spPr>
        <p:txBody>
          <a:bodyPr/>
          <a:lstStyle/>
          <a:p>
            <a:pPr eaLnBrk="1" hangingPunct="1"/>
            <a:r>
              <a:rPr lang="fi-FI" sz="2000" dirty="0"/>
              <a:t>Asunnon ja varsinaisen työpaikan väliset matkat</a:t>
            </a:r>
          </a:p>
          <a:p>
            <a:pPr eaLnBrk="1" hangingPunct="1"/>
            <a:endParaRPr lang="fi-FI" sz="2000" dirty="0"/>
          </a:p>
          <a:p>
            <a:pPr eaLnBrk="1" hangingPunct="1"/>
            <a:r>
              <a:rPr lang="fi-FI" sz="2000" dirty="0"/>
              <a:t>Työkomennuksen aikana tehdyt viikonloppumatkat, ellei työkomennus katkea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lto_economics">
  <a:themeElements>
    <a:clrScheme name="Polttopist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</TotalTime>
  <Words>537</Words>
  <Application>Microsoft Macintosh PowerPoint</Application>
  <PresentationFormat>Näytössä katseltava diaesitys (4:3)</PresentationFormat>
  <Paragraphs>128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Symbol</vt:lpstr>
      <vt:lpstr>aalto_economics</vt:lpstr>
      <vt:lpstr>Verotuksen perusteet – Matkat </vt:lpstr>
      <vt:lpstr>Matkan käsitteitä</vt:lpstr>
      <vt:lpstr>Mitä voidaan korvata verovapaasti?</vt:lpstr>
      <vt:lpstr>PowerPoint-esitys</vt:lpstr>
      <vt:lpstr>Varsinainen työpaikka </vt:lpstr>
      <vt:lpstr>Erityinen työntekemispaikka</vt:lpstr>
      <vt:lpstr>Toissijainen työpaikka </vt:lpstr>
      <vt:lpstr>Työmatka</vt:lpstr>
      <vt:lpstr>Ei työmatkoja</vt:lpstr>
      <vt:lpstr>Mitä voidaan korvata verovapaasti?</vt:lpstr>
      <vt:lpstr>Asunnon ja työpaikan välinen matka</vt:lpstr>
      <vt:lpstr>Halvin kulkuneuvo</vt:lpstr>
      <vt:lpstr>Halvin kulkuneuvo</vt:lpstr>
      <vt:lpstr>Halvin kulkuneuvo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Ilkka Lahti</cp:lastModifiedBy>
  <cp:revision>60</cp:revision>
  <dcterms:created xsi:type="dcterms:W3CDTF">2014-08-18T06:43:41Z</dcterms:created>
  <dcterms:modified xsi:type="dcterms:W3CDTF">2022-06-21T09:08:50Z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