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9" r:id="rId4"/>
    <p:sldId id="307" r:id="rId5"/>
    <p:sldId id="305" r:id="rId6"/>
    <p:sldId id="306" r:id="rId7"/>
    <p:sldId id="308" r:id="rId8"/>
    <p:sldId id="302" r:id="rId9"/>
    <p:sldId id="303" r:id="rId10"/>
    <p:sldId id="304" r:id="rId11"/>
    <p:sldId id="294" r:id="rId12"/>
    <p:sldId id="296" r:id="rId13"/>
    <p:sldId id="297" r:id="rId14"/>
    <p:sldId id="298" r:id="rId15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21.6.2022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98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21.6.2022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7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Matkat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2022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Asunnon ja työpaikan välinen matka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83575" cy="4419600"/>
          </a:xfrm>
        </p:spPr>
        <p:txBody>
          <a:bodyPr/>
          <a:lstStyle/>
          <a:p>
            <a:pPr eaLnBrk="1" hangingPunct="1"/>
            <a:r>
              <a:rPr lang="fi-FI" dirty="0"/>
              <a:t>Halvimman kulkuneuvon mukaan</a:t>
            </a:r>
          </a:p>
          <a:p>
            <a:pPr eaLnBrk="1" hangingPunct="1"/>
            <a:r>
              <a:rPr lang="fi-FI" dirty="0"/>
              <a:t>Vähennys enintään 7.000 €, omavastuu 750 €</a:t>
            </a:r>
          </a:p>
          <a:p>
            <a:pPr eaLnBrk="1" hangingPunct="1"/>
            <a:r>
              <a:rPr lang="fi-FI" dirty="0"/>
              <a:t>Muun selvityksen puuttuessa arvioidaan työpäiviä olevan 22 / kuukausi ja 11 kk töitä / vuosi</a:t>
            </a:r>
          </a:p>
          <a:p>
            <a:pPr marL="533400" indent="-533400" eaLnBrk="1" hangingPunct="1"/>
            <a:r>
              <a:rPr lang="fi-FI" dirty="0"/>
              <a:t>Matkat vapaa-ajan asunnolta ei vähennyskelpoisia</a:t>
            </a:r>
          </a:p>
          <a:p>
            <a:pPr marL="914400" lvl="1" indent="-457200" eaLnBrk="1" hangingPunct="1"/>
            <a:r>
              <a:rPr lang="fi-FI" dirty="0"/>
              <a:t>Vähennys kuten vakituiselta asunnolta</a:t>
            </a:r>
          </a:p>
          <a:p>
            <a:pPr marL="533400" indent="-533400" eaLnBrk="1" hangingPunct="1"/>
            <a:r>
              <a:rPr lang="fi-FI" dirty="0"/>
              <a:t>2 matkaa / päivä</a:t>
            </a:r>
          </a:p>
          <a:p>
            <a:pPr marL="914400" lvl="1" indent="-457200" eaLnBrk="1" hangingPunct="1"/>
            <a:r>
              <a:rPr lang="fi-FI" dirty="0"/>
              <a:t>Ruokatuntimatka ei vähennyskelpoinen</a:t>
            </a:r>
          </a:p>
          <a:p>
            <a:pPr marL="914400" lvl="1" indent="-457200" eaLnBrk="1" hangingPunct="1"/>
            <a:r>
              <a:rPr lang="fi-FI" dirty="0"/>
              <a:t>Poikkeus: työjaksojen väliin jää usean tunnin tauko</a:t>
            </a:r>
          </a:p>
          <a:p>
            <a:pPr eaLnBrk="1" hangingPunct="1"/>
            <a:r>
              <a:rPr lang="fi-FI" dirty="0"/>
              <a:t>Työnantaja ei voi korvata verovapaasti, voi järjestää verovapaan yhteiskuljetuksen</a:t>
            </a:r>
          </a:p>
          <a:p>
            <a:pPr eaLnBrk="1" hangingPunct="1">
              <a:buFontTx/>
              <a:buNone/>
            </a:pPr>
            <a:endParaRPr lang="fi-FI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1913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4953000"/>
          </a:xfrm>
        </p:spPr>
        <p:txBody>
          <a:bodyPr/>
          <a:lstStyle/>
          <a:p>
            <a:pPr eaLnBrk="1" hangingPunct="1"/>
            <a:r>
              <a:rPr lang="fi-FI" dirty="0"/>
              <a:t>Yleensä linja-auto, juna, raitiovaunu, tms. julkinen liikenneväline</a:t>
            </a:r>
          </a:p>
          <a:p>
            <a:pPr eaLnBrk="1" hangingPunct="1"/>
            <a:r>
              <a:rPr lang="fi-FI" dirty="0"/>
              <a:t>Jos julkista kulkuneuvoa ei ole käytettävissä, voidaan muutakin kulkuneuvoa pitää halvimpana kulkuneuvona</a:t>
            </a:r>
          </a:p>
          <a:p>
            <a:pPr lvl="1" eaLnBrk="1" hangingPunct="1"/>
            <a:r>
              <a:rPr lang="fi-FI" dirty="0"/>
              <a:t>Kävelymatka yhteen suuntaan vähintään 3 km</a:t>
            </a:r>
          </a:p>
          <a:p>
            <a:pPr lvl="1" eaLnBrk="1" hangingPunct="1"/>
            <a:r>
              <a:rPr lang="fi-FI" dirty="0"/>
              <a:t>Odotusaika meno-paluumatkalla vähintään 2 h</a:t>
            </a:r>
          </a:p>
          <a:p>
            <a:pPr lvl="2" eaLnBrk="1" hangingPunct="1"/>
            <a:r>
              <a:rPr lang="fi-FI" dirty="0"/>
              <a:t>matkan kestolla ei merkitystä</a:t>
            </a:r>
          </a:p>
          <a:p>
            <a:pPr lvl="1" eaLnBrk="1" hangingPunct="1"/>
            <a:r>
              <a:rPr lang="fi-FI" dirty="0"/>
              <a:t>Matka tapahtuu klo 0.00 – 05.00.</a:t>
            </a:r>
          </a:p>
          <a:p>
            <a:pPr lvl="1" eaLnBrk="1" hangingPunct="1"/>
            <a:r>
              <a:rPr lang="fi-FI" dirty="0"/>
              <a:t>Invaliditeetti</a:t>
            </a:r>
          </a:p>
          <a:p>
            <a:pPr lvl="1" eaLnBrk="1" hangingPunct="1"/>
            <a:r>
              <a:rPr lang="fi-FI" dirty="0"/>
              <a:t>Oma auto, jolloin Verohallinnon vahvistama vähennys / km.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876800"/>
          </a:xfrm>
        </p:spPr>
        <p:txBody>
          <a:bodyPr/>
          <a:lstStyle/>
          <a:p>
            <a:pPr eaLnBrk="1" hangingPunct="1"/>
            <a:r>
              <a:rPr lang="fi-FI" dirty="0"/>
              <a:t>Oman auton mukaan vähentämisen peruste </a:t>
            </a:r>
            <a:r>
              <a:rPr lang="fi-FI" u="sng" dirty="0"/>
              <a:t>ei</a:t>
            </a:r>
            <a:r>
              <a:rPr lang="fi-FI" dirty="0"/>
              <a:t> ole</a:t>
            </a:r>
          </a:p>
          <a:p>
            <a:pPr lvl="1" eaLnBrk="1" hangingPunct="1"/>
            <a:r>
              <a:rPr lang="fi-FI" dirty="0"/>
              <a:t>Auton tarve työssä</a:t>
            </a:r>
          </a:p>
          <a:p>
            <a:pPr lvl="1" eaLnBrk="1" hangingPunct="1"/>
            <a:r>
              <a:rPr lang="fi-FI" dirty="0"/>
              <a:t>Lasten kuljettaminen tarhaan</a:t>
            </a:r>
          </a:p>
          <a:p>
            <a:pPr lvl="1" eaLnBrk="1" hangingPunct="1"/>
            <a:r>
              <a:rPr lang="fi-FI" dirty="0"/>
              <a:t>Työkalujen kuljettaminen </a:t>
            </a:r>
          </a:p>
          <a:p>
            <a:pPr lvl="2" eaLnBrk="1" hangingPunct="1"/>
            <a:r>
              <a:rPr lang="fi-FI" dirty="0"/>
              <a:t>ks. kuitenkin KHO 14.6.2006/1543 muusikosta. </a:t>
            </a:r>
          </a:p>
          <a:p>
            <a:pPr eaLnBrk="1" hangingPunct="1"/>
            <a:r>
              <a:rPr lang="fi-FI" dirty="0"/>
              <a:t>Julkinen kulkuneuvo voi käydä osan matkaa.</a:t>
            </a:r>
          </a:p>
          <a:p>
            <a:pPr lvl="1" eaLnBrk="1" hangingPunct="1"/>
            <a:r>
              <a:rPr lang="fi-FI" dirty="0"/>
              <a:t>Edellytyksenä on, että autolle (tai muulle kulkuvälineelle) löytyy turvallinen pysäköintipaikka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fi-FI" dirty="0"/>
              <a:t>Halvin kulkuneuvo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88300" cy="4135438"/>
          </a:xfrm>
        </p:spPr>
        <p:txBody>
          <a:bodyPr/>
          <a:lstStyle/>
          <a:p>
            <a:pPr eaLnBrk="1" hangingPunct="1"/>
            <a:r>
              <a:rPr lang="fi-FI" dirty="0"/>
              <a:t>Vuorotyöläisen halvin kulkuneuvo oma auto niinä työvuoroina, joihin</a:t>
            </a:r>
          </a:p>
          <a:p>
            <a:pPr lvl="1" eaLnBrk="1" hangingPunct="1"/>
            <a:r>
              <a:rPr lang="fi-FI" dirty="0"/>
              <a:t>Julkista liikennettä ei ollut lainkaan tai</a:t>
            </a:r>
          </a:p>
          <a:p>
            <a:pPr lvl="1" eaLnBrk="1" hangingPunct="1"/>
            <a:r>
              <a:rPr lang="fi-FI" dirty="0"/>
              <a:t>Joilla meno- tai paluumatkaa ei voinut suorittaa julkisella kulkuneuvolla.</a:t>
            </a:r>
          </a:p>
          <a:p>
            <a:pPr lvl="1" eaLnBrk="1" hangingPunct="1"/>
            <a:r>
              <a:rPr lang="fi-FI" dirty="0"/>
              <a:t>Edellyttää selvitystä työvuoroista.</a:t>
            </a:r>
          </a:p>
          <a:p>
            <a:pPr eaLnBrk="1" hangingPunct="1"/>
            <a:r>
              <a:rPr lang="fi-FI" dirty="0"/>
              <a:t>Julkisilla pitää päästä kulkemaan molempiin suuntiin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750888"/>
          </a:xfrm>
        </p:spPr>
        <p:txBody>
          <a:bodyPr/>
          <a:lstStyle/>
          <a:p>
            <a:pPr eaLnBrk="1" hangingPunct="1"/>
            <a:r>
              <a:rPr lang="fi-FI" dirty="0"/>
              <a:t>Matkan käsitteitä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981075"/>
            <a:ext cx="7620000" cy="51117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Työmatka</a:t>
            </a:r>
          </a:p>
          <a:p>
            <a:pPr marL="914400" lvl="1" indent="-457200" eaLnBrk="1" hangingPunct="1">
              <a:buNone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Matka toissijaiselle työpaikalle</a:t>
            </a:r>
          </a:p>
          <a:p>
            <a:pPr marL="914400" lvl="1" indent="-457200" eaLnBrk="1" hangingPunct="1">
              <a:buFontTx/>
              <a:buAutoNum type="arabicPeriod"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Kahden varsinaisen työpaikan välinen matka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Asunnon ja työpaikan välinen matka</a:t>
            </a:r>
          </a:p>
          <a:p>
            <a:pPr marL="533400" indent="-533400" eaLnBrk="1" hangingPunct="1">
              <a:buNone/>
            </a:pPr>
            <a:endParaRPr lang="fi-FI" sz="2000" dirty="0"/>
          </a:p>
          <a:p>
            <a:pPr marL="533400" indent="-533400" eaLnBrk="1" hangingPunct="1"/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  <p:extLst>
      <p:ext uri="{BB962C8B-B14F-4D97-AF65-F5344CB8AC3E}">
        <p14:creationId xmlns:p14="http://schemas.microsoft.com/office/powerpoint/2010/main" val="14824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j031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3708400"/>
            <a:ext cx="18256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300" y="3381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3113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76600"/>
            <a:ext cx="1825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31875" y="4573588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Koti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72200" y="2209800"/>
            <a:ext cx="2619449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1 (4/5)</a:t>
            </a:r>
          </a:p>
          <a:p>
            <a:pPr algn="ctr"/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Varsinainen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Hki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94157" y="5148263"/>
            <a:ext cx="3299235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Asiakas</a:t>
            </a:r>
          </a:p>
          <a:p>
            <a:pPr algn="ctr"/>
            <a:r>
              <a:rPr lang="fi-FI" sz="1800" b="1" u="sng" dirty="0">
                <a:solidFill>
                  <a:schemeClr val="accent2"/>
                </a:solidFill>
                <a:latin typeface="Arial" charset="0"/>
              </a:rPr>
              <a:t>Erityinen </a:t>
            </a:r>
            <a:r>
              <a:rPr lang="fi-FI" sz="1800" b="1" dirty="0" err="1">
                <a:solidFill>
                  <a:schemeClr val="accent2"/>
                </a:solidFill>
                <a:latin typeface="Arial" charset="0"/>
              </a:rPr>
              <a:t>työntekemispaikka</a:t>
            </a:r>
            <a:endParaRPr lang="fi-FI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51816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24200" y="3733800"/>
            <a:ext cx="261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Asunnon ja työpaikan </a:t>
            </a:r>
          </a:p>
          <a:p>
            <a:pPr algn="ctr"/>
            <a:r>
              <a:rPr lang="fi-FI" sz="1800" b="1" dirty="0">
                <a:latin typeface="Arial" charset="0"/>
              </a:rPr>
              <a:t>välinen matka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97300" y="2916238"/>
            <a:ext cx="2305050" cy="5032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221037" y="3635375"/>
            <a:ext cx="3024188" cy="12239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294062" y="3708400"/>
            <a:ext cx="2951163" cy="11509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294062" y="3708400"/>
            <a:ext cx="3095625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12963" y="4645025"/>
            <a:ext cx="3602037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328862" y="2819399"/>
            <a:ext cx="3843338" cy="124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32004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7542212" y="3132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895600" y="3657600"/>
            <a:ext cx="28082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2870200" y="5078412"/>
            <a:ext cx="14398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6172200" y="3124200"/>
            <a:ext cx="1366837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3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1359033" cy="136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4120" y="1643062"/>
            <a:ext cx="3049017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2 (1/5)</a:t>
            </a:r>
          </a:p>
          <a:p>
            <a:pPr algn="ctr"/>
            <a:r>
              <a:rPr lang="fi-FI" b="1" u="sng" dirty="0">
                <a:solidFill>
                  <a:srgbClr val="D58B00"/>
                </a:solidFill>
              </a:rPr>
              <a:t>T</a:t>
            </a:r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oissijainen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Tre (jos Hki &gt; varsinainen)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05000" y="2514600"/>
            <a:ext cx="353040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b="1" dirty="0"/>
              <a:t>M</a:t>
            </a:r>
            <a:r>
              <a:rPr lang="fi-FI" sz="1800" b="1" dirty="0">
                <a:latin typeface="Arial" charset="0"/>
              </a:rPr>
              <a:t>atka toissijaiselle työpaikalle</a:t>
            </a: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971800" y="21336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28800" y="2438400"/>
            <a:ext cx="3657600" cy="560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Varsinainen työpaikka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Paikka, jossa palkansaaja työskentelee vakituisesti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Liikkuva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Paikka, josta hakee työmääräykset, säilyttää työasusteita tai työvälineitä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Myös lyhytaikainen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Kesätyö tai sijaisuus, esim. keikkalääkärit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Erityinen </a:t>
            </a:r>
            <a:r>
              <a:rPr lang="fi-FI" dirty="0" err="1"/>
              <a:t>työntekemispaikka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572000"/>
          </a:xfrm>
        </p:spPr>
        <p:txBody>
          <a:bodyPr/>
          <a:lstStyle/>
          <a:p>
            <a:pPr eaLnBrk="1" hangingPunct="1"/>
            <a:r>
              <a:rPr lang="fi-FI" sz="2000" dirty="0"/>
              <a:t>Palkansaaja työskentelee </a:t>
            </a:r>
            <a:r>
              <a:rPr lang="fi-FI" sz="2000" i="1" dirty="0"/>
              <a:t>tilapäisesti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Muulla kuin varsinaisella työpaikalla</a:t>
            </a:r>
          </a:p>
          <a:p>
            <a:pPr lvl="1" eaLnBrk="1" hangingPunct="1"/>
            <a:r>
              <a:rPr lang="fi-FI" dirty="0"/>
              <a:t>työkohde tilapäinen</a:t>
            </a:r>
          </a:p>
          <a:p>
            <a:pPr lvl="1" eaLnBrk="1" hangingPunct="1"/>
            <a:r>
              <a:rPr lang="fi-FI" dirty="0"/>
              <a:t>varsinainen työpaikka säilyy lähtöpaikassa</a:t>
            </a:r>
          </a:p>
          <a:p>
            <a:pPr lvl="1" eaLnBrk="1" hangingPunct="1"/>
            <a:endParaRPr lang="fi-FI" dirty="0"/>
          </a:p>
          <a:p>
            <a:pPr eaLnBrk="1" hangingPunct="1"/>
            <a:r>
              <a:rPr lang="fi-FI" sz="2000" dirty="0"/>
              <a:t>Tilapäinen sivutoimi </a:t>
            </a:r>
            <a:r>
              <a:rPr lang="fi-FI" sz="2000" dirty="0">
                <a:ea typeface="Arial" charset="0"/>
                <a:cs typeface="Arial" charset="0"/>
              </a:rPr>
              <a:t>→ erityinen </a:t>
            </a:r>
            <a:r>
              <a:rPr lang="fi-FI" sz="2000" dirty="0" err="1">
                <a:ea typeface="Arial" charset="0"/>
                <a:cs typeface="Arial" charset="0"/>
              </a:rPr>
              <a:t>työntekemispaikka</a:t>
            </a:r>
            <a:endParaRPr lang="fi-FI" sz="2000" dirty="0">
              <a:ea typeface="Arial" charset="0"/>
              <a:cs typeface="Arial" charset="0"/>
            </a:endParaRP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Esim. opettaja opettaa kurssin kansalaisopistossa</a:t>
            </a: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Laitosteatterissa työskentelevä näyttelijä keikkatyö kesäteatterissa</a:t>
            </a:r>
          </a:p>
          <a:p>
            <a:pPr lvl="2" eaLnBrk="1" hangingPunct="1"/>
            <a:r>
              <a:rPr lang="fi-FI" dirty="0">
                <a:ea typeface="Arial" charset="0"/>
                <a:cs typeface="Arial" charset="0"/>
              </a:rPr>
              <a:t>Osoitettava, että on päätyö toisaalla, ellei &gt; varsinainen</a:t>
            </a:r>
          </a:p>
          <a:p>
            <a:pPr lvl="1" eaLnBrk="1" hangingPunct="1"/>
            <a:endParaRPr lang="fi-FI" dirty="0">
              <a:ea typeface="Arial" charset="0"/>
              <a:cs typeface="Arial" charset="0"/>
            </a:endParaRPr>
          </a:p>
          <a:p>
            <a:pPr lvl="1" eaLnBrk="1" hangingPunct="1"/>
            <a:endParaRPr lang="fi-FI" dirty="0"/>
          </a:p>
          <a:p>
            <a:pPr lvl="1" eaLnBrk="1" hangingPunct="1"/>
            <a:endParaRPr lang="fi-FI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Toissijainen työpaikka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dirty="0"/>
              <a:t>Palkansaaja työskentelee säännöllisesti</a:t>
            </a:r>
          </a:p>
          <a:p>
            <a:pPr lvl="1" eaLnBrk="1" hangingPunct="1"/>
            <a:r>
              <a:rPr lang="fi-FI" dirty="0"/>
              <a:t>Työnantajan tai tämän kanssa samaan intressipiiriin kuuluvan vakituinen toimipaikka</a:t>
            </a:r>
          </a:p>
          <a:p>
            <a:pPr lvl="1" eaLnBrk="1" hangingPunct="1"/>
            <a:r>
              <a:rPr lang="fi-FI" dirty="0"/>
              <a:t>Sijaitsee toisella paikkakunnalla tai toisessa valtiossa kuin työntekijän ensisijaisena pidettävä varsinainen työpaikka</a:t>
            </a:r>
          </a:p>
          <a:p>
            <a:pPr lvl="2" eaLnBrk="1" hangingPunct="1"/>
            <a:r>
              <a:rPr lang="fi-FI" dirty="0"/>
              <a:t>Jos sama paikkakunta &gt; varsinainen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685800"/>
          </a:xfrm>
        </p:spPr>
        <p:txBody>
          <a:bodyPr/>
          <a:lstStyle/>
          <a:p>
            <a:pPr eaLnBrk="1" hangingPunct="1"/>
            <a:r>
              <a:rPr lang="fi-FI" dirty="0"/>
              <a:t>Työmatka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620000" cy="51133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sz="2000" dirty="0"/>
          </a:p>
          <a:p>
            <a:pPr eaLnBrk="1" hangingPunct="1"/>
            <a:r>
              <a:rPr lang="fi-FI" sz="2000" u="sng" dirty="0"/>
              <a:t>tilapäinen </a:t>
            </a:r>
            <a:r>
              <a:rPr lang="fi-FI" sz="2000" dirty="0"/>
              <a:t>matka, </a:t>
            </a:r>
          </a:p>
          <a:p>
            <a:pPr eaLnBrk="1" hangingPunct="1"/>
            <a:r>
              <a:rPr lang="fi-FI" sz="2000" dirty="0"/>
              <a:t>työtehtävien hoitamiseksi </a:t>
            </a:r>
          </a:p>
          <a:p>
            <a:pPr eaLnBrk="1" hangingPunct="1"/>
            <a:r>
              <a:rPr lang="fi-FI" sz="2000" u="sng" dirty="0"/>
              <a:t>erityiselle </a:t>
            </a:r>
            <a:r>
              <a:rPr lang="fi-FI" sz="2000" dirty="0" err="1"/>
              <a:t>työntekemispaikalle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lvl="1" eaLnBrk="1" hangingPunct="1"/>
            <a:r>
              <a:rPr lang="fi-FI" sz="1600" dirty="0"/>
              <a:t>Matkakustannusten korvauksen tarkoitus kattaa työmatkasta aiheutuneet kustannukset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Työmatka voi alkaa varsinaiselta työpaikalta, asunnolta tai toissijaiselta työpaikalta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Jos TA ei korvaa, verovelvollinen TT voi vähentää omassa verotuksessa tulonhankkimiskuluina (ei omavastuuta, ei halvimman kulkuneuvon vaatimusta)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/>
              <a:t>Ei työmatkoja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600200"/>
            <a:ext cx="7988300" cy="4135438"/>
          </a:xfrm>
        </p:spPr>
        <p:txBody>
          <a:bodyPr/>
          <a:lstStyle/>
          <a:p>
            <a:pPr eaLnBrk="1" hangingPunct="1"/>
            <a:r>
              <a:rPr lang="fi-FI" sz="2000" dirty="0"/>
              <a:t>Asunnon ja varsinaisen työpaikan väliset matkat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Työkomennuksen aikana tehdyt viikonloppumatkat, ellei työkomennus katkea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537</Words>
  <Application>Microsoft Macintosh PowerPoint</Application>
  <PresentationFormat>Näytössä katseltava diaesitys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Symbol</vt:lpstr>
      <vt:lpstr>aalto_economics</vt:lpstr>
      <vt:lpstr>Verotuksen perusteet – Matkat </vt:lpstr>
      <vt:lpstr>Matkan käsitteitä</vt:lpstr>
      <vt:lpstr>Mitä voidaan korvata verovapaasti?</vt:lpstr>
      <vt:lpstr>PowerPoint-esitys</vt:lpstr>
      <vt:lpstr>Varsinainen työpaikka </vt:lpstr>
      <vt:lpstr>Erityinen työntekemispaikka</vt:lpstr>
      <vt:lpstr>Toissijainen työpaikka </vt:lpstr>
      <vt:lpstr>Työmatka</vt:lpstr>
      <vt:lpstr>Ei työmatkoja</vt:lpstr>
      <vt:lpstr>Mitä voidaan korvata verovapaasti?</vt:lpstr>
      <vt:lpstr>Asunnon ja työpaikan välinen matka</vt:lpstr>
      <vt:lpstr>Halvin kulkuneuvo</vt:lpstr>
      <vt:lpstr>Halvin kulkuneuvo</vt:lpstr>
      <vt:lpstr>Halvin kulkuneuvo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Ilkka Lahti</cp:lastModifiedBy>
  <cp:revision>60</cp:revision>
  <dcterms:created xsi:type="dcterms:W3CDTF">2014-08-18T06:43:41Z</dcterms:created>
  <dcterms:modified xsi:type="dcterms:W3CDTF">2022-06-21T09:08:50Z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