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4" r:id="rId1"/>
  </p:sldMasterIdLst>
  <p:notesMasterIdLst>
    <p:notesMasterId r:id="rId31"/>
  </p:notesMasterIdLst>
  <p:handoutMasterIdLst>
    <p:handoutMasterId r:id="rId32"/>
  </p:handoutMasterIdLst>
  <p:sldIdLst>
    <p:sldId id="256" r:id="rId2"/>
    <p:sldId id="774" r:id="rId3"/>
    <p:sldId id="781" r:id="rId4"/>
    <p:sldId id="921" r:id="rId5"/>
    <p:sldId id="919" r:id="rId6"/>
    <p:sldId id="534" r:id="rId7"/>
    <p:sldId id="325" r:id="rId8"/>
    <p:sldId id="793" r:id="rId9"/>
    <p:sldId id="483" r:id="rId10"/>
    <p:sldId id="558" r:id="rId11"/>
    <p:sldId id="540" r:id="rId12"/>
    <p:sldId id="553" r:id="rId13"/>
    <p:sldId id="561" r:id="rId14"/>
    <p:sldId id="517" r:id="rId15"/>
    <p:sldId id="334" r:id="rId16"/>
    <p:sldId id="491" r:id="rId17"/>
    <p:sldId id="776" r:id="rId18"/>
    <p:sldId id="799" r:id="rId19"/>
    <p:sldId id="922" r:id="rId20"/>
    <p:sldId id="924" r:id="rId21"/>
    <p:sldId id="925" r:id="rId22"/>
    <p:sldId id="749" r:id="rId23"/>
    <p:sldId id="920" r:id="rId24"/>
    <p:sldId id="732" r:id="rId25"/>
    <p:sldId id="733" r:id="rId26"/>
    <p:sldId id="734" r:id="rId27"/>
    <p:sldId id="527" r:id="rId28"/>
    <p:sldId id="502" r:id="rId29"/>
    <p:sldId id="822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eter Kelly" initials="P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bw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2875"/>
    <p:restoredTop sz="94656"/>
  </p:normalViewPr>
  <p:slideViewPr>
    <p:cSldViewPr snapToObjects="1">
      <p:cViewPr varScale="1">
        <p:scale>
          <a:sx n="107" d="100"/>
          <a:sy n="107" d="100"/>
        </p:scale>
        <p:origin x="87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102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1D1708-7F5E-EA47-86B6-9492CA530160}" type="datetimeFigureOut">
              <a:rPr lang="en-US" smtClean="0"/>
              <a:pPr/>
              <a:t>9/25/23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EDEC00-634F-BA49-A052-2E03014D25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AC1D24-6B04-2C44-9FE9-3F66F43F9219}" type="datetimeFigureOut">
              <a:rPr lang="en-US" smtClean="0"/>
              <a:pPr/>
              <a:t>9/25/23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018A9C-D31B-9F40-8374-323C3969B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18A9C-D31B-9F40-8374-323C3969B1B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18A9C-D31B-9F40-8374-323C3969B1B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Padding</a:t>
            </a:r>
            <a:r>
              <a:rPr lang="en-US" baseline="0" dirty="0"/>
              <a:t> and slots for essentials –</a:t>
            </a:r>
          </a:p>
          <a:p>
            <a:r>
              <a:rPr lang="en-US" baseline="0" dirty="0"/>
              <a:t>Why are they getting smaller?  PEOPLE DON’T CARRY BOOKS AND PAPERS ANYMORE (THANKS IPAD + THE CLOUD)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18A9C-D31B-9F40-8374-323C3969B1B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many people are injured in accidents</a:t>
            </a:r>
            <a:r>
              <a:rPr lang="en-US" baseline="0" dirty="0"/>
              <a:t> with bicycles?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18A9C-D31B-9F40-8374-323C3969B1B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Biometric is probably coming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18A9C-D31B-9F40-8374-323C3969B1B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Biometric is probably coming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18A9C-D31B-9F40-8374-323C3969B1B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Calibri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3FCCB0-77DA-8D4D-900F-8F62DF35FA8F}" type="slidenum">
              <a:rPr lang="en-US" smtClean="0">
                <a:latin typeface="Arial" pitchFamily="4" charset="0"/>
                <a:ea typeface="ＭＳ Ｐゴシック" pitchFamily="4" charset="-128"/>
                <a:cs typeface="ＭＳ Ｐゴシック" pitchFamily="4" charset="-128"/>
              </a:rPr>
              <a:pPr/>
              <a:t>15</a:t>
            </a:fld>
            <a:endParaRPr lang="en-US">
              <a:latin typeface="Arial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92558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170 USD </a:t>
            </a:r>
            <a:r>
              <a:rPr lang="en-US" dirty="0" err="1"/>
              <a:t>Tylt</a:t>
            </a:r>
            <a:r>
              <a:rPr lang="en-US" dirty="0"/>
              <a:t> </a:t>
            </a:r>
            <a:r>
              <a:rPr lang="en-US" dirty="0" err="1"/>
              <a:t>Energi</a:t>
            </a:r>
            <a:r>
              <a:rPr lang="en-US" dirty="0"/>
              <a:t>+ Backpack with built in battery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 LONGER OFFERED</a:t>
            </a:r>
            <a:r>
              <a:rPr lang="en-US" baseline="0" dirty="0"/>
              <a:t> – WHY?  TSA COMPLIANCE AND SECURITY CHECKS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18A9C-D31B-9F40-8374-323C3969B1B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TSA COMPLIANT</a:t>
            </a:r>
            <a:r>
              <a:rPr lang="en-US" baseline="0" dirty="0"/>
              <a:t> CHARGER – 50 USD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18A9C-D31B-9F40-8374-323C3969B1B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EVEN HAVE AN EMERGING CATEGORIZATION FOR YOU 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18A9C-D31B-9F40-8374-323C3969B1B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4122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CAMERAS, MICROPHONES, GPS, COMPASSES, BAROMETERS, BIOMETRIC, AND …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18A9C-D31B-9F40-8374-323C3969B1B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210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LET ME GIVE YOU A GLIMPSE</a:t>
            </a:r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D73F9C-8048-9C46-BAE3-DE72C53680BC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IMAGE, TEXT, SPEECH, FACIAL AND COGNITIVE RECOGNITION (COMPARE WHAT IS PRESENTED TO STORED LIBRARY)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18A9C-D31B-9F40-8374-323C3969B1B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5513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SPEAKERS, DISPLAY, LEDS OR HAPTIC ACTUATORS (MOTION ALLOWS DEVICES TO IMPART INFORMATION TO USERS </a:t>
            </a:r>
          </a:p>
          <a:p>
            <a:r>
              <a:rPr lang="en-US" dirty="0"/>
              <a:t>THROUGH THEIR SENSE OF TOUCH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18A9C-D31B-9F40-8374-323C3969B1B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2930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/>
              <a:t>FILED PATENT 2 MAY 2023</a:t>
            </a:r>
          </a:p>
          <a:p>
            <a:r>
              <a:rPr lang="en-US" baseline="0" dirty="0"/>
              <a:t>USPTO PUBLISHED PATENT ON 24 AUG 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18A9C-D31B-9F40-8374-323C3969B1B8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FUTURISTIC VISION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18A9C-D31B-9F40-8374-323C3969B1B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5592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What does this tell you about competition</a:t>
            </a:r>
            <a:r>
              <a:rPr lang="en-US" baseline="0" dirty="0">
                <a:ea typeface="ＭＳ Ｐゴシック" pitchFamily="-84" charset="-128"/>
                <a:cs typeface="ＭＳ Ｐゴシック" pitchFamily="-84" charset="-128"/>
              </a:rPr>
              <a:t> – fragmented </a:t>
            </a:r>
          </a:p>
          <a:p>
            <a:r>
              <a:rPr lang="en-US" baseline="0" dirty="0">
                <a:ea typeface="ＭＳ Ｐゴシック" pitchFamily="-84" charset="-128"/>
                <a:cs typeface="ＭＳ Ｐゴシック" pitchFamily="-84" charset="-128"/>
              </a:rPr>
              <a:t>According to Luggage Market Trends (2015) – 324 players at least in luggage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D73F9C-8048-9C46-BAE3-DE72C53680BC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D73F9C-8048-9C46-BAE3-DE72C53680BC}" type="slidenum">
              <a:rPr lang="en-US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VF Corporation</a:t>
            </a:r>
            <a:r>
              <a:rPr lang="en-US" baseline="0" dirty="0"/>
              <a:t> is NYSE $31 billion market cap 88x PER</a:t>
            </a:r>
          </a:p>
          <a:p>
            <a:r>
              <a:rPr lang="en-US" baseline="0" dirty="0"/>
              <a:t>Sales in excess of $14 billion per year (2/3 in USA)</a:t>
            </a:r>
          </a:p>
          <a:p>
            <a:r>
              <a:rPr lang="en-US" baseline="0" dirty="0"/>
              <a:t>Outdoor &amp; Action Sports (60%) Jeanswear (23%) – 40 brands in total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18A9C-D31B-9F40-8374-323C3969B1B8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Their</a:t>
            </a:r>
            <a:r>
              <a:rPr lang="en-US" baseline="0" dirty="0"/>
              <a:t> estimated global share of “backpack” industry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18A9C-D31B-9F40-8374-323C3969B1B8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$36 billion market</a:t>
            </a:r>
            <a:r>
              <a:rPr lang="en-US" baseline="0" dirty="0"/>
              <a:t> cap publicly listed company</a:t>
            </a:r>
          </a:p>
          <a:p>
            <a:r>
              <a:rPr lang="en-US" baseline="0" dirty="0"/>
              <a:t>VF Corporation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18A9C-D31B-9F40-8374-323C3969B1B8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Slide Image Placeholder 1">
            <a:extLst>
              <a:ext uri="{FF2B5EF4-FFF2-40B4-BE49-F238E27FC236}">
                <a16:creationId xmlns:a16="http://schemas.microsoft.com/office/drawing/2014/main" id="{12FC0C88-84E3-7A40-8387-6082CB1913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2" name="Notes Placeholder 2">
            <a:extLst>
              <a:ext uri="{FF2B5EF4-FFF2-40B4-BE49-F238E27FC236}">
                <a16:creationId xmlns:a16="http://schemas.microsoft.com/office/drawing/2014/main" id="{A942C440-5210-E14D-A1CE-8E614CB894D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FI" altLang="en-FI">
              <a:ea typeface="ＭＳ Ｐゴシック" panose="020B0600070205080204" pitchFamily="34" charset="-128"/>
            </a:endParaRPr>
          </a:p>
        </p:txBody>
      </p:sp>
      <p:sp>
        <p:nvSpPr>
          <p:cNvPr id="133123" name="Slide Number Placeholder 3">
            <a:extLst>
              <a:ext uri="{FF2B5EF4-FFF2-40B4-BE49-F238E27FC236}">
                <a16:creationId xmlns:a16="http://schemas.microsoft.com/office/drawing/2014/main" id="{90BB2A87-507D-6949-AB8D-301953FD8A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86BD353-9F91-1848-BB50-3FDECB27B954}" type="slidenum">
              <a:rPr lang="en-US" altLang="en-FI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29</a:t>
            </a:fld>
            <a:endParaRPr lang="en-US" altLang="en-FI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333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/>
              <a:t>LAUNCHED ON INDIEGOGO RAISED $800K AND SOLD ABOUT 700 BAGS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18A9C-D31B-9F40-8374-323C3969B1B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668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/>
              <a:t>100+ YEAR OLD HK PUBLIC COMPANY WITH MARKET CAP OF $5 BILLION (TUMI, AMERICAN TOURISTER, HIGH SIERRA …)</a:t>
            </a:r>
          </a:p>
          <a:p>
            <a:r>
              <a:rPr lang="en-US" baseline="0" dirty="0"/>
              <a:t>SALES $3 BILLION 10% CASUAL $300M PROFIT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18A9C-D31B-9F40-8374-323C3969B1B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302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FI" dirty="0"/>
              <a:t>HOW THESE FACTORS MIGHT PLAY OUT IN THE FUTURE IN THAT DOMAIN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32C5AA-8D38-5947-89B2-548FB8E4F13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212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18A9C-D31B-9F40-8374-323C3969B1B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18A9C-D31B-9F40-8374-323C3969B1B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Calibri" pitchFamily="4" charset="0"/>
                <a:ea typeface="ＭＳ Ｐゴシック" pitchFamily="4" charset="-128"/>
                <a:cs typeface="ＭＳ Ｐゴシック" pitchFamily="4" charset="-128"/>
              </a:rPr>
              <a:t>I want a piece of that – and want to launch a campaign on Kickstarter</a:t>
            </a:r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3FCCB0-77DA-8D4D-900F-8F62DF35FA8F}" type="slidenum">
              <a:rPr lang="en-US" smtClean="0">
                <a:latin typeface="Arial" pitchFamily="4" charset="0"/>
                <a:ea typeface="ＭＳ Ｐゴシック" pitchFamily="4" charset="-128"/>
                <a:cs typeface="ＭＳ Ｐゴシック" pitchFamily="4" charset="-128"/>
              </a:rPr>
              <a:pPr/>
              <a:t>8</a:t>
            </a:fld>
            <a:endParaRPr lang="en-US">
              <a:latin typeface="Arial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953888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/>
              <a:t>PROTOTYPING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18A9C-D31B-9F40-8374-323C3969B1B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6388" y="739588"/>
            <a:ext cx="8513762" cy="2729753"/>
          </a:xfrm>
        </p:spPr>
        <p:txBody>
          <a:bodyPr>
            <a:noAutofit/>
          </a:bodyPr>
          <a:lstStyle>
            <a:lvl1pPr algn="l">
              <a:lnSpc>
                <a:spcPts val="10800"/>
              </a:lnSpc>
              <a:defRPr sz="10000" b="1" spc="-25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388" y="3505200"/>
            <a:ext cx="4683050" cy="1344706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44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75294"/>
            <a:ext cx="1600200" cy="365125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fld id="{29BA626E-952E-4F41-A5F4-CF6E41567F3E}" type="datetimeFigureOut">
              <a:rPr lang="en-US" smtClean="0"/>
              <a:pPr/>
              <a:t>9/25/23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275294"/>
            <a:ext cx="5638800" cy="365125"/>
          </a:xfrm>
        </p:spPr>
        <p:txBody>
          <a:bodyPr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275294"/>
            <a:ext cx="609600" cy="365125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3" y="1227427"/>
            <a:ext cx="3657600" cy="566738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94096">
            <a:off x="4845353" y="975801"/>
            <a:ext cx="3496570" cy="4747249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823" y="1799793"/>
            <a:ext cx="3657600" cy="3991408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A626E-952E-4F41-A5F4-CF6E41567F3E}" type="datetimeFigureOut">
              <a:rPr lang="en-US" smtClean="0"/>
              <a:pPr/>
              <a:t>9/25/23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FF89A-2288-AB46-AEAA-C38020338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011" y="4329953"/>
            <a:ext cx="7907151" cy="927847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A626E-952E-4F41-A5F4-CF6E41567F3E}" type="datetimeFigureOut">
              <a:rPr lang="en-US" smtClean="0"/>
              <a:pPr/>
              <a:t>9/25/23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FF89A-2288-AB46-AEAA-C380203384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4196" y="5257800"/>
            <a:ext cx="7904950" cy="990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rot="319004">
            <a:off x="2075968" y="741009"/>
            <a:ext cx="4914362" cy="3240064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 rot="21346724">
            <a:off x="436037" y="494284"/>
            <a:ext cx="4663440" cy="3030003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011" y="4329953"/>
            <a:ext cx="7907151" cy="927847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A626E-952E-4F41-A5F4-CF6E41567F3E}" type="datetimeFigureOut">
              <a:rPr lang="en-US" smtClean="0"/>
              <a:pPr/>
              <a:t>9/25/23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FF89A-2288-AB46-AEAA-C380203384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4196" y="5257800"/>
            <a:ext cx="7904950" cy="990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rot="152337">
            <a:off x="4118577" y="735553"/>
            <a:ext cx="4663440" cy="3030003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A626E-952E-4F41-A5F4-CF6E41567F3E}" type="datetimeFigureOut">
              <a:rPr lang="en-US" smtClean="0"/>
              <a:pPr/>
              <a:t>9/25/23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FF89A-2288-AB46-AEAA-C38020338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72400" y="685801"/>
            <a:ext cx="757518" cy="5440680"/>
          </a:xfrm>
        </p:spPr>
        <p:txBody>
          <a:bodyPr vert="eaVert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685801"/>
            <a:ext cx="6561137" cy="5440680"/>
          </a:xfrm>
        </p:spPr>
        <p:txBody>
          <a:bodyPr vert="eaVer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A626E-952E-4F41-A5F4-CF6E41567F3E}" type="datetimeFigureOut">
              <a:rPr lang="en-US" smtClean="0"/>
              <a:pPr/>
              <a:t>9/25/23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FF89A-2288-AB46-AEAA-C38020338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22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A626E-952E-4F41-A5F4-CF6E41567F3E}" type="datetimeFigureOut">
              <a:rPr lang="en-US" smtClean="0"/>
              <a:pPr/>
              <a:t>9/25/23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FF89A-2288-AB46-AEAA-C38020338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51" y="4822206"/>
            <a:ext cx="8511989" cy="144697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13800"/>
              </a:lnSpc>
              <a:defRPr sz="13500" b="1" cap="none" spc="-25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874" y="3525980"/>
            <a:ext cx="8355714" cy="1270752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4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51" y="4822206"/>
            <a:ext cx="8511989" cy="144697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13800"/>
              </a:lnSpc>
              <a:defRPr sz="13500" b="1" cap="none" spc="-25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874" y="3525980"/>
            <a:ext cx="4428426" cy="1270752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4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 rot="21263043">
            <a:off x="5231118" y="261015"/>
            <a:ext cx="3433660" cy="4204035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2012" y="2057400"/>
            <a:ext cx="3863788" cy="4068763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1646" y="2057400"/>
            <a:ext cx="3867912" cy="4068763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A626E-952E-4F41-A5F4-CF6E41567F3E}" type="datetimeFigureOut">
              <a:rPr lang="en-US" smtClean="0"/>
              <a:pPr/>
              <a:t>9/25/23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FF89A-2288-AB46-AEAA-C38020338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582706"/>
            <a:ext cx="7918450" cy="78889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545" y="1546412"/>
            <a:ext cx="3867912" cy="464950"/>
          </a:xfrm>
        </p:spPr>
        <p:txBody>
          <a:bodyPr anchor="b">
            <a:noAutofit/>
          </a:bodyPr>
          <a:lstStyle>
            <a:lvl1pPr marL="0" indent="0" algn="ctr">
              <a:buNone/>
              <a:defRPr sz="2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936" y="2147887"/>
            <a:ext cx="3867912" cy="395128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313" y="1545018"/>
            <a:ext cx="3867912" cy="466344"/>
          </a:xfrm>
        </p:spPr>
        <p:txBody>
          <a:bodyPr anchor="b">
            <a:noAutofit/>
          </a:bodyPr>
          <a:lstStyle>
            <a:lvl1pPr marL="0" indent="0" algn="ctr">
              <a:buNone/>
              <a:defRPr sz="2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313" y="2147887"/>
            <a:ext cx="3867912" cy="395128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A626E-952E-4F41-A5F4-CF6E41567F3E}" type="datetimeFigureOut">
              <a:rPr lang="en-US" smtClean="0"/>
              <a:pPr/>
              <a:t>9/25/23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FF89A-2288-AB46-AEAA-C380203384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ctangle 12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ectangle 13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A626E-952E-4F41-A5F4-CF6E41567F3E}" type="datetimeFigureOut">
              <a:rPr lang="en-US" smtClean="0"/>
              <a:pPr/>
              <a:t>9/25/23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FF89A-2288-AB46-AEAA-C38020338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A626E-952E-4F41-A5F4-CF6E41567F3E}" type="datetimeFigureOut">
              <a:rPr lang="en-US" smtClean="0"/>
              <a:pPr/>
              <a:t>9/25/23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FF89A-2288-AB46-AEAA-C38020338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5" y="1720103"/>
            <a:ext cx="3657600" cy="1162050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650" y="658906"/>
            <a:ext cx="3819338" cy="546725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825" y="2877671"/>
            <a:ext cx="3657600" cy="2339788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A626E-952E-4F41-A5F4-CF6E41567F3E}" type="datetimeFigureOut">
              <a:rPr lang="en-US" smtClean="0"/>
              <a:pPr/>
              <a:t>9/25/23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FF89A-2288-AB46-AEAA-C38020338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2775" y="582706"/>
            <a:ext cx="7918450" cy="7888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8358" y="2044700"/>
            <a:ext cx="7167284" cy="4081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75294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29BA626E-952E-4F41-A5F4-CF6E41567F3E}" type="datetimeFigureOut">
              <a:rPr lang="en-US" smtClean="0"/>
              <a:pPr/>
              <a:t>9/25/23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5318" y="6275294"/>
            <a:ext cx="56432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275294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fld id="{B40FF89A-2288-AB46-AEAA-C38020338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SzPct val="90000"/>
        <a:buFont typeface="Wingdings 2" pitchFamily="18" charset="2"/>
        <a:buChar char="Ü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SzPct val="90000"/>
        <a:buFont typeface="Wingdings 2" pitchFamily="18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azWCa3huMY?feature=oembed" TargetMode="Externa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CramcXUcF8?feature=oembed" TargetMode="External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6388" y="1385047"/>
            <a:ext cx="8513762" cy="2729753"/>
          </a:xfrm>
        </p:spPr>
        <p:txBody>
          <a:bodyPr/>
          <a:lstStyle/>
          <a:p>
            <a:r>
              <a:rPr lang="en-US" dirty="0">
                <a:solidFill>
                  <a:srgbClr val="CCFFCC"/>
                </a:solidFill>
              </a:rPr>
              <a:t>prototyping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388" y="4648200"/>
            <a:ext cx="8513762" cy="1613647"/>
          </a:xfrm>
        </p:spPr>
        <p:txBody>
          <a:bodyPr>
            <a:noAutofit/>
          </a:bodyPr>
          <a:lstStyle/>
          <a:p>
            <a:endParaRPr lang="en-US" sz="1800" dirty="0">
              <a:solidFill>
                <a:schemeClr val="tx1">
                  <a:lumMod val="65000"/>
                </a:schemeClr>
              </a:solidFill>
            </a:endParaRPr>
          </a:p>
          <a:p>
            <a:r>
              <a:rPr lang="en-US" sz="2400" dirty="0">
                <a:solidFill>
                  <a:schemeClr val="tx1">
                    <a:lumMod val="65000"/>
                  </a:schemeClr>
                </a:solidFill>
              </a:rPr>
              <a:t>© Peter Kelly 2023</a:t>
            </a:r>
          </a:p>
          <a:p>
            <a:endParaRPr lang="en-US" sz="1800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609600"/>
            <a:ext cx="8610600" cy="4843463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buNone/>
            </a:pPr>
            <a:endParaRPr lang="en-US" sz="6000" dirty="0"/>
          </a:p>
          <a:p>
            <a:pPr>
              <a:buNone/>
            </a:pPr>
            <a:r>
              <a:rPr lang="en-US" sz="10909" b="1" dirty="0">
                <a:solidFill>
                  <a:srgbClr val="CCFFCC"/>
                </a:solidFill>
              </a:rPr>
              <a:t>build a</a:t>
            </a:r>
          </a:p>
          <a:p>
            <a:pPr>
              <a:buNone/>
            </a:pPr>
            <a:r>
              <a:rPr lang="en-US" sz="10909" b="1" dirty="0">
                <a:solidFill>
                  <a:srgbClr val="CCFFCC"/>
                </a:solidFill>
              </a:rPr>
              <a:t>prototype</a:t>
            </a:r>
            <a:endParaRPr lang="en-US" sz="10909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0012821_targus-campus-notebook-backpack-xl.jpg"/>
          <p:cNvPicPr>
            <a:picLocks noGrp="1" noChangeAspect="1"/>
          </p:cNvPicPr>
          <p:nvPr>
            <p:ph idx="1"/>
          </p:nvPr>
        </p:nvPicPr>
        <p:blipFill>
          <a:blip r:embed="rId3"/>
          <a:srcRect l="-37787" r="-37787"/>
          <a:stretch>
            <a:fillRect/>
          </a:stretch>
        </p:blipFill>
        <p:spPr>
          <a:xfrm>
            <a:off x="-762000" y="281159"/>
            <a:ext cx="10746442" cy="6119641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aterproof-Bike-Lights-Biking-Cycling-LED-Bike-Rear-Light-LED-Bike-Lights-Wireless-Turn-Signal-Indicator.jpg"/>
          <p:cNvPicPr>
            <a:picLocks noGrp="1" noChangeAspect="1"/>
          </p:cNvPicPr>
          <p:nvPr>
            <p:ph idx="1"/>
          </p:nvPr>
        </p:nvPicPr>
        <p:blipFill>
          <a:blip r:embed="rId3"/>
          <a:srcRect l="-37787" r="-37787"/>
          <a:stretch>
            <a:fillRect/>
          </a:stretch>
        </p:blipFill>
        <p:spPr>
          <a:xfrm>
            <a:off x="-790195" y="381000"/>
            <a:ext cx="10696195" cy="6091028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Feature-Airport-Essentials-5.jpg"/>
          <p:cNvPicPr>
            <a:picLocks noGrp="1" noChangeAspect="1"/>
          </p:cNvPicPr>
          <p:nvPr>
            <p:ph idx="1"/>
          </p:nvPr>
        </p:nvPicPr>
        <p:blipFill>
          <a:blip r:embed="rId3"/>
          <a:srcRect l="-8525" r="-8525"/>
          <a:stretch>
            <a:fillRect/>
          </a:stretch>
        </p:blipFill>
        <p:spPr>
          <a:xfrm>
            <a:off x="259467" y="1066800"/>
            <a:ext cx="8884533" cy="5059363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410D3-682A-D049-9C14-DA3A36003833}"/>
              </a:ext>
            </a:extLst>
          </p:cNvPr>
          <p:cNvSpPr txBox="1">
            <a:spLocks/>
          </p:cNvSpPr>
          <p:nvPr/>
        </p:nvSpPr>
        <p:spPr>
          <a:xfrm>
            <a:off x="76200" y="1328737"/>
            <a:ext cx="7698442" cy="4843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200"/>
              </a:spcBef>
              <a:buClr>
                <a:schemeClr val="bg2"/>
              </a:buClr>
              <a:buSzPct val="90000"/>
              <a:buFont typeface="Wingdings 2" pitchFamily="18" charset="2"/>
              <a:buChar char="Ü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SzPct val="90000"/>
              <a:buFont typeface="Wingdings 2" pitchFamily="18" charset="2"/>
              <a:buChar char="Ü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bg2"/>
              </a:buClr>
              <a:buSzPct val="90000"/>
              <a:buFont typeface="Wingdings 2" pitchFamily="18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SzPct val="90000"/>
              <a:buFont typeface="Wingdings 2" pitchFamily="18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bg2"/>
              </a:buClr>
              <a:buSzPct val="90000"/>
              <a:buFont typeface="Wingdings 2" pitchFamily="18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 pitchFamily="18" charset="2"/>
              <a:buNone/>
            </a:pPr>
            <a:endParaRPr lang="en-US" sz="6000"/>
          </a:p>
          <a:p>
            <a:pPr>
              <a:buFont typeface="Wingdings 2" pitchFamily="18" charset="2"/>
              <a:buNone/>
            </a:pPr>
            <a:r>
              <a:rPr lang="en-US" sz="10909" b="1">
                <a:solidFill>
                  <a:srgbClr val="CCFFCC"/>
                </a:solidFill>
              </a:rPr>
              <a:t>     security</a:t>
            </a:r>
            <a:endParaRPr lang="en-US" sz="10909" b="1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>
              <a:buFont typeface="Wingdings 2" pitchFamily="18" charset="2"/>
              <a:buNone/>
            </a:pPr>
            <a:endParaRPr lang="en-US" sz="6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irbus-bag2go.jpg"/>
          <p:cNvPicPr>
            <a:picLocks noGrp="1" noChangeAspect="1"/>
          </p:cNvPicPr>
          <p:nvPr>
            <p:ph idx="1"/>
          </p:nvPr>
        </p:nvPicPr>
        <p:blipFill>
          <a:blip r:embed="rId3"/>
          <a:srcRect l="-1209" r="-1209"/>
          <a:stretch>
            <a:fillRect/>
          </a:stretch>
        </p:blipFill>
        <p:spPr>
          <a:xfrm>
            <a:off x="0" y="914400"/>
            <a:ext cx="9152156" cy="521176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5AD1A06-AE8E-484E-81A9-4D629F2CA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83327"/>
            <a:ext cx="9144000" cy="349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580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40402843.cms.jpg"/>
          <p:cNvPicPr>
            <a:picLocks noGrp="1" noChangeAspect="1"/>
          </p:cNvPicPr>
          <p:nvPr>
            <p:ph idx="1"/>
          </p:nvPr>
        </p:nvPicPr>
        <p:blipFill>
          <a:blip r:embed="rId3"/>
          <a:srcRect t="-628" b="-628"/>
          <a:stretch>
            <a:fillRect/>
          </a:stretch>
        </p:blipFill>
        <p:spPr>
          <a:xfrm>
            <a:off x="607358" y="990600"/>
            <a:ext cx="8155642" cy="4644291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87FEE-016B-2A4C-99FF-90C76A742C82}"/>
              </a:ext>
            </a:extLst>
          </p:cNvPr>
          <p:cNvSpPr txBox="1">
            <a:spLocks/>
          </p:cNvSpPr>
          <p:nvPr/>
        </p:nvSpPr>
        <p:spPr>
          <a:xfrm>
            <a:off x="251520" y="2852936"/>
            <a:ext cx="9793088" cy="4843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200"/>
              </a:spcBef>
              <a:buClr>
                <a:schemeClr val="bg2"/>
              </a:buClr>
              <a:buSzPct val="90000"/>
              <a:buFont typeface="Wingdings 2" pitchFamily="18" charset="2"/>
              <a:buChar char="Ü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SzPct val="90000"/>
              <a:buFont typeface="Wingdings 2" pitchFamily="18" charset="2"/>
              <a:buChar char="Ü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bg2"/>
              </a:buClr>
              <a:buSzPct val="90000"/>
              <a:buFont typeface="Wingdings 2" pitchFamily="18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SzPct val="90000"/>
              <a:buFont typeface="Wingdings 2" pitchFamily="18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bg2"/>
              </a:buClr>
              <a:buSzPct val="90000"/>
              <a:buFont typeface="Wingdings 2" pitchFamily="18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 pitchFamily="18" charset="2"/>
              <a:buNone/>
            </a:pPr>
            <a:endParaRPr lang="en-US" sz="6000" dirty="0"/>
          </a:p>
          <a:p>
            <a:pPr>
              <a:buFont typeface="Wingdings 2" pitchFamily="18" charset="2"/>
              <a:buNone/>
            </a:pPr>
            <a:r>
              <a:rPr lang="en-US" sz="10909" b="1" dirty="0">
                <a:solidFill>
                  <a:srgbClr val="CCFFCC"/>
                </a:solidFill>
              </a:rPr>
              <a:t>     </a:t>
            </a:r>
            <a:r>
              <a:rPr lang="en-US" sz="6500" b="1" dirty="0">
                <a:solidFill>
                  <a:srgbClr val="CCFFCC"/>
                </a:solidFill>
              </a:rPr>
              <a:t>power/connectivity</a:t>
            </a:r>
          </a:p>
          <a:p>
            <a:pPr>
              <a:buFont typeface="Wingdings 2" pitchFamily="18" charset="2"/>
              <a:buNone/>
            </a:pPr>
            <a:endParaRPr lang="en-US" sz="85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>
              <a:buFont typeface="Wingdings 2" pitchFamily="18" charset="2"/>
              <a:buNone/>
            </a:pPr>
            <a:endParaRPr lang="en-US" sz="6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xsilver_view_1.jpg.pagespeed.ic.V3l1kBD4ub.jpg"/>
          <p:cNvPicPr>
            <a:picLocks noGrp="1" noChangeAspect="1"/>
          </p:cNvPicPr>
          <p:nvPr>
            <p:ph idx="1"/>
          </p:nvPr>
        </p:nvPicPr>
        <p:blipFill>
          <a:blip r:embed="rId3"/>
          <a:srcRect l="-37787" r="-37787"/>
          <a:stretch>
            <a:fillRect/>
          </a:stretch>
        </p:blipFill>
        <p:spPr>
          <a:xfrm>
            <a:off x="-602860" y="503237"/>
            <a:ext cx="10356460" cy="589756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358" y="871537"/>
            <a:ext cx="7698442" cy="4843463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algn="ctr">
              <a:buNone/>
            </a:pPr>
            <a:endParaRPr lang="en-US" sz="6000" dirty="0"/>
          </a:p>
          <a:p>
            <a:pPr algn="ctr">
              <a:buNone/>
            </a:pPr>
            <a:r>
              <a:rPr lang="en-US" sz="10909" b="1" dirty="0">
                <a:solidFill>
                  <a:srgbClr val="CCFFCC"/>
                </a:solidFill>
              </a:rPr>
              <a:t> wearable</a:t>
            </a:r>
          </a:p>
          <a:p>
            <a:pPr algn="ctr">
              <a:buNone/>
            </a:pPr>
            <a:r>
              <a:rPr lang="en-US" sz="10909" b="1" dirty="0">
                <a:solidFill>
                  <a:srgbClr val="CCFFCC"/>
                </a:solidFill>
              </a:rPr>
              <a:t>AI</a:t>
            </a:r>
          </a:p>
        </p:txBody>
      </p:sp>
    </p:spTree>
    <p:extLst>
      <p:ext uri="{BB962C8B-B14F-4D97-AF65-F5344CB8AC3E}">
        <p14:creationId xmlns:p14="http://schemas.microsoft.com/office/powerpoint/2010/main" val="17948987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358" y="871537"/>
            <a:ext cx="7698442" cy="4843463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algn="ctr">
              <a:buNone/>
            </a:pPr>
            <a:endParaRPr lang="en-US" sz="6000" dirty="0"/>
          </a:p>
          <a:p>
            <a:pPr algn="ctr">
              <a:buNone/>
            </a:pPr>
            <a:r>
              <a:rPr lang="en-US" sz="10909" b="1" dirty="0">
                <a:solidFill>
                  <a:srgbClr val="CCFFCC"/>
                </a:solidFill>
              </a:rPr>
              <a:t> sensors collect data</a:t>
            </a:r>
          </a:p>
        </p:txBody>
      </p:sp>
    </p:spTree>
    <p:extLst>
      <p:ext uri="{BB962C8B-B14F-4D97-AF65-F5344CB8AC3E}">
        <p14:creationId xmlns:p14="http://schemas.microsoft.com/office/powerpoint/2010/main" val="844722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2" descr="Modobag: World's First Motorized, Rideable Luggage!">
            <a:hlinkClick r:id="" action="ppaction://media"/>
            <a:extLst>
              <a:ext uri="{FF2B5EF4-FFF2-40B4-BE49-F238E27FC236}">
                <a16:creationId xmlns:a16="http://schemas.microsoft.com/office/drawing/2014/main" id="{323DC577-7AE5-AB46-B028-4D174A2E41D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93671" y="1124744"/>
            <a:ext cx="7901763" cy="4464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358" y="871537"/>
            <a:ext cx="7698442" cy="4843463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algn="ctr">
              <a:buNone/>
            </a:pPr>
            <a:endParaRPr lang="en-US" sz="6000" dirty="0"/>
          </a:p>
          <a:p>
            <a:pPr algn="ctr">
              <a:buNone/>
            </a:pPr>
            <a:r>
              <a:rPr lang="en-US" sz="10909" b="1" dirty="0">
                <a:solidFill>
                  <a:srgbClr val="CCFFCC"/>
                </a:solidFill>
              </a:rPr>
              <a:t> AI engine processes data</a:t>
            </a:r>
          </a:p>
        </p:txBody>
      </p:sp>
    </p:spTree>
    <p:extLst>
      <p:ext uri="{BB962C8B-B14F-4D97-AF65-F5344CB8AC3E}">
        <p14:creationId xmlns:p14="http://schemas.microsoft.com/office/powerpoint/2010/main" val="22855694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358" y="1249833"/>
            <a:ext cx="7698442" cy="4843463"/>
          </a:xfrm>
        </p:spPr>
        <p:txBody>
          <a:bodyPr vert="horz" lIns="91440" tIns="45720" rIns="91440" bIns="45720" rtlCol="0">
            <a:normAutofit/>
          </a:bodyPr>
          <a:lstStyle/>
          <a:p>
            <a:pPr algn="ctr">
              <a:buNone/>
            </a:pPr>
            <a:r>
              <a:rPr lang="en-US" sz="10909" b="1" dirty="0">
                <a:solidFill>
                  <a:srgbClr val="CCFFCC"/>
                </a:solidFill>
              </a:rPr>
              <a:t>data</a:t>
            </a:r>
          </a:p>
          <a:p>
            <a:pPr algn="ctr">
              <a:buNone/>
            </a:pPr>
            <a:r>
              <a:rPr lang="en-US" sz="10909" b="1" dirty="0">
                <a:solidFill>
                  <a:srgbClr val="CCFFCC"/>
                </a:solidFill>
              </a:rPr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val="42228738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B696ADDC-3B1F-7A51-38CE-7CCDEC8FDB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0919221"/>
              </p:ext>
            </p:extLst>
          </p:nvPr>
        </p:nvGraphicFramePr>
        <p:xfrm>
          <a:off x="1691680" y="495199"/>
          <a:ext cx="6048672" cy="58676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8890000" imgH="8623300" progId="Word.Document.12">
                  <p:embed/>
                </p:oleObj>
              </mc:Choice>
              <mc:Fallback>
                <p:oleObj name="Document" r:id="rId3" imgW="8890000" imgH="8623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91680" y="495199"/>
                        <a:ext cx="6048672" cy="5867601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nline Media 4">
            <a:hlinkClick r:id="" action="ppaction://media"/>
            <a:extLst>
              <a:ext uri="{FF2B5EF4-FFF2-40B4-BE49-F238E27FC236}">
                <a16:creationId xmlns:a16="http://schemas.microsoft.com/office/drawing/2014/main" id="{C816D6AC-1D5C-E466-DD53-F7D34D5DFB8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76014" y="1340768"/>
            <a:ext cx="7584418" cy="428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75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Content Placeholder 2"/>
          <p:cNvSpPr>
            <a:spLocks noGrp="1"/>
          </p:cNvSpPr>
          <p:nvPr>
            <p:ph idx="1"/>
          </p:nvPr>
        </p:nvSpPr>
        <p:spPr>
          <a:xfrm>
            <a:off x="838200" y="1265237"/>
            <a:ext cx="8229600" cy="4525963"/>
          </a:xfrm>
        </p:spPr>
        <p:txBody>
          <a:bodyPr>
            <a:normAutofit fontScale="32500" lnSpcReduction="20000"/>
          </a:bodyPr>
          <a:lstStyle/>
          <a:p>
            <a:pPr lvl="2">
              <a:buClr>
                <a:srgbClr val="CCFFCC"/>
              </a:buClr>
              <a:buFont typeface="Arial" pitchFamily="-84" charset="0"/>
              <a:buNone/>
              <a:defRPr/>
            </a:pPr>
            <a:endParaRPr lang="en-US" dirty="0">
              <a:solidFill>
                <a:srgbClr val="CCFFCC"/>
              </a:solidFill>
              <a:ea typeface="ＭＳ Ｐゴシック" pitchFamily="-84" charset="-128"/>
            </a:endParaRPr>
          </a:p>
          <a:p>
            <a:pPr lvl="2">
              <a:buClr>
                <a:srgbClr val="CCFFCC"/>
              </a:buClr>
              <a:buNone/>
              <a:defRPr/>
            </a:pPr>
            <a:r>
              <a:rPr lang="en-US" sz="6000" b="1" dirty="0">
                <a:solidFill>
                  <a:srgbClr val="CCFFCC"/>
                </a:solidFill>
                <a:ea typeface="ＭＳ Ｐゴシック" pitchFamily="-84" charset="-128"/>
              </a:rPr>
              <a:t>Louis </a:t>
            </a:r>
            <a:r>
              <a:rPr lang="en-US" sz="6000" b="1" dirty="0" err="1">
                <a:solidFill>
                  <a:srgbClr val="CCFFCC"/>
                </a:solidFill>
                <a:ea typeface="ＭＳ Ｐゴシック" pitchFamily="-84" charset="-128"/>
              </a:rPr>
              <a:t>Vuitton</a:t>
            </a:r>
            <a:endParaRPr lang="en-US" sz="6000" b="1" dirty="0">
              <a:solidFill>
                <a:srgbClr val="CCFFCC"/>
              </a:solidFill>
              <a:ea typeface="ＭＳ Ｐゴシック" pitchFamily="-84" charset="-128"/>
            </a:endParaRPr>
          </a:p>
          <a:p>
            <a:pPr lvl="2">
              <a:buClr>
                <a:srgbClr val="CCFFCC"/>
              </a:buClr>
              <a:buNone/>
              <a:defRPr/>
            </a:pPr>
            <a:r>
              <a:rPr lang="en-US" sz="6000" b="1" dirty="0" err="1">
                <a:solidFill>
                  <a:srgbClr val="CCFFCC"/>
                </a:solidFill>
                <a:ea typeface="ＭＳ Ｐゴシック" pitchFamily="-84" charset="-128"/>
              </a:rPr>
              <a:t>Rimowa</a:t>
            </a:r>
            <a:endParaRPr lang="en-US" sz="6000" b="1" dirty="0">
              <a:solidFill>
                <a:srgbClr val="CCFFCC"/>
              </a:solidFill>
              <a:ea typeface="ＭＳ Ｐゴシック" pitchFamily="-84" charset="-128"/>
            </a:endParaRPr>
          </a:p>
          <a:p>
            <a:pPr lvl="2">
              <a:buClr>
                <a:srgbClr val="CCFFCC"/>
              </a:buClr>
              <a:buNone/>
              <a:defRPr/>
            </a:pPr>
            <a:r>
              <a:rPr lang="en-US" sz="6000" b="1" dirty="0" err="1">
                <a:solidFill>
                  <a:srgbClr val="CCFFCC"/>
                </a:solidFill>
                <a:ea typeface="ＭＳ Ｐゴシック" pitchFamily="-84" charset="-128"/>
              </a:rPr>
              <a:t>Samsonite</a:t>
            </a:r>
            <a:endParaRPr lang="en-US" sz="6000" b="1" dirty="0">
              <a:solidFill>
                <a:srgbClr val="CCFFCC"/>
              </a:solidFill>
              <a:ea typeface="ＭＳ Ｐゴシック" pitchFamily="-84" charset="-128"/>
            </a:endParaRPr>
          </a:p>
          <a:p>
            <a:pPr lvl="2">
              <a:buClr>
                <a:srgbClr val="CCFFCC"/>
              </a:buClr>
              <a:buNone/>
              <a:defRPr/>
            </a:pPr>
            <a:r>
              <a:rPr lang="en-US" sz="6000" b="1" dirty="0">
                <a:solidFill>
                  <a:srgbClr val="CCFFCC"/>
                </a:solidFill>
                <a:ea typeface="ＭＳ Ｐゴシック" pitchFamily="-84" charset="-128"/>
              </a:rPr>
              <a:t>TUMI</a:t>
            </a:r>
          </a:p>
          <a:p>
            <a:pPr lvl="2">
              <a:buClr>
                <a:srgbClr val="CCFFCC"/>
              </a:buClr>
              <a:buNone/>
              <a:defRPr/>
            </a:pPr>
            <a:r>
              <a:rPr lang="en-US" sz="6000" b="1" dirty="0">
                <a:solidFill>
                  <a:srgbClr val="CCFFCC"/>
                </a:solidFill>
                <a:ea typeface="ＭＳ Ｐゴシック" pitchFamily="-84" charset="-128"/>
              </a:rPr>
              <a:t>VF Corporation</a:t>
            </a:r>
          </a:p>
          <a:p>
            <a:pPr lvl="2">
              <a:buClr>
                <a:srgbClr val="CCFFCC"/>
              </a:buClr>
              <a:buNone/>
              <a:defRPr/>
            </a:pPr>
            <a:r>
              <a:rPr lang="en-US" sz="6000" b="1" dirty="0">
                <a:solidFill>
                  <a:srgbClr val="CCFFCC"/>
                </a:solidFill>
                <a:ea typeface="ＭＳ Ｐゴシック" pitchFamily="-84" charset="-128"/>
              </a:rPr>
              <a:t>AMG Group</a:t>
            </a:r>
          </a:p>
          <a:p>
            <a:pPr lvl="2">
              <a:buClr>
                <a:srgbClr val="CCFFCC"/>
              </a:buClr>
              <a:buNone/>
              <a:defRPr/>
            </a:pPr>
            <a:r>
              <a:rPr lang="en-US" sz="6000" b="1" dirty="0">
                <a:solidFill>
                  <a:srgbClr val="CCFFCC"/>
                </a:solidFill>
                <a:ea typeface="ＭＳ Ｐゴシック" pitchFamily="-84" charset="-128"/>
              </a:rPr>
              <a:t>Antler</a:t>
            </a:r>
          </a:p>
          <a:p>
            <a:pPr lvl="2">
              <a:buClr>
                <a:srgbClr val="CCFFCC"/>
              </a:buClr>
              <a:buNone/>
              <a:defRPr/>
            </a:pPr>
            <a:r>
              <a:rPr lang="en-US" sz="6000" b="1" dirty="0" err="1">
                <a:solidFill>
                  <a:srgbClr val="CCFFCC"/>
                </a:solidFill>
                <a:ea typeface="ＭＳ Ｐゴシック" pitchFamily="-84" charset="-128"/>
              </a:rPr>
              <a:t>CamelBak</a:t>
            </a:r>
            <a:r>
              <a:rPr lang="en-US" sz="6000" b="1" dirty="0">
                <a:solidFill>
                  <a:srgbClr val="CCFFCC"/>
                </a:solidFill>
                <a:ea typeface="ＭＳ Ｐゴシック" pitchFamily="-84" charset="-128"/>
              </a:rPr>
              <a:t> Products</a:t>
            </a:r>
          </a:p>
          <a:p>
            <a:pPr lvl="2">
              <a:buClr>
                <a:srgbClr val="CCFFCC"/>
              </a:buClr>
              <a:buNone/>
              <a:defRPr/>
            </a:pPr>
            <a:r>
              <a:rPr lang="en-US" sz="6000" b="1" dirty="0" err="1">
                <a:solidFill>
                  <a:srgbClr val="CCFFCC"/>
                </a:solidFill>
                <a:ea typeface="ＭＳ Ｐゴシック" pitchFamily="-84" charset="-128"/>
              </a:rPr>
              <a:t>Delsey</a:t>
            </a:r>
            <a:endParaRPr lang="en-US" sz="6000" b="1" dirty="0">
              <a:solidFill>
                <a:srgbClr val="CCFFCC"/>
              </a:solidFill>
              <a:ea typeface="ＭＳ Ｐゴシック" pitchFamily="-84" charset="-128"/>
            </a:endParaRPr>
          </a:p>
          <a:p>
            <a:pPr lvl="2">
              <a:buClr>
                <a:srgbClr val="CCFFCC"/>
              </a:buClr>
              <a:buNone/>
              <a:defRPr/>
            </a:pPr>
            <a:r>
              <a:rPr lang="en-US" sz="6000" b="1" dirty="0">
                <a:solidFill>
                  <a:srgbClr val="CCFFCC"/>
                </a:solidFill>
                <a:ea typeface="ＭＳ Ｐゴシック" pitchFamily="-84" charset="-128"/>
              </a:rPr>
              <a:t>Nike</a:t>
            </a:r>
          </a:p>
          <a:p>
            <a:pPr lvl="2">
              <a:buClr>
                <a:srgbClr val="CCFFCC"/>
              </a:buClr>
              <a:buNone/>
              <a:defRPr/>
            </a:pPr>
            <a:r>
              <a:rPr lang="en-US" sz="6000" b="1" dirty="0">
                <a:solidFill>
                  <a:srgbClr val="CCFFCC"/>
                </a:solidFill>
                <a:ea typeface="ＭＳ Ｐゴシック" pitchFamily="-84" charset="-128"/>
              </a:rPr>
              <a:t>High Sierra</a:t>
            </a:r>
          </a:p>
          <a:p>
            <a:pPr lvl="2">
              <a:buClr>
                <a:srgbClr val="CCFFCC"/>
              </a:buClr>
              <a:buNone/>
              <a:defRPr/>
            </a:pPr>
            <a:r>
              <a:rPr lang="en-US" sz="6000" b="1" dirty="0">
                <a:solidFill>
                  <a:srgbClr val="CCFFCC"/>
                </a:solidFill>
                <a:ea typeface="ＭＳ Ｐゴシック" pitchFamily="-84" charset="-128"/>
              </a:rPr>
              <a:t>Sierra Designs …</a:t>
            </a:r>
          </a:p>
          <a:p>
            <a:pPr lvl="2">
              <a:buClr>
                <a:srgbClr val="CCFFCC"/>
              </a:buClr>
              <a:buFont typeface="Arial" pitchFamily="-84" charset="0"/>
              <a:buNone/>
              <a:defRPr/>
            </a:pPr>
            <a:endParaRPr lang="en-US" sz="3600" dirty="0">
              <a:solidFill>
                <a:srgbClr val="CCFFCC"/>
              </a:solidFill>
              <a:ea typeface="ＭＳ Ｐゴシック" pitchFamily="-84" charset="-128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Content Placeholder 2"/>
          <p:cNvSpPr>
            <a:spLocks noGrp="1"/>
          </p:cNvSpPr>
          <p:nvPr>
            <p:ph idx="1"/>
          </p:nvPr>
        </p:nvSpPr>
        <p:spPr>
          <a:xfrm>
            <a:off x="838200" y="1265237"/>
            <a:ext cx="8229600" cy="4525963"/>
          </a:xfrm>
        </p:spPr>
        <p:txBody>
          <a:bodyPr>
            <a:normAutofit fontScale="32500" lnSpcReduction="20000"/>
          </a:bodyPr>
          <a:lstStyle/>
          <a:p>
            <a:pPr lvl="2">
              <a:buClr>
                <a:srgbClr val="CCFFCC"/>
              </a:buClr>
              <a:buFont typeface="Arial" pitchFamily="-84" charset="0"/>
              <a:buNone/>
              <a:defRPr/>
            </a:pPr>
            <a:endParaRPr lang="en-US" dirty="0">
              <a:solidFill>
                <a:srgbClr val="CCFFCC"/>
              </a:solidFill>
              <a:ea typeface="ＭＳ Ｐゴシック" pitchFamily="-84" charset="-128"/>
            </a:endParaRPr>
          </a:p>
          <a:p>
            <a:pPr lvl="2">
              <a:buClr>
                <a:srgbClr val="CCFFCC"/>
              </a:buClr>
              <a:buNone/>
              <a:defRPr/>
            </a:pPr>
            <a:r>
              <a:rPr lang="en-US" sz="6000" b="1" dirty="0">
                <a:solidFill>
                  <a:srgbClr val="CCFFCC"/>
                </a:solidFill>
                <a:ea typeface="ＭＳ Ｐゴシック" pitchFamily="-84" charset="-128"/>
              </a:rPr>
              <a:t>Louis </a:t>
            </a:r>
            <a:r>
              <a:rPr lang="en-US" sz="6000" b="1" dirty="0" err="1">
                <a:solidFill>
                  <a:srgbClr val="CCFFCC"/>
                </a:solidFill>
                <a:ea typeface="ＭＳ Ｐゴシック" pitchFamily="-84" charset="-128"/>
              </a:rPr>
              <a:t>Vuitton</a:t>
            </a:r>
            <a:endParaRPr lang="en-US" sz="6000" b="1" dirty="0">
              <a:solidFill>
                <a:srgbClr val="CCFFCC"/>
              </a:solidFill>
              <a:ea typeface="ＭＳ Ｐゴシック" pitchFamily="-84" charset="-128"/>
            </a:endParaRPr>
          </a:p>
          <a:p>
            <a:pPr lvl="2">
              <a:buClr>
                <a:srgbClr val="CCFFCC"/>
              </a:buClr>
              <a:buNone/>
              <a:defRPr/>
            </a:pPr>
            <a:r>
              <a:rPr lang="en-US" sz="6000" b="1" dirty="0" err="1">
                <a:solidFill>
                  <a:srgbClr val="CCFFCC"/>
                </a:solidFill>
                <a:ea typeface="ＭＳ Ｐゴシック" pitchFamily="-84" charset="-128"/>
              </a:rPr>
              <a:t>Rimowa</a:t>
            </a:r>
            <a:endParaRPr lang="en-US" sz="6000" b="1" dirty="0">
              <a:solidFill>
                <a:srgbClr val="CCFFCC"/>
              </a:solidFill>
              <a:ea typeface="ＭＳ Ｐゴシック" pitchFamily="-84" charset="-128"/>
            </a:endParaRPr>
          </a:p>
          <a:p>
            <a:pPr lvl="2">
              <a:buClr>
                <a:srgbClr val="CCFFCC"/>
              </a:buClr>
              <a:buNone/>
              <a:defRPr/>
            </a:pPr>
            <a:r>
              <a:rPr lang="en-US" sz="6000" b="1" dirty="0" err="1">
                <a:solidFill>
                  <a:srgbClr val="CCFFCC"/>
                </a:solidFill>
                <a:ea typeface="ＭＳ Ｐゴシック" pitchFamily="-84" charset="-128"/>
              </a:rPr>
              <a:t>Samsonite</a:t>
            </a:r>
            <a:endParaRPr lang="en-US" sz="6000" b="1" dirty="0">
              <a:solidFill>
                <a:srgbClr val="CCFFCC"/>
              </a:solidFill>
              <a:ea typeface="ＭＳ Ｐゴシック" pitchFamily="-84" charset="-128"/>
            </a:endParaRPr>
          </a:p>
          <a:p>
            <a:pPr lvl="2">
              <a:buClr>
                <a:srgbClr val="CCFFCC"/>
              </a:buClr>
              <a:buNone/>
              <a:defRPr/>
            </a:pPr>
            <a:r>
              <a:rPr lang="en-US" sz="6000" b="1" dirty="0">
                <a:solidFill>
                  <a:srgbClr val="CCFFCC"/>
                </a:solidFill>
                <a:ea typeface="ＭＳ Ｐゴシック" pitchFamily="-84" charset="-128"/>
              </a:rPr>
              <a:t>TUMI</a:t>
            </a:r>
          </a:p>
          <a:p>
            <a:pPr lvl="2">
              <a:buClr>
                <a:srgbClr val="CCFFCC"/>
              </a:buClr>
              <a:buNone/>
              <a:defRPr/>
            </a:pPr>
            <a:r>
              <a:rPr lang="en-US" sz="12308" b="1" dirty="0">
                <a:solidFill>
                  <a:schemeClr val="accent2">
                    <a:lumMod val="75000"/>
                  </a:schemeClr>
                </a:solidFill>
                <a:ea typeface="ＭＳ Ｐゴシック" pitchFamily="-84" charset="-128"/>
              </a:rPr>
              <a:t>VF Corporation</a:t>
            </a:r>
          </a:p>
          <a:p>
            <a:pPr lvl="2">
              <a:buClr>
                <a:srgbClr val="CCFFCC"/>
              </a:buClr>
              <a:buNone/>
              <a:defRPr/>
            </a:pPr>
            <a:r>
              <a:rPr lang="en-US" sz="6000" b="1" dirty="0">
                <a:solidFill>
                  <a:srgbClr val="CCFFCC"/>
                </a:solidFill>
                <a:ea typeface="ＭＳ Ｐゴシック" pitchFamily="-84" charset="-128"/>
              </a:rPr>
              <a:t>AMG Group</a:t>
            </a:r>
          </a:p>
          <a:p>
            <a:pPr lvl="2">
              <a:buClr>
                <a:srgbClr val="CCFFCC"/>
              </a:buClr>
              <a:buNone/>
              <a:defRPr/>
            </a:pPr>
            <a:r>
              <a:rPr lang="en-US" sz="6000" b="1" dirty="0">
                <a:solidFill>
                  <a:srgbClr val="CCFFCC"/>
                </a:solidFill>
                <a:ea typeface="ＭＳ Ｐゴシック" pitchFamily="-84" charset="-128"/>
              </a:rPr>
              <a:t>Antler</a:t>
            </a:r>
          </a:p>
          <a:p>
            <a:pPr lvl="2">
              <a:buClr>
                <a:srgbClr val="CCFFCC"/>
              </a:buClr>
              <a:buNone/>
              <a:defRPr/>
            </a:pPr>
            <a:r>
              <a:rPr lang="en-US" sz="6000" b="1" dirty="0" err="1">
                <a:solidFill>
                  <a:srgbClr val="CCFFCC"/>
                </a:solidFill>
                <a:ea typeface="ＭＳ Ｐゴシック" pitchFamily="-84" charset="-128"/>
              </a:rPr>
              <a:t>CamelBak</a:t>
            </a:r>
            <a:r>
              <a:rPr lang="en-US" sz="6000" b="1" dirty="0">
                <a:solidFill>
                  <a:srgbClr val="CCFFCC"/>
                </a:solidFill>
                <a:ea typeface="ＭＳ Ｐゴシック" pitchFamily="-84" charset="-128"/>
              </a:rPr>
              <a:t> Products</a:t>
            </a:r>
          </a:p>
          <a:p>
            <a:pPr lvl="2">
              <a:buClr>
                <a:srgbClr val="CCFFCC"/>
              </a:buClr>
              <a:buNone/>
              <a:defRPr/>
            </a:pPr>
            <a:r>
              <a:rPr lang="en-US" sz="6000" b="1" dirty="0" err="1">
                <a:solidFill>
                  <a:srgbClr val="CCFFCC"/>
                </a:solidFill>
                <a:ea typeface="ＭＳ Ｐゴシック" pitchFamily="-84" charset="-128"/>
              </a:rPr>
              <a:t>Delsey</a:t>
            </a:r>
            <a:endParaRPr lang="en-US" sz="6000" b="1" dirty="0">
              <a:solidFill>
                <a:srgbClr val="CCFFCC"/>
              </a:solidFill>
              <a:ea typeface="ＭＳ Ｐゴシック" pitchFamily="-84" charset="-128"/>
            </a:endParaRPr>
          </a:p>
          <a:p>
            <a:pPr lvl="2">
              <a:buClr>
                <a:srgbClr val="CCFFCC"/>
              </a:buClr>
              <a:buNone/>
              <a:defRPr/>
            </a:pPr>
            <a:r>
              <a:rPr lang="en-US" sz="6000" b="1" dirty="0">
                <a:solidFill>
                  <a:srgbClr val="CCFFCC"/>
                </a:solidFill>
                <a:ea typeface="ＭＳ Ｐゴシック" pitchFamily="-84" charset="-128"/>
              </a:rPr>
              <a:t>Nike</a:t>
            </a:r>
          </a:p>
          <a:p>
            <a:pPr lvl="2">
              <a:buClr>
                <a:srgbClr val="CCFFCC"/>
              </a:buClr>
              <a:buNone/>
              <a:defRPr/>
            </a:pPr>
            <a:r>
              <a:rPr lang="en-US" sz="6000" b="1" dirty="0">
                <a:solidFill>
                  <a:srgbClr val="CCFFCC"/>
                </a:solidFill>
                <a:ea typeface="ＭＳ Ｐゴシック" pitchFamily="-84" charset="-128"/>
              </a:rPr>
              <a:t>High Sierra</a:t>
            </a:r>
          </a:p>
          <a:p>
            <a:pPr lvl="2">
              <a:buClr>
                <a:srgbClr val="CCFFCC"/>
              </a:buClr>
              <a:buNone/>
              <a:defRPr/>
            </a:pPr>
            <a:r>
              <a:rPr lang="en-US" sz="6000" b="1" dirty="0">
                <a:solidFill>
                  <a:srgbClr val="CCFFCC"/>
                </a:solidFill>
                <a:ea typeface="ＭＳ Ｐゴシック" pitchFamily="-84" charset="-128"/>
              </a:rPr>
              <a:t>Sierra Designs …</a:t>
            </a:r>
          </a:p>
          <a:p>
            <a:pPr lvl="2">
              <a:buClr>
                <a:srgbClr val="CCFFCC"/>
              </a:buClr>
              <a:buFont typeface="Arial" pitchFamily="-84" charset="0"/>
              <a:buNone/>
              <a:defRPr/>
            </a:pPr>
            <a:endParaRPr lang="en-US" sz="3600" dirty="0">
              <a:solidFill>
                <a:srgbClr val="CCFFCC"/>
              </a:solidFill>
              <a:ea typeface="ＭＳ Ｐゴシック" pitchFamily="-84" charset="-128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sky, outdoor, grass&#10;&#10;Description automatically generated">
            <a:extLst>
              <a:ext uri="{FF2B5EF4-FFF2-40B4-BE49-F238E27FC236}">
                <a16:creationId xmlns:a16="http://schemas.microsoft.com/office/drawing/2014/main" id="{509FC0B6-5C9B-FA42-9D92-8B44B1F836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556792"/>
            <a:ext cx="8119037" cy="389594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7698442" cy="484346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None/>
            </a:pPr>
            <a:endParaRPr lang="en-US" sz="6000" dirty="0"/>
          </a:p>
          <a:p>
            <a:pPr>
              <a:buNone/>
            </a:pPr>
            <a:r>
              <a:rPr lang="en-US" sz="10909" b="1" dirty="0">
                <a:solidFill>
                  <a:srgbClr val="CCFFCC"/>
                </a:solidFill>
              </a:rPr>
              <a:t>     </a:t>
            </a:r>
            <a:r>
              <a:rPr lang="en-US" sz="20000" b="1" dirty="0">
                <a:solidFill>
                  <a:srgbClr val="CCFFCC"/>
                </a:solidFill>
              </a:rPr>
              <a:t>55%</a:t>
            </a:r>
            <a:endParaRPr lang="en-US" sz="200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endParaRPr lang="en-US" sz="60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VF.png"/>
          <p:cNvPicPr>
            <a:picLocks noGrp="1" noChangeAspect="1"/>
          </p:cNvPicPr>
          <p:nvPr>
            <p:ph idx="1"/>
          </p:nvPr>
        </p:nvPicPr>
        <p:blipFill>
          <a:blip r:embed="rId3"/>
          <a:srcRect l="-9135" r="-9135"/>
          <a:stretch>
            <a:fillRect/>
          </a:stretch>
        </p:blipFill>
        <p:spPr>
          <a:xfrm>
            <a:off x="-409591" y="685800"/>
            <a:ext cx="9553591" cy="5440363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7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FACBF718-5EFC-AC4B-B3FC-D89295FAB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32769" y="-470693"/>
            <a:ext cx="5559425" cy="785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7429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black&#10;&#10;Description automatically generated">
            <a:extLst>
              <a:ext uri="{FF2B5EF4-FFF2-40B4-BE49-F238E27FC236}">
                <a16:creationId xmlns:a16="http://schemas.microsoft.com/office/drawing/2014/main" id="{8F963D7A-7306-F245-9ECD-58DE419A47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96578"/>
            <a:ext cx="9144000" cy="44648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CA4EA7D-1978-4E09-71D8-3CC798FD349A}"/>
              </a:ext>
            </a:extLst>
          </p:cNvPr>
          <p:cNvSpPr txBox="1"/>
          <p:nvPr/>
        </p:nvSpPr>
        <p:spPr>
          <a:xfrm>
            <a:off x="3707904" y="5301208"/>
            <a:ext cx="331372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I" sz="8000" b="1" dirty="0">
                <a:solidFill>
                  <a:srgbClr val="00B050"/>
                </a:solidFill>
              </a:rPr>
              <a:t>$1.495</a:t>
            </a:r>
          </a:p>
        </p:txBody>
      </p:sp>
    </p:spTree>
    <p:extLst>
      <p:ext uri="{BB962C8B-B14F-4D97-AF65-F5344CB8AC3E}">
        <p14:creationId xmlns:p14="http://schemas.microsoft.com/office/powerpoint/2010/main" val="4040221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amsonite.jpg"/>
          <p:cNvPicPr>
            <a:picLocks noGrp="1" noChangeAspect="1"/>
          </p:cNvPicPr>
          <p:nvPr>
            <p:ph idx="1"/>
          </p:nvPr>
        </p:nvPicPr>
        <p:blipFill>
          <a:blip r:embed="rId3"/>
          <a:srcRect l="-15840" r="-15840"/>
          <a:stretch>
            <a:fillRect/>
          </a:stretch>
        </p:blipFill>
        <p:spPr>
          <a:xfrm>
            <a:off x="-143814" y="655637"/>
            <a:ext cx="9821214" cy="5592763"/>
          </a:xfrm>
        </p:spPr>
      </p:pic>
    </p:spTree>
    <p:extLst>
      <p:ext uri="{BB962C8B-B14F-4D97-AF65-F5344CB8AC3E}">
        <p14:creationId xmlns:p14="http://schemas.microsoft.com/office/powerpoint/2010/main" val="4075720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al user interface&#10;&#10;Description automatically generated">
            <a:extLst>
              <a:ext uri="{FF2B5EF4-FFF2-40B4-BE49-F238E27FC236}">
                <a16:creationId xmlns:a16="http://schemas.microsoft.com/office/drawing/2014/main" id="{F7C5E994-F5AF-7414-0594-8DF83719DF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9" y="1118331"/>
            <a:ext cx="6624827" cy="464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762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5817"/>
            <a:ext cx="8610600" cy="484346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None/>
            </a:pPr>
            <a:endParaRPr lang="en-US" sz="8800" dirty="0"/>
          </a:p>
          <a:p>
            <a:pPr>
              <a:buNone/>
            </a:pPr>
            <a:r>
              <a:rPr lang="en-US" sz="8800" b="1" dirty="0">
                <a:solidFill>
                  <a:srgbClr val="CCFFCC"/>
                </a:solidFill>
              </a:rPr>
              <a:t>deconstruction</a:t>
            </a:r>
            <a:endParaRPr lang="en-US" sz="88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endParaRPr lang="en-US" sz="8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rticle_backtrack_00_grid_4.jpg"/>
          <p:cNvPicPr>
            <a:picLocks noGrp="1" noChangeAspect="1"/>
          </p:cNvPicPr>
          <p:nvPr>
            <p:ph idx="1"/>
          </p:nvPr>
        </p:nvPicPr>
        <p:blipFill>
          <a:blip r:embed="rId3"/>
          <a:srcRect l="-3747" r="-3747"/>
          <a:stretch>
            <a:fillRect/>
          </a:stretch>
        </p:blipFill>
        <p:spPr>
          <a:xfrm>
            <a:off x="240879" y="884237"/>
            <a:ext cx="8750721" cy="49831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whiteboard&#10;&#10;Description automatically generated">
            <a:extLst>
              <a:ext uri="{FF2B5EF4-FFF2-40B4-BE49-F238E27FC236}">
                <a16:creationId xmlns:a16="http://schemas.microsoft.com/office/drawing/2014/main" id="{22D12E90-1B9C-0049-9B55-59D799261F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343" y="548679"/>
            <a:ext cx="7121049" cy="570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644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90" y="1177825"/>
            <a:ext cx="7698442" cy="4843463"/>
          </a:xfr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algn="ctr">
              <a:buNone/>
            </a:pPr>
            <a:endParaRPr lang="en-US" sz="6000" dirty="0"/>
          </a:p>
          <a:p>
            <a:pPr algn="ctr">
              <a:buNone/>
            </a:pPr>
            <a:r>
              <a:rPr lang="en-US" sz="10909" b="1" dirty="0">
                <a:solidFill>
                  <a:srgbClr val="CCFFCC"/>
                </a:solidFill>
              </a:rPr>
              <a:t> design a better </a:t>
            </a:r>
          </a:p>
          <a:p>
            <a:pPr algn="ctr">
              <a:buNone/>
            </a:pPr>
            <a:r>
              <a:rPr lang="en-US" sz="10909" b="1" dirty="0">
                <a:solidFill>
                  <a:srgbClr val="CCFFCC"/>
                </a:solidFill>
              </a:rPr>
              <a:t>“intelligent” offering</a:t>
            </a:r>
            <a:endParaRPr lang="en-US" sz="10909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algn="ctr">
              <a:buNone/>
            </a:pPr>
            <a:endParaRPr lang="en-US" sz="60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54638C"/>
      </a:dk2>
      <a:lt2>
        <a:srgbClr val="8D9AB3"/>
      </a:lt2>
      <a:accent1>
        <a:srgbClr val="FFAF03"/>
      </a:accent1>
      <a:accent2>
        <a:srgbClr val="FDE689"/>
      </a:accent2>
      <a:accent3>
        <a:srgbClr val="9E82E7"/>
      </a:accent3>
      <a:accent4>
        <a:srgbClr val="9735BB"/>
      </a:accent4>
      <a:accent5>
        <a:srgbClr val="BF2B2B"/>
      </a:accent5>
      <a:accent6>
        <a:srgbClr val="ED7307"/>
      </a:accent6>
      <a:hlink>
        <a:srgbClr val="FFAF03"/>
      </a:hlink>
      <a:folHlink>
        <a:srgbClr val="FDE689"/>
      </a:folHlink>
    </a:clrScheme>
    <a:fontScheme name="Twilight">
      <a:majorFont>
        <a:latin typeface="Century Gothic"/>
        <a:ea typeface=""/>
        <a:cs typeface=""/>
        <a:font script="Jpan" typeface="ＭＳ Ｐゴシック"/>
      </a:majorFont>
      <a:minorFont>
        <a:latin typeface="Century Gothic"/>
        <a:ea typeface=""/>
        <a:cs typeface=""/>
        <a:font script="Jpan" typeface="ＭＳ Ｐゴシック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0000"/>
              </a:schemeClr>
            </a:gs>
            <a:gs pos="100000">
              <a:schemeClr val="phClr">
                <a:tint val="100000"/>
                <a:shade val="94000"/>
                <a:satMod val="135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60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38100" dist="12700" dir="5400000">
              <a:srgbClr val="FFFFFF">
                <a:alpha val="75000"/>
              </a:srgbClr>
            </a:innerShdw>
            <a:outerShdw blurRad="88900" dist="50800" dir="5400000" sx="102000" sy="102000" algn="tr" rotWithShape="0">
              <a:srgbClr val="808080">
                <a:alpha val="50000"/>
              </a:srgbClr>
            </a:outerShdw>
          </a:effectLst>
        </a:effectStyle>
        <a:effectStyle>
          <a:effectLst>
            <a:outerShdw blurRad="317500" dist="762000" dir="5400000" sy="45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alanced" dir="tl"/>
          </a:scene3d>
          <a:sp3d extrusionH="12700" prstMaterial="softEdge">
            <a:bevelT w="38100" h="1270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200000"/>
              </a:schemeClr>
              <a:schemeClr val="phClr">
                <a:tint val="3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200000"/>
              </a:schemeClr>
              <a:schemeClr val="phClr">
                <a:tint val="5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3712</TotalTime>
  <Words>419</Words>
  <Application>Microsoft Macintosh PowerPoint</Application>
  <PresentationFormat>On-screen Show (4:3)</PresentationFormat>
  <Paragraphs>113</Paragraphs>
  <Slides>29</Slides>
  <Notes>29</Notes>
  <HiddenSlides>0</HiddenSlides>
  <MMClips>2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Century Gothic</vt:lpstr>
      <vt:lpstr>Wingdings 2</vt:lpstr>
      <vt:lpstr>Twilight</vt:lpstr>
      <vt:lpstr>Microsoft Word Document</vt:lpstr>
      <vt:lpstr>prototyping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Nextension Oy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Idea Workshop</dc:title>
  <dc:creator>Peter Kelly</dc:creator>
  <cp:lastModifiedBy>Peter Kelly</cp:lastModifiedBy>
  <cp:revision>273</cp:revision>
  <cp:lastPrinted>2015-08-27T10:12:49Z</cp:lastPrinted>
  <dcterms:created xsi:type="dcterms:W3CDTF">2021-05-27T06:12:55Z</dcterms:created>
  <dcterms:modified xsi:type="dcterms:W3CDTF">2023-09-25T11:47:03Z</dcterms:modified>
</cp:coreProperties>
</file>