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metadata/thumbnail" Target="docProps/thumbnail0.jpeg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0" r:id="rId1"/>
    <p:sldMasterId id="2147483816" r:id="rId2"/>
    <p:sldMasterId id="2147483912" r:id="rId3"/>
  </p:sldMasterIdLst>
  <p:notesMasterIdLst>
    <p:notesMasterId r:id="rId18"/>
  </p:notesMasterIdLst>
  <p:handoutMasterIdLst>
    <p:handoutMasterId r:id="rId19"/>
  </p:handoutMasterIdLst>
  <p:sldIdLst>
    <p:sldId id="525" r:id="rId4"/>
    <p:sldId id="515" r:id="rId5"/>
    <p:sldId id="500" r:id="rId6"/>
    <p:sldId id="527" r:id="rId7"/>
    <p:sldId id="512" r:id="rId8"/>
    <p:sldId id="513" r:id="rId9"/>
    <p:sldId id="514" r:id="rId10"/>
    <p:sldId id="526" r:id="rId11"/>
    <p:sldId id="506" r:id="rId12"/>
    <p:sldId id="505" r:id="rId13"/>
    <p:sldId id="529" r:id="rId14"/>
    <p:sldId id="501" r:id="rId15"/>
    <p:sldId id="528" r:id="rId16"/>
    <p:sldId id="51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up" id="{1D456F56-FF82-804B-9406-734880C23301}">
          <p14:sldIdLst>
            <p14:sldId id="525"/>
            <p14:sldId id="515"/>
          </p14:sldIdLst>
        </p14:section>
        <p14:section name="Status" id="{06C96DEC-84BD-484F-A2CE-17EB09131FFD}">
          <p14:sldIdLst>
            <p14:sldId id="500"/>
            <p14:sldId id="527"/>
            <p14:sldId id="512"/>
            <p14:sldId id="513"/>
            <p14:sldId id="514"/>
            <p14:sldId id="526"/>
            <p14:sldId id="506"/>
            <p14:sldId id="505"/>
            <p14:sldId id="529"/>
          </p14:sldIdLst>
        </p14:section>
        <p14:section name="Future" id="{0C32233E-9398-6D4D-B5A8-2A13FB244C15}">
          <p14:sldIdLst>
            <p14:sldId id="501"/>
            <p14:sldId id="528"/>
            <p14:sldId id="5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BEB"/>
    <a:srgbClr val="376092"/>
    <a:srgbClr val="7F7F7F"/>
    <a:srgbClr val="825809"/>
    <a:srgbClr val="FFFFFF"/>
    <a:srgbClr val="4D822A"/>
    <a:srgbClr val="ABB1B0"/>
    <a:srgbClr val="ACACB0"/>
    <a:srgbClr val="A8A9B4"/>
    <a:srgbClr val="87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5" autoAdjust="0"/>
    <p:restoredTop sz="71808" autoAdjust="0"/>
  </p:normalViewPr>
  <p:slideViewPr>
    <p:cSldViewPr snapToGrid="0">
      <p:cViewPr varScale="1">
        <p:scale>
          <a:sx n="95" d="100"/>
          <a:sy n="95" d="100"/>
        </p:scale>
        <p:origin x="1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>
                <a:latin typeface="Arial" pitchFamily="34" charset="0"/>
                <a:cs typeface="Arial" pitchFamily="34" charset="0"/>
              </a:rPr>
              <a:t>© Duarte Design, Inc.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Drag picture to placeholder or click icon to add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59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62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75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Drag picture to placeholder or click icon to add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7911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en-US" smtClean="0"/>
              <a:t>1/13/21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5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33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34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8333" y="2981537"/>
            <a:ext cx="5714228" cy="2421464"/>
          </a:xfrm>
        </p:spPr>
        <p:txBody>
          <a:bodyPr/>
          <a:lstStyle/>
          <a:p>
            <a:r>
              <a:rPr lang="en-US" dirty="0"/>
              <a:t>Assistant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8333" y="5403003"/>
            <a:ext cx="5714228" cy="1405467"/>
          </a:xfrm>
        </p:spPr>
        <p:txBody>
          <a:bodyPr/>
          <a:lstStyle/>
          <a:p>
            <a:r>
              <a:rPr lang="en-US" dirty="0"/>
              <a:t>Jani-Petri Martikainen</a:t>
            </a:r>
          </a:p>
          <a:p>
            <a:r>
              <a:rPr lang="en-US" dirty="0"/>
              <a:t>14.1.2021</a:t>
            </a:r>
          </a:p>
        </p:txBody>
      </p:sp>
      <p:pic>
        <p:nvPicPr>
          <p:cNvPr id="4" name="Picture 3" descr="limitationsdemotivator.jpeg">
            <a:extLst>
              <a:ext uri="{FF2B5EF4-FFF2-40B4-BE49-F238E27FC236}">
                <a16:creationId xmlns:a16="http://schemas.microsoft.com/office/drawing/2014/main" id="{3DE2D058-DA87-BD40-8C59-7D82D6919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948">
            <a:off x="2897086" y="265071"/>
            <a:ext cx="5940321" cy="41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learners…different goals…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8487"/>
            <a:ext cx="8229600" cy="4525963"/>
          </a:xfrm>
        </p:spPr>
        <p:txBody>
          <a:bodyPr/>
          <a:lstStyle/>
          <a:p>
            <a:r>
              <a:rPr lang="en-US" dirty="0"/>
              <a:t>Learning</a:t>
            </a:r>
          </a:p>
        </p:txBody>
      </p:sp>
      <p:pic>
        <p:nvPicPr>
          <p:cNvPr id="5" name="Picture 4" descr="Lear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" y="2277722"/>
            <a:ext cx="8284779" cy="35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2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8483-1A62-0A40-ACFD-77AA6BA1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err="1"/>
              <a:t>Corona</a:t>
            </a:r>
            <a:r>
              <a:rPr lang="fi-FI" sz="3600" dirty="0"/>
              <a:t>, </a:t>
            </a:r>
            <a:r>
              <a:rPr lang="fi-FI" sz="3600" dirty="0" err="1"/>
              <a:t>remote</a:t>
            </a:r>
            <a:r>
              <a:rPr lang="fi-FI" sz="3600" dirty="0"/>
              <a:t> </a:t>
            </a:r>
            <a:r>
              <a:rPr lang="fi-FI" sz="3600" dirty="0" err="1"/>
              <a:t>teaching</a:t>
            </a:r>
            <a:endParaRPr lang="fi-FI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ED1F-A38B-724C-92C0-F95CB0D65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88" y="1657974"/>
            <a:ext cx="7772400" cy="3649133"/>
          </a:xfrm>
        </p:spPr>
        <p:txBody>
          <a:bodyPr>
            <a:normAutofit/>
          </a:bodyPr>
          <a:lstStyle/>
          <a:p>
            <a:r>
              <a:rPr lang="fi-FI" dirty="0" err="1"/>
              <a:t>Hard</a:t>
            </a:r>
            <a:r>
              <a:rPr lang="fi-FI" dirty="0"/>
              <a:t> to </a:t>
            </a:r>
            <a:r>
              <a:rPr lang="fi-FI" dirty="0" err="1"/>
              <a:t>get</a:t>
            </a:r>
            <a:r>
              <a:rPr lang="fi-FI" dirty="0"/>
              <a:t> feedback</a:t>
            </a:r>
          </a:p>
          <a:p>
            <a:r>
              <a:rPr lang="fi-FI" dirty="0" err="1"/>
              <a:t>Passive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, </a:t>
            </a:r>
            <a:r>
              <a:rPr lang="fi-FI" dirty="0" err="1"/>
              <a:t>black</a:t>
            </a:r>
            <a:r>
              <a:rPr lang="fi-FI" dirty="0"/>
              <a:t> </a:t>
            </a:r>
            <a:r>
              <a:rPr lang="fi-FI" dirty="0" err="1"/>
              <a:t>screen</a:t>
            </a:r>
            <a:r>
              <a:rPr lang="fi-FI" dirty="0"/>
              <a:t>, </a:t>
            </a:r>
            <a:r>
              <a:rPr lang="fi-FI" dirty="0" err="1"/>
              <a:t>yelling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void</a:t>
            </a:r>
            <a:r>
              <a:rPr lang="fi-FI" dirty="0"/>
              <a:t>?</a:t>
            </a:r>
          </a:p>
          <a:p>
            <a:r>
              <a:rPr lang="fi-FI" dirty="0"/>
              <a:t>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positive</a:t>
            </a:r>
            <a:r>
              <a:rPr lang="fi-FI" dirty="0"/>
              <a:t> side </a:t>
            </a:r>
            <a:r>
              <a:rPr lang="fi-FI" dirty="0" err="1"/>
              <a:t>everyone</a:t>
            </a:r>
            <a:r>
              <a:rPr lang="fi-FI" dirty="0"/>
              <a:t> </a:t>
            </a:r>
            <a:r>
              <a:rPr lang="fi-FI" dirty="0" err="1"/>
              <a:t>making</a:t>
            </a:r>
            <a:r>
              <a:rPr lang="fi-FI" dirty="0"/>
              <a:t> </a:t>
            </a:r>
            <a:r>
              <a:rPr lang="fi-FI" dirty="0" err="1"/>
              <a:t>videos</a:t>
            </a:r>
            <a:r>
              <a:rPr lang="fi-FI" dirty="0"/>
              <a:t> (</a:t>
            </a:r>
            <a:r>
              <a:rPr lang="fi-FI" dirty="0" err="1"/>
              <a:t>bad</a:t>
            </a:r>
            <a:r>
              <a:rPr lang="fi-FI" dirty="0"/>
              <a:t> </a:t>
            </a:r>
            <a:r>
              <a:rPr lang="fi-FI" dirty="0" err="1"/>
              <a:t>ones</a:t>
            </a:r>
            <a:r>
              <a:rPr lang="fi-FI" dirty="0"/>
              <a:t>)</a:t>
            </a:r>
          </a:p>
          <a:p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Zoom</a:t>
            </a:r>
            <a:r>
              <a:rPr lang="fi-FI" dirty="0"/>
              <a:t>, </a:t>
            </a:r>
            <a:r>
              <a:rPr lang="fi-FI" dirty="0" err="1"/>
              <a:t>Teams</a:t>
            </a:r>
            <a:r>
              <a:rPr lang="fi-FI" dirty="0"/>
              <a:t>, etc.</a:t>
            </a:r>
          </a:p>
          <a:p>
            <a:r>
              <a:rPr lang="fi-FI" dirty="0"/>
              <a:t>My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…</a:t>
            </a:r>
            <a:r>
              <a:rPr lang="fi-FI" dirty="0" err="1"/>
              <a:t>mostly</a:t>
            </a:r>
            <a:r>
              <a:rPr lang="fi-FI" dirty="0"/>
              <a:t> </a:t>
            </a:r>
            <a:r>
              <a:rPr lang="fi-FI" dirty="0" err="1"/>
              <a:t>sucks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larger</a:t>
            </a:r>
            <a:r>
              <a:rPr lang="fi-FI" dirty="0"/>
              <a:t> </a:t>
            </a:r>
            <a:r>
              <a:rPr lang="fi-FI" dirty="0" err="1"/>
              <a:t>toolbox</a:t>
            </a:r>
            <a:r>
              <a:rPr lang="fi-FI" dirty="0"/>
              <a:t>.</a:t>
            </a:r>
          </a:p>
          <a:p>
            <a:pPr lvl="1"/>
            <a:r>
              <a:rPr lang="fi-FI" sz="1800" dirty="0"/>
              <a:t>Can </a:t>
            </a:r>
            <a:r>
              <a:rPr lang="fi-FI" sz="1800" dirty="0" err="1"/>
              <a:t>adapt</a:t>
            </a:r>
            <a:r>
              <a:rPr lang="fi-FI" sz="1800" dirty="0"/>
              <a:t> </a:t>
            </a:r>
            <a:r>
              <a:rPr lang="fi-FI" sz="1800" dirty="0" err="1"/>
              <a:t>better</a:t>
            </a:r>
            <a:r>
              <a:rPr lang="fi-FI" sz="1800" dirty="0"/>
              <a:t> in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future</a:t>
            </a:r>
            <a:endParaRPr lang="fi-FI" sz="1800" dirty="0"/>
          </a:p>
          <a:p>
            <a:pPr lvl="1"/>
            <a:r>
              <a:rPr lang="fi-FI" sz="1800" dirty="0" err="1"/>
              <a:t>Travels</a:t>
            </a:r>
            <a:r>
              <a:rPr lang="fi-FI" sz="1800" dirty="0"/>
              <a:t>, </a:t>
            </a:r>
            <a:r>
              <a:rPr lang="fi-FI" sz="1800" dirty="0" err="1"/>
              <a:t>sickness</a:t>
            </a:r>
            <a:r>
              <a:rPr lang="fi-FI" sz="1800" dirty="0"/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B9B9B-B9F3-644F-8057-C1CD0810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0255">
            <a:off x="4323975" y="4552976"/>
            <a:ext cx="4506259" cy="18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9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dirty="0"/>
              <a:t>Where we would like to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All assistants have some training.</a:t>
            </a:r>
          </a:p>
          <a:p>
            <a:r>
              <a:rPr lang="en-US" sz="2000" dirty="0"/>
              <a:t>Vibrant TA community giving peer support</a:t>
            </a:r>
          </a:p>
          <a:p>
            <a:r>
              <a:rPr lang="en-US" sz="2000" dirty="0"/>
              <a:t>Great feedback channels between students, TA’s, and teachers</a:t>
            </a:r>
          </a:p>
          <a:p>
            <a:r>
              <a:rPr lang="en-US" sz="2000" dirty="0"/>
              <a:t>Everybody feels confident they can develop</a:t>
            </a:r>
          </a:p>
          <a:p>
            <a:r>
              <a:rPr lang="en-US" sz="2000" dirty="0"/>
              <a:t>Amazing motivation everywhere</a:t>
            </a:r>
          </a:p>
          <a:p>
            <a:r>
              <a:rPr lang="en-US" sz="2000" dirty="0"/>
              <a:t>Positive TA’s contribute to student community wellbeing</a:t>
            </a:r>
          </a:p>
          <a:p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92883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dirty="0"/>
              <a:t>Use teaching as an opportunity</a:t>
            </a:r>
            <a:br>
              <a:rPr lang="en-US" sz="3600" dirty="0"/>
            </a:br>
            <a:r>
              <a:rPr lang="en-US" sz="3600" dirty="0"/>
              <a:t>to develop yourself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" y="1698315"/>
            <a:ext cx="7772400" cy="3649133"/>
          </a:xfrm>
        </p:spPr>
        <p:txBody>
          <a:bodyPr>
            <a:normAutofit/>
          </a:bodyPr>
          <a:lstStyle/>
          <a:p>
            <a:r>
              <a:rPr lang="en-US" sz="2800" dirty="0"/>
              <a:t>Learn the substance!</a:t>
            </a:r>
          </a:p>
          <a:p>
            <a:r>
              <a:rPr lang="en-US" sz="2800" dirty="0"/>
              <a:t>Learn presentation!</a:t>
            </a:r>
          </a:p>
          <a:p>
            <a:r>
              <a:rPr lang="en-US" sz="2800" dirty="0"/>
              <a:t>Learn social skills!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CC2D0-0A7F-894D-8C2C-AC858C392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0781">
            <a:off x="3973436" y="1700803"/>
            <a:ext cx="4761503" cy="2675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51FC8-9BA4-FB42-835C-63A3F49FE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05" y="4287218"/>
            <a:ext cx="4147671" cy="2333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F39170-492F-4B4E-9489-3ABF5EC99700}"/>
              </a:ext>
            </a:extLst>
          </p:cNvPr>
          <p:cNvSpPr txBox="1"/>
          <p:nvPr/>
        </p:nvSpPr>
        <p:spPr>
          <a:xfrm rot="20794493">
            <a:off x="5322482" y="5417706"/>
            <a:ext cx="91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Money!</a:t>
            </a:r>
          </a:p>
        </p:txBody>
      </p:sp>
    </p:spTree>
    <p:extLst>
      <p:ext uri="{BB962C8B-B14F-4D97-AF65-F5344CB8AC3E}">
        <p14:creationId xmlns:p14="http://schemas.microsoft.com/office/powerpoint/2010/main" val="354900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acherT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58" y="2085714"/>
            <a:ext cx="3423237" cy="4488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38" y="296601"/>
            <a:ext cx="8525539" cy="1143000"/>
          </a:xfrm>
        </p:spPr>
        <p:txBody>
          <a:bodyPr>
            <a:normAutofit/>
          </a:bodyPr>
          <a:lstStyle/>
          <a:p>
            <a:r>
              <a:rPr lang="en-US" sz="5400" dirty="0"/>
              <a:t>Some goals for today?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99446" y="1466828"/>
            <a:ext cx="4949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Meet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peers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3971" y="3406725"/>
            <a:ext cx="2281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Discuss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415" y="2428941"/>
            <a:ext cx="2185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Reflect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238" y="4490327"/>
            <a:ext cx="448639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Network</a:t>
            </a:r>
            <a:r>
              <a:rPr lang="fi-FI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fi-FI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</a:t>
            </a:r>
            <a:endParaRPr lang="fi-FI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fi-FI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</a:t>
            </a:r>
            <a:r>
              <a:rPr lang="fi-FI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community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36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ou-are-more-important-than-this-number-quo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63" y="2911508"/>
            <a:ext cx="4352552" cy="3264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59991"/>
            <a:ext cx="7772400" cy="1456267"/>
          </a:xfrm>
        </p:spPr>
        <p:txBody>
          <a:bodyPr/>
          <a:lstStyle/>
          <a:p>
            <a:r>
              <a:rPr lang="en-US" dirty="0"/>
              <a:t>Take away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170" y="2142067"/>
            <a:ext cx="4464030" cy="3649134"/>
          </a:xfrm>
        </p:spPr>
        <p:txBody>
          <a:bodyPr>
            <a:normAutofit/>
          </a:bodyPr>
          <a:lstStyle/>
          <a:p>
            <a:r>
              <a:rPr lang="en-US" sz="2800" dirty="0"/>
              <a:t>Consider the amount of student contact and peer status!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1" y="1757347"/>
            <a:ext cx="596665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You are important!</a:t>
            </a:r>
          </a:p>
        </p:txBody>
      </p:sp>
    </p:spTree>
    <p:extLst>
      <p:ext uri="{BB962C8B-B14F-4D97-AF65-F5344CB8AC3E}">
        <p14:creationId xmlns:p14="http://schemas.microsoft.com/office/powerpoint/2010/main" val="357433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7190" y="186691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dirty="0"/>
              <a:t>Substance is important!</a:t>
            </a:r>
          </a:p>
        </p:txBody>
      </p:sp>
      <p:pic>
        <p:nvPicPr>
          <p:cNvPr id="5" name="Picture Placeholder 4" descr="TeachingChildred_Blue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824568"/>
            <a:ext cx="5960469" cy="4547618"/>
          </a:xfrm>
        </p:spPr>
      </p:pic>
    </p:spTree>
    <p:extLst>
      <p:ext uri="{BB962C8B-B14F-4D97-AF65-F5344CB8AC3E}">
        <p14:creationId xmlns:p14="http://schemas.microsoft.com/office/powerpoint/2010/main" val="328037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6518" y="186691"/>
            <a:ext cx="8565776" cy="1456267"/>
          </a:xfrm>
        </p:spPr>
        <p:txBody>
          <a:bodyPr>
            <a:normAutofit/>
          </a:bodyPr>
          <a:lstStyle/>
          <a:p>
            <a:r>
              <a:rPr lang="en-US" sz="3600" dirty="0"/>
              <a:t>Being a human is (more) important!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DC6C1B-FAC1-E34A-AD0A-E88000F1A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834" y="1642958"/>
            <a:ext cx="7226299" cy="4516437"/>
          </a:xfrm>
        </p:spPr>
      </p:pic>
    </p:spTree>
    <p:extLst>
      <p:ext uri="{BB962C8B-B14F-4D97-AF65-F5344CB8AC3E}">
        <p14:creationId xmlns:p14="http://schemas.microsoft.com/office/powerpoint/2010/main" val="281001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6" y="0"/>
            <a:ext cx="7772400" cy="1456267"/>
          </a:xfrm>
        </p:spPr>
        <p:txBody>
          <a:bodyPr>
            <a:normAutofit/>
          </a:bodyPr>
          <a:lstStyle/>
          <a:p>
            <a:r>
              <a:rPr lang="en-US" dirty="0"/>
              <a:t>Teaching assistant: exercise sessions</a:t>
            </a:r>
          </a:p>
        </p:txBody>
      </p:sp>
      <p:pic>
        <p:nvPicPr>
          <p:cNvPr id="4" name="Content Placeholder 3" descr="Blackbo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/>
          <a:stretch>
            <a:fillRect/>
          </a:stretch>
        </p:blipFill>
        <p:spPr>
          <a:xfrm>
            <a:off x="316096" y="1539734"/>
            <a:ext cx="4969964" cy="2733289"/>
          </a:xfrm>
        </p:spPr>
      </p:pic>
      <p:pic>
        <p:nvPicPr>
          <p:cNvPr id="5" name="Picture 4" descr="CalvinWhite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88" y="1294579"/>
            <a:ext cx="3409793" cy="50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1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assistants: lab exercises</a:t>
            </a:r>
          </a:p>
        </p:txBody>
      </p:sp>
      <p:pic>
        <p:nvPicPr>
          <p:cNvPr id="4" name="Content Placeholder 3" descr="PhysicsLab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76" y="1900238"/>
            <a:ext cx="5561448" cy="4322762"/>
          </a:xfrm>
        </p:spPr>
      </p:pic>
    </p:spTree>
    <p:extLst>
      <p:ext uri="{BB962C8B-B14F-4D97-AF65-F5344CB8AC3E}">
        <p14:creationId xmlns:p14="http://schemas.microsoft.com/office/powerpoint/2010/main" val="268758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assistants: project work</a:t>
            </a:r>
          </a:p>
        </p:txBody>
      </p:sp>
      <p:pic>
        <p:nvPicPr>
          <p:cNvPr id="4" name="Content Placeholder 3" descr="Solvay_conference_19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5" y="1925638"/>
            <a:ext cx="5815470" cy="4208462"/>
          </a:xfrm>
        </p:spPr>
      </p:pic>
    </p:spTree>
    <p:extLst>
      <p:ext uri="{BB962C8B-B14F-4D97-AF65-F5344CB8AC3E}">
        <p14:creationId xmlns:p14="http://schemas.microsoft.com/office/powerpoint/2010/main" val="267661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9355-848F-1547-89A7-E3185B08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985651-B627-794D-97A6-EE9F5B05D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385987">
            <a:off x="1389198" y="2306478"/>
            <a:ext cx="6074592" cy="3408521"/>
          </a:xfrm>
        </p:spPr>
      </p:pic>
    </p:spTree>
    <p:extLst>
      <p:ext uri="{BB962C8B-B14F-4D97-AF65-F5344CB8AC3E}">
        <p14:creationId xmlns:p14="http://schemas.microsoft.com/office/powerpoint/2010/main" val="391152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assistants: different teachers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08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Service </a:t>
            </a:r>
            <a:r>
              <a:rPr lang="en-US" sz="2000" dirty="0" err="1"/>
              <a:t>teaching:other</a:t>
            </a:r>
            <a:r>
              <a:rPr lang="en-US" sz="2000" dirty="0"/>
              <a:t> schools?</a:t>
            </a:r>
          </a:p>
          <a:p>
            <a:r>
              <a:rPr lang="en-US" sz="2000" dirty="0"/>
              <a:t>Teaching for majors/minors?</a:t>
            </a:r>
          </a:p>
          <a:p>
            <a:r>
              <a:rPr lang="en-US" sz="2000" dirty="0"/>
              <a:t>Professor vs. lecturer?</a:t>
            </a:r>
          </a:p>
        </p:txBody>
      </p:sp>
      <p:pic>
        <p:nvPicPr>
          <p:cNvPr id="4" name="Picture 3" descr="LetTAHandle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89" y="1934953"/>
            <a:ext cx="2962898" cy="3950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277405">
            <a:off x="828197" y="4479315"/>
            <a:ext cx="4547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variation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exists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7609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1_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3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226</Words>
  <Application>Microsoft Macintosh PowerPoint</Application>
  <PresentationFormat>On-screen Show (4:3)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ＭＳ Ｐゴシック</vt:lpstr>
      <vt:lpstr>ＭＳ Ｐゴシック</vt:lpstr>
      <vt:lpstr>ヒラギノ角ゴ Pro W3</vt:lpstr>
      <vt:lpstr>Arial</vt:lpstr>
      <vt:lpstr>Calibri</vt:lpstr>
      <vt:lpstr>Calibri Light</vt:lpstr>
      <vt:lpstr>Courier New</vt:lpstr>
      <vt:lpstr>Georgia</vt:lpstr>
      <vt:lpstr>Lucida Grande</vt:lpstr>
      <vt:lpstr>SCI_EN</vt:lpstr>
      <vt:lpstr>1_SCI_EN</vt:lpstr>
      <vt:lpstr>Celestial</vt:lpstr>
      <vt:lpstr>Assistant training</vt:lpstr>
      <vt:lpstr>Take away message</vt:lpstr>
      <vt:lpstr>Substance is important!</vt:lpstr>
      <vt:lpstr>Being a human is (more) important!</vt:lpstr>
      <vt:lpstr>Teaching assistant: exercise sessions</vt:lpstr>
      <vt:lpstr>Teaching assistants: lab exercises</vt:lpstr>
      <vt:lpstr>Teaching assistants: project work</vt:lpstr>
      <vt:lpstr>Something different?</vt:lpstr>
      <vt:lpstr>Teaching assistants: different teachers</vt:lpstr>
      <vt:lpstr>Different learners…different goals…</vt:lpstr>
      <vt:lpstr>Corona, remote teaching</vt:lpstr>
      <vt:lpstr>Where we would like to go?</vt:lpstr>
      <vt:lpstr>Use teaching as an opportunity to develop yourself</vt:lpstr>
      <vt:lpstr>Some goals for today?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2010-04-14T20:04:37Z</dcterms:created>
  <dcterms:modified xsi:type="dcterms:W3CDTF">2021-01-13T12:59:19Z</dcterms:modified>
</cp:coreProperties>
</file>